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433" r:id="rId4"/>
    <p:sldId id="352" r:id="rId5"/>
    <p:sldId id="353" r:id="rId6"/>
    <p:sldId id="354" r:id="rId7"/>
    <p:sldId id="357" r:id="rId8"/>
    <p:sldId id="358" r:id="rId9"/>
    <p:sldId id="359" r:id="rId10"/>
    <p:sldId id="360" r:id="rId11"/>
    <p:sldId id="426" r:id="rId12"/>
    <p:sldId id="434"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135" algn="ctr" rtl="0" fontAlgn="base">
      <a:spcBef>
        <a:spcPct val="0"/>
      </a:spcBef>
      <a:spcAft>
        <a:spcPct val="0"/>
      </a:spcAft>
      <a:defRPr kern="1200">
        <a:solidFill>
          <a:schemeClr val="tx1"/>
        </a:solidFill>
        <a:latin typeface="Arial" charset="0"/>
        <a:ea typeface="+mn-ea"/>
        <a:cs typeface="+mn-cs"/>
      </a:defRPr>
    </a:lvl2pPr>
    <a:lvl3pPr marL="914269" algn="ctr" rtl="0" fontAlgn="base">
      <a:spcBef>
        <a:spcPct val="0"/>
      </a:spcBef>
      <a:spcAft>
        <a:spcPct val="0"/>
      </a:spcAft>
      <a:defRPr kern="1200">
        <a:solidFill>
          <a:schemeClr val="tx1"/>
        </a:solidFill>
        <a:latin typeface="Arial" charset="0"/>
        <a:ea typeface="+mn-ea"/>
        <a:cs typeface="+mn-cs"/>
      </a:defRPr>
    </a:lvl3pPr>
    <a:lvl4pPr marL="1371404" algn="ctr" rtl="0" fontAlgn="base">
      <a:spcBef>
        <a:spcPct val="0"/>
      </a:spcBef>
      <a:spcAft>
        <a:spcPct val="0"/>
      </a:spcAft>
      <a:defRPr kern="1200">
        <a:solidFill>
          <a:schemeClr val="tx1"/>
        </a:solidFill>
        <a:latin typeface="Arial" charset="0"/>
        <a:ea typeface="+mn-ea"/>
        <a:cs typeface="+mn-cs"/>
      </a:defRPr>
    </a:lvl4pPr>
    <a:lvl5pPr marL="1828539" algn="ctr" rtl="0" fontAlgn="base">
      <a:spcBef>
        <a:spcPct val="0"/>
      </a:spcBef>
      <a:spcAft>
        <a:spcPct val="0"/>
      </a:spcAft>
      <a:defRPr kern="1200">
        <a:solidFill>
          <a:schemeClr val="tx1"/>
        </a:solidFill>
        <a:latin typeface="Arial" charset="0"/>
        <a:ea typeface="+mn-ea"/>
        <a:cs typeface="+mn-cs"/>
      </a:defRPr>
    </a:lvl5pPr>
    <a:lvl6pPr marL="2285674" algn="l" defTabSz="914269" rtl="0" eaLnBrk="1" latinLnBrk="0" hangingPunct="1">
      <a:defRPr kern="1200">
        <a:solidFill>
          <a:schemeClr val="tx1"/>
        </a:solidFill>
        <a:latin typeface="Arial" charset="0"/>
        <a:ea typeface="+mn-ea"/>
        <a:cs typeface="+mn-cs"/>
      </a:defRPr>
    </a:lvl6pPr>
    <a:lvl7pPr marL="2742809" algn="l" defTabSz="914269" rtl="0" eaLnBrk="1" latinLnBrk="0" hangingPunct="1">
      <a:defRPr kern="1200">
        <a:solidFill>
          <a:schemeClr val="tx1"/>
        </a:solidFill>
        <a:latin typeface="Arial" charset="0"/>
        <a:ea typeface="+mn-ea"/>
        <a:cs typeface="+mn-cs"/>
      </a:defRPr>
    </a:lvl7pPr>
    <a:lvl8pPr marL="3199944" algn="l" defTabSz="914269" rtl="0" eaLnBrk="1" latinLnBrk="0" hangingPunct="1">
      <a:defRPr kern="1200">
        <a:solidFill>
          <a:schemeClr val="tx1"/>
        </a:solidFill>
        <a:latin typeface="Arial" charset="0"/>
        <a:ea typeface="+mn-ea"/>
        <a:cs typeface="+mn-cs"/>
      </a:defRPr>
    </a:lvl8pPr>
    <a:lvl9pPr marL="3657078" algn="l" defTabSz="914269"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1422"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7D08"/>
    <a:srgbClr val="2576B7"/>
    <a:srgbClr val="7FAC85"/>
    <a:srgbClr val="CECECE"/>
    <a:srgbClr val="ADB7C3"/>
    <a:srgbClr val="243F54"/>
    <a:srgbClr val="998F57"/>
    <a:srgbClr val="7B7B7B"/>
    <a:srgbClr val="5D5936"/>
    <a:srgbClr val="C77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28/01/2014</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135"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269"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404"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539"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5674" algn="l" defTabSz="914269" rtl="0" eaLnBrk="1" latinLnBrk="0" hangingPunct="1">
      <a:defRPr sz="1200" kern="1200">
        <a:solidFill>
          <a:schemeClr val="tx1"/>
        </a:solidFill>
        <a:latin typeface="+mn-lt"/>
        <a:ea typeface="+mn-ea"/>
        <a:cs typeface="+mn-cs"/>
      </a:defRPr>
    </a:lvl6pPr>
    <a:lvl7pPr marL="2742809" algn="l" defTabSz="914269" rtl="0" eaLnBrk="1" latinLnBrk="0" hangingPunct="1">
      <a:defRPr sz="1200" kern="1200">
        <a:solidFill>
          <a:schemeClr val="tx1"/>
        </a:solidFill>
        <a:latin typeface="+mn-lt"/>
        <a:ea typeface="+mn-ea"/>
        <a:cs typeface="+mn-cs"/>
      </a:defRPr>
    </a:lvl7pPr>
    <a:lvl8pPr marL="3199944" algn="l" defTabSz="914269" rtl="0" eaLnBrk="1" latinLnBrk="0" hangingPunct="1">
      <a:defRPr sz="1200" kern="1200">
        <a:solidFill>
          <a:schemeClr val="tx1"/>
        </a:solidFill>
        <a:latin typeface="+mn-lt"/>
        <a:ea typeface="+mn-ea"/>
        <a:cs typeface="+mn-cs"/>
      </a:defRPr>
    </a:lvl8pPr>
    <a:lvl9pPr marL="3657078" algn="l" defTabSz="91426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3816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70556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77605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1541340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9"/>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8"/>
            <a:ext cx="2447764" cy="767953"/>
          </a:xfrm>
          <a:prstGeom prst="rect">
            <a:avLst/>
          </a:prstGeom>
        </p:spPr>
      </p:pic>
      <p:sp>
        <p:nvSpPr>
          <p:cNvPr id="27" name="Rectangle 26"/>
          <p:cNvSpPr/>
          <p:nvPr userDrawn="1"/>
        </p:nvSpPr>
        <p:spPr>
          <a:xfrm>
            <a:off x="0" y="6090048"/>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4"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46" indent="-180974">
              <a:lnSpc>
                <a:spcPts val="1350"/>
              </a:lnSpc>
              <a:spcBef>
                <a:spcPts val="500"/>
              </a:spcBef>
              <a:buClr>
                <a:schemeClr val="accent2"/>
              </a:buClr>
              <a:buSzPct val="100000"/>
              <a:buFont typeface="Arial" pitchFamily="34" charset="0"/>
              <a:buChar char="-"/>
              <a:defRPr sz="1200">
                <a:solidFill>
                  <a:schemeClr val="tx1"/>
                </a:solidFill>
              </a:defRPr>
            </a:lvl2pPr>
            <a:lvl3pPr marL="895342" indent="-176211">
              <a:lnSpc>
                <a:spcPts val="1350"/>
              </a:lnSpc>
              <a:spcBef>
                <a:spcPts val="500"/>
              </a:spcBef>
              <a:buClr>
                <a:schemeClr val="tx1"/>
              </a:buClr>
              <a:buSzPct val="100000"/>
              <a:buFont typeface="Arial" pitchFamily="34" charset="0"/>
              <a:buChar char="–"/>
              <a:defRPr sz="1200"/>
            </a:lvl3pPr>
            <a:lvl4pPr marL="1254113" indent="-174623">
              <a:lnSpc>
                <a:spcPts val="135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9"/>
            <a:ext cx="4713222"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defTabSz="895342">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baseline="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5"/>
            <a:ext cx="4713222"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9"/>
            <a:ext cx="3238823" cy="3029881"/>
          </a:xfrm>
        </p:spPr>
        <p:txBody>
          <a:bodyPr/>
          <a:lstStyle>
            <a:lvl1pPr marL="180974" indent="-180974">
              <a:buClr>
                <a:schemeClr val="tx1"/>
              </a:buClr>
              <a:buSzPct val="120000"/>
              <a:buFont typeface="Arial" pitchFamily="34" charset="0"/>
              <a:buChar char="•"/>
              <a:defRPr sz="1200" baseline="0"/>
            </a:lvl1pPr>
            <a:lvl2pPr marL="361946" indent="-180974">
              <a:buClr>
                <a:schemeClr val="tx1"/>
              </a:buClr>
              <a:buSzPct val="150000"/>
              <a:buFont typeface="Arial" pitchFamily="34" charset="0"/>
              <a:buChar char="◦"/>
              <a:defRPr sz="1200" baseline="0"/>
            </a:lvl2pPr>
            <a:lvl3pPr marL="542920" indent="-180974">
              <a:buClr>
                <a:schemeClr val="tx1"/>
              </a:buClr>
              <a:buSzPct val="100000"/>
              <a:buFont typeface="Arial" pitchFamily="34" charset="0"/>
              <a:buChar char="–"/>
              <a:defRPr sz="1200" baseline="0"/>
            </a:lvl3pPr>
            <a:lvl4pPr marL="714368" indent="-171448">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1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4"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46" indent="-180974">
              <a:lnSpc>
                <a:spcPts val="1350"/>
              </a:lnSpc>
              <a:spcBef>
                <a:spcPts val="500"/>
              </a:spcBef>
              <a:buClr>
                <a:schemeClr val="accent2"/>
              </a:buClr>
              <a:buSzPct val="100000"/>
              <a:buFont typeface="Arial" pitchFamily="34" charset="0"/>
              <a:buChar char="-"/>
              <a:defRPr sz="1200">
                <a:solidFill>
                  <a:schemeClr val="tx1"/>
                </a:solidFill>
              </a:defRPr>
            </a:lvl2pPr>
            <a:lvl3pPr marL="895342" indent="-176211">
              <a:lnSpc>
                <a:spcPts val="1350"/>
              </a:lnSpc>
              <a:spcBef>
                <a:spcPts val="500"/>
              </a:spcBef>
              <a:buClr>
                <a:schemeClr val="tx1"/>
              </a:buClr>
              <a:buSzPct val="100000"/>
              <a:buFont typeface="Arial" pitchFamily="34" charset="0"/>
              <a:buChar char="–"/>
              <a:defRPr sz="1200"/>
            </a:lvl3pPr>
            <a:lvl4pPr marL="1254113" indent="-174623">
              <a:lnSpc>
                <a:spcPts val="135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300"/>
            <a:ext cx="3996443"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1" y="1700808"/>
            <a:ext cx="4059322"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2" y="2022216"/>
            <a:ext cx="4059320"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6"/>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9"/>
            <a:ext cx="3996443" cy="2489821"/>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2" y="1883745"/>
            <a:ext cx="4059320" cy="1514797"/>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5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ts val="1350"/>
              </a:lnSpc>
              <a:spcBef>
                <a:spcPts val="500"/>
              </a:spcBef>
              <a:buClr>
                <a:schemeClr val="tx1"/>
              </a:buClr>
              <a:buSzPct val="150000"/>
              <a:buFont typeface="Arial" pitchFamily="34" charset="0"/>
              <a:buChar char="◦"/>
              <a:defRPr sz="1200" baseline="0"/>
            </a:lvl2pPr>
            <a:lvl3pPr marL="542920" indent="-180974">
              <a:lnSpc>
                <a:spcPts val="1350"/>
              </a:lnSpc>
              <a:spcBef>
                <a:spcPts val="500"/>
              </a:spcBef>
              <a:buClr>
                <a:schemeClr val="tx1"/>
              </a:buClr>
              <a:buSzPct val="100000"/>
              <a:buFont typeface="Arial" pitchFamily="34" charset="0"/>
              <a:buChar char="–"/>
              <a:defRPr sz="1200" baseline="0"/>
            </a:lvl3pPr>
            <a:lvl4pPr marL="714368" indent="-171448">
              <a:lnSpc>
                <a:spcPts val="135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300"/>
            <a:ext cx="3996443"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1" y="1700808"/>
            <a:ext cx="4059322"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42"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42">
              <a:lnSpc>
                <a:spcPts val="1350"/>
              </a:lnSpc>
              <a:buFont typeface="Arial" pitchFamily="34" charset="0"/>
              <a:buChar char="•"/>
              <a:defRPr sz="1100">
                <a:solidFill>
                  <a:schemeClr val="bg1">
                    <a:lumMod val="65000"/>
                  </a:schemeClr>
                </a:solidFill>
              </a:defRPr>
            </a:lvl2pPr>
            <a:lvl3pPr marL="0" indent="0" defTabSz="895342">
              <a:lnSpc>
                <a:spcPts val="1350"/>
              </a:lnSpc>
              <a:buFont typeface="Arial" pitchFamily="34" charset="0"/>
              <a:buChar char="•"/>
              <a:defRPr sz="1100">
                <a:solidFill>
                  <a:schemeClr val="bg1">
                    <a:lumMod val="65000"/>
                  </a:schemeClr>
                </a:solidFill>
              </a:defRPr>
            </a:lvl3pPr>
            <a:lvl4pPr marL="1614473" indent="-174623">
              <a:lnSpc>
                <a:spcPts val="1350"/>
              </a:lnSpc>
              <a:defRPr sz="1200">
                <a:solidFill>
                  <a:schemeClr val="accent5"/>
                </a:solidFill>
              </a:defRPr>
            </a:lvl4pPr>
            <a:lvl5pPr marL="2062144" indent="-174623">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42"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42">
              <a:lnSpc>
                <a:spcPts val="1350"/>
              </a:lnSpc>
              <a:buFont typeface="Arial" pitchFamily="34" charset="0"/>
              <a:buChar char="•"/>
              <a:defRPr sz="1100">
                <a:solidFill>
                  <a:schemeClr val="bg1">
                    <a:lumMod val="65000"/>
                  </a:schemeClr>
                </a:solidFill>
              </a:defRPr>
            </a:lvl2pPr>
            <a:lvl3pPr marL="0" indent="0" defTabSz="895342">
              <a:lnSpc>
                <a:spcPts val="1350"/>
              </a:lnSpc>
              <a:buFont typeface="Arial" pitchFamily="34" charset="0"/>
              <a:buChar char="•"/>
              <a:defRPr sz="1100">
                <a:solidFill>
                  <a:schemeClr val="bg1">
                    <a:lumMod val="65000"/>
                  </a:schemeClr>
                </a:solidFill>
              </a:defRPr>
            </a:lvl3pPr>
            <a:lvl4pPr marL="1614473" indent="-174623">
              <a:lnSpc>
                <a:spcPts val="1350"/>
              </a:lnSpc>
              <a:defRPr sz="1200">
                <a:solidFill>
                  <a:schemeClr val="accent5"/>
                </a:solidFill>
              </a:defRPr>
            </a:lvl4pPr>
            <a:lvl5pPr marL="2062144" indent="-174623">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3"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1880828"/>
            <a:ext cx="8627997" cy="4455172"/>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3" y="1376772"/>
            <a:ext cx="8627997" cy="497392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9"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7" y="4298778"/>
            <a:ext cx="2373549" cy="1938535"/>
          </a:xfrm>
        </p:spPr>
        <p:txBody>
          <a:bodyPr/>
          <a:lstStyle>
            <a:lvl1pPr marL="0" marR="0" indent="0" algn="l" defTabSz="895342"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42">
              <a:lnSpc>
                <a:spcPts val="1350"/>
              </a:lnSpc>
              <a:buFont typeface="Arial" pitchFamily="34" charset="0"/>
              <a:buChar char="•"/>
              <a:defRPr sz="1100">
                <a:solidFill>
                  <a:schemeClr val="bg1">
                    <a:lumMod val="65000"/>
                  </a:schemeClr>
                </a:solidFill>
              </a:defRPr>
            </a:lvl2pPr>
            <a:lvl3pPr marL="0" indent="0" defTabSz="895342">
              <a:lnSpc>
                <a:spcPts val="1350"/>
              </a:lnSpc>
              <a:buFont typeface="Arial" pitchFamily="34" charset="0"/>
              <a:buChar char="•"/>
              <a:defRPr sz="1100">
                <a:solidFill>
                  <a:schemeClr val="bg1">
                    <a:lumMod val="65000"/>
                  </a:schemeClr>
                </a:solidFill>
              </a:defRPr>
            </a:lvl3pPr>
            <a:lvl4pPr marL="1614473" indent="-174623">
              <a:lnSpc>
                <a:spcPts val="1350"/>
              </a:lnSpc>
              <a:defRPr sz="1200">
                <a:solidFill>
                  <a:schemeClr val="accent5"/>
                </a:solidFill>
              </a:defRPr>
            </a:lvl4pPr>
            <a:lvl5pPr marL="2062144" indent="-174623">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3" indent="-174623">
              <a:lnSpc>
                <a:spcPct val="100000"/>
              </a:lnSpc>
              <a:spcBef>
                <a:spcPts val="500"/>
              </a:spcBef>
              <a:buClr>
                <a:schemeClr val="tx1"/>
              </a:buClr>
              <a:buSzPct val="120000"/>
              <a:buFont typeface="Arial" pitchFamily="34" charset="0"/>
              <a:buChar char="•"/>
              <a:defRPr sz="1400" baseline="0"/>
            </a:lvl1pPr>
            <a:lvl2pPr marL="361946" indent="-180974">
              <a:lnSpc>
                <a:spcPct val="100000"/>
              </a:lnSpc>
              <a:spcBef>
                <a:spcPts val="500"/>
              </a:spcBef>
              <a:buClr>
                <a:schemeClr val="tx1"/>
              </a:buClr>
              <a:buSzPct val="150000"/>
              <a:buFont typeface="Arial" pitchFamily="34" charset="0"/>
              <a:buChar char="◦"/>
              <a:defRPr sz="1400"/>
            </a:lvl2pPr>
            <a:lvl3pPr marL="542920" indent="-180974">
              <a:lnSpc>
                <a:spcPct val="100000"/>
              </a:lnSpc>
              <a:spcBef>
                <a:spcPts val="500"/>
              </a:spcBef>
              <a:buClr>
                <a:schemeClr val="tx1"/>
              </a:buClr>
              <a:buSzPct val="100000"/>
              <a:buFont typeface="Arial" pitchFamily="34" charset="0"/>
              <a:buChar char="–"/>
              <a:defRPr sz="1400"/>
            </a:lvl3pPr>
            <a:lvl4pPr marL="714368" indent="-171448">
              <a:lnSpc>
                <a:spcPct val="100000"/>
              </a:lnSpc>
              <a:spcBef>
                <a:spcPts val="500"/>
              </a:spcBef>
              <a:buSzPct val="100000"/>
              <a:buFont typeface="Wingdings" pitchFamily="2" charset="2"/>
              <a:buChar char="§"/>
              <a:defRPr sz="14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4"/>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4"/>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1"/>
            <a:ext cx="3238823" cy="3029881"/>
          </a:xfrm>
        </p:spPr>
        <p:txBody>
          <a:bodyPr/>
          <a:lstStyle>
            <a:lvl1pPr marL="180974" indent="-180974">
              <a:buClr>
                <a:schemeClr val="tx1"/>
              </a:buClr>
              <a:buSzPct val="120000"/>
              <a:buFont typeface="Arial" pitchFamily="34" charset="0"/>
              <a:buChar char="•"/>
              <a:defRPr sz="1200" baseline="0"/>
            </a:lvl1pPr>
            <a:lvl2pPr marL="361946" indent="-180974">
              <a:buClr>
                <a:schemeClr val="tx1"/>
              </a:buClr>
              <a:buSzPct val="150000"/>
              <a:buFont typeface="Arial" pitchFamily="34" charset="0"/>
              <a:buChar char="◦"/>
              <a:defRPr sz="1200" baseline="0"/>
            </a:lvl2pPr>
            <a:lvl3pPr marL="542920" indent="-180974">
              <a:buClr>
                <a:schemeClr val="tx1"/>
              </a:buClr>
              <a:buSzPct val="100000"/>
              <a:buFont typeface="Arial" pitchFamily="34" charset="0"/>
              <a:buChar char="–"/>
              <a:defRPr sz="1200" baseline="0"/>
            </a:lvl3pPr>
            <a:lvl4pPr marL="714368" indent="-171448">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2"/>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4"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46" indent="-180974">
              <a:lnSpc>
                <a:spcPts val="1350"/>
              </a:lnSpc>
              <a:spcBef>
                <a:spcPts val="500"/>
              </a:spcBef>
              <a:buClr>
                <a:schemeClr val="accent2"/>
              </a:buClr>
              <a:buSzPct val="100000"/>
              <a:buFont typeface="Arial" pitchFamily="34" charset="0"/>
              <a:buChar char="-"/>
              <a:defRPr sz="1200">
                <a:solidFill>
                  <a:schemeClr val="tx1"/>
                </a:solidFill>
              </a:defRPr>
            </a:lvl2pPr>
            <a:lvl3pPr marL="895342" indent="-176211">
              <a:lnSpc>
                <a:spcPts val="1350"/>
              </a:lnSpc>
              <a:spcBef>
                <a:spcPts val="500"/>
              </a:spcBef>
              <a:buClr>
                <a:schemeClr val="tx1"/>
              </a:buClr>
              <a:buSzPct val="100000"/>
              <a:buFont typeface="Arial" pitchFamily="34" charset="0"/>
              <a:buChar char="–"/>
              <a:defRPr sz="1200"/>
            </a:lvl3pPr>
            <a:lvl4pPr marL="1254113" indent="-174623">
              <a:lnSpc>
                <a:spcPts val="135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7"/>
            <a:ext cx="4713222"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defTabSz="895342">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baseline="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7"/>
            <a:ext cx="4713222"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1"/>
            <a:ext cx="3238823" cy="3029881"/>
          </a:xfrm>
        </p:spPr>
        <p:txBody>
          <a:bodyPr/>
          <a:lstStyle>
            <a:lvl1pPr marL="180974" indent="-180974">
              <a:buClr>
                <a:schemeClr val="tx1"/>
              </a:buClr>
              <a:buSzPct val="120000"/>
              <a:buFont typeface="Arial" pitchFamily="34" charset="0"/>
              <a:buChar char="•"/>
              <a:defRPr sz="1200" baseline="0"/>
            </a:lvl1pPr>
            <a:lvl2pPr marL="361946" indent="-180974">
              <a:buClr>
                <a:schemeClr val="tx1"/>
              </a:buClr>
              <a:buSzPct val="150000"/>
              <a:buFont typeface="Arial" pitchFamily="34" charset="0"/>
              <a:buChar char="◦"/>
              <a:defRPr sz="1200" baseline="0"/>
            </a:lvl2pPr>
            <a:lvl3pPr marL="542920" indent="-180974">
              <a:buClr>
                <a:schemeClr val="tx1"/>
              </a:buClr>
              <a:buSzPct val="100000"/>
              <a:buFont typeface="Arial" pitchFamily="34" charset="0"/>
              <a:buChar char="–"/>
              <a:defRPr sz="1200" baseline="0"/>
            </a:lvl3pPr>
            <a:lvl4pPr marL="714368" indent="-171448">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2"/>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4"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46" indent="-180974">
              <a:lnSpc>
                <a:spcPts val="1350"/>
              </a:lnSpc>
              <a:spcBef>
                <a:spcPts val="500"/>
              </a:spcBef>
              <a:buClr>
                <a:schemeClr val="accent2"/>
              </a:buClr>
              <a:buSzPct val="100000"/>
              <a:buFont typeface="Arial" pitchFamily="34" charset="0"/>
              <a:buChar char="-"/>
              <a:defRPr sz="1200">
                <a:solidFill>
                  <a:schemeClr val="tx1"/>
                </a:solidFill>
              </a:defRPr>
            </a:lvl2pPr>
            <a:lvl3pPr marL="895342" indent="-176211">
              <a:lnSpc>
                <a:spcPts val="1350"/>
              </a:lnSpc>
              <a:spcBef>
                <a:spcPts val="500"/>
              </a:spcBef>
              <a:buClr>
                <a:schemeClr val="tx1"/>
              </a:buClr>
              <a:buSzPct val="100000"/>
              <a:buFont typeface="Arial" pitchFamily="34" charset="0"/>
              <a:buChar char="–"/>
              <a:defRPr sz="1200"/>
            </a:lvl3pPr>
            <a:lvl4pPr marL="1254113" indent="-174623">
              <a:lnSpc>
                <a:spcPts val="135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300"/>
            <a:ext cx="3996443"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1" y="1700808"/>
            <a:ext cx="4059322"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2" y="2022216"/>
            <a:ext cx="4059320" cy="32736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6"/>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1"/>
            <a:ext cx="3996443" cy="2489821"/>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2" y="1892897"/>
            <a:ext cx="4059320" cy="1514797"/>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2"/>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4"/>
            <a:ext cx="4059321" cy="1094047"/>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ts val="1350"/>
              </a:lnSpc>
              <a:spcBef>
                <a:spcPts val="500"/>
              </a:spcBef>
              <a:buClr>
                <a:schemeClr val="tx1"/>
              </a:buClr>
              <a:buSzPct val="150000"/>
              <a:buFont typeface="Arial" pitchFamily="34" charset="0"/>
              <a:buChar char="◦"/>
              <a:defRPr sz="1200" baseline="0"/>
            </a:lvl2pPr>
            <a:lvl3pPr marL="542920" indent="-180974">
              <a:lnSpc>
                <a:spcPts val="1350"/>
              </a:lnSpc>
              <a:spcBef>
                <a:spcPts val="500"/>
              </a:spcBef>
              <a:buClr>
                <a:schemeClr val="tx1"/>
              </a:buClr>
              <a:buSzPct val="100000"/>
              <a:buFont typeface="Arial" pitchFamily="34" charset="0"/>
              <a:buChar char="–"/>
              <a:defRPr sz="1200" baseline="0"/>
            </a:lvl3pPr>
            <a:lvl4pPr marL="714368" indent="-171448">
              <a:lnSpc>
                <a:spcPts val="135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300"/>
            <a:ext cx="3996443"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4" indent="-180974">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baseline="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1" y="1700808"/>
            <a:ext cx="4059322"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598" indent="-228598">
              <a:buNone/>
              <a:defRPr sz="12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42"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42">
              <a:lnSpc>
                <a:spcPts val="1350"/>
              </a:lnSpc>
              <a:buFont typeface="Arial" pitchFamily="34" charset="0"/>
              <a:buChar char="•"/>
              <a:defRPr sz="1100">
                <a:solidFill>
                  <a:schemeClr val="bg1">
                    <a:lumMod val="65000"/>
                  </a:schemeClr>
                </a:solidFill>
              </a:defRPr>
            </a:lvl2pPr>
            <a:lvl3pPr marL="0" indent="0" defTabSz="895342">
              <a:lnSpc>
                <a:spcPts val="1350"/>
              </a:lnSpc>
              <a:buFont typeface="Arial" pitchFamily="34" charset="0"/>
              <a:buChar char="•"/>
              <a:defRPr sz="1100">
                <a:solidFill>
                  <a:schemeClr val="bg1">
                    <a:lumMod val="65000"/>
                  </a:schemeClr>
                </a:solidFill>
              </a:defRPr>
            </a:lvl3pPr>
            <a:lvl4pPr marL="1614473" indent="-174623">
              <a:lnSpc>
                <a:spcPts val="1350"/>
              </a:lnSpc>
              <a:defRPr sz="1200">
                <a:solidFill>
                  <a:schemeClr val="accent5"/>
                </a:solidFill>
              </a:defRPr>
            </a:lvl4pPr>
            <a:lvl5pPr marL="2062144" indent="-174623">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42"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42">
              <a:lnSpc>
                <a:spcPts val="1350"/>
              </a:lnSpc>
              <a:buFont typeface="Arial" pitchFamily="34" charset="0"/>
              <a:buChar char="•"/>
              <a:defRPr sz="1100">
                <a:solidFill>
                  <a:schemeClr val="bg1">
                    <a:lumMod val="65000"/>
                  </a:schemeClr>
                </a:solidFill>
              </a:defRPr>
            </a:lvl2pPr>
            <a:lvl3pPr marL="0" indent="0" defTabSz="895342">
              <a:lnSpc>
                <a:spcPts val="1350"/>
              </a:lnSpc>
              <a:buFont typeface="Arial" pitchFamily="34" charset="0"/>
              <a:buChar char="•"/>
              <a:defRPr sz="1100">
                <a:solidFill>
                  <a:schemeClr val="bg1">
                    <a:lumMod val="65000"/>
                  </a:schemeClr>
                </a:solidFill>
              </a:defRPr>
            </a:lvl3pPr>
            <a:lvl4pPr marL="1614473" indent="-174623">
              <a:lnSpc>
                <a:spcPts val="1350"/>
              </a:lnSpc>
              <a:defRPr sz="1200">
                <a:solidFill>
                  <a:schemeClr val="accent5"/>
                </a:solidFill>
              </a:defRPr>
            </a:lvl4pPr>
            <a:lvl5pPr marL="2062144" indent="-174623">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6" y="116633"/>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3" indent="-174623">
              <a:lnSpc>
                <a:spcPct val="100000"/>
              </a:lnSpc>
              <a:spcBef>
                <a:spcPts val="500"/>
              </a:spcBef>
              <a:buClr>
                <a:schemeClr val="tx1"/>
              </a:buClr>
              <a:buSzPct val="120000"/>
              <a:buFont typeface="Wingdings" pitchFamily="2" charset="2"/>
              <a:buChar char="ü"/>
              <a:defRPr sz="1400" baseline="0"/>
            </a:lvl1pPr>
            <a:lvl2pPr marL="361946" indent="-180974">
              <a:lnSpc>
                <a:spcPct val="100000"/>
              </a:lnSpc>
              <a:spcBef>
                <a:spcPts val="500"/>
              </a:spcBef>
              <a:buClr>
                <a:schemeClr val="tx1"/>
              </a:buClr>
              <a:buSzPct val="120000"/>
              <a:buFont typeface="Arial" pitchFamily="34" charset="0"/>
              <a:buChar char="•"/>
              <a:defRPr sz="1400"/>
            </a:lvl2pPr>
            <a:lvl3pPr marL="542920" indent="-180974">
              <a:lnSpc>
                <a:spcPct val="100000"/>
              </a:lnSpc>
              <a:spcBef>
                <a:spcPts val="500"/>
              </a:spcBef>
              <a:buClr>
                <a:schemeClr val="tx1"/>
              </a:buClr>
              <a:buSzPct val="150000"/>
              <a:buFont typeface="Arial" pitchFamily="34" charset="0"/>
              <a:buChar char="◦"/>
              <a:defRPr sz="1400" baseline="0"/>
            </a:lvl3pPr>
            <a:lvl4pPr marL="714368" indent="-171448">
              <a:lnSpc>
                <a:spcPct val="100000"/>
              </a:lnSpc>
              <a:spcBef>
                <a:spcPts val="500"/>
              </a:spcBef>
              <a:buSzPct val="100000"/>
              <a:buFont typeface="Arial" pitchFamily="34" charset="0"/>
              <a:buChar char="–"/>
              <a:defRPr sz="14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3" indent="-174623">
              <a:lnSpc>
                <a:spcPct val="100000"/>
              </a:lnSpc>
              <a:spcBef>
                <a:spcPts val="500"/>
              </a:spcBef>
              <a:buClr>
                <a:schemeClr val="tx1"/>
              </a:buClr>
              <a:buSzPct val="120000"/>
              <a:buFont typeface="Wingdings" pitchFamily="2" charset="2"/>
              <a:buChar char="ü"/>
              <a:defRPr sz="1400" baseline="0"/>
            </a:lvl1pPr>
            <a:lvl2pPr marL="361946" indent="-180974">
              <a:lnSpc>
                <a:spcPct val="100000"/>
              </a:lnSpc>
              <a:spcBef>
                <a:spcPts val="500"/>
              </a:spcBef>
              <a:buClr>
                <a:schemeClr val="tx1"/>
              </a:buClr>
              <a:buSzPct val="120000"/>
              <a:buFont typeface="Arial" pitchFamily="34" charset="0"/>
              <a:buChar char="•"/>
              <a:defRPr sz="1400"/>
            </a:lvl2pPr>
            <a:lvl3pPr marL="542920" indent="-180974">
              <a:lnSpc>
                <a:spcPct val="100000"/>
              </a:lnSpc>
              <a:spcBef>
                <a:spcPts val="500"/>
              </a:spcBef>
              <a:buClr>
                <a:schemeClr val="tx1"/>
              </a:buClr>
              <a:buSzPct val="150000"/>
              <a:buFont typeface="Arial" pitchFamily="34" charset="0"/>
              <a:buChar char="◦"/>
              <a:defRPr sz="1400" baseline="0"/>
            </a:lvl3pPr>
            <a:lvl4pPr marL="714368" indent="-171448">
              <a:lnSpc>
                <a:spcPct val="100000"/>
              </a:lnSpc>
              <a:spcBef>
                <a:spcPts val="500"/>
              </a:spcBef>
              <a:buSzPct val="100000"/>
              <a:buFont typeface="Arial" pitchFamily="34" charset="0"/>
              <a:buChar char="–"/>
              <a:defRPr sz="14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1892897"/>
            <a:ext cx="8627997" cy="431378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6"/>
            <a:ext cx="6717568"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3"/>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1232756"/>
            <a:ext cx="8627997" cy="4973925"/>
          </a:xfrm>
        </p:spPr>
        <p:txBody>
          <a:bodyPr/>
          <a:lstStyle>
            <a:lvl1pPr marL="174623" indent="-174623">
              <a:lnSpc>
                <a:spcPct val="100000"/>
              </a:lnSpc>
              <a:spcBef>
                <a:spcPts val="500"/>
              </a:spcBef>
              <a:buClr>
                <a:schemeClr val="tx1"/>
              </a:buClr>
              <a:buSzPct val="120000"/>
              <a:buFont typeface="Arial" pitchFamily="34" charset="0"/>
              <a:buChar char="•"/>
              <a:defRPr sz="1200" baseline="0"/>
            </a:lvl1pPr>
            <a:lvl2pPr marL="361946" indent="-180974">
              <a:lnSpc>
                <a:spcPct val="100000"/>
              </a:lnSpc>
              <a:spcBef>
                <a:spcPts val="500"/>
              </a:spcBef>
              <a:buClr>
                <a:schemeClr val="tx1"/>
              </a:buClr>
              <a:buSzPct val="150000"/>
              <a:buFont typeface="Arial" pitchFamily="34" charset="0"/>
              <a:buChar char="◦"/>
              <a:defRPr sz="1200"/>
            </a:lvl2pPr>
            <a:lvl3pPr marL="542920" indent="-180974">
              <a:lnSpc>
                <a:spcPct val="100000"/>
              </a:lnSpc>
              <a:spcBef>
                <a:spcPts val="500"/>
              </a:spcBef>
              <a:buClr>
                <a:schemeClr val="tx1"/>
              </a:buClr>
              <a:buSzPct val="100000"/>
              <a:buFont typeface="Arial" pitchFamily="34" charset="0"/>
              <a:buChar char="–"/>
              <a:defRPr sz="1200" baseline="0"/>
            </a:lvl3pPr>
            <a:lvl4pPr marL="714368" indent="-171448">
              <a:lnSpc>
                <a:spcPct val="100000"/>
              </a:lnSpc>
              <a:spcBef>
                <a:spcPts val="500"/>
              </a:spcBef>
              <a:buSzPct val="100000"/>
              <a:buFont typeface="Wingdings" pitchFamily="2" charset="2"/>
              <a:buChar char="§"/>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9"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7"/>
            <a:ext cx="8620124" cy="657225"/>
          </a:xfrm>
        </p:spPr>
        <p:txBody>
          <a:bodyPr/>
          <a:lstStyle>
            <a:lvl1pPr marL="0" marR="0" indent="0" algn="l" defTabSz="914391"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598" indent="-228598">
              <a:defRPr sz="1400"/>
            </a:lvl2pPr>
            <a:lvl3pPr marL="228598" indent="-228598">
              <a:defRPr sz="1400"/>
            </a:lvl3pPr>
            <a:lvl4pPr marL="228598" indent="-228598">
              <a:defRPr sz="1400"/>
            </a:lvl4pPr>
            <a:lvl5pPr marL="228598" indent="-228598">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9"/>
            <a:ext cx="3238823" cy="3029881"/>
          </a:xfrm>
        </p:spPr>
        <p:txBody>
          <a:bodyPr/>
          <a:lstStyle>
            <a:lvl1pPr marL="180974" indent="-180974">
              <a:buClr>
                <a:schemeClr val="tx1"/>
              </a:buClr>
              <a:buSzPct val="120000"/>
              <a:buFont typeface="Arial" pitchFamily="34" charset="0"/>
              <a:buChar char="•"/>
              <a:defRPr sz="1200" baseline="0"/>
            </a:lvl1pPr>
            <a:lvl2pPr marL="361946" indent="-180974">
              <a:buClr>
                <a:schemeClr val="tx1"/>
              </a:buClr>
              <a:buSzPct val="150000"/>
              <a:buFont typeface="Arial" pitchFamily="34" charset="0"/>
              <a:buChar char="◦"/>
              <a:defRPr sz="1200" baseline="0"/>
            </a:lvl2pPr>
            <a:lvl3pPr marL="542920" indent="-180974">
              <a:buClr>
                <a:schemeClr val="tx1"/>
              </a:buClr>
              <a:buSzPct val="100000"/>
              <a:buFont typeface="Arial" pitchFamily="34" charset="0"/>
              <a:buChar char="–"/>
              <a:defRPr sz="1200" baseline="0"/>
            </a:lvl3pPr>
            <a:lvl4pPr marL="714368" indent="-171448">
              <a:buClr>
                <a:schemeClr val="tx1"/>
              </a:buClr>
              <a:buSzPct val="100000"/>
              <a:buFont typeface="Wingdings" pitchFamily="2" charset="2"/>
              <a:buChar char="§"/>
              <a:defRPr sz="1200" baseline="0"/>
            </a:lvl4pPr>
            <a:lvl5pPr marL="1619235" indent="-180974">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1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73" indent="-174623">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5" y="255589"/>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5" y="1600201"/>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698"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6" indent="0" algn="l"/>
            <a:fld id="{FF20F8B6-5AB9-41C4-A82C-4155E8A92B2C}" type="slidenum">
              <a:rPr lang="en-CA" sz="1000" smtClean="0"/>
              <a:pPr marL="179386"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96" algn="ctr" rtl="0" fontAlgn="base">
        <a:spcBef>
          <a:spcPct val="0"/>
        </a:spcBef>
        <a:spcAft>
          <a:spcPct val="0"/>
        </a:spcAft>
        <a:defRPr sz="4400">
          <a:solidFill>
            <a:schemeClr val="tx1"/>
          </a:solidFill>
          <a:latin typeface="Calibri" pitchFamily="34" charset="0"/>
        </a:defRPr>
      </a:lvl6pPr>
      <a:lvl7pPr marL="914391" algn="ctr" rtl="0" fontAlgn="base">
        <a:spcBef>
          <a:spcPct val="0"/>
        </a:spcBef>
        <a:spcAft>
          <a:spcPct val="0"/>
        </a:spcAft>
        <a:defRPr sz="4400">
          <a:solidFill>
            <a:schemeClr val="tx1"/>
          </a:solidFill>
          <a:latin typeface="Calibri" pitchFamily="34" charset="0"/>
        </a:defRPr>
      </a:lvl7pPr>
      <a:lvl8pPr marL="1371587" algn="ctr" rtl="0" fontAlgn="base">
        <a:spcBef>
          <a:spcPct val="0"/>
        </a:spcBef>
        <a:spcAft>
          <a:spcPct val="0"/>
        </a:spcAft>
        <a:defRPr sz="4400">
          <a:solidFill>
            <a:schemeClr val="tx1"/>
          </a:solidFill>
          <a:latin typeface="Calibri" pitchFamily="34" charset="0"/>
        </a:defRPr>
      </a:lvl8pPr>
      <a:lvl9pPr marL="1828783" algn="ctr" rtl="0" fontAlgn="base">
        <a:spcBef>
          <a:spcPct val="0"/>
        </a:spcBef>
        <a:spcAft>
          <a:spcPct val="0"/>
        </a:spcAft>
        <a:defRPr sz="4400">
          <a:solidFill>
            <a:schemeClr val="tx1"/>
          </a:solidFill>
          <a:latin typeface="Calibri" pitchFamily="34" charset="0"/>
        </a:defRPr>
      </a:lvl9pPr>
    </p:titleStyle>
    <p:bodyStyle>
      <a:lvl1pPr marL="180974" indent="-180974"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46" indent="-180974"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0" indent="-180974"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68" indent="-171448"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380" indent="-228598"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576" indent="-228598"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2" indent="-228598"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7" indent="-228598"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3" indent="-228598"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optimize-existing-applications-for-security-in-an-untrusted-worl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image" Target="../media/image6.png"/><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image" Target="../media/image5.png"/><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hyperlink" Target="http://www.infotech.com/research/ss/optimize-existing-applications-for-security-in-an-untrusted-world?utm_source=SS_Sample&amp;utm_medium=Collateral&amp;utm_campaign=Collateral" TargetMode="Externa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hyperlink" Target="http://www.infotech.com/research/ss/optimize-existing-applications-for-security-in-an-untrusted-world?utm_source=SS_Sample&amp;utm_medium=Collateral&amp;utm_campaign=Collateral" TargetMode="Externa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slideLayout" Target="../slideLayouts/slideLayout7.xml"/><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image" Target="../media/image6.png"/><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tags" Target="../tags/tag37.xml"/><Relationship Id="rId10" Type="http://schemas.openxmlformats.org/officeDocument/2006/relationships/tags" Target="../tags/tag32.xml"/><Relationship Id="rId19" Type="http://schemas.openxmlformats.org/officeDocument/2006/relationships/image" Target="../media/image5.png"/><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optimize-existing-applications-for-security-in-an-untrusted-world?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optimize-existing-applications-for-security-in-an-untrusted-world?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optimize-existing-applications-for-security-in-an-untrusted-world?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optimize-existing-applications-for-security-in-an-untrusted-world?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optimize-existing-applications-for-security-in-an-untrusted-world?utm_source=SS_Sample&amp;utm_medium=Collateral&amp;utm_campaign=Collateral" TargetMode="External"/><Relationship Id="rId2" Type="http://schemas.openxmlformats.org/officeDocument/2006/relationships/image" Target="../media/image9.wmf"/><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optimize-existing-applications-for-security-in-an-untrusted-world?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optimize-existing-applications-for-security-in-an-untrusted-world?utm_source=SS_Sample&amp;utm_medium=Collateral&amp;utm_campaign=Collateral" TargetMode="External"/><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jp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optimize-existing-applications-for-security-in-an-untrusted-world?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4.JPG"/><Relationship Id="rId7" Type="http://schemas.openxmlformats.org/officeDocument/2006/relationships/image" Target="../media/image5.png"/><Relationship Id="rId2" Type="http://schemas.openxmlformats.org/officeDocument/2006/relationships/hyperlink" Target="http://www.infotech.com/research/secure-application-rollout-tool" TargetMode="External"/><Relationship Id="rId1" Type="http://schemas.openxmlformats.org/officeDocument/2006/relationships/slideLayout" Target="../slideLayouts/slideLayout4.xml"/><Relationship Id="rId6" Type="http://schemas.openxmlformats.org/officeDocument/2006/relationships/hyperlink" Target="http://www.infotech.com/research/ss/optimize-existing-applications-for-security-in-an-untrusted-world?utm_source=SS_Sample&amp;utm_medium=Collateral&amp;utm_campaign=Collateral" TargetMode="Externa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08921"/>
            <a:ext cx="7454900" cy="900100"/>
          </a:xfrm>
        </p:spPr>
        <p:txBody>
          <a:bodyPr/>
          <a:lstStyle/>
          <a:p>
            <a:pPr lvl="0"/>
            <a:r>
              <a:rPr lang="en-CA" dirty="0" smtClean="0"/>
              <a:t>Optimize Existing Applications for Security in an Untrusted World</a:t>
            </a:r>
            <a:endParaRPr lang="en-US" dirty="0" smtClean="0"/>
          </a:p>
        </p:txBody>
      </p:sp>
      <p:sp>
        <p:nvSpPr>
          <p:cNvPr id="8" name="Text Placeholder 7"/>
          <p:cNvSpPr>
            <a:spLocks noGrp="1"/>
          </p:cNvSpPr>
          <p:nvPr>
            <p:ph type="body" sz="quarter" idx="16"/>
          </p:nvPr>
        </p:nvSpPr>
        <p:spPr/>
        <p:txBody>
          <a:bodyPr/>
          <a:lstStyle/>
          <a:p>
            <a:r>
              <a:rPr lang="en-CA" dirty="0" smtClean="0"/>
              <a:t>Inject application security practices into development and maintenance cycles.</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custDataLst>
              <p:tags r:id="rId1"/>
            </p:custDataLst>
          </p:nvPr>
        </p:nvSpPr>
        <p:spPr>
          <a:xfrm>
            <a:off x="3810238" y="3566708"/>
            <a:ext cx="1645920" cy="1554480"/>
          </a:xfrm>
          <a:prstGeom prst="rect">
            <a:avLst/>
          </a:prstGeom>
          <a:noFill/>
        </p:spPr>
        <p:txBody>
          <a:bodyPr wrap="square" rtlCol="0" anchor="t" anchorCtr="0">
            <a:noAutofit/>
          </a:bodyPr>
          <a:lstStyle/>
          <a:p>
            <a:pPr algn="l"/>
            <a:r>
              <a:rPr lang="en-US" sz="1200" dirty="0"/>
              <a:t>Identify the secure </a:t>
            </a:r>
            <a:r>
              <a:rPr lang="en-US" sz="1200" dirty="0" smtClean="0"/>
              <a:t>application activities </a:t>
            </a:r>
            <a:r>
              <a:rPr lang="en-US" sz="1200" dirty="0"/>
              <a:t>to fill your gaps. Conduct an ROI and impact analysis to determine the best-fit activities.</a:t>
            </a:r>
            <a:endParaRPr lang="en-CA" sz="1200" dirty="0">
              <a:solidFill>
                <a:srgbClr val="333333"/>
              </a:solidFill>
              <a:latin typeface="Arial"/>
            </a:endParaRPr>
          </a:p>
        </p:txBody>
      </p:sp>
      <p:sp>
        <p:nvSpPr>
          <p:cNvPr id="19" name="TextBox 18"/>
          <p:cNvSpPr txBox="1"/>
          <p:nvPr>
            <p:custDataLst>
              <p:tags r:id="rId2"/>
            </p:custDataLst>
          </p:nvPr>
        </p:nvSpPr>
        <p:spPr>
          <a:xfrm>
            <a:off x="257176" y="3566708"/>
            <a:ext cx="1645920" cy="1554480"/>
          </a:xfrm>
          <a:prstGeom prst="rect">
            <a:avLst/>
          </a:prstGeom>
          <a:noFill/>
        </p:spPr>
        <p:txBody>
          <a:bodyPr wrap="square" rtlCol="0" anchor="t" anchorCtr="0">
            <a:noAutofit/>
          </a:bodyPr>
          <a:lstStyle/>
          <a:p>
            <a:pPr algn="l"/>
            <a:r>
              <a:rPr lang="en-US" sz="1200" dirty="0"/>
              <a:t>Derive the security gaps from your application data flow, log files, and code structure.</a:t>
            </a:r>
          </a:p>
        </p:txBody>
      </p:sp>
      <p:sp>
        <p:nvSpPr>
          <p:cNvPr id="21" name="TextBox 20"/>
          <p:cNvSpPr txBox="1"/>
          <p:nvPr>
            <p:custDataLst>
              <p:tags r:id="rId3"/>
            </p:custDataLst>
          </p:nvPr>
        </p:nvSpPr>
        <p:spPr>
          <a:xfrm>
            <a:off x="2033707" y="3566708"/>
            <a:ext cx="1645920" cy="1554480"/>
          </a:xfrm>
          <a:prstGeom prst="rect">
            <a:avLst/>
          </a:prstGeom>
          <a:noFill/>
        </p:spPr>
        <p:txBody>
          <a:bodyPr wrap="square" rtlCol="0" anchor="t" anchorCtr="0">
            <a:noAutofit/>
          </a:bodyPr>
          <a:lstStyle/>
          <a:p>
            <a:pPr marL="0" lvl="1" algn="l"/>
            <a:r>
              <a:rPr lang="en-US" sz="1200" dirty="0"/>
              <a:t>Assess each gap against your business and IT security requirements. Calculate the cost of leaving gaps unfilled.</a:t>
            </a:r>
            <a:endParaRPr lang="en-CA" sz="1200" dirty="0">
              <a:solidFill>
                <a:srgbClr val="333333"/>
              </a:solidFill>
              <a:latin typeface="Arial"/>
            </a:endParaRPr>
          </a:p>
        </p:txBody>
      </p:sp>
      <p:sp>
        <p:nvSpPr>
          <p:cNvPr id="29" name="TextBox 28"/>
          <p:cNvSpPr txBox="1"/>
          <p:nvPr>
            <p:custDataLst>
              <p:tags r:id="rId4"/>
            </p:custDataLst>
          </p:nvPr>
        </p:nvSpPr>
        <p:spPr>
          <a:xfrm>
            <a:off x="7363299" y="3566708"/>
            <a:ext cx="1645920" cy="1554480"/>
          </a:xfrm>
          <a:prstGeom prst="rect">
            <a:avLst/>
          </a:prstGeom>
          <a:noFill/>
        </p:spPr>
        <p:txBody>
          <a:bodyPr wrap="square" rtlCol="0" anchor="t" anchorCtr="0">
            <a:noAutofit/>
          </a:bodyPr>
          <a:lstStyle/>
          <a:p>
            <a:pPr algn="l"/>
            <a:r>
              <a:rPr lang="en-US" sz="1200" dirty="0"/>
              <a:t>Provide stakeholders </a:t>
            </a:r>
            <a:r>
              <a:rPr lang="en-US" sz="1200" dirty="0" smtClean="0"/>
              <a:t>with a </a:t>
            </a:r>
            <a:r>
              <a:rPr lang="en-US" sz="1200" dirty="0"/>
              <a:t>retrospective and final costs of the executed secure </a:t>
            </a:r>
            <a:r>
              <a:rPr lang="en-US" sz="1200" dirty="0" smtClean="0"/>
              <a:t>application activities. Monitor rollout against metrics and requirements. </a:t>
            </a:r>
            <a:endParaRPr lang="en-CA" sz="1200" dirty="0">
              <a:solidFill>
                <a:srgbClr val="333333"/>
              </a:solidFill>
              <a:latin typeface="Arial"/>
            </a:endParaRPr>
          </a:p>
        </p:txBody>
      </p:sp>
      <p:sp>
        <p:nvSpPr>
          <p:cNvPr id="43" name="TextBox 42"/>
          <p:cNvSpPr txBox="1"/>
          <p:nvPr>
            <p:custDataLst>
              <p:tags r:id="rId5"/>
            </p:custDataLst>
          </p:nvPr>
        </p:nvSpPr>
        <p:spPr>
          <a:xfrm>
            <a:off x="5586769" y="3566708"/>
            <a:ext cx="1645920" cy="1554480"/>
          </a:xfrm>
          <a:prstGeom prst="rect">
            <a:avLst/>
          </a:prstGeom>
          <a:noFill/>
        </p:spPr>
        <p:txBody>
          <a:bodyPr wrap="square" rtlCol="0" anchor="t" anchorCtr="0">
            <a:noAutofit/>
          </a:bodyPr>
          <a:lstStyle/>
          <a:p>
            <a:pPr algn="l"/>
            <a:r>
              <a:rPr lang="en-US" sz="1200" dirty="0"/>
              <a:t>A prioritized set of secure </a:t>
            </a:r>
            <a:r>
              <a:rPr lang="en-US" sz="1200" dirty="0" smtClean="0"/>
              <a:t>application activities </a:t>
            </a:r>
            <a:r>
              <a:rPr lang="en-US" sz="1200" dirty="0"/>
              <a:t>is defined based on ROI, application value, risk </a:t>
            </a:r>
            <a:r>
              <a:rPr lang="en-US" sz="1200" dirty="0" smtClean="0"/>
              <a:t>impact, </a:t>
            </a:r>
            <a:r>
              <a:rPr lang="en-US" sz="1200" dirty="0"/>
              <a:t>and complexity.</a:t>
            </a:r>
            <a:endParaRPr lang="en-CA" sz="1200" dirty="0">
              <a:solidFill>
                <a:srgbClr val="333333"/>
              </a:solidFill>
              <a:latin typeface="Arial"/>
            </a:endParaRPr>
          </a:p>
        </p:txBody>
      </p:sp>
      <p:sp>
        <p:nvSpPr>
          <p:cNvPr id="2" name="Title 1"/>
          <p:cNvSpPr>
            <a:spLocks noGrp="1"/>
          </p:cNvSpPr>
          <p:nvPr>
            <p:ph type="title"/>
          </p:nvPr>
        </p:nvSpPr>
        <p:spPr/>
        <p:txBody>
          <a:bodyPr/>
          <a:lstStyle/>
          <a:p>
            <a:r>
              <a:rPr lang="en-US" dirty="0" smtClean="0"/>
              <a:t>Secure application rollout process</a:t>
            </a:r>
            <a:endParaRPr lang="en-US" dirty="0"/>
          </a:p>
        </p:txBody>
      </p:sp>
      <p:sp>
        <p:nvSpPr>
          <p:cNvPr id="4" name="Text Placeholder 3"/>
          <p:cNvSpPr>
            <a:spLocks noGrp="1"/>
          </p:cNvSpPr>
          <p:nvPr>
            <p:ph type="body" sz="quarter" idx="19"/>
          </p:nvPr>
        </p:nvSpPr>
        <p:spPr>
          <a:xfrm>
            <a:off x="257176" y="1232756"/>
            <a:ext cx="8620124" cy="1008112"/>
          </a:xfrm>
        </p:spPr>
        <p:txBody>
          <a:bodyPr/>
          <a:lstStyle/>
          <a:p>
            <a:r>
              <a:rPr lang="en-US" dirty="0"/>
              <a:t>A successful </a:t>
            </a:r>
            <a:r>
              <a:rPr lang="en-US" dirty="0" smtClean="0"/>
              <a:t>secure application plan </a:t>
            </a:r>
            <a:r>
              <a:rPr lang="en-US" dirty="0"/>
              <a:t>requires ROI analysis, consistent </a:t>
            </a:r>
            <a:r>
              <a:rPr lang="en-US" dirty="0" smtClean="0"/>
              <a:t>communication, </a:t>
            </a:r>
            <a:r>
              <a:rPr lang="en-US" dirty="0"/>
              <a:t>and careful execution to align with business and IT </a:t>
            </a:r>
            <a:r>
              <a:rPr lang="en-US" dirty="0" smtClean="0"/>
              <a:t>security expectations</a:t>
            </a:r>
            <a:r>
              <a:rPr lang="en-US" dirty="0"/>
              <a:t>.</a:t>
            </a:r>
          </a:p>
        </p:txBody>
      </p:sp>
      <p:sp>
        <p:nvSpPr>
          <p:cNvPr id="18" name="Line 45"/>
          <p:cNvSpPr>
            <a:spLocks noChangeShapeType="1"/>
          </p:cNvSpPr>
          <p:nvPr>
            <p:custDataLst>
              <p:tags r:id="rId6"/>
            </p:custDataLst>
          </p:nvPr>
        </p:nvSpPr>
        <p:spPr bwMode="auto">
          <a:xfrm flipH="1" flipV="1">
            <a:off x="266698" y="5157192"/>
            <a:ext cx="8358246"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fontAlgn="auto">
              <a:spcBef>
                <a:spcPts val="0"/>
              </a:spcBef>
              <a:spcAft>
                <a:spcPts val="0"/>
              </a:spcAft>
            </a:pPr>
            <a:endParaRPr lang="en-US" dirty="0">
              <a:solidFill>
                <a:srgbClr val="333333"/>
              </a:solidFill>
              <a:latin typeface="Arial"/>
            </a:endParaRPr>
          </a:p>
        </p:txBody>
      </p:sp>
      <p:cxnSp>
        <p:nvCxnSpPr>
          <p:cNvPr id="14" name="Straight Connector 13"/>
          <p:cNvCxnSpPr/>
          <p:nvPr>
            <p:custDataLst>
              <p:tags r:id="rId7"/>
            </p:custDataLst>
          </p:nvPr>
        </p:nvCxnSpPr>
        <p:spPr>
          <a:xfrm rot="5400000">
            <a:off x="1263016" y="433787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8"/>
            </p:custDataLst>
          </p:nvPr>
        </p:nvCxnSpPr>
        <p:spPr>
          <a:xfrm rot="5400000">
            <a:off x="3061315" y="433787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1520" y="5625244"/>
            <a:ext cx="8625780" cy="648072"/>
          </a:xfrm>
          <a:prstGeom prst="rect">
            <a:avLst/>
          </a:prstGeom>
          <a:noFill/>
        </p:spPr>
        <p:txBody>
          <a:bodyPr wrap="square" rtlCol="0" anchor="ctr" anchorCtr="0">
            <a:noAutofit/>
          </a:bodyPr>
          <a:lstStyle/>
          <a:p>
            <a:pPr marL="171448" indent="-171448" algn="l">
              <a:buFont typeface="Arial" panose="020B0604020202020204" pitchFamily="34" charset="0"/>
              <a:buChar char="•"/>
            </a:pPr>
            <a:r>
              <a:rPr lang="en-US" sz="1200" dirty="0"/>
              <a:t>Run through this toolkit multiple times to assess and gauge the acceptance and success of the amendments, and to identify the best-fit process.</a:t>
            </a:r>
          </a:p>
          <a:p>
            <a:pPr marL="171448" indent="-171448" algn="l">
              <a:buFont typeface="Arial" panose="020B0604020202020204" pitchFamily="34" charset="0"/>
              <a:buChar char="•"/>
            </a:pPr>
            <a:r>
              <a:rPr lang="en-US" sz="1200" dirty="0"/>
              <a:t>Repeat this assessment every six months to keep pace with today’s rapidly evolving threats.</a:t>
            </a:r>
          </a:p>
          <a:p>
            <a:pPr marL="171448" indent="-171448" algn="l">
              <a:buFont typeface="Arial" panose="020B0604020202020204" pitchFamily="34" charset="0"/>
              <a:buChar char="•"/>
            </a:pPr>
            <a:r>
              <a:rPr lang="en-US" sz="1200" dirty="0"/>
              <a:t>Assess the trend of costs and performance over multiple iterations of this toolkit.</a:t>
            </a:r>
          </a:p>
        </p:txBody>
      </p:sp>
      <p:sp>
        <p:nvSpPr>
          <p:cNvPr id="34" name="TextBox 33"/>
          <p:cNvSpPr txBox="1"/>
          <p:nvPr/>
        </p:nvSpPr>
        <p:spPr>
          <a:xfrm>
            <a:off x="308725" y="5273588"/>
            <a:ext cx="8028892" cy="279648"/>
          </a:xfrm>
          <a:prstGeom prst="rect">
            <a:avLst/>
          </a:prstGeom>
          <a:noFill/>
        </p:spPr>
        <p:txBody>
          <a:bodyPr wrap="square" rtlCol="0" anchor="ctr" anchorCtr="0">
            <a:noAutofit/>
          </a:bodyPr>
          <a:lstStyle/>
          <a:p>
            <a:pPr lvl="0" algn="l"/>
            <a:r>
              <a:rPr lang="en-US" sz="1600" b="1" dirty="0">
                <a:solidFill>
                  <a:srgbClr val="D17D08"/>
                </a:solidFill>
              </a:rPr>
              <a:t>How To Use This Toolkit:</a:t>
            </a:r>
            <a:endParaRPr lang="en-US" sz="1400" dirty="0"/>
          </a:p>
        </p:txBody>
      </p:sp>
      <p:cxnSp>
        <p:nvCxnSpPr>
          <p:cNvPr id="28" name="Straight Connector 27"/>
          <p:cNvCxnSpPr/>
          <p:nvPr>
            <p:custDataLst>
              <p:tags r:id="rId9"/>
            </p:custDataLst>
          </p:nvPr>
        </p:nvCxnSpPr>
        <p:spPr>
          <a:xfrm rot="5400000">
            <a:off x="6657913" y="433787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1" idx="3"/>
          </p:cNvCxnSpPr>
          <p:nvPr>
            <p:custDataLst>
              <p:tags r:id="rId10"/>
            </p:custDataLst>
          </p:nvPr>
        </p:nvCxnSpPr>
        <p:spPr>
          <a:xfrm flipH="1" flipV="1">
            <a:off x="1684533" y="2603103"/>
            <a:ext cx="7204310" cy="1"/>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sp>
        <p:nvSpPr>
          <p:cNvPr id="31" name="Pentagon 30"/>
          <p:cNvSpPr/>
          <p:nvPr>
            <p:custDataLst>
              <p:tags r:id="rId11"/>
            </p:custDataLst>
          </p:nvPr>
        </p:nvSpPr>
        <p:spPr bwMode="auto">
          <a:xfrm>
            <a:off x="281430" y="2242740"/>
            <a:ext cx="1403104" cy="720725"/>
          </a:xfrm>
          <a:prstGeom prst="homePlate">
            <a:avLst/>
          </a:prstGeom>
          <a:solidFill>
            <a:srgbClr val="D17D08"/>
          </a:solidFill>
          <a:ln w="38100">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333333"/>
                </a:solidFill>
                <a:latin typeface="Georgia"/>
              </a:rPr>
              <a:t>1</a:t>
            </a:r>
          </a:p>
        </p:txBody>
      </p:sp>
      <p:sp>
        <p:nvSpPr>
          <p:cNvPr id="33" name="Pentagon 32"/>
          <p:cNvSpPr/>
          <p:nvPr>
            <p:custDataLst>
              <p:tags r:id="rId12"/>
            </p:custDataLst>
          </p:nvPr>
        </p:nvSpPr>
        <p:spPr bwMode="auto">
          <a:xfrm>
            <a:off x="5682083" y="2242740"/>
            <a:ext cx="1405168" cy="720725"/>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333333"/>
                </a:solidFill>
                <a:latin typeface="Georgia"/>
              </a:rPr>
              <a:t>4</a:t>
            </a:r>
          </a:p>
        </p:txBody>
      </p:sp>
      <p:sp>
        <p:nvSpPr>
          <p:cNvPr id="35" name="Pentagon 34"/>
          <p:cNvSpPr/>
          <p:nvPr>
            <p:custDataLst>
              <p:tags r:id="rId13"/>
            </p:custDataLst>
          </p:nvPr>
        </p:nvSpPr>
        <p:spPr bwMode="auto">
          <a:xfrm>
            <a:off x="2080960" y="2242740"/>
            <a:ext cx="1403104" cy="720725"/>
          </a:xfrm>
          <a:prstGeom prst="homePlate">
            <a:avLst/>
          </a:prstGeom>
          <a:solidFill>
            <a:srgbClr val="D17D08"/>
          </a:solidFill>
          <a:ln w="38100">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333333"/>
                </a:solidFill>
                <a:latin typeface="Georgia"/>
              </a:rPr>
              <a:t>2</a:t>
            </a:r>
          </a:p>
        </p:txBody>
      </p:sp>
      <p:sp>
        <p:nvSpPr>
          <p:cNvPr id="36" name="TextBox 35"/>
          <p:cNvSpPr txBox="1"/>
          <p:nvPr>
            <p:custDataLst>
              <p:tags r:id="rId14"/>
            </p:custDataLst>
          </p:nvPr>
        </p:nvSpPr>
        <p:spPr>
          <a:xfrm>
            <a:off x="337375" y="2995340"/>
            <a:ext cx="1291214" cy="523220"/>
          </a:xfrm>
          <a:prstGeom prst="rect">
            <a:avLst/>
          </a:prstGeom>
          <a:noFill/>
        </p:spPr>
        <p:txBody>
          <a:bodyPr wrap="square" rtlCol="0">
            <a:spAutoFit/>
          </a:bodyPr>
          <a:lstStyle/>
          <a:p>
            <a:pPr algn="ctr"/>
            <a:r>
              <a:rPr lang="en-CA" sz="1400" b="1" dirty="0">
                <a:solidFill>
                  <a:srgbClr val="333333"/>
                </a:solidFill>
                <a:latin typeface="Arial"/>
              </a:rPr>
              <a:t>Map the Apps at Risk</a:t>
            </a:r>
          </a:p>
        </p:txBody>
      </p:sp>
      <p:sp>
        <p:nvSpPr>
          <p:cNvPr id="37" name="Rectangle 36"/>
          <p:cNvSpPr/>
          <p:nvPr>
            <p:custDataLst>
              <p:tags r:id="rId15"/>
            </p:custDataLst>
          </p:nvPr>
        </p:nvSpPr>
        <p:spPr>
          <a:xfrm>
            <a:off x="5465095" y="2995341"/>
            <a:ext cx="1737360" cy="523220"/>
          </a:xfrm>
          <a:prstGeom prst="rect">
            <a:avLst/>
          </a:prstGeom>
        </p:spPr>
        <p:txBody>
          <a:bodyPr wrap="square">
            <a:spAutoFit/>
          </a:bodyPr>
          <a:lstStyle/>
          <a:p>
            <a:pPr algn="ctr"/>
            <a:r>
              <a:rPr lang="en-CA" sz="1400" b="1" dirty="0">
                <a:solidFill>
                  <a:srgbClr val="333333"/>
                </a:solidFill>
                <a:latin typeface="Arial"/>
              </a:rPr>
              <a:t>Rollout Secure </a:t>
            </a:r>
            <a:r>
              <a:rPr lang="en-CA" sz="1400" b="1" dirty="0" smtClean="0">
                <a:solidFill>
                  <a:srgbClr val="333333"/>
                </a:solidFill>
                <a:latin typeface="Arial"/>
              </a:rPr>
              <a:t>Applications</a:t>
            </a:r>
            <a:endParaRPr lang="en-CA" sz="1400" b="1" dirty="0">
              <a:solidFill>
                <a:srgbClr val="333333"/>
              </a:solidFill>
              <a:latin typeface="Arial"/>
            </a:endParaRPr>
          </a:p>
        </p:txBody>
      </p:sp>
      <p:sp>
        <p:nvSpPr>
          <p:cNvPr id="38" name="Rectangle 37"/>
          <p:cNvSpPr/>
          <p:nvPr>
            <p:custDataLst>
              <p:tags r:id="rId16"/>
            </p:custDataLst>
          </p:nvPr>
        </p:nvSpPr>
        <p:spPr>
          <a:xfrm>
            <a:off x="3865621" y="2995341"/>
            <a:ext cx="1437257" cy="523220"/>
          </a:xfrm>
          <a:prstGeom prst="rect">
            <a:avLst/>
          </a:prstGeom>
        </p:spPr>
        <p:txBody>
          <a:bodyPr wrap="square">
            <a:spAutoFit/>
          </a:bodyPr>
          <a:lstStyle/>
          <a:p>
            <a:pPr algn="ctr"/>
            <a:r>
              <a:rPr lang="en-CA" sz="1400" b="1" dirty="0">
                <a:solidFill>
                  <a:srgbClr val="333333"/>
                </a:solidFill>
                <a:latin typeface="Arial"/>
              </a:rPr>
              <a:t>Fill Your Security Gaps</a:t>
            </a:r>
          </a:p>
        </p:txBody>
      </p:sp>
      <p:sp>
        <p:nvSpPr>
          <p:cNvPr id="39" name="Pentagon 38"/>
          <p:cNvSpPr/>
          <p:nvPr>
            <p:custDataLst>
              <p:tags r:id="rId17"/>
            </p:custDataLst>
          </p:nvPr>
        </p:nvSpPr>
        <p:spPr bwMode="auto">
          <a:xfrm>
            <a:off x="3880489" y="2242740"/>
            <a:ext cx="1405168" cy="720725"/>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333333"/>
                </a:solidFill>
                <a:latin typeface="Georgia"/>
              </a:rPr>
              <a:t>3</a:t>
            </a:r>
          </a:p>
        </p:txBody>
      </p:sp>
      <p:sp>
        <p:nvSpPr>
          <p:cNvPr id="40" name="Rectangle 39"/>
          <p:cNvSpPr/>
          <p:nvPr>
            <p:custDataLst>
              <p:tags r:id="rId18"/>
            </p:custDataLst>
          </p:nvPr>
        </p:nvSpPr>
        <p:spPr>
          <a:xfrm>
            <a:off x="2059325" y="2995341"/>
            <a:ext cx="1446371" cy="523220"/>
          </a:xfrm>
          <a:prstGeom prst="rect">
            <a:avLst/>
          </a:prstGeom>
        </p:spPr>
        <p:txBody>
          <a:bodyPr wrap="square">
            <a:spAutoFit/>
          </a:bodyPr>
          <a:lstStyle/>
          <a:p>
            <a:pPr algn="ctr"/>
            <a:r>
              <a:rPr lang="en-CA" sz="1400" b="1" dirty="0">
                <a:solidFill>
                  <a:srgbClr val="333333"/>
                </a:solidFill>
                <a:latin typeface="Arial"/>
              </a:rPr>
              <a:t>Establish a Risk Profile</a:t>
            </a:r>
          </a:p>
        </p:txBody>
      </p:sp>
      <p:sp>
        <p:nvSpPr>
          <p:cNvPr id="41" name="Pentagon 40"/>
          <p:cNvSpPr/>
          <p:nvPr>
            <p:custDataLst>
              <p:tags r:id="rId19"/>
            </p:custDataLst>
          </p:nvPr>
        </p:nvSpPr>
        <p:spPr bwMode="auto">
          <a:xfrm>
            <a:off x="7483675" y="2242740"/>
            <a:ext cx="1405168" cy="720725"/>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i="1" dirty="0">
                <a:solidFill>
                  <a:srgbClr val="333333"/>
                </a:solidFill>
                <a:latin typeface="Georgia"/>
              </a:rPr>
              <a:t>5</a:t>
            </a:r>
          </a:p>
        </p:txBody>
      </p:sp>
      <p:cxnSp>
        <p:nvCxnSpPr>
          <p:cNvPr id="44" name="Straight Connector 43"/>
          <p:cNvCxnSpPr/>
          <p:nvPr>
            <p:custDataLst>
              <p:tags r:id="rId20"/>
            </p:custDataLst>
          </p:nvPr>
        </p:nvCxnSpPr>
        <p:spPr>
          <a:xfrm rot="5400000">
            <a:off x="4859614" y="433787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7" name="Rectangle 26"/>
          <p:cNvSpPr/>
          <p:nvPr>
            <p:custDataLst>
              <p:tags r:id="rId21"/>
            </p:custDataLst>
          </p:nvPr>
        </p:nvSpPr>
        <p:spPr>
          <a:xfrm>
            <a:off x="7306763" y="2995338"/>
            <a:ext cx="1737360" cy="523220"/>
          </a:xfrm>
          <a:prstGeom prst="rect">
            <a:avLst/>
          </a:prstGeom>
        </p:spPr>
        <p:txBody>
          <a:bodyPr wrap="square">
            <a:spAutoFit/>
          </a:bodyPr>
          <a:lstStyle/>
          <a:p>
            <a:pPr algn="ctr"/>
            <a:r>
              <a:rPr lang="en-CA" sz="1400" b="1" dirty="0" smtClean="0">
                <a:solidFill>
                  <a:srgbClr val="333333"/>
                </a:solidFill>
                <a:latin typeface="Arial"/>
              </a:rPr>
              <a:t>Monitor the Rollout</a:t>
            </a:r>
            <a:endParaRPr lang="en-CA" sz="1400" b="1" dirty="0">
              <a:solidFill>
                <a:srgbClr val="333333"/>
              </a:solidFill>
              <a:latin typeface="Arial"/>
            </a:endParaRPr>
          </a:p>
        </p:txBody>
      </p:sp>
      <p:grpSp>
        <p:nvGrpSpPr>
          <p:cNvPr id="42" name="Group 41"/>
          <p:cNvGrpSpPr/>
          <p:nvPr/>
        </p:nvGrpSpPr>
        <p:grpSpPr>
          <a:xfrm>
            <a:off x="0" y="6422955"/>
            <a:ext cx="9144000" cy="437555"/>
            <a:chOff x="0" y="6422955"/>
            <a:chExt cx="9144000" cy="437555"/>
          </a:xfrm>
        </p:grpSpPr>
        <p:pic>
          <p:nvPicPr>
            <p:cNvPr id="45" name="Picture 3">
              <a:hlinkClick r:id="rId23"/>
            </p:cNvPr>
            <p:cNvPicPr>
              <a:picLocks noChangeAspect="1" noChangeArrowheads="1"/>
            </p:cNvPicPr>
            <p:nvPr/>
          </p:nvPicPr>
          <p:blipFill>
            <a:blip r:embed="rId24" cstate="print"/>
            <a:srcRect/>
            <a:stretch>
              <a:fillRect/>
            </a:stretch>
          </p:blipFill>
          <p:spPr bwMode="auto">
            <a:xfrm>
              <a:off x="0" y="6422955"/>
              <a:ext cx="9144000" cy="437555"/>
            </a:xfrm>
            <a:prstGeom prst="rect">
              <a:avLst/>
            </a:prstGeom>
            <a:noFill/>
            <a:ln w="9525">
              <a:noFill/>
              <a:miter lim="800000"/>
              <a:headEnd/>
              <a:tailEnd/>
            </a:ln>
          </p:spPr>
        </p:pic>
        <p:pic>
          <p:nvPicPr>
            <p:cNvPr id="46" name="Picture 45" descr="itrg-logo.png"/>
            <p:cNvPicPr>
              <a:picLocks noChangeAspect="1"/>
            </p:cNvPicPr>
            <p:nvPr/>
          </p:nvPicPr>
          <p:blipFill>
            <a:blip r:embed="rId2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41621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Connector 94"/>
          <p:cNvCxnSpPr/>
          <p:nvPr>
            <p:custDataLst>
              <p:tags r:id="rId1"/>
            </p:custDataLst>
          </p:nvPr>
        </p:nvCxnSpPr>
        <p:spPr>
          <a:xfrm flipH="1">
            <a:off x="3707904" y="2780928"/>
            <a:ext cx="10687" cy="2834640"/>
          </a:xfrm>
          <a:prstGeom prst="line">
            <a:avLst/>
          </a:prstGeom>
          <a:ln w="41275" cap="rnd">
            <a:solidFill>
              <a:schemeClr val="accent1">
                <a:lumMod val="75000"/>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custDataLst>
              <p:tags r:id="rId2"/>
            </p:custDataLst>
          </p:nvPr>
        </p:nvCxnSpPr>
        <p:spPr>
          <a:xfrm>
            <a:off x="6597749" y="2798066"/>
            <a:ext cx="0" cy="2834640"/>
          </a:xfrm>
          <a:prstGeom prst="line">
            <a:avLst/>
          </a:prstGeom>
          <a:ln w="41275" cap="rnd">
            <a:solidFill>
              <a:schemeClr val="accent1">
                <a:lumMod val="75000"/>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custDataLst>
              <p:tags r:id="rId3"/>
            </p:custDataLst>
          </p:nvPr>
        </p:nvCxnSpPr>
        <p:spPr>
          <a:xfrm>
            <a:off x="5449875" y="2798066"/>
            <a:ext cx="0" cy="2834640"/>
          </a:xfrm>
          <a:prstGeom prst="line">
            <a:avLst/>
          </a:prstGeom>
          <a:ln w="41275" cap="rnd">
            <a:solidFill>
              <a:schemeClr val="accent1">
                <a:lumMod val="75000"/>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custDataLst>
              <p:tags r:id="rId4"/>
            </p:custDataLst>
          </p:nvPr>
        </p:nvCxnSpPr>
        <p:spPr>
          <a:xfrm>
            <a:off x="7855925" y="2798066"/>
            <a:ext cx="0" cy="2834640"/>
          </a:xfrm>
          <a:prstGeom prst="line">
            <a:avLst/>
          </a:prstGeom>
          <a:ln w="41275" cap="rnd">
            <a:solidFill>
              <a:schemeClr val="accent1">
                <a:lumMod val="75000"/>
                <a:alpha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Create the entities needed for a successful secure application rollout</a:t>
            </a:r>
            <a:endParaRPr lang="en-US" dirty="0"/>
          </a:p>
        </p:txBody>
      </p:sp>
      <p:sp>
        <p:nvSpPr>
          <p:cNvPr id="3" name="Text Placeholder 2"/>
          <p:cNvSpPr>
            <a:spLocks noGrp="1"/>
          </p:cNvSpPr>
          <p:nvPr>
            <p:ph type="body" sz="quarter" idx="19"/>
          </p:nvPr>
        </p:nvSpPr>
        <p:spPr>
          <a:xfrm>
            <a:off x="257176" y="1232757"/>
            <a:ext cx="8620124" cy="944839"/>
          </a:xfrm>
        </p:spPr>
        <p:txBody>
          <a:bodyPr/>
          <a:lstStyle/>
          <a:p>
            <a:r>
              <a:rPr lang="en-US" dirty="0" smtClean="0"/>
              <a:t>This toolkit will address many entities that will make the assessment and rollout of secure activities in-depth and effective. Each step of this toolkit will walkthrough the documentation and analysis of seven key entities which will be inputted into Info-Tech’s </a:t>
            </a:r>
            <a:r>
              <a:rPr lang="en-US" i="1" dirty="0" smtClean="0"/>
              <a:t>Secure Application Rollout Tool</a:t>
            </a:r>
            <a:r>
              <a:rPr lang="en-US" dirty="0" smtClean="0"/>
              <a:t>.</a:t>
            </a:r>
            <a:endParaRPr lang="en-US" dirty="0"/>
          </a:p>
        </p:txBody>
      </p:sp>
      <p:sp>
        <p:nvSpPr>
          <p:cNvPr id="10" name="Rectangle 9"/>
          <p:cNvSpPr/>
          <p:nvPr/>
        </p:nvSpPr>
        <p:spPr>
          <a:xfrm>
            <a:off x="1387810" y="3993295"/>
            <a:ext cx="1059954" cy="1193137"/>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smtClean="0">
                <a:solidFill>
                  <a:schemeClr val="tx1"/>
                </a:solidFill>
              </a:rPr>
              <a:t>Applications</a:t>
            </a:r>
          </a:p>
          <a:p>
            <a:pPr marL="91440" indent="-91440" algn="l">
              <a:buFont typeface="Arial" panose="020B0604020202020204" pitchFamily="34" charset="0"/>
              <a:buChar char="•"/>
            </a:pPr>
            <a:r>
              <a:rPr lang="en-US" sz="1000" dirty="0" smtClean="0">
                <a:solidFill>
                  <a:schemeClr val="tx1"/>
                </a:solidFill>
              </a:rPr>
              <a:t>Value: Availability &amp; Integration</a:t>
            </a:r>
          </a:p>
          <a:p>
            <a:pPr marL="91440" indent="-91440" algn="l">
              <a:buFont typeface="Arial" panose="020B0604020202020204" pitchFamily="34" charset="0"/>
              <a:buChar char="•"/>
            </a:pPr>
            <a:r>
              <a:rPr lang="en-US" sz="1000" dirty="0" smtClean="0">
                <a:solidFill>
                  <a:schemeClr val="tx1"/>
                </a:solidFill>
              </a:rPr>
              <a:t>Owner</a:t>
            </a:r>
            <a:endParaRPr lang="en-US" sz="1000" dirty="0">
              <a:solidFill>
                <a:schemeClr val="tx1"/>
              </a:solidFill>
            </a:endParaRPr>
          </a:p>
        </p:txBody>
      </p:sp>
      <p:cxnSp>
        <p:nvCxnSpPr>
          <p:cNvPr id="19" name="Straight Connector 18"/>
          <p:cNvCxnSpPr>
            <a:stCxn id="10" idx="3"/>
            <a:endCxn id="22" idx="1"/>
          </p:cNvCxnSpPr>
          <p:nvPr/>
        </p:nvCxnSpPr>
        <p:spPr>
          <a:xfrm flipV="1">
            <a:off x="2447764" y="4589863"/>
            <a:ext cx="72916" cy="1"/>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20680" y="3989016"/>
            <a:ext cx="1115216" cy="1201694"/>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smtClean="0">
                <a:solidFill>
                  <a:schemeClr val="tx1"/>
                </a:solidFill>
              </a:rPr>
              <a:t>Security Gaps</a:t>
            </a:r>
          </a:p>
          <a:p>
            <a:pPr marL="91440" indent="-91440" algn="l">
              <a:buFont typeface="Arial" panose="020B0604020202020204" pitchFamily="34" charset="0"/>
              <a:buChar char="•"/>
            </a:pPr>
            <a:r>
              <a:rPr lang="en-US" sz="1000" dirty="0" smtClean="0">
                <a:solidFill>
                  <a:schemeClr val="tx1"/>
                </a:solidFill>
              </a:rPr>
              <a:t>Data Flows</a:t>
            </a:r>
          </a:p>
          <a:p>
            <a:pPr marL="91440" indent="-91440" algn="l">
              <a:buFont typeface="Arial" panose="020B0604020202020204" pitchFamily="34" charset="0"/>
              <a:buChar char="•"/>
            </a:pPr>
            <a:r>
              <a:rPr lang="en-US" sz="1000" dirty="0" smtClean="0">
                <a:solidFill>
                  <a:schemeClr val="tx1"/>
                </a:solidFill>
              </a:rPr>
              <a:t>Process Flows</a:t>
            </a:r>
          </a:p>
          <a:p>
            <a:pPr marL="91440" indent="-91440" algn="l">
              <a:buFont typeface="Arial" panose="020B0604020202020204" pitchFamily="34" charset="0"/>
              <a:buChar char="•"/>
            </a:pPr>
            <a:r>
              <a:rPr lang="en-US" sz="1000" dirty="0" smtClean="0">
                <a:solidFill>
                  <a:schemeClr val="tx1"/>
                </a:solidFill>
              </a:rPr>
              <a:t>Log Files</a:t>
            </a:r>
            <a:endParaRPr lang="en-US" sz="1000" dirty="0">
              <a:solidFill>
                <a:schemeClr val="tx1"/>
              </a:solidFill>
            </a:endParaRPr>
          </a:p>
        </p:txBody>
      </p:sp>
      <p:sp>
        <p:nvSpPr>
          <p:cNvPr id="30" name="Rectangle 29"/>
          <p:cNvSpPr/>
          <p:nvPr/>
        </p:nvSpPr>
        <p:spPr>
          <a:xfrm>
            <a:off x="5507176" y="3986531"/>
            <a:ext cx="1045045" cy="1206665"/>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a:solidFill>
                  <a:schemeClr val="tx1"/>
                </a:solidFill>
              </a:rPr>
              <a:t>Securitization </a:t>
            </a:r>
            <a:r>
              <a:rPr lang="en-US" sz="1000" b="1" dirty="0" smtClean="0">
                <a:solidFill>
                  <a:schemeClr val="tx1"/>
                </a:solidFill>
              </a:rPr>
              <a:t>Activities</a:t>
            </a:r>
          </a:p>
          <a:p>
            <a:pPr marL="91440" indent="-91440" algn="l">
              <a:buFont typeface="Arial" panose="020B0604020202020204" pitchFamily="34" charset="0"/>
              <a:buChar char="•"/>
            </a:pPr>
            <a:r>
              <a:rPr lang="en-US" sz="1000" dirty="0" smtClean="0">
                <a:solidFill>
                  <a:schemeClr val="tx1"/>
                </a:solidFill>
              </a:rPr>
              <a:t>Fixed &amp; Variable Cost</a:t>
            </a:r>
          </a:p>
          <a:p>
            <a:pPr marL="91440" indent="-91440" algn="l">
              <a:buFont typeface="Arial" panose="020B0604020202020204" pitchFamily="34" charset="0"/>
              <a:buChar char="•"/>
            </a:pPr>
            <a:r>
              <a:rPr lang="en-US" sz="1000" dirty="0" smtClean="0">
                <a:solidFill>
                  <a:schemeClr val="tx1"/>
                </a:solidFill>
              </a:rPr>
              <a:t>Impact Analysis</a:t>
            </a:r>
          </a:p>
          <a:p>
            <a:pPr algn="ctr"/>
            <a:endParaRPr lang="en-US" sz="1000" b="1" dirty="0">
              <a:solidFill>
                <a:schemeClr val="tx1"/>
              </a:solidFill>
            </a:endParaRPr>
          </a:p>
        </p:txBody>
      </p:sp>
      <p:sp>
        <p:nvSpPr>
          <p:cNvPr id="41" name="Rectangle 40"/>
          <p:cNvSpPr/>
          <p:nvPr/>
        </p:nvSpPr>
        <p:spPr>
          <a:xfrm>
            <a:off x="6653908" y="3986531"/>
            <a:ext cx="1136334" cy="1206665"/>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a:solidFill>
                  <a:schemeClr val="tx1"/>
                </a:solidFill>
              </a:rPr>
              <a:t>Activity </a:t>
            </a:r>
            <a:r>
              <a:rPr lang="en-US" sz="1000" b="1" dirty="0" smtClean="0">
                <a:solidFill>
                  <a:schemeClr val="tx1"/>
                </a:solidFill>
              </a:rPr>
              <a:t>Prioritization</a:t>
            </a:r>
          </a:p>
          <a:p>
            <a:pPr marL="91440" indent="-91440" algn="l">
              <a:buFont typeface="Arial" panose="020B0604020202020204" pitchFamily="34" charset="0"/>
              <a:buChar char="•"/>
            </a:pPr>
            <a:r>
              <a:rPr lang="en-US" sz="1000" dirty="0" smtClean="0">
                <a:solidFill>
                  <a:schemeClr val="tx1"/>
                </a:solidFill>
              </a:rPr>
              <a:t>Criteria: Value, Security Impact, Complexity, ROI</a:t>
            </a:r>
            <a:endParaRPr lang="en-US" sz="1000" dirty="0">
              <a:solidFill>
                <a:schemeClr val="tx1"/>
              </a:solidFill>
            </a:endParaRPr>
          </a:p>
          <a:p>
            <a:pPr algn="ctr"/>
            <a:endParaRPr lang="en-US" sz="1000" b="1" dirty="0" smtClean="0">
              <a:solidFill>
                <a:schemeClr val="tx1"/>
              </a:solidFill>
            </a:endParaRPr>
          </a:p>
          <a:p>
            <a:pPr algn="l"/>
            <a:endParaRPr lang="en-US" sz="1000" b="1" dirty="0">
              <a:solidFill>
                <a:schemeClr val="tx1"/>
              </a:solidFill>
            </a:endParaRPr>
          </a:p>
        </p:txBody>
      </p:sp>
      <p:cxnSp>
        <p:nvCxnSpPr>
          <p:cNvPr id="42" name="Straight Connector 41"/>
          <p:cNvCxnSpPr>
            <a:stCxn id="30" idx="3"/>
            <a:endCxn id="41" idx="1"/>
          </p:cNvCxnSpPr>
          <p:nvPr/>
        </p:nvCxnSpPr>
        <p:spPr>
          <a:xfrm>
            <a:off x="6552221" y="4589864"/>
            <a:ext cx="101687"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7921609" y="3986531"/>
            <a:ext cx="955691" cy="1206665"/>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smtClean="0">
                <a:solidFill>
                  <a:schemeClr val="tx1"/>
                </a:solidFill>
              </a:rPr>
              <a:t>Monitoring &amp; Reporting</a:t>
            </a:r>
          </a:p>
          <a:p>
            <a:pPr marL="91440" indent="-91440" algn="l">
              <a:buFont typeface="Arial" panose="020B0604020202020204" pitchFamily="34" charset="0"/>
              <a:buChar char="•"/>
            </a:pPr>
            <a:r>
              <a:rPr lang="en-US" sz="1000" dirty="0" smtClean="0">
                <a:solidFill>
                  <a:schemeClr val="tx1"/>
                </a:solidFill>
              </a:rPr>
              <a:t>Rollout Summary</a:t>
            </a:r>
          </a:p>
          <a:p>
            <a:pPr marL="91440" indent="-91440" algn="l">
              <a:buFont typeface="Arial" panose="020B0604020202020204" pitchFamily="34" charset="0"/>
              <a:buChar char="•"/>
            </a:pPr>
            <a:r>
              <a:rPr lang="en-US" sz="1000" dirty="0" smtClean="0">
                <a:solidFill>
                  <a:schemeClr val="tx1"/>
                </a:solidFill>
              </a:rPr>
              <a:t>Metrics</a:t>
            </a:r>
          </a:p>
          <a:p>
            <a:pPr marL="91440" indent="-91440" algn="l">
              <a:buFont typeface="Arial" panose="020B0604020202020204" pitchFamily="34" charset="0"/>
              <a:buChar char="•"/>
            </a:pPr>
            <a:r>
              <a:rPr lang="en-US" sz="1000" dirty="0" smtClean="0">
                <a:solidFill>
                  <a:schemeClr val="tx1"/>
                </a:solidFill>
              </a:rPr>
              <a:t>Next Steps</a:t>
            </a:r>
            <a:endParaRPr lang="en-US" sz="1000" dirty="0">
              <a:solidFill>
                <a:schemeClr val="tx1"/>
              </a:solidFill>
            </a:endParaRPr>
          </a:p>
          <a:p>
            <a:pPr algn="l"/>
            <a:endParaRPr lang="en-US" sz="1000" b="1" dirty="0">
              <a:solidFill>
                <a:schemeClr val="tx1"/>
              </a:solidFill>
            </a:endParaRPr>
          </a:p>
        </p:txBody>
      </p:sp>
      <p:cxnSp>
        <p:nvCxnSpPr>
          <p:cNvPr id="46" name="Straight Connector 45"/>
          <p:cNvCxnSpPr>
            <a:stCxn id="41" idx="3"/>
            <a:endCxn id="45" idx="1"/>
          </p:cNvCxnSpPr>
          <p:nvPr/>
        </p:nvCxnSpPr>
        <p:spPr>
          <a:xfrm>
            <a:off x="7790242" y="4589864"/>
            <a:ext cx="131367"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180420" y="3993295"/>
            <a:ext cx="1037905" cy="1193136"/>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smtClean="0">
                <a:solidFill>
                  <a:schemeClr val="tx1"/>
                </a:solidFill>
              </a:rPr>
              <a:t>Triggers</a:t>
            </a:r>
          </a:p>
          <a:p>
            <a:pPr marL="91440" indent="-91440" algn="l">
              <a:buFont typeface="Arial" panose="020B0604020202020204" pitchFamily="34" charset="0"/>
              <a:buChar char="•"/>
            </a:pPr>
            <a:r>
              <a:rPr lang="en-US" sz="1000" dirty="0" smtClean="0">
                <a:solidFill>
                  <a:schemeClr val="tx1"/>
                </a:solidFill>
              </a:rPr>
              <a:t>Environment</a:t>
            </a:r>
            <a:r>
              <a:rPr lang="en-US" sz="1000" dirty="0">
                <a:solidFill>
                  <a:schemeClr val="tx1"/>
                </a:solidFill>
              </a:rPr>
              <a:t> </a:t>
            </a:r>
            <a:r>
              <a:rPr lang="en-US" sz="1000" dirty="0" smtClean="0">
                <a:solidFill>
                  <a:schemeClr val="tx1"/>
                </a:solidFill>
              </a:rPr>
              <a:t>Changes</a:t>
            </a:r>
          </a:p>
          <a:p>
            <a:pPr marL="91440" indent="-91440" algn="l">
              <a:buFont typeface="Arial" panose="020B0604020202020204" pitchFamily="34" charset="0"/>
              <a:buChar char="•"/>
            </a:pPr>
            <a:r>
              <a:rPr lang="en-US" sz="1000" dirty="0" smtClean="0">
                <a:solidFill>
                  <a:schemeClr val="tx1"/>
                </a:solidFill>
              </a:rPr>
              <a:t>Regulations &amp; Standards</a:t>
            </a:r>
          </a:p>
          <a:p>
            <a:pPr marL="91440" indent="-91440" algn="l">
              <a:buFont typeface="Arial" panose="020B0604020202020204" pitchFamily="34" charset="0"/>
              <a:buChar char="•"/>
            </a:pPr>
            <a:r>
              <a:rPr lang="en-US" sz="1000" dirty="0" smtClean="0">
                <a:solidFill>
                  <a:schemeClr val="tx1"/>
                </a:solidFill>
              </a:rPr>
              <a:t>Evolving Breaches</a:t>
            </a:r>
          </a:p>
        </p:txBody>
      </p:sp>
      <p:cxnSp>
        <p:nvCxnSpPr>
          <p:cNvPr id="50" name="Straight Connector 49"/>
          <p:cNvCxnSpPr>
            <a:stCxn id="49" idx="3"/>
            <a:endCxn id="10" idx="1"/>
          </p:cNvCxnSpPr>
          <p:nvPr/>
        </p:nvCxnSpPr>
        <p:spPr>
          <a:xfrm>
            <a:off x="1218325" y="4589863"/>
            <a:ext cx="16948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84" idx="3"/>
            <a:endCxn id="76" idx="3"/>
          </p:cNvCxnSpPr>
          <p:nvPr>
            <p:custDataLst>
              <p:tags r:id="rId5"/>
            </p:custDataLst>
          </p:nvPr>
        </p:nvCxnSpPr>
        <p:spPr>
          <a:xfrm flipH="1">
            <a:off x="2277593" y="2994489"/>
            <a:ext cx="6621420"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sp>
        <p:nvSpPr>
          <p:cNvPr id="76" name="Pentagon 75"/>
          <p:cNvSpPr/>
          <p:nvPr>
            <p:custDataLst>
              <p:tags r:id="rId6"/>
            </p:custDataLst>
          </p:nvPr>
        </p:nvSpPr>
        <p:spPr bwMode="auto">
          <a:xfrm>
            <a:off x="1446075" y="2780928"/>
            <a:ext cx="831518" cy="427121"/>
          </a:xfrm>
          <a:prstGeom prst="homePlate">
            <a:avLst/>
          </a:prstGeom>
          <a:solidFill>
            <a:srgbClr val="D17D08"/>
          </a:solidFill>
          <a:ln w="38100">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333333"/>
                </a:solidFill>
                <a:latin typeface="Georgia"/>
              </a:rPr>
              <a:t>1</a:t>
            </a:r>
          </a:p>
        </p:txBody>
      </p:sp>
      <p:sp>
        <p:nvSpPr>
          <p:cNvPr id="77" name="Pentagon 76"/>
          <p:cNvSpPr/>
          <p:nvPr>
            <p:custDataLst>
              <p:tags r:id="rId7"/>
            </p:custDataLst>
          </p:nvPr>
        </p:nvSpPr>
        <p:spPr bwMode="auto">
          <a:xfrm>
            <a:off x="6889035" y="2780928"/>
            <a:ext cx="832741" cy="427121"/>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333333"/>
                </a:solidFill>
                <a:latin typeface="Georgia"/>
              </a:rPr>
              <a:t>4</a:t>
            </a:r>
          </a:p>
        </p:txBody>
      </p:sp>
      <p:sp>
        <p:nvSpPr>
          <p:cNvPr id="78" name="Pentagon 77"/>
          <p:cNvSpPr/>
          <p:nvPr>
            <p:custDataLst>
              <p:tags r:id="rId8"/>
            </p:custDataLst>
          </p:nvPr>
        </p:nvSpPr>
        <p:spPr bwMode="auto">
          <a:xfrm>
            <a:off x="3887713" y="2780928"/>
            <a:ext cx="831518" cy="427121"/>
          </a:xfrm>
          <a:prstGeom prst="homePlate">
            <a:avLst/>
          </a:prstGeom>
          <a:solidFill>
            <a:srgbClr val="D17D08"/>
          </a:solidFill>
          <a:ln w="38100">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333333"/>
                </a:solidFill>
                <a:latin typeface="Georgia"/>
              </a:rPr>
              <a:t>2</a:t>
            </a:r>
          </a:p>
        </p:txBody>
      </p:sp>
      <p:sp>
        <p:nvSpPr>
          <p:cNvPr id="82" name="Pentagon 81"/>
          <p:cNvSpPr/>
          <p:nvPr>
            <p:custDataLst>
              <p:tags r:id="rId9"/>
            </p:custDataLst>
          </p:nvPr>
        </p:nvSpPr>
        <p:spPr bwMode="auto">
          <a:xfrm>
            <a:off x="5616116" y="2780928"/>
            <a:ext cx="832741" cy="427121"/>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333333"/>
                </a:solidFill>
                <a:latin typeface="Georgia"/>
              </a:rPr>
              <a:t>3</a:t>
            </a:r>
          </a:p>
        </p:txBody>
      </p:sp>
      <p:sp>
        <p:nvSpPr>
          <p:cNvPr id="84" name="Pentagon 83"/>
          <p:cNvSpPr/>
          <p:nvPr>
            <p:custDataLst>
              <p:tags r:id="rId10"/>
            </p:custDataLst>
          </p:nvPr>
        </p:nvSpPr>
        <p:spPr bwMode="auto">
          <a:xfrm>
            <a:off x="8066272" y="2780928"/>
            <a:ext cx="832741" cy="427121"/>
          </a:xfrm>
          <a:prstGeom prst="homePlate">
            <a:avLst/>
          </a:prstGeom>
          <a:solidFill>
            <a:srgbClr val="D17D08"/>
          </a:solidFill>
          <a:ln w="38100" cmpd="sng">
            <a:solidFill>
              <a:srgbClr val="D17D08"/>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333333"/>
                </a:solidFill>
                <a:latin typeface="Georgia"/>
              </a:rPr>
              <a:t>5</a:t>
            </a:r>
          </a:p>
        </p:txBody>
      </p:sp>
      <p:sp>
        <p:nvSpPr>
          <p:cNvPr id="79" name="TextBox 78"/>
          <p:cNvSpPr txBox="1"/>
          <p:nvPr>
            <p:custDataLst>
              <p:tags r:id="rId11"/>
            </p:custDataLst>
          </p:nvPr>
        </p:nvSpPr>
        <p:spPr>
          <a:xfrm>
            <a:off x="1223628" y="3280917"/>
            <a:ext cx="1291214" cy="400110"/>
          </a:xfrm>
          <a:prstGeom prst="rect">
            <a:avLst/>
          </a:prstGeom>
          <a:noFill/>
        </p:spPr>
        <p:txBody>
          <a:bodyPr wrap="square" rtlCol="0">
            <a:spAutoFit/>
          </a:bodyPr>
          <a:lstStyle/>
          <a:p>
            <a:pPr algn="ctr"/>
            <a:r>
              <a:rPr lang="en-CA" sz="1000" b="1" dirty="0">
                <a:solidFill>
                  <a:srgbClr val="333333"/>
                </a:solidFill>
                <a:latin typeface="Arial"/>
              </a:rPr>
              <a:t>Map the Apps at Risk</a:t>
            </a:r>
          </a:p>
        </p:txBody>
      </p:sp>
      <p:sp>
        <p:nvSpPr>
          <p:cNvPr id="80" name="Rectangle 79"/>
          <p:cNvSpPr/>
          <p:nvPr>
            <p:custDataLst>
              <p:tags r:id="rId12"/>
            </p:custDataLst>
          </p:nvPr>
        </p:nvSpPr>
        <p:spPr>
          <a:xfrm>
            <a:off x="6696236" y="3280916"/>
            <a:ext cx="1094006" cy="400110"/>
          </a:xfrm>
          <a:prstGeom prst="rect">
            <a:avLst/>
          </a:prstGeom>
        </p:spPr>
        <p:txBody>
          <a:bodyPr wrap="square">
            <a:spAutoFit/>
          </a:bodyPr>
          <a:lstStyle/>
          <a:p>
            <a:pPr algn="ctr"/>
            <a:r>
              <a:rPr lang="en-CA" sz="1000" b="1" dirty="0">
                <a:solidFill>
                  <a:srgbClr val="333333"/>
                </a:solidFill>
                <a:latin typeface="Arial"/>
              </a:rPr>
              <a:t>Rollout Secure </a:t>
            </a:r>
            <a:r>
              <a:rPr lang="en-CA" sz="1000" b="1" dirty="0" smtClean="0">
                <a:solidFill>
                  <a:srgbClr val="333333"/>
                </a:solidFill>
                <a:latin typeface="Arial"/>
              </a:rPr>
              <a:t>Applications</a:t>
            </a:r>
            <a:endParaRPr lang="en-CA" sz="1000" b="1" dirty="0">
              <a:solidFill>
                <a:srgbClr val="333333"/>
              </a:solidFill>
              <a:latin typeface="Arial"/>
            </a:endParaRPr>
          </a:p>
        </p:txBody>
      </p:sp>
      <p:sp>
        <p:nvSpPr>
          <p:cNvPr id="81" name="Rectangle 80"/>
          <p:cNvSpPr/>
          <p:nvPr>
            <p:custDataLst>
              <p:tags r:id="rId13"/>
            </p:custDataLst>
          </p:nvPr>
        </p:nvSpPr>
        <p:spPr>
          <a:xfrm>
            <a:off x="5315080" y="3280918"/>
            <a:ext cx="1437257" cy="400110"/>
          </a:xfrm>
          <a:prstGeom prst="rect">
            <a:avLst/>
          </a:prstGeom>
        </p:spPr>
        <p:txBody>
          <a:bodyPr wrap="square">
            <a:spAutoFit/>
          </a:bodyPr>
          <a:lstStyle/>
          <a:p>
            <a:pPr algn="ctr"/>
            <a:r>
              <a:rPr lang="en-CA" sz="1000" b="1" dirty="0">
                <a:solidFill>
                  <a:srgbClr val="333333"/>
                </a:solidFill>
                <a:latin typeface="Arial"/>
              </a:rPr>
              <a:t>Fill your Security Gaps</a:t>
            </a:r>
          </a:p>
        </p:txBody>
      </p:sp>
      <p:sp>
        <p:nvSpPr>
          <p:cNvPr id="83" name="Rectangle 82"/>
          <p:cNvSpPr/>
          <p:nvPr>
            <p:custDataLst>
              <p:tags r:id="rId14"/>
            </p:custDataLst>
          </p:nvPr>
        </p:nvSpPr>
        <p:spPr>
          <a:xfrm>
            <a:off x="3563888" y="3280918"/>
            <a:ext cx="1446371" cy="400110"/>
          </a:xfrm>
          <a:prstGeom prst="rect">
            <a:avLst/>
          </a:prstGeom>
        </p:spPr>
        <p:txBody>
          <a:bodyPr wrap="square">
            <a:spAutoFit/>
          </a:bodyPr>
          <a:lstStyle/>
          <a:p>
            <a:pPr algn="ctr"/>
            <a:r>
              <a:rPr lang="en-CA" sz="1000" b="1" dirty="0">
                <a:solidFill>
                  <a:srgbClr val="333333"/>
                </a:solidFill>
                <a:latin typeface="Arial"/>
              </a:rPr>
              <a:t>Establish a Risk Profile</a:t>
            </a:r>
          </a:p>
        </p:txBody>
      </p:sp>
      <p:sp>
        <p:nvSpPr>
          <p:cNvPr id="85" name="Rectangle 84"/>
          <p:cNvSpPr/>
          <p:nvPr>
            <p:custDataLst>
              <p:tags r:id="rId15"/>
            </p:custDataLst>
          </p:nvPr>
        </p:nvSpPr>
        <p:spPr>
          <a:xfrm>
            <a:off x="7848364" y="3280915"/>
            <a:ext cx="1188132" cy="400110"/>
          </a:xfrm>
          <a:prstGeom prst="rect">
            <a:avLst/>
          </a:prstGeom>
        </p:spPr>
        <p:txBody>
          <a:bodyPr wrap="square">
            <a:spAutoFit/>
          </a:bodyPr>
          <a:lstStyle/>
          <a:p>
            <a:pPr algn="ctr"/>
            <a:r>
              <a:rPr lang="en-CA" sz="1000" b="1" dirty="0" smtClean="0">
                <a:solidFill>
                  <a:srgbClr val="333333"/>
                </a:solidFill>
                <a:latin typeface="Arial"/>
              </a:rPr>
              <a:t>Monitor the Rollout</a:t>
            </a:r>
            <a:endParaRPr lang="en-CA" sz="1000" b="1" dirty="0">
              <a:solidFill>
                <a:srgbClr val="333333"/>
              </a:solidFill>
              <a:latin typeface="Arial"/>
            </a:endParaRPr>
          </a:p>
        </p:txBody>
      </p:sp>
      <p:cxnSp>
        <p:nvCxnSpPr>
          <p:cNvPr id="55" name="Straight Connector 54"/>
          <p:cNvCxnSpPr/>
          <p:nvPr>
            <p:custDataLst>
              <p:tags r:id="rId16"/>
            </p:custDataLst>
          </p:nvPr>
        </p:nvCxnSpPr>
        <p:spPr>
          <a:xfrm flipH="1">
            <a:off x="1295636" y="2780928"/>
            <a:ext cx="7431" cy="2834640"/>
          </a:xfrm>
          <a:prstGeom prst="line">
            <a:avLst/>
          </a:prstGeom>
          <a:ln w="41275" cap="rnd">
            <a:solidFill>
              <a:schemeClr val="accent1">
                <a:lumMod val="75000"/>
                <a:alpha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3801286" y="3991155"/>
            <a:ext cx="1557111" cy="1197416"/>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b="1" dirty="0" smtClean="0">
                <a:solidFill>
                  <a:schemeClr val="tx1"/>
                </a:solidFill>
              </a:rPr>
              <a:t>Gap Definitions</a:t>
            </a:r>
          </a:p>
          <a:p>
            <a:pPr marL="91440" indent="-91440" algn="l">
              <a:buFont typeface="Arial" panose="020B0604020202020204" pitchFamily="34" charset="0"/>
              <a:buChar char="•"/>
            </a:pPr>
            <a:r>
              <a:rPr lang="en-US" sz="1000" dirty="0" smtClean="0">
                <a:solidFill>
                  <a:schemeClr val="tx1"/>
                </a:solidFill>
              </a:rPr>
              <a:t>Security Requirement Impact: Business &amp; Technical</a:t>
            </a:r>
          </a:p>
          <a:p>
            <a:pPr marL="91440" indent="-91440" algn="l">
              <a:buFont typeface="Arial" panose="020B0604020202020204" pitchFamily="34" charset="0"/>
              <a:buChar char="•"/>
            </a:pPr>
            <a:r>
              <a:rPr lang="en-US" sz="1000" dirty="0" smtClean="0">
                <a:solidFill>
                  <a:schemeClr val="tx1"/>
                </a:solidFill>
              </a:rPr>
              <a:t>Cost: People, Process &amp; Technology</a:t>
            </a:r>
          </a:p>
          <a:p>
            <a:pPr marL="54864" indent="-54864" algn="l">
              <a:buFont typeface="Arial" panose="020B0604020202020204" pitchFamily="34" charset="0"/>
              <a:buChar char="•"/>
            </a:pPr>
            <a:endParaRPr lang="en-US" sz="1000" b="1" dirty="0" smtClean="0">
              <a:solidFill>
                <a:schemeClr val="tx1"/>
              </a:solidFill>
            </a:endParaRPr>
          </a:p>
        </p:txBody>
      </p:sp>
      <p:cxnSp>
        <p:nvCxnSpPr>
          <p:cNvPr id="31" name="Straight Connector 30"/>
          <p:cNvCxnSpPr>
            <a:stCxn id="87" idx="3"/>
            <a:endCxn id="30" idx="1"/>
          </p:cNvCxnSpPr>
          <p:nvPr/>
        </p:nvCxnSpPr>
        <p:spPr>
          <a:xfrm>
            <a:off x="5358397" y="4589863"/>
            <a:ext cx="14877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2" idx="3"/>
            <a:endCxn id="87" idx="1"/>
          </p:cNvCxnSpPr>
          <p:nvPr/>
        </p:nvCxnSpPr>
        <p:spPr>
          <a:xfrm>
            <a:off x="3635896" y="4589863"/>
            <a:ext cx="16539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0" y="6422955"/>
            <a:ext cx="9144000" cy="437555"/>
            <a:chOff x="0" y="6422955"/>
            <a:chExt cx="9144000" cy="437555"/>
          </a:xfrm>
        </p:grpSpPr>
        <p:pic>
          <p:nvPicPr>
            <p:cNvPr id="35" name="Picture 3">
              <a:hlinkClick r:id="rId18"/>
            </p:cNvPr>
            <p:cNvPicPr>
              <a:picLocks noChangeAspect="1" noChangeArrowheads="1"/>
            </p:cNvPicPr>
            <p:nvPr/>
          </p:nvPicPr>
          <p:blipFill>
            <a:blip r:embed="rId19" cstate="print"/>
            <a:srcRect/>
            <a:stretch>
              <a:fillRect/>
            </a:stretch>
          </p:blipFill>
          <p:spPr bwMode="auto">
            <a:xfrm>
              <a:off x="0" y="6422955"/>
              <a:ext cx="9144000" cy="437555"/>
            </a:xfrm>
            <a:prstGeom prst="rect">
              <a:avLst/>
            </a:prstGeom>
            <a:noFill/>
            <a:ln w="9525">
              <a:noFill/>
              <a:miter lim="800000"/>
              <a:headEnd/>
              <a:tailEnd/>
            </a:ln>
          </p:spPr>
        </p:pic>
        <p:pic>
          <p:nvPicPr>
            <p:cNvPr id="36" name="Picture 35" descr="itrg-logo.png"/>
            <p:cNvPicPr>
              <a:picLocks noChangeAspect="1"/>
            </p:cNvPicPr>
            <p:nvPr/>
          </p:nvPicPr>
          <p:blipFill>
            <a:blip r:embed="rId2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9964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5832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7"/>
            <a:ext cx="8620124" cy="1048582"/>
          </a:xfrm>
        </p:spPr>
        <p:txBody>
          <a:bodyPr/>
          <a:lstStyle/>
          <a:p>
            <a:pPr lvl="0"/>
            <a:r>
              <a:rPr lang="en-US" dirty="0"/>
              <a:t>Security is often not a focal point in application development as performance and </a:t>
            </a:r>
            <a:r>
              <a:rPr lang="en-US" dirty="0" smtClean="0"/>
              <a:t>time to market are </a:t>
            </a:r>
            <a:r>
              <a:rPr lang="en-US" dirty="0"/>
              <a:t>viewed as higher </a:t>
            </a:r>
            <a:r>
              <a:rPr lang="en-US" dirty="0" smtClean="0"/>
              <a:t>priorities. </a:t>
            </a:r>
            <a:r>
              <a:rPr lang="en-US" dirty="0"/>
              <a:t>Without embedding key security practices, organizations </a:t>
            </a:r>
            <a:r>
              <a:rPr lang="en-US" dirty="0" smtClean="0"/>
              <a:t>risk </a:t>
            </a:r>
            <a:r>
              <a:rPr lang="en-US" dirty="0"/>
              <a:t>loss of </a:t>
            </a:r>
            <a:r>
              <a:rPr lang="en-US" dirty="0" smtClean="0"/>
              <a:t>reputation, intellectual </a:t>
            </a:r>
            <a:r>
              <a:rPr lang="en-US" dirty="0"/>
              <a:t>property, </a:t>
            </a:r>
            <a:r>
              <a:rPr lang="en-US" dirty="0" smtClean="0"/>
              <a:t>frustrated end users, and high </a:t>
            </a:r>
            <a:r>
              <a:rPr lang="en-US" dirty="0"/>
              <a:t>costs </a:t>
            </a:r>
            <a:r>
              <a:rPr lang="en-US" dirty="0" smtClean="0"/>
              <a:t>to reactively amend breaches.</a:t>
            </a:r>
            <a:endParaRPr lang="en-US" dirty="0"/>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032956"/>
            <a:ext cx="4034665" cy="2376264"/>
          </a:xfrm>
        </p:spPr>
        <p:txBody>
          <a:bodyPr/>
          <a:lstStyle/>
          <a:p>
            <a:r>
              <a:rPr lang="en-CA" dirty="0" smtClean="0"/>
              <a:t>Has high risk or unsecured applications.</a:t>
            </a:r>
          </a:p>
          <a:p>
            <a:r>
              <a:rPr lang="en-CA" dirty="0" smtClean="0"/>
              <a:t>Needs to ensure applications, data, and support infrastructure are not compromised.</a:t>
            </a:r>
          </a:p>
          <a:p>
            <a:r>
              <a:rPr lang="en-CA" dirty="0" smtClean="0"/>
              <a:t>Needs a project roadmap for securing applications and data in their context.</a:t>
            </a:r>
          </a:p>
          <a:p>
            <a:r>
              <a:rPr lang="en-CA" dirty="0" smtClean="0"/>
              <a:t>Wants to learn more about secure application practices and common security breaches.</a:t>
            </a:r>
          </a:p>
        </p:txBody>
      </p:sp>
      <p:sp>
        <p:nvSpPr>
          <p:cNvPr id="12" name="Text Placeholder 11"/>
          <p:cNvSpPr>
            <a:spLocks noGrp="1"/>
          </p:cNvSpPr>
          <p:nvPr>
            <p:ph type="body" sz="quarter" idx="23"/>
          </p:nvPr>
        </p:nvSpPr>
        <p:spPr>
          <a:xfrm>
            <a:off x="4860032" y="3032956"/>
            <a:ext cx="4032448" cy="2376264"/>
          </a:xfrm>
        </p:spPr>
        <p:txBody>
          <a:bodyPr/>
          <a:lstStyle/>
          <a:p>
            <a:r>
              <a:rPr lang="en-US" dirty="0"/>
              <a:t>I</a:t>
            </a:r>
            <a:r>
              <a:rPr lang="en-US" dirty="0" smtClean="0"/>
              <a:t>ntegrate </a:t>
            </a:r>
            <a:r>
              <a:rPr lang="en-US" dirty="0"/>
              <a:t>industry standard best practices to build your </a:t>
            </a:r>
            <a:r>
              <a:rPr lang="en-US" dirty="0" smtClean="0"/>
              <a:t>application development security framework.</a:t>
            </a:r>
          </a:p>
          <a:p>
            <a:pPr lvl="0"/>
            <a:r>
              <a:rPr lang="en-US" dirty="0"/>
              <a:t>Realize your security pain points in your current </a:t>
            </a:r>
            <a:r>
              <a:rPr lang="en-US" dirty="0" smtClean="0"/>
              <a:t>applications and development </a:t>
            </a:r>
            <a:r>
              <a:rPr lang="en-US" dirty="0"/>
              <a:t>process and build a framework around these </a:t>
            </a:r>
            <a:r>
              <a:rPr lang="en-US" dirty="0" smtClean="0"/>
              <a:t>gaps.</a:t>
            </a:r>
          </a:p>
          <a:p>
            <a:pPr lvl="0"/>
            <a:r>
              <a:rPr lang="en-US" dirty="0" smtClean="0"/>
              <a:t>Rollout and monitor application security initiatives.</a:t>
            </a:r>
            <a:endParaRPr lang="en-US" dirty="0"/>
          </a:p>
          <a:p>
            <a:endParaRPr lang="en-CA" dirty="0"/>
          </a:p>
        </p:txBody>
      </p:sp>
      <p:sp>
        <p:nvSpPr>
          <p:cNvPr id="8" name="TextBox 7"/>
          <p:cNvSpPr txBox="1"/>
          <p:nvPr/>
        </p:nvSpPr>
        <p:spPr>
          <a:xfrm>
            <a:off x="249302" y="2478199"/>
            <a:ext cx="3674626" cy="523220"/>
          </a:xfrm>
          <a:prstGeom prst="rect">
            <a:avLst/>
          </a:prstGeom>
          <a:noFill/>
        </p:spPr>
        <p:txBody>
          <a:bodyPr wrap="square" rtlCol="0">
            <a:spAutoFit/>
          </a:bodyPr>
          <a:lstStyle/>
          <a:p>
            <a:pPr algn="l"/>
            <a:r>
              <a:rPr lang="en-CA" sz="1400" b="1" dirty="0"/>
              <a:t>This Research Is Designed f</a:t>
            </a:r>
            <a:r>
              <a:rPr lang="en-CA" sz="1400" b="1" dirty="0" smtClean="0"/>
              <a:t>or an Application Development Manager </a:t>
            </a:r>
            <a:r>
              <a:rPr lang="en-CA" sz="1400" b="1" dirty="0"/>
              <a:t>who:</a:t>
            </a:r>
          </a:p>
        </p:txBody>
      </p:sp>
      <p:sp>
        <p:nvSpPr>
          <p:cNvPr id="9" name="TextBox 8"/>
          <p:cNvSpPr txBox="1"/>
          <p:nvPr/>
        </p:nvSpPr>
        <p:spPr>
          <a:xfrm>
            <a:off x="4849603" y="2585920"/>
            <a:ext cx="2808312" cy="307777"/>
          </a:xfrm>
          <a:prstGeom prst="rect">
            <a:avLst/>
          </a:prstGeom>
          <a:noFill/>
        </p:spPr>
        <p:txBody>
          <a:bodyPr wrap="square" rtlCol="0">
            <a:spAutoFit/>
          </a:bodyPr>
          <a:lstStyle/>
          <a:p>
            <a:pPr algn="l"/>
            <a:r>
              <a:rPr lang="en-CA" sz="1400" b="1" dirty="0"/>
              <a:t>This Research Will Help You:</a:t>
            </a:r>
          </a:p>
        </p:txBody>
      </p:sp>
      <p:cxnSp>
        <p:nvCxnSpPr>
          <p:cNvPr id="13" name="Straight Connector 12"/>
          <p:cNvCxnSpPr/>
          <p:nvPr/>
        </p:nvCxnSpPr>
        <p:spPr>
          <a:xfrm rot="5400000">
            <a:off x="3383876" y="4005064"/>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1987238"/>
            <a:ext cx="3493990" cy="3493990"/>
          </a:xfrm>
          <a:prstGeom prst="rect">
            <a:avLst/>
          </a:prstGeom>
        </p:spPr>
      </p:pic>
      <p:sp>
        <p:nvSpPr>
          <p:cNvPr id="7" name="Title 6"/>
          <p:cNvSpPr>
            <a:spLocks noGrp="1"/>
          </p:cNvSpPr>
          <p:nvPr>
            <p:ph type="title"/>
          </p:nvPr>
        </p:nvSpPr>
        <p:spPr/>
        <p:txBody>
          <a:bodyPr/>
          <a:lstStyle/>
          <a:p>
            <a:r>
              <a:rPr lang="en-CA" dirty="0" smtClean="0"/>
              <a:t>Executive Summary</a:t>
            </a:r>
            <a:endParaRPr lang="en-CA" dirty="0"/>
          </a:p>
        </p:txBody>
      </p:sp>
      <p:grpSp>
        <p:nvGrpSpPr>
          <p:cNvPr id="4" name="Group 13"/>
          <p:cNvGrpSpPr/>
          <p:nvPr/>
        </p:nvGrpSpPr>
        <p:grpSpPr>
          <a:xfrm>
            <a:off x="273491" y="5032821"/>
            <a:ext cx="5758633" cy="1070355"/>
            <a:chOff x="239368" y="3646783"/>
            <a:chExt cx="9179699" cy="1108856"/>
          </a:xfrm>
        </p:grpSpPr>
        <p:sp>
          <p:nvSpPr>
            <p:cNvPr id="11" name="Rounded Rectangle 10"/>
            <p:cNvSpPr/>
            <p:nvPr/>
          </p:nvSpPr>
          <p:spPr>
            <a:xfrm>
              <a:off x="239368" y="3646783"/>
              <a:ext cx="9179699"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Monitor your secure application activities</a:t>
              </a:r>
              <a:endParaRPr lang="en-CA" sz="1400" b="1" dirty="0">
                <a:solidFill>
                  <a:srgbClr val="333333"/>
                </a:solidFill>
              </a:endParaRPr>
            </a:p>
          </p:txBody>
        </p:sp>
        <p:sp>
          <p:nvSpPr>
            <p:cNvPr id="12" name="Text Placeholder 2"/>
            <p:cNvSpPr txBox="1">
              <a:spLocks/>
            </p:cNvSpPr>
            <p:nvPr/>
          </p:nvSpPr>
          <p:spPr bwMode="auto">
            <a:xfrm>
              <a:off x="257172" y="3987221"/>
              <a:ext cx="9161895" cy="768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r>
                <a:rPr lang="en-US" sz="1200" dirty="0" smtClean="0"/>
                <a:t>Compare the performance of your secure application activities before and after the rollout with key security metrics.</a:t>
              </a:r>
            </a:p>
            <a:p>
              <a:pPr marL="174625" indent="-174625" algn="l" eaLnBrk="0" hangingPunct="0">
                <a:spcBef>
                  <a:spcPts val="500"/>
                </a:spcBef>
                <a:buClr>
                  <a:srgbClr val="333333"/>
                </a:buClr>
                <a:buSzPct val="120000"/>
                <a:buFont typeface="Arial" pitchFamily="34" charset="0"/>
                <a:buChar char="•"/>
                <a:defRPr/>
              </a:pPr>
              <a:r>
                <a:rPr lang="en-US" sz="1200" dirty="0" smtClean="0"/>
                <a:t>Establish when maintenance needs and security reassessments occur.</a:t>
              </a:r>
            </a:p>
          </p:txBody>
        </p:sp>
      </p:grpSp>
      <p:grpSp>
        <p:nvGrpSpPr>
          <p:cNvPr id="6" name="Group 19"/>
          <p:cNvGrpSpPr/>
          <p:nvPr/>
        </p:nvGrpSpPr>
        <p:grpSpPr>
          <a:xfrm>
            <a:off x="262098" y="3437154"/>
            <a:ext cx="5771082" cy="1441830"/>
            <a:chOff x="257174" y="2327265"/>
            <a:chExt cx="9160520" cy="1441830"/>
          </a:xfrm>
        </p:grpSpPr>
        <p:sp>
          <p:nvSpPr>
            <p:cNvPr id="14" name="Rounded Rectangle 13"/>
            <p:cNvSpPr/>
            <p:nvPr/>
          </p:nvSpPr>
          <p:spPr>
            <a:xfrm>
              <a:off x="257174" y="2327265"/>
              <a:ext cx="916052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Identify and fill your security gaps</a:t>
              </a:r>
              <a:endParaRPr lang="en-CA" sz="1400" b="1" dirty="0">
                <a:solidFill>
                  <a:srgbClr val="333333"/>
                </a:solidFill>
              </a:endParaRPr>
            </a:p>
          </p:txBody>
        </p:sp>
        <p:sp>
          <p:nvSpPr>
            <p:cNvPr id="15" name="Text Placeholder 2"/>
            <p:cNvSpPr txBox="1">
              <a:spLocks/>
            </p:cNvSpPr>
            <p:nvPr/>
          </p:nvSpPr>
          <p:spPr bwMode="auto">
            <a:xfrm>
              <a:off x="257174" y="2678810"/>
              <a:ext cx="9160518" cy="1090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1450" lvl="0" indent="-171450" algn="l">
                <a:spcBef>
                  <a:spcPts val="500"/>
                </a:spcBef>
                <a:buFont typeface="Arial" panose="020B0604020202020204" pitchFamily="34" charset="0"/>
                <a:buChar char="•"/>
              </a:pPr>
              <a:r>
                <a:rPr lang="en-US" sz="1200" dirty="0" smtClean="0"/>
                <a:t>Use data flows, process flows, and log files to assess your applications and pinpoint your security gaps. Assess all available security options.</a:t>
              </a:r>
            </a:p>
            <a:p>
              <a:pPr marL="171450" lvl="0" indent="-171450" algn="l">
                <a:spcBef>
                  <a:spcPts val="500"/>
                </a:spcBef>
                <a:buFont typeface="Arial" panose="020B0604020202020204" pitchFamily="34" charset="0"/>
                <a:buChar char="•"/>
              </a:pPr>
              <a:r>
                <a:rPr lang="en-US" sz="1200" dirty="0" smtClean="0"/>
                <a:t>Introduction of application security </a:t>
              </a:r>
              <a:r>
                <a:rPr lang="en-US" sz="1200" dirty="0"/>
                <a:t>should be layered. </a:t>
              </a:r>
              <a:r>
                <a:rPr lang="en-US" sz="1200" dirty="0" smtClean="0"/>
                <a:t>Pivot </a:t>
              </a:r>
              <a:r>
                <a:rPr lang="en-US" sz="1200" dirty="0"/>
                <a:t>from your existing strengths and lowest risk tolerance and move forward from </a:t>
              </a:r>
              <a:r>
                <a:rPr lang="en-US" sz="1200" dirty="0" smtClean="0"/>
                <a:t>there. Trying </a:t>
              </a:r>
              <a:r>
                <a:rPr lang="en-US" sz="1200" dirty="0"/>
                <a:t>a complete overhaul is highly disruptive.</a:t>
              </a:r>
            </a:p>
          </p:txBody>
        </p:sp>
      </p:grpSp>
      <p:grpSp>
        <p:nvGrpSpPr>
          <p:cNvPr id="10" name="Group 23"/>
          <p:cNvGrpSpPr/>
          <p:nvPr/>
        </p:nvGrpSpPr>
        <p:grpSpPr>
          <a:xfrm>
            <a:off x="262099" y="1232755"/>
            <a:ext cx="5771082" cy="2050561"/>
            <a:chOff x="237270" y="1143000"/>
            <a:chExt cx="5238364" cy="2050561"/>
          </a:xfrm>
        </p:grpSpPr>
        <p:grpSp>
          <p:nvGrpSpPr>
            <p:cNvPr id="13" name="Group 25"/>
            <p:cNvGrpSpPr/>
            <p:nvPr/>
          </p:nvGrpSpPr>
          <p:grpSpPr>
            <a:xfrm>
              <a:off x="237270" y="1143000"/>
              <a:ext cx="5238364" cy="1059075"/>
              <a:chOff x="249302" y="1165194"/>
              <a:chExt cx="9225878" cy="1059075"/>
            </a:xfrm>
          </p:grpSpPr>
          <p:sp>
            <p:nvSpPr>
              <p:cNvPr id="19" name="Rounded Rectangle 18"/>
              <p:cNvSpPr/>
              <p:nvPr/>
            </p:nvSpPr>
            <p:spPr>
              <a:xfrm>
                <a:off x="269202" y="1165194"/>
                <a:ext cx="920597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Realize the risks to your application portfolio </a:t>
                </a:r>
                <a:endParaRPr lang="en-CA" sz="1400" b="1" dirty="0">
                  <a:solidFill>
                    <a:srgbClr val="333333"/>
                  </a:solidFill>
                </a:endParaRPr>
              </a:p>
            </p:txBody>
          </p:sp>
          <p:sp>
            <p:nvSpPr>
              <p:cNvPr id="20" name="Text Placeholder 2"/>
              <p:cNvSpPr txBox="1">
                <a:spLocks/>
              </p:cNvSpPr>
              <p:nvPr/>
            </p:nvSpPr>
            <p:spPr bwMode="auto">
              <a:xfrm>
                <a:off x="249302" y="1536669"/>
                <a:ext cx="8627997" cy="68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spcBef>
                    <a:spcPts val="500"/>
                  </a:spcBef>
                  <a:spcAft>
                    <a:spcPct val="0"/>
                  </a:spcAft>
                  <a:buClr>
                    <a:srgbClr val="333333"/>
                  </a:buClr>
                  <a:buSzPct val="120000"/>
                  <a:buFont typeface="Arial" pitchFamily="34" charset="0"/>
                  <a:buChar char="•"/>
                  <a:defRPr/>
                </a:pPr>
                <a:endParaRPr lang="en-CA" sz="1200" dirty="0">
                  <a:solidFill>
                    <a:srgbClr val="333333"/>
                  </a:solidFill>
                </a:endParaRPr>
              </a:p>
            </p:txBody>
          </p:sp>
        </p:grpSp>
        <p:sp>
          <p:nvSpPr>
            <p:cNvPr id="18" name="Text Placeholder 2"/>
            <p:cNvSpPr txBox="1">
              <a:spLocks/>
            </p:cNvSpPr>
            <p:nvPr/>
          </p:nvSpPr>
          <p:spPr bwMode="auto">
            <a:xfrm>
              <a:off x="261774" y="1458896"/>
              <a:ext cx="5213859" cy="1734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r>
                <a:rPr lang="en-US" sz="1200" dirty="0"/>
                <a:t>Security is becoming increasingly important as apps become more distributed through </a:t>
              </a:r>
              <a:r>
                <a:rPr lang="en-US" sz="1200" dirty="0" smtClean="0"/>
                <a:t>APIs.</a:t>
              </a:r>
              <a:endParaRPr lang="en-US" sz="1200" dirty="0"/>
            </a:p>
            <a:p>
              <a:pPr marL="174625" indent="-174625" algn="l" eaLnBrk="0" hangingPunct="0">
                <a:spcBef>
                  <a:spcPts val="500"/>
                </a:spcBef>
                <a:buClr>
                  <a:srgbClr val="333333"/>
                </a:buClr>
                <a:buSzPct val="120000"/>
                <a:buFont typeface="Arial" pitchFamily="34" charset="0"/>
                <a:buChar char="•"/>
                <a:defRPr/>
              </a:pPr>
              <a:r>
                <a:rPr lang="en-US" sz="1200" dirty="0"/>
                <a:t>Without embedding key security </a:t>
              </a:r>
              <a:r>
                <a:rPr lang="en-US" sz="1200" dirty="0" smtClean="0"/>
                <a:t>activities </a:t>
              </a:r>
              <a:r>
                <a:rPr lang="en-US" sz="1200" dirty="0"/>
                <a:t>in each </a:t>
              </a:r>
              <a:r>
                <a:rPr lang="en-US" sz="1200" dirty="0" smtClean="0"/>
                <a:t>application of your portfolio, </a:t>
              </a:r>
              <a:r>
                <a:rPr lang="en-US" sz="1200" dirty="0"/>
                <a:t>organizations will </a:t>
              </a:r>
              <a:r>
                <a:rPr lang="en-US" sz="1200" dirty="0" smtClean="0"/>
                <a:t>risk </a:t>
              </a:r>
              <a:r>
                <a:rPr lang="en-US" sz="1200" dirty="0"/>
                <a:t>loss of intellectual property, high costs in amending </a:t>
              </a:r>
              <a:r>
                <a:rPr lang="en-US" sz="1200" dirty="0" smtClean="0"/>
                <a:t>breaches, </a:t>
              </a:r>
              <a:r>
                <a:rPr lang="en-US" sz="1200" dirty="0"/>
                <a:t>and frustrated </a:t>
              </a:r>
              <a:r>
                <a:rPr lang="en-US" sz="1200" dirty="0" smtClean="0"/>
                <a:t>end users.</a:t>
              </a:r>
            </a:p>
            <a:p>
              <a:pPr marL="174625" indent="-174625" algn="l" eaLnBrk="0" hangingPunct="0">
                <a:spcBef>
                  <a:spcPts val="500"/>
                </a:spcBef>
                <a:buClr>
                  <a:srgbClr val="333333"/>
                </a:buClr>
                <a:buSzPct val="120000"/>
                <a:buFont typeface="Arial" pitchFamily="34" charset="0"/>
                <a:buChar char="•"/>
                <a:defRPr/>
              </a:pPr>
              <a:r>
                <a:rPr lang="en-US" sz="1200" dirty="0"/>
                <a:t>Attacks can happen any </a:t>
              </a:r>
              <a:r>
                <a:rPr lang="en-US" sz="1200" dirty="0" smtClean="0"/>
                <a:t>time </a:t>
              </a:r>
              <a:r>
                <a:rPr lang="en-US" sz="1200" dirty="0"/>
                <a:t>and on any exposed application lasting </a:t>
              </a:r>
              <a:r>
                <a:rPr lang="en-US" sz="1200" dirty="0" smtClean="0"/>
                <a:t>from a few </a:t>
              </a:r>
              <a:r>
                <a:rPr lang="en-US" sz="1200" dirty="0"/>
                <a:t>minutes to several </a:t>
              </a:r>
              <a:r>
                <a:rPr lang="en-US" sz="1200" dirty="0" smtClean="0"/>
                <a:t>weeks. </a:t>
              </a:r>
              <a:r>
                <a:rPr lang="en-US" sz="1200" dirty="0"/>
                <a:t>Left unaddressed, organizations will face compliance conflicts, loss of competitive </a:t>
              </a:r>
              <a:r>
                <a:rPr lang="en-US" sz="1200" dirty="0" smtClean="0"/>
                <a:t>advantage, and will be </a:t>
              </a:r>
              <a:r>
                <a:rPr lang="en-US" sz="1200" dirty="0"/>
                <a:t>open to lawsuits.</a:t>
              </a:r>
            </a:p>
            <a:p>
              <a:pPr marL="174625" lvl="0" indent="-174625" algn="l" eaLnBrk="0" hangingPunct="0">
                <a:spcBef>
                  <a:spcPts val="500"/>
                </a:spcBef>
                <a:buClr>
                  <a:srgbClr val="333333"/>
                </a:buClr>
                <a:buSzPct val="120000"/>
                <a:buFont typeface="Arial" pitchFamily="34" charset="0"/>
                <a:buChar char="•"/>
                <a:defRPr/>
              </a:pPr>
              <a:endParaRPr lang="en-CA" sz="1200" dirty="0" smtClean="0"/>
            </a:p>
          </p:txBody>
        </p:sp>
      </p:grpSp>
      <p:grpSp>
        <p:nvGrpSpPr>
          <p:cNvPr id="17" name="Group 16"/>
          <p:cNvGrpSpPr/>
          <p:nvPr/>
        </p:nvGrpSpPr>
        <p:grpSpPr>
          <a:xfrm>
            <a:off x="0" y="6422955"/>
            <a:ext cx="9144000" cy="437555"/>
            <a:chOff x="0" y="6422955"/>
            <a:chExt cx="9144000" cy="437555"/>
          </a:xfrm>
        </p:grpSpPr>
        <p:pic>
          <p:nvPicPr>
            <p:cNvPr id="2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46532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9"/>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8"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Make the Case</a:t>
            </a:r>
            <a:endParaRPr lang="en-CA" dirty="0"/>
          </a:p>
        </p:txBody>
      </p:sp>
      <p:sp>
        <p:nvSpPr>
          <p:cNvPr id="13" name="Text Placeholder 12"/>
          <p:cNvSpPr>
            <a:spLocks noGrp="1"/>
          </p:cNvSpPr>
          <p:nvPr>
            <p:ph type="body" sz="quarter" idx="18"/>
          </p:nvPr>
        </p:nvSpPr>
        <p:spPr>
          <a:xfrm>
            <a:off x="6336197" y="4298778"/>
            <a:ext cx="2592287" cy="1938535"/>
          </a:xfrm>
        </p:spPr>
        <p:txBody>
          <a:bodyPr/>
          <a:lstStyle/>
          <a:p>
            <a:r>
              <a:rPr lang="en-CA" b="1" dirty="0" smtClean="0"/>
              <a:t>Make the Case</a:t>
            </a:r>
          </a:p>
          <a:p>
            <a:r>
              <a:rPr lang="en-CA" dirty="0" smtClean="0"/>
              <a:t>Step 1: Map the Apps at Risk</a:t>
            </a:r>
          </a:p>
          <a:p>
            <a:r>
              <a:rPr lang="en-CA" dirty="0" smtClean="0"/>
              <a:t>Step 2: Establish a Risk Profile</a:t>
            </a:r>
          </a:p>
          <a:p>
            <a:r>
              <a:rPr lang="en-CA" dirty="0" smtClean="0"/>
              <a:t>Step 3: Fill Your Security Gaps</a:t>
            </a:r>
          </a:p>
          <a:p>
            <a:r>
              <a:rPr lang="en-CA" dirty="0" smtClean="0"/>
              <a:t>Step 4: Rollout Secure Applications</a:t>
            </a:r>
          </a:p>
          <a:p>
            <a:r>
              <a:rPr lang="en-CA" dirty="0" smtClean="0"/>
              <a:t>Step 5: Monitor the Rollout</a:t>
            </a:r>
            <a:endParaRPr lang="en-CA" dirty="0"/>
          </a:p>
        </p:txBody>
      </p:sp>
      <p:sp>
        <p:nvSpPr>
          <p:cNvPr id="14" name="Text Placeholder 13"/>
          <p:cNvSpPr>
            <a:spLocks noGrp="1"/>
          </p:cNvSpPr>
          <p:nvPr>
            <p:ph type="body" sz="quarter" idx="21"/>
          </p:nvPr>
        </p:nvSpPr>
        <p:spPr/>
        <p:txBody>
          <a:bodyPr/>
          <a:lstStyle/>
          <a:p>
            <a:r>
              <a:rPr lang="en-CA" dirty="0" smtClean="0"/>
              <a:t>Realize that many organizations suffer from security breaches.</a:t>
            </a:r>
          </a:p>
          <a:p>
            <a:r>
              <a:rPr lang="en-CA" dirty="0" smtClean="0"/>
              <a:t>See the benefits of introducing secure applications.</a:t>
            </a:r>
          </a:p>
          <a:p>
            <a:r>
              <a:rPr lang="en-CA" dirty="0" smtClean="0"/>
              <a:t>Use this toolkit to help you improve your alignment with security requirements.</a:t>
            </a:r>
          </a:p>
          <a:p>
            <a:endParaRPr lang="en-CA" dirty="0"/>
          </a:p>
        </p:txBody>
      </p:sp>
      <p:pic>
        <p:nvPicPr>
          <p:cNvPr id="7" name="Picture 2"/>
          <p:cNvPicPr>
            <a:picLocks noChangeAspect="1" noChangeArrowheads="1"/>
          </p:cNvPicPr>
          <p:nvPr/>
        </p:nvPicPr>
        <p:blipFill>
          <a:blip r:embed="rId3" cstate="print"/>
          <a:srcRect/>
          <a:stretch>
            <a:fillRect/>
          </a:stretch>
        </p:blipFill>
        <p:spPr bwMode="auto">
          <a:xfrm>
            <a:off x="-8934" y="1006036"/>
            <a:ext cx="8865409" cy="1774893"/>
          </a:xfrm>
          <a:prstGeom prst="rect">
            <a:avLst/>
          </a:prstGeom>
          <a:noFill/>
          <a:ln w="9525">
            <a:noFill/>
            <a:miter lim="800000"/>
            <a:headEnd/>
            <a:tailEnd/>
          </a:ln>
        </p:spPr>
      </p:pic>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422955"/>
            <a:ext cx="9144000" cy="437555"/>
            <a:chOff x="0" y="6422955"/>
            <a:chExt cx="9144000" cy="437555"/>
          </a:xfrm>
        </p:grpSpPr>
        <p:pic>
          <p:nvPicPr>
            <p:cNvPr id="1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68632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p:txBody>
          <a:bodyPr/>
          <a:lstStyle/>
          <a:p>
            <a:r>
              <a:rPr lang="en-US" dirty="0"/>
              <a:t>Realize the relevance of </a:t>
            </a:r>
            <a:r>
              <a:rPr lang="en-US" dirty="0" smtClean="0"/>
              <a:t>applications </a:t>
            </a:r>
            <a:r>
              <a:rPr lang="en-US" dirty="0"/>
              <a:t>in an untrusted world</a:t>
            </a:r>
            <a:r>
              <a:rPr lang="en-US" dirty="0" smtClean="0"/>
              <a:t>.</a:t>
            </a:r>
            <a:endParaRPr lang="en-US" dirty="0"/>
          </a:p>
        </p:txBody>
      </p:sp>
      <p:sp>
        <p:nvSpPr>
          <p:cNvPr id="5" name="Title 4"/>
          <p:cNvSpPr>
            <a:spLocks noGrp="1"/>
          </p:cNvSpPr>
          <p:nvPr>
            <p:ph type="title"/>
          </p:nvPr>
        </p:nvSpPr>
        <p:spPr/>
        <p:txBody>
          <a:bodyPr/>
          <a:lstStyle/>
          <a:p>
            <a:r>
              <a:rPr lang="en-US" dirty="0" smtClean="0"/>
              <a:t>Many development organizations are unable to protect themselves from breaches and attacks</a:t>
            </a:r>
            <a:endParaRPr lang="en-US" dirty="0"/>
          </a:p>
        </p:txBody>
      </p:sp>
      <p:sp>
        <p:nvSpPr>
          <p:cNvPr id="6" name="Text Placeholder 5"/>
          <p:cNvSpPr>
            <a:spLocks noGrp="1"/>
          </p:cNvSpPr>
          <p:nvPr>
            <p:ph type="body" sz="quarter" idx="16"/>
          </p:nvPr>
        </p:nvSpPr>
        <p:spPr>
          <a:xfrm>
            <a:off x="4217028" y="1676873"/>
            <a:ext cx="4660272" cy="2571067"/>
          </a:xfrm>
        </p:spPr>
        <p:txBody>
          <a:bodyPr/>
          <a:lstStyle/>
          <a:p>
            <a:pPr>
              <a:spcBef>
                <a:spcPts val="1200"/>
              </a:spcBef>
            </a:pPr>
            <a:r>
              <a:rPr lang="en-US" sz="1400" dirty="0"/>
              <a:t>Attacks are becoming more frequent and sophisticated. This means </a:t>
            </a:r>
            <a:r>
              <a:rPr lang="en-US" sz="1400" dirty="0" smtClean="0"/>
              <a:t>every </a:t>
            </a:r>
            <a:r>
              <a:rPr lang="en-US" sz="1400" dirty="0"/>
              <a:t>single event could be one part of a larger incident that requires </a:t>
            </a:r>
            <a:r>
              <a:rPr lang="en-US" sz="1400" dirty="0" smtClean="0"/>
              <a:t>a fast </a:t>
            </a:r>
            <a:r>
              <a:rPr lang="en-US" sz="1400" dirty="0"/>
              <a:t>and coordinated response.</a:t>
            </a:r>
          </a:p>
          <a:p>
            <a:pPr>
              <a:spcBef>
                <a:spcPts val="1200"/>
              </a:spcBef>
            </a:pPr>
            <a:r>
              <a:rPr lang="en-US" sz="1400" dirty="0"/>
              <a:t>New technologies and the continued expansion of the enterprise environment only mean that the number of breach entry points will increase. </a:t>
            </a:r>
            <a:endParaRPr lang="en-US" sz="1400" dirty="0" smtClean="0"/>
          </a:p>
          <a:p>
            <a:pPr>
              <a:spcBef>
                <a:spcPts val="1200"/>
              </a:spcBef>
            </a:pPr>
            <a:r>
              <a:rPr lang="en-US" sz="1400" dirty="0" smtClean="0"/>
              <a:t>Legacy applications and closed source environments may prohibit layered security, increasing the risk profile.</a:t>
            </a:r>
            <a:endParaRPr lang="en-US" sz="1400" dirty="0"/>
          </a:p>
        </p:txBody>
      </p:sp>
      <p:grpSp>
        <p:nvGrpSpPr>
          <p:cNvPr id="7" name="Group 6"/>
          <p:cNvGrpSpPr/>
          <p:nvPr/>
        </p:nvGrpSpPr>
        <p:grpSpPr>
          <a:xfrm>
            <a:off x="377621" y="1676874"/>
            <a:ext cx="3841564" cy="3372306"/>
            <a:chOff x="533279" y="4811639"/>
            <a:chExt cx="2204387" cy="1173148"/>
          </a:xfrm>
        </p:grpSpPr>
        <p:sp>
          <p:nvSpPr>
            <p:cNvPr id="8" name="Rectangle 7"/>
            <p:cNvSpPr/>
            <p:nvPr/>
          </p:nvSpPr>
          <p:spPr>
            <a:xfrm>
              <a:off x="533279" y="4938167"/>
              <a:ext cx="2204387" cy="104662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Aft>
                  <a:spcPts val="600"/>
                </a:spcAft>
              </a:pPr>
              <a:r>
                <a:rPr lang="en-US" sz="1600" b="1" dirty="0">
                  <a:solidFill>
                    <a:schemeClr val="tx1"/>
                  </a:solidFill>
                </a:rPr>
                <a:t>42% </a:t>
              </a:r>
              <a:r>
                <a:rPr lang="en-US" sz="1400" dirty="0">
                  <a:solidFill>
                    <a:schemeClr val="tx1"/>
                  </a:solidFill>
                </a:rPr>
                <a:t>increase in targeted attacks in 2012</a:t>
              </a:r>
            </a:p>
            <a:p>
              <a:pPr algn="l">
                <a:spcAft>
                  <a:spcPts val="600"/>
                </a:spcAft>
              </a:pPr>
              <a:r>
                <a:rPr lang="en-US" sz="1600" b="1" dirty="0" smtClean="0">
                  <a:solidFill>
                    <a:schemeClr val="tx1"/>
                  </a:solidFill>
                </a:rPr>
                <a:t>5,291</a:t>
              </a:r>
              <a:r>
                <a:rPr lang="en-US" sz="1400" dirty="0" smtClean="0">
                  <a:solidFill>
                    <a:schemeClr val="tx1"/>
                  </a:solidFill>
                </a:rPr>
                <a:t> </a:t>
              </a:r>
              <a:r>
                <a:rPr lang="en-US" sz="1400" dirty="0">
                  <a:solidFill>
                    <a:schemeClr val="tx1"/>
                  </a:solidFill>
                </a:rPr>
                <a:t>new vulnerabilities discovered in 2012</a:t>
              </a:r>
            </a:p>
            <a:p>
              <a:pPr algn="l">
                <a:spcAft>
                  <a:spcPts val="600"/>
                </a:spcAft>
              </a:pPr>
              <a:r>
                <a:rPr lang="en-US" sz="1600" b="1" dirty="0">
                  <a:solidFill>
                    <a:schemeClr val="tx1"/>
                  </a:solidFill>
                </a:rPr>
                <a:t>14</a:t>
              </a:r>
              <a:r>
                <a:rPr lang="en-US" sz="1400" dirty="0">
                  <a:solidFill>
                    <a:schemeClr val="tx1"/>
                  </a:solidFill>
                </a:rPr>
                <a:t> zero-day vulnerabilities</a:t>
              </a:r>
            </a:p>
            <a:p>
              <a:pPr algn="l">
                <a:spcAft>
                  <a:spcPts val="600"/>
                </a:spcAft>
              </a:pPr>
              <a:r>
                <a:rPr lang="en-US" sz="1400" dirty="0">
                  <a:solidFill>
                    <a:schemeClr val="tx1"/>
                  </a:solidFill>
                </a:rPr>
                <a:t>Threats are increasing by </a:t>
              </a:r>
              <a:r>
                <a:rPr lang="en-US" sz="1600" b="1" dirty="0">
                  <a:solidFill>
                    <a:schemeClr val="tx1"/>
                  </a:solidFill>
                </a:rPr>
                <a:t>125,000</a:t>
              </a:r>
              <a:r>
                <a:rPr lang="en-US" sz="1400" dirty="0">
                  <a:solidFill>
                    <a:schemeClr val="tx1"/>
                  </a:solidFill>
                </a:rPr>
                <a:t> a day</a:t>
              </a:r>
            </a:p>
            <a:p>
              <a:pPr algn="l">
                <a:spcAft>
                  <a:spcPts val="600"/>
                </a:spcAft>
              </a:pPr>
              <a:r>
                <a:rPr lang="en-US" sz="1600" b="1" dirty="0">
                  <a:solidFill>
                    <a:schemeClr val="tx1"/>
                  </a:solidFill>
                </a:rPr>
                <a:t>91%</a:t>
              </a:r>
              <a:r>
                <a:rPr lang="en-US" sz="1400" b="1" dirty="0">
                  <a:solidFill>
                    <a:schemeClr val="tx1"/>
                  </a:solidFill>
                </a:rPr>
                <a:t> </a:t>
              </a:r>
              <a:r>
                <a:rPr lang="en-US" sz="1400" dirty="0">
                  <a:solidFill>
                    <a:schemeClr val="tx1"/>
                  </a:solidFill>
                </a:rPr>
                <a:t>of organizations have experienced at least one threat in 2011</a:t>
              </a:r>
            </a:p>
            <a:p>
              <a:pPr algn="l">
                <a:spcAft>
                  <a:spcPts val="600"/>
                </a:spcAft>
              </a:pPr>
              <a:r>
                <a:rPr lang="en-US" sz="1600" b="1" dirty="0">
                  <a:solidFill>
                    <a:schemeClr val="tx1"/>
                  </a:solidFill>
                </a:rPr>
                <a:t>50%</a:t>
              </a:r>
              <a:r>
                <a:rPr lang="en-US" sz="1400" b="1" dirty="0">
                  <a:solidFill>
                    <a:schemeClr val="tx1"/>
                  </a:solidFill>
                </a:rPr>
                <a:t> </a:t>
              </a:r>
              <a:r>
                <a:rPr lang="en-US" sz="1400" dirty="0">
                  <a:solidFill>
                    <a:schemeClr val="tx1"/>
                  </a:solidFill>
                </a:rPr>
                <a:t>of businesses see cyber threats as a critical risk to their organization</a:t>
              </a:r>
            </a:p>
            <a:p>
              <a:pPr algn="l">
                <a:spcAft>
                  <a:spcPts val="600"/>
                </a:spcAft>
              </a:pPr>
              <a:r>
                <a:rPr lang="en-US" sz="1600" b="1" dirty="0" smtClean="0">
                  <a:solidFill>
                    <a:schemeClr val="tx1"/>
                  </a:solidFill>
                </a:rPr>
                <a:t>35%</a:t>
              </a:r>
              <a:r>
                <a:rPr lang="en-US" sz="1400" b="1" dirty="0" smtClean="0">
                  <a:solidFill>
                    <a:schemeClr val="tx1"/>
                  </a:solidFill>
                </a:rPr>
                <a:t> </a:t>
              </a:r>
              <a:r>
                <a:rPr lang="en-US" sz="1400" dirty="0" smtClean="0">
                  <a:solidFill>
                    <a:schemeClr val="tx1"/>
                  </a:solidFill>
                </a:rPr>
                <a:t>have experienced a data loss in 2011</a:t>
              </a:r>
              <a:endParaRPr lang="en-CA" sz="1400" dirty="0">
                <a:solidFill>
                  <a:schemeClr val="tx1"/>
                </a:solidFill>
              </a:endParaRPr>
            </a:p>
          </p:txBody>
        </p:sp>
        <p:sp>
          <p:nvSpPr>
            <p:cNvPr id="9" name="Round Same Side Corner Rectangle 8"/>
            <p:cNvSpPr/>
            <p:nvPr/>
          </p:nvSpPr>
          <p:spPr>
            <a:xfrm>
              <a:off x="533280" y="4811639"/>
              <a:ext cx="2204386" cy="12652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a:solidFill>
                    <a:schemeClr val="bg1"/>
                  </a:solidFill>
                </a:rPr>
                <a:t>The current threat context</a:t>
              </a:r>
            </a:p>
          </p:txBody>
        </p:sp>
      </p:grpSp>
      <p:sp>
        <p:nvSpPr>
          <p:cNvPr id="10" name="TextBox 9"/>
          <p:cNvSpPr txBox="1"/>
          <p:nvPr/>
        </p:nvSpPr>
        <p:spPr>
          <a:xfrm>
            <a:off x="307051" y="5049180"/>
            <a:ext cx="3929503" cy="307777"/>
          </a:xfrm>
          <a:prstGeom prst="rect">
            <a:avLst/>
          </a:prstGeom>
          <a:noFill/>
        </p:spPr>
        <p:txBody>
          <a:bodyPr wrap="square" rtlCol="0">
            <a:spAutoFit/>
          </a:bodyPr>
          <a:lstStyle/>
          <a:p>
            <a:pPr marL="0" lvl="1" algn="l"/>
            <a:r>
              <a:rPr lang="en-US" sz="700" dirty="0">
                <a:latin typeface="+mn-lt"/>
              </a:rPr>
              <a:t>*Source: Symantec </a:t>
            </a:r>
            <a:r>
              <a:rPr lang="en-US" sz="700" i="1" dirty="0">
                <a:latin typeface="+mn-lt"/>
              </a:rPr>
              <a:t>Highlights from 2013 Internet Security Threat Report </a:t>
            </a:r>
            <a:r>
              <a:rPr lang="en-US" sz="700" dirty="0">
                <a:latin typeface="+mn-lt"/>
              </a:rPr>
              <a:t>and Kaspersky </a:t>
            </a:r>
            <a:r>
              <a:rPr lang="en-GB" sz="700" i="1" dirty="0">
                <a:latin typeface="+mn-lt"/>
              </a:rPr>
              <a:t>Global IT Risk Report 2012</a:t>
            </a:r>
            <a:endParaRPr lang="en-US" sz="700" i="1" dirty="0">
              <a:latin typeface="+mn-lt"/>
            </a:endParaRPr>
          </a:p>
        </p:txBody>
      </p:sp>
      <p:grpSp>
        <p:nvGrpSpPr>
          <p:cNvPr id="12" name="Group 11"/>
          <p:cNvGrpSpPr/>
          <p:nvPr/>
        </p:nvGrpSpPr>
        <p:grpSpPr>
          <a:xfrm>
            <a:off x="4327722" y="4464638"/>
            <a:ext cx="4528755" cy="1356595"/>
            <a:chOff x="2267743" y="1844804"/>
            <a:chExt cx="4528755" cy="1201504"/>
          </a:xfrm>
        </p:grpSpPr>
        <p:sp>
          <p:nvSpPr>
            <p:cNvPr id="13" name="Rectangle 12"/>
            <p:cNvSpPr/>
            <p:nvPr/>
          </p:nvSpPr>
          <p:spPr>
            <a:xfrm>
              <a:off x="2267743" y="2130796"/>
              <a:ext cx="4528755" cy="915512"/>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a:solidFill>
                    <a:schemeClr val="tx1"/>
                  </a:solidFill>
                </a:rPr>
                <a:t>Application trust models have shifted; </a:t>
              </a:r>
              <a:r>
                <a:rPr lang="en-US" sz="1200" dirty="0" smtClean="0">
                  <a:solidFill>
                    <a:schemeClr val="tx1"/>
                  </a:solidFill>
                </a:rPr>
                <a:t>in today’s world you </a:t>
              </a:r>
              <a:r>
                <a:rPr lang="en-US" sz="1200" dirty="0">
                  <a:solidFill>
                    <a:schemeClr val="tx1"/>
                  </a:solidFill>
                </a:rPr>
                <a:t>can no longer trust </a:t>
              </a:r>
              <a:r>
                <a:rPr lang="en-US" sz="1200" dirty="0" smtClean="0">
                  <a:solidFill>
                    <a:schemeClr val="tx1"/>
                  </a:solidFill>
                </a:rPr>
                <a:t>third-party unsigned code or applications completely, </a:t>
              </a:r>
              <a:r>
                <a:rPr lang="en-US" sz="1200" dirty="0">
                  <a:solidFill>
                    <a:schemeClr val="tx1"/>
                  </a:solidFill>
                </a:rPr>
                <a:t>without </a:t>
              </a:r>
              <a:r>
                <a:rPr lang="en-US" sz="1200" dirty="0" smtClean="0">
                  <a:solidFill>
                    <a:schemeClr val="tx1"/>
                  </a:solidFill>
                </a:rPr>
                <a:t>initial verification that the data and/or </a:t>
              </a:r>
              <a:r>
                <a:rPr lang="en-US" sz="1200" dirty="0">
                  <a:solidFill>
                    <a:schemeClr val="tx1"/>
                  </a:solidFill>
                </a:rPr>
                <a:t>code </a:t>
              </a:r>
              <a:r>
                <a:rPr lang="en-US" sz="1200" dirty="0" smtClean="0">
                  <a:solidFill>
                    <a:schemeClr val="tx1"/>
                  </a:solidFill>
                </a:rPr>
                <a:t>has </a:t>
              </a:r>
              <a:r>
                <a:rPr lang="en-US" sz="1200" dirty="0">
                  <a:solidFill>
                    <a:schemeClr val="tx1"/>
                  </a:solidFill>
                </a:rPr>
                <a:t>not been tampered </a:t>
              </a:r>
              <a:r>
                <a:rPr lang="en-US" sz="1200" dirty="0" smtClean="0">
                  <a:solidFill>
                    <a:schemeClr val="tx1"/>
                  </a:solidFill>
                </a:rPr>
                <a:t>with during transit, under execution, or at rest.</a:t>
              </a:r>
              <a:endParaRPr lang="en-CA" sz="1200" dirty="0">
                <a:solidFill>
                  <a:schemeClr val="tx1"/>
                </a:solidFill>
              </a:endParaRPr>
            </a:p>
          </p:txBody>
        </p:sp>
        <p:grpSp>
          <p:nvGrpSpPr>
            <p:cNvPr id="14" name="Group 13"/>
            <p:cNvGrpSpPr/>
            <p:nvPr/>
          </p:nvGrpSpPr>
          <p:grpSpPr>
            <a:xfrm>
              <a:off x="2267743" y="1844804"/>
              <a:ext cx="4528755" cy="285749"/>
              <a:chOff x="2267743" y="1844804"/>
              <a:chExt cx="4528755" cy="285749"/>
            </a:xfrm>
          </p:grpSpPr>
          <p:sp>
            <p:nvSpPr>
              <p:cNvPr id="15" name="Round Same Side Corner Rectangle 14"/>
              <p:cNvSpPr/>
              <p:nvPr/>
            </p:nvSpPr>
            <p:spPr>
              <a:xfrm>
                <a:off x="2267743" y="1844804"/>
                <a:ext cx="4528755"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a:solidFill>
                      <a:schemeClr val="bg1"/>
                    </a:solidFill>
                    <a:latin typeface="+mj-lt"/>
                  </a:rPr>
                  <a:t>Info-Tech Insight</a:t>
                </a:r>
              </a:p>
            </p:txBody>
          </p:sp>
          <p:pic>
            <p:nvPicPr>
              <p:cNvPr id="16" name="Picture 15" descr="insight-sm.wmf"/>
              <p:cNvPicPr>
                <a:picLocks noChangeAspect="1"/>
              </p:cNvPicPr>
              <p:nvPr/>
            </p:nvPicPr>
            <p:blipFill>
              <a:blip r:embed="rId2" cstate="print"/>
              <a:stretch>
                <a:fillRect/>
              </a:stretch>
            </p:blipFill>
            <p:spPr>
              <a:xfrm>
                <a:off x="6429095" y="1887125"/>
                <a:ext cx="302753" cy="201106"/>
              </a:xfrm>
              <a:prstGeom prst="rect">
                <a:avLst/>
              </a:prstGeom>
            </p:spPr>
          </p:pic>
        </p:grpSp>
      </p:grpSp>
      <p:grpSp>
        <p:nvGrpSpPr>
          <p:cNvPr id="17" name="Group 16"/>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34885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the industry saying?</a:t>
            </a:r>
            <a:endParaRPr lang="en-US" dirty="0"/>
          </a:p>
        </p:txBody>
      </p:sp>
      <p:grpSp>
        <p:nvGrpSpPr>
          <p:cNvPr id="4" name="Group 3"/>
          <p:cNvGrpSpPr/>
          <p:nvPr/>
        </p:nvGrpSpPr>
        <p:grpSpPr>
          <a:xfrm>
            <a:off x="5357214" y="4015590"/>
            <a:ext cx="3132348" cy="2053900"/>
            <a:chOff x="5357214" y="4015589"/>
            <a:chExt cx="3132348" cy="2053900"/>
          </a:xfrm>
        </p:grpSpPr>
        <p:pic>
          <p:nvPicPr>
            <p:cNvPr id="5" name="Picture 4" descr="quote2.wmf"/>
            <p:cNvPicPr>
              <a:picLocks noChangeAspect="1"/>
            </p:cNvPicPr>
            <p:nvPr/>
          </p:nvPicPr>
          <p:blipFill>
            <a:blip r:embed="rId2" cstate="print"/>
            <a:stretch>
              <a:fillRect/>
            </a:stretch>
          </p:blipFill>
          <p:spPr>
            <a:xfrm>
              <a:off x="5581849" y="4091748"/>
              <a:ext cx="2768834" cy="1977741"/>
            </a:xfrm>
            <a:prstGeom prst="rect">
              <a:avLst/>
            </a:prstGeom>
          </p:spPr>
        </p:pic>
        <p:sp>
          <p:nvSpPr>
            <p:cNvPr id="6" name="Rectangle 5"/>
            <p:cNvSpPr/>
            <p:nvPr/>
          </p:nvSpPr>
          <p:spPr>
            <a:xfrm>
              <a:off x="5357214" y="4015589"/>
              <a:ext cx="3132348" cy="2053900"/>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grpSp>
      <p:grpSp>
        <p:nvGrpSpPr>
          <p:cNvPr id="7" name="Group 6"/>
          <p:cNvGrpSpPr/>
          <p:nvPr/>
        </p:nvGrpSpPr>
        <p:grpSpPr>
          <a:xfrm>
            <a:off x="251520" y="1339097"/>
            <a:ext cx="3132348" cy="2053900"/>
            <a:chOff x="251520" y="1124744"/>
            <a:chExt cx="3132348" cy="2053900"/>
          </a:xfrm>
        </p:grpSpPr>
        <p:pic>
          <p:nvPicPr>
            <p:cNvPr id="8" name="Picture 7" descr="quote1.wmf"/>
            <p:cNvPicPr>
              <a:picLocks noChangeAspect="1"/>
            </p:cNvPicPr>
            <p:nvPr/>
          </p:nvPicPr>
          <p:blipFill>
            <a:blip r:embed="rId3" cstate="print"/>
            <a:stretch>
              <a:fillRect/>
            </a:stretch>
          </p:blipFill>
          <p:spPr>
            <a:xfrm>
              <a:off x="433941" y="1222075"/>
              <a:ext cx="2607532" cy="1862525"/>
            </a:xfrm>
            <a:prstGeom prst="rect">
              <a:avLst/>
            </a:prstGeom>
            <a:noFill/>
          </p:spPr>
        </p:pic>
        <p:sp>
          <p:nvSpPr>
            <p:cNvPr id="9" name="Rectangle 8"/>
            <p:cNvSpPr/>
            <p:nvPr/>
          </p:nvSpPr>
          <p:spPr>
            <a:xfrm>
              <a:off x="251520" y="1124744"/>
              <a:ext cx="3132348" cy="2053900"/>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grpSp>
      <p:sp>
        <p:nvSpPr>
          <p:cNvPr id="10" name="TextBox 9"/>
          <p:cNvSpPr txBox="1"/>
          <p:nvPr/>
        </p:nvSpPr>
        <p:spPr>
          <a:xfrm>
            <a:off x="433941" y="1386931"/>
            <a:ext cx="4117343" cy="830997"/>
          </a:xfrm>
          <a:prstGeom prst="rect">
            <a:avLst/>
          </a:prstGeom>
          <a:noFill/>
        </p:spPr>
        <p:txBody>
          <a:bodyPr wrap="square" rtlCol="0">
            <a:spAutoFit/>
          </a:bodyPr>
          <a:lstStyle/>
          <a:p>
            <a:pPr lvl="0"/>
            <a:r>
              <a:rPr lang="en-US" sz="1200" dirty="0">
                <a:latin typeface="+mj-lt"/>
              </a:rPr>
              <a:t>“</a:t>
            </a:r>
            <a:r>
              <a:rPr lang="en-US" sz="1200" i="1" dirty="0">
                <a:latin typeface="+mj-lt"/>
              </a:rPr>
              <a:t>Application security is a growing concern for enterprises.” </a:t>
            </a:r>
          </a:p>
          <a:p>
            <a:pPr lvl="0" algn="l"/>
            <a:endParaRPr lang="en-US" sz="1200" i="1" dirty="0"/>
          </a:p>
          <a:p>
            <a:pPr lvl="0" algn="r"/>
            <a:r>
              <a:rPr lang="en-US" sz="1200" dirty="0" smtClean="0"/>
              <a:t>– </a:t>
            </a:r>
            <a:r>
              <a:rPr lang="en-US" sz="1200" dirty="0"/>
              <a:t>Caleb Sima, CTO and co-founder, SPI Dynamics, Inc. </a:t>
            </a:r>
            <a:endParaRPr lang="en-US" sz="1200" dirty="0">
              <a:latin typeface="+mn-lt"/>
            </a:endParaRPr>
          </a:p>
        </p:txBody>
      </p:sp>
      <p:sp>
        <p:nvSpPr>
          <p:cNvPr id="11" name="TextBox 10"/>
          <p:cNvSpPr txBox="1"/>
          <p:nvPr/>
        </p:nvSpPr>
        <p:spPr>
          <a:xfrm>
            <a:off x="4679686" y="4182469"/>
            <a:ext cx="3973652" cy="1015663"/>
          </a:xfrm>
          <a:prstGeom prst="rect">
            <a:avLst/>
          </a:prstGeom>
          <a:noFill/>
        </p:spPr>
        <p:txBody>
          <a:bodyPr wrap="square" rtlCol="0">
            <a:spAutoFit/>
          </a:bodyPr>
          <a:lstStyle/>
          <a:p>
            <a:pPr lvl="0"/>
            <a:r>
              <a:rPr lang="en-US" sz="1200" i="1" dirty="0">
                <a:latin typeface="+mj-lt"/>
              </a:rPr>
              <a:t>“If you spend more on coffee than on Web application security, you will be hacked. What’s more, you deserve to be hacked.”</a:t>
            </a:r>
            <a:r>
              <a:rPr lang="en-US" sz="1200" dirty="0">
                <a:latin typeface="+mj-lt"/>
              </a:rPr>
              <a:t> </a:t>
            </a:r>
          </a:p>
          <a:p>
            <a:pPr lvl="0" algn="l"/>
            <a:endParaRPr lang="en-US" sz="1200" dirty="0"/>
          </a:p>
          <a:p>
            <a:pPr lvl="0" algn="r"/>
            <a:r>
              <a:rPr lang="en-US" sz="1200" dirty="0" smtClean="0"/>
              <a:t>– </a:t>
            </a:r>
            <a:r>
              <a:rPr lang="en-US" sz="1200" dirty="0"/>
              <a:t>Richard Clarke, White House Cyber Security Advisor </a:t>
            </a:r>
            <a:endParaRPr lang="en-US" sz="1200" dirty="0">
              <a:latin typeface="+mn-lt"/>
            </a:endParaRPr>
          </a:p>
        </p:txBody>
      </p:sp>
      <p:sp>
        <p:nvSpPr>
          <p:cNvPr id="12" name="TextBox 11"/>
          <p:cNvSpPr txBox="1"/>
          <p:nvPr/>
        </p:nvSpPr>
        <p:spPr>
          <a:xfrm>
            <a:off x="433940" y="5294847"/>
            <a:ext cx="4923274" cy="830997"/>
          </a:xfrm>
          <a:prstGeom prst="rect">
            <a:avLst/>
          </a:prstGeom>
          <a:noFill/>
        </p:spPr>
        <p:txBody>
          <a:bodyPr wrap="square" rtlCol="0">
            <a:spAutoFit/>
          </a:bodyPr>
          <a:lstStyle/>
          <a:p>
            <a:pPr lvl="0"/>
            <a:r>
              <a:rPr lang="en-US" sz="1200" i="1" dirty="0">
                <a:latin typeface="+mj-lt"/>
              </a:rPr>
              <a:t>“The reality is that malware is a $100 billion business globally and continues to grow.”</a:t>
            </a:r>
            <a:r>
              <a:rPr lang="en-US" sz="1200" dirty="0">
                <a:latin typeface="+mj-lt"/>
              </a:rPr>
              <a:t> </a:t>
            </a:r>
          </a:p>
          <a:p>
            <a:pPr lvl="0" algn="l"/>
            <a:endParaRPr lang="en-US" sz="1200" dirty="0"/>
          </a:p>
          <a:p>
            <a:pPr lvl="0" algn="r"/>
            <a:r>
              <a:rPr lang="en-US" sz="1200" dirty="0" smtClean="0"/>
              <a:t>– </a:t>
            </a:r>
            <a:r>
              <a:rPr lang="en-US" sz="1200" i="1" dirty="0"/>
              <a:t>The Top Seven Causes of Major Security Breaches</a:t>
            </a:r>
            <a:r>
              <a:rPr lang="en-US" sz="1200" dirty="0"/>
              <a:t>, Kaseya </a:t>
            </a:r>
            <a:endParaRPr lang="en-US" sz="1200" dirty="0">
              <a:latin typeface="+mn-lt"/>
            </a:endParaRPr>
          </a:p>
        </p:txBody>
      </p:sp>
      <p:sp>
        <p:nvSpPr>
          <p:cNvPr id="13" name="TextBox 12"/>
          <p:cNvSpPr txBox="1"/>
          <p:nvPr/>
        </p:nvSpPr>
        <p:spPr>
          <a:xfrm>
            <a:off x="503192" y="2941780"/>
            <a:ext cx="3852785" cy="1754326"/>
          </a:xfrm>
          <a:prstGeom prst="rect">
            <a:avLst/>
          </a:prstGeom>
          <a:noFill/>
        </p:spPr>
        <p:txBody>
          <a:bodyPr wrap="square" rtlCol="0">
            <a:spAutoFit/>
          </a:bodyPr>
          <a:lstStyle/>
          <a:p>
            <a:pPr lvl="0"/>
            <a:r>
              <a:rPr lang="en-US" sz="1200" i="1" dirty="0">
                <a:latin typeface="+mj-lt"/>
              </a:rPr>
              <a:t>“The majority of companies have yet to implement secure development practices, most often citing time-to-market pressures, </a:t>
            </a:r>
            <a:r>
              <a:rPr lang="en-US" sz="1200" i="1" dirty="0" smtClean="0">
                <a:latin typeface="+mj-lt"/>
              </a:rPr>
              <a:t>funding, </a:t>
            </a:r>
            <a:r>
              <a:rPr lang="en-US" sz="1200" i="1" dirty="0">
                <a:latin typeface="+mj-lt"/>
              </a:rPr>
              <a:t>and the lack of appropriate technologies suitable for use during development as their primary roadblocks.”</a:t>
            </a:r>
          </a:p>
          <a:p>
            <a:pPr lvl="0" algn="l"/>
            <a:endParaRPr lang="en-US" sz="1200" dirty="0"/>
          </a:p>
          <a:p>
            <a:pPr lvl="0" algn="r"/>
            <a:r>
              <a:rPr lang="en-US" sz="1200" dirty="0" smtClean="0"/>
              <a:t>– </a:t>
            </a:r>
            <a:r>
              <a:rPr lang="en-US" sz="1200" i="1" dirty="0"/>
              <a:t>Over Half of Companies Suffered a Web Application Security Breach in the Last 18 Months</a:t>
            </a:r>
            <a:r>
              <a:rPr lang="en-US" sz="1200" dirty="0"/>
              <a:t>, Coverity, Inc., 2012 </a:t>
            </a:r>
            <a:endParaRPr lang="en-US" sz="1200" dirty="0">
              <a:latin typeface="+mn-lt"/>
            </a:endParaRPr>
          </a:p>
        </p:txBody>
      </p:sp>
      <p:sp>
        <p:nvSpPr>
          <p:cNvPr id="14" name="TextBox 13"/>
          <p:cNvSpPr txBox="1"/>
          <p:nvPr/>
        </p:nvSpPr>
        <p:spPr>
          <a:xfrm>
            <a:off x="4788024" y="1684111"/>
            <a:ext cx="3865314" cy="1938992"/>
          </a:xfrm>
          <a:prstGeom prst="rect">
            <a:avLst/>
          </a:prstGeom>
          <a:noFill/>
        </p:spPr>
        <p:txBody>
          <a:bodyPr wrap="square" rtlCol="0">
            <a:spAutoFit/>
          </a:bodyPr>
          <a:lstStyle/>
          <a:p>
            <a:pPr lvl="0"/>
            <a:r>
              <a:rPr lang="en-US" sz="1200" i="1" dirty="0">
                <a:latin typeface="+mj-lt"/>
              </a:rPr>
              <a:t>“While most applications suffered high-severity attacks for 12 days during a 6-month period, or once every 15 days, the duration and the number of attack campaigns varied widely, with some web applications under attack virtually every day. Each attack incident could consist of hundreds or even thousands of individual attack requests.”</a:t>
            </a:r>
          </a:p>
          <a:p>
            <a:pPr lvl="0" algn="l"/>
            <a:endParaRPr lang="en-US" sz="1200" i="1" dirty="0"/>
          </a:p>
          <a:p>
            <a:pPr lvl="0" algn="r"/>
            <a:r>
              <a:rPr lang="en-US" sz="1200" dirty="0" smtClean="0"/>
              <a:t>– </a:t>
            </a:r>
            <a:r>
              <a:rPr lang="en-US" sz="1200" i="1" dirty="0"/>
              <a:t>Imperva Web Application Attack Report, </a:t>
            </a:r>
            <a:r>
              <a:rPr lang="en-US" sz="1200" dirty="0"/>
              <a:t>Imperva, 2013</a:t>
            </a:r>
            <a:endParaRPr lang="en-US" sz="1200" i="1" dirty="0">
              <a:latin typeface="+mn-lt"/>
            </a:endParaRPr>
          </a:p>
        </p:txBody>
      </p:sp>
      <p:grpSp>
        <p:nvGrpSpPr>
          <p:cNvPr id="15" name="Group 14"/>
          <p:cNvGrpSpPr/>
          <p:nvPr/>
        </p:nvGrpSpPr>
        <p:grpSpPr>
          <a:xfrm>
            <a:off x="0" y="6422955"/>
            <a:ext cx="9144000" cy="437555"/>
            <a:chOff x="0" y="6422955"/>
            <a:chExt cx="9144000" cy="437555"/>
          </a:xfrm>
        </p:grpSpPr>
        <p:pic>
          <p:nvPicPr>
            <p:cNvPr id="1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2014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283968" y="2069559"/>
            <a:ext cx="540060" cy="3561341"/>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88104709"/>
              </p:ext>
            </p:extLst>
          </p:nvPr>
        </p:nvGraphicFramePr>
        <p:xfrm>
          <a:off x="5256076" y="2064549"/>
          <a:ext cx="3383280" cy="3566351"/>
        </p:xfrm>
        <a:graphic>
          <a:graphicData uri="http://schemas.openxmlformats.org/drawingml/2006/table">
            <a:tbl>
              <a:tblPr firstRow="1">
                <a:tableStyleId>{284E427A-3D55-4303-BF80-6455036E1DE7}</a:tableStyleId>
              </a:tblPr>
              <a:tblGrid>
                <a:gridCol w="3383280"/>
              </a:tblGrid>
              <a:tr h="274511">
                <a:tc>
                  <a:txBody>
                    <a:bodyPr/>
                    <a:lstStyle/>
                    <a:p>
                      <a:pPr algn="ctr"/>
                      <a:r>
                        <a:rPr lang="en-CA" sz="1200" dirty="0" smtClean="0"/>
                        <a:t>Benefits</a:t>
                      </a:r>
                      <a:endParaRPr lang="en-CA" sz="1200" dirty="0"/>
                    </a:p>
                  </a:txBody>
                  <a:tcPr anchor="ctr"/>
                </a:tc>
              </a:tr>
              <a:tr h="1005840">
                <a:tc>
                  <a:txBody>
                    <a:bodyPr/>
                    <a:lstStyle/>
                    <a:p>
                      <a:pPr algn="l"/>
                      <a:r>
                        <a:rPr lang="en-US" sz="1200" b="0" dirty="0" smtClean="0"/>
                        <a:t>Keep up with new ever-emerging security threats and speed up the response time.</a:t>
                      </a:r>
                      <a:endParaRPr lang="en-CA" sz="1200" b="0" dirty="0">
                        <a:solidFill>
                          <a:schemeClr val="tx1"/>
                        </a:solidFill>
                        <a:latin typeface="+mn-lt"/>
                      </a:endParaRPr>
                    </a:p>
                  </a:txBody>
                  <a:tcPr anchor="ctr"/>
                </a:tc>
              </a:tr>
              <a:tr h="640080">
                <a:tc>
                  <a:txBody>
                    <a:bodyPr/>
                    <a:lstStyle/>
                    <a:p>
                      <a:pPr marL="0" marR="0" algn="l">
                        <a:spcBef>
                          <a:spcPts val="0"/>
                        </a:spcBef>
                        <a:spcAft>
                          <a:spcPts val="0"/>
                        </a:spcAft>
                      </a:pPr>
                      <a:r>
                        <a:rPr lang="en-US" sz="1200" b="0" dirty="0" smtClean="0"/>
                        <a:t>Minimize the total cost while leveraging visibility &amp; flexibility of technologies.</a:t>
                      </a:r>
                      <a:endParaRPr lang="en-US" sz="1200" b="0" dirty="0">
                        <a:solidFill>
                          <a:schemeClr val="tx1"/>
                        </a:solidFill>
                        <a:effectLst/>
                        <a:latin typeface="+mn-lt"/>
                        <a:ea typeface="Cambria" panose="02040503050406030204" pitchFamily="18" charset="0"/>
                        <a:cs typeface="Cambria" panose="02040503050406030204" pitchFamily="18" charset="0"/>
                      </a:endParaRPr>
                    </a:p>
                  </a:txBody>
                  <a:tcPr marL="68580" marR="68580" marT="0" marB="0" anchor="ctr"/>
                </a:tc>
              </a:tr>
              <a:tr h="822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Have a single view into assets and security threats.</a:t>
                      </a:r>
                      <a:endParaRPr lang="en-CA" sz="1200" b="0" dirty="0" smtClean="0">
                        <a:solidFill>
                          <a:schemeClr val="tx1"/>
                        </a:solidFill>
                        <a:latin typeface="+mn-lt"/>
                      </a:endParaRPr>
                    </a:p>
                  </a:txBody>
                  <a:tcPr anchor="ctr"/>
                </a:tc>
              </a:tr>
              <a:tr h="822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Establish knowledgebase of internal security problems, vulnerabilities, and exploits.</a:t>
                      </a:r>
                      <a:endParaRPr lang="en-CA" sz="1200" b="0" dirty="0" smtClean="0">
                        <a:solidFill>
                          <a:schemeClr val="tx1"/>
                        </a:solidFill>
                        <a:latin typeface="+mn-lt"/>
                      </a:endParaRPr>
                    </a:p>
                  </a:txBody>
                  <a:tcPr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244727581"/>
              </p:ext>
            </p:extLst>
          </p:nvPr>
        </p:nvGraphicFramePr>
        <p:xfrm>
          <a:off x="558041" y="2064549"/>
          <a:ext cx="3328787" cy="3569406"/>
        </p:xfrm>
        <a:graphic>
          <a:graphicData uri="http://schemas.openxmlformats.org/drawingml/2006/table">
            <a:tbl>
              <a:tblPr firstRow="1">
                <a:tableStyleId>{3C2FFA5D-87B4-456A-9821-1D502468CF0F}</a:tableStyleId>
              </a:tblPr>
              <a:tblGrid>
                <a:gridCol w="3328787"/>
              </a:tblGrid>
              <a:tr h="274511">
                <a:tc>
                  <a:txBody>
                    <a:bodyPr/>
                    <a:lstStyle/>
                    <a:p>
                      <a:pPr algn="ctr"/>
                      <a:r>
                        <a:rPr lang="en-CA" sz="1200" dirty="0" smtClean="0"/>
                        <a:t>Challenge</a:t>
                      </a:r>
                      <a:endParaRPr lang="en-CA" sz="1200" dirty="0"/>
                    </a:p>
                  </a:txBody>
                  <a:tcPr anchor="ctr"/>
                </a:tc>
              </a:tr>
              <a:tr h="1006794">
                <a:tc>
                  <a:txBody>
                    <a:bodyPr/>
                    <a:lstStyle/>
                    <a:p>
                      <a:pPr algn="l"/>
                      <a:r>
                        <a:rPr lang="en-US" sz="1200" dirty="0" smtClean="0"/>
                        <a:t>The ever-growing volume, velocity, and variety of new threats puts lots of organizations into a difficult situation to just catch up with the new threats and even more difficult position to respond to them in a timely manner.</a:t>
                      </a:r>
                    </a:p>
                  </a:txBody>
                  <a:tcPr anchor="ctr"/>
                </a:tc>
              </a:tr>
              <a:tr h="640653">
                <a:tc>
                  <a:txBody>
                    <a:bodyPr/>
                    <a:lstStyle/>
                    <a:p>
                      <a:pPr algn="l"/>
                      <a:r>
                        <a:rPr lang="en-US" sz="1200" dirty="0" smtClean="0"/>
                        <a:t>It is a challenge for almost everyone to leverage the advantages of existing technologies to minimize the cost.</a:t>
                      </a:r>
                    </a:p>
                  </a:txBody>
                  <a:tcPr anchor="ctr"/>
                </a:tc>
              </a:tr>
              <a:tr h="823724">
                <a:tc>
                  <a:txBody>
                    <a:bodyPr/>
                    <a:lstStyle/>
                    <a:p>
                      <a:pPr algn="l"/>
                      <a:r>
                        <a:rPr lang="en-US" sz="1200" dirty="0" smtClean="0"/>
                        <a:t>It is not an easy job to consolidate all gathered applications, data, and infrastructure assets into a single point of view to present the real-time security risks. </a:t>
                      </a:r>
                    </a:p>
                  </a:txBody>
                  <a:tcPr anchor="ctr"/>
                </a:tc>
              </a:tr>
              <a:tr h="823724">
                <a:tc>
                  <a:txBody>
                    <a:bodyPr/>
                    <a:lstStyle/>
                    <a:p>
                      <a:pPr algn="l"/>
                      <a:r>
                        <a:rPr lang="en-US" sz="1200" dirty="0" smtClean="0"/>
                        <a:t>Building an internal, specific knowledgebase with respect to security problems and vulnerabilities requires time, consistency, patience, and knowledge.</a:t>
                      </a:r>
                      <a:endParaRPr lang="en-US" sz="1200" dirty="0"/>
                    </a:p>
                  </a:txBody>
                  <a:tcPr anchor="ctr"/>
                </a:tc>
              </a:tr>
            </a:tbl>
          </a:graphicData>
        </a:graphic>
      </p:graphicFrame>
      <p:sp>
        <p:nvSpPr>
          <p:cNvPr id="2" name="Text Placeholder 1"/>
          <p:cNvSpPr>
            <a:spLocks noGrp="1"/>
          </p:cNvSpPr>
          <p:nvPr>
            <p:ph type="body" sz="quarter" idx="19"/>
          </p:nvPr>
        </p:nvSpPr>
        <p:spPr/>
        <p:txBody>
          <a:bodyPr/>
          <a:lstStyle/>
          <a:p>
            <a:r>
              <a:rPr lang="en-US" dirty="0" smtClean="0"/>
              <a:t>Strategically plan your rollout to overcome challenges for maximum benefits.</a:t>
            </a:r>
            <a:endParaRPr lang="en-US" dirty="0"/>
          </a:p>
          <a:p>
            <a:endParaRPr lang="en-US" dirty="0"/>
          </a:p>
        </p:txBody>
      </p:sp>
      <p:sp>
        <p:nvSpPr>
          <p:cNvPr id="3" name="Title 2"/>
          <p:cNvSpPr>
            <a:spLocks noGrp="1"/>
          </p:cNvSpPr>
          <p:nvPr>
            <p:ph type="title"/>
          </p:nvPr>
        </p:nvSpPr>
        <p:spPr/>
        <p:txBody>
          <a:bodyPr/>
          <a:lstStyle/>
          <a:p>
            <a:r>
              <a:rPr lang="en-US" dirty="0" smtClean="0"/>
              <a:t>Realize the full benefits of secure applications by proactively addressing the challenges</a:t>
            </a:r>
            <a:endParaRPr lang="en-US" dirty="0"/>
          </a:p>
        </p:txBody>
      </p:sp>
      <p:sp>
        <p:nvSpPr>
          <p:cNvPr id="7" name="Right Arrow 6"/>
          <p:cNvSpPr/>
          <p:nvPr/>
        </p:nvSpPr>
        <p:spPr>
          <a:xfrm>
            <a:off x="3995936" y="2622610"/>
            <a:ext cx="1152128"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ight Arrow 8"/>
          <p:cNvSpPr/>
          <p:nvPr/>
        </p:nvSpPr>
        <p:spPr>
          <a:xfrm>
            <a:off x="3995936" y="3470469"/>
            <a:ext cx="1152128"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ight Arrow 10"/>
          <p:cNvSpPr/>
          <p:nvPr/>
        </p:nvSpPr>
        <p:spPr>
          <a:xfrm>
            <a:off x="3995936" y="4944868"/>
            <a:ext cx="1152128"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ight Arrow 9"/>
          <p:cNvSpPr/>
          <p:nvPr/>
        </p:nvSpPr>
        <p:spPr>
          <a:xfrm>
            <a:off x="3995936" y="4179630"/>
            <a:ext cx="1152128"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p:cNvSpPr txBox="1"/>
          <p:nvPr/>
        </p:nvSpPr>
        <p:spPr>
          <a:xfrm>
            <a:off x="2780801" y="1688068"/>
            <a:ext cx="3546394" cy="338554"/>
          </a:xfrm>
          <a:prstGeom prst="rect">
            <a:avLst/>
          </a:prstGeom>
          <a:noFill/>
        </p:spPr>
        <p:txBody>
          <a:bodyPr wrap="square" rtlCol="0">
            <a:spAutoFit/>
          </a:bodyPr>
          <a:lstStyle/>
          <a:p>
            <a:r>
              <a:rPr lang="en-US" sz="1600" dirty="0" smtClean="0"/>
              <a:t>Secure Application Rollout Plan</a:t>
            </a:r>
            <a:endParaRPr lang="en-US" sz="1600" dirty="0"/>
          </a:p>
        </p:txBody>
      </p:sp>
      <p:grpSp>
        <p:nvGrpSpPr>
          <p:cNvPr id="13" name="Group 12"/>
          <p:cNvGrpSpPr/>
          <p:nvPr/>
        </p:nvGrpSpPr>
        <p:grpSpPr>
          <a:xfrm>
            <a:off x="558041" y="5716775"/>
            <a:ext cx="8027917" cy="772565"/>
            <a:chOff x="328291" y="3598911"/>
            <a:chExt cx="8491536" cy="848310"/>
          </a:xfrm>
        </p:grpSpPr>
        <p:sp>
          <p:nvSpPr>
            <p:cNvPr id="14" name="Rounded Rectangle 13"/>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1069975" algn="l"/>
              <a:r>
                <a:rPr lang="en-CA" sz="1200" dirty="0" smtClean="0">
                  <a:solidFill>
                    <a:schemeClr val="tx1"/>
                  </a:solidFill>
                  <a:ea typeface="Calibri" panose="020F0502020204030204" pitchFamily="34" charset="0"/>
                  <a:cs typeface="Times New Roman" panose="02020603050405020304" pitchFamily="18" charset="0"/>
                </a:rPr>
                <a:t>Be careful not to take the benefits of secure applications out of context. You need to make security a priority during scoping and design, but a trade-off with other stakeholder benefits is essential to ensure business objectives remain the top-level focus.</a:t>
              </a:r>
              <a:endParaRPr lang="en-CA" sz="1200" dirty="0">
                <a:solidFill>
                  <a:schemeClr val="tx1"/>
                </a:solidFill>
              </a:endParaRPr>
            </a:p>
          </p:txBody>
        </p:sp>
        <p:pic>
          <p:nvPicPr>
            <p:cNvPr id="15" name="Picture 14" descr="insight.png"/>
            <p:cNvPicPr>
              <a:picLocks noChangeAspect="1"/>
            </p:cNvPicPr>
            <p:nvPr/>
          </p:nvPicPr>
          <p:blipFill>
            <a:blip r:embed="rId2" cstate="screen"/>
            <a:stretch>
              <a:fillRect/>
            </a:stretch>
          </p:blipFill>
          <p:spPr>
            <a:xfrm>
              <a:off x="328614" y="3609020"/>
              <a:ext cx="1000207" cy="838201"/>
            </a:xfrm>
            <a:prstGeom prst="rect">
              <a:avLst/>
            </a:prstGeom>
          </p:spPr>
        </p:pic>
      </p:grpSp>
      <p:grpSp>
        <p:nvGrpSpPr>
          <p:cNvPr id="16" name="Group 15"/>
          <p:cNvGrpSpPr/>
          <p:nvPr/>
        </p:nvGrpSpPr>
        <p:grpSpPr>
          <a:xfrm>
            <a:off x="0" y="6422955"/>
            <a:ext cx="9144000" cy="437555"/>
            <a:chOff x="0" y="6422955"/>
            <a:chExt cx="9144000" cy="437555"/>
          </a:xfrm>
        </p:grpSpPr>
        <p:pic>
          <p:nvPicPr>
            <p:cNvPr id="1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9604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8404" y="2168860"/>
            <a:ext cx="2179780" cy="1909153"/>
          </a:xfrm>
          <a:prstGeom prst="rect">
            <a:avLst/>
          </a:prstGeom>
        </p:spPr>
      </p:pic>
      <p:sp>
        <p:nvSpPr>
          <p:cNvPr id="2" name="Text Placeholder 1"/>
          <p:cNvSpPr>
            <a:spLocks noGrp="1"/>
          </p:cNvSpPr>
          <p:nvPr>
            <p:ph type="body" sz="quarter" idx="19"/>
          </p:nvPr>
        </p:nvSpPr>
        <p:spPr/>
        <p:txBody>
          <a:bodyPr/>
          <a:lstStyle/>
          <a:p>
            <a:r>
              <a:rPr lang="en-US" dirty="0"/>
              <a:t>Threats are evolving every day </a:t>
            </a:r>
            <a:r>
              <a:rPr lang="en-US" dirty="0" smtClean="0"/>
              <a:t>and are </a:t>
            </a:r>
            <a:r>
              <a:rPr lang="en-US" dirty="0"/>
              <a:t>seen as unforeseeable and diverse. Protecting information has become less about technology and more about contributing to </a:t>
            </a:r>
            <a:r>
              <a:rPr lang="en-US" dirty="0" smtClean="0"/>
              <a:t>the sustainability </a:t>
            </a:r>
            <a:r>
              <a:rPr lang="en-US" dirty="0"/>
              <a:t>of your </a:t>
            </a:r>
            <a:r>
              <a:rPr lang="en-US" dirty="0" smtClean="0"/>
              <a:t>development process </a:t>
            </a:r>
            <a:r>
              <a:rPr lang="en-US" dirty="0"/>
              <a:t>as a whole.</a:t>
            </a:r>
          </a:p>
        </p:txBody>
      </p:sp>
      <p:sp>
        <p:nvSpPr>
          <p:cNvPr id="3" name="Title 2"/>
          <p:cNvSpPr>
            <a:spLocks noGrp="1"/>
          </p:cNvSpPr>
          <p:nvPr>
            <p:ph type="title"/>
          </p:nvPr>
        </p:nvSpPr>
        <p:spPr/>
        <p:txBody>
          <a:bodyPr/>
          <a:lstStyle/>
          <a:p>
            <a:r>
              <a:rPr lang="en-US" dirty="0" smtClean="0"/>
              <a:t>Rollout secure application activities to achieve alignment with security obligations</a:t>
            </a:r>
            <a:endParaRPr lang="en-US" dirty="0"/>
          </a:p>
        </p:txBody>
      </p:sp>
      <p:sp>
        <p:nvSpPr>
          <p:cNvPr id="4" name="Text Placeholder 3"/>
          <p:cNvSpPr>
            <a:spLocks noGrp="1"/>
          </p:cNvSpPr>
          <p:nvPr>
            <p:ph type="body" sz="quarter" idx="16"/>
          </p:nvPr>
        </p:nvSpPr>
        <p:spPr>
          <a:xfrm>
            <a:off x="249302" y="2240869"/>
            <a:ext cx="5258802" cy="3965813"/>
          </a:xfrm>
        </p:spPr>
        <p:txBody>
          <a:bodyPr/>
          <a:lstStyle/>
          <a:p>
            <a:pPr marL="0" indent="0">
              <a:spcBef>
                <a:spcPts val="600"/>
              </a:spcBef>
              <a:buNone/>
            </a:pPr>
            <a:r>
              <a:rPr lang="en-US" sz="1400" dirty="0" smtClean="0"/>
              <a:t>Secure applications will </a:t>
            </a:r>
            <a:r>
              <a:rPr lang="en-US" sz="1400" dirty="0"/>
              <a:t>help you meet your security obligations:</a:t>
            </a:r>
          </a:p>
          <a:p>
            <a:pPr>
              <a:spcBef>
                <a:spcPts val="600"/>
              </a:spcBef>
            </a:pPr>
            <a:r>
              <a:rPr lang="en-US" sz="1400" b="1" dirty="0"/>
              <a:t>Business alignment</a:t>
            </a:r>
          </a:p>
          <a:p>
            <a:pPr lvl="1">
              <a:spcBef>
                <a:spcPts val="0"/>
              </a:spcBef>
            </a:pPr>
            <a:r>
              <a:rPr lang="en-US" sz="1400" dirty="0"/>
              <a:t>Know your vital information assets</a:t>
            </a:r>
          </a:p>
          <a:p>
            <a:pPr lvl="1">
              <a:spcBef>
                <a:spcPts val="0"/>
              </a:spcBef>
            </a:pPr>
            <a:r>
              <a:rPr lang="en-US" sz="1400" dirty="0"/>
              <a:t>Understand business context and know your business priorities</a:t>
            </a:r>
          </a:p>
          <a:p>
            <a:pPr>
              <a:spcBef>
                <a:spcPts val="600"/>
              </a:spcBef>
            </a:pPr>
            <a:r>
              <a:rPr lang="en-US" sz="1400" b="1" dirty="0"/>
              <a:t>Risk mitigation and asset protection</a:t>
            </a:r>
          </a:p>
          <a:p>
            <a:pPr lvl="1">
              <a:spcBef>
                <a:spcPts val="0"/>
              </a:spcBef>
            </a:pPr>
            <a:r>
              <a:rPr lang="en-US" sz="1400" dirty="0"/>
              <a:t>Understand risk </a:t>
            </a:r>
            <a:r>
              <a:rPr lang="en-US" sz="1400" dirty="0" smtClean="0"/>
              <a:t>position </a:t>
            </a:r>
            <a:r>
              <a:rPr lang="en-US" sz="1400" dirty="0"/>
              <a:t>and protect vital assets</a:t>
            </a:r>
          </a:p>
          <a:p>
            <a:pPr lvl="1">
              <a:spcBef>
                <a:spcPts val="0"/>
              </a:spcBef>
            </a:pPr>
            <a:r>
              <a:rPr lang="en-US" sz="1400" dirty="0"/>
              <a:t>Keep up with threat trends and speed up incident response</a:t>
            </a:r>
          </a:p>
          <a:p>
            <a:pPr lvl="1">
              <a:spcBef>
                <a:spcPts val="0"/>
              </a:spcBef>
            </a:pPr>
            <a:r>
              <a:rPr lang="en-US" sz="1400" dirty="0"/>
              <a:t>Eliminate duplicate efforts and “holes” in security coverage</a:t>
            </a:r>
          </a:p>
          <a:p>
            <a:pPr>
              <a:spcBef>
                <a:spcPts val="600"/>
              </a:spcBef>
            </a:pPr>
            <a:r>
              <a:rPr lang="en-US" sz="1400" b="1" dirty="0"/>
              <a:t>Operational and cost efficiency</a:t>
            </a:r>
          </a:p>
          <a:p>
            <a:pPr lvl="1">
              <a:spcBef>
                <a:spcPts val="0"/>
              </a:spcBef>
            </a:pPr>
            <a:r>
              <a:rPr lang="en-US" sz="1400" dirty="0"/>
              <a:t>Improve capital and operational expenditures</a:t>
            </a:r>
          </a:p>
          <a:p>
            <a:pPr>
              <a:spcBef>
                <a:spcPts val="600"/>
              </a:spcBef>
            </a:pPr>
            <a:r>
              <a:rPr lang="en-US" sz="1400" b="1" dirty="0"/>
              <a:t>Compliance obligation</a:t>
            </a:r>
          </a:p>
          <a:p>
            <a:pPr lvl="1">
              <a:spcBef>
                <a:spcPts val="0"/>
              </a:spcBef>
            </a:pPr>
            <a:r>
              <a:rPr lang="en-US" sz="1400" dirty="0"/>
              <a:t>SOX, Bill198, POPI, PCIDSS, HIPAA, GLBA, etc.</a:t>
            </a:r>
          </a:p>
          <a:p>
            <a:pPr lvl="1">
              <a:spcBef>
                <a:spcPts val="0"/>
              </a:spcBef>
            </a:pPr>
            <a:r>
              <a:rPr lang="en-US" sz="1400" dirty="0"/>
              <a:t>Local and regional privacy mandate</a:t>
            </a:r>
          </a:p>
          <a:p>
            <a:pPr lvl="1">
              <a:spcBef>
                <a:spcPts val="0"/>
              </a:spcBef>
            </a:pPr>
            <a:r>
              <a:rPr lang="en-US" sz="1400" dirty="0"/>
              <a:t>Monitor regulatory compliance and evaluate compliance culture</a:t>
            </a:r>
          </a:p>
          <a:p>
            <a:endParaRPr lang="en-US" dirty="0"/>
          </a:p>
        </p:txBody>
      </p:sp>
      <p:grpSp>
        <p:nvGrpSpPr>
          <p:cNvPr id="11" name="Group 10"/>
          <p:cNvGrpSpPr/>
          <p:nvPr/>
        </p:nvGrpSpPr>
        <p:grpSpPr>
          <a:xfrm>
            <a:off x="5688124" y="4133332"/>
            <a:ext cx="3060340" cy="1993114"/>
            <a:chOff x="3736158" y="1844804"/>
            <a:chExt cx="3060340" cy="1993114"/>
          </a:xfrm>
        </p:grpSpPr>
        <p:sp>
          <p:nvSpPr>
            <p:cNvPr id="12" name="Rectangle 11"/>
            <p:cNvSpPr/>
            <p:nvPr/>
          </p:nvSpPr>
          <p:spPr>
            <a:xfrm>
              <a:off x="3736158" y="2130796"/>
              <a:ext cx="3060340" cy="1707122"/>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Developing secure applications is a mindset. Implementations of this mindset can vary between various domains ranging from business to technical. This necessitates some type of governance process be in place to address any conflicting security requirements that work independently, but conflict when brought together.</a:t>
              </a:r>
              <a:endParaRPr lang="en-CA" sz="1200" dirty="0">
                <a:solidFill>
                  <a:schemeClr val="tx1"/>
                </a:solidFill>
              </a:endParaRPr>
            </a:p>
          </p:txBody>
        </p:sp>
        <p:grpSp>
          <p:nvGrpSpPr>
            <p:cNvPr id="13" name="Group 12"/>
            <p:cNvGrpSpPr/>
            <p:nvPr/>
          </p:nvGrpSpPr>
          <p:grpSpPr>
            <a:xfrm>
              <a:off x="3736158" y="1844804"/>
              <a:ext cx="3060340" cy="285749"/>
              <a:chOff x="3736158" y="1844804"/>
              <a:chExt cx="3060340" cy="285749"/>
            </a:xfrm>
          </p:grpSpPr>
          <p:sp>
            <p:nvSpPr>
              <p:cNvPr id="14" name="Round Same Side Corner Rectangle 13"/>
              <p:cNvSpPr/>
              <p:nvPr/>
            </p:nvSpPr>
            <p:spPr>
              <a:xfrm>
                <a:off x="3736158" y="1844804"/>
                <a:ext cx="3060340"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a:solidFill>
                      <a:schemeClr val="bg1"/>
                    </a:solidFill>
                    <a:latin typeface="+mj-lt"/>
                  </a:rPr>
                  <a:t>Info-Tech Insight</a:t>
                </a:r>
              </a:p>
            </p:txBody>
          </p:sp>
          <p:pic>
            <p:nvPicPr>
              <p:cNvPr id="15" name="Picture 14" descr="insight-sm.wmf"/>
              <p:cNvPicPr>
                <a:picLocks noChangeAspect="1"/>
              </p:cNvPicPr>
              <p:nvPr/>
            </p:nvPicPr>
            <p:blipFill>
              <a:blip r:embed="rId3" cstate="print"/>
              <a:stretch>
                <a:fillRect/>
              </a:stretch>
            </p:blipFill>
            <p:spPr>
              <a:xfrm>
                <a:off x="6531654" y="1897019"/>
                <a:ext cx="240000" cy="180000"/>
              </a:xfrm>
              <a:prstGeom prst="rect">
                <a:avLst/>
              </a:prstGeom>
            </p:spPr>
          </p:pic>
        </p:grpSp>
      </p:grpSp>
      <p:grpSp>
        <p:nvGrpSpPr>
          <p:cNvPr id="16" name="Group 15"/>
          <p:cNvGrpSpPr/>
          <p:nvPr/>
        </p:nvGrpSpPr>
        <p:grpSpPr>
          <a:xfrm>
            <a:off x="0" y="6422955"/>
            <a:ext cx="9144000" cy="437555"/>
            <a:chOff x="0" y="6422955"/>
            <a:chExt cx="9144000" cy="437555"/>
          </a:xfrm>
        </p:grpSpPr>
        <p:pic>
          <p:nvPicPr>
            <p:cNvPr id="1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94763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lstStyle/>
          <a:p>
            <a:r>
              <a:rPr lang="en-US" dirty="0"/>
              <a:t>Each tab in this tool will help you assess the risk and cost of each security gap in your </a:t>
            </a:r>
            <a:r>
              <a:rPr lang="en-US" dirty="0" smtClean="0"/>
              <a:t>applications. </a:t>
            </a:r>
            <a:r>
              <a:rPr lang="en-US" dirty="0"/>
              <a:t>This tool will be used throughout this toolkit.</a:t>
            </a:r>
          </a:p>
        </p:txBody>
      </p:sp>
      <p:sp>
        <p:nvSpPr>
          <p:cNvPr id="2" name="Title 1"/>
          <p:cNvSpPr>
            <a:spLocks noGrp="1"/>
          </p:cNvSpPr>
          <p:nvPr>
            <p:ph type="title"/>
          </p:nvPr>
        </p:nvSpPr>
        <p:spPr/>
        <p:txBody>
          <a:bodyPr/>
          <a:lstStyle/>
          <a:p>
            <a:r>
              <a:rPr lang="en-US" dirty="0"/>
              <a:t>Use </a:t>
            </a:r>
            <a:r>
              <a:rPr lang="en-US" dirty="0" smtClean="0"/>
              <a:t>Info-Tech’s </a:t>
            </a:r>
            <a:r>
              <a:rPr lang="en-US" i="1" dirty="0" smtClean="0"/>
              <a:t>Secure Application Rollout Tool </a:t>
            </a:r>
            <a:r>
              <a:rPr lang="en-US" dirty="0" smtClean="0"/>
              <a:t>to </a:t>
            </a:r>
            <a:r>
              <a:rPr lang="en-US" dirty="0"/>
              <a:t>document </a:t>
            </a:r>
            <a:r>
              <a:rPr lang="en-US" dirty="0" smtClean="0"/>
              <a:t>and track your security related activities</a:t>
            </a:r>
            <a:endParaRPr lang="en-US" dirty="0"/>
          </a:p>
        </p:txBody>
      </p:sp>
      <p:sp>
        <p:nvSpPr>
          <p:cNvPr id="6" name="TextBox 5"/>
          <p:cNvSpPr txBox="1"/>
          <p:nvPr/>
        </p:nvSpPr>
        <p:spPr>
          <a:xfrm>
            <a:off x="4860032" y="5415755"/>
            <a:ext cx="4013872" cy="307777"/>
          </a:xfrm>
          <a:prstGeom prst="rect">
            <a:avLst/>
          </a:prstGeom>
          <a:noFill/>
        </p:spPr>
        <p:txBody>
          <a:bodyPr wrap="square" rtlCol="0">
            <a:spAutoFit/>
          </a:bodyPr>
          <a:lstStyle/>
          <a:p>
            <a:r>
              <a:rPr lang="en-US" sz="1400" dirty="0" smtClean="0"/>
              <a:t>See Info-Tech’s </a:t>
            </a:r>
            <a:r>
              <a:rPr lang="en-US" sz="1400" i="1" u="sng" dirty="0">
                <a:solidFill>
                  <a:schemeClr val="accent1">
                    <a:lumMod val="60000"/>
                    <a:lumOff val="40000"/>
                  </a:schemeClr>
                </a:solidFill>
                <a:hlinkClick r:id="rId2"/>
              </a:rPr>
              <a:t>Secure </a:t>
            </a:r>
            <a:r>
              <a:rPr lang="en-US" sz="1400" i="1" u="sng" dirty="0" smtClean="0">
                <a:solidFill>
                  <a:schemeClr val="accent1">
                    <a:lumMod val="60000"/>
                    <a:lumOff val="40000"/>
                  </a:schemeClr>
                </a:solidFill>
                <a:hlinkClick r:id="rId2"/>
              </a:rPr>
              <a:t>Application Rollout </a:t>
            </a:r>
            <a:r>
              <a:rPr lang="en-US" sz="1400" i="1" u="sng" dirty="0">
                <a:solidFill>
                  <a:schemeClr val="accent1">
                    <a:lumMod val="60000"/>
                    <a:lumOff val="40000"/>
                  </a:schemeClr>
                </a:solidFill>
                <a:hlinkClick r:id="rId2"/>
              </a:rPr>
              <a:t>Tool</a:t>
            </a:r>
            <a:r>
              <a:rPr lang="en-US" sz="1400" i="1" dirty="0"/>
              <a:t>.</a:t>
            </a:r>
          </a:p>
        </p:txBody>
      </p:sp>
      <p:sp>
        <p:nvSpPr>
          <p:cNvPr id="8" name="Rectangle 7"/>
          <p:cNvSpPr/>
          <p:nvPr/>
        </p:nvSpPr>
        <p:spPr>
          <a:xfrm>
            <a:off x="287524" y="1988840"/>
            <a:ext cx="490206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600" dirty="0">
                <a:solidFill>
                  <a:schemeClr val="tx1"/>
                </a:solidFill>
              </a:rPr>
              <a:t>Ensure your evaluation is accurate by including multiple business and IT stakeholders from various departments in the details gathering, </a:t>
            </a:r>
            <a:r>
              <a:rPr lang="en-CA" sz="1600" dirty="0" smtClean="0">
                <a:solidFill>
                  <a:schemeClr val="tx1"/>
                </a:solidFill>
              </a:rPr>
              <a:t>evaluation, </a:t>
            </a:r>
            <a:r>
              <a:rPr lang="en-CA" sz="1600" dirty="0">
                <a:solidFill>
                  <a:schemeClr val="tx1"/>
                </a:solidFill>
              </a:rPr>
              <a:t>and discussions.</a:t>
            </a:r>
            <a:endParaRPr lang="en-US" sz="1600" dirty="0">
              <a:solidFill>
                <a:schemeClr val="tx1"/>
              </a:solidFill>
            </a:endParaRPr>
          </a:p>
        </p:txBody>
      </p:sp>
      <p:sp>
        <p:nvSpPr>
          <p:cNvPr id="9" name="TextBox 8"/>
          <p:cNvSpPr txBox="1"/>
          <p:nvPr/>
        </p:nvSpPr>
        <p:spPr>
          <a:xfrm>
            <a:off x="279322" y="3116042"/>
            <a:ext cx="4804888" cy="1308050"/>
          </a:xfrm>
          <a:prstGeom prst="rect">
            <a:avLst/>
          </a:prstGeom>
          <a:noFill/>
        </p:spPr>
        <p:txBody>
          <a:bodyPr wrap="square" rtlCol="0">
            <a:spAutoFit/>
          </a:bodyPr>
          <a:lstStyle/>
          <a:p>
            <a:pPr algn="l" eaLnBrk="0" hangingPunct="0">
              <a:spcBef>
                <a:spcPts val="0"/>
              </a:spcBef>
              <a:spcAft>
                <a:spcPts val="600"/>
              </a:spcAft>
              <a:buClr>
                <a:srgbClr val="333333"/>
              </a:buClr>
              <a:buSzPct val="120000"/>
            </a:pPr>
            <a:r>
              <a:rPr lang="en-CA" sz="1400" b="1" dirty="0">
                <a:solidFill>
                  <a:srgbClr val="333333"/>
                </a:solidFill>
                <a:latin typeface="Arial"/>
              </a:rPr>
              <a:t>The </a:t>
            </a:r>
            <a:r>
              <a:rPr lang="en-CA" sz="1400" b="1" i="1" dirty="0">
                <a:solidFill>
                  <a:srgbClr val="333333"/>
                </a:solidFill>
                <a:latin typeface="Arial"/>
              </a:rPr>
              <a:t>Secure </a:t>
            </a:r>
            <a:r>
              <a:rPr lang="en-CA" sz="1400" b="1" i="1" dirty="0" smtClean="0">
                <a:solidFill>
                  <a:srgbClr val="333333"/>
                </a:solidFill>
                <a:latin typeface="Arial"/>
              </a:rPr>
              <a:t>Application Rollout </a:t>
            </a:r>
            <a:r>
              <a:rPr lang="en-CA" sz="1400" b="1" i="1" dirty="0">
                <a:solidFill>
                  <a:srgbClr val="333333"/>
                </a:solidFill>
                <a:latin typeface="Arial"/>
              </a:rPr>
              <a:t>Tool:</a:t>
            </a:r>
          </a:p>
          <a:p>
            <a:pPr marL="171448" indent="-171448" algn="l">
              <a:buFont typeface="Arial" panose="020B0604020202020204" pitchFamily="34" charset="0"/>
              <a:buChar char="•"/>
            </a:pPr>
            <a:r>
              <a:rPr lang="en-US" sz="1200" dirty="0"/>
              <a:t>Info-Tech Research Group’s </a:t>
            </a:r>
            <a:r>
              <a:rPr lang="en-US" sz="1200" i="1" dirty="0"/>
              <a:t>Secure </a:t>
            </a:r>
            <a:r>
              <a:rPr lang="en-US" sz="1200" i="1" dirty="0" smtClean="0"/>
              <a:t>Application Rollout </a:t>
            </a:r>
            <a:r>
              <a:rPr lang="en-US" sz="1200" i="1" dirty="0"/>
              <a:t>Tool </a:t>
            </a:r>
            <a:r>
              <a:rPr lang="en-US" sz="1200" dirty="0"/>
              <a:t>can be used to collect information about the alignment of existing applications with the current security </a:t>
            </a:r>
            <a:r>
              <a:rPr lang="en-US" sz="1200" dirty="0" smtClean="0"/>
              <a:t>framework </a:t>
            </a:r>
            <a:r>
              <a:rPr lang="en-US" sz="1200" dirty="0"/>
              <a:t>and </a:t>
            </a:r>
            <a:r>
              <a:rPr lang="en-US" sz="1200" dirty="0" smtClean="0"/>
              <a:t>the </a:t>
            </a:r>
            <a:r>
              <a:rPr lang="en-US" sz="1200" dirty="0"/>
              <a:t>risks caused by security </a:t>
            </a:r>
            <a:r>
              <a:rPr lang="en-US" sz="1200" dirty="0" smtClean="0"/>
              <a:t>gaps, pain points from existing artifacts, </a:t>
            </a:r>
            <a:r>
              <a:rPr lang="en-US" sz="1200" dirty="0"/>
              <a:t>and churn caused by pain points.</a:t>
            </a:r>
          </a:p>
        </p:txBody>
      </p:sp>
      <p:sp>
        <p:nvSpPr>
          <p:cNvPr id="10" name="TextBox 9"/>
          <p:cNvSpPr txBox="1"/>
          <p:nvPr/>
        </p:nvSpPr>
        <p:spPr>
          <a:xfrm>
            <a:off x="274786" y="4451047"/>
            <a:ext cx="4809424" cy="1538883"/>
          </a:xfrm>
          <a:prstGeom prst="rect">
            <a:avLst/>
          </a:prstGeom>
          <a:noFill/>
        </p:spPr>
        <p:txBody>
          <a:bodyPr wrap="square" rtlCol="0">
            <a:spAutoFit/>
          </a:bodyPr>
          <a:lstStyle/>
          <a:p>
            <a:pPr algn="l" eaLnBrk="0" hangingPunct="0">
              <a:spcBef>
                <a:spcPts val="0"/>
              </a:spcBef>
              <a:spcAft>
                <a:spcPts val="600"/>
              </a:spcAft>
              <a:buClr>
                <a:srgbClr val="333333"/>
              </a:buClr>
              <a:buSzPct val="120000"/>
            </a:pPr>
            <a:r>
              <a:rPr lang="en-CA" sz="1400" b="1" dirty="0">
                <a:solidFill>
                  <a:srgbClr val="333333"/>
                </a:solidFill>
                <a:latin typeface="Arial"/>
              </a:rPr>
              <a:t>The </a:t>
            </a:r>
            <a:r>
              <a:rPr lang="en-CA" sz="1400" b="1" i="1" dirty="0">
                <a:solidFill>
                  <a:srgbClr val="333333"/>
                </a:solidFill>
                <a:latin typeface="Arial"/>
              </a:rPr>
              <a:t>Secure </a:t>
            </a:r>
            <a:r>
              <a:rPr lang="en-CA" sz="1400" b="1" i="1" dirty="0" smtClean="0">
                <a:solidFill>
                  <a:srgbClr val="333333"/>
                </a:solidFill>
                <a:latin typeface="Arial"/>
              </a:rPr>
              <a:t>Application Rollout </a:t>
            </a:r>
            <a:r>
              <a:rPr lang="en-CA" sz="1400" b="1" i="1" dirty="0">
                <a:solidFill>
                  <a:srgbClr val="333333"/>
                </a:solidFill>
                <a:latin typeface="Arial"/>
              </a:rPr>
              <a:t>Tool</a:t>
            </a:r>
            <a:r>
              <a:rPr lang="en-CA" sz="1400" b="1" dirty="0">
                <a:solidFill>
                  <a:srgbClr val="333333"/>
                </a:solidFill>
                <a:latin typeface="Arial"/>
              </a:rPr>
              <a:t> will help you:</a:t>
            </a:r>
            <a:endParaRPr lang="en-US" sz="1400" b="1" dirty="0">
              <a:solidFill>
                <a:srgbClr val="333333"/>
              </a:solidFill>
              <a:latin typeface="Arial"/>
            </a:endParaRPr>
          </a:p>
          <a:p>
            <a:pPr marL="171448" indent="-171448" algn="l">
              <a:spcBef>
                <a:spcPts val="600"/>
              </a:spcBef>
              <a:buFont typeface="Arial" panose="020B0604020202020204" pitchFamily="34" charset="0"/>
              <a:buChar char="•"/>
            </a:pPr>
            <a:r>
              <a:rPr lang="en-US" sz="1200" dirty="0"/>
              <a:t>Identify high risk applications and </a:t>
            </a:r>
            <a:r>
              <a:rPr lang="en-US" sz="1200" dirty="0" smtClean="0"/>
              <a:t>security </a:t>
            </a:r>
            <a:r>
              <a:rPr lang="en-US" sz="1200" dirty="0"/>
              <a:t>pain points.</a:t>
            </a:r>
          </a:p>
          <a:p>
            <a:pPr marL="171448" indent="-171448" algn="l">
              <a:spcBef>
                <a:spcPts val="600"/>
              </a:spcBef>
              <a:buFont typeface="Arial" panose="020B0604020202020204" pitchFamily="34" charset="0"/>
              <a:buChar char="•"/>
            </a:pPr>
            <a:r>
              <a:rPr lang="en-US" sz="1200" dirty="0"/>
              <a:t>Realize the fit of existing security standards on the development </a:t>
            </a:r>
            <a:r>
              <a:rPr lang="en-US" sz="1200" dirty="0" smtClean="0"/>
              <a:t>process.</a:t>
            </a:r>
            <a:endParaRPr lang="en-US" sz="1200" dirty="0"/>
          </a:p>
          <a:p>
            <a:pPr marL="171448" indent="-171448" algn="l">
              <a:spcBef>
                <a:spcPts val="600"/>
              </a:spcBef>
              <a:buFont typeface="Arial" panose="020B0604020202020204" pitchFamily="34" charset="0"/>
              <a:buChar char="•"/>
            </a:pPr>
            <a:r>
              <a:rPr lang="en-US" sz="1200" dirty="0"/>
              <a:t>Rollout </a:t>
            </a:r>
            <a:r>
              <a:rPr lang="en-US" sz="1200" dirty="0" smtClean="0"/>
              <a:t>security-related activities </a:t>
            </a:r>
            <a:r>
              <a:rPr lang="en-US" sz="1200" dirty="0"/>
              <a:t>to fill security gaps </a:t>
            </a:r>
            <a:r>
              <a:rPr lang="en-US" sz="1200" dirty="0" smtClean="0"/>
              <a:t>and </a:t>
            </a:r>
            <a:r>
              <a:rPr lang="en-US" sz="1200" dirty="0"/>
              <a:t>align applications with security standards and compliance.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0076" y="2061315"/>
            <a:ext cx="2956816" cy="2234273"/>
          </a:xfrm>
          <a:prstGeom prst="rect">
            <a:avLst/>
          </a:prstGeom>
          <a:ln>
            <a:solidFill>
              <a:schemeClr val="accent1"/>
            </a:solidFill>
          </a:ln>
          <a:effectLst>
            <a:outerShdw blurRad="50800" dist="38100" dir="2700000" algn="tl" rotWithShape="0">
              <a:prstClr val="black">
                <a:alpha val="40000"/>
              </a:prstClr>
            </a:outerShdw>
          </a:effec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735" y="2780928"/>
            <a:ext cx="3015117" cy="1702382"/>
          </a:xfrm>
          <a:prstGeom prst="rect">
            <a:avLst/>
          </a:prstGeom>
          <a:ln>
            <a:solidFill>
              <a:schemeClr val="accent1"/>
            </a:solidFill>
          </a:ln>
          <a:effectLst>
            <a:outerShdw blurRad="50800" dist="38100" dir="2700000" algn="tl" rotWithShape="0">
              <a:prstClr val="black">
                <a:alpha val="40000"/>
              </a:prstClr>
            </a:outerShdw>
          </a:effec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52784" y="3193089"/>
            <a:ext cx="2856459" cy="2072115"/>
          </a:xfrm>
          <a:prstGeom prst="rect">
            <a:avLst/>
          </a:prstGeom>
          <a:ln>
            <a:solidFill>
              <a:schemeClr val="accent1"/>
            </a:solidFill>
          </a:ln>
          <a:effectLst>
            <a:outerShdw blurRad="50800" dist="38100" dir="2700000" algn="tl" rotWithShape="0">
              <a:prstClr val="black">
                <a:alpha val="40000"/>
              </a:prstClr>
            </a:outerShdw>
          </a:effectLst>
        </p:spPr>
      </p:pic>
      <p:grpSp>
        <p:nvGrpSpPr>
          <p:cNvPr id="11" name="Group 10"/>
          <p:cNvGrpSpPr/>
          <p:nvPr/>
        </p:nvGrpSpPr>
        <p:grpSpPr>
          <a:xfrm>
            <a:off x="0" y="6422955"/>
            <a:ext cx="9144000" cy="437555"/>
            <a:chOff x="0" y="6422955"/>
            <a:chExt cx="9144000" cy="437555"/>
          </a:xfrm>
        </p:grpSpPr>
        <p:pic>
          <p:nvPicPr>
            <p:cNvPr id="12"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2210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9a768eeb17f773bd3da391427a906cc723f61d"/>
  <p:tag name="ISPRING_RESOURCE_PATHS_HASH_2" val="2d7ee857973fd8424e45111a785d6c8122c8f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AIyL7bTXMUK6748SbMwLS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AIyL7bTXMUK6748SbMwLS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BaVlA83SkqoeBDt8WBNp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69pjiPRkkEmYU70cJOm0r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U3XWsCvKHUqrDMz174zgR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1887</Words>
  <Application>Microsoft Office PowerPoint</Application>
  <PresentationFormat>On-screen Show (4:3)</PresentationFormat>
  <Paragraphs>182</Paragraphs>
  <Slides>12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Cambria</vt:lpstr>
      <vt:lpstr>Georgia</vt:lpstr>
      <vt:lpstr>Helvetica</vt:lpstr>
      <vt:lpstr>Times New Roman</vt:lpstr>
      <vt:lpstr>Wingdings</vt:lpstr>
      <vt:lpstr>Office Theme</vt:lpstr>
      <vt:lpstr>PowerPoint Presentation</vt:lpstr>
      <vt:lpstr>Introduction</vt:lpstr>
      <vt:lpstr>Executive Summary</vt:lpstr>
      <vt:lpstr>PowerPoint Presentation</vt:lpstr>
      <vt:lpstr>Many development organizations are unable to protect themselves from breaches and attacks</vt:lpstr>
      <vt:lpstr>What is the industry saying?</vt:lpstr>
      <vt:lpstr>Realize the full benefits of secure applications by proactively addressing the challenges</vt:lpstr>
      <vt:lpstr>Rollout secure application activities to achieve alignment with security obligations</vt:lpstr>
      <vt:lpstr>Use Info-Tech’s Secure Application Rollout Tool to document and track your security related activities</vt:lpstr>
      <vt:lpstr>Secure application rollout process</vt:lpstr>
      <vt:lpstr>Create the entities needed for a successful secure application rollout</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2014-01-28T21:53:25Z</dcterms:created>
  <dcterms:modified xsi:type="dcterms:W3CDTF">2014-01-28T21:56:31Z</dcterms:modified>
  <cp:contentStatus/>
</cp:coreProperties>
</file>