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9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343" r:id="rId2"/>
    <p:sldId id="344" r:id="rId3"/>
    <p:sldId id="345" r:id="rId4"/>
    <p:sldId id="346" r:id="rId5"/>
    <p:sldId id="347" r:id="rId6"/>
    <p:sldId id="359" r:id="rId7"/>
    <p:sldId id="360" r:id="rId8"/>
    <p:sldId id="361" r:id="rId9"/>
    <p:sldId id="362" r:id="rId10"/>
    <p:sldId id="363" r:id="rId11"/>
    <p:sldId id="353" r:id="rId12"/>
    <p:sldId id="355" r:id="rId13"/>
    <p:sldId id="356" r:id="rId14"/>
    <p:sldId id="357" r:id="rId15"/>
    <p:sldId id="358" r:id="rId16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ECE"/>
    <a:srgbClr val="ADB7C3"/>
    <a:srgbClr val="243F54"/>
    <a:srgbClr val="7FAC85"/>
    <a:srgbClr val="D17D08"/>
    <a:srgbClr val="998F57"/>
    <a:srgbClr val="7B7B7B"/>
    <a:srgbClr val="5D5936"/>
    <a:srgbClr val="2576B7"/>
    <a:srgbClr val="C777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27" autoAdjust="0"/>
    <p:restoredTop sz="90335" autoAdjust="0"/>
  </p:normalViewPr>
  <p:slideViewPr>
    <p:cSldViewPr snapToObjects="1">
      <p:cViewPr varScale="1">
        <p:scale>
          <a:sx n="92" d="100"/>
          <a:sy n="92" d="100"/>
        </p:scale>
        <p:origin x="1974" y="90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9" d="100"/>
          <a:sy n="69" d="100"/>
        </p:scale>
        <p:origin x="-2484" y="-11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B9C36-03F4-41DF-9FFD-B4483F722394}" type="datetimeFigureOut">
              <a:rPr lang="en-CA" smtClean="0"/>
              <a:pPr/>
              <a:t>14/03/2014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C72D-894C-4E56-B9CB-84AA6ABBA4F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2732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Slide Image Placeholder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Notes Placeholder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Slide Number Placeholder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C65BAA-4C92-45F9-B685-78236DC3B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92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1608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83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038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7103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5096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0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15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328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754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30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67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97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81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823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  <p:pic>
        <p:nvPicPr>
          <p:cNvPr id="26" name="Picture 25" descr="footer2012.jpg"/>
          <p:cNvPicPr>
            <a:picLocks noChangeAspect="1"/>
          </p:cNvPicPr>
          <p:nvPr userDrawn="1"/>
        </p:nvPicPr>
        <p:blipFill>
          <a:blip r:embed="rId2" cstate="print"/>
          <a:srcRect l="73231"/>
          <a:stretch>
            <a:fillRect/>
          </a:stretch>
        </p:blipFill>
        <p:spPr>
          <a:xfrm>
            <a:off x="6696236" y="6090047"/>
            <a:ext cx="2447764" cy="767953"/>
          </a:xfrm>
          <a:prstGeom prst="rect">
            <a:avLst/>
          </a:prstGeom>
        </p:spPr>
      </p:pic>
      <p:sp>
        <p:nvSpPr>
          <p:cNvPr id="27" name="Rectangle 26"/>
          <p:cNvSpPr/>
          <p:nvPr userDrawn="1"/>
        </p:nvSpPr>
        <p:spPr>
          <a:xfrm>
            <a:off x="0" y="6090047"/>
            <a:ext cx="6696236" cy="767953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CA" sz="800" dirty="0" smtClean="0">
                <a:solidFill>
                  <a:srgbClr val="ADB7C3"/>
                </a:solidFill>
              </a:rPr>
              <a:t>Info-Tech</a:t>
            </a:r>
            <a:r>
              <a:rPr lang="en-CA" sz="800" baseline="0" dirty="0" smtClean="0">
                <a:solidFill>
                  <a:srgbClr val="ADB7C3"/>
                </a:solidFill>
              </a:rPr>
              <a:t> Research Group, Inc. Is a global leader in providing IT research and advice.</a:t>
            </a:r>
            <a:br>
              <a:rPr lang="en-CA" sz="800" baseline="0" dirty="0" smtClean="0">
                <a:solidFill>
                  <a:srgbClr val="ADB7C3"/>
                </a:solidFill>
              </a:rPr>
            </a:br>
            <a:r>
              <a:rPr lang="en-CA" sz="800" baseline="0" dirty="0" smtClean="0">
                <a:solidFill>
                  <a:srgbClr val="ADB7C3"/>
                </a:solidFill>
              </a:rPr>
              <a:t>Info-Tech’s products and services combine actionable insight and relevant advice with</a:t>
            </a:r>
            <a:br>
              <a:rPr lang="en-CA" sz="800" baseline="0" dirty="0" smtClean="0">
                <a:solidFill>
                  <a:srgbClr val="ADB7C3"/>
                </a:solidFill>
              </a:rPr>
            </a:br>
            <a:r>
              <a:rPr lang="en-CA" sz="800" baseline="0" dirty="0" smtClean="0">
                <a:solidFill>
                  <a:srgbClr val="ADB7C3"/>
                </a:solidFill>
              </a:rPr>
              <a:t>ready-to-use tools and templates that cover the full spectrum of IT concerns.</a:t>
            </a:r>
            <a:br>
              <a:rPr lang="en-CA" sz="800" baseline="0" dirty="0" smtClean="0">
                <a:solidFill>
                  <a:srgbClr val="ADB7C3"/>
                </a:solidFill>
              </a:rPr>
            </a:br>
            <a:r>
              <a:rPr lang="en-CA" sz="800" b="0" i="0" kern="1200" dirty="0" smtClean="0">
                <a:solidFill>
                  <a:srgbClr val="ADB7C3"/>
                </a:solidFill>
                <a:latin typeface="+mn-lt"/>
                <a:ea typeface="+mn-ea"/>
                <a:cs typeface="+mn-cs"/>
              </a:rPr>
              <a:t>© 1997-2014</a:t>
            </a:r>
            <a:r>
              <a:rPr lang="en-CA" sz="800" b="0" i="0" kern="1200" baseline="0" dirty="0" smtClean="0">
                <a:solidFill>
                  <a:srgbClr val="ADB7C3"/>
                </a:solidFill>
                <a:latin typeface="+mn-lt"/>
                <a:ea typeface="+mn-ea"/>
                <a:cs typeface="+mn-cs"/>
              </a:rPr>
              <a:t> Info-Tech Research Group Inc.</a:t>
            </a:r>
            <a:endParaRPr lang="en-CA" sz="800" dirty="0">
              <a:solidFill>
                <a:srgbClr val="ADB7C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i="0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357454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880828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Rectangle 20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/Image (60/40)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2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883744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1880828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4910709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360370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5305425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35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&amp; Image / Image Equal Vendor Landsca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1880828"/>
            <a:ext cx="3996443" cy="2489821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1883744"/>
            <a:ext cx="4059320" cy="151479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4370649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15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3578561"/>
            <a:ext cx="4059321" cy="1094047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</p:txBody>
      </p:sp>
      <p:sp>
        <p:nvSpPr>
          <p:cNvPr id="17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Rectangle 18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8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2019300"/>
            <a:ext cx="4059321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0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260650" y="5387083"/>
            <a:ext cx="4059321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sp>
        <p:nvSpPr>
          <p:cNvPr id="28" name="Text Placeholder 41"/>
          <p:cNvSpPr>
            <a:spLocks noGrp="1"/>
          </p:cNvSpPr>
          <p:nvPr>
            <p:ph type="body" sz="quarter" idx="25" hasCustomPrompt="1"/>
          </p:nvPr>
        </p:nvSpPr>
        <p:spPr>
          <a:xfrm>
            <a:off x="4824029" y="5387083"/>
            <a:ext cx="3996443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Rectangle 20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9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223962" y="1196974"/>
            <a:ext cx="6480385" cy="4464273"/>
          </a:xfrm>
        </p:spPr>
        <p:txBody>
          <a:bodyPr/>
          <a:lstStyle>
            <a:lvl1pPr algn="ctr">
              <a:buFontTx/>
              <a:buNone/>
              <a:defRPr sz="8800" baseline="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Thought</a:t>
            </a:r>
          </a:p>
          <a:p>
            <a:pPr lvl="0"/>
            <a:r>
              <a:rPr lang="en-US" dirty="0" smtClean="0"/>
              <a:t>Model</a:t>
            </a:r>
            <a:br>
              <a:rPr lang="en-US" dirty="0" smtClean="0"/>
            </a:br>
            <a:r>
              <a:rPr lang="en-US" dirty="0" smtClean="0"/>
              <a:t>Layouts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880828"/>
            <a:ext cx="8627997" cy="4455172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0" name="Rectangle 19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Rectangle 20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376772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Rectangle 1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7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sp>
        <p:nvSpPr>
          <p:cNvPr id="51" name="Text Placeholder 41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336196" y="4298777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12)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4311718"/>
            <a:ext cx="4436996" cy="1906138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4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14pt)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34" name="Rectangle 33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Rectangle 3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Rectangle 35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37" name="Rectangle 3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98362" y="3980093"/>
            <a:ext cx="2693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dirty="0" smtClean="0"/>
              <a:t>What’s in</a:t>
            </a:r>
            <a:r>
              <a:rPr lang="en-CA" sz="1400" b="1" baseline="0" dirty="0" smtClean="0"/>
              <a:t> this Section:</a:t>
            </a:r>
            <a:endParaRPr lang="en-CA" sz="1400" b="1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096687" y="3980093"/>
            <a:ext cx="1025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dirty="0" smtClean="0"/>
              <a:t>Sections:</a:t>
            </a:r>
            <a:endParaRPr lang="en-CA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ndor Landscape 40/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/Right Blank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1889980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4919861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Rectangle 24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7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369522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892896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/Image (60/40)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892896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1889980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4919861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369522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Rectangle 18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5305425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35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5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 &amp; Image / Image Equal Vendor Landsca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1889980"/>
            <a:ext cx="3996443" cy="2489821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1892896"/>
            <a:ext cx="4059320" cy="151479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4379801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15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3587713"/>
            <a:ext cx="4059321" cy="1094047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</p:txBody>
      </p:sp>
      <p:sp>
        <p:nvSpPr>
          <p:cNvPr id="17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Rectangle 22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8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2019300"/>
            <a:ext cx="4059321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0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260650" y="5387083"/>
            <a:ext cx="4059321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sp>
        <p:nvSpPr>
          <p:cNvPr id="28" name="Text Placeholder 41"/>
          <p:cNvSpPr>
            <a:spLocks noGrp="1"/>
          </p:cNvSpPr>
          <p:nvPr>
            <p:ph type="body" sz="quarter" idx="25" hasCustomPrompt="1"/>
          </p:nvPr>
        </p:nvSpPr>
        <p:spPr>
          <a:xfrm>
            <a:off x="4824029" y="5387083"/>
            <a:ext cx="3996443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Rectangle 22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507593"/>
            <a:ext cx="4034665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26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507593"/>
            <a:ext cx="4032448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892896"/>
            <a:ext cx="8627997" cy="43137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159732" y="1362075"/>
            <a:ext cx="6717568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Case Study (Georgia, 24pt) </a:t>
            </a:r>
            <a:endParaRPr lang="en-CA" dirty="0"/>
          </a:p>
        </p:txBody>
      </p:sp>
      <p:pic>
        <p:nvPicPr>
          <p:cNvPr id="13" name="Picture 12" descr="case_study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4339" y="1376772"/>
            <a:ext cx="1410568" cy="1548443"/>
          </a:xfrm>
          <a:prstGeom prst="rect">
            <a:avLst/>
          </a:prstGeom>
        </p:spPr>
      </p:pic>
      <p:grpSp>
        <p:nvGrpSpPr>
          <p:cNvPr id="14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/Right Blank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</a:t>
            </a:r>
            <a:endParaRPr lang="en-CA" dirty="0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</a:t>
            </a:r>
            <a:endParaRPr lang="en-CA" dirty="0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1880828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4910709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Rectangle 24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 (Georgia, 24pt)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0" algn="r"/>
            <a:r>
              <a:rPr lang="en-CA" sz="1000" dirty="0" smtClean="0"/>
              <a:t>Info-Tech</a:t>
            </a:r>
            <a:r>
              <a:rPr lang="en-CA" sz="1000" baseline="0" dirty="0" smtClean="0"/>
              <a:t> Research Group</a:t>
            </a:r>
            <a:endParaRPr lang="en-CA" sz="10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indent="0" algn="l"/>
            <a:fld id="{FF20F8B6-5AB9-41C4-A82C-4155E8A92B2C}" type="slidenum">
              <a:rPr lang="en-CA" sz="1000" smtClean="0"/>
              <a:pPr marL="179388" indent="0" algn="l"/>
              <a:t>‹#›</a:t>
            </a:fld>
            <a:endParaRPr lang="en-CA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95" r:id="rId4"/>
    <p:sldLayoutId id="2147483699" r:id="rId5"/>
    <p:sldLayoutId id="2147483698" r:id="rId6"/>
    <p:sldLayoutId id="2147483682" r:id="rId7"/>
    <p:sldLayoutId id="2147483680" r:id="rId8"/>
    <p:sldLayoutId id="2147483696" r:id="rId9"/>
    <p:sldLayoutId id="2147483677" r:id="rId10"/>
    <p:sldLayoutId id="2147483667" r:id="rId11"/>
    <p:sldLayoutId id="2147483684" r:id="rId12"/>
    <p:sldLayoutId id="2147483700" r:id="rId13"/>
    <p:sldLayoutId id="2147483683" r:id="rId14"/>
    <p:sldLayoutId id="2147483714" r:id="rId15"/>
    <p:sldLayoutId id="2147483694" r:id="rId16"/>
    <p:sldLayoutId id="2147483702" r:id="rId17"/>
    <p:sldLayoutId id="2147483704" r:id="rId18"/>
    <p:sldLayoutId id="2147483705" r:id="rId19"/>
    <p:sldLayoutId id="2147483706" r:id="rId20"/>
    <p:sldLayoutId id="2147483707" r:id="rId21"/>
    <p:sldLayoutId id="2147483708" r:id="rId22"/>
    <p:sldLayoutId id="2147483709" r:id="rId23"/>
    <p:sldLayoutId id="2147483710" r:id="rId24"/>
    <p:sldLayoutId id="2147483711" r:id="rId25"/>
    <p:sldLayoutId id="2147483712" r:id="rId26"/>
    <p:sldLayoutId id="2147483713" r:id="rId2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2" Type="http://schemas.openxmlformats.org/officeDocument/2006/relationships/tags" Target="../tags/tag3.xml"/><Relationship Id="rId16" Type="http://schemas.openxmlformats.org/officeDocument/2006/relationships/notesSlide" Target="../notesSlides/notesSlide2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slideLayout" Target="../slideLayouts/slideLayout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en-CA" dirty="0" smtClean="0"/>
              <a:t>Project Management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CA" dirty="0"/>
              <a:t>World Class Operations – Impact Workshop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568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ct 23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itle 27"/>
          <p:cNvSpPr>
            <a:spLocks noGrp="1"/>
          </p:cNvSpPr>
          <p:nvPr>
            <p:ph type="title"/>
          </p:nvPr>
        </p:nvSpPr>
        <p:spPr>
          <a:xfrm>
            <a:off x="251520" y="251159"/>
            <a:ext cx="8625780" cy="864096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Module </a:t>
            </a:r>
            <a:r>
              <a:rPr lang="en-US" i="1" dirty="0">
                <a:solidFill>
                  <a:schemeClr val="accent2"/>
                </a:solidFill>
              </a:rPr>
              <a:t>3:</a:t>
            </a:r>
            <a:r>
              <a:rPr lang="en-US" dirty="0" smtClean="0"/>
              <a:t> Manage, monitor, and control the project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 flipH="1">
            <a:off x="1583669" y="1354871"/>
            <a:ext cx="1195927" cy="1000539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CA" sz="1200" b="1" dirty="0" smtClean="0">
                <a:solidFill>
                  <a:srgbClr val="D17D08"/>
                </a:solidFill>
              </a:rPr>
              <a:t>3.2</a:t>
            </a:r>
          </a:p>
          <a:p>
            <a:pPr algn="ctr"/>
            <a:r>
              <a:rPr lang="en-CA" sz="1200" b="1" dirty="0" smtClean="0">
                <a:solidFill>
                  <a:srgbClr val="D17D08"/>
                </a:solidFill>
              </a:rPr>
              <a:t>Manage stakeholders</a:t>
            </a:r>
          </a:p>
        </p:txBody>
      </p:sp>
      <p:sp>
        <p:nvSpPr>
          <p:cNvPr id="21" name="Rectangle 20"/>
          <p:cNvSpPr/>
          <p:nvPr/>
        </p:nvSpPr>
        <p:spPr>
          <a:xfrm flipH="1">
            <a:off x="289890" y="2579723"/>
            <a:ext cx="1181208" cy="1015849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Create an agenda for the project stakeholder kick-off meeting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H="1">
            <a:off x="2879812" y="1354871"/>
            <a:ext cx="1134763" cy="1000539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 smtClean="0">
                <a:solidFill>
                  <a:srgbClr val="D17D08"/>
                </a:solidFill>
              </a:rPr>
              <a:t>3.3 Manage the team</a:t>
            </a:r>
          </a:p>
        </p:txBody>
      </p:sp>
      <p:sp>
        <p:nvSpPr>
          <p:cNvPr id="19" name="Rectangle 18"/>
          <p:cNvSpPr/>
          <p:nvPr/>
        </p:nvSpPr>
        <p:spPr>
          <a:xfrm flipH="1">
            <a:off x="4103950" y="1354871"/>
            <a:ext cx="1161618" cy="1000539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 smtClean="0">
                <a:solidFill>
                  <a:srgbClr val="D17D08"/>
                </a:solidFill>
              </a:rPr>
              <a:t>3.4 Manage changes to scope</a:t>
            </a:r>
            <a:endParaRPr lang="en-CA" sz="1200" b="1" dirty="0" smtClean="0">
              <a:solidFill>
                <a:srgbClr val="D17D08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5364090" y="1354871"/>
            <a:ext cx="1050004" cy="1000539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 smtClean="0">
                <a:solidFill>
                  <a:srgbClr val="D17D08"/>
                </a:solidFill>
              </a:rPr>
              <a:t>3.5 Monitor and control risks </a:t>
            </a:r>
            <a:endParaRPr lang="en-CA" sz="1200" b="1" dirty="0" smtClean="0">
              <a:solidFill>
                <a:srgbClr val="D17D08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6520755" y="1354871"/>
            <a:ext cx="1064680" cy="1000539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100" b="1" dirty="0" smtClean="0">
                <a:solidFill>
                  <a:srgbClr val="D17D08"/>
                </a:solidFill>
              </a:rPr>
              <a:t>3.6 Perform quality control</a:t>
            </a:r>
            <a:endParaRPr lang="en-CA" sz="1100" b="1" dirty="0" smtClean="0">
              <a:solidFill>
                <a:srgbClr val="D17D08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H="1">
            <a:off x="289888" y="1354871"/>
            <a:ext cx="1181209" cy="1000539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>
                <a:solidFill>
                  <a:srgbClr val="D17D08"/>
                </a:solidFill>
              </a:rPr>
              <a:t>3</a:t>
            </a:r>
            <a:r>
              <a:rPr lang="en-US" sz="1200" b="1" dirty="0" smtClean="0">
                <a:solidFill>
                  <a:srgbClr val="D17D08"/>
                </a:solidFill>
              </a:rPr>
              <a:t>.1 </a:t>
            </a:r>
          </a:p>
          <a:p>
            <a:pPr algn="ctr"/>
            <a:r>
              <a:rPr lang="en-US" sz="1200" b="1" dirty="0" smtClean="0">
                <a:solidFill>
                  <a:srgbClr val="D17D08"/>
                </a:solidFill>
              </a:rPr>
              <a:t>Kick-off the project </a:t>
            </a:r>
            <a:endParaRPr lang="en-CA" sz="1200" b="1" dirty="0" smtClean="0">
              <a:solidFill>
                <a:srgbClr val="D17D08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 flipH="1">
            <a:off x="7701200" y="1354871"/>
            <a:ext cx="1119272" cy="1000539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 smtClean="0">
                <a:solidFill>
                  <a:srgbClr val="D17D08"/>
                </a:solidFill>
              </a:rPr>
              <a:t>3.7 Obtain sign-off on deliverables</a:t>
            </a:r>
            <a:endParaRPr lang="en-CA" sz="1200" b="1" dirty="0" smtClean="0">
              <a:solidFill>
                <a:srgbClr val="D17D08"/>
              </a:solidFill>
            </a:endParaRPr>
          </a:p>
        </p:txBody>
      </p:sp>
      <p:cxnSp>
        <p:nvCxnSpPr>
          <p:cNvPr id="27" name="Straight Connector 26"/>
          <p:cNvCxnSpPr>
            <a:stCxn id="32" idx="2"/>
            <a:endCxn id="21" idx="0"/>
          </p:cNvCxnSpPr>
          <p:nvPr/>
        </p:nvCxnSpPr>
        <p:spPr>
          <a:xfrm>
            <a:off x="880492" y="2355410"/>
            <a:ext cx="2" cy="22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 flipH="1">
            <a:off x="1583668" y="2579723"/>
            <a:ext cx="1195926" cy="101709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Understand best practices for project sponsor meetings, status reports, and issue logs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H="1">
            <a:off x="1583668" y="3739547"/>
            <a:ext cx="1195927" cy="8548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Resolve common stakeholder challenges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879812" y="2579723"/>
            <a:ext cx="1134762" cy="103918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Understand best practices for project team meetings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flipH="1">
            <a:off x="2879812" y="3739547"/>
            <a:ext cx="1134762" cy="86989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Resolve common team challenges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 flipH="1">
            <a:off x="2879812" y="4775236"/>
            <a:ext cx="1134762" cy="71506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Assess team performance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 flipH="1">
            <a:off x="4103947" y="2579723"/>
            <a:ext cx="1149103" cy="101709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Develop a change control process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 flipH="1">
            <a:off x="4103950" y="3739547"/>
            <a:ext cx="1161618" cy="86989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Deal with multiple minor changes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 flipH="1">
            <a:off x="5364087" y="2579723"/>
            <a:ext cx="1049799" cy="101709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Track risks and response plans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 flipH="1">
            <a:off x="5364088" y="3739547"/>
            <a:ext cx="1049798" cy="8548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Perform a risk audit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 flipH="1">
            <a:off x="6516216" y="2579723"/>
            <a:ext cx="1064204" cy="101709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Set quality targets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flipH="1">
            <a:off x="7701200" y="2579723"/>
            <a:ext cx="1119272" cy="101709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Ensure that deliverables meet requirements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31" idx="2"/>
            <a:endCxn id="29" idx="0"/>
          </p:cNvCxnSpPr>
          <p:nvPr/>
        </p:nvCxnSpPr>
        <p:spPr>
          <a:xfrm>
            <a:off x="3447193" y="2355410"/>
            <a:ext cx="0" cy="22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9" idx="2"/>
            <a:endCxn id="30" idx="0"/>
          </p:cNvCxnSpPr>
          <p:nvPr/>
        </p:nvCxnSpPr>
        <p:spPr>
          <a:xfrm>
            <a:off x="3447193" y="3618907"/>
            <a:ext cx="0" cy="120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0" idx="2"/>
            <a:endCxn id="33" idx="0"/>
          </p:cNvCxnSpPr>
          <p:nvPr/>
        </p:nvCxnSpPr>
        <p:spPr>
          <a:xfrm>
            <a:off x="3447193" y="4609442"/>
            <a:ext cx="0" cy="165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>
            <a:stCxn id="34" idx="2"/>
            <a:endCxn id="35" idx="0"/>
          </p:cNvCxnSpPr>
          <p:nvPr/>
        </p:nvCxnSpPr>
        <p:spPr>
          <a:xfrm>
            <a:off x="4678498" y="3596818"/>
            <a:ext cx="6261" cy="142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>
            <a:stCxn id="20" idx="2"/>
            <a:endCxn id="36" idx="0"/>
          </p:cNvCxnSpPr>
          <p:nvPr/>
        </p:nvCxnSpPr>
        <p:spPr>
          <a:xfrm flipH="1">
            <a:off x="5888986" y="2355410"/>
            <a:ext cx="106" cy="22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>
            <a:stCxn id="36" idx="2"/>
            <a:endCxn id="37" idx="0"/>
          </p:cNvCxnSpPr>
          <p:nvPr/>
        </p:nvCxnSpPr>
        <p:spPr>
          <a:xfrm>
            <a:off x="5888986" y="3596818"/>
            <a:ext cx="1" cy="142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>
            <a:stCxn id="22" idx="2"/>
            <a:endCxn id="38" idx="0"/>
          </p:cNvCxnSpPr>
          <p:nvPr/>
        </p:nvCxnSpPr>
        <p:spPr>
          <a:xfrm flipH="1">
            <a:off x="7048318" y="2355410"/>
            <a:ext cx="4777" cy="22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>
            <a:stCxn id="40" idx="2"/>
            <a:endCxn id="39" idx="0"/>
          </p:cNvCxnSpPr>
          <p:nvPr/>
        </p:nvCxnSpPr>
        <p:spPr>
          <a:xfrm>
            <a:off x="8260836" y="2355410"/>
            <a:ext cx="0" cy="22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 flipH="1">
            <a:off x="287524" y="3739547"/>
            <a:ext cx="1183574" cy="86989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Create an agenda for the project team kick-off meeting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 flipH="1">
            <a:off x="7701200" y="3739547"/>
            <a:ext cx="1119272" cy="86989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Obtain deliverable sign-off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 flipH="1">
            <a:off x="6520755" y="3739547"/>
            <a:ext cx="1059664" cy="86989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Measure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 smtClean="0">
                <a:solidFill>
                  <a:schemeClr val="tx1"/>
                </a:solidFill>
              </a:rPr>
              <a:t>and report on quality metrics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21" idx="2"/>
            <a:endCxn id="41" idx="0"/>
          </p:cNvCxnSpPr>
          <p:nvPr/>
        </p:nvCxnSpPr>
        <p:spPr>
          <a:xfrm flipH="1">
            <a:off x="879311" y="3595572"/>
            <a:ext cx="1183" cy="143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stCxn id="23" idx="2"/>
            <a:endCxn id="66" idx="0"/>
          </p:cNvCxnSpPr>
          <p:nvPr/>
        </p:nvCxnSpPr>
        <p:spPr>
          <a:xfrm flipH="1">
            <a:off x="2181631" y="2355410"/>
            <a:ext cx="1" cy="22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>
            <a:stCxn id="66" idx="2"/>
            <a:endCxn id="25" idx="0"/>
          </p:cNvCxnSpPr>
          <p:nvPr/>
        </p:nvCxnSpPr>
        <p:spPr>
          <a:xfrm>
            <a:off x="2181631" y="3596818"/>
            <a:ext cx="0" cy="142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>
            <a:stCxn id="19" idx="2"/>
            <a:endCxn id="34" idx="0"/>
          </p:cNvCxnSpPr>
          <p:nvPr/>
        </p:nvCxnSpPr>
        <p:spPr>
          <a:xfrm flipH="1">
            <a:off x="4678498" y="2355410"/>
            <a:ext cx="6261" cy="22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8" idx="2"/>
            <a:endCxn id="44" idx="0"/>
          </p:cNvCxnSpPr>
          <p:nvPr/>
        </p:nvCxnSpPr>
        <p:spPr>
          <a:xfrm>
            <a:off x="7048318" y="3596818"/>
            <a:ext cx="2269" cy="142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9" idx="2"/>
            <a:endCxn id="43" idx="0"/>
          </p:cNvCxnSpPr>
          <p:nvPr/>
        </p:nvCxnSpPr>
        <p:spPr>
          <a:xfrm>
            <a:off x="8260836" y="3596818"/>
            <a:ext cx="0" cy="142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31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ct 23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itle 27"/>
          <p:cNvSpPr>
            <a:spLocks noGrp="1"/>
          </p:cNvSpPr>
          <p:nvPr>
            <p:ph type="title"/>
          </p:nvPr>
        </p:nvSpPr>
        <p:spPr>
          <a:xfrm>
            <a:off x="251520" y="251159"/>
            <a:ext cx="8625780" cy="864096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Module </a:t>
            </a:r>
            <a:r>
              <a:rPr lang="en-US" i="1" dirty="0" smtClean="0">
                <a:solidFill>
                  <a:schemeClr val="accent2"/>
                </a:solidFill>
              </a:rPr>
              <a:t>4:</a:t>
            </a:r>
            <a:r>
              <a:rPr lang="en-US" dirty="0" smtClean="0"/>
              <a:t> Close the project, track benefits, and set up a PMO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 flipH="1">
            <a:off x="2604895" y="1365592"/>
            <a:ext cx="1798218" cy="1000539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CA" sz="1200" b="1" dirty="0" smtClean="0">
                <a:solidFill>
                  <a:srgbClr val="D17D08"/>
                </a:solidFill>
              </a:rPr>
              <a:t>4.2</a:t>
            </a:r>
          </a:p>
          <a:p>
            <a:pPr algn="ctr"/>
            <a:r>
              <a:rPr lang="en-CA" sz="1200" b="1" dirty="0" smtClean="0">
                <a:solidFill>
                  <a:srgbClr val="D17D08"/>
                </a:solidFill>
              </a:rPr>
              <a:t>Conduct post-project activities</a:t>
            </a:r>
          </a:p>
        </p:txBody>
      </p:sp>
      <p:sp>
        <p:nvSpPr>
          <p:cNvPr id="21" name="Rectangle 20"/>
          <p:cNvSpPr/>
          <p:nvPr/>
        </p:nvSpPr>
        <p:spPr>
          <a:xfrm flipH="1">
            <a:off x="503551" y="2582785"/>
            <a:ext cx="1829046" cy="66619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Identify project close and handover activities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H="1">
            <a:off x="4677587" y="1365592"/>
            <a:ext cx="1820635" cy="1000539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 smtClean="0">
                <a:solidFill>
                  <a:srgbClr val="D17D08"/>
                </a:solidFill>
              </a:rPr>
              <a:t>4.3 Track and measure benefits </a:t>
            </a:r>
          </a:p>
        </p:txBody>
      </p:sp>
      <p:sp>
        <p:nvSpPr>
          <p:cNvPr id="19" name="Rectangle 18"/>
          <p:cNvSpPr/>
          <p:nvPr/>
        </p:nvSpPr>
        <p:spPr>
          <a:xfrm flipH="1">
            <a:off x="6788756" y="1365592"/>
            <a:ext cx="1851695" cy="1000539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 smtClean="0">
                <a:solidFill>
                  <a:srgbClr val="D17D08"/>
                </a:solidFill>
              </a:rPr>
              <a:t>4.4 Set up a PMO </a:t>
            </a:r>
            <a:endParaRPr lang="en-CA" sz="1200" b="1" dirty="0" smtClean="0">
              <a:solidFill>
                <a:srgbClr val="D17D08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H="1">
            <a:off x="503550" y="1365592"/>
            <a:ext cx="1829048" cy="1000539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 smtClean="0">
                <a:solidFill>
                  <a:srgbClr val="D17D08"/>
                </a:solidFill>
              </a:rPr>
              <a:t>4.1 Close the project </a:t>
            </a:r>
            <a:endParaRPr lang="en-CA" sz="1200" b="1" dirty="0" smtClean="0">
              <a:solidFill>
                <a:srgbClr val="D17D08"/>
              </a:solidFill>
            </a:endParaRPr>
          </a:p>
        </p:txBody>
      </p:sp>
      <p:cxnSp>
        <p:nvCxnSpPr>
          <p:cNvPr id="27" name="Straight Connector 26"/>
          <p:cNvCxnSpPr>
            <a:stCxn id="32" idx="2"/>
            <a:endCxn id="21" idx="0"/>
          </p:cNvCxnSpPr>
          <p:nvPr/>
        </p:nvCxnSpPr>
        <p:spPr>
          <a:xfrm>
            <a:off x="1418074" y="2366131"/>
            <a:ext cx="0" cy="216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 flipH="1">
            <a:off x="2604895" y="2582785"/>
            <a:ext cx="1798218" cy="66263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Perform a Post-Implementation Review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224" name="Straight Connector 223"/>
          <p:cNvCxnSpPr>
            <a:stCxn id="23" idx="2"/>
            <a:endCxn id="66" idx="0"/>
          </p:cNvCxnSpPr>
          <p:nvPr/>
        </p:nvCxnSpPr>
        <p:spPr>
          <a:xfrm>
            <a:off x="3504004" y="2366131"/>
            <a:ext cx="0" cy="216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2604894" y="3427693"/>
            <a:ext cx="1798218" cy="60543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Implement Knowledge Management for projects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66" idx="2"/>
            <a:endCxn id="25" idx="0"/>
          </p:cNvCxnSpPr>
          <p:nvPr/>
        </p:nvCxnSpPr>
        <p:spPr>
          <a:xfrm flipH="1">
            <a:off x="3504003" y="3245422"/>
            <a:ext cx="1" cy="182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 flipH="1">
            <a:off x="4686423" y="2582785"/>
            <a:ext cx="1800200" cy="66263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Track and measure benefits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flipH="1">
            <a:off x="4680326" y="3427693"/>
            <a:ext cx="1820635" cy="62363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Achieve benefits realization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 flipH="1">
            <a:off x="6788753" y="2582785"/>
            <a:ext cx="1851695" cy="666196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Define key PMO objectives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 flipH="1">
            <a:off x="6786664" y="3427693"/>
            <a:ext cx="1851695" cy="62229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Choose a PMO model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31" idx="2"/>
            <a:endCxn id="29" idx="0"/>
          </p:cNvCxnSpPr>
          <p:nvPr/>
        </p:nvCxnSpPr>
        <p:spPr>
          <a:xfrm flipH="1">
            <a:off x="5586523" y="2366131"/>
            <a:ext cx="1381" cy="216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9" idx="2"/>
            <a:endCxn id="30" idx="0"/>
          </p:cNvCxnSpPr>
          <p:nvPr/>
        </p:nvCxnSpPr>
        <p:spPr>
          <a:xfrm>
            <a:off x="5586523" y="3245423"/>
            <a:ext cx="4120" cy="182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>
            <a:stCxn id="19" idx="2"/>
            <a:endCxn id="34" idx="0"/>
          </p:cNvCxnSpPr>
          <p:nvPr/>
        </p:nvCxnSpPr>
        <p:spPr>
          <a:xfrm flipH="1">
            <a:off x="7714600" y="2366131"/>
            <a:ext cx="3" cy="216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>
            <a:stCxn id="34" idx="2"/>
            <a:endCxn id="35" idx="0"/>
          </p:cNvCxnSpPr>
          <p:nvPr/>
        </p:nvCxnSpPr>
        <p:spPr>
          <a:xfrm flipH="1">
            <a:off x="7712511" y="3248981"/>
            <a:ext cx="2089" cy="178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 flipH="1">
            <a:off x="503548" y="3427693"/>
            <a:ext cx="1829047" cy="60543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Conduct a Project Post-Mortem 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 flipH="1">
            <a:off x="6788756" y="4223084"/>
            <a:ext cx="1851695" cy="71506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Define PMO scope 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 flipH="1">
            <a:off x="6788756" y="5094677"/>
            <a:ext cx="1851695" cy="71506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Determine success criteria and metrics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>
            <a:stCxn id="21" idx="2"/>
            <a:endCxn id="41" idx="0"/>
          </p:cNvCxnSpPr>
          <p:nvPr/>
        </p:nvCxnSpPr>
        <p:spPr>
          <a:xfrm flipH="1">
            <a:off x="1418071" y="3248980"/>
            <a:ext cx="3" cy="178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35" idx="2"/>
            <a:endCxn id="42" idx="0"/>
          </p:cNvCxnSpPr>
          <p:nvPr/>
        </p:nvCxnSpPr>
        <p:spPr>
          <a:xfrm>
            <a:off x="7712511" y="4049986"/>
            <a:ext cx="2092" cy="173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2" idx="2"/>
            <a:endCxn id="43" idx="0"/>
          </p:cNvCxnSpPr>
          <p:nvPr/>
        </p:nvCxnSpPr>
        <p:spPr>
          <a:xfrm>
            <a:off x="7714603" y="4938149"/>
            <a:ext cx="0" cy="156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70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50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4053" y="4036604"/>
            <a:ext cx="1908572" cy="1422857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69648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91013" y="4052559"/>
            <a:ext cx="1908572" cy="143428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69646" name="Picture 14"/>
          <p:cNvPicPr>
            <a:picLocks noChangeAspect="1" noChangeArrowheads="1"/>
          </p:cNvPicPr>
          <p:nvPr/>
        </p:nvPicPr>
        <p:blipFill>
          <a:blip r:embed="rId5" cstate="print"/>
          <a:srcRect l="15335"/>
          <a:stretch>
            <a:fillRect/>
          </a:stretch>
        </p:blipFill>
        <p:spPr bwMode="auto">
          <a:xfrm>
            <a:off x="732246" y="3916999"/>
            <a:ext cx="1411076" cy="153333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Project Management Workshop Primary Deliverable:</a:t>
            </a:r>
            <a:br>
              <a:rPr lang="en-US" dirty="0" smtClean="0"/>
            </a:br>
            <a:r>
              <a:rPr lang="en-CA" sz="1800" dirty="0" smtClean="0"/>
              <a:t>Best-Practice Approach to Project Management Adapted to your Organization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89268" y="1304764"/>
            <a:ext cx="67032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l">
              <a:buFont typeface="Arial" pitchFamily="34" charset="0"/>
              <a:buChar char="•"/>
            </a:pPr>
            <a:r>
              <a:rPr lang="en-CA" sz="1600" dirty="0" smtClean="0"/>
              <a:t>Process and tool for assessing the risk and complexity of each project</a:t>
            </a:r>
          </a:p>
          <a:p>
            <a:pPr marL="355600" indent="-355600" algn="l">
              <a:buFont typeface="Arial" pitchFamily="34" charset="0"/>
              <a:buChar char="•"/>
            </a:pPr>
            <a:r>
              <a:rPr lang="en-CA" sz="1600" dirty="0" smtClean="0"/>
              <a:t>Project planning templates that match the risk and complexity of the project</a:t>
            </a:r>
          </a:p>
          <a:p>
            <a:pPr marL="355600" indent="-355600" algn="l">
              <a:buFont typeface="Arial" pitchFamily="34" charset="0"/>
              <a:buChar char="•"/>
            </a:pPr>
            <a:r>
              <a:rPr lang="en-CA" sz="1600" dirty="0" smtClean="0"/>
              <a:t>Project execution templates and tools that will assist you in successfully monitoring and controlling project progress</a:t>
            </a:r>
          </a:p>
          <a:p>
            <a:pPr marL="355600" indent="-355600" algn="l">
              <a:buFont typeface="Arial" pitchFamily="34" charset="0"/>
              <a:buChar char="•"/>
            </a:pPr>
            <a:r>
              <a:rPr lang="en-CA" sz="1600" dirty="0" smtClean="0"/>
              <a:t>Project Management Office tools and templates that will allow you to track and measure the success of project management at your organization</a:t>
            </a:r>
          </a:p>
          <a:p>
            <a:pPr marL="355600" indent="-355600" algn="l">
              <a:buFont typeface="Arial" pitchFamily="34" charset="0"/>
              <a:buChar char="•"/>
            </a:pPr>
            <a:endParaRPr lang="en-CA" sz="1600" dirty="0" smtClean="0"/>
          </a:p>
        </p:txBody>
      </p:sp>
      <p:pic>
        <p:nvPicPr>
          <p:cNvPr id="69643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1858941"/>
            <a:ext cx="1249524" cy="16266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9644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7156" y="1566837"/>
            <a:ext cx="1257143" cy="16266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9641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8078" y="1274733"/>
            <a:ext cx="1257143" cy="162666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69645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7408" y="3662345"/>
            <a:ext cx="1363810" cy="151428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31" name="TextBox 30"/>
          <p:cNvSpPr txBox="1"/>
          <p:nvPr/>
        </p:nvSpPr>
        <p:spPr>
          <a:xfrm>
            <a:off x="182784" y="5486845"/>
            <a:ext cx="2551046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r>
              <a:rPr lang="en-CA" sz="1400" dirty="0" smtClean="0"/>
              <a:t>Best-practice process for assessing the risk and complexity level of projects </a:t>
            </a:r>
            <a:endParaRPr lang="en-CA" sz="1400" dirty="0"/>
          </a:p>
        </p:txBody>
      </p:sp>
      <p:pic>
        <p:nvPicPr>
          <p:cNvPr id="69647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25883" y="3808397"/>
            <a:ext cx="1902857" cy="143428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34" name="TextBox 33"/>
          <p:cNvSpPr txBox="1"/>
          <p:nvPr/>
        </p:nvSpPr>
        <p:spPr>
          <a:xfrm>
            <a:off x="3204251" y="5486845"/>
            <a:ext cx="2551046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r>
              <a:rPr lang="en-CA" sz="1400" dirty="0" smtClean="0"/>
              <a:t>Project planning, execution, and close templates adapted for project level </a:t>
            </a:r>
            <a:endParaRPr lang="en-CA" sz="1400" dirty="0"/>
          </a:p>
        </p:txBody>
      </p:sp>
      <p:pic>
        <p:nvPicPr>
          <p:cNvPr id="69649" name="Picture 1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39027" y="3843760"/>
            <a:ext cx="1908572" cy="143428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37" name="TextBox 36"/>
          <p:cNvSpPr txBox="1"/>
          <p:nvPr/>
        </p:nvSpPr>
        <p:spPr>
          <a:xfrm>
            <a:off x="6434186" y="5486845"/>
            <a:ext cx="2551046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r>
              <a:rPr lang="en-CA" sz="1400" dirty="0" smtClean="0"/>
              <a:t>Means of tracking and measuring project progress and success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118586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Project Management Workshop Core Deliverables</a:t>
            </a:r>
            <a:endParaRPr lang="en-US" dirty="0"/>
          </a:p>
        </p:txBody>
      </p:sp>
      <p:sp>
        <p:nvSpPr>
          <p:cNvPr id="3" name="Text Placeholder 10"/>
          <p:cNvSpPr txBox="1">
            <a:spLocks/>
          </p:cNvSpPr>
          <p:nvPr/>
        </p:nvSpPr>
        <p:spPr>
          <a:xfrm>
            <a:off x="261938" y="1362075"/>
            <a:ext cx="8620124" cy="657225"/>
          </a:xfrm>
          <a:prstGeom prst="rect">
            <a:avLst/>
          </a:prstGeom>
        </p:spPr>
        <p:txBody>
          <a:bodyPr/>
          <a:lstStyle/>
          <a:p>
            <a:pPr marL="180975" marR="0" lvl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tabLst/>
              <a:defRPr/>
            </a:pPr>
            <a:r>
              <a:rPr lang="en-CA" b="1" dirty="0" smtClean="0">
                <a:latin typeface="+mn-lt"/>
              </a:rPr>
              <a:t>Five</a:t>
            </a:r>
            <a:r>
              <a:rPr kumimoji="0" lang="en-CA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CA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deliverables </a:t>
            </a:r>
            <a:r>
              <a:rPr kumimoji="0" lang="en-CA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 be completed during the </a:t>
            </a:r>
            <a:r>
              <a:rPr kumimoji="0" lang="en-CA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workshop</a:t>
            </a:r>
            <a:r>
              <a:rPr kumimoji="0" lang="en-CA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CA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9"/>
          <p:cNvSpPr txBox="1">
            <a:spLocks/>
          </p:cNvSpPr>
          <p:nvPr/>
        </p:nvSpPr>
        <p:spPr>
          <a:xfrm>
            <a:off x="359351" y="1808820"/>
            <a:ext cx="4176645" cy="3564396"/>
          </a:xfrm>
          <a:prstGeom prst="rect">
            <a:avLst/>
          </a:prstGeom>
        </p:spPr>
        <p:txBody>
          <a:bodyPr/>
          <a:lstStyle/>
          <a:p>
            <a:pPr marL="180975" marR="0" lvl="0" indent="-180975" algn="l" defTabSz="914400" rtl="0" eaLnBrk="0" fontAlgn="base" latinLnBrk="0" hangingPunct="0">
              <a:lnSpc>
                <a:spcPts val="1350"/>
              </a:lnSpc>
              <a:spcBef>
                <a:spcPct val="200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0975" marR="0" lvl="0" indent="0" algn="l" defTabSz="914400" rtl="0" eaLnBrk="0" fontAlgn="base" latinLnBrk="0" hangingPunct="0">
              <a:lnSpc>
                <a:spcPts val="1350"/>
              </a:lnSpc>
              <a:spcBef>
                <a:spcPct val="200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200" b="1" dirty="0" smtClean="0">
                <a:latin typeface="+mn-lt"/>
              </a:rPr>
              <a:t>Identify Project Level and Initiate the Project</a:t>
            </a:r>
            <a:endParaRPr kumimoji="0" lang="en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1" indent="-166688" algn="l" defTabSz="914400" eaLnBrk="0" latin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CA" sz="1200" dirty="0" smtClean="0">
                <a:solidFill>
                  <a:srgbClr val="333333"/>
                </a:solidFill>
                <a:latin typeface="Arial"/>
              </a:rPr>
              <a:t>PM Maturity Assessment</a:t>
            </a:r>
          </a:p>
          <a:p>
            <a:pPr marL="341313" marR="0" lvl="1" indent="-166688" algn="l" defTabSz="914400" eaLnBrk="0" latin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CA" sz="1200" dirty="0" smtClean="0">
                <a:solidFill>
                  <a:srgbClr val="333333"/>
                </a:solidFill>
                <a:latin typeface="Arial"/>
              </a:rPr>
              <a:t>Project Level Assessment</a:t>
            </a:r>
          </a:p>
          <a:p>
            <a:pPr marL="341313" marR="0" lvl="1" indent="-166688" algn="l" defTabSz="914400" eaLnBrk="0" latin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CA" sz="1200" dirty="0" smtClean="0">
                <a:solidFill>
                  <a:srgbClr val="333333"/>
                </a:solidFill>
                <a:latin typeface="Arial"/>
              </a:rPr>
              <a:t>Project Process and Control Points</a:t>
            </a:r>
          </a:p>
          <a:p>
            <a:pPr marL="341313" marR="0" lvl="1" indent="-166688" algn="l" defTabSz="914400" eaLnBrk="0" latin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CA" sz="1200" dirty="0" smtClean="0">
                <a:solidFill>
                  <a:srgbClr val="333333"/>
                </a:solidFill>
                <a:latin typeface="Arial"/>
              </a:rPr>
              <a:t>Stakeholder Register</a:t>
            </a:r>
          </a:p>
          <a:p>
            <a:pPr marL="341313" marR="0" lvl="1" indent="-166688" algn="l" defTabSz="914400" eaLnBrk="0" latin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CA" sz="1200" dirty="0" smtClean="0">
                <a:solidFill>
                  <a:srgbClr val="333333"/>
                </a:solidFill>
                <a:latin typeface="Arial"/>
              </a:rPr>
              <a:t>Project Charter</a:t>
            </a:r>
            <a:endParaRPr lang="en-CA" sz="1200" dirty="0" smtClean="0">
              <a:latin typeface="+mn-lt"/>
            </a:endParaRPr>
          </a:p>
          <a:p>
            <a:pPr marL="180975" marR="0" lvl="0" indent="0" algn="l" defTabSz="914400" rtl="0" eaLnBrk="0" fontAlgn="base" latinLnBrk="0" hangingPunct="0">
              <a:lnSpc>
                <a:spcPts val="1350"/>
              </a:lnSpc>
              <a:spcBef>
                <a:spcPts val="12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200" b="1" dirty="0" smtClean="0">
                <a:latin typeface="+mn-lt"/>
              </a:rPr>
              <a:t>Create the Project Plan </a:t>
            </a:r>
            <a:endParaRPr kumimoji="0" lang="en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lvl="1" indent="-166688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CA" sz="1200" noProof="0" dirty="0" smtClean="0">
                <a:solidFill>
                  <a:srgbClr val="333333"/>
                </a:solidFill>
                <a:latin typeface="Arial"/>
              </a:rPr>
              <a:t>Scope Statement</a:t>
            </a:r>
          </a:p>
          <a:p>
            <a:pPr marL="341313" lvl="1" indent="-166688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kumimoji="0" lang="en-CA" sz="1200" b="0" i="0" u="none" strike="noStrike" kern="1200" cap="none" spc="0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Staffing</a:t>
            </a:r>
            <a:r>
              <a:rPr kumimoji="0" lang="en-CA" sz="1200" b="0" i="0" u="none" strike="noStrike" kern="1200" cap="none" spc="0" normalizeH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Plan</a:t>
            </a:r>
          </a:p>
          <a:p>
            <a:pPr marL="341313" lvl="1" indent="-166688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CA" sz="1200" baseline="0" noProof="0" dirty="0" smtClean="0">
                <a:solidFill>
                  <a:srgbClr val="333333"/>
                </a:solidFill>
                <a:latin typeface="Arial"/>
              </a:rPr>
              <a:t>Risk</a:t>
            </a:r>
            <a:r>
              <a:rPr lang="en-CA" sz="1200" noProof="0" dirty="0" smtClean="0">
                <a:solidFill>
                  <a:srgbClr val="333333"/>
                </a:solidFill>
                <a:latin typeface="Arial"/>
              </a:rPr>
              <a:t> Management Plan</a:t>
            </a:r>
          </a:p>
          <a:p>
            <a:pPr marL="341313" lvl="1" indent="-166688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CA" sz="1200" noProof="0" dirty="0" smtClean="0">
                <a:solidFill>
                  <a:srgbClr val="333333"/>
                </a:solidFill>
                <a:latin typeface="Arial"/>
              </a:rPr>
              <a:t>Quality Management Plan</a:t>
            </a:r>
          </a:p>
          <a:p>
            <a:pPr marL="341313" lvl="1" indent="-166688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kumimoji="0" lang="en-CA" sz="1200" b="0" i="0" u="none" strike="noStrike" kern="1200" cap="none" spc="0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Communications</a:t>
            </a:r>
            <a:r>
              <a:rPr kumimoji="0" lang="en-CA" sz="1200" b="0" i="0" u="none" strike="noStrike" kern="1200" cap="none" spc="0" normalizeH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Management Plan </a:t>
            </a:r>
          </a:p>
          <a:p>
            <a:pPr marL="341313" lvl="1" indent="-166688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CA" sz="1200" baseline="0" noProof="0" dirty="0" smtClean="0">
                <a:solidFill>
                  <a:srgbClr val="333333"/>
                </a:solidFill>
                <a:latin typeface="Arial"/>
              </a:rPr>
              <a:t>Change</a:t>
            </a:r>
            <a:r>
              <a:rPr lang="en-CA" sz="1200" noProof="0" dirty="0" smtClean="0">
                <a:solidFill>
                  <a:srgbClr val="333333"/>
                </a:solidFill>
                <a:latin typeface="Arial"/>
              </a:rPr>
              <a:t> Impact Assessment and Messaging Plan </a:t>
            </a:r>
          </a:p>
          <a:p>
            <a:pPr marL="341313" lvl="1" indent="-166688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kumimoji="0" lang="en-CA" sz="1200" b="0" i="0" u="none" strike="noStrike" kern="1200" cap="none" spc="0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Learning</a:t>
            </a:r>
            <a:r>
              <a:rPr kumimoji="0" lang="en-CA" sz="1200" b="0" i="0" u="none" strike="noStrike" kern="1200" cap="none" spc="0" normalizeH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Development Plan</a:t>
            </a:r>
          </a:p>
          <a:p>
            <a:pPr marL="341313" lvl="1" indent="-166688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CA" sz="1200" baseline="0" noProof="0" dirty="0" smtClean="0">
                <a:solidFill>
                  <a:srgbClr val="333333"/>
                </a:solidFill>
                <a:latin typeface="Arial"/>
              </a:rPr>
              <a:t>Benefits</a:t>
            </a:r>
            <a:r>
              <a:rPr lang="en-CA" sz="1200" noProof="0" dirty="0" smtClean="0">
                <a:solidFill>
                  <a:srgbClr val="333333"/>
                </a:solidFill>
                <a:latin typeface="Arial"/>
              </a:rPr>
              <a:t> Management Plan </a:t>
            </a:r>
            <a:endParaRPr kumimoji="0" lang="en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0975" marR="0" lvl="0" indent="-180975" algn="l" defTabSz="914400" rtl="0" eaLnBrk="0" fontAlgn="base" latinLnBrk="0" hangingPunct="0">
              <a:lnSpc>
                <a:spcPts val="1350"/>
              </a:lnSpc>
              <a:spcBef>
                <a:spcPct val="200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  <a:tabLst/>
              <a:defRPr/>
            </a:pPr>
            <a:endParaRPr kumimoji="0" lang="en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0975" marR="0" lvl="0" indent="-180975" algn="l" defTabSz="914400" rtl="0" eaLnBrk="0" fontAlgn="base" latinLnBrk="0" hangingPunct="0">
              <a:lnSpc>
                <a:spcPts val="1350"/>
              </a:lnSpc>
              <a:spcBef>
                <a:spcPct val="200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  <a:tabLst/>
              <a:defRPr/>
            </a:pPr>
            <a:endParaRPr lang="en-CA" sz="1200" dirty="0" smtClean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0631" y="1995512"/>
            <a:ext cx="3888432" cy="4475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</a:pPr>
            <a:r>
              <a:rPr lang="en-CA" sz="1200" b="1" dirty="0" smtClean="0"/>
              <a:t>Manage, Monitor, and Control the Project</a:t>
            </a:r>
          </a:p>
          <a:p>
            <a:pPr marL="174625" indent="-174625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CA" sz="1200" dirty="0" smtClean="0">
                <a:solidFill>
                  <a:srgbClr val="333333"/>
                </a:solidFill>
                <a:latin typeface="Arial"/>
              </a:rPr>
              <a:t>Best practices for Project Sponsor Status Meetings</a:t>
            </a:r>
          </a:p>
          <a:p>
            <a:pPr marL="174625" indent="-174625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CA" sz="1200" dirty="0" smtClean="0">
                <a:solidFill>
                  <a:srgbClr val="333333"/>
                </a:solidFill>
                <a:latin typeface="Arial"/>
              </a:rPr>
              <a:t>Best practices for Project Team Status Meetings</a:t>
            </a:r>
          </a:p>
          <a:p>
            <a:pPr marL="174625" indent="-174625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CA" sz="1200" dirty="0" smtClean="0">
                <a:solidFill>
                  <a:srgbClr val="333333"/>
                </a:solidFill>
                <a:latin typeface="Arial"/>
              </a:rPr>
              <a:t>Project Status Calculator</a:t>
            </a:r>
          </a:p>
          <a:p>
            <a:pPr marL="174625" indent="-174625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CA" sz="1200" dirty="0" smtClean="0">
                <a:solidFill>
                  <a:srgbClr val="333333"/>
                </a:solidFill>
                <a:latin typeface="Arial"/>
              </a:rPr>
              <a:t>Project Status Reports</a:t>
            </a:r>
          </a:p>
          <a:p>
            <a:pPr marL="174625" indent="-174625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CA" sz="1200" dirty="0" smtClean="0">
                <a:solidFill>
                  <a:srgbClr val="333333"/>
                </a:solidFill>
                <a:latin typeface="Arial"/>
              </a:rPr>
              <a:t>Issue Log</a:t>
            </a:r>
          </a:p>
          <a:p>
            <a:pPr marL="174625" indent="-174625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CA" sz="1200" dirty="0" smtClean="0">
                <a:solidFill>
                  <a:srgbClr val="333333"/>
                </a:solidFill>
                <a:latin typeface="Arial"/>
              </a:rPr>
              <a:t>Project Team Performance Evaluation</a:t>
            </a:r>
          </a:p>
          <a:p>
            <a:pPr marL="174625" indent="-174625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CA" sz="1200" dirty="0" smtClean="0">
                <a:solidFill>
                  <a:srgbClr val="333333"/>
                </a:solidFill>
                <a:latin typeface="Arial"/>
              </a:rPr>
              <a:t>Change Control Process</a:t>
            </a:r>
          </a:p>
          <a:p>
            <a:pPr marL="174625" indent="-174625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CA" sz="1200" dirty="0" smtClean="0">
                <a:solidFill>
                  <a:srgbClr val="333333"/>
                </a:solidFill>
                <a:latin typeface="Arial"/>
              </a:rPr>
              <a:t>Change Log</a:t>
            </a:r>
          </a:p>
          <a:p>
            <a:pPr marL="174625" indent="-174625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CA" sz="1200" dirty="0" smtClean="0">
                <a:solidFill>
                  <a:srgbClr val="333333"/>
                </a:solidFill>
                <a:latin typeface="Arial"/>
              </a:rPr>
              <a:t>Best practices for obtaining deliverable sign-off</a:t>
            </a:r>
          </a:p>
          <a:p>
            <a:pPr marL="174625" lvl="0" indent="-174625" algn="l" eaLnBrk="0" hangingPunct="0">
              <a:lnSpc>
                <a:spcPts val="1350"/>
              </a:lnSpc>
              <a:spcBef>
                <a:spcPts val="1200"/>
              </a:spcBef>
              <a:buClr>
                <a:srgbClr val="333333"/>
              </a:buClr>
              <a:buSzPct val="120000"/>
            </a:pPr>
            <a:r>
              <a:rPr lang="en-CA" sz="1200" b="1" dirty="0" smtClean="0">
                <a:solidFill>
                  <a:srgbClr val="333333"/>
                </a:solidFill>
                <a:latin typeface="Arial"/>
              </a:rPr>
              <a:t>Close the Project and Track Benefits</a:t>
            </a:r>
            <a:endParaRPr lang="en-CA" sz="1200" dirty="0" smtClean="0">
              <a:solidFill>
                <a:srgbClr val="333333"/>
              </a:solidFill>
              <a:latin typeface="Arial"/>
            </a:endParaRPr>
          </a:p>
          <a:p>
            <a:pPr marL="182880" lvl="0" indent="-182880"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/>
              <a:t>Best practices for Final Sign-Off and Acceptance</a:t>
            </a:r>
          </a:p>
          <a:p>
            <a:pPr marL="182880" lvl="0" indent="-182880"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333333"/>
                </a:solidFill>
                <a:latin typeface="Arial"/>
              </a:rPr>
              <a:t>Best practices for Project Handover</a:t>
            </a:r>
          </a:p>
          <a:p>
            <a:pPr marL="182880" lvl="0" indent="-182880"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333333"/>
                </a:solidFill>
                <a:latin typeface="Arial"/>
              </a:rPr>
              <a:t>Post-Mortem Review</a:t>
            </a:r>
          </a:p>
          <a:p>
            <a:pPr marL="182880" lvl="0" indent="-182880"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333333"/>
                </a:solidFill>
                <a:latin typeface="Arial"/>
              </a:rPr>
              <a:t>Post-Implementation Review</a:t>
            </a:r>
          </a:p>
          <a:p>
            <a:pPr marL="182880" lvl="0" indent="-182880" algn="l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333333"/>
                </a:solidFill>
                <a:latin typeface="Arial"/>
              </a:rPr>
              <a:t>Track and measure project benefits to ensure that the benefits defined in the business case are realized after the project is implemented</a:t>
            </a:r>
            <a:endParaRPr lang="en-CA" sz="1200" dirty="0" smtClean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073" y="1836113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accent3"/>
                </a:solidFill>
              </a:rPr>
              <a:t>1</a:t>
            </a:r>
            <a:endParaRPr lang="en-US" sz="3200" i="1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073" y="3403870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accent3"/>
                </a:solidFill>
              </a:rPr>
              <a:t>2</a:t>
            </a:r>
            <a:endParaRPr lang="en-US" sz="3200" i="1" dirty="0">
              <a:solidFill>
                <a:schemeClr val="accent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5281" y="1836113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accent3"/>
                </a:solidFill>
              </a:rPr>
              <a:t>3</a:t>
            </a:r>
            <a:endParaRPr lang="en-US" sz="3200" i="1" dirty="0">
              <a:solidFill>
                <a:schemeClr val="accent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5281" y="4320389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accent3"/>
                </a:solidFill>
              </a:rPr>
              <a:t>4</a:t>
            </a:r>
            <a:endParaRPr lang="en-US" sz="3200" i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18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Project Management Workshop Core Deliverables</a:t>
            </a:r>
            <a:endParaRPr lang="en-US" dirty="0"/>
          </a:p>
        </p:txBody>
      </p:sp>
      <p:sp>
        <p:nvSpPr>
          <p:cNvPr id="4" name="Text Placeholder 9"/>
          <p:cNvSpPr txBox="1">
            <a:spLocks/>
          </p:cNvSpPr>
          <p:nvPr/>
        </p:nvSpPr>
        <p:spPr>
          <a:xfrm>
            <a:off x="359351" y="1808819"/>
            <a:ext cx="4644697" cy="3920499"/>
          </a:xfrm>
          <a:prstGeom prst="rect">
            <a:avLst/>
          </a:prstGeom>
        </p:spPr>
        <p:txBody>
          <a:bodyPr/>
          <a:lstStyle/>
          <a:p>
            <a:pPr marL="180975" marR="0" lvl="0" indent="-180975" algn="l" defTabSz="914400" rtl="0" eaLnBrk="0" fontAlgn="base" latinLnBrk="0" hangingPunct="0">
              <a:lnSpc>
                <a:spcPts val="1350"/>
              </a:lnSpc>
              <a:spcBef>
                <a:spcPct val="200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0975" marR="0" lvl="0" indent="0" algn="l" defTabSz="914400" rtl="0" eaLnBrk="0" fontAlgn="base" latinLnBrk="0" hangingPunct="0">
              <a:lnSpc>
                <a:spcPts val="1350"/>
              </a:lnSpc>
              <a:spcBef>
                <a:spcPct val="200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None/>
              <a:tabLst/>
              <a:defRPr/>
            </a:pPr>
            <a:r>
              <a:rPr kumimoji="0" lang="en-CA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</a:t>
            </a:r>
            <a:r>
              <a:rPr kumimoji="0" lang="en-CA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Set up a Project Management Office (PMO) </a:t>
            </a:r>
            <a:endParaRPr kumimoji="0" lang="en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lvl="1" indent="-166688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CA" sz="1200" noProof="0" dirty="0" smtClean="0">
                <a:solidFill>
                  <a:srgbClr val="333333"/>
                </a:solidFill>
                <a:latin typeface="Arial"/>
              </a:rPr>
              <a:t>PMO Charter</a:t>
            </a:r>
          </a:p>
          <a:p>
            <a:pPr marL="341313" lvl="1" indent="-166688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kumimoji="0" lang="en-CA" sz="1200" b="0" i="0" u="none" strike="noStrike" kern="1200" cap="none" spc="0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PMO</a:t>
            </a:r>
            <a:r>
              <a:rPr kumimoji="0" lang="en-CA" sz="1200" b="0" i="0" u="none" strike="noStrike" kern="1200" cap="none" spc="0" normalizeH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Scope: Identify the services to be offered by your PMO</a:t>
            </a:r>
          </a:p>
          <a:p>
            <a:pPr marL="341313" lvl="1" indent="-166688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CA" sz="1200" baseline="0" noProof="0" dirty="0" smtClean="0">
                <a:solidFill>
                  <a:srgbClr val="333333"/>
                </a:solidFill>
                <a:latin typeface="Arial"/>
              </a:rPr>
              <a:t>PMO</a:t>
            </a:r>
            <a:r>
              <a:rPr lang="en-CA" sz="1200" noProof="0" dirty="0" smtClean="0">
                <a:solidFill>
                  <a:srgbClr val="333333"/>
                </a:solidFill>
                <a:latin typeface="Arial"/>
              </a:rPr>
              <a:t> Success Criteria </a:t>
            </a:r>
          </a:p>
          <a:p>
            <a:pPr marL="341313" lvl="1" indent="-166688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kumimoji="0" lang="en-CA" sz="1200" b="0" i="0" u="none" strike="noStrike" kern="1200" cap="none" spc="0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PMO</a:t>
            </a:r>
            <a:r>
              <a:rPr kumimoji="0" lang="en-CA" sz="1200" b="0" i="0" u="none" strike="noStrike" kern="1200" cap="none" spc="0" normalizeH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success metrics that can be measured and reported to stakeholders</a:t>
            </a:r>
          </a:p>
          <a:p>
            <a:pPr marL="341313" lvl="1" indent="-166688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CA" sz="1200" dirty="0">
                <a:solidFill>
                  <a:srgbClr val="333333"/>
                </a:solidFill>
                <a:latin typeface="Arial"/>
              </a:rPr>
              <a:t>PMO PM Skills Inventory</a:t>
            </a:r>
          </a:p>
          <a:p>
            <a:pPr marL="341313" lvl="1" indent="-166688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lang="en-CA" sz="1200" baseline="0" noProof="0" dirty="0" smtClean="0">
                <a:solidFill>
                  <a:srgbClr val="333333"/>
                </a:solidFill>
                <a:latin typeface="Arial"/>
              </a:rPr>
              <a:t>PMO</a:t>
            </a:r>
            <a:r>
              <a:rPr lang="en-CA" sz="1200" noProof="0" dirty="0" smtClean="0">
                <a:solidFill>
                  <a:srgbClr val="333333"/>
                </a:solidFill>
                <a:latin typeface="Arial"/>
              </a:rPr>
              <a:t> Process Compliance Checklist Tool</a:t>
            </a:r>
          </a:p>
          <a:p>
            <a:pPr marL="341313" lvl="1" indent="-166688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  <a:buFont typeface="Arial" pitchFamily="34" charset="0"/>
              <a:buChar char="•"/>
            </a:pPr>
            <a:r>
              <a:rPr kumimoji="0" lang="en-CA" sz="1200" b="0" i="0" u="none" strike="noStrike" kern="1200" cap="none" spc="0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PMO</a:t>
            </a:r>
            <a:r>
              <a:rPr kumimoji="0" lang="en-CA" sz="1200" b="0" i="0" u="none" strike="noStrike" kern="1200" cap="none" spc="0" normalizeH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Projects Scorecard Tool</a:t>
            </a:r>
          </a:p>
          <a:p>
            <a:pPr marL="174625" lvl="1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</a:pPr>
            <a:endParaRPr kumimoji="0" lang="en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0975" marR="0" lvl="0" indent="-180975" algn="l" defTabSz="914400" rtl="0" eaLnBrk="0" fontAlgn="base" latinLnBrk="0" hangingPunct="0">
              <a:lnSpc>
                <a:spcPts val="1350"/>
              </a:lnSpc>
              <a:spcBef>
                <a:spcPct val="200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0975" marR="0" lvl="0" indent="-180975" algn="l" defTabSz="914400" rtl="0" eaLnBrk="0" fontAlgn="base" latinLnBrk="0" hangingPunct="0">
              <a:lnSpc>
                <a:spcPts val="1350"/>
              </a:lnSpc>
              <a:spcBef>
                <a:spcPct val="200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188082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accent3"/>
                </a:solidFill>
              </a:rPr>
              <a:t>5</a:t>
            </a:r>
            <a:endParaRPr lang="en-US" sz="3200" i="1" dirty="0">
              <a:solidFill>
                <a:schemeClr val="accent3"/>
              </a:solidFill>
            </a:endParaRPr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261938" y="1362075"/>
            <a:ext cx="8620124" cy="657225"/>
          </a:xfrm>
          <a:prstGeom prst="rect">
            <a:avLst/>
          </a:prstGeom>
        </p:spPr>
        <p:txBody>
          <a:bodyPr/>
          <a:lstStyle/>
          <a:p>
            <a:pPr marL="180975" marR="0" lvl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tabLst/>
              <a:defRPr/>
            </a:pPr>
            <a:r>
              <a:rPr lang="en-CA" b="1" dirty="0" smtClean="0">
                <a:latin typeface="+mn-lt"/>
              </a:rPr>
              <a:t>Five</a:t>
            </a:r>
            <a:r>
              <a:rPr kumimoji="0" lang="en-CA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CA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deliverables </a:t>
            </a:r>
            <a:r>
              <a:rPr kumimoji="0" lang="en-CA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 be completed during the </a:t>
            </a:r>
            <a:r>
              <a:rPr kumimoji="0" lang="en-CA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workshop</a:t>
            </a:r>
            <a:r>
              <a:rPr kumimoji="0" lang="en-CA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CA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727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710" y="1267880"/>
            <a:ext cx="1272381" cy="95619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isometricOffAxis2Left"/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Project Management Workshop:</a:t>
            </a:r>
            <a:br>
              <a:rPr lang="en-CA" dirty="0" smtClean="0"/>
            </a:br>
            <a:r>
              <a:rPr lang="en-CA" dirty="0" smtClean="0"/>
              <a:t>Built on World Class Research, Experience, and Standards</a:t>
            </a:r>
            <a:endParaRPr lang="en-CA" dirty="0"/>
          </a:p>
        </p:txBody>
      </p:sp>
      <p:sp>
        <p:nvSpPr>
          <p:cNvPr id="18" name="Rounded Rectangle 17"/>
          <p:cNvSpPr/>
          <p:nvPr/>
        </p:nvSpPr>
        <p:spPr>
          <a:xfrm>
            <a:off x="257176" y="2735170"/>
            <a:ext cx="3986207" cy="545533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CA" b="1" dirty="0" smtClean="0">
                <a:solidFill>
                  <a:schemeClr val="tx1"/>
                </a:solidFill>
              </a:rPr>
              <a:t>Research Process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51520" y="4743468"/>
            <a:ext cx="3991863" cy="545533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CA" b="1" dirty="0" smtClean="0">
                <a:solidFill>
                  <a:schemeClr val="tx1"/>
                </a:solidFill>
              </a:rPr>
              <a:t>PMI Driven 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7524" y="518162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/>
              <a:t>Based on the Project Management Body of Knowledge (PMBOK)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7524" y="3238062"/>
            <a:ext cx="39558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/>
              <a:t>Over 6 months of research and development</a:t>
            </a:r>
          </a:p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/>
              <a:t>Based on primary and in-field research</a:t>
            </a:r>
          </a:p>
          <a:p>
            <a:pPr marL="355600" indent="-355600" algn="l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19" name="Rounded Rectangle 18"/>
          <p:cNvSpPr/>
          <p:nvPr/>
        </p:nvSpPr>
        <p:spPr>
          <a:xfrm>
            <a:off x="4857814" y="2735253"/>
            <a:ext cx="3986207" cy="545533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CA" b="1" dirty="0" smtClean="0">
                <a:solidFill>
                  <a:schemeClr val="tx1"/>
                </a:solidFill>
              </a:rPr>
              <a:t>Tools &amp; Templates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88162" y="3280786"/>
            <a:ext cx="39558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/>
              <a:t>Project Level Assessment</a:t>
            </a:r>
          </a:p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/>
              <a:t>Project Charter</a:t>
            </a:r>
          </a:p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/>
              <a:t>Benefits Management Plan</a:t>
            </a:r>
          </a:p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/>
              <a:t>Communications Plan </a:t>
            </a:r>
          </a:p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/>
              <a:t>Organizational Change Plan</a:t>
            </a:r>
          </a:p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/>
              <a:t>Quality Management Plan</a:t>
            </a:r>
          </a:p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/>
              <a:t>Risk Management Plan</a:t>
            </a:r>
          </a:p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/>
              <a:t>Project Status Reports</a:t>
            </a:r>
          </a:p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/>
              <a:t>Project Status Calculator</a:t>
            </a:r>
          </a:p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/>
              <a:t>Process Compliance Checklist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3007571" y="4555273"/>
            <a:ext cx="3128859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65453" y="1337254"/>
            <a:ext cx="6578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/>
              <a:t>283 page Research Report</a:t>
            </a:r>
          </a:p>
          <a:p>
            <a:pPr marL="355600" indent="-355600" algn="l">
              <a:buFont typeface="Arial" pitchFamily="34" charset="0"/>
              <a:buChar char="•"/>
            </a:pPr>
            <a:r>
              <a:rPr lang="en-CA" dirty="0" smtClean="0"/>
              <a:t>32 in-depth activities and exercises</a:t>
            </a:r>
          </a:p>
          <a:p>
            <a:pPr marL="355600" indent="-355600" algn="l"/>
            <a:endParaRPr lang="en-CA" dirty="0" smtClean="0"/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344716"/>
            <a:ext cx="1272381" cy="95238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42567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CA" dirty="0" smtClean="0"/>
              <a:t>Investing in a formal Project Management (PM) process is critical to project success. Rigorous PM practices will result in more successful projects that deliver greater value to the organization at a lower cost.</a:t>
            </a:r>
          </a:p>
        </p:txBody>
      </p:sp>
      <p:sp>
        <p:nvSpPr>
          <p:cNvPr id="4" name="Text Placeholder 9"/>
          <p:cNvSpPr txBox="1">
            <a:spLocks/>
          </p:cNvSpPr>
          <p:nvPr/>
        </p:nvSpPr>
        <p:spPr>
          <a:xfrm>
            <a:off x="323528" y="2960946"/>
            <a:ext cx="3964664" cy="2664298"/>
          </a:xfrm>
          <a:prstGeom prst="rect">
            <a:avLst/>
          </a:prstGeom>
        </p:spPr>
        <p:txBody>
          <a:bodyPr/>
          <a:lstStyle/>
          <a:p>
            <a:pPr marL="180975" indent="-180975" algn="l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itchFamily="2" charset="2"/>
              <a:buChar char="ü"/>
              <a:defRPr/>
            </a:pPr>
            <a:r>
              <a:rPr lang="en-CA" sz="1200" dirty="0" smtClean="0"/>
              <a:t>IT </a:t>
            </a:r>
            <a:r>
              <a:rPr lang="en-CA" sz="1200" dirty="0"/>
              <a:t>leaders seeking to </a:t>
            </a:r>
            <a:r>
              <a:rPr lang="en-CA" sz="1200" dirty="0" smtClean="0"/>
              <a:t>implement a standard project management process, or to improve their organization’s current project management processes. </a:t>
            </a:r>
          </a:p>
          <a:p>
            <a:pPr marL="180975" indent="-180975" algn="l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itchFamily="2" charset="2"/>
              <a:buChar char="ü"/>
              <a:defRPr/>
            </a:pPr>
            <a:r>
              <a:rPr lang="en-CA" sz="1200" dirty="0" smtClean="0"/>
              <a:t>IT leaders seeking to introduce formal tools and templates that can be used by project </a:t>
            </a:r>
            <a:r>
              <a:rPr lang="en-CA" sz="1200" dirty="0"/>
              <a:t>m</a:t>
            </a:r>
            <a:r>
              <a:rPr lang="en-CA" sz="1200" dirty="0" smtClean="0"/>
              <a:t>anagers and project staff at each phase of the project lifecycle, and that match the level of project risk and complexity. </a:t>
            </a:r>
          </a:p>
          <a:p>
            <a:pPr marL="180975" indent="-180975" algn="l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itchFamily="2" charset="2"/>
              <a:buChar char="ü"/>
              <a:defRPr/>
            </a:pPr>
            <a:r>
              <a:rPr lang="en-CA" sz="1200" dirty="0" smtClean="0"/>
              <a:t>IT </a:t>
            </a:r>
            <a:r>
              <a:rPr lang="en-CA" sz="1200" dirty="0"/>
              <a:t>leaders looking </a:t>
            </a:r>
            <a:r>
              <a:rPr lang="en-CA" sz="1200" dirty="0" smtClean="0"/>
              <a:t>to establish a Project Management Office (PMO), or to help the current PMO increase project and project portfolio success. </a:t>
            </a:r>
            <a:endParaRPr lang="en-CA" sz="1200" dirty="0"/>
          </a:p>
        </p:txBody>
      </p:sp>
      <p:sp>
        <p:nvSpPr>
          <p:cNvPr id="5" name="Text Placeholder 11"/>
          <p:cNvSpPr txBox="1">
            <a:spLocks/>
          </p:cNvSpPr>
          <p:nvPr/>
        </p:nvSpPr>
        <p:spPr>
          <a:xfrm>
            <a:off x="4864254" y="2960946"/>
            <a:ext cx="4013046" cy="2772310"/>
          </a:xfrm>
          <a:prstGeom prst="rect">
            <a:avLst/>
          </a:prstGeom>
        </p:spPr>
        <p:txBody>
          <a:bodyPr/>
          <a:lstStyle/>
          <a:p>
            <a:pPr marL="180975" indent="-180975" algn="l" eaLnBrk="0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itchFamily="2" charset="2"/>
              <a:buChar char="ü"/>
              <a:defRPr/>
            </a:pPr>
            <a:r>
              <a:rPr lang="en-CA" sz="1200" dirty="0" smtClean="0"/>
              <a:t>Learn how your current project management processes </a:t>
            </a:r>
            <a:r>
              <a:rPr lang="en-CA" sz="1200" dirty="0"/>
              <a:t>can be </a:t>
            </a:r>
            <a:r>
              <a:rPr lang="en-CA" sz="1200" dirty="0" smtClean="0"/>
              <a:t>improved, or how a new process can be established. </a:t>
            </a:r>
            <a:endParaRPr lang="en-CA" sz="1200" dirty="0"/>
          </a:p>
          <a:p>
            <a:pPr marL="180975" indent="-180975" algn="l" eaLnBrk="0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itchFamily="2" charset="2"/>
              <a:buChar char="ü"/>
              <a:defRPr/>
            </a:pPr>
            <a:r>
              <a:rPr lang="en-CA" sz="1200" dirty="0" smtClean="0"/>
              <a:t>Understand the activities involved in each phase of the project lifecycle and learn which tools and templates should be used to complete these activities.</a:t>
            </a:r>
          </a:p>
          <a:p>
            <a:pPr marL="180975" indent="-180975" algn="l" eaLnBrk="0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itchFamily="2" charset="2"/>
              <a:buChar char="ü"/>
              <a:defRPr/>
            </a:pPr>
            <a:r>
              <a:rPr lang="en-CA" sz="1200" dirty="0" smtClean="0"/>
              <a:t>Learn how to adapt project management tools, templates, and activities based on each project’s risk and complexity level.  </a:t>
            </a:r>
            <a:endParaRPr lang="en-CA" sz="1200" dirty="0"/>
          </a:p>
          <a:p>
            <a:pPr marL="180975" indent="-180975" algn="l" eaLnBrk="0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itchFamily="2" charset="2"/>
              <a:buChar char="ü"/>
              <a:defRPr/>
            </a:pPr>
            <a:r>
              <a:rPr lang="en-CA" sz="1200" dirty="0" smtClean="0"/>
              <a:t>Establish a PMO or improve the current PMO so that it can better support projects and increase the value of the project portfolio. </a:t>
            </a:r>
            <a:endParaRPr lang="en-CA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2636912"/>
            <a:ext cx="3080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dirty="0">
                <a:solidFill>
                  <a:srgbClr val="333333"/>
                </a:solidFill>
              </a:rPr>
              <a:t>This Research Is Designed For: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64254" y="2636912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dirty="0">
                <a:solidFill>
                  <a:srgbClr val="333333"/>
                </a:solidFill>
              </a:rPr>
              <a:t>This Research Will Help You: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466685" y="2636909"/>
            <a:ext cx="0" cy="3492391"/>
          </a:xfrm>
          <a:prstGeom prst="line">
            <a:avLst/>
          </a:prstGeom>
          <a:ln w="22225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49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76964" cy="864096"/>
          </a:xfrm>
        </p:spPr>
        <p:txBody>
          <a:bodyPr/>
          <a:lstStyle/>
          <a:p>
            <a:r>
              <a:rPr lang="en-CA" dirty="0" smtClean="0"/>
              <a:t>Beyond Practical Research – Workshops Get You To Results</a:t>
            </a:r>
            <a:endParaRPr lang="en-CA" dirty="0"/>
          </a:p>
        </p:txBody>
      </p:sp>
      <p:sp>
        <p:nvSpPr>
          <p:cNvPr id="6" name="Content Placeholder 2"/>
          <p:cNvSpPr>
            <a:spLocks noGrp="1"/>
          </p:cNvSpPr>
          <p:nvPr>
            <p:ph type="body" sz="quarter" idx="16"/>
            <p:custDataLst>
              <p:tags r:id="rId1"/>
            </p:custDataLst>
          </p:nvPr>
        </p:nvSpPr>
        <p:spPr>
          <a:xfrm>
            <a:off x="251520" y="1304764"/>
            <a:ext cx="8627997" cy="5144205"/>
          </a:xfr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742950" indent="-742950">
              <a:buNone/>
            </a:pPr>
            <a:r>
              <a:rPr lang="en-US" sz="1600" b="1" dirty="0" smtClean="0"/>
              <a:t>Workshops: Leverage Best Practices Research and Get to Action</a:t>
            </a:r>
          </a:p>
          <a:p>
            <a:pPr marL="0" indent="0"/>
            <a:r>
              <a:rPr lang="en-US" dirty="0" smtClean="0"/>
              <a:t>   Unlike other Research firms, Info-Tech believes it’s important to help our members as they work on process improvements.</a:t>
            </a:r>
          </a:p>
          <a:p>
            <a:pPr marL="0" indent="0"/>
            <a:r>
              <a:rPr lang="en-US" dirty="0" smtClean="0"/>
              <a:t>   We offer a</a:t>
            </a:r>
            <a:r>
              <a:rPr lang="en-CA" dirty="0" smtClean="0"/>
              <a:t> 40-hour workshop, which guides you to make systematic improvements to your core processes.</a:t>
            </a:r>
            <a:endParaRPr lang="en-US" dirty="0" smtClean="0"/>
          </a:p>
          <a:p>
            <a:pPr marL="0" indent="0"/>
            <a:r>
              <a:rPr lang="en-US" dirty="0" smtClean="0"/>
              <a:t>   Workshops are designed to help focus attention, create alignment, and ensure best practices are put to work at your organization.</a:t>
            </a:r>
          </a:p>
          <a:p>
            <a:pPr marL="0" indent="0"/>
            <a:r>
              <a:rPr lang="en-US" dirty="0" smtClean="0"/>
              <a:t>   Our workshops help you get to immediate impact and results and are tailored to your situation and needs.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sz="1600" b="1" dirty="0" smtClean="0"/>
              <a:t>Workshops: Focused on You Implementing Improvements</a:t>
            </a:r>
          </a:p>
          <a:p>
            <a:r>
              <a:rPr lang="en-US" dirty="0" smtClean="0"/>
              <a:t>The goal of each Capability Optimization Workshop is to create tangible benefits </a:t>
            </a:r>
          </a:p>
          <a:p>
            <a:pPr>
              <a:buNone/>
            </a:pPr>
            <a:r>
              <a:rPr lang="en-US" dirty="0" smtClean="0"/>
              <a:t>	and clear improvements through process improvement guidance.</a:t>
            </a:r>
          </a:p>
          <a:p>
            <a:r>
              <a:rPr lang="en-US" dirty="0" smtClean="0"/>
              <a:t>Specific deliverables, goals, metrics, and outcomes are established for </a:t>
            </a:r>
          </a:p>
          <a:p>
            <a:pPr>
              <a:buNone/>
            </a:pPr>
            <a:r>
              <a:rPr lang="en-US" dirty="0" smtClean="0"/>
              <a:t>	each workshop.</a:t>
            </a:r>
          </a:p>
          <a:p>
            <a:r>
              <a:rPr lang="en-US" dirty="0" smtClean="0"/>
              <a:t>Successful workshops will leverage our years of analyst experience and </a:t>
            </a:r>
          </a:p>
          <a:p>
            <a:pPr lvl="1">
              <a:buNone/>
            </a:pPr>
            <a:r>
              <a:rPr lang="en-US" dirty="0" smtClean="0"/>
              <a:t>written research to provide an engaging experience which focuses </a:t>
            </a:r>
          </a:p>
          <a:p>
            <a:pPr lvl="1">
              <a:buNone/>
            </a:pPr>
            <a:r>
              <a:rPr lang="en-US" dirty="0" smtClean="0"/>
              <a:t>on getting you to measurable results.</a:t>
            </a:r>
          </a:p>
          <a:p>
            <a:r>
              <a:rPr lang="en-US" dirty="0" smtClean="0"/>
              <a:t>Each workshop begins by diagnosing the current state, and then </a:t>
            </a:r>
          </a:p>
          <a:p>
            <a:pPr>
              <a:buNone/>
            </a:pPr>
            <a:r>
              <a:rPr lang="en-US" dirty="0" smtClean="0"/>
              <a:t>	focuses on providing guidance and analysis to lead you to high impact improvements </a:t>
            </a:r>
          </a:p>
          <a:p>
            <a:pPr>
              <a:buNone/>
            </a:pPr>
            <a:r>
              <a:rPr lang="en-US" dirty="0" smtClean="0"/>
              <a:t>	based on best practice research.</a:t>
            </a:r>
          </a:p>
          <a:p>
            <a:r>
              <a:rPr lang="en-US" dirty="0" smtClean="0"/>
              <a:t>Three and six month follow-ups will occur to guide you as you realize benefits.</a:t>
            </a:r>
          </a:p>
          <a:p>
            <a:pPr>
              <a:buNone/>
            </a:pPr>
            <a:endParaRPr lang="en-US" sz="1600" dirty="0" smtClean="0"/>
          </a:p>
          <a:p>
            <a:pPr algn="ctr">
              <a:lnSpc>
                <a:spcPct val="120000"/>
              </a:lnSpc>
              <a:buNone/>
            </a:pPr>
            <a:r>
              <a:rPr lang="en-US" sz="2100" b="1" dirty="0" smtClean="0"/>
              <a:t>Info-Tech Workshops provide the best practices and guidance necessary to help you build a World Class Operation</a:t>
            </a:r>
          </a:p>
          <a:p>
            <a:pPr>
              <a:buNone/>
            </a:pPr>
            <a:endParaRPr lang="en-US" sz="1400" b="1" dirty="0" smtClean="0"/>
          </a:p>
        </p:txBody>
      </p:sp>
      <p:grpSp>
        <p:nvGrpSpPr>
          <p:cNvPr id="2" name="Group 22"/>
          <p:cNvGrpSpPr/>
          <p:nvPr/>
        </p:nvGrpSpPr>
        <p:grpSpPr>
          <a:xfrm>
            <a:off x="5508104" y="2636912"/>
            <a:ext cx="3420380" cy="2880320"/>
            <a:chOff x="5040052" y="3429000"/>
            <a:chExt cx="3420380" cy="2880320"/>
          </a:xfrm>
        </p:grpSpPr>
        <p:sp>
          <p:nvSpPr>
            <p:cNvPr id="8" name="Oval 7"/>
            <p:cNvSpPr/>
            <p:nvPr>
              <p:custDataLst>
                <p:tags r:id="rId2"/>
              </p:custDataLst>
            </p:nvPr>
          </p:nvSpPr>
          <p:spPr>
            <a:xfrm>
              <a:off x="5907171" y="4077072"/>
              <a:ext cx="1872208" cy="1764196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 smtClean="0">
                  <a:solidFill>
                    <a:srgbClr val="243F54"/>
                  </a:solidFill>
                </a:rPr>
                <a:t>Capability Optimization Workshop</a:t>
              </a:r>
              <a:endParaRPr lang="en-US" sz="1100" b="1" dirty="0">
                <a:solidFill>
                  <a:srgbClr val="243F54"/>
                </a:solidFill>
              </a:endParaRPr>
            </a:p>
          </p:txBody>
        </p:sp>
        <p:sp>
          <p:nvSpPr>
            <p:cNvPr id="9" name="Right Arrow 8"/>
            <p:cNvSpPr/>
            <p:nvPr>
              <p:custDataLst>
                <p:tags r:id="rId3"/>
              </p:custDataLst>
            </p:nvPr>
          </p:nvSpPr>
          <p:spPr>
            <a:xfrm rot="10800000">
              <a:off x="6723713" y="5937128"/>
              <a:ext cx="216024" cy="216024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ight Arrow 9"/>
            <p:cNvSpPr/>
            <p:nvPr>
              <p:custDataLst>
                <p:tags r:id="rId4"/>
              </p:custDataLst>
            </p:nvPr>
          </p:nvSpPr>
          <p:spPr>
            <a:xfrm rot="14760529">
              <a:off x="5677391" y="5219831"/>
              <a:ext cx="216024" cy="216024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ight Arrow 10"/>
            <p:cNvSpPr/>
            <p:nvPr>
              <p:custDataLst>
                <p:tags r:id="rId5"/>
              </p:custDataLst>
            </p:nvPr>
          </p:nvSpPr>
          <p:spPr>
            <a:xfrm rot="6635869">
              <a:off x="7761163" y="5214007"/>
              <a:ext cx="216024" cy="216024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Oval 11"/>
            <p:cNvSpPr/>
            <p:nvPr>
              <p:custDataLst>
                <p:tags r:id="rId6"/>
              </p:custDataLst>
            </p:nvPr>
          </p:nvSpPr>
          <p:spPr>
            <a:xfrm>
              <a:off x="6282190" y="3429000"/>
              <a:ext cx="1044116" cy="100811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dirty="0" smtClean="0">
                  <a:solidFill>
                    <a:srgbClr val="FFFFFF"/>
                  </a:solidFill>
                </a:rPr>
                <a:t>Diagnose Current State</a:t>
              </a:r>
              <a:endParaRPr lang="en-US" sz="1000" dirty="0">
                <a:solidFill>
                  <a:srgbClr val="FFFFFF"/>
                </a:solidFill>
              </a:endParaRPr>
            </a:p>
          </p:txBody>
        </p:sp>
        <p:sp>
          <p:nvSpPr>
            <p:cNvPr id="13" name="Oval 12"/>
            <p:cNvSpPr/>
            <p:nvPr>
              <p:custDataLst>
                <p:tags r:id="rId7"/>
              </p:custDataLst>
            </p:nvPr>
          </p:nvSpPr>
          <p:spPr>
            <a:xfrm>
              <a:off x="7416316" y="4149080"/>
              <a:ext cx="1044116" cy="100811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dirty="0" smtClean="0">
                  <a:solidFill>
                    <a:srgbClr val="FFFFFF"/>
                  </a:solidFill>
                </a:rPr>
                <a:t>Right-Sizing Process</a:t>
              </a:r>
              <a:endParaRPr lang="en-US" sz="1000" dirty="0">
                <a:solidFill>
                  <a:srgbClr val="FFFFFF"/>
                </a:solidFill>
              </a:endParaRPr>
            </a:p>
          </p:txBody>
        </p:sp>
        <p:sp>
          <p:nvSpPr>
            <p:cNvPr id="14" name="Oval 13"/>
            <p:cNvSpPr/>
            <p:nvPr>
              <p:custDataLst>
                <p:tags r:id="rId8"/>
              </p:custDataLst>
            </p:nvPr>
          </p:nvSpPr>
          <p:spPr>
            <a:xfrm>
              <a:off x="6948264" y="5301208"/>
              <a:ext cx="1044116" cy="100811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dirty="0" smtClean="0">
                  <a:solidFill>
                    <a:srgbClr val="FFFFFF"/>
                  </a:solidFill>
                </a:rPr>
                <a:t>Process Design</a:t>
              </a:r>
              <a:endParaRPr lang="en-US" sz="1000" dirty="0">
                <a:solidFill>
                  <a:srgbClr val="FFFFFF"/>
                </a:solidFill>
              </a:endParaRPr>
            </a:p>
          </p:txBody>
        </p:sp>
        <p:grpSp>
          <p:nvGrpSpPr>
            <p:cNvPr id="4" name="Group 15"/>
            <p:cNvGrpSpPr/>
            <p:nvPr>
              <p:custDataLst>
                <p:tags r:id="rId9"/>
              </p:custDataLst>
            </p:nvPr>
          </p:nvGrpSpPr>
          <p:grpSpPr>
            <a:xfrm>
              <a:off x="5040052" y="4185084"/>
              <a:ext cx="1299167" cy="1008112"/>
              <a:chOff x="5001025" y="4185084"/>
              <a:chExt cx="1299167" cy="1008112"/>
            </a:xfrm>
          </p:grpSpPr>
          <p:sp>
            <p:nvSpPr>
              <p:cNvPr id="21" name="Oval 20"/>
              <p:cNvSpPr/>
              <p:nvPr>
                <p:custDataLst>
                  <p:tags r:id="rId14"/>
                </p:custDataLst>
              </p:nvPr>
            </p:nvSpPr>
            <p:spPr>
              <a:xfrm>
                <a:off x="5112060" y="4185084"/>
                <a:ext cx="1044116" cy="1008112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001025" y="4505054"/>
                <a:ext cx="129916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chemeClr val="bg1"/>
                    </a:solidFill>
                  </a:rPr>
                  <a:t>Measuring </a:t>
                </a:r>
              </a:p>
              <a:p>
                <a:r>
                  <a:rPr lang="en-US" sz="1000" dirty="0" smtClean="0">
                    <a:solidFill>
                      <a:schemeClr val="bg1"/>
                    </a:solidFill>
                  </a:rPr>
                  <a:t>Benefits 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6" name="Right Arrow 15"/>
            <p:cNvSpPr/>
            <p:nvPr>
              <p:custDataLst>
                <p:tags r:id="rId10"/>
              </p:custDataLst>
            </p:nvPr>
          </p:nvSpPr>
          <p:spPr>
            <a:xfrm rot="19080352">
              <a:off x="6004784" y="4053219"/>
              <a:ext cx="216024" cy="216024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Right Arrow 16"/>
            <p:cNvSpPr/>
            <p:nvPr>
              <p:custDataLst>
                <p:tags r:id="rId11"/>
              </p:custDataLst>
            </p:nvPr>
          </p:nvSpPr>
          <p:spPr>
            <a:xfrm rot="2285569">
              <a:off x="7421092" y="4041643"/>
              <a:ext cx="216024" cy="216024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5" name="Group 16"/>
            <p:cNvGrpSpPr/>
            <p:nvPr>
              <p:custDataLst>
                <p:tags r:id="rId12"/>
              </p:custDataLst>
            </p:nvPr>
          </p:nvGrpSpPr>
          <p:grpSpPr>
            <a:xfrm>
              <a:off x="5544108" y="5301208"/>
              <a:ext cx="1299167" cy="1008112"/>
              <a:chOff x="5577089" y="5337212"/>
              <a:chExt cx="1299167" cy="1008112"/>
            </a:xfrm>
          </p:grpSpPr>
          <p:sp>
            <p:nvSpPr>
              <p:cNvPr id="19" name="Oval 9"/>
              <p:cNvSpPr/>
              <p:nvPr>
                <p:custDataLst>
                  <p:tags r:id="rId13"/>
                </p:custDataLst>
              </p:nvPr>
            </p:nvSpPr>
            <p:spPr>
              <a:xfrm>
                <a:off x="5704614" y="5337212"/>
                <a:ext cx="1044116" cy="1008112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577089" y="5661248"/>
                <a:ext cx="129916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chemeClr val="bg1"/>
                    </a:solidFill>
                  </a:rPr>
                  <a:t>Guidance &amp;  Support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511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processes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9301" y="1232756"/>
            <a:ext cx="862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prstClr val="black"/>
                </a:solidFill>
              </a:rPr>
              <a:t>Project management can be broken down into individual processes, all of which involve risks that must be managed. 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874905" y="2106145"/>
            <a:ext cx="2160240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Scope Management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396964" y="2090323"/>
            <a:ext cx="2160240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Time Management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926901" y="2090323"/>
            <a:ext cx="2160240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Cost Management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874905" y="3001142"/>
            <a:ext cx="2160240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Quality Management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396964" y="3001142"/>
            <a:ext cx="2160240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rgbClr val="C00000"/>
                </a:solidFill>
              </a:rPr>
              <a:t>Risk Management 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926901" y="3001142"/>
            <a:ext cx="2160240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Procurement Management 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74905" y="3879341"/>
            <a:ext cx="2160240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Human Resource Management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396964" y="3907624"/>
            <a:ext cx="2160240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Stakeholder Management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926901" y="3879341"/>
            <a:ext cx="2160240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Communications Management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62972" y="4771647"/>
            <a:ext cx="7241410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Organizational Change Management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212049" y="5594665"/>
            <a:ext cx="2543257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Benefits Realization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267653" y="5197989"/>
            <a:ext cx="432048" cy="3303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291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</a:t>
            </a:r>
            <a:r>
              <a:rPr lang="en-US" dirty="0"/>
              <a:t>m</a:t>
            </a:r>
            <a:r>
              <a:rPr lang="en-US" dirty="0" smtClean="0"/>
              <a:t>anagement activities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9301" y="1223464"/>
            <a:ext cx="8577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>
                <a:solidFill>
                  <a:prstClr val="black"/>
                </a:solidFill>
              </a:rPr>
              <a:t>Project management </a:t>
            </a:r>
            <a:r>
              <a:rPr lang="en-US" b="1" dirty="0" smtClean="0">
                <a:solidFill>
                  <a:prstClr val="black"/>
                </a:solidFill>
              </a:rPr>
              <a:t>activities should be carried out in four distinct phases. </a:t>
            </a:r>
            <a:endParaRPr lang="en-US" b="1" dirty="0">
              <a:solidFill>
                <a:prstClr val="black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1868" y="1829805"/>
            <a:ext cx="8521567" cy="4551523"/>
            <a:chOff x="144765" y="1856881"/>
            <a:chExt cx="8716312" cy="4744240"/>
          </a:xfrm>
        </p:grpSpPr>
        <p:sp>
          <p:nvSpPr>
            <p:cNvPr id="8" name="Down Arrow 7"/>
            <p:cNvSpPr/>
            <p:nvPr/>
          </p:nvSpPr>
          <p:spPr>
            <a:xfrm rot="16200000">
              <a:off x="2466118" y="2671323"/>
              <a:ext cx="267533" cy="384261"/>
            </a:xfrm>
            <a:prstGeom prst="downArrow">
              <a:avLst>
                <a:gd name="adj1" fmla="val 50000"/>
                <a:gd name="adj2" fmla="val 4702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7330806" y="4204629"/>
              <a:ext cx="360040" cy="389425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144765" y="1918098"/>
              <a:ext cx="2176227" cy="201495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l"/>
              <a:r>
                <a:rPr lang="en-CA" b="1" dirty="0" smtClean="0">
                  <a:solidFill>
                    <a:schemeClr val="accent2"/>
                  </a:solidFill>
                </a:rPr>
                <a:t>1. Initiating</a:t>
              </a:r>
            </a:p>
            <a:p>
              <a:pPr marL="285750" indent="-182880" algn="l">
                <a:buFont typeface="Arial" panose="020B0604020202020204" pitchFamily="34" charset="0"/>
                <a:buChar char="•"/>
              </a:pPr>
              <a:r>
                <a:rPr lang="en-CA" sz="1600" b="1" dirty="0" smtClean="0">
                  <a:solidFill>
                    <a:schemeClr val="tx1"/>
                  </a:solidFill>
                </a:rPr>
                <a:t>Identify stakeholders</a:t>
              </a:r>
            </a:p>
            <a:p>
              <a:pPr marL="285750" indent="-182880" algn="l">
                <a:buFont typeface="Arial" panose="020B0604020202020204" pitchFamily="34" charset="0"/>
                <a:buChar char="•"/>
              </a:pPr>
              <a:r>
                <a:rPr lang="en-CA" sz="1600" b="1" dirty="0" smtClean="0">
                  <a:solidFill>
                    <a:schemeClr val="tx1"/>
                  </a:solidFill>
                </a:rPr>
                <a:t>Develop project </a:t>
              </a:r>
              <a:r>
                <a:rPr lang="en-CA" sz="1600" b="1" dirty="0">
                  <a:solidFill>
                    <a:schemeClr val="tx1"/>
                  </a:solidFill>
                </a:rPr>
                <a:t>c</a:t>
              </a:r>
              <a:r>
                <a:rPr lang="en-CA" sz="1600" b="1" dirty="0" smtClean="0">
                  <a:solidFill>
                    <a:schemeClr val="tx1"/>
                  </a:solidFill>
                </a:rPr>
                <a:t>harter</a:t>
              </a:r>
            </a:p>
            <a:p>
              <a:pPr marL="285750" indent="-182880" algn="l">
                <a:buFont typeface="Arial" panose="020B0604020202020204" pitchFamily="34" charset="0"/>
                <a:buChar char="•"/>
              </a:pPr>
              <a:r>
                <a:rPr lang="en-CA" sz="1600" b="1" dirty="0" smtClean="0">
                  <a:solidFill>
                    <a:schemeClr val="tx1"/>
                  </a:solidFill>
                </a:rPr>
                <a:t>Kick-off the project </a:t>
              </a:r>
              <a:endParaRPr lang="en-CA" sz="2000" b="1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878285" y="1856881"/>
              <a:ext cx="2920804" cy="418205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l"/>
              <a:r>
                <a:rPr lang="en-CA" b="1" dirty="0" smtClean="0">
                  <a:solidFill>
                    <a:schemeClr val="accent2"/>
                  </a:solidFill>
                </a:rPr>
                <a:t>2. Planning</a:t>
              </a:r>
            </a:p>
            <a:p>
              <a:pPr algn="l"/>
              <a:r>
                <a:rPr lang="en-CA" sz="1600" b="1" dirty="0" smtClean="0">
                  <a:solidFill>
                    <a:schemeClr val="tx1"/>
                  </a:solidFill>
                </a:rPr>
                <a:t>Create Project Plan</a:t>
              </a:r>
            </a:p>
            <a:p>
              <a:pPr marL="460375" lvl="3" indent="-285750" algn="l">
                <a:spcAft>
                  <a:spcPts val="600"/>
                </a:spcAft>
                <a:buFont typeface="Wingdings" panose="05000000000000000000" pitchFamily="2" charset="2"/>
                <a:buChar char="q"/>
                <a:defRPr/>
              </a:pPr>
              <a:r>
                <a:rPr lang="en-CA" sz="1400" kern="0" dirty="0">
                  <a:solidFill>
                    <a:prstClr val="black"/>
                  </a:solidFill>
                </a:rPr>
                <a:t>Determine </a:t>
              </a:r>
              <a:r>
                <a:rPr lang="en-CA" sz="1400" kern="0" dirty="0" smtClean="0">
                  <a:solidFill>
                    <a:prstClr val="black"/>
                  </a:solidFill>
                </a:rPr>
                <a:t>scope</a:t>
              </a:r>
              <a:endParaRPr lang="en-CA" sz="1400" kern="0" dirty="0">
                <a:solidFill>
                  <a:prstClr val="black"/>
                </a:solidFill>
              </a:endParaRPr>
            </a:p>
            <a:p>
              <a:pPr marL="460375" lvl="3" indent="-285750" algn="l">
                <a:spcAft>
                  <a:spcPts val="600"/>
                </a:spcAft>
                <a:buFont typeface="Wingdings" panose="05000000000000000000" pitchFamily="2" charset="2"/>
                <a:buChar char="q"/>
                <a:defRPr/>
              </a:pPr>
              <a:r>
                <a:rPr lang="en-CA" sz="1400" kern="0" dirty="0">
                  <a:solidFill>
                    <a:prstClr val="black"/>
                  </a:solidFill>
                </a:rPr>
                <a:t>Work </a:t>
              </a:r>
              <a:r>
                <a:rPr lang="en-CA" sz="1400" kern="0" dirty="0" smtClean="0">
                  <a:solidFill>
                    <a:prstClr val="black"/>
                  </a:solidFill>
                </a:rPr>
                <a:t>breakdown structure</a:t>
              </a:r>
              <a:endParaRPr lang="en-CA" sz="1400" kern="0" dirty="0">
                <a:solidFill>
                  <a:prstClr val="black"/>
                </a:solidFill>
              </a:endParaRPr>
            </a:p>
            <a:p>
              <a:pPr marL="460375" lvl="3" indent="-285750" algn="l">
                <a:spcAft>
                  <a:spcPts val="600"/>
                </a:spcAft>
                <a:buFont typeface="Wingdings" panose="05000000000000000000" pitchFamily="2" charset="2"/>
                <a:buChar char="q"/>
                <a:defRPr/>
              </a:pPr>
              <a:r>
                <a:rPr lang="en-CA" sz="1400" kern="0" dirty="0">
                  <a:solidFill>
                    <a:prstClr val="black"/>
                  </a:solidFill>
                </a:rPr>
                <a:t>Staffing </a:t>
              </a:r>
              <a:r>
                <a:rPr lang="en-CA" sz="1400" kern="0" dirty="0" smtClean="0">
                  <a:solidFill>
                    <a:prstClr val="black"/>
                  </a:solidFill>
                </a:rPr>
                <a:t>plan/resourcing</a:t>
              </a:r>
              <a:endParaRPr lang="en-CA" sz="1400" kern="0" dirty="0">
                <a:solidFill>
                  <a:prstClr val="black"/>
                </a:solidFill>
              </a:endParaRPr>
            </a:p>
            <a:p>
              <a:pPr marL="460375" lvl="3" indent="-285750" algn="l">
                <a:spcAft>
                  <a:spcPts val="600"/>
                </a:spcAft>
                <a:buFont typeface="Wingdings" panose="05000000000000000000" pitchFamily="2" charset="2"/>
                <a:buChar char="q"/>
                <a:defRPr/>
              </a:pPr>
              <a:r>
                <a:rPr lang="en-CA" sz="1400" kern="0" dirty="0">
                  <a:solidFill>
                    <a:prstClr val="black"/>
                  </a:solidFill>
                </a:rPr>
                <a:t>Risk management plan</a:t>
              </a:r>
            </a:p>
            <a:p>
              <a:pPr marL="460375" lvl="3" indent="-285750" algn="l">
                <a:spcAft>
                  <a:spcPts val="600"/>
                </a:spcAft>
                <a:buFont typeface="Wingdings" panose="05000000000000000000" pitchFamily="2" charset="2"/>
                <a:buChar char="q"/>
                <a:defRPr/>
              </a:pPr>
              <a:r>
                <a:rPr lang="en-CA" sz="1400" kern="0" dirty="0">
                  <a:solidFill>
                    <a:prstClr val="black"/>
                  </a:solidFill>
                </a:rPr>
                <a:t>Quality management plan</a:t>
              </a:r>
            </a:p>
            <a:p>
              <a:pPr marL="460375" lvl="3" indent="-285750" algn="l">
                <a:spcAft>
                  <a:spcPts val="600"/>
                </a:spcAft>
                <a:buFont typeface="Wingdings" panose="05000000000000000000" pitchFamily="2" charset="2"/>
                <a:buChar char="q"/>
                <a:defRPr/>
              </a:pPr>
              <a:r>
                <a:rPr lang="en-CA" sz="1400" kern="0" dirty="0">
                  <a:solidFill>
                    <a:prstClr val="black"/>
                  </a:solidFill>
                </a:rPr>
                <a:t>Communications p</a:t>
              </a:r>
              <a:r>
                <a:rPr lang="en-CA" sz="1400" kern="0" dirty="0" smtClean="0">
                  <a:solidFill>
                    <a:prstClr val="black"/>
                  </a:solidFill>
                </a:rPr>
                <a:t>lan</a:t>
              </a:r>
              <a:endParaRPr lang="en-CA" sz="1400" kern="0" dirty="0">
                <a:solidFill>
                  <a:prstClr val="black"/>
                </a:solidFill>
              </a:endParaRPr>
            </a:p>
            <a:p>
              <a:pPr marL="460375" lvl="3" indent="-285750" algn="l">
                <a:spcAft>
                  <a:spcPts val="600"/>
                </a:spcAft>
                <a:buFont typeface="Wingdings" panose="05000000000000000000" pitchFamily="2" charset="2"/>
                <a:buChar char="q"/>
                <a:defRPr/>
              </a:pPr>
              <a:r>
                <a:rPr lang="en-CA" sz="1400" kern="0" dirty="0">
                  <a:solidFill>
                    <a:prstClr val="black"/>
                  </a:solidFill>
                </a:rPr>
                <a:t>Organizational </a:t>
              </a:r>
              <a:r>
                <a:rPr lang="en-CA" sz="1400" kern="0" dirty="0" smtClean="0">
                  <a:solidFill>
                    <a:prstClr val="black"/>
                  </a:solidFill>
                </a:rPr>
                <a:t>change management plan</a:t>
              </a:r>
              <a:endParaRPr lang="en-CA" sz="1400" kern="0" dirty="0">
                <a:solidFill>
                  <a:prstClr val="black"/>
                </a:solidFill>
              </a:endParaRPr>
            </a:p>
            <a:p>
              <a:pPr marL="460375" lvl="3" indent="-285750" algn="l">
                <a:spcAft>
                  <a:spcPts val="600"/>
                </a:spcAft>
                <a:buFont typeface="Wingdings" panose="05000000000000000000" pitchFamily="2" charset="2"/>
                <a:buChar char="q"/>
                <a:defRPr/>
              </a:pPr>
              <a:r>
                <a:rPr lang="en-CA" sz="1400" kern="0" dirty="0">
                  <a:solidFill>
                    <a:prstClr val="black"/>
                  </a:solidFill>
                </a:rPr>
                <a:t>Benefits </a:t>
              </a:r>
              <a:r>
                <a:rPr lang="en-CA" sz="1400" kern="0" dirty="0" smtClean="0">
                  <a:solidFill>
                    <a:prstClr val="black"/>
                  </a:solidFill>
                </a:rPr>
                <a:t>realization </a:t>
              </a:r>
              <a:r>
                <a:rPr lang="en-CA" sz="1400" kern="0" dirty="0">
                  <a:solidFill>
                    <a:prstClr val="black"/>
                  </a:solidFill>
                </a:rPr>
                <a:t>p</a:t>
              </a:r>
              <a:r>
                <a:rPr lang="en-CA" sz="1400" kern="0" dirty="0" smtClean="0">
                  <a:solidFill>
                    <a:prstClr val="black"/>
                  </a:solidFill>
                </a:rPr>
                <a:t>lan</a:t>
              </a:r>
              <a:endParaRPr lang="en-CA" sz="1400" kern="0" dirty="0">
                <a:solidFill>
                  <a:prstClr val="black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355890" y="1856881"/>
              <a:ext cx="2391676" cy="231983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l"/>
              <a:r>
                <a:rPr lang="en-CA" b="1" dirty="0" smtClean="0">
                  <a:solidFill>
                    <a:schemeClr val="accent2"/>
                  </a:solidFill>
                </a:rPr>
                <a:t>3. Executing</a:t>
              </a:r>
            </a:p>
            <a:p>
              <a:pPr marL="285750" indent="-182880" algn="l">
                <a:buFont typeface="Arial" panose="020B0604020202020204" pitchFamily="34" charset="0"/>
                <a:buChar char="•"/>
              </a:pPr>
              <a:r>
                <a:rPr lang="en-CA" sz="1600" b="1" dirty="0" smtClean="0">
                  <a:solidFill>
                    <a:schemeClr val="tx1"/>
                  </a:solidFill>
                </a:rPr>
                <a:t>Manage </a:t>
              </a:r>
              <a:r>
                <a:rPr lang="en-CA" sz="1600" b="1" dirty="0">
                  <a:solidFill>
                    <a:schemeClr val="tx1"/>
                  </a:solidFill>
                </a:rPr>
                <a:t>s</a:t>
              </a:r>
              <a:r>
                <a:rPr lang="en-CA" sz="1600" b="1" dirty="0" smtClean="0">
                  <a:solidFill>
                    <a:schemeClr val="tx1"/>
                  </a:solidFill>
                </a:rPr>
                <a:t>takeholders</a:t>
              </a:r>
            </a:p>
            <a:p>
              <a:pPr marL="285750" indent="-182880" algn="l">
                <a:buFont typeface="Arial" panose="020B0604020202020204" pitchFamily="34" charset="0"/>
                <a:buChar char="•"/>
              </a:pPr>
              <a:r>
                <a:rPr lang="en-CA" sz="1600" b="1" dirty="0" smtClean="0">
                  <a:solidFill>
                    <a:schemeClr val="tx1"/>
                  </a:solidFill>
                </a:rPr>
                <a:t>Manage the team</a:t>
              </a:r>
            </a:p>
            <a:p>
              <a:pPr marL="285750" indent="-182880" algn="l">
                <a:buFont typeface="Arial" panose="020B0604020202020204" pitchFamily="34" charset="0"/>
                <a:buChar char="•"/>
              </a:pPr>
              <a:r>
                <a:rPr lang="en-CA" sz="1600" b="1" dirty="0" smtClean="0">
                  <a:solidFill>
                    <a:schemeClr val="tx1"/>
                  </a:solidFill>
                </a:rPr>
                <a:t>Manage scope</a:t>
              </a:r>
            </a:p>
            <a:p>
              <a:pPr marL="285750" indent="-182880" algn="l">
                <a:buFont typeface="Arial" panose="020B0604020202020204" pitchFamily="34" charset="0"/>
                <a:buChar char="•"/>
              </a:pPr>
              <a:r>
                <a:rPr lang="en-CA" sz="1600" b="1" dirty="0" smtClean="0">
                  <a:solidFill>
                    <a:schemeClr val="tx1"/>
                  </a:solidFill>
                </a:rPr>
                <a:t>Monitor risks</a:t>
              </a:r>
            </a:p>
            <a:p>
              <a:pPr marL="285750" indent="-182880" algn="l">
                <a:buFont typeface="Arial" panose="020B0604020202020204" pitchFamily="34" charset="0"/>
                <a:buChar char="•"/>
              </a:pPr>
              <a:r>
                <a:rPr lang="en-CA" sz="1600" b="1" dirty="0" smtClean="0">
                  <a:solidFill>
                    <a:schemeClr val="tx1"/>
                  </a:solidFill>
                </a:rPr>
                <a:t>Quality control</a:t>
              </a:r>
            </a:p>
            <a:p>
              <a:pPr marL="285750" indent="-182880" algn="l">
                <a:buFont typeface="Arial" panose="020B0604020202020204" pitchFamily="34" charset="0"/>
                <a:buChar char="•"/>
              </a:pPr>
              <a:r>
                <a:rPr lang="en-CA" sz="1600" b="1" dirty="0" smtClean="0">
                  <a:solidFill>
                    <a:schemeClr val="tx1"/>
                  </a:solidFill>
                </a:rPr>
                <a:t>Obtain sign-off </a:t>
              </a:r>
              <a:endParaRPr lang="en-CA" sz="2000" b="1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034140" y="4621965"/>
              <a:ext cx="2826937" cy="197915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l"/>
              <a:r>
                <a:rPr lang="en-CA" b="1" dirty="0" smtClean="0">
                  <a:solidFill>
                    <a:schemeClr val="accent2"/>
                  </a:solidFill>
                </a:rPr>
                <a:t>4. Closing</a:t>
              </a:r>
            </a:p>
            <a:p>
              <a:pPr marL="285750" indent="-182880" algn="l">
                <a:buFont typeface="Arial" panose="020B0604020202020204" pitchFamily="34" charset="0"/>
                <a:buChar char="•"/>
              </a:pPr>
              <a:r>
                <a:rPr lang="en-CA" sz="1600" b="1" dirty="0" smtClean="0">
                  <a:solidFill>
                    <a:schemeClr val="tx1"/>
                  </a:solidFill>
                </a:rPr>
                <a:t>Handover to operations</a:t>
              </a:r>
            </a:p>
            <a:p>
              <a:pPr marL="285750" indent="-182880" algn="l">
                <a:buFont typeface="Arial" panose="020B0604020202020204" pitchFamily="34" charset="0"/>
                <a:buChar char="•"/>
              </a:pPr>
              <a:r>
                <a:rPr lang="en-CA" sz="1600" b="1" dirty="0" smtClean="0">
                  <a:solidFill>
                    <a:schemeClr val="tx1"/>
                  </a:solidFill>
                </a:rPr>
                <a:t>Final sign-</a:t>
              </a:r>
              <a:r>
                <a:rPr lang="en-CA" sz="1600" b="1" dirty="0">
                  <a:solidFill>
                    <a:schemeClr val="tx1"/>
                  </a:solidFill>
                </a:rPr>
                <a:t>o</a:t>
              </a:r>
              <a:r>
                <a:rPr lang="en-CA" sz="1600" b="1" dirty="0" smtClean="0">
                  <a:solidFill>
                    <a:schemeClr val="tx1"/>
                  </a:solidFill>
                </a:rPr>
                <a:t>ff &amp; acceptance</a:t>
              </a:r>
            </a:p>
            <a:p>
              <a:pPr marL="285750" indent="-182880" algn="l">
                <a:buFont typeface="Arial" panose="020B0604020202020204" pitchFamily="34" charset="0"/>
                <a:buChar char="•"/>
              </a:pPr>
              <a:r>
                <a:rPr lang="en-CA" sz="1600" b="1" dirty="0" smtClean="0">
                  <a:solidFill>
                    <a:schemeClr val="tx1"/>
                  </a:solidFill>
                </a:rPr>
                <a:t>Archive documents</a:t>
              </a:r>
            </a:p>
            <a:p>
              <a:pPr marL="285750" indent="-182880" algn="l">
                <a:buFont typeface="Arial" panose="020B0604020202020204" pitchFamily="34" charset="0"/>
                <a:buChar char="•"/>
              </a:pPr>
              <a:r>
                <a:rPr lang="en-CA" sz="1600" b="1" dirty="0" smtClean="0">
                  <a:solidFill>
                    <a:schemeClr val="tx1"/>
                  </a:solidFill>
                </a:rPr>
                <a:t>Post-mortem review</a:t>
              </a:r>
              <a:endParaRPr lang="en-CA" sz="2000" b="1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8" name="Down Arrow 17"/>
            <p:cNvSpPr/>
            <p:nvPr/>
          </p:nvSpPr>
          <p:spPr>
            <a:xfrm rot="16200000">
              <a:off x="5943723" y="2671323"/>
              <a:ext cx="267533" cy="384261"/>
            </a:xfrm>
            <a:prstGeom prst="downArrow">
              <a:avLst>
                <a:gd name="adj1" fmla="val 50000"/>
                <a:gd name="adj2" fmla="val 4702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553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25780" cy="792088"/>
          </a:xfrm>
        </p:spPr>
        <p:txBody>
          <a:bodyPr/>
          <a:lstStyle/>
          <a:p>
            <a:r>
              <a:rPr lang="en-US" dirty="0" smtClean="0"/>
              <a:t>Workshop Outline </a:t>
            </a:r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195535"/>
              </p:ext>
            </p:extLst>
          </p:nvPr>
        </p:nvGraphicFramePr>
        <p:xfrm>
          <a:off x="395536" y="1268760"/>
          <a:ext cx="8352928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"/>
                <a:gridCol w="1512168"/>
                <a:gridCol w="2880320"/>
                <a:gridCol w="3132348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Learn</a:t>
                      </a:r>
                      <a:r>
                        <a:rPr lang="en-US" sz="1400" baseline="0" dirty="0" smtClean="0"/>
                        <a:t> How to: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List of deliverables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0979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Module </a:t>
                      </a: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Identify</a:t>
                      </a:r>
                      <a:r>
                        <a:rPr lang="en-CA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project level and initiate the project</a:t>
                      </a:r>
                      <a:endParaRPr lang="en-C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 current state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Identify PM activities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Identify project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levels and control points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Identify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nalyze stakeholders 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project charter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400" kern="1200" dirty="0" smtClean="0"/>
                        <a:t>PM</a:t>
                      </a:r>
                      <a:r>
                        <a:rPr lang="en-CA" sz="1400" kern="1200" baseline="0" dirty="0" smtClean="0"/>
                        <a:t> </a:t>
                      </a:r>
                      <a:r>
                        <a:rPr lang="en-CA" sz="1400" kern="1200" dirty="0" smtClean="0"/>
                        <a:t>Maturity Assessment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400" kern="1200" dirty="0" smtClean="0"/>
                        <a:t>PM</a:t>
                      </a:r>
                      <a:r>
                        <a:rPr lang="en-CA" sz="1400" kern="1200" baseline="0" dirty="0" smtClean="0"/>
                        <a:t> activities and process flow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400" kern="1200" baseline="0" dirty="0" smtClean="0"/>
                        <a:t>Project level definitions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400" kern="1200" baseline="0" dirty="0" smtClean="0"/>
                        <a:t>Project Level Assessment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400" kern="1200" baseline="0" dirty="0" smtClean="0"/>
                        <a:t>Project control points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400" kern="1200" baseline="0" dirty="0" smtClean="0"/>
                        <a:t>Stakeholder Register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400" kern="1200" baseline="0" dirty="0" smtClean="0"/>
                        <a:t>Project Charter</a:t>
                      </a:r>
                      <a:endParaRPr lang="en-CA" sz="1400" kern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Module </a:t>
                      </a: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</a:t>
                      </a:r>
                      <a:r>
                        <a:rPr lang="en-CA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project plan</a:t>
                      </a:r>
                      <a:endParaRPr lang="en-C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Define scope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 a WBS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 a staffing plan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Identify and 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evaluate risks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 a quality control plan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 a communications plan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an OCM plan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 a benefits realization plan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400" baseline="0" dirty="0" smtClean="0"/>
                        <a:t>Scope Statement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400" baseline="0" dirty="0" smtClean="0"/>
                        <a:t>Staffing Plan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400" baseline="0" dirty="0" smtClean="0"/>
                        <a:t>Risk Management Workbook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400" baseline="0" dirty="0" smtClean="0"/>
                        <a:t>Quality Management Workbook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400" baseline="0" dirty="0" smtClean="0"/>
                        <a:t>Communications Management Plan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400" baseline="0" dirty="0" smtClean="0"/>
                        <a:t>Change Impact Assessment and Messaging Plan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400" baseline="0" dirty="0" smtClean="0"/>
                        <a:t>Learning and Development Plan 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400" baseline="0" dirty="0" smtClean="0"/>
                        <a:t>Benefits Management Plan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50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25780" cy="792088"/>
          </a:xfrm>
        </p:spPr>
        <p:txBody>
          <a:bodyPr/>
          <a:lstStyle/>
          <a:p>
            <a:r>
              <a:rPr lang="en-US" dirty="0" smtClean="0"/>
              <a:t>Workshop Outline</a:t>
            </a:r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887976"/>
              </p:ext>
            </p:extLst>
          </p:nvPr>
        </p:nvGraphicFramePr>
        <p:xfrm>
          <a:off x="359532" y="1257785"/>
          <a:ext cx="8424937" cy="4760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"/>
                <a:gridCol w="1404156"/>
                <a:gridCol w="2772308"/>
                <a:gridCol w="3420381"/>
              </a:tblGrid>
              <a:tr h="27887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Learn</a:t>
                      </a:r>
                      <a:r>
                        <a:rPr lang="en-US" sz="1400" baseline="0" dirty="0" smtClean="0"/>
                        <a:t> How to: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List of deliverables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405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Module </a:t>
                      </a: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Manage,</a:t>
                      </a:r>
                      <a:r>
                        <a:rPr lang="en-CA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monitor, and control the project</a:t>
                      </a:r>
                      <a:endParaRPr lang="en-C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Kick-off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project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 stakeholders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 the team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 changes to scope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 and control risk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Perform quality control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Obtain sign-off on deliverables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400" kern="1200" baseline="0" dirty="0" smtClean="0"/>
                        <a:t>Project Status Reports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400" kern="1200" baseline="0" dirty="0" smtClean="0"/>
                        <a:t>Project Status Calculator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400" kern="1200" dirty="0" smtClean="0"/>
                        <a:t>Project</a:t>
                      </a:r>
                      <a:r>
                        <a:rPr lang="en-CA" sz="1400" kern="1200" baseline="0" dirty="0" smtClean="0"/>
                        <a:t> Sponsor Status Meeting agenda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400" kern="1200" baseline="0" dirty="0" smtClean="0"/>
                        <a:t>Issue Log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400" kern="1200" baseline="0" dirty="0" smtClean="0"/>
                        <a:t>Project Team Status Meeting agenda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400" kern="1200" baseline="0" dirty="0" smtClean="0"/>
                        <a:t>Team Performance Evaluation 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400" kern="1200" baseline="0" dirty="0" smtClean="0"/>
                        <a:t>Change Control Process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400" kern="1200" baseline="0" dirty="0" smtClean="0"/>
                        <a:t>Change Log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CA" sz="1400" kern="1200" baseline="0" dirty="0" smtClean="0"/>
                        <a:t>Deliverable Sign-off form </a:t>
                      </a:r>
                      <a:endParaRPr lang="en-CA" sz="1400" kern="1200" dirty="0" smtClean="0"/>
                    </a:p>
                  </a:txBody>
                  <a:tcPr/>
                </a:tc>
              </a:tr>
              <a:tr h="223099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Module </a:t>
                      </a: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Close</a:t>
                      </a:r>
                      <a:r>
                        <a:rPr lang="en-CA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project, track benefits, and set up a PMO </a:t>
                      </a:r>
                      <a:endParaRPr lang="en-C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Close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project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Conduct post-project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activities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Track and measure benefits</a:t>
                      </a:r>
                    </a:p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 up a PMO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400" baseline="0" dirty="0" smtClean="0"/>
                        <a:t>Final Sign-off and Acceptance form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400" baseline="0" dirty="0" smtClean="0"/>
                        <a:t>Handover to Operations 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400" baseline="0" dirty="0" smtClean="0"/>
                        <a:t>Post-Mortem Review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400" baseline="0" dirty="0" smtClean="0"/>
                        <a:t>Post-Implementation Review 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400" baseline="0" dirty="0" smtClean="0"/>
                        <a:t>Track and Measure Benefits 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400" baseline="0" dirty="0" smtClean="0"/>
                        <a:t>PMO Charter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400" baseline="0" dirty="0" smtClean="0"/>
                        <a:t>PMO Process Compliance Checklist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400" baseline="0" dirty="0" smtClean="0"/>
                        <a:t>PMO Projects Scorecard</a:t>
                      </a:r>
                    </a:p>
                    <a:p>
                      <a:pPr marL="114300" indent="-1143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CA" sz="1400" baseline="0" dirty="0" smtClean="0"/>
                        <a:t>PMO PM Skills Inventory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82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stCxn id="37" idx="2"/>
          </p:cNvCxnSpPr>
          <p:nvPr/>
        </p:nvCxnSpPr>
        <p:spPr>
          <a:xfrm flipH="1">
            <a:off x="5232583" y="3129131"/>
            <a:ext cx="3656" cy="306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78345" y="3141446"/>
            <a:ext cx="0" cy="306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332225" y="3133108"/>
            <a:ext cx="0" cy="306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31191" y="3129131"/>
            <a:ext cx="0" cy="306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itle 27"/>
          <p:cNvSpPr>
            <a:spLocks noGrp="1"/>
          </p:cNvSpPr>
          <p:nvPr>
            <p:ph type="title"/>
          </p:nvPr>
        </p:nvSpPr>
        <p:spPr>
          <a:xfrm>
            <a:off x="251520" y="251159"/>
            <a:ext cx="8625780" cy="864096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Module </a:t>
            </a:r>
            <a:r>
              <a:rPr lang="en-US" i="1" dirty="0">
                <a:solidFill>
                  <a:schemeClr val="accent2"/>
                </a:solidFill>
              </a:rPr>
              <a:t>1:</a:t>
            </a:r>
            <a:r>
              <a:rPr lang="en-US" dirty="0"/>
              <a:t> Identify </a:t>
            </a:r>
            <a:r>
              <a:rPr lang="en-US" dirty="0" smtClean="0"/>
              <a:t>project </a:t>
            </a:r>
            <a:r>
              <a:rPr lang="en-US" dirty="0"/>
              <a:t>l</a:t>
            </a:r>
            <a:r>
              <a:rPr lang="en-US" dirty="0" smtClean="0"/>
              <a:t>evel and </a:t>
            </a:r>
            <a:r>
              <a:rPr lang="en-US" dirty="0"/>
              <a:t>i</a:t>
            </a:r>
            <a:r>
              <a:rPr lang="en-US" dirty="0" smtClean="0"/>
              <a:t>nitiate the project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 flipH="1">
            <a:off x="1729106" y="1340768"/>
            <a:ext cx="1206239" cy="831080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 smtClean="0">
                <a:solidFill>
                  <a:srgbClr val="D17D08"/>
                </a:solidFill>
              </a:rPr>
              <a:t>1.2 </a:t>
            </a:r>
            <a:r>
              <a:rPr lang="en-CA" sz="1200" b="1" dirty="0" smtClean="0">
                <a:solidFill>
                  <a:srgbClr val="D17D08"/>
                </a:solidFill>
              </a:rPr>
              <a:t>Assess current </a:t>
            </a:r>
            <a:r>
              <a:rPr lang="en-CA" sz="1200" b="1" dirty="0">
                <a:solidFill>
                  <a:srgbClr val="D17D08"/>
                </a:solidFill>
              </a:rPr>
              <a:t>s</a:t>
            </a:r>
            <a:r>
              <a:rPr lang="en-CA" sz="1200" b="1" dirty="0" smtClean="0">
                <a:solidFill>
                  <a:srgbClr val="D17D08"/>
                </a:solidFill>
              </a:rPr>
              <a:t>tate</a:t>
            </a:r>
          </a:p>
        </p:txBody>
      </p:sp>
      <p:sp>
        <p:nvSpPr>
          <p:cNvPr id="31" name="Rectangle 30"/>
          <p:cNvSpPr/>
          <p:nvPr/>
        </p:nvSpPr>
        <p:spPr>
          <a:xfrm flipH="1">
            <a:off x="3176211" y="1340768"/>
            <a:ext cx="1204268" cy="831080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 smtClean="0">
                <a:solidFill>
                  <a:srgbClr val="D17D08"/>
                </a:solidFill>
              </a:rPr>
              <a:t>1.3 Identify PM activities</a:t>
            </a:r>
            <a:endParaRPr lang="en-CA" sz="1200" b="1" dirty="0" smtClean="0">
              <a:solidFill>
                <a:srgbClr val="D17D08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flipH="1">
            <a:off x="4631340" y="1340768"/>
            <a:ext cx="1209798" cy="831080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 smtClean="0">
                <a:solidFill>
                  <a:srgbClr val="D17D08"/>
                </a:solidFill>
              </a:rPr>
              <a:t>1.4 Define project </a:t>
            </a:r>
            <a:r>
              <a:rPr lang="en-US" sz="1200" b="1" dirty="0">
                <a:solidFill>
                  <a:srgbClr val="D17D08"/>
                </a:solidFill>
              </a:rPr>
              <a:t>l</a:t>
            </a:r>
            <a:r>
              <a:rPr lang="en-US" sz="1200" b="1" dirty="0" smtClean="0">
                <a:solidFill>
                  <a:srgbClr val="D17D08"/>
                </a:solidFill>
              </a:rPr>
              <a:t>evels</a:t>
            </a:r>
            <a:endParaRPr lang="en-CA" sz="1200" b="1" dirty="0" smtClean="0">
              <a:solidFill>
                <a:srgbClr val="D17D08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6087811" y="1340768"/>
            <a:ext cx="1206950" cy="831080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 smtClean="0">
                <a:solidFill>
                  <a:srgbClr val="D17D08"/>
                </a:solidFill>
              </a:rPr>
              <a:t>1.5 Identify stakeholders </a:t>
            </a:r>
            <a:endParaRPr lang="en-CA" sz="1200" b="1" dirty="0" smtClean="0">
              <a:solidFill>
                <a:srgbClr val="D17D08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7537527" y="1340768"/>
            <a:ext cx="1206546" cy="831080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 smtClean="0">
                <a:solidFill>
                  <a:srgbClr val="D17D08"/>
                </a:solidFill>
              </a:rPr>
              <a:t>1.6 Develop project </a:t>
            </a:r>
            <a:r>
              <a:rPr lang="en-US" sz="1200" b="1" dirty="0">
                <a:solidFill>
                  <a:srgbClr val="D17D08"/>
                </a:solidFill>
              </a:rPr>
              <a:t>c</a:t>
            </a:r>
            <a:r>
              <a:rPr lang="en-US" sz="1200" b="1" dirty="0" smtClean="0">
                <a:solidFill>
                  <a:srgbClr val="D17D08"/>
                </a:solidFill>
              </a:rPr>
              <a:t>harter </a:t>
            </a:r>
            <a:endParaRPr lang="en-CA" sz="1200" b="1" dirty="0" smtClean="0">
              <a:solidFill>
                <a:srgbClr val="D17D08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H="1">
            <a:off x="323528" y="1340768"/>
            <a:ext cx="1215327" cy="831080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 smtClean="0">
                <a:solidFill>
                  <a:srgbClr val="D17D08"/>
                </a:solidFill>
              </a:rPr>
              <a:t>1.1 Make the case </a:t>
            </a:r>
            <a:endParaRPr lang="en-CA" sz="1200" b="1" dirty="0" smtClean="0">
              <a:solidFill>
                <a:srgbClr val="D17D08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31191" y="2171848"/>
            <a:ext cx="0" cy="191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330802" y="2171848"/>
            <a:ext cx="2847" cy="191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776922" y="2171848"/>
            <a:ext cx="2847" cy="191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5234411" y="2171848"/>
            <a:ext cx="3656" cy="191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691286" y="2171848"/>
            <a:ext cx="0" cy="191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140800" y="2171848"/>
            <a:ext cx="0" cy="191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flipH="1">
            <a:off x="323528" y="3407344"/>
            <a:ext cx="1215327" cy="76513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Introduce PM processes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323528" y="2363300"/>
            <a:ext cx="1215327" cy="765831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Introduce PM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 flipH="1">
            <a:off x="1724562" y="2363300"/>
            <a:ext cx="1215327" cy="765831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Complete PM Maturity Assessment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 flipH="1">
            <a:off x="3170682" y="2363300"/>
            <a:ext cx="1215327" cy="765831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Map out PM activities by phase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 flipH="1">
            <a:off x="4628576" y="2363300"/>
            <a:ext cx="1215327" cy="765831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Define project  levels (1-2-3)</a:t>
            </a:r>
          </a:p>
        </p:txBody>
      </p:sp>
      <p:sp>
        <p:nvSpPr>
          <p:cNvPr id="38" name="Rectangle 37"/>
          <p:cNvSpPr/>
          <p:nvPr/>
        </p:nvSpPr>
        <p:spPr>
          <a:xfrm flipH="1">
            <a:off x="4628576" y="4500072"/>
            <a:ext cx="1215327" cy="765831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Identify control points for each level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flipH="1">
            <a:off x="323528" y="4500072"/>
            <a:ext cx="1215327" cy="76513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Set workshop expectations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 flipH="1">
            <a:off x="6083623" y="2363300"/>
            <a:ext cx="1215327" cy="76513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Identify stakeholders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 flipH="1">
            <a:off x="6083623" y="3407344"/>
            <a:ext cx="1215327" cy="76513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Analyze influence/</a:t>
            </a:r>
          </a:p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involvement 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 flipH="1">
            <a:off x="6083623" y="4500072"/>
            <a:ext cx="1215327" cy="76513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Identify roles and responsibilities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 flipH="1">
            <a:off x="7533137" y="2363300"/>
            <a:ext cx="1215327" cy="76513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Review charter inputs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 flipH="1">
            <a:off x="7533137" y="3407344"/>
            <a:ext cx="1215327" cy="76513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Identify charter components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 flipH="1">
            <a:off x="7533137" y="4500072"/>
            <a:ext cx="1215327" cy="76513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Match charter to project level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31191" y="4201119"/>
            <a:ext cx="0" cy="298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691286" y="3128432"/>
            <a:ext cx="0" cy="278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691286" y="4172476"/>
            <a:ext cx="0" cy="327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8140800" y="3128432"/>
            <a:ext cx="0" cy="278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8140800" y="4172476"/>
            <a:ext cx="0" cy="327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 flipH="1">
            <a:off x="1724562" y="3407344"/>
            <a:ext cx="1215327" cy="76513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Introduce Maturity Assessment Tool 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 flipH="1">
            <a:off x="3170682" y="3407344"/>
            <a:ext cx="1215327" cy="76513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Identify gaps in current process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 flipH="1">
            <a:off x="4628576" y="3407344"/>
            <a:ext cx="1215327" cy="765831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Introduce Project Level Assessment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236239" y="4201119"/>
            <a:ext cx="0" cy="306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59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stCxn id="36" idx="2"/>
            <a:endCxn id="61" idx="0"/>
          </p:cNvCxnSpPr>
          <p:nvPr/>
        </p:nvCxnSpPr>
        <p:spPr>
          <a:xfrm>
            <a:off x="2899371" y="3149530"/>
            <a:ext cx="608" cy="243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976156" y="3176511"/>
            <a:ext cx="0" cy="234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itle 27"/>
          <p:cNvSpPr>
            <a:spLocks noGrp="1"/>
          </p:cNvSpPr>
          <p:nvPr>
            <p:ph type="title"/>
          </p:nvPr>
        </p:nvSpPr>
        <p:spPr>
          <a:xfrm>
            <a:off x="251520" y="251159"/>
            <a:ext cx="8625780" cy="864096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Module </a:t>
            </a:r>
            <a:r>
              <a:rPr lang="en-US" i="1" dirty="0">
                <a:solidFill>
                  <a:schemeClr val="accent2"/>
                </a:solidFill>
              </a:rPr>
              <a:t>2:</a:t>
            </a:r>
            <a:r>
              <a:rPr lang="en-US" dirty="0"/>
              <a:t> Create </a:t>
            </a:r>
            <a:r>
              <a:rPr lang="en-US" dirty="0" smtClean="0"/>
              <a:t>the project plan 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6012160" y="2254719"/>
            <a:ext cx="0" cy="234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 flipH="1">
            <a:off x="1442366" y="1339023"/>
            <a:ext cx="894433" cy="916478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100" b="1" dirty="0" smtClean="0">
                <a:solidFill>
                  <a:srgbClr val="D17D08"/>
                </a:solidFill>
              </a:rPr>
              <a:t>2.2 </a:t>
            </a:r>
            <a:r>
              <a:rPr lang="en-CA" sz="1100" b="1" dirty="0" smtClean="0">
                <a:solidFill>
                  <a:srgbClr val="D17D08"/>
                </a:solidFill>
              </a:rPr>
              <a:t>Develop a WBS</a:t>
            </a:r>
          </a:p>
        </p:txBody>
      </p:sp>
      <p:sp>
        <p:nvSpPr>
          <p:cNvPr id="21" name="Rectangle 20"/>
          <p:cNvSpPr/>
          <p:nvPr/>
        </p:nvSpPr>
        <p:spPr>
          <a:xfrm flipH="1">
            <a:off x="325646" y="3392582"/>
            <a:ext cx="1003205" cy="90138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Create a scope statement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H="1">
            <a:off x="2452094" y="1339023"/>
            <a:ext cx="891310" cy="916478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100" b="1" dirty="0" smtClean="0">
                <a:solidFill>
                  <a:srgbClr val="D17D08"/>
                </a:solidFill>
              </a:rPr>
              <a:t>2.3</a:t>
            </a:r>
          </a:p>
          <a:p>
            <a:pPr algn="ctr"/>
            <a:r>
              <a:rPr lang="en-US" sz="1100" b="1" dirty="0" smtClean="0">
                <a:solidFill>
                  <a:srgbClr val="D17D08"/>
                </a:solidFill>
              </a:rPr>
              <a:t>Create a staffing plan </a:t>
            </a:r>
            <a:endParaRPr lang="en-CA" sz="1100" b="1" dirty="0" smtClean="0">
              <a:solidFill>
                <a:srgbClr val="D17D08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flipH="1">
            <a:off x="3460206" y="1339023"/>
            <a:ext cx="895770" cy="916478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100" b="1" dirty="0" smtClean="0">
                <a:solidFill>
                  <a:srgbClr val="D17D08"/>
                </a:solidFill>
              </a:rPr>
              <a:t>2.4 Identify and evaluate risks </a:t>
            </a:r>
            <a:endParaRPr lang="en-CA" sz="1100" b="1" dirty="0" smtClean="0">
              <a:solidFill>
                <a:srgbClr val="D17D08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4464681" y="1339023"/>
            <a:ext cx="895770" cy="916478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100" b="1" dirty="0" smtClean="0">
                <a:solidFill>
                  <a:srgbClr val="D17D08"/>
                </a:solidFill>
              </a:rPr>
              <a:t>2.5 Develop a quality plan </a:t>
            </a:r>
            <a:endParaRPr lang="en-CA" sz="1100" b="1" dirty="0" smtClean="0">
              <a:solidFill>
                <a:srgbClr val="D17D08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5448837" y="1339023"/>
            <a:ext cx="1067379" cy="916478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100" b="1" dirty="0" smtClean="0">
                <a:solidFill>
                  <a:srgbClr val="D17D08"/>
                </a:solidFill>
              </a:rPr>
              <a:t>2.6 Create a commun-</a:t>
            </a:r>
          </a:p>
          <a:p>
            <a:pPr algn="ctr"/>
            <a:r>
              <a:rPr lang="en-US" sz="1100" b="1" dirty="0" smtClean="0">
                <a:solidFill>
                  <a:srgbClr val="D17D08"/>
                </a:solidFill>
              </a:rPr>
              <a:t>ications plan  </a:t>
            </a:r>
            <a:endParaRPr lang="en-CA" sz="1100" b="1" dirty="0" smtClean="0">
              <a:solidFill>
                <a:srgbClr val="D17D08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H="1">
            <a:off x="323528" y="1339023"/>
            <a:ext cx="1001520" cy="916478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100" b="1" dirty="0" smtClean="0">
                <a:solidFill>
                  <a:srgbClr val="D17D08"/>
                </a:solidFill>
              </a:rPr>
              <a:t>2.1 </a:t>
            </a:r>
          </a:p>
          <a:p>
            <a:pPr algn="ctr"/>
            <a:r>
              <a:rPr lang="en-US" sz="1100" b="1" dirty="0" smtClean="0">
                <a:solidFill>
                  <a:srgbClr val="D17D08"/>
                </a:solidFill>
              </a:rPr>
              <a:t>Define scope </a:t>
            </a:r>
            <a:endParaRPr lang="en-CA" sz="1100" b="1" dirty="0" smtClean="0">
              <a:solidFill>
                <a:srgbClr val="D17D08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 flipH="1">
            <a:off x="1442367" y="2494542"/>
            <a:ext cx="895770" cy="6549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Review WBS methods 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 flipH="1">
            <a:off x="2451486" y="2494542"/>
            <a:ext cx="895770" cy="6549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Identify the elements of a staffing plan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 flipH="1">
            <a:off x="3460206" y="2494542"/>
            <a:ext cx="895770" cy="6549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Identify risks</a:t>
            </a:r>
          </a:p>
        </p:txBody>
      </p:sp>
      <p:sp>
        <p:nvSpPr>
          <p:cNvPr id="42" name="Rectangle 41"/>
          <p:cNvSpPr/>
          <p:nvPr/>
        </p:nvSpPr>
        <p:spPr>
          <a:xfrm flipH="1">
            <a:off x="4464681" y="2494542"/>
            <a:ext cx="895770" cy="65439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Define quality metrics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 flipH="1">
            <a:off x="5458420" y="2494542"/>
            <a:ext cx="1057795" cy="68103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Review communication plan inputs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 flipH="1">
            <a:off x="5458418" y="3392582"/>
            <a:ext cx="1057795" cy="90138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Create a communication plan  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cxnSp>
        <p:nvCxnSpPr>
          <p:cNvPr id="67" name="Straight Connector 66"/>
          <p:cNvCxnSpPr>
            <a:stCxn id="19" idx="2"/>
            <a:endCxn id="37" idx="0"/>
          </p:cNvCxnSpPr>
          <p:nvPr/>
        </p:nvCxnSpPr>
        <p:spPr>
          <a:xfrm>
            <a:off x="3908091" y="2255501"/>
            <a:ext cx="0" cy="239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20" idx="2"/>
            <a:endCxn id="42" idx="0"/>
          </p:cNvCxnSpPr>
          <p:nvPr/>
        </p:nvCxnSpPr>
        <p:spPr>
          <a:xfrm>
            <a:off x="4912566" y="2255501"/>
            <a:ext cx="0" cy="239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 flipH="1">
            <a:off x="6617937" y="1339023"/>
            <a:ext cx="1050404" cy="916478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100" b="1" dirty="0" smtClean="0">
                <a:solidFill>
                  <a:srgbClr val="D17D08"/>
                </a:solidFill>
              </a:rPr>
              <a:t>2.7 Create an OCM plan </a:t>
            </a:r>
            <a:endParaRPr lang="en-CA" sz="1100" b="1" dirty="0" smtClean="0">
              <a:solidFill>
                <a:srgbClr val="D17D08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 flipH="1">
            <a:off x="7768564" y="1339023"/>
            <a:ext cx="1051907" cy="916478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100" b="1" dirty="0" smtClean="0">
                <a:solidFill>
                  <a:srgbClr val="D17D08"/>
                </a:solidFill>
              </a:rPr>
              <a:t>2.8 Create a benefits realization plan  </a:t>
            </a:r>
            <a:endParaRPr lang="en-CA" sz="1100" b="1" dirty="0" smtClean="0">
              <a:solidFill>
                <a:srgbClr val="D17D08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 flipH="1">
            <a:off x="6617936" y="2494542"/>
            <a:ext cx="1050407" cy="65439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Assess change impact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 flipH="1">
            <a:off x="6617936" y="3392582"/>
            <a:ext cx="1050406" cy="90138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Draft key change messaging 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 flipH="1">
            <a:off x="6617937" y="4545124"/>
            <a:ext cx="1050407" cy="65439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Create a learning and development plan 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 flipH="1">
            <a:off x="7768564" y="2494542"/>
            <a:ext cx="1051907" cy="65439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Identify and document benefits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 flipH="1">
            <a:off x="7768565" y="3392582"/>
            <a:ext cx="1051907" cy="90138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Create a benefits tracking and measurement plan 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 flipH="1">
            <a:off x="7768564" y="4545124"/>
            <a:ext cx="1051906" cy="65439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Create a benefits reporting plan 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>
            <a:stCxn id="41" idx="2"/>
            <a:endCxn id="51" idx="0"/>
          </p:cNvCxnSpPr>
          <p:nvPr/>
        </p:nvCxnSpPr>
        <p:spPr>
          <a:xfrm>
            <a:off x="8294517" y="2255501"/>
            <a:ext cx="0" cy="239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1" idx="2"/>
            <a:endCxn id="52" idx="0"/>
          </p:cNvCxnSpPr>
          <p:nvPr/>
        </p:nvCxnSpPr>
        <p:spPr>
          <a:xfrm>
            <a:off x="8294517" y="3148934"/>
            <a:ext cx="1" cy="24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2" idx="2"/>
            <a:endCxn id="53" idx="0"/>
          </p:cNvCxnSpPr>
          <p:nvPr/>
        </p:nvCxnSpPr>
        <p:spPr>
          <a:xfrm flipH="1">
            <a:off x="8294517" y="4293962"/>
            <a:ext cx="1" cy="251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 flipH="1">
            <a:off x="1442367" y="3392582"/>
            <a:ext cx="895770" cy="90138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Create a WBS 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 flipH="1">
            <a:off x="6617936" y="5344303"/>
            <a:ext cx="1050407" cy="780151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Understand Level 3 OCM </a:t>
            </a:r>
          </a:p>
        </p:txBody>
      </p:sp>
      <p:sp>
        <p:nvSpPr>
          <p:cNvPr id="63" name="Rectangle 62"/>
          <p:cNvSpPr/>
          <p:nvPr/>
        </p:nvSpPr>
        <p:spPr>
          <a:xfrm flipH="1">
            <a:off x="7768565" y="5344303"/>
            <a:ext cx="1051907" cy="780151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Create a benefits realization plan  </a:t>
            </a:r>
          </a:p>
        </p:txBody>
      </p:sp>
      <p:cxnSp>
        <p:nvCxnSpPr>
          <p:cNvPr id="127" name="Straight Connector 126"/>
          <p:cNvCxnSpPr>
            <a:stCxn id="23" idx="2"/>
            <a:endCxn id="33" idx="0"/>
          </p:cNvCxnSpPr>
          <p:nvPr/>
        </p:nvCxnSpPr>
        <p:spPr>
          <a:xfrm>
            <a:off x="1889582" y="2255501"/>
            <a:ext cx="670" cy="239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33" idx="2"/>
            <a:endCxn id="60" idx="0"/>
          </p:cNvCxnSpPr>
          <p:nvPr/>
        </p:nvCxnSpPr>
        <p:spPr>
          <a:xfrm>
            <a:off x="1890252" y="3149530"/>
            <a:ext cx="0" cy="243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31" idx="2"/>
            <a:endCxn id="36" idx="0"/>
          </p:cNvCxnSpPr>
          <p:nvPr/>
        </p:nvCxnSpPr>
        <p:spPr>
          <a:xfrm>
            <a:off x="2897749" y="2255501"/>
            <a:ext cx="1622" cy="239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>
            <a:stCxn id="40" idx="2"/>
            <a:endCxn id="48" idx="0"/>
          </p:cNvCxnSpPr>
          <p:nvPr/>
        </p:nvCxnSpPr>
        <p:spPr>
          <a:xfrm>
            <a:off x="7143139" y="2255501"/>
            <a:ext cx="0" cy="239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stCxn id="48" idx="2"/>
            <a:endCxn id="49" idx="0"/>
          </p:cNvCxnSpPr>
          <p:nvPr/>
        </p:nvCxnSpPr>
        <p:spPr>
          <a:xfrm>
            <a:off x="7143139" y="3148934"/>
            <a:ext cx="0" cy="24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>
            <a:stCxn id="49" idx="2"/>
            <a:endCxn id="50" idx="0"/>
          </p:cNvCxnSpPr>
          <p:nvPr/>
        </p:nvCxnSpPr>
        <p:spPr>
          <a:xfrm>
            <a:off x="7143139" y="4293962"/>
            <a:ext cx="1" cy="251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>
            <a:stCxn id="50" idx="2"/>
            <a:endCxn id="62" idx="0"/>
          </p:cNvCxnSpPr>
          <p:nvPr/>
        </p:nvCxnSpPr>
        <p:spPr>
          <a:xfrm flipH="1">
            <a:off x="7143139" y="5199516"/>
            <a:ext cx="1" cy="144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53" idx="2"/>
            <a:endCxn id="63" idx="0"/>
          </p:cNvCxnSpPr>
          <p:nvPr/>
        </p:nvCxnSpPr>
        <p:spPr>
          <a:xfrm>
            <a:off x="8294517" y="5199516"/>
            <a:ext cx="1" cy="144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 flipH="1">
            <a:off x="3460206" y="3392582"/>
            <a:ext cx="895770" cy="90138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Create risk response plans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3901934" y="3160696"/>
            <a:ext cx="0" cy="238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 flipH="1">
            <a:off x="323580" y="2494542"/>
            <a:ext cx="1003205" cy="6549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Use requirements to finalize scope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 flipH="1">
            <a:off x="2452094" y="3392582"/>
            <a:ext cx="895770" cy="90138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Create a staffing plan </a:t>
            </a:r>
          </a:p>
        </p:txBody>
      </p:sp>
      <p:sp>
        <p:nvSpPr>
          <p:cNvPr id="64" name="Rectangle 63"/>
          <p:cNvSpPr/>
          <p:nvPr/>
        </p:nvSpPr>
        <p:spPr>
          <a:xfrm flipH="1">
            <a:off x="4468318" y="3392582"/>
            <a:ext cx="895770" cy="90138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CA" sz="1050" dirty="0" smtClean="0">
                <a:solidFill>
                  <a:schemeClr val="tx1"/>
                </a:solidFill>
              </a:rPr>
              <a:t>Create a quality plan </a:t>
            </a:r>
          </a:p>
        </p:txBody>
      </p:sp>
      <p:cxnSp>
        <p:nvCxnSpPr>
          <p:cNvPr id="5" name="Straight Connector 4"/>
          <p:cNvCxnSpPr>
            <a:stCxn id="32" idx="2"/>
            <a:endCxn id="57" idx="0"/>
          </p:cNvCxnSpPr>
          <p:nvPr/>
        </p:nvCxnSpPr>
        <p:spPr>
          <a:xfrm>
            <a:off x="824288" y="2255501"/>
            <a:ext cx="894" cy="239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7" idx="2"/>
            <a:endCxn id="21" idx="0"/>
          </p:cNvCxnSpPr>
          <p:nvPr/>
        </p:nvCxnSpPr>
        <p:spPr>
          <a:xfrm>
            <a:off x="825182" y="3149530"/>
            <a:ext cx="2066" cy="243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2" idx="2"/>
            <a:endCxn id="64" idx="0"/>
          </p:cNvCxnSpPr>
          <p:nvPr/>
        </p:nvCxnSpPr>
        <p:spPr>
          <a:xfrm>
            <a:off x="4912566" y="3148934"/>
            <a:ext cx="3637" cy="24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81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da34f19f5cbef89f73d2b7919771f9cc8137"/>
  <p:tag name="ISPRING_RESOURCE_PATHS_HASH_PRESENTER" val="cda34f19f5cbef89f73d2b7919771f9cc813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YdCTkMtJkKzCX6fSS8FW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PatLyb5NEyQ6NLBT7a8H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Lc0cQuK6U.dVmlYApnoK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HFPtdZx3kOyt1UWLIDjw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xmaVzjL4Uu8mKdQ9j2rD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IvlqP3rkmHcgHa73POI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zFq4czlW0S6fxPxt7DwX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gnsJIC5kiWyylSWlGPG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D2SlA83iUKxGCTBAFNpy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7_U84TjnUul5L_2v5kKs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sbmpWdzmUWXPHI.fTI7k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OJrlYC680ec0ejUXRe0b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1zMnmg7z0aLGul2k_Yrn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js5QeP8A0OqP4MubqQ.yw"/>
</p:tagLst>
</file>

<file path=ppt/theme/theme1.xml><?xml version="1.0" encoding="utf-8"?>
<a:theme xmlns:a="http://schemas.openxmlformats.org/drawingml/2006/main" name="Office Theme">
  <a:themeElements>
    <a:clrScheme name="Research 201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998F57"/>
      </a:accent2>
      <a:accent3>
        <a:srgbClr val="CECECE"/>
      </a:accent3>
      <a:accent4>
        <a:srgbClr val="7B7B7B"/>
      </a:accent4>
      <a:accent5>
        <a:srgbClr val="ADB7C3"/>
      </a:accent5>
      <a:accent6>
        <a:srgbClr val="5D5936"/>
      </a:accent6>
      <a:hlink>
        <a:srgbClr val="2576B7"/>
      </a:hlink>
      <a:folHlink>
        <a:srgbClr val="C77709"/>
      </a:folHlink>
    </a:clrScheme>
    <a:fontScheme name="Research 2011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1596</Words>
  <Application>Microsoft Office PowerPoint</Application>
  <PresentationFormat>On-screen Show (4:3)</PresentationFormat>
  <Paragraphs>344</Paragraphs>
  <Slides>15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Georgia</vt:lpstr>
      <vt:lpstr>Helvetica</vt:lpstr>
      <vt:lpstr>Wingdings</vt:lpstr>
      <vt:lpstr>Office Theme</vt:lpstr>
      <vt:lpstr>think-cell Slide</vt:lpstr>
      <vt:lpstr>PowerPoint Presentation</vt:lpstr>
      <vt:lpstr>Introduction</vt:lpstr>
      <vt:lpstr>Beyond Practical Research – Workshops Get You To Results</vt:lpstr>
      <vt:lpstr>Project management processes</vt:lpstr>
      <vt:lpstr>Project management activities</vt:lpstr>
      <vt:lpstr>Workshop Outline </vt:lpstr>
      <vt:lpstr>Workshop Outline</vt:lpstr>
      <vt:lpstr>Module 1: Identify project level and initiate the project</vt:lpstr>
      <vt:lpstr>Module 2: Create the project plan </vt:lpstr>
      <vt:lpstr>Module 3: Manage, monitor, and control the project </vt:lpstr>
      <vt:lpstr>Module 4: Close the project, track benefits, and set up a PMO </vt:lpstr>
      <vt:lpstr>Project Management Workshop Primary Deliverable: Best-Practice Approach to Project Management Adapted to your Organization</vt:lpstr>
      <vt:lpstr>Project Management Workshop Core Deliverables</vt:lpstr>
      <vt:lpstr>Project Management Workshop Core Deliverables</vt:lpstr>
      <vt:lpstr>Project Management Workshop: Built on World Class Research, Experience, and Standards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2014-01-23T14:14:10Z</dcterms:created>
  <dcterms:modified xsi:type="dcterms:W3CDTF">2014-03-14T13:39:00Z</dcterms:modified>
  <cp:contentStatus/>
</cp:coreProperties>
</file>