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2" r:id="rId4"/>
    <p:sldId id="528" r:id="rId5"/>
    <p:sldId id="529" r:id="rId6"/>
    <p:sldId id="348" r:id="rId7"/>
    <p:sldId id="349" r:id="rId8"/>
    <p:sldId id="359" r:id="rId9"/>
    <p:sldId id="350" r:id="rId10"/>
    <p:sldId id="351" r:id="rId11"/>
    <p:sldId id="352" r:id="rId12"/>
    <p:sldId id="530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05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54"/>
    <a:srgbClr val="D17D08"/>
    <a:srgbClr val="ADB7C3"/>
    <a:srgbClr val="CECECE"/>
    <a:srgbClr val="7B7B7B"/>
    <a:srgbClr val="7FAC85"/>
    <a:srgbClr val="998F57"/>
    <a:srgbClr val="5D5936"/>
    <a:srgbClr val="2576B7"/>
    <a:srgbClr val="C77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5811" autoAdjust="0"/>
  </p:normalViewPr>
  <p:slideViewPr>
    <p:cSldViewPr snapToObjects="1">
      <p:cViewPr>
        <p:scale>
          <a:sx n="100" d="100"/>
          <a:sy n="100" d="100"/>
        </p:scale>
        <p:origin x="2694" y="564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852"/>
    </p:cViewPr>
  </p:sorterViewPr>
  <p:notesViewPr>
    <p:cSldViewPr snapToObjects="1">
      <p:cViewPr varScale="1">
        <p:scale>
          <a:sx n="69" d="100"/>
          <a:sy n="69" d="100"/>
        </p:scale>
        <p:origin x="-248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21/05/2014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37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8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7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0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2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26" name="Picture 25" descr="footer2012.jpg"/>
          <p:cNvPicPr>
            <a:picLocks noChangeAspect="1"/>
          </p:cNvPicPr>
          <p:nvPr userDrawn="1"/>
        </p:nvPicPr>
        <p:blipFill>
          <a:blip r:embed="rId2" cstate="print"/>
          <a:srcRect l="73231"/>
          <a:stretch>
            <a:fillRect/>
          </a:stretch>
        </p:blipFill>
        <p:spPr>
          <a:xfrm>
            <a:off x="6696236" y="6090047"/>
            <a:ext cx="2447764" cy="767953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smtClean="0">
                <a:solidFill>
                  <a:srgbClr val="ADB7C3"/>
                </a:solidFill>
              </a:rPr>
              <a:t>Info-Tech</a:t>
            </a:r>
            <a:r>
              <a:rPr lang="en-CA" sz="800" baseline="0" smtClean="0">
                <a:solidFill>
                  <a:srgbClr val="ADB7C3"/>
                </a:solidFill>
              </a:rPr>
              <a:t> Research Group, Inc. Is a global leader in providing IT research and advice.</a:t>
            </a:r>
            <a:br>
              <a:rPr lang="en-CA" sz="800" baseline="0" smtClean="0">
                <a:solidFill>
                  <a:srgbClr val="ADB7C3"/>
                </a:solidFill>
              </a:rPr>
            </a:br>
            <a:r>
              <a:rPr lang="en-CA" sz="800" baseline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smtClean="0">
                <a:solidFill>
                  <a:srgbClr val="ADB7C3"/>
                </a:solidFill>
              </a:rPr>
            </a:br>
            <a:r>
              <a:rPr lang="en-CA" sz="800" baseline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smtClean="0">
                <a:solidFill>
                  <a:srgbClr val="ADB7C3"/>
                </a:solidFill>
              </a:rPr>
            </a:br>
            <a:r>
              <a:rPr lang="en-CA" sz="800" b="0" i="0" kern="120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1997-2014</a:t>
            </a:r>
            <a:r>
              <a:rPr lang="en-CA" sz="800" b="0" i="0" kern="1200" baseline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Info-Tech Research Group Inc.</a:t>
            </a:r>
            <a:endParaRPr lang="en-CA" sz="800">
              <a:solidFill>
                <a:srgbClr val="ADB7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57454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0828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3744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0370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0828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83744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0649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78561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80828"/>
            <a:ext cx="8627997" cy="4455172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smtClean="0"/>
              <a:t>What’s in</a:t>
            </a:r>
            <a:r>
              <a:rPr lang="en-CA" sz="1400" b="1" baseline="0" smtClean="0"/>
              <a:t> this Section:</a:t>
            </a:r>
            <a:endParaRPr lang="en-CA" sz="14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smtClean="0"/>
              <a:t>Sections:</a:t>
            </a:r>
            <a:endParaRPr lang="en-CA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9980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92896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9801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87713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smtClean="0"/>
              <a:t>Info-Tech</a:t>
            </a:r>
            <a:r>
              <a:rPr lang="en-CA" sz="1000" baseline="0" smtClean="0"/>
              <a:t> Research Group</a:t>
            </a:r>
            <a:endParaRPr lang="en-CA" sz="1000"/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2" r:id="rId7"/>
    <p:sldLayoutId id="2147483680" r:id="rId8"/>
    <p:sldLayoutId id="2147483696" r:id="rId9"/>
    <p:sldLayoutId id="2147483677" r:id="rId10"/>
    <p:sldLayoutId id="2147483667" r:id="rId11"/>
    <p:sldLayoutId id="2147483684" r:id="rId12"/>
    <p:sldLayoutId id="2147483700" r:id="rId13"/>
    <p:sldLayoutId id="2147483683" r:id="rId14"/>
    <p:sldLayoutId id="2147483714" r:id="rId15"/>
    <p:sldLayoutId id="2147483694" r:id="rId16"/>
    <p:sldLayoutId id="2147483702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jpg"/><Relationship Id="rId7" Type="http://schemas.openxmlformats.org/officeDocument/2006/relationships/image" Target="../media/image5.png"/><Relationship Id="rId2" Type="http://schemas.openxmlformats.org/officeDocument/2006/relationships/hyperlink" Target="http://www.infotech.com/research/ss/it-develop-a-pattern-based-big-data-strategy-to-accelerate-big-data-value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hyperlink" Target="mailto:workshopbooking@infotech.com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2" Type="http://schemas.openxmlformats.org/officeDocument/2006/relationships/hyperlink" Target="mailto:workshopbooking@infotech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infotech.com/research/storyboard-create-a-customized-big-data-architecture-and-implementation-plan?preview=true?utm_source=SS_Sample&amp;utm_medium=Collateral&amp;utm_campaign=Collater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74700" y="3060698"/>
            <a:ext cx="7454900" cy="940422"/>
          </a:xfrm>
        </p:spPr>
        <p:txBody>
          <a:bodyPr/>
          <a:lstStyle/>
          <a:p>
            <a:pPr lvl="0"/>
            <a:r>
              <a:rPr lang="en-CA" smtClean="0"/>
              <a:t>Create a Customized Big Data Architecture and Implementation Plan	</a:t>
            </a:r>
            <a:endParaRPr lang="en-US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74700" y="4001120"/>
            <a:ext cx="7467600" cy="508000"/>
          </a:xfrm>
        </p:spPr>
        <p:txBody>
          <a:bodyPr/>
          <a:lstStyle/>
          <a:p>
            <a:r>
              <a:rPr lang="en-CA"/>
              <a:t>Big </a:t>
            </a:r>
            <a:r>
              <a:rPr lang="en-CA" smtClean="0"/>
              <a:t>data architecture </a:t>
            </a:r>
            <a:r>
              <a:rPr lang="en-CA"/>
              <a:t>is not your father’s data architecture.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5" name="Picture 4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Data </a:t>
            </a:r>
            <a:r>
              <a:rPr lang="en-US"/>
              <a:t>a</a:t>
            </a:r>
            <a:r>
              <a:rPr lang="en-US" smtClean="0"/>
              <a:t>rchitecture can be mandated or it can be done proactively: Why </a:t>
            </a:r>
            <a:r>
              <a:rPr lang="en-US"/>
              <a:t>are you here?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257176" y="1223603"/>
            <a:ext cx="8620124" cy="657225"/>
          </a:xfrm>
        </p:spPr>
        <p:txBody>
          <a:bodyPr/>
          <a:lstStyle/>
          <a:p>
            <a:r>
              <a:rPr lang="en-US"/>
              <a:t>Generally data architects implement </a:t>
            </a:r>
            <a:r>
              <a:rPr lang="en-US" smtClean="0"/>
              <a:t>big data </a:t>
            </a:r>
            <a:r>
              <a:rPr lang="en-US"/>
              <a:t>because they are </a:t>
            </a:r>
            <a:r>
              <a:rPr lang="en-US" smtClean="0"/>
              <a:t>mandated to, </a:t>
            </a:r>
            <a:r>
              <a:rPr lang="en-US"/>
              <a:t>but occasionally some take a proactive approach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49302" y="1880828"/>
            <a:ext cx="5114785" cy="4500500"/>
          </a:xfrm>
        </p:spPr>
        <p:txBody>
          <a:bodyPr/>
          <a:lstStyle/>
          <a:p>
            <a:pPr lvl="0"/>
            <a:r>
              <a:rPr lang="en-US"/>
              <a:t>This blueprint presumes that you have already made the case for </a:t>
            </a:r>
            <a:r>
              <a:rPr lang="en-US" smtClean="0"/>
              <a:t>big data </a:t>
            </a:r>
            <a:r>
              <a:rPr lang="en-US"/>
              <a:t>in your organization. If you have not made the case, please refer to </a:t>
            </a:r>
            <a:r>
              <a:rPr lang="en-US" i="1">
                <a:hlinkClick r:id="rId2"/>
              </a:rPr>
              <a:t>Develop a Pattern-Based Big Data Strategy to Accelerate Big Data Value</a:t>
            </a:r>
            <a:r>
              <a:rPr lang="en-US"/>
              <a:t>.</a:t>
            </a:r>
          </a:p>
          <a:p>
            <a:pPr lvl="0"/>
            <a:r>
              <a:rPr lang="en-US"/>
              <a:t>You are reading this </a:t>
            </a:r>
            <a:r>
              <a:rPr lang="en-US" smtClean="0"/>
              <a:t>because </a:t>
            </a:r>
            <a:r>
              <a:rPr lang="en-US"/>
              <a:t>(1) you have been mandated by the business to implement a data architecture that can support </a:t>
            </a:r>
            <a:r>
              <a:rPr lang="en-US" smtClean="0"/>
              <a:t>big data</a:t>
            </a:r>
            <a:r>
              <a:rPr lang="en-US"/>
              <a:t>, or (2) you are choosing to take a proactive approach to building the foundation for </a:t>
            </a:r>
            <a:r>
              <a:rPr lang="en-US" smtClean="0"/>
              <a:t>big data </a:t>
            </a:r>
            <a:r>
              <a:rPr lang="en-US"/>
              <a:t>within your organization. </a:t>
            </a:r>
          </a:p>
          <a:p>
            <a:pPr lvl="0"/>
            <a:r>
              <a:rPr lang="en-US" smtClean="0"/>
              <a:t>This </a:t>
            </a:r>
            <a:r>
              <a:rPr lang="en-US"/>
              <a:t>blueprint will help you regardless of which </a:t>
            </a:r>
            <a:r>
              <a:rPr lang="en-US" smtClean="0"/>
              <a:t>scenario </a:t>
            </a:r>
            <a:r>
              <a:rPr lang="en-US"/>
              <a:t>you fall </a:t>
            </a:r>
            <a:r>
              <a:rPr lang="en-US" smtClean="0"/>
              <a:t>under. Below </a:t>
            </a:r>
            <a:r>
              <a:rPr lang="en-US"/>
              <a:t>is </a:t>
            </a:r>
            <a:r>
              <a:rPr lang="en-US" smtClean="0"/>
              <a:t>a list of the </a:t>
            </a:r>
            <a:r>
              <a:rPr lang="en-US"/>
              <a:t>specific benefits </a:t>
            </a:r>
            <a:r>
              <a:rPr lang="en-US" smtClean="0"/>
              <a:t>for each use </a:t>
            </a:r>
            <a:r>
              <a:rPr lang="en-US"/>
              <a:t>case:</a:t>
            </a:r>
          </a:p>
          <a:p>
            <a:pPr lvl="1"/>
            <a:r>
              <a:rPr lang="en-US" b="1"/>
              <a:t>If you have been mandated</a:t>
            </a:r>
            <a:r>
              <a:rPr lang="en-US"/>
              <a:t>, this blueprint will:</a:t>
            </a:r>
          </a:p>
          <a:p>
            <a:pPr lvl="2"/>
            <a:r>
              <a:rPr lang="en-US"/>
              <a:t>Assist you </a:t>
            </a:r>
            <a:r>
              <a:rPr lang="en-US" smtClean="0"/>
              <a:t>in making </a:t>
            </a:r>
            <a:r>
              <a:rPr lang="en-US"/>
              <a:t>technology choices </a:t>
            </a:r>
            <a:r>
              <a:rPr lang="en-US" smtClean="0"/>
              <a:t>much quicker.</a:t>
            </a:r>
            <a:endParaRPr lang="en-US"/>
          </a:p>
          <a:p>
            <a:pPr lvl="2"/>
            <a:r>
              <a:rPr lang="en-US"/>
              <a:t>Provide you with metrics to demonstrate your success to the </a:t>
            </a:r>
            <a:r>
              <a:rPr lang="en-US" smtClean="0"/>
              <a:t>business.</a:t>
            </a:r>
            <a:endParaRPr lang="en-US"/>
          </a:p>
          <a:p>
            <a:pPr lvl="1"/>
            <a:r>
              <a:rPr lang="en-US" b="1"/>
              <a:t>If you are being proactive</a:t>
            </a:r>
            <a:r>
              <a:rPr lang="en-US"/>
              <a:t>, this blueprint will:</a:t>
            </a:r>
          </a:p>
          <a:p>
            <a:pPr lvl="2"/>
            <a:r>
              <a:rPr lang="en-US"/>
              <a:t>Help you get ahead of the </a:t>
            </a:r>
            <a:r>
              <a:rPr lang="en-US" smtClean="0"/>
              <a:t>curve.</a:t>
            </a:r>
            <a:endParaRPr lang="en-US"/>
          </a:p>
          <a:p>
            <a:pPr lvl="2"/>
            <a:r>
              <a:rPr lang="en-US" smtClean="0"/>
              <a:t>Prepare you to </a:t>
            </a:r>
            <a:r>
              <a:rPr lang="en-US"/>
              <a:t>handle requests from the business when they </a:t>
            </a:r>
            <a:r>
              <a:rPr lang="en-US" smtClean="0"/>
              <a:t>come.</a:t>
            </a:r>
            <a:endParaRPr lang="en-US"/>
          </a:p>
          <a:p>
            <a:pPr lvl="2"/>
            <a:r>
              <a:rPr lang="en-US"/>
              <a:t>Give you a head start in understanding how </a:t>
            </a:r>
            <a:r>
              <a:rPr lang="en-US" smtClean="0"/>
              <a:t>big data </a:t>
            </a:r>
            <a:r>
              <a:rPr lang="en-US"/>
              <a:t>architecture differs from </a:t>
            </a:r>
            <a:r>
              <a:rPr lang="en-US" smtClean="0"/>
              <a:t>traditional.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64088" y="2132856"/>
            <a:ext cx="12793" cy="3631931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3076" y="1764930"/>
            <a:ext cx="2082390" cy="260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61082" y="4577286"/>
            <a:ext cx="3666378" cy="1278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12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Data departments </a:t>
            </a:r>
            <a:r>
              <a:rPr lang="en-US" sz="1200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should be the ones driving the initiative. They should be the </a:t>
            </a:r>
            <a:r>
              <a:rPr lang="en-US" sz="12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spark, they </a:t>
            </a:r>
            <a:r>
              <a:rPr lang="en-US" sz="1200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should provoke, and they should make presentations for users. If IT doesn’t, the users are already doing it and they may go to other sources and overlook IT.</a:t>
            </a:r>
            <a:endParaRPr lang="en-US" sz="1200" i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1443" y="5910186"/>
            <a:ext cx="351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smtClean="0"/>
              <a:t>-- Mario </a:t>
            </a:r>
            <a:r>
              <a:rPr lang="en-US" sz="1200"/>
              <a:t>Faria, </a:t>
            </a:r>
            <a:r>
              <a:rPr lang="en-US" sz="1200" smtClean="0"/>
              <a:t>Chief Data Officer, </a:t>
            </a:r>
            <a:r>
              <a:rPr lang="en-US" sz="1200" err="1" smtClean="0"/>
              <a:t>ServiceSource</a:t>
            </a:r>
            <a:endParaRPr lang="en-US" sz="1200"/>
          </a:p>
        </p:txBody>
      </p:sp>
      <p:pic>
        <p:nvPicPr>
          <p:cNvPr id="13" name="Picture 12" descr="quote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2440" y="5627784"/>
            <a:ext cx="179050" cy="127893"/>
          </a:xfrm>
          <a:prstGeom prst="rect">
            <a:avLst/>
          </a:prstGeom>
        </p:spPr>
      </p:pic>
      <p:pic>
        <p:nvPicPr>
          <p:cNvPr id="14" name="Picture 13" descr="quote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5928" y="4633255"/>
            <a:ext cx="179050" cy="12789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2" name="Picture 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itrg-logo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2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294" y="2369783"/>
            <a:ext cx="28374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smtClean="0">
                <a:latin typeface="+mj-lt"/>
              </a:rPr>
              <a:t>It’s </a:t>
            </a:r>
            <a:r>
              <a:rPr lang="en-CA" sz="1400" i="1">
                <a:latin typeface="+mj-lt"/>
              </a:rPr>
              <a:t>a cultural change, a change in the mindset. As an example, one big change is a shift from RDBMS to files. Architects and developers have to understand and adapt to that. There is a lot of learning and investment upfront but companies will reap the benefits in the </a:t>
            </a:r>
            <a:r>
              <a:rPr lang="en-CA" sz="1400" i="1" smtClean="0">
                <a:latin typeface="+mj-lt"/>
              </a:rPr>
              <a:t>long run.</a:t>
            </a:r>
            <a:endParaRPr lang="en-US" sz="1400" i="1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</a:t>
            </a:r>
            <a:r>
              <a:rPr lang="en-US" smtClean="0"/>
              <a:t>happens </a:t>
            </a:r>
            <a:r>
              <a:rPr lang="en-US"/>
              <a:t>when everything you have ever learned about data architecture gets thrown out the window?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257176" y="1223603"/>
            <a:ext cx="8620124" cy="657225"/>
          </a:xfrm>
        </p:spPr>
        <p:txBody>
          <a:bodyPr/>
          <a:lstStyle/>
          <a:p>
            <a:r>
              <a:rPr lang="en-US"/>
              <a:t>The business is demanding b</a:t>
            </a:r>
            <a:r>
              <a:rPr lang="en-US" smtClean="0"/>
              <a:t>ig data </a:t>
            </a:r>
            <a:r>
              <a:rPr lang="en-US"/>
              <a:t>capabilities and has </a:t>
            </a:r>
            <a:r>
              <a:rPr lang="en-US" smtClean="0"/>
              <a:t>forced </a:t>
            </a:r>
            <a:r>
              <a:rPr lang="en-US"/>
              <a:t>data architects who haven’t planned for </a:t>
            </a:r>
            <a:r>
              <a:rPr lang="en-US" smtClean="0"/>
              <a:t>big data </a:t>
            </a:r>
            <a:r>
              <a:rPr lang="en-US"/>
              <a:t>into a </a:t>
            </a:r>
            <a:r>
              <a:rPr lang="en-US" smtClean="0"/>
              <a:t>difficult situation.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6443" y="1962363"/>
            <a:ext cx="4521582" cy="4166937"/>
          </a:xfrm>
        </p:spPr>
        <p:txBody>
          <a:bodyPr/>
          <a:lstStyle/>
          <a:p>
            <a:pPr lvl="0"/>
            <a:r>
              <a:rPr lang="en-CA" b="1" smtClean="0"/>
              <a:t>Many data architects have no experience with big data and feel overwhelmed </a:t>
            </a:r>
            <a:r>
              <a:rPr lang="en-CA" smtClean="0"/>
              <a:t>by the number of options available to them (including vendor options, storage options, etc.). They often have little or no comfort with new data managing technologies.</a:t>
            </a:r>
            <a:endParaRPr lang="en-US" smtClean="0"/>
          </a:p>
          <a:p>
            <a:pPr lvl="1"/>
            <a:r>
              <a:rPr lang="en-CA" smtClean="0"/>
              <a:t>Data </a:t>
            </a:r>
            <a:r>
              <a:rPr lang="en-CA"/>
              <a:t>architects are struggling with the </a:t>
            </a:r>
            <a:r>
              <a:rPr lang="en-CA" b="1"/>
              <a:t>departure from SQL </a:t>
            </a:r>
            <a:r>
              <a:rPr lang="en-CA" b="1" smtClean="0"/>
              <a:t>(relational) databases </a:t>
            </a:r>
            <a:r>
              <a:rPr lang="en-CA" b="1"/>
              <a:t>to </a:t>
            </a:r>
            <a:r>
              <a:rPr lang="en-CA" b="1" smtClean="0"/>
              <a:t>NoSQL (non-relational) </a:t>
            </a:r>
            <a:r>
              <a:rPr lang="en-CA" b="1"/>
              <a:t>databases, </a:t>
            </a:r>
            <a:r>
              <a:rPr lang="en-CA"/>
              <a:t>having little experience and comfort with the lack of standardization and the need to code each individual query.</a:t>
            </a:r>
            <a:endParaRPr lang="en-US"/>
          </a:p>
          <a:p>
            <a:pPr lvl="1"/>
            <a:r>
              <a:rPr lang="en-CA"/>
              <a:t>Data architects are most comfortable with structured </a:t>
            </a:r>
            <a:r>
              <a:rPr lang="en-CA" smtClean="0"/>
              <a:t>data, and </a:t>
            </a:r>
            <a:r>
              <a:rPr lang="en-CA" b="1" smtClean="0"/>
              <a:t>big data </a:t>
            </a:r>
            <a:r>
              <a:rPr lang="en-CA" b="1"/>
              <a:t>often includes unstructured data (e.g. tweets) and semi-structured data that needs parsing.</a:t>
            </a:r>
            <a:r>
              <a:rPr lang="en-CA"/>
              <a:t> This is a new skill for many data architects and can seem daunting. </a:t>
            </a:r>
            <a:endParaRPr lang="en-US"/>
          </a:p>
          <a:p>
            <a:pPr lvl="1"/>
            <a:r>
              <a:rPr lang="en-CA" smtClean="0"/>
              <a:t>Big data </a:t>
            </a:r>
            <a:r>
              <a:rPr lang="en-CA"/>
              <a:t>often involves blending of internal and external data. Data architects are </a:t>
            </a:r>
            <a:r>
              <a:rPr lang="en-CA" b="1"/>
              <a:t>not used to grappling with external data sources and trying to integrate them with internal data. </a:t>
            </a:r>
            <a:r>
              <a:rPr lang="en-CA"/>
              <a:t>This raises a number of issues including privacy, data </a:t>
            </a:r>
            <a:r>
              <a:rPr lang="en-CA" smtClean="0"/>
              <a:t>matching, </a:t>
            </a:r>
            <a:r>
              <a:rPr lang="en-CA"/>
              <a:t>and security.</a:t>
            </a:r>
            <a:endParaRPr lang="en-US"/>
          </a:p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112060" y="2204864"/>
            <a:ext cx="0" cy="324036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quote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67747" y="4160607"/>
            <a:ext cx="336701" cy="240501"/>
          </a:xfrm>
          <a:prstGeom prst="rect">
            <a:avLst/>
          </a:prstGeom>
        </p:spPr>
      </p:pic>
      <p:pic>
        <p:nvPicPr>
          <p:cNvPr id="9" name="Picture 8" descr="quote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92" y="2324529"/>
            <a:ext cx="336701" cy="2405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34645" y="4473116"/>
            <a:ext cx="2878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smtClean="0"/>
              <a:t>-- </a:t>
            </a:r>
            <a:r>
              <a:rPr lang="en-US" sz="1400" err="1"/>
              <a:t>Sushil</a:t>
            </a:r>
            <a:r>
              <a:rPr lang="en-US" sz="1400"/>
              <a:t> </a:t>
            </a:r>
            <a:r>
              <a:rPr lang="en-US" sz="1400" err="1"/>
              <a:t>Dhankani</a:t>
            </a:r>
            <a:r>
              <a:rPr lang="en-US" sz="1400"/>
              <a:t>, Manager of Data Architecture &amp; Analytics, Cardinal Health</a:t>
            </a:r>
            <a:endParaRPr lang="en-US" sz="1400" i="1"/>
          </a:p>
        </p:txBody>
      </p:sp>
      <p:grpSp>
        <p:nvGrpSpPr>
          <p:cNvPr id="10" name="Group 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67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2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7176" y="1232756"/>
            <a:ext cx="8620124" cy="972108"/>
          </a:xfrm>
        </p:spPr>
        <p:txBody>
          <a:bodyPr/>
          <a:lstStyle/>
          <a:p>
            <a:r>
              <a:rPr lang="en-US" smtClean="0"/>
              <a:t>Big data </a:t>
            </a:r>
            <a:r>
              <a:rPr lang="en-US"/>
              <a:t>provides organizations with opportunities to gain a competitive </a:t>
            </a:r>
            <a:r>
              <a:rPr lang="en-US" smtClean="0"/>
              <a:t>advantage; however, </a:t>
            </a:r>
            <a:r>
              <a:rPr lang="en-US"/>
              <a:t>without a </a:t>
            </a:r>
            <a:r>
              <a:rPr lang="en-US" smtClean="0"/>
              <a:t>big data </a:t>
            </a:r>
            <a:r>
              <a:rPr lang="en-US" i="1" smtClean="0"/>
              <a:t>architecture</a:t>
            </a:r>
            <a:r>
              <a:rPr lang="en-US" smtClean="0"/>
              <a:t>, </a:t>
            </a:r>
            <a:r>
              <a:rPr lang="en-US"/>
              <a:t>few organizations will </a:t>
            </a:r>
            <a:r>
              <a:rPr lang="en-US" smtClean="0"/>
              <a:t>see </a:t>
            </a:r>
            <a:r>
              <a:rPr lang="en-US"/>
              <a:t>any benefit.</a:t>
            </a:r>
          </a:p>
          <a:p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Introduction</a:t>
            </a:r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49303" y="2744924"/>
            <a:ext cx="4034665" cy="2376264"/>
          </a:xfrm>
        </p:spPr>
        <p:txBody>
          <a:bodyPr/>
          <a:lstStyle/>
          <a:p>
            <a:pPr lvl="0"/>
            <a:r>
              <a:rPr lang="en-CA"/>
              <a:t>Data Architects, Enterprise Architects, and CIOs tasked with creating a data architecture that can support </a:t>
            </a:r>
            <a:r>
              <a:rPr lang="en-CA" smtClean="0"/>
              <a:t>big data.</a:t>
            </a:r>
            <a:endParaRPr lang="en-US"/>
          </a:p>
          <a:p>
            <a:endParaRPr lang="en-CA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4860032" y="2744924"/>
            <a:ext cx="4032448" cy="2376264"/>
          </a:xfrm>
        </p:spPr>
        <p:txBody>
          <a:bodyPr/>
          <a:lstStyle/>
          <a:p>
            <a:pPr lvl="0"/>
            <a:r>
              <a:rPr lang="en-CA"/>
              <a:t>Understand the importance of a </a:t>
            </a:r>
            <a:r>
              <a:rPr lang="en-CA" smtClean="0"/>
              <a:t>big data </a:t>
            </a:r>
            <a:r>
              <a:rPr lang="en-CA"/>
              <a:t>architecture: why it is different from traditional data architecture and why it is necessary.</a:t>
            </a:r>
            <a:endParaRPr lang="en-US"/>
          </a:p>
          <a:p>
            <a:pPr lvl="0"/>
            <a:r>
              <a:rPr lang="en-CA"/>
              <a:t>Identify </a:t>
            </a:r>
            <a:r>
              <a:rPr lang="en-CA" smtClean="0"/>
              <a:t>big data </a:t>
            </a:r>
            <a:r>
              <a:rPr lang="en-CA"/>
              <a:t>architectural principles based on the </a:t>
            </a:r>
            <a:r>
              <a:rPr lang="en-CA" smtClean="0"/>
              <a:t>organization’s big data </a:t>
            </a:r>
            <a:r>
              <a:rPr lang="en-CA"/>
              <a:t>maturity.</a:t>
            </a:r>
            <a:endParaRPr lang="en-US"/>
          </a:p>
          <a:p>
            <a:pPr lvl="0"/>
            <a:r>
              <a:rPr lang="en-CA"/>
              <a:t>Develop the </a:t>
            </a:r>
            <a:r>
              <a:rPr lang="en-CA" smtClean="0"/>
              <a:t>organization’s big data </a:t>
            </a:r>
            <a:r>
              <a:rPr lang="en-CA"/>
              <a:t>architecture by breaking tasks down into manageable decisions. </a:t>
            </a:r>
            <a:endParaRPr lang="en-US"/>
          </a:p>
          <a:p>
            <a:pPr lvl="0"/>
            <a:r>
              <a:rPr lang="en-CA"/>
              <a:t>Develop an implementation plan to ensure the </a:t>
            </a:r>
            <a:r>
              <a:rPr lang="en-CA" smtClean="0"/>
              <a:t>architecture </a:t>
            </a:r>
            <a:r>
              <a:rPr lang="en-CA"/>
              <a:t>is successful. </a:t>
            </a:r>
            <a:endParaRPr lang="en-US"/>
          </a:p>
          <a:p>
            <a:pPr marL="0" indent="0">
              <a:buNone/>
            </a:pP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49302" y="2406191"/>
            <a:ext cx="313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smtClean="0"/>
              <a:t>This Research Is Designed</a:t>
            </a:r>
            <a:r>
              <a:rPr lang="en-CA" sz="1400" b="1" baseline="0" smtClean="0"/>
              <a:t> For:</a:t>
            </a:r>
            <a:endParaRPr lang="en-CA" sz="1400" b="1"/>
          </a:p>
        </p:txBody>
      </p:sp>
      <p:sp>
        <p:nvSpPr>
          <p:cNvPr id="9" name="TextBox 8"/>
          <p:cNvSpPr txBox="1"/>
          <p:nvPr/>
        </p:nvSpPr>
        <p:spPr>
          <a:xfrm>
            <a:off x="4860032" y="240619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smtClean="0"/>
              <a:t>This Research</a:t>
            </a:r>
            <a:r>
              <a:rPr lang="en-CA" sz="1400" b="1" baseline="0" smtClean="0"/>
              <a:t> Will Help You:</a:t>
            </a:r>
            <a:endParaRPr lang="en-CA" sz="1400" b="1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383870" y="3933056"/>
            <a:ext cx="2376261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5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Executive Summary</a:t>
            </a:r>
            <a:endParaRPr lang="en-CA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49302" y="1232756"/>
            <a:ext cx="8627997" cy="5256584"/>
          </a:xfrm>
        </p:spPr>
        <p:txBody>
          <a:bodyPr/>
          <a:lstStyle/>
          <a:p>
            <a:pPr lvl="0"/>
            <a:r>
              <a:rPr lang="en-CA"/>
              <a:t>Many data architects have no experience with </a:t>
            </a:r>
            <a:r>
              <a:rPr lang="en-CA" smtClean="0"/>
              <a:t>big data </a:t>
            </a:r>
            <a:r>
              <a:rPr lang="en-CA"/>
              <a:t>and feel overwhelmed by the number of options available to them (including vendor options, storage options, etc.). </a:t>
            </a:r>
            <a:r>
              <a:rPr lang="en-CA" smtClean="0"/>
              <a:t>They </a:t>
            </a:r>
            <a:r>
              <a:rPr lang="en-CA"/>
              <a:t>often have little to </a:t>
            </a:r>
            <a:r>
              <a:rPr lang="en-CA" smtClean="0"/>
              <a:t>no </a:t>
            </a:r>
            <a:r>
              <a:rPr lang="en-CA"/>
              <a:t>comfort with new </a:t>
            </a:r>
            <a:r>
              <a:rPr lang="en-CA" smtClean="0"/>
              <a:t>big data </a:t>
            </a:r>
            <a:r>
              <a:rPr lang="en-CA"/>
              <a:t>management technologies.</a:t>
            </a:r>
            <a:endParaRPr lang="en-US"/>
          </a:p>
          <a:p>
            <a:r>
              <a:rPr lang="en-US"/>
              <a:t>There are a few key reasons </a:t>
            </a:r>
            <a:r>
              <a:rPr lang="en-US" smtClean="0"/>
              <a:t>big data </a:t>
            </a:r>
            <a:r>
              <a:rPr lang="en-US"/>
              <a:t>architecture is different than </a:t>
            </a:r>
            <a:r>
              <a:rPr lang="en-US" smtClean="0"/>
              <a:t>traditional </a:t>
            </a:r>
            <a:r>
              <a:rPr lang="en-US"/>
              <a:t>data </a:t>
            </a:r>
            <a:r>
              <a:rPr lang="en-US" smtClean="0"/>
              <a:t>architecture:</a:t>
            </a:r>
            <a:endParaRPr lang="en-US"/>
          </a:p>
          <a:p>
            <a:pPr lvl="1"/>
            <a:r>
              <a:rPr lang="en-US"/>
              <a:t>Big </a:t>
            </a:r>
            <a:r>
              <a:rPr lang="en-US" smtClean="0"/>
              <a:t>data </a:t>
            </a:r>
            <a:r>
              <a:rPr lang="en-US"/>
              <a:t>architecture starts with the data itself, taking a bottom-up approach. Decisions about data influence decisions about components that use data.</a:t>
            </a:r>
          </a:p>
          <a:p>
            <a:pPr lvl="1"/>
            <a:r>
              <a:rPr lang="en-US"/>
              <a:t>Big </a:t>
            </a:r>
            <a:r>
              <a:rPr lang="en-US" smtClean="0"/>
              <a:t>data </a:t>
            </a:r>
            <a:r>
              <a:rPr lang="en-US"/>
              <a:t>introduces new data sources such as social media content and streaming data.</a:t>
            </a:r>
          </a:p>
          <a:p>
            <a:pPr lvl="1"/>
            <a:r>
              <a:rPr lang="en-US"/>
              <a:t>The enterprise </a:t>
            </a:r>
            <a:r>
              <a:rPr lang="en-US" smtClean="0"/>
              <a:t>data warehouse </a:t>
            </a:r>
            <a:r>
              <a:rPr lang="en-US"/>
              <a:t>(EDW) becomes a source for </a:t>
            </a:r>
            <a:r>
              <a:rPr lang="en-US" smtClean="0"/>
              <a:t>big data</a:t>
            </a:r>
            <a:r>
              <a:rPr lang="en-US"/>
              <a:t>.</a:t>
            </a:r>
          </a:p>
          <a:p>
            <a:pPr lvl="1"/>
            <a:r>
              <a:rPr lang="en-US"/>
              <a:t>Master data management (MDM) is used as an index to </a:t>
            </a:r>
            <a:r>
              <a:rPr lang="en-US" smtClean="0"/>
              <a:t>the content </a:t>
            </a:r>
            <a:r>
              <a:rPr lang="en-US"/>
              <a:t>in </a:t>
            </a:r>
            <a:r>
              <a:rPr lang="en-US" smtClean="0"/>
              <a:t>big data </a:t>
            </a:r>
            <a:r>
              <a:rPr lang="en-US"/>
              <a:t>about the people, places, and things the organization cares about.</a:t>
            </a:r>
          </a:p>
          <a:p>
            <a:pPr lvl="1"/>
            <a:r>
              <a:rPr lang="en-US"/>
              <a:t>The variety of </a:t>
            </a:r>
            <a:r>
              <a:rPr lang="en-US" smtClean="0"/>
              <a:t>big data </a:t>
            </a:r>
            <a:r>
              <a:rPr lang="en-US"/>
              <a:t>and unstructured data requires a new type of persistence.</a:t>
            </a:r>
          </a:p>
          <a:p>
            <a:pPr lvl="1"/>
            <a:r>
              <a:rPr lang="en-US"/>
              <a:t>Analytics capabilities need to be expanded to handle the variety, volume, and velocity of </a:t>
            </a:r>
            <a:r>
              <a:rPr lang="en-US" smtClean="0"/>
              <a:t>big data</a:t>
            </a:r>
            <a:r>
              <a:rPr lang="en-US"/>
              <a:t>.</a:t>
            </a:r>
          </a:p>
          <a:p>
            <a:pPr lvl="1"/>
            <a:r>
              <a:rPr lang="en-US"/>
              <a:t>Big </a:t>
            </a:r>
            <a:r>
              <a:rPr lang="en-US" smtClean="0"/>
              <a:t>data </a:t>
            </a:r>
            <a:r>
              <a:rPr lang="en-US"/>
              <a:t>applications leverage reporting and visualization in new ways to integrate information and generate new insights.</a:t>
            </a:r>
          </a:p>
          <a:p>
            <a:r>
              <a:rPr lang="en-US"/>
              <a:t>Before beginning to make technology decisions regarding the </a:t>
            </a:r>
            <a:r>
              <a:rPr lang="en-US" smtClean="0"/>
              <a:t>big data </a:t>
            </a:r>
            <a:r>
              <a:rPr lang="en-US"/>
              <a:t>architecture, make sure </a:t>
            </a:r>
            <a:r>
              <a:rPr lang="en-US" smtClean="0"/>
              <a:t>a big data architecture strategy </a:t>
            </a:r>
            <a:r>
              <a:rPr lang="en-US"/>
              <a:t>is in place to document </a:t>
            </a:r>
            <a:r>
              <a:rPr lang="en-US" smtClean="0"/>
              <a:t>architecture </a:t>
            </a:r>
            <a:r>
              <a:rPr lang="en-US"/>
              <a:t>principles and guidelines, the organization’s </a:t>
            </a:r>
            <a:r>
              <a:rPr lang="en-US" smtClean="0"/>
              <a:t>big data </a:t>
            </a:r>
            <a:r>
              <a:rPr lang="en-US"/>
              <a:t>business pattern, and high-level functional and quality of service requirements. </a:t>
            </a:r>
          </a:p>
          <a:p>
            <a:r>
              <a:rPr lang="en-US" smtClean="0"/>
              <a:t>Use the big data </a:t>
            </a:r>
            <a:r>
              <a:rPr lang="en-US"/>
              <a:t>business pattern </a:t>
            </a:r>
            <a:r>
              <a:rPr lang="en-US" smtClean="0"/>
              <a:t>to </a:t>
            </a:r>
            <a:r>
              <a:rPr lang="en-US"/>
              <a:t>determine what data sources </a:t>
            </a:r>
            <a:r>
              <a:rPr lang="en-US" smtClean="0"/>
              <a:t>to use in </a:t>
            </a:r>
            <a:r>
              <a:rPr lang="en-US"/>
              <a:t>your architecture, </a:t>
            </a:r>
            <a:r>
              <a:rPr lang="en-US" smtClean="0"/>
              <a:t>this </a:t>
            </a:r>
            <a:r>
              <a:rPr lang="en-US"/>
              <a:t>will then dictate the </a:t>
            </a:r>
            <a:r>
              <a:rPr lang="en-US" smtClean="0"/>
              <a:t>data </a:t>
            </a:r>
            <a:r>
              <a:rPr lang="en-US"/>
              <a:t>integration capabilities </a:t>
            </a:r>
            <a:r>
              <a:rPr lang="en-US" smtClean="0"/>
              <a:t>required. </a:t>
            </a:r>
            <a:r>
              <a:rPr lang="en-US"/>
              <a:t>By documenting </a:t>
            </a:r>
            <a:r>
              <a:rPr lang="en-US" smtClean="0"/>
              <a:t>current </a:t>
            </a:r>
            <a:r>
              <a:rPr lang="en-US"/>
              <a:t>technologies, and determining what technologies are </a:t>
            </a:r>
            <a:r>
              <a:rPr lang="en-US" smtClean="0"/>
              <a:t>required, </a:t>
            </a:r>
            <a:r>
              <a:rPr lang="en-US"/>
              <a:t>you can uncover gaps to be addressed in an implementation plan.</a:t>
            </a:r>
          </a:p>
          <a:p>
            <a:r>
              <a:rPr lang="en-US"/>
              <a:t>Once you have identified and filled technology gaps, perform an architectural walkthrough to pull decisions and gaps together and provide a fuller picture. After the architectural walkthrough, fill in any uncovered gaps. A </a:t>
            </a:r>
            <a:r>
              <a:rPr lang="en-US" smtClean="0"/>
              <a:t>proof-of-technology </a:t>
            </a:r>
            <a:r>
              <a:rPr lang="en-US"/>
              <a:t>project can be started as soon as you have evaluation copies (or </a:t>
            </a:r>
            <a:r>
              <a:rPr lang="en-US" smtClean="0"/>
              <a:t>OSS products) </a:t>
            </a:r>
            <a:r>
              <a:rPr lang="en-US"/>
              <a:t>and at least one person who understands the technology.</a:t>
            </a:r>
          </a:p>
          <a:p>
            <a:pPr lvl="1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5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blueprint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9828" y="2775643"/>
            <a:ext cx="2724343" cy="3212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300" dirty="0" smtClean="0">
                <a:solidFill>
                  <a:schemeClr val="tx1"/>
                </a:solidFill>
                <a:cs typeface="Open Sans"/>
              </a:rPr>
              <a:t>We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recommend that you supplement the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Best-Practice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Blueprint with a </a:t>
            </a:r>
            <a:r>
              <a:rPr lang="en-US" sz="1300" b="1" dirty="0">
                <a:solidFill>
                  <a:schemeClr val="tx1"/>
                </a:solidFill>
                <a:cs typeface="Open Sans"/>
              </a:rPr>
              <a:t>Guided Implementation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. </a:t>
            </a:r>
          </a:p>
          <a:p>
            <a:pPr algn="l"/>
            <a:endParaRPr lang="en-US" sz="1300" dirty="0">
              <a:solidFill>
                <a:schemeClr val="tx1"/>
              </a:solidFill>
              <a:cs typeface="Open Sans"/>
            </a:endParaRPr>
          </a:p>
          <a:p>
            <a:pPr algn="l"/>
            <a:r>
              <a:rPr lang="en-US" sz="1300" dirty="0" smtClean="0">
                <a:solidFill>
                  <a:schemeClr val="tx1"/>
                </a:solidFill>
                <a:cs typeface="Open Sans"/>
              </a:rPr>
              <a:t>For most Info-Tech members, these Guided Implementations are included in your membership plan.* Our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expert analysts will provide telephone assistance to you and your team at key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project milestones to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review your materials, answer your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questions,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and explain our methodology</a:t>
            </a:r>
            <a:r>
              <a:rPr lang="en-US" sz="1200" dirty="0">
                <a:solidFill>
                  <a:schemeClr val="tx1"/>
                </a:solidFill>
                <a:cs typeface="Open Sans"/>
              </a:rPr>
              <a:t>.</a:t>
            </a:r>
          </a:p>
          <a:p>
            <a:pPr algn="l"/>
            <a:endParaRPr lang="en-US" sz="1600" dirty="0">
              <a:solidFill>
                <a:schemeClr val="tx1"/>
              </a:solidFill>
              <a:cs typeface="Open Sans"/>
            </a:endParaRPr>
          </a:p>
          <a:p>
            <a:pPr algn="l"/>
            <a:endParaRPr lang="en-US" sz="1600" dirty="0">
              <a:solidFill>
                <a:schemeClr val="tx1"/>
              </a:solidFill>
              <a:cs typeface="Open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56176" y="2775643"/>
            <a:ext cx="2724887" cy="268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300" dirty="0" smtClean="0">
                <a:solidFill>
                  <a:schemeClr val="tx1"/>
                </a:solidFill>
                <a:cs typeface="Open Sans"/>
              </a:rPr>
              <a:t>Info-Tech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Research Group’s expert analysts will come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onsite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to help you work through our project methodology in a 2-5 day project accelerator workshop. We take you through every phase of the project and ensure that you have a road map in place to complete your project successfully. In some cases, we can even complete the project while we are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onsite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.</a:t>
            </a:r>
          </a:p>
          <a:p>
            <a:pPr algn="l"/>
            <a:endParaRPr lang="en-US" sz="1300" dirty="0">
              <a:solidFill>
                <a:schemeClr val="tx1"/>
              </a:solidFill>
              <a:cs typeface="Open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68" y="2775644"/>
            <a:ext cx="2708814" cy="3702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chemeClr val="tx1"/>
                </a:solidFill>
                <a:cs typeface="Open Sans"/>
              </a:rPr>
              <a:t>Do-It-Yourself </a:t>
            </a:r>
            <a:r>
              <a:rPr lang="en-US" sz="1400" b="1" dirty="0">
                <a:solidFill>
                  <a:schemeClr val="tx1"/>
                </a:solidFill>
                <a:cs typeface="Open Sans"/>
              </a:rPr>
              <a:t>Implementation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cs typeface="Open Sans"/>
              </a:rPr>
              <a:t>Use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this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Best-Practice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Blueprint to help you complete your project. The slides in this Blueprint will walk you step-by-step through every phase of your project with supporting tools and templates ready for you to use.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chemeClr val="tx1"/>
                </a:solidFill>
                <a:cs typeface="Open Sans"/>
              </a:rPr>
              <a:t>Project </a:t>
            </a:r>
            <a:r>
              <a:rPr lang="en-US" sz="1400" b="1" dirty="0">
                <a:solidFill>
                  <a:schemeClr val="tx1"/>
                </a:solidFill>
                <a:cs typeface="Open Sans"/>
              </a:rPr>
              <a:t>Accelerator Workshop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cs typeface="Open Sans"/>
              </a:rPr>
              <a:t>You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can also use this </a:t>
            </a:r>
            <a:r>
              <a:rPr lang="en-US" sz="1300" dirty="0" smtClean="0">
                <a:solidFill>
                  <a:schemeClr val="tx1"/>
                </a:solidFill>
                <a:cs typeface="Open Sans"/>
              </a:rPr>
              <a:t>Best-Practice </a:t>
            </a:r>
            <a:r>
              <a:rPr lang="en-US" sz="1300" dirty="0">
                <a:solidFill>
                  <a:schemeClr val="tx1"/>
                </a:solidFill>
                <a:cs typeface="Open Sans"/>
              </a:rPr>
              <a:t>Blueprint to facilitate your own project accelerator workshop within your organization using the workshop slides and facilitation instructions provided in the Appendix</a:t>
            </a:r>
            <a:r>
              <a:rPr lang="en-US" sz="1200" dirty="0">
                <a:solidFill>
                  <a:schemeClr val="tx1"/>
                </a:solidFill>
                <a:cs typeface="Open Sans"/>
              </a:rPr>
              <a:t>.</a:t>
            </a:r>
          </a:p>
          <a:p>
            <a:pPr algn="l"/>
            <a:endParaRPr lang="en-US" sz="1200" dirty="0">
              <a:solidFill>
                <a:schemeClr val="tx1"/>
              </a:solidFill>
              <a:cs typeface="Open Sans"/>
            </a:endParaRPr>
          </a:p>
          <a:p>
            <a:pPr algn="l"/>
            <a:endParaRPr lang="en-US" sz="1200" dirty="0">
              <a:solidFill>
                <a:schemeClr val="tx1"/>
              </a:solidFill>
              <a:cs typeface="Open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0122" y="5337212"/>
            <a:ext cx="23683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b="1" dirty="0">
                <a:latin typeface="+mn-lt"/>
                <a:cs typeface="Open Sans"/>
              </a:rPr>
              <a:t>Book your </a:t>
            </a:r>
            <a:r>
              <a:rPr lang="en-US" sz="1350" b="1" dirty="0" smtClean="0">
                <a:latin typeface="+mn-lt"/>
                <a:cs typeface="Open Sans"/>
              </a:rPr>
              <a:t>workshop</a:t>
            </a:r>
            <a:r>
              <a:rPr lang="en-US" sz="1350" b="1" dirty="0">
                <a:latin typeface="+mn-lt"/>
                <a:cs typeface="Open Sans"/>
              </a:rPr>
              <a:t/>
            </a:r>
            <a:br>
              <a:rPr lang="en-US" sz="1350" b="1" dirty="0">
                <a:latin typeface="+mn-lt"/>
                <a:cs typeface="Open Sans"/>
              </a:rPr>
            </a:br>
            <a:r>
              <a:rPr lang="en-US" sz="1350" b="1" dirty="0" smtClean="0">
                <a:latin typeface="+mn-lt"/>
                <a:cs typeface="Open Sans"/>
              </a:rPr>
              <a:t>now </a:t>
            </a:r>
            <a:r>
              <a:rPr lang="en-US" sz="1350" b="1" dirty="0">
                <a:latin typeface="+mn-lt"/>
                <a:cs typeface="Open Sans"/>
              </a:rPr>
              <a:t>by emailing: </a:t>
            </a:r>
            <a:r>
              <a:rPr lang="en-US" sz="1100" dirty="0" smtClean="0">
                <a:latin typeface="+mn-lt"/>
                <a:cs typeface="Open Sans"/>
                <a:hlinkClick r:id="rId2"/>
              </a:rPr>
              <a:t>WorkshopBooking@InfoTech.com</a:t>
            </a:r>
            <a:endParaRPr lang="en-US" sz="1100" dirty="0" smtClean="0">
              <a:latin typeface="+mn-lt"/>
              <a:cs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960" y="1975515"/>
            <a:ext cx="2723030" cy="8068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9" name="Rectangle 8"/>
          <p:cNvSpPr/>
          <p:nvPr/>
        </p:nvSpPr>
        <p:spPr>
          <a:xfrm>
            <a:off x="414411" y="2115113"/>
            <a:ext cx="1341059" cy="5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Best-Practice </a:t>
            </a:r>
            <a:r>
              <a:rPr lang="en-US" sz="13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Blueprint</a:t>
            </a:r>
          </a:p>
          <a:p>
            <a:endParaRPr lang="en-US" sz="1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0484" y="1978876"/>
            <a:ext cx="2723030" cy="806823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11" name="Rectangle 10"/>
          <p:cNvSpPr/>
          <p:nvPr/>
        </p:nvSpPr>
        <p:spPr>
          <a:xfrm>
            <a:off x="3362050" y="2115113"/>
            <a:ext cx="1610000" cy="5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Free </a:t>
            </a:r>
            <a:r>
              <a:rPr lang="en-US" sz="13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Guided</a:t>
            </a:r>
          </a:p>
          <a:p>
            <a:r>
              <a:rPr lang="en-US" sz="13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Implementation</a:t>
            </a:r>
            <a:endParaRPr lang="en-US" sz="1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7104" y="1962067"/>
            <a:ext cx="2723030" cy="806823"/>
          </a:xfrm>
          <a:prstGeom prst="rect">
            <a:avLst/>
          </a:prstGeom>
          <a:solidFill>
            <a:srgbClr val="257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13" name="Rectangle 12"/>
          <p:cNvSpPr/>
          <p:nvPr/>
        </p:nvSpPr>
        <p:spPr>
          <a:xfrm>
            <a:off x="6286542" y="2115113"/>
            <a:ext cx="1341059" cy="5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Onsite</a:t>
            </a:r>
            <a:endParaRPr lang="en-US" sz="13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  <a:p>
            <a:r>
              <a:rPr lang="en-US" sz="13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Workshops</a:t>
            </a:r>
            <a:endParaRPr lang="en-US" sz="1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9829" y="5841268"/>
            <a:ext cx="272368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350" dirty="0" smtClean="0">
                <a:latin typeface="+mn-lt"/>
              </a:rPr>
              <a:t>*</a:t>
            </a:r>
            <a:r>
              <a:rPr lang="en-US" sz="900" dirty="0"/>
              <a:t>Guided Implementations are included in most advisory membership seats.</a:t>
            </a:r>
            <a:endParaRPr lang="en-CA" sz="900" dirty="0">
              <a:latin typeface="+mn-lt"/>
            </a:endParaRPr>
          </a:p>
        </p:txBody>
      </p:sp>
      <p:pic>
        <p:nvPicPr>
          <p:cNvPr id="15" name="Picture 14" descr="best-practice-bluepri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5716" y="1880828"/>
            <a:ext cx="998444" cy="9984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 descr="on-site-workshop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1083" y="1744964"/>
            <a:ext cx="1179980" cy="1179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6200122" y="5985284"/>
            <a:ext cx="216833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b="1" dirty="0" smtClean="0">
                <a:latin typeface="+mn-lt"/>
                <a:cs typeface="Open Sans"/>
              </a:rPr>
              <a:t>Or calling:</a:t>
            </a:r>
          </a:p>
          <a:p>
            <a:pPr algn="l"/>
            <a:r>
              <a:rPr lang="en-CA" sz="1100" dirty="0" smtClean="0">
                <a:latin typeface="+mn-lt"/>
              </a:rPr>
              <a:t>1-888-670-8889 Ext. 3001</a:t>
            </a:r>
            <a:endParaRPr lang="en-US" sz="1100" dirty="0" smtClean="0">
              <a:latin typeface="+mn-lt"/>
              <a:cs typeface="Open Sans"/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257176" y="1232756"/>
            <a:ext cx="8620124" cy="657225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cs typeface="Open Sans"/>
              </a:rPr>
              <a:t>There are multiple ways you can use this Info-Tech Best-Practice Blueprint in your organization. Choose the option that best fits your needs:</a:t>
            </a:r>
          </a:p>
          <a:p>
            <a:pPr marL="0" indent="0">
              <a:buNone/>
            </a:pPr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910" y="2073444"/>
            <a:ext cx="711226" cy="63547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1" name="Picture 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itrg-logo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4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a free guided implementation today!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3" y="1304764"/>
            <a:ext cx="6122897" cy="457250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CA" sz="1600" dirty="0">
                <a:cs typeface="Open Sans"/>
              </a:rPr>
              <a:t>Info-Tech is just a phone call away and can assist you with your project</a:t>
            </a:r>
            <a:r>
              <a:rPr lang="en-CA" sz="1600" dirty="0" smtClean="0">
                <a:cs typeface="Open Sans"/>
              </a:rPr>
              <a:t>. Our </a:t>
            </a:r>
            <a:r>
              <a:rPr lang="en-CA" sz="1600" dirty="0">
                <a:cs typeface="Open Sans"/>
              </a:rPr>
              <a:t>expert </a:t>
            </a:r>
            <a:r>
              <a:rPr lang="en-CA" sz="1600" dirty="0" smtClean="0">
                <a:cs typeface="Open Sans"/>
              </a:rPr>
              <a:t>Analysts </a:t>
            </a:r>
            <a:r>
              <a:rPr lang="en-CA" sz="1600" dirty="0">
                <a:cs typeface="Open Sans"/>
              </a:rPr>
              <a:t>can guide you to successful project completion. For most members, this service is available at no additional </a:t>
            </a:r>
            <a:r>
              <a:rPr lang="en-CA" sz="1600" dirty="0" smtClean="0">
                <a:cs typeface="Open Sans"/>
              </a:rPr>
              <a:t>cost.*</a:t>
            </a:r>
            <a:r>
              <a:rPr lang="en-CA" dirty="0">
                <a:cs typeface="Open Sans"/>
              </a:rPr>
              <a:t/>
            </a:r>
            <a:br>
              <a:rPr lang="en-CA" dirty="0">
                <a:cs typeface="Open Sans"/>
              </a:rPr>
            </a:br>
            <a:r>
              <a:rPr lang="en-CA" dirty="0"/>
              <a:t/>
            </a:r>
            <a:br>
              <a:rPr lang="en-CA" dirty="0"/>
            </a:br>
            <a:r>
              <a:rPr lang="en-CA" sz="1600" dirty="0"/>
              <a:t>Here’s how it works:</a:t>
            </a:r>
          </a:p>
          <a:p>
            <a:pPr marL="288000" indent="-2880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1400" b="1" dirty="0"/>
              <a:t>Enroll in a Guided Implementation for your project</a:t>
            </a:r>
            <a:br>
              <a:rPr lang="en-US" sz="1400" b="1" dirty="0"/>
            </a:br>
            <a:r>
              <a:rPr lang="en-US" dirty="0"/>
              <a:t>Send an email to </a:t>
            </a:r>
            <a:r>
              <a:rPr lang="en-US" dirty="0" smtClean="0">
                <a:hlinkClick r:id="rId2"/>
              </a:rPr>
              <a:t>GuidedImplementations@InfoTech.com</a:t>
            </a:r>
            <a:r>
              <a:rPr lang="en-US" dirty="0" smtClean="0"/>
              <a:t>                                         Or </a:t>
            </a:r>
            <a:r>
              <a:rPr lang="en-US" dirty="0"/>
              <a:t>call </a:t>
            </a:r>
            <a:r>
              <a:rPr lang="en-CA" dirty="0"/>
              <a:t>1-888-670-8889 </a:t>
            </a:r>
            <a:r>
              <a:rPr lang="en-CA" dirty="0" smtClean="0"/>
              <a:t>and ask for the </a:t>
            </a:r>
            <a:r>
              <a:rPr lang="en-CA" dirty="0"/>
              <a:t>Guided Implementation </a:t>
            </a:r>
            <a:r>
              <a:rPr lang="en-CA" dirty="0" smtClean="0"/>
              <a:t>Coordinator.</a:t>
            </a:r>
            <a:endParaRPr lang="en-US" dirty="0"/>
          </a:p>
          <a:p>
            <a:pPr marL="288000" indent="-2880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1400" b="1" dirty="0"/>
              <a:t>Book your analyst meetings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Once you are enrolled in a Guided Implementation, our analysts will reach out to </a:t>
            </a:r>
            <a:r>
              <a:rPr lang="en-US" dirty="0" smtClean="0"/>
              <a:t>book </a:t>
            </a:r>
            <a:r>
              <a:rPr lang="en-US" dirty="0"/>
              <a:t>a series of milestone-related telephone meetings with you and your team.</a:t>
            </a:r>
          </a:p>
          <a:p>
            <a:pPr marL="288000" indent="-2880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1400" b="1" dirty="0"/>
              <a:t>Get advice from a subject matter expert</a:t>
            </a:r>
            <a:br>
              <a:rPr lang="en-US" sz="1400" b="1" dirty="0"/>
            </a:br>
            <a:r>
              <a:rPr lang="en-US" dirty="0"/>
              <a:t>At each Guided Implementation point, our Consulting Analyst will review your completed deliverables with you, answer any of your questions, and work with you to plan out your next phase.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0252" y="4725144"/>
            <a:ext cx="16921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50" dirty="0" smtClean="0">
                <a:latin typeface="+mn-lt"/>
              </a:rPr>
              <a:t>*</a:t>
            </a:r>
            <a:r>
              <a:rPr lang="en-US" sz="900" dirty="0"/>
              <a:t>Guided Implementations are included in most advisory membership seats.</a:t>
            </a:r>
            <a:endParaRPr lang="en-CA" sz="9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5077" y="3969060"/>
            <a:ext cx="148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+mn-lt"/>
                <a:cs typeface="Open Sans"/>
              </a:rPr>
              <a:t> This symbol signifies when you’ve reached a Guided Implementation </a:t>
            </a:r>
            <a:r>
              <a:rPr lang="en-US" sz="900" dirty="0" smtClean="0">
                <a:latin typeface="+mn-lt"/>
                <a:cs typeface="Open Sans"/>
              </a:rPr>
              <a:t>point </a:t>
            </a:r>
            <a:r>
              <a:rPr lang="en-US" sz="900" dirty="0">
                <a:latin typeface="+mn-lt"/>
                <a:cs typeface="Open Sans"/>
              </a:rPr>
              <a:t>in your project.</a:t>
            </a:r>
            <a:endParaRPr lang="en-CA" sz="9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533" y="2447637"/>
            <a:ext cx="1388886" cy="138888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94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Book a workshop today!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1522" y="1304764"/>
            <a:ext cx="5544614" cy="493254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1600">
                <a:cs typeface="Open Sans"/>
              </a:rPr>
              <a:t>An </a:t>
            </a:r>
            <a:r>
              <a:rPr lang="en-US" sz="1600" smtClean="0">
                <a:cs typeface="Open Sans"/>
              </a:rPr>
              <a:t>Info-Tech </a:t>
            </a:r>
            <a:r>
              <a:rPr lang="en-US" sz="1600">
                <a:cs typeface="Open Sans"/>
              </a:rPr>
              <a:t>project accelerator workshop will help you to engage your stakeholders, gather important data, make key </a:t>
            </a:r>
            <a:r>
              <a:rPr lang="en-US" sz="1600" smtClean="0">
                <a:cs typeface="Open Sans"/>
              </a:rPr>
              <a:t>decisions, </a:t>
            </a:r>
            <a:r>
              <a:rPr lang="en-US" sz="1600">
                <a:cs typeface="Open Sans"/>
              </a:rPr>
              <a:t>and generate a customized project road map</a:t>
            </a:r>
            <a:r>
              <a:rPr lang="en-US" sz="1600" smtClean="0">
                <a:solidFill>
                  <a:srgbClr val="333333"/>
                </a:solidFill>
                <a:cs typeface="Open Sans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smtClean="0">
                <a:solidFill>
                  <a:srgbClr val="333333"/>
                </a:solidFill>
                <a:cs typeface="Open Sans"/>
              </a:rPr>
              <a:t/>
            </a:r>
            <a:br>
              <a:rPr lang="en-US" sz="1600" smtClean="0">
                <a:solidFill>
                  <a:srgbClr val="333333"/>
                </a:solidFill>
                <a:cs typeface="Open Sans"/>
              </a:rPr>
            </a:br>
            <a:r>
              <a:rPr lang="en-US" sz="1600" smtClean="0">
                <a:solidFill>
                  <a:srgbClr val="333333"/>
                </a:solidFill>
                <a:cs typeface="Open Sans"/>
              </a:rPr>
              <a:t>Here’s </a:t>
            </a:r>
            <a:r>
              <a:rPr lang="en-US" sz="1600">
                <a:solidFill>
                  <a:srgbClr val="333333"/>
                </a:solidFill>
                <a:cs typeface="Open Sans"/>
              </a:rPr>
              <a:t>how it works: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1400" b="1">
                <a:solidFill>
                  <a:srgbClr val="333333"/>
                </a:solidFill>
                <a:cs typeface="Open Sans"/>
              </a:rPr>
              <a:t>Enroll in a 2-5 day workshop for your </a:t>
            </a:r>
            <a:r>
              <a:rPr lang="en-US" sz="1400" b="1" smtClean="0">
                <a:solidFill>
                  <a:srgbClr val="333333"/>
                </a:solidFill>
                <a:cs typeface="Open Sans"/>
              </a:rPr>
              <a:t>project</a:t>
            </a:r>
            <a:r>
              <a:rPr lang="en-US" sz="1400" b="1">
                <a:solidFill>
                  <a:srgbClr val="333333"/>
                </a:solidFill>
                <a:cs typeface="Open Sans"/>
              </a:rPr>
              <a:t/>
            </a:r>
            <a:br>
              <a:rPr lang="en-US" sz="1400" b="1">
                <a:solidFill>
                  <a:srgbClr val="333333"/>
                </a:solidFill>
                <a:cs typeface="Open Sans"/>
              </a:rPr>
            </a:br>
            <a:r>
              <a:rPr lang="en-US">
                <a:cs typeface="Open Sans"/>
              </a:rPr>
              <a:t>Send an </a:t>
            </a:r>
            <a:r>
              <a:rPr lang="en-US" smtClean="0">
                <a:cs typeface="Open Sans"/>
              </a:rPr>
              <a:t>email to </a:t>
            </a:r>
            <a:r>
              <a:rPr lang="en-US" smtClean="0">
                <a:cs typeface="Open Sans"/>
                <a:hlinkClick r:id="rId2"/>
              </a:rPr>
              <a:t>WorkshopBooking@InfoTech.com</a:t>
            </a:r>
            <a:r>
              <a:rPr lang="en-US" smtClean="0">
                <a:cs typeface="Open Sans"/>
              </a:rPr>
              <a:t> </a:t>
            </a:r>
            <a:r>
              <a:rPr lang="en-US">
                <a:cs typeface="Open Sans"/>
              </a:rPr>
              <a:t>or call </a:t>
            </a:r>
            <a:r>
              <a:rPr lang="en-CA"/>
              <a:t>1-888-670-8889 </a:t>
            </a:r>
            <a:r>
              <a:rPr lang="en-CA" smtClean="0"/>
              <a:t>Ext. </a:t>
            </a:r>
            <a:r>
              <a:rPr lang="en-CA"/>
              <a:t>3001</a:t>
            </a:r>
            <a:r>
              <a:rPr lang="en-US">
                <a:cs typeface="Open Sans"/>
              </a:rPr>
              <a:t>. Your account manager will contact you and quote you </a:t>
            </a:r>
            <a:r>
              <a:rPr lang="en-US" smtClean="0">
                <a:cs typeface="Open Sans"/>
              </a:rPr>
              <a:t>the </a:t>
            </a:r>
            <a:r>
              <a:rPr lang="en-US">
                <a:cs typeface="Open Sans"/>
              </a:rPr>
              <a:t>cost of a workshop.</a:t>
            </a:r>
          </a:p>
          <a:p>
            <a:pPr marL="257175" indent="-257175">
              <a:spcAft>
                <a:spcPts val="450"/>
              </a:spcAft>
              <a:buFont typeface="+mj-lt"/>
              <a:buAutoNum type="arabicPeriod"/>
            </a:pPr>
            <a:r>
              <a:rPr lang="en-US" sz="1400" b="1">
                <a:solidFill>
                  <a:srgbClr val="333333"/>
                </a:solidFill>
                <a:cs typeface="Open Sans"/>
              </a:rPr>
              <a:t>Book your workshop</a:t>
            </a:r>
            <a:br>
              <a:rPr lang="en-US" sz="1400" b="1">
                <a:solidFill>
                  <a:srgbClr val="333333"/>
                </a:solidFill>
                <a:cs typeface="Open Sans"/>
              </a:rPr>
            </a:br>
            <a:r>
              <a:rPr lang="en-US">
                <a:cs typeface="Open Sans"/>
              </a:rPr>
              <a:t>A </a:t>
            </a:r>
            <a:r>
              <a:rPr lang="en-US" smtClean="0">
                <a:cs typeface="Open Sans"/>
              </a:rPr>
              <a:t>Workshop Coordinator </a:t>
            </a:r>
            <a:r>
              <a:rPr lang="en-US">
                <a:cs typeface="Open Sans"/>
              </a:rPr>
              <a:t>will contact you to book a workshop planning call with one of our </a:t>
            </a:r>
            <a:r>
              <a:rPr lang="en-US" smtClean="0">
                <a:cs typeface="Open Sans"/>
              </a:rPr>
              <a:t>Facilitators </a:t>
            </a:r>
            <a:r>
              <a:rPr lang="en-US">
                <a:cs typeface="Open Sans"/>
              </a:rPr>
              <a:t>and arrange dates for your </a:t>
            </a:r>
            <a:r>
              <a:rPr lang="en-US" smtClean="0">
                <a:cs typeface="Open Sans"/>
              </a:rPr>
              <a:t>workshop</a:t>
            </a:r>
            <a:r>
              <a:rPr lang="en-US">
                <a:cs typeface="Open Sans"/>
              </a:rPr>
              <a:t>. We can hold the workshop in Info-Tech’s world-class facility in Toronto or at your location.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b="1">
                <a:solidFill>
                  <a:srgbClr val="333333"/>
                </a:solidFill>
                <a:cs typeface="Open Sans"/>
              </a:rPr>
              <a:t>Plan your workshop</a:t>
            </a:r>
            <a:br>
              <a:rPr lang="en-US" sz="1400" b="1">
                <a:solidFill>
                  <a:srgbClr val="333333"/>
                </a:solidFill>
                <a:cs typeface="Open Sans"/>
              </a:rPr>
            </a:br>
            <a:r>
              <a:rPr lang="en-US">
                <a:cs typeface="Open Sans"/>
              </a:rPr>
              <a:t>A </a:t>
            </a:r>
            <a:r>
              <a:rPr lang="en-US" smtClean="0">
                <a:cs typeface="Open Sans"/>
              </a:rPr>
              <a:t>Workshop Facilitator </a:t>
            </a:r>
            <a:r>
              <a:rPr lang="en-US">
                <a:cs typeface="Open Sans"/>
              </a:rPr>
              <a:t>will contact you to go over the workshop outline and choose the contents that are appropriate to your situation.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1400" b="1">
                <a:solidFill>
                  <a:srgbClr val="333333"/>
                </a:solidFill>
                <a:cs typeface="Open Sans"/>
              </a:rPr>
              <a:t>Participate in your workshop</a:t>
            </a:r>
            <a:br>
              <a:rPr lang="en-US" sz="1400" b="1">
                <a:solidFill>
                  <a:srgbClr val="333333"/>
                </a:solidFill>
                <a:cs typeface="Open Sans"/>
              </a:rPr>
            </a:br>
            <a:r>
              <a:rPr lang="en-US">
                <a:cs typeface="Open Sans"/>
              </a:rPr>
              <a:t>Our experienced </a:t>
            </a:r>
            <a:r>
              <a:rPr lang="en-US" smtClean="0">
                <a:cs typeface="Open Sans"/>
              </a:rPr>
              <a:t>Workshop Facilitators </a:t>
            </a:r>
            <a:r>
              <a:rPr lang="en-US">
                <a:cs typeface="Open Sans"/>
              </a:rPr>
              <a:t>will take your project team through your tailored slides and exercises and will summarize all the workshop outputs into a final report.</a:t>
            </a:r>
          </a:p>
          <a:p>
            <a:pPr marL="0" indent="0">
              <a:buNone/>
            </a:pP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903225" y="1431667"/>
            <a:ext cx="2880218" cy="4337593"/>
            <a:chOff x="5903225" y="1431667"/>
            <a:chExt cx="2880218" cy="4337593"/>
          </a:xfrm>
        </p:grpSpPr>
        <p:sp>
          <p:nvSpPr>
            <p:cNvPr id="9" name="Rectangle 8"/>
            <p:cNvSpPr/>
            <p:nvPr/>
          </p:nvSpPr>
          <p:spPr>
            <a:xfrm>
              <a:off x="5903225" y="2157563"/>
              <a:ext cx="2861372" cy="36116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400" smtClean="0">
                  <a:solidFill>
                    <a:schemeClr val="tx1"/>
                  </a:solidFill>
                </a:rPr>
                <a:t>Some of our workshops are available at no charge. We offer newly introduced blueprints as free pilot workshops to our clients during a short testing period. Each workshop is: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400" smtClean="0">
                  <a:solidFill>
                    <a:schemeClr val="tx1"/>
                  </a:solidFill>
                </a:rPr>
                <a:t>Offered for free one time only.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400" smtClean="0">
                  <a:solidFill>
                    <a:schemeClr val="tx1"/>
                  </a:solidFill>
                </a:rPr>
                <a:t>Available to all clients after testing, for a very reasonable price.</a:t>
              </a:r>
            </a:p>
            <a:p>
              <a:pPr algn="l"/>
              <a:r>
                <a:rPr lang="en-US" sz="1400" smtClean="0">
                  <a:solidFill>
                    <a:schemeClr val="tx1"/>
                  </a:solidFill>
                </a:rPr>
                <a:t>For </a:t>
              </a:r>
              <a:r>
                <a:rPr lang="en-US" sz="1400">
                  <a:solidFill>
                    <a:schemeClr val="tx1"/>
                  </a:solidFill>
                </a:rPr>
                <a:t>a current list of free </a:t>
              </a:r>
              <a:r>
                <a:rPr lang="en-US" sz="1400" smtClean="0">
                  <a:solidFill>
                    <a:schemeClr val="tx1"/>
                  </a:solidFill>
                </a:rPr>
                <a:t>pilot workshops, please contact </a:t>
              </a:r>
              <a:r>
                <a:rPr lang="en-US" sz="1400" smtClean="0">
                  <a:solidFill>
                    <a:schemeClr val="tx1"/>
                  </a:solidFill>
                  <a:hlinkClick r:id="rId2"/>
                </a:rPr>
                <a:t>WorkshopBooking@InfoTech.com</a:t>
              </a:r>
              <a:r>
                <a:rPr lang="en-US" sz="1400" smtClean="0">
                  <a:solidFill>
                    <a:schemeClr val="tx1"/>
                  </a:solidFill>
                </a:rPr>
                <a:t> or see the Upcoming Research page on our website.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5903225" y="1431667"/>
              <a:ext cx="2880218" cy="780791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600" b="1" smtClean="0">
                  <a:solidFill>
                    <a:schemeClr val="bg1"/>
                  </a:solidFill>
                </a:rPr>
                <a:t>Also Available: Info-Tech’s Free Pilot </a:t>
              </a:r>
              <a:r>
                <a:rPr lang="en-CA" sz="1600" b="1">
                  <a:solidFill>
                    <a:schemeClr val="bg1"/>
                  </a:solidFill>
                </a:rPr>
                <a:t>Workshops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6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Guided Implementation points in the Big Data Architecture project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4696" y="1196752"/>
            <a:ext cx="8627997" cy="792088"/>
          </a:xfrm>
        </p:spPr>
        <p:txBody>
          <a:bodyPr/>
          <a:lstStyle/>
          <a:p>
            <a:pPr marL="0" indent="0">
              <a:buNone/>
            </a:pPr>
            <a:r>
              <a:rPr lang="en-CA" sz="1400" b="1">
                <a:cs typeface="Open Sans"/>
              </a:rPr>
              <a:t>Book a Guided Implementation Today:</a:t>
            </a:r>
            <a:r>
              <a:rPr lang="en-CA" sz="1400">
                <a:cs typeface="Open Sans"/>
              </a:rPr>
              <a:t> Info-Tech is just a phone call away and can assist you with your project. Our expert </a:t>
            </a:r>
            <a:r>
              <a:rPr lang="en-CA" sz="1400" smtClean="0">
                <a:cs typeface="Open Sans"/>
              </a:rPr>
              <a:t>Analysts </a:t>
            </a:r>
            <a:r>
              <a:rPr lang="en-CA" sz="1400">
                <a:cs typeface="Open Sans"/>
              </a:rPr>
              <a:t>can guide you to successful project </a:t>
            </a:r>
            <a:r>
              <a:rPr lang="en-CA" sz="1400" smtClean="0">
                <a:cs typeface="Open Sans"/>
              </a:rPr>
              <a:t>completion.</a:t>
            </a:r>
          </a:p>
          <a:p>
            <a:pPr marL="0" indent="0">
              <a:buNone/>
            </a:pPr>
            <a:r>
              <a:rPr lang="en-CA" sz="1400" i="1" smtClean="0">
                <a:cs typeface="Open Sans"/>
              </a:rPr>
              <a:t>Here </a:t>
            </a:r>
            <a:r>
              <a:rPr lang="en-CA" sz="1400" i="1">
                <a:cs typeface="Open Sans"/>
              </a:rPr>
              <a:t>are the suggested Guided Implementation points in the </a:t>
            </a:r>
            <a:r>
              <a:rPr lang="en-CA" sz="1400" i="1" smtClean="0">
                <a:cs typeface="Open Sans"/>
              </a:rPr>
              <a:t>Big Data Architecture </a:t>
            </a:r>
            <a:r>
              <a:rPr lang="en-CA" sz="1400" i="1">
                <a:cs typeface="Open Sans"/>
              </a:rPr>
              <a:t>project</a:t>
            </a:r>
            <a:r>
              <a:rPr lang="en-CA" sz="1400" i="1" smtClean="0">
                <a:cs typeface="Open Sans"/>
              </a:rPr>
              <a:t>:</a:t>
            </a:r>
            <a:endParaRPr lang="en-US" sz="1400" i="1">
              <a:cs typeface="Open Sans"/>
            </a:endParaRPr>
          </a:p>
        </p:txBody>
      </p:sp>
      <p:graphicFrame>
        <p:nvGraphicFramePr>
          <p:cNvPr id="5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92771"/>
              </p:ext>
            </p:extLst>
          </p:nvPr>
        </p:nvGraphicFramePr>
        <p:xfrm>
          <a:off x="261414" y="2057347"/>
          <a:ext cx="6739572" cy="385592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739572"/>
              </a:tblGrid>
              <a:tr h="29979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ED7D31"/>
                          </a:solidFill>
                          <a:latin typeface="Open Sans"/>
                          <a:cs typeface="Open Sans"/>
                        </a:rPr>
                        <a:t>Section 2:</a:t>
                      </a:r>
                      <a:r>
                        <a:rPr lang="en-US" sz="1200" b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Design a Big Data Architecture Strategy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5684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b="1" smtClean="0"/>
                        <a:t>Moving forward after the</a:t>
                      </a:r>
                      <a:r>
                        <a:rPr lang="en-US" sz="1200" b="1" baseline="0" smtClean="0"/>
                        <a:t> big data architecture strategy</a:t>
                      </a:r>
                      <a:r>
                        <a:rPr lang="en-US" sz="1200" b="1" smtClean="0"/>
                        <a:t>: </a:t>
                      </a:r>
                      <a:r>
                        <a:rPr lang="en-US" sz="1200" b="0" smtClean="0"/>
                        <a:t>Discuss</a:t>
                      </a:r>
                      <a:r>
                        <a:rPr lang="en-US" sz="1200" b="0" baseline="0" smtClean="0"/>
                        <a:t> with an Analyst the implications of your maturity on your principles and guidelines. </a:t>
                      </a:r>
                      <a:r>
                        <a:rPr lang="en-US" sz="1200" smtClean="0"/>
                        <a:t>Validate your pattern selection tool results and</a:t>
                      </a:r>
                      <a:r>
                        <a:rPr lang="en-US" sz="1200" baseline="0" smtClean="0"/>
                        <a:t> ensure there are no requirement gaps</a:t>
                      </a:r>
                      <a:r>
                        <a:rPr lang="en-US" sz="1200" smtClean="0"/>
                        <a:t>. </a:t>
                      </a:r>
                    </a:p>
                  </a:txBody>
                  <a:tcPr marL="68580" marR="68580" marT="34290" marB="34290" anchor="ctr"/>
                </a:tc>
              </a:tr>
              <a:tr h="299794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rgbClr val="ED7D31"/>
                          </a:solidFill>
                          <a:latin typeface="Open Sans"/>
                          <a:cs typeface="Open Sans"/>
                        </a:rPr>
                        <a:t>Section 3: </a:t>
                      </a:r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Build the</a:t>
                      </a:r>
                      <a:r>
                        <a:rPr lang="en-US" sz="1200" b="1" baseline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Big Data Architecture</a:t>
                      </a:r>
                      <a:endParaRPr lang="en-US" sz="1000" b="1" smtClean="0">
                        <a:solidFill>
                          <a:schemeClr val="tx1"/>
                        </a:solidFill>
                        <a:latin typeface="Open Sans"/>
                        <a:cs typeface="Open Sans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8318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b="1" dirty="0" smtClean="0"/>
                        <a:t>Moving forward after the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i="1" baseline="0" dirty="0" smtClean="0"/>
                        <a:t>Big Data Architecture Decision Making Tool</a:t>
                      </a:r>
                      <a:r>
                        <a:rPr lang="en-US" sz="1200" b="1" baseline="0" dirty="0" smtClean="0"/>
                        <a:t>: </a:t>
                      </a:r>
                      <a:r>
                        <a:rPr lang="en-US" sz="1200" b="0" baseline="0" dirty="0" smtClean="0"/>
                        <a:t>Validate your </a:t>
                      </a:r>
                      <a:r>
                        <a:rPr lang="en-US" sz="1200" b="0" i="1" baseline="0" dirty="0" smtClean="0"/>
                        <a:t>Big Data Architecture Decision Making Tool</a:t>
                      </a:r>
                      <a:r>
                        <a:rPr lang="en-US" sz="1200" b="0" baseline="0" dirty="0" smtClean="0"/>
                        <a:t> results and receive guidance on next steps to understand the implications on your common services. 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Open Sans"/>
                        <a:cs typeface="Open Sans"/>
                      </a:endParaRPr>
                    </a:p>
                  </a:txBody>
                  <a:tcPr marL="68580" marR="68580" marT="34290" marB="34290" anchor="ctr"/>
                </a:tc>
              </a:tr>
              <a:tr h="299794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rgbClr val="ED7D31"/>
                          </a:solidFill>
                          <a:latin typeface="Open Sans"/>
                          <a:cs typeface="Open Sans"/>
                        </a:rPr>
                        <a:t>Section 4: </a:t>
                      </a:r>
                      <a:r>
                        <a:rPr lang="en-US" sz="1200" b="1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Determine Common</a:t>
                      </a:r>
                      <a:r>
                        <a:rPr lang="en-US" sz="1200" b="1" baseline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 Service Needs</a:t>
                      </a:r>
                      <a:endParaRPr lang="en-US" sz="1000" b="1" smtClean="0">
                        <a:solidFill>
                          <a:schemeClr val="tx1"/>
                        </a:solidFill>
                        <a:latin typeface="Open Sans"/>
                        <a:cs typeface="Open Sans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302">
                <a:tc>
                  <a:txBody>
                    <a:bodyPr/>
                    <a:lstStyle/>
                    <a:p>
                      <a:pPr algn="l"/>
                      <a:r>
                        <a:rPr lang="en-US" sz="1200" b="1" smtClean="0"/>
                        <a:t>Moving forward after the</a:t>
                      </a:r>
                      <a:r>
                        <a:rPr lang="en-US" sz="1200" b="1" baseline="0" smtClean="0"/>
                        <a:t> common services decisions: </a:t>
                      </a:r>
                      <a:r>
                        <a:rPr lang="en-US" sz="1200" b="0" baseline="0" smtClean="0"/>
                        <a:t>Receive guidance on your common services needs and advice on beginning your implementation plan. </a:t>
                      </a:r>
                      <a:endParaRPr lang="en-US" sz="1200"/>
                    </a:p>
                  </a:txBody>
                  <a:tcPr marL="68580" marR="68580" marT="34290" marB="34290" anchor="ctr"/>
                </a:tc>
              </a:tr>
              <a:tr h="282235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smtClean="0">
                          <a:solidFill>
                            <a:srgbClr val="ED7D31"/>
                          </a:solidFill>
                          <a:latin typeface="Open Sans"/>
                          <a:ea typeface="+mn-ea"/>
                          <a:cs typeface="Open Sans"/>
                        </a:rPr>
                        <a:t>Section 5: </a:t>
                      </a:r>
                      <a:r>
                        <a:rPr lang="en-US" sz="1200" b="1" kern="1200" smtClean="0">
                          <a:solidFill>
                            <a:schemeClr val="tx1"/>
                          </a:solidFill>
                          <a:latin typeface="Open Sans"/>
                          <a:ea typeface="+mn-ea"/>
                          <a:cs typeface="Open Sans"/>
                        </a:rPr>
                        <a:t>Plan</a:t>
                      </a:r>
                      <a:r>
                        <a:rPr lang="en-US" sz="1200" b="1" kern="1200" baseline="0" smtClean="0">
                          <a:solidFill>
                            <a:schemeClr val="tx1"/>
                          </a:solidFill>
                          <a:latin typeface="Open Sans"/>
                          <a:ea typeface="+mn-ea"/>
                          <a:cs typeface="Open Sans"/>
                        </a:rPr>
                        <a:t> the Big Data Architecture </a:t>
                      </a:r>
                      <a:r>
                        <a:rPr lang="en-US" sz="1200" b="1" kern="1200" smtClean="0">
                          <a:solidFill>
                            <a:schemeClr val="tx1"/>
                          </a:solidFill>
                          <a:latin typeface="Open Sans"/>
                          <a:ea typeface="+mn-ea"/>
                          <a:cs typeface="Open Sans"/>
                        </a:rPr>
                        <a:t>Implementation</a:t>
                      </a:r>
                      <a:endParaRPr lang="en-US" sz="1200" b="1" kern="1200">
                        <a:solidFill>
                          <a:schemeClr val="tx1"/>
                        </a:solidFill>
                        <a:latin typeface="Open Sans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600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Moving forward after the implementation</a:t>
                      </a:r>
                      <a:r>
                        <a:rPr lang="en-US" sz="1200" b="1" baseline="0" dirty="0" smtClean="0"/>
                        <a:t> plan: </a:t>
                      </a:r>
                      <a:r>
                        <a:rPr lang="en-US" sz="1200" b="0" baseline="0" dirty="0" smtClean="0"/>
                        <a:t>Grasp how initiatives can be grouped together and the dependencies between initiatives. Recognize metrics for determining the success of your architecture. 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1414" y="5996897"/>
            <a:ext cx="86211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smtClean="0">
                <a:latin typeface="+mn-lt"/>
                <a:cs typeface="Open Sans"/>
              </a:rPr>
              <a:t>To enroll, send </a:t>
            </a:r>
            <a:r>
              <a:rPr lang="en-US" sz="1300">
                <a:latin typeface="+mn-lt"/>
                <a:cs typeface="Open Sans"/>
              </a:rPr>
              <a:t>an </a:t>
            </a:r>
            <a:r>
              <a:rPr lang="en-US" sz="1300" smtClean="0">
                <a:latin typeface="+mn-lt"/>
                <a:cs typeface="Open Sans"/>
              </a:rPr>
              <a:t>email to </a:t>
            </a:r>
            <a:r>
              <a:rPr lang="en-US" sz="1300" b="1" smtClean="0">
                <a:latin typeface="+mn-lt"/>
                <a:cs typeface="Open Sans"/>
                <a:hlinkClick r:id="rId2"/>
              </a:rPr>
              <a:t>GuidedImplementations@InfoTech.com</a:t>
            </a:r>
            <a:r>
              <a:rPr lang="en-US" sz="1300" b="1" smtClean="0">
                <a:latin typeface="+mn-lt"/>
                <a:cs typeface="Open Sans"/>
              </a:rPr>
              <a:t> </a:t>
            </a:r>
            <a:r>
              <a:rPr lang="en-US" sz="1300" smtClean="0">
                <a:latin typeface="+mn-lt"/>
                <a:cs typeface="Open Sans"/>
              </a:rPr>
              <a:t>or call </a:t>
            </a:r>
            <a:r>
              <a:rPr lang="en-CA" sz="1300" smtClean="0">
                <a:latin typeface="+mn-lt"/>
              </a:rPr>
              <a:t>1-888-670-8889 </a:t>
            </a:r>
            <a:r>
              <a:rPr lang="en-CA" sz="1300"/>
              <a:t>and ask for the Guided Implementation </a:t>
            </a:r>
            <a:r>
              <a:rPr lang="en-CA" sz="1300" smtClean="0"/>
              <a:t>Coordinator.</a:t>
            </a:r>
            <a:endParaRPr lang="en-US" sz="1300">
              <a:latin typeface="+mn-lt"/>
              <a:cs typeface="Open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6028" y="3802157"/>
            <a:ext cx="1482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+mn-lt"/>
                <a:cs typeface="Open Sans"/>
              </a:rPr>
              <a:t> This symbol signifies when you’ve reached a Guided Implementation </a:t>
            </a:r>
            <a:r>
              <a:rPr lang="en-US" sz="900" smtClean="0">
                <a:latin typeface="+mn-lt"/>
                <a:cs typeface="Open Sans"/>
              </a:rPr>
              <a:t>point </a:t>
            </a:r>
            <a:r>
              <a:rPr lang="en-US" sz="900">
                <a:latin typeface="+mn-lt"/>
                <a:cs typeface="Open Sans"/>
              </a:rPr>
              <a:t>in your project.</a:t>
            </a:r>
            <a:endParaRPr lang="en-CA" sz="900">
              <a:latin typeface="+mn-lt"/>
            </a:endParaRPr>
          </a:p>
        </p:txBody>
      </p:sp>
      <p:pic>
        <p:nvPicPr>
          <p:cNvPr id="9" name="Picture 8" descr="Guided-Implementation-White-TranspBG.png"/>
          <p:cNvPicPr>
            <a:picLocks noChangeAspect="1"/>
          </p:cNvPicPr>
          <p:nvPr/>
        </p:nvPicPr>
        <p:blipFill>
          <a:blip r:embed="rId3" cstate="print"/>
          <a:srcRect l="7060" t="7271" r="6955" b="6112"/>
          <a:stretch>
            <a:fillRect/>
          </a:stretch>
        </p:blipFill>
        <p:spPr>
          <a:xfrm>
            <a:off x="7271497" y="2339791"/>
            <a:ext cx="1371600" cy="13816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28" y="2285279"/>
            <a:ext cx="1482538" cy="142706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2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18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7" y="1006035"/>
            <a:ext cx="8865409" cy="177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hevron 12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214437" y="4357056"/>
            <a:ext cx="121759" cy="152064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/>
              <a:t>Recognize the Importance of </a:t>
            </a:r>
            <a:r>
              <a:rPr lang="en-CA" smtClean="0"/>
              <a:t>Big Data </a:t>
            </a:r>
            <a:r>
              <a:rPr lang="en-CA"/>
              <a:t>Architecture</a:t>
            </a:r>
          </a:p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CA" b="1"/>
              <a:t>Recognize the Importance of Big Data Architecture</a:t>
            </a:r>
          </a:p>
          <a:p>
            <a:r>
              <a:rPr lang="en-CA"/>
              <a:t>Design a Big Data Architecture Strategy</a:t>
            </a:r>
          </a:p>
          <a:p>
            <a:r>
              <a:rPr lang="en-CA"/>
              <a:t>Build the </a:t>
            </a:r>
            <a:r>
              <a:rPr lang="en-CA" smtClean="0"/>
              <a:t>Big </a:t>
            </a:r>
            <a:r>
              <a:rPr lang="en-CA"/>
              <a:t>Data Architecture</a:t>
            </a:r>
          </a:p>
          <a:p>
            <a:r>
              <a:rPr lang="en-CA"/>
              <a:t>Determine </a:t>
            </a:r>
            <a:r>
              <a:rPr lang="en-CA" smtClean="0"/>
              <a:t>Common </a:t>
            </a:r>
            <a:r>
              <a:rPr lang="en-CA"/>
              <a:t>Services Needs</a:t>
            </a:r>
          </a:p>
          <a:p>
            <a:r>
              <a:rPr lang="en-CA"/>
              <a:t>Plan the </a:t>
            </a:r>
            <a:r>
              <a:rPr lang="en-CA" smtClean="0"/>
              <a:t>Big </a:t>
            </a:r>
            <a:r>
              <a:rPr lang="en-CA"/>
              <a:t>Data Architecture Implementation</a:t>
            </a:r>
          </a:p>
          <a:p>
            <a:endParaRPr lang="en-CA">
              <a:solidFill>
                <a:schemeClr val="accent4"/>
              </a:solidFill>
            </a:endParaRPr>
          </a:p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smtClean="0"/>
              <a:t>Big data </a:t>
            </a:r>
            <a:r>
              <a:rPr lang="en-US"/>
              <a:t>is centered on the volume, variety, velocity, veracity, and value of </a:t>
            </a:r>
            <a:r>
              <a:rPr lang="en-US" smtClean="0"/>
              <a:t>data.</a:t>
            </a:r>
            <a:endParaRPr lang="en-US"/>
          </a:p>
          <a:p>
            <a:r>
              <a:rPr lang="en-CA" smtClean="0"/>
              <a:t>Why is big data architecture so important?</a:t>
            </a:r>
          </a:p>
          <a:p>
            <a:r>
              <a:rPr lang="en-CA" smtClean="0"/>
              <a:t>Info-Tech’s Big Data Reference Architecture.</a:t>
            </a:r>
          </a:p>
          <a:p>
            <a:endParaRPr lang="en-CA" smtClean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39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r>
              <a:rPr lang="en-US" smtClean="0"/>
              <a:t>Big data is rapidly increasing amounts of data, generated by multiple sources, in many formats &amp; analyzed for new insights</a:t>
            </a:r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0718" y="1260302"/>
            <a:ext cx="8110633" cy="3984588"/>
            <a:chOff x="458450" y="2200076"/>
            <a:chExt cx="8227100" cy="4128604"/>
          </a:xfrm>
        </p:grpSpPr>
        <p:sp>
          <p:nvSpPr>
            <p:cNvPr id="11" name="TextBox 10"/>
            <p:cNvSpPr txBox="1"/>
            <p:nvPr/>
          </p:nvSpPr>
          <p:spPr>
            <a:xfrm>
              <a:off x="5156152" y="2225097"/>
              <a:ext cx="3528895" cy="188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US" sz="1400" smtClean="0"/>
                <a:t>The </a:t>
              </a:r>
              <a:r>
                <a:rPr lang="en-US" sz="1400" b="1" smtClean="0"/>
                <a:t>variety</a:t>
              </a:r>
              <a:r>
                <a:rPr lang="en-US" sz="1400" smtClean="0"/>
                <a:t> of data types are increasingly diverse. Structured data often comes from relational databases, while unstructured </a:t>
              </a:r>
            </a:p>
            <a:p>
              <a:pPr lvl="1" algn="r"/>
              <a:r>
                <a:rPr lang="en-US" sz="1400" smtClean="0"/>
                <a:t>data comes from a number of sources such as photos, </a:t>
              </a:r>
            </a:p>
            <a:p>
              <a:pPr lvl="1" algn="r"/>
              <a:r>
                <a:rPr lang="en-US" sz="1400" smtClean="0"/>
                <a:t>video, text documents, </a:t>
              </a:r>
            </a:p>
            <a:p>
              <a:pPr lvl="1" algn="r"/>
              <a:r>
                <a:rPr lang="en-US" sz="1400" smtClean="0"/>
                <a:t>cellphones, etc.</a:t>
              </a:r>
              <a:endParaRPr lang="en-CA" sz="1400"/>
            </a:p>
          </p:txBody>
        </p:sp>
        <p:sp>
          <p:nvSpPr>
            <p:cNvPr id="13" name="Rounded Rectangle 12"/>
            <p:cNvSpPr>
              <a:spLocks/>
            </p:cNvSpPr>
            <p:nvPr/>
          </p:nvSpPr>
          <p:spPr>
            <a:xfrm>
              <a:off x="4994954" y="4424280"/>
              <a:ext cx="3672000" cy="190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ounded Rectangle 13"/>
            <p:cNvSpPr>
              <a:spLocks/>
            </p:cNvSpPr>
            <p:nvPr/>
          </p:nvSpPr>
          <p:spPr>
            <a:xfrm>
              <a:off x="458450" y="4424280"/>
              <a:ext cx="3672000" cy="190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76638" y="2204247"/>
              <a:ext cx="3672000" cy="190557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013142" y="2200076"/>
              <a:ext cx="3672408" cy="190557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734896" y="2444060"/>
              <a:ext cx="3600704" cy="3600704"/>
              <a:chOff x="2747155" y="1644976"/>
              <a:chExt cx="3600704" cy="3600704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747155" y="1644976"/>
                <a:ext cx="3600704" cy="3600704"/>
                <a:chOff x="3695530" y="1028530"/>
                <a:chExt cx="4800938" cy="4800938"/>
              </a:xfrm>
            </p:grpSpPr>
            <p:sp>
              <p:nvSpPr>
                <p:cNvPr id="35" name="Freeform 34"/>
                <p:cNvSpPr/>
                <p:nvPr/>
              </p:nvSpPr>
              <p:spPr>
                <a:xfrm>
                  <a:off x="3695530" y="1028530"/>
                  <a:ext cx="2346282" cy="2346282"/>
                </a:xfrm>
                <a:custGeom>
                  <a:avLst/>
                  <a:gdLst>
                    <a:gd name="connsiteX0" fmla="*/ 0 w 2346282"/>
                    <a:gd name="connsiteY0" fmla="*/ 2346282 h 2346282"/>
                    <a:gd name="connsiteX1" fmla="*/ 2346282 w 2346282"/>
                    <a:gd name="connsiteY1" fmla="*/ 0 h 2346282"/>
                    <a:gd name="connsiteX2" fmla="*/ 2346282 w 2346282"/>
                    <a:gd name="connsiteY2" fmla="*/ 2346282 h 2346282"/>
                    <a:gd name="connsiteX3" fmla="*/ 0 w 2346282"/>
                    <a:gd name="connsiteY3" fmla="*/ 2346282 h 2346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6282" h="2346282">
                      <a:moveTo>
                        <a:pt x="0" y="2346282"/>
                      </a:moveTo>
                      <a:cubicBezTo>
                        <a:pt x="0" y="1050466"/>
                        <a:pt x="1050466" y="0"/>
                        <a:pt x="2346282" y="0"/>
                      </a:cubicBezTo>
                      <a:lnTo>
                        <a:pt x="2346282" y="2346282"/>
                      </a:lnTo>
                      <a:lnTo>
                        <a:pt x="0" y="2346282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718100" tIns="718100" rIns="202692" bIns="202692" numCol="1" spcCol="1270" anchor="ctr" anchorCtr="0">
                  <a:noAutofit/>
                </a:bodyPr>
                <a:lstStyle/>
                <a:p>
                  <a:pPr defTabSz="1266825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CA" sz="2850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6150186" y="1028530"/>
                  <a:ext cx="2346282" cy="2346282"/>
                </a:xfrm>
                <a:custGeom>
                  <a:avLst/>
                  <a:gdLst>
                    <a:gd name="connsiteX0" fmla="*/ 0 w 2346282"/>
                    <a:gd name="connsiteY0" fmla="*/ 2346282 h 2346282"/>
                    <a:gd name="connsiteX1" fmla="*/ 2346282 w 2346282"/>
                    <a:gd name="connsiteY1" fmla="*/ 0 h 2346282"/>
                    <a:gd name="connsiteX2" fmla="*/ 2346282 w 2346282"/>
                    <a:gd name="connsiteY2" fmla="*/ 2346282 h 2346282"/>
                    <a:gd name="connsiteX3" fmla="*/ 0 w 2346282"/>
                    <a:gd name="connsiteY3" fmla="*/ 2346282 h 2346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6282" h="2346282">
                      <a:moveTo>
                        <a:pt x="0" y="0"/>
                      </a:moveTo>
                      <a:cubicBezTo>
                        <a:pt x="1295816" y="0"/>
                        <a:pt x="2346282" y="1050466"/>
                        <a:pt x="2346282" y="2346282"/>
                      </a:cubicBezTo>
                      <a:lnTo>
                        <a:pt x="0" y="234628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02692" tIns="718100" rIns="718100" bIns="202692" numCol="1" spcCol="1270" anchor="ctr" anchorCtr="0">
                  <a:noAutofit/>
                </a:bodyPr>
                <a:lstStyle/>
                <a:p>
                  <a:pPr defTabSz="1266825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CA" sz="2850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6150186" y="3483186"/>
                  <a:ext cx="2346282" cy="2346282"/>
                </a:xfrm>
                <a:custGeom>
                  <a:avLst/>
                  <a:gdLst>
                    <a:gd name="connsiteX0" fmla="*/ 0 w 2346282"/>
                    <a:gd name="connsiteY0" fmla="*/ 2346282 h 2346282"/>
                    <a:gd name="connsiteX1" fmla="*/ 2346282 w 2346282"/>
                    <a:gd name="connsiteY1" fmla="*/ 0 h 2346282"/>
                    <a:gd name="connsiteX2" fmla="*/ 2346282 w 2346282"/>
                    <a:gd name="connsiteY2" fmla="*/ 2346282 h 2346282"/>
                    <a:gd name="connsiteX3" fmla="*/ 0 w 2346282"/>
                    <a:gd name="connsiteY3" fmla="*/ 2346282 h 2346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6282" h="2346282">
                      <a:moveTo>
                        <a:pt x="2346282" y="0"/>
                      </a:moveTo>
                      <a:cubicBezTo>
                        <a:pt x="2346282" y="1295816"/>
                        <a:pt x="1295816" y="2346282"/>
                        <a:pt x="0" y="2346282"/>
                      </a:cubicBezTo>
                      <a:lnTo>
                        <a:pt x="0" y="0"/>
                      </a:lnTo>
                      <a:lnTo>
                        <a:pt x="234628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02692" tIns="202693" rIns="718100" bIns="718100" numCol="1" spcCol="1270" anchor="ctr" anchorCtr="0">
                  <a:noAutofit/>
                </a:bodyPr>
                <a:lstStyle/>
                <a:p>
                  <a:pPr defTabSz="1266825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CA" sz="2850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 rot="21600000">
                  <a:off x="3695530" y="3483186"/>
                  <a:ext cx="2346282" cy="2346282"/>
                </a:xfrm>
                <a:custGeom>
                  <a:avLst/>
                  <a:gdLst>
                    <a:gd name="connsiteX0" fmla="*/ 0 w 2346282"/>
                    <a:gd name="connsiteY0" fmla="*/ 2346282 h 2346282"/>
                    <a:gd name="connsiteX1" fmla="*/ 2346282 w 2346282"/>
                    <a:gd name="connsiteY1" fmla="*/ 0 h 2346282"/>
                    <a:gd name="connsiteX2" fmla="*/ 2346282 w 2346282"/>
                    <a:gd name="connsiteY2" fmla="*/ 2346282 h 2346282"/>
                    <a:gd name="connsiteX3" fmla="*/ 0 w 2346282"/>
                    <a:gd name="connsiteY3" fmla="*/ 2346282 h 2346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6282" h="2346282">
                      <a:moveTo>
                        <a:pt x="2346282" y="2346282"/>
                      </a:moveTo>
                      <a:cubicBezTo>
                        <a:pt x="1050466" y="2346282"/>
                        <a:pt x="0" y="1295816"/>
                        <a:pt x="0" y="0"/>
                      </a:cubicBezTo>
                      <a:lnTo>
                        <a:pt x="2346282" y="0"/>
                      </a:lnTo>
                      <a:lnTo>
                        <a:pt x="2346282" y="2346282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718100" tIns="202692" rIns="202692" bIns="718100" numCol="1" spcCol="1270" anchor="ctr" anchorCtr="0">
                  <a:noAutofit/>
                </a:bodyPr>
                <a:lstStyle/>
                <a:p>
                  <a:pPr defTabSz="1266825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CA" sz="2850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4661198" y="2545159"/>
                <a:ext cx="1277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600" b="1" smtClean="0"/>
                  <a:t>Variety</a:t>
                </a:r>
                <a:endParaRPr lang="en-CA" sz="1600" b="1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91857" y="4042809"/>
                <a:ext cx="14563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600" b="1" smtClean="0"/>
                  <a:t>Velocity</a:t>
                </a:r>
                <a:endParaRPr lang="en-CA" sz="1600" b="1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95836" y="2545159"/>
                <a:ext cx="1277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600" b="1" smtClean="0"/>
                  <a:t>Volume</a:t>
                </a:r>
                <a:endParaRPr lang="en-CA" sz="1600" b="1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33927" y="4041068"/>
                <a:ext cx="12779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600" b="1" smtClean="0"/>
                  <a:t>Veracity</a:t>
                </a:r>
                <a:endParaRPr lang="en-CA" sz="1600" b="1"/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3785383" y="3535809"/>
              <a:ext cx="1411031" cy="1450530"/>
            </a:xfrm>
            <a:prstGeom prst="ellipse">
              <a:avLst/>
            </a:prstGeom>
            <a:solidFill>
              <a:srgbClr val="243F54"/>
            </a:solidFill>
            <a:ln>
              <a:solidFill>
                <a:srgbClr val="243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>
                  <a:solidFill>
                    <a:schemeClr val="bg1"/>
                  </a:solidFill>
                  <a:latin typeface="Arial" charset="0"/>
                </a:rPr>
                <a:t>Value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4342" y="2431477"/>
              <a:ext cx="2739076" cy="1435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/>
                <a:t>The </a:t>
              </a:r>
              <a:r>
                <a:rPr lang="en-US" sz="1400" b="1" smtClean="0"/>
                <a:t>volume</a:t>
              </a:r>
              <a:r>
                <a:rPr lang="en-US" sz="1400" smtClean="0"/>
                <a:t> of </a:t>
              </a:r>
              <a:r>
                <a:rPr lang="en-US" sz="1400"/>
                <a:t>data being produced has increased rapidly. Organizations are faced with data </a:t>
              </a:r>
              <a:r>
                <a:rPr lang="en-US" sz="1400" smtClean="0"/>
                <a:t>from </a:t>
              </a:r>
              <a:r>
                <a:rPr lang="en-US" sz="1400"/>
                <a:t>numerous sources </a:t>
              </a:r>
              <a:r>
                <a:rPr lang="en-US" sz="1400" smtClean="0"/>
                <a:t>including </a:t>
              </a:r>
              <a:r>
                <a:rPr lang="en-US" sz="1400"/>
                <a:t>the </a:t>
              </a:r>
              <a:r>
                <a:rPr lang="en-US" sz="1400" smtClean="0"/>
                <a:t>enterprise</a:t>
              </a:r>
              <a:r>
                <a:rPr lang="en-US" sz="1400"/>
                <a:t>, </a:t>
              </a:r>
              <a:r>
                <a:rPr lang="en-US" sz="1400" smtClean="0"/>
                <a:t>the cloud</a:t>
              </a:r>
              <a:r>
                <a:rPr lang="en-US" sz="1400"/>
                <a:t>, and </a:t>
              </a:r>
              <a:r>
                <a:rPr lang="en-US" sz="1400" smtClean="0"/>
                <a:t>social </a:t>
              </a:r>
              <a:r>
                <a:rPr lang="en-US" sz="1400"/>
                <a:t>media.</a:t>
              </a:r>
              <a:endParaRPr lang="en-CA" sz="14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40276" y="4533460"/>
              <a:ext cx="3308250" cy="1658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smtClean="0"/>
                <a:t>Data is being generated at </a:t>
              </a:r>
            </a:p>
            <a:p>
              <a:pPr algn="r"/>
              <a:r>
                <a:rPr lang="en-US" sz="1400" smtClean="0"/>
                <a:t>increasing rates. </a:t>
              </a:r>
            </a:p>
            <a:p>
              <a:pPr algn="r"/>
              <a:r>
                <a:rPr lang="en-US" sz="1400" smtClean="0"/>
                <a:t>Organizations not only need </a:t>
              </a:r>
            </a:p>
            <a:p>
              <a:pPr algn="r"/>
              <a:r>
                <a:rPr lang="en-US" sz="1400" smtClean="0"/>
                <a:t>to address </a:t>
              </a:r>
              <a:r>
                <a:rPr lang="en-US" sz="1400" b="1" smtClean="0"/>
                <a:t>how quickly data is generated,</a:t>
              </a:r>
              <a:r>
                <a:rPr lang="en-US" sz="1400" smtClean="0"/>
                <a:t> but also </a:t>
              </a:r>
              <a:r>
                <a:rPr lang="en-US" sz="1400" b="1" smtClean="0"/>
                <a:t>how quickly </a:t>
              </a:r>
            </a:p>
            <a:p>
              <a:pPr algn="r"/>
              <a:r>
                <a:rPr lang="en-US" sz="1400" b="1" smtClean="0"/>
                <a:t>the data needs to be analyzed </a:t>
              </a:r>
            </a:p>
            <a:p>
              <a:pPr algn="r"/>
              <a:r>
                <a:rPr lang="en-US" sz="1400" smtClean="0"/>
                <a:t>before it becomes stale or </a:t>
              </a:r>
              <a:r>
                <a:rPr lang="en-US" sz="1400"/>
                <a:t>o</a:t>
              </a:r>
              <a:r>
                <a:rPr lang="en-US" sz="1400" smtClean="0"/>
                <a:t>bsolete.</a:t>
              </a:r>
              <a:endParaRPr lang="en-CA" sz="1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4341" y="4538026"/>
              <a:ext cx="2791505" cy="1658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smtClean="0"/>
                <a:t>Getting value out of </a:t>
              </a:r>
            </a:p>
            <a:p>
              <a:pPr algn="l"/>
              <a:r>
                <a:rPr lang="en-US" sz="1400" smtClean="0"/>
                <a:t>big data is dependent</a:t>
              </a:r>
            </a:p>
            <a:p>
              <a:pPr algn="l"/>
              <a:r>
                <a:rPr lang="en-US" sz="1400" smtClean="0"/>
                <a:t>on having quality data. If </a:t>
              </a:r>
            </a:p>
            <a:p>
              <a:pPr algn="l"/>
              <a:r>
                <a:rPr lang="en-US" sz="1400" smtClean="0"/>
                <a:t>an organization’s data lacks </a:t>
              </a:r>
              <a:r>
                <a:rPr lang="en-US" sz="1400" b="1" smtClean="0"/>
                <a:t>veracity,</a:t>
              </a:r>
              <a:r>
                <a:rPr lang="en-US" sz="1400" smtClean="0"/>
                <a:t> decisions may be made that do not actually benefit the organization.</a:t>
              </a:r>
              <a:endParaRPr lang="en-CA" sz="1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3987" y="5445224"/>
            <a:ext cx="8316027" cy="848310"/>
            <a:chOff x="503799" y="3598911"/>
            <a:chExt cx="8316027" cy="848310"/>
          </a:xfrm>
        </p:grpSpPr>
        <p:sp>
          <p:nvSpPr>
            <p:cNvPr id="27" name="Rounded Rectangle 26"/>
            <p:cNvSpPr/>
            <p:nvPr/>
          </p:nvSpPr>
          <p:spPr>
            <a:xfrm>
              <a:off x="1204546" y="3598911"/>
              <a:ext cx="7615280" cy="838201"/>
            </a:xfrm>
            <a:prstGeom prst="roundRect">
              <a:avLst>
                <a:gd name="adj" fmla="val 6990"/>
              </a:avLst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74320" algn="l"/>
              <a:r>
                <a:rPr lang="en-US" sz="1200" smtClean="0">
                  <a:solidFill>
                    <a:schemeClr val="tx1"/>
                  </a:solidFill>
                </a:rPr>
                <a:t>Consider </a:t>
              </a:r>
              <a:r>
                <a:rPr lang="en-US" sz="1200">
                  <a:solidFill>
                    <a:schemeClr val="tx1"/>
                  </a:solidFill>
                </a:rPr>
                <a:t>the five V’s (volume, variety, velocity, veracity, and value) when creating a definition of </a:t>
              </a:r>
              <a:r>
                <a:rPr lang="en-US" sz="1200" smtClean="0">
                  <a:solidFill>
                    <a:schemeClr val="tx1"/>
                  </a:solidFill>
                </a:rPr>
                <a:t>big data. </a:t>
              </a:r>
              <a:r>
                <a:rPr lang="en-US" sz="1200">
                  <a:solidFill>
                    <a:schemeClr val="tx1"/>
                  </a:solidFill>
                </a:rPr>
                <a:t>The value of </a:t>
              </a:r>
              <a:r>
                <a:rPr lang="en-US" sz="1200" smtClean="0">
                  <a:solidFill>
                    <a:schemeClr val="tx1"/>
                  </a:solidFill>
                </a:rPr>
                <a:t>big data </a:t>
              </a:r>
              <a:r>
                <a:rPr lang="en-US" sz="1200">
                  <a:solidFill>
                    <a:schemeClr val="tx1"/>
                  </a:solidFill>
                </a:rPr>
                <a:t>comes from the analytics. </a:t>
              </a:r>
              <a:r>
                <a:rPr lang="en-US" sz="1200" smtClean="0">
                  <a:solidFill>
                    <a:schemeClr val="tx1"/>
                  </a:solidFill>
                </a:rPr>
                <a:t>Organizations </a:t>
              </a:r>
              <a:r>
                <a:rPr lang="en-US" sz="1200">
                  <a:solidFill>
                    <a:schemeClr val="tx1"/>
                  </a:solidFill>
                </a:rPr>
                <a:t>can perform more in-depth analytics, delving into data and connecting previously unconnected data sets.</a:t>
              </a:r>
            </a:p>
          </p:txBody>
        </p:sp>
        <p:pic>
          <p:nvPicPr>
            <p:cNvPr id="29" name="Picture 28" descr="insigh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3799" y="3609020"/>
              <a:ext cx="1000207" cy="838201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32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8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82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3d5f223961cafbcfed4ce1486c69d2b73a9e366"/>
  <p:tag name="ISPRING_RESOURCE_PATHS_HASH_PRESENTER" val="e3d5f223961cafbcfed4ce1486c69d2b73a9e366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2099</Words>
  <Application>Microsoft Office PowerPoint</Application>
  <PresentationFormat>On-screen Show (4:3)</PresentationFormat>
  <Paragraphs>147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Helvetica</vt:lpstr>
      <vt:lpstr>Open Sans</vt:lpstr>
      <vt:lpstr>Times New Roman</vt:lpstr>
      <vt:lpstr>Wingdings</vt:lpstr>
      <vt:lpstr>Office Theme</vt:lpstr>
      <vt:lpstr>PowerPoint Presentation</vt:lpstr>
      <vt:lpstr>Introduction</vt:lpstr>
      <vt:lpstr>Executive Summary</vt:lpstr>
      <vt:lpstr>How to use this blueprint</vt:lpstr>
      <vt:lpstr>Book a free guided implementation today!</vt:lpstr>
      <vt:lpstr>Book a workshop today!</vt:lpstr>
      <vt:lpstr>Guided Implementation points in the Big Data Architecture project</vt:lpstr>
      <vt:lpstr>PowerPoint Presentation</vt:lpstr>
      <vt:lpstr>Big data is rapidly increasing amounts of data, generated by multiple sources, in many formats &amp; analyzed for new insights</vt:lpstr>
      <vt:lpstr>Big Data architecture can be mandated or it can be done proactively: Why are you here? </vt:lpstr>
      <vt:lpstr>What happens when everything you have ever learned about data architecture gets thrown out the window?</vt:lpstr>
      <vt:lpstr>Info-Tech Research Group Helps IT Professionals 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2014-01-15T16:50:30Z</dcterms:created>
  <dcterms:modified xsi:type="dcterms:W3CDTF">2014-05-21T17:40:10Z</dcterms:modified>
  <cp:contentStatus/>
</cp:coreProperties>
</file>