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3"/>
  </p:notesMasterIdLst>
  <p:handoutMasterIdLst>
    <p:handoutMasterId r:id="rId14"/>
  </p:handoutMasterIdLst>
  <p:sldIdLst>
    <p:sldId id="414" r:id="rId2"/>
    <p:sldId id="345" r:id="rId3"/>
    <p:sldId id="292" r:id="rId4"/>
    <p:sldId id="288" r:id="rId5"/>
    <p:sldId id="402" r:id="rId6"/>
    <p:sldId id="403" r:id="rId7"/>
    <p:sldId id="400" r:id="rId8"/>
    <p:sldId id="395" r:id="rId9"/>
    <p:sldId id="349" r:id="rId10"/>
    <p:sldId id="361" r:id="rId11"/>
    <p:sldId id="415" r:id="rId12"/>
  </p:sldIdLst>
  <p:sldSz cx="9144000" cy="6858000" type="screen4x3"/>
  <p:notesSz cx="6858000" cy="9144000"/>
  <p:custDataLst>
    <p:tags r:id="rId15"/>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ECE"/>
    <a:srgbClr val="FCDEB6"/>
    <a:srgbClr val="D17D08"/>
    <a:srgbClr val="2576B7"/>
    <a:srgbClr val="CECECE"/>
    <a:srgbClr val="ADB7C3"/>
    <a:srgbClr val="243F54"/>
    <a:srgbClr val="7FAC85"/>
    <a:srgbClr val="998F57"/>
    <a:srgbClr val="7B7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Objects="1">
      <p:cViewPr>
        <p:scale>
          <a:sx n="100" d="100"/>
          <a:sy n="100" d="100"/>
        </p:scale>
        <p:origin x="2616" y="36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12348"/>
    </p:cViewPr>
  </p:sorterViewPr>
  <p:notesViewPr>
    <p:cSldViewPr snapToObjects="1">
      <p:cViewPr varScale="1">
        <p:scale>
          <a:sx n="86" d="100"/>
          <a:sy n="86" d="100"/>
        </p:scale>
        <p:origin x="3786"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13/01/2014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99910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590853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812194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extLst>
      <p:ext uri="{BB962C8B-B14F-4D97-AF65-F5344CB8AC3E}">
        <p14:creationId xmlns:p14="http://schemas.microsoft.com/office/powerpoint/2010/main" val="3025079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2403602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extLst>
      <p:ext uri="{BB962C8B-B14F-4D97-AF65-F5344CB8AC3E}">
        <p14:creationId xmlns:p14="http://schemas.microsoft.com/office/powerpoint/2010/main" val="65190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extLst>
      <p:ext uri="{BB962C8B-B14F-4D97-AF65-F5344CB8AC3E}">
        <p14:creationId xmlns:p14="http://schemas.microsoft.com/office/powerpoint/2010/main" val="4194179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grpSp>
        <p:nvGrpSpPr>
          <p:cNvPr id="25" name="Group 24"/>
          <p:cNvGrpSpPr/>
          <p:nvPr userDrawn="1"/>
        </p:nvGrpSpPr>
        <p:grpSpPr>
          <a:xfrm>
            <a:off x="126173" y="-34351"/>
            <a:ext cx="8873303" cy="3832009"/>
            <a:chOff x="126681" y="-16351"/>
            <a:chExt cx="8873303" cy="3832009"/>
          </a:xfrm>
        </p:grpSpPr>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V3.1</a:t>
              </a:r>
              <a:endParaRPr lang="en-CA" sz="1200" b="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image" Target="../media/image5.png"/><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2" Type="http://schemas.openxmlformats.org/officeDocument/2006/relationships/tags" Target="../tags/tag4.xml"/><Relationship Id="rId16"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7" Type="http://schemas.openxmlformats.org/officeDocument/2006/relationships/image" Target="../media/image1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5" Type="http://schemas.openxmlformats.org/officeDocument/2006/relationships/image" Target="../media/image9.wmf"/><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2" Type="http://schemas.openxmlformats.org/officeDocument/2006/relationships/hyperlink" Target="http://www.infotech.com/workshops/application-development" TargetMode="Externa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mobile-program-tool"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requirements-gathering"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hyperlink" Target="http://www.infotech.com/research/ss/enter-into-mobile-development-without-confusion-and-frustration/storyboard-enter-into-mobile-development-without-confusion-and-frustration?utm_source=SS_Sample&amp;utm_medium=Collateral&amp;utm_campaign=Collateral" TargetMode="Externa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a:t>Enter Into Mobile Development Without Confusion and Frustration</a:t>
            </a:r>
            <a:endParaRPr lang="en-US" dirty="0"/>
          </a:p>
        </p:txBody>
      </p:sp>
      <p:sp>
        <p:nvSpPr>
          <p:cNvPr id="8" name="Text Placeholder 7"/>
          <p:cNvSpPr>
            <a:spLocks noGrp="1"/>
          </p:cNvSpPr>
          <p:nvPr>
            <p:ph type="body" sz="quarter" idx="16"/>
          </p:nvPr>
        </p:nvSpPr>
        <p:spPr>
          <a:xfrm>
            <a:off x="774700" y="3965116"/>
            <a:ext cx="7467600" cy="508000"/>
          </a:xfrm>
        </p:spPr>
        <p:txBody>
          <a:bodyPr/>
          <a:lstStyle/>
          <a:p>
            <a:r>
              <a:rPr lang="en-CA" dirty="0"/>
              <a:t>Use your traditional development strengths and pivot into mobile with ROI in mind</a:t>
            </a:r>
            <a:r>
              <a:rPr lang="en-CA" dirty="0" smtClean="0"/>
              <a:t>.</a:t>
            </a:r>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a:t>
              </a:r>
              <a:r>
                <a:rPr lang="en-CA" sz="800" dirty="0" smtClean="0">
                  <a:solidFill>
                    <a:schemeClr val="bg1">
                      <a:lumMod val="65000"/>
                    </a:schemeClr>
                  </a:solidFill>
                </a:rPr>
                <a:t>2014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1424726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this guide to create a mobile program </a:t>
            </a:r>
            <a:r>
              <a:rPr lang="en-US" dirty="0"/>
              <a:t>r</a:t>
            </a:r>
            <a:r>
              <a:rPr lang="en-US" dirty="0" smtClean="0"/>
              <a:t>oadmap</a:t>
            </a:r>
            <a:endParaRPr lang="en-US" dirty="0"/>
          </a:p>
        </p:txBody>
      </p:sp>
      <p:sp>
        <p:nvSpPr>
          <p:cNvPr id="4" name="Text Placeholder 3"/>
          <p:cNvSpPr>
            <a:spLocks noGrp="1"/>
          </p:cNvSpPr>
          <p:nvPr>
            <p:ph type="body" sz="quarter" idx="19"/>
          </p:nvPr>
        </p:nvSpPr>
        <p:spPr>
          <a:xfrm>
            <a:off x="257176" y="1232756"/>
            <a:ext cx="8620124" cy="1008112"/>
          </a:xfrm>
        </p:spPr>
        <p:txBody>
          <a:bodyPr/>
          <a:lstStyle/>
          <a:p>
            <a:r>
              <a:rPr lang="en-US" dirty="0"/>
              <a:t>A successful mobile development plan requires ROI mappings, consistent communication, and careful execution to align with business expectations. This </a:t>
            </a:r>
            <a:r>
              <a:rPr lang="en-US" dirty="0" smtClean="0"/>
              <a:t>toolkit will </a:t>
            </a:r>
            <a:r>
              <a:rPr lang="en-US" dirty="0"/>
              <a:t>help you build and communicate your mobile program. </a:t>
            </a:r>
          </a:p>
        </p:txBody>
      </p:sp>
      <p:cxnSp>
        <p:nvCxnSpPr>
          <p:cNvPr id="6" name="Straight Connector 5"/>
          <p:cNvCxnSpPr>
            <a:stCxn id="10" idx="3"/>
            <a:endCxn id="10" idx="3"/>
          </p:cNvCxnSpPr>
          <p:nvPr>
            <p:custDataLst>
              <p:tags r:id="rId1"/>
            </p:custDataLst>
          </p:nvPr>
        </p:nvCxnSpPr>
        <p:spPr>
          <a:xfrm>
            <a:off x="8209416" y="2601231"/>
            <a:ext cx="0" cy="0"/>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10" idx="1"/>
            <a:endCxn id="8" idx="3"/>
          </p:cNvCxnSpPr>
          <p:nvPr>
            <p:custDataLst>
              <p:tags r:id="rId2"/>
            </p:custDataLst>
          </p:nvPr>
        </p:nvCxnSpPr>
        <p:spPr>
          <a:xfrm flipH="1">
            <a:off x="2303748" y="2601231"/>
            <a:ext cx="4500500" cy="0"/>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sp>
        <p:nvSpPr>
          <p:cNvPr id="8" name="Pentagon 7"/>
          <p:cNvSpPr/>
          <p:nvPr>
            <p:custDataLst>
              <p:tags r:id="rId3"/>
            </p:custDataLst>
          </p:nvPr>
        </p:nvSpPr>
        <p:spPr bwMode="auto">
          <a:xfrm>
            <a:off x="900644" y="2240868"/>
            <a:ext cx="1403104" cy="720725"/>
          </a:xfrm>
          <a:prstGeom prst="homePlate">
            <a:avLst/>
          </a:prstGeom>
          <a:solidFill>
            <a:srgbClr val="F2B800"/>
          </a:solidFill>
          <a:ln w="38100">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i="1" dirty="0">
                <a:solidFill>
                  <a:srgbClr val="333333"/>
                </a:solidFill>
                <a:latin typeface="Georgia"/>
              </a:rPr>
              <a:t>1</a:t>
            </a:r>
          </a:p>
        </p:txBody>
      </p:sp>
      <p:sp>
        <p:nvSpPr>
          <p:cNvPr id="10" name="Pentagon 9"/>
          <p:cNvSpPr/>
          <p:nvPr>
            <p:custDataLst>
              <p:tags r:id="rId4"/>
            </p:custDataLst>
          </p:nvPr>
        </p:nvSpPr>
        <p:spPr bwMode="auto">
          <a:xfrm>
            <a:off x="6804248" y="2240868"/>
            <a:ext cx="1405168" cy="720725"/>
          </a:xfrm>
          <a:prstGeom prst="homePlate">
            <a:avLst/>
          </a:prstGeom>
          <a:solidFill>
            <a:srgbClr val="F2B800"/>
          </a:solidFill>
          <a:ln w="38100" cmpd="sng">
            <a:solidFill>
              <a:srgbClr val="C77709"/>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i="1" dirty="0">
                <a:solidFill>
                  <a:srgbClr val="333333"/>
                </a:solidFill>
                <a:latin typeface="Georgia"/>
              </a:rPr>
              <a:t>3</a:t>
            </a:r>
          </a:p>
        </p:txBody>
      </p:sp>
      <p:sp>
        <p:nvSpPr>
          <p:cNvPr id="11" name="Pentagon 10"/>
          <p:cNvSpPr/>
          <p:nvPr>
            <p:custDataLst>
              <p:tags r:id="rId5"/>
            </p:custDataLst>
          </p:nvPr>
        </p:nvSpPr>
        <p:spPr bwMode="auto">
          <a:xfrm>
            <a:off x="3851615" y="2240868"/>
            <a:ext cx="1403104" cy="720725"/>
          </a:xfrm>
          <a:prstGeom prst="homePlate">
            <a:avLst/>
          </a:prstGeom>
          <a:solidFill>
            <a:srgbClr val="F2B800"/>
          </a:solidFill>
          <a:ln w="38100">
            <a:solidFill>
              <a:srgbClr val="C7770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i="1" dirty="0">
                <a:solidFill>
                  <a:srgbClr val="333333"/>
                </a:solidFill>
                <a:latin typeface="Georgia"/>
              </a:rPr>
              <a:t>2</a:t>
            </a:r>
          </a:p>
        </p:txBody>
      </p:sp>
      <p:sp>
        <p:nvSpPr>
          <p:cNvPr id="16" name="Line 45"/>
          <p:cNvSpPr>
            <a:spLocks noChangeShapeType="1"/>
          </p:cNvSpPr>
          <p:nvPr>
            <p:custDataLst>
              <p:tags r:id="rId6"/>
            </p:custDataLst>
          </p:nvPr>
        </p:nvSpPr>
        <p:spPr bwMode="auto">
          <a:xfrm flipH="1" flipV="1">
            <a:off x="308725" y="3573016"/>
            <a:ext cx="8358246" cy="0"/>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fontAlgn="auto">
              <a:spcBef>
                <a:spcPts val="0"/>
              </a:spcBef>
              <a:spcAft>
                <a:spcPts val="0"/>
              </a:spcAft>
            </a:pPr>
            <a:endParaRPr lang="en-US" dirty="0">
              <a:solidFill>
                <a:srgbClr val="333333"/>
              </a:solidFill>
              <a:latin typeface="Arial"/>
            </a:endParaRPr>
          </a:p>
        </p:txBody>
      </p:sp>
      <p:sp>
        <p:nvSpPr>
          <p:cNvPr id="18" name="Line 45"/>
          <p:cNvSpPr>
            <a:spLocks noChangeShapeType="1"/>
          </p:cNvSpPr>
          <p:nvPr>
            <p:custDataLst>
              <p:tags r:id="rId7"/>
            </p:custDataLst>
          </p:nvPr>
        </p:nvSpPr>
        <p:spPr bwMode="auto">
          <a:xfrm flipH="1" flipV="1">
            <a:off x="266697" y="5157192"/>
            <a:ext cx="8358246" cy="0"/>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fontAlgn="auto">
              <a:spcBef>
                <a:spcPts val="0"/>
              </a:spcBef>
              <a:spcAft>
                <a:spcPts val="0"/>
              </a:spcAft>
            </a:pPr>
            <a:endParaRPr lang="en-US" dirty="0">
              <a:solidFill>
                <a:srgbClr val="333333"/>
              </a:solidFill>
              <a:latin typeface="Arial"/>
            </a:endParaRPr>
          </a:p>
        </p:txBody>
      </p:sp>
      <p:cxnSp>
        <p:nvCxnSpPr>
          <p:cNvPr id="14" name="Straight Connector 13"/>
          <p:cNvCxnSpPr/>
          <p:nvPr>
            <p:custDataLst>
              <p:tags r:id="rId8"/>
            </p:custDataLst>
          </p:nvPr>
        </p:nvCxnSpPr>
        <p:spPr>
          <a:xfrm rot="5400000">
            <a:off x="2483995" y="435025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9"/>
            </p:custDataLst>
          </p:nvPr>
        </p:nvCxnSpPr>
        <p:spPr>
          <a:xfrm rot="5400000">
            <a:off x="5436313" y="435025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19" name="TextBox 18"/>
          <p:cNvSpPr txBox="1"/>
          <p:nvPr>
            <p:custDataLst>
              <p:tags r:id="rId10"/>
            </p:custDataLst>
          </p:nvPr>
        </p:nvSpPr>
        <p:spPr>
          <a:xfrm>
            <a:off x="422124" y="3573016"/>
            <a:ext cx="2540005" cy="1554480"/>
          </a:xfrm>
          <a:prstGeom prst="rect">
            <a:avLst/>
          </a:prstGeom>
          <a:noFill/>
        </p:spPr>
        <p:txBody>
          <a:bodyPr wrap="square" rtlCol="0" anchor="t" anchorCtr="0">
            <a:noAutofit/>
          </a:bodyPr>
          <a:lstStyle/>
          <a:p>
            <a:pPr marL="171450" indent="-171450" algn="l">
              <a:buFont typeface="Arial" panose="020B0604020202020204" pitchFamily="34" charset="0"/>
              <a:buChar char="•"/>
            </a:pPr>
            <a:r>
              <a:rPr lang="en-US" sz="1200" dirty="0" smtClean="0">
                <a:solidFill>
                  <a:srgbClr val="333333"/>
                </a:solidFill>
                <a:latin typeface="Arial"/>
              </a:rPr>
              <a:t>Identify </a:t>
            </a:r>
            <a:r>
              <a:rPr lang="en-US" sz="1200" dirty="0">
                <a:solidFill>
                  <a:srgbClr val="333333"/>
                </a:solidFill>
                <a:latin typeface="Arial"/>
              </a:rPr>
              <a:t>any pain points in your existing app </a:t>
            </a:r>
            <a:r>
              <a:rPr lang="en-US" sz="1200" dirty="0" err="1">
                <a:solidFill>
                  <a:srgbClr val="333333"/>
                </a:solidFill>
                <a:latin typeface="Arial"/>
              </a:rPr>
              <a:t>dev</a:t>
            </a:r>
            <a:r>
              <a:rPr lang="en-US" sz="1200" dirty="0">
                <a:solidFill>
                  <a:srgbClr val="333333"/>
                </a:solidFill>
                <a:latin typeface="Arial"/>
              </a:rPr>
              <a:t> process</a:t>
            </a:r>
          </a:p>
          <a:p>
            <a:pPr marL="171450" indent="-171450" algn="l">
              <a:buFont typeface="Arial" panose="020B0604020202020204" pitchFamily="34" charset="0"/>
              <a:buChar char="•"/>
            </a:pPr>
            <a:r>
              <a:rPr lang="en-US" sz="1200" dirty="0">
                <a:solidFill>
                  <a:srgbClr val="333333"/>
                </a:solidFill>
                <a:latin typeface="Arial"/>
              </a:rPr>
              <a:t>Pinpoint where gaps </a:t>
            </a:r>
            <a:r>
              <a:rPr lang="en-US" sz="1200" dirty="0" smtClean="0">
                <a:solidFill>
                  <a:srgbClr val="333333"/>
                </a:solidFill>
                <a:latin typeface="Arial"/>
              </a:rPr>
              <a:t>need </a:t>
            </a:r>
            <a:r>
              <a:rPr lang="en-US" sz="1200" dirty="0">
                <a:solidFill>
                  <a:srgbClr val="333333"/>
                </a:solidFill>
                <a:latin typeface="Arial"/>
              </a:rPr>
              <a:t>to be filled for mobile </a:t>
            </a:r>
            <a:r>
              <a:rPr lang="en-US" sz="1200" dirty="0" err="1">
                <a:solidFill>
                  <a:srgbClr val="333333"/>
                </a:solidFill>
                <a:latin typeface="Arial"/>
              </a:rPr>
              <a:t>dev</a:t>
            </a:r>
            <a:endParaRPr lang="en-US" sz="1200" dirty="0">
              <a:solidFill>
                <a:srgbClr val="333333"/>
              </a:solidFill>
              <a:latin typeface="Arial"/>
            </a:endParaRPr>
          </a:p>
          <a:p>
            <a:pPr marL="171450" indent="-171450" algn="l">
              <a:buFont typeface="Arial" panose="020B0604020202020204" pitchFamily="34" charset="0"/>
              <a:buChar char="•"/>
            </a:pPr>
            <a:r>
              <a:rPr lang="en-US" sz="1200" dirty="0">
                <a:solidFill>
                  <a:srgbClr val="333333"/>
                </a:solidFill>
                <a:latin typeface="Arial"/>
              </a:rPr>
              <a:t>Determine the cost and negotiate budget conflictions with the business</a:t>
            </a:r>
            <a:endParaRPr lang="en-CA" sz="1200" dirty="0">
              <a:solidFill>
                <a:srgbClr val="333333"/>
              </a:solidFill>
              <a:latin typeface="Arial"/>
            </a:endParaRPr>
          </a:p>
        </p:txBody>
      </p:sp>
      <p:sp>
        <p:nvSpPr>
          <p:cNvPr id="21" name="TextBox 20"/>
          <p:cNvSpPr txBox="1"/>
          <p:nvPr>
            <p:custDataLst>
              <p:tags r:id="rId11"/>
            </p:custDataLst>
          </p:nvPr>
        </p:nvSpPr>
        <p:spPr>
          <a:xfrm>
            <a:off x="3203848" y="3573016"/>
            <a:ext cx="2736304" cy="1554480"/>
          </a:xfrm>
          <a:prstGeom prst="rect">
            <a:avLst/>
          </a:prstGeom>
          <a:noFill/>
        </p:spPr>
        <p:txBody>
          <a:bodyPr wrap="square" rtlCol="0" anchor="t" anchorCtr="0">
            <a:noAutofit/>
          </a:bodyPr>
          <a:lstStyle/>
          <a:p>
            <a:pPr marL="171450" lvl="1" indent="-171450" algn="l">
              <a:buFont typeface="Arial" panose="020B0604020202020204" pitchFamily="34" charset="0"/>
              <a:buChar char="•"/>
            </a:pPr>
            <a:r>
              <a:rPr lang="en-US" sz="1200" dirty="0">
                <a:solidFill>
                  <a:srgbClr val="333333"/>
                </a:solidFill>
                <a:latin typeface="Arial"/>
              </a:rPr>
              <a:t>Prioritize your projects according to risk, </a:t>
            </a:r>
            <a:r>
              <a:rPr lang="en-US" sz="1200" dirty="0" smtClean="0">
                <a:solidFill>
                  <a:srgbClr val="333333"/>
                </a:solidFill>
                <a:latin typeface="Arial"/>
              </a:rPr>
              <a:t>complexity, </a:t>
            </a:r>
            <a:r>
              <a:rPr lang="en-US" sz="1200" dirty="0">
                <a:solidFill>
                  <a:srgbClr val="333333"/>
                </a:solidFill>
                <a:latin typeface="Arial"/>
              </a:rPr>
              <a:t>and cost</a:t>
            </a:r>
          </a:p>
          <a:p>
            <a:pPr marL="171450" lvl="1" indent="-171450" algn="l">
              <a:buFont typeface="Arial" panose="020B0604020202020204" pitchFamily="34" charset="0"/>
              <a:buChar char="•"/>
            </a:pPr>
            <a:r>
              <a:rPr lang="en-US" sz="1200" dirty="0">
                <a:solidFill>
                  <a:srgbClr val="333333"/>
                </a:solidFill>
                <a:latin typeface="Arial"/>
              </a:rPr>
              <a:t>Inform IT departments of the impending changes</a:t>
            </a:r>
            <a:endParaRPr lang="en-CA" sz="1200" dirty="0" smtClean="0">
              <a:solidFill>
                <a:srgbClr val="333333"/>
              </a:solidFill>
              <a:latin typeface="Arial"/>
            </a:endParaRPr>
          </a:p>
        </p:txBody>
      </p:sp>
      <p:sp>
        <p:nvSpPr>
          <p:cNvPr id="22" name="TextBox 21"/>
          <p:cNvSpPr txBox="1"/>
          <p:nvPr>
            <p:custDataLst>
              <p:tags r:id="rId12"/>
            </p:custDataLst>
          </p:nvPr>
        </p:nvSpPr>
        <p:spPr>
          <a:xfrm>
            <a:off x="6212635" y="3573016"/>
            <a:ext cx="2482917" cy="1554480"/>
          </a:xfrm>
          <a:prstGeom prst="rect">
            <a:avLst/>
          </a:prstGeom>
          <a:noFill/>
        </p:spPr>
        <p:txBody>
          <a:bodyPr wrap="square" rtlCol="0" anchor="t" anchorCtr="0">
            <a:noAutofit/>
          </a:bodyPr>
          <a:lstStyle/>
          <a:p>
            <a:pPr marL="171450" indent="-171450" algn="l">
              <a:buFont typeface="Arial" panose="020B0604020202020204" pitchFamily="34" charset="0"/>
              <a:buChar char="•"/>
            </a:pPr>
            <a:r>
              <a:rPr lang="en-US" sz="1200" dirty="0">
                <a:solidFill>
                  <a:srgbClr val="333333"/>
                </a:solidFill>
                <a:latin typeface="Arial"/>
              </a:rPr>
              <a:t>Provide the </a:t>
            </a:r>
            <a:r>
              <a:rPr lang="en-US" sz="1200" dirty="0" smtClean="0">
                <a:solidFill>
                  <a:srgbClr val="333333"/>
                </a:solidFill>
                <a:latin typeface="Arial"/>
              </a:rPr>
              <a:t>stakeholders with a </a:t>
            </a:r>
            <a:r>
              <a:rPr lang="en-US" sz="1200" dirty="0">
                <a:solidFill>
                  <a:srgbClr val="333333"/>
                </a:solidFill>
                <a:latin typeface="Arial"/>
              </a:rPr>
              <a:t>mobile program retrospective and final cost assessment</a:t>
            </a:r>
          </a:p>
          <a:p>
            <a:pPr marL="171450" indent="-171450" algn="l">
              <a:buFont typeface="Arial" panose="020B0604020202020204" pitchFamily="34" charset="0"/>
              <a:buChar char="•"/>
            </a:pPr>
            <a:r>
              <a:rPr lang="en-US" sz="1200" dirty="0">
                <a:solidFill>
                  <a:srgbClr val="333333"/>
                </a:solidFill>
                <a:latin typeface="Arial"/>
              </a:rPr>
              <a:t>Actively monitor mobile app </a:t>
            </a:r>
            <a:r>
              <a:rPr lang="en-US" sz="1200" dirty="0" err="1">
                <a:solidFill>
                  <a:srgbClr val="333333"/>
                </a:solidFill>
                <a:latin typeface="Arial"/>
              </a:rPr>
              <a:t>dev</a:t>
            </a:r>
            <a:r>
              <a:rPr lang="en-US" sz="1200" dirty="0">
                <a:solidFill>
                  <a:srgbClr val="333333"/>
                </a:solidFill>
                <a:latin typeface="Arial"/>
              </a:rPr>
              <a:t> projects</a:t>
            </a:r>
            <a:endParaRPr lang="en-CA" sz="1200" dirty="0">
              <a:solidFill>
                <a:srgbClr val="333333"/>
              </a:solidFill>
              <a:latin typeface="Arial"/>
            </a:endParaRPr>
          </a:p>
        </p:txBody>
      </p:sp>
      <p:sp>
        <p:nvSpPr>
          <p:cNvPr id="32" name="TextBox 31"/>
          <p:cNvSpPr txBox="1"/>
          <p:nvPr/>
        </p:nvSpPr>
        <p:spPr>
          <a:xfrm>
            <a:off x="308724" y="5625244"/>
            <a:ext cx="8386827" cy="648072"/>
          </a:xfrm>
          <a:prstGeom prst="rect">
            <a:avLst/>
          </a:prstGeom>
          <a:noFill/>
        </p:spPr>
        <p:txBody>
          <a:bodyPr wrap="square" rtlCol="0" anchor="ctr" anchorCtr="0">
            <a:noAutofit/>
          </a:bodyPr>
          <a:lstStyle/>
          <a:p>
            <a:pPr lvl="0" algn="l"/>
            <a:r>
              <a:rPr lang="en-US" sz="1400" dirty="0"/>
              <a:t>Run through this toolkit multiple times </a:t>
            </a:r>
            <a:r>
              <a:rPr lang="en-US" sz="1400" dirty="0" smtClean="0"/>
              <a:t>to determine best and worst case opportunity costs. Involve </a:t>
            </a:r>
            <a:r>
              <a:rPr lang="en-US" sz="1400" dirty="0"/>
              <a:t>both IT and business stakeholders throughout this </a:t>
            </a:r>
            <a:r>
              <a:rPr lang="en-US" sz="1400" dirty="0" smtClean="0"/>
              <a:t>toolkit. Assess </a:t>
            </a:r>
            <a:r>
              <a:rPr lang="en-US" sz="1400" dirty="0"/>
              <a:t>the trend of costs and performance over multiple iterations of this toolkit.</a:t>
            </a:r>
          </a:p>
        </p:txBody>
      </p:sp>
      <p:sp>
        <p:nvSpPr>
          <p:cNvPr id="34" name="TextBox 33"/>
          <p:cNvSpPr txBox="1"/>
          <p:nvPr/>
        </p:nvSpPr>
        <p:spPr>
          <a:xfrm>
            <a:off x="308725" y="5289761"/>
            <a:ext cx="8028892" cy="279648"/>
          </a:xfrm>
          <a:prstGeom prst="rect">
            <a:avLst/>
          </a:prstGeom>
          <a:noFill/>
        </p:spPr>
        <p:txBody>
          <a:bodyPr wrap="square" rtlCol="0" anchor="ctr" anchorCtr="0">
            <a:noAutofit/>
          </a:bodyPr>
          <a:lstStyle/>
          <a:p>
            <a:pPr lvl="0" algn="l"/>
            <a:r>
              <a:rPr lang="en-US" sz="1600" b="1" dirty="0" smtClean="0">
                <a:solidFill>
                  <a:srgbClr val="D17D08"/>
                </a:solidFill>
              </a:rPr>
              <a:t>How To Use This Toolkit:</a:t>
            </a:r>
            <a:endParaRPr lang="en-US" sz="1400" dirty="0"/>
          </a:p>
        </p:txBody>
      </p:sp>
      <p:sp>
        <p:nvSpPr>
          <p:cNvPr id="26" name="Rectangle 25"/>
          <p:cNvSpPr/>
          <p:nvPr>
            <p:custDataLst>
              <p:tags r:id="rId13"/>
            </p:custDataLst>
          </p:nvPr>
        </p:nvSpPr>
        <p:spPr>
          <a:xfrm>
            <a:off x="3491880" y="2999379"/>
            <a:ext cx="2088232" cy="523220"/>
          </a:xfrm>
          <a:prstGeom prst="rect">
            <a:avLst/>
          </a:prstGeom>
        </p:spPr>
        <p:txBody>
          <a:bodyPr wrap="square">
            <a:spAutoFit/>
          </a:bodyPr>
          <a:lstStyle/>
          <a:p>
            <a:r>
              <a:rPr lang="en-CA" sz="1400" b="1" dirty="0" smtClean="0">
                <a:solidFill>
                  <a:srgbClr val="333333"/>
                </a:solidFill>
                <a:latin typeface="Arial"/>
              </a:rPr>
              <a:t>Prepare to Execute For Mobile</a:t>
            </a:r>
            <a:endParaRPr lang="en-CA" sz="1400" b="1" dirty="0">
              <a:solidFill>
                <a:srgbClr val="333333"/>
              </a:solidFill>
              <a:latin typeface="Arial"/>
            </a:endParaRPr>
          </a:p>
        </p:txBody>
      </p:sp>
      <p:sp>
        <p:nvSpPr>
          <p:cNvPr id="24" name="Rectangle 23"/>
          <p:cNvSpPr/>
          <p:nvPr>
            <p:custDataLst>
              <p:tags r:id="rId14"/>
            </p:custDataLst>
          </p:nvPr>
        </p:nvSpPr>
        <p:spPr>
          <a:xfrm>
            <a:off x="6638152" y="2999379"/>
            <a:ext cx="1822280" cy="523220"/>
          </a:xfrm>
          <a:prstGeom prst="rect">
            <a:avLst/>
          </a:prstGeom>
        </p:spPr>
        <p:txBody>
          <a:bodyPr wrap="square">
            <a:spAutoFit/>
          </a:bodyPr>
          <a:lstStyle/>
          <a:p>
            <a:r>
              <a:rPr lang="en-CA" sz="1400" b="1" dirty="0" smtClean="0">
                <a:solidFill>
                  <a:srgbClr val="333333"/>
                </a:solidFill>
                <a:latin typeface="Arial"/>
              </a:rPr>
              <a:t>Communicate with Stakeholders</a:t>
            </a:r>
            <a:endParaRPr lang="en-CA" sz="1400" b="1" dirty="0">
              <a:solidFill>
                <a:srgbClr val="333333"/>
              </a:solidFill>
              <a:latin typeface="Arial"/>
            </a:endParaRPr>
          </a:p>
        </p:txBody>
      </p:sp>
      <p:sp>
        <p:nvSpPr>
          <p:cNvPr id="25" name="TextBox 24"/>
          <p:cNvSpPr txBox="1"/>
          <p:nvPr>
            <p:custDataLst>
              <p:tags r:id="rId15"/>
            </p:custDataLst>
          </p:nvPr>
        </p:nvSpPr>
        <p:spPr>
          <a:xfrm>
            <a:off x="390279" y="2999379"/>
            <a:ext cx="2237505" cy="523220"/>
          </a:xfrm>
          <a:prstGeom prst="rect">
            <a:avLst/>
          </a:prstGeom>
          <a:noFill/>
        </p:spPr>
        <p:txBody>
          <a:bodyPr wrap="square" rtlCol="0">
            <a:spAutoFit/>
          </a:bodyPr>
          <a:lstStyle/>
          <a:p>
            <a:r>
              <a:rPr lang="en-US" sz="1400" b="1" dirty="0" smtClean="0">
                <a:solidFill>
                  <a:srgbClr val="333333"/>
                </a:solidFill>
                <a:latin typeface="Arial"/>
              </a:rPr>
              <a:t>Assess Your </a:t>
            </a:r>
            <a:r>
              <a:rPr lang="en-US" sz="1400" b="1" dirty="0" err="1">
                <a:solidFill>
                  <a:srgbClr val="333333"/>
                </a:solidFill>
                <a:latin typeface="Arial"/>
              </a:rPr>
              <a:t>Dev</a:t>
            </a:r>
            <a:r>
              <a:rPr lang="en-US" sz="1400" b="1" dirty="0">
                <a:solidFill>
                  <a:srgbClr val="333333"/>
                </a:solidFill>
                <a:latin typeface="Arial"/>
              </a:rPr>
              <a:t> Process for Readiness</a:t>
            </a:r>
          </a:p>
        </p:txBody>
      </p:sp>
      <p:pic>
        <p:nvPicPr>
          <p:cNvPr id="23" name="Picture 3">
            <a:hlinkClick r:id="rId17"/>
          </p:cNvPr>
          <p:cNvPicPr>
            <a:picLocks noChangeAspect="1" noChangeArrowheads="1"/>
          </p:cNvPicPr>
          <p:nvPr/>
        </p:nvPicPr>
        <p:blipFill>
          <a:blip r:embed="rId18"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300306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42773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1137431"/>
          </a:xfrm>
          <a:noFill/>
        </p:spPr>
        <p:txBody>
          <a:bodyPr/>
          <a:lstStyle/>
          <a:p>
            <a:r>
              <a:rPr lang="en-CA" sz="1600" dirty="0" smtClean="0"/>
              <a:t>Mobile applications are changing traditional assumptions about app development, increasing the need for management awareness and augmenting existing app lifecycles. Prepare for change to reduce chaos and plan for disruptions on your development process now and into the future.</a:t>
            </a:r>
            <a:endParaRPr lang="en-CA" sz="1600"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537334" y="2888940"/>
            <a:ext cx="4034665" cy="1476164"/>
          </a:xfrm>
        </p:spPr>
        <p:txBody>
          <a:bodyPr/>
          <a:lstStyle/>
          <a:p>
            <a:pPr>
              <a:spcBef>
                <a:spcPts val="600"/>
              </a:spcBef>
            </a:pPr>
            <a:r>
              <a:rPr lang="en-CA" dirty="0" smtClean="0"/>
              <a:t>Application development managers who are initiating mobile development and need a roadmap.</a:t>
            </a:r>
          </a:p>
          <a:p>
            <a:pPr>
              <a:spcBef>
                <a:spcPts val="600"/>
              </a:spcBef>
            </a:pPr>
            <a:r>
              <a:rPr lang="en-CA" dirty="0" smtClean="0"/>
              <a:t>Application development managers who will be entering into mobile development in the near future.</a:t>
            </a:r>
            <a:endParaRPr lang="en-CA" dirty="0"/>
          </a:p>
        </p:txBody>
      </p:sp>
      <p:sp>
        <p:nvSpPr>
          <p:cNvPr id="12" name="Text Placeholder 11"/>
          <p:cNvSpPr>
            <a:spLocks noGrp="1"/>
          </p:cNvSpPr>
          <p:nvPr>
            <p:ph type="body" sz="quarter" idx="23"/>
          </p:nvPr>
        </p:nvSpPr>
        <p:spPr>
          <a:xfrm>
            <a:off x="4860032" y="2888940"/>
            <a:ext cx="4032448" cy="2376264"/>
          </a:xfrm>
        </p:spPr>
        <p:txBody>
          <a:bodyPr/>
          <a:lstStyle/>
          <a:p>
            <a:pPr>
              <a:spcBef>
                <a:spcPts val="600"/>
              </a:spcBef>
            </a:pPr>
            <a:r>
              <a:rPr lang="en-CA" dirty="0"/>
              <a:t>Prepare to engage the current </a:t>
            </a:r>
            <a:r>
              <a:rPr lang="en-CA" dirty="0" smtClean="0"/>
              <a:t>mobile development ecosystem.</a:t>
            </a:r>
            <a:endParaRPr lang="en-CA" dirty="0"/>
          </a:p>
          <a:p>
            <a:pPr>
              <a:spcBef>
                <a:spcPts val="600"/>
              </a:spcBef>
            </a:pPr>
            <a:r>
              <a:rPr lang="en-CA" dirty="0"/>
              <a:t>Refine </a:t>
            </a:r>
            <a:r>
              <a:rPr lang="en-CA" dirty="0" smtClean="0"/>
              <a:t>your current development </a:t>
            </a:r>
            <a:r>
              <a:rPr lang="en-CA" dirty="0"/>
              <a:t>practices </a:t>
            </a:r>
            <a:r>
              <a:rPr lang="en-CA" dirty="0" smtClean="0"/>
              <a:t>to prepare for mobile.</a:t>
            </a:r>
            <a:endParaRPr lang="en-CA" dirty="0"/>
          </a:p>
          <a:p>
            <a:pPr>
              <a:spcBef>
                <a:spcPts val="600"/>
              </a:spcBef>
            </a:pPr>
            <a:r>
              <a:rPr lang="en-CA" dirty="0"/>
              <a:t>Adjust </a:t>
            </a:r>
            <a:r>
              <a:rPr lang="en-CA" dirty="0" smtClean="0"/>
              <a:t>today’s testing </a:t>
            </a:r>
            <a:r>
              <a:rPr lang="en-CA" dirty="0"/>
              <a:t>processes to accommodate </a:t>
            </a:r>
            <a:r>
              <a:rPr lang="en-CA" dirty="0" smtClean="0"/>
              <a:t>future mobile use cases.</a:t>
            </a:r>
            <a:endParaRPr lang="en-CA" dirty="0"/>
          </a:p>
          <a:p>
            <a:pPr>
              <a:spcBef>
                <a:spcPts val="600"/>
              </a:spcBef>
            </a:pPr>
            <a:r>
              <a:rPr lang="en-CA" dirty="0"/>
              <a:t>Accelerate </a:t>
            </a:r>
            <a:r>
              <a:rPr lang="en-CA" dirty="0" smtClean="0"/>
              <a:t>existing deployment </a:t>
            </a:r>
            <a:r>
              <a:rPr lang="en-CA" dirty="0"/>
              <a:t>practices for </a:t>
            </a:r>
            <a:r>
              <a:rPr lang="en-CA" dirty="0" smtClean="0"/>
              <a:t>a much shorter mobile lifecycle.</a:t>
            </a:r>
            <a:endParaRPr lang="en-CA" dirty="0"/>
          </a:p>
        </p:txBody>
      </p:sp>
      <p:sp>
        <p:nvSpPr>
          <p:cNvPr id="8" name="TextBox 7"/>
          <p:cNvSpPr txBox="1"/>
          <p:nvPr/>
        </p:nvSpPr>
        <p:spPr>
          <a:xfrm>
            <a:off x="537334" y="2550207"/>
            <a:ext cx="3674626" cy="338554"/>
          </a:xfrm>
          <a:prstGeom prst="rect">
            <a:avLst/>
          </a:prstGeom>
          <a:noFill/>
        </p:spPr>
        <p:txBody>
          <a:bodyPr wrap="square" rtlCol="0">
            <a:spAutoFit/>
          </a:bodyPr>
          <a:lstStyle/>
          <a:p>
            <a:pPr algn="l"/>
            <a:r>
              <a:rPr lang="en-CA" sz="1600" b="1" dirty="0" smtClean="0"/>
              <a:t>This Research Is Designed</a:t>
            </a:r>
            <a:r>
              <a:rPr lang="en-CA" sz="1600" b="1" baseline="0" dirty="0" smtClean="0"/>
              <a:t> For:</a:t>
            </a:r>
            <a:endParaRPr lang="en-CA" sz="1600" b="1" dirty="0"/>
          </a:p>
        </p:txBody>
      </p:sp>
      <p:sp>
        <p:nvSpPr>
          <p:cNvPr id="9" name="TextBox 8"/>
          <p:cNvSpPr txBox="1"/>
          <p:nvPr/>
        </p:nvSpPr>
        <p:spPr>
          <a:xfrm>
            <a:off x="4860032" y="2550207"/>
            <a:ext cx="3384376" cy="338554"/>
          </a:xfrm>
          <a:prstGeom prst="rect">
            <a:avLst/>
          </a:prstGeom>
          <a:noFill/>
        </p:spPr>
        <p:txBody>
          <a:bodyPr wrap="square" rtlCol="0">
            <a:spAutoFit/>
          </a:bodyPr>
          <a:lstStyle/>
          <a:p>
            <a:pPr algn="l"/>
            <a:r>
              <a:rPr lang="en-CA" sz="1600" b="1" dirty="0" smtClean="0"/>
              <a:t>This Research</a:t>
            </a:r>
            <a:r>
              <a:rPr lang="en-CA" sz="1600" b="1" baseline="0" dirty="0" smtClean="0"/>
              <a:t> Will Help You</a:t>
            </a:r>
            <a:r>
              <a:rPr lang="en-CA" sz="1400" b="1" baseline="0" dirty="0" smtClean="0"/>
              <a:t>:</a:t>
            </a:r>
            <a:endParaRPr lang="en-CA" sz="1400" b="1" dirty="0"/>
          </a:p>
        </p:txBody>
      </p:sp>
      <p:cxnSp>
        <p:nvCxnSpPr>
          <p:cNvPr id="13" name="Straight Connector 12"/>
          <p:cNvCxnSpPr/>
          <p:nvPr/>
        </p:nvCxnSpPr>
        <p:spPr>
          <a:xfrm>
            <a:off x="4572000" y="2550209"/>
            <a:ext cx="0" cy="3507083"/>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7334" y="4365104"/>
            <a:ext cx="3854646" cy="1646605"/>
          </a:xfrm>
          <a:prstGeom prst="rect">
            <a:avLst/>
          </a:prstGeom>
          <a:noFill/>
        </p:spPr>
        <p:txBody>
          <a:bodyPr wrap="square" rtlCol="0">
            <a:spAutoFit/>
          </a:bodyPr>
          <a:lstStyle/>
          <a:p>
            <a:pPr algn="l">
              <a:spcBef>
                <a:spcPts val="600"/>
              </a:spcBef>
            </a:pPr>
            <a:r>
              <a:rPr lang="en-US" sz="1600" b="1" dirty="0" smtClean="0"/>
              <a:t>This Research Is Useful If You:</a:t>
            </a:r>
          </a:p>
          <a:p>
            <a:pPr marL="173736" indent="-173736" algn="l">
              <a:spcBef>
                <a:spcPts val="600"/>
              </a:spcBef>
              <a:buFont typeface="Wingdings" pitchFamily="2" charset="2"/>
              <a:buChar char="ü"/>
            </a:pPr>
            <a:r>
              <a:rPr lang="en-US" sz="1400" dirty="0" smtClean="0"/>
              <a:t>Don’t know where to start on a mobile program.</a:t>
            </a:r>
          </a:p>
          <a:p>
            <a:pPr marL="173736" indent="-173736" algn="l">
              <a:spcBef>
                <a:spcPts val="600"/>
              </a:spcBef>
              <a:buFont typeface="Wingdings" pitchFamily="2" charset="2"/>
              <a:buChar char="ü"/>
            </a:pPr>
            <a:r>
              <a:rPr lang="en-US" sz="1400" dirty="0" smtClean="0"/>
              <a:t>Have tried mobile development with little success.</a:t>
            </a:r>
          </a:p>
          <a:p>
            <a:pPr marL="173736" indent="-173736" algn="l">
              <a:spcBef>
                <a:spcPts val="600"/>
              </a:spcBef>
              <a:buFont typeface="Wingdings" pitchFamily="2" charset="2"/>
              <a:buChar char="ü"/>
            </a:pPr>
            <a:r>
              <a:rPr lang="en-US" sz="1400" dirty="0" smtClean="0"/>
              <a:t>Have to quickly initiate a mobile program.</a:t>
            </a:r>
            <a:endParaRPr lang="en-US" sz="1400" dirty="0"/>
          </a:p>
        </p:txBody>
      </p:sp>
      <p:pic>
        <p:nvPicPr>
          <p:cNvPr id="1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4193932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2" name="Text Placeholder 1"/>
          <p:cNvSpPr>
            <a:spLocks noGrp="1"/>
          </p:cNvSpPr>
          <p:nvPr>
            <p:ph type="body" sz="quarter" idx="16"/>
          </p:nvPr>
        </p:nvSpPr>
        <p:spPr/>
        <p:txBody>
          <a:bodyPr/>
          <a:lstStyle/>
          <a:p>
            <a:pPr marL="285750" indent="-285750">
              <a:spcBef>
                <a:spcPts val="1200"/>
              </a:spcBef>
            </a:pPr>
            <a:r>
              <a:rPr lang="en-US" sz="1600" dirty="0"/>
              <a:t>Businesses today want to engage with mobile as a way to leverage new opportunities within and without the organization.</a:t>
            </a:r>
          </a:p>
          <a:p>
            <a:pPr marL="285750" indent="-285750">
              <a:spcBef>
                <a:spcPts val="1200"/>
              </a:spcBef>
            </a:pPr>
            <a:r>
              <a:rPr lang="en-US" sz="1600" dirty="0"/>
              <a:t>In the current high growth mobile trajectory, it is easy to get lost in the midst of competing technologies and devices.</a:t>
            </a:r>
          </a:p>
          <a:p>
            <a:pPr marL="285750" indent="-285750">
              <a:spcBef>
                <a:spcPts val="1200"/>
              </a:spcBef>
            </a:pPr>
            <a:r>
              <a:rPr lang="en-US" sz="1600" dirty="0"/>
              <a:t>A sound plan for leveraging mobile in your current development process is essential; since mobile development is very fast paced, any pain points in your traditional development will be amplified after you inject mobile into the mix.</a:t>
            </a:r>
          </a:p>
          <a:p>
            <a:pPr marL="285750" indent="-285750">
              <a:spcBef>
                <a:spcPts val="1200"/>
              </a:spcBef>
            </a:pPr>
            <a:r>
              <a:rPr lang="en-US" sz="1600" dirty="0"/>
              <a:t>Introducing mobile development should be a pivot strategy from your existing development practices; we are looking at a new form factor with certain constraints but core development principles still hold. </a:t>
            </a:r>
            <a:r>
              <a:rPr lang="en-US" sz="1600" dirty="0" smtClean="0"/>
              <a:t>Therefore </a:t>
            </a:r>
            <a:r>
              <a:rPr lang="en-US" sz="1600" dirty="0"/>
              <a:t>do not entertain ideas that fragment your current development processes or tools – this will make future integration of these constructs more difficult.</a:t>
            </a:r>
          </a:p>
          <a:p>
            <a:pPr marL="285750" indent="-285750">
              <a:spcBef>
                <a:spcPts val="1200"/>
              </a:spcBef>
            </a:pPr>
            <a:r>
              <a:rPr lang="en-US" sz="1600" dirty="0"/>
              <a:t>Mobile development activities should map to business priorities as they relate to ROI, risk, and complexity.</a:t>
            </a:r>
          </a:p>
          <a:p>
            <a:pPr marL="285750" indent="-285750">
              <a:spcBef>
                <a:spcPts val="1200"/>
              </a:spcBef>
            </a:pPr>
            <a:r>
              <a:rPr lang="en-US" sz="1600" dirty="0"/>
              <a:t>Using our toolkit, you will be able to determine your gaps, costs, and conduct “what if” scenarios before engaging in discourse with business and IT stakeholders</a:t>
            </a:r>
            <a:r>
              <a:rPr lang="en-US" sz="1600" dirty="0" smtClean="0"/>
              <a:t>.</a:t>
            </a:r>
            <a:endParaRPr lang="en-US" sz="1600" dirty="0"/>
          </a:p>
        </p:txBody>
      </p:sp>
      <p:pic>
        <p:nvPicPr>
          <p:cNvPr id="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Make the Case for a Mobile Program</a:t>
            </a:r>
            <a:endParaRPr lang="en-CA" dirty="0"/>
          </a:p>
        </p:txBody>
      </p:sp>
      <p:sp>
        <p:nvSpPr>
          <p:cNvPr id="19" name="Text Placeholder 18"/>
          <p:cNvSpPr>
            <a:spLocks noGrp="1"/>
          </p:cNvSpPr>
          <p:nvPr>
            <p:ph type="body" sz="quarter" idx="18"/>
          </p:nvPr>
        </p:nvSpPr>
        <p:spPr/>
        <p:txBody>
          <a:bodyPr/>
          <a:lstStyle/>
          <a:p>
            <a:r>
              <a:rPr lang="en-CA" b="1" dirty="0" smtClean="0"/>
              <a:t>Make the Case for a Mobile Program</a:t>
            </a:r>
          </a:p>
          <a:p>
            <a:r>
              <a:rPr lang="en-US" dirty="0" smtClean="0"/>
              <a:t>Assess Your </a:t>
            </a:r>
            <a:r>
              <a:rPr lang="en-US" dirty="0" err="1"/>
              <a:t>Dev</a:t>
            </a:r>
            <a:r>
              <a:rPr lang="en-US" dirty="0"/>
              <a:t> Process for Readiness</a:t>
            </a:r>
          </a:p>
          <a:p>
            <a:r>
              <a:rPr lang="en-CA" dirty="0" smtClean="0"/>
              <a:t>Prepare to Execute Your Mobile Program</a:t>
            </a:r>
          </a:p>
          <a:p>
            <a:r>
              <a:rPr lang="en-CA" dirty="0" smtClean="0"/>
              <a:t>Communicate with Stakeholders</a:t>
            </a:r>
          </a:p>
          <a:p>
            <a:endParaRPr lang="en-CA" dirty="0" smtClean="0"/>
          </a:p>
          <a:p>
            <a:endParaRPr lang="en-CA" dirty="0" smtClean="0"/>
          </a:p>
          <a:p>
            <a:r>
              <a:rPr lang="en-CA" dirty="0" smtClean="0"/>
              <a:t> </a:t>
            </a:r>
            <a:endParaRPr lang="en-CA" dirty="0"/>
          </a:p>
        </p:txBody>
      </p:sp>
      <p:sp>
        <p:nvSpPr>
          <p:cNvPr id="20" name="Text Placeholder 19"/>
          <p:cNvSpPr>
            <a:spLocks noGrp="1"/>
          </p:cNvSpPr>
          <p:nvPr>
            <p:ph type="body" sz="quarter" idx="21"/>
          </p:nvPr>
        </p:nvSpPr>
        <p:spPr/>
        <p:txBody>
          <a:bodyPr/>
          <a:lstStyle/>
          <a:p>
            <a:r>
              <a:rPr lang="en-CA" dirty="0" smtClean="0"/>
              <a:t>Understanding the current mobile ecosystem.</a:t>
            </a:r>
          </a:p>
          <a:p>
            <a:r>
              <a:rPr lang="en-CA" dirty="0" smtClean="0"/>
              <a:t>Scenarios faced by organizations when attempting mobile development.</a:t>
            </a:r>
          </a:p>
          <a:p>
            <a:r>
              <a:rPr lang="en-CA" dirty="0" smtClean="0"/>
              <a:t>Using this toolkit to help you initiate a mobile development program.</a:t>
            </a:r>
          </a:p>
          <a:p>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 descr="S:\CORPORATE\Departments\IT\Production Team\Stock Images\ThinkStock (2012)\120915094.jpg"/>
          <p:cNvPicPr>
            <a:picLocks noChangeAspect="1" noChangeArrowheads="1"/>
          </p:cNvPicPr>
          <p:nvPr/>
        </p:nvPicPr>
        <p:blipFill>
          <a:blip r:embed="rId3" cstate="print"/>
          <a:srcRect/>
          <a:stretch>
            <a:fillRect/>
          </a:stretch>
        </p:blipFill>
        <p:spPr bwMode="auto">
          <a:xfrm>
            <a:off x="5977379" y="1952836"/>
            <a:ext cx="2895121" cy="2535680"/>
          </a:xfrm>
          <a:prstGeom prst="rect">
            <a:avLst/>
          </a:prstGeom>
          <a:noFill/>
        </p:spPr>
      </p:pic>
      <p:sp>
        <p:nvSpPr>
          <p:cNvPr id="7" name="Title 6"/>
          <p:cNvSpPr>
            <a:spLocks noGrp="1"/>
          </p:cNvSpPr>
          <p:nvPr>
            <p:ph type="title"/>
          </p:nvPr>
        </p:nvSpPr>
        <p:spPr/>
        <p:txBody>
          <a:bodyPr/>
          <a:lstStyle/>
          <a:p>
            <a:r>
              <a:rPr lang="en-CA" dirty="0" smtClean="0"/>
              <a:t>Understand the current mobile ecosystem</a:t>
            </a:r>
            <a:endParaRPr lang="en-CA" dirty="0"/>
          </a:p>
        </p:txBody>
      </p:sp>
      <p:sp>
        <p:nvSpPr>
          <p:cNvPr id="3" name="Text Placeholder 2"/>
          <p:cNvSpPr>
            <a:spLocks noGrp="1"/>
          </p:cNvSpPr>
          <p:nvPr>
            <p:ph type="body" sz="quarter" idx="16"/>
          </p:nvPr>
        </p:nvSpPr>
        <p:spPr>
          <a:xfrm>
            <a:off x="249302" y="1232756"/>
            <a:ext cx="5978882" cy="4320479"/>
          </a:xfrm>
        </p:spPr>
        <p:txBody>
          <a:bodyPr/>
          <a:lstStyle/>
          <a:p>
            <a:pPr marL="285750" indent="-285750">
              <a:spcBef>
                <a:spcPts val="600"/>
              </a:spcBef>
            </a:pPr>
            <a:r>
              <a:rPr lang="en-US" sz="1300" dirty="0"/>
              <a:t>Mobile development is a critical factor to consider in today’s development domain. If you are not there today, you will be soon.</a:t>
            </a:r>
          </a:p>
          <a:p>
            <a:pPr marL="285750" indent="-285750">
              <a:spcBef>
                <a:spcPts val="600"/>
              </a:spcBef>
            </a:pPr>
            <a:r>
              <a:rPr lang="en-US" sz="1300" dirty="0"/>
              <a:t>We are in a growth phase of mobile which makes sound planning much more important to avoid expensive rework down the road.</a:t>
            </a:r>
          </a:p>
          <a:p>
            <a:pPr marL="285750" indent="-285750">
              <a:spcBef>
                <a:spcPts val="600"/>
              </a:spcBef>
            </a:pPr>
            <a:r>
              <a:rPr lang="en-US" sz="1300" dirty="0"/>
              <a:t>Entering into mobile development should be done by pivoting off your existing strength in development.</a:t>
            </a:r>
          </a:p>
          <a:p>
            <a:pPr marL="285750" indent="-285750">
              <a:spcBef>
                <a:spcPts val="600"/>
              </a:spcBef>
            </a:pPr>
            <a:r>
              <a:rPr lang="en-US" sz="1300" dirty="0"/>
              <a:t>Much of the innovation and speed in mobile is being driven by open source </a:t>
            </a:r>
            <a:r>
              <a:rPr lang="en-US" sz="1300" dirty="0" smtClean="0"/>
              <a:t>communities, thereby </a:t>
            </a:r>
            <a:r>
              <a:rPr lang="en-US" sz="1300" dirty="0"/>
              <a:t>rapidly commoditizing novel features within a few months.</a:t>
            </a:r>
          </a:p>
          <a:p>
            <a:pPr marL="285750" indent="-285750">
              <a:spcBef>
                <a:spcPts val="600"/>
              </a:spcBef>
            </a:pPr>
            <a:r>
              <a:rPr lang="en-US" sz="1300" dirty="0"/>
              <a:t>Chasing after the latest features on a particular platform is not a sound idea because you will limit your reach both in terms of cross device support and size of your </a:t>
            </a:r>
            <a:r>
              <a:rPr lang="en-US" sz="1300" dirty="0" smtClean="0"/>
              <a:t>end-user </a:t>
            </a:r>
            <a:r>
              <a:rPr lang="en-US" sz="1300" dirty="0"/>
              <a:t>base.</a:t>
            </a:r>
          </a:p>
          <a:p>
            <a:pPr marL="285750" indent="-285750">
              <a:spcBef>
                <a:spcPts val="600"/>
              </a:spcBef>
            </a:pPr>
            <a:r>
              <a:rPr lang="en-US" sz="1300" dirty="0"/>
              <a:t>There are a few key activities you must consider as you move into mobile development. These will ensure a smooth pivot experience.</a:t>
            </a:r>
          </a:p>
          <a:p>
            <a:pPr marL="285750" indent="-285750">
              <a:spcBef>
                <a:spcPts val="600"/>
              </a:spcBef>
            </a:pPr>
            <a:r>
              <a:rPr lang="en-US" sz="1300" dirty="0"/>
              <a:t>Expect some changes to initiate some level of creative destruction in order to help you get more in line with the velocity of mobile development.</a:t>
            </a:r>
          </a:p>
          <a:p>
            <a:pPr marL="285750" indent="-285750">
              <a:spcBef>
                <a:spcPts val="600"/>
              </a:spcBef>
            </a:pPr>
            <a:r>
              <a:rPr lang="en-US" sz="1300" dirty="0"/>
              <a:t>Any changes and impact analysis done for mobile should be driven by business interests like ROI.</a:t>
            </a:r>
          </a:p>
          <a:p>
            <a:pPr marL="0" indent="0">
              <a:buNone/>
            </a:pPr>
            <a:endParaRPr lang="en-US" sz="1300" dirty="0"/>
          </a:p>
        </p:txBody>
      </p:sp>
      <p:sp>
        <p:nvSpPr>
          <p:cNvPr id="5" name="TextBox 4"/>
          <p:cNvSpPr txBox="1"/>
          <p:nvPr/>
        </p:nvSpPr>
        <p:spPr>
          <a:xfrm>
            <a:off x="3031220" y="5695125"/>
            <a:ext cx="2029647" cy="646331"/>
          </a:xfrm>
          <a:prstGeom prst="rect">
            <a:avLst/>
          </a:prstGeom>
          <a:solidFill>
            <a:schemeClr val="accent2">
              <a:lumMod val="20000"/>
              <a:lumOff val="80000"/>
            </a:schemeClr>
          </a:solidFill>
        </p:spPr>
        <p:txBody>
          <a:bodyPr wrap="square" rtlCol="0">
            <a:spAutoFit/>
          </a:bodyPr>
          <a:lstStyle/>
          <a:p>
            <a:r>
              <a:rPr lang="en-US" sz="1200" i="1" dirty="0" smtClean="0">
                <a:latin typeface="+mj-lt"/>
              </a:rPr>
              <a:t>Average smartphone </a:t>
            </a:r>
            <a:br>
              <a:rPr lang="en-US" sz="1200" i="1" dirty="0" smtClean="0">
                <a:latin typeface="+mj-lt"/>
              </a:rPr>
            </a:br>
            <a:r>
              <a:rPr lang="en-US" sz="1200" i="1" dirty="0" smtClean="0">
                <a:latin typeface="+mj-lt"/>
              </a:rPr>
              <a:t>usage grew 81% in 2012. </a:t>
            </a:r>
          </a:p>
          <a:p>
            <a:r>
              <a:rPr lang="en-US" sz="1200" dirty="0" smtClean="0"/>
              <a:t>– Cisco (2013)</a:t>
            </a:r>
            <a:endParaRPr lang="en-US" sz="1200" dirty="0"/>
          </a:p>
        </p:txBody>
      </p:sp>
      <p:sp>
        <p:nvSpPr>
          <p:cNvPr id="6" name="TextBox 5"/>
          <p:cNvSpPr txBox="1"/>
          <p:nvPr/>
        </p:nvSpPr>
        <p:spPr>
          <a:xfrm>
            <a:off x="215515" y="5695125"/>
            <a:ext cx="2718487" cy="646331"/>
          </a:xfrm>
          <a:prstGeom prst="rect">
            <a:avLst/>
          </a:prstGeom>
          <a:solidFill>
            <a:schemeClr val="accent2">
              <a:lumMod val="20000"/>
              <a:lumOff val="80000"/>
            </a:schemeClr>
          </a:solidFill>
        </p:spPr>
        <p:txBody>
          <a:bodyPr wrap="square" rtlCol="0">
            <a:spAutoFit/>
          </a:bodyPr>
          <a:lstStyle/>
          <a:p>
            <a:r>
              <a:rPr lang="en-US" sz="1200" i="1" dirty="0" smtClean="0">
                <a:latin typeface="+mj-lt"/>
              </a:rPr>
              <a:t>One-half of all local searches are performed on mobile devices. </a:t>
            </a:r>
          </a:p>
          <a:p>
            <a:r>
              <a:rPr lang="en-US" sz="1200" dirty="0" smtClean="0"/>
              <a:t>– Microsoft (2011)</a:t>
            </a:r>
            <a:endParaRPr lang="en-US" sz="1200" dirty="0"/>
          </a:p>
        </p:txBody>
      </p:sp>
      <p:sp>
        <p:nvSpPr>
          <p:cNvPr id="8" name="TextBox 7"/>
          <p:cNvSpPr txBox="1"/>
          <p:nvPr/>
        </p:nvSpPr>
        <p:spPr>
          <a:xfrm>
            <a:off x="5161946" y="5698993"/>
            <a:ext cx="3730534" cy="646331"/>
          </a:xfrm>
          <a:prstGeom prst="rect">
            <a:avLst/>
          </a:prstGeom>
          <a:solidFill>
            <a:schemeClr val="accent2">
              <a:lumMod val="20000"/>
              <a:lumOff val="80000"/>
            </a:schemeClr>
          </a:solidFill>
        </p:spPr>
        <p:txBody>
          <a:bodyPr wrap="square" rtlCol="0">
            <a:spAutoFit/>
          </a:bodyPr>
          <a:lstStyle/>
          <a:p>
            <a:r>
              <a:rPr lang="en-US" sz="1200" i="1" dirty="0" smtClean="0">
                <a:latin typeface="+mj-lt"/>
              </a:rPr>
              <a:t>Seventy-four percent of tablet owners use their tablet daily, 60% use it several times a day.</a:t>
            </a:r>
          </a:p>
          <a:p>
            <a:r>
              <a:rPr lang="en-US" sz="1200" dirty="0" smtClean="0"/>
              <a:t>– Online Publishers Association (2012)</a:t>
            </a:r>
            <a:endParaRPr lang="en-US" sz="1200" dirty="0"/>
          </a:p>
        </p:txBody>
      </p:sp>
      <p:pic>
        <p:nvPicPr>
          <p:cNvPr id="9" name="Picture 8" descr="quote1.wmf"/>
          <p:cNvPicPr>
            <a:picLocks noChangeAspect="1"/>
          </p:cNvPicPr>
          <p:nvPr/>
        </p:nvPicPr>
        <p:blipFill>
          <a:blip r:embed="rId4" cstate="print"/>
          <a:stretch>
            <a:fillRect/>
          </a:stretch>
        </p:blipFill>
        <p:spPr>
          <a:xfrm>
            <a:off x="251519" y="5732287"/>
            <a:ext cx="179050" cy="127893"/>
          </a:xfrm>
          <a:prstGeom prst="rect">
            <a:avLst/>
          </a:prstGeom>
        </p:spPr>
      </p:pic>
      <p:pic>
        <p:nvPicPr>
          <p:cNvPr id="10" name="Picture 9" descr="quote2.wmf"/>
          <p:cNvPicPr>
            <a:picLocks noChangeAspect="1"/>
          </p:cNvPicPr>
          <p:nvPr/>
        </p:nvPicPr>
        <p:blipFill>
          <a:blip r:embed="rId5" cstate="print"/>
          <a:stretch>
            <a:fillRect/>
          </a:stretch>
        </p:blipFill>
        <p:spPr>
          <a:xfrm>
            <a:off x="2661671" y="5938012"/>
            <a:ext cx="179050" cy="127893"/>
          </a:xfrm>
          <a:prstGeom prst="rect">
            <a:avLst/>
          </a:prstGeom>
        </p:spPr>
      </p:pic>
      <p:pic>
        <p:nvPicPr>
          <p:cNvPr id="11" name="Picture 10" descr="quote1.wmf"/>
          <p:cNvPicPr>
            <a:picLocks noChangeAspect="1"/>
          </p:cNvPicPr>
          <p:nvPr/>
        </p:nvPicPr>
        <p:blipFill>
          <a:blip r:embed="rId4" cstate="print"/>
          <a:stretch>
            <a:fillRect/>
          </a:stretch>
        </p:blipFill>
        <p:spPr>
          <a:xfrm>
            <a:off x="3129723" y="5739982"/>
            <a:ext cx="179050" cy="127893"/>
          </a:xfrm>
          <a:prstGeom prst="rect">
            <a:avLst/>
          </a:prstGeom>
        </p:spPr>
      </p:pic>
      <p:pic>
        <p:nvPicPr>
          <p:cNvPr id="12" name="Picture 11" descr="quote1.wmf"/>
          <p:cNvPicPr>
            <a:picLocks noChangeAspect="1"/>
          </p:cNvPicPr>
          <p:nvPr/>
        </p:nvPicPr>
        <p:blipFill>
          <a:blip r:embed="rId4" cstate="print"/>
          <a:stretch>
            <a:fillRect/>
          </a:stretch>
        </p:blipFill>
        <p:spPr>
          <a:xfrm>
            <a:off x="5220071" y="5733256"/>
            <a:ext cx="179050" cy="127893"/>
          </a:xfrm>
          <a:prstGeom prst="rect">
            <a:avLst/>
          </a:prstGeom>
        </p:spPr>
      </p:pic>
      <p:pic>
        <p:nvPicPr>
          <p:cNvPr id="13" name="Picture 12" descr="quote2.wmf"/>
          <p:cNvPicPr>
            <a:picLocks noChangeAspect="1"/>
          </p:cNvPicPr>
          <p:nvPr/>
        </p:nvPicPr>
        <p:blipFill>
          <a:blip r:embed="rId5" cstate="print"/>
          <a:stretch>
            <a:fillRect/>
          </a:stretch>
        </p:blipFill>
        <p:spPr>
          <a:xfrm>
            <a:off x="4899379" y="5937945"/>
            <a:ext cx="179050" cy="127893"/>
          </a:xfrm>
          <a:prstGeom prst="rect">
            <a:avLst/>
          </a:prstGeom>
        </p:spPr>
      </p:pic>
      <p:pic>
        <p:nvPicPr>
          <p:cNvPr id="14" name="Picture 13" descr="quote2.wmf"/>
          <p:cNvPicPr>
            <a:picLocks noChangeAspect="1"/>
          </p:cNvPicPr>
          <p:nvPr/>
        </p:nvPicPr>
        <p:blipFill>
          <a:blip r:embed="rId5" cstate="print"/>
          <a:stretch>
            <a:fillRect/>
          </a:stretch>
        </p:blipFill>
        <p:spPr>
          <a:xfrm>
            <a:off x="8541955" y="5940734"/>
            <a:ext cx="179050" cy="127893"/>
          </a:xfrm>
          <a:prstGeom prst="rect">
            <a:avLst/>
          </a:prstGeom>
        </p:spPr>
      </p:pic>
      <p:pic>
        <p:nvPicPr>
          <p:cNvPr id="16"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962883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1370" y="1772816"/>
            <a:ext cx="3342630" cy="3342630"/>
          </a:xfrm>
          <a:prstGeom prst="rect">
            <a:avLst/>
          </a:prstGeom>
        </p:spPr>
      </p:pic>
      <p:sp>
        <p:nvSpPr>
          <p:cNvPr id="7" name="Title 6"/>
          <p:cNvSpPr>
            <a:spLocks noGrp="1"/>
          </p:cNvSpPr>
          <p:nvPr>
            <p:ph type="title"/>
          </p:nvPr>
        </p:nvSpPr>
        <p:spPr/>
        <p:txBody>
          <a:bodyPr/>
          <a:lstStyle/>
          <a:p>
            <a:r>
              <a:rPr lang="en-CA" dirty="0" smtClean="0"/>
              <a:t>Scope of this toolkit</a:t>
            </a:r>
            <a:endParaRPr lang="en-CA" dirty="0"/>
          </a:p>
        </p:txBody>
      </p:sp>
      <p:sp>
        <p:nvSpPr>
          <p:cNvPr id="3" name="Text Placeholder 2"/>
          <p:cNvSpPr>
            <a:spLocks noGrp="1"/>
          </p:cNvSpPr>
          <p:nvPr>
            <p:ph type="body" sz="quarter" idx="16"/>
          </p:nvPr>
        </p:nvSpPr>
        <p:spPr>
          <a:xfrm>
            <a:off x="249303" y="1232756"/>
            <a:ext cx="5654846" cy="4973925"/>
          </a:xfrm>
        </p:spPr>
        <p:txBody>
          <a:bodyPr/>
          <a:lstStyle/>
          <a:p>
            <a:pPr marL="285750" indent="-285750">
              <a:spcBef>
                <a:spcPts val="1200"/>
              </a:spcBef>
            </a:pPr>
            <a:r>
              <a:rPr lang="en-US" sz="1400" dirty="0"/>
              <a:t>Initiating mobile development will involve multiple domains such as project and portfolio management, </a:t>
            </a:r>
            <a:r>
              <a:rPr lang="en-US" sz="1400" dirty="0" smtClean="0"/>
              <a:t>Enterprise </a:t>
            </a:r>
            <a:r>
              <a:rPr lang="en-US" sz="1400" dirty="0"/>
              <a:t>Architecture, requirements, and HR.</a:t>
            </a:r>
          </a:p>
          <a:p>
            <a:pPr marL="285750" indent="-285750">
              <a:spcBef>
                <a:spcPts val="1200"/>
              </a:spcBef>
            </a:pPr>
            <a:r>
              <a:rPr lang="en-US" sz="1400" dirty="0"/>
              <a:t>The scope of this toolkit is specifically around mobile application development. </a:t>
            </a:r>
            <a:r>
              <a:rPr lang="en-US" sz="1400" dirty="0" smtClean="0"/>
              <a:t>This </a:t>
            </a:r>
            <a:r>
              <a:rPr lang="en-US" sz="1400" dirty="0"/>
              <a:t>includes analysis of the people, process, and technologies that can be used but is not intended to be an exhaustive treatment </a:t>
            </a:r>
            <a:r>
              <a:rPr lang="en-US" sz="1400" dirty="0" smtClean="0"/>
              <a:t>of </a:t>
            </a:r>
            <a:r>
              <a:rPr lang="en-US" sz="1400" dirty="0"/>
              <a:t>these issues.</a:t>
            </a:r>
          </a:p>
          <a:p>
            <a:pPr marL="285750" indent="-285750">
              <a:spcBef>
                <a:spcPts val="1200"/>
              </a:spcBef>
            </a:pPr>
            <a:r>
              <a:rPr lang="en-US" sz="1400" dirty="0"/>
              <a:t>We have identified certain key areas you need to focus on for engaging in mobile development. Information required to complete this toolkit will need to be obtained from domain experts within development, namely, lead developer, lead tester, and IT.</a:t>
            </a:r>
          </a:p>
          <a:p>
            <a:pPr marL="285750" indent="-285750">
              <a:spcBef>
                <a:spcPts val="1200"/>
              </a:spcBef>
            </a:pPr>
            <a:r>
              <a:rPr lang="en-US" sz="1400" dirty="0"/>
              <a:t>Any recommendations made as a result of using this toolkit need to be assessed further in light of existing business priorities and project portfolio so that any recalibration can be done based on business needs at the time.</a:t>
            </a:r>
          </a:p>
          <a:p>
            <a:pPr marL="285750" indent="-285750">
              <a:spcBef>
                <a:spcPts val="1200"/>
              </a:spcBef>
            </a:pPr>
            <a:r>
              <a:rPr lang="en-US" sz="1400" dirty="0"/>
              <a:t>It is not intended that information in the Mobile Program Tool be accurate to the dollar. However, some level of accuracy is required such that the analysis offers value and an appropriate roadmap for stakeholder discussions and planning</a:t>
            </a:r>
            <a:r>
              <a:rPr lang="en-US" sz="1400" dirty="0" smtClean="0"/>
              <a:t>.</a:t>
            </a:r>
            <a:endParaRPr lang="en-US" sz="1400" dirty="0"/>
          </a:p>
        </p:txBody>
      </p:sp>
      <p:pic>
        <p:nvPicPr>
          <p:cNvPr id="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403677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a:off x="6266019" y="5266660"/>
            <a:ext cx="2611281" cy="829936"/>
          </a:xfrm>
          <a:custGeom>
            <a:avLst/>
            <a:gdLst>
              <a:gd name="connsiteX0" fmla="*/ 0 w 2611281"/>
              <a:gd name="connsiteY0" fmla="*/ 0 h 2626837"/>
              <a:gd name="connsiteX1" fmla="*/ 2611281 w 2611281"/>
              <a:gd name="connsiteY1" fmla="*/ 0 h 2626837"/>
              <a:gd name="connsiteX2" fmla="*/ 2611281 w 2611281"/>
              <a:gd name="connsiteY2" fmla="*/ 2626837 h 2626837"/>
              <a:gd name="connsiteX3" fmla="*/ 0 w 2611281"/>
              <a:gd name="connsiteY3" fmla="*/ 2626837 h 2626837"/>
              <a:gd name="connsiteX4" fmla="*/ 0 w 2611281"/>
              <a:gd name="connsiteY4" fmla="*/ 0 h 2626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2626837">
                <a:moveTo>
                  <a:pt x="0" y="0"/>
                </a:moveTo>
                <a:lnTo>
                  <a:pt x="2611281" y="0"/>
                </a:lnTo>
                <a:lnTo>
                  <a:pt x="2611281" y="2626837"/>
                </a:lnTo>
                <a:lnTo>
                  <a:pt x="0" y="2626837"/>
                </a:lnTo>
                <a:lnTo>
                  <a:pt x="0" y="0"/>
                </a:lnTo>
                <a:close/>
              </a:path>
            </a:pathLst>
          </a:custGeom>
          <a:solidFill>
            <a:srgbClr val="D17D08"/>
          </a:solidFill>
          <a:ln>
            <a:noFill/>
          </a:ln>
        </p:spPr>
        <p:style>
          <a:lnRef idx="1">
            <a:schemeClr val="accent6"/>
          </a:lnRef>
          <a:fillRef idx="2">
            <a:schemeClr val="accent6"/>
          </a:fillRef>
          <a:effectRef idx="1">
            <a:schemeClr val="accent6"/>
          </a:effectRef>
          <a:fontRef idx="minor">
            <a:schemeClr val="dk1"/>
          </a:fontRef>
        </p:style>
        <p:txBody>
          <a:bodyPr spcFirstLastPara="0" vert="horz" wrap="square" lIns="96012" tIns="96012" rIns="128016" bIns="144018" numCol="1" spcCol="1270" anchor="t" anchorCtr="0">
            <a:noAutofit/>
          </a:bodyPr>
          <a:lstStyle/>
          <a:p>
            <a:pPr marL="171450" lvl="1" indent="-171450" algn="l" defTabSz="800100">
              <a:lnSpc>
                <a:spcPct val="90000"/>
              </a:lnSpc>
              <a:spcAft>
                <a:spcPct val="15000"/>
              </a:spcAft>
            </a:pPr>
            <a:r>
              <a:rPr lang="en-US" sz="1200" b="1" dirty="0" smtClean="0">
                <a:solidFill>
                  <a:schemeClr val="bg1"/>
                </a:solidFill>
              </a:rPr>
              <a:t>Next Steps:</a:t>
            </a:r>
          </a:p>
          <a:p>
            <a:pPr marL="1027113" lvl="1" indent="-171450" algn="l" defTabSz="800100">
              <a:lnSpc>
                <a:spcPct val="90000"/>
              </a:lnSpc>
              <a:spcAft>
                <a:spcPct val="15000"/>
              </a:spcAft>
              <a:buFont typeface="Arial" panose="020B0604020202020204" pitchFamily="34" charset="0"/>
              <a:buChar char="•"/>
            </a:pPr>
            <a:r>
              <a:rPr lang="en-US" sz="1200" dirty="0" smtClean="0">
                <a:solidFill>
                  <a:schemeClr val="bg1"/>
                </a:solidFill>
              </a:rPr>
              <a:t>Continue with this guide</a:t>
            </a:r>
            <a:endParaRPr lang="en-US" sz="1200" dirty="0">
              <a:solidFill>
                <a:schemeClr val="bg1"/>
              </a:solidFill>
            </a:endParaRPr>
          </a:p>
        </p:txBody>
      </p:sp>
      <p:sp>
        <p:nvSpPr>
          <p:cNvPr id="17" name="Freeform 16"/>
          <p:cNvSpPr/>
          <p:nvPr/>
        </p:nvSpPr>
        <p:spPr>
          <a:xfrm>
            <a:off x="3286476" y="4617132"/>
            <a:ext cx="2611281" cy="1479463"/>
          </a:xfrm>
          <a:custGeom>
            <a:avLst/>
            <a:gdLst>
              <a:gd name="connsiteX0" fmla="*/ 0 w 2611281"/>
              <a:gd name="connsiteY0" fmla="*/ 0 h 2626837"/>
              <a:gd name="connsiteX1" fmla="*/ 2611281 w 2611281"/>
              <a:gd name="connsiteY1" fmla="*/ 0 h 2626837"/>
              <a:gd name="connsiteX2" fmla="*/ 2611281 w 2611281"/>
              <a:gd name="connsiteY2" fmla="*/ 2626837 h 2626837"/>
              <a:gd name="connsiteX3" fmla="*/ 0 w 2611281"/>
              <a:gd name="connsiteY3" fmla="*/ 2626837 h 2626837"/>
              <a:gd name="connsiteX4" fmla="*/ 0 w 2611281"/>
              <a:gd name="connsiteY4" fmla="*/ 0 h 2626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2626837">
                <a:moveTo>
                  <a:pt x="0" y="0"/>
                </a:moveTo>
                <a:lnTo>
                  <a:pt x="2611281" y="0"/>
                </a:lnTo>
                <a:lnTo>
                  <a:pt x="2611281" y="2626837"/>
                </a:lnTo>
                <a:lnTo>
                  <a:pt x="0" y="2626837"/>
                </a:lnTo>
                <a:lnTo>
                  <a:pt x="0" y="0"/>
                </a:lnTo>
                <a:close/>
              </a:path>
            </a:pathLst>
          </a:custGeom>
          <a:solidFill>
            <a:srgbClr val="D17D08"/>
          </a:solidFill>
          <a:ln>
            <a:noFill/>
          </a:ln>
        </p:spPr>
        <p:style>
          <a:lnRef idx="1">
            <a:schemeClr val="accent6"/>
          </a:lnRef>
          <a:fillRef idx="2">
            <a:schemeClr val="accent6"/>
          </a:fillRef>
          <a:effectRef idx="1">
            <a:schemeClr val="accent6"/>
          </a:effectRef>
          <a:fontRef idx="minor">
            <a:schemeClr val="dk1"/>
          </a:fontRef>
        </p:style>
        <p:txBody>
          <a:bodyPr spcFirstLastPara="0" vert="horz" wrap="square" lIns="96012" tIns="96012" rIns="128016" bIns="144018" numCol="1" spcCol="1270" anchor="t" anchorCtr="0">
            <a:noAutofit/>
          </a:bodyPr>
          <a:lstStyle/>
          <a:p>
            <a:pPr marL="0" lvl="1" algn="l" defTabSz="800100">
              <a:lnSpc>
                <a:spcPct val="90000"/>
              </a:lnSpc>
              <a:spcAft>
                <a:spcPct val="15000"/>
              </a:spcAft>
            </a:pPr>
            <a:r>
              <a:rPr lang="en-US" sz="1200" b="1" dirty="0" smtClean="0">
                <a:solidFill>
                  <a:schemeClr val="bg1"/>
                </a:solidFill>
              </a:rPr>
              <a:t>Next </a:t>
            </a:r>
            <a:r>
              <a:rPr lang="en-US" sz="1200" b="1" dirty="0">
                <a:solidFill>
                  <a:schemeClr val="bg1"/>
                </a:solidFill>
              </a:rPr>
              <a:t>Steps:</a:t>
            </a:r>
          </a:p>
          <a:p>
            <a:pPr marL="1024128" lvl="1" indent="-171450" algn="l" defTabSz="800100">
              <a:lnSpc>
                <a:spcPct val="90000"/>
              </a:lnSpc>
              <a:spcAft>
                <a:spcPct val="15000"/>
              </a:spcAft>
              <a:buFont typeface="Arial" panose="020B0604020202020204" pitchFamily="34" charset="0"/>
              <a:buChar char="•"/>
            </a:pPr>
            <a:r>
              <a:rPr lang="en-US" sz="1200" dirty="0">
                <a:solidFill>
                  <a:schemeClr val="bg1"/>
                </a:solidFill>
              </a:rPr>
              <a:t>Conduct an impact analysis from introducing mobile </a:t>
            </a:r>
            <a:r>
              <a:rPr lang="en-US" sz="1200" dirty="0" err="1">
                <a:solidFill>
                  <a:schemeClr val="bg1"/>
                </a:solidFill>
              </a:rPr>
              <a:t>dev</a:t>
            </a:r>
            <a:r>
              <a:rPr lang="en-US" sz="1200" dirty="0">
                <a:solidFill>
                  <a:schemeClr val="bg1"/>
                </a:solidFill>
              </a:rPr>
              <a:t> with </a:t>
            </a:r>
            <a:r>
              <a:rPr lang="en-US" sz="1200" dirty="0" smtClean="0">
                <a:solidFill>
                  <a:schemeClr val="bg1"/>
                </a:solidFill>
              </a:rPr>
              <a:t>Info Tech’s </a:t>
            </a:r>
            <a:r>
              <a:rPr lang="en-US" sz="1200" dirty="0">
                <a:solidFill>
                  <a:schemeClr val="bg1"/>
                </a:solidFill>
                <a:hlinkClick r:id="rId2"/>
              </a:rPr>
              <a:t>App </a:t>
            </a:r>
            <a:r>
              <a:rPr lang="en-US" sz="1200" dirty="0" err="1">
                <a:solidFill>
                  <a:schemeClr val="bg1"/>
                </a:solidFill>
                <a:hlinkClick r:id="rId2"/>
              </a:rPr>
              <a:t>Dev</a:t>
            </a:r>
            <a:r>
              <a:rPr lang="en-US" sz="1200" dirty="0">
                <a:solidFill>
                  <a:schemeClr val="bg1"/>
                </a:solidFill>
                <a:hlinkClick r:id="rId2"/>
              </a:rPr>
              <a:t> WCO</a:t>
            </a:r>
            <a:r>
              <a:rPr lang="en-US" sz="1200" dirty="0">
                <a:solidFill>
                  <a:schemeClr val="bg1"/>
                </a:solidFill>
              </a:rPr>
              <a:t>.</a:t>
            </a:r>
          </a:p>
          <a:p>
            <a:pPr marL="0" lvl="1" algn="l" defTabSz="800100">
              <a:lnSpc>
                <a:spcPct val="90000"/>
              </a:lnSpc>
              <a:spcAft>
                <a:spcPct val="15000"/>
              </a:spcAft>
            </a:pPr>
            <a:endParaRPr lang="en-US" sz="1200" dirty="0"/>
          </a:p>
          <a:p>
            <a:pPr marL="0" lvl="1" algn="l" defTabSz="800100">
              <a:lnSpc>
                <a:spcPct val="90000"/>
              </a:lnSpc>
              <a:spcAft>
                <a:spcPct val="15000"/>
              </a:spcAft>
            </a:pPr>
            <a:endParaRPr lang="en-US" sz="1200" dirty="0"/>
          </a:p>
          <a:p>
            <a:pPr marL="0" lvl="1" algn="l" defTabSz="800100">
              <a:lnSpc>
                <a:spcPct val="90000"/>
              </a:lnSpc>
              <a:spcAft>
                <a:spcPct val="15000"/>
              </a:spcAft>
            </a:pPr>
            <a:endParaRPr lang="en-US" sz="1200" kern="1200" dirty="0"/>
          </a:p>
        </p:txBody>
      </p:sp>
      <p:sp>
        <p:nvSpPr>
          <p:cNvPr id="2" name="Title 1"/>
          <p:cNvSpPr>
            <a:spLocks noGrp="1"/>
          </p:cNvSpPr>
          <p:nvPr>
            <p:ph type="title"/>
          </p:nvPr>
        </p:nvSpPr>
        <p:spPr/>
        <p:txBody>
          <a:bodyPr/>
          <a:lstStyle/>
          <a:p>
            <a:r>
              <a:rPr lang="en-US" dirty="0" smtClean="0"/>
              <a:t>Three scenarios that organizations within mobile development are likely to be in</a:t>
            </a:r>
            <a:endParaRPr lang="en-US" dirty="0"/>
          </a:p>
        </p:txBody>
      </p:sp>
      <p:sp>
        <p:nvSpPr>
          <p:cNvPr id="3" name="Text Placeholder 2"/>
          <p:cNvSpPr>
            <a:spLocks noGrp="1"/>
          </p:cNvSpPr>
          <p:nvPr>
            <p:ph type="body" sz="quarter" idx="19"/>
          </p:nvPr>
        </p:nvSpPr>
        <p:spPr>
          <a:xfrm>
            <a:off x="257176" y="1196752"/>
            <a:ext cx="8620124" cy="657225"/>
          </a:xfrm>
        </p:spPr>
        <p:txBody>
          <a:bodyPr/>
          <a:lstStyle/>
          <a:p>
            <a:r>
              <a:rPr lang="en-US" dirty="0" smtClean="0"/>
              <a:t>You can use this toolkit if you are in any scenario; however, it will be most beneficial if you are free to think ahead proactively.</a:t>
            </a:r>
            <a:endParaRPr lang="en-US" dirty="0"/>
          </a:p>
        </p:txBody>
      </p:sp>
      <p:sp>
        <p:nvSpPr>
          <p:cNvPr id="8" name="Freeform 7"/>
          <p:cNvSpPr/>
          <p:nvPr/>
        </p:nvSpPr>
        <p:spPr>
          <a:xfrm>
            <a:off x="309616" y="1889981"/>
            <a:ext cx="2611281" cy="863661"/>
          </a:xfrm>
          <a:custGeom>
            <a:avLst/>
            <a:gdLst>
              <a:gd name="connsiteX0" fmla="*/ 0 w 2611281"/>
              <a:gd name="connsiteY0" fmla="*/ 0 h 863661"/>
              <a:gd name="connsiteX1" fmla="*/ 2611281 w 2611281"/>
              <a:gd name="connsiteY1" fmla="*/ 0 h 863661"/>
              <a:gd name="connsiteX2" fmla="*/ 2611281 w 2611281"/>
              <a:gd name="connsiteY2" fmla="*/ 863661 h 863661"/>
              <a:gd name="connsiteX3" fmla="*/ 0 w 2611281"/>
              <a:gd name="connsiteY3" fmla="*/ 863661 h 863661"/>
              <a:gd name="connsiteX4" fmla="*/ 0 w 2611281"/>
              <a:gd name="connsiteY4" fmla="*/ 0 h 863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863661">
                <a:moveTo>
                  <a:pt x="0" y="0"/>
                </a:moveTo>
                <a:lnTo>
                  <a:pt x="2611281" y="0"/>
                </a:lnTo>
                <a:lnTo>
                  <a:pt x="2611281" y="863661"/>
                </a:lnTo>
                <a:lnTo>
                  <a:pt x="0" y="863661"/>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400" kern="1200" dirty="0" smtClean="0"/>
              <a:t>Scenario 1: You are holding on mobile development in the short term</a:t>
            </a:r>
            <a:endParaRPr lang="en-US" sz="1400" kern="1200" dirty="0"/>
          </a:p>
        </p:txBody>
      </p:sp>
      <p:sp>
        <p:nvSpPr>
          <p:cNvPr id="9" name="Freeform 8"/>
          <p:cNvSpPr/>
          <p:nvPr/>
        </p:nvSpPr>
        <p:spPr>
          <a:xfrm>
            <a:off x="309772" y="2926400"/>
            <a:ext cx="2611281" cy="936584"/>
          </a:xfrm>
          <a:custGeom>
            <a:avLst/>
            <a:gdLst>
              <a:gd name="connsiteX0" fmla="*/ 0 w 2611281"/>
              <a:gd name="connsiteY0" fmla="*/ 0 h 2626837"/>
              <a:gd name="connsiteX1" fmla="*/ 2611281 w 2611281"/>
              <a:gd name="connsiteY1" fmla="*/ 0 h 2626837"/>
              <a:gd name="connsiteX2" fmla="*/ 2611281 w 2611281"/>
              <a:gd name="connsiteY2" fmla="*/ 2626837 h 2626837"/>
              <a:gd name="connsiteX3" fmla="*/ 0 w 2611281"/>
              <a:gd name="connsiteY3" fmla="*/ 2626837 h 2626837"/>
              <a:gd name="connsiteX4" fmla="*/ 0 w 2611281"/>
              <a:gd name="connsiteY4" fmla="*/ 0 h 2626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2626837">
                <a:moveTo>
                  <a:pt x="0" y="0"/>
                </a:moveTo>
                <a:lnTo>
                  <a:pt x="2611281" y="0"/>
                </a:lnTo>
                <a:lnTo>
                  <a:pt x="2611281" y="2626837"/>
                </a:lnTo>
                <a:lnTo>
                  <a:pt x="0" y="2626837"/>
                </a:lnTo>
                <a:lnTo>
                  <a:pt x="0" y="0"/>
                </a:lnTo>
                <a:close/>
              </a:path>
            </a:pathLst>
          </a:cu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0" lvl="1" algn="l" defTabSz="800100">
              <a:lnSpc>
                <a:spcPct val="90000"/>
              </a:lnSpc>
              <a:spcBef>
                <a:spcPct val="0"/>
              </a:spcBef>
              <a:spcAft>
                <a:spcPct val="15000"/>
              </a:spcAft>
            </a:pPr>
            <a:r>
              <a:rPr lang="en-US" sz="1200" b="1" kern="1200" dirty="0" smtClean="0"/>
              <a:t>Root Cause</a:t>
            </a:r>
          </a:p>
          <a:p>
            <a:pPr marL="171450" lvl="1" indent="-171450" algn="l" defTabSz="800100">
              <a:lnSpc>
                <a:spcPct val="90000"/>
              </a:lnSpc>
              <a:spcAft>
                <a:spcPct val="15000"/>
              </a:spcAft>
              <a:buChar char="••"/>
            </a:pPr>
            <a:r>
              <a:rPr lang="en-US" sz="1200" dirty="0" smtClean="0"/>
              <a:t>Not a business priority today</a:t>
            </a:r>
          </a:p>
          <a:p>
            <a:pPr marL="171450" lvl="1" indent="-171450" algn="l" defTabSz="800100">
              <a:lnSpc>
                <a:spcPct val="90000"/>
              </a:lnSpc>
              <a:spcAft>
                <a:spcPct val="15000"/>
              </a:spcAft>
              <a:buChar char="••"/>
            </a:pPr>
            <a:r>
              <a:rPr lang="en-US" sz="1200" dirty="0" smtClean="0"/>
              <a:t>Lack of budget and resources</a:t>
            </a:r>
          </a:p>
          <a:p>
            <a:pPr marL="171450" lvl="1" indent="-171450" algn="l" defTabSz="800100">
              <a:lnSpc>
                <a:spcPct val="90000"/>
              </a:lnSpc>
              <a:spcAft>
                <a:spcPct val="15000"/>
              </a:spcAft>
              <a:buChar char="••"/>
            </a:pPr>
            <a:r>
              <a:rPr lang="en-US" sz="1200" dirty="0" smtClean="0"/>
              <a:t>You are ramping up for future</a:t>
            </a:r>
            <a:endParaRPr lang="en-US" sz="1200" dirty="0"/>
          </a:p>
          <a:p>
            <a:pPr marL="0" lvl="1" algn="l" defTabSz="800100">
              <a:lnSpc>
                <a:spcPct val="90000"/>
              </a:lnSpc>
              <a:spcAft>
                <a:spcPct val="15000"/>
              </a:spcAft>
            </a:pPr>
            <a:endParaRPr lang="en-US" sz="1200" dirty="0"/>
          </a:p>
          <a:p>
            <a:pPr marL="0" lvl="1" algn="l" defTabSz="800100">
              <a:lnSpc>
                <a:spcPct val="90000"/>
              </a:lnSpc>
              <a:spcAft>
                <a:spcPct val="15000"/>
              </a:spcAft>
            </a:pPr>
            <a:endParaRPr lang="en-US" sz="1200" kern="1200" dirty="0"/>
          </a:p>
        </p:txBody>
      </p:sp>
      <p:sp>
        <p:nvSpPr>
          <p:cNvPr id="10" name="Freeform 9"/>
          <p:cNvSpPr/>
          <p:nvPr/>
        </p:nvSpPr>
        <p:spPr>
          <a:xfrm>
            <a:off x="3286477" y="1889981"/>
            <a:ext cx="2611281" cy="863661"/>
          </a:xfrm>
          <a:custGeom>
            <a:avLst/>
            <a:gdLst>
              <a:gd name="connsiteX0" fmla="*/ 0 w 2611281"/>
              <a:gd name="connsiteY0" fmla="*/ 0 h 863661"/>
              <a:gd name="connsiteX1" fmla="*/ 2611281 w 2611281"/>
              <a:gd name="connsiteY1" fmla="*/ 0 h 863661"/>
              <a:gd name="connsiteX2" fmla="*/ 2611281 w 2611281"/>
              <a:gd name="connsiteY2" fmla="*/ 863661 h 863661"/>
              <a:gd name="connsiteX3" fmla="*/ 0 w 2611281"/>
              <a:gd name="connsiteY3" fmla="*/ 863661 h 863661"/>
              <a:gd name="connsiteX4" fmla="*/ 0 w 2611281"/>
              <a:gd name="connsiteY4" fmla="*/ 0 h 863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863661">
                <a:moveTo>
                  <a:pt x="0" y="0"/>
                </a:moveTo>
                <a:lnTo>
                  <a:pt x="2611281" y="0"/>
                </a:lnTo>
                <a:lnTo>
                  <a:pt x="2611281" y="863661"/>
                </a:lnTo>
                <a:lnTo>
                  <a:pt x="0" y="863661"/>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400" dirty="0" smtClean="0"/>
              <a:t>Scenario 2:</a:t>
            </a:r>
            <a:r>
              <a:rPr lang="en-US" sz="1400" kern="1200" dirty="0" smtClean="0"/>
              <a:t> You tried mobile development and it failed</a:t>
            </a:r>
            <a:endParaRPr lang="en-US" sz="1400" kern="1200" dirty="0"/>
          </a:p>
        </p:txBody>
      </p:sp>
      <p:sp>
        <p:nvSpPr>
          <p:cNvPr id="11" name="Freeform 10"/>
          <p:cNvSpPr/>
          <p:nvPr/>
        </p:nvSpPr>
        <p:spPr>
          <a:xfrm>
            <a:off x="3286634" y="2926399"/>
            <a:ext cx="2611281" cy="1582721"/>
          </a:xfrm>
          <a:custGeom>
            <a:avLst/>
            <a:gdLst>
              <a:gd name="connsiteX0" fmla="*/ 0 w 2611281"/>
              <a:gd name="connsiteY0" fmla="*/ 0 h 2626837"/>
              <a:gd name="connsiteX1" fmla="*/ 2611281 w 2611281"/>
              <a:gd name="connsiteY1" fmla="*/ 0 h 2626837"/>
              <a:gd name="connsiteX2" fmla="*/ 2611281 w 2611281"/>
              <a:gd name="connsiteY2" fmla="*/ 2626837 h 2626837"/>
              <a:gd name="connsiteX3" fmla="*/ 0 w 2611281"/>
              <a:gd name="connsiteY3" fmla="*/ 2626837 h 2626837"/>
              <a:gd name="connsiteX4" fmla="*/ 0 w 2611281"/>
              <a:gd name="connsiteY4" fmla="*/ 0 h 2626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2626837">
                <a:moveTo>
                  <a:pt x="0" y="0"/>
                </a:moveTo>
                <a:lnTo>
                  <a:pt x="2611281" y="0"/>
                </a:lnTo>
                <a:lnTo>
                  <a:pt x="2611281" y="2626837"/>
                </a:lnTo>
                <a:lnTo>
                  <a:pt x="0" y="2626837"/>
                </a:lnTo>
                <a:lnTo>
                  <a:pt x="0" y="0"/>
                </a:lnTo>
                <a:close/>
              </a:path>
            </a:pathLst>
          </a:cu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0" lvl="1" algn="l" defTabSz="800100">
              <a:lnSpc>
                <a:spcPct val="90000"/>
              </a:lnSpc>
              <a:spcAft>
                <a:spcPct val="15000"/>
              </a:spcAft>
            </a:pPr>
            <a:r>
              <a:rPr lang="en-US" sz="1200" b="1" dirty="0" smtClean="0"/>
              <a:t>Results:</a:t>
            </a:r>
          </a:p>
          <a:p>
            <a:pPr marL="171450" lvl="1" indent="-171450" algn="l" defTabSz="800100">
              <a:lnSpc>
                <a:spcPct val="90000"/>
              </a:lnSpc>
              <a:spcAft>
                <a:spcPct val="15000"/>
              </a:spcAft>
              <a:buChar char="••"/>
            </a:pPr>
            <a:r>
              <a:rPr lang="en-US" sz="1200" dirty="0"/>
              <a:t>Artifacts are bottlenecked at various points of the SDLC</a:t>
            </a:r>
          </a:p>
          <a:p>
            <a:pPr marL="171450" lvl="1" indent="-171450" algn="l" defTabSz="800100">
              <a:lnSpc>
                <a:spcPct val="90000"/>
              </a:lnSpc>
              <a:spcAft>
                <a:spcPct val="15000"/>
              </a:spcAft>
              <a:buChar char="••"/>
            </a:pPr>
            <a:r>
              <a:rPr lang="en-US" sz="1200" dirty="0"/>
              <a:t>Time and money is wasted on unnecessary </a:t>
            </a:r>
            <a:r>
              <a:rPr lang="en-US" sz="1200" dirty="0" smtClean="0"/>
              <a:t>activities</a:t>
            </a:r>
            <a:endParaRPr lang="en-US" sz="1200" dirty="0"/>
          </a:p>
          <a:p>
            <a:pPr marL="171450" lvl="1" indent="-171450" algn="l" defTabSz="800100">
              <a:lnSpc>
                <a:spcPct val="90000"/>
              </a:lnSpc>
              <a:spcAft>
                <a:spcPct val="15000"/>
              </a:spcAft>
              <a:buChar char="••"/>
            </a:pPr>
            <a:r>
              <a:rPr lang="en-US" sz="1200" dirty="0"/>
              <a:t>Existing people, process, and technology gaps expand due to </a:t>
            </a:r>
            <a:r>
              <a:rPr lang="en-US" sz="1200" dirty="0" smtClean="0"/>
              <a:t>mobile</a:t>
            </a:r>
          </a:p>
        </p:txBody>
      </p:sp>
      <p:sp>
        <p:nvSpPr>
          <p:cNvPr id="12" name="Freeform 11"/>
          <p:cNvSpPr/>
          <p:nvPr/>
        </p:nvSpPr>
        <p:spPr>
          <a:xfrm>
            <a:off x="6263338" y="1889981"/>
            <a:ext cx="2611281" cy="863661"/>
          </a:xfrm>
          <a:custGeom>
            <a:avLst/>
            <a:gdLst>
              <a:gd name="connsiteX0" fmla="*/ 0 w 2611281"/>
              <a:gd name="connsiteY0" fmla="*/ 0 h 863661"/>
              <a:gd name="connsiteX1" fmla="*/ 2611281 w 2611281"/>
              <a:gd name="connsiteY1" fmla="*/ 0 h 863661"/>
              <a:gd name="connsiteX2" fmla="*/ 2611281 w 2611281"/>
              <a:gd name="connsiteY2" fmla="*/ 863661 h 863661"/>
              <a:gd name="connsiteX3" fmla="*/ 0 w 2611281"/>
              <a:gd name="connsiteY3" fmla="*/ 863661 h 863661"/>
              <a:gd name="connsiteX4" fmla="*/ 0 w 2611281"/>
              <a:gd name="connsiteY4" fmla="*/ 0 h 863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863661">
                <a:moveTo>
                  <a:pt x="0" y="0"/>
                </a:moveTo>
                <a:lnTo>
                  <a:pt x="2611281" y="0"/>
                </a:lnTo>
                <a:lnTo>
                  <a:pt x="2611281" y="863661"/>
                </a:lnTo>
                <a:lnTo>
                  <a:pt x="0" y="863661"/>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400" dirty="0" smtClean="0"/>
              <a:t>Scenario 3:</a:t>
            </a:r>
            <a:r>
              <a:rPr lang="en-US" sz="1400" kern="1200" dirty="0" smtClean="0"/>
              <a:t> You are ready to engage in mobile development and need to know next steps</a:t>
            </a:r>
            <a:endParaRPr lang="en-US" sz="1400" kern="1200" dirty="0"/>
          </a:p>
        </p:txBody>
      </p:sp>
      <p:sp>
        <p:nvSpPr>
          <p:cNvPr id="13" name="Freeform 12"/>
          <p:cNvSpPr/>
          <p:nvPr/>
        </p:nvSpPr>
        <p:spPr>
          <a:xfrm>
            <a:off x="6263495" y="2926399"/>
            <a:ext cx="2611281" cy="2194789"/>
          </a:xfrm>
          <a:custGeom>
            <a:avLst/>
            <a:gdLst>
              <a:gd name="connsiteX0" fmla="*/ 0 w 2611281"/>
              <a:gd name="connsiteY0" fmla="*/ 0 h 2626837"/>
              <a:gd name="connsiteX1" fmla="*/ 2611281 w 2611281"/>
              <a:gd name="connsiteY1" fmla="*/ 0 h 2626837"/>
              <a:gd name="connsiteX2" fmla="*/ 2611281 w 2611281"/>
              <a:gd name="connsiteY2" fmla="*/ 2626837 h 2626837"/>
              <a:gd name="connsiteX3" fmla="*/ 0 w 2611281"/>
              <a:gd name="connsiteY3" fmla="*/ 2626837 h 2626837"/>
              <a:gd name="connsiteX4" fmla="*/ 0 w 2611281"/>
              <a:gd name="connsiteY4" fmla="*/ 0 h 2626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2626837">
                <a:moveTo>
                  <a:pt x="0" y="0"/>
                </a:moveTo>
                <a:lnTo>
                  <a:pt x="2611281" y="0"/>
                </a:lnTo>
                <a:lnTo>
                  <a:pt x="2611281" y="2626837"/>
                </a:lnTo>
                <a:lnTo>
                  <a:pt x="0" y="2626837"/>
                </a:lnTo>
                <a:lnTo>
                  <a:pt x="0" y="0"/>
                </a:lnTo>
                <a:close/>
              </a:path>
            </a:pathLst>
          </a:cu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0" lvl="1" algn="l" defTabSz="800100">
              <a:lnSpc>
                <a:spcPct val="90000"/>
              </a:lnSpc>
              <a:spcAft>
                <a:spcPct val="15000"/>
              </a:spcAft>
            </a:pPr>
            <a:r>
              <a:rPr lang="en-US" sz="1200" b="1" dirty="0"/>
              <a:t>Results:</a:t>
            </a:r>
          </a:p>
          <a:p>
            <a:pPr marL="171450" lvl="1" indent="-171450" algn="l" defTabSz="800100">
              <a:lnSpc>
                <a:spcPct val="90000"/>
              </a:lnSpc>
              <a:spcAft>
                <a:spcPct val="15000"/>
              </a:spcAft>
              <a:buFont typeface="Arial" panose="020B0604020202020204" pitchFamily="34" charset="0"/>
              <a:buChar char="•"/>
            </a:pPr>
            <a:r>
              <a:rPr lang="en-US" sz="1200" dirty="0"/>
              <a:t>Planning before engagement can help find new opportunities for optimization (holes in the traditional app </a:t>
            </a:r>
            <a:r>
              <a:rPr lang="en-US" sz="1200" dirty="0" err="1"/>
              <a:t>dev</a:t>
            </a:r>
            <a:r>
              <a:rPr lang="en-US" sz="1200" dirty="0"/>
              <a:t> can manifest when planning for mobile </a:t>
            </a:r>
            <a:r>
              <a:rPr lang="en-US" sz="1200" dirty="0" err="1"/>
              <a:t>dev</a:t>
            </a:r>
            <a:r>
              <a:rPr lang="en-US" sz="1200" dirty="0"/>
              <a:t>)</a:t>
            </a:r>
          </a:p>
          <a:p>
            <a:pPr marL="171450" lvl="1" indent="-171450" algn="l" defTabSz="800100">
              <a:lnSpc>
                <a:spcPct val="90000"/>
              </a:lnSpc>
              <a:spcAft>
                <a:spcPct val="15000"/>
              </a:spcAft>
              <a:buFont typeface="Arial" panose="020B0604020202020204" pitchFamily="34" charset="0"/>
              <a:buChar char="•"/>
            </a:pPr>
            <a:r>
              <a:rPr lang="en-US" sz="1200" dirty="0"/>
              <a:t>Planning helps control technical debt by addressing potential risks upfront</a:t>
            </a:r>
          </a:p>
          <a:p>
            <a:pPr marL="171450" lvl="1" indent="-171450" algn="l" defTabSz="800100">
              <a:lnSpc>
                <a:spcPct val="90000"/>
              </a:lnSpc>
              <a:spcAft>
                <a:spcPct val="15000"/>
              </a:spcAft>
              <a:buFont typeface="Arial" panose="020B0604020202020204" pitchFamily="34" charset="0"/>
              <a:buChar char="•"/>
            </a:pPr>
            <a:r>
              <a:rPr lang="en-US" sz="1200" dirty="0"/>
              <a:t>Planning helps communication with business to ensure tight alignment and future </a:t>
            </a:r>
            <a:r>
              <a:rPr lang="en-US" sz="1200" dirty="0" smtClean="0"/>
              <a:t>roadmap</a:t>
            </a:r>
            <a:endParaRPr lang="en-US" sz="1200" dirty="0"/>
          </a:p>
        </p:txBody>
      </p:sp>
      <p:grpSp>
        <p:nvGrpSpPr>
          <p:cNvPr id="20" name="Group 12"/>
          <p:cNvGrpSpPr>
            <a:grpSpLocks noChangeAspect="1"/>
          </p:cNvGrpSpPr>
          <p:nvPr/>
        </p:nvGrpSpPr>
        <p:grpSpPr bwMode="auto">
          <a:xfrm>
            <a:off x="6312014" y="5589240"/>
            <a:ext cx="747712" cy="425450"/>
            <a:chOff x="2331" y="1594"/>
            <a:chExt cx="471" cy="268"/>
          </a:xfrm>
        </p:grpSpPr>
        <p:sp>
          <p:nvSpPr>
            <p:cNvPr id="21" name="AutoShape 11"/>
            <p:cNvSpPr>
              <a:spLocks noChangeAspect="1" noChangeArrowheads="1" noTextEdit="1"/>
            </p:cNvSpPr>
            <p:nvPr/>
          </p:nvSpPr>
          <p:spPr bwMode="auto">
            <a:xfrm>
              <a:off x="2331" y="1594"/>
              <a:ext cx="471" cy="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2" name="Freeform 13"/>
            <p:cNvSpPr>
              <a:spLocks/>
            </p:cNvSpPr>
            <p:nvPr/>
          </p:nvSpPr>
          <p:spPr bwMode="auto">
            <a:xfrm>
              <a:off x="2331" y="1594"/>
              <a:ext cx="471" cy="268"/>
            </a:xfrm>
            <a:custGeom>
              <a:avLst/>
              <a:gdLst/>
              <a:ahLst/>
              <a:cxnLst>
                <a:cxn ang="0">
                  <a:pos x="465" y="12"/>
                </a:cxn>
                <a:cxn ang="0">
                  <a:pos x="441" y="5"/>
                </a:cxn>
                <a:cxn ang="0">
                  <a:pos x="396" y="5"/>
                </a:cxn>
                <a:cxn ang="0">
                  <a:pos x="308" y="0"/>
                </a:cxn>
                <a:cxn ang="0">
                  <a:pos x="297" y="0"/>
                </a:cxn>
                <a:cxn ang="0">
                  <a:pos x="270" y="5"/>
                </a:cxn>
                <a:cxn ang="0">
                  <a:pos x="269" y="5"/>
                </a:cxn>
                <a:cxn ang="0">
                  <a:pos x="266" y="5"/>
                </a:cxn>
                <a:cxn ang="0">
                  <a:pos x="239" y="2"/>
                </a:cxn>
                <a:cxn ang="0">
                  <a:pos x="221" y="0"/>
                </a:cxn>
                <a:cxn ang="0">
                  <a:pos x="202" y="6"/>
                </a:cxn>
                <a:cxn ang="0">
                  <a:pos x="148" y="45"/>
                </a:cxn>
                <a:cxn ang="0">
                  <a:pos x="135" y="59"/>
                </a:cxn>
                <a:cxn ang="0">
                  <a:pos x="123" y="69"/>
                </a:cxn>
                <a:cxn ang="0">
                  <a:pos x="99" y="78"/>
                </a:cxn>
                <a:cxn ang="0">
                  <a:pos x="96" y="75"/>
                </a:cxn>
                <a:cxn ang="0">
                  <a:pos x="79" y="75"/>
                </a:cxn>
                <a:cxn ang="0">
                  <a:pos x="53" y="76"/>
                </a:cxn>
                <a:cxn ang="0">
                  <a:pos x="17" y="263"/>
                </a:cxn>
                <a:cxn ang="0">
                  <a:pos x="51" y="266"/>
                </a:cxn>
                <a:cxn ang="0">
                  <a:pos x="93" y="268"/>
                </a:cxn>
                <a:cxn ang="0">
                  <a:pos x="103" y="265"/>
                </a:cxn>
                <a:cxn ang="0">
                  <a:pos x="109" y="237"/>
                </a:cxn>
                <a:cxn ang="0">
                  <a:pos x="110" y="212"/>
                </a:cxn>
                <a:cxn ang="0">
                  <a:pos x="152" y="204"/>
                </a:cxn>
                <a:cxn ang="0">
                  <a:pos x="174" y="203"/>
                </a:cxn>
                <a:cxn ang="0">
                  <a:pos x="211" y="209"/>
                </a:cxn>
                <a:cxn ang="0">
                  <a:pos x="239" y="209"/>
                </a:cxn>
                <a:cxn ang="0">
                  <a:pos x="253" y="209"/>
                </a:cxn>
                <a:cxn ang="0">
                  <a:pos x="263" y="209"/>
                </a:cxn>
                <a:cxn ang="0">
                  <a:pos x="270" y="210"/>
                </a:cxn>
                <a:cxn ang="0">
                  <a:pos x="289" y="204"/>
                </a:cxn>
                <a:cxn ang="0">
                  <a:pos x="300" y="203"/>
                </a:cxn>
                <a:cxn ang="0">
                  <a:pos x="316" y="192"/>
                </a:cxn>
                <a:cxn ang="0">
                  <a:pos x="325" y="176"/>
                </a:cxn>
                <a:cxn ang="0">
                  <a:pos x="328" y="164"/>
                </a:cxn>
                <a:cxn ang="0">
                  <a:pos x="326" y="157"/>
                </a:cxn>
                <a:cxn ang="0">
                  <a:pos x="330" y="148"/>
                </a:cxn>
                <a:cxn ang="0">
                  <a:pos x="339" y="137"/>
                </a:cxn>
                <a:cxn ang="0">
                  <a:pos x="344" y="120"/>
                </a:cxn>
                <a:cxn ang="0">
                  <a:pos x="342" y="111"/>
                </a:cxn>
                <a:cxn ang="0">
                  <a:pos x="336" y="103"/>
                </a:cxn>
                <a:cxn ang="0">
                  <a:pos x="339" y="97"/>
                </a:cxn>
                <a:cxn ang="0">
                  <a:pos x="345" y="84"/>
                </a:cxn>
                <a:cxn ang="0">
                  <a:pos x="347" y="76"/>
                </a:cxn>
                <a:cxn ang="0">
                  <a:pos x="337" y="55"/>
                </a:cxn>
                <a:cxn ang="0">
                  <a:pos x="395" y="50"/>
                </a:cxn>
                <a:cxn ang="0">
                  <a:pos x="446" y="47"/>
                </a:cxn>
                <a:cxn ang="0">
                  <a:pos x="465" y="41"/>
                </a:cxn>
                <a:cxn ang="0">
                  <a:pos x="471" y="30"/>
                </a:cxn>
                <a:cxn ang="0">
                  <a:pos x="468" y="17"/>
                </a:cxn>
              </a:cxnLst>
              <a:rect l="0" t="0" r="r" b="b"/>
              <a:pathLst>
                <a:path w="471" h="268">
                  <a:moveTo>
                    <a:pt x="466" y="14"/>
                  </a:moveTo>
                  <a:lnTo>
                    <a:pt x="466" y="14"/>
                  </a:lnTo>
                  <a:lnTo>
                    <a:pt x="465" y="12"/>
                  </a:lnTo>
                  <a:lnTo>
                    <a:pt x="462" y="9"/>
                  </a:lnTo>
                  <a:lnTo>
                    <a:pt x="452" y="8"/>
                  </a:lnTo>
                  <a:lnTo>
                    <a:pt x="441" y="5"/>
                  </a:lnTo>
                  <a:lnTo>
                    <a:pt x="429" y="5"/>
                  </a:lnTo>
                  <a:lnTo>
                    <a:pt x="407" y="5"/>
                  </a:lnTo>
                  <a:lnTo>
                    <a:pt x="396" y="5"/>
                  </a:lnTo>
                  <a:lnTo>
                    <a:pt x="312" y="2"/>
                  </a:lnTo>
                  <a:lnTo>
                    <a:pt x="312" y="2"/>
                  </a:lnTo>
                  <a:lnTo>
                    <a:pt x="308" y="0"/>
                  </a:lnTo>
                  <a:lnTo>
                    <a:pt x="302" y="0"/>
                  </a:lnTo>
                  <a:lnTo>
                    <a:pt x="297" y="0"/>
                  </a:lnTo>
                  <a:lnTo>
                    <a:pt x="297" y="0"/>
                  </a:lnTo>
                  <a:lnTo>
                    <a:pt x="283" y="2"/>
                  </a:lnTo>
                  <a:lnTo>
                    <a:pt x="270" y="5"/>
                  </a:lnTo>
                  <a:lnTo>
                    <a:pt x="270" y="5"/>
                  </a:lnTo>
                  <a:lnTo>
                    <a:pt x="267" y="5"/>
                  </a:lnTo>
                  <a:lnTo>
                    <a:pt x="267" y="5"/>
                  </a:lnTo>
                  <a:lnTo>
                    <a:pt x="269" y="5"/>
                  </a:lnTo>
                  <a:lnTo>
                    <a:pt x="267" y="5"/>
                  </a:lnTo>
                  <a:lnTo>
                    <a:pt x="267" y="5"/>
                  </a:lnTo>
                  <a:lnTo>
                    <a:pt x="266" y="5"/>
                  </a:lnTo>
                  <a:lnTo>
                    <a:pt x="266" y="5"/>
                  </a:lnTo>
                  <a:lnTo>
                    <a:pt x="260" y="5"/>
                  </a:lnTo>
                  <a:lnTo>
                    <a:pt x="239" y="2"/>
                  </a:lnTo>
                  <a:lnTo>
                    <a:pt x="239" y="2"/>
                  </a:lnTo>
                  <a:lnTo>
                    <a:pt x="229" y="0"/>
                  </a:lnTo>
                  <a:lnTo>
                    <a:pt x="221" y="0"/>
                  </a:lnTo>
                  <a:lnTo>
                    <a:pt x="211" y="3"/>
                  </a:lnTo>
                  <a:lnTo>
                    <a:pt x="202" y="6"/>
                  </a:lnTo>
                  <a:lnTo>
                    <a:pt x="202" y="6"/>
                  </a:lnTo>
                  <a:lnTo>
                    <a:pt x="187" y="14"/>
                  </a:lnTo>
                  <a:lnTo>
                    <a:pt x="166" y="30"/>
                  </a:lnTo>
                  <a:lnTo>
                    <a:pt x="148" y="45"/>
                  </a:lnTo>
                  <a:lnTo>
                    <a:pt x="138" y="53"/>
                  </a:lnTo>
                  <a:lnTo>
                    <a:pt x="138" y="53"/>
                  </a:lnTo>
                  <a:lnTo>
                    <a:pt x="135" y="59"/>
                  </a:lnTo>
                  <a:lnTo>
                    <a:pt x="131" y="62"/>
                  </a:lnTo>
                  <a:lnTo>
                    <a:pt x="123" y="69"/>
                  </a:lnTo>
                  <a:lnTo>
                    <a:pt x="123" y="69"/>
                  </a:lnTo>
                  <a:lnTo>
                    <a:pt x="112" y="75"/>
                  </a:lnTo>
                  <a:lnTo>
                    <a:pt x="106" y="76"/>
                  </a:lnTo>
                  <a:lnTo>
                    <a:pt x="99" y="78"/>
                  </a:lnTo>
                  <a:lnTo>
                    <a:pt x="99" y="78"/>
                  </a:lnTo>
                  <a:lnTo>
                    <a:pt x="98" y="75"/>
                  </a:lnTo>
                  <a:lnTo>
                    <a:pt x="96" y="75"/>
                  </a:lnTo>
                  <a:lnTo>
                    <a:pt x="92" y="75"/>
                  </a:lnTo>
                  <a:lnTo>
                    <a:pt x="92" y="75"/>
                  </a:lnTo>
                  <a:lnTo>
                    <a:pt x="79" y="75"/>
                  </a:lnTo>
                  <a:lnTo>
                    <a:pt x="79" y="75"/>
                  </a:lnTo>
                  <a:lnTo>
                    <a:pt x="53" y="76"/>
                  </a:lnTo>
                  <a:lnTo>
                    <a:pt x="53" y="76"/>
                  </a:lnTo>
                  <a:lnTo>
                    <a:pt x="0" y="78"/>
                  </a:lnTo>
                  <a:lnTo>
                    <a:pt x="0" y="262"/>
                  </a:lnTo>
                  <a:lnTo>
                    <a:pt x="17" y="263"/>
                  </a:lnTo>
                  <a:lnTo>
                    <a:pt x="17" y="263"/>
                  </a:lnTo>
                  <a:lnTo>
                    <a:pt x="34" y="265"/>
                  </a:lnTo>
                  <a:lnTo>
                    <a:pt x="51" y="266"/>
                  </a:lnTo>
                  <a:lnTo>
                    <a:pt x="51" y="266"/>
                  </a:lnTo>
                  <a:lnTo>
                    <a:pt x="78" y="268"/>
                  </a:lnTo>
                  <a:lnTo>
                    <a:pt x="93" y="268"/>
                  </a:lnTo>
                  <a:lnTo>
                    <a:pt x="99" y="266"/>
                  </a:lnTo>
                  <a:lnTo>
                    <a:pt x="103" y="265"/>
                  </a:lnTo>
                  <a:lnTo>
                    <a:pt x="103" y="265"/>
                  </a:lnTo>
                  <a:lnTo>
                    <a:pt x="106" y="260"/>
                  </a:lnTo>
                  <a:lnTo>
                    <a:pt x="109" y="252"/>
                  </a:lnTo>
                  <a:lnTo>
                    <a:pt x="109" y="237"/>
                  </a:lnTo>
                  <a:lnTo>
                    <a:pt x="109" y="237"/>
                  </a:lnTo>
                  <a:lnTo>
                    <a:pt x="110" y="212"/>
                  </a:lnTo>
                  <a:lnTo>
                    <a:pt x="110" y="212"/>
                  </a:lnTo>
                  <a:lnTo>
                    <a:pt x="124" y="210"/>
                  </a:lnTo>
                  <a:lnTo>
                    <a:pt x="138" y="207"/>
                  </a:lnTo>
                  <a:lnTo>
                    <a:pt x="152" y="204"/>
                  </a:lnTo>
                  <a:lnTo>
                    <a:pt x="168" y="203"/>
                  </a:lnTo>
                  <a:lnTo>
                    <a:pt x="174" y="203"/>
                  </a:lnTo>
                  <a:lnTo>
                    <a:pt x="174" y="203"/>
                  </a:lnTo>
                  <a:lnTo>
                    <a:pt x="187" y="204"/>
                  </a:lnTo>
                  <a:lnTo>
                    <a:pt x="199" y="206"/>
                  </a:lnTo>
                  <a:lnTo>
                    <a:pt x="211" y="209"/>
                  </a:lnTo>
                  <a:lnTo>
                    <a:pt x="224" y="210"/>
                  </a:lnTo>
                  <a:lnTo>
                    <a:pt x="229" y="210"/>
                  </a:lnTo>
                  <a:lnTo>
                    <a:pt x="239" y="209"/>
                  </a:lnTo>
                  <a:lnTo>
                    <a:pt x="250" y="209"/>
                  </a:lnTo>
                  <a:lnTo>
                    <a:pt x="250" y="209"/>
                  </a:lnTo>
                  <a:lnTo>
                    <a:pt x="253" y="209"/>
                  </a:lnTo>
                  <a:lnTo>
                    <a:pt x="261" y="209"/>
                  </a:lnTo>
                  <a:lnTo>
                    <a:pt x="263" y="209"/>
                  </a:lnTo>
                  <a:lnTo>
                    <a:pt x="263" y="209"/>
                  </a:lnTo>
                  <a:lnTo>
                    <a:pt x="269" y="210"/>
                  </a:lnTo>
                  <a:lnTo>
                    <a:pt x="270" y="210"/>
                  </a:lnTo>
                  <a:lnTo>
                    <a:pt x="270" y="210"/>
                  </a:lnTo>
                  <a:lnTo>
                    <a:pt x="275" y="209"/>
                  </a:lnTo>
                  <a:lnTo>
                    <a:pt x="280" y="207"/>
                  </a:lnTo>
                  <a:lnTo>
                    <a:pt x="289" y="204"/>
                  </a:lnTo>
                  <a:lnTo>
                    <a:pt x="289" y="204"/>
                  </a:lnTo>
                  <a:lnTo>
                    <a:pt x="300" y="203"/>
                  </a:lnTo>
                  <a:lnTo>
                    <a:pt x="300" y="203"/>
                  </a:lnTo>
                  <a:lnTo>
                    <a:pt x="308" y="198"/>
                  </a:lnTo>
                  <a:lnTo>
                    <a:pt x="308" y="198"/>
                  </a:lnTo>
                  <a:lnTo>
                    <a:pt x="316" y="192"/>
                  </a:lnTo>
                  <a:lnTo>
                    <a:pt x="320" y="184"/>
                  </a:lnTo>
                  <a:lnTo>
                    <a:pt x="320" y="184"/>
                  </a:lnTo>
                  <a:lnTo>
                    <a:pt x="325" y="176"/>
                  </a:lnTo>
                  <a:lnTo>
                    <a:pt x="326" y="170"/>
                  </a:lnTo>
                  <a:lnTo>
                    <a:pt x="328" y="167"/>
                  </a:lnTo>
                  <a:lnTo>
                    <a:pt x="328" y="164"/>
                  </a:lnTo>
                  <a:lnTo>
                    <a:pt x="328" y="164"/>
                  </a:lnTo>
                  <a:lnTo>
                    <a:pt x="326" y="160"/>
                  </a:lnTo>
                  <a:lnTo>
                    <a:pt x="326" y="157"/>
                  </a:lnTo>
                  <a:lnTo>
                    <a:pt x="322" y="153"/>
                  </a:lnTo>
                  <a:lnTo>
                    <a:pt x="322" y="153"/>
                  </a:lnTo>
                  <a:lnTo>
                    <a:pt x="330" y="148"/>
                  </a:lnTo>
                  <a:lnTo>
                    <a:pt x="336" y="142"/>
                  </a:lnTo>
                  <a:lnTo>
                    <a:pt x="336" y="142"/>
                  </a:lnTo>
                  <a:lnTo>
                    <a:pt x="339" y="137"/>
                  </a:lnTo>
                  <a:lnTo>
                    <a:pt x="340" y="134"/>
                  </a:lnTo>
                  <a:lnTo>
                    <a:pt x="344" y="126"/>
                  </a:lnTo>
                  <a:lnTo>
                    <a:pt x="344" y="120"/>
                  </a:lnTo>
                  <a:lnTo>
                    <a:pt x="344" y="117"/>
                  </a:lnTo>
                  <a:lnTo>
                    <a:pt x="344" y="117"/>
                  </a:lnTo>
                  <a:lnTo>
                    <a:pt x="342" y="111"/>
                  </a:lnTo>
                  <a:lnTo>
                    <a:pt x="340" y="106"/>
                  </a:lnTo>
                  <a:lnTo>
                    <a:pt x="340" y="106"/>
                  </a:lnTo>
                  <a:lnTo>
                    <a:pt x="336" y="103"/>
                  </a:lnTo>
                  <a:lnTo>
                    <a:pt x="333" y="100"/>
                  </a:lnTo>
                  <a:lnTo>
                    <a:pt x="333" y="100"/>
                  </a:lnTo>
                  <a:lnTo>
                    <a:pt x="339" y="97"/>
                  </a:lnTo>
                  <a:lnTo>
                    <a:pt x="342" y="92"/>
                  </a:lnTo>
                  <a:lnTo>
                    <a:pt x="342" y="92"/>
                  </a:lnTo>
                  <a:lnTo>
                    <a:pt x="345" y="84"/>
                  </a:lnTo>
                  <a:lnTo>
                    <a:pt x="347" y="78"/>
                  </a:lnTo>
                  <a:lnTo>
                    <a:pt x="347" y="76"/>
                  </a:lnTo>
                  <a:lnTo>
                    <a:pt x="347" y="76"/>
                  </a:lnTo>
                  <a:lnTo>
                    <a:pt x="345" y="69"/>
                  </a:lnTo>
                  <a:lnTo>
                    <a:pt x="342" y="61"/>
                  </a:lnTo>
                  <a:lnTo>
                    <a:pt x="337" y="55"/>
                  </a:lnTo>
                  <a:lnTo>
                    <a:pt x="331" y="51"/>
                  </a:lnTo>
                  <a:lnTo>
                    <a:pt x="395" y="50"/>
                  </a:lnTo>
                  <a:lnTo>
                    <a:pt x="395" y="50"/>
                  </a:lnTo>
                  <a:lnTo>
                    <a:pt x="417" y="50"/>
                  </a:lnTo>
                  <a:lnTo>
                    <a:pt x="434" y="48"/>
                  </a:lnTo>
                  <a:lnTo>
                    <a:pt x="446" y="47"/>
                  </a:lnTo>
                  <a:lnTo>
                    <a:pt x="455" y="45"/>
                  </a:lnTo>
                  <a:lnTo>
                    <a:pt x="463" y="42"/>
                  </a:lnTo>
                  <a:lnTo>
                    <a:pt x="465" y="41"/>
                  </a:lnTo>
                  <a:lnTo>
                    <a:pt x="465" y="41"/>
                  </a:lnTo>
                  <a:lnTo>
                    <a:pt x="468" y="34"/>
                  </a:lnTo>
                  <a:lnTo>
                    <a:pt x="471" y="30"/>
                  </a:lnTo>
                  <a:lnTo>
                    <a:pt x="471" y="26"/>
                  </a:lnTo>
                  <a:lnTo>
                    <a:pt x="471" y="22"/>
                  </a:lnTo>
                  <a:lnTo>
                    <a:pt x="468" y="17"/>
                  </a:lnTo>
                  <a:lnTo>
                    <a:pt x="466" y="14"/>
                  </a:lnTo>
                  <a:lnTo>
                    <a:pt x="466" y="14"/>
                  </a:lnTo>
                  <a:close/>
                </a:path>
              </a:pathLst>
            </a:custGeom>
            <a:solidFill>
              <a:srgbClr val="7FAC85"/>
            </a:solidFill>
            <a:ln w="9525">
              <a:noFill/>
              <a:round/>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23" name="Group 24"/>
          <p:cNvGrpSpPr>
            <a:grpSpLocks noChangeAspect="1"/>
          </p:cNvGrpSpPr>
          <p:nvPr/>
        </p:nvGrpSpPr>
        <p:grpSpPr bwMode="auto">
          <a:xfrm>
            <a:off x="3314334" y="4951065"/>
            <a:ext cx="747713" cy="425450"/>
            <a:chOff x="1590" y="1594"/>
            <a:chExt cx="471" cy="268"/>
          </a:xfrm>
        </p:grpSpPr>
        <p:sp>
          <p:nvSpPr>
            <p:cNvPr id="24" name="AutoShape 23"/>
            <p:cNvSpPr>
              <a:spLocks noChangeAspect="1" noChangeArrowheads="1" noTextEdit="1"/>
            </p:cNvSpPr>
            <p:nvPr/>
          </p:nvSpPr>
          <p:spPr bwMode="auto">
            <a:xfrm>
              <a:off x="1590" y="1594"/>
              <a:ext cx="471" cy="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5" name="Freeform 25"/>
            <p:cNvSpPr>
              <a:spLocks/>
            </p:cNvSpPr>
            <p:nvPr/>
          </p:nvSpPr>
          <p:spPr bwMode="auto">
            <a:xfrm>
              <a:off x="1590" y="1594"/>
              <a:ext cx="471" cy="268"/>
            </a:xfrm>
            <a:custGeom>
              <a:avLst/>
              <a:gdLst/>
              <a:ahLst/>
              <a:cxnLst>
                <a:cxn ang="0">
                  <a:pos x="465" y="12"/>
                </a:cxn>
                <a:cxn ang="0">
                  <a:pos x="441" y="5"/>
                </a:cxn>
                <a:cxn ang="0">
                  <a:pos x="396" y="5"/>
                </a:cxn>
                <a:cxn ang="0">
                  <a:pos x="308" y="0"/>
                </a:cxn>
                <a:cxn ang="0">
                  <a:pos x="297" y="0"/>
                </a:cxn>
                <a:cxn ang="0">
                  <a:pos x="270" y="3"/>
                </a:cxn>
                <a:cxn ang="0">
                  <a:pos x="269" y="5"/>
                </a:cxn>
                <a:cxn ang="0">
                  <a:pos x="267" y="5"/>
                </a:cxn>
                <a:cxn ang="0">
                  <a:pos x="241" y="2"/>
                </a:cxn>
                <a:cxn ang="0">
                  <a:pos x="221" y="0"/>
                </a:cxn>
                <a:cxn ang="0">
                  <a:pos x="202" y="6"/>
                </a:cxn>
                <a:cxn ang="0">
                  <a:pos x="148" y="45"/>
                </a:cxn>
                <a:cxn ang="0">
                  <a:pos x="135" y="59"/>
                </a:cxn>
                <a:cxn ang="0">
                  <a:pos x="123" y="69"/>
                </a:cxn>
                <a:cxn ang="0">
                  <a:pos x="99" y="78"/>
                </a:cxn>
                <a:cxn ang="0">
                  <a:pos x="96" y="73"/>
                </a:cxn>
                <a:cxn ang="0">
                  <a:pos x="79" y="75"/>
                </a:cxn>
                <a:cxn ang="0">
                  <a:pos x="53" y="75"/>
                </a:cxn>
                <a:cxn ang="0">
                  <a:pos x="17" y="263"/>
                </a:cxn>
                <a:cxn ang="0">
                  <a:pos x="53" y="266"/>
                </a:cxn>
                <a:cxn ang="0">
                  <a:pos x="93" y="266"/>
                </a:cxn>
                <a:cxn ang="0">
                  <a:pos x="103" y="265"/>
                </a:cxn>
                <a:cxn ang="0">
                  <a:pos x="109" y="237"/>
                </a:cxn>
                <a:cxn ang="0">
                  <a:pos x="110" y="212"/>
                </a:cxn>
                <a:cxn ang="0">
                  <a:pos x="152" y="204"/>
                </a:cxn>
                <a:cxn ang="0">
                  <a:pos x="174" y="203"/>
                </a:cxn>
                <a:cxn ang="0">
                  <a:pos x="211" y="209"/>
                </a:cxn>
                <a:cxn ang="0">
                  <a:pos x="239" y="209"/>
                </a:cxn>
                <a:cxn ang="0">
                  <a:pos x="253" y="209"/>
                </a:cxn>
                <a:cxn ang="0">
                  <a:pos x="263" y="209"/>
                </a:cxn>
                <a:cxn ang="0">
                  <a:pos x="270" y="210"/>
                </a:cxn>
                <a:cxn ang="0">
                  <a:pos x="289" y="204"/>
                </a:cxn>
                <a:cxn ang="0">
                  <a:pos x="300" y="201"/>
                </a:cxn>
                <a:cxn ang="0">
                  <a:pos x="316" y="192"/>
                </a:cxn>
                <a:cxn ang="0">
                  <a:pos x="325" y="176"/>
                </a:cxn>
                <a:cxn ang="0">
                  <a:pos x="328" y="164"/>
                </a:cxn>
                <a:cxn ang="0">
                  <a:pos x="326" y="157"/>
                </a:cxn>
                <a:cxn ang="0">
                  <a:pos x="330" y="148"/>
                </a:cxn>
                <a:cxn ang="0">
                  <a:pos x="339" y="137"/>
                </a:cxn>
                <a:cxn ang="0">
                  <a:pos x="344" y="120"/>
                </a:cxn>
                <a:cxn ang="0">
                  <a:pos x="342" y="111"/>
                </a:cxn>
                <a:cxn ang="0">
                  <a:pos x="336" y="101"/>
                </a:cxn>
                <a:cxn ang="0">
                  <a:pos x="339" y="97"/>
                </a:cxn>
                <a:cxn ang="0">
                  <a:pos x="345" y="84"/>
                </a:cxn>
                <a:cxn ang="0">
                  <a:pos x="347" y="76"/>
                </a:cxn>
                <a:cxn ang="0">
                  <a:pos x="337" y="55"/>
                </a:cxn>
                <a:cxn ang="0">
                  <a:pos x="395" y="50"/>
                </a:cxn>
                <a:cxn ang="0">
                  <a:pos x="446" y="47"/>
                </a:cxn>
                <a:cxn ang="0">
                  <a:pos x="465" y="39"/>
                </a:cxn>
                <a:cxn ang="0">
                  <a:pos x="471" y="30"/>
                </a:cxn>
                <a:cxn ang="0">
                  <a:pos x="468" y="17"/>
                </a:cxn>
              </a:cxnLst>
              <a:rect l="0" t="0" r="r" b="b"/>
              <a:pathLst>
                <a:path w="471" h="268">
                  <a:moveTo>
                    <a:pt x="466" y="14"/>
                  </a:moveTo>
                  <a:lnTo>
                    <a:pt x="466" y="14"/>
                  </a:lnTo>
                  <a:lnTo>
                    <a:pt x="465" y="12"/>
                  </a:lnTo>
                  <a:lnTo>
                    <a:pt x="462" y="9"/>
                  </a:lnTo>
                  <a:lnTo>
                    <a:pt x="452" y="6"/>
                  </a:lnTo>
                  <a:lnTo>
                    <a:pt x="441" y="5"/>
                  </a:lnTo>
                  <a:lnTo>
                    <a:pt x="429" y="5"/>
                  </a:lnTo>
                  <a:lnTo>
                    <a:pt x="407" y="5"/>
                  </a:lnTo>
                  <a:lnTo>
                    <a:pt x="396" y="5"/>
                  </a:lnTo>
                  <a:lnTo>
                    <a:pt x="312" y="2"/>
                  </a:lnTo>
                  <a:lnTo>
                    <a:pt x="312" y="2"/>
                  </a:lnTo>
                  <a:lnTo>
                    <a:pt x="308" y="0"/>
                  </a:lnTo>
                  <a:lnTo>
                    <a:pt x="302" y="0"/>
                  </a:lnTo>
                  <a:lnTo>
                    <a:pt x="297" y="0"/>
                  </a:lnTo>
                  <a:lnTo>
                    <a:pt x="297" y="0"/>
                  </a:lnTo>
                  <a:lnTo>
                    <a:pt x="283" y="0"/>
                  </a:lnTo>
                  <a:lnTo>
                    <a:pt x="270" y="3"/>
                  </a:lnTo>
                  <a:lnTo>
                    <a:pt x="270" y="3"/>
                  </a:lnTo>
                  <a:lnTo>
                    <a:pt x="269" y="5"/>
                  </a:lnTo>
                  <a:lnTo>
                    <a:pt x="269" y="5"/>
                  </a:lnTo>
                  <a:lnTo>
                    <a:pt x="269" y="5"/>
                  </a:lnTo>
                  <a:lnTo>
                    <a:pt x="269" y="5"/>
                  </a:lnTo>
                  <a:lnTo>
                    <a:pt x="269" y="5"/>
                  </a:lnTo>
                  <a:lnTo>
                    <a:pt x="267" y="5"/>
                  </a:lnTo>
                  <a:lnTo>
                    <a:pt x="267" y="5"/>
                  </a:lnTo>
                  <a:lnTo>
                    <a:pt x="260" y="3"/>
                  </a:lnTo>
                  <a:lnTo>
                    <a:pt x="241" y="2"/>
                  </a:lnTo>
                  <a:lnTo>
                    <a:pt x="241" y="2"/>
                  </a:lnTo>
                  <a:lnTo>
                    <a:pt x="229" y="0"/>
                  </a:lnTo>
                  <a:lnTo>
                    <a:pt x="221" y="0"/>
                  </a:lnTo>
                  <a:lnTo>
                    <a:pt x="211" y="2"/>
                  </a:lnTo>
                  <a:lnTo>
                    <a:pt x="202" y="6"/>
                  </a:lnTo>
                  <a:lnTo>
                    <a:pt x="202" y="6"/>
                  </a:lnTo>
                  <a:lnTo>
                    <a:pt x="187" y="14"/>
                  </a:lnTo>
                  <a:lnTo>
                    <a:pt x="166" y="30"/>
                  </a:lnTo>
                  <a:lnTo>
                    <a:pt x="148" y="45"/>
                  </a:lnTo>
                  <a:lnTo>
                    <a:pt x="138" y="53"/>
                  </a:lnTo>
                  <a:lnTo>
                    <a:pt x="138" y="53"/>
                  </a:lnTo>
                  <a:lnTo>
                    <a:pt x="135" y="59"/>
                  </a:lnTo>
                  <a:lnTo>
                    <a:pt x="132" y="62"/>
                  </a:lnTo>
                  <a:lnTo>
                    <a:pt x="123" y="69"/>
                  </a:lnTo>
                  <a:lnTo>
                    <a:pt x="123" y="69"/>
                  </a:lnTo>
                  <a:lnTo>
                    <a:pt x="112" y="75"/>
                  </a:lnTo>
                  <a:lnTo>
                    <a:pt x="106" y="76"/>
                  </a:lnTo>
                  <a:lnTo>
                    <a:pt x="99" y="78"/>
                  </a:lnTo>
                  <a:lnTo>
                    <a:pt x="99" y="78"/>
                  </a:lnTo>
                  <a:lnTo>
                    <a:pt x="98" y="75"/>
                  </a:lnTo>
                  <a:lnTo>
                    <a:pt x="96" y="73"/>
                  </a:lnTo>
                  <a:lnTo>
                    <a:pt x="92" y="75"/>
                  </a:lnTo>
                  <a:lnTo>
                    <a:pt x="92" y="75"/>
                  </a:lnTo>
                  <a:lnTo>
                    <a:pt x="79" y="75"/>
                  </a:lnTo>
                  <a:lnTo>
                    <a:pt x="79" y="75"/>
                  </a:lnTo>
                  <a:lnTo>
                    <a:pt x="53" y="75"/>
                  </a:lnTo>
                  <a:lnTo>
                    <a:pt x="53" y="75"/>
                  </a:lnTo>
                  <a:lnTo>
                    <a:pt x="0" y="76"/>
                  </a:lnTo>
                  <a:lnTo>
                    <a:pt x="0" y="262"/>
                  </a:lnTo>
                  <a:lnTo>
                    <a:pt x="17" y="263"/>
                  </a:lnTo>
                  <a:lnTo>
                    <a:pt x="17" y="263"/>
                  </a:lnTo>
                  <a:lnTo>
                    <a:pt x="34" y="263"/>
                  </a:lnTo>
                  <a:lnTo>
                    <a:pt x="53" y="266"/>
                  </a:lnTo>
                  <a:lnTo>
                    <a:pt x="53" y="266"/>
                  </a:lnTo>
                  <a:lnTo>
                    <a:pt x="78" y="268"/>
                  </a:lnTo>
                  <a:lnTo>
                    <a:pt x="93" y="266"/>
                  </a:lnTo>
                  <a:lnTo>
                    <a:pt x="99" y="266"/>
                  </a:lnTo>
                  <a:lnTo>
                    <a:pt x="103" y="265"/>
                  </a:lnTo>
                  <a:lnTo>
                    <a:pt x="103" y="265"/>
                  </a:lnTo>
                  <a:lnTo>
                    <a:pt x="106" y="260"/>
                  </a:lnTo>
                  <a:lnTo>
                    <a:pt x="109" y="252"/>
                  </a:lnTo>
                  <a:lnTo>
                    <a:pt x="109" y="237"/>
                  </a:lnTo>
                  <a:lnTo>
                    <a:pt x="109" y="237"/>
                  </a:lnTo>
                  <a:lnTo>
                    <a:pt x="110" y="212"/>
                  </a:lnTo>
                  <a:lnTo>
                    <a:pt x="110" y="212"/>
                  </a:lnTo>
                  <a:lnTo>
                    <a:pt x="124" y="209"/>
                  </a:lnTo>
                  <a:lnTo>
                    <a:pt x="138" y="206"/>
                  </a:lnTo>
                  <a:lnTo>
                    <a:pt x="152" y="204"/>
                  </a:lnTo>
                  <a:lnTo>
                    <a:pt x="168" y="203"/>
                  </a:lnTo>
                  <a:lnTo>
                    <a:pt x="174" y="203"/>
                  </a:lnTo>
                  <a:lnTo>
                    <a:pt x="174" y="203"/>
                  </a:lnTo>
                  <a:lnTo>
                    <a:pt x="187" y="204"/>
                  </a:lnTo>
                  <a:lnTo>
                    <a:pt x="199" y="206"/>
                  </a:lnTo>
                  <a:lnTo>
                    <a:pt x="211" y="209"/>
                  </a:lnTo>
                  <a:lnTo>
                    <a:pt x="224" y="210"/>
                  </a:lnTo>
                  <a:lnTo>
                    <a:pt x="229" y="210"/>
                  </a:lnTo>
                  <a:lnTo>
                    <a:pt x="239" y="209"/>
                  </a:lnTo>
                  <a:lnTo>
                    <a:pt x="250" y="209"/>
                  </a:lnTo>
                  <a:lnTo>
                    <a:pt x="250" y="209"/>
                  </a:lnTo>
                  <a:lnTo>
                    <a:pt x="253" y="209"/>
                  </a:lnTo>
                  <a:lnTo>
                    <a:pt x="261" y="209"/>
                  </a:lnTo>
                  <a:lnTo>
                    <a:pt x="263" y="209"/>
                  </a:lnTo>
                  <a:lnTo>
                    <a:pt x="263" y="209"/>
                  </a:lnTo>
                  <a:lnTo>
                    <a:pt x="269" y="210"/>
                  </a:lnTo>
                  <a:lnTo>
                    <a:pt x="270" y="210"/>
                  </a:lnTo>
                  <a:lnTo>
                    <a:pt x="270" y="210"/>
                  </a:lnTo>
                  <a:lnTo>
                    <a:pt x="275" y="209"/>
                  </a:lnTo>
                  <a:lnTo>
                    <a:pt x="280" y="207"/>
                  </a:lnTo>
                  <a:lnTo>
                    <a:pt x="289" y="204"/>
                  </a:lnTo>
                  <a:lnTo>
                    <a:pt x="289" y="204"/>
                  </a:lnTo>
                  <a:lnTo>
                    <a:pt x="300" y="201"/>
                  </a:lnTo>
                  <a:lnTo>
                    <a:pt x="300" y="201"/>
                  </a:lnTo>
                  <a:lnTo>
                    <a:pt x="308" y="196"/>
                  </a:lnTo>
                  <a:lnTo>
                    <a:pt x="308" y="196"/>
                  </a:lnTo>
                  <a:lnTo>
                    <a:pt x="316" y="192"/>
                  </a:lnTo>
                  <a:lnTo>
                    <a:pt x="320" y="184"/>
                  </a:lnTo>
                  <a:lnTo>
                    <a:pt x="320" y="184"/>
                  </a:lnTo>
                  <a:lnTo>
                    <a:pt x="325" y="176"/>
                  </a:lnTo>
                  <a:lnTo>
                    <a:pt x="326" y="170"/>
                  </a:lnTo>
                  <a:lnTo>
                    <a:pt x="328" y="167"/>
                  </a:lnTo>
                  <a:lnTo>
                    <a:pt x="328" y="164"/>
                  </a:lnTo>
                  <a:lnTo>
                    <a:pt x="328" y="164"/>
                  </a:lnTo>
                  <a:lnTo>
                    <a:pt x="328" y="160"/>
                  </a:lnTo>
                  <a:lnTo>
                    <a:pt x="326" y="157"/>
                  </a:lnTo>
                  <a:lnTo>
                    <a:pt x="322" y="151"/>
                  </a:lnTo>
                  <a:lnTo>
                    <a:pt x="322" y="151"/>
                  </a:lnTo>
                  <a:lnTo>
                    <a:pt x="330" y="148"/>
                  </a:lnTo>
                  <a:lnTo>
                    <a:pt x="336" y="142"/>
                  </a:lnTo>
                  <a:lnTo>
                    <a:pt x="336" y="142"/>
                  </a:lnTo>
                  <a:lnTo>
                    <a:pt x="339" y="137"/>
                  </a:lnTo>
                  <a:lnTo>
                    <a:pt x="340" y="134"/>
                  </a:lnTo>
                  <a:lnTo>
                    <a:pt x="344" y="126"/>
                  </a:lnTo>
                  <a:lnTo>
                    <a:pt x="344" y="120"/>
                  </a:lnTo>
                  <a:lnTo>
                    <a:pt x="344" y="117"/>
                  </a:lnTo>
                  <a:lnTo>
                    <a:pt x="344" y="117"/>
                  </a:lnTo>
                  <a:lnTo>
                    <a:pt x="342" y="111"/>
                  </a:lnTo>
                  <a:lnTo>
                    <a:pt x="340" y="106"/>
                  </a:lnTo>
                  <a:lnTo>
                    <a:pt x="340" y="106"/>
                  </a:lnTo>
                  <a:lnTo>
                    <a:pt x="336" y="101"/>
                  </a:lnTo>
                  <a:lnTo>
                    <a:pt x="333" y="100"/>
                  </a:lnTo>
                  <a:lnTo>
                    <a:pt x="333" y="100"/>
                  </a:lnTo>
                  <a:lnTo>
                    <a:pt x="339" y="97"/>
                  </a:lnTo>
                  <a:lnTo>
                    <a:pt x="342" y="92"/>
                  </a:lnTo>
                  <a:lnTo>
                    <a:pt x="342" y="92"/>
                  </a:lnTo>
                  <a:lnTo>
                    <a:pt x="345" y="84"/>
                  </a:lnTo>
                  <a:lnTo>
                    <a:pt x="347" y="76"/>
                  </a:lnTo>
                  <a:lnTo>
                    <a:pt x="347" y="76"/>
                  </a:lnTo>
                  <a:lnTo>
                    <a:pt x="347" y="76"/>
                  </a:lnTo>
                  <a:lnTo>
                    <a:pt x="345" y="69"/>
                  </a:lnTo>
                  <a:lnTo>
                    <a:pt x="342" y="61"/>
                  </a:lnTo>
                  <a:lnTo>
                    <a:pt x="337" y="55"/>
                  </a:lnTo>
                  <a:lnTo>
                    <a:pt x="331" y="51"/>
                  </a:lnTo>
                  <a:lnTo>
                    <a:pt x="395" y="50"/>
                  </a:lnTo>
                  <a:lnTo>
                    <a:pt x="395" y="50"/>
                  </a:lnTo>
                  <a:lnTo>
                    <a:pt x="417" y="50"/>
                  </a:lnTo>
                  <a:lnTo>
                    <a:pt x="434" y="48"/>
                  </a:lnTo>
                  <a:lnTo>
                    <a:pt x="446" y="47"/>
                  </a:lnTo>
                  <a:lnTo>
                    <a:pt x="455" y="45"/>
                  </a:lnTo>
                  <a:lnTo>
                    <a:pt x="463" y="41"/>
                  </a:lnTo>
                  <a:lnTo>
                    <a:pt x="465" y="39"/>
                  </a:lnTo>
                  <a:lnTo>
                    <a:pt x="465" y="39"/>
                  </a:lnTo>
                  <a:lnTo>
                    <a:pt x="468" y="34"/>
                  </a:lnTo>
                  <a:lnTo>
                    <a:pt x="471" y="30"/>
                  </a:lnTo>
                  <a:lnTo>
                    <a:pt x="471" y="26"/>
                  </a:lnTo>
                  <a:lnTo>
                    <a:pt x="471" y="22"/>
                  </a:lnTo>
                  <a:lnTo>
                    <a:pt x="468" y="17"/>
                  </a:lnTo>
                  <a:lnTo>
                    <a:pt x="466" y="14"/>
                  </a:lnTo>
                  <a:lnTo>
                    <a:pt x="466" y="14"/>
                  </a:lnTo>
                  <a:close/>
                </a:path>
              </a:pathLst>
            </a:custGeom>
            <a:solidFill>
              <a:srgbClr val="902E2E"/>
            </a:solidFill>
            <a:ln w="9525">
              <a:noFill/>
              <a:round/>
              <a:headEnd/>
              <a:tailEnd/>
            </a:ln>
          </p:spPr>
          <p:txBody>
            <a:bodyPr vert="horz" wrap="square" lIns="91440" tIns="45720" rIns="91440" bIns="45720" numCol="1" anchor="t" anchorCtr="0" compatLnSpc="1">
              <a:prstTxWarp prst="textNoShape">
                <a:avLst/>
              </a:prstTxWarp>
            </a:bodyPr>
            <a:lstStyle/>
            <a:p>
              <a:endParaRPr lang="en-CA"/>
            </a:p>
          </p:txBody>
        </p:sp>
      </p:grpSp>
      <p:sp>
        <p:nvSpPr>
          <p:cNvPr id="26" name="Freeform 25"/>
          <p:cNvSpPr/>
          <p:nvPr/>
        </p:nvSpPr>
        <p:spPr>
          <a:xfrm>
            <a:off x="309772" y="4035742"/>
            <a:ext cx="2611281" cy="2064761"/>
          </a:xfrm>
          <a:custGeom>
            <a:avLst/>
            <a:gdLst>
              <a:gd name="connsiteX0" fmla="*/ 0 w 2611281"/>
              <a:gd name="connsiteY0" fmla="*/ 0 h 2626837"/>
              <a:gd name="connsiteX1" fmla="*/ 2611281 w 2611281"/>
              <a:gd name="connsiteY1" fmla="*/ 0 h 2626837"/>
              <a:gd name="connsiteX2" fmla="*/ 2611281 w 2611281"/>
              <a:gd name="connsiteY2" fmla="*/ 2626837 h 2626837"/>
              <a:gd name="connsiteX3" fmla="*/ 0 w 2611281"/>
              <a:gd name="connsiteY3" fmla="*/ 2626837 h 2626837"/>
              <a:gd name="connsiteX4" fmla="*/ 0 w 2611281"/>
              <a:gd name="connsiteY4" fmla="*/ 0 h 2626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281" h="2626837">
                <a:moveTo>
                  <a:pt x="0" y="0"/>
                </a:moveTo>
                <a:lnTo>
                  <a:pt x="2611281" y="0"/>
                </a:lnTo>
                <a:lnTo>
                  <a:pt x="2611281" y="2626837"/>
                </a:lnTo>
                <a:lnTo>
                  <a:pt x="0" y="2626837"/>
                </a:lnTo>
                <a:lnTo>
                  <a:pt x="0" y="0"/>
                </a:lnTo>
                <a:close/>
              </a:path>
            </a:pathLst>
          </a:custGeom>
          <a:solidFill>
            <a:srgbClr val="D17D08"/>
          </a:solidFill>
          <a:ln>
            <a:noFill/>
          </a:ln>
        </p:spPr>
        <p:style>
          <a:lnRef idx="1">
            <a:schemeClr val="accent6"/>
          </a:lnRef>
          <a:fillRef idx="2">
            <a:schemeClr val="accent6"/>
          </a:fillRef>
          <a:effectRef idx="1">
            <a:schemeClr val="accent6"/>
          </a:effectRef>
          <a:fontRef idx="minor">
            <a:schemeClr val="dk1"/>
          </a:fontRef>
        </p:style>
        <p:txBody>
          <a:bodyPr spcFirstLastPara="0" vert="horz" wrap="square" lIns="96012" tIns="96012" rIns="128016" bIns="144018" numCol="1" spcCol="1270" anchor="t" anchorCtr="0">
            <a:noAutofit/>
          </a:bodyPr>
          <a:lstStyle/>
          <a:p>
            <a:pPr marL="171450" lvl="1" indent="-171450" algn="l" defTabSz="800100">
              <a:lnSpc>
                <a:spcPct val="90000"/>
              </a:lnSpc>
              <a:spcAft>
                <a:spcPct val="15000"/>
              </a:spcAft>
            </a:pPr>
            <a:r>
              <a:rPr lang="en-US" sz="1200" b="1" dirty="0" smtClean="0">
                <a:solidFill>
                  <a:schemeClr val="bg1"/>
                </a:solidFill>
              </a:rPr>
              <a:t>Next Steps:</a:t>
            </a:r>
          </a:p>
          <a:p>
            <a:pPr marL="1027113" lvl="1" indent="-171450" algn="l" defTabSz="800100">
              <a:lnSpc>
                <a:spcPct val="90000"/>
              </a:lnSpc>
              <a:spcAft>
                <a:spcPct val="15000"/>
              </a:spcAft>
              <a:buFont typeface="Arial" panose="020B0604020202020204" pitchFamily="34" charset="0"/>
              <a:buChar char="•"/>
            </a:pPr>
            <a:r>
              <a:rPr lang="en-US" sz="1200" dirty="0" smtClean="0">
                <a:solidFill>
                  <a:schemeClr val="bg1"/>
                </a:solidFill>
              </a:rPr>
              <a:t>Continue with this guide</a:t>
            </a:r>
          </a:p>
          <a:p>
            <a:pPr marL="1027113" lvl="1" indent="-171450" algn="l" defTabSz="800100">
              <a:lnSpc>
                <a:spcPct val="90000"/>
              </a:lnSpc>
              <a:spcAft>
                <a:spcPct val="15000"/>
              </a:spcAft>
              <a:buFont typeface="Arial" panose="020B0604020202020204" pitchFamily="34" charset="0"/>
              <a:buChar char="•"/>
            </a:pPr>
            <a:r>
              <a:rPr lang="en-US" sz="1200" dirty="0">
                <a:solidFill>
                  <a:schemeClr val="bg1"/>
                </a:solidFill>
              </a:rPr>
              <a:t>Inform stakeholders of potential costs when mobile is ready for </a:t>
            </a:r>
            <a:r>
              <a:rPr lang="en-US" sz="1200" dirty="0" smtClean="0">
                <a:solidFill>
                  <a:schemeClr val="bg1"/>
                </a:solidFill>
              </a:rPr>
              <a:t>engagement</a:t>
            </a:r>
            <a:endParaRPr lang="en-US" sz="1200" dirty="0">
              <a:solidFill>
                <a:schemeClr val="bg1"/>
              </a:solidFill>
            </a:endParaRPr>
          </a:p>
          <a:p>
            <a:pPr marL="1027113" lvl="1" indent="-171450" algn="l" defTabSz="800100">
              <a:lnSpc>
                <a:spcPct val="90000"/>
              </a:lnSpc>
              <a:spcAft>
                <a:spcPct val="15000"/>
              </a:spcAft>
              <a:buFont typeface="Arial" panose="020B0604020202020204" pitchFamily="34" charset="0"/>
              <a:buChar char="•"/>
            </a:pPr>
            <a:r>
              <a:rPr lang="en-US" sz="1200" dirty="0">
                <a:solidFill>
                  <a:schemeClr val="bg1"/>
                </a:solidFill>
              </a:rPr>
              <a:t>Understand priorities of key mobile </a:t>
            </a:r>
            <a:r>
              <a:rPr lang="en-US" sz="1200" dirty="0" smtClean="0">
                <a:solidFill>
                  <a:schemeClr val="bg1"/>
                </a:solidFill>
              </a:rPr>
              <a:t>activities</a:t>
            </a:r>
            <a:endParaRPr lang="en-US" sz="1200" dirty="0">
              <a:solidFill>
                <a:schemeClr val="bg1"/>
              </a:solidFill>
            </a:endParaRPr>
          </a:p>
        </p:txBody>
      </p:sp>
      <p:grpSp>
        <p:nvGrpSpPr>
          <p:cNvPr id="27" name="Group 12"/>
          <p:cNvGrpSpPr>
            <a:grpSpLocks noChangeAspect="1"/>
          </p:cNvGrpSpPr>
          <p:nvPr/>
        </p:nvGrpSpPr>
        <p:grpSpPr bwMode="auto">
          <a:xfrm>
            <a:off x="309616" y="4371702"/>
            <a:ext cx="747712" cy="425450"/>
            <a:chOff x="2331" y="1594"/>
            <a:chExt cx="471" cy="268"/>
          </a:xfrm>
        </p:grpSpPr>
        <p:sp>
          <p:nvSpPr>
            <p:cNvPr id="28" name="AutoShape 11"/>
            <p:cNvSpPr>
              <a:spLocks noChangeAspect="1" noChangeArrowheads="1" noTextEdit="1"/>
            </p:cNvSpPr>
            <p:nvPr/>
          </p:nvSpPr>
          <p:spPr bwMode="auto">
            <a:xfrm>
              <a:off x="2331" y="1594"/>
              <a:ext cx="471" cy="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29" name="Freeform 13"/>
            <p:cNvSpPr>
              <a:spLocks/>
            </p:cNvSpPr>
            <p:nvPr/>
          </p:nvSpPr>
          <p:spPr bwMode="auto">
            <a:xfrm>
              <a:off x="2331" y="1594"/>
              <a:ext cx="471" cy="268"/>
            </a:xfrm>
            <a:custGeom>
              <a:avLst/>
              <a:gdLst/>
              <a:ahLst/>
              <a:cxnLst>
                <a:cxn ang="0">
                  <a:pos x="465" y="12"/>
                </a:cxn>
                <a:cxn ang="0">
                  <a:pos x="441" y="5"/>
                </a:cxn>
                <a:cxn ang="0">
                  <a:pos x="396" y="5"/>
                </a:cxn>
                <a:cxn ang="0">
                  <a:pos x="308" y="0"/>
                </a:cxn>
                <a:cxn ang="0">
                  <a:pos x="297" y="0"/>
                </a:cxn>
                <a:cxn ang="0">
                  <a:pos x="270" y="5"/>
                </a:cxn>
                <a:cxn ang="0">
                  <a:pos x="269" y="5"/>
                </a:cxn>
                <a:cxn ang="0">
                  <a:pos x="266" y="5"/>
                </a:cxn>
                <a:cxn ang="0">
                  <a:pos x="239" y="2"/>
                </a:cxn>
                <a:cxn ang="0">
                  <a:pos x="221" y="0"/>
                </a:cxn>
                <a:cxn ang="0">
                  <a:pos x="202" y="6"/>
                </a:cxn>
                <a:cxn ang="0">
                  <a:pos x="148" y="45"/>
                </a:cxn>
                <a:cxn ang="0">
                  <a:pos x="135" y="59"/>
                </a:cxn>
                <a:cxn ang="0">
                  <a:pos x="123" y="69"/>
                </a:cxn>
                <a:cxn ang="0">
                  <a:pos x="99" y="78"/>
                </a:cxn>
                <a:cxn ang="0">
                  <a:pos x="96" y="75"/>
                </a:cxn>
                <a:cxn ang="0">
                  <a:pos x="79" y="75"/>
                </a:cxn>
                <a:cxn ang="0">
                  <a:pos x="53" y="76"/>
                </a:cxn>
                <a:cxn ang="0">
                  <a:pos x="17" y="263"/>
                </a:cxn>
                <a:cxn ang="0">
                  <a:pos x="51" y="266"/>
                </a:cxn>
                <a:cxn ang="0">
                  <a:pos x="93" y="268"/>
                </a:cxn>
                <a:cxn ang="0">
                  <a:pos x="103" y="265"/>
                </a:cxn>
                <a:cxn ang="0">
                  <a:pos x="109" y="237"/>
                </a:cxn>
                <a:cxn ang="0">
                  <a:pos x="110" y="212"/>
                </a:cxn>
                <a:cxn ang="0">
                  <a:pos x="152" y="204"/>
                </a:cxn>
                <a:cxn ang="0">
                  <a:pos x="174" y="203"/>
                </a:cxn>
                <a:cxn ang="0">
                  <a:pos x="211" y="209"/>
                </a:cxn>
                <a:cxn ang="0">
                  <a:pos x="239" y="209"/>
                </a:cxn>
                <a:cxn ang="0">
                  <a:pos x="253" y="209"/>
                </a:cxn>
                <a:cxn ang="0">
                  <a:pos x="263" y="209"/>
                </a:cxn>
                <a:cxn ang="0">
                  <a:pos x="270" y="210"/>
                </a:cxn>
                <a:cxn ang="0">
                  <a:pos x="289" y="204"/>
                </a:cxn>
                <a:cxn ang="0">
                  <a:pos x="300" y="203"/>
                </a:cxn>
                <a:cxn ang="0">
                  <a:pos x="316" y="192"/>
                </a:cxn>
                <a:cxn ang="0">
                  <a:pos x="325" y="176"/>
                </a:cxn>
                <a:cxn ang="0">
                  <a:pos x="328" y="164"/>
                </a:cxn>
                <a:cxn ang="0">
                  <a:pos x="326" y="157"/>
                </a:cxn>
                <a:cxn ang="0">
                  <a:pos x="330" y="148"/>
                </a:cxn>
                <a:cxn ang="0">
                  <a:pos x="339" y="137"/>
                </a:cxn>
                <a:cxn ang="0">
                  <a:pos x="344" y="120"/>
                </a:cxn>
                <a:cxn ang="0">
                  <a:pos x="342" y="111"/>
                </a:cxn>
                <a:cxn ang="0">
                  <a:pos x="336" y="103"/>
                </a:cxn>
                <a:cxn ang="0">
                  <a:pos x="339" y="97"/>
                </a:cxn>
                <a:cxn ang="0">
                  <a:pos x="345" y="84"/>
                </a:cxn>
                <a:cxn ang="0">
                  <a:pos x="347" y="76"/>
                </a:cxn>
                <a:cxn ang="0">
                  <a:pos x="337" y="55"/>
                </a:cxn>
                <a:cxn ang="0">
                  <a:pos x="395" y="50"/>
                </a:cxn>
                <a:cxn ang="0">
                  <a:pos x="446" y="47"/>
                </a:cxn>
                <a:cxn ang="0">
                  <a:pos x="465" y="41"/>
                </a:cxn>
                <a:cxn ang="0">
                  <a:pos x="471" y="30"/>
                </a:cxn>
                <a:cxn ang="0">
                  <a:pos x="468" y="17"/>
                </a:cxn>
              </a:cxnLst>
              <a:rect l="0" t="0" r="r" b="b"/>
              <a:pathLst>
                <a:path w="471" h="268">
                  <a:moveTo>
                    <a:pt x="466" y="14"/>
                  </a:moveTo>
                  <a:lnTo>
                    <a:pt x="466" y="14"/>
                  </a:lnTo>
                  <a:lnTo>
                    <a:pt x="465" y="12"/>
                  </a:lnTo>
                  <a:lnTo>
                    <a:pt x="462" y="9"/>
                  </a:lnTo>
                  <a:lnTo>
                    <a:pt x="452" y="8"/>
                  </a:lnTo>
                  <a:lnTo>
                    <a:pt x="441" y="5"/>
                  </a:lnTo>
                  <a:lnTo>
                    <a:pt x="429" y="5"/>
                  </a:lnTo>
                  <a:lnTo>
                    <a:pt x="407" y="5"/>
                  </a:lnTo>
                  <a:lnTo>
                    <a:pt x="396" y="5"/>
                  </a:lnTo>
                  <a:lnTo>
                    <a:pt x="312" y="2"/>
                  </a:lnTo>
                  <a:lnTo>
                    <a:pt x="312" y="2"/>
                  </a:lnTo>
                  <a:lnTo>
                    <a:pt x="308" y="0"/>
                  </a:lnTo>
                  <a:lnTo>
                    <a:pt x="302" y="0"/>
                  </a:lnTo>
                  <a:lnTo>
                    <a:pt x="297" y="0"/>
                  </a:lnTo>
                  <a:lnTo>
                    <a:pt x="297" y="0"/>
                  </a:lnTo>
                  <a:lnTo>
                    <a:pt x="283" y="2"/>
                  </a:lnTo>
                  <a:lnTo>
                    <a:pt x="270" y="5"/>
                  </a:lnTo>
                  <a:lnTo>
                    <a:pt x="270" y="5"/>
                  </a:lnTo>
                  <a:lnTo>
                    <a:pt x="267" y="5"/>
                  </a:lnTo>
                  <a:lnTo>
                    <a:pt x="267" y="5"/>
                  </a:lnTo>
                  <a:lnTo>
                    <a:pt x="269" y="5"/>
                  </a:lnTo>
                  <a:lnTo>
                    <a:pt x="267" y="5"/>
                  </a:lnTo>
                  <a:lnTo>
                    <a:pt x="267" y="5"/>
                  </a:lnTo>
                  <a:lnTo>
                    <a:pt x="266" y="5"/>
                  </a:lnTo>
                  <a:lnTo>
                    <a:pt x="266" y="5"/>
                  </a:lnTo>
                  <a:lnTo>
                    <a:pt x="260" y="5"/>
                  </a:lnTo>
                  <a:lnTo>
                    <a:pt x="239" y="2"/>
                  </a:lnTo>
                  <a:lnTo>
                    <a:pt x="239" y="2"/>
                  </a:lnTo>
                  <a:lnTo>
                    <a:pt x="229" y="0"/>
                  </a:lnTo>
                  <a:lnTo>
                    <a:pt x="221" y="0"/>
                  </a:lnTo>
                  <a:lnTo>
                    <a:pt x="211" y="3"/>
                  </a:lnTo>
                  <a:lnTo>
                    <a:pt x="202" y="6"/>
                  </a:lnTo>
                  <a:lnTo>
                    <a:pt x="202" y="6"/>
                  </a:lnTo>
                  <a:lnTo>
                    <a:pt x="187" y="14"/>
                  </a:lnTo>
                  <a:lnTo>
                    <a:pt x="166" y="30"/>
                  </a:lnTo>
                  <a:lnTo>
                    <a:pt x="148" y="45"/>
                  </a:lnTo>
                  <a:lnTo>
                    <a:pt x="138" y="53"/>
                  </a:lnTo>
                  <a:lnTo>
                    <a:pt x="138" y="53"/>
                  </a:lnTo>
                  <a:lnTo>
                    <a:pt x="135" y="59"/>
                  </a:lnTo>
                  <a:lnTo>
                    <a:pt x="131" y="62"/>
                  </a:lnTo>
                  <a:lnTo>
                    <a:pt x="123" y="69"/>
                  </a:lnTo>
                  <a:lnTo>
                    <a:pt x="123" y="69"/>
                  </a:lnTo>
                  <a:lnTo>
                    <a:pt x="112" y="75"/>
                  </a:lnTo>
                  <a:lnTo>
                    <a:pt x="106" y="76"/>
                  </a:lnTo>
                  <a:lnTo>
                    <a:pt x="99" y="78"/>
                  </a:lnTo>
                  <a:lnTo>
                    <a:pt x="99" y="78"/>
                  </a:lnTo>
                  <a:lnTo>
                    <a:pt x="98" y="75"/>
                  </a:lnTo>
                  <a:lnTo>
                    <a:pt x="96" y="75"/>
                  </a:lnTo>
                  <a:lnTo>
                    <a:pt x="92" y="75"/>
                  </a:lnTo>
                  <a:lnTo>
                    <a:pt x="92" y="75"/>
                  </a:lnTo>
                  <a:lnTo>
                    <a:pt x="79" y="75"/>
                  </a:lnTo>
                  <a:lnTo>
                    <a:pt x="79" y="75"/>
                  </a:lnTo>
                  <a:lnTo>
                    <a:pt x="53" y="76"/>
                  </a:lnTo>
                  <a:lnTo>
                    <a:pt x="53" y="76"/>
                  </a:lnTo>
                  <a:lnTo>
                    <a:pt x="0" y="78"/>
                  </a:lnTo>
                  <a:lnTo>
                    <a:pt x="0" y="262"/>
                  </a:lnTo>
                  <a:lnTo>
                    <a:pt x="17" y="263"/>
                  </a:lnTo>
                  <a:lnTo>
                    <a:pt x="17" y="263"/>
                  </a:lnTo>
                  <a:lnTo>
                    <a:pt x="34" y="265"/>
                  </a:lnTo>
                  <a:lnTo>
                    <a:pt x="51" y="266"/>
                  </a:lnTo>
                  <a:lnTo>
                    <a:pt x="51" y="266"/>
                  </a:lnTo>
                  <a:lnTo>
                    <a:pt x="78" y="268"/>
                  </a:lnTo>
                  <a:lnTo>
                    <a:pt x="93" y="268"/>
                  </a:lnTo>
                  <a:lnTo>
                    <a:pt x="99" y="266"/>
                  </a:lnTo>
                  <a:lnTo>
                    <a:pt x="103" y="265"/>
                  </a:lnTo>
                  <a:lnTo>
                    <a:pt x="103" y="265"/>
                  </a:lnTo>
                  <a:lnTo>
                    <a:pt x="106" y="260"/>
                  </a:lnTo>
                  <a:lnTo>
                    <a:pt x="109" y="252"/>
                  </a:lnTo>
                  <a:lnTo>
                    <a:pt x="109" y="237"/>
                  </a:lnTo>
                  <a:lnTo>
                    <a:pt x="109" y="237"/>
                  </a:lnTo>
                  <a:lnTo>
                    <a:pt x="110" y="212"/>
                  </a:lnTo>
                  <a:lnTo>
                    <a:pt x="110" y="212"/>
                  </a:lnTo>
                  <a:lnTo>
                    <a:pt x="124" y="210"/>
                  </a:lnTo>
                  <a:lnTo>
                    <a:pt x="138" y="207"/>
                  </a:lnTo>
                  <a:lnTo>
                    <a:pt x="152" y="204"/>
                  </a:lnTo>
                  <a:lnTo>
                    <a:pt x="168" y="203"/>
                  </a:lnTo>
                  <a:lnTo>
                    <a:pt x="174" y="203"/>
                  </a:lnTo>
                  <a:lnTo>
                    <a:pt x="174" y="203"/>
                  </a:lnTo>
                  <a:lnTo>
                    <a:pt x="187" y="204"/>
                  </a:lnTo>
                  <a:lnTo>
                    <a:pt x="199" y="206"/>
                  </a:lnTo>
                  <a:lnTo>
                    <a:pt x="211" y="209"/>
                  </a:lnTo>
                  <a:lnTo>
                    <a:pt x="224" y="210"/>
                  </a:lnTo>
                  <a:lnTo>
                    <a:pt x="229" y="210"/>
                  </a:lnTo>
                  <a:lnTo>
                    <a:pt x="239" y="209"/>
                  </a:lnTo>
                  <a:lnTo>
                    <a:pt x="250" y="209"/>
                  </a:lnTo>
                  <a:lnTo>
                    <a:pt x="250" y="209"/>
                  </a:lnTo>
                  <a:lnTo>
                    <a:pt x="253" y="209"/>
                  </a:lnTo>
                  <a:lnTo>
                    <a:pt x="261" y="209"/>
                  </a:lnTo>
                  <a:lnTo>
                    <a:pt x="263" y="209"/>
                  </a:lnTo>
                  <a:lnTo>
                    <a:pt x="263" y="209"/>
                  </a:lnTo>
                  <a:lnTo>
                    <a:pt x="269" y="210"/>
                  </a:lnTo>
                  <a:lnTo>
                    <a:pt x="270" y="210"/>
                  </a:lnTo>
                  <a:lnTo>
                    <a:pt x="270" y="210"/>
                  </a:lnTo>
                  <a:lnTo>
                    <a:pt x="275" y="209"/>
                  </a:lnTo>
                  <a:lnTo>
                    <a:pt x="280" y="207"/>
                  </a:lnTo>
                  <a:lnTo>
                    <a:pt x="289" y="204"/>
                  </a:lnTo>
                  <a:lnTo>
                    <a:pt x="289" y="204"/>
                  </a:lnTo>
                  <a:lnTo>
                    <a:pt x="300" y="203"/>
                  </a:lnTo>
                  <a:lnTo>
                    <a:pt x="300" y="203"/>
                  </a:lnTo>
                  <a:lnTo>
                    <a:pt x="308" y="198"/>
                  </a:lnTo>
                  <a:lnTo>
                    <a:pt x="308" y="198"/>
                  </a:lnTo>
                  <a:lnTo>
                    <a:pt x="316" y="192"/>
                  </a:lnTo>
                  <a:lnTo>
                    <a:pt x="320" y="184"/>
                  </a:lnTo>
                  <a:lnTo>
                    <a:pt x="320" y="184"/>
                  </a:lnTo>
                  <a:lnTo>
                    <a:pt x="325" y="176"/>
                  </a:lnTo>
                  <a:lnTo>
                    <a:pt x="326" y="170"/>
                  </a:lnTo>
                  <a:lnTo>
                    <a:pt x="328" y="167"/>
                  </a:lnTo>
                  <a:lnTo>
                    <a:pt x="328" y="164"/>
                  </a:lnTo>
                  <a:lnTo>
                    <a:pt x="328" y="164"/>
                  </a:lnTo>
                  <a:lnTo>
                    <a:pt x="326" y="160"/>
                  </a:lnTo>
                  <a:lnTo>
                    <a:pt x="326" y="157"/>
                  </a:lnTo>
                  <a:lnTo>
                    <a:pt x="322" y="153"/>
                  </a:lnTo>
                  <a:lnTo>
                    <a:pt x="322" y="153"/>
                  </a:lnTo>
                  <a:lnTo>
                    <a:pt x="330" y="148"/>
                  </a:lnTo>
                  <a:lnTo>
                    <a:pt x="336" y="142"/>
                  </a:lnTo>
                  <a:lnTo>
                    <a:pt x="336" y="142"/>
                  </a:lnTo>
                  <a:lnTo>
                    <a:pt x="339" y="137"/>
                  </a:lnTo>
                  <a:lnTo>
                    <a:pt x="340" y="134"/>
                  </a:lnTo>
                  <a:lnTo>
                    <a:pt x="344" y="126"/>
                  </a:lnTo>
                  <a:lnTo>
                    <a:pt x="344" y="120"/>
                  </a:lnTo>
                  <a:lnTo>
                    <a:pt x="344" y="117"/>
                  </a:lnTo>
                  <a:lnTo>
                    <a:pt x="344" y="117"/>
                  </a:lnTo>
                  <a:lnTo>
                    <a:pt x="342" y="111"/>
                  </a:lnTo>
                  <a:lnTo>
                    <a:pt x="340" y="106"/>
                  </a:lnTo>
                  <a:lnTo>
                    <a:pt x="340" y="106"/>
                  </a:lnTo>
                  <a:lnTo>
                    <a:pt x="336" y="103"/>
                  </a:lnTo>
                  <a:lnTo>
                    <a:pt x="333" y="100"/>
                  </a:lnTo>
                  <a:lnTo>
                    <a:pt x="333" y="100"/>
                  </a:lnTo>
                  <a:lnTo>
                    <a:pt x="339" y="97"/>
                  </a:lnTo>
                  <a:lnTo>
                    <a:pt x="342" y="92"/>
                  </a:lnTo>
                  <a:lnTo>
                    <a:pt x="342" y="92"/>
                  </a:lnTo>
                  <a:lnTo>
                    <a:pt x="345" y="84"/>
                  </a:lnTo>
                  <a:lnTo>
                    <a:pt x="347" y="78"/>
                  </a:lnTo>
                  <a:lnTo>
                    <a:pt x="347" y="76"/>
                  </a:lnTo>
                  <a:lnTo>
                    <a:pt x="347" y="76"/>
                  </a:lnTo>
                  <a:lnTo>
                    <a:pt x="345" y="69"/>
                  </a:lnTo>
                  <a:lnTo>
                    <a:pt x="342" y="61"/>
                  </a:lnTo>
                  <a:lnTo>
                    <a:pt x="337" y="55"/>
                  </a:lnTo>
                  <a:lnTo>
                    <a:pt x="331" y="51"/>
                  </a:lnTo>
                  <a:lnTo>
                    <a:pt x="395" y="50"/>
                  </a:lnTo>
                  <a:lnTo>
                    <a:pt x="395" y="50"/>
                  </a:lnTo>
                  <a:lnTo>
                    <a:pt x="417" y="50"/>
                  </a:lnTo>
                  <a:lnTo>
                    <a:pt x="434" y="48"/>
                  </a:lnTo>
                  <a:lnTo>
                    <a:pt x="446" y="47"/>
                  </a:lnTo>
                  <a:lnTo>
                    <a:pt x="455" y="45"/>
                  </a:lnTo>
                  <a:lnTo>
                    <a:pt x="463" y="42"/>
                  </a:lnTo>
                  <a:lnTo>
                    <a:pt x="465" y="41"/>
                  </a:lnTo>
                  <a:lnTo>
                    <a:pt x="465" y="41"/>
                  </a:lnTo>
                  <a:lnTo>
                    <a:pt x="468" y="34"/>
                  </a:lnTo>
                  <a:lnTo>
                    <a:pt x="471" y="30"/>
                  </a:lnTo>
                  <a:lnTo>
                    <a:pt x="471" y="26"/>
                  </a:lnTo>
                  <a:lnTo>
                    <a:pt x="471" y="22"/>
                  </a:lnTo>
                  <a:lnTo>
                    <a:pt x="468" y="17"/>
                  </a:lnTo>
                  <a:lnTo>
                    <a:pt x="466" y="14"/>
                  </a:lnTo>
                  <a:lnTo>
                    <a:pt x="466" y="14"/>
                  </a:lnTo>
                  <a:close/>
                </a:path>
              </a:pathLst>
            </a:custGeom>
            <a:solidFill>
              <a:srgbClr val="7FAC85"/>
            </a:solidFill>
            <a:ln w="9525">
              <a:noFill/>
              <a:round/>
              <a:headEnd/>
              <a:tailEnd/>
            </a:ln>
          </p:spPr>
          <p:txBody>
            <a:bodyPr vert="horz" wrap="square" lIns="91440" tIns="45720" rIns="91440" bIns="45720" numCol="1" anchor="t" anchorCtr="0" compatLnSpc="1">
              <a:prstTxWarp prst="textNoShape">
                <a:avLst/>
              </a:prstTxWarp>
            </a:bodyPr>
            <a:lstStyle/>
            <a:p>
              <a:endParaRPr lang="en-CA"/>
            </a:p>
          </p:txBody>
        </p:sp>
      </p:grpSp>
      <p:pic>
        <p:nvPicPr>
          <p:cNvPr id="3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928290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lstStyle/>
          <a:p>
            <a:r>
              <a:rPr lang="en-US" dirty="0" smtClean="0"/>
              <a:t>Each tab in this tool will help you build and execute each project of your mobile program and will be used throughout this toolkit.</a:t>
            </a:r>
            <a:endParaRPr lang="en-US" dirty="0"/>
          </a:p>
        </p:txBody>
      </p:sp>
      <p:sp>
        <p:nvSpPr>
          <p:cNvPr id="2" name="Title 1"/>
          <p:cNvSpPr>
            <a:spLocks noGrp="1"/>
          </p:cNvSpPr>
          <p:nvPr>
            <p:ph type="title"/>
          </p:nvPr>
        </p:nvSpPr>
        <p:spPr/>
        <p:txBody>
          <a:bodyPr/>
          <a:lstStyle/>
          <a:p>
            <a:r>
              <a:rPr lang="en-US" dirty="0" smtClean="0"/>
              <a:t>Use Info-Tech’s </a:t>
            </a:r>
            <a:r>
              <a:rPr lang="en-US" i="1" dirty="0" smtClean="0"/>
              <a:t>Mobile Program Tool </a:t>
            </a:r>
            <a:r>
              <a:rPr lang="en-US" dirty="0" smtClean="0"/>
              <a:t>to document and track your mobile program details</a:t>
            </a:r>
            <a:endParaRPr lang="en-US" dirty="0"/>
          </a:p>
        </p:txBody>
      </p:sp>
      <p:sp>
        <p:nvSpPr>
          <p:cNvPr id="6" name="TextBox 5"/>
          <p:cNvSpPr txBox="1"/>
          <p:nvPr/>
        </p:nvSpPr>
        <p:spPr>
          <a:xfrm>
            <a:off x="5688124" y="5272463"/>
            <a:ext cx="2907252" cy="307777"/>
          </a:xfrm>
          <a:prstGeom prst="rect">
            <a:avLst/>
          </a:prstGeom>
          <a:noFill/>
        </p:spPr>
        <p:txBody>
          <a:bodyPr wrap="square" rtlCol="0">
            <a:spAutoFit/>
          </a:bodyPr>
          <a:lstStyle/>
          <a:p>
            <a:r>
              <a:rPr lang="en-US" sz="1400" dirty="0" smtClean="0"/>
              <a:t>Info-Tech’s </a:t>
            </a:r>
            <a:r>
              <a:rPr lang="en-US" sz="1400" i="1" u="sng" dirty="0" smtClean="0">
                <a:solidFill>
                  <a:schemeClr val="accent1">
                    <a:lumMod val="60000"/>
                    <a:lumOff val="40000"/>
                  </a:schemeClr>
                </a:solidFill>
                <a:hlinkClick r:id="rId2"/>
              </a:rPr>
              <a:t>Mobile Program Tool</a:t>
            </a:r>
            <a:r>
              <a:rPr lang="en-US" sz="1400" i="1" dirty="0" smtClean="0"/>
              <a:t>.</a:t>
            </a:r>
            <a:endParaRPr lang="en-US" sz="1400" i="1" dirty="0"/>
          </a:p>
        </p:txBody>
      </p:sp>
      <p:sp>
        <p:nvSpPr>
          <p:cNvPr id="8" name="Rectangle 7"/>
          <p:cNvSpPr/>
          <p:nvPr/>
        </p:nvSpPr>
        <p:spPr>
          <a:xfrm>
            <a:off x="287524" y="1988840"/>
            <a:ext cx="490206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600" dirty="0">
                <a:solidFill>
                  <a:schemeClr val="tx1"/>
                </a:solidFill>
              </a:rPr>
              <a:t>Ensure your </a:t>
            </a:r>
            <a:r>
              <a:rPr lang="en-CA" sz="1600" dirty="0" smtClean="0">
                <a:solidFill>
                  <a:schemeClr val="tx1"/>
                </a:solidFill>
              </a:rPr>
              <a:t>program is accurate by including multiple business and IT stakeholders from various departments in the details gathering, discussions, and check points.</a:t>
            </a:r>
            <a:endParaRPr lang="en-US" sz="1600" dirty="0">
              <a:solidFill>
                <a:schemeClr val="tx1"/>
              </a:solidFill>
            </a:endParaRPr>
          </a:p>
        </p:txBody>
      </p:sp>
      <p:sp>
        <p:nvSpPr>
          <p:cNvPr id="9" name="TextBox 8"/>
          <p:cNvSpPr txBox="1"/>
          <p:nvPr/>
        </p:nvSpPr>
        <p:spPr>
          <a:xfrm>
            <a:off x="279322" y="3116041"/>
            <a:ext cx="5053298" cy="938719"/>
          </a:xfrm>
          <a:prstGeom prst="rect">
            <a:avLst/>
          </a:prstGeom>
          <a:noFill/>
        </p:spPr>
        <p:txBody>
          <a:bodyPr wrap="square" rtlCol="0">
            <a:spAutoFit/>
          </a:bodyPr>
          <a:lstStyle/>
          <a:p>
            <a:pPr lvl="0" algn="l" eaLnBrk="0" hangingPunct="0">
              <a:spcBef>
                <a:spcPts val="0"/>
              </a:spcBef>
              <a:spcAft>
                <a:spcPts val="600"/>
              </a:spcAft>
              <a:buClr>
                <a:srgbClr val="333333"/>
              </a:buClr>
              <a:buSzPct val="120000"/>
            </a:pPr>
            <a:r>
              <a:rPr lang="en-CA" sz="1400" b="1" dirty="0" smtClean="0">
                <a:solidFill>
                  <a:srgbClr val="333333"/>
                </a:solidFill>
                <a:latin typeface="Arial"/>
              </a:rPr>
              <a:t>The </a:t>
            </a:r>
            <a:r>
              <a:rPr lang="en-CA" sz="1400" b="1" i="1" dirty="0" smtClean="0">
                <a:solidFill>
                  <a:srgbClr val="333333"/>
                </a:solidFill>
                <a:latin typeface="Arial"/>
              </a:rPr>
              <a:t>Mobile Program Tool</a:t>
            </a:r>
            <a:r>
              <a:rPr lang="en-CA" sz="1400" b="1" dirty="0" smtClean="0">
                <a:solidFill>
                  <a:srgbClr val="333333"/>
                </a:solidFill>
                <a:latin typeface="Arial"/>
              </a:rPr>
              <a:t>:</a:t>
            </a:r>
          </a:p>
          <a:p>
            <a:pPr lvl="0" algn="l" eaLnBrk="0" hangingPunct="0">
              <a:spcBef>
                <a:spcPts val="0"/>
              </a:spcBef>
              <a:spcAft>
                <a:spcPts val="600"/>
              </a:spcAft>
              <a:buClr>
                <a:srgbClr val="333333"/>
              </a:buClr>
              <a:buSzPct val="120000"/>
            </a:pPr>
            <a:r>
              <a:rPr lang="en-CA" sz="1200" dirty="0" smtClean="0">
                <a:solidFill>
                  <a:srgbClr val="333333"/>
                </a:solidFill>
                <a:latin typeface="Arial"/>
              </a:rPr>
              <a:t>As you work through the steps for developing your mobile program, you will be directed to turn to the Mobile Program Tool and document your decisions.</a:t>
            </a:r>
            <a:endParaRPr lang="en-CA" sz="1200" dirty="0">
              <a:solidFill>
                <a:srgbClr val="333333"/>
              </a:solidFill>
              <a:latin typeface="Arial"/>
            </a:endParaRPr>
          </a:p>
        </p:txBody>
      </p:sp>
      <p:sp>
        <p:nvSpPr>
          <p:cNvPr id="10" name="TextBox 9"/>
          <p:cNvSpPr txBox="1"/>
          <p:nvPr/>
        </p:nvSpPr>
        <p:spPr>
          <a:xfrm>
            <a:off x="274786" y="4149080"/>
            <a:ext cx="5053298" cy="1461939"/>
          </a:xfrm>
          <a:prstGeom prst="rect">
            <a:avLst/>
          </a:prstGeom>
          <a:noFill/>
        </p:spPr>
        <p:txBody>
          <a:bodyPr wrap="square" rtlCol="0">
            <a:spAutoFit/>
          </a:bodyPr>
          <a:lstStyle/>
          <a:p>
            <a:pPr lvl="0" algn="l" eaLnBrk="0" hangingPunct="0">
              <a:spcBef>
                <a:spcPts val="0"/>
              </a:spcBef>
              <a:spcAft>
                <a:spcPts val="600"/>
              </a:spcAft>
              <a:buClr>
                <a:srgbClr val="333333"/>
              </a:buClr>
              <a:buSzPct val="120000"/>
            </a:pPr>
            <a:r>
              <a:rPr lang="en-CA" sz="1400" b="1" dirty="0" smtClean="0">
                <a:solidFill>
                  <a:srgbClr val="333333"/>
                </a:solidFill>
                <a:latin typeface="Arial"/>
              </a:rPr>
              <a:t>The </a:t>
            </a:r>
            <a:r>
              <a:rPr lang="en-CA" sz="1400" b="1" i="1" dirty="0" smtClean="0">
                <a:solidFill>
                  <a:srgbClr val="333333"/>
                </a:solidFill>
                <a:latin typeface="Arial"/>
              </a:rPr>
              <a:t>Mobile Program Tool </a:t>
            </a:r>
            <a:r>
              <a:rPr lang="en-CA" sz="1400" b="1" dirty="0" smtClean="0">
                <a:solidFill>
                  <a:srgbClr val="333333"/>
                </a:solidFill>
                <a:latin typeface="Arial"/>
              </a:rPr>
              <a:t>will </a:t>
            </a:r>
            <a:r>
              <a:rPr lang="en-CA" sz="1400" b="1" dirty="0">
                <a:solidFill>
                  <a:srgbClr val="333333"/>
                </a:solidFill>
                <a:latin typeface="Arial"/>
              </a:rPr>
              <a:t>help you:</a:t>
            </a:r>
            <a:endParaRPr lang="en-US" sz="1400" b="1" dirty="0">
              <a:solidFill>
                <a:srgbClr val="333333"/>
              </a:solidFill>
              <a:latin typeface="Arial"/>
            </a:endParaRPr>
          </a:p>
          <a:p>
            <a:pPr marL="169863" lvl="0" indent="-169863" algn="l" eaLnBrk="0" hangingPunct="0">
              <a:spcBef>
                <a:spcPts val="0"/>
              </a:spcBef>
              <a:spcAft>
                <a:spcPts val="600"/>
              </a:spcAft>
              <a:buClr>
                <a:srgbClr val="333333"/>
              </a:buClr>
              <a:buSzPct val="120000"/>
              <a:buFont typeface="Arial" pitchFamily="34" charset="0"/>
              <a:buChar char="•"/>
            </a:pPr>
            <a:r>
              <a:rPr lang="en-CA" sz="1200" dirty="0" smtClean="0">
                <a:solidFill>
                  <a:srgbClr val="333333"/>
                </a:solidFill>
                <a:latin typeface="Arial"/>
              </a:rPr>
              <a:t>Determine </a:t>
            </a:r>
            <a:r>
              <a:rPr lang="en-CA" sz="1200" dirty="0">
                <a:solidFill>
                  <a:srgbClr val="333333"/>
                </a:solidFill>
                <a:latin typeface="Arial"/>
              </a:rPr>
              <a:t>the critical activities necessary for </a:t>
            </a:r>
            <a:r>
              <a:rPr lang="en-CA" sz="1200" dirty="0" smtClean="0">
                <a:solidFill>
                  <a:srgbClr val="333333"/>
                </a:solidFill>
                <a:latin typeface="Arial"/>
              </a:rPr>
              <a:t>filling mobile </a:t>
            </a:r>
            <a:r>
              <a:rPr lang="en-CA" sz="1200" dirty="0" err="1" smtClean="0">
                <a:solidFill>
                  <a:srgbClr val="333333"/>
                </a:solidFill>
                <a:latin typeface="Arial"/>
              </a:rPr>
              <a:t>dev</a:t>
            </a:r>
            <a:r>
              <a:rPr lang="en-CA" sz="1200" dirty="0" smtClean="0">
                <a:solidFill>
                  <a:srgbClr val="333333"/>
                </a:solidFill>
                <a:latin typeface="Arial"/>
              </a:rPr>
              <a:t> gaps and calculating the cost to fill them.</a:t>
            </a:r>
            <a:endParaRPr lang="en-CA" sz="1200" dirty="0">
              <a:solidFill>
                <a:srgbClr val="333333"/>
              </a:solidFill>
              <a:latin typeface="Arial"/>
            </a:endParaRPr>
          </a:p>
          <a:p>
            <a:pPr marL="169863" lvl="0" indent="-169863" algn="l" eaLnBrk="0" hangingPunct="0">
              <a:spcBef>
                <a:spcPts val="0"/>
              </a:spcBef>
              <a:spcAft>
                <a:spcPts val="600"/>
              </a:spcAft>
              <a:buClr>
                <a:srgbClr val="333333"/>
              </a:buClr>
              <a:buSzPct val="120000"/>
              <a:buFont typeface="Arial" pitchFamily="34" charset="0"/>
              <a:buChar char="•"/>
            </a:pPr>
            <a:r>
              <a:rPr lang="en-US" sz="1200" dirty="0" smtClean="0">
                <a:solidFill>
                  <a:srgbClr val="333333"/>
                </a:solidFill>
                <a:latin typeface="Arial"/>
              </a:rPr>
              <a:t>Prioritize the execution of your mobile program based on risk, complexity, and ROI according to your organization’s profile.</a:t>
            </a:r>
            <a:endParaRPr lang="en-US" sz="1200" dirty="0">
              <a:solidFill>
                <a:srgbClr val="333333"/>
              </a:solidFill>
              <a:latin typeface="Arial"/>
            </a:endParaRPr>
          </a:p>
          <a:p>
            <a:pPr marL="169863" lvl="0" indent="-169863" algn="l" eaLnBrk="0" hangingPunct="0">
              <a:spcBef>
                <a:spcPts val="0"/>
              </a:spcBef>
              <a:spcAft>
                <a:spcPts val="600"/>
              </a:spcAft>
              <a:buClr>
                <a:srgbClr val="333333"/>
              </a:buClr>
              <a:buSzPct val="120000"/>
              <a:buFont typeface="Arial" pitchFamily="34" charset="0"/>
              <a:buChar char="•"/>
            </a:pPr>
            <a:r>
              <a:rPr lang="en-US" sz="1200" dirty="0" smtClean="0">
                <a:solidFill>
                  <a:srgbClr val="333333"/>
                </a:solidFill>
                <a:latin typeface="Arial"/>
              </a:rPr>
              <a:t>Build a summary to send to stakeholders.</a:t>
            </a:r>
            <a:endParaRPr lang="en-CA" sz="1200" dirty="0">
              <a:solidFill>
                <a:srgbClr val="333333"/>
              </a:solidFill>
              <a:latin typeface="Arial"/>
            </a:endParaRPr>
          </a:p>
        </p:txBody>
      </p:sp>
      <p:pic>
        <p:nvPicPr>
          <p:cNvPr id="4" name="Picture 3"/>
          <p:cNvPicPr>
            <a:picLocks noChangeAspect="1"/>
          </p:cNvPicPr>
          <p:nvPr/>
        </p:nvPicPr>
        <p:blipFill>
          <a:blip r:embed="rId3"/>
          <a:stretch>
            <a:fillRect/>
          </a:stretch>
        </p:blipFill>
        <p:spPr>
          <a:xfrm>
            <a:off x="5336564" y="2233036"/>
            <a:ext cx="2930627" cy="2126357"/>
          </a:xfrm>
          <a:prstGeom prst="rect">
            <a:avLst/>
          </a:prstGeom>
          <a:ln>
            <a:solidFill>
              <a:schemeClr val="bg1">
                <a:lumMod val="75000"/>
              </a:schemeClr>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a:stretch>
            <a:fillRect/>
          </a:stretch>
        </p:blipFill>
        <p:spPr>
          <a:xfrm>
            <a:off x="6001798" y="3000865"/>
            <a:ext cx="2874398" cy="2181982"/>
          </a:xfrm>
          <a:prstGeom prst="rect">
            <a:avLst/>
          </a:prstGeom>
          <a:ln>
            <a:solidFill>
              <a:schemeClr val="bg1">
                <a:lumMod val="75000"/>
              </a:schemeClr>
            </a:solidFill>
          </a:ln>
          <a:effectLst>
            <a:outerShdw blurRad="50800" dist="38100" dir="2700000" algn="tl" rotWithShape="0">
              <a:prstClr val="black">
                <a:alpha val="40000"/>
              </a:prstClr>
            </a:outerShdw>
          </a:effectLst>
        </p:spPr>
      </p:pic>
      <p:pic>
        <p:nvPicPr>
          <p:cNvPr id="1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259567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Underlying this research is alignment of mobile driven activities with the right stakeholder objectives</a:t>
            </a:r>
            <a:endParaRPr lang="en-US" dirty="0"/>
          </a:p>
        </p:txBody>
      </p:sp>
      <p:sp>
        <p:nvSpPr>
          <p:cNvPr id="6" name="Text Placeholder 5"/>
          <p:cNvSpPr>
            <a:spLocks noGrp="1"/>
          </p:cNvSpPr>
          <p:nvPr>
            <p:ph type="body" sz="quarter" idx="19"/>
          </p:nvPr>
        </p:nvSpPr>
        <p:spPr/>
        <p:txBody>
          <a:bodyPr/>
          <a:lstStyle/>
          <a:p>
            <a:r>
              <a:rPr lang="en-CA" dirty="0" smtClean="0"/>
              <a:t>Use this toolkit to identify key areas of mobile development that can be closely aligned with stakeholder priorities and ROI. </a:t>
            </a:r>
            <a:endParaRPr lang="en-US" dirty="0"/>
          </a:p>
        </p:txBody>
      </p:sp>
      <p:grpSp>
        <p:nvGrpSpPr>
          <p:cNvPr id="8" name="Group 134"/>
          <p:cNvGrpSpPr/>
          <p:nvPr>
            <p:custDataLst>
              <p:tags r:id="rId1"/>
            </p:custDataLst>
          </p:nvPr>
        </p:nvGrpSpPr>
        <p:grpSpPr>
          <a:xfrm>
            <a:off x="323529" y="5499340"/>
            <a:ext cx="8496943" cy="828000"/>
            <a:chOff x="323189" y="5463336"/>
            <a:chExt cx="8388491" cy="828000"/>
          </a:xfrm>
        </p:grpSpPr>
        <p:sp>
          <p:nvSpPr>
            <p:cNvPr id="9" name="Rounded Rectangle 8"/>
            <p:cNvSpPr/>
            <p:nvPr/>
          </p:nvSpPr>
          <p:spPr>
            <a:xfrm>
              <a:off x="431658" y="5469300"/>
              <a:ext cx="8280022" cy="804016"/>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7425" lvl="0" algn="l"/>
              <a:r>
                <a:rPr lang="en-CA" sz="1200" dirty="0">
                  <a:solidFill>
                    <a:schemeClr val="tx1"/>
                  </a:solidFill>
                </a:rPr>
                <a:t>Don’t let the mobile </a:t>
              </a:r>
              <a:r>
                <a:rPr lang="en-CA" sz="1200" dirty="0" err="1">
                  <a:solidFill>
                    <a:schemeClr val="tx1"/>
                  </a:solidFill>
                </a:rPr>
                <a:t>dev</a:t>
              </a:r>
              <a:r>
                <a:rPr lang="en-CA" sz="1200" dirty="0">
                  <a:solidFill>
                    <a:schemeClr val="tx1"/>
                  </a:solidFill>
                </a:rPr>
                <a:t> capabilities overshadow </a:t>
              </a:r>
              <a:r>
                <a:rPr lang="en-CA" sz="1200" dirty="0" smtClean="0">
                  <a:solidFill>
                    <a:schemeClr val="tx1"/>
                  </a:solidFill>
                </a:rPr>
                <a:t>objectives. </a:t>
              </a:r>
              <a:r>
                <a:rPr lang="en-CA" sz="1200" dirty="0">
                  <a:solidFill>
                    <a:schemeClr val="tx1"/>
                  </a:solidFill>
                </a:rPr>
                <a:t>Pitch mobile </a:t>
              </a:r>
              <a:r>
                <a:rPr lang="en-CA" sz="1200" dirty="0" err="1">
                  <a:solidFill>
                    <a:schemeClr val="tx1"/>
                  </a:solidFill>
                </a:rPr>
                <a:t>dev</a:t>
              </a:r>
              <a:r>
                <a:rPr lang="en-CA" sz="1200" dirty="0">
                  <a:solidFill>
                    <a:schemeClr val="tx1"/>
                  </a:solidFill>
                </a:rPr>
                <a:t> enhancements as business capability enablers. Consider the value of mobile </a:t>
              </a:r>
              <a:r>
                <a:rPr lang="en-CA" sz="1200" dirty="0" err="1">
                  <a:solidFill>
                    <a:schemeClr val="tx1"/>
                  </a:solidFill>
                </a:rPr>
                <a:t>dev</a:t>
              </a:r>
              <a:r>
                <a:rPr lang="en-CA" sz="1200" dirty="0">
                  <a:solidFill>
                    <a:schemeClr val="tx1"/>
                  </a:solidFill>
                </a:rPr>
                <a:t> in the context of all business and IT stakeholders</a:t>
              </a:r>
              <a:r>
                <a:rPr lang="en-CA" sz="1200" dirty="0" smtClean="0">
                  <a:solidFill>
                    <a:schemeClr val="tx1"/>
                  </a:solidFill>
                </a:rPr>
                <a:t>. </a:t>
              </a:r>
              <a:r>
                <a:rPr lang="en-US" sz="1200" dirty="0">
                  <a:solidFill>
                    <a:schemeClr val="tx1"/>
                  </a:solidFill>
                </a:rPr>
                <a:t>Please see </a:t>
              </a:r>
              <a:r>
                <a:rPr lang="en-US" sz="1200" u="sng" dirty="0">
                  <a:hlinkClick r:id="rId3"/>
                </a:rPr>
                <a:t>Requirements Gathering</a:t>
              </a:r>
              <a:r>
                <a:rPr lang="en-US" sz="1200" dirty="0"/>
                <a:t> </a:t>
              </a:r>
              <a:r>
                <a:rPr lang="en-US" sz="1200" dirty="0">
                  <a:solidFill>
                    <a:schemeClr val="tx1"/>
                  </a:solidFill>
                </a:rPr>
                <a:t>for details on how to obtain business requirements</a:t>
              </a:r>
              <a:r>
                <a:rPr lang="en-US" sz="1200" dirty="0" smtClean="0">
                  <a:solidFill>
                    <a:schemeClr val="tx1"/>
                  </a:solidFill>
                </a:rPr>
                <a:t>.</a:t>
              </a:r>
              <a:endParaRPr lang="en-US" sz="1200" dirty="0">
                <a:solidFill>
                  <a:schemeClr val="tx1"/>
                </a:solidFill>
              </a:endParaRPr>
            </a:p>
          </p:txBody>
        </p:sp>
        <p:pic>
          <p:nvPicPr>
            <p:cNvPr id="10" name="Picture 9" descr="insight.png"/>
            <p:cNvPicPr>
              <a:picLocks noChangeAspect="1"/>
            </p:cNvPicPr>
            <p:nvPr/>
          </p:nvPicPr>
          <p:blipFill>
            <a:blip r:embed="rId4" cstate="print"/>
            <a:stretch>
              <a:fillRect/>
            </a:stretch>
          </p:blipFill>
          <p:spPr>
            <a:xfrm>
              <a:off x="323189" y="5463336"/>
              <a:ext cx="995323" cy="828000"/>
            </a:xfrm>
            <a:prstGeom prst="rect">
              <a:avLst/>
            </a:prstGeom>
          </p:spPr>
        </p:pic>
      </p:grpSp>
      <p:graphicFrame>
        <p:nvGraphicFramePr>
          <p:cNvPr id="11" name="Table 10"/>
          <p:cNvGraphicFramePr>
            <a:graphicFrameLocks noGrp="1"/>
          </p:cNvGraphicFramePr>
          <p:nvPr>
            <p:extLst>
              <p:ext uri="{D42A27DB-BD31-4B8C-83A1-F6EECF244321}">
                <p14:modId xmlns:p14="http://schemas.microsoft.com/office/powerpoint/2010/main" val="1434699090"/>
              </p:ext>
            </p:extLst>
          </p:nvPr>
        </p:nvGraphicFramePr>
        <p:xfrm>
          <a:off x="5436024" y="1988840"/>
          <a:ext cx="3312368" cy="3229920"/>
        </p:xfrm>
        <a:graphic>
          <a:graphicData uri="http://schemas.openxmlformats.org/drawingml/2006/table">
            <a:tbl>
              <a:tblPr firstRow="1">
                <a:tableStyleId>{3C2FFA5D-87B4-456A-9821-1D502468CF0F}</a:tableStyleId>
              </a:tblPr>
              <a:tblGrid>
                <a:gridCol w="3312368"/>
              </a:tblGrid>
              <a:tr h="252000">
                <a:tc>
                  <a:txBody>
                    <a:bodyPr/>
                    <a:lstStyle/>
                    <a:p>
                      <a:pPr algn="ctr"/>
                      <a:r>
                        <a:rPr lang="en-CA" sz="1200" dirty="0" smtClean="0"/>
                        <a:t>IT Driver</a:t>
                      </a:r>
                      <a:endParaRPr lang="en-CA" sz="1200" dirty="0"/>
                    </a:p>
                  </a:txBody>
                  <a:tcPr anchor="ctr"/>
                </a:tc>
              </a:tr>
              <a:tr h="396000">
                <a:tc>
                  <a:txBody>
                    <a:bodyPr/>
                    <a:lstStyle/>
                    <a:p>
                      <a:pPr algn="ctr"/>
                      <a:r>
                        <a:rPr lang="en-CA" sz="1200" dirty="0" smtClean="0"/>
                        <a:t>Facilitate</a:t>
                      </a:r>
                      <a:r>
                        <a:rPr lang="en-CA" sz="1200" baseline="0" dirty="0" smtClean="0"/>
                        <a:t> REST APIs</a:t>
                      </a:r>
                      <a:endParaRPr lang="en-CA" sz="1200" dirty="0"/>
                    </a:p>
                  </a:txBody>
                  <a:tcPr anchor="ctr">
                    <a:solidFill>
                      <a:schemeClr val="accent5">
                        <a:lumMod val="40000"/>
                        <a:lumOff val="60000"/>
                      </a:schemeClr>
                    </a:solidFill>
                  </a:tcPr>
                </a:tc>
              </a:tr>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solidFill>
                            <a:srgbClr val="333333"/>
                          </a:solidFill>
                        </a:rPr>
                        <a:t>Elastic user</a:t>
                      </a:r>
                      <a:r>
                        <a:rPr lang="en-CA" sz="1200" baseline="0" dirty="0" smtClean="0">
                          <a:solidFill>
                            <a:srgbClr val="333333"/>
                          </a:solidFill>
                        </a:rPr>
                        <a:t> interfaces</a:t>
                      </a:r>
                      <a:endParaRPr lang="en-CA" sz="1200" dirty="0" smtClean="0">
                        <a:solidFill>
                          <a:srgbClr val="333333"/>
                        </a:solidFill>
                      </a:endParaRPr>
                    </a:p>
                  </a:txBody>
                  <a:tcPr anchor="ctr">
                    <a:solidFill>
                      <a:schemeClr val="accent5">
                        <a:lumMod val="40000"/>
                        <a:lumOff val="60000"/>
                      </a:schemeClr>
                    </a:solidFill>
                  </a:tcPr>
                </a:tc>
              </a:tr>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solidFill>
                            <a:schemeClr val="dk1"/>
                          </a:solidFill>
                        </a:rPr>
                        <a:t>Performance-</a:t>
                      </a:r>
                      <a:r>
                        <a:rPr lang="en-CA" sz="1200" baseline="0" dirty="0" smtClean="0">
                          <a:solidFill>
                            <a:schemeClr val="dk1"/>
                          </a:solidFill>
                        </a:rPr>
                        <a:t>driven development</a:t>
                      </a:r>
                      <a:endParaRPr lang="en-CA" sz="1200" dirty="0" smtClean="0">
                        <a:solidFill>
                          <a:srgbClr val="333333"/>
                        </a:solidFill>
                      </a:endParaRPr>
                    </a:p>
                  </a:txBody>
                  <a:tcPr anchor="ctr">
                    <a:solidFill>
                      <a:schemeClr val="accent5">
                        <a:lumMod val="40000"/>
                        <a:lumOff val="60000"/>
                      </a:schemeClr>
                    </a:solidFill>
                  </a:tcPr>
                </a:tc>
              </a:tr>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solidFill>
                            <a:srgbClr val="333333"/>
                          </a:solidFill>
                        </a:rPr>
                        <a:t>Develop mobile</a:t>
                      </a:r>
                      <a:r>
                        <a:rPr lang="en-CA" sz="1200" baseline="0" dirty="0" smtClean="0">
                          <a:solidFill>
                            <a:srgbClr val="333333"/>
                          </a:solidFill>
                        </a:rPr>
                        <a:t> apps with popular web languages (HTML, JavaScript, CSS)</a:t>
                      </a:r>
                      <a:endParaRPr lang="en-CA" sz="1200" dirty="0" smtClean="0">
                        <a:solidFill>
                          <a:srgbClr val="333333"/>
                        </a:solidFill>
                      </a:endParaRPr>
                    </a:p>
                  </a:txBody>
                  <a:tcPr anchor="ctr">
                    <a:solidFill>
                      <a:schemeClr val="accent5">
                        <a:lumMod val="40000"/>
                        <a:lumOff val="60000"/>
                      </a:schemeClr>
                    </a:solidFill>
                  </a:tcPr>
                </a:tc>
              </a:tr>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solidFill>
                            <a:srgbClr val="333333"/>
                          </a:solidFill>
                        </a:rPr>
                        <a:t>Deploy mobile apps through</a:t>
                      </a:r>
                      <a:r>
                        <a:rPr lang="en-CA" sz="1200" baseline="0" dirty="0" smtClean="0">
                          <a:solidFill>
                            <a:srgbClr val="333333"/>
                          </a:solidFill>
                        </a:rPr>
                        <a:t> the web</a:t>
                      </a:r>
                      <a:endParaRPr lang="en-CA" sz="1200" dirty="0" smtClean="0">
                        <a:solidFill>
                          <a:srgbClr val="333333"/>
                        </a:solidFill>
                      </a:endParaRPr>
                    </a:p>
                  </a:txBody>
                  <a:tcPr anchor="ctr">
                    <a:solidFill>
                      <a:schemeClr val="accent5">
                        <a:lumMod val="40000"/>
                        <a:lumOff val="60000"/>
                      </a:schemeClr>
                    </a:solidFill>
                  </a:tcPr>
                </a:tc>
              </a:tr>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Leverage MEAP tools</a:t>
                      </a:r>
                      <a:r>
                        <a:rPr lang="en-CA" sz="1200" baseline="0" dirty="0" smtClean="0"/>
                        <a:t> that support existing investments</a:t>
                      </a:r>
                      <a:endParaRPr lang="en-CA" sz="1200" dirty="0" smtClean="0">
                        <a:solidFill>
                          <a:srgbClr val="333333"/>
                        </a:solidFill>
                      </a:endParaRPr>
                    </a:p>
                  </a:txBody>
                  <a:tcPr anchor="ctr">
                    <a:solidFill>
                      <a:schemeClr val="accent5">
                        <a:lumMod val="40000"/>
                        <a:lumOff val="60000"/>
                      </a:schemeClr>
                    </a:solidFill>
                  </a:tcPr>
                </a:tc>
              </a:tr>
              <a:tr h="3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Pivot</a:t>
                      </a:r>
                      <a:r>
                        <a:rPr lang="en-CA" sz="1200" baseline="0" dirty="0" smtClean="0"/>
                        <a:t> existing app </a:t>
                      </a:r>
                      <a:r>
                        <a:rPr lang="en-CA" sz="1200" baseline="0" dirty="0" err="1" smtClean="0"/>
                        <a:t>dev</a:t>
                      </a:r>
                      <a:r>
                        <a:rPr lang="en-CA" sz="1200" baseline="0" dirty="0" smtClean="0"/>
                        <a:t> processes to accommodate mobile </a:t>
                      </a:r>
                      <a:r>
                        <a:rPr lang="en-CA" sz="1200" baseline="0" dirty="0" err="1" smtClean="0"/>
                        <a:t>dev</a:t>
                      </a:r>
                      <a:endParaRPr lang="en-CA" sz="1200" dirty="0" smtClean="0">
                        <a:solidFill>
                          <a:srgbClr val="333333"/>
                        </a:solidFill>
                      </a:endParaRPr>
                    </a:p>
                  </a:txBody>
                  <a:tcPr anchor="ctr">
                    <a:solidFill>
                      <a:schemeClr val="accent5">
                        <a:lumMod val="40000"/>
                        <a:lumOff val="60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859816567"/>
              </p:ext>
            </p:extLst>
          </p:nvPr>
        </p:nvGraphicFramePr>
        <p:xfrm>
          <a:off x="431396" y="1988840"/>
          <a:ext cx="3528536" cy="3229919"/>
        </p:xfrm>
        <a:graphic>
          <a:graphicData uri="http://schemas.openxmlformats.org/drawingml/2006/table">
            <a:tbl>
              <a:tblPr firstRow="1">
                <a:tableStyleId>{284E427A-3D55-4303-BF80-6455036E1DE7}</a:tableStyleId>
              </a:tblPr>
              <a:tblGrid>
                <a:gridCol w="3528536"/>
              </a:tblGrid>
              <a:tr h="291160">
                <a:tc>
                  <a:txBody>
                    <a:bodyPr/>
                    <a:lstStyle/>
                    <a:p>
                      <a:pPr algn="ctr"/>
                      <a:r>
                        <a:rPr lang="en-CA" sz="1200" dirty="0" smtClean="0"/>
                        <a:t>Objectives and Priorities</a:t>
                      </a:r>
                      <a:endParaRPr lang="en-CA" sz="1200" dirty="0"/>
                    </a:p>
                  </a:txBody>
                  <a:tcPr anchor="ctr"/>
                </a:tc>
              </a:tr>
              <a:tr h="1242281">
                <a:tc>
                  <a:txBody>
                    <a:bodyPr/>
                    <a:lstStyle/>
                    <a:p>
                      <a:pPr algn="ctr"/>
                      <a:r>
                        <a:rPr lang="en-CA" sz="1200" dirty="0" smtClean="0"/>
                        <a:t>Maximize ROI on past investments by</a:t>
                      </a:r>
                      <a:r>
                        <a:rPr lang="en-CA" sz="1200" baseline="0" dirty="0" smtClean="0"/>
                        <a:t> leveraging legacy applications</a:t>
                      </a:r>
                      <a:endParaRPr lang="en-CA" sz="1200" dirty="0"/>
                    </a:p>
                  </a:txBody>
                  <a:tcPr anchor="ctr">
                    <a:solidFill>
                      <a:schemeClr val="accent2">
                        <a:lumMod val="40000"/>
                        <a:lumOff val="60000"/>
                      </a:schemeClr>
                    </a:solidFill>
                  </a:tcPr>
                </a:tc>
              </a:tr>
              <a:tr h="4852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Minimize</a:t>
                      </a:r>
                      <a:r>
                        <a:rPr lang="en-CA" sz="1200" baseline="0" dirty="0" smtClean="0"/>
                        <a:t> ongoing costs by ensuring mobile platform is sustainable over a long period of time</a:t>
                      </a:r>
                      <a:endParaRPr lang="en-CA" sz="1200" dirty="0" smtClean="0">
                        <a:solidFill>
                          <a:srgbClr val="333333"/>
                        </a:solidFill>
                      </a:endParaRPr>
                    </a:p>
                  </a:txBody>
                  <a:tcPr anchor="ctr">
                    <a:solidFill>
                      <a:schemeClr val="accent2">
                        <a:lumMod val="40000"/>
                        <a:lumOff val="60000"/>
                      </a:schemeClr>
                    </a:solidFill>
                  </a:tcPr>
                </a:tc>
              </a:tr>
              <a:tr h="829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Minimize development</a:t>
                      </a:r>
                      <a:r>
                        <a:rPr lang="en-CA" sz="1200" baseline="0" dirty="0" smtClean="0"/>
                        <a:t> costs and reach market faster</a:t>
                      </a:r>
                      <a:endParaRPr lang="en-CA" sz="1200" dirty="0" smtClean="0">
                        <a:solidFill>
                          <a:srgbClr val="333333"/>
                        </a:solidFill>
                      </a:endParaRPr>
                    </a:p>
                  </a:txBody>
                  <a:tcPr anchor="ctr">
                    <a:solidFill>
                      <a:schemeClr val="accent2">
                        <a:lumMod val="40000"/>
                        <a:lumOff val="60000"/>
                      </a:schemeClr>
                    </a:solidFill>
                  </a:tcPr>
                </a:tc>
              </a:tr>
              <a:tr h="3821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dirty="0" smtClean="0"/>
                        <a:t>Mobile-enable </a:t>
                      </a:r>
                      <a:r>
                        <a:rPr lang="en-CA" sz="1200" baseline="0" dirty="0" smtClean="0"/>
                        <a:t>existing</a:t>
                      </a:r>
                      <a:r>
                        <a:rPr lang="en-CA" sz="1200" dirty="0" smtClean="0"/>
                        <a:t> applications</a:t>
                      </a:r>
                      <a:endParaRPr lang="en-CA" sz="1200" dirty="0" smtClean="0">
                        <a:solidFill>
                          <a:srgbClr val="333333"/>
                        </a:solidFill>
                      </a:endParaRPr>
                    </a:p>
                  </a:txBody>
                  <a:tcPr anchor="ctr">
                    <a:solidFill>
                      <a:schemeClr val="accent2">
                        <a:lumMod val="40000"/>
                        <a:lumOff val="60000"/>
                      </a:schemeClr>
                    </a:solidFill>
                  </a:tcPr>
                </a:tc>
              </a:tr>
            </a:tbl>
          </a:graphicData>
        </a:graphic>
      </p:graphicFrame>
      <p:sp>
        <p:nvSpPr>
          <p:cNvPr id="13" name="Right Arrow 12"/>
          <p:cNvSpPr/>
          <p:nvPr/>
        </p:nvSpPr>
        <p:spPr>
          <a:xfrm>
            <a:off x="4355976" y="2492896"/>
            <a:ext cx="720080" cy="432048"/>
          </a:xfrm>
          <a:prstGeom prst="rightArrow">
            <a:avLst/>
          </a:prstGeom>
          <a:gradFill flip="none" rotWithShape="1">
            <a:gsLst>
              <a:gs pos="50000">
                <a:schemeClr val="accent6">
                  <a:lumMod val="60000"/>
                  <a:lumOff val="40000"/>
                </a:schemeClr>
              </a:gs>
              <a:gs pos="51000">
                <a:schemeClr val="accent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ight Arrow 13"/>
          <p:cNvSpPr/>
          <p:nvPr/>
        </p:nvSpPr>
        <p:spPr>
          <a:xfrm>
            <a:off x="4355976" y="4797152"/>
            <a:ext cx="720080" cy="432048"/>
          </a:xfrm>
          <a:prstGeom prst="rightArrow">
            <a:avLst/>
          </a:prstGeom>
          <a:gradFill flip="none" rotWithShape="1">
            <a:gsLst>
              <a:gs pos="50000">
                <a:schemeClr val="accent6">
                  <a:lumMod val="60000"/>
                  <a:lumOff val="40000"/>
                </a:schemeClr>
              </a:gs>
              <a:gs pos="51000">
                <a:schemeClr val="accent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ight Arrow 14"/>
          <p:cNvSpPr/>
          <p:nvPr/>
        </p:nvSpPr>
        <p:spPr>
          <a:xfrm>
            <a:off x="4355976" y="3537012"/>
            <a:ext cx="720080" cy="432048"/>
          </a:xfrm>
          <a:prstGeom prst="rightArrow">
            <a:avLst/>
          </a:prstGeom>
          <a:gradFill flip="none" rotWithShape="1">
            <a:gsLst>
              <a:gs pos="50000">
                <a:schemeClr val="accent6">
                  <a:lumMod val="60000"/>
                  <a:lumOff val="40000"/>
                </a:schemeClr>
              </a:gs>
              <a:gs pos="51000">
                <a:schemeClr val="accent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6"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8621233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5b925af6a47b79cf8ff11a2e4668dffa282958"/>
  <p:tag name="ISPRING_RESOURCE_PATHS_HASH_PRESENTER" val="a5b925af6a47b79cf8ff11a2e4668dffa28295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U3XWsCvKHUqrDMz174zgR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JeFIF4svlUq8FRf3cnU15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OO2h.aI2UmSkQkeFlKV4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XBaVlA83SkqoeBDt8WBN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l3.IgLpmDUC3jK20mthf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cTJGzTeESkK1P0LllYXut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0FRyXH6kvUCDWs7v9Mshu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AIyL7bTXMUK6748SbMwLS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xhRRjH_8QEm.2n5z9yuQ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Yb8GHv_uUC9i3eQPHU51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ODkqd2eVOkW7ALzFwqzQs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69pjiPRkkEmYU70cJOm0r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1643</Words>
  <Application>Microsoft Office PowerPoint</Application>
  <PresentationFormat>On-screen Show (4:3)</PresentationFormat>
  <Paragraphs>143</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Georgia</vt:lpstr>
      <vt:lpstr>Helvetica</vt:lpstr>
      <vt:lpstr>Wingdings</vt:lpstr>
      <vt:lpstr>Office Theme</vt:lpstr>
      <vt:lpstr>PowerPoint Presentation</vt:lpstr>
      <vt:lpstr>Introduction</vt:lpstr>
      <vt:lpstr>Executive Summary</vt:lpstr>
      <vt:lpstr>PowerPoint Presentation</vt:lpstr>
      <vt:lpstr>Understand the current mobile ecosystem</vt:lpstr>
      <vt:lpstr>Scope of this toolkit</vt:lpstr>
      <vt:lpstr>Three scenarios that organizations within mobile development are likely to be in</vt:lpstr>
      <vt:lpstr>Use Info-Tech’s Mobile Program Tool to document and track your mobile program details</vt:lpstr>
      <vt:lpstr>Underlying this research is alignment of mobile driven activities with the right stakeholder objectives</vt:lpstr>
      <vt:lpstr>Use this guide to create a mobile program roadmap</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2014-01-10T15:56:03Z</dcterms:created>
  <dcterms:modified xsi:type="dcterms:W3CDTF">2014-01-13T15:38:12Z</dcterms:modified>
  <cp:contentStatus/>
</cp:coreProperties>
</file>