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611" r:id="rId2"/>
    <p:sldId id="289" r:id="rId3"/>
    <p:sldId id="590" r:id="rId4"/>
    <p:sldId id="610" r:id="rId5"/>
    <p:sldId id="524" r:id="rId6"/>
    <p:sldId id="531" r:id="rId7"/>
    <p:sldId id="586" r:id="rId8"/>
    <p:sldId id="532" r:id="rId9"/>
    <p:sldId id="533" r:id="rId10"/>
    <p:sldId id="525" r:id="rId11"/>
    <p:sldId id="581" r:id="rId12"/>
    <p:sldId id="612"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243F54"/>
    <a:srgbClr val="7FAC85"/>
    <a:srgbClr val="CECECE"/>
    <a:srgbClr val="998F57"/>
    <a:srgbClr val="7B7B7B"/>
    <a:srgbClr val="ADB7C3"/>
    <a:srgbClr val="5D5936"/>
    <a:srgbClr val="2576B7"/>
    <a:srgbClr val="C77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Objects="1">
      <p:cViewPr>
        <p:scale>
          <a:sx n="100" d="100"/>
          <a:sy n="100" d="100"/>
        </p:scale>
        <p:origin x="2616" y="366"/>
      </p:cViewPr>
      <p:guideLst>
        <p:guide orient="horz"/>
        <p:guide pos="1422"/>
      </p:guideLst>
    </p:cSldViewPr>
  </p:slideViewPr>
  <p:outlineViewPr>
    <p:cViewPr>
      <p:scale>
        <a:sx n="33" d="100"/>
        <a:sy n="33" d="100"/>
      </p:scale>
      <p:origin x="0" y="-30774"/>
    </p:cViewPr>
  </p:outlineViewPr>
  <p:notesTextViewPr>
    <p:cViewPr>
      <p:scale>
        <a:sx n="100" d="100"/>
        <a:sy n="100" d="100"/>
      </p:scale>
      <p:origin x="0" y="0"/>
    </p:cViewPr>
  </p:notesTextViewPr>
  <p:sorterViewPr>
    <p:cViewPr>
      <p:scale>
        <a:sx n="200" d="100"/>
        <a:sy n="200" d="100"/>
      </p:scale>
      <p:origin x="0" y="-105816"/>
    </p:cViewPr>
  </p:sorterViewPr>
  <p:notesViewPr>
    <p:cSldViewPr snapToObjects="1">
      <p:cViewPr varScale="1">
        <p:scale>
          <a:sx n="57" d="100"/>
          <a:sy n="57" d="100"/>
        </p:scale>
        <p:origin x="2832" y="72"/>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13/12/2013</a:t>
            </a:fld>
            <a:endParaRPr lang="en-CA"/>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4275182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4358552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extLst>
      <p:ext uri="{BB962C8B-B14F-4D97-AF65-F5344CB8AC3E}">
        <p14:creationId xmlns:p14="http://schemas.microsoft.com/office/powerpoint/2010/main" val="2119526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288004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extLst>
      <p:ext uri="{BB962C8B-B14F-4D97-AF65-F5344CB8AC3E}">
        <p14:creationId xmlns:p14="http://schemas.microsoft.com/office/powerpoint/2010/main" val="2580473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extLst>
      <p:ext uri="{BB962C8B-B14F-4D97-AF65-F5344CB8AC3E}">
        <p14:creationId xmlns:p14="http://schemas.microsoft.com/office/powerpoint/2010/main" val="1976485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val="143682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3345677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5" name="Picture 14"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6" name="Rectangle 25"/>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50AE149-4A9E-489A-935D-7F41A9A8BD66}" type="datetimeFigureOut">
              <a:rPr lang="en-US" smtClean="0"/>
              <a:t>12/13/2013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260595F-79C9-4249-BE97-213DF1609559}" type="slidenum">
              <a:rPr lang="en-US" smtClean="0"/>
              <a:t>‹#›</a:t>
            </a:fld>
            <a:endParaRPr lang="en-US"/>
          </a:p>
        </p:txBody>
      </p:sp>
    </p:spTree>
    <p:extLst>
      <p:ext uri="{BB962C8B-B14F-4D97-AF65-F5344CB8AC3E}">
        <p14:creationId xmlns:p14="http://schemas.microsoft.com/office/powerpoint/2010/main" val="28969891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Activity Title Page">
    <p:spTree>
      <p:nvGrpSpPr>
        <p:cNvPr id="1" name=""/>
        <p:cNvGrpSpPr/>
        <p:nvPr/>
      </p:nvGrpSpPr>
      <p:grpSpPr>
        <a:xfrm>
          <a:off x="0" y="0"/>
          <a:ext cx="0" cy="0"/>
          <a:chOff x="0" y="0"/>
          <a:chExt cx="0" cy="0"/>
        </a:xfrm>
      </p:grpSpPr>
      <p:sp>
        <p:nvSpPr>
          <p:cNvPr id="23" name="Pentagon 22"/>
          <p:cNvSpPr/>
          <p:nvPr userDrawn="1"/>
        </p:nvSpPr>
        <p:spPr>
          <a:xfrm>
            <a:off x="0" y="411616"/>
            <a:ext cx="863588" cy="538410"/>
          </a:xfrm>
          <a:prstGeom prst="homePlate">
            <a:avLst>
              <a:gd name="adj" fmla="val 37631"/>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737711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5" r:id="rId28"/>
    <p:sldLayoutId id="2147483716" r:id="rId29"/>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4.gi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image" Target="../media/image18.emf"/><Relationship Id="rId5" Type="http://schemas.openxmlformats.org/officeDocument/2006/relationships/tags" Target="../tags/tag5.xml"/><Relationship Id="rId10" Type="http://schemas.openxmlformats.org/officeDocument/2006/relationships/oleObject" Target="../embeddings/oleObject1.bin"/><Relationship Id="rId4" Type="http://schemas.openxmlformats.org/officeDocument/2006/relationships/tags" Target="../tags/tag4.xml"/><Relationship Id="rId9"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4.gif"/><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gif"/><Relationship Id="rId2" Type="http://schemas.openxmlformats.org/officeDocument/2006/relationships/hyperlink" Target="mailto:workshopbooking@infotech.com" TargetMode="External"/><Relationship Id="rId1" Type="http://schemas.openxmlformats.org/officeDocument/2006/relationships/slideLayout" Target="../slideLayouts/slideLayout8.xml"/><Relationship Id="rId6"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4.gif"/><Relationship Id="rId4"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3.wmf"/><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tackle-explosive-data-growth-on-a-tight-storage-budget/storyboard-tackle-explosive-data-growth-on-a-tight-storage-budget?utm_source=SS_Sample&amp;utm_medium=Collateral&amp;utm_campaign=Collateral" TargetMode="Externa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US" dirty="0"/>
              <a:t>Tackle Explosive Data Growth on a Tight Storage Budget</a:t>
            </a:r>
          </a:p>
        </p:txBody>
      </p:sp>
      <p:sp>
        <p:nvSpPr>
          <p:cNvPr id="8" name="Text Placeholder 7"/>
          <p:cNvSpPr>
            <a:spLocks noGrp="1"/>
          </p:cNvSpPr>
          <p:nvPr>
            <p:ph type="body" sz="quarter" idx="16"/>
          </p:nvPr>
        </p:nvSpPr>
        <p:spPr>
          <a:xfrm>
            <a:off x="774700" y="3929112"/>
            <a:ext cx="7467600" cy="508000"/>
          </a:xfrm>
        </p:spPr>
        <p:txBody>
          <a:bodyPr/>
          <a:lstStyle/>
          <a:p>
            <a:r>
              <a:rPr lang="en-CA" dirty="0"/>
              <a:t>Get a grip on storage capacity requirements and take action to ensure that every dollar spent buys maximum value</a:t>
            </a:r>
            <a:r>
              <a:rPr lang="en-CA" dirty="0" smtClean="0"/>
              <a:t>.</a:t>
            </a:r>
            <a:endParaRPr lang="en-CA" dirty="0"/>
          </a:p>
        </p:txBody>
      </p:sp>
      <p:grpSp>
        <p:nvGrpSpPr>
          <p:cNvPr id="10" name="Group 9"/>
          <p:cNvGrpSpPr/>
          <p:nvPr/>
        </p:nvGrpSpPr>
        <p:grpSpPr>
          <a:xfrm>
            <a:off x="0" y="5402461"/>
            <a:ext cx="9144000" cy="1455539"/>
            <a:chOff x="0" y="5402461"/>
            <a:chExt cx="9144000" cy="1455539"/>
          </a:xfrm>
        </p:grpSpPr>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3"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1997 - 2013 Info-Tech Research Group</a:t>
              </a:r>
              <a:endParaRPr lang="en-CA" sz="800" dirty="0">
                <a:solidFill>
                  <a:schemeClr val="bg1">
                    <a:lumMod val="65000"/>
                  </a:schemeClr>
                </a:solidFill>
              </a:endParaRPr>
            </a:p>
          </p:txBody>
        </p:sp>
      </p:grpSp>
    </p:spTree>
    <p:extLst>
      <p:ext uri="{BB962C8B-B14F-4D97-AF65-F5344CB8AC3E}">
        <p14:creationId xmlns:p14="http://schemas.microsoft.com/office/powerpoint/2010/main" val="2049999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2" name="Text Placeholder 11"/>
          <p:cNvSpPr>
            <a:spLocks noGrp="1"/>
          </p:cNvSpPr>
          <p:nvPr>
            <p:ph type="body" sz="quarter" idx="15"/>
          </p:nvPr>
        </p:nvSpPr>
        <p:spPr/>
        <p:txBody>
          <a:bodyPr/>
          <a:lstStyle/>
          <a:p>
            <a:r>
              <a:rPr lang="en-US" dirty="0" smtClean="0"/>
              <a:t>Step </a:t>
            </a:r>
            <a:r>
              <a:rPr lang="en-US" dirty="0"/>
              <a:t>2: Conduct the Evolution of Storage Assessment	</a:t>
            </a:r>
            <a:endParaRPr lang="en-US" dirty="0" smtClean="0"/>
          </a:p>
          <a:p>
            <a:endParaRPr lang="en-CA" dirty="0"/>
          </a:p>
        </p:txBody>
      </p:sp>
      <p:pic>
        <p:nvPicPr>
          <p:cNvPr id="7"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sp>
        <p:nvSpPr>
          <p:cNvPr id="10" name="Chevron 9"/>
          <p:cNvSpPr/>
          <p:nvPr/>
        </p:nvSpPr>
        <p:spPr>
          <a:xfrm>
            <a:off x="5653969" y="4581128"/>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TextBox 10"/>
          <p:cNvSpPr txBox="1"/>
          <p:nvPr/>
        </p:nvSpPr>
        <p:spPr>
          <a:xfrm>
            <a:off x="5727996" y="3959876"/>
            <a:ext cx="1764196" cy="338554"/>
          </a:xfrm>
          <a:prstGeom prst="rect">
            <a:avLst/>
          </a:prstGeom>
          <a:solidFill>
            <a:schemeClr val="bg1"/>
          </a:solidFill>
        </p:spPr>
        <p:txBody>
          <a:bodyPr wrap="square" rtlCol="0">
            <a:spAutoFit/>
          </a:bodyPr>
          <a:lstStyle/>
          <a:p>
            <a:pPr algn="l"/>
            <a:r>
              <a:rPr lang="en-CA" sz="1600" b="1" dirty="0" smtClean="0"/>
              <a:t>Project Steps:</a:t>
            </a:r>
            <a:endParaRPr lang="en-CA" sz="1600" b="1" dirty="0"/>
          </a:p>
        </p:txBody>
      </p:sp>
      <p:sp>
        <p:nvSpPr>
          <p:cNvPr id="14" name="Text Placeholder 12"/>
          <p:cNvSpPr txBox="1">
            <a:spLocks/>
          </p:cNvSpPr>
          <p:nvPr/>
        </p:nvSpPr>
        <p:spPr>
          <a:xfrm>
            <a:off x="5727996" y="4291004"/>
            <a:ext cx="3128480" cy="2046547"/>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smtClean="0"/>
              <a:t>Understand the Data Growth Challenge</a:t>
            </a:r>
          </a:p>
          <a:p>
            <a:pPr marL="0" indent="0">
              <a:buNone/>
            </a:pPr>
            <a:r>
              <a:rPr lang="en-CA" b="1" dirty="0" smtClean="0"/>
              <a:t>Conduct the Evolution of Storage Assessment</a:t>
            </a:r>
          </a:p>
          <a:p>
            <a:pPr marL="0" indent="0">
              <a:buNone/>
            </a:pPr>
            <a:r>
              <a:rPr lang="en-CA" dirty="0" smtClean="0"/>
              <a:t>Identify Storage Processes and Priorities</a:t>
            </a:r>
          </a:p>
          <a:p>
            <a:pPr marL="0" indent="0">
              <a:buNone/>
            </a:pPr>
            <a:r>
              <a:rPr lang="en-CA" dirty="0" smtClean="0"/>
              <a:t>Assess and Select Storage Optimization Solutions</a:t>
            </a:r>
          </a:p>
          <a:p>
            <a:pPr marL="0" indent="0">
              <a:buNone/>
            </a:pPr>
            <a:r>
              <a:rPr lang="en-CA" dirty="0" smtClean="0"/>
              <a:t>Assess and Select Storage Expansion Approaches</a:t>
            </a:r>
          </a:p>
          <a:p>
            <a:pPr marL="0" indent="0">
              <a:buNone/>
            </a:pPr>
            <a:r>
              <a:rPr lang="en-CA" dirty="0" smtClean="0"/>
              <a:t>Create the Storage Growth Plan</a:t>
            </a:r>
          </a:p>
          <a:p>
            <a:endParaRPr lang="en-CA" dirty="0"/>
          </a:p>
        </p:txBody>
      </p:sp>
      <p:sp>
        <p:nvSpPr>
          <p:cNvPr id="15" name="Text Placeholder 13"/>
          <p:cNvSpPr txBox="1">
            <a:spLocks/>
          </p:cNvSpPr>
          <p:nvPr/>
        </p:nvSpPr>
        <p:spPr bwMode="auto">
          <a:xfrm>
            <a:off x="423618" y="4291004"/>
            <a:ext cx="4938622" cy="2262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pPr>
            <a:r>
              <a:rPr lang="en-US" dirty="0"/>
              <a:t>2.1 Identify data growth drivers and determine growth </a:t>
            </a:r>
            <a:r>
              <a:rPr lang="en-US" dirty="0" smtClean="0"/>
              <a:t>requirements.</a:t>
            </a:r>
            <a:endParaRPr lang="en-US" dirty="0"/>
          </a:p>
          <a:p>
            <a:pPr>
              <a:buClrTx/>
            </a:pPr>
            <a:r>
              <a:rPr lang="en-US" dirty="0"/>
              <a:t>2.2 Analyze growth impact across drivers and understand </a:t>
            </a:r>
            <a:r>
              <a:rPr lang="en-US" dirty="0" smtClean="0"/>
              <a:t>sensitivities.</a:t>
            </a:r>
            <a:endParaRPr lang="en-US" dirty="0"/>
          </a:p>
          <a:p>
            <a:pPr>
              <a:buClrTx/>
            </a:pPr>
            <a:r>
              <a:rPr lang="en-US" dirty="0"/>
              <a:t>2.3 Identify storage structures and determine their relative growth </a:t>
            </a:r>
            <a:r>
              <a:rPr lang="en-US" dirty="0" smtClean="0"/>
              <a:t>burden.</a:t>
            </a:r>
            <a:endParaRPr lang="en-US" dirty="0"/>
          </a:p>
          <a:p>
            <a:pPr>
              <a:buClrTx/>
            </a:pPr>
            <a:r>
              <a:rPr lang="en-US" dirty="0"/>
              <a:t>2.4 Analyze overall capacity expansion requirements and </a:t>
            </a:r>
            <a:r>
              <a:rPr lang="en-US" dirty="0" smtClean="0"/>
              <a:t>bottlenecks.</a:t>
            </a:r>
            <a:endParaRPr lang="en-US" dirty="0"/>
          </a:p>
          <a:p>
            <a:pPr>
              <a:buClrTx/>
            </a:pPr>
            <a:r>
              <a:rPr lang="en-US" dirty="0"/>
              <a:t>2.5 Determine timing of required storage expansion for each structure and optimize data distribution to delay and minimize </a:t>
            </a:r>
            <a:r>
              <a:rPr lang="en-US" dirty="0" smtClean="0"/>
              <a:t>expenditures.</a:t>
            </a:r>
            <a:endParaRPr lang="en-US" dirty="0"/>
          </a:p>
        </p:txBody>
      </p:sp>
      <p:cxnSp>
        <p:nvCxnSpPr>
          <p:cNvPr id="16" name="Straight Connector 15"/>
          <p:cNvCxnSpPr/>
          <p:nvPr/>
        </p:nvCxnSpPr>
        <p:spPr>
          <a:xfrm rot="5400000">
            <a:off x="4466237" y="5303457"/>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5135" y="3959876"/>
            <a:ext cx="2880320" cy="338554"/>
          </a:xfrm>
          <a:prstGeom prst="rect">
            <a:avLst/>
          </a:prstGeom>
          <a:solidFill>
            <a:schemeClr val="bg1"/>
          </a:solidFill>
        </p:spPr>
        <p:txBody>
          <a:bodyPr wrap="square" rtlCol="0">
            <a:spAutoFit/>
          </a:bodyPr>
          <a:lstStyle/>
          <a:p>
            <a:pPr algn="l"/>
            <a:r>
              <a:rPr lang="en-CA" sz="1600" b="1" dirty="0" smtClean="0"/>
              <a:t>What’s in this Step:</a:t>
            </a:r>
            <a:endParaRPr lang="en-CA" sz="1600" b="1" dirty="0"/>
          </a:p>
        </p:txBody>
      </p:sp>
      <p:pic>
        <p:nvPicPr>
          <p:cNvPr id="13" name="Picture 1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803971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580" name="think-cell Slide" r:id="rId10" imgW="360" imgH="360" progId="">
                  <p:embed/>
                </p:oleObj>
              </mc:Choice>
              <mc:Fallback>
                <p:oleObj name="think-cell Slide" r:id="rId10" imgW="360" imgH="36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p:cNvSpPr/>
          <p:nvPr/>
        </p:nvSpPr>
        <p:spPr>
          <a:xfrm>
            <a:off x="466972" y="3684541"/>
            <a:ext cx="3780420" cy="2437542"/>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Aft>
                <a:spcPts val="1200"/>
              </a:spcAft>
            </a:pPr>
            <a:r>
              <a:rPr lang="en-US" sz="1400" dirty="0">
                <a:solidFill>
                  <a:schemeClr val="tx1"/>
                </a:solidFill>
              </a:rPr>
              <a:t>After completing this activity you will have:</a:t>
            </a:r>
          </a:p>
          <a:p>
            <a:pPr marL="171450" indent="-171450" algn="l">
              <a:buFont typeface="Wingdings" panose="05000000000000000000" pitchFamily="2" charset="2"/>
              <a:buChar char="ü"/>
            </a:pPr>
            <a:r>
              <a:rPr lang="en-US" sz="1200" dirty="0">
                <a:solidFill>
                  <a:schemeClr val="tx1"/>
                </a:solidFill>
              </a:rPr>
              <a:t>Documented key information about the existing storage </a:t>
            </a:r>
            <a:r>
              <a:rPr lang="en-US" sz="1200" dirty="0" smtClean="0">
                <a:solidFill>
                  <a:schemeClr val="tx1"/>
                </a:solidFill>
              </a:rPr>
              <a:t>environment.</a:t>
            </a:r>
            <a:endParaRPr lang="en-US" sz="1200" dirty="0">
              <a:solidFill>
                <a:schemeClr val="tx1"/>
              </a:solidFill>
            </a:endParaRPr>
          </a:p>
          <a:p>
            <a:pPr marL="171450" indent="-171450" algn="l">
              <a:buFont typeface="Wingdings" panose="05000000000000000000" pitchFamily="2" charset="2"/>
              <a:buChar char="ü"/>
            </a:pPr>
            <a:endParaRPr lang="en-US" sz="1200" dirty="0">
              <a:solidFill>
                <a:schemeClr val="tx1"/>
              </a:solidFill>
            </a:endParaRPr>
          </a:p>
          <a:p>
            <a:pPr marL="171450" indent="-171450" algn="l">
              <a:buFont typeface="Wingdings" panose="05000000000000000000" pitchFamily="2" charset="2"/>
              <a:buChar char="ü"/>
            </a:pPr>
            <a:r>
              <a:rPr lang="en-US" sz="1200" dirty="0">
                <a:solidFill>
                  <a:schemeClr val="tx1"/>
                </a:solidFill>
              </a:rPr>
              <a:t>An </a:t>
            </a:r>
            <a:r>
              <a:rPr lang="en-US" sz="1200" dirty="0" smtClean="0">
                <a:solidFill>
                  <a:schemeClr val="tx1"/>
                </a:solidFill>
              </a:rPr>
              <a:t>understanding </a:t>
            </a:r>
            <a:r>
              <a:rPr lang="en-US" sz="1200" dirty="0">
                <a:solidFill>
                  <a:schemeClr val="tx1"/>
                </a:solidFill>
              </a:rPr>
              <a:t>of the relative impact of current and future data growth </a:t>
            </a:r>
            <a:r>
              <a:rPr lang="en-US" sz="1200" dirty="0" smtClean="0">
                <a:solidFill>
                  <a:schemeClr val="tx1"/>
                </a:solidFill>
              </a:rPr>
              <a:t>drivers.</a:t>
            </a:r>
            <a:endParaRPr lang="en-US" sz="1200" dirty="0">
              <a:solidFill>
                <a:schemeClr val="tx1"/>
              </a:solidFill>
            </a:endParaRPr>
          </a:p>
          <a:p>
            <a:pPr marL="171450" indent="-171450" algn="l">
              <a:buFont typeface="Wingdings" panose="05000000000000000000" pitchFamily="2" charset="2"/>
              <a:buChar char="ü"/>
            </a:pPr>
            <a:endParaRPr lang="en-US" sz="1200" dirty="0">
              <a:solidFill>
                <a:schemeClr val="tx1"/>
              </a:solidFill>
            </a:endParaRPr>
          </a:p>
          <a:p>
            <a:pPr marL="171450" indent="-171450" algn="l">
              <a:buFont typeface="Wingdings" panose="05000000000000000000" pitchFamily="2" charset="2"/>
              <a:buChar char="ü"/>
            </a:pPr>
            <a:r>
              <a:rPr lang="en-US" sz="1200" dirty="0">
                <a:solidFill>
                  <a:schemeClr val="tx1"/>
                </a:solidFill>
              </a:rPr>
              <a:t>An understanding of the when, where, and magnitude of any required storage </a:t>
            </a:r>
            <a:r>
              <a:rPr lang="en-US" sz="1200" dirty="0" smtClean="0">
                <a:solidFill>
                  <a:schemeClr val="tx1"/>
                </a:solidFill>
              </a:rPr>
              <a:t>expansion.</a:t>
            </a:r>
            <a:endParaRPr lang="en-US" sz="1200" dirty="0">
              <a:solidFill>
                <a:schemeClr val="tx1"/>
              </a:solidFill>
            </a:endParaRPr>
          </a:p>
        </p:txBody>
      </p:sp>
      <p:sp>
        <p:nvSpPr>
          <p:cNvPr id="5" name="Title 4"/>
          <p:cNvSpPr>
            <a:spLocks noGrp="1"/>
          </p:cNvSpPr>
          <p:nvPr>
            <p:ph type="title"/>
            <p:custDataLst>
              <p:tags r:id="rId3"/>
            </p:custDataLst>
          </p:nvPr>
        </p:nvSpPr>
        <p:spPr/>
        <p:txBody>
          <a:bodyPr/>
          <a:lstStyle/>
          <a:p>
            <a:r>
              <a:rPr lang="en-CA" dirty="0" smtClean="0"/>
              <a:t>Conduct the Evolution of Storage Assessment</a:t>
            </a:r>
            <a:endParaRPr lang="en-US" dirty="0"/>
          </a:p>
        </p:txBody>
      </p:sp>
      <p:sp>
        <p:nvSpPr>
          <p:cNvPr id="15" name="Text Placeholder 14"/>
          <p:cNvSpPr>
            <a:spLocks noGrp="1"/>
          </p:cNvSpPr>
          <p:nvPr>
            <p:ph type="body" sz="quarter" idx="10"/>
          </p:nvPr>
        </p:nvSpPr>
        <p:spPr/>
        <p:txBody>
          <a:bodyPr/>
          <a:lstStyle/>
          <a:p>
            <a:r>
              <a:rPr lang="en-US" dirty="0"/>
              <a:t>2</a:t>
            </a:r>
          </a:p>
        </p:txBody>
      </p:sp>
      <p:sp>
        <p:nvSpPr>
          <p:cNvPr id="11" name="TextBox 10"/>
          <p:cNvSpPr txBox="1"/>
          <p:nvPr>
            <p:custDataLst>
              <p:tags r:id="rId4"/>
            </p:custDataLst>
          </p:nvPr>
        </p:nvSpPr>
        <p:spPr>
          <a:xfrm>
            <a:off x="538300" y="1373547"/>
            <a:ext cx="7670104" cy="1880002"/>
          </a:xfrm>
          <a:prstGeom prst="rect">
            <a:avLst/>
          </a:prstGeom>
          <a:noFill/>
        </p:spPr>
        <p:txBody>
          <a:bodyPr wrap="square" rtlCol="0">
            <a:spAutoFit/>
          </a:bodyPr>
          <a:lstStyle/>
          <a:p>
            <a:pPr algn="l">
              <a:spcAft>
                <a:spcPts val="800"/>
              </a:spcAft>
            </a:pPr>
            <a:r>
              <a:rPr lang="en-US" sz="1500" b="1" dirty="0" smtClean="0">
                <a:solidFill>
                  <a:srgbClr val="D17D08"/>
                </a:solidFill>
              </a:rPr>
              <a:t>Activities in this step</a:t>
            </a:r>
            <a:endParaRPr lang="en-US" sz="1200" dirty="0" smtClean="0"/>
          </a:p>
          <a:p>
            <a:pPr marL="274320" indent="-274320" algn="l">
              <a:spcBef>
                <a:spcPts val="300"/>
              </a:spcBef>
              <a:spcAft>
                <a:spcPts val="300"/>
              </a:spcAft>
              <a:buClr>
                <a:srgbClr val="D17D08"/>
              </a:buClr>
              <a:buFont typeface="Arial" panose="020B0604020202020204" pitchFamily="34" charset="0"/>
              <a:buChar char="•"/>
            </a:pPr>
            <a:r>
              <a:rPr lang="en-US" sz="1200" dirty="0"/>
              <a:t>2</a:t>
            </a:r>
            <a:r>
              <a:rPr lang="en-US" sz="1200" dirty="0" smtClean="0"/>
              <a:t>.1 Identify data growth drivers and determine growth requirements.</a:t>
            </a:r>
          </a:p>
          <a:p>
            <a:pPr marL="274320" indent="-274320" algn="l">
              <a:spcBef>
                <a:spcPts val="300"/>
              </a:spcBef>
              <a:spcAft>
                <a:spcPts val="300"/>
              </a:spcAft>
              <a:buClr>
                <a:srgbClr val="D17D08"/>
              </a:buClr>
              <a:buFont typeface="Arial" panose="020B0604020202020204" pitchFamily="34" charset="0"/>
              <a:buChar char="•"/>
            </a:pPr>
            <a:r>
              <a:rPr lang="en-US" sz="1200" dirty="0" smtClean="0"/>
              <a:t>2.2 Analyze growth impact across drivers and understand sensitivities.</a:t>
            </a:r>
          </a:p>
          <a:p>
            <a:pPr marL="274320" indent="-274320" algn="l">
              <a:spcBef>
                <a:spcPts val="300"/>
              </a:spcBef>
              <a:spcAft>
                <a:spcPts val="300"/>
              </a:spcAft>
              <a:buClr>
                <a:srgbClr val="D17D08"/>
              </a:buClr>
              <a:buFont typeface="Arial" panose="020B0604020202020204" pitchFamily="34" charset="0"/>
              <a:buChar char="•"/>
            </a:pPr>
            <a:r>
              <a:rPr lang="en-US" sz="1200" dirty="0" smtClean="0"/>
              <a:t>2.3 Identify storage structures and determine their relative growth burden.</a:t>
            </a:r>
          </a:p>
          <a:p>
            <a:pPr marL="274320" indent="-274320" algn="l">
              <a:spcBef>
                <a:spcPts val="300"/>
              </a:spcBef>
              <a:spcAft>
                <a:spcPts val="300"/>
              </a:spcAft>
              <a:buClr>
                <a:srgbClr val="D17D08"/>
              </a:buClr>
              <a:buFont typeface="Arial" panose="020B0604020202020204" pitchFamily="34" charset="0"/>
              <a:buChar char="•"/>
            </a:pPr>
            <a:r>
              <a:rPr lang="en-US" sz="1200" dirty="0"/>
              <a:t>2</a:t>
            </a:r>
            <a:r>
              <a:rPr lang="en-US" sz="1200" dirty="0" smtClean="0"/>
              <a:t>.4 Analyze overall capacity expansion requirements and bottlenecks.</a:t>
            </a:r>
          </a:p>
          <a:p>
            <a:pPr marL="274320" indent="-274320" algn="l">
              <a:spcBef>
                <a:spcPts val="300"/>
              </a:spcBef>
              <a:spcAft>
                <a:spcPts val="300"/>
              </a:spcAft>
              <a:buClr>
                <a:srgbClr val="D17D08"/>
              </a:buClr>
              <a:buFont typeface="Arial" panose="020B0604020202020204" pitchFamily="34" charset="0"/>
              <a:buChar char="•"/>
            </a:pPr>
            <a:r>
              <a:rPr lang="en-US" sz="1200" dirty="0"/>
              <a:t>2</a:t>
            </a:r>
            <a:r>
              <a:rPr lang="en-US" sz="1200" dirty="0" smtClean="0"/>
              <a:t>.5 Determine </a:t>
            </a:r>
            <a:r>
              <a:rPr lang="en-US" sz="1200" dirty="0"/>
              <a:t>timing of required storage expansion for each </a:t>
            </a:r>
            <a:r>
              <a:rPr lang="en-US" sz="1200" dirty="0" smtClean="0"/>
              <a:t>structure and </a:t>
            </a:r>
            <a:r>
              <a:rPr lang="en-US" sz="1200" dirty="0"/>
              <a:t>optimize data distribution to delay and minimize </a:t>
            </a:r>
            <a:r>
              <a:rPr lang="en-US" sz="1200" dirty="0" smtClean="0"/>
              <a:t>expenditures.</a:t>
            </a:r>
          </a:p>
        </p:txBody>
      </p:sp>
      <p:sp>
        <p:nvSpPr>
          <p:cNvPr id="24" name="Rectangle 23"/>
          <p:cNvSpPr/>
          <p:nvPr/>
        </p:nvSpPr>
        <p:spPr>
          <a:xfrm>
            <a:off x="4455803" y="3356992"/>
            <a:ext cx="1329210" cy="323165"/>
          </a:xfrm>
          <a:prstGeom prst="rect">
            <a:avLst/>
          </a:prstGeom>
        </p:spPr>
        <p:txBody>
          <a:bodyPr wrap="none">
            <a:spAutoFit/>
          </a:bodyPr>
          <a:lstStyle/>
          <a:p>
            <a:pPr lvl="0" algn="l">
              <a:spcAft>
                <a:spcPts val="800"/>
              </a:spcAft>
            </a:pPr>
            <a:r>
              <a:rPr lang="en-US" sz="1500" b="1" dirty="0" smtClean="0">
                <a:solidFill>
                  <a:srgbClr val="D17D08"/>
                </a:solidFill>
              </a:rPr>
              <a:t>Key benefits</a:t>
            </a:r>
          </a:p>
        </p:txBody>
      </p:sp>
      <p:sp>
        <p:nvSpPr>
          <p:cNvPr id="25" name="Rectangle 24"/>
          <p:cNvSpPr/>
          <p:nvPr>
            <p:custDataLst>
              <p:tags r:id="rId5"/>
            </p:custDataLst>
          </p:nvPr>
        </p:nvSpPr>
        <p:spPr>
          <a:xfrm>
            <a:off x="4455803" y="3683651"/>
            <a:ext cx="3780420" cy="2437542"/>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Aft>
                <a:spcPts val="600"/>
              </a:spcAft>
            </a:pPr>
            <a:r>
              <a:rPr lang="en-US" sz="1400" dirty="0">
                <a:solidFill>
                  <a:srgbClr val="333333"/>
                </a:solidFill>
                <a:latin typeface="Arial" charset="0"/>
              </a:rPr>
              <a:t>These activities will enable you to:</a:t>
            </a:r>
          </a:p>
          <a:p>
            <a:pPr marL="171450" lvl="0" indent="-171450" algn="l">
              <a:spcAft>
                <a:spcPts val="600"/>
              </a:spcAft>
              <a:buFont typeface="Wingdings" panose="05000000000000000000" pitchFamily="2" charset="2"/>
              <a:buChar char="ü"/>
            </a:pPr>
            <a:r>
              <a:rPr lang="en-US" sz="1200" b="1" dirty="0">
                <a:solidFill>
                  <a:srgbClr val="333333"/>
                </a:solidFill>
                <a:latin typeface="Arial" charset="0"/>
              </a:rPr>
              <a:t>Plan:</a:t>
            </a:r>
            <a:r>
              <a:rPr lang="en-US" sz="1200" dirty="0">
                <a:solidFill>
                  <a:srgbClr val="333333"/>
                </a:solidFill>
                <a:latin typeface="Arial" charset="0"/>
              </a:rPr>
              <a:t> Accommodate the timing and magnitude of required storage capacity expansion. Ensure business continuity and decrease risks.</a:t>
            </a:r>
          </a:p>
          <a:p>
            <a:pPr marL="171450" lvl="0" indent="-171450" algn="l">
              <a:spcAft>
                <a:spcPts val="600"/>
              </a:spcAft>
              <a:buFont typeface="Wingdings" panose="05000000000000000000" pitchFamily="2" charset="2"/>
              <a:buChar char="ü"/>
            </a:pPr>
            <a:r>
              <a:rPr lang="en-US" sz="1200" b="1" dirty="0">
                <a:solidFill>
                  <a:srgbClr val="333333"/>
                </a:solidFill>
                <a:latin typeface="Arial" charset="0"/>
              </a:rPr>
              <a:t>Optimize Storage Structures: </a:t>
            </a:r>
            <a:r>
              <a:rPr lang="en-US" sz="1200" dirty="0">
                <a:solidFill>
                  <a:srgbClr val="333333"/>
                </a:solidFill>
                <a:latin typeface="Arial" charset="0"/>
              </a:rPr>
              <a:t>Quantify the impact of potential changes to the structure of current and future storage </a:t>
            </a:r>
            <a:r>
              <a:rPr lang="en-US" sz="1200" dirty="0" smtClean="0">
                <a:solidFill>
                  <a:srgbClr val="333333"/>
                </a:solidFill>
                <a:latin typeface="Arial" charset="0"/>
              </a:rPr>
              <a:t>environments.</a:t>
            </a:r>
            <a:endParaRPr lang="en-US" sz="1200" dirty="0">
              <a:solidFill>
                <a:srgbClr val="333333"/>
              </a:solidFill>
              <a:latin typeface="Arial" charset="0"/>
            </a:endParaRPr>
          </a:p>
          <a:p>
            <a:pPr marL="231775" lvl="0" indent="-231775" algn="l">
              <a:spcAft>
                <a:spcPts val="300"/>
              </a:spcAft>
              <a:buFont typeface="Wingdings" panose="05000000000000000000" pitchFamily="2" charset="2"/>
              <a:buChar char="ü"/>
            </a:pPr>
            <a:r>
              <a:rPr lang="en-US" sz="1200" b="1" dirty="0">
                <a:solidFill>
                  <a:srgbClr val="333333"/>
                </a:solidFill>
                <a:latin typeface="Arial" charset="0"/>
              </a:rPr>
              <a:t>Avoid Wasteful Investment: </a:t>
            </a:r>
            <a:r>
              <a:rPr lang="en-US" sz="1200" dirty="0">
                <a:solidFill>
                  <a:srgbClr val="333333"/>
                </a:solidFill>
                <a:latin typeface="Arial" charset="0"/>
              </a:rPr>
              <a:t>Make smarter purchasing decisions as a result of increased clarity </a:t>
            </a:r>
            <a:r>
              <a:rPr lang="en-US" sz="1200" dirty="0" smtClean="0">
                <a:solidFill>
                  <a:srgbClr val="333333"/>
                </a:solidFill>
                <a:latin typeface="Arial" charset="0"/>
              </a:rPr>
              <a:t>about </a:t>
            </a:r>
            <a:r>
              <a:rPr lang="en-US" sz="1200" dirty="0">
                <a:solidFill>
                  <a:srgbClr val="333333"/>
                </a:solidFill>
                <a:latin typeface="Arial" charset="0"/>
              </a:rPr>
              <a:t>what </a:t>
            </a:r>
            <a:r>
              <a:rPr lang="en-US" sz="1200" dirty="0" smtClean="0">
                <a:solidFill>
                  <a:srgbClr val="333333"/>
                </a:solidFill>
                <a:latin typeface="Arial" charset="0"/>
              </a:rPr>
              <a:t>the organization needs.</a:t>
            </a:r>
            <a:endParaRPr lang="en-US" sz="1200" dirty="0">
              <a:solidFill>
                <a:srgbClr val="333333"/>
              </a:solidFill>
              <a:latin typeface="Arial" charset="0"/>
            </a:endParaRPr>
          </a:p>
        </p:txBody>
      </p:sp>
      <p:sp>
        <p:nvSpPr>
          <p:cNvPr id="14" name="Rectangle 13"/>
          <p:cNvSpPr/>
          <p:nvPr/>
        </p:nvSpPr>
        <p:spPr>
          <a:xfrm>
            <a:off x="466972" y="3360486"/>
            <a:ext cx="3675559" cy="323165"/>
          </a:xfrm>
          <a:prstGeom prst="rect">
            <a:avLst/>
          </a:prstGeom>
        </p:spPr>
        <p:txBody>
          <a:bodyPr wrap="square">
            <a:spAutoFit/>
          </a:bodyPr>
          <a:lstStyle/>
          <a:p>
            <a:pPr lvl="0" algn="l">
              <a:spcAft>
                <a:spcPts val="800"/>
              </a:spcAft>
            </a:pPr>
            <a:r>
              <a:rPr lang="en-US" sz="1500" b="1" dirty="0" smtClean="0">
                <a:solidFill>
                  <a:srgbClr val="D17D08"/>
                </a:solidFill>
              </a:rPr>
              <a:t>Immediate outcomes of this step</a:t>
            </a:r>
          </a:p>
        </p:txBody>
      </p:sp>
      <p:cxnSp>
        <p:nvCxnSpPr>
          <p:cNvPr id="16" name="Straight Connector 15"/>
          <p:cNvCxnSpPr/>
          <p:nvPr>
            <p:custDataLst>
              <p:tags r:id="rId6"/>
            </p:custDataLst>
          </p:nvPr>
        </p:nvCxnSpPr>
        <p:spPr>
          <a:xfrm rot="10800000">
            <a:off x="2804973" y="1679856"/>
            <a:ext cx="5403431"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custDataLst>
              <p:tags r:id="rId7"/>
            </p:custDataLst>
          </p:nvPr>
        </p:nvSpPr>
        <p:spPr>
          <a:xfrm>
            <a:off x="464712" y="1382646"/>
            <a:ext cx="2340261" cy="296580"/>
          </a:xfrm>
          <a:prstGeom prst="rect">
            <a:avLst/>
          </a:prstGeom>
          <a:noFill/>
          <a:ln w="9525">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sample_linkbar-itrgNEW.gif">
            <a:hlinkClick r:id="rId12"/>
          </p:cNvPr>
          <p:cNvPicPr>
            <a:picLocks noChangeAspect="1"/>
          </p:cNvPicPr>
          <p:nvPr/>
        </p:nvPicPr>
        <p:blipFill>
          <a:blip r:embed="rId13"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141146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3"/>
          </p:cNvPr>
          <p:cNvPicPr>
            <a:picLocks noChangeAspect="1"/>
          </p:cNvPicPr>
          <p:nvPr/>
        </p:nvPicPr>
        <p:blipFill>
          <a:blip r:embed="rId5"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6"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17978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906536"/>
          </a:xfrm>
        </p:spPr>
        <p:txBody>
          <a:bodyPr/>
          <a:lstStyle/>
          <a:p>
            <a:r>
              <a:rPr lang="en-CA" dirty="0"/>
              <a:t>Despite the magnitude of the current data growth explosion, storage does not have to be </a:t>
            </a:r>
            <a:r>
              <a:rPr lang="en-CA" dirty="0" smtClean="0"/>
              <a:t>a drain </a:t>
            </a:r>
            <a:r>
              <a:rPr lang="en-CA" dirty="0"/>
              <a:t>on other areas of the business. Meet demands without sacrificing key projects or overall profitability.</a:t>
            </a:r>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506205"/>
            <a:ext cx="4034665" cy="2376264"/>
          </a:xfrm>
        </p:spPr>
        <p:txBody>
          <a:bodyPr/>
          <a:lstStyle/>
          <a:p>
            <a:pPr lvl="0"/>
            <a:r>
              <a:rPr lang="en-US" dirty="0"/>
              <a:t>IT managers or CIOs who are under constant pressure to realize efficiencies in infrastructure costs.</a:t>
            </a:r>
            <a:endParaRPr lang="en-CA" dirty="0"/>
          </a:p>
          <a:p>
            <a:pPr lvl="0"/>
            <a:r>
              <a:rPr lang="en-US" dirty="0"/>
              <a:t>Storage administrators who are exploring alternatives for the next hardware refresh including cloud options.</a:t>
            </a:r>
            <a:endParaRPr lang="en-CA" dirty="0"/>
          </a:p>
          <a:p>
            <a:pPr lvl="0"/>
            <a:r>
              <a:rPr lang="en-US" dirty="0"/>
              <a:t>Infrastructure architects who need to plan capacity while ensuring data availability and protection.</a:t>
            </a:r>
            <a:endParaRPr lang="en-CA" dirty="0"/>
          </a:p>
          <a:p>
            <a:endParaRPr lang="en-CA" dirty="0" smtClean="0"/>
          </a:p>
        </p:txBody>
      </p:sp>
      <p:sp>
        <p:nvSpPr>
          <p:cNvPr id="12" name="Text Placeholder 11"/>
          <p:cNvSpPr>
            <a:spLocks noGrp="1"/>
          </p:cNvSpPr>
          <p:nvPr>
            <p:ph type="body" sz="quarter" idx="23"/>
          </p:nvPr>
        </p:nvSpPr>
        <p:spPr>
          <a:xfrm>
            <a:off x="4856244" y="2476636"/>
            <a:ext cx="4032448" cy="3904691"/>
          </a:xfrm>
        </p:spPr>
        <p:txBody>
          <a:bodyPr/>
          <a:lstStyle/>
          <a:p>
            <a:pPr lvl="0"/>
            <a:r>
              <a:rPr lang="en-CA" b="1" dirty="0"/>
              <a:t>Make smarter investment </a:t>
            </a:r>
            <a:r>
              <a:rPr lang="en-CA" b="1" dirty="0" smtClean="0"/>
              <a:t>decisions.</a:t>
            </a:r>
            <a:r>
              <a:rPr lang="en-CA" dirty="0" smtClean="0"/>
              <a:t> Businesses </a:t>
            </a:r>
            <a:r>
              <a:rPr lang="en-CA" dirty="0"/>
              <a:t>cannot afford to just buy more capacity. A runaway IT storage budget can be avoided by </a:t>
            </a:r>
            <a:r>
              <a:rPr lang="en-CA" dirty="0" smtClean="0"/>
              <a:t>complementing </a:t>
            </a:r>
            <a:r>
              <a:rPr lang="en-CA" dirty="0"/>
              <a:t>capacity increases with best practice storage optimization </a:t>
            </a:r>
            <a:r>
              <a:rPr lang="en-CA" dirty="0" smtClean="0"/>
              <a:t>approaches. Realize direct cost savings.</a:t>
            </a:r>
            <a:endParaRPr lang="en-CA" dirty="0"/>
          </a:p>
          <a:p>
            <a:pPr lvl="0"/>
            <a:r>
              <a:rPr lang="en-CA" b="1" dirty="0"/>
              <a:t>Ensure business </a:t>
            </a:r>
            <a:r>
              <a:rPr lang="en-CA" b="1" dirty="0" smtClean="0"/>
              <a:t>continuity.</a:t>
            </a:r>
            <a:r>
              <a:rPr lang="en-CA" dirty="0" smtClean="0"/>
              <a:t>         Provisioning </a:t>
            </a:r>
            <a:r>
              <a:rPr lang="en-CA" dirty="0"/>
              <a:t>storage is a </a:t>
            </a:r>
            <a:r>
              <a:rPr lang="en-CA" b="1" dirty="0"/>
              <a:t>core</a:t>
            </a:r>
            <a:r>
              <a:rPr lang="en-CA" dirty="0"/>
              <a:t> infrastructure responsibility; without adequate </a:t>
            </a:r>
            <a:r>
              <a:rPr lang="en-CA" dirty="0" smtClean="0"/>
              <a:t>storage, </a:t>
            </a:r>
            <a:r>
              <a:rPr lang="en-CA" dirty="0"/>
              <a:t>fundamental </a:t>
            </a:r>
            <a:r>
              <a:rPr lang="en-CA" dirty="0" smtClean="0"/>
              <a:t>business </a:t>
            </a:r>
            <a:r>
              <a:rPr lang="en-CA" dirty="0"/>
              <a:t>processes would fail immediately. </a:t>
            </a:r>
          </a:p>
          <a:p>
            <a:pPr lvl="0"/>
            <a:r>
              <a:rPr lang="en-CA" b="1" dirty="0"/>
              <a:t>Increase accuracy of capacity </a:t>
            </a:r>
            <a:r>
              <a:rPr lang="en-CA" b="1" dirty="0" smtClean="0"/>
              <a:t>planning.</a:t>
            </a:r>
            <a:r>
              <a:rPr lang="en-CA" dirty="0" smtClean="0"/>
              <a:t>  </a:t>
            </a:r>
            <a:r>
              <a:rPr lang="en-CA" dirty="0"/>
              <a:t>Underestimating and overestimating storage requirements are both expensive forecasting </a:t>
            </a:r>
            <a:r>
              <a:rPr lang="en-CA" dirty="0" smtClean="0"/>
              <a:t>mistakes. </a:t>
            </a:r>
          </a:p>
          <a:p>
            <a:pPr lvl="0"/>
            <a:r>
              <a:rPr lang="en-CA" b="1" dirty="0" smtClean="0"/>
              <a:t>Minimize data growth </a:t>
            </a:r>
            <a:r>
              <a:rPr lang="en-CA" dirty="0" smtClean="0"/>
              <a:t>and </a:t>
            </a:r>
            <a:r>
              <a:rPr lang="en-CA" dirty="0"/>
              <a:t>d</a:t>
            </a:r>
            <a:r>
              <a:rPr lang="en-CA" dirty="0" smtClean="0"/>
              <a:t>rive efficient storage utilization. </a:t>
            </a:r>
          </a:p>
          <a:p>
            <a:pPr marL="0" lvl="0" indent="0">
              <a:buNone/>
            </a:pPr>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0"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265204"/>
            <a:ext cx="2677178"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2"/>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3"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4"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5"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13276"/>
            <a:ext cx="2584346"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235223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Project </a:t>
            </a:r>
            <a:r>
              <a:rPr lang="en-CA" dirty="0"/>
              <a:t>O</a:t>
            </a:r>
            <a:r>
              <a:rPr lang="en-CA" dirty="0" smtClean="0"/>
              <a:t>verview</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616915389"/>
              </p:ext>
            </p:extLst>
          </p:nvPr>
        </p:nvGraphicFramePr>
        <p:xfrm>
          <a:off x="282753" y="1232756"/>
          <a:ext cx="8578495" cy="5173784"/>
        </p:xfrm>
        <a:graphic>
          <a:graphicData uri="http://schemas.openxmlformats.org/drawingml/2006/table">
            <a:tbl>
              <a:tblPr firstRow="1" bandRow="1">
                <a:tableStyleId>{5C22544A-7EE6-4342-B048-85BDC9FD1C3A}</a:tableStyleId>
              </a:tblPr>
              <a:tblGrid>
                <a:gridCol w="1624951"/>
                <a:gridCol w="2288205"/>
                <a:gridCol w="4665339"/>
              </a:tblGrid>
              <a:tr h="396044">
                <a:tc>
                  <a:txBody>
                    <a:bodyPr/>
                    <a:lstStyle/>
                    <a:p>
                      <a:r>
                        <a:rPr lang="en-CA" dirty="0" smtClean="0">
                          <a:solidFill>
                            <a:schemeClr val="bg1"/>
                          </a:solidFill>
                        </a:rPr>
                        <a:t>Section</a:t>
                      </a:r>
                      <a:endParaRPr lang="en-CA" dirty="0">
                        <a:solidFill>
                          <a:schemeClr val="bg1"/>
                        </a:solidFill>
                      </a:endParaRPr>
                    </a:p>
                  </a:txBody>
                  <a:tcPr/>
                </a:tc>
                <a:tc>
                  <a:txBody>
                    <a:bodyPr/>
                    <a:lstStyle/>
                    <a:p>
                      <a:r>
                        <a:rPr lang="en-CA" dirty="0" smtClean="0">
                          <a:solidFill>
                            <a:schemeClr val="bg1"/>
                          </a:solidFill>
                        </a:rPr>
                        <a:t>Deliverable</a:t>
                      </a:r>
                      <a:endParaRPr lang="en-CA" dirty="0">
                        <a:solidFill>
                          <a:schemeClr val="bg1"/>
                        </a:solidFill>
                      </a:endParaRPr>
                    </a:p>
                  </a:txBody>
                  <a:tcPr/>
                </a:tc>
                <a:tc>
                  <a:txBody>
                    <a:bodyPr/>
                    <a:lstStyle/>
                    <a:p>
                      <a:r>
                        <a:rPr lang="en-CA" dirty="0" smtClean="0">
                          <a:solidFill>
                            <a:schemeClr val="bg1"/>
                          </a:solidFill>
                        </a:rPr>
                        <a:t>Key Insight</a:t>
                      </a:r>
                      <a:endParaRPr lang="en-CA" dirty="0">
                        <a:solidFill>
                          <a:schemeClr val="bg1"/>
                        </a:solidFill>
                      </a:endParaRPr>
                    </a:p>
                  </a:txBody>
                  <a:tcPr/>
                </a:tc>
              </a:tr>
              <a:tr h="692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10" b="0" dirty="0" smtClean="0">
                          <a:solidFill>
                            <a:schemeClr val="tx1"/>
                          </a:solidFill>
                          <a:latin typeface="+mn-lt"/>
                        </a:rPr>
                        <a:t>Step</a:t>
                      </a:r>
                      <a:r>
                        <a:rPr lang="en-CA" sz="1110" b="0" baseline="0" dirty="0" smtClean="0">
                          <a:solidFill>
                            <a:schemeClr val="tx1"/>
                          </a:solidFill>
                          <a:latin typeface="+mn-lt"/>
                        </a:rPr>
                        <a:t> 1: </a:t>
                      </a:r>
                      <a:r>
                        <a:rPr lang="en-US" sz="1110" b="0" dirty="0" smtClean="0">
                          <a:solidFill>
                            <a:schemeClr val="tx1"/>
                          </a:solidFill>
                          <a:latin typeface="+mn-lt"/>
                        </a:rPr>
                        <a:t>Understand the Data Growth Challenge</a:t>
                      </a:r>
                      <a:endParaRPr lang="en-CA" sz="1110" b="0" dirty="0" smtClean="0">
                        <a:solidFill>
                          <a:schemeClr val="tx1"/>
                        </a:solidFill>
                        <a:latin typeface="+mn-lt"/>
                      </a:endParaRPr>
                    </a:p>
                    <a:p>
                      <a:endParaRPr lang="en-CA" sz="1110" b="0" dirty="0">
                        <a:solidFill>
                          <a:schemeClr val="tx1"/>
                        </a:solidFill>
                        <a:latin typeface="+mn-lt"/>
                      </a:endParaRPr>
                    </a:p>
                  </a:txBody>
                  <a:tcPr/>
                </a:tc>
                <a:tc>
                  <a:txBody>
                    <a:bodyPr/>
                    <a:lstStyle/>
                    <a:p>
                      <a:r>
                        <a:rPr lang="en-CA" sz="1110" b="0" dirty="0" smtClean="0">
                          <a:solidFill>
                            <a:schemeClr val="tx1"/>
                          </a:solidFill>
                          <a:latin typeface="+mn-lt"/>
                        </a:rPr>
                        <a:t>Foundational knowledge</a:t>
                      </a:r>
                      <a:r>
                        <a:rPr lang="en-CA" sz="1110" b="0" baseline="0" dirty="0" smtClean="0">
                          <a:solidFill>
                            <a:schemeClr val="tx1"/>
                          </a:solidFill>
                          <a:latin typeface="+mn-lt"/>
                        </a:rPr>
                        <a:t> about key trends, motivators, and the project’s approach.</a:t>
                      </a:r>
                      <a:endParaRPr lang="en-CA" sz="1110" b="0" dirty="0">
                        <a:solidFill>
                          <a:schemeClr val="tx1"/>
                        </a:solidFill>
                        <a:latin typeface="+mn-lt"/>
                      </a:endParaRPr>
                    </a:p>
                  </a:txBody>
                  <a:tcPr/>
                </a:tc>
                <a:tc>
                  <a:txBody>
                    <a:bodyPr/>
                    <a:lstStyle/>
                    <a:p>
                      <a:r>
                        <a:rPr lang="en-CA" sz="1110" b="0" dirty="0" smtClean="0">
                          <a:solidFill>
                            <a:schemeClr val="tx1"/>
                          </a:solidFill>
                          <a:latin typeface="+mn-lt"/>
                        </a:rPr>
                        <a:t>Businesses face unprecedented data growth. Simply purchasing more raw storage capacity is not an affordable option in the long term. Close </a:t>
                      </a:r>
                      <a:r>
                        <a:rPr lang="en-CA" sz="1110" b="0" i="0" dirty="0" smtClean="0">
                          <a:solidFill>
                            <a:schemeClr val="tx1"/>
                          </a:solidFill>
                          <a:latin typeface="+mn-lt"/>
                        </a:rPr>
                        <a:t>the</a:t>
                      </a:r>
                      <a:r>
                        <a:rPr lang="en-CA" sz="1110" b="0" i="1" dirty="0" smtClean="0">
                          <a:solidFill>
                            <a:schemeClr val="tx1"/>
                          </a:solidFill>
                          <a:latin typeface="+mn-lt"/>
                        </a:rPr>
                        <a:t> s</a:t>
                      </a:r>
                      <a:r>
                        <a:rPr lang="en-CA" sz="1110" b="0" i="0" dirty="0" smtClean="0">
                          <a:solidFill>
                            <a:schemeClr val="tx1"/>
                          </a:solidFill>
                          <a:latin typeface="+mn-lt"/>
                        </a:rPr>
                        <a:t>torage affordability gap </a:t>
                      </a:r>
                      <a:r>
                        <a:rPr lang="en-CA" sz="1110" b="0" dirty="0" smtClean="0">
                          <a:solidFill>
                            <a:schemeClr val="tx1"/>
                          </a:solidFill>
                          <a:latin typeface="+mn-lt"/>
                        </a:rPr>
                        <a:t>through use of best</a:t>
                      </a:r>
                      <a:r>
                        <a:rPr lang="en-CA" sz="1110" b="0" baseline="0" dirty="0" smtClean="0">
                          <a:solidFill>
                            <a:schemeClr val="tx1"/>
                          </a:solidFill>
                          <a:latin typeface="+mn-lt"/>
                        </a:rPr>
                        <a:t> practices identified by </a:t>
                      </a:r>
                      <a:r>
                        <a:rPr lang="en-CA" sz="1110" b="0" i="0" baseline="0" dirty="0" smtClean="0">
                          <a:solidFill>
                            <a:schemeClr val="tx1"/>
                          </a:solidFill>
                          <a:latin typeface="+mn-lt"/>
                        </a:rPr>
                        <a:t>Info-Tech Research Group</a:t>
                      </a:r>
                      <a:r>
                        <a:rPr lang="en-CA" sz="1110" b="0" baseline="0" dirty="0" smtClean="0">
                          <a:solidFill>
                            <a:schemeClr val="tx1"/>
                          </a:solidFill>
                          <a:latin typeface="+mn-lt"/>
                        </a:rPr>
                        <a:t>.</a:t>
                      </a:r>
                      <a:endParaRPr lang="en-CA" sz="1110" b="0" dirty="0">
                        <a:solidFill>
                          <a:schemeClr val="tx1"/>
                        </a:solidFill>
                        <a:latin typeface="+mn-lt"/>
                      </a:endParaRPr>
                    </a:p>
                  </a:txBody>
                  <a:tcPr/>
                </a:tc>
              </a:tr>
              <a:tr h="370840">
                <a:tc>
                  <a:txBody>
                    <a:bodyPr/>
                    <a:lstStyle/>
                    <a:p>
                      <a:r>
                        <a:rPr lang="en-CA" sz="1110" b="0" dirty="0" smtClean="0">
                          <a:solidFill>
                            <a:schemeClr val="tx1"/>
                          </a:solidFill>
                          <a:latin typeface="+mn-lt"/>
                        </a:rPr>
                        <a:t>Step</a:t>
                      </a:r>
                      <a:r>
                        <a:rPr lang="en-CA" sz="1110" b="0" baseline="0" dirty="0" smtClean="0">
                          <a:solidFill>
                            <a:schemeClr val="tx1"/>
                          </a:solidFill>
                          <a:latin typeface="+mn-lt"/>
                        </a:rPr>
                        <a:t> 2: Conduct the Evolution of Storage Assessment</a:t>
                      </a:r>
                      <a:endParaRPr lang="en-CA" sz="1110" b="0"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10" b="0" dirty="0" smtClean="0">
                          <a:solidFill>
                            <a:schemeClr val="tx1"/>
                          </a:solidFill>
                          <a:latin typeface="+mn-lt"/>
                        </a:rPr>
                        <a:t>Evolution of Storage Maps</a:t>
                      </a:r>
                      <a:r>
                        <a:rPr lang="en-CA" sz="1110" b="0" baseline="0" dirty="0" smtClean="0">
                          <a:solidFill>
                            <a:schemeClr val="tx1"/>
                          </a:solidFill>
                          <a:latin typeface="+mn-lt"/>
                        </a:rPr>
                        <a:t>: Documented</a:t>
                      </a:r>
                      <a:r>
                        <a:rPr lang="en-CA" sz="1110" b="0" dirty="0" smtClean="0">
                          <a:solidFill>
                            <a:schemeClr val="tx1"/>
                          </a:solidFill>
                          <a:latin typeface="+mn-lt"/>
                        </a:rPr>
                        <a:t> understanding of the when, where, and magnitude of any required storage expansion.</a:t>
                      </a:r>
                    </a:p>
                  </a:txBody>
                  <a:tcPr/>
                </a:tc>
                <a:tc>
                  <a:txBody>
                    <a:bodyPr/>
                    <a:lstStyle/>
                    <a:p>
                      <a:r>
                        <a:rPr lang="en-CA" sz="1110" b="0" dirty="0" smtClean="0">
                          <a:solidFill>
                            <a:schemeClr val="tx1"/>
                          </a:solidFill>
                          <a:latin typeface="+mn-lt"/>
                        </a:rPr>
                        <a:t>Think in terms of data growth, not storage growth. Harness thorough capacity planning and analysis as the important first step towards enabling affordable data growth.</a:t>
                      </a:r>
                      <a:endParaRPr lang="en-CA" sz="1110" b="0" dirty="0">
                        <a:solidFill>
                          <a:schemeClr val="tx1"/>
                        </a:solidFill>
                        <a:latin typeface="+mn-lt"/>
                      </a:endParaRPr>
                    </a:p>
                  </a:txBody>
                  <a:tcPr/>
                </a:tc>
              </a:tr>
              <a:tr h="370840">
                <a:tc>
                  <a:txBody>
                    <a:bodyPr/>
                    <a:lstStyle/>
                    <a:p>
                      <a:r>
                        <a:rPr lang="en-CA" sz="1110" b="0" dirty="0" smtClean="0">
                          <a:solidFill>
                            <a:schemeClr val="tx1"/>
                          </a:solidFill>
                          <a:latin typeface="+mn-lt"/>
                        </a:rPr>
                        <a:t>Step 3</a:t>
                      </a:r>
                      <a:r>
                        <a:rPr lang="en-CA" sz="1110" b="0" baseline="0" dirty="0" smtClean="0">
                          <a:solidFill>
                            <a:schemeClr val="tx1"/>
                          </a:solidFill>
                          <a:latin typeface="+mn-lt"/>
                        </a:rPr>
                        <a:t>: Identify Storage Processes and Priorities</a:t>
                      </a:r>
                      <a:endParaRPr lang="en-CA" sz="1110" b="0" dirty="0">
                        <a:solidFill>
                          <a:schemeClr val="tx1"/>
                        </a:solidFill>
                        <a:latin typeface="+mn-lt"/>
                      </a:endParaRPr>
                    </a:p>
                  </a:txBody>
                  <a:tcPr/>
                </a:tc>
                <a:tc>
                  <a:txBody>
                    <a:bodyPr/>
                    <a:lstStyle/>
                    <a:p>
                      <a:r>
                        <a:rPr lang="en-CA" sz="1110" b="0" dirty="0" smtClean="0">
                          <a:solidFill>
                            <a:schemeClr val="tx1"/>
                          </a:solidFill>
                          <a:latin typeface="+mn-lt"/>
                        </a:rPr>
                        <a:t>Documentation of your guiding factors for selecting</a:t>
                      </a:r>
                      <a:r>
                        <a:rPr lang="en-CA" sz="1110" b="0" baseline="0" dirty="0" smtClean="0">
                          <a:solidFill>
                            <a:schemeClr val="tx1"/>
                          </a:solidFill>
                          <a:latin typeface="+mn-lt"/>
                        </a:rPr>
                        <a:t> affordable storage growth solutions.</a:t>
                      </a:r>
                      <a:endParaRPr lang="en-CA" sz="1110" b="0"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10" b="0" dirty="0" smtClean="0">
                          <a:solidFill>
                            <a:schemeClr val="tx1"/>
                          </a:solidFill>
                          <a:latin typeface="+mn-lt"/>
                        </a:rPr>
                        <a:t>Cut through the vendor rhetoric;</a:t>
                      </a:r>
                      <a:r>
                        <a:rPr lang="en-CA" sz="1110" b="0" baseline="0" dirty="0" smtClean="0">
                          <a:solidFill>
                            <a:schemeClr val="tx1"/>
                          </a:solidFill>
                          <a:latin typeface="+mn-lt"/>
                        </a:rPr>
                        <a:t> there is no such thing as a one-size-fits-all approach to affordable storage</a:t>
                      </a:r>
                      <a:r>
                        <a:rPr lang="en-CA" sz="1110" b="0" dirty="0" smtClean="0">
                          <a:solidFill>
                            <a:schemeClr val="tx1"/>
                          </a:solidFill>
                          <a:latin typeface="+mn-lt"/>
                        </a:rPr>
                        <a:t>. Only after your organization’s unique requirements and constraints are considered can appropriate processes and technologies be applied. </a:t>
                      </a:r>
                    </a:p>
                  </a:txBody>
                  <a:tcPr/>
                </a:tc>
              </a:tr>
              <a:tr h="370840">
                <a:tc>
                  <a:txBody>
                    <a:bodyPr/>
                    <a:lstStyle/>
                    <a:p>
                      <a:r>
                        <a:rPr lang="en-CA" sz="1110" b="0" dirty="0" smtClean="0">
                          <a:solidFill>
                            <a:schemeClr val="tx1"/>
                          </a:solidFill>
                          <a:latin typeface="+mn-lt"/>
                        </a:rPr>
                        <a:t>Step</a:t>
                      </a:r>
                      <a:r>
                        <a:rPr lang="en-CA" sz="1110" b="0" baseline="0" dirty="0" smtClean="0">
                          <a:solidFill>
                            <a:schemeClr val="tx1"/>
                          </a:solidFill>
                          <a:latin typeface="+mn-lt"/>
                        </a:rPr>
                        <a:t> 4: Assess and Select Storage Optimization Solutions</a:t>
                      </a:r>
                      <a:endParaRPr lang="en-CA" sz="1110" b="0" dirty="0">
                        <a:solidFill>
                          <a:schemeClr val="tx1"/>
                        </a:solidFill>
                        <a:latin typeface="+mn-lt"/>
                      </a:endParaRPr>
                    </a:p>
                  </a:txBody>
                  <a:tcPr/>
                </a:tc>
                <a:tc>
                  <a:txBody>
                    <a:bodyPr/>
                    <a:lstStyle/>
                    <a:p>
                      <a:r>
                        <a:rPr lang="en-CA" sz="1110" b="0" dirty="0" smtClean="0">
                          <a:solidFill>
                            <a:schemeClr val="tx1"/>
                          </a:solidFill>
                          <a:latin typeface="+mn-lt"/>
                        </a:rPr>
                        <a:t>The Storage Optimization Options Shortlist</a:t>
                      </a:r>
                      <a:endParaRPr lang="en-CA" sz="1110" b="0"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10" b="0" dirty="0" smtClean="0">
                          <a:solidFill>
                            <a:schemeClr val="tx1"/>
                          </a:solidFill>
                          <a:latin typeface="+mn-lt"/>
                        </a:rPr>
                        <a:t>Fight data growth at the source; assess storage processes and efficiency improvements before considering expanding capacity.</a:t>
                      </a:r>
                    </a:p>
                  </a:txBody>
                  <a:tcPr/>
                </a:tc>
              </a:tr>
              <a:tr h="370840">
                <a:tc>
                  <a:txBody>
                    <a:bodyPr/>
                    <a:lstStyle/>
                    <a:p>
                      <a:r>
                        <a:rPr lang="en-CA" sz="1110" b="0" dirty="0" smtClean="0">
                          <a:solidFill>
                            <a:schemeClr val="tx1"/>
                          </a:solidFill>
                          <a:latin typeface="+mn-lt"/>
                        </a:rPr>
                        <a:t>Step</a:t>
                      </a:r>
                      <a:r>
                        <a:rPr lang="en-CA" sz="1110" b="0" kern="1200" dirty="0" smtClean="0">
                          <a:solidFill>
                            <a:schemeClr val="tx1"/>
                          </a:solidFill>
                          <a:latin typeface="+mn-lt"/>
                          <a:ea typeface="+mn-ea"/>
                          <a:cs typeface="+mn-cs"/>
                        </a:rPr>
                        <a:t> 5: Assess and Select Storage Expansion Approaches</a:t>
                      </a:r>
                      <a:endParaRPr lang="en-CA" sz="1110" b="0"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10" b="0" kern="1200" dirty="0" smtClean="0">
                          <a:solidFill>
                            <a:schemeClr val="tx1"/>
                          </a:solidFill>
                          <a:latin typeface="+mn-lt"/>
                          <a:ea typeface="+mn-ea"/>
                          <a:cs typeface="+mn-cs"/>
                        </a:rPr>
                        <a:t>The Storage Expansion Options Shortlist</a:t>
                      </a:r>
                    </a:p>
                    <a:p>
                      <a:endParaRPr lang="en-CA" sz="1110" b="0"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10" b="0" dirty="0" smtClean="0">
                          <a:solidFill>
                            <a:schemeClr val="tx1"/>
                          </a:solidFill>
                          <a:latin typeface="+mn-lt"/>
                        </a:rPr>
                        <a:t>No organization should be operating with a homogenous storage environment. Each storage media form has very specific ideal use scenarios. The resulting ideal storage environment will employ a portfolio of strategically deployed storage media forms. </a:t>
                      </a:r>
                    </a:p>
                  </a:txBody>
                  <a:tcPr/>
                </a:tc>
              </a:tr>
              <a:tr h="370840">
                <a:tc>
                  <a:txBody>
                    <a:bodyPr/>
                    <a:lstStyle/>
                    <a:p>
                      <a:r>
                        <a:rPr lang="en-CA" sz="1110" b="0" dirty="0" smtClean="0">
                          <a:solidFill>
                            <a:schemeClr val="tx1"/>
                          </a:solidFill>
                          <a:latin typeface="+mn-lt"/>
                        </a:rPr>
                        <a:t>Step</a:t>
                      </a:r>
                      <a:r>
                        <a:rPr lang="en-CA" sz="1110" b="0" kern="1200" dirty="0" smtClean="0">
                          <a:solidFill>
                            <a:schemeClr val="tx1"/>
                          </a:solidFill>
                          <a:latin typeface="+mn-lt"/>
                          <a:ea typeface="+mn-ea"/>
                          <a:cs typeface="+mn-cs"/>
                        </a:rPr>
                        <a:t> 6: Create the Storage Growth Plan</a:t>
                      </a:r>
                      <a:endParaRPr lang="en-CA" sz="1110" b="0" kern="1200" dirty="0">
                        <a:solidFill>
                          <a:schemeClr val="tx1"/>
                        </a:solidFill>
                        <a:latin typeface="+mn-lt"/>
                        <a:ea typeface="+mn-ea"/>
                        <a:cs typeface="+mn-cs"/>
                      </a:endParaRPr>
                    </a:p>
                  </a:txBody>
                  <a:tcPr/>
                </a:tc>
                <a:tc>
                  <a:txBody>
                    <a:bodyPr/>
                    <a:lstStyle/>
                    <a:p>
                      <a:r>
                        <a:rPr lang="en-CA" sz="1110" b="0" dirty="0" smtClean="0">
                          <a:solidFill>
                            <a:schemeClr val="tx1"/>
                          </a:solidFill>
                          <a:latin typeface="+mn-lt"/>
                        </a:rPr>
                        <a:t>The Storage Growth Plan and Executive Summary</a:t>
                      </a:r>
                      <a:endParaRPr lang="en-CA" sz="1110" b="0"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10" b="0" kern="1200" dirty="0" smtClean="0">
                          <a:solidFill>
                            <a:schemeClr val="tx1"/>
                          </a:solidFill>
                          <a:latin typeface="+mn-lt"/>
                          <a:ea typeface="+mn-ea"/>
                          <a:cs typeface="+mn-cs"/>
                        </a:rPr>
                        <a:t>When quantifying benefits, it is important to include the opportunity cost of running out of capacity. Accomplish this by including the impact of new revenue from data growth drivers that would not otherwise occur without the growth facilitated in your plan. Considering this factor will assist with conveying project value to key stakeholders. </a:t>
                      </a:r>
                    </a:p>
                  </a:txBody>
                  <a:tcPr/>
                </a:tc>
              </a:tr>
            </a:tbl>
          </a:graphicData>
        </a:graphic>
      </p:graphicFrame>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03095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2" name="Text Placeholder 11"/>
          <p:cNvSpPr>
            <a:spLocks noGrp="1"/>
          </p:cNvSpPr>
          <p:nvPr>
            <p:ph type="body" sz="quarter" idx="15"/>
          </p:nvPr>
        </p:nvSpPr>
        <p:spPr/>
        <p:txBody>
          <a:bodyPr/>
          <a:lstStyle/>
          <a:p>
            <a:r>
              <a:rPr lang="en-US" dirty="0" smtClean="0"/>
              <a:t>Step </a:t>
            </a:r>
            <a:r>
              <a:rPr lang="en-US" dirty="0"/>
              <a:t>1: Understand the Data Growth Challenge</a:t>
            </a:r>
            <a:endParaRPr lang="en-CA" dirty="0"/>
          </a:p>
        </p:txBody>
      </p:sp>
      <p:pic>
        <p:nvPicPr>
          <p:cNvPr id="16"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sp>
        <p:nvSpPr>
          <p:cNvPr id="10" name="Chevron 9"/>
          <p:cNvSpPr/>
          <p:nvPr/>
        </p:nvSpPr>
        <p:spPr>
          <a:xfrm>
            <a:off x="5653969" y="4349617"/>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5" name="Text Placeholder 13"/>
          <p:cNvSpPr>
            <a:spLocks noGrp="1"/>
          </p:cNvSpPr>
          <p:nvPr>
            <p:ph type="body" sz="quarter" idx="4294967295"/>
          </p:nvPr>
        </p:nvSpPr>
        <p:spPr>
          <a:xfrm>
            <a:off x="423618" y="4291004"/>
            <a:ext cx="4256394" cy="1906138"/>
          </a:xfrm>
        </p:spPr>
        <p:txBody>
          <a:bodyPr/>
          <a:lstStyle/>
          <a:p>
            <a:pPr marL="0" indent="0">
              <a:buNone/>
            </a:pPr>
            <a:r>
              <a:rPr lang="en-CA" dirty="0" smtClean="0"/>
              <a:t>1.1 Act now: data </a:t>
            </a:r>
            <a:r>
              <a:rPr lang="en-CA" dirty="0"/>
              <a:t>g</a:t>
            </a:r>
            <a:r>
              <a:rPr lang="en-CA" dirty="0" smtClean="0"/>
              <a:t>rowth is an immediate and pressing </a:t>
            </a:r>
            <a:r>
              <a:rPr lang="en-CA" dirty="0"/>
              <a:t>t</a:t>
            </a:r>
            <a:r>
              <a:rPr lang="en-CA" dirty="0" smtClean="0"/>
              <a:t>rend</a:t>
            </a:r>
          </a:p>
          <a:p>
            <a:pPr marL="0" indent="0">
              <a:buNone/>
            </a:pPr>
            <a:r>
              <a:rPr lang="en-CA" dirty="0" smtClean="0"/>
              <a:t>1.2 </a:t>
            </a:r>
            <a:r>
              <a:rPr lang="en-CA" dirty="0"/>
              <a:t>Avoid the common mistake of reactive capacity expansion as </a:t>
            </a:r>
            <a:r>
              <a:rPr lang="en-CA" dirty="0" smtClean="0"/>
              <a:t>your </a:t>
            </a:r>
            <a:r>
              <a:rPr lang="en-CA" dirty="0"/>
              <a:t>first </a:t>
            </a:r>
            <a:r>
              <a:rPr lang="en-CA" dirty="0" smtClean="0"/>
              <a:t>step</a:t>
            </a:r>
          </a:p>
          <a:p>
            <a:pPr marL="0" indent="0">
              <a:buNone/>
            </a:pPr>
            <a:r>
              <a:rPr lang="en-US" dirty="0"/>
              <a:t>1.3 Create </a:t>
            </a:r>
            <a:r>
              <a:rPr lang="en-US" dirty="0" smtClean="0"/>
              <a:t>a </a:t>
            </a:r>
            <a:r>
              <a:rPr lang="en-US" dirty="0"/>
              <a:t>Storage Growth Plan to </a:t>
            </a:r>
            <a:r>
              <a:rPr lang="en-US" dirty="0" smtClean="0"/>
              <a:t>close </a:t>
            </a:r>
            <a:r>
              <a:rPr lang="en-US" dirty="0"/>
              <a:t>your a</a:t>
            </a:r>
            <a:r>
              <a:rPr lang="en-US" dirty="0" smtClean="0"/>
              <a:t>ffordability gap</a:t>
            </a:r>
            <a:endParaRPr lang="en-CA" dirty="0"/>
          </a:p>
        </p:txBody>
      </p:sp>
      <p:cxnSp>
        <p:nvCxnSpPr>
          <p:cNvPr id="17" name="Straight Connector 16"/>
          <p:cNvCxnSpPr/>
          <p:nvPr/>
        </p:nvCxnSpPr>
        <p:spPr>
          <a:xfrm rot="5400000">
            <a:off x="4142201" y="5232632"/>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27996" y="3959876"/>
            <a:ext cx="1764196" cy="338554"/>
          </a:xfrm>
          <a:prstGeom prst="rect">
            <a:avLst/>
          </a:prstGeom>
          <a:solidFill>
            <a:schemeClr val="bg1"/>
          </a:solidFill>
        </p:spPr>
        <p:txBody>
          <a:bodyPr wrap="square" rtlCol="0">
            <a:spAutoFit/>
          </a:bodyPr>
          <a:lstStyle/>
          <a:p>
            <a:pPr algn="l"/>
            <a:r>
              <a:rPr lang="en-CA" sz="1600" b="1" dirty="0" smtClean="0"/>
              <a:t>Project Steps:</a:t>
            </a:r>
            <a:endParaRPr lang="en-CA" sz="1600" b="1" dirty="0"/>
          </a:p>
        </p:txBody>
      </p:sp>
      <p:sp>
        <p:nvSpPr>
          <p:cNvPr id="4" name="TextBox 3"/>
          <p:cNvSpPr txBox="1"/>
          <p:nvPr/>
        </p:nvSpPr>
        <p:spPr>
          <a:xfrm>
            <a:off x="405135" y="3959876"/>
            <a:ext cx="2880320" cy="338554"/>
          </a:xfrm>
          <a:prstGeom prst="rect">
            <a:avLst/>
          </a:prstGeom>
          <a:solidFill>
            <a:schemeClr val="bg1"/>
          </a:solidFill>
        </p:spPr>
        <p:txBody>
          <a:bodyPr wrap="square" rtlCol="0">
            <a:spAutoFit/>
          </a:bodyPr>
          <a:lstStyle/>
          <a:p>
            <a:pPr algn="l"/>
            <a:r>
              <a:rPr lang="en-CA" sz="1600" b="1" dirty="0" smtClean="0"/>
              <a:t>What’s in this Step:</a:t>
            </a:r>
            <a:endParaRPr lang="en-CA" sz="1600" b="1" dirty="0"/>
          </a:p>
        </p:txBody>
      </p:sp>
      <p:sp>
        <p:nvSpPr>
          <p:cNvPr id="14" name="Text Placeholder 12"/>
          <p:cNvSpPr txBox="1">
            <a:spLocks/>
          </p:cNvSpPr>
          <p:nvPr/>
        </p:nvSpPr>
        <p:spPr>
          <a:xfrm>
            <a:off x="5727996" y="4291004"/>
            <a:ext cx="3128480" cy="2046547"/>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b="1" dirty="0" smtClean="0"/>
              <a:t>Understand the Data Growth Challenge</a:t>
            </a:r>
          </a:p>
          <a:p>
            <a:pPr marL="0" indent="0">
              <a:buNone/>
            </a:pPr>
            <a:r>
              <a:rPr lang="en-CA" dirty="0" smtClean="0"/>
              <a:t>Conduct the Evolution of Storage Assessment</a:t>
            </a:r>
          </a:p>
          <a:p>
            <a:pPr marL="0" indent="0">
              <a:buNone/>
            </a:pPr>
            <a:r>
              <a:rPr lang="en-CA" dirty="0" smtClean="0"/>
              <a:t>Identify Storage Processes and Priorities</a:t>
            </a:r>
          </a:p>
          <a:p>
            <a:pPr marL="0" indent="0">
              <a:buNone/>
            </a:pPr>
            <a:r>
              <a:rPr lang="en-CA" dirty="0" smtClean="0"/>
              <a:t>Assess and Select Storage Optimization Solutions</a:t>
            </a:r>
          </a:p>
          <a:p>
            <a:pPr marL="0" indent="0">
              <a:buNone/>
            </a:pPr>
            <a:r>
              <a:rPr lang="en-CA" dirty="0" smtClean="0"/>
              <a:t>Assess and Select Storage Expansion Approaches</a:t>
            </a:r>
          </a:p>
          <a:p>
            <a:pPr marL="0" indent="0">
              <a:buNone/>
            </a:pPr>
            <a:r>
              <a:rPr lang="en-CA" dirty="0" smtClean="0"/>
              <a:t>Create the Storage Growth Plan</a:t>
            </a:r>
          </a:p>
          <a:p>
            <a:endParaRPr lang="en-CA" dirty="0"/>
          </a:p>
        </p:txBody>
      </p:sp>
      <p:pic>
        <p:nvPicPr>
          <p:cNvPr id="13" name="Picture 1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67609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Act now: data </a:t>
            </a:r>
            <a:r>
              <a:rPr lang="en-US" dirty="0"/>
              <a:t>g</a:t>
            </a:r>
            <a:r>
              <a:rPr lang="en-US" dirty="0" smtClean="0"/>
              <a:t>rowth is an immediate and pressing </a:t>
            </a:r>
            <a:r>
              <a:rPr lang="en-US" dirty="0"/>
              <a:t>t</a:t>
            </a:r>
            <a:r>
              <a:rPr lang="en-US" dirty="0" smtClean="0"/>
              <a:t>rend</a:t>
            </a:r>
          </a:p>
        </p:txBody>
      </p:sp>
      <p:sp>
        <p:nvSpPr>
          <p:cNvPr id="6" name="Text Placeholder 5"/>
          <p:cNvSpPr>
            <a:spLocks noGrp="1"/>
          </p:cNvSpPr>
          <p:nvPr>
            <p:ph type="body" sz="quarter" idx="16"/>
          </p:nvPr>
        </p:nvSpPr>
        <p:spPr>
          <a:xfrm>
            <a:off x="251520" y="1352010"/>
            <a:ext cx="3962658" cy="3337130"/>
          </a:xfrm>
        </p:spPr>
        <p:txBody>
          <a:bodyPr/>
          <a:lstStyle/>
          <a:p>
            <a:pPr lvl="0"/>
            <a:r>
              <a:rPr lang="en-CA" sz="1400" dirty="0"/>
              <a:t>Rapid growth in both structured </a:t>
            </a:r>
            <a:r>
              <a:rPr lang="en-CA" sz="1400" dirty="0" smtClean="0"/>
              <a:t>and </a:t>
            </a:r>
            <a:r>
              <a:rPr lang="en-CA" sz="1400" dirty="0"/>
              <a:t>unstructured data </a:t>
            </a:r>
            <a:r>
              <a:rPr lang="en-CA" sz="1400" dirty="0" smtClean="0"/>
              <a:t>burdens the </a:t>
            </a:r>
            <a:r>
              <a:rPr lang="en-CA" sz="1400" dirty="0"/>
              <a:t>typical organization </a:t>
            </a:r>
            <a:r>
              <a:rPr lang="en-CA" sz="1400" dirty="0" smtClean="0"/>
              <a:t>with approximately 50% additional data each year.</a:t>
            </a:r>
          </a:p>
          <a:p>
            <a:r>
              <a:rPr lang="en-CA" sz="1400" dirty="0"/>
              <a:t>Provisioning storage is a </a:t>
            </a:r>
            <a:r>
              <a:rPr lang="en-CA" sz="1400" b="1" dirty="0"/>
              <a:t>core</a:t>
            </a:r>
            <a:r>
              <a:rPr lang="en-CA" sz="1400" dirty="0"/>
              <a:t> infrastructure responsibility; without adequate storage fundamental </a:t>
            </a:r>
            <a:r>
              <a:rPr lang="en-CA" sz="1400" dirty="0" smtClean="0"/>
              <a:t>business </a:t>
            </a:r>
            <a:r>
              <a:rPr lang="en-CA" sz="1400" dirty="0"/>
              <a:t>processes </a:t>
            </a:r>
            <a:r>
              <a:rPr lang="en-CA" sz="1400" dirty="0" smtClean="0"/>
              <a:t>will </a:t>
            </a:r>
            <a:r>
              <a:rPr lang="en-CA" sz="1400" dirty="0"/>
              <a:t>fail </a:t>
            </a:r>
            <a:r>
              <a:rPr lang="en-CA" sz="1400" dirty="0" smtClean="0"/>
              <a:t>immediately.</a:t>
            </a:r>
          </a:p>
          <a:p>
            <a:r>
              <a:rPr lang="en-CA" sz="1400" dirty="0"/>
              <a:t>Many organizations are dramatically boosting their storage spend to meet the data growth trend. </a:t>
            </a:r>
            <a:r>
              <a:rPr lang="en-CA" sz="1400" dirty="0" smtClean="0"/>
              <a:t>Sixty-three percent</a:t>
            </a:r>
            <a:r>
              <a:rPr lang="en-US" sz="1400" dirty="0" smtClean="0"/>
              <a:t> </a:t>
            </a:r>
            <a:r>
              <a:rPr lang="en-US" sz="1400" dirty="0"/>
              <a:t>of CIOs </a:t>
            </a:r>
            <a:r>
              <a:rPr lang="en-US" sz="1400" dirty="0" smtClean="0"/>
              <a:t>have increased data </a:t>
            </a:r>
            <a:r>
              <a:rPr lang="en-US" sz="1400" dirty="0"/>
              <a:t>s</a:t>
            </a:r>
            <a:r>
              <a:rPr lang="en-US" sz="1400" dirty="0" smtClean="0"/>
              <a:t>torage </a:t>
            </a:r>
            <a:r>
              <a:rPr lang="en-US" sz="1400" dirty="0"/>
              <a:t>s</a:t>
            </a:r>
            <a:r>
              <a:rPr lang="en-US" sz="1400" dirty="0" smtClean="0"/>
              <a:t>pending </a:t>
            </a:r>
            <a:r>
              <a:rPr lang="en-US" sz="1400" dirty="0"/>
              <a:t>in </a:t>
            </a:r>
            <a:r>
              <a:rPr lang="en-US" sz="1400" dirty="0" smtClean="0"/>
              <a:t>2013.</a:t>
            </a:r>
          </a:p>
          <a:p>
            <a:r>
              <a:rPr lang="en-US" sz="1400" dirty="0" smtClean="0"/>
              <a:t>On average, organizations are allocating 20-30% of IT budgets towards storage.</a:t>
            </a:r>
            <a:endParaRPr lang="en-CA" sz="1400" dirty="0" smtClean="0"/>
          </a:p>
          <a:p>
            <a:pPr lvl="0"/>
            <a:endParaRPr lang="en-CA" dirty="0"/>
          </a:p>
        </p:txBody>
      </p:sp>
      <p:sp>
        <p:nvSpPr>
          <p:cNvPr id="4" name="TextBox 3"/>
          <p:cNvSpPr txBox="1"/>
          <p:nvPr/>
        </p:nvSpPr>
        <p:spPr>
          <a:xfrm>
            <a:off x="4476448" y="1388674"/>
            <a:ext cx="4076042" cy="307777"/>
          </a:xfrm>
          <a:prstGeom prst="rect">
            <a:avLst/>
          </a:prstGeom>
          <a:noFill/>
        </p:spPr>
        <p:txBody>
          <a:bodyPr wrap="square" rtlCol="0">
            <a:spAutoFit/>
          </a:bodyPr>
          <a:lstStyle/>
          <a:p>
            <a:r>
              <a:rPr lang="en-CA" sz="1400" b="1" dirty="0" smtClean="0"/>
              <a:t>  Key Data Growth Drivers</a:t>
            </a:r>
            <a:endParaRPr lang="en-CA" dirty="0"/>
          </a:p>
        </p:txBody>
      </p:sp>
      <p:pic>
        <p:nvPicPr>
          <p:cNvPr id="28" name="Picture 27" descr="quote1.wmf"/>
          <p:cNvPicPr>
            <a:picLocks noChangeAspect="1"/>
          </p:cNvPicPr>
          <p:nvPr/>
        </p:nvPicPr>
        <p:blipFill>
          <a:blip r:embed="rId2" cstate="print"/>
          <a:stretch>
            <a:fillRect/>
          </a:stretch>
        </p:blipFill>
        <p:spPr>
          <a:xfrm>
            <a:off x="395536" y="4941168"/>
            <a:ext cx="179050" cy="127893"/>
          </a:xfrm>
          <a:prstGeom prst="rect">
            <a:avLst/>
          </a:prstGeom>
        </p:spPr>
      </p:pic>
      <p:sp>
        <p:nvSpPr>
          <p:cNvPr id="29" name="TextBox 28"/>
          <p:cNvSpPr txBox="1"/>
          <p:nvPr/>
        </p:nvSpPr>
        <p:spPr>
          <a:xfrm>
            <a:off x="528670" y="4941168"/>
            <a:ext cx="3672408" cy="1384995"/>
          </a:xfrm>
          <a:prstGeom prst="rect">
            <a:avLst/>
          </a:prstGeom>
          <a:noFill/>
        </p:spPr>
        <p:txBody>
          <a:bodyPr wrap="square" rtlCol="0">
            <a:spAutoFit/>
          </a:bodyPr>
          <a:lstStyle/>
          <a:p>
            <a:pPr algn="l"/>
            <a:r>
              <a:rPr lang="en-CA" sz="1400" i="1" dirty="0" smtClean="0">
                <a:latin typeface="Georgia" panose="02040502050405020303" pitchFamily="18" charset="0"/>
              </a:rPr>
              <a:t>Media </a:t>
            </a:r>
            <a:r>
              <a:rPr lang="en-CA" sz="1400" i="1" dirty="0">
                <a:latin typeface="Georgia" panose="02040502050405020303" pitchFamily="18" charset="0"/>
              </a:rPr>
              <a:t>intensive industries such as entertainment broadcasting, medical, legal, and insurance can expect to see data growth rates over 120 percent year on </a:t>
            </a:r>
            <a:r>
              <a:rPr lang="en-CA" sz="1400" i="1" dirty="0" smtClean="0">
                <a:latin typeface="Georgia" panose="02040502050405020303" pitchFamily="18" charset="0"/>
              </a:rPr>
              <a:t>year</a:t>
            </a:r>
            <a:r>
              <a:rPr lang="en-CA" sz="1400" i="1" dirty="0">
                <a:latin typeface="Georgia" panose="02040502050405020303" pitchFamily="18" charset="0"/>
              </a:rPr>
              <a:t>.</a:t>
            </a:r>
            <a:r>
              <a:rPr lang="en-CA" sz="1400" i="1" dirty="0" smtClean="0">
                <a:latin typeface="Georgia" panose="02040502050405020303" pitchFamily="18" charset="0"/>
              </a:rPr>
              <a:t>     </a:t>
            </a:r>
          </a:p>
          <a:p>
            <a:pPr algn="r"/>
            <a:r>
              <a:rPr lang="en-CA" sz="1400" dirty="0" smtClean="0">
                <a:latin typeface="+mn-lt"/>
              </a:rPr>
              <a:t>-- Storage </a:t>
            </a:r>
            <a:r>
              <a:rPr lang="en-CA" sz="1400" dirty="0">
                <a:latin typeface="+mn-lt"/>
              </a:rPr>
              <a:t>Strategies Inc.</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911798"/>
            <a:ext cx="4316987" cy="3728785"/>
          </a:xfrm>
          <a:prstGeom prst="rect">
            <a:avLst/>
          </a:prstGeom>
          <a:noFill/>
          <a:ln>
            <a:noFill/>
          </a:ln>
        </p:spPr>
      </p:pic>
      <p:pic>
        <p:nvPicPr>
          <p:cNvPr id="11" name="Picture 10" descr="quote2.wmf"/>
          <p:cNvPicPr>
            <a:picLocks noChangeAspect="1"/>
          </p:cNvPicPr>
          <p:nvPr/>
        </p:nvPicPr>
        <p:blipFill>
          <a:blip r:embed="rId4" cstate="print"/>
          <a:stretch>
            <a:fillRect/>
          </a:stretch>
        </p:blipFill>
        <p:spPr>
          <a:xfrm>
            <a:off x="1151620" y="5877272"/>
            <a:ext cx="179050" cy="127893"/>
          </a:xfrm>
          <a:prstGeom prst="rect">
            <a:avLst/>
          </a:prstGeom>
        </p:spPr>
      </p:pic>
      <p:pic>
        <p:nvPicPr>
          <p:cNvPr id="9" name="Picture 8"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254000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9"/>
          </p:nvPr>
        </p:nvSpPr>
        <p:spPr>
          <a:xfrm>
            <a:off x="2164573" y="1190762"/>
            <a:ext cx="5071723" cy="1018739"/>
          </a:xfrm>
        </p:spPr>
        <p:txBody>
          <a:bodyPr/>
          <a:lstStyle/>
          <a:p>
            <a:r>
              <a:rPr lang="en-CA" dirty="0" smtClean="0"/>
              <a:t>Advertising agency faces unique challenges around housing rich media with varying workloads.</a:t>
            </a:r>
            <a:endParaRPr lang="en-CA" dirty="0"/>
          </a:p>
        </p:txBody>
      </p:sp>
      <p:sp>
        <p:nvSpPr>
          <p:cNvPr id="29" name="Title 28"/>
          <p:cNvSpPr>
            <a:spLocks noGrp="1"/>
          </p:cNvSpPr>
          <p:nvPr>
            <p:ph type="title"/>
          </p:nvPr>
        </p:nvSpPr>
        <p:spPr/>
        <p:txBody>
          <a:bodyPr/>
          <a:lstStyle/>
          <a:p>
            <a:r>
              <a:rPr lang="en-CA" dirty="0" smtClean="0"/>
              <a:t>1.1.1  Case study: </a:t>
            </a:r>
            <a:r>
              <a:rPr lang="en-US" dirty="0"/>
              <a:t>l</a:t>
            </a:r>
            <a:r>
              <a:rPr lang="en-US" dirty="0" smtClean="0"/>
              <a:t>earn from </a:t>
            </a:r>
            <a:r>
              <a:rPr lang="en-US" i="1" dirty="0" smtClean="0"/>
              <a:t>Andromeda Marketing</a:t>
            </a:r>
            <a:r>
              <a:rPr lang="en-US" dirty="0" smtClean="0"/>
              <a:t>’s growth </a:t>
            </a:r>
            <a:r>
              <a:rPr lang="en-US" dirty="0"/>
              <a:t>a</a:t>
            </a:r>
            <a:r>
              <a:rPr lang="en-US" dirty="0" smtClean="0"/>
              <a:t>pproach</a:t>
            </a:r>
            <a:endParaRPr lang="en-CA" dirty="0"/>
          </a:p>
        </p:txBody>
      </p:sp>
      <p:grpSp>
        <p:nvGrpSpPr>
          <p:cNvPr id="38" name="Group 37"/>
          <p:cNvGrpSpPr/>
          <p:nvPr/>
        </p:nvGrpSpPr>
        <p:grpSpPr>
          <a:xfrm>
            <a:off x="2159732" y="2210665"/>
            <a:ext cx="6711530" cy="647495"/>
            <a:chOff x="2159732" y="2369782"/>
            <a:chExt cx="6804756" cy="647495"/>
          </a:xfrm>
        </p:grpSpPr>
        <p:sp>
          <p:nvSpPr>
            <p:cNvPr id="32" name="TextBox 31"/>
            <p:cNvSpPr txBox="1"/>
            <p:nvPr/>
          </p:nvSpPr>
          <p:spPr>
            <a:xfrm>
              <a:off x="2159732" y="2370946"/>
              <a:ext cx="900100" cy="646331"/>
            </a:xfrm>
            <a:prstGeom prst="rect">
              <a:avLst/>
            </a:prstGeom>
            <a:noFill/>
          </p:spPr>
          <p:txBody>
            <a:bodyPr wrap="square" rtlCol="0">
              <a:spAutoFit/>
            </a:bodyPr>
            <a:lstStyle/>
            <a:p>
              <a:pPr algn="r"/>
              <a:r>
                <a:rPr lang="en-CA" sz="1200" b="1" dirty="0" smtClean="0"/>
                <a:t>Industry:</a:t>
              </a:r>
            </a:p>
            <a:p>
              <a:pPr algn="r"/>
              <a:r>
                <a:rPr lang="en-CA" sz="1200" b="1" dirty="0" smtClean="0"/>
                <a:t>Segment:</a:t>
              </a:r>
            </a:p>
            <a:p>
              <a:pPr algn="r"/>
              <a:r>
                <a:rPr lang="en-CA" sz="1200" b="1" dirty="0" smtClean="0"/>
                <a:t>Source:</a:t>
              </a:r>
              <a:endParaRPr lang="en-CA" sz="1200" b="1" dirty="0"/>
            </a:p>
          </p:txBody>
        </p:sp>
        <p:sp>
          <p:nvSpPr>
            <p:cNvPr id="35" name="TextBox 34"/>
            <p:cNvSpPr txBox="1"/>
            <p:nvPr/>
          </p:nvSpPr>
          <p:spPr>
            <a:xfrm>
              <a:off x="2967105" y="2369782"/>
              <a:ext cx="5997383" cy="646331"/>
            </a:xfrm>
            <a:prstGeom prst="rect">
              <a:avLst/>
            </a:prstGeom>
            <a:noFill/>
          </p:spPr>
          <p:txBody>
            <a:bodyPr wrap="square" rtlCol="0">
              <a:spAutoFit/>
            </a:bodyPr>
            <a:lstStyle/>
            <a:p>
              <a:pPr algn="l"/>
              <a:r>
                <a:rPr lang="en-CA" sz="1200" dirty="0" smtClean="0"/>
                <a:t>Marketing</a:t>
              </a:r>
            </a:p>
            <a:p>
              <a:pPr algn="l"/>
              <a:r>
                <a:rPr lang="en-CA" sz="1200" dirty="0" smtClean="0"/>
                <a:t>Top 10 American Advertising Firm</a:t>
              </a:r>
            </a:p>
            <a:p>
              <a:pPr algn="l"/>
              <a:r>
                <a:rPr lang="en-CA" sz="1200" dirty="0" smtClean="0"/>
                <a:t>Senior IT Manager</a:t>
              </a:r>
            </a:p>
          </p:txBody>
        </p:sp>
      </p:grpSp>
      <p:grpSp>
        <p:nvGrpSpPr>
          <p:cNvPr id="39" name="Group 33"/>
          <p:cNvGrpSpPr/>
          <p:nvPr/>
        </p:nvGrpSpPr>
        <p:grpSpPr>
          <a:xfrm>
            <a:off x="453787" y="3146089"/>
            <a:ext cx="3530025" cy="3036930"/>
            <a:chOff x="5543549" y="2696444"/>
            <a:chExt cx="3295651" cy="1226294"/>
          </a:xfrm>
        </p:grpSpPr>
        <p:sp>
          <p:nvSpPr>
            <p:cNvPr id="40" name="Rectangle 39"/>
            <p:cNvSpPr/>
            <p:nvPr/>
          </p:nvSpPr>
          <p:spPr>
            <a:xfrm>
              <a:off x="5543549" y="2840444"/>
              <a:ext cx="3295651" cy="108229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a:buFont typeface="Arial" panose="020B0604020202020204" pitchFamily="34" charset="0"/>
                <a:buChar char="•"/>
              </a:pPr>
              <a:endParaRPr lang="en-CA" sz="1200" dirty="0" smtClean="0">
                <a:solidFill>
                  <a:schemeClr val="tx1"/>
                </a:solidFill>
              </a:endParaRPr>
            </a:p>
          </p:txBody>
        </p:sp>
        <p:sp>
          <p:nvSpPr>
            <p:cNvPr id="42" name="Round Same Side Corner Rectangle 41"/>
            <p:cNvSpPr/>
            <p:nvPr/>
          </p:nvSpPr>
          <p:spPr>
            <a:xfrm>
              <a:off x="5543550" y="2696444"/>
              <a:ext cx="3295650" cy="16340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The Data Growth Challenge:</a:t>
              </a:r>
              <a:endParaRPr lang="en-CA" sz="1200" b="1" dirty="0">
                <a:solidFill>
                  <a:schemeClr val="bg1"/>
                </a:solidFill>
              </a:endParaRPr>
            </a:p>
          </p:txBody>
        </p:sp>
      </p:grpSp>
      <p:grpSp>
        <p:nvGrpSpPr>
          <p:cNvPr id="43" name="Group 33"/>
          <p:cNvGrpSpPr/>
          <p:nvPr/>
        </p:nvGrpSpPr>
        <p:grpSpPr>
          <a:xfrm>
            <a:off x="4825870" y="3146088"/>
            <a:ext cx="3581587" cy="3036934"/>
            <a:chOff x="5543549" y="2708575"/>
            <a:chExt cx="3296206" cy="1226296"/>
          </a:xfrm>
        </p:grpSpPr>
        <p:sp>
          <p:nvSpPr>
            <p:cNvPr id="47" name="Rectangle 46"/>
            <p:cNvSpPr/>
            <p:nvPr/>
          </p:nvSpPr>
          <p:spPr>
            <a:xfrm>
              <a:off x="5543549" y="2840444"/>
              <a:ext cx="3295651" cy="1094427"/>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200" dirty="0" smtClean="0">
                <a:solidFill>
                  <a:schemeClr val="tx1"/>
                </a:solidFill>
              </a:endParaRPr>
            </a:p>
          </p:txBody>
        </p:sp>
        <p:sp>
          <p:nvSpPr>
            <p:cNvPr id="48" name="Round Same Side Corner Rectangle 47"/>
            <p:cNvSpPr/>
            <p:nvPr/>
          </p:nvSpPr>
          <p:spPr>
            <a:xfrm>
              <a:off x="5544105" y="2708575"/>
              <a:ext cx="3295650" cy="16340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The Current Situation: Assessing Solutions</a:t>
              </a:r>
              <a:endParaRPr lang="en-CA" sz="1200" b="1" dirty="0">
                <a:solidFill>
                  <a:schemeClr val="bg1"/>
                </a:solidFill>
              </a:endParaRPr>
            </a:p>
          </p:txBody>
        </p:sp>
      </p:grpSp>
      <p:sp>
        <p:nvSpPr>
          <p:cNvPr id="52" name="Chevron 51"/>
          <p:cNvSpPr/>
          <p:nvPr/>
        </p:nvSpPr>
        <p:spPr>
          <a:xfrm>
            <a:off x="4279951" y="450912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2"/>
          <p:cNvSpPr/>
          <p:nvPr/>
        </p:nvSpPr>
        <p:spPr>
          <a:xfrm>
            <a:off x="461104" y="3690034"/>
            <a:ext cx="3530024" cy="2492990"/>
          </a:xfrm>
          <a:prstGeom prst="rect">
            <a:avLst/>
          </a:prstGeom>
        </p:spPr>
        <p:txBody>
          <a:bodyPr wrap="square">
            <a:spAutoFit/>
          </a:bodyPr>
          <a:lstStyle/>
          <a:p>
            <a:pPr marL="171450" lvl="0" indent="-171450" algn="l">
              <a:buFont typeface="Arial" panose="020B0604020202020204" pitchFamily="34" charset="0"/>
              <a:buChar char="•"/>
            </a:pPr>
            <a:r>
              <a:rPr lang="en-CA" sz="1200" dirty="0"/>
              <a:t>The organization is a top 10 full service agency with a major automotive brand as its sole </a:t>
            </a:r>
            <a:r>
              <a:rPr lang="en-CA" sz="1200" dirty="0" smtClean="0"/>
              <a:t>responsibility, creating highly cyclical data surges. </a:t>
            </a:r>
          </a:p>
          <a:p>
            <a:pPr lvl="0" algn="l"/>
            <a:endParaRPr lang="en-CA" sz="1200" dirty="0"/>
          </a:p>
          <a:p>
            <a:pPr marL="171450" lvl="0" indent="-171450" algn="l">
              <a:buFont typeface="Arial" panose="020B0604020202020204" pitchFamily="34" charset="0"/>
              <a:buChar char="•"/>
            </a:pPr>
            <a:r>
              <a:rPr lang="en-CA" sz="1200" dirty="0" smtClean="0"/>
              <a:t>Massive </a:t>
            </a:r>
            <a:r>
              <a:rPr lang="en-CA" sz="1200" dirty="0"/>
              <a:t>growth in rich media has presented some unique problems since traditional storage optimization solutions such as data deduplication proved to be less useful.   </a:t>
            </a:r>
            <a:endParaRPr lang="en-CA" sz="1200" dirty="0" smtClean="0"/>
          </a:p>
          <a:p>
            <a:pPr lvl="0" algn="l"/>
            <a:endParaRPr lang="en-CA" sz="1200" dirty="0"/>
          </a:p>
          <a:p>
            <a:pPr marL="171450" lvl="0" indent="-171450" algn="l">
              <a:buFont typeface="Arial" panose="020B0604020202020204" pitchFamily="34" charset="0"/>
              <a:buChar char="•"/>
            </a:pPr>
            <a:r>
              <a:rPr lang="en-CA" sz="1200" dirty="0" smtClean="0"/>
              <a:t>Total </a:t>
            </a:r>
            <a:r>
              <a:rPr lang="en-CA" sz="1200" dirty="0"/>
              <a:t>Data is nearly 200 PB with approximately 11 TB growth </a:t>
            </a:r>
            <a:r>
              <a:rPr lang="en-CA" sz="1200" dirty="0" smtClean="0"/>
              <a:t>daily.</a:t>
            </a:r>
          </a:p>
          <a:p>
            <a:pPr lvl="0" algn="l"/>
            <a:endParaRPr lang="en-CA" sz="1200" dirty="0"/>
          </a:p>
        </p:txBody>
      </p:sp>
      <p:sp>
        <p:nvSpPr>
          <p:cNvPr id="20" name="Rectangle 19"/>
          <p:cNvSpPr/>
          <p:nvPr/>
        </p:nvSpPr>
        <p:spPr>
          <a:xfrm>
            <a:off x="4833186" y="3690034"/>
            <a:ext cx="3573667" cy="2308324"/>
          </a:xfrm>
          <a:prstGeom prst="rect">
            <a:avLst/>
          </a:prstGeom>
        </p:spPr>
        <p:txBody>
          <a:bodyPr wrap="square">
            <a:spAutoFit/>
          </a:bodyPr>
          <a:lstStyle/>
          <a:p>
            <a:pPr marL="171450" lvl="0" indent="-171450" algn="l">
              <a:buFont typeface="Arial" panose="020B0604020202020204" pitchFamily="34" charset="0"/>
              <a:buChar char="•"/>
            </a:pPr>
            <a:r>
              <a:rPr lang="en-CA" sz="1200" dirty="0" smtClean="0"/>
              <a:t>Massive amount of data under management is leading the organization to assess storage optimization solutions such as deduplication to stem data growth.</a:t>
            </a:r>
          </a:p>
          <a:p>
            <a:pPr lvl="0" algn="l"/>
            <a:endParaRPr lang="en-CA" sz="1200" dirty="0"/>
          </a:p>
          <a:p>
            <a:pPr marL="171450" lvl="0" indent="-171450" algn="l">
              <a:buFont typeface="Arial" panose="020B0604020202020204" pitchFamily="34" charset="0"/>
              <a:buChar char="•"/>
            </a:pPr>
            <a:r>
              <a:rPr lang="en-CA" sz="1200" dirty="0" smtClean="0"/>
              <a:t>Increased interest in low cost storage media such as Tape and SATA disk. </a:t>
            </a:r>
          </a:p>
          <a:p>
            <a:pPr marL="171450" lvl="0" indent="-171450" algn="l">
              <a:buFont typeface="Arial" panose="020B0604020202020204" pitchFamily="34" charset="0"/>
              <a:buChar char="•"/>
            </a:pPr>
            <a:endParaRPr lang="en-CA" sz="1200" dirty="0"/>
          </a:p>
          <a:p>
            <a:pPr marL="171450" lvl="0" indent="-171450" algn="l">
              <a:buFont typeface="Arial" panose="020B0604020202020204" pitchFamily="34" charset="0"/>
              <a:buChar char="•"/>
            </a:pPr>
            <a:r>
              <a:rPr lang="en-CA" sz="1200" dirty="0" smtClean="0"/>
              <a:t>Will likely invest in a new SAN array for production data growth. Must select a top-tier provider</a:t>
            </a:r>
            <a:r>
              <a:rPr lang="en-CA" sz="1200" dirty="0"/>
              <a:t> </a:t>
            </a:r>
            <a:r>
              <a:rPr lang="en-CA" sz="1200" dirty="0" smtClean="0"/>
              <a:t>due to management preferences.</a:t>
            </a:r>
          </a:p>
          <a:p>
            <a:pPr lvl="0" algn="l"/>
            <a:endParaRPr lang="en-CA" sz="1200" dirty="0"/>
          </a:p>
        </p:txBody>
      </p:sp>
      <p:sp>
        <p:nvSpPr>
          <p:cNvPr id="5" name="AutoShape 4" descr="data:image/jpeg;base64,/9j/4AAQSkZJRgABAQAAAQABAAD/2wCEAAkGBxQPERQPDxIQFA8QFA0QDw8QEBAPFBAQFBIXFhQVFBUYHC0hGBolHBQVIzEhJSk3Li4xGR8zOD84NygvLisBCgoKDg0OFRAPGislHyQ3LzQ3NywtKywsNywzLCwuNywsMi40LCw0NywsMDcsNzErLCwsLSszKywrLCs3OCwsK//AABEIAGgA8AMBIgACEQEDEQH/xAAbAAEAAgMBAQAAAAAAAAAAAAAAAQIDBQYEB//EADsQAAICAQIEAwYCBgsBAAAAAAECAAMRBBIFITFBBlFhBxMicYGRMqEUI3KxweEkMzQ1Q1Jic7Kz0Rb/xAAZAQEBAQEBAQAAAAAAAAAAAAAAAwQFAgH/xAAgEQEAAgEEAgMAAAAAAAAAAAAAAQIDBBESMRNRBSJB/9oADAMBAAIRAxEAPwD7XJEsFkhYFZMvECkmTECJIgyYCRJiAiIgIiICIiAiIgJEmICRJiBEYkxArtjbLRAptkETJIIgYcyydR9ZX7y6QLLLSqy0BErJgajxP4hp4dQdRqGITIVVUZZ3PRVHc8j9pq/BvjvT8ULpUHS2sBmrsAyVJxlSOsp7S/Cz8U0q1UsFtqsFyBvwudrKVJ7cmPP0nOey/wBn9+gvfV6soG2GuutG3Z3EbmY/TpNNKYfDMzP2UiK8X1GTIkzMmREQEREBERAREQEREBERAREQEREBERAREQMA+syJMcuv/sCyS0qktA4Lx14zs0dq0adU3bQ7u4J69AB9Os6Pwnxk63TJqGXaxLKwHMblOCR6cpTxB4Xo1xVrgwdMgOh2naex8xNlw3h9emrWmldqL0H7yT5ycRblMz035sumtpqUpXa8dy9OZM+Me13i+vp16Jp31CU+7Q0CkNiyzPxZx+I5xyPnPr3C2c01G4YtNdRtHlYVG4ffM03xca1tv25sW3mYc/458c6fg6Ibw7227vdU143MFxkknko5jnMPgP2g6fjG9Kleu+sBnpswTtJxuVhyYZnF+3jwlqdXZRrNLW1y11tTbXWCzr8e5WCjqOZHLpj1ng9h3g7VU6ttdqarKa0retFtUo1jORn4TzAAHX1Eca8N/wBe33OJAkyQREQEREBERAREQEREBERAREQEREBERAwY/jLL2+sr/OSO0DIktKpLQGJGJMiBBngbjFIbZvGfPsPrMvFd3uX2fi2nH8Zwk4/yXyF9NataR37adPgrkiZmX0VTmWxNdwEN7hN3Xnj9nPKeniGnNtbVq7VswwLF6rz6idPDk8mOt/aFo2mYeiJwep4demrr0n6beRYjWF8nlgnljd6TfpYOG0k6i97Sz/AXGWJwBtUZ9PzlXlvYmm4Z4iq1FnugLEsxlVtXaWHpHGPENelcI62sxG74EyAO3Mn5wNzE1/B+L16tS1RPwkB1YYZT6j6TU/8A2mn27gLTzIKhMkAD8R58h/OB00TnL/GGnVVZfePuXcQi5KD/AF+R6/abnh2tTUVrbWco3TzHmD6wPVE5ujQNqbtSWv1CCu7Yi12FVC+6RunzYzKz26OxN9hu01rLVucAPS7HCZI/ECeUDfxNfxDiiUEIQ72MCwrqUu5UdTgdpOj4mlyuyh91f9ZUylXU4yBtPc4ge+JoOAcZN2VdLiTbqArmvCqgc7VJ7EDAnqfjtQwMsWax6lRVJYsr7WOPLPeBtYms13GUqb3eLLLcAmupC7KPM46TPw/iKXgmsnKnDowKsh8mB6QPZE53WcQNOjtet7XcPqEFhXJRg7Dn5KMYzNnwrX+/XOy1SFrJNiFN24Hmvn0/MQPfERAwSR2kfbvJXqIGVZMqstAREQKmeM8Lq3byi7uvpn5T24jEnfFS+3KIl9i0x0gDEtIxJlIfHM8R/vXT/wCzZ+9p5fGW9NTpbdyrWpsUO6lkSw45sPUY+06l9IhcWlQbFBVXxzA8h95bUadbFKWKGQ9VYZBgcpqKHu1OnNmq0xsrbdWtancy8iwz8lMy3a62/V3ULqE06UBADtUtZuHX4uw/jN7ouEU0HdVUiMcjKjniNZwim5t9tSO3TLDJx5fnA53wa2dVrP1gsyaM2qAA5G/ngfMy3s6QHT28hztYHl1GxeR+5nS6XQV1EtWiqWChioxkDpJ0eirpBWpFRSdxCjGT5wOd9nlK/ohOBl3ffy/Fyxzmb2f/ANiT9q3/AJGb3SaNKV2VKEXJO1RgZPWNJpEpXZUoRBkhVGBz6wNZwa5Vt1e5lH9I6Egf4Ncw8d1K6gppKiHdrKnsKnIrqRgxJI6E4wJsb+C0WMXelGdubMRzJ9Zn0mirpG2pFQdwoAz84GgKXfp14rsqRnSgp7yssXrAYYQ57HOfmJ7OG6RxqXtttqewVJWyVKVIBclS3P0YTY63h9d4AtQNjmp6FT6EdJOh0FdAIqQKDgtjqxHcnvA1/hlx7uwZGRqdbyz0/XNMfhjSqvv7cfHZqNSCe+1bCAB6dT9ZsV4XULDcK1FhySwHU+fz9Z6KaFQEIAASzEDuzHJP1MDT+H2CvqK2wL/fWM+TzZDzqI8wF5fQyKHD8QZqiCEoC3kcxvL5QE/5sZmx13C6r8G1AWGQG6MB5Ajn2mXSaNKV2VKqLknCjHPzgc6QToNXjr7ziH/a06HROGrQqQRsQgg57S9emVVKqoCsXLDHIljlifnkzDoeG1UZ90gXdjdjvjOB+Z+8D1xEQMH2ll7SgPSXXtAyLJkLJgIiICIiAiIgIiICIiAiIgIiICIiAiIgIiICIiAiIgIiIHnzLr2lJkXtAgn5yUMiIGWVMRAkRJiBBgRECZERAmIiAiIgIiICIiAkRECZBiIEyIiBMqYiBXMN9YiBT7y6yIgf/9k="/>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7253433" y="1135199"/>
            <a:ext cx="1548668" cy="1249685"/>
          </a:xfrm>
          <a:prstGeom prst="rect">
            <a:avLst/>
          </a:prstGeom>
        </p:spPr>
      </p:pic>
      <p:pic>
        <p:nvPicPr>
          <p:cNvPr id="18" name="Picture 1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04249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a:noFill/>
        </p:spPr>
        <p:txBody>
          <a:bodyPr/>
          <a:lstStyle/>
          <a:p>
            <a:r>
              <a:rPr lang="en-US" dirty="0" smtClean="0"/>
              <a:t>The status </a:t>
            </a:r>
            <a:r>
              <a:rPr lang="en-US" dirty="0"/>
              <a:t>q</a:t>
            </a:r>
            <a:r>
              <a:rPr lang="en-US" dirty="0" smtClean="0"/>
              <a:t>uo approach to storage is creating an increasing financial burden on most organizations. </a:t>
            </a:r>
            <a:endParaRPr lang="en-US" dirty="0"/>
          </a:p>
          <a:p>
            <a:endParaRPr lang="en-US" dirty="0"/>
          </a:p>
        </p:txBody>
      </p:sp>
      <p:sp>
        <p:nvSpPr>
          <p:cNvPr id="2" name="Title 1"/>
          <p:cNvSpPr>
            <a:spLocks noGrp="1"/>
          </p:cNvSpPr>
          <p:nvPr>
            <p:ph type="title"/>
          </p:nvPr>
        </p:nvSpPr>
        <p:spPr/>
        <p:txBody>
          <a:bodyPr/>
          <a:lstStyle/>
          <a:p>
            <a:r>
              <a:rPr lang="en-CA" dirty="0" smtClean="0"/>
              <a:t>1.2  Avoid the common mistake of reactive capacity expansion as a first step</a:t>
            </a:r>
            <a:endParaRPr lang="en-US" dirty="0" smtClean="0"/>
          </a:p>
        </p:txBody>
      </p:sp>
      <p:sp>
        <p:nvSpPr>
          <p:cNvPr id="6" name="Text Placeholder 5"/>
          <p:cNvSpPr>
            <a:spLocks noGrp="1"/>
          </p:cNvSpPr>
          <p:nvPr>
            <p:ph type="body" sz="quarter" idx="16"/>
          </p:nvPr>
        </p:nvSpPr>
        <p:spPr>
          <a:xfrm>
            <a:off x="427012" y="5268249"/>
            <a:ext cx="4322698" cy="969063"/>
          </a:xfrm>
        </p:spPr>
        <p:txBody>
          <a:bodyPr/>
          <a:lstStyle/>
          <a:p>
            <a:pPr marL="0" indent="0">
              <a:buNone/>
            </a:pPr>
            <a:r>
              <a:rPr lang="en-CA" sz="1400" dirty="0" smtClean="0"/>
              <a:t>The combined effects of incremental budget increases and the increasing affordability of raw storage capacity are not enough to mitigate the cost of data growth.</a:t>
            </a:r>
          </a:p>
          <a:p>
            <a:endParaRPr lang="en-US" dirty="0"/>
          </a:p>
        </p:txBody>
      </p:sp>
      <p:grpSp>
        <p:nvGrpSpPr>
          <p:cNvPr id="5" name="Group 4"/>
          <p:cNvGrpSpPr/>
          <p:nvPr/>
        </p:nvGrpSpPr>
        <p:grpSpPr>
          <a:xfrm>
            <a:off x="4888772" y="4710934"/>
            <a:ext cx="3811661" cy="1571845"/>
            <a:chOff x="2267743" y="1844803"/>
            <a:chExt cx="3811661" cy="1296145"/>
          </a:xfrm>
        </p:grpSpPr>
        <p:sp>
          <p:nvSpPr>
            <p:cNvPr id="8" name="Rectangle 7"/>
            <p:cNvSpPr/>
            <p:nvPr/>
          </p:nvSpPr>
          <p:spPr>
            <a:xfrm>
              <a:off x="2267743" y="2130796"/>
              <a:ext cx="3811661" cy="1010152"/>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Simply </a:t>
              </a:r>
              <a:r>
                <a:rPr lang="en-CA" sz="1200" dirty="0">
                  <a:solidFill>
                    <a:schemeClr val="tx1"/>
                  </a:solidFill>
                </a:rPr>
                <a:t>purchasing more raw storage capacity is not an affordable option in the long term. The rate of </a:t>
              </a:r>
              <a:r>
                <a:rPr lang="en-CA" sz="1200" dirty="0" smtClean="0">
                  <a:solidFill>
                    <a:schemeClr val="tx1"/>
                  </a:solidFill>
                </a:rPr>
                <a:t>decrease in </a:t>
              </a:r>
              <a:r>
                <a:rPr lang="en-CA" sz="1200" dirty="0">
                  <a:solidFill>
                    <a:schemeClr val="tx1"/>
                  </a:solidFill>
                </a:rPr>
                <a:t>storage costs is no longer keeping up with the growth in storage demand. </a:t>
              </a:r>
              <a:endParaRPr lang="en-US" sz="1200" dirty="0">
                <a:solidFill>
                  <a:schemeClr val="tx1"/>
                </a:solidFill>
              </a:endParaRPr>
            </a:p>
          </p:txBody>
        </p:sp>
        <p:grpSp>
          <p:nvGrpSpPr>
            <p:cNvPr id="9" name="Group 8"/>
            <p:cNvGrpSpPr/>
            <p:nvPr/>
          </p:nvGrpSpPr>
          <p:grpSpPr>
            <a:xfrm>
              <a:off x="2267743" y="1844803"/>
              <a:ext cx="3811661" cy="298464"/>
              <a:chOff x="2267743" y="1844803"/>
              <a:chExt cx="3811661" cy="298464"/>
            </a:xfrm>
          </p:grpSpPr>
          <p:sp>
            <p:nvSpPr>
              <p:cNvPr id="10" name="Round Same Side Corner Rectangle 9"/>
              <p:cNvSpPr/>
              <p:nvPr/>
            </p:nvSpPr>
            <p:spPr>
              <a:xfrm>
                <a:off x="2267743" y="1844803"/>
                <a:ext cx="3811661"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i="1" dirty="0" smtClean="0">
                    <a:solidFill>
                      <a:schemeClr val="bg1"/>
                    </a:solidFill>
                    <a:latin typeface="+mj-lt"/>
                  </a:rPr>
                  <a:t>Info-Tech Insight</a:t>
                </a:r>
                <a:endParaRPr lang="en-CA" sz="1400" i="1" dirty="0">
                  <a:solidFill>
                    <a:schemeClr val="bg1"/>
                  </a:solidFill>
                  <a:latin typeface="+mj-lt"/>
                </a:endParaRPr>
              </a:p>
            </p:txBody>
          </p:sp>
          <p:pic>
            <p:nvPicPr>
              <p:cNvPr id="11" name="Picture 10" descr="insight-sm.wmf"/>
              <p:cNvPicPr>
                <a:picLocks noChangeAspect="1"/>
              </p:cNvPicPr>
              <p:nvPr/>
            </p:nvPicPr>
            <p:blipFill>
              <a:blip r:embed="rId2" cstate="print"/>
              <a:stretch>
                <a:fillRect/>
              </a:stretch>
            </p:blipFill>
            <p:spPr>
              <a:xfrm>
                <a:off x="5554836" y="1844803"/>
                <a:ext cx="482600" cy="298464"/>
              </a:xfrm>
              <a:prstGeom prst="rect">
                <a:avLst/>
              </a:prstGeom>
              <a:noFill/>
              <a:ln>
                <a:noFill/>
              </a:ln>
            </p:spPr>
          </p:pic>
        </p:grpSp>
      </p:grpSp>
      <p:sp>
        <p:nvSpPr>
          <p:cNvPr id="12" name="TextBox 11"/>
          <p:cNvSpPr txBox="1"/>
          <p:nvPr/>
        </p:nvSpPr>
        <p:spPr>
          <a:xfrm>
            <a:off x="2699792" y="1886730"/>
            <a:ext cx="3744416" cy="338554"/>
          </a:xfrm>
          <a:prstGeom prst="rect">
            <a:avLst/>
          </a:prstGeom>
          <a:noFill/>
        </p:spPr>
        <p:txBody>
          <a:bodyPr wrap="square" rtlCol="0">
            <a:spAutoFit/>
          </a:bodyPr>
          <a:lstStyle/>
          <a:p>
            <a:r>
              <a:rPr lang="en-CA" sz="1600" b="1" dirty="0" smtClean="0"/>
              <a:t>The Storage Affordability Gap</a:t>
            </a:r>
            <a:endParaRPr lang="en-CA" sz="1600" b="1" dirty="0"/>
          </a:p>
        </p:txBody>
      </p:sp>
      <p:pic>
        <p:nvPicPr>
          <p:cNvPr id="13" name="Picture 12"/>
          <p:cNvPicPr>
            <a:picLocks noChangeAspect="1"/>
          </p:cNvPicPr>
          <p:nvPr/>
        </p:nvPicPr>
        <p:blipFill rotWithShape="1">
          <a:blip r:embed="rId3"/>
          <a:srcRect t="3203"/>
          <a:stretch/>
        </p:blipFill>
        <p:spPr>
          <a:xfrm>
            <a:off x="1428750" y="2276872"/>
            <a:ext cx="6286500" cy="2434062"/>
          </a:xfrm>
          <a:prstGeom prst="rect">
            <a:avLst/>
          </a:prstGeom>
        </p:spPr>
      </p:pic>
      <p:sp>
        <p:nvSpPr>
          <p:cNvPr id="3" name="TextBox 2"/>
          <p:cNvSpPr txBox="1"/>
          <p:nvPr/>
        </p:nvSpPr>
        <p:spPr>
          <a:xfrm>
            <a:off x="2159732" y="4725144"/>
            <a:ext cx="2232248" cy="215444"/>
          </a:xfrm>
          <a:prstGeom prst="rect">
            <a:avLst/>
          </a:prstGeom>
          <a:noFill/>
        </p:spPr>
        <p:txBody>
          <a:bodyPr wrap="square" rtlCol="0">
            <a:spAutoFit/>
          </a:bodyPr>
          <a:lstStyle/>
          <a:p>
            <a:r>
              <a:rPr lang="en-US" sz="800" dirty="0" smtClean="0"/>
              <a:t>Source</a:t>
            </a:r>
            <a:r>
              <a:rPr lang="en-US" sz="800" dirty="0"/>
              <a:t>:</a:t>
            </a:r>
            <a:r>
              <a:rPr lang="en-US" sz="800" dirty="0" smtClean="0"/>
              <a:t> Info-Tech Research Group</a:t>
            </a:r>
            <a:endParaRPr lang="en-US" sz="800" dirty="0"/>
          </a:p>
        </p:txBody>
      </p:sp>
      <p:pic>
        <p:nvPicPr>
          <p:cNvPr id="14" name="Picture 13"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951305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a:xfrm>
            <a:off x="358479" y="1216503"/>
            <a:ext cx="8387778" cy="648511"/>
          </a:xfrm>
        </p:spPr>
        <p:txBody>
          <a:bodyPr/>
          <a:lstStyle/>
          <a:p>
            <a:r>
              <a:rPr lang="en-CA" dirty="0" smtClean="0"/>
              <a:t>Use the Info-Tech approach to overhaul your storage growth strategy.</a:t>
            </a:r>
            <a:endParaRPr lang="en-CA" dirty="0"/>
          </a:p>
        </p:txBody>
      </p:sp>
      <p:sp>
        <p:nvSpPr>
          <p:cNvPr id="2" name="Title 1"/>
          <p:cNvSpPr>
            <a:spLocks noGrp="1"/>
          </p:cNvSpPr>
          <p:nvPr>
            <p:ph type="title"/>
          </p:nvPr>
        </p:nvSpPr>
        <p:spPr/>
        <p:txBody>
          <a:bodyPr/>
          <a:lstStyle/>
          <a:p>
            <a:r>
              <a:rPr lang="en-US" dirty="0" smtClean="0"/>
              <a:t>1.3  </a:t>
            </a:r>
            <a:r>
              <a:rPr lang="en-US" sz="2200" dirty="0" smtClean="0"/>
              <a:t>Create the Storage Growth Plan to close your </a:t>
            </a:r>
            <a:r>
              <a:rPr lang="en-US" sz="2200" dirty="0"/>
              <a:t>a</a:t>
            </a:r>
            <a:r>
              <a:rPr lang="en-US" sz="2200" dirty="0" smtClean="0"/>
              <a:t>ffordability gap</a:t>
            </a:r>
          </a:p>
        </p:txBody>
      </p:sp>
      <p:sp>
        <p:nvSpPr>
          <p:cNvPr id="6" name="Text Placeholder 5"/>
          <p:cNvSpPr>
            <a:spLocks noGrp="1"/>
          </p:cNvSpPr>
          <p:nvPr>
            <p:ph type="body" sz="quarter" idx="16"/>
          </p:nvPr>
        </p:nvSpPr>
        <p:spPr>
          <a:xfrm>
            <a:off x="395536" y="1916832"/>
            <a:ext cx="3710630" cy="1944216"/>
          </a:xfrm>
        </p:spPr>
        <p:txBody>
          <a:bodyPr/>
          <a:lstStyle/>
          <a:p>
            <a:pPr marL="0" indent="0">
              <a:buNone/>
            </a:pPr>
            <a:r>
              <a:rPr lang="en-US" sz="1400" b="1" dirty="0" smtClean="0"/>
              <a:t>As an IT leader, you face a two-part challenge:</a:t>
            </a:r>
          </a:p>
          <a:p>
            <a:pPr marL="228600" indent="-228600">
              <a:buAutoNum type="alphaLcParenR"/>
            </a:pPr>
            <a:r>
              <a:rPr lang="en-CA" sz="1400" dirty="0" smtClean="0"/>
              <a:t>You must provide </a:t>
            </a:r>
            <a:r>
              <a:rPr lang="en-CA" sz="1400" dirty="0"/>
              <a:t>storage growth in line with demand </a:t>
            </a:r>
            <a:r>
              <a:rPr lang="en-CA" sz="1400" dirty="0" smtClean="0"/>
              <a:t>growth.</a:t>
            </a:r>
          </a:p>
          <a:p>
            <a:pPr marL="228600" indent="-228600">
              <a:buAutoNum type="alphaLcParenR"/>
            </a:pPr>
            <a:r>
              <a:rPr lang="en-CA" sz="1400" dirty="0" smtClean="0"/>
              <a:t>You must </a:t>
            </a:r>
            <a:r>
              <a:rPr lang="en-CA" sz="1400" dirty="0"/>
              <a:t>facilitate growth in a financially responsible </a:t>
            </a:r>
            <a:r>
              <a:rPr lang="en-CA" sz="1400" dirty="0" smtClean="0"/>
              <a:t>way that minimizes </a:t>
            </a:r>
            <a:r>
              <a:rPr lang="en-CA" sz="1400" dirty="0"/>
              <a:t>how much storage is allowed to eat into the bottom </a:t>
            </a:r>
            <a:r>
              <a:rPr lang="en-CA" sz="1400" dirty="0" smtClean="0"/>
              <a:t>line.</a:t>
            </a:r>
            <a:endParaRPr lang="en-US" sz="1400" dirty="0"/>
          </a:p>
        </p:txBody>
      </p:sp>
      <p:grpSp>
        <p:nvGrpSpPr>
          <p:cNvPr id="5" name="Group 4"/>
          <p:cNvGrpSpPr/>
          <p:nvPr/>
        </p:nvGrpSpPr>
        <p:grpSpPr>
          <a:xfrm>
            <a:off x="395535" y="4149080"/>
            <a:ext cx="3184751" cy="1872208"/>
            <a:chOff x="2267743" y="1848469"/>
            <a:chExt cx="3768393" cy="990592"/>
          </a:xfrm>
        </p:grpSpPr>
        <p:sp>
          <p:nvSpPr>
            <p:cNvPr id="8" name="Rectangle 7"/>
            <p:cNvSpPr/>
            <p:nvPr/>
          </p:nvSpPr>
          <p:spPr>
            <a:xfrm>
              <a:off x="2267743" y="2019918"/>
              <a:ext cx="3528392" cy="819143"/>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a:solidFill>
                    <a:schemeClr val="tx1"/>
                  </a:solidFill>
                </a:rPr>
                <a:t>Most IT shops have not moved aggressively to trim storage </a:t>
              </a:r>
              <a:r>
                <a:rPr lang="en-CA" sz="1200" dirty="0" smtClean="0">
                  <a:solidFill>
                    <a:schemeClr val="tx1"/>
                  </a:solidFill>
                </a:rPr>
                <a:t>costs or address their growth drivers, </a:t>
              </a:r>
              <a:r>
                <a:rPr lang="en-CA" sz="1200" dirty="0">
                  <a:solidFill>
                    <a:schemeClr val="tx1"/>
                  </a:solidFill>
                </a:rPr>
                <a:t>leaving significant room for optimization. Creation of a storage growth plan is an important first step to surviving the data growth </a:t>
              </a:r>
              <a:r>
                <a:rPr lang="en-CA" sz="1200" dirty="0" smtClean="0">
                  <a:solidFill>
                    <a:schemeClr val="tx1"/>
                  </a:solidFill>
                </a:rPr>
                <a:t>challenge.</a:t>
              </a:r>
              <a:endParaRPr lang="en-CA" sz="1200" dirty="0">
                <a:solidFill>
                  <a:schemeClr val="tx1"/>
                </a:solidFill>
              </a:endParaRPr>
            </a:p>
          </p:txBody>
        </p:sp>
        <p:grpSp>
          <p:nvGrpSpPr>
            <p:cNvPr id="9" name="Group 8"/>
            <p:cNvGrpSpPr/>
            <p:nvPr/>
          </p:nvGrpSpPr>
          <p:grpSpPr>
            <a:xfrm>
              <a:off x="2275327" y="1848469"/>
              <a:ext cx="3760809" cy="228550"/>
              <a:chOff x="2275327" y="1848469"/>
              <a:chExt cx="3760809" cy="228550"/>
            </a:xfrm>
          </p:grpSpPr>
          <p:sp>
            <p:nvSpPr>
              <p:cNvPr id="10" name="Round Same Side Corner Rectangle 9"/>
              <p:cNvSpPr/>
              <p:nvPr/>
            </p:nvSpPr>
            <p:spPr>
              <a:xfrm>
                <a:off x="2275327" y="1848469"/>
                <a:ext cx="3520808" cy="1714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a:solidFill>
                      <a:schemeClr val="bg1"/>
                    </a:solidFill>
                    <a:latin typeface="+mj-lt"/>
                  </a:rPr>
                  <a:t>Info-Tech Insight</a:t>
                </a:r>
              </a:p>
            </p:txBody>
          </p:sp>
          <p:pic>
            <p:nvPicPr>
              <p:cNvPr id="11" name="Picture 10" descr="insight-sm.wmf"/>
              <p:cNvPicPr>
                <a:picLocks noChangeAspect="1"/>
              </p:cNvPicPr>
              <p:nvPr/>
            </p:nvPicPr>
            <p:blipFill>
              <a:blip r:embed="rId2" cstate="print"/>
              <a:stretch>
                <a:fillRect/>
              </a:stretch>
            </p:blipFill>
            <p:spPr>
              <a:xfrm>
                <a:off x="5796136" y="1897019"/>
                <a:ext cx="240000" cy="180000"/>
              </a:xfrm>
              <a:prstGeom prst="rect">
                <a:avLst/>
              </a:prstGeom>
            </p:spPr>
          </p:pic>
        </p:grpSp>
      </p:grpSp>
      <p:sp>
        <p:nvSpPr>
          <p:cNvPr id="12" name="Text Placeholder 5"/>
          <p:cNvSpPr txBox="1">
            <a:spLocks/>
          </p:cNvSpPr>
          <p:nvPr/>
        </p:nvSpPr>
        <p:spPr bwMode="auto">
          <a:xfrm>
            <a:off x="4606719" y="2091110"/>
            <a:ext cx="3710630" cy="905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b="1" dirty="0" smtClean="0"/>
              <a:t>The Info-Tech approach: </a:t>
            </a:r>
          </a:p>
          <a:p>
            <a:pPr>
              <a:buFont typeface="Wingdings" panose="05000000000000000000" pitchFamily="2" charset="2"/>
              <a:buChar char="ü"/>
            </a:pPr>
            <a:r>
              <a:rPr lang="en-US" sz="1400" dirty="0" smtClean="0"/>
              <a:t>Harness best practices to close the affordability gap from both sides.</a:t>
            </a:r>
          </a:p>
        </p:txBody>
      </p:sp>
      <p:sp>
        <p:nvSpPr>
          <p:cNvPr id="3" name="TextBox 2"/>
          <p:cNvSpPr txBox="1"/>
          <p:nvPr/>
        </p:nvSpPr>
        <p:spPr>
          <a:xfrm>
            <a:off x="4849511" y="4267415"/>
            <a:ext cx="4284476" cy="369332"/>
          </a:xfrm>
          <a:prstGeom prst="rect">
            <a:avLst/>
          </a:prstGeom>
          <a:noFill/>
        </p:spPr>
        <p:txBody>
          <a:bodyPr wrap="square" rtlCol="0">
            <a:spAutoFit/>
          </a:bodyPr>
          <a:lstStyle/>
          <a:p>
            <a:r>
              <a:rPr lang="en-CA" dirty="0" smtClean="0">
                <a:solidFill>
                  <a:schemeClr val="bg1"/>
                </a:solidFill>
              </a:rPr>
              <a:t>Visual</a:t>
            </a:r>
            <a:endParaRPr lang="en-CA" dirty="0">
              <a:solidFill>
                <a:schemeClr val="bg1"/>
              </a:solidFill>
            </a:endParaRPr>
          </a:p>
        </p:txBody>
      </p:sp>
      <p:pic>
        <p:nvPicPr>
          <p:cNvPr id="15" name="Picture 14" descr="feet.wmf"/>
          <p:cNvPicPr>
            <a:picLocks noChangeAspect="1"/>
          </p:cNvPicPr>
          <p:nvPr/>
        </p:nvPicPr>
        <p:blipFill>
          <a:blip r:embed="rId3" cstate="print"/>
          <a:stretch>
            <a:fillRect/>
          </a:stretch>
        </p:blipFill>
        <p:spPr>
          <a:xfrm>
            <a:off x="8139133" y="1950484"/>
            <a:ext cx="435799" cy="1129670"/>
          </a:xfrm>
          <a:prstGeom prst="rect">
            <a:avLst/>
          </a:prstGeom>
        </p:spPr>
      </p:pic>
      <p:pic>
        <p:nvPicPr>
          <p:cNvPr id="16" name="Picture 15"/>
          <p:cNvPicPr>
            <a:picLocks noChangeAspect="1"/>
          </p:cNvPicPr>
          <p:nvPr/>
        </p:nvPicPr>
        <p:blipFill>
          <a:blip r:embed="rId4"/>
          <a:stretch>
            <a:fillRect/>
          </a:stretch>
        </p:blipFill>
        <p:spPr>
          <a:xfrm>
            <a:off x="4031940" y="3332619"/>
            <a:ext cx="4714317" cy="2927021"/>
          </a:xfrm>
          <a:prstGeom prst="rect">
            <a:avLst/>
          </a:prstGeom>
        </p:spPr>
      </p:pic>
      <p:pic>
        <p:nvPicPr>
          <p:cNvPr id="17" name="Picture 16" descr="insight-sm.wmf"/>
          <p:cNvPicPr>
            <a:picLocks noChangeAspect="1"/>
          </p:cNvPicPr>
          <p:nvPr/>
        </p:nvPicPr>
        <p:blipFill>
          <a:blip r:embed="rId2" cstate="print"/>
          <a:stretch>
            <a:fillRect/>
          </a:stretch>
        </p:blipFill>
        <p:spPr>
          <a:xfrm>
            <a:off x="2940645" y="4177932"/>
            <a:ext cx="382390" cy="286793"/>
          </a:xfrm>
          <a:prstGeom prst="rect">
            <a:avLst/>
          </a:prstGeom>
          <a:noFill/>
          <a:ln>
            <a:noFill/>
          </a:ln>
        </p:spPr>
      </p:pic>
      <p:pic>
        <p:nvPicPr>
          <p:cNvPr id="18" name="Picture 1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7795837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c14bb1e7b9718db4cf1fb10531686f3493ab457"/>
  <p:tag name="ISPRING_RESOURCE_PATHS_HASH_PRESENTER" val="7c14bb1e7b9718db4cf1fb10531686f3493ab457"/>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pxO73knoUW.Qdkx5YoFx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lKlnlhrT0aIYw7ofDPaO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VnAh_mc_E6GrwicyrFJL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XkzSwt5Gk6ia6F9K_o_V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2irWfsipwUmoW038ANJYo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1778</Words>
  <Application>Microsoft Office PowerPoint</Application>
  <PresentationFormat>On-screen Show (4:3)</PresentationFormat>
  <Paragraphs>165</Paragraphs>
  <Slides>12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Georgia</vt:lpstr>
      <vt:lpstr>Helvetica</vt:lpstr>
      <vt:lpstr>Open Sans</vt:lpstr>
      <vt:lpstr>Wingdings</vt:lpstr>
      <vt:lpstr>Office Theme</vt:lpstr>
      <vt:lpstr>think-cell Slide</vt:lpstr>
      <vt:lpstr>PowerPoint Presentation</vt:lpstr>
      <vt:lpstr>Introduction</vt:lpstr>
      <vt:lpstr>How to use this blueprint</vt:lpstr>
      <vt:lpstr>Project Overview</vt:lpstr>
      <vt:lpstr>PowerPoint Presentation</vt:lpstr>
      <vt:lpstr>1.1  Act now: data growth is an immediate and pressing trend</vt:lpstr>
      <vt:lpstr>1.1.1  Case study: learn from Andromeda Marketing’s growth approach</vt:lpstr>
      <vt:lpstr>1.2  Avoid the common mistake of reactive capacity expansion as a first step</vt:lpstr>
      <vt:lpstr>1.3  Create the Storage Growth Plan to close your affordability gap</vt:lpstr>
      <vt:lpstr>PowerPoint Presentation</vt:lpstr>
      <vt:lpstr>Conduct the Evolution of Storage Assessment</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2013-12-12T21:04:54Z</dcterms:created>
  <dcterms:modified xsi:type="dcterms:W3CDTF">2013-12-13T16:33:06Z</dcterms:modified>
  <cp:contentStatus/>
</cp:coreProperties>
</file>