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8.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9.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18.xml" ContentType="application/vnd.openxmlformats-officedocument.presentationml.tags+xml"/>
  <Override PartName="/ppt/notesSlides/notesSlide12.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8"/>
  </p:notesMasterIdLst>
  <p:handoutMasterIdLst>
    <p:handoutMasterId r:id="rId19"/>
  </p:handoutMasterIdLst>
  <p:sldIdLst>
    <p:sldId id="2184" r:id="rId2"/>
    <p:sldId id="2394" r:id="rId3"/>
    <p:sldId id="2186" r:id="rId4"/>
    <p:sldId id="2187" r:id="rId5"/>
    <p:sldId id="2192" r:id="rId6"/>
    <p:sldId id="2194" r:id="rId7"/>
    <p:sldId id="2198" r:id="rId8"/>
    <p:sldId id="2333" r:id="rId9"/>
    <p:sldId id="2276" r:id="rId10"/>
    <p:sldId id="2150" r:id="rId11"/>
    <p:sldId id="2361" r:id="rId12"/>
    <p:sldId id="2396" r:id="rId13"/>
    <p:sldId id="2397" r:id="rId14"/>
    <p:sldId id="2398" r:id="rId15"/>
    <p:sldId id="2399" r:id="rId16"/>
    <p:sldId id="2395" r:id="rId17"/>
  </p:sldIdLst>
  <p:sldSz cx="9144000" cy="6858000" type="screen4x3"/>
  <p:notesSz cx="6858000" cy="9296400"/>
  <p:custDataLst>
    <p:tags r:id="rId20"/>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319" userDrawn="1">
          <p15:clr>
            <a:srgbClr val="A4A3A4"/>
          </p15:clr>
        </p15:guide>
        <p15:guide id="2"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6" name="Author" initials="A" lastIdx="10"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7709"/>
    <a:srgbClr val="D07D08"/>
    <a:srgbClr val="D17D08"/>
    <a:srgbClr val="CAC8A4"/>
    <a:srgbClr val="FFFFFF"/>
    <a:srgbClr val="336600"/>
    <a:srgbClr val="243F54"/>
    <a:srgbClr val="F2F2F2"/>
    <a:srgbClr val="7FAC85"/>
    <a:srgbClr val="CE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999" autoAdjust="0"/>
    <p:restoredTop sz="96187" autoAdjust="0"/>
  </p:normalViewPr>
  <p:slideViewPr>
    <p:cSldViewPr snapToObjects="1">
      <p:cViewPr varScale="1">
        <p:scale>
          <a:sx n="122" d="100"/>
          <a:sy n="122" d="100"/>
        </p:scale>
        <p:origin x="2064" y="90"/>
      </p:cViewPr>
      <p:guideLst>
        <p:guide orient="horz" pos="4319"/>
        <p:guide/>
      </p:guideLst>
    </p:cSldViewPr>
  </p:slideViewPr>
  <p:outlineViewPr>
    <p:cViewPr>
      <p:scale>
        <a:sx n="33" d="100"/>
        <a:sy n="33" d="100"/>
      </p:scale>
      <p:origin x="48" y="2838"/>
    </p:cViewPr>
  </p:outlineViewPr>
  <p:notesTextViewPr>
    <p:cViewPr>
      <p:scale>
        <a:sx n="100" d="100"/>
        <a:sy n="100" d="100"/>
      </p:scale>
      <p:origin x="0" y="0"/>
    </p:cViewPr>
  </p:notesTextViewPr>
  <p:sorterViewPr>
    <p:cViewPr>
      <p:scale>
        <a:sx n="327" d="100"/>
        <a:sy n="327" d="100"/>
      </p:scale>
      <p:origin x="0" y="0"/>
    </p:cViewPr>
  </p:sorterViewPr>
  <p:notesViewPr>
    <p:cSldViewPr snapToObjects="1">
      <p:cViewPr varScale="1">
        <p:scale>
          <a:sx n="85" d="100"/>
          <a:sy n="85" d="100"/>
        </p:scale>
        <p:origin x="-3774" y="-72"/>
      </p:cViewPr>
      <p:guideLst>
        <p:guide orient="horz" pos="2928"/>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10B9C36-03F4-41DF-9FFD-B4483F722394}" type="datetimeFigureOut">
              <a:rPr lang="en-CA" smtClean="0"/>
              <a:pPr/>
              <a:t>14/03/2014</a:t>
            </a:fld>
            <a:endParaRPr lang="en-CA"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1092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04900" y="696913"/>
            <a:ext cx="4648200" cy="348615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415790"/>
            <a:ext cx="5486400" cy="418338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829967"/>
            <a:ext cx="297180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829967"/>
            <a:ext cx="2971800" cy="46482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799865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045903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453469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2166915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pPr marL="0" indent="0">
              <a:spcBef>
                <a:spcPts val="600"/>
              </a:spcBef>
              <a:spcAft>
                <a:spcPts val="600"/>
              </a:spcAft>
              <a:buNone/>
            </a:pPr>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14</a:t>
            </a:fld>
            <a:endParaRPr lang="en-US" dirty="0"/>
          </a:p>
        </p:txBody>
      </p:sp>
    </p:spTree>
    <p:extLst>
      <p:ext uri="{BB962C8B-B14F-4D97-AF65-F5344CB8AC3E}">
        <p14:creationId xmlns:p14="http://schemas.microsoft.com/office/powerpoint/2010/main" val="1172766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15</a:t>
            </a:fld>
            <a:endParaRPr lang="en-US" dirty="0"/>
          </a:p>
        </p:txBody>
      </p:sp>
    </p:spTree>
    <p:extLst>
      <p:ext uri="{BB962C8B-B14F-4D97-AF65-F5344CB8AC3E}">
        <p14:creationId xmlns:p14="http://schemas.microsoft.com/office/powerpoint/2010/main" val="2472413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1859972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263062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138002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3388220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3085429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2737546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1312698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2640955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14247262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image" Target="../media/image3.emf"/><Relationship Id="rId5" Type="http://schemas.openxmlformats.org/officeDocument/2006/relationships/tags" Target="../tags/tag5.xml"/><Relationship Id="rId10" Type="http://schemas.openxmlformats.org/officeDocument/2006/relationships/oleObject" Target="../embeddings/oleObject1.bin"/><Relationship Id="rId4" Type="http://schemas.openxmlformats.org/officeDocument/2006/relationships/tags" Target="../tags/tag4.xml"/><Relationship Id="rId9"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70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57"/>
            <a:ext cx="9144000" cy="767953"/>
          </a:xfrm>
          <a:prstGeom prst="rect">
            <a:avLst/>
          </a:prstGeom>
        </p:spPr>
      </p:pic>
      <p:sp>
        <p:nvSpPr>
          <p:cNvPr id="5" name="Rectangle 4"/>
          <p:cNvSpPr/>
          <p:nvPr userDrawn="1"/>
        </p:nvSpPr>
        <p:spPr>
          <a:xfrm>
            <a:off x="1" y="609005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8" y="5498841"/>
            <a:ext cx="4713221" cy="825760"/>
          </a:xfrm>
        </p:spPr>
        <p:txBody>
          <a:bodyPr/>
          <a:lstStyle>
            <a:lvl1pPr marL="0" indent="0">
              <a:lnSpc>
                <a:spcPts val="1351"/>
              </a:lnSpc>
              <a:spcBef>
                <a:spcPts val="500"/>
              </a:spcBef>
              <a:buClr>
                <a:schemeClr val="bg1"/>
              </a:buClr>
              <a:buSzPct val="25000"/>
              <a:buFont typeface="Arial" pitchFamily="34" charset="0"/>
              <a:buChar char="•"/>
              <a:defRPr sz="1400" i="1" baseline="0">
                <a:solidFill>
                  <a:schemeClr val="tx1"/>
                </a:solidFill>
                <a:latin typeface="+mj-lt"/>
              </a:defRPr>
            </a:lvl1pPr>
            <a:lvl2pPr marL="361942" indent="-180970">
              <a:lnSpc>
                <a:spcPts val="1351"/>
              </a:lnSpc>
              <a:spcBef>
                <a:spcPts val="500"/>
              </a:spcBef>
              <a:buClr>
                <a:schemeClr val="accent2"/>
              </a:buClr>
              <a:buSzPct val="100000"/>
              <a:buFont typeface="Arial" pitchFamily="34" charset="0"/>
              <a:buChar char="-"/>
              <a:defRPr sz="1200">
                <a:solidFill>
                  <a:schemeClr val="tx1"/>
                </a:solidFill>
              </a:defRPr>
            </a:lvl2pPr>
            <a:lvl3pPr marL="895328" indent="-176209">
              <a:lnSpc>
                <a:spcPts val="1351"/>
              </a:lnSpc>
              <a:spcBef>
                <a:spcPts val="500"/>
              </a:spcBef>
              <a:buClr>
                <a:schemeClr val="tx1"/>
              </a:buClr>
              <a:buSzPct val="100000"/>
              <a:buFont typeface="Arial" pitchFamily="34" charset="0"/>
              <a:buChar char="–"/>
              <a:defRPr sz="1200"/>
            </a:lvl3pPr>
            <a:lvl4pPr marL="1254094" indent="-174621">
              <a:lnSpc>
                <a:spcPts val="1351"/>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6"/>
            <a:ext cx="4713222" cy="32736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defTabSz="895328">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baseline="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6"/>
            <a:ext cx="4713222" cy="32736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54" y="2019305"/>
            <a:ext cx="3238823" cy="3029881"/>
          </a:xfrm>
        </p:spPr>
        <p:txBody>
          <a:bodyPr/>
          <a:lstStyle>
            <a:lvl1pPr marL="180970" indent="-180970">
              <a:buClr>
                <a:schemeClr val="tx1"/>
              </a:buClr>
              <a:buSzPct val="120000"/>
              <a:buFont typeface="Arial" pitchFamily="34" charset="0"/>
              <a:buChar char="•"/>
              <a:defRPr sz="1200" baseline="0"/>
            </a:lvl1pPr>
            <a:lvl2pPr marL="361942" indent="-180970">
              <a:buClr>
                <a:schemeClr val="tx1"/>
              </a:buClr>
              <a:buSzPct val="150000"/>
              <a:buFont typeface="Arial" pitchFamily="34" charset="0"/>
              <a:buChar char="◦"/>
              <a:defRPr sz="1200" baseline="0"/>
            </a:lvl2pPr>
            <a:lvl3pPr marL="542912" indent="-180970">
              <a:buClr>
                <a:schemeClr val="tx1"/>
              </a:buClr>
              <a:buSzPct val="100000"/>
              <a:buFont typeface="Arial" pitchFamily="34" charset="0"/>
              <a:buChar char="–"/>
              <a:defRPr sz="1200" baseline="0"/>
            </a:lvl3pPr>
            <a:lvl4pPr marL="714357" indent="-171446">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54" y="504919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8" y="5498841"/>
            <a:ext cx="4713221" cy="825760"/>
          </a:xfrm>
        </p:spPr>
        <p:txBody>
          <a:bodyPr/>
          <a:lstStyle>
            <a:lvl1pPr marL="0" indent="0">
              <a:lnSpc>
                <a:spcPts val="1351"/>
              </a:lnSpc>
              <a:spcBef>
                <a:spcPts val="500"/>
              </a:spcBef>
              <a:buClr>
                <a:schemeClr val="bg1"/>
              </a:buClr>
              <a:buSzPct val="25000"/>
              <a:buFont typeface="Arial" pitchFamily="34" charset="0"/>
              <a:buChar char="•"/>
              <a:defRPr sz="1400" i="1" baseline="0">
                <a:solidFill>
                  <a:schemeClr val="tx1"/>
                </a:solidFill>
                <a:latin typeface="+mj-lt"/>
              </a:defRPr>
            </a:lvl1pPr>
            <a:lvl2pPr marL="361942" indent="-180970">
              <a:lnSpc>
                <a:spcPts val="1351"/>
              </a:lnSpc>
              <a:spcBef>
                <a:spcPts val="500"/>
              </a:spcBef>
              <a:buClr>
                <a:schemeClr val="accent2"/>
              </a:buClr>
              <a:buSzPct val="100000"/>
              <a:buFont typeface="Arial" pitchFamily="34" charset="0"/>
              <a:buChar char="-"/>
              <a:defRPr sz="1200">
                <a:solidFill>
                  <a:schemeClr val="tx1"/>
                </a:solidFill>
              </a:defRPr>
            </a:lvl2pPr>
            <a:lvl3pPr marL="895328" indent="-176209">
              <a:lnSpc>
                <a:spcPts val="1351"/>
              </a:lnSpc>
              <a:spcBef>
                <a:spcPts val="500"/>
              </a:spcBef>
              <a:buClr>
                <a:schemeClr val="tx1"/>
              </a:buClr>
              <a:buSzPct val="100000"/>
              <a:buFont typeface="Arial" pitchFamily="34" charset="0"/>
              <a:buChar char="–"/>
              <a:defRPr sz="1200"/>
            </a:lvl3pPr>
            <a:lvl4pPr marL="1254094" indent="-174621">
              <a:lnSpc>
                <a:spcPts val="1351"/>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34" y="2019302"/>
            <a:ext cx="3996443" cy="3286125"/>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2" y="1700810"/>
            <a:ext cx="4059322"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3" y="2022216"/>
            <a:ext cx="4059320" cy="32736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34" y="530543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34" y="1700810"/>
            <a:ext cx="3996443"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34" y="2019309"/>
            <a:ext cx="3996443" cy="2489821"/>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3" y="2022225"/>
            <a:ext cx="4059320" cy="1514797"/>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34" y="450913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1" y="3717042"/>
            <a:ext cx="4059321" cy="1094047"/>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ts val="1351"/>
              </a:lnSpc>
              <a:spcBef>
                <a:spcPts val="500"/>
              </a:spcBef>
              <a:buClr>
                <a:schemeClr val="tx1"/>
              </a:buClr>
              <a:buSzPct val="150000"/>
              <a:buFont typeface="Arial" pitchFamily="34" charset="0"/>
              <a:buChar char="◦"/>
              <a:defRPr sz="1200" baseline="0"/>
            </a:lvl2pPr>
            <a:lvl3pPr marL="542912" indent="-180970">
              <a:lnSpc>
                <a:spcPts val="1351"/>
              </a:lnSpc>
              <a:spcBef>
                <a:spcPts val="500"/>
              </a:spcBef>
              <a:buClr>
                <a:schemeClr val="tx1"/>
              </a:buClr>
              <a:buSzPct val="100000"/>
              <a:buFont typeface="Arial" pitchFamily="34" charset="0"/>
              <a:buChar char="–"/>
              <a:defRPr sz="1200" baseline="0"/>
            </a:lvl3pPr>
            <a:lvl4pPr marL="714357" indent="-171446">
              <a:lnSpc>
                <a:spcPts val="1351"/>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34" y="2019302"/>
            <a:ext cx="3996443" cy="3286125"/>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1" y="2019302"/>
            <a:ext cx="4059321" cy="3286125"/>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2" y="1700810"/>
            <a:ext cx="4059322"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34" y="1700810"/>
            <a:ext cx="3996443"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1" y="5387083"/>
            <a:ext cx="4059321" cy="634206"/>
          </a:xfrm>
        </p:spPr>
        <p:txBody>
          <a:bodyPr/>
          <a:lstStyle>
            <a:lvl1pPr marL="0" marR="0" indent="0" algn="l" defTabSz="895328"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28">
              <a:lnSpc>
                <a:spcPts val="1351"/>
              </a:lnSpc>
              <a:buFont typeface="Arial" pitchFamily="34" charset="0"/>
              <a:buChar char="•"/>
              <a:defRPr sz="1100">
                <a:solidFill>
                  <a:schemeClr val="bg1">
                    <a:lumMod val="65000"/>
                  </a:schemeClr>
                </a:solidFill>
              </a:defRPr>
            </a:lvl2pPr>
            <a:lvl3pPr marL="0" indent="0" defTabSz="895328">
              <a:lnSpc>
                <a:spcPts val="1351"/>
              </a:lnSpc>
              <a:buFont typeface="Arial" pitchFamily="34" charset="0"/>
              <a:buChar char="•"/>
              <a:defRPr sz="1100">
                <a:solidFill>
                  <a:schemeClr val="bg1">
                    <a:lumMod val="65000"/>
                  </a:schemeClr>
                </a:solidFill>
              </a:defRPr>
            </a:lvl3pPr>
            <a:lvl4pPr marL="1614448" indent="-174621">
              <a:lnSpc>
                <a:spcPts val="1351"/>
              </a:lnSpc>
              <a:defRPr sz="1200">
                <a:solidFill>
                  <a:schemeClr val="accent5"/>
                </a:solidFill>
              </a:defRPr>
            </a:lvl4pPr>
            <a:lvl5pPr marL="2062111" indent="-174621">
              <a:lnSpc>
                <a:spcPts val="1351"/>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34" y="5387083"/>
            <a:ext cx="3996443" cy="634206"/>
          </a:xfrm>
        </p:spPr>
        <p:txBody>
          <a:bodyPr/>
          <a:lstStyle>
            <a:lvl1pPr marL="0" marR="0" indent="0" algn="l" defTabSz="895328"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28">
              <a:lnSpc>
                <a:spcPts val="1351"/>
              </a:lnSpc>
              <a:buFont typeface="Arial" pitchFamily="34" charset="0"/>
              <a:buChar char="•"/>
              <a:defRPr sz="1100">
                <a:solidFill>
                  <a:schemeClr val="bg1">
                    <a:lumMod val="65000"/>
                  </a:schemeClr>
                </a:solidFill>
              </a:defRPr>
            </a:lvl2pPr>
            <a:lvl3pPr marL="0" indent="0" defTabSz="895328">
              <a:lnSpc>
                <a:spcPts val="1351"/>
              </a:lnSpc>
              <a:buFont typeface="Arial" pitchFamily="34" charset="0"/>
              <a:buChar char="•"/>
              <a:defRPr sz="1100">
                <a:solidFill>
                  <a:schemeClr val="bg1">
                    <a:lumMod val="65000"/>
                  </a:schemeClr>
                </a:solidFill>
              </a:defRPr>
            </a:lvl3pPr>
            <a:lvl4pPr marL="1614448" indent="-174621">
              <a:lnSpc>
                <a:spcPts val="1351"/>
              </a:lnSpc>
              <a:defRPr sz="1200">
                <a:solidFill>
                  <a:schemeClr val="accent5"/>
                </a:solidFill>
              </a:defRPr>
            </a:lvl4pPr>
            <a:lvl5pPr marL="2062111" indent="-174621">
              <a:lnSpc>
                <a:spcPts val="1351"/>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7" y="1196975"/>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9"/>
            <a:ext cx="8627997" cy="43137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6"/>
            <a:ext cx="8627997" cy="497392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7" y="4298787"/>
            <a:ext cx="2373549" cy="1938535"/>
          </a:xfrm>
        </p:spPr>
        <p:txBody>
          <a:bodyPr/>
          <a:lstStyle>
            <a:lvl1pPr marL="0" marR="0" indent="0" algn="l" defTabSz="895328"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28">
              <a:lnSpc>
                <a:spcPts val="1351"/>
              </a:lnSpc>
              <a:buFont typeface="Arial" pitchFamily="34" charset="0"/>
              <a:buChar char="•"/>
              <a:defRPr sz="1100">
                <a:solidFill>
                  <a:schemeClr val="bg1">
                    <a:lumMod val="65000"/>
                  </a:schemeClr>
                </a:solidFill>
              </a:defRPr>
            </a:lvl2pPr>
            <a:lvl3pPr marL="0" indent="0" defTabSz="895328">
              <a:lnSpc>
                <a:spcPts val="1351"/>
              </a:lnSpc>
              <a:buFont typeface="Arial" pitchFamily="34" charset="0"/>
              <a:buChar char="•"/>
              <a:defRPr sz="1100">
                <a:solidFill>
                  <a:schemeClr val="bg1">
                    <a:lumMod val="65000"/>
                  </a:schemeClr>
                </a:solidFill>
              </a:defRPr>
            </a:lvl3pPr>
            <a:lvl4pPr marL="1614448" indent="-174621">
              <a:lnSpc>
                <a:spcPts val="1351"/>
              </a:lnSpc>
              <a:defRPr sz="1200">
                <a:solidFill>
                  <a:schemeClr val="accent5"/>
                </a:solidFill>
              </a:defRPr>
            </a:lvl4pPr>
            <a:lvl5pPr marL="2062111" indent="-174621">
              <a:lnSpc>
                <a:spcPts val="1351"/>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1" y="4311718"/>
            <a:ext cx="4436996" cy="1906138"/>
          </a:xfrm>
        </p:spPr>
        <p:txBody>
          <a:bodyPr/>
          <a:lstStyle>
            <a:lvl1pPr marL="174621" indent="-174621">
              <a:lnSpc>
                <a:spcPct val="100000"/>
              </a:lnSpc>
              <a:spcBef>
                <a:spcPts val="500"/>
              </a:spcBef>
              <a:buClr>
                <a:schemeClr val="tx1"/>
              </a:buClr>
              <a:buSzPct val="120000"/>
              <a:buFont typeface="Arial" pitchFamily="34" charset="0"/>
              <a:buChar char="•"/>
              <a:defRPr sz="1400" baseline="0"/>
            </a:lvl1pPr>
            <a:lvl2pPr marL="361942" indent="-180970">
              <a:lnSpc>
                <a:spcPct val="100000"/>
              </a:lnSpc>
              <a:spcBef>
                <a:spcPts val="500"/>
              </a:spcBef>
              <a:buClr>
                <a:schemeClr val="tx1"/>
              </a:buClr>
              <a:buSzPct val="150000"/>
              <a:buFont typeface="Arial" pitchFamily="34" charset="0"/>
              <a:buChar char="◦"/>
              <a:defRPr sz="1400"/>
            </a:lvl2pPr>
            <a:lvl3pPr marL="542912" indent="-180970">
              <a:lnSpc>
                <a:spcPct val="100000"/>
              </a:lnSpc>
              <a:spcBef>
                <a:spcPts val="500"/>
              </a:spcBef>
              <a:buClr>
                <a:schemeClr val="tx1"/>
              </a:buClr>
              <a:buSzPct val="100000"/>
              <a:buFont typeface="Arial" pitchFamily="34" charset="0"/>
              <a:buChar char="–"/>
              <a:defRPr sz="1400"/>
            </a:lvl3pPr>
            <a:lvl4pPr marL="714357" indent="-171446">
              <a:lnSpc>
                <a:spcPct val="100000"/>
              </a:lnSpc>
              <a:spcBef>
                <a:spcPts val="500"/>
              </a:spcBef>
              <a:buSzPct val="100000"/>
              <a:buFont typeface="Wingdings" pitchFamily="2" charset="2"/>
              <a:buChar char="§"/>
              <a:defRPr sz="14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3" name="TextBox 12"/>
          <p:cNvSpPr txBox="1"/>
          <p:nvPr userDrawn="1"/>
        </p:nvSpPr>
        <p:spPr>
          <a:xfrm>
            <a:off x="798363" y="3980099"/>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9"/>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3"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54" y="2019305"/>
            <a:ext cx="3238823" cy="3029881"/>
          </a:xfrm>
        </p:spPr>
        <p:txBody>
          <a:bodyPr/>
          <a:lstStyle>
            <a:lvl1pPr marL="180970" indent="-180970">
              <a:buClr>
                <a:schemeClr val="tx1"/>
              </a:buClr>
              <a:buSzPct val="120000"/>
              <a:buFont typeface="Arial" pitchFamily="34" charset="0"/>
              <a:buChar char="•"/>
              <a:defRPr sz="1200" baseline="0"/>
            </a:lvl1pPr>
            <a:lvl2pPr marL="361942" indent="-180970">
              <a:buClr>
                <a:schemeClr val="tx1"/>
              </a:buClr>
              <a:buSzPct val="150000"/>
              <a:buFont typeface="Arial" pitchFamily="34" charset="0"/>
              <a:buChar char="◦"/>
              <a:defRPr sz="1200" baseline="0"/>
            </a:lvl2pPr>
            <a:lvl3pPr marL="542912" indent="-180970">
              <a:buClr>
                <a:schemeClr val="tx1"/>
              </a:buClr>
              <a:buSzPct val="100000"/>
              <a:buFont typeface="Arial" pitchFamily="34" charset="0"/>
              <a:buChar char="–"/>
              <a:defRPr sz="1200" baseline="0"/>
            </a:lvl3pPr>
            <a:lvl4pPr marL="714357" indent="-171446">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54" y="504919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8" y="5498841"/>
            <a:ext cx="4713221" cy="825760"/>
          </a:xfrm>
        </p:spPr>
        <p:txBody>
          <a:bodyPr/>
          <a:lstStyle>
            <a:lvl1pPr marL="0" indent="0">
              <a:lnSpc>
                <a:spcPts val="1351"/>
              </a:lnSpc>
              <a:spcBef>
                <a:spcPts val="500"/>
              </a:spcBef>
              <a:buClr>
                <a:schemeClr val="bg1"/>
              </a:buClr>
              <a:buSzPct val="25000"/>
              <a:buFont typeface="Arial" pitchFamily="34" charset="0"/>
              <a:buChar char="•"/>
              <a:defRPr sz="1400" i="1" baseline="0">
                <a:solidFill>
                  <a:schemeClr val="tx1"/>
                </a:solidFill>
                <a:latin typeface="+mj-lt"/>
              </a:defRPr>
            </a:lvl1pPr>
            <a:lvl2pPr marL="361942" indent="-180970">
              <a:lnSpc>
                <a:spcPts val="1351"/>
              </a:lnSpc>
              <a:spcBef>
                <a:spcPts val="500"/>
              </a:spcBef>
              <a:buClr>
                <a:schemeClr val="accent2"/>
              </a:buClr>
              <a:buSzPct val="100000"/>
              <a:buFont typeface="Arial" pitchFamily="34" charset="0"/>
              <a:buChar char="-"/>
              <a:defRPr sz="1200">
                <a:solidFill>
                  <a:schemeClr val="tx1"/>
                </a:solidFill>
              </a:defRPr>
            </a:lvl2pPr>
            <a:lvl3pPr marL="895328" indent="-176209">
              <a:lnSpc>
                <a:spcPts val="1351"/>
              </a:lnSpc>
              <a:spcBef>
                <a:spcPts val="500"/>
              </a:spcBef>
              <a:buClr>
                <a:schemeClr val="tx1"/>
              </a:buClr>
              <a:buSzPct val="100000"/>
              <a:buFont typeface="Arial" pitchFamily="34" charset="0"/>
              <a:buChar char="–"/>
              <a:defRPr sz="1200"/>
            </a:lvl3pPr>
            <a:lvl4pPr marL="1254094" indent="-174621">
              <a:lnSpc>
                <a:spcPts val="1351"/>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6"/>
            <a:ext cx="4713222" cy="32736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defTabSz="895328">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baseline="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6"/>
            <a:ext cx="4713222" cy="32736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54" y="2019305"/>
            <a:ext cx="3238823" cy="3029881"/>
          </a:xfrm>
        </p:spPr>
        <p:txBody>
          <a:bodyPr/>
          <a:lstStyle>
            <a:lvl1pPr marL="180970" indent="-180970">
              <a:buClr>
                <a:schemeClr val="tx1"/>
              </a:buClr>
              <a:buSzPct val="120000"/>
              <a:buFont typeface="Arial" pitchFamily="34" charset="0"/>
              <a:buChar char="•"/>
              <a:defRPr sz="1200" baseline="0"/>
            </a:lvl1pPr>
            <a:lvl2pPr marL="361942" indent="-180970">
              <a:buClr>
                <a:schemeClr val="tx1"/>
              </a:buClr>
              <a:buSzPct val="150000"/>
              <a:buFont typeface="Arial" pitchFamily="34" charset="0"/>
              <a:buChar char="◦"/>
              <a:defRPr sz="1200" baseline="0"/>
            </a:lvl2pPr>
            <a:lvl3pPr marL="542912" indent="-180970">
              <a:buClr>
                <a:schemeClr val="tx1"/>
              </a:buClr>
              <a:buSzPct val="100000"/>
              <a:buFont typeface="Arial" pitchFamily="34" charset="0"/>
              <a:buChar char="–"/>
              <a:defRPr sz="1200" baseline="0"/>
            </a:lvl3pPr>
            <a:lvl4pPr marL="714357" indent="-171446">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54" y="504919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8" y="5498841"/>
            <a:ext cx="4713221" cy="825760"/>
          </a:xfrm>
        </p:spPr>
        <p:txBody>
          <a:bodyPr/>
          <a:lstStyle>
            <a:lvl1pPr marL="0" indent="0">
              <a:lnSpc>
                <a:spcPts val="1351"/>
              </a:lnSpc>
              <a:spcBef>
                <a:spcPts val="500"/>
              </a:spcBef>
              <a:buClr>
                <a:schemeClr val="bg1"/>
              </a:buClr>
              <a:buSzPct val="25000"/>
              <a:buFont typeface="Arial" pitchFamily="34" charset="0"/>
              <a:buChar char="•"/>
              <a:defRPr sz="1400" i="1" baseline="0">
                <a:solidFill>
                  <a:schemeClr val="tx1"/>
                </a:solidFill>
                <a:latin typeface="+mj-lt"/>
              </a:defRPr>
            </a:lvl1pPr>
            <a:lvl2pPr marL="361942" indent="-180970">
              <a:lnSpc>
                <a:spcPts val="1351"/>
              </a:lnSpc>
              <a:spcBef>
                <a:spcPts val="500"/>
              </a:spcBef>
              <a:buClr>
                <a:schemeClr val="accent2"/>
              </a:buClr>
              <a:buSzPct val="100000"/>
              <a:buFont typeface="Arial" pitchFamily="34" charset="0"/>
              <a:buChar char="-"/>
              <a:defRPr sz="1200">
                <a:solidFill>
                  <a:schemeClr val="tx1"/>
                </a:solidFill>
              </a:defRPr>
            </a:lvl2pPr>
            <a:lvl3pPr marL="895328" indent="-176209">
              <a:lnSpc>
                <a:spcPts val="1351"/>
              </a:lnSpc>
              <a:spcBef>
                <a:spcPts val="500"/>
              </a:spcBef>
              <a:buClr>
                <a:schemeClr val="tx1"/>
              </a:buClr>
              <a:buSzPct val="100000"/>
              <a:buFont typeface="Arial" pitchFamily="34" charset="0"/>
              <a:buChar char="–"/>
              <a:defRPr sz="1200"/>
            </a:lvl3pPr>
            <a:lvl4pPr marL="1254094" indent="-174621">
              <a:lnSpc>
                <a:spcPts val="1351"/>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5"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34" y="2019302"/>
            <a:ext cx="3996443" cy="3286125"/>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2" y="1700810"/>
            <a:ext cx="4059322"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3" y="2022216"/>
            <a:ext cx="4059320" cy="32736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34" y="530543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34" y="1700810"/>
            <a:ext cx="3996443"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34" y="2019309"/>
            <a:ext cx="3996443" cy="2489821"/>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3" y="2022225"/>
            <a:ext cx="4059320" cy="1514797"/>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34" y="450913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1" y="3717042"/>
            <a:ext cx="4059321" cy="1094047"/>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ts val="1351"/>
              </a:lnSpc>
              <a:spcBef>
                <a:spcPts val="500"/>
              </a:spcBef>
              <a:buClr>
                <a:schemeClr val="tx1"/>
              </a:buClr>
              <a:buSzPct val="150000"/>
              <a:buFont typeface="Arial" pitchFamily="34" charset="0"/>
              <a:buChar char="◦"/>
              <a:defRPr sz="1200" baseline="0"/>
            </a:lvl2pPr>
            <a:lvl3pPr marL="542912" indent="-180970">
              <a:lnSpc>
                <a:spcPts val="1351"/>
              </a:lnSpc>
              <a:spcBef>
                <a:spcPts val="500"/>
              </a:spcBef>
              <a:buClr>
                <a:schemeClr val="tx1"/>
              </a:buClr>
              <a:buSzPct val="100000"/>
              <a:buFont typeface="Arial" pitchFamily="34" charset="0"/>
              <a:buChar char="–"/>
              <a:defRPr sz="1200" baseline="0"/>
            </a:lvl3pPr>
            <a:lvl4pPr marL="714357" indent="-171446">
              <a:lnSpc>
                <a:spcPts val="1351"/>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6"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34" y="2019302"/>
            <a:ext cx="3996443" cy="3286125"/>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1" y="2019302"/>
            <a:ext cx="4059321" cy="3286125"/>
          </a:xfrm>
        </p:spPr>
        <p:txBody>
          <a:bodyPr/>
          <a:lstStyle>
            <a:lvl1pPr marL="180970" indent="-180970">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baseline="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2" y="1700810"/>
            <a:ext cx="4059322"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34" y="1700810"/>
            <a:ext cx="3996443" cy="223365"/>
          </a:xfrm>
        </p:spPr>
        <p:txBody>
          <a:bodyPr/>
          <a:lstStyle>
            <a:lvl1pPr marL="228594" indent="-228594">
              <a:buNone/>
              <a:defRPr sz="12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1" y="5387083"/>
            <a:ext cx="4059321" cy="634206"/>
          </a:xfrm>
        </p:spPr>
        <p:txBody>
          <a:bodyPr/>
          <a:lstStyle>
            <a:lvl1pPr marL="0" marR="0" indent="0" algn="l" defTabSz="895328"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28">
              <a:lnSpc>
                <a:spcPts val="1351"/>
              </a:lnSpc>
              <a:buFont typeface="Arial" pitchFamily="34" charset="0"/>
              <a:buChar char="•"/>
              <a:defRPr sz="1100">
                <a:solidFill>
                  <a:schemeClr val="bg1">
                    <a:lumMod val="65000"/>
                  </a:schemeClr>
                </a:solidFill>
              </a:defRPr>
            </a:lvl2pPr>
            <a:lvl3pPr marL="0" indent="0" defTabSz="895328">
              <a:lnSpc>
                <a:spcPts val="1351"/>
              </a:lnSpc>
              <a:buFont typeface="Arial" pitchFamily="34" charset="0"/>
              <a:buChar char="•"/>
              <a:defRPr sz="1100">
                <a:solidFill>
                  <a:schemeClr val="bg1">
                    <a:lumMod val="65000"/>
                  </a:schemeClr>
                </a:solidFill>
              </a:defRPr>
            </a:lvl3pPr>
            <a:lvl4pPr marL="1614448" indent="-174621">
              <a:lnSpc>
                <a:spcPts val="1351"/>
              </a:lnSpc>
              <a:defRPr sz="1200">
                <a:solidFill>
                  <a:schemeClr val="accent5"/>
                </a:solidFill>
              </a:defRPr>
            </a:lvl4pPr>
            <a:lvl5pPr marL="2062111" indent="-174621">
              <a:lnSpc>
                <a:spcPts val="1351"/>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34" y="5387083"/>
            <a:ext cx="3996443" cy="634206"/>
          </a:xfrm>
        </p:spPr>
        <p:txBody>
          <a:bodyPr/>
          <a:lstStyle>
            <a:lvl1pPr marL="0" marR="0" indent="0" algn="l" defTabSz="895328"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28">
              <a:lnSpc>
                <a:spcPts val="1351"/>
              </a:lnSpc>
              <a:buFont typeface="Arial" pitchFamily="34" charset="0"/>
              <a:buChar char="•"/>
              <a:defRPr sz="1100">
                <a:solidFill>
                  <a:schemeClr val="bg1">
                    <a:lumMod val="65000"/>
                  </a:schemeClr>
                </a:solidFill>
              </a:defRPr>
            </a:lvl2pPr>
            <a:lvl3pPr marL="0" indent="0" defTabSz="895328">
              <a:lnSpc>
                <a:spcPts val="1351"/>
              </a:lnSpc>
              <a:buFont typeface="Arial" pitchFamily="34" charset="0"/>
              <a:buChar char="•"/>
              <a:defRPr sz="1100">
                <a:solidFill>
                  <a:schemeClr val="bg1">
                    <a:lumMod val="65000"/>
                  </a:schemeClr>
                </a:solidFill>
              </a:defRPr>
            </a:lvl3pPr>
            <a:lvl4pPr marL="1614448" indent="-174621">
              <a:lnSpc>
                <a:spcPts val="1351"/>
              </a:lnSpc>
              <a:defRPr sz="1200">
                <a:solidFill>
                  <a:schemeClr val="accent5"/>
                </a:solidFill>
              </a:defRPr>
            </a:lvl4pPr>
            <a:lvl5pPr marL="2062111" indent="-174621">
              <a:lnSpc>
                <a:spcPts val="1351"/>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1"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30" y="11664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Intro for VL Section">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8" y="2924944"/>
            <a:ext cx="4034665" cy="2376264"/>
          </a:xfrm>
        </p:spPr>
        <p:txBody>
          <a:bodyPr/>
          <a:lstStyle>
            <a:lvl1pPr marL="174621" indent="-174621">
              <a:lnSpc>
                <a:spcPts val="1351"/>
              </a:lnSpc>
              <a:spcBef>
                <a:spcPts val="500"/>
              </a:spcBef>
              <a:buClr>
                <a:schemeClr val="tx1"/>
              </a:buClr>
              <a:buSzPct val="120000"/>
              <a:buFont typeface="Wingdings" pitchFamily="2" charset="2"/>
              <a:buChar char="ü"/>
              <a:defRPr sz="1200" baseline="0"/>
            </a:lvl1pPr>
            <a:lvl2pPr marL="361942" indent="-180970">
              <a:lnSpc>
                <a:spcPts val="1351"/>
              </a:lnSpc>
              <a:spcBef>
                <a:spcPts val="500"/>
              </a:spcBef>
              <a:buClr>
                <a:schemeClr val="tx1"/>
              </a:buClr>
              <a:buSzPct val="120000"/>
              <a:buFont typeface="Arial" pitchFamily="34" charset="0"/>
              <a:buChar char="•"/>
              <a:defRPr sz="1200"/>
            </a:lvl2pPr>
            <a:lvl3pPr marL="542912" indent="-180970">
              <a:lnSpc>
                <a:spcPts val="1351"/>
              </a:lnSpc>
              <a:spcBef>
                <a:spcPts val="500"/>
              </a:spcBef>
              <a:buClr>
                <a:schemeClr val="tx1"/>
              </a:buClr>
              <a:buSzPct val="150000"/>
              <a:buFont typeface="Arial" pitchFamily="34" charset="0"/>
              <a:buChar char="◦"/>
              <a:defRPr sz="1200" baseline="0"/>
            </a:lvl3pPr>
            <a:lvl4pPr marL="714357" indent="-171446">
              <a:lnSpc>
                <a:spcPts val="1351"/>
              </a:lnSpc>
              <a:spcBef>
                <a:spcPts val="500"/>
              </a:spcBef>
              <a:buSzPct val="100000"/>
              <a:buFont typeface="Arial" pitchFamily="34" charset="0"/>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4" y="2316656"/>
            <a:ext cx="4034666" cy="608288"/>
          </a:xfrm>
        </p:spPr>
        <p:txBody>
          <a:bodyPr/>
          <a:lstStyle>
            <a:lvl1pPr marL="0" indent="0">
              <a:buNone/>
              <a:defRPr sz="14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3" y="2316656"/>
            <a:ext cx="4032448" cy="608288"/>
          </a:xfrm>
        </p:spPr>
        <p:txBody>
          <a:bodyPr/>
          <a:lstStyle>
            <a:lvl1pPr marL="0" indent="0">
              <a:buNone/>
              <a:defRPr sz="14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3" y="2924944"/>
            <a:ext cx="4032448" cy="2376264"/>
          </a:xfrm>
        </p:spPr>
        <p:txBody>
          <a:bodyPr/>
          <a:lstStyle>
            <a:lvl1pPr marL="174621" indent="-174621">
              <a:lnSpc>
                <a:spcPts val="1351"/>
              </a:lnSpc>
              <a:spcBef>
                <a:spcPts val="500"/>
              </a:spcBef>
              <a:buClr>
                <a:schemeClr val="tx1"/>
              </a:buClr>
              <a:buSzPct val="120000"/>
              <a:buFont typeface="Wingdings" pitchFamily="2" charset="2"/>
              <a:buChar char="ü"/>
              <a:defRPr sz="1200" baseline="0"/>
            </a:lvl1pPr>
            <a:lvl2pPr marL="361942" indent="-180970">
              <a:lnSpc>
                <a:spcPts val="1351"/>
              </a:lnSpc>
              <a:spcBef>
                <a:spcPts val="500"/>
              </a:spcBef>
              <a:buClr>
                <a:schemeClr val="tx1"/>
              </a:buClr>
              <a:buSzPct val="120000"/>
              <a:buFont typeface="Arial" pitchFamily="34" charset="0"/>
              <a:buChar char="•"/>
              <a:defRPr sz="1200"/>
            </a:lvl2pPr>
            <a:lvl3pPr marL="542912" indent="-180970">
              <a:lnSpc>
                <a:spcPts val="1351"/>
              </a:lnSpc>
              <a:spcBef>
                <a:spcPts val="500"/>
              </a:spcBef>
              <a:buClr>
                <a:schemeClr val="tx1"/>
              </a:buClr>
              <a:buSzPct val="150000"/>
              <a:buFont typeface="Arial" pitchFamily="34" charset="0"/>
              <a:buChar char="◦"/>
              <a:defRPr sz="1200" baseline="0"/>
            </a:lvl3pPr>
            <a:lvl4pPr marL="714357" indent="-171446">
              <a:lnSpc>
                <a:spcPts val="1351"/>
              </a:lnSpc>
              <a:spcBef>
                <a:spcPts val="500"/>
              </a:spcBef>
              <a:buSzPct val="100000"/>
              <a:buFont typeface="Arial" pitchFamily="34" charset="0"/>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76022454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Left/Right Blank &amp; Line with Image">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1" y="0"/>
          <a:ext cx="158750" cy="158750"/>
        </p:xfrm>
        <a:graphic>
          <a:graphicData uri="http://schemas.openxmlformats.org/presentationml/2006/ole">
            <mc:AlternateContent xmlns:mc="http://schemas.openxmlformats.org/markup-compatibility/2006">
              <mc:Choice xmlns:v="urn:schemas-microsoft-com:vml" Requires="v">
                <p:oleObj spid="_x0000_s1032" name="think-cell Slide" r:id="rId10" imgW="360" imgH="360" progId="">
                  <p:embed/>
                </p:oleObj>
              </mc:Choice>
              <mc:Fallback>
                <p:oleObj name="think-cell Slide" r:id="rId10" imgW="360" imgH="36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8" name="Text Placeholder 27"/>
          <p:cNvSpPr>
            <a:spLocks noGrp="1"/>
          </p:cNvSpPr>
          <p:nvPr>
            <p:ph type="body" sz="quarter" idx="22" hasCustomPrompt="1"/>
            <p:custDataLst>
              <p:tags r:id="rId3"/>
            </p:custDataLst>
          </p:nvPr>
        </p:nvSpPr>
        <p:spPr>
          <a:xfrm>
            <a:off x="4725990" y="2869007"/>
            <a:ext cx="1060450" cy="307975"/>
          </a:xfrm>
        </p:spPr>
        <p:txBody>
          <a:bodyPr/>
          <a:lstStyle>
            <a:lvl1pPr marL="0" indent="0" algn="ctr">
              <a:buNone/>
              <a:defRPr baseline="0"/>
            </a:lvl1pPr>
            <a:lvl2pPr marL="0" indent="0">
              <a:buNone/>
              <a:defRPr/>
            </a:lvl2pPr>
            <a:lvl3pPr marL="0" indent="0">
              <a:buNone/>
              <a:defRPr/>
            </a:lvl3pPr>
            <a:lvl4pPr marL="0" indent="0">
              <a:buNone/>
              <a:defRPr/>
            </a:lvl4pPr>
            <a:lvl5pPr marL="0" indent="0">
              <a:buNone/>
              <a:defRPr/>
            </a:lvl5pPr>
          </a:lstStyle>
          <a:p>
            <a:pPr lvl="0"/>
            <a:r>
              <a:rPr lang="en-US" dirty="0" smtClean="0"/>
              <a:t>Image Title</a:t>
            </a:r>
            <a:endParaRPr lang="en-US" dirty="0"/>
          </a:p>
        </p:txBody>
      </p:sp>
      <p:sp>
        <p:nvSpPr>
          <p:cNvPr id="23" name="Text Placeholder 22"/>
          <p:cNvSpPr>
            <a:spLocks noGrp="1"/>
          </p:cNvSpPr>
          <p:nvPr>
            <p:ph type="body" sz="quarter" idx="20" hasCustomPrompt="1"/>
            <p:custDataLst>
              <p:tags r:id="rId4"/>
            </p:custDataLst>
          </p:nvPr>
        </p:nvSpPr>
        <p:spPr>
          <a:xfrm>
            <a:off x="257175" y="2043123"/>
            <a:ext cx="4237038" cy="657225"/>
          </a:xfrm>
        </p:spPr>
        <p:txBody>
          <a:bodyPr/>
          <a:lstStyle>
            <a:lvl1pPr marL="0" indent="0">
              <a:buNone/>
              <a:defRPr sz="1600" b="1" baseline="0"/>
            </a:lvl1pPr>
            <a:lvl2pPr>
              <a:buNone/>
              <a:defRPr sz="1600"/>
            </a:lvl2pPr>
            <a:lvl3pPr>
              <a:buNone/>
              <a:defRPr sz="1600"/>
            </a:lvl3pPr>
            <a:lvl4pPr>
              <a:buNone/>
              <a:defRPr sz="1600"/>
            </a:lvl4pPr>
            <a:lvl5pPr>
              <a:buNone/>
              <a:defRPr sz="1600"/>
            </a:lvl5pPr>
          </a:lstStyle>
          <a:p>
            <a:pPr lvl="0"/>
            <a:r>
              <a:rPr lang="en-US" dirty="0" smtClean="0"/>
              <a:t>Slide content preview (Arial, 16pt Bold)</a:t>
            </a:r>
            <a:endParaRPr lang="en-US" dirty="0"/>
          </a:p>
        </p:txBody>
      </p:sp>
      <p:cxnSp>
        <p:nvCxnSpPr>
          <p:cNvPr id="11" name="Straight Connector 10"/>
          <p:cNvCxnSpPr/>
          <p:nvPr userDrawn="1">
            <p:custDataLst>
              <p:tags r:id="rId5"/>
            </p:custDataLst>
          </p:nvPr>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custDataLst>
              <p:tags r:id="rId6"/>
            </p:custDataLst>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custDataLst>
              <p:tags r:id="rId7"/>
            </p:custDataLst>
          </p:nvPr>
        </p:nvSpPr>
        <p:spPr>
          <a:xfrm>
            <a:off x="257176" y="1268770"/>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26" name="Picture Placeholder 25"/>
          <p:cNvSpPr>
            <a:spLocks noGrp="1"/>
          </p:cNvSpPr>
          <p:nvPr>
            <p:ph type="pic" sz="quarter" idx="21"/>
            <p:custDataLst>
              <p:tags r:id="rId8"/>
            </p:custDataLst>
          </p:nvPr>
        </p:nvSpPr>
        <p:spPr>
          <a:xfrm>
            <a:off x="4788024" y="2043113"/>
            <a:ext cx="914400" cy="914400"/>
          </a:xfrm>
        </p:spPr>
        <p:txBody>
          <a:bodyPr/>
          <a:lstStyle/>
          <a:p>
            <a:endParaRPr lang="en-US" dirty="0"/>
          </a:p>
        </p:txBody>
      </p:sp>
      <p:sp>
        <p:nvSpPr>
          <p:cNvPr id="30" name="Text Placeholder 29"/>
          <p:cNvSpPr>
            <a:spLocks noGrp="1"/>
          </p:cNvSpPr>
          <p:nvPr>
            <p:ph type="body" sz="quarter" idx="23" hasCustomPrompt="1"/>
          </p:nvPr>
        </p:nvSpPr>
        <p:spPr>
          <a:xfrm>
            <a:off x="5976156" y="2060848"/>
            <a:ext cx="2916324" cy="566738"/>
          </a:xfrm>
        </p:spPr>
        <p:txBody>
          <a:bodyPr/>
          <a:lstStyle>
            <a:lvl1pPr marL="0" indent="0">
              <a:buNone/>
              <a:defRPr baseline="0"/>
            </a:lvl1pPr>
          </a:lstStyle>
          <a:p>
            <a:pPr lvl="0"/>
            <a:r>
              <a:rPr lang="en-US" dirty="0" smtClean="0"/>
              <a:t>Questions to ask/think about (Arial, 12pt)</a:t>
            </a:r>
          </a:p>
          <a:p>
            <a:pPr lvl="0"/>
            <a:r>
              <a:rPr lang="en-US" dirty="0" smtClean="0"/>
              <a:t>Change this into a shape</a:t>
            </a:r>
            <a:endParaRPr lang="en-US" dirty="0"/>
          </a:p>
        </p:txBody>
      </p:sp>
      <p:sp>
        <p:nvSpPr>
          <p:cNvPr id="32" name="Text Placeholder 31"/>
          <p:cNvSpPr>
            <a:spLocks noGrp="1"/>
          </p:cNvSpPr>
          <p:nvPr>
            <p:ph type="body" sz="quarter" idx="24"/>
          </p:nvPr>
        </p:nvSpPr>
        <p:spPr>
          <a:xfrm>
            <a:off x="260355" y="3393006"/>
            <a:ext cx="8632825" cy="294271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849816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8" y="2636912"/>
            <a:ext cx="4034665" cy="2376264"/>
          </a:xfrm>
        </p:spPr>
        <p:txBody>
          <a:bodyPr/>
          <a:lstStyle>
            <a:lvl1pPr marL="174621" indent="-174621">
              <a:lnSpc>
                <a:spcPct val="100000"/>
              </a:lnSpc>
              <a:spcBef>
                <a:spcPts val="500"/>
              </a:spcBef>
              <a:buClr>
                <a:schemeClr val="tx1"/>
              </a:buClr>
              <a:buSzPct val="120000"/>
              <a:buFont typeface="Wingdings" pitchFamily="2" charset="2"/>
              <a:buChar char="ü"/>
              <a:defRPr sz="1400" baseline="0"/>
            </a:lvl1pPr>
            <a:lvl2pPr marL="361942" indent="-180970">
              <a:lnSpc>
                <a:spcPct val="100000"/>
              </a:lnSpc>
              <a:spcBef>
                <a:spcPts val="500"/>
              </a:spcBef>
              <a:buClr>
                <a:schemeClr val="tx1"/>
              </a:buClr>
              <a:buSzPct val="120000"/>
              <a:buFont typeface="Arial" pitchFamily="34" charset="0"/>
              <a:buChar char="•"/>
              <a:defRPr sz="1400"/>
            </a:lvl2pPr>
            <a:lvl3pPr marL="542912" indent="-180970">
              <a:lnSpc>
                <a:spcPct val="100000"/>
              </a:lnSpc>
              <a:spcBef>
                <a:spcPts val="500"/>
              </a:spcBef>
              <a:buClr>
                <a:schemeClr val="tx1"/>
              </a:buClr>
              <a:buSzPct val="150000"/>
              <a:buFont typeface="Arial" pitchFamily="34" charset="0"/>
              <a:buChar char="◦"/>
              <a:defRPr sz="1400" baseline="0"/>
            </a:lvl3pPr>
            <a:lvl4pPr marL="714357" indent="-171446">
              <a:lnSpc>
                <a:spcPct val="100000"/>
              </a:lnSpc>
              <a:spcBef>
                <a:spcPts val="500"/>
              </a:spcBef>
              <a:buSzPct val="100000"/>
              <a:buFont typeface="Arial" pitchFamily="34" charset="0"/>
              <a:buChar char="–"/>
              <a:defRPr sz="14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3" y="2636912"/>
            <a:ext cx="4032448" cy="2376264"/>
          </a:xfrm>
        </p:spPr>
        <p:txBody>
          <a:bodyPr/>
          <a:lstStyle>
            <a:lvl1pPr marL="174621" indent="-174621">
              <a:lnSpc>
                <a:spcPct val="100000"/>
              </a:lnSpc>
              <a:spcBef>
                <a:spcPts val="500"/>
              </a:spcBef>
              <a:buClr>
                <a:schemeClr val="tx1"/>
              </a:buClr>
              <a:buSzPct val="120000"/>
              <a:buFont typeface="Wingdings" pitchFamily="2" charset="2"/>
              <a:buChar char="ü"/>
              <a:defRPr sz="1400" baseline="0"/>
            </a:lvl1pPr>
            <a:lvl2pPr marL="361942" indent="-180970">
              <a:lnSpc>
                <a:spcPct val="100000"/>
              </a:lnSpc>
              <a:spcBef>
                <a:spcPts val="500"/>
              </a:spcBef>
              <a:buClr>
                <a:schemeClr val="tx1"/>
              </a:buClr>
              <a:buSzPct val="120000"/>
              <a:buFont typeface="Arial" pitchFamily="34" charset="0"/>
              <a:buChar char="•"/>
              <a:defRPr sz="1400"/>
            </a:lvl2pPr>
            <a:lvl3pPr marL="542912" indent="-180970">
              <a:lnSpc>
                <a:spcPct val="100000"/>
              </a:lnSpc>
              <a:spcBef>
                <a:spcPts val="500"/>
              </a:spcBef>
              <a:buClr>
                <a:schemeClr val="tx1"/>
              </a:buClr>
              <a:buSzPct val="150000"/>
              <a:buFont typeface="Arial" pitchFamily="34" charset="0"/>
              <a:buChar char="◦"/>
              <a:defRPr sz="1400" baseline="0"/>
            </a:lvl3pPr>
            <a:lvl4pPr marL="714357" indent="-171446">
              <a:lnSpc>
                <a:spcPct val="100000"/>
              </a:lnSpc>
              <a:spcBef>
                <a:spcPts val="500"/>
              </a:spcBef>
              <a:buSzPct val="100000"/>
              <a:buFont typeface="Arial" pitchFamily="34" charset="0"/>
              <a:buChar char="–"/>
              <a:defRPr sz="14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9"/>
            <a:ext cx="8627997" cy="431378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85"/>
            <a:ext cx="6717568"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40" y="137678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6"/>
            <a:ext cx="8627997" cy="497392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85"/>
            <a:ext cx="8620124" cy="657225"/>
          </a:xfrm>
        </p:spPr>
        <p:txBody>
          <a:bodyPr/>
          <a:lstStyle>
            <a:lvl1pPr marL="0" marR="0" indent="0" algn="l" defTabSz="914377"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4" indent="-228594">
              <a:defRPr sz="1400"/>
            </a:lvl2pPr>
            <a:lvl3pPr marL="228594" indent="-228594">
              <a:defRPr sz="1400"/>
            </a:lvl3pPr>
            <a:lvl4pPr marL="228594" indent="-228594">
              <a:defRPr sz="1400"/>
            </a:lvl4pPr>
            <a:lvl5pPr marL="228594" indent="-228594">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54" y="2019305"/>
            <a:ext cx="3238823" cy="3029881"/>
          </a:xfrm>
        </p:spPr>
        <p:txBody>
          <a:bodyPr/>
          <a:lstStyle>
            <a:lvl1pPr marL="180970" indent="-180970">
              <a:buClr>
                <a:schemeClr val="tx1"/>
              </a:buClr>
              <a:buSzPct val="120000"/>
              <a:buFont typeface="Arial" pitchFamily="34" charset="0"/>
              <a:buChar char="•"/>
              <a:defRPr sz="1200" baseline="0"/>
            </a:lvl1pPr>
            <a:lvl2pPr marL="361942" indent="-180970">
              <a:buClr>
                <a:schemeClr val="tx1"/>
              </a:buClr>
              <a:buSzPct val="150000"/>
              <a:buFont typeface="Arial" pitchFamily="34" charset="0"/>
              <a:buChar char="◦"/>
              <a:defRPr sz="1200" baseline="0"/>
            </a:lvl2pPr>
            <a:lvl3pPr marL="542912" indent="-180970">
              <a:buClr>
                <a:schemeClr val="tx1"/>
              </a:buClr>
              <a:buSzPct val="100000"/>
              <a:buFont typeface="Arial" pitchFamily="34" charset="0"/>
              <a:buChar char="–"/>
              <a:defRPr sz="1200" baseline="0"/>
            </a:lvl3pPr>
            <a:lvl4pPr marL="714357" indent="-171446">
              <a:buClr>
                <a:schemeClr val="tx1"/>
              </a:buClr>
              <a:buSzPct val="100000"/>
              <a:buFont typeface="Wingdings" pitchFamily="2" charset="2"/>
              <a:buChar char="§"/>
              <a:defRPr sz="1200" baseline="0"/>
            </a:lvl4pPr>
            <a:lvl5pPr marL="1619210" indent="-180970">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54" y="504919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1"/>
              </a:lnSpc>
              <a:spcBef>
                <a:spcPts val="500"/>
              </a:spcBef>
              <a:buClr>
                <a:schemeClr val="tx1"/>
              </a:buClr>
              <a:buSzPct val="150000"/>
              <a:buFontTx/>
              <a:buNone/>
              <a:defRPr sz="1200"/>
            </a:lvl2pPr>
            <a:lvl3pPr marL="0" indent="0">
              <a:lnSpc>
                <a:spcPts val="1351"/>
              </a:lnSpc>
              <a:spcBef>
                <a:spcPts val="500"/>
              </a:spcBef>
              <a:buClr>
                <a:schemeClr val="tx1"/>
              </a:buClr>
              <a:buSzPct val="100000"/>
              <a:buFontTx/>
              <a:buNone/>
              <a:defRPr sz="1200"/>
            </a:lvl3pPr>
            <a:lvl4pPr marL="0" indent="0">
              <a:lnSpc>
                <a:spcPts val="1351"/>
              </a:lnSpc>
              <a:spcBef>
                <a:spcPts val="500"/>
              </a:spcBef>
              <a:buSzPct val="100000"/>
              <a:buFontTx/>
              <a:buNone/>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9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6"/>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693" indent="0" algn="r"/>
            <a:r>
              <a:rPr lang="en-CA" sz="1000" dirty="0" smtClean="0"/>
              <a:t>Info-Tech Research Group</a:t>
            </a:r>
            <a:endParaRPr lang="en-CA" sz="1000" dirty="0"/>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4" indent="0" algn="l"/>
            <a:fld id="{FF20F8B6-5AB9-41C4-A82C-4155E8A92B2C}" type="slidenum">
              <a:rPr lang="en-CA" sz="1000" smtClean="0"/>
              <a:pPr marL="179384"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 id="2147483718" r:id="rId27"/>
    <p:sldLayoutId id="2147483719"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180970" indent="-180970"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42" indent="-180970"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12" indent="-180970"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57" indent="-171446"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18" Type="http://schemas.openxmlformats.org/officeDocument/2006/relationships/tags" Target="../tags/tag105.xml"/><Relationship Id="rId3" Type="http://schemas.openxmlformats.org/officeDocument/2006/relationships/tags" Target="../tags/tag90.xml"/><Relationship Id="rId21" Type="http://schemas.openxmlformats.org/officeDocument/2006/relationships/notesSlide" Target="../notesSlides/notesSlide9.xml"/><Relationship Id="rId7" Type="http://schemas.openxmlformats.org/officeDocument/2006/relationships/tags" Target="../tags/tag94.xml"/><Relationship Id="rId12" Type="http://schemas.openxmlformats.org/officeDocument/2006/relationships/tags" Target="../tags/tag99.xml"/><Relationship Id="rId17" Type="http://schemas.openxmlformats.org/officeDocument/2006/relationships/tags" Target="../tags/tag104.xml"/><Relationship Id="rId2" Type="http://schemas.openxmlformats.org/officeDocument/2006/relationships/tags" Target="../tags/tag89.xml"/><Relationship Id="rId16" Type="http://schemas.openxmlformats.org/officeDocument/2006/relationships/tags" Target="../tags/tag103.xml"/><Relationship Id="rId20"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tags" Target="../tags/tag102.xml"/><Relationship Id="rId23" Type="http://schemas.openxmlformats.org/officeDocument/2006/relationships/image" Target="../media/image3.emf"/><Relationship Id="rId10" Type="http://schemas.openxmlformats.org/officeDocument/2006/relationships/tags" Target="../tags/tag97.xml"/><Relationship Id="rId19" Type="http://schemas.openxmlformats.org/officeDocument/2006/relationships/tags" Target="../tags/tag106.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 Id="rId22"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tags" Target="../tags/tag113.xml"/><Relationship Id="rId13" Type="http://schemas.openxmlformats.org/officeDocument/2006/relationships/slideLayout" Target="../slideLayouts/slideLayout6.xml"/><Relationship Id="rId3" Type="http://schemas.openxmlformats.org/officeDocument/2006/relationships/tags" Target="../tags/tag108.xml"/><Relationship Id="rId7" Type="http://schemas.openxmlformats.org/officeDocument/2006/relationships/tags" Target="../tags/tag112.xml"/><Relationship Id="rId12" Type="http://schemas.openxmlformats.org/officeDocument/2006/relationships/tags" Target="../tags/tag117.xml"/><Relationship Id="rId2" Type="http://schemas.openxmlformats.org/officeDocument/2006/relationships/tags" Target="../tags/tag107.xml"/><Relationship Id="rId16" Type="http://schemas.openxmlformats.org/officeDocument/2006/relationships/image" Target="../media/image3.emf"/><Relationship Id="rId1" Type="http://schemas.openxmlformats.org/officeDocument/2006/relationships/vmlDrawing" Target="../drawings/vmlDrawing7.vml"/><Relationship Id="rId6" Type="http://schemas.openxmlformats.org/officeDocument/2006/relationships/tags" Target="../tags/tag111.xml"/><Relationship Id="rId11" Type="http://schemas.openxmlformats.org/officeDocument/2006/relationships/tags" Target="../tags/tag116.xml"/><Relationship Id="rId5" Type="http://schemas.openxmlformats.org/officeDocument/2006/relationships/tags" Target="../tags/tag110.xml"/><Relationship Id="rId15" Type="http://schemas.openxmlformats.org/officeDocument/2006/relationships/oleObject" Target="../embeddings/oleObject7.bin"/><Relationship Id="rId10" Type="http://schemas.openxmlformats.org/officeDocument/2006/relationships/tags" Target="../tags/tag115.xml"/><Relationship Id="rId4" Type="http://schemas.openxmlformats.org/officeDocument/2006/relationships/tags" Target="../tags/tag109.xml"/><Relationship Id="rId9" Type="http://schemas.openxmlformats.org/officeDocument/2006/relationships/tags" Target="../tags/tag114.xml"/><Relationship Id="rId1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11.wmf"/><Relationship Id="rId2" Type="http://schemas.openxmlformats.org/officeDocument/2006/relationships/tags" Target="../tags/tag118.xml"/><Relationship Id="rId1" Type="http://schemas.openxmlformats.org/officeDocument/2006/relationships/vmlDrawing" Target="../drawings/vmlDrawing8.vml"/><Relationship Id="rId6" Type="http://schemas.openxmlformats.org/officeDocument/2006/relationships/image" Target="../media/image3.emf"/><Relationship Id="rId5" Type="http://schemas.openxmlformats.org/officeDocument/2006/relationships/oleObject" Target="../embeddings/oleObject8.bin"/><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8" Type="http://schemas.openxmlformats.org/officeDocument/2006/relationships/tags" Target="../tags/tag126.xml"/><Relationship Id="rId13" Type="http://schemas.openxmlformats.org/officeDocument/2006/relationships/tags" Target="../tags/tag131.xml"/><Relationship Id="rId3" Type="http://schemas.openxmlformats.org/officeDocument/2006/relationships/tags" Target="../tags/tag121.xml"/><Relationship Id="rId7" Type="http://schemas.openxmlformats.org/officeDocument/2006/relationships/tags" Target="../tags/tag125.xml"/><Relationship Id="rId12" Type="http://schemas.openxmlformats.org/officeDocument/2006/relationships/tags" Target="../tags/tag130.xml"/><Relationship Id="rId2" Type="http://schemas.openxmlformats.org/officeDocument/2006/relationships/tags" Target="../tags/tag120.xml"/><Relationship Id="rId16" Type="http://schemas.openxmlformats.org/officeDocument/2006/relationships/notesSlide" Target="../notesSlides/notesSlide13.xml"/><Relationship Id="rId1" Type="http://schemas.openxmlformats.org/officeDocument/2006/relationships/tags" Target="../tags/tag119.xml"/><Relationship Id="rId6" Type="http://schemas.openxmlformats.org/officeDocument/2006/relationships/tags" Target="../tags/tag124.xml"/><Relationship Id="rId11" Type="http://schemas.openxmlformats.org/officeDocument/2006/relationships/tags" Target="../tags/tag129.xml"/><Relationship Id="rId5" Type="http://schemas.openxmlformats.org/officeDocument/2006/relationships/tags" Target="../tags/tag123.xml"/><Relationship Id="rId15" Type="http://schemas.openxmlformats.org/officeDocument/2006/relationships/slideLayout" Target="../slideLayouts/slideLayout6.xml"/><Relationship Id="rId10" Type="http://schemas.openxmlformats.org/officeDocument/2006/relationships/tags" Target="../tags/tag128.xml"/><Relationship Id="rId4" Type="http://schemas.openxmlformats.org/officeDocument/2006/relationships/tags" Target="../tags/tag122.xml"/><Relationship Id="rId9" Type="http://schemas.openxmlformats.org/officeDocument/2006/relationships/tags" Target="../tags/tag127.xml"/><Relationship Id="rId14" Type="http://schemas.openxmlformats.org/officeDocument/2006/relationships/tags" Target="../tags/tag13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2" Type="http://schemas.openxmlformats.org/officeDocument/2006/relationships/tags" Target="../tags/tag10.xml"/><Relationship Id="rId16" Type="http://schemas.openxmlformats.org/officeDocument/2006/relationships/notesSlide" Target="../notesSlides/notesSlide2.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slideLayout" Target="../slideLayouts/slideLayout6.xm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24.xml"/><Relationship Id="rId7" Type="http://schemas.openxmlformats.org/officeDocument/2006/relationships/slideLayout" Target="../slideLayouts/slideLayout27.xml"/><Relationship Id="rId2" Type="http://schemas.openxmlformats.org/officeDocument/2006/relationships/tags" Target="../tags/tag23.xml"/><Relationship Id="rId1" Type="http://schemas.openxmlformats.org/officeDocument/2006/relationships/vmlDrawing" Target="../drawings/vmlDrawing2.vml"/><Relationship Id="rId6" Type="http://schemas.openxmlformats.org/officeDocument/2006/relationships/tags" Target="../tags/tag27.xml"/><Relationship Id="rId11" Type="http://schemas.openxmlformats.org/officeDocument/2006/relationships/image" Target="../media/image5.png"/><Relationship Id="rId5" Type="http://schemas.openxmlformats.org/officeDocument/2006/relationships/tags" Target="../tags/tag26.xml"/><Relationship Id="rId10" Type="http://schemas.openxmlformats.org/officeDocument/2006/relationships/image" Target="../media/image4.emf"/><Relationship Id="rId4" Type="http://schemas.openxmlformats.org/officeDocument/2006/relationships/tags" Target="../tags/tag25.xml"/><Relationship Id="rId9"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18" Type="http://schemas.openxmlformats.org/officeDocument/2006/relationships/tags" Target="../tags/tag44.xml"/><Relationship Id="rId26" Type="http://schemas.openxmlformats.org/officeDocument/2006/relationships/image" Target="../media/image3.emf"/><Relationship Id="rId3" Type="http://schemas.openxmlformats.org/officeDocument/2006/relationships/tags" Target="../tags/tag29.xml"/><Relationship Id="rId21" Type="http://schemas.openxmlformats.org/officeDocument/2006/relationships/tags" Target="../tags/tag47.xml"/><Relationship Id="rId7" Type="http://schemas.openxmlformats.org/officeDocument/2006/relationships/tags" Target="../tags/tag33.xml"/><Relationship Id="rId12" Type="http://schemas.openxmlformats.org/officeDocument/2006/relationships/tags" Target="../tags/tag38.xml"/><Relationship Id="rId17" Type="http://schemas.openxmlformats.org/officeDocument/2006/relationships/tags" Target="../tags/tag43.xml"/><Relationship Id="rId25" Type="http://schemas.openxmlformats.org/officeDocument/2006/relationships/oleObject" Target="../embeddings/oleObject3.bin"/><Relationship Id="rId2" Type="http://schemas.openxmlformats.org/officeDocument/2006/relationships/tags" Target="../tags/tag28.xml"/><Relationship Id="rId16" Type="http://schemas.openxmlformats.org/officeDocument/2006/relationships/tags" Target="../tags/tag42.xml"/><Relationship Id="rId20" Type="http://schemas.openxmlformats.org/officeDocument/2006/relationships/tags" Target="../tags/tag46.xml"/><Relationship Id="rId1" Type="http://schemas.openxmlformats.org/officeDocument/2006/relationships/vmlDrawing" Target="../drawings/vmlDrawing3.vml"/><Relationship Id="rId6" Type="http://schemas.openxmlformats.org/officeDocument/2006/relationships/tags" Target="../tags/tag32.xml"/><Relationship Id="rId11" Type="http://schemas.openxmlformats.org/officeDocument/2006/relationships/tags" Target="../tags/tag37.xml"/><Relationship Id="rId24" Type="http://schemas.openxmlformats.org/officeDocument/2006/relationships/notesSlide" Target="../notesSlides/notesSlide6.xml"/><Relationship Id="rId5" Type="http://schemas.openxmlformats.org/officeDocument/2006/relationships/tags" Target="../tags/tag31.xml"/><Relationship Id="rId15" Type="http://schemas.openxmlformats.org/officeDocument/2006/relationships/tags" Target="../tags/tag41.xml"/><Relationship Id="rId23" Type="http://schemas.openxmlformats.org/officeDocument/2006/relationships/slideLayout" Target="../slideLayouts/slideLayout6.xml"/><Relationship Id="rId10" Type="http://schemas.openxmlformats.org/officeDocument/2006/relationships/tags" Target="../tags/tag36.xml"/><Relationship Id="rId19" Type="http://schemas.openxmlformats.org/officeDocument/2006/relationships/tags" Target="../tags/tag45.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 Id="rId22" Type="http://schemas.openxmlformats.org/officeDocument/2006/relationships/tags" Target="../tags/tag48.xml"/></Relationships>
</file>

<file path=ppt/slides/_rels/slide8.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tags" Target="../tags/tag60.xml"/><Relationship Id="rId18" Type="http://schemas.openxmlformats.org/officeDocument/2006/relationships/tags" Target="../tags/tag65.xml"/><Relationship Id="rId26" Type="http://schemas.openxmlformats.org/officeDocument/2006/relationships/image" Target="../media/image3.emf"/><Relationship Id="rId3" Type="http://schemas.openxmlformats.org/officeDocument/2006/relationships/tags" Target="../tags/tag50.xml"/><Relationship Id="rId21" Type="http://schemas.openxmlformats.org/officeDocument/2006/relationships/tags" Target="../tags/tag68.xml"/><Relationship Id="rId7" Type="http://schemas.openxmlformats.org/officeDocument/2006/relationships/tags" Target="../tags/tag54.xml"/><Relationship Id="rId12" Type="http://schemas.openxmlformats.org/officeDocument/2006/relationships/tags" Target="../tags/tag59.xml"/><Relationship Id="rId17" Type="http://schemas.openxmlformats.org/officeDocument/2006/relationships/tags" Target="../tags/tag64.xml"/><Relationship Id="rId25" Type="http://schemas.openxmlformats.org/officeDocument/2006/relationships/oleObject" Target="../embeddings/oleObject4.bin"/><Relationship Id="rId2" Type="http://schemas.openxmlformats.org/officeDocument/2006/relationships/tags" Target="../tags/tag49.xml"/><Relationship Id="rId16" Type="http://schemas.openxmlformats.org/officeDocument/2006/relationships/tags" Target="../tags/tag63.xml"/><Relationship Id="rId20" Type="http://schemas.openxmlformats.org/officeDocument/2006/relationships/tags" Target="../tags/tag67.xml"/><Relationship Id="rId1" Type="http://schemas.openxmlformats.org/officeDocument/2006/relationships/vmlDrawing" Target="../drawings/vmlDrawing4.vml"/><Relationship Id="rId6" Type="http://schemas.openxmlformats.org/officeDocument/2006/relationships/tags" Target="../tags/tag53.xml"/><Relationship Id="rId11" Type="http://schemas.openxmlformats.org/officeDocument/2006/relationships/tags" Target="../tags/tag58.xml"/><Relationship Id="rId24" Type="http://schemas.openxmlformats.org/officeDocument/2006/relationships/notesSlide" Target="../notesSlides/notesSlide7.xml"/><Relationship Id="rId5" Type="http://schemas.openxmlformats.org/officeDocument/2006/relationships/tags" Target="../tags/tag52.xml"/><Relationship Id="rId15" Type="http://schemas.openxmlformats.org/officeDocument/2006/relationships/tags" Target="../tags/tag62.xml"/><Relationship Id="rId23" Type="http://schemas.openxmlformats.org/officeDocument/2006/relationships/slideLayout" Target="../slideLayouts/slideLayout6.xml"/><Relationship Id="rId10" Type="http://schemas.openxmlformats.org/officeDocument/2006/relationships/tags" Target="../tags/tag57.xml"/><Relationship Id="rId19" Type="http://schemas.openxmlformats.org/officeDocument/2006/relationships/tags" Target="../tags/tag66.xml"/><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 Id="rId22" Type="http://schemas.openxmlformats.org/officeDocument/2006/relationships/tags" Target="../tags/tag69.xml"/></Relationships>
</file>

<file path=ppt/slides/_rels/slide9.xml.rels><?xml version="1.0" encoding="UTF-8" standalone="yes"?>
<Relationships xmlns="http://schemas.openxmlformats.org/package/2006/relationships"><Relationship Id="rId8" Type="http://schemas.openxmlformats.org/officeDocument/2006/relationships/tags" Target="../tags/tag76.xml"/><Relationship Id="rId13" Type="http://schemas.openxmlformats.org/officeDocument/2006/relationships/tags" Target="../tags/tag81.xml"/><Relationship Id="rId18" Type="http://schemas.openxmlformats.org/officeDocument/2006/relationships/tags" Target="../tags/tag86.xml"/><Relationship Id="rId3" Type="http://schemas.openxmlformats.org/officeDocument/2006/relationships/tags" Target="../tags/tag71.xml"/><Relationship Id="rId21" Type="http://schemas.openxmlformats.org/officeDocument/2006/relationships/slideLayout" Target="../slideLayouts/slideLayout6.xml"/><Relationship Id="rId7" Type="http://schemas.openxmlformats.org/officeDocument/2006/relationships/tags" Target="../tags/tag75.xml"/><Relationship Id="rId12" Type="http://schemas.openxmlformats.org/officeDocument/2006/relationships/tags" Target="../tags/tag80.xml"/><Relationship Id="rId17" Type="http://schemas.openxmlformats.org/officeDocument/2006/relationships/tags" Target="../tags/tag85.xml"/><Relationship Id="rId2" Type="http://schemas.openxmlformats.org/officeDocument/2006/relationships/tags" Target="../tags/tag70.xml"/><Relationship Id="rId16" Type="http://schemas.openxmlformats.org/officeDocument/2006/relationships/tags" Target="../tags/tag84.xml"/><Relationship Id="rId20" Type="http://schemas.openxmlformats.org/officeDocument/2006/relationships/tags" Target="../tags/tag88.xml"/><Relationship Id="rId1" Type="http://schemas.openxmlformats.org/officeDocument/2006/relationships/vmlDrawing" Target="../drawings/vmlDrawing5.vml"/><Relationship Id="rId6" Type="http://schemas.openxmlformats.org/officeDocument/2006/relationships/tags" Target="../tags/tag74.xml"/><Relationship Id="rId11" Type="http://schemas.openxmlformats.org/officeDocument/2006/relationships/tags" Target="../tags/tag79.xml"/><Relationship Id="rId24" Type="http://schemas.openxmlformats.org/officeDocument/2006/relationships/image" Target="../media/image3.emf"/><Relationship Id="rId5" Type="http://schemas.openxmlformats.org/officeDocument/2006/relationships/tags" Target="../tags/tag73.xml"/><Relationship Id="rId15" Type="http://schemas.openxmlformats.org/officeDocument/2006/relationships/tags" Target="../tags/tag83.xml"/><Relationship Id="rId23" Type="http://schemas.openxmlformats.org/officeDocument/2006/relationships/oleObject" Target="../embeddings/oleObject5.bin"/><Relationship Id="rId10" Type="http://schemas.openxmlformats.org/officeDocument/2006/relationships/tags" Target="../tags/tag78.xml"/><Relationship Id="rId19" Type="http://schemas.openxmlformats.org/officeDocument/2006/relationships/tags" Target="../tags/tag87.xml"/><Relationship Id="rId4" Type="http://schemas.openxmlformats.org/officeDocument/2006/relationships/tags" Target="../tags/tag72.xml"/><Relationship Id="rId9" Type="http://schemas.openxmlformats.org/officeDocument/2006/relationships/tags" Target="../tags/tag77.xml"/><Relationship Id="rId14" Type="http://schemas.openxmlformats.org/officeDocument/2006/relationships/tags" Target="../tags/tag82.xml"/><Relationship Id="rId2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smtClean="0"/>
              <a:t>Application </a:t>
            </a:r>
            <a:r>
              <a:rPr lang="en-CA" dirty="0" smtClean="0"/>
              <a:t>Development</a:t>
            </a:r>
            <a:endParaRPr lang="en-US" dirty="0" smtClean="0"/>
          </a:p>
        </p:txBody>
      </p:sp>
      <p:sp>
        <p:nvSpPr>
          <p:cNvPr id="3" name="Text Placeholder 7"/>
          <p:cNvSpPr>
            <a:spLocks noGrp="1"/>
          </p:cNvSpPr>
          <p:nvPr>
            <p:ph type="body" sz="quarter" idx="16"/>
          </p:nvPr>
        </p:nvSpPr>
        <p:spPr>
          <a:xfrm>
            <a:off x="774700" y="3724072"/>
            <a:ext cx="7467600" cy="508000"/>
          </a:xfrm>
        </p:spPr>
        <p:txBody>
          <a:bodyPr/>
          <a:lstStyle/>
          <a:p>
            <a:r>
              <a:rPr lang="en-CA" dirty="0" smtClean="0"/>
              <a:t>World Class Operations - Impact Workshop</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p:cNvGraphicFramePr>
          <p:nvPr>
            <p:custDataLst>
              <p:tags r:id="rId2"/>
            </p:custDataLst>
          </p:nvPr>
        </p:nvGraphicFramePr>
        <p:xfrm>
          <a:off x="8" y="8"/>
          <a:ext cx="158751" cy="158751"/>
        </p:xfrm>
        <a:graphic>
          <a:graphicData uri="http://schemas.openxmlformats.org/presentationml/2006/ole">
            <mc:AlternateContent xmlns:mc="http://schemas.openxmlformats.org/markup-compatibility/2006">
              <mc:Choice xmlns:v="urn:schemas-microsoft-com:vml" Requires="v">
                <p:oleObj spid="_x0000_s7210198" name="think-cell Slide" r:id="rId22" imgW="360" imgH="360" progId="">
                  <p:embed/>
                </p:oleObj>
              </mc:Choice>
              <mc:Fallback>
                <p:oleObj name="think-cell Slide" r:id="rId22" imgW="360" imgH="360" progId="">
                  <p:embed/>
                  <p:pic>
                    <p:nvPicPr>
                      <p:cNvPr id="0" name="Picture 199"/>
                      <p:cNvPicPr>
                        <a:picLocks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 y="8"/>
                        <a:ext cx="158751" cy="158751"/>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cxnSp>
        <p:nvCxnSpPr>
          <p:cNvPr id="29" name="Straight Connector 28"/>
          <p:cNvCxnSpPr>
            <a:stCxn id="23" idx="2"/>
            <a:endCxn id="30" idx="2"/>
          </p:cNvCxnSpPr>
          <p:nvPr>
            <p:custDataLst>
              <p:tags r:id="rId3"/>
            </p:custDataLst>
          </p:nvPr>
        </p:nvCxnSpPr>
        <p:spPr>
          <a:xfrm>
            <a:off x="6716063" y="2444209"/>
            <a:ext cx="0" cy="796517"/>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6" idx="2"/>
            <a:endCxn id="25" idx="2"/>
          </p:cNvCxnSpPr>
          <p:nvPr>
            <p:custDataLst>
              <p:tags r:id="rId4"/>
            </p:custDataLst>
          </p:nvPr>
        </p:nvCxnSpPr>
        <p:spPr>
          <a:xfrm>
            <a:off x="4556153" y="2444200"/>
            <a:ext cx="0" cy="294820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2"/>
            <a:endCxn id="20" idx="2"/>
          </p:cNvCxnSpPr>
          <p:nvPr>
            <p:custDataLst>
              <p:tags r:id="rId5"/>
            </p:custDataLst>
          </p:nvPr>
        </p:nvCxnSpPr>
        <p:spPr>
          <a:xfrm>
            <a:off x="2386264" y="2444205"/>
            <a:ext cx="1" cy="3441623"/>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6"/>
            </p:custDataLst>
          </p:nvPr>
        </p:nvSpPr>
        <p:spPr/>
        <p:txBody>
          <a:bodyPr/>
          <a:lstStyle/>
          <a:p>
            <a:r>
              <a:rPr lang="en-US" dirty="0" smtClean="0"/>
              <a:t>4.0 Test Solution Components</a:t>
            </a:r>
            <a:endParaRPr lang="en-US" dirty="0"/>
          </a:p>
        </p:txBody>
      </p:sp>
      <p:sp>
        <p:nvSpPr>
          <p:cNvPr id="5" name="Rectangle 4"/>
          <p:cNvSpPr/>
          <p:nvPr>
            <p:custDataLst>
              <p:tags r:id="rId7"/>
            </p:custDataLst>
          </p:nvPr>
        </p:nvSpPr>
        <p:spPr>
          <a:xfrm>
            <a:off x="1407911" y="1347767"/>
            <a:ext cx="1956688" cy="1096441"/>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4.1 Leverage QA Best Practices</a:t>
            </a:r>
          </a:p>
        </p:txBody>
      </p:sp>
      <p:sp>
        <p:nvSpPr>
          <p:cNvPr id="8" name="Rectangle 7"/>
          <p:cNvSpPr/>
          <p:nvPr>
            <p:custDataLst>
              <p:tags r:id="rId8"/>
            </p:custDataLst>
          </p:nvPr>
        </p:nvSpPr>
        <p:spPr>
          <a:xfrm>
            <a:off x="1403665" y="2564904"/>
            <a:ext cx="1965199"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the Role of the QA</a:t>
            </a:r>
          </a:p>
        </p:txBody>
      </p:sp>
      <p:sp>
        <p:nvSpPr>
          <p:cNvPr id="9" name="Rectangle 8"/>
          <p:cNvSpPr/>
          <p:nvPr>
            <p:custDataLst>
              <p:tags r:id="rId9"/>
            </p:custDataLst>
          </p:nvPr>
        </p:nvSpPr>
        <p:spPr>
          <a:xfrm>
            <a:off x="1403665" y="3240724"/>
            <a:ext cx="1965199" cy="629091"/>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the Different Types </a:t>
            </a:r>
            <a:r>
              <a:rPr lang="en-US" sz="1400" dirty="0" smtClean="0">
                <a:solidFill>
                  <a:schemeClr val="tx1"/>
                </a:solidFill>
              </a:rPr>
              <a:t>of Testing</a:t>
            </a:r>
            <a:endParaRPr lang="en-US" sz="1400" dirty="0">
              <a:solidFill>
                <a:schemeClr val="tx1"/>
              </a:solidFill>
            </a:endParaRPr>
          </a:p>
        </p:txBody>
      </p:sp>
      <p:sp>
        <p:nvSpPr>
          <p:cNvPr id="11" name="Rectangle 10"/>
          <p:cNvSpPr/>
          <p:nvPr>
            <p:custDataLst>
              <p:tags r:id="rId10"/>
            </p:custDataLst>
          </p:nvPr>
        </p:nvSpPr>
        <p:spPr>
          <a:xfrm>
            <a:off x="1403665" y="4716596"/>
            <a:ext cx="1965199"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Review Other QA Best Practices</a:t>
            </a:r>
          </a:p>
        </p:txBody>
      </p:sp>
      <p:sp>
        <p:nvSpPr>
          <p:cNvPr id="16" name="Rectangle 15"/>
          <p:cNvSpPr/>
          <p:nvPr>
            <p:custDataLst>
              <p:tags r:id="rId11"/>
            </p:custDataLst>
          </p:nvPr>
        </p:nvSpPr>
        <p:spPr>
          <a:xfrm>
            <a:off x="3593915" y="1347764"/>
            <a:ext cx="1924493"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4.2 Build a QA Project Plan </a:t>
            </a:r>
          </a:p>
        </p:txBody>
      </p:sp>
      <p:sp>
        <p:nvSpPr>
          <p:cNvPr id="18" name="Rectangle 17"/>
          <p:cNvSpPr/>
          <p:nvPr>
            <p:custDataLst>
              <p:tags r:id="rId12"/>
            </p:custDataLst>
          </p:nvPr>
        </p:nvSpPr>
        <p:spPr>
          <a:xfrm>
            <a:off x="3589729" y="2564904"/>
            <a:ext cx="193286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Develop the QA Plan</a:t>
            </a:r>
          </a:p>
        </p:txBody>
      </p:sp>
      <p:sp>
        <p:nvSpPr>
          <p:cNvPr id="23" name="Rectangle 22"/>
          <p:cNvSpPr/>
          <p:nvPr>
            <p:custDataLst>
              <p:tags r:id="rId13"/>
            </p:custDataLst>
          </p:nvPr>
        </p:nvSpPr>
        <p:spPr>
          <a:xfrm>
            <a:off x="5759141" y="1347764"/>
            <a:ext cx="1913861"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4.3 Execute the QA Plan</a:t>
            </a:r>
          </a:p>
        </p:txBody>
      </p:sp>
      <p:sp>
        <p:nvSpPr>
          <p:cNvPr id="25" name="Rectangle 24"/>
          <p:cNvSpPr/>
          <p:nvPr>
            <p:custDataLst>
              <p:tags r:id="rId14"/>
            </p:custDataLst>
          </p:nvPr>
        </p:nvSpPr>
        <p:spPr>
          <a:xfrm>
            <a:off x="3595069" y="4716597"/>
            <a:ext cx="1922185" cy="675812"/>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and Mitigate the Execution Risks</a:t>
            </a:r>
          </a:p>
        </p:txBody>
      </p:sp>
      <p:sp>
        <p:nvSpPr>
          <p:cNvPr id="30" name="Rectangle 29"/>
          <p:cNvSpPr/>
          <p:nvPr>
            <p:custDataLst>
              <p:tags r:id="rId15"/>
            </p:custDataLst>
          </p:nvPr>
        </p:nvSpPr>
        <p:spPr>
          <a:xfrm>
            <a:off x="5754980" y="2564906"/>
            <a:ext cx="1922185" cy="675812"/>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Track Bugs and Defects Going Forward</a:t>
            </a:r>
          </a:p>
        </p:txBody>
      </p:sp>
      <p:sp>
        <p:nvSpPr>
          <p:cNvPr id="33" name="Rectangle 32"/>
          <p:cNvSpPr/>
          <p:nvPr>
            <p:custDataLst>
              <p:tags r:id="rId16"/>
            </p:custDataLst>
          </p:nvPr>
        </p:nvSpPr>
        <p:spPr>
          <a:xfrm>
            <a:off x="3589729" y="3869816"/>
            <a:ext cx="1932865" cy="629091"/>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Establish Responsibilities for the QA Plan</a:t>
            </a:r>
          </a:p>
        </p:txBody>
      </p:sp>
      <p:sp>
        <p:nvSpPr>
          <p:cNvPr id="32" name="Rectangle 31"/>
          <p:cNvSpPr/>
          <p:nvPr>
            <p:custDataLst>
              <p:tags r:id="rId17"/>
            </p:custDataLst>
          </p:nvPr>
        </p:nvSpPr>
        <p:spPr>
          <a:xfrm>
            <a:off x="3589729" y="3240718"/>
            <a:ext cx="1932865" cy="468052"/>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Build Test Cases and Scripts</a:t>
            </a:r>
          </a:p>
        </p:txBody>
      </p:sp>
      <p:sp>
        <p:nvSpPr>
          <p:cNvPr id="19" name="Rectangle 18"/>
          <p:cNvSpPr/>
          <p:nvPr>
            <p:custDataLst>
              <p:tags r:id="rId18"/>
            </p:custDataLst>
          </p:nvPr>
        </p:nvSpPr>
        <p:spPr>
          <a:xfrm>
            <a:off x="1403665" y="4041077"/>
            <a:ext cx="1965199" cy="468053"/>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Determine When to Use Each Type of Test</a:t>
            </a:r>
          </a:p>
        </p:txBody>
      </p:sp>
      <p:sp>
        <p:nvSpPr>
          <p:cNvPr id="20" name="Rectangle 19"/>
          <p:cNvSpPr/>
          <p:nvPr>
            <p:custDataLst>
              <p:tags r:id="rId19"/>
            </p:custDataLst>
          </p:nvPr>
        </p:nvSpPr>
        <p:spPr>
          <a:xfrm>
            <a:off x="1403665" y="5409220"/>
            <a:ext cx="1965199"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Evaluate Testing Tools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p:cNvGraphicFramePr>
          <p:nvPr>
            <p:custDataLst>
              <p:tags r:id="rId2"/>
            </p:custDataLst>
          </p:nvPr>
        </p:nvGraphicFramePr>
        <p:xfrm>
          <a:off x="8" y="8"/>
          <a:ext cx="158751" cy="158751"/>
        </p:xfrm>
        <a:graphic>
          <a:graphicData uri="http://schemas.openxmlformats.org/presentationml/2006/ole">
            <mc:AlternateContent xmlns:mc="http://schemas.openxmlformats.org/markup-compatibility/2006">
              <mc:Choice xmlns:v="urn:schemas-microsoft-com:vml" Requires="v">
                <p:oleObj spid="_x0000_s8715410" name="think-cell Slide" r:id="rId15" imgW="360" imgH="360" progId="">
                  <p:embed/>
                </p:oleObj>
              </mc:Choice>
              <mc:Fallback>
                <p:oleObj name="think-cell Slide" r:id="rId15" imgW="360" imgH="360" progId="">
                  <p:embed/>
                  <p:pic>
                    <p:nvPicPr>
                      <p:cNvPr id="0" name="Picture 131"/>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 y="8"/>
                        <a:ext cx="158751" cy="158751"/>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cxnSp>
        <p:nvCxnSpPr>
          <p:cNvPr id="26" name="Straight Connector 25"/>
          <p:cNvCxnSpPr>
            <a:stCxn id="16" idx="2"/>
            <a:endCxn id="33" idx="2"/>
          </p:cNvCxnSpPr>
          <p:nvPr>
            <p:custDataLst>
              <p:tags r:id="rId3"/>
            </p:custDataLst>
          </p:nvPr>
        </p:nvCxnSpPr>
        <p:spPr>
          <a:xfrm>
            <a:off x="5429496" y="2444208"/>
            <a:ext cx="0" cy="1812891"/>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2"/>
            <a:endCxn id="11" idx="2"/>
          </p:cNvCxnSpPr>
          <p:nvPr>
            <p:custDataLst>
              <p:tags r:id="rId4"/>
            </p:custDataLst>
          </p:nvPr>
        </p:nvCxnSpPr>
        <p:spPr>
          <a:xfrm>
            <a:off x="3234300" y="2444208"/>
            <a:ext cx="1" cy="2536433"/>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5"/>
            </p:custDataLst>
          </p:nvPr>
        </p:nvSpPr>
        <p:spPr/>
        <p:txBody>
          <a:bodyPr/>
          <a:lstStyle/>
          <a:p>
            <a:r>
              <a:rPr lang="en-US" dirty="0" smtClean="0"/>
              <a:t>5.0 Review and Communicate with Stakeholders</a:t>
            </a:r>
            <a:endParaRPr lang="en-US" dirty="0"/>
          </a:p>
        </p:txBody>
      </p:sp>
      <p:sp>
        <p:nvSpPr>
          <p:cNvPr id="5" name="Rectangle 4"/>
          <p:cNvSpPr/>
          <p:nvPr>
            <p:custDataLst>
              <p:tags r:id="rId6"/>
            </p:custDataLst>
          </p:nvPr>
        </p:nvSpPr>
        <p:spPr>
          <a:xfrm>
            <a:off x="2255947" y="1347767"/>
            <a:ext cx="1956688" cy="1096441"/>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5.1 Review the Final Deliverables</a:t>
            </a:r>
          </a:p>
        </p:txBody>
      </p:sp>
      <p:sp>
        <p:nvSpPr>
          <p:cNvPr id="8" name="Rectangle 7"/>
          <p:cNvSpPr/>
          <p:nvPr>
            <p:custDataLst>
              <p:tags r:id="rId7"/>
            </p:custDataLst>
          </p:nvPr>
        </p:nvSpPr>
        <p:spPr>
          <a:xfrm>
            <a:off x="2251701" y="2564912"/>
            <a:ext cx="1965199" cy="828084"/>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Summarize Design, Development </a:t>
            </a:r>
            <a:r>
              <a:rPr lang="en-US" sz="1400" dirty="0" smtClean="0">
                <a:solidFill>
                  <a:schemeClr val="tx1"/>
                </a:solidFill>
              </a:rPr>
              <a:t>Process, </a:t>
            </a:r>
            <a:r>
              <a:rPr lang="en-US" sz="1400" dirty="0">
                <a:solidFill>
                  <a:schemeClr val="tx1"/>
                </a:solidFill>
              </a:rPr>
              <a:t>and QA Decisions</a:t>
            </a:r>
          </a:p>
        </p:txBody>
      </p:sp>
      <p:sp>
        <p:nvSpPr>
          <p:cNvPr id="9" name="Rectangle 8"/>
          <p:cNvSpPr/>
          <p:nvPr>
            <p:custDataLst>
              <p:tags r:id="rId8"/>
            </p:custDataLst>
          </p:nvPr>
        </p:nvSpPr>
        <p:spPr>
          <a:xfrm>
            <a:off x="2251701" y="3538786"/>
            <a:ext cx="1965199" cy="572524"/>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Review the Lessons Learned</a:t>
            </a:r>
          </a:p>
        </p:txBody>
      </p:sp>
      <p:sp>
        <p:nvSpPr>
          <p:cNvPr id="11" name="Rectangle 10"/>
          <p:cNvSpPr/>
          <p:nvPr>
            <p:custDataLst>
              <p:tags r:id="rId9"/>
            </p:custDataLst>
          </p:nvPr>
        </p:nvSpPr>
        <p:spPr>
          <a:xfrm>
            <a:off x="2251701" y="4257100"/>
            <a:ext cx="1965199" cy="723539"/>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Review the Organization Communication Plan</a:t>
            </a:r>
          </a:p>
        </p:txBody>
      </p:sp>
      <p:sp>
        <p:nvSpPr>
          <p:cNvPr id="16" name="Rectangle 15"/>
          <p:cNvSpPr/>
          <p:nvPr>
            <p:custDataLst>
              <p:tags r:id="rId10"/>
            </p:custDataLst>
          </p:nvPr>
        </p:nvSpPr>
        <p:spPr>
          <a:xfrm>
            <a:off x="4467258" y="1347764"/>
            <a:ext cx="1924493"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5.2 Communicate with Stakeholders</a:t>
            </a:r>
          </a:p>
        </p:txBody>
      </p:sp>
      <p:sp>
        <p:nvSpPr>
          <p:cNvPr id="18" name="Rectangle 17"/>
          <p:cNvSpPr/>
          <p:nvPr>
            <p:custDataLst>
              <p:tags r:id="rId11"/>
            </p:custDataLst>
          </p:nvPr>
        </p:nvSpPr>
        <p:spPr>
          <a:xfrm>
            <a:off x="4463072" y="2564912"/>
            <a:ext cx="1932865" cy="723539"/>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Communicate the Project Schedule</a:t>
            </a:r>
          </a:p>
        </p:txBody>
      </p:sp>
      <p:sp>
        <p:nvSpPr>
          <p:cNvPr id="33" name="Rectangle 32"/>
          <p:cNvSpPr/>
          <p:nvPr>
            <p:custDataLst>
              <p:tags r:id="rId12"/>
            </p:custDataLst>
          </p:nvPr>
        </p:nvSpPr>
        <p:spPr>
          <a:xfrm>
            <a:off x="4463072" y="3487663"/>
            <a:ext cx="1932865" cy="769437"/>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Communicate the Process Optimization Effort</a:t>
            </a:r>
          </a:p>
        </p:txBody>
      </p:sp>
    </p:spTree>
    <p:extLst>
      <p:ext uri="{BB962C8B-B14F-4D97-AF65-F5344CB8AC3E}">
        <p14:creationId xmlns:p14="http://schemas.microsoft.com/office/powerpoint/2010/main" val="2036350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Application Development Workshop Deliverables</a:t>
            </a:r>
            <a:endParaRPr lang="en-CA" dirty="0"/>
          </a:p>
        </p:txBody>
      </p:sp>
      <p:sp>
        <p:nvSpPr>
          <p:cNvPr id="4" name="Text Placeholder 1"/>
          <p:cNvSpPr>
            <a:spLocks noGrp="1"/>
          </p:cNvSpPr>
          <p:nvPr>
            <p:ph type="body" sz="quarter" idx="19"/>
          </p:nvPr>
        </p:nvSpPr>
        <p:spPr>
          <a:xfrm>
            <a:off x="257177" y="1232765"/>
            <a:ext cx="8620124" cy="657225"/>
          </a:xfrm>
          <a:prstGeom prst="rect">
            <a:avLst/>
          </a:prstGeom>
        </p:spPr>
        <p:txBody>
          <a:bodyPr/>
          <a:lstStyle/>
          <a:p>
            <a:r>
              <a:rPr lang="en-US" dirty="0" smtClean="0"/>
              <a:t>This workshop will help you build the following deliverables:</a:t>
            </a:r>
          </a:p>
        </p:txBody>
      </p:sp>
      <p:sp>
        <p:nvSpPr>
          <p:cNvPr id="15" name="TextBox 14"/>
          <p:cNvSpPr txBox="1"/>
          <p:nvPr/>
        </p:nvSpPr>
        <p:spPr>
          <a:xfrm>
            <a:off x="446727" y="3733300"/>
            <a:ext cx="4009627" cy="307777"/>
          </a:xfrm>
          <a:prstGeom prst="rect">
            <a:avLst/>
          </a:prstGeom>
          <a:noFill/>
        </p:spPr>
        <p:txBody>
          <a:bodyPr wrap="square" rtlCol="0">
            <a:spAutoFit/>
          </a:bodyPr>
          <a:lstStyle/>
          <a:p>
            <a:r>
              <a:rPr lang="en-US" sz="1400" b="1" dirty="0"/>
              <a:t>Data Flow and Entity Diagrams</a:t>
            </a:r>
          </a:p>
        </p:txBody>
      </p:sp>
      <p:sp>
        <p:nvSpPr>
          <p:cNvPr id="12" name="TextBox 11"/>
          <p:cNvSpPr txBox="1"/>
          <p:nvPr/>
        </p:nvSpPr>
        <p:spPr>
          <a:xfrm>
            <a:off x="1100559" y="5949288"/>
            <a:ext cx="2701963" cy="307777"/>
          </a:xfrm>
          <a:prstGeom prst="rect">
            <a:avLst/>
          </a:prstGeom>
          <a:noFill/>
        </p:spPr>
        <p:txBody>
          <a:bodyPr wrap="square" rtlCol="0">
            <a:spAutoFit/>
          </a:bodyPr>
          <a:lstStyle/>
          <a:p>
            <a:r>
              <a:rPr lang="en-US" sz="1400" b="1" dirty="0"/>
              <a:t>Wireframes and Storyboards</a:t>
            </a:r>
          </a:p>
        </p:txBody>
      </p:sp>
      <p:sp>
        <p:nvSpPr>
          <p:cNvPr id="14" name="TextBox 13"/>
          <p:cNvSpPr txBox="1"/>
          <p:nvPr/>
        </p:nvSpPr>
        <p:spPr>
          <a:xfrm>
            <a:off x="5545756" y="5769269"/>
            <a:ext cx="2701963" cy="307777"/>
          </a:xfrm>
          <a:prstGeom prst="rect">
            <a:avLst/>
          </a:prstGeom>
          <a:noFill/>
        </p:spPr>
        <p:txBody>
          <a:bodyPr wrap="square" rtlCol="0">
            <a:spAutoFit/>
          </a:bodyPr>
          <a:lstStyle/>
          <a:p>
            <a:r>
              <a:rPr lang="en-US" sz="1400" b="1" dirty="0"/>
              <a:t>Use Cases</a:t>
            </a:r>
          </a:p>
        </p:txBody>
      </p:sp>
      <p:pic>
        <p:nvPicPr>
          <p:cNvPr id="7977986" name="Picture 2" descr="C:\Users\kkim\Desktop\Slide 10 picture 2 building storyboard from wireframe generation.PNG"/>
          <p:cNvPicPr>
            <a:picLocks noChangeAspect="1" noChangeArrowheads="1"/>
          </p:cNvPicPr>
          <p:nvPr/>
        </p:nvPicPr>
        <p:blipFill>
          <a:blip r:embed="rId3" cstate="print"/>
          <a:srcRect/>
          <a:stretch>
            <a:fillRect/>
          </a:stretch>
        </p:blipFill>
        <p:spPr bwMode="auto">
          <a:xfrm>
            <a:off x="461548" y="4126040"/>
            <a:ext cx="3994807" cy="1823240"/>
          </a:xfrm>
          <a:prstGeom prst="rect">
            <a:avLst/>
          </a:prstGeom>
          <a:noFill/>
          <a:effectLst>
            <a:outerShdw blurRad="50800" dist="38100" dir="2700000" algn="ctr" rotWithShape="0">
              <a:schemeClr val="tx1">
                <a:alpha val="40000"/>
              </a:schemeClr>
            </a:outerShdw>
          </a:effectLst>
        </p:spPr>
      </p:pic>
      <p:pic>
        <p:nvPicPr>
          <p:cNvPr id="2" name="Picture 3" descr="C:\Users\kkim\Desktop\Slide 10 picture 1 process workflow and business rules diagram.PNG"/>
          <p:cNvPicPr>
            <a:picLocks noChangeAspect="1" noChangeArrowheads="1"/>
          </p:cNvPicPr>
          <p:nvPr/>
        </p:nvPicPr>
        <p:blipFill>
          <a:blip r:embed="rId4" cstate="print"/>
          <a:srcRect/>
          <a:stretch>
            <a:fillRect/>
          </a:stretch>
        </p:blipFill>
        <p:spPr bwMode="auto">
          <a:xfrm>
            <a:off x="461548" y="1910051"/>
            <a:ext cx="3994807" cy="1739432"/>
          </a:xfrm>
          <a:prstGeom prst="rect">
            <a:avLst/>
          </a:prstGeom>
          <a:noFill/>
          <a:effectLst>
            <a:outerShdw blurRad="50800" dist="38100" dir="2700000" algn="ctr" rotWithShape="0">
              <a:schemeClr val="tx1">
                <a:alpha val="40000"/>
              </a:schemeClr>
            </a:outerShdw>
          </a:effectLst>
        </p:spPr>
      </p:pic>
      <p:pic>
        <p:nvPicPr>
          <p:cNvPr id="7977988" name="Picture 4"/>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545757" y="2288031"/>
            <a:ext cx="2867047" cy="3258420"/>
          </a:xfrm>
          <a:prstGeom prst="rect">
            <a:avLst/>
          </a:prstGeom>
          <a:noFill/>
          <a:effectLst>
            <a:outerShdw blurRad="50800" dist="38100" dir="2700000" algn="ctr" rotWithShape="0">
              <a:schemeClr val="tx1">
                <a:alpha val="40000"/>
              </a:schemeClr>
            </a:outerShdw>
          </a:effectLst>
        </p:spPr>
      </p:pic>
    </p:spTree>
    <p:extLst>
      <p:ext uri="{BB962C8B-B14F-4D97-AF65-F5344CB8AC3E}">
        <p14:creationId xmlns:p14="http://schemas.microsoft.com/office/powerpoint/2010/main" val="130900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Assess the maturity of your application development process</a:t>
            </a:r>
            <a:endParaRPr lang="en-US" dirty="0"/>
          </a:p>
        </p:txBody>
      </p:sp>
      <p:sp>
        <p:nvSpPr>
          <p:cNvPr id="5" name="Text Placeholder 4"/>
          <p:cNvSpPr>
            <a:spLocks noGrp="1"/>
          </p:cNvSpPr>
          <p:nvPr>
            <p:ph type="body" sz="quarter" idx="19"/>
          </p:nvPr>
        </p:nvSpPr>
        <p:spPr>
          <a:xfrm>
            <a:off x="257177" y="1268769"/>
            <a:ext cx="8620124" cy="657225"/>
          </a:xfrm>
        </p:spPr>
        <p:txBody>
          <a:bodyPr/>
          <a:lstStyle/>
          <a:p>
            <a:r>
              <a:rPr lang="en-US" dirty="0" smtClean="0"/>
              <a:t>Leverage Info-Tech’s </a:t>
            </a:r>
            <a:r>
              <a:rPr lang="en-US" i="1" dirty="0" smtClean="0"/>
              <a:t>Application Development Maturity Tool</a:t>
            </a:r>
            <a:r>
              <a:rPr lang="en-US" dirty="0" smtClean="0"/>
              <a:t> to identify any key gaps in your current development process.</a:t>
            </a:r>
            <a:endParaRPr lang="en-US" dirty="0"/>
          </a:p>
        </p:txBody>
      </p:sp>
      <p:grpSp>
        <p:nvGrpSpPr>
          <p:cNvPr id="7" name="Group 6"/>
          <p:cNvGrpSpPr/>
          <p:nvPr/>
        </p:nvGrpSpPr>
        <p:grpSpPr>
          <a:xfrm>
            <a:off x="618589" y="2276873"/>
            <a:ext cx="7973191" cy="894556"/>
            <a:chOff x="618580" y="2276872"/>
            <a:chExt cx="7973191" cy="894556"/>
          </a:xfrm>
        </p:grpSpPr>
        <p:sp>
          <p:nvSpPr>
            <p:cNvPr id="8" name="Freeform 7"/>
            <p:cNvSpPr/>
            <p:nvPr/>
          </p:nvSpPr>
          <p:spPr>
            <a:xfrm>
              <a:off x="618580" y="2276872"/>
              <a:ext cx="2098208" cy="894556"/>
            </a:xfrm>
            <a:custGeom>
              <a:avLst/>
              <a:gdLst>
                <a:gd name="connsiteX0" fmla="*/ 0 w 2098208"/>
                <a:gd name="connsiteY0" fmla="*/ 89456 h 894556"/>
                <a:gd name="connsiteX1" fmla="*/ 26201 w 2098208"/>
                <a:gd name="connsiteY1" fmla="*/ 26201 h 894556"/>
                <a:gd name="connsiteX2" fmla="*/ 89456 w 2098208"/>
                <a:gd name="connsiteY2" fmla="*/ 0 h 894556"/>
                <a:gd name="connsiteX3" fmla="*/ 2008752 w 2098208"/>
                <a:gd name="connsiteY3" fmla="*/ 0 h 894556"/>
                <a:gd name="connsiteX4" fmla="*/ 2072007 w 2098208"/>
                <a:gd name="connsiteY4" fmla="*/ 26201 h 894556"/>
                <a:gd name="connsiteX5" fmla="*/ 2098208 w 2098208"/>
                <a:gd name="connsiteY5" fmla="*/ 89456 h 894556"/>
                <a:gd name="connsiteX6" fmla="*/ 2098208 w 2098208"/>
                <a:gd name="connsiteY6" fmla="*/ 805100 h 894556"/>
                <a:gd name="connsiteX7" fmla="*/ 2072007 w 2098208"/>
                <a:gd name="connsiteY7" fmla="*/ 868355 h 894556"/>
                <a:gd name="connsiteX8" fmla="*/ 2008752 w 2098208"/>
                <a:gd name="connsiteY8" fmla="*/ 894556 h 894556"/>
                <a:gd name="connsiteX9" fmla="*/ 89456 w 2098208"/>
                <a:gd name="connsiteY9" fmla="*/ 894556 h 894556"/>
                <a:gd name="connsiteX10" fmla="*/ 26201 w 2098208"/>
                <a:gd name="connsiteY10" fmla="*/ 868355 h 894556"/>
                <a:gd name="connsiteX11" fmla="*/ 0 w 2098208"/>
                <a:gd name="connsiteY11" fmla="*/ 805100 h 894556"/>
                <a:gd name="connsiteX12" fmla="*/ 0 w 2098208"/>
                <a:gd name="connsiteY12" fmla="*/ 89456 h 89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8208" h="894556">
                  <a:moveTo>
                    <a:pt x="0" y="89456"/>
                  </a:moveTo>
                  <a:cubicBezTo>
                    <a:pt x="0" y="65731"/>
                    <a:pt x="9425" y="42977"/>
                    <a:pt x="26201" y="26201"/>
                  </a:cubicBezTo>
                  <a:cubicBezTo>
                    <a:pt x="42977" y="9425"/>
                    <a:pt x="65731" y="0"/>
                    <a:pt x="89456" y="0"/>
                  </a:cubicBezTo>
                  <a:lnTo>
                    <a:pt x="2008752" y="0"/>
                  </a:lnTo>
                  <a:cubicBezTo>
                    <a:pt x="2032477" y="0"/>
                    <a:pt x="2055231" y="9425"/>
                    <a:pt x="2072007" y="26201"/>
                  </a:cubicBezTo>
                  <a:cubicBezTo>
                    <a:pt x="2088783" y="42977"/>
                    <a:pt x="2098208" y="65731"/>
                    <a:pt x="2098208" y="89456"/>
                  </a:cubicBezTo>
                  <a:lnTo>
                    <a:pt x="2098208" y="805100"/>
                  </a:lnTo>
                  <a:cubicBezTo>
                    <a:pt x="2098208" y="828825"/>
                    <a:pt x="2088783" y="851579"/>
                    <a:pt x="2072007" y="868355"/>
                  </a:cubicBezTo>
                  <a:cubicBezTo>
                    <a:pt x="2055231" y="885131"/>
                    <a:pt x="2032477" y="894556"/>
                    <a:pt x="2008752" y="894556"/>
                  </a:cubicBezTo>
                  <a:lnTo>
                    <a:pt x="89456" y="894556"/>
                  </a:lnTo>
                  <a:cubicBezTo>
                    <a:pt x="65731" y="894556"/>
                    <a:pt x="42977" y="885131"/>
                    <a:pt x="26201" y="868355"/>
                  </a:cubicBezTo>
                  <a:cubicBezTo>
                    <a:pt x="9425" y="851579"/>
                    <a:pt x="0" y="828825"/>
                    <a:pt x="0" y="805100"/>
                  </a:cubicBezTo>
                  <a:lnTo>
                    <a:pt x="0" y="894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0"/>
                <a:satOff val="0"/>
                <a:lumOff val="0"/>
                <a:alphaOff val="0"/>
              </a:schemeClr>
            </a:fillRef>
            <a:effectRef idx="1">
              <a:schemeClr val="accent1">
                <a:shade val="80000"/>
                <a:hueOff val="0"/>
                <a:satOff val="0"/>
                <a:lumOff val="0"/>
                <a:alphaOff val="0"/>
              </a:schemeClr>
            </a:effectRef>
            <a:fontRef idx="minor">
              <a:schemeClr val="dk1"/>
            </a:fontRef>
          </p:style>
          <p:txBody>
            <a:bodyPr spcFirstLastPara="0" vert="horz" wrap="square" lIns="79541" tIns="79541" rIns="79541" bIns="79541" numCol="1" spcCol="1270" anchor="ctr" anchorCtr="0">
              <a:noAutofit/>
            </a:bodyPr>
            <a:lstStyle/>
            <a:p>
              <a:pPr defTabSz="622284">
                <a:lnSpc>
                  <a:spcPct val="90000"/>
                </a:lnSpc>
                <a:spcAft>
                  <a:spcPct val="35000"/>
                </a:spcAft>
              </a:pPr>
              <a:r>
                <a:rPr lang="en-US" sz="1400" b="1" dirty="0"/>
                <a:t>1. Evaluate the Current State of Your Development Process</a:t>
              </a:r>
            </a:p>
          </p:txBody>
        </p:sp>
        <p:sp>
          <p:nvSpPr>
            <p:cNvPr id="11" name="Freeform 10"/>
            <p:cNvSpPr/>
            <p:nvPr/>
          </p:nvSpPr>
          <p:spPr>
            <a:xfrm>
              <a:off x="2926609" y="2463972"/>
              <a:ext cx="444820" cy="520355"/>
            </a:xfrm>
            <a:custGeom>
              <a:avLst/>
              <a:gdLst>
                <a:gd name="connsiteX0" fmla="*/ 0 w 444820"/>
                <a:gd name="connsiteY0" fmla="*/ 104071 h 520355"/>
                <a:gd name="connsiteX1" fmla="*/ 222410 w 444820"/>
                <a:gd name="connsiteY1" fmla="*/ 104071 h 520355"/>
                <a:gd name="connsiteX2" fmla="*/ 222410 w 444820"/>
                <a:gd name="connsiteY2" fmla="*/ 0 h 520355"/>
                <a:gd name="connsiteX3" fmla="*/ 444820 w 444820"/>
                <a:gd name="connsiteY3" fmla="*/ 260178 h 520355"/>
                <a:gd name="connsiteX4" fmla="*/ 222410 w 444820"/>
                <a:gd name="connsiteY4" fmla="*/ 520355 h 520355"/>
                <a:gd name="connsiteX5" fmla="*/ 222410 w 444820"/>
                <a:gd name="connsiteY5" fmla="*/ 416284 h 520355"/>
                <a:gd name="connsiteX6" fmla="*/ 0 w 444820"/>
                <a:gd name="connsiteY6" fmla="*/ 416284 h 520355"/>
                <a:gd name="connsiteX7" fmla="*/ 0 w 444820"/>
                <a:gd name="connsiteY7" fmla="*/ 104071 h 5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820" h="520355">
                  <a:moveTo>
                    <a:pt x="0" y="104071"/>
                  </a:moveTo>
                  <a:lnTo>
                    <a:pt x="222410" y="104071"/>
                  </a:lnTo>
                  <a:lnTo>
                    <a:pt x="222410" y="0"/>
                  </a:lnTo>
                  <a:lnTo>
                    <a:pt x="444820" y="260178"/>
                  </a:lnTo>
                  <a:lnTo>
                    <a:pt x="222410" y="520355"/>
                  </a:lnTo>
                  <a:lnTo>
                    <a:pt x="222410" y="416284"/>
                  </a:lnTo>
                  <a:lnTo>
                    <a:pt x="0" y="416284"/>
                  </a:lnTo>
                  <a:lnTo>
                    <a:pt x="0" y="104071"/>
                  </a:lnTo>
                  <a:close/>
                </a:path>
              </a:pathLst>
            </a:custGeom>
          </p:spPr>
          <p:style>
            <a:lnRef idx="0">
              <a:schemeClr val="accent1">
                <a:shade val="90000"/>
                <a:hueOff val="0"/>
                <a:satOff val="0"/>
                <a:lumOff val="0"/>
                <a:alphaOff val="0"/>
              </a:schemeClr>
            </a:lnRef>
            <a:fillRef idx="2">
              <a:schemeClr val="accent1">
                <a:shade val="90000"/>
                <a:hueOff val="0"/>
                <a:satOff val="0"/>
                <a:lumOff val="0"/>
                <a:alphaOff val="0"/>
              </a:schemeClr>
            </a:fillRef>
            <a:effectRef idx="1">
              <a:schemeClr val="accent1">
                <a:shade val="90000"/>
                <a:hueOff val="0"/>
                <a:satOff val="0"/>
                <a:lumOff val="0"/>
                <a:alphaOff val="0"/>
              </a:schemeClr>
            </a:effectRef>
            <a:fontRef idx="minor">
              <a:schemeClr val="dk1"/>
            </a:fontRef>
          </p:style>
          <p:txBody>
            <a:bodyPr spcFirstLastPara="0" vert="horz" wrap="square" lIns="0" tIns="104071" rIns="133447" bIns="104071" numCol="1" spcCol="1270" anchor="ctr" anchorCtr="0">
              <a:noAutofit/>
            </a:bodyPr>
            <a:lstStyle/>
            <a:p>
              <a:pPr defTabSz="488938">
                <a:lnSpc>
                  <a:spcPct val="90000"/>
                </a:lnSpc>
                <a:spcAft>
                  <a:spcPct val="35000"/>
                </a:spcAft>
              </a:pPr>
              <a:endParaRPr lang="en-US" sz="1100" dirty="0"/>
            </a:p>
          </p:txBody>
        </p:sp>
        <p:sp>
          <p:nvSpPr>
            <p:cNvPr id="12" name="Freeform 11"/>
            <p:cNvSpPr/>
            <p:nvPr/>
          </p:nvSpPr>
          <p:spPr>
            <a:xfrm>
              <a:off x="3556071" y="2276872"/>
              <a:ext cx="2098208" cy="894556"/>
            </a:xfrm>
            <a:custGeom>
              <a:avLst/>
              <a:gdLst>
                <a:gd name="connsiteX0" fmla="*/ 0 w 2098208"/>
                <a:gd name="connsiteY0" fmla="*/ 89456 h 894556"/>
                <a:gd name="connsiteX1" fmla="*/ 26201 w 2098208"/>
                <a:gd name="connsiteY1" fmla="*/ 26201 h 894556"/>
                <a:gd name="connsiteX2" fmla="*/ 89456 w 2098208"/>
                <a:gd name="connsiteY2" fmla="*/ 0 h 894556"/>
                <a:gd name="connsiteX3" fmla="*/ 2008752 w 2098208"/>
                <a:gd name="connsiteY3" fmla="*/ 0 h 894556"/>
                <a:gd name="connsiteX4" fmla="*/ 2072007 w 2098208"/>
                <a:gd name="connsiteY4" fmla="*/ 26201 h 894556"/>
                <a:gd name="connsiteX5" fmla="*/ 2098208 w 2098208"/>
                <a:gd name="connsiteY5" fmla="*/ 89456 h 894556"/>
                <a:gd name="connsiteX6" fmla="*/ 2098208 w 2098208"/>
                <a:gd name="connsiteY6" fmla="*/ 805100 h 894556"/>
                <a:gd name="connsiteX7" fmla="*/ 2072007 w 2098208"/>
                <a:gd name="connsiteY7" fmla="*/ 868355 h 894556"/>
                <a:gd name="connsiteX8" fmla="*/ 2008752 w 2098208"/>
                <a:gd name="connsiteY8" fmla="*/ 894556 h 894556"/>
                <a:gd name="connsiteX9" fmla="*/ 89456 w 2098208"/>
                <a:gd name="connsiteY9" fmla="*/ 894556 h 894556"/>
                <a:gd name="connsiteX10" fmla="*/ 26201 w 2098208"/>
                <a:gd name="connsiteY10" fmla="*/ 868355 h 894556"/>
                <a:gd name="connsiteX11" fmla="*/ 0 w 2098208"/>
                <a:gd name="connsiteY11" fmla="*/ 805100 h 894556"/>
                <a:gd name="connsiteX12" fmla="*/ 0 w 2098208"/>
                <a:gd name="connsiteY12" fmla="*/ 89456 h 89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8208" h="894556">
                  <a:moveTo>
                    <a:pt x="0" y="89456"/>
                  </a:moveTo>
                  <a:cubicBezTo>
                    <a:pt x="0" y="65731"/>
                    <a:pt x="9425" y="42977"/>
                    <a:pt x="26201" y="26201"/>
                  </a:cubicBezTo>
                  <a:cubicBezTo>
                    <a:pt x="42977" y="9425"/>
                    <a:pt x="65731" y="0"/>
                    <a:pt x="89456" y="0"/>
                  </a:cubicBezTo>
                  <a:lnTo>
                    <a:pt x="2008752" y="0"/>
                  </a:lnTo>
                  <a:cubicBezTo>
                    <a:pt x="2032477" y="0"/>
                    <a:pt x="2055231" y="9425"/>
                    <a:pt x="2072007" y="26201"/>
                  </a:cubicBezTo>
                  <a:cubicBezTo>
                    <a:pt x="2088783" y="42977"/>
                    <a:pt x="2098208" y="65731"/>
                    <a:pt x="2098208" y="89456"/>
                  </a:cubicBezTo>
                  <a:lnTo>
                    <a:pt x="2098208" y="805100"/>
                  </a:lnTo>
                  <a:cubicBezTo>
                    <a:pt x="2098208" y="828825"/>
                    <a:pt x="2088783" y="851579"/>
                    <a:pt x="2072007" y="868355"/>
                  </a:cubicBezTo>
                  <a:cubicBezTo>
                    <a:pt x="2055231" y="885131"/>
                    <a:pt x="2032477" y="894556"/>
                    <a:pt x="2008752" y="894556"/>
                  </a:cubicBezTo>
                  <a:lnTo>
                    <a:pt x="89456" y="894556"/>
                  </a:lnTo>
                  <a:cubicBezTo>
                    <a:pt x="65731" y="894556"/>
                    <a:pt x="42977" y="885131"/>
                    <a:pt x="26201" y="868355"/>
                  </a:cubicBezTo>
                  <a:cubicBezTo>
                    <a:pt x="9425" y="851579"/>
                    <a:pt x="0" y="828825"/>
                    <a:pt x="0" y="805100"/>
                  </a:cubicBezTo>
                  <a:lnTo>
                    <a:pt x="0" y="894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180488"/>
                <a:satOff val="-17790"/>
                <a:lumOff val="20288"/>
                <a:alphaOff val="0"/>
              </a:schemeClr>
            </a:fillRef>
            <a:effectRef idx="1">
              <a:schemeClr val="accent1">
                <a:shade val="80000"/>
                <a:hueOff val="180488"/>
                <a:satOff val="-17790"/>
                <a:lumOff val="20288"/>
                <a:alphaOff val="0"/>
              </a:schemeClr>
            </a:effectRef>
            <a:fontRef idx="minor">
              <a:schemeClr val="dk1"/>
            </a:fontRef>
          </p:style>
          <p:txBody>
            <a:bodyPr spcFirstLastPara="0" vert="horz" wrap="square" lIns="79541" tIns="79541" rIns="79541" bIns="79541" numCol="1" spcCol="1270" anchor="ctr" anchorCtr="0">
              <a:noAutofit/>
            </a:bodyPr>
            <a:lstStyle/>
            <a:p>
              <a:pPr defTabSz="622284">
                <a:lnSpc>
                  <a:spcPct val="90000"/>
                </a:lnSpc>
                <a:spcAft>
                  <a:spcPct val="35000"/>
                </a:spcAft>
              </a:pPr>
              <a:r>
                <a:rPr lang="en-US" sz="1400" b="1" dirty="0"/>
                <a:t>2. Identify the Gaps</a:t>
              </a:r>
            </a:p>
          </p:txBody>
        </p:sp>
        <p:sp>
          <p:nvSpPr>
            <p:cNvPr id="13" name="Freeform 12"/>
            <p:cNvSpPr/>
            <p:nvPr/>
          </p:nvSpPr>
          <p:spPr>
            <a:xfrm>
              <a:off x="5864101" y="2463972"/>
              <a:ext cx="444820" cy="520355"/>
            </a:xfrm>
            <a:custGeom>
              <a:avLst/>
              <a:gdLst>
                <a:gd name="connsiteX0" fmla="*/ 0 w 444820"/>
                <a:gd name="connsiteY0" fmla="*/ 104071 h 520355"/>
                <a:gd name="connsiteX1" fmla="*/ 222410 w 444820"/>
                <a:gd name="connsiteY1" fmla="*/ 104071 h 520355"/>
                <a:gd name="connsiteX2" fmla="*/ 222410 w 444820"/>
                <a:gd name="connsiteY2" fmla="*/ 0 h 520355"/>
                <a:gd name="connsiteX3" fmla="*/ 444820 w 444820"/>
                <a:gd name="connsiteY3" fmla="*/ 260178 h 520355"/>
                <a:gd name="connsiteX4" fmla="*/ 222410 w 444820"/>
                <a:gd name="connsiteY4" fmla="*/ 520355 h 520355"/>
                <a:gd name="connsiteX5" fmla="*/ 222410 w 444820"/>
                <a:gd name="connsiteY5" fmla="*/ 416284 h 520355"/>
                <a:gd name="connsiteX6" fmla="*/ 0 w 444820"/>
                <a:gd name="connsiteY6" fmla="*/ 416284 h 520355"/>
                <a:gd name="connsiteX7" fmla="*/ 0 w 444820"/>
                <a:gd name="connsiteY7" fmla="*/ 104071 h 5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820" h="520355">
                  <a:moveTo>
                    <a:pt x="0" y="104071"/>
                  </a:moveTo>
                  <a:lnTo>
                    <a:pt x="222410" y="104071"/>
                  </a:lnTo>
                  <a:lnTo>
                    <a:pt x="222410" y="0"/>
                  </a:lnTo>
                  <a:lnTo>
                    <a:pt x="444820" y="260178"/>
                  </a:lnTo>
                  <a:lnTo>
                    <a:pt x="222410" y="520355"/>
                  </a:lnTo>
                  <a:lnTo>
                    <a:pt x="222410" y="416284"/>
                  </a:lnTo>
                  <a:lnTo>
                    <a:pt x="0" y="416284"/>
                  </a:lnTo>
                  <a:lnTo>
                    <a:pt x="0" y="104071"/>
                  </a:lnTo>
                  <a:close/>
                </a:path>
              </a:pathLst>
            </a:custGeom>
          </p:spPr>
          <p:style>
            <a:lnRef idx="0">
              <a:schemeClr val="accent1">
                <a:shade val="90000"/>
                <a:hueOff val="360774"/>
                <a:satOff val="-35062"/>
                <a:lumOff val="39245"/>
                <a:alphaOff val="0"/>
              </a:schemeClr>
            </a:lnRef>
            <a:fillRef idx="2">
              <a:schemeClr val="accent1">
                <a:shade val="90000"/>
                <a:hueOff val="360774"/>
                <a:satOff val="-35062"/>
                <a:lumOff val="39245"/>
                <a:alphaOff val="0"/>
              </a:schemeClr>
            </a:fillRef>
            <a:effectRef idx="1">
              <a:schemeClr val="accent1">
                <a:shade val="90000"/>
                <a:hueOff val="360774"/>
                <a:satOff val="-35062"/>
                <a:lumOff val="39245"/>
                <a:alphaOff val="0"/>
              </a:schemeClr>
            </a:effectRef>
            <a:fontRef idx="minor">
              <a:schemeClr val="dk1"/>
            </a:fontRef>
          </p:style>
          <p:txBody>
            <a:bodyPr spcFirstLastPara="0" vert="horz" wrap="square" lIns="0" tIns="104071" rIns="133447" bIns="104071" numCol="1" spcCol="1270" anchor="ctr" anchorCtr="0">
              <a:noAutofit/>
            </a:bodyPr>
            <a:lstStyle/>
            <a:p>
              <a:pPr defTabSz="488938">
                <a:lnSpc>
                  <a:spcPct val="90000"/>
                </a:lnSpc>
                <a:spcAft>
                  <a:spcPct val="35000"/>
                </a:spcAft>
              </a:pPr>
              <a:endParaRPr lang="en-US" sz="1100" dirty="0"/>
            </a:p>
          </p:txBody>
        </p:sp>
        <p:sp>
          <p:nvSpPr>
            <p:cNvPr id="14" name="Freeform 13"/>
            <p:cNvSpPr/>
            <p:nvPr/>
          </p:nvSpPr>
          <p:spPr>
            <a:xfrm>
              <a:off x="6493563" y="2276872"/>
              <a:ext cx="2098208" cy="894556"/>
            </a:xfrm>
            <a:custGeom>
              <a:avLst/>
              <a:gdLst>
                <a:gd name="connsiteX0" fmla="*/ 0 w 2098208"/>
                <a:gd name="connsiteY0" fmla="*/ 89456 h 894556"/>
                <a:gd name="connsiteX1" fmla="*/ 26201 w 2098208"/>
                <a:gd name="connsiteY1" fmla="*/ 26201 h 894556"/>
                <a:gd name="connsiteX2" fmla="*/ 89456 w 2098208"/>
                <a:gd name="connsiteY2" fmla="*/ 0 h 894556"/>
                <a:gd name="connsiteX3" fmla="*/ 2008752 w 2098208"/>
                <a:gd name="connsiteY3" fmla="*/ 0 h 894556"/>
                <a:gd name="connsiteX4" fmla="*/ 2072007 w 2098208"/>
                <a:gd name="connsiteY4" fmla="*/ 26201 h 894556"/>
                <a:gd name="connsiteX5" fmla="*/ 2098208 w 2098208"/>
                <a:gd name="connsiteY5" fmla="*/ 89456 h 894556"/>
                <a:gd name="connsiteX6" fmla="*/ 2098208 w 2098208"/>
                <a:gd name="connsiteY6" fmla="*/ 805100 h 894556"/>
                <a:gd name="connsiteX7" fmla="*/ 2072007 w 2098208"/>
                <a:gd name="connsiteY7" fmla="*/ 868355 h 894556"/>
                <a:gd name="connsiteX8" fmla="*/ 2008752 w 2098208"/>
                <a:gd name="connsiteY8" fmla="*/ 894556 h 894556"/>
                <a:gd name="connsiteX9" fmla="*/ 89456 w 2098208"/>
                <a:gd name="connsiteY9" fmla="*/ 894556 h 894556"/>
                <a:gd name="connsiteX10" fmla="*/ 26201 w 2098208"/>
                <a:gd name="connsiteY10" fmla="*/ 868355 h 894556"/>
                <a:gd name="connsiteX11" fmla="*/ 0 w 2098208"/>
                <a:gd name="connsiteY11" fmla="*/ 805100 h 894556"/>
                <a:gd name="connsiteX12" fmla="*/ 0 w 2098208"/>
                <a:gd name="connsiteY12" fmla="*/ 89456 h 89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8208" h="894556">
                  <a:moveTo>
                    <a:pt x="0" y="89456"/>
                  </a:moveTo>
                  <a:cubicBezTo>
                    <a:pt x="0" y="65731"/>
                    <a:pt x="9425" y="42977"/>
                    <a:pt x="26201" y="26201"/>
                  </a:cubicBezTo>
                  <a:cubicBezTo>
                    <a:pt x="42977" y="9425"/>
                    <a:pt x="65731" y="0"/>
                    <a:pt x="89456" y="0"/>
                  </a:cubicBezTo>
                  <a:lnTo>
                    <a:pt x="2008752" y="0"/>
                  </a:lnTo>
                  <a:cubicBezTo>
                    <a:pt x="2032477" y="0"/>
                    <a:pt x="2055231" y="9425"/>
                    <a:pt x="2072007" y="26201"/>
                  </a:cubicBezTo>
                  <a:cubicBezTo>
                    <a:pt x="2088783" y="42977"/>
                    <a:pt x="2098208" y="65731"/>
                    <a:pt x="2098208" y="89456"/>
                  </a:cubicBezTo>
                  <a:lnTo>
                    <a:pt x="2098208" y="805100"/>
                  </a:lnTo>
                  <a:cubicBezTo>
                    <a:pt x="2098208" y="828825"/>
                    <a:pt x="2088783" y="851579"/>
                    <a:pt x="2072007" y="868355"/>
                  </a:cubicBezTo>
                  <a:cubicBezTo>
                    <a:pt x="2055231" y="885131"/>
                    <a:pt x="2032477" y="894556"/>
                    <a:pt x="2008752" y="894556"/>
                  </a:cubicBezTo>
                  <a:lnTo>
                    <a:pt x="89456" y="894556"/>
                  </a:lnTo>
                  <a:cubicBezTo>
                    <a:pt x="65731" y="894556"/>
                    <a:pt x="42977" y="885131"/>
                    <a:pt x="26201" y="868355"/>
                  </a:cubicBezTo>
                  <a:cubicBezTo>
                    <a:pt x="9425" y="851579"/>
                    <a:pt x="0" y="828825"/>
                    <a:pt x="0" y="805100"/>
                  </a:cubicBezTo>
                  <a:lnTo>
                    <a:pt x="0" y="894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360975"/>
                <a:satOff val="-35581"/>
                <a:lumOff val="40576"/>
                <a:alphaOff val="0"/>
              </a:schemeClr>
            </a:fillRef>
            <a:effectRef idx="1">
              <a:schemeClr val="accent1">
                <a:shade val="80000"/>
                <a:hueOff val="360975"/>
                <a:satOff val="-35581"/>
                <a:lumOff val="40576"/>
                <a:alphaOff val="0"/>
              </a:schemeClr>
            </a:effectRef>
            <a:fontRef idx="minor">
              <a:schemeClr val="dk1"/>
            </a:fontRef>
          </p:style>
          <p:txBody>
            <a:bodyPr spcFirstLastPara="0" vert="horz" wrap="square" lIns="79541" tIns="79541" rIns="79541" bIns="79541" numCol="1" spcCol="1270" anchor="ctr" anchorCtr="0">
              <a:noAutofit/>
            </a:bodyPr>
            <a:lstStyle/>
            <a:p>
              <a:pPr defTabSz="622284">
                <a:lnSpc>
                  <a:spcPct val="90000"/>
                </a:lnSpc>
                <a:spcAft>
                  <a:spcPct val="35000"/>
                </a:spcAft>
              </a:pPr>
              <a:r>
                <a:rPr lang="en-US" sz="1400" b="1" dirty="0"/>
                <a:t>3. Create a Plan to Fill The Gaps (With This Workshop)</a:t>
              </a:r>
            </a:p>
          </p:txBody>
        </p:sp>
      </p:grpSp>
      <p:pic>
        <p:nvPicPr>
          <p:cNvPr id="7967745" name="Picture 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67552" y="3627596"/>
            <a:ext cx="3692227" cy="2519136"/>
          </a:xfrm>
          <a:prstGeom prst="rect">
            <a:avLst/>
          </a:prstGeom>
          <a:noFill/>
          <a:ln w="9525">
            <a:solidFill>
              <a:schemeClr val="accent1"/>
            </a:solidFill>
            <a:miter lim="800000"/>
            <a:headEnd/>
            <a:tailEnd/>
          </a:ln>
          <a:effectLst>
            <a:outerShdw blurRad="50800" dist="38100" dir="2700000" algn="tl" rotWithShape="0">
              <a:prstClr val="black">
                <a:alpha val="40000"/>
              </a:prstClr>
            </a:outerShdw>
          </a:effectLst>
        </p:spPr>
      </p:pic>
      <p:pic>
        <p:nvPicPr>
          <p:cNvPr id="79677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403187" y="3459894"/>
            <a:ext cx="4323085" cy="2854539"/>
          </a:xfrm>
          <a:prstGeom prst="rect">
            <a:avLst/>
          </a:prstGeom>
          <a:noFill/>
          <a:ln w="9525">
            <a:solidFill>
              <a:schemeClr val="accent1"/>
            </a:solid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85328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Freeform 121"/>
          <p:cNvSpPr/>
          <p:nvPr/>
        </p:nvSpPr>
        <p:spPr>
          <a:xfrm>
            <a:off x="1765007" y="1929257"/>
            <a:ext cx="7186176" cy="606055"/>
          </a:xfrm>
          <a:custGeom>
            <a:avLst/>
            <a:gdLst>
              <a:gd name="connsiteX0" fmla="*/ 0 w 6090046"/>
              <a:gd name="connsiteY0" fmla="*/ 81152 h 811524"/>
              <a:gd name="connsiteX1" fmla="*/ 23769 w 6090046"/>
              <a:gd name="connsiteY1" fmla="*/ 23769 h 811524"/>
              <a:gd name="connsiteX2" fmla="*/ 81152 w 6090046"/>
              <a:gd name="connsiteY2" fmla="*/ 0 h 811524"/>
              <a:gd name="connsiteX3" fmla="*/ 6008894 w 6090046"/>
              <a:gd name="connsiteY3" fmla="*/ 0 h 811524"/>
              <a:gd name="connsiteX4" fmla="*/ 6066277 w 6090046"/>
              <a:gd name="connsiteY4" fmla="*/ 23769 h 811524"/>
              <a:gd name="connsiteX5" fmla="*/ 6090046 w 6090046"/>
              <a:gd name="connsiteY5" fmla="*/ 81152 h 811524"/>
              <a:gd name="connsiteX6" fmla="*/ 6090046 w 6090046"/>
              <a:gd name="connsiteY6" fmla="*/ 730372 h 811524"/>
              <a:gd name="connsiteX7" fmla="*/ 6066277 w 6090046"/>
              <a:gd name="connsiteY7" fmla="*/ 787755 h 811524"/>
              <a:gd name="connsiteX8" fmla="*/ 6008894 w 6090046"/>
              <a:gd name="connsiteY8" fmla="*/ 811524 h 811524"/>
              <a:gd name="connsiteX9" fmla="*/ 81152 w 6090046"/>
              <a:gd name="connsiteY9" fmla="*/ 811524 h 811524"/>
              <a:gd name="connsiteX10" fmla="*/ 23769 w 6090046"/>
              <a:gd name="connsiteY10" fmla="*/ 787755 h 811524"/>
              <a:gd name="connsiteX11" fmla="*/ 0 w 6090046"/>
              <a:gd name="connsiteY11" fmla="*/ 730372 h 811524"/>
              <a:gd name="connsiteX12" fmla="*/ 0 w 6090046"/>
              <a:gd name="connsiteY12" fmla="*/ 81152 h 81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0046" h="811524">
                <a:moveTo>
                  <a:pt x="0" y="81152"/>
                </a:moveTo>
                <a:cubicBezTo>
                  <a:pt x="0" y="59629"/>
                  <a:pt x="8550" y="38988"/>
                  <a:pt x="23769" y="23769"/>
                </a:cubicBezTo>
                <a:cubicBezTo>
                  <a:pt x="38988" y="8550"/>
                  <a:pt x="59629" y="0"/>
                  <a:pt x="81152" y="0"/>
                </a:cubicBezTo>
                <a:lnTo>
                  <a:pt x="6008894" y="0"/>
                </a:lnTo>
                <a:cubicBezTo>
                  <a:pt x="6030417" y="0"/>
                  <a:pt x="6051058" y="8550"/>
                  <a:pt x="6066277" y="23769"/>
                </a:cubicBezTo>
                <a:cubicBezTo>
                  <a:pt x="6081496" y="38988"/>
                  <a:pt x="6090046" y="59629"/>
                  <a:pt x="6090046" y="81152"/>
                </a:cubicBezTo>
                <a:lnTo>
                  <a:pt x="6090046" y="730372"/>
                </a:lnTo>
                <a:cubicBezTo>
                  <a:pt x="6090046" y="751895"/>
                  <a:pt x="6081496" y="772536"/>
                  <a:pt x="6066277" y="787755"/>
                </a:cubicBezTo>
                <a:cubicBezTo>
                  <a:pt x="6051058" y="802974"/>
                  <a:pt x="6030417" y="811524"/>
                  <a:pt x="6008894" y="811524"/>
                </a:cubicBezTo>
                <a:lnTo>
                  <a:pt x="81152" y="811524"/>
                </a:lnTo>
                <a:cubicBezTo>
                  <a:pt x="59629" y="811524"/>
                  <a:pt x="38988" y="802974"/>
                  <a:pt x="23769" y="787755"/>
                </a:cubicBezTo>
                <a:cubicBezTo>
                  <a:pt x="8550" y="772536"/>
                  <a:pt x="0" y="751895"/>
                  <a:pt x="0" y="730372"/>
                </a:cubicBezTo>
                <a:lnTo>
                  <a:pt x="0" y="81152"/>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defTabSz="888978">
              <a:lnSpc>
                <a:spcPct val="90000"/>
              </a:lnSpc>
            </a:pPr>
            <a:endParaRPr lang="en-US" sz="1100" b="1" dirty="0">
              <a:solidFill>
                <a:schemeClr val="tx1"/>
              </a:solidFill>
            </a:endParaRPr>
          </a:p>
        </p:txBody>
      </p:sp>
      <p:sp>
        <p:nvSpPr>
          <p:cNvPr id="123" name="Freeform 122"/>
          <p:cNvSpPr/>
          <p:nvPr/>
        </p:nvSpPr>
        <p:spPr>
          <a:xfrm>
            <a:off x="1765012" y="2613333"/>
            <a:ext cx="7199483" cy="606055"/>
          </a:xfrm>
          <a:custGeom>
            <a:avLst/>
            <a:gdLst>
              <a:gd name="connsiteX0" fmla="*/ 0 w 6090046"/>
              <a:gd name="connsiteY0" fmla="*/ 81152 h 811524"/>
              <a:gd name="connsiteX1" fmla="*/ 23769 w 6090046"/>
              <a:gd name="connsiteY1" fmla="*/ 23769 h 811524"/>
              <a:gd name="connsiteX2" fmla="*/ 81152 w 6090046"/>
              <a:gd name="connsiteY2" fmla="*/ 0 h 811524"/>
              <a:gd name="connsiteX3" fmla="*/ 6008894 w 6090046"/>
              <a:gd name="connsiteY3" fmla="*/ 0 h 811524"/>
              <a:gd name="connsiteX4" fmla="*/ 6066277 w 6090046"/>
              <a:gd name="connsiteY4" fmla="*/ 23769 h 811524"/>
              <a:gd name="connsiteX5" fmla="*/ 6090046 w 6090046"/>
              <a:gd name="connsiteY5" fmla="*/ 81152 h 811524"/>
              <a:gd name="connsiteX6" fmla="*/ 6090046 w 6090046"/>
              <a:gd name="connsiteY6" fmla="*/ 730372 h 811524"/>
              <a:gd name="connsiteX7" fmla="*/ 6066277 w 6090046"/>
              <a:gd name="connsiteY7" fmla="*/ 787755 h 811524"/>
              <a:gd name="connsiteX8" fmla="*/ 6008894 w 6090046"/>
              <a:gd name="connsiteY8" fmla="*/ 811524 h 811524"/>
              <a:gd name="connsiteX9" fmla="*/ 81152 w 6090046"/>
              <a:gd name="connsiteY9" fmla="*/ 811524 h 811524"/>
              <a:gd name="connsiteX10" fmla="*/ 23769 w 6090046"/>
              <a:gd name="connsiteY10" fmla="*/ 787755 h 811524"/>
              <a:gd name="connsiteX11" fmla="*/ 0 w 6090046"/>
              <a:gd name="connsiteY11" fmla="*/ 730372 h 811524"/>
              <a:gd name="connsiteX12" fmla="*/ 0 w 6090046"/>
              <a:gd name="connsiteY12" fmla="*/ 81152 h 81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0046" h="811524">
                <a:moveTo>
                  <a:pt x="0" y="81152"/>
                </a:moveTo>
                <a:cubicBezTo>
                  <a:pt x="0" y="59629"/>
                  <a:pt x="8550" y="38988"/>
                  <a:pt x="23769" y="23769"/>
                </a:cubicBezTo>
                <a:cubicBezTo>
                  <a:pt x="38988" y="8550"/>
                  <a:pt x="59629" y="0"/>
                  <a:pt x="81152" y="0"/>
                </a:cubicBezTo>
                <a:lnTo>
                  <a:pt x="6008894" y="0"/>
                </a:lnTo>
                <a:cubicBezTo>
                  <a:pt x="6030417" y="0"/>
                  <a:pt x="6051058" y="8550"/>
                  <a:pt x="6066277" y="23769"/>
                </a:cubicBezTo>
                <a:cubicBezTo>
                  <a:pt x="6081496" y="38988"/>
                  <a:pt x="6090046" y="59629"/>
                  <a:pt x="6090046" y="81152"/>
                </a:cubicBezTo>
                <a:lnTo>
                  <a:pt x="6090046" y="730372"/>
                </a:lnTo>
                <a:cubicBezTo>
                  <a:pt x="6090046" y="751895"/>
                  <a:pt x="6081496" y="772536"/>
                  <a:pt x="6066277" y="787755"/>
                </a:cubicBezTo>
                <a:cubicBezTo>
                  <a:pt x="6051058" y="802974"/>
                  <a:pt x="6030417" y="811524"/>
                  <a:pt x="6008894" y="811524"/>
                </a:cubicBezTo>
                <a:lnTo>
                  <a:pt x="81152" y="811524"/>
                </a:lnTo>
                <a:cubicBezTo>
                  <a:pt x="59629" y="811524"/>
                  <a:pt x="38988" y="802974"/>
                  <a:pt x="23769" y="787755"/>
                </a:cubicBezTo>
                <a:cubicBezTo>
                  <a:pt x="8550" y="772536"/>
                  <a:pt x="0" y="751895"/>
                  <a:pt x="0" y="730372"/>
                </a:cubicBezTo>
                <a:lnTo>
                  <a:pt x="0" y="81152"/>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defTabSz="888978">
              <a:lnSpc>
                <a:spcPct val="90000"/>
              </a:lnSpc>
            </a:pPr>
            <a:endParaRPr lang="en-US" sz="1100" b="1" dirty="0">
              <a:solidFill>
                <a:schemeClr val="tx1"/>
              </a:solidFill>
            </a:endParaRPr>
          </a:p>
        </p:txBody>
      </p:sp>
      <p:sp>
        <p:nvSpPr>
          <p:cNvPr id="124" name="Freeform 123"/>
          <p:cNvSpPr/>
          <p:nvPr/>
        </p:nvSpPr>
        <p:spPr>
          <a:xfrm>
            <a:off x="1786279" y="3325669"/>
            <a:ext cx="7200915" cy="914400"/>
          </a:xfrm>
          <a:custGeom>
            <a:avLst/>
            <a:gdLst>
              <a:gd name="connsiteX0" fmla="*/ 0 w 6090046"/>
              <a:gd name="connsiteY0" fmla="*/ 81152 h 811524"/>
              <a:gd name="connsiteX1" fmla="*/ 23769 w 6090046"/>
              <a:gd name="connsiteY1" fmla="*/ 23769 h 811524"/>
              <a:gd name="connsiteX2" fmla="*/ 81152 w 6090046"/>
              <a:gd name="connsiteY2" fmla="*/ 0 h 811524"/>
              <a:gd name="connsiteX3" fmla="*/ 6008894 w 6090046"/>
              <a:gd name="connsiteY3" fmla="*/ 0 h 811524"/>
              <a:gd name="connsiteX4" fmla="*/ 6066277 w 6090046"/>
              <a:gd name="connsiteY4" fmla="*/ 23769 h 811524"/>
              <a:gd name="connsiteX5" fmla="*/ 6090046 w 6090046"/>
              <a:gd name="connsiteY5" fmla="*/ 81152 h 811524"/>
              <a:gd name="connsiteX6" fmla="*/ 6090046 w 6090046"/>
              <a:gd name="connsiteY6" fmla="*/ 730372 h 811524"/>
              <a:gd name="connsiteX7" fmla="*/ 6066277 w 6090046"/>
              <a:gd name="connsiteY7" fmla="*/ 787755 h 811524"/>
              <a:gd name="connsiteX8" fmla="*/ 6008894 w 6090046"/>
              <a:gd name="connsiteY8" fmla="*/ 811524 h 811524"/>
              <a:gd name="connsiteX9" fmla="*/ 81152 w 6090046"/>
              <a:gd name="connsiteY9" fmla="*/ 811524 h 811524"/>
              <a:gd name="connsiteX10" fmla="*/ 23769 w 6090046"/>
              <a:gd name="connsiteY10" fmla="*/ 787755 h 811524"/>
              <a:gd name="connsiteX11" fmla="*/ 0 w 6090046"/>
              <a:gd name="connsiteY11" fmla="*/ 730372 h 811524"/>
              <a:gd name="connsiteX12" fmla="*/ 0 w 6090046"/>
              <a:gd name="connsiteY12" fmla="*/ 81152 h 81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0046" h="811524">
                <a:moveTo>
                  <a:pt x="0" y="81152"/>
                </a:moveTo>
                <a:cubicBezTo>
                  <a:pt x="0" y="59629"/>
                  <a:pt x="8550" y="38988"/>
                  <a:pt x="23769" y="23769"/>
                </a:cubicBezTo>
                <a:cubicBezTo>
                  <a:pt x="38988" y="8550"/>
                  <a:pt x="59629" y="0"/>
                  <a:pt x="81152" y="0"/>
                </a:cubicBezTo>
                <a:lnTo>
                  <a:pt x="6008894" y="0"/>
                </a:lnTo>
                <a:cubicBezTo>
                  <a:pt x="6030417" y="0"/>
                  <a:pt x="6051058" y="8550"/>
                  <a:pt x="6066277" y="23769"/>
                </a:cubicBezTo>
                <a:cubicBezTo>
                  <a:pt x="6081496" y="38988"/>
                  <a:pt x="6090046" y="59629"/>
                  <a:pt x="6090046" y="81152"/>
                </a:cubicBezTo>
                <a:lnTo>
                  <a:pt x="6090046" y="730372"/>
                </a:lnTo>
                <a:cubicBezTo>
                  <a:pt x="6090046" y="751895"/>
                  <a:pt x="6081496" y="772536"/>
                  <a:pt x="6066277" y="787755"/>
                </a:cubicBezTo>
                <a:cubicBezTo>
                  <a:pt x="6051058" y="802974"/>
                  <a:pt x="6030417" y="811524"/>
                  <a:pt x="6008894" y="811524"/>
                </a:cubicBezTo>
                <a:lnTo>
                  <a:pt x="81152" y="811524"/>
                </a:lnTo>
                <a:cubicBezTo>
                  <a:pt x="59629" y="811524"/>
                  <a:pt x="38988" y="802974"/>
                  <a:pt x="23769" y="787755"/>
                </a:cubicBezTo>
                <a:cubicBezTo>
                  <a:pt x="8550" y="772536"/>
                  <a:pt x="0" y="751895"/>
                  <a:pt x="0" y="730372"/>
                </a:cubicBezTo>
                <a:lnTo>
                  <a:pt x="0" y="81152"/>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defTabSz="888978">
              <a:lnSpc>
                <a:spcPct val="90000"/>
              </a:lnSpc>
            </a:pPr>
            <a:endParaRPr lang="en-US" sz="1100" b="1" dirty="0">
              <a:solidFill>
                <a:schemeClr val="tx1"/>
              </a:solidFill>
            </a:endParaRPr>
          </a:p>
        </p:txBody>
      </p:sp>
      <p:sp>
        <p:nvSpPr>
          <p:cNvPr id="125" name="Freeform 124"/>
          <p:cNvSpPr/>
          <p:nvPr/>
        </p:nvSpPr>
        <p:spPr>
          <a:xfrm>
            <a:off x="1765013" y="4341525"/>
            <a:ext cx="7235487" cy="606055"/>
          </a:xfrm>
          <a:custGeom>
            <a:avLst/>
            <a:gdLst>
              <a:gd name="connsiteX0" fmla="*/ 0 w 6090046"/>
              <a:gd name="connsiteY0" fmla="*/ 81152 h 811524"/>
              <a:gd name="connsiteX1" fmla="*/ 23769 w 6090046"/>
              <a:gd name="connsiteY1" fmla="*/ 23769 h 811524"/>
              <a:gd name="connsiteX2" fmla="*/ 81152 w 6090046"/>
              <a:gd name="connsiteY2" fmla="*/ 0 h 811524"/>
              <a:gd name="connsiteX3" fmla="*/ 6008894 w 6090046"/>
              <a:gd name="connsiteY3" fmla="*/ 0 h 811524"/>
              <a:gd name="connsiteX4" fmla="*/ 6066277 w 6090046"/>
              <a:gd name="connsiteY4" fmla="*/ 23769 h 811524"/>
              <a:gd name="connsiteX5" fmla="*/ 6090046 w 6090046"/>
              <a:gd name="connsiteY5" fmla="*/ 81152 h 811524"/>
              <a:gd name="connsiteX6" fmla="*/ 6090046 w 6090046"/>
              <a:gd name="connsiteY6" fmla="*/ 730372 h 811524"/>
              <a:gd name="connsiteX7" fmla="*/ 6066277 w 6090046"/>
              <a:gd name="connsiteY7" fmla="*/ 787755 h 811524"/>
              <a:gd name="connsiteX8" fmla="*/ 6008894 w 6090046"/>
              <a:gd name="connsiteY8" fmla="*/ 811524 h 811524"/>
              <a:gd name="connsiteX9" fmla="*/ 81152 w 6090046"/>
              <a:gd name="connsiteY9" fmla="*/ 811524 h 811524"/>
              <a:gd name="connsiteX10" fmla="*/ 23769 w 6090046"/>
              <a:gd name="connsiteY10" fmla="*/ 787755 h 811524"/>
              <a:gd name="connsiteX11" fmla="*/ 0 w 6090046"/>
              <a:gd name="connsiteY11" fmla="*/ 730372 h 811524"/>
              <a:gd name="connsiteX12" fmla="*/ 0 w 6090046"/>
              <a:gd name="connsiteY12" fmla="*/ 81152 h 81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0046" h="811524">
                <a:moveTo>
                  <a:pt x="0" y="81152"/>
                </a:moveTo>
                <a:cubicBezTo>
                  <a:pt x="0" y="59629"/>
                  <a:pt x="8550" y="38988"/>
                  <a:pt x="23769" y="23769"/>
                </a:cubicBezTo>
                <a:cubicBezTo>
                  <a:pt x="38988" y="8550"/>
                  <a:pt x="59629" y="0"/>
                  <a:pt x="81152" y="0"/>
                </a:cubicBezTo>
                <a:lnTo>
                  <a:pt x="6008894" y="0"/>
                </a:lnTo>
                <a:cubicBezTo>
                  <a:pt x="6030417" y="0"/>
                  <a:pt x="6051058" y="8550"/>
                  <a:pt x="6066277" y="23769"/>
                </a:cubicBezTo>
                <a:cubicBezTo>
                  <a:pt x="6081496" y="38988"/>
                  <a:pt x="6090046" y="59629"/>
                  <a:pt x="6090046" y="81152"/>
                </a:cubicBezTo>
                <a:lnTo>
                  <a:pt x="6090046" y="730372"/>
                </a:lnTo>
                <a:cubicBezTo>
                  <a:pt x="6090046" y="751895"/>
                  <a:pt x="6081496" y="772536"/>
                  <a:pt x="6066277" y="787755"/>
                </a:cubicBezTo>
                <a:cubicBezTo>
                  <a:pt x="6051058" y="802974"/>
                  <a:pt x="6030417" y="811524"/>
                  <a:pt x="6008894" y="811524"/>
                </a:cubicBezTo>
                <a:lnTo>
                  <a:pt x="81152" y="811524"/>
                </a:lnTo>
                <a:cubicBezTo>
                  <a:pt x="59629" y="811524"/>
                  <a:pt x="38988" y="802974"/>
                  <a:pt x="23769" y="787755"/>
                </a:cubicBezTo>
                <a:cubicBezTo>
                  <a:pt x="8550" y="772536"/>
                  <a:pt x="0" y="751895"/>
                  <a:pt x="0" y="730372"/>
                </a:cubicBezTo>
                <a:lnTo>
                  <a:pt x="0" y="81152"/>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defTabSz="888978">
              <a:lnSpc>
                <a:spcPct val="90000"/>
              </a:lnSpc>
            </a:pPr>
            <a:endParaRPr lang="en-US" sz="1100" b="1" dirty="0">
              <a:solidFill>
                <a:schemeClr val="tx1"/>
              </a:solidFill>
            </a:endParaRPr>
          </a:p>
        </p:txBody>
      </p:sp>
      <p:sp>
        <p:nvSpPr>
          <p:cNvPr id="126" name="Freeform 125"/>
          <p:cNvSpPr/>
          <p:nvPr/>
        </p:nvSpPr>
        <p:spPr>
          <a:xfrm>
            <a:off x="1765013" y="5046868"/>
            <a:ext cx="7235487" cy="606055"/>
          </a:xfrm>
          <a:custGeom>
            <a:avLst/>
            <a:gdLst>
              <a:gd name="connsiteX0" fmla="*/ 0 w 6090046"/>
              <a:gd name="connsiteY0" fmla="*/ 81152 h 811524"/>
              <a:gd name="connsiteX1" fmla="*/ 23769 w 6090046"/>
              <a:gd name="connsiteY1" fmla="*/ 23769 h 811524"/>
              <a:gd name="connsiteX2" fmla="*/ 81152 w 6090046"/>
              <a:gd name="connsiteY2" fmla="*/ 0 h 811524"/>
              <a:gd name="connsiteX3" fmla="*/ 6008894 w 6090046"/>
              <a:gd name="connsiteY3" fmla="*/ 0 h 811524"/>
              <a:gd name="connsiteX4" fmla="*/ 6066277 w 6090046"/>
              <a:gd name="connsiteY4" fmla="*/ 23769 h 811524"/>
              <a:gd name="connsiteX5" fmla="*/ 6090046 w 6090046"/>
              <a:gd name="connsiteY5" fmla="*/ 81152 h 811524"/>
              <a:gd name="connsiteX6" fmla="*/ 6090046 w 6090046"/>
              <a:gd name="connsiteY6" fmla="*/ 730372 h 811524"/>
              <a:gd name="connsiteX7" fmla="*/ 6066277 w 6090046"/>
              <a:gd name="connsiteY7" fmla="*/ 787755 h 811524"/>
              <a:gd name="connsiteX8" fmla="*/ 6008894 w 6090046"/>
              <a:gd name="connsiteY8" fmla="*/ 811524 h 811524"/>
              <a:gd name="connsiteX9" fmla="*/ 81152 w 6090046"/>
              <a:gd name="connsiteY9" fmla="*/ 811524 h 811524"/>
              <a:gd name="connsiteX10" fmla="*/ 23769 w 6090046"/>
              <a:gd name="connsiteY10" fmla="*/ 787755 h 811524"/>
              <a:gd name="connsiteX11" fmla="*/ 0 w 6090046"/>
              <a:gd name="connsiteY11" fmla="*/ 730372 h 811524"/>
              <a:gd name="connsiteX12" fmla="*/ 0 w 6090046"/>
              <a:gd name="connsiteY12" fmla="*/ 81152 h 81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0046" h="811524">
                <a:moveTo>
                  <a:pt x="0" y="81152"/>
                </a:moveTo>
                <a:cubicBezTo>
                  <a:pt x="0" y="59629"/>
                  <a:pt x="8550" y="38988"/>
                  <a:pt x="23769" y="23769"/>
                </a:cubicBezTo>
                <a:cubicBezTo>
                  <a:pt x="38988" y="8550"/>
                  <a:pt x="59629" y="0"/>
                  <a:pt x="81152" y="0"/>
                </a:cubicBezTo>
                <a:lnTo>
                  <a:pt x="6008894" y="0"/>
                </a:lnTo>
                <a:cubicBezTo>
                  <a:pt x="6030417" y="0"/>
                  <a:pt x="6051058" y="8550"/>
                  <a:pt x="6066277" y="23769"/>
                </a:cubicBezTo>
                <a:cubicBezTo>
                  <a:pt x="6081496" y="38988"/>
                  <a:pt x="6090046" y="59629"/>
                  <a:pt x="6090046" y="81152"/>
                </a:cubicBezTo>
                <a:lnTo>
                  <a:pt x="6090046" y="730372"/>
                </a:lnTo>
                <a:cubicBezTo>
                  <a:pt x="6090046" y="751895"/>
                  <a:pt x="6081496" y="772536"/>
                  <a:pt x="6066277" y="787755"/>
                </a:cubicBezTo>
                <a:cubicBezTo>
                  <a:pt x="6051058" y="802974"/>
                  <a:pt x="6030417" y="811524"/>
                  <a:pt x="6008894" y="811524"/>
                </a:cubicBezTo>
                <a:lnTo>
                  <a:pt x="81152" y="811524"/>
                </a:lnTo>
                <a:cubicBezTo>
                  <a:pt x="59629" y="811524"/>
                  <a:pt x="38988" y="802974"/>
                  <a:pt x="23769" y="787755"/>
                </a:cubicBezTo>
                <a:cubicBezTo>
                  <a:pt x="8550" y="772536"/>
                  <a:pt x="0" y="751895"/>
                  <a:pt x="0" y="730372"/>
                </a:cubicBezTo>
                <a:lnTo>
                  <a:pt x="0" y="81152"/>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defTabSz="888978">
              <a:lnSpc>
                <a:spcPct val="90000"/>
              </a:lnSpc>
            </a:pPr>
            <a:endParaRPr lang="en-US" sz="1100" b="1" dirty="0">
              <a:solidFill>
                <a:schemeClr val="tx1"/>
              </a:solidFill>
            </a:endParaRPr>
          </a:p>
        </p:txBody>
      </p:sp>
      <p:sp>
        <p:nvSpPr>
          <p:cNvPr id="127" name="Freeform 126"/>
          <p:cNvSpPr/>
          <p:nvPr/>
        </p:nvSpPr>
        <p:spPr>
          <a:xfrm>
            <a:off x="1765007" y="5739269"/>
            <a:ext cx="7250040" cy="606055"/>
          </a:xfrm>
          <a:custGeom>
            <a:avLst/>
            <a:gdLst>
              <a:gd name="connsiteX0" fmla="*/ 0 w 6090046"/>
              <a:gd name="connsiteY0" fmla="*/ 81152 h 811524"/>
              <a:gd name="connsiteX1" fmla="*/ 23769 w 6090046"/>
              <a:gd name="connsiteY1" fmla="*/ 23769 h 811524"/>
              <a:gd name="connsiteX2" fmla="*/ 81152 w 6090046"/>
              <a:gd name="connsiteY2" fmla="*/ 0 h 811524"/>
              <a:gd name="connsiteX3" fmla="*/ 6008894 w 6090046"/>
              <a:gd name="connsiteY3" fmla="*/ 0 h 811524"/>
              <a:gd name="connsiteX4" fmla="*/ 6066277 w 6090046"/>
              <a:gd name="connsiteY4" fmla="*/ 23769 h 811524"/>
              <a:gd name="connsiteX5" fmla="*/ 6090046 w 6090046"/>
              <a:gd name="connsiteY5" fmla="*/ 81152 h 811524"/>
              <a:gd name="connsiteX6" fmla="*/ 6090046 w 6090046"/>
              <a:gd name="connsiteY6" fmla="*/ 730372 h 811524"/>
              <a:gd name="connsiteX7" fmla="*/ 6066277 w 6090046"/>
              <a:gd name="connsiteY7" fmla="*/ 787755 h 811524"/>
              <a:gd name="connsiteX8" fmla="*/ 6008894 w 6090046"/>
              <a:gd name="connsiteY8" fmla="*/ 811524 h 811524"/>
              <a:gd name="connsiteX9" fmla="*/ 81152 w 6090046"/>
              <a:gd name="connsiteY9" fmla="*/ 811524 h 811524"/>
              <a:gd name="connsiteX10" fmla="*/ 23769 w 6090046"/>
              <a:gd name="connsiteY10" fmla="*/ 787755 h 811524"/>
              <a:gd name="connsiteX11" fmla="*/ 0 w 6090046"/>
              <a:gd name="connsiteY11" fmla="*/ 730372 h 811524"/>
              <a:gd name="connsiteX12" fmla="*/ 0 w 6090046"/>
              <a:gd name="connsiteY12" fmla="*/ 81152 h 81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0046" h="811524">
                <a:moveTo>
                  <a:pt x="0" y="81152"/>
                </a:moveTo>
                <a:cubicBezTo>
                  <a:pt x="0" y="59629"/>
                  <a:pt x="8550" y="38988"/>
                  <a:pt x="23769" y="23769"/>
                </a:cubicBezTo>
                <a:cubicBezTo>
                  <a:pt x="38988" y="8550"/>
                  <a:pt x="59629" y="0"/>
                  <a:pt x="81152" y="0"/>
                </a:cubicBezTo>
                <a:lnTo>
                  <a:pt x="6008894" y="0"/>
                </a:lnTo>
                <a:cubicBezTo>
                  <a:pt x="6030417" y="0"/>
                  <a:pt x="6051058" y="8550"/>
                  <a:pt x="6066277" y="23769"/>
                </a:cubicBezTo>
                <a:cubicBezTo>
                  <a:pt x="6081496" y="38988"/>
                  <a:pt x="6090046" y="59629"/>
                  <a:pt x="6090046" y="81152"/>
                </a:cubicBezTo>
                <a:lnTo>
                  <a:pt x="6090046" y="730372"/>
                </a:lnTo>
                <a:cubicBezTo>
                  <a:pt x="6090046" y="751895"/>
                  <a:pt x="6081496" y="772536"/>
                  <a:pt x="6066277" y="787755"/>
                </a:cubicBezTo>
                <a:cubicBezTo>
                  <a:pt x="6051058" y="802974"/>
                  <a:pt x="6030417" y="811524"/>
                  <a:pt x="6008894" y="811524"/>
                </a:cubicBezTo>
                <a:lnTo>
                  <a:pt x="81152" y="811524"/>
                </a:lnTo>
                <a:cubicBezTo>
                  <a:pt x="59629" y="811524"/>
                  <a:pt x="38988" y="802974"/>
                  <a:pt x="23769" y="787755"/>
                </a:cubicBezTo>
                <a:cubicBezTo>
                  <a:pt x="8550" y="772536"/>
                  <a:pt x="0" y="751895"/>
                  <a:pt x="0" y="730372"/>
                </a:cubicBezTo>
                <a:lnTo>
                  <a:pt x="0" y="8115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defTabSz="888978">
              <a:lnSpc>
                <a:spcPct val="90000"/>
              </a:lnSpc>
            </a:pPr>
            <a:endParaRPr lang="en-US" sz="1100" b="1" dirty="0">
              <a:solidFill>
                <a:schemeClr val="tx1"/>
              </a:solidFill>
            </a:endParaRPr>
          </a:p>
        </p:txBody>
      </p:sp>
      <p:sp>
        <p:nvSpPr>
          <p:cNvPr id="128" name="TextBox 127"/>
          <p:cNvSpPr txBox="1"/>
          <p:nvPr/>
        </p:nvSpPr>
        <p:spPr>
          <a:xfrm>
            <a:off x="1809156" y="1965253"/>
            <a:ext cx="1073491" cy="523220"/>
          </a:xfrm>
          <a:prstGeom prst="rect">
            <a:avLst/>
          </a:prstGeom>
          <a:noFill/>
          <a:effectLst/>
        </p:spPr>
        <p:txBody>
          <a:bodyPr wrap="square" rtlCol="0">
            <a:spAutoFit/>
          </a:bodyPr>
          <a:lstStyle/>
          <a:p>
            <a:pPr algn="l"/>
            <a:r>
              <a:rPr lang="en-CA" sz="1400" b="1" dirty="0"/>
              <a:t>Business Analyst</a:t>
            </a:r>
          </a:p>
        </p:txBody>
      </p:sp>
      <p:sp>
        <p:nvSpPr>
          <p:cNvPr id="129" name="TextBox 128"/>
          <p:cNvSpPr txBox="1"/>
          <p:nvPr/>
        </p:nvSpPr>
        <p:spPr>
          <a:xfrm>
            <a:off x="1810334" y="2649336"/>
            <a:ext cx="1073491" cy="307777"/>
          </a:xfrm>
          <a:prstGeom prst="rect">
            <a:avLst/>
          </a:prstGeom>
          <a:noFill/>
          <a:effectLst/>
        </p:spPr>
        <p:txBody>
          <a:bodyPr wrap="square" rtlCol="0">
            <a:spAutoFit/>
          </a:bodyPr>
          <a:lstStyle/>
          <a:p>
            <a:pPr algn="l"/>
            <a:r>
              <a:rPr lang="en-CA" sz="1400" b="1" dirty="0"/>
              <a:t>Architect</a:t>
            </a:r>
          </a:p>
        </p:txBody>
      </p:sp>
      <p:sp>
        <p:nvSpPr>
          <p:cNvPr id="130" name="TextBox 129"/>
          <p:cNvSpPr txBox="1"/>
          <p:nvPr/>
        </p:nvSpPr>
        <p:spPr>
          <a:xfrm>
            <a:off x="1806330" y="3549436"/>
            <a:ext cx="1073491" cy="307777"/>
          </a:xfrm>
          <a:prstGeom prst="rect">
            <a:avLst/>
          </a:prstGeom>
          <a:noFill/>
          <a:effectLst/>
        </p:spPr>
        <p:txBody>
          <a:bodyPr wrap="square" rtlCol="0">
            <a:spAutoFit/>
          </a:bodyPr>
          <a:lstStyle/>
          <a:p>
            <a:pPr algn="l"/>
            <a:r>
              <a:rPr lang="en-CA" sz="1400" b="1" dirty="0"/>
              <a:t>Developer</a:t>
            </a:r>
          </a:p>
        </p:txBody>
      </p:sp>
      <p:sp>
        <p:nvSpPr>
          <p:cNvPr id="131" name="TextBox 130"/>
          <p:cNvSpPr txBox="1"/>
          <p:nvPr/>
        </p:nvSpPr>
        <p:spPr>
          <a:xfrm>
            <a:off x="1821068" y="4377529"/>
            <a:ext cx="1073491" cy="307777"/>
          </a:xfrm>
          <a:prstGeom prst="rect">
            <a:avLst/>
          </a:prstGeom>
          <a:noFill/>
          <a:effectLst/>
        </p:spPr>
        <p:txBody>
          <a:bodyPr wrap="square" rtlCol="0">
            <a:spAutoFit/>
          </a:bodyPr>
          <a:lstStyle/>
          <a:p>
            <a:pPr algn="l"/>
            <a:r>
              <a:rPr lang="en-CA" sz="1400" b="1" dirty="0"/>
              <a:t>IT</a:t>
            </a:r>
          </a:p>
        </p:txBody>
      </p:sp>
      <p:sp>
        <p:nvSpPr>
          <p:cNvPr id="132" name="TextBox 131"/>
          <p:cNvSpPr txBox="1"/>
          <p:nvPr/>
        </p:nvSpPr>
        <p:spPr>
          <a:xfrm>
            <a:off x="1825072" y="5061605"/>
            <a:ext cx="1073491" cy="307777"/>
          </a:xfrm>
          <a:prstGeom prst="rect">
            <a:avLst/>
          </a:prstGeom>
          <a:noFill/>
          <a:effectLst/>
        </p:spPr>
        <p:txBody>
          <a:bodyPr wrap="square" rtlCol="0">
            <a:spAutoFit/>
          </a:bodyPr>
          <a:lstStyle/>
          <a:p>
            <a:pPr algn="l"/>
            <a:r>
              <a:rPr lang="en-CA" sz="1400" b="1" dirty="0"/>
              <a:t>Tester</a:t>
            </a:r>
          </a:p>
        </p:txBody>
      </p:sp>
      <p:sp>
        <p:nvSpPr>
          <p:cNvPr id="133" name="TextBox 132"/>
          <p:cNvSpPr txBox="1"/>
          <p:nvPr/>
        </p:nvSpPr>
        <p:spPr>
          <a:xfrm>
            <a:off x="1829076" y="5745680"/>
            <a:ext cx="1073491" cy="307777"/>
          </a:xfrm>
          <a:prstGeom prst="rect">
            <a:avLst/>
          </a:prstGeom>
          <a:noFill/>
          <a:effectLst/>
        </p:spPr>
        <p:txBody>
          <a:bodyPr wrap="square" rtlCol="0">
            <a:spAutoFit/>
          </a:bodyPr>
          <a:lstStyle/>
          <a:p>
            <a:pPr algn="l"/>
            <a:r>
              <a:rPr lang="en-CA" sz="1400" b="1" dirty="0"/>
              <a:t>Support</a:t>
            </a:r>
          </a:p>
        </p:txBody>
      </p:sp>
      <p:graphicFrame>
        <p:nvGraphicFramePr>
          <p:cNvPr id="18" name="Object 17" hidden="1"/>
          <p:cNvGraphicFramePr>
            <a:graphicFrameLocks/>
          </p:cNvGraphicFramePr>
          <p:nvPr>
            <p:custDataLst>
              <p:tags r:id="rId2"/>
            </p:custDataLst>
            <p:extLst>
              <p:ext uri="{D42A27DB-BD31-4B8C-83A1-F6EECF244321}">
                <p14:modId xmlns:p14="http://schemas.microsoft.com/office/powerpoint/2010/main" val="3273370860"/>
              </p:ext>
            </p:extLst>
          </p:nvPr>
        </p:nvGraphicFramePr>
        <p:xfrm>
          <a:off x="8" y="8"/>
          <a:ext cx="158751" cy="158751"/>
        </p:xfrm>
        <a:graphic>
          <a:graphicData uri="http://schemas.openxmlformats.org/presentationml/2006/ole">
            <mc:AlternateContent xmlns:mc="http://schemas.openxmlformats.org/markup-compatibility/2006">
              <mc:Choice xmlns:v="urn:schemas-microsoft-com:vml" Requires="v">
                <p:oleObj spid="_x0000_s8716296" name="think-cell Slide" r:id="rId5" imgW="360" imgH="360" progId="">
                  <p:embed/>
                </p:oleObj>
              </mc:Choice>
              <mc:Fallback>
                <p:oleObj name="think-cell Slide" r:id="rId5" imgW="360" imgH="360"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 y="8"/>
                        <a:ext cx="158751" cy="158751"/>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36" name="Title 7"/>
          <p:cNvSpPr>
            <a:spLocks noGrp="1"/>
          </p:cNvSpPr>
          <p:nvPr/>
        </p:nvSpPr>
        <p:spPr bwMode="auto">
          <a:xfrm>
            <a:off x="256033" y="265176"/>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ts val="2600"/>
              </a:lnSpc>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t>Describe </a:t>
            </a:r>
            <a:r>
              <a:rPr lang="en-US" dirty="0"/>
              <a:t>your development process</a:t>
            </a:r>
          </a:p>
        </p:txBody>
      </p:sp>
      <p:grpSp>
        <p:nvGrpSpPr>
          <p:cNvPr id="2" name="Group 136"/>
          <p:cNvGrpSpPr/>
          <p:nvPr/>
        </p:nvGrpSpPr>
        <p:grpSpPr>
          <a:xfrm>
            <a:off x="449513" y="1475212"/>
            <a:ext cx="1224134" cy="1148311"/>
            <a:chOff x="3951229" y="1220647"/>
            <a:chExt cx="1224135" cy="1148310"/>
          </a:xfrm>
        </p:grpSpPr>
        <p:pic>
          <p:nvPicPr>
            <p:cNvPr id="187" name="Picture 186" descr="C:\Users\afink\AppData\Local\Microsoft\Windows\Temporary Internet Files\Content.IE5\3KAM5C0B\MC900088522[1].wmf"/>
            <p:cNvPicPr>
              <a:picLocks noChangeAspect="1" noChangeArrowheads="1"/>
            </p:cNvPicPr>
            <p:nvPr/>
          </p:nvPicPr>
          <p:blipFill>
            <a:blip r:embed="rId7" cstate="print"/>
            <a:srcRect/>
            <a:stretch>
              <a:fillRect/>
            </a:stretch>
          </p:blipFill>
          <p:spPr bwMode="auto">
            <a:xfrm>
              <a:off x="3951229" y="1220647"/>
              <a:ext cx="1224135" cy="896282"/>
            </a:xfrm>
            <a:prstGeom prst="rect">
              <a:avLst/>
            </a:prstGeom>
            <a:noFill/>
          </p:spPr>
        </p:pic>
        <p:sp>
          <p:nvSpPr>
            <p:cNvPr id="188" name="TextBox 187"/>
            <p:cNvSpPr txBox="1"/>
            <p:nvPr/>
          </p:nvSpPr>
          <p:spPr>
            <a:xfrm>
              <a:off x="4013306" y="2061180"/>
              <a:ext cx="1099982" cy="307777"/>
            </a:xfrm>
            <a:prstGeom prst="rect">
              <a:avLst/>
            </a:prstGeom>
            <a:noFill/>
          </p:spPr>
          <p:txBody>
            <a:bodyPr wrap="non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CA" sz="1400" dirty="0"/>
                <a:t>Whiteboard</a:t>
              </a:r>
            </a:p>
          </p:txBody>
        </p:sp>
      </p:grpSp>
      <p:sp>
        <p:nvSpPr>
          <p:cNvPr id="138" name="TextBox 137"/>
          <p:cNvSpPr txBox="1"/>
          <p:nvPr/>
        </p:nvSpPr>
        <p:spPr>
          <a:xfrm>
            <a:off x="212734" y="2505922"/>
            <a:ext cx="1690955" cy="338554"/>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600" b="1" dirty="0">
                <a:solidFill>
                  <a:srgbClr val="D17D08"/>
                </a:solidFill>
              </a:rPr>
              <a:t>Example:</a:t>
            </a:r>
          </a:p>
        </p:txBody>
      </p:sp>
      <p:sp>
        <p:nvSpPr>
          <p:cNvPr id="143" name="Oval 142"/>
          <p:cNvSpPr/>
          <p:nvPr/>
        </p:nvSpPr>
        <p:spPr>
          <a:xfrm>
            <a:off x="2882639" y="2025036"/>
            <a:ext cx="432048" cy="43204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bg1"/>
              </a:solidFill>
            </a:endParaRPr>
          </a:p>
        </p:txBody>
      </p:sp>
      <p:sp>
        <p:nvSpPr>
          <p:cNvPr id="144" name="Rounded Rectangle 143"/>
          <p:cNvSpPr/>
          <p:nvPr/>
        </p:nvSpPr>
        <p:spPr>
          <a:xfrm>
            <a:off x="4814909" y="3577961"/>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Create Code</a:t>
            </a:r>
          </a:p>
        </p:txBody>
      </p:sp>
      <p:sp>
        <p:nvSpPr>
          <p:cNvPr id="145" name="Rounded Rectangle 144"/>
          <p:cNvSpPr/>
          <p:nvPr/>
        </p:nvSpPr>
        <p:spPr>
          <a:xfrm>
            <a:off x="5759432" y="3577961"/>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Create Unit Tests</a:t>
            </a:r>
          </a:p>
        </p:txBody>
      </p:sp>
      <p:sp>
        <p:nvSpPr>
          <p:cNvPr id="146" name="Rounded Rectangle 145"/>
          <p:cNvSpPr/>
          <p:nvPr/>
        </p:nvSpPr>
        <p:spPr>
          <a:xfrm rot="2700000">
            <a:off x="6795276" y="3538340"/>
            <a:ext cx="504056" cy="504056"/>
          </a:xfrm>
          <a:prstGeom prst="roundRect">
            <a:avLst/>
          </a:prstGeom>
          <a:solidFill>
            <a:srgbClr val="FFC000"/>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US" dirty="0">
              <a:solidFill>
                <a:schemeClr val="bg1"/>
              </a:solidFill>
            </a:endParaRPr>
          </a:p>
        </p:txBody>
      </p:sp>
      <p:sp>
        <p:nvSpPr>
          <p:cNvPr id="147" name="Rectangle 146"/>
          <p:cNvSpPr/>
          <p:nvPr/>
        </p:nvSpPr>
        <p:spPr>
          <a:xfrm>
            <a:off x="6778878" y="3583649"/>
            <a:ext cx="5296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tx1"/>
                </a:solidFill>
              </a:rPr>
              <a:t>Tests </a:t>
            </a:r>
          </a:p>
          <a:p>
            <a:pPr algn="ctr"/>
            <a:r>
              <a:rPr lang="en-US" sz="900" dirty="0">
                <a:solidFill>
                  <a:schemeClr val="tx1"/>
                </a:solidFill>
              </a:rPr>
              <a:t>pass?</a:t>
            </a:r>
          </a:p>
        </p:txBody>
      </p:sp>
      <p:sp>
        <p:nvSpPr>
          <p:cNvPr id="148" name="Rounded Rectangle 147"/>
          <p:cNvSpPr/>
          <p:nvPr/>
        </p:nvSpPr>
        <p:spPr>
          <a:xfrm>
            <a:off x="7983408" y="3577961"/>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Build QA Version</a:t>
            </a:r>
          </a:p>
        </p:txBody>
      </p:sp>
      <p:sp>
        <p:nvSpPr>
          <p:cNvPr id="149" name="Rounded Rectangle 148"/>
          <p:cNvSpPr/>
          <p:nvPr/>
        </p:nvSpPr>
        <p:spPr>
          <a:xfrm>
            <a:off x="3194877" y="4442057"/>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Deploy QA Version</a:t>
            </a:r>
          </a:p>
        </p:txBody>
      </p:sp>
      <p:sp>
        <p:nvSpPr>
          <p:cNvPr id="150" name="Rounded Rectangle 149"/>
          <p:cNvSpPr/>
          <p:nvPr/>
        </p:nvSpPr>
        <p:spPr>
          <a:xfrm>
            <a:off x="3194877" y="5161772"/>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Create Test Strategy</a:t>
            </a:r>
          </a:p>
        </p:txBody>
      </p:sp>
      <p:sp>
        <p:nvSpPr>
          <p:cNvPr id="151" name="Rounded Rectangle 150"/>
          <p:cNvSpPr/>
          <p:nvPr/>
        </p:nvSpPr>
        <p:spPr>
          <a:xfrm>
            <a:off x="4419013" y="5161772"/>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Execute Test Cases</a:t>
            </a:r>
          </a:p>
        </p:txBody>
      </p:sp>
      <p:sp>
        <p:nvSpPr>
          <p:cNvPr id="152" name="Rounded Rectangle 151"/>
          <p:cNvSpPr/>
          <p:nvPr/>
        </p:nvSpPr>
        <p:spPr>
          <a:xfrm rot="2700000">
            <a:off x="5849588" y="5122151"/>
            <a:ext cx="504056" cy="504056"/>
          </a:xfrm>
          <a:prstGeom prst="roundRect">
            <a:avLst/>
          </a:prstGeom>
          <a:solidFill>
            <a:srgbClr val="FFC000"/>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bg1"/>
              </a:solidFill>
            </a:endParaRPr>
          </a:p>
        </p:txBody>
      </p:sp>
      <p:sp>
        <p:nvSpPr>
          <p:cNvPr id="153" name="Rectangle 152"/>
          <p:cNvSpPr/>
          <p:nvPr/>
        </p:nvSpPr>
        <p:spPr>
          <a:xfrm>
            <a:off x="5700428" y="5139799"/>
            <a:ext cx="82809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tx1"/>
                </a:solidFill>
              </a:rPr>
              <a:t>Tests </a:t>
            </a:r>
          </a:p>
          <a:p>
            <a:pPr algn="ctr"/>
            <a:r>
              <a:rPr lang="en-US" sz="900" dirty="0">
                <a:solidFill>
                  <a:schemeClr val="tx1"/>
                </a:solidFill>
              </a:rPr>
              <a:t>pass?</a:t>
            </a:r>
          </a:p>
        </p:txBody>
      </p:sp>
      <p:cxnSp>
        <p:nvCxnSpPr>
          <p:cNvPr id="156" name="Straight Arrow Connector 155"/>
          <p:cNvCxnSpPr/>
          <p:nvPr/>
        </p:nvCxnSpPr>
        <p:spPr>
          <a:xfrm>
            <a:off x="5499286" y="3793985"/>
            <a:ext cx="260155" cy="0"/>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57" name="Straight Arrow Connector 156"/>
          <p:cNvCxnSpPr/>
          <p:nvPr/>
        </p:nvCxnSpPr>
        <p:spPr>
          <a:xfrm>
            <a:off x="6443807" y="3793994"/>
            <a:ext cx="247083" cy="7493"/>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58" name="Straight Arrow Connector 157"/>
          <p:cNvCxnSpPr/>
          <p:nvPr/>
        </p:nvCxnSpPr>
        <p:spPr>
          <a:xfrm>
            <a:off x="7403732" y="3793985"/>
            <a:ext cx="579683" cy="0"/>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sp>
        <p:nvSpPr>
          <p:cNvPr id="159" name="Rectangle 158"/>
          <p:cNvSpPr/>
          <p:nvPr/>
        </p:nvSpPr>
        <p:spPr>
          <a:xfrm>
            <a:off x="7452067" y="3613181"/>
            <a:ext cx="414045" cy="217609"/>
          </a:xfrm>
          <a:prstGeom prst="rect">
            <a:avLst/>
          </a:prstGeom>
          <a:noFill/>
          <a:ln w="25400">
            <a:noFill/>
            <a:headEnd type="none"/>
            <a:tailEnd type="arrow"/>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tx1"/>
                </a:solidFill>
              </a:rPr>
              <a:t>Yes</a:t>
            </a:r>
          </a:p>
        </p:txBody>
      </p:sp>
      <p:cxnSp>
        <p:nvCxnSpPr>
          <p:cNvPr id="160" name="Shape 72"/>
          <p:cNvCxnSpPr/>
          <p:nvPr/>
        </p:nvCxnSpPr>
        <p:spPr>
          <a:xfrm rot="10800000" flipV="1">
            <a:off x="6101623" y="3433954"/>
            <a:ext cx="945691" cy="144015"/>
          </a:xfrm>
          <a:prstGeom prst="bentConnector2">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61" name="Shape 74"/>
          <p:cNvCxnSpPr/>
          <p:nvPr/>
        </p:nvCxnSpPr>
        <p:spPr>
          <a:xfrm rot="5400000">
            <a:off x="5715303" y="1831776"/>
            <a:ext cx="432048" cy="4788531"/>
          </a:xfrm>
          <a:prstGeom prst="bentConnector3">
            <a:avLst>
              <a:gd name="adj1" fmla="val 50000"/>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62" name="Straight Arrow Connector 161"/>
          <p:cNvCxnSpPr/>
          <p:nvPr/>
        </p:nvCxnSpPr>
        <p:spPr>
          <a:xfrm>
            <a:off x="3537061" y="4874114"/>
            <a:ext cx="0" cy="287667"/>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63" name="Straight Arrow Connector 162"/>
          <p:cNvCxnSpPr/>
          <p:nvPr/>
        </p:nvCxnSpPr>
        <p:spPr>
          <a:xfrm>
            <a:off x="3879245" y="5377796"/>
            <a:ext cx="539768" cy="0"/>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64" name="Straight Arrow Connector 163"/>
          <p:cNvCxnSpPr/>
          <p:nvPr/>
        </p:nvCxnSpPr>
        <p:spPr>
          <a:xfrm>
            <a:off x="5103390" y="5377797"/>
            <a:ext cx="656051" cy="4"/>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sp>
        <p:nvSpPr>
          <p:cNvPr id="165" name="Rectangle 164"/>
          <p:cNvSpPr/>
          <p:nvPr/>
        </p:nvSpPr>
        <p:spPr>
          <a:xfrm>
            <a:off x="6604875" y="5146439"/>
            <a:ext cx="414045" cy="217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tx1"/>
                </a:solidFill>
              </a:rPr>
              <a:t>Yes</a:t>
            </a:r>
          </a:p>
        </p:txBody>
      </p:sp>
      <p:sp>
        <p:nvSpPr>
          <p:cNvPr id="166" name="Rectangle 165"/>
          <p:cNvSpPr/>
          <p:nvPr/>
        </p:nvSpPr>
        <p:spPr>
          <a:xfrm>
            <a:off x="5623281" y="4549285"/>
            <a:ext cx="414045" cy="217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tx1"/>
                </a:solidFill>
              </a:rPr>
              <a:t>No</a:t>
            </a:r>
          </a:p>
        </p:txBody>
      </p:sp>
      <p:sp>
        <p:nvSpPr>
          <p:cNvPr id="170" name="Rounded Rectangle 169"/>
          <p:cNvSpPr/>
          <p:nvPr/>
        </p:nvSpPr>
        <p:spPr>
          <a:xfrm>
            <a:off x="3905485" y="3585455"/>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Receive Design</a:t>
            </a:r>
          </a:p>
        </p:txBody>
      </p:sp>
      <p:cxnSp>
        <p:nvCxnSpPr>
          <p:cNvPr id="171" name="Straight Arrow Connector 170"/>
          <p:cNvCxnSpPr/>
          <p:nvPr/>
        </p:nvCxnSpPr>
        <p:spPr>
          <a:xfrm flipV="1">
            <a:off x="4589853" y="3793994"/>
            <a:ext cx="225056" cy="7493"/>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sp>
        <p:nvSpPr>
          <p:cNvPr id="172" name="Rectangle 171"/>
          <p:cNvSpPr/>
          <p:nvPr/>
        </p:nvSpPr>
        <p:spPr>
          <a:xfrm>
            <a:off x="6458047" y="3402536"/>
            <a:ext cx="414045" cy="217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tx1"/>
                </a:solidFill>
              </a:rPr>
              <a:t>No</a:t>
            </a:r>
          </a:p>
        </p:txBody>
      </p:sp>
      <p:sp>
        <p:nvSpPr>
          <p:cNvPr id="173" name="Rounded Rectangle 172"/>
          <p:cNvSpPr/>
          <p:nvPr/>
        </p:nvSpPr>
        <p:spPr>
          <a:xfrm>
            <a:off x="7659081" y="4442057"/>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Deploy Prod Version</a:t>
            </a:r>
          </a:p>
        </p:txBody>
      </p:sp>
      <p:cxnSp>
        <p:nvCxnSpPr>
          <p:cNvPr id="174" name="Shape 74"/>
          <p:cNvCxnSpPr/>
          <p:nvPr/>
        </p:nvCxnSpPr>
        <p:spPr>
          <a:xfrm>
            <a:off x="6443800" y="5377805"/>
            <a:ext cx="881144" cy="1"/>
          </a:xfrm>
          <a:prstGeom prst="bentConnector3">
            <a:avLst>
              <a:gd name="adj1" fmla="val 50000"/>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75" name="Shape 74"/>
          <p:cNvCxnSpPr/>
          <p:nvPr/>
        </p:nvCxnSpPr>
        <p:spPr>
          <a:xfrm rot="16200000" flipV="1">
            <a:off x="5116238" y="4050878"/>
            <a:ext cx="1026247" cy="944523"/>
          </a:xfrm>
          <a:prstGeom prst="bentConnector3">
            <a:avLst>
              <a:gd name="adj1" fmla="val 50000"/>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178" name="Shape 74"/>
          <p:cNvCxnSpPr/>
          <p:nvPr/>
        </p:nvCxnSpPr>
        <p:spPr>
          <a:xfrm flipH="1" flipV="1">
            <a:off x="8001275" y="4874106"/>
            <a:ext cx="187777" cy="503692"/>
          </a:xfrm>
          <a:prstGeom prst="bentConnector4">
            <a:avLst>
              <a:gd name="adj1" fmla="val -121740"/>
              <a:gd name="adj2" fmla="val 73588"/>
            </a:avLst>
          </a:prstGeom>
          <a:ln w="25400">
            <a:headEnd type="none"/>
            <a:tailEnd type="arrow"/>
          </a:ln>
        </p:spPr>
        <p:style>
          <a:lnRef idx="1">
            <a:schemeClr val="accent1"/>
          </a:lnRef>
          <a:fillRef idx="3">
            <a:schemeClr val="accent1"/>
          </a:fillRef>
          <a:effectRef idx="2">
            <a:schemeClr val="accent1"/>
          </a:effectRef>
          <a:fontRef idx="minor">
            <a:schemeClr val="lt1"/>
          </a:fontRef>
        </p:style>
      </p:cxnSp>
      <p:sp>
        <p:nvSpPr>
          <p:cNvPr id="192" name="Rounded Rectangle 191"/>
          <p:cNvSpPr/>
          <p:nvPr/>
        </p:nvSpPr>
        <p:spPr>
          <a:xfrm>
            <a:off x="3698943" y="2024619"/>
            <a:ext cx="954137"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Elicit Business Requirements</a:t>
            </a:r>
          </a:p>
        </p:txBody>
      </p:sp>
      <p:sp>
        <p:nvSpPr>
          <p:cNvPr id="193" name="Rounded Rectangle 192"/>
          <p:cNvSpPr/>
          <p:nvPr/>
        </p:nvSpPr>
        <p:spPr>
          <a:xfrm>
            <a:off x="4946103" y="2024619"/>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Elicit Use Cases</a:t>
            </a:r>
          </a:p>
        </p:txBody>
      </p:sp>
      <p:sp>
        <p:nvSpPr>
          <p:cNvPr id="194" name="Rounded Rectangle 193"/>
          <p:cNvSpPr/>
          <p:nvPr/>
        </p:nvSpPr>
        <p:spPr>
          <a:xfrm>
            <a:off x="5920507" y="2026620"/>
            <a:ext cx="951585"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Generate Functional Requirements</a:t>
            </a:r>
          </a:p>
        </p:txBody>
      </p:sp>
      <p:sp>
        <p:nvSpPr>
          <p:cNvPr id="198" name="Rounded Rectangle 197"/>
          <p:cNvSpPr/>
          <p:nvPr/>
        </p:nvSpPr>
        <p:spPr>
          <a:xfrm>
            <a:off x="3698943" y="2716515"/>
            <a:ext cx="954137"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Create High Level Design</a:t>
            </a:r>
          </a:p>
        </p:txBody>
      </p:sp>
      <p:sp>
        <p:nvSpPr>
          <p:cNvPr id="199" name="Rounded Rectangle 198"/>
          <p:cNvSpPr/>
          <p:nvPr/>
        </p:nvSpPr>
        <p:spPr>
          <a:xfrm>
            <a:off x="4946103" y="2716515"/>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Create</a:t>
            </a:r>
          </a:p>
          <a:p>
            <a:pPr algn="ctr"/>
            <a:r>
              <a:rPr lang="en-US" sz="900" dirty="0">
                <a:solidFill>
                  <a:schemeClr val="bg1"/>
                </a:solidFill>
              </a:rPr>
              <a:t>Detailed Design</a:t>
            </a:r>
          </a:p>
        </p:txBody>
      </p:sp>
      <p:sp>
        <p:nvSpPr>
          <p:cNvPr id="200" name="Rounded Rectangle 199"/>
          <p:cNvSpPr/>
          <p:nvPr/>
        </p:nvSpPr>
        <p:spPr>
          <a:xfrm>
            <a:off x="5920507" y="2720035"/>
            <a:ext cx="951585"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Receive Design Approval</a:t>
            </a:r>
          </a:p>
        </p:txBody>
      </p:sp>
      <p:cxnSp>
        <p:nvCxnSpPr>
          <p:cNvPr id="201" name="Straight Arrow Connector 200"/>
          <p:cNvCxnSpPr/>
          <p:nvPr/>
        </p:nvCxnSpPr>
        <p:spPr>
          <a:xfrm>
            <a:off x="4653071" y="2240643"/>
            <a:ext cx="293032" cy="0"/>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02" name="Straight Arrow Connector 201"/>
          <p:cNvCxnSpPr/>
          <p:nvPr/>
        </p:nvCxnSpPr>
        <p:spPr>
          <a:xfrm>
            <a:off x="5630479" y="2240652"/>
            <a:ext cx="290027" cy="2001"/>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03" name="Straight Arrow Connector 202"/>
          <p:cNvCxnSpPr>
            <a:stCxn id="143" idx="6"/>
          </p:cNvCxnSpPr>
          <p:nvPr/>
        </p:nvCxnSpPr>
        <p:spPr>
          <a:xfrm flipV="1">
            <a:off x="3314694" y="2240652"/>
            <a:ext cx="384247" cy="417"/>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04" name="Shape 74"/>
          <p:cNvCxnSpPr/>
          <p:nvPr/>
        </p:nvCxnSpPr>
        <p:spPr>
          <a:xfrm flipH="1">
            <a:off x="4176003" y="2242653"/>
            <a:ext cx="2696080" cy="473871"/>
          </a:xfrm>
          <a:prstGeom prst="bentConnector4">
            <a:avLst>
              <a:gd name="adj1" fmla="val -8479"/>
              <a:gd name="adj2" fmla="val 72793"/>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05" name="Straight Arrow Connector 204"/>
          <p:cNvCxnSpPr/>
          <p:nvPr/>
        </p:nvCxnSpPr>
        <p:spPr>
          <a:xfrm>
            <a:off x="4653071" y="2932539"/>
            <a:ext cx="293032" cy="0"/>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06" name="Straight Arrow Connector 205"/>
          <p:cNvCxnSpPr/>
          <p:nvPr/>
        </p:nvCxnSpPr>
        <p:spPr>
          <a:xfrm>
            <a:off x="5630479" y="2932539"/>
            <a:ext cx="290027" cy="3520"/>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07" name="Shape 74"/>
          <p:cNvCxnSpPr/>
          <p:nvPr/>
        </p:nvCxnSpPr>
        <p:spPr>
          <a:xfrm flipH="1">
            <a:off x="4247678" y="2936068"/>
            <a:ext cx="2624413" cy="649395"/>
          </a:xfrm>
          <a:prstGeom prst="bentConnector4">
            <a:avLst>
              <a:gd name="adj1" fmla="val -8711"/>
              <a:gd name="adj2" fmla="val 66633"/>
            </a:avLst>
          </a:prstGeom>
          <a:ln w="25400">
            <a:headEnd type="none"/>
            <a:tailEnd type="arrow"/>
          </a:ln>
        </p:spPr>
        <p:style>
          <a:lnRef idx="1">
            <a:schemeClr val="accent1"/>
          </a:lnRef>
          <a:fillRef idx="3">
            <a:schemeClr val="accent1"/>
          </a:fillRef>
          <a:effectRef idx="2">
            <a:schemeClr val="accent1"/>
          </a:effectRef>
          <a:fontRef idx="minor">
            <a:schemeClr val="lt1"/>
          </a:fontRef>
        </p:style>
      </p:cxnSp>
      <p:sp>
        <p:nvSpPr>
          <p:cNvPr id="211" name="Rounded Rectangle 210"/>
          <p:cNvSpPr/>
          <p:nvPr/>
        </p:nvSpPr>
        <p:spPr>
          <a:xfrm>
            <a:off x="3195156" y="5860743"/>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Accept support requests</a:t>
            </a:r>
          </a:p>
        </p:txBody>
      </p:sp>
      <p:sp>
        <p:nvSpPr>
          <p:cNvPr id="236" name="Rounded Rectangle 235"/>
          <p:cNvSpPr/>
          <p:nvPr/>
        </p:nvSpPr>
        <p:spPr>
          <a:xfrm>
            <a:off x="4162631" y="5853019"/>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Log incident</a:t>
            </a:r>
          </a:p>
        </p:txBody>
      </p:sp>
      <p:sp>
        <p:nvSpPr>
          <p:cNvPr id="237" name="Rounded Rectangle 236"/>
          <p:cNvSpPr/>
          <p:nvPr/>
        </p:nvSpPr>
        <p:spPr>
          <a:xfrm>
            <a:off x="5157093" y="5860743"/>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Redirect to resolver</a:t>
            </a:r>
          </a:p>
        </p:txBody>
      </p:sp>
      <p:sp>
        <p:nvSpPr>
          <p:cNvPr id="238" name="Rounded Rectangle 237"/>
          <p:cNvSpPr/>
          <p:nvPr/>
        </p:nvSpPr>
        <p:spPr>
          <a:xfrm>
            <a:off x="6101616" y="5854631"/>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Update incident</a:t>
            </a:r>
          </a:p>
        </p:txBody>
      </p:sp>
      <p:sp>
        <p:nvSpPr>
          <p:cNvPr id="239" name="Rounded Rectangle 238"/>
          <p:cNvSpPr/>
          <p:nvPr/>
        </p:nvSpPr>
        <p:spPr>
          <a:xfrm>
            <a:off x="7109875" y="5860743"/>
            <a:ext cx="684368"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Close incident</a:t>
            </a:r>
          </a:p>
        </p:txBody>
      </p:sp>
      <p:sp>
        <p:nvSpPr>
          <p:cNvPr id="240" name="Oval 239"/>
          <p:cNvSpPr/>
          <p:nvPr/>
        </p:nvSpPr>
        <p:spPr>
          <a:xfrm>
            <a:off x="8499227" y="5854631"/>
            <a:ext cx="432048" cy="43204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bg1"/>
              </a:solidFill>
            </a:endParaRPr>
          </a:p>
        </p:txBody>
      </p:sp>
      <p:cxnSp>
        <p:nvCxnSpPr>
          <p:cNvPr id="241" name="Shape 74"/>
          <p:cNvCxnSpPr/>
          <p:nvPr/>
        </p:nvCxnSpPr>
        <p:spPr>
          <a:xfrm flipH="1">
            <a:off x="3537349" y="4658089"/>
            <a:ext cx="4806109" cy="1202663"/>
          </a:xfrm>
          <a:prstGeom prst="bentConnector4">
            <a:avLst>
              <a:gd name="adj1" fmla="val -4756"/>
              <a:gd name="adj2" fmla="val 93147"/>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43" name="Straight Arrow Connector 242"/>
          <p:cNvCxnSpPr/>
          <p:nvPr/>
        </p:nvCxnSpPr>
        <p:spPr>
          <a:xfrm flipV="1">
            <a:off x="3879531" y="6069051"/>
            <a:ext cx="283107" cy="7725"/>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46" name="Straight Arrow Connector 245"/>
          <p:cNvCxnSpPr/>
          <p:nvPr/>
        </p:nvCxnSpPr>
        <p:spPr>
          <a:xfrm>
            <a:off x="4847008" y="6069051"/>
            <a:ext cx="310095" cy="7725"/>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49" name="Straight Arrow Connector 248"/>
          <p:cNvCxnSpPr/>
          <p:nvPr/>
        </p:nvCxnSpPr>
        <p:spPr>
          <a:xfrm flipV="1">
            <a:off x="5841470" y="6070655"/>
            <a:ext cx="260155" cy="6112"/>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52" name="Straight Arrow Connector 251"/>
          <p:cNvCxnSpPr/>
          <p:nvPr/>
        </p:nvCxnSpPr>
        <p:spPr>
          <a:xfrm>
            <a:off x="6785991" y="6070655"/>
            <a:ext cx="323891" cy="6112"/>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cxnSp>
        <p:nvCxnSpPr>
          <p:cNvPr id="255" name="Straight Arrow Connector 254"/>
          <p:cNvCxnSpPr>
            <a:endCxn id="240" idx="2"/>
          </p:cNvCxnSpPr>
          <p:nvPr/>
        </p:nvCxnSpPr>
        <p:spPr>
          <a:xfrm flipV="1">
            <a:off x="7794252" y="6070655"/>
            <a:ext cx="704985" cy="6112"/>
          </a:xfrm>
          <a:prstGeom prst="straightConnector1">
            <a:avLst/>
          </a:prstGeom>
          <a:ln w="25400">
            <a:headEnd type="none"/>
            <a:tailEnd type="arrow"/>
          </a:ln>
        </p:spPr>
        <p:style>
          <a:lnRef idx="1">
            <a:schemeClr val="accent1"/>
          </a:lnRef>
          <a:fillRef idx="3">
            <a:schemeClr val="accent1"/>
          </a:fillRef>
          <a:effectRef idx="2">
            <a:schemeClr val="accent1"/>
          </a:effectRef>
          <a:fontRef idx="minor">
            <a:schemeClr val="lt1"/>
          </a:fontRef>
        </p:style>
      </p:cxnSp>
      <p:sp>
        <p:nvSpPr>
          <p:cNvPr id="177" name="Rounded Rectangle 176"/>
          <p:cNvSpPr/>
          <p:nvPr/>
        </p:nvSpPr>
        <p:spPr>
          <a:xfrm>
            <a:off x="7324952" y="5140179"/>
            <a:ext cx="1000649" cy="47525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900" dirty="0">
                <a:solidFill>
                  <a:schemeClr val="bg1"/>
                </a:solidFill>
              </a:rPr>
              <a:t>Inform Stakeholders</a:t>
            </a:r>
          </a:p>
        </p:txBody>
      </p:sp>
      <p:sp>
        <p:nvSpPr>
          <p:cNvPr id="75" name="Rounded Rectangular Callout 74"/>
          <p:cNvSpPr/>
          <p:nvPr/>
        </p:nvSpPr>
        <p:spPr>
          <a:xfrm>
            <a:off x="3698933" y="1340769"/>
            <a:ext cx="1115976" cy="468052"/>
          </a:xfrm>
          <a:prstGeom prst="wedgeRoundRectCallout">
            <a:avLst>
              <a:gd name="adj1" fmla="val -20833"/>
              <a:gd name="adj2" fmla="val 110205"/>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Lack of business availability </a:t>
            </a:r>
          </a:p>
        </p:txBody>
      </p:sp>
      <p:sp>
        <p:nvSpPr>
          <p:cNvPr id="76" name="Rounded Rectangular Callout 75"/>
          <p:cNvSpPr/>
          <p:nvPr/>
        </p:nvSpPr>
        <p:spPr>
          <a:xfrm>
            <a:off x="6046879" y="1340769"/>
            <a:ext cx="1115976" cy="468052"/>
          </a:xfrm>
          <a:prstGeom prst="wedgeRoundRectCallout">
            <a:avLst>
              <a:gd name="adj1" fmla="val -20833"/>
              <a:gd name="adj2" fmla="val 126107"/>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Conflicting requirements</a:t>
            </a:r>
          </a:p>
        </p:txBody>
      </p:sp>
      <p:sp>
        <p:nvSpPr>
          <p:cNvPr id="77" name="Rounded Rectangular Callout 76"/>
          <p:cNvSpPr/>
          <p:nvPr/>
        </p:nvSpPr>
        <p:spPr>
          <a:xfrm>
            <a:off x="7267169" y="2128310"/>
            <a:ext cx="1115976" cy="468052"/>
          </a:xfrm>
          <a:prstGeom prst="wedgeRoundRectCallout">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Stalemate from business stakeholders</a:t>
            </a:r>
          </a:p>
        </p:txBody>
      </p:sp>
      <p:sp>
        <p:nvSpPr>
          <p:cNvPr id="78" name="Rounded Rectangular Callout 77"/>
          <p:cNvSpPr/>
          <p:nvPr/>
        </p:nvSpPr>
        <p:spPr>
          <a:xfrm>
            <a:off x="2854305" y="3129998"/>
            <a:ext cx="1115976" cy="468052"/>
          </a:xfrm>
          <a:prstGeom prst="wedgeRoundRectCallout">
            <a:avLst>
              <a:gd name="adj1" fmla="val 127797"/>
              <a:gd name="adj2" fmla="val 80673"/>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No standards</a:t>
            </a:r>
          </a:p>
        </p:txBody>
      </p:sp>
      <p:sp>
        <p:nvSpPr>
          <p:cNvPr id="79" name="Rounded Rectangular Callout 78"/>
          <p:cNvSpPr/>
          <p:nvPr/>
        </p:nvSpPr>
        <p:spPr>
          <a:xfrm>
            <a:off x="2882639" y="3775983"/>
            <a:ext cx="1115976" cy="468052"/>
          </a:xfrm>
          <a:prstGeom prst="wedgeRoundRectCallout">
            <a:avLst>
              <a:gd name="adj1" fmla="val -5589"/>
              <a:gd name="adj2" fmla="val 126106"/>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Does not mirror production</a:t>
            </a:r>
          </a:p>
        </p:txBody>
      </p:sp>
      <p:sp>
        <p:nvSpPr>
          <p:cNvPr id="80" name="Rounded Rectangular Callout 79"/>
          <p:cNvSpPr/>
          <p:nvPr/>
        </p:nvSpPr>
        <p:spPr>
          <a:xfrm>
            <a:off x="7092280" y="3830782"/>
            <a:ext cx="1115976" cy="468052"/>
          </a:xfrm>
          <a:prstGeom prst="wedgeRoundRectCallout">
            <a:avLst>
              <a:gd name="adj1" fmla="val 14419"/>
              <a:gd name="adj2" fmla="val 121563"/>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Application stack conflict</a:t>
            </a:r>
          </a:p>
        </p:txBody>
      </p:sp>
      <p:sp>
        <p:nvSpPr>
          <p:cNvPr id="81" name="Rounded Rectangular Callout 80"/>
          <p:cNvSpPr/>
          <p:nvPr/>
        </p:nvSpPr>
        <p:spPr>
          <a:xfrm>
            <a:off x="4289011" y="4442059"/>
            <a:ext cx="1115976" cy="468052"/>
          </a:xfrm>
          <a:prstGeom prst="wedgeRoundRectCallout">
            <a:avLst>
              <a:gd name="adj1" fmla="val -18927"/>
              <a:gd name="adj2" fmla="val 105662"/>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Manual testing only</a:t>
            </a:r>
          </a:p>
        </p:txBody>
      </p:sp>
      <p:sp>
        <p:nvSpPr>
          <p:cNvPr id="88" name="Rounded Rectangular Callout 87"/>
          <p:cNvSpPr/>
          <p:nvPr/>
        </p:nvSpPr>
        <p:spPr>
          <a:xfrm>
            <a:off x="1903680" y="5359795"/>
            <a:ext cx="1115976" cy="468052"/>
          </a:xfrm>
          <a:prstGeom prst="wedgeRoundRectCallout">
            <a:avLst>
              <a:gd name="adj1" fmla="val 153522"/>
              <a:gd name="adj2" fmla="val 71587"/>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High incident rate</a:t>
            </a:r>
          </a:p>
        </p:txBody>
      </p:sp>
      <p:sp>
        <p:nvSpPr>
          <p:cNvPr id="95" name="Rounded Rectangular Callout 94"/>
          <p:cNvSpPr/>
          <p:nvPr/>
        </p:nvSpPr>
        <p:spPr>
          <a:xfrm>
            <a:off x="2879812" y="2505922"/>
            <a:ext cx="1115976" cy="468052"/>
          </a:xfrm>
          <a:prstGeom prst="wedgeRoundRectCallout">
            <a:avLst>
              <a:gd name="adj1" fmla="val 47766"/>
              <a:gd name="adj2" fmla="val 76130"/>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Lack of cross domain experts</a:t>
            </a:r>
          </a:p>
        </p:txBody>
      </p:sp>
      <p:sp>
        <p:nvSpPr>
          <p:cNvPr id="96" name="Rounded Rectangular Callout 95"/>
          <p:cNvSpPr/>
          <p:nvPr/>
        </p:nvSpPr>
        <p:spPr>
          <a:xfrm>
            <a:off x="7668344" y="2814558"/>
            <a:ext cx="1115976" cy="468052"/>
          </a:xfrm>
          <a:prstGeom prst="wedgeRoundRectCallout">
            <a:avLst>
              <a:gd name="adj1" fmla="val 9655"/>
              <a:gd name="adj2" fmla="val 137465"/>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solidFill>
                  <a:schemeClr val="tx1"/>
                </a:solidFill>
              </a:rPr>
              <a:t>Lack of CI or automated builds</a:t>
            </a:r>
          </a:p>
        </p:txBody>
      </p:sp>
      <p:sp>
        <p:nvSpPr>
          <p:cNvPr id="97" name="Rounded Rectangular Callout 96"/>
          <p:cNvSpPr/>
          <p:nvPr/>
        </p:nvSpPr>
        <p:spPr>
          <a:xfrm>
            <a:off x="212725" y="3077877"/>
            <a:ext cx="298864" cy="216471"/>
          </a:xfrm>
          <a:prstGeom prst="wedgeRoundRectCallout">
            <a:avLst>
              <a:gd name="adj1" fmla="val -27949"/>
              <a:gd name="adj2" fmla="val 101795"/>
              <a:gd name="adj3" fmla="val 16667"/>
            </a:avLst>
          </a:prstGeom>
          <a:ln>
            <a:solidFill>
              <a:srgbClr val="D17D08"/>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000" dirty="0">
              <a:solidFill>
                <a:schemeClr val="tx1"/>
              </a:solidFill>
            </a:endParaRPr>
          </a:p>
        </p:txBody>
      </p:sp>
      <p:sp>
        <p:nvSpPr>
          <p:cNvPr id="98" name="TextBox 97"/>
          <p:cNvSpPr txBox="1"/>
          <p:nvPr/>
        </p:nvSpPr>
        <p:spPr>
          <a:xfrm>
            <a:off x="494073" y="3048584"/>
            <a:ext cx="981591" cy="707886"/>
          </a:xfrm>
          <a:prstGeom prst="rect">
            <a:avLst/>
          </a:prstGeom>
          <a:noFill/>
        </p:spPr>
        <p:txBody>
          <a:bodyPr wrap="square" rtlCol="0">
            <a:spAutoFit/>
          </a:bodyPr>
          <a:lstStyle/>
          <a:p>
            <a:pPr algn="l"/>
            <a:r>
              <a:rPr lang="en-US" sz="1000" dirty="0"/>
              <a:t>Represents possible issues for discussion</a:t>
            </a:r>
          </a:p>
        </p:txBody>
      </p:sp>
    </p:spTree>
    <p:extLst>
      <p:ext uri="{BB962C8B-B14F-4D97-AF65-F5344CB8AC3E}">
        <p14:creationId xmlns:p14="http://schemas.microsoft.com/office/powerpoint/2010/main" val="1317938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450839" indent="-450839"/>
            <a:r>
              <a:rPr lang="en-CA" dirty="0" smtClean="0"/>
              <a:t>Testing at multiple points during the Software Development Lifecycle</a:t>
            </a:r>
            <a:endParaRPr lang="en-CA" dirty="0"/>
          </a:p>
        </p:txBody>
      </p:sp>
      <p:sp>
        <p:nvSpPr>
          <p:cNvPr id="10" name="Freeform 9"/>
          <p:cNvSpPr/>
          <p:nvPr/>
        </p:nvSpPr>
        <p:spPr>
          <a:xfrm>
            <a:off x="1583676" y="1291118"/>
            <a:ext cx="1540931" cy="409692"/>
          </a:xfrm>
          <a:custGeom>
            <a:avLst/>
            <a:gdLst>
              <a:gd name="connsiteX0" fmla="*/ 0 w 1369619"/>
              <a:gd name="connsiteY0" fmla="*/ 82177 h 821771"/>
              <a:gd name="connsiteX1" fmla="*/ 24069 w 1369619"/>
              <a:gd name="connsiteY1" fmla="*/ 24069 h 821771"/>
              <a:gd name="connsiteX2" fmla="*/ 82177 w 1369619"/>
              <a:gd name="connsiteY2" fmla="*/ 0 h 821771"/>
              <a:gd name="connsiteX3" fmla="*/ 1287442 w 1369619"/>
              <a:gd name="connsiteY3" fmla="*/ 0 h 821771"/>
              <a:gd name="connsiteX4" fmla="*/ 1345550 w 1369619"/>
              <a:gd name="connsiteY4" fmla="*/ 24069 h 821771"/>
              <a:gd name="connsiteX5" fmla="*/ 1369619 w 1369619"/>
              <a:gd name="connsiteY5" fmla="*/ 82177 h 821771"/>
              <a:gd name="connsiteX6" fmla="*/ 1369619 w 1369619"/>
              <a:gd name="connsiteY6" fmla="*/ 739594 h 821771"/>
              <a:gd name="connsiteX7" fmla="*/ 1345550 w 1369619"/>
              <a:gd name="connsiteY7" fmla="*/ 797702 h 821771"/>
              <a:gd name="connsiteX8" fmla="*/ 1287442 w 1369619"/>
              <a:gd name="connsiteY8" fmla="*/ 821771 h 821771"/>
              <a:gd name="connsiteX9" fmla="*/ 82177 w 1369619"/>
              <a:gd name="connsiteY9" fmla="*/ 821771 h 821771"/>
              <a:gd name="connsiteX10" fmla="*/ 24069 w 1369619"/>
              <a:gd name="connsiteY10" fmla="*/ 797702 h 821771"/>
              <a:gd name="connsiteX11" fmla="*/ 0 w 1369619"/>
              <a:gd name="connsiteY11" fmla="*/ 739594 h 821771"/>
              <a:gd name="connsiteX12" fmla="*/ 0 w 1369619"/>
              <a:gd name="connsiteY12" fmla="*/ 82177 h 82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9619" h="821771">
                <a:moveTo>
                  <a:pt x="0" y="82177"/>
                </a:moveTo>
                <a:cubicBezTo>
                  <a:pt x="0" y="60382"/>
                  <a:pt x="8658" y="39480"/>
                  <a:pt x="24069" y="24069"/>
                </a:cubicBezTo>
                <a:cubicBezTo>
                  <a:pt x="39480" y="8658"/>
                  <a:pt x="60382" y="0"/>
                  <a:pt x="82177" y="0"/>
                </a:cubicBezTo>
                <a:lnTo>
                  <a:pt x="1287442" y="0"/>
                </a:lnTo>
                <a:cubicBezTo>
                  <a:pt x="1309237" y="0"/>
                  <a:pt x="1330139" y="8658"/>
                  <a:pt x="1345550" y="24069"/>
                </a:cubicBezTo>
                <a:cubicBezTo>
                  <a:pt x="1360961" y="39480"/>
                  <a:pt x="1369619" y="60382"/>
                  <a:pt x="1369619" y="82177"/>
                </a:cubicBezTo>
                <a:lnTo>
                  <a:pt x="1369619" y="739594"/>
                </a:lnTo>
                <a:cubicBezTo>
                  <a:pt x="1369619" y="761389"/>
                  <a:pt x="1360961" y="782291"/>
                  <a:pt x="1345550" y="797702"/>
                </a:cubicBezTo>
                <a:cubicBezTo>
                  <a:pt x="1330139" y="813113"/>
                  <a:pt x="1309237" y="821771"/>
                  <a:pt x="1287442" y="821771"/>
                </a:cubicBezTo>
                <a:lnTo>
                  <a:pt x="82177" y="821771"/>
                </a:lnTo>
                <a:cubicBezTo>
                  <a:pt x="60382" y="821771"/>
                  <a:pt x="39480" y="813113"/>
                  <a:pt x="24069" y="797702"/>
                </a:cubicBezTo>
                <a:cubicBezTo>
                  <a:pt x="8658" y="782291"/>
                  <a:pt x="0" y="761389"/>
                  <a:pt x="0" y="739594"/>
                </a:cubicBezTo>
                <a:lnTo>
                  <a:pt x="0" y="82177"/>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85029" tIns="85029" rIns="85029" bIns="85029" numCol="1" spcCol="1270" anchor="ctr" anchorCtr="0">
            <a:noAutofit/>
          </a:bodyPr>
          <a:lstStyle/>
          <a:p>
            <a:pPr defTabSz="711182">
              <a:lnSpc>
                <a:spcPct val="90000"/>
              </a:lnSpc>
              <a:spcAft>
                <a:spcPct val="35000"/>
              </a:spcAft>
            </a:pPr>
            <a:r>
              <a:rPr lang="en-US" sz="1600" b="1" dirty="0"/>
              <a:t>Development</a:t>
            </a:r>
          </a:p>
        </p:txBody>
      </p:sp>
      <p:sp>
        <p:nvSpPr>
          <p:cNvPr id="11" name="Freeform 10"/>
          <p:cNvSpPr/>
          <p:nvPr/>
        </p:nvSpPr>
        <p:spPr>
          <a:xfrm>
            <a:off x="3672456" y="1291118"/>
            <a:ext cx="1369619" cy="409692"/>
          </a:xfrm>
          <a:custGeom>
            <a:avLst/>
            <a:gdLst>
              <a:gd name="connsiteX0" fmla="*/ 0 w 1369619"/>
              <a:gd name="connsiteY0" fmla="*/ 82177 h 821771"/>
              <a:gd name="connsiteX1" fmla="*/ 24069 w 1369619"/>
              <a:gd name="connsiteY1" fmla="*/ 24069 h 821771"/>
              <a:gd name="connsiteX2" fmla="*/ 82177 w 1369619"/>
              <a:gd name="connsiteY2" fmla="*/ 0 h 821771"/>
              <a:gd name="connsiteX3" fmla="*/ 1287442 w 1369619"/>
              <a:gd name="connsiteY3" fmla="*/ 0 h 821771"/>
              <a:gd name="connsiteX4" fmla="*/ 1345550 w 1369619"/>
              <a:gd name="connsiteY4" fmla="*/ 24069 h 821771"/>
              <a:gd name="connsiteX5" fmla="*/ 1369619 w 1369619"/>
              <a:gd name="connsiteY5" fmla="*/ 82177 h 821771"/>
              <a:gd name="connsiteX6" fmla="*/ 1369619 w 1369619"/>
              <a:gd name="connsiteY6" fmla="*/ 739594 h 821771"/>
              <a:gd name="connsiteX7" fmla="*/ 1345550 w 1369619"/>
              <a:gd name="connsiteY7" fmla="*/ 797702 h 821771"/>
              <a:gd name="connsiteX8" fmla="*/ 1287442 w 1369619"/>
              <a:gd name="connsiteY8" fmla="*/ 821771 h 821771"/>
              <a:gd name="connsiteX9" fmla="*/ 82177 w 1369619"/>
              <a:gd name="connsiteY9" fmla="*/ 821771 h 821771"/>
              <a:gd name="connsiteX10" fmla="*/ 24069 w 1369619"/>
              <a:gd name="connsiteY10" fmla="*/ 797702 h 821771"/>
              <a:gd name="connsiteX11" fmla="*/ 0 w 1369619"/>
              <a:gd name="connsiteY11" fmla="*/ 739594 h 821771"/>
              <a:gd name="connsiteX12" fmla="*/ 0 w 1369619"/>
              <a:gd name="connsiteY12" fmla="*/ 82177 h 82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9619" h="821771">
                <a:moveTo>
                  <a:pt x="0" y="82177"/>
                </a:moveTo>
                <a:cubicBezTo>
                  <a:pt x="0" y="60382"/>
                  <a:pt x="8658" y="39480"/>
                  <a:pt x="24069" y="24069"/>
                </a:cubicBezTo>
                <a:cubicBezTo>
                  <a:pt x="39480" y="8658"/>
                  <a:pt x="60382" y="0"/>
                  <a:pt x="82177" y="0"/>
                </a:cubicBezTo>
                <a:lnTo>
                  <a:pt x="1287442" y="0"/>
                </a:lnTo>
                <a:cubicBezTo>
                  <a:pt x="1309237" y="0"/>
                  <a:pt x="1330139" y="8658"/>
                  <a:pt x="1345550" y="24069"/>
                </a:cubicBezTo>
                <a:cubicBezTo>
                  <a:pt x="1360961" y="39480"/>
                  <a:pt x="1369619" y="60382"/>
                  <a:pt x="1369619" y="82177"/>
                </a:cubicBezTo>
                <a:lnTo>
                  <a:pt x="1369619" y="739594"/>
                </a:lnTo>
                <a:cubicBezTo>
                  <a:pt x="1369619" y="761389"/>
                  <a:pt x="1360961" y="782291"/>
                  <a:pt x="1345550" y="797702"/>
                </a:cubicBezTo>
                <a:cubicBezTo>
                  <a:pt x="1330139" y="813113"/>
                  <a:pt x="1309237" y="821771"/>
                  <a:pt x="1287442" y="821771"/>
                </a:cubicBezTo>
                <a:lnTo>
                  <a:pt x="82177" y="821771"/>
                </a:lnTo>
                <a:cubicBezTo>
                  <a:pt x="60382" y="821771"/>
                  <a:pt x="39480" y="813113"/>
                  <a:pt x="24069" y="797702"/>
                </a:cubicBezTo>
                <a:cubicBezTo>
                  <a:pt x="8658" y="782291"/>
                  <a:pt x="0" y="761389"/>
                  <a:pt x="0" y="739594"/>
                </a:cubicBezTo>
                <a:lnTo>
                  <a:pt x="0" y="82177"/>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85029" tIns="85029" rIns="85029" bIns="85029" numCol="1" spcCol="1270" anchor="ctr" anchorCtr="0">
            <a:noAutofit/>
          </a:bodyPr>
          <a:lstStyle/>
          <a:p>
            <a:pPr defTabSz="711182">
              <a:lnSpc>
                <a:spcPct val="90000"/>
              </a:lnSpc>
              <a:spcAft>
                <a:spcPct val="35000"/>
              </a:spcAft>
            </a:pPr>
            <a:r>
              <a:rPr lang="en-US" sz="1600" b="1" dirty="0"/>
              <a:t>Testing</a:t>
            </a:r>
          </a:p>
        </p:txBody>
      </p:sp>
      <p:sp>
        <p:nvSpPr>
          <p:cNvPr id="12" name="Freeform 11"/>
          <p:cNvSpPr/>
          <p:nvPr/>
        </p:nvSpPr>
        <p:spPr>
          <a:xfrm>
            <a:off x="5589922" y="1291118"/>
            <a:ext cx="1369619" cy="409692"/>
          </a:xfrm>
          <a:custGeom>
            <a:avLst/>
            <a:gdLst>
              <a:gd name="connsiteX0" fmla="*/ 0 w 1369619"/>
              <a:gd name="connsiteY0" fmla="*/ 82177 h 821771"/>
              <a:gd name="connsiteX1" fmla="*/ 24069 w 1369619"/>
              <a:gd name="connsiteY1" fmla="*/ 24069 h 821771"/>
              <a:gd name="connsiteX2" fmla="*/ 82177 w 1369619"/>
              <a:gd name="connsiteY2" fmla="*/ 0 h 821771"/>
              <a:gd name="connsiteX3" fmla="*/ 1287442 w 1369619"/>
              <a:gd name="connsiteY3" fmla="*/ 0 h 821771"/>
              <a:gd name="connsiteX4" fmla="*/ 1345550 w 1369619"/>
              <a:gd name="connsiteY4" fmla="*/ 24069 h 821771"/>
              <a:gd name="connsiteX5" fmla="*/ 1369619 w 1369619"/>
              <a:gd name="connsiteY5" fmla="*/ 82177 h 821771"/>
              <a:gd name="connsiteX6" fmla="*/ 1369619 w 1369619"/>
              <a:gd name="connsiteY6" fmla="*/ 739594 h 821771"/>
              <a:gd name="connsiteX7" fmla="*/ 1345550 w 1369619"/>
              <a:gd name="connsiteY7" fmla="*/ 797702 h 821771"/>
              <a:gd name="connsiteX8" fmla="*/ 1287442 w 1369619"/>
              <a:gd name="connsiteY8" fmla="*/ 821771 h 821771"/>
              <a:gd name="connsiteX9" fmla="*/ 82177 w 1369619"/>
              <a:gd name="connsiteY9" fmla="*/ 821771 h 821771"/>
              <a:gd name="connsiteX10" fmla="*/ 24069 w 1369619"/>
              <a:gd name="connsiteY10" fmla="*/ 797702 h 821771"/>
              <a:gd name="connsiteX11" fmla="*/ 0 w 1369619"/>
              <a:gd name="connsiteY11" fmla="*/ 739594 h 821771"/>
              <a:gd name="connsiteX12" fmla="*/ 0 w 1369619"/>
              <a:gd name="connsiteY12" fmla="*/ 82177 h 82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9619" h="821771">
                <a:moveTo>
                  <a:pt x="0" y="82177"/>
                </a:moveTo>
                <a:cubicBezTo>
                  <a:pt x="0" y="60382"/>
                  <a:pt x="8658" y="39480"/>
                  <a:pt x="24069" y="24069"/>
                </a:cubicBezTo>
                <a:cubicBezTo>
                  <a:pt x="39480" y="8658"/>
                  <a:pt x="60382" y="0"/>
                  <a:pt x="82177" y="0"/>
                </a:cubicBezTo>
                <a:lnTo>
                  <a:pt x="1287442" y="0"/>
                </a:lnTo>
                <a:cubicBezTo>
                  <a:pt x="1309237" y="0"/>
                  <a:pt x="1330139" y="8658"/>
                  <a:pt x="1345550" y="24069"/>
                </a:cubicBezTo>
                <a:cubicBezTo>
                  <a:pt x="1360961" y="39480"/>
                  <a:pt x="1369619" y="60382"/>
                  <a:pt x="1369619" y="82177"/>
                </a:cubicBezTo>
                <a:lnTo>
                  <a:pt x="1369619" y="739594"/>
                </a:lnTo>
                <a:cubicBezTo>
                  <a:pt x="1369619" y="761389"/>
                  <a:pt x="1360961" y="782291"/>
                  <a:pt x="1345550" y="797702"/>
                </a:cubicBezTo>
                <a:cubicBezTo>
                  <a:pt x="1330139" y="813113"/>
                  <a:pt x="1309237" y="821771"/>
                  <a:pt x="1287442" y="821771"/>
                </a:cubicBezTo>
                <a:lnTo>
                  <a:pt x="82177" y="821771"/>
                </a:lnTo>
                <a:cubicBezTo>
                  <a:pt x="60382" y="821771"/>
                  <a:pt x="39480" y="813113"/>
                  <a:pt x="24069" y="797702"/>
                </a:cubicBezTo>
                <a:cubicBezTo>
                  <a:pt x="8658" y="782291"/>
                  <a:pt x="0" y="761389"/>
                  <a:pt x="0" y="739594"/>
                </a:cubicBezTo>
                <a:lnTo>
                  <a:pt x="0" y="82177"/>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85029" tIns="85029" rIns="85029" bIns="85029" numCol="1" spcCol="1270" anchor="ctr" anchorCtr="0">
            <a:noAutofit/>
          </a:bodyPr>
          <a:lstStyle/>
          <a:p>
            <a:pPr defTabSz="711182">
              <a:lnSpc>
                <a:spcPct val="90000"/>
              </a:lnSpc>
              <a:spcAft>
                <a:spcPct val="35000"/>
              </a:spcAft>
            </a:pPr>
            <a:r>
              <a:rPr lang="en-US" sz="1600" b="1" dirty="0"/>
              <a:t>Staging</a:t>
            </a:r>
          </a:p>
        </p:txBody>
      </p:sp>
      <p:sp>
        <p:nvSpPr>
          <p:cNvPr id="13" name="Freeform 12"/>
          <p:cNvSpPr/>
          <p:nvPr/>
        </p:nvSpPr>
        <p:spPr>
          <a:xfrm>
            <a:off x="7507388" y="1291118"/>
            <a:ext cx="1369619" cy="409692"/>
          </a:xfrm>
          <a:custGeom>
            <a:avLst/>
            <a:gdLst>
              <a:gd name="connsiteX0" fmla="*/ 0 w 1369619"/>
              <a:gd name="connsiteY0" fmla="*/ 82177 h 821771"/>
              <a:gd name="connsiteX1" fmla="*/ 24069 w 1369619"/>
              <a:gd name="connsiteY1" fmla="*/ 24069 h 821771"/>
              <a:gd name="connsiteX2" fmla="*/ 82177 w 1369619"/>
              <a:gd name="connsiteY2" fmla="*/ 0 h 821771"/>
              <a:gd name="connsiteX3" fmla="*/ 1287442 w 1369619"/>
              <a:gd name="connsiteY3" fmla="*/ 0 h 821771"/>
              <a:gd name="connsiteX4" fmla="*/ 1345550 w 1369619"/>
              <a:gd name="connsiteY4" fmla="*/ 24069 h 821771"/>
              <a:gd name="connsiteX5" fmla="*/ 1369619 w 1369619"/>
              <a:gd name="connsiteY5" fmla="*/ 82177 h 821771"/>
              <a:gd name="connsiteX6" fmla="*/ 1369619 w 1369619"/>
              <a:gd name="connsiteY6" fmla="*/ 739594 h 821771"/>
              <a:gd name="connsiteX7" fmla="*/ 1345550 w 1369619"/>
              <a:gd name="connsiteY7" fmla="*/ 797702 h 821771"/>
              <a:gd name="connsiteX8" fmla="*/ 1287442 w 1369619"/>
              <a:gd name="connsiteY8" fmla="*/ 821771 h 821771"/>
              <a:gd name="connsiteX9" fmla="*/ 82177 w 1369619"/>
              <a:gd name="connsiteY9" fmla="*/ 821771 h 821771"/>
              <a:gd name="connsiteX10" fmla="*/ 24069 w 1369619"/>
              <a:gd name="connsiteY10" fmla="*/ 797702 h 821771"/>
              <a:gd name="connsiteX11" fmla="*/ 0 w 1369619"/>
              <a:gd name="connsiteY11" fmla="*/ 739594 h 821771"/>
              <a:gd name="connsiteX12" fmla="*/ 0 w 1369619"/>
              <a:gd name="connsiteY12" fmla="*/ 82177 h 82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9619" h="821771">
                <a:moveTo>
                  <a:pt x="0" y="82177"/>
                </a:moveTo>
                <a:cubicBezTo>
                  <a:pt x="0" y="60382"/>
                  <a:pt x="8658" y="39480"/>
                  <a:pt x="24069" y="24069"/>
                </a:cubicBezTo>
                <a:cubicBezTo>
                  <a:pt x="39480" y="8658"/>
                  <a:pt x="60382" y="0"/>
                  <a:pt x="82177" y="0"/>
                </a:cubicBezTo>
                <a:lnTo>
                  <a:pt x="1287442" y="0"/>
                </a:lnTo>
                <a:cubicBezTo>
                  <a:pt x="1309237" y="0"/>
                  <a:pt x="1330139" y="8658"/>
                  <a:pt x="1345550" y="24069"/>
                </a:cubicBezTo>
                <a:cubicBezTo>
                  <a:pt x="1360961" y="39480"/>
                  <a:pt x="1369619" y="60382"/>
                  <a:pt x="1369619" y="82177"/>
                </a:cubicBezTo>
                <a:lnTo>
                  <a:pt x="1369619" y="739594"/>
                </a:lnTo>
                <a:cubicBezTo>
                  <a:pt x="1369619" y="761389"/>
                  <a:pt x="1360961" y="782291"/>
                  <a:pt x="1345550" y="797702"/>
                </a:cubicBezTo>
                <a:cubicBezTo>
                  <a:pt x="1330139" y="813113"/>
                  <a:pt x="1309237" y="821771"/>
                  <a:pt x="1287442" y="821771"/>
                </a:cubicBezTo>
                <a:lnTo>
                  <a:pt x="82177" y="821771"/>
                </a:lnTo>
                <a:cubicBezTo>
                  <a:pt x="60382" y="821771"/>
                  <a:pt x="39480" y="813113"/>
                  <a:pt x="24069" y="797702"/>
                </a:cubicBezTo>
                <a:cubicBezTo>
                  <a:pt x="8658" y="782291"/>
                  <a:pt x="0" y="761389"/>
                  <a:pt x="0" y="739594"/>
                </a:cubicBezTo>
                <a:lnTo>
                  <a:pt x="0" y="82177"/>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85029" tIns="85029" rIns="85029" bIns="85029" numCol="1" spcCol="1270" anchor="ctr" anchorCtr="0">
            <a:noAutofit/>
          </a:bodyPr>
          <a:lstStyle/>
          <a:p>
            <a:pPr defTabSz="711182">
              <a:lnSpc>
                <a:spcPct val="90000"/>
              </a:lnSpc>
              <a:spcAft>
                <a:spcPct val="35000"/>
              </a:spcAft>
            </a:pPr>
            <a:r>
              <a:rPr lang="en-US" sz="1600" b="1" dirty="0"/>
              <a:t>Production</a:t>
            </a:r>
          </a:p>
        </p:txBody>
      </p:sp>
      <p:sp>
        <p:nvSpPr>
          <p:cNvPr id="14" name="Freeform 13"/>
          <p:cNvSpPr/>
          <p:nvPr/>
        </p:nvSpPr>
        <p:spPr>
          <a:xfrm>
            <a:off x="3275865" y="1349000"/>
            <a:ext cx="290359" cy="339665"/>
          </a:xfrm>
          <a:custGeom>
            <a:avLst/>
            <a:gdLst>
              <a:gd name="connsiteX0" fmla="*/ 0 w 290359"/>
              <a:gd name="connsiteY0" fmla="*/ 67933 h 339665"/>
              <a:gd name="connsiteX1" fmla="*/ 145180 w 290359"/>
              <a:gd name="connsiteY1" fmla="*/ 67933 h 339665"/>
              <a:gd name="connsiteX2" fmla="*/ 145180 w 290359"/>
              <a:gd name="connsiteY2" fmla="*/ 0 h 339665"/>
              <a:gd name="connsiteX3" fmla="*/ 290359 w 290359"/>
              <a:gd name="connsiteY3" fmla="*/ 169833 h 339665"/>
              <a:gd name="connsiteX4" fmla="*/ 145180 w 290359"/>
              <a:gd name="connsiteY4" fmla="*/ 339665 h 339665"/>
              <a:gd name="connsiteX5" fmla="*/ 145180 w 290359"/>
              <a:gd name="connsiteY5" fmla="*/ 271732 h 339665"/>
              <a:gd name="connsiteX6" fmla="*/ 0 w 290359"/>
              <a:gd name="connsiteY6" fmla="*/ 271732 h 339665"/>
              <a:gd name="connsiteX7" fmla="*/ 0 w 290359"/>
              <a:gd name="connsiteY7" fmla="*/ 67933 h 33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359" h="339665">
                <a:moveTo>
                  <a:pt x="0" y="67933"/>
                </a:moveTo>
                <a:lnTo>
                  <a:pt x="145180" y="67933"/>
                </a:lnTo>
                <a:lnTo>
                  <a:pt x="145180" y="0"/>
                </a:lnTo>
                <a:lnTo>
                  <a:pt x="290359" y="169833"/>
                </a:lnTo>
                <a:lnTo>
                  <a:pt x="145180" y="339665"/>
                </a:lnTo>
                <a:lnTo>
                  <a:pt x="145180" y="271732"/>
                </a:lnTo>
                <a:lnTo>
                  <a:pt x="0" y="271732"/>
                </a:lnTo>
                <a:lnTo>
                  <a:pt x="0" y="6793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7933" rIns="87108" bIns="67933" numCol="1" spcCol="1270" anchor="ctr" anchorCtr="0">
            <a:noAutofit/>
          </a:bodyPr>
          <a:lstStyle/>
          <a:p>
            <a:pPr defTabSz="577836">
              <a:lnSpc>
                <a:spcPct val="90000"/>
              </a:lnSpc>
              <a:spcAft>
                <a:spcPct val="35000"/>
              </a:spcAft>
            </a:pPr>
            <a:endParaRPr lang="en-US" sz="1300" dirty="0"/>
          </a:p>
        </p:txBody>
      </p:sp>
      <p:sp>
        <p:nvSpPr>
          <p:cNvPr id="15" name="Freeform 14"/>
          <p:cNvSpPr/>
          <p:nvPr/>
        </p:nvSpPr>
        <p:spPr>
          <a:xfrm>
            <a:off x="5193333" y="1349000"/>
            <a:ext cx="290359" cy="339665"/>
          </a:xfrm>
          <a:custGeom>
            <a:avLst/>
            <a:gdLst>
              <a:gd name="connsiteX0" fmla="*/ 0 w 290359"/>
              <a:gd name="connsiteY0" fmla="*/ 67933 h 339665"/>
              <a:gd name="connsiteX1" fmla="*/ 145180 w 290359"/>
              <a:gd name="connsiteY1" fmla="*/ 67933 h 339665"/>
              <a:gd name="connsiteX2" fmla="*/ 145180 w 290359"/>
              <a:gd name="connsiteY2" fmla="*/ 0 h 339665"/>
              <a:gd name="connsiteX3" fmla="*/ 290359 w 290359"/>
              <a:gd name="connsiteY3" fmla="*/ 169833 h 339665"/>
              <a:gd name="connsiteX4" fmla="*/ 145180 w 290359"/>
              <a:gd name="connsiteY4" fmla="*/ 339665 h 339665"/>
              <a:gd name="connsiteX5" fmla="*/ 145180 w 290359"/>
              <a:gd name="connsiteY5" fmla="*/ 271732 h 339665"/>
              <a:gd name="connsiteX6" fmla="*/ 0 w 290359"/>
              <a:gd name="connsiteY6" fmla="*/ 271732 h 339665"/>
              <a:gd name="connsiteX7" fmla="*/ 0 w 290359"/>
              <a:gd name="connsiteY7" fmla="*/ 67933 h 33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359" h="339665">
                <a:moveTo>
                  <a:pt x="0" y="67933"/>
                </a:moveTo>
                <a:lnTo>
                  <a:pt x="145180" y="67933"/>
                </a:lnTo>
                <a:lnTo>
                  <a:pt x="145180" y="0"/>
                </a:lnTo>
                <a:lnTo>
                  <a:pt x="290359" y="169833"/>
                </a:lnTo>
                <a:lnTo>
                  <a:pt x="145180" y="339665"/>
                </a:lnTo>
                <a:lnTo>
                  <a:pt x="145180" y="271732"/>
                </a:lnTo>
                <a:lnTo>
                  <a:pt x="0" y="271732"/>
                </a:lnTo>
                <a:lnTo>
                  <a:pt x="0" y="6793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7933" rIns="87108" bIns="67933" numCol="1" spcCol="1270" anchor="ctr" anchorCtr="0">
            <a:noAutofit/>
          </a:bodyPr>
          <a:lstStyle/>
          <a:p>
            <a:pPr defTabSz="577836">
              <a:lnSpc>
                <a:spcPct val="90000"/>
              </a:lnSpc>
              <a:spcAft>
                <a:spcPct val="35000"/>
              </a:spcAft>
            </a:pPr>
            <a:endParaRPr lang="en-US" sz="1300" dirty="0"/>
          </a:p>
        </p:txBody>
      </p:sp>
      <p:sp>
        <p:nvSpPr>
          <p:cNvPr id="16" name="Freeform 15"/>
          <p:cNvSpPr/>
          <p:nvPr/>
        </p:nvSpPr>
        <p:spPr>
          <a:xfrm>
            <a:off x="7110798" y="1349000"/>
            <a:ext cx="290359" cy="339665"/>
          </a:xfrm>
          <a:custGeom>
            <a:avLst/>
            <a:gdLst>
              <a:gd name="connsiteX0" fmla="*/ 0 w 290359"/>
              <a:gd name="connsiteY0" fmla="*/ 67933 h 339665"/>
              <a:gd name="connsiteX1" fmla="*/ 145180 w 290359"/>
              <a:gd name="connsiteY1" fmla="*/ 67933 h 339665"/>
              <a:gd name="connsiteX2" fmla="*/ 145180 w 290359"/>
              <a:gd name="connsiteY2" fmla="*/ 0 h 339665"/>
              <a:gd name="connsiteX3" fmla="*/ 290359 w 290359"/>
              <a:gd name="connsiteY3" fmla="*/ 169833 h 339665"/>
              <a:gd name="connsiteX4" fmla="*/ 145180 w 290359"/>
              <a:gd name="connsiteY4" fmla="*/ 339665 h 339665"/>
              <a:gd name="connsiteX5" fmla="*/ 145180 w 290359"/>
              <a:gd name="connsiteY5" fmla="*/ 271732 h 339665"/>
              <a:gd name="connsiteX6" fmla="*/ 0 w 290359"/>
              <a:gd name="connsiteY6" fmla="*/ 271732 h 339665"/>
              <a:gd name="connsiteX7" fmla="*/ 0 w 290359"/>
              <a:gd name="connsiteY7" fmla="*/ 67933 h 33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359" h="339665">
                <a:moveTo>
                  <a:pt x="0" y="67933"/>
                </a:moveTo>
                <a:lnTo>
                  <a:pt x="145180" y="67933"/>
                </a:lnTo>
                <a:lnTo>
                  <a:pt x="145180" y="0"/>
                </a:lnTo>
                <a:lnTo>
                  <a:pt x="290359" y="169833"/>
                </a:lnTo>
                <a:lnTo>
                  <a:pt x="145180" y="339665"/>
                </a:lnTo>
                <a:lnTo>
                  <a:pt x="145180" y="271732"/>
                </a:lnTo>
                <a:lnTo>
                  <a:pt x="0" y="271732"/>
                </a:lnTo>
                <a:lnTo>
                  <a:pt x="0" y="6793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7933" rIns="87108" bIns="67933" numCol="1" spcCol="1270" anchor="ctr" anchorCtr="0">
            <a:noAutofit/>
          </a:bodyPr>
          <a:lstStyle/>
          <a:p>
            <a:pPr defTabSz="577836">
              <a:lnSpc>
                <a:spcPct val="90000"/>
              </a:lnSpc>
              <a:spcAft>
                <a:spcPct val="35000"/>
              </a:spcAft>
            </a:pPr>
            <a:endParaRPr lang="en-US" sz="1300" dirty="0"/>
          </a:p>
        </p:txBody>
      </p:sp>
      <p:sp>
        <p:nvSpPr>
          <p:cNvPr id="17" name="TextBox 16"/>
          <p:cNvSpPr txBox="1"/>
          <p:nvPr/>
        </p:nvSpPr>
        <p:spPr>
          <a:xfrm>
            <a:off x="49153" y="1518823"/>
            <a:ext cx="1334367" cy="369332"/>
          </a:xfrm>
          <a:prstGeom prst="rect">
            <a:avLst/>
          </a:prstGeom>
          <a:noFill/>
        </p:spPr>
        <p:txBody>
          <a:bodyPr wrap="square" rtlCol="0">
            <a:spAutoFit/>
          </a:bodyPr>
          <a:lstStyle/>
          <a:p>
            <a:r>
              <a:rPr lang="en-CA" b="1" dirty="0" smtClean="0">
                <a:solidFill>
                  <a:srgbClr val="D17D08"/>
                </a:solidFill>
              </a:rPr>
              <a:t>PHASE:</a:t>
            </a:r>
            <a:endParaRPr lang="en-CA" b="1" dirty="0">
              <a:solidFill>
                <a:srgbClr val="D17D08"/>
              </a:solidFill>
            </a:endParaRPr>
          </a:p>
        </p:txBody>
      </p:sp>
      <p:sp>
        <p:nvSpPr>
          <p:cNvPr id="18" name="Rounded Rectangle 17"/>
          <p:cNvSpPr/>
          <p:nvPr>
            <p:custDataLst>
              <p:tags r:id="rId1"/>
            </p:custDataLst>
          </p:nvPr>
        </p:nvSpPr>
        <p:spPr>
          <a:xfrm>
            <a:off x="1583676" y="1777456"/>
            <a:ext cx="1540931" cy="35661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Code Review</a:t>
            </a:r>
          </a:p>
        </p:txBody>
      </p:sp>
      <p:sp>
        <p:nvSpPr>
          <p:cNvPr id="19" name="Rounded Rectangle 18"/>
          <p:cNvSpPr/>
          <p:nvPr>
            <p:custDataLst>
              <p:tags r:id="rId2"/>
            </p:custDataLst>
          </p:nvPr>
        </p:nvSpPr>
        <p:spPr>
          <a:xfrm>
            <a:off x="1577268" y="2204864"/>
            <a:ext cx="1540931" cy="35661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Unit Test</a:t>
            </a:r>
          </a:p>
        </p:txBody>
      </p:sp>
      <p:sp>
        <p:nvSpPr>
          <p:cNvPr id="21" name="Rounded Rectangle 20"/>
          <p:cNvSpPr/>
          <p:nvPr>
            <p:custDataLst>
              <p:tags r:id="rId3"/>
            </p:custDataLst>
          </p:nvPr>
        </p:nvSpPr>
        <p:spPr>
          <a:xfrm>
            <a:off x="3672456" y="2207957"/>
            <a:ext cx="1369619" cy="3600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Integration Test</a:t>
            </a:r>
          </a:p>
        </p:txBody>
      </p:sp>
      <p:sp>
        <p:nvSpPr>
          <p:cNvPr id="22" name="Rounded Rectangle 21"/>
          <p:cNvSpPr/>
          <p:nvPr>
            <p:custDataLst>
              <p:tags r:id="rId4"/>
            </p:custDataLst>
          </p:nvPr>
        </p:nvSpPr>
        <p:spPr>
          <a:xfrm>
            <a:off x="3672456" y="2638459"/>
            <a:ext cx="1369619" cy="3600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Security and Access Tests</a:t>
            </a:r>
          </a:p>
        </p:txBody>
      </p:sp>
      <p:sp>
        <p:nvSpPr>
          <p:cNvPr id="23" name="Rounded Rectangle 22"/>
          <p:cNvSpPr/>
          <p:nvPr>
            <p:custDataLst>
              <p:tags r:id="rId5"/>
            </p:custDataLst>
          </p:nvPr>
        </p:nvSpPr>
        <p:spPr>
          <a:xfrm>
            <a:off x="3672456" y="3068960"/>
            <a:ext cx="1369619" cy="3600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Regression Test</a:t>
            </a:r>
          </a:p>
        </p:txBody>
      </p:sp>
      <p:cxnSp>
        <p:nvCxnSpPr>
          <p:cNvPr id="31" name="Straight Arrow Connector 30"/>
          <p:cNvCxnSpPr>
            <a:stCxn id="21" idx="3"/>
          </p:cNvCxnSpPr>
          <p:nvPr/>
        </p:nvCxnSpPr>
        <p:spPr>
          <a:xfrm flipV="1">
            <a:off x="5042072" y="2384893"/>
            <a:ext cx="3835235" cy="3093"/>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4" name="Straight Arrow Connector 33"/>
          <p:cNvCxnSpPr>
            <a:stCxn id="22" idx="3"/>
          </p:cNvCxnSpPr>
          <p:nvPr/>
        </p:nvCxnSpPr>
        <p:spPr>
          <a:xfrm>
            <a:off x="5042076" y="2818479"/>
            <a:ext cx="383932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37" name="Rounded Rectangle 36"/>
          <p:cNvSpPr/>
          <p:nvPr>
            <p:custDataLst>
              <p:tags r:id="rId6"/>
            </p:custDataLst>
          </p:nvPr>
        </p:nvSpPr>
        <p:spPr>
          <a:xfrm>
            <a:off x="5592483" y="3068960"/>
            <a:ext cx="1369619" cy="3600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Performance Test</a:t>
            </a:r>
          </a:p>
        </p:txBody>
      </p:sp>
      <p:sp>
        <p:nvSpPr>
          <p:cNvPr id="38" name="Rounded Rectangle 37"/>
          <p:cNvSpPr/>
          <p:nvPr>
            <p:custDataLst>
              <p:tags r:id="rId7"/>
            </p:custDataLst>
          </p:nvPr>
        </p:nvSpPr>
        <p:spPr>
          <a:xfrm>
            <a:off x="5589922" y="3513708"/>
            <a:ext cx="1369619" cy="3600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UAT</a:t>
            </a:r>
          </a:p>
        </p:txBody>
      </p:sp>
      <p:cxnSp>
        <p:nvCxnSpPr>
          <p:cNvPr id="39" name="Straight Arrow Connector 38"/>
          <p:cNvCxnSpPr>
            <a:stCxn id="37" idx="3"/>
          </p:cNvCxnSpPr>
          <p:nvPr/>
        </p:nvCxnSpPr>
        <p:spPr>
          <a:xfrm>
            <a:off x="6962094" y="3248980"/>
            <a:ext cx="1912892"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42" name="Straight Arrow Connector 41"/>
          <p:cNvCxnSpPr>
            <a:stCxn id="38" idx="3"/>
          </p:cNvCxnSpPr>
          <p:nvPr/>
        </p:nvCxnSpPr>
        <p:spPr>
          <a:xfrm>
            <a:off x="6959532" y="3693728"/>
            <a:ext cx="191776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49" name="TextBox 48"/>
          <p:cNvSpPr txBox="1"/>
          <p:nvPr/>
        </p:nvSpPr>
        <p:spPr>
          <a:xfrm>
            <a:off x="55642" y="2537895"/>
            <a:ext cx="1334367" cy="369332"/>
          </a:xfrm>
          <a:prstGeom prst="rect">
            <a:avLst/>
          </a:prstGeom>
          <a:noFill/>
        </p:spPr>
        <p:txBody>
          <a:bodyPr wrap="square" rtlCol="0">
            <a:spAutoFit/>
          </a:bodyPr>
          <a:lstStyle/>
          <a:p>
            <a:r>
              <a:rPr lang="en-CA" b="1" dirty="0" smtClean="0">
                <a:solidFill>
                  <a:srgbClr val="D17D08"/>
                </a:solidFill>
              </a:rPr>
              <a:t>TESTS:</a:t>
            </a:r>
            <a:endParaRPr lang="en-CA" b="1" dirty="0">
              <a:solidFill>
                <a:srgbClr val="D17D08"/>
              </a:solidFill>
            </a:endParaRPr>
          </a:p>
        </p:txBody>
      </p:sp>
      <p:sp>
        <p:nvSpPr>
          <p:cNvPr id="50" name="Left Brace 49"/>
          <p:cNvSpPr/>
          <p:nvPr/>
        </p:nvSpPr>
        <p:spPr>
          <a:xfrm>
            <a:off x="1153848" y="1777456"/>
            <a:ext cx="393825" cy="2232248"/>
          </a:xfrm>
          <a:prstGeom prst="leftBrace">
            <a:avLst>
              <a:gd name="adj1" fmla="val 8333"/>
              <a:gd name="adj2" fmla="val 42526"/>
            </a:avLst>
          </a:prstGeom>
          <a:ln w="34925">
            <a:solidFill>
              <a:srgbClr val="D17D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cxnSp>
        <p:nvCxnSpPr>
          <p:cNvPr id="51" name="Straight Connector 50"/>
          <p:cNvCxnSpPr/>
          <p:nvPr/>
        </p:nvCxnSpPr>
        <p:spPr>
          <a:xfrm flipV="1">
            <a:off x="3383877" y="1733722"/>
            <a:ext cx="14425" cy="3123676"/>
          </a:xfrm>
          <a:prstGeom prst="line">
            <a:avLst/>
          </a:prstGeom>
          <a:ln w="38100" cap="rnd">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5305737" y="1738698"/>
            <a:ext cx="14425" cy="3123676"/>
          </a:xfrm>
          <a:prstGeom prst="line">
            <a:avLst/>
          </a:prstGeom>
          <a:ln w="38100" cap="rnd">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7227597" y="1743674"/>
            <a:ext cx="14425" cy="3123676"/>
          </a:xfrm>
          <a:prstGeom prst="line">
            <a:avLst/>
          </a:prstGeom>
          <a:ln w="38100" cap="rnd">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99658" y="4381944"/>
            <a:ext cx="1708055" cy="523220"/>
          </a:xfrm>
          <a:prstGeom prst="rect">
            <a:avLst/>
          </a:prstGeom>
          <a:noFill/>
        </p:spPr>
        <p:txBody>
          <a:bodyPr wrap="square" rtlCol="0">
            <a:spAutoFit/>
          </a:bodyPr>
          <a:lstStyle/>
          <a:p>
            <a:pPr algn="l"/>
            <a:r>
              <a:rPr lang="en-CA" sz="1400" b="1" dirty="0">
                <a:solidFill>
                  <a:srgbClr val="D17D08"/>
                </a:solidFill>
              </a:rPr>
              <a:t>DATA GATHERED: </a:t>
            </a:r>
          </a:p>
        </p:txBody>
      </p:sp>
      <p:sp>
        <p:nvSpPr>
          <p:cNvPr id="58" name="Rounded Rectangle 57"/>
          <p:cNvSpPr/>
          <p:nvPr>
            <p:custDataLst>
              <p:tags r:id="rId8"/>
            </p:custDataLst>
          </p:nvPr>
        </p:nvSpPr>
        <p:spPr>
          <a:xfrm>
            <a:off x="1593478" y="4397917"/>
            <a:ext cx="1540931" cy="363239"/>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solidFill>
                  <a:schemeClr val="accent4">
                    <a:lumMod val="50000"/>
                  </a:schemeClr>
                </a:solidFill>
              </a:rPr>
              <a:t>Test Data</a:t>
            </a:r>
          </a:p>
        </p:txBody>
      </p:sp>
      <p:sp>
        <p:nvSpPr>
          <p:cNvPr id="59" name="Rounded Rectangle 58"/>
          <p:cNvSpPr/>
          <p:nvPr>
            <p:custDataLst>
              <p:tags r:id="rId9"/>
            </p:custDataLst>
          </p:nvPr>
        </p:nvSpPr>
        <p:spPr>
          <a:xfrm>
            <a:off x="3675015" y="4397917"/>
            <a:ext cx="1367605" cy="363239"/>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solidFill>
                  <a:schemeClr val="accent4">
                    <a:lumMod val="50000"/>
                  </a:schemeClr>
                </a:solidFill>
              </a:rPr>
              <a:t>Test Data</a:t>
            </a:r>
          </a:p>
        </p:txBody>
      </p:sp>
      <p:sp>
        <p:nvSpPr>
          <p:cNvPr id="60" name="Rounded Rectangle 59"/>
          <p:cNvSpPr/>
          <p:nvPr>
            <p:custDataLst>
              <p:tags r:id="rId10"/>
            </p:custDataLst>
          </p:nvPr>
        </p:nvSpPr>
        <p:spPr>
          <a:xfrm>
            <a:off x="3674470" y="4865969"/>
            <a:ext cx="1367605" cy="363239"/>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solidFill>
                  <a:schemeClr val="accent4">
                    <a:lumMod val="50000"/>
                  </a:schemeClr>
                </a:solidFill>
              </a:rPr>
              <a:t>Converted Data</a:t>
            </a:r>
          </a:p>
        </p:txBody>
      </p:sp>
      <p:sp>
        <p:nvSpPr>
          <p:cNvPr id="61" name="Rounded Rectangle 60"/>
          <p:cNvSpPr/>
          <p:nvPr>
            <p:custDataLst>
              <p:tags r:id="rId11"/>
            </p:custDataLst>
          </p:nvPr>
        </p:nvSpPr>
        <p:spPr>
          <a:xfrm>
            <a:off x="5592483" y="4397911"/>
            <a:ext cx="1369619" cy="36004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solidFill>
                  <a:schemeClr val="accent4">
                    <a:lumMod val="50000"/>
                  </a:schemeClr>
                </a:solidFill>
              </a:rPr>
              <a:t>Mirror or Production Data</a:t>
            </a:r>
          </a:p>
        </p:txBody>
      </p:sp>
      <p:sp>
        <p:nvSpPr>
          <p:cNvPr id="62" name="Rounded Rectangle 61"/>
          <p:cNvSpPr/>
          <p:nvPr>
            <p:custDataLst>
              <p:tags r:id="rId12"/>
            </p:custDataLst>
          </p:nvPr>
        </p:nvSpPr>
        <p:spPr>
          <a:xfrm>
            <a:off x="7511783" y="4397911"/>
            <a:ext cx="1369619" cy="36004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solidFill>
                  <a:schemeClr val="accent4">
                    <a:lumMod val="50000"/>
                  </a:schemeClr>
                </a:solidFill>
              </a:rPr>
              <a:t>Production Data</a:t>
            </a:r>
          </a:p>
        </p:txBody>
      </p:sp>
      <p:sp>
        <p:nvSpPr>
          <p:cNvPr id="72" name="Rounded Rectangle 71"/>
          <p:cNvSpPr/>
          <p:nvPr>
            <p:custDataLst>
              <p:tags r:id="rId13"/>
            </p:custDataLst>
          </p:nvPr>
        </p:nvSpPr>
        <p:spPr>
          <a:xfrm>
            <a:off x="3672456" y="1777456"/>
            <a:ext cx="1369619" cy="3600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Functional Tests</a:t>
            </a:r>
          </a:p>
        </p:txBody>
      </p:sp>
      <p:cxnSp>
        <p:nvCxnSpPr>
          <p:cNvPr id="74" name="Straight Arrow Connector 73"/>
          <p:cNvCxnSpPr>
            <a:stCxn id="72" idx="3"/>
          </p:cNvCxnSpPr>
          <p:nvPr/>
        </p:nvCxnSpPr>
        <p:spPr>
          <a:xfrm>
            <a:off x="5042076" y="1957476"/>
            <a:ext cx="3839327"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40" name="Rounded Rectangle 39"/>
          <p:cNvSpPr/>
          <p:nvPr>
            <p:custDataLst>
              <p:tags r:id="rId14"/>
            </p:custDataLst>
          </p:nvPr>
        </p:nvSpPr>
        <p:spPr>
          <a:xfrm>
            <a:off x="7505876" y="3933056"/>
            <a:ext cx="1369619" cy="3600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t>Ongoing UI Testing</a:t>
            </a:r>
          </a:p>
        </p:txBody>
      </p:sp>
      <p:sp>
        <p:nvSpPr>
          <p:cNvPr id="45" name="Left Brace 44"/>
          <p:cNvSpPr/>
          <p:nvPr/>
        </p:nvSpPr>
        <p:spPr>
          <a:xfrm rot="16200000">
            <a:off x="2260664" y="4852477"/>
            <a:ext cx="393825" cy="1728193"/>
          </a:xfrm>
          <a:prstGeom prst="leftBrace">
            <a:avLst>
              <a:gd name="adj1" fmla="val 8333"/>
              <a:gd name="adj2" fmla="val 49140"/>
            </a:avLst>
          </a:prstGeom>
          <a:ln w="34925">
            <a:solidFill>
              <a:srgbClr val="D17D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6" name="Left Brace 45"/>
          <p:cNvSpPr/>
          <p:nvPr/>
        </p:nvSpPr>
        <p:spPr>
          <a:xfrm rot="16200000">
            <a:off x="5942940" y="2975015"/>
            <a:ext cx="393825" cy="5483100"/>
          </a:xfrm>
          <a:prstGeom prst="leftBrace">
            <a:avLst>
              <a:gd name="adj1" fmla="val 8333"/>
              <a:gd name="adj2" fmla="val 50298"/>
            </a:avLst>
          </a:prstGeom>
          <a:ln w="34925">
            <a:solidFill>
              <a:srgbClr val="D17D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7" name="TextBox 46"/>
          <p:cNvSpPr txBox="1"/>
          <p:nvPr/>
        </p:nvSpPr>
        <p:spPr>
          <a:xfrm>
            <a:off x="199658" y="5841268"/>
            <a:ext cx="1708055" cy="523220"/>
          </a:xfrm>
          <a:prstGeom prst="rect">
            <a:avLst/>
          </a:prstGeom>
          <a:noFill/>
        </p:spPr>
        <p:txBody>
          <a:bodyPr wrap="square" rtlCol="0">
            <a:spAutoFit/>
          </a:bodyPr>
          <a:lstStyle/>
          <a:p>
            <a:pPr algn="l"/>
            <a:r>
              <a:rPr lang="en-CA" sz="1400" b="1" dirty="0">
                <a:solidFill>
                  <a:srgbClr val="D17D08"/>
                </a:solidFill>
              </a:rPr>
              <a:t>ROLE </a:t>
            </a:r>
          </a:p>
          <a:p>
            <a:pPr algn="l"/>
            <a:r>
              <a:rPr lang="en-CA" sz="1400" b="1" dirty="0">
                <a:solidFill>
                  <a:srgbClr val="D17D08"/>
                </a:solidFill>
              </a:rPr>
              <a:t>INVOLVED:</a:t>
            </a:r>
          </a:p>
        </p:txBody>
      </p:sp>
      <p:sp>
        <p:nvSpPr>
          <p:cNvPr id="48" name="TextBox 47"/>
          <p:cNvSpPr txBox="1"/>
          <p:nvPr/>
        </p:nvSpPr>
        <p:spPr>
          <a:xfrm>
            <a:off x="1603549" y="5929544"/>
            <a:ext cx="1708055" cy="307777"/>
          </a:xfrm>
          <a:prstGeom prst="rect">
            <a:avLst/>
          </a:prstGeom>
          <a:noFill/>
        </p:spPr>
        <p:txBody>
          <a:bodyPr wrap="square" rtlCol="0">
            <a:spAutoFit/>
          </a:bodyPr>
          <a:lstStyle/>
          <a:p>
            <a:r>
              <a:rPr lang="en-CA" sz="1400" dirty="0"/>
              <a:t>Developer</a:t>
            </a:r>
          </a:p>
        </p:txBody>
      </p:sp>
      <p:sp>
        <p:nvSpPr>
          <p:cNvPr id="52" name="TextBox 51"/>
          <p:cNvSpPr txBox="1"/>
          <p:nvPr/>
        </p:nvSpPr>
        <p:spPr>
          <a:xfrm>
            <a:off x="5285825" y="5929544"/>
            <a:ext cx="1708055" cy="307777"/>
          </a:xfrm>
          <a:prstGeom prst="rect">
            <a:avLst/>
          </a:prstGeom>
          <a:noFill/>
        </p:spPr>
        <p:txBody>
          <a:bodyPr wrap="square" rtlCol="0">
            <a:spAutoFit/>
          </a:bodyPr>
          <a:lstStyle/>
          <a:p>
            <a:r>
              <a:rPr lang="en-CA" sz="1400" dirty="0"/>
              <a:t>QA</a:t>
            </a:r>
          </a:p>
        </p:txBody>
      </p:sp>
    </p:spTree>
    <p:extLst>
      <p:ext uri="{BB962C8B-B14F-4D97-AF65-F5344CB8AC3E}">
        <p14:creationId xmlns:p14="http://schemas.microsoft.com/office/powerpoint/2010/main" val="2259258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9"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171593" y="1517258"/>
            <a:ext cx="1393089" cy="1045823"/>
          </a:xfrm>
          <a:prstGeom prst="rect">
            <a:avLst/>
          </a:prstGeom>
          <a:noFill/>
          <a:ln w="9525">
            <a:solidFill>
              <a:schemeClr val="accent1"/>
            </a:solidFill>
            <a:miter lim="800000"/>
            <a:headEnd/>
            <a:tailEnd/>
          </a:ln>
          <a:effectLst/>
        </p:spPr>
      </p:pic>
      <p:sp>
        <p:nvSpPr>
          <p:cNvPr id="2" name="Title 1"/>
          <p:cNvSpPr>
            <a:spLocks noGrp="1"/>
          </p:cNvSpPr>
          <p:nvPr>
            <p:ph type="title"/>
          </p:nvPr>
        </p:nvSpPr>
        <p:spPr/>
        <p:txBody>
          <a:bodyPr/>
          <a:lstStyle/>
          <a:p>
            <a:r>
              <a:rPr lang="en-CA" dirty="0" smtClean="0"/>
              <a:t>Application Development Workshop:</a:t>
            </a:r>
            <a:br>
              <a:rPr lang="en-CA" dirty="0" smtClean="0"/>
            </a:br>
            <a:r>
              <a:rPr lang="en-CA" dirty="0" smtClean="0"/>
              <a:t>Built on World Class Research, Experience, and Standards</a:t>
            </a:r>
            <a:endParaRPr lang="en-CA" dirty="0"/>
          </a:p>
        </p:txBody>
      </p:sp>
      <p:sp>
        <p:nvSpPr>
          <p:cNvPr id="18" name="Rounded Rectangle 17"/>
          <p:cNvSpPr/>
          <p:nvPr/>
        </p:nvSpPr>
        <p:spPr>
          <a:xfrm>
            <a:off x="333765" y="2735170"/>
            <a:ext cx="3986207" cy="545533"/>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b="1" dirty="0">
                <a:solidFill>
                  <a:srgbClr val="333333"/>
                </a:solidFill>
              </a:rPr>
              <a:t>Research Process</a:t>
            </a:r>
          </a:p>
        </p:txBody>
      </p:sp>
      <p:sp>
        <p:nvSpPr>
          <p:cNvPr id="15" name="Rounded Rectangle 14"/>
          <p:cNvSpPr/>
          <p:nvPr/>
        </p:nvSpPr>
        <p:spPr>
          <a:xfrm>
            <a:off x="328109" y="4509120"/>
            <a:ext cx="3991863" cy="545533"/>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b="1" dirty="0">
                <a:solidFill>
                  <a:srgbClr val="333333"/>
                </a:solidFill>
              </a:rPr>
              <a:t>COBIT Driven</a:t>
            </a:r>
          </a:p>
        </p:txBody>
      </p:sp>
      <p:sp>
        <p:nvSpPr>
          <p:cNvPr id="38" name="TextBox 37"/>
          <p:cNvSpPr txBox="1"/>
          <p:nvPr/>
        </p:nvSpPr>
        <p:spPr>
          <a:xfrm>
            <a:off x="364113" y="4992530"/>
            <a:ext cx="3955859" cy="584775"/>
          </a:xfrm>
          <a:prstGeom prst="rect">
            <a:avLst/>
          </a:prstGeom>
          <a:noFill/>
        </p:spPr>
        <p:txBody>
          <a:bodyPr wrap="square" rtlCol="0">
            <a:spAutoFit/>
          </a:bodyPr>
          <a:lstStyle/>
          <a:p>
            <a:pPr marL="355600" indent="-355600" algn="l" fontAlgn="base">
              <a:spcBef>
                <a:spcPct val="0"/>
              </a:spcBef>
              <a:spcAft>
                <a:spcPct val="0"/>
              </a:spcAft>
              <a:buFont typeface="Arial" pitchFamily="34" charset="0"/>
              <a:buChar char="•"/>
            </a:pPr>
            <a:r>
              <a:rPr lang="en-CA" sz="1600" dirty="0">
                <a:solidFill>
                  <a:srgbClr val="333333"/>
                </a:solidFill>
              </a:rPr>
              <a:t>Grounded in open international standards.</a:t>
            </a:r>
          </a:p>
        </p:txBody>
      </p:sp>
      <p:sp>
        <p:nvSpPr>
          <p:cNvPr id="21" name="TextBox 20"/>
          <p:cNvSpPr txBox="1"/>
          <p:nvPr/>
        </p:nvSpPr>
        <p:spPr>
          <a:xfrm>
            <a:off x="364113" y="3238062"/>
            <a:ext cx="3955859" cy="1354217"/>
          </a:xfrm>
          <a:prstGeom prst="rect">
            <a:avLst/>
          </a:prstGeom>
          <a:noFill/>
        </p:spPr>
        <p:txBody>
          <a:bodyPr wrap="square" rtlCol="0">
            <a:spAutoFit/>
          </a:bodyPr>
          <a:lstStyle/>
          <a:p>
            <a:pPr marL="355600" indent="-355600" algn="l" fontAlgn="base">
              <a:spcBef>
                <a:spcPct val="0"/>
              </a:spcBef>
              <a:spcAft>
                <a:spcPct val="0"/>
              </a:spcAft>
              <a:buFont typeface="Arial" pitchFamily="34" charset="0"/>
              <a:buChar char="•"/>
            </a:pPr>
            <a:r>
              <a:rPr lang="en-CA" sz="1600" dirty="0">
                <a:solidFill>
                  <a:srgbClr val="333333"/>
                </a:solidFill>
              </a:rPr>
              <a:t>Team with over 30 years experience.</a:t>
            </a:r>
          </a:p>
          <a:p>
            <a:pPr marL="355600" indent="-355600" algn="l" fontAlgn="base">
              <a:spcBef>
                <a:spcPct val="0"/>
              </a:spcBef>
              <a:spcAft>
                <a:spcPct val="0"/>
              </a:spcAft>
              <a:buFont typeface="Arial" pitchFamily="34" charset="0"/>
              <a:buChar char="•"/>
            </a:pPr>
            <a:r>
              <a:rPr lang="en-CA" sz="1600" dirty="0">
                <a:solidFill>
                  <a:srgbClr val="333333"/>
                </a:solidFill>
              </a:rPr>
              <a:t>Over 2,800 hours of research.</a:t>
            </a:r>
          </a:p>
          <a:p>
            <a:pPr marL="355600" indent="-355600" algn="l" fontAlgn="base">
              <a:spcBef>
                <a:spcPct val="0"/>
              </a:spcBef>
              <a:spcAft>
                <a:spcPct val="0"/>
              </a:spcAft>
              <a:buFont typeface="Arial" pitchFamily="34" charset="0"/>
              <a:buChar char="•"/>
            </a:pPr>
            <a:r>
              <a:rPr lang="en-CA" sz="1600" dirty="0">
                <a:solidFill>
                  <a:srgbClr val="333333"/>
                </a:solidFill>
              </a:rPr>
              <a:t>Based on primary and in-field research.</a:t>
            </a:r>
          </a:p>
          <a:p>
            <a:pPr marL="355600" indent="-355600" algn="l" fontAlgn="base">
              <a:spcBef>
                <a:spcPct val="0"/>
              </a:spcBef>
              <a:spcAft>
                <a:spcPct val="0"/>
              </a:spcAft>
              <a:buFont typeface="Arial" pitchFamily="34" charset="0"/>
              <a:buChar char="•"/>
            </a:pPr>
            <a:endParaRPr lang="en-CA" sz="1600" dirty="0">
              <a:solidFill>
                <a:srgbClr val="333333"/>
              </a:solidFill>
            </a:endParaRPr>
          </a:p>
        </p:txBody>
      </p:sp>
      <p:sp>
        <p:nvSpPr>
          <p:cNvPr id="19" name="Rounded Rectangle 18"/>
          <p:cNvSpPr/>
          <p:nvPr/>
        </p:nvSpPr>
        <p:spPr>
          <a:xfrm>
            <a:off x="4788024" y="2735253"/>
            <a:ext cx="3986207" cy="545533"/>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b="1" dirty="0">
                <a:solidFill>
                  <a:srgbClr val="333333"/>
                </a:solidFill>
              </a:rPr>
              <a:t>Tools &amp; Templates</a:t>
            </a:r>
          </a:p>
        </p:txBody>
      </p:sp>
      <p:sp>
        <p:nvSpPr>
          <p:cNvPr id="20" name="TextBox 19"/>
          <p:cNvSpPr txBox="1"/>
          <p:nvPr/>
        </p:nvSpPr>
        <p:spPr>
          <a:xfrm>
            <a:off x="4888162" y="3280786"/>
            <a:ext cx="3955859" cy="646331"/>
          </a:xfrm>
          <a:prstGeom prst="rect">
            <a:avLst/>
          </a:prstGeom>
          <a:noFill/>
        </p:spPr>
        <p:txBody>
          <a:bodyPr wrap="square" rtlCol="0">
            <a:spAutoFit/>
          </a:bodyPr>
          <a:lstStyle/>
          <a:p>
            <a:pPr marL="355600" indent="-355600" fontAlgn="base">
              <a:spcBef>
                <a:spcPct val="0"/>
              </a:spcBef>
              <a:spcAft>
                <a:spcPct val="0"/>
              </a:spcAft>
              <a:buFont typeface="Arial" pitchFamily="34" charset="0"/>
              <a:buChar char="•"/>
            </a:pPr>
            <a:endParaRPr lang="en-CA" dirty="0">
              <a:solidFill>
                <a:srgbClr val="333333"/>
              </a:solidFill>
            </a:endParaRPr>
          </a:p>
          <a:p>
            <a:pPr marL="355600" indent="-355600" fontAlgn="base">
              <a:spcBef>
                <a:spcPct val="0"/>
              </a:spcBef>
              <a:spcAft>
                <a:spcPct val="0"/>
              </a:spcAft>
              <a:buFont typeface="Arial" pitchFamily="34" charset="0"/>
              <a:buChar char="•"/>
            </a:pPr>
            <a:endParaRPr lang="en-CA" dirty="0">
              <a:solidFill>
                <a:srgbClr val="333333"/>
              </a:solidFill>
            </a:endParaRPr>
          </a:p>
        </p:txBody>
      </p:sp>
      <p:cxnSp>
        <p:nvCxnSpPr>
          <p:cNvPr id="22" name="Straight Connector 21"/>
          <p:cNvCxnSpPr/>
          <p:nvPr/>
        </p:nvCxnSpPr>
        <p:spPr>
          <a:xfrm rot="5400000">
            <a:off x="3007571" y="4555273"/>
            <a:ext cx="312885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26" name="Picture 2" descr="http://www.lusodata.pt/webluso/Data/Sites/1/sitelusodata_2010/imagens/logo_cobit.png"/>
          <p:cNvPicPr>
            <a:picLocks noChangeAspect="1" noChangeArrowheads="1"/>
          </p:cNvPicPr>
          <p:nvPr/>
        </p:nvPicPr>
        <p:blipFill>
          <a:blip r:embed="rId4" cstate="print"/>
          <a:srcRect/>
          <a:stretch>
            <a:fillRect/>
          </a:stretch>
        </p:blipFill>
        <p:spPr bwMode="auto">
          <a:xfrm>
            <a:off x="2348270" y="5397584"/>
            <a:ext cx="1256951" cy="679433"/>
          </a:xfrm>
          <a:prstGeom prst="rect">
            <a:avLst/>
          </a:prstGeom>
          <a:noFill/>
        </p:spPr>
      </p:pic>
      <p:sp>
        <p:nvSpPr>
          <p:cNvPr id="16" name="TextBox 15"/>
          <p:cNvSpPr txBox="1"/>
          <p:nvPr/>
        </p:nvSpPr>
        <p:spPr>
          <a:xfrm>
            <a:off x="2817968" y="1232756"/>
            <a:ext cx="6578568" cy="584775"/>
          </a:xfrm>
          <a:prstGeom prst="rect">
            <a:avLst/>
          </a:prstGeom>
          <a:noFill/>
        </p:spPr>
        <p:txBody>
          <a:bodyPr wrap="square" rtlCol="0">
            <a:spAutoFit/>
          </a:bodyPr>
          <a:lstStyle/>
          <a:p>
            <a:pPr marL="355600" indent="-355600" algn="l" fontAlgn="base">
              <a:spcBef>
                <a:spcPct val="0"/>
              </a:spcBef>
              <a:spcAft>
                <a:spcPct val="0"/>
              </a:spcAft>
              <a:buFont typeface="Arial" pitchFamily="34" charset="0"/>
              <a:buChar char="•"/>
            </a:pPr>
            <a:r>
              <a:rPr lang="en-CA" sz="1600" dirty="0" smtClean="0">
                <a:solidFill>
                  <a:srgbClr val="333333"/>
                </a:solidFill>
              </a:rPr>
              <a:t>Ability </a:t>
            </a:r>
            <a:r>
              <a:rPr lang="en-CA" sz="1600" dirty="0">
                <a:solidFill>
                  <a:srgbClr val="333333"/>
                </a:solidFill>
              </a:rPr>
              <a:t>to </a:t>
            </a:r>
            <a:r>
              <a:rPr lang="en-CA" sz="1600" dirty="0" smtClean="0">
                <a:solidFill>
                  <a:srgbClr val="333333"/>
                </a:solidFill>
              </a:rPr>
              <a:t>design High Level Solutions</a:t>
            </a:r>
            <a:endParaRPr lang="en-CA" sz="1600" dirty="0">
              <a:solidFill>
                <a:srgbClr val="333333"/>
              </a:solidFill>
            </a:endParaRPr>
          </a:p>
          <a:p>
            <a:pPr marL="355600" indent="-355600" algn="l" fontAlgn="base">
              <a:spcBef>
                <a:spcPct val="0"/>
              </a:spcBef>
              <a:spcAft>
                <a:spcPct val="0"/>
              </a:spcAft>
              <a:buFont typeface="Arial" pitchFamily="34" charset="0"/>
              <a:buChar char="•"/>
            </a:pPr>
            <a:r>
              <a:rPr lang="en-CA" sz="1600" dirty="0" smtClean="0">
                <a:solidFill>
                  <a:srgbClr val="333333"/>
                </a:solidFill>
              </a:rPr>
              <a:t>Strategic roadmap of application development process</a:t>
            </a:r>
            <a:endParaRPr lang="en-CA" sz="1600" dirty="0">
              <a:solidFill>
                <a:srgbClr val="333333"/>
              </a:solidFill>
            </a:endParaRPr>
          </a:p>
        </p:txBody>
      </p:sp>
      <p:sp>
        <p:nvSpPr>
          <p:cNvPr id="17" name="TextBox 16"/>
          <p:cNvSpPr txBox="1"/>
          <p:nvPr/>
        </p:nvSpPr>
        <p:spPr>
          <a:xfrm>
            <a:off x="4818372" y="3238062"/>
            <a:ext cx="3955859" cy="3046988"/>
          </a:xfrm>
          <a:prstGeom prst="rect">
            <a:avLst/>
          </a:prstGeom>
          <a:noFill/>
        </p:spPr>
        <p:txBody>
          <a:bodyPr wrap="square" rtlCol="0">
            <a:spAutoFit/>
          </a:bodyPr>
          <a:lstStyle/>
          <a:p>
            <a:pPr marL="355600" indent="-355600" algn="l" fontAlgn="base">
              <a:spcBef>
                <a:spcPct val="0"/>
              </a:spcBef>
              <a:spcAft>
                <a:spcPct val="0"/>
              </a:spcAft>
              <a:buFont typeface="Arial" pitchFamily="34" charset="0"/>
              <a:buChar char="•"/>
            </a:pPr>
            <a:r>
              <a:rPr lang="en-CA" sz="1600" dirty="0" smtClean="0">
                <a:solidFill>
                  <a:srgbClr val="333333"/>
                </a:solidFill>
              </a:rPr>
              <a:t>Application Development Maturity Tool</a:t>
            </a:r>
          </a:p>
          <a:p>
            <a:pPr marL="355600" indent="-355600" algn="l" fontAlgn="base">
              <a:spcBef>
                <a:spcPct val="0"/>
              </a:spcBef>
              <a:spcAft>
                <a:spcPct val="0"/>
              </a:spcAft>
              <a:buFont typeface="Arial" pitchFamily="34" charset="0"/>
              <a:buChar char="•"/>
            </a:pPr>
            <a:r>
              <a:rPr lang="en-CA" sz="1600" dirty="0" smtClean="0">
                <a:solidFill>
                  <a:srgbClr val="333333"/>
                </a:solidFill>
              </a:rPr>
              <a:t>Project Status Communication Worksheet</a:t>
            </a:r>
          </a:p>
          <a:p>
            <a:pPr marL="355600" indent="-355600" algn="l" fontAlgn="base">
              <a:spcBef>
                <a:spcPct val="0"/>
              </a:spcBef>
              <a:spcAft>
                <a:spcPct val="0"/>
              </a:spcAft>
              <a:buFont typeface="Arial" pitchFamily="34" charset="0"/>
              <a:buChar char="•"/>
            </a:pPr>
            <a:r>
              <a:rPr lang="en-CA" sz="1600" dirty="0" smtClean="0">
                <a:solidFill>
                  <a:srgbClr val="333333"/>
                </a:solidFill>
              </a:rPr>
              <a:t>Resource Requisition Template</a:t>
            </a:r>
          </a:p>
          <a:p>
            <a:pPr marL="355600" indent="-355600" algn="l" fontAlgn="base">
              <a:spcBef>
                <a:spcPct val="0"/>
              </a:spcBef>
              <a:spcAft>
                <a:spcPct val="0"/>
              </a:spcAft>
              <a:buFont typeface="Arial" pitchFamily="34" charset="0"/>
              <a:buChar char="•"/>
            </a:pPr>
            <a:r>
              <a:rPr lang="en-CA" sz="1600" dirty="0" smtClean="0">
                <a:solidFill>
                  <a:srgbClr val="333333"/>
                </a:solidFill>
              </a:rPr>
              <a:t>Business Rules Template</a:t>
            </a:r>
          </a:p>
          <a:p>
            <a:pPr marL="355600" indent="-355600" algn="l" fontAlgn="base">
              <a:spcBef>
                <a:spcPct val="0"/>
              </a:spcBef>
              <a:spcAft>
                <a:spcPct val="0"/>
              </a:spcAft>
              <a:buFont typeface="Arial" pitchFamily="34" charset="0"/>
              <a:buChar char="•"/>
            </a:pPr>
            <a:r>
              <a:rPr lang="en-CA" sz="1600" dirty="0" smtClean="0">
                <a:solidFill>
                  <a:srgbClr val="333333"/>
                </a:solidFill>
              </a:rPr>
              <a:t>Application Development Audit Trail Template</a:t>
            </a:r>
          </a:p>
          <a:p>
            <a:pPr marL="355600" indent="-355600" algn="l" fontAlgn="base">
              <a:spcBef>
                <a:spcPct val="0"/>
              </a:spcBef>
              <a:spcAft>
                <a:spcPct val="0"/>
              </a:spcAft>
              <a:buFont typeface="Arial" pitchFamily="34" charset="0"/>
              <a:buChar char="•"/>
            </a:pPr>
            <a:r>
              <a:rPr lang="en-CA" sz="1600" dirty="0" smtClean="0">
                <a:solidFill>
                  <a:srgbClr val="333333"/>
                </a:solidFill>
              </a:rPr>
              <a:t>Defect Reporting Template</a:t>
            </a:r>
          </a:p>
          <a:p>
            <a:pPr marL="355600" indent="-355600" algn="l" fontAlgn="base">
              <a:spcBef>
                <a:spcPct val="0"/>
              </a:spcBef>
              <a:spcAft>
                <a:spcPct val="0"/>
              </a:spcAft>
              <a:buFont typeface="Arial" pitchFamily="34" charset="0"/>
              <a:buChar char="•"/>
            </a:pPr>
            <a:r>
              <a:rPr lang="en-CA" sz="1600" dirty="0" smtClean="0">
                <a:solidFill>
                  <a:srgbClr val="333333"/>
                </a:solidFill>
              </a:rPr>
              <a:t>Application Development Roles and Responsibilities Management Tool</a:t>
            </a:r>
          </a:p>
          <a:p>
            <a:pPr marL="355600" indent="-355600" algn="l" fontAlgn="base">
              <a:spcBef>
                <a:spcPct val="0"/>
              </a:spcBef>
              <a:spcAft>
                <a:spcPct val="0"/>
              </a:spcAft>
              <a:buFont typeface="Arial" pitchFamily="34" charset="0"/>
              <a:buChar char="•"/>
            </a:pPr>
            <a:r>
              <a:rPr lang="en-CA" sz="1600" dirty="0" smtClean="0">
                <a:solidFill>
                  <a:srgbClr val="333333"/>
                </a:solidFill>
              </a:rPr>
              <a:t>More….</a:t>
            </a:r>
            <a:endParaRPr lang="en-CA" sz="1600" dirty="0">
              <a:solidFill>
                <a:srgbClr val="333333"/>
              </a:solidFill>
            </a:endParaRPr>
          </a:p>
        </p:txBody>
      </p:sp>
      <p:pic>
        <p:nvPicPr>
          <p:cNvPr id="50178"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55576" y="1232831"/>
            <a:ext cx="1396957" cy="1049401"/>
          </a:xfrm>
          <a:prstGeom prst="rect">
            <a:avLst/>
          </a:prstGeom>
          <a:noFill/>
          <a:ln w="9525">
            <a:solidFill>
              <a:schemeClr val="accent1"/>
            </a:solidFill>
            <a:miter lim="800000"/>
            <a:headEnd/>
            <a:tailEnd/>
          </a:ln>
          <a:effectLst/>
        </p:spPr>
      </p:pic>
    </p:spTree>
    <p:extLst>
      <p:ext uri="{BB962C8B-B14F-4D97-AF65-F5344CB8AC3E}">
        <p14:creationId xmlns:p14="http://schemas.microsoft.com/office/powerpoint/2010/main" val="2747376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8676964" cy="864096"/>
          </a:xfrm>
        </p:spPr>
        <p:txBody>
          <a:bodyPr/>
          <a:lstStyle/>
          <a:p>
            <a:r>
              <a:rPr lang="en-CA" dirty="0" smtClean="0"/>
              <a:t>Beyond Practical Research – Workshops Get You To Results</a:t>
            </a:r>
            <a:endParaRPr lang="en-CA" dirty="0"/>
          </a:p>
        </p:txBody>
      </p:sp>
      <p:sp>
        <p:nvSpPr>
          <p:cNvPr id="6" name="Content Placeholder 2"/>
          <p:cNvSpPr>
            <a:spLocks noGrp="1"/>
          </p:cNvSpPr>
          <p:nvPr>
            <p:ph type="body" sz="quarter" idx="16"/>
            <p:custDataLst>
              <p:tags r:id="rId1"/>
            </p:custDataLst>
          </p:nvPr>
        </p:nvSpPr>
        <p:spPr>
          <a:xfrm>
            <a:off x="251520" y="1304764"/>
            <a:ext cx="8627997" cy="5144205"/>
          </a:xfrm>
          <a:noFill/>
          <a:ln>
            <a:noFill/>
          </a:ln>
          <a:effectLst/>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742950" indent="-742950">
              <a:buNone/>
            </a:pPr>
            <a:r>
              <a:rPr lang="en-US" sz="1600" b="1" dirty="0" smtClean="0"/>
              <a:t>Workshops: Leverage Best-Practices Research and Get to Action</a:t>
            </a:r>
          </a:p>
          <a:p>
            <a:pPr marL="742950" indent="-742950">
              <a:buNone/>
            </a:pPr>
            <a:endParaRPr lang="en-US" sz="1600" b="1" u="sng" dirty="0" smtClean="0"/>
          </a:p>
          <a:p>
            <a:pPr marL="0" indent="0"/>
            <a:r>
              <a:rPr lang="en-US" dirty="0" smtClean="0"/>
              <a:t>   Unlike other Research firms, we believe it’s important to help our members implement improvements.</a:t>
            </a:r>
          </a:p>
          <a:p>
            <a:pPr marL="0" indent="0"/>
            <a:r>
              <a:rPr lang="en-US" dirty="0" smtClean="0"/>
              <a:t>   We offer a</a:t>
            </a:r>
            <a:r>
              <a:rPr lang="en-CA" dirty="0" smtClean="0"/>
              <a:t> 40-hour workshop, which allows you to make systematic improvements to your core processes.</a:t>
            </a:r>
            <a:endParaRPr lang="en-US" dirty="0" smtClean="0"/>
          </a:p>
          <a:p>
            <a:pPr marL="0" indent="0"/>
            <a:r>
              <a:rPr lang="en-US" dirty="0" smtClean="0"/>
              <a:t>   Workshops are designed to help focus attention, create alignment, and ensure best practices are put to work at your organization.</a:t>
            </a:r>
          </a:p>
          <a:p>
            <a:pPr marL="0" indent="0"/>
            <a:r>
              <a:rPr lang="en-US" dirty="0" smtClean="0"/>
              <a:t>   Our workshops help you get to immediate impact and results, and are tailored to your situation and needs.</a:t>
            </a:r>
          </a:p>
          <a:p>
            <a:pPr>
              <a:buNone/>
            </a:pPr>
            <a:endParaRPr lang="en-US" b="1" u="sng" dirty="0" smtClean="0"/>
          </a:p>
          <a:p>
            <a:pPr>
              <a:buNone/>
            </a:pPr>
            <a:r>
              <a:rPr lang="en-US" sz="1600" b="1" dirty="0" smtClean="0"/>
              <a:t>Workshops: Focused on You Implementing Improvements</a:t>
            </a:r>
          </a:p>
          <a:p>
            <a:endParaRPr lang="en-US" dirty="0" smtClean="0"/>
          </a:p>
          <a:p>
            <a:r>
              <a:rPr lang="en-US" dirty="0" smtClean="0"/>
              <a:t>The goal of each Capability Optimization Workshop is to create tangible benefits </a:t>
            </a:r>
          </a:p>
          <a:p>
            <a:pPr>
              <a:buNone/>
            </a:pPr>
            <a:r>
              <a:rPr lang="en-US" dirty="0" smtClean="0"/>
              <a:t>	and clear improvements as a direct result of the workshop.</a:t>
            </a:r>
          </a:p>
          <a:p>
            <a:r>
              <a:rPr lang="en-US" dirty="0" smtClean="0"/>
              <a:t>Specific deliverables, goals, metrics, and outcomes are established for </a:t>
            </a:r>
          </a:p>
          <a:p>
            <a:pPr>
              <a:buNone/>
            </a:pPr>
            <a:r>
              <a:rPr lang="en-US" dirty="0" smtClean="0"/>
              <a:t>	each workshop.</a:t>
            </a:r>
          </a:p>
          <a:p>
            <a:r>
              <a:rPr lang="en-US" dirty="0" smtClean="0"/>
              <a:t>Successful workshops will leverage our years of analyst experience and </a:t>
            </a:r>
          </a:p>
          <a:p>
            <a:pPr lvl="1">
              <a:buNone/>
            </a:pPr>
            <a:r>
              <a:rPr lang="en-US" dirty="0" smtClean="0"/>
              <a:t>written research to provide an engaging experience which focuses </a:t>
            </a:r>
          </a:p>
          <a:p>
            <a:pPr lvl="1">
              <a:buNone/>
            </a:pPr>
            <a:r>
              <a:rPr lang="en-US" dirty="0" smtClean="0"/>
              <a:t>on implementing and getting to measurable results.</a:t>
            </a:r>
          </a:p>
          <a:p>
            <a:r>
              <a:rPr lang="en-US" dirty="0" smtClean="0"/>
              <a:t>Each workshop begins by diagnosing the current state, and then </a:t>
            </a:r>
          </a:p>
          <a:p>
            <a:pPr>
              <a:buNone/>
            </a:pPr>
            <a:r>
              <a:rPr lang="en-US" dirty="0" smtClean="0"/>
              <a:t>	focuses on designing high impact improvements based on </a:t>
            </a:r>
          </a:p>
          <a:p>
            <a:pPr>
              <a:buNone/>
            </a:pPr>
            <a:r>
              <a:rPr lang="en-US" dirty="0" smtClean="0"/>
              <a:t>	best-practices research.</a:t>
            </a:r>
          </a:p>
          <a:p>
            <a:r>
              <a:rPr lang="en-US" dirty="0" smtClean="0"/>
              <a:t>Three and six month follow-up will occur to ensure benefit realization.</a:t>
            </a:r>
          </a:p>
          <a:p>
            <a:pPr>
              <a:buNone/>
            </a:pPr>
            <a:endParaRPr lang="en-US" sz="1600" dirty="0" smtClean="0"/>
          </a:p>
          <a:p>
            <a:pPr algn="ctr">
              <a:lnSpc>
                <a:spcPct val="120000"/>
              </a:lnSpc>
              <a:buNone/>
            </a:pPr>
            <a:r>
              <a:rPr lang="en-US" sz="2100" b="1" dirty="0" smtClean="0"/>
              <a:t>Info-Tech Workshops provide the best practices and implementation support necessary to help an IT leader build a World Class IT Operation</a:t>
            </a:r>
          </a:p>
          <a:p>
            <a:pPr>
              <a:buNone/>
            </a:pPr>
            <a:endParaRPr lang="en-US" sz="1400" b="1" dirty="0" smtClean="0"/>
          </a:p>
        </p:txBody>
      </p:sp>
      <p:grpSp>
        <p:nvGrpSpPr>
          <p:cNvPr id="2" name="Group 22"/>
          <p:cNvGrpSpPr/>
          <p:nvPr/>
        </p:nvGrpSpPr>
        <p:grpSpPr>
          <a:xfrm>
            <a:off x="5508104" y="2636912"/>
            <a:ext cx="3420380" cy="2880320"/>
            <a:chOff x="5040052" y="3429000"/>
            <a:chExt cx="3420380" cy="2880320"/>
          </a:xfrm>
        </p:grpSpPr>
        <p:sp>
          <p:nvSpPr>
            <p:cNvPr id="8" name="Oval 7"/>
            <p:cNvSpPr/>
            <p:nvPr>
              <p:custDataLst>
                <p:tags r:id="rId2"/>
              </p:custDataLst>
            </p:nvPr>
          </p:nvSpPr>
          <p:spPr>
            <a:xfrm>
              <a:off x="5907171" y="4077072"/>
              <a:ext cx="1872208" cy="176419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smtClean="0">
                  <a:solidFill>
                    <a:srgbClr val="243F54"/>
                  </a:solidFill>
                </a:rPr>
                <a:t>Optimization Workshop</a:t>
              </a:r>
              <a:endParaRPr lang="en-US" sz="1100" b="1" dirty="0">
                <a:solidFill>
                  <a:srgbClr val="243F54"/>
                </a:solidFill>
              </a:endParaRPr>
            </a:p>
          </p:txBody>
        </p:sp>
        <p:sp>
          <p:nvSpPr>
            <p:cNvPr id="9" name="Right Arrow 8"/>
            <p:cNvSpPr/>
            <p:nvPr>
              <p:custDataLst>
                <p:tags r:id="rId3"/>
              </p:custDataLst>
            </p:nvPr>
          </p:nvSpPr>
          <p:spPr>
            <a:xfrm rot="10800000">
              <a:off x="6723713" y="5937128"/>
              <a:ext cx="216024" cy="216024"/>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FF"/>
                </a:solidFill>
              </a:endParaRPr>
            </a:p>
          </p:txBody>
        </p:sp>
        <p:sp>
          <p:nvSpPr>
            <p:cNvPr id="10" name="Right Arrow 9"/>
            <p:cNvSpPr/>
            <p:nvPr>
              <p:custDataLst>
                <p:tags r:id="rId4"/>
              </p:custDataLst>
            </p:nvPr>
          </p:nvSpPr>
          <p:spPr>
            <a:xfrm rot="14760529">
              <a:off x="5677391" y="5219831"/>
              <a:ext cx="216024" cy="216024"/>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FF"/>
                </a:solidFill>
              </a:endParaRPr>
            </a:p>
          </p:txBody>
        </p:sp>
        <p:sp>
          <p:nvSpPr>
            <p:cNvPr id="11" name="Right Arrow 10"/>
            <p:cNvSpPr/>
            <p:nvPr>
              <p:custDataLst>
                <p:tags r:id="rId5"/>
              </p:custDataLst>
            </p:nvPr>
          </p:nvSpPr>
          <p:spPr>
            <a:xfrm rot="6635869">
              <a:off x="7761163" y="5214007"/>
              <a:ext cx="216024" cy="216024"/>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FF"/>
                </a:solidFill>
              </a:endParaRPr>
            </a:p>
          </p:txBody>
        </p:sp>
        <p:sp>
          <p:nvSpPr>
            <p:cNvPr id="12" name="Oval 11"/>
            <p:cNvSpPr/>
            <p:nvPr>
              <p:custDataLst>
                <p:tags r:id="rId6"/>
              </p:custDataLst>
            </p:nvPr>
          </p:nvSpPr>
          <p:spPr>
            <a:xfrm>
              <a:off x="6282190" y="3429000"/>
              <a:ext cx="1044116" cy="1008112"/>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FFFFFF"/>
                  </a:solidFill>
                </a:rPr>
                <a:t>Diagnose Current State</a:t>
              </a:r>
              <a:endParaRPr lang="en-US" sz="1000" dirty="0">
                <a:solidFill>
                  <a:srgbClr val="FFFFFF"/>
                </a:solidFill>
              </a:endParaRPr>
            </a:p>
          </p:txBody>
        </p:sp>
        <p:sp>
          <p:nvSpPr>
            <p:cNvPr id="13" name="Oval 12"/>
            <p:cNvSpPr/>
            <p:nvPr>
              <p:custDataLst>
                <p:tags r:id="rId7"/>
              </p:custDataLst>
            </p:nvPr>
          </p:nvSpPr>
          <p:spPr>
            <a:xfrm>
              <a:off x="7416316" y="4149080"/>
              <a:ext cx="1044116" cy="1008112"/>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FFFFFF"/>
                  </a:solidFill>
                </a:rPr>
                <a:t>Right-Sizing Process</a:t>
              </a:r>
              <a:endParaRPr lang="en-US" sz="1000" dirty="0">
                <a:solidFill>
                  <a:srgbClr val="FFFFFF"/>
                </a:solidFill>
              </a:endParaRPr>
            </a:p>
          </p:txBody>
        </p:sp>
        <p:sp>
          <p:nvSpPr>
            <p:cNvPr id="14" name="Oval 13"/>
            <p:cNvSpPr/>
            <p:nvPr>
              <p:custDataLst>
                <p:tags r:id="rId8"/>
              </p:custDataLst>
            </p:nvPr>
          </p:nvSpPr>
          <p:spPr>
            <a:xfrm>
              <a:off x="6948264" y="5301208"/>
              <a:ext cx="1044116" cy="1008112"/>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FFFFFF"/>
                  </a:solidFill>
                </a:rPr>
                <a:t>Process Design</a:t>
              </a:r>
              <a:endParaRPr lang="en-US" sz="1000" dirty="0">
                <a:solidFill>
                  <a:srgbClr val="FFFFFF"/>
                </a:solidFill>
              </a:endParaRPr>
            </a:p>
          </p:txBody>
        </p:sp>
        <p:grpSp>
          <p:nvGrpSpPr>
            <p:cNvPr id="4" name="Group 15"/>
            <p:cNvGrpSpPr/>
            <p:nvPr>
              <p:custDataLst>
                <p:tags r:id="rId9"/>
              </p:custDataLst>
            </p:nvPr>
          </p:nvGrpSpPr>
          <p:grpSpPr>
            <a:xfrm>
              <a:off x="5040052" y="4185084"/>
              <a:ext cx="1299167" cy="1008112"/>
              <a:chOff x="5001025" y="4185084"/>
              <a:chExt cx="1299167" cy="1008112"/>
            </a:xfrm>
          </p:grpSpPr>
          <p:sp>
            <p:nvSpPr>
              <p:cNvPr id="21" name="Oval 20"/>
              <p:cNvSpPr/>
              <p:nvPr>
                <p:custDataLst>
                  <p:tags r:id="rId14"/>
                </p:custDataLst>
              </p:nvPr>
            </p:nvSpPr>
            <p:spPr>
              <a:xfrm>
                <a:off x="5112060" y="4185084"/>
                <a:ext cx="1044116" cy="1008112"/>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a:solidFill>
                    <a:srgbClr val="FFFFFF"/>
                  </a:solidFill>
                </a:endParaRPr>
              </a:p>
            </p:txBody>
          </p:sp>
          <p:sp>
            <p:nvSpPr>
              <p:cNvPr id="22" name="TextBox 21"/>
              <p:cNvSpPr txBox="1"/>
              <p:nvPr/>
            </p:nvSpPr>
            <p:spPr>
              <a:xfrm>
                <a:off x="5001025" y="4505054"/>
                <a:ext cx="1299167" cy="400110"/>
              </a:xfrm>
              <a:prstGeom prst="rect">
                <a:avLst/>
              </a:prstGeom>
              <a:noFill/>
            </p:spPr>
            <p:txBody>
              <a:bodyPr wrap="square" rtlCol="0">
                <a:spAutoFit/>
              </a:bodyPr>
              <a:lstStyle/>
              <a:p>
                <a:r>
                  <a:rPr lang="en-US" sz="1000" dirty="0" smtClean="0">
                    <a:solidFill>
                      <a:schemeClr val="bg1"/>
                    </a:solidFill>
                  </a:rPr>
                  <a:t>Measuring </a:t>
                </a:r>
              </a:p>
              <a:p>
                <a:r>
                  <a:rPr lang="en-US" sz="1000" dirty="0" smtClean="0">
                    <a:solidFill>
                      <a:schemeClr val="bg1"/>
                    </a:solidFill>
                  </a:rPr>
                  <a:t>Benefits </a:t>
                </a:r>
                <a:endParaRPr lang="en-US" sz="1000" dirty="0">
                  <a:solidFill>
                    <a:schemeClr val="bg1"/>
                  </a:solidFill>
                </a:endParaRPr>
              </a:p>
            </p:txBody>
          </p:sp>
        </p:grpSp>
        <p:sp>
          <p:nvSpPr>
            <p:cNvPr id="16" name="Right Arrow 15"/>
            <p:cNvSpPr/>
            <p:nvPr>
              <p:custDataLst>
                <p:tags r:id="rId10"/>
              </p:custDataLst>
            </p:nvPr>
          </p:nvSpPr>
          <p:spPr>
            <a:xfrm rot="19080352">
              <a:off x="6004784" y="4053219"/>
              <a:ext cx="216024" cy="216024"/>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FF"/>
                </a:solidFill>
              </a:endParaRPr>
            </a:p>
          </p:txBody>
        </p:sp>
        <p:sp>
          <p:nvSpPr>
            <p:cNvPr id="17" name="Right Arrow 16"/>
            <p:cNvSpPr/>
            <p:nvPr>
              <p:custDataLst>
                <p:tags r:id="rId11"/>
              </p:custDataLst>
            </p:nvPr>
          </p:nvSpPr>
          <p:spPr>
            <a:xfrm rot="2285569">
              <a:off x="7421092" y="4041643"/>
              <a:ext cx="216024" cy="216024"/>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FF"/>
                </a:solidFill>
              </a:endParaRPr>
            </a:p>
          </p:txBody>
        </p:sp>
        <p:grpSp>
          <p:nvGrpSpPr>
            <p:cNvPr id="5" name="Group 16"/>
            <p:cNvGrpSpPr/>
            <p:nvPr>
              <p:custDataLst>
                <p:tags r:id="rId12"/>
              </p:custDataLst>
            </p:nvPr>
          </p:nvGrpSpPr>
          <p:grpSpPr>
            <a:xfrm>
              <a:off x="5544108" y="5301208"/>
              <a:ext cx="1299167" cy="1008112"/>
              <a:chOff x="5577089" y="5337212"/>
              <a:chExt cx="1299167" cy="1008112"/>
            </a:xfrm>
          </p:grpSpPr>
          <p:sp>
            <p:nvSpPr>
              <p:cNvPr id="19" name="Oval 9"/>
              <p:cNvSpPr/>
              <p:nvPr>
                <p:custDataLst>
                  <p:tags r:id="rId13"/>
                </p:custDataLst>
              </p:nvPr>
            </p:nvSpPr>
            <p:spPr>
              <a:xfrm>
                <a:off x="5704614" y="5337212"/>
                <a:ext cx="1044116" cy="1008112"/>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a:solidFill>
                    <a:srgbClr val="FFFFFF"/>
                  </a:solidFill>
                </a:endParaRPr>
              </a:p>
            </p:txBody>
          </p:sp>
          <p:sp>
            <p:nvSpPr>
              <p:cNvPr id="20" name="TextBox 19"/>
              <p:cNvSpPr txBox="1"/>
              <p:nvPr/>
            </p:nvSpPr>
            <p:spPr>
              <a:xfrm>
                <a:off x="5577089" y="5661248"/>
                <a:ext cx="1299167" cy="400110"/>
              </a:xfrm>
              <a:prstGeom prst="rect">
                <a:avLst/>
              </a:prstGeom>
              <a:noFill/>
            </p:spPr>
            <p:txBody>
              <a:bodyPr wrap="square" rtlCol="0">
                <a:spAutoFit/>
              </a:bodyPr>
              <a:lstStyle/>
              <a:p>
                <a:r>
                  <a:rPr lang="en-US" sz="1000" dirty="0" smtClean="0">
                    <a:solidFill>
                      <a:schemeClr val="bg1"/>
                    </a:solidFill>
                  </a:rPr>
                  <a:t>Implementation Support</a:t>
                </a:r>
                <a:endParaRPr lang="en-US" sz="1000" dirty="0">
                  <a:solidFill>
                    <a:schemeClr val="bg1"/>
                  </a:solidFill>
                </a:endParaRPr>
              </a:p>
            </p:txBody>
          </p:sp>
        </p:grpSp>
      </p:grpSp>
    </p:spTree>
    <p:extLst>
      <p:ext uri="{BB962C8B-B14F-4D97-AF65-F5344CB8AC3E}">
        <p14:creationId xmlns:p14="http://schemas.microsoft.com/office/powerpoint/2010/main" val="2902446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development optimization about business alignment</a:t>
            </a:r>
            <a:endParaRPr lang="en-US" dirty="0"/>
          </a:p>
        </p:txBody>
      </p:sp>
      <p:sp>
        <p:nvSpPr>
          <p:cNvPr id="3" name="Text Placeholder 2"/>
          <p:cNvSpPr>
            <a:spLocks noGrp="1"/>
          </p:cNvSpPr>
          <p:nvPr>
            <p:ph type="body" sz="quarter" idx="16"/>
          </p:nvPr>
        </p:nvSpPr>
        <p:spPr>
          <a:xfrm>
            <a:off x="249311" y="1304765"/>
            <a:ext cx="8627997" cy="1332148"/>
          </a:xfrm>
        </p:spPr>
        <p:txBody>
          <a:bodyPr/>
          <a:lstStyle/>
          <a:p>
            <a:r>
              <a:rPr lang="en-US" sz="1400" dirty="0"/>
              <a:t>Design and architecture encompass a series of tradeoffs between stakeholders to arrive at a suitable compromise from which to build on. As such there may be many possible designs to choose from.</a:t>
            </a:r>
          </a:p>
          <a:p>
            <a:r>
              <a:rPr lang="en-US" sz="1400" dirty="0"/>
              <a:t>Once a design is chosen there may be several ways to implement the design, each with its own tradeoffs based on scalability, security, and integration.</a:t>
            </a:r>
          </a:p>
          <a:p>
            <a:r>
              <a:rPr lang="en-US" sz="1400" dirty="0"/>
              <a:t>Each implementation approach, in turn, affects the infrastructure components required.</a:t>
            </a:r>
          </a:p>
          <a:p>
            <a:endParaRPr lang="en-US" sz="1400" dirty="0"/>
          </a:p>
        </p:txBody>
      </p:sp>
      <p:cxnSp>
        <p:nvCxnSpPr>
          <p:cNvPr id="10" name="Straight Connector 9"/>
          <p:cNvCxnSpPr/>
          <p:nvPr/>
        </p:nvCxnSpPr>
        <p:spPr>
          <a:xfrm flipH="1">
            <a:off x="3023828" y="3501008"/>
            <a:ext cx="1536" cy="288032"/>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12" name="Straight Connector 11"/>
          <p:cNvCxnSpPr/>
          <p:nvPr/>
        </p:nvCxnSpPr>
        <p:spPr>
          <a:xfrm>
            <a:off x="3025372" y="3501008"/>
            <a:ext cx="1564639" cy="288032"/>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15" name="Straight Connector 14"/>
          <p:cNvCxnSpPr/>
          <p:nvPr/>
        </p:nvCxnSpPr>
        <p:spPr>
          <a:xfrm flipH="1">
            <a:off x="1421656" y="3501008"/>
            <a:ext cx="1603715" cy="288032"/>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21" name="Straight Connector 20"/>
          <p:cNvCxnSpPr/>
          <p:nvPr/>
        </p:nvCxnSpPr>
        <p:spPr>
          <a:xfrm flipH="1">
            <a:off x="2249749" y="4293105"/>
            <a:ext cx="774087" cy="411263"/>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27" name="Straight Connector 26"/>
          <p:cNvCxnSpPr/>
          <p:nvPr/>
        </p:nvCxnSpPr>
        <p:spPr>
          <a:xfrm>
            <a:off x="3023836" y="4293105"/>
            <a:ext cx="774087" cy="411263"/>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37" name="Straight Connector 36"/>
          <p:cNvCxnSpPr/>
          <p:nvPr/>
        </p:nvCxnSpPr>
        <p:spPr>
          <a:xfrm>
            <a:off x="3797921" y="5208424"/>
            <a:ext cx="2214247" cy="452833"/>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40" name="Straight Connector 39"/>
          <p:cNvCxnSpPr/>
          <p:nvPr/>
        </p:nvCxnSpPr>
        <p:spPr>
          <a:xfrm>
            <a:off x="3797920" y="5208424"/>
            <a:ext cx="666075" cy="452833"/>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43" name="Straight Connector 42"/>
          <p:cNvCxnSpPr/>
          <p:nvPr/>
        </p:nvCxnSpPr>
        <p:spPr>
          <a:xfrm flipH="1">
            <a:off x="2960212" y="5208424"/>
            <a:ext cx="837711" cy="452833"/>
          </a:xfrm>
          <a:prstGeom prst="line">
            <a:avLst/>
          </a:prstGeom>
          <a:ln w="25400"/>
        </p:spPr>
        <p:style>
          <a:lnRef idx="1">
            <a:schemeClr val="accent1"/>
          </a:lnRef>
          <a:fillRef idx="3">
            <a:schemeClr val="accent1"/>
          </a:fillRef>
          <a:effectRef idx="2">
            <a:schemeClr val="accent1"/>
          </a:effectRef>
          <a:fontRef idx="minor">
            <a:schemeClr val="lt1"/>
          </a:fontRef>
        </p:style>
      </p:cxnSp>
      <p:cxnSp>
        <p:nvCxnSpPr>
          <p:cNvPr id="46" name="Straight Connector 45"/>
          <p:cNvCxnSpPr/>
          <p:nvPr/>
        </p:nvCxnSpPr>
        <p:spPr>
          <a:xfrm flipH="1">
            <a:off x="1475663" y="5208424"/>
            <a:ext cx="2322259" cy="452833"/>
          </a:xfrm>
          <a:prstGeom prst="line">
            <a:avLst/>
          </a:prstGeom>
          <a:ln w="25400"/>
        </p:spPr>
        <p:style>
          <a:lnRef idx="1">
            <a:schemeClr val="accent1"/>
          </a:lnRef>
          <a:fillRef idx="3">
            <a:schemeClr val="accent1"/>
          </a:fillRef>
          <a:effectRef idx="2">
            <a:schemeClr val="accent1"/>
          </a:effectRef>
          <a:fontRef idx="minor">
            <a:schemeClr val="lt1"/>
          </a:fontRef>
        </p:style>
      </p:cxnSp>
      <p:sp>
        <p:nvSpPr>
          <p:cNvPr id="49" name="TextBox 48"/>
          <p:cNvSpPr txBox="1"/>
          <p:nvPr/>
        </p:nvSpPr>
        <p:spPr>
          <a:xfrm>
            <a:off x="5580121" y="3068969"/>
            <a:ext cx="3469679" cy="2031325"/>
          </a:xfrm>
          <a:prstGeom prst="rect">
            <a:avLst/>
          </a:prstGeom>
          <a:noFill/>
        </p:spPr>
        <p:txBody>
          <a:bodyPr wrap="square" rtlCol="0">
            <a:spAutoFit/>
          </a:bodyPr>
          <a:lstStyle/>
          <a:p>
            <a:pPr marL="285744" indent="-285744" algn="l">
              <a:buFont typeface="Arial"/>
              <a:buChar char="•"/>
            </a:pPr>
            <a:r>
              <a:rPr lang="en-US" sz="1400" dirty="0"/>
              <a:t>Each decision should be traceable back to a business goal to avoid development effort on a requirement that serves no business need.</a:t>
            </a:r>
          </a:p>
          <a:p>
            <a:pPr marL="285744" indent="-285744" algn="l">
              <a:buFont typeface="Arial"/>
              <a:buChar char="•"/>
            </a:pPr>
            <a:r>
              <a:rPr lang="en-US" sz="1400" dirty="0"/>
              <a:t>If a design, implementation, or infrastructure component needs to be modified, classic impact analysis techniques should survey the impacts of such a change.</a:t>
            </a:r>
          </a:p>
        </p:txBody>
      </p:sp>
      <p:sp>
        <p:nvSpPr>
          <p:cNvPr id="5" name="Rounded Rectangle 4"/>
          <p:cNvSpPr/>
          <p:nvPr/>
        </p:nvSpPr>
        <p:spPr>
          <a:xfrm>
            <a:off x="755577" y="3789040"/>
            <a:ext cx="1332148" cy="50405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Design A</a:t>
            </a:r>
          </a:p>
        </p:txBody>
      </p:sp>
      <p:sp>
        <p:nvSpPr>
          <p:cNvPr id="7" name="Rounded Rectangle 6"/>
          <p:cNvSpPr/>
          <p:nvPr/>
        </p:nvSpPr>
        <p:spPr>
          <a:xfrm>
            <a:off x="3923929" y="3789040"/>
            <a:ext cx="1332148" cy="50405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Design C</a:t>
            </a:r>
          </a:p>
        </p:txBody>
      </p:sp>
      <p:sp>
        <p:nvSpPr>
          <p:cNvPr id="4" name="Rounded Rectangle 3"/>
          <p:cNvSpPr/>
          <p:nvPr/>
        </p:nvSpPr>
        <p:spPr>
          <a:xfrm>
            <a:off x="2359291" y="2996952"/>
            <a:ext cx="1332148" cy="504056"/>
          </a:xfrm>
          <a:prstGeom prst="roundRect">
            <a:avLst/>
          </a:prstGeom>
          <a:solidFill>
            <a:srgbClr val="C77709"/>
          </a:solidFill>
          <a:ln>
            <a:solidFill>
              <a:srgbClr val="D17D08"/>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bg1"/>
                </a:solidFill>
              </a:rPr>
              <a:t>Business Goal</a:t>
            </a:r>
          </a:p>
        </p:txBody>
      </p:sp>
      <p:sp>
        <p:nvSpPr>
          <p:cNvPr id="18" name="Rounded Rectangle 17"/>
          <p:cNvSpPr/>
          <p:nvPr/>
        </p:nvSpPr>
        <p:spPr>
          <a:xfrm>
            <a:off x="1583669" y="4704359"/>
            <a:ext cx="1332148" cy="50405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Implement A</a:t>
            </a:r>
          </a:p>
        </p:txBody>
      </p:sp>
      <p:sp>
        <p:nvSpPr>
          <p:cNvPr id="20" name="Rounded Rectangle 19"/>
          <p:cNvSpPr/>
          <p:nvPr/>
        </p:nvSpPr>
        <p:spPr>
          <a:xfrm>
            <a:off x="3131841" y="4704359"/>
            <a:ext cx="1332148" cy="504056"/>
          </a:xfrm>
          <a:prstGeom prst="roundRect">
            <a:avLst/>
          </a:prstGeom>
          <a:solidFill>
            <a:srgbClr val="C77709"/>
          </a:solidFill>
          <a:ln>
            <a:solidFill>
              <a:srgbClr val="D17D0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Implement B</a:t>
            </a:r>
          </a:p>
        </p:txBody>
      </p:sp>
      <p:sp>
        <p:nvSpPr>
          <p:cNvPr id="33" name="Rounded Rectangle 32"/>
          <p:cNvSpPr/>
          <p:nvPr/>
        </p:nvSpPr>
        <p:spPr>
          <a:xfrm>
            <a:off x="809583" y="5661248"/>
            <a:ext cx="1332148" cy="50405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Infrastructure A</a:t>
            </a:r>
          </a:p>
        </p:txBody>
      </p:sp>
      <p:sp>
        <p:nvSpPr>
          <p:cNvPr id="34" name="Rounded Rectangle 33"/>
          <p:cNvSpPr/>
          <p:nvPr/>
        </p:nvSpPr>
        <p:spPr>
          <a:xfrm>
            <a:off x="2294131" y="5661248"/>
            <a:ext cx="1332148" cy="50405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Infrastructure B</a:t>
            </a:r>
          </a:p>
        </p:txBody>
      </p:sp>
      <p:sp>
        <p:nvSpPr>
          <p:cNvPr id="35" name="Rounded Rectangle 34"/>
          <p:cNvSpPr/>
          <p:nvPr/>
        </p:nvSpPr>
        <p:spPr>
          <a:xfrm>
            <a:off x="3797915" y="5661248"/>
            <a:ext cx="1332148" cy="504056"/>
          </a:xfrm>
          <a:prstGeom prst="roundRect">
            <a:avLst/>
          </a:prstGeom>
          <a:solidFill>
            <a:srgbClr val="C77709"/>
          </a:solidFill>
          <a:ln>
            <a:solidFill>
              <a:srgbClr val="D17D0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Infrastructure C</a:t>
            </a:r>
          </a:p>
        </p:txBody>
      </p:sp>
      <p:sp>
        <p:nvSpPr>
          <p:cNvPr id="36" name="Rounded Rectangle 35"/>
          <p:cNvSpPr/>
          <p:nvPr/>
        </p:nvSpPr>
        <p:spPr>
          <a:xfrm>
            <a:off x="5346087" y="5661248"/>
            <a:ext cx="1332148" cy="50405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Infrastructure D</a:t>
            </a:r>
          </a:p>
        </p:txBody>
      </p:sp>
      <p:sp>
        <p:nvSpPr>
          <p:cNvPr id="6" name="Rounded Rectangle 5"/>
          <p:cNvSpPr/>
          <p:nvPr/>
        </p:nvSpPr>
        <p:spPr>
          <a:xfrm>
            <a:off x="2357755" y="3789040"/>
            <a:ext cx="1332148" cy="504056"/>
          </a:xfrm>
          <a:prstGeom prst="roundRect">
            <a:avLst/>
          </a:prstGeom>
          <a:solidFill>
            <a:srgbClr val="C77709"/>
          </a:solidFill>
          <a:ln>
            <a:solidFill>
              <a:srgbClr val="D17D0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1"/>
                </a:solidFill>
              </a:rPr>
              <a:t>Design B</a:t>
            </a:r>
          </a:p>
        </p:txBody>
      </p:sp>
    </p:spTree>
    <p:extLst>
      <p:ext uri="{BB962C8B-B14F-4D97-AF65-F5344CB8AC3E}">
        <p14:creationId xmlns:p14="http://schemas.microsoft.com/office/powerpoint/2010/main" val="1547637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custDataLst>
              <p:tags r:id="rId2"/>
            </p:custDataLst>
          </p:nvPr>
        </p:nvGraphicFramePr>
        <p:xfrm>
          <a:off x="8" y="8"/>
          <a:ext cx="158751" cy="158751"/>
        </p:xfrm>
        <a:graphic>
          <a:graphicData uri="http://schemas.openxmlformats.org/presentationml/2006/ole">
            <mc:AlternateContent xmlns:mc="http://schemas.openxmlformats.org/markup-compatibility/2006">
              <mc:Choice xmlns:v="urn:schemas-microsoft-com:vml" Requires="v">
                <p:oleObj spid="_x0000_s7608469" name="think-cell Slide" r:id="rId9" imgW="360" imgH="360" progId="">
                  <p:embed/>
                </p:oleObj>
              </mc:Choice>
              <mc:Fallback>
                <p:oleObj name="think-cell Slide" r:id="rId9" imgW="360" imgH="360" progId="">
                  <p:embed/>
                  <p:pic>
                    <p:nvPicPr>
                      <p:cNvPr id="0" name="Picture 13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 y="8"/>
                        <a:ext cx="158751" cy="158751"/>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p>
            <a:r>
              <a:rPr lang="en-US" dirty="0" smtClean="0">
                <a:latin typeface="Georgia" pitchFamily="18" charset="0"/>
              </a:rPr>
              <a:t>See the difference optimization makes</a:t>
            </a:r>
            <a:endParaRPr lang="en-US" i="1" dirty="0">
              <a:latin typeface="Georgia" pitchFamily="18" charset="0"/>
            </a:endParaRPr>
          </a:p>
        </p:txBody>
      </p:sp>
      <p:sp>
        <p:nvSpPr>
          <p:cNvPr id="4" name="Rectangle 3"/>
          <p:cNvSpPr/>
          <p:nvPr/>
        </p:nvSpPr>
        <p:spPr>
          <a:xfrm>
            <a:off x="295283" y="2096853"/>
            <a:ext cx="4016181" cy="3348372"/>
          </a:xfrm>
          <a:prstGeom prst="rect">
            <a:avLst/>
          </a:prstGeom>
        </p:spPr>
        <p:txBody>
          <a:bodyPr wrap="square">
            <a:noAutofit/>
          </a:bodyPr>
          <a:lstStyle/>
          <a:p>
            <a:pPr marL="177796" indent="-177796" algn="l">
              <a:buFont typeface="Arial" pitchFamily="34" charset="0"/>
              <a:buChar char="•"/>
              <a:tabLst>
                <a:tab pos="177796" algn="l"/>
              </a:tabLst>
            </a:pPr>
            <a:r>
              <a:rPr lang="en-US" sz="1200" dirty="0">
                <a:latin typeface="Arial" pitchFamily="34" charset="0"/>
                <a:cs typeface="Arial" pitchFamily="34" charset="0"/>
              </a:rPr>
              <a:t>Projects experience cost and budget overruns and fail to meet key requirements.</a:t>
            </a:r>
          </a:p>
          <a:p>
            <a:pPr marL="177796" indent="-177796" algn="l">
              <a:buFont typeface="Arial" pitchFamily="34" charset="0"/>
              <a:buChar char="•"/>
              <a:tabLst>
                <a:tab pos="177796" algn="l"/>
              </a:tabLst>
            </a:pPr>
            <a:endParaRPr lang="en-US" sz="1200" dirty="0">
              <a:latin typeface="Arial" pitchFamily="34" charset="0"/>
              <a:cs typeface="Arial" pitchFamily="34" charset="0"/>
            </a:endParaRPr>
          </a:p>
          <a:p>
            <a:pPr marL="177796" indent="-177796" algn="l">
              <a:buFont typeface="Arial" pitchFamily="34" charset="0"/>
              <a:buChar char="•"/>
              <a:tabLst>
                <a:tab pos="177796" algn="l"/>
              </a:tabLst>
            </a:pPr>
            <a:r>
              <a:rPr lang="en-US" sz="1200" dirty="0">
                <a:latin typeface="Arial" pitchFamily="34" charset="0"/>
                <a:cs typeface="Arial" pitchFamily="34" charset="0"/>
              </a:rPr>
              <a:t>Process bottlenecks slow down development unnecessarily.</a:t>
            </a:r>
          </a:p>
          <a:p>
            <a:pPr marL="177796" indent="-177796" algn="l">
              <a:buFont typeface="Arial" pitchFamily="34" charset="0"/>
              <a:buChar char="•"/>
              <a:tabLst>
                <a:tab pos="177796" algn="l"/>
              </a:tabLst>
            </a:pPr>
            <a:endParaRPr lang="en-US" sz="1200" dirty="0">
              <a:latin typeface="Arial" pitchFamily="34" charset="0"/>
              <a:cs typeface="Arial" pitchFamily="34" charset="0"/>
            </a:endParaRPr>
          </a:p>
          <a:p>
            <a:pPr marL="177796" indent="-177796" algn="l">
              <a:buFont typeface="Arial" pitchFamily="34" charset="0"/>
              <a:buChar char="•"/>
              <a:tabLst>
                <a:tab pos="177796" algn="l"/>
              </a:tabLst>
            </a:pPr>
            <a:r>
              <a:rPr lang="en-US" sz="1200" dirty="0">
                <a:latin typeface="Arial" pitchFamily="34" charset="0"/>
                <a:cs typeface="Arial" pitchFamily="34" charset="0"/>
              </a:rPr>
              <a:t>New technologies significantly challenge existing processes, contributing to process breakdown.</a:t>
            </a:r>
          </a:p>
          <a:p>
            <a:pPr marL="177796" indent="-177796" algn="l">
              <a:buFont typeface="Arial" pitchFamily="34" charset="0"/>
              <a:buChar char="•"/>
              <a:tabLst>
                <a:tab pos="177796" algn="l"/>
              </a:tabLst>
            </a:pPr>
            <a:endParaRPr lang="en-US" sz="1200" dirty="0">
              <a:latin typeface="Arial" pitchFamily="34" charset="0"/>
              <a:cs typeface="Arial" pitchFamily="34" charset="0"/>
            </a:endParaRPr>
          </a:p>
          <a:p>
            <a:pPr marL="177796" indent="-177796" algn="l">
              <a:buFont typeface="Arial" pitchFamily="34" charset="0"/>
              <a:buChar char="•"/>
              <a:tabLst>
                <a:tab pos="177796" algn="l"/>
              </a:tabLst>
            </a:pPr>
            <a:r>
              <a:rPr lang="en-US" sz="1200" dirty="0">
                <a:latin typeface="Arial" pitchFamily="34" charset="0"/>
                <a:cs typeface="Arial" pitchFamily="34" charset="0"/>
              </a:rPr>
              <a:t>QA is focused on the wrong bugs. Issues that should have been solved during development are added to the QA workload.</a:t>
            </a:r>
          </a:p>
          <a:p>
            <a:pPr marL="177796" indent="-177796" algn="l">
              <a:buFont typeface="Arial" pitchFamily="34" charset="0"/>
              <a:buChar char="•"/>
              <a:tabLst>
                <a:tab pos="177796" algn="l"/>
              </a:tabLst>
            </a:pPr>
            <a:endParaRPr lang="en-US" sz="1200" dirty="0">
              <a:latin typeface="Arial" pitchFamily="34" charset="0"/>
              <a:cs typeface="Arial" pitchFamily="34" charset="0"/>
            </a:endParaRPr>
          </a:p>
          <a:p>
            <a:pPr marL="177796" indent="-177796" algn="l">
              <a:buFont typeface="Arial" pitchFamily="34" charset="0"/>
              <a:buChar char="•"/>
              <a:tabLst>
                <a:tab pos="177796" algn="l"/>
              </a:tabLst>
            </a:pPr>
            <a:r>
              <a:rPr lang="en-US" sz="1200" dirty="0">
                <a:latin typeface="Arial" pitchFamily="34" charset="0"/>
                <a:cs typeface="Arial" pitchFamily="34" charset="0"/>
              </a:rPr>
              <a:t>Software requirements continually change and developers can’t keep pace.</a:t>
            </a:r>
          </a:p>
          <a:p>
            <a:pPr marL="177796" indent="-177796" algn="l">
              <a:buFont typeface="Arial" pitchFamily="34" charset="0"/>
              <a:buChar char="•"/>
              <a:tabLst>
                <a:tab pos="177796" algn="l"/>
              </a:tabLst>
            </a:pPr>
            <a:endParaRPr lang="en-US" sz="1200" dirty="0">
              <a:latin typeface="Arial" pitchFamily="34" charset="0"/>
              <a:cs typeface="Arial" pitchFamily="34" charset="0"/>
            </a:endParaRPr>
          </a:p>
          <a:p>
            <a:pPr marL="177796" indent="-177796" algn="l">
              <a:buFont typeface="Arial" pitchFamily="34" charset="0"/>
              <a:buChar char="•"/>
              <a:tabLst>
                <a:tab pos="177796" algn="l"/>
              </a:tabLst>
            </a:pPr>
            <a:r>
              <a:rPr lang="en-US" sz="1200" dirty="0">
                <a:latin typeface="Arial" pitchFamily="34" charset="0"/>
                <a:cs typeface="Arial" pitchFamily="34" charset="0"/>
              </a:rPr>
              <a:t>Communication between the business and IT is infrequent and unclear.</a:t>
            </a:r>
          </a:p>
          <a:p>
            <a:pPr marL="177796" indent="-177796" algn="l">
              <a:buFont typeface="Arial" pitchFamily="34" charset="0"/>
              <a:buChar char="•"/>
              <a:tabLst>
                <a:tab pos="177796" algn="l"/>
              </a:tabLst>
            </a:pPr>
            <a:endParaRPr lang="en-US" sz="1200" dirty="0">
              <a:latin typeface="Arial" pitchFamily="34" charset="0"/>
              <a:cs typeface="Arial" pitchFamily="34" charset="0"/>
            </a:endParaRPr>
          </a:p>
          <a:p>
            <a:pPr marL="177796" indent="-177796" algn="l">
              <a:buFont typeface="Arial" pitchFamily="34" charset="0"/>
              <a:buChar char="•"/>
              <a:tabLst>
                <a:tab pos="177796" algn="l"/>
              </a:tabLst>
            </a:pPr>
            <a:endParaRPr lang="en-US" sz="1200" dirty="0">
              <a:latin typeface="Arial" pitchFamily="34" charset="0"/>
              <a:cs typeface="Arial" pitchFamily="34" charset="0"/>
            </a:endParaRPr>
          </a:p>
          <a:p>
            <a:pPr marL="177796" indent="-177796" algn="l">
              <a:buFont typeface="Arial" pitchFamily="34" charset="0"/>
              <a:buChar char="•"/>
              <a:tabLst>
                <a:tab pos="177796" algn="l"/>
              </a:tabLst>
            </a:pPr>
            <a:endParaRPr lang="en-US" sz="1200" dirty="0">
              <a:latin typeface="Arial" pitchFamily="34" charset="0"/>
              <a:cs typeface="Arial" pitchFamily="34" charset="0"/>
            </a:endParaRPr>
          </a:p>
        </p:txBody>
      </p:sp>
      <p:sp>
        <p:nvSpPr>
          <p:cNvPr id="16" name="Rounded Rectangle 15"/>
          <p:cNvSpPr/>
          <p:nvPr>
            <p:custDataLst>
              <p:tags r:id="rId4"/>
            </p:custDataLst>
          </p:nvPr>
        </p:nvSpPr>
        <p:spPr>
          <a:xfrm>
            <a:off x="295283" y="1362075"/>
            <a:ext cx="4016181" cy="686576"/>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b="1" dirty="0" smtClean="0">
                <a:solidFill>
                  <a:srgbClr val="333333"/>
                </a:solidFill>
                <a:latin typeface="Arial" pitchFamily="34" charset="0"/>
                <a:cs typeface="Arial" pitchFamily="34" charset="0"/>
              </a:rPr>
              <a:t>Poor Application Development</a:t>
            </a:r>
            <a:endParaRPr lang="en-CA" b="1" dirty="0">
              <a:solidFill>
                <a:srgbClr val="333333"/>
              </a:solidFill>
              <a:latin typeface="Arial" pitchFamily="34" charset="0"/>
              <a:cs typeface="Arial" pitchFamily="34" charset="0"/>
            </a:endParaRPr>
          </a:p>
        </p:txBody>
      </p:sp>
      <p:grpSp>
        <p:nvGrpSpPr>
          <p:cNvPr id="3" name="Group 135"/>
          <p:cNvGrpSpPr/>
          <p:nvPr>
            <p:custDataLst>
              <p:tags r:id="rId5"/>
            </p:custDataLst>
          </p:nvPr>
        </p:nvGrpSpPr>
        <p:grpSpPr>
          <a:xfrm>
            <a:off x="295283" y="5579140"/>
            <a:ext cx="8524875" cy="838201"/>
            <a:chOff x="328291" y="4509120"/>
            <a:chExt cx="8499170" cy="838201"/>
          </a:xfrm>
        </p:grpSpPr>
        <p:sp>
          <p:nvSpPr>
            <p:cNvPr id="10" name="Rounded Rectangle 9"/>
            <p:cNvSpPr/>
            <p:nvPr/>
          </p:nvSpPr>
          <p:spPr>
            <a:xfrm>
              <a:off x="335925"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269" algn="l"/>
              <a:r>
                <a:rPr lang="en-CA" sz="1400" dirty="0">
                  <a:solidFill>
                    <a:schemeClr val="tx1"/>
                  </a:solidFill>
                  <a:latin typeface="Arial" pitchFamily="34" charset="0"/>
                  <a:cs typeface="Arial" pitchFamily="34" charset="0"/>
                </a:rPr>
                <a:t>Lack of software quality or throughput are often symptoms of organizational meta issues around process and control. Step back and ask “Why is this happening?” to drive toward root issues instead of just fixing symptoms.</a:t>
              </a:r>
            </a:p>
          </p:txBody>
        </p:sp>
        <p:pic>
          <p:nvPicPr>
            <p:cNvPr id="11" name="Picture 10" descr="insight.png"/>
            <p:cNvPicPr>
              <a:picLocks noChangeAspect="1"/>
            </p:cNvPicPr>
            <p:nvPr/>
          </p:nvPicPr>
          <p:blipFill>
            <a:blip r:embed="rId11" cstate="print"/>
            <a:stretch>
              <a:fillRect/>
            </a:stretch>
          </p:blipFill>
          <p:spPr>
            <a:xfrm>
              <a:off x="328291" y="4509120"/>
              <a:ext cx="1000207" cy="838201"/>
            </a:xfrm>
            <a:prstGeom prst="rect">
              <a:avLst/>
            </a:prstGeom>
          </p:spPr>
        </p:pic>
      </p:grpSp>
      <p:sp>
        <p:nvSpPr>
          <p:cNvPr id="20" name="Rounded Rectangle 19"/>
          <p:cNvSpPr/>
          <p:nvPr/>
        </p:nvSpPr>
        <p:spPr>
          <a:xfrm>
            <a:off x="4838709" y="1365344"/>
            <a:ext cx="3990975" cy="682539"/>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b="1" dirty="0" smtClean="0">
                <a:solidFill>
                  <a:srgbClr val="333333"/>
                </a:solidFill>
                <a:latin typeface="Arial" pitchFamily="34" charset="0"/>
                <a:cs typeface="Arial" pitchFamily="34" charset="0"/>
              </a:rPr>
              <a:t>Optimized Application Development</a:t>
            </a:r>
            <a:endParaRPr lang="en-CA" b="1" dirty="0">
              <a:solidFill>
                <a:srgbClr val="333333"/>
              </a:solidFill>
              <a:latin typeface="Arial" pitchFamily="34" charset="0"/>
              <a:cs typeface="Arial" pitchFamily="34" charset="0"/>
            </a:endParaRPr>
          </a:p>
        </p:txBody>
      </p:sp>
      <p:sp>
        <p:nvSpPr>
          <p:cNvPr id="21" name="Rectangle 20"/>
          <p:cNvSpPr/>
          <p:nvPr>
            <p:custDataLst>
              <p:tags r:id="rId6"/>
            </p:custDataLst>
          </p:nvPr>
        </p:nvSpPr>
        <p:spPr>
          <a:xfrm>
            <a:off x="4859031" y="2099749"/>
            <a:ext cx="3970653" cy="3231654"/>
          </a:xfrm>
          <a:prstGeom prst="rect">
            <a:avLst/>
          </a:prstGeom>
        </p:spPr>
        <p:txBody>
          <a:bodyPr wrap="square">
            <a:spAutoFit/>
          </a:bodyPr>
          <a:lstStyle/>
          <a:p>
            <a:pPr marL="177796" indent="-177796" algn="l">
              <a:buFont typeface="Arial" pitchFamily="34" charset="0"/>
              <a:buChar char="•"/>
              <a:tabLst>
                <a:tab pos="177796" algn="l"/>
              </a:tabLst>
            </a:pPr>
            <a:r>
              <a:rPr lang="en-CA" sz="1200" dirty="0">
                <a:latin typeface="Arial" pitchFamily="34" charset="0"/>
                <a:cs typeface="Arial" pitchFamily="34" charset="0"/>
              </a:rPr>
              <a:t>Code is reused where possible and practical, eliminating duplication of effort.</a:t>
            </a:r>
          </a:p>
          <a:p>
            <a:pPr marL="177796" indent="-177796" algn="l">
              <a:buFont typeface="Arial" pitchFamily="34" charset="0"/>
              <a:buChar char="•"/>
              <a:tabLst>
                <a:tab pos="177796" algn="l"/>
              </a:tabLst>
            </a:pPr>
            <a:endParaRPr lang="en-CA" sz="1200" dirty="0">
              <a:latin typeface="Arial" pitchFamily="34" charset="0"/>
              <a:cs typeface="Arial" pitchFamily="34" charset="0"/>
            </a:endParaRPr>
          </a:p>
          <a:p>
            <a:pPr marL="177796" indent="-177796" algn="l">
              <a:buFont typeface="Arial" pitchFamily="34" charset="0"/>
              <a:buChar char="•"/>
              <a:tabLst>
                <a:tab pos="177796" algn="l"/>
              </a:tabLst>
            </a:pPr>
            <a:r>
              <a:rPr lang="en-CA" sz="1200" dirty="0">
                <a:latin typeface="Arial" pitchFamily="34" charset="0"/>
                <a:cs typeface="Arial" pitchFamily="34" charset="0"/>
              </a:rPr>
              <a:t>Efforts are prioritized and time-boxed, and time is spent productively on what’s most important.</a:t>
            </a:r>
          </a:p>
          <a:p>
            <a:pPr marL="177796" indent="-177796" algn="l">
              <a:buFont typeface="Arial" pitchFamily="34" charset="0"/>
              <a:buChar char="•"/>
              <a:tabLst>
                <a:tab pos="177796" algn="l"/>
              </a:tabLst>
            </a:pPr>
            <a:endParaRPr lang="en-CA" sz="1200" dirty="0">
              <a:latin typeface="Arial" pitchFamily="34" charset="0"/>
              <a:cs typeface="Arial" pitchFamily="34" charset="0"/>
            </a:endParaRPr>
          </a:p>
          <a:p>
            <a:pPr marL="177796" indent="-177796" algn="l">
              <a:buFont typeface="Arial" pitchFamily="34" charset="0"/>
              <a:buChar char="•"/>
              <a:tabLst>
                <a:tab pos="177796" algn="l"/>
              </a:tabLst>
            </a:pPr>
            <a:r>
              <a:rPr lang="en-CA" sz="1200" dirty="0">
                <a:latin typeface="Arial" pitchFamily="34" charset="0"/>
                <a:cs typeface="Arial" pitchFamily="34" charset="0"/>
              </a:rPr>
              <a:t>The software development process strikes a balance between quality and throughput.</a:t>
            </a:r>
          </a:p>
          <a:p>
            <a:pPr marL="177796" indent="-177796" algn="l">
              <a:buFont typeface="Arial" pitchFamily="34" charset="0"/>
              <a:buChar char="•"/>
              <a:tabLst>
                <a:tab pos="177796" algn="l"/>
              </a:tabLst>
            </a:pPr>
            <a:endParaRPr lang="en-CA" sz="1200" dirty="0">
              <a:latin typeface="Arial" pitchFamily="34" charset="0"/>
              <a:cs typeface="Arial" pitchFamily="34" charset="0"/>
            </a:endParaRPr>
          </a:p>
          <a:p>
            <a:pPr marL="177796" indent="-177796" algn="l">
              <a:buFont typeface="Arial" pitchFamily="34" charset="0"/>
              <a:buChar char="•"/>
              <a:tabLst>
                <a:tab pos="177796" algn="l"/>
              </a:tabLst>
            </a:pPr>
            <a:r>
              <a:rPr lang="en-CA" sz="1200" dirty="0">
                <a:latin typeface="Arial" pitchFamily="34" charset="0"/>
                <a:cs typeface="Arial" pitchFamily="34" charset="0"/>
              </a:rPr>
              <a:t>The application development process has a built-in capacity to adapt to change.</a:t>
            </a:r>
          </a:p>
          <a:p>
            <a:pPr marL="177796" indent="-177796" algn="l">
              <a:buFont typeface="Arial" pitchFamily="34" charset="0"/>
              <a:buChar char="•"/>
              <a:tabLst>
                <a:tab pos="177796" algn="l"/>
              </a:tabLst>
            </a:pPr>
            <a:endParaRPr lang="en-CA" sz="1200" dirty="0">
              <a:latin typeface="Arial" pitchFamily="34" charset="0"/>
              <a:cs typeface="Arial" pitchFamily="34" charset="0"/>
            </a:endParaRPr>
          </a:p>
          <a:p>
            <a:pPr marL="177796" indent="-177796" algn="l">
              <a:buFont typeface="Arial" pitchFamily="34" charset="0"/>
              <a:buChar char="•"/>
              <a:tabLst>
                <a:tab pos="177796" algn="l"/>
              </a:tabLst>
            </a:pPr>
            <a:r>
              <a:rPr lang="en-CA" sz="1200" dirty="0">
                <a:latin typeface="Arial" pitchFamily="34" charset="0"/>
                <a:cs typeface="Arial" pitchFamily="34" charset="0"/>
              </a:rPr>
              <a:t>Documentation at each stage of the development process is a boon, not a burden.</a:t>
            </a:r>
          </a:p>
          <a:p>
            <a:pPr marL="177796" indent="-177796" algn="l">
              <a:buFont typeface="Arial" pitchFamily="34" charset="0"/>
              <a:buChar char="•"/>
              <a:tabLst>
                <a:tab pos="177796" algn="l"/>
              </a:tabLst>
            </a:pPr>
            <a:endParaRPr lang="en-CA" sz="1200" dirty="0">
              <a:latin typeface="Arial" pitchFamily="34" charset="0"/>
              <a:cs typeface="Arial" pitchFamily="34" charset="0"/>
            </a:endParaRPr>
          </a:p>
          <a:p>
            <a:pPr marL="177796" indent="-177796" algn="l">
              <a:buFont typeface="Arial" pitchFamily="34" charset="0"/>
              <a:buChar char="•"/>
              <a:tabLst>
                <a:tab pos="177796" algn="l"/>
              </a:tabLst>
            </a:pPr>
            <a:r>
              <a:rPr lang="en-CA" sz="1200" dirty="0">
                <a:latin typeface="Arial" pitchFamily="34" charset="0"/>
                <a:cs typeface="Arial" pitchFamily="34" charset="0"/>
              </a:rPr>
              <a:t>The development process moves smoothly from one stage to the next.</a:t>
            </a:r>
            <a:endParaRPr lang="en-US" sz="1200" dirty="0">
              <a:latin typeface="Arial" pitchFamily="34" charset="0"/>
              <a:cs typeface="Arial" pitchFamily="34" charset="0"/>
            </a:endParaRPr>
          </a:p>
        </p:txBody>
      </p:sp>
      <p:cxnSp>
        <p:nvCxnSpPr>
          <p:cNvPr id="13" name="Straight Connector 12"/>
          <p:cNvCxnSpPr/>
          <p:nvPr/>
        </p:nvCxnSpPr>
        <p:spPr>
          <a:xfrm>
            <a:off x="4564571" y="1470093"/>
            <a:ext cx="4764" cy="3939135"/>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437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 standardized and comprehensive application development plan to minimize downstream hurdles</a:t>
            </a:r>
            <a:endParaRPr lang="en-US" dirty="0"/>
          </a:p>
        </p:txBody>
      </p:sp>
      <p:sp>
        <p:nvSpPr>
          <p:cNvPr id="6" name="Text Placeholder 5"/>
          <p:cNvSpPr>
            <a:spLocks noGrp="1"/>
          </p:cNvSpPr>
          <p:nvPr>
            <p:ph type="body" sz="quarter" idx="19"/>
          </p:nvPr>
        </p:nvSpPr>
        <p:spPr>
          <a:xfrm>
            <a:off x="257177" y="1196761"/>
            <a:ext cx="8620124" cy="657225"/>
          </a:xfrm>
        </p:spPr>
        <p:txBody>
          <a:bodyPr/>
          <a:lstStyle/>
          <a:p>
            <a:r>
              <a:rPr lang="en-US" dirty="0" smtClean="0"/>
              <a:t>A comprehensive development design and management strategy can bring issues upfront before they escalate at an inappropriate time.</a:t>
            </a:r>
            <a:endParaRPr lang="en-US" dirty="0"/>
          </a:p>
        </p:txBody>
      </p:sp>
      <p:sp>
        <p:nvSpPr>
          <p:cNvPr id="10" name="Freeform 9"/>
          <p:cNvSpPr/>
          <p:nvPr/>
        </p:nvSpPr>
        <p:spPr>
          <a:xfrm>
            <a:off x="6297300" y="4538816"/>
            <a:ext cx="2487168" cy="1554480"/>
          </a:xfrm>
          <a:custGeom>
            <a:avLst/>
            <a:gdLst>
              <a:gd name="connsiteX0" fmla="*/ 0 w 2007616"/>
              <a:gd name="connsiteY0" fmla="*/ 130048 h 1300480"/>
              <a:gd name="connsiteX1" fmla="*/ 38090 w 2007616"/>
              <a:gd name="connsiteY1" fmla="*/ 38090 h 1300480"/>
              <a:gd name="connsiteX2" fmla="*/ 130048 w 2007616"/>
              <a:gd name="connsiteY2" fmla="*/ 0 h 1300480"/>
              <a:gd name="connsiteX3" fmla="*/ 1877568 w 2007616"/>
              <a:gd name="connsiteY3" fmla="*/ 0 h 1300480"/>
              <a:gd name="connsiteX4" fmla="*/ 1969526 w 2007616"/>
              <a:gd name="connsiteY4" fmla="*/ 38090 h 1300480"/>
              <a:gd name="connsiteX5" fmla="*/ 2007616 w 2007616"/>
              <a:gd name="connsiteY5" fmla="*/ 130048 h 1300480"/>
              <a:gd name="connsiteX6" fmla="*/ 2007616 w 2007616"/>
              <a:gd name="connsiteY6" fmla="*/ 1170432 h 1300480"/>
              <a:gd name="connsiteX7" fmla="*/ 1969526 w 2007616"/>
              <a:gd name="connsiteY7" fmla="*/ 1262390 h 1300480"/>
              <a:gd name="connsiteX8" fmla="*/ 1877568 w 2007616"/>
              <a:gd name="connsiteY8" fmla="*/ 1300480 h 1300480"/>
              <a:gd name="connsiteX9" fmla="*/ 130048 w 2007616"/>
              <a:gd name="connsiteY9" fmla="*/ 1300480 h 1300480"/>
              <a:gd name="connsiteX10" fmla="*/ 38090 w 2007616"/>
              <a:gd name="connsiteY10" fmla="*/ 1262390 h 1300480"/>
              <a:gd name="connsiteX11" fmla="*/ 0 w 2007616"/>
              <a:gd name="connsiteY11" fmla="*/ 1170432 h 1300480"/>
              <a:gd name="connsiteX12" fmla="*/ 0 w 2007616"/>
              <a:gd name="connsiteY12"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7616" h="1300480">
                <a:moveTo>
                  <a:pt x="0" y="130048"/>
                </a:moveTo>
                <a:cubicBezTo>
                  <a:pt x="0" y="95557"/>
                  <a:pt x="13702" y="62479"/>
                  <a:pt x="38090" y="38090"/>
                </a:cubicBezTo>
                <a:cubicBezTo>
                  <a:pt x="62479" y="13701"/>
                  <a:pt x="95557" y="0"/>
                  <a:pt x="130048" y="0"/>
                </a:cubicBezTo>
                <a:lnTo>
                  <a:pt x="1877568" y="0"/>
                </a:lnTo>
                <a:cubicBezTo>
                  <a:pt x="1912059" y="0"/>
                  <a:pt x="1945137" y="13702"/>
                  <a:pt x="1969526" y="38090"/>
                </a:cubicBezTo>
                <a:cubicBezTo>
                  <a:pt x="1993915" y="62479"/>
                  <a:pt x="2007616" y="95557"/>
                  <a:pt x="2007616" y="130048"/>
                </a:cubicBezTo>
                <a:lnTo>
                  <a:pt x="2007616" y="1170432"/>
                </a:lnTo>
                <a:cubicBezTo>
                  <a:pt x="2007616" y="1204923"/>
                  <a:pt x="1993915" y="1238001"/>
                  <a:pt x="1969526" y="1262390"/>
                </a:cubicBezTo>
                <a:cubicBezTo>
                  <a:pt x="1945137" y="1286779"/>
                  <a:pt x="1912059" y="1300480"/>
                  <a:pt x="1877568" y="1300480"/>
                </a:cubicBezTo>
                <a:lnTo>
                  <a:pt x="130048" y="1300480"/>
                </a:lnTo>
                <a:cubicBezTo>
                  <a:pt x="95557" y="1300480"/>
                  <a:pt x="62479" y="1286779"/>
                  <a:pt x="38090" y="1262390"/>
                </a:cubicBezTo>
                <a:cubicBezTo>
                  <a:pt x="13701" y="1238001"/>
                  <a:pt x="0" y="1204923"/>
                  <a:pt x="0" y="1170432"/>
                </a:cubicBezTo>
                <a:lnTo>
                  <a:pt x="0" y="130048"/>
                </a:lnTo>
                <a:close/>
              </a:path>
            </a:pathLst>
          </a:custGeom>
          <a:ln>
            <a:solidFill>
              <a:schemeClr val="bg1">
                <a:lumMod val="65000"/>
              </a:schemeClr>
            </a:solidFill>
          </a:ln>
        </p:spPr>
        <p:style>
          <a:lnRef idx="2">
            <a:schemeClr val="accent1">
              <a:shade val="50000"/>
              <a:hueOff val="378590"/>
              <a:satOff val="-38668"/>
              <a:lumOff val="5588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0584" tIns="100584" rIns="100584" bIns="97147" numCol="1" spcCol="1270" anchor="t" anchorCtr="0">
            <a:noAutofit/>
          </a:bodyPr>
          <a:lstStyle/>
          <a:p>
            <a:pPr marL="114297" lvl="1" indent="-114297" algn="l" defTabSz="622284">
              <a:lnSpc>
                <a:spcPct val="90000"/>
              </a:lnSpc>
              <a:spcAft>
                <a:spcPct val="15000"/>
              </a:spcAft>
              <a:buChar char="••"/>
            </a:pPr>
            <a:r>
              <a:rPr lang="en-US" sz="1200" dirty="0"/>
              <a:t>The design and execution may be tailored to a specific domain. Diverging philosophies between domains can lead to cost over-runs.</a:t>
            </a:r>
          </a:p>
          <a:p>
            <a:pPr marL="114297" lvl="1" indent="-114297" algn="l" defTabSz="622284">
              <a:lnSpc>
                <a:spcPct val="90000"/>
              </a:lnSpc>
              <a:spcAft>
                <a:spcPct val="15000"/>
              </a:spcAft>
              <a:buChar char="••"/>
            </a:pPr>
            <a:r>
              <a:rPr lang="en-US" sz="1200" dirty="0"/>
              <a:t>Without considering future project plans, solutions might be designed for a single purpose.</a:t>
            </a:r>
          </a:p>
        </p:txBody>
      </p:sp>
      <p:sp>
        <p:nvSpPr>
          <p:cNvPr id="11" name="Freeform 10"/>
          <p:cNvSpPr/>
          <p:nvPr/>
        </p:nvSpPr>
        <p:spPr>
          <a:xfrm>
            <a:off x="323528" y="4509120"/>
            <a:ext cx="2487168" cy="1554480"/>
          </a:xfrm>
          <a:custGeom>
            <a:avLst/>
            <a:gdLst>
              <a:gd name="connsiteX0" fmla="*/ 0 w 2007616"/>
              <a:gd name="connsiteY0" fmla="*/ 130048 h 1300480"/>
              <a:gd name="connsiteX1" fmla="*/ 38090 w 2007616"/>
              <a:gd name="connsiteY1" fmla="*/ 38090 h 1300480"/>
              <a:gd name="connsiteX2" fmla="*/ 130048 w 2007616"/>
              <a:gd name="connsiteY2" fmla="*/ 0 h 1300480"/>
              <a:gd name="connsiteX3" fmla="*/ 1877568 w 2007616"/>
              <a:gd name="connsiteY3" fmla="*/ 0 h 1300480"/>
              <a:gd name="connsiteX4" fmla="*/ 1969526 w 2007616"/>
              <a:gd name="connsiteY4" fmla="*/ 38090 h 1300480"/>
              <a:gd name="connsiteX5" fmla="*/ 2007616 w 2007616"/>
              <a:gd name="connsiteY5" fmla="*/ 130048 h 1300480"/>
              <a:gd name="connsiteX6" fmla="*/ 2007616 w 2007616"/>
              <a:gd name="connsiteY6" fmla="*/ 1170432 h 1300480"/>
              <a:gd name="connsiteX7" fmla="*/ 1969526 w 2007616"/>
              <a:gd name="connsiteY7" fmla="*/ 1262390 h 1300480"/>
              <a:gd name="connsiteX8" fmla="*/ 1877568 w 2007616"/>
              <a:gd name="connsiteY8" fmla="*/ 1300480 h 1300480"/>
              <a:gd name="connsiteX9" fmla="*/ 130048 w 2007616"/>
              <a:gd name="connsiteY9" fmla="*/ 1300480 h 1300480"/>
              <a:gd name="connsiteX10" fmla="*/ 38090 w 2007616"/>
              <a:gd name="connsiteY10" fmla="*/ 1262390 h 1300480"/>
              <a:gd name="connsiteX11" fmla="*/ 0 w 2007616"/>
              <a:gd name="connsiteY11" fmla="*/ 1170432 h 1300480"/>
              <a:gd name="connsiteX12" fmla="*/ 0 w 2007616"/>
              <a:gd name="connsiteY12"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7616" h="1300480">
                <a:moveTo>
                  <a:pt x="0" y="130048"/>
                </a:moveTo>
                <a:cubicBezTo>
                  <a:pt x="0" y="95557"/>
                  <a:pt x="13702" y="62479"/>
                  <a:pt x="38090" y="38090"/>
                </a:cubicBezTo>
                <a:cubicBezTo>
                  <a:pt x="62479" y="13701"/>
                  <a:pt x="95557" y="0"/>
                  <a:pt x="130048" y="0"/>
                </a:cubicBezTo>
                <a:lnTo>
                  <a:pt x="1877568" y="0"/>
                </a:lnTo>
                <a:cubicBezTo>
                  <a:pt x="1912059" y="0"/>
                  <a:pt x="1945137" y="13702"/>
                  <a:pt x="1969526" y="38090"/>
                </a:cubicBezTo>
                <a:cubicBezTo>
                  <a:pt x="1993915" y="62479"/>
                  <a:pt x="2007616" y="95557"/>
                  <a:pt x="2007616" y="130048"/>
                </a:cubicBezTo>
                <a:lnTo>
                  <a:pt x="2007616" y="1170432"/>
                </a:lnTo>
                <a:cubicBezTo>
                  <a:pt x="2007616" y="1204923"/>
                  <a:pt x="1993915" y="1238001"/>
                  <a:pt x="1969526" y="1262390"/>
                </a:cubicBezTo>
                <a:cubicBezTo>
                  <a:pt x="1945137" y="1286779"/>
                  <a:pt x="1912059" y="1300480"/>
                  <a:pt x="1877568" y="1300480"/>
                </a:cubicBezTo>
                <a:lnTo>
                  <a:pt x="130048" y="1300480"/>
                </a:lnTo>
                <a:cubicBezTo>
                  <a:pt x="95557" y="1300480"/>
                  <a:pt x="62479" y="1286779"/>
                  <a:pt x="38090" y="1262390"/>
                </a:cubicBezTo>
                <a:cubicBezTo>
                  <a:pt x="13701" y="1238001"/>
                  <a:pt x="0" y="1204923"/>
                  <a:pt x="0" y="1170432"/>
                </a:cubicBezTo>
                <a:lnTo>
                  <a:pt x="0" y="130048"/>
                </a:lnTo>
                <a:close/>
              </a:path>
            </a:pathLst>
          </a:custGeom>
          <a:ln>
            <a:solidFill>
              <a:schemeClr val="accent1">
                <a:lumMod val="60000"/>
                <a:lumOff val="40000"/>
              </a:schemeClr>
            </a:solidFill>
          </a:ln>
        </p:spPr>
        <p:style>
          <a:lnRef idx="2">
            <a:schemeClr val="accent1">
              <a:shade val="50000"/>
              <a:hueOff val="189295"/>
              <a:satOff val="-19334"/>
              <a:lumOff val="2794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0584" tIns="100584" rIns="100584" bIns="97147" numCol="1" spcCol="1270" anchor="t" anchorCtr="0">
            <a:noAutofit/>
          </a:bodyPr>
          <a:lstStyle/>
          <a:p>
            <a:pPr marL="114297" lvl="1" indent="-114297" algn="l" defTabSz="622284">
              <a:lnSpc>
                <a:spcPct val="90000"/>
              </a:lnSpc>
              <a:spcAft>
                <a:spcPct val="15000"/>
              </a:spcAft>
              <a:buChar char="••"/>
            </a:pPr>
            <a:r>
              <a:rPr lang="en-US" sz="1200" dirty="0"/>
              <a:t>A lack of standardized documentation can pose a maintenance risk due to incomplete or missing information.</a:t>
            </a:r>
          </a:p>
        </p:txBody>
      </p:sp>
      <p:sp>
        <p:nvSpPr>
          <p:cNvPr id="12" name="Freeform 11"/>
          <p:cNvSpPr/>
          <p:nvPr/>
        </p:nvSpPr>
        <p:spPr>
          <a:xfrm>
            <a:off x="6333304" y="1952836"/>
            <a:ext cx="2487168" cy="1554480"/>
          </a:xfrm>
          <a:custGeom>
            <a:avLst/>
            <a:gdLst>
              <a:gd name="connsiteX0" fmla="*/ 0 w 2007616"/>
              <a:gd name="connsiteY0" fmla="*/ 130048 h 1300480"/>
              <a:gd name="connsiteX1" fmla="*/ 38090 w 2007616"/>
              <a:gd name="connsiteY1" fmla="*/ 38090 h 1300480"/>
              <a:gd name="connsiteX2" fmla="*/ 130048 w 2007616"/>
              <a:gd name="connsiteY2" fmla="*/ 0 h 1300480"/>
              <a:gd name="connsiteX3" fmla="*/ 1877568 w 2007616"/>
              <a:gd name="connsiteY3" fmla="*/ 0 h 1300480"/>
              <a:gd name="connsiteX4" fmla="*/ 1969526 w 2007616"/>
              <a:gd name="connsiteY4" fmla="*/ 38090 h 1300480"/>
              <a:gd name="connsiteX5" fmla="*/ 2007616 w 2007616"/>
              <a:gd name="connsiteY5" fmla="*/ 130048 h 1300480"/>
              <a:gd name="connsiteX6" fmla="*/ 2007616 w 2007616"/>
              <a:gd name="connsiteY6" fmla="*/ 1170432 h 1300480"/>
              <a:gd name="connsiteX7" fmla="*/ 1969526 w 2007616"/>
              <a:gd name="connsiteY7" fmla="*/ 1262390 h 1300480"/>
              <a:gd name="connsiteX8" fmla="*/ 1877568 w 2007616"/>
              <a:gd name="connsiteY8" fmla="*/ 1300480 h 1300480"/>
              <a:gd name="connsiteX9" fmla="*/ 130048 w 2007616"/>
              <a:gd name="connsiteY9" fmla="*/ 1300480 h 1300480"/>
              <a:gd name="connsiteX10" fmla="*/ 38090 w 2007616"/>
              <a:gd name="connsiteY10" fmla="*/ 1262390 h 1300480"/>
              <a:gd name="connsiteX11" fmla="*/ 0 w 2007616"/>
              <a:gd name="connsiteY11" fmla="*/ 1170432 h 1300480"/>
              <a:gd name="connsiteX12" fmla="*/ 0 w 2007616"/>
              <a:gd name="connsiteY12"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7616" h="1300480">
                <a:moveTo>
                  <a:pt x="0" y="130048"/>
                </a:moveTo>
                <a:cubicBezTo>
                  <a:pt x="0" y="95557"/>
                  <a:pt x="13702" y="62479"/>
                  <a:pt x="38090" y="38090"/>
                </a:cubicBezTo>
                <a:cubicBezTo>
                  <a:pt x="62479" y="13701"/>
                  <a:pt x="95557" y="0"/>
                  <a:pt x="130048" y="0"/>
                </a:cubicBezTo>
                <a:lnTo>
                  <a:pt x="1877568" y="0"/>
                </a:lnTo>
                <a:cubicBezTo>
                  <a:pt x="1912059" y="0"/>
                  <a:pt x="1945137" y="13702"/>
                  <a:pt x="1969526" y="38090"/>
                </a:cubicBezTo>
                <a:cubicBezTo>
                  <a:pt x="1993915" y="62479"/>
                  <a:pt x="2007616" y="95557"/>
                  <a:pt x="2007616" y="130048"/>
                </a:cubicBezTo>
                <a:lnTo>
                  <a:pt x="2007616" y="1170432"/>
                </a:lnTo>
                <a:cubicBezTo>
                  <a:pt x="2007616" y="1204923"/>
                  <a:pt x="1993915" y="1238001"/>
                  <a:pt x="1969526" y="1262390"/>
                </a:cubicBezTo>
                <a:cubicBezTo>
                  <a:pt x="1945137" y="1286779"/>
                  <a:pt x="1912059" y="1300480"/>
                  <a:pt x="1877568" y="1300480"/>
                </a:cubicBezTo>
                <a:lnTo>
                  <a:pt x="130048" y="1300480"/>
                </a:lnTo>
                <a:cubicBezTo>
                  <a:pt x="95557" y="1300480"/>
                  <a:pt x="62479" y="1286779"/>
                  <a:pt x="38090" y="1262390"/>
                </a:cubicBezTo>
                <a:cubicBezTo>
                  <a:pt x="13701" y="1238001"/>
                  <a:pt x="0" y="1204923"/>
                  <a:pt x="0" y="1170432"/>
                </a:cubicBezTo>
                <a:lnTo>
                  <a:pt x="0" y="130048"/>
                </a:lnTo>
                <a:close/>
              </a:path>
            </a:pathLst>
          </a:custGeom>
          <a:ln>
            <a:solidFill>
              <a:schemeClr val="accent1">
                <a:lumMod val="40000"/>
                <a:lumOff val="60000"/>
              </a:schemeClr>
            </a:solidFill>
          </a:ln>
        </p:spPr>
        <p:style>
          <a:lnRef idx="2">
            <a:schemeClr val="accent1">
              <a:shade val="50000"/>
              <a:hueOff val="189295"/>
              <a:satOff val="-19334"/>
              <a:lumOff val="2794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0584" tIns="97147" rIns="100584" bIns="422267" numCol="1" spcCol="1270" anchor="t" anchorCtr="0">
            <a:noAutofit/>
          </a:bodyPr>
          <a:lstStyle/>
          <a:p>
            <a:pPr marL="114297" lvl="1" indent="-114297" algn="l" defTabSz="622284">
              <a:lnSpc>
                <a:spcPct val="90000"/>
              </a:lnSpc>
              <a:spcAft>
                <a:spcPct val="15000"/>
              </a:spcAft>
              <a:buChar char="••"/>
            </a:pPr>
            <a:r>
              <a:rPr lang="en-US" sz="1200" dirty="0"/>
              <a:t>IT may scramble to fill resourcing gaps near the deadline of projects.</a:t>
            </a:r>
          </a:p>
          <a:p>
            <a:pPr marL="114297" lvl="1" indent="-114297" algn="l" defTabSz="622284">
              <a:lnSpc>
                <a:spcPct val="90000"/>
              </a:lnSpc>
              <a:spcAft>
                <a:spcPct val="15000"/>
              </a:spcAft>
              <a:buChar char="••"/>
            </a:pPr>
            <a:r>
              <a:rPr lang="en-US" sz="1200" dirty="0"/>
              <a:t>Communication can become a hindrance when unfamiliar individuals are brought into the project.</a:t>
            </a:r>
          </a:p>
        </p:txBody>
      </p:sp>
      <p:sp>
        <p:nvSpPr>
          <p:cNvPr id="13" name="Freeform 12"/>
          <p:cNvSpPr/>
          <p:nvPr/>
        </p:nvSpPr>
        <p:spPr>
          <a:xfrm>
            <a:off x="287524" y="1952836"/>
            <a:ext cx="2487168" cy="1554480"/>
          </a:xfrm>
          <a:custGeom>
            <a:avLst/>
            <a:gdLst>
              <a:gd name="connsiteX0" fmla="*/ 0 w 2007616"/>
              <a:gd name="connsiteY0" fmla="*/ 130048 h 1300480"/>
              <a:gd name="connsiteX1" fmla="*/ 38090 w 2007616"/>
              <a:gd name="connsiteY1" fmla="*/ 38090 h 1300480"/>
              <a:gd name="connsiteX2" fmla="*/ 130048 w 2007616"/>
              <a:gd name="connsiteY2" fmla="*/ 0 h 1300480"/>
              <a:gd name="connsiteX3" fmla="*/ 1877568 w 2007616"/>
              <a:gd name="connsiteY3" fmla="*/ 0 h 1300480"/>
              <a:gd name="connsiteX4" fmla="*/ 1969526 w 2007616"/>
              <a:gd name="connsiteY4" fmla="*/ 38090 h 1300480"/>
              <a:gd name="connsiteX5" fmla="*/ 2007616 w 2007616"/>
              <a:gd name="connsiteY5" fmla="*/ 130048 h 1300480"/>
              <a:gd name="connsiteX6" fmla="*/ 2007616 w 2007616"/>
              <a:gd name="connsiteY6" fmla="*/ 1170432 h 1300480"/>
              <a:gd name="connsiteX7" fmla="*/ 1969526 w 2007616"/>
              <a:gd name="connsiteY7" fmla="*/ 1262390 h 1300480"/>
              <a:gd name="connsiteX8" fmla="*/ 1877568 w 2007616"/>
              <a:gd name="connsiteY8" fmla="*/ 1300480 h 1300480"/>
              <a:gd name="connsiteX9" fmla="*/ 130048 w 2007616"/>
              <a:gd name="connsiteY9" fmla="*/ 1300480 h 1300480"/>
              <a:gd name="connsiteX10" fmla="*/ 38090 w 2007616"/>
              <a:gd name="connsiteY10" fmla="*/ 1262390 h 1300480"/>
              <a:gd name="connsiteX11" fmla="*/ 0 w 2007616"/>
              <a:gd name="connsiteY11" fmla="*/ 1170432 h 1300480"/>
              <a:gd name="connsiteX12" fmla="*/ 0 w 2007616"/>
              <a:gd name="connsiteY12"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7616" h="1300480">
                <a:moveTo>
                  <a:pt x="0" y="130048"/>
                </a:moveTo>
                <a:cubicBezTo>
                  <a:pt x="0" y="95557"/>
                  <a:pt x="13702" y="62479"/>
                  <a:pt x="38090" y="38090"/>
                </a:cubicBezTo>
                <a:cubicBezTo>
                  <a:pt x="62479" y="13701"/>
                  <a:pt x="95557" y="0"/>
                  <a:pt x="130048" y="0"/>
                </a:cubicBezTo>
                <a:lnTo>
                  <a:pt x="1877568" y="0"/>
                </a:lnTo>
                <a:cubicBezTo>
                  <a:pt x="1912059" y="0"/>
                  <a:pt x="1945137" y="13702"/>
                  <a:pt x="1969526" y="38090"/>
                </a:cubicBezTo>
                <a:cubicBezTo>
                  <a:pt x="1993915" y="62479"/>
                  <a:pt x="2007616" y="95557"/>
                  <a:pt x="2007616" y="130048"/>
                </a:cubicBezTo>
                <a:lnTo>
                  <a:pt x="2007616" y="1170432"/>
                </a:lnTo>
                <a:cubicBezTo>
                  <a:pt x="2007616" y="1204923"/>
                  <a:pt x="1993915" y="1238001"/>
                  <a:pt x="1969526" y="1262390"/>
                </a:cubicBezTo>
                <a:cubicBezTo>
                  <a:pt x="1945137" y="1286779"/>
                  <a:pt x="1912059" y="1300480"/>
                  <a:pt x="1877568" y="1300480"/>
                </a:cubicBezTo>
                <a:lnTo>
                  <a:pt x="130048" y="1300480"/>
                </a:lnTo>
                <a:cubicBezTo>
                  <a:pt x="95557" y="1300480"/>
                  <a:pt x="62479" y="1286779"/>
                  <a:pt x="38090" y="1262390"/>
                </a:cubicBezTo>
                <a:cubicBezTo>
                  <a:pt x="13701" y="1238001"/>
                  <a:pt x="0" y="1204923"/>
                  <a:pt x="0" y="1170432"/>
                </a:cubicBezTo>
                <a:lnTo>
                  <a:pt x="0" y="130048"/>
                </a:lnTo>
                <a:close/>
              </a:path>
            </a:pathLst>
          </a:custGeom>
          <a:ln>
            <a:solidFill>
              <a:schemeClr val="accent1"/>
            </a:solidFill>
          </a:ln>
        </p:spPr>
        <p:style>
          <a:lnRef idx="2">
            <a:schemeClr val="accent1">
              <a:shade val="5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0584" tIns="97147" rIns="100584" bIns="422267" numCol="1" spcCol="1270" anchor="t" anchorCtr="0">
            <a:noAutofit/>
          </a:bodyPr>
          <a:lstStyle/>
          <a:p>
            <a:pPr marL="114297" lvl="1" indent="-114297" algn="l" defTabSz="622284">
              <a:lnSpc>
                <a:spcPct val="90000"/>
              </a:lnSpc>
              <a:spcAft>
                <a:spcPct val="15000"/>
              </a:spcAft>
              <a:buChar char="••"/>
            </a:pPr>
            <a:r>
              <a:rPr lang="en-US" sz="1200" dirty="0"/>
              <a:t>Business and IT goals are misaligned.</a:t>
            </a:r>
          </a:p>
          <a:p>
            <a:pPr marL="114297" lvl="1" indent="-114297" algn="l" defTabSz="622284">
              <a:lnSpc>
                <a:spcPct val="90000"/>
              </a:lnSpc>
              <a:spcAft>
                <a:spcPct val="15000"/>
              </a:spcAft>
              <a:buChar char="••"/>
            </a:pPr>
            <a:r>
              <a:rPr lang="en-US" sz="1200" dirty="0"/>
              <a:t>Application solutions </a:t>
            </a:r>
            <a:r>
              <a:rPr lang="en-US" sz="1200" dirty="0" smtClean="0"/>
              <a:t>can operate </a:t>
            </a:r>
            <a:r>
              <a:rPr lang="en-US" sz="1200" dirty="0"/>
              <a:t>in a stable state, but do not address the critical business problems.</a:t>
            </a:r>
          </a:p>
          <a:p>
            <a:pPr marL="114297" lvl="1" indent="-114297" algn="l" defTabSz="622284">
              <a:lnSpc>
                <a:spcPct val="90000"/>
              </a:lnSpc>
              <a:spcAft>
                <a:spcPct val="15000"/>
              </a:spcAft>
              <a:buChar char="••"/>
            </a:pPr>
            <a:endParaRPr lang="en-US" sz="1200" dirty="0"/>
          </a:p>
        </p:txBody>
      </p:sp>
      <p:sp>
        <p:nvSpPr>
          <p:cNvPr id="14" name="Freeform 13"/>
          <p:cNvSpPr/>
          <p:nvPr/>
        </p:nvSpPr>
        <p:spPr>
          <a:xfrm>
            <a:off x="2766887" y="2184483"/>
            <a:ext cx="1759712" cy="1759712"/>
          </a:xfrm>
          <a:custGeom>
            <a:avLst/>
            <a:gdLst>
              <a:gd name="connsiteX0" fmla="*/ 0 w 1759712"/>
              <a:gd name="connsiteY0" fmla="*/ 1759712 h 1759712"/>
              <a:gd name="connsiteX1" fmla="*/ 515410 w 1759712"/>
              <a:gd name="connsiteY1" fmla="*/ 515408 h 1759712"/>
              <a:gd name="connsiteX2" fmla="*/ 1759716 w 1759712"/>
              <a:gd name="connsiteY2" fmla="*/ 2 h 1759712"/>
              <a:gd name="connsiteX3" fmla="*/ 1759712 w 1759712"/>
              <a:gd name="connsiteY3" fmla="*/ 1759712 h 1759712"/>
              <a:gd name="connsiteX4" fmla="*/ 0 w 1759712"/>
              <a:gd name="connsiteY4" fmla="*/ 1759712 h 1759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712" h="1759712">
                <a:moveTo>
                  <a:pt x="0" y="1759712"/>
                </a:moveTo>
                <a:cubicBezTo>
                  <a:pt x="1" y="1293007"/>
                  <a:pt x="185399" y="845418"/>
                  <a:pt x="515410" y="515408"/>
                </a:cubicBezTo>
                <a:cubicBezTo>
                  <a:pt x="845421" y="185398"/>
                  <a:pt x="1293011" y="1"/>
                  <a:pt x="1759716" y="2"/>
                </a:cubicBezTo>
                <a:cubicBezTo>
                  <a:pt x="1759715" y="586572"/>
                  <a:pt x="1759713" y="1173142"/>
                  <a:pt x="1759712" y="1759712"/>
                </a:cubicBezTo>
                <a:lnTo>
                  <a:pt x="0" y="1759712"/>
                </a:lnTo>
                <a:close/>
              </a:path>
            </a:pathLst>
          </a:custGeom>
          <a:solidFill>
            <a:schemeClr val="accent1"/>
          </a:solidFill>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629201" tIns="629199" rIns="113792" bIns="113792" numCol="1" spcCol="1270" anchor="ctr" anchorCtr="0">
            <a:noAutofit/>
          </a:bodyPr>
          <a:lstStyle/>
          <a:p>
            <a:pPr defTabSz="711182">
              <a:lnSpc>
                <a:spcPct val="90000"/>
              </a:lnSpc>
              <a:spcAft>
                <a:spcPct val="35000"/>
              </a:spcAft>
            </a:pPr>
            <a:r>
              <a:rPr lang="en-US" sz="1400" dirty="0"/>
              <a:t>Alignment</a:t>
            </a:r>
          </a:p>
        </p:txBody>
      </p:sp>
      <p:sp>
        <p:nvSpPr>
          <p:cNvPr id="15" name="Freeform 14"/>
          <p:cNvSpPr/>
          <p:nvPr/>
        </p:nvSpPr>
        <p:spPr>
          <a:xfrm>
            <a:off x="4607879" y="2184483"/>
            <a:ext cx="1759712" cy="1759712"/>
          </a:xfrm>
          <a:custGeom>
            <a:avLst/>
            <a:gdLst>
              <a:gd name="connsiteX0" fmla="*/ 0 w 1759712"/>
              <a:gd name="connsiteY0" fmla="*/ 1759712 h 1759712"/>
              <a:gd name="connsiteX1" fmla="*/ 515410 w 1759712"/>
              <a:gd name="connsiteY1" fmla="*/ 515408 h 1759712"/>
              <a:gd name="connsiteX2" fmla="*/ 1759716 w 1759712"/>
              <a:gd name="connsiteY2" fmla="*/ 2 h 1759712"/>
              <a:gd name="connsiteX3" fmla="*/ 1759712 w 1759712"/>
              <a:gd name="connsiteY3" fmla="*/ 1759712 h 1759712"/>
              <a:gd name="connsiteX4" fmla="*/ 0 w 1759712"/>
              <a:gd name="connsiteY4" fmla="*/ 1759712 h 1759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712" h="1759712">
                <a:moveTo>
                  <a:pt x="0" y="0"/>
                </a:moveTo>
                <a:cubicBezTo>
                  <a:pt x="466705" y="1"/>
                  <a:pt x="914294" y="185399"/>
                  <a:pt x="1244304" y="515410"/>
                </a:cubicBezTo>
                <a:cubicBezTo>
                  <a:pt x="1574314" y="845421"/>
                  <a:pt x="1759711" y="1293011"/>
                  <a:pt x="1759710" y="1759716"/>
                </a:cubicBezTo>
                <a:cubicBezTo>
                  <a:pt x="1173140" y="1759715"/>
                  <a:pt x="586570" y="1759713"/>
                  <a:pt x="0" y="1759712"/>
                </a:cubicBezTo>
                <a:lnTo>
                  <a:pt x="0" y="0"/>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shade val="50000"/>
              <a:hueOff val="189295"/>
              <a:satOff val="-19334"/>
              <a:lumOff val="27944"/>
              <a:alphaOff val="0"/>
            </a:schemeClr>
          </a:fillRef>
          <a:effectRef idx="0">
            <a:schemeClr val="accent1">
              <a:shade val="50000"/>
              <a:hueOff val="189295"/>
              <a:satOff val="-19334"/>
              <a:lumOff val="27944"/>
              <a:alphaOff val="0"/>
            </a:schemeClr>
          </a:effectRef>
          <a:fontRef idx="minor">
            <a:schemeClr val="lt1"/>
          </a:fontRef>
        </p:style>
        <p:txBody>
          <a:bodyPr spcFirstLastPara="0" vert="horz" wrap="square" lIns="113793" tIns="629201" rIns="629197" bIns="113792" numCol="1" spcCol="1270" anchor="ctr" anchorCtr="0">
            <a:noAutofit/>
          </a:bodyPr>
          <a:lstStyle/>
          <a:p>
            <a:pPr defTabSz="711182">
              <a:lnSpc>
                <a:spcPct val="90000"/>
              </a:lnSpc>
              <a:spcAft>
                <a:spcPct val="35000"/>
              </a:spcAft>
            </a:pPr>
            <a:r>
              <a:rPr lang="en-US" sz="1400" dirty="0"/>
              <a:t>Resources</a:t>
            </a:r>
          </a:p>
        </p:txBody>
      </p:sp>
      <p:sp>
        <p:nvSpPr>
          <p:cNvPr id="16" name="Freeform 15"/>
          <p:cNvSpPr/>
          <p:nvPr/>
        </p:nvSpPr>
        <p:spPr>
          <a:xfrm rot="21600000">
            <a:off x="4607879" y="4025484"/>
            <a:ext cx="1759712" cy="1759713"/>
          </a:xfrm>
          <a:custGeom>
            <a:avLst/>
            <a:gdLst>
              <a:gd name="connsiteX0" fmla="*/ 0 w 1759712"/>
              <a:gd name="connsiteY0" fmla="*/ 1759712 h 1759712"/>
              <a:gd name="connsiteX1" fmla="*/ 515410 w 1759712"/>
              <a:gd name="connsiteY1" fmla="*/ 515408 h 1759712"/>
              <a:gd name="connsiteX2" fmla="*/ 1759716 w 1759712"/>
              <a:gd name="connsiteY2" fmla="*/ 2 h 1759712"/>
              <a:gd name="connsiteX3" fmla="*/ 1759712 w 1759712"/>
              <a:gd name="connsiteY3" fmla="*/ 1759712 h 1759712"/>
              <a:gd name="connsiteX4" fmla="*/ 0 w 1759712"/>
              <a:gd name="connsiteY4" fmla="*/ 1759712 h 1759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712" h="1759712">
                <a:moveTo>
                  <a:pt x="1759712" y="0"/>
                </a:moveTo>
                <a:cubicBezTo>
                  <a:pt x="1759711" y="466705"/>
                  <a:pt x="1574313" y="914294"/>
                  <a:pt x="1244302" y="1244304"/>
                </a:cubicBezTo>
                <a:cubicBezTo>
                  <a:pt x="914291" y="1574314"/>
                  <a:pt x="466701" y="1759711"/>
                  <a:pt x="-3" y="1759710"/>
                </a:cubicBezTo>
                <a:cubicBezTo>
                  <a:pt x="-2" y="1173140"/>
                  <a:pt x="0" y="586570"/>
                  <a:pt x="0" y="0"/>
                </a:cubicBezTo>
                <a:lnTo>
                  <a:pt x="1759712" y="0"/>
                </a:lnTo>
                <a:close/>
              </a:path>
            </a:pathLst>
          </a:custGeom>
          <a:solidFill>
            <a:schemeClr val="bg1">
              <a:lumMod val="65000"/>
            </a:schemeClr>
          </a:solidFill>
        </p:spPr>
        <p:style>
          <a:lnRef idx="2">
            <a:schemeClr val="lt1">
              <a:hueOff val="0"/>
              <a:satOff val="0"/>
              <a:lumOff val="0"/>
              <a:alphaOff val="0"/>
            </a:schemeClr>
          </a:lnRef>
          <a:fillRef idx="1">
            <a:schemeClr val="accent1">
              <a:shade val="50000"/>
              <a:hueOff val="378590"/>
              <a:satOff val="-38668"/>
              <a:lumOff val="55888"/>
              <a:alphaOff val="0"/>
            </a:schemeClr>
          </a:fillRef>
          <a:effectRef idx="0">
            <a:schemeClr val="accent1">
              <a:shade val="50000"/>
              <a:hueOff val="378590"/>
              <a:satOff val="-38668"/>
              <a:lumOff val="55888"/>
              <a:alphaOff val="0"/>
            </a:schemeClr>
          </a:effectRef>
          <a:fontRef idx="minor">
            <a:schemeClr val="lt1"/>
          </a:fontRef>
        </p:style>
        <p:txBody>
          <a:bodyPr spcFirstLastPara="0" vert="horz" wrap="square" lIns="113792" tIns="113793" rIns="629201" bIns="629199" numCol="1" spcCol="1270" anchor="ctr" anchorCtr="0">
            <a:noAutofit/>
          </a:bodyPr>
          <a:lstStyle/>
          <a:p>
            <a:pPr defTabSz="711182">
              <a:lnSpc>
                <a:spcPct val="90000"/>
              </a:lnSpc>
              <a:spcAft>
                <a:spcPct val="35000"/>
              </a:spcAft>
            </a:pPr>
            <a:r>
              <a:rPr lang="en-US" sz="1400" dirty="0"/>
              <a:t>Viewpoints</a:t>
            </a:r>
          </a:p>
        </p:txBody>
      </p:sp>
      <p:sp>
        <p:nvSpPr>
          <p:cNvPr id="17" name="Freeform 16"/>
          <p:cNvSpPr/>
          <p:nvPr/>
        </p:nvSpPr>
        <p:spPr>
          <a:xfrm rot="21600000">
            <a:off x="2766887" y="4025476"/>
            <a:ext cx="1759712" cy="1759712"/>
          </a:xfrm>
          <a:custGeom>
            <a:avLst/>
            <a:gdLst>
              <a:gd name="connsiteX0" fmla="*/ 0 w 1759712"/>
              <a:gd name="connsiteY0" fmla="*/ 1759712 h 1759712"/>
              <a:gd name="connsiteX1" fmla="*/ 515410 w 1759712"/>
              <a:gd name="connsiteY1" fmla="*/ 515408 h 1759712"/>
              <a:gd name="connsiteX2" fmla="*/ 1759716 w 1759712"/>
              <a:gd name="connsiteY2" fmla="*/ 2 h 1759712"/>
              <a:gd name="connsiteX3" fmla="*/ 1759712 w 1759712"/>
              <a:gd name="connsiteY3" fmla="*/ 1759712 h 1759712"/>
              <a:gd name="connsiteX4" fmla="*/ 0 w 1759712"/>
              <a:gd name="connsiteY4" fmla="*/ 1759712 h 1759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712" h="1759712">
                <a:moveTo>
                  <a:pt x="1759712" y="1759712"/>
                </a:moveTo>
                <a:cubicBezTo>
                  <a:pt x="1293007" y="1759711"/>
                  <a:pt x="845418" y="1574313"/>
                  <a:pt x="515408" y="1244302"/>
                </a:cubicBezTo>
                <a:cubicBezTo>
                  <a:pt x="185398" y="914291"/>
                  <a:pt x="1" y="466701"/>
                  <a:pt x="2" y="-4"/>
                </a:cubicBezTo>
                <a:cubicBezTo>
                  <a:pt x="586572" y="-3"/>
                  <a:pt x="1173142" y="-1"/>
                  <a:pt x="1759712" y="0"/>
                </a:cubicBezTo>
                <a:lnTo>
                  <a:pt x="1759712" y="1759712"/>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shade val="50000"/>
              <a:hueOff val="189295"/>
              <a:satOff val="-19334"/>
              <a:lumOff val="27944"/>
              <a:alphaOff val="0"/>
            </a:schemeClr>
          </a:fillRef>
          <a:effectRef idx="0">
            <a:schemeClr val="accent1">
              <a:shade val="50000"/>
              <a:hueOff val="189295"/>
              <a:satOff val="-19334"/>
              <a:lumOff val="27944"/>
              <a:alphaOff val="0"/>
            </a:schemeClr>
          </a:effectRef>
          <a:fontRef idx="minor">
            <a:schemeClr val="lt1"/>
          </a:fontRef>
        </p:style>
        <p:txBody>
          <a:bodyPr spcFirstLastPara="0" vert="horz" wrap="square" lIns="629199" tIns="113792" rIns="113791" bIns="629201" numCol="1" spcCol="1270" anchor="ctr" anchorCtr="0">
            <a:noAutofit/>
          </a:bodyPr>
          <a:lstStyle/>
          <a:p>
            <a:pPr defTabSz="711182">
              <a:lnSpc>
                <a:spcPct val="90000"/>
              </a:lnSpc>
              <a:spcAft>
                <a:spcPct val="35000"/>
              </a:spcAft>
            </a:pPr>
            <a:r>
              <a:rPr lang="en-US" sz="1400" dirty="0"/>
              <a:t>Artifacts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260648"/>
            <a:ext cx="8625780" cy="792088"/>
          </a:xfrm>
        </p:spPr>
        <p:txBody>
          <a:bodyPr/>
          <a:lstStyle/>
          <a:p>
            <a:r>
              <a:rPr lang="en-US" dirty="0" smtClean="0"/>
              <a:t>This workshop is broken into five modules to optimize application development processes</a:t>
            </a:r>
            <a:endParaRPr lang="en-US" dirty="0"/>
          </a:p>
        </p:txBody>
      </p:sp>
      <p:graphicFrame>
        <p:nvGraphicFramePr>
          <p:cNvPr id="32" name="Table 31"/>
          <p:cNvGraphicFramePr>
            <a:graphicFrameLocks noGrp="1"/>
          </p:cNvGraphicFramePr>
          <p:nvPr>
            <p:extLst>
              <p:ext uri="{D42A27DB-BD31-4B8C-83A1-F6EECF244321}">
                <p14:modId xmlns:p14="http://schemas.microsoft.com/office/powerpoint/2010/main" val="3214091184"/>
              </p:ext>
            </p:extLst>
          </p:nvPr>
        </p:nvGraphicFramePr>
        <p:xfrm>
          <a:off x="320633" y="1232756"/>
          <a:ext cx="8673850" cy="5125720"/>
        </p:xfrm>
        <a:graphic>
          <a:graphicData uri="http://schemas.openxmlformats.org/drawingml/2006/table">
            <a:tbl>
              <a:tblPr firstRow="1" bandRow="1">
                <a:tableStyleId>{EB344D84-9AFB-497E-A393-DC336BA19D2E}</a:tableStyleId>
              </a:tblPr>
              <a:tblGrid>
                <a:gridCol w="825819"/>
                <a:gridCol w="1439319"/>
                <a:gridCol w="2232248"/>
                <a:gridCol w="4176464"/>
              </a:tblGrid>
              <a:tr h="370840">
                <a:tc>
                  <a:txBody>
                    <a:bodyPr/>
                    <a:lstStyle/>
                    <a:p>
                      <a:r>
                        <a:rPr lang="en-US" sz="1300" dirty="0" smtClean="0">
                          <a:solidFill>
                            <a:schemeClr val="tx1"/>
                          </a:solidFill>
                        </a:rPr>
                        <a:t>Module</a:t>
                      </a:r>
                      <a:endParaRPr 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solidFill>
                            <a:schemeClr val="tx1"/>
                          </a:solidFill>
                        </a:rPr>
                        <a:t>Name</a:t>
                      </a:r>
                      <a:endParaRPr 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solidFill>
                            <a:schemeClr val="tx1"/>
                          </a:solidFill>
                        </a:rPr>
                        <a:t>Goal</a:t>
                      </a:r>
                      <a:endParaRPr 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solidFill>
                            <a:schemeClr val="tx1"/>
                          </a:solidFill>
                        </a:rPr>
                        <a:t>List of Deliverables</a:t>
                      </a:r>
                      <a:endParaRPr 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8720">
                <a:tc>
                  <a:txBody>
                    <a:bodyPr/>
                    <a:lstStyle/>
                    <a:p>
                      <a:pPr algn="ctr"/>
                      <a:r>
                        <a:rPr lang="en-US" sz="1200" dirty="0" smtClean="0"/>
                        <a:t>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200" dirty="0" smtClean="0"/>
                        <a:t>Design</a:t>
                      </a:r>
                      <a:r>
                        <a:rPr lang="en-US" sz="1200" baseline="0" dirty="0" smtClean="0"/>
                        <a:t> High Level Solutions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200" dirty="0" smtClean="0"/>
                        <a:t>Build a high</a:t>
                      </a:r>
                      <a:r>
                        <a:rPr lang="en-US" sz="1200" baseline="0" dirty="0" smtClean="0"/>
                        <a:t> </a:t>
                      </a:r>
                      <a:r>
                        <a:rPr lang="en-US" sz="1200" dirty="0" smtClean="0"/>
                        <a:t>level</a:t>
                      </a:r>
                      <a:r>
                        <a:rPr lang="en-US" sz="1200" baseline="0" dirty="0" smtClean="0"/>
                        <a:t> design with business and regulatory compliance.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14300" indent="-114300">
                        <a:buFont typeface="Arial" pitchFamily="34" charset="0"/>
                        <a:buChar char="•"/>
                      </a:pPr>
                      <a:r>
                        <a:rPr lang="en-US" sz="1200" dirty="0" smtClean="0"/>
                        <a:t>App.</a:t>
                      </a:r>
                      <a:r>
                        <a:rPr lang="en-US" sz="1200" baseline="0" dirty="0" smtClean="0"/>
                        <a:t> Development Maturity Assessment</a:t>
                      </a:r>
                    </a:p>
                    <a:p>
                      <a:pPr marL="114300" indent="-114300">
                        <a:buFont typeface="Arial" pitchFamily="34" charset="0"/>
                        <a:buChar char="•"/>
                      </a:pPr>
                      <a:r>
                        <a:rPr lang="en-US" sz="1200" dirty="0" smtClean="0"/>
                        <a:t>High Level</a:t>
                      </a:r>
                      <a:r>
                        <a:rPr lang="en-US" sz="1200" baseline="0" dirty="0" smtClean="0"/>
                        <a:t> Design Roles and Responsibilities</a:t>
                      </a:r>
                    </a:p>
                    <a:p>
                      <a:pPr marL="114300" indent="-114300">
                        <a:buFont typeface="Arial" pitchFamily="34" charset="0"/>
                        <a:buChar char="•"/>
                      </a:pPr>
                      <a:r>
                        <a:rPr lang="en-US" sz="1200" baseline="0" dirty="0" smtClean="0"/>
                        <a:t>High Level Design Document</a:t>
                      </a:r>
                    </a:p>
                    <a:p>
                      <a:pPr marL="114300" indent="-114300">
                        <a:buFont typeface="Arial" pitchFamily="34" charset="0"/>
                        <a:buChar char="•"/>
                      </a:pPr>
                      <a:r>
                        <a:rPr lang="en-US" sz="1200" baseline="0" dirty="0" smtClean="0"/>
                        <a:t>Business Requirements and Use Case Documents</a:t>
                      </a:r>
                    </a:p>
                    <a:p>
                      <a:pPr marL="114300" indent="-114300">
                        <a:buFont typeface="Arial" pitchFamily="34" charset="0"/>
                        <a:buChar char="•"/>
                      </a:pPr>
                      <a:r>
                        <a:rPr lang="en-US" sz="1200" baseline="0" dirty="0" smtClean="0"/>
                        <a:t>Compliance Check</a:t>
                      </a:r>
                    </a:p>
                    <a:p>
                      <a:pPr marL="114300" indent="-114300">
                        <a:buFont typeface="Arial" pitchFamily="34" charset="0"/>
                        <a:buChar char="•"/>
                      </a:pPr>
                      <a:r>
                        <a:rPr lang="en-US" sz="1200" baseline="0" dirty="0" smtClean="0"/>
                        <a:t>Stakeholders High Level Design Approval</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463040">
                <a:tc>
                  <a:txBody>
                    <a:bodyPr/>
                    <a:lstStyle/>
                    <a:p>
                      <a:pPr algn="ctr"/>
                      <a:r>
                        <a:rPr lang="en-US" sz="1200" dirty="0" smtClean="0"/>
                        <a:t>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Design Detailed</a:t>
                      </a:r>
                      <a:r>
                        <a:rPr lang="en-US" sz="1200" baseline="0" dirty="0" smtClean="0"/>
                        <a:t> Solution Components</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t" latinLnBrk="0" hangingPunct="1">
                        <a:spcBef>
                          <a:spcPts val="0"/>
                        </a:spcBef>
                        <a:spcAft>
                          <a:spcPts val="0"/>
                        </a:spcAft>
                      </a:pPr>
                      <a:r>
                        <a:rPr lang="en-US" sz="1200" b="0" i="0" u="none" strike="noStrike" kern="1200" dirty="0" smtClean="0">
                          <a:solidFill>
                            <a:schemeClr val="tx1"/>
                          </a:solidFill>
                          <a:latin typeface="+mn-lt"/>
                        </a:rPr>
                        <a:t>Create a detailed design</a:t>
                      </a:r>
                      <a:r>
                        <a:rPr lang="en-US" sz="1200" b="0" i="0" u="none" strike="noStrike" kern="1200" baseline="0" dirty="0" smtClean="0">
                          <a:solidFill>
                            <a:schemeClr val="tx1"/>
                          </a:solidFill>
                          <a:latin typeface="+mn-lt"/>
                        </a:rPr>
                        <a:t> that maps to business objectives, infrastructure, and processes.</a:t>
                      </a:r>
                      <a:endParaRPr lang="en-US" sz="1200" b="0" i="0" u="none" strike="noStrike" kern="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Detailed</a:t>
                      </a:r>
                      <a:r>
                        <a:rPr lang="en-US" sz="1200" baseline="0" dirty="0" smtClean="0"/>
                        <a:t> Design Document</a:t>
                      </a:r>
                      <a:endParaRPr lang="en-US" sz="1200" dirty="0" smtClean="0"/>
                    </a:p>
                    <a:p>
                      <a:pPr marL="334963" indent="-171450">
                        <a:buFont typeface="Courier New" panose="02070309020205020404" pitchFamily="49" charset="0"/>
                        <a:buChar char="o"/>
                      </a:pPr>
                      <a:r>
                        <a:rPr lang="en-US" sz="1100" dirty="0" smtClean="0"/>
                        <a:t>UI Wireframes</a:t>
                      </a:r>
                    </a:p>
                    <a:p>
                      <a:pPr marL="334963" indent="-171450">
                        <a:buFont typeface="Courier New" panose="02070309020205020404" pitchFamily="49" charset="0"/>
                        <a:buChar char="o"/>
                      </a:pPr>
                      <a:r>
                        <a:rPr lang="en-US" sz="1100" dirty="0" smtClean="0"/>
                        <a:t>UI Storyboards</a:t>
                      </a:r>
                    </a:p>
                    <a:p>
                      <a:pPr marL="334963" indent="-171450">
                        <a:buFont typeface="Courier New" panose="02070309020205020404" pitchFamily="49" charset="0"/>
                        <a:buChar char="o"/>
                      </a:pPr>
                      <a:r>
                        <a:rPr lang="en-US" sz="1100" dirty="0" smtClean="0"/>
                        <a:t>Business Rules and</a:t>
                      </a:r>
                      <a:r>
                        <a:rPr lang="en-US" sz="1100" baseline="0" dirty="0" smtClean="0"/>
                        <a:t> Process Diagrams</a:t>
                      </a:r>
                    </a:p>
                    <a:p>
                      <a:pPr marL="334963" indent="-171450">
                        <a:buFont typeface="Courier New" panose="02070309020205020404" pitchFamily="49" charset="0"/>
                        <a:buChar char="o"/>
                      </a:pPr>
                      <a:r>
                        <a:rPr lang="en-US" sz="1100" baseline="0" dirty="0" smtClean="0"/>
                        <a:t>Application, Data, UI, and Solution Integration Diagrams</a:t>
                      </a:r>
                    </a:p>
                    <a:p>
                      <a:pPr marL="334963" indent="-171450">
                        <a:buFont typeface="Courier New" panose="02070309020205020404" pitchFamily="49" charset="0"/>
                        <a:buChar char="o"/>
                      </a:pPr>
                      <a:r>
                        <a:rPr lang="en-US" sz="1100" baseline="0" dirty="0" smtClean="0"/>
                        <a:t>Data Definitions and Entity-Relationship Diagrams (ERD)</a:t>
                      </a:r>
                    </a:p>
                    <a:p>
                      <a:pPr marL="334963" indent="-171450">
                        <a:buFont typeface="Courier New" panose="02070309020205020404" pitchFamily="49" charset="0"/>
                        <a:buChar char="o"/>
                      </a:pPr>
                      <a:r>
                        <a:rPr lang="en-US" sz="1100" baseline="0" dirty="0" smtClean="0"/>
                        <a:t>Data Flow Diagrams</a:t>
                      </a:r>
                    </a:p>
                    <a:p>
                      <a:pPr marL="0" indent="163513">
                        <a:buFont typeface="Arial" pitchFamily="34" charset="0"/>
                        <a:buChar char="•"/>
                      </a:pPr>
                      <a:r>
                        <a:rPr lang="en-US" sz="1200" baseline="0" dirty="0" smtClean="0"/>
                        <a:t>Detailed Design Roles and Responsibilities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822960">
                <a:tc>
                  <a:txBody>
                    <a:bodyPr/>
                    <a:lstStyle/>
                    <a:p>
                      <a:pPr algn="ctr"/>
                      <a:r>
                        <a:rPr lang="en-US" sz="1200" dirty="0" smtClean="0"/>
                        <a:t>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200" dirty="0" smtClean="0"/>
                        <a:t>Manage Application Development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algn="l" rtl="0" eaLnBrk="1" fontAlgn="t" latinLnBrk="0" hangingPunct="1">
                        <a:spcBef>
                          <a:spcPts val="0"/>
                        </a:spcBef>
                        <a:spcAft>
                          <a:spcPts val="0"/>
                        </a:spcAft>
                      </a:pPr>
                      <a:r>
                        <a:rPr lang="en-US" sz="1200" b="0" i="0" u="none" strike="noStrike" kern="1200" dirty="0" smtClean="0">
                          <a:solidFill>
                            <a:schemeClr val="tx1"/>
                          </a:solidFill>
                          <a:latin typeface="+mn-lt"/>
                        </a:rPr>
                        <a:t>Find the optimal team structur</a:t>
                      </a:r>
                      <a:r>
                        <a:rPr lang="en-US" sz="1200" b="0" i="0" u="none" strike="noStrike" kern="1200" baseline="0" dirty="0" smtClean="0">
                          <a:solidFill>
                            <a:schemeClr val="tx1"/>
                          </a:solidFill>
                          <a:latin typeface="+mn-lt"/>
                        </a:rPr>
                        <a:t>e and development approach to execute on the high level design.</a:t>
                      </a:r>
                      <a:endParaRPr lang="en-US" sz="1200" b="0" i="0" u="none" strike="noStrike" kern="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14300" indent="-114300">
                        <a:buFont typeface="Arial" pitchFamily="34" charset="0"/>
                        <a:buChar char="•"/>
                      </a:pPr>
                      <a:r>
                        <a:rPr lang="en-US" sz="1200" dirty="0" smtClean="0"/>
                        <a:t>Team Structure</a:t>
                      </a:r>
                      <a:r>
                        <a:rPr lang="en-US" sz="1200" baseline="0" dirty="0" smtClean="0"/>
                        <a:t> for Applications and Project Teams</a:t>
                      </a:r>
                    </a:p>
                    <a:p>
                      <a:pPr marL="114300" indent="-114300">
                        <a:buFont typeface="Arial" pitchFamily="34" charset="0"/>
                        <a:buChar char="•"/>
                      </a:pPr>
                      <a:r>
                        <a:rPr lang="en-US" sz="1200" baseline="0" dirty="0" smtClean="0"/>
                        <a:t>Development Model</a:t>
                      </a:r>
                    </a:p>
                    <a:p>
                      <a:pPr marL="114300" indent="-114300">
                        <a:buFont typeface="Arial" pitchFamily="34" charset="0"/>
                        <a:buChar char="•"/>
                      </a:pPr>
                      <a:r>
                        <a:rPr lang="en-US" sz="1200" baseline="0" dirty="0" smtClean="0"/>
                        <a:t>Levels of Development Quality and Throughput</a:t>
                      </a:r>
                    </a:p>
                    <a:p>
                      <a:pPr marL="114300" indent="-114300">
                        <a:buFont typeface="Arial" pitchFamily="34" charset="0"/>
                        <a:buChar char="•"/>
                      </a:pPr>
                      <a:r>
                        <a:rPr lang="en-US" sz="1200" baseline="0" dirty="0" smtClean="0"/>
                        <a:t>Audit Trails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40080">
                <a:tc>
                  <a:txBody>
                    <a:bodyPr/>
                    <a:lstStyle/>
                    <a:p>
                      <a:pPr algn="ctr"/>
                      <a:r>
                        <a:rPr lang="en-US" sz="1200" dirty="0" smtClean="0"/>
                        <a:t>4</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200" dirty="0" smtClean="0"/>
                        <a:t>Test Solution</a:t>
                      </a:r>
                      <a:r>
                        <a:rPr lang="en-US" sz="1200" baseline="0" dirty="0" smtClean="0"/>
                        <a:t> Components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t" latinLnBrk="0" hangingPunct="1">
                        <a:spcBef>
                          <a:spcPts val="0"/>
                        </a:spcBef>
                        <a:spcAft>
                          <a:spcPts val="0"/>
                        </a:spcAft>
                      </a:pPr>
                      <a:r>
                        <a:rPr lang="en-US" sz="1200" b="0" i="0" u="none" strike="noStrike" kern="1200" dirty="0" smtClean="0">
                          <a:solidFill>
                            <a:schemeClr val="tx1"/>
                          </a:solidFill>
                          <a:latin typeface="+mn-lt"/>
                        </a:rPr>
                        <a:t>Build an effective</a:t>
                      </a:r>
                      <a:r>
                        <a:rPr lang="en-US" sz="1200" b="0" i="0" u="none" strike="noStrike" kern="1200" baseline="0" dirty="0" smtClean="0">
                          <a:solidFill>
                            <a:schemeClr val="tx1"/>
                          </a:solidFill>
                          <a:latin typeface="+mn-lt"/>
                        </a:rPr>
                        <a:t> QA plan that addresses all known risks.</a:t>
                      </a:r>
                      <a:endParaRPr lang="en-US" sz="1200" b="0" i="0" u="none" strike="noStrike" kern="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14300" indent="-114300">
                        <a:buFont typeface="Arial" pitchFamily="34" charset="0"/>
                        <a:buChar char="•"/>
                      </a:pPr>
                      <a:r>
                        <a:rPr lang="en-US" sz="1200" dirty="0" smtClean="0"/>
                        <a:t>QA Roles and Responsibilities</a:t>
                      </a:r>
                    </a:p>
                    <a:p>
                      <a:pPr marL="114300" indent="-114300">
                        <a:buFont typeface="Arial" pitchFamily="34" charset="0"/>
                        <a:buChar char="•"/>
                      </a:pPr>
                      <a:r>
                        <a:rPr lang="en-US" sz="1200" dirty="0" smtClean="0"/>
                        <a:t>Test</a:t>
                      </a:r>
                      <a:r>
                        <a:rPr lang="en-US" sz="1200" baseline="0" dirty="0" smtClean="0"/>
                        <a:t> Cases</a:t>
                      </a:r>
                    </a:p>
                    <a:p>
                      <a:pPr marL="114300" indent="-114300">
                        <a:buFont typeface="Arial" pitchFamily="34" charset="0"/>
                        <a:buChar char="•"/>
                      </a:pPr>
                      <a:r>
                        <a:rPr lang="en-US" sz="1200" baseline="0" dirty="0" smtClean="0"/>
                        <a:t>Testing Risk/Mitigation Log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40080">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200" dirty="0" smtClean="0"/>
                        <a:t>Review and Communicate with Stakeholders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algn="l" rtl="0" eaLnBrk="1" fontAlgn="t" latinLnBrk="0" hangingPunct="1">
                        <a:spcBef>
                          <a:spcPts val="0"/>
                        </a:spcBef>
                        <a:spcAft>
                          <a:spcPts val="0"/>
                        </a:spcAft>
                      </a:pPr>
                      <a:r>
                        <a:rPr lang="en-US" sz="1200" b="0" i="0" u="none" strike="noStrike" kern="1200" dirty="0" smtClean="0">
                          <a:solidFill>
                            <a:schemeClr val="tx1"/>
                          </a:solidFill>
                          <a:latin typeface="+mn-lt"/>
                        </a:rPr>
                        <a:t>Build</a:t>
                      </a:r>
                      <a:r>
                        <a:rPr lang="en-US" sz="1200" b="0" i="0" u="none" strike="noStrike" kern="1200" baseline="0" dirty="0" smtClean="0">
                          <a:solidFill>
                            <a:schemeClr val="tx1"/>
                          </a:solidFill>
                          <a:latin typeface="+mn-lt"/>
                        </a:rPr>
                        <a:t> the project schedule and communicate it with stakeholders.</a:t>
                      </a:r>
                      <a:endParaRPr lang="en-US" sz="1200" b="0" i="0" u="none" strike="noStrike" kern="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14300" indent="-114300">
                        <a:buFont typeface="Arial" pitchFamily="34" charset="0"/>
                        <a:buChar char="•"/>
                      </a:pPr>
                      <a:r>
                        <a:rPr lang="en-US" sz="1200" baseline="0" dirty="0" smtClean="0"/>
                        <a:t>Application Development Roles and Responsibilities</a:t>
                      </a:r>
                    </a:p>
                    <a:p>
                      <a:pPr marL="114300" indent="-114300">
                        <a:buFont typeface="Arial" pitchFamily="34" charset="0"/>
                        <a:buChar char="•"/>
                      </a:pPr>
                      <a:r>
                        <a:rPr lang="en-US" sz="1200" baseline="0" dirty="0" smtClean="0"/>
                        <a:t>Application Development Project Schedule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8" y="8"/>
          <a:ext cx="158751" cy="158751"/>
        </p:xfrm>
        <a:graphic>
          <a:graphicData uri="http://schemas.openxmlformats.org/presentationml/2006/ole">
            <mc:AlternateContent xmlns:mc="http://schemas.openxmlformats.org/markup-compatibility/2006">
              <mc:Choice xmlns:v="urn:schemas-microsoft-com:vml" Requires="v">
                <p:oleObj spid="_x0000_s7613586" name="think-cell Slide" r:id="rId25" imgW="360" imgH="360" progId="">
                  <p:embed/>
                </p:oleObj>
              </mc:Choice>
              <mc:Fallback>
                <p:oleObj name="think-cell Slide" r:id="rId25" imgW="360" imgH="360" progId="">
                  <p:embed/>
                  <p:pic>
                    <p:nvPicPr>
                      <p:cNvPr id="0" name="Picture 13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 y="8"/>
                        <a:ext cx="158751" cy="158751"/>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cxnSp>
        <p:nvCxnSpPr>
          <p:cNvPr id="29" name="Straight Connector 28"/>
          <p:cNvCxnSpPr>
            <a:stCxn id="23" idx="2"/>
            <a:endCxn id="30" idx="2"/>
          </p:cNvCxnSpPr>
          <p:nvPr>
            <p:custDataLst>
              <p:tags r:id="rId3"/>
            </p:custDataLst>
          </p:nvPr>
        </p:nvCxnSpPr>
        <p:spPr>
          <a:xfrm>
            <a:off x="5650151" y="2444208"/>
            <a:ext cx="0" cy="1956351"/>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6" idx="2"/>
            <a:endCxn id="40" idx="0"/>
          </p:cNvCxnSpPr>
          <p:nvPr>
            <p:custDataLst>
              <p:tags r:id="rId4"/>
            </p:custDataLst>
          </p:nvPr>
        </p:nvCxnSpPr>
        <p:spPr>
          <a:xfrm>
            <a:off x="3481835" y="2444207"/>
            <a:ext cx="0" cy="3318667"/>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2"/>
            <a:endCxn id="11" idx="0"/>
          </p:cNvCxnSpPr>
          <p:nvPr>
            <p:custDataLst>
              <p:tags r:id="rId5"/>
            </p:custDataLst>
          </p:nvPr>
        </p:nvCxnSpPr>
        <p:spPr>
          <a:xfrm>
            <a:off x="1311935" y="2444208"/>
            <a:ext cx="1" cy="2176103"/>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6"/>
            </p:custDataLst>
          </p:nvPr>
        </p:nvSpPr>
        <p:spPr/>
        <p:txBody>
          <a:bodyPr/>
          <a:lstStyle/>
          <a:p>
            <a:r>
              <a:rPr lang="en-US" dirty="0" smtClean="0"/>
              <a:t>1.0 Design High Level Solutions</a:t>
            </a:r>
            <a:endParaRPr lang="en-US" dirty="0"/>
          </a:p>
        </p:txBody>
      </p:sp>
      <p:sp>
        <p:nvSpPr>
          <p:cNvPr id="5" name="Rectangle 4"/>
          <p:cNvSpPr/>
          <p:nvPr>
            <p:custDataLst>
              <p:tags r:id="rId7"/>
            </p:custDataLst>
          </p:nvPr>
        </p:nvSpPr>
        <p:spPr>
          <a:xfrm>
            <a:off x="333581" y="1347767"/>
            <a:ext cx="1956688" cy="1096441"/>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1.1 Get the Right People Involved</a:t>
            </a:r>
          </a:p>
        </p:txBody>
      </p:sp>
      <p:sp>
        <p:nvSpPr>
          <p:cNvPr id="8" name="Rectangle 7"/>
          <p:cNvSpPr/>
          <p:nvPr>
            <p:custDataLst>
              <p:tags r:id="rId8"/>
            </p:custDataLst>
          </p:nvPr>
        </p:nvSpPr>
        <p:spPr>
          <a:xfrm>
            <a:off x="329336" y="2642951"/>
            <a:ext cx="1965199" cy="675812"/>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Involve Business and IT Stakeholders in the Design Process</a:t>
            </a:r>
          </a:p>
        </p:txBody>
      </p:sp>
      <p:sp>
        <p:nvSpPr>
          <p:cNvPr id="9" name="Rectangle 8"/>
          <p:cNvSpPr/>
          <p:nvPr>
            <p:custDataLst>
              <p:tags r:id="rId9"/>
            </p:custDataLst>
          </p:nvPr>
        </p:nvSpPr>
        <p:spPr>
          <a:xfrm>
            <a:off x="329336" y="3565957"/>
            <a:ext cx="1965199" cy="841007"/>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Resource Constraints and Develop Mitigation Strategies</a:t>
            </a:r>
          </a:p>
        </p:txBody>
      </p:sp>
      <p:sp>
        <p:nvSpPr>
          <p:cNvPr id="11" name="Rectangle 10"/>
          <p:cNvSpPr/>
          <p:nvPr>
            <p:custDataLst>
              <p:tags r:id="rId10"/>
            </p:custDataLst>
          </p:nvPr>
        </p:nvSpPr>
        <p:spPr>
          <a:xfrm>
            <a:off x="329336" y="4620301"/>
            <a:ext cx="1965199"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Build the High Level Project Team</a:t>
            </a:r>
          </a:p>
        </p:txBody>
      </p:sp>
      <p:sp>
        <p:nvSpPr>
          <p:cNvPr id="16" name="Rectangle 15"/>
          <p:cNvSpPr/>
          <p:nvPr>
            <p:custDataLst>
              <p:tags r:id="rId11"/>
            </p:custDataLst>
          </p:nvPr>
        </p:nvSpPr>
        <p:spPr>
          <a:xfrm>
            <a:off x="2519597" y="1347764"/>
            <a:ext cx="1924493"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1.2 Establish a High Level Design Specification</a:t>
            </a:r>
          </a:p>
        </p:txBody>
      </p:sp>
      <p:sp>
        <p:nvSpPr>
          <p:cNvPr id="18" name="Rectangle 17"/>
          <p:cNvSpPr/>
          <p:nvPr>
            <p:custDataLst>
              <p:tags r:id="rId12"/>
            </p:custDataLst>
          </p:nvPr>
        </p:nvSpPr>
        <p:spPr>
          <a:xfrm>
            <a:off x="2515412" y="3610311"/>
            <a:ext cx="193286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the Design Process</a:t>
            </a:r>
          </a:p>
        </p:txBody>
      </p:sp>
      <p:sp>
        <p:nvSpPr>
          <p:cNvPr id="19" name="Rectangle 18"/>
          <p:cNvSpPr/>
          <p:nvPr>
            <p:custDataLst>
              <p:tags r:id="rId13"/>
            </p:custDataLst>
          </p:nvPr>
        </p:nvSpPr>
        <p:spPr>
          <a:xfrm>
            <a:off x="2515412" y="4285668"/>
            <a:ext cx="1932865" cy="603107"/>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Determine the Right Approach to Design Documentation</a:t>
            </a:r>
          </a:p>
        </p:txBody>
      </p:sp>
      <p:sp>
        <p:nvSpPr>
          <p:cNvPr id="21" name="Rectangle 20"/>
          <p:cNvSpPr/>
          <p:nvPr>
            <p:custDataLst>
              <p:tags r:id="rId14"/>
            </p:custDataLst>
          </p:nvPr>
        </p:nvSpPr>
        <p:spPr>
          <a:xfrm>
            <a:off x="2515412" y="5087517"/>
            <a:ext cx="193286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Build the High Level Design</a:t>
            </a:r>
          </a:p>
        </p:txBody>
      </p:sp>
      <p:sp>
        <p:nvSpPr>
          <p:cNvPr id="23" name="Rectangle 22"/>
          <p:cNvSpPr/>
          <p:nvPr>
            <p:custDataLst>
              <p:tags r:id="rId15"/>
            </p:custDataLst>
          </p:nvPr>
        </p:nvSpPr>
        <p:spPr>
          <a:xfrm>
            <a:off x="4693227" y="1347764"/>
            <a:ext cx="1913861"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1.3 Optimize for Business and Regulatory Compliance </a:t>
            </a:r>
          </a:p>
        </p:txBody>
      </p:sp>
      <p:sp>
        <p:nvSpPr>
          <p:cNvPr id="25" name="Rectangle 24"/>
          <p:cNvSpPr/>
          <p:nvPr>
            <p:custDataLst>
              <p:tags r:id="rId16"/>
            </p:custDataLst>
          </p:nvPr>
        </p:nvSpPr>
        <p:spPr>
          <a:xfrm>
            <a:off x="4689067" y="2642951"/>
            <a:ext cx="1922185" cy="656764"/>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the Importance of Compliance Checks</a:t>
            </a:r>
          </a:p>
        </p:txBody>
      </p:sp>
      <p:sp>
        <p:nvSpPr>
          <p:cNvPr id="40" name="Rectangle 39"/>
          <p:cNvSpPr/>
          <p:nvPr/>
        </p:nvSpPr>
        <p:spPr>
          <a:xfrm>
            <a:off x="2515412" y="5762876"/>
            <a:ext cx="1932865" cy="661895"/>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Specify the Impact of the Design on Other Projects</a:t>
            </a:r>
          </a:p>
        </p:txBody>
      </p:sp>
      <p:sp>
        <p:nvSpPr>
          <p:cNvPr id="30" name="Rectangle 29"/>
          <p:cNvSpPr/>
          <p:nvPr>
            <p:custDataLst>
              <p:tags r:id="rId17"/>
            </p:custDataLst>
          </p:nvPr>
        </p:nvSpPr>
        <p:spPr>
          <a:xfrm>
            <a:off x="4689067" y="3556063"/>
            <a:ext cx="1922185" cy="84448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Mitigate the Difficulties of Managing Compliance</a:t>
            </a:r>
          </a:p>
        </p:txBody>
      </p:sp>
      <p:sp>
        <p:nvSpPr>
          <p:cNvPr id="33" name="Rectangle 32"/>
          <p:cNvSpPr/>
          <p:nvPr>
            <p:custDataLst>
              <p:tags r:id="rId18"/>
            </p:custDataLst>
          </p:nvPr>
        </p:nvSpPr>
        <p:spPr>
          <a:xfrm>
            <a:off x="2515412" y="2642956"/>
            <a:ext cx="1932865" cy="768611"/>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Determine the Right Approach to Design Creation</a:t>
            </a:r>
          </a:p>
        </p:txBody>
      </p:sp>
      <p:cxnSp>
        <p:nvCxnSpPr>
          <p:cNvPr id="27" name="Straight Connector 26"/>
          <p:cNvCxnSpPr>
            <a:stCxn id="34" idx="2"/>
          </p:cNvCxnSpPr>
          <p:nvPr>
            <p:custDataLst>
              <p:tags r:id="rId19"/>
            </p:custDataLst>
          </p:nvPr>
        </p:nvCxnSpPr>
        <p:spPr>
          <a:xfrm>
            <a:off x="7832836" y="2445496"/>
            <a:ext cx="0" cy="1120463"/>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custDataLst>
              <p:tags r:id="rId20"/>
            </p:custDataLst>
          </p:nvPr>
        </p:nvSpPr>
        <p:spPr>
          <a:xfrm>
            <a:off x="6849485" y="1350340"/>
            <a:ext cx="1966719" cy="1095155"/>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1.4 Obtain Stakeholder Approval</a:t>
            </a:r>
          </a:p>
        </p:txBody>
      </p:sp>
      <p:sp>
        <p:nvSpPr>
          <p:cNvPr id="35" name="Rectangle 34"/>
          <p:cNvSpPr/>
          <p:nvPr>
            <p:custDataLst>
              <p:tags r:id="rId21"/>
            </p:custDataLst>
          </p:nvPr>
        </p:nvSpPr>
        <p:spPr>
          <a:xfrm>
            <a:off x="6845200" y="2642959"/>
            <a:ext cx="1975272" cy="648125"/>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Obtain Stakeholder Approval for the High Level Design</a:t>
            </a:r>
          </a:p>
        </p:txBody>
      </p:sp>
      <p:sp>
        <p:nvSpPr>
          <p:cNvPr id="36" name="Rectangle 35"/>
          <p:cNvSpPr/>
          <p:nvPr>
            <p:custDataLst>
              <p:tags r:id="rId22"/>
            </p:custDataLst>
          </p:nvPr>
        </p:nvSpPr>
        <p:spPr>
          <a:xfrm>
            <a:off x="6845200" y="3553967"/>
            <a:ext cx="1975272" cy="846584"/>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Ensure Stakeholders are Kept Up-to-Date with Project Progress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p:cNvGraphicFramePr>
          <p:nvPr>
            <p:custDataLst>
              <p:tags r:id="rId2"/>
            </p:custDataLst>
          </p:nvPr>
        </p:nvGraphicFramePr>
        <p:xfrm>
          <a:off x="8" y="8"/>
          <a:ext cx="158751" cy="158751"/>
        </p:xfrm>
        <a:graphic>
          <a:graphicData uri="http://schemas.openxmlformats.org/presentationml/2006/ole">
            <mc:AlternateContent xmlns:mc="http://schemas.openxmlformats.org/markup-compatibility/2006">
              <mc:Choice xmlns:v="urn:schemas-microsoft-com:vml" Requires="v">
                <p:oleObj spid="_x0000_s8164498" name="think-cell Slide" r:id="rId25" imgW="360" imgH="360" progId="">
                  <p:embed/>
                </p:oleObj>
              </mc:Choice>
              <mc:Fallback>
                <p:oleObj name="think-cell Slide" r:id="rId25" imgW="360" imgH="360" progId="">
                  <p:embed/>
                  <p:pic>
                    <p:nvPicPr>
                      <p:cNvPr id="0" name="Picture 131"/>
                      <p:cNvPicPr>
                        <a:picLocks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 y="8"/>
                        <a:ext cx="158751" cy="158751"/>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cxnSp>
        <p:nvCxnSpPr>
          <p:cNvPr id="29" name="Straight Connector 28"/>
          <p:cNvCxnSpPr>
            <a:stCxn id="23" idx="2"/>
            <a:endCxn id="38" idx="2"/>
          </p:cNvCxnSpPr>
          <p:nvPr>
            <p:custDataLst>
              <p:tags r:id="rId3"/>
            </p:custDataLst>
          </p:nvPr>
        </p:nvCxnSpPr>
        <p:spPr>
          <a:xfrm>
            <a:off x="5641727" y="2444201"/>
            <a:ext cx="0" cy="337398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6" idx="2"/>
            <a:endCxn id="19" idx="2"/>
          </p:cNvCxnSpPr>
          <p:nvPr>
            <p:custDataLst>
              <p:tags r:id="rId4"/>
            </p:custDataLst>
          </p:nvPr>
        </p:nvCxnSpPr>
        <p:spPr>
          <a:xfrm flipH="1">
            <a:off x="3479717" y="2444209"/>
            <a:ext cx="1" cy="2049487"/>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2"/>
            <a:endCxn id="9" idx="2"/>
          </p:cNvCxnSpPr>
          <p:nvPr>
            <p:custDataLst>
              <p:tags r:id="rId5"/>
            </p:custDataLst>
          </p:nvPr>
        </p:nvCxnSpPr>
        <p:spPr>
          <a:xfrm>
            <a:off x="1309807" y="2444204"/>
            <a:ext cx="1" cy="1412963"/>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6"/>
            </p:custDataLst>
          </p:nvPr>
        </p:nvSpPr>
        <p:spPr/>
        <p:txBody>
          <a:bodyPr/>
          <a:lstStyle/>
          <a:p>
            <a:r>
              <a:rPr lang="en-US" dirty="0" smtClean="0"/>
              <a:t>2.0 Design Detailed Solution Components</a:t>
            </a:r>
            <a:endParaRPr lang="en-US" dirty="0"/>
          </a:p>
        </p:txBody>
      </p:sp>
      <p:sp>
        <p:nvSpPr>
          <p:cNvPr id="5" name="Rectangle 4"/>
          <p:cNvSpPr/>
          <p:nvPr>
            <p:custDataLst>
              <p:tags r:id="rId7"/>
            </p:custDataLst>
          </p:nvPr>
        </p:nvSpPr>
        <p:spPr>
          <a:xfrm>
            <a:off x="331453" y="1347767"/>
            <a:ext cx="1956688" cy="1096441"/>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2.1 Design the Business Rules</a:t>
            </a:r>
          </a:p>
        </p:txBody>
      </p:sp>
      <p:sp>
        <p:nvSpPr>
          <p:cNvPr id="8" name="Rectangle 7"/>
          <p:cNvSpPr/>
          <p:nvPr>
            <p:custDataLst>
              <p:tags r:id="rId8"/>
            </p:custDataLst>
          </p:nvPr>
        </p:nvSpPr>
        <p:spPr>
          <a:xfrm>
            <a:off x="327208" y="2685611"/>
            <a:ext cx="1965199" cy="47548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Design Process Flows</a:t>
            </a:r>
          </a:p>
        </p:txBody>
      </p:sp>
      <p:sp>
        <p:nvSpPr>
          <p:cNvPr id="9" name="Rectangle 8"/>
          <p:cNvSpPr/>
          <p:nvPr>
            <p:custDataLst>
              <p:tags r:id="rId9"/>
            </p:custDataLst>
          </p:nvPr>
        </p:nvSpPr>
        <p:spPr>
          <a:xfrm>
            <a:off x="327208" y="3381672"/>
            <a:ext cx="1965199" cy="47548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Map Business Rules</a:t>
            </a:r>
          </a:p>
        </p:txBody>
      </p:sp>
      <p:sp>
        <p:nvSpPr>
          <p:cNvPr id="16" name="Rectangle 15"/>
          <p:cNvSpPr/>
          <p:nvPr>
            <p:custDataLst>
              <p:tags r:id="rId10"/>
            </p:custDataLst>
          </p:nvPr>
        </p:nvSpPr>
        <p:spPr>
          <a:xfrm>
            <a:off x="2517471" y="1347764"/>
            <a:ext cx="1924493"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2.2 Design the User Interface</a:t>
            </a:r>
          </a:p>
        </p:txBody>
      </p:sp>
      <p:sp>
        <p:nvSpPr>
          <p:cNvPr id="18" name="Rectangle 17"/>
          <p:cNvSpPr/>
          <p:nvPr>
            <p:custDataLst>
              <p:tags r:id="rId11"/>
            </p:custDataLst>
          </p:nvPr>
        </p:nvSpPr>
        <p:spPr>
          <a:xfrm>
            <a:off x="2513285" y="3381672"/>
            <a:ext cx="1932865" cy="47548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Create Storyboards</a:t>
            </a:r>
          </a:p>
        </p:txBody>
      </p:sp>
      <p:sp>
        <p:nvSpPr>
          <p:cNvPr id="19" name="Rectangle 18"/>
          <p:cNvSpPr/>
          <p:nvPr>
            <p:custDataLst>
              <p:tags r:id="rId12"/>
            </p:custDataLst>
          </p:nvPr>
        </p:nvSpPr>
        <p:spPr>
          <a:xfrm>
            <a:off x="2512555" y="4018199"/>
            <a:ext cx="1934308" cy="47548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Follow Best Practices</a:t>
            </a:r>
          </a:p>
        </p:txBody>
      </p:sp>
      <p:sp>
        <p:nvSpPr>
          <p:cNvPr id="23" name="Rectangle 22"/>
          <p:cNvSpPr/>
          <p:nvPr>
            <p:custDataLst>
              <p:tags r:id="rId13"/>
            </p:custDataLst>
          </p:nvPr>
        </p:nvSpPr>
        <p:spPr>
          <a:xfrm>
            <a:off x="4684805" y="1347764"/>
            <a:ext cx="1913861"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2.3 Design the System Flow and Integrations</a:t>
            </a:r>
          </a:p>
        </p:txBody>
      </p:sp>
      <p:sp>
        <p:nvSpPr>
          <p:cNvPr id="33" name="Rectangle 32"/>
          <p:cNvSpPr/>
          <p:nvPr>
            <p:custDataLst>
              <p:tags r:id="rId14"/>
            </p:custDataLst>
          </p:nvPr>
        </p:nvSpPr>
        <p:spPr>
          <a:xfrm>
            <a:off x="2513285" y="2713296"/>
            <a:ext cx="1932865" cy="47548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Create Wireframes</a:t>
            </a:r>
          </a:p>
        </p:txBody>
      </p:sp>
      <p:cxnSp>
        <p:nvCxnSpPr>
          <p:cNvPr id="27" name="Straight Connector 26"/>
          <p:cNvCxnSpPr>
            <a:stCxn id="34" idx="2"/>
            <a:endCxn id="35" idx="2"/>
          </p:cNvCxnSpPr>
          <p:nvPr>
            <p:custDataLst>
              <p:tags r:id="rId15"/>
            </p:custDataLst>
          </p:nvPr>
        </p:nvCxnSpPr>
        <p:spPr>
          <a:xfrm>
            <a:off x="7830733" y="2445488"/>
            <a:ext cx="2111" cy="761584"/>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custDataLst>
              <p:tags r:id="rId16"/>
            </p:custDataLst>
          </p:nvPr>
        </p:nvSpPr>
        <p:spPr>
          <a:xfrm>
            <a:off x="6847374" y="1350340"/>
            <a:ext cx="1966719" cy="1095155"/>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2.4 Bring the Design Together</a:t>
            </a:r>
          </a:p>
        </p:txBody>
      </p:sp>
      <p:sp>
        <p:nvSpPr>
          <p:cNvPr id="35" name="Rectangle 34"/>
          <p:cNvSpPr/>
          <p:nvPr>
            <p:custDataLst>
              <p:tags r:id="rId17"/>
            </p:custDataLst>
          </p:nvPr>
        </p:nvSpPr>
        <p:spPr>
          <a:xfrm>
            <a:off x="6845200" y="2713296"/>
            <a:ext cx="1975272" cy="493776"/>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Document the Detailed Design</a:t>
            </a:r>
          </a:p>
        </p:txBody>
      </p:sp>
      <p:sp>
        <p:nvSpPr>
          <p:cNvPr id="38" name="Rectangle 37"/>
          <p:cNvSpPr/>
          <p:nvPr>
            <p:custDataLst>
              <p:tags r:id="rId18"/>
            </p:custDataLst>
          </p:nvPr>
        </p:nvSpPr>
        <p:spPr>
          <a:xfrm>
            <a:off x="4680644" y="5341588"/>
            <a:ext cx="192218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the Risks</a:t>
            </a:r>
          </a:p>
        </p:txBody>
      </p:sp>
      <p:sp>
        <p:nvSpPr>
          <p:cNvPr id="39" name="Rectangle 38"/>
          <p:cNvSpPr/>
          <p:nvPr>
            <p:custDataLst>
              <p:tags r:id="rId19"/>
            </p:custDataLst>
          </p:nvPr>
        </p:nvSpPr>
        <p:spPr>
          <a:xfrm>
            <a:off x="4680644" y="4018199"/>
            <a:ext cx="1922185" cy="468052"/>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Build an Entity-Relationship Diagram</a:t>
            </a:r>
          </a:p>
        </p:txBody>
      </p:sp>
      <p:sp>
        <p:nvSpPr>
          <p:cNvPr id="41" name="Rectangle 40"/>
          <p:cNvSpPr/>
          <p:nvPr>
            <p:custDataLst>
              <p:tags r:id="rId20"/>
            </p:custDataLst>
          </p:nvPr>
        </p:nvSpPr>
        <p:spPr>
          <a:xfrm>
            <a:off x="4680644" y="4657512"/>
            <a:ext cx="192218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Classify Data</a:t>
            </a:r>
          </a:p>
        </p:txBody>
      </p:sp>
      <p:sp>
        <p:nvSpPr>
          <p:cNvPr id="42" name="Rectangle 41"/>
          <p:cNvSpPr/>
          <p:nvPr>
            <p:custDataLst>
              <p:tags r:id="rId21"/>
            </p:custDataLst>
          </p:nvPr>
        </p:nvSpPr>
        <p:spPr>
          <a:xfrm>
            <a:off x="4680644" y="2713296"/>
            <a:ext cx="192218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Design Application Integrations</a:t>
            </a:r>
          </a:p>
        </p:txBody>
      </p:sp>
      <p:sp>
        <p:nvSpPr>
          <p:cNvPr id="43" name="Rectangle 42"/>
          <p:cNvSpPr/>
          <p:nvPr>
            <p:custDataLst>
              <p:tags r:id="rId22"/>
            </p:custDataLst>
          </p:nvPr>
        </p:nvSpPr>
        <p:spPr>
          <a:xfrm>
            <a:off x="4680644" y="3380560"/>
            <a:ext cx="192218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Design Data Integrations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p:cNvGraphicFramePr>
          <p:nvPr>
            <p:custDataLst>
              <p:tags r:id="rId2"/>
            </p:custDataLst>
          </p:nvPr>
        </p:nvGraphicFramePr>
        <p:xfrm>
          <a:off x="8" y="8"/>
          <a:ext cx="158751" cy="158751"/>
        </p:xfrm>
        <a:graphic>
          <a:graphicData uri="http://schemas.openxmlformats.org/presentationml/2006/ole">
            <mc:AlternateContent xmlns:mc="http://schemas.openxmlformats.org/markup-compatibility/2006">
              <mc:Choice xmlns:v="urn:schemas-microsoft-com:vml" Requires="v">
                <p:oleObj spid="_x0000_s7640210" name="think-cell Slide" r:id="rId23" imgW="360" imgH="360" progId="">
                  <p:embed/>
                </p:oleObj>
              </mc:Choice>
              <mc:Fallback>
                <p:oleObj name="think-cell Slide" r:id="rId23" imgW="360" imgH="360" progId="">
                  <p:embed/>
                  <p:pic>
                    <p:nvPicPr>
                      <p:cNvPr id="0" name="Picture 131"/>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 y="8"/>
                        <a:ext cx="158751" cy="158751"/>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cxnSp>
        <p:nvCxnSpPr>
          <p:cNvPr id="29" name="Straight Connector 28"/>
          <p:cNvCxnSpPr>
            <a:stCxn id="23" idx="2"/>
            <a:endCxn id="31" idx="0"/>
          </p:cNvCxnSpPr>
          <p:nvPr>
            <p:custDataLst>
              <p:tags r:id="rId3"/>
            </p:custDataLst>
          </p:nvPr>
        </p:nvCxnSpPr>
        <p:spPr>
          <a:xfrm>
            <a:off x="5645898" y="2444209"/>
            <a:ext cx="4359" cy="2388957"/>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6" idx="2"/>
            <a:endCxn id="18" idx="2"/>
          </p:cNvCxnSpPr>
          <p:nvPr>
            <p:custDataLst>
              <p:tags r:id="rId4"/>
            </p:custDataLst>
          </p:nvPr>
        </p:nvCxnSpPr>
        <p:spPr>
          <a:xfrm flipH="1">
            <a:off x="3476542" y="2444200"/>
            <a:ext cx="5629" cy="170488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2"/>
            <a:endCxn id="11" idx="0"/>
          </p:cNvCxnSpPr>
          <p:nvPr>
            <p:custDataLst>
              <p:tags r:id="rId5"/>
            </p:custDataLst>
          </p:nvPr>
        </p:nvCxnSpPr>
        <p:spPr>
          <a:xfrm>
            <a:off x="1307664" y="2444207"/>
            <a:ext cx="4283" cy="1224955"/>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6"/>
            </p:custDataLst>
          </p:nvPr>
        </p:nvSpPr>
        <p:spPr/>
        <p:txBody>
          <a:bodyPr/>
          <a:lstStyle/>
          <a:p>
            <a:r>
              <a:rPr lang="en-US" dirty="0" smtClean="0"/>
              <a:t>3.0 Manage Application Development</a:t>
            </a:r>
            <a:endParaRPr lang="en-US" dirty="0"/>
          </a:p>
        </p:txBody>
      </p:sp>
      <p:sp>
        <p:nvSpPr>
          <p:cNvPr id="5" name="Rectangle 4"/>
          <p:cNvSpPr/>
          <p:nvPr>
            <p:custDataLst>
              <p:tags r:id="rId7"/>
            </p:custDataLst>
          </p:nvPr>
        </p:nvSpPr>
        <p:spPr>
          <a:xfrm>
            <a:off x="329312" y="1347767"/>
            <a:ext cx="1956688" cy="1096441"/>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3.1 Establish Team Structure</a:t>
            </a:r>
          </a:p>
        </p:txBody>
      </p:sp>
      <p:sp>
        <p:nvSpPr>
          <p:cNvPr id="9" name="Rectangle 8"/>
          <p:cNvSpPr/>
          <p:nvPr>
            <p:custDataLst>
              <p:tags r:id="rId8"/>
            </p:custDataLst>
          </p:nvPr>
        </p:nvSpPr>
        <p:spPr>
          <a:xfrm>
            <a:off x="329349" y="2624005"/>
            <a:ext cx="1965199" cy="841007"/>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Optimize the Application Development Organization Structure</a:t>
            </a:r>
          </a:p>
        </p:txBody>
      </p:sp>
      <p:sp>
        <p:nvSpPr>
          <p:cNvPr id="11" name="Rectangle 10"/>
          <p:cNvSpPr/>
          <p:nvPr>
            <p:custDataLst>
              <p:tags r:id="rId9"/>
            </p:custDataLst>
          </p:nvPr>
        </p:nvSpPr>
        <p:spPr>
          <a:xfrm>
            <a:off x="329349" y="3669162"/>
            <a:ext cx="1965199" cy="716911"/>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Optimize the Structure of Individual Project Teams</a:t>
            </a:r>
          </a:p>
        </p:txBody>
      </p:sp>
      <p:sp>
        <p:nvSpPr>
          <p:cNvPr id="16" name="Rectangle 15"/>
          <p:cNvSpPr/>
          <p:nvPr>
            <p:custDataLst>
              <p:tags r:id="rId10"/>
            </p:custDataLst>
          </p:nvPr>
        </p:nvSpPr>
        <p:spPr>
          <a:xfrm>
            <a:off x="2519923" y="1347764"/>
            <a:ext cx="1924493"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3.2 Select an Appropriate Development Method</a:t>
            </a:r>
          </a:p>
        </p:txBody>
      </p:sp>
      <p:sp>
        <p:nvSpPr>
          <p:cNvPr id="18" name="Rectangle 17"/>
          <p:cNvSpPr/>
          <p:nvPr>
            <p:custDataLst>
              <p:tags r:id="rId11"/>
            </p:custDataLst>
          </p:nvPr>
        </p:nvSpPr>
        <p:spPr>
          <a:xfrm>
            <a:off x="2510109" y="3672480"/>
            <a:ext cx="1932865" cy="4766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Pick the Right Mix</a:t>
            </a:r>
          </a:p>
        </p:txBody>
      </p:sp>
      <p:sp>
        <p:nvSpPr>
          <p:cNvPr id="23" name="Rectangle 22"/>
          <p:cNvSpPr/>
          <p:nvPr>
            <p:custDataLst>
              <p:tags r:id="rId12"/>
            </p:custDataLst>
          </p:nvPr>
        </p:nvSpPr>
        <p:spPr>
          <a:xfrm>
            <a:off x="4688967" y="1347764"/>
            <a:ext cx="1913861" cy="109644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D17D08"/>
                </a:solidFill>
              </a:rPr>
              <a:t>3.3 Manage Development Roles, Responsibilities, and Risks</a:t>
            </a:r>
          </a:p>
        </p:txBody>
      </p:sp>
      <p:sp>
        <p:nvSpPr>
          <p:cNvPr id="25" name="Rectangle 24"/>
          <p:cNvSpPr/>
          <p:nvPr>
            <p:custDataLst>
              <p:tags r:id="rId13"/>
            </p:custDataLst>
          </p:nvPr>
        </p:nvSpPr>
        <p:spPr>
          <a:xfrm>
            <a:off x="4689164" y="2624005"/>
            <a:ext cx="1922185" cy="967823"/>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Understand the Roles and Responsibilities of Developers and Managers</a:t>
            </a:r>
          </a:p>
        </p:txBody>
      </p:sp>
      <p:sp>
        <p:nvSpPr>
          <p:cNvPr id="30" name="Rectangle 29"/>
          <p:cNvSpPr/>
          <p:nvPr>
            <p:custDataLst>
              <p:tags r:id="rId14"/>
            </p:custDataLst>
          </p:nvPr>
        </p:nvSpPr>
        <p:spPr>
          <a:xfrm>
            <a:off x="4688968" y="3861049"/>
            <a:ext cx="1922185" cy="759252"/>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Understand and Mitigate Key Development Risks</a:t>
            </a:r>
          </a:p>
        </p:txBody>
      </p:sp>
      <p:sp>
        <p:nvSpPr>
          <p:cNvPr id="31" name="Rectangle 30"/>
          <p:cNvSpPr/>
          <p:nvPr>
            <p:custDataLst>
              <p:tags r:id="rId15"/>
            </p:custDataLst>
          </p:nvPr>
        </p:nvSpPr>
        <p:spPr>
          <a:xfrm>
            <a:off x="4689164" y="4833166"/>
            <a:ext cx="1922185" cy="720079"/>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Communicate and Track Changes</a:t>
            </a:r>
          </a:p>
        </p:txBody>
      </p:sp>
      <p:sp>
        <p:nvSpPr>
          <p:cNvPr id="33" name="Rectangle 32"/>
          <p:cNvSpPr/>
          <p:nvPr>
            <p:custDataLst>
              <p:tags r:id="rId16"/>
            </p:custDataLst>
          </p:nvPr>
        </p:nvSpPr>
        <p:spPr>
          <a:xfrm>
            <a:off x="2510109" y="2624004"/>
            <a:ext cx="1932865" cy="768611"/>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Evaluate Agile vs. Waterfall</a:t>
            </a:r>
          </a:p>
        </p:txBody>
      </p:sp>
      <p:cxnSp>
        <p:nvCxnSpPr>
          <p:cNvPr id="27" name="Straight Connector 26"/>
          <p:cNvCxnSpPr>
            <a:stCxn id="34" idx="2"/>
            <a:endCxn id="36" idx="0"/>
          </p:cNvCxnSpPr>
          <p:nvPr>
            <p:custDataLst>
              <p:tags r:id="rId17"/>
            </p:custDataLst>
          </p:nvPr>
        </p:nvCxnSpPr>
        <p:spPr>
          <a:xfrm>
            <a:off x="7830733" y="2445488"/>
            <a:ext cx="2111" cy="141556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custDataLst>
              <p:tags r:id="rId18"/>
            </p:custDataLst>
          </p:nvPr>
        </p:nvSpPr>
        <p:spPr>
          <a:xfrm>
            <a:off x="6847374" y="1350340"/>
            <a:ext cx="1966719" cy="1095155"/>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D17D08"/>
                </a:solidFill>
              </a:rPr>
              <a:t>3.4 Manage Development Quality and Throughput</a:t>
            </a:r>
          </a:p>
        </p:txBody>
      </p:sp>
      <p:sp>
        <p:nvSpPr>
          <p:cNvPr id="35" name="Rectangle 34"/>
          <p:cNvSpPr/>
          <p:nvPr>
            <p:custDataLst>
              <p:tags r:id="rId19"/>
            </p:custDataLst>
          </p:nvPr>
        </p:nvSpPr>
        <p:spPr>
          <a:xfrm>
            <a:off x="6845200" y="2623999"/>
            <a:ext cx="1975272" cy="959184"/>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Understand the Factors Affecting Quality and Throughput</a:t>
            </a:r>
          </a:p>
        </p:txBody>
      </p:sp>
      <p:sp>
        <p:nvSpPr>
          <p:cNvPr id="36" name="Rectangle 35"/>
          <p:cNvSpPr/>
          <p:nvPr>
            <p:custDataLst>
              <p:tags r:id="rId20"/>
            </p:custDataLst>
          </p:nvPr>
        </p:nvSpPr>
        <p:spPr>
          <a:xfrm>
            <a:off x="6845200" y="3861049"/>
            <a:ext cx="1975272" cy="975276"/>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Leverage Software Tools to Improve Quality and Throughput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4"/>
  <p:tag name="ISPRING_RESOURCE_PATHS_HASH_2" val="ebfee17fe53b18b6e95943abb9b6914e314401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DmgnsJIC5kiWyylSWlGPG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LaaQhMdxPk64iNHhQ7BBs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yBn3nqTnV0euuMS2QTRkJ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XORJ0ufZ0CS1UhPk.Kyn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FXORJ0ufZ0CS1UhPk.Kyn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g6iVUS..vkyX5rQtDc_Ld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bD2SlA83iUKxGCTBAFNpy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Sm2xovvsjEK9.z388XVHZ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IT7P3aUh_0qf3OLresJfm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YCdiOS9YuUixG7hgedbkZ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FXORJ0ufZ0CS1UhPk.Kyn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m8edw0lqFE27WM9B.l4BI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q7_U84TjnUul5L_2v5kKs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c5w3fJ52f0SyMKCY2meLZg"/>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tEHCNjjBqEGkGtsIKeMZg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AdVinVcw4UKrkUkdESMzw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wpe1cPFD.E2ZEwdU7Vslk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nR_gM1s_5U.tHrr.zOIHx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yG.zq2bxdk26St0ZOvj6s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c5w3fJ52f0SyMKCY2meLZ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c5w3fJ52f0SyMKCY2meLZ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c5w3fJ52f0SyMKCY2meLZ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yG.zq2bxdk26St0ZOvj6s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GsbmpWdzmUWXPHI.fTI7kA"/>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yG.zq2bxdk26St0ZOvj6s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wpe1cPFD.E2ZEwdU7Vslkw"/>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yG.zq2bxdk26St0ZOvj6s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GOJrlYC680ec0ejUXRe0b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21zMnmg7z0aLGul2k_Yrn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gjs5QeP8A0OqP4MubqQ.y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0YdCTkMtJkKzCX6fSS8FW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PatLyb5NEyQ6NLBT7a8H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3Lc0cQuK6U.dVmlYApnoK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HFPtdZx3kOyt1UWLIDjw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7xmaVzjL4Uu8mKdQ9j2rD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8IvlqP3rkmHcgHa73POI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vhz2TTi3Ik6Z19TPnckus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J1hNG.O1k6yeAWKHpl03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g6iVUS..vkyX5rQtDc_Ld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Sm2xovvsjEK9.z388XVHZ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IT7P3aUh_0qf3OLresJfm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YCdiOS9YuUixG7hgedbkZ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aXAABvLDUUe9Xx9SABE7_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feuPEtr6kq6kDjKKhpro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Z4FV.MlHNkuTxC1wuhca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LaaQhMdxPk64iNHhQ7BBs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yBn3nqTnV0euuMS2QTRkJ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XORJ0ufZ0CS1UhPk.Kyn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vhz2TTi3Ik6Z19TPnckus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LaaQhMdxPk64iNHhQ7BBs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yBn3nqTnV0euuMS2QTRkJ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MjZhmLpBsEOQOp3SM2ESk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vhz2TTi3Ik6Z19TPnckus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g6iVUS..vkyX5rQtDc_Ld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Sm2xovvsjEK9.z388XVHZ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IT7P3aUh_0qf3OLresJfm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YCdiOS9YuUixG7hgedbkZ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aXAABvLDUUe9Xx9SABE7_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VZQS1b7vUuhhIpvs4k0N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LaaQhMdxPk64iNHhQ7BBs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XORJ0ufZ0CS1UhPk.Kyn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vhz2TTi3Ik6Z19TPnckus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LaaQhMdxPk64iNHhQ7BBs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yBn3nqTnV0euuMS2QTRkJ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m76z_PotEq5mP.2rnqIZ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m76z_PotEq5mP.2rnqIZ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m76z_PotEq5mP.2rnqIZ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q23qBhtAU.3ng3qSceZp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vhz2TTi3Ik6Z19TPnckus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g6iVUS..vkyX5rQtDc_Ld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Sm2xovvsjEK9.z388XVHZ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YCdiOS9YuUixG7hgedbkZ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nEzV.xX8SE62KxnT1D9qS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LaaQhMdxPk64iNHhQ7BBs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yBn3nqTnV0euuMS2QTRkJ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m76z_PotEq5mP.2rnqIZ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XORJ0ufZ0CS1UhPk.Kyn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vhz2TTi3Ik6Z19TPnckus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LaaQhMdxPk64iNHhQ7BBs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yBn3nqTnV0euuMS2QTRkJ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kzFq4czlW0S6fxPxt7DwX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vhz2TTi3Ik6Z19TPnckus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g6iVUS..vkyX5rQtDc_Ld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Sm2xovvsjEK9.z388XVHZ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IT7P3aUh_0qf3OLresJfm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YCdiOS9YuUixG7hgedbkZ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1567</Words>
  <Application>Microsoft Office PowerPoint</Application>
  <PresentationFormat>On-screen Show (4:3)</PresentationFormat>
  <Paragraphs>317</Paragraphs>
  <Slides>16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Courier New</vt:lpstr>
      <vt:lpstr>Georgia</vt:lpstr>
      <vt:lpstr>Helvetica</vt:lpstr>
      <vt:lpstr>Wingdings</vt:lpstr>
      <vt:lpstr>Office Theme</vt:lpstr>
      <vt:lpstr>think-cell Slide</vt:lpstr>
      <vt:lpstr>PowerPoint Presentation</vt:lpstr>
      <vt:lpstr>Beyond Practical Research – Workshops Get You To Results</vt:lpstr>
      <vt:lpstr>Make development optimization about business alignment</vt:lpstr>
      <vt:lpstr>See the difference optimization makes</vt:lpstr>
      <vt:lpstr>Develop a standardized and comprehensive application development plan to minimize downstream hurdles</vt:lpstr>
      <vt:lpstr>This workshop is broken into five modules to optimize application development processes</vt:lpstr>
      <vt:lpstr>1.0 Design High Level Solutions</vt:lpstr>
      <vt:lpstr>2.0 Design Detailed Solution Components</vt:lpstr>
      <vt:lpstr>3.0 Manage Application Development</vt:lpstr>
      <vt:lpstr>4.0 Test Solution Components</vt:lpstr>
      <vt:lpstr>5.0 Review and Communicate with Stakeholders</vt:lpstr>
      <vt:lpstr>Application Development Workshop Deliverables</vt:lpstr>
      <vt:lpstr>Assess the maturity of your application development process</vt:lpstr>
      <vt:lpstr>PowerPoint Presentation</vt:lpstr>
      <vt:lpstr>Testing at multiple points during the Software Development Lifecycle</vt:lpstr>
      <vt:lpstr>Application Development Workshop: Built on World Class Research, Experience, and Standards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2013-04-23T12:34:19Z</dcterms:created>
  <dcterms:modified xsi:type="dcterms:W3CDTF">2014-03-14T14:18:15Z</dcterms:modified>
</cp:coreProperties>
</file>