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6" r:id="rId1"/>
    <p:sldMasterId id="2147483903" r:id="rId2"/>
  </p:sldMasterIdLst>
  <p:notesMasterIdLst>
    <p:notesMasterId r:id="rId15"/>
  </p:notesMasterIdLst>
  <p:handoutMasterIdLst>
    <p:handoutMasterId r:id="rId16"/>
  </p:handoutMasterIdLst>
  <p:sldIdLst>
    <p:sldId id="862" r:id="rId3"/>
    <p:sldId id="484" r:id="rId4"/>
    <p:sldId id="403" r:id="rId5"/>
    <p:sldId id="490" r:id="rId6"/>
    <p:sldId id="546" r:id="rId7"/>
    <p:sldId id="491" r:id="rId8"/>
    <p:sldId id="860" r:id="rId9"/>
    <p:sldId id="503" r:id="rId10"/>
    <p:sldId id="861" r:id="rId11"/>
    <p:sldId id="779" r:id="rId12"/>
    <p:sldId id="492" r:id="rId13"/>
    <p:sldId id="863" r:id="rId14"/>
  </p:sldIdLst>
  <p:sldSz cx="9144000" cy="6858000" type="screen4x3"/>
  <p:notesSz cx="6858000" cy="9144000"/>
  <p:custShowLst>
    <p:custShow name="Custom Show 1" id="0">
      <p:sldLst/>
    </p:custShow>
  </p:custShowLst>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Author" initials="A" lastIdx="0"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330"/>
    <a:srgbClr val="00B050"/>
    <a:srgbClr val="192B39"/>
    <a:srgbClr val="D1FFE6"/>
    <a:srgbClr val="F9E5AD"/>
    <a:srgbClr val="D9A210"/>
    <a:srgbClr val="FDCBCB"/>
    <a:srgbClr val="B0C534"/>
    <a:srgbClr val="2576B7"/>
    <a:srgbClr val="164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27" autoAdjust="0"/>
    <p:restoredTop sz="96256" autoAdjust="0"/>
  </p:normalViewPr>
  <p:slideViewPr>
    <p:cSldViewPr snapToGrid="0">
      <p:cViewPr varScale="1">
        <p:scale>
          <a:sx n="118" d="100"/>
          <a:sy n="118" d="100"/>
        </p:scale>
        <p:origin x="2106"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CA" sz="1200" b="1" dirty="0" smtClean="0"/>
              <a:t>Per Capita</a:t>
            </a:r>
            <a:r>
              <a:rPr lang="en-CA" sz="1200" b="1" baseline="0" dirty="0" smtClean="0"/>
              <a:t> Cost by Industry Classification of Benchmarked Companies</a:t>
            </a:r>
            <a:endParaRPr lang="en-CA" sz="1200" b="1" dirty="0"/>
          </a:p>
        </c:rich>
      </c:tx>
      <c:layout>
        <c:manualLayout>
          <c:xMode val="edge"/>
          <c:yMode val="edge"/>
          <c:x val="0.12713965422534734"/>
          <c:y val="7.3673970058202439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2306177315556194"/>
          <c:y val="0.12837051161641269"/>
          <c:w val="0.73691437519171676"/>
          <c:h val="0.74568528684409141"/>
        </c:manualLayout>
      </c:layout>
      <c:barChart>
        <c:barDir val="bar"/>
        <c:grouping val="clustered"/>
        <c:varyColors val="0"/>
        <c:ser>
          <c:idx val="0"/>
          <c:order val="0"/>
          <c:tx>
            <c:strRef>
              <c:f>Sheet1!$B$1</c:f>
              <c:strCache>
                <c:ptCount val="1"/>
                <c:pt idx="0">
                  <c:v>Per capita cost by industry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Public</c:v>
                </c:pt>
                <c:pt idx="1">
                  <c:v>Hospitality</c:v>
                </c:pt>
                <c:pt idx="2">
                  <c:v>Research</c:v>
                </c:pt>
                <c:pt idx="3">
                  <c:v>Technology</c:v>
                </c:pt>
                <c:pt idx="4">
                  <c:v>Media</c:v>
                </c:pt>
                <c:pt idx="5">
                  <c:v>Retail</c:v>
                </c:pt>
                <c:pt idx="6">
                  <c:v>Industrial</c:v>
                </c:pt>
                <c:pt idx="7">
                  <c:v>Consumer</c:v>
                </c:pt>
                <c:pt idx="8">
                  <c:v>Services</c:v>
                </c:pt>
                <c:pt idx="9">
                  <c:v>Education</c:v>
                </c:pt>
                <c:pt idx="10">
                  <c:v>Communications</c:v>
                </c:pt>
                <c:pt idx="11">
                  <c:v>Transportation</c:v>
                </c:pt>
                <c:pt idx="12">
                  <c:v>Energy </c:v>
                </c:pt>
                <c:pt idx="13">
                  <c:v>Financial</c:v>
                </c:pt>
                <c:pt idx="14">
                  <c:v>Pharmaceutical </c:v>
                </c:pt>
                <c:pt idx="15">
                  <c:v>Health</c:v>
                </c:pt>
              </c:strCache>
            </c:strRef>
          </c:cat>
          <c:val>
            <c:numRef>
              <c:f>Sheet1!$B$2:$B$17</c:f>
              <c:numCache>
                <c:formatCode>"$"#,##0_);[Red]\("$"#,##0\)</c:formatCode>
                <c:ptCount val="16"/>
                <c:pt idx="0">
                  <c:v>73</c:v>
                </c:pt>
                <c:pt idx="1">
                  <c:v>135</c:v>
                </c:pt>
                <c:pt idx="2">
                  <c:v>166</c:v>
                </c:pt>
                <c:pt idx="3">
                  <c:v>178</c:v>
                </c:pt>
                <c:pt idx="4">
                  <c:v>185</c:v>
                </c:pt>
                <c:pt idx="5">
                  <c:v>189</c:v>
                </c:pt>
                <c:pt idx="6">
                  <c:v>190</c:v>
                </c:pt>
                <c:pt idx="7">
                  <c:v>218</c:v>
                </c:pt>
                <c:pt idx="8">
                  <c:v>219</c:v>
                </c:pt>
                <c:pt idx="9">
                  <c:v>225</c:v>
                </c:pt>
                <c:pt idx="10">
                  <c:v>237</c:v>
                </c:pt>
                <c:pt idx="11">
                  <c:v>252</c:v>
                </c:pt>
                <c:pt idx="12">
                  <c:v>256</c:v>
                </c:pt>
                <c:pt idx="13">
                  <c:v>259</c:v>
                </c:pt>
                <c:pt idx="14">
                  <c:v>298</c:v>
                </c:pt>
                <c:pt idx="15">
                  <c:v>398</c:v>
                </c:pt>
              </c:numCache>
            </c:numRef>
          </c:val>
        </c:ser>
        <c:dLbls>
          <c:dLblPos val="outEnd"/>
          <c:showLegendKey val="0"/>
          <c:showVal val="1"/>
          <c:showCatName val="0"/>
          <c:showSerName val="0"/>
          <c:showPercent val="0"/>
          <c:showBubbleSize val="0"/>
        </c:dLbls>
        <c:gapWidth val="182"/>
        <c:axId val="366588424"/>
        <c:axId val="368371336"/>
      </c:barChart>
      <c:catAx>
        <c:axId val="366588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368371336"/>
        <c:crosses val="autoZero"/>
        <c:auto val="1"/>
        <c:lblAlgn val="ctr"/>
        <c:lblOffset val="100"/>
        <c:noMultiLvlLbl val="0"/>
      </c:catAx>
      <c:valAx>
        <c:axId val="368371336"/>
        <c:scaling>
          <c:orientation val="minMax"/>
        </c:scaling>
        <c:delete val="0"/>
        <c:axPos val="b"/>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366588424"/>
        <c:crosses val="autoZero"/>
        <c:crossBetween val="between"/>
      </c:valAx>
      <c:spPr>
        <a:solidFill>
          <a:schemeClr val="accent2">
            <a:lumMod val="20000"/>
            <a:lumOff val="80000"/>
          </a:schemeClr>
        </a:solidFill>
        <a:ln>
          <a:noFill/>
        </a:ln>
        <a:effectLst/>
      </c:spPr>
    </c:plotArea>
    <c:legend>
      <c:legendPos val="b"/>
      <c:layout>
        <c:manualLayout>
          <c:xMode val="edge"/>
          <c:yMode val="edge"/>
          <c:x val="0.31815113116337096"/>
          <c:y val="0.93714421128534398"/>
          <c:w val="0.39122962721621246"/>
          <c:h val="5.563528609542744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3"/>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delete val="1"/>
              <c:extLst>
                <c:ext xmlns:c15="http://schemas.microsoft.com/office/drawing/2012/chart" uri="{CE6537A1-D6FC-4f65-9D91-7224C49458BB}"/>
              </c:extLst>
            </c:dLbl>
            <c:dLbl>
              <c:idx val="1"/>
              <c:layout>
                <c:manualLayout>
                  <c:x val="0.22121337729519866"/>
                  <c:y val="-0.11789325789551182"/>
                </c:manualLayout>
              </c:layout>
              <c:tx>
                <c:rich>
                  <a:bodyPr/>
                  <a:lstStyle/>
                  <a:p>
                    <a:fld id="{98DF31F7-E97D-4C79-8048-6430FBB9B38C}" type="VALUE">
                      <a:rPr lang="en-US" sz="1050">
                        <a:solidFill>
                          <a:schemeClr val="bg1"/>
                        </a:solidFill>
                      </a:rPr>
                      <a:pPr/>
                      <a:t>[VALUE]</a:t>
                    </a:fld>
                    <a:endParaRPr lang="en-CA"/>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numCache>
            </c:numRef>
          </c:cat>
          <c:val>
            <c:numRef>
              <c:f>Sheet1!$B$2:$B$5</c:f>
              <c:numCache>
                <c:formatCode>0%</c:formatCode>
                <c:ptCount val="4"/>
                <c:pt idx="0">
                  <c:v>0.4</c:v>
                </c:pt>
                <c:pt idx="1">
                  <c:v>0.6</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delete val="1"/>
              <c:extLst>
                <c:ext xmlns:c15="http://schemas.microsoft.com/office/drawing/2012/chart" uri="{CE6537A1-D6FC-4f65-9D91-7224C49458BB}"/>
              </c:extLst>
            </c:dLbl>
            <c:dLbl>
              <c:idx val="1"/>
              <c:layout>
                <c:manualLayout>
                  <c:x val="0.22121337729519866"/>
                  <c:y val="0.10149392222654544"/>
                </c:manualLayout>
              </c:layout>
              <c:tx>
                <c:rich>
                  <a:bodyPr/>
                  <a:lstStyle/>
                  <a:p>
                    <a:fld id="{98DF31F7-E97D-4C79-8048-6430FBB9B38C}" type="VALUE">
                      <a:rPr lang="en-US" sz="1050">
                        <a:solidFill>
                          <a:schemeClr val="bg1"/>
                        </a:solidFill>
                      </a:rPr>
                      <a:pPr/>
                      <a:t>[VALUE]</a:t>
                    </a:fld>
                    <a:endParaRPr lang="en-CA"/>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numCache>
            </c:numRef>
          </c:cat>
          <c:val>
            <c:numRef>
              <c:f>Sheet1!$B$2:$B$5</c:f>
              <c:numCache>
                <c:formatCode>0%</c:formatCode>
                <c:ptCount val="4"/>
                <c:pt idx="0">
                  <c:v>0.57999999999999996</c:v>
                </c:pt>
                <c:pt idx="1">
                  <c:v>0.42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11/21/2017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11/21/2017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387984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1437444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5</a:t>
            </a:fld>
            <a:endParaRPr lang="en-US" dirty="0"/>
          </a:p>
        </p:txBody>
      </p:sp>
    </p:spTree>
    <p:extLst>
      <p:ext uri="{BB962C8B-B14F-4D97-AF65-F5344CB8AC3E}">
        <p14:creationId xmlns:p14="http://schemas.microsoft.com/office/powerpoint/2010/main" val="3282748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7</a:t>
            </a:fld>
            <a:endParaRPr lang="en-US" dirty="0"/>
          </a:p>
        </p:txBody>
      </p:sp>
    </p:spTree>
    <p:extLst>
      <p:ext uri="{BB962C8B-B14F-4D97-AF65-F5344CB8AC3E}">
        <p14:creationId xmlns:p14="http://schemas.microsoft.com/office/powerpoint/2010/main" val="104492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10</a:t>
            </a:fld>
            <a:endParaRPr lang="en-US" dirty="0"/>
          </a:p>
        </p:txBody>
      </p:sp>
    </p:spTree>
    <p:extLst>
      <p:ext uri="{BB962C8B-B14F-4D97-AF65-F5344CB8AC3E}">
        <p14:creationId xmlns:p14="http://schemas.microsoft.com/office/powerpoint/2010/main" val="2498139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11</a:t>
            </a:fld>
            <a:endParaRPr lang="en-US" dirty="0"/>
          </a:p>
        </p:txBody>
      </p:sp>
    </p:spTree>
    <p:extLst>
      <p:ext uri="{BB962C8B-B14F-4D97-AF65-F5344CB8AC3E}">
        <p14:creationId xmlns:p14="http://schemas.microsoft.com/office/powerpoint/2010/main" val="2550465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p:nvGrpSpPr>
        <p:grpSpPr>
          <a:xfrm>
            <a:off x="3510" y="6090046"/>
            <a:ext cx="9140490" cy="767954"/>
            <a:chOff x="3510" y="6090046"/>
            <a:chExt cx="9140490" cy="767954"/>
          </a:xfrm>
        </p:grpSpPr>
        <p:sp>
          <p:nvSpPr>
            <p:cNvPr id="29" name="Rectangle 28"/>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2" name="Group 1"/>
            <p:cNvGrpSpPr/>
            <p:nvPr/>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9" name="TextBox 8"/>
          <p:cNvSpPr txBox="1"/>
          <p:nvPr/>
        </p:nvSpPr>
        <p:spPr>
          <a:xfrm>
            <a:off x="8460432" y="214890"/>
            <a:ext cx="539552" cy="276999"/>
          </a:xfrm>
          <a:prstGeom prst="rect">
            <a:avLst/>
          </a:prstGeom>
          <a:noFill/>
        </p:spPr>
        <p:txBody>
          <a:bodyPr wrap="square" rtlCol="0">
            <a:spAutoFit/>
          </a:bodyPr>
          <a:lstStyle/>
          <a:p>
            <a:r>
              <a:rPr lang="en-CA" sz="1200" b="0" dirty="0" smtClean="0">
                <a:solidFill>
                  <a:schemeClr val="bg1"/>
                </a:solidFill>
              </a:rPr>
              <a:t>V4</a:t>
            </a:r>
            <a:endParaRPr lang="en-CA" sz="1200" b="0" dirty="0">
              <a:solidFill>
                <a:schemeClr val="bg1"/>
              </a:solidFill>
            </a:endParaRPr>
          </a:p>
        </p:txBody>
      </p:sp>
      <p:grpSp>
        <p:nvGrpSpPr>
          <p:cNvPr id="17" name="Group 16"/>
          <p:cNvGrpSpPr/>
          <p:nvPr userDrawn="1"/>
        </p:nvGrpSpPr>
        <p:grpSpPr>
          <a:xfrm>
            <a:off x="3510" y="6090046"/>
            <a:ext cx="9140490" cy="767954"/>
            <a:chOff x="3510" y="6090046"/>
            <a:chExt cx="9140490" cy="767954"/>
          </a:xfrm>
        </p:grpSpPr>
        <p:sp>
          <p:nvSpPr>
            <p:cNvPr id="18" name="Rectangle 17"/>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1997-2017 </a:t>
              </a:r>
              <a:r>
                <a:rPr lang="en-CA" sz="800" dirty="0">
                  <a:solidFill>
                    <a:srgbClr val="ADB7C3"/>
                  </a:solidFill>
                </a:rPr>
                <a:t>Info-Tech Research Group Inc.</a:t>
              </a:r>
            </a:p>
          </p:txBody>
        </p:sp>
        <p:grpSp>
          <p:nvGrpSpPr>
            <p:cNvPr id="19" name="Group 18"/>
            <p:cNvGrpSpPr/>
            <p:nvPr userDrawn="1"/>
          </p:nvGrpSpPr>
          <p:grpSpPr>
            <a:xfrm>
              <a:off x="6696236" y="6090047"/>
              <a:ext cx="2447764" cy="767953"/>
              <a:chOff x="6696236" y="6090047"/>
              <a:chExt cx="2447764" cy="767953"/>
            </a:xfrm>
          </p:grpSpPr>
          <p:sp>
            <p:nvSpPr>
              <p:cNvPr id="20" name="Rectangle 19"/>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21" name="Picture 20"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Tree>
    <p:extLst>
      <p:ext uri="{BB962C8B-B14F-4D97-AF65-F5344CB8AC3E}">
        <p14:creationId xmlns:p14="http://schemas.microsoft.com/office/powerpoint/2010/main" val="10675909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Unbroken Phase Layout">
    <p:spTree>
      <p:nvGrpSpPr>
        <p:cNvPr id="1" name=""/>
        <p:cNvGrpSpPr/>
        <p:nvPr/>
      </p:nvGrpSpPr>
      <p:grpSpPr>
        <a:xfrm>
          <a:off x="0" y="0"/>
          <a:ext cx="0" cy="0"/>
          <a:chOff x="0" y="0"/>
          <a:chExt cx="0" cy="0"/>
        </a:xfrm>
      </p:grpSpPr>
      <p:sp>
        <p:nvSpPr>
          <p:cNvPr id="3" name="TextBox 2"/>
          <p:cNvSpPr txBox="1"/>
          <p:nvPr/>
        </p:nvSpPr>
        <p:spPr>
          <a:xfrm>
            <a:off x="4391566" y="4626678"/>
            <a:ext cx="2803790" cy="769441"/>
          </a:xfrm>
          <a:prstGeom prst="rect">
            <a:avLst/>
          </a:prstGeom>
          <a:noFill/>
        </p:spPr>
        <p:txBody>
          <a:bodyPr wrap="square" rtlCol="0">
            <a:spAutoFit/>
          </a:bodyPr>
          <a:lstStyle/>
          <a:p>
            <a:pPr algn="r"/>
            <a:r>
              <a:rPr lang="en-CA" sz="4400" b="1" dirty="0" smtClean="0">
                <a:solidFill>
                  <a:schemeClr val="accent1"/>
                </a:solidFill>
              </a:rPr>
              <a:t>PHASE</a:t>
            </a:r>
            <a:endParaRPr lang="en-CA" sz="4400" b="1" dirty="0">
              <a:solidFill>
                <a:schemeClr val="accent1"/>
              </a:solidFill>
            </a:endParaRPr>
          </a:p>
        </p:txBody>
      </p:sp>
      <p:cxnSp>
        <p:nvCxnSpPr>
          <p:cNvPr id="4" name="Straight Connector 3"/>
          <p:cNvCxnSpPr/>
          <p:nvPr/>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smtClean="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smtClean="0"/>
              <a:t>#</a:t>
            </a:r>
            <a:endParaRPr lang="en-US" dirty="0"/>
          </a:p>
        </p:txBody>
      </p:sp>
      <p:cxnSp>
        <p:nvCxnSpPr>
          <p:cNvPr id="10" name="Straight Connector 9"/>
          <p:cNvCxnSpPr/>
          <p:nvPr/>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391566" y="4626678"/>
            <a:ext cx="2803790" cy="769441"/>
          </a:xfrm>
          <a:prstGeom prst="rect">
            <a:avLst/>
          </a:prstGeom>
          <a:noFill/>
        </p:spPr>
        <p:txBody>
          <a:bodyPr wrap="square" rtlCol="0">
            <a:spAutoFit/>
          </a:bodyPr>
          <a:lstStyle/>
          <a:p>
            <a:pPr algn="r"/>
            <a:r>
              <a:rPr lang="en-CA" sz="4400" b="1" dirty="0" smtClean="0">
                <a:solidFill>
                  <a:schemeClr val="accent1"/>
                </a:solidFill>
              </a:rPr>
              <a:t>PHASE</a:t>
            </a:r>
            <a:endParaRPr lang="en-CA" sz="4400" b="1" dirty="0">
              <a:solidFill>
                <a:schemeClr val="accent1"/>
              </a:solidFill>
            </a:endParaRPr>
          </a:p>
        </p:txBody>
      </p:sp>
      <p:cxnSp>
        <p:nvCxnSpPr>
          <p:cNvPr id="11" name="Straight Connector 10"/>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2" name="Oval 11"/>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cxnSp>
        <p:nvCxnSpPr>
          <p:cNvPr id="13" name="Straight Connector 12"/>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3433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roken Phase Layout">
    <p:spTree>
      <p:nvGrpSpPr>
        <p:cNvPr id="1" name=""/>
        <p:cNvGrpSpPr/>
        <p:nvPr/>
      </p:nvGrpSpPr>
      <p:grpSpPr>
        <a:xfrm>
          <a:off x="0" y="0"/>
          <a:ext cx="0" cy="0"/>
          <a:chOff x="0" y="0"/>
          <a:chExt cx="0" cy="0"/>
        </a:xfrm>
      </p:grpSpPr>
      <p:grpSp>
        <p:nvGrpSpPr>
          <p:cNvPr id="12" name="Group 11"/>
          <p:cNvGrpSpPr/>
          <p:nvPr/>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14" name="Group 13"/>
            <p:cNvGrpSpPr/>
            <p:nvPr/>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grpSp>
        <p:nvGrpSpPr>
          <p:cNvPr id="23" name="Group 22"/>
          <p:cNvGrpSpPr/>
          <p:nvPr userDrawn="1"/>
        </p:nvGrpSpPr>
        <p:grpSpPr>
          <a:xfrm>
            <a:off x="0" y="6090047"/>
            <a:ext cx="9144000" cy="767953"/>
            <a:chOff x="0" y="6090047"/>
            <a:chExt cx="9144000" cy="767953"/>
          </a:xfrm>
        </p:grpSpPr>
        <p:sp>
          <p:nvSpPr>
            <p:cNvPr id="24" name="Rectangle 23"/>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1997-2017 </a:t>
              </a:r>
              <a:r>
                <a:rPr lang="en-CA" sz="800" dirty="0">
                  <a:solidFill>
                    <a:srgbClr val="ADB7C3"/>
                  </a:solidFill>
                </a:rPr>
                <a:t>Info-Tech Research Group Inc.</a:t>
              </a:r>
            </a:p>
          </p:txBody>
        </p:sp>
        <p:grpSp>
          <p:nvGrpSpPr>
            <p:cNvPr id="25" name="Group 24"/>
            <p:cNvGrpSpPr/>
            <p:nvPr userDrawn="1"/>
          </p:nvGrpSpPr>
          <p:grpSpPr>
            <a:xfrm>
              <a:off x="6696236" y="6090047"/>
              <a:ext cx="2447764" cy="767953"/>
              <a:chOff x="6696236" y="6090047"/>
              <a:chExt cx="2447764" cy="767953"/>
            </a:xfrm>
          </p:grpSpPr>
          <p:sp>
            <p:nvSpPr>
              <p:cNvPr id="26" name="Rectangle 25"/>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27" name="Picture 26"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28" name="Straight Connector 27"/>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9" name="Oval 28"/>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30" name="TextBox 2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Tree>
    <p:extLst>
      <p:ext uri="{BB962C8B-B14F-4D97-AF65-F5344CB8AC3E}">
        <p14:creationId xmlns:p14="http://schemas.microsoft.com/office/powerpoint/2010/main" val="21706146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grpSp>
        <p:nvGrpSpPr>
          <p:cNvPr id="8" name="Group 7"/>
          <p:cNvGrpSpPr/>
          <p:nvPr userDrawn="1"/>
        </p:nvGrpSpPr>
        <p:grpSpPr>
          <a:xfrm>
            <a:off x="8198606" y="145554"/>
            <a:ext cx="812044" cy="804512"/>
            <a:chOff x="6986062" y="224644"/>
            <a:chExt cx="731520" cy="731520"/>
          </a:xfrm>
        </p:grpSpPr>
        <p:sp>
          <p:nvSpPr>
            <p:cNvPr id="12" name="Rectangle 11"/>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3" name="Picture 12"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14"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5" name="TextBox 14"/>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Tree>
    <p:extLst>
      <p:ext uri="{BB962C8B-B14F-4D97-AF65-F5344CB8AC3E}">
        <p14:creationId xmlns:p14="http://schemas.microsoft.com/office/powerpoint/2010/main" val="2956006861"/>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Executive Brief">
    <p:spTree>
      <p:nvGrpSpPr>
        <p:cNvPr id="1" name=""/>
        <p:cNvGrpSpPr/>
        <p:nvPr/>
      </p:nvGrpSpPr>
      <p:grpSpPr>
        <a:xfrm>
          <a:off x="0" y="0"/>
          <a:ext cx="0" cy="0"/>
          <a:chOff x="0" y="0"/>
          <a:chExt cx="0" cy="0"/>
        </a:xfrm>
      </p:grpSpPr>
      <p:sp>
        <p:nvSpPr>
          <p:cNvPr id="3" name="Rectangle 2"/>
          <p:cNvSpPr/>
          <p:nvPr/>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Brief slide</a:t>
            </a:r>
            <a:endParaRPr lang="en-CA"/>
          </a:p>
        </p:txBody>
      </p:sp>
      <p:sp>
        <p:nvSpPr>
          <p:cNvPr id="4" name="Rectangle 3"/>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Tree>
    <p:extLst>
      <p:ext uri="{BB962C8B-B14F-4D97-AF65-F5344CB8AC3E}">
        <p14:creationId xmlns:p14="http://schemas.microsoft.com/office/powerpoint/2010/main" val="2355910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Executive Summary">
    <p:spTree>
      <p:nvGrpSpPr>
        <p:cNvPr id="1" name=""/>
        <p:cNvGrpSpPr/>
        <p:nvPr/>
      </p:nvGrpSpPr>
      <p:grpSpPr>
        <a:xfrm>
          <a:off x="0" y="0"/>
          <a:ext cx="0" cy="0"/>
          <a:chOff x="0" y="0"/>
          <a:chExt cx="0" cy="0"/>
        </a:xfrm>
      </p:grpSpPr>
      <p:sp>
        <p:nvSpPr>
          <p:cNvPr id="17" name="Rectangle 16"/>
          <p:cNvSpPr/>
          <p:nvPr/>
        </p:nvSpPr>
        <p:spPr>
          <a:xfrm>
            <a:off x="4157" y="-9146"/>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1" name="Rectangle 10"/>
          <p:cNvSpPr/>
          <p:nvPr/>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p:ph type="body" sz="quarter" idx="10"/>
          </p:nvPr>
        </p:nvSpPr>
        <p:spPr>
          <a:xfrm>
            <a:off x="247848" y="1535364"/>
            <a:ext cx="5257800" cy="10789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247848" y="2974004"/>
            <a:ext cx="5257800" cy="10769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19"/>
          <p:cNvSpPr>
            <a:spLocks noGrp="1"/>
          </p:cNvSpPr>
          <p:nvPr>
            <p:ph type="body" sz="quarter" idx="12"/>
          </p:nvPr>
        </p:nvSpPr>
        <p:spPr>
          <a:xfrm>
            <a:off x="255868" y="4512653"/>
            <a:ext cx="8623607" cy="1808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r>
              <a:rPr lang="en-US" smtClean="0"/>
              <a:t>Click to edit Master text styles</a:t>
            </a:r>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1888379514"/>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2 Small 1 Large">
    <p:spTree>
      <p:nvGrpSpPr>
        <p:cNvPr id="1" name=""/>
        <p:cNvGrpSpPr/>
        <p:nvPr/>
      </p:nvGrpSpPr>
      <p:grpSpPr>
        <a:xfrm>
          <a:off x="0" y="0"/>
          <a:ext cx="0" cy="0"/>
          <a:chOff x="0" y="0"/>
          <a:chExt cx="0" cy="0"/>
        </a:xfrm>
      </p:grpSpPr>
      <p:sp>
        <p:nvSpPr>
          <p:cNvPr id="15" name="Rectangle 14"/>
          <p:cNvSpPr/>
          <p:nvPr/>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lvl="0" indent="0">
              <a:buNone/>
            </a:pPr>
            <a:r>
              <a:rPr lang="en-US" smtClean="0"/>
              <a:t>Click to edit Master text styles</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lvl="0" indent="0">
              <a:buNone/>
            </a:pPr>
            <a:r>
              <a:rPr lang="en-US" smtClean="0"/>
              <a:t>Click to edit Master text styles</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lvl="0" indent="0">
              <a:buNone/>
            </a:pPr>
            <a:r>
              <a:rPr lang="en-US" smtClean="0"/>
              <a:t>Click to edit Master text styles</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smtClean="0"/>
              <a:t>Two small sections, </a:t>
            </a:r>
            <a:r>
              <a:rPr lang="en-US" smtClean="0"/>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
        <p:nvSpPr>
          <p:cNvPr id="16" name="Rectangle 15"/>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26" name="Picture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13705820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0" name="Rectangle 9"/>
          <p:cNvSpPr/>
          <p:nvPr/>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p:nvGrpSpPr>
        <p:grpSpPr>
          <a:xfrm>
            <a:off x="251520" y="1132007"/>
            <a:ext cx="365168" cy="364690"/>
            <a:chOff x="6939668" y="197732"/>
            <a:chExt cx="777916" cy="785348"/>
          </a:xfrm>
          <a:solidFill>
            <a:srgbClr val="243F54"/>
          </a:solidFill>
        </p:grpSpPr>
        <p:sp>
          <p:nvSpPr>
            <p:cNvPr id="13" name="Rectangle 12"/>
            <p:cNvSpPr/>
            <p:nvPr/>
          </p:nvSpPr>
          <p:spPr>
            <a:xfrm>
              <a:off x="6939668" y="197732"/>
              <a:ext cx="777916" cy="785348"/>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
        <p:nvSpPr>
          <p:cNvPr id="7" name="Rectangle 6"/>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8" name="Group 7"/>
          <p:cNvGrpSpPr/>
          <p:nvPr userDrawn="1"/>
        </p:nvGrpSpPr>
        <p:grpSpPr>
          <a:xfrm>
            <a:off x="251520" y="1132007"/>
            <a:ext cx="365168" cy="364690"/>
            <a:chOff x="6939668" y="197732"/>
            <a:chExt cx="777916" cy="785348"/>
          </a:xfrm>
          <a:solidFill>
            <a:srgbClr val="243F54"/>
          </a:solidFill>
        </p:grpSpPr>
        <p:sp>
          <p:nvSpPr>
            <p:cNvPr id="9" name="Rectangle 8"/>
            <p:cNvSpPr/>
            <p:nvPr/>
          </p:nvSpPr>
          <p:spPr>
            <a:xfrm>
              <a:off x="6939668" y="197732"/>
              <a:ext cx="777916" cy="785348"/>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5" name="Picture 14"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427619998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194576" y="1174157"/>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
        <p:nvSpPr>
          <p:cNvPr id="15" name="Text Placeholder 26"/>
          <p:cNvSpPr>
            <a:spLocks noGrp="1"/>
          </p:cNvSpPr>
          <p:nvPr>
            <p:ph type="body" sz="quarter" idx="11" hasCustomPrompt="1"/>
          </p:nvPr>
        </p:nvSpPr>
        <p:spPr>
          <a:xfrm>
            <a:off x="684997" y="1174157"/>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7" name="Rectangle 6"/>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10" name="Picture 9"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Tree>
    <p:extLst>
      <p:ext uri="{BB962C8B-B14F-4D97-AF65-F5344CB8AC3E}">
        <p14:creationId xmlns:p14="http://schemas.microsoft.com/office/powerpoint/2010/main" val="23171996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ase Study">
    <p:spTree>
      <p:nvGrpSpPr>
        <p:cNvPr id="1" name=""/>
        <p:cNvGrpSpPr/>
        <p:nvPr/>
      </p:nvGrpSpPr>
      <p:grpSpPr>
        <a:xfrm>
          <a:off x="0" y="0"/>
          <a:ext cx="0" cy="0"/>
          <a:chOff x="0" y="0"/>
          <a:chExt cx="0" cy="0"/>
        </a:xfrm>
      </p:grpSpPr>
      <p:cxnSp>
        <p:nvCxnSpPr>
          <p:cNvPr id="11" name="Straight Connector 10"/>
          <p:cNvCxnSpPr/>
          <p:nvPr/>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cxnSp>
        <p:nvCxnSpPr>
          <p:cNvPr id="5" name="Straight Connector 4"/>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35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Unbroken Phase Layout">
    <p:spTree>
      <p:nvGrpSpPr>
        <p:cNvPr id="1" name=""/>
        <p:cNvGrpSpPr/>
        <p:nvPr/>
      </p:nvGrpSpPr>
      <p:grpSpPr>
        <a:xfrm>
          <a:off x="0" y="0"/>
          <a:ext cx="0" cy="0"/>
          <a:chOff x="0" y="0"/>
          <a:chExt cx="0" cy="0"/>
        </a:xfrm>
      </p:grpSpPr>
      <p:sp>
        <p:nvSpPr>
          <p:cNvPr id="3" name="TextBox 2"/>
          <p:cNvSpPr txBox="1"/>
          <p:nvPr/>
        </p:nvSpPr>
        <p:spPr>
          <a:xfrm>
            <a:off x="4391566" y="4626678"/>
            <a:ext cx="2803790" cy="769441"/>
          </a:xfrm>
          <a:prstGeom prst="rect">
            <a:avLst/>
          </a:prstGeom>
          <a:noFill/>
        </p:spPr>
        <p:txBody>
          <a:bodyPr wrap="square" rtlCol="0">
            <a:spAutoFit/>
          </a:bodyPr>
          <a:lstStyle/>
          <a:p>
            <a:pPr algn="r"/>
            <a:r>
              <a:rPr lang="en-CA" sz="4400" b="1" dirty="0" smtClean="0">
                <a:solidFill>
                  <a:srgbClr val="29475F"/>
                </a:solidFill>
              </a:rPr>
              <a:t>PHASE</a:t>
            </a:r>
            <a:endParaRPr lang="en-CA" sz="4400" b="1" dirty="0">
              <a:solidFill>
                <a:srgbClr val="29475F"/>
              </a:solidFill>
            </a:endParaRPr>
          </a:p>
        </p:txBody>
      </p:sp>
      <p:cxnSp>
        <p:nvCxnSpPr>
          <p:cNvPr id="4" name="Straight Connector 3"/>
          <p:cNvCxnSpPr/>
          <p:nvPr/>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smtClean="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smtClean="0"/>
              <a:t>#</a:t>
            </a:r>
            <a:endParaRPr lang="en-US" dirty="0"/>
          </a:p>
        </p:txBody>
      </p:sp>
      <p:cxnSp>
        <p:nvCxnSpPr>
          <p:cNvPr id="10" name="Straight Connector 9"/>
          <p:cNvCxnSpPr/>
          <p:nvPr/>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391566" y="4626678"/>
            <a:ext cx="2803790" cy="769441"/>
          </a:xfrm>
          <a:prstGeom prst="rect">
            <a:avLst/>
          </a:prstGeom>
          <a:noFill/>
        </p:spPr>
        <p:txBody>
          <a:bodyPr wrap="square" rtlCol="0">
            <a:spAutoFit/>
          </a:bodyPr>
          <a:lstStyle/>
          <a:p>
            <a:pPr algn="r"/>
            <a:r>
              <a:rPr lang="en-CA" sz="4400" b="1" dirty="0" smtClean="0">
                <a:solidFill>
                  <a:srgbClr val="29475F"/>
                </a:solidFill>
              </a:rPr>
              <a:t>PHASE</a:t>
            </a:r>
            <a:endParaRPr lang="en-CA" sz="4400" b="1" dirty="0">
              <a:solidFill>
                <a:srgbClr val="29475F"/>
              </a:solidFill>
            </a:endParaRPr>
          </a:p>
        </p:txBody>
      </p:sp>
      <p:cxnSp>
        <p:nvCxnSpPr>
          <p:cNvPr id="11" name="Straight Connector 10"/>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2" name="Oval 11"/>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cxnSp>
        <p:nvCxnSpPr>
          <p:cNvPr id="13" name="Straight Connector 12"/>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097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xecutive Brief">
    <p:spTree>
      <p:nvGrpSpPr>
        <p:cNvPr id="1" name=""/>
        <p:cNvGrpSpPr/>
        <p:nvPr/>
      </p:nvGrpSpPr>
      <p:grpSpPr>
        <a:xfrm>
          <a:off x="0" y="0"/>
          <a:ext cx="0" cy="0"/>
          <a:chOff x="0" y="0"/>
          <a:chExt cx="0" cy="0"/>
        </a:xfrm>
      </p:grpSpPr>
      <p:sp>
        <p:nvSpPr>
          <p:cNvPr id="3" name="Rectangle 2"/>
          <p:cNvSpPr/>
          <p:nvPr/>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Executive Brief slide</a:t>
            </a:r>
            <a:endParaRPr lang="en-CA"/>
          </a:p>
        </p:txBody>
      </p:sp>
      <p:sp>
        <p:nvSpPr>
          <p:cNvPr id="4" name="Rectangle 3"/>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166301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Broken Phase Layout">
    <p:spTree>
      <p:nvGrpSpPr>
        <p:cNvPr id="1" name=""/>
        <p:cNvGrpSpPr/>
        <p:nvPr/>
      </p:nvGrpSpPr>
      <p:grpSpPr>
        <a:xfrm>
          <a:off x="0" y="0"/>
          <a:ext cx="0" cy="0"/>
          <a:chOff x="0" y="0"/>
          <a:chExt cx="0" cy="0"/>
        </a:xfrm>
      </p:grpSpPr>
      <p:grpSp>
        <p:nvGrpSpPr>
          <p:cNvPr id="12" name="Group 11"/>
          <p:cNvGrpSpPr/>
          <p:nvPr/>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14" name="Group 13"/>
            <p:cNvGrpSpPr/>
            <p:nvPr/>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p:nvSpPr>
        <p:spPr>
          <a:xfrm>
            <a:off x="763035" y="2585841"/>
            <a:ext cx="2036776" cy="769441"/>
          </a:xfrm>
          <a:prstGeom prst="rect">
            <a:avLst/>
          </a:prstGeom>
          <a:noFill/>
        </p:spPr>
        <p:txBody>
          <a:bodyPr wrap="none" lIns="0" rtlCol="0">
            <a:spAutoFit/>
          </a:bodyPr>
          <a:lstStyle/>
          <a:p>
            <a:r>
              <a:rPr lang="en-CA" sz="4400" b="1" dirty="0" smtClean="0">
                <a:solidFill>
                  <a:srgbClr val="29475F"/>
                </a:solidFill>
              </a:rPr>
              <a:t>PHASE</a:t>
            </a:r>
            <a:endParaRPr lang="en-CA" sz="4400" b="1" dirty="0">
              <a:solidFill>
                <a:srgbClr val="29475F"/>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grpSp>
        <p:nvGrpSpPr>
          <p:cNvPr id="23" name="Group 22"/>
          <p:cNvGrpSpPr/>
          <p:nvPr userDrawn="1"/>
        </p:nvGrpSpPr>
        <p:grpSpPr>
          <a:xfrm>
            <a:off x="0" y="6090047"/>
            <a:ext cx="9144000" cy="767953"/>
            <a:chOff x="0" y="6090047"/>
            <a:chExt cx="9144000" cy="767953"/>
          </a:xfrm>
        </p:grpSpPr>
        <p:sp>
          <p:nvSpPr>
            <p:cNvPr id="24" name="Rectangle 23"/>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25" name="Group 24"/>
            <p:cNvGrpSpPr/>
            <p:nvPr userDrawn="1"/>
          </p:nvGrpSpPr>
          <p:grpSpPr>
            <a:xfrm>
              <a:off x="6696236" y="6090047"/>
              <a:ext cx="2447764" cy="767953"/>
              <a:chOff x="6696236" y="6090047"/>
              <a:chExt cx="2447764" cy="767953"/>
            </a:xfrm>
          </p:grpSpPr>
          <p:sp>
            <p:nvSpPr>
              <p:cNvPr id="26" name="Rectangle 25"/>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27" name="Picture 26"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28" name="Straight Connector 27"/>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9" name="Oval 28"/>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30" name="TextBox 2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rgbClr val="29475F"/>
                </a:solidFill>
              </a:rPr>
              <a:t>PHASE</a:t>
            </a:r>
            <a:endParaRPr lang="en-CA" sz="4400" b="1" dirty="0">
              <a:solidFill>
                <a:srgbClr val="29475F"/>
              </a:solidFill>
            </a:endParaRPr>
          </a:p>
        </p:txBody>
      </p:sp>
    </p:spTree>
    <p:extLst>
      <p:ext uri="{BB962C8B-B14F-4D97-AF65-F5344CB8AC3E}">
        <p14:creationId xmlns:p14="http://schemas.microsoft.com/office/powerpoint/2010/main" val="100454788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Blue slide intro">
    <p:bg>
      <p:bgPr>
        <a:solidFill>
          <a:srgbClr val="CBDBE7"/>
        </a:solidFill>
        <a:effectLst/>
      </p:bgPr>
    </p:bg>
    <p:spTree>
      <p:nvGrpSpPr>
        <p:cNvPr id="1" name=""/>
        <p:cNvGrpSpPr/>
        <p:nvPr/>
      </p:nvGrpSpPr>
      <p:grpSpPr>
        <a:xfrm>
          <a:off x="0" y="0"/>
          <a:ext cx="0" cy="0"/>
          <a:chOff x="0" y="0"/>
          <a:chExt cx="0" cy="0"/>
        </a:xfrm>
      </p:grpSpPr>
      <p:grpSp>
        <p:nvGrpSpPr>
          <p:cNvPr id="4" name="Group 3"/>
          <p:cNvGrpSpPr/>
          <p:nvPr/>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Rectangle 8"/>
          <p:cNvSpPr/>
          <p:nvPr/>
        </p:nvSpPr>
        <p:spPr>
          <a:xfrm>
            <a:off x="257182" y="3086541"/>
            <a:ext cx="8676000" cy="307777"/>
          </a:xfrm>
          <a:prstGeom prst="rect">
            <a:avLst/>
          </a:prstGeom>
          <a:solidFill>
            <a:srgbClr val="243F54"/>
          </a:solidFill>
        </p:spPr>
        <p:txBody>
          <a:bodyPr wrap="square">
            <a:spAutoFit/>
          </a:bodyPr>
          <a:lstStyle/>
          <a:p>
            <a:r>
              <a:rPr lang="en-US" sz="1400" b="1" dirty="0" smtClean="0">
                <a:solidFill>
                  <a:srgbClr val="FFFFFF"/>
                </a:solidFill>
              </a:rPr>
              <a:t>The following are sample activities that will be conducted by Info-Tech analysts with your team:</a:t>
            </a:r>
            <a:endParaRPr lang="en-US" sz="1400" b="1" dirty="0">
              <a:solidFill>
                <a:srgbClr val="FFFFFF"/>
              </a:solidFill>
            </a:endParaRPr>
          </a:p>
        </p:txBody>
      </p:sp>
      <p:sp>
        <p:nvSpPr>
          <p:cNvPr id="15" name="TextBox 14"/>
          <p:cNvSpPr txBox="1"/>
          <p:nvPr/>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
        <p:nvSpPr>
          <p:cNvPr id="16" name="Title 2"/>
          <p:cNvSpPr txBox="1">
            <a:spLocks/>
          </p:cNvSpPr>
          <p:nvPr/>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grpSp>
        <p:nvGrpSpPr>
          <p:cNvPr id="8" name="Group 7"/>
          <p:cNvGrpSpPr/>
          <p:nvPr userDrawn="1"/>
        </p:nvGrpSpPr>
        <p:grpSpPr>
          <a:xfrm>
            <a:off x="8198606" y="145554"/>
            <a:ext cx="812044" cy="804512"/>
            <a:chOff x="6986062" y="224644"/>
            <a:chExt cx="731520" cy="731520"/>
          </a:xfrm>
        </p:grpSpPr>
        <p:sp>
          <p:nvSpPr>
            <p:cNvPr id="10" name="Rectangle 9"/>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1" name="Picture 10"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12" name="Rectangle 11"/>
          <p:cNvSpPr/>
          <p:nvPr userDrawn="1"/>
        </p:nvSpPr>
        <p:spPr>
          <a:xfrm>
            <a:off x="257182" y="3086541"/>
            <a:ext cx="8676000" cy="307777"/>
          </a:xfrm>
          <a:prstGeom prst="rect">
            <a:avLst/>
          </a:prstGeom>
          <a:solidFill>
            <a:srgbClr val="243F54"/>
          </a:solidFill>
        </p:spPr>
        <p:txBody>
          <a:bodyPr wrap="square">
            <a:spAutoFit/>
          </a:bodyPr>
          <a:lstStyle/>
          <a:p>
            <a:r>
              <a:rPr lang="en-US" sz="1400" b="1" dirty="0" smtClean="0">
                <a:solidFill>
                  <a:srgbClr val="FFFFFF"/>
                </a:solidFill>
              </a:rPr>
              <a:t>The following are sample activities that will be conducted by Info-Tech analysts with your team:</a:t>
            </a:r>
            <a:endParaRPr lang="en-US" sz="1400" b="1" dirty="0">
              <a:solidFill>
                <a:srgbClr val="FFFFFF"/>
              </a:solidFill>
            </a:endParaRPr>
          </a:p>
        </p:txBody>
      </p:sp>
      <p:sp>
        <p:nvSpPr>
          <p:cNvPr id="13" name="TextBox 12"/>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
        <p:nvSpPr>
          <p:cNvPr id="14"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Tree>
    <p:extLst>
      <p:ext uri="{BB962C8B-B14F-4D97-AF65-F5344CB8AC3E}">
        <p14:creationId xmlns:p14="http://schemas.microsoft.com/office/powerpoint/2010/main" val="815182350"/>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grpSp>
        <p:nvGrpSpPr>
          <p:cNvPr id="8" name="Group 7"/>
          <p:cNvGrpSpPr/>
          <p:nvPr userDrawn="1"/>
        </p:nvGrpSpPr>
        <p:grpSpPr>
          <a:xfrm>
            <a:off x="8198606" y="145554"/>
            <a:ext cx="812044" cy="804512"/>
            <a:chOff x="6986062" y="224644"/>
            <a:chExt cx="731520" cy="731520"/>
          </a:xfrm>
        </p:grpSpPr>
        <p:sp>
          <p:nvSpPr>
            <p:cNvPr id="12" name="Rectangle 11"/>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3" name="Picture 12"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14"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5" name="TextBox 14"/>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Tree>
    <p:extLst>
      <p:ext uri="{BB962C8B-B14F-4D97-AF65-F5344CB8AC3E}">
        <p14:creationId xmlns:p14="http://schemas.microsoft.com/office/powerpoint/2010/main" val="103505752"/>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Executive Brief slide">
    <p:spTree>
      <p:nvGrpSpPr>
        <p:cNvPr id="1" name=""/>
        <p:cNvGrpSpPr/>
        <p:nvPr/>
      </p:nvGrpSpPr>
      <p:grpSpPr>
        <a:xfrm>
          <a:off x="0" y="0"/>
          <a:ext cx="0" cy="0"/>
          <a:chOff x="0" y="0"/>
          <a:chExt cx="0" cy="0"/>
        </a:xfrm>
      </p:grpSpPr>
      <p:sp>
        <p:nvSpPr>
          <p:cNvPr id="3" name="Rectangle 2"/>
          <p:cNvSpPr/>
          <p:nvPr/>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Brief slide</a:t>
            </a:r>
            <a:endParaRPr lang="en-CA"/>
          </a:p>
        </p:txBody>
      </p:sp>
      <p:sp>
        <p:nvSpPr>
          <p:cNvPr id="4" name="Rectangle 3"/>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76697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cxnSp>
        <p:nvCxnSpPr>
          <p:cNvPr id="10" name="Straight Connector 9"/>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501860"/>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cxnSp>
        <p:nvCxnSpPr>
          <p:cNvPr id="5" name="Straight Connector 4"/>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6"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8"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cxnSp>
        <p:nvCxnSpPr>
          <p:cNvPr id="7" name="Straight Connector 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010452"/>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4_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63588" y="256032"/>
            <a:ext cx="8013712"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grpSp>
        <p:nvGrpSpPr>
          <p:cNvPr id="22" name="Group 21"/>
          <p:cNvGrpSpPr/>
          <p:nvPr/>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grpSp>
        <p:nvGrpSpPr>
          <p:cNvPr id="16" name="Group 15"/>
          <p:cNvGrpSpPr/>
          <p:nvPr/>
        </p:nvGrpSpPr>
        <p:grpSpPr>
          <a:xfrm>
            <a:off x="7164572" y="4113734"/>
            <a:ext cx="1728351" cy="316630"/>
            <a:chOff x="7080661" y="2867204"/>
            <a:chExt cx="1728351" cy="316630"/>
          </a:xfrm>
        </p:grpSpPr>
        <p:sp>
          <p:nvSpPr>
            <p:cNvPr id="18" name="Rounded Rectangle 17"/>
            <p:cNvSpPr/>
            <p:nvPr/>
          </p:nvSpPr>
          <p:spPr>
            <a:xfrm>
              <a:off x="7080661" y="2867204"/>
              <a:ext cx="1728351" cy="31663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400" b="1" dirty="0" smtClean="0">
                  <a:solidFill>
                    <a:srgbClr val="FFFFFF"/>
                  </a:solidFill>
                </a:rPr>
                <a:t>OUTPUT</a:t>
              </a:r>
              <a:endParaRPr lang="en-US" sz="1200" b="1" dirty="0">
                <a:solidFill>
                  <a:srgbClr val="FFFFFF"/>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2250" y="2945611"/>
              <a:ext cx="149828" cy="159817"/>
            </a:xfrm>
            <a:prstGeom prst="rect">
              <a:avLst/>
            </a:prstGeom>
          </p:spPr>
        </p:pic>
      </p:grpSp>
      <p:grpSp>
        <p:nvGrpSpPr>
          <p:cNvPr id="26" name="Group 25"/>
          <p:cNvGrpSpPr/>
          <p:nvPr/>
        </p:nvGrpSpPr>
        <p:grpSpPr>
          <a:xfrm>
            <a:off x="7156760" y="1898880"/>
            <a:ext cx="1728353" cy="317490"/>
            <a:chOff x="7080661" y="3971010"/>
            <a:chExt cx="1728353" cy="317490"/>
          </a:xfrm>
        </p:grpSpPr>
        <p:sp>
          <p:nvSpPr>
            <p:cNvPr id="29" name="Rounded Rectangle 28"/>
            <p:cNvSpPr/>
            <p:nvPr/>
          </p:nvSpPr>
          <p:spPr>
            <a:xfrm>
              <a:off x="7080661" y="3971010"/>
              <a:ext cx="1728353" cy="31749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400" b="1" dirty="0" smtClean="0">
                  <a:solidFill>
                    <a:srgbClr val="FFFFFF"/>
                  </a:solidFill>
                </a:rPr>
                <a:t>Materials</a:t>
              </a:r>
              <a:endParaRPr lang="en-US" sz="1200" b="1" dirty="0">
                <a:solidFill>
                  <a:srgbClr val="FFFFFF"/>
                </a:solidFill>
              </a:endParaRP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0416" y="4053471"/>
              <a:ext cx="133497" cy="152568"/>
            </a:xfrm>
            <a:prstGeom prst="rect">
              <a:avLst/>
            </a:prstGeom>
          </p:spPr>
        </p:pic>
      </p:grpSp>
      <p:sp>
        <p:nvSpPr>
          <p:cNvPr id="3" name="Text Placeholder 2"/>
          <p:cNvSpPr>
            <a:spLocks noGrp="1"/>
          </p:cNvSpPr>
          <p:nvPr>
            <p:ph type="body" sz="quarter" idx="12" hasCustomPrompt="1"/>
          </p:nvPr>
        </p:nvSpPr>
        <p:spPr>
          <a:xfrm>
            <a:off x="7148949" y="2222818"/>
            <a:ext cx="1736161" cy="738072"/>
          </a:xfrm>
        </p:spPr>
        <p:txBody>
          <a:bodyPr/>
          <a:lstStyle>
            <a:lvl1pPr marL="108000" indent="-108000" algn="l" defTabSz="914400" rtl="0" eaLnBrk="1" latinLnBrk="0" hangingPunct="1">
              <a:buFont typeface="Arial" panose="020B0604020202020204" pitchFamily="34" charset="0"/>
              <a:buChar char="•"/>
              <a:defRPr lang="en-CA" sz="1000" kern="1200" dirty="0">
                <a:solidFill>
                  <a:schemeClr val="tx1"/>
                </a:solidFill>
                <a:latin typeface="+mn-lt"/>
                <a:ea typeface="+mn-ea"/>
                <a:cs typeface="+mn-cs"/>
              </a:defRPr>
            </a:lvl1pPr>
          </a:lstStyle>
          <a:p>
            <a:pPr lvl="0"/>
            <a:r>
              <a:rPr lang="en-US" dirty="0" smtClean="0"/>
              <a:t>Example</a:t>
            </a:r>
          </a:p>
          <a:p>
            <a:pPr lvl="0"/>
            <a:endParaRPr lang="en-CA" dirty="0"/>
          </a:p>
        </p:txBody>
      </p:sp>
      <p:sp>
        <p:nvSpPr>
          <p:cNvPr id="32" name="Text Placeholder 2"/>
          <p:cNvSpPr>
            <a:spLocks noGrp="1"/>
          </p:cNvSpPr>
          <p:nvPr>
            <p:ph type="body" sz="quarter" idx="14" hasCustomPrompt="1"/>
          </p:nvPr>
        </p:nvSpPr>
        <p:spPr>
          <a:xfrm>
            <a:off x="7156760" y="4436508"/>
            <a:ext cx="1736161" cy="738072"/>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CA" sz="1000" dirty="0"/>
            </a:lvl1pPr>
          </a:lstStyle>
          <a:p>
            <a:pPr marL="108000" lvl="0" indent="-108000" defTabSz="914400" latinLnBrk="0"/>
            <a:r>
              <a:rPr lang="en-US" dirty="0" smtClean="0"/>
              <a:t>Example</a:t>
            </a:r>
          </a:p>
          <a:p>
            <a:pPr marL="108000" lvl="0" indent="-108000" defTabSz="914400" latinLnBrk="0"/>
            <a:endParaRPr lang="en-CA" dirty="0"/>
          </a:p>
        </p:txBody>
      </p:sp>
      <p:grpSp>
        <p:nvGrpSpPr>
          <p:cNvPr id="35" name="Group 34"/>
          <p:cNvGrpSpPr/>
          <p:nvPr/>
        </p:nvGrpSpPr>
        <p:grpSpPr>
          <a:xfrm>
            <a:off x="7148949" y="3010061"/>
            <a:ext cx="1728351" cy="316630"/>
            <a:chOff x="7080661" y="5053336"/>
            <a:chExt cx="1728351" cy="316630"/>
          </a:xfrm>
        </p:grpSpPr>
        <p:sp>
          <p:nvSpPr>
            <p:cNvPr id="36" name="Rounded Rectangle 35"/>
            <p:cNvSpPr/>
            <p:nvPr/>
          </p:nvSpPr>
          <p:spPr>
            <a:xfrm>
              <a:off x="7080661" y="5053336"/>
              <a:ext cx="1728351" cy="31663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400" b="1" dirty="0" smtClean="0">
                  <a:solidFill>
                    <a:srgbClr val="FFFFFF"/>
                  </a:solidFill>
                </a:rPr>
                <a:t>Participants</a:t>
              </a:r>
              <a:endParaRPr lang="en-US" sz="1200" b="1" dirty="0">
                <a:solidFill>
                  <a:srgbClr val="FFFFFF"/>
                </a:solidFill>
              </a:endParaRPr>
            </a:p>
          </p:txBody>
        </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5493" y="5142876"/>
              <a:ext cx="163342" cy="137551"/>
            </a:xfrm>
            <a:prstGeom prst="rect">
              <a:avLst/>
            </a:prstGeom>
          </p:spPr>
        </p:pic>
      </p:grpSp>
      <p:sp>
        <p:nvSpPr>
          <p:cNvPr id="38" name="Text Placeholder 2"/>
          <p:cNvSpPr>
            <a:spLocks noGrp="1"/>
          </p:cNvSpPr>
          <p:nvPr>
            <p:ph type="body" sz="quarter" idx="15" hasCustomPrompt="1"/>
          </p:nvPr>
        </p:nvSpPr>
        <p:spPr>
          <a:xfrm>
            <a:off x="7148949" y="3326691"/>
            <a:ext cx="1736161" cy="738072"/>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CA" sz="1000" dirty="0"/>
            </a:lvl1pPr>
          </a:lstStyle>
          <a:p>
            <a:pPr marL="108000" lvl="0" indent="-108000" defTabSz="914400" latinLnBrk="0"/>
            <a:r>
              <a:rPr lang="en-US" dirty="0" smtClean="0"/>
              <a:t>Example</a:t>
            </a:r>
          </a:p>
          <a:p>
            <a:pPr marL="108000" lvl="0" indent="-108000" defTabSz="914400" latinLnBrk="0"/>
            <a:endParaRPr lang="en-CA" dirty="0"/>
          </a:p>
        </p:txBody>
      </p:sp>
      <p:sp>
        <p:nvSpPr>
          <p:cNvPr id="39" name="Pentagon 38"/>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0" name="Text Placeholder 20"/>
          <p:cNvSpPr>
            <a:spLocks noGrp="1"/>
          </p:cNvSpPr>
          <p:nvPr>
            <p:ph type="body" sz="quarter" idx="16"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
        <p:nvSpPr>
          <p:cNvPr id="25" name="Rectangle 24"/>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grpSp>
        <p:nvGrpSpPr>
          <p:cNvPr id="27" name="Group 26"/>
          <p:cNvGrpSpPr/>
          <p:nvPr userDrawn="1"/>
        </p:nvGrpSpPr>
        <p:grpSpPr>
          <a:xfrm>
            <a:off x="331100" y="1176588"/>
            <a:ext cx="343389" cy="339694"/>
            <a:chOff x="6986062" y="224644"/>
            <a:chExt cx="731520" cy="731520"/>
          </a:xfrm>
          <a:noFill/>
          <a:effectLst/>
        </p:grpSpPr>
        <p:sp>
          <p:nvSpPr>
            <p:cNvPr id="31" name="Rectangle 30"/>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33" name="Picture 32"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34" name="Pentagon 33"/>
          <p:cNvSpPr/>
          <p:nvPr userDrawn="1"/>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92922385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cxnSp>
        <p:nvCxnSpPr>
          <p:cNvPr id="5" name="Straight Connector 4"/>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6"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8"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cxnSp>
        <p:nvCxnSpPr>
          <p:cNvPr id="7" name="Straight Connector 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399058"/>
      </p:ext>
    </p:extLst>
  </p:cSld>
  <p:clrMapOvr>
    <a:masterClrMapping/>
  </p:clrMapOvr>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Executive Summary">
    <p:spTree>
      <p:nvGrpSpPr>
        <p:cNvPr id="1" name=""/>
        <p:cNvGrpSpPr/>
        <p:nvPr/>
      </p:nvGrpSpPr>
      <p:grpSpPr>
        <a:xfrm>
          <a:off x="0" y="0"/>
          <a:ext cx="0" cy="0"/>
          <a:chOff x="0" y="0"/>
          <a:chExt cx="0" cy="0"/>
        </a:xfrm>
      </p:grpSpPr>
      <p:sp>
        <p:nvSpPr>
          <p:cNvPr id="17" name="Rectangle 16"/>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5200203"/>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Situation</a:t>
            </a:r>
            <a:endParaRPr lang="en-US" sz="1400" b="1" dirty="0"/>
          </a:p>
        </p:txBody>
      </p:sp>
      <p:sp>
        <p:nvSpPr>
          <p:cNvPr id="11" name="Rectangle 10"/>
          <p:cNvSpPr/>
          <p:nvPr userDrawn="1"/>
        </p:nvSpPr>
        <p:spPr>
          <a:xfrm>
            <a:off x="247848" y="2878572"/>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3192832"/>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5513021"/>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5237551"/>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934903"/>
            <a:ext cx="211099" cy="211099"/>
          </a:xfrm>
          <a:prstGeom prst="rect">
            <a:avLst/>
          </a:prstGeom>
        </p:spPr>
      </p:pic>
    </p:spTree>
    <p:extLst>
      <p:ext uri="{BB962C8B-B14F-4D97-AF65-F5344CB8AC3E}">
        <p14:creationId xmlns:p14="http://schemas.microsoft.com/office/powerpoint/2010/main" val="345585548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Executive Brief">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361140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25842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2 Small 1 Large">
    <p:spTree>
      <p:nvGrpSpPr>
        <p:cNvPr id="1" name=""/>
        <p:cNvGrpSpPr/>
        <p:nvPr/>
      </p:nvGrpSpPr>
      <p:grpSpPr>
        <a:xfrm>
          <a:off x="0" y="0"/>
          <a:ext cx="0" cy="0"/>
          <a:chOff x="0" y="0"/>
          <a:chExt cx="0" cy="0"/>
        </a:xfrm>
      </p:grpSpPr>
      <p:sp>
        <p:nvSpPr>
          <p:cNvPr id="15" name="Rectangle 14"/>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smtClean="0"/>
              <a:t>Deliverables Completed</a:t>
            </a:r>
            <a:endParaRPr lang="en-US" dirty="0"/>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a:t>
            </a:r>
            <a:r>
              <a:rPr lang="en-US" dirty="0" smtClean="0"/>
              <a:t>Optimized</a:t>
            </a:r>
            <a:endParaRPr lang="en-US" dirty="0"/>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smtClean="0"/>
              <a:t>Knowledge Gained</a:t>
            </a:r>
            <a:endParaRPr lang="en-US"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smtClean="0"/>
              <a:t>Two small sections, </a:t>
            </a:r>
            <a:r>
              <a:rPr lang="en-US" smtClean="0"/>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52506387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06908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0" name="Rectangle 9"/>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51519" y="1132006"/>
            <a:ext cx="352780" cy="364690"/>
            <a:chOff x="6966056" y="197732"/>
            <a:chExt cx="751526" cy="785348"/>
          </a:xfrm>
          <a:solidFill>
            <a:srgbClr val="243F54"/>
          </a:solidFill>
        </p:grpSpPr>
        <p:sp>
          <p:nvSpPr>
            <p:cNvPr id="13" name="Rectangle 12"/>
            <p:cNvSpPr/>
            <p:nvPr/>
          </p:nvSpPr>
          <p:spPr>
            <a:xfrm>
              <a:off x="6966056" y="197732"/>
              <a:ext cx="751526" cy="785348"/>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303212816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8" y="1164090"/>
            <a:ext cx="8496944" cy="507956"/>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Tree>
    <p:extLst>
      <p:ext uri="{BB962C8B-B14F-4D97-AF65-F5344CB8AC3E}">
        <p14:creationId xmlns:p14="http://schemas.microsoft.com/office/powerpoint/2010/main" val="374721176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194576" y="1174157"/>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
        <p:nvSpPr>
          <p:cNvPr id="15" name="Text Placeholder 26"/>
          <p:cNvSpPr>
            <a:spLocks noGrp="1"/>
          </p:cNvSpPr>
          <p:nvPr>
            <p:ph type="body" sz="quarter" idx="11" hasCustomPrompt="1"/>
          </p:nvPr>
        </p:nvSpPr>
        <p:spPr>
          <a:xfrm>
            <a:off x="684997" y="1174157"/>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Tree>
    <p:extLst>
      <p:ext uri="{BB962C8B-B14F-4D97-AF65-F5344CB8AC3E}">
        <p14:creationId xmlns:p14="http://schemas.microsoft.com/office/powerpoint/2010/main" val="42148286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smtClean="0">
                <a:solidFill>
                  <a:schemeClr val="accent1"/>
                </a:solidFill>
              </a:rPr>
              <a:t>PHASE</a:t>
            </a:r>
            <a:endParaRPr lang="en-CA" sz="4400" b="1" dirty="0">
              <a:solidFill>
                <a:schemeClr val="accent1"/>
              </a:solidFill>
            </a:endParaRP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smtClean="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smtClean="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29571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212923518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Tree>
    <p:extLst>
      <p:ext uri="{BB962C8B-B14F-4D97-AF65-F5344CB8AC3E}">
        <p14:creationId xmlns:p14="http://schemas.microsoft.com/office/powerpoint/2010/main" val="824160603"/>
      </p:ext>
    </p:extLst>
  </p:cSld>
  <p:clrMapOvr>
    <a:masterClrMapping/>
  </p:clrMapOvr>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1158274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p:nvSpPr>
        <p:spPr>
          <a:xfrm>
            <a:off x="0" y="-2778"/>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smtClean="0"/>
              <a:t>Page header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430319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Assist:</a:t>
            </a:r>
            <a:endParaRPr lang="en-US" sz="1400" b="1" dirty="0"/>
          </a:p>
        </p:txBody>
      </p:sp>
      <p:sp>
        <p:nvSpPr>
          <p:cNvPr id="13" name="Rectangle 12"/>
          <p:cNvSpPr/>
          <p:nvPr/>
        </p:nvSpPr>
        <p:spPr>
          <a:xfrm>
            <a:off x="4840036" y="4303195"/>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627478"/>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623235"/>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p:nvSpPr>
        <p:spPr>
          <a:xfrm>
            <a:off x="251519" y="4303195"/>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Also Assist:</a:t>
            </a:r>
            <a:endParaRPr lang="en-US" sz="1400" b="1" dirty="0"/>
          </a:p>
        </p:txBody>
      </p:sp>
      <p:sp>
        <p:nvSpPr>
          <p:cNvPr id="22" name="Rectangle 21"/>
          <p:cNvSpPr/>
          <p:nvPr/>
        </p:nvSpPr>
        <p:spPr>
          <a:xfrm>
            <a:off x="4840036" y="430319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a:t>
            </a:r>
            <a:r>
              <a:rPr lang="en-US" sz="1400" b="1" dirty="0" smtClean="0"/>
              <a:t>Them:</a:t>
            </a:r>
            <a:endParaRPr lang="en-US" sz="1400" b="1" dirty="0"/>
          </a:p>
        </p:txBody>
      </p:sp>
      <p:sp>
        <p:nvSpPr>
          <p:cNvPr id="24" name="Rectangle 23"/>
          <p:cNvSpPr/>
          <p:nvPr userDrawn="1"/>
        </p:nvSpPr>
        <p:spPr>
          <a:xfrm>
            <a:off x="0" y="-2778"/>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7" name="Rectangle 26"/>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8" name="Rectangle 27"/>
          <p:cNvSpPr/>
          <p:nvPr userDrawn="1"/>
        </p:nvSpPr>
        <p:spPr>
          <a:xfrm>
            <a:off x="251519" y="430319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Also Assist:</a:t>
            </a:r>
            <a:endParaRPr lang="en-US" sz="1400" b="1" dirty="0"/>
          </a:p>
        </p:txBody>
      </p:sp>
      <p:sp>
        <p:nvSpPr>
          <p:cNvPr id="29" name="Rectangle 28"/>
          <p:cNvSpPr/>
          <p:nvPr userDrawn="1"/>
        </p:nvSpPr>
        <p:spPr>
          <a:xfrm>
            <a:off x="4840036" y="430319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a:t>
            </a:r>
            <a:r>
              <a:rPr lang="en-US" sz="1400" b="1" dirty="0" smtClean="0"/>
              <a:t>Them:</a:t>
            </a:r>
            <a:endParaRPr lang="en-US" sz="1400" b="1" dirty="0"/>
          </a:p>
        </p:txBody>
      </p:sp>
    </p:spTree>
    <p:extLst>
      <p:ext uri="{BB962C8B-B14F-4D97-AF65-F5344CB8AC3E}">
        <p14:creationId xmlns:p14="http://schemas.microsoft.com/office/powerpoint/2010/main" val="117326033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Executive Summary">
    <p:spTree>
      <p:nvGrpSpPr>
        <p:cNvPr id="1" name=""/>
        <p:cNvGrpSpPr/>
        <p:nvPr/>
      </p:nvGrpSpPr>
      <p:grpSpPr>
        <a:xfrm>
          <a:off x="0" y="0"/>
          <a:ext cx="0" cy="0"/>
          <a:chOff x="0" y="0"/>
          <a:chExt cx="0" cy="0"/>
        </a:xfrm>
      </p:grpSpPr>
      <p:sp>
        <p:nvSpPr>
          <p:cNvPr id="17" name="Rectangle 16"/>
          <p:cNvSpPr/>
          <p:nvPr userDrawn="1"/>
        </p:nvSpPr>
        <p:spPr>
          <a:xfrm>
            <a:off x="4157" y="-9146"/>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392466873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2 Small 1 Large">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smtClean="0"/>
              <a:t>Deliverables Completed</a:t>
            </a:r>
            <a:endParaRPr lang="en-US" dirty="0"/>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a:t>
            </a:r>
            <a:r>
              <a:rPr lang="en-US" dirty="0" smtClean="0"/>
              <a:t>Optimized</a:t>
            </a:r>
            <a:endParaRPr lang="en-US" dirty="0"/>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smtClean="0"/>
              <a:t>Knowledge Gained</a:t>
            </a:r>
            <a:endParaRPr lang="en-US"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smtClean="0"/>
              <a:t>Two small sections, </a:t>
            </a:r>
            <a:r>
              <a:rPr lang="en-US" smtClean="0"/>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72707549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0" name="Rectangle 9"/>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51520" y="1132007"/>
            <a:ext cx="365168" cy="364690"/>
            <a:chOff x="6939668" y="197732"/>
            <a:chExt cx="777916" cy="785348"/>
          </a:xfrm>
          <a:solidFill>
            <a:srgbClr val="243F54"/>
          </a:solidFill>
        </p:grpSpPr>
        <p:sp>
          <p:nvSpPr>
            <p:cNvPr id="13" name="Rectangle 12"/>
            <p:cNvSpPr/>
            <p:nvPr/>
          </p:nvSpPr>
          <p:spPr>
            <a:xfrm>
              <a:off x="6939668" y="197732"/>
              <a:ext cx="777916" cy="785348"/>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152953330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6_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Tree>
    <p:extLst>
      <p:ext uri="{BB962C8B-B14F-4D97-AF65-F5344CB8AC3E}">
        <p14:creationId xmlns:p14="http://schemas.microsoft.com/office/powerpoint/2010/main" val="328010893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194576" y="1174157"/>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
        <p:nvSpPr>
          <p:cNvPr id="15" name="Text Placeholder 26"/>
          <p:cNvSpPr>
            <a:spLocks noGrp="1"/>
          </p:cNvSpPr>
          <p:nvPr>
            <p:ph type="body" sz="quarter" idx="11" hasCustomPrompt="1"/>
          </p:nvPr>
        </p:nvSpPr>
        <p:spPr>
          <a:xfrm>
            <a:off x="684997" y="1174157"/>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Tree>
    <p:extLst>
      <p:ext uri="{BB962C8B-B14F-4D97-AF65-F5344CB8AC3E}">
        <p14:creationId xmlns:p14="http://schemas.microsoft.com/office/powerpoint/2010/main" val="33469235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19782221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smtClean="0">
                <a:solidFill>
                  <a:srgbClr val="29475F"/>
                </a:solidFill>
              </a:rPr>
              <a:t>PHASE</a:t>
            </a:r>
            <a:endParaRPr lang="en-CA" sz="4400" b="1" dirty="0">
              <a:solidFill>
                <a:srgbClr val="29475F"/>
              </a:solidFill>
            </a:endParaRP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smtClean="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smtClean="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48258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rgbClr val="29475F"/>
                </a:solidFill>
              </a:rPr>
              <a:t>PHASE</a:t>
            </a:r>
            <a:endParaRPr lang="en-CA" sz="4400" b="1" dirty="0">
              <a:solidFill>
                <a:srgbClr val="29475F"/>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172537083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Blue slide intro">
    <p:bg>
      <p:bgPr>
        <a:solidFill>
          <a:srgbClr val="CBDBE7"/>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Rectangle 8"/>
          <p:cNvSpPr/>
          <p:nvPr userDrawn="1"/>
        </p:nvSpPr>
        <p:spPr>
          <a:xfrm>
            <a:off x="257182" y="3086541"/>
            <a:ext cx="8676000" cy="307777"/>
          </a:xfrm>
          <a:prstGeom prst="rect">
            <a:avLst/>
          </a:prstGeom>
          <a:solidFill>
            <a:srgbClr val="243F54"/>
          </a:solidFill>
        </p:spPr>
        <p:txBody>
          <a:bodyPr wrap="square">
            <a:spAutoFit/>
          </a:bodyPr>
          <a:lstStyle/>
          <a:p>
            <a:r>
              <a:rPr lang="en-US" sz="1400" b="1" dirty="0" smtClean="0">
                <a:solidFill>
                  <a:srgbClr val="FFFFFF"/>
                </a:solidFill>
              </a:rPr>
              <a:t>The following are sample activities that will be conducted by Info-Tech analysts with your team:</a:t>
            </a:r>
            <a:endParaRPr lang="en-US" sz="1400" b="1" dirty="0">
              <a:solidFill>
                <a:srgbClr val="FFFFFF"/>
              </a:solidFill>
            </a:endParaRPr>
          </a:p>
        </p:txBody>
      </p:sp>
      <p:sp>
        <p:nvSpPr>
          <p:cNvPr id="15" name="TextBox 14"/>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
        <p:nvSpPr>
          <p:cNvPr id="16"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Tree>
    <p:extLst>
      <p:ext uri="{BB962C8B-B14F-4D97-AF65-F5344CB8AC3E}">
        <p14:creationId xmlns:p14="http://schemas.microsoft.com/office/powerpoint/2010/main" val="4275186559"/>
      </p:ext>
    </p:extLst>
  </p:cSld>
  <p:clrMapOvr>
    <a:masterClrMapping/>
  </p:clrMapOvr>
  <p:timing>
    <p:tnLst>
      <p:par>
        <p:cTn id="1" dur="indefinite" restart="never" nodeType="tmRoot"/>
      </p:par>
    </p:tnLst>
  </p:timing>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Tree>
    <p:extLst>
      <p:ext uri="{BB962C8B-B14F-4D97-AF65-F5344CB8AC3E}">
        <p14:creationId xmlns:p14="http://schemas.microsoft.com/office/powerpoint/2010/main" val="368679510"/>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Executive Summary">
    <p:spTree>
      <p:nvGrpSpPr>
        <p:cNvPr id="1" name=""/>
        <p:cNvGrpSpPr/>
        <p:nvPr/>
      </p:nvGrpSpPr>
      <p:grpSpPr>
        <a:xfrm>
          <a:off x="0" y="0"/>
          <a:ext cx="0" cy="0"/>
          <a:chOff x="0" y="0"/>
          <a:chExt cx="0" cy="0"/>
        </a:xfrm>
      </p:grpSpPr>
      <p:sp>
        <p:nvSpPr>
          <p:cNvPr id="17" name="Rectangle 16"/>
          <p:cNvSpPr/>
          <p:nvPr/>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p:nvSpPr>
        <p:spPr>
          <a:xfrm>
            <a:off x="255868" y="5200203"/>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Situation</a:t>
            </a:r>
            <a:endParaRPr lang="en-US" sz="1400" b="1" dirty="0"/>
          </a:p>
        </p:txBody>
      </p:sp>
      <p:sp>
        <p:nvSpPr>
          <p:cNvPr id="11" name="Rectangle 10"/>
          <p:cNvSpPr/>
          <p:nvPr/>
        </p:nvSpPr>
        <p:spPr>
          <a:xfrm>
            <a:off x="247848" y="2878572"/>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p:ph type="body" sz="quarter" idx="10"/>
          </p:nvPr>
        </p:nvSpPr>
        <p:spPr>
          <a:xfrm>
            <a:off x="247848" y="1535364"/>
            <a:ext cx="5257800" cy="10789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247848" y="3192832"/>
            <a:ext cx="5257800" cy="10769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19"/>
          <p:cNvSpPr>
            <a:spLocks noGrp="1"/>
          </p:cNvSpPr>
          <p:nvPr>
            <p:ph type="body" sz="quarter" idx="12"/>
          </p:nvPr>
        </p:nvSpPr>
        <p:spPr>
          <a:xfrm>
            <a:off x="255868" y="5513021"/>
            <a:ext cx="8623607" cy="1808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r>
              <a:rPr lang="en-US" smtClean="0"/>
              <a:t>Click to edit Master text styles</a:t>
            </a:r>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6225" y="5237551"/>
            <a:ext cx="206861" cy="20686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9464" y="2934903"/>
            <a:ext cx="211099" cy="211099"/>
          </a:xfrm>
          <a:prstGeom prst="rect">
            <a:avLst/>
          </a:prstGeom>
        </p:spPr>
      </p:pic>
    </p:spTree>
    <p:extLst>
      <p:ext uri="{BB962C8B-B14F-4D97-AF65-F5344CB8AC3E}">
        <p14:creationId xmlns:p14="http://schemas.microsoft.com/office/powerpoint/2010/main" val="678904018"/>
      </p:ext>
    </p:extLst>
  </p:cSld>
  <p:clrMapOvr>
    <a:masterClrMapping/>
  </p:clrMapOvr>
  <p:timing>
    <p:tnLst>
      <p:par>
        <p:cTn id="1" dur="indefinite" restart="never" nodeType="tmRoot"/>
      </p:par>
    </p:tnLst>
  </p:timing>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Executive Brief slide">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12483189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03530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42570575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cxnSp>
        <p:nvCxnSpPr>
          <p:cNvPr id="10" name="Straight Connector 9"/>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298662"/>
      </p:ext>
    </p:extLst>
  </p:cSld>
  <p:clrMapOvr>
    <a:masterClrMapping/>
  </p:clrMapOvr>
  <p:timing>
    <p:tnLst>
      <p:par>
        <p:cTn id="1" dur="indefinite" restart="never" nodeType="tmRoot"/>
      </p:par>
    </p:tnLst>
  </p:timing>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6"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8"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13393627"/>
      </p:ext>
    </p:extLst>
  </p:cSld>
  <p:clrMapOvr>
    <a:masterClrMapping/>
  </p:clrMapOvr>
  <p:timing>
    <p:tnLst>
      <p:par>
        <p:cTn id="1" dur="indefinite" restart="never" nodeType="tmRoot"/>
      </p:par>
    </p:tnLst>
  </p:timing>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8_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63588" y="256032"/>
            <a:ext cx="8013712"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grpSp>
        <p:nvGrpSpPr>
          <p:cNvPr id="16" name="Group 15"/>
          <p:cNvGrpSpPr/>
          <p:nvPr/>
        </p:nvGrpSpPr>
        <p:grpSpPr>
          <a:xfrm>
            <a:off x="7164572" y="4113734"/>
            <a:ext cx="1728351" cy="316630"/>
            <a:chOff x="7080661" y="2867204"/>
            <a:chExt cx="1728351" cy="316630"/>
          </a:xfrm>
        </p:grpSpPr>
        <p:sp>
          <p:nvSpPr>
            <p:cNvPr id="18" name="Rounded Rectangle 17"/>
            <p:cNvSpPr/>
            <p:nvPr/>
          </p:nvSpPr>
          <p:spPr>
            <a:xfrm>
              <a:off x="7080661" y="2867204"/>
              <a:ext cx="1728351" cy="31663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400" b="1" dirty="0" smtClean="0">
                  <a:solidFill>
                    <a:srgbClr val="FFFFFF"/>
                  </a:solidFill>
                </a:rPr>
                <a:t>OUTPUT</a:t>
              </a:r>
              <a:endParaRPr lang="en-US" sz="1200" b="1" dirty="0">
                <a:solidFill>
                  <a:srgbClr val="FFFFFF"/>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2250" y="2945611"/>
              <a:ext cx="149828" cy="159817"/>
            </a:xfrm>
            <a:prstGeom prst="rect">
              <a:avLst/>
            </a:prstGeom>
          </p:spPr>
        </p:pic>
      </p:grpSp>
      <p:grpSp>
        <p:nvGrpSpPr>
          <p:cNvPr id="26" name="Group 25"/>
          <p:cNvGrpSpPr/>
          <p:nvPr/>
        </p:nvGrpSpPr>
        <p:grpSpPr>
          <a:xfrm>
            <a:off x="7156760" y="1898880"/>
            <a:ext cx="1728353" cy="317490"/>
            <a:chOff x="7080661" y="3971010"/>
            <a:chExt cx="1728353" cy="317490"/>
          </a:xfrm>
        </p:grpSpPr>
        <p:sp>
          <p:nvSpPr>
            <p:cNvPr id="29" name="Rounded Rectangle 28"/>
            <p:cNvSpPr/>
            <p:nvPr/>
          </p:nvSpPr>
          <p:spPr>
            <a:xfrm>
              <a:off x="7080661" y="3971010"/>
              <a:ext cx="1728353" cy="31749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400" b="1" dirty="0" smtClean="0">
                  <a:solidFill>
                    <a:srgbClr val="FFFFFF"/>
                  </a:solidFill>
                </a:rPr>
                <a:t>Materials</a:t>
              </a:r>
              <a:endParaRPr lang="en-US" sz="1200" b="1" dirty="0">
                <a:solidFill>
                  <a:srgbClr val="FFFFFF"/>
                </a:solidFill>
              </a:endParaRP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0416" y="4053471"/>
              <a:ext cx="133497" cy="152568"/>
            </a:xfrm>
            <a:prstGeom prst="rect">
              <a:avLst/>
            </a:prstGeom>
          </p:spPr>
        </p:pic>
      </p:grpSp>
      <p:sp>
        <p:nvSpPr>
          <p:cNvPr id="3" name="Text Placeholder 2"/>
          <p:cNvSpPr>
            <a:spLocks noGrp="1"/>
          </p:cNvSpPr>
          <p:nvPr>
            <p:ph type="body" sz="quarter" idx="12" hasCustomPrompt="1"/>
          </p:nvPr>
        </p:nvSpPr>
        <p:spPr>
          <a:xfrm>
            <a:off x="7148949" y="2222818"/>
            <a:ext cx="1736161" cy="738072"/>
          </a:xfrm>
        </p:spPr>
        <p:txBody>
          <a:bodyPr/>
          <a:lstStyle>
            <a:lvl1pPr marL="108000" indent="-108000" algn="l" defTabSz="914400" rtl="0" eaLnBrk="1" latinLnBrk="0" hangingPunct="1">
              <a:buFont typeface="Arial" panose="020B0604020202020204" pitchFamily="34" charset="0"/>
              <a:buChar char="•"/>
              <a:defRPr lang="en-CA" sz="1000" kern="1200" dirty="0">
                <a:solidFill>
                  <a:schemeClr val="tx1"/>
                </a:solidFill>
                <a:latin typeface="+mn-lt"/>
                <a:ea typeface="+mn-ea"/>
                <a:cs typeface="+mn-cs"/>
              </a:defRPr>
            </a:lvl1pPr>
          </a:lstStyle>
          <a:p>
            <a:pPr lvl="0"/>
            <a:r>
              <a:rPr lang="en-US" dirty="0" smtClean="0"/>
              <a:t>Example</a:t>
            </a:r>
          </a:p>
          <a:p>
            <a:pPr lvl="0"/>
            <a:endParaRPr lang="en-CA" dirty="0"/>
          </a:p>
        </p:txBody>
      </p:sp>
      <p:sp>
        <p:nvSpPr>
          <p:cNvPr id="32" name="Text Placeholder 2"/>
          <p:cNvSpPr>
            <a:spLocks noGrp="1"/>
          </p:cNvSpPr>
          <p:nvPr>
            <p:ph type="body" sz="quarter" idx="14" hasCustomPrompt="1"/>
          </p:nvPr>
        </p:nvSpPr>
        <p:spPr>
          <a:xfrm>
            <a:off x="7156760" y="4436508"/>
            <a:ext cx="1736161" cy="738072"/>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CA" sz="1000" dirty="0"/>
            </a:lvl1pPr>
          </a:lstStyle>
          <a:p>
            <a:pPr marL="108000" lvl="0" indent="-108000" defTabSz="914400" latinLnBrk="0"/>
            <a:r>
              <a:rPr lang="en-US" dirty="0" smtClean="0"/>
              <a:t>Example</a:t>
            </a:r>
          </a:p>
          <a:p>
            <a:pPr marL="108000" lvl="0" indent="-108000" defTabSz="914400" latinLnBrk="0"/>
            <a:endParaRPr lang="en-CA" dirty="0"/>
          </a:p>
        </p:txBody>
      </p:sp>
      <p:grpSp>
        <p:nvGrpSpPr>
          <p:cNvPr id="35" name="Group 34"/>
          <p:cNvGrpSpPr/>
          <p:nvPr/>
        </p:nvGrpSpPr>
        <p:grpSpPr>
          <a:xfrm>
            <a:off x="7148949" y="3010061"/>
            <a:ext cx="1728351" cy="316630"/>
            <a:chOff x="7080661" y="5053336"/>
            <a:chExt cx="1728351" cy="316630"/>
          </a:xfrm>
        </p:grpSpPr>
        <p:sp>
          <p:nvSpPr>
            <p:cNvPr id="36" name="Rounded Rectangle 35"/>
            <p:cNvSpPr/>
            <p:nvPr/>
          </p:nvSpPr>
          <p:spPr>
            <a:xfrm>
              <a:off x="7080661" y="5053336"/>
              <a:ext cx="1728351" cy="31663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400" b="1" dirty="0" smtClean="0">
                  <a:solidFill>
                    <a:srgbClr val="FFFFFF"/>
                  </a:solidFill>
                </a:rPr>
                <a:t>Participants</a:t>
              </a:r>
              <a:endParaRPr lang="en-US" sz="1200" b="1" dirty="0">
                <a:solidFill>
                  <a:srgbClr val="FFFFFF"/>
                </a:solidFill>
              </a:endParaRPr>
            </a:p>
          </p:txBody>
        </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5493" y="5142876"/>
              <a:ext cx="163342" cy="137551"/>
            </a:xfrm>
            <a:prstGeom prst="rect">
              <a:avLst/>
            </a:prstGeom>
          </p:spPr>
        </p:pic>
      </p:grpSp>
      <p:sp>
        <p:nvSpPr>
          <p:cNvPr id="38" name="Text Placeholder 2"/>
          <p:cNvSpPr>
            <a:spLocks noGrp="1"/>
          </p:cNvSpPr>
          <p:nvPr>
            <p:ph type="body" sz="quarter" idx="15" hasCustomPrompt="1"/>
          </p:nvPr>
        </p:nvSpPr>
        <p:spPr>
          <a:xfrm>
            <a:off x="7148949" y="3326691"/>
            <a:ext cx="1736161" cy="738072"/>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CA" sz="1000" dirty="0"/>
            </a:lvl1pPr>
          </a:lstStyle>
          <a:p>
            <a:pPr marL="108000" lvl="0" indent="-108000" defTabSz="914400" latinLnBrk="0"/>
            <a:r>
              <a:rPr lang="en-US" dirty="0" smtClean="0"/>
              <a:t>Example</a:t>
            </a:r>
          </a:p>
          <a:p>
            <a:pPr marL="108000" lvl="0" indent="-108000" defTabSz="914400" latinLnBrk="0"/>
            <a:endParaRPr lang="en-CA" dirty="0"/>
          </a:p>
        </p:txBody>
      </p:sp>
      <p:sp>
        <p:nvSpPr>
          <p:cNvPr id="39" name="Pentagon 38"/>
          <p:cNvSpPr/>
          <p:nvPr userDrawn="1"/>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0" name="Text Placeholder 20"/>
          <p:cNvSpPr>
            <a:spLocks noGrp="1"/>
          </p:cNvSpPr>
          <p:nvPr>
            <p:ph type="body" sz="quarter" idx="16"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46570005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9_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63588" y="256032"/>
            <a:ext cx="8013712"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grpSp>
        <p:nvGrpSpPr>
          <p:cNvPr id="16" name="Group 15"/>
          <p:cNvGrpSpPr/>
          <p:nvPr/>
        </p:nvGrpSpPr>
        <p:grpSpPr>
          <a:xfrm>
            <a:off x="7164572" y="4113734"/>
            <a:ext cx="1728351" cy="316630"/>
            <a:chOff x="7080661" y="2867204"/>
            <a:chExt cx="1728351" cy="316630"/>
          </a:xfrm>
        </p:grpSpPr>
        <p:sp>
          <p:nvSpPr>
            <p:cNvPr id="18" name="Rounded Rectangle 17"/>
            <p:cNvSpPr/>
            <p:nvPr/>
          </p:nvSpPr>
          <p:spPr>
            <a:xfrm>
              <a:off x="7080661" y="2867204"/>
              <a:ext cx="1728351" cy="31663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400" b="1" dirty="0" smtClean="0">
                  <a:solidFill>
                    <a:srgbClr val="FFFFFF"/>
                  </a:solidFill>
                </a:rPr>
                <a:t>OUTPUT</a:t>
              </a:r>
              <a:endParaRPr lang="en-US" sz="1200" b="1" dirty="0">
                <a:solidFill>
                  <a:srgbClr val="FFFFFF"/>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2250" y="2945611"/>
              <a:ext cx="149828" cy="159817"/>
            </a:xfrm>
            <a:prstGeom prst="rect">
              <a:avLst/>
            </a:prstGeom>
          </p:spPr>
        </p:pic>
      </p:grpSp>
      <p:grpSp>
        <p:nvGrpSpPr>
          <p:cNvPr id="26" name="Group 25"/>
          <p:cNvGrpSpPr/>
          <p:nvPr/>
        </p:nvGrpSpPr>
        <p:grpSpPr>
          <a:xfrm>
            <a:off x="7156760" y="1898880"/>
            <a:ext cx="1728353" cy="317490"/>
            <a:chOff x="7080661" y="3971010"/>
            <a:chExt cx="1728353" cy="317490"/>
          </a:xfrm>
        </p:grpSpPr>
        <p:sp>
          <p:nvSpPr>
            <p:cNvPr id="29" name="Rounded Rectangle 28"/>
            <p:cNvSpPr/>
            <p:nvPr/>
          </p:nvSpPr>
          <p:spPr>
            <a:xfrm>
              <a:off x="7080661" y="3971010"/>
              <a:ext cx="1728353" cy="31749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400" b="1" dirty="0" smtClean="0">
                  <a:solidFill>
                    <a:srgbClr val="FFFFFF"/>
                  </a:solidFill>
                </a:rPr>
                <a:t>Materials</a:t>
              </a:r>
              <a:endParaRPr lang="en-US" sz="1200" b="1" dirty="0">
                <a:solidFill>
                  <a:srgbClr val="FFFFFF"/>
                </a:solidFill>
              </a:endParaRP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0416" y="4053471"/>
              <a:ext cx="133497" cy="152568"/>
            </a:xfrm>
            <a:prstGeom prst="rect">
              <a:avLst/>
            </a:prstGeom>
          </p:spPr>
        </p:pic>
      </p:grpSp>
      <p:sp>
        <p:nvSpPr>
          <p:cNvPr id="3" name="Text Placeholder 2"/>
          <p:cNvSpPr>
            <a:spLocks noGrp="1"/>
          </p:cNvSpPr>
          <p:nvPr>
            <p:ph type="body" sz="quarter" idx="12" hasCustomPrompt="1"/>
          </p:nvPr>
        </p:nvSpPr>
        <p:spPr>
          <a:xfrm>
            <a:off x="7148949" y="2222818"/>
            <a:ext cx="1736161" cy="738072"/>
          </a:xfrm>
        </p:spPr>
        <p:txBody>
          <a:bodyPr/>
          <a:lstStyle>
            <a:lvl1pPr marL="108000" indent="-108000" algn="l" defTabSz="914400" rtl="0" eaLnBrk="1" latinLnBrk="0" hangingPunct="1">
              <a:buFont typeface="Arial" panose="020B0604020202020204" pitchFamily="34" charset="0"/>
              <a:buChar char="•"/>
              <a:defRPr lang="en-CA" sz="1000" kern="1200" dirty="0">
                <a:solidFill>
                  <a:schemeClr val="tx1"/>
                </a:solidFill>
                <a:latin typeface="+mn-lt"/>
                <a:ea typeface="+mn-ea"/>
                <a:cs typeface="+mn-cs"/>
              </a:defRPr>
            </a:lvl1pPr>
          </a:lstStyle>
          <a:p>
            <a:pPr lvl="0"/>
            <a:r>
              <a:rPr lang="en-US" dirty="0" smtClean="0"/>
              <a:t>Example</a:t>
            </a:r>
          </a:p>
          <a:p>
            <a:pPr lvl="0"/>
            <a:endParaRPr lang="en-CA" dirty="0"/>
          </a:p>
        </p:txBody>
      </p:sp>
      <p:sp>
        <p:nvSpPr>
          <p:cNvPr id="32" name="Text Placeholder 2"/>
          <p:cNvSpPr>
            <a:spLocks noGrp="1"/>
          </p:cNvSpPr>
          <p:nvPr>
            <p:ph type="body" sz="quarter" idx="14" hasCustomPrompt="1"/>
          </p:nvPr>
        </p:nvSpPr>
        <p:spPr>
          <a:xfrm>
            <a:off x="7156760" y="4436508"/>
            <a:ext cx="1736161" cy="738072"/>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CA" sz="1000" dirty="0"/>
            </a:lvl1pPr>
          </a:lstStyle>
          <a:p>
            <a:pPr marL="108000" lvl="0" indent="-108000" defTabSz="914400" latinLnBrk="0"/>
            <a:r>
              <a:rPr lang="en-US" dirty="0" smtClean="0"/>
              <a:t>Example</a:t>
            </a:r>
          </a:p>
          <a:p>
            <a:pPr marL="108000" lvl="0" indent="-108000" defTabSz="914400" latinLnBrk="0"/>
            <a:endParaRPr lang="en-CA" dirty="0"/>
          </a:p>
        </p:txBody>
      </p:sp>
      <p:grpSp>
        <p:nvGrpSpPr>
          <p:cNvPr id="35" name="Group 34"/>
          <p:cNvGrpSpPr/>
          <p:nvPr/>
        </p:nvGrpSpPr>
        <p:grpSpPr>
          <a:xfrm>
            <a:off x="7148949" y="3010061"/>
            <a:ext cx="1728351" cy="316630"/>
            <a:chOff x="7080661" y="5053336"/>
            <a:chExt cx="1728351" cy="316630"/>
          </a:xfrm>
        </p:grpSpPr>
        <p:sp>
          <p:nvSpPr>
            <p:cNvPr id="36" name="Rounded Rectangle 35"/>
            <p:cNvSpPr/>
            <p:nvPr/>
          </p:nvSpPr>
          <p:spPr>
            <a:xfrm>
              <a:off x="7080661" y="5053336"/>
              <a:ext cx="1728351" cy="31663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400" b="1" dirty="0" smtClean="0">
                  <a:solidFill>
                    <a:srgbClr val="FFFFFF"/>
                  </a:solidFill>
                </a:rPr>
                <a:t>Participants</a:t>
              </a:r>
              <a:endParaRPr lang="en-US" sz="1200" b="1" dirty="0">
                <a:solidFill>
                  <a:srgbClr val="FFFFFF"/>
                </a:solidFill>
              </a:endParaRPr>
            </a:p>
          </p:txBody>
        </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5493" y="5142876"/>
              <a:ext cx="163342" cy="137551"/>
            </a:xfrm>
            <a:prstGeom prst="rect">
              <a:avLst/>
            </a:prstGeom>
          </p:spPr>
        </p:pic>
      </p:grpSp>
      <p:sp>
        <p:nvSpPr>
          <p:cNvPr id="38" name="Text Placeholder 2"/>
          <p:cNvSpPr>
            <a:spLocks noGrp="1"/>
          </p:cNvSpPr>
          <p:nvPr>
            <p:ph type="body" sz="quarter" idx="15" hasCustomPrompt="1"/>
          </p:nvPr>
        </p:nvSpPr>
        <p:spPr>
          <a:xfrm>
            <a:off x="7148949" y="3326691"/>
            <a:ext cx="1736161" cy="738072"/>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CA" sz="1000" dirty="0"/>
            </a:lvl1pPr>
          </a:lstStyle>
          <a:p>
            <a:pPr marL="108000" lvl="0" indent="-108000" defTabSz="914400" latinLnBrk="0"/>
            <a:r>
              <a:rPr lang="en-US" dirty="0" smtClean="0"/>
              <a:t>Example</a:t>
            </a:r>
          </a:p>
          <a:p>
            <a:pPr marL="108000" lvl="0" indent="-108000" defTabSz="914400" latinLnBrk="0"/>
            <a:endParaRPr lang="en-CA" dirty="0"/>
          </a:p>
        </p:txBody>
      </p:sp>
      <p:sp>
        <p:nvSpPr>
          <p:cNvPr id="39" name="Pentagon 38"/>
          <p:cNvSpPr/>
          <p:nvPr userDrawn="1"/>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0" name="Text Placeholder 20"/>
          <p:cNvSpPr>
            <a:spLocks noGrp="1"/>
          </p:cNvSpPr>
          <p:nvPr>
            <p:ph type="body" sz="quarter" idx="16"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402864781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6_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6"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8"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081576299"/>
      </p:ext>
    </p:extLst>
  </p:cSld>
  <p:clrMapOvr>
    <a:masterClrMapping/>
  </p:clrMapOvr>
  <p:timing>
    <p:tnLst>
      <p:par>
        <p:cTn id="1" dur="indefinite" restart="never" nodeType="tmRoot"/>
      </p:par>
    </p:tnLst>
  </p:timing>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0_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63588" y="256032"/>
            <a:ext cx="8013712"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
        <p:nvSpPr>
          <p:cNvPr id="39" name="Pentagon 38"/>
          <p:cNvSpPr/>
          <p:nvPr userDrawn="1"/>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0" name="Text Placeholder 20"/>
          <p:cNvSpPr>
            <a:spLocks noGrp="1"/>
          </p:cNvSpPr>
          <p:nvPr>
            <p:ph type="body" sz="quarter" idx="16"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pic>
        <p:nvPicPr>
          <p:cNvPr id="34" name="Picture 3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369" y="1187075"/>
            <a:ext cx="310447" cy="310447"/>
          </a:xfrm>
          <a:prstGeom prst="rect">
            <a:avLst/>
          </a:prstGeom>
        </p:spPr>
      </p:pic>
      <p:grpSp>
        <p:nvGrpSpPr>
          <p:cNvPr id="25" name="Group 24"/>
          <p:cNvGrpSpPr/>
          <p:nvPr userDrawn="1"/>
        </p:nvGrpSpPr>
        <p:grpSpPr>
          <a:xfrm>
            <a:off x="7164572" y="4132990"/>
            <a:ext cx="1728351" cy="316630"/>
            <a:chOff x="7080661" y="2867204"/>
            <a:chExt cx="1728351" cy="316630"/>
          </a:xfrm>
        </p:grpSpPr>
        <p:sp>
          <p:nvSpPr>
            <p:cNvPr id="33" name="Rounded Rectangle 32"/>
            <p:cNvSpPr/>
            <p:nvPr/>
          </p:nvSpPr>
          <p:spPr>
            <a:xfrm>
              <a:off x="7080661" y="2867204"/>
              <a:ext cx="1728351" cy="31663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400" b="1" dirty="0" smtClean="0">
                  <a:solidFill>
                    <a:srgbClr val="FFFFFF"/>
                  </a:solidFill>
                </a:rPr>
                <a:t>OUTPUT</a:t>
              </a:r>
              <a:endParaRPr lang="en-US" sz="1200" b="1" dirty="0">
                <a:solidFill>
                  <a:srgbClr val="FFFFFF"/>
                </a:solidFill>
              </a:endParaRPr>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2250" y="2945611"/>
              <a:ext cx="149828" cy="159817"/>
            </a:xfrm>
            <a:prstGeom prst="rect">
              <a:avLst/>
            </a:prstGeom>
          </p:spPr>
        </p:pic>
      </p:grpSp>
      <p:grpSp>
        <p:nvGrpSpPr>
          <p:cNvPr id="42" name="Group 41"/>
          <p:cNvGrpSpPr/>
          <p:nvPr userDrawn="1"/>
        </p:nvGrpSpPr>
        <p:grpSpPr>
          <a:xfrm>
            <a:off x="7156760" y="1898880"/>
            <a:ext cx="1728353" cy="317490"/>
            <a:chOff x="7080661" y="3971010"/>
            <a:chExt cx="1728353" cy="317490"/>
          </a:xfrm>
        </p:grpSpPr>
        <p:sp>
          <p:nvSpPr>
            <p:cNvPr id="43" name="Rounded Rectangle 42"/>
            <p:cNvSpPr/>
            <p:nvPr/>
          </p:nvSpPr>
          <p:spPr>
            <a:xfrm>
              <a:off x="7080661" y="3971010"/>
              <a:ext cx="1728353" cy="31749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400" b="1" dirty="0" smtClean="0">
                  <a:solidFill>
                    <a:srgbClr val="FFFFFF"/>
                  </a:solidFill>
                </a:rPr>
                <a:t>Materials</a:t>
              </a:r>
              <a:endParaRPr lang="en-US" sz="1200" b="1" dirty="0">
                <a:solidFill>
                  <a:srgbClr val="FFFFFF"/>
                </a:solidFill>
              </a:endParaRPr>
            </a:p>
          </p:txBody>
        </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0416" y="4053471"/>
              <a:ext cx="133497" cy="152568"/>
            </a:xfrm>
            <a:prstGeom prst="rect">
              <a:avLst/>
            </a:prstGeom>
          </p:spPr>
        </p:pic>
      </p:grpSp>
      <p:sp>
        <p:nvSpPr>
          <p:cNvPr id="45" name="Text Placeholder 2"/>
          <p:cNvSpPr>
            <a:spLocks noGrp="1"/>
          </p:cNvSpPr>
          <p:nvPr>
            <p:ph type="body" sz="quarter" idx="12" hasCustomPrompt="1"/>
          </p:nvPr>
        </p:nvSpPr>
        <p:spPr>
          <a:xfrm>
            <a:off x="7148949" y="2222818"/>
            <a:ext cx="1736161" cy="738072"/>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CA" sz="1000" dirty="0"/>
            </a:lvl1pPr>
          </a:lstStyle>
          <a:p>
            <a:pPr marL="108000" lvl="0" indent="-108000" defTabSz="914400" latinLnBrk="0"/>
            <a:r>
              <a:rPr lang="en-US" dirty="0" smtClean="0"/>
              <a:t>Example</a:t>
            </a:r>
          </a:p>
          <a:p>
            <a:pPr marL="108000" lvl="0" indent="-108000" defTabSz="914400" latinLnBrk="0"/>
            <a:endParaRPr lang="en-CA" dirty="0"/>
          </a:p>
        </p:txBody>
      </p:sp>
      <p:sp>
        <p:nvSpPr>
          <p:cNvPr id="46" name="Text Placeholder 2"/>
          <p:cNvSpPr>
            <a:spLocks noGrp="1"/>
          </p:cNvSpPr>
          <p:nvPr>
            <p:ph type="body" sz="quarter" idx="14" hasCustomPrompt="1"/>
          </p:nvPr>
        </p:nvSpPr>
        <p:spPr>
          <a:xfrm>
            <a:off x="7156760" y="4455764"/>
            <a:ext cx="1736161" cy="738072"/>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CA" sz="1000" dirty="0"/>
            </a:lvl1pPr>
          </a:lstStyle>
          <a:p>
            <a:pPr marL="108000" lvl="0" indent="-108000" defTabSz="914400" latinLnBrk="0"/>
            <a:r>
              <a:rPr lang="en-US" dirty="0" smtClean="0"/>
              <a:t>Example</a:t>
            </a:r>
          </a:p>
          <a:p>
            <a:pPr marL="108000" lvl="0" indent="-108000" defTabSz="914400" latinLnBrk="0"/>
            <a:endParaRPr lang="en-CA" dirty="0"/>
          </a:p>
        </p:txBody>
      </p:sp>
      <p:grpSp>
        <p:nvGrpSpPr>
          <p:cNvPr id="47" name="Group 46"/>
          <p:cNvGrpSpPr/>
          <p:nvPr userDrawn="1"/>
        </p:nvGrpSpPr>
        <p:grpSpPr>
          <a:xfrm>
            <a:off x="7148949" y="3029317"/>
            <a:ext cx="1728351" cy="316630"/>
            <a:chOff x="7080661" y="5053336"/>
            <a:chExt cx="1728351" cy="316630"/>
          </a:xfrm>
        </p:grpSpPr>
        <p:sp>
          <p:nvSpPr>
            <p:cNvPr id="48" name="Rounded Rectangle 47"/>
            <p:cNvSpPr/>
            <p:nvPr/>
          </p:nvSpPr>
          <p:spPr>
            <a:xfrm>
              <a:off x="7080661" y="5053336"/>
              <a:ext cx="1728351" cy="31663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400" b="1" dirty="0" smtClean="0">
                  <a:solidFill>
                    <a:srgbClr val="FFFFFF"/>
                  </a:solidFill>
                </a:rPr>
                <a:t>Participants</a:t>
              </a:r>
              <a:endParaRPr lang="en-US" sz="1200" b="1" dirty="0">
                <a:solidFill>
                  <a:srgbClr val="FFFFFF"/>
                </a:solidFill>
              </a:endParaRPr>
            </a:p>
          </p:txBody>
        </p:sp>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5493" y="5142876"/>
              <a:ext cx="163342" cy="137551"/>
            </a:xfrm>
            <a:prstGeom prst="rect">
              <a:avLst/>
            </a:prstGeom>
          </p:spPr>
        </p:pic>
      </p:grpSp>
      <p:sp>
        <p:nvSpPr>
          <p:cNvPr id="50" name="Text Placeholder 2"/>
          <p:cNvSpPr>
            <a:spLocks noGrp="1"/>
          </p:cNvSpPr>
          <p:nvPr>
            <p:ph type="body" sz="quarter" idx="15" hasCustomPrompt="1"/>
          </p:nvPr>
        </p:nvSpPr>
        <p:spPr>
          <a:xfrm>
            <a:off x="7148949" y="3345947"/>
            <a:ext cx="1736161" cy="738072"/>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CA" sz="1000" dirty="0"/>
            </a:lvl1pPr>
          </a:lstStyle>
          <a:p>
            <a:pPr marL="108000" lvl="0" indent="-108000" defTabSz="914400" latinLnBrk="0"/>
            <a:r>
              <a:rPr lang="en-US" dirty="0" smtClean="0"/>
              <a:t>Example</a:t>
            </a:r>
          </a:p>
          <a:p>
            <a:pPr marL="108000" lvl="0" indent="-108000" defTabSz="914400" latinLnBrk="0"/>
            <a:endParaRPr lang="en-CA" dirty="0"/>
          </a:p>
        </p:txBody>
      </p:sp>
    </p:spTree>
    <p:extLst>
      <p:ext uri="{BB962C8B-B14F-4D97-AF65-F5344CB8AC3E}">
        <p14:creationId xmlns:p14="http://schemas.microsoft.com/office/powerpoint/2010/main" val="236579536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63588" y="260648"/>
            <a:ext cx="8013712"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6" name="Pentagon 5"/>
          <p:cNvSpPr/>
          <p:nvPr userDrawn="1"/>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ext Placeholder 20"/>
          <p:cNvSpPr>
            <a:spLocks noGrp="1"/>
          </p:cNvSpPr>
          <p:nvPr>
            <p:ph type="body" sz="quarter" idx="12"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8826985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8" name="Rectangle 17"/>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6481256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2_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63588" y="256032"/>
            <a:ext cx="8013712"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
        <p:nvSpPr>
          <p:cNvPr id="39" name="Pentagon 38"/>
          <p:cNvSpPr/>
          <p:nvPr userDrawn="1"/>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0" name="Text Placeholder 20"/>
          <p:cNvSpPr>
            <a:spLocks noGrp="1"/>
          </p:cNvSpPr>
          <p:nvPr>
            <p:ph type="body" sz="quarter" idx="16"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pic>
        <p:nvPicPr>
          <p:cNvPr id="34" name="Picture 3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369" y="1187075"/>
            <a:ext cx="310447" cy="310447"/>
          </a:xfrm>
          <a:prstGeom prst="rect">
            <a:avLst/>
          </a:prstGeom>
        </p:spPr>
      </p:pic>
      <p:grpSp>
        <p:nvGrpSpPr>
          <p:cNvPr id="25" name="Group 24"/>
          <p:cNvGrpSpPr/>
          <p:nvPr userDrawn="1"/>
        </p:nvGrpSpPr>
        <p:grpSpPr>
          <a:xfrm>
            <a:off x="7164572" y="4132990"/>
            <a:ext cx="1728351" cy="316630"/>
            <a:chOff x="7080661" y="2867204"/>
            <a:chExt cx="1728351" cy="316630"/>
          </a:xfrm>
        </p:grpSpPr>
        <p:sp>
          <p:nvSpPr>
            <p:cNvPr id="33" name="Rounded Rectangle 32"/>
            <p:cNvSpPr/>
            <p:nvPr/>
          </p:nvSpPr>
          <p:spPr>
            <a:xfrm>
              <a:off x="7080661" y="2867204"/>
              <a:ext cx="1728351" cy="31663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400" b="1" dirty="0" smtClean="0">
                  <a:solidFill>
                    <a:srgbClr val="FFFFFF"/>
                  </a:solidFill>
                </a:rPr>
                <a:t>OUTPUT</a:t>
              </a:r>
              <a:endParaRPr lang="en-US" sz="1200" b="1" dirty="0">
                <a:solidFill>
                  <a:srgbClr val="FFFFFF"/>
                </a:solidFill>
              </a:endParaRPr>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2250" y="2945611"/>
              <a:ext cx="149828" cy="159817"/>
            </a:xfrm>
            <a:prstGeom prst="rect">
              <a:avLst/>
            </a:prstGeom>
          </p:spPr>
        </p:pic>
      </p:grpSp>
      <p:grpSp>
        <p:nvGrpSpPr>
          <p:cNvPr id="42" name="Group 41"/>
          <p:cNvGrpSpPr/>
          <p:nvPr userDrawn="1"/>
        </p:nvGrpSpPr>
        <p:grpSpPr>
          <a:xfrm>
            <a:off x="7156760" y="1898880"/>
            <a:ext cx="1728353" cy="317490"/>
            <a:chOff x="7080661" y="3971010"/>
            <a:chExt cx="1728353" cy="317490"/>
          </a:xfrm>
        </p:grpSpPr>
        <p:sp>
          <p:nvSpPr>
            <p:cNvPr id="43" name="Rounded Rectangle 42"/>
            <p:cNvSpPr/>
            <p:nvPr/>
          </p:nvSpPr>
          <p:spPr>
            <a:xfrm>
              <a:off x="7080661" y="3971010"/>
              <a:ext cx="1728353" cy="31749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400" b="1" dirty="0" smtClean="0">
                  <a:solidFill>
                    <a:srgbClr val="FFFFFF"/>
                  </a:solidFill>
                </a:rPr>
                <a:t>Materials</a:t>
              </a:r>
              <a:endParaRPr lang="en-US" sz="1200" b="1" dirty="0">
                <a:solidFill>
                  <a:srgbClr val="FFFFFF"/>
                </a:solidFill>
              </a:endParaRPr>
            </a:p>
          </p:txBody>
        </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0416" y="4053471"/>
              <a:ext cx="133497" cy="152568"/>
            </a:xfrm>
            <a:prstGeom prst="rect">
              <a:avLst/>
            </a:prstGeom>
          </p:spPr>
        </p:pic>
      </p:grpSp>
      <p:sp>
        <p:nvSpPr>
          <p:cNvPr id="45" name="Text Placeholder 2"/>
          <p:cNvSpPr>
            <a:spLocks noGrp="1"/>
          </p:cNvSpPr>
          <p:nvPr>
            <p:ph type="body" sz="quarter" idx="12" hasCustomPrompt="1"/>
          </p:nvPr>
        </p:nvSpPr>
        <p:spPr>
          <a:xfrm>
            <a:off x="7148949" y="2222818"/>
            <a:ext cx="1736161" cy="738072"/>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CA" sz="1000" dirty="0"/>
            </a:lvl1pPr>
          </a:lstStyle>
          <a:p>
            <a:pPr marL="108000" lvl="0" indent="-108000" defTabSz="914400" latinLnBrk="0"/>
            <a:r>
              <a:rPr lang="en-US" dirty="0" smtClean="0"/>
              <a:t>Example</a:t>
            </a:r>
          </a:p>
          <a:p>
            <a:pPr marL="108000" lvl="0" indent="-108000" defTabSz="914400" latinLnBrk="0"/>
            <a:endParaRPr lang="en-CA" dirty="0"/>
          </a:p>
        </p:txBody>
      </p:sp>
      <p:sp>
        <p:nvSpPr>
          <p:cNvPr id="46" name="Text Placeholder 2"/>
          <p:cNvSpPr>
            <a:spLocks noGrp="1"/>
          </p:cNvSpPr>
          <p:nvPr>
            <p:ph type="body" sz="quarter" idx="14" hasCustomPrompt="1"/>
          </p:nvPr>
        </p:nvSpPr>
        <p:spPr>
          <a:xfrm>
            <a:off x="7156760" y="4455764"/>
            <a:ext cx="1736161" cy="738072"/>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CA" sz="1000" dirty="0"/>
            </a:lvl1pPr>
          </a:lstStyle>
          <a:p>
            <a:pPr marL="108000" lvl="0" indent="-108000" defTabSz="914400" latinLnBrk="0"/>
            <a:r>
              <a:rPr lang="en-US" dirty="0" smtClean="0"/>
              <a:t>Example</a:t>
            </a:r>
          </a:p>
          <a:p>
            <a:pPr marL="108000" lvl="0" indent="-108000" defTabSz="914400" latinLnBrk="0"/>
            <a:endParaRPr lang="en-CA" dirty="0"/>
          </a:p>
        </p:txBody>
      </p:sp>
      <p:grpSp>
        <p:nvGrpSpPr>
          <p:cNvPr id="47" name="Group 46"/>
          <p:cNvGrpSpPr/>
          <p:nvPr userDrawn="1"/>
        </p:nvGrpSpPr>
        <p:grpSpPr>
          <a:xfrm>
            <a:off x="7148949" y="3029317"/>
            <a:ext cx="1728351" cy="316630"/>
            <a:chOff x="7080661" y="5053336"/>
            <a:chExt cx="1728351" cy="316630"/>
          </a:xfrm>
        </p:grpSpPr>
        <p:sp>
          <p:nvSpPr>
            <p:cNvPr id="48" name="Rounded Rectangle 47"/>
            <p:cNvSpPr/>
            <p:nvPr/>
          </p:nvSpPr>
          <p:spPr>
            <a:xfrm>
              <a:off x="7080661" y="5053336"/>
              <a:ext cx="1728351" cy="31663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400" b="1" dirty="0" smtClean="0">
                  <a:solidFill>
                    <a:srgbClr val="FFFFFF"/>
                  </a:solidFill>
                </a:rPr>
                <a:t>Participants</a:t>
              </a:r>
              <a:endParaRPr lang="en-US" sz="1200" b="1" dirty="0">
                <a:solidFill>
                  <a:srgbClr val="FFFFFF"/>
                </a:solidFill>
              </a:endParaRPr>
            </a:p>
          </p:txBody>
        </p:sp>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5493" y="5142876"/>
              <a:ext cx="163342" cy="137551"/>
            </a:xfrm>
            <a:prstGeom prst="rect">
              <a:avLst/>
            </a:prstGeom>
          </p:spPr>
        </p:pic>
      </p:grpSp>
      <p:sp>
        <p:nvSpPr>
          <p:cNvPr id="50" name="Text Placeholder 2"/>
          <p:cNvSpPr>
            <a:spLocks noGrp="1"/>
          </p:cNvSpPr>
          <p:nvPr>
            <p:ph type="body" sz="quarter" idx="15" hasCustomPrompt="1"/>
          </p:nvPr>
        </p:nvSpPr>
        <p:spPr>
          <a:xfrm>
            <a:off x="7148949" y="3345947"/>
            <a:ext cx="1736161" cy="738072"/>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CA" sz="1000" dirty="0"/>
            </a:lvl1pPr>
          </a:lstStyle>
          <a:p>
            <a:pPr marL="108000" lvl="0" indent="-108000" defTabSz="914400" latinLnBrk="0"/>
            <a:r>
              <a:rPr lang="en-US" dirty="0" smtClean="0"/>
              <a:t>Example</a:t>
            </a:r>
          </a:p>
          <a:p>
            <a:pPr marL="108000" lvl="0" indent="-108000" defTabSz="914400" latinLnBrk="0"/>
            <a:endParaRPr lang="en-CA" dirty="0"/>
          </a:p>
        </p:txBody>
      </p:sp>
    </p:spTree>
    <p:extLst>
      <p:ext uri="{BB962C8B-B14F-4D97-AF65-F5344CB8AC3E}">
        <p14:creationId xmlns:p14="http://schemas.microsoft.com/office/powerpoint/2010/main" val="395398356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3_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63588" y="256032"/>
            <a:ext cx="8013712"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grpSp>
        <p:nvGrpSpPr>
          <p:cNvPr id="16" name="Group 15"/>
          <p:cNvGrpSpPr/>
          <p:nvPr/>
        </p:nvGrpSpPr>
        <p:grpSpPr>
          <a:xfrm>
            <a:off x="7164572" y="4113734"/>
            <a:ext cx="1728351" cy="316630"/>
            <a:chOff x="7080661" y="2867204"/>
            <a:chExt cx="1728351" cy="316630"/>
          </a:xfrm>
        </p:grpSpPr>
        <p:sp>
          <p:nvSpPr>
            <p:cNvPr id="18" name="Rounded Rectangle 17"/>
            <p:cNvSpPr/>
            <p:nvPr/>
          </p:nvSpPr>
          <p:spPr>
            <a:xfrm>
              <a:off x="7080661" y="2867204"/>
              <a:ext cx="1728351" cy="31663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400" b="1" dirty="0" smtClean="0">
                  <a:solidFill>
                    <a:srgbClr val="FFFFFF"/>
                  </a:solidFill>
                </a:rPr>
                <a:t>OUTPUT</a:t>
              </a:r>
              <a:endParaRPr lang="en-US" sz="1200" b="1" dirty="0">
                <a:solidFill>
                  <a:srgbClr val="FFFFFF"/>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2250" y="2945611"/>
              <a:ext cx="149828" cy="159817"/>
            </a:xfrm>
            <a:prstGeom prst="rect">
              <a:avLst/>
            </a:prstGeom>
          </p:spPr>
        </p:pic>
      </p:grpSp>
      <p:grpSp>
        <p:nvGrpSpPr>
          <p:cNvPr id="26" name="Group 25"/>
          <p:cNvGrpSpPr/>
          <p:nvPr/>
        </p:nvGrpSpPr>
        <p:grpSpPr>
          <a:xfrm>
            <a:off x="7156760" y="1898880"/>
            <a:ext cx="1728353" cy="317490"/>
            <a:chOff x="7080661" y="3971010"/>
            <a:chExt cx="1728353" cy="317490"/>
          </a:xfrm>
        </p:grpSpPr>
        <p:sp>
          <p:nvSpPr>
            <p:cNvPr id="29" name="Rounded Rectangle 28"/>
            <p:cNvSpPr/>
            <p:nvPr/>
          </p:nvSpPr>
          <p:spPr>
            <a:xfrm>
              <a:off x="7080661" y="3971010"/>
              <a:ext cx="1728353" cy="31749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400" b="1" dirty="0" smtClean="0">
                  <a:solidFill>
                    <a:srgbClr val="FFFFFF"/>
                  </a:solidFill>
                </a:rPr>
                <a:t>Materials</a:t>
              </a:r>
              <a:endParaRPr lang="en-US" sz="1200" b="1" dirty="0">
                <a:solidFill>
                  <a:srgbClr val="FFFFFF"/>
                </a:solidFill>
              </a:endParaRP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0416" y="4053471"/>
              <a:ext cx="133497" cy="152568"/>
            </a:xfrm>
            <a:prstGeom prst="rect">
              <a:avLst/>
            </a:prstGeom>
          </p:spPr>
        </p:pic>
      </p:grpSp>
      <p:sp>
        <p:nvSpPr>
          <p:cNvPr id="3" name="Text Placeholder 2"/>
          <p:cNvSpPr>
            <a:spLocks noGrp="1"/>
          </p:cNvSpPr>
          <p:nvPr>
            <p:ph type="body" sz="quarter" idx="12" hasCustomPrompt="1"/>
          </p:nvPr>
        </p:nvSpPr>
        <p:spPr>
          <a:xfrm>
            <a:off x="7148949" y="2222818"/>
            <a:ext cx="1736161" cy="738072"/>
          </a:xfrm>
        </p:spPr>
        <p:txBody>
          <a:bodyPr/>
          <a:lstStyle>
            <a:lvl1pPr marL="108000" indent="-108000" algn="l" defTabSz="914400" rtl="0" eaLnBrk="1" latinLnBrk="0" hangingPunct="1">
              <a:buFont typeface="Arial" panose="020B0604020202020204" pitchFamily="34" charset="0"/>
              <a:buChar char="•"/>
              <a:defRPr lang="en-CA" sz="1000" kern="1200" dirty="0">
                <a:solidFill>
                  <a:schemeClr val="tx1"/>
                </a:solidFill>
                <a:latin typeface="+mn-lt"/>
                <a:ea typeface="+mn-ea"/>
                <a:cs typeface="+mn-cs"/>
              </a:defRPr>
            </a:lvl1pPr>
          </a:lstStyle>
          <a:p>
            <a:pPr lvl="0"/>
            <a:r>
              <a:rPr lang="en-US" dirty="0" smtClean="0"/>
              <a:t>Example</a:t>
            </a:r>
          </a:p>
          <a:p>
            <a:pPr lvl="0"/>
            <a:endParaRPr lang="en-CA" dirty="0"/>
          </a:p>
        </p:txBody>
      </p:sp>
      <p:sp>
        <p:nvSpPr>
          <p:cNvPr id="32" name="Text Placeholder 2"/>
          <p:cNvSpPr>
            <a:spLocks noGrp="1"/>
          </p:cNvSpPr>
          <p:nvPr>
            <p:ph type="body" sz="quarter" idx="14" hasCustomPrompt="1"/>
          </p:nvPr>
        </p:nvSpPr>
        <p:spPr>
          <a:xfrm>
            <a:off x="7156760" y="4436508"/>
            <a:ext cx="1736161" cy="738072"/>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CA" sz="1000" dirty="0"/>
            </a:lvl1pPr>
          </a:lstStyle>
          <a:p>
            <a:pPr marL="108000" lvl="0" indent="-108000" defTabSz="914400" latinLnBrk="0"/>
            <a:r>
              <a:rPr lang="en-US" dirty="0" smtClean="0"/>
              <a:t>Example</a:t>
            </a:r>
          </a:p>
          <a:p>
            <a:pPr marL="108000" lvl="0" indent="-108000" defTabSz="914400" latinLnBrk="0"/>
            <a:endParaRPr lang="en-CA" dirty="0"/>
          </a:p>
        </p:txBody>
      </p:sp>
      <p:grpSp>
        <p:nvGrpSpPr>
          <p:cNvPr id="35" name="Group 34"/>
          <p:cNvGrpSpPr/>
          <p:nvPr/>
        </p:nvGrpSpPr>
        <p:grpSpPr>
          <a:xfrm>
            <a:off x="7148949" y="3010061"/>
            <a:ext cx="1728351" cy="316630"/>
            <a:chOff x="7080661" y="5053336"/>
            <a:chExt cx="1728351" cy="316630"/>
          </a:xfrm>
        </p:grpSpPr>
        <p:sp>
          <p:nvSpPr>
            <p:cNvPr id="36" name="Rounded Rectangle 35"/>
            <p:cNvSpPr/>
            <p:nvPr/>
          </p:nvSpPr>
          <p:spPr>
            <a:xfrm>
              <a:off x="7080661" y="5053336"/>
              <a:ext cx="1728351" cy="31663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400" b="1" dirty="0" smtClean="0">
                  <a:solidFill>
                    <a:srgbClr val="FFFFFF"/>
                  </a:solidFill>
                </a:rPr>
                <a:t>Participants</a:t>
              </a:r>
              <a:endParaRPr lang="en-US" sz="1200" b="1" dirty="0">
                <a:solidFill>
                  <a:srgbClr val="FFFFFF"/>
                </a:solidFill>
              </a:endParaRPr>
            </a:p>
          </p:txBody>
        </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5493" y="5142876"/>
              <a:ext cx="163342" cy="137551"/>
            </a:xfrm>
            <a:prstGeom prst="rect">
              <a:avLst/>
            </a:prstGeom>
          </p:spPr>
        </p:pic>
      </p:grpSp>
      <p:sp>
        <p:nvSpPr>
          <p:cNvPr id="38" name="Text Placeholder 2"/>
          <p:cNvSpPr>
            <a:spLocks noGrp="1"/>
          </p:cNvSpPr>
          <p:nvPr>
            <p:ph type="body" sz="quarter" idx="15" hasCustomPrompt="1"/>
          </p:nvPr>
        </p:nvSpPr>
        <p:spPr>
          <a:xfrm>
            <a:off x="7148949" y="3326691"/>
            <a:ext cx="1736161" cy="738072"/>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CA" sz="1000" dirty="0"/>
            </a:lvl1pPr>
          </a:lstStyle>
          <a:p>
            <a:pPr marL="108000" lvl="0" indent="-108000" defTabSz="914400" latinLnBrk="0"/>
            <a:r>
              <a:rPr lang="en-US" dirty="0" smtClean="0"/>
              <a:t>Example</a:t>
            </a:r>
          </a:p>
          <a:p>
            <a:pPr marL="108000" lvl="0" indent="-108000" defTabSz="914400" latinLnBrk="0"/>
            <a:endParaRPr lang="en-CA" dirty="0"/>
          </a:p>
        </p:txBody>
      </p:sp>
      <p:sp>
        <p:nvSpPr>
          <p:cNvPr id="39" name="Pentagon 38"/>
          <p:cNvSpPr/>
          <p:nvPr userDrawn="1"/>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0" name="Text Placeholder 20"/>
          <p:cNvSpPr>
            <a:spLocks noGrp="1"/>
          </p:cNvSpPr>
          <p:nvPr>
            <p:ph type="body" sz="quarter" idx="16"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30045520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4_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63588" y="256032"/>
            <a:ext cx="8013712"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grpSp>
        <p:nvGrpSpPr>
          <p:cNvPr id="16" name="Group 15"/>
          <p:cNvGrpSpPr/>
          <p:nvPr/>
        </p:nvGrpSpPr>
        <p:grpSpPr>
          <a:xfrm>
            <a:off x="7164572" y="4113734"/>
            <a:ext cx="1728351" cy="316630"/>
            <a:chOff x="7080661" y="2867204"/>
            <a:chExt cx="1728351" cy="316630"/>
          </a:xfrm>
        </p:grpSpPr>
        <p:sp>
          <p:nvSpPr>
            <p:cNvPr id="18" name="Rounded Rectangle 17"/>
            <p:cNvSpPr/>
            <p:nvPr/>
          </p:nvSpPr>
          <p:spPr>
            <a:xfrm>
              <a:off x="7080661" y="2867204"/>
              <a:ext cx="1728351" cy="31663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400" b="1" dirty="0" smtClean="0">
                  <a:solidFill>
                    <a:srgbClr val="FFFFFF"/>
                  </a:solidFill>
                </a:rPr>
                <a:t>OUTPUT</a:t>
              </a:r>
              <a:endParaRPr lang="en-US" sz="1200" b="1" dirty="0">
                <a:solidFill>
                  <a:srgbClr val="FFFFFF"/>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2250" y="2945611"/>
              <a:ext cx="149828" cy="159817"/>
            </a:xfrm>
            <a:prstGeom prst="rect">
              <a:avLst/>
            </a:prstGeom>
          </p:spPr>
        </p:pic>
      </p:grpSp>
      <p:grpSp>
        <p:nvGrpSpPr>
          <p:cNvPr id="26" name="Group 25"/>
          <p:cNvGrpSpPr/>
          <p:nvPr/>
        </p:nvGrpSpPr>
        <p:grpSpPr>
          <a:xfrm>
            <a:off x="7156760" y="1898880"/>
            <a:ext cx="1728353" cy="317490"/>
            <a:chOff x="7080661" y="3971010"/>
            <a:chExt cx="1728353" cy="317490"/>
          </a:xfrm>
        </p:grpSpPr>
        <p:sp>
          <p:nvSpPr>
            <p:cNvPr id="29" name="Rounded Rectangle 28"/>
            <p:cNvSpPr/>
            <p:nvPr/>
          </p:nvSpPr>
          <p:spPr>
            <a:xfrm>
              <a:off x="7080661" y="3971010"/>
              <a:ext cx="1728353" cy="31749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400" b="1" dirty="0" smtClean="0">
                  <a:solidFill>
                    <a:srgbClr val="FFFFFF"/>
                  </a:solidFill>
                </a:rPr>
                <a:t>Materials</a:t>
              </a:r>
              <a:endParaRPr lang="en-US" sz="1200" b="1" dirty="0">
                <a:solidFill>
                  <a:srgbClr val="FFFFFF"/>
                </a:solidFill>
              </a:endParaRP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0416" y="4053471"/>
              <a:ext cx="133497" cy="152568"/>
            </a:xfrm>
            <a:prstGeom prst="rect">
              <a:avLst/>
            </a:prstGeom>
          </p:spPr>
        </p:pic>
      </p:grpSp>
      <p:sp>
        <p:nvSpPr>
          <p:cNvPr id="3" name="Text Placeholder 2"/>
          <p:cNvSpPr>
            <a:spLocks noGrp="1"/>
          </p:cNvSpPr>
          <p:nvPr>
            <p:ph type="body" sz="quarter" idx="12" hasCustomPrompt="1"/>
          </p:nvPr>
        </p:nvSpPr>
        <p:spPr>
          <a:xfrm>
            <a:off x="7148949" y="2222818"/>
            <a:ext cx="1736161" cy="738072"/>
          </a:xfrm>
        </p:spPr>
        <p:txBody>
          <a:bodyPr/>
          <a:lstStyle>
            <a:lvl1pPr marL="108000" indent="-108000" algn="l" defTabSz="914400" rtl="0" eaLnBrk="1" latinLnBrk="0" hangingPunct="1">
              <a:buFont typeface="Arial" panose="020B0604020202020204" pitchFamily="34" charset="0"/>
              <a:buChar char="•"/>
              <a:defRPr lang="en-CA" sz="1000" kern="1200" dirty="0">
                <a:solidFill>
                  <a:schemeClr val="tx1"/>
                </a:solidFill>
                <a:latin typeface="+mn-lt"/>
                <a:ea typeface="+mn-ea"/>
                <a:cs typeface="+mn-cs"/>
              </a:defRPr>
            </a:lvl1pPr>
          </a:lstStyle>
          <a:p>
            <a:pPr lvl="0"/>
            <a:r>
              <a:rPr lang="en-US" dirty="0" smtClean="0"/>
              <a:t>Example</a:t>
            </a:r>
          </a:p>
          <a:p>
            <a:pPr lvl="0"/>
            <a:endParaRPr lang="en-CA" dirty="0"/>
          </a:p>
        </p:txBody>
      </p:sp>
      <p:sp>
        <p:nvSpPr>
          <p:cNvPr id="32" name="Text Placeholder 2"/>
          <p:cNvSpPr>
            <a:spLocks noGrp="1"/>
          </p:cNvSpPr>
          <p:nvPr>
            <p:ph type="body" sz="quarter" idx="14" hasCustomPrompt="1"/>
          </p:nvPr>
        </p:nvSpPr>
        <p:spPr>
          <a:xfrm>
            <a:off x="7156760" y="4436508"/>
            <a:ext cx="1736161" cy="738072"/>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CA" sz="1000" dirty="0"/>
            </a:lvl1pPr>
          </a:lstStyle>
          <a:p>
            <a:pPr marL="108000" lvl="0" indent="-108000" defTabSz="914400" latinLnBrk="0"/>
            <a:r>
              <a:rPr lang="en-US" dirty="0" smtClean="0"/>
              <a:t>Example</a:t>
            </a:r>
          </a:p>
          <a:p>
            <a:pPr marL="108000" lvl="0" indent="-108000" defTabSz="914400" latinLnBrk="0"/>
            <a:endParaRPr lang="en-CA" dirty="0"/>
          </a:p>
        </p:txBody>
      </p:sp>
      <p:grpSp>
        <p:nvGrpSpPr>
          <p:cNvPr id="35" name="Group 34"/>
          <p:cNvGrpSpPr/>
          <p:nvPr/>
        </p:nvGrpSpPr>
        <p:grpSpPr>
          <a:xfrm>
            <a:off x="7148949" y="3010061"/>
            <a:ext cx="1728351" cy="316630"/>
            <a:chOff x="7080661" y="5053336"/>
            <a:chExt cx="1728351" cy="316630"/>
          </a:xfrm>
        </p:grpSpPr>
        <p:sp>
          <p:nvSpPr>
            <p:cNvPr id="36" name="Rounded Rectangle 35"/>
            <p:cNvSpPr/>
            <p:nvPr/>
          </p:nvSpPr>
          <p:spPr>
            <a:xfrm>
              <a:off x="7080661" y="5053336"/>
              <a:ext cx="1728351" cy="31663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400" b="1" dirty="0" smtClean="0">
                  <a:solidFill>
                    <a:srgbClr val="FFFFFF"/>
                  </a:solidFill>
                </a:rPr>
                <a:t>Participants</a:t>
              </a:r>
              <a:endParaRPr lang="en-US" sz="1200" b="1" dirty="0">
                <a:solidFill>
                  <a:srgbClr val="FFFFFF"/>
                </a:solidFill>
              </a:endParaRPr>
            </a:p>
          </p:txBody>
        </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5493" y="5142876"/>
              <a:ext cx="163342" cy="137551"/>
            </a:xfrm>
            <a:prstGeom prst="rect">
              <a:avLst/>
            </a:prstGeom>
          </p:spPr>
        </p:pic>
      </p:grpSp>
      <p:sp>
        <p:nvSpPr>
          <p:cNvPr id="38" name="Text Placeholder 2"/>
          <p:cNvSpPr>
            <a:spLocks noGrp="1"/>
          </p:cNvSpPr>
          <p:nvPr>
            <p:ph type="body" sz="quarter" idx="15" hasCustomPrompt="1"/>
          </p:nvPr>
        </p:nvSpPr>
        <p:spPr>
          <a:xfrm>
            <a:off x="7148949" y="3326691"/>
            <a:ext cx="1736161" cy="738072"/>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CA" sz="1000" dirty="0"/>
            </a:lvl1pPr>
          </a:lstStyle>
          <a:p>
            <a:pPr marL="108000" lvl="0" indent="-108000" defTabSz="914400" latinLnBrk="0"/>
            <a:r>
              <a:rPr lang="en-US" dirty="0" smtClean="0"/>
              <a:t>Example</a:t>
            </a:r>
          </a:p>
          <a:p>
            <a:pPr marL="108000" lvl="0" indent="-108000" defTabSz="914400" latinLnBrk="0"/>
            <a:endParaRPr lang="en-CA" dirty="0"/>
          </a:p>
        </p:txBody>
      </p:sp>
      <p:sp>
        <p:nvSpPr>
          <p:cNvPr id="39" name="Pentagon 38"/>
          <p:cNvSpPr/>
          <p:nvPr userDrawn="1"/>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0" name="Text Placeholder 20"/>
          <p:cNvSpPr>
            <a:spLocks noGrp="1"/>
          </p:cNvSpPr>
          <p:nvPr>
            <p:ph type="body" sz="quarter" idx="16"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8037011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6_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63588" y="256032"/>
            <a:ext cx="8013712"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grpSp>
        <p:nvGrpSpPr>
          <p:cNvPr id="16" name="Group 15"/>
          <p:cNvGrpSpPr/>
          <p:nvPr/>
        </p:nvGrpSpPr>
        <p:grpSpPr>
          <a:xfrm>
            <a:off x="7164572" y="4113734"/>
            <a:ext cx="1728351" cy="316630"/>
            <a:chOff x="7080661" y="2867204"/>
            <a:chExt cx="1728351" cy="316630"/>
          </a:xfrm>
        </p:grpSpPr>
        <p:sp>
          <p:nvSpPr>
            <p:cNvPr id="18" name="Rounded Rectangle 17"/>
            <p:cNvSpPr/>
            <p:nvPr/>
          </p:nvSpPr>
          <p:spPr>
            <a:xfrm>
              <a:off x="7080661" y="2867204"/>
              <a:ext cx="1728351" cy="31663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400" b="1" dirty="0" smtClean="0">
                  <a:solidFill>
                    <a:srgbClr val="FFFFFF"/>
                  </a:solidFill>
                </a:rPr>
                <a:t>OUTPUT</a:t>
              </a:r>
              <a:endParaRPr lang="en-US" sz="1200" b="1" dirty="0">
                <a:solidFill>
                  <a:srgbClr val="FFFFFF"/>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2250" y="2945611"/>
              <a:ext cx="149828" cy="159817"/>
            </a:xfrm>
            <a:prstGeom prst="rect">
              <a:avLst/>
            </a:prstGeom>
          </p:spPr>
        </p:pic>
      </p:grpSp>
      <p:grpSp>
        <p:nvGrpSpPr>
          <p:cNvPr id="26" name="Group 25"/>
          <p:cNvGrpSpPr/>
          <p:nvPr/>
        </p:nvGrpSpPr>
        <p:grpSpPr>
          <a:xfrm>
            <a:off x="7156760" y="1898880"/>
            <a:ext cx="1728353" cy="317490"/>
            <a:chOff x="7080661" y="3971010"/>
            <a:chExt cx="1728353" cy="317490"/>
          </a:xfrm>
        </p:grpSpPr>
        <p:sp>
          <p:nvSpPr>
            <p:cNvPr id="29" name="Rounded Rectangle 28"/>
            <p:cNvSpPr/>
            <p:nvPr/>
          </p:nvSpPr>
          <p:spPr>
            <a:xfrm>
              <a:off x="7080661" y="3971010"/>
              <a:ext cx="1728353" cy="31749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400" b="1" dirty="0" smtClean="0">
                  <a:solidFill>
                    <a:srgbClr val="FFFFFF"/>
                  </a:solidFill>
                </a:rPr>
                <a:t>Materials</a:t>
              </a:r>
              <a:endParaRPr lang="en-US" sz="1200" b="1" dirty="0">
                <a:solidFill>
                  <a:srgbClr val="FFFFFF"/>
                </a:solidFill>
              </a:endParaRP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0416" y="4053471"/>
              <a:ext cx="133497" cy="152568"/>
            </a:xfrm>
            <a:prstGeom prst="rect">
              <a:avLst/>
            </a:prstGeom>
          </p:spPr>
        </p:pic>
      </p:grpSp>
      <p:sp>
        <p:nvSpPr>
          <p:cNvPr id="3" name="Text Placeholder 2"/>
          <p:cNvSpPr>
            <a:spLocks noGrp="1"/>
          </p:cNvSpPr>
          <p:nvPr>
            <p:ph type="body" sz="quarter" idx="12" hasCustomPrompt="1"/>
          </p:nvPr>
        </p:nvSpPr>
        <p:spPr>
          <a:xfrm>
            <a:off x="7148949" y="2222818"/>
            <a:ext cx="1736161" cy="738072"/>
          </a:xfrm>
        </p:spPr>
        <p:txBody>
          <a:bodyPr/>
          <a:lstStyle>
            <a:lvl1pPr marL="108000" indent="-108000" algn="l" defTabSz="914400" rtl="0" eaLnBrk="1" latinLnBrk="0" hangingPunct="1">
              <a:buFont typeface="Arial" panose="020B0604020202020204" pitchFamily="34" charset="0"/>
              <a:buChar char="•"/>
              <a:defRPr lang="en-CA" sz="1000" kern="1200" dirty="0">
                <a:solidFill>
                  <a:schemeClr val="tx1"/>
                </a:solidFill>
                <a:latin typeface="+mn-lt"/>
                <a:ea typeface="+mn-ea"/>
                <a:cs typeface="+mn-cs"/>
              </a:defRPr>
            </a:lvl1pPr>
          </a:lstStyle>
          <a:p>
            <a:pPr lvl="0"/>
            <a:r>
              <a:rPr lang="en-US" dirty="0" smtClean="0"/>
              <a:t>Example</a:t>
            </a:r>
          </a:p>
          <a:p>
            <a:pPr lvl="0"/>
            <a:endParaRPr lang="en-CA" dirty="0"/>
          </a:p>
        </p:txBody>
      </p:sp>
      <p:sp>
        <p:nvSpPr>
          <p:cNvPr id="32" name="Text Placeholder 2"/>
          <p:cNvSpPr>
            <a:spLocks noGrp="1"/>
          </p:cNvSpPr>
          <p:nvPr>
            <p:ph type="body" sz="quarter" idx="14" hasCustomPrompt="1"/>
          </p:nvPr>
        </p:nvSpPr>
        <p:spPr>
          <a:xfrm>
            <a:off x="7156760" y="4436508"/>
            <a:ext cx="1736161" cy="738072"/>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CA" sz="1000" dirty="0"/>
            </a:lvl1pPr>
          </a:lstStyle>
          <a:p>
            <a:pPr marL="108000" lvl="0" indent="-108000" defTabSz="914400" latinLnBrk="0"/>
            <a:r>
              <a:rPr lang="en-US" dirty="0" smtClean="0"/>
              <a:t>Example</a:t>
            </a:r>
          </a:p>
          <a:p>
            <a:pPr marL="108000" lvl="0" indent="-108000" defTabSz="914400" latinLnBrk="0"/>
            <a:endParaRPr lang="en-CA" dirty="0"/>
          </a:p>
        </p:txBody>
      </p:sp>
      <p:grpSp>
        <p:nvGrpSpPr>
          <p:cNvPr id="35" name="Group 34"/>
          <p:cNvGrpSpPr/>
          <p:nvPr/>
        </p:nvGrpSpPr>
        <p:grpSpPr>
          <a:xfrm>
            <a:off x="7148949" y="3010061"/>
            <a:ext cx="1728351" cy="316630"/>
            <a:chOff x="7080661" y="5053336"/>
            <a:chExt cx="1728351" cy="316630"/>
          </a:xfrm>
        </p:grpSpPr>
        <p:sp>
          <p:nvSpPr>
            <p:cNvPr id="36" name="Rounded Rectangle 35"/>
            <p:cNvSpPr/>
            <p:nvPr/>
          </p:nvSpPr>
          <p:spPr>
            <a:xfrm>
              <a:off x="7080661" y="5053336"/>
              <a:ext cx="1728351" cy="31663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400" b="1" dirty="0" smtClean="0">
                  <a:solidFill>
                    <a:srgbClr val="FFFFFF"/>
                  </a:solidFill>
                </a:rPr>
                <a:t>Participants</a:t>
              </a:r>
              <a:endParaRPr lang="en-US" sz="1200" b="1" dirty="0">
                <a:solidFill>
                  <a:srgbClr val="FFFFFF"/>
                </a:solidFill>
              </a:endParaRPr>
            </a:p>
          </p:txBody>
        </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5493" y="5142876"/>
              <a:ext cx="163342" cy="137551"/>
            </a:xfrm>
            <a:prstGeom prst="rect">
              <a:avLst/>
            </a:prstGeom>
          </p:spPr>
        </p:pic>
      </p:grpSp>
      <p:sp>
        <p:nvSpPr>
          <p:cNvPr id="38" name="Text Placeholder 2"/>
          <p:cNvSpPr>
            <a:spLocks noGrp="1"/>
          </p:cNvSpPr>
          <p:nvPr>
            <p:ph type="body" sz="quarter" idx="15" hasCustomPrompt="1"/>
          </p:nvPr>
        </p:nvSpPr>
        <p:spPr>
          <a:xfrm>
            <a:off x="7148949" y="3326691"/>
            <a:ext cx="1736161" cy="738072"/>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CA" sz="1000" dirty="0"/>
            </a:lvl1pPr>
          </a:lstStyle>
          <a:p>
            <a:pPr marL="108000" lvl="0" indent="-108000" defTabSz="914400" latinLnBrk="0"/>
            <a:r>
              <a:rPr lang="en-US" dirty="0" smtClean="0"/>
              <a:t>Example</a:t>
            </a:r>
          </a:p>
          <a:p>
            <a:pPr marL="108000" lvl="0" indent="-108000" defTabSz="914400" latinLnBrk="0"/>
            <a:endParaRPr lang="en-CA" dirty="0"/>
          </a:p>
        </p:txBody>
      </p:sp>
      <p:sp>
        <p:nvSpPr>
          <p:cNvPr id="39" name="Pentagon 38"/>
          <p:cNvSpPr/>
          <p:nvPr userDrawn="1"/>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0" name="Text Placeholder 20"/>
          <p:cNvSpPr>
            <a:spLocks noGrp="1"/>
          </p:cNvSpPr>
          <p:nvPr>
            <p:ph type="body" sz="quarter" idx="16"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20349509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6_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63588" y="260648"/>
            <a:ext cx="8013712"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6" name="Pentagon 5"/>
          <p:cNvSpPr/>
          <p:nvPr userDrawn="1"/>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ext Placeholder 20"/>
          <p:cNvSpPr>
            <a:spLocks noGrp="1"/>
          </p:cNvSpPr>
          <p:nvPr>
            <p:ph type="body" sz="quarter" idx="12"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421794117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5_Header Workshop Activity">
    <p:spTree>
      <p:nvGrpSpPr>
        <p:cNvPr id="1" name=""/>
        <p:cNvGrpSpPr/>
        <p:nvPr/>
      </p:nvGrpSpPr>
      <p:grpSpPr>
        <a:xfrm>
          <a:off x="0" y="0"/>
          <a:ext cx="0" cy="0"/>
          <a:chOff x="0" y="0"/>
          <a:chExt cx="0" cy="0"/>
        </a:xfrm>
      </p:grpSpPr>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
        <p:nvSpPr>
          <p:cNvPr id="9" name="Pentagon 8"/>
          <p:cNvSpPr/>
          <p:nvPr userDrawn="1"/>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Text Placeholder 20"/>
          <p:cNvSpPr>
            <a:spLocks noGrp="1"/>
          </p:cNvSpPr>
          <p:nvPr>
            <p:ph type="body" sz="quarter" idx="12"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
        <p:nvSpPr>
          <p:cNvPr id="11"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17793570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360049142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6432791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Small 1 Large">
    <p:spTree>
      <p:nvGrpSpPr>
        <p:cNvPr id="1" name=""/>
        <p:cNvGrpSpPr/>
        <p:nvPr/>
      </p:nvGrpSpPr>
      <p:grpSpPr>
        <a:xfrm>
          <a:off x="0" y="0"/>
          <a:ext cx="0" cy="0"/>
          <a:chOff x="0" y="0"/>
          <a:chExt cx="0" cy="0"/>
        </a:xfrm>
      </p:grpSpPr>
      <p:sp>
        <p:nvSpPr>
          <p:cNvPr id="15" name="Rectangle 14"/>
          <p:cNvSpPr/>
          <p:nvPr/>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lvl="0" indent="0">
              <a:buNone/>
            </a:pPr>
            <a:r>
              <a:rPr lang="en-US" smtClean="0"/>
              <a:t>Click to edit Master text styles</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lvl="0" indent="0">
              <a:buNone/>
            </a:pPr>
            <a:r>
              <a:rPr lang="en-US" smtClean="0"/>
              <a:t>Click to edit Master text styles</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lvl="0" indent="0">
              <a:buNone/>
            </a:pPr>
            <a:r>
              <a:rPr lang="en-US" smtClean="0"/>
              <a:t>Click to edit Master text styles</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smtClean="0"/>
              <a:t>Two small sections, </a:t>
            </a:r>
            <a:r>
              <a:rPr lang="en-US" smtClean="0"/>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
        <p:nvSpPr>
          <p:cNvPr id="16" name="Rectangle 15"/>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27" name="Picture 2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9113180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093124"/>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cxnSp>
        <p:nvCxnSpPr>
          <p:cNvPr id="5" name="Straight Connector 4"/>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2460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7.xml"/><Relationship Id="rId1"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
        <p:nvSpPr>
          <p:cNvPr id="15" name="Rectangle 14"/>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6" name="Rectangle 15"/>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837511071"/>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1" r:id="rId4"/>
    <p:sldLayoutId id="2147483852" r:id="rId5"/>
    <p:sldLayoutId id="2147483853" r:id="rId6"/>
    <p:sldLayoutId id="2147483854" r:id="rId7"/>
    <p:sldLayoutId id="2147483856" r:id="rId8"/>
    <p:sldLayoutId id="2147483860" r:id="rId9"/>
    <p:sldLayoutId id="2147483861" r:id="rId10"/>
    <p:sldLayoutId id="2147483862" r:id="rId11"/>
    <p:sldLayoutId id="2147483863" r:id="rId12"/>
    <p:sldLayoutId id="2147483865" r:id="rId13"/>
    <p:sldLayoutId id="2147483866" r:id="rId14"/>
    <p:sldLayoutId id="2147483867" r:id="rId15"/>
    <p:sldLayoutId id="2147483869" r:id="rId16"/>
    <p:sldLayoutId id="2147483871" r:id="rId17"/>
    <p:sldLayoutId id="2147483872" r:id="rId18"/>
    <p:sldLayoutId id="2147483873" r:id="rId19"/>
    <p:sldLayoutId id="2147483874" r:id="rId20"/>
    <p:sldLayoutId id="2147483875" r:id="rId21"/>
    <p:sldLayoutId id="2147483876" r:id="rId22"/>
    <p:sldLayoutId id="2147483877" r:id="rId23"/>
    <p:sldLayoutId id="2147483882" r:id="rId24"/>
    <p:sldLayoutId id="2147483885" r:id="rId25"/>
    <p:sldLayoutId id="2147483888" r:id="rId26"/>
    <p:sldLayoutId id="2147483889" r:id="rId27"/>
    <p:sldLayoutId id="2147483890" r:id="rId28"/>
    <p:sldLayoutId id="2147483765" r:id="rId29"/>
    <p:sldLayoutId id="2147483711" r:id="rId30"/>
    <p:sldLayoutId id="2147483720" r:id="rId31"/>
    <p:sldLayoutId id="2147483728" r:id="rId32"/>
    <p:sldLayoutId id="2147483756" r:id="rId33"/>
    <p:sldLayoutId id="2147483757" r:id="rId34"/>
    <p:sldLayoutId id="2147483764" r:id="rId35"/>
    <p:sldLayoutId id="2147483762" r:id="rId36"/>
    <p:sldLayoutId id="2147483761" r:id="rId37"/>
    <p:sldLayoutId id="2147483763" r:id="rId38"/>
    <p:sldLayoutId id="2147483769" r:id="rId39"/>
    <p:sldLayoutId id="2147483773" r:id="rId40"/>
    <p:sldLayoutId id="2147483775" r:id="rId41"/>
    <p:sldLayoutId id="2147483778" r:id="rId42"/>
    <p:sldLayoutId id="2147483779" r:id="rId43"/>
    <p:sldLayoutId id="2147483780" r:id="rId44"/>
    <p:sldLayoutId id="2147483781" r:id="rId45"/>
    <p:sldLayoutId id="2147483782" r:id="rId46"/>
    <p:sldLayoutId id="2147483783" r:id="rId47"/>
    <p:sldLayoutId id="2147483784" r:id="rId48"/>
    <p:sldLayoutId id="2147483785" r:id="rId49"/>
    <p:sldLayoutId id="2147483788" r:id="rId50"/>
    <p:sldLayoutId id="2147483789" r:id="rId51"/>
    <p:sldLayoutId id="2147483790" r:id="rId52"/>
    <p:sldLayoutId id="2147483793" r:id="rId53"/>
    <p:sldLayoutId id="2147483796" r:id="rId54"/>
    <p:sldLayoutId id="2147483798" r:id="rId55"/>
    <p:sldLayoutId id="2147483799" r:id="rId56"/>
    <p:sldLayoutId id="2147483800" r:id="rId57"/>
    <p:sldLayoutId id="2147483892" r:id="rId58"/>
    <p:sldLayoutId id="2147483893" r:id="rId59"/>
    <p:sldLayoutId id="2147483895" r:id="rId60"/>
    <p:sldLayoutId id="2147483896" r:id="rId61"/>
    <p:sldLayoutId id="2147483898" r:id="rId62"/>
    <p:sldLayoutId id="2147483900" r:id="rId63"/>
    <p:sldLayoutId id="2147483901" r:id="rId64"/>
    <p:sldLayoutId id="2147483902" r:id="rId65"/>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grpSp>
        <p:nvGrpSpPr>
          <p:cNvPr id="11" name="Group 10"/>
          <p:cNvGrpSpPr/>
          <p:nvPr userDrawn="1"/>
        </p:nvGrpSpPr>
        <p:grpSpPr>
          <a:xfrm>
            <a:off x="0" y="6525344"/>
            <a:ext cx="9144000" cy="338028"/>
            <a:chOff x="0" y="6525344"/>
            <a:chExt cx="9144000" cy="338028"/>
          </a:xfrm>
        </p:grpSpPr>
        <p:sp>
          <p:nvSpPr>
            <p:cNvPr id="8" name="Rectangle 7"/>
            <p:cNvSpPr/>
            <p:nvPr userDrawn="1"/>
          </p:nvSpPr>
          <p:spPr>
            <a:xfrm>
              <a:off x="0" y="6525344"/>
              <a:ext cx="6408204" cy="338028"/>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userDrawn="1"/>
          </p:nvSpPr>
          <p:spPr>
            <a:xfrm>
              <a:off x="6408204" y="6525344"/>
              <a:ext cx="2735796" cy="338028"/>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fontAlgn="base">
                <a:spcBef>
                  <a:spcPct val="0"/>
                </a:spcBef>
                <a:spcAft>
                  <a:spcPct val="0"/>
                </a:spcAft>
              </a:pPr>
              <a:fld id="{FF20F8B6-5AB9-41C4-A82C-4155E8A92B2C}" type="slidenum">
                <a:rPr lang="en-CA" sz="1000" smtClean="0">
                  <a:solidFill>
                    <a:srgbClr val="FFFFFF"/>
                  </a:solidFill>
                </a:rPr>
                <a:pPr marL="2151063" fontAlgn="base">
                  <a:spcBef>
                    <a:spcPct val="0"/>
                  </a:spcBef>
                  <a:spcAft>
                    <a:spcPct val="0"/>
                  </a:spcAft>
                </a:pPr>
                <a:t>‹#›</a:t>
              </a:fld>
              <a:endParaRPr lang="en-CA" sz="1000" dirty="0">
                <a:solidFill>
                  <a:srgbClr val="FFFFFF"/>
                </a:solidFill>
              </a:endParaRPr>
            </a:p>
          </p:txBody>
        </p:sp>
      </p:grpSp>
    </p:spTree>
    <p:extLst>
      <p:ext uri="{BB962C8B-B14F-4D97-AF65-F5344CB8AC3E}">
        <p14:creationId xmlns:p14="http://schemas.microsoft.com/office/powerpoint/2010/main" val="4206175104"/>
      </p:ext>
    </p:extLst>
  </p:cSld>
  <p:clrMap bg1="lt1" tx1="dk1" bg2="lt2" tx2="dk2" accent1="accent1" accent2="accent2" accent3="accent3" accent4="accent4" accent5="accent5" accent6="accent6" hlink="hlink" folHlink="folHlink"/>
  <p:sldLayoutIdLst>
    <p:sldLayoutId id="2147483904" r:id="rId1"/>
    <p:sldLayoutId id="2147483905"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s://www.infotech.com/research/ss/develop-a-next-gen-security-operations-program/develop-a-next-gen-security-operations-program-phases-1-3?utm_source=SS_Sample&amp;utm_medium=Collateral&amp;utm_campaign=Collateral" TargetMode="Externa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g"/><Relationship Id="rId7" Type="http://schemas.openxmlformats.org/officeDocument/2006/relationships/image" Target="../media/image32.pn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21.png"/><Relationship Id="rId5" Type="http://schemas.openxmlformats.org/officeDocument/2006/relationships/image" Target="../media/image30.png"/><Relationship Id="rId10" Type="http://schemas.openxmlformats.org/officeDocument/2006/relationships/hyperlink" Target="https://www.infotech.com/research/ss/develop-a-next-gen-security-operations-program/develop-a-next-gen-security-operations-program-phases-1-3?utm_source=SS_Sample&amp;utm_medium=Collateral&amp;utm_campaign=Collateral" TargetMode="External"/><Relationship Id="rId4" Type="http://schemas.openxmlformats.org/officeDocument/2006/relationships/image" Target="../media/image29.png"/><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hyperlink" Target="https://www.infotech.com/research/ss/develop-and-implement-a-security-incident-management-program" TargetMode="External"/><Relationship Id="rId13" Type="http://schemas.openxmlformats.org/officeDocument/2006/relationships/hyperlink" Target="https://www.infotech.com/research/ss/build-an-information-security-strategy" TargetMode="External"/><Relationship Id="rId18" Type="http://schemas.openxmlformats.org/officeDocument/2006/relationships/image" Target="../media/image22.png"/><Relationship Id="rId3" Type="http://schemas.openxmlformats.org/officeDocument/2006/relationships/hyperlink" Target="https://www.infotech.com/research/ss/select-and-implement-a-siem-solution" TargetMode="External"/><Relationship Id="rId7" Type="http://schemas.openxmlformats.org/officeDocument/2006/relationships/image" Target="../media/image35.png"/><Relationship Id="rId12" Type="http://schemas.openxmlformats.org/officeDocument/2006/relationships/image" Target="../media/image37.jpeg"/><Relationship Id="rId17" Type="http://schemas.openxmlformats.org/officeDocument/2006/relationships/image" Target="../media/image21.png"/><Relationship Id="rId2" Type="http://schemas.openxmlformats.org/officeDocument/2006/relationships/notesSlide" Target="../notesSlides/notesSlide6.xml"/><Relationship Id="rId16" Type="http://schemas.openxmlformats.org/officeDocument/2006/relationships/hyperlink" Target="https://www.infotech.com/research/ss/develop-a-next-gen-security-operations-program/develop-a-next-gen-security-operations-program-phases-1-3?utm_source=SS_Sample&amp;utm_medium=Collateral&amp;utm_campaign=Collateral" TargetMode="External"/><Relationship Id="rId1" Type="http://schemas.openxmlformats.org/officeDocument/2006/relationships/slideLayout" Target="../slideLayouts/slideLayout23.xml"/><Relationship Id="rId6" Type="http://schemas.openxmlformats.org/officeDocument/2006/relationships/hyperlink" Target="https://www.infotech.com/research/ss/develop-and-implement-a-security-incident-management-program/malware-infection-use-case-template" TargetMode="External"/><Relationship Id="rId11" Type="http://schemas.openxmlformats.org/officeDocument/2006/relationships/hyperlink" Target="https://www.infotech.com/research/ss/design-and-implement-a-vulnerability-management-program" TargetMode="External"/><Relationship Id="rId5" Type="http://schemas.openxmlformats.org/officeDocument/2006/relationships/hyperlink" Target="https://www.infotech.com/research/ss/integrate-threat-intelligence-into-your-security-operations" TargetMode="External"/><Relationship Id="rId15" Type="http://schemas.openxmlformats.org/officeDocument/2006/relationships/image" Target="../media/image39.png"/><Relationship Id="rId10" Type="http://schemas.openxmlformats.org/officeDocument/2006/relationships/image" Target="../media/image36.jpeg"/><Relationship Id="rId4" Type="http://schemas.openxmlformats.org/officeDocument/2006/relationships/image" Target="../media/image34.png"/><Relationship Id="rId9" Type="http://schemas.openxmlformats.org/officeDocument/2006/relationships/hyperlink" Target="https://www.infotech.com/research/ss/manage-security-outsourcing" TargetMode="External"/><Relationship Id="rId14" Type="http://schemas.openxmlformats.org/officeDocument/2006/relationships/image" Target="../media/image38.jpg"/></Relationships>
</file>

<file path=ppt/slides/_rels/slide12.xml.rels><?xml version="1.0" encoding="UTF-8" standalone="yes"?>
<Relationships xmlns="http://schemas.openxmlformats.org/package/2006/relationships"><Relationship Id="rId3" Type="http://schemas.openxmlformats.org/officeDocument/2006/relationships/hyperlink" Target="https://www.infotech.com/research/ss/develop-a-next-gen-security-operations-program/develop-a-next-gen-security-operations-program-phases-1-3?utm_source=SS_Sample&amp;utm_medium=Collateral&amp;utm_campaign=Collateral" TargetMode="External"/><Relationship Id="rId7" Type="http://schemas.openxmlformats.org/officeDocument/2006/relationships/image" Target="../media/image22.png"/><Relationship Id="rId2" Type="http://schemas.openxmlformats.org/officeDocument/2006/relationships/hyperlink" Target="http://www.infotech.com/" TargetMode="External"/><Relationship Id="rId1" Type="http://schemas.openxmlformats.org/officeDocument/2006/relationships/slideLayout" Target="../slideLayouts/slideLayout67.xml"/><Relationship Id="rId6" Type="http://schemas.openxmlformats.org/officeDocument/2006/relationships/image" Target="../media/image21.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1.wdp"/><Relationship Id="rId7" Type="http://schemas.openxmlformats.org/officeDocument/2006/relationships/hyperlink" Target="https://www.infotech.com/research/ss/develop-a-next-gen-security-operations-program/develop-a-next-gen-security-operations-program-phases-1-3?utm_source=SS_Sample&amp;utm_medium=Collateral&amp;utm_campaign=Collateral" TargetMode="External"/><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hyperlink" Target="https://www.infotech.com/research/ss/develop-a-next-gen-security-operations-program/develop-a-next-gen-security-operations-program-phases-1-3?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hyperlink" Target="https://www.infotech.com/research/ss/develop-a-next-gen-security-operations-program/develop-a-next-gen-security-operations-program-phases-1-3?utm_source=SS_Sample&amp;utm_medium=Collateral&amp;utm_campaign=Collateral" TargetMode="External"/><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hyperlink" Target="https://www.infotech.com/research/ss/develop-a-next-gen-security-operations-program/develop-a-next-gen-security-operations-program-phases-1-3?utm_source=SS_Sample&amp;utm_medium=Collateral&amp;utm_campaign=Collateral"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3.png"/><Relationship Id="rId4" Type="http://schemas.microsoft.com/office/2007/relationships/hdphoto" Target="../media/hdphoto2.wdp"/><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hyperlink" Target="https://www.infotech.com/research/ss/develop-a-next-gen-security-operations-program/develop-a-next-gen-security-operations-program-phases-1-3?utm_source=SS_Sample&amp;utm_medium=Collateral&amp;utm_campaign=Collateral" TargetMode="External"/><Relationship Id="rId2" Type="http://schemas.openxmlformats.org/officeDocument/2006/relationships/chart" Target="../charts/chart1.xml"/><Relationship Id="rId1" Type="http://schemas.openxmlformats.org/officeDocument/2006/relationships/slideLayout" Target="../slideLayouts/slideLayout23.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hyperlink" Target="https://www.infotech.com/research/ss/develop-a-next-gen-security-operations-program/develop-a-next-gen-security-operations-program-phases-1-3?utm_source=SS_Sample&amp;utm_medium=Collateral&amp;utm_campaign=Collateral" TargetMode="Externa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hyperlink" Target="https://www.infotech.com/research/ss/develop-a-next-gen-security-operations-program/develop-a-next-gen-security-operations-program-phases-1-3?utm_source=SS_Sample&amp;utm_medium=Collateral&amp;utm_campaign=Collateral" TargetMode="Externa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infotech.com/research/ss/develop-a-next-gen-security-operations-program/develop-a-next-gen-security-operations-program-phases-1-3?utm_source=SS_Sample&amp;utm_medium=Collateral&amp;utm_campaign=Collateral" TargetMode="External"/><Relationship Id="rId1" Type="http://schemas.openxmlformats.org/officeDocument/2006/relationships/slideLayout" Target="../slideLayouts/slideLayout2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pPr>
              <a:spcBef>
                <a:spcPts val="0"/>
              </a:spcBef>
            </a:pPr>
            <a:r>
              <a:rPr lang="en-CA" dirty="0"/>
              <a:t>Develop Foundational Security Operations Processes</a:t>
            </a:r>
            <a:endParaRPr lang="en-US" dirty="0"/>
          </a:p>
        </p:txBody>
      </p:sp>
      <p:sp>
        <p:nvSpPr>
          <p:cNvPr id="8" name="Text Placeholder 7"/>
          <p:cNvSpPr>
            <a:spLocks noGrp="1"/>
          </p:cNvSpPr>
          <p:nvPr>
            <p:ph type="body" sz="quarter" idx="16"/>
          </p:nvPr>
        </p:nvSpPr>
        <p:spPr>
          <a:xfrm>
            <a:off x="774700" y="3941792"/>
            <a:ext cx="7467600" cy="508000"/>
          </a:xfrm>
        </p:spPr>
        <p:txBody>
          <a:bodyPr/>
          <a:lstStyle/>
          <a:p>
            <a:pPr>
              <a:spcBef>
                <a:spcPts val="0"/>
              </a:spcBef>
            </a:pPr>
            <a:r>
              <a:rPr lang="en-US" dirty="0"/>
              <a:t>Transition from a security operations center to a threat collaboration environment.</a:t>
            </a:r>
            <a:endParaRPr lang="en-US" i="1" dirty="0"/>
          </a:p>
          <a:p>
            <a:endParaRPr lang="en-US" i="1" dirty="0">
              <a:solidFill>
                <a:srgbClr val="FF0000"/>
              </a:solidFill>
            </a:endParaRPr>
          </a:p>
          <a:p>
            <a:endParaRPr lang="en-CA" dirty="0"/>
          </a:p>
        </p:txBody>
      </p:sp>
      <p:pic>
        <p:nvPicPr>
          <p:cNvPr id="5" name="Picture 4" descr="sample-titlebar-itrgNEW.gif">
            <a:hlinkClick r:id="rId2"/>
          </p:cNvPr>
          <p:cNvPicPr>
            <a:picLocks noChangeAspect="1"/>
          </p:cNvPicPr>
          <p:nvPr/>
        </p:nvPicPr>
        <p:blipFill>
          <a:blip r:embed="rId3" cstate="print"/>
          <a:srcRect b="40634"/>
          <a:stretch>
            <a:fillRect/>
          </a:stretch>
        </p:blipFill>
        <p:spPr>
          <a:xfrm>
            <a:off x="0" y="5402461"/>
            <a:ext cx="9144000" cy="864096"/>
          </a:xfrm>
          <a:prstGeom prst="rect">
            <a:avLst/>
          </a:prstGeom>
        </p:spPr>
      </p:pic>
      <p:grpSp>
        <p:nvGrpSpPr>
          <p:cNvPr id="15" name="Group 14"/>
          <p:cNvGrpSpPr/>
          <p:nvPr/>
        </p:nvGrpSpPr>
        <p:grpSpPr>
          <a:xfrm>
            <a:off x="0" y="6266557"/>
            <a:ext cx="9144000" cy="591443"/>
            <a:chOff x="0" y="6266557"/>
            <a:chExt cx="9144000" cy="591443"/>
          </a:xfrm>
        </p:grpSpPr>
        <p:sp>
          <p:nvSpPr>
            <p:cNvPr id="9" name="Rectangle 8"/>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1997 - 2016 Info-Tech Research Group</a:t>
              </a:r>
              <a:endParaRPr lang="en-CA" sz="800" dirty="0">
                <a:solidFill>
                  <a:schemeClr val="bg1">
                    <a:lumMod val="65000"/>
                  </a:schemeClr>
                </a:solidFill>
              </a:endParaRPr>
            </a:p>
          </p:txBody>
        </p:sp>
        <p:sp>
          <p:nvSpPr>
            <p:cNvPr id="13" name="Rectangle 12"/>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descr="itrg-logo-blue.png"/>
            <p:cNvPicPr>
              <a:picLocks noChangeAspect="1"/>
            </p:cNvPicPr>
            <p:nvPr/>
          </p:nvPicPr>
          <p:blipFill>
            <a:blip r:embed="rId4" cstate="print"/>
            <a:stretch>
              <a:fillRect/>
            </a:stretch>
          </p:blipFill>
          <p:spPr>
            <a:xfrm>
              <a:off x="7529512" y="6360368"/>
              <a:ext cx="1400175" cy="381000"/>
            </a:xfrm>
            <a:prstGeom prst="rect">
              <a:avLst/>
            </a:prstGeom>
          </p:spPr>
        </p:pic>
      </p:grpSp>
    </p:spTree>
    <p:extLst>
      <p:ext uri="{BB962C8B-B14F-4D97-AF65-F5344CB8AC3E}">
        <p14:creationId xmlns:p14="http://schemas.microsoft.com/office/powerpoint/2010/main" val="3444557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security operations will improve capabilities and lower costs</a:t>
            </a:r>
            <a:endParaRPr lang="en-US" dirty="0"/>
          </a:p>
        </p:txBody>
      </p:sp>
      <p:sp>
        <p:nvSpPr>
          <p:cNvPr id="8" name="TextBox 7"/>
          <p:cNvSpPr txBox="1"/>
          <p:nvPr/>
        </p:nvSpPr>
        <p:spPr>
          <a:xfrm>
            <a:off x="1134985" y="1633623"/>
            <a:ext cx="7728981" cy="646331"/>
          </a:xfrm>
          <a:prstGeom prst="rect">
            <a:avLst/>
          </a:prstGeom>
          <a:noFill/>
          <a:ln w="12700">
            <a:solidFill>
              <a:srgbClr val="B0C534"/>
            </a:solidFill>
          </a:ln>
          <a:effectLst>
            <a:softEdge rad="63500"/>
          </a:effectLst>
        </p:spPr>
        <p:txBody>
          <a:bodyPr wrap="square" rtlCol="0">
            <a:spAutoFit/>
          </a:bodyPr>
          <a:lstStyle/>
          <a:p>
            <a:r>
              <a:rPr lang="en-US" sz="1200" b="1" dirty="0" smtClean="0">
                <a:solidFill>
                  <a:srgbClr val="7CADD4"/>
                </a:solidFill>
              </a:rPr>
              <a:t>Improve efficiency</a:t>
            </a:r>
          </a:p>
          <a:p>
            <a:r>
              <a:rPr lang="en-US" sz="1200" dirty="0" smtClean="0"/>
              <a:t>Effective security operations management practices develop structured processes to automate activities and increase process consistency across the IT organization.</a:t>
            </a:r>
          </a:p>
        </p:txBody>
      </p:sp>
      <p:sp>
        <p:nvSpPr>
          <p:cNvPr id="9" name="TextBox 8"/>
          <p:cNvSpPr txBox="1"/>
          <p:nvPr/>
        </p:nvSpPr>
        <p:spPr>
          <a:xfrm>
            <a:off x="1134985" y="2279954"/>
            <a:ext cx="7728982" cy="1046440"/>
          </a:xfrm>
          <a:prstGeom prst="rect">
            <a:avLst/>
          </a:prstGeom>
          <a:noFill/>
          <a:ln>
            <a:solidFill>
              <a:srgbClr val="B0C534"/>
            </a:solidFill>
          </a:ln>
          <a:effectLst>
            <a:softEdge rad="63500"/>
          </a:effectLst>
        </p:spPr>
        <p:txBody>
          <a:bodyPr wrap="square" rtlCol="0">
            <a:spAutoFit/>
          </a:bodyPr>
          <a:lstStyle/>
          <a:p>
            <a:r>
              <a:rPr lang="en-US" sz="1200" b="1" dirty="0" smtClean="0">
                <a:solidFill>
                  <a:srgbClr val="7CADD4"/>
                </a:solidFill>
              </a:rPr>
              <a:t>Improve visibility and information sharing </a:t>
            </a:r>
          </a:p>
          <a:p>
            <a:r>
              <a:rPr lang="en-US" sz="1200" dirty="0" smtClean="0"/>
              <a:t>Good operations management practices will expose weaknesses and potential problems to anticipate in the future and help security operations better prepare to move from a firefighting role to an innovator role. Good security operations management practices will also promote information sharing across different functions to enable good decision making.</a:t>
            </a:r>
          </a:p>
        </p:txBody>
      </p:sp>
      <p:sp>
        <p:nvSpPr>
          <p:cNvPr id="10" name="TextBox 9"/>
          <p:cNvSpPr txBox="1"/>
          <p:nvPr/>
        </p:nvSpPr>
        <p:spPr>
          <a:xfrm>
            <a:off x="1134985" y="3326394"/>
            <a:ext cx="7728982" cy="646331"/>
          </a:xfrm>
          <a:prstGeom prst="rect">
            <a:avLst/>
          </a:prstGeom>
          <a:noFill/>
          <a:effectLst>
            <a:softEdge rad="63500"/>
          </a:effectLst>
        </p:spPr>
        <p:txBody>
          <a:bodyPr wrap="square" rtlCol="0">
            <a:spAutoFit/>
          </a:bodyPr>
          <a:lstStyle/>
          <a:p>
            <a:r>
              <a:rPr lang="en-US" sz="1200" b="1" dirty="0" smtClean="0">
                <a:solidFill>
                  <a:srgbClr val="7CADD4"/>
                </a:solidFill>
              </a:rPr>
              <a:t>Create and clarify accountability and responsibility</a:t>
            </a:r>
            <a:endParaRPr lang="en-US" sz="1200" dirty="0" smtClean="0">
              <a:solidFill>
                <a:srgbClr val="7CADD4"/>
              </a:solidFill>
            </a:endParaRPr>
          </a:p>
          <a:p>
            <a:r>
              <a:rPr lang="en-US" sz="1200" dirty="0" smtClean="0"/>
              <a:t>Security operations management practices will set a clear level of accountability</a:t>
            </a:r>
            <a:r>
              <a:rPr lang="en-US" sz="1200" b="1" dirty="0" smtClean="0"/>
              <a:t> </a:t>
            </a:r>
            <a:r>
              <a:rPr lang="en-US" sz="1200" dirty="0" smtClean="0"/>
              <a:t>throughout the IT organization, and ensure</a:t>
            </a:r>
            <a:r>
              <a:rPr lang="en-US" sz="1200" b="1" dirty="0" smtClean="0"/>
              <a:t> </a:t>
            </a:r>
            <a:r>
              <a:rPr lang="en-US" sz="1200" dirty="0" smtClean="0"/>
              <a:t>role responsibility for all tasks and processes involved in IT service delivery.</a:t>
            </a:r>
          </a:p>
        </p:txBody>
      </p:sp>
      <p:sp>
        <p:nvSpPr>
          <p:cNvPr id="12" name="TextBox 11"/>
          <p:cNvSpPr txBox="1"/>
          <p:nvPr/>
        </p:nvSpPr>
        <p:spPr>
          <a:xfrm>
            <a:off x="1134985" y="3972725"/>
            <a:ext cx="7742316" cy="861774"/>
          </a:xfrm>
          <a:prstGeom prst="rect">
            <a:avLst/>
          </a:prstGeom>
          <a:noFill/>
          <a:effectLst>
            <a:softEdge rad="63500"/>
          </a:effectLst>
        </p:spPr>
        <p:txBody>
          <a:bodyPr wrap="square" rtlCol="0" anchor="ctr">
            <a:spAutoFit/>
          </a:bodyPr>
          <a:lstStyle/>
          <a:p>
            <a:r>
              <a:rPr lang="en-US" sz="1200" b="1" dirty="0" smtClean="0">
                <a:solidFill>
                  <a:srgbClr val="7CADD4"/>
                </a:solidFill>
              </a:rPr>
              <a:t>Control security costs</a:t>
            </a:r>
          </a:p>
          <a:p>
            <a:r>
              <a:rPr lang="en-US" sz="1200" dirty="0" smtClean="0"/>
              <a:t>Security operations management is concerned with delivering promised services in the most efficient way possible. Good security operations management practices will provide insight into current costs across the organization and present opportunities for cost savings.</a:t>
            </a:r>
          </a:p>
        </p:txBody>
      </p:sp>
      <p:sp>
        <p:nvSpPr>
          <p:cNvPr id="13" name="TextBox 12"/>
          <p:cNvSpPr txBox="1"/>
          <p:nvPr/>
        </p:nvSpPr>
        <p:spPr>
          <a:xfrm>
            <a:off x="1134985" y="4842309"/>
            <a:ext cx="7742313" cy="646331"/>
          </a:xfrm>
          <a:prstGeom prst="rect">
            <a:avLst/>
          </a:prstGeom>
          <a:noFill/>
          <a:effectLst>
            <a:softEdge rad="139700"/>
          </a:effectLst>
        </p:spPr>
        <p:txBody>
          <a:bodyPr wrap="square" rtlCol="0">
            <a:spAutoFit/>
          </a:bodyPr>
          <a:lstStyle/>
          <a:p>
            <a:r>
              <a:rPr lang="en-US" sz="1200" b="1" dirty="0" smtClean="0">
                <a:solidFill>
                  <a:srgbClr val="7CADD4"/>
                </a:solidFill>
              </a:rPr>
              <a:t>Identify opportunities for continuous improvement</a:t>
            </a:r>
          </a:p>
          <a:p>
            <a:r>
              <a:rPr lang="en-US" sz="1200" dirty="0" smtClean="0"/>
              <a:t>Increased visibility into current performance levels and the ability to accurately identify</a:t>
            </a:r>
            <a:r>
              <a:rPr lang="en-US" sz="1200" b="1" dirty="0" smtClean="0"/>
              <a:t> </a:t>
            </a:r>
            <a:r>
              <a:rPr lang="en-US" sz="1200" dirty="0" smtClean="0"/>
              <a:t>opportunities for continuous improvement.</a:t>
            </a:r>
          </a:p>
        </p:txBody>
      </p:sp>
      <p:sp>
        <p:nvSpPr>
          <p:cNvPr id="3" name="TextBox 2"/>
          <p:cNvSpPr txBox="1"/>
          <p:nvPr/>
        </p:nvSpPr>
        <p:spPr>
          <a:xfrm>
            <a:off x="257174" y="1325846"/>
            <a:ext cx="7127212" cy="307777"/>
          </a:xfrm>
          <a:prstGeom prst="rect">
            <a:avLst/>
          </a:prstGeom>
        </p:spPr>
        <p:txBody>
          <a:bodyPr wrap="square" rtlCol="0">
            <a:spAutoFit/>
          </a:bodyPr>
          <a:lstStyle/>
          <a:p>
            <a:r>
              <a:rPr lang="en-US" sz="1400" b="1" dirty="0" smtClean="0"/>
              <a:t>Effective security operations management will help you do the following: </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47" y="2385435"/>
            <a:ext cx="597896" cy="473658"/>
          </a:xfrm>
          <a:prstGeom prst="rect">
            <a:avLst/>
          </a:prstGeom>
          <a:noFill/>
          <a:ln>
            <a:noFill/>
          </a:ln>
        </p:spPr>
      </p:pic>
      <p:pic>
        <p:nvPicPr>
          <p:cNvPr id="16" name="Picture 15"/>
          <p:cNvPicPr>
            <a:picLocks noChangeAspect="1"/>
          </p:cNvPicPr>
          <p:nvPr/>
        </p:nvPicPr>
        <p:blipFill>
          <a:blip r:embed="rId4"/>
          <a:stretch>
            <a:fillRect/>
          </a:stretch>
        </p:blipFill>
        <p:spPr>
          <a:xfrm>
            <a:off x="391457" y="1704679"/>
            <a:ext cx="612477" cy="528261"/>
          </a:xfrm>
          <a:prstGeom prst="rect">
            <a:avLst/>
          </a:prstGeom>
          <a:noFill/>
          <a:ln>
            <a:noFill/>
          </a:ln>
        </p:spPr>
      </p:pic>
      <p:pic>
        <p:nvPicPr>
          <p:cNvPr id="17" name="Picture 16"/>
          <p:cNvPicPr>
            <a:picLocks noChangeAspect="1"/>
          </p:cNvPicPr>
          <p:nvPr/>
        </p:nvPicPr>
        <p:blipFill>
          <a:blip r:embed="rId5"/>
          <a:stretch>
            <a:fillRect/>
          </a:stretch>
        </p:blipFill>
        <p:spPr>
          <a:xfrm>
            <a:off x="364661" y="4068443"/>
            <a:ext cx="666068" cy="535917"/>
          </a:xfrm>
          <a:prstGeom prst="rect">
            <a:avLst/>
          </a:prstGeom>
          <a:noFill/>
          <a:ln>
            <a:noFill/>
          </a:ln>
        </p:spPr>
      </p:pic>
      <p:pic>
        <p:nvPicPr>
          <p:cNvPr id="18" name="Picture 17"/>
          <p:cNvPicPr>
            <a:picLocks noChangeAspect="1"/>
          </p:cNvPicPr>
          <p:nvPr/>
        </p:nvPicPr>
        <p:blipFill>
          <a:blip r:embed="rId6"/>
          <a:stretch>
            <a:fillRect/>
          </a:stretch>
        </p:blipFill>
        <p:spPr>
          <a:xfrm>
            <a:off x="395285" y="3269800"/>
            <a:ext cx="604821" cy="535917"/>
          </a:xfrm>
          <a:prstGeom prst="rect">
            <a:avLst/>
          </a:prstGeom>
          <a:noFill/>
          <a:ln>
            <a:noFill/>
          </a:ln>
        </p:spPr>
      </p:pic>
      <p:pic>
        <p:nvPicPr>
          <p:cNvPr id="19" name="Picture 18"/>
          <p:cNvPicPr>
            <a:picLocks noChangeAspect="1"/>
          </p:cNvPicPr>
          <p:nvPr/>
        </p:nvPicPr>
        <p:blipFill>
          <a:blip r:embed="rId7"/>
          <a:stretch>
            <a:fillRect/>
          </a:stretch>
        </p:blipFill>
        <p:spPr>
          <a:xfrm>
            <a:off x="395285" y="4890665"/>
            <a:ext cx="604821" cy="551229"/>
          </a:xfrm>
          <a:prstGeom prst="rect">
            <a:avLst/>
          </a:prstGeom>
          <a:noFill/>
          <a:ln>
            <a:noFill/>
          </a:ln>
        </p:spPr>
      </p:pic>
      <p:pic>
        <p:nvPicPr>
          <p:cNvPr id="20" name="Picture 19"/>
          <p:cNvPicPr>
            <a:picLocks noChangeAspect="1"/>
          </p:cNvPicPr>
          <p:nvPr/>
        </p:nvPicPr>
        <p:blipFill>
          <a:blip r:embed="rId8">
            <a:extLst>
              <a:ext uri="{BEBA8EAE-BF5A-486C-A8C5-ECC9F3942E4B}">
                <a14:imgProps xmlns:a14="http://schemas.microsoft.com/office/drawing/2010/main">
                  <a14:imgLayer r:embed="rId9">
                    <a14:imgEffect>
                      <a14:artisticGlowEdges/>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66848" y="5673119"/>
            <a:ext cx="461695" cy="461695"/>
          </a:xfrm>
          <a:prstGeom prst="rect">
            <a:avLst/>
          </a:prstGeom>
        </p:spPr>
      </p:pic>
      <p:sp>
        <p:nvSpPr>
          <p:cNvPr id="21" name="TextBox 20"/>
          <p:cNvSpPr txBox="1"/>
          <p:nvPr/>
        </p:nvSpPr>
        <p:spPr>
          <a:xfrm>
            <a:off x="1134985" y="5575462"/>
            <a:ext cx="7742313" cy="646331"/>
          </a:xfrm>
          <a:prstGeom prst="rect">
            <a:avLst/>
          </a:prstGeom>
          <a:noFill/>
          <a:effectLst>
            <a:softEdge rad="139700"/>
          </a:effectLst>
        </p:spPr>
        <p:txBody>
          <a:bodyPr wrap="square" rtlCol="0">
            <a:spAutoFit/>
          </a:bodyPr>
          <a:lstStyle/>
          <a:p>
            <a:r>
              <a:rPr lang="en-US" sz="1200" b="1" dirty="0" smtClean="0">
                <a:solidFill>
                  <a:srgbClr val="7CADD4"/>
                </a:solidFill>
              </a:rPr>
              <a:t>Improve threat protection</a:t>
            </a:r>
          </a:p>
          <a:p>
            <a:r>
              <a:rPr lang="en-US" sz="1200" dirty="0" smtClean="0"/>
              <a:t>Stronger network controls through the hardening of perimeter defenses, an intelligence-driven analysis process, and a streamlined incident remediation process. </a:t>
            </a:r>
          </a:p>
        </p:txBody>
      </p:sp>
      <p:grpSp>
        <p:nvGrpSpPr>
          <p:cNvPr id="22" name="Group 21"/>
          <p:cNvGrpSpPr/>
          <p:nvPr/>
        </p:nvGrpSpPr>
        <p:grpSpPr>
          <a:xfrm>
            <a:off x="0" y="6422955"/>
            <a:ext cx="9144000" cy="437555"/>
            <a:chOff x="0" y="6422955"/>
            <a:chExt cx="9144000" cy="437555"/>
          </a:xfrm>
        </p:grpSpPr>
        <p:pic>
          <p:nvPicPr>
            <p:cNvPr id="23" name="Picture 3">
              <a:hlinkClick r:id="rId10"/>
            </p:cNvPr>
            <p:cNvPicPr>
              <a:picLocks noChangeAspect="1" noChangeArrowheads="1"/>
            </p:cNvPicPr>
            <p:nvPr/>
          </p:nvPicPr>
          <p:blipFill>
            <a:blip r:embed="rId11" cstate="print"/>
            <a:srcRect/>
            <a:stretch>
              <a:fillRect/>
            </a:stretch>
          </p:blipFill>
          <p:spPr bwMode="auto">
            <a:xfrm>
              <a:off x="0" y="6422955"/>
              <a:ext cx="9144000" cy="437555"/>
            </a:xfrm>
            <a:prstGeom prst="rect">
              <a:avLst/>
            </a:prstGeom>
            <a:noFill/>
            <a:ln w="9525">
              <a:noFill/>
              <a:miter lim="800000"/>
              <a:headEnd/>
              <a:tailEnd/>
            </a:ln>
          </p:spPr>
        </p:pic>
        <p:pic>
          <p:nvPicPr>
            <p:cNvPr id="24" name="Picture 23" descr="itrg-logo.png"/>
            <p:cNvPicPr>
              <a:picLocks noChangeAspect="1"/>
            </p:cNvPicPr>
            <p:nvPr/>
          </p:nvPicPr>
          <p:blipFill>
            <a:blip r:embed="rId12"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06030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5436" y="2022734"/>
            <a:ext cx="3093099" cy="4545038"/>
          </a:xfrm>
          <a:prstGeom prst="rect">
            <a:avLst/>
          </a:prstGeom>
          <a:solidFill>
            <a:schemeClr val="bg1">
              <a:lumMod val="9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p:cNvSpPr/>
          <p:nvPr/>
        </p:nvSpPr>
        <p:spPr>
          <a:xfrm>
            <a:off x="1" y="6275754"/>
            <a:ext cx="9144000" cy="582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p:cNvSpPr/>
          <p:nvPr/>
        </p:nvSpPr>
        <p:spPr>
          <a:xfrm>
            <a:off x="-1" y="1125660"/>
            <a:ext cx="4212493" cy="5732340"/>
          </a:xfrm>
          <a:prstGeom prst="rect">
            <a:avLst/>
          </a:prstGeom>
          <a:solidFill>
            <a:srgbClr val="142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262683" y="172815"/>
            <a:ext cx="8620125" cy="877887"/>
          </a:xfrm>
        </p:spPr>
        <p:txBody>
          <a:bodyPr/>
          <a:lstStyle/>
          <a:p>
            <a:r>
              <a:rPr lang="en-CA" dirty="0" smtClean="0"/>
              <a:t>A collaborative security operations process drives significant value</a:t>
            </a:r>
            <a:endParaRPr lang="en-CA" dirty="0"/>
          </a:p>
        </p:txBody>
      </p:sp>
      <p:sp>
        <p:nvSpPr>
          <p:cNvPr id="11" name="TextBox 10"/>
          <p:cNvSpPr txBox="1"/>
          <p:nvPr/>
        </p:nvSpPr>
        <p:spPr>
          <a:xfrm>
            <a:off x="5990766" y="1474620"/>
            <a:ext cx="1728192" cy="369332"/>
          </a:xfrm>
          <a:prstGeom prst="rect">
            <a:avLst/>
          </a:prstGeom>
          <a:noFill/>
        </p:spPr>
        <p:txBody>
          <a:bodyPr wrap="square" rtlCol="0">
            <a:spAutoFit/>
          </a:bodyPr>
          <a:lstStyle/>
          <a:p>
            <a:r>
              <a:rPr lang="en-CA" b="1" dirty="0" smtClean="0">
                <a:solidFill>
                  <a:schemeClr val="bg1"/>
                </a:solidFill>
              </a:rPr>
              <a:t>Impact </a:t>
            </a:r>
            <a:endParaRPr lang="en-CA" b="1" dirty="0">
              <a:solidFill>
                <a:schemeClr val="bg1"/>
              </a:solidFill>
            </a:endParaRPr>
          </a:p>
        </p:txBody>
      </p:sp>
      <p:grpSp>
        <p:nvGrpSpPr>
          <p:cNvPr id="13" name="Group 12"/>
          <p:cNvGrpSpPr/>
          <p:nvPr/>
        </p:nvGrpSpPr>
        <p:grpSpPr>
          <a:xfrm>
            <a:off x="4466602" y="4119867"/>
            <a:ext cx="4416205" cy="2734073"/>
            <a:chOff x="2107267" y="886130"/>
            <a:chExt cx="3118932" cy="2747013"/>
          </a:xfrm>
        </p:grpSpPr>
        <p:sp>
          <p:nvSpPr>
            <p:cNvPr id="14" name="Rectangle 13"/>
            <p:cNvSpPr/>
            <p:nvPr/>
          </p:nvSpPr>
          <p:spPr>
            <a:xfrm>
              <a:off x="2107267" y="1097013"/>
              <a:ext cx="3099531" cy="2536130"/>
            </a:xfrm>
            <a:prstGeom prst="rect">
              <a:avLst/>
            </a:prstGeom>
            <a:noFill/>
            <a:ln w="12700">
              <a:no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100" b="1" dirty="0" smtClean="0">
                  <a:solidFill>
                    <a:srgbClr val="333333"/>
                  </a:solidFill>
                </a:rPr>
                <a:t>Short term</a:t>
              </a:r>
              <a:r>
                <a:rPr lang="en-CA" sz="1100" b="1" dirty="0" smtClean="0">
                  <a:solidFill>
                    <a:schemeClr val="tx1"/>
                  </a:solidFill>
                </a:rPr>
                <a:t>: </a:t>
              </a:r>
              <a:r>
                <a:rPr lang="en-CA" sz="1100" dirty="0">
                  <a:solidFill>
                    <a:schemeClr val="tx1"/>
                  </a:solidFill>
                </a:rPr>
                <a:t>Streamline the process of formalizing a unified security operations program tailored to your organization-specific strategic needs. Assess current operational gaps and begin to develop your unique implementation process in a structured manner</a:t>
              </a:r>
              <a:r>
                <a:rPr lang="en-CA" sz="1100" dirty="0" smtClean="0">
                  <a:solidFill>
                    <a:schemeClr val="tx1"/>
                  </a:solidFill>
                </a:rPr>
                <a:t>.</a:t>
              </a:r>
            </a:p>
            <a:p>
              <a:pPr lvl="0"/>
              <a:endParaRPr lang="en-CA" sz="1100" dirty="0">
                <a:solidFill>
                  <a:schemeClr val="tx1"/>
                </a:solidFill>
              </a:endParaRPr>
            </a:p>
            <a:p>
              <a:r>
                <a:rPr lang="en-CA" sz="1100" b="1" dirty="0" smtClean="0">
                  <a:solidFill>
                    <a:srgbClr val="333333"/>
                  </a:solidFill>
                </a:rPr>
                <a:t>Long term: </a:t>
              </a:r>
              <a:r>
                <a:rPr lang="en-CA" sz="1100" dirty="0" smtClean="0">
                  <a:solidFill>
                    <a:srgbClr val="333333"/>
                  </a:solidFill>
                </a:rPr>
                <a:t>Greater visibility into your immediate threat environment, improved effectiveness of internal defensive controls, increased operational efficiency and collaboration between prevention, detection, analysis, and response efforts, and ultimately an enhanced security pressure posture. </a:t>
              </a:r>
              <a:endParaRPr lang="en-CA" sz="1100" b="1" dirty="0" smtClean="0">
                <a:solidFill>
                  <a:srgbClr val="333333"/>
                </a:solidFill>
              </a:endParaRPr>
            </a:p>
          </p:txBody>
        </p:sp>
        <p:sp>
          <p:nvSpPr>
            <p:cNvPr id="15" name="Rectangle 14"/>
            <p:cNvSpPr/>
            <p:nvPr/>
          </p:nvSpPr>
          <p:spPr>
            <a:xfrm>
              <a:off x="2118048" y="886130"/>
              <a:ext cx="3108151" cy="345869"/>
            </a:xfrm>
            <a:prstGeom prst="rect">
              <a:avLst/>
            </a:prstGeom>
            <a:solidFill>
              <a:srgbClr val="B0C53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1200" b="1" dirty="0" smtClean="0">
                  <a:solidFill>
                    <a:srgbClr val="FFFFFF"/>
                  </a:solidFill>
                </a:rPr>
                <a:t>Impact</a:t>
              </a:r>
              <a:endParaRPr lang="en-CA" sz="1400" b="1" dirty="0">
                <a:solidFill>
                  <a:srgbClr val="FFFFFF"/>
                </a:solidFill>
              </a:endParaRPr>
            </a:p>
          </p:txBody>
        </p:sp>
      </p:grpSp>
      <p:grpSp>
        <p:nvGrpSpPr>
          <p:cNvPr id="6" name="Group 5"/>
          <p:cNvGrpSpPr/>
          <p:nvPr/>
        </p:nvGrpSpPr>
        <p:grpSpPr>
          <a:xfrm>
            <a:off x="4481864" y="1169361"/>
            <a:ext cx="4400944" cy="2815188"/>
            <a:chOff x="257172" y="1169361"/>
            <a:chExt cx="5524113" cy="2815188"/>
          </a:xfrm>
        </p:grpSpPr>
        <p:sp>
          <p:nvSpPr>
            <p:cNvPr id="16" name="Rectangle 15"/>
            <p:cNvSpPr/>
            <p:nvPr/>
          </p:nvSpPr>
          <p:spPr>
            <a:xfrm>
              <a:off x="257172" y="1169361"/>
              <a:ext cx="5524112" cy="313131"/>
            </a:xfrm>
            <a:prstGeom prst="rect">
              <a:avLst/>
            </a:prstGeom>
            <a:solidFill>
              <a:srgbClr val="29475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a:t>Value of Info-Tech’s </a:t>
              </a:r>
              <a:r>
                <a:rPr lang="en-CA" sz="1200" b="1" dirty="0" smtClean="0"/>
                <a:t>Security Operations Blueprint</a:t>
              </a:r>
              <a:endParaRPr lang="en-US" sz="1200" b="1" dirty="0"/>
            </a:p>
          </p:txBody>
        </p:sp>
        <p:sp>
          <p:nvSpPr>
            <p:cNvPr id="17" name="Text Placeholder 6"/>
            <p:cNvSpPr txBox="1">
              <a:spLocks/>
            </p:cNvSpPr>
            <p:nvPr/>
          </p:nvSpPr>
          <p:spPr bwMode="auto">
            <a:xfrm>
              <a:off x="257175" y="1527436"/>
              <a:ext cx="5524110" cy="2457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4625" indent="-174625" algn="l" rtl="0" eaLnBrk="1" fontAlgn="base" hangingPunct="1">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1" fontAlgn="base" hangingPunct="1">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1" fontAlgn="base" hangingPunct="1">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1" fontAlgn="base" hangingPunct="1">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lvl="0" indent="-171450"/>
              <a:r>
                <a:rPr lang="en-CA" sz="1100" dirty="0"/>
                <a:t>Formalized standards &amp; processes tailored to your organization.</a:t>
              </a:r>
            </a:p>
            <a:p>
              <a:pPr marL="171450" lvl="0" indent="-171450"/>
              <a:r>
                <a:rPr lang="en-CA" sz="1100" dirty="0"/>
                <a:t>Templates &amp; tools to facilitate the improvement of your security operations. </a:t>
              </a:r>
            </a:p>
            <a:p>
              <a:pPr marL="171450" lvl="0" indent="-171450"/>
              <a:r>
                <a:rPr lang="en-CA" sz="1100" dirty="0"/>
                <a:t>Streamlined prevention, detection, </a:t>
              </a:r>
              <a:r>
                <a:rPr lang="en-CA" sz="1100" dirty="0" smtClean="0"/>
                <a:t>analysis, </a:t>
              </a:r>
              <a:r>
                <a:rPr lang="en-CA" sz="1100" dirty="0"/>
                <a:t>and response processes.</a:t>
              </a:r>
            </a:p>
            <a:p>
              <a:pPr marL="171450" lvl="0" indent="-171450"/>
              <a:r>
                <a:rPr lang="en-CA" sz="1100" dirty="0"/>
                <a:t>Strategy to incorporate intelligence into relevant security operation processes such as incident response and vulnerability management.</a:t>
              </a:r>
            </a:p>
            <a:p>
              <a:pPr marL="171450" lvl="0" indent="-171450"/>
              <a:r>
                <a:rPr lang="en-CA" sz="1100" dirty="0"/>
                <a:t>Process around effective maintenance and optimization of your security operations.</a:t>
              </a:r>
            </a:p>
            <a:p>
              <a:pPr marL="171450" lvl="0" indent="-171450"/>
              <a:r>
                <a:rPr lang="en-CA" sz="1100" dirty="0"/>
                <a:t>Appropriate security operations procedures relevant to your organization</a:t>
              </a:r>
              <a:r>
                <a:rPr lang="en-CA" sz="1100" dirty="0" smtClean="0"/>
                <a:t>.</a:t>
              </a:r>
              <a:endParaRPr lang="en-CA" sz="1100" dirty="0"/>
            </a:p>
          </p:txBody>
        </p:sp>
      </p:grpSp>
      <p:pic>
        <p:nvPicPr>
          <p:cNvPr id="22" name="Picture 15">
            <a:hlinkClick r:id="rId3"/>
          </p:cNvPr>
          <p:cNvPicPr>
            <a:picLocks noChangeAspect="1"/>
          </p:cNvPicPr>
          <p:nvPr/>
        </p:nvPicPr>
        <p:blipFill>
          <a:blip r:embed="rId4"/>
          <a:stretch>
            <a:fillRect/>
          </a:stretch>
        </p:blipFill>
        <p:spPr>
          <a:xfrm>
            <a:off x="536297" y="2658063"/>
            <a:ext cx="996366" cy="579749"/>
          </a:xfrm>
          <a:prstGeom prst="rect">
            <a:avLst/>
          </a:prstGeom>
        </p:spPr>
      </p:pic>
      <p:sp>
        <p:nvSpPr>
          <p:cNvPr id="25" name="TextBox 18"/>
          <p:cNvSpPr txBox="1"/>
          <p:nvPr/>
        </p:nvSpPr>
        <p:spPr>
          <a:xfrm>
            <a:off x="1986578" y="3426416"/>
            <a:ext cx="1607673" cy="600164"/>
          </a:xfrm>
          <a:prstGeom prst="rect">
            <a:avLst/>
          </a:prstGeom>
        </p:spPr>
        <p:txBody>
          <a:bodyPr wrap="square" rtlCol="0">
            <a:spAutoFit/>
          </a:bodyPr>
          <a:lstStyle/>
          <a:p>
            <a:pPr algn="ctr"/>
            <a:r>
              <a:rPr lang="en-CA" sz="1100" u="sng" dirty="0">
                <a:solidFill>
                  <a:schemeClr val="bg1"/>
                </a:solidFill>
                <a:hlinkClick r:id="rId5"/>
              </a:rPr>
              <a:t>Integrate Threat Intelligence Into Your Security Operations</a:t>
            </a:r>
            <a:endParaRPr lang="en-CA" sz="1100" u="sng" dirty="0">
              <a:solidFill>
                <a:schemeClr val="bg1"/>
              </a:solidFill>
            </a:endParaRPr>
          </a:p>
        </p:txBody>
      </p:sp>
      <p:pic>
        <p:nvPicPr>
          <p:cNvPr id="26" name="Picture 19">
            <a:hlinkClick r:id="rId6"/>
          </p:cNvPr>
          <p:cNvPicPr>
            <a:picLocks noChangeAspect="1"/>
          </p:cNvPicPr>
          <p:nvPr/>
        </p:nvPicPr>
        <p:blipFill>
          <a:blip r:embed="rId7"/>
          <a:stretch>
            <a:fillRect/>
          </a:stretch>
        </p:blipFill>
        <p:spPr>
          <a:xfrm>
            <a:off x="549186" y="4213079"/>
            <a:ext cx="970589" cy="586716"/>
          </a:xfrm>
          <a:prstGeom prst="rect">
            <a:avLst/>
          </a:prstGeom>
        </p:spPr>
      </p:pic>
      <p:sp>
        <p:nvSpPr>
          <p:cNvPr id="27" name="TextBox 20"/>
          <p:cNvSpPr txBox="1"/>
          <p:nvPr/>
        </p:nvSpPr>
        <p:spPr>
          <a:xfrm>
            <a:off x="1960368" y="4206355"/>
            <a:ext cx="1660093" cy="600164"/>
          </a:xfrm>
          <a:prstGeom prst="rect">
            <a:avLst/>
          </a:prstGeom>
        </p:spPr>
        <p:txBody>
          <a:bodyPr wrap="square" rtlCol="0">
            <a:spAutoFit/>
          </a:bodyPr>
          <a:lstStyle/>
          <a:p>
            <a:pPr algn="ctr"/>
            <a:r>
              <a:rPr lang="en-CA" sz="1100" u="sng" dirty="0">
                <a:solidFill>
                  <a:schemeClr val="bg1"/>
                </a:solidFill>
                <a:hlinkClick r:id="rId8"/>
              </a:rPr>
              <a:t>Develop and Implement a Security Incident Management Program</a:t>
            </a:r>
            <a:endParaRPr lang="en-CA" sz="1100" u="sng" dirty="0">
              <a:solidFill>
                <a:schemeClr val="bg1"/>
              </a:solidFill>
            </a:endParaRPr>
          </a:p>
        </p:txBody>
      </p:sp>
      <p:sp>
        <p:nvSpPr>
          <p:cNvPr id="28" name="TextBox 21"/>
          <p:cNvSpPr txBox="1"/>
          <p:nvPr/>
        </p:nvSpPr>
        <p:spPr>
          <a:xfrm>
            <a:off x="1982085" y="5820157"/>
            <a:ext cx="1616658" cy="600164"/>
          </a:xfrm>
          <a:prstGeom prst="rect">
            <a:avLst/>
          </a:prstGeom>
          <a:noFill/>
        </p:spPr>
        <p:txBody>
          <a:bodyPr wrap="square" rtlCol="0">
            <a:spAutoFit/>
          </a:bodyPr>
          <a:lstStyle/>
          <a:p>
            <a:pPr algn="ctr"/>
            <a:r>
              <a:rPr lang="en-CA" sz="1100" u="sng" dirty="0" smtClean="0">
                <a:solidFill>
                  <a:schemeClr val="bg1"/>
                </a:solidFill>
                <a:hlinkClick r:id="rId9"/>
              </a:rPr>
              <a:t>Manage Security Outsourcing (Coming Soon)</a:t>
            </a:r>
            <a:endParaRPr lang="en-CA" sz="1100" u="sng" dirty="0" smtClean="0">
              <a:solidFill>
                <a:schemeClr val="bg1"/>
              </a:solidFill>
            </a:endParaRPr>
          </a:p>
        </p:txBody>
      </p:sp>
      <p:sp>
        <p:nvSpPr>
          <p:cNvPr id="29" name="TextBox 23"/>
          <p:cNvSpPr txBox="1"/>
          <p:nvPr/>
        </p:nvSpPr>
        <p:spPr>
          <a:xfrm>
            <a:off x="1986578" y="2732494"/>
            <a:ext cx="1607673" cy="430887"/>
          </a:xfrm>
          <a:prstGeom prst="rect">
            <a:avLst/>
          </a:prstGeom>
        </p:spPr>
        <p:txBody>
          <a:bodyPr wrap="square" rtlCol="0">
            <a:spAutoFit/>
          </a:bodyPr>
          <a:lstStyle/>
          <a:p>
            <a:pPr algn="ctr"/>
            <a:r>
              <a:rPr lang="en-CA" sz="1100" u="sng" dirty="0" smtClean="0">
                <a:solidFill>
                  <a:schemeClr val="bg1"/>
                </a:solidFill>
                <a:hlinkClick r:id="rId3"/>
              </a:rPr>
              <a:t>Select and Implement a SIEM Solution</a:t>
            </a:r>
            <a:endParaRPr lang="en-CA" sz="1100" u="sng" dirty="0" smtClean="0">
              <a:solidFill>
                <a:schemeClr val="bg1"/>
              </a:solidFill>
            </a:endParaRPr>
          </a:p>
        </p:txBody>
      </p:sp>
      <p:pic>
        <p:nvPicPr>
          <p:cNvPr id="30" name="Picture 16" descr="Design and Implement a Vulnerability Management Program icon / lin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9186" y="5005196"/>
            <a:ext cx="970589" cy="59434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20"/>
          <p:cNvSpPr txBox="1"/>
          <p:nvPr/>
        </p:nvSpPr>
        <p:spPr>
          <a:xfrm>
            <a:off x="1973637" y="5002285"/>
            <a:ext cx="1633554" cy="600164"/>
          </a:xfrm>
          <a:prstGeom prst="rect">
            <a:avLst/>
          </a:prstGeom>
        </p:spPr>
        <p:txBody>
          <a:bodyPr wrap="square" rtlCol="0">
            <a:spAutoFit/>
          </a:bodyPr>
          <a:lstStyle/>
          <a:p>
            <a:pPr algn="ctr"/>
            <a:r>
              <a:rPr lang="en-CA" sz="1100" u="sng" dirty="0" smtClean="0">
                <a:solidFill>
                  <a:schemeClr val="bg1"/>
                </a:solidFill>
                <a:hlinkClick r:id="rId11"/>
              </a:rPr>
              <a:t>Design and Implement a Vulnerability Management Program</a:t>
            </a:r>
            <a:endParaRPr lang="en-CA" sz="1100" u="sng" dirty="0">
              <a:solidFill>
                <a:schemeClr val="bg1"/>
              </a:solidFill>
            </a:endParaRPr>
          </a:p>
        </p:txBody>
      </p:sp>
      <p:sp>
        <p:nvSpPr>
          <p:cNvPr id="5" name="TextBox 4"/>
          <p:cNvSpPr txBox="1"/>
          <p:nvPr/>
        </p:nvSpPr>
        <p:spPr>
          <a:xfrm>
            <a:off x="105680" y="1207528"/>
            <a:ext cx="3960827" cy="523220"/>
          </a:xfrm>
          <a:prstGeom prst="rect">
            <a:avLst/>
          </a:prstGeom>
        </p:spPr>
        <p:txBody>
          <a:bodyPr wrap="square" rtlCol="0">
            <a:spAutoFit/>
          </a:bodyPr>
          <a:lstStyle/>
          <a:p>
            <a:pPr algn="ctr"/>
            <a:r>
              <a:rPr lang="en-CA" sz="1400" b="1" i="1" dirty="0" smtClean="0">
                <a:solidFill>
                  <a:schemeClr val="accent3">
                    <a:lumMod val="20000"/>
                    <a:lumOff val="80000"/>
                  </a:schemeClr>
                </a:solidFill>
              </a:rPr>
              <a:t>Info-Tech’s security operations </a:t>
            </a:r>
            <a:r>
              <a:rPr lang="en-CA" sz="1400" b="1" i="1" dirty="0">
                <a:solidFill>
                  <a:schemeClr val="accent3">
                    <a:lumMod val="20000"/>
                    <a:lumOff val="80000"/>
                  </a:schemeClr>
                </a:solidFill>
              </a:rPr>
              <a:t>b</a:t>
            </a:r>
            <a:r>
              <a:rPr lang="en-CA" sz="1400" b="1" i="1" dirty="0" smtClean="0">
                <a:solidFill>
                  <a:schemeClr val="accent3">
                    <a:lumMod val="20000"/>
                    <a:lumOff val="80000"/>
                  </a:schemeClr>
                </a:solidFill>
              </a:rPr>
              <a:t>lueprint ties together various initiatives: </a:t>
            </a:r>
          </a:p>
        </p:txBody>
      </p:sp>
      <p:sp>
        <p:nvSpPr>
          <p:cNvPr id="33" name="Rectangle 32"/>
          <p:cNvSpPr/>
          <p:nvPr/>
        </p:nvSpPr>
        <p:spPr>
          <a:xfrm rot="16200000">
            <a:off x="6183252" y="3808270"/>
            <a:ext cx="5660878" cy="288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2" name="Picture 2" descr="Integrate Threat Intelligence Into Your Security Operations icon / lin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9185" y="3445693"/>
            <a:ext cx="970590" cy="561611"/>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20"/>
          <p:cNvSpPr txBox="1"/>
          <p:nvPr/>
        </p:nvSpPr>
        <p:spPr>
          <a:xfrm>
            <a:off x="1960368" y="1978584"/>
            <a:ext cx="1660093" cy="430887"/>
          </a:xfrm>
          <a:prstGeom prst="rect">
            <a:avLst/>
          </a:prstGeom>
        </p:spPr>
        <p:txBody>
          <a:bodyPr wrap="square" rtlCol="0">
            <a:spAutoFit/>
          </a:bodyPr>
          <a:lstStyle/>
          <a:p>
            <a:pPr algn="ctr"/>
            <a:r>
              <a:rPr lang="en-CA" sz="1100" u="sng" dirty="0" smtClean="0">
                <a:solidFill>
                  <a:schemeClr val="bg1"/>
                </a:solidFill>
                <a:hlinkClick r:id="rId13"/>
              </a:rPr>
              <a:t>Build an Information Security Strategy</a:t>
            </a:r>
            <a:endParaRPr lang="en-CA" sz="1100" u="sng" dirty="0">
              <a:solidFill>
                <a:schemeClr val="bg1"/>
              </a:solidFill>
            </a:endParaRPr>
          </a:p>
        </p:txBody>
      </p:sp>
      <p:pic>
        <p:nvPicPr>
          <p:cNvPr id="4" name="Pictur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7383" y="1905083"/>
            <a:ext cx="1014194" cy="577889"/>
          </a:xfrm>
          <a:prstGeom prst="rect">
            <a:avLst/>
          </a:prstGeom>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6297" y="5826635"/>
            <a:ext cx="1013097" cy="587209"/>
          </a:xfrm>
          <a:prstGeom prst="rect">
            <a:avLst/>
          </a:prstGeom>
        </p:spPr>
      </p:pic>
      <p:grpSp>
        <p:nvGrpSpPr>
          <p:cNvPr id="35" name="Group 34"/>
          <p:cNvGrpSpPr/>
          <p:nvPr/>
        </p:nvGrpSpPr>
        <p:grpSpPr>
          <a:xfrm>
            <a:off x="0" y="6422955"/>
            <a:ext cx="9144000" cy="437555"/>
            <a:chOff x="0" y="6422955"/>
            <a:chExt cx="9144000" cy="437555"/>
          </a:xfrm>
        </p:grpSpPr>
        <p:pic>
          <p:nvPicPr>
            <p:cNvPr id="36" name="Picture 3">
              <a:hlinkClick r:id="rId16"/>
            </p:cNvPr>
            <p:cNvPicPr>
              <a:picLocks noChangeAspect="1" noChangeArrowheads="1"/>
            </p:cNvPicPr>
            <p:nvPr/>
          </p:nvPicPr>
          <p:blipFill>
            <a:blip r:embed="rId17" cstate="print"/>
            <a:srcRect/>
            <a:stretch>
              <a:fillRect/>
            </a:stretch>
          </p:blipFill>
          <p:spPr bwMode="auto">
            <a:xfrm>
              <a:off x="0" y="6422955"/>
              <a:ext cx="9144000" cy="437555"/>
            </a:xfrm>
            <a:prstGeom prst="rect">
              <a:avLst/>
            </a:prstGeom>
            <a:noFill/>
            <a:ln w="9525">
              <a:noFill/>
              <a:miter lim="800000"/>
              <a:headEnd/>
              <a:tailEnd/>
            </a:ln>
          </p:spPr>
        </p:pic>
        <p:pic>
          <p:nvPicPr>
            <p:cNvPr id="37" name="Picture 36" descr="itrg-logo.png"/>
            <p:cNvPicPr>
              <a:picLocks noChangeAspect="1"/>
            </p:cNvPicPr>
            <p:nvPr/>
          </p:nvPicPr>
          <p:blipFill>
            <a:blip r:embed="rId18"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461598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Aft>
                <a:spcPct val="0"/>
              </a:spcAft>
              <a:buClr>
                <a:srgbClr val="333333"/>
              </a:buClr>
              <a:buSzPct val="120000"/>
            </a:pPr>
            <a:r>
              <a:rPr lang="en-CA" b="1" dirty="0" smtClean="0">
                <a:solidFill>
                  <a:srgbClr val="333333"/>
                </a:solidFill>
              </a:rPr>
              <a:t>Sign up for free trial membership to get practical</a:t>
            </a:r>
          </a:p>
          <a:p>
            <a:pPr algn="ctr" eaLnBrk="0" fontAlgn="base" hangingPunct="0">
              <a:spcAft>
                <a:spcPct val="0"/>
              </a:spcAft>
              <a:buClr>
                <a:srgbClr val="333333"/>
              </a:buClr>
              <a:buSzPct val="120000"/>
            </a:pPr>
            <a:r>
              <a:rPr lang="en-CA" b="1" dirty="0" smtClean="0">
                <a:solidFill>
                  <a:srgbClr val="333333"/>
                </a:solidFill>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indent="-174625" algn="r" eaLnBrk="0" fontAlgn="base" hangingPunct="0">
              <a:lnSpc>
                <a:spcPts val="1350"/>
              </a:lnSpc>
              <a:spcBef>
                <a:spcPts val="500"/>
              </a:spcBef>
              <a:spcAft>
                <a:spcPct val="0"/>
              </a:spcAft>
              <a:buClr>
                <a:srgbClr val="333333"/>
              </a:buClr>
              <a:buSzPct val="120000"/>
              <a:buFont typeface="Arial" pitchFamily="34" charset="0"/>
              <a:buNone/>
              <a:defRPr/>
            </a:pPr>
            <a:r>
              <a:rPr lang="en-CA" sz="1400" b="1" dirty="0" smtClean="0">
                <a:solidFill>
                  <a:srgbClr val="333333"/>
                </a:solidFill>
                <a:hlinkClick r:id="rId2"/>
              </a:rPr>
              <a:t>www.infotech.com</a:t>
            </a:r>
            <a:endParaRPr lang="en-CA" sz="1400" dirty="0">
              <a:solidFill>
                <a:srgbClr val="333333"/>
              </a:solidFill>
            </a:endParaRPr>
          </a:p>
        </p:txBody>
      </p:sp>
      <p:pic>
        <p:nvPicPr>
          <p:cNvPr id="7" name="Picture 6" descr="green_button.png">
            <a:hlinkClick r:id="rId3"/>
          </p:cNvPr>
          <p:cNvPicPr>
            <a:picLocks noChangeAspect="1"/>
          </p:cNvPicPr>
          <p:nvPr/>
        </p:nvPicPr>
        <p:blipFill>
          <a:blip r:embed="rId4"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fontAlgn="base">
              <a:spcBef>
                <a:spcPct val="0"/>
              </a:spcBef>
              <a:spcAft>
                <a:spcPct val="0"/>
              </a:spcAft>
              <a:buFont typeface="Wingdings" pitchFamily="2" charset="2"/>
              <a:buChar char="ü"/>
            </a:pPr>
            <a:r>
              <a:rPr lang="en-CA" sz="1400" dirty="0" smtClean="0">
                <a:solidFill>
                  <a:srgbClr val="333333"/>
                </a:solidFill>
              </a:rPr>
              <a:t>Quickly get up to speed</a:t>
            </a:r>
            <a:br>
              <a:rPr lang="en-CA" sz="1400" dirty="0" smtClean="0">
                <a:solidFill>
                  <a:srgbClr val="333333"/>
                </a:solidFill>
              </a:rPr>
            </a:br>
            <a:r>
              <a:rPr lang="en-CA" sz="1400" dirty="0" smtClean="0">
                <a:solidFill>
                  <a:srgbClr val="333333"/>
                </a:solidFill>
              </a:rPr>
              <a:t>with new technologies</a:t>
            </a:r>
            <a:br>
              <a:rPr lang="en-CA" sz="1400" dirty="0" smtClean="0">
                <a:solidFill>
                  <a:srgbClr val="333333"/>
                </a:solidFill>
              </a:rPr>
            </a:br>
            <a:endParaRPr lang="en-CA" sz="1400" dirty="0" smtClean="0">
              <a:solidFill>
                <a:srgbClr val="333333"/>
              </a:solidFill>
            </a:endParaRPr>
          </a:p>
          <a:p>
            <a:pPr marL="342900" indent="-342900" fontAlgn="base">
              <a:spcBef>
                <a:spcPct val="0"/>
              </a:spcBef>
              <a:spcAft>
                <a:spcPct val="0"/>
              </a:spcAft>
              <a:buFont typeface="Wingdings" pitchFamily="2" charset="2"/>
              <a:buChar char="ü"/>
            </a:pPr>
            <a:r>
              <a:rPr lang="en-CA" sz="1400" dirty="0" smtClean="0">
                <a:solidFill>
                  <a:srgbClr val="333333"/>
                </a:solidFill>
              </a:rPr>
              <a:t>Make the right technology</a:t>
            </a:r>
            <a:br>
              <a:rPr lang="en-CA" sz="1400" dirty="0" smtClean="0">
                <a:solidFill>
                  <a:srgbClr val="333333"/>
                </a:solidFill>
              </a:rPr>
            </a:br>
            <a:r>
              <a:rPr lang="en-CA" sz="1400" dirty="0" smtClean="0">
                <a:solidFill>
                  <a:srgbClr val="333333"/>
                </a:solidFill>
              </a:rPr>
              <a:t>purchasing decisions – fast</a:t>
            </a:r>
            <a:br>
              <a:rPr lang="en-CA" sz="1400" dirty="0" smtClean="0">
                <a:solidFill>
                  <a:srgbClr val="333333"/>
                </a:solidFill>
              </a:rPr>
            </a:br>
            <a:endParaRPr lang="en-CA" sz="1400" dirty="0" smtClean="0">
              <a:solidFill>
                <a:srgbClr val="333333"/>
              </a:solidFill>
            </a:endParaRPr>
          </a:p>
          <a:p>
            <a:pPr marL="342900" indent="-342900" fontAlgn="base">
              <a:spcBef>
                <a:spcPct val="0"/>
              </a:spcBef>
              <a:spcAft>
                <a:spcPct val="0"/>
              </a:spcAft>
              <a:buFont typeface="Wingdings" pitchFamily="2" charset="2"/>
              <a:buChar char="ü"/>
            </a:pPr>
            <a:r>
              <a:rPr lang="en-CA" sz="1400" dirty="0" smtClean="0">
                <a:solidFill>
                  <a:srgbClr val="333333"/>
                </a:solidFill>
              </a:rPr>
              <a:t>Deliver critical IT</a:t>
            </a:r>
            <a:br>
              <a:rPr lang="en-CA" sz="1400" dirty="0" smtClean="0">
                <a:solidFill>
                  <a:srgbClr val="333333"/>
                </a:solidFill>
              </a:rPr>
            </a:br>
            <a:r>
              <a:rPr lang="en-CA" sz="1400" dirty="0" smtClean="0">
                <a:solidFill>
                  <a:srgbClr val="333333"/>
                </a:solidFill>
              </a:rPr>
              <a:t>projects, on time and</a:t>
            </a:r>
            <a:br>
              <a:rPr lang="en-CA" sz="1400" dirty="0" smtClean="0">
                <a:solidFill>
                  <a:srgbClr val="333333"/>
                </a:solidFill>
              </a:rPr>
            </a:br>
            <a:r>
              <a:rPr lang="en-CA" sz="1400" dirty="0" smtClean="0">
                <a:solidFill>
                  <a:srgbClr val="333333"/>
                </a:solidFill>
              </a:rPr>
              <a:t>within budget</a:t>
            </a:r>
          </a:p>
          <a:p>
            <a:pPr algn="ctr" fontAlgn="base">
              <a:spcBef>
                <a:spcPct val="0"/>
              </a:spcBef>
              <a:spcAft>
                <a:spcPct val="0"/>
              </a:spcAft>
            </a:pPr>
            <a:endParaRPr lang="en-CA" sz="1400" dirty="0">
              <a:solidFill>
                <a:srgbClr val="333333"/>
              </a:solidFill>
            </a:endParaRPr>
          </a:p>
        </p:txBody>
      </p:sp>
      <p:sp>
        <p:nvSpPr>
          <p:cNvPr id="9" name="Rectangle 8"/>
          <p:cNvSpPr/>
          <p:nvPr/>
        </p:nvSpPr>
        <p:spPr>
          <a:xfrm>
            <a:off x="3095836" y="1628800"/>
            <a:ext cx="3018680" cy="1600438"/>
          </a:xfrm>
          <a:prstGeom prst="rect">
            <a:avLst/>
          </a:prstGeom>
        </p:spPr>
        <p:txBody>
          <a:bodyPr wrap="square">
            <a:spAutoFit/>
          </a:bodyPr>
          <a:lstStyle/>
          <a:p>
            <a:pPr marL="342900" indent="-342900" fontAlgn="base">
              <a:spcBef>
                <a:spcPct val="0"/>
              </a:spcBef>
              <a:spcAft>
                <a:spcPct val="0"/>
              </a:spcAft>
              <a:buFont typeface="Wingdings" pitchFamily="2" charset="2"/>
              <a:buChar char="ü"/>
            </a:pPr>
            <a:r>
              <a:rPr lang="en-CA" sz="1400" dirty="0" smtClean="0">
                <a:solidFill>
                  <a:srgbClr val="333333"/>
                </a:solidFill>
              </a:rPr>
              <a:t>Manage business expectations</a:t>
            </a:r>
            <a:br>
              <a:rPr lang="en-CA" sz="1400" dirty="0" smtClean="0">
                <a:solidFill>
                  <a:srgbClr val="333333"/>
                </a:solidFill>
              </a:rPr>
            </a:br>
            <a:endParaRPr lang="en-CA" sz="1400" dirty="0" smtClean="0">
              <a:solidFill>
                <a:srgbClr val="333333"/>
              </a:solidFill>
            </a:endParaRPr>
          </a:p>
          <a:p>
            <a:pPr marL="342900" indent="-342900" fontAlgn="base">
              <a:spcBef>
                <a:spcPct val="0"/>
              </a:spcBef>
              <a:spcAft>
                <a:spcPct val="0"/>
              </a:spcAft>
              <a:buFont typeface="Wingdings" pitchFamily="2" charset="2"/>
              <a:buChar char="ü"/>
            </a:pPr>
            <a:r>
              <a:rPr lang="en-CA" sz="1400" dirty="0" smtClean="0">
                <a:solidFill>
                  <a:srgbClr val="333333"/>
                </a:solidFill>
              </a:rPr>
              <a:t>Justify IT spending and</a:t>
            </a:r>
            <a:br>
              <a:rPr lang="en-CA" sz="1400" dirty="0" smtClean="0">
                <a:solidFill>
                  <a:srgbClr val="333333"/>
                </a:solidFill>
              </a:rPr>
            </a:br>
            <a:r>
              <a:rPr lang="en-CA" sz="1400" dirty="0" smtClean="0">
                <a:solidFill>
                  <a:srgbClr val="333333"/>
                </a:solidFill>
              </a:rPr>
              <a:t>prove the value of IT</a:t>
            </a:r>
            <a:r>
              <a:rPr lang="en-CA" sz="1400" dirty="0">
                <a:solidFill>
                  <a:srgbClr val="333333"/>
                </a:solidFill>
              </a:rPr>
              <a:t/>
            </a:r>
            <a:br>
              <a:rPr lang="en-CA" sz="1400" dirty="0">
                <a:solidFill>
                  <a:srgbClr val="333333"/>
                </a:solidFill>
              </a:rPr>
            </a:br>
            <a:endParaRPr lang="en-CA" sz="1400" dirty="0" smtClean="0">
              <a:solidFill>
                <a:srgbClr val="333333"/>
              </a:solidFill>
            </a:endParaRPr>
          </a:p>
          <a:p>
            <a:pPr marL="342900" indent="-342900" fontAlgn="base">
              <a:spcBef>
                <a:spcPct val="0"/>
              </a:spcBef>
              <a:spcAft>
                <a:spcPct val="0"/>
              </a:spcAft>
              <a:buFont typeface="Wingdings" pitchFamily="2" charset="2"/>
              <a:buChar char="ü"/>
            </a:pPr>
            <a:r>
              <a:rPr lang="en-CA" sz="1400" dirty="0" smtClean="0">
                <a:solidFill>
                  <a:srgbClr val="333333"/>
                </a:solidFill>
              </a:rPr>
              <a:t>Train IT staff and effectively</a:t>
            </a:r>
            <a:br>
              <a:rPr lang="en-CA" sz="1400" dirty="0" smtClean="0">
                <a:solidFill>
                  <a:srgbClr val="333333"/>
                </a:solidFill>
              </a:rPr>
            </a:br>
            <a:r>
              <a:rPr lang="en-CA" sz="1400" dirty="0" smtClean="0">
                <a:solidFill>
                  <a:srgbClr val="333333"/>
                </a:solidFill>
              </a:rPr>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5"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indent="-174625" eaLnBrk="0" fontAlgn="base" hangingPunct="0">
              <a:lnSpc>
                <a:spcPts val="1350"/>
              </a:lnSpc>
              <a:spcBef>
                <a:spcPts val="500"/>
              </a:spcBef>
              <a:spcAft>
                <a:spcPct val="0"/>
              </a:spcAft>
              <a:buClr>
                <a:srgbClr val="333333"/>
              </a:buClr>
              <a:buSzPct val="120000"/>
              <a:buFont typeface="Arial" pitchFamily="34" charset="0"/>
              <a:buNone/>
              <a:defRPr/>
            </a:pPr>
            <a:r>
              <a:rPr lang="en-CA" sz="1200" b="1" dirty="0" smtClean="0">
                <a:solidFill>
                  <a:srgbClr val="333333"/>
                </a:solidFill>
              </a:rPr>
              <a:t>Toll Free: </a:t>
            </a:r>
            <a:r>
              <a:rPr lang="en-CA" sz="1200" dirty="0" smtClean="0">
                <a:solidFill>
                  <a:srgbClr val="333333"/>
                </a:solidFill>
              </a:rPr>
              <a:t>1-888-670-8889</a:t>
            </a:r>
            <a:endParaRPr lang="en-CA" sz="1200" dirty="0">
              <a:solidFill>
                <a:srgbClr val="333333"/>
              </a:solidFill>
            </a:endParaRPr>
          </a:p>
        </p:txBody>
      </p:sp>
      <p:grpSp>
        <p:nvGrpSpPr>
          <p:cNvPr id="17" name="Group 16"/>
          <p:cNvGrpSpPr/>
          <p:nvPr/>
        </p:nvGrpSpPr>
        <p:grpSpPr>
          <a:xfrm>
            <a:off x="0" y="6422955"/>
            <a:ext cx="9144000" cy="437555"/>
            <a:chOff x="0" y="6422955"/>
            <a:chExt cx="9144000" cy="437555"/>
          </a:xfrm>
        </p:grpSpPr>
        <p:pic>
          <p:nvPicPr>
            <p:cNvPr id="1027" name="Picture 3">
              <a:hlinkClick r:id="rId3"/>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817599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graysc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46890"/>
            <a:ext cx="9144000" cy="6928338"/>
          </a:xfrm>
          <a:prstGeom prst="rect">
            <a:avLst/>
          </a:prstGeom>
        </p:spPr>
      </p:pic>
      <p:sp>
        <p:nvSpPr>
          <p:cNvPr id="13" name="Rectangle 12"/>
          <p:cNvSpPr/>
          <p:nvPr/>
        </p:nvSpPr>
        <p:spPr>
          <a:xfrm>
            <a:off x="609600" y="1870968"/>
            <a:ext cx="7618478" cy="4292558"/>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3203042" y="5424862"/>
            <a:ext cx="4460917" cy="738664"/>
          </a:xfrm>
          <a:prstGeom prst="rect">
            <a:avLst/>
          </a:prstGeom>
        </p:spPr>
        <p:txBody>
          <a:bodyPr wrap="square" rtlCol="0">
            <a:spAutoFit/>
          </a:bodyPr>
          <a:lstStyle/>
          <a:p>
            <a:pPr algn="r"/>
            <a:r>
              <a:rPr lang="en-CA" sz="1400" b="1" i="1" dirty="0">
                <a:solidFill>
                  <a:schemeClr val="bg1"/>
                </a:solidFill>
              </a:rPr>
              <a:t>TJ Minichillo, </a:t>
            </a:r>
          </a:p>
          <a:p>
            <a:pPr algn="r"/>
            <a:r>
              <a:rPr lang="en-CA" sz="1400" i="1" dirty="0">
                <a:solidFill>
                  <a:schemeClr val="bg1"/>
                </a:solidFill>
              </a:rPr>
              <a:t>Senior Director, Security, Risk &amp; Compliance</a:t>
            </a:r>
            <a:br>
              <a:rPr lang="en-CA" sz="1400" i="1" dirty="0">
                <a:solidFill>
                  <a:schemeClr val="bg1"/>
                </a:solidFill>
              </a:rPr>
            </a:br>
            <a:r>
              <a:rPr lang="en-CA" sz="1400" i="1" dirty="0">
                <a:solidFill>
                  <a:schemeClr val="bg1"/>
                </a:solidFill>
              </a:rPr>
              <a:t>Info-Tech Research Group</a:t>
            </a:r>
          </a:p>
        </p:txBody>
      </p:sp>
      <p:sp>
        <p:nvSpPr>
          <p:cNvPr id="11" name="Rectangle 10"/>
          <p:cNvSpPr/>
          <p:nvPr/>
        </p:nvSpPr>
        <p:spPr>
          <a:xfrm>
            <a:off x="-2" y="356594"/>
            <a:ext cx="9144003" cy="1097009"/>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chemeClr val="bg1"/>
                </a:solidFill>
              </a:rPr>
              <a:t>ANALYST PERSPECTIVE </a:t>
            </a:r>
          </a:p>
        </p:txBody>
      </p:sp>
      <p:pic>
        <p:nvPicPr>
          <p:cNvPr id="14" name="Picture 100"/>
          <p:cNvPicPr>
            <a:picLocks noChangeAspect="1"/>
          </p:cNvPicPr>
          <p:nvPr/>
        </p:nvPicPr>
        <p:blipFill>
          <a:blip r:embed="rId4"/>
          <a:stretch>
            <a:fillRect/>
          </a:stretch>
        </p:blipFill>
        <p:spPr>
          <a:xfrm>
            <a:off x="610644" y="3053151"/>
            <a:ext cx="678666" cy="619651"/>
          </a:xfrm>
          <a:prstGeom prst="rect">
            <a:avLst/>
          </a:prstGeom>
        </p:spPr>
      </p:pic>
      <p:pic>
        <p:nvPicPr>
          <p:cNvPr id="15" name="Picture 101"/>
          <p:cNvPicPr>
            <a:picLocks noChangeAspect="1"/>
          </p:cNvPicPr>
          <p:nvPr/>
        </p:nvPicPr>
        <p:blipFill>
          <a:blip r:embed="rId5"/>
          <a:stretch>
            <a:fillRect/>
          </a:stretch>
        </p:blipFill>
        <p:spPr>
          <a:xfrm>
            <a:off x="5836691" y="4257754"/>
            <a:ext cx="656535" cy="538507"/>
          </a:xfrm>
          <a:prstGeom prst="rect">
            <a:avLst/>
          </a:prstGeom>
        </p:spPr>
      </p:pic>
      <p:sp>
        <p:nvSpPr>
          <p:cNvPr id="8" name="TextBox 7"/>
          <p:cNvSpPr txBox="1"/>
          <p:nvPr/>
        </p:nvSpPr>
        <p:spPr>
          <a:xfrm>
            <a:off x="1230141" y="3203569"/>
            <a:ext cx="6589368" cy="1323439"/>
          </a:xfrm>
          <a:prstGeom prst="rect">
            <a:avLst/>
          </a:prstGeom>
        </p:spPr>
        <p:txBody>
          <a:bodyPr wrap="square" rtlCol="0">
            <a:spAutoFit/>
          </a:bodyPr>
          <a:lstStyle/>
          <a:p>
            <a:pPr>
              <a:spcAft>
                <a:spcPts val="500"/>
              </a:spcAft>
            </a:pPr>
            <a:r>
              <a:rPr lang="en-CA" sz="1600" i="1" dirty="0" smtClean="0">
                <a:solidFill>
                  <a:schemeClr val="bg1"/>
                </a:solidFill>
                <a:latin typeface="+mj-lt"/>
              </a:rPr>
              <a:t>The </a:t>
            </a:r>
            <a:r>
              <a:rPr lang="en-CA" sz="1600" i="1" dirty="0">
                <a:solidFill>
                  <a:schemeClr val="bg1"/>
                </a:solidFill>
                <a:latin typeface="+mj-lt"/>
              </a:rPr>
              <a:t>evolution of the cyber threat landscape has forced </a:t>
            </a:r>
            <a:r>
              <a:rPr lang="en-CA" sz="1600" i="1" dirty="0" smtClean="0">
                <a:solidFill>
                  <a:schemeClr val="bg1"/>
                </a:solidFill>
                <a:latin typeface="+mj-lt"/>
              </a:rPr>
              <a:t>organizations </a:t>
            </a:r>
            <a:r>
              <a:rPr lang="en-CA" sz="1600" i="1" dirty="0">
                <a:solidFill>
                  <a:schemeClr val="bg1"/>
                </a:solidFill>
                <a:latin typeface="+mj-lt"/>
              </a:rPr>
              <a:t>to think differently about security operations. Threat teams must actively collaborate in order to prevent, detect, analyze, and respond </a:t>
            </a:r>
            <a:r>
              <a:rPr lang="en-CA" sz="1600" i="1" dirty="0" smtClean="0">
                <a:solidFill>
                  <a:schemeClr val="bg1"/>
                </a:solidFill>
                <a:latin typeface="+mj-lt"/>
              </a:rPr>
              <a:t>to cyber </a:t>
            </a:r>
            <a:r>
              <a:rPr lang="en-CA" sz="1600" i="1" dirty="0">
                <a:solidFill>
                  <a:schemeClr val="bg1"/>
                </a:solidFill>
                <a:latin typeface="+mj-lt"/>
              </a:rPr>
              <a:t>events with the potential to impact an </a:t>
            </a:r>
            <a:r>
              <a:rPr lang="en-CA" sz="1600" i="1" dirty="0" smtClean="0">
                <a:solidFill>
                  <a:schemeClr val="bg1"/>
                </a:solidFill>
                <a:latin typeface="+mj-lt"/>
              </a:rPr>
              <a:t>organization’s </a:t>
            </a:r>
            <a:r>
              <a:rPr lang="en-CA" sz="1600" i="1" dirty="0">
                <a:solidFill>
                  <a:schemeClr val="bg1"/>
                </a:solidFill>
                <a:latin typeface="+mj-lt"/>
              </a:rPr>
              <a:t>brand, business operation, or technical infrastructure. </a:t>
            </a:r>
            <a:endParaRPr lang="en-CA" sz="1600" b="1" i="1" dirty="0" smtClean="0">
              <a:solidFill>
                <a:schemeClr val="bg1"/>
              </a:solidFill>
              <a:latin typeface="+mj-lt"/>
            </a:endParaRPr>
          </a:p>
        </p:txBody>
      </p:sp>
      <p:pic>
        <p:nvPicPr>
          <p:cNvPr id="1026" name="Picture 2" descr="https://media.licdn.com/media/AAEAAQAAAAAAAAfhAAAAJDViODY0MjM5LTRkYjgtNDA4Yy1iZGFjLWJhODEwZmJjZmQwZQ.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833" y="1699309"/>
            <a:ext cx="936477" cy="93647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0" y="6422955"/>
            <a:ext cx="9144000" cy="437555"/>
            <a:chOff x="0" y="6422955"/>
            <a:chExt cx="9144000" cy="437555"/>
          </a:xfrm>
        </p:grpSpPr>
        <p:pic>
          <p:nvPicPr>
            <p:cNvPr id="12"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785094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Our understanding of the problem</a:t>
            </a:r>
            <a:endParaRPr lang="en-US" dirty="0"/>
          </a:p>
        </p:txBody>
      </p:sp>
      <p:sp>
        <p:nvSpPr>
          <p:cNvPr id="13" name="Text Placeholder 12"/>
          <p:cNvSpPr>
            <a:spLocks noGrp="1"/>
          </p:cNvSpPr>
          <p:nvPr>
            <p:ph type="body" sz="quarter" idx="16"/>
          </p:nvPr>
        </p:nvSpPr>
        <p:spPr>
          <a:xfrm>
            <a:off x="246703" y="1607231"/>
            <a:ext cx="4041648" cy="2651502"/>
          </a:xfrm>
        </p:spPr>
        <p:txBody>
          <a:bodyPr/>
          <a:lstStyle/>
          <a:p>
            <a:pPr lvl="0"/>
            <a:r>
              <a:rPr lang="en-CA" sz="1000" dirty="0" smtClean="0"/>
              <a:t>Chief </a:t>
            </a:r>
            <a:r>
              <a:rPr lang="en-CA" sz="1000" dirty="0"/>
              <a:t>Information Officer (CIO)</a:t>
            </a:r>
          </a:p>
          <a:p>
            <a:pPr lvl="0"/>
            <a:r>
              <a:rPr lang="en-CA" sz="1000" dirty="0"/>
              <a:t>Chief Information Security Officer (CISO)</a:t>
            </a:r>
          </a:p>
          <a:p>
            <a:pPr lvl="0"/>
            <a:r>
              <a:rPr lang="en-CA" sz="1000" dirty="0"/>
              <a:t>Chief Operating Officer (COO)</a:t>
            </a:r>
          </a:p>
          <a:p>
            <a:pPr lvl="0"/>
            <a:r>
              <a:rPr lang="en-CA" sz="1000" dirty="0"/>
              <a:t>Security / IT Management</a:t>
            </a:r>
          </a:p>
          <a:p>
            <a:pPr lvl="0"/>
            <a:r>
              <a:rPr lang="en-CA" sz="1000" dirty="0"/>
              <a:t>Security Operations Director / SOC</a:t>
            </a:r>
          </a:p>
          <a:p>
            <a:pPr lvl="0"/>
            <a:r>
              <a:rPr lang="en-CA" sz="1000" dirty="0"/>
              <a:t>Network Operations Director / NOC</a:t>
            </a:r>
          </a:p>
          <a:p>
            <a:pPr lvl="0"/>
            <a:r>
              <a:rPr lang="en-CA" sz="1000" dirty="0"/>
              <a:t>Systems </a:t>
            </a:r>
            <a:r>
              <a:rPr lang="en-CA" sz="1000" dirty="0" smtClean="0"/>
              <a:t>Administrator </a:t>
            </a:r>
            <a:endParaRPr lang="en-CA" sz="1000" dirty="0"/>
          </a:p>
          <a:p>
            <a:pPr lvl="0"/>
            <a:r>
              <a:rPr lang="en-CA" sz="1000" dirty="0"/>
              <a:t>Threat Intelligence </a:t>
            </a:r>
            <a:r>
              <a:rPr lang="en-CA" sz="1000" dirty="0" smtClean="0"/>
              <a:t>Staff</a:t>
            </a:r>
            <a:endParaRPr lang="en-CA" sz="1000" dirty="0"/>
          </a:p>
          <a:p>
            <a:pPr lvl="0"/>
            <a:r>
              <a:rPr lang="en-CA" sz="1000" dirty="0"/>
              <a:t>Security Operations </a:t>
            </a:r>
            <a:r>
              <a:rPr lang="en-CA" sz="1000" dirty="0" smtClean="0"/>
              <a:t>Staff</a:t>
            </a:r>
            <a:endParaRPr lang="en-CA" sz="1000" dirty="0"/>
          </a:p>
          <a:p>
            <a:pPr lvl="0"/>
            <a:r>
              <a:rPr lang="en-CA" sz="1000" dirty="0"/>
              <a:t>Security Incident </a:t>
            </a:r>
            <a:r>
              <a:rPr lang="en-CA" sz="1000" dirty="0" smtClean="0"/>
              <a:t>Responders</a:t>
            </a:r>
            <a:endParaRPr lang="en-CA" sz="1000" dirty="0"/>
          </a:p>
          <a:p>
            <a:pPr lvl="0"/>
            <a:r>
              <a:rPr lang="en-CA" sz="1000" dirty="0"/>
              <a:t>Vulnerability </a:t>
            </a:r>
            <a:r>
              <a:rPr lang="en-CA" sz="1000" dirty="0" smtClean="0"/>
              <a:t>Management Staff</a:t>
            </a:r>
            <a:endParaRPr lang="en-CA" sz="1000" dirty="0"/>
          </a:p>
          <a:p>
            <a:pPr lvl="0"/>
            <a:r>
              <a:rPr lang="en-CA" sz="1000" dirty="0"/>
              <a:t>Patch </a:t>
            </a:r>
            <a:r>
              <a:rPr lang="en-CA" sz="1000" dirty="0" smtClean="0"/>
              <a:t>Management</a:t>
            </a:r>
            <a:endParaRPr lang="en-CA" sz="1000" dirty="0"/>
          </a:p>
          <a:p>
            <a:endParaRPr lang="en-US" sz="1000" dirty="0"/>
          </a:p>
        </p:txBody>
      </p:sp>
      <p:sp>
        <p:nvSpPr>
          <p:cNvPr id="14" name="Text Placeholder 13"/>
          <p:cNvSpPr>
            <a:spLocks noGrp="1"/>
          </p:cNvSpPr>
          <p:nvPr>
            <p:ph type="body" sz="quarter" idx="26"/>
          </p:nvPr>
        </p:nvSpPr>
        <p:spPr>
          <a:xfrm>
            <a:off x="4835436" y="1607231"/>
            <a:ext cx="4041648" cy="2651502"/>
          </a:xfrm>
        </p:spPr>
        <p:txBody>
          <a:bodyPr/>
          <a:lstStyle/>
          <a:p>
            <a:pPr lvl="0"/>
            <a:r>
              <a:rPr lang="en-CA" sz="1000" dirty="0"/>
              <a:t>Enhance your security program by </a:t>
            </a:r>
            <a:r>
              <a:rPr lang="en-CA" sz="1000" dirty="0" smtClean="0"/>
              <a:t>implementing and streamlining next-generation security </a:t>
            </a:r>
            <a:r>
              <a:rPr lang="en-CA" sz="1000" dirty="0"/>
              <a:t>operations </a:t>
            </a:r>
            <a:r>
              <a:rPr lang="en-CA" sz="1000" dirty="0" smtClean="0"/>
              <a:t>processes. </a:t>
            </a:r>
            <a:endParaRPr lang="en-CA" sz="1000" dirty="0"/>
          </a:p>
          <a:p>
            <a:pPr lvl="0"/>
            <a:r>
              <a:rPr lang="en-CA" sz="1000" dirty="0"/>
              <a:t>Increase organizational situational awareness through active collaboration between core </a:t>
            </a:r>
            <a:r>
              <a:rPr lang="en-CA" sz="1000" dirty="0" smtClean="0"/>
              <a:t>threat teams</a:t>
            </a:r>
            <a:r>
              <a:rPr lang="en-CA" sz="1000" dirty="0"/>
              <a:t>, enriching internal security events with external threat </a:t>
            </a:r>
            <a:r>
              <a:rPr lang="en-CA" sz="1000" dirty="0" smtClean="0"/>
              <a:t>intelligence </a:t>
            </a:r>
            <a:r>
              <a:rPr lang="en-CA" sz="1000" dirty="0"/>
              <a:t>and enhancing security </a:t>
            </a:r>
            <a:r>
              <a:rPr lang="en-CA" sz="1000" dirty="0" smtClean="0"/>
              <a:t>controls. </a:t>
            </a:r>
            <a:endParaRPr lang="en-CA" sz="1000" dirty="0"/>
          </a:p>
          <a:p>
            <a:pPr lvl="0"/>
            <a:r>
              <a:rPr lang="en-CA" sz="1000" dirty="0"/>
              <a:t>Develop a comprehensive threat analysis and dissemination process: </a:t>
            </a:r>
            <a:r>
              <a:rPr lang="en-CA" sz="1000" dirty="0" smtClean="0"/>
              <a:t>align </a:t>
            </a:r>
            <a:r>
              <a:rPr lang="en-CA" sz="1000" dirty="0"/>
              <a:t>people, process, and technology to scale security to threats.</a:t>
            </a:r>
          </a:p>
          <a:p>
            <a:pPr lvl="0"/>
            <a:r>
              <a:rPr lang="en-CA" sz="1000" dirty="0"/>
              <a:t>Identify the appropriate technological and infrastructure-based sourcing decisions.</a:t>
            </a:r>
          </a:p>
          <a:p>
            <a:pPr lvl="0"/>
            <a:r>
              <a:rPr lang="en-CA" sz="1000" dirty="0"/>
              <a:t>Design a step-by-step security operations implementation process</a:t>
            </a:r>
            <a:r>
              <a:rPr lang="en-CA" sz="1000" dirty="0" smtClean="0"/>
              <a:t>. </a:t>
            </a:r>
            <a:endParaRPr lang="en-CA" sz="1000" dirty="0"/>
          </a:p>
          <a:p>
            <a:pPr lvl="0"/>
            <a:r>
              <a:rPr lang="en-CA" sz="1000" dirty="0"/>
              <a:t>Pursue continuous improvement: </a:t>
            </a:r>
            <a:r>
              <a:rPr lang="en-CA" sz="1000" dirty="0" smtClean="0"/>
              <a:t>build a measurement </a:t>
            </a:r>
            <a:r>
              <a:rPr lang="en-CA" sz="1000" dirty="0"/>
              <a:t>program </a:t>
            </a:r>
            <a:r>
              <a:rPr lang="en-CA" sz="1000" dirty="0" smtClean="0"/>
              <a:t>that actively evaluates </a:t>
            </a:r>
            <a:r>
              <a:rPr lang="en-CA" sz="1000" dirty="0"/>
              <a:t>program effectiveness</a:t>
            </a:r>
            <a:r>
              <a:rPr lang="en-CA" sz="1000" dirty="0" smtClean="0"/>
              <a:t>.</a:t>
            </a:r>
            <a:endParaRPr lang="en-CA" sz="1000" dirty="0"/>
          </a:p>
        </p:txBody>
      </p:sp>
      <p:sp>
        <p:nvSpPr>
          <p:cNvPr id="15" name="Text Placeholder 14"/>
          <p:cNvSpPr>
            <a:spLocks noGrp="1"/>
          </p:cNvSpPr>
          <p:nvPr>
            <p:ph type="body" sz="quarter" idx="27"/>
          </p:nvPr>
        </p:nvSpPr>
        <p:spPr/>
        <p:txBody>
          <a:bodyPr/>
          <a:lstStyle/>
          <a:p>
            <a:pPr lvl="0"/>
            <a:r>
              <a:rPr lang="en-CA" sz="1000" dirty="0"/>
              <a:t>Board / Chief Executive Officer</a:t>
            </a:r>
          </a:p>
          <a:p>
            <a:pPr lvl="0"/>
            <a:r>
              <a:rPr lang="en-CA" sz="1000" dirty="0"/>
              <a:t>Information Owners (Business Directors/VP)</a:t>
            </a:r>
          </a:p>
          <a:p>
            <a:pPr lvl="0"/>
            <a:r>
              <a:rPr lang="en-CA" sz="1000" dirty="0"/>
              <a:t>Security Governance &amp; Risk Management</a:t>
            </a:r>
          </a:p>
          <a:p>
            <a:pPr lvl="0"/>
            <a:r>
              <a:rPr lang="en-CA" sz="1000" dirty="0"/>
              <a:t>Fraud Operations</a:t>
            </a:r>
          </a:p>
          <a:p>
            <a:pPr lvl="0"/>
            <a:r>
              <a:rPr lang="en-CA" sz="1000" dirty="0"/>
              <a:t>Human Resources</a:t>
            </a:r>
          </a:p>
          <a:p>
            <a:pPr lvl="0"/>
            <a:r>
              <a:rPr lang="en-CA" sz="1000" dirty="0"/>
              <a:t>Legal &amp; Public Relations</a:t>
            </a:r>
          </a:p>
        </p:txBody>
      </p:sp>
      <p:sp>
        <p:nvSpPr>
          <p:cNvPr id="16" name="Text Placeholder 15"/>
          <p:cNvSpPr>
            <a:spLocks noGrp="1"/>
          </p:cNvSpPr>
          <p:nvPr>
            <p:ph type="body" sz="quarter" idx="28"/>
          </p:nvPr>
        </p:nvSpPr>
        <p:spPr/>
        <p:txBody>
          <a:bodyPr/>
          <a:lstStyle/>
          <a:p>
            <a:pPr lvl="0"/>
            <a:r>
              <a:rPr lang="en-CA" sz="1000" dirty="0"/>
              <a:t>Aid decision making by staying abreast of cyber threats that could impact the business. </a:t>
            </a:r>
          </a:p>
          <a:p>
            <a:pPr lvl="0"/>
            <a:r>
              <a:rPr lang="en-CA" sz="1000" dirty="0"/>
              <a:t>Increase visibility into the organization’s threat landscape to identify likely targets or identify exposed vulnerabilities.</a:t>
            </a:r>
          </a:p>
          <a:p>
            <a:pPr lvl="0"/>
            <a:r>
              <a:rPr lang="en-CA" sz="1000" dirty="0"/>
              <a:t>Ensure the business is compliant with regularity, legal, and/or compliance requirements. </a:t>
            </a:r>
          </a:p>
          <a:p>
            <a:pPr lvl="0"/>
            <a:r>
              <a:rPr lang="en-CA" sz="1000" dirty="0"/>
              <a:t>Understand the value and return on investment of security operations offerings.</a:t>
            </a:r>
          </a:p>
          <a:p>
            <a:endParaRPr lang="en-US" sz="1050" dirty="0"/>
          </a:p>
        </p:txBody>
      </p:sp>
      <p:grpSp>
        <p:nvGrpSpPr>
          <p:cNvPr id="7" name="Group 6"/>
          <p:cNvGrpSpPr/>
          <p:nvPr/>
        </p:nvGrpSpPr>
        <p:grpSpPr>
          <a:xfrm>
            <a:off x="0" y="6422955"/>
            <a:ext cx="9144000" cy="437555"/>
            <a:chOff x="0" y="6422955"/>
            <a:chExt cx="9144000" cy="437555"/>
          </a:xfrm>
        </p:grpSpPr>
        <p:pic>
          <p:nvPicPr>
            <p:cNvPr id="8"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9" name="Picture 8"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619900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Text Placeholder 2"/>
          <p:cNvSpPr>
            <a:spLocks noGrp="1"/>
          </p:cNvSpPr>
          <p:nvPr>
            <p:ph type="body" sz="quarter" idx="10"/>
          </p:nvPr>
        </p:nvSpPr>
        <p:spPr>
          <a:xfrm>
            <a:off x="247848" y="1611564"/>
            <a:ext cx="5257800" cy="1224769"/>
          </a:xfrm>
        </p:spPr>
        <p:txBody>
          <a:bodyPr/>
          <a:lstStyle/>
          <a:p>
            <a:pPr lvl="0"/>
            <a:r>
              <a:rPr lang="en-US" sz="1050" dirty="0"/>
              <a:t>Organizations are struggling to </a:t>
            </a:r>
            <a:r>
              <a:rPr lang="en-US" sz="1050" dirty="0" smtClean="0"/>
              <a:t>defend </a:t>
            </a:r>
            <a:r>
              <a:rPr lang="en-US" sz="1050" dirty="0"/>
              <a:t>against and </a:t>
            </a:r>
            <a:r>
              <a:rPr lang="en-US" sz="1050" dirty="0" smtClean="0"/>
              <a:t>prevent threats </a:t>
            </a:r>
            <a:r>
              <a:rPr lang="en-US" sz="1050" dirty="0"/>
              <a:t>while juggling business, </a:t>
            </a:r>
            <a:r>
              <a:rPr lang="en-US" sz="1050" dirty="0" smtClean="0"/>
              <a:t>compliance, </a:t>
            </a:r>
            <a:r>
              <a:rPr lang="en-US" sz="1050" dirty="0"/>
              <a:t>and consumer </a:t>
            </a:r>
            <a:r>
              <a:rPr lang="en-US" sz="1050" dirty="0" smtClean="0"/>
              <a:t>obligations.</a:t>
            </a:r>
          </a:p>
          <a:p>
            <a:pPr lvl="0"/>
            <a:r>
              <a:rPr lang="en-CA" sz="1050" dirty="0" smtClean="0"/>
              <a:t>The increasing prevalence of public data breaches is highlighting the importance of proactive defensive measures.</a:t>
            </a:r>
          </a:p>
          <a:p>
            <a:pPr lvl="0"/>
            <a:r>
              <a:rPr lang="en-US" sz="1050" dirty="0" smtClean="0"/>
              <a:t>Threat </a:t>
            </a:r>
            <a:r>
              <a:rPr lang="en-US" sz="1050" dirty="0"/>
              <a:t>management has become </a:t>
            </a:r>
            <a:r>
              <a:rPr lang="en-US" sz="1050" dirty="0" smtClean="0"/>
              <a:t>resource intensive, </a:t>
            </a:r>
            <a:r>
              <a:rPr lang="en-US" sz="1050" dirty="0"/>
              <a:t>requiring continuous monitoring, collection, </a:t>
            </a:r>
            <a:r>
              <a:rPr lang="en-US" sz="1050" dirty="0" smtClean="0"/>
              <a:t>and </a:t>
            </a:r>
            <a:r>
              <a:rPr lang="en-US" sz="1050" dirty="0"/>
              <a:t>analysis of massive volumes of security event data</a:t>
            </a:r>
            <a:r>
              <a:rPr lang="en-US" sz="1050" dirty="0" smtClean="0"/>
              <a:t>.</a:t>
            </a:r>
            <a:endParaRPr lang="en-CA" sz="1050" dirty="0"/>
          </a:p>
        </p:txBody>
      </p:sp>
      <p:sp>
        <p:nvSpPr>
          <p:cNvPr id="4" name="Text Placeholder 3"/>
          <p:cNvSpPr>
            <a:spLocks noGrp="1"/>
          </p:cNvSpPr>
          <p:nvPr>
            <p:ph type="body" sz="quarter" idx="11"/>
          </p:nvPr>
        </p:nvSpPr>
        <p:spPr>
          <a:xfrm>
            <a:off x="257174" y="3180371"/>
            <a:ext cx="5257800" cy="1992762"/>
          </a:xfrm>
        </p:spPr>
        <p:txBody>
          <a:bodyPr/>
          <a:lstStyle/>
          <a:p>
            <a:pPr lvl="0"/>
            <a:r>
              <a:rPr lang="en-US" sz="1050" dirty="0" smtClean="0"/>
              <a:t>There </a:t>
            </a:r>
            <a:r>
              <a:rPr lang="en-US" sz="1050" dirty="0"/>
              <a:t>is an onslaught of security data –</a:t>
            </a:r>
            <a:r>
              <a:rPr lang="en-US" sz="1050" dirty="0" smtClean="0"/>
              <a:t> </a:t>
            </a:r>
            <a:r>
              <a:rPr lang="en-US" sz="1050" dirty="0"/>
              <a:t>generating information in different formats, storing it in different places, and forwarding </a:t>
            </a:r>
            <a:r>
              <a:rPr lang="en-US" sz="1050" dirty="0" smtClean="0"/>
              <a:t>it to </a:t>
            </a:r>
            <a:r>
              <a:rPr lang="en-US" sz="1050" dirty="0"/>
              <a:t>different locations. </a:t>
            </a:r>
            <a:endParaRPr lang="en-US" sz="1050" dirty="0" smtClean="0"/>
          </a:p>
          <a:p>
            <a:pPr lvl="0"/>
            <a:r>
              <a:rPr lang="en-CA" sz="1050" dirty="0" smtClean="0"/>
              <a:t>The organization lacks a dedicated enterprise security team. There is limited </a:t>
            </a:r>
            <a:r>
              <a:rPr lang="en-CA" sz="1050" dirty="0"/>
              <a:t>resourcing available to stand up or mature a </a:t>
            </a:r>
            <a:r>
              <a:rPr lang="en-CA" sz="1050" dirty="0" smtClean="0"/>
              <a:t>security </a:t>
            </a:r>
            <a:r>
              <a:rPr lang="en-CA" sz="1050" dirty="0"/>
              <a:t>operations center. </a:t>
            </a:r>
          </a:p>
          <a:p>
            <a:pPr lvl="0"/>
            <a:r>
              <a:rPr lang="en-CA" sz="1050" dirty="0"/>
              <a:t>Many organizations are developing </a:t>
            </a:r>
            <a:r>
              <a:rPr lang="en-CA" sz="1050" dirty="0" smtClean="0"/>
              <a:t>ad hoc </a:t>
            </a:r>
            <a:r>
              <a:rPr lang="en-CA" sz="1050" dirty="0"/>
              <a:t>security capabilities that result in operational inefficiencies, the misalignment of resources, and the misuse of their security technology investments. </a:t>
            </a:r>
          </a:p>
          <a:p>
            <a:pPr lvl="0"/>
            <a:r>
              <a:rPr lang="en-CA" sz="1050" dirty="0"/>
              <a:t>It is difficult to communicate the value of a security operations program when trying to secure organizational buy-in to gain the appropriate resourcing</a:t>
            </a:r>
            <a:r>
              <a:rPr lang="en-CA" sz="1050" dirty="0" smtClean="0"/>
              <a:t>.</a:t>
            </a:r>
          </a:p>
          <a:p>
            <a:pPr lvl="0"/>
            <a:r>
              <a:rPr lang="en-CA" sz="1050" dirty="0" smtClean="0"/>
              <a:t>There is limited communication between security functions due to a centralized security operations organizational structure.</a:t>
            </a:r>
          </a:p>
          <a:p>
            <a:pPr lvl="0"/>
            <a:endParaRPr lang="en-CA" sz="1050" dirty="0" smtClean="0"/>
          </a:p>
        </p:txBody>
      </p:sp>
      <p:sp>
        <p:nvSpPr>
          <p:cNvPr id="5" name="Text Placeholder 4"/>
          <p:cNvSpPr>
            <a:spLocks noGrp="1"/>
          </p:cNvSpPr>
          <p:nvPr>
            <p:ph type="body" sz="quarter" idx="12"/>
          </p:nvPr>
        </p:nvSpPr>
        <p:spPr>
          <a:xfrm>
            <a:off x="257174" y="5528781"/>
            <a:ext cx="8623607" cy="733928"/>
          </a:xfrm>
        </p:spPr>
        <p:txBody>
          <a:bodyPr/>
          <a:lstStyle/>
          <a:p>
            <a:r>
              <a:rPr lang="en-CA" sz="1050" dirty="0" smtClean="0"/>
              <a:t>A unified security operations </a:t>
            </a:r>
            <a:r>
              <a:rPr lang="en-CA" sz="1050" dirty="0"/>
              <a:t>process </a:t>
            </a:r>
            <a:r>
              <a:rPr lang="en-CA" sz="1050" dirty="0" smtClean="0"/>
              <a:t>actively transforms security events and </a:t>
            </a:r>
            <a:r>
              <a:rPr lang="en-CA" sz="1050" dirty="0"/>
              <a:t>threat information into actionable </a:t>
            </a:r>
            <a:r>
              <a:rPr lang="en-CA" sz="1050" dirty="0" smtClean="0"/>
              <a:t>intelligence, driving security prevention</a:t>
            </a:r>
            <a:r>
              <a:rPr lang="en-CA" sz="1050" dirty="0"/>
              <a:t>, detection, </a:t>
            </a:r>
            <a:r>
              <a:rPr lang="en-CA" sz="1050" dirty="0" smtClean="0"/>
              <a:t>analysis, </a:t>
            </a:r>
            <a:r>
              <a:rPr lang="en-CA" sz="1050" dirty="0"/>
              <a:t>and </a:t>
            </a:r>
            <a:r>
              <a:rPr lang="en-CA" sz="1050" dirty="0" smtClean="0"/>
              <a:t>response processes, addressing the </a:t>
            </a:r>
            <a:r>
              <a:rPr lang="en-CA" sz="1050" dirty="0"/>
              <a:t>increasing sophistication of </a:t>
            </a:r>
            <a:r>
              <a:rPr lang="en-CA" sz="1050" dirty="0" smtClean="0"/>
              <a:t>cyber threats, and guiding </a:t>
            </a:r>
            <a:r>
              <a:rPr lang="en-CA" sz="1050" dirty="0"/>
              <a:t>continuous </a:t>
            </a:r>
            <a:r>
              <a:rPr lang="en-CA" sz="1050" dirty="0" smtClean="0"/>
              <a:t>improvement. </a:t>
            </a:r>
          </a:p>
          <a:p>
            <a:r>
              <a:rPr lang="en-CA" sz="1050" dirty="0" smtClean="0"/>
              <a:t>This </a:t>
            </a:r>
            <a:r>
              <a:rPr lang="en-CA" sz="1050" dirty="0"/>
              <a:t>blueprint will walk through the steps of developing a flexible and </a:t>
            </a:r>
            <a:r>
              <a:rPr lang="en-CA" sz="1050" dirty="0" smtClean="0"/>
              <a:t>systematic security operations program </a:t>
            </a:r>
            <a:r>
              <a:rPr lang="en-CA" sz="1050" dirty="0"/>
              <a:t>relevant to your organization</a:t>
            </a:r>
            <a:r>
              <a:rPr lang="en-CA" sz="1050" dirty="0" smtClean="0"/>
              <a:t>.</a:t>
            </a:r>
          </a:p>
          <a:p>
            <a:pPr marL="0" indent="0">
              <a:buNone/>
            </a:pPr>
            <a:endParaRPr lang="en-CA" sz="1100" dirty="0"/>
          </a:p>
        </p:txBody>
      </p:sp>
      <p:sp>
        <p:nvSpPr>
          <p:cNvPr id="7" name="Text Placeholder 5"/>
          <p:cNvSpPr txBox="1">
            <a:spLocks/>
          </p:cNvSpPr>
          <p:nvPr/>
        </p:nvSpPr>
        <p:spPr bwMode="auto">
          <a:xfrm>
            <a:off x="5729426" y="1507164"/>
            <a:ext cx="3147873" cy="3591528"/>
          </a:xfrm>
          <a:prstGeom prst="rect">
            <a:avLst/>
          </a:prstGeom>
          <a:noFill/>
          <a:ln w="12700" cap="flat" cmpd="sng" algn="ctr">
            <a:noFill/>
            <a:prstDash val="solid"/>
            <a:miter lim="800000"/>
            <a:headEnd/>
            <a:tailEnd/>
          </a:ln>
          <a:effectLst/>
        </p:spPr>
        <p:txBody>
          <a:bodyPr vert="horz" wrap="square" lIns="91440" tIns="45720" rIns="91440" bIns="45720" numCol="1" rtlCol="0"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lang="en-US" sz="1200" kern="1200" dirty="0">
                <a:solidFill>
                  <a:srgbClr val="333333"/>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dk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dk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228600" lvl="0" indent="-228600" fontAlgn="ctr">
              <a:buFont typeface="+mj-lt"/>
              <a:buAutoNum type="arabicPeriod"/>
            </a:pPr>
            <a:r>
              <a:rPr lang="en-CA" sz="1000" b="1" dirty="0" smtClean="0"/>
              <a:t>Security </a:t>
            </a:r>
            <a:r>
              <a:rPr lang="en-CA" sz="1000" b="1" dirty="0"/>
              <a:t>operations is no longer a </a:t>
            </a:r>
            <a:r>
              <a:rPr lang="en-CA" sz="1000" b="1" i="1" dirty="0" smtClean="0"/>
              <a:t>center</a:t>
            </a:r>
            <a:r>
              <a:rPr lang="en-CA" sz="1000" b="1" dirty="0" smtClean="0"/>
              <a:t>, </a:t>
            </a:r>
            <a:r>
              <a:rPr lang="en-CA" sz="1000" b="1" dirty="0"/>
              <a:t>but a </a:t>
            </a:r>
            <a:r>
              <a:rPr lang="en-CA" sz="1000" b="1" i="1" dirty="0" smtClean="0"/>
              <a:t>process</a:t>
            </a:r>
            <a:r>
              <a:rPr lang="en-CA" sz="1000" b="1" dirty="0" smtClean="0"/>
              <a:t>.</a:t>
            </a:r>
            <a:r>
              <a:rPr lang="en-CA" sz="1000" dirty="0" smtClean="0"/>
              <a:t> </a:t>
            </a:r>
            <a:r>
              <a:rPr lang="en-CA" sz="1000" dirty="0"/>
              <a:t>The need for a physical security hub has evolved into the virtual fusion of prevention, detection, </a:t>
            </a:r>
            <a:r>
              <a:rPr lang="en-CA" sz="1000" dirty="0" smtClean="0"/>
              <a:t>analysis, </a:t>
            </a:r>
            <a:r>
              <a:rPr lang="en-CA" sz="1000" dirty="0"/>
              <a:t>and response efforts. When all four functions operate as a unified process, your organization will be able to proactively combat changes in the threat landscape.</a:t>
            </a:r>
          </a:p>
          <a:p>
            <a:pPr marL="228600" lvl="0" indent="-228600" fontAlgn="ctr">
              <a:buFont typeface="+mj-lt"/>
              <a:buAutoNum type="arabicPeriod"/>
            </a:pPr>
            <a:r>
              <a:rPr lang="en-CA" sz="1000" b="1" dirty="0" smtClean="0"/>
              <a:t>Raw </a:t>
            </a:r>
            <a:r>
              <a:rPr lang="en-CA" sz="1000" b="1" dirty="0"/>
              <a:t>data without correlation is a waste of time, </a:t>
            </a:r>
            <a:r>
              <a:rPr lang="en-CA" sz="1000" b="1" dirty="0" smtClean="0"/>
              <a:t>money, </a:t>
            </a:r>
            <a:r>
              <a:rPr lang="en-CA" sz="1000" b="1" dirty="0"/>
              <a:t>and effort.</a:t>
            </a:r>
            <a:r>
              <a:rPr lang="en-CA" sz="1000" dirty="0"/>
              <a:t> A SIEM on its own will not provide this contextualization. Prevention, </a:t>
            </a:r>
            <a:r>
              <a:rPr lang="en-CA" sz="1000" dirty="0" smtClean="0"/>
              <a:t>detection, analysis, </a:t>
            </a:r>
            <a:r>
              <a:rPr lang="en-CA" sz="1000" dirty="0"/>
              <a:t>and response processes must contextualize threat data to supplement one another </a:t>
            </a:r>
            <a:r>
              <a:rPr lang="en-CA" sz="1000" dirty="0" smtClean="0"/>
              <a:t>– </a:t>
            </a:r>
            <a:r>
              <a:rPr lang="en-CA" sz="1000" dirty="0"/>
              <a:t>true value will only be realized once all </a:t>
            </a:r>
            <a:r>
              <a:rPr lang="en-CA" sz="1000" dirty="0" smtClean="0"/>
              <a:t>four functions </a:t>
            </a:r>
            <a:r>
              <a:rPr lang="en-CA" sz="1000" dirty="0"/>
              <a:t>operate as a unified process.</a:t>
            </a:r>
          </a:p>
          <a:p>
            <a:pPr marL="228600" lvl="0" indent="-228600" fontAlgn="ctr">
              <a:buFont typeface="+mj-lt"/>
              <a:buAutoNum type="arabicPeriod"/>
            </a:pPr>
            <a:r>
              <a:rPr lang="en-CA" sz="1000" b="1" dirty="0"/>
              <a:t>If you are not communicating, then you are not secure.</a:t>
            </a:r>
            <a:r>
              <a:rPr lang="en-CA" sz="1000" b="1" i="1" dirty="0"/>
              <a:t> </a:t>
            </a:r>
            <a:r>
              <a:rPr lang="en-CA" sz="1000" dirty="0"/>
              <a:t>Collaboration eliminates </a:t>
            </a:r>
            <a:r>
              <a:rPr lang="en-CA" sz="1000" dirty="0" smtClean="0"/>
              <a:t>siloed </a:t>
            </a:r>
            <a:r>
              <a:rPr lang="en-CA" sz="1000" dirty="0"/>
              <a:t>decisions by connecting people, processes, and technologies. You leave less room for error, consume fewer </a:t>
            </a:r>
            <a:r>
              <a:rPr lang="en-CA" sz="1000" dirty="0" smtClean="0"/>
              <a:t>resources, </a:t>
            </a:r>
            <a:r>
              <a:rPr lang="en-CA" sz="1000" dirty="0"/>
              <a:t>and improve operational efficiency with a transparent security operations process.</a:t>
            </a:r>
          </a:p>
        </p:txBody>
      </p:sp>
      <p:grpSp>
        <p:nvGrpSpPr>
          <p:cNvPr id="8" name="Group 7"/>
          <p:cNvGrpSpPr/>
          <p:nvPr/>
        </p:nvGrpSpPr>
        <p:grpSpPr>
          <a:xfrm>
            <a:off x="0" y="6422955"/>
            <a:ext cx="9144000" cy="437555"/>
            <a:chOff x="0" y="6422955"/>
            <a:chExt cx="9144000" cy="437555"/>
          </a:xfrm>
        </p:grpSpPr>
        <p:pic>
          <p:nvPicPr>
            <p:cNvPr id="9"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10" name="Picture 9"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705276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24421"/>
            <a:ext cx="9144000" cy="51948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6" name="Rectangle 155"/>
          <p:cNvSpPr/>
          <p:nvPr/>
        </p:nvSpPr>
        <p:spPr>
          <a:xfrm>
            <a:off x="4664636" y="1939589"/>
            <a:ext cx="4273118" cy="3683649"/>
          </a:xfrm>
          <a:prstGeom prst="rect">
            <a:avLst/>
          </a:prstGeom>
          <a:solidFill>
            <a:schemeClr val="accent3">
              <a:lumMod val="75000"/>
            </a:schemeClr>
          </a:solid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itle 2"/>
          <p:cNvSpPr>
            <a:spLocks noGrp="1"/>
          </p:cNvSpPr>
          <p:nvPr>
            <p:ph type="title"/>
          </p:nvPr>
        </p:nvSpPr>
        <p:spPr/>
        <p:txBody>
          <a:bodyPr/>
          <a:lstStyle/>
          <a:p>
            <a:r>
              <a:rPr lang="en-CA" dirty="0" smtClean="0"/>
              <a:t>Organizations are having </a:t>
            </a:r>
            <a:r>
              <a:rPr lang="en-CA" dirty="0"/>
              <a:t>trouble </a:t>
            </a:r>
            <a:r>
              <a:rPr lang="en-CA" dirty="0" smtClean="0"/>
              <a:t>distilling security events</a:t>
            </a:r>
            <a:endParaRPr lang="en-US" dirty="0"/>
          </a:p>
        </p:txBody>
      </p:sp>
      <p:sp>
        <p:nvSpPr>
          <p:cNvPr id="2" name="Text Placeholder 1"/>
          <p:cNvSpPr>
            <a:spLocks noGrp="1"/>
          </p:cNvSpPr>
          <p:nvPr>
            <p:ph type="body" sz="quarter" idx="4294967295"/>
          </p:nvPr>
        </p:nvSpPr>
        <p:spPr>
          <a:xfrm>
            <a:off x="257175" y="1143000"/>
            <a:ext cx="8886825" cy="695325"/>
          </a:xfrm>
        </p:spPr>
        <p:txBody>
          <a:bodyPr/>
          <a:lstStyle/>
          <a:p>
            <a:pPr marL="0" indent="0" algn="ctr">
              <a:buNone/>
            </a:pPr>
            <a:r>
              <a:rPr lang="en-US" sz="1600" dirty="0" smtClean="0"/>
              <a:t>If you </a:t>
            </a:r>
            <a:r>
              <a:rPr lang="en-US" sz="1600" dirty="0"/>
              <a:t>cannot effectively manage the growing volume of security events flooding the enterprise, </a:t>
            </a:r>
            <a:r>
              <a:rPr lang="en-US" sz="1600" dirty="0" smtClean="0"/>
              <a:t>you cannot </a:t>
            </a:r>
            <a:r>
              <a:rPr lang="en-US" sz="1600" dirty="0"/>
              <a:t>secure one’s business.</a:t>
            </a:r>
          </a:p>
        </p:txBody>
      </p:sp>
      <p:sp>
        <p:nvSpPr>
          <p:cNvPr id="18" name="Rectangle 17"/>
          <p:cNvSpPr/>
          <p:nvPr/>
        </p:nvSpPr>
        <p:spPr>
          <a:xfrm>
            <a:off x="0" y="5754942"/>
            <a:ext cx="9144000" cy="554464"/>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Eliminating false positives is paramount to the success of security operations. Don’t waste unnecessary resources fighting imaginary fires. </a:t>
            </a:r>
            <a:endParaRPr lang="en-US" sz="1600" dirty="0">
              <a:solidFill>
                <a:schemeClr val="tx1"/>
              </a:solidFill>
            </a:endParaRPr>
          </a:p>
        </p:txBody>
      </p:sp>
      <p:grpSp>
        <p:nvGrpSpPr>
          <p:cNvPr id="39" name="Group 38"/>
          <p:cNvGrpSpPr/>
          <p:nvPr/>
        </p:nvGrpSpPr>
        <p:grpSpPr>
          <a:xfrm>
            <a:off x="4652685" y="1961392"/>
            <a:ext cx="4285069" cy="3661109"/>
            <a:chOff x="430048" y="2297581"/>
            <a:chExt cx="4720481" cy="3137099"/>
          </a:xfrm>
        </p:grpSpPr>
        <p:grpSp>
          <p:nvGrpSpPr>
            <p:cNvPr id="10" name="Group 9"/>
            <p:cNvGrpSpPr/>
            <p:nvPr/>
          </p:nvGrpSpPr>
          <p:grpSpPr>
            <a:xfrm>
              <a:off x="443212" y="2297581"/>
              <a:ext cx="4707317" cy="3015937"/>
              <a:chOff x="278934" y="2519839"/>
              <a:chExt cx="4707317" cy="3015937"/>
            </a:xfrm>
            <a:noFill/>
          </p:grpSpPr>
          <p:sp>
            <p:nvSpPr>
              <p:cNvPr id="28" name="Rectangle 24"/>
              <p:cNvSpPr/>
              <p:nvPr/>
            </p:nvSpPr>
            <p:spPr>
              <a:xfrm>
                <a:off x="279512" y="2519839"/>
                <a:ext cx="4706738" cy="448332"/>
              </a:xfrm>
              <a:prstGeom prst="rect">
                <a:avLst/>
              </a:prstGeom>
              <a:grpFill/>
            </p:spPr>
            <p:txBody>
              <a:bodyPr wrap="square">
                <a:spAutoFit/>
              </a:bodyPr>
              <a:lstStyle/>
              <a:p>
                <a:pPr algn="ctr"/>
                <a:r>
                  <a:rPr lang="en-CA" sz="1400" b="1" dirty="0" smtClean="0">
                    <a:solidFill>
                      <a:schemeClr val="bg1"/>
                    </a:solidFill>
                  </a:rPr>
                  <a:t>16,937 events per week </a:t>
                </a:r>
                <a:r>
                  <a:rPr lang="en-CA" sz="1400" dirty="0"/>
                  <a:t>for the </a:t>
                </a:r>
                <a:r>
                  <a:rPr lang="en-CA" sz="1400" dirty="0" smtClean="0"/>
                  <a:t>average organization.</a:t>
                </a:r>
              </a:p>
            </p:txBody>
          </p:sp>
          <p:sp>
            <p:nvSpPr>
              <p:cNvPr id="31" name="Rectangle 28"/>
              <p:cNvSpPr/>
              <p:nvPr/>
            </p:nvSpPr>
            <p:spPr>
              <a:xfrm>
                <a:off x="278934" y="5008326"/>
                <a:ext cx="4707317" cy="527450"/>
              </a:xfrm>
              <a:prstGeom prst="rect">
                <a:avLst/>
              </a:prstGeom>
              <a:grpFill/>
            </p:spPr>
            <p:txBody>
              <a:bodyPr wrap="square">
                <a:spAutoFit/>
              </a:bodyPr>
              <a:lstStyle/>
              <a:p>
                <a:pPr algn="ctr"/>
                <a:r>
                  <a:rPr lang="en-CA" sz="1400" dirty="0" smtClean="0"/>
                  <a:t>The average organization spent </a:t>
                </a:r>
                <a:r>
                  <a:rPr lang="en-CA" sz="1600" b="1" dirty="0" smtClean="0">
                    <a:solidFill>
                      <a:schemeClr val="bg1"/>
                    </a:solidFill>
                  </a:rPr>
                  <a:t>$1.27 million per year</a:t>
                </a:r>
                <a:r>
                  <a:rPr lang="en-CA" sz="1200" dirty="0" smtClean="0">
                    <a:solidFill>
                      <a:schemeClr val="bg1"/>
                    </a:solidFill>
                  </a:rPr>
                  <a:t> </a:t>
                </a:r>
                <a:r>
                  <a:rPr lang="en-CA" sz="1400" dirty="0" smtClean="0"/>
                  <a:t>responding to</a:t>
                </a:r>
                <a:r>
                  <a:rPr lang="en-CA" b="1" dirty="0" smtClean="0"/>
                  <a:t> </a:t>
                </a:r>
                <a:r>
                  <a:rPr lang="en-CA" sz="1600" b="1" dirty="0" smtClean="0">
                    <a:solidFill>
                      <a:schemeClr val="bg1"/>
                    </a:solidFill>
                  </a:rPr>
                  <a:t>erroneous events.</a:t>
                </a:r>
                <a:endParaRPr lang="en-CA" sz="1600" b="1" dirty="0">
                  <a:solidFill>
                    <a:schemeClr val="bg1"/>
                  </a:solidFill>
                </a:endParaRPr>
              </a:p>
            </p:txBody>
          </p:sp>
          <p:grpSp>
            <p:nvGrpSpPr>
              <p:cNvPr id="5" name="Group 4"/>
              <p:cNvGrpSpPr/>
              <p:nvPr/>
            </p:nvGrpSpPr>
            <p:grpSpPr>
              <a:xfrm>
                <a:off x="278934" y="3125523"/>
                <a:ext cx="4707317" cy="1329242"/>
                <a:chOff x="288097" y="3240132"/>
                <a:chExt cx="4707317" cy="1329242"/>
              </a:xfrm>
              <a:grpFill/>
            </p:grpSpPr>
            <p:sp>
              <p:nvSpPr>
                <p:cNvPr id="29" name="Rectangle 26"/>
                <p:cNvSpPr/>
                <p:nvPr/>
              </p:nvSpPr>
              <p:spPr>
                <a:xfrm>
                  <a:off x="288097" y="3419922"/>
                  <a:ext cx="4707317" cy="316470"/>
                </a:xfrm>
                <a:prstGeom prst="rect">
                  <a:avLst/>
                </a:prstGeom>
                <a:grpFill/>
              </p:spPr>
              <p:txBody>
                <a:bodyPr wrap="square">
                  <a:spAutoFit/>
                </a:bodyPr>
                <a:lstStyle/>
                <a:p>
                  <a:r>
                    <a:rPr lang="en-CA" sz="1400" dirty="0"/>
                    <a:t>Only</a:t>
                  </a:r>
                  <a:r>
                    <a:rPr lang="en-CA" dirty="0"/>
                    <a:t> </a:t>
                  </a:r>
                  <a:r>
                    <a:rPr lang="en-CA" sz="1600" b="1" dirty="0">
                      <a:solidFill>
                        <a:schemeClr val="bg1"/>
                      </a:solidFill>
                    </a:rPr>
                    <a:t>19%</a:t>
                  </a:r>
                  <a:r>
                    <a:rPr lang="en-CA" sz="1600" b="1" dirty="0">
                      <a:solidFill>
                        <a:schemeClr val="accent1"/>
                      </a:solidFill>
                    </a:rPr>
                    <a:t> </a:t>
                  </a:r>
                  <a:r>
                    <a:rPr lang="en-CA" sz="1400" dirty="0"/>
                    <a:t>of those </a:t>
                  </a:r>
                  <a:r>
                    <a:rPr lang="en-CA" sz="1400" dirty="0" smtClean="0"/>
                    <a:t>events were </a:t>
                  </a:r>
                  <a:r>
                    <a:rPr lang="en-CA" sz="1400" dirty="0"/>
                    <a:t>deemed </a:t>
                  </a:r>
                  <a:r>
                    <a:rPr lang="en-CA" sz="1600" b="1" dirty="0" smtClean="0">
                      <a:solidFill>
                        <a:schemeClr val="bg1"/>
                      </a:solidFill>
                    </a:rPr>
                    <a:t>reliable.</a:t>
                  </a:r>
                  <a:endParaRPr lang="en-CA" sz="1600" b="1" dirty="0">
                    <a:solidFill>
                      <a:schemeClr val="bg1"/>
                    </a:solidFill>
                  </a:endParaRPr>
                </a:p>
              </p:txBody>
            </p:sp>
            <p:sp>
              <p:nvSpPr>
                <p:cNvPr id="30" name="Rectangle 27"/>
                <p:cNvSpPr/>
                <p:nvPr/>
              </p:nvSpPr>
              <p:spPr>
                <a:xfrm>
                  <a:off x="288097" y="4252904"/>
                  <a:ext cx="4707317" cy="316470"/>
                </a:xfrm>
                <a:prstGeom prst="rect">
                  <a:avLst/>
                </a:prstGeom>
                <a:grpFill/>
              </p:spPr>
              <p:txBody>
                <a:bodyPr wrap="square">
                  <a:spAutoFit/>
                </a:bodyPr>
                <a:lstStyle/>
                <a:p>
                  <a:r>
                    <a:rPr lang="en-CA" sz="1400" dirty="0"/>
                    <a:t>Only</a:t>
                  </a:r>
                  <a:r>
                    <a:rPr lang="en-CA" dirty="0"/>
                    <a:t> </a:t>
                  </a:r>
                  <a:r>
                    <a:rPr lang="en-CA" sz="1600" b="1" dirty="0">
                      <a:solidFill>
                        <a:schemeClr val="bg1"/>
                      </a:solidFill>
                    </a:rPr>
                    <a:t>4</a:t>
                  </a:r>
                  <a:r>
                    <a:rPr lang="en-CA" sz="1600" b="1" dirty="0" smtClean="0">
                      <a:solidFill>
                        <a:schemeClr val="bg1"/>
                      </a:solidFill>
                    </a:rPr>
                    <a:t>%</a:t>
                  </a:r>
                  <a:r>
                    <a:rPr lang="en-CA" sz="1600" b="1" dirty="0" smtClean="0">
                      <a:solidFill>
                        <a:schemeClr val="accent1"/>
                      </a:solidFill>
                    </a:rPr>
                    <a:t> </a:t>
                  </a:r>
                  <a:r>
                    <a:rPr lang="en-CA" sz="1400" dirty="0"/>
                    <a:t>of those </a:t>
                  </a:r>
                  <a:r>
                    <a:rPr lang="en-CA" sz="1400" dirty="0" smtClean="0"/>
                    <a:t>events were </a:t>
                  </a:r>
                  <a:r>
                    <a:rPr lang="en-CA" sz="1600" b="1" dirty="0" smtClean="0">
                      <a:solidFill>
                        <a:schemeClr val="bg1"/>
                      </a:solidFill>
                    </a:rPr>
                    <a:t>investigated.</a:t>
                  </a:r>
                  <a:endParaRPr lang="en-CA" sz="1600" b="1" dirty="0">
                    <a:solidFill>
                      <a:schemeClr val="bg1"/>
                    </a:solidFill>
                  </a:endParaRPr>
                </a:p>
              </p:txBody>
            </p:sp>
            <p:sp>
              <p:nvSpPr>
                <p:cNvPr id="32" name="Bent-Up Arrow 29"/>
                <p:cNvSpPr/>
                <p:nvPr/>
              </p:nvSpPr>
              <p:spPr>
                <a:xfrm rot="5400000">
                  <a:off x="719620" y="3260341"/>
                  <a:ext cx="370463" cy="330046"/>
                </a:xfrm>
                <a:prstGeom prst="ben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solidFill>
                  </a:endParaRPr>
                </a:p>
              </p:txBody>
            </p:sp>
            <p:sp>
              <p:nvSpPr>
                <p:cNvPr id="33" name="Bent-Up Arrow 30"/>
                <p:cNvSpPr/>
                <p:nvPr/>
              </p:nvSpPr>
              <p:spPr>
                <a:xfrm rot="5400000">
                  <a:off x="719620" y="3825195"/>
                  <a:ext cx="370463" cy="330046"/>
                </a:xfrm>
                <a:prstGeom prst="ben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solidFill>
                  </a:endParaRPr>
                </a:p>
              </p:txBody>
            </p:sp>
          </p:grpSp>
        </p:grpSp>
        <p:sp>
          <p:nvSpPr>
            <p:cNvPr id="7" name="Rectangle 6"/>
            <p:cNvSpPr/>
            <p:nvPr/>
          </p:nvSpPr>
          <p:spPr>
            <a:xfrm>
              <a:off x="430048" y="5250072"/>
              <a:ext cx="4572004" cy="184608"/>
            </a:xfrm>
            <a:prstGeom prst="rect">
              <a:avLst/>
            </a:prstGeom>
          </p:spPr>
          <p:txBody>
            <a:bodyPr>
              <a:spAutoFit/>
            </a:bodyPr>
            <a:lstStyle/>
            <a:p>
              <a:r>
                <a:rPr lang="en-CA" sz="800" dirty="0" smtClean="0"/>
                <a:t>“</a:t>
              </a:r>
              <a:r>
                <a:rPr lang="en-CA" sz="800" dirty="0"/>
                <a:t>The Cost of Malware </a:t>
              </a:r>
              <a:r>
                <a:rPr lang="en-CA" sz="800" dirty="0" smtClean="0"/>
                <a:t>Containment</a:t>
              </a:r>
              <a:r>
                <a:rPr lang="en-CA" sz="800" dirty="0"/>
                <a:t>.” Ponemon </a:t>
              </a:r>
              <a:r>
                <a:rPr lang="en-CA" sz="800" dirty="0" smtClean="0"/>
                <a:t>Institute, </a:t>
              </a:r>
              <a:r>
                <a:rPr lang="en-CA" sz="800" dirty="0"/>
                <a:t>2015</a:t>
              </a:r>
              <a:r>
                <a:rPr lang="en-CA" sz="800" dirty="0" smtClean="0"/>
                <a:t>. </a:t>
              </a:r>
              <a:endParaRPr lang="en-CA" sz="800" dirty="0"/>
            </a:p>
          </p:txBody>
        </p:sp>
      </p:grpSp>
      <p:sp>
        <p:nvSpPr>
          <p:cNvPr id="150" name="Down Arrow 149"/>
          <p:cNvSpPr/>
          <p:nvPr/>
        </p:nvSpPr>
        <p:spPr>
          <a:xfrm>
            <a:off x="6669920" y="2441113"/>
            <a:ext cx="262550" cy="5644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1" name="Down Arrow 150"/>
          <p:cNvSpPr/>
          <p:nvPr/>
        </p:nvSpPr>
        <p:spPr>
          <a:xfrm>
            <a:off x="6667801" y="3307143"/>
            <a:ext cx="262550" cy="5644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5" name="Down Arrow 154"/>
          <p:cNvSpPr/>
          <p:nvPr/>
        </p:nvSpPr>
        <p:spPr>
          <a:xfrm>
            <a:off x="6667801" y="4286937"/>
            <a:ext cx="262550" cy="5644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70" name="Group 169"/>
          <p:cNvGrpSpPr/>
          <p:nvPr/>
        </p:nvGrpSpPr>
        <p:grpSpPr>
          <a:xfrm>
            <a:off x="281121" y="1936254"/>
            <a:ext cx="4180452" cy="3643751"/>
            <a:chOff x="281121" y="1936254"/>
            <a:chExt cx="4180452" cy="3643751"/>
          </a:xfrm>
        </p:grpSpPr>
        <p:grpSp>
          <p:nvGrpSpPr>
            <p:cNvPr id="167" name="Group 166"/>
            <p:cNvGrpSpPr/>
            <p:nvPr/>
          </p:nvGrpSpPr>
          <p:grpSpPr>
            <a:xfrm>
              <a:off x="281121" y="1936254"/>
              <a:ext cx="4177268" cy="3643751"/>
              <a:chOff x="281121" y="1936254"/>
              <a:chExt cx="4177268" cy="3643751"/>
            </a:xfrm>
          </p:grpSpPr>
          <p:grpSp>
            <p:nvGrpSpPr>
              <p:cNvPr id="162" name="Group 161"/>
              <p:cNvGrpSpPr/>
              <p:nvPr/>
            </p:nvGrpSpPr>
            <p:grpSpPr>
              <a:xfrm>
                <a:off x="281121" y="1936254"/>
                <a:ext cx="4177268" cy="3643751"/>
                <a:chOff x="281121" y="1936254"/>
                <a:chExt cx="4177268" cy="3643751"/>
              </a:xfrm>
            </p:grpSpPr>
            <p:grpSp>
              <p:nvGrpSpPr>
                <p:cNvPr id="159" name="Group 158"/>
                <p:cNvGrpSpPr/>
                <p:nvPr/>
              </p:nvGrpSpPr>
              <p:grpSpPr>
                <a:xfrm>
                  <a:off x="281121" y="1937503"/>
                  <a:ext cx="4177268" cy="3642502"/>
                  <a:chOff x="281121" y="1937503"/>
                  <a:chExt cx="4177268" cy="3642502"/>
                </a:xfrm>
              </p:grpSpPr>
              <p:grpSp>
                <p:nvGrpSpPr>
                  <p:cNvPr id="149" name="Group 148"/>
                  <p:cNvGrpSpPr/>
                  <p:nvPr/>
                </p:nvGrpSpPr>
                <p:grpSpPr>
                  <a:xfrm>
                    <a:off x="281121" y="1939590"/>
                    <a:ext cx="4177268" cy="3640415"/>
                    <a:chOff x="414295" y="1974089"/>
                    <a:chExt cx="3993789" cy="3480516"/>
                  </a:xfrm>
                </p:grpSpPr>
                <p:grpSp>
                  <p:nvGrpSpPr>
                    <p:cNvPr id="128" name="Group 127"/>
                    <p:cNvGrpSpPr/>
                    <p:nvPr/>
                  </p:nvGrpSpPr>
                  <p:grpSpPr>
                    <a:xfrm>
                      <a:off x="415798" y="1974089"/>
                      <a:ext cx="3992286" cy="2769926"/>
                      <a:chOff x="415797" y="1974089"/>
                      <a:chExt cx="5077081" cy="3522579"/>
                    </a:xfrm>
                  </p:grpSpPr>
                  <p:pic>
                    <p:nvPicPr>
                      <p:cNvPr id="37" name="Picture 36"/>
                      <p:cNvPicPr>
                        <a:picLocks noChangeAspect="1"/>
                      </p:cNvPicPr>
                      <p:nvPr/>
                    </p:nvPicPr>
                    <p:blipFill>
                      <a:blip r:embed="rId3">
                        <a:duotone>
                          <a:prstClr val="black"/>
                          <a:srgbClr val="FF0000">
                            <a:tint val="45000"/>
                            <a:satMod val="400000"/>
                          </a:srgbClr>
                        </a:duotone>
                        <a:extLst>
                          <a:ext uri="{BEBA8EAE-BF5A-486C-A8C5-ECC9F3942E4B}">
                            <a14:imgProps xmlns:a14="http://schemas.microsoft.com/office/drawing/2010/main">
                              <a14:imgLayer r:embed="rId4">
                                <a14:imgEffect>
                                  <a14:colorTemperature colorTemp="5312"/>
                                </a14:imgEffect>
                                <a14:imgEffect>
                                  <a14:saturation sat="400000"/>
                                </a14:imgEffect>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415797" y="1974089"/>
                        <a:ext cx="372529" cy="372529"/>
                      </a:xfrm>
                      <a:prstGeom prst="rect">
                        <a:avLst/>
                      </a:prstGeom>
                      <a:noFill/>
                      <a:ln>
                        <a:noFill/>
                      </a:ln>
                    </p:spPr>
                  </p:pic>
                  <p:pic>
                    <p:nvPicPr>
                      <p:cNvPr id="67" name="Picture 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0349" y="2423897"/>
                        <a:ext cx="372529" cy="372529"/>
                      </a:xfrm>
                      <a:prstGeom prst="rect">
                        <a:avLst/>
                      </a:prstGeom>
                      <a:noFill/>
                      <a:ln>
                        <a:noFill/>
                      </a:ln>
                    </p:spPr>
                  </p:pic>
                  <p:pic>
                    <p:nvPicPr>
                      <p:cNvPr id="68" name="Picture 6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797" y="2874399"/>
                        <a:ext cx="372529" cy="372529"/>
                      </a:xfrm>
                      <a:prstGeom prst="rect">
                        <a:avLst/>
                      </a:prstGeom>
                      <a:noFill/>
                      <a:ln>
                        <a:noFill/>
                      </a:ln>
                    </p:spPr>
                  </p:pic>
                  <p:pic>
                    <p:nvPicPr>
                      <p:cNvPr id="69" name="Picture 6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553" y="2874398"/>
                        <a:ext cx="372529" cy="372529"/>
                      </a:xfrm>
                      <a:prstGeom prst="rect">
                        <a:avLst/>
                      </a:prstGeom>
                      <a:noFill/>
                      <a:ln>
                        <a:noFill/>
                      </a:ln>
                    </p:spPr>
                  </p:pic>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9309" y="2874397"/>
                        <a:ext cx="372529" cy="372529"/>
                      </a:xfrm>
                      <a:prstGeom prst="rect">
                        <a:avLst/>
                      </a:prstGeom>
                      <a:noFill/>
                      <a:ln>
                        <a:noFill/>
                      </a:ln>
                    </p:spPr>
                  </p:pic>
                  <p:pic>
                    <p:nvPicPr>
                      <p:cNvPr id="71" name="Picture 7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065" y="2874397"/>
                        <a:ext cx="372529" cy="372529"/>
                      </a:xfrm>
                      <a:prstGeom prst="rect">
                        <a:avLst/>
                      </a:prstGeom>
                      <a:noFill/>
                      <a:ln>
                        <a:noFill/>
                      </a:ln>
                    </p:spPr>
                  </p:pic>
                  <p:pic>
                    <p:nvPicPr>
                      <p:cNvPr id="72" name="Picture 7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2821" y="2874397"/>
                        <a:ext cx="372529" cy="372529"/>
                      </a:xfrm>
                      <a:prstGeom prst="rect">
                        <a:avLst/>
                      </a:prstGeom>
                      <a:noFill/>
                      <a:ln>
                        <a:noFill/>
                      </a:ln>
                    </p:spPr>
                  </p:pic>
                  <p:pic>
                    <p:nvPicPr>
                      <p:cNvPr id="73" name="Picture 7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4577" y="2874397"/>
                        <a:ext cx="372529" cy="372529"/>
                      </a:xfrm>
                      <a:prstGeom prst="rect">
                        <a:avLst/>
                      </a:prstGeom>
                      <a:noFill/>
                      <a:ln>
                        <a:noFill/>
                      </a:ln>
                    </p:spPr>
                  </p:pic>
                  <p:pic>
                    <p:nvPicPr>
                      <p:cNvPr id="74" name="Picture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081" y="2874399"/>
                        <a:ext cx="372529" cy="372529"/>
                      </a:xfrm>
                      <a:prstGeom prst="rect">
                        <a:avLst/>
                      </a:prstGeom>
                      <a:noFill/>
                      <a:ln>
                        <a:noFill/>
                      </a:ln>
                    </p:spPr>
                  </p:pic>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6837" y="2874398"/>
                        <a:ext cx="372529" cy="372529"/>
                      </a:xfrm>
                      <a:prstGeom prst="rect">
                        <a:avLst/>
                      </a:prstGeom>
                      <a:noFill/>
                      <a:ln>
                        <a:noFill/>
                      </a:ln>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8593" y="2874397"/>
                        <a:ext cx="372529" cy="372529"/>
                      </a:xfrm>
                      <a:prstGeom prst="rect">
                        <a:avLst/>
                      </a:prstGeom>
                      <a:noFill/>
                      <a:ln>
                        <a:noFill/>
                      </a:ln>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0349" y="2874397"/>
                        <a:ext cx="372529" cy="372529"/>
                      </a:xfrm>
                      <a:prstGeom prst="rect">
                        <a:avLst/>
                      </a:prstGeom>
                      <a:noFill/>
                      <a:ln>
                        <a:noFill/>
                      </a:ln>
                    </p:spPr>
                  </p:pic>
                  <p:pic>
                    <p:nvPicPr>
                      <p:cNvPr id="78" name="Picture 7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797" y="3324209"/>
                        <a:ext cx="372529" cy="372529"/>
                      </a:xfrm>
                      <a:prstGeom prst="rect">
                        <a:avLst/>
                      </a:prstGeom>
                      <a:noFill/>
                      <a:ln>
                        <a:noFill/>
                      </a:ln>
                    </p:spPr>
                  </p:pic>
                  <p:pic>
                    <p:nvPicPr>
                      <p:cNvPr id="79" name="Picture 7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553" y="3324208"/>
                        <a:ext cx="372529" cy="372529"/>
                      </a:xfrm>
                      <a:prstGeom prst="rect">
                        <a:avLst/>
                      </a:prstGeom>
                      <a:noFill/>
                      <a:ln>
                        <a:noFill/>
                      </a:ln>
                    </p:spPr>
                  </p:pic>
                  <p:pic>
                    <p:nvPicPr>
                      <p:cNvPr id="80" name="Picture 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9309" y="3324207"/>
                        <a:ext cx="372529" cy="372529"/>
                      </a:xfrm>
                      <a:prstGeom prst="rect">
                        <a:avLst/>
                      </a:prstGeom>
                      <a:noFill/>
                      <a:ln>
                        <a:noFill/>
                      </a:ln>
                    </p:spPr>
                  </p:pic>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065" y="3324207"/>
                        <a:ext cx="372529" cy="372529"/>
                      </a:xfrm>
                      <a:prstGeom prst="rect">
                        <a:avLst/>
                      </a:prstGeom>
                      <a:noFill/>
                      <a:ln>
                        <a:noFill/>
                      </a:ln>
                    </p:spPr>
                  </p:pic>
                  <p:pic>
                    <p:nvPicPr>
                      <p:cNvPr id="82" name="Picture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2821" y="3324207"/>
                        <a:ext cx="372529" cy="372529"/>
                      </a:xfrm>
                      <a:prstGeom prst="rect">
                        <a:avLst/>
                      </a:prstGeom>
                      <a:noFill/>
                      <a:ln>
                        <a:noFill/>
                      </a:ln>
                    </p:spPr>
                  </p:pic>
                  <p:pic>
                    <p:nvPicPr>
                      <p:cNvPr id="83" name="Picture 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4577" y="3324207"/>
                        <a:ext cx="372529" cy="372529"/>
                      </a:xfrm>
                      <a:prstGeom prst="rect">
                        <a:avLst/>
                      </a:prstGeom>
                      <a:noFill/>
                      <a:ln>
                        <a:noFill/>
                      </a:ln>
                    </p:spPr>
                  </p:pic>
                  <p:pic>
                    <p:nvPicPr>
                      <p:cNvPr id="84" name="Picture 8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081" y="3324209"/>
                        <a:ext cx="372529" cy="372529"/>
                      </a:xfrm>
                      <a:prstGeom prst="rect">
                        <a:avLst/>
                      </a:prstGeom>
                      <a:noFill/>
                      <a:ln>
                        <a:noFill/>
                      </a:ln>
                    </p:spPr>
                  </p:pic>
                  <p:pic>
                    <p:nvPicPr>
                      <p:cNvPr id="85" name="Picture 8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6837" y="3324208"/>
                        <a:ext cx="372529" cy="372529"/>
                      </a:xfrm>
                      <a:prstGeom prst="rect">
                        <a:avLst/>
                      </a:prstGeom>
                      <a:noFill/>
                      <a:ln>
                        <a:noFill/>
                      </a:ln>
                    </p:spPr>
                  </p:pic>
                  <p:pic>
                    <p:nvPicPr>
                      <p:cNvPr id="86" name="Picture 8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8593" y="3324207"/>
                        <a:ext cx="372529" cy="372529"/>
                      </a:xfrm>
                      <a:prstGeom prst="rect">
                        <a:avLst/>
                      </a:prstGeom>
                      <a:noFill/>
                      <a:ln>
                        <a:noFill/>
                      </a:ln>
                    </p:spPr>
                  </p:pic>
                  <p:pic>
                    <p:nvPicPr>
                      <p:cNvPr id="87" name="Picture 8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0349" y="3324207"/>
                        <a:ext cx="372529" cy="372529"/>
                      </a:xfrm>
                      <a:prstGeom prst="rect">
                        <a:avLst/>
                      </a:prstGeom>
                      <a:noFill/>
                      <a:ln>
                        <a:noFill/>
                      </a:ln>
                    </p:spPr>
                  </p:pic>
                  <p:pic>
                    <p:nvPicPr>
                      <p:cNvPr id="88" name="Picture 8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797" y="3774019"/>
                        <a:ext cx="372529" cy="372529"/>
                      </a:xfrm>
                      <a:prstGeom prst="rect">
                        <a:avLst/>
                      </a:prstGeom>
                      <a:noFill/>
                      <a:ln>
                        <a:noFill/>
                      </a:ln>
                    </p:spPr>
                  </p:pic>
                  <p:pic>
                    <p:nvPicPr>
                      <p:cNvPr id="89" name="Picture 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553" y="3774018"/>
                        <a:ext cx="372529" cy="372529"/>
                      </a:xfrm>
                      <a:prstGeom prst="rect">
                        <a:avLst/>
                      </a:prstGeom>
                      <a:noFill/>
                      <a:ln>
                        <a:noFill/>
                      </a:ln>
                    </p:spPr>
                  </p:pic>
                  <p:pic>
                    <p:nvPicPr>
                      <p:cNvPr id="90" name="Picture 8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9309" y="3774017"/>
                        <a:ext cx="372529" cy="372529"/>
                      </a:xfrm>
                      <a:prstGeom prst="rect">
                        <a:avLst/>
                      </a:prstGeom>
                      <a:noFill/>
                      <a:ln>
                        <a:noFill/>
                      </a:ln>
                    </p:spPr>
                  </p:pic>
                  <p:pic>
                    <p:nvPicPr>
                      <p:cNvPr id="91" name="Picture 9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065" y="3774017"/>
                        <a:ext cx="372529" cy="372529"/>
                      </a:xfrm>
                      <a:prstGeom prst="rect">
                        <a:avLst/>
                      </a:prstGeom>
                      <a:noFill/>
                      <a:ln>
                        <a:noFill/>
                      </a:ln>
                    </p:spPr>
                  </p:pic>
                  <p:pic>
                    <p:nvPicPr>
                      <p:cNvPr id="92" name="Picture 9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2821" y="3774017"/>
                        <a:ext cx="372529" cy="372529"/>
                      </a:xfrm>
                      <a:prstGeom prst="rect">
                        <a:avLst/>
                      </a:prstGeom>
                      <a:noFill/>
                      <a:ln>
                        <a:noFill/>
                      </a:ln>
                    </p:spPr>
                  </p:pic>
                  <p:pic>
                    <p:nvPicPr>
                      <p:cNvPr id="93" name="Picture 9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4577" y="3774017"/>
                        <a:ext cx="372529" cy="372529"/>
                      </a:xfrm>
                      <a:prstGeom prst="rect">
                        <a:avLst/>
                      </a:prstGeom>
                      <a:noFill/>
                      <a:ln>
                        <a:noFill/>
                      </a:ln>
                    </p:spPr>
                  </p:pic>
                  <p:pic>
                    <p:nvPicPr>
                      <p:cNvPr id="94" name="Picture 9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081" y="3774019"/>
                        <a:ext cx="372529" cy="372529"/>
                      </a:xfrm>
                      <a:prstGeom prst="rect">
                        <a:avLst/>
                      </a:prstGeom>
                      <a:noFill/>
                      <a:ln>
                        <a:noFill/>
                      </a:ln>
                    </p:spPr>
                  </p:pic>
                  <p:pic>
                    <p:nvPicPr>
                      <p:cNvPr id="95" name="Picture 9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6837" y="3774018"/>
                        <a:ext cx="372529" cy="372529"/>
                      </a:xfrm>
                      <a:prstGeom prst="rect">
                        <a:avLst/>
                      </a:prstGeom>
                      <a:noFill/>
                      <a:ln>
                        <a:noFill/>
                      </a:ln>
                    </p:spPr>
                  </p:pic>
                  <p:pic>
                    <p:nvPicPr>
                      <p:cNvPr id="96" name="Picture 9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8593" y="3774017"/>
                        <a:ext cx="372529" cy="372529"/>
                      </a:xfrm>
                      <a:prstGeom prst="rect">
                        <a:avLst/>
                      </a:prstGeom>
                      <a:noFill/>
                      <a:ln>
                        <a:noFill/>
                      </a:ln>
                    </p:spPr>
                  </p:pic>
                  <p:pic>
                    <p:nvPicPr>
                      <p:cNvPr id="97" name="Picture 9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0349" y="3774017"/>
                        <a:ext cx="372529" cy="372529"/>
                      </a:xfrm>
                      <a:prstGeom prst="rect">
                        <a:avLst/>
                      </a:prstGeom>
                      <a:noFill/>
                      <a:ln>
                        <a:noFill/>
                      </a:ln>
                    </p:spPr>
                  </p:pic>
                  <p:pic>
                    <p:nvPicPr>
                      <p:cNvPr id="98" name="Picture 9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797" y="4223829"/>
                        <a:ext cx="372529" cy="372529"/>
                      </a:xfrm>
                      <a:prstGeom prst="rect">
                        <a:avLst/>
                      </a:prstGeom>
                      <a:noFill/>
                      <a:ln>
                        <a:noFill/>
                      </a:ln>
                    </p:spPr>
                  </p:pic>
                  <p:pic>
                    <p:nvPicPr>
                      <p:cNvPr id="99" name="Picture 9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553" y="4223828"/>
                        <a:ext cx="372529" cy="372529"/>
                      </a:xfrm>
                      <a:prstGeom prst="rect">
                        <a:avLst/>
                      </a:prstGeom>
                      <a:noFill/>
                      <a:ln>
                        <a:noFill/>
                      </a:ln>
                    </p:spPr>
                  </p:pic>
                  <p:pic>
                    <p:nvPicPr>
                      <p:cNvPr id="100" name="Picture 9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9309" y="4223827"/>
                        <a:ext cx="372529" cy="372529"/>
                      </a:xfrm>
                      <a:prstGeom prst="rect">
                        <a:avLst/>
                      </a:prstGeom>
                      <a:noFill/>
                      <a:ln>
                        <a:noFill/>
                      </a:ln>
                    </p:spPr>
                  </p:pic>
                  <p:pic>
                    <p:nvPicPr>
                      <p:cNvPr id="101" name="Picture 10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065" y="4223827"/>
                        <a:ext cx="372529" cy="372529"/>
                      </a:xfrm>
                      <a:prstGeom prst="rect">
                        <a:avLst/>
                      </a:prstGeom>
                      <a:noFill/>
                      <a:ln>
                        <a:noFill/>
                      </a:ln>
                    </p:spPr>
                  </p:pic>
                  <p:pic>
                    <p:nvPicPr>
                      <p:cNvPr id="102" name="Picture 10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2821" y="4223827"/>
                        <a:ext cx="372529" cy="372529"/>
                      </a:xfrm>
                      <a:prstGeom prst="rect">
                        <a:avLst/>
                      </a:prstGeom>
                      <a:noFill/>
                      <a:ln>
                        <a:noFill/>
                      </a:ln>
                    </p:spPr>
                  </p:pic>
                  <p:pic>
                    <p:nvPicPr>
                      <p:cNvPr id="103" name="Picture 10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4577" y="4223827"/>
                        <a:ext cx="372529" cy="372529"/>
                      </a:xfrm>
                      <a:prstGeom prst="rect">
                        <a:avLst/>
                      </a:prstGeom>
                      <a:noFill/>
                      <a:ln>
                        <a:noFill/>
                      </a:ln>
                    </p:spPr>
                  </p:pic>
                  <p:pic>
                    <p:nvPicPr>
                      <p:cNvPr id="104" name="Picture 10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081" y="4223829"/>
                        <a:ext cx="372529" cy="372529"/>
                      </a:xfrm>
                      <a:prstGeom prst="rect">
                        <a:avLst/>
                      </a:prstGeom>
                      <a:noFill/>
                      <a:ln>
                        <a:noFill/>
                      </a:ln>
                    </p:spPr>
                  </p:pic>
                  <p:pic>
                    <p:nvPicPr>
                      <p:cNvPr id="105" name="Picture 10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6837" y="4223828"/>
                        <a:ext cx="372529" cy="372529"/>
                      </a:xfrm>
                      <a:prstGeom prst="rect">
                        <a:avLst/>
                      </a:prstGeom>
                      <a:noFill/>
                      <a:ln>
                        <a:noFill/>
                      </a:ln>
                    </p:spPr>
                  </p:pic>
                  <p:pic>
                    <p:nvPicPr>
                      <p:cNvPr id="106" name="Picture 10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8593" y="4223827"/>
                        <a:ext cx="372529" cy="372529"/>
                      </a:xfrm>
                      <a:prstGeom prst="rect">
                        <a:avLst/>
                      </a:prstGeom>
                      <a:noFill/>
                      <a:ln>
                        <a:noFill/>
                      </a:ln>
                    </p:spPr>
                  </p:pic>
                  <p:pic>
                    <p:nvPicPr>
                      <p:cNvPr id="107" name="Picture 10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0349" y="4223827"/>
                        <a:ext cx="372529" cy="372529"/>
                      </a:xfrm>
                      <a:prstGeom prst="rect">
                        <a:avLst/>
                      </a:prstGeom>
                      <a:noFill/>
                      <a:ln>
                        <a:noFill/>
                      </a:ln>
                    </p:spPr>
                  </p:pic>
                  <p:pic>
                    <p:nvPicPr>
                      <p:cNvPr id="108" name="Picture 10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797" y="4674329"/>
                        <a:ext cx="372529" cy="372529"/>
                      </a:xfrm>
                      <a:prstGeom prst="rect">
                        <a:avLst/>
                      </a:prstGeom>
                      <a:noFill/>
                      <a:ln>
                        <a:noFill/>
                      </a:ln>
                    </p:spPr>
                  </p:pic>
                  <p:pic>
                    <p:nvPicPr>
                      <p:cNvPr id="109" name="Picture 10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553" y="4674328"/>
                        <a:ext cx="372529" cy="372529"/>
                      </a:xfrm>
                      <a:prstGeom prst="rect">
                        <a:avLst/>
                      </a:prstGeom>
                      <a:noFill/>
                      <a:ln>
                        <a:noFill/>
                      </a:ln>
                    </p:spPr>
                  </p:pic>
                  <p:pic>
                    <p:nvPicPr>
                      <p:cNvPr id="110" name="Picture 10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9309" y="4674327"/>
                        <a:ext cx="372529" cy="372529"/>
                      </a:xfrm>
                      <a:prstGeom prst="rect">
                        <a:avLst/>
                      </a:prstGeom>
                      <a:noFill/>
                      <a:ln>
                        <a:noFill/>
                      </a:ln>
                    </p:spPr>
                  </p:pic>
                  <p:pic>
                    <p:nvPicPr>
                      <p:cNvPr id="111" name="Picture 1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065" y="4674326"/>
                        <a:ext cx="372529" cy="372529"/>
                      </a:xfrm>
                      <a:prstGeom prst="rect">
                        <a:avLst/>
                      </a:prstGeom>
                      <a:noFill/>
                      <a:ln>
                        <a:noFill/>
                      </a:ln>
                    </p:spPr>
                  </p:pic>
                  <p:pic>
                    <p:nvPicPr>
                      <p:cNvPr id="112" name="Picture 1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2821" y="4674326"/>
                        <a:ext cx="372529" cy="372529"/>
                      </a:xfrm>
                      <a:prstGeom prst="rect">
                        <a:avLst/>
                      </a:prstGeom>
                      <a:noFill/>
                      <a:ln>
                        <a:noFill/>
                      </a:ln>
                    </p:spPr>
                  </p:pic>
                  <p:pic>
                    <p:nvPicPr>
                      <p:cNvPr id="113" name="Picture 1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4577" y="4674326"/>
                        <a:ext cx="372529" cy="372529"/>
                      </a:xfrm>
                      <a:prstGeom prst="rect">
                        <a:avLst/>
                      </a:prstGeom>
                      <a:noFill/>
                      <a:ln>
                        <a:noFill/>
                      </a:ln>
                    </p:spPr>
                  </p:pic>
                  <p:pic>
                    <p:nvPicPr>
                      <p:cNvPr id="114" name="Picture 1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080" y="4674329"/>
                        <a:ext cx="372529" cy="372529"/>
                      </a:xfrm>
                      <a:prstGeom prst="rect">
                        <a:avLst/>
                      </a:prstGeom>
                      <a:noFill/>
                      <a:ln>
                        <a:noFill/>
                      </a:ln>
                    </p:spPr>
                  </p:pic>
                  <p:pic>
                    <p:nvPicPr>
                      <p:cNvPr id="115" name="Picture 1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6837" y="4674328"/>
                        <a:ext cx="372529" cy="372529"/>
                      </a:xfrm>
                      <a:prstGeom prst="rect">
                        <a:avLst/>
                      </a:prstGeom>
                      <a:noFill/>
                      <a:ln>
                        <a:noFill/>
                      </a:ln>
                    </p:spPr>
                  </p:pic>
                  <p:pic>
                    <p:nvPicPr>
                      <p:cNvPr id="116" name="Picture 1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8593" y="4674327"/>
                        <a:ext cx="372529" cy="372529"/>
                      </a:xfrm>
                      <a:prstGeom prst="rect">
                        <a:avLst/>
                      </a:prstGeom>
                      <a:noFill/>
                      <a:ln>
                        <a:noFill/>
                      </a:ln>
                    </p:spPr>
                  </p:pic>
                  <p:pic>
                    <p:nvPicPr>
                      <p:cNvPr id="117" name="Picture 1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0349" y="4674327"/>
                        <a:ext cx="372529" cy="372529"/>
                      </a:xfrm>
                      <a:prstGeom prst="rect">
                        <a:avLst/>
                      </a:prstGeom>
                      <a:noFill/>
                      <a:ln>
                        <a:noFill/>
                      </a:ln>
                    </p:spPr>
                  </p:pic>
                  <p:pic>
                    <p:nvPicPr>
                      <p:cNvPr id="118" name="Picture 1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797" y="5124139"/>
                        <a:ext cx="372529" cy="372529"/>
                      </a:xfrm>
                      <a:prstGeom prst="rect">
                        <a:avLst/>
                      </a:prstGeom>
                      <a:noFill/>
                      <a:ln>
                        <a:noFill/>
                      </a:ln>
                    </p:spPr>
                  </p:pic>
                  <p:pic>
                    <p:nvPicPr>
                      <p:cNvPr id="119" name="Picture 1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553" y="5124138"/>
                        <a:ext cx="372529" cy="372529"/>
                      </a:xfrm>
                      <a:prstGeom prst="rect">
                        <a:avLst/>
                      </a:prstGeom>
                      <a:noFill/>
                      <a:ln>
                        <a:noFill/>
                      </a:ln>
                    </p:spPr>
                  </p:pic>
                  <p:pic>
                    <p:nvPicPr>
                      <p:cNvPr id="120" name="Picture 1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9309" y="5124137"/>
                        <a:ext cx="372529" cy="372529"/>
                      </a:xfrm>
                      <a:prstGeom prst="rect">
                        <a:avLst/>
                      </a:prstGeom>
                      <a:noFill/>
                      <a:ln>
                        <a:noFill/>
                      </a:ln>
                    </p:spPr>
                  </p:pic>
                  <p:pic>
                    <p:nvPicPr>
                      <p:cNvPr id="121" name="Picture 1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065" y="5124137"/>
                        <a:ext cx="372529" cy="372529"/>
                      </a:xfrm>
                      <a:prstGeom prst="rect">
                        <a:avLst/>
                      </a:prstGeom>
                      <a:noFill/>
                      <a:ln>
                        <a:noFill/>
                      </a:ln>
                    </p:spPr>
                  </p:pic>
                  <p:pic>
                    <p:nvPicPr>
                      <p:cNvPr id="122" name="Picture 1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2821" y="5124137"/>
                        <a:ext cx="372529" cy="372529"/>
                      </a:xfrm>
                      <a:prstGeom prst="rect">
                        <a:avLst/>
                      </a:prstGeom>
                      <a:noFill/>
                      <a:ln>
                        <a:noFill/>
                      </a:ln>
                    </p:spPr>
                  </p:pic>
                  <p:pic>
                    <p:nvPicPr>
                      <p:cNvPr id="123" name="Picture 1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4577" y="5124137"/>
                        <a:ext cx="372529" cy="372529"/>
                      </a:xfrm>
                      <a:prstGeom prst="rect">
                        <a:avLst/>
                      </a:prstGeom>
                      <a:noFill/>
                      <a:ln>
                        <a:noFill/>
                      </a:ln>
                    </p:spPr>
                  </p:pic>
                  <p:pic>
                    <p:nvPicPr>
                      <p:cNvPr id="124" name="Picture 1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081" y="5124139"/>
                        <a:ext cx="372529" cy="372529"/>
                      </a:xfrm>
                      <a:prstGeom prst="rect">
                        <a:avLst/>
                      </a:prstGeom>
                      <a:noFill/>
                      <a:ln>
                        <a:noFill/>
                      </a:ln>
                    </p:spPr>
                  </p:pic>
                  <p:pic>
                    <p:nvPicPr>
                      <p:cNvPr id="125" name="Picture 1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6837" y="5124138"/>
                        <a:ext cx="372529" cy="372529"/>
                      </a:xfrm>
                      <a:prstGeom prst="rect">
                        <a:avLst/>
                      </a:prstGeom>
                      <a:noFill/>
                      <a:ln>
                        <a:noFill/>
                      </a:ln>
                    </p:spPr>
                  </p:pic>
                  <p:pic>
                    <p:nvPicPr>
                      <p:cNvPr id="126" name="Picture 1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8593" y="5124137"/>
                        <a:ext cx="372529" cy="372529"/>
                      </a:xfrm>
                      <a:prstGeom prst="rect">
                        <a:avLst/>
                      </a:prstGeom>
                      <a:noFill/>
                      <a:ln>
                        <a:noFill/>
                      </a:ln>
                    </p:spPr>
                  </p:pic>
                  <p:pic>
                    <p:nvPicPr>
                      <p:cNvPr id="127" name="Picture 1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0349" y="5124137"/>
                        <a:ext cx="372529" cy="372529"/>
                      </a:xfrm>
                      <a:prstGeom prst="rect">
                        <a:avLst/>
                      </a:prstGeom>
                      <a:noFill/>
                      <a:ln>
                        <a:noFill/>
                      </a:ln>
                    </p:spPr>
                  </p:pic>
                </p:grpSp>
                <p:pic>
                  <p:nvPicPr>
                    <p:cNvPr id="129" name="Picture 1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798" y="4804784"/>
                      <a:ext cx="292933" cy="292933"/>
                    </a:xfrm>
                    <a:prstGeom prst="rect">
                      <a:avLst/>
                    </a:prstGeom>
                    <a:noFill/>
                    <a:ln>
                      <a:noFill/>
                    </a:ln>
                  </p:spPr>
                </p:pic>
                <p:pic>
                  <p:nvPicPr>
                    <p:cNvPr id="130" name="Picture 1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073" y="4804783"/>
                      <a:ext cx="292933" cy="292933"/>
                    </a:xfrm>
                    <a:prstGeom prst="rect">
                      <a:avLst/>
                    </a:prstGeom>
                    <a:noFill/>
                    <a:ln>
                      <a:noFill/>
                    </a:ln>
                  </p:spPr>
                </p:pic>
                <p:pic>
                  <p:nvPicPr>
                    <p:cNvPr id="131" name="Picture 1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6348" y="4804783"/>
                      <a:ext cx="292933" cy="292933"/>
                    </a:xfrm>
                    <a:prstGeom prst="rect">
                      <a:avLst/>
                    </a:prstGeom>
                    <a:noFill/>
                    <a:ln>
                      <a:noFill/>
                    </a:ln>
                  </p:spPr>
                </p:pic>
                <p:pic>
                  <p:nvPicPr>
                    <p:cNvPr id="132" name="Picture 1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6623" y="4804783"/>
                      <a:ext cx="292933" cy="292933"/>
                    </a:xfrm>
                    <a:prstGeom prst="rect">
                      <a:avLst/>
                    </a:prstGeom>
                    <a:noFill/>
                    <a:ln>
                      <a:noFill/>
                    </a:ln>
                  </p:spPr>
                </p:pic>
                <p:pic>
                  <p:nvPicPr>
                    <p:cNvPr id="133" name="Picture 1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6898" y="4804783"/>
                      <a:ext cx="292933" cy="292933"/>
                    </a:xfrm>
                    <a:prstGeom prst="rect">
                      <a:avLst/>
                    </a:prstGeom>
                    <a:noFill/>
                    <a:ln>
                      <a:noFill/>
                    </a:ln>
                  </p:spPr>
                </p:pic>
                <p:pic>
                  <p:nvPicPr>
                    <p:cNvPr id="134" name="Picture 1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7173" y="4804783"/>
                      <a:ext cx="292933" cy="292933"/>
                    </a:xfrm>
                    <a:prstGeom prst="rect">
                      <a:avLst/>
                    </a:prstGeom>
                    <a:noFill/>
                    <a:ln>
                      <a:noFill/>
                    </a:ln>
                  </p:spPr>
                </p:pic>
                <p:pic>
                  <p:nvPicPr>
                    <p:cNvPr id="135" name="Picture 1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4327" y="4804784"/>
                      <a:ext cx="292933" cy="292933"/>
                    </a:xfrm>
                    <a:prstGeom prst="rect">
                      <a:avLst/>
                    </a:prstGeom>
                    <a:noFill/>
                    <a:ln>
                      <a:noFill/>
                    </a:ln>
                  </p:spPr>
                </p:pic>
                <p:pic>
                  <p:nvPicPr>
                    <p:cNvPr id="136" name="Picture 1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4602" y="4804783"/>
                      <a:ext cx="292933" cy="292933"/>
                    </a:xfrm>
                    <a:prstGeom prst="rect">
                      <a:avLst/>
                    </a:prstGeom>
                    <a:noFill/>
                    <a:ln>
                      <a:noFill/>
                    </a:ln>
                  </p:spPr>
                </p:pic>
                <p:pic>
                  <p:nvPicPr>
                    <p:cNvPr id="137" name="Picture 1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4876" y="4804783"/>
                      <a:ext cx="292933" cy="292933"/>
                    </a:xfrm>
                    <a:prstGeom prst="rect">
                      <a:avLst/>
                    </a:prstGeom>
                    <a:noFill/>
                    <a:ln>
                      <a:noFill/>
                    </a:ln>
                  </p:spPr>
                </p:pic>
                <p:pic>
                  <p:nvPicPr>
                    <p:cNvPr id="138" name="Picture 1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5151" y="4804783"/>
                      <a:ext cx="292933" cy="292933"/>
                    </a:xfrm>
                    <a:prstGeom prst="rect">
                      <a:avLst/>
                    </a:prstGeom>
                    <a:noFill/>
                    <a:ln>
                      <a:noFill/>
                    </a:ln>
                  </p:spPr>
                </p:pic>
                <p:pic>
                  <p:nvPicPr>
                    <p:cNvPr id="139" name="Picture 1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295" y="5161672"/>
                      <a:ext cx="292933" cy="292933"/>
                    </a:xfrm>
                    <a:prstGeom prst="rect">
                      <a:avLst/>
                    </a:prstGeom>
                    <a:noFill/>
                    <a:ln>
                      <a:noFill/>
                    </a:ln>
                  </p:spPr>
                </p:pic>
                <p:pic>
                  <p:nvPicPr>
                    <p:cNvPr id="140" name="Picture 1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570" y="5161671"/>
                      <a:ext cx="292933" cy="292933"/>
                    </a:xfrm>
                    <a:prstGeom prst="rect">
                      <a:avLst/>
                    </a:prstGeom>
                    <a:noFill/>
                    <a:ln>
                      <a:noFill/>
                    </a:ln>
                  </p:spPr>
                </p:pic>
                <p:pic>
                  <p:nvPicPr>
                    <p:cNvPr id="141" name="Picture 1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4845" y="5161671"/>
                      <a:ext cx="292933" cy="292933"/>
                    </a:xfrm>
                    <a:prstGeom prst="rect">
                      <a:avLst/>
                    </a:prstGeom>
                    <a:noFill/>
                    <a:ln>
                      <a:noFill/>
                    </a:ln>
                  </p:spPr>
                </p:pic>
                <p:pic>
                  <p:nvPicPr>
                    <p:cNvPr id="142" name="Picture 1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5120" y="5161671"/>
                      <a:ext cx="292933" cy="292933"/>
                    </a:xfrm>
                    <a:prstGeom prst="rect">
                      <a:avLst/>
                    </a:prstGeom>
                    <a:noFill/>
                    <a:ln>
                      <a:noFill/>
                    </a:ln>
                  </p:spPr>
                </p:pic>
                <p:pic>
                  <p:nvPicPr>
                    <p:cNvPr id="143" name="Picture 1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5395" y="5161671"/>
                      <a:ext cx="292933" cy="292933"/>
                    </a:xfrm>
                    <a:prstGeom prst="rect">
                      <a:avLst/>
                    </a:prstGeom>
                    <a:noFill/>
                    <a:ln>
                      <a:noFill/>
                    </a:ln>
                  </p:spPr>
                </p:pic>
                <p:pic>
                  <p:nvPicPr>
                    <p:cNvPr id="144" name="Picture 1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5670" y="5161671"/>
                      <a:ext cx="292933" cy="292933"/>
                    </a:xfrm>
                    <a:prstGeom prst="rect">
                      <a:avLst/>
                    </a:prstGeom>
                    <a:noFill/>
                    <a:ln>
                      <a:noFill/>
                    </a:ln>
                  </p:spPr>
                </p:pic>
                <p:pic>
                  <p:nvPicPr>
                    <p:cNvPr id="145" name="Picture 1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2824" y="5161672"/>
                      <a:ext cx="292933" cy="292933"/>
                    </a:xfrm>
                    <a:prstGeom prst="rect">
                      <a:avLst/>
                    </a:prstGeom>
                    <a:noFill/>
                    <a:ln>
                      <a:noFill/>
                    </a:ln>
                  </p:spPr>
                </p:pic>
                <p:pic>
                  <p:nvPicPr>
                    <p:cNvPr id="146" name="Picture 1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3099" y="5161671"/>
                      <a:ext cx="292933" cy="292933"/>
                    </a:xfrm>
                    <a:prstGeom prst="rect">
                      <a:avLst/>
                    </a:prstGeom>
                    <a:noFill/>
                    <a:ln>
                      <a:noFill/>
                    </a:ln>
                  </p:spPr>
                </p:pic>
                <p:pic>
                  <p:nvPicPr>
                    <p:cNvPr id="147" name="Picture 1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3373" y="5161671"/>
                      <a:ext cx="292933" cy="292933"/>
                    </a:xfrm>
                    <a:prstGeom prst="rect">
                      <a:avLst/>
                    </a:prstGeom>
                    <a:noFill/>
                    <a:ln>
                      <a:noFill/>
                    </a:ln>
                  </p:spPr>
                </p:pic>
                <p:pic>
                  <p:nvPicPr>
                    <p:cNvPr id="148" name="Picture 1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3648" y="5161671"/>
                      <a:ext cx="292933" cy="292933"/>
                    </a:xfrm>
                    <a:prstGeom prst="rect">
                      <a:avLst/>
                    </a:prstGeom>
                    <a:noFill/>
                    <a:ln>
                      <a:noFill/>
                    </a:ln>
                  </p:spPr>
                </p:pic>
              </p:grpSp>
              <p:pic>
                <p:nvPicPr>
                  <p:cNvPr id="158" name="Picture 157"/>
                  <p:cNvPicPr>
                    <a:picLocks noChangeAspect="1"/>
                  </p:cNvPicPr>
                  <p:nvPr/>
                </p:nvPicPr>
                <p:blipFill>
                  <a:blip r:embed="rId6">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704621" y="1937503"/>
                    <a:ext cx="306390" cy="306390"/>
                  </a:xfrm>
                  <a:prstGeom prst="rect">
                    <a:avLst/>
                  </a:prstGeom>
                  <a:noFill/>
                  <a:ln>
                    <a:noFill/>
                  </a:ln>
                </p:spPr>
              </p:pic>
            </p:grpSp>
            <p:pic>
              <p:nvPicPr>
                <p:cNvPr id="160" name="Picture 159"/>
                <p:cNvPicPr>
                  <a:picLocks noChangeAspect="1"/>
                </p:cNvPicPr>
                <p:nvPr/>
              </p:nvPicPr>
              <p:blipFill>
                <a:blip r:embed="rId6">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1140940" y="1938342"/>
                  <a:ext cx="306390" cy="306390"/>
                </a:xfrm>
                <a:prstGeom prst="rect">
                  <a:avLst/>
                </a:prstGeom>
                <a:noFill/>
                <a:ln>
                  <a:noFill/>
                </a:ln>
              </p:spPr>
            </p:pic>
            <p:pic>
              <p:nvPicPr>
                <p:cNvPr id="161" name="Picture 160"/>
                <p:cNvPicPr>
                  <a:picLocks noChangeAspect="1"/>
                </p:cNvPicPr>
                <p:nvPr/>
              </p:nvPicPr>
              <p:blipFill>
                <a:blip r:embed="rId6">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1562868" y="1936254"/>
                  <a:ext cx="306390" cy="306390"/>
                </a:xfrm>
                <a:prstGeom prst="rect">
                  <a:avLst/>
                </a:prstGeom>
                <a:noFill/>
                <a:ln>
                  <a:noFill/>
                </a:ln>
              </p:spPr>
            </p:pic>
          </p:grpSp>
          <p:pic>
            <p:nvPicPr>
              <p:cNvPr id="163" name="Picture 162"/>
              <p:cNvPicPr>
                <a:picLocks noChangeAspect="1"/>
              </p:cNvPicPr>
              <p:nvPr/>
            </p:nvPicPr>
            <p:blipFill>
              <a:blip r:embed="rId6">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1998756" y="1944275"/>
                <a:ext cx="306390" cy="306390"/>
              </a:xfrm>
              <a:prstGeom prst="rect">
                <a:avLst/>
              </a:prstGeom>
              <a:noFill/>
              <a:ln>
                <a:noFill/>
              </a:ln>
            </p:spPr>
          </p:pic>
          <p:pic>
            <p:nvPicPr>
              <p:cNvPr id="164" name="Picture 163"/>
              <p:cNvPicPr>
                <a:picLocks noChangeAspect="1"/>
              </p:cNvPicPr>
              <p:nvPr/>
            </p:nvPicPr>
            <p:blipFill>
              <a:blip r:embed="rId6">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2420684" y="1942187"/>
                <a:ext cx="306390" cy="306390"/>
              </a:xfrm>
              <a:prstGeom prst="rect">
                <a:avLst/>
              </a:prstGeom>
              <a:noFill/>
              <a:ln>
                <a:noFill/>
              </a:ln>
            </p:spPr>
          </p:pic>
          <p:pic>
            <p:nvPicPr>
              <p:cNvPr id="165" name="Picture 164"/>
              <p:cNvPicPr>
                <a:picLocks noChangeAspect="1"/>
              </p:cNvPicPr>
              <p:nvPr/>
            </p:nvPicPr>
            <p:blipFill>
              <a:blip r:embed="rId6">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2857003" y="1943026"/>
                <a:ext cx="306390" cy="306390"/>
              </a:xfrm>
              <a:prstGeom prst="rect">
                <a:avLst/>
              </a:prstGeom>
              <a:noFill/>
              <a:ln>
                <a:noFill/>
              </a:ln>
            </p:spPr>
          </p:pic>
          <p:pic>
            <p:nvPicPr>
              <p:cNvPr id="166" name="Picture 165"/>
              <p:cNvPicPr>
                <a:picLocks noChangeAspect="1"/>
              </p:cNvPicPr>
              <p:nvPr/>
            </p:nvPicPr>
            <p:blipFill>
              <a:blip r:embed="rId6">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3278931" y="1940938"/>
                <a:ext cx="306390" cy="306390"/>
              </a:xfrm>
              <a:prstGeom prst="rect">
                <a:avLst/>
              </a:prstGeom>
              <a:noFill/>
              <a:ln>
                <a:noFill/>
              </a:ln>
            </p:spPr>
          </p:pic>
        </p:grpSp>
        <p:pic>
          <p:nvPicPr>
            <p:cNvPr id="168" name="Picture 167"/>
            <p:cNvPicPr>
              <a:picLocks noChangeAspect="1"/>
            </p:cNvPicPr>
            <p:nvPr/>
          </p:nvPicPr>
          <p:blipFill>
            <a:blip r:embed="rId6">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3733255" y="1941347"/>
              <a:ext cx="306390" cy="306390"/>
            </a:xfrm>
            <a:prstGeom prst="rect">
              <a:avLst/>
            </a:prstGeom>
            <a:noFill/>
            <a:ln>
              <a:noFill/>
            </a:ln>
          </p:spPr>
        </p:pic>
        <p:pic>
          <p:nvPicPr>
            <p:cNvPr id="169" name="Picture 168"/>
            <p:cNvPicPr>
              <a:picLocks noChangeAspect="1"/>
            </p:cNvPicPr>
            <p:nvPr/>
          </p:nvPicPr>
          <p:blipFill>
            <a:blip r:embed="rId6">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4155183" y="1939259"/>
              <a:ext cx="306390" cy="306390"/>
            </a:xfrm>
            <a:prstGeom prst="rect">
              <a:avLst/>
            </a:prstGeom>
            <a:noFill/>
            <a:ln>
              <a:noFill/>
            </a:ln>
          </p:spPr>
        </p:pic>
      </p:grpSp>
      <p:pic>
        <p:nvPicPr>
          <p:cNvPr id="171" name="Picture 170"/>
          <p:cNvPicPr>
            <a:picLocks noChangeAspect="1"/>
          </p:cNvPicPr>
          <p:nvPr/>
        </p:nvPicPr>
        <p:blipFill>
          <a:blip r:embed="rId6">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269344" y="2317393"/>
            <a:ext cx="306390" cy="306390"/>
          </a:xfrm>
          <a:prstGeom prst="rect">
            <a:avLst/>
          </a:prstGeom>
          <a:noFill/>
          <a:ln>
            <a:noFill/>
          </a:ln>
        </p:spPr>
      </p:pic>
      <p:pic>
        <p:nvPicPr>
          <p:cNvPr id="172" name="Picture 171"/>
          <p:cNvPicPr>
            <a:picLocks noChangeAspect="1"/>
          </p:cNvPicPr>
          <p:nvPr/>
        </p:nvPicPr>
        <p:blipFill>
          <a:blip r:embed="rId6">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691272" y="2315306"/>
            <a:ext cx="306390" cy="306390"/>
          </a:xfrm>
          <a:prstGeom prst="rect">
            <a:avLst/>
          </a:prstGeom>
          <a:noFill/>
          <a:ln>
            <a:noFill/>
          </a:ln>
        </p:spPr>
      </p:pic>
      <p:pic>
        <p:nvPicPr>
          <p:cNvPr id="173" name="Picture 172"/>
          <p:cNvPicPr>
            <a:picLocks noChangeAspect="1"/>
          </p:cNvPicPr>
          <p:nvPr/>
        </p:nvPicPr>
        <p:blipFill>
          <a:blip r:embed="rId6">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1127591" y="2316145"/>
            <a:ext cx="306390" cy="306390"/>
          </a:xfrm>
          <a:prstGeom prst="rect">
            <a:avLst/>
          </a:prstGeom>
          <a:noFill/>
          <a:ln>
            <a:noFill/>
          </a:ln>
        </p:spPr>
      </p:pic>
      <p:pic>
        <p:nvPicPr>
          <p:cNvPr id="174" name="Picture 173"/>
          <p:cNvPicPr>
            <a:picLocks noChangeAspect="1"/>
          </p:cNvPicPr>
          <p:nvPr/>
        </p:nvPicPr>
        <p:blipFill>
          <a:blip r:embed="rId6">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1549519" y="2314057"/>
            <a:ext cx="306390" cy="306390"/>
          </a:xfrm>
          <a:prstGeom prst="rect">
            <a:avLst/>
          </a:prstGeom>
          <a:noFill/>
          <a:ln>
            <a:noFill/>
          </a:ln>
        </p:spPr>
      </p:pic>
      <p:pic>
        <p:nvPicPr>
          <p:cNvPr id="175" name="Picture 174"/>
          <p:cNvPicPr>
            <a:picLocks noChangeAspect="1"/>
          </p:cNvPicPr>
          <p:nvPr/>
        </p:nvPicPr>
        <p:blipFill>
          <a:blip r:embed="rId6">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1985407" y="2322078"/>
            <a:ext cx="306390" cy="306390"/>
          </a:xfrm>
          <a:prstGeom prst="rect">
            <a:avLst/>
          </a:prstGeom>
          <a:noFill/>
          <a:ln>
            <a:noFill/>
          </a:ln>
        </p:spPr>
      </p:pic>
      <p:pic>
        <p:nvPicPr>
          <p:cNvPr id="176" name="Picture 175"/>
          <p:cNvPicPr>
            <a:picLocks noChangeAspect="1"/>
          </p:cNvPicPr>
          <p:nvPr/>
        </p:nvPicPr>
        <p:blipFill>
          <a:blip r:embed="rId6">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2407335" y="2319990"/>
            <a:ext cx="306390" cy="306390"/>
          </a:xfrm>
          <a:prstGeom prst="rect">
            <a:avLst/>
          </a:prstGeom>
          <a:noFill/>
          <a:ln>
            <a:noFill/>
          </a:ln>
        </p:spPr>
      </p:pic>
      <p:pic>
        <p:nvPicPr>
          <p:cNvPr id="177" name="Picture 176"/>
          <p:cNvPicPr>
            <a:picLocks noChangeAspect="1"/>
          </p:cNvPicPr>
          <p:nvPr/>
        </p:nvPicPr>
        <p:blipFill>
          <a:blip r:embed="rId6">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2843654" y="2320829"/>
            <a:ext cx="306390" cy="306390"/>
          </a:xfrm>
          <a:prstGeom prst="rect">
            <a:avLst/>
          </a:prstGeom>
          <a:noFill/>
          <a:ln>
            <a:noFill/>
          </a:ln>
        </p:spPr>
      </p:pic>
      <p:pic>
        <p:nvPicPr>
          <p:cNvPr id="178" name="Picture 177"/>
          <p:cNvPicPr>
            <a:picLocks noChangeAspect="1"/>
          </p:cNvPicPr>
          <p:nvPr/>
        </p:nvPicPr>
        <p:blipFill>
          <a:blip r:embed="rId6">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3265582" y="2318741"/>
            <a:ext cx="306390" cy="306390"/>
          </a:xfrm>
          <a:prstGeom prst="rect">
            <a:avLst/>
          </a:prstGeom>
          <a:noFill/>
          <a:ln>
            <a:noFill/>
          </a:ln>
        </p:spPr>
      </p:pic>
      <p:pic>
        <p:nvPicPr>
          <p:cNvPr id="179" name="Picture 178"/>
          <p:cNvPicPr>
            <a:picLocks noChangeAspect="1"/>
          </p:cNvPicPr>
          <p:nvPr/>
        </p:nvPicPr>
        <p:blipFill>
          <a:blip r:embed="rId6">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3719906" y="2319150"/>
            <a:ext cx="306390" cy="306390"/>
          </a:xfrm>
          <a:prstGeom prst="rect">
            <a:avLst/>
          </a:prstGeom>
          <a:noFill/>
          <a:ln>
            <a:noFill/>
          </a:ln>
        </p:spPr>
      </p:pic>
      <p:grpSp>
        <p:nvGrpSpPr>
          <p:cNvPr id="152" name="Group 151"/>
          <p:cNvGrpSpPr/>
          <p:nvPr/>
        </p:nvGrpSpPr>
        <p:grpSpPr>
          <a:xfrm>
            <a:off x="0" y="6422955"/>
            <a:ext cx="9144000" cy="437555"/>
            <a:chOff x="0" y="6422955"/>
            <a:chExt cx="9144000" cy="437555"/>
          </a:xfrm>
        </p:grpSpPr>
        <p:pic>
          <p:nvPicPr>
            <p:cNvPr id="153"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pic>
          <p:nvPicPr>
            <p:cNvPr id="154" name="Picture 153" descr="itrg-logo.png"/>
            <p:cNvPicPr>
              <a:picLocks noChangeAspect="1"/>
            </p:cNvPicPr>
            <p:nvPr/>
          </p:nvPicPr>
          <p:blipFill>
            <a:blip r:embed="rId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833342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Data breaches are resulting in major costs across industries</a:t>
            </a:r>
            <a:endParaRPr lang="en-CA" dirty="0"/>
          </a:p>
        </p:txBody>
      </p:sp>
      <p:graphicFrame>
        <p:nvGraphicFramePr>
          <p:cNvPr id="7" name="Chart 2"/>
          <p:cNvGraphicFramePr/>
          <p:nvPr>
            <p:extLst>
              <p:ext uri="{D42A27DB-BD31-4B8C-83A1-F6EECF244321}">
                <p14:modId xmlns:p14="http://schemas.microsoft.com/office/powerpoint/2010/main" val="3715590147"/>
              </p:ext>
            </p:extLst>
          </p:nvPr>
        </p:nvGraphicFramePr>
        <p:xfrm>
          <a:off x="4105534" y="1276365"/>
          <a:ext cx="4707973" cy="3895063"/>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4567236" y="6123925"/>
            <a:ext cx="4007427" cy="369332"/>
          </a:xfrm>
          <a:prstGeom prst="rect">
            <a:avLst/>
          </a:prstGeom>
        </p:spPr>
        <p:txBody>
          <a:bodyPr wrap="square">
            <a:spAutoFit/>
          </a:bodyPr>
          <a:lstStyle/>
          <a:p>
            <a:r>
              <a:rPr lang="en-CA" sz="900" dirty="0" smtClean="0"/>
              <a:t>Source: “2015 </a:t>
            </a:r>
            <a:r>
              <a:rPr lang="en-CA" sz="900" dirty="0"/>
              <a:t>Cost of Data Breach Study: United </a:t>
            </a:r>
            <a:r>
              <a:rPr lang="en-CA" sz="900" dirty="0" smtClean="0"/>
              <a:t>States.” </a:t>
            </a:r>
            <a:r>
              <a:rPr lang="en-CA" sz="900" dirty="0"/>
              <a:t>Ponemon </a:t>
            </a:r>
            <a:r>
              <a:rPr lang="en-CA" sz="900" dirty="0" smtClean="0"/>
              <a:t>Institute.</a:t>
            </a:r>
            <a:endParaRPr lang="en-CA" sz="900" dirty="0"/>
          </a:p>
        </p:txBody>
      </p:sp>
      <p:graphicFrame>
        <p:nvGraphicFramePr>
          <p:cNvPr id="9" name="Table 4"/>
          <p:cNvGraphicFramePr>
            <a:graphicFrameLocks noGrp="1"/>
          </p:cNvGraphicFramePr>
          <p:nvPr>
            <p:extLst>
              <p:ext uri="{D42A27DB-BD31-4B8C-83A1-F6EECF244321}">
                <p14:modId xmlns:p14="http://schemas.microsoft.com/office/powerpoint/2010/main" val="2567951235"/>
              </p:ext>
            </p:extLst>
          </p:nvPr>
        </p:nvGraphicFramePr>
        <p:xfrm>
          <a:off x="257174" y="1203031"/>
          <a:ext cx="3769703" cy="5037964"/>
        </p:xfrm>
        <a:graphic>
          <a:graphicData uri="http://schemas.openxmlformats.org/drawingml/2006/table">
            <a:tbl>
              <a:tblPr firstRow="1" bandRow="1">
                <a:tableStyleId>{2D5ABB26-0587-4C30-8999-92F81FD0307C}</a:tableStyleId>
              </a:tblPr>
              <a:tblGrid>
                <a:gridCol w="3769703"/>
              </a:tblGrid>
              <a:tr h="14065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t>Incident detection and escalation costs:</a:t>
                      </a:r>
                      <a:r>
                        <a:rPr lang="en-CA" sz="120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Forensic and investigative activities, assessment and audit services, crisis team management and communications to executive management and board of directors.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Average cost is at an all-time high of </a:t>
                      </a:r>
                      <a:r>
                        <a:rPr lang="en-CA" sz="1200" b="1" dirty="0" smtClean="0"/>
                        <a:t>$0.61 million per breach</a:t>
                      </a:r>
                      <a:r>
                        <a:rPr lang="en-CA" sz="1200" b="0" dirty="0" smtClean="0"/>
                        <a:t>.</a:t>
                      </a:r>
                    </a:p>
                  </a:txBody>
                  <a:tcPr>
                    <a:lnB w="12700" cap="flat" cmpd="sng" algn="ctr">
                      <a:solidFill>
                        <a:schemeClr val="tx1"/>
                      </a:solidFill>
                      <a:prstDash val="dot"/>
                      <a:round/>
                      <a:headEnd type="none" w="med" len="med"/>
                      <a:tailEnd type="none" w="med" len="med"/>
                    </a:lnB>
                  </a:tcPr>
                </a:tc>
              </a:tr>
              <a:tr h="14065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t>Notification costs:</a:t>
                      </a:r>
                      <a:r>
                        <a:rPr lang="en-CA" sz="120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Creation of contact databases, determination of regulatory requirements, engagement of outside experts, postal expenses, secondary contacts to mail or email bounce-backs, and inbound communication set</a:t>
                      </a:r>
                      <a:r>
                        <a:rPr lang="en-CA" sz="1200" baseline="0" dirty="0" smtClean="0"/>
                        <a:t> </a:t>
                      </a:r>
                      <a:r>
                        <a:rPr lang="en-CA" sz="1200" dirty="0" smtClean="0"/>
                        <a:t>up.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Average cost was </a:t>
                      </a:r>
                      <a:r>
                        <a:rPr lang="en-CA" sz="1200" b="1" dirty="0" smtClean="0"/>
                        <a:t>$0.56 million per breach</a:t>
                      </a:r>
                      <a:r>
                        <a:rPr lang="en-CA" sz="1200" b="0" dirty="0" smtClean="0"/>
                        <a:t>.</a:t>
                      </a:r>
                    </a:p>
                  </a:txBody>
                  <a:tcP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r>
              <a:tr h="1219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t>Post</a:t>
                      </a:r>
                      <a:r>
                        <a:rPr lang="en-CA" sz="1200" b="1" baseline="0" dirty="0" smtClean="0"/>
                        <a:t> </a:t>
                      </a:r>
                      <a:r>
                        <a:rPr lang="en-CA" sz="1200" b="1" dirty="0" smtClean="0"/>
                        <a:t>data</a:t>
                      </a:r>
                      <a:r>
                        <a:rPr lang="en-CA" sz="1200" b="1" baseline="0" dirty="0" smtClean="0"/>
                        <a:t> </a:t>
                      </a:r>
                      <a:r>
                        <a:rPr lang="en-CA" sz="1200" b="1" dirty="0" smtClean="0"/>
                        <a:t>breach costs:</a:t>
                      </a:r>
                      <a:r>
                        <a:rPr lang="en-CA" sz="120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Help desk activities, communications, investigative activities, remediation activities, legal costs, product discounts, identity protection services, and regulatory interventions.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Average cost increased to </a:t>
                      </a:r>
                      <a:r>
                        <a:rPr lang="en-CA" sz="1200" b="1" dirty="0" smtClean="0"/>
                        <a:t>$1.64 million per breach</a:t>
                      </a:r>
                      <a:r>
                        <a:rPr lang="en-CA" sz="1200" b="0" dirty="0" smtClean="0"/>
                        <a:t>.</a:t>
                      </a:r>
                      <a:r>
                        <a:rPr lang="en-CA" sz="1200" dirty="0" smtClean="0"/>
                        <a:t> </a:t>
                      </a:r>
                    </a:p>
                  </a:txBody>
                  <a:tcP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r>
              <a:tr h="8439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t>Lost business costs:</a:t>
                      </a:r>
                      <a:r>
                        <a:rPr lang="en-CA" sz="120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Abnormal turnover of customers, increased customer acquisition activities, reputation losses and diminished goodwill.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Average cost was </a:t>
                      </a:r>
                      <a:r>
                        <a:rPr lang="en-CA" sz="1200" b="1" dirty="0" smtClean="0"/>
                        <a:t>$3.72 million per breach</a:t>
                      </a:r>
                      <a:r>
                        <a:rPr lang="en-CA" sz="1200" b="0" dirty="0" smtClean="0"/>
                        <a:t>.</a:t>
                      </a:r>
                      <a:r>
                        <a:rPr lang="en-CA" sz="1200" dirty="0" smtClean="0"/>
                        <a:t> </a:t>
                      </a:r>
                    </a:p>
                  </a:txBody>
                  <a:tcPr>
                    <a:lnT w="12700" cap="flat" cmpd="sng" algn="ctr">
                      <a:solidFill>
                        <a:schemeClr val="tx1"/>
                      </a:solidFill>
                      <a:prstDash val="dot"/>
                      <a:round/>
                      <a:headEnd type="none" w="med" len="med"/>
                      <a:tailEnd type="none" w="med" len="med"/>
                    </a:lnT>
                  </a:tcPr>
                </a:tc>
              </a:tr>
            </a:tbl>
          </a:graphicData>
        </a:graphic>
      </p:graphicFrame>
      <p:sp>
        <p:nvSpPr>
          <p:cNvPr id="10" name="Rectangle 9"/>
          <p:cNvSpPr/>
          <p:nvPr/>
        </p:nvSpPr>
        <p:spPr>
          <a:xfrm>
            <a:off x="4431323" y="5247239"/>
            <a:ext cx="4318393" cy="810661"/>
          </a:xfrm>
          <a:prstGeom prst="rect">
            <a:avLst/>
          </a:prstGeom>
          <a:solidFill>
            <a:schemeClr val="accent2"/>
          </a:solidFill>
          <a:ln w="38100">
            <a:solidFill>
              <a:schemeClr val="accent2">
                <a:lumMod val="20000"/>
                <a:lumOff val="80000"/>
              </a:schemeClr>
            </a:solid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en-CA" sz="1100" b="1" dirty="0"/>
              <a:t>Average data breach costs per compromised record hit an all-time high of $217 (in 2015); </a:t>
            </a:r>
            <a:r>
              <a:rPr lang="en-CA" sz="1100" dirty="0" smtClean="0"/>
              <a:t>$</a:t>
            </a:r>
            <a:r>
              <a:rPr lang="en-CA" sz="1100" dirty="0"/>
              <a:t>74 is direct cost (e.g. legal fees, technology investment) and $143 is indirect cost (e.g. abnormal customer churn). </a:t>
            </a:r>
          </a:p>
        </p:txBody>
      </p:sp>
      <p:grpSp>
        <p:nvGrpSpPr>
          <p:cNvPr id="11" name="Group 10"/>
          <p:cNvGrpSpPr/>
          <p:nvPr/>
        </p:nvGrpSpPr>
        <p:grpSpPr>
          <a:xfrm>
            <a:off x="0" y="6422955"/>
            <a:ext cx="9144000" cy="437555"/>
            <a:chOff x="0" y="6422955"/>
            <a:chExt cx="9144000" cy="437555"/>
          </a:xfrm>
        </p:grpSpPr>
        <p:pic>
          <p:nvPicPr>
            <p:cNvPr id="12"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13" name="Picture 12"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845218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rot="10800000">
            <a:off x="-2697" y="1129338"/>
            <a:ext cx="6919501" cy="5188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4"/>
          <p:cNvSpPr/>
          <p:nvPr/>
        </p:nvSpPr>
        <p:spPr>
          <a:xfrm rot="5400000">
            <a:off x="5394724" y="2559060"/>
            <a:ext cx="5201799" cy="2316192"/>
          </a:xfrm>
          <a:prstGeom prst="rect">
            <a:avLst/>
          </a:prstGeom>
          <a:solidFill>
            <a:srgbClr val="142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smtClean="0"/>
              <a:t>Traditional security operations centers are fragmented</a:t>
            </a:r>
            <a:endParaRPr lang="en-CA" dirty="0"/>
          </a:p>
        </p:txBody>
      </p:sp>
      <p:sp>
        <p:nvSpPr>
          <p:cNvPr id="15" name="Rectangle 14"/>
          <p:cNvSpPr/>
          <p:nvPr/>
        </p:nvSpPr>
        <p:spPr>
          <a:xfrm>
            <a:off x="0" y="1189563"/>
            <a:ext cx="6847544" cy="954107"/>
          </a:xfrm>
          <a:prstGeom prst="rect">
            <a:avLst/>
          </a:prstGeom>
        </p:spPr>
        <p:txBody>
          <a:bodyPr wrap="square">
            <a:spAutoFit/>
          </a:bodyPr>
          <a:lstStyle/>
          <a:p>
            <a:pPr algn="ctr"/>
            <a:r>
              <a:rPr lang="en-CA" sz="1400" dirty="0" smtClean="0">
                <a:ea typeface="Calibri" panose="020F0502020204030204" pitchFamily="34" charset="0"/>
                <a:cs typeface="Times New Roman" panose="02020603050405020304" pitchFamily="18" charset="0"/>
              </a:rPr>
              <a:t>Legacy security operations centers (SOCs) fail to address gaps between data sources, network controls, and human capital. There is limited visibility and collaboration between departments, resulting in siloed decisions that do not support the best interests of the organization at large. </a:t>
            </a:r>
            <a:endParaRPr lang="en-CA" sz="1400" dirty="0"/>
          </a:p>
        </p:txBody>
      </p:sp>
      <p:grpSp>
        <p:nvGrpSpPr>
          <p:cNvPr id="6" name="Group 5"/>
          <p:cNvGrpSpPr/>
          <p:nvPr/>
        </p:nvGrpSpPr>
        <p:grpSpPr>
          <a:xfrm>
            <a:off x="393905" y="2607322"/>
            <a:ext cx="2192632" cy="2415422"/>
            <a:chOff x="1009612" y="1932982"/>
            <a:chExt cx="2192632" cy="2415422"/>
          </a:xfrm>
        </p:grpSpPr>
        <p:grpSp>
          <p:nvGrpSpPr>
            <p:cNvPr id="61" name="Group 60"/>
            <p:cNvGrpSpPr/>
            <p:nvPr/>
          </p:nvGrpSpPr>
          <p:grpSpPr>
            <a:xfrm>
              <a:off x="1009612" y="2388065"/>
              <a:ext cx="2192631" cy="1960339"/>
              <a:chOff x="1029729" y="2162764"/>
              <a:chExt cx="2192631" cy="1960339"/>
            </a:xfrm>
          </p:grpSpPr>
          <p:sp>
            <p:nvSpPr>
              <p:cNvPr id="21" name="Oval 20"/>
              <p:cNvSpPr/>
              <p:nvPr/>
            </p:nvSpPr>
            <p:spPr>
              <a:xfrm>
                <a:off x="1737378" y="2740271"/>
                <a:ext cx="816163" cy="816163"/>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SOC</a:t>
                </a:r>
                <a:endParaRPr lang="en-CA" sz="1000" dirty="0"/>
              </a:p>
            </p:txBody>
          </p:sp>
          <p:sp>
            <p:nvSpPr>
              <p:cNvPr id="24" name="Oval 23"/>
              <p:cNvSpPr/>
              <p:nvPr/>
            </p:nvSpPr>
            <p:spPr>
              <a:xfrm>
                <a:off x="2642170" y="2384979"/>
                <a:ext cx="323850" cy="323850"/>
              </a:xfrm>
              <a:prstGeom prst="ellipse">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p:cNvSpPr/>
              <p:nvPr/>
            </p:nvSpPr>
            <p:spPr>
              <a:xfrm>
                <a:off x="2898510" y="2982058"/>
                <a:ext cx="323850" cy="323850"/>
              </a:xfrm>
              <a:prstGeom prst="ellipse">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Oval 25"/>
              <p:cNvSpPr/>
              <p:nvPr/>
            </p:nvSpPr>
            <p:spPr>
              <a:xfrm>
                <a:off x="2642170" y="3668837"/>
                <a:ext cx="323850" cy="323850"/>
              </a:xfrm>
              <a:prstGeom prst="ellipse">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p:cNvSpPr/>
              <p:nvPr/>
            </p:nvSpPr>
            <p:spPr>
              <a:xfrm>
                <a:off x="1983907" y="3799253"/>
                <a:ext cx="323850" cy="323850"/>
              </a:xfrm>
              <a:prstGeom prst="ellipse">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p:cNvSpPr/>
              <p:nvPr/>
            </p:nvSpPr>
            <p:spPr>
              <a:xfrm>
                <a:off x="1029729" y="2982058"/>
                <a:ext cx="323850" cy="323850"/>
              </a:xfrm>
              <a:prstGeom prst="ellipse">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p:cNvSpPr/>
              <p:nvPr/>
            </p:nvSpPr>
            <p:spPr>
              <a:xfrm>
                <a:off x="1280723" y="2384979"/>
                <a:ext cx="323850" cy="323850"/>
              </a:xfrm>
              <a:prstGeom prst="ellipse">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p:cNvSpPr/>
              <p:nvPr/>
            </p:nvSpPr>
            <p:spPr>
              <a:xfrm>
                <a:off x="1983534" y="2162764"/>
                <a:ext cx="323850" cy="323850"/>
              </a:xfrm>
              <a:prstGeom prst="ellipse">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p:cNvSpPr/>
              <p:nvPr/>
            </p:nvSpPr>
            <p:spPr>
              <a:xfrm>
                <a:off x="1280723" y="3636970"/>
                <a:ext cx="323850" cy="323850"/>
              </a:xfrm>
              <a:prstGeom prst="ellipse">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4" name="Straight Connector 33"/>
              <p:cNvCxnSpPr>
                <a:stCxn id="21" idx="5"/>
                <a:endCxn id="26" idx="1"/>
              </p:cNvCxnSpPr>
              <p:nvPr/>
            </p:nvCxnSpPr>
            <p:spPr>
              <a:xfrm>
                <a:off x="2434017" y="3436910"/>
                <a:ext cx="255580" cy="2793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1" idx="6"/>
                <a:endCxn id="25" idx="2"/>
              </p:cNvCxnSpPr>
              <p:nvPr/>
            </p:nvCxnSpPr>
            <p:spPr>
              <a:xfrm flipV="1">
                <a:off x="2553541" y="3143983"/>
                <a:ext cx="344969" cy="4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1" idx="7"/>
                <a:endCxn id="24" idx="3"/>
              </p:cNvCxnSpPr>
              <p:nvPr/>
            </p:nvCxnSpPr>
            <p:spPr>
              <a:xfrm flipV="1">
                <a:off x="2434017" y="2661402"/>
                <a:ext cx="255580" cy="198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1" idx="0"/>
                <a:endCxn id="31" idx="4"/>
              </p:cNvCxnSpPr>
              <p:nvPr/>
            </p:nvCxnSpPr>
            <p:spPr>
              <a:xfrm flipH="1" flipV="1">
                <a:off x="2145459" y="2486614"/>
                <a:ext cx="1" cy="253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8" idx="0"/>
                <a:endCxn id="21" idx="4"/>
              </p:cNvCxnSpPr>
              <p:nvPr/>
            </p:nvCxnSpPr>
            <p:spPr>
              <a:xfrm flipH="1" flipV="1">
                <a:off x="2145460" y="3556434"/>
                <a:ext cx="372" cy="242819"/>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2" idx="7"/>
                <a:endCxn id="21" idx="3"/>
              </p:cNvCxnSpPr>
              <p:nvPr/>
            </p:nvCxnSpPr>
            <p:spPr>
              <a:xfrm flipV="1">
                <a:off x="1557146" y="3436910"/>
                <a:ext cx="299756" cy="247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21" idx="1"/>
                <a:endCxn id="30" idx="5"/>
              </p:cNvCxnSpPr>
              <p:nvPr/>
            </p:nvCxnSpPr>
            <p:spPr>
              <a:xfrm flipH="1" flipV="1">
                <a:off x="1557146" y="2661402"/>
                <a:ext cx="299756" cy="198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21" idx="2"/>
                <a:endCxn id="29" idx="6"/>
              </p:cNvCxnSpPr>
              <p:nvPr/>
            </p:nvCxnSpPr>
            <p:spPr>
              <a:xfrm flipH="1" flipV="1">
                <a:off x="1353579" y="3143983"/>
                <a:ext cx="383799" cy="437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0" name="TextBox 79"/>
            <p:cNvSpPr txBox="1"/>
            <p:nvPr/>
          </p:nvSpPr>
          <p:spPr>
            <a:xfrm>
              <a:off x="1009612" y="1932982"/>
              <a:ext cx="2192632" cy="369332"/>
            </a:xfrm>
            <a:prstGeom prst="rect">
              <a:avLst/>
            </a:prstGeom>
          </p:spPr>
          <p:txBody>
            <a:bodyPr wrap="square" rtlCol="0">
              <a:spAutoFit/>
            </a:bodyPr>
            <a:lstStyle/>
            <a:p>
              <a:pPr algn="ctr"/>
              <a:r>
                <a:rPr lang="en-CA" i="1" dirty="0" smtClean="0"/>
                <a:t>Traditional SOC</a:t>
              </a:r>
            </a:p>
          </p:txBody>
        </p:sp>
      </p:grpSp>
      <p:sp>
        <p:nvSpPr>
          <p:cNvPr id="192" name="Right Arrow 191"/>
          <p:cNvSpPr/>
          <p:nvPr/>
        </p:nvSpPr>
        <p:spPr>
          <a:xfrm>
            <a:off x="2814688" y="3804254"/>
            <a:ext cx="763071" cy="536083"/>
          </a:xfrm>
          <a:prstGeom prst="rightArrow">
            <a:avLst/>
          </a:prstGeom>
          <a:solidFill>
            <a:schemeClr val="bg1"/>
          </a:solidFill>
          <a:ln w="158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7" name="Group 6"/>
          <p:cNvGrpSpPr/>
          <p:nvPr/>
        </p:nvGrpSpPr>
        <p:grpSpPr>
          <a:xfrm>
            <a:off x="3612183" y="2591537"/>
            <a:ext cx="3114675" cy="2523723"/>
            <a:chOff x="-4014791" y="2382164"/>
            <a:chExt cx="3114675" cy="2523723"/>
          </a:xfrm>
        </p:grpSpPr>
        <p:sp>
          <p:nvSpPr>
            <p:cNvPr id="82" name="TextBox 81"/>
            <p:cNvSpPr txBox="1"/>
            <p:nvPr/>
          </p:nvSpPr>
          <p:spPr>
            <a:xfrm>
              <a:off x="-4014791" y="2382164"/>
              <a:ext cx="3114675" cy="646331"/>
            </a:xfrm>
            <a:prstGeom prst="rect">
              <a:avLst/>
            </a:prstGeom>
          </p:spPr>
          <p:txBody>
            <a:bodyPr wrap="square" rtlCol="0">
              <a:spAutoFit/>
            </a:bodyPr>
            <a:lstStyle/>
            <a:p>
              <a:pPr algn="ctr"/>
              <a:r>
                <a:rPr lang="en-CA" i="1" dirty="0" smtClean="0"/>
                <a:t>Next-Gen Security </a:t>
              </a:r>
              <a:r>
                <a:rPr lang="en-CA" i="1" dirty="0"/>
                <a:t>O</a:t>
              </a:r>
              <a:r>
                <a:rPr lang="en-CA" i="1" dirty="0" smtClean="0"/>
                <a:t>perations Program</a:t>
              </a:r>
            </a:p>
          </p:txBody>
        </p:sp>
        <p:grpSp>
          <p:nvGrpSpPr>
            <p:cNvPr id="4" name="Group 3"/>
            <p:cNvGrpSpPr/>
            <p:nvPr/>
          </p:nvGrpSpPr>
          <p:grpSpPr>
            <a:xfrm>
              <a:off x="-3975193" y="3087140"/>
              <a:ext cx="3032122" cy="1818747"/>
              <a:chOff x="5337648" y="2501066"/>
              <a:chExt cx="3032122" cy="1818747"/>
            </a:xfrm>
          </p:grpSpPr>
          <p:grpSp>
            <p:nvGrpSpPr>
              <p:cNvPr id="84" name="Group 83"/>
              <p:cNvGrpSpPr/>
              <p:nvPr/>
            </p:nvGrpSpPr>
            <p:grpSpPr>
              <a:xfrm>
                <a:off x="5337649" y="2501066"/>
                <a:ext cx="3012619" cy="1818747"/>
                <a:chOff x="1066800" y="1984375"/>
                <a:chExt cx="7018338" cy="4237038"/>
              </a:xfrm>
            </p:grpSpPr>
            <p:sp>
              <p:nvSpPr>
                <p:cNvPr id="85" name="Rectangle 84"/>
                <p:cNvSpPr/>
                <p:nvPr/>
              </p:nvSpPr>
              <p:spPr>
                <a:xfrm>
                  <a:off x="1752600" y="2670175"/>
                  <a:ext cx="5646738" cy="28654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86" name="Group 52"/>
                <p:cNvGrpSpPr>
                  <a:grpSpLocks/>
                </p:cNvGrpSpPr>
                <p:nvPr/>
              </p:nvGrpSpPr>
              <p:grpSpPr bwMode="auto">
                <a:xfrm>
                  <a:off x="1066800" y="1984375"/>
                  <a:ext cx="1371600" cy="1371600"/>
                  <a:chOff x="672" y="1245"/>
                  <a:chExt cx="864" cy="864"/>
                </a:xfrm>
              </p:grpSpPr>
              <p:sp>
                <p:nvSpPr>
                  <p:cNvPr id="107" name="Oval 5"/>
                  <p:cNvSpPr>
                    <a:spLocks noChangeArrowheads="1"/>
                  </p:cNvSpPr>
                  <p:nvPr/>
                </p:nvSpPr>
                <p:spPr bwMode="gray">
                  <a:xfrm>
                    <a:off x="672" y="1245"/>
                    <a:ext cx="864" cy="864"/>
                  </a:xfrm>
                  <a:prstGeom prst="ellipse">
                    <a:avLst/>
                  </a:prstGeom>
                  <a:solidFill>
                    <a:schemeClr val="accent1">
                      <a:alpha val="59999"/>
                    </a:schemeClr>
                  </a:solidFill>
                  <a:ln w="19050">
                    <a:solidFill>
                      <a:srgbClr val="FFFFFF"/>
                    </a:solidFill>
                    <a:round/>
                    <a:headEnd/>
                    <a:tailEnd/>
                  </a:ln>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sp>
                <p:nvSpPr>
                  <p:cNvPr id="108" name="Oval 6"/>
                  <p:cNvSpPr>
                    <a:spLocks noChangeArrowheads="1"/>
                  </p:cNvSpPr>
                  <p:nvPr/>
                </p:nvSpPr>
                <p:spPr bwMode="gray">
                  <a:xfrm>
                    <a:off x="720" y="1293"/>
                    <a:ext cx="768" cy="768"/>
                  </a:xfrm>
                  <a:prstGeom prst="ellipse">
                    <a:avLst/>
                  </a:prstGeom>
                  <a:solidFill>
                    <a:schemeClr val="accent1"/>
                  </a:solidFill>
                  <a:ln w="19050">
                    <a:solidFill>
                      <a:srgbClr val="FFFFFF"/>
                    </a:solidFill>
                    <a:round/>
                    <a:headEnd/>
                    <a:tailEnd/>
                  </a:ln>
                </p:spPr>
                <p:txBody>
                  <a:bodyPr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grpSp>
            <p:grpSp>
              <p:nvGrpSpPr>
                <p:cNvPr id="87" name="Group 55"/>
                <p:cNvGrpSpPr>
                  <a:grpSpLocks/>
                </p:cNvGrpSpPr>
                <p:nvPr/>
              </p:nvGrpSpPr>
              <p:grpSpPr bwMode="auto">
                <a:xfrm>
                  <a:off x="6713538" y="1984375"/>
                  <a:ext cx="1371600" cy="1371600"/>
                  <a:chOff x="4239" y="1245"/>
                  <a:chExt cx="864" cy="864"/>
                </a:xfrm>
                <a:solidFill>
                  <a:schemeClr val="accent3"/>
                </a:solidFill>
              </p:grpSpPr>
              <p:sp>
                <p:nvSpPr>
                  <p:cNvPr id="105" name="Oval 8"/>
                  <p:cNvSpPr>
                    <a:spLocks noChangeArrowheads="1"/>
                  </p:cNvSpPr>
                  <p:nvPr/>
                </p:nvSpPr>
                <p:spPr bwMode="gray">
                  <a:xfrm>
                    <a:off x="4239" y="1245"/>
                    <a:ext cx="864" cy="864"/>
                  </a:xfrm>
                  <a:prstGeom prst="ellipse">
                    <a:avLst/>
                  </a:prstGeom>
                  <a:grpFill/>
                  <a:ln w="19050">
                    <a:solidFill>
                      <a:srgbClr val="FFFFFF"/>
                    </a:solidFill>
                    <a:round/>
                    <a:headEnd/>
                    <a:tailEnd/>
                  </a:ln>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solidFill>
                        <a:schemeClr val="accent1"/>
                      </a:solidFill>
                    </a:endParaRPr>
                  </a:p>
                </p:txBody>
              </p:sp>
              <p:sp>
                <p:nvSpPr>
                  <p:cNvPr id="106" name="Oval 9"/>
                  <p:cNvSpPr>
                    <a:spLocks noChangeArrowheads="1"/>
                  </p:cNvSpPr>
                  <p:nvPr/>
                </p:nvSpPr>
                <p:spPr bwMode="gray">
                  <a:xfrm>
                    <a:off x="4287" y="1293"/>
                    <a:ext cx="768" cy="768"/>
                  </a:xfrm>
                  <a:prstGeom prst="ellipse">
                    <a:avLst/>
                  </a:prstGeom>
                  <a:grpFill/>
                  <a:ln w="19050">
                    <a:solidFill>
                      <a:srgbClr val="FFFFFF"/>
                    </a:solidFill>
                    <a:round/>
                    <a:headEnd/>
                    <a:tailEnd/>
                  </a:ln>
                </p:spPr>
                <p:txBody>
                  <a:bodyPr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solidFill>
                        <a:schemeClr val="accent1"/>
                      </a:solidFill>
                    </a:endParaRPr>
                  </a:p>
                </p:txBody>
              </p:sp>
            </p:grpSp>
            <p:grpSp>
              <p:nvGrpSpPr>
                <p:cNvPr id="88" name="Group 53"/>
                <p:cNvGrpSpPr>
                  <a:grpSpLocks/>
                </p:cNvGrpSpPr>
                <p:nvPr/>
              </p:nvGrpSpPr>
              <p:grpSpPr bwMode="auto">
                <a:xfrm>
                  <a:off x="1066800" y="4849813"/>
                  <a:ext cx="1371600" cy="1371600"/>
                  <a:chOff x="672" y="3030"/>
                  <a:chExt cx="864" cy="864"/>
                </a:xfrm>
              </p:grpSpPr>
              <p:sp>
                <p:nvSpPr>
                  <p:cNvPr id="103" name="Oval 11"/>
                  <p:cNvSpPr>
                    <a:spLocks noChangeArrowheads="1"/>
                  </p:cNvSpPr>
                  <p:nvPr/>
                </p:nvSpPr>
                <p:spPr bwMode="gray">
                  <a:xfrm>
                    <a:off x="672" y="3030"/>
                    <a:ext cx="864" cy="864"/>
                  </a:xfrm>
                  <a:prstGeom prst="ellipse">
                    <a:avLst/>
                  </a:prstGeom>
                  <a:solidFill>
                    <a:schemeClr val="accent1">
                      <a:alpha val="59999"/>
                    </a:schemeClr>
                  </a:solidFill>
                  <a:ln w="19050">
                    <a:solidFill>
                      <a:srgbClr val="FFFFFF"/>
                    </a:solidFill>
                    <a:round/>
                    <a:headEnd/>
                    <a:tailEnd/>
                  </a:ln>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sp>
                <p:nvSpPr>
                  <p:cNvPr id="104" name="Oval 12"/>
                  <p:cNvSpPr>
                    <a:spLocks noChangeArrowheads="1"/>
                  </p:cNvSpPr>
                  <p:nvPr/>
                </p:nvSpPr>
                <p:spPr bwMode="gray">
                  <a:xfrm>
                    <a:off x="720" y="3078"/>
                    <a:ext cx="768" cy="768"/>
                  </a:xfrm>
                  <a:prstGeom prst="ellipse">
                    <a:avLst/>
                  </a:prstGeom>
                  <a:solidFill>
                    <a:schemeClr val="bg1">
                      <a:lumMod val="50000"/>
                    </a:schemeClr>
                  </a:solidFill>
                  <a:ln w="19050">
                    <a:solidFill>
                      <a:srgbClr val="FFFFFF"/>
                    </a:solidFill>
                    <a:round/>
                    <a:headEnd/>
                    <a:tailEnd/>
                  </a:ln>
                </p:spPr>
                <p:txBody>
                  <a:bodyPr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grpSp>
            <p:grpSp>
              <p:nvGrpSpPr>
                <p:cNvPr id="89" name="Group 54"/>
                <p:cNvGrpSpPr>
                  <a:grpSpLocks/>
                </p:cNvGrpSpPr>
                <p:nvPr/>
              </p:nvGrpSpPr>
              <p:grpSpPr bwMode="auto">
                <a:xfrm>
                  <a:off x="6713538" y="4849813"/>
                  <a:ext cx="1371600" cy="1371600"/>
                  <a:chOff x="4239" y="3030"/>
                  <a:chExt cx="864" cy="864"/>
                </a:xfrm>
              </p:grpSpPr>
              <p:sp>
                <p:nvSpPr>
                  <p:cNvPr id="101" name="Oval 14"/>
                  <p:cNvSpPr>
                    <a:spLocks noChangeArrowheads="1"/>
                  </p:cNvSpPr>
                  <p:nvPr/>
                </p:nvSpPr>
                <p:spPr bwMode="gray">
                  <a:xfrm>
                    <a:off x="4239" y="3030"/>
                    <a:ext cx="864" cy="864"/>
                  </a:xfrm>
                  <a:prstGeom prst="ellipse">
                    <a:avLst/>
                  </a:prstGeom>
                  <a:solidFill>
                    <a:schemeClr val="accent2">
                      <a:alpha val="70195"/>
                    </a:schemeClr>
                  </a:solidFill>
                  <a:ln w="19050">
                    <a:solidFill>
                      <a:srgbClr val="FFFFFF"/>
                    </a:solidFill>
                    <a:round/>
                    <a:headEnd/>
                    <a:tailEnd/>
                  </a:ln>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sp>
                <p:nvSpPr>
                  <p:cNvPr id="102" name="Oval 15"/>
                  <p:cNvSpPr>
                    <a:spLocks noChangeArrowheads="1"/>
                  </p:cNvSpPr>
                  <p:nvPr/>
                </p:nvSpPr>
                <p:spPr bwMode="gray">
                  <a:xfrm>
                    <a:off x="4287" y="3078"/>
                    <a:ext cx="768" cy="768"/>
                  </a:xfrm>
                  <a:prstGeom prst="ellipse">
                    <a:avLst/>
                  </a:prstGeom>
                  <a:solidFill>
                    <a:schemeClr val="accent2"/>
                  </a:solidFill>
                  <a:ln w="19050">
                    <a:solidFill>
                      <a:srgbClr val="FFFFFF"/>
                    </a:solidFill>
                    <a:round/>
                    <a:headEnd/>
                    <a:tailEnd/>
                  </a:ln>
                </p:spPr>
                <p:txBody>
                  <a:bodyPr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grpSp>
            <p:sp>
              <p:nvSpPr>
                <p:cNvPr id="90" name="Line 16"/>
                <p:cNvSpPr>
                  <a:spLocks noChangeShapeType="1"/>
                </p:cNvSpPr>
                <p:nvPr/>
              </p:nvSpPr>
              <p:spPr bwMode="gray">
                <a:xfrm>
                  <a:off x="2487613" y="2670175"/>
                  <a:ext cx="4167187" cy="0"/>
                </a:xfrm>
                <a:prstGeom prst="line">
                  <a:avLst/>
                </a:prstGeom>
                <a:noFill/>
                <a:ln w="28575">
                  <a:solidFill>
                    <a:schemeClr val="accent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CA" dirty="0"/>
                </a:p>
              </p:txBody>
            </p:sp>
            <p:sp>
              <p:nvSpPr>
                <p:cNvPr id="91" name="Line 17"/>
                <p:cNvSpPr>
                  <a:spLocks noChangeShapeType="1"/>
                </p:cNvSpPr>
                <p:nvPr/>
              </p:nvSpPr>
              <p:spPr bwMode="gray">
                <a:xfrm>
                  <a:off x="2487613" y="5535613"/>
                  <a:ext cx="4167187" cy="0"/>
                </a:xfrm>
                <a:prstGeom prst="line">
                  <a:avLst/>
                </a:prstGeom>
                <a:noFill/>
                <a:ln w="28575">
                  <a:solidFill>
                    <a:schemeClr val="accent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CA" dirty="0"/>
                </a:p>
              </p:txBody>
            </p:sp>
            <p:sp>
              <p:nvSpPr>
                <p:cNvPr id="92" name="Line 18"/>
                <p:cNvSpPr>
                  <a:spLocks noChangeShapeType="1"/>
                </p:cNvSpPr>
                <p:nvPr/>
              </p:nvSpPr>
              <p:spPr bwMode="gray">
                <a:xfrm>
                  <a:off x="1752600" y="3400425"/>
                  <a:ext cx="0" cy="1408113"/>
                </a:xfrm>
                <a:prstGeom prst="line">
                  <a:avLst/>
                </a:prstGeom>
                <a:noFill/>
                <a:ln w="28575">
                  <a:solidFill>
                    <a:schemeClr val="accent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CA" dirty="0"/>
                </a:p>
              </p:txBody>
            </p:sp>
            <p:sp>
              <p:nvSpPr>
                <p:cNvPr id="93" name="Line 19"/>
                <p:cNvSpPr>
                  <a:spLocks noChangeShapeType="1"/>
                </p:cNvSpPr>
                <p:nvPr/>
              </p:nvSpPr>
              <p:spPr bwMode="gray">
                <a:xfrm>
                  <a:off x="7399338" y="3400425"/>
                  <a:ext cx="0" cy="1408113"/>
                </a:xfrm>
                <a:prstGeom prst="line">
                  <a:avLst/>
                </a:prstGeom>
                <a:noFill/>
                <a:ln w="28575">
                  <a:solidFill>
                    <a:schemeClr val="accent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CA" dirty="0"/>
                </a:p>
              </p:txBody>
            </p:sp>
            <p:sp>
              <p:nvSpPr>
                <p:cNvPr id="94" name="Line 20"/>
                <p:cNvSpPr>
                  <a:spLocks noChangeShapeType="1"/>
                </p:cNvSpPr>
                <p:nvPr/>
              </p:nvSpPr>
              <p:spPr bwMode="gray">
                <a:xfrm>
                  <a:off x="2260600" y="3198813"/>
                  <a:ext cx="4645025" cy="1814512"/>
                </a:xfrm>
                <a:prstGeom prst="line">
                  <a:avLst/>
                </a:prstGeom>
                <a:noFill/>
                <a:ln w="28575">
                  <a:solidFill>
                    <a:schemeClr val="accent1"/>
                  </a:solidFill>
                  <a:prstDash val="sysDot"/>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CA" dirty="0"/>
                </a:p>
              </p:txBody>
            </p:sp>
            <p:sp>
              <p:nvSpPr>
                <p:cNvPr id="95" name="Line 21"/>
                <p:cNvSpPr>
                  <a:spLocks noChangeShapeType="1"/>
                </p:cNvSpPr>
                <p:nvPr/>
              </p:nvSpPr>
              <p:spPr bwMode="gray">
                <a:xfrm flipH="1">
                  <a:off x="2279650" y="3194050"/>
                  <a:ext cx="4645025" cy="1814513"/>
                </a:xfrm>
                <a:prstGeom prst="line">
                  <a:avLst/>
                </a:prstGeom>
                <a:noFill/>
                <a:ln w="28575">
                  <a:solidFill>
                    <a:schemeClr val="accent1"/>
                  </a:solidFill>
                  <a:prstDash val="sysDot"/>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CA" dirty="0"/>
                </a:p>
              </p:txBody>
            </p:sp>
            <p:sp>
              <p:nvSpPr>
                <p:cNvPr id="100" name="Oval 99"/>
                <p:cNvSpPr/>
                <p:nvPr/>
              </p:nvSpPr>
              <p:spPr>
                <a:xfrm>
                  <a:off x="3773423" y="3167232"/>
                  <a:ext cx="1681122" cy="1699929"/>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solidFill>
                      <a:schemeClr val="accent1"/>
                    </a:solidFill>
                  </a:endParaRPr>
                </a:p>
              </p:txBody>
            </p:sp>
          </p:grpSp>
          <p:sp>
            <p:nvSpPr>
              <p:cNvPr id="3" name="TextBox 2"/>
              <p:cNvSpPr txBox="1"/>
              <p:nvPr/>
            </p:nvSpPr>
            <p:spPr>
              <a:xfrm>
                <a:off x="6459554" y="3186888"/>
                <a:ext cx="791294" cy="369332"/>
              </a:xfrm>
              <a:prstGeom prst="rect">
                <a:avLst/>
              </a:prstGeom>
            </p:spPr>
            <p:txBody>
              <a:bodyPr wrap="square" rtlCol="0">
                <a:spAutoFit/>
              </a:bodyPr>
              <a:lstStyle/>
              <a:p>
                <a:pPr algn="ctr"/>
                <a:r>
                  <a:rPr lang="en-CA" sz="900" dirty="0">
                    <a:solidFill>
                      <a:schemeClr val="accent1"/>
                    </a:solidFill>
                  </a:rPr>
                  <a:t>Security </a:t>
                </a:r>
                <a:r>
                  <a:rPr lang="en-CA" sz="900" dirty="0" smtClean="0">
                    <a:solidFill>
                      <a:schemeClr val="accent1"/>
                    </a:solidFill>
                  </a:rPr>
                  <a:t>Operations</a:t>
                </a:r>
                <a:endParaRPr lang="en-CA" sz="900" dirty="0">
                  <a:solidFill>
                    <a:schemeClr val="accent1"/>
                  </a:solidFill>
                </a:endParaRPr>
              </a:p>
            </p:txBody>
          </p:sp>
          <p:sp>
            <p:nvSpPr>
              <p:cNvPr id="109" name="TextBox 108"/>
              <p:cNvSpPr txBox="1"/>
              <p:nvPr/>
            </p:nvSpPr>
            <p:spPr>
              <a:xfrm>
                <a:off x="5337648" y="2687613"/>
                <a:ext cx="573569" cy="215444"/>
              </a:xfrm>
              <a:prstGeom prst="rect">
                <a:avLst/>
              </a:prstGeom>
            </p:spPr>
            <p:txBody>
              <a:bodyPr wrap="square" rtlCol="0">
                <a:spAutoFit/>
              </a:bodyPr>
              <a:lstStyle/>
              <a:p>
                <a:pPr algn="ctr"/>
                <a:r>
                  <a:rPr lang="en-CA" sz="800" dirty="0" smtClean="0">
                    <a:solidFill>
                      <a:schemeClr val="bg1"/>
                    </a:solidFill>
                  </a:rPr>
                  <a:t>Prevent</a:t>
                </a:r>
                <a:endParaRPr lang="en-CA" sz="800" dirty="0">
                  <a:solidFill>
                    <a:schemeClr val="bg1"/>
                  </a:solidFill>
                </a:endParaRPr>
              </a:p>
            </p:txBody>
          </p:sp>
          <p:sp>
            <p:nvSpPr>
              <p:cNvPr id="110" name="TextBox 109"/>
              <p:cNvSpPr txBox="1"/>
              <p:nvPr/>
            </p:nvSpPr>
            <p:spPr>
              <a:xfrm>
                <a:off x="7758759" y="2695817"/>
                <a:ext cx="573569" cy="215444"/>
              </a:xfrm>
              <a:prstGeom prst="rect">
                <a:avLst/>
              </a:prstGeom>
            </p:spPr>
            <p:txBody>
              <a:bodyPr wrap="square" rtlCol="0">
                <a:spAutoFit/>
              </a:bodyPr>
              <a:lstStyle/>
              <a:p>
                <a:pPr algn="ctr"/>
                <a:r>
                  <a:rPr lang="en-CA" sz="800" dirty="0" smtClean="0">
                    <a:solidFill>
                      <a:schemeClr val="bg1"/>
                    </a:solidFill>
                  </a:rPr>
                  <a:t>Detect</a:t>
                </a:r>
                <a:endParaRPr lang="en-CA" sz="800" dirty="0">
                  <a:solidFill>
                    <a:schemeClr val="bg1"/>
                  </a:solidFill>
                </a:endParaRPr>
              </a:p>
            </p:txBody>
          </p:sp>
          <p:sp>
            <p:nvSpPr>
              <p:cNvPr id="111" name="TextBox 110"/>
              <p:cNvSpPr txBox="1"/>
              <p:nvPr/>
            </p:nvSpPr>
            <p:spPr>
              <a:xfrm>
                <a:off x="5345140" y="3916349"/>
                <a:ext cx="573569" cy="215444"/>
              </a:xfrm>
              <a:prstGeom prst="rect">
                <a:avLst/>
              </a:prstGeom>
            </p:spPr>
            <p:txBody>
              <a:bodyPr wrap="square" rtlCol="0">
                <a:spAutoFit/>
              </a:bodyPr>
              <a:lstStyle/>
              <a:p>
                <a:pPr algn="ctr"/>
                <a:r>
                  <a:rPr lang="en-CA" sz="800" dirty="0" smtClean="0">
                    <a:solidFill>
                      <a:schemeClr val="bg1"/>
                    </a:solidFill>
                  </a:rPr>
                  <a:t>Analyze</a:t>
                </a:r>
                <a:endParaRPr lang="en-CA" sz="800" dirty="0">
                  <a:solidFill>
                    <a:schemeClr val="bg1"/>
                  </a:solidFill>
                </a:endParaRPr>
              </a:p>
            </p:txBody>
          </p:sp>
          <p:sp>
            <p:nvSpPr>
              <p:cNvPr id="112" name="TextBox 111"/>
              <p:cNvSpPr txBox="1"/>
              <p:nvPr/>
            </p:nvSpPr>
            <p:spPr>
              <a:xfrm>
                <a:off x="7757120" y="3923106"/>
                <a:ext cx="612650" cy="215444"/>
              </a:xfrm>
              <a:prstGeom prst="rect">
                <a:avLst/>
              </a:prstGeom>
            </p:spPr>
            <p:txBody>
              <a:bodyPr wrap="square" rtlCol="0">
                <a:spAutoFit/>
              </a:bodyPr>
              <a:lstStyle/>
              <a:p>
                <a:pPr algn="ctr"/>
                <a:r>
                  <a:rPr lang="en-CA" sz="800" dirty="0" smtClean="0">
                    <a:solidFill>
                      <a:schemeClr val="bg1"/>
                    </a:solidFill>
                  </a:rPr>
                  <a:t>Respond</a:t>
                </a:r>
                <a:endParaRPr lang="en-CA" sz="800" dirty="0">
                  <a:solidFill>
                    <a:schemeClr val="bg1"/>
                  </a:solidFill>
                </a:endParaRPr>
              </a:p>
            </p:txBody>
          </p:sp>
        </p:grpSp>
      </p:grpSp>
      <p:sp>
        <p:nvSpPr>
          <p:cNvPr id="113" name="Rectangle 28"/>
          <p:cNvSpPr/>
          <p:nvPr/>
        </p:nvSpPr>
        <p:spPr>
          <a:xfrm>
            <a:off x="7005276" y="1855557"/>
            <a:ext cx="1998744" cy="12197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lgn="ctr"/>
            <a:r>
              <a:rPr lang="en-CA" sz="1050" dirty="0" smtClean="0">
                <a:solidFill>
                  <a:schemeClr val="bg1"/>
                </a:solidFill>
              </a:rPr>
              <a:t>Of organizations say </a:t>
            </a:r>
            <a:r>
              <a:rPr lang="en-CA" sz="1050" dirty="0">
                <a:solidFill>
                  <a:schemeClr val="bg1"/>
                </a:solidFill>
              </a:rPr>
              <a:t>security </a:t>
            </a:r>
            <a:r>
              <a:rPr lang="en-CA" sz="1050" dirty="0" smtClean="0">
                <a:solidFill>
                  <a:schemeClr val="bg1"/>
                </a:solidFill>
              </a:rPr>
              <a:t>operation </a:t>
            </a:r>
            <a:r>
              <a:rPr lang="en-CA" sz="1050" dirty="0">
                <a:solidFill>
                  <a:schemeClr val="bg1"/>
                </a:solidFill>
              </a:rPr>
              <a:t>teams have little understanding of each </a:t>
            </a:r>
            <a:r>
              <a:rPr lang="en-CA" sz="1050" dirty="0" smtClean="0">
                <a:solidFill>
                  <a:schemeClr val="bg1"/>
                </a:solidFill>
              </a:rPr>
              <a:t>other’s requirements.</a:t>
            </a:r>
            <a:endParaRPr lang="en-CA" sz="1050" dirty="0">
              <a:solidFill>
                <a:schemeClr val="bg1"/>
              </a:solidFill>
            </a:endParaRPr>
          </a:p>
        </p:txBody>
      </p:sp>
      <p:sp>
        <p:nvSpPr>
          <p:cNvPr id="114" name="Rectangle 28"/>
          <p:cNvSpPr/>
          <p:nvPr/>
        </p:nvSpPr>
        <p:spPr>
          <a:xfrm>
            <a:off x="7008708" y="3608119"/>
            <a:ext cx="1998744" cy="12197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en-CA" sz="1050" dirty="0" smtClean="0">
                <a:solidFill>
                  <a:schemeClr val="bg1"/>
                </a:solidFill>
              </a:rPr>
              <a:t>Of executives report that poor coordination leads to excessive labor and IT operational costs.</a:t>
            </a:r>
          </a:p>
        </p:txBody>
      </p:sp>
      <p:sp>
        <p:nvSpPr>
          <p:cNvPr id="116" name="Rectangle 115"/>
          <p:cNvSpPr/>
          <p:nvPr/>
        </p:nvSpPr>
        <p:spPr>
          <a:xfrm>
            <a:off x="7020939" y="4750065"/>
            <a:ext cx="1998744" cy="13664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endParaRPr lang="en-CA" sz="2400" dirty="0" smtClean="0">
              <a:solidFill>
                <a:schemeClr val="accent1"/>
              </a:solidFill>
            </a:endParaRPr>
          </a:p>
          <a:p>
            <a:pPr algn="ctr">
              <a:lnSpc>
                <a:spcPct val="107000"/>
              </a:lnSpc>
            </a:pPr>
            <a:r>
              <a:rPr lang="en-CA" b="1" dirty="0" smtClean="0">
                <a:solidFill>
                  <a:schemeClr val="accent3"/>
                </a:solidFill>
              </a:rPr>
              <a:t>38% – 100%</a:t>
            </a:r>
            <a:endParaRPr lang="en-CA" sz="1100" dirty="0" smtClean="0">
              <a:solidFill>
                <a:schemeClr val="accent3"/>
              </a:solidFill>
            </a:endParaRPr>
          </a:p>
          <a:p>
            <a:pPr algn="ctr">
              <a:lnSpc>
                <a:spcPct val="107000"/>
              </a:lnSpc>
            </a:pPr>
            <a:r>
              <a:rPr lang="en-CA" sz="1100" dirty="0" smtClean="0">
                <a:solidFill>
                  <a:schemeClr val="bg1"/>
                </a:solidFill>
              </a:rPr>
              <a:t>Increase in efficiency after closing operational gaps with collaboration.</a:t>
            </a:r>
            <a:endParaRPr lang="en-CA" sz="1200" dirty="0" smtClean="0">
              <a:solidFill>
                <a:schemeClr val="bg1"/>
              </a:solidFill>
            </a:endParaRPr>
          </a:p>
          <a:p>
            <a:pPr algn="ctr">
              <a:lnSpc>
                <a:spcPct val="107000"/>
              </a:lnSpc>
            </a:pPr>
            <a:endParaRPr lang="en-CA" sz="1200" dirty="0">
              <a:solidFill>
                <a:schemeClr val="tx1"/>
              </a:solidFill>
            </a:endParaRPr>
          </a:p>
          <a:p>
            <a:pPr marL="88900" algn="ctr">
              <a:spcBef>
                <a:spcPts val="600"/>
              </a:spcBef>
            </a:pPr>
            <a:endParaRPr lang="en-CA" sz="1200" dirty="0">
              <a:solidFill>
                <a:schemeClr val="tx1"/>
              </a:solidFill>
            </a:endParaRPr>
          </a:p>
        </p:txBody>
      </p:sp>
      <p:graphicFrame>
        <p:nvGraphicFramePr>
          <p:cNvPr id="59" name="Chart 22"/>
          <p:cNvGraphicFramePr/>
          <p:nvPr>
            <p:extLst/>
          </p:nvPr>
        </p:nvGraphicFramePr>
        <p:xfrm>
          <a:off x="7178095" y="1088536"/>
          <a:ext cx="1744239" cy="12156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0" name="Chart 22"/>
          <p:cNvGraphicFramePr/>
          <p:nvPr>
            <p:extLst/>
          </p:nvPr>
        </p:nvGraphicFramePr>
        <p:xfrm>
          <a:off x="7148192" y="2841093"/>
          <a:ext cx="1744239" cy="1215659"/>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12714" y="5691487"/>
            <a:ext cx="6860258" cy="619272"/>
          </a:xfrm>
          <a:prstGeom prst="rect">
            <a:avLst/>
          </a:prstGeom>
        </p:spPr>
        <p:txBody>
          <a:bodyPr wrap="square">
            <a:spAutoFit/>
          </a:bodyPr>
          <a:lstStyle/>
          <a:p>
            <a:pPr algn="ctr">
              <a:lnSpc>
                <a:spcPct val="107000"/>
              </a:lnSpc>
            </a:pPr>
            <a:r>
              <a:rPr lang="en-CA" sz="1600" dirty="0">
                <a:solidFill>
                  <a:schemeClr val="accent1"/>
                </a:solidFill>
              </a:rPr>
              <a:t>Protect your organization with an </a:t>
            </a:r>
            <a:r>
              <a:rPr lang="en-CA" sz="1600" b="1" dirty="0">
                <a:solidFill>
                  <a:schemeClr val="accent1"/>
                </a:solidFill>
              </a:rPr>
              <a:t>interdependent and collaborative </a:t>
            </a:r>
            <a:r>
              <a:rPr lang="en-CA" sz="1600" dirty="0">
                <a:solidFill>
                  <a:schemeClr val="accent1"/>
                </a:solidFill>
              </a:rPr>
              <a:t>security operations </a:t>
            </a:r>
            <a:r>
              <a:rPr lang="en-CA" sz="1600" dirty="0" smtClean="0">
                <a:solidFill>
                  <a:schemeClr val="accent1"/>
                </a:solidFill>
              </a:rPr>
              <a:t>program.</a:t>
            </a:r>
            <a:endParaRPr lang="en-CA" sz="1600" dirty="0">
              <a:solidFill>
                <a:schemeClr val="accent1"/>
              </a:solidFill>
            </a:endParaRPr>
          </a:p>
        </p:txBody>
      </p:sp>
      <p:sp>
        <p:nvSpPr>
          <p:cNvPr id="9" name="TextBox 8"/>
          <p:cNvSpPr txBox="1"/>
          <p:nvPr/>
        </p:nvSpPr>
        <p:spPr>
          <a:xfrm>
            <a:off x="6837527" y="5960293"/>
            <a:ext cx="2306473" cy="338554"/>
          </a:xfrm>
          <a:prstGeom prst="rect">
            <a:avLst/>
          </a:prstGeom>
        </p:spPr>
        <p:txBody>
          <a:bodyPr wrap="square" rtlCol="0">
            <a:spAutoFit/>
          </a:bodyPr>
          <a:lstStyle/>
          <a:p>
            <a:r>
              <a:rPr lang="en-CA" sz="800" dirty="0" smtClean="0">
                <a:solidFill>
                  <a:schemeClr val="bg1"/>
                </a:solidFill>
              </a:rPr>
              <a:t>Source: “The Game Plan for Closing the SecOps Gap.” Forbes, 2016.</a:t>
            </a:r>
          </a:p>
        </p:txBody>
      </p:sp>
      <p:grpSp>
        <p:nvGrpSpPr>
          <p:cNvPr id="63" name="Group 62"/>
          <p:cNvGrpSpPr/>
          <p:nvPr/>
        </p:nvGrpSpPr>
        <p:grpSpPr>
          <a:xfrm>
            <a:off x="0" y="6422955"/>
            <a:ext cx="9144000" cy="437555"/>
            <a:chOff x="0" y="6422955"/>
            <a:chExt cx="9144000" cy="437555"/>
          </a:xfrm>
        </p:grpSpPr>
        <p:pic>
          <p:nvPicPr>
            <p:cNvPr id="64" name="Picture 3">
              <a:hlinkClick r:id="rId5"/>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65" name="Picture 64"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776090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73323" y="1133475"/>
            <a:ext cx="2852615" cy="5174377"/>
          </a:xfrm>
          <a:prstGeom prst="rect">
            <a:avLst/>
          </a:prstGeom>
          <a:solidFill>
            <a:srgbClr val="1423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smtClean="0"/>
              <a:t>Common security operations challenges</a:t>
            </a:r>
            <a:endParaRPr lang="en-CA" dirty="0"/>
          </a:p>
        </p:txBody>
      </p:sp>
      <p:sp>
        <p:nvSpPr>
          <p:cNvPr id="6" name="TextBox 5"/>
          <p:cNvSpPr txBox="1"/>
          <p:nvPr/>
        </p:nvSpPr>
        <p:spPr>
          <a:xfrm>
            <a:off x="185119" y="1227073"/>
            <a:ext cx="501837" cy="523220"/>
          </a:xfrm>
          <a:prstGeom prst="rect">
            <a:avLst/>
          </a:prstGeom>
        </p:spPr>
        <p:txBody>
          <a:bodyPr wrap="square" rtlCol="0">
            <a:spAutoFit/>
          </a:bodyPr>
          <a:lstStyle/>
          <a:p>
            <a:r>
              <a:rPr lang="en-CA" sz="2800" b="1" dirty="0" smtClean="0">
                <a:solidFill>
                  <a:schemeClr val="accent2"/>
                </a:solidFill>
              </a:rPr>
              <a:t>1.</a:t>
            </a:r>
          </a:p>
        </p:txBody>
      </p:sp>
      <p:sp>
        <p:nvSpPr>
          <p:cNvPr id="15" name="TextBox 14"/>
          <p:cNvSpPr txBox="1"/>
          <p:nvPr/>
        </p:nvSpPr>
        <p:spPr>
          <a:xfrm>
            <a:off x="3139271" y="1227073"/>
            <a:ext cx="504479" cy="523220"/>
          </a:xfrm>
          <a:prstGeom prst="rect">
            <a:avLst/>
          </a:prstGeom>
        </p:spPr>
        <p:txBody>
          <a:bodyPr wrap="square" rtlCol="0">
            <a:spAutoFit/>
          </a:bodyPr>
          <a:lstStyle/>
          <a:p>
            <a:r>
              <a:rPr lang="en-CA" sz="2800" b="1" dirty="0">
                <a:solidFill>
                  <a:schemeClr val="accent2"/>
                </a:solidFill>
              </a:rPr>
              <a:t>2</a:t>
            </a:r>
            <a:r>
              <a:rPr lang="en-CA" sz="2800" b="1" dirty="0" smtClean="0">
                <a:solidFill>
                  <a:schemeClr val="accent2"/>
                </a:solidFill>
              </a:rPr>
              <a:t>.</a:t>
            </a:r>
          </a:p>
        </p:txBody>
      </p:sp>
      <p:sp>
        <p:nvSpPr>
          <p:cNvPr id="16" name="TextBox 15"/>
          <p:cNvSpPr txBox="1"/>
          <p:nvPr/>
        </p:nvSpPr>
        <p:spPr>
          <a:xfrm>
            <a:off x="209449" y="3023356"/>
            <a:ext cx="501837" cy="523220"/>
          </a:xfrm>
          <a:prstGeom prst="rect">
            <a:avLst/>
          </a:prstGeom>
        </p:spPr>
        <p:txBody>
          <a:bodyPr wrap="square" rtlCol="0">
            <a:spAutoFit/>
          </a:bodyPr>
          <a:lstStyle/>
          <a:p>
            <a:r>
              <a:rPr lang="en-CA" sz="2800" b="1" dirty="0" smtClean="0">
                <a:solidFill>
                  <a:schemeClr val="accent2"/>
                </a:solidFill>
              </a:rPr>
              <a:t>3.</a:t>
            </a:r>
          </a:p>
        </p:txBody>
      </p:sp>
      <p:sp>
        <p:nvSpPr>
          <p:cNvPr id="17" name="TextBox 16"/>
          <p:cNvSpPr txBox="1"/>
          <p:nvPr/>
        </p:nvSpPr>
        <p:spPr>
          <a:xfrm>
            <a:off x="3126963" y="3023356"/>
            <a:ext cx="504479" cy="523220"/>
          </a:xfrm>
          <a:prstGeom prst="rect">
            <a:avLst/>
          </a:prstGeom>
        </p:spPr>
        <p:txBody>
          <a:bodyPr wrap="square" rtlCol="0">
            <a:spAutoFit/>
          </a:bodyPr>
          <a:lstStyle/>
          <a:p>
            <a:r>
              <a:rPr lang="en-CA" sz="2800" b="1" dirty="0">
                <a:solidFill>
                  <a:schemeClr val="accent2"/>
                </a:solidFill>
              </a:rPr>
              <a:t>4</a:t>
            </a:r>
            <a:r>
              <a:rPr lang="en-CA" sz="2800" b="1" dirty="0" smtClean="0">
                <a:solidFill>
                  <a:schemeClr val="accent2"/>
                </a:solidFill>
              </a:rPr>
              <a:t>.</a:t>
            </a:r>
          </a:p>
        </p:txBody>
      </p:sp>
      <p:sp>
        <p:nvSpPr>
          <p:cNvPr id="18" name="TextBox 17"/>
          <p:cNvSpPr txBox="1"/>
          <p:nvPr/>
        </p:nvSpPr>
        <p:spPr>
          <a:xfrm>
            <a:off x="221975" y="4743544"/>
            <a:ext cx="501837" cy="523220"/>
          </a:xfrm>
          <a:prstGeom prst="rect">
            <a:avLst/>
          </a:prstGeom>
        </p:spPr>
        <p:txBody>
          <a:bodyPr wrap="square" rtlCol="0">
            <a:spAutoFit/>
          </a:bodyPr>
          <a:lstStyle/>
          <a:p>
            <a:r>
              <a:rPr lang="en-CA" sz="2800" b="1" dirty="0" smtClean="0">
                <a:solidFill>
                  <a:schemeClr val="accent2"/>
                </a:solidFill>
              </a:rPr>
              <a:t>5.</a:t>
            </a:r>
          </a:p>
        </p:txBody>
      </p:sp>
      <p:sp>
        <p:nvSpPr>
          <p:cNvPr id="19" name="TextBox 18"/>
          <p:cNvSpPr txBox="1"/>
          <p:nvPr/>
        </p:nvSpPr>
        <p:spPr>
          <a:xfrm>
            <a:off x="3133896" y="4743544"/>
            <a:ext cx="504479" cy="523220"/>
          </a:xfrm>
          <a:prstGeom prst="rect">
            <a:avLst/>
          </a:prstGeom>
        </p:spPr>
        <p:txBody>
          <a:bodyPr wrap="square" rtlCol="0">
            <a:spAutoFit/>
          </a:bodyPr>
          <a:lstStyle/>
          <a:p>
            <a:r>
              <a:rPr lang="en-CA" sz="2800" b="1" dirty="0">
                <a:solidFill>
                  <a:schemeClr val="accent2"/>
                </a:solidFill>
              </a:rPr>
              <a:t>6</a:t>
            </a:r>
            <a:r>
              <a:rPr lang="en-CA" sz="2800" b="1" dirty="0" smtClean="0">
                <a:solidFill>
                  <a:schemeClr val="accent2"/>
                </a:solidFill>
              </a:rPr>
              <a:t>.</a:t>
            </a:r>
          </a:p>
        </p:txBody>
      </p:sp>
      <p:grpSp>
        <p:nvGrpSpPr>
          <p:cNvPr id="5" name="Group 4"/>
          <p:cNvGrpSpPr/>
          <p:nvPr/>
        </p:nvGrpSpPr>
        <p:grpSpPr>
          <a:xfrm>
            <a:off x="717737" y="4857570"/>
            <a:ext cx="2302787" cy="1383779"/>
            <a:chOff x="717737" y="4920090"/>
            <a:chExt cx="2302787" cy="1383779"/>
          </a:xfrm>
        </p:grpSpPr>
        <p:sp>
          <p:nvSpPr>
            <p:cNvPr id="42" name="Rectangle 28"/>
            <p:cNvSpPr/>
            <p:nvPr/>
          </p:nvSpPr>
          <p:spPr>
            <a:xfrm>
              <a:off x="720168" y="4920090"/>
              <a:ext cx="2300356" cy="138377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endParaRPr lang="en-CA" sz="1050" dirty="0" smtClean="0">
                <a:solidFill>
                  <a:schemeClr val="tx1"/>
                </a:solidFill>
              </a:endParaRPr>
            </a:p>
          </p:txBody>
        </p:sp>
        <p:sp>
          <p:nvSpPr>
            <p:cNvPr id="20" name="Rectangle 19"/>
            <p:cNvSpPr/>
            <p:nvPr/>
          </p:nvSpPr>
          <p:spPr>
            <a:xfrm>
              <a:off x="717737" y="4958914"/>
              <a:ext cx="2273151" cy="1123384"/>
            </a:xfrm>
            <a:prstGeom prst="rect">
              <a:avLst/>
            </a:prstGeom>
          </p:spPr>
          <p:txBody>
            <a:bodyPr wrap="square">
              <a:spAutoFit/>
            </a:bodyPr>
            <a:lstStyle/>
            <a:p>
              <a:r>
                <a:rPr lang="en-CA" sz="1200" b="1" dirty="0">
                  <a:solidFill>
                    <a:srgbClr val="333333"/>
                  </a:solidFill>
                </a:rPr>
                <a:t>Lack of </a:t>
              </a:r>
              <a:r>
                <a:rPr lang="en-CA" sz="1200" b="1" dirty="0" smtClean="0">
                  <a:solidFill>
                    <a:srgbClr val="333333"/>
                  </a:solidFill>
                </a:rPr>
                <a:t>standardization. </a:t>
              </a:r>
            </a:p>
            <a:p>
              <a:r>
                <a:rPr lang="en-CA" sz="1100" dirty="0" smtClean="0">
                  <a:solidFill>
                    <a:srgbClr val="333333"/>
                  </a:solidFill>
                </a:rPr>
                <a:t>Pre-established use cases </a:t>
              </a:r>
              <a:r>
                <a:rPr lang="en-CA" sz="1100" dirty="0">
                  <a:solidFill>
                    <a:srgbClr val="333333"/>
                  </a:solidFill>
                </a:rPr>
                <a:t>and policies </a:t>
              </a:r>
              <a:r>
                <a:rPr lang="en-CA" sz="1100" dirty="0" smtClean="0">
                  <a:solidFill>
                    <a:srgbClr val="333333"/>
                  </a:solidFill>
                </a:rPr>
                <a:t>outlining tier 1 operational efforts will eliminate ad hoc </a:t>
              </a:r>
              <a:r>
                <a:rPr lang="en-CA" sz="1100" dirty="0">
                  <a:solidFill>
                    <a:srgbClr val="333333"/>
                  </a:solidFill>
                </a:rPr>
                <a:t>remediation </a:t>
              </a:r>
              <a:r>
                <a:rPr lang="en-CA" sz="1100" dirty="0" smtClean="0">
                  <a:solidFill>
                    <a:srgbClr val="333333"/>
                  </a:solidFill>
                </a:rPr>
                <a:t>efforts and streamline operations.</a:t>
              </a:r>
              <a:endParaRPr lang="en-CA" sz="1100" dirty="0">
                <a:solidFill>
                  <a:srgbClr val="333333"/>
                </a:solidFill>
              </a:endParaRPr>
            </a:p>
          </p:txBody>
        </p:sp>
      </p:grpSp>
      <p:grpSp>
        <p:nvGrpSpPr>
          <p:cNvPr id="11" name="Group 10"/>
          <p:cNvGrpSpPr/>
          <p:nvPr/>
        </p:nvGrpSpPr>
        <p:grpSpPr>
          <a:xfrm>
            <a:off x="713548" y="1389883"/>
            <a:ext cx="2321108" cy="1387335"/>
            <a:chOff x="713548" y="1319548"/>
            <a:chExt cx="2321108" cy="1387335"/>
          </a:xfrm>
        </p:grpSpPr>
        <p:sp>
          <p:nvSpPr>
            <p:cNvPr id="38" name="Rectangle 28"/>
            <p:cNvSpPr/>
            <p:nvPr/>
          </p:nvSpPr>
          <p:spPr>
            <a:xfrm>
              <a:off x="713548" y="1323104"/>
              <a:ext cx="2300356" cy="138377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endParaRPr lang="en-CA" sz="1050" dirty="0" smtClean="0">
                <a:solidFill>
                  <a:schemeClr val="tx1"/>
                </a:solidFill>
              </a:endParaRPr>
            </a:p>
          </p:txBody>
        </p:sp>
        <p:sp>
          <p:nvSpPr>
            <p:cNvPr id="23" name="Rectangle 22"/>
            <p:cNvSpPr/>
            <p:nvPr/>
          </p:nvSpPr>
          <p:spPr>
            <a:xfrm>
              <a:off x="717738" y="1319548"/>
              <a:ext cx="2316918" cy="1384995"/>
            </a:xfrm>
            <a:prstGeom prst="rect">
              <a:avLst/>
            </a:prstGeom>
          </p:spPr>
          <p:txBody>
            <a:bodyPr wrap="square">
              <a:spAutoFit/>
            </a:bodyPr>
            <a:lstStyle/>
            <a:p>
              <a:r>
                <a:rPr lang="en-CA" sz="1200" b="1" dirty="0" smtClean="0">
                  <a:solidFill>
                    <a:srgbClr val="333333"/>
                  </a:solidFill>
                </a:rPr>
                <a:t>Organizational </a:t>
              </a:r>
              <a:r>
                <a:rPr lang="en-CA" sz="1200" b="1" dirty="0">
                  <a:solidFill>
                    <a:srgbClr val="333333"/>
                  </a:solidFill>
                </a:rPr>
                <a:t>barriers </a:t>
              </a:r>
              <a:r>
                <a:rPr lang="en-CA" sz="1200" b="1" dirty="0" smtClean="0">
                  <a:solidFill>
                    <a:srgbClr val="333333"/>
                  </a:solidFill>
                </a:rPr>
                <a:t>separating prevention</a:t>
              </a:r>
              <a:r>
                <a:rPr lang="en-CA" sz="1200" b="1" dirty="0">
                  <a:solidFill>
                    <a:srgbClr val="333333"/>
                  </a:solidFill>
                </a:rPr>
                <a:t>, detection, </a:t>
              </a:r>
              <a:r>
                <a:rPr lang="en-CA" sz="1200" b="1" dirty="0" smtClean="0">
                  <a:solidFill>
                    <a:srgbClr val="333333"/>
                  </a:solidFill>
                </a:rPr>
                <a:t>analysis, </a:t>
              </a:r>
              <a:r>
                <a:rPr lang="en-CA" sz="1200" b="1" dirty="0">
                  <a:solidFill>
                    <a:srgbClr val="333333"/>
                  </a:solidFill>
                </a:rPr>
                <a:t>and response </a:t>
              </a:r>
              <a:r>
                <a:rPr lang="en-CA" sz="1200" b="1" dirty="0" smtClean="0">
                  <a:solidFill>
                    <a:srgbClr val="333333"/>
                  </a:solidFill>
                </a:rPr>
                <a:t>efforts</a:t>
              </a:r>
              <a:r>
                <a:rPr lang="en-CA" sz="1200" dirty="0" smtClean="0">
                  <a:solidFill>
                    <a:srgbClr val="333333"/>
                  </a:solidFill>
                </a:rPr>
                <a:t>. </a:t>
              </a:r>
            </a:p>
            <a:p>
              <a:r>
                <a:rPr lang="en-CA" sz="1100" dirty="0" smtClean="0">
                  <a:solidFill>
                    <a:srgbClr val="333333"/>
                  </a:solidFill>
                </a:rPr>
                <a:t>Siloed operations limits collaboration and internal </a:t>
              </a:r>
              <a:r>
                <a:rPr lang="en-CA" sz="1100" dirty="0">
                  <a:solidFill>
                    <a:srgbClr val="333333"/>
                  </a:solidFill>
                </a:rPr>
                <a:t>knowledge sharing.</a:t>
              </a:r>
            </a:p>
          </p:txBody>
        </p:sp>
      </p:grpSp>
      <p:grpSp>
        <p:nvGrpSpPr>
          <p:cNvPr id="10" name="Group 9"/>
          <p:cNvGrpSpPr/>
          <p:nvPr/>
        </p:nvGrpSpPr>
        <p:grpSpPr>
          <a:xfrm>
            <a:off x="3628887" y="1398988"/>
            <a:ext cx="2355206" cy="1383779"/>
            <a:chOff x="702640" y="3018588"/>
            <a:chExt cx="2300356" cy="1383779"/>
          </a:xfrm>
        </p:grpSpPr>
        <p:sp>
          <p:nvSpPr>
            <p:cNvPr id="40" name="Rectangle 28"/>
            <p:cNvSpPr/>
            <p:nvPr/>
          </p:nvSpPr>
          <p:spPr>
            <a:xfrm>
              <a:off x="702640" y="3018588"/>
              <a:ext cx="2300356" cy="138377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endParaRPr lang="en-CA" sz="1050" dirty="0" smtClean="0">
                <a:solidFill>
                  <a:schemeClr val="tx1"/>
                </a:solidFill>
              </a:endParaRPr>
            </a:p>
          </p:txBody>
        </p:sp>
        <p:sp>
          <p:nvSpPr>
            <p:cNvPr id="24" name="Rectangle 23"/>
            <p:cNvSpPr/>
            <p:nvPr/>
          </p:nvSpPr>
          <p:spPr>
            <a:xfrm>
              <a:off x="750925" y="3047802"/>
              <a:ext cx="2222092" cy="1138773"/>
            </a:xfrm>
            <a:prstGeom prst="rect">
              <a:avLst/>
            </a:prstGeom>
          </p:spPr>
          <p:txBody>
            <a:bodyPr wrap="square">
              <a:spAutoFit/>
            </a:bodyPr>
            <a:lstStyle/>
            <a:p>
              <a:r>
                <a:rPr lang="en-CA" sz="1200" b="1" dirty="0" smtClean="0">
                  <a:solidFill>
                    <a:srgbClr val="333333"/>
                  </a:solidFill>
                </a:rPr>
                <a:t>Lack of knowledgeable security staff. </a:t>
              </a:r>
            </a:p>
            <a:p>
              <a:r>
                <a:rPr lang="en-CA" sz="1100" dirty="0" smtClean="0">
                  <a:solidFill>
                    <a:srgbClr val="333333"/>
                  </a:solidFill>
                </a:rPr>
                <a:t>H</a:t>
              </a:r>
              <a:r>
                <a:rPr lang="en-CA" sz="1100" dirty="0" smtClean="0"/>
                <a:t>uman </a:t>
              </a:r>
              <a:r>
                <a:rPr lang="en-CA" sz="1100" dirty="0"/>
                <a:t>capital is transferrable between roles &amp; functions and </a:t>
              </a:r>
              <a:r>
                <a:rPr lang="en-CA" sz="1100" dirty="0" smtClean="0"/>
                <a:t>must be </a:t>
              </a:r>
              <a:r>
                <a:rPr lang="en-CA" sz="1100" dirty="0"/>
                <a:t>cross-trained to </a:t>
              </a:r>
              <a:r>
                <a:rPr lang="en-CA" sz="1100" dirty="0" smtClean="0"/>
                <a:t>wear multiple hats. </a:t>
              </a:r>
              <a:endParaRPr lang="en-CA" sz="1100" dirty="0">
                <a:solidFill>
                  <a:srgbClr val="333333"/>
                </a:solidFill>
              </a:endParaRPr>
            </a:p>
          </p:txBody>
        </p:sp>
      </p:grpSp>
      <p:grpSp>
        <p:nvGrpSpPr>
          <p:cNvPr id="9" name="Group 8"/>
          <p:cNvGrpSpPr/>
          <p:nvPr/>
        </p:nvGrpSpPr>
        <p:grpSpPr>
          <a:xfrm>
            <a:off x="681727" y="3093208"/>
            <a:ext cx="2352930" cy="1383779"/>
            <a:chOff x="3610821" y="1283637"/>
            <a:chExt cx="2377239" cy="1383779"/>
          </a:xfrm>
        </p:grpSpPr>
        <p:sp>
          <p:nvSpPr>
            <p:cNvPr id="39" name="Rectangle 28"/>
            <p:cNvSpPr/>
            <p:nvPr/>
          </p:nvSpPr>
          <p:spPr>
            <a:xfrm>
              <a:off x="3631574" y="1283637"/>
              <a:ext cx="2356486" cy="138377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endParaRPr lang="en-CA" sz="1050" dirty="0" smtClean="0">
                <a:solidFill>
                  <a:schemeClr val="tx1"/>
                </a:solidFill>
              </a:endParaRPr>
            </a:p>
          </p:txBody>
        </p:sp>
        <p:sp>
          <p:nvSpPr>
            <p:cNvPr id="28" name="Rectangle 27"/>
            <p:cNvSpPr/>
            <p:nvPr/>
          </p:nvSpPr>
          <p:spPr>
            <a:xfrm>
              <a:off x="3610821" y="1319548"/>
              <a:ext cx="2373271" cy="1292662"/>
            </a:xfrm>
            <a:prstGeom prst="rect">
              <a:avLst/>
            </a:prstGeom>
          </p:spPr>
          <p:txBody>
            <a:bodyPr wrap="square">
              <a:spAutoFit/>
            </a:bodyPr>
            <a:lstStyle/>
            <a:p>
              <a:r>
                <a:rPr lang="en-CA" sz="1200" b="1" dirty="0" smtClean="0">
                  <a:solidFill>
                    <a:srgbClr val="333333"/>
                  </a:solidFill>
                </a:rPr>
                <a:t>Protecting everything</a:t>
              </a:r>
              <a:r>
                <a:rPr lang="en-CA" sz="1200" b="1" dirty="0">
                  <a:solidFill>
                    <a:srgbClr val="333333"/>
                  </a:solidFill>
                </a:rPr>
                <a:t>. </a:t>
              </a:r>
            </a:p>
            <a:p>
              <a:r>
                <a:rPr lang="en-CA" sz="1100" dirty="0" smtClean="0">
                  <a:solidFill>
                    <a:srgbClr val="000000"/>
                  </a:solidFill>
                  <a:ea typeface="Times New Roman" panose="02020603050405020304" pitchFamily="18" charset="0"/>
                </a:rPr>
                <a:t>Avoid a shotgun approach. Prioritize and protect the assets that </a:t>
              </a:r>
              <a:r>
                <a:rPr lang="en-CA" sz="1100" i="1" dirty="0" smtClean="0">
                  <a:solidFill>
                    <a:srgbClr val="000000"/>
                  </a:solidFill>
                  <a:ea typeface="Times New Roman" panose="02020603050405020304" pitchFamily="18" charset="0"/>
                </a:rPr>
                <a:t>truly</a:t>
              </a:r>
              <a:r>
                <a:rPr lang="en-CA" sz="1100" dirty="0" smtClean="0">
                  <a:solidFill>
                    <a:srgbClr val="000000"/>
                  </a:solidFill>
                  <a:ea typeface="Times New Roman" panose="02020603050405020304" pitchFamily="18" charset="0"/>
                </a:rPr>
                <a:t> matter with the appropriate network controls. Doing </a:t>
              </a:r>
              <a:r>
                <a:rPr lang="en-CA" sz="1100" dirty="0">
                  <a:solidFill>
                    <a:srgbClr val="000000"/>
                  </a:solidFill>
                  <a:ea typeface="Times New Roman" panose="02020603050405020304" pitchFamily="18" charset="0"/>
                </a:rPr>
                <a:t>so will </a:t>
              </a:r>
              <a:r>
                <a:rPr lang="en-CA" sz="1100" dirty="0" smtClean="0">
                  <a:solidFill>
                    <a:srgbClr val="000000"/>
                  </a:solidFill>
                  <a:ea typeface="Times New Roman" panose="02020603050405020304" pitchFamily="18" charset="0"/>
                </a:rPr>
                <a:t>also save </a:t>
              </a:r>
              <a:r>
                <a:rPr lang="en-CA" sz="1100" dirty="0">
                  <a:solidFill>
                    <a:srgbClr val="000000"/>
                  </a:solidFill>
                  <a:ea typeface="Times New Roman" panose="02020603050405020304" pitchFamily="18" charset="0"/>
                </a:rPr>
                <a:t>unnecessary human capital </a:t>
              </a:r>
              <a:r>
                <a:rPr lang="en-CA" sz="1100" dirty="0" smtClean="0">
                  <a:solidFill>
                    <a:srgbClr val="000000"/>
                  </a:solidFill>
                  <a:ea typeface="Times New Roman" panose="02020603050405020304" pitchFamily="18" charset="0"/>
                </a:rPr>
                <a:t>costs.</a:t>
              </a:r>
              <a:endParaRPr lang="en-CA" sz="1100" dirty="0">
                <a:ea typeface="Times New Roman" panose="02020603050405020304" pitchFamily="18" charset="0"/>
              </a:endParaRPr>
            </a:p>
          </p:txBody>
        </p:sp>
      </p:grpSp>
      <p:grpSp>
        <p:nvGrpSpPr>
          <p:cNvPr id="8" name="Group 7"/>
          <p:cNvGrpSpPr/>
          <p:nvPr/>
        </p:nvGrpSpPr>
        <p:grpSpPr>
          <a:xfrm>
            <a:off x="3610821" y="3087942"/>
            <a:ext cx="2373272" cy="1383779"/>
            <a:chOff x="3610821" y="3022874"/>
            <a:chExt cx="2373272" cy="1383779"/>
          </a:xfrm>
        </p:grpSpPr>
        <p:sp>
          <p:nvSpPr>
            <p:cNvPr id="41" name="Rectangle 28"/>
            <p:cNvSpPr/>
            <p:nvPr/>
          </p:nvSpPr>
          <p:spPr>
            <a:xfrm>
              <a:off x="3627607" y="3022874"/>
              <a:ext cx="2356486" cy="138377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endParaRPr lang="en-CA" sz="1050" dirty="0" smtClean="0">
                <a:solidFill>
                  <a:schemeClr val="tx1"/>
                </a:solidFill>
              </a:endParaRPr>
            </a:p>
          </p:txBody>
        </p:sp>
        <p:sp>
          <p:nvSpPr>
            <p:cNvPr id="32" name="Rectangle 31"/>
            <p:cNvSpPr/>
            <p:nvPr/>
          </p:nvSpPr>
          <p:spPr>
            <a:xfrm>
              <a:off x="3610821" y="3075445"/>
              <a:ext cx="2373272" cy="1308050"/>
            </a:xfrm>
            <a:prstGeom prst="rect">
              <a:avLst/>
            </a:prstGeom>
          </p:spPr>
          <p:txBody>
            <a:bodyPr wrap="square">
              <a:spAutoFit/>
            </a:bodyPr>
            <a:lstStyle/>
            <a:p>
              <a:r>
                <a:rPr lang="en-CA" sz="1200" b="1" dirty="0" smtClean="0">
                  <a:solidFill>
                    <a:srgbClr val="333333"/>
                  </a:solidFill>
                </a:rPr>
                <a:t>Failure to evaluate and improve security </a:t>
              </a:r>
              <a:r>
                <a:rPr lang="en-CA" sz="1200" b="1" dirty="0">
                  <a:solidFill>
                    <a:srgbClr val="333333"/>
                  </a:solidFill>
                </a:rPr>
                <a:t>o</a:t>
              </a:r>
              <a:r>
                <a:rPr lang="en-CA" sz="1200" b="1" dirty="0" smtClean="0">
                  <a:solidFill>
                    <a:srgbClr val="333333"/>
                  </a:solidFill>
                </a:rPr>
                <a:t>perations. </a:t>
              </a:r>
            </a:p>
            <a:p>
              <a:r>
                <a:rPr lang="en-CA" sz="1100" dirty="0" smtClean="0">
                  <a:solidFill>
                    <a:srgbClr val="333333"/>
                  </a:solidFill>
                </a:rPr>
                <a:t>The effectiveness of operations must be frequently measured and (re)assessed through an iterative system of continuous improvement. </a:t>
              </a:r>
              <a:endParaRPr lang="en-CA" sz="1100" dirty="0">
                <a:solidFill>
                  <a:srgbClr val="333333"/>
                </a:solidFill>
              </a:endParaRPr>
            </a:p>
          </p:txBody>
        </p:sp>
      </p:grpSp>
      <p:grpSp>
        <p:nvGrpSpPr>
          <p:cNvPr id="7" name="Group 6"/>
          <p:cNvGrpSpPr/>
          <p:nvPr/>
        </p:nvGrpSpPr>
        <p:grpSpPr>
          <a:xfrm>
            <a:off x="3610821" y="4855634"/>
            <a:ext cx="2375118" cy="1385715"/>
            <a:chOff x="3610821" y="4958914"/>
            <a:chExt cx="2375118" cy="1385715"/>
          </a:xfrm>
        </p:grpSpPr>
        <p:sp>
          <p:nvSpPr>
            <p:cNvPr id="43" name="Rectangle 28"/>
            <p:cNvSpPr/>
            <p:nvPr/>
          </p:nvSpPr>
          <p:spPr>
            <a:xfrm>
              <a:off x="3629453" y="4960850"/>
              <a:ext cx="2356486" cy="138377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endParaRPr lang="en-CA" sz="1050" dirty="0" smtClean="0">
                <a:solidFill>
                  <a:schemeClr val="tx1"/>
                </a:solidFill>
              </a:endParaRPr>
            </a:p>
          </p:txBody>
        </p:sp>
        <p:sp>
          <p:nvSpPr>
            <p:cNvPr id="33" name="Rectangle 32"/>
            <p:cNvSpPr/>
            <p:nvPr/>
          </p:nvSpPr>
          <p:spPr>
            <a:xfrm>
              <a:off x="3610821" y="4958914"/>
              <a:ext cx="2373272" cy="1308050"/>
            </a:xfrm>
            <a:prstGeom prst="rect">
              <a:avLst/>
            </a:prstGeom>
          </p:spPr>
          <p:txBody>
            <a:bodyPr wrap="square">
              <a:spAutoFit/>
            </a:bodyPr>
            <a:lstStyle/>
            <a:p>
              <a:r>
                <a:rPr lang="en-CA" sz="1200" b="1" dirty="0" smtClean="0"/>
                <a:t>Failure to acknowledge the auditor as a customer.</a:t>
              </a:r>
              <a:endParaRPr lang="en-CA" sz="1200" b="1" dirty="0"/>
            </a:p>
            <a:p>
              <a:r>
                <a:rPr lang="en-CA" sz="1100" dirty="0"/>
                <a:t>Many compliance &amp; regulatory obligations require organizations to have comprehensive documentation of their security operations practices.</a:t>
              </a:r>
            </a:p>
          </p:txBody>
        </p:sp>
      </p:grpSp>
      <p:sp>
        <p:nvSpPr>
          <p:cNvPr id="3" name="Rectangle 2"/>
          <p:cNvSpPr/>
          <p:nvPr/>
        </p:nvSpPr>
        <p:spPr>
          <a:xfrm>
            <a:off x="6332272" y="1899033"/>
            <a:ext cx="2620611" cy="4185761"/>
          </a:xfrm>
          <a:prstGeom prst="rect">
            <a:avLst/>
          </a:prstGeom>
          <a:solidFill>
            <a:srgbClr val="142330"/>
          </a:solidFill>
        </p:spPr>
        <p:txBody>
          <a:bodyPr wrap="square">
            <a:spAutoFit/>
          </a:bodyPr>
          <a:lstStyle/>
          <a:p>
            <a:pPr algn="ctr"/>
            <a:r>
              <a:rPr lang="en-CA" sz="1400" b="1" dirty="0" smtClean="0">
                <a:solidFill>
                  <a:schemeClr val="bg1"/>
                </a:solidFill>
                <a:effectLst>
                  <a:outerShdw blurRad="38100" dist="38100" dir="2700000" algn="tl">
                    <a:srgbClr val="000000">
                      <a:alpha val="43137"/>
                    </a:srgbClr>
                  </a:outerShdw>
                </a:effectLst>
              </a:rPr>
              <a:t>When </a:t>
            </a:r>
            <a:r>
              <a:rPr lang="en-CA" sz="1400" b="1" dirty="0">
                <a:solidFill>
                  <a:schemeClr val="bg1"/>
                </a:solidFill>
                <a:effectLst>
                  <a:outerShdw blurRad="38100" dist="38100" dir="2700000" algn="tl">
                    <a:srgbClr val="000000">
                      <a:alpha val="43137"/>
                    </a:srgbClr>
                  </a:outerShdw>
                </a:effectLst>
              </a:rPr>
              <a:t>an emergency security incident strikes, weak collaboration and poor coordination among critical business functions will </a:t>
            </a:r>
            <a:r>
              <a:rPr lang="en-CA" sz="1400" b="1" dirty="0" smtClean="0">
                <a:solidFill>
                  <a:schemeClr val="bg1"/>
                </a:solidFill>
                <a:effectLst>
                  <a:outerShdw blurRad="38100" dist="38100" dir="2700000" algn="tl">
                    <a:srgbClr val="000000">
                      <a:alpha val="43137"/>
                    </a:srgbClr>
                  </a:outerShdw>
                </a:effectLst>
              </a:rPr>
              <a:t>magnify inefficiencies </a:t>
            </a:r>
            <a:r>
              <a:rPr lang="en-CA" sz="1400" b="1" dirty="0">
                <a:solidFill>
                  <a:schemeClr val="bg1"/>
                </a:solidFill>
                <a:effectLst>
                  <a:outerShdw blurRad="38100" dist="38100" dir="2700000" algn="tl">
                    <a:srgbClr val="000000">
                      <a:alpha val="43137"/>
                    </a:srgbClr>
                  </a:outerShdw>
                </a:effectLst>
              </a:rPr>
              <a:t>in the IR process, impacting the organization’s ability to minimize damage and downtime. </a:t>
            </a:r>
            <a:endParaRPr lang="en-CA" sz="1400" b="1" dirty="0" smtClean="0">
              <a:solidFill>
                <a:schemeClr val="bg1"/>
              </a:solidFill>
              <a:effectLst>
                <a:outerShdw blurRad="38100" dist="38100" dir="2700000" algn="tl">
                  <a:srgbClr val="000000">
                    <a:alpha val="43137"/>
                  </a:srgbClr>
                </a:outerShdw>
              </a:effectLst>
            </a:endParaRPr>
          </a:p>
          <a:p>
            <a:pPr algn="ctr"/>
            <a:endParaRPr lang="en-CA" sz="1400" b="1" dirty="0">
              <a:solidFill>
                <a:schemeClr val="bg1"/>
              </a:solidFill>
              <a:effectLst>
                <a:outerShdw blurRad="38100" dist="38100" dir="2700000" algn="tl">
                  <a:srgbClr val="000000">
                    <a:alpha val="43137"/>
                  </a:srgbClr>
                </a:outerShdw>
              </a:effectLst>
            </a:endParaRPr>
          </a:p>
          <a:p>
            <a:pPr algn="ctr"/>
            <a:r>
              <a:rPr lang="en-CA" sz="1400" b="1" dirty="0" smtClean="0">
                <a:solidFill>
                  <a:schemeClr val="bg1"/>
                </a:solidFill>
                <a:effectLst>
                  <a:outerShdw blurRad="38100" dist="38100" dir="2700000" algn="tl">
                    <a:srgbClr val="000000">
                      <a:alpha val="43137"/>
                    </a:srgbClr>
                  </a:outerShdw>
                </a:effectLst>
              </a:rPr>
              <a:t>When </a:t>
            </a:r>
            <a:r>
              <a:rPr lang="en-CA" sz="1400" b="1" dirty="0">
                <a:solidFill>
                  <a:schemeClr val="bg1"/>
                </a:solidFill>
                <a:effectLst>
                  <a:outerShdw blurRad="38100" dist="38100" dir="2700000" algn="tl">
                    <a:srgbClr val="000000">
                      <a:alpha val="43137"/>
                    </a:srgbClr>
                  </a:outerShdw>
                </a:effectLst>
              </a:rPr>
              <a:t>we train our customers’ incident response teams, 90% of our efforts go to stronger interlock and collaboration between key stakeholders</a:t>
            </a:r>
            <a:r>
              <a:rPr lang="en-CA" sz="1400" b="1" dirty="0" smtClean="0">
                <a:solidFill>
                  <a:schemeClr val="bg1"/>
                </a:solidFill>
                <a:effectLst>
                  <a:outerShdw blurRad="38100" dist="38100" dir="2700000" algn="tl">
                    <a:srgbClr val="000000">
                      <a:alpha val="43137"/>
                    </a:srgbClr>
                  </a:outerShdw>
                </a:effectLst>
              </a:rPr>
              <a:t>. </a:t>
            </a:r>
          </a:p>
          <a:p>
            <a:endParaRPr lang="en-CA" sz="1400" dirty="0">
              <a:solidFill>
                <a:schemeClr val="bg1"/>
              </a:solidFill>
            </a:endParaRPr>
          </a:p>
          <a:p>
            <a:r>
              <a:rPr lang="en-CA" sz="800" dirty="0" smtClean="0">
                <a:solidFill>
                  <a:schemeClr val="bg1"/>
                </a:solidFill>
              </a:rPr>
              <a:t>Ismael </a:t>
            </a:r>
            <a:r>
              <a:rPr lang="en-CA" sz="800" dirty="0">
                <a:solidFill>
                  <a:schemeClr val="bg1"/>
                </a:solidFill>
              </a:rPr>
              <a:t>Valenzuela, IR/Forensics Technical Practice Manager, Foundstone® Services, Intel Security</a:t>
            </a: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6312" y="1316547"/>
            <a:ext cx="372529" cy="372529"/>
          </a:xfrm>
          <a:prstGeom prst="rect">
            <a:avLst/>
          </a:prstGeom>
        </p:spPr>
      </p:pic>
      <p:pic>
        <p:nvPicPr>
          <p:cNvPr id="35" name="Picture 102"/>
          <p:cNvPicPr>
            <a:picLocks noChangeAspect="1"/>
          </p:cNvPicPr>
          <p:nvPr/>
        </p:nvPicPr>
        <p:blipFill>
          <a:blip r:embed="rId3"/>
          <a:stretch>
            <a:fillRect/>
          </a:stretch>
        </p:blipFill>
        <p:spPr>
          <a:xfrm>
            <a:off x="6455542" y="1862827"/>
            <a:ext cx="292633" cy="219475"/>
          </a:xfrm>
          <a:prstGeom prst="rect">
            <a:avLst/>
          </a:prstGeom>
        </p:spPr>
      </p:pic>
      <p:pic>
        <p:nvPicPr>
          <p:cNvPr id="36" name="Picture 103"/>
          <p:cNvPicPr>
            <a:picLocks noChangeAspect="1"/>
          </p:cNvPicPr>
          <p:nvPr/>
        </p:nvPicPr>
        <p:blipFill>
          <a:blip r:embed="rId4"/>
          <a:stretch>
            <a:fillRect/>
          </a:stretch>
        </p:blipFill>
        <p:spPr>
          <a:xfrm>
            <a:off x="8789168" y="5272541"/>
            <a:ext cx="274344" cy="286537"/>
          </a:xfrm>
          <a:prstGeom prst="rect">
            <a:avLst/>
          </a:prstGeom>
        </p:spPr>
      </p:pic>
      <p:grpSp>
        <p:nvGrpSpPr>
          <p:cNvPr id="37" name="Group 36"/>
          <p:cNvGrpSpPr/>
          <p:nvPr/>
        </p:nvGrpSpPr>
        <p:grpSpPr>
          <a:xfrm>
            <a:off x="0" y="6422955"/>
            <a:ext cx="9144000" cy="437555"/>
            <a:chOff x="0" y="6422955"/>
            <a:chExt cx="9144000" cy="437555"/>
          </a:xfrm>
        </p:grpSpPr>
        <p:pic>
          <p:nvPicPr>
            <p:cNvPr id="44" name="Picture 3">
              <a:hlinkClick r:id="rId5"/>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45" name="Picture 44"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470327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400636" y="1130173"/>
            <a:ext cx="2743364" cy="5397628"/>
          </a:xfrm>
          <a:prstGeom prst="rect">
            <a:avLst/>
          </a:prstGeom>
          <a:solidFill>
            <a:srgbClr val="142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192B39"/>
              </a:solidFill>
            </a:endParaRPr>
          </a:p>
        </p:txBody>
      </p:sp>
      <p:sp>
        <p:nvSpPr>
          <p:cNvPr id="2" name="Title 1"/>
          <p:cNvSpPr>
            <a:spLocks noGrp="1"/>
          </p:cNvSpPr>
          <p:nvPr>
            <p:ph type="title"/>
          </p:nvPr>
        </p:nvSpPr>
        <p:spPr/>
        <p:txBody>
          <a:bodyPr/>
          <a:lstStyle/>
          <a:p>
            <a:r>
              <a:rPr lang="en-CA" dirty="0" smtClean="0"/>
              <a:t>Benefits of an integrated operations process</a:t>
            </a:r>
            <a:endParaRPr lang="en-CA" dirty="0"/>
          </a:p>
        </p:txBody>
      </p:sp>
      <p:sp>
        <p:nvSpPr>
          <p:cNvPr id="12" name="Rectangle 11"/>
          <p:cNvSpPr/>
          <p:nvPr/>
        </p:nvSpPr>
        <p:spPr>
          <a:xfrm>
            <a:off x="146922" y="1130173"/>
            <a:ext cx="5802950" cy="230316"/>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CA" sz="1200" b="1" dirty="0" smtClean="0">
                <a:solidFill>
                  <a:schemeClr val="accent1"/>
                </a:solidFill>
              </a:rPr>
              <a:t>Tactical Benefits</a:t>
            </a:r>
            <a:endParaRPr lang="en-CA" sz="1200" b="1" dirty="0">
              <a:solidFill>
                <a:schemeClr val="accent1"/>
              </a:solidFill>
            </a:endParaRPr>
          </a:p>
        </p:txBody>
      </p:sp>
      <p:sp>
        <p:nvSpPr>
          <p:cNvPr id="13" name="Rectangle 12"/>
          <p:cNvSpPr/>
          <p:nvPr/>
        </p:nvSpPr>
        <p:spPr>
          <a:xfrm>
            <a:off x="146922" y="2164692"/>
            <a:ext cx="5802950" cy="229218"/>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CA" sz="1200" b="1" dirty="0" smtClean="0">
                <a:solidFill>
                  <a:schemeClr val="accent1"/>
                </a:solidFill>
              </a:rPr>
              <a:t>Operational Benefits</a:t>
            </a:r>
            <a:endParaRPr lang="en-CA" sz="1200" b="1" dirty="0">
              <a:solidFill>
                <a:schemeClr val="accent1"/>
              </a:solidFill>
            </a:endParaRPr>
          </a:p>
        </p:txBody>
      </p:sp>
      <p:sp>
        <p:nvSpPr>
          <p:cNvPr id="14" name="Rectangle 13"/>
          <p:cNvSpPr/>
          <p:nvPr/>
        </p:nvSpPr>
        <p:spPr>
          <a:xfrm>
            <a:off x="146922" y="5031300"/>
            <a:ext cx="5784275" cy="247604"/>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CA" sz="1200" b="1" dirty="0" smtClean="0">
                <a:solidFill>
                  <a:schemeClr val="accent1"/>
                </a:solidFill>
              </a:rPr>
              <a:t>Strategic Benefits</a:t>
            </a:r>
            <a:endParaRPr lang="en-CA" sz="1200" b="1" dirty="0">
              <a:solidFill>
                <a:schemeClr val="accent1"/>
              </a:solidFill>
            </a:endParaRPr>
          </a:p>
        </p:txBody>
      </p:sp>
      <p:sp>
        <p:nvSpPr>
          <p:cNvPr id="15" name="Rectangle 14"/>
          <p:cNvSpPr/>
          <p:nvPr/>
        </p:nvSpPr>
        <p:spPr>
          <a:xfrm>
            <a:off x="143847" y="2406655"/>
            <a:ext cx="6314213" cy="2628284"/>
          </a:xfrm>
          <a:prstGeom prst="rect">
            <a:avLst/>
          </a:prstGeom>
        </p:spPr>
        <p:txBody>
          <a:bodyPr wrap="square">
            <a:spAutoFit/>
          </a:bodyPr>
          <a:lstStyle/>
          <a:p>
            <a:pPr marL="342900" marR="0" lvl="0" indent="-342900">
              <a:lnSpc>
                <a:spcPct val="107000"/>
              </a:lnSpc>
              <a:spcBef>
                <a:spcPts val="0"/>
              </a:spcBef>
              <a:spcAft>
                <a:spcPts val="0"/>
              </a:spcAft>
              <a:buFont typeface="Arial" panose="020B0604020202020204" pitchFamily="34" charset="0"/>
              <a:buChar char="•"/>
            </a:pPr>
            <a:r>
              <a:rPr lang="en-CA" sz="1100" dirty="0">
                <a:latin typeface="Arial" panose="020B0604020202020204" pitchFamily="34" charset="0"/>
                <a:ea typeface="Calibri" panose="020F0502020204030204" pitchFamily="34" charset="0"/>
                <a:cs typeface="Arial" panose="020B0604020202020204" pitchFamily="34" charset="0"/>
              </a:rPr>
              <a:t>Improved situational awareness; data is provided with context, allowing </a:t>
            </a:r>
            <a:r>
              <a:rPr lang="en-CA" sz="1100" dirty="0" smtClean="0">
                <a:latin typeface="Arial" panose="020B0604020202020204" pitchFamily="34" charset="0"/>
                <a:ea typeface="Calibri" panose="020F0502020204030204" pitchFamily="34" charset="0"/>
                <a:cs typeface="Arial" panose="020B0604020202020204" pitchFamily="34" charset="0"/>
              </a:rPr>
              <a:t>security operations </a:t>
            </a:r>
            <a:r>
              <a:rPr lang="en-CA" sz="1100" dirty="0">
                <a:latin typeface="Arial" panose="020B0604020202020204" pitchFamily="34" charset="0"/>
                <a:ea typeface="Calibri" panose="020F0502020204030204" pitchFamily="34" charset="0"/>
                <a:cs typeface="Arial" panose="020B0604020202020204" pitchFamily="34" charset="0"/>
              </a:rPr>
              <a:t>teams to shift their investigation from </a:t>
            </a:r>
            <a:r>
              <a:rPr lang="en-CA" sz="1100" dirty="0" smtClean="0">
                <a:latin typeface="Arial" panose="020B0604020202020204" pitchFamily="34" charset="0"/>
                <a:ea typeface="Calibri" panose="020F0502020204030204" pitchFamily="34" charset="0"/>
                <a:cs typeface="Arial" panose="020B0604020202020204" pitchFamily="34" charset="0"/>
              </a:rPr>
              <a:t>indicators </a:t>
            </a:r>
            <a:r>
              <a:rPr lang="en-CA" sz="1100" dirty="0">
                <a:latin typeface="Arial" panose="020B0604020202020204" pitchFamily="34" charset="0"/>
                <a:ea typeface="Calibri" panose="020F0502020204030204" pitchFamily="34" charset="0"/>
                <a:cs typeface="Arial" panose="020B0604020202020204" pitchFamily="34" charset="0"/>
              </a:rPr>
              <a:t>to attackers’ tactics, </a:t>
            </a:r>
            <a:r>
              <a:rPr lang="en-CA" sz="1100" dirty="0" smtClean="0">
                <a:latin typeface="Arial" panose="020B0604020202020204" pitchFamily="34" charset="0"/>
                <a:ea typeface="Calibri" panose="020F0502020204030204" pitchFamily="34" charset="0"/>
                <a:cs typeface="Arial" panose="020B0604020202020204" pitchFamily="34" charset="0"/>
              </a:rPr>
              <a:t>tools, </a:t>
            </a:r>
            <a:r>
              <a:rPr lang="en-CA" sz="1100" dirty="0">
                <a:latin typeface="Arial" panose="020B0604020202020204" pitchFamily="34" charset="0"/>
                <a:ea typeface="Calibri" panose="020F0502020204030204" pitchFamily="34" charset="0"/>
                <a:cs typeface="Arial" panose="020B0604020202020204" pitchFamily="34" charset="0"/>
              </a:rPr>
              <a:t>and procedures.</a:t>
            </a:r>
            <a:endParaRPr lang="en-CA" sz="9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CA" sz="1100" dirty="0" smtClean="0">
                <a:latin typeface="Arial" panose="020B0604020202020204" pitchFamily="34" charset="0"/>
                <a:ea typeface="Calibri" panose="020F0502020204030204" pitchFamily="34" charset="0"/>
                <a:cs typeface="Arial" panose="020B0604020202020204" pitchFamily="34" charset="0"/>
              </a:rPr>
              <a:t>Intelligence-driven security operational processes, reducing incident response times through the contextualization of incidents.</a:t>
            </a:r>
          </a:p>
          <a:p>
            <a:pPr marL="342900" marR="0" lvl="0" indent="-342900">
              <a:lnSpc>
                <a:spcPct val="107000"/>
              </a:lnSpc>
              <a:spcBef>
                <a:spcPts val="0"/>
              </a:spcBef>
              <a:spcAft>
                <a:spcPts val="0"/>
              </a:spcAft>
              <a:buFont typeface="Arial" panose="020B0604020202020204" pitchFamily="34" charset="0"/>
              <a:buChar char="•"/>
            </a:pPr>
            <a:r>
              <a:rPr lang="en-CA" sz="1100" dirty="0" smtClean="0">
                <a:latin typeface="Arial" panose="020B0604020202020204" pitchFamily="34" charset="0"/>
                <a:ea typeface="Calibri" panose="020F0502020204030204" pitchFamily="34" charset="0"/>
                <a:cs typeface="Arial" panose="020B0604020202020204" pitchFamily="34" charset="0"/>
              </a:rPr>
              <a:t>Collaborative and unified prevention, detection, analysis, and response processes.</a:t>
            </a:r>
          </a:p>
          <a:p>
            <a:pPr marL="342900" indent="-342900">
              <a:lnSpc>
                <a:spcPct val="107000"/>
              </a:lnSpc>
              <a:spcAft>
                <a:spcPts val="0"/>
              </a:spcAft>
              <a:buFont typeface="Arial" panose="020B0604020202020204" pitchFamily="34" charset="0"/>
              <a:buChar char="•"/>
            </a:pPr>
            <a:r>
              <a:rPr lang="en-CA" sz="1100" dirty="0" smtClean="0">
                <a:latin typeface="Arial" panose="020B0604020202020204" pitchFamily="34" charset="0"/>
                <a:ea typeface="Calibri" panose="020F0502020204030204" pitchFamily="34" charset="0"/>
                <a:cs typeface="Arial" panose="020B0604020202020204" pitchFamily="34" charset="0"/>
              </a:rPr>
              <a:t>Enhanced communication through the use of a central web/knowledge portal, defined </a:t>
            </a:r>
            <a:r>
              <a:rPr lang="en-CA" sz="1100" dirty="0">
                <a:latin typeface="Arial" panose="020B0604020202020204" pitchFamily="34" charset="0"/>
                <a:ea typeface="Calibri" panose="020F0502020204030204" pitchFamily="34" charset="0"/>
                <a:cs typeface="Arial" panose="020B0604020202020204" pitchFamily="34" charset="0"/>
              </a:rPr>
              <a:t>escalation </a:t>
            </a:r>
            <a:r>
              <a:rPr lang="en-CA" sz="1100" dirty="0" smtClean="0">
                <a:latin typeface="Arial" panose="020B0604020202020204" pitchFamily="34" charset="0"/>
                <a:ea typeface="Calibri" panose="020F0502020204030204" pitchFamily="34" charset="0"/>
                <a:cs typeface="Arial" panose="020B0604020202020204" pitchFamily="34" charset="0"/>
              </a:rPr>
              <a:t>procedures, </a:t>
            </a:r>
            <a:r>
              <a:rPr lang="en-CA" sz="1100" dirty="0">
                <a:latin typeface="Arial" panose="020B0604020202020204" pitchFamily="34" charset="0"/>
                <a:ea typeface="Calibri" panose="020F0502020204030204" pitchFamily="34" charset="0"/>
                <a:cs typeface="Arial" panose="020B0604020202020204" pitchFamily="34" charset="0"/>
              </a:rPr>
              <a:t>and </a:t>
            </a:r>
            <a:r>
              <a:rPr lang="en-CA" sz="1100" dirty="0" smtClean="0">
                <a:latin typeface="Arial" panose="020B0604020202020204" pitchFamily="34" charset="0"/>
                <a:ea typeface="Calibri" panose="020F0502020204030204" pitchFamily="34" charset="0"/>
                <a:cs typeface="Arial" panose="020B0604020202020204" pitchFamily="34" charset="0"/>
              </a:rPr>
              <a:t>a comprehensive </a:t>
            </a:r>
            <a:r>
              <a:rPr lang="en-CA" sz="1100" dirty="0">
                <a:latin typeface="Arial" panose="020B0604020202020204" pitchFamily="34" charset="0"/>
                <a:ea typeface="Calibri" panose="020F0502020204030204" pitchFamily="34" charset="0"/>
                <a:cs typeface="Arial" panose="020B0604020202020204" pitchFamily="34" charset="0"/>
              </a:rPr>
              <a:t>ticketing function.</a:t>
            </a:r>
          </a:p>
          <a:p>
            <a:pPr marL="342900" indent="-342900">
              <a:lnSpc>
                <a:spcPct val="107000"/>
              </a:lnSpc>
              <a:buFont typeface="Arial" panose="020B0604020202020204" pitchFamily="34" charset="0"/>
              <a:buChar char="•"/>
            </a:pPr>
            <a:r>
              <a:rPr lang="en-CA" sz="1100" dirty="0">
                <a:latin typeface="Arial" panose="020B0604020202020204" pitchFamily="34" charset="0"/>
                <a:ea typeface="Calibri" panose="020F0502020204030204" pitchFamily="34" charset="0"/>
                <a:cs typeface="Arial" panose="020B0604020202020204" pitchFamily="34" charset="0"/>
              </a:rPr>
              <a:t>A more intelligence-driven patch management process. Threat </a:t>
            </a:r>
            <a:r>
              <a:rPr lang="en-CA" sz="1100" dirty="0" smtClean="0">
                <a:latin typeface="Arial" panose="020B0604020202020204" pitchFamily="34" charset="0"/>
                <a:ea typeface="Calibri" panose="020F0502020204030204" pitchFamily="34" charset="0"/>
                <a:cs typeface="Arial" panose="020B0604020202020204" pitchFamily="34" charset="0"/>
              </a:rPr>
              <a:t>intelligence </a:t>
            </a:r>
            <a:r>
              <a:rPr lang="en-CA" sz="1100" dirty="0">
                <a:latin typeface="Arial" panose="020B0604020202020204" pitchFamily="34" charset="0"/>
                <a:ea typeface="Calibri" panose="020F0502020204030204" pitchFamily="34" charset="0"/>
                <a:cs typeface="Arial" panose="020B0604020202020204" pitchFamily="34" charset="0"/>
              </a:rPr>
              <a:t>provides actionable vulnerability and exploitation data to identify critical vulnerabilities to patch.</a:t>
            </a:r>
          </a:p>
          <a:p>
            <a:pPr marL="342900" indent="-342900">
              <a:lnSpc>
                <a:spcPct val="107000"/>
              </a:lnSpc>
              <a:buFont typeface="Arial" panose="020B0604020202020204" pitchFamily="34" charset="0"/>
              <a:buChar char="•"/>
            </a:pPr>
            <a:r>
              <a:rPr lang="en-CA" sz="1100" dirty="0" smtClean="0">
                <a:latin typeface="Arial" panose="020B0604020202020204" pitchFamily="34" charset="0"/>
                <a:ea typeface="Calibri" panose="020F0502020204030204" pitchFamily="34" charset="0"/>
                <a:cs typeface="Arial" panose="020B0604020202020204" pitchFamily="34" charset="0"/>
              </a:rPr>
              <a:t>Standardized use cases </a:t>
            </a:r>
            <a:r>
              <a:rPr lang="en-CA" sz="1100" dirty="0">
                <a:latin typeface="Arial" panose="020B0604020202020204" pitchFamily="34" charset="0"/>
                <a:ea typeface="Calibri" panose="020F0502020204030204" pitchFamily="34" charset="0"/>
                <a:cs typeface="Arial" panose="020B0604020202020204" pitchFamily="34" charset="0"/>
              </a:rPr>
              <a:t>that </a:t>
            </a:r>
            <a:r>
              <a:rPr lang="en-CA" sz="1100" dirty="0" smtClean="0">
                <a:latin typeface="Arial" panose="020B0604020202020204" pitchFamily="34" charset="0"/>
                <a:ea typeface="Calibri" panose="020F0502020204030204" pitchFamily="34" charset="0"/>
                <a:cs typeface="Arial" panose="020B0604020202020204" pitchFamily="34" charset="0"/>
              </a:rPr>
              <a:t>predefine the </a:t>
            </a:r>
            <a:r>
              <a:rPr lang="en-CA" sz="1100" dirty="0">
                <a:latin typeface="Arial" panose="020B0604020202020204" pitchFamily="34" charset="0"/>
                <a:ea typeface="Calibri" panose="020F0502020204030204" pitchFamily="34" charset="0"/>
                <a:cs typeface="Arial" panose="020B0604020202020204" pitchFamily="34" charset="0"/>
              </a:rPr>
              <a:t>appropriate </a:t>
            </a:r>
            <a:r>
              <a:rPr lang="en-CA" sz="1100" dirty="0"/>
              <a:t>data collection, </a:t>
            </a:r>
            <a:r>
              <a:rPr lang="en-CA" sz="1100" dirty="0" smtClean="0"/>
              <a:t>analysis, </a:t>
            </a:r>
            <a:r>
              <a:rPr lang="en-CA" sz="1100" dirty="0" smtClean="0">
                <a:latin typeface="Arial" panose="020B0604020202020204" pitchFamily="34" charset="0"/>
                <a:ea typeface="Calibri" panose="020F0502020204030204" pitchFamily="34" charset="0"/>
                <a:cs typeface="Arial" panose="020B0604020202020204" pitchFamily="34" charset="0"/>
              </a:rPr>
              <a:t>remediation </a:t>
            </a:r>
            <a:r>
              <a:rPr lang="en-CA" sz="1100" dirty="0">
                <a:latin typeface="Arial" panose="020B0604020202020204" pitchFamily="34" charset="0"/>
                <a:ea typeface="Calibri" panose="020F0502020204030204" pitchFamily="34" charset="0"/>
                <a:cs typeface="Arial" panose="020B0604020202020204" pitchFamily="34" charset="0"/>
              </a:rPr>
              <a:t>and escalation </a:t>
            </a:r>
            <a:r>
              <a:rPr lang="en-CA" sz="1100" dirty="0" smtClean="0">
                <a:latin typeface="Arial" panose="020B0604020202020204" pitchFamily="34" charset="0"/>
                <a:ea typeface="Calibri" panose="020F0502020204030204" pitchFamily="34" charset="0"/>
                <a:cs typeface="Arial" panose="020B0604020202020204" pitchFamily="34" charset="0"/>
              </a:rPr>
              <a:t>protocol, </a:t>
            </a:r>
            <a:r>
              <a:rPr lang="en-CA" sz="1100" dirty="0">
                <a:latin typeface="Arial" panose="020B0604020202020204" pitchFamily="34" charset="0"/>
                <a:ea typeface="Calibri" panose="020F0502020204030204" pitchFamily="34" charset="0"/>
                <a:cs typeface="Arial" panose="020B0604020202020204" pitchFamily="34" charset="0"/>
              </a:rPr>
              <a:t>reducing operational analysis </a:t>
            </a:r>
            <a:r>
              <a:rPr lang="en-CA" sz="1100" dirty="0" smtClean="0">
                <a:latin typeface="Arial" panose="020B0604020202020204" pitchFamily="34" charset="0"/>
                <a:ea typeface="Calibri" panose="020F0502020204030204" pitchFamily="34" charset="0"/>
                <a:cs typeface="Arial" panose="020B0604020202020204" pitchFamily="34" charset="0"/>
              </a:rPr>
              <a:t>efforts.</a:t>
            </a:r>
          </a:p>
          <a:p>
            <a:pPr marL="342900" indent="-342900">
              <a:lnSpc>
                <a:spcPct val="107000"/>
              </a:lnSpc>
              <a:buFont typeface="Arial" panose="020B0604020202020204" pitchFamily="34" charset="0"/>
              <a:buChar char="•"/>
            </a:pPr>
            <a:r>
              <a:rPr lang="en-CA" sz="1100" dirty="0"/>
              <a:t>Improved effectiveness of internal defense controls such as SIEM, NGFWs, IPS, IDS, SWGs, anti-malware and anti-spam packages</a:t>
            </a:r>
            <a:r>
              <a:rPr lang="en-CA" sz="1100" dirty="0" smtClean="0"/>
              <a:t>.</a:t>
            </a:r>
          </a:p>
          <a:p>
            <a:pPr marL="342900" indent="-342900">
              <a:lnSpc>
                <a:spcPct val="107000"/>
              </a:lnSpc>
              <a:buFont typeface="Arial" panose="020B0604020202020204" pitchFamily="34" charset="0"/>
              <a:buChar char="•"/>
            </a:pPr>
            <a:r>
              <a:rPr lang="en-CA" sz="1100" dirty="0"/>
              <a:t>Increased operational efficiency in terms of asset </a:t>
            </a:r>
            <a:r>
              <a:rPr lang="en-CA" sz="1100" dirty="0" smtClean="0"/>
              <a:t>and </a:t>
            </a:r>
            <a:r>
              <a:rPr lang="en-CA" sz="1100" dirty="0"/>
              <a:t>human capital </a:t>
            </a:r>
            <a:r>
              <a:rPr lang="en-CA" sz="1100" dirty="0" smtClean="0"/>
              <a:t>management. </a:t>
            </a:r>
            <a:endParaRPr lang="en-CA" sz="1100" dirty="0"/>
          </a:p>
        </p:txBody>
      </p:sp>
      <p:sp>
        <p:nvSpPr>
          <p:cNvPr id="16" name="Rectangle 15"/>
          <p:cNvSpPr/>
          <p:nvPr/>
        </p:nvSpPr>
        <p:spPr>
          <a:xfrm>
            <a:off x="163143" y="1379349"/>
            <a:ext cx="6279858" cy="816890"/>
          </a:xfrm>
          <a:prstGeom prst="rect">
            <a:avLst/>
          </a:prstGeom>
        </p:spPr>
        <p:txBody>
          <a:bodyPr wrap="square">
            <a:spAutoFit/>
          </a:bodyPr>
          <a:lstStyle/>
          <a:p>
            <a:pPr marL="342900" marR="0" lvl="0" indent="-342900">
              <a:lnSpc>
                <a:spcPct val="107000"/>
              </a:lnSpc>
              <a:spcBef>
                <a:spcPts val="0"/>
              </a:spcBef>
              <a:spcAft>
                <a:spcPts val="0"/>
              </a:spcAft>
              <a:buFont typeface="Arial" panose="020B0604020202020204" pitchFamily="34" charset="0"/>
              <a:buChar char="•"/>
            </a:pPr>
            <a:r>
              <a:rPr lang="en-CA" sz="1100" dirty="0" smtClean="0">
                <a:ea typeface="Calibri" panose="020F0502020204030204" pitchFamily="34" charset="0"/>
                <a:cs typeface="Arial" panose="020B0604020202020204" pitchFamily="34" charset="0"/>
              </a:rPr>
              <a:t>Identifying threats earlier in the intrusion kill chain. </a:t>
            </a:r>
          </a:p>
          <a:p>
            <a:pPr marL="342900" marR="0" lvl="0" indent="-342900">
              <a:lnSpc>
                <a:spcPct val="107000"/>
              </a:lnSpc>
              <a:spcBef>
                <a:spcPts val="0"/>
              </a:spcBef>
              <a:spcAft>
                <a:spcPts val="0"/>
              </a:spcAft>
              <a:buFont typeface="Arial" panose="020B0604020202020204" pitchFamily="34" charset="0"/>
              <a:buChar char="•"/>
            </a:pPr>
            <a:r>
              <a:rPr lang="en-CA" sz="1100" dirty="0" smtClean="0">
                <a:ea typeface="Calibri" panose="020F0502020204030204" pitchFamily="34" charset="0"/>
                <a:cs typeface="Arial" panose="020B0604020202020204" pitchFamily="34" charset="0"/>
              </a:rPr>
              <a:t>Dynamic correlation and rule logic to improve the analysis process.</a:t>
            </a:r>
          </a:p>
          <a:p>
            <a:pPr marL="342900" marR="0" lvl="0" indent="-342900">
              <a:lnSpc>
                <a:spcPct val="107000"/>
              </a:lnSpc>
              <a:spcBef>
                <a:spcPts val="0"/>
              </a:spcBef>
              <a:spcAft>
                <a:spcPts val="0"/>
              </a:spcAft>
              <a:buFont typeface="Arial" panose="020B0604020202020204" pitchFamily="34" charset="0"/>
              <a:buChar char="•"/>
            </a:pPr>
            <a:r>
              <a:rPr lang="en-CA" sz="1100" dirty="0" smtClean="0">
                <a:ea typeface="Calibri" panose="020F0502020204030204" pitchFamily="34" charset="0"/>
                <a:cs typeface="Arial" panose="020B0604020202020204" pitchFamily="34" charset="0"/>
              </a:rPr>
              <a:t>Focused </a:t>
            </a:r>
            <a:r>
              <a:rPr lang="en-CA" sz="1100" dirty="0">
                <a:ea typeface="Calibri" panose="020F0502020204030204" pitchFamily="34" charset="0"/>
                <a:cs typeface="Arial" panose="020B0604020202020204" pitchFamily="34" charset="0"/>
              </a:rPr>
              <a:t>efforts on the most </a:t>
            </a:r>
            <a:r>
              <a:rPr lang="en-CA" sz="1100" dirty="0" smtClean="0">
                <a:ea typeface="Calibri" panose="020F0502020204030204" pitchFamily="34" charset="0"/>
                <a:cs typeface="Arial" panose="020B0604020202020204" pitchFamily="34" charset="0"/>
              </a:rPr>
              <a:t>dangerous threats and vulnerabilities.</a:t>
            </a:r>
            <a:endParaRPr lang="en-CA" sz="900" dirty="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Arial" panose="020B0604020202020204" pitchFamily="34" charset="0"/>
              <a:buChar char="•"/>
            </a:pPr>
            <a:r>
              <a:rPr lang="en-CA" sz="1100" dirty="0" smtClean="0">
                <a:ea typeface="Calibri" panose="020F0502020204030204" pitchFamily="34" charset="0"/>
                <a:cs typeface="Arial" panose="020B0604020202020204" pitchFamily="34" charset="0"/>
              </a:rPr>
              <a:t>Prioritized threat indicators to rapidly identify potential events. </a:t>
            </a:r>
            <a:endParaRPr lang="en-CA" sz="900" dirty="0">
              <a:ea typeface="Calibri" panose="020F0502020204030204" pitchFamily="34" charset="0"/>
              <a:cs typeface="Arial" panose="020B0604020202020204" pitchFamily="34" charset="0"/>
            </a:endParaRPr>
          </a:p>
        </p:txBody>
      </p:sp>
      <p:sp>
        <p:nvSpPr>
          <p:cNvPr id="17" name="Rectangle 16"/>
          <p:cNvSpPr/>
          <p:nvPr/>
        </p:nvSpPr>
        <p:spPr>
          <a:xfrm>
            <a:off x="143847" y="5278904"/>
            <a:ext cx="6272145" cy="998030"/>
          </a:xfrm>
          <a:prstGeom prst="rect">
            <a:avLst/>
          </a:prstGeom>
        </p:spPr>
        <p:txBody>
          <a:bodyPr wrap="square">
            <a:spAutoFit/>
          </a:bodyPr>
          <a:lstStyle/>
          <a:p>
            <a:pPr marL="342900" marR="0" lvl="0" indent="-342900">
              <a:lnSpc>
                <a:spcPct val="107000"/>
              </a:lnSpc>
              <a:spcBef>
                <a:spcPts val="0"/>
              </a:spcBef>
              <a:spcAft>
                <a:spcPts val="0"/>
              </a:spcAft>
              <a:buFont typeface="Arial" panose="020B0604020202020204" pitchFamily="34" charset="0"/>
              <a:buChar char="•"/>
            </a:pPr>
            <a:r>
              <a:rPr lang="en-CA" sz="1100" dirty="0">
                <a:latin typeface="Arial" panose="020B0604020202020204" pitchFamily="34" charset="0"/>
                <a:ea typeface="Calibri" panose="020F0502020204030204" pitchFamily="34" charset="0"/>
                <a:cs typeface="Arial" panose="020B0604020202020204" pitchFamily="34" charset="0"/>
              </a:rPr>
              <a:t>Improved </a:t>
            </a:r>
            <a:r>
              <a:rPr lang="en-CA" sz="1100" dirty="0" smtClean="0">
                <a:latin typeface="Arial" panose="020B0604020202020204" pitchFamily="34" charset="0"/>
                <a:ea typeface="Calibri" panose="020F0502020204030204" pitchFamily="34" charset="0"/>
                <a:cs typeface="Arial" panose="020B0604020202020204" pitchFamily="34" charset="0"/>
              </a:rPr>
              <a:t>organizational situational </a:t>
            </a:r>
            <a:r>
              <a:rPr lang="en-CA" sz="1100" dirty="0">
                <a:latin typeface="Arial" panose="020B0604020202020204" pitchFamily="34" charset="0"/>
                <a:ea typeface="Calibri" panose="020F0502020204030204" pitchFamily="34" charset="0"/>
                <a:cs typeface="Arial" panose="020B0604020202020204" pitchFamily="34" charset="0"/>
              </a:rPr>
              <a:t>awareness; executives can </a:t>
            </a:r>
            <a:r>
              <a:rPr lang="en-CA" sz="1100" dirty="0" smtClean="0">
                <a:latin typeface="Arial" panose="020B0604020202020204" pitchFamily="34" charset="0"/>
                <a:ea typeface="Calibri" panose="020F0502020204030204" pitchFamily="34" charset="0"/>
                <a:cs typeface="Arial" panose="020B0604020202020204" pitchFamily="34" charset="0"/>
              </a:rPr>
              <a:t>understand </a:t>
            </a:r>
            <a:r>
              <a:rPr lang="en-CA" sz="1100" dirty="0">
                <a:latin typeface="Arial" panose="020B0604020202020204" pitchFamily="34" charset="0"/>
                <a:ea typeface="Calibri" panose="020F0502020204030204" pitchFamily="34" charset="0"/>
                <a:cs typeface="Arial" panose="020B0604020202020204" pitchFamily="34" charset="0"/>
              </a:rPr>
              <a:t>relevant threats and appropriately allocate resources where </a:t>
            </a:r>
            <a:r>
              <a:rPr lang="en-CA" sz="1100" dirty="0" smtClean="0">
                <a:latin typeface="Arial" panose="020B0604020202020204" pitchFamily="34" charset="0"/>
                <a:ea typeface="Calibri" panose="020F0502020204030204" pitchFamily="34" charset="0"/>
                <a:cs typeface="Arial" panose="020B0604020202020204" pitchFamily="34" charset="0"/>
              </a:rPr>
              <a:t>necessary.</a:t>
            </a:r>
            <a:endParaRPr lang="en-CA" sz="9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CA" sz="1100" dirty="0">
                <a:latin typeface="Arial" panose="020B0604020202020204" pitchFamily="34" charset="0"/>
                <a:ea typeface="Calibri" panose="020F0502020204030204" pitchFamily="34" charset="0"/>
                <a:cs typeface="Arial" panose="020B0604020202020204" pitchFamily="34" charset="0"/>
              </a:rPr>
              <a:t>Improved internal </a:t>
            </a:r>
            <a:r>
              <a:rPr lang="en-CA" sz="1100" dirty="0" smtClean="0">
                <a:latin typeface="Arial" panose="020B0604020202020204" pitchFamily="34" charset="0"/>
                <a:ea typeface="Calibri" panose="020F0502020204030204" pitchFamily="34" charset="0"/>
                <a:cs typeface="Arial" panose="020B0604020202020204" pitchFamily="34" charset="0"/>
              </a:rPr>
              <a:t>and </a:t>
            </a:r>
            <a:r>
              <a:rPr lang="en-CA" sz="1100" dirty="0">
                <a:latin typeface="Arial" panose="020B0604020202020204" pitchFamily="34" charset="0"/>
                <a:ea typeface="Calibri" panose="020F0502020204030204" pitchFamily="34" charset="0"/>
                <a:cs typeface="Arial" panose="020B0604020202020204" pitchFamily="34" charset="0"/>
              </a:rPr>
              <a:t>external communication with top executives and board members about risks to the business, the probable actions of adversaries in the future, and the return on investments in </a:t>
            </a:r>
            <a:r>
              <a:rPr lang="en-CA" sz="1100" dirty="0" smtClean="0">
                <a:latin typeface="Arial" panose="020B0604020202020204" pitchFamily="34" charset="0"/>
                <a:ea typeface="Calibri" panose="020F0502020204030204" pitchFamily="34" charset="0"/>
                <a:cs typeface="Arial" panose="020B0604020202020204" pitchFamily="34" charset="0"/>
              </a:rPr>
              <a:t>security.</a:t>
            </a:r>
            <a:endParaRPr lang="en-CA" sz="900" dirty="0">
              <a:ea typeface="Calibri" panose="020F0502020204030204" pitchFamily="34" charset="0"/>
              <a:cs typeface="Times New Roman" panose="02020603050405020304" pitchFamily="18" charset="0"/>
            </a:endParaRPr>
          </a:p>
        </p:txBody>
      </p:sp>
      <p:sp>
        <p:nvSpPr>
          <p:cNvPr id="7" name="TextBox 6"/>
          <p:cNvSpPr txBox="1"/>
          <p:nvPr/>
        </p:nvSpPr>
        <p:spPr>
          <a:xfrm>
            <a:off x="6993728" y="2989080"/>
            <a:ext cx="1637745" cy="307777"/>
          </a:xfrm>
          <a:prstGeom prst="rect">
            <a:avLst/>
          </a:prstGeom>
        </p:spPr>
        <p:txBody>
          <a:bodyPr wrap="square" rtlCol="0">
            <a:spAutoFit/>
          </a:bodyPr>
          <a:lstStyle/>
          <a:p>
            <a:pPr algn="ctr"/>
            <a:r>
              <a:rPr lang="en-CA" sz="1400" b="1" i="1" dirty="0" smtClean="0">
                <a:solidFill>
                  <a:schemeClr val="bg1"/>
                </a:solidFill>
              </a:rPr>
              <a:t>However,</a:t>
            </a:r>
            <a:endParaRPr lang="en-CA" b="1" i="1" dirty="0" smtClean="0">
              <a:solidFill>
                <a:schemeClr val="bg1"/>
              </a:solidFill>
            </a:endParaRPr>
          </a:p>
        </p:txBody>
      </p:sp>
      <p:sp>
        <p:nvSpPr>
          <p:cNvPr id="24" name="Rectangle 23"/>
          <p:cNvSpPr/>
          <p:nvPr/>
        </p:nvSpPr>
        <p:spPr>
          <a:xfrm>
            <a:off x="6496348" y="5109666"/>
            <a:ext cx="2686685" cy="769441"/>
          </a:xfrm>
          <a:prstGeom prst="rect">
            <a:avLst/>
          </a:prstGeom>
        </p:spPr>
        <p:txBody>
          <a:bodyPr wrap="square">
            <a:spAutoFit/>
          </a:bodyPr>
          <a:lstStyle/>
          <a:p>
            <a:pPr algn="ctr"/>
            <a:r>
              <a:rPr lang="en-CA" sz="1100" b="1" dirty="0" smtClean="0">
                <a:solidFill>
                  <a:schemeClr val="bg1"/>
                </a:solidFill>
              </a:rPr>
              <a:t>“The </a:t>
            </a:r>
            <a:r>
              <a:rPr lang="en-CA" sz="1100" b="1" dirty="0">
                <a:solidFill>
                  <a:schemeClr val="bg1"/>
                </a:solidFill>
              </a:rPr>
              <a:t>goal is to empower a few administrators with the best information to enable fast, automated responses</a:t>
            </a:r>
            <a:r>
              <a:rPr lang="en-CA" sz="1100" b="1" dirty="0" smtClean="0">
                <a:solidFill>
                  <a:schemeClr val="bg1"/>
                </a:solidFill>
              </a:rPr>
              <a:t>.”</a:t>
            </a:r>
            <a:r>
              <a:rPr lang="en-CA" sz="1100" b="1" baseline="30000" dirty="0" smtClean="0">
                <a:solidFill>
                  <a:schemeClr val="bg1"/>
                </a:solidFill>
              </a:rPr>
              <a:t>3</a:t>
            </a:r>
            <a:r>
              <a:rPr lang="en-CA" sz="1100" b="1" dirty="0" smtClean="0">
                <a:solidFill>
                  <a:schemeClr val="bg1"/>
                </a:solidFill>
              </a:rPr>
              <a:t> </a:t>
            </a:r>
          </a:p>
        </p:txBody>
      </p:sp>
      <p:grpSp>
        <p:nvGrpSpPr>
          <p:cNvPr id="11" name="Group 10"/>
          <p:cNvGrpSpPr/>
          <p:nvPr/>
        </p:nvGrpSpPr>
        <p:grpSpPr>
          <a:xfrm>
            <a:off x="6400636" y="1200078"/>
            <a:ext cx="2272996" cy="1907159"/>
            <a:chOff x="5977450" y="1209297"/>
            <a:chExt cx="2272996" cy="1907159"/>
          </a:xfrm>
          <a:noFill/>
        </p:grpSpPr>
        <p:grpSp>
          <p:nvGrpSpPr>
            <p:cNvPr id="20" name="Group 19"/>
            <p:cNvGrpSpPr/>
            <p:nvPr/>
          </p:nvGrpSpPr>
          <p:grpSpPr>
            <a:xfrm>
              <a:off x="5977450" y="1209297"/>
              <a:ext cx="2272996" cy="1907159"/>
              <a:chOff x="5238622" y="2350169"/>
              <a:chExt cx="3175462" cy="2664373"/>
            </a:xfrm>
            <a:grpFill/>
          </p:grpSpPr>
          <p:sp>
            <p:nvSpPr>
              <p:cNvPr id="21" name="Oval 20"/>
              <p:cNvSpPr/>
              <p:nvPr/>
            </p:nvSpPr>
            <p:spPr>
              <a:xfrm>
                <a:off x="6007768" y="2350169"/>
                <a:ext cx="2406316" cy="2406316"/>
              </a:xfrm>
              <a:prstGeom prst="ellipse">
                <a:avLst/>
              </a:prstGeom>
              <a:solidFill>
                <a:schemeClr val="accent3">
                  <a:alpha val="35000"/>
                </a:schemeClr>
              </a:solidFill>
              <a:ln>
                <a:solidFill>
                  <a:schemeClr val="accent3"/>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sz="1200" dirty="0">
                  <a:solidFill>
                    <a:schemeClr val="tx1"/>
                  </a:solidFill>
                </a:endParaRPr>
              </a:p>
            </p:txBody>
          </p:sp>
          <p:sp>
            <p:nvSpPr>
              <p:cNvPr id="22" name="TextBox 21"/>
              <p:cNvSpPr txBox="1"/>
              <p:nvPr/>
            </p:nvSpPr>
            <p:spPr>
              <a:xfrm>
                <a:off x="5238622" y="4778056"/>
                <a:ext cx="3116566" cy="236486"/>
              </a:xfrm>
              <a:prstGeom prst="rect">
                <a:avLst/>
              </a:prstGeom>
              <a:grpFill/>
              <a:ln>
                <a:noFill/>
              </a:ln>
            </p:spPr>
            <p:txBody>
              <a:bodyPr wrap="square" rtlCol="0">
                <a:spAutoFit/>
              </a:bodyPr>
              <a:lstStyle/>
              <a:p>
                <a:endParaRPr lang="en-CA" sz="500" b="1" i="1" dirty="0" smtClean="0">
                  <a:solidFill>
                    <a:schemeClr val="bg1"/>
                  </a:solidFill>
                </a:endParaRPr>
              </a:p>
            </p:txBody>
          </p:sp>
        </p:grpSp>
        <p:sp>
          <p:nvSpPr>
            <p:cNvPr id="3" name="TextBox 2"/>
            <p:cNvSpPr txBox="1"/>
            <p:nvPr/>
          </p:nvSpPr>
          <p:spPr>
            <a:xfrm>
              <a:off x="6648556" y="1474215"/>
              <a:ext cx="1535898" cy="1277273"/>
            </a:xfrm>
            <a:prstGeom prst="rect">
              <a:avLst/>
            </a:prstGeom>
            <a:grpFill/>
            <a:ln>
              <a:noFill/>
            </a:ln>
          </p:spPr>
          <p:txBody>
            <a:bodyPr wrap="square" rtlCol="0">
              <a:spAutoFit/>
            </a:bodyPr>
            <a:lstStyle/>
            <a:p>
              <a:pPr algn="ctr"/>
              <a:r>
                <a:rPr lang="en-CA" sz="1100" dirty="0">
                  <a:solidFill>
                    <a:schemeClr val="bg1"/>
                  </a:solidFill>
                </a:rPr>
                <a:t>Insufficient security personnel resourcing has been identified as the </a:t>
              </a:r>
              <a:r>
                <a:rPr lang="en-CA" sz="1100" b="1" dirty="0">
                  <a:solidFill>
                    <a:schemeClr val="bg1"/>
                  </a:solidFill>
                </a:rPr>
                <a:t>most prevalent </a:t>
              </a:r>
              <a:r>
                <a:rPr lang="en-CA" sz="1100" dirty="0">
                  <a:solidFill>
                    <a:schemeClr val="bg1"/>
                  </a:solidFill>
                </a:rPr>
                <a:t>challenge in security </a:t>
              </a:r>
              <a:r>
                <a:rPr lang="en-CA" sz="1100" dirty="0" smtClean="0">
                  <a:solidFill>
                    <a:schemeClr val="bg1"/>
                  </a:solidFill>
                </a:rPr>
                <a:t>operations.</a:t>
              </a:r>
              <a:r>
                <a:rPr lang="en-CA" sz="1100" baseline="30000" dirty="0" smtClean="0">
                  <a:solidFill>
                    <a:schemeClr val="bg1"/>
                  </a:solidFill>
                </a:rPr>
                <a:t>1</a:t>
              </a:r>
              <a:endParaRPr lang="en-CA" sz="1100" baseline="30000" dirty="0">
                <a:solidFill>
                  <a:schemeClr val="bg1"/>
                </a:solidFill>
              </a:endParaRPr>
            </a:p>
          </p:txBody>
        </p:sp>
      </p:grpSp>
      <p:grpSp>
        <p:nvGrpSpPr>
          <p:cNvPr id="9" name="Group 8"/>
          <p:cNvGrpSpPr/>
          <p:nvPr/>
        </p:nvGrpSpPr>
        <p:grpSpPr>
          <a:xfrm>
            <a:off x="6400637" y="3321205"/>
            <a:ext cx="2258118" cy="1931280"/>
            <a:chOff x="6019609" y="3809096"/>
            <a:chExt cx="2258118" cy="1931280"/>
          </a:xfrm>
        </p:grpSpPr>
        <p:grpSp>
          <p:nvGrpSpPr>
            <p:cNvPr id="4" name="Group 3"/>
            <p:cNvGrpSpPr/>
            <p:nvPr/>
          </p:nvGrpSpPr>
          <p:grpSpPr>
            <a:xfrm>
              <a:off x="6019609" y="3809096"/>
              <a:ext cx="2258118" cy="1931280"/>
              <a:chOff x="5259407" y="2350169"/>
              <a:chExt cx="3154677" cy="2698070"/>
            </a:xfrm>
          </p:grpSpPr>
          <p:sp>
            <p:nvSpPr>
              <p:cNvPr id="5" name="Oval 4"/>
              <p:cNvSpPr/>
              <p:nvPr/>
            </p:nvSpPr>
            <p:spPr>
              <a:xfrm>
                <a:off x="6007768" y="2350169"/>
                <a:ext cx="2406316" cy="2406316"/>
              </a:xfrm>
              <a:prstGeom prst="ellipse">
                <a:avLst/>
              </a:prstGeom>
              <a:solidFill>
                <a:schemeClr val="accent3">
                  <a:alpha val="28000"/>
                </a:schemeClr>
              </a:solidFill>
              <a:ln>
                <a:solidFill>
                  <a:schemeClr val="accent3">
                    <a:shade val="50000"/>
                  </a:schemeClr>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sz="1100" dirty="0" smtClean="0">
                  <a:solidFill>
                    <a:schemeClr val="tx1"/>
                  </a:solidFill>
                </a:endParaRPr>
              </a:p>
            </p:txBody>
          </p:sp>
          <p:sp>
            <p:nvSpPr>
              <p:cNvPr id="6" name="TextBox 5"/>
              <p:cNvSpPr txBox="1"/>
              <p:nvPr/>
            </p:nvSpPr>
            <p:spPr>
              <a:xfrm>
                <a:off x="5259407" y="4811753"/>
                <a:ext cx="3045403" cy="236486"/>
              </a:xfrm>
              <a:prstGeom prst="rect">
                <a:avLst/>
              </a:prstGeom>
            </p:spPr>
            <p:txBody>
              <a:bodyPr wrap="square" rtlCol="0">
                <a:spAutoFit/>
              </a:bodyPr>
              <a:lstStyle/>
              <a:p>
                <a:endParaRPr lang="en-CA" sz="500" b="1" i="1" dirty="0" smtClean="0">
                  <a:solidFill>
                    <a:schemeClr val="bg1"/>
                  </a:solidFill>
                </a:endParaRPr>
              </a:p>
            </p:txBody>
          </p:sp>
        </p:grpSp>
        <p:sp>
          <p:nvSpPr>
            <p:cNvPr id="8" name="TextBox 7"/>
            <p:cNvSpPr txBox="1"/>
            <p:nvPr/>
          </p:nvSpPr>
          <p:spPr>
            <a:xfrm>
              <a:off x="6690418" y="4031680"/>
              <a:ext cx="1509091" cy="1277273"/>
            </a:xfrm>
            <a:prstGeom prst="rect">
              <a:avLst/>
            </a:prstGeom>
          </p:spPr>
          <p:txBody>
            <a:bodyPr wrap="square" rtlCol="0">
              <a:spAutoFit/>
            </a:bodyPr>
            <a:lstStyle/>
            <a:p>
              <a:pPr algn="ctr"/>
              <a:r>
                <a:rPr lang="en-CA" sz="1100" dirty="0">
                  <a:solidFill>
                    <a:schemeClr val="bg1"/>
                  </a:solidFill>
                </a:rPr>
                <a:t>“RSA has seen SOCs with </a:t>
              </a:r>
              <a:r>
                <a:rPr lang="en-CA" sz="1100" b="1" dirty="0">
                  <a:solidFill>
                    <a:schemeClr val="bg1"/>
                  </a:solidFill>
                </a:rPr>
                <a:t>5</a:t>
              </a:r>
              <a:r>
                <a:rPr lang="en-CA" sz="1100" dirty="0">
                  <a:solidFill>
                    <a:schemeClr val="bg1"/>
                  </a:solidFill>
                </a:rPr>
                <a:t> analysts </a:t>
              </a:r>
              <a:r>
                <a:rPr lang="en-CA" sz="1100" b="1" dirty="0">
                  <a:solidFill>
                    <a:schemeClr val="bg1"/>
                  </a:solidFill>
                </a:rPr>
                <a:t>outperform</a:t>
              </a:r>
              <a:r>
                <a:rPr lang="en-CA" sz="1100" dirty="0">
                  <a:solidFill>
                    <a:schemeClr val="bg1"/>
                  </a:solidFill>
                </a:rPr>
                <a:t> SOCs with </a:t>
              </a:r>
              <a:r>
                <a:rPr lang="en-CA" sz="1100" b="1" dirty="0">
                  <a:solidFill>
                    <a:schemeClr val="bg1"/>
                  </a:solidFill>
                </a:rPr>
                <a:t>25</a:t>
              </a:r>
              <a:r>
                <a:rPr lang="en-CA" sz="1100" dirty="0">
                  <a:solidFill>
                    <a:schemeClr val="bg1"/>
                  </a:solidFill>
                </a:rPr>
                <a:t> analysts through tools and process optimization</a:t>
              </a:r>
              <a:r>
                <a:rPr lang="en-CA" sz="1100" dirty="0" smtClean="0">
                  <a:solidFill>
                    <a:schemeClr val="bg1"/>
                  </a:solidFill>
                </a:rPr>
                <a:t>.”</a:t>
              </a:r>
              <a:r>
                <a:rPr lang="en-CA" sz="1100" baseline="30000" dirty="0" smtClean="0">
                  <a:solidFill>
                    <a:schemeClr val="bg1"/>
                  </a:solidFill>
                </a:rPr>
                <a:t>2</a:t>
              </a:r>
              <a:endParaRPr lang="en-CA" sz="1100" baseline="30000" dirty="0">
                <a:solidFill>
                  <a:schemeClr val="bg1"/>
                </a:solidFill>
              </a:endParaRPr>
            </a:p>
          </p:txBody>
        </p:sp>
      </p:grpSp>
      <p:sp>
        <p:nvSpPr>
          <p:cNvPr id="10" name="Rectangle 9"/>
          <p:cNvSpPr/>
          <p:nvPr/>
        </p:nvSpPr>
        <p:spPr>
          <a:xfrm>
            <a:off x="6336673" y="5839713"/>
            <a:ext cx="2871289" cy="738664"/>
          </a:xfrm>
          <a:prstGeom prst="rect">
            <a:avLst/>
          </a:prstGeom>
        </p:spPr>
        <p:txBody>
          <a:bodyPr wrap="square">
            <a:spAutoFit/>
          </a:bodyPr>
          <a:lstStyle/>
          <a:p>
            <a:r>
              <a:rPr lang="en-CA" sz="700" baseline="30000" dirty="0" smtClean="0">
                <a:solidFill>
                  <a:schemeClr val="bg1"/>
                </a:solidFill>
              </a:rPr>
              <a:t>1</a:t>
            </a:r>
            <a:r>
              <a:rPr lang="en-CA" sz="700" dirty="0" smtClean="0">
                <a:solidFill>
                  <a:schemeClr val="bg1"/>
                </a:solidFill>
              </a:rPr>
              <a:t>Ponemon. </a:t>
            </a:r>
            <a:r>
              <a:rPr lang="en-CA" sz="700" dirty="0">
                <a:solidFill>
                  <a:schemeClr val="bg1"/>
                </a:solidFill>
              </a:rPr>
              <a:t>"2016 State of Cybersecurity in Small &amp; Medium-Sized Businesses (SMB).“</a:t>
            </a:r>
          </a:p>
          <a:p>
            <a:r>
              <a:rPr lang="en-CA" sz="700" baseline="30000" dirty="0" smtClean="0">
                <a:solidFill>
                  <a:schemeClr val="bg1"/>
                </a:solidFill>
              </a:rPr>
              <a:t>2</a:t>
            </a:r>
            <a:r>
              <a:rPr lang="en-CA" sz="700" dirty="0" smtClean="0">
                <a:solidFill>
                  <a:schemeClr val="bg1"/>
                </a:solidFill>
              </a:rPr>
              <a:t>EMC. "Building An Intelligence-Driven Security Operations Center.“ 2014</a:t>
            </a:r>
          </a:p>
          <a:p>
            <a:r>
              <a:rPr lang="en-CA" sz="700" baseline="30000" dirty="0" smtClean="0">
                <a:solidFill>
                  <a:schemeClr val="bg1"/>
                </a:solidFill>
              </a:rPr>
              <a:t>3</a:t>
            </a:r>
            <a:r>
              <a:rPr lang="en-CA" sz="700" dirty="0" smtClean="0">
                <a:solidFill>
                  <a:schemeClr val="bg1"/>
                </a:solidFill>
              </a:rPr>
              <a:t>David Nathans.</a:t>
            </a:r>
            <a:r>
              <a:rPr lang="en-CA" sz="700" dirty="0">
                <a:solidFill>
                  <a:schemeClr val="bg1"/>
                </a:solidFill>
              </a:rPr>
              <a:t> </a:t>
            </a:r>
            <a:r>
              <a:rPr lang="en-CA" sz="700" i="1" dirty="0" smtClean="0">
                <a:solidFill>
                  <a:schemeClr val="bg1"/>
                </a:solidFill>
              </a:rPr>
              <a:t>Designing </a:t>
            </a:r>
            <a:r>
              <a:rPr lang="en-CA" sz="700" i="1" dirty="0">
                <a:solidFill>
                  <a:schemeClr val="bg1"/>
                </a:solidFill>
              </a:rPr>
              <a:t>and Building a Security Operations </a:t>
            </a:r>
            <a:r>
              <a:rPr lang="en-CA" sz="700" i="1" dirty="0" smtClean="0">
                <a:solidFill>
                  <a:schemeClr val="bg1"/>
                </a:solidFill>
              </a:rPr>
              <a:t>Center</a:t>
            </a:r>
            <a:r>
              <a:rPr lang="en-CA" sz="700" dirty="0" smtClean="0">
                <a:solidFill>
                  <a:schemeClr val="bg1"/>
                </a:solidFill>
              </a:rPr>
              <a:t>. 2014</a:t>
            </a:r>
            <a:endParaRPr lang="en-CA" sz="700" dirty="0">
              <a:solidFill>
                <a:schemeClr val="bg1"/>
              </a:solidFill>
            </a:endParaRPr>
          </a:p>
        </p:txBody>
      </p:sp>
      <p:grpSp>
        <p:nvGrpSpPr>
          <p:cNvPr id="25" name="Group 24"/>
          <p:cNvGrpSpPr/>
          <p:nvPr/>
        </p:nvGrpSpPr>
        <p:grpSpPr>
          <a:xfrm>
            <a:off x="0" y="6422955"/>
            <a:ext cx="9144000" cy="437555"/>
            <a:chOff x="0" y="6422955"/>
            <a:chExt cx="9144000" cy="437555"/>
          </a:xfrm>
        </p:grpSpPr>
        <p:pic>
          <p:nvPicPr>
            <p:cNvPr id="26" name="Picture 3">
              <a:hlinkClick r:id="rId2"/>
            </p:cNvPr>
            <p:cNvPicPr>
              <a:picLocks noChangeAspect="1" noChangeArrowheads="1"/>
            </p:cNvPicPr>
            <p:nvPr/>
          </p:nvPicPr>
          <p:blipFill>
            <a:blip r:embed="rId3" cstate="print"/>
            <a:srcRect/>
            <a:stretch>
              <a:fillRect/>
            </a:stretch>
          </p:blipFill>
          <p:spPr bwMode="auto">
            <a:xfrm>
              <a:off x="0" y="6422955"/>
              <a:ext cx="9144000" cy="437555"/>
            </a:xfrm>
            <a:prstGeom prst="rect">
              <a:avLst/>
            </a:prstGeom>
            <a:noFill/>
            <a:ln w="9525">
              <a:noFill/>
              <a:miter lim="800000"/>
              <a:headEnd/>
              <a:tailEnd/>
            </a:ln>
          </p:spPr>
        </p:pic>
        <p:pic>
          <p:nvPicPr>
            <p:cNvPr id="27" name="Picture 26" descr="itrg-logo.png"/>
            <p:cNvPicPr>
              <a:picLocks noChangeAspect="1"/>
            </p:cNvPicPr>
            <p:nvPr/>
          </p:nvPicPr>
          <p:blipFill>
            <a:blip r:embed="rId4"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588596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Custom 5">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FFFFFF"/>
      </a:hlink>
      <a:folHlink>
        <a:srgbClr val="2576B7"/>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91E026BF-388A-451E-984F-C501FB19F6AD}" vid="{B9B3EB66-01BA-4E73-A1A3-DD4AD921BF47}"/>
    </a:ext>
  </a:extLst>
</a:theme>
</file>

<file path=ppt/theme/theme2.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2285</Words>
  <Application>Microsoft Office PowerPoint</Application>
  <PresentationFormat>On-screen Show (4:3)</PresentationFormat>
  <Paragraphs>195</Paragraphs>
  <Slides>12</Slides>
  <Notes>6</Notes>
  <HiddenSlides>0</HiddenSlides>
  <MMClips>0</MMClips>
  <ScaleCrop>false</ScaleCrop>
  <HeadingPairs>
    <vt:vector size="8" baseType="variant">
      <vt:variant>
        <vt:lpstr>Fonts Used</vt:lpstr>
      </vt:variant>
      <vt:variant>
        <vt:i4>6</vt:i4>
      </vt:variant>
      <vt:variant>
        <vt:lpstr>Theme</vt:lpstr>
      </vt:variant>
      <vt:variant>
        <vt:i4>2</vt:i4>
      </vt:variant>
      <vt:variant>
        <vt:lpstr>Slide Titles</vt:lpstr>
      </vt:variant>
      <vt:variant>
        <vt:i4>12</vt:i4>
      </vt:variant>
      <vt:variant>
        <vt:lpstr>Custom Shows</vt:lpstr>
      </vt:variant>
      <vt:variant>
        <vt:i4>1</vt:i4>
      </vt:variant>
    </vt:vector>
  </HeadingPairs>
  <TitlesOfParts>
    <vt:vector size="21" baseType="lpstr">
      <vt:lpstr>MS PGothic</vt:lpstr>
      <vt:lpstr>Arial</vt:lpstr>
      <vt:lpstr>Calibri</vt:lpstr>
      <vt:lpstr>Georgia</vt:lpstr>
      <vt:lpstr>Times New Roman</vt:lpstr>
      <vt:lpstr>Wingdings</vt:lpstr>
      <vt:lpstr>Theme1</vt:lpstr>
      <vt:lpstr>Office Theme</vt:lpstr>
      <vt:lpstr>PowerPoint Presentation</vt:lpstr>
      <vt:lpstr>PowerPoint Presentation</vt:lpstr>
      <vt:lpstr>Our understanding of the problem</vt:lpstr>
      <vt:lpstr>Executive summary</vt:lpstr>
      <vt:lpstr>Organizations are having trouble distilling security events</vt:lpstr>
      <vt:lpstr>Data breaches are resulting in major costs across industries</vt:lpstr>
      <vt:lpstr>Traditional security operations centers are fragmented</vt:lpstr>
      <vt:lpstr>Common security operations challenges</vt:lpstr>
      <vt:lpstr>Benefits of an integrated operations process</vt:lpstr>
      <vt:lpstr>Effective security operations will improve capabilities and lower costs</vt:lpstr>
      <vt:lpstr>A collaborative security operations process drives significant value</vt:lpstr>
      <vt:lpstr>Info-Tech Research Group Helps IT Professionals To:</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2017-01-23T22:06:25Z</dcterms:created>
  <dcterms:modified xsi:type="dcterms:W3CDTF">2017-11-21T20:03:33Z</dcterms:modified>
</cp:coreProperties>
</file>