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292" r:id="rId4"/>
    <p:sldId id="637" r:id="rId5"/>
    <p:sldId id="638" r:id="rId6"/>
    <p:sldId id="639" r:id="rId7"/>
    <p:sldId id="640" r:id="rId8"/>
    <p:sldId id="288" r:id="rId9"/>
    <p:sldId id="538" r:id="rId10"/>
    <p:sldId id="510" r:id="rId11"/>
    <p:sldId id="504" r:id="rId12"/>
    <p:sldId id="641"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5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AC85"/>
    <a:srgbClr val="C77709"/>
    <a:srgbClr val="D17D08"/>
    <a:srgbClr val="CECECE"/>
    <a:srgbClr val="ADB7C3"/>
    <a:srgbClr val="243F54"/>
    <a:srgbClr val="998F57"/>
    <a:srgbClr val="7B7B7B"/>
    <a:srgbClr val="5D5936"/>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88" autoAdjust="0"/>
    <p:restoredTop sz="96362" autoAdjust="0"/>
  </p:normalViewPr>
  <p:slideViewPr>
    <p:cSldViewPr snapToObjects="1">
      <p:cViewPr>
        <p:scale>
          <a:sx n="100" d="100"/>
          <a:sy n="100" d="100"/>
        </p:scale>
        <p:origin x="774" y="39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00"/>
    </p:cViewPr>
  </p:sorter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29/10/2013</a:t>
            </a:fld>
            <a:endParaRPr lang="en-CA"/>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2473608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743669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extLst>
      <p:ext uri="{BB962C8B-B14F-4D97-AF65-F5344CB8AC3E}">
        <p14:creationId xmlns:p14="http://schemas.microsoft.com/office/powerpoint/2010/main" val="3903418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extLst>
      <p:ext uri="{BB962C8B-B14F-4D97-AF65-F5344CB8AC3E}">
        <p14:creationId xmlns:p14="http://schemas.microsoft.com/office/powerpoint/2010/main" val="149196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extLst>
      <p:ext uri="{BB962C8B-B14F-4D97-AF65-F5344CB8AC3E}">
        <p14:creationId xmlns:p14="http://schemas.microsoft.com/office/powerpoint/2010/main" val="233880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extLst>
      <p:ext uri="{BB962C8B-B14F-4D97-AF65-F5344CB8AC3E}">
        <p14:creationId xmlns:p14="http://schemas.microsoft.com/office/powerpoint/2010/main" val="3699299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extLst>
      <p:ext uri="{BB962C8B-B14F-4D97-AF65-F5344CB8AC3E}">
        <p14:creationId xmlns:p14="http://schemas.microsoft.com/office/powerpoint/2010/main" val="174291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extLst>
      <p:ext uri="{BB962C8B-B14F-4D97-AF65-F5344CB8AC3E}">
        <p14:creationId xmlns:p14="http://schemas.microsoft.com/office/powerpoint/2010/main" val="1834150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val="2865680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extLst>
      <p:ext uri="{BB962C8B-B14F-4D97-AF65-F5344CB8AC3E}">
        <p14:creationId xmlns:p14="http://schemas.microsoft.com/office/powerpoint/2010/main" val="3638668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extLst>
      <p:ext uri="{BB962C8B-B14F-4D97-AF65-F5344CB8AC3E}">
        <p14:creationId xmlns:p14="http://schemas.microsoft.com/office/powerpoint/2010/main" val="3591420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extLst>
      <p:ext uri="{BB962C8B-B14F-4D97-AF65-F5344CB8AC3E}">
        <p14:creationId xmlns:p14="http://schemas.microsoft.com/office/powerpoint/2010/main" val="1329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extLst>
      <p:ext uri="{BB962C8B-B14F-4D97-AF65-F5344CB8AC3E}">
        <p14:creationId xmlns:p14="http://schemas.microsoft.com/office/powerpoint/2010/main" val="3137946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extLst>
      <p:ext uri="{BB962C8B-B14F-4D97-AF65-F5344CB8AC3E}">
        <p14:creationId xmlns:p14="http://schemas.microsoft.com/office/powerpoint/2010/main" val="2050324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C192A7A-959A-4363-B746-DBE6D9BC138F}" type="datetimeFigureOut">
              <a:rPr lang="en-CA" smtClean="0"/>
              <a:pPr/>
              <a:t>29/10/2013</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249C89-4F55-45D1-B9D7-E00E6DA241E0}" type="slidenum">
              <a:rPr lang="en-CA" smtClean="0"/>
              <a:pPr/>
              <a:t>‹#›</a:t>
            </a:fld>
            <a:endParaRPr lang="en-C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Exercise w Head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914400" y="260648"/>
            <a:ext cx="796290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 name="Pentagon 4"/>
          <p:cNvSpPr/>
          <p:nvPr userDrawn="1"/>
        </p:nvSpPr>
        <p:spPr>
          <a:xfrm>
            <a:off x="-1" y="465160"/>
            <a:ext cx="914401" cy="462888"/>
          </a:xfrm>
          <a:prstGeom prst="homePlate">
            <a:avLst>
              <a:gd name="adj" fmla="val 26712"/>
            </a:avLst>
          </a:prstGeom>
          <a:solidFill>
            <a:srgbClr val="45433E">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Content Placeholder 14"/>
          <p:cNvSpPr>
            <a:spLocks noGrp="1"/>
          </p:cNvSpPr>
          <p:nvPr>
            <p:ph sz="quarter" idx="20" hasCustomPrompt="1"/>
          </p:nvPr>
        </p:nvSpPr>
        <p:spPr>
          <a:xfrm>
            <a:off x="152400" y="533400"/>
            <a:ext cx="685800" cy="304800"/>
          </a:xfrm>
        </p:spPr>
        <p:txBody>
          <a:bodyPr anchor="ctr"/>
          <a:lstStyle>
            <a:lvl1pPr>
              <a:buNone/>
              <a:defRPr sz="1800" b="1">
                <a:solidFill>
                  <a:schemeClr val="bg1"/>
                </a:solidFill>
              </a:defRPr>
            </a:lvl1pPr>
          </a:lstStyle>
          <a:p>
            <a:pPr lvl="0"/>
            <a:r>
              <a:rPr lang="en-US" dirty="0" smtClean="0"/>
              <a:t>#</a:t>
            </a:r>
            <a:endParaRPr lang="en-US" dirty="0"/>
          </a:p>
        </p:txBody>
      </p:sp>
      <p:cxnSp>
        <p:nvCxnSpPr>
          <p:cNvPr id="7" name="Straight Connector 6"/>
          <p:cNvCxnSpPr/>
          <p:nvPr userDrawn="1"/>
        </p:nvCxnSpPr>
        <p:spPr>
          <a:xfrm flipV="1">
            <a:off x="990600" y="1124744"/>
            <a:ext cx="7829872" cy="18256"/>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0445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744" r:id="rId28"/>
    <p:sldLayoutId id="2147483803" r:id="rId29"/>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0.png"/><Relationship Id="rId4"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mailto:workshopbooking@infotech.com" TargetMode="External"/><Relationship Id="rId7"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mailto:GuidedImplementations@InfoTech.com?subject=ExploitNewDataCenter%20-%20GI%20guest"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GuidedImplementations@InfoTech.com?subject=ExploitNewDataCenter%20-%20GI%20guest"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exploit-new-data-center-architectures-to-reduce-infrastructure-footprint-and-costs/storyboard-exploit-new-data-center-architectures-to-reduce-infrastructure-footprint-and-costs?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10.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Exploit New Data Center Architectures to Reduce Infrastructure Footprint and Costs </a:t>
            </a:r>
            <a:endParaRPr lang="en-US" dirty="0" smtClean="0"/>
          </a:p>
        </p:txBody>
      </p:sp>
      <p:sp>
        <p:nvSpPr>
          <p:cNvPr id="8" name="Text Placeholder 7"/>
          <p:cNvSpPr>
            <a:spLocks noGrp="1"/>
          </p:cNvSpPr>
          <p:nvPr>
            <p:ph type="body" sz="quarter" idx="16"/>
          </p:nvPr>
        </p:nvSpPr>
        <p:spPr>
          <a:xfrm>
            <a:off x="774700" y="4001120"/>
            <a:ext cx="7467600" cy="508000"/>
          </a:xfrm>
        </p:spPr>
        <p:txBody>
          <a:bodyPr/>
          <a:lstStyle/>
          <a:p>
            <a:pPr lvl="0"/>
            <a:r>
              <a:rPr lang="en-CA" dirty="0" smtClean="0"/>
              <a:t>Future-proof </a:t>
            </a:r>
            <a:r>
              <a:rPr lang="en-CA" dirty="0"/>
              <a:t>y</a:t>
            </a:r>
            <a:r>
              <a:rPr lang="en-CA" dirty="0" smtClean="0"/>
              <a:t>our data center investments. Prepare to exploit tomorrow’s disruptive infrastructure changes today.</a:t>
            </a:r>
            <a:endParaRPr lang="en-CA" dirty="0"/>
          </a:p>
        </p:txBody>
      </p:sp>
      <p:grpSp>
        <p:nvGrpSpPr>
          <p:cNvPr id="5" name="Group 4"/>
          <p:cNvGrpSpPr/>
          <p:nvPr/>
        </p:nvGrpSpPr>
        <p:grpSpPr>
          <a:xfrm>
            <a:off x="0" y="5402461"/>
            <a:ext cx="9144000" cy="1455539"/>
            <a:chOff x="0" y="5402461"/>
            <a:chExt cx="9144000" cy="1455539"/>
          </a:xfrm>
        </p:grpSpPr>
        <p:pic>
          <p:nvPicPr>
            <p:cNvPr id="6" name="Picture 5"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9" name="Picture 8"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10" name="Rectangle 9"/>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1997 - 2013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Recognize the factors that are influencing disruption</a:t>
            </a:r>
            <a:endParaRPr lang="en-US" dirty="0"/>
          </a:p>
        </p:txBody>
      </p:sp>
      <p:sp>
        <p:nvSpPr>
          <p:cNvPr id="6" name="Text Placeholder 5"/>
          <p:cNvSpPr>
            <a:spLocks noGrp="1"/>
          </p:cNvSpPr>
          <p:nvPr>
            <p:ph type="body" sz="quarter" idx="19"/>
          </p:nvPr>
        </p:nvSpPr>
        <p:spPr/>
        <p:txBody>
          <a:bodyPr/>
          <a:lstStyle/>
          <a:p>
            <a:r>
              <a:rPr lang="en-US" dirty="0" smtClean="0"/>
              <a:t>Disruption occurs when changing demands from users and organizations align with evolving technical capabilities from vendors.</a:t>
            </a:r>
            <a:endParaRPr lang="en-US" dirty="0"/>
          </a:p>
        </p:txBody>
      </p:sp>
      <p:sp>
        <p:nvSpPr>
          <p:cNvPr id="7" name="Rounded Rectangle 6"/>
          <p:cNvSpPr/>
          <p:nvPr/>
        </p:nvSpPr>
        <p:spPr>
          <a:xfrm>
            <a:off x="257176" y="2204865"/>
            <a:ext cx="399078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Changing Demand</a:t>
            </a:r>
            <a:endParaRPr lang="en-CA" sz="1400" b="1" dirty="0">
              <a:solidFill>
                <a:schemeClr val="tx1"/>
              </a:solidFill>
            </a:endParaRPr>
          </a:p>
        </p:txBody>
      </p:sp>
      <p:sp>
        <p:nvSpPr>
          <p:cNvPr id="9" name="Rounded Rectangle 8"/>
          <p:cNvSpPr/>
          <p:nvPr/>
        </p:nvSpPr>
        <p:spPr>
          <a:xfrm>
            <a:off x="4716016" y="2204864"/>
            <a:ext cx="399078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Evolving Technology</a:t>
            </a:r>
            <a:endParaRPr lang="en-CA" sz="1400" b="1" dirty="0">
              <a:solidFill>
                <a:schemeClr val="tx1"/>
              </a:solidFill>
            </a:endParaRPr>
          </a:p>
        </p:txBody>
      </p:sp>
      <p:sp>
        <p:nvSpPr>
          <p:cNvPr id="10" name="TextBox 9"/>
          <p:cNvSpPr txBox="1"/>
          <p:nvPr/>
        </p:nvSpPr>
        <p:spPr>
          <a:xfrm>
            <a:off x="257176" y="2611942"/>
            <a:ext cx="3990788" cy="2646878"/>
          </a:xfrm>
          <a:prstGeom prst="rect">
            <a:avLst/>
          </a:prstGeom>
          <a:noFill/>
        </p:spPr>
        <p:txBody>
          <a:bodyPr wrap="square" rtlCol="0">
            <a:spAutoFit/>
          </a:bodyPr>
          <a:lstStyle/>
          <a:p>
            <a:pPr algn="l">
              <a:spcBef>
                <a:spcPts val="600"/>
              </a:spcBef>
              <a:spcAft>
                <a:spcPts val="600"/>
              </a:spcAft>
            </a:pPr>
            <a:r>
              <a:rPr lang="en-US" sz="1200" dirty="0" smtClean="0"/>
              <a:t>By 2015, the </a:t>
            </a:r>
            <a:r>
              <a:rPr lang="en-US" sz="1200" dirty="0"/>
              <a:t>number of networked devices is expected to be twice that of the global human population. This will lead to even more data just waiting to be used for business benefit. </a:t>
            </a:r>
          </a:p>
          <a:p>
            <a:pPr algn="l">
              <a:spcAft>
                <a:spcPts val="600"/>
              </a:spcAft>
            </a:pPr>
            <a:r>
              <a:rPr lang="en-US" sz="1200" dirty="0" smtClean="0"/>
              <a:t>The </a:t>
            </a:r>
            <a:r>
              <a:rPr lang="en-US" sz="1200" dirty="0"/>
              <a:t>next 20 billion devices to be linked to the data </a:t>
            </a:r>
            <a:r>
              <a:rPr lang="en-US" sz="1200" dirty="0" smtClean="0"/>
              <a:t>center will require:</a:t>
            </a:r>
            <a:endParaRPr lang="en-US" sz="1200" dirty="0"/>
          </a:p>
          <a:p>
            <a:pPr marL="171450" indent="-171450" algn="l">
              <a:spcAft>
                <a:spcPts val="0"/>
              </a:spcAft>
              <a:buFont typeface="Arial" panose="020B0604020202020204" pitchFamily="34" charset="0"/>
              <a:buChar char="•"/>
            </a:pPr>
            <a:r>
              <a:rPr lang="en-US" sz="1200" dirty="0" smtClean="0"/>
              <a:t>Eight to ten million </a:t>
            </a:r>
            <a:r>
              <a:rPr lang="en-US" sz="1200" dirty="0"/>
              <a:t>new rack and blade servers in the next three </a:t>
            </a:r>
            <a:r>
              <a:rPr lang="en-US" sz="1200" dirty="0" smtClean="0"/>
              <a:t>years </a:t>
            </a:r>
            <a:endParaRPr lang="en-US" sz="1200" dirty="0"/>
          </a:p>
          <a:p>
            <a:pPr marL="540000" lvl="1" indent="-171450" algn="l">
              <a:spcAft>
                <a:spcPts val="0"/>
              </a:spcAft>
              <a:buFont typeface="Courier New" panose="02070309020205020404" pitchFamily="49" charset="0"/>
              <a:buChar char="o"/>
            </a:pPr>
            <a:r>
              <a:rPr lang="en-US" sz="1200" dirty="0"/>
              <a:t>These would require up </a:t>
            </a:r>
            <a:r>
              <a:rPr lang="en-US" sz="1200" dirty="0" smtClean="0"/>
              <a:t>to 200 </a:t>
            </a:r>
            <a:r>
              <a:rPr lang="en-US" sz="1200" dirty="0"/>
              <a:t>football fields (roughly the size of Manhattan</a:t>
            </a:r>
            <a:r>
              <a:rPr lang="en-US" sz="1200" dirty="0" smtClean="0"/>
              <a:t>), </a:t>
            </a:r>
            <a:r>
              <a:rPr lang="en-US" sz="1200" dirty="0"/>
              <a:t>costing up to $20 billion. </a:t>
            </a:r>
          </a:p>
          <a:p>
            <a:pPr marL="171450" indent="-171450" algn="l">
              <a:spcAft>
                <a:spcPts val="0"/>
              </a:spcAft>
              <a:buFont typeface="Arial" panose="020B0604020202020204" pitchFamily="34" charset="0"/>
              <a:buChar char="•"/>
            </a:pPr>
            <a:r>
              <a:rPr lang="en-US" sz="1200" dirty="0" smtClean="0"/>
              <a:t>Approximately </a:t>
            </a:r>
            <a:r>
              <a:rPr lang="en-US" sz="1200" dirty="0"/>
              <a:t>ten power plants (equivalent power draw of two million households.)</a:t>
            </a:r>
          </a:p>
        </p:txBody>
      </p:sp>
      <p:sp>
        <p:nvSpPr>
          <p:cNvPr id="11" name="TextBox 10"/>
          <p:cNvSpPr txBox="1"/>
          <p:nvPr/>
        </p:nvSpPr>
        <p:spPr>
          <a:xfrm>
            <a:off x="4718847" y="2611942"/>
            <a:ext cx="3990788" cy="2277547"/>
          </a:xfrm>
          <a:prstGeom prst="rect">
            <a:avLst/>
          </a:prstGeom>
          <a:noFill/>
        </p:spPr>
        <p:txBody>
          <a:bodyPr wrap="square" rtlCol="0">
            <a:spAutoFit/>
          </a:bodyPr>
          <a:lstStyle/>
          <a:p>
            <a:pPr algn="l">
              <a:spcAft>
                <a:spcPts val="600"/>
              </a:spcAft>
            </a:pPr>
            <a:r>
              <a:rPr lang="en-US" sz="1200" dirty="0" smtClean="0"/>
              <a:t>Trends such as flash storage and microservers are combining to create very compelling capabilities. These capabilities will enable IT to achieve previously impossible levels of data center density, efficiency, customization, and performance.</a:t>
            </a:r>
          </a:p>
          <a:p>
            <a:pPr algn="l">
              <a:spcAft>
                <a:spcPts val="600"/>
              </a:spcAft>
            </a:pPr>
            <a:r>
              <a:rPr lang="en-US" sz="1200" dirty="0" smtClean="0"/>
              <a:t>For example, HP claims its new Moonshot server line can achieve:</a:t>
            </a:r>
            <a:endParaRPr lang="en-US" sz="1200" dirty="0"/>
          </a:p>
          <a:p>
            <a:pPr marL="171450" indent="-171450" algn="l">
              <a:spcAft>
                <a:spcPts val="0"/>
              </a:spcAft>
              <a:buFont typeface="Arial" panose="020B0604020202020204" pitchFamily="34" charset="0"/>
              <a:buChar char="•"/>
            </a:pPr>
            <a:r>
              <a:rPr lang="en-US" sz="1200" dirty="0" smtClean="0"/>
              <a:t>89</a:t>
            </a:r>
            <a:r>
              <a:rPr lang="en-US" sz="1200" dirty="0"/>
              <a:t>% less energy</a:t>
            </a:r>
          </a:p>
          <a:p>
            <a:pPr marL="171450" indent="-171450" algn="l">
              <a:spcAft>
                <a:spcPts val="0"/>
              </a:spcAft>
              <a:buFont typeface="Arial" panose="020B0604020202020204" pitchFamily="34" charset="0"/>
              <a:buChar char="•"/>
            </a:pPr>
            <a:r>
              <a:rPr lang="en-US" sz="1200" dirty="0" smtClean="0"/>
              <a:t>94</a:t>
            </a:r>
            <a:r>
              <a:rPr lang="en-US" sz="1200" dirty="0"/>
              <a:t>% less data center </a:t>
            </a:r>
            <a:r>
              <a:rPr lang="en-US" sz="1200" dirty="0" smtClean="0"/>
              <a:t>space</a:t>
            </a:r>
            <a:endParaRPr lang="en-US" sz="1200" dirty="0"/>
          </a:p>
          <a:p>
            <a:pPr marL="171450" indent="-171450" algn="l">
              <a:spcAft>
                <a:spcPts val="0"/>
              </a:spcAft>
              <a:buFont typeface="Arial" panose="020B0604020202020204" pitchFamily="34" charset="0"/>
              <a:buChar char="•"/>
            </a:pPr>
            <a:r>
              <a:rPr lang="en-US" sz="1200" dirty="0" smtClean="0"/>
              <a:t>97</a:t>
            </a:r>
            <a:r>
              <a:rPr lang="en-US" sz="1200" dirty="0"/>
              <a:t>% less </a:t>
            </a:r>
            <a:r>
              <a:rPr lang="en-US" sz="1200" dirty="0" smtClean="0"/>
              <a:t>complexity</a:t>
            </a:r>
            <a:endParaRPr lang="en-US" sz="1200" dirty="0"/>
          </a:p>
          <a:p>
            <a:pPr marL="171450" indent="-171450" algn="l">
              <a:spcAft>
                <a:spcPts val="0"/>
              </a:spcAft>
              <a:buFont typeface="Arial" panose="020B0604020202020204" pitchFamily="34" charset="0"/>
              <a:buChar char="•"/>
            </a:pPr>
            <a:r>
              <a:rPr lang="en-US" sz="1200" dirty="0" smtClean="0"/>
              <a:t>63</a:t>
            </a:r>
            <a:r>
              <a:rPr lang="en-US" sz="1200" dirty="0"/>
              <a:t>% </a:t>
            </a:r>
            <a:r>
              <a:rPr lang="en-US" sz="1200" dirty="0" smtClean="0"/>
              <a:t>lower cost ($</a:t>
            </a:r>
            <a:r>
              <a:rPr lang="en-US" sz="1200" dirty="0"/>
              <a:t>1.2 versus $3.3 million</a:t>
            </a:r>
            <a:r>
              <a:rPr lang="en-US" sz="1200" dirty="0" smtClean="0"/>
              <a:t>)</a:t>
            </a:r>
            <a:endParaRPr lang="en-US" sz="1200" dirty="0"/>
          </a:p>
        </p:txBody>
      </p:sp>
      <p:sp>
        <p:nvSpPr>
          <p:cNvPr id="17" name="Rectangle 16"/>
          <p:cNvSpPr/>
          <p:nvPr/>
        </p:nvSpPr>
        <p:spPr>
          <a:xfrm>
            <a:off x="257176" y="5611450"/>
            <a:ext cx="8606303" cy="733874"/>
          </a:xfrm>
          <a:prstGeom prst="rect">
            <a:avLst/>
          </a:prstGeom>
          <a:solidFill>
            <a:schemeClr val="bg1">
              <a:lumMod val="95000"/>
            </a:schemeClr>
          </a:solidFill>
          <a:ln w="9525">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smtClean="0">
                <a:solidFill>
                  <a:schemeClr val="tx1"/>
                </a:solidFill>
              </a:rPr>
              <a:t>This solution set will help you evaluate the degree to which you will be affected by changing demand and evolving capabilities. After you go through these exercises, you will have an updated infrastructure roadmap, based on objective assessments of the value and readiness of emerging technologies, for your operation.</a:t>
            </a:r>
            <a:endParaRPr lang="en-US" sz="1200" dirty="0">
              <a:solidFill>
                <a:schemeClr val="tx1"/>
              </a:solidFill>
            </a:endParaRPr>
          </a:p>
        </p:txBody>
      </p:sp>
      <p:pic>
        <p:nvPicPr>
          <p:cNvPr id="12" name="Picture 11"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444407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a:picLocks noChangeAspect="1"/>
          </p:cNvPicPr>
          <p:nvPr/>
        </p:nvPicPr>
        <p:blipFill>
          <a:blip r:embed="rId3"/>
          <a:stretch>
            <a:fillRect/>
          </a:stretch>
        </p:blipFill>
        <p:spPr>
          <a:xfrm>
            <a:off x="575557" y="1156027"/>
            <a:ext cx="1440160" cy="1759649"/>
          </a:xfrm>
          <a:prstGeom prst="rect">
            <a:avLst/>
          </a:prstGeom>
        </p:spPr>
      </p:pic>
      <p:sp>
        <p:nvSpPr>
          <p:cNvPr id="2" name="Text Placeholder 1"/>
          <p:cNvSpPr>
            <a:spLocks noGrp="1"/>
          </p:cNvSpPr>
          <p:nvPr>
            <p:ph type="body" sz="quarter" idx="19"/>
          </p:nvPr>
        </p:nvSpPr>
        <p:spPr>
          <a:xfrm>
            <a:off x="2249240" y="1203682"/>
            <a:ext cx="6628059" cy="965178"/>
          </a:xfrm>
        </p:spPr>
        <p:txBody>
          <a:bodyPr/>
          <a:lstStyle/>
          <a:p>
            <a:pPr>
              <a:spcAft>
                <a:spcPts val="600"/>
              </a:spcAft>
            </a:pPr>
            <a:r>
              <a:rPr lang="en-US" dirty="0" smtClean="0"/>
              <a:t>For the past decade the infrastructure story has been dominated by the consolidation and virtualization of x86 servers. But the story is changing…</a:t>
            </a:r>
            <a:endParaRPr lang="en-US" dirty="0"/>
          </a:p>
        </p:txBody>
      </p:sp>
      <p:sp>
        <p:nvSpPr>
          <p:cNvPr id="3" name="Title 2"/>
          <p:cNvSpPr>
            <a:spLocks noGrp="1"/>
          </p:cNvSpPr>
          <p:nvPr>
            <p:ph type="title"/>
          </p:nvPr>
        </p:nvSpPr>
        <p:spPr/>
        <p:txBody>
          <a:bodyPr/>
          <a:lstStyle/>
          <a:p>
            <a:r>
              <a:rPr lang="en-US" dirty="0" smtClean="0"/>
              <a:t>Expect radical changes to the x86-centric data center model</a:t>
            </a:r>
            <a:endParaRPr lang="en-US" dirty="0"/>
          </a:p>
        </p:txBody>
      </p:sp>
      <p:sp>
        <p:nvSpPr>
          <p:cNvPr id="17" name="TextBox 16"/>
          <p:cNvSpPr txBox="1"/>
          <p:nvPr/>
        </p:nvSpPr>
        <p:spPr>
          <a:xfrm>
            <a:off x="2315932" y="2762444"/>
            <a:ext cx="1705916" cy="307777"/>
          </a:xfrm>
          <a:prstGeom prst="rect">
            <a:avLst/>
          </a:prstGeom>
          <a:noFill/>
        </p:spPr>
        <p:txBody>
          <a:bodyPr wrap="none" rtlCol="0">
            <a:spAutoFit/>
          </a:bodyPr>
          <a:lstStyle/>
          <a:p>
            <a:pPr algn="l"/>
            <a:r>
              <a:rPr lang="en-US" sz="1400" b="1" i="1" dirty="0" smtClean="0">
                <a:latin typeface="+mn-lt"/>
              </a:rPr>
              <a:t>The story so far…</a:t>
            </a:r>
            <a:endParaRPr lang="en-US" sz="1400" b="1" i="1" dirty="0">
              <a:latin typeface="+mn-lt"/>
            </a:endParaRPr>
          </a:p>
        </p:txBody>
      </p:sp>
      <p:sp>
        <p:nvSpPr>
          <p:cNvPr id="18" name="TextBox 17"/>
          <p:cNvSpPr txBox="1"/>
          <p:nvPr/>
        </p:nvSpPr>
        <p:spPr>
          <a:xfrm>
            <a:off x="5589659" y="2753310"/>
            <a:ext cx="2589170" cy="307777"/>
          </a:xfrm>
          <a:prstGeom prst="rect">
            <a:avLst/>
          </a:prstGeom>
          <a:noFill/>
        </p:spPr>
        <p:txBody>
          <a:bodyPr wrap="none" rtlCol="0">
            <a:spAutoFit/>
          </a:bodyPr>
          <a:lstStyle/>
          <a:p>
            <a:pPr algn="l"/>
            <a:r>
              <a:rPr lang="en-US" sz="1400" b="1" i="1" dirty="0" smtClean="0">
                <a:latin typeface="+mn-lt"/>
              </a:rPr>
              <a:t>How the story is changing…</a:t>
            </a:r>
            <a:endParaRPr lang="en-US" sz="1400" b="1" i="1" dirty="0">
              <a:latin typeface="+mn-lt"/>
            </a:endParaRPr>
          </a:p>
        </p:txBody>
      </p:sp>
      <p:sp>
        <p:nvSpPr>
          <p:cNvPr id="10" name="Rectangle 9"/>
          <p:cNvSpPr/>
          <p:nvPr/>
        </p:nvSpPr>
        <p:spPr>
          <a:xfrm>
            <a:off x="2258787" y="3149354"/>
            <a:ext cx="3204223" cy="554688"/>
          </a:xfrm>
          <a:prstGeom prst="rect">
            <a:avLst/>
          </a:prstGeom>
          <a:solidFill>
            <a:schemeClr val="bg1">
              <a:lumMod val="95000"/>
              <a:alpha val="96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Enterprise applications </a:t>
            </a:r>
            <a:r>
              <a:rPr lang="en-US" sz="1200" dirty="0" smtClean="0">
                <a:solidFill>
                  <a:schemeClr val="tx1"/>
                </a:solidFill>
              </a:rPr>
              <a:t>predominantly run on stand-alone, </a:t>
            </a:r>
            <a:r>
              <a:rPr lang="en-US" sz="1200" i="1" dirty="0" smtClean="0">
                <a:solidFill>
                  <a:schemeClr val="tx1"/>
                </a:solidFill>
              </a:rPr>
              <a:t>scale-up</a:t>
            </a:r>
            <a:r>
              <a:rPr lang="en-US" sz="1200" dirty="0" smtClean="0">
                <a:solidFill>
                  <a:schemeClr val="tx1"/>
                </a:solidFill>
              </a:rPr>
              <a:t> infrastructure.</a:t>
            </a:r>
            <a:endParaRPr lang="en-US" sz="1200" dirty="0">
              <a:solidFill>
                <a:schemeClr val="tx1"/>
              </a:solidFill>
            </a:endParaRPr>
          </a:p>
        </p:txBody>
      </p:sp>
      <p:sp>
        <p:nvSpPr>
          <p:cNvPr id="19" name="Rectangle 18"/>
          <p:cNvSpPr/>
          <p:nvPr/>
        </p:nvSpPr>
        <p:spPr>
          <a:xfrm>
            <a:off x="2252343" y="3797426"/>
            <a:ext cx="3204223" cy="554688"/>
          </a:xfrm>
          <a:prstGeom prst="rect">
            <a:avLst/>
          </a:prstGeom>
          <a:solidFill>
            <a:schemeClr val="bg1">
              <a:lumMod val="95000"/>
              <a:alpha val="96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Server </a:t>
            </a:r>
            <a:r>
              <a:rPr lang="en-US" sz="1200" b="1" dirty="0">
                <a:solidFill>
                  <a:schemeClr val="tx1"/>
                </a:solidFill>
              </a:rPr>
              <a:t>virtualization </a:t>
            </a:r>
            <a:r>
              <a:rPr lang="en-US" sz="1200" dirty="0" smtClean="0">
                <a:solidFill>
                  <a:schemeClr val="tx1"/>
                </a:solidFill>
              </a:rPr>
              <a:t>allows servers to share </a:t>
            </a:r>
            <a:r>
              <a:rPr lang="en-US" sz="1200" dirty="0">
                <a:solidFill>
                  <a:schemeClr val="tx1"/>
                </a:solidFill>
              </a:rPr>
              <a:t>hosts and move from host to host.</a:t>
            </a:r>
          </a:p>
        </p:txBody>
      </p:sp>
      <p:sp>
        <p:nvSpPr>
          <p:cNvPr id="20" name="Rectangle 19"/>
          <p:cNvSpPr/>
          <p:nvPr/>
        </p:nvSpPr>
        <p:spPr>
          <a:xfrm>
            <a:off x="2252343" y="4430871"/>
            <a:ext cx="3204223" cy="554688"/>
          </a:xfrm>
          <a:prstGeom prst="rect">
            <a:avLst/>
          </a:prstGeom>
          <a:solidFill>
            <a:schemeClr val="bg1">
              <a:lumMod val="95000"/>
              <a:alpha val="96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a:solidFill>
                  <a:schemeClr val="tx1"/>
                </a:solidFill>
              </a:rPr>
              <a:t>Convergence</a:t>
            </a:r>
            <a:r>
              <a:rPr lang="en-US" sz="1200" dirty="0">
                <a:solidFill>
                  <a:schemeClr val="tx1"/>
                </a:solidFill>
              </a:rPr>
              <a:t> on industry standard Ethernet. 10GB+ can carry a range of traffic.</a:t>
            </a:r>
          </a:p>
        </p:txBody>
      </p:sp>
      <p:sp>
        <p:nvSpPr>
          <p:cNvPr id="21" name="Rectangle 20"/>
          <p:cNvSpPr/>
          <p:nvPr/>
        </p:nvSpPr>
        <p:spPr>
          <a:xfrm>
            <a:off x="2249240" y="5083507"/>
            <a:ext cx="3204223" cy="554688"/>
          </a:xfrm>
          <a:prstGeom prst="rect">
            <a:avLst/>
          </a:prstGeom>
          <a:solidFill>
            <a:schemeClr val="bg1">
              <a:lumMod val="95000"/>
              <a:alpha val="96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a:solidFill>
                  <a:schemeClr val="tx1"/>
                </a:solidFill>
              </a:rPr>
              <a:t>Standardization on x86 </a:t>
            </a:r>
            <a:r>
              <a:rPr lang="en-US" sz="1200" dirty="0" smtClean="0">
                <a:solidFill>
                  <a:schemeClr val="tx1"/>
                </a:solidFill>
              </a:rPr>
              <a:t>with rack and blade form factor for </a:t>
            </a:r>
            <a:r>
              <a:rPr lang="en-US" sz="1200" dirty="0">
                <a:solidFill>
                  <a:schemeClr val="tx1"/>
                </a:solidFill>
              </a:rPr>
              <a:t>majority of </a:t>
            </a:r>
            <a:r>
              <a:rPr lang="en-US" sz="1200" dirty="0" smtClean="0">
                <a:solidFill>
                  <a:schemeClr val="tx1"/>
                </a:solidFill>
              </a:rPr>
              <a:t>workloads.</a:t>
            </a:r>
            <a:endParaRPr lang="en-US" sz="1200" dirty="0">
              <a:solidFill>
                <a:schemeClr val="tx1"/>
              </a:solidFill>
            </a:endParaRPr>
          </a:p>
        </p:txBody>
      </p:sp>
      <p:sp>
        <p:nvSpPr>
          <p:cNvPr id="22" name="Rectangle 21"/>
          <p:cNvSpPr/>
          <p:nvPr/>
        </p:nvSpPr>
        <p:spPr>
          <a:xfrm>
            <a:off x="2249240" y="5718628"/>
            <a:ext cx="3204223" cy="554688"/>
          </a:xfrm>
          <a:prstGeom prst="rect">
            <a:avLst/>
          </a:prstGeom>
          <a:solidFill>
            <a:schemeClr val="bg1">
              <a:lumMod val="95000"/>
              <a:alpha val="96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Consolidated disk </a:t>
            </a:r>
            <a:r>
              <a:rPr lang="en-US" sz="1200" b="1" dirty="0">
                <a:solidFill>
                  <a:schemeClr val="tx1"/>
                </a:solidFill>
              </a:rPr>
              <a:t>array </a:t>
            </a:r>
            <a:r>
              <a:rPr lang="en-US" sz="1200" dirty="0">
                <a:solidFill>
                  <a:schemeClr val="tx1"/>
                </a:solidFill>
              </a:rPr>
              <a:t>that is shared over network (SAN</a:t>
            </a:r>
            <a:r>
              <a:rPr lang="en-US" sz="1200" dirty="0" smtClean="0">
                <a:solidFill>
                  <a:schemeClr val="tx1"/>
                </a:solidFill>
              </a:rPr>
              <a:t>) is the data center foundation.</a:t>
            </a:r>
            <a:endParaRPr lang="en-US" sz="1200" dirty="0">
              <a:solidFill>
                <a:schemeClr val="tx1"/>
              </a:solidFill>
            </a:endParaRPr>
          </a:p>
        </p:txBody>
      </p:sp>
      <p:sp>
        <p:nvSpPr>
          <p:cNvPr id="23" name="Rectangle 22"/>
          <p:cNvSpPr/>
          <p:nvPr/>
        </p:nvSpPr>
        <p:spPr>
          <a:xfrm>
            <a:off x="5551202" y="3149354"/>
            <a:ext cx="3268954" cy="55468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High-scalability</a:t>
            </a:r>
            <a:r>
              <a:rPr lang="en-US" sz="1200" dirty="0" smtClean="0">
                <a:solidFill>
                  <a:schemeClr val="tx1"/>
                </a:solidFill>
              </a:rPr>
              <a:t> </a:t>
            </a:r>
            <a:r>
              <a:rPr lang="en-US" sz="1200" b="1" dirty="0" smtClean="0">
                <a:solidFill>
                  <a:schemeClr val="tx1"/>
                </a:solidFill>
              </a:rPr>
              <a:t>cloud and big data </a:t>
            </a:r>
            <a:r>
              <a:rPr lang="en-US" sz="1200" dirty="0" smtClean="0">
                <a:solidFill>
                  <a:schemeClr val="tx1"/>
                </a:solidFill>
              </a:rPr>
              <a:t>applications require </a:t>
            </a:r>
            <a:r>
              <a:rPr lang="en-US" sz="1200" i="1" dirty="0" smtClean="0">
                <a:solidFill>
                  <a:schemeClr val="tx1"/>
                </a:solidFill>
              </a:rPr>
              <a:t>scale-out</a:t>
            </a:r>
            <a:r>
              <a:rPr lang="en-US" sz="1200" dirty="0" smtClean="0">
                <a:solidFill>
                  <a:schemeClr val="tx1"/>
                </a:solidFill>
              </a:rPr>
              <a:t> infrastructure.</a:t>
            </a:r>
            <a:endParaRPr lang="en-US" sz="1200" dirty="0">
              <a:solidFill>
                <a:schemeClr val="tx1"/>
              </a:solidFill>
            </a:endParaRPr>
          </a:p>
        </p:txBody>
      </p:sp>
      <p:sp>
        <p:nvSpPr>
          <p:cNvPr id="24" name="Rectangle 23"/>
          <p:cNvSpPr/>
          <p:nvPr/>
        </p:nvSpPr>
        <p:spPr>
          <a:xfrm>
            <a:off x="5544758" y="3797426"/>
            <a:ext cx="3268954" cy="55468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“Virtualized” is evolving to “software-defined”</a:t>
            </a:r>
            <a:r>
              <a:rPr lang="en-US" sz="1200" dirty="0" smtClean="0">
                <a:solidFill>
                  <a:schemeClr val="tx1"/>
                </a:solidFill>
              </a:rPr>
              <a:t> with more dynamic configurability.</a:t>
            </a:r>
            <a:endParaRPr lang="en-US" sz="1200" dirty="0">
              <a:solidFill>
                <a:schemeClr val="tx1"/>
              </a:solidFill>
            </a:endParaRPr>
          </a:p>
        </p:txBody>
      </p:sp>
      <p:sp>
        <p:nvSpPr>
          <p:cNvPr id="25" name="Rectangle 24"/>
          <p:cNvSpPr/>
          <p:nvPr/>
        </p:nvSpPr>
        <p:spPr>
          <a:xfrm>
            <a:off x="5544758" y="4430871"/>
            <a:ext cx="3268954" cy="55468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Software-defined </a:t>
            </a:r>
            <a:r>
              <a:rPr lang="en-US" sz="1200" b="1" dirty="0">
                <a:solidFill>
                  <a:schemeClr val="tx1"/>
                </a:solidFill>
              </a:rPr>
              <a:t>networking </a:t>
            </a:r>
            <a:r>
              <a:rPr lang="en-US" sz="1200" dirty="0" smtClean="0">
                <a:solidFill>
                  <a:schemeClr val="tx1"/>
                </a:solidFill>
              </a:rPr>
              <a:t>streamlines and automates network configuration.</a:t>
            </a:r>
            <a:endParaRPr lang="en-US" sz="1200" dirty="0">
              <a:solidFill>
                <a:schemeClr val="tx1"/>
              </a:solidFill>
            </a:endParaRPr>
          </a:p>
        </p:txBody>
      </p:sp>
      <p:sp>
        <p:nvSpPr>
          <p:cNvPr id="26" name="Rectangle 25"/>
          <p:cNvSpPr/>
          <p:nvPr/>
        </p:nvSpPr>
        <p:spPr>
          <a:xfrm>
            <a:off x="5541655" y="5083507"/>
            <a:ext cx="3268954" cy="55468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Microservers</a:t>
            </a:r>
            <a:r>
              <a:rPr lang="en-US" sz="1200" dirty="0" smtClean="0">
                <a:solidFill>
                  <a:schemeClr val="tx1"/>
                </a:solidFill>
              </a:rPr>
              <a:t> </a:t>
            </a:r>
            <a:r>
              <a:rPr lang="en-US" sz="1200" dirty="0">
                <a:solidFill>
                  <a:schemeClr val="tx1"/>
                </a:solidFill>
              </a:rPr>
              <a:t>based on </a:t>
            </a:r>
            <a:r>
              <a:rPr lang="en-US" sz="1200" dirty="0" smtClean="0">
                <a:solidFill>
                  <a:schemeClr val="tx1"/>
                </a:solidFill>
              </a:rPr>
              <a:t>low-power processors build density and lower costs.</a:t>
            </a:r>
            <a:endParaRPr lang="en-US" sz="1200" dirty="0">
              <a:solidFill>
                <a:schemeClr val="tx1"/>
              </a:solidFill>
            </a:endParaRPr>
          </a:p>
        </p:txBody>
      </p:sp>
      <p:sp>
        <p:nvSpPr>
          <p:cNvPr id="27" name="Rectangle 26"/>
          <p:cNvSpPr/>
          <p:nvPr/>
        </p:nvSpPr>
        <p:spPr>
          <a:xfrm>
            <a:off x="5541655" y="5718628"/>
            <a:ext cx="3268954" cy="55468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Server-side </a:t>
            </a:r>
            <a:r>
              <a:rPr lang="en-US" sz="1200" b="1" dirty="0">
                <a:solidFill>
                  <a:schemeClr val="tx1"/>
                </a:solidFill>
              </a:rPr>
              <a:t>flash storage </a:t>
            </a:r>
            <a:r>
              <a:rPr lang="en-US" sz="1200" dirty="0">
                <a:solidFill>
                  <a:schemeClr val="tx1"/>
                </a:solidFill>
              </a:rPr>
              <a:t>and in-memory processing will end monolithic </a:t>
            </a:r>
            <a:r>
              <a:rPr lang="en-US" sz="1200" dirty="0" smtClean="0">
                <a:solidFill>
                  <a:schemeClr val="tx1"/>
                </a:solidFill>
              </a:rPr>
              <a:t>arrays.</a:t>
            </a:r>
            <a:endParaRPr lang="en-US" sz="1200" dirty="0">
              <a:solidFill>
                <a:schemeClr val="tx1"/>
              </a:solidFill>
            </a:endParaRPr>
          </a:p>
        </p:txBody>
      </p:sp>
      <p:sp>
        <p:nvSpPr>
          <p:cNvPr id="28" name="Rectangle 27"/>
          <p:cNvSpPr/>
          <p:nvPr/>
        </p:nvSpPr>
        <p:spPr>
          <a:xfrm>
            <a:off x="315089" y="3149354"/>
            <a:ext cx="1860412" cy="54064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Applications</a:t>
            </a:r>
            <a:endParaRPr lang="en-US" sz="1200" b="1" dirty="0">
              <a:solidFill>
                <a:schemeClr val="tx1"/>
              </a:solidFill>
            </a:endParaRPr>
          </a:p>
        </p:txBody>
      </p:sp>
      <p:sp>
        <p:nvSpPr>
          <p:cNvPr id="29" name="Rectangle 28"/>
          <p:cNvSpPr/>
          <p:nvPr/>
        </p:nvSpPr>
        <p:spPr>
          <a:xfrm>
            <a:off x="308644" y="3797426"/>
            <a:ext cx="1860412" cy="54064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Virtualization</a:t>
            </a:r>
            <a:endParaRPr lang="en-US" sz="1200" b="1" dirty="0">
              <a:solidFill>
                <a:schemeClr val="tx1"/>
              </a:solidFill>
            </a:endParaRPr>
          </a:p>
        </p:txBody>
      </p:sp>
      <p:sp>
        <p:nvSpPr>
          <p:cNvPr id="30" name="Rectangle 29"/>
          <p:cNvSpPr/>
          <p:nvPr/>
        </p:nvSpPr>
        <p:spPr>
          <a:xfrm>
            <a:off x="300248" y="4430871"/>
            <a:ext cx="1860412" cy="54064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Core Networking</a:t>
            </a:r>
            <a:endParaRPr lang="en-US" sz="1200" b="1" dirty="0">
              <a:solidFill>
                <a:schemeClr val="tx1"/>
              </a:solidFill>
            </a:endParaRPr>
          </a:p>
        </p:txBody>
      </p:sp>
      <p:sp>
        <p:nvSpPr>
          <p:cNvPr id="31" name="Rectangle 30"/>
          <p:cNvSpPr/>
          <p:nvPr/>
        </p:nvSpPr>
        <p:spPr>
          <a:xfrm>
            <a:off x="300236" y="5083507"/>
            <a:ext cx="1860412" cy="54064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Servers</a:t>
            </a:r>
            <a:endParaRPr lang="en-US" sz="1200" b="1" dirty="0">
              <a:solidFill>
                <a:schemeClr val="tx1"/>
              </a:solidFill>
            </a:endParaRPr>
          </a:p>
        </p:txBody>
      </p:sp>
      <p:sp>
        <p:nvSpPr>
          <p:cNvPr id="32" name="Rectangle 31"/>
          <p:cNvSpPr/>
          <p:nvPr/>
        </p:nvSpPr>
        <p:spPr>
          <a:xfrm>
            <a:off x="300224" y="5718628"/>
            <a:ext cx="1860412" cy="540648"/>
          </a:xfrm>
          <a:prstGeom prst="rect">
            <a:avLst/>
          </a:prstGeom>
          <a:solidFill>
            <a:schemeClr val="bg1">
              <a:lumMod val="95000"/>
            </a:schemeClr>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Storage</a:t>
            </a:r>
            <a:endParaRPr lang="en-US" sz="1200" b="1" dirty="0">
              <a:solidFill>
                <a:schemeClr val="tx1"/>
              </a:solidFill>
            </a:endParaRPr>
          </a:p>
        </p:txBody>
      </p:sp>
      <p:pic>
        <p:nvPicPr>
          <p:cNvPr id="33" name="Picture 32"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158834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a:hlinkClick r:id="rId4"/>
          </p:cNvPr>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577467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pPr lvl="0"/>
            <a:r>
              <a:rPr lang="en-CA" dirty="0" smtClean="0"/>
              <a:t>From software-defined networks, to </a:t>
            </a:r>
            <a:r>
              <a:rPr lang="en-CA" dirty="0" err="1" smtClean="0"/>
              <a:t>microservers</a:t>
            </a:r>
            <a:r>
              <a:rPr lang="en-CA" dirty="0" smtClean="0"/>
              <a:t>, to server side flash, prepare to exploit tomorrow’s disruptive infrastructure technologies today.</a:t>
            </a:r>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p:txBody>
          <a:bodyPr/>
          <a:lstStyle/>
          <a:p>
            <a:pPr lvl="0"/>
            <a:r>
              <a:rPr lang="en-US" sz="1200" dirty="0" smtClean="0"/>
              <a:t>Infrastructure managers who plan to continue to significantly invest in internal data center infrastructure.</a:t>
            </a:r>
          </a:p>
          <a:p>
            <a:pPr lvl="0"/>
            <a:r>
              <a:rPr lang="en-US" sz="1200" dirty="0" smtClean="0"/>
              <a:t>IT leaders and executives who need to enable and support emerging use cases such as:</a:t>
            </a:r>
          </a:p>
          <a:p>
            <a:pPr lvl="1"/>
            <a:r>
              <a:rPr lang="en-US" sz="1200" dirty="0" smtClean="0"/>
              <a:t>Large-scale web and mobile applications</a:t>
            </a:r>
          </a:p>
          <a:p>
            <a:pPr lvl="1"/>
            <a:r>
              <a:rPr lang="en-US" sz="1200" dirty="0" smtClean="0"/>
              <a:t>Private cloud</a:t>
            </a:r>
          </a:p>
          <a:p>
            <a:pPr lvl="1"/>
            <a:r>
              <a:rPr lang="en-US" sz="1200" dirty="0" smtClean="0"/>
              <a:t>Big data analytics</a:t>
            </a:r>
          </a:p>
          <a:p>
            <a:pPr lvl="1"/>
            <a:r>
              <a:rPr lang="en-US" sz="1200" dirty="0" smtClean="0"/>
              <a:t>E-commerce</a:t>
            </a:r>
          </a:p>
          <a:p>
            <a:pPr lvl="1"/>
            <a:r>
              <a:rPr lang="en-US" sz="1200" dirty="0" smtClean="0"/>
              <a:t>Software-as-a-Service (SaaS)</a:t>
            </a:r>
          </a:p>
          <a:p>
            <a:pPr>
              <a:buNone/>
            </a:pPr>
            <a:endParaRPr lang="en-CA" dirty="0" smtClean="0"/>
          </a:p>
        </p:txBody>
      </p:sp>
      <p:sp>
        <p:nvSpPr>
          <p:cNvPr id="12" name="Text Placeholder 11"/>
          <p:cNvSpPr>
            <a:spLocks noGrp="1"/>
          </p:cNvSpPr>
          <p:nvPr>
            <p:ph type="body" sz="quarter" idx="23"/>
          </p:nvPr>
        </p:nvSpPr>
        <p:spPr/>
        <p:txBody>
          <a:bodyPr/>
          <a:lstStyle/>
          <a:p>
            <a:r>
              <a:rPr lang="en-CA" sz="1200" dirty="0" smtClean="0"/>
              <a:t>Understand current and emerging trends in converged infrastructure.</a:t>
            </a:r>
          </a:p>
          <a:p>
            <a:r>
              <a:rPr lang="en-CA" sz="1200" dirty="0" smtClean="0"/>
              <a:t>Reduce data center footprint and energy costs, even while increasing scale.</a:t>
            </a:r>
          </a:p>
          <a:p>
            <a:r>
              <a:rPr lang="en-CA" sz="1200" dirty="0" smtClean="0"/>
              <a:t>Build a more scalable and efficient data center.</a:t>
            </a:r>
            <a:endParaRPr lang="en-CA" sz="1200" dirty="0"/>
          </a:p>
        </p:txBody>
      </p:sp>
      <p:sp>
        <p:nvSpPr>
          <p:cNvPr id="8" name="TextBox 7"/>
          <p:cNvSpPr txBox="1"/>
          <p:nvPr/>
        </p:nvSpPr>
        <p:spPr>
          <a:xfrm>
            <a:off x="249302" y="2168860"/>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6" name="TextBox 5"/>
          <p:cNvSpPr txBox="1"/>
          <p:nvPr/>
        </p:nvSpPr>
        <p:spPr>
          <a:xfrm>
            <a:off x="252896" y="1611660"/>
            <a:ext cx="8625780" cy="1092607"/>
          </a:xfrm>
          <a:prstGeom prst="rect">
            <a:avLst/>
          </a:prstGeom>
          <a:noFill/>
        </p:spPr>
        <p:txBody>
          <a:bodyPr wrap="square" rtlCol="0">
            <a:spAutoFit/>
          </a:bodyPr>
          <a:lstStyle/>
          <a:p>
            <a:pPr marL="182880" lvl="0" indent="-182880" algn="l">
              <a:spcAft>
                <a:spcPts val="600"/>
              </a:spcAft>
              <a:buFont typeface="Arial" pitchFamily="34" charset="0"/>
              <a:buChar char="•"/>
            </a:pPr>
            <a:r>
              <a:rPr lang="en-US" sz="1200" dirty="0" smtClean="0"/>
              <a:t>The current convergence reference architecture is a combination of consolidated network storage (SAN/NAS), one wire network fabric (e.g. 10 Gig Ethernet), consolidated servers (likely blades) based on industry standard x86 processors, and server virtualization software.</a:t>
            </a:r>
          </a:p>
          <a:p>
            <a:pPr marL="182880" indent="-182880" algn="l">
              <a:spcAft>
                <a:spcPts val="600"/>
              </a:spcAft>
              <a:buFont typeface="Arial" pitchFamily="34" charset="0"/>
              <a:buChar char="•"/>
            </a:pPr>
            <a:r>
              <a:rPr lang="en-US" sz="1200" dirty="0"/>
              <a:t>The current convergence reference architecture has led to greater utilization of processing and storage resources (and made vendors a lot of money in the process). But this architecture will not scale for big data, mobility, and cloud computing. </a:t>
            </a:r>
          </a:p>
        </p:txBody>
      </p:sp>
      <p:sp>
        <p:nvSpPr>
          <p:cNvPr id="4" name="Rounded Rectangle 3"/>
          <p:cNvSpPr/>
          <p:nvPr/>
        </p:nvSpPr>
        <p:spPr>
          <a:xfrm>
            <a:off x="251520" y="1268760"/>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Present-Day Data Centers</a:t>
            </a:r>
            <a:endParaRPr lang="en-CA" sz="1400" b="1" dirty="0">
              <a:solidFill>
                <a:schemeClr val="tx1"/>
              </a:solidFill>
            </a:endParaRPr>
          </a:p>
        </p:txBody>
      </p:sp>
      <p:sp>
        <p:nvSpPr>
          <p:cNvPr id="5" name="Rounded Rectangle 4"/>
          <p:cNvSpPr/>
          <p:nvPr/>
        </p:nvSpPr>
        <p:spPr>
          <a:xfrm>
            <a:off x="251162" y="288591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Emerging Trends</a:t>
            </a:r>
            <a:endParaRPr lang="en-CA" sz="1400" b="1" dirty="0">
              <a:solidFill>
                <a:schemeClr val="tx1"/>
              </a:solidFill>
            </a:endParaRPr>
          </a:p>
        </p:txBody>
      </p:sp>
      <p:sp>
        <p:nvSpPr>
          <p:cNvPr id="8" name="Rounded Rectangle 7"/>
          <p:cNvSpPr/>
          <p:nvPr/>
        </p:nvSpPr>
        <p:spPr>
          <a:xfrm>
            <a:off x="241458" y="4573777"/>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Info-Tech’s Recommendations</a:t>
            </a:r>
            <a:endParaRPr lang="en-CA" sz="1400" b="1" dirty="0">
              <a:solidFill>
                <a:schemeClr val="tx1"/>
              </a:solidFill>
            </a:endParaRPr>
          </a:p>
        </p:txBody>
      </p:sp>
      <p:sp>
        <p:nvSpPr>
          <p:cNvPr id="9" name="TextBox 8"/>
          <p:cNvSpPr txBox="1"/>
          <p:nvPr/>
        </p:nvSpPr>
        <p:spPr>
          <a:xfrm>
            <a:off x="251162" y="3224468"/>
            <a:ext cx="8625780" cy="1169551"/>
          </a:xfrm>
          <a:prstGeom prst="rect">
            <a:avLst/>
          </a:prstGeom>
          <a:noFill/>
        </p:spPr>
        <p:txBody>
          <a:bodyPr wrap="square" rtlCol="0">
            <a:spAutoFit/>
          </a:bodyPr>
          <a:lstStyle/>
          <a:p>
            <a:pPr marL="182880" lvl="0" indent="-182880" algn="l">
              <a:spcAft>
                <a:spcPts val="600"/>
              </a:spcAft>
              <a:buFont typeface="Arial" pitchFamily="34" charset="0"/>
              <a:buChar char="•"/>
            </a:pPr>
            <a:r>
              <a:rPr lang="en-US" sz="1200" dirty="0" smtClean="0"/>
              <a:t>Change is being forced from two directions: </a:t>
            </a:r>
          </a:p>
          <a:p>
            <a:pPr marL="640080" lvl="1" indent="-182880" algn="l">
              <a:spcAft>
                <a:spcPts val="600"/>
              </a:spcAft>
              <a:buFont typeface="Courier New" panose="02070309020205020404" pitchFamily="49" charset="0"/>
              <a:buChar char="o"/>
            </a:pPr>
            <a:r>
              <a:rPr lang="en-US" sz="1200" dirty="0"/>
              <a:t>D</a:t>
            </a:r>
            <a:r>
              <a:rPr lang="en-US" sz="1200" dirty="0" smtClean="0"/>
              <a:t>emands created by new kinds of applications: </a:t>
            </a:r>
            <a:r>
              <a:rPr lang="en-US" sz="1200" dirty="0" err="1" smtClean="0"/>
              <a:t>hyperscale</a:t>
            </a:r>
            <a:r>
              <a:rPr lang="en-US" sz="1200" dirty="0" smtClean="0"/>
              <a:t> web, mobile, analytics, social, and e-commerce applications.</a:t>
            </a:r>
          </a:p>
          <a:p>
            <a:pPr marL="628650" lvl="1" indent="-171450" algn="l">
              <a:spcAft>
                <a:spcPts val="600"/>
              </a:spcAft>
              <a:buFont typeface="Courier New" panose="02070309020205020404" pitchFamily="49" charset="0"/>
              <a:buChar char="o"/>
            </a:pPr>
            <a:r>
              <a:rPr lang="en-US" sz="1200" dirty="0"/>
              <a:t>O</a:t>
            </a:r>
            <a:r>
              <a:rPr lang="en-US" sz="1200" dirty="0" smtClean="0"/>
              <a:t>pportunities created by evolving infrastructure technologies: </a:t>
            </a:r>
            <a:r>
              <a:rPr lang="en-US" sz="1200" dirty="0" err="1" smtClean="0"/>
              <a:t>microservers</a:t>
            </a:r>
            <a:r>
              <a:rPr lang="en-US" sz="1200" dirty="0" smtClean="0"/>
              <a:t> and systems-on-chips, solid state storage (SSD) and server-side flash, in-memory processing, and software-defined networking (SDN).</a:t>
            </a:r>
          </a:p>
        </p:txBody>
      </p:sp>
      <p:sp>
        <p:nvSpPr>
          <p:cNvPr id="12" name="TextBox 11"/>
          <p:cNvSpPr txBox="1"/>
          <p:nvPr/>
        </p:nvSpPr>
        <p:spPr>
          <a:xfrm>
            <a:off x="252896" y="4952553"/>
            <a:ext cx="8625780" cy="1538883"/>
          </a:xfrm>
          <a:prstGeom prst="rect">
            <a:avLst/>
          </a:prstGeom>
          <a:noFill/>
        </p:spPr>
        <p:txBody>
          <a:bodyPr wrap="square" rtlCol="0">
            <a:spAutoFit/>
          </a:bodyPr>
          <a:lstStyle/>
          <a:p>
            <a:pPr marL="182880" lvl="0" indent="-182880" algn="l">
              <a:spcAft>
                <a:spcPts val="600"/>
              </a:spcAft>
              <a:buFont typeface="Arial" pitchFamily="34" charset="0"/>
              <a:buChar char="•"/>
            </a:pPr>
            <a:r>
              <a:rPr lang="en-US" sz="1200" dirty="0" smtClean="0"/>
              <a:t>Enterprises looking to provision infrastructure </a:t>
            </a:r>
            <a:r>
              <a:rPr lang="en-US" sz="1200" i="1" dirty="0" smtClean="0"/>
              <a:t>at scale</a:t>
            </a:r>
            <a:r>
              <a:rPr lang="en-US" sz="1200" dirty="0" smtClean="0"/>
              <a:t> for big data, cloud SaaS, and mobile need to develop a vision of converged infrastructure for their infrastructure roadmaps that goes beyond the current convergence reference architecture.</a:t>
            </a:r>
          </a:p>
          <a:p>
            <a:pPr marL="182880" indent="-182880" algn="l">
              <a:spcAft>
                <a:spcPts val="600"/>
              </a:spcAft>
              <a:buFont typeface="Arial" pitchFamily="34" charset="0"/>
              <a:buChar char="•"/>
            </a:pPr>
            <a:r>
              <a:rPr lang="en-CA" sz="1200" dirty="0"/>
              <a:t>Organizations have realized benefits in availability, management agility, and server </a:t>
            </a:r>
            <a:r>
              <a:rPr lang="en-CA" sz="1200" dirty="0" err="1" smtClean="0"/>
              <a:t>CapEx</a:t>
            </a:r>
            <a:r>
              <a:rPr lang="en-CA" sz="1200" dirty="0" smtClean="0"/>
              <a:t> </a:t>
            </a:r>
            <a:r>
              <a:rPr lang="en-CA" sz="1200" dirty="0"/>
              <a:t>savings through convergence and virtualization. This effort should continue to be a theme of your infrastructure roadmap for the future</a:t>
            </a:r>
            <a:r>
              <a:rPr lang="en-CA" sz="1200" dirty="0" smtClean="0"/>
              <a:t>.</a:t>
            </a:r>
            <a:endParaRPr lang="en-US" sz="1200" dirty="0" smtClean="0"/>
          </a:p>
          <a:p>
            <a:pPr marL="182880" lvl="0" indent="-182880" algn="l">
              <a:spcAft>
                <a:spcPts val="600"/>
              </a:spcAft>
              <a:buFont typeface="Arial" pitchFamily="34" charset="0"/>
              <a:buChar char="•"/>
            </a:pPr>
            <a:r>
              <a:rPr lang="en-CA" sz="1200" dirty="0"/>
              <a:t>Info-Tech recommends an annual review of disruptive technologies feeding into look-ahead monitoring and planning for adoption and exploitation.</a:t>
            </a:r>
            <a:endParaRPr lang="en-US" sz="1200" dirty="0" smtClean="0"/>
          </a:p>
        </p:txBody>
      </p:sp>
      <p:pic>
        <p:nvPicPr>
          <p:cNvPr id="10" name="Picture 9"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265204"/>
            <a:ext cx="2303186"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3"/>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pic>
        <p:nvPicPr>
          <p:cNvPr id="15" name="Picture 14" descr="best-practice-blueprints.png"/>
          <p:cNvPicPr>
            <a:picLocks noChangeAspect="1"/>
          </p:cNvPicPr>
          <p:nvPr/>
        </p:nvPicPr>
        <p:blipFill>
          <a:blip r:embed="rId4"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5"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6"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13276"/>
            <a:ext cx="2584346"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pic>
        <p:nvPicPr>
          <p:cNvPr id="20" name="Picture 19"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732126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 a free guided implementation today!</a:t>
            </a:r>
            <a:endParaRPr lang="en-US" dirty="0"/>
          </a:p>
        </p:txBody>
      </p:sp>
      <p:sp>
        <p:nvSpPr>
          <p:cNvPr id="4" name="Text Placeholder 3"/>
          <p:cNvSpPr>
            <a:spLocks noGrp="1"/>
          </p:cNvSpPr>
          <p:nvPr>
            <p:ph type="body" sz="quarter" idx="16"/>
          </p:nvPr>
        </p:nvSpPr>
        <p:spPr>
          <a:xfrm>
            <a:off x="249303" y="1304764"/>
            <a:ext cx="6122897" cy="4572508"/>
          </a:xfrm>
        </p:spPr>
        <p:txBody>
          <a:bodyPr/>
          <a:lstStyle/>
          <a:p>
            <a:pPr marL="0" indent="0">
              <a:spcAft>
                <a:spcPts val="600"/>
              </a:spcAft>
              <a:buNone/>
            </a:pPr>
            <a:r>
              <a:rPr lang="en-CA" sz="1600" dirty="0">
                <a:cs typeface="Open Sans"/>
              </a:rPr>
              <a:t>Info-Tech is just a phone call away and can assist you with your project</a:t>
            </a:r>
            <a:r>
              <a:rPr lang="en-CA" sz="1600" dirty="0" smtClean="0">
                <a:cs typeface="Open Sans"/>
              </a:rPr>
              <a:t>. Our </a:t>
            </a:r>
            <a:r>
              <a:rPr lang="en-CA" sz="1600" dirty="0">
                <a:cs typeface="Open Sans"/>
              </a:rPr>
              <a:t>expert </a:t>
            </a:r>
            <a:r>
              <a:rPr lang="en-CA" sz="1600" dirty="0" smtClean="0">
                <a:cs typeface="Open Sans"/>
              </a:rPr>
              <a:t>Analysts </a:t>
            </a:r>
            <a:r>
              <a:rPr lang="en-CA" sz="1600" dirty="0">
                <a:cs typeface="Open Sans"/>
              </a:rPr>
              <a:t>can guide you to successful project completion. For most members, this service is available at no additional </a:t>
            </a:r>
            <a:r>
              <a:rPr lang="en-CA" sz="1600" dirty="0" smtClean="0">
                <a:cs typeface="Open Sans"/>
              </a:rPr>
              <a:t>cost.*</a:t>
            </a:r>
            <a:r>
              <a:rPr lang="en-CA" dirty="0">
                <a:cs typeface="Open Sans"/>
              </a:rPr>
              <a:t/>
            </a:r>
            <a:br>
              <a:rPr lang="en-CA" dirty="0">
                <a:cs typeface="Open Sans"/>
              </a:rPr>
            </a:br>
            <a:r>
              <a:rPr lang="en-CA" dirty="0"/>
              <a:t/>
            </a:r>
            <a:br>
              <a:rPr lang="en-CA" dirty="0"/>
            </a:br>
            <a:r>
              <a:rPr lang="en-CA" sz="1600" dirty="0"/>
              <a:t>Here’s how it works:</a:t>
            </a:r>
          </a:p>
          <a:p>
            <a:pPr marL="288000" indent="-288000">
              <a:spcBef>
                <a:spcPts val="450"/>
              </a:spcBef>
              <a:spcAft>
                <a:spcPts val="450"/>
              </a:spcAft>
              <a:buFont typeface="+mj-lt"/>
              <a:buAutoNum type="arabicPeriod"/>
            </a:pPr>
            <a:r>
              <a:rPr lang="en-US" sz="1400" b="1" dirty="0"/>
              <a:t>Enroll in a Guided Implementation for your project</a:t>
            </a:r>
            <a:br>
              <a:rPr lang="en-US" sz="1400" b="1" dirty="0"/>
            </a:br>
            <a:r>
              <a:rPr lang="en-US" dirty="0"/>
              <a:t>Send an email to </a:t>
            </a:r>
            <a:r>
              <a:rPr lang="en-US" dirty="0" smtClean="0">
                <a:hlinkClick r:id="rId3"/>
              </a:rPr>
              <a:t>GuidedImplementations@InfoTech.com</a:t>
            </a:r>
            <a:r>
              <a:rPr lang="en-US" dirty="0" smtClean="0"/>
              <a:t>                                         Or </a:t>
            </a:r>
            <a:r>
              <a:rPr lang="en-US" dirty="0"/>
              <a:t>call </a:t>
            </a:r>
            <a:r>
              <a:rPr lang="en-CA" dirty="0"/>
              <a:t>1-888-670-8889 and ask for the Guided Implementation Coordinator</a:t>
            </a:r>
            <a:endParaRPr lang="en-US" dirty="0"/>
          </a:p>
          <a:p>
            <a:pPr marL="288000" indent="-288000">
              <a:spcBef>
                <a:spcPts val="450"/>
              </a:spcBef>
              <a:spcAft>
                <a:spcPts val="450"/>
              </a:spcAft>
              <a:buFont typeface="+mj-lt"/>
              <a:buAutoNum type="arabicPeriod"/>
            </a:pPr>
            <a:r>
              <a:rPr lang="en-US" sz="1400" b="1" dirty="0"/>
              <a:t>Book your analyst meetings</a:t>
            </a:r>
            <a:r>
              <a:rPr lang="en-US" sz="1400" dirty="0"/>
              <a:t/>
            </a:r>
            <a:br>
              <a:rPr lang="en-US" sz="1400" dirty="0"/>
            </a:br>
            <a:r>
              <a:rPr lang="en-US" dirty="0"/>
              <a:t>Once you are enrolled in a Guided Implementation, our analysts will reach out to </a:t>
            </a:r>
            <a:r>
              <a:rPr lang="en-US" dirty="0" smtClean="0"/>
              <a:t>book </a:t>
            </a:r>
            <a:r>
              <a:rPr lang="en-US" dirty="0"/>
              <a:t>a series of milestone-related telephone meetings with you and your team.</a:t>
            </a:r>
          </a:p>
          <a:p>
            <a:pPr marL="288000" indent="-288000">
              <a:spcBef>
                <a:spcPts val="450"/>
              </a:spcBef>
              <a:spcAft>
                <a:spcPts val="450"/>
              </a:spcAft>
              <a:buFont typeface="+mj-lt"/>
              <a:buAutoNum type="arabicPeriod"/>
            </a:pPr>
            <a:r>
              <a:rPr lang="en-US" sz="1400" b="1" dirty="0"/>
              <a:t>Get advice from a subject matter expert</a:t>
            </a:r>
            <a:br>
              <a:rPr lang="en-US" sz="1400" b="1" dirty="0"/>
            </a:br>
            <a:r>
              <a:rPr lang="en-US" dirty="0"/>
              <a:t>At each Guided Implementation point, our Consulting Analyst will review your completed deliverables with you, answer any of your questions, and work with you to plan out your next phase.</a:t>
            </a:r>
          </a:p>
        </p:txBody>
      </p:sp>
      <p:sp>
        <p:nvSpPr>
          <p:cNvPr id="6" name="TextBox 5"/>
          <p:cNvSpPr txBox="1"/>
          <p:nvPr/>
        </p:nvSpPr>
        <p:spPr>
          <a:xfrm>
            <a:off x="6564178" y="4858306"/>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grpSp>
        <p:nvGrpSpPr>
          <p:cNvPr id="10" name="Group 9"/>
          <p:cNvGrpSpPr/>
          <p:nvPr/>
        </p:nvGrpSpPr>
        <p:grpSpPr>
          <a:xfrm>
            <a:off x="6895579" y="2511456"/>
            <a:ext cx="1512794" cy="2159124"/>
            <a:chOff x="6895579" y="2492896"/>
            <a:chExt cx="1512794" cy="2159124"/>
          </a:xfrm>
        </p:grpSpPr>
        <p:sp>
          <p:nvSpPr>
            <p:cNvPr id="7" name="TextBox 6"/>
            <p:cNvSpPr txBox="1"/>
            <p:nvPr/>
          </p:nvSpPr>
          <p:spPr>
            <a:xfrm>
              <a:off x="6910707" y="4005689"/>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6895579" y="2492896"/>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4" cstate="print"/>
            <a:srcRect l="7060" t="7271" r="6955" b="6112"/>
            <a:stretch>
              <a:fillRect/>
            </a:stretch>
          </p:blipFill>
          <p:spPr>
            <a:xfrm>
              <a:off x="6966176" y="2543323"/>
              <a:ext cx="1371600" cy="1381685"/>
            </a:xfrm>
            <a:prstGeom prst="rect">
              <a:avLst/>
            </a:prstGeom>
            <a:effectLst>
              <a:outerShdw blurRad="50800" dist="38100" dir="2700000" algn="tl" rotWithShape="0">
                <a:prstClr val="black">
                  <a:alpha val="40000"/>
                </a:prstClr>
              </a:outerShdw>
            </a:effectLst>
          </p:spPr>
        </p:pic>
      </p:grpSp>
      <p:pic>
        <p:nvPicPr>
          <p:cNvPr id="11" name="Picture 1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889067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29424" y="2564904"/>
            <a:ext cx="2345481" cy="241226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a:solidFill>
                  <a:schemeClr val="tx1"/>
                </a:solidFill>
              </a:rPr>
              <a:t>When we introduce new Blueprints, we offer workshops to our members at no charge for a short beta testing period. Please check the Workshop section of our website for a list of free beta workshops.</a:t>
            </a:r>
          </a:p>
        </p:txBody>
      </p:sp>
      <p:sp>
        <p:nvSpPr>
          <p:cNvPr id="3" name="Title 2"/>
          <p:cNvSpPr>
            <a:spLocks noGrp="1"/>
          </p:cNvSpPr>
          <p:nvPr>
            <p:ph type="title"/>
          </p:nvPr>
        </p:nvSpPr>
        <p:spPr/>
        <p:txBody>
          <a:bodyPr/>
          <a:lstStyle/>
          <a:p>
            <a:r>
              <a:rPr lang="en-US" dirty="0" smtClean="0"/>
              <a:t>Book a workshop today!</a:t>
            </a:r>
            <a:endParaRPr lang="en-US" dirty="0"/>
          </a:p>
        </p:txBody>
      </p:sp>
      <p:sp>
        <p:nvSpPr>
          <p:cNvPr id="4" name="Text Placeholder 3"/>
          <p:cNvSpPr>
            <a:spLocks noGrp="1"/>
          </p:cNvSpPr>
          <p:nvPr>
            <p:ph type="body" sz="quarter" idx="16"/>
          </p:nvPr>
        </p:nvSpPr>
        <p:spPr>
          <a:xfrm>
            <a:off x="251521" y="1304764"/>
            <a:ext cx="6048671" cy="4608512"/>
          </a:xfrm>
        </p:spPr>
        <p:txBody>
          <a:bodyPr/>
          <a:lstStyle/>
          <a:p>
            <a:pPr marL="0" indent="0">
              <a:spcAft>
                <a:spcPts val="600"/>
              </a:spcAft>
              <a:buNone/>
            </a:pPr>
            <a:r>
              <a:rPr lang="en-US" sz="1600" dirty="0">
                <a:cs typeface="Open Sans"/>
              </a:rPr>
              <a:t>An </a:t>
            </a:r>
            <a:r>
              <a:rPr lang="en-US" sz="1600" dirty="0" smtClean="0">
                <a:cs typeface="Open Sans"/>
              </a:rPr>
              <a:t>Info-Tech </a:t>
            </a:r>
            <a:r>
              <a:rPr lang="en-US" sz="1600" dirty="0">
                <a:cs typeface="Open Sans"/>
              </a:rPr>
              <a:t>project accelerator workshop will help you to engage your stakeholders, gather important data, make key </a:t>
            </a:r>
            <a:r>
              <a:rPr lang="en-US" sz="1600" dirty="0" smtClean="0">
                <a:cs typeface="Open Sans"/>
              </a:rPr>
              <a:t>decisions, </a:t>
            </a:r>
            <a:r>
              <a:rPr lang="en-US" sz="1600" dirty="0">
                <a:cs typeface="Open Sans"/>
              </a:rPr>
              <a:t>and generate a customized project road map</a:t>
            </a:r>
            <a:r>
              <a:rPr lang="en-US" sz="1600" dirty="0" smtClean="0">
                <a:solidFill>
                  <a:srgbClr val="333333"/>
                </a:solidFill>
                <a:cs typeface="Open Sans"/>
              </a:rPr>
              <a:t>.</a:t>
            </a:r>
            <a:br>
              <a:rPr lang="en-US" sz="1600" dirty="0" smtClean="0">
                <a:solidFill>
                  <a:srgbClr val="333333"/>
                </a:solidFill>
                <a:cs typeface="Open Sans"/>
              </a:rPr>
            </a:br>
            <a:r>
              <a:rPr lang="en-US" sz="1600" dirty="0">
                <a:solidFill>
                  <a:srgbClr val="333333"/>
                </a:solidFill>
                <a:cs typeface="Open Sans"/>
              </a:rPr>
              <a:t/>
            </a:r>
            <a:br>
              <a:rPr lang="en-US" sz="1600" dirty="0">
                <a:solidFill>
                  <a:srgbClr val="333333"/>
                </a:solidFill>
                <a:cs typeface="Open Sans"/>
              </a:rPr>
            </a:br>
            <a:r>
              <a:rPr lang="en-US" sz="1600" dirty="0">
                <a:solidFill>
                  <a:srgbClr val="333333"/>
                </a:solidFill>
                <a:cs typeface="Open Sans"/>
              </a:rPr>
              <a:t>Here’s how it works:</a:t>
            </a:r>
          </a:p>
          <a:p>
            <a:pPr marL="257175" indent="-257175">
              <a:spcBef>
                <a:spcPts val="450"/>
              </a:spcBef>
              <a:spcAft>
                <a:spcPts val="450"/>
              </a:spcAft>
              <a:buFont typeface="+mj-lt"/>
              <a:buAutoNum type="arabicPeriod"/>
            </a:pPr>
            <a:r>
              <a:rPr lang="en-US" sz="1400" b="1" dirty="0">
                <a:solidFill>
                  <a:srgbClr val="333333"/>
                </a:solidFill>
                <a:cs typeface="Open Sans"/>
              </a:rPr>
              <a:t>Enroll in a 2-5 day workshop for your </a:t>
            </a:r>
            <a:r>
              <a:rPr lang="en-US" sz="1400" b="1" dirty="0" smtClean="0">
                <a:solidFill>
                  <a:srgbClr val="333333"/>
                </a:solidFill>
                <a:cs typeface="Open Sans"/>
              </a:rPr>
              <a:t>project</a:t>
            </a:r>
            <a:r>
              <a:rPr lang="en-US" sz="1400" b="1" dirty="0">
                <a:solidFill>
                  <a:srgbClr val="333333"/>
                </a:solidFill>
                <a:cs typeface="Open Sans"/>
              </a:rPr>
              <a:t/>
            </a:r>
            <a:br>
              <a:rPr lang="en-US" sz="1400" b="1" dirty="0">
                <a:solidFill>
                  <a:srgbClr val="333333"/>
                </a:solidFill>
                <a:cs typeface="Open Sans"/>
              </a:rPr>
            </a:br>
            <a:r>
              <a:rPr lang="en-US" dirty="0">
                <a:cs typeface="Open Sans"/>
              </a:rPr>
              <a:t>Send an </a:t>
            </a:r>
            <a:r>
              <a:rPr lang="en-US" dirty="0" smtClean="0">
                <a:cs typeface="Open Sans"/>
              </a:rPr>
              <a:t>email to </a:t>
            </a:r>
            <a:r>
              <a:rPr lang="en-US" dirty="0">
                <a:cs typeface="Open Sans"/>
                <a:hlinkClick r:id="rId3"/>
              </a:rPr>
              <a:t>workshopbooking@infotech.com</a:t>
            </a:r>
            <a:r>
              <a:rPr lang="en-US" dirty="0">
                <a:cs typeface="Open Sans"/>
              </a:rPr>
              <a:t> or call </a:t>
            </a:r>
            <a:r>
              <a:rPr lang="en-CA" dirty="0"/>
              <a:t>1-888-670-8889 </a:t>
            </a:r>
            <a:r>
              <a:rPr lang="en-CA" dirty="0" smtClean="0"/>
              <a:t>Ext. </a:t>
            </a:r>
            <a:r>
              <a:rPr lang="en-CA" dirty="0"/>
              <a:t>3001</a:t>
            </a:r>
            <a:r>
              <a:rPr lang="en-US" dirty="0">
                <a:cs typeface="Open Sans"/>
              </a:rPr>
              <a:t>. Your account manager will contact you and quote you </a:t>
            </a:r>
            <a:r>
              <a:rPr lang="en-US" dirty="0" smtClean="0">
                <a:cs typeface="Open Sans"/>
              </a:rPr>
              <a:t>the </a:t>
            </a:r>
            <a:r>
              <a:rPr lang="en-US" dirty="0">
                <a:cs typeface="Open Sans"/>
              </a:rPr>
              <a:t>cost of a workshop.</a:t>
            </a:r>
          </a:p>
          <a:p>
            <a:pPr marL="257175" indent="-257175">
              <a:spcAft>
                <a:spcPts val="450"/>
              </a:spcAft>
              <a:buFont typeface="+mj-lt"/>
              <a:buAutoNum type="arabicPeriod"/>
            </a:pPr>
            <a:r>
              <a:rPr lang="en-US" sz="1400" b="1" dirty="0">
                <a:solidFill>
                  <a:srgbClr val="333333"/>
                </a:solidFill>
                <a:cs typeface="Open Sans"/>
              </a:rPr>
              <a:t>Book your workshop</a:t>
            </a:r>
            <a:br>
              <a:rPr lang="en-US" sz="1400" b="1" dirty="0">
                <a:solidFill>
                  <a:srgbClr val="333333"/>
                </a:solidFill>
                <a:cs typeface="Open Sans"/>
              </a:rPr>
            </a:br>
            <a:r>
              <a:rPr lang="en-US" dirty="0">
                <a:cs typeface="Open Sans"/>
              </a:rPr>
              <a:t>A </a:t>
            </a:r>
            <a:r>
              <a:rPr lang="en-US" dirty="0" smtClean="0">
                <a:cs typeface="Open Sans"/>
              </a:rPr>
              <a:t>Workshop Coordinator </a:t>
            </a:r>
            <a:r>
              <a:rPr lang="en-US" dirty="0">
                <a:cs typeface="Open Sans"/>
              </a:rPr>
              <a:t>will contact you to book a workshop planning call with one of our </a:t>
            </a:r>
            <a:r>
              <a:rPr lang="en-US" dirty="0" smtClean="0">
                <a:cs typeface="Open Sans"/>
              </a:rPr>
              <a:t>Facilitators </a:t>
            </a:r>
            <a:r>
              <a:rPr lang="en-US" dirty="0">
                <a:cs typeface="Open Sans"/>
              </a:rPr>
              <a:t>and arrange dates for your </a:t>
            </a:r>
            <a:r>
              <a:rPr lang="en-US" dirty="0" smtClean="0">
                <a:cs typeface="Open Sans"/>
              </a:rPr>
              <a:t>workshop</a:t>
            </a:r>
            <a:r>
              <a:rPr lang="en-US" dirty="0">
                <a:cs typeface="Open Sans"/>
              </a:rPr>
              <a:t>. We can hold the workshop in Info-Tech’s world-class facility in Toronto or at your location.</a:t>
            </a:r>
          </a:p>
          <a:p>
            <a:pPr marL="257175" indent="-257175">
              <a:buFont typeface="+mj-lt"/>
              <a:buAutoNum type="arabicPeriod"/>
            </a:pPr>
            <a:r>
              <a:rPr lang="en-US" sz="1400" b="1" dirty="0">
                <a:solidFill>
                  <a:srgbClr val="333333"/>
                </a:solidFill>
                <a:cs typeface="Open Sans"/>
              </a:rPr>
              <a:t>Plan your workshop</a:t>
            </a:r>
            <a:br>
              <a:rPr lang="en-US" sz="1400" b="1" dirty="0">
                <a:solidFill>
                  <a:srgbClr val="333333"/>
                </a:solidFill>
                <a:cs typeface="Open Sans"/>
              </a:rPr>
            </a:br>
            <a:r>
              <a:rPr lang="en-US" dirty="0">
                <a:cs typeface="Open Sans"/>
              </a:rPr>
              <a:t>A </a:t>
            </a:r>
            <a:r>
              <a:rPr lang="en-US" dirty="0" smtClean="0">
                <a:cs typeface="Open Sans"/>
              </a:rPr>
              <a:t>Workshop Facilitator </a:t>
            </a:r>
            <a:r>
              <a:rPr lang="en-US" dirty="0">
                <a:cs typeface="Open Sans"/>
              </a:rPr>
              <a:t>will contact you to go over the workshop outline and choose the contents that are appropriate to your situation.</a:t>
            </a:r>
          </a:p>
          <a:p>
            <a:pPr marL="257175" indent="-257175">
              <a:spcBef>
                <a:spcPts val="450"/>
              </a:spcBef>
              <a:spcAft>
                <a:spcPts val="450"/>
              </a:spcAft>
              <a:buFont typeface="+mj-lt"/>
              <a:buAutoNum type="arabicPeriod"/>
            </a:pPr>
            <a:r>
              <a:rPr lang="en-US" sz="1400" b="1" dirty="0">
                <a:solidFill>
                  <a:srgbClr val="333333"/>
                </a:solidFill>
                <a:cs typeface="Open Sans"/>
              </a:rPr>
              <a:t>Participate in your workshop</a:t>
            </a:r>
            <a:br>
              <a:rPr lang="en-US" sz="1400" b="1" dirty="0">
                <a:solidFill>
                  <a:srgbClr val="333333"/>
                </a:solidFill>
                <a:cs typeface="Open Sans"/>
              </a:rPr>
            </a:br>
            <a:r>
              <a:rPr lang="en-US" dirty="0">
                <a:cs typeface="Open Sans"/>
              </a:rPr>
              <a:t>Our experienced </a:t>
            </a:r>
            <a:r>
              <a:rPr lang="en-US" dirty="0" smtClean="0">
                <a:cs typeface="Open Sans"/>
              </a:rPr>
              <a:t>Workshop Facilitators </a:t>
            </a:r>
            <a:r>
              <a:rPr lang="en-US" dirty="0">
                <a:cs typeface="Open Sans"/>
              </a:rPr>
              <a:t>will take your project team through your tailored slides and exercises and will summarize all the workshop outputs into a final report.</a:t>
            </a:r>
          </a:p>
          <a:p>
            <a:pPr marL="0" indent="0">
              <a:buNone/>
            </a:pPr>
            <a:endParaRPr lang="en-US" dirty="0"/>
          </a:p>
        </p:txBody>
      </p:sp>
      <p:sp>
        <p:nvSpPr>
          <p:cNvPr id="6" name="Round Same Side Corner Rectangle 5"/>
          <p:cNvSpPr/>
          <p:nvPr/>
        </p:nvSpPr>
        <p:spPr>
          <a:xfrm>
            <a:off x="6430410" y="2096852"/>
            <a:ext cx="2343509" cy="481462"/>
          </a:xfrm>
          <a:prstGeom prst="round2SameRect">
            <a:avLst>
              <a:gd name="adj1" fmla="val 10667"/>
              <a:gd name="adj2" fmla="val 0"/>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b="1" dirty="0">
                <a:solidFill>
                  <a:schemeClr val="bg1"/>
                </a:solidFill>
              </a:rPr>
              <a:t>Free Beta Workshops</a:t>
            </a:r>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269222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a:t>
            </a:r>
            <a:r>
              <a:rPr lang="en-CA" dirty="0" smtClean="0"/>
              <a:t>New </a:t>
            </a:r>
            <a:r>
              <a:rPr lang="en-CA" dirty="0"/>
              <a:t>Data Center Technologies</a:t>
            </a:r>
            <a:r>
              <a:rPr lang="en-US" dirty="0"/>
              <a:t> project</a:t>
            </a:r>
          </a:p>
        </p:txBody>
      </p:sp>
      <p:sp>
        <p:nvSpPr>
          <p:cNvPr id="4" name="Text Placeholder 3"/>
          <p:cNvSpPr>
            <a:spLocks noGrp="1"/>
          </p:cNvSpPr>
          <p:nvPr>
            <p:ph type="body" sz="quarter" idx="16"/>
          </p:nvPr>
        </p:nvSpPr>
        <p:spPr>
          <a:xfrm>
            <a:off x="244696" y="1196752"/>
            <a:ext cx="8627997" cy="792088"/>
          </a:xfrm>
        </p:spPr>
        <p:txBody>
          <a:bodyPr/>
          <a:lstStyle/>
          <a:p>
            <a:pPr marL="0" indent="0">
              <a:spcAft>
                <a:spcPts val="600"/>
              </a:spcAft>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the </a:t>
            </a:r>
            <a:r>
              <a:rPr lang="en-CA" sz="1400" i="1" dirty="0" smtClean="0">
                <a:cs typeface="Open Sans"/>
              </a:rPr>
              <a:t>New Data Center Technologies </a:t>
            </a:r>
            <a:r>
              <a:rPr lang="en-CA" sz="1400" i="1" dirty="0">
                <a:cs typeface="Open Sans"/>
              </a:rPr>
              <a:t>project</a:t>
            </a:r>
            <a:r>
              <a:rPr lang="en-CA" sz="1400" i="1" dirty="0" smtClean="0">
                <a:cs typeface="Open Sans"/>
              </a:rPr>
              <a:t>:</a:t>
            </a:r>
            <a:endParaRPr lang="en-US" sz="1400" i="1" dirty="0">
              <a:cs typeface="Open Sans"/>
            </a:endParaRPr>
          </a:p>
        </p:txBody>
      </p:sp>
      <p:graphicFrame>
        <p:nvGraphicFramePr>
          <p:cNvPr id="5" name="Table 4"/>
          <p:cNvGraphicFramePr>
            <a:graphicFrameLocks noGrp="1"/>
          </p:cNvGraphicFramePr>
          <p:nvPr>
            <p:extLst>
              <p:ext uri="{D42A27DB-BD31-4B8C-83A1-F6EECF244321}">
                <p14:modId xmlns:p14="http://schemas.microsoft.com/office/powerpoint/2010/main" val="3515277425"/>
              </p:ext>
            </p:extLst>
          </p:nvPr>
        </p:nvGraphicFramePr>
        <p:xfrm>
          <a:off x="230818" y="1775450"/>
          <a:ext cx="6357167" cy="4441184"/>
        </p:xfrm>
        <a:graphic>
          <a:graphicData uri="http://schemas.openxmlformats.org/drawingml/2006/table">
            <a:tbl>
              <a:tblPr bandRow="1">
                <a:tableStyleId>{2D5ABB26-0587-4C30-8999-92F81FD0307C}</a:tableStyleId>
              </a:tblPr>
              <a:tblGrid>
                <a:gridCol w="6357167"/>
              </a:tblGrid>
              <a:tr h="393410">
                <a:tc>
                  <a:txBody>
                    <a:bodyPr/>
                    <a:lstStyle/>
                    <a:p>
                      <a:pPr marL="0" marR="0" lvl="0" indent="0" algn="l" defTabSz="914400" rtl="0" eaLnBrk="0" fontAlgn="base" latinLnBrk="0" hangingPunct="0">
                        <a:lnSpc>
                          <a:spcPct val="100000"/>
                        </a:lnSpc>
                        <a:spcBef>
                          <a:spcPct val="20000"/>
                        </a:spcBef>
                        <a:spcAft>
                          <a:spcPct val="0"/>
                        </a:spcAft>
                        <a:buClr>
                          <a:srgbClr val="333333"/>
                        </a:buClr>
                        <a:buSzPct val="120000"/>
                        <a:buFontTx/>
                        <a:buNone/>
                        <a:tabLst/>
                        <a:defRPr/>
                      </a:pPr>
                      <a:endParaRPr kumimoji="0" lang="en-US" sz="700" b="1" i="0" u="none" strike="noStrike" kern="1200" cap="none" spc="0" normalizeH="0" baseline="0" noProof="0" dirty="0" smtClean="0">
                        <a:ln>
                          <a:noFill/>
                        </a:ln>
                        <a:solidFill>
                          <a:srgbClr val="333333"/>
                        </a:solidFill>
                        <a:effectLst/>
                        <a:uLnTx/>
                        <a:uFillTx/>
                        <a:latin typeface="Open Sans"/>
                        <a:cs typeface="Open Sans"/>
                      </a:endParaRPr>
                    </a:p>
                  </a:txBody>
                  <a:tcPr marL="68580" marR="68580" marT="34290" marB="34290" anchor="ctr"/>
                </a:tc>
              </a:tr>
              <a:tr h="299794">
                <a:tc>
                  <a:txBody>
                    <a:bodyPr/>
                    <a:lstStyle/>
                    <a:p>
                      <a:pPr algn="l"/>
                      <a:r>
                        <a:rPr lang="en-US" sz="1200" b="1" dirty="0" smtClean="0">
                          <a:solidFill>
                            <a:srgbClr val="ED7D31"/>
                          </a:solidFill>
                          <a:latin typeface="Open Sans"/>
                          <a:cs typeface="Open Sans"/>
                        </a:rPr>
                        <a:t>Section 2:</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Visualiz</a:t>
                      </a:r>
                      <a:r>
                        <a:rPr lang="en-US" sz="1200" b="1" dirty="0" smtClean="0">
                          <a:solidFill>
                            <a:schemeClr val="tx1"/>
                          </a:solidFill>
                        </a:rPr>
                        <a:t>e your future data center needs</a:t>
                      </a:r>
                      <a:endParaRPr lang="en-US" sz="1000" b="1" dirty="0" smtClean="0">
                        <a:solidFill>
                          <a:schemeClr val="tx1"/>
                        </a:solidFill>
                        <a:latin typeface="Open Sans"/>
                        <a:cs typeface="Open Sans"/>
                      </a:endParaRPr>
                    </a:p>
                  </a:txBody>
                  <a:tcPr marL="68580" marR="68580" marT="34290" marB="34290">
                    <a:solidFill>
                      <a:schemeClr val="bg1">
                        <a:lumMod val="95000"/>
                      </a:schemeClr>
                    </a:solidFill>
                  </a:tcPr>
                </a:tc>
              </a:tr>
              <a:tr h="636310">
                <a:tc>
                  <a:txBody>
                    <a:bodyPr/>
                    <a:lstStyle/>
                    <a:p>
                      <a:pPr marL="0" lvl="1" algn="l"/>
                      <a:r>
                        <a:rPr lang="en-US" sz="1200" dirty="0" smtClean="0"/>
                        <a:t>Visualize your core infrastructure roadmap to identify key requirements, gaps, opportunities, and barriers as you investigate the value and readiness of disruptive technologies for your organization.</a:t>
                      </a:r>
                      <a:endParaRPr lang="en-US" sz="1200" dirty="0"/>
                    </a:p>
                  </a:txBody>
                  <a:tcPr marL="68580" marR="68580" marT="34290" marB="34290"/>
                </a:tc>
              </a:tr>
              <a:tr h="299794">
                <a:tc>
                  <a:txBody>
                    <a:bodyPr/>
                    <a:lstStyle/>
                    <a:p>
                      <a:pPr algn="l"/>
                      <a:r>
                        <a:rPr lang="en-US" sz="1200" b="1" dirty="0" smtClean="0">
                          <a:solidFill>
                            <a:srgbClr val="ED7D31"/>
                          </a:solidFill>
                          <a:latin typeface="Open Sans"/>
                          <a:cs typeface="Open Sans"/>
                        </a:rPr>
                        <a:t>Section 3:</a:t>
                      </a:r>
                      <a:r>
                        <a:rPr lang="en-US" sz="1200" b="1" dirty="0" smtClean="0">
                          <a:solidFill>
                            <a:schemeClr val="accent4">
                              <a:lumMod val="40000"/>
                              <a:lumOff val="60000"/>
                            </a:schemeClr>
                          </a:solidFill>
                          <a:latin typeface="Open Sans"/>
                          <a:cs typeface="Open Sans"/>
                        </a:rPr>
                        <a:t> </a:t>
                      </a:r>
                      <a:r>
                        <a:rPr lang="en-US" sz="1200" b="1" dirty="0" smtClean="0">
                          <a:solidFill>
                            <a:srgbClr val="333333"/>
                          </a:solidFill>
                        </a:rPr>
                        <a:t>Assess SWOT of current and future technology</a:t>
                      </a:r>
                      <a:endParaRPr lang="en-US" sz="1000" b="1" dirty="0" smtClean="0">
                        <a:solidFill>
                          <a:schemeClr val="bg1">
                            <a:lumMod val="50000"/>
                          </a:schemeClr>
                        </a:solidFill>
                        <a:latin typeface="Open Sans"/>
                        <a:cs typeface="Open Sans"/>
                      </a:endParaRPr>
                    </a:p>
                  </a:txBody>
                  <a:tcPr marL="68580" marR="68580" marT="34290" marB="34290">
                    <a:solidFill>
                      <a:schemeClr val="bg1">
                        <a:lumMod val="95000"/>
                      </a:schemeClr>
                    </a:solidFill>
                  </a:tcPr>
                </a:tc>
              </a:tr>
              <a:tr h="600306">
                <a:tc>
                  <a:txBody>
                    <a:bodyPr/>
                    <a:lstStyle/>
                    <a:p>
                      <a:pPr marL="0" lvl="1" algn="l"/>
                      <a:r>
                        <a:rPr lang="en-US" sz="1200" dirty="0" smtClean="0"/>
                        <a:t>Assess the value and readiness of disruptive data center technologies such as ARM, system-on-a-chip </a:t>
                      </a:r>
                      <a:r>
                        <a:rPr lang="en-US" sz="1200" dirty="0" err="1" smtClean="0"/>
                        <a:t>microservers</a:t>
                      </a:r>
                      <a:r>
                        <a:rPr lang="en-US" sz="1200" dirty="0" smtClean="0"/>
                        <a:t>, server-side flash, in-memory computing, and software-defined networking.</a:t>
                      </a:r>
                      <a:endParaRPr lang="en-US" sz="1200" dirty="0"/>
                    </a:p>
                  </a:txBody>
                  <a:tcPr marL="68580" marR="68580" marT="34290" marB="34290"/>
                </a:tc>
              </a:tr>
              <a:tr h="299794">
                <a:tc>
                  <a:txBody>
                    <a:bodyPr/>
                    <a:lstStyle/>
                    <a:p>
                      <a:pPr algn="l" fontAlgn="auto">
                        <a:spcBef>
                          <a:spcPts val="0"/>
                        </a:spcBef>
                        <a:spcAft>
                          <a:spcPts val="0"/>
                        </a:spcAft>
                      </a:pPr>
                      <a:r>
                        <a:rPr lang="en-US" sz="1200" b="1" dirty="0" smtClean="0">
                          <a:solidFill>
                            <a:srgbClr val="ED7D31"/>
                          </a:solidFill>
                          <a:latin typeface="Open Sans"/>
                          <a:cs typeface="Open Sans"/>
                        </a:rPr>
                        <a:t>Section 4: </a:t>
                      </a:r>
                      <a:r>
                        <a:rPr lang="en-US" sz="1200" b="1" dirty="0" smtClean="0">
                          <a:solidFill>
                            <a:srgbClr val="333333"/>
                          </a:solidFill>
                        </a:rPr>
                        <a:t>Conduct a data center roadmap</a:t>
                      </a:r>
                      <a:r>
                        <a:rPr lang="en-US" sz="1200" b="1" baseline="0" dirty="0" smtClean="0">
                          <a:solidFill>
                            <a:srgbClr val="333333"/>
                          </a:solidFill>
                        </a:rPr>
                        <a:t> workshop</a:t>
                      </a:r>
                      <a:endParaRPr lang="en-US" sz="1200" b="1" dirty="0">
                        <a:solidFill>
                          <a:srgbClr val="333333"/>
                        </a:solidFill>
                      </a:endParaRPr>
                    </a:p>
                  </a:txBody>
                  <a:tcPr marL="68580" marR="68580" marT="34290" marB="34290">
                    <a:solidFill>
                      <a:schemeClr val="bg1">
                        <a:lumMod val="95000"/>
                      </a:schemeClr>
                    </a:solidFill>
                  </a:tcPr>
                </a:tc>
              </a:tr>
              <a:tr h="763412">
                <a:tc>
                  <a:txBody>
                    <a:bodyPr/>
                    <a:lstStyle/>
                    <a:p>
                      <a:pPr algn="l">
                        <a:spcBef>
                          <a:spcPts val="400"/>
                        </a:spcBef>
                      </a:pPr>
                      <a:r>
                        <a:rPr lang="en-CA" sz="1200" dirty="0" smtClean="0"/>
                        <a:t>Identify opportunities to exploit emerging data center technologies, gain a better understanding of how these technologies might affect your data center roadmap in coming years, and create a working roadmap to help manage change.</a:t>
                      </a:r>
                      <a:endParaRPr lang="en-US" sz="1200" dirty="0" smtClean="0"/>
                    </a:p>
                  </a:txBody>
                  <a:tcPr marL="68580" marR="68580" marT="34290" marB="34290"/>
                </a:tc>
              </a:tr>
              <a:tr h="288032">
                <a:tc>
                  <a:txBody>
                    <a:bodyPr/>
                    <a:lstStyle/>
                    <a:p>
                      <a:pPr algn="l">
                        <a:spcBef>
                          <a:spcPts val="400"/>
                        </a:spcBef>
                      </a:pPr>
                      <a:r>
                        <a:rPr lang="en-US" sz="1200" b="1" dirty="0" smtClean="0">
                          <a:solidFill>
                            <a:srgbClr val="C77709"/>
                          </a:solidFill>
                        </a:rPr>
                        <a:t>Section 5:</a:t>
                      </a:r>
                      <a:r>
                        <a:rPr lang="en-US" sz="1200" dirty="0" smtClean="0"/>
                        <a:t> </a:t>
                      </a:r>
                      <a:r>
                        <a:rPr lang="en-US" sz="1200" b="1" dirty="0" smtClean="0"/>
                        <a:t>Update your</a:t>
                      </a:r>
                      <a:r>
                        <a:rPr lang="en-US" sz="1200" b="1" baseline="0" dirty="0" smtClean="0"/>
                        <a:t> data center roadmap</a:t>
                      </a:r>
                      <a:endParaRPr lang="en-US" sz="1200" b="1" dirty="0" smtClean="0"/>
                    </a:p>
                  </a:txBody>
                  <a:tcPr marL="68580" marR="68580" marT="34290" marB="34290">
                    <a:solidFill>
                      <a:schemeClr val="bg1">
                        <a:lumMod val="95000"/>
                      </a:schemeClr>
                    </a:solidFill>
                  </a:tcPr>
                </a:tc>
              </a:tr>
              <a:tr h="843418">
                <a:tc>
                  <a:txBody>
                    <a:bodyPr/>
                    <a:lstStyle/>
                    <a:p>
                      <a:pPr algn="l">
                        <a:spcBef>
                          <a:spcPts val="400"/>
                        </a:spcBef>
                      </a:pPr>
                      <a:r>
                        <a:rPr lang="en-CA" sz="1200" dirty="0" smtClean="0"/>
                        <a:t>Review your Infrastructure Roadmap, assess its success, and identify opportunities for improvements and remedial actions. </a:t>
                      </a:r>
                      <a:endParaRPr lang="en-US" sz="1200" dirty="0" smtClean="0"/>
                    </a:p>
                  </a:txBody>
                  <a:tcPr marL="68580" marR="68580" marT="34290" marB="34290"/>
                </a:tc>
              </a:tr>
            </a:tbl>
          </a:graphicData>
        </a:graphic>
      </p:graphicFrame>
      <p:sp>
        <p:nvSpPr>
          <p:cNvPr id="6" name="TextBox 5"/>
          <p:cNvSpPr txBox="1"/>
          <p:nvPr/>
        </p:nvSpPr>
        <p:spPr>
          <a:xfrm>
            <a:off x="251520" y="6057292"/>
            <a:ext cx="8621173" cy="492443"/>
          </a:xfrm>
          <a:prstGeom prst="rect">
            <a:avLst/>
          </a:prstGeom>
          <a:noFill/>
        </p:spPr>
        <p:txBody>
          <a:bodyPr wrap="square" rtlCol="0">
            <a:spAutoFit/>
          </a:bodyPr>
          <a:lstStyle/>
          <a:p>
            <a:pPr>
              <a:spcBef>
                <a:spcPts val="0"/>
              </a:spcBef>
              <a:spcAft>
                <a:spcPts val="0"/>
              </a:spcAft>
            </a:pPr>
            <a:r>
              <a:rPr lang="en-US" sz="1300" dirty="0" smtClean="0">
                <a:latin typeface="+mn-lt"/>
                <a:cs typeface="Open Sans"/>
              </a:rPr>
              <a:t>To enroll, send </a:t>
            </a:r>
            <a:r>
              <a:rPr lang="en-US" sz="1300" dirty="0">
                <a:latin typeface="+mn-lt"/>
                <a:cs typeface="Open Sans"/>
              </a:rPr>
              <a:t>an </a:t>
            </a:r>
            <a:r>
              <a:rPr lang="en-US" sz="1300" dirty="0" smtClean="0">
                <a:latin typeface="+mn-lt"/>
                <a:cs typeface="Open Sans"/>
              </a:rPr>
              <a:t>email to </a:t>
            </a:r>
            <a:r>
              <a:rPr lang="en-US" sz="1300" b="1" dirty="0" smtClean="0">
                <a:latin typeface="+mn-lt"/>
                <a:cs typeface="Open Sans"/>
                <a:hlinkClick r:id="rId3"/>
              </a:rPr>
              <a:t>GuidedImplementations@InfoTech.com</a:t>
            </a:r>
            <a:r>
              <a:rPr lang="en-US" sz="1300" b="1" dirty="0" smtClean="0">
                <a:latin typeface="+mn-lt"/>
                <a:cs typeface="Open Sans"/>
              </a:rPr>
              <a:t> </a:t>
            </a:r>
            <a:r>
              <a:rPr lang="en-US" sz="1300" dirty="0" smtClean="0">
                <a:latin typeface="+mn-lt"/>
                <a:cs typeface="Open Sans"/>
              </a:rPr>
              <a:t>or call </a:t>
            </a:r>
            <a:r>
              <a:rPr lang="en-CA" sz="1300" dirty="0" smtClean="0">
                <a:latin typeface="+mn-lt"/>
              </a:rPr>
              <a:t>1-888-670-8889 </a:t>
            </a:r>
            <a:r>
              <a:rPr lang="en-CA" sz="1300" dirty="0"/>
              <a:t>and ask for the Guided Implementation </a:t>
            </a:r>
            <a:r>
              <a:rPr lang="en-CA" sz="1300" dirty="0" smtClean="0"/>
              <a:t>Coordinator.</a:t>
            </a:r>
            <a:endParaRPr lang="en-US" sz="13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4"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pic>
        <p:nvPicPr>
          <p:cNvPr id="10" name="Picture 9"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56218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Change </a:t>
            </a:r>
            <a:r>
              <a:rPr lang="en-CA" dirty="0"/>
              <a:t>I</a:t>
            </a:r>
            <a:r>
              <a:rPr lang="en-CA" dirty="0" smtClean="0"/>
              <a:t>s Coming – Get Ready to Exploit It</a:t>
            </a:r>
            <a:endParaRPr lang="en-CA" dirty="0"/>
          </a:p>
        </p:txBody>
      </p:sp>
      <p:sp>
        <p:nvSpPr>
          <p:cNvPr id="20" name="Text Placeholder 19"/>
          <p:cNvSpPr>
            <a:spLocks noGrp="1"/>
          </p:cNvSpPr>
          <p:nvPr>
            <p:ph type="body" sz="quarter" idx="21"/>
          </p:nvPr>
        </p:nvSpPr>
        <p:spPr/>
        <p:txBody>
          <a:bodyPr/>
          <a:lstStyle/>
          <a:p>
            <a:r>
              <a:rPr lang="en-US" dirty="0" smtClean="0"/>
              <a:t>Get ready for three key disruptive trends</a:t>
            </a:r>
            <a:endParaRPr lang="en-CA" dirty="0" smtClean="0"/>
          </a:p>
          <a:p>
            <a:r>
              <a:rPr lang="en-CA" dirty="0" smtClean="0"/>
              <a:t>Recognize the factors driving change</a:t>
            </a:r>
          </a:p>
          <a:p>
            <a:r>
              <a:rPr lang="en-US" dirty="0" smtClean="0"/>
              <a:t>Expect radical changes to the standard x86 model</a:t>
            </a:r>
            <a:endParaRPr lang="en-CA" dirty="0" smtClean="0"/>
          </a:p>
          <a:p>
            <a:r>
              <a:rPr lang="en-CA" dirty="0" smtClean="0"/>
              <a:t>Follow four steps to exploit emerging technologies</a:t>
            </a:r>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p:nvPicPr>
        <p:blipFill>
          <a:blip r:embed="rId3" cstate="print"/>
          <a:srcRect/>
          <a:stretch>
            <a:fillRect/>
          </a:stretch>
        </p:blipFill>
        <p:spPr bwMode="auto">
          <a:xfrm>
            <a:off x="0" y="1007824"/>
            <a:ext cx="8856475" cy="1773104"/>
          </a:xfrm>
          <a:prstGeom prst="rect">
            <a:avLst/>
          </a:prstGeom>
          <a:noFill/>
          <a:ln w="9525">
            <a:noFill/>
            <a:miter lim="800000"/>
            <a:headEnd/>
            <a:tailEnd/>
          </a:ln>
        </p:spPr>
      </p:pic>
      <p:sp>
        <p:nvSpPr>
          <p:cNvPr id="10" name="Text Placeholder 18"/>
          <p:cNvSpPr>
            <a:spLocks noGrp="1"/>
          </p:cNvSpPr>
          <p:nvPr>
            <p:ph type="body" sz="quarter" idx="18"/>
          </p:nvPr>
        </p:nvSpPr>
        <p:spPr>
          <a:xfrm>
            <a:off x="6336196" y="4298777"/>
            <a:ext cx="2664296" cy="1938535"/>
          </a:xfrm>
        </p:spPr>
        <p:txBody>
          <a:bodyPr/>
          <a:lstStyle/>
          <a:p>
            <a:pPr>
              <a:spcBef>
                <a:spcPts val="300"/>
              </a:spcBef>
            </a:pPr>
            <a:r>
              <a:rPr lang="en-CA" b="1" dirty="0"/>
              <a:t>Change Is Coming – Get Ready to Exploit It</a:t>
            </a:r>
          </a:p>
          <a:p>
            <a:pPr>
              <a:spcBef>
                <a:spcPts val="300"/>
              </a:spcBef>
            </a:pPr>
            <a:r>
              <a:rPr lang="en-CA" dirty="0"/>
              <a:t>Evaluate </a:t>
            </a:r>
            <a:r>
              <a:rPr lang="en-CA" dirty="0" smtClean="0"/>
              <a:t>Future </a:t>
            </a:r>
            <a:r>
              <a:rPr lang="en-CA" dirty="0"/>
              <a:t>Data Center Needs</a:t>
            </a:r>
          </a:p>
          <a:p>
            <a:pPr>
              <a:spcBef>
                <a:spcPts val="300"/>
              </a:spcBef>
            </a:pPr>
            <a:r>
              <a:rPr lang="en-CA" dirty="0"/>
              <a:t>Assess the Benefits of Disruptive Technologies</a:t>
            </a:r>
          </a:p>
          <a:p>
            <a:pPr>
              <a:spcBef>
                <a:spcPts val="300"/>
              </a:spcBef>
            </a:pPr>
            <a:r>
              <a:rPr lang="en-CA" dirty="0"/>
              <a:t>Develop Action Plans </a:t>
            </a:r>
            <a:endParaRPr lang="en-CA" dirty="0" smtClean="0"/>
          </a:p>
          <a:p>
            <a:pPr>
              <a:spcBef>
                <a:spcPts val="300"/>
              </a:spcBef>
            </a:pPr>
            <a:r>
              <a:rPr lang="en-CA" dirty="0" smtClean="0"/>
              <a:t>Communicate </a:t>
            </a:r>
            <a:r>
              <a:rPr lang="en-CA" dirty="0"/>
              <a:t>and Execute the Roadmap</a:t>
            </a:r>
          </a:p>
          <a:p>
            <a:pPr>
              <a:spcBef>
                <a:spcPts val="300"/>
              </a:spcBef>
            </a:pPr>
            <a:r>
              <a:rPr lang="en-CA" dirty="0"/>
              <a:t>Appendix</a:t>
            </a:r>
          </a:p>
        </p:txBody>
      </p:sp>
      <p:pic>
        <p:nvPicPr>
          <p:cNvPr id="11" name="Picture 10"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Get ready to answer when opportunity knocks – emerging architectures </a:t>
            </a:r>
            <a:r>
              <a:rPr lang="en-US" dirty="0"/>
              <a:t>will reduce costs, complexity, </a:t>
            </a:r>
            <a:r>
              <a:rPr lang="en-US" dirty="0" smtClean="0"/>
              <a:t>and space needs</a:t>
            </a:r>
            <a:endParaRPr lang="en-US" dirty="0"/>
          </a:p>
        </p:txBody>
      </p:sp>
      <p:sp>
        <p:nvSpPr>
          <p:cNvPr id="16" name="Text Placeholder 15"/>
          <p:cNvSpPr>
            <a:spLocks noGrp="1"/>
          </p:cNvSpPr>
          <p:nvPr>
            <p:ph type="body" sz="quarter" idx="19"/>
          </p:nvPr>
        </p:nvSpPr>
        <p:spPr/>
        <p:txBody>
          <a:bodyPr/>
          <a:lstStyle/>
          <a:p>
            <a:r>
              <a:rPr lang="en-US" dirty="0"/>
              <a:t>These three trends will </a:t>
            </a:r>
            <a:r>
              <a:rPr lang="en-US" dirty="0" smtClean="0"/>
              <a:t>shake up </a:t>
            </a:r>
            <a:r>
              <a:rPr lang="en-US" dirty="0"/>
              <a:t>data center infrastructure over the next three to five years. Now is the time to start evaluating their role in your future</a:t>
            </a:r>
          </a:p>
        </p:txBody>
      </p:sp>
      <p:sp>
        <p:nvSpPr>
          <p:cNvPr id="32" name="TextBox 31"/>
          <p:cNvSpPr txBox="1"/>
          <p:nvPr/>
        </p:nvSpPr>
        <p:spPr>
          <a:xfrm>
            <a:off x="257176" y="4537283"/>
            <a:ext cx="8625780" cy="907941"/>
          </a:xfrm>
          <a:prstGeom prst="rect">
            <a:avLst/>
          </a:prstGeom>
          <a:noFill/>
        </p:spPr>
        <p:txBody>
          <a:bodyPr wrap="square" rtlCol="0">
            <a:spAutoFit/>
          </a:bodyPr>
          <a:lstStyle/>
          <a:p>
            <a:pPr lvl="0" algn="l">
              <a:spcAft>
                <a:spcPts val="600"/>
              </a:spcAft>
            </a:pPr>
            <a:r>
              <a:rPr lang="en-CA" sz="1200" b="1" dirty="0" smtClean="0"/>
              <a:t>3. Software-Defined Everything</a:t>
            </a:r>
          </a:p>
          <a:p>
            <a:pPr lvl="0" algn="l">
              <a:spcAft>
                <a:spcPts val="600"/>
              </a:spcAft>
            </a:pPr>
            <a:r>
              <a:rPr lang="en-CA" sz="1200" dirty="0" smtClean="0"/>
              <a:t>Server virtualization has been the leading “software-defined” infrastructure, but storage and networks are also being abstracted for lower complexity and total cost. Software-defined networking (SDN), </a:t>
            </a:r>
            <a:r>
              <a:rPr lang="en-CA" sz="1200" dirty="0">
                <a:solidFill>
                  <a:srgbClr val="333333"/>
                </a:solidFill>
                <a:latin typeface="Arial"/>
              </a:rPr>
              <a:t>for example, enables opportunities for reduced network capital and operating costs will enable ubiquitous access improved speed and quality of service. </a:t>
            </a:r>
            <a:endParaRPr lang="en-CA" sz="1200" dirty="0" smtClean="0"/>
          </a:p>
        </p:txBody>
      </p:sp>
      <p:sp>
        <p:nvSpPr>
          <p:cNvPr id="4" name="TextBox 3"/>
          <p:cNvSpPr txBox="1"/>
          <p:nvPr/>
        </p:nvSpPr>
        <p:spPr>
          <a:xfrm>
            <a:off x="257176" y="2132856"/>
            <a:ext cx="8620124" cy="907941"/>
          </a:xfrm>
          <a:prstGeom prst="rect">
            <a:avLst/>
          </a:prstGeom>
          <a:noFill/>
        </p:spPr>
        <p:txBody>
          <a:bodyPr wrap="square" rtlCol="0">
            <a:spAutoFit/>
          </a:bodyPr>
          <a:lstStyle/>
          <a:p>
            <a:pPr marL="228600" indent="-228600" algn="l">
              <a:spcAft>
                <a:spcPts val="600"/>
              </a:spcAft>
              <a:buFont typeface="+mj-lt"/>
              <a:buAutoNum type="arabicPeriod"/>
            </a:pPr>
            <a:r>
              <a:rPr lang="en-CA" sz="1200" b="1" dirty="0"/>
              <a:t>Micro-Servers Will Take More of the Load</a:t>
            </a:r>
          </a:p>
          <a:p>
            <a:pPr algn="l">
              <a:spcAft>
                <a:spcPts val="600"/>
              </a:spcAft>
            </a:pPr>
            <a:r>
              <a:rPr lang="en-CA" sz="1200" dirty="0"/>
              <a:t>Small, </a:t>
            </a:r>
            <a:r>
              <a:rPr lang="en-CA" sz="1200" dirty="0" smtClean="0"/>
              <a:t>low-heat</a:t>
            </a:r>
            <a:r>
              <a:rPr lang="en-CA" sz="1200" dirty="0"/>
              <a:t>, </a:t>
            </a:r>
            <a:r>
              <a:rPr lang="en-CA" sz="1200" dirty="0" smtClean="0"/>
              <a:t>low-electricity </a:t>
            </a:r>
            <a:r>
              <a:rPr lang="en-CA" sz="1200" dirty="0"/>
              <a:t>processors from the mobile device world are being leveraged in an entirely new class of server called </a:t>
            </a:r>
            <a:r>
              <a:rPr lang="en-CA" sz="1200" dirty="0" err="1" smtClean="0"/>
              <a:t>microservers</a:t>
            </a:r>
            <a:r>
              <a:rPr lang="en-CA" sz="1200" dirty="0"/>
              <a:t>. These </a:t>
            </a:r>
            <a:r>
              <a:rPr lang="en-CA" sz="1200" dirty="0" err="1" smtClean="0"/>
              <a:t>microservers</a:t>
            </a:r>
            <a:r>
              <a:rPr lang="en-CA" sz="1200" dirty="0" smtClean="0"/>
              <a:t>, which </a:t>
            </a:r>
            <a:r>
              <a:rPr lang="en-CA" sz="1200" dirty="0"/>
              <a:t>have all the components of a server on a single system on a chip (</a:t>
            </a:r>
            <a:r>
              <a:rPr lang="en-CA" sz="1200" dirty="0" err="1"/>
              <a:t>SoC</a:t>
            </a:r>
            <a:r>
              <a:rPr lang="en-CA" sz="1200" dirty="0" smtClean="0"/>
              <a:t>), </a:t>
            </a:r>
            <a:r>
              <a:rPr lang="en-CA" sz="1200" dirty="0"/>
              <a:t>are both </a:t>
            </a:r>
            <a:r>
              <a:rPr lang="en-CA" sz="1200" dirty="0" smtClean="0"/>
              <a:t>small </a:t>
            </a:r>
            <a:r>
              <a:rPr lang="en-CA" sz="1200" dirty="0"/>
              <a:t>and </a:t>
            </a:r>
            <a:r>
              <a:rPr lang="en-CA" sz="1200" dirty="0" smtClean="0"/>
              <a:t>low-power </a:t>
            </a:r>
            <a:r>
              <a:rPr lang="en-CA" sz="1200" dirty="0"/>
              <a:t>consumers and heat </a:t>
            </a:r>
            <a:r>
              <a:rPr lang="en-CA" sz="1200" dirty="0" smtClean="0"/>
              <a:t>producers, and can </a:t>
            </a:r>
            <a:r>
              <a:rPr lang="en-CA" sz="1200" dirty="0"/>
              <a:t>be packed into tight clusters. </a:t>
            </a:r>
          </a:p>
        </p:txBody>
      </p:sp>
      <p:sp>
        <p:nvSpPr>
          <p:cNvPr id="12" name="TextBox 11"/>
          <p:cNvSpPr txBox="1"/>
          <p:nvPr/>
        </p:nvSpPr>
        <p:spPr>
          <a:xfrm>
            <a:off x="262832" y="3231772"/>
            <a:ext cx="8620124" cy="1092607"/>
          </a:xfrm>
          <a:prstGeom prst="rect">
            <a:avLst/>
          </a:prstGeom>
          <a:noFill/>
        </p:spPr>
        <p:txBody>
          <a:bodyPr wrap="square" rtlCol="0">
            <a:spAutoFit/>
          </a:bodyPr>
          <a:lstStyle/>
          <a:p>
            <a:pPr lvl="0" algn="l">
              <a:spcAft>
                <a:spcPts val="600"/>
              </a:spcAft>
            </a:pPr>
            <a:r>
              <a:rPr lang="en-CA" sz="1200" b="1" dirty="0"/>
              <a:t>2. The End of Primary Storage As We Know </a:t>
            </a:r>
            <a:r>
              <a:rPr lang="en-CA" sz="1200" b="1" dirty="0" smtClean="0"/>
              <a:t>It </a:t>
            </a:r>
            <a:endParaRPr lang="en-CA" sz="1200" b="1" dirty="0"/>
          </a:p>
          <a:p>
            <a:pPr algn="l">
              <a:spcAft>
                <a:spcPts val="600"/>
              </a:spcAft>
            </a:pPr>
            <a:r>
              <a:rPr lang="en-CA" sz="1200" dirty="0" smtClean="0"/>
              <a:t>Server-side </a:t>
            </a:r>
            <a:r>
              <a:rPr lang="en-CA" sz="1200" dirty="0"/>
              <a:t>flash storage is prompting a migration of more of the primary storage from centralized storage arrays back to the servers. But this is just the beginning as </a:t>
            </a:r>
            <a:r>
              <a:rPr lang="en-CA" sz="1200" b="1" dirty="0" smtClean="0"/>
              <a:t>non-volatile bit addressable memory</a:t>
            </a:r>
            <a:r>
              <a:rPr lang="en-CA" sz="1200" dirty="0" smtClean="0"/>
              <a:t> </a:t>
            </a:r>
            <a:r>
              <a:rPr lang="en-CA" sz="1200" dirty="0"/>
              <a:t>and more in-memory processing will blur the line between memory and storage. This will </a:t>
            </a:r>
            <a:r>
              <a:rPr lang="en-CA" sz="1200" dirty="0" smtClean="0"/>
              <a:t>be disruptive </a:t>
            </a:r>
            <a:r>
              <a:rPr lang="en-CA" sz="1200" dirty="0"/>
              <a:t>as this paradigm has been the norm from early mainframes through to industry standard x86 computers.</a:t>
            </a:r>
          </a:p>
        </p:txBody>
      </p:sp>
      <p:pic>
        <p:nvPicPr>
          <p:cNvPr id="7" name="Picture 6"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6521984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33F6E340-F701-4897-B4D9-107E22B0E934"/>
  <p:tag name="ISPRING_SCORM_RATE_SLIDES" val="1"/>
  <p:tag name="ISPRING_SCORM_RATE_QUIZZES" val="0"/>
  <p:tag name="ISPRING_SCORM_PASSING_SCORE" val="100.0000000000"/>
  <p:tag name="ISPRINGONLINEFOLDERID" val="0"/>
  <p:tag name="ISPRINGONLINEFOLDERPATH" val="Content List"/>
  <p:tag name="ISPRING_RESOURCE_PATHS_HASH_PRESENTER" val="fa5369ae4bf41e7dba9fd34375daa7f857276c9"/>
  <p:tag name="ISPRING_RESOURCE_PATHS_HASH_2" val="4e2fe22d659b3ad551eb1734857a87281c275d3"/>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1838</Words>
  <Application>Microsoft Office PowerPoint</Application>
  <PresentationFormat>On-screen Show (4:3)</PresentationFormat>
  <Paragraphs>155</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Courier New</vt:lpstr>
      <vt:lpstr>Georgia</vt:lpstr>
      <vt:lpstr>Helvetica</vt:lpstr>
      <vt:lpstr>Open Sans</vt:lpstr>
      <vt:lpstr>Wingdings</vt:lpstr>
      <vt:lpstr>Office Theme</vt:lpstr>
      <vt:lpstr>PowerPoint Presentation</vt:lpstr>
      <vt:lpstr>Introduction</vt:lpstr>
      <vt:lpstr>Executive Summary</vt:lpstr>
      <vt:lpstr>How to use this blueprint</vt:lpstr>
      <vt:lpstr>Book a free guided implementation today!</vt:lpstr>
      <vt:lpstr>Book a workshop today!</vt:lpstr>
      <vt:lpstr>Guided Implementation Points in the New Data Center Technologies project</vt:lpstr>
      <vt:lpstr>PowerPoint Presentation</vt:lpstr>
      <vt:lpstr>Get ready to answer when opportunity knocks – emerging architectures will reduce costs, complexity, and space needs</vt:lpstr>
      <vt:lpstr>Recognize the factors that are influencing disruption</vt:lpstr>
      <vt:lpstr>Expect radical changes to the x86-centric data center model</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IT-Exploit-New-Data-Center-Architectures-Storyboard-Guest</dc:title>
  <dc:creator/>
  <dc:description/>
  <cp:lastModifiedBy/>
  <cp:revision>1</cp:revision>
  <dcterms:created xsi:type="dcterms:W3CDTF">2013-10-29T13:47:06Z</dcterms:created>
  <dcterms:modified xsi:type="dcterms:W3CDTF">2013-10-29T13:52:39Z</dcterms:modified>
  <cp:contentStatus/>
</cp:coreProperties>
</file>