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61" r:id="rId1"/>
  </p:sldMasterIdLst>
  <p:notesMasterIdLst>
    <p:notesMasterId r:id="rId14"/>
  </p:notesMasterIdLst>
  <p:handoutMasterIdLst>
    <p:handoutMasterId r:id="rId15"/>
  </p:handoutMasterIdLst>
  <p:sldIdLst>
    <p:sldId id="256" r:id="rId2"/>
    <p:sldId id="289" r:id="rId3"/>
    <p:sldId id="438" r:id="rId4"/>
    <p:sldId id="337" r:id="rId5"/>
    <p:sldId id="450" r:id="rId6"/>
    <p:sldId id="451" r:id="rId7"/>
    <p:sldId id="452" r:id="rId8"/>
    <p:sldId id="471" r:id="rId9"/>
    <p:sldId id="472" r:id="rId10"/>
    <p:sldId id="473" r:id="rId11"/>
    <p:sldId id="474" r:id="rId12"/>
    <p:sldId id="475"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5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8405"/>
    <a:srgbClr val="D17D08"/>
    <a:srgbClr val="CECECE"/>
    <a:srgbClr val="243F54"/>
    <a:srgbClr val="C77709"/>
    <a:srgbClr val="ADB7C3"/>
    <a:srgbClr val="7FAC85"/>
    <a:srgbClr val="998F57"/>
    <a:srgbClr val="7B7B7B"/>
    <a:srgbClr val="5D59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586" autoAdjust="0"/>
  </p:normalViewPr>
  <p:slideViewPr>
    <p:cSldViewPr snapToObjects="1">
      <p:cViewPr varScale="1">
        <p:scale>
          <a:sx n="122" d="100"/>
          <a:sy n="122" d="100"/>
        </p:scale>
        <p:origin x="2064" y="90"/>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909"/>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pieChart>
        <c:varyColors val="1"/>
        <c:ser>
          <c:idx val="0"/>
          <c:order val="0"/>
          <c:tx>
            <c:strRef>
              <c:f>Sheet1!$B$1</c:f>
              <c:strCache>
                <c:ptCount val="1"/>
                <c:pt idx="0">
                  <c:v>Column1</c:v>
                </c:pt>
              </c:strCache>
            </c:strRef>
          </c:t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dPt>
            <c:idx val="0"/>
            <c:bubble3D val="0"/>
            <c:spPr>
              <a:gradFill>
                <a:gsLst>
                  <a:gs pos="0">
                    <a:srgbClr val="D17D08"/>
                  </a:gs>
                  <a:gs pos="100000">
                    <a:srgbClr val="985906"/>
                  </a:gs>
                </a:gsLst>
                <a:lin ang="5400000" scaled="0"/>
              </a:gradFill>
            </c:spPr>
          </c:dPt>
          <c:dPt>
            <c:idx val="1"/>
            <c:bubble3D val="0"/>
            <c:spPr>
              <a:gradFill>
                <a:gsLst>
                  <a:gs pos="0">
                    <a:srgbClr val="243F54">
                      <a:lumMod val="50000"/>
                    </a:srgbClr>
                  </a:gs>
                  <a:gs pos="100000">
                    <a:schemeClr val="accent1">
                      <a:lumMod val="75000"/>
                    </a:schemeClr>
                  </a:gs>
                </a:gsLst>
                <a:lin ang="5400000" scaled="0"/>
              </a:gradFill>
            </c:spPr>
          </c:dPt>
          <c:cat>
            <c:strRef>
              <c:f>Sheet1!$A$2:$A$3</c:f>
              <c:strCache>
                <c:ptCount val="2"/>
                <c:pt idx="0">
                  <c:v>1st Qtr</c:v>
                </c:pt>
                <c:pt idx="1">
                  <c:v>2nd Qtr</c:v>
                </c:pt>
              </c:strCache>
            </c:strRef>
          </c:cat>
          <c:val>
            <c:numRef>
              <c:f>Sheet1!$B$2:$B$3</c:f>
              <c:numCache>
                <c:formatCode>General</c:formatCode>
                <c:ptCount val="2"/>
                <c:pt idx="0">
                  <c:v>88.9</c:v>
                </c:pt>
                <c:pt idx="1">
                  <c:v>11.1</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pieChart>
        <c:varyColors val="1"/>
        <c:ser>
          <c:idx val="0"/>
          <c:order val="0"/>
          <c:tx>
            <c:strRef>
              <c:f>Sheet1!$B$1</c:f>
              <c:strCache>
                <c:ptCount val="1"/>
                <c:pt idx="0">
                  <c:v>Column1</c:v>
                </c:pt>
              </c:strCache>
            </c:strRef>
          </c:t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dPt>
            <c:idx val="0"/>
            <c:bubble3D val="0"/>
            <c:spPr>
              <a:gradFill>
                <a:gsLst>
                  <a:gs pos="0">
                    <a:srgbClr val="D17D08"/>
                  </a:gs>
                  <a:gs pos="100000">
                    <a:srgbClr val="985906"/>
                  </a:gs>
                </a:gsLst>
                <a:lin ang="5400000" scaled="0"/>
              </a:gradFill>
            </c:spPr>
          </c:dPt>
          <c:dPt>
            <c:idx val="1"/>
            <c:bubble3D val="0"/>
            <c:spPr>
              <a:gradFill>
                <a:gsLst>
                  <a:gs pos="0">
                    <a:srgbClr val="243F54">
                      <a:lumMod val="50000"/>
                    </a:srgbClr>
                  </a:gs>
                  <a:gs pos="100000">
                    <a:schemeClr val="accent1">
                      <a:lumMod val="75000"/>
                    </a:schemeClr>
                  </a:gs>
                </a:gsLst>
                <a:lin ang="5400000" scaled="0"/>
              </a:gradFill>
            </c:spPr>
          </c:dPt>
          <c:cat>
            <c:strRef>
              <c:f>Sheet1!$A$2:$A$3</c:f>
              <c:strCache>
                <c:ptCount val="2"/>
                <c:pt idx="0">
                  <c:v>1st Qtr</c:v>
                </c:pt>
                <c:pt idx="1">
                  <c:v>2nd Qtr</c:v>
                </c:pt>
              </c:strCache>
            </c:strRef>
          </c:cat>
          <c:val>
            <c:numRef>
              <c:f>Sheet1!$B$2:$B$3</c:f>
              <c:numCache>
                <c:formatCode>General</c:formatCode>
                <c:ptCount val="2"/>
                <c:pt idx="0">
                  <c:v>55.9</c:v>
                </c:pt>
                <c:pt idx="1">
                  <c:v>44.1</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pieChart>
        <c:varyColors val="1"/>
        <c:ser>
          <c:idx val="0"/>
          <c:order val="0"/>
          <c:tx>
            <c:strRef>
              <c:f>Sheet1!$B$1</c:f>
              <c:strCache>
                <c:ptCount val="1"/>
                <c:pt idx="0">
                  <c:v>Column1</c:v>
                </c:pt>
              </c:strCache>
            </c:strRef>
          </c:t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dPt>
            <c:idx val="0"/>
            <c:bubble3D val="0"/>
            <c:spPr>
              <a:gradFill>
                <a:gsLst>
                  <a:gs pos="0">
                    <a:srgbClr val="D17D08"/>
                  </a:gs>
                  <a:gs pos="100000">
                    <a:srgbClr val="985906"/>
                  </a:gs>
                </a:gsLst>
                <a:lin ang="5400000" scaled="0"/>
              </a:gradFill>
            </c:spPr>
          </c:dPt>
          <c:dPt>
            <c:idx val="1"/>
            <c:bubble3D val="0"/>
            <c:spPr>
              <a:gradFill>
                <a:gsLst>
                  <a:gs pos="0">
                    <a:srgbClr val="243F54">
                      <a:lumMod val="50000"/>
                    </a:srgbClr>
                  </a:gs>
                  <a:gs pos="100000">
                    <a:schemeClr val="accent1">
                      <a:lumMod val="75000"/>
                    </a:schemeClr>
                  </a:gs>
                </a:gsLst>
                <a:lin ang="5400000" scaled="0"/>
              </a:gradFill>
            </c:spPr>
          </c:dPt>
          <c:cat>
            <c:strRef>
              <c:f>Sheet1!$A$2:$A$3</c:f>
              <c:strCache>
                <c:ptCount val="2"/>
                <c:pt idx="0">
                  <c:v>1st Qtr</c:v>
                </c:pt>
                <c:pt idx="1">
                  <c:v>2nd Qtr</c:v>
                </c:pt>
              </c:strCache>
            </c:strRef>
          </c:cat>
          <c:val>
            <c:numRef>
              <c:f>Sheet1!$B$2:$B$3</c:f>
              <c:numCache>
                <c:formatCode>General</c:formatCode>
                <c:ptCount val="2"/>
                <c:pt idx="0">
                  <c:v>97</c:v>
                </c:pt>
                <c:pt idx="1">
                  <c:v>3</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23/10/2013</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2341578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5291252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2953776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2310182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2011074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2128828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997804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4214123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470417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3330935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2518920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2381443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713630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601473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secure-the-network-against-remote-rogue-endpoints-in-four-step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4.gif"/><Relationship Id="rId4" Type="http://schemas.openxmlformats.org/officeDocument/2006/relationships/hyperlink" Target="http://www.infotech.com/research/ss/secure-the-network-against-remote-rogue-endpoints-in-four-steps?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GuidedImplementations@InfoTech.com?subject=Secure%20the%20Network%20against%20Remote%20&amp;%20Rogue%20Endpoints%20in%20Four%20Steps%20-%20GI%20-%20Intro"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secure-the-network-against-remote-rogue-endpoints-in-four-steps?utm_source=SS_Sample&amp;utm_medium=Collateral&amp;utm_campaign=Collateral" TargetMode="Externa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0.png"/><Relationship Id="rId4" Type="http://schemas.openxmlformats.org/officeDocument/2006/relationships/hyperlink" Target="http://www.infotech.com/research/ss/secure-the-network-against-remote-rogue-endpoints-in-four-step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secure-the-network-against-remote-rogue-endpoints-in-four-step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gif"/><Relationship Id="rId4" Type="http://schemas.openxmlformats.org/officeDocument/2006/relationships/hyperlink" Target="http://www.infotech.com/research/ss/secure-the-network-against-remote-rogue-endpoints-in-four-steps?utm_source=SS_Sample&amp;utm_medium=Collateral&amp;utm_campaign=Collateral" TargetMode="Externa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www.infotech.com/research/ss/secure-the-network-against-remote-rogue-endpoints-in-four-steps?utm_source=SS_Sample&amp;utm_medium=Collateral&amp;utm_campaign=Collateral" TargetMode="External"/><Relationship Id="rId3" Type="http://schemas.openxmlformats.org/officeDocument/2006/relationships/tags" Target="../tags/tag4.xml"/><Relationship Id="rId7" Type="http://schemas.openxmlformats.org/officeDocument/2006/relationships/slideLayout" Target="../slideLayouts/slideLayout4.xml"/><Relationship Id="rId12" Type="http://schemas.openxmlformats.org/officeDocument/2006/relationships/image" Target="../media/image6.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chart" Target="../charts/chart3.xml"/><Relationship Id="rId5" Type="http://schemas.openxmlformats.org/officeDocument/2006/relationships/tags" Target="../tags/tag6.xml"/><Relationship Id="rId10" Type="http://schemas.openxmlformats.org/officeDocument/2006/relationships/chart" Target="../charts/chart2.xml"/><Relationship Id="rId4" Type="http://schemas.openxmlformats.org/officeDocument/2006/relationships/tags" Target="../tags/tag5.xml"/><Relationship Id="rId9" Type="http://schemas.openxmlformats.org/officeDocument/2006/relationships/chart" Target="../charts/chart1.xml"/><Relationship Id="rId14" Type="http://schemas.openxmlformats.org/officeDocument/2006/relationships/image" Target="../media/image4.gif"/></Relationships>
</file>

<file path=ppt/slides/_rels/slide5.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18" Type="http://schemas.openxmlformats.org/officeDocument/2006/relationships/tags" Target="../tags/tag24.xml"/><Relationship Id="rId26" Type="http://schemas.openxmlformats.org/officeDocument/2006/relationships/image" Target="../media/image7.emf"/><Relationship Id="rId3" Type="http://schemas.openxmlformats.org/officeDocument/2006/relationships/tags" Target="../tags/tag9.xml"/><Relationship Id="rId21" Type="http://schemas.openxmlformats.org/officeDocument/2006/relationships/tags" Target="../tags/tag27.xml"/><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tags" Target="../tags/tag23.xml"/><Relationship Id="rId25" Type="http://schemas.openxmlformats.org/officeDocument/2006/relationships/oleObject" Target="../embeddings/oleObject1.bin"/><Relationship Id="rId2" Type="http://schemas.openxmlformats.org/officeDocument/2006/relationships/tags" Target="../tags/tag8.xml"/><Relationship Id="rId16" Type="http://schemas.openxmlformats.org/officeDocument/2006/relationships/tags" Target="../tags/tag22.xml"/><Relationship Id="rId20" Type="http://schemas.openxmlformats.org/officeDocument/2006/relationships/tags" Target="../tags/tag26.xml"/><Relationship Id="rId1" Type="http://schemas.openxmlformats.org/officeDocument/2006/relationships/vmlDrawing" Target="../drawings/vmlDrawing1.vml"/><Relationship Id="rId6" Type="http://schemas.openxmlformats.org/officeDocument/2006/relationships/tags" Target="../tags/tag12.xml"/><Relationship Id="rId11" Type="http://schemas.openxmlformats.org/officeDocument/2006/relationships/tags" Target="../tags/tag17.xml"/><Relationship Id="rId24" Type="http://schemas.openxmlformats.org/officeDocument/2006/relationships/notesSlide" Target="../notesSlides/notesSlide5.xml"/><Relationship Id="rId5" Type="http://schemas.openxmlformats.org/officeDocument/2006/relationships/tags" Target="../tags/tag11.xml"/><Relationship Id="rId15" Type="http://schemas.openxmlformats.org/officeDocument/2006/relationships/tags" Target="../tags/tag21.xml"/><Relationship Id="rId23" Type="http://schemas.openxmlformats.org/officeDocument/2006/relationships/slideLayout" Target="../slideLayouts/slideLayout6.xml"/><Relationship Id="rId28" Type="http://schemas.openxmlformats.org/officeDocument/2006/relationships/image" Target="../media/image4.gif"/><Relationship Id="rId10" Type="http://schemas.openxmlformats.org/officeDocument/2006/relationships/tags" Target="../tags/tag16.xml"/><Relationship Id="rId19" Type="http://schemas.openxmlformats.org/officeDocument/2006/relationships/tags" Target="../tags/tag25.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tags" Target="../tags/tag20.xml"/><Relationship Id="rId22" Type="http://schemas.openxmlformats.org/officeDocument/2006/relationships/tags" Target="../tags/tag28.xml"/><Relationship Id="rId27" Type="http://schemas.openxmlformats.org/officeDocument/2006/relationships/hyperlink" Target="http://www.infotech.com/research/ss/secure-the-network-against-remote-rogue-endpoints-in-four-steps?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secure-the-network-against-remote-rogue-endpoints-in-four-steps?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secure-the-network-against-remote-rogue-endpoints-in-four-steps?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mailto:workshopbooking@infotech.com" TargetMode="External"/><Relationship Id="rId7" Type="http://schemas.openxmlformats.org/officeDocument/2006/relationships/hyperlink" Target="http://www.infotech.com/research/ss/secure-the-network-against-remote-rogue-endpoints-in-four-steps?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mailto:GuidedImplementations@InfoTech.co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secure-the-network-against-remote-rogue-endpoints-in-four-steps?utm_source=SS_Sample&amp;utm_medium=Collateral&amp;utm_campaign=Collateral"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US" dirty="0" smtClean="0"/>
              <a:t>Secure the Network </a:t>
            </a:r>
            <a:r>
              <a:rPr lang="en-US" dirty="0" smtClean="0"/>
              <a:t>Against </a:t>
            </a:r>
            <a:r>
              <a:rPr lang="en-US" dirty="0" smtClean="0"/>
              <a:t>Remote &amp; Rogue </a:t>
            </a:r>
            <a:r>
              <a:rPr lang="en-US" dirty="0"/>
              <a:t>E</a:t>
            </a:r>
            <a:r>
              <a:rPr lang="en-US" dirty="0" smtClean="0"/>
              <a:t>ndpoints in Four Steps</a:t>
            </a:r>
          </a:p>
        </p:txBody>
      </p:sp>
      <p:sp>
        <p:nvSpPr>
          <p:cNvPr id="8" name="Text Placeholder 7"/>
          <p:cNvSpPr>
            <a:spLocks noGrp="1"/>
          </p:cNvSpPr>
          <p:nvPr>
            <p:ph type="body" sz="quarter" idx="16"/>
          </p:nvPr>
        </p:nvSpPr>
        <p:spPr>
          <a:xfrm>
            <a:off x="774700" y="3965116"/>
            <a:ext cx="7467600" cy="508000"/>
          </a:xfrm>
        </p:spPr>
        <p:txBody>
          <a:bodyPr/>
          <a:lstStyle/>
          <a:p>
            <a:r>
              <a:rPr lang="en-GB" dirty="0" smtClean="0"/>
              <a:t>Focus your attention on non-wired use cases to take the “AACK!” out of NAC</a:t>
            </a:r>
            <a:endParaRPr lang="en-US"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429424" y="2564904"/>
            <a:ext cx="2345481" cy="241226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a:solidFill>
                  <a:schemeClr val="tx1"/>
                </a:solidFill>
              </a:rPr>
              <a:t>When we introduce new Blueprints, we offer workshops to our members at no charge for a short beta testing period. Please check the Workshop section of our website for a list of free beta workshops.</a:t>
            </a:r>
          </a:p>
        </p:txBody>
      </p:sp>
      <p:sp>
        <p:nvSpPr>
          <p:cNvPr id="3" name="Title 2"/>
          <p:cNvSpPr>
            <a:spLocks noGrp="1"/>
          </p:cNvSpPr>
          <p:nvPr>
            <p:ph type="title"/>
          </p:nvPr>
        </p:nvSpPr>
        <p:spPr/>
        <p:txBody>
          <a:bodyPr/>
          <a:lstStyle/>
          <a:p>
            <a:r>
              <a:rPr lang="en-US" dirty="0" smtClean="0"/>
              <a:t>Book a workshop today!</a:t>
            </a:r>
            <a:endParaRPr lang="en-US" dirty="0"/>
          </a:p>
        </p:txBody>
      </p:sp>
      <p:sp>
        <p:nvSpPr>
          <p:cNvPr id="4" name="Text Placeholder 3"/>
          <p:cNvSpPr>
            <a:spLocks noGrp="1"/>
          </p:cNvSpPr>
          <p:nvPr>
            <p:ph type="body" sz="quarter" idx="16"/>
          </p:nvPr>
        </p:nvSpPr>
        <p:spPr>
          <a:xfrm>
            <a:off x="251521" y="1304764"/>
            <a:ext cx="6048671" cy="4608512"/>
          </a:xfrm>
        </p:spPr>
        <p:txBody>
          <a:bodyPr/>
          <a:lstStyle/>
          <a:p>
            <a:pPr marL="0" indent="0">
              <a:spcAft>
                <a:spcPts val="600"/>
              </a:spcAft>
              <a:buNone/>
            </a:pPr>
            <a:r>
              <a:rPr lang="en-US" sz="1600" dirty="0">
                <a:cs typeface="Open Sans"/>
              </a:rPr>
              <a:t>An </a:t>
            </a:r>
            <a:r>
              <a:rPr lang="en-US" sz="1600" dirty="0" smtClean="0">
                <a:cs typeface="Open Sans"/>
              </a:rPr>
              <a:t>Info-Tech </a:t>
            </a:r>
            <a:r>
              <a:rPr lang="en-US" sz="1600" dirty="0">
                <a:cs typeface="Open Sans"/>
              </a:rPr>
              <a:t>project accelerator workshop will help you to engage your stakeholders, gather important data, make key </a:t>
            </a:r>
            <a:r>
              <a:rPr lang="en-US" sz="1600" dirty="0" smtClean="0">
                <a:cs typeface="Open Sans"/>
              </a:rPr>
              <a:t>decisions, </a:t>
            </a:r>
            <a:r>
              <a:rPr lang="en-US" sz="1600" dirty="0">
                <a:cs typeface="Open Sans"/>
              </a:rPr>
              <a:t>and generate a customized project road map</a:t>
            </a:r>
            <a:r>
              <a:rPr lang="en-US" sz="1600" dirty="0" smtClean="0">
                <a:solidFill>
                  <a:srgbClr val="333333"/>
                </a:solidFill>
                <a:cs typeface="Open Sans"/>
              </a:rPr>
              <a:t>.</a:t>
            </a:r>
            <a:br>
              <a:rPr lang="en-US" sz="1600" dirty="0" smtClean="0">
                <a:solidFill>
                  <a:srgbClr val="333333"/>
                </a:solidFill>
                <a:cs typeface="Open Sans"/>
              </a:rPr>
            </a:br>
            <a:r>
              <a:rPr lang="en-US" sz="1600" dirty="0">
                <a:solidFill>
                  <a:srgbClr val="333333"/>
                </a:solidFill>
                <a:cs typeface="Open Sans"/>
              </a:rPr>
              <a:t/>
            </a:r>
            <a:br>
              <a:rPr lang="en-US" sz="1600" dirty="0">
                <a:solidFill>
                  <a:srgbClr val="333333"/>
                </a:solidFill>
                <a:cs typeface="Open Sans"/>
              </a:rPr>
            </a:br>
            <a:r>
              <a:rPr lang="en-US" sz="1600" dirty="0">
                <a:solidFill>
                  <a:srgbClr val="333333"/>
                </a:solidFill>
                <a:cs typeface="Open Sans"/>
              </a:rPr>
              <a:t>Here’s how it works:</a:t>
            </a:r>
          </a:p>
          <a:p>
            <a:pPr marL="257175" indent="-257175">
              <a:spcBef>
                <a:spcPts val="450"/>
              </a:spcBef>
              <a:spcAft>
                <a:spcPts val="450"/>
              </a:spcAft>
              <a:buFont typeface="+mj-lt"/>
              <a:buAutoNum type="arabicPeriod"/>
            </a:pPr>
            <a:r>
              <a:rPr lang="en-US" sz="1400" b="1" dirty="0">
                <a:solidFill>
                  <a:srgbClr val="333333"/>
                </a:solidFill>
                <a:cs typeface="Open Sans"/>
              </a:rPr>
              <a:t>Enroll in a 2-5 day workshop for your </a:t>
            </a:r>
            <a:r>
              <a:rPr lang="en-US" sz="1400" b="1" dirty="0" smtClean="0">
                <a:solidFill>
                  <a:srgbClr val="333333"/>
                </a:solidFill>
                <a:cs typeface="Open Sans"/>
              </a:rPr>
              <a:t>project</a:t>
            </a:r>
            <a:r>
              <a:rPr lang="en-US" sz="1400" b="1" dirty="0">
                <a:solidFill>
                  <a:srgbClr val="333333"/>
                </a:solidFill>
                <a:cs typeface="Open Sans"/>
              </a:rPr>
              <a:t/>
            </a:r>
            <a:br>
              <a:rPr lang="en-US" sz="1400" b="1" dirty="0">
                <a:solidFill>
                  <a:srgbClr val="333333"/>
                </a:solidFill>
                <a:cs typeface="Open Sans"/>
              </a:rPr>
            </a:br>
            <a:r>
              <a:rPr lang="en-US" dirty="0">
                <a:cs typeface="Open Sans"/>
              </a:rPr>
              <a:t>Send an </a:t>
            </a:r>
            <a:r>
              <a:rPr lang="en-US" dirty="0" smtClean="0">
                <a:cs typeface="Open Sans"/>
              </a:rPr>
              <a:t>email to </a:t>
            </a:r>
            <a:r>
              <a:rPr lang="en-US" dirty="0" smtClean="0">
                <a:cs typeface="Open Sans"/>
                <a:hlinkClick r:id="rId3"/>
              </a:rPr>
              <a:t>WorkshopBooking@InfoTech.com</a:t>
            </a:r>
            <a:r>
              <a:rPr lang="en-US" dirty="0" smtClean="0">
                <a:cs typeface="Open Sans"/>
              </a:rPr>
              <a:t> </a:t>
            </a:r>
            <a:r>
              <a:rPr lang="en-US" dirty="0">
                <a:cs typeface="Open Sans"/>
              </a:rPr>
              <a:t>or call </a:t>
            </a:r>
            <a:r>
              <a:rPr lang="en-CA" dirty="0"/>
              <a:t>1-888-670-8889 </a:t>
            </a:r>
            <a:r>
              <a:rPr lang="en-CA" dirty="0" smtClean="0"/>
              <a:t>Ext. </a:t>
            </a:r>
            <a:r>
              <a:rPr lang="en-CA" dirty="0"/>
              <a:t>3001</a:t>
            </a:r>
            <a:r>
              <a:rPr lang="en-US" dirty="0">
                <a:cs typeface="Open Sans"/>
              </a:rPr>
              <a:t>. Your account manager will contact you and quote you </a:t>
            </a:r>
            <a:r>
              <a:rPr lang="en-US" dirty="0" smtClean="0">
                <a:cs typeface="Open Sans"/>
              </a:rPr>
              <a:t>the </a:t>
            </a:r>
            <a:r>
              <a:rPr lang="en-US" dirty="0">
                <a:cs typeface="Open Sans"/>
              </a:rPr>
              <a:t>cost of a workshop.</a:t>
            </a:r>
          </a:p>
          <a:p>
            <a:pPr marL="257175" indent="-257175">
              <a:spcAft>
                <a:spcPts val="450"/>
              </a:spcAft>
              <a:buFont typeface="+mj-lt"/>
              <a:buAutoNum type="arabicPeriod"/>
            </a:pPr>
            <a:r>
              <a:rPr lang="en-US" sz="1400" b="1" dirty="0">
                <a:solidFill>
                  <a:srgbClr val="333333"/>
                </a:solidFill>
                <a:cs typeface="Open Sans"/>
              </a:rPr>
              <a:t>Book your workshop</a:t>
            </a:r>
            <a:br>
              <a:rPr lang="en-US" sz="1400" b="1" dirty="0">
                <a:solidFill>
                  <a:srgbClr val="333333"/>
                </a:solidFill>
                <a:cs typeface="Open Sans"/>
              </a:rPr>
            </a:br>
            <a:r>
              <a:rPr lang="en-US" dirty="0">
                <a:cs typeface="Open Sans"/>
              </a:rPr>
              <a:t>A </a:t>
            </a:r>
            <a:r>
              <a:rPr lang="en-US" dirty="0" smtClean="0">
                <a:cs typeface="Open Sans"/>
              </a:rPr>
              <a:t>Workshop Coordinator </a:t>
            </a:r>
            <a:r>
              <a:rPr lang="en-US" dirty="0">
                <a:cs typeface="Open Sans"/>
              </a:rPr>
              <a:t>will contact you to book a workshop planning call with one of our </a:t>
            </a:r>
            <a:r>
              <a:rPr lang="en-US" dirty="0" smtClean="0">
                <a:cs typeface="Open Sans"/>
              </a:rPr>
              <a:t>Facilitators </a:t>
            </a:r>
            <a:r>
              <a:rPr lang="en-US" dirty="0">
                <a:cs typeface="Open Sans"/>
              </a:rPr>
              <a:t>and arrange dates for your </a:t>
            </a:r>
            <a:r>
              <a:rPr lang="en-US" dirty="0" smtClean="0">
                <a:cs typeface="Open Sans"/>
              </a:rPr>
              <a:t>workshop</a:t>
            </a:r>
            <a:r>
              <a:rPr lang="en-US" dirty="0">
                <a:cs typeface="Open Sans"/>
              </a:rPr>
              <a:t>. We can hold the workshop in Info-Tech’s world-class facility in Toronto or at your location.</a:t>
            </a:r>
          </a:p>
          <a:p>
            <a:pPr marL="257175" indent="-257175">
              <a:buFont typeface="+mj-lt"/>
              <a:buAutoNum type="arabicPeriod"/>
            </a:pPr>
            <a:r>
              <a:rPr lang="en-US" sz="1400" b="1" dirty="0">
                <a:solidFill>
                  <a:srgbClr val="333333"/>
                </a:solidFill>
                <a:cs typeface="Open Sans"/>
              </a:rPr>
              <a:t>Plan your workshop</a:t>
            </a:r>
            <a:br>
              <a:rPr lang="en-US" sz="1400" b="1" dirty="0">
                <a:solidFill>
                  <a:srgbClr val="333333"/>
                </a:solidFill>
                <a:cs typeface="Open Sans"/>
              </a:rPr>
            </a:br>
            <a:r>
              <a:rPr lang="en-US" dirty="0">
                <a:cs typeface="Open Sans"/>
              </a:rPr>
              <a:t>A </a:t>
            </a:r>
            <a:r>
              <a:rPr lang="en-US" dirty="0" smtClean="0">
                <a:cs typeface="Open Sans"/>
              </a:rPr>
              <a:t>Workshop Facilitator </a:t>
            </a:r>
            <a:r>
              <a:rPr lang="en-US" dirty="0">
                <a:cs typeface="Open Sans"/>
              </a:rPr>
              <a:t>will contact you to go over the workshop outline and choose the contents that are appropriate to your situation.</a:t>
            </a:r>
          </a:p>
          <a:p>
            <a:pPr marL="257175" indent="-257175">
              <a:spcBef>
                <a:spcPts val="450"/>
              </a:spcBef>
              <a:spcAft>
                <a:spcPts val="450"/>
              </a:spcAft>
              <a:buFont typeface="+mj-lt"/>
              <a:buAutoNum type="arabicPeriod"/>
            </a:pPr>
            <a:r>
              <a:rPr lang="en-US" sz="1400" b="1" dirty="0">
                <a:solidFill>
                  <a:srgbClr val="333333"/>
                </a:solidFill>
                <a:cs typeface="Open Sans"/>
              </a:rPr>
              <a:t>Participate in your workshop</a:t>
            </a:r>
            <a:br>
              <a:rPr lang="en-US" sz="1400" b="1" dirty="0">
                <a:solidFill>
                  <a:srgbClr val="333333"/>
                </a:solidFill>
                <a:cs typeface="Open Sans"/>
              </a:rPr>
            </a:br>
            <a:r>
              <a:rPr lang="en-US" dirty="0">
                <a:cs typeface="Open Sans"/>
              </a:rPr>
              <a:t>Our experienced </a:t>
            </a:r>
            <a:r>
              <a:rPr lang="en-US" dirty="0" smtClean="0">
                <a:cs typeface="Open Sans"/>
              </a:rPr>
              <a:t>Workshop Facilitators </a:t>
            </a:r>
            <a:r>
              <a:rPr lang="en-US" dirty="0">
                <a:cs typeface="Open Sans"/>
              </a:rPr>
              <a:t>will take your project team through your tailored slides and exercises and will summarize all the workshop outputs into a final report.</a:t>
            </a:r>
          </a:p>
          <a:p>
            <a:pPr marL="0" indent="0">
              <a:buNone/>
            </a:pPr>
            <a:endParaRPr lang="en-US" dirty="0"/>
          </a:p>
        </p:txBody>
      </p:sp>
      <p:sp>
        <p:nvSpPr>
          <p:cNvPr id="6" name="Round Same Side Corner Rectangle 5"/>
          <p:cNvSpPr/>
          <p:nvPr/>
        </p:nvSpPr>
        <p:spPr>
          <a:xfrm>
            <a:off x="6430410" y="2096852"/>
            <a:ext cx="2343509" cy="481462"/>
          </a:xfrm>
          <a:prstGeom prst="round2SameRect">
            <a:avLst>
              <a:gd name="adj1" fmla="val 10667"/>
              <a:gd name="adj2" fmla="val 0"/>
            </a:avLst>
          </a:prstGeom>
          <a:solidFill>
            <a:schemeClr val="accent1"/>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600" b="1" dirty="0">
                <a:solidFill>
                  <a:schemeClr val="bg1"/>
                </a:solidFill>
              </a:rPr>
              <a:t>Free Beta Workshops</a:t>
            </a:r>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223567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Points in the NAC</a:t>
            </a:r>
            <a:r>
              <a:rPr lang="en-US" dirty="0" smtClean="0">
                <a:solidFill>
                  <a:schemeClr val="bg1">
                    <a:lumMod val="50000"/>
                  </a:schemeClr>
                </a:solidFill>
              </a:rPr>
              <a:t> </a:t>
            </a:r>
            <a:r>
              <a:rPr lang="en-US" dirty="0" smtClean="0"/>
              <a:t>project</a:t>
            </a:r>
            <a:endParaRPr lang="en-US" dirty="0"/>
          </a:p>
        </p:txBody>
      </p:sp>
      <p:sp>
        <p:nvSpPr>
          <p:cNvPr id="4" name="Text Placeholder 3"/>
          <p:cNvSpPr>
            <a:spLocks noGrp="1"/>
          </p:cNvSpPr>
          <p:nvPr>
            <p:ph type="body" sz="quarter" idx="16"/>
          </p:nvPr>
        </p:nvSpPr>
        <p:spPr>
          <a:xfrm>
            <a:off x="244696" y="1196752"/>
            <a:ext cx="8627997" cy="792088"/>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a:t>
            </a:r>
          </a:p>
          <a:p>
            <a:pPr marL="0" indent="0">
              <a:buNone/>
            </a:pPr>
            <a:r>
              <a:rPr lang="en-CA" sz="1400" i="1" dirty="0" smtClean="0">
                <a:cs typeface="Open Sans"/>
              </a:rPr>
              <a:t>Here </a:t>
            </a:r>
            <a:r>
              <a:rPr lang="en-CA" sz="1400" i="1" dirty="0">
                <a:cs typeface="Open Sans"/>
              </a:rPr>
              <a:t>are the suggested Guided Implementation points in the </a:t>
            </a:r>
            <a:r>
              <a:rPr lang="en-CA" sz="1400" i="1" dirty="0" smtClean="0">
                <a:cs typeface="Open Sans"/>
              </a:rPr>
              <a:t>NAC</a:t>
            </a:r>
            <a:r>
              <a:rPr lang="en-CA" sz="1400" i="1" dirty="0" smtClean="0">
                <a:solidFill>
                  <a:schemeClr val="bg1">
                    <a:lumMod val="50000"/>
                  </a:schemeClr>
                </a:solidFill>
                <a:cs typeface="Open Sans"/>
              </a:rPr>
              <a:t> </a:t>
            </a:r>
            <a:r>
              <a:rPr lang="en-CA" sz="1400" i="1" dirty="0" smtClean="0">
                <a:cs typeface="Open Sans"/>
              </a:rPr>
              <a:t>project:</a:t>
            </a:r>
            <a:endParaRPr lang="en-US" sz="1400" i="1" dirty="0">
              <a:cs typeface="Open Sans"/>
            </a:endParaRPr>
          </a:p>
        </p:txBody>
      </p:sp>
      <p:graphicFrame>
        <p:nvGraphicFramePr>
          <p:cNvPr id="5" name="Table 4"/>
          <p:cNvGraphicFramePr>
            <a:graphicFrameLocks noGrp="1"/>
          </p:cNvGraphicFramePr>
          <p:nvPr>
            <p:extLst>
              <p:ext uri="{D42A27DB-BD31-4B8C-83A1-F6EECF244321}">
                <p14:modId xmlns:p14="http://schemas.microsoft.com/office/powerpoint/2010/main" val="559977228"/>
              </p:ext>
            </p:extLst>
          </p:nvPr>
        </p:nvGraphicFramePr>
        <p:xfrm>
          <a:off x="244696" y="2022837"/>
          <a:ext cx="6357167" cy="3741974"/>
        </p:xfrm>
        <a:graphic>
          <a:graphicData uri="http://schemas.openxmlformats.org/drawingml/2006/table">
            <a:tbl>
              <a:tblPr bandRow="1">
                <a:tableStyleId>{2D5ABB26-0587-4C30-8999-92F81FD0307C}</a:tableStyleId>
              </a:tblPr>
              <a:tblGrid>
                <a:gridCol w="6357167"/>
              </a:tblGrid>
              <a:tr h="299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latin typeface="Open Sans"/>
                          <a:cs typeface="Open Sans"/>
                        </a:rPr>
                        <a:t>Section 1:</a:t>
                      </a:r>
                      <a:r>
                        <a:rPr lang="en-US" sz="1200" b="1" dirty="0" smtClean="0">
                          <a:solidFill>
                            <a:schemeClr val="accent4">
                              <a:lumMod val="40000"/>
                              <a:lumOff val="60000"/>
                            </a:schemeClr>
                          </a:solidFill>
                          <a:latin typeface="Open Sans"/>
                          <a:cs typeface="Open Sans"/>
                        </a:rPr>
                        <a:t> </a:t>
                      </a:r>
                      <a:r>
                        <a:rPr lang="en-CA" sz="1200" b="1" dirty="0" smtClean="0">
                          <a:solidFill>
                            <a:schemeClr val="tx1"/>
                          </a:solidFill>
                        </a:rPr>
                        <a:t>Assess your NAC posture</a:t>
                      </a:r>
                      <a:endParaRPr lang="en-US" sz="1000" b="1" dirty="0" smtClean="0">
                        <a:solidFill>
                          <a:schemeClr val="bg1">
                            <a:lumMod val="50000"/>
                          </a:schemeClr>
                        </a:solidFill>
                        <a:latin typeface="Open Sans"/>
                        <a:cs typeface="Open Sans"/>
                      </a:endParaRPr>
                    </a:p>
                  </a:txBody>
                  <a:tcPr marL="68580" marR="68580" marT="34290" marB="34290">
                    <a:solidFill>
                      <a:schemeClr val="bg1">
                        <a:lumMod val="95000"/>
                      </a:schemeClr>
                    </a:solidFill>
                  </a:tcPr>
                </a:tc>
              </a:tr>
              <a:tr h="616439">
                <a:tc>
                  <a:txBody>
                    <a:bodyPr/>
                    <a:lstStyle/>
                    <a:p>
                      <a:pPr marL="0" lvl="1" algn="l"/>
                      <a:r>
                        <a:rPr lang="en-US" sz="1200" b="1" dirty="0" smtClean="0"/>
                        <a:t>Understand high-level capabilities of different NAC components. </a:t>
                      </a:r>
                      <a:r>
                        <a:rPr lang="en-US" sz="1200" dirty="0" smtClean="0"/>
                        <a:t>Talk to us about your organization’s size and unique risk profile and we will help you determine how to get what you need out of NAC. </a:t>
                      </a:r>
                      <a:endParaRPr lang="en-US" sz="1200" dirty="0"/>
                    </a:p>
                  </a:txBody>
                  <a:tcPr marL="68580" marR="68580" marT="34290" marB="34290"/>
                </a:tc>
              </a:tr>
              <a:tr h="299794">
                <a:tc>
                  <a:txBody>
                    <a:bodyPr/>
                    <a:lstStyle/>
                    <a:p>
                      <a:pPr algn="l"/>
                      <a:r>
                        <a:rPr lang="en-US" sz="1200" b="1" dirty="0" smtClean="0">
                          <a:solidFill>
                            <a:srgbClr val="ED7D31"/>
                          </a:solidFill>
                          <a:latin typeface="Open Sans"/>
                          <a:cs typeface="Open Sans"/>
                        </a:rPr>
                        <a:t>Section 2:</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rPr>
                        <a:t>Customize your NAC deployment</a:t>
                      </a:r>
                    </a:p>
                  </a:txBody>
                  <a:tcPr marL="68580" marR="68580" marT="34290" marB="34290">
                    <a:solidFill>
                      <a:schemeClr val="bg1">
                        <a:lumMod val="95000"/>
                      </a:schemeClr>
                    </a:solidFill>
                  </a:tcPr>
                </a:tc>
              </a:tr>
              <a:tr h="513391">
                <a:tc>
                  <a:txBody>
                    <a:bodyPr/>
                    <a:lstStyle/>
                    <a:p>
                      <a:pPr marL="0" marR="0" indent="0" algn="l" defTabSz="914400" rtl="0" eaLnBrk="1" fontAlgn="auto" latinLnBrk="0" hangingPunct="1">
                        <a:lnSpc>
                          <a:spcPct val="100000"/>
                        </a:lnSpc>
                        <a:spcBef>
                          <a:spcPts val="400"/>
                        </a:spcBef>
                        <a:spcAft>
                          <a:spcPts val="0"/>
                        </a:spcAft>
                        <a:buClrTx/>
                        <a:buSzTx/>
                        <a:buFontTx/>
                        <a:buNone/>
                        <a:tabLst/>
                        <a:defRPr/>
                      </a:pPr>
                      <a:r>
                        <a:rPr lang="en-US" sz="1200" b="1" dirty="0" smtClean="0"/>
                        <a:t>Capture current and desired NAC states for wired LAN, wireless LAN, BYOD, and remote access. </a:t>
                      </a:r>
                      <a:r>
                        <a:rPr lang="en-US" sz="1200" dirty="0" smtClean="0">
                          <a:solidFill>
                            <a:srgbClr val="333333"/>
                          </a:solidFill>
                          <a:latin typeface="+mn-lt"/>
                        </a:rPr>
                        <a:t>Work with us and the Capture Tool to identify current and long-term goals.</a:t>
                      </a:r>
                      <a:r>
                        <a:rPr lang="en-US" sz="1200" b="1" dirty="0" smtClean="0"/>
                        <a:t> </a:t>
                      </a:r>
                      <a:endParaRPr lang="en-US" sz="1200" dirty="0" smtClean="0">
                        <a:solidFill>
                          <a:srgbClr val="333333"/>
                        </a:solidFill>
                        <a:latin typeface="+mn-lt"/>
                      </a:endParaRPr>
                    </a:p>
                  </a:txBody>
                  <a:tcPr marL="68580" marR="68580" marT="34290" marB="34290"/>
                </a:tc>
              </a:tr>
              <a:tr h="299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latin typeface="Open Sans"/>
                          <a:cs typeface="Open Sans"/>
                        </a:rPr>
                        <a:t>Section 3: </a:t>
                      </a:r>
                      <a:r>
                        <a:rPr lang="en-CA" sz="1200" b="1" dirty="0" smtClean="0">
                          <a:solidFill>
                            <a:schemeClr val="tx1"/>
                          </a:solidFill>
                        </a:rPr>
                        <a:t>Create a comprehensive action plan</a:t>
                      </a:r>
                      <a:endParaRPr lang="en-US" sz="1000" b="1" dirty="0" smtClean="0">
                        <a:solidFill>
                          <a:schemeClr val="bg1">
                            <a:lumMod val="50000"/>
                          </a:schemeClr>
                        </a:solidFill>
                        <a:latin typeface="Open Sans"/>
                        <a:cs typeface="Open Sans"/>
                      </a:endParaRPr>
                    </a:p>
                  </a:txBody>
                  <a:tcPr marL="68580" marR="68580" marT="34290" marB="34290">
                    <a:solidFill>
                      <a:schemeClr val="bg1">
                        <a:lumMod val="95000"/>
                      </a:schemeClr>
                    </a:solidFill>
                  </a:tcPr>
                </a:tc>
              </a:tr>
              <a:tr h="512804">
                <a:tc>
                  <a:txBody>
                    <a:bodyPr/>
                    <a:lstStyle/>
                    <a:p>
                      <a:pPr lvl="0" algn="l">
                        <a:spcBef>
                          <a:spcPts val="400"/>
                        </a:spcBef>
                      </a:pPr>
                      <a:r>
                        <a:rPr lang="en-US" sz="1200" b="1" dirty="0" smtClean="0">
                          <a:solidFill>
                            <a:srgbClr val="333333"/>
                          </a:solidFill>
                        </a:rPr>
                        <a:t>Perform a gap analysis. </a:t>
                      </a:r>
                      <a:r>
                        <a:rPr lang="en-US" sz="1200" dirty="0" smtClean="0">
                          <a:solidFill>
                            <a:srgbClr val="333333"/>
                          </a:solidFill>
                        </a:rPr>
                        <a:t>The completed SWOT analysis will be discussed to identify weaknesses and threats – areas that you will eventually need to address and prioritize.</a:t>
                      </a:r>
                    </a:p>
                  </a:txBody>
                  <a:tcPr marL="68580" marR="68580" marT="34290" marB="34290"/>
                </a:tc>
              </a:tr>
              <a:tr h="299794">
                <a:tc>
                  <a:txBody>
                    <a:bodyPr/>
                    <a:lstStyle/>
                    <a:p>
                      <a:pPr algn="l"/>
                      <a:r>
                        <a:rPr lang="en-US" sz="1200" b="1" dirty="0" smtClean="0">
                          <a:solidFill>
                            <a:srgbClr val="ED7D31"/>
                          </a:solidFill>
                          <a:latin typeface="Open Sans"/>
                          <a:cs typeface="Open Sans"/>
                        </a:rPr>
                        <a:t>Section 4:</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rPr>
                        <a:t>Manage and measure success</a:t>
                      </a:r>
                    </a:p>
                  </a:txBody>
                  <a:tcPr marL="68580" marR="68580" marT="34290" marB="34290">
                    <a:solidFill>
                      <a:schemeClr val="bg1">
                        <a:lumMod val="95000"/>
                      </a:schemeClr>
                    </a:solidFill>
                  </a:tcPr>
                </a:tc>
              </a:tr>
              <a:tr h="899383">
                <a:tc>
                  <a:txBody>
                    <a:bodyPr/>
                    <a:lstStyle/>
                    <a:p>
                      <a:pPr algn="l">
                        <a:spcBef>
                          <a:spcPts val="400"/>
                        </a:spcBef>
                      </a:pPr>
                      <a:r>
                        <a:rPr lang="en-US" sz="1200" b="1" dirty="0" smtClean="0"/>
                        <a:t>Select a NAC vendor. </a:t>
                      </a:r>
                      <a:r>
                        <a:rPr lang="en-US" sz="1200" dirty="0" smtClean="0">
                          <a:solidFill>
                            <a:srgbClr val="333333"/>
                          </a:solidFill>
                          <a:latin typeface="+mn-lt"/>
                        </a:rPr>
                        <a:t>We will provide you with the right Vendor Landscape to review. Feel free to contact us if you have further questions on product/vendor selection.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Open Sans"/>
                        <a:cs typeface="Open Sans"/>
                      </a:endParaRPr>
                    </a:p>
                  </a:txBody>
                  <a:tcPr marL="68580" marR="68580" marT="34290" marB="34290"/>
                </a:tc>
              </a:tr>
            </a:tbl>
          </a:graphicData>
        </a:graphic>
      </p:graphicFrame>
      <p:sp>
        <p:nvSpPr>
          <p:cNvPr id="6" name="TextBox 5"/>
          <p:cNvSpPr txBox="1"/>
          <p:nvPr/>
        </p:nvSpPr>
        <p:spPr>
          <a:xfrm>
            <a:off x="392806" y="6165304"/>
            <a:ext cx="8358389" cy="372410"/>
          </a:xfrm>
          <a:prstGeom prst="rect">
            <a:avLst/>
          </a:prstGeom>
          <a:noFill/>
        </p:spPr>
        <p:txBody>
          <a:bodyPr wrap="square" rtlCol="0">
            <a:spAutoFit/>
          </a:bodyPr>
          <a:lstStyle/>
          <a:p>
            <a:pPr fontAlgn="base">
              <a:lnSpc>
                <a:spcPct val="130000"/>
              </a:lnSpc>
              <a:spcBef>
                <a:spcPts val="450"/>
              </a:spcBef>
              <a:spcAft>
                <a:spcPts val="450"/>
              </a:spcAft>
            </a:pPr>
            <a:r>
              <a:rPr lang="en-US" sz="1400" dirty="0" smtClean="0">
                <a:latin typeface="+mn-lt"/>
                <a:cs typeface="Open Sans"/>
              </a:rPr>
              <a:t>To enroll, send </a:t>
            </a:r>
            <a:r>
              <a:rPr lang="en-US" sz="1400" dirty="0">
                <a:latin typeface="+mn-lt"/>
                <a:cs typeface="Open Sans"/>
              </a:rPr>
              <a:t>an </a:t>
            </a:r>
            <a:r>
              <a:rPr lang="en-US" sz="1400" dirty="0" smtClean="0">
                <a:latin typeface="+mn-lt"/>
                <a:cs typeface="Open Sans"/>
              </a:rPr>
              <a:t>email to </a:t>
            </a:r>
            <a:r>
              <a:rPr lang="en-US" sz="1400" b="1" dirty="0" smtClean="0">
                <a:latin typeface="+mn-lt"/>
                <a:cs typeface="Open Sans"/>
                <a:hlinkClick r:id="rId3"/>
              </a:rPr>
              <a:t>GuidedImplementations@InfoTech.com</a:t>
            </a:r>
            <a:r>
              <a:rPr lang="en-US" sz="1400" b="1" dirty="0" smtClean="0">
                <a:latin typeface="+mn-lt"/>
                <a:cs typeface="Open Sans"/>
              </a:rPr>
              <a:t> </a:t>
            </a:r>
            <a:r>
              <a:rPr lang="en-US" sz="1400" dirty="0" smtClean="0">
                <a:latin typeface="+mn-lt"/>
                <a:cs typeface="Open Sans"/>
              </a:rPr>
              <a:t>or call </a:t>
            </a:r>
            <a:r>
              <a:rPr lang="en-CA" sz="1400" dirty="0" smtClean="0">
                <a:latin typeface="+mn-lt"/>
              </a:rPr>
              <a:t>1-888-670-8889 Ext. </a:t>
            </a:r>
            <a:r>
              <a:rPr lang="en-CA" sz="1400" dirty="0">
                <a:latin typeface="+mn-lt"/>
              </a:rPr>
              <a:t>3000</a:t>
            </a:r>
            <a:endParaRPr lang="en-US" sz="1400" dirty="0">
              <a:latin typeface="+mn-lt"/>
              <a:cs typeface="Open Sans"/>
            </a:endParaRPr>
          </a:p>
        </p:txBody>
      </p:sp>
      <p:sp>
        <p:nvSpPr>
          <p:cNvPr id="7" name="TextBox 6"/>
          <p:cNvSpPr txBox="1"/>
          <p:nvPr/>
        </p:nvSpPr>
        <p:spPr>
          <a:xfrm>
            <a:off x="7216028" y="3802157"/>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7200900" y="2289364"/>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pic>
        <p:nvPicPr>
          <p:cNvPr id="9" name="Picture 8" descr="Guided-Implementation-White-TranspBG.png"/>
          <p:cNvPicPr>
            <a:picLocks noChangeAspect="1"/>
          </p:cNvPicPr>
          <p:nvPr/>
        </p:nvPicPr>
        <p:blipFill>
          <a:blip r:embed="rId4" cstate="print"/>
          <a:srcRect l="7060" t="7271" r="6955" b="6112"/>
          <a:stretch>
            <a:fillRect/>
          </a:stretch>
        </p:blipFill>
        <p:spPr>
          <a:xfrm>
            <a:off x="7271497" y="2339791"/>
            <a:ext cx="1371600" cy="1381685"/>
          </a:xfrm>
          <a:prstGeom prst="rect">
            <a:avLst/>
          </a:prstGeom>
          <a:effectLst>
            <a:outerShdw blurRad="50800" dist="38100" dir="2700000" algn="tl" rotWithShape="0">
              <a:prstClr val="black">
                <a:alpha val="40000"/>
              </a:prstClr>
            </a:outerShdw>
          </a:effectLst>
        </p:spPr>
      </p:pic>
      <p:pic>
        <p:nvPicPr>
          <p:cNvPr id="10" name="Picture 9"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624414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71065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1152128"/>
          </a:xfrm>
        </p:spPr>
        <p:txBody>
          <a:bodyPr/>
          <a:lstStyle/>
          <a:p>
            <a:r>
              <a:rPr lang="en-CA" dirty="0" smtClean="0"/>
              <a:t>NAC has a bad past – the difficulty of implementation and little-to-no-ROI meant most organizations sought more cost effective solutions. However, as possible use cases expand with BYOD, it is time to revisit NAC to keep your resources secure.</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294" y="3140968"/>
            <a:ext cx="4034665" cy="2376264"/>
          </a:xfrm>
        </p:spPr>
        <p:txBody>
          <a:bodyPr/>
          <a:lstStyle/>
          <a:p>
            <a:r>
              <a:rPr lang="en-CA" dirty="0" smtClean="0"/>
              <a:t>Organizations that are looking to deploy NAC or update their current implementation.</a:t>
            </a:r>
          </a:p>
          <a:p>
            <a:endParaRPr lang="en-CA" dirty="0" smtClean="0"/>
          </a:p>
          <a:p>
            <a:r>
              <a:rPr lang="en-CA" dirty="0" smtClean="0"/>
              <a:t>Organizations looking to learn more about NAC or present a business case for implementation.</a:t>
            </a:r>
          </a:p>
          <a:p>
            <a:endParaRPr lang="en-CA" dirty="0" smtClean="0"/>
          </a:p>
          <a:p>
            <a:r>
              <a:rPr lang="en-CA" dirty="0" smtClean="0"/>
              <a:t>Organizations looking to further secure their network from outside threats.</a:t>
            </a:r>
          </a:p>
        </p:txBody>
      </p:sp>
      <p:sp>
        <p:nvSpPr>
          <p:cNvPr id="12" name="Text Placeholder 11"/>
          <p:cNvSpPr>
            <a:spLocks noGrp="1"/>
          </p:cNvSpPr>
          <p:nvPr>
            <p:ph type="body" sz="quarter" idx="23"/>
          </p:nvPr>
        </p:nvSpPr>
        <p:spPr>
          <a:xfrm>
            <a:off x="4860023" y="3140968"/>
            <a:ext cx="4032448" cy="2376264"/>
          </a:xfrm>
        </p:spPr>
        <p:txBody>
          <a:bodyPr/>
          <a:lstStyle/>
          <a:p>
            <a:r>
              <a:rPr lang="en-CA" dirty="0" smtClean="0"/>
              <a:t>Build a practical action plan for the deployment of NAC.</a:t>
            </a:r>
          </a:p>
          <a:p>
            <a:endParaRPr lang="en-CA" dirty="0" smtClean="0"/>
          </a:p>
          <a:p>
            <a:r>
              <a:rPr lang="en-CA" dirty="0" smtClean="0"/>
              <a:t>Assess the current status of partial NAC deployments.</a:t>
            </a:r>
          </a:p>
          <a:p>
            <a:endParaRPr lang="en-CA" dirty="0" smtClean="0"/>
          </a:p>
          <a:p>
            <a:r>
              <a:rPr lang="en-CA" dirty="0" smtClean="0"/>
              <a:t>Understand the capabilities of different NAC approaches.</a:t>
            </a:r>
          </a:p>
        </p:txBody>
      </p:sp>
      <p:sp>
        <p:nvSpPr>
          <p:cNvPr id="8" name="TextBox 7"/>
          <p:cNvSpPr txBox="1"/>
          <p:nvPr/>
        </p:nvSpPr>
        <p:spPr>
          <a:xfrm>
            <a:off x="249293" y="2802235"/>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23" y="2802235"/>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67" y="4329100"/>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9"/>
          </p:nvPr>
        </p:nvSpPr>
        <p:spPr/>
        <p:txBody>
          <a:bodyPr/>
          <a:lstStyle/>
          <a:p>
            <a:r>
              <a:rPr lang="en-US" dirty="0" smtClean="0"/>
              <a:t>By not implementing NAC, you could be spending 50% more on help desk tickets and incidents.</a:t>
            </a:r>
            <a:endParaRPr lang="en-US" dirty="0"/>
          </a:p>
        </p:txBody>
      </p:sp>
      <p:sp>
        <p:nvSpPr>
          <p:cNvPr id="3" name="Title 2"/>
          <p:cNvSpPr>
            <a:spLocks noGrp="1"/>
          </p:cNvSpPr>
          <p:nvPr>
            <p:ph type="title"/>
          </p:nvPr>
        </p:nvSpPr>
        <p:spPr/>
        <p:txBody>
          <a:bodyPr/>
          <a:lstStyle/>
          <a:p>
            <a:r>
              <a:rPr lang="en-US" dirty="0" smtClean="0"/>
              <a:t>Not doing NAC? It’s costing you</a:t>
            </a:r>
            <a:endParaRPr lang="en-US" dirty="0"/>
          </a:p>
        </p:txBody>
      </p:sp>
      <p:sp>
        <p:nvSpPr>
          <p:cNvPr id="6" name="Text Placeholder 5"/>
          <p:cNvSpPr>
            <a:spLocks noGrp="1"/>
          </p:cNvSpPr>
          <p:nvPr>
            <p:ph type="body" sz="quarter" idx="16"/>
          </p:nvPr>
        </p:nvSpPr>
        <p:spPr>
          <a:xfrm>
            <a:off x="249302" y="1880828"/>
            <a:ext cx="8627997" cy="924036"/>
          </a:xfrm>
        </p:spPr>
        <p:txBody>
          <a:bodyPr/>
          <a:lstStyle/>
          <a:p>
            <a:pPr lvl="0"/>
            <a:r>
              <a:rPr lang="en-US" dirty="0" smtClean="0"/>
              <a:t>Determine your costs.</a:t>
            </a:r>
            <a:endParaRPr lang="en-US" dirty="0"/>
          </a:p>
          <a:p>
            <a:pPr lvl="1"/>
            <a:r>
              <a:rPr lang="en-GB" dirty="0"/>
              <a:t>What does your average help desk ticket cost? </a:t>
            </a:r>
            <a:endParaRPr lang="en-US" dirty="0"/>
          </a:p>
          <a:p>
            <a:pPr lvl="1"/>
            <a:r>
              <a:rPr lang="en-GB" dirty="0"/>
              <a:t>How much reduction can you see in those costs as the result of a NAC implementation?</a:t>
            </a:r>
            <a:endParaRPr lang="en-US" dirty="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93312559"/>
              </p:ext>
            </p:extLst>
          </p:nvPr>
        </p:nvGraphicFramePr>
        <p:xfrm>
          <a:off x="4355977" y="2708920"/>
          <a:ext cx="4320480" cy="2035968"/>
        </p:xfrm>
        <a:graphic>
          <a:graphicData uri="http://schemas.openxmlformats.org/drawingml/2006/table">
            <a:tbl>
              <a:tblPr firstRow="1" firstCol="1" bandRow="1" bandCol="1">
                <a:tableStyleId>{5C22544A-7EE6-4342-B048-85BDC9FD1C3A}</a:tableStyleId>
              </a:tblPr>
              <a:tblGrid>
                <a:gridCol w="2857338"/>
                <a:gridCol w="1463142"/>
              </a:tblGrid>
              <a:tr h="339328">
                <a:tc>
                  <a:txBody>
                    <a:bodyPr/>
                    <a:lstStyle/>
                    <a:p>
                      <a:pPr marL="0" marR="0" hangingPunct="0">
                        <a:spcBef>
                          <a:spcPts val="0"/>
                        </a:spcBef>
                        <a:spcAft>
                          <a:spcPts val="600"/>
                        </a:spcAft>
                      </a:pPr>
                      <a:r>
                        <a:rPr lang="en-US" sz="1000" dirty="0">
                          <a:effectLst/>
                        </a:rPr>
                        <a:t>Support Level </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accent1">
                        <a:lumMod val="60000"/>
                        <a:lumOff val="40000"/>
                      </a:schemeClr>
                    </a:solidFill>
                  </a:tcPr>
                </a:tc>
                <a:tc>
                  <a:txBody>
                    <a:bodyPr/>
                    <a:lstStyle/>
                    <a:p>
                      <a:pPr marL="0" marR="0" hangingPunct="0">
                        <a:spcBef>
                          <a:spcPts val="0"/>
                        </a:spcBef>
                        <a:spcAft>
                          <a:spcPts val="600"/>
                        </a:spcAft>
                      </a:pPr>
                      <a:r>
                        <a:rPr lang="en-US" sz="1000" dirty="0">
                          <a:solidFill>
                            <a:sysClr val="windowText" lastClr="000000"/>
                          </a:solidFill>
                          <a:effectLst/>
                        </a:rPr>
                        <a:t>Cost per incident </a:t>
                      </a:r>
                      <a:endParaRPr lang="en-US" sz="1000" dirty="0">
                        <a:solidFill>
                          <a:sysClr val="windowText" lastClr="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bg1">
                        <a:lumMod val="85000"/>
                      </a:schemeClr>
                    </a:solidFill>
                  </a:tcPr>
                </a:tc>
              </a:tr>
              <a:tr h="339328">
                <a:tc>
                  <a:txBody>
                    <a:bodyPr/>
                    <a:lstStyle/>
                    <a:p>
                      <a:pPr marL="0" marR="0" hangingPunct="0">
                        <a:spcBef>
                          <a:spcPts val="0"/>
                        </a:spcBef>
                        <a:spcAft>
                          <a:spcPts val="600"/>
                        </a:spcAft>
                      </a:pPr>
                      <a:r>
                        <a:rPr lang="en-US" sz="1000" b="0" dirty="0">
                          <a:solidFill>
                            <a:sysClr val="windowText" lastClr="000000"/>
                          </a:solidFill>
                          <a:effectLst/>
                        </a:rPr>
                        <a:t>Vendor </a:t>
                      </a:r>
                      <a:endParaRPr lang="en-US" sz="1000" b="0" dirty="0">
                        <a:solidFill>
                          <a:sysClr val="windowText" lastClr="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pPr marL="0" marR="0" hangingPunct="0">
                        <a:spcBef>
                          <a:spcPts val="0"/>
                        </a:spcBef>
                        <a:spcAft>
                          <a:spcPts val="600"/>
                        </a:spcAft>
                      </a:pPr>
                      <a:r>
                        <a:rPr lang="en-US" sz="1000" b="1" dirty="0">
                          <a:effectLst/>
                        </a:rPr>
                        <a:t>$471 </a:t>
                      </a:r>
                      <a:endParaRPr lang="en-US"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bg1">
                        <a:lumMod val="95000"/>
                      </a:schemeClr>
                    </a:solidFill>
                  </a:tcPr>
                </a:tc>
              </a:tr>
              <a:tr h="339328">
                <a:tc>
                  <a:txBody>
                    <a:bodyPr/>
                    <a:lstStyle/>
                    <a:p>
                      <a:pPr marL="0" marR="0" hangingPunct="0">
                        <a:spcBef>
                          <a:spcPts val="0"/>
                        </a:spcBef>
                        <a:spcAft>
                          <a:spcPts val="600"/>
                        </a:spcAft>
                      </a:pPr>
                      <a:r>
                        <a:rPr lang="en-US" sz="1000" b="0" dirty="0">
                          <a:solidFill>
                            <a:sysClr val="windowText" lastClr="000000"/>
                          </a:solidFill>
                          <a:effectLst/>
                        </a:rPr>
                        <a:t>Field Support (multi-site) </a:t>
                      </a:r>
                      <a:endParaRPr lang="en-US" sz="1000" b="0" dirty="0">
                        <a:solidFill>
                          <a:sysClr val="windowText" lastClr="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pPr marL="0" marR="0" hangingPunct="0">
                        <a:spcBef>
                          <a:spcPts val="0"/>
                        </a:spcBef>
                        <a:spcAft>
                          <a:spcPts val="600"/>
                        </a:spcAft>
                      </a:pPr>
                      <a:r>
                        <a:rPr lang="en-US" sz="1000" b="1" dirty="0">
                          <a:effectLst/>
                        </a:rPr>
                        <a:t>$196 </a:t>
                      </a:r>
                      <a:endParaRPr lang="en-US"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bg1">
                        <a:lumMod val="95000"/>
                      </a:schemeClr>
                    </a:solidFill>
                  </a:tcPr>
                </a:tc>
              </a:tr>
              <a:tr h="339328">
                <a:tc>
                  <a:txBody>
                    <a:bodyPr/>
                    <a:lstStyle/>
                    <a:p>
                      <a:pPr marL="0" marR="0" hangingPunct="0">
                        <a:spcBef>
                          <a:spcPts val="0"/>
                        </a:spcBef>
                        <a:spcAft>
                          <a:spcPts val="600"/>
                        </a:spcAft>
                      </a:pPr>
                      <a:r>
                        <a:rPr lang="en-US" sz="1000" b="0" dirty="0">
                          <a:solidFill>
                            <a:sysClr val="windowText" lastClr="000000"/>
                          </a:solidFill>
                          <a:effectLst/>
                        </a:rPr>
                        <a:t>Level </a:t>
                      </a:r>
                      <a:r>
                        <a:rPr lang="en-US" sz="1000" b="0" dirty="0" smtClean="0">
                          <a:solidFill>
                            <a:sysClr val="windowText" lastClr="000000"/>
                          </a:solidFill>
                          <a:effectLst/>
                        </a:rPr>
                        <a:t>3: </a:t>
                      </a:r>
                      <a:r>
                        <a:rPr lang="en-US" sz="1000" b="0" dirty="0">
                          <a:solidFill>
                            <a:sysClr val="windowText" lastClr="000000"/>
                          </a:solidFill>
                          <a:effectLst/>
                        </a:rPr>
                        <a:t>IT (apps, networking, NOC, </a:t>
                      </a:r>
                      <a:r>
                        <a:rPr lang="en-US" sz="1000" b="0" dirty="0" smtClean="0">
                          <a:solidFill>
                            <a:sysClr val="windowText" lastClr="000000"/>
                          </a:solidFill>
                          <a:effectLst/>
                        </a:rPr>
                        <a:t>etc.)</a:t>
                      </a:r>
                      <a:endParaRPr lang="en-US" sz="1000" b="0" dirty="0">
                        <a:solidFill>
                          <a:sysClr val="windowText" lastClr="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pPr marL="0" marR="0" hangingPunct="0">
                        <a:spcBef>
                          <a:spcPts val="0"/>
                        </a:spcBef>
                        <a:spcAft>
                          <a:spcPts val="600"/>
                        </a:spcAft>
                      </a:pPr>
                      <a:r>
                        <a:rPr lang="en-US" sz="1000" b="1" dirty="0">
                          <a:effectLst/>
                        </a:rPr>
                        <a:t>$85 </a:t>
                      </a:r>
                      <a:endParaRPr lang="en-US"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bg1">
                        <a:lumMod val="95000"/>
                      </a:schemeClr>
                    </a:solidFill>
                  </a:tcPr>
                </a:tc>
              </a:tr>
              <a:tr h="339328">
                <a:tc>
                  <a:txBody>
                    <a:bodyPr/>
                    <a:lstStyle/>
                    <a:p>
                      <a:pPr marL="0" marR="0" hangingPunct="0">
                        <a:spcBef>
                          <a:spcPts val="0"/>
                        </a:spcBef>
                        <a:spcAft>
                          <a:spcPts val="600"/>
                        </a:spcAft>
                      </a:pPr>
                      <a:r>
                        <a:rPr lang="en-US" sz="1000" b="0" dirty="0">
                          <a:solidFill>
                            <a:sysClr val="windowText" lastClr="000000"/>
                          </a:solidFill>
                          <a:effectLst/>
                        </a:rPr>
                        <a:t>Level 2: Desktop support </a:t>
                      </a:r>
                      <a:endParaRPr lang="en-US" sz="1000" b="0" dirty="0">
                        <a:solidFill>
                          <a:sysClr val="windowText" lastClr="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pPr marL="0" marR="0" hangingPunct="0">
                        <a:spcBef>
                          <a:spcPts val="0"/>
                        </a:spcBef>
                        <a:spcAft>
                          <a:spcPts val="600"/>
                        </a:spcAft>
                      </a:pPr>
                      <a:r>
                        <a:rPr lang="en-US" sz="1000" b="1" dirty="0">
                          <a:effectLst/>
                        </a:rPr>
                        <a:t>$62 </a:t>
                      </a:r>
                      <a:endParaRPr lang="en-US"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bg1">
                        <a:lumMod val="95000"/>
                      </a:schemeClr>
                    </a:solidFill>
                  </a:tcPr>
                </a:tc>
              </a:tr>
              <a:tr h="339328">
                <a:tc>
                  <a:txBody>
                    <a:bodyPr/>
                    <a:lstStyle/>
                    <a:p>
                      <a:pPr marL="0" marR="0" hangingPunct="0">
                        <a:spcBef>
                          <a:spcPts val="0"/>
                        </a:spcBef>
                        <a:spcAft>
                          <a:spcPts val="600"/>
                        </a:spcAft>
                      </a:pPr>
                      <a:r>
                        <a:rPr lang="en-US" sz="1000" b="0" dirty="0">
                          <a:solidFill>
                            <a:sysClr val="windowText" lastClr="000000"/>
                          </a:solidFill>
                          <a:effectLst/>
                        </a:rPr>
                        <a:t>Level 1: Service desk </a:t>
                      </a:r>
                      <a:endParaRPr lang="en-US" sz="1000" b="0" dirty="0">
                        <a:solidFill>
                          <a:sysClr val="windowText" lastClr="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pPr marL="0" marR="0" hangingPunct="0">
                        <a:spcBef>
                          <a:spcPts val="0"/>
                        </a:spcBef>
                        <a:spcAft>
                          <a:spcPts val="600"/>
                        </a:spcAft>
                      </a:pPr>
                      <a:r>
                        <a:rPr lang="en-US" sz="1000" b="1" dirty="0">
                          <a:effectLst/>
                        </a:rPr>
                        <a:t>$22 </a:t>
                      </a:r>
                      <a:endParaRPr lang="en-US"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chemeClr val="bg1">
                        <a:lumMod val="95000"/>
                      </a:schemeClr>
                    </a:solidFill>
                  </a:tcPr>
                </a:tc>
              </a:tr>
            </a:tbl>
          </a:graphicData>
        </a:graphic>
      </p:graphicFrame>
      <p:sp>
        <p:nvSpPr>
          <p:cNvPr id="4" name="Rectangle 3"/>
          <p:cNvSpPr/>
          <p:nvPr/>
        </p:nvSpPr>
        <p:spPr>
          <a:xfrm>
            <a:off x="287524" y="2780928"/>
            <a:ext cx="3024336" cy="1692188"/>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r>
              <a:rPr lang="en-GB" sz="1200" dirty="0" smtClean="0">
                <a:solidFill>
                  <a:schemeClr val="tx1">
                    <a:lumMod val="75000"/>
                  </a:schemeClr>
                </a:solidFill>
              </a:rPr>
              <a:t>Using the pricing examples in the chart, </a:t>
            </a:r>
            <a:r>
              <a:rPr lang="en-GB" sz="1200" b="1" dirty="0" smtClean="0">
                <a:solidFill>
                  <a:schemeClr val="tx1">
                    <a:lumMod val="75000"/>
                  </a:schemeClr>
                </a:solidFill>
              </a:rPr>
              <a:t>calculate </a:t>
            </a:r>
            <a:r>
              <a:rPr lang="en-GB" sz="1200" dirty="0" smtClean="0">
                <a:solidFill>
                  <a:schemeClr val="tx1">
                    <a:lumMod val="75000"/>
                  </a:schemeClr>
                </a:solidFill>
              </a:rPr>
              <a:t>the following:</a:t>
            </a:r>
          </a:p>
          <a:p>
            <a:pPr marL="171450" lvl="0" indent="-171450" algn="l">
              <a:buFont typeface="Arial" panose="020B0604020202020204" pitchFamily="34" charset="0"/>
              <a:buChar char="•"/>
            </a:pPr>
            <a:r>
              <a:rPr lang="en-GB" sz="1200" dirty="0" smtClean="0">
                <a:solidFill>
                  <a:schemeClr val="tx1">
                    <a:lumMod val="75000"/>
                  </a:schemeClr>
                </a:solidFill>
              </a:rPr>
              <a:t>Help </a:t>
            </a:r>
            <a:r>
              <a:rPr lang="en-GB" sz="1200" dirty="0">
                <a:solidFill>
                  <a:schemeClr val="tx1">
                    <a:lumMod val="75000"/>
                  </a:schemeClr>
                </a:solidFill>
              </a:rPr>
              <a:t>desk ticket volume associated with </a:t>
            </a:r>
            <a:r>
              <a:rPr lang="en-GB" sz="1200" dirty="0" smtClean="0">
                <a:solidFill>
                  <a:schemeClr val="tx1">
                    <a:lumMod val="75000"/>
                  </a:schemeClr>
                </a:solidFill>
              </a:rPr>
              <a:t>malware.</a:t>
            </a:r>
            <a:endParaRPr lang="en-GB" sz="1200" dirty="0">
              <a:solidFill>
                <a:schemeClr val="tx1">
                  <a:lumMod val="75000"/>
                </a:schemeClr>
              </a:solidFill>
            </a:endParaRPr>
          </a:p>
          <a:p>
            <a:pPr marL="171450" lvl="0" indent="-171450" algn="l">
              <a:buFont typeface="Arial" panose="020B0604020202020204" pitchFamily="34" charset="0"/>
              <a:buChar char="•"/>
            </a:pPr>
            <a:r>
              <a:rPr lang="en-GB" sz="1200" dirty="0" smtClean="0">
                <a:solidFill>
                  <a:schemeClr val="tx1">
                    <a:lumMod val="75000"/>
                  </a:schemeClr>
                </a:solidFill>
              </a:rPr>
              <a:t>Help </a:t>
            </a:r>
            <a:r>
              <a:rPr lang="en-GB" sz="1200" dirty="0">
                <a:solidFill>
                  <a:schemeClr val="tx1">
                    <a:lumMod val="75000"/>
                  </a:schemeClr>
                </a:solidFill>
              </a:rPr>
              <a:t>desk ticket volume </a:t>
            </a:r>
            <a:r>
              <a:rPr lang="en-GB" sz="1200" dirty="0" smtClean="0">
                <a:solidFill>
                  <a:schemeClr val="tx1">
                    <a:lumMod val="75000"/>
                  </a:schemeClr>
                </a:solidFill>
              </a:rPr>
              <a:t>related </a:t>
            </a:r>
            <a:r>
              <a:rPr lang="en-GB" sz="1200" dirty="0">
                <a:solidFill>
                  <a:schemeClr val="tx1">
                    <a:lumMod val="75000"/>
                  </a:schemeClr>
                </a:solidFill>
              </a:rPr>
              <a:t>to setting up guest </a:t>
            </a:r>
            <a:r>
              <a:rPr lang="en-GB" sz="1200" dirty="0" smtClean="0">
                <a:solidFill>
                  <a:schemeClr val="tx1">
                    <a:lumMod val="75000"/>
                  </a:schemeClr>
                </a:solidFill>
              </a:rPr>
              <a:t>users.</a:t>
            </a:r>
          </a:p>
          <a:p>
            <a:pPr marL="171450" lvl="0" indent="-171450" algn="l">
              <a:buFont typeface="Arial" panose="020B0604020202020204" pitchFamily="34" charset="0"/>
              <a:buChar char="•"/>
            </a:pPr>
            <a:r>
              <a:rPr lang="en-GB" sz="1200" dirty="0" smtClean="0">
                <a:solidFill>
                  <a:schemeClr val="tx1">
                    <a:lumMod val="75000"/>
                  </a:schemeClr>
                </a:solidFill>
              </a:rPr>
              <a:t>Cost per </a:t>
            </a:r>
            <a:r>
              <a:rPr lang="en-GB" sz="1200" dirty="0">
                <a:solidFill>
                  <a:schemeClr val="tx1">
                    <a:lumMod val="75000"/>
                  </a:schemeClr>
                </a:solidFill>
              </a:rPr>
              <a:t>help desk </a:t>
            </a:r>
            <a:r>
              <a:rPr lang="en-GB" sz="1200" dirty="0" smtClean="0">
                <a:solidFill>
                  <a:schemeClr val="tx1">
                    <a:lumMod val="75000"/>
                  </a:schemeClr>
                </a:solidFill>
              </a:rPr>
              <a:t>ticket.</a:t>
            </a:r>
            <a:endParaRPr lang="en-US" sz="1200" dirty="0">
              <a:solidFill>
                <a:schemeClr val="tx1">
                  <a:lumMod val="75000"/>
                </a:schemeClr>
              </a:solidFill>
            </a:endParaRPr>
          </a:p>
        </p:txBody>
      </p:sp>
      <p:sp>
        <p:nvSpPr>
          <p:cNvPr id="5" name="TextBox 4"/>
          <p:cNvSpPr txBox="1"/>
          <p:nvPr/>
        </p:nvSpPr>
        <p:spPr>
          <a:xfrm>
            <a:off x="1706862" y="4653136"/>
            <a:ext cx="2649116" cy="954107"/>
          </a:xfrm>
          <a:prstGeom prst="rect">
            <a:avLst/>
          </a:prstGeom>
          <a:noFill/>
        </p:spPr>
        <p:txBody>
          <a:bodyPr wrap="square" rtlCol="0">
            <a:spAutoFit/>
          </a:bodyPr>
          <a:lstStyle/>
          <a:p>
            <a:r>
              <a:rPr lang="en-US" sz="1400" dirty="0" smtClean="0"/>
              <a:t>Malware Help Desk Tickets </a:t>
            </a:r>
          </a:p>
          <a:p>
            <a:r>
              <a:rPr lang="en-US" sz="1400" dirty="0" smtClean="0"/>
              <a:t>+ Guest User Access Help Desk Tickets </a:t>
            </a:r>
          </a:p>
          <a:p>
            <a:r>
              <a:rPr lang="en-US" sz="1400" dirty="0" smtClean="0"/>
              <a:t>x Cost Per Ticket = </a:t>
            </a:r>
          </a:p>
        </p:txBody>
      </p:sp>
      <p:sp>
        <p:nvSpPr>
          <p:cNvPr id="9" name="Pentagon 8"/>
          <p:cNvSpPr/>
          <p:nvPr/>
        </p:nvSpPr>
        <p:spPr>
          <a:xfrm>
            <a:off x="395536" y="4653136"/>
            <a:ext cx="1352971" cy="612068"/>
          </a:xfrm>
          <a:prstGeom prst="homePlate">
            <a:avLst/>
          </a:prstGeom>
          <a:solidFill>
            <a:srgbClr val="D17D08"/>
          </a:solidFill>
          <a:ln>
            <a:solidFill>
              <a:srgbClr val="D17D08"/>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Use this formula</a:t>
            </a:r>
            <a:endParaRPr lang="en-US" sz="1600" b="1" dirty="0"/>
          </a:p>
        </p:txBody>
      </p:sp>
      <p:grpSp>
        <p:nvGrpSpPr>
          <p:cNvPr id="12" name="Group 11"/>
          <p:cNvGrpSpPr/>
          <p:nvPr/>
        </p:nvGrpSpPr>
        <p:grpSpPr>
          <a:xfrm>
            <a:off x="1311540" y="5517232"/>
            <a:ext cx="3425623" cy="523801"/>
            <a:chOff x="3635896" y="5320953"/>
            <a:chExt cx="3528392" cy="324036"/>
          </a:xfrm>
        </p:grpSpPr>
        <p:sp>
          <p:nvSpPr>
            <p:cNvPr id="10" name="TextBox 9"/>
            <p:cNvSpPr txBox="1"/>
            <p:nvPr/>
          </p:nvSpPr>
          <p:spPr>
            <a:xfrm>
              <a:off x="3635896" y="5337212"/>
              <a:ext cx="3528392" cy="307777"/>
            </a:xfrm>
            <a:prstGeom prst="rect">
              <a:avLst/>
            </a:prstGeom>
            <a:noFill/>
          </p:spPr>
          <p:txBody>
            <a:bodyPr wrap="square" rtlCol="0">
              <a:spAutoFit/>
            </a:bodyPr>
            <a:lstStyle/>
            <a:p>
              <a:r>
                <a:rPr lang="en-US" sz="1400" dirty="0" smtClean="0"/>
                <a:t>What you can save by implementing NAC</a:t>
              </a:r>
              <a:endParaRPr lang="en-US" sz="1400" dirty="0"/>
            </a:p>
          </p:txBody>
        </p:sp>
        <p:sp>
          <p:nvSpPr>
            <p:cNvPr id="11" name="Double Bracket 10"/>
            <p:cNvSpPr/>
            <p:nvPr/>
          </p:nvSpPr>
          <p:spPr>
            <a:xfrm>
              <a:off x="3842019" y="5320953"/>
              <a:ext cx="3115067" cy="307777"/>
            </a:xfrm>
            <a:prstGeom prst="bracketPair">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13" name="Rounded Rectangle 12"/>
          <p:cNvSpPr/>
          <p:nvPr/>
        </p:nvSpPr>
        <p:spPr>
          <a:xfrm>
            <a:off x="5672944" y="5039729"/>
            <a:ext cx="3204356" cy="566911"/>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b="1" dirty="0" smtClean="0">
                <a:solidFill>
                  <a:srgbClr val="FFFFFF"/>
                </a:solidFill>
              </a:rPr>
              <a:t> Let us know how this helped you. We   </a:t>
            </a:r>
          </a:p>
          <a:p>
            <a:pPr fontAlgn="base">
              <a:spcBef>
                <a:spcPct val="0"/>
              </a:spcBef>
              <a:spcAft>
                <a:spcPct val="0"/>
              </a:spcAft>
            </a:pPr>
            <a:r>
              <a:rPr lang="en-US" sz="1200" b="1" dirty="0" smtClean="0">
                <a:solidFill>
                  <a:srgbClr val="FFFFFF"/>
                </a:solidFill>
              </a:rPr>
              <a:t> want to know what you saved.</a:t>
            </a:r>
            <a:endParaRPr lang="en-US" sz="1200" b="1" dirty="0">
              <a:solidFill>
                <a:srgbClr val="FFFFFF"/>
              </a:solidFill>
            </a:endParaRPr>
          </a:p>
        </p:txBody>
      </p:sp>
      <p:sp>
        <p:nvSpPr>
          <p:cNvPr id="2" name="Pentagon 1"/>
          <p:cNvSpPr/>
          <p:nvPr/>
        </p:nvSpPr>
        <p:spPr>
          <a:xfrm>
            <a:off x="3419872" y="3452936"/>
            <a:ext cx="648072" cy="408112"/>
          </a:xfrm>
          <a:prstGeom prst="homePlate">
            <a:avLst/>
          </a:prstGeom>
          <a:solidFill>
            <a:srgbClr val="C38405"/>
          </a:solidFill>
          <a:ln>
            <a:solidFill>
              <a:srgbClr val="C384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879638" y="4875698"/>
            <a:ext cx="988789" cy="942646"/>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pic>
        <p:nvPicPr>
          <p:cNvPr id="16" name="Picture 15" descr="Guided-Implementation-White-TranspBG.png"/>
          <p:cNvPicPr>
            <a:picLocks noChangeAspect="1"/>
          </p:cNvPicPr>
          <p:nvPr/>
        </p:nvPicPr>
        <p:blipFill>
          <a:blip r:embed="rId3" cstate="print"/>
          <a:srcRect l="7060" t="7271" r="6955" b="6112"/>
          <a:stretch>
            <a:fillRect/>
          </a:stretch>
        </p:blipFill>
        <p:spPr>
          <a:xfrm>
            <a:off x="4950235" y="4905164"/>
            <a:ext cx="896502" cy="903094"/>
          </a:xfrm>
          <a:prstGeom prst="rect">
            <a:avLst/>
          </a:prstGeom>
          <a:effectLst>
            <a:outerShdw blurRad="50800" dist="38100" dir="2700000" algn="tl" rotWithShape="0">
              <a:prstClr val="black">
                <a:alpha val="40000"/>
              </a:prstClr>
            </a:outerShdw>
          </a:effectLst>
        </p:spPr>
      </p:pic>
      <p:pic>
        <p:nvPicPr>
          <p:cNvPr id="17" name="Picture 16"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135467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9"/>
          </p:nvPr>
        </p:nvSpPr>
        <p:spPr>
          <a:xfrm>
            <a:off x="257176" y="1232756"/>
            <a:ext cx="8620124" cy="828092"/>
          </a:xfrm>
        </p:spPr>
        <p:txBody>
          <a:bodyPr/>
          <a:lstStyle/>
          <a:p>
            <a:pPr lvl="0"/>
            <a:r>
              <a:rPr lang="en-GB" dirty="0" smtClean="0">
                <a:ea typeface="Calibri" pitchFamily="34" charset="0"/>
                <a:cs typeface="Times New Roman" pitchFamily="18" charset="0"/>
              </a:rPr>
              <a:t>Challenges stemming from the proliferation of both corporate and employee-owned mobile devices will encourage businesses to see NAC as a method for securing corporate resources.</a:t>
            </a:r>
          </a:p>
          <a:p>
            <a:endParaRPr lang="en-CA" dirty="0"/>
          </a:p>
        </p:txBody>
      </p:sp>
      <p:sp>
        <p:nvSpPr>
          <p:cNvPr id="7" name="Title 6"/>
          <p:cNvSpPr>
            <a:spLocks noGrp="1"/>
          </p:cNvSpPr>
          <p:nvPr>
            <p:ph type="title"/>
          </p:nvPr>
        </p:nvSpPr>
        <p:spPr/>
        <p:txBody>
          <a:bodyPr/>
          <a:lstStyle/>
          <a:p>
            <a:r>
              <a:rPr lang="en-CA" dirty="0" smtClean="0"/>
              <a:t>Reconsider NAC in your security portfolio</a:t>
            </a:r>
            <a:endParaRPr lang="en-CA" dirty="0"/>
          </a:p>
        </p:txBody>
      </p:sp>
      <p:grpSp>
        <p:nvGrpSpPr>
          <p:cNvPr id="6" name="Group 5"/>
          <p:cNvGrpSpPr/>
          <p:nvPr/>
        </p:nvGrpSpPr>
        <p:grpSpPr>
          <a:xfrm>
            <a:off x="251520" y="2180932"/>
            <a:ext cx="8568307" cy="1212064"/>
            <a:chOff x="359532" y="2373831"/>
            <a:chExt cx="8532948" cy="1212064"/>
          </a:xfrm>
        </p:grpSpPr>
        <p:grpSp>
          <p:nvGrpSpPr>
            <p:cNvPr id="8" name="Group 17"/>
            <p:cNvGrpSpPr/>
            <p:nvPr/>
          </p:nvGrpSpPr>
          <p:grpSpPr>
            <a:xfrm>
              <a:off x="3214084" y="2373831"/>
              <a:ext cx="1171693" cy="1199185"/>
              <a:chOff x="3657483" y="2373831"/>
              <a:chExt cx="1171693" cy="1199185"/>
            </a:xfrm>
          </p:grpSpPr>
          <p:graphicFrame>
            <p:nvGraphicFramePr>
              <p:cNvPr id="18" name="Chart 6"/>
              <p:cNvGraphicFramePr/>
              <p:nvPr>
                <p:custDataLst>
                  <p:tags r:id="rId5"/>
                </p:custDataLst>
              </p:nvPr>
            </p:nvGraphicFramePr>
            <p:xfrm>
              <a:off x="3657483" y="2373831"/>
              <a:ext cx="1171693" cy="1199185"/>
            </p:xfrm>
            <a:graphic>
              <a:graphicData uri="http://schemas.openxmlformats.org/drawingml/2006/chart">
                <c:chart xmlns:c="http://schemas.openxmlformats.org/drawingml/2006/chart" xmlns:r="http://schemas.openxmlformats.org/officeDocument/2006/relationships" r:id="rId9"/>
              </a:graphicData>
            </a:graphic>
          </p:graphicFrame>
          <p:sp>
            <p:nvSpPr>
              <p:cNvPr id="19" name="TextBox 18"/>
              <p:cNvSpPr txBox="1"/>
              <p:nvPr>
                <p:custDataLst>
                  <p:tags r:id="rId6"/>
                </p:custDataLst>
              </p:nvPr>
            </p:nvSpPr>
            <p:spPr>
              <a:xfrm>
                <a:off x="3923928" y="2816932"/>
                <a:ext cx="774662" cy="338554"/>
              </a:xfrm>
              <a:prstGeom prst="rect">
                <a:avLst/>
              </a:prstGeom>
              <a:noFill/>
            </p:spPr>
            <p:txBody>
              <a:bodyPr wrap="square" rtlCol="0">
                <a:spAutoFit/>
              </a:bodyPr>
              <a:lstStyle/>
              <a:p>
                <a:r>
                  <a:rPr lang="en-US" sz="1600" b="1" dirty="0" smtClean="0">
                    <a:solidFill>
                      <a:schemeClr val="bg1"/>
                    </a:solidFill>
                  </a:rPr>
                  <a:t>88.9%</a:t>
                </a:r>
                <a:endParaRPr lang="en-US" sz="1600" b="1" dirty="0">
                  <a:solidFill>
                    <a:schemeClr val="bg1"/>
                  </a:solidFill>
                </a:endParaRPr>
              </a:p>
            </p:txBody>
          </p:sp>
        </p:grpSp>
        <p:sp>
          <p:nvSpPr>
            <p:cNvPr id="9" name="TextBox 8"/>
            <p:cNvSpPr txBox="1"/>
            <p:nvPr/>
          </p:nvSpPr>
          <p:spPr>
            <a:xfrm>
              <a:off x="4416487" y="2563846"/>
              <a:ext cx="1621439" cy="1015663"/>
            </a:xfrm>
            <a:prstGeom prst="rect">
              <a:avLst/>
            </a:prstGeom>
            <a:noFill/>
          </p:spPr>
          <p:txBody>
            <a:bodyPr wrap="square" rtlCol="0">
              <a:spAutoFit/>
            </a:bodyPr>
            <a:lstStyle/>
            <a:p>
              <a:pPr algn="l"/>
              <a:r>
                <a:rPr lang="en-US" sz="1200" dirty="0" smtClean="0">
                  <a:sym typeface="Wingdings" pitchFamily="2" charset="2"/>
                </a:rPr>
                <a:t>Nearly 90% of organizations </a:t>
              </a:r>
              <a:r>
                <a:rPr lang="en-US" sz="1200" dirty="0" smtClean="0"/>
                <a:t>allow access to corporate email on personal mobile devices.</a:t>
              </a:r>
              <a:endParaRPr lang="en-US" sz="1200" dirty="0"/>
            </a:p>
          </p:txBody>
        </p:sp>
        <p:grpSp>
          <p:nvGrpSpPr>
            <p:cNvPr id="10" name="Group 16"/>
            <p:cNvGrpSpPr/>
            <p:nvPr/>
          </p:nvGrpSpPr>
          <p:grpSpPr>
            <a:xfrm>
              <a:off x="359532" y="2373831"/>
              <a:ext cx="1171693" cy="1199185"/>
              <a:chOff x="539552" y="2373831"/>
              <a:chExt cx="1171693" cy="1199185"/>
            </a:xfrm>
          </p:grpSpPr>
          <p:graphicFrame>
            <p:nvGraphicFramePr>
              <p:cNvPr id="16" name="Chart 15"/>
              <p:cNvGraphicFramePr/>
              <p:nvPr>
                <p:custDataLst>
                  <p:tags r:id="rId3"/>
                </p:custDataLst>
              </p:nvPr>
            </p:nvGraphicFramePr>
            <p:xfrm>
              <a:off x="539552" y="2373831"/>
              <a:ext cx="1171693" cy="1199185"/>
            </p:xfrm>
            <a:graphic>
              <a:graphicData uri="http://schemas.openxmlformats.org/drawingml/2006/chart">
                <c:chart xmlns:c="http://schemas.openxmlformats.org/drawingml/2006/chart" xmlns:r="http://schemas.openxmlformats.org/officeDocument/2006/relationships" r:id="rId10"/>
              </a:graphicData>
            </a:graphic>
          </p:graphicFrame>
          <p:sp>
            <p:nvSpPr>
              <p:cNvPr id="17" name="TextBox 16"/>
              <p:cNvSpPr txBox="1"/>
              <p:nvPr>
                <p:custDataLst>
                  <p:tags r:id="rId4"/>
                </p:custDataLst>
              </p:nvPr>
            </p:nvSpPr>
            <p:spPr>
              <a:xfrm>
                <a:off x="809941" y="2798676"/>
                <a:ext cx="774662" cy="338554"/>
              </a:xfrm>
              <a:prstGeom prst="rect">
                <a:avLst/>
              </a:prstGeom>
              <a:noFill/>
            </p:spPr>
            <p:txBody>
              <a:bodyPr wrap="square" rtlCol="0">
                <a:spAutoFit/>
              </a:bodyPr>
              <a:lstStyle/>
              <a:p>
                <a:r>
                  <a:rPr lang="en-US" sz="1600" b="1" dirty="0" smtClean="0">
                    <a:solidFill>
                      <a:schemeClr val="bg1"/>
                    </a:solidFill>
                  </a:rPr>
                  <a:t>55.9%</a:t>
                </a:r>
                <a:endParaRPr lang="en-US" sz="1600" b="1" dirty="0">
                  <a:solidFill>
                    <a:schemeClr val="bg1"/>
                  </a:solidFill>
                </a:endParaRPr>
              </a:p>
            </p:txBody>
          </p:sp>
        </p:grpSp>
        <p:sp>
          <p:nvSpPr>
            <p:cNvPr id="11" name="TextBox 10"/>
            <p:cNvSpPr txBox="1"/>
            <p:nvPr/>
          </p:nvSpPr>
          <p:spPr>
            <a:xfrm>
              <a:off x="1561935" y="2563846"/>
              <a:ext cx="1621439" cy="1015663"/>
            </a:xfrm>
            <a:prstGeom prst="rect">
              <a:avLst/>
            </a:prstGeom>
            <a:noFill/>
          </p:spPr>
          <p:txBody>
            <a:bodyPr wrap="square" rtlCol="0">
              <a:spAutoFit/>
            </a:bodyPr>
            <a:lstStyle/>
            <a:p>
              <a:pPr algn="l"/>
              <a:r>
                <a:rPr lang="en-US" sz="1200" dirty="0" smtClean="0">
                  <a:sym typeface="Wingdings" pitchFamily="2" charset="2"/>
                </a:rPr>
                <a:t>The majority of organizations explicitly </a:t>
              </a:r>
              <a:r>
                <a:rPr lang="en-US" sz="1200" dirty="0" smtClean="0"/>
                <a:t>allow use of personal devices for work purposes.</a:t>
              </a:r>
              <a:endParaRPr lang="en-US" sz="1200" dirty="0"/>
            </a:p>
          </p:txBody>
        </p:sp>
        <p:grpSp>
          <p:nvGrpSpPr>
            <p:cNvPr id="12" name="Group 18"/>
            <p:cNvGrpSpPr/>
            <p:nvPr/>
          </p:nvGrpSpPr>
          <p:grpSpPr>
            <a:xfrm>
              <a:off x="6068636" y="2386710"/>
              <a:ext cx="1171693" cy="1199185"/>
              <a:chOff x="6236568" y="2276390"/>
              <a:chExt cx="1171693" cy="1199185"/>
            </a:xfrm>
          </p:grpSpPr>
          <p:graphicFrame>
            <p:nvGraphicFramePr>
              <p:cNvPr id="14" name="Chart 13"/>
              <p:cNvGraphicFramePr/>
              <p:nvPr>
                <p:custDataLst>
                  <p:tags r:id="rId1"/>
                </p:custDataLst>
              </p:nvPr>
            </p:nvGraphicFramePr>
            <p:xfrm>
              <a:off x="6236568" y="2276390"/>
              <a:ext cx="1171693" cy="1199185"/>
            </p:xfrm>
            <a:graphic>
              <a:graphicData uri="http://schemas.openxmlformats.org/drawingml/2006/chart">
                <c:chart xmlns:c="http://schemas.openxmlformats.org/drawingml/2006/chart" xmlns:r="http://schemas.openxmlformats.org/officeDocument/2006/relationships" r:id="rId11"/>
              </a:graphicData>
            </a:graphic>
          </p:graphicFrame>
          <p:sp>
            <p:nvSpPr>
              <p:cNvPr id="15" name="TextBox 14"/>
              <p:cNvSpPr txBox="1"/>
              <p:nvPr>
                <p:custDataLst>
                  <p:tags r:id="rId2"/>
                </p:custDataLst>
              </p:nvPr>
            </p:nvSpPr>
            <p:spPr>
              <a:xfrm>
                <a:off x="6446841" y="2716351"/>
                <a:ext cx="774662" cy="338554"/>
              </a:xfrm>
              <a:prstGeom prst="rect">
                <a:avLst/>
              </a:prstGeom>
              <a:noFill/>
            </p:spPr>
            <p:txBody>
              <a:bodyPr wrap="square" rtlCol="0">
                <a:spAutoFit/>
              </a:bodyPr>
              <a:lstStyle/>
              <a:p>
                <a:r>
                  <a:rPr lang="en-US" sz="1600" b="1" dirty="0" smtClean="0">
                    <a:solidFill>
                      <a:schemeClr val="bg1"/>
                    </a:solidFill>
                  </a:rPr>
                  <a:t>97%</a:t>
                </a:r>
                <a:endParaRPr lang="en-US" sz="1600" b="1" dirty="0">
                  <a:solidFill>
                    <a:schemeClr val="bg1"/>
                  </a:solidFill>
                </a:endParaRPr>
              </a:p>
            </p:txBody>
          </p:sp>
        </p:grpSp>
        <p:sp>
          <p:nvSpPr>
            <p:cNvPr id="13" name="TextBox 12"/>
            <p:cNvSpPr txBox="1"/>
            <p:nvPr/>
          </p:nvSpPr>
          <p:spPr>
            <a:xfrm>
              <a:off x="7271041" y="2570232"/>
              <a:ext cx="1621439" cy="1015663"/>
            </a:xfrm>
            <a:prstGeom prst="rect">
              <a:avLst/>
            </a:prstGeom>
            <a:noFill/>
          </p:spPr>
          <p:txBody>
            <a:bodyPr wrap="square" rtlCol="0">
              <a:spAutoFit/>
            </a:bodyPr>
            <a:lstStyle/>
            <a:p>
              <a:pPr algn="l"/>
              <a:r>
                <a:rPr lang="en-US" sz="1200" dirty="0" smtClean="0">
                  <a:sym typeface="Wingdings" pitchFamily="2" charset="2"/>
                </a:rPr>
                <a:t>Almost all organizations </a:t>
              </a:r>
              <a:r>
                <a:rPr lang="en-US" sz="1200" dirty="0" smtClean="0"/>
                <a:t>have personal smartphones in the workplace.</a:t>
              </a:r>
              <a:endParaRPr lang="en-US" sz="1200" dirty="0"/>
            </a:p>
          </p:txBody>
        </p:sp>
      </p:grpSp>
      <p:sp>
        <p:nvSpPr>
          <p:cNvPr id="20" name="TextBox 19"/>
          <p:cNvSpPr txBox="1"/>
          <p:nvPr/>
        </p:nvSpPr>
        <p:spPr>
          <a:xfrm>
            <a:off x="6413146" y="3450196"/>
            <a:ext cx="2839374" cy="230832"/>
          </a:xfrm>
          <a:prstGeom prst="rect">
            <a:avLst/>
          </a:prstGeom>
          <a:noFill/>
        </p:spPr>
        <p:txBody>
          <a:bodyPr wrap="square" rtlCol="0">
            <a:spAutoFit/>
          </a:bodyPr>
          <a:lstStyle/>
          <a:p>
            <a:pPr algn="l"/>
            <a:r>
              <a:rPr lang="en-US" sz="900" dirty="0" smtClean="0">
                <a:sym typeface="Wingdings" pitchFamily="2" charset="2"/>
              </a:rPr>
              <a:t>Source: Info-Tech Research Group;</a:t>
            </a:r>
            <a:r>
              <a:rPr lang="en-US" sz="900" i="1" dirty="0">
                <a:sym typeface="Wingdings" pitchFamily="2" charset="2"/>
              </a:rPr>
              <a:t> N </a:t>
            </a:r>
            <a:r>
              <a:rPr lang="en-US" sz="900" dirty="0">
                <a:sym typeface="Wingdings" pitchFamily="2" charset="2"/>
              </a:rPr>
              <a:t>= 127+. </a:t>
            </a:r>
            <a:endParaRPr lang="en-US" sz="900" i="1" dirty="0"/>
          </a:p>
        </p:txBody>
      </p:sp>
      <p:grpSp>
        <p:nvGrpSpPr>
          <p:cNvPr id="23" name="Group 22"/>
          <p:cNvGrpSpPr/>
          <p:nvPr/>
        </p:nvGrpSpPr>
        <p:grpSpPr>
          <a:xfrm>
            <a:off x="313385" y="5425006"/>
            <a:ext cx="8506442" cy="848310"/>
            <a:chOff x="313385" y="3598911"/>
            <a:chExt cx="8506442" cy="848310"/>
          </a:xfrm>
        </p:grpSpPr>
        <p:sp>
          <p:nvSpPr>
            <p:cNvPr id="24" name="Rounded Rectangle 23"/>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2200" indent="-15875" algn="l"/>
              <a:r>
                <a:rPr lang="en-CA" sz="1200" dirty="0" smtClean="0">
                  <a:solidFill>
                    <a:schemeClr val="tx1"/>
                  </a:solidFill>
                </a:rPr>
                <a:t>Traditional NAC failed for good reason, but this is not your grandpa's NAC. The technology has matured beyond what many organizations failed to implement and as BYOD brings new use cases, the value of NAC increases.</a:t>
              </a:r>
            </a:p>
          </p:txBody>
        </p:sp>
        <p:pic>
          <p:nvPicPr>
            <p:cNvPr id="25" name="Picture 24" descr="insight.png"/>
            <p:cNvPicPr>
              <a:picLocks noChangeAspect="1"/>
            </p:cNvPicPr>
            <p:nvPr/>
          </p:nvPicPr>
          <p:blipFill>
            <a:blip r:embed="rId12" cstate="print"/>
            <a:stretch>
              <a:fillRect/>
            </a:stretch>
          </p:blipFill>
          <p:spPr>
            <a:xfrm>
              <a:off x="313385" y="3609020"/>
              <a:ext cx="1000207" cy="838201"/>
            </a:xfrm>
            <a:prstGeom prst="rect">
              <a:avLst/>
            </a:prstGeom>
          </p:spPr>
        </p:pic>
      </p:grpSp>
      <p:sp>
        <p:nvSpPr>
          <p:cNvPr id="4" name="Round Single Corner Rectangle 3"/>
          <p:cNvSpPr/>
          <p:nvPr/>
        </p:nvSpPr>
        <p:spPr>
          <a:xfrm>
            <a:off x="1164416" y="3753036"/>
            <a:ext cx="6815168" cy="1486273"/>
          </a:xfrm>
          <a:prstGeom prst="round1Rect">
            <a:avLst/>
          </a:prstGeom>
          <a:solidFill>
            <a:schemeClr val="accent4">
              <a:lumMod val="20000"/>
              <a:lumOff val="80000"/>
            </a:schemeClr>
          </a:solidFill>
          <a:ln>
            <a:solidFill>
              <a:schemeClr val="accent4">
                <a:lumMod val="20000"/>
                <a:lumOff val="8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1775" indent="-231775" algn="l"/>
            <a:r>
              <a:rPr lang="en-US" sz="1200" dirty="0">
                <a:solidFill>
                  <a:sysClr val="windowText" lastClr="000000"/>
                </a:solidFill>
              </a:rPr>
              <a:t>In a separate survey, Info-Tech </a:t>
            </a:r>
            <a:r>
              <a:rPr lang="en-US" sz="1200" dirty="0" smtClean="0">
                <a:solidFill>
                  <a:sysClr val="windowText" lastClr="000000"/>
                </a:solidFill>
              </a:rPr>
              <a:t>Research Group found:</a:t>
            </a:r>
            <a:endParaRPr lang="en-US" sz="1200" dirty="0">
              <a:solidFill>
                <a:sysClr val="windowText" lastClr="000000"/>
              </a:solidFill>
            </a:endParaRPr>
          </a:p>
          <a:p>
            <a:pPr marL="231775" indent="-231775" algn="l">
              <a:buFont typeface="Arial" pitchFamily="34" charset="0"/>
              <a:buChar char="•"/>
            </a:pPr>
            <a:r>
              <a:rPr lang="en-US" sz="1200" b="1" dirty="0">
                <a:solidFill>
                  <a:sysClr val="windowText" lastClr="000000"/>
                </a:solidFill>
              </a:rPr>
              <a:t>BYOD almost always goes </a:t>
            </a:r>
            <a:r>
              <a:rPr lang="en-US" sz="1200" b="1" dirty="0" smtClean="0">
                <a:solidFill>
                  <a:sysClr val="windowText" lastClr="000000"/>
                </a:solidFill>
              </a:rPr>
              <a:t>hand-in-hand</a:t>
            </a:r>
            <a:r>
              <a:rPr lang="en-US" sz="1200" dirty="0" smtClean="0">
                <a:solidFill>
                  <a:sysClr val="windowText" lastClr="000000"/>
                </a:solidFill>
              </a:rPr>
              <a:t> </a:t>
            </a:r>
            <a:r>
              <a:rPr lang="en-US" sz="1200" dirty="0">
                <a:solidFill>
                  <a:sysClr val="windowText" lastClr="000000"/>
                </a:solidFill>
              </a:rPr>
              <a:t>with the separation of corporate wireless and guest wireless.</a:t>
            </a:r>
          </a:p>
          <a:p>
            <a:pPr marL="231775" indent="-231775" algn="l">
              <a:buFont typeface="Arial" pitchFamily="34" charset="0"/>
              <a:buChar char="•"/>
            </a:pPr>
            <a:r>
              <a:rPr lang="en-US" sz="1200" b="1" dirty="0" smtClean="0">
                <a:solidFill>
                  <a:sysClr val="windowText" lastClr="000000"/>
                </a:solidFill>
              </a:rPr>
              <a:t>Organizations justifying </a:t>
            </a:r>
            <a:r>
              <a:rPr lang="en-US" sz="1200" b="1" dirty="0">
                <a:solidFill>
                  <a:sysClr val="windowText" lastClr="000000"/>
                </a:solidFill>
              </a:rPr>
              <a:t>paying for a wireless guest </a:t>
            </a:r>
            <a:r>
              <a:rPr lang="en-US" sz="1200" b="1" dirty="0" smtClean="0">
                <a:solidFill>
                  <a:sysClr val="windowText" lastClr="000000"/>
                </a:solidFill>
              </a:rPr>
              <a:t>network have the most difficult task. </a:t>
            </a:r>
            <a:r>
              <a:rPr lang="en-US" sz="1200" dirty="0">
                <a:solidFill>
                  <a:sysClr val="windowText" lastClr="000000"/>
                </a:solidFill>
              </a:rPr>
              <a:t>However, organizations should look at guest wireless as a side benefit that comes with implementing </a:t>
            </a:r>
            <a:r>
              <a:rPr lang="en-US" sz="1200" dirty="0" smtClean="0">
                <a:solidFill>
                  <a:sysClr val="windowText" lastClr="000000"/>
                </a:solidFill>
              </a:rPr>
              <a:t>corporate-focused </a:t>
            </a:r>
            <a:r>
              <a:rPr lang="en-US" sz="1200" dirty="0">
                <a:solidFill>
                  <a:sysClr val="windowText" lastClr="000000"/>
                </a:solidFill>
              </a:rPr>
              <a:t>BYOD or WLAN.</a:t>
            </a:r>
          </a:p>
        </p:txBody>
      </p:sp>
      <p:pic>
        <p:nvPicPr>
          <p:cNvPr id="22" name="Picture 21" descr="sample_linkbar-itrgNEW.gif">
            <a:hlinkClick r:id="rId13"/>
          </p:cNvPr>
          <p:cNvPicPr>
            <a:picLocks noChangeAspect="1"/>
          </p:cNvPicPr>
          <p:nvPr/>
        </p:nvPicPr>
        <p:blipFill>
          <a:blip r:embed="rId1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Object 35"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522449" name="think-cell Slide" r:id="rId25" imgW="270" imgH="270" progId="TCLayout.ActiveDocument.1">
                  <p:embed/>
                </p:oleObj>
              </mc:Choice>
              <mc:Fallback>
                <p:oleObj name="think-cell Slide" r:id="rId25" imgW="270" imgH="270" progId="TCLayout.ActiveDocument.1">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smtClean="0">
                <a:solidFill>
                  <a:schemeClr val="accent1">
                    <a:lumMod val="75000"/>
                  </a:schemeClr>
                </a:solidFill>
                <a:latin typeface="Georgia" pitchFamily="18" charset="0"/>
              </a:rPr>
              <a:t>Workshop Topic Coverage</a:t>
            </a:r>
            <a:endParaRPr lang="en-US" dirty="0">
              <a:solidFill>
                <a:schemeClr val="accent1">
                  <a:lumMod val="75000"/>
                </a:schemeClr>
              </a:solidFill>
              <a:latin typeface="Georgia" pitchFamily="18" charset="0"/>
            </a:endParaRPr>
          </a:p>
        </p:txBody>
      </p:sp>
      <p:grpSp>
        <p:nvGrpSpPr>
          <p:cNvPr id="183" name="Group 182"/>
          <p:cNvGrpSpPr/>
          <p:nvPr/>
        </p:nvGrpSpPr>
        <p:grpSpPr>
          <a:xfrm>
            <a:off x="609600" y="1314723"/>
            <a:ext cx="1737720" cy="2568658"/>
            <a:chOff x="609600" y="1314723"/>
            <a:chExt cx="1737720" cy="2568658"/>
          </a:xfrm>
        </p:grpSpPr>
        <p:cxnSp>
          <p:nvCxnSpPr>
            <p:cNvPr id="158" name="Straight Connector 157"/>
            <p:cNvCxnSpPr>
              <a:stCxn id="27" idx="2"/>
            </p:cNvCxnSpPr>
            <p:nvPr/>
          </p:nvCxnSpPr>
          <p:spPr>
            <a:xfrm flipH="1">
              <a:off x="1461338" y="2171029"/>
              <a:ext cx="12703" cy="1334171"/>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09600" y="1314723"/>
              <a:ext cx="1728882" cy="856306"/>
            </a:xfrm>
            <a:prstGeom prst="rect">
              <a:avLst/>
            </a:prstGeom>
            <a:solidFill>
              <a:schemeClr val="bg1"/>
            </a:solidFill>
            <a:ln w="254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D17D08"/>
                  </a:solidFill>
                  <a:latin typeface="Arial" pitchFamily="34" charset="0"/>
                  <a:cs typeface="Arial" pitchFamily="34" charset="0"/>
                </a:rPr>
                <a:t>Assess Your NAC Posture</a:t>
              </a:r>
              <a:endParaRPr lang="en-US" sz="1400" b="1" dirty="0">
                <a:solidFill>
                  <a:srgbClr val="D17D08"/>
                </a:solidFill>
                <a:latin typeface="Arial" pitchFamily="34" charset="0"/>
                <a:cs typeface="Arial" pitchFamily="34" charset="0"/>
              </a:endParaRPr>
            </a:p>
          </p:txBody>
        </p:sp>
        <p:sp>
          <p:nvSpPr>
            <p:cNvPr id="31" name="Rectangle 30"/>
            <p:cNvSpPr/>
            <p:nvPr>
              <p:custDataLst>
                <p:tags r:id="rId21"/>
              </p:custDataLst>
            </p:nvPr>
          </p:nvSpPr>
          <p:spPr>
            <a:xfrm>
              <a:off x="609600" y="2342268"/>
              <a:ext cx="1728882" cy="677017"/>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Security Scan</a:t>
              </a:r>
              <a:endParaRPr lang="en-US" sz="1200" dirty="0">
                <a:solidFill>
                  <a:schemeClr val="tx1"/>
                </a:solidFill>
                <a:latin typeface="Arial" pitchFamily="34" charset="0"/>
                <a:cs typeface="Arial" pitchFamily="34" charset="0"/>
              </a:endParaRPr>
            </a:p>
          </p:txBody>
        </p:sp>
        <p:sp>
          <p:nvSpPr>
            <p:cNvPr id="16" name="Rectangle 15"/>
            <p:cNvSpPr/>
            <p:nvPr>
              <p:custDataLst>
                <p:tags r:id="rId22"/>
              </p:custDataLst>
            </p:nvPr>
          </p:nvSpPr>
          <p:spPr>
            <a:xfrm>
              <a:off x="609600" y="3206364"/>
              <a:ext cx="1737720" cy="677017"/>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Understand high-level capabilities of different NAC approaches</a:t>
              </a:r>
              <a:endParaRPr lang="en-US" sz="1200" dirty="0">
                <a:solidFill>
                  <a:schemeClr val="tx1"/>
                </a:solidFill>
                <a:latin typeface="Arial" pitchFamily="34" charset="0"/>
                <a:cs typeface="Arial" pitchFamily="34" charset="0"/>
              </a:endParaRPr>
            </a:p>
          </p:txBody>
        </p:sp>
      </p:grpSp>
      <p:grpSp>
        <p:nvGrpSpPr>
          <p:cNvPr id="184" name="Group 183"/>
          <p:cNvGrpSpPr/>
          <p:nvPr/>
        </p:nvGrpSpPr>
        <p:grpSpPr>
          <a:xfrm>
            <a:off x="2621612" y="1304764"/>
            <a:ext cx="1780620" cy="5019836"/>
            <a:chOff x="2680538" y="1304764"/>
            <a:chExt cx="1780620" cy="5019836"/>
          </a:xfrm>
        </p:grpSpPr>
        <p:cxnSp>
          <p:nvCxnSpPr>
            <p:cNvPr id="164" name="Straight Connector 163"/>
            <p:cNvCxnSpPr/>
            <p:nvPr/>
          </p:nvCxnSpPr>
          <p:spPr>
            <a:xfrm>
              <a:off x="3518738" y="2133600"/>
              <a:ext cx="30658" cy="3810000"/>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723438" y="1304764"/>
              <a:ext cx="1728882" cy="866264"/>
            </a:xfrm>
            <a:prstGeom prst="rect">
              <a:avLst/>
            </a:prstGeom>
            <a:solidFill>
              <a:schemeClr val="bg1"/>
            </a:solidFill>
            <a:ln w="254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D17D08"/>
                  </a:solidFill>
                  <a:latin typeface="Arial" pitchFamily="34" charset="0"/>
                  <a:cs typeface="Arial" pitchFamily="34" charset="0"/>
                </a:rPr>
                <a:t>Customize Your NAC Deployment</a:t>
              </a:r>
              <a:endParaRPr lang="en-US" sz="1400" b="1" dirty="0">
                <a:solidFill>
                  <a:srgbClr val="D17D08"/>
                </a:solidFill>
                <a:latin typeface="Arial" pitchFamily="34" charset="0"/>
                <a:cs typeface="Arial" pitchFamily="34" charset="0"/>
              </a:endParaRPr>
            </a:p>
          </p:txBody>
        </p:sp>
        <p:sp>
          <p:nvSpPr>
            <p:cNvPr id="109" name="Rectangle 108"/>
            <p:cNvSpPr/>
            <p:nvPr>
              <p:custDataLst>
                <p:tags r:id="rId15"/>
              </p:custDataLst>
            </p:nvPr>
          </p:nvSpPr>
          <p:spPr>
            <a:xfrm>
              <a:off x="2680538" y="5943600"/>
              <a:ext cx="1737720" cy="381000"/>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Perform SWOT Analysis</a:t>
              </a:r>
              <a:endParaRPr lang="en-US" sz="1200" dirty="0">
                <a:solidFill>
                  <a:schemeClr val="tx1"/>
                </a:solidFill>
                <a:latin typeface="Arial" pitchFamily="34" charset="0"/>
                <a:cs typeface="Arial" pitchFamily="34" charset="0"/>
              </a:endParaRPr>
            </a:p>
          </p:txBody>
        </p:sp>
        <p:sp>
          <p:nvSpPr>
            <p:cNvPr id="19" name="Rectangle 18"/>
            <p:cNvSpPr/>
            <p:nvPr>
              <p:custDataLst>
                <p:tags r:id="rId16"/>
              </p:custDataLst>
            </p:nvPr>
          </p:nvSpPr>
          <p:spPr>
            <a:xfrm>
              <a:off x="2723438" y="2342268"/>
              <a:ext cx="1737720" cy="687938"/>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Identify existing &amp; required key NAC supporting elements</a:t>
              </a:r>
              <a:endParaRPr lang="en-US" sz="1200" dirty="0">
                <a:solidFill>
                  <a:schemeClr val="tx1"/>
                </a:solidFill>
                <a:latin typeface="Arial" pitchFamily="34" charset="0"/>
                <a:cs typeface="Arial" pitchFamily="34" charset="0"/>
              </a:endParaRPr>
            </a:p>
          </p:txBody>
        </p:sp>
        <p:sp>
          <p:nvSpPr>
            <p:cNvPr id="28" name="Rectangle 27"/>
            <p:cNvSpPr/>
            <p:nvPr>
              <p:custDataLst>
                <p:tags r:id="rId17"/>
              </p:custDataLst>
            </p:nvPr>
          </p:nvSpPr>
          <p:spPr>
            <a:xfrm>
              <a:off x="2723438" y="4559661"/>
              <a:ext cx="1728882" cy="54574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Capture current and desired NAC for BYOD</a:t>
              </a:r>
            </a:p>
          </p:txBody>
        </p:sp>
        <p:sp>
          <p:nvSpPr>
            <p:cNvPr id="38" name="Rectangle 37"/>
            <p:cNvSpPr/>
            <p:nvPr>
              <p:custDataLst>
                <p:tags r:id="rId18"/>
              </p:custDataLst>
            </p:nvPr>
          </p:nvSpPr>
          <p:spPr>
            <a:xfrm>
              <a:off x="2723438" y="3196843"/>
              <a:ext cx="1728882" cy="524617"/>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Capture current and desired NAC for Wired LAN</a:t>
              </a:r>
              <a:endParaRPr lang="en-US" sz="1200" dirty="0">
                <a:solidFill>
                  <a:schemeClr val="tx1"/>
                </a:solidFill>
                <a:latin typeface="Arial" pitchFamily="34" charset="0"/>
                <a:cs typeface="Arial" pitchFamily="34" charset="0"/>
              </a:endParaRPr>
            </a:p>
          </p:txBody>
        </p:sp>
        <p:sp>
          <p:nvSpPr>
            <p:cNvPr id="63" name="Rectangle 62"/>
            <p:cNvSpPr/>
            <p:nvPr>
              <p:custDataLst>
                <p:tags r:id="rId19"/>
              </p:custDataLst>
            </p:nvPr>
          </p:nvSpPr>
          <p:spPr>
            <a:xfrm>
              <a:off x="2723438" y="3873860"/>
              <a:ext cx="1728882" cy="5334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solidFill>
                  <a:schemeClr val="tx1"/>
                </a:solidFill>
                <a:latin typeface="Arial" pitchFamily="34" charset="0"/>
                <a:cs typeface="Arial" pitchFamily="34" charset="0"/>
              </a:endParaRPr>
            </a:p>
            <a:p>
              <a:pPr algn="ctr"/>
              <a:r>
                <a:rPr lang="en-US" sz="1200" dirty="0" smtClean="0">
                  <a:solidFill>
                    <a:schemeClr val="tx1"/>
                  </a:solidFill>
                  <a:latin typeface="Arial" pitchFamily="34" charset="0"/>
                  <a:cs typeface="Arial" pitchFamily="34" charset="0"/>
                </a:rPr>
                <a:t>Capture current and desired NAC for Wireless LAN</a:t>
              </a:r>
            </a:p>
            <a:p>
              <a:pPr algn="ctr"/>
              <a:r>
                <a:rPr lang="en-US" sz="1200" dirty="0" smtClean="0">
                  <a:solidFill>
                    <a:schemeClr val="tx1"/>
                  </a:solidFill>
                  <a:latin typeface="Arial" pitchFamily="34" charset="0"/>
                  <a:cs typeface="Arial" pitchFamily="34" charset="0"/>
                </a:rPr>
                <a:t> </a:t>
              </a:r>
              <a:endParaRPr lang="en-US" sz="1200" dirty="0">
                <a:solidFill>
                  <a:schemeClr val="tx1"/>
                </a:solidFill>
                <a:latin typeface="Arial" pitchFamily="34" charset="0"/>
                <a:cs typeface="Arial" pitchFamily="34" charset="0"/>
              </a:endParaRPr>
            </a:p>
          </p:txBody>
        </p:sp>
        <p:sp>
          <p:nvSpPr>
            <p:cNvPr id="64" name="Rectangle 63"/>
            <p:cNvSpPr/>
            <p:nvPr>
              <p:custDataLst>
                <p:tags r:id="rId20"/>
              </p:custDataLst>
            </p:nvPr>
          </p:nvSpPr>
          <p:spPr>
            <a:xfrm>
              <a:off x="2723438" y="5257800"/>
              <a:ext cx="1728882" cy="5334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Capture current and desired NAC for Remote Access</a:t>
              </a:r>
            </a:p>
          </p:txBody>
        </p:sp>
      </p:grpSp>
      <p:grpSp>
        <p:nvGrpSpPr>
          <p:cNvPr id="186" name="Group 185"/>
          <p:cNvGrpSpPr/>
          <p:nvPr/>
        </p:nvGrpSpPr>
        <p:grpSpPr>
          <a:xfrm>
            <a:off x="6705600" y="1294806"/>
            <a:ext cx="1752600" cy="3734394"/>
            <a:chOff x="6336477" y="1294806"/>
            <a:chExt cx="1752600" cy="3734394"/>
          </a:xfrm>
        </p:grpSpPr>
        <p:cxnSp>
          <p:nvCxnSpPr>
            <p:cNvPr id="168" name="Straight Connector 167"/>
            <p:cNvCxnSpPr>
              <a:endCxn id="187" idx="2"/>
            </p:cNvCxnSpPr>
            <p:nvPr/>
          </p:nvCxnSpPr>
          <p:spPr>
            <a:xfrm>
              <a:off x="7174677" y="2362200"/>
              <a:ext cx="45540" cy="26670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351357" y="1294806"/>
              <a:ext cx="1728882" cy="856307"/>
            </a:xfrm>
            <a:prstGeom prst="rect">
              <a:avLst/>
            </a:prstGeom>
            <a:solidFill>
              <a:schemeClr val="bg1"/>
            </a:solidFill>
            <a:ln w="254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D17D08"/>
                  </a:solidFill>
                  <a:latin typeface="Arial" pitchFamily="34" charset="0"/>
                  <a:cs typeface="Arial" pitchFamily="34" charset="0"/>
                </a:rPr>
                <a:t>Manage and Measure Success</a:t>
              </a:r>
              <a:endParaRPr lang="en-US" sz="1400" b="1" dirty="0">
                <a:solidFill>
                  <a:srgbClr val="D17D08"/>
                </a:solidFill>
                <a:latin typeface="Arial" pitchFamily="34" charset="0"/>
                <a:cs typeface="Arial" pitchFamily="34" charset="0"/>
              </a:endParaRPr>
            </a:p>
          </p:txBody>
        </p:sp>
        <p:sp>
          <p:nvSpPr>
            <p:cNvPr id="70" name="Rectangle 69"/>
            <p:cNvSpPr/>
            <p:nvPr>
              <p:custDataLst>
                <p:tags r:id="rId11"/>
              </p:custDataLst>
            </p:nvPr>
          </p:nvSpPr>
          <p:spPr>
            <a:xfrm>
              <a:off x="6351357" y="2342268"/>
              <a:ext cx="1737720" cy="400932"/>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Select NAC vendor</a:t>
              </a:r>
              <a:endParaRPr lang="en-US" sz="1200" dirty="0">
                <a:solidFill>
                  <a:schemeClr val="tx1"/>
                </a:solidFill>
                <a:latin typeface="Arial" pitchFamily="34" charset="0"/>
                <a:cs typeface="Arial" pitchFamily="34" charset="0"/>
              </a:endParaRPr>
            </a:p>
          </p:txBody>
        </p:sp>
        <p:sp>
          <p:nvSpPr>
            <p:cNvPr id="71" name="Rectangle 70"/>
            <p:cNvSpPr/>
            <p:nvPr>
              <p:custDataLst>
                <p:tags r:id="rId12"/>
              </p:custDataLst>
            </p:nvPr>
          </p:nvSpPr>
          <p:spPr>
            <a:xfrm>
              <a:off x="6336477" y="2895600"/>
              <a:ext cx="1737720" cy="4572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Create appropriate policies</a:t>
              </a:r>
              <a:endParaRPr lang="en-US" sz="1200" dirty="0">
                <a:solidFill>
                  <a:schemeClr val="tx1"/>
                </a:solidFill>
                <a:latin typeface="Arial" pitchFamily="34" charset="0"/>
                <a:cs typeface="Arial" pitchFamily="34" charset="0"/>
              </a:endParaRPr>
            </a:p>
          </p:txBody>
        </p:sp>
        <p:sp>
          <p:nvSpPr>
            <p:cNvPr id="72" name="Rectangle 71"/>
            <p:cNvSpPr/>
            <p:nvPr>
              <p:custDataLst>
                <p:tags r:id="rId13"/>
              </p:custDataLst>
            </p:nvPr>
          </p:nvSpPr>
          <p:spPr>
            <a:xfrm>
              <a:off x="6351357" y="3512652"/>
              <a:ext cx="1737720" cy="449748"/>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Develop communication plan</a:t>
              </a:r>
              <a:endParaRPr lang="en-US" sz="1200" dirty="0">
                <a:solidFill>
                  <a:schemeClr val="tx1"/>
                </a:solidFill>
                <a:latin typeface="Arial" pitchFamily="34" charset="0"/>
                <a:cs typeface="Arial" pitchFamily="34" charset="0"/>
              </a:endParaRPr>
            </a:p>
          </p:txBody>
        </p:sp>
        <p:sp>
          <p:nvSpPr>
            <p:cNvPr id="73" name="Rectangle 72"/>
            <p:cNvSpPr/>
            <p:nvPr>
              <p:custDataLst>
                <p:tags r:id="rId14"/>
              </p:custDataLst>
            </p:nvPr>
          </p:nvSpPr>
          <p:spPr>
            <a:xfrm>
              <a:off x="6351357" y="4114800"/>
              <a:ext cx="1737720" cy="3810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Build training </a:t>
              </a:r>
              <a:endParaRPr lang="en-US" sz="1200" dirty="0">
                <a:solidFill>
                  <a:schemeClr val="tx1"/>
                </a:solidFill>
                <a:latin typeface="Arial" pitchFamily="34" charset="0"/>
                <a:cs typeface="Arial" pitchFamily="34" charset="0"/>
              </a:endParaRPr>
            </a:p>
          </p:txBody>
        </p:sp>
      </p:grpSp>
      <p:grpSp>
        <p:nvGrpSpPr>
          <p:cNvPr id="185" name="Group 184"/>
          <p:cNvGrpSpPr/>
          <p:nvPr/>
        </p:nvGrpSpPr>
        <p:grpSpPr>
          <a:xfrm>
            <a:off x="4676524" y="1294806"/>
            <a:ext cx="1769664" cy="4801194"/>
            <a:chOff x="4541984" y="1294806"/>
            <a:chExt cx="1769664" cy="4801194"/>
          </a:xfrm>
        </p:grpSpPr>
        <p:cxnSp>
          <p:nvCxnSpPr>
            <p:cNvPr id="167" name="Straight Connector 166"/>
            <p:cNvCxnSpPr/>
            <p:nvPr/>
          </p:nvCxnSpPr>
          <p:spPr>
            <a:xfrm>
              <a:off x="5393080" y="2209800"/>
              <a:ext cx="34980" cy="3886200"/>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4541984" y="1294806"/>
              <a:ext cx="1728882" cy="866265"/>
            </a:xfrm>
            <a:prstGeom prst="rect">
              <a:avLst/>
            </a:prstGeom>
            <a:solidFill>
              <a:schemeClr val="bg1"/>
            </a:solidFill>
            <a:ln w="254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D17D08"/>
                  </a:solidFill>
                  <a:latin typeface="Arial" pitchFamily="34" charset="0"/>
                  <a:cs typeface="Arial" pitchFamily="34" charset="0"/>
                </a:rPr>
                <a:t>Create Comprehensive Action Plan</a:t>
              </a:r>
              <a:endParaRPr lang="en-US" sz="1400" b="1" dirty="0">
                <a:solidFill>
                  <a:srgbClr val="D17D08"/>
                </a:solidFill>
                <a:latin typeface="Arial" pitchFamily="34" charset="0"/>
                <a:cs typeface="Arial" pitchFamily="34" charset="0"/>
              </a:endParaRPr>
            </a:p>
          </p:txBody>
        </p:sp>
        <p:sp>
          <p:nvSpPr>
            <p:cNvPr id="112" name="Rectangle 111"/>
            <p:cNvSpPr/>
            <p:nvPr>
              <p:custDataLst>
                <p:tags r:id="rId5"/>
              </p:custDataLst>
            </p:nvPr>
          </p:nvSpPr>
          <p:spPr>
            <a:xfrm>
              <a:off x="4573928" y="2971800"/>
              <a:ext cx="1737720" cy="3810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Alternative approaches to NAC</a:t>
              </a:r>
              <a:endParaRPr lang="en-US" sz="1200" dirty="0">
                <a:solidFill>
                  <a:schemeClr val="tx1"/>
                </a:solidFill>
                <a:latin typeface="Arial" pitchFamily="34" charset="0"/>
                <a:cs typeface="Arial" pitchFamily="34" charset="0"/>
              </a:endParaRPr>
            </a:p>
          </p:txBody>
        </p:sp>
        <p:sp>
          <p:nvSpPr>
            <p:cNvPr id="35" name="Rectangle 34"/>
            <p:cNvSpPr/>
            <p:nvPr>
              <p:custDataLst>
                <p:tags r:id="rId6"/>
              </p:custDataLst>
            </p:nvPr>
          </p:nvSpPr>
          <p:spPr>
            <a:xfrm>
              <a:off x="4573928" y="2351858"/>
              <a:ext cx="1737720" cy="467542"/>
            </a:xfrm>
            <a:prstGeom prst="rect">
              <a:avLst/>
            </a:prstGeom>
            <a:solidFill>
              <a:schemeClr val="bg1"/>
            </a:solidFill>
            <a:ln w="127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Perform gap analysis based on SWOT</a:t>
              </a:r>
              <a:endParaRPr lang="en-US" sz="1200" dirty="0">
                <a:solidFill>
                  <a:schemeClr val="tx1"/>
                </a:solidFill>
                <a:latin typeface="Arial" pitchFamily="34" charset="0"/>
                <a:cs typeface="Arial" pitchFamily="34" charset="0"/>
              </a:endParaRPr>
            </a:p>
          </p:txBody>
        </p:sp>
        <p:sp>
          <p:nvSpPr>
            <p:cNvPr id="66" name="Rectangle 65"/>
            <p:cNvSpPr/>
            <p:nvPr>
              <p:custDataLst>
                <p:tags r:id="rId7"/>
              </p:custDataLst>
            </p:nvPr>
          </p:nvSpPr>
          <p:spPr>
            <a:xfrm>
              <a:off x="4573928" y="3500960"/>
              <a:ext cx="1737720" cy="30904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Wired NAC strategy</a:t>
              </a:r>
              <a:endParaRPr lang="en-US" sz="1200" dirty="0">
                <a:solidFill>
                  <a:schemeClr val="tx1"/>
                </a:solidFill>
                <a:latin typeface="Arial" pitchFamily="34" charset="0"/>
                <a:cs typeface="Arial" pitchFamily="34" charset="0"/>
              </a:endParaRPr>
            </a:p>
          </p:txBody>
        </p:sp>
        <p:sp>
          <p:nvSpPr>
            <p:cNvPr id="68" name="Rectangle 67"/>
            <p:cNvSpPr/>
            <p:nvPr>
              <p:custDataLst>
                <p:tags r:id="rId8"/>
              </p:custDataLst>
            </p:nvPr>
          </p:nvSpPr>
          <p:spPr>
            <a:xfrm>
              <a:off x="4573928" y="3962400"/>
              <a:ext cx="1737720" cy="381000"/>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Wireless NAC strategy</a:t>
              </a:r>
              <a:endParaRPr lang="en-US" sz="1200" dirty="0">
                <a:solidFill>
                  <a:schemeClr val="tx1"/>
                </a:solidFill>
                <a:latin typeface="Arial" pitchFamily="34" charset="0"/>
                <a:cs typeface="Arial" pitchFamily="34" charset="0"/>
              </a:endParaRPr>
            </a:p>
          </p:txBody>
        </p:sp>
        <p:sp>
          <p:nvSpPr>
            <p:cNvPr id="69" name="Rectangle 68"/>
            <p:cNvSpPr/>
            <p:nvPr>
              <p:custDataLst>
                <p:tags r:id="rId9"/>
              </p:custDataLst>
            </p:nvPr>
          </p:nvSpPr>
          <p:spPr>
            <a:xfrm>
              <a:off x="4573928" y="4495800"/>
              <a:ext cx="1737720" cy="297348"/>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BYOD NAC strategy</a:t>
              </a:r>
              <a:endParaRPr lang="en-US" sz="1200" dirty="0">
                <a:solidFill>
                  <a:schemeClr val="tx1"/>
                </a:solidFill>
                <a:latin typeface="Arial" pitchFamily="34" charset="0"/>
                <a:cs typeface="Arial" pitchFamily="34" charset="0"/>
              </a:endParaRPr>
            </a:p>
          </p:txBody>
        </p:sp>
        <p:sp>
          <p:nvSpPr>
            <p:cNvPr id="177" name="Rectangle 176"/>
            <p:cNvSpPr/>
            <p:nvPr>
              <p:custDataLst>
                <p:tags r:id="rId10"/>
              </p:custDataLst>
            </p:nvPr>
          </p:nvSpPr>
          <p:spPr>
            <a:xfrm>
              <a:off x="4573928" y="4953000"/>
              <a:ext cx="1737720" cy="373548"/>
            </a:xfrm>
            <a:prstGeom prst="rect">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Remote Access strategy</a:t>
              </a:r>
              <a:endParaRPr lang="en-US" sz="1200" dirty="0">
                <a:solidFill>
                  <a:schemeClr val="tx1"/>
                </a:solidFill>
                <a:latin typeface="Arial" pitchFamily="34" charset="0"/>
                <a:cs typeface="Arial" pitchFamily="34" charset="0"/>
              </a:endParaRPr>
            </a:p>
          </p:txBody>
        </p:sp>
      </p:grpSp>
      <p:sp>
        <p:nvSpPr>
          <p:cNvPr id="187" name="Rectangle 186"/>
          <p:cNvSpPr/>
          <p:nvPr>
            <p:custDataLst>
              <p:tags r:id="rId3"/>
            </p:custDataLst>
          </p:nvPr>
        </p:nvSpPr>
        <p:spPr>
          <a:xfrm>
            <a:off x="6720480" y="4648200"/>
            <a:ext cx="1737720" cy="381000"/>
          </a:xfrm>
          <a:prstGeom prst="rect">
            <a:avLst/>
          </a:prstGeom>
          <a:solidFill>
            <a:schemeClr val="bg1"/>
          </a:solidFill>
          <a:ln w="127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Measure success of NAC deployment</a:t>
            </a:r>
            <a:endParaRPr lang="en-US" sz="1200" dirty="0">
              <a:solidFill>
                <a:schemeClr val="tx1"/>
              </a:solidFill>
              <a:latin typeface="Arial" pitchFamily="34" charset="0"/>
              <a:cs typeface="Arial" pitchFamily="34" charset="0"/>
            </a:endParaRPr>
          </a:p>
        </p:txBody>
      </p:sp>
      <p:sp>
        <p:nvSpPr>
          <p:cNvPr id="190" name="Rectangle 189"/>
          <p:cNvSpPr/>
          <p:nvPr>
            <p:custDataLst>
              <p:tags r:id="rId4"/>
            </p:custDataLst>
          </p:nvPr>
        </p:nvSpPr>
        <p:spPr>
          <a:xfrm>
            <a:off x="4739280" y="5486400"/>
            <a:ext cx="1737720" cy="602148"/>
          </a:xfrm>
          <a:prstGeom prst="rect">
            <a:avLst/>
          </a:prstGeom>
          <a:solidFill>
            <a:schemeClr val="bg1"/>
          </a:solidFill>
          <a:ln w="127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itchFamily="34" charset="0"/>
                <a:cs typeface="Arial" pitchFamily="34" charset="0"/>
              </a:rPr>
              <a:t>Determine cost/benefits of chosen strategies</a:t>
            </a:r>
            <a:endParaRPr lang="en-US" sz="1200" dirty="0">
              <a:solidFill>
                <a:schemeClr val="tx1"/>
              </a:solidFill>
              <a:latin typeface="Arial" pitchFamily="34" charset="0"/>
              <a:cs typeface="Arial" pitchFamily="34" charset="0"/>
            </a:endParaRPr>
          </a:p>
        </p:txBody>
      </p:sp>
      <p:pic>
        <p:nvPicPr>
          <p:cNvPr id="37" name="Picture 36" descr="sample_linkbar-itrgNEW.gif">
            <a:hlinkClick r:id="rId27"/>
          </p:cNvPr>
          <p:cNvPicPr>
            <a:picLocks noChangeAspect="1"/>
          </p:cNvPicPr>
          <p:nvPr/>
        </p:nvPicPr>
        <p:blipFill>
          <a:blip r:embed="rId28"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099679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81000"/>
            <a:ext cx="8625780" cy="792088"/>
          </a:xfrm>
        </p:spPr>
        <p:txBody>
          <a:bodyPr/>
          <a:lstStyle/>
          <a:p>
            <a:r>
              <a:rPr lang="en-CA" dirty="0" smtClean="0">
                <a:latin typeface="Georgia" panose="02040502050405020303" pitchFamily="18" charset="0"/>
              </a:rPr>
              <a:t>2 Day Schedule and Deliverables</a:t>
            </a:r>
            <a:endParaRPr lang="en-US" dirty="0">
              <a:latin typeface="Georgia" panose="020405020504050203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61627794"/>
              </p:ext>
            </p:extLst>
          </p:nvPr>
        </p:nvGraphicFramePr>
        <p:xfrm>
          <a:off x="369708" y="2096852"/>
          <a:ext cx="8389997" cy="2827640"/>
        </p:xfrm>
        <a:graphic>
          <a:graphicData uri="http://schemas.openxmlformats.org/drawingml/2006/table">
            <a:tbl>
              <a:tblPr firstRow="1" bandRow="1">
                <a:tableStyleId>{EB344D84-9AFB-497E-A393-DC336BA19D2E}</a:tableStyleId>
              </a:tblPr>
              <a:tblGrid>
                <a:gridCol w="1390685"/>
                <a:gridCol w="1564733"/>
                <a:gridCol w="3082200"/>
                <a:gridCol w="2352379"/>
              </a:tblGrid>
              <a:tr h="384877">
                <a:tc>
                  <a:txBody>
                    <a:bodyPr/>
                    <a:lstStyle/>
                    <a:p>
                      <a:r>
                        <a:rPr lang="en-US" sz="1200" dirty="0" smtClean="0">
                          <a:solidFill>
                            <a:schemeClr val="tx1"/>
                          </a:solidFill>
                        </a:rPr>
                        <a:t>Schedule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smtClean="0">
                          <a:solidFill>
                            <a:schemeClr val="tx1"/>
                          </a:solidFill>
                        </a:rPr>
                        <a:t>Goal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smtClean="0">
                          <a:solidFill>
                            <a:schemeClr val="tx1"/>
                          </a:solidFill>
                        </a:rPr>
                        <a:t>      List of Deliverables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254043">
                <a:tc rowSpan="2">
                  <a:txBody>
                    <a:bodyPr/>
                    <a:lstStyle/>
                    <a:p>
                      <a:endParaRPr lang="en-US" sz="1200" b="1" dirty="0" smtClean="0"/>
                    </a:p>
                    <a:p>
                      <a:r>
                        <a:rPr lang="en-US" sz="1200" b="1" dirty="0" smtClean="0"/>
                        <a:t>Day 1 Morning</a:t>
                      </a:r>
                    </a:p>
                    <a:p>
                      <a:endParaRPr lang="en-US" sz="1200" b="1" dirty="0" smtClean="0"/>
                    </a:p>
                    <a:p>
                      <a:endParaRPr lang="en-US" sz="1200" b="1" dirty="0" smtClean="0"/>
                    </a:p>
                    <a:p>
                      <a:endParaRPr lang="en-US" sz="1200" b="1" dirty="0" smtClean="0"/>
                    </a:p>
                    <a:p>
                      <a:endParaRPr lang="en-US" sz="1200" b="1" dirty="0" smtClean="0"/>
                    </a:p>
                    <a:p>
                      <a:endParaRPr lang="en-US" sz="1200" b="1" dirty="0" smtClean="0"/>
                    </a:p>
                    <a:p>
                      <a:r>
                        <a:rPr lang="en-US" sz="1200" b="1" dirty="0" smtClean="0"/>
                        <a:t>Day 1</a:t>
                      </a:r>
                      <a:r>
                        <a:rPr lang="en-US" sz="1200" b="1" baseline="0" dirty="0" smtClean="0"/>
                        <a:t> Afternoon</a:t>
                      </a:r>
                      <a:endParaRPr lang="en-US"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Assess Your</a:t>
                      </a:r>
                      <a:r>
                        <a:rPr lang="en-US" sz="1200" baseline="0" dirty="0" smtClean="0"/>
                        <a:t> NAC Posture</a:t>
                      </a:r>
                      <a:endParaRPr 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Security Scan.</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Understand high-</a:t>
                      </a:r>
                      <a:r>
                        <a:rPr lang="en-US" sz="1200" kern="1200" baseline="0" dirty="0" smtClean="0">
                          <a:solidFill>
                            <a:schemeClr val="dk1"/>
                          </a:solidFill>
                          <a:latin typeface="+mn-lt"/>
                          <a:ea typeface="+mn-ea"/>
                          <a:cs typeface="+mn-cs"/>
                        </a:rPr>
                        <a:t>level capabilities of different NAC approaches.</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Comprehensive</a:t>
                      </a:r>
                      <a:r>
                        <a:rPr lang="en-US" sz="1200" kern="1200" baseline="0" dirty="0" smtClean="0">
                          <a:solidFill>
                            <a:schemeClr val="dk1"/>
                          </a:solidFill>
                          <a:latin typeface="+mn-lt"/>
                          <a:ea typeface="+mn-ea"/>
                          <a:cs typeface="+mn-cs"/>
                        </a:rPr>
                        <a:t> overview of what NAC can do for your organization.</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98045">
                <a:tc vMerge="1">
                  <a:txBody>
                    <a:bodyPr/>
                    <a:lstStyle/>
                    <a:p>
                      <a:endParaRPr lang="en-CA"/>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Customize</a:t>
                      </a:r>
                      <a:r>
                        <a:rPr lang="en-US" sz="1200" kern="1200" baseline="0" dirty="0" smtClean="0">
                          <a:solidFill>
                            <a:schemeClr val="dk1"/>
                          </a:solidFill>
                          <a:latin typeface="+mn-lt"/>
                          <a:ea typeface="+mn-ea"/>
                          <a:cs typeface="+mn-cs"/>
                        </a:rPr>
                        <a:t> Your NAC Deployment</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Identify existing and required key NAC supporting elements.</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Capture current desired NAC for wired LAN, wireless LAN, BYOD, and remote access.</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Perform SWOT analysis.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Establish NAC-related goals.</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SWOT</a:t>
                      </a:r>
                      <a:r>
                        <a:rPr lang="en-US" sz="1200" baseline="0" dirty="0" smtClean="0"/>
                        <a:t> analysis.</a:t>
                      </a:r>
                      <a:endParaRPr 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 name="TextBox 2"/>
          <p:cNvSpPr txBox="1"/>
          <p:nvPr/>
        </p:nvSpPr>
        <p:spPr>
          <a:xfrm>
            <a:off x="369708" y="1674096"/>
            <a:ext cx="2726128" cy="369332"/>
          </a:xfrm>
          <a:prstGeom prst="rect">
            <a:avLst/>
          </a:prstGeom>
          <a:noFill/>
        </p:spPr>
        <p:txBody>
          <a:bodyPr wrap="square" rtlCol="0">
            <a:spAutoFit/>
          </a:bodyPr>
          <a:lstStyle/>
          <a:p>
            <a:pPr algn="l"/>
            <a:r>
              <a:rPr lang="en-US" b="1" dirty="0" smtClean="0"/>
              <a:t>Day 1</a:t>
            </a:r>
            <a:endParaRPr lang="en-US" b="1" dirty="0"/>
          </a:p>
        </p:txBody>
      </p:sp>
      <p:pic>
        <p:nvPicPr>
          <p:cNvPr id="5" name="Picture 4"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107525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81000"/>
            <a:ext cx="8625780" cy="792088"/>
          </a:xfrm>
        </p:spPr>
        <p:txBody>
          <a:bodyPr/>
          <a:lstStyle/>
          <a:p>
            <a:r>
              <a:rPr lang="en-CA" dirty="0" smtClean="0">
                <a:latin typeface="Georgia" panose="02040502050405020303" pitchFamily="18" charset="0"/>
              </a:rPr>
              <a:t>2 Day Schedule and Deliverables</a:t>
            </a:r>
            <a:endParaRPr lang="en-US" dirty="0">
              <a:latin typeface="Georgia" panose="020405020504050203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21574787"/>
              </p:ext>
            </p:extLst>
          </p:nvPr>
        </p:nvGraphicFramePr>
        <p:xfrm>
          <a:off x="370733" y="2096852"/>
          <a:ext cx="8389997" cy="3036637"/>
        </p:xfrm>
        <a:graphic>
          <a:graphicData uri="http://schemas.openxmlformats.org/drawingml/2006/table">
            <a:tbl>
              <a:tblPr firstRow="1" bandRow="1">
                <a:tableStyleId>{EB344D84-9AFB-497E-A393-DC336BA19D2E}</a:tableStyleId>
              </a:tblPr>
              <a:tblGrid>
                <a:gridCol w="1390685"/>
                <a:gridCol w="1564733"/>
                <a:gridCol w="3082200"/>
                <a:gridCol w="2352379"/>
              </a:tblGrid>
              <a:tr h="384877">
                <a:tc>
                  <a:txBody>
                    <a:bodyPr/>
                    <a:lstStyle/>
                    <a:p>
                      <a:r>
                        <a:rPr lang="en-US" sz="1200" dirty="0" smtClean="0">
                          <a:solidFill>
                            <a:schemeClr val="tx1"/>
                          </a:solidFill>
                        </a:rPr>
                        <a:t>Schedule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smtClean="0">
                          <a:solidFill>
                            <a:schemeClr val="tx1"/>
                          </a:solidFill>
                        </a:rPr>
                        <a:t>Goal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smtClean="0">
                          <a:solidFill>
                            <a:schemeClr val="tx1"/>
                          </a:solidFill>
                        </a:rPr>
                        <a:t>      List of Deliverables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254043">
                <a:tc rowSpan="2">
                  <a:txBody>
                    <a:bodyPr/>
                    <a:lstStyle/>
                    <a:p>
                      <a:endParaRPr lang="en-US" sz="1200" b="1" dirty="0" smtClean="0"/>
                    </a:p>
                    <a:p>
                      <a:endParaRPr lang="en-US" sz="1200" b="1" dirty="0" smtClean="0"/>
                    </a:p>
                    <a:p>
                      <a:endParaRPr lang="en-US" sz="1200" b="1" dirty="0" smtClean="0"/>
                    </a:p>
                    <a:p>
                      <a:r>
                        <a:rPr lang="en-US" sz="1200" b="1" dirty="0" smtClean="0"/>
                        <a:t>Day</a:t>
                      </a:r>
                      <a:r>
                        <a:rPr lang="en-US" sz="1200" b="1" baseline="0" dirty="0" smtClean="0"/>
                        <a:t> 2 Morning</a:t>
                      </a:r>
                    </a:p>
                    <a:p>
                      <a:endParaRPr lang="en-US" sz="1200" b="1" baseline="0" dirty="0" smtClean="0"/>
                    </a:p>
                    <a:p>
                      <a:endParaRPr lang="en-US" sz="1200" b="1" baseline="0" dirty="0" smtClean="0"/>
                    </a:p>
                    <a:p>
                      <a:endParaRPr lang="en-US" sz="1200" b="1" baseline="0" dirty="0" smtClean="0"/>
                    </a:p>
                    <a:p>
                      <a:endParaRPr lang="en-US" sz="1200" b="1" baseline="0" dirty="0" smtClean="0"/>
                    </a:p>
                    <a:p>
                      <a:endParaRPr lang="en-US" sz="1200" b="1" baseline="0" dirty="0" smtClean="0"/>
                    </a:p>
                    <a:p>
                      <a:endParaRPr lang="en-US" sz="1200" b="1" baseline="0" dirty="0" smtClean="0"/>
                    </a:p>
                    <a:p>
                      <a:r>
                        <a:rPr lang="en-US" sz="1200" b="1" baseline="0" dirty="0" smtClean="0"/>
                        <a:t>Day 2 Afternoon</a:t>
                      </a:r>
                    </a:p>
                    <a:p>
                      <a:endParaRPr lang="en-US" sz="1200" b="1" baseline="0" dirty="0" smtClean="0"/>
                    </a:p>
                    <a:p>
                      <a:endParaRPr lang="en-US" sz="1200" b="1" baseline="0" dirty="0" smtClean="0"/>
                    </a:p>
                    <a:p>
                      <a:endParaRPr lang="en-US"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Create Comprehensive Action</a:t>
                      </a:r>
                      <a:r>
                        <a:rPr lang="en-US" sz="1200" baseline="0" dirty="0" smtClean="0"/>
                        <a:t> Plan</a:t>
                      </a:r>
                      <a:endParaRPr 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Perform gap</a:t>
                      </a:r>
                      <a:r>
                        <a:rPr lang="en-US" sz="1200" kern="1200" baseline="0" dirty="0" smtClean="0">
                          <a:solidFill>
                            <a:schemeClr val="dk1"/>
                          </a:solidFill>
                          <a:latin typeface="+mn-lt"/>
                          <a:ea typeface="+mn-ea"/>
                          <a:cs typeface="+mn-cs"/>
                        </a:rPr>
                        <a:t> analysis based on SWOT.</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Identify alternative approaches to NAC.</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Establish your priority curriculum topics: wired NAC, wireless NAC, BYOD NAC, remote access NAC.</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Establish cost/benefits of chosen topics.</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SWOT</a:t>
                      </a:r>
                      <a:r>
                        <a:rPr lang="en-US" sz="1200" kern="1200" baseline="0" dirty="0" smtClean="0">
                          <a:solidFill>
                            <a:schemeClr val="dk1"/>
                          </a:solidFill>
                          <a:latin typeface="+mn-lt"/>
                          <a:ea typeface="+mn-ea"/>
                          <a:cs typeface="+mn-cs"/>
                        </a:rPr>
                        <a:t> analysis.</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Customized curriculum to optimize NAC in your organization.</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Cost/benefit analysis.</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98045">
                <a:tc vMerge="1">
                  <a:txBody>
                    <a:bodyPr/>
                    <a:lstStyle/>
                    <a:p>
                      <a:endParaRPr lang="en-CA"/>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Manage and Measure Success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Select a NAC vendor.</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Create appropriate policies.</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Develop a communication plan.</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Build training.</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Measure success of NAC deployment.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NAC vendor shortlist.</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NAC-related</a:t>
                      </a:r>
                      <a:r>
                        <a:rPr lang="en-US" sz="1200" baseline="0" dirty="0" smtClean="0"/>
                        <a:t> policy templates.</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Communication plan template.</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Training resources.</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Success metrics.</a:t>
                      </a:r>
                      <a:endParaRPr 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TextBox 4"/>
          <p:cNvSpPr txBox="1"/>
          <p:nvPr/>
        </p:nvSpPr>
        <p:spPr>
          <a:xfrm>
            <a:off x="369708" y="1674096"/>
            <a:ext cx="2726128" cy="369332"/>
          </a:xfrm>
          <a:prstGeom prst="rect">
            <a:avLst/>
          </a:prstGeom>
          <a:noFill/>
        </p:spPr>
        <p:txBody>
          <a:bodyPr wrap="square" rtlCol="0">
            <a:spAutoFit/>
          </a:bodyPr>
          <a:lstStyle/>
          <a:p>
            <a:pPr algn="l"/>
            <a:r>
              <a:rPr lang="en-US" b="1" dirty="0" smtClean="0"/>
              <a:t>Day 2</a:t>
            </a:r>
            <a:endParaRPr lang="en-US" b="1" dirty="0"/>
          </a:p>
        </p:txBody>
      </p:sp>
      <p:pic>
        <p:nvPicPr>
          <p:cNvPr id="6" name="Picture 5"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531951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this blueprint</a:t>
            </a:r>
            <a:endParaRPr lang="en-US" dirty="0"/>
          </a:p>
        </p:txBody>
      </p:sp>
      <p:sp>
        <p:nvSpPr>
          <p:cNvPr id="3" name="Rectangle 2"/>
          <p:cNvSpPr/>
          <p:nvPr/>
        </p:nvSpPr>
        <p:spPr>
          <a:xfrm>
            <a:off x="3209828" y="2775643"/>
            <a:ext cx="2724343" cy="3212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We </a:t>
            </a:r>
            <a:r>
              <a:rPr lang="en-US" sz="1300" dirty="0">
                <a:solidFill>
                  <a:schemeClr val="tx1"/>
                </a:solidFill>
                <a:cs typeface="Open Sans"/>
              </a:rPr>
              <a:t>recommend that you supplement the Best Practices Blueprint with a </a:t>
            </a:r>
            <a:r>
              <a:rPr lang="en-US" sz="1300" b="1" dirty="0">
                <a:solidFill>
                  <a:schemeClr val="tx1"/>
                </a:solidFill>
                <a:cs typeface="Open Sans"/>
              </a:rPr>
              <a:t>Guided Implementation.</a:t>
            </a:r>
            <a:r>
              <a:rPr lang="en-US" sz="1300" dirty="0">
                <a:solidFill>
                  <a:schemeClr val="tx1"/>
                </a:solidFill>
                <a:cs typeface="Open Sans"/>
              </a:rPr>
              <a:t> </a:t>
            </a:r>
          </a:p>
          <a:p>
            <a:pPr algn="l"/>
            <a:endParaRPr lang="en-US" sz="1300" dirty="0">
              <a:solidFill>
                <a:schemeClr val="tx1"/>
              </a:solidFill>
              <a:cs typeface="Open Sans"/>
            </a:endParaRPr>
          </a:p>
          <a:p>
            <a:pPr algn="l"/>
            <a:r>
              <a:rPr lang="en-US" sz="1300" dirty="0" smtClean="0">
                <a:solidFill>
                  <a:schemeClr val="tx1"/>
                </a:solidFill>
                <a:cs typeface="Open Sans"/>
              </a:rPr>
              <a:t>For most Info-Tech members, these Guided Implementations are included in your membership plan.* Our </a:t>
            </a:r>
            <a:r>
              <a:rPr lang="en-US" sz="1300" dirty="0">
                <a:solidFill>
                  <a:schemeClr val="tx1"/>
                </a:solidFill>
                <a:cs typeface="Open Sans"/>
              </a:rPr>
              <a:t>expert analysts will provide telephone assistance to you and your team at key </a:t>
            </a:r>
            <a:r>
              <a:rPr lang="en-US" sz="1300" dirty="0" smtClean="0">
                <a:solidFill>
                  <a:schemeClr val="tx1"/>
                </a:solidFill>
                <a:cs typeface="Open Sans"/>
              </a:rPr>
              <a:t>project milestones to </a:t>
            </a:r>
            <a:r>
              <a:rPr lang="en-US" sz="1300" dirty="0">
                <a:solidFill>
                  <a:schemeClr val="tx1"/>
                </a:solidFill>
                <a:cs typeface="Open Sans"/>
              </a:rPr>
              <a:t>review your materials, answer your </a:t>
            </a:r>
            <a:r>
              <a:rPr lang="en-US" sz="1300" dirty="0" smtClean="0">
                <a:solidFill>
                  <a:schemeClr val="tx1"/>
                </a:solidFill>
                <a:cs typeface="Open Sans"/>
              </a:rPr>
              <a:t>questions, </a:t>
            </a:r>
            <a:r>
              <a:rPr lang="en-US" sz="1300" dirty="0">
                <a:solidFill>
                  <a:schemeClr val="tx1"/>
                </a:solidFill>
                <a:cs typeface="Open Sans"/>
              </a:rPr>
              <a:t>and explain our methodology</a:t>
            </a:r>
            <a:r>
              <a:rPr lang="en-US" sz="1200" dirty="0">
                <a:solidFill>
                  <a:schemeClr val="tx1"/>
                </a:solidFill>
                <a:cs typeface="Open Sans"/>
              </a:rPr>
              <a:t>.</a:t>
            </a:r>
          </a:p>
          <a:p>
            <a:pPr algn="l"/>
            <a:endParaRPr lang="en-US" sz="1600" dirty="0">
              <a:solidFill>
                <a:schemeClr val="tx1"/>
              </a:solidFill>
              <a:cs typeface="Open Sans"/>
            </a:endParaRPr>
          </a:p>
          <a:p>
            <a:pPr algn="l"/>
            <a:endParaRPr lang="en-US" sz="1600" dirty="0">
              <a:solidFill>
                <a:schemeClr val="tx1"/>
              </a:solidFill>
              <a:cs typeface="Open Sans"/>
            </a:endParaRPr>
          </a:p>
        </p:txBody>
      </p:sp>
      <p:sp>
        <p:nvSpPr>
          <p:cNvPr id="4" name="Rectangle 3"/>
          <p:cNvSpPr/>
          <p:nvPr/>
        </p:nvSpPr>
        <p:spPr>
          <a:xfrm>
            <a:off x="6156176" y="2775643"/>
            <a:ext cx="2724887" cy="2685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Info-Tech </a:t>
            </a:r>
            <a:r>
              <a:rPr lang="en-US" sz="1300" dirty="0">
                <a:solidFill>
                  <a:schemeClr val="tx1"/>
                </a:solidFill>
                <a:cs typeface="Open Sans"/>
              </a:rPr>
              <a:t>Research Group’s expert analysts will come </a:t>
            </a:r>
            <a:r>
              <a:rPr lang="en-US" sz="1300" dirty="0" smtClean="0">
                <a:solidFill>
                  <a:schemeClr val="tx1"/>
                </a:solidFill>
                <a:cs typeface="Open Sans"/>
              </a:rPr>
              <a:t>onsite </a:t>
            </a:r>
            <a:r>
              <a:rPr lang="en-US" sz="1300" dirty="0">
                <a:solidFill>
                  <a:schemeClr val="tx1"/>
                </a:solidFill>
                <a:cs typeface="Open Sans"/>
              </a:rPr>
              <a:t>to help you work through our project methodology in a 2-5 day project accelerator workshop. We take you through every phase of the project and ensure that you have a road map in place to complete your project successfully. In some cases, we can even complete the project while we are </a:t>
            </a:r>
            <a:r>
              <a:rPr lang="en-US" sz="1300" dirty="0" smtClean="0">
                <a:solidFill>
                  <a:schemeClr val="tx1"/>
                </a:solidFill>
                <a:cs typeface="Open Sans"/>
              </a:rPr>
              <a:t>onsite</a:t>
            </a:r>
            <a:r>
              <a:rPr lang="en-US" sz="1300" dirty="0">
                <a:solidFill>
                  <a:schemeClr val="tx1"/>
                </a:solidFill>
                <a:cs typeface="Open Sans"/>
              </a:rPr>
              <a:t>.</a:t>
            </a:r>
          </a:p>
          <a:p>
            <a:pPr algn="l"/>
            <a:endParaRPr lang="en-US" sz="1300" dirty="0">
              <a:solidFill>
                <a:schemeClr val="tx1"/>
              </a:solidFill>
              <a:cs typeface="Open Sans"/>
            </a:endParaRPr>
          </a:p>
        </p:txBody>
      </p:sp>
      <p:sp>
        <p:nvSpPr>
          <p:cNvPr id="5" name="Rectangle 4"/>
          <p:cNvSpPr/>
          <p:nvPr/>
        </p:nvSpPr>
        <p:spPr>
          <a:xfrm>
            <a:off x="250068" y="2775644"/>
            <a:ext cx="2708814" cy="3702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spcAft>
                <a:spcPts val="600"/>
              </a:spcAft>
            </a:pPr>
            <a:r>
              <a:rPr lang="en-US" sz="1400" b="1" dirty="0" smtClean="0">
                <a:solidFill>
                  <a:schemeClr val="tx1"/>
                </a:solidFill>
                <a:cs typeface="Open Sans"/>
              </a:rPr>
              <a:t>Do-It-Yourself </a:t>
            </a:r>
            <a:r>
              <a:rPr lang="en-US" sz="1400" b="1" dirty="0">
                <a:solidFill>
                  <a:schemeClr val="tx1"/>
                </a:solidFill>
                <a:cs typeface="Open Sans"/>
              </a:rPr>
              <a:t>Implementation</a:t>
            </a:r>
          </a:p>
          <a:p>
            <a:pPr algn="l"/>
            <a:r>
              <a:rPr lang="en-US" sz="1300" dirty="0" smtClean="0">
                <a:solidFill>
                  <a:schemeClr val="tx1"/>
                </a:solidFill>
                <a:cs typeface="Open Sans"/>
              </a:rPr>
              <a:t>Use </a:t>
            </a:r>
            <a:r>
              <a:rPr lang="en-US" sz="1300" dirty="0">
                <a:solidFill>
                  <a:schemeClr val="tx1"/>
                </a:solidFill>
                <a:cs typeface="Open Sans"/>
              </a:rPr>
              <a:t>this Best Practice Blueprint to help you complete your project. The slides in this Blueprint will walk you step-by-step through every phase of your project with supporting tools and templates ready for you to use.</a:t>
            </a:r>
          </a:p>
          <a:p>
            <a:pPr algn="l">
              <a:spcBef>
                <a:spcPts val="600"/>
              </a:spcBef>
              <a:spcAft>
                <a:spcPts val="600"/>
              </a:spcAft>
            </a:pPr>
            <a:r>
              <a:rPr lang="en-US" sz="1400" b="1" dirty="0" smtClean="0">
                <a:solidFill>
                  <a:schemeClr val="tx1"/>
                </a:solidFill>
                <a:cs typeface="Open Sans"/>
              </a:rPr>
              <a:t>Project </a:t>
            </a:r>
            <a:r>
              <a:rPr lang="en-US" sz="1400" b="1" dirty="0">
                <a:solidFill>
                  <a:schemeClr val="tx1"/>
                </a:solidFill>
                <a:cs typeface="Open Sans"/>
              </a:rPr>
              <a:t>Accelerator Workshop</a:t>
            </a:r>
          </a:p>
          <a:p>
            <a:pPr algn="l"/>
            <a:r>
              <a:rPr lang="en-US" sz="1300" dirty="0" smtClean="0">
                <a:solidFill>
                  <a:schemeClr val="tx1"/>
                </a:solidFill>
                <a:cs typeface="Open Sans"/>
              </a:rPr>
              <a:t>You </a:t>
            </a:r>
            <a:r>
              <a:rPr lang="en-US" sz="1300" dirty="0">
                <a:solidFill>
                  <a:schemeClr val="tx1"/>
                </a:solidFill>
                <a:cs typeface="Open Sans"/>
              </a:rPr>
              <a:t>can also use this Best Practice Blueprint to facilitate your own project accelerator workshop within your organization using the workshop slides and facilitation instructions provided in the Appendix</a:t>
            </a:r>
            <a:r>
              <a:rPr lang="en-US" sz="1200" dirty="0">
                <a:solidFill>
                  <a:schemeClr val="tx1"/>
                </a:solidFill>
                <a:cs typeface="Open Sans"/>
              </a:rPr>
              <a:t>.</a:t>
            </a:r>
          </a:p>
          <a:p>
            <a:pPr algn="l"/>
            <a:endParaRPr lang="en-US" sz="1200" dirty="0">
              <a:solidFill>
                <a:schemeClr val="tx1"/>
              </a:solidFill>
              <a:cs typeface="Open Sans"/>
            </a:endParaRPr>
          </a:p>
          <a:p>
            <a:pPr algn="l"/>
            <a:endParaRPr lang="en-US" sz="1200" dirty="0">
              <a:solidFill>
                <a:schemeClr val="tx1"/>
              </a:solidFill>
              <a:cs typeface="Open Sans"/>
            </a:endParaRPr>
          </a:p>
        </p:txBody>
      </p:sp>
      <p:sp>
        <p:nvSpPr>
          <p:cNvPr id="7" name="TextBox 6"/>
          <p:cNvSpPr txBox="1"/>
          <p:nvPr/>
        </p:nvSpPr>
        <p:spPr>
          <a:xfrm>
            <a:off x="6200122" y="5337212"/>
            <a:ext cx="2404326" cy="677108"/>
          </a:xfrm>
          <a:prstGeom prst="rect">
            <a:avLst/>
          </a:prstGeom>
          <a:noFill/>
        </p:spPr>
        <p:txBody>
          <a:bodyPr wrap="square" rtlCol="0">
            <a:spAutoFit/>
          </a:bodyPr>
          <a:lstStyle/>
          <a:p>
            <a:pPr algn="l"/>
            <a:r>
              <a:rPr lang="en-US" sz="1350" b="1" dirty="0">
                <a:latin typeface="+mn-lt"/>
                <a:cs typeface="Open Sans"/>
              </a:rPr>
              <a:t>Book your </a:t>
            </a:r>
            <a:r>
              <a:rPr lang="en-US" sz="1350" b="1" dirty="0" smtClean="0">
                <a:latin typeface="+mn-lt"/>
                <a:cs typeface="Open Sans"/>
              </a:rPr>
              <a:t>workshop</a:t>
            </a:r>
            <a:r>
              <a:rPr lang="en-US" sz="1350" b="1" dirty="0">
                <a:latin typeface="+mn-lt"/>
                <a:cs typeface="Open Sans"/>
              </a:rPr>
              <a:t/>
            </a:r>
            <a:br>
              <a:rPr lang="en-US" sz="1350" b="1" dirty="0">
                <a:latin typeface="+mn-lt"/>
                <a:cs typeface="Open Sans"/>
              </a:rPr>
            </a:br>
            <a:r>
              <a:rPr lang="en-US" sz="1350" b="1" dirty="0" smtClean="0">
                <a:latin typeface="+mn-lt"/>
                <a:cs typeface="Open Sans"/>
              </a:rPr>
              <a:t>now </a:t>
            </a:r>
            <a:r>
              <a:rPr lang="en-US" sz="1350" b="1" dirty="0">
                <a:latin typeface="+mn-lt"/>
                <a:cs typeface="Open Sans"/>
              </a:rPr>
              <a:t>by emailing: </a:t>
            </a:r>
            <a:r>
              <a:rPr lang="en-US" sz="1100" dirty="0" smtClean="0">
                <a:latin typeface="+mn-lt"/>
                <a:cs typeface="Open Sans"/>
                <a:hlinkClick r:id="rId3"/>
              </a:rPr>
              <a:t>WorkshopBooking@InfoTech.com</a:t>
            </a:r>
            <a:endParaRPr lang="en-US" sz="1100" dirty="0" smtClean="0">
              <a:latin typeface="+mn-lt"/>
              <a:cs typeface="Open Sans"/>
            </a:endParaRPr>
          </a:p>
        </p:txBody>
      </p:sp>
      <p:sp>
        <p:nvSpPr>
          <p:cNvPr id="8" name="Rectangle 7"/>
          <p:cNvSpPr/>
          <p:nvPr/>
        </p:nvSpPr>
        <p:spPr>
          <a:xfrm>
            <a:off x="242960" y="1975515"/>
            <a:ext cx="2723030" cy="806823"/>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sp>
        <p:nvSpPr>
          <p:cNvPr id="9" name="Rectangle 8"/>
          <p:cNvSpPr/>
          <p:nvPr/>
        </p:nvSpPr>
        <p:spPr>
          <a:xfrm>
            <a:off x="414411"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chemeClr val="bg1"/>
                </a:solidFill>
                <a:effectLst>
                  <a:outerShdw blurRad="50800" dist="38100" dir="2700000" algn="tl" rotWithShape="0">
                    <a:prstClr val="black">
                      <a:alpha val="40000"/>
                    </a:prstClr>
                  </a:outerShdw>
                </a:effectLst>
                <a:cs typeface="Open Sans"/>
              </a:rPr>
              <a:t>Best Practice Blueprint</a:t>
            </a:r>
          </a:p>
          <a:p>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0" name="Rectangle 9"/>
          <p:cNvSpPr/>
          <p:nvPr/>
        </p:nvSpPr>
        <p:spPr>
          <a:xfrm>
            <a:off x="3210484" y="1978876"/>
            <a:ext cx="2723030" cy="80682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sp>
        <p:nvSpPr>
          <p:cNvPr id="11" name="Rectangle 10"/>
          <p:cNvSpPr/>
          <p:nvPr/>
        </p:nvSpPr>
        <p:spPr>
          <a:xfrm>
            <a:off x="3362050" y="2115113"/>
            <a:ext cx="1610000"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Free </a:t>
            </a:r>
            <a:r>
              <a:rPr lang="en-US" sz="1350" b="1" dirty="0">
                <a:solidFill>
                  <a:schemeClr val="bg1"/>
                </a:solidFill>
                <a:effectLst>
                  <a:outerShdw blurRad="50800" dist="38100" dir="2700000" algn="tl" rotWithShape="0">
                    <a:prstClr val="black">
                      <a:alpha val="40000"/>
                    </a:prstClr>
                  </a:outerShdw>
                </a:effectLst>
                <a:cs typeface="Open Sans"/>
              </a:rPr>
              <a:t>Guided</a:t>
            </a:r>
          </a:p>
          <a:p>
            <a:r>
              <a:rPr lang="en-US" sz="1350" b="1" dirty="0">
                <a:solidFill>
                  <a:schemeClr val="bg1"/>
                </a:solidFill>
                <a:effectLst>
                  <a:outerShdw blurRad="50800" dist="38100" dir="2700000" algn="tl" rotWithShape="0">
                    <a:prstClr val="black">
                      <a:alpha val="40000"/>
                    </a:prstClr>
                  </a:outerShdw>
                </a:effectLst>
                <a:cs typeface="Open Sans"/>
              </a:rPr>
              <a:t>Implementation</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2" name="Rectangle 11"/>
          <p:cNvSpPr/>
          <p:nvPr/>
        </p:nvSpPr>
        <p:spPr>
          <a:xfrm>
            <a:off x="6157104" y="1962067"/>
            <a:ext cx="2723030" cy="80682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sp>
        <p:nvSpPr>
          <p:cNvPr id="13" name="Rectangle 12"/>
          <p:cNvSpPr/>
          <p:nvPr/>
        </p:nvSpPr>
        <p:spPr>
          <a:xfrm>
            <a:off x="6286542"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Onsite</a:t>
            </a:r>
            <a:endParaRPr lang="en-US" sz="1350" b="1" dirty="0">
              <a:solidFill>
                <a:schemeClr val="bg1"/>
              </a:solidFill>
              <a:effectLst>
                <a:outerShdw blurRad="50800" dist="38100" dir="2700000" algn="tl" rotWithShape="0">
                  <a:prstClr val="black">
                    <a:alpha val="40000"/>
                  </a:prstClr>
                </a:outerShdw>
              </a:effectLst>
              <a:cs typeface="Open Sans"/>
            </a:endParaRPr>
          </a:p>
          <a:p>
            <a:r>
              <a:rPr lang="en-US" sz="1350" b="1" dirty="0">
                <a:solidFill>
                  <a:schemeClr val="bg1"/>
                </a:solidFill>
                <a:effectLst>
                  <a:outerShdw blurRad="50800" dist="38100" dir="2700000" algn="tl" rotWithShape="0">
                    <a:prstClr val="black">
                      <a:alpha val="40000"/>
                    </a:prstClr>
                  </a:outerShdw>
                </a:effectLst>
                <a:cs typeface="Open Sans"/>
              </a:rPr>
              <a:t>Workshops</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4" name="TextBox 13"/>
          <p:cNvSpPr txBox="1"/>
          <p:nvPr/>
        </p:nvSpPr>
        <p:spPr>
          <a:xfrm>
            <a:off x="3153892" y="5970009"/>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pic>
        <p:nvPicPr>
          <p:cNvPr id="15" name="Picture 14" descr="best-practice-blueprints.png"/>
          <p:cNvPicPr>
            <a:picLocks noChangeAspect="1"/>
          </p:cNvPicPr>
          <p:nvPr/>
        </p:nvPicPr>
        <p:blipFill>
          <a:blip r:embed="rId4" cstate="print"/>
          <a:stretch>
            <a:fillRect/>
          </a:stretch>
        </p:blipFill>
        <p:spPr>
          <a:xfrm>
            <a:off x="2015716" y="1880828"/>
            <a:ext cx="998444" cy="998444"/>
          </a:xfrm>
          <a:prstGeom prst="rect">
            <a:avLst/>
          </a:prstGeom>
          <a:effectLst>
            <a:outerShdw blurRad="50800" dist="38100" dir="2700000" algn="tl" rotWithShape="0">
              <a:prstClr val="black">
                <a:alpha val="40000"/>
              </a:prstClr>
            </a:outerShdw>
          </a:effectLst>
        </p:spPr>
      </p:pic>
      <p:pic>
        <p:nvPicPr>
          <p:cNvPr id="16" name="Picture 15" descr="on-site-workshops.png"/>
          <p:cNvPicPr>
            <a:picLocks noChangeAspect="1"/>
          </p:cNvPicPr>
          <p:nvPr/>
        </p:nvPicPr>
        <p:blipFill>
          <a:blip r:embed="rId5" cstate="print"/>
          <a:stretch>
            <a:fillRect/>
          </a:stretch>
        </p:blipFill>
        <p:spPr>
          <a:xfrm>
            <a:off x="7701083" y="1744964"/>
            <a:ext cx="1179980" cy="1179980"/>
          </a:xfrm>
          <a:prstGeom prst="rect">
            <a:avLst/>
          </a:prstGeom>
          <a:effectLst>
            <a:outerShdw blurRad="50800" dist="38100" dir="2700000" algn="tl" rotWithShape="0">
              <a:prstClr val="black">
                <a:alpha val="40000"/>
              </a:prstClr>
            </a:outerShdw>
          </a:effectLst>
        </p:spPr>
      </p:pic>
      <p:pic>
        <p:nvPicPr>
          <p:cNvPr id="17" name="Picture 16" descr="Guided-Implementation-White-TranspBG.png"/>
          <p:cNvPicPr>
            <a:picLocks noChangeAspect="1"/>
          </p:cNvPicPr>
          <p:nvPr/>
        </p:nvPicPr>
        <p:blipFill>
          <a:blip r:embed="rId6" cstate="print"/>
          <a:stretch>
            <a:fillRect/>
          </a:stretch>
        </p:blipFill>
        <p:spPr>
          <a:xfrm>
            <a:off x="5000625" y="1958706"/>
            <a:ext cx="843803" cy="843803"/>
          </a:xfrm>
          <a:prstGeom prst="rect">
            <a:avLst/>
          </a:prstGeom>
          <a:effectLst>
            <a:outerShdw blurRad="50800" dist="38100" dir="2700000" algn="tl" rotWithShape="0">
              <a:prstClr val="black">
                <a:alpha val="40000"/>
              </a:prstClr>
            </a:outerShdw>
          </a:effectLst>
        </p:spPr>
      </p:pic>
      <p:sp>
        <p:nvSpPr>
          <p:cNvPr id="18" name="TextBox 17"/>
          <p:cNvSpPr txBox="1"/>
          <p:nvPr/>
        </p:nvSpPr>
        <p:spPr>
          <a:xfrm>
            <a:off x="6200122" y="5985284"/>
            <a:ext cx="2168339" cy="469359"/>
          </a:xfrm>
          <a:prstGeom prst="rect">
            <a:avLst/>
          </a:prstGeom>
          <a:noFill/>
        </p:spPr>
        <p:txBody>
          <a:bodyPr wrap="square" rtlCol="0">
            <a:spAutoFit/>
          </a:bodyPr>
          <a:lstStyle/>
          <a:p>
            <a:pPr algn="l"/>
            <a:r>
              <a:rPr lang="en-US" sz="1350" b="1" dirty="0" smtClean="0">
                <a:latin typeface="+mn-lt"/>
                <a:cs typeface="Open Sans"/>
              </a:rPr>
              <a:t>Or calling:</a:t>
            </a:r>
          </a:p>
          <a:p>
            <a:pPr algn="l"/>
            <a:r>
              <a:rPr lang="en-CA" sz="1100" dirty="0" smtClean="0">
                <a:latin typeface="+mn-lt"/>
              </a:rPr>
              <a:t>1-888-670-8889 Ext. 3000</a:t>
            </a:r>
            <a:endParaRPr lang="en-US" sz="1100" dirty="0" smtClean="0">
              <a:latin typeface="+mn-lt"/>
              <a:cs typeface="Open Sans"/>
            </a:endParaRPr>
          </a:p>
        </p:txBody>
      </p:sp>
      <p:sp>
        <p:nvSpPr>
          <p:cNvPr id="19" name="Text Placeholder 1"/>
          <p:cNvSpPr txBox="1">
            <a:spLocks/>
          </p:cNvSpPr>
          <p:nvPr/>
        </p:nvSpPr>
        <p:spPr>
          <a:xfrm>
            <a:off x="257176" y="1232756"/>
            <a:ext cx="8620124"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cs typeface="Open Sans"/>
              </a:rPr>
              <a:t>There are multiple ways you can use this Info-Tech Best Practice Blueprint in your organization. Choose the option that best fits your needs:</a:t>
            </a:r>
          </a:p>
          <a:p>
            <a:pPr marL="0" indent="0">
              <a:buNone/>
            </a:pPr>
            <a:endParaRPr lang="en-US" sz="1800" b="1" dirty="0"/>
          </a:p>
        </p:txBody>
      </p:sp>
      <p:pic>
        <p:nvPicPr>
          <p:cNvPr id="20" name="Picture 19"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433240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Book a free guided implementation today!</a:t>
            </a:r>
            <a:endParaRPr lang="en-US" dirty="0"/>
          </a:p>
        </p:txBody>
      </p:sp>
      <p:sp>
        <p:nvSpPr>
          <p:cNvPr id="4" name="Text Placeholder 3"/>
          <p:cNvSpPr>
            <a:spLocks noGrp="1"/>
          </p:cNvSpPr>
          <p:nvPr>
            <p:ph type="body" sz="quarter" idx="16"/>
          </p:nvPr>
        </p:nvSpPr>
        <p:spPr>
          <a:xfrm>
            <a:off x="249303" y="1304764"/>
            <a:ext cx="6122897" cy="4572508"/>
          </a:xfrm>
        </p:spPr>
        <p:txBody>
          <a:bodyPr/>
          <a:lstStyle/>
          <a:p>
            <a:pPr marL="0" indent="0">
              <a:spcAft>
                <a:spcPts val="600"/>
              </a:spcAft>
              <a:buNone/>
            </a:pPr>
            <a:r>
              <a:rPr lang="en-CA" sz="1600" dirty="0">
                <a:cs typeface="Open Sans"/>
              </a:rPr>
              <a:t>Info-Tech is just a phone call away and can assist you with your project</a:t>
            </a:r>
            <a:r>
              <a:rPr lang="en-CA" sz="1600" dirty="0" smtClean="0">
                <a:cs typeface="Open Sans"/>
              </a:rPr>
              <a:t>. Our </a:t>
            </a:r>
            <a:r>
              <a:rPr lang="en-CA" sz="1600" dirty="0">
                <a:cs typeface="Open Sans"/>
              </a:rPr>
              <a:t>expert </a:t>
            </a:r>
            <a:r>
              <a:rPr lang="en-CA" sz="1600" dirty="0" smtClean="0">
                <a:cs typeface="Open Sans"/>
              </a:rPr>
              <a:t>Analysts </a:t>
            </a:r>
            <a:r>
              <a:rPr lang="en-CA" sz="1600" dirty="0">
                <a:cs typeface="Open Sans"/>
              </a:rPr>
              <a:t>can guide you to successful project completion. For most members, this service is available at no additional </a:t>
            </a:r>
            <a:r>
              <a:rPr lang="en-CA" sz="1600" dirty="0" smtClean="0">
                <a:cs typeface="Open Sans"/>
              </a:rPr>
              <a:t>cost.*</a:t>
            </a:r>
            <a:r>
              <a:rPr lang="en-CA" dirty="0">
                <a:cs typeface="Open Sans"/>
              </a:rPr>
              <a:t/>
            </a:r>
            <a:br>
              <a:rPr lang="en-CA" dirty="0">
                <a:cs typeface="Open Sans"/>
              </a:rPr>
            </a:br>
            <a:r>
              <a:rPr lang="en-CA" dirty="0"/>
              <a:t/>
            </a:r>
            <a:br>
              <a:rPr lang="en-CA" dirty="0"/>
            </a:br>
            <a:r>
              <a:rPr lang="en-CA" sz="1600" dirty="0"/>
              <a:t>Here’s how it works:</a:t>
            </a:r>
          </a:p>
          <a:p>
            <a:pPr marL="288000" indent="-288000">
              <a:spcBef>
                <a:spcPts val="450"/>
              </a:spcBef>
              <a:spcAft>
                <a:spcPts val="450"/>
              </a:spcAft>
              <a:buFont typeface="+mj-lt"/>
              <a:buAutoNum type="arabicPeriod"/>
            </a:pPr>
            <a:r>
              <a:rPr lang="en-US" sz="1400" b="1" dirty="0"/>
              <a:t>Enroll in a Guided Implementation for your project</a:t>
            </a:r>
            <a:br>
              <a:rPr lang="en-US" sz="1400" b="1" dirty="0"/>
            </a:br>
            <a:r>
              <a:rPr lang="en-US" dirty="0"/>
              <a:t>Send an email to </a:t>
            </a:r>
            <a:r>
              <a:rPr lang="en-US" dirty="0" smtClean="0">
                <a:hlinkClick r:id="rId3"/>
              </a:rPr>
              <a:t>GuidedImplementations@InfoTech.com</a:t>
            </a:r>
            <a:r>
              <a:rPr lang="en-US" dirty="0" smtClean="0"/>
              <a:t>                                         Or </a:t>
            </a:r>
            <a:r>
              <a:rPr lang="en-US" dirty="0"/>
              <a:t>call </a:t>
            </a:r>
            <a:r>
              <a:rPr lang="en-CA" dirty="0"/>
              <a:t>1-888-670-8889 Ext. 3000</a:t>
            </a:r>
            <a:endParaRPr lang="en-US" dirty="0"/>
          </a:p>
          <a:p>
            <a:pPr marL="288000" indent="-288000">
              <a:spcBef>
                <a:spcPts val="450"/>
              </a:spcBef>
              <a:spcAft>
                <a:spcPts val="450"/>
              </a:spcAft>
              <a:buFont typeface="+mj-lt"/>
              <a:buAutoNum type="arabicPeriod"/>
            </a:pPr>
            <a:r>
              <a:rPr lang="en-US" sz="1400" b="1" dirty="0"/>
              <a:t>Book your analyst meetings</a:t>
            </a:r>
            <a:r>
              <a:rPr lang="en-US" sz="1400" dirty="0"/>
              <a:t/>
            </a:r>
            <a:br>
              <a:rPr lang="en-US" sz="1400" dirty="0"/>
            </a:br>
            <a:r>
              <a:rPr lang="en-US" dirty="0"/>
              <a:t>Once you are enrolled in a Guided Implementation, our analysts will reach out to </a:t>
            </a:r>
            <a:r>
              <a:rPr lang="en-US" dirty="0" smtClean="0"/>
              <a:t>book </a:t>
            </a:r>
            <a:r>
              <a:rPr lang="en-US" dirty="0"/>
              <a:t>a series of milestone-related telephone meetings with you and your team.</a:t>
            </a:r>
          </a:p>
          <a:p>
            <a:pPr marL="288000" indent="-288000">
              <a:spcBef>
                <a:spcPts val="450"/>
              </a:spcBef>
              <a:spcAft>
                <a:spcPts val="450"/>
              </a:spcAft>
              <a:buFont typeface="+mj-lt"/>
              <a:buAutoNum type="arabicPeriod"/>
            </a:pPr>
            <a:r>
              <a:rPr lang="en-US" sz="1400" b="1" dirty="0"/>
              <a:t>Get advice from a subject matter expert</a:t>
            </a:r>
            <a:br>
              <a:rPr lang="en-US" sz="1400" b="1" dirty="0"/>
            </a:br>
            <a:r>
              <a:rPr lang="en-US" dirty="0"/>
              <a:t>At each Guided Implementation point, our Consulting Analyst will review your completed deliverables with you, answer any of your questions, and work with you to plan out your next phase.</a:t>
            </a:r>
          </a:p>
        </p:txBody>
      </p:sp>
      <p:sp>
        <p:nvSpPr>
          <p:cNvPr id="6" name="TextBox 5"/>
          <p:cNvSpPr txBox="1"/>
          <p:nvPr/>
        </p:nvSpPr>
        <p:spPr>
          <a:xfrm>
            <a:off x="6564178" y="4858306"/>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grpSp>
        <p:nvGrpSpPr>
          <p:cNvPr id="10" name="Group 9"/>
          <p:cNvGrpSpPr/>
          <p:nvPr/>
        </p:nvGrpSpPr>
        <p:grpSpPr>
          <a:xfrm>
            <a:off x="6895579" y="2511456"/>
            <a:ext cx="1512794" cy="2159124"/>
            <a:chOff x="6895579" y="2492896"/>
            <a:chExt cx="1512794" cy="2159124"/>
          </a:xfrm>
        </p:grpSpPr>
        <p:sp>
          <p:nvSpPr>
            <p:cNvPr id="7" name="TextBox 6"/>
            <p:cNvSpPr txBox="1"/>
            <p:nvPr/>
          </p:nvSpPr>
          <p:spPr>
            <a:xfrm>
              <a:off x="6910707" y="4005689"/>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6895579" y="2492896"/>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pic>
          <p:nvPicPr>
            <p:cNvPr id="9" name="Picture 8" descr="Guided-Implementation-White-TranspBG.png"/>
            <p:cNvPicPr>
              <a:picLocks noChangeAspect="1"/>
            </p:cNvPicPr>
            <p:nvPr/>
          </p:nvPicPr>
          <p:blipFill>
            <a:blip r:embed="rId4" cstate="print"/>
            <a:srcRect l="7060" t="7271" r="6955" b="6112"/>
            <a:stretch>
              <a:fillRect/>
            </a:stretch>
          </p:blipFill>
          <p:spPr>
            <a:xfrm>
              <a:off x="6966176" y="2543323"/>
              <a:ext cx="1371600" cy="1381685"/>
            </a:xfrm>
            <a:prstGeom prst="rect">
              <a:avLst/>
            </a:prstGeom>
            <a:effectLst>
              <a:outerShdw blurRad="50800" dist="38100" dir="2700000" algn="tl" rotWithShape="0">
                <a:prstClr val="black">
                  <a:alpha val="40000"/>
                </a:prstClr>
              </a:outerShdw>
            </a:effectLst>
          </p:spPr>
        </p:pic>
      </p:grpSp>
      <p:pic>
        <p:nvPicPr>
          <p:cNvPr id="11" name="Picture 10"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3939917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79B45D07-02E8-4369-B4AE-91719D9AE635"/>
  <p:tag name="ISPRING_SCORM_RATE_SLIDES" val="1"/>
  <p:tag name="ISPRING_SCORM_RATE_QUIZZES" val="0"/>
  <p:tag name="ISPRING_SCORM_PASSING_SCORE" val="100.0000000000"/>
  <p:tag name="ISPRINGONLINEFOLDERID" val="0"/>
  <p:tag name="ISPRINGONLINEFOLDERPATH" val="Content List"/>
  <p:tag name="ISPRING_RESOURCE_PATHS_HASH_2" val="794a294ea5d6e39334851c81d4add587236dce"/>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dKKarXA4GESrTT3Xder3A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L9mRDy0MbkuJQc2w1I3MA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22S9ZE0QqUSNq2lTqREjr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22S9ZE0QqUSNq2lTqREjr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22S9ZE0QqUSNq2lTqREjr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22S9ZE0QqUSNq2lTqREjr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H3MQy062K0afN7xcFTlDD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22S9ZE0QqUSNq2lTqREjr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3syUfqHZEyfV0IOR7Gts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dKKarXA4GESrTT3Xder3A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r3syUfqHZEyfV0IOR7Gts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dKKarXA4GESrTT3Xder3A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3syUfqHZEyfV0IOR7Gts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1543</Words>
  <Application>Microsoft Office PowerPoint</Application>
  <PresentationFormat>On-screen Show (4:3)</PresentationFormat>
  <Paragraphs>218</Paragraphs>
  <Slides>12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vt:lpstr>
      <vt:lpstr>Calibri</vt:lpstr>
      <vt:lpstr>Georgia</vt:lpstr>
      <vt:lpstr>Helvetica</vt:lpstr>
      <vt:lpstr>Open Sans</vt:lpstr>
      <vt:lpstr>Times New Roman</vt:lpstr>
      <vt:lpstr>Wingdings</vt:lpstr>
      <vt:lpstr>Office Theme</vt:lpstr>
      <vt:lpstr>think-cell Slide</vt:lpstr>
      <vt:lpstr>PowerPoint Presentation</vt:lpstr>
      <vt:lpstr>Introduction</vt:lpstr>
      <vt:lpstr>Not doing NAC? It’s costing you</vt:lpstr>
      <vt:lpstr>Reconsider NAC in your security portfolio</vt:lpstr>
      <vt:lpstr>Workshop Topic Coverage</vt:lpstr>
      <vt:lpstr>2 Day Schedule and Deliverables</vt:lpstr>
      <vt:lpstr>2 Day Schedule and Deliverables</vt:lpstr>
      <vt:lpstr>How to use this blueprint</vt:lpstr>
      <vt:lpstr>Book a free guided implementation today!</vt:lpstr>
      <vt:lpstr>Book a workshop today!</vt:lpstr>
      <vt:lpstr>Guided Implementation Points in the NAC project</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2013-10-23T14:57:00Z</dcterms:created>
  <dcterms:modified xsi:type="dcterms:W3CDTF">2013-10-23T14:57:03Z</dcterms:modified>
  <cp:contentStatus/>
</cp:coreProperties>
</file>