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259" r:id="rId4"/>
    <p:sldId id="421" r:id="rId5"/>
    <p:sldId id="260" r:id="rId6"/>
    <p:sldId id="382" r:id="rId7"/>
    <p:sldId id="261" r:id="rId8"/>
    <p:sldId id="272" r:id="rId9"/>
    <p:sldId id="408" r:id="rId10"/>
    <p:sldId id="343" r:id="rId11"/>
    <p:sldId id="411" r:id="rId12"/>
    <p:sldId id="422"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7D08"/>
    <a:srgbClr val="C77709"/>
    <a:srgbClr val="000000"/>
    <a:srgbClr val="C8DAE8"/>
    <a:srgbClr val="92B5D0"/>
    <a:srgbClr val="C4BE98"/>
    <a:srgbClr val="736B41"/>
    <a:srgbClr val="746B41"/>
    <a:srgbClr val="902E2E"/>
    <a:srgbClr val="7F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89207" autoAdjust="0"/>
  </p:normalViewPr>
  <p:slideViewPr>
    <p:cSldViewPr snapToObjects="1">
      <p:cViewPr varScale="1">
        <p:scale>
          <a:sx n="122" d="100"/>
          <a:sy n="122" d="100"/>
        </p:scale>
        <p:origin x="2064" y="90"/>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Integration</c:v>
                </c:pt>
                <c:pt idx="2">
                  <c:v>Architecture</c:v>
                </c:pt>
                <c:pt idx="3">
                  <c:v>Features</c:v>
                </c:pt>
              </c:strCache>
            </c:strRef>
          </c:cat>
          <c:val>
            <c:numRef>
              <c:f>Sheet1!$B$2:$B$5</c:f>
              <c:numCache>
                <c:formatCode>0%</c:formatCode>
                <c:ptCount val="4"/>
                <c:pt idx="0">
                  <c:v>0.3</c:v>
                </c:pt>
                <c:pt idx="1">
                  <c:v>0.25</c:v>
                </c:pt>
                <c:pt idx="2">
                  <c:v>0.15</c:v>
                </c:pt>
                <c:pt idx="3">
                  <c:v>0.3</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Partners</c:v>
                </c:pt>
                <c:pt idx="3">
                  <c:v>Viability</c:v>
                </c:pt>
              </c:strCache>
            </c:strRef>
          </c:cat>
          <c:val>
            <c:numRef>
              <c:f>Sheet1!$B$2:$B$5</c:f>
              <c:numCache>
                <c:formatCode>0%</c:formatCode>
                <c:ptCount val="4"/>
                <c:pt idx="0">
                  <c:v>0.15</c:v>
                </c:pt>
                <c:pt idx="1">
                  <c:v>0.25</c:v>
                </c:pt>
                <c:pt idx="2">
                  <c:v>0.3</c:v>
                </c:pt>
                <c:pt idx="3">
                  <c:v>0.3</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16/10/2013</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403399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98837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val="169691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345028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138874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919848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5" name="Picture 4"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6" name="Rectangle 5"/>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1997-2013</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2" name="Rectangle 1"/>
          <p:cNvSpPr/>
          <p:nvPr userDrawn="1"/>
        </p:nvSpPr>
        <p:spPr>
          <a:xfrm>
            <a:off x="257174" y="6571247"/>
            <a:ext cx="2605200" cy="246221"/>
          </a:xfrm>
          <a:prstGeom prst="rect">
            <a:avLst/>
          </a:prstGeom>
        </p:spPr>
        <p:txBody>
          <a:bodyPr wrap="none">
            <a:spAutoFit/>
          </a:bodyPr>
          <a:lstStyle/>
          <a:p>
            <a:pPr lvl="0"/>
            <a:r>
              <a:rPr lang="en-CA" sz="1000" dirty="0" smtClean="0">
                <a:solidFill>
                  <a:schemeClr val="bg1"/>
                </a:solidFill>
              </a:rPr>
              <a:t>Vendor Landscape: Online Casino Content</a:t>
            </a:r>
            <a:endParaRPr lang="en-US" sz="10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vendor-landscape-online-casino-content?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hyperlink" Target="http://www.infotech.com/research/online-casino-content-vendor-shortlist-tool" TargetMode="Externa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23.emf"/><Relationship Id="rId17" Type="http://schemas.openxmlformats.org/officeDocument/2006/relationships/image" Target="../media/image4.gif"/><Relationship Id="rId2" Type="http://schemas.openxmlformats.org/officeDocument/2006/relationships/tags" Target="../tags/tag67.xml"/><Relationship Id="rId16" Type="http://schemas.openxmlformats.org/officeDocument/2006/relationships/hyperlink" Target="http://www.infotech.com/research/ss/vendor-landscape-online-casino-content?utm_source=SS_Sample&amp;utm_medium=Collateral&amp;utm_campaign=Collateral" TargetMode="External"/><Relationship Id="rId1" Type="http://schemas.openxmlformats.org/officeDocument/2006/relationships/vmlDrawing" Target="../drawings/vmlDrawing5.vml"/><Relationship Id="rId6" Type="http://schemas.openxmlformats.org/officeDocument/2006/relationships/tags" Target="../tags/tag71.xml"/><Relationship Id="rId11" Type="http://schemas.openxmlformats.org/officeDocument/2006/relationships/oleObject" Target="../embeddings/oleObject5.bin"/><Relationship Id="rId5" Type="http://schemas.openxmlformats.org/officeDocument/2006/relationships/tags" Target="../tags/tag70.xml"/><Relationship Id="rId15" Type="http://schemas.openxmlformats.org/officeDocument/2006/relationships/image" Target="../media/image25.JPG"/><Relationship Id="rId10" Type="http://schemas.openxmlformats.org/officeDocument/2006/relationships/notesSlide" Target="../notesSlides/notesSlide10.xml"/><Relationship Id="rId4" Type="http://schemas.openxmlformats.org/officeDocument/2006/relationships/tags" Target="../tags/tag69.xml"/><Relationship Id="rId9" Type="http://schemas.openxmlformats.org/officeDocument/2006/relationships/slideLayout" Target="../slideLayouts/slideLayout4.xml"/><Relationship Id="rId14" Type="http://schemas.openxmlformats.org/officeDocument/2006/relationships/image" Target="../media/image24.wmf"/></Relationships>
</file>

<file path=ppt/slides/_rels/slide11.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tags" Target="../tags/tag75.xml"/><Relationship Id="rId7" Type="http://schemas.openxmlformats.org/officeDocument/2006/relationships/oleObject" Target="../embeddings/oleObject6.bin"/><Relationship Id="rId2" Type="http://schemas.openxmlformats.org/officeDocument/2006/relationships/tags" Target="../tags/tag74.xml"/><Relationship Id="rId1" Type="http://schemas.openxmlformats.org/officeDocument/2006/relationships/vmlDrawing" Target="../drawings/vmlDrawing6.vml"/><Relationship Id="rId6" Type="http://schemas.openxmlformats.org/officeDocument/2006/relationships/notesSlide" Target="../notesSlides/notesSlide11.xml"/><Relationship Id="rId5" Type="http://schemas.openxmlformats.org/officeDocument/2006/relationships/slideLayout" Target="../slideLayouts/slideLayout7.xml"/><Relationship Id="rId10" Type="http://schemas.openxmlformats.org/officeDocument/2006/relationships/image" Target="../media/image4.gif"/><Relationship Id="rId4" Type="http://schemas.openxmlformats.org/officeDocument/2006/relationships/tags" Target="../tags/tag76.xml"/><Relationship Id="rId9" Type="http://schemas.openxmlformats.org/officeDocument/2006/relationships/hyperlink" Target="http://www.infotech.com/research/ss/vendor-landscape-online-casino-content?utm_source=SS_Sample&amp;utm_medium=Collateral&amp;utm_campaign=Collater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vendor-landscape-online-casino-content?utm_source=SS_Sample&amp;utm_medium=Collateral&amp;utm_campaign=Collateral" TargetMode="External"/><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4.gi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vendor-landscape-online-casino-content?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4.gif"/><Relationship Id="rId2" Type="http://schemas.openxmlformats.org/officeDocument/2006/relationships/tags" Target="../tags/tag2.xml"/><Relationship Id="rId16" Type="http://schemas.openxmlformats.org/officeDocument/2006/relationships/hyperlink" Target="http://www.infotech.com/research/ss/vendor-landscape-online-casino-content?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6.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4.gif"/><Relationship Id="rId1" Type="http://schemas.openxmlformats.org/officeDocument/2006/relationships/slideLayout" Target="../slideLayouts/slideLayout1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19" Type="http://schemas.openxmlformats.org/officeDocument/2006/relationships/hyperlink" Target="http://www.infotech.com/research/ss/vendor-landscape-online-casino-content?utm_source=SS_Sample&amp;utm_medium=Collateral&amp;utm_campaign=Collateral" TargetMode="External"/><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g"/></Relationships>
</file>

<file path=ppt/slides/_rels/slide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hyperlink" Target="http://www.infotech.com/research/ss/vendor-landscape-online-casino-content?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hyperlink" Target="http://www.infotech.com/research/ss/vendor-landscape-online-casino-content?utm_source=SS_Sample&amp;utm_medium=Collateral&amp;utm_campaign=Collateral" TargetMode="External"/><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image" Target="../media/image5.emf"/><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oleObject" Target="../embeddings/oleObject4.bin"/><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chart" Target="../charts/chart3.xml"/><Relationship Id="rId1" Type="http://schemas.openxmlformats.org/officeDocument/2006/relationships/vmlDrawing" Target="../drawings/vmlDrawing4.v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notesSlide" Target="../notesSlides/notesSlide7.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image" Target="../media/image4.gif"/><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chart" Target="../charts/chart1.xml"/><Relationship Id="rId30" Type="http://schemas.openxmlformats.org/officeDocument/2006/relationships/hyperlink" Target="http://www.infotech.com/research/ss/vendor-landscape-online-casino-content?utm_source=SS_Sample&amp;utm_medium=Collateral&amp;utm_campaign=Collateral"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hyperlink" Target="http://www.infotech.com/research/ss/vendor-landscape-online-casino-content?utm_source=SS_Sample&amp;utm_medium=Collateral&amp;utm_campaign=Collateral" TargetMode="Externa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8.xml"/><Relationship Id="rId5" Type="http://schemas.openxmlformats.org/officeDocument/2006/relationships/tags" Target="../tags/tag38.xml"/><Relationship Id="rId10" Type="http://schemas.openxmlformats.org/officeDocument/2006/relationships/slideLayout" Target="../slideLayouts/slideLayout10.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4.gif"/></Relationships>
</file>

<file path=ppt/slides/_rels/slide9.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notesSlide" Target="../notesSlides/notesSlide9.xml"/><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slideLayout" Target="../slideLayouts/slideLayout4.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image" Target="../media/image4.gif"/><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hyperlink" Target="http://www.infotech.com/research/ss/vendor-landscape-online-casino-content?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774700" y="3060698"/>
            <a:ext cx="7729220" cy="655267"/>
          </a:xfrm>
        </p:spPr>
        <p:txBody>
          <a:bodyPr/>
          <a:lstStyle/>
          <a:p>
            <a:pPr lvl="0"/>
            <a:r>
              <a:rPr lang="en-CA" dirty="0" smtClean="0"/>
              <a:t>Vendor Landscape: Online Casino Content</a:t>
            </a:r>
            <a:endParaRPr lang="en-US" dirty="0" smtClean="0"/>
          </a:p>
        </p:txBody>
      </p:sp>
      <p:sp>
        <p:nvSpPr>
          <p:cNvPr id="8" name="Text Placeholder 7"/>
          <p:cNvSpPr>
            <a:spLocks noGrp="1"/>
          </p:cNvSpPr>
          <p:nvPr>
            <p:ph type="body" sz="quarter" idx="16"/>
          </p:nvPr>
        </p:nvSpPr>
        <p:spPr/>
        <p:txBody>
          <a:bodyPr/>
          <a:lstStyle/>
          <a:p>
            <a:r>
              <a:rPr lang="en-US" dirty="0" smtClean="0"/>
              <a:t>Don’t </a:t>
            </a:r>
            <a:r>
              <a:rPr lang="en-US" dirty="0"/>
              <a:t>treat choosing your games like a game. </a:t>
            </a:r>
            <a:endParaRPr lang="en-CA" dirty="0"/>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pic>
          <p:nvPicPr>
            <p:cNvPr id="6" name="Picture 5" descr="sample-titlebar-itrgNEW.gif"/>
            <p:cNvPicPr>
              <a:picLocks noChangeAspect="1"/>
            </p:cNvPicPr>
            <p:nvPr/>
          </p:nvPicPr>
          <p:blipFill>
            <a:blip r:embed="rId4" cstate="print"/>
            <a:srcRect l="79925" t="59366"/>
            <a:stretch>
              <a:fillRect/>
            </a:stretch>
          </p:blipFill>
          <p:spPr>
            <a:xfrm>
              <a:off x="7308304" y="6266557"/>
              <a:ext cx="1835696" cy="591443"/>
            </a:xfrm>
            <a:prstGeom prst="rect">
              <a:avLst/>
            </a:prstGeom>
          </p:spPr>
        </p:pic>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a:t>
              </a:r>
              <a:r>
                <a:rPr lang="en-CA" sz="800" smtClean="0">
                  <a:solidFill>
                    <a:schemeClr val="bg1">
                      <a:lumMod val="65000"/>
                    </a:schemeClr>
                  </a:solidFill>
                </a:rPr>
                <a:t>- 2013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0236" name="think-cell Slide" r:id="rId11" imgW="360" imgH="360" progId="TCLayout.ActiveDocument.1">
                  <p:embed/>
                </p:oleObj>
              </mc:Choice>
              <mc:Fallback>
                <p:oleObj name="think-cell Slide" r:id="rId11"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5"/>
          <p:cNvSpPr txBox="1">
            <a:spLocks/>
          </p:cNvSpPr>
          <p:nvPr>
            <p:custDataLst>
              <p:tags r:id="rId3"/>
            </p:custDataLst>
          </p:nvPr>
        </p:nvSpPr>
        <p:spPr bwMode="auto">
          <a:xfrm>
            <a:off x="257176" y="1196752"/>
            <a:ext cx="862012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eaLnBrk="0" hangingPunct="0">
              <a:spcBef>
                <a:spcPct val="20000"/>
              </a:spcBef>
              <a:buClr>
                <a:srgbClr val="333333"/>
              </a:buClr>
              <a:buSzPct val="120000"/>
              <a:buFont typeface="Arial" pitchFamily="34" charset="0"/>
              <a:buNone/>
              <a:defRPr/>
            </a:pPr>
            <a:r>
              <a:rPr lang="en-US" b="1" dirty="0" smtClean="0">
                <a:solidFill>
                  <a:srgbClr val="333333"/>
                </a:solidFill>
                <a:latin typeface="Arial"/>
              </a:rPr>
              <a:t>The Info-Tech </a:t>
            </a:r>
            <a:r>
              <a:rPr lang="en-US" b="1" i="1" u="sng" dirty="0" smtClean="0">
                <a:solidFill>
                  <a:srgbClr val="0070C0"/>
                </a:solidFill>
                <a:latin typeface="Arial"/>
                <a:hlinkClick r:id="rId13"/>
              </a:rPr>
              <a:t>Online Casino Content Vendor Shortlist Tool</a:t>
            </a:r>
            <a:r>
              <a:rPr lang="en-US" dirty="0" smtClean="0">
                <a:solidFill>
                  <a:srgbClr val="0070C0"/>
                </a:solidFill>
                <a:latin typeface="Arial"/>
              </a:rPr>
              <a:t> </a:t>
            </a:r>
            <a:r>
              <a:rPr lang="en-US" b="1" dirty="0" smtClean="0">
                <a:solidFill>
                  <a:srgbClr val="333333"/>
                </a:solidFill>
                <a:latin typeface="Arial"/>
              </a:rPr>
              <a:t>is designed to generate a customized shortlist of vendors based on </a:t>
            </a:r>
            <a:r>
              <a:rPr lang="en-US" b="1" i="1" dirty="0" smtClean="0">
                <a:solidFill>
                  <a:srgbClr val="333333"/>
                </a:solidFill>
                <a:latin typeface="Arial"/>
              </a:rPr>
              <a:t>your </a:t>
            </a:r>
            <a:r>
              <a:rPr lang="en-US" b="1" dirty="0" smtClean="0">
                <a:solidFill>
                  <a:srgbClr val="333333"/>
                </a:solidFill>
                <a:latin typeface="Arial"/>
              </a:rPr>
              <a:t>key priorities.</a:t>
            </a:r>
            <a:endParaRPr lang="en-US" b="1" dirty="0">
              <a:solidFill>
                <a:srgbClr val="333333"/>
              </a:solidFill>
              <a:latin typeface="Arial"/>
            </a:endParaRPr>
          </a:p>
        </p:txBody>
      </p:sp>
      <p:sp>
        <p:nvSpPr>
          <p:cNvPr id="15" name="Title 14"/>
          <p:cNvSpPr>
            <a:spLocks noGrp="1"/>
          </p:cNvSpPr>
          <p:nvPr>
            <p:ph type="title"/>
            <p:custDataLst>
              <p:tags r:id="rId4"/>
            </p:custDataLst>
          </p:nvPr>
        </p:nvSpPr>
        <p:spPr/>
        <p:txBody>
          <a:bodyPr/>
          <a:lstStyle/>
          <a:p>
            <a:r>
              <a:rPr lang="en-US" dirty="0" smtClean="0"/>
              <a:t>Identify leading candidates with the </a:t>
            </a:r>
            <a:r>
              <a:rPr lang="en-US" i="1" dirty="0" smtClean="0"/>
              <a:t>Online Casino Content Vendor Shortlist Tool</a:t>
            </a:r>
            <a:endParaRPr lang="en-US" i="1" dirty="0"/>
          </a:p>
        </p:txBody>
      </p:sp>
      <p:grpSp>
        <p:nvGrpSpPr>
          <p:cNvPr id="2" name="Group 33"/>
          <p:cNvGrpSpPr/>
          <p:nvPr>
            <p:custDataLst>
              <p:tags r:id="rId5"/>
            </p:custDataLst>
          </p:nvPr>
        </p:nvGrpSpPr>
        <p:grpSpPr>
          <a:xfrm>
            <a:off x="503548" y="1965960"/>
            <a:ext cx="3410173" cy="2926715"/>
            <a:chOff x="5543549" y="2724151"/>
            <a:chExt cx="3295651" cy="2391343"/>
          </a:xfrm>
        </p:grpSpPr>
        <p:sp>
          <p:nvSpPr>
            <p:cNvPr id="10" name="Rectangle 9"/>
            <p:cNvSpPr/>
            <p:nvPr/>
          </p:nvSpPr>
          <p:spPr>
            <a:xfrm>
              <a:off x="5543549" y="2948291"/>
              <a:ext cx="3295651" cy="2167203"/>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171450" indent="-111125" algn="l">
                <a:buFont typeface="Arial" pitchFamily="34" charset="0"/>
                <a:buChar char="•"/>
              </a:pPr>
              <a:endParaRPr lang="en-CA" sz="1000" dirty="0" smtClean="0">
                <a:solidFill>
                  <a:srgbClr val="333333"/>
                </a:solidFill>
              </a:endParaRPr>
            </a:p>
            <a:p>
              <a:pPr marL="171450" indent="-111125" algn="l">
                <a:buFont typeface="Arial" pitchFamily="34" charset="0"/>
                <a:buChar char="•"/>
              </a:pPr>
              <a:r>
                <a:rPr lang="en-CA" sz="1200" dirty="0" smtClean="0">
                  <a:solidFill>
                    <a:srgbClr val="333333"/>
                  </a:solidFill>
                </a:rPr>
                <a:t>Overall Vendor vs. Product Weightings</a:t>
              </a:r>
            </a:p>
            <a:p>
              <a:pPr marL="171450" indent="-111125" algn="l"/>
              <a:endParaRPr lang="en-CA" sz="1200" dirty="0" smtClean="0">
                <a:solidFill>
                  <a:srgbClr val="333333"/>
                </a:solidFill>
              </a:endParaRPr>
            </a:p>
            <a:p>
              <a:pPr marL="171450" indent="-111125" algn="l">
                <a:buFont typeface="Arial" pitchFamily="34" charset="0"/>
                <a:buChar char="•"/>
              </a:pPr>
              <a:r>
                <a:rPr lang="en-CA" sz="1200" dirty="0" smtClean="0">
                  <a:solidFill>
                    <a:srgbClr val="333333"/>
                  </a:solidFill>
                </a:rPr>
                <a:t>Individual product criteria weightings:</a:t>
              </a:r>
            </a:p>
            <a:p>
              <a:pPr marL="341313" indent="-169863" algn="l">
                <a:buClr>
                  <a:srgbClr val="333333"/>
                </a:buClr>
                <a:buSzPct val="120000"/>
                <a:buFont typeface="Wingdings" pitchFamily="2" charset="2"/>
                <a:buChar char="ü"/>
              </a:pPr>
              <a:r>
                <a:rPr lang="en-CA" sz="1200" dirty="0" smtClean="0">
                  <a:solidFill>
                    <a:srgbClr val="333333"/>
                  </a:solidFill>
                </a:rPr>
                <a:t>Features</a:t>
              </a:r>
            </a:p>
            <a:p>
              <a:pPr marL="341313" indent="-169863" algn="l">
                <a:buClr>
                  <a:srgbClr val="333333"/>
                </a:buClr>
                <a:buSzPct val="120000"/>
                <a:buFont typeface="Wingdings" pitchFamily="2" charset="2"/>
                <a:buChar char="ü"/>
              </a:pPr>
              <a:r>
                <a:rPr lang="en-CA" sz="1200" dirty="0" smtClean="0">
                  <a:solidFill>
                    <a:srgbClr val="333333"/>
                  </a:solidFill>
                </a:rPr>
                <a:t>Usability</a:t>
              </a:r>
            </a:p>
            <a:p>
              <a:pPr marL="341313" indent="-169863" algn="l">
                <a:buClr>
                  <a:srgbClr val="333333"/>
                </a:buClr>
                <a:buSzPct val="120000"/>
                <a:buFont typeface="Wingdings" pitchFamily="2" charset="2"/>
                <a:buChar char="ü"/>
              </a:pPr>
              <a:r>
                <a:rPr lang="en-CA" sz="1200" dirty="0" smtClean="0">
                  <a:solidFill>
                    <a:srgbClr val="333333"/>
                  </a:solidFill>
                </a:rPr>
                <a:t>Integration</a:t>
              </a:r>
            </a:p>
            <a:p>
              <a:pPr marL="341313" indent="-169863" algn="l">
                <a:buClr>
                  <a:srgbClr val="333333"/>
                </a:buClr>
                <a:buSzPct val="120000"/>
                <a:buFont typeface="Wingdings" pitchFamily="2" charset="2"/>
                <a:buChar char="ü"/>
              </a:pPr>
              <a:r>
                <a:rPr lang="en-CA" sz="1200" dirty="0" smtClean="0">
                  <a:solidFill>
                    <a:srgbClr val="333333"/>
                  </a:solidFill>
                </a:rPr>
                <a:t>Architecture</a:t>
              </a:r>
            </a:p>
            <a:p>
              <a:pPr marL="171450" indent="-111125" algn="l"/>
              <a:endParaRPr lang="en-CA" sz="1200" dirty="0" smtClean="0">
                <a:solidFill>
                  <a:srgbClr val="333333"/>
                </a:solidFill>
              </a:endParaRPr>
            </a:p>
            <a:p>
              <a:pPr marL="171450" indent="-111125" algn="l">
                <a:buFont typeface="Arial" pitchFamily="34" charset="0"/>
                <a:buChar char="•"/>
              </a:pPr>
              <a:r>
                <a:rPr lang="en-CA" sz="1200" dirty="0" smtClean="0">
                  <a:solidFill>
                    <a:srgbClr val="333333"/>
                  </a:solidFill>
                </a:rPr>
                <a:t>Individual vendor criteria weightings:</a:t>
              </a:r>
            </a:p>
            <a:p>
              <a:pPr marL="341313" indent="-169863" algn="l">
                <a:buClr>
                  <a:srgbClr val="333333"/>
                </a:buClr>
                <a:buSzPct val="120000"/>
                <a:buFont typeface="Wingdings" pitchFamily="2" charset="2"/>
                <a:buChar char="ü"/>
              </a:pPr>
              <a:r>
                <a:rPr lang="en-CA" sz="1200" dirty="0" smtClean="0">
                  <a:solidFill>
                    <a:srgbClr val="333333"/>
                  </a:solidFill>
                </a:rPr>
                <a:t>Viability</a:t>
              </a:r>
            </a:p>
            <a:p>
              <a:pPr marL="341313" indent="-169863" algn="l">
                <a:buClr>
                  <a:srgbClr val="333333"/>
                </a:buClr>
                <a:buSzPct val="120000"/>
                <a:buFont typeface="Wingdings" pitchFamily="2" charset="2"/>
                <a:buChar char="ü"/>
              </a:pPr>
              <a:r>
                <a:rPr lang="en-CA" sz="1200" dirty="0" smtClean="0">
                  <a:solidFill>
                    <a:srgbClr val="333333"/>
                  </a:solidFill>
                </a:rPr>
                <a:t>Strategy</a:t>
              </a:r>
            </a:p>
            <a:p>
              <a:pPr marL="341313" indent="-169863" algn="l">
                <a:buClr>
                  <a:srgbClr val="333333"/>
                </a:buClr>
                <a:buSzPct val="120000"/>
                <a:buFont typeface="Wingdings" pitchFamily="2" charset="2"/>
                <a:buChar char="ü"/>
              </a:pPr>
              <a:r>
                <a:rPr lang="en-CA" sz="1200" dirty="0" smtClean="0">
                  <a:solidFill>
                    <a:srgbClr val="333333"/>
                  </a:solidFill>
                </a:rPr>
                <a:t>Reach</a:t>
              </a:r>
            </a:p>
            <a:p>
              <a:pPr marL="341313" indent="-169863" algn="l">
                <a:buClr>
                  <a:srgbClr val="333333"/>
                </a:buClr>
                <a:buSzPct val="120000"/>
                <a:buFont typeface="Wingdings" pitchFamily="2" charset="2"/>
                <a:buChar char="ü"/>
              </a:pPr>
              <a:r>
                <a:rPr lang="en-CA" sz="1200" dirty="0" smtClean="0">
                  <a:solidFill>
                    <a:srgbClr val="333333"/>
                  </a:solidFill>
                </a:rPr>
                <a:t>Channel</a:t>
              </a:r>
            </a:p>
          </p:txBody>
        </p:sp>
        <p:sp>
          <p:nvSpPr>
            <p:cNvPr id="11" name="Round Same Side Corner Rectangle 10"/>
            <p:cNvSpPr/>
            <p:nvPr/>
          </p:nvSpPr>
          <p:spPr>
            <a:xfrm>
              <a:off x="5543550" y="2724151"/>
              <a:ext cx="3295650" cy="224140"/>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This tool offers the ability to modify:</a:t>
              </a:r>
              <a:endParaRPr lang="en-CA" sz="1400" b="1" dirty="0">
                <a:solidFill>
                  <a:srgbClr val="FFFFFF"/>
                </a:solidFill>
              </a:endParaRPr>
            </a:p>
          </p:txBody>
        </p:sp>
      </p:grpSp>
      <p:grpSp>
        <p:nvGrpSpPr>
          <p:cNvPr id="3" name="Group 25"/>
          <p:cNvGrpSpPr/>
          <p:nvPr>
            <p:custDataLst>
              <p:tags r:id="rId6"/>
            </p:custDataLst>
          </p:nvPr>
        </p:nvGrpSpPr>
        <p:grpSpPr>
          <a:xfrm>
            <a:off x="3463829" y="3931920"/>
            <a:ext cx="815991" cy="792088"/>
            <a:chOff x="3375893" y="3714688"/>
            <a:chExt cx="815991" cy="792088"/>
          </a:xfrm>
        </p:grpSpPr>
        <p:sp>
          <p:nvSpPr>
            <p:cNvPr id="24" name="Rounded Rectangle 23"/>
            <p:cNvSpPr/>
            <p:nvPr>
              <p:custDataLst>
                <p:tags r:id="rId7"/>
              </p:custDataLst>
            </p:nvPr>
          </p:nvSpPr>
          <p:spPr>
            <a:xfrm>
              <a:off x="3375893" y="3714688"/>
              <a:ext cx="815991"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25" name="Picture 24" descr="tool.wmf"/>
            <p:cNvPicPr>
              <a:picLocks noChangeAspect="1"/>
            </p:cNvPicPr>
            <p:nvPr>
              <p:custDataLst>
                <p:tags r:id="rId8"/>
              </p:custDataLst>
            </p:nvPr>
          </p:nvPicPr>
          <p:blipFill>
            <a:blip r:embed="rId14" cstate="print"/>
            <a:stretch>
              <a:fillRect/>
            </a:stretch>
          </p:blipFill>
          <p:spPr>
            <a:xfrm>
              <a:off x="3463829" y="3795631"/>
              <a:ext cx="633902" cy="614790"/>
            </a:xfrm>
            <a:prstGeom prst="rect">
              <a:avLst/>
            </a:prstGeom>
          </p:spPr>
        </p:pic>
      </p:grpSp>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29200" y="2002864"/>
            <a:ext cx="3657600" cy="4209022"/>
          </a:xfrm>
          <a:prstGeom prst="rect">
            <a:avLst/>
          </a:prstGeom>
          <a:effectLst>
            <a:outerShdw blurRad="50800" dist="38100" dir="2700000" algn="tl" rotWithShape="0">
              <a:prstClr val="black">
                <a:alpha val="40000"/>
              </a:prstClr>
            </a:outerShdw>
          </a:effectLst>
        </p:spPr>
      </p:pic>
      <p:pic>
        <p:nvPicPr>
          <p:cNvPr id="12" name="Picture 11"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0557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3383"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custDataLst>
              <p:tags r:id="rId3"/>
            </p:custDataLst>
          </p:nvPr>
        </p:nvSpPr>
        <p:spPr/>
        <p:txBody>
          <a:bodyPr/>
          <a:lstStyle/>
          <a:p>
            <a:r>
              <a:rPr lang="en-US" dirty="0" smtClean="0"/>
              <a:t>Appendix</a:t>
            </a:r>
            <a:endParaRPr lang="en-US" dirty="0"/>
          </a:p>
        </p:txBody>
      </p:sp>
      <p:sp>
        <p:nvSpPr>
          <p:cNvPr id="3" name="Text Placeholder 2"/>
          <p:cNvSpPr txBox="1">
            <a:spLocks/>
          </p:cNvSpPr>
          <p:nvPr>
            <p:custDataLst>
              <p:tags r:id="rId4"/>
            </p:custDataLst>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p:txBody>
      </p:sp>
      <p:pic>
        <p:nvPicPr>
          <p:cNvPr id="5" name="Picture 4" descr="sample_linkbar-itrgNEW.gif">
            <a:hlinkClick r:id="rId9"/>
          </p:cNvPr>
          <p:cNvPicPr>
            <a:picLocks noChangeAspect="1"/>
          </p:cNvPicPr>
          <p:nvPr/>
        </p:nvPicPr>
        <p:blipFill>
          <a:blip r:embed="rId1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4090402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3"/>
          </p:cNvPr>
          <p:cNvPicPr>
            <a:picLocks noChangeAspect="1"/>
          </p:cNvPicPr>
          <p:nvPr/>
        </p:nvPicPr>
        <p:blipFill>
          <a:blip r:embed="rId5"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6"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86131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r>
              <a:rPr lang="en-CA" dirty="0"/>
              <a:t>As online gaming platforms become </a:t>
            </a:r>
            <a:r>
              <a:rPr lang="en-CA" dirty="0" smtClean="0"/>
              <a:t>table stakes </a:t>
            </a:r>
            <a:r>
              <a:rPr lang="en-CA" dirty="0"/>
              <a:t>for casino operators, the selection of </a:t>
            </a:r>
            <a:r>
              <a:rPr lang="en-CA" dirty="0" smtClean="0"/>
              <a:t>the </a:t>
            </a:r>
            <a:r>
              <a:rPr lang="en-CA" dirty="0"/>
              <a:t>right game content will be a very visible </a:t>
            </a:r>
            <a:r>
              <a:rPr lang="en-CA" dirty="0" smtClean="0"/>
              <a:t>differentiator.</a:t>
            </a:r>
            <a:endParaRPr lang="en-CA" dirty="0">
              <a:solidFill>
                <a:srgbClr val="FF0000"/>
              </a:solidFill>
            </a:endParaRP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2468563"/>
            <a:ext cx="4068447" cy="2376264"/>
          </a:xfrm>
        </p:spPr>
        <p:txBody>
          <a:bodyPr/>
          <a:lstStyle/>
          <a:p>
            <a:pPr>
              <a:lnSpc>
                <a:spcPct val="100000"/>
              </a:lnSpc>
            </a:pPr>
            <a:r>
              <a:rPr lang="en-CA" sz="1400" dirty="0" smtClean="0"/>
              <a:t>Enterprises seeking to select Online Casino Content for their online casinos</a:t>
            </a:r>
          </a:p>
          <a:p>
            <a:pPr>
              <a:lnSpc>
                <a:spcPct val="100000"/>
              </a:lnSpc>
            </a:pPr>
            <a:endParaRPr lang="en-CA" sz="1400" dirty="0" smtClean="0"/>
          </a:p>
          <a:p>
            <a:pPr>
              <a:lnSpc>
                <a:spcPct val="100000"/>
              </a:lnSpc>
            </a:pPr>
            <a:r>
              <a:rPr lang="en-CA" sz="1400" dirty="0" smtClean="0"/>
              <a:t>Their Online Casino Content use case may include:</a:t>
            </a:r>
          </a:p>
          <a:p>
            <a:pPr lvl="1">
              <a:lnSpc>
                <a:spcPct val="100000"/>
              </a:lnSpc>
            </a:pPr>
            <a:r>
              <a:rPr lang="en-CA" sz="1400" dirty="0"/>
              <a:t>Promoting an existing brick and mortar casino brand.</a:t>
            </a:r>
          </a:p>
          <a:p>
            <a:pPr lvl="1">
              <a:lnSpc>
                <a:spcPct val="100000"/>
              </a:lnSpc>
            </a:pPr>
            <a:r>
              <a:rPr lang="en-CA" sz="1400" dirty="0"/>
              <a:t>Creating a new online brand and casino.</a:t>
            </a:r>
          </a:p>
        </p:txBody>
      </p:sp>
      <p:sp>
        <p:nvSpPr>
          <p:cNvPr id="20" name="Text Placeholder 19"/>
          <p:cNvSpPr>
            <a:spLocks noGrp="1"/>
          </p:cNvSpPr>
          <p:nvPr>
            <p:ph type="body" sz="quarter" idx="21"/>
          </p:nvPr>
        </p:nvSpPr>
        <p:spPr>
          <a:xfrm>
            <a:off x="320675" y="196596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196596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468563"/>
            <a:ext cx="4159250" cy="2376264"/>
          </a:xfrm>
        </p:spPr>
        <p:txBody>
          <a:bodyPr/>
          <a:lstStyle/>
          <a:p>
            <a:pPr>
              <a:lnSpc>
                <a:spcPct val="100000"/>
              </a:lnSpc>
            </a:pPr>
            <a:r>
              <a:rPr lang="en-CA" sz="1400" dirty="0" smtClean="0"/>
              <a:t>Understand what’s new in the Online Casino Content market.</a:t>
            </a:r>
          </a:p>
          <a:p>
            <a:pPr>
              <a:lnSpc>
                <a:spcPct val="100000"/>
              </a:lnSpc>
            </a:pPr>
            <a:endParaRPr lang="en-CA" sz="1400" dirty="0" smtClean="0"/>
          </a:p>
          <a:p>
            <a:pPr>
              <a:lnSpc>
                <a:spcPct val="100000"/>
              </a:lnSpc>
            </a:pPr>
            <a:r>
              <a:rPr lang="en-CA" sz="1400" dirty="0" smtClean="0"/>
              <a:t>Evaluate Online Casino Content vendors and products for your enterprise needs.</a:t>
            </a:r>
          </a:p>
          <a:p>
            <a:pPr>
              <a:lnSpc>
                <a:spcPct val="100000"/>
              </a:lnSpc>
            </a:pPr>
            <a:endParaRPr lang="en-CA" sz="1400" dirty="0" smtClean="0"/>
          </a:p>
          <a:p>
            <a:pPr>
              <a:lnSpc>
                <a:spcPct val="100000"/>
              </a:lnSpc>
            </a:pPr>
            <a:r>
              <a:rPr lang="en-CA" sz="1400" dirty="0" smtClean="0"/>
              <a:t>Determine which products are most appropriate for particular use cases and scenarios.</a:t>
            </a:r>
          </a:p>
        </p:txBody>
      </p:sp>
      <p:cxnSp>
        <p:nvCxnSpPr>
          <p:cNvPr id="8" name="Straight Connector 7"/>
          <p:cNvCxnSpPr/>
          <p:nvPr/>
        </p:nvCxnSpPr>
        <p:spPr>
          <a:xfrm rot="5400000">
            <a:off x="3200990" y="3657011"/>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432"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3970318"/>
          </a:xfrm>
          <a:prstGeom prst="rect">
            <a:avLst/>
          </a:prstGeom>
        </p:spPr>
        <p:txBody>
          <a:bodyPr wrap="square">
            <a:spAutoFit/>
          </a:bodyPr>
          <a:lstStyle/>
          <a:p>
            <a:pPr marL="169863" indent="-169863" algn="l">
              <a:buFont typeface="Arial" pitchFamily="34" charset="0"/>
              <a:buChar char="•"/>
            </a:pPr>
            <a:r>
              <a:rPr lang="en-US" sz="1200" dirty="0"/>
              <a:t>Online casinos first began appearing in the early 1990s.  By </a:t>
            </a:r>
            <a:r>
              <a:rPr lang="en-US" sz="1200" dirty="0" smtClean="0"/>
              <a:t>the </a:t>
            </a:r>
            <a:r>
              <a:rPr lang="en-US" sz="1200" dirty="0"/>
              <a:t>end </a:t>
            </a:r>
            <a:r>
              <a:rPr lang="en-US" sz="1200" dirty="0" smtClean="0"/>
              <a:t>of </a:t>
            </a:r>
            <a:r>
              <a:rPr lang="en-US" sz="1200" dirty="0"/>
              <a:t>the decade, hundreds of online sites all over the world were accepting real-money wagers across digital versions of just about every casino game.</a:t>
            </a:r>
          </a:p>
          <a:p>
            <a:pPr marL="169863" indent="-169863" algn="l">
              <a:buFont typeface="Arial" pitchFamily="34" charset="0"/>
              <a:buChar char="•"/>
            </a:pPr>
            <a:endParaRPr lang="en-US" sz="1200" dirty="0"/>
          </a:p>
          <a:p>
            <a:pPr marL="169863" indent="-169863" algn="l">
              <a:buFont typeface="Arial" pitchFamily="34" charset="0"/>
              <a:buChar char="•"/>
            </a:pPr>
            <a:r>
              <a:rPr lang="en-US" sz="1200" dirty="0"/>
              <a:t>Evolutions in the presentation of game content have followed as enabling technologies improve</a:t>
            </a:r>
            <a:r>
              <a:rPr lang="en-US" sz="1200" dirty="0" smtClean="0"/>
              <a:t>. </a:t>
            </a:r>
            <a:r>
              <a:rPr lang="en-US" sz="1200" dirty="0"/>
              <a:t>High-resolution video streaming has allowed for live-dealer games to be played across the internet, and 3D graphics engines have been deployed by game developers to provide eye-popping graphics for online slot machines.</a:t>
            </a:r>
          </a:p>
          <a:p>
            <a:pPr marL="169863" indent="-169863" algn="l">
              <a:buFont typeface="Arial" pitchFamily="34" charset="0"/>
              <a:buChar char="•"/>
            </a:pPr>
            <a:endParaRPr lang="en-US" sz="1200" dirty="0"/>
          </a:p>
          <a:p>
            <a:pPr marL="169863" indent="-169863" algn="l">
              <a:buFont typeface="Arial" pitchFamily="34" charset="0"/>
              <a:buChar char="•"/>
            </a:pPr>
            <a:r>
              <a:rPr lang="en-US" sz="1200" dirty="0"/>
              <a:t>The state of international regulation for online gambling (or lack thereof in the United States) has created two distinct market segments: European game providers who have continued to operate over the past decade, </a:t>
            </a:r>
            <a:r>
              <a:rPr lang="en-US" sz="1200" dirty="0" smtClean="0"/>
              <a:t>and </a:t>
            </a:r>
            <a:r>
              <a:rPr lang="en-US" sz="1200" dirty="0"/>
              <a:t>US companies, who pulled out after the UIGEA, preparing </a:t>
            </a:r>
            <a:r>
              <a:rPr lang="en-US" sz="1200" dirty="0" smtClean="0"/>
              <a:t>to </a:t>
            </a:r>
            <a:r>
              <a:rPr lang="en-US" sz="1200" dirty="0"/>
              <a:t>re-enter the </a:t>
            </a:r>
            <a:r>
              <a:rPr lang="en-US" sz="1200" dirty="0" smtClean="0"/>
              <a:t>space.</a:t>
            </a:r>
            <a:endParaRPr lang="en-US" sz="1200" dirty="0"/>
          </a:p>
          <a:p>
            <a:pPr marL="169863" indent="-169863" algn="l">
              <a:buFont typeface="Arial" pitchFamily="34" charset="0"/>
              <a:buChar char="•"/>
            </a:pPr>
            <a:endParaRPr lang="en-US" sz="1200" dirty="0"/>
          </a:p>
          <a:p>
            <a:pPr marL="169863" indent="-169863" algn="l">
              <a:buFont typeface="Arial" pitchFamily="34" charset="0"/>
              <a:buChar char="•"/>
            </a:pPr>
            <a:endParaRPr lang="en-US" sz="1200" dirty="0"/>
          </a:p>
        </p:txBody>
      </p:sp>
      <p:sp>
        <p:nvSpPr>
          <p:cNvPr id="5" name="Rectangle 4"/>
          <p:cNvSpPr/>
          <p:nvPr>
            <p:custDataLst>
              <p:tags r:id="rId7"/>
            </p:custDataLst>
          </p:nvPr>
        </p:nvSpPr>
        <p:spPr>
          <a:xfrm>
            <a:off x="4664075" y="1552218"/>
            <a:ext cx="4159250" cy="3600986"/>
          </a:xfrm>
          <a:prstGeom prst="rect">
            <a:avLst/>
          </a:prstGeom>
        </p:spPr>
        <p:txBody>
          <a:bodyPr wrap="square">
            <a:spAutoFit/>
          </a:bodyPr>
          <a:lstStyle/>
          <a:p>
            <a:pPr marL="169863" indent="-169863" algn="l">
              <a:buFont typeface="Arial" pitchFamily="34" charset="0"/>
              <a:buChar char="•"/>
            </a:pPr>
            <a:r>
              <a:rPr lang="en-US" sz="1200" dirty="0"/>
              <a:t>The demand on game performance is ever-increasing, and patrons will expect games to keep pace</a:t>
            </a:r>
            <a:r>
              <a:rPr lang="en-US" sz="1200" dirty="0" smtClean="0"/>
              <a:t>. </a:t>
            </a:r>
            <a:r>
              <a:rPr lang="en-US" sz="1200" dirty="0"/>
              <a:t>Expect technologies such as retinal monitoring and gesture-based controls to be incorporated into games </a:t>
            </a:r>
            <a:r>
              <a:rPr lang="en-US" sz="1200" dirty="0" smtClean="0"/>
              <a:t>in </a:t>
            </a:r>
            <a:r>
              <a:rPr lang="en-US" sz="1200" dirty="0"/>
              <a:t>the near future.</a:t>
            </a:r>
          </a:p>
          <a:p>
            <a:pPr marL="169863" indent="-169863" algn="l">
              <a:buFont typeface="Arial" pitchFamily="34" charset="0"/>
              <a:buChar char="•"/>
            </a:pPr>
            <a:endParaRPr lang="en-US" sz="1200" dirty="0"/>
          </a:p>
          <a:p>
            <a:pPr marL="169863" indent="-169863" algn="l">
              <a:buFont typeface="Arial" pitchFamily="34" charset="0"/>
              <a:buChar char="•"/>
            </a:pPr>
            <a:r>
              <a:rPr lang="en-US" sz="1200" dirty="0"/>
              <a:t>The next step in live-dealer play will be true virtual presence. </a:t>
            </a:r>
            <a:r>
              <a:rPr lang="en-US" sz="1200" dirty="0" smtClean="0"/>
              <a:t>Currently </a:t>
            </a:r>
            <a:r>
              <a:rPr lang="en-US" sz="1200" dirty="0"/>
              <a:t>the technology is </a:t>
            </a:r>
            <a:r>
              <a:rPr lang="en-US" sz="1200" dirty="0" smtClean="0"/>
              <a:t>cost-prohibitive, </a:t>
            </a:r>
            <a:r>
              <a:rPr lang="en-US" sz="1200" dirty="0"/>
              <a:t>but there is a real opportunity </a:t>
            </a:r>
            <a:r>
              <a:rPr lang="en-US" sz="1200" dirty="0" smtClean="0"/>
              <a:t>to </a:t>
            </a:r>
            <a:r>
              <a:rPr lang="en-US" sz="1200" dirty="0"/>
              <a:t>deliver a truly immersive experience through this type </a:t>
            </a:r>
            <a:r>
              <a:rPr lang="en-US" sz="1200" dirty="0" smtClean="0"/>
              <a:t>of </a:t>
            </a:r>
            <a:r>
              <a:rPr lang="en-US" sz="1200" dirty="0"/>
              <a:t>system, especially in the </a:t>
            </a:r>
            <a:r>
              <a:rPr lang="en-US" sz="1200" dirty="0" smtClean="0"/>
              <a:t>high roller player-vs.-</a:t>
            </a:r>
            <a:r>
              <a:rPr lang="en-US" sz="1200" dirty="0"/>
              <a:t>player games such as poker.</a:t>
            </a:r>
          </a:p>
          <a:p>
            <a:pPr marL="169863" indent="-169863" algn="l">
              <a:buFont typeface="Arial" pitchFamily="34" charset="0"/>
              <a:buChar char="•"/>
            </a:pPr>
            <a:endParaRPr lang="en-US" sz="1200" dirty="0"/>
          </a:p>
          <a:p>
            <a:pPr marL="169863" indent="-169863" algn="l">
              <a:buFont typeface="Arial" pitchFamily="34" charset="0"/>
              <a:buChar char="•"/>
            </a:pPr>
            <a:r>
              <a:rPr lang="en-US" sz="1200" dirty="0"/>
              <a:t>Vendor partnerships have always been a tangled web </a:t>
            </a:r>
            <a:r>
              <a:rPr lang="en-US" sz="1200" dirty="0" smtClean="0"/>
              <a:t>online and </a:t>
            </a:r>
            <a:r>
              <a:rPr lang="en-US" sz="1200" dirty="0"/>
              <a:t>don’t expect that to stop</a:t>
            </a:r>
            <a:r>
              <a:rPr lang="en-US" sz="1200" dirty="0" smtClean="0"/>
              <a:t>. </a:t>
            </a:r>
            <a:r>
              <a:rPr lang="en-US" sz="1200" dirty="0"/>
              <a:t>There is, however, some market consolidation going </a:t>
            </a:r>
            <a:r>
              <a:rPr lang="en-US" sz="1200" dirty="0" smtClean="0"/>
              <a:t>on </a:t>
            </a:r>
            <a:r>
              <a:rPr lang="en-US" sz="1200" dirty="0"/>
              <a:t>involving the bigger brands with brick and mortar presence buying up online content providers. </a:t>
            </a:r>
            <a:r>
              <a:rPr lang="en-US" sz="1200" dirty="0" smtClean="0"/>
              <a:t>This </a:t>
            </a:r>
            <a:r>
              <a:rPr lang="en-US" sz="1200" dirty="0"/>
              <a:t>trend will </a:t>
            </a:r>
            <a:r>
              <a:rPr lang="en-US" sz="1200" dirty="0" smtClean="0"/>
              <a:t>continue </a:t>
            </a:r>
            <a:r>
              <a:rPr lang="en-US" sz="1200" dirty="0"/>
              <a:t>and provide clients with more full-featured and turnkey </a:t>
            </a:r>
            <a:r>
              <a:rPr lang="en-US" sz="1200" dirty="0" smtClean="0"/>
              <a:t>solutions.</a:t>
            </a:r>
            <a:endParaRPr lang="en-US" sz="1200" dirty="0">
              <a:solidFill>
                <a:srgbClr val="FF0000"/>
              </a:solidFill>
            </a:endParaRP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capabilities that were once cutting edge become default and new functionality becomes differentiating. Integration with third-party platforms has become a Table Stakes capability and should no longer be used to differentiate solutions. Instead focus on mobile capability and multi-player games to get the best fit for your requirements.</a:t>
              </a:r>
            </a:p>
          </p:txBody>
        </p:sp>
        <p:pic>
          <p:nvPicPr>
            <p:cNvPr id="11" name="Picture 10" descr="insight.png"/>
            <p:cNvPicPr>
              <a:picLocks noChangeAspect="1"/>
            </p:cNvPicPr>
            <p:nvPr/>
          </p:nvPicPr>
          <p:blipFill>
            <a:blip r:embed="rId15" cstate="print"/>
            <a:stretch>
              <a:fillRect/>
            </a:stretch>
          </p:blipFill>
          <p:spPr>
            <a:xfrm>
              <a:off x="328291" y="4509120"/>
              <a:ext cx="1000207" cy="838201"/>
            </a:xfrm>
            <a:prstGeom prst="rect">
              <a:avLst/>
            </a:prstGeom>
          </p:spPr>
        </p:pic>
      </p:grpSp>
      <p:pic>
        <p:nvPicPr>
          <p:cNvPr id="13" name="Picture 12"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online </a:t>
            </a:r>
            <a:r>
              <a:rPr lang="en-US" dirty="0"/>
              <a:t>g</a:t>
            </a:r>
            <a:r>
              <a:rPr lang="en-US" dirty="0" smtClean="0"/>
              <a:t>aming</a:t>
            </a:r>
            <a:endParaRPr lang="en-US" dirty="0"/>
          </a:p>
        </p:txBody>
      </p:sp>
      <p:sp>
        <p:nvSpPr>
          <p:cNvPr id="21" name="Text Placeholder 20"/>
          <p:cNvSpPr>
            <a:spLocks noGrp="1"/>
          </p:cNvSpPr>
          <p:nvPr>
            <p:ph type="body" sz="quarter" idx="19"/>
          </p:nvPr>
        </p:nvSpPr>
        <p:spPr>
          <a:xfrm>
            <a:off x="257176" y="1280160"/>
            <a:ext cx="8620124" cy="657225"/>
          </a:xfrm>
        </p:spPr>
        <p:txBody>
          <a:bodyPr/>
          <a:lstStyle/>
          <a:p>
            <a:r>
              <a:rPr lang="en-US" dirty="0" smtClean="0"/>
              <a:t>Online gaming, or iGaming, </a:t>
            </a:r>
            <a:r>
              <a:rPr lang="en-US" dirty="0"/>
              <a:t>comes in many shapes and forms. You won’t necessarily need all of the pieces right now, or ever, but understanding the difference is a good place to start.</a:t>
            </a:r>
          </a:p>
          <a:p>
            <a:endParaRPr lang="en-US" dirty="0"/>
          </a:p>
        </p:txBody>
      </p:sp>
      <p:sp>
        <p:nvSpPr>
          <p:cNvPr id="5" name="Text Placeholder 4"/>
          <p:cNvSpPr>
            <a:spLocks noGrp="1"/>
          </p:cNvSpPr>
          <p:nvPr>
            <p:ph type="body" sz="quarter" idx="16"/>
          </p:nvPr>
        </p:nvSpPr>
        <p:spPr>
          <a:xfrm>
            <a:off x="249303" y="2204864"/>
            <a:ext cx="3121116" cy="3960440"/>
          </a:xfrm>
        </p:spPr>
        <p:txBody>
          <a:bodyPr/>
          <a:lstStyle/>
          <a:p>
            <a:endParaRPr lang="en-US" dirty="0" smtClean="0"/>
          </a:p>
          <a:p>
            <a:r>
              <a:rPr lang="en-US" dirty="0" smtClean="0"/>
              <a:t>While many vendors offer turnkey solutions (featuring both platform and content), some vendors specialize in certain aspects of iGaming, and some don’t target casinos whatsoever. </a:t>
            </a:r>
          </a:p>
          <a:p>
            <a:r>
              <a:rPr lang="en-US" dirty="0" smtClean="0"/>
              <a:t>Understand the different categories of vendors to leverage each vendor for its strengths.</a:t>
            </a:r>
          </a:p>
          <a:p>
            <a:r>
              <a:rPr lang="en-US" dirty="0" smtClean="0"/>
              <a:t>This Vendor Landscape focuses on </a:t>
            </a:r>
            <a:r>
              <a:rPr lang="en-US" b="1" dirty="0" smtClean="0"/>
              <a:t>those that provide casino content for the online space.</a:t>
            </a:r>
            <a:r>
              <a:rPr lang="en-US" dirty="0" smtClean="0"/>
              <a:t> Some vendors offer this as part of their turnkey solution, whereas others rely on the client having an existing platform. Online casino content includes slots, table games, bingo, lottery, and poker; however, a future Vendor Landscape will address poker offerings in more detail.</a:t>
            </a:r>
            <a:endParaRPr lang="en-US" dirty="0"/>
          </a:p>
        </p:txBody>
      </p:sp>
      <p:graphicFrame>
        <p:nvGraphicFramePr>
          <p:cNvPr id="4" name="Table 3"/>
          <p:cNvGraphicFramePr>
            <a:graphicFrameLocks noGrp="1"/>
          </p:cNvGraphicFramePr>
          <p:nvPr>
            <p:extLst/>
          </p:nvPr>
        </p:nvGraphicFramePr>
        <p:xfrm>
          <a:off x="3959931" y="2204864"/>
          <a:ext cx="4896544" cy="3960440"/>
        </p:xfrm>
        <a:graphic>
          <a:graphicData uri="http://schemas.openxmlformats.org/drawingml/2006/table">
            <a:tbl>
              <a:tblPr firstRow="1" bandRow="1">
                <a:tableStyleId>{5C22544A-7EE6-4342-B048-85BDC9FD1C3A}</a:tableStyleId>
              </a:tblPr>
              <a:tblGrid>
                <a:gridCol w="2448272"/>
                <a:gridCol w="2448272"/>
              </a:tblGrid>
              <a:tr h="1980220">
                <a:tc>
                  <a:txBody>
                    <a:bodyPr/>
                    <a:lstStyle/>
                    <a:p>
                      <a:pPr algn="ctr"/>
                      <a:r>
                        <a:rPr lang="en-US" sz="1800" b="0" dirty="0" smtClean="0">
                          <a:solidFill>
                            <a:schemeClr val="tx1"/>
                          </a:solidFill>
                        </a:rPr>
                        <a:t>Platform</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smtClean="0">
                          <a:solidFill>
                            <a:schemeClr val="tx1"/>
                          </a:solidFill>
                        </a:rPr>
                        <a:t>Turnkey</a:t>
                      </a:r>
                      <a:endParaRPr lang="en-US" sz="1800" b="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1980220">
                <a:tc>
                  <a:txBody>
                    <a:bodyPr/>
                    <a:lstStyle/>
                    <a:p>
                      <a:pPr algn="ctr"/>
                      <a:r>
                        <a:rPr lang="en-US" sz="1800" dirty="0" smtClean="0">
                          <a:solidFill>
                            <a:schemeClr val="tx1"/>
                          </a:solidFill>
                        </a:rPr>
                        <a:t>Social/Other</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smtClean="0">
                          <a:solidFill>
                            <a:schemeClr val="tx1"/>
                          </a:solidFill>
                        </a:rPr>
                        <a:t>Content</a:t>
                      </a:r>
                      <a:endParaRPr lang="en-US" sz="18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extBox 5"/>
          <p:cNvSpPr txBox="1"/>
          <p:nvPr/>
        </p:nvSpPr>
        <p:spPr>
          <a:xfrm rot="16200000">
            <a:off x="3190612" y="2621509"/>
            <a:ext cx="1043877" cy="369332"/>
          </a:xfrm>
          <a:prstGeom prst="rect">
            <a:avLst/>
          </a:prstGeom>
          <a:noFill/>
        </p:spPr>
        <p:txBody>
          <a:bodyPr wrap="none" rtlCol="0">
            <a:spAutoFit/>
          </a:bodyPr>
          <a:lstStyle/>
          <a:p>
            <a:r>
              <a:rPr lang="en-US" dirty="0" smtClean="0">
                <a:solidFill>
                  <a:schemeClr val="accent1"/>
                </a:solidFill>
              </a:rPr>
              <a:t>Platform</a:t>
            </a:r>
            <a:endParaRPr lang="en-US" dirty="0">
              <a:solidFill>
                <a:schemeClr val="accent1"/>
              </a:solidFill>
            </a:endParaRPr>
          </a:p>
        </p:txBody>
      </p:sp>
      <p:sp>
        <p:nvSpPr>
          <p:cNvPr id="7" name="TextBox 6"/>
          <p:cNvSpPr txBox="1"/>
          <p:nvPr/>
        </p:nvSpPr>
        <p:spPr>
          <a:xfrm>
            <a:off x="7830359" y="6120008"/>
            <a:ext cx="992580" cy="369332"/>
          </a:xfrm>
          <a:prstGeom prst="rect">
            <a:avLst/>
          </a:prstGeom>
          <a:noFill/>
        </p:spPr>
        <p:txBody>
          <a:bodyPr wrap="none" rtlCol="0">
            <a:spAutoFit/>
          </a:bodyPr>
          <a:lstStyle/>
          <a:p>
            <a:r>
              <a:rPr lang="en-US" dirty="0" smtClean="0">
                <a:solidFill>
                  <a:schemeClr val="accent1"/>
                </a:solidFill>
              </a:rPr>
              <a:t>Content</a:t>
            </a:r>
            <a:endParaRPr lang="en-US" dirty="0">
              <a:solidFill>
                <a:schemeClr val="accent1"/>
              </a:solidFill>
            </a:endParaRPr>
          </a:p>
        </p:txBody>
      </p:sp>
      <p:cxnSp>
        <p:nvCxnSpPr>
          <p:cNvPr id="9" name="Straight Arrow Connector 8"/>
          <p:cNvCxnSpPr>
            <a:endCxn id="6" idx="1"/>
          </p:cNvCxnSpPr>
          <p:nvPr/>
        </p:nvCxnSpPr>
        <p:spPr>
          <a:xfrm flipV="1">
            <a:off x="3712550" y="3328114"/>
            <a:ext cx="1" cy="2791894"/>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1"/>
          </p:cNvCxnSpPr>
          <p:nvPr/>
        </p:nvCxnSpPr>
        <p:spPr>
          <a:xfrm>
            <a:off x="4067943" y="6304674"/>
            <a:ext cx="3762416"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 name="Picture 18" descr="http://news.ballytech.com/sites/ballytech.newshq.businesswire.com/files/logo/file/Bally_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2689" y="2852826"/>
            <a:ext cx="670546" cy="3889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stretch>
            <a:fillRect/>
          </a:stretch>
        </p:blipFill>
        <p:spPr>
          <a:xfrm>
            <a:off x="7376446" y="2445271"/>
            <a:ext cx="1173194" cy="428584"/>
          </a:xfrm>
          <a:prstGeom prst="rect">
            <a:avLst/>
          </a:prstGeom>
        </p:spPr>
      </p:pic>
      <p:pic>
        <p:nvPicPr>
          <p:cNvPr id="17" name="Picture 17" descr="http://www.dailypolitical.com/logos/aristocrat-leisure-limited-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3723" y="3618575"/>
            <a:ext cx="990237" cy="3133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newentrepreneursfoundation.co.uk/cd-content/uploads/images/gamesys_logo(2).jpg"/>
          <p:cNvPicPr>
            <a:picLocks noChangeAspect="1" noChangeArrowheads="1"/>
          </p:cNvPicPr>
          <p:nvPr/>
        </p:nvPicPr>
        <p:blipFill>
          <a:blip r:embed="rId6" cstate="print"/>
          <a:srcRect/>
          <a:stretch>
            <a:fillRect/>
          </a:stretch>
        </p:blipFill>
        <p:spPr bwMode="auto">
          <a:xfrm>
            <a:off x="7232790" y="4108155"/>
            <a:ext cx="1093649" cy="256556"/>
          </a:xfrm>
          <a:prstGeom prst="rect">
            <a:avLst/>
          </a:prstGeom>
          <a:noFill/>
        </p:spPr>
      </p:pic>
      <p:pic>
        <p:nvPicPr>
          <p:cNvPr id="19" name="Picture 18"/>
          <p:cNvPicPr>
            <a:picLocks noChangeAspect="1"/>
          </p:cNvPicPr>
          <p:nvPr/>
        </p:nvPicPr>
        <p:blipFill>
          <a:blip r:embed="rId7"/>
          <a:stretch>
            <a:fillRect/>
          </a:stretch>
        </p:blipFill>
        <p:spPr>
          <a:xfrm>
            <a:off x="7079868" y="3414042"/>
            <a:ext cx="738252" cy="380718"/>
          </a:xfrm>
          <a:prstGeom prst="rect">
            <a:avLst/>
          </a:prstGeom>
        </p:spPr>
      </p:pic>
      <p:pic>
        <p:nvPicPr>
          <p:cNvPr id="1026" name="Picture 2" descr="http://www.insidesocialgames.com/wp-content/uploads/2012/08/Zyng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3689" y="5534752"/>
            <a:ext cx="970050" cy="2387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King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6076" y="4340257"/>
            <a:ext cx="626227" cy="6262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xconomy.com/wordpress/wp-content/images/2011/04/PopCap_logo_rgb.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3968" y="4430874"/>
            <a:ext cx="570423" cy="57042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http://t0.gstatic.com/images?q=tbn:ANd9GcSb21byShxP1yhdsY3o_2l0trfXiPqumTJ_Ap_FnP6p_scJxA82pw"/>
          <p:cNvPicPr>
            <a:picLocks noChangeAspect="1" noChangeArrowheads="1"/>
          </p:cNvPicPr>
          <p:nvPr/>
        </p:nvPicPr>
        <p:blipFill>
          <a:blip r:embed="rId11" cstate="print"/>
          <a:srcRect/>
          <a:stretch>
            <a:fillRect/>
          </a:stretch>
        </p:blipFill>
        <p:spPr bwMode="auto">
          <a:xfrm>
            <a:off x="8098602" y="4488703"/>
            <a:ext cx="662587" cy="454765"/>
          </a:xfrm>
          <a:prstGeom prst="rect">
            <a:avLst/>
          </a:prstGeom>
          <a:noFill/>
        </p:spPr>
      </p:pic>
      <p:pic>
        <p:nvPicPr>
          <p:cNvPr id="27" name="Picture 26"/>
          <p:cNvPicPr>
            <a:picLocks noChangeAspect="1"/>
          </p:cNvPicPr>
          <p:nvPr/>
        </p:nvPicPr>
        <p:blipFill>
          <a:blip r:embed="rId12"/>
          <a:stretch>
            <a:fillRect/>
          </a:stretch>
        </p:blipFill>
        <p:spPr>
          <a:xfrm>
            <a:off x="7171690" y="5493318"/>
            <a:ext cx="1427948" cy="566554"/>
          </a:xfrm>
          <a:prstGeom prst="rect">
            <a:avLst/>
          </a:prstGeom>
        </p:spPr>
      </p:pic>
      <p:pic>
        <p:nvPicPr>
          <p:cNvPr id="28" name="Picture 9" descr="http://www.casinolifemagazine.com/sites/default/files/Wiliams%20Interactiv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8578" y="2971800"/>
            <a:ext cx="942302" cy="17365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3600" y="3769663"/>
            <a:ext cx="960120" cy="306286"/>
          </a:xfrm>
          <a:prstGeom prst="rect">
            <a:avLst/>
          </a:prstGeom>
        </p:spPr>
      </p:pic>
      <p:pic>
        <p:nvPicPr>
          <p:cNvPr id="25" name="Picture 4" descr="http://www.goldenlounge.com/images/microgaminglogo.jpg"/>
          <p:cNvPicPr>
            <a:picLocks noChangeAspect="1" noChangeArrowheads="1"/>
          </p:cNvPicPr>
          <p:nvPr/>
        </p:nvPicPr>
        <p:blipFill>
          <a:blip r:embed="rId15" cstate="print"/>
          <a:srcRect/>
          <a:stretch>
            <a:fillRect/>
          </a:stretch>
        </p:blipFill>
        <p:spPr bwMode="auto">
          <a:xfrm>
            <a:off x="6050137" y="4088550"/>
            <a:ext cx="1147849" cy="413226"/>
          </a:xfrm>
          <a:prstGeom prst="rect">
            <a:avLst/>
          </a:prstGeom>
          <a:noFill/>
        </p:spPr>
      </p:pic>
      <p:pic>
        <p:nvPicPr>
          <p:cNvPr id="29" name="Picture 28"/>
          <p:cNvPicPr>
            <a:picLocks noChangeAspect="1"/>
          </p:cNvPicPr>
          <p:nvPr/>
        </p:nvPicPr>
        <p:blipFill>
          <a:blip r:embed="rId16"/>
          <a:stretch>
            <a:fillRect/>
          </a:stretch>
        </p:blipFill>
        <p:spPr>
          <a:xfrm>
            <a:off x="6294552" y="2380605"/>
            <a:ext cx="1066368" cy="421345"/>
          </a:xfrm>
          <a:prstGeom prst="rect">
            <a:avLst/>
          </a:prstGeom>
        </p:spPr>
      </p:pic>
      <p:pic>
        <p:nvPicPr>
          <p:cNvPr id="30" name="Picture 4" descr="http://www.chipist.com/wp-content/uploads/2012/08/playtech-logo.jpg"/>
          <p:cNvPicPr>
            <a:picLocks noChangeAspect="1" noChangeArrowheads="1"/>
          </p:cNvPicPr>
          <p:nvPr/>
        </p:nvPicPr>
        <p:blipFill>
          <a:blip r:embed="rId17" cstate="print"/>
          <a:srcRect/>
          <a:stretch>
            <a:fillRect/>
          </a:stretch>
        </p:blipFill>
        <p:spPr bwMode="auto">
          <a:xfrm>
            <a:off x="5715000" y="3337560"/>
            <a:ext cx="1224186" cy="291759"/>
          </a:xfrm>
          <a:prstGeom prst="rect">
            <a:avLst/>
          </a:prstGeom>
          <a:noFill/>
        </p:spPr>
      </p:pic>
      <p:pic>
        <p:nvPicPr>
          <p:cNvPr id="31" name="Picture 23" descr="http://world-lotteries.org/cms/images/stories/news/Sciplay/sciplay_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03231" y="3601180"/>
            <a:ext cx="1068479" cy="46547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050136" y="2108172"/>
            <a:ext cx="2910983" cy="4062184"/>
          </a:xfrm>
          <a:prstGeom prst="roundRect">
            <a:avLst/>
          </a:prstGeom>
          <a:solidFill>
            <a:schemeClr val="bg1">
              <a:alpha val="0"/>
            </a:scheme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2" name="Picture 31" descr="sample_linkbar-itrgNEW.gif">
            <a:hlinkClick r:id="rId19"/>
          </p:cNvPr>
          <p:cNvPicPr>
            <a:picLocks noChangeAspect="1"/>
          </p:cNvPicPr>
          <p:nvPr/>
        </p:nvPicPr>
        <p:blipFill>
          <a:blip r:embed="rId2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714057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45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Online Casino Content Vendor selection / knock-out criteria: market share, mind share, and platform coverage</a:t>
            </a:r>
            <a:endParaRPr lang="en-US" dirty="0"/>
          </a:p>
        </p:txBody>
      </p:sp>
      <p:grpSp>
        <p:nvGrpSpPr>
          <p:cNvPr id="15" name="Group 33"/>
          <p:cNvGrpSpPr/>
          <p:nvPr/>
        </p:nvGrpSpPr>
        <p:grpSpPr>
          <a:xfrm>
            <a:off x="306508" y="2240280"/>
            <a:ext cx="8502650" cy="3839846"/>
            <a:chOff x="5543549" y="2722423"/>
            <a:chExt cx="3295651" cy="3613251"/>
          </a:xfrm>
        </p:grpSpPr>
        <p:sp>
          <p:nvSpPr>
            <p:cNvPr id="18" name="Rectangle 17"/>
            <p:cNvSpPr/>
            <p:nvPr/>
          </p:nvSpPr>
          <p:spPr>
            <a:xfrm>
              <a:off x="5543549" y="2980556"/>
              <a:ext cx="3295651" cy="335511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pPr>
              <a:r>
                <a:rPr lang="en-US" sz="1200" b="1" dirty="0" smtClean="0">
                  <a:solidFill>
                    <a:schemeClr val="tx1"/>
                  </a:solidFill>
                </a:rPr>
                <a:t>Aristocrat</a:t>
              </a:r>
              <a:r>
                <a:rPr lang="en-US" sz="1200" b="1" dirty="0">
                  <a:solidFill>
                    <a:schemeClr val="tx1"/>
                  </a:solidFill>
                </a:rPr>
                <a:t>.</a:t>
              </a:r>
              <a:r>
                <a:rPr lang="en-US" sz="1200" dirty="0">
                  <a:solidFill>
                    <a:schemeClr val="tx1"/>
                  </a:solidFill>
                </a:rPr>
                <a:t> This Australian-based company is one of the largest gaming machine manufacturers in the world. Aristocrat’s online gaming offering has grown significantly, including a partnership with OnGame to provide online poker.</a:t>
              </a:r>
            </a:p>
            <a:p>
              <a:pPr marL="233363" indent="-233363" algn="l">
                <a:spcBef>
                  <a:spcPts val="1200"/>
                </a:spcBef>
                <a:spcAft>
                  <a:spcPts val="0"/>
                </a:spcAft>
                <a:buFont typeface="Arial" pitchFamily="34" charset="0"/>
                <a:buChar char="•"/>
              </a:pPr>
              <a:r>
                <a:rPr lang="en-US" sz="1200" b="1" dirty="0" smtClean="0">
                  <a:solidFill>
                    <a:schemeClr val="tx1"/>
                  </a:solidFill>
                </a:rPr>
                <a:t>Bally.</a:t>
              </a:r>
              <a:r>
                <a:rPr lang="en-US" sz="1200" dirty="0">
                  <a:solidFill>
                    <a:schemeClr val="tx1"/>
                  </a:solidFill>
                </a:rPr>
                <a:t> Bally is one of the most trusted names in land-based gaming with more than 80 years of experience in casino machine manufacturing. Bally’s </a:t>
              </a:r>
              <a:r>
                <a:rPr lang="en-US" sz="1200" dirty="0" smtClean="0">
                  <a:solidFill>
                    <a:schemeClr val="tx1"/>
                  </a:solidFill>
                </a:rPr>
                <a:t>online casino content is a combination of iconic Bally games and third-party content.</a:t>
              </a:r>
            </a:p>
            <a:p>
              <a:pPr marL="233363" indent="-233363" algn="l">
                <a:spcBef>
                  <a:spcPts val="1200"/>
                </a:spcBef>
                <a:spcAft>
                  <a:spcPts val="0"/>
                </a:spcAft>
                <a:buFont typeface="Arial" pitchFamily="34" charset="0"/>
                <a:buChar char="•"/>
              </a:pPr>
              <a:r>
                <a:rPr lang="en-US" sz="1200" b="1" dirty="0" smtClean="0">
                  <a:solidFill>
                    <a:schemeClr val="tx1"/>
                  </a:solidFill>
                </a:rPr>
                <a:t>Blueprint. </a:t>
              </a:r>
              <a:r>
                <a:rPr lang="en-US" sz="1200" dirty="0" smtClean="0">
                  <a:solidFill>
                    <a:schemeClr val="tx1"/>
                  </a:solidFill>
                </a:rPr>
                <a:t>Blueprint </a:t>
              </a:r>
              <a:r>
                <a:rPr lang="en-US" sz="1200" dirty="0">
                  <a:solidFill>
                    <a:schemeClr val="tx1"/>
                  </a:solidFill>
                </a:rPr>
                <a:t>G</a:t>
              </a:r>
              <a:r>
                <a:rPr lang="en-US" sz="1200" dirty="0" smtClean="0">
                  <a:solidFill>
                    <a:schemeClr val="tx1"/>
                  </a:solidFill>
                </a:rPr>
                <a:t>aming </a:t>
              </a:r>
              <a:r>
                <a:rPr lang="en-US" sz="1200" dirty="0">
                  <a:solidFill>
                    <a:schemeClr val="tx1"/>
                  </a:solidFill>
                </a:rPr>
                <a:t>is a part of the large German Gauselmann Group. </a:t>
              </a:r>
              <a:r>
                <a:rPr lang="en-US" sz="1200" dirty="0" smtClean="0">
                  <a:solidFill>
                    <a:schemeClr val="tx1"/>
                  </a:solidFill>
                </a:rPr>
                <a:t>It is </a:t>
              </a:r>
              <a:r>
                <a:rPr lang="en-US" sz="1200" dirty="0">
                  <a:solidFill>
                    <a:schemeClr val="tx1"/>
                  </a:solidFill>
                </a:rPr>
                <a:t>largely European-focused with many land-based machines as well as online offerings. </a:t>
              </a:r>
              <a:endParaRPr lang="en-US" sz="1200" dirty="0" smtClean="0">
                <a:solidFill>
                  <a:schemeClr val="tx1"/>
                </a:solidFill>
              </a:endParaRPr>
            </a:p>
            <a:p>
              <a:pPr marL="233363" indent="-233363" algn="l">
                <a:spcBef>
                  <a:spcPts val="1200"/>
                </a:spcBef>
                <a:spcAft>
                  <a:spcPts val="0"/>
                </a:spcAft>
                <a:buFont typeface="Arial" pitchFamily="34" charset="0"/>
                <a:buChar char="•"/>
              </a:pPr>
              <a:r>
                <a:rPr lang="en-US" sz="1200" b="1" dirty="0" smtClean="0">
                  <a:solidFill>
                    <a:schemeClr val="tx1"/>
                  </a:solidFill>
                </a:rPr>
                <a:t>Gamesys</a:t>
              </a:r>
              <a:r>
                <a:rPr lang="en-US" sz="1200" b="1" dirty="0">
                  <a:solidFill>
                    <a:schemeClr val="tx1"/>
                  </a:solidFill>
                </a:rPr>
                <a:t>.</a:t>
              </a:r>
              <a:r>
                <a:rPr lang="en-US" sz="1200" dirty="0">
                  <a:solidFill>
                    <a:schemeClr val="tx1"/>
                  </a:solidFill>
                </a:rPr>
                <a:t> A relatively new player compared to the rest of the vendors being considered, but it has rapidly earned a name for itself through its popular and addictive social games. </a:t>
              </a:r>
              <a:r>
                <a:rPr lang="en-US" sz="1200" dirty="0" smtClean="0">
                  <a:solidFill>
                    <a:schemeClr val="tx1"/>
                  </a:solidFill>
                </a:rPr>
                <a:t>It has </a:t>
              </a:r>
              <a:r>
                <a:rPr lang="en-US" sz="1200" dirty="0">
                  <a:solidFill>
                    <a:schemeClr val="tx1"/>
                  </a:solidFill>
                </a:rPr>
                <a:t>recently branched into social casino gaming. While it doesn’t commonly offer a full solution to operators, it has partnered with operators in the past, such as Caesars. </a:t>
              </a:r>
              <a:endParaRPr lang="en-US" sz="1200" dirty="0" smtClean="0">
                <a:solidFill>
                  <a:schemeClr val="tx1"/>
                </a:solidFill>
              </a:endParaRPr>
            </a:p>
            <a:p>
              <a:pPr marL="233363" indent="-233363" algn="l">
                <a:spcBef>
                  <a:spcPts val="1200"/>
                </a:spcBef>
                <a:spcAft>
                  <a:spcPts val="0"/>
                </a:spcAft>
                <a:buFont typeface="Arial" pitchFamily="34" charset="0"/>
                <a:buChar char="•"/>
              </a:pPr>
              <a:r>
                <a:rPr lang="en-US" sz="1200" b="1" dirty="0">
                  <a:solidFill>
                    <a:schemeClr val="tx1"/>
                  </a:solidFill>
                </a:rPr>
                <a:t>GTECH.</a:t>
              </a:r>
              <a:r>
                <a:rPr lang="en-US" sz="1200" dirty="0">
                  <a:solidFill>
                    <a:schemeClr val="tx1"/>
                  </a:solidFill>
                </a:rPr>
                <a:t> Part of the newly re-branded GTECH </a:t>
              </a:r>
              <a:r>
                <a:rPr lang="en-US" sz="1200" dirty="0" smtClean="0">
                  <a:solidFill>
                    <a:schemeClr val="tx1"/>
                  </a:solidFill>
                </a:rPr>
                <a:t>S.p.A. </a:t>
              </a:r>
              <a:r>
                <a:rPr lang="en-US" sz="1200" dirty="0">
                  <a:solidFill>
                    <a:schemeClr val="tx1"/>
                  </a:solidFill>
                </a:rPr>
                <a:t>group (formerly Lottomatica </a:t>
              </a:r>
              <a:r>
                <a:rPr lang="en-US" sz="1200" dirty="0" smtClean="0">
                  <a:solidFill>
                    <a:schemeClr val="tx1"/>
                  </a:solidFill>
                </a:rPr>
                <a:t>Group), </a:t>
              </a:r>
              <a:r>
                <a:rPr lang="en-US" sz="1200" dirty="0">
                  <a:solidFill>
                    <a:schemeClr val="tx1"/>
                  </a:solidFill>
                </a:rPr>
                <a:t>GTECH combines </a:t>
              </a:r>
              <a:r>
                <a:rPr lang="en-US" sz="1200" dirty="0" smtClean="0">
                  <a:solidFill>
                    <a:schemeClr val="tx1"/>
                  </a:solidFill>
                </a:rPr>
                <a:t>SPIELO game </a:t>
              </a:r>
              <a:r>
                <a:rPr lang="en-US" sz="1200" dirty="0">
                  <a:solidFill>
                    <a:schemeClr val="tx1"/>
                  </a:solidFill>
                </a:rPr>
                <a:t>technology with the GTECH online experience to offer a variety of online gaming products including casino, sports betting, content, bingo, and lottery</a:t>
              </a:r>
              <a:r>
                <a:rPr lang="en-US" sz="1200" dirty="0" smtClean="0">
                  <a:solidFill>
                    <a:schemeClr val="tx1"/>
                  </a:solidFill>
                </a:rPr>
                <a:t>.</a:t>
              </a:r>
              <a:endParaRPr lang="en-US" sz="1200" dirty="0">
                <a:solidFill>
                  <a:schemeClr val="tx1"/>
                </a:solidFill>
              </a:endParaRPr>
            </a:p>
            <a:p>
              <a:pPr marL="233363" indent="-233363" algn="l">
                <a:spcBef>
                  <a:spcPts val="1200"/>
                </a:spcBef>
                <a:spcAft>
                  <a:spcPts val="0"/>
                </a:spcAft>
                <a:buFont typeface="Arial" pitchFamily="34" charset="0"/>
                <a:buChar char="•"/>
              </a:pPr>
              <a:r>
                <a:rPr lang="en-US" sz="1200" b="1" dirty="0" smtClean="0">
                  <a:solidFill>
                    <a:schemeClr val="tx1"/>
                  </a:solidFill>
                </a:rPr>
                <a:t>IGT Interactive.</a:t>
              </a:r>
              <a:r>
                <a:rPr lang="en-US" sz="1200" dirty="0" smtClean="0">
                  <a:solidFill>
                    <a:schemeClr val="tx1"/>
                  </a:solidFill>
                </a:rPr>
                <a:t> </a:t>
              </a:r>
              <a:r>
                <a:rPr lang="en-US" sz="1200" dirty="0">
                  <a:solidFill>
                    <a:schemeClr val="tx1"/>
                  </a:solidFill>
                </a:rPr>
                <a:t>International Gaming Technology (IGT) is a leader in the gaming industry. IGT is known for its impressive land-based games and casino solutions, but has also developed a strong online offering, aided by its acquisition of Double Down Interactive.</a:t>
              </a:r>
            </a:p>
            <a:p>
              <a:pPr marL="233363" indent="-233363" algn="l">
                <a:spcBef>
                  <a:spcPts val="1200"/>
                </a:spcBef>
                <a:spcAft>
                  <a:spcPts val="0"/>
                </a:spcAft>
              </a:pPr>
              <a:endParaRPr lang="en-US" sz="1200" dirty="0" smtClean="0">
                <a:solidFill>
                  <a:srgbClr val="333333">
                    <a:lumMod val="50000"/>
                  </a:srgbClr>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r>
              <a:rPr lang="en-US" dirty="0"/>
              <a:t>The industry is at a high point of tension as the world, and especially the United States, waits to see how regulations will fall. Given this uncertainty and the unfamiliar nature of online casinos to most operators, Info-Tech has chosen experienced vendors who have already proven themselves in regulated, legal markets.</a:t>
            </a:r>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mid to large-sized enterprises.</a:t>
            </a:r>
          </a:p>
        </p:txBody>
      </p:sp>
      <p:pic>
        <p:nvPicPr>
          <p:cNvPr id="8" name="Picture 7" descr="sample_linkbar-itrgNEW.gif">
            <a:hlinkClick r:id="rId7"/>
          </p:cNvPr>
          <p:cNvPicPr>
            <a:picLocks noChangeAspect="1"/>
          </p:cNvPicPr>
          <p:nvPr/>
        </p:nvPicPr>
        <p:blipFill>
          <a:blip r:embed="rId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9582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Online Casino Content Vendor selection / knock-out criteria: market share, mind share, and platform coverage</a:t>
            </a:r>
            <a:endParaRPr lang="en-US" dirty="0"/>
          </a:p>
        </p:txBody>
      </p:sp>
      <p:grpSp>
        <p:nvGrpSpPr>
          <p:cNvPr id="15" name="Group 33"/>
          <p:cNvGrpSpPr/>
          <p:nvPr/>
        </p:nvGrpSpPr>
        <p:grpSpPr>
          <a:xfrm>
            <a:off x="313085" y="1371600"/>
            <a:ext cx="8502650" cy="2286000"/>
            <a:chOff x="5543549" y="2722423"/>
            <a:chExt cx="3295651" cy="2151100"/>
          </a:xfrm>
        </p:grpSpPr>
        <p:sp>
          <p:nvSpPr>
            <p:cNvPr id="18" name="Rectangle 17"/>
            <p:cNvSpPr/>
            <p:nvPr/>
          </p:nvSpPr>
          <p:spPr>
            <a:xfrm>
              <a:off x="5543549" y="2980556"/>
              <a:ext cx="3295651" cy="1892967"/>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pPr>
              <a:r>
                <a:rPr lang="en-US" sz="1200" b="1" dirty="0">
                  <a:solidFill>
                    <a:schemeClr val="tx1"/>
                  </a:solidFill>
                </a:rPr>
                <a:t>OpenBet.</a:t>
              </a:r>
              <a:r>
                <a:rPr lang="en-US" sz="1200" dirty="0">
                  <a:solidFill>
                    <a:schemeClr val="tx1"/>
                  </a:solidFill>
                </a:rPr>
                <a:t> OpenBet is </a:t>
              </a:r>
              <a:r>
                <a:rPr lang="en-US" sz="1200" dirty="0" smtClean="0">
                  <a:solidFill>
                    <a:schemeClr val="tx1"/>
                  </a:solidFill>
                </a:rPr>
                <a:t>an </a:t>
              </a:r>
              <a:r>
                <a:rPr lang="en-US" sz="1200" dirty="0">
                  <a:solidFill>
                    <a:schemeClr val="tx1"/>
                  </a:solidFill>
                </a:rPr>
                <a:t>UK-based company, focused exclusively on online gaming. It has online casino, poker, and </a:t>
              </a:r>
              <a:r>
                <a:rPr lang="en-US" sz="1200" dirty="0" smtClean="0">
                  <a:solidFill>
                    <a:schemeClr val="tx1"/>
                  </a:solidFill>
                </a:rPr>
                <a:t>sports-betting </a:t>
              </a:r>
              <a:r>
                <a:rPr lang="en-US" sz="1200" dirty="0">
                  <a:solidFill>
                    <a:schemeClr val="tx1"/>
                  </a:solidFill>
                </a:rPr>
                <a:t>modules with a single centralized account</a:t>
              </a:r>
              <a:r>
                <a:rPr lang="en-US" sz="1200" dirty="0" smtClean="0">
                  <a:solidFill>
                    <a:schemeClr val="tx1"/>
                  </a:solidFill>
                </a:rPr>
                <a:t>.</a:t>
              </a:r>
              <a:endParaRPr lang="en-US" sz="1200" dirty="0">
                <a:solidFill>
                  <a:srgbClr val="FF0000"/>
                </a:solidFill>
              </a:endParaRPr>
            </a:p>
            <a:p>
              <a:pPr marL="233363" indent="-233363" algn="l">
                <a:spcBef>
                  <a:spcPts val="1200"/>
                </a:spcBef>
                <a:spcAft>
                  <a:spcPts val="0"/>
                </a:spcAft>
                <a:buFont typeface="Arial" pitchFamily="34" charset="0"/>
                <a:buChar char="•"/>
              </a:pPr>
              <a:r>
                <a:rPr lang="en-US" sz="1200" b="1" dirty="0" smtClean="0">
                  <a:solidFill>
                    <a:schemeClr val="tx1"/>
                  </a:solidFill>
                </a:rPr>
                <a:t>Playtech.</a:t>
              </a:r>
              <a:r>
                <a:rPr lang="en-US" sz="1200" dirty="0" smtClean="0">
                  <a:solidFill>
                    <a:schemeClr val="tx1"/>
                  </a:solidFill>
                </a:rPr>
                <a:t> Playtech </a:t>
              </a:r>
              <a:r>
                <a:rPr lang="en-US" sz="1200" dirty="0">
                  <a:solidFill>
                    <a:schemeClr val="tx1"/>
                  </a:solidFill>
                </a:rPr>
                <a:t>has always been committed to the persistent improvement and expansion of its gaming offerings. It offers cross-platform solutions, providing a single account for online, mobile, and server-based </a:t>
              </a:r>
              <a:r>
                <a:rPr lang="en-US" sz="1200" dirty="0" smtClean="0">
                  <a:solidFill>
                    <a:schemeClr val="tx1"/>
                  </a:solidFill>
                </a:rPr>
                <a:t>games. </a:t>
              </a:r>
            </a:p>
            <a:p>
              <a:pPr marL="233363" indent="-233363" algn="l">
                <a:spcBef>
                  <a:spcPts val="1200"/>
                </a:spcBef>
                <a:spcAft>
                  <a:spcPts val="0"/>
                </a:spcAft>
                <a:buFont typeface="Arial" pitchFamily="34" charset="0"/>
                <a:buChar char="•"/>
              </a:pPr>
              <a:r>
                <a:rPr lang="en-US" sz="1200" b="1" dirty="0" smtClean="0">
                  <a:solidFill>
                    <a:schemeClr val="tx1"/>
                  </a:solidFill>
                </a:rPr>
                <a:t>Williams Interactive.</a:t>
              </a:r>
              <a:r>
                <a:rPr lang="en-US" sz="1200" dirty="0" smtClean="0">
                  <a:solidFill>
                    <a:schemeClr val="tx1"/>
                  </a:solidFill>
                </a:rPr>
                <a:t> </a:t>
              </a:r>
              <a:r>
                <a:rPr lang="en-US" sz="1200" dirty="0">
                  <a:solidFill>
                    <a:schemeClr val="tx1"/>
                  </a:solidFill>
                </a:rPr>
                <a:t>Williams Interactive was formed by WMS Industries in July 2012 to focus solely on </a:t>
              </a:r>
              <a:r>
                <a:rPr lang="en-US" sz="1200" dirty="0" smtClean="0">
                  <a:solidFill>
                    <a:schemeClr val="tx1"/>
                  </a:solidFill>
                </a:rPr>
                <a:t>online casinos, </a:t>
              </a:r>
              <a:r>
                <a:rPr lang="en-US" sz="1200" dirty="0">
                  <a:solidFill>
                    <a:schemeClr val="tx1"/>
                  </a:solidFill>
                </a:rPr>
                <a:t>creating an end-to-end solution for online operators. Scientific Games recently announced that it is acquiring WMS Industries to further </a:t>
              </a:r>
              <a:r>
                <a:rPr lang="en-US" sz="1200" dirty="0" smtClean="0">
                  <a:solidFill>
                    <a:schemeClr val="tx1"/>
                  </a:solidFill>
                </a:rPr>
                <a:t>expand </a:t>
              </a:r>
              <a:r>
                <a:rPr lang="en-US" sz="1200" dirty="0">
                  <a:solidFill>
                    <a:schemeClr val="tx1"/>
                  </a:solidFill>
                </a:rPr>
                <a:t>its online offering. </a:t>
              </a:r>
              <a:endParaRPr lang="en-US" sz="1200" dirty="0" smtClean="0">
                <a:solidFill>
                  <a:srgbClr val="333333">
                    <a:lumMod val="50000"/>
                  </a:srgbClr>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Included in this Vendor Landscape, Continued:</a:t>
              </a:r>
              <a:endParaRPr lang="en-CA" sz="1400" b="1" dirty="0">
                <a:solidFill>
                  <a:srgbClr val="FFFFFF"/>
                </a:solidFill>
              </a:endParaRPr>
            </a:p>
          </p:txBody>
        </p:sp>
      </p:grpSp>
      <p:pic>
        <p:nvPicPr>
          <p:cNvPr id="7" name="Picture 6" descr="sample_linkbar-itrgNEW.gif">
            <a:hlinkClick r:id="rId7"/>
          </p:cNvPr>
          <p:cNvPicPr>
            <a:picLocks noChangeAspect="1"/>
          </p:cNvPicPr>
          <p:nvPr/>
        </p:nvPicPr>
        <p:blipFill>
          <a:blip r:embed="rId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00094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485"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Online Casino Content criteria &amp; weighting factors</a:t>
            </a:r>
            <a:endParaRPr lang="en-US" dirty="0"/>
          </a:p>
        </p:txBody>
      </p:sp>
      <p:graphicFrame>
        <p:nvGraphicFramePr>
          <p:cNvPr id="43" name="Chart 42"/>
          <p:cNvGraphicFramePr/>
          <p:nvPr>
            <p:extLst>
              <p:ext uri="{D42A27DB-BD31-4B8C-83A1-F6EECF244321}">
                <p14:modId xmlns:p14="http://schemas.microsoft.com/office/powerpoint/2010/main" val="555092408"/>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54" name="Chart 53"/>
          <p:cNvGraphicFramePr/>
          <p:nvPr>
            <p:extLst>
              <p:ext uri="{D42A27DB-BD31-4B8C-83A1-F6EECF244321}">
                <p14:modId xmlns:p14="http://schemas.microsoft.com/office/powerpoint/2010/main" val="325002970"/>
              </p:ext>
            </p:extLst>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577840" y="1554480"/>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577840" y="2786876"/>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727415" y="2786876"/>
            <a:ext cx="1005840" cy="276999"/>
          </a:xfrm>
          <a:prstGeom prst="rect">
            <a:avLst/>
          </a:prstGeom>
          <a:noFill/>
        </p:spPr>
        <p:txBody>
          <a:bodyPr wrap="square" rtlCol="0">
            <a:spAutoFit/>
          </a:bodyPr>
          <a:lstStyle/>
          <a:p>
            <a:pPr algn="l"/>
            <a:r>
              <a:rPr lang="en-US" sz="1200" dirty="0" smtClean="0">
                <a:solidFill>
                  <a:srgbClr val="333333"/>
                </a:solidFill>
              </a:rPr>
              <a:t>Integration</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62918" y="6030369"/>
            <a:ext cx="1005840" cy="276999"/>
          </a:xfrm>
          <a:prstGeom prst="rect">
            <a:avLst/>
          </a:prstGeom>
          <a:noFill/>
        </p:spPr>
        <p:txBody>
          <a:bodyPr wrap="square" rtlCol="0">
            <a:spAutoFit/>
          </a:bodyPr>
          <a:lstStyle/>
          <a:p>
            <a:pPr algn="r"/>
            <a:r>
              <a:rPr lang="en-US" sz="1200" dirty="0" smtClean="0">
                <a:solidFill>
                  <a:srgbClr val="333333"/>
                </a:solidFill>
              </a:rPr>
              <a:t>Partners</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40" name="Flowchart: Stored Data 20"/>
          <p:cNvSpPr>
            <a:spLocks noChangeArrowheads="1"/>
          </p:cNvSpPr>
          <p:nvPr>
            <p:custDataLst>
              <p:tags r:id="rId5"/>
            </p:custDataLst>
          </p:nvPr>
        </p:nvSpPr>
        <p:spPr bwMode="auto">
          <a:xfrm flipH="1">
            <a:off x="1828800" y="4572317"/>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44" name="Rectangle 15"/>
          <p:cNvSpPr>
            <a:spLocks noChangeArrowheads="1"/>
          </p:cNvSpPr>
          <p:nvPr>
            <p:custDataLst>
              <p:tags r:id="rId6"/>
            </p:custDataLst>
          </p:nvPr>
        </p:nvSpPr>
        <p:spPr bwMode="auto">
          <a:xfrm flipH="1">
            <a:off x="320040" y="4572317"/>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47" name="Flowchart: Stored Data 21"/>
          <p:cNvSpPr>
            <a:spLocks noChangeArrowheads="1"/>
          </p:cNvSpPr>
          <p:nvPr>
            <p:custDataLst>
              <p:tags r:id="rId7"/>
            </p:custDataLst>
          </p:nvPr>
        </p:nvSpPr>
        <p:spPr bwMode="auto">
          <a:xfrm flipH="1">
            <a:off x="1828800" y="5075237"/>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51" name="Rectangle 50"/>
          <p:cNvSpPr>
            <a:spLocks noChangeArrowheads="1"/>
          </p:cNvSpPr>
          <p:nvPr>
            <p:custDataLst>
              <p:tags r:id="rId8"/>
            </p:custDataLst>
          </p:nvPr>
        </p:nvSpPr>
        <p:spPr bwMode="auto">
          <a:xfrm flipH="1">
            <a:off x="320040" y="5075237"/>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52" name="Flowchart: Stored Data 19"/>
          <p:cNvSpPr>
            <a:spLocks noChangeArrowheads="1"/>
          </p:cNvSpPr>
          <p:nvPr>
            <p:custDataLst>
              <p:tags r:id="rId9"/>
            </p:custDataLst>
          </p:nvPr>
        </p:nvSpPr>
        <p:spPr bwMode="auto">
          <a:xfrm flipH="1">
            <a:off x="1828800" y="4069397"/>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long-term.</a:t>
            </a:r>
          </a:p>
        </p:txBody>
      </p:sp>
      <p:sp>
        <p:nvSpPr>
          <p:cNvPr id="53" name="Rectangle 15"/>
          <p:cNvSpPr>
            <a:spLocks noChangeArrowheads="1"/>
          </p:cNvSpPr>
          <p:nvPr>
            <p:custDataLst>
              <p:tags r:id="rId10"/>
            </p:custDataLst>
          </p:nvPr>
        </p:nvSpPr>
        <p:spPr bwMode="auto">
          <a:xfrm flipH="1">
            <a:off x="320040" y="4069397"/>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55" name="Flowchart: Stored Data 21"/>
          <p:cNvSpPr>
            <a:spLocks noChangeArrowheads="1"/>
          </p:cNvSpPr>
          <p:nvPr>
            <p:custDataLst>
              <p:tags r:id="rId11"/>
            </p:custDataLst>
          </p:nvPr>
        </p:nvSpPr>
        <p:spPr bwMode="auto">
          <a:xfrm flipH="1">
            <a:off x="1828800" y="5578157"/>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has established effective strategic partnerships to enhance its offering to the client. </a:t>
            </a:r>
            <a:endParaRPr lang="en-US" sz="1200" dirty="0">
              <a:solidFill>
                <a:srgbClr val="FFFFFF">
                  <a:lumMod val="10000"/>
                </a:srgbClr>
              </a:solidFill>
              <a:latin typeface="Arial" pitchFamily="34" charset="0"/>
              <a:cs typeface="Arial" pitchFamily="34" charset="0"/>
            </a:endParaRPr>
          </a:p>
        </p:txBody>
      </p:sp>
      <p:sp>
        <p:nvSpPr>
          <p:cNvPr id="56" name="Rectangle 55"/>
          <p:cNvSpPr>
            <a:spLocks noChangeArrowheads="1"/>
          </p:cNvSpPr>
          <p:nvPr>
            <p:custDataLst>
              <p:tags r:id="rId12"/>
            </p:custDataLst>
          </p:nvPr>
        </p:nvSpPr>
        <p:spPr bwMode="auto">
          <a:xfrm flipH="1">
            <a:off x="320040" y="5578157"/>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Partners</a:t>
            </a:r>
            <a:endParaRPr lang="en-US" sz="1400" dirty="0">
              <a:solidFill>
                <a:srgbClr val="FFFFFF">
                  <a:lumMod val="10000"/>
                </a:srgbClr>
              </a:solidFill>
              <a:latin typeface="Arial" pitchFamily="34" charset="0"/>
              <a:cs typeface="Arial" pitchFamily="34" charset="0"/>
            </a:endParaRPr>
          </a:p>
        </p:txBody>
      </p:sp>
      <p:sp>
        <p:nvSpPr>
          <p:cNvPr id="60" name="Flowchart: Stored Data 21"/>
          <p:cNvSpPr>
            <a:spLocks noChangeArrowheads="1"/>
          </p:cNvSpPr>
          <p:nvPr>
            <p:custDataLst>
              <p:tags r:id="rId13"/>
            </p:custDataLst>
          </p:nvPr>
        </p:nvSpPr>
        <p:spPr bwMode="auto">
          <a:xfrm flipH="1">
            <a:off x="1828800" y="2606357"/>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smtClean="0">
                <a:solidFill>
                  <a:srgbClr val="FFFFFF">
                    <a:lumMod val="10000"/>
                  </a:srgbClr>
                </a:solidFill>
                <a:latin typeface="Arial" pitchFamily="34" charset="0"/>
                <a:cs typeface="Arial" pitchFamily="34" charset="0"/>
              </a:rPr>
              <a:t>Extensive integrations with both online content and core casino systems.</a:t>
            </a:r>
            <a:endParaRPr lang="en-US" sz="1200" dirty="0">
              <a:solidFill>
                <a:srgbClr val="FFFFFF">
                  <a:lumMod val="10000"/>
                </a:srgbClr>
              </a:solidFill>
              <a:latin typeface="Arial" pitchFamily="34" charset="0"/>
              <a:cs typeface="Arial" pitchFamily="34" charset="0"/>
            </a:endParaRPr>
          </a:p>
        </p:txBody>
      </p:sp>
      <p:sp>
        <p:nvSpPr>
          <p:cNvPr id="61" name="Rectangle 60"/>
          <p:cNvSpPr>
            <a:spLocks noChangeArrowheads="1"/>
          </p:cNvSpPr>
          <p:nvPr>
            <p:custDataLst>
              <p:tags r:id="rId14"/>
            </p:custDataLst>
          </p:nvPr>
        </p:nvSpPr>
        <p:spPr bwMode="auto">
          <a:xfrm flipH="1">
            <a:off x="320040" y="2606357"/>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Integration</a:t>
            </a:r>
            <a:endParaRPr lang="en-US" sz="1400" dirty="0">
              <a:solidFill>
                <a:srgbClr val="FFFFFF">
                  <a:lumMod val="10000"/>
                </a:srgbClr>
              </a:solidFill>
              <a:latin typeface="Arial" pitchFamily="34" charset="0"/>
              <a:cs typeface="Arial" pitchFamily="34" charset="0"/>
            </a:endParaRPr>
          </a:p>
        </p:txBody>
      </p:sp>
      <p:sp>
        <p:nvSpPr>
          <p:cNvPr id="62" name="Flowchart: Stored Data 21"/>
          <p:cNvSpPr>
            <a:spLocks noChangeArrowheads="1"/>
          </p:cNvSpPr>
          <p:nvPr>
            <p:custDataLst>
              <p:tags r:id="rId15"/>
            </p:custDataLst>
          </p:nvPr>
        </p:nvSpPr>
        <p:spPr bwMode="auto">
          <a:xfrm flipH="1">
            <a:off x="1828800" y="3109277"/>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Multiple deployment options and extensive scalability capabilities are available.</a:t>
            </a:r>
            <a:endParaRPr lang="en-US" sz="1200" dirty="0">
              <a:solidFill>
                <a:srgbClr val="FFFFFF">
                  <a:lumMod val="10000"/>
                </a:srgbClr>
              </a:solidFill>
              <a:latin typeface="Arial" pitchFamily="34" charset="0"/>
              <a:cs typeface="Arial" pitchFamily="34" charset="0"/>
            </a:endParaRPr>
          </a:p>
        </p:txBody>
      </p:sp>
      <p:sp>
        <p:nvSpPr>
          <p:cNvPr id="63" name="Rectangle 62"/>
          <p:cNvSpPr>
            <a:spLocks noChangeArrowheads="1"/>
          </p:cNvSpPr>
          <p:nvPr>
            <p:custDataLst>
              <p:tags r:id="rId16"/>
            </p:custDataLst>
          </p:nvPr>
        </p:nvSpPr>
        <p:spPr bwMode="auto">
          <a:xfrm flipH="1">
            <a:off x="320040" y="3109277"/>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64" name="Flowchart: Stored Data 20"/>
          <p:cNvSpPr>
            <a:spLocks noChangeArrowheads="1"/>
          </p:cNvSpPr>
          <p:nvPr>
            <p:custDataLst>
              <p:tags r:id="rId17"/>
            </p:custDataLst>
          </p:nvPr>
        </p:nvSpPr>
        <p:spPr bwMode="auto">
          <a:xfrm flipH="1">
            <a:off x="1828800" y="2103437"/>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80" name="Rectangle 79"/>
          <p:cNvSpPr>
            <a:spLocks noChangeArrowheads="1"/>
          </p:cNvSpPr>
          <p:nvPr>
            <p:custDataLst>
              <p:tags r:id="rId18"/>
            </p:custDataLst>
          </p:nvPr>
        </p:nvSpPr>
        <p:spPr bwMode="auto">
          <a:xfrm flipH="1">
            <a:off x="320040" y="2103437"/>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81" name="Flowchart: Stored Data 19"/>
          <p:cNvSpPr>
            <a:spLocks noChangeArrowheads="1"/>
          </p:cNvSpPr>
          <p:nvPr>
            <p:custDataLst>
              <p:tags r:id="rId19"/>
            </p:custDataLst>
          </p:nvPr>
        </p:nvSpPr>
        <p:spPr bwMode="auto">
          <a:xfrm flipH="1">
            <a:off x="1828800" y="1599882"/>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82" name="Rectangle 81"/>
          <p:cNvSpPr>
            <a:spLocks noChangeArrowheads="1"/>
          </p:cNvSpPr>
          <p:nvPr>
            <p:custDataLst>
              <p:tags r:id="rId20"/>
            </p:custDataLst>
          </p:nvPr>
        </p:nvSpPr>
        <p:spPr bwMode="auto">
          <a:xfrm flipH="1">
            <a:off x="320040" y="1600517"/>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sp>
        <p:nvSpPr>
          <p:cNvPr id="83" name="Flowchart: Stored Data 19"/>
          <p:cNvSpPr>
            <a:spLocks noChangeArrowheads="1"/>
          </p:cNvSpPr>
          <p:nvPr>
            <p:custDataLst>
              <p:tags r:id="rId21"/>
            </p:custDataLst>
          </p:nvPr>
        </p:nvSpPr>
        <p:spPr bwMode="auto">
          <a:xfrm flipH="1">
            <a:off x="320673" y="1188720"/>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84" name="Flowchart: Stored Data 19"/>
          <p:cNvSpPr>
            <a:spLocks noChangeArrowheads="1"/>
          </p:cNvSpPr>
          <p:nvPr>
            <p:custDataLst>
              <p:tags r:id="rId22"/>
            </p:custDataLst>
          </p:nvPr>
        </p:nvSpPr>
        <p:spPr bwMode="auto">
          <a:xfrm flipH="1">
            <a:off x="320039" y="3657282"/>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pic>
        <p:nvPicPr>
          <p:cNvPr id="38" name="Picture 37" descr="sample_linkbar-itrgNEW.gif">
            <a:hlinkClick r:id="rId30"/>
          </p:cNvPr>
          <p:cNvPicPr>
            <a:picLocks noChangeAspect="1"/>
          </p:cNvPicPr>
          <p:nvPr/>
        </p:nvPicPr>
        <p:blipFill>
          <a:blip r:embed="rId31"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266699"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online casino content 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2"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What Does This Mean?</a:t>
            </a:r>
            <a:endParaRPr lang="en-CA" b="1" i="1" dirty="0">
              <a:solidFill>
                <a:srgbClr val="333333"/>
              </a:solidFill>
            </a:endParaRPr>
          </a:p>
        </p:txBody>
      </p:sp>
      <p:sp>
        <p:nvSpPr>
          <p:cNvPr id="10" name="Flowchart: Stored Data 21"/>
          <p:cNvSpPr>
            <a:spLocks noChangeArrowheads="1"/>
          </p:cNvSpPr>
          <p:nvPr>
            <p:custDataLst>
              <p:tags r:id="rId1"/>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Whether through play money or real money, the games must support some sort of wagers.</a:t>
            </a:r>
          </a:p>
        </p:txBody>
      </p:sp>
      <p:sp>
        <p:nvSpPr>
          <p:cNvPr id="11" name="Rectangle 10"/>
          <p:cNvSpPr>
            <a:spLocks noChangeArrowheads="1"/>
          </p:cNvSpPr>
          <p:nvPr>
            <p:custDataLst>
              <p:tags r:id="rId2"/>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Wager-based Gaming</a:t>
            </a:r>
            <a:endParaRPr lang="en-US" sz="1400" dirty="0">
              <a:latin typeface="Arial" pitchFamily="34" charset="0"/>
              <a:cs typeface="Arial" pitchFamily="34" charset="0"/>
            </a:endParaRPr>
          </a:p>
        </p:txBody>
      </p:sp>
      <p:sp>
        <p:nvSpPr>
          <p:cNvPr id="14" name="Flowchart: Stored Data 20"/>
          <p:cNvSpPr>
            <a:spLocks noChangeArrowheads="1"/>
          </p:cNvSpPr>
          <p:nvPr>
            <p:custDataLst>
              <p:tags r:id="rId3"/>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Games must be able to be played on an online casino platform.</a:t>
            </a:r>
          </a:p>
        </p:txBody>
      </p:sp>
      <p:sp>
        <p:nvSpPr>
          <p:cNvPr id="15" name="Rectangle 14"/>
          <p:cNvSpPr>
            <a:spLocks noChangeArrowheads="1"/>
          </p:cNvSpPr>
          <p:nvPr>
            <p:custDataLst>
              <p:tags r:id="rId4"/>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Compatibility with Platforms</a:t>
            </a:r>
            <a:endParaRPr lang="en-US" sz="1400" dirty="0">
              <a:latin typeface="Arial" pitchFamily="34" charset="0"/>
              <a:cs typeface="Arial" pitchFamily="34" charset="0"/>
            </a:endParaRPr>
          </a:p>
        </p:txBody>
      </p:sp>
      <p:sp>
        <p:nvSpPr>
          <p:cNvPr id="16" name="Flowchart: Stored Data 19"/>
          <p:cNvSpPr>
            <a:spLocks noChangeArrowheads="1"/>
          </p:cNvSpPr>
          <p:nvPr>
            <p:custDataLst>
              <p:tags r:id="rId5"/>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Must feature casino-like content including slots or table games.</a:t>
            </a:r>
          </a:p>
        </p:txBody>
      </p:sp>
      <p:sp>
        <p:nvSpPr>
          <p:cNvPr id="17" name="Rectangle 16"/>
          <p:cNvSpPr>
            <a:spLocks noChangeArrowheads="1"/>
          </p:cNvSpPr>
          <p:nvPr>
            <p:custDataLst>
              <p:tags r:id="rId6"/>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Casino Content</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7"/>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8"/>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3" name="Rounded Rectangle 22"/>
          <p:cNvSpPr/>
          <p:nvPr>
            <p:custDataLst>
              <p:tags r:id="rId9"/>
            </p:custDataLst>
          </p:nvPr>
        </p:nvSpPr>
        <p:spPr>
          <a:xfrm rot="10800000">
            <a:off x="5486400" y="379476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pic>
        <p:nvPicPr>
          <p:cNvPr id="18" name="Picture 17" descr="sample_linkbar-itrgNEW.gif">
            <a:hlinkClick r:id="rId13"/>
          </p:cNvPr>
          <p:cNvPicPr>
            <a:picLocks noChangeAspect="1"/>
          </p:cNvPicPr>
          <p:nvPr/>
        </p:nvPicPr>
        <p:blipFill>
          <a:blip r:embed="rId1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837402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2" name="Rounded Rectangle 41"/>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their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Scoring Methodology</a:t>
            </a:r>
            <a:endParaRPr lang="en-CA" b="1" i="1" dirty="0">
              <a:solidFill>
                <a:srgbClr val="333333"/>
              </a:solidFill>
            </a:endParaRPr>
          </a:p>
        </p:txBody>
      </p:sp>
      <p:sp>
        <p:nvSpPr>
          <p:cNvPr id="7" name="Flowchart: Stored Data 21"/>
          <p:cNvSpPr>
            <a:spLocks noChangeArrowheads="1"/>
          </p:cNvSpPr>
          <p:nvPr>
            <p:custDataLst>
              <p:tags r:id="rId1"/>
            </p:custDataLst>
          </p:nvPr>
        </p:nvSpPr>
        <p:spPr bwMode="auto">
          <a:xfrm flipH="1">
            <a:off x="5348607" y="283464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Features well known games from brick and mortar casinos.</a:t>
            </a:r>
          </a:p>
        </p:txBody>
      </p:sp>
      <p:sp>
        <p:nvSpPr>
          <p:cNvPr id="8" name="Rectangle 7"/>
          <p:cNvSpPr>
            <a:spLocks noChangeArrowheads="1"/>
          </p:cNvSpPr>
          <p:nvPr>
            <p:custDataLst>
              <p:tags r:id="rId2"/>
            </p:custDataLst>
          </p:nvPr>
        </p:nvSpPr>
        <p:spPr bwMode="auto">
          <a:xfrm flipH="1">
            <a:off x="3839847" y="283464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Game Legacy</a:t>
            </a:r>
            <a:endParaRPr lang="en-US" sz="1400" dirty="0">
              <a:latin typeface="Arial" pitchFamily="34" charset="0"/>
              <a:cs typeface="Arial" pitchFamily="34" charset="0"/>
            </a:endParaRPr>
          </a:p>
        </p:txBody>
      </p:sp>
      <p:sp>
        <p:nvSpPr>
          <p:cNvPr id="9" name="Flowchart: Stored Data 21"/>
          <p:cNvSpPr>
            <a:spLocks noChangeArrowheads="1"/>
          </p:cNvSpPr>
          <p:nvPr>
            <p:custDataLst>
              <p:tags r:id="rId3"/>
            </p:custDataLst>
          </p:nvPr>
        </p:nvSpPr>
        <p:spPr bwMode="auto">
          <a:xfrm flipH="1">
            <a:off x="5348607" y="324612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Vendor offers lottery games including scratch cards. </a:t>
            </a:r>
          </a:p>
        </p:txBody>
      </p:sp>
      <p:sp>
        <p:nvSpPr>
          <p:cNvPr id="10" name="Rectangle 9"/>
          <p:cNvSpPr>
            <a:spLocks noChangeArrowheads="1"/>
          </p:cNvSpPr>
          <p:nvPr>
            <p:custDataLst>
              <p:tags r:id="rId4"/>
            </p:custDataLst>
          </p:nvPr>
        </p:nvSpPr>
        <p:spPr bwMode="auto">
          <a:xfrm flipH="1">
            <a:off x="3839847" y="324612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Lottery</a:t>
            </a:r>
            <a:endParaRPr lang="en-US" sz="1400" dirty="0">
              <a:latin typeface="Arial" pitchFamily="34" charset="0"/>
              <a:cs typeface="Arial" pitchFamily="34" charset="0"/>
            </a:endParaRPr>
          </a:p>
        </p:txBody>
      </p:sp>
      <p:sp>
        <p:nvSpPr>
          <p:cNvPr id="11" name="Flowchart: Stored Data 20"/>
          <p:cNvSpPr>
            <a:spLocks noChangeArrowheads="1"/>
          </p:cNvSpPr>
          <p:nvPr>
            <p:custDataLst>
              <p:tags r:id="rId5"/>
            </p:custDataLst>
          </p:nvPr>
        </p:nvSpPr>
        <p:spPr bwMode="auto">
          <a:xfrm flipH="1">
            <a:off x="5348607" y="242316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Partnerships with third-party brands, games on recent events, etc.</a:t>
            </a:r>
          </a:p>
        </p:txBody>
      </p:sp>
      <p:sp>
        <p:nvSpPr>
          <p:cNvPr id="12" name="Rectangle 11"/>
          <p:cNvSpPr>
            <a:spLocks noChangeArrowheads="1"/>
          </p:cNvSpPr>
          <p:nvPr>
            <p:custDataLst>
              <p:tags r:id="rId6"/>
            </p:custDataLst>
          </p:nvPr>
        </p:nvSpPr>
        <p:spPr bwMode="auto">
          <a:xfrm flipH="1">
            <a:off x="3839847" y="242316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Branding</a:t>
            </a:r>
            <a:endParaRPr lang="en-US" sz="1400" dirty="0">
              <a:latin typeface="Arial" pitchFamily="34" charset="0"/>
              <a:cs typeface="Arial" pitchFamily="34" charset="0"/>
            </a:endParaRPr>
          </a:p>
        </p:txBody>
      </p:sp>
      <p:sp>
        <p:nvSpPr>
          <p:cNvPr id="13" name="Flowchart: Stored Data 19"/>
          <p:cNvSpPr>
            <a:spLocks noChangeArrowheads="1"/>
          </p:cNvSpPr>
          <p:nvPr>
            <p:custDataLst>
              <p:tags r:id="rId7"/>
            </p:custDataLst>
          </p:nvPr>
        </p:nvSpPr>
        <p:spPr bwMode="auto">
          <a:xfrm flipH="1">
            <a:off x="5348607" y="2011362"/>
            <a:ext cx="3474720" cy="36576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Vendor offers bingo content.</a:t>
            </a:r>
          </a:p>
        </p:txBody>
      </p:sp>
      <p:sp>
        <p:nvSpPr>
          <p:cNvPr id="14" name="Rectangle 13"/>
          <p:cNvSpPr>
            <a:spLocks noChangeArrowheads="1"/>
          </p:cNvSpPr>
          <p:nvPr>
            <p:custDataLst>
              <p:tags r:id="rId8"/>
            </p:custDataLst>
          </p:nvPr>
        </p:nvSpPr>
        <p:spPr bwMode="auto">
          <a:xfrm flipH="1">
            <a:off x="3839847" y="2011997"/>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Bingo</a:t>
            </a:r>
            <a:endParaRPr lang="en-US" sz="1400" dirty="0">
              <a:latin typeface="Arial" pitchFamily="34" charset="0"/>
              <a:cs typeface="Arial" pitchFamily="34" charset="0"/>
            </a:endParaRPr>
          </a:p>
        </p:txBody>
      </p:sp>
      <p:sp>
        <p:nvSpPr>
          <p:cNvPr id="16" name="Flowchart: Stored Data 21"/>
          <p:cNvSpPr>
            <a:spLocks noChangeArrowheads="1"/>
          </p:cNvSpPr>
          <p:nvPr>
            <p:custDataLst>
              <p:tags r:id="rId9"/>
            </p:custDataLst>
          </p:nvPr>
        </p:nvSpPr>
        <p:spPr bwMode="auto">
          <a:xfrm flipH="1">
            <a:off x="5349240" y="365760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Games are </a:t>
            </a:r>
            <a:r>
              <a:rPr lang="en-US" sz="1200" dirty="0">
                <a:latin typeface="Arial" pitchFamily="34" charset="0"/>
                <a:cs typeface="Arial" pitchFamily="34" charset="0"/>
              </a:rPr>
              <a:t>available in multiple languages including double byte.</a:t>
            </a:r>
          </a:p>
        </p:txBody>
      </p:sp>
      <p:sp>
        <p:nvSpPr>
          <p:cNvPr id="17" name="Rectangle 16"/>
          <p:cNvSpPr>
            <a:spLocks noChangeArrowheads="1"/>
          </p:cNvSpPr>
          <p:nvPr>
            <p:custDataLst>
              <p:tags r:id="rId10"/>
            </p:custDataLst>
          </p:nvPr>
        </p:nvSpPr>
        <p:spPr bwMode="auto">
          <a:xfrm flipH="1">
            <a:off x="3840480" y="365760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Multi-Lingual</a:t>
            </a:r>
            <a:endParaRPr lang="en-US" sz="1400" dirty="0">
              <a:latin typeface="Arial" pitchFamily="34" charset="0"/>
              <a:cs typeface="Arial" pitchFamily="34" charset="0"/>
            </a:endParaRPr>
          </a:p>
        </p:txBody>
      </p:sp>
      <p:sp>
        <p:nvSpPr>
          <p:cNvPr id="18" name="Flowchart: Stored Data 21"/>
          <p:cNvSpPr>
            <a:spLocks noChangeArrowheads="1"/>
          </p:cNvSpPr>
          <p:nvPr>
            <p:custDataLst>
              <p:tags r:id="rId11"/>
            </p:custDataLst>
          </p:nvPr>
        </p:nvSpPr>
        <p:spPr bwMode="auto">
          <a:xfrm flipH="1">
            <a:off x="5349240" y="406908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a:latin typeface="Arial" pitchFamily="34" charset="0"/>
                <a:cs typeface="Arial" pitchFamily="34" charset="0"/>
              </a:rPr>
              <a:t>Users can play against other live players rather than just against computer-generated players.</a:t>
            </a:r>
          </a:p>
        </p:txBody>
      </p:sp>
      <p:sp>
        <p:nvSpPr>
          <p:cNvPr id="19" name="Rectangle 18"/>
          <p:cNvSpPr>
            <a:spLocks noChangeArrowheads="1"/>
          </p:cNvSpPr>
          <p:nvPr>
            <p:custDataLst>
              <p:tags r:id="rId12"/>
            </p:custDataLst>
          </p:nvPr>
        </p:nvSpPr>
        <p:spPr bwMode="auto">
          <a:xfrm flipH="1">
            <a:off x="3840480" y="406908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Multi-Player</a:t>
            </a:r>
            <a:endParaRPr lang="en-US" sz="1400" dirty="0">
              <a:latin typeface="Arial" pitchFamily="34" charset="0"/>
              <a:cs typeface="Arial" pitchFamily="34" charset="0"/>
            </a:endParaRPr>
          </a:p>
        </p:txBody>
      </p:sp>
      <p:sp>
        <p:nvSpPr>
          <p:cNvPr id="20" name="Flowchart: Stored Data 21"/>
          <p:cNvSpPr>
            <a:spLocks noChangeArrowheads="1"/>
          </p:cNvSpPr>
          <p:nvPr>
            <p:custDataLst>
              <p:tags r:id="rId13"/>
            </p:custDataLst>
          </p:nvPr>
        </p:nvSpPr>
        <p:spPr bwMode="auto">
          <a:xfrm flipH="1">
            <a:off x="5349240" y="448056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Vendor offers poker content, including a variety of types and video poker.</a:t>
            </a:r>
          </a:p>
        </p:txBody>
      </p:sp>
      <p:sp>
        <p:nvSpPr>
          <p:cNvPr id="21" name="Rectangle 20"/>
          <p:cNvSpPr>
            <a:spLocks noChangeArrowheads="1"/>
          </p:cNvSpPr>
          <p:nvPr>
            <p:custDataLst>
              <p:tags r:id="rId14"/>
            </p:custDataLst>
          </p:nvPr>
        </p:nvSpPr>
        <p:spPr bwMode="auto">
          <a:xfrm flipH="1">
            <a:off x="3840480" y="448056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Poker</a:t>
            </a:r>
            <a:endParaRPr lang="en-US" sz="1400" dirty="0">
              <a:latin typeface="Arial" pitchFamily="34" charset="0"/>
              <a:cs typeface="Arial" pitchFamily="34" charset="0"/>
            </a:endParaRPr>
          </a:p>
        </p:txBody>
      </p:sp>
      <p:sp>
        <p:nvSpPr>
          <p:cNvPr id="22" name="Flowchart: Stored Data 21"/>
          <p:cNvSpPr>
            <a:spLocks noChangeArrowheads="1"/>
          </p:cNvSpPr>
          <p:nvPr>
            <p:custDataLst>
              <p:tags r:id="rId15"/>
            </p:custDataLst>
          </p:nvPr>
        </p:nvSpPr>
        <p:spPr bwMode="auto">
          <a:xfrm flipH="1">
            <a:off x="5349240" y="489204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Vendor </a:t>
            </a:r>
            <a:r>
              <a:rPr lang="en-US" sz="1200" dirty="0">
                <a:latin typeface="Arial" pitchFamily="34" charset="0"/>
                <a:cs typeface="Arial" pitchFamily="34" charset="0"/>
              </a:rPr>
              <a:t>offers a variety of slot games under a variety of themes.</a:t>
            </a:r>
            <a:endParaRPr lang="en-US" sz="1200" dirty="0">
              <a:solidFill>
                <a:srgbClr val="FF0000"/>
              </a:solidFill>
              <a:latin typeface="Arial" pitchFamily="34" charset="0"/>
              <a:cs typeface="Arial" pitchFamily="34" charset="0"/>
            </a:endParaRPr>
          </a:p>
        </p:txBody>
      </p:sp>
      <p:sp>
        <p:nvSpPr>
          <p:cNvPr id="23" name="Rectangle 22"/>
          <p:cNvSpPr>
            <a:spLocks noChangeArrowheads="1"/>
          </p:cNvSpPr>
          <p:nvPr>
            <p:custDataLst>
              <p:tags r:id="rId16"/>
            </p:custDataLst>
          </p:nvPr>
        </p:nvSpPr>
        <p:spPr bwMode="auto">
          <a:xfrm flipH="1">
            <a:off x="3840480" y="489204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a:latin typeface="Arial" pitchFamily="34" charset="0"/>
                <a:cs typeface="Arial" pitchFamily="34" charset="0"/>
              </a:rPr>
              <a:t>Slot Game Variety</a:t>
            </a:r>
          </a:p>
        </p:txBody>
      </p:sp>
      <p:sp>
        <p:nvSpPr>
          <p:cNvPr id="25" name="Flowchart: Stored Data 21"/>
          <p:cNvSpPr>
            <a:spLocks noChangeArrowheads="1"/>
          </p:cNvSpPr>
          <p:nvPr>
            <p:custDataLst>
              <p:tags r:id="rId17"/>
            </p:custDataLst>
          </p:nvPr>
        </p:nvSpPr>
        <p:spPr bwMode="auto">
          <a:xfrm flipH="1">
            <a:off x="5349240" y="530352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Can be integrated </a:t>
            </a:r>
            <a:r>
              <a:rPr lang="en-US" sz="1200" dirty="0">
                <a:latin typeface="Arial" pitchFamily="34" charset="0"/>
                <a:cs typeface="Arial" pitchFamily="34" charset="0"/>
              </a:rPr>
              <a:t>with social </a:t>
            </a:r>
            <a:r>
              <a:rPr lang="en-US" sz="1200" dirty="0" smtClean="0">
                <a:latin typeface="Arial" pitchFamily="34" charset="0"/>
                <a:cs typeface="Arial" pitchFamily="34" charset="0"/>
              </a:rPr>
              <a:t>channels </a:t>
            </a:r>
            <a:r>
              <a:rPr lang="en-US" sz="1200" dirty="0">
                <a:latin typeface="Arial" pitchFamily="34" charset="0"/>
                <a:cs typeface="Arial" pitchFamily="34" charset="0"/>
              </a:rPr>
              <a:t>for additional customer data, </a:t>
            </a:r>
            <a:r>
              <a:rPr lang="en-US" sz="1200" dirty="0" smtClean="0">
                <a:latin typeface="Arial" pitchFamily="34" charset="0"/>
                <a:cs typeface="Arial" pitchFamily="34" charset="0"/>
              </a:rPr>
              <a:t>promotions, etc</a:t>
            </a:r>
            <a:r>
              <a:rPr lang="en-US" sz="1200" dirty="0">
                <a:latin typeface="Arial" pitchFamily="34" charset="0"/>
                <a:cs typeface="Arial" pitchFamily="34" charset="0"/>
              </a:rPr>
              <a:t>.</a:t>
            </a:r>
          </a:p>
        </p:txBody>
      </p:sp>
      <p:sp>
        <p:nvSpPr>
          <p:cNvPr id="26" name="Rectangle 25"/>
          <p:cNvSpPr>
            <a:spLocks noChangeArrowheads="1"/>
          </p:cNvSpPr>
          <p:nvPr>
            <p:custDataLst>
              <p:tags r:id="rId18"/>
            </p:custDataLst>
          </p:nvPr>
        </p:nvSpPr>
        <p:spPr bwMode="auto">
          <a:xfrm flipH="1">
            <a:off x="3840480" y="530352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a:latin typeface="Arial" pitchFamily="34" charset="0"/>
                <a:cs typeface="Arial" pitchFamily="34" charset="0"/>
              </a:rPr>
              <a:t>Social Media</a:t>
            </a:r>
          </a:p>
        </p:txBody>
      </p:sp>
      <p:sp>
        <p:nvSpPr>
          <p:cNvPr id="27" name="Flowchart: Stored Data 21"/>
          <p:cNvSpPr>
            <a:spLocks noChangeArrowheads="1"/>
          </p:cNvSpPr>
          <p:nvPr>
            <p:custDataLst>
              <p:tags r:id="rId19"/>
            </p:custDataLst>
          </p:nvPr>
        </p:nvSpPr>
        <p:spPr bwMode="auto">
          <a:xfrm flipH="1">
            <a:off x="5349240" y="571500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Vendor </a:t>
            </a:r>
            <a:r>
              <a:rPr lang="en-US" sz="1200" dirty="0">
                <a:latin typeface="Arial" pitchFamily="34" charset="0"/>
                <a:cs typeface="Arial" pitchFamily="34" charset="0"/>
              </a:rPr>
              <a:t>offers a variety of table games under a variety of themes.</a:t>
            </a:r>
          </a:p>
        </p:txBody>
      </p:sp>
      <p:sp>
        <p:nvSpPr>
          <p:cNvPr id="28" name="Rectangle 27"/>
          <p:cNvSpPr>
            <a:spLocks noChangeArrowheads="1"/>
          </p:cNvSpPr>
          <p:nvPr>
            <p:custDataLst>
              <p:tags r:id="rId20"/>
            </p:custDataLst>
          </p:nvPr>
        </p:nvSpPr>
        <p:spPr bwMode="auto">
          <a:xfrm flipH="1">
            <a:off x="3840480" y="571500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a:latin typeface="Arial" pitchFamily="34" charset="0"/>
                <a:cs typeface="Arial" pitchFamily="34" charset="0"/>
              </a:rPr>
              <a:t>Table Game Variety</a:t>
            </a:r>
          </a:p>
        </p:txBody>
      </p:sp>
      <p:sp>
        <p:nvSpPr>
          <p:cNvPr id="30" name="Flowchart: Stored Data 19"/>
          <p:cNvSpPr>
            <a:spLocks noChangeArrowheads="1"/>
          </p:cNvSpPr>
          <p:nvPr>
            <p:custDataLst>
              <p:tags r:id="rId21"/>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2"/>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23"/>
            </p:custDataLst>
          </p:nvPr>
        </p:nvSpPr>
        <p:spPr>
          <a:xfrm rot="10800000">
            <a:off x="320040" y="57150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34" name="TextBox 33"/>
          <p:cNvSpPr txBox="1"/>
          <p:nvPr>
            <p:custDataLst>
              <p:tags r:id="rId2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 Lights)</a:t>
            </a:r>
            <a:r>
              <a:rPr lang="en-US" sz="1000" dirty="0" smtClean="0">
                <a:solidFill>
                  <a:srgbClr val="333333"/>
                </a:solidFill>
              </a:rPr>
              <a:t> in the Appendix</a:t>
            </a:r>
            <a:r>
              <a:rPr lang="en-US" sz="1000" dirty="0" smtClean="0">
                <a:solidFill>
                  <a:srgbClr val="333333"/>
                </a:solidFill>
                <a:latin typeface="Arial"/>
              </a:rPr>
              <a:t>.</a:t>
            </a:r>
          </a:p>
        </p:txBody>
      </p:sp>
      <p:pic>
        <p:nvPicPr>
          <p:cNvPr id="33" name="Picture 32" descr="sample_linkbar-itrgNEW.gif">
            <a:hlinkClick r:id="rId27"/>
          </p:cNvPr>
          <p:cNvPicPr>
            <a:picLocks noChangeAspect="1"/>
          </p:cNvPicPr>
          <p:nvPr/>
        </p:nvPicPr>
        <p:blipFill>
          <a:blip r:embed="rId2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29066555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ULTRA_SCORM_COURSE_ID" val="D98E539F-01CD-4592-AE90-14F6B6E10A1B"/>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_RESOURCE_PATHS_HASH_2" val="96f59b50cabebf5f7e5bf12e9a94cfefef42cfd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B_Is4gAFeUqXboSMSwIyv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n2OQLDFHEqe22w1p4Cn4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n2gCJpGVRUmzQjGU5Qx2t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TMCFNwBPKk.XzqheUlZE3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1840</Words>
  <Application>Microsoft Office PowerPoint</Application>
  <PresentationFormat>On-screen Show (4:3)</PresentationFormat>
  <Paragraphs>177</Paragraphs>
  <Slides>12</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Wingdings</vt:lpstr>
      <vt:lpstr>Calibri</vt:lpstr>
      <vt:lpstr>Arial</vt:lpstr>
      <vt:lpstr>Helvetica</vt:lpstr>
      <vt:lpstr>Georgia</vt:lpstr>
      <vt:lpstr>Office Theme</vt:lpstr>
      <vt:lpstr>think-cell Slide</vt:lpstr>
      <vt:lpstr>PowerPoint Presentation</vt:lpstr>
      <vt:lpstr>Introduction</vt:lpstr>
      <vt:lpstr>Market Overview</vt:lpstr>
      <vt:lpstr>Defining online gaming</vt:lpstr>
      <vt:lpstr>Online Casino Content Vendor selection / knock-out criteria: market share, mind share, and platform coverage</vt:lpstr>
      <vt:lpstr>Online Casino Content Vendor selection / knock-out criteria: market share, mind share, and platform coverage</vt:lpstr>
      <vt:lpstr>Online Casino Content criteria &amp; weighting factors</vt:lpstr>
      <vt:lpstr>Table Stakes represent the minimum standard; without these, a product doesn’t even get reviewed</vt:lpstr>
      <vt:lpstr>Advanced Features are the capabilities that allow for granular market differentiation</vt:lpstr>
      <vt:lpstr>Identify leading candidates with the Online Casino Content Vendor Shortlist Tool</vt:lpstr>
      <vt:lpstr>Appendix</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2013-10-16T18:52:23Z</dcterms:created>
  <dcterms:modified xsi:type="dcterms:W3CDTF">2013-10-16T18:56:20Z</dcterms:modified>
  <cp:contentStatus/>
</cp:coreProperties>
</file>