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4.xml" ContentType="application/vnd.openxmlformats-officedocument.presentationml.notesSlide+xml"/>
  <Override PartName="/ppt/tags/tag45.xml" ContentType="application/vnd.openxmlformats-officedocument.presentationml.tags+xml"/>
  <Override PartName="/ppt/notesSlides/notesSlide5.xml" ContentType="application/vnd.openxmlformats-officedocument.presentationml.notesSlide+xml"/>
  <Override PartName="/ppt/tags/tag4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61" r:id="rId1"/>
  </p:sldMasterIdLst>
  <p:notesMasterIdLst>
    <p:notesMasterId r:id="rId14"/>
  </p:notesMasterIdLst>
  <p:handoutMasterIdLst>
    <p:handoutMasterId r:id="rId15"/>
  </p:handoutMasterIdLst>
  <p:sldIdLst>
    <p:sldId id="472" r:id="rId2"/>
    <p:sldId id="257" r:id="rId3"/>
    <p:sldId id="258" r:id="rId4"/>
    <p:sldId id="259" r:id="rId5"/>
    <p:sldId id="314" r:id="rId6"/>
    <p:sldId id="315" r:id="rId7"/>
    <p:sldId id="467" r:id="rId8"/>
    <p:sldId id="469" r:id="rId9"/>
    <p:sldId id="470" r:id="rId10"/>
    <p:sldId id="471" r:id="rId11"/>
    <p:sldId id="468" r:id="rId12"/>
    <p:sldId id="473"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9846"/>
    <a:srgbClr val="6FA5CF"/>
    <a:srgbClr val="7FAC85"/>
    <a:srgbClr val="E0DDED"/>
    <a:srgbClr val="B2ACD0"/>
    <a:srgbClr val="6F64A7"/>
    <a:srgbClr val="E4E2D1"/>
    <a:srgbClr val="000000"/>
    <a:srgbClr val="D17D08"/>
    <a:srgbClr val="297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Objects="1">
      <p:cViewPr varScale="1">
        <p:scale>
          <a:sx n="122" d="100"/>
          <a:sy n="122" d="100"/>
        </p:scale>
        <p:origin x="206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44148"/>
    </p:cViewPr>
  </p:sorter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21/11/2013</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155722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17238887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3871447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2358278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690230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extLst>
      <p:ext uri="{BB962C8B-B14F-4D97-AF65-F5344CB8AC3E}">
        <p14:creationId xmlns:p14="http://schemas.microsoft.com/office/powerpoint/2010/main" val="2160299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04534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25262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526064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val="1065637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extLst>
      <p:ext uri="{BB962C8B-B14F-4D97-AF65-F5344CB8AC3E}">
        <p14:creationId xmlns:p14="http://schemas.microsoft.com/office/powerpoint/2010/main" val="2180132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val="3756100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val="761258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val="4139877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grpSp>
        <p:nvGrpSpPr>
          <p:cNvPr id="25" name="Group 24"/>
          <p:cNvGrpSpPr/>
          <p:nvPr userDrawn="1"/>
        </p:nvGrpSpPr>
        <p:grpSpPr>
          <a:xfrm>
            <a:off x="-508" y="-34351"/>
            <a:ext cx="9144000" cy="6892351"/>
            <a:chOff x="0" y="-16351"/>
            <a:chExt cx="9144000" cy="6892351"/>
          </a:xfrm>
        </p:grpSpPr>
        <p:grpSp>
          <p:nvGrpSpPr>
            <p:cNvPr id="16" name="Group 76"/>
            <p:cNvGrpSpPr/>
            <p:nvPr userDrawn="1"/>
          </p:nvGrpSpPr>
          <p:grpSpPr>
            <a:xfrm>
              <a:off x="0" y="0"/>
              <a:ext cx="9144000" cy="6876000"/>
              <a:chOff x="0" y="0"/>
              <a:chExt cx="9144000" cy="6876000"/>
            </a:xfrm>
          </p:grpSpPr>
          <p:grpSp>
            <p:nvGrpSpPr>
              <p:cNvPr id="18" name="Group 70"/>
              <p:cNvGrpSpPr/>
              <p:nvPr userDrawn="1"/>
            </p:nvGrpSpPr>
            <p:grpSpPr>
              <a:xfrm>
                <a:off x="0" y="0"/>
                <a:ext cx="9144000" cy="6876000"/>
                <a:chOff x="0" y="0"/>
                <a:chExt cx="9144000" cy="6876000"/>
              </a:xfrm>
            </p:grpSpPr>
            <p:sp>
              <p:nvSpPr>
                <p:cNvPr id="21" name="Rectangle 20"/>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extLst>
      <p:ext uri="{BB962C8B-B14F-4D97-AF65-F5344CB8AC3E}">
        <p14:creationId xmlns:p14="http://schemas.microsoft.com/office/powerpoint/2010/main" val="39572579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grpSp>
        <p:nvGrpSpPr>
          <p:cNvPr id="33" name="Group 32"/>
          <p:cNvGrpSpPr/>
          <p:nvPr userDrawn="1"/>
        </p:nvGrpSpPr>
        <p:grpSpPr>
          <a:xfrm>
            <a:off x="0" y="0"/>
            <a:ext cx="9144000" cy="6876000"/>
            <a:chOff x="0" y="0"/>
            <a:chExt cx="9144000" cy="6876000"/>
          </a:xfrm>
        </p:grpSpPr>
        <p:sp>
          <p:nvSpPr>
            <p:cNvPr id="34" name="Rectangle 3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Rectangle 3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Rectangle 3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37" name="Rectangle 3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extLst>
      <p:ext uri="{BB962C8B-B14F-4D97-AF65-F5344CB8AC3E}">
        <p14:creationId xmlns:p14="http://schemas.microsoft.com/office/powerpoint/2010/main" val="39280942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27073140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7440206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716" r:id="rId2"/>
    <p:sldLayoutId id="2147483674" r:id="rId3"/>
    <p:sldLayoutId id="2147483718" r:id="rId4"/>
    <p:sldLayoutId id="2147483717" r:id="rId5"/>
    <p:sldLayoutId id="2147483695" r:id="rId6"/>
    <p:sldLayoutId id="2147483719" r:id="rId7"/>
    <p:sldLayoutId id="2147483699" r:id="rId8"/>
    <p:sldLayoutId id="2147483698" r:id="rId9"/>
    <p:sldLayoutId id="2147483682" r:id="rId10"/>
    <p:sldLayoutId id="2147483680" r:id="rId11"/>
    <p:sldLayoutId id="2147483696" r:id="rId12"/>
    <p:sldLayoutId id="2147483677" r:id="rId13"/>
    <p:sldLayoutId id="2147483667" r:id="rId14"/>
    <p:sldLayoutId id="2147483684" r:id="rId15"/>
    <p:sldLayoutId id="2147483700" r:id="rId16"/>
    <p:sldLayoutId id="2147483683" r:id="rId17"/>
    <p:sldLayoutId id="2147483714" r:id="rId18"/>
    <p:sldLayoutId id="2147483694" r:id="rId19"/>
    <p:sldLayoutId id="2147483702" r:id="rId20"/>
    <p:sldLayoutId id="2147483704" r:id="rId21"/>
    <p:sldLayoutId id="2147483705" r:id="rId22"/>
    <p:sldLayoutId id="2147483706" r:id="rId23"/>
    <p:sldLayoutId id="2147483707" r:id="rId24"/>
    <p:sldLayoutId id="2147483708" r:id="rId25"/>
    <p:sldLayoutId id="2147483709" r:id="rId26"/>
    <p:sldLayoutId id="2147483710" r:id="rId27"/>
    <p:sldLayoutId id="2147483711" r:id="rId28"/>
    <p:sldLayoutId id="2147483712" r:id="rId29"/>
    <p:sldLayoutId id="2147483713" r:id="rId30"/>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make-the-network-invisible-by-developing-a-world-class-network-management-funct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make-the-network-invisible-by-developing-a-world-class-network-management-function" TargetMode="Externa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4.gif"/><Relationship Id="rId4" Type="http://schemas.openxmlformats.org/officeDocument/2006/relationships/hyperlink" Target="http://www.infotech.com/research/ss/make-the-network-invisible-by-developing-a-world-class-network-management-fun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image" Target="../media/image10.png"/><Relationship Id="rId4" Type="http://schemas.openxmlformats.org/officeDocument/2006/relationships/hyperlink" Target="http://www.infotech.com/research/ss/make-the-network-invisible-by-developing-a-world-class-network-management-functio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make-the-network-invisible-by-developing-a-world-class-network-management-function"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make-the-network-invisible-by-developing-a-world-class-network-management-function"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oleObject" Target="../embeddings/oleObject1.bin"/><Relationship Id="rId50" Type="http://schemas.openxmlformats.org/officeDocument/2006/relationships/image" Target="../media/image4.gi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notesSlide" Target="../notesSlides/notesSlide4.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slideLayout" Target="../slideLayouts/slideLayout9.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hyperlink" Target="http://www.infotech.com/research/ss/make-the-network-invisible-by-developing-a-world-class-network-management-function" TargetMode="Externa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image" Target="../media/image5.emf"/><Relationship Id="rId8"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tags" Target="../tags/tag45.xml"/><Relationship Id="rId5" Type="http://schemas.openxmlformats.org/officeDocument/2006/relationships/image" Target="../media/image4.gif"/><Relationship Id="rId4" Type="http://schemas.openxmlformats.org/officeDocument/2006/relationships/hyperlink" Target="http://www.infotech.com/research/ss/make-the-network-invisible-by-developing-a-world-class-network-management-function"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xml"/><Relationship Id="rId1" Type="http://schemas.openxmlformats.org/officeDocument/2006/relationships/tags" Target="../tags/tag46.xml"/><Relationship Id="rId5" Type="http://schemas.openxmlformats.org/officeDocument/2006/relationships/image" Target="../media/image4.gif"/><Relationship Id="rId4" Type="http://schemas.openxmlformats.org/officeDocument/2006/relationships/hyperlink" Target="http://www.infotech.com/research/ss/make-the-network-invisible-by-developing-a-world-class-network-management-function"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workshopbooking@infotech.com" TargetMode="External"/><Relationship Id="rId7" Type="http://schemas.openxmlformats.org/officeDocument/2006/relationships/hyperlink" Target="http://www.infotech.com/research/ss/make-the-network-invisible-by-developing-a-world-class-network-management-function"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gif"/><Relationship Id="rId5" Type="http://schemas.openxmlformats.org/officeDocument/2006/relationships/hyperlink" Target="http://www.infotech.com/research/ss/make-the-network-invisible-by-developing-a-world-class-network-management-function" TargetMode="Externa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hyperlink" Target="http://www.infotech.com/research/ss/make-the-network-invisible-by-developing-a-world-class-network-management-fun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GB" dirty="0"/>
              <a:t>Make the Network Invisible by Developing a World Class Network Management Function</a:t>
            </a:r>
            <a:endParaRPr lang="en-US" dirty="0"/>
          </a:p>
        </p:txBody>
      </p:sp>
      <p:sp>
        <p:nvSpPr>
          <p:cNvPr id="8" name="Text Placeholder 7"/>
          <p:cNvSpPr>
            <a:spLocks noGrp="1"/>
          </p:cNvSpPr>
          <p:nvPr>
            <p:ph type="body" sz="quarter" idx="16"/>
          </p:nvPr>
        </p:nvSpPr>
        <p:spPr>
          <a:xfrm>
            <a:off x="774700" y="3965116"/>
            <a:ext cx="7467600" cy="508000"/>
          </a:xfrm>
        </p:spPr>
        <p:txBody>
          <a:bodyPr/>
          <a:lstStyle/>
          <a:p>
            <a:r>
              <a:rPr lang="en-US" dirty="0"/>
              <a:t>Treat the enterprise network like a utility – make it </a:t>
            </a:r>
            <a:r>
              <a:rPr lang="en-US" i="1" dirty="0"/>
              <a:t>just work</a:t>
            </a:r>
            <a:r>
              <a:rPr lang="en-US" dirty="0" smtClean="0"/>
              <a:t>.</a:t>
            </a:r>
            <a:endParaRPr lang="en-CA" dirty="0"/>
          </a:p>
        </p:txBody>
      </p:sp>
      <p:grpSp>
        <p:nvGrpSpPr>
          <p:cNvPr id="10"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1997 - 2013 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2885376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a:t>
            </a:r>
            <a:r>
              <a:rPr lang="en-US" dirty="0"/>
              <a:t>Network Management</a:t>
            </a:r>
            <a:r>
              <a:rPr lang="en-US" dirty="0" smtClean="0">
                <a:solidFill>
                  <a:schemeClr val="bg1">
                    <a:lumMod val="50000"/>
                  </a:schemeClr>
                </a:solidFill>
              </a:rPr>
              <a:t> </a:t>
            </a:r>
            <a:r>
              <a:rPr lang="en-US" dirty="0" smtClean="0"/>
              <a:t>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Network Management </a:t>
            </a:r>
            <a:r>
              <a:rPr lang="en-CA" sz="1400" i="1" dirty="0">
                <a:cs typeface="Open Sans"/>
              </a:rPr>
              <a:t>project</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4032236566"/>
              </p:ext>
            </p:extLst>
          </p:nvPr>
        </p:nvGraphicFramePr>
        <p:xfrm>
          <a:off x="287524" y="2204864"/>
          <a:ext cx="6357167" cy="2021899"/>
        </p:xfrm>
        <a:graphic>
          <a:graphicData uri="http://schemas.openxmlformats.org/drawingml/2006/table">
            <a:tbl>
              <a:tblPr bandRow="1">
                <a:tableStyleId>{2D5ABB26-0587-4C30-8999-92F81FD0307C}</a:tableStyleId>
              </a:tblPr>
              <a:tblGrid>
                <a:gridCol w="6357167"/>
              </a:tblGrid>
              <a:tr h="299794">
                <a:tc>
                  <a:txBody>
                    <a:bodyPr/>
                    <a:lstStyle/>
                    <a:p>
                      <a:pPr algn="l"/>
                      <a:r>
                        <a:rPr lang="en-US" sz="1200" b="1" dirty="0" smtClean="0">
                          <a:solidFill>
                            <a:srgbClr val="D17D08"/>
                          </a:solidFill>
                          <a:latin typeface="+mn-lt"/>
                          <a:cs typeface="Open Sans"/>
                        </a:rPr>
                        <a:t>Section 1: </a:t>
                      </a:r>
                      <a:r>
                        <a:rPr lang="en-US" sz="1200" b="1" dirty="0" smtClean="0">
                          <a:solidFill>
                            <a:schemeClr val="tx1"/>
                          </a:solidFill>
                        </a:rPr>
                        <a:t>Optimize processes for an agile network</a:t>
                      </a:r>
                      <a:endParaRPr lang="en-US" sz="1000" b="1" dirty="0" smtClean="0">
                        <a:solidFill>
                          <a:schemeClr val="bg1">
                            <a:lumMod val="50000"/>
                          </a:schemeClr>
                        </a:solidFill>
                        <a:latin typeface="+mn-lt"/>
                        <a:cs typeface="Open Sans"/>
                      </a:endParaRPr>
                    </a:p>
                  </a:txBody>
                  <a:tcPr marL="68580" marR="68580" marT="34290" marB="34290">
                    <a:solidFill>
                      <a:schemeClr val="bg1">
                        <a:lumMod val="95000"/>
                      </a:schemeClr>
                    </a:solidFill>
                  </a:tcPr>
                </a:tc>
              </a:tr>
              <a:tr h="616439">
                <a:tc>
                  <a:txBody>
                    <a:bodyPr/>
                    <a:lstStyle/>
                    <a:p>
                      <a:pPr marL="0" lvl="1" algn="l"/>
                      <a:r>
                        <a:rPr lang="en-US" sz="1200" b="1" dirty="0" smtClean="0"/>
                        <a:t>Remove extraneous steps </a:t>
                      </a:r>
                      <a:r>
                        <a:rPr lang="en-US" sz="1200" dirty="0" smtClean="0"/>
                        <a:t>Discuss which steps are redundant in your SOPs, which processes need tweaking, and how automation can increase productivity.</a:t>
                      </a:r>
                      <a:endParaRPr lang="en-US" sz="1200" dirty="0"/>
                    </a:p>
                  </a:txBody>
                  <a:tcPr marL="68580" marR="68580" marT="34290" marB="34290"/>
                </a:tc>
              </a:tr>
              <a:tr h="299794">
                <a:tc>
                  <a:txBody>
                    <a:bodyPr/>
                    <a:lstStyle/>
                    <a:p>
                      <a:pPr algn="l"/>
                      <a:r>
                        <a:rPr lang="en-US" sz="1200" b="1" dirty="0" smtClean="0">
                          <a:solidFill>
                            <a:srgbClr val="D17D08"/>
                          </a:solidFill>
                          <a:latin typeface="+mn-lt"/>
                          <a:cs typeface="Open Sans"/>
                        </a:rPr>
                        <a:t>Section </a:t>
                      </a:r>
                      <a:r>
                        <a:rPr lang="en-US" sz="1200" b="1" dirty="0" smtClean="0">
                          <a:solidFill>
                            <a:srgbClr val="D17D08"/>
                          </a:solidFill>
                          <a:latin typeface="+mn-lt"/>
                          <a:cs typeface="Open Sans"/>
                        </a:rPr>
                        <a:t>2:</a:t>
                      </a:r>
                      <a:r>
                        <a:rPr lang="en-US" sz="1200" b="1" dirty="0" smtClean="0">
                          <a:solidFill>
                            <a:schemeClr val="accent4">
                              <a:lumMod val="40000"/>
                              <a:lumOff val="60000"/>
                            </a:schemeClr>
                          </a:solidFill>
                          <a:latin typeface="+mn-lt"/>
                          <a:cs typeface="Open Sans"/>
                        </a:rPr>
                        <a:t> </a:t>
                      </a:r>
                      <a:r>
                        <a:rPr lang="en-US" sz="1200" b="1" dirty="0" smtClean="0">
                          <a:solidFill>
                            <a:schemeClr val="tx1"/>
                          </a:solidFill>
                        </a:rPr>
                        <a:t>Build a business case</a:t>
                      </a:r>
                    </a:p>
                  </a:txBody>
                  <a:tcPr marL="68580" marR="68580" marT="34290" marB="34290">
                    <a:solidFill>
                      <a:schemeClr val="bg1">
                        <a:lumMod val="95000"/>
                      </a:schemeClr>
                    </a:solidFill>
                  </a:tcPr>
                </a:tc>
              </a:tr>
              <a:tr h="805872">
                <a:tc>
                  <a:txBody>
                    <a:bodyPr/>
                    <a:lstStyle/>
                    <a:p>
                      <a:pPr algn="l"/>
                      <a:r>
                        <a:rPr lang="en-US" sz="1200" b="1" dirty="0" smtClean="0"/>
                        <a:t>Improve network visibility. </a:t>
                      </a:r>
                      <a:r>
                        <a:rPr lang="en-US" sz="1200" dirty="0" smtClean="0"/>
                        <a:t>Discuss the landscape of network management systems, discuss current architecture, discover which solutions are most appropriate for your organization.</a:t>
                      </a:r>
                      <a:endParaRPr lang="en-US" sz="1200" dirty="0"/>
                    </a:p>
                  </a:txBody>
                  <a:tcPr marL="68580" marR="68580" marT="34290" marB="34290"/>
                </a:tc>
              </a:tr>
            </a:tbl>
          </a:graphicData>
        </a:graphic>
      </p:graphicFrame>
      <p:sp>
        <p:nvSpPr>
          <p:cNvPr id="6" name="TextBox 5"/>
          <p:cNvSpPr txBox="1"/>
          <p:nvPr/>
        </p:nvSpPr>
        <p:spPr>
          <a:xfrm>
            <a:off x="251520" y="5733256"/>
            <a:ext cx="8627997" cy="523220"/>
          </a:xfrm>
          <a:prstGeom prst="rect">
            <a:avLst/>
          </a:prstGeom>
          <a:noFill/>
        </p:spPr>
        <p:txBody>
          <a:bodyPr wrap="square" rtlCol="0">
            <a:spAutoFit/>
          </a:bodyPr>
          <a:lstStyle/>
          <a:p>
            <a:pPr>
              <a:spcBef>
                <a:spcPts val="0"/>
              </a:spcBef>
              <a:spcAft>
                <a:spcPts val="0"/>
              </a:spcAft>
            </a:pPr>
            <a:r>
              <a:rPr lang="en-US" sz="1400" dirty="0" smtClean="0">
                <a:latin typeface="+mn-lt"/>
                <a:cs typeface="Open Sans"/>
              </a:rPr>
              <a:t>To enroll, send </a:t>
            </a:r>
            <a:r>
              <a:rPr lang="en-US" sz="1400" dirty="0">
                <a:latin typeface="+mn-lt"/>
                <a:cs typeface="Open Sans"/>
              </a:rPr>
              <a:t>an </a:t>
            </a:r>
            <a:r>
              <a:rPr lang="en-US" sz="1400" dirty="0" smtClean="0">
                <a:latin typeface="+mn-lt"/>
                <a:cs typeface="Open Sans"/>
              </a:rPr>
              <a:t>email to </a:t>
            </a:r>
            <a:r>
              <a:rPr lang="en-US" sz="1400" b="1" dirty="0" smtClean="0">
                <a:latin typeface="+mn-lt"/>
                <a:cs typeface="Open Sans"/>
                <a:hlinkClick r:id="rId3"/>
              </a:rPr>
              <a:t>GuidedImplementations@InfoTech.com</a:t>
            </a:r>
            <a:r>
              <a:rPr lang="en-US" sz="1400" b="1" dirty="0" smtClean="0">
                <a:latin typeface="+mn-lt"/>
                <a:cs typeface="Open Sans"/>
              </a:rPr>
              <a:t> </a:t>
            </a:r>
            <a:r>
              <a:rPr lang="en-US" sz="1400" dirty="0" smtClean="0">
                <a:latin typeface="+mn-lt"/>
                <a:cs typeface="Open Sans"/>
              </a:rPr>
              <a:t>or call </a:t>
            </a:r>
            <a:r>
              <a:rPr lang="en-CA" sz="1400" dirty="0" smtClean="0">
                <a:latin typeface="+mn-lt"/>
              </a:rPr>
              <a:t>1-888-670-8889 </a:t>
            </a:r>
            <a:r>
              <a:rPr lang="en-CA" sz="1400" dirty="0"/>
              <a:t>and ask for the Guided Implementation </a:t>
            </a:r>
            <a:r>
              <a:rPr lang="en-CA" sz="1400" dirty="0" smtClean="0"/>
              <a:t>Coordinator.</a:t>
            </a:r>
            <a:endParaRPr lang="en-US" sz="14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51101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060" y="2860483"/>
            <a:ext cx="3420380" cy="2937233"/>
          </a:xfrm>
          <a:prstGeom prst="rect">
            <a:avLst/>
          </a:prstGeom>
        </p:spPr>
      </p:pic>
      <p:sp>
        <p:nvSpPr>
          <p:cNvPr id="2" name="Title 1"/>
          <p:cNvSpPr>
            <a:spLocks noGrp="1"/>
          </p:cNvSpPr>
          <p:nvPr>
            <p:ph type="title"/>
          </p:nvPr>
        </p:nvSpPr>
        <p:spPr/>
        <p:txBody>
          <a:bodyPr/>
          <a:lstStyle/>
          <a:p>
            <a:pPr lvl="0"/>
            <a:r>
              <a:rPr lang="en-GB" dirty="0" smtClean="0"/>
              <a:t>Know the benefits of proper network management to effectively make the case for implementation</a:t>
            </a:r>
            <a:endParaRPr lang="en-US" dirty="0"/>
          </a:p>
        </p:txBody>
      </p:sp>
      <p:sp>
        <p:nvSpPr>
          <p:cNvPr id="24" name="Text Placeholder 23"/>
          <p:cNvSpPr>
            <a:spLocks noGrp="1"/>
          </p:cNvSpPr>
          <p:nvPr>
            <p:ph type="body" sz="quarter" idx="19"/>
          </p:nvPr>
        </p:nvSpPr>
        <p:spPr/>
        <p:txBody>
          <a:bodyPr/>
          <a:lstStyle/>
          <a:p>
            <a:r>
              <a:rPr lang="en-US" dirty="0"/>
              <a:t>Operating a World Class Network is a substantial goal that requires great effort from networking staff, but the benefits from improving </a:t>
            </a:r>
            <a:r>
              <a:rPr lang="en-US" dirty="0" smtClean="0"/>
              <a:t>your people</a:t>
            </a:r>
            <a:r>
              <a:rPr lang="en-US" dirty="0"/>
              <a:t>, processes, and technology far </a:t>
            </a:r>
            <a:r>
              <a:rPr lang="en-US" dirty="0" smtClean="0"/>
              <a:t>outweigh </a:t>
            </a:r>
            <a:r>
              <a:rPr lang="en-US" dirty="0"/>
              <a:t>the costs.</a:t>
            </a:r>
          </a:p>
        </p:txBody>
      </p:sp>
      <p:sp>
        <p:nvSpPr>
          <p:cNvPr id="3" name="Text Placeholder 4"/>
          <p:cNvSpPr>
            <a:spLocks noGrp="1"/>
          </p:cNvSpPr>
          <p:nvPr>
            <p:ph type="body" sz="quarter" idx="16"/>
          </p:nvPr>
        </p:nvSpPr>
        <p:spPr>
          <a:xfrm>
            <a:off x="257176" y="2204864"/>
            <a:ext cx="5646972" cy="4248472"/>
          </a:xfrm>
        </p:spPr>
        <p:txBody>
          <a:bodyPr/>
          <a:lstStyle/>
          <a:p>
            <a:pPr marL="0" indent="0">
              <a:buNone/>
            </a:pPr>
            <a:r>
              <a:rPr lang="en-US" dirty="0" smtClean="0"/>
              <a:t>Organizations can expect to see the following improvements as they journey towards operating a world class network:</a:t>
            </a:r>
          </a:p>
          <a:p>
            <a:pPr>
              <a:spcBef>
                <a:spcPts val="400"/>
              </a:spcBef>
            </a:pPr>
            <a:r>
              <a:rPr lang="en-US" dirty="0" smtClean="0"/>
              <a:t>People</a:t>
            </a:r>
          </a:p>
          <a:p>
            <a:pPr lvl="1">
              <a:spcBef>
                <a:spcPts val="400"/>
              </a:spcBef>
            </a:pPr>
            <a:r>
              <a:rPr lang="en-US" dirty="0" smtClean="0"/>
              <a:t>Improved retention</a:t>
            </a:r>
          </a:p>
          <a:p>
            <a:pPr lvl="1">
              <a:spcBef>
                <a:spcPts val="400"/>
              </a:spcBef>
            </a:pPr>
            <a:r>
              <a:rPr lang="en-US" dirty="0" smtClean="0"/>
              <a:t>Development of </a:t>
            </a:r>
            <a:r>
              <a:rPr lang="en-US" dirty="0"/>
              <a:t>new skill </a:t>
            </a:r>
            <a:r>
              <a:rPr lang="en-US" dirty="0" smtClean="0"/>
              <a:t>sets</a:t>
            </a:r>
          </a:p>
          <a:p>
            <a:pPr lvl="1">
              <a:spcBef>
                <a:spcPts val="400"/>
              </a:spcBef>
            </a:pPr>
            <a:r>
              <a:rPr lang="en-US" dirty="0" smtClean="0"/>
              <a:t>Improved engagement</a:t>
            </a:r>
          </a:p>
          <a:p>
            <a:pPr lvl="1">
              <a:spcBef>
                <a:spcPts val="400"/>
              </a:spcBef>
            </a:pPr>
            <a:r>
              <a:rPr lang="en-US" dirty="0" smtClean="0"/>
              <a:t>Improved efficiency</a:t>
            </a:r>
            <a:endParaRPr lang="en-US" dirty="0"/>
          </a:p>
          <a:p>
            <a:pPr>
              <a:spcBef>
                <a:spcPts val="400"/>
              </a:spcBef>
            </a:pPr>
            <a:r>
              <a:rPr lang="en-US" dirty="0" smtClean="0"/>
              <a:t>Process</a:t>
            </a:r>
          </a:p>
          <a:p>
            <a:pPr lvl="1">
              <a:spcBef>
                <a:spcPts val="400"/>
              </a:spcBef>
            </a:pPr>
            <a:r>
              <a:rPr lang="en-US" dirty="0" smtClean="0"/>
              <a:t>Increased repeatability and standardization of processes</a:t>
            </a:r>
          </a:p>
          <a:p>
            <a:pPr lvl="1">
              <a:spcBef>
                <a:spcPts val="400"/>
              </a:spcBef>
            </a:pPr>
            <a:r>
              <a:rPr lang="en-US" dirty="0" smtClean="0"/>
              <a:t>Improved efficiency</a:t>
            </a:r>
          </a:p>
          <a:p>
            <a:pPr lvl="1">
              <a:spcBef>
                <a:spcPts val="400"/>
              </a:spcBef>
            </a:pPr>
            <a:r>
              <a:rPr lang="en-US" dirty="0" smtClean="0"/>
              <a:t>Decreased downtime</a:t>
            </a:r>
          </a:p>
          <a:p>
            <a:pPr lvl="1">
              <a:spcBef>
                <a:spcPts val="400"/>
              </a:spcBef>
            </a:pPr>
            <a:r>
              <a:rPr lang="en-US" dirty="0" smtClean="0"/>
              <a:t>Simplification of succession planning/skills development/training</a:t>
            </a:r>
            <a:endParaRPr lang="en-US" dirty="0"/>
          </a:p>
          <a:p>
            <a:pPr>
              <a:spcBef>
                <a:spcPts val="400"/>
              </a:spcBef>
            </a:pPr>
            <a:r>
              <a:rPr lang="en-US" dirty="0" smtClean="0"/>
              <a:t>Technology</a:t>
            </a:r>
          </a:p>
          <a:p>
            <a:pPr lvl="1">
              <a:spcBef>
                <a:spcPts val="400"/>
              </a:spcBef>
            </a:pPr>
            <a:r>
              <a:rPr lang="en-US" dirty="0" smtClean="0"/>
              <a:t>Improved performance</a:t>
            </a:r>
          </a:p>
          <a:p>
            <a:pPr lvl="1">
              <a:spcBef>
                <a:spcPts val="400"/>
              </a:spcBef>
            </a:pPr>
            <a:r>
              <a:rPr lang="en-US" dirty="0" smtClean="0"/>
              <a:t>Improved productivity</a:t>
            </a:r>
          </a:p>
          <a:p>
            <a:pPr lvl="1">
              <a:spcBef>
                <a:spcPts val="400"/>
              </a:spcBef>
            </a:pPr>
            <a:r>
              <a:rPr lang="en-US" dirty="0" smtClean="0"/>
              <a:t>Improved availability</a:t>
            </a:r>
          </a:p>
          <a:p>
            <a:pPr lvl="1">
              <a:spcBef>
                <a:spcPts val="400"/>
              </a:spcBef>
            </a:pPr>
            <a:r>
              <a:rPr lang="en-US" dirty="0" smtClean="0"/>
              <a:t>Improved efficiency</a:t>
            </a:r>
            <a:endParaRPr lang="en-US" dirty="0"/>
          </a:p>
        </p:txBody>
      </p:sp>
      <p:pic>
        <p:nvPicPr>
          <p:cNvPr id="6" name="Picture 5"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444264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00285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1764196"/>
          </a:xfrm>
        </p:spPr>
        <p:txBody>
          <a:bodyPr/>
          <a:lstStyle/>
          <a:p>
            <a:r>
              <a:rPr lang="en-CA" dirty="0" smtClean="0"/>
              <a:t>Enterprise networks are often managed on an “as-needed” basis. Components are replaced ad hoc without considering the overarching network architecture and evolving technologies; skills and expertise are not actively maintained and managed; and unused processes collect dust. The enterprise network management function can be a significant business enabler when people, process, and technology coalesce. </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537012"/>
            <a:ext cx="4034665" cy="2592288"/>
          </a:xfrm>
        </p:spPr>
        <p:txBody>
          <a:bodyPr/>
          <a:lstStyle/>
          <a:p>
            <a:pPr>
              <a:spcBef>
                <a:spcPts val="600"/>
              </a:spcBef>
              <a:spcAft>
                <a:spcPts val="300"/>
              </a:spcAft>
            </a:pPr>
            <a:r>
              <a:rPr lang="en-CA" dirty="0" smtClean="0"/>
              <a:t>Infrastructure managers interested in improving the people, processes, and technology associated with network management.</a:t>
            </a:r>
            <a:endParaRPr lang="en-CA" dirty="0"/>
          </a:p>
          <a:p>
            <a:pPr>
              <a:spcBef>
                <a:spcPts val="600"/>
              </a:spcBef>
              <a:spcAft>
                <a:spcPts val="300"/>
              </a:spcAft>
            </a:pPr>
            <a:r>
              <a:rPr lang="en-CA" dirty="0" smtClean="0"/>
              <a:t>CIOs seeking to leverage enterprise networks to deliver business value.</a:t>
            </a:r>
            <a:endParaRPr lang="en-CA" dirty="0"/>
          </a:p>
          <a:p>
            <a:pPr>
              <a:spcBef>
                <a:spcPts val="600"/>
              </a:spcBef>
              <a:spcAft>
                <a:spcPts val="300"/>
              </a:spcAft>
            </a:pPr>
            <a:r>
              <a:rPr lang="en-CA" dirty="0" smtClean="0"/>
              <a:t>Network managers and administrators managing day-to-day network operations.</a:t>
            </a:r>
          </a:p>
        </p:txBody>
      </p:sp>
      <p:sp>
        <p:nvSpPr>
          <p:cNvPr id="12" name="Text Placeholder 11"/>
          <p:cNvSpPr>
            <a:spLocks noGrp="1"/>
          </p:cNvSpPr>
          <p:nvPr>
            <p:ph type="body" sz="quarter" idx="23"/>
          </p:nvPr>
        </p:nvSpPr>
        <p:spPr>
          <a:xfrm>
            <a:off x="4860032" y="3537012"/>
            <a:ext cx="4032448" cy="2592288"/>
          </a:xfrm>
        </p:spPr>
        <p:txBody>
          <a:bodyPr/>
          <a:lstStyle/>
          <a:p>
            <a:pPr lvl="0">
              <a:spcBef>
                <a:spcPts val="600"/>
              </a:spcBef>
              <a:spcAft>
                <a:spcPts val="300"/>
              </a:spcAft>
              <a:buClr>
                <a:srgbClr val="333333"/>
              </a:buClr>
            </a:pPr>
            <a:r>
              <a:rPr lang="en-CA" dirty="0" smtClean="0">
                <a:solidFill>
                  <a:srgbClr val="333333"/>
                </a:solidFill>
              </a:rPr>
              <a:t>Develop network management skills and expertise required to excel in a changing network management environment.</a:t>
            </a:r>
            <a:endParaRPr lang="en-CA" dirty="0" smtClean="0"/>
          </a:p>
          <a:p>
            <a:pPr>
              <a:spcBef>
                <a:spcPts val="600"/>
              </a:spcBef>
              <a:spcAft>
                <a:spcPts val="300"/>
              </a:spcAft>
            </a:pPr>
            <a:r>
              <a:rPr lang="en-CA" dirty="0" smtClean="0"/>
              <a:t>Optimize processes to better suit the evolving network management function.</a:t>
            </a:r>
            <a:endParaRPr lang="en-CA" dirty="0"/>
          </a:p>
          <a:p>
            <a:pPr>
              <a:spcBef>
                <a:spcPts val="600"/>
              </a:spcBef>
              <a:spcAft>
                <a:spcPts val="300"/>
              </a:spcAft>
            </a:pPr>
            <a:r>
              <a:rPr lang="en-CA" dirty="0" smtClean="0"/>
              <a:t>Prepare for new and evolving technologies like software defined networking (</a:t>
            </a:r>
            <a:r>
              <a:rPr lang="en-CA" dirty="0" err="1" smtClean="0"/>
              <a:t>SDN</a:t>
            </a:r>
            <a:r>
              <a:rPr lang="en-CA" dirty="0" smtClean="0"/>
              <a:t>), network virtualization, and primarily wireless access networks.</a:t>
            </a:r>
          </a:p>
          <a:p>
            <a:pPr marL="0" indent="0">
              <a:spcBef>
                <a:spcPts val="600"/>
              </a:spcBef>
              <a:spcAft>
                <a:spcPts val="300"/>
              </a:spcAft>
              <a:buNone/>
            </a:pPr>
            <a:endParaRPr lang="en-CA" dirty="0" smtClean="0"/>
          </a:p>
        </p:txBody>
      </p:sp>
      <p:sp>
        <p:nvSpPr>
          <p:cNvPr id="8" name="TextBox 7"/>
          <p:cNvSpPr txBox="1"/>
          <p:nvPr/>
        </p:nvSpPr>
        <p:spPr>
          <a:xfrm>
            <a:off x="249302" y="3198279"/>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3198279"/>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0" y="4725144"/>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2785284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2" name="Text Placeholder 1"/>
          <p:cNvSpPr>
            <a:spLocks noGrp="1"/>
          </p:cNvSpPr>
          <p:nvPr>
            <p:ph type="body" sz="quarter" idx="16"/>
          </p:nvPr>
        </p:nvSpPr>
        <p:spPr/>
        <p:txBody>
          <a:bodyPr/>
          <a:lstStyle/>
          <a:p>
            <a:pPr>
              <a:spcBef>
                <a:spcPts val="600"/>
              </a:spcBef>
              <a:spcAft>
                <a:spcPts val="600"/>
              </a:spcAft>
            </a:pPr>
            <a:r>
              <a:rPr lang="en-US" sz="1400" dirty="0"/>
              <a:t>As </a:t>
            </a:r>
            <a:r>
              <a:rPr lang="en-US" sz="1400" dirty="0" smtClean="0"/>
              <a:t>an organization’s application and service demands grow, networks must follow. As networks grow in complexity, and technology evolves, it is critical to have the right skill sets, processes, and technologies in place to manage the ever-changing enterprise network.</a:t>
            </a:r>
          </a:p>
          <a:p>
            <a:pPr>
              <a:spcBef>
                <a:spcPts val="600"/>
              </a:spcBef>
              <a:spcAft>
                <a:spcPts val="600"/>
              </a:spcAft>
            </a:pPr>
            <a:r>
              <a:rPr lang="en-US" sz="1400" dirty="0" smtClean="0"/>
              <a:t>Ad-hoc upgrades have led to poorly architected networks that make management difficult, resulting in performance issues, and making incident response and troubleshooting challenging.</a:t>
            </a:r>
            <a:endParaRPr lang="en-US" sz="1400" dirty="0"/>
          </a:p>
          <a:p>
            <a:pPr>
              <a:spcBef>
                <a:spcPts val="600"/>
              </a:spcBef>
              <a:spcAft>
                <a:spcPts val="600"/>
              </a:spcAft>
            </a:pPr>
            <a:r>
              <a:rPr lang="en-US" sz="1400" dirty="0" smtClean="0"/>
              <a:t>In order to deliver reliable, resilient, high-performing networks, organizations must evaluate and reassess their processes, technology, and people to optimize the network in a cost-effective and non-disruptive manner.</a:t>
            </a:r>
            <a:endParaRPr lang="en-US" sz="1400" dirty="0"/>
          </a:p>
          <a:p>
            <a:pPr>
              <a:spcBef>
                <a:spcPts val="600"/>
              </a:spcBef>
              <a:spcAft>
                <a:spcPts val="600"/>
              </a:spcAft>
            </a:pPr>
            <a:r>
              <a:rPr lang="en-US" sz="1400" dirty="0" smtClean="0"/>
              <a:t>Software Defined Networking (SDN) will dramatically change the networking environments in many organizations. Begin evaluating SDN, but be prepared to adopt improved management processes, train staff in new skills, and assess new technologies to prepare for the changes SDN will bring.</a:t>
            </a:r>
            <a:endParaRPr lang="en-US" sz="1400" dirty="0"/>
          </a:p>
          <a:p>
            <a:pPr>
              <a:spcBef>
                <a:spcPts val="600"/>
              </a:spcBef>
              <a:spcAft>
                <a:spcPts val="600"/>
              </a:spcAft>
            </a:pPr>
            <a:r>
              <a:rPr lang="en-US" sz="1400" dirty="0" smtClean="0"/>
              <a:t>The changes brought on by this project will not be small, one-off changes. Organizations looking to succeed will need to employ proper project management practices in order to overcome obstacles.</a:t>
            </a:r>
          </a:p>
        </p:txBody>
      </p:sp>
      <p:pic>
        <p:nvPicPr>
          <p:cNvPr id="4" name="Picture 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092068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70" name="think-cell Slide" r:id="rId47" imgW="270" imgH="270" progId="">
                  <p:embed/>
                </p:oleObj>
              </mc:Choice>
              <mc:Fallback>
                <p:oleObj name="think-cell Slide" r:id="rId47" imgW="270" imgH="270" progId="">
                  <p:embed/>
                  <p:pic>
                    <p:nvPicPr>
                      <p:cNvPr id="0" name=""/>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p:txBody>
          <a:bodyPr/>
          <a:lstStyle/>
          <a:p>
            <a:r>
              <a:rPr lang="en-US" dirty="0" smtClean="0">
                <a:solidFill>
                  <a:schemeClr val="accent1">
                    <a:lumMod val="75000"/>
                  </a:schemeClr>
                </a:solidFill>
              </a:rPr>
              <a:t>Create your World Class Network Management Transformation Plan</a:t>
            </a:r>
            <a:endParaRPr lang="en-US" dirty="0">
              <a:solidFill>
                <a:schemeClr val="accent1">
                  <a:lumMod val="75000"/>
                </a:schemeClr>
              </a:solidFill>
            </a:endParaRPr>
          </a:p>
        </p:txBody>
      </p:sp>
      <p:sp>
        <p:nvSpPr>
          <p:cNvPr id="33" name="Rectangle 32"/>
          <p:cNvSpPr/>
          <p:nvPr>
            <p:custDataLst>
              <p:tags r:id="rId4"/>
            </p:custDataLst>
          </p:nvPr>
        </p:nvSpPr>
        <p:spPr>
          <a:xfrm>
            <a:off x="1871700" y="1294806"/>
            <a:ext cx="1728882" cy="866264"/>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Assess the Current State of Your </a:t>
            </a:r>
            <a:r>
              <a:rPr lang="en-US" sz="1400" b="1" dirty="0" smtClean="0">
                <a:solidFill>
                  <a:schemeClr val="tx1"/>
                </a:solidFill>
              </a:rPr>
              <a:t>Network</a:t>
            </a:r>
            <a:endParaRPr lang="en-US" sz="1400" b="1" dirty="0">
              <a:solidFill>
                <a:schemeClr val="tx1"/>
              </a:solidFill>
            </a:endParaRPr>
          </a:p>
        </p:txBody>
      </p:sp>
      <p:sp>
        <p:nvSpPr>
          <p:cNvPr id="49" name="Rectangle 48"/>
          <p:cNvSpPr/>
          <p:nvPr>
            <p:custDataLst>
              <p:tags r:id="rId5"/>
            </p:custDataLst>
          </p:nvPr>
        </p:nvSpPr>
        <p:spPr>
          <a:xfrm>
            <a:off x="3690246" y="1294806"/>
            <a:ext cx="1728882" cy="866265"/>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Document Future Network Goals</a:t>
            </a:r>
          </a:p>
        </p:txBody>
      </p:sp>
      <p:sp>
        <p:nvSpPr>
          <p:cNvPr id="22" name="Rectangle 21"/>
          <p:cNvSpPr/>
          <p:nvPr>
            <p:custDataLst>
              <p:tags r:id="rId6"/>
            </p:custDataLst>
          </p:nvPr>
        </p:nvSpPr>
        <p:spPr>
          <a:xfrm>
            <a:off x="5499619" y="1294806"/>
            <a:ext cx="1728882" cy="856307"/>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Gap Analysis</a:t>
            </a:r>
          </a:p>
        </p:txBody>
      </p:sp>
      <p:sp>
        <p:nvSpPr>
          <p:cNvPr id="27" name="Rectangle 26"/>
          <p:cNvSpPr/>
          <p:nvPr>
            <p:custDataLst>
              <p:tags r:id="rId7"/>
            </p:custDataLst>
          </p:nvPr>
        </p:nvSpPr>
        <p:spPr>
          <a:xfrm>
            <a:off x="62662" y="1294806"/>
            <a:ext cx="1728882" cy="856306"/>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Make the Case</a:t>
            </a:r>
          </a:p>
        </p:txBody>
      </p:sp>
      <p:sp>
        <p:nvSpPr>
          <p:cNvPr id="46" name="Rectangle 45"/>
          <p:cNvSpPr/>
          <p:nvPr>
            <p:custDataLst>
              <p:tags r:id="rId8"/>
            </p:custDataLst>
          </p:nvPr>
        </p:nvSpPr>
        <p:spPr>
          <a:xfrm>
            <a:off x="7308304" y="1294806"/>
            <a:ext cx="1728882" cy="856307"/>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tx1"/>
                </a:solidFill>
              </a:rPr>
              <a:t>Plan the Transformation</a:t>
            </a:r>
          </a:p>
        </p:txBody>
      </p:sp>
      <p:cxnSp>
        <p:nvCxnSpPr>
          <p:cNvPr id="82" name="Straight Arrow Connector 81"/>
          <p:cNvCxnSpPr/>
          <p:nvPr>
            <p:custDataLst>
              <p:tags r:id="rId9"/>
            </p:custDataLst>
          </p:nvPr>
        </p:nvCxnSpPr>
        <p:spPr>
          <a:xfrm flipH="1">
            <a:off x="4535996" y="216886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custDataLst>
              <p:tags r:id="rId10"/>
            </p:custDataLst>
          </p:nvPr>
        </p:nvCxnSpPr>
        <p:spPr>
          <a:xfrm flipH="1">
            <a:off x="2663788" y="216886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custDataLst>
              <p:tags r:id="rId11"/>
            </p:custDataLst>
          </p:nvPr>
        </p:nvCxnSpPr>
        <p:spPr>
          <a:xfrm flipH="1">
            <a:off x="899592" y="216886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custDataLst>
              <p:tags r:id="rId12"/>
            </p:custDataLst>
          </p:nvPr>
        </p:nvCxnSpPr>
        <p:spPr>
          <a:xfrm flipH="1">
            <a:off x="6333601" y="216886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custDataLst>
              <p:tags r:id="rId13"/>
            </p:custDataLst>
          </p:nvPr>
        </p:nvCxnSpPr>
        <p:spPr>
          <a:xfrm flipH="1">
            <a:off x="8133801" y="216886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Rectangle 30"/>
          <p:cNvSpPr/>
          <p:nvPr>
            <p:custDataLst>
              <p:tags r:id="rId14"/>
            </p:custDataLst>
          </p:nvPr>
        </p:nvSpPr>
        <p:spPr>
          <a:xfrm>
            <a:off x="62662" y="2354608"/>
            <a:ext cx="1728882" cy="677017"/>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The benefits of operating a world class network.</a:t>
            </a:r>
          </a:p>
        </p:txBody>
      </p:sp>
      <p:sp>
        <p:nvSpPr>
          <p:cNvPr id="19" name="Rectangle 18"/>
          <p:cNvSpPr/>
          <p:nvPr>
            <p:custDataLst>
              <p:tags r:id="rId15"/>
            </p:custDataLst>
          </p:nvPr>
        </p:nvSpPr>
        <p:spPr>
          <a:xfrm>
            <a:off x="1871700" y="2354608"/>
            <a:ext cx="1737720" cy="68793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Look at which processes need the most attention.</a:t>
            </a:r>
          </a:p>
        </p:txBody>
      </p:sp>
      <p:sp>
        <p:nvSpPr>
          <p:cNvPr id="35" name="Rectangle 34"/>
          <p:cNvSpPr/>
          <p:nvPr>
            <p:custDataLst>
              <p:tags r:id="rId16"/>
            </p:custDataLst>
          </p:nvPr>
        </p:nvSpPr>
        <p:spPr>
          <a:xfrm>
            <a:off x="3690246" y="2354608"/>
            <a:ext cx="1737720" cy="678348"/>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Determine your agility by setting network process goals.</a:t>
            </a:r>
          </a:p>
        </p:txBody>
      </p:sp>
      <p:sp>
        <p:nvSpPr>
          <p:cNvPr id="28" name="Rectangle 27"/>
          <p:cNvSpPr/>
          <p:nvPr>
            <p:custDataLst>
              <p:tags r:id="rId17"/>
            </p:custDataLst>
          </p:nvPr>
        </p:nvSpPr>
        <p:spPr>
          <a:xfrm>
            <a:off x="1871700" y="4946896"/>
            <a:ext cx="1728882" cy="677017"/>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Establish a baseline for people and skills.</a:t>
            </a:r>
          </a:p>
        </p:txBody>
      </p:sp>
      <p:sp>
        <p:nvSpPr>
          <p:cNvPr id="38" name="Rectangle 37"/>
          <p:cNvSpPr/>
          <p:nvPr>
            <p:custDataLst>
              <p:tags r:id="rId18"/>
            </p:custDataLst>
          </p:nvPr>
        </p:nvSpPr>
        <p:spPr>
          <a:xfrm>
            <a:off x="1871700" y="3218704"/>
            <a:ext cx="1728882" cy="677017"/>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Review the architecture of your network at a high level.</a:t>
            </a:r>
          </a:p>
        </p:txBody>
      </p:sp>
      <p:cxnSp>
        <p:nvCxnSpPr>
          <p:cNvPr id="45" name="Straight Arrow Connector 44"/>
          <p:cNvCxnSpPr/>
          <p:nvPr>
            <p:custDataLst>
              <p:tags r:id="rId19"/>
            </p:custDataLst>
          </p:nvPr>
        </p:nvCxnSpPr>
        <p:spPr>
          <a:xfrm flipH="1">
            <a:off x="4535995" y="3049449"/>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63" name="Rectangle 62"/>
          <p:cNvSpPr/>
          <p:nvPr>
            <p:custDataLst>
              <p:tags r:id="rId20"/>
            </p:custDataLst>
          </p:nvPr>
        </p:nvSpPr>
        <p:spPr>
          <a:xfrm>
            <a:off x="1871700" y="4082800"/>
            <a:ext cx="1728882" cy="677017"/>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Look at which technologies are in place.</a:t>
            </a:r>
          </a:p>
        </p:txBody>
      </p:sp>
      <p:sp>
        <p:nvSpPr>
          <p:cNvPr id="66" name="Rectangle 65"/>
          <p:cNvSpPr/>
          <p:nvPr>
            <p:custDataLst>
              <p:tags r:id="rId21"/>
            </p:custDataLst>
          </p:nvPr>
        </p:nvSpPr>
        <p:spPr>
          <a:xfrm>
            <a:off x="3690246" y="3218704"/>
            <a:ext cx="1737720" cy="678348"/>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Decide which technologies should be in place in your organization.</a:t>
            </a:r>
          </a:p>
        </p:txBody>
      </p:sp>
      <p:sp>
        <p:nvSpPr>
          <p:cNvPr id="67" name="Rectangle 66"/>
          <p:cNvSpPr/>
          <p:nvPr>
            <p:custDataLst>
              <p:tags r:id="rId22"/>
            </p:custDataLst>
          </p:nvPr>
        </p:nvSpPr>
        <p:spPr>
          <a:xfrm>
            <a:off x="3690246" y="4082800"/>
            <a:ext cx="1737720" cy="678348"/>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Determine which skills are required for the future of your network.</a:t>
            </a:r>
          </a:p>
        </p:txBody>
      </p:sp>
      <p:sp>
        <p:nvSpPr>
          <p:cNvPr id="70" name="Rectangle 69"/>
          <p:cNvSpPr/>
          <p:nvPr>
            <p:custDataLst>
              <p:tags r:id="rId23"/>
            </p:custDataLst>
          </p:nvPr>
        </p:nvSpPr>
        <p:spPr>
          <a:xfrm>
            <a:off x="5499619" y="2354608"/>
            <a:ext cx="1737720" cy="678348"/>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Take the steps needed to improve network processes.</a:t>
            </a:r>
          </a:p>
        </p:txBody>
      </p:sp>
      <p:sp>
        <p:nvSpPr>
          <p:cNvPr id="71" name="Rectangle 70"/>
          <p:cNvSpPr/>
          <p:nvPr>
            <p:custDataLst>
              <p:tags r:id="rId24"/>
            </p:custDataLst>
          </p:nvPr>
        </p:nvSpPr>
        <p:spPr>
          <a:xfrm>
            <a:off x="5499619" y="3218704"/>
            <a:ext cx="1737720" cy="678348"/>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Plan the implementation of new technologies.</a:t>
            </a:r>
          </a:p>
        </p:txBody>
      </p:sp>
      <p:sp>
        <p:nvSpPr>
          <p:cNvPr id="72" name="Rectangle 71"/>
          <p:cNvSpPr/>
          <p:nvPr>
            <p:custDataLst>
              <p:tags r:id="rId25"/>
            </p:custDataLst>
          </p:nvPr>
        </p:nvSpPr>
        <p:spPr>
          <a:xfrm>
            <a:off x="5499619" y="4082800"/>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Train network staff to handle new responsibilities in the coming environment.</a:t>
            </a:r>
          </a:p>
        </p:txBody>
      </p:sp>
      <p:sp>
        <p:nvSpPr>
          <p:cNvPr id="73" name="Rectangle 72"/>
          <p:cNvSpPr/>
          <p:nvPr>
            <p:custDataLst>
              <p:tags r:id="rId26"/>
            </p:custDataLst>
          </p:nvPr>
        </p:nvSpPr>
        <p:spPr>
          <a:xfrm>
            <a:off x="5499619" y="4946896"/>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Create an innovation calendar to stay abreast of networking advancements.</a:t>
            </a:r>
          </a:p>
        </p:txBody>
      </p:sp>
      <p:sp>
        <p:nvSpPr>
          <p:cNvPr id="74" name="Rectangle 73"/>
          <p:cNvSpPr/>
          <p:nvPr>
            <p:custDataLst>
              <p:tags r:id="rId27"/>
            </p:custDataLst>
          </p:nvPr>
        </p:nvSpPr>
        <p:spPr>
          <a:xfrm>
            <a:off x="7308304" y="2354608"/>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Summarize gap analysis.</a:t>
            </a:r>
          </a:p>
        </p:txBody>
      </p:sp>
      <p:sp>
        <p:nvSpPr>
          <p:cNvPr id="75" name="Rectangle 74"/>
          <p:cNvSpPr/>
          <p:nvPr>
            <p:custDataLst>
              <p:tags r:id="rId28"/>
            </p:custDataLst>
          </p:nvPr>
        </p:nvSpPr>
        <p:spPr>
          <a:xfrm>
            <a:off x="7308304" y="3218704"/>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Plan the project properly for the highest rate of success.</a:t>
            </a:r>
          </a:p>
        </p:txBody>
      </p:sp>
      <p:sp>
        <p:nvSpPr>
          <p:cNvPr id="76" name="Rectangle 75"/>
          <p:cNvSpPr/>
          <p:nvPr>
            <p:custDataLst>
              <p:tags r:id="rId29"/>
            </p:custDataLst>
          </p:nvPr>
        </p:nvSpPr>
        <p:spPr>
          <a:xfrm>
            <a:off x="7308304" y="4082800"/>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Track project progress for the project team and stakeholders.</a:t>
            </a:r>
          </a:p>
        </p:txBody>
      </p:sp>
      <p:sp>
        <p:nvSpPr>
          <p:cNvPr id="77" name="Rectangle 76"/>
          <p:cNvSpPr/>
          <p:nvPr>
            <p:custDataLst>
              <p:tags r:id="rId30"/>
            </p:custDataLst>
          </p:nvPr>
        </p:nvSpPr>
        <p:spPr>
          <a:xfrm>
            <a:off x="7308304" y="4946896"/>
            <a:ext cx="1737720" cy="678348"/>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Build a timeline of important milestones.</a:t>
            </a:r>
          </a:p>
        </p:txBody>
      </p:sp>
      <p:cxnSp>
        <p:nvCxnSpPr>
          <p:cNvPr id="79" name="Straight Arrow Connector 78"/>
          <p:cNvCxnSpPr/>
          <p:nvPr>
            <p:custDataLst>
              <p:tags r:id="rId31"/>
            </p:custDataLst>
          </p:nvPr>
        </p:nvCxnSpPr>
        <p:spPr>
          <a:xfrm flipH="1">
            <a:off x="4535996" y="3905352"/>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custDataLst>
              <p:tags r:id="rId32"/>
            </p:custDataLst>
          </p:nvPr>
        </p:nvCxnSpPr>
        <p:spPr>
          <a:xfrm flipH="1">
            <a:off x="2663788" y="4766876"/>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custDataLst>
              <p:tags r:id="rId33"/>
            </p:custDataLst>
          </p:nvPr>
        </p:nvCxnSpPr>
        <p:spPr>
          <a:xfrm flipH="1">
            <a:off x="2663788" y="390278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custDataLst>
              <p:tags r:id="rId34"/>
            </p:custDataLst>
          </p:nvPr>
        </p:nvCxnSpPr>
        <p:spPr>
          <a:xfrm flipH="1">
            <a:off x="2663788" y="3038684"/>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custDataLst>
              <p:tags r:id="rId35"/>
            </p:custDataLst>
          </p:nvPr>
        </p:nvCxnSpPr>
        <p:spPr>
          <a:xfrm flipH="1">
            <a:off x="6333601" y="3041256"/>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custDataLst>
              <p:tags r:id="rId36"/>
            </p:custDataLst>
          </p:nvPr>
        </p:nvCxnSpPr>
        <p:spPr>
          <a:xfrm flipH="1">
            <a:off x="6333601" y="3902780"/>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custDataLst>
              <p:tags r:id="rId37"/>
            </p:custDataLst>
          </p:nvPr>
        </p:nvCxnSpPr>
        <p:spPr>
          <a:xfrm flipH="1">
            <a:off x="6333601" y="4766876"/>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custDataLst>
              <p:tags r:id="rId38"/>
            </p:custDataLst>
          </p:nvPr>
        </p:nvCxnSpPr>
        <p:spPr>
          <a:xfrm flipH="1">
            <a:off x="8136396" y="3041256"/>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custDataLst>
              <p:tags r:id="rId39"/>
            </p:custDataLst>
          </p:nvPr>
        </p:nvCxnSpPr>
        <p:spPr>
          <a:xfrm flipH="1">
            <a:off x="8136396" y="3905352"/>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custDataLst>
              <p:tags r:id="rId40"/>
            </p:custDataLst>
          </p:nvPr>
        </p:nvCxnSpPr>
        <p:spPr>
          <a:xfrm flipH="1">
            <a:off x="8136396" y="4766876"/>
            <a:ext cx="2595" cy="17744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custDataLst>
              <p:tags r:id="rId41"/>
            </p:custDataLst>
          </p:nvPr>
        </p:nvSpPr>
        <p:spPr>
          <a:xfrm>
            <a:off x="89828" y="4769448"/>
            <a:ext cx="1421832" cy="330208"/>
          </a:xfrm>
          <a:prstGeom prst="rect">
            <a:avLst/>
          </a:prstGeom>
          <a:solidFill>
            <a:schemeClr val="accent1">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Day 1: Morning</a:t>
            </a:r>
          </a:p>
        </p:txBody>
      </p:sp>
      <p:sp>
        <p:nvSpPr>
          <p:cNvPr id="43" name="Rectangle 42"/>
          <p:cNvSpPr/>
          <p:nvPr>
            <p:custDataLst>
              <p:tags r:id="rId42"/>
            </p:custDataLst>
          </p:nvPr>
        </p:nvSpPr>
        <p:spPr>
          <a:xfrm>
            <a:off x="89828" y="5135660"/>
            <a:ext cx="1412994" cy="330208"/>
          </a:xfrm>
          <a:prstGeom prst="rect">
            <a:avLst/>
          </a:prstGeom>
          <a:solidFill>
            <a:schemeClr val="accent1">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Day 1: Afternoon</a:t>
            </a:r>
            <a:endParaRPr lang="en-US" sz="1200" dirty="0">
              <a:solidFill>
                <a:schemeClr val="tx1"/>
              </a:solidFill>
            </a:endParaRPr>
          </a:p>
        </p:txBody>
      </p:sp>
      <p:sp>
        <p:nvSpPr>
          <p:cNvPr id="44" name="Rectangle 43"/>
          <p:cNvSpPr/>
          <p:nvPr>
            <p:custDataLst>
              <p:tags r:id="rId43"/>
            </p:custDataLst>
          </p:nvPr>
        </p:nvSpPr>
        <p:spPr>
          <a:xfrm>
            <a:off x="89828" y="5505472"/>
            <a:ext cx="1412994" cy="335796"/>
          </a:xfrm>
          <a:prstGeom prst="rect">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Day 2: Morning</a:t>
            </a:r>
            <a:endParaRPr lang="en-US" sz="1200" dirty="0">
              <a:solidFill>
                <a:schemeClr val="tx1"/>
              </a:solidFill>
            </a:endParaRPr>
          </a:p>
        </p:txBody>
      </p:sp>
      <p:sp>
        <p:nvSpPr>
          <p:cNvPr id="47" name="Rectangle 46"/>
          <p:cNvSpPr/>
          <p:nvPr>
            <p:custDataLst>
              <p:tags r:id="rId44"/>
            </p:custDataLst>
          </p:nvPr>
        </p:nvSpPr>
        <p:spPr>
          <a:xfrm>
            <a:off x="89828" y="5877272"/>
            <a:ext cx="1412994" cy="335796"/>
          </a:xfrm>
          <a:prstGeom prst="rect">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Day 2: Afternoon</a:t>
            </a:r>
            <a:endParaRPr lang="en-US" sz="1200" dirty="0">
              <a:solidFill>
                <a:schemeClr val="tx1"/>
              </a:solidFill>
            </a:endParaRPr>
          </a:p>
        </p:txBody>
      </p:sp>
      <p:pic>
        <p:nvPicPr>
          <p:cNvPr id="48" name="Picture 47" descr="sample_linkbar-itrgNEW.gif">
            <a:hlinkClick r:id="rId49"/>
          </p:cNvPr>
          <p:cNvPicPr>
            <a:picLocks noChangeAspect="1"/>
          </p:cNvPicPr>
          <p:nvPr/>
        </p:nvPicPr>
        <p:blipFill>
          <a:blip r:embed="rId50"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189109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a:t>
            </a:r>
            <a:endParaRPr lang="en-US"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3499628320"/>
              </p:ext>
            </p:extLst>
          </p:nvPr>
        </p:nvGraphicFramePr>
        <p:xfrm>
          <a:off x="251520" y="1253284"/>
          <a:ext cx="8625780" cy="3291840"/>
        </p:xfrm>
        <a:graphic>
          <a:graphicData uri="http://schemas.openxmlformats.org/drawingml/2006/table">
            <a:tbl>
              <a:tblPr firstRow="1" bandRow="1">
                <a:tableStyleId>{5C22544A-7EE6-4342-B048-85BDC9FD1C3A}</a:tableStyleId>
              </a:tblPr>
              <a:tblGrid>
                <a:gridCol w="2067908"/>
                <a:gridCol w="3714675"/>
                <a:gridCol w="2843197"/>
              </a:tblGrid>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Module</a:t>
                      </a:r>
                      <a:endParaRPr lang="en-US" sz="1200" b="1" kern="1200" dirty="0">
                        <a:solidFill>
                          <a:schemeClr val="lt1"/>
                        </a:solidFill>
                        <a:latin typeface="+mn-lt"/>
                        <a:ea typeface="+mn-ea"/>
                        <a:cs typeface="+mn-cs"/>
                      </a:endParaRPr>
                    </a:p>
                  </a:txBody>
                  <a:tcPr anchor="ct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Workshop Goals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Outputs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r>
              <a:tr h="702078">
                <a:tc>
                  <a:txBody>
                    <a:bodyPr/>
                    <a:lstStyle/>
                    <a:p>
                      <a:pPr marL="177800" indent="-177800">
                        <a:buFont typeface="+mj-lt"/>
                        <a:buAutoNum type="arabicPeriod"/>
                      </a:pPr>
                      <a:r>
                        <a:rPr lang="en-US" sz="1200" b="0" dirty="0" smtClean="0">
                          <a:solidFill>
                            <a:schemeClr val="tx1"/>
                          </a:solidFill>
                        </a:rPr>
                        <a:t>Identify</a:t>
                      </a:r>
                      <a:r>
                        <a:rPr lang="en-US" sz="1200" b="0" baseline="0" dirty="0" smtClean="0">
                          <a:solidFill>
                            <a:schemeClr val="tx1"/>
                          </a:solidFill>
                        </a:rPr>
                        <a:t> goals for network modernization and understand the current architecture</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CA" sz="1200" dirty="0" smtClean="0"/>
                        <a:t>Define your organizational goals</a:t>
                      </a:r>
                    </a:p>
                    <a:p>
                      <a:pPr marL="176213" indent="-176213" algn="l">
                        <a:buFont typeface="Arial" pitchFamily="34" charset="0"/>
                        <a:buChar char="•"/>
                      </a:pPr>
                      <a:r>
                        <a:rPr lang="en-CA" sz="1200" dirty="0" smtClean="0"/>
                        <a:t>Identify core stakeholders, contributors, and their responsibilities</a:t>
                      </a:r>
                    </a:p>
                    <a:p>
                      <a:pPr marL="176213" indent="-176213" algn="l">
                        <a:buFont typeface="Arial" pitchFamily="34" charset="0"/>
                        <a:buChar char="•"/>
                      </a:pPr>
                      <a:r>
                        <a:rPr lang="en-CA" sz="1200" dirty="0" smtClean="0"/>
                        <a:t>Address stakeholder concerns</a:t>
                      </a:r>
                    </a:p>
                    <a:p>
                      <a:pPr marL="176213" indent="-176213" algn="l">
                        <a:buFont typeface="Arial" pitchFamily="34" charset="0"/>
                        <a:buChar char="•"/>
                      </a:pPr>
                      <a:r>
                        <a:rPr lang="en-CA" sz="1200" dirty="0" smtClean="0"/>
                        <a:t>Develop</a:t>
                      </a:r>
                      <a:r>
                        <a:rPr lang="en-CA" sz="1200" baseline="0" dirty="0" smtClean="0"/>
                        <a:t> a high level layout of the current infrastructure</a:t>
                      </a:r>
                      <a:endParaRPr lang="en-CA"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dirty="0" smtClean="0"/>
                        <a:t>Organizational Goals Worksheet</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High</a:t>
                      </a:r>
                      <a:r>
                        <a:rPr lang="en-US" sz="1200" kern="1200" baseline="0" dirty="0" smtClean="0">
                          <a:solidFill>
                            <a:schemeClr val="dk1"/>
                          </a:solidFill>
                          <a:latin typeface="+mn-lt"/>
                          <a:ea typeface="+mn-ea"/>
                          <a:cs typeface="+mn-cs"/>
                        </a:rPr>
                        <a:t> level network architecture diagram</a:t>
                      </a:r>
                      <a:endParaRPr lang="en-US" sz="1200" kern="1200" dirty="0" smtClean="0">
                        <a:solidFill>
                          <a:schemeClr val="dk1"/>
                        </a:solidFill>
                        <a:latin typeface="+mn-lt"/>
                        <a:ea typeface="+mn-ea"/>
                        <a:cs typeface="+mn-cs"/>
                      </a:endParaRP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dk1"/>
                        </a:solidFill>
                        <a:latin typeface="+mn-lt"/>
                        <a:ea typeface="+mn-ea"/>
                        <a:cs typeface="+mn-cs"/>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702078">
                <a:tc>
                  <a:txBody>
                    <a:bodyPr/>
                    <a:lstStyle/>
                    <a:p>
                      <a:pPr marL="228600" indent="-228600">
                        <a:buFont typeface="+mj-lt"/>
                        <a:buAutoNum type="arabicPeriod" startAt="2"/>
                      </a:pPr>
                      <a:r>
                        <a:rPr lang="en-CA" sz="1200" kern="1200" baseline="0" dirty="0" smtClean="0">
                          <a:solidFill>
                            <a:schemeClr val="dk1"/>
                          </a:solidFill>
                          <a:latin typeface="+mn-lt"/>
                          <a:ea typeface="+mn-ea"/>
                          <a:cs typeface="+mn-cs"/>
                        </a:rPr>
                        <a:t>Make the case for network monitoring</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CA" sz="1200" baseline="0" dirty="0" smtClean="0"/>
                        <a:t>Explore the benefits of implementing a strong network monitoring practice</a:t>
                      </a:r>
                    </a:p>
                    <a:p>
                      <a:pPr marL="176213" indent="-176213" algn="l">
                        <a:buFont typeface="Arial" pitchFamily="34" charset="0"/>
                        <a:buChar char="•"/>
                      </a:pPr>
                      <a:r>
                        <a:rPr lang="en-CA" sz="1200" dirty="0" smtClean="0"/>
                        <a:t>Understand the</a:t>
                      </a:r>
                      <a:r>
                        <a:rPr lang="en-CA" sz="1200" baseline="0" dirty="0" smtClean="0"/>
                        <a:t> skills, processes, and technology that make network management a key part of the organization</a:t>
                      </a:r>
                      <a:endParaRPr lang="en-CA"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Business case for implementing and improving network management practices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627464">
                <a:tc>
                  <a:txBody>
                    <a:bodyPr/>
                    <a:lstStyle/>
                    <a:p>
                      <a:pPr marL="228600" indent="-228600">
                        <a:buFont typeface="+mj-lt"/>
                        <a:buAutoNum type="arabicPeriod" startAt="3"/>
                      </a:pPr>
                      <a:r>
                        <a:rPr lang="en-US" sz="1200" b="0" dirty="0" smtClean="0">
                          <a:solidFill>
                            <a:schemeClr val="tx1"/>
                          </a:solidFill>
                        </a:rPr>
                        <a:t>Evaluation of current network</a:t>
                      </a:r>
                      <a:r>
                        <a:rPr lang="en-US" sz="1200" b="0" baseline="0" dirty="0" smtClean="0">
                          <a:solidFill>
                            <a:schemeClr val="tx1"/>
                          </a:solidFill>
                        </a:rPr>
                        <a:t> management practices</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US" sz="1200" dirty="0" smtClean="0"/>
                        <a:t>Assess</a:t>
                      </a:r>
                      <a:r>
                        <a:rPr lang="en-US" sz="1200" baseline="0" dirty="0" smtClean="0"/>
                        <a:t> and document the current state of the organization’s network management skills, processes, and technology</a:t>
                      </a:r>
                    </a:p>
                    <a:p>
                      <a:pPr marL="176213" indent="-176213" algn="l">
                        <a:buFont typeface="Arial" pitchFamily="34" charset="0"/>
                        <a:buChar char="•"/>
                      </a:pP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A baseline view of the current network state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pic>
        <p:nvPicPr>
          <p:cNvPr id="5" name="Picture 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875916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a:t>
            </a:r>
            <a:endParaRPr lang="en-US" dirty="0"/>
          </a:p>
        </p:txBody>
      </p:sp>
      <p:graphicFrame>
        <p:nvGraphicFramePr>
          <p:cNvPr id="4" name="Table 3"/>
          <p:cNvGraphicFramePr>
            <a:graphicFrameLocks noGrp="1"/>
          </p:cNvGraphicFramePr>
          <p:nvPr>
            <p:custDataLst>
              <p:tags r:id="rId1"/>
            </p:custDataLst>
            <p:extLst>
              <p:ext uri="{D42A27DB-BD31-4B8C-83A1-F6EECF244321}">
                <p14:modId xmlns:p14="http://schemas.microsoft.com/office/powerpoint/2010/main" val="3718109252"/>
              </p:ext>
            </p:extLst>
          </p:nvPr>
        </p:nvGraphicFramePr>
        <p:xfrm>
          <a:off x="251520" y="1256144"/>
          <a:ext cx="8625780" cy="3108960"/>
        </p:xfrm>
        <a:graphic>
          <a:graphicData uri="http://schemas.openxmlformats.org/drawingml/2006/table">
            <a:tbl>
              <a:tblPr firstRow="1" bandRow="1">
                <a:tableStyleId>{5C22544A-7EE6-4342-B048-85BDC9FD1C3A}</a:tableStyleId>
              </a:tblPr>
              <a:tblGrid>
                <a:gridCol w="2067908"/>
                <a:gridCol w="3714675"/>
                <a:gridCol w="2843197"/>
              </a:tblGrid>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Module</a:t>
                      </a:r>
                      <a:endParaRPr lang="en-US" sz="1200" b="1" kern="1200" dirty="0">
                        <a:solidFill>
                          <a:schemeClr val="lt1"/>
                        </a:solidFill>
                        <a:latin typeface="+mn-lt"/>
                        <a:ea typeface="+mn-ea"/>
                        <a:cs typeface="+mn-cs"/>
                      </a:endParaRPr>
                    </a:p>
                  </a:txBody>
                  <a:tcPr anchor="ct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Workshop Goals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latin typeface="+mn-lt"/>
                          <a:ea typeface="+mn-ea"/>
                          <a:cs typeface="+mn-cs"/>
                        </a:rPr>
                        <a:t>Outputs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solidFill>
                  </a:tcPr>
                </a:tc>
              </a:tr>
              <a:tr h="668600">
                <a:tc>
                  <a:txBody>
                    <a:bodyPr/>
                    <a:lstStyle/>
                    <a:p>
                      <a:pPr marL="228600" indent="-228600">
                        <a:buFont typeface="+mj-lt"/>
                        <a:buAutoNum type="arabicPeriod" startAt="4"/>
                      </a:pPr>
                      <a:r>
                        <a:rPr lang="en-US" sz="1200" b="0" dirty="0" smtClean="0">
                          <a:solidFill>
                            <a:schemeClr val="tx1"/>
                          </a:solidFill>
                        </a:rPr>
                        <a:t>Set goals for the future state of network management</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US" sz="1200" dirty="0" smtClean="0"/>
                        <a:t>Design</a:t>
                      </a:r>
                      <a:r>
                        <a:rPr lang="en-US" sz="1200" baseline="0" dirty="0" smtClean="0"/>
                        <a:t> the future state of the network with respect to people, processes, and technology</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Documented goals of how the network should function in the future</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An understanding of which technologies and processes should be in place</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648072">
                <a:tc>
                  <a:txBody>
                    <a:bodyPr/>
                    <a:lstStyle/>
                    <a:p>
                      <a:pPr marL="228600" indent="-228600">
                        <a:buFont typeface="+mj-lt"/>
                        <a:buAutoNum type="arabicPeriod" startAt="5"/>
                      </a:pPr>
                      <a:r>
                        <a:rPr lang="en-US" sz="1200" b="0" dirty="0" smtClean="0">
                          <a:solidFill>
                            <a:schemeClr val="tx1"/>
                          </a:solidFill>
                        </a:rPr>
                        <a:t>Gap analysis</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US" sz="1200" dirty="0" smtClean="0"/>
                        <a:t>Discovery</a:t>
                      </a:r>
                      <a:r>
                        <a:rPr lang="en-US" sz="1200" baseline="0" dirty="0" smtClean="0"/>
                        <a:t> of gaps based on the outputs of modules 3 and 4</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Detailed list of gaps the organization must fill</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Innovation calendar for the continued update of network practices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702078">
                <a:tc>
                  <a:txBody>
                    <a:bodyPr/>
                    <a:lstStyle/>
                    <a:p>
                      <a:pPr marL="228600" indent="-228600">
                        <a:buFont typeface="+mj-lt"/>
                        <a:buAutoNum type="arabicPeriod" startAt="6"/>
                      </a:pPr>
                      <a:r>
                        <a:rPr lang="en-US" sz="1200" b="0" dirty="0" smtClean="0">
                          <a:solidFill>
                            <a:schemeClr val="tx1"/>
                          </a:solidFill>
                        </a:rPr>
                        <a:t>Plan the transformation</a:t>
                      </a:r>
                      <a:endParaRPr lang="en-US" sz="1200" b="0" dirty="0">
                        <a:solidFill>
                          <a:schemeClr val="tx1"/>
                        </a:solidFill>
                      </a:endParaRPr>
                    </a:p>
                  </a:txBody>
                  <a:tcPr>
                    <a:lnL w="12700" cap="flat" cmpd="sng" algn="ctr">
                      <a:solidFill>
                        <a:schemeClr val="accent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76213" indent="-176213" algn="l">
                        <a:buFont typeface="Arial" pitchFamily="34" charset="0"/>
                        <a:buChar char="•"/>
                      </a:pPr>
                      <a:r>
                        <a:rPr lang="en-US" sz="1200" dirty="0" smtClean="0"/>
                        <a:t>Build the project plan and assign</a:t>
                      </a:r>
                      <a:r>
                        <a:rPr lang="en-US" sz="1200" baseline="0" dirty="0" smtClean="0"/>
                        <a:t> roles to individuals</a:t>
                      </a:r>
                    </a:p>
                    <a:p>
                      <a:pPr marL="176213" indent="-176213" algn="l">
                        <a:buFont typeface="Arial" pitchFamily="34" charset="0"/>
                        <a:buChar char="•"/>
                      </a:pPr>
                      <a:r>
                        <a:rPr lang="en-US" sz="1200" baseline="0" dirty="0" smtClean="0"/>
                        <a:t>Create a project timeline to outline milestones in the implementation</a:t>
                      </a:r>
                      <a:endParaRPr lang="en-US" sz="1200" dirty="0" smtClean="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List of assigned roles and project teams</a:t>
                      </a:r>
                    </a:p>
                    <a:p>
                      <a:pPr marL="166688" marR="0" indent="-1666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Timeline of project milestones and start/completion dates</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pic>
        <p:nvPicPr>
          <p:cNvPr id="5" name="Picture 4"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936086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265204"/>
            <a:ext cx="2303186"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3"/>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4"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5"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6"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13276"/>
            <a:ext cx="2584346"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05749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3"/>
              </a:rPr>
              <a:t>GuidedImplementations@InfoTech.com</a:t>
            </a:r>
            <a:r>
              <a:rPr lang="en-US" dirty="0" smtClean="0"/>
              <a:t>                                         Or </a:t>
            </a:r>
            <a:r>
              <a:rPr lang="en-US" dirty="0"/>
              <a:t>call </a:t>
            </a:r>
            <a:r>
              <a:rPr lang="en-CA" dirty="0"/>
              <a:t>1-888-670-8889 </a:t>
            </a:r>
            <a:r>
              <a:rPr lang="en-CA" dirty="0" smtClean="0"/>
              <a:t>and ask for the </a:t>
            </a:r>
            <a:r>
              <a:rPr lang="en-CA" dirty="0"/>
              <a:t>Guided Implementation </a:t>
            </a:r>
            <a:r>
              <a:rPr lang="en-CA" dirty="0" smtClean="0"/>
              <a:t>Coordinator.</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147820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424" y="2564904"/>
            <a:ext cx="2345481" cy="24122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a:solidFill>
                  <a:schemeClr val="tx1"/>
                </a:solidFill>
              </a:rPr>
              <a:t>When we introduce new Blueprints, we offer workshops to our members at no charge for a short beta testing period. Please check the Workshop section of our website for a list of free beta workshops.</a:t>
            </a:r>
          </a:p>
        </p:txBody>
      </p:sp>
      <p:sp>
        <p:nvSpPr>
          <p:cNvPr id="3" name="Title 2"/>
          <p:cNvSpPr>
            <a:spLocks noGrp="1"/>
          </p:cNvSpPr>
          <p:nvPr>
            <p:ph type="title"/>
          </p:nvPr>
        </p:nvSpPr>
        <p:spPr/>
        <p:txBody>
          <a:bodyPr/>
          <a:lstStyle/>
          <a:p>
            <a:r>
              <a:rPr lang="en-US" dirty="0" smtClean="0"/>
              <a:t>Book a workshop today!</a:t>
            </a:r>
            <a:endParaRPr lang="en-US" dirty="0"/>
          </a:p>
        </p:txBody>
      </p:sp>
      <p:sp>
        <p:nvSpPr>
          <p:cNvPr id="4" name="Text Placeholder 3"/>
          <p:cNvSpPr>
            <a:spLocks noGrp="1"/>
          </p:cNvSpPr>
          <p:nvPr>
            <p:ph type="body" sz="quarter" idx="16"/>
          </p:nvPr>
        </p:nvSpPr>
        <p:spPr>
          <a:xfrm>
            <a:off x="251521" y="1304764"/>
            <a:ext cx="6048671" cy="4608512"/>
          </a:xfrm>
        </p:spPr>
        <p:txBody>
          <a:bodyPr/>
          <a:lstStyle/>
          <a:p>
            <a:pPr marL="0" indent="0">
              <a:spcAft>
                <a:spcPts val="600"/>
              </a:spcAft>
              <a:buNone/>
            </a:pPr>
            <a:r>
              <a:rPr lang="en-US" sz="1600" dirty="0">
                <a:cs typeface="Open Sans"/>
              </a:rPr>
              <a:t>An </a:t>
            </a:r>
            <a:r>
              <a:rPr lang="en-US" sz="1600" dirty="0" smtClean="0">
                <a:cs typeface="Open Sans"/>
              </a:rPr>
              <a:t>Info-Tech </a:t>
            </a:r>
            <a:r>
              <a:rPr lang="en-US" sz="1600" dirty="0">
                <a:cs typeface="Open Sans"/>
              </a:rPr>
              <a:t>project accelerator workshop will help you to engage your stakeholders, gather important data, make key </a:t>
            </a:r>
            <a:r>
              <a:rPr lang="en-US" sz="1600" dirty="0" smtClean="0">
                <a:cs typeface="Open Sans"/>
              </a:rPr>
              <a:t>decisions, </a:t>
            </a:r>
            <a:r>
              <a:rPr lang="en-US" sz="1600" dirty="0">
                <a:cs typeface="Open Sans"/>
              </a:rPr>
              <a:t>and generate a customized project road map</a:t>
            </a:r>
            <a:r>
              <a:rPr lang="en-US" sz="1600" dirty="0" smtClean="0">
                <a:solidFill>
                  <a:srgbClr val="333333"/>
                </a:solidFill>
                <a:cs typeface="Open Sans"/>
              </a:rPr>
              <a:t>.</a:t>
            </a:r>
            <a:br>
              <a:rPr lang="en-US" sz="1600" dirty="0" smtClean="0">
                <a:solidFill>
                  <a:srgbClr val="333333"/>
                </a:solidFill>
                <a:cs typeface="Open Sans"/>
              </a:rPr>
            </a:br>
            <a:r>
              <a:rPr lang="en-US" sz="1600" dirty="0">
                <a:solidFill>
                  <a:srgbClr val="333333"/>
                </a:solidFill>
                <a:cs typeface="Open Sans"/>
              </a:rPr>
              <a:t/>
            </a:r>
            <a:br>
              <a:rPr lang="en-US" sz="1600" dirty="0">
                <a:solidFill>
                  <a:srgbClr val="333333"/>
                </a:solidFill>
                <a:cs typeface="Open Sans"/>
              </a:rPr>
            </a:br>
            <a:r>
              <a:rPr lang="en-US" sz="1600" dirty="0">
                <a:solidFill>
                  <a:srgbClr val="333333"/>
                </a:solidFill>
                <a:cs typeface="Open Sans"/>
              </a:rPr>
              <a:t>Here’s how it works:</a:t>
            </a:r>
          </a:p>
          <a:p>
            <a:pPr marL="257175" indent="-257175">
              <a:spcBef>
                <a:spcPts val="450"/>
              </a:spcBef>
              <a:spcAft>
                <a:spcPts val="450"/>
              </a:spcAft>
              <a:buFont typeface="+mj-lt"/>
              <a:buAutoNum type="arabicPeriod"/>
            </a:pPr>
            <a:r>
              <a:rPr lang="en-US" sz="1400" b="1" dirty="0">
                <a:solidFill>
                  <a:srgbClr val="333333"/>
                </a:solidFill>
                <a:cs typeface="Open Sans"/>
              </a:rPr>
              <a:t>Enroll in a 2-5 day workshop for your </a:t>
            </a:r>
            <a:r>
              <a:rPr lang="en-US" sz="1400" b="1" dirty="0" smtClean="0">
                <a:solidFill>
                  <a:srgbClr val="333333"/>
                </a:solidFill>
                <a:cs typeface="Open Sans"/>
              </a:rPr>
              <a:t>project</a:t>
            </a:r>
            <a:r>
              <a:rPr lang="en-US" sz="1400" b="1" dirty="0">
                <a:solidFill>
                  <a:srgbClr val="333333"/>
                </a:solidFill>
                <a:cs typeface="Open Sans"/>
              </a:rPr>
              <a:t/>
            </a:r>
            <a:br>
              <a:rPr lang="en-US" sz="1400" b="1" dirty="0">
                <a:solidFill>
                  <a:srgbClr val="333333"/>
                </a:solidFill>
                <a:cs typeface="Open Sans"/>
              </a:rPr>
            </a:br>
            <a:r>
              <a:rPr lang="en-US" dirty="0">
                <a:cs typeface="Open Sans"/>
              </a:rPr>
              <a:t>Send an </a:t>
            </a:r>
            <a:r>
              <a:rPr lang="en-US" dirty="0" smtClean="0">
                <a:cs typeface="Open Sans"/>
              </a:rPr>
              <a:t>email to </a:t>
            </a:r>
            <a:r>
              <a:rPr lang="en-US" dirty="0" smtClean="0">
                <a:cs typeface="Open Sans"/>
                <a:hlinkClick r:id="rId3"/>
              </a:rPr>
              <a:t>WorkshopBooking@InfoTech.com</a:t>
            </a:r>
            <a:r>
              <a:rPr lang="en-US" dirty="0" smtClean="0">
                <a:cs typeface="Open Sans"/>
              </a:rPr>
              <a:t> </a:t>
            </a:r>
            <a:r>
              <a:rPr lang="en-US" dirty="0">
                <a:cs typeface="Open Sans"/>
              </a:rPr>
              <a:t>or call </a:t>
            </a:r>
            <a:r>
              <a:rPr lang="en-CA" dirty="0"/>
              <a:t>1-888-670-8889 </a:t>
            </a:r>
            <a:r>
              <a:rPr lang="en-CA" dirty="0" smtClean="0"/>
              <a:t>Ext. </a:t>
            </a:r>
            <a:r>
              <a:rPr lang="en-CA" dirty="0"/>
              <a:t>3001</a:t>
            </a:r>
            <a:r>
              <a:rPr lang="en-US" dirty="0">
                <a:cs typeface="Open Sans"/>
              </a:rPr>
              <a:t>. Your account manager will contact you and quote you </a:t>
            </a:r>
            <a:r>
              <a:rPr lang="en-US" dirty="0" smtClean="0">
                <a:cs typeface="Open Sans"/>
              </a:rPr>
              <a:t>the </a:t>
            </a:r>
            <a:r>
              <a:rPr lang="en-US" dirty="0">
                <a:cs typeface="Open Sans"/>
              </a:rPr>
              <a:t>cost of a workshop.</a:t>
            </a:r>
          </a:p>
          <a:p>
            <a:pPr marL="257175" indent="-257175">
              <a:spcAft>
                <a:spcPts val="450"/>
              </a:spcAft>
              <a:buFont typeface="+mj-lt"/>
              <a:buAutoNum type="arabicPeriod"/>
            </a:pPr>
            <a:r>
              <a:rPr lang="en-US" sz="1400" b="1" dirty="0">
                <a:solidFill>
                  <a:srgbClr val="333333"/>
                </a:solidFill>
                <a:cs typeface="Open Sans"/>
              </a:rPr>
              <a:t>Book your workshop</a:t>
            </a:r>
            <a:br>
              <a:rPr lang="en-US" sz="1400" b="1" dirty="0">
                <a:solidFill>
                  <a:srgbClr val="333333"/>
                </a:solidFill>
                <a:cs typeface="Open Sans"/>
              </a:rPr>
            </a:br>
            <a:r>
              <a:rPr lang="en-US" dirty="0">
                <a:cs typeface="Open Sans"/>
              </a:rPr>
              <a:t>A </a:t>
            </a:r>
            <a:r>
              <a:rPr lang="en-US" dirty="0" smtClean="0">
                <a:cs typeface="Open Sans"/>
              </a:rPr>
              <a:t>Workshop Coordinator </a:t>
            </a:r>
            <a:r>
              <a:rPr lang="en-US" dirty="0">
                <a:cs typeface="Open Sans"/>
              </a:rPr>
              <a:t>will contact you to book a workshop planning call with one of our </a:t>
            </a:r>
            <a:r>
              <a:rPr lang="en-US" dirty="0" smtClean="0">
                <a:cs typeface="Open Sans"/>
              </a:rPr>
              <a:t>Facilitators </a:t>
            </a:r>
            <a:r>
              <a:rPr lang="en-US" dirty="0">
                <a:cs typeface="Open Sans"/>
              </a:rPr>
              <a:t>and arrange dates for your </a:t>
            </a:r>
            <a:r>
              <a:rPr lang="en-US" dirty="0" smtClean="0">
                <a:cs typeface="Open Sans"/>
              </a:rPr>
              <a:t>workshop</a:t>
            </a:r>
            <a:r>
              <a:rPr lang="en-US" dirty="0">
                <a:cs typeface="Open Sans"/>
              </a:rPr>
              <a:t>. We can hold the workshop in Info-Tech’s world-class facility in Toronto or at your location.</a:t>
            </a:r>
          </a:p>
          <a:p>
            <a:pPr marL="257175" indent="-257175">
              <a:buFont typeface="+mj-lt"/>
              <a:buAutoNum type="arabicPeriod"/>
            </a:pPr>
            <a:r>
              <a:rPr lang="en-US" sz="1400" b="1" dirty="0">
                <a:solidFill>
                  <a:srgbClr val="333333"/>
                </a:solidFill>
                <a:cs typeface="Open Sans"/>
              </a:rPr>
              <a:t>Plan your workshop</a:t>
            </a:r>
            <a:br>
              <a:rPr lang="en-US" sz="1400" b="1" dirty="0">
                <a:solidFill>
                  <a:srgbClr val="333333"/>
                </a:solidFill>
                <a:cs typeface="Open Sans"/>
              </a:rPr>
            </a:br>
            <a:r>
              <a:rPr lang="en-US" dirty="0">
                <a:cs typeface="Open Sans"/>
              </a:rPr>
              <a:t>A </a:t>
            </a:r>
            <a:r>
              <a:rPr lang="en-US" dirty="0" smtClean="0">
                <a:cs typeface="Open Sans"/>
              </a:rPr>
              <a:t>Workshop Facilitator </a:t>
            </a:r>
            <a:r>
              <a:rPr lang="en-US" dirty="0">
                <a:cs typeface="Open Sans"/>
              </a:rPr>
              <a:t>will contact you to go over the workshop outline and choose the contents that are appropriate to your situation.</a:t>
            </a:r>
          </a:p>
          <a:p>
            <a:pPr marL="257175" indent="-257175">
              <a:spcBef>
                <a:spcPts val="450"/>
              </a:spcBef>
              <a:spcAft>
                <a:spcPts val="450"/>
              </a:spcAft>
              <a:buFont typeface="+mj-lt"/>
              <a:buAutoNum type="arabicPeriod"/>
            </a:pPr>
            <a:r>
              <a:rPr lang="en-US" sz="1400" b="1" dirty="0">
                <a:solidFill>
                  <a:srgbClr val="333333"/>
                </a:solidFill>
                <a:cs typeface="Open Sans"/>
              </a:rPr>
              <a:t>Participate in your workshop</a:t>
            </a:r>
            <a:br>
              <a:rPr lang="en-US" sz="1400" b="1" dirty="0">
                <a:solidFill>
                  <a:srgbClr val="333333"/>
                </a:solidFill>
                <a:cs typeface="Open Sans"/>
              </a:rPr>
            </a:br>
            <a:r>
              <a:rPr lang="en-US" dirty="0">
                <a:cs typeface="Open Sans"/>
              </a:rPr>
              <a:t>Our experienced </a:t>
            </a:r>
            <a:r>
              <a:rPr lang="en-US" dirty="0" smtClean="0">
                <a:cs typeface="Open Sans"/>
              </a:rPr>
              <a:t>Workshop Facilitators </a:t>
            </a:r>
            <a:r>
              <a:rPr lang="en-US" dirty="0">
                <a:cs typeface="Open Sans"/>
              </a:rPr>
              <a:t>will take your project team through your tailored slides and exercises and will summarize all the workshop outputs into a final report.</a:t>
            </a:r>
          </a:p>
          <a:p>
            <a:pPr marL="0" indent="0">
              <a:buNone/>
            </a:pPr>
            <a:endParaRPr lang="en-US" dirty="0"/>
          </a:p>
        </p:txBody>
      </p:sp>
      <p:sp>
        <p:nvSpPr>
          <p:cNvPr id="6" name="Round Same Side Corner Rectangle 5"/>
          <p:cNvSpPr/>
          <p:nvPr/>
        </p:nvSpPr>
        <p:spPr>
          <a:xfrm>
            <a:off x="6430410" y="2096852"/>
            <a:ext cx="2343509" cy="481462"/>
          </a:xfrm>
          <a:prstGeom prst="round2SameRect">
            <a:avLst>
              <a:gd name="adj1" fmla="val 10667"/>
              <a:gd name="adj2"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a:solidFill>
                  <a:schemeClr val="bg1"/>
                </a:solidFill>
              </a:rPr>
              <a:t>Free Beta Workshops</a:t>
            </a: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9137364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1952728921fa023b4f2dd51a3d64b7f12b5c349"/>
  <p:tag name="ISPRING_RESOURCE_PATHS_HASH_2" val="48a693d5f2621a47c5568bee67c082c6ef2e8a60"/>
  <p:tag name="ISPRING_ULTRA_SCORM_COURSE_ID" val="F1E907FE-B376-4CAE-A6B6-49CB9C081BB8"/>
  <p:tag name="ISPRING_SCORM_RATE_SLIDES" val="1"/>
  <p:tag name="ISPRING_SCORM_RATE_QUIZZES" val="0"/>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H3MQy062K0afN7xcFTlDD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9mRDy0MbkuJQc2w1I3MA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J9pJjS3MkKDoYhuJn8vh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KJaW5YgXw0qPUrWGEGDwH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22S9ZE0QqUSNq2lTqREjr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lcdzLg1eSEG3CcN3Ht38K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krTeWmfMNU6kjqLimKjrg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krTeWmfMNU6kjqLimKjrg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5Vx_D1PrhEencruxzWJdt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Mx4Jo9vpxkqWg377ifY7b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_RFeqAtgWE25tGa28CUp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Mx4Jo9vpxkqWg377ifY7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PvpENxad0i1GZF9i9iGm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1531</Words>
  <Application>Microsoft Office PowerPoint</Application>
  <PresentationFormat>On-screen Show (4:3)</PresentationFormat>
  <Paragraphs>166</Paragraphs>
  <Slides>12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Georgia</vt:lpstr>
      <vt:lpstr>Helvetica</vt:lpstr>
      <vt:lpstr>Open Sans</vt:lpstr>
      <vt:lpstr>Wingdings</vt:lpstr>
      <vt:lpstr>Office Theme</vt:lpstr>
      <vt:lpstr>think-cell Slide</vt:lpstr>
      <vt:lpstr>PowerPoint Presentation</vt:lpstr>
      <vt:lpstr>Introduction</vt:lpstr>
      <vt:lpstr>Executive Summary</vt:lpstr>
      <vt:lpstr>Create your World Class Network Management Transformation Plan</vt:lpstr>
      <vt:lpstr>Workshop Overview</vt:lpstr>
      <vt:lpstr>Workshop Overview</vt:lpstr>
      <vt:lpstr>How to use this blueprint</vt:lpstr>
      <vt:lpstr>Book a free guided implementation today!</vt:lpstr>
      <vt:lpstr>Book a workshop today!</vt:lpstr>
      <vt:lpstr>Guided Implementation points in the Network Management project</vt:lpstr>
      <vt:lpstr>Know the benefits of proper network management to effectively make the case for implementation</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2013-11-21T15:24:00Z</dcterms:created>
  <dcterms:modified xsi:type="dcterms:W3CDTF">2013-11-21T15:24:02Z</dcterms:modified>
  <cp:contentStatus/>
</cp:coreProperties>
</file>