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60" r:id="rId5"/>
    <p:sldId id="261" r:id="rId6"/>
    <p:sldId id="270" r:id="rId7"/>
    <p:sldId id="273" r:id="rId8"/>
    <p:sldId id="344" r:id="rId9"/>
    <p:sldId id="345" r:id="rId10"/>
    <p:sldId id="346" r:id="rId11"/>
    <p:sldId id="347" r:id="rId12"/>
    <p:sldId id="348"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E2E"/>
    <a:srgbClr val="C77709"/>
    <a:srgbClr val="000000"/>
    <a:srgbClr val="25344B"/>
    <a:srgbClr val="D17D08"/>
    <a:srgbClr val="C8DAE8"/>
    <a:srgbClr val="92B5D0"/>
    <a:srgbClr val="C4BE98"/>
    <a:srgbClr val="736B41"/>
    <a:srgbClr val="74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96000" autoAdjust="0"/>
  </p:normalViewPr>
  <p:slideViewPr>
    <p:cSldViewPr snapToObjects="1">
      <p:cViewPr varScale="1">
        <p:scale>
          <a:sx n="104" d="100"/>
          <a:sy n="104" d="100"/>
        </p:scale>
        <p:origin x="1644" y="96"/>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dLbl>
              <c:idx val="0"/>
              <c:layout/>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30%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0.2</c:v>
                </c:pt>
                <c:pt idx="1">
                  <c:v>0.1</c:v>
                </c:pt>
                <c:pt idx="2">
                  <c:v>0.3</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0"/>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2"/>
                <c:pt idx="0">
                  <c:v>Vendor</c:v>
                </c:pt>
                <c:pt idx="1">
                  <c:v>Product</c:v>
                </c:pt>
              </c:strCache>
            </c:strRef>
          </c:cat>
          <c:val>
            <c:numRef>
              <c:f>Sheet1!$B$2:$B$4</c:f>
              <c:numCache>
                <c:formatCode>0%</c:formatCode>
                <c:ptCount val="3"/>
                <c:pt idx="0">
                  <c:v>0.4</c:v>
                </c:pt>
                <c:pt idx="1">
                  <c:v>0.6</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dLbl>
              <c:idx val="0"/>
              <c:layout/>
              <c:tx>
                <c:rich>
                  <a:bodyPr/>
                  <a:lstStyle/>
                  <a:p>
                    <a:r>
                      <a:rPr lang="en-US" dirty="0" smtClean="0"/>
                      <a:t>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35%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0.45</c:v>
                </c:pt>
                <c:pt idx="1">
                  <c:v>0.35</c:v>
                </c:pt>
                <c:pt idx="2">
                  <c:v>0</c:v>
                </c:pt>
                <c:pt idx="3">
                  <c:v>0.2</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28/07/2014</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65528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1997-2014</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342900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a:t>
            </a:r>
            <a:r>
              <a:rPr lang="en-CA" sz="1000" dirty="0" smtClean="0">
                <a:solidFill>
                  <a:schemeClr val="bg1"/>
                </a:solidFill>
              </a:rPr>
              <a:t> Financial Management Solutions</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financial-management-solution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financial-management-solutions?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financial-management-solutions?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it-vendor-landscape-financial-management-solutions?utm_source=SS_Sample&amp;utm_medium=Collateral&amp;utm_campaign=Collateral" TargetMode="External"/><Relationship Id="rId7" Type="http://schemas.openxmlformats.org/officeDocument/2006/relationships/image" Target="../media/image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financial-management-solution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infotech.com/research/ss/it-vendor-landscape-financial-management-solutions?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it-vendor-landscape-financial-management-solutions?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chart" Target="../charts/chart2.xml"/><Relationship Id="rId3" Type="http://schemas.openxmlformats.org/officeDocument/2006/relationships/tags" Target="../tags/tag13.xml"/><Relationship Id="rId21" Type="http://schemas.openxmlformats.org/officeDocument/2006/relationships/slideLayout" Target="../slideLayouts/slideLayout10.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chart" Target="../charts/chart1.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5.png"/><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image" Target="../media/image7.emf"/><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oleObject" Target="../embeddings/oleObject3.bin"/><Relationship Id="rId28" Type="http://schemas.openxmlformats.org/officeDocument/2006/relationships/hyperlink" Target="http://www.infotech.com/research/ss/it-vendor-landscape-financial-management-solutions?utm_source=SS_Sample&amp;utm_medium=Collateral&amp;utm_campaign=Collateral" TargetMode="Externa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notesSlide" Target="../notesSlides/notesSlide5.xml"/><Relationship Id="rId27" Type="http://schemas.openxmlformats.org/officeDocument/2006/relationships/chart" Target="../charts/chart3.xml"/><Relationship Id="rId30"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notesSlide" Target="../notesSlides/notesSlide6.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Layout" Target="../slideLayouts/slideLayout10.xml"/><Relationship Id="rId17" Type="http://schemas.openxmlformats.org/officeDocument/2006/relationships/image" Target="../media/image6.png"/><Relationship Id="rId2" Type="http://schemas.openxmlformats.org/officeDocument/2006/relationships/tags" Target="../tags/tag32.xml"/><Relationship Id="rId16" Type="http://schemas.openxmlformats.org/officeDocument/2006/relationships/image" Target="../media/image5.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hyperlink" Target="http://www.infotech.com/research/ss/it-vendor-landscape-financial-management-solutions?utm_source=SS_Sample&amp;utm_medium=Collateral&amp;utm_campaign=Collateral" TargetMode="Externa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image" Target="../media/image5.png"/><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hyperlink" Target="http://www.infotech.com/research/ss/it-vendor-landscape-financial-management-solutions?utm_source=SS_Sample&amp;utm_medium=Collateral&amp;utm_campaign=Collateral" TargetMode="Externa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notesSlide" Target="../notesSlides/notesSlide7.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slideLayout" Target="../slideLayouts/slideLayout4.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65.xml"/><Relationship Id="rId7" Type="http://schemas.openxmlformats.org/officeDocument/2006/relationships/oleObject" Target="../embeddings/oleObject4.bin"/><Relationship Id="rId2" Type="http://schemas.openxmlformats.org/officeDocument/2006/relationships/tags" Target="../tags/tag64.xml"/><Relationship Id="rId1" Type="http://schemas.openxmlformats.org/officeDocument/2006/relationships/vmlDrawing" Target="../drawings/vmlDrawing4.vml"/><Relationship Id="rId6" Type="http://schemas.openxmlformats.org/officeDocument/2006/relationships/notesSlide" Target="../notesSlides/notesSlide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6.xml"/><Relationship Id="rId9" Type="http://schemas.openxmlformats.org/officeDocument/2006/relationships/hyperlink" Target="http://www.infotech.com/research/ss/it-vendor-landscape-financial-management-solutions?utm_source=SS_Sample&amp;utm_medium=Collateral&amp;utm_campaign=Collatera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nfotech.com/research/ss/it-vendor-landscape-financial-management-solutions?utm_source=SS_Sample&amp;utm_medium=Collateral&amp;utm_campaign=Collater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3060698"/>
            <a:ext cx="7454900" cy="917374"/>
          </a:xfrm>
        </p:spPr>
        <p:txBody>
          <a:bodyPr/>
          <a:lstStyle/>
          <a:p>
            <a:pPr lvl="0"/>
            <a:r>
              <a:rPr lang="en-CA" dirty="0" smtClean="0"/>
              <a:t>Vendor Landscape: Financial Management Solutions</a:t>
            </a:r>
            <a:endParaRPr lang="en-US" dirty="0" smtClean="0"/>
          </a:p>
        </p:txBody>
      </p:sp>
      <p:sp>
        <p:nvSpPr>
          <p:cNvPr id="8" name="Text Placeholder 7"/>
          <p:cNvSpPr>
            <a:spLocks noGrp="1"/>
          </p:cNvSpPr>
          <p:nvPr>
            <p:ph type="body" sz="quarter" idx="16"/>
          </p:nvPr>
        </p:nvSpPr>
        <p:spPr>
          <a:xfrm>
            <a:off x="822960" y="3978072"/>
            <a:ext cx="7467600" cy="508000"/>
          </a:xfrm>
        </p:spPr>
        <p:txBody>
          <a:bodyPr/>
          <a:lstStyle/>
          <a:p>
            <a:r>
              <a:rPr lang="en-CA" dirty="0" smtClean="0"/>
              <a:t>Financial Management is about more than just balancing the books; choose a solution that supports member needs, government regulations, and financial stability. </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6" name="Group 5"/>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1997 - 2014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Scoring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0"/>
              </a:spcAft>
              <a:buNone/>
            </a:pPr>
            <a:r>
              <a:rPr lang="en-CA" sz="1050" dirty="0" smtClean="0"/>
              <a:t>Once all information has been gathered and evaluated for all vendors and products, the analyst team moves to scoring. All scoring is performed at the same time so as to ensure as much consistency as possible. Each criterion is scored on a ten point scale, though the manner of scoring for criteria differs slightly:</a:t>
            </a:r>
          </a:p>
          <a:p>
            <a:pPr marL="231775" indent="-122238">
              <a:lnSpc>
                <a:spcPct val="100000"/>
              </a:lnSpc>
              <a:spcBef>
                <a:spcPts val="0"/>
              </a:spcBef>
              <a:spcAft>
                <a:spcPts val="0"/>
              </a:spcAft>
            </a:pPr>
            <a:r>
              <a:rPr lang="en-CA" sz="1050" dirty="0" smtClean="0"/>
              <a:t>Features is scored via </a:t>
            </a:r>
            <a:r>
              <a:rPr lang="en-CA" sz="1050" b="1" dirty="0" smtClean="0"/>
              <a:t>Cumulative Scoring</a:t>
            </a:r>
          </a:p>
          <a:p>
            <a:pPr marL="231775" indent="-122238">
              <a:lnSpc>
                <a:spcPct val="100000"/>
              </a:lnSpc>
              <a:spcBef>
                <a:spcPts val="0"/>
              </a:spcBef>
              <a:spcAft>
                <a:spcPts val="0"/>
              </a:spcAft>
            </a:pPr>
            <a:r>
              <a:rPr lang="en-CA" sz="1050" dirty="0" smtClean="0"/>
              <a:t>Affordability is scored via </a:t>
            </a:r>
            <a:r>
              <a:rPr lang="en-CA" sz="1050" b="1" dirty="0" smtClean="0"/>
              <a:t>Scalar Scoring</a:t>
            </a:r>
          </a:p>
          <a:p>
            <a:pPr marL="231775" indent="-122238">
              <a:lnSpc>
                <a:spcPct val="100000"/>
              </a:lnSpc>
              <a:spcBef>
                <a:spcPts val="0"/>
              </a:spcBef>
              <a:spcAft>
                <a:spcPts val="600"/>
              </a:spcAft>
            </a:pPr>
            <a:r>
              <a:rPr lang="en-CA" sz="1050" dirty="0" smtClean="0"/>
              <a:t>All other criteria are scored via </a:t>
            </a:r>
            <a:r>
              <a:rPr lang="en-CA" sz="1050" b="1" dirty="0" smtClean="0"/>
              <a:t>Base5 Scoring</a:t>
            </a:r>
          </a:p>
          <a:p>
            <a:pPr marL="0" indent="0">
              <a:lnSpc>
                <a:spcPct val="100000"/>
              </a:lnSpc>
              <a:spcBef>
                <a:spcPts val="0"/>
              </a:spcBef>
              <a:spcAft>
                <a:spcPts val="600"/>
              </a:spcAft>
              <a:buNone/>
            </a:pPr>
            <a:r>
              <a:rPr lang="en-CA" sz="1050" dirty="0" smtClean="0"/>
              <a:t>In Cumulative Scoring, a single point is assigned to each evaluated feature that is regarded as being fully present, partial points to each feature that is partially present, and zero points to features that are deemed to be absent or unsatisfactory. The assigned points are summed and normalized to a value out of ten. For example, if a particular Vendor Landscape evaluates eight specific features in the Feature Criteria, the summed score out of eight for each evaluated product would be multiplied by 1.25 to yield a value out of ten.</a:t>
            </a:r>
          </a:p>
          <a:p>
            <a:pPr marL="0" indent="0">
              <a:lnSpc>
                <a:spcPct val="100000"/>
              </a:lnSpc>
              <a:spcBef>
                <a:spcPts val="0"/>
              </a:spcBef>
              <a:spcAft>
                <a:spcPts val="600"/>
              </a:spcAft>
              <a:buNone/>
            </a:pPr>
            <a:r>
              <a:rPr lang="en-CA" sz="1050" dirty="0" smtClean="0"/>
              <a:t>In Scalar Scoring, a score of ten is assigned to the lowest cost solution, and a score of one is assigned to the highest cost solution. All other solutions are assigned a mathematically determined score based on their proximity to / distance from these two endpoints. For example, in an evaluation of three solutions, where the middle cost solution is closer to the low end of the pricing scale it will receive a higher score, and where it is closer to the high end of the pricing scale it will receive a lower score; depending on proximity to the high or low price it is entirely possible that it could receive either ten points (if it is very close to the lowest price) or one point (if it is very close to the highest price). Where pricing cannot be determined (vendor does not supply price and public sources do not exist), a score of 0 is automatically assigned.</a:t>
            </a:r>
          </a:p>
          <a:p>
            <a:pPr marL="0" indent="0">
              <a:lnSpc>
                <a:spcPct val="100000"/>
              </a:lnSpc>
              <a:spcBef>
                <a:spcPts val="0"/>
              </a:spcBef>
              <a:spcAft>
                <a:spcPts val="300"/>
              </a:spcAft>
              <a:buNone/>
            </a:pPr>
            <a:r>
              <a:rPr lang="en-CA" sz="1050" dirty="0" smtClean="0"/>
              <a:t>In Base5 scoring a number of sub-criteria are specified for each criterion (for example, Longevity, Market Presence, and Financials are sub-criteria of the Viability criterion), and each one is scored on the following scale:</a:t>
            </a:r>
          </a:p>
          <a:p>
            <a:pPr marL="231775" indent="-122238">
              <a:lnSpc>
                <a:spcPct val="100000"/>
              </a:lnSpc>
              <a:spcBef>
                <a:spcPts val="0"/>
              </a:spcBef>
              <a:spcAft>
                <a:spcPts val="0"/>
              </a:spcAft>
              <a:buNone/>
            </a:pPr>
            <a:r>
              <a:rPr lang="en-CA" sz="1050" dirty="0" smtClean="0"/>
              <a:t>5 - The product/vendor is exemplary in this area (nothing could be done to improve the status).</a:t>
            </a:r>
          </a:p>
          <a:p>
            <a:pPr marL="231775" indent="-122238">
              <a:lnSpc>
                <a:spcPct val="100000"/>
              </a:lnSpc>
              <a:spcBef>
                <a:spcPts val="0"/>
              </a:spcBef>
              <a:spcAft>
                <a:spcPts val="0"/>
              </a:spcAft>
              <a:buNone/>
            </a:pPr>
            <a:r>
              <a:rPr lang="en-CA" sz="1050" dirty="0" smtClean="0"/>
              <a:t>4 - The product/vendor is good in this area (small changes could be made that would move things to the next level).</a:t>
            </a:r>
          </a:p>
          <a:p>
            <a:pPr marL="231775" indent="-122238">
              <a:lnSpc>
                <a:spcPct val="100000"/>
              </a:lnSpc>
              <a:spcBef>
                <a:spcPts val="0"/>
              </a:spcBef>
              <a:spcAft>
                <a:spcPts val="0"/>
              </a:spcAft>
              <a:buNone/>
            </a:pPr>
            <a:r>
              <a:rPr lang="en-CA" sz="1050" dirty="0" smtClean="0"/>
              <a:t>3 - The product/vendor is adequate in this area (small changes would make it good, more significant changes required to be exemplary).</a:t>
            </a:r>
          </a:p>
          <a:p>
            <a:pPr marL="231775" indent="-122238">
              <a:lnSpc>
                <a:spcPct val="100000"/>
              </a:lnSpc>
              <a:spcBef>
                <a:spcPts val="0"/>
              </a:spcBef>
              <a:spcAft>
                <a:spcPts val="0"/>
              </a:spcAft>
              <a:buNone/>
            </a:pPr>
            <a:r>
              <a:rPr lang="en-CA" sz="1050" dirty="0" smtClean="0"/>
              <a:t>2 - The product/vendor is poor in this area (this is a notable weakness and significant work is required).</a:t>
            </a:r>
          </a:p>
          <a:p>
            <a:pPr marL="231775" indent="-122238">
              <a:lnSpc>
                <a:spcPct val="100000"/>
              </a:lnSpc>
              <a:spcBef>
                <a:spcPts val="0"/>
              </a:spcBef>
              <a:spcAft>
                <a:spcPts val="300"/>
              </a:spcAft>
              <a:buNone/>
            </a:pPr>
            <a:r>
              <a:rPr lang="en-CA" sz="1050" dirty="0" smtClean="0"/>
              <a:t>1 - The product/vendor is terrible/fails in this area (this is a glaring oversight and a serious impediment to adoption).</a:t>
            </a:r>
          </a:p>
          <a:p>
            <a:pPr marL="0" indent="0">
              <a:lnSpc>
                <a:spcPct val="100000"/>
              </a:lnSpc>
              <a:spcBef>
                <a:spcPts val="0"/>
              </a:spcBef>
              <a:spcAft>
                <a:spcPts val="600"/>
              </a:spcAft>
              <a:buNone/>
            </a:pPr>
            <a:r>
              <a:rPr lang="en-CA" sz="1050" dirty="0" smtClean="0"/>
              <a:t>The assigned points are summed and normalized to a value out of ten as explained in Cumulative Scoring above.</a:t>
            </a:r>
          </a:p>
          <a:p>
            <a:pPr marL="0" indent="0">
              <a:lnSpc>
                <a:spcPct val="100000"/>
              </a:lnSpc>
              <a:spcBef>
                <a:spcPts val="0"/>
              </a:spcBef>
              <a:spcAft>
                <a:spcPts val="600"/>
              </a:spcAft>
              <a:buNone/>
            </a:pPr>
            <a:r>
              <a:rPr lang="en-CA" sz="1050" dirty="0" smtClean="0"/>
              <a:t>Scores out of ten, known as Raw scores, are transposed as-is into Info-Tech’s Vendor Landscape Shortlist Tool, which automatically determines Vendor Landscape positioning (see Vendor Landscape Methodology: Information Presentation - Vendor Landscape, below), Criteria Score (see Vendor Landscape Methodology: Information Presentation - Criteria Score, below), and Value Index (see Vendor Landscape Methodology: Information Presentation - Value Index, below).</a:t>
            </a:r>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424625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9446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0"/>
            <a:ext cx="8502651" cy="832169"/>
          </a:xfrm>
        </p:spPr>
        <p:txBody>
          <a:bodyPr/>
          <a:lstStyle/>
          <a:p>
            <a:r>
              <a:rPr lang="en-CA" dirty="0" smtClean="0"/>
              <a:t>No two tribes are the same. When looking for a financial management solution that will suit the unique needs of a tribe, flexibility and customization will be paramount. </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09788" y="2468562"/>
            <a:ext cx="4159251" cy="3429318"/>
          </a:xfrm>
        </p:spPr>
        <p:txBody>
          <a:bodyPr/>
          <a:lstStyle/>
          <a:p>
            <a:pPr>
              <a:lnSpc>
                <a:spcPct val="100000"/>
              </a:lnSpc>
              <a:spcBef>
                <a:spcPts val="600"/>
              </a:spcBef>
              <a:spcAft>
                <a:spcPts val="600"/>
              </a:spcAft>
            </a:pPr>
            <a:r>
              <a:rPr lang="en-CA" sz="1400" dirty="0" smtClean="0"/>
              <a:t>Tribal governments seeking to select a solution for Financial Management.</a:t>
            </a:r>
          </a:p>
          <a:p>
            <a:pPr>
              <a:lnSpc>
                <a:spcPct val="100000"/>
              </a:lnSpc>
              <a:spcBef>
                <a:spcPts val="600"/>
              </a:spcBef>
              <a:spcAft>
                <a:spcPts val="600"/>
              </a:spcAft>
            </a:pPr>
            <a:r>
              <a:rPr lang="en-CA" sz="1400" dirty="0" smtClean="0"/>
              <a:t>Financial Management use cases that may include:</a:t>
            </a:r>
          </a:p>
          <a:p>
            <a:pPr lvl="1">
              <a:lnSpc>
                <a:spcPct val="100000"/>
              </a:lnSpc>
              <a:spcBef>
                <a:spcPts val="600"/>
              </a:spcBef>
              <a:spcAft>
                <a:spcPts val="600"/>
              </a:spcAft>
            </a:pPr>
            <a:r>
              <a:rPr lang="en-CA" sz="1400" dirty="0" smtClean="0"/>
              <a:t>A need for modularity and enhanced integration capabilities to provide additional features and functionality. </a:t>
            </a:r>
          </a:p>
          <a:p>
            <a:pPr lvl="1">
              <a:lnSpc>
                <a:spcPct val="100000"/>
              </a:lnSpc>
              <a:spcBef>
                <a:spcPts val="600"/>
              </a:spcBef>
              <a:spcAft>
                <a:spcPts val="600"/>
              </a:spcAft>
            </a:pPr>
            <a:r>
              <a:rPr lang="en-CA" sz="1400" dirty="0" smtClean="0"/>
              <a:t>Implementing a system designed specifically to support tribal government processes and changing regulations. </a:t>
            </a:r>
          </a:p>
          <a:p>
            <a:pPr lvl="1">
              <a:lnSpc>
                <a:spcPct val="100000"/>
              </a:lnSpc>
              <a:spcBef>
                <a:spcPts val="600"/>
              </a:spcBef>
              <a:spcAft>
                <a:spcPts val="600"/>
              </a:spcAft>
            </a:pPr>
            <a:r>
              <a:rPr lang="en-CA" sz="1400" dirty="0" smtClean="0"/>
              <a:t>Requiring in-depth reporting analytics to help track and plan around different spending trends. </a:t>
            </a:r>
            <a:endParaRPr lang="en-CA" sz="1400" dirty="0"/>
          </a:p>
        </p:txBody>
      </p:sp>
      <p:sp>
        <p:nvSpPr>
          <p:cNvPr id="20" name="Text Placeholder 19"/>
          <p:cNvSpPr>
            <a:spLocks noGrp="1"/>
          </p:cNvSpPr>
          <p:nvPr>
            <p:ph type="body" sz="quarter" idx="21"/>
          </p:nvPr>
        </p:nvSpPr>
        <p:spPr>
          <a:xfrm>
            <a:off x="320675" y="2102803"/>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81492" y="2102803"/>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2376264"/>
          </a:xfrm>
        </p:spPr>
        <p:txBody>
          <a:bodyPr/>
          <a:lstStyle/>
          <a:p>
            <a:pPr>
              <a:lnSpc>
                <a:spcPct val="100000"/>
              </a:lnSpc>
              <a:spcBef>
                <a:spcPts val="600"/>
              </a:spcBef>
              <a:spcAft>
                <a:spcPts val="600"/>
              </a:spcAft>
            </a:pPr>
            <a:r>
              <a:rPr lang="en-CA" sz="1400" dirty="0" smtClean="0"/>
              <a:t>Understand what’s new in the Tribal Government Financial Management Market.</a:t>
            </a:r>
          </a:p>
          <a:p>
            <a:pPr>
              <a:lnSpc>
                <a:spcPct val="100000"/>
              </a:lnSpc>
              <a:spcBef>
                <a:spcPts val="600"/>
              </a:spcBef>
              <a:spcAft>
                <a:spcPts val="600"/>
              </a:spcAft>
            </a:pPr>
            <a:r>
              <a:rPr lang="en-CA" sz="1400" dirty="0" smtClean="0"/>
              <a:t>Evaluate Financial Management vendors and products for your enterprise needs.</a:t>
            </a:r>
          </a:p>
          <a:p>
            <a:pPr>
              <a:lnSpc>
                <a:spcPct val="100000"/>
              </a:lnSpc>
              <a:spcBef>
                <a:spcPts val="600"/>
              </a:spcBef>
              <a:spcAft>
                <a:spcPts val="600"/>
              </a:spcAft>
            </a:pPr>
            <a:r>
              <a:rPr lang="en-CA" sz="1400" dirty="0" smtClean="0"/>
              <a:t>Determine which products are most appropriate for particular use cases and scenarios.</a:t>
            </a:r>
          </a:p>
        </p:txBody>
      </p:sp>
      <p:cxnSp>
        <p:nvCxnSpPr>
          <p:cNvPr id="8" name="Straight Connector 7"/>
          <p:cNvCxnSpPr/>
          <p:nvPr/>
        </p:nvCxnSpPr>
        <p:spPr>
          <a:xfrm rot="5400000">
            <a:off x="3200990"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589"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507491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8" name="Rounded Rectangle 7"/>
          <p:cNvSpPr/>
          <p:nvPr>
            <p:custDataLst>
              <p:tags r:id="rId4"/>
            </p:custDataLst>
          </p:nvPr>
        </p:nvSpPr>
        <p:spPr>
          <a:xfrm rot="10800000">
            <a:off x="4647082" y="507491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2985433"/>
          </a:xfrm>
          <a:prstGeom prst="rect">
            <a:avLst/>
          </a:prstGeom>
        </p:spPr>
        <p:txBody>
          <a:bodyPr wrap="square">
            <a:spAutoFit/>
          </a:bodyPr>
          <a:lstStyle/>
          <a:p>
            <a:pPr marL="169863" indent="-169863" algn="l">
              <a:spcBef>
                <a:spcPts val="600"/>
              </a:spcBef>
              <a:spcAft>
                <a:spcPts val="600"/>
              </a:spcAft>
              <a:buFont typeface="Arial" pitchFamily="34" charset="0"/>
              <a:buChar char="•"/>
            </a:pPr>
            <a:r>
              <a:rPr lang="en-US" sz="1200" dirty="0" smtClean="0"/>
              <a:t>Either as a subset of ERP solutions, or used independently, Financial Management Systems have been an integral part of tribal government administration for years. </a:t>
            </a:r>
          </a:p>
          <a:p>
            <a:pPr marL="169863" indent="-169863" algn="l">
              <a:spcBef>
                <a:spcPts val="600"/>
              </a:spcBef>
              <a:spcAft>
                <a:spcPts val="600"/>
              </a:spcAft>
              <a:buFont typeface="Arial" pitchFamily="34" charset="0"/>
              <a:buChar char="•"/>
            </a:pPr>
            <a:r>
              <a:rPr lang="en-US" sz="1200" dirty="0" smtClean="0"/>
              <a:t>As the systems evolved, functionality beyond basic accounts that are payable/receivable and General Ledger maintenance began to surface. This included the ability to create more advanced forecasts and budgets leveraging analytical modeling. </a:t>
            </a:r>
          </a:p>
          <a:p>
            <a:pPr marL="169863" indent="-169863" algn="l">
              <a:spcBef>
                <a:spcPts val="600"/>
              </a:spcBef>
              <a:spcAft>
                <a:spcPts val="600"/>
              </a:spcAft>
              <a:buFont typeface="Arial" pitchFamily="34" charset="0"/>
              <a:buChar char="•"/>
            </a:pPr>
            <a:r>
              <a:rPr lang="en-US" sz="1200" dirty="0" smtClean="0"/>
              <a:t>Today, systems are offering key integrations with Enrollment and Membership Management solutions and other community support systems for distribution of casino revenue, per-capital distribution of funds, and management of Tribal loans including TANF.</a:t>
            </a:r>
          </a:p>
        </p:txBody>
      </p:sp>
      <p:sp>
        <p:nvSpPr>
          <p:cNvPr id="5" name="Rectangle 4"/>
          <p:cNvSpPr/>
          <p:nvPr>
            <p:custDataLst>
              <p:tags r:id="rId7"/>
            </p:custDataLst>
          </p:nvPr>
        </p:nvSpPr>
        <p:spPr>
          <a:xfrm>
            <a:off x="4664075" y="1552218"/>
            <a:ext cx="4159250" cy="3785652"/>
          </a:xfrm>
          <a:prstGeom prst="rect">
            <a:avLst/>
          </a:prstGeom>
        </p:spPr>
        <p:txBody>
          <a:bodyPr wrap="square">
            <a:spAutoFit/>
          </a:bodyPr>
          <a:lstStyle/>
          <a:p>
            <a:pPr marL="171450" lvl="0" indent="-171450" algn="l">
              <a:buFont typeface="Arial" panose="020B0604020202020204" pitchFamily="34" charset="0"/>
              <a:buChar char="•"/>
            </a:pPr>
            <a:r>
              <a:rPr lang="en-CA" sz="1200" dirty="0"/>
              <a:t>Cloud is continuing to </a:t>
            </a:r>
            <a:r>
              <a:rPr lang="en-CA" sz="1200" dirty="0" smtClean="0"/>
              <a:t>rise </a:t>
            </a:r>
            <a:r>
              <a:rPr lang="en-CA" sz="1200" dirty="0"/>
              <a:t>in popularity and will begin to </a:t>
            </a:r>
            <a:r>
              <a:rPr lang="en-CA" sz="1200" dirty="0" smtClean="0"/>
              <a:t>acquire </a:t>
            </a:r>
            <a:r>
              <a:rPr lang="en-CA" sz="1200" dirty="0"/>
              <a:t>more momentum amongst </a:t>
            </a:r>
            <a:r>
              <a:rPr lang="en-CA" sz="1200" dirty="0" smtClean="0"/>
              <a:t>not-for-profit </a:t>
            </a:r>
            <a:r>
              <a:rPr lang="en-CA" sz="1200" dirty="0"/>
              <a:t>organizations. While many industries have embraced the cloud, Tribal governments are slow to pick up on this trend. However, as the advantages of lower up-front costs and quicker </a:t>
            </a:r>
            <a:r>
              <a:rPr lang="en-CA" sz="1200" dirty="0" smtClean="0"/>
              <a:t>implementation </a:t>
            </a:r>
            <a:r>
              <a:rPr lang="en-CA" sz="1200" dirty="0"/>
              <a:t>are realized, SaaS and </a:t>
            </a:r>
            <a:r>
              <a:rPr lang="en-CA" sz="1200" dirty="0" smtClean="0"/>
              <a:t>cloud </a:t>
            </a:r>
            <a:r>
              <a:rPr lang="en-CA" sz="1200" dirty="0"/>
              <a:t>deployment options will </a:t>
            </a:r>
            <a:r>
              <a:rPr lang="en-CA" sz="1200" dirty="0" smtClean="0"/>
              <a:t>be </a:t>
            </a:r>
            <a:r>
              <a:rPr lang="en-CA" sz="1200" dirty="0"/>
              <a:t>increasingly popular. </a:t>
            </a:r>
            <a:endParaRPr lang="en-CA" sz="1200" dirty="0" smtClean="0"/>
          </a:p>
          <a:p>
            <a:pPr marL="171450" indent="-171450" algn="l">
              <a:buFont typeface="Arial" panose="020B0604020202020204" pitchFamily="34" charset="0"/>
              <a:buChar char="•"/>
            </a:pPr>
            <a:r>
              <a:rPr lang="en-CA" sz="1200" dirty="0"/>
              <a:t>As customization proves to be very expensive, consumers are demanding solutions that are more industry-specific. Vendors are adding more vertical features to meet the unique needs of specific buyers. </a:t>
            </a:r>
          </a:p>
          <a:p>
            <a:pPr marL="171450" lvl="0" indent="-171450" algn="l">
              <a:buFont typeface="Arial" panose="020B0604020202020204" pitchFamily="34" charset="0"/>
              <a:buChar char="•"/>
            </a:pPr>
            <a:r>
              <a:rPr lang="en-CA" sz="1200" dirty="0" smtClean="0"/>
              <a:t>Solutions will start to closely resemble or even hook directly into business intelligence systems to offer more granular, interactive, and real-time reporting. Big Data analytics will also begin to creep in to supplement these advances in reporting and predictive modeling. </a:t>
            </a:r>
          </a:p>
          <a:p>
            <a:pPr marL="171450" indent="-171450" algn="l">
              <a:buFont typeface="Arial" panose="020B0604020202020204" pitchFamily="34" charset="0"/>
              <a:buChar char="•"/>
            </a:pPr>
            <a:r>
              <a:rPr lang="en-CA" sz="1200" dirty="0"/>
              <a:t>The degree of usability, through facilitation of workflows, intuitive interfaces, and navigation will become a key point of differentiation</a:t>
            </a:r>
            <a:r>
              <a:rPr lang="en-CA" sz="1200" dirty="0" smtClean="0"/>
              <a:t>.</a:t>
            </a:r>
            <a:endParaRPr lang="en-CA" sz="1200" dirty="0"/>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562599"/>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While mobile is still important, nearly all solutions now have this capability. True differentiators in the current markets are the usability and simplicity of the solution. </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61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Financial Management vendor selection / knock-out criteria: market share, mind share, and platform coverage</a:t>
            </a:r>
            <a:endParaRPr lang="en-US" dirty="0"/>
          </a:p>
        </p:txBody>
      </p:sp>
      <p:grpSp>
        <p:nvGrpSpPr>
          <p:cNvPr id="15" name="Group 33"/>
          <p:cNvGrpSpPr/>
          <p:nvPr/>
        </p:nvGrpSpPr>
        <p:grpSpPr>
          <a:xfrm>
            <a:off x="320675" y="2286000"/>
            <a:ext cx="8502650" cy="4206557"/>
            <a:chOff x="5543549" y="2593357"/>
            <a:chExt cx="3295651" cy="3958322"/>
          </a:xfrm>
        </p:grpSpPr>
        <p:sp>
          <p:nvSpPr>
            <p:cNvPr id="18" name="Rectangle 17"/>
            <p:cNvSpPr/>
            <p:nvPr/>
          </p:nvSpPr>
          <p:spPr>
            <a:xfrm>
              <a:off x="5543549" y="2851489"/>
              <a:ext cx="3295651" cy="370019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smtClean="0">
                  <a:solidFill>
                    <a:schemeClr val="tx1"/>
                  </a:solidFill>
                </a:rPr>
                <a:t>Abila.</a:t>
              </a:r>
              <a:r>
                <a:rPr lang="en-US" sz="1200" dirty="0" smtClean="0">
                  <a:solidFill>
                    <a:schemeClr val="tx1"/>
                  </a:solidFill>
                </a:rPr>
                <a:t> Sage Nonprofit’s recent acquisition by Accel-KKR has sparked a rebranding as Abila. The Abila MIP Fund Accounting product will continue to support its original division and execution team under the new banner. </a:t>
              </a:r>
            </a:p>
            <a:p>
              <a:pPr marL="233363" indent="-233363" algn="l">
                <a:spcBef>
                  <a:spcPts val="1200"/>
                </a:spcBef>
                <a:spcAft>
                  <a:spcPts val="0"/>
                </a:spcAft>
                <a:buFont typeface="Arial" pitchFamily="34" charset="0"/>
                <a:buChar char="•"/>
              </a:pPr>
              <a:r>
                <a:rPr lang="en-US" sz="1200" b="1" dirty="0" smtClean="0">
                  <a:solidFill>
                    <a:schemeClr val="tx1"/>
                  </a:solidFill>
                </a:rPr>
                <a:t>Arctic IT. </a:t>
              </a:r>
              <a:r>
                <a:rPr lang="en-US" sz="1200" dirty="0" smtClean="0">
                  <a:solidFill>
                    <a:schemeClr val="tx1"/>
                  </a:solidFill>
                </a:rPr>
                <a:t>Arctic IT is a 100% tribally owned Microsoft Partner, selling Microsoft Dynamics GP as its accounting solution. Its in-depth experience and knowledge of the tribal market gives it an edge as a support provider. </a:t>
              </a:r>
            </a:p>
            <a:p>
              <a:pPr marL="233363" indent="-233363" algn="l">
                <a:spcBef>
                  <a:spcPts val="1200"/>
                </a:spcBef>
                <a:spcAft>
                  <a:spcPts val="0"/>
                </a:spcAft>
                <a:buFont typeface="Arial" pitchFamily="34" charset="0"/>
                <a:buChar char="•"/>
              </a:pPr>
              <a:r>
                <a:rPr lang="en-US" sz="1200" b="1" dirty="0" smtClean="0">
                  <a:solidFill>
                    <a:schemeClr val="tx1"/>
                  </a:solidFill>
                </a:rPr>
                <a:t>Blackbaud.</a:t>
              </a:r>
              <a:r>
                <a:rPr lang="en-US" sz="1200" dirty="0" smtClean="0">
                  <a:solidFill>
                    <a:schemeClr val="tx1"/>
                  </a:solidFill>
                </a:rPr>
                <a:t> Blackbaud is a well-established software vendor dedicated to supporting non-profit organizations with their CRM, fundraising, and finance needs. </a:t>
              </a:r>
            </a:p>
            <a:p>
              <a:pPr marL="233363" indent="-233363" algn="l">
                <a:spcBef>
                  <a:spcPts val="1200"/>
                </a:spcBef>
                <a:spcAft>
                  <a:spcPts val="0"/>
                </a:spcAft>
                <a:buFont typeface="Arial" pitchFamily="34" charset="0"/>
                <a:buChar char="•"/>
              </a:pPr>
              <a:r>
                <a:rPr lang="en-US" sz="1200" b="1" dirty="0">
                  <a:solidFill>
                    <a:schemeClr val="tx1"/>
                  </a:solidFill>
                </a:rPr>
                <a:t>Infor.</a:t>
              </a:r>
              <a:r>
                <a:rPr lang="en-US" sz="1200" dirty="0">
                  <a:solidFill>
                    <a:schemeClr val="tx1"/>
                  </a:solidFill>
                </a:rPr>
                <a:t> With a wide suite of products for a range of industries, Infor is one of the larger organizations considered. Its recent acquisition of Lawson Software has resulted in an enhanced set of finance and ERP solutions</a:t>
              </a:r>
              <a:r>
                <a:rPr lang="en-US" sz="1200" dirty="0" smtClean="0">
                  <a:solidFill>
                    <a:schemeClr val="tx1"/>
                  </a:solidFill>
                </a:rPr>
                <a:t>.</a:t>
              </a:r>
            </a:p>
            <a:p>
              <a:pPr marL="233363" indent="-233363" algn="l">
                <a:spcBef>
                  <a:spcPts val="1200"/>
                </a:spcBef>
                <a:spcAft>
                  <a:spcPts val="0"/>
                </a:spcAft>
                <a:buFont typeface="Arial" pitchFamily="34" charset="0"/>
                <a:buChar char="•"/>
              </a:pPr>
              <a:r>
                <a:rPr lang="en-US" sz="1200" b="1" dirty="0" smtClean="0">
                  <a:solidFill>
                    <a:schemeClr val="tx1"/>
                  </a:solidFill>
                </a:rPr>
                <a:t>Epicor.</a:t>
              </a:r>
              <a:r>
                <a:rPr lang="en-US" sz="1200" dirty="0" smtClean="0">
                  <a:solidFill>
                    <a:schemeClr val="tx1"/>
                  </a:solidFill>
                </a:rPr>
                <a:t> Epicor offers scalable solutions that are traditionally focused on the distribution, retail, and marketing industries. </a:t>
              </a:r>
            </a:p>
            <a:p>
              <a:pPr marL="233363" indent="-233363" algn="l">
                <a:spcBef>
                  <a:spcPts val="1200"/>
                </a:spcBef>
                <a:spcAft>
                  <a:spcPts val="0"/>
                </a:spcAft>
                <a:buFont typeface="Arial" pitchFamily="34" charset="0"/>
                <a:buChar char="•"/>
              </a:pPr>
              <a:r>
                <a:rPr lang="en-US" sz="1200" b="1" dirty="0" smtClean="0">
                  <a:solidFill>
                    <a:schemeClr val="tx1"/>
                  </a:solidFill>
                </a:rPr>
                <a:t>Microsoft.</a:t>
              </a:r>
              <a:r>
                <a:rPr lang="en-US" sz="1200" dirty="0" smtClean="0">
                  <a:solidFill>
                    <a:schemeClr val="tx1"/>
                  </a:solidFill>
                </a:rPr>
                <a:t> A long standing player, Microsoft works to support small to medium sized businesses by delivering out-of-the-box business management and financial functionality. </a:t>
              </a:r>
            </a:p>
            <a:p>
              <a:pPr marL="233363" indent="-233363" algn="l">
                <a:spcBef>
                  <a:spcPts val="1200"/>
                </a:spcBef>
                <a:spcAft>
                  <a:spcPts val="0"/>
                </a:spcAft>
                <a:buFont typeface="Arial" pitchFamily="34" charset="0"/>
                <a:buChar char="•"/>
              </a:pPr>
              <a:r>
                <a:rPr lang="en-US" sz="1200" b="1" dirty="0" smtClean="0">
                  <a:solidFill>
                    <a:schemeClr val="tx1"/>
                  </a:solidFill>
                </a:rPr>
                <a:t>MOMsoftware.</a:t>
              </a:r>
              <a:r>
                <a:rPr lang="en-US" sz="1200" dirty="0" smtClean="0">
                  <a:solidFill>
                    <a:schemeClr val="tx1"/>
                  </a:solidFill>
                </a:rPr>
                <a:t> An incumbent in the Native American market, MOMsoftware has built out a modular fund accounting solution designed specifically to meet and be customized to a tribe’s needs. </a:t>
              </a:r>
            </a:p>
            <a:p>
              <a:pPr marL="233363" indent="-233363" algn="l">
                <a:spcBef>
                  <a:spcPts val="1200"/>
                </a:spcBef>
                <a:spcAft>
                  <a:spcPts val="0"/>
                </a:spcAft>
                <a:buFont typeface="Arial" pitchFamily="34" charset="0"/>
                <a:buChar char="•"/>
              </a:pPr>
              <a:r>
                <a:rPr lang="en-US" sz="1200" b="1" dirty="0" smtClean="0">
                  <a:solidFill>
                    <a:schemeClr val="tx1"/>
                  </a:solidFill>
                </a:rPr>
                <a:t>Serenic.</a:t>
              </a:r>
              <a:r>
                <a:rPr lang="en-US" sz="1200" dirty="0" smtClean="0">
                  <a:solidFill>
                    <a:schemeClr val="tx1"/>
                  </a:solidFill>
                </a:rPr>
                <a:t> Developed on top of Microsoft Dynamics NAV 2013, Serenic’s financial management solution, Serenic Navigator, is designed specifically for government organizations. </a:t>
              </a:r>
            </a:p>
            <a:p>
              <a:pPr marL="233363" indent="-233363" algn="l">
                <a:spcBef>
                  <a:spcPts val="1200"/>
                </a:spcBef>
                <a:spcAft>
                  <a:spcPts val="0"/>
                </a:spcAft>
              </a:pPr>
              <a:endParaRPr lang="en-US" sz="1200" dirty="0" smtClean="0">
                <a:solidFill>
                  <a:schemeClr val="tx1"/>
                </a:solidFill>
              </a:endParaRPr>
            </a:p>
          </p:txBody>
        </p:sp>
        <p:sp>
          <p:nvSpPr>
            <p:cNvPr id="19" name="Round Same Side Corner Rectangle 18"/>
            <p:cNvSpPr/>
            <p:nvPr/>
          </p:nvSpPr>
          <p:spPr>
            <a:xfrm>
              <a:off x="5543550" y="259335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9"/>
            <a:ext cx="8502650" cy="1096962"/>
          </a:xfrm>
          <a:prstGeom prst="rect">
            <a:avLst/>
          </a:prstGeom>
        </p:spPr>
        <p:txBody>
          <a:bodyPr>
            <a:noAutofit/>
          </a:bodyPr>
          <a:lstStyle/>
          <a:p>
            <a:pPr marL="182563" indent="-182563"/>
            <a:r>
              <a:rPr lang="en-US" dirty="0"/>
              <a:t>There are only a </a:t>
            </a:r>
            <a:r>
              <a:rPr lang="en-US" dirty="0" smtClean="0"/>
              <a:t>small amount </a:t>
            </a:r>
            <a:r>
              <a:rPr lang="en-US" dirty="0"/>
              <a:t>of tribally-focused membership solutions available on the market today, but many more solutions that are not tribal in focus could enter the space with innovative new functionality. Info-Tech </a:t>
            </a:r>
            <a:r>
              <a:rPr lang="en-US" dirty="0" smtClean="0"/>
              <a:t>Research Group has </a:t>
            </a:r>
            <a:r>
              <a:rPr lang="en-US" dirty="0"/>
              <a:t>included some of these vendors in this Vendor Landscape.</a:t>
            </a:r>
          </a:p>
          <a:p>
            <a:pPr marL="182563" indent="-182563">
              <a:spcBef>
                <a:spcPts val="600"/>
              </a:spcBef>
            </a:pPr>
            <a:r>
              <a:rPr lang="en-US" dirty="0" smtClean="0"/>
              <a:t>For this Vendor Landscape, Info-Tech focused on those vendors that offer broad capabilities across multiple platforms and that have a strong market presence and/or reputational presence among </a:t>
            </a:r>
            <a:r>
              <a:rPr lang="en-US" dirty="0"/>
              <a:t>all sizes of sovereign native governments.</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637"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Financial Management criteria &amp; weighting factors</a:t>
            </a:r>
            <a:endParaRPr lang="en-US" dirty="0"/>
          </a:p>
        </p:txBody>
      </p:sp>
      <p:graphicFrame>
        <p:nvGraphicFramePr>
          <p:cNvPr id="43" name="Chart 42"/>
          <p:cNvGraphicFramePr/>
          <p:nvPr>
            <p:extLst>
              <p:ext uri="{D42A27DB-BD31-4B8C-83A1-F6EECF244321}">
                <p14:modId xmlns:p14="http://schemas.microsoft.com/office/powerpoint/2010/main" val="4209377691"/>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50" name="Chart 49"/>
          <p:cNvGraphicFramePr/>
          <p:nvPr>
            <p:extLst>
              <p:ext uri="{D42A27DB-BD31-4B8C-83A1-F6EECF244321}">
                <p14:modId xmlns:p14="http://schemas.microsoft.com/office/powerpoint/2010/main" val="1723003451"/>
              </p:ext>
            </p:extLst>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6"/>
          </a:graphicData>
        </a:graphic>
      </p:graphicFrame>
      <p:sp>
        <p:nvSpPr>
          <p:cNvPr id="35" name="Flowchart: Stored Data 20"/>
          <p:cNvSpPr>
            <a:spLocks noChangeArrowheads="1"/>
          </p:cNvSpPr>
          <p:nvPr>
            <p:custDataLst>
              <p:tags r:id="rId5"/>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Vendor is committed to the space and has a future product and portfolio roadmap.</a:t>
            </a:r>
            <a:endParaRPr lang="en-US" sz="1200" dirty="0">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Strategy</a:t>
            </a:r>
            <a:endParaRPr lang="en-US" sz="1400" dirty="0">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Vendor offers global coverage and is able to sell and provide post-sales support. </a:t>
            </a:r>
            <a:endParaRPr lang="en-US" sz="1200" dirty="0">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Reach</a:t>
            </a:r>
            <a:endParaRPr lang="en-US" sz="1400" dirty="0">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Viability</a:t>
            </a:r>
            <a:endParaRPr lang="en-US" sz="1400" dirty="0">
              <a:latin typeface="Arial" pitchFamily="34" charset="0"/>
              <a:cs typeface="Arial" pitchFamily="34" charset="0"/>
            </a:endParaRPr>
          </a:p>
        </p:txBody>
      </p:sp>
      <p:sp>
        <p:nvSpPr>
          <p:cNvPr id="22" name="Flowchart: Stored Data 21"/>
          <p:cNvSpPr>
            <a:spLocks noChangeArrowheads="1"/>
          </p:cNvSpPr>
          <p:nvPr>
            <p:custDataLst>
              <p:tags r:id="rId11"/>
            </p:custDataLst>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latin typeface="Arial" pitchFamily="34" charset="0"/>
                <a:cs typeface="Arial" pitchFamily="34" charset="0"/>
              </a:rPr>
              <a:t>Implementing and operating the solution is affordable given the technology.</a:t>
            </a:r>
            <a:endParaRPr lang="en-US" sz="1200" dirty="0">
              <a:latin typeface="Arial" pitchFamily="34" charset="0"/>
              <a:cs typeface="Arial" pitchFamily="34" charset="0"/>
            </a:endParaRPr>
          </a:p>
        </p:txBody>
      </p:sp>
      <p:sp>
        <p:nvSpPr>
          <p:cNvPr id="23" name="Rectangle 22"/>
          <p:cNvSpPr>
            <a:spLocks noChangeArrowheads="1"/>
          </p:cNvSpPr>
          <p:nvPr>
            <p:custDataLst>
              <p:tags r:id="rId12"/>
            </p:custDataLst>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Affordability</a:t>
            </a:r>
            <a:endParaRPr lang="en-US" sz="1400" dirty="0">
              <a:latin typeface="Arial" pitchFamily="34" charset="0"/>
              <a:cs typeface="Arial" pitchFamily="34" charset="0"/>
            </a:endParaRPr>
          </a:p>
        </p:txBody>
      </p:sp>
      <p:sp>
        <p:nvSpPr>
          <p:cNvPr id="45" name="Flowchart: Stored Data 21"/>
          <p:cNvSpPr>
            <a:spLocks noChangeArrowheads="1"/>
          </p:cNvSpPr>
          <p:nvPr>
            <p:custDataLst>
              <p:tags r:id="rId13"/>
            </p:custDataLst>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Multiple deployment options and extensive integration capabilities are available.</a:t>
            </a:r>
            <a:endParaRPr lang="en-US" sz="1200" dirty="0">
              <a:latin typeface="Arial" pitchFamily="34" charset="0"/>
              <a:cs typeface="Arial" pitchFamily="34" charset="0"/>
            </a:endParaRPr>
          </a:p>
        </p:txBody>
      </p:sp>
      <p:sp>
        <p:nvSpPr>
          <p:cNvPr id="46" name="Rectangle 45"/>
          <p:cNvSpPr>
            <a:spLocks noChangeArrowheads="1"/>
          </p:cNvSpPr>
          <p:nvPr>
            <p:custDataLst>
              <p:tags r:id="rId14"/>
            </p:custDataLst>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Architecture</a:t>
            </a:r>
            <a:endParaRPr lang="en-US" sz="1400" dirty="0">
              <a:latin typeface="Arial" pitchFamily="34" charset="0"/>
              <a:cs typeface="Arial" pitchFamily="34" charset="0"/>
            </a:endParaRPr>
          </a:p>
        </p:txBody>
      </p:sp>
      <p:sp>
        <p:nvSpPr>
          <p:cNvPr id="26" name="Flowchart: Stored Data 20"/>
          <p:cNvSpPr>
            <a:spLocks noChangeArrowheads="1"/>
          </p:cNvSpPr>
          <p:nvPr>
            <p:custDataLst>
              <p:tags r:id="rId15"/>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6"/>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Usability</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17"/>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18"/>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Features</a:t>
            </a:r>
            <a:endParaRPr lang="en-US" sz="1400" dirty="0">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279658386"/>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7"/>
          </a:graphicData>
        </a:graphic>
      </p:graphicFrame>
      <p:sp>
        <p:nvSpPr>
          <p:cNvPr id="65" name="TextBox 64"/>
          <p:cNvSpPr txBox="1"/>
          <p:nvPr/>
        </p:nvSpPr>
        <p:spPr>
          <a:xfrm>
            <a:off x="5475872" y="1831479"/>
            <a:ext cx="1005840" cy="276999"/>
          </a:xfrm>
          <a:prstGeom prst="rect">
            <a:avLst/>
          </a:prstGeom>
          <a:noFill/>
        </p:spPr>
        <p:txBody>
          <a:bodyPr wrap="square" rtlCol="0">
            <a:spAutoFit/>
          </a:bodyPr>
          <a:lstStyle/>
          <a:p>
            <a:pPr algn="r"/>
            <a:r>
              <a:rPr lang="en-US" sz="1200" dirty="0" smtClean="0"/>
              <a:t>Features</a:t>
            </a:r>
            <a:endParaRPr lang="en-US" sz="1200" dirty="0"/>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t>Usability</a:t>
            </a:r>
            <a:endParaRPr lang="en-US" sz="1200" dirty="0"/>
          </a:p>
        </p:txBody>
      </p:sp>
      <p:sp>
        <p:nvSpPr>
          <p:cNvPr id="67" name="TextBox 66"/>
          <p:cNvSpPr txBox="1"/>
          <p:nvPr/>
        </p:nvSpPr>
        <p:spPr>
          <a:xfrm>
            <a:off x="5852160" y="2900262"/>
            <a:ext cx="1005105" cy="276999"/>
          </a:xfrm>
          <a:prstGeom prst="rect">
            <a:avLst/>
          </a:prstGeom>
          <a:noFill/>
        </p:spPr>
        <p:txBody>
          <a:bodyPr wrap="square" rtlCol="0">
            <a:spAutoFit/>
          </a:bodyPr>
          <a:lstStyle/>
          <a:p>
            <a:pPr algn="r"/>
            <a:r>
              <a:rPr lang="en-US" sz="1200" dirty="0" smtClean="0"/>
              <a:t>Architecture</a:t>
            </a:r>
          </a:p>
        </p:txBody>
      </p:sp>
      <p:sp>
        <p:nvSpPr>
          <p:cNvPr id="68" name="TextBox 67"/>
          <p:cNvSpPr txBox="1"/>
          <p:nvPr/>
        </p:nvSpPr>
        <p:spPr>
          <a:xfrm>
            <a:off x="7772400" y="2461559"/>
            <a:ext cx="1005840" cy="276999"/>
          </a:xfrm>
          <a:prstGeom prst="rect">
            <a:avLst/>
          </a:prstGeom>
          <a:noFill/>
        </p:spPr>
        <p:txBody>
          <a:bodyPr wrap="square" rtlCol="0">
            <a:spAutoFit/>
          </a:bodyPr>
          <a:lstStyle/>
          <a:p>
            <a:pPr algn="l"/>
            <a:r>
              <a:rPr lang="en-US" sz="1200" dirty="0" smtClean="0"/>
              <a:t>Affordability</a:t>
            </a:r>
            <a:endParaRPr lang="en-US" sz="1200" dirty="0"/>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t>Product</a:t>
            </a:r>
            <a:endParaRPr lang="en-US" sz="1200" b="1" dirty="0"/>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t>Vendor</a:t>
            </a:r>
            <a:endParaRPr lang="en-US" sz="1200" b="1" dirty="0"/>
          </a:p>
        </p:txBody>
      </p:sp>
      <p:sp>
        <p:nvSpPr>
          <p:cNvPr id="71" name="TextBox 70"/>
          <p:cNvSpPr txBox="1"/>
          <p:nvPr/>
        </p:nvSpPr>
        <p:spPr>
          <a:xfrm>
            <a:off x="5675619" y="4744314"/>
            <a:ext cx="1005840" cy="276999"/>
          </a:xfrm>
          <a:prstGeom prst="rect">
            <a:avLst/>
          </a:prstGeom>
          <a:noFill/>
        </p:spPr>
        <p:txBody>
          <a:bodyPr wrap="square" rtlCol="0">
            <a:spAutoFit/>
          </a:bodyPr>
          <a:lstStyle/>
          <a:p>
            <a:pPr algn="r"/>
            <a:r>
              <a:rPr lang="en-US" sz="1200" dirty="0" smtClean="0"/>
              <a:t>Viability</a:t>
            </a:r>
            <a:endParaRPr lang="en-US" sz="1200" dirty="0"/>
          </a:p>
        </p:txBody>
      </p:sp>
      <p:sp>
        <p:nvSpPr>
          <p:cNvPr id="72" name="TextBox 71"/>
          <p:cNvSpPr txBox="1"/>
          <p:nvPr/>
        </p:nvSpPr>
        <p:spPr>
          <a:xfrm>
            <a:off x="7772400" y="5032814"/>
            <a:ext cx="1005840" cy="276999"/>
          </a:xfrm>
          <a:prstGeom prst="rect">
            <a:avLst/>
          </a:prstGeom>
          <a:noFill/>
        </p:spPr>
        <p:txBody>
          <a:bodyPr wrap="square" rtlCol="0">
            <a:spAutoFit/>
          </a:bodyPr>
          <a:lstStyle/>
          <a:p>
            <a:pPr algn="l"/>
            <a:r>
              <a:rPr lang="en-US" sz="1200" dirty="0" smtClean="0"/>
              <a:t>Strategy</a:t>
            </a:r>
            <a:endParaRPr lang="en-US" sz="1200" dirty="0"/>
          </a:p>
        </p:txBody>
      </p:sp>
      <p:sp>
        <p:nvSpPr>
          <p:cNvPr id="74" name="TextBox 73"/>
          <p:cNvSpPr txBox="1"/>
          <p:nvPr/>
        </p:nvSpPr>
        <p:spPr>
          <a:xfrm>
            <a:off x="5943600" y="5996206"/>
            <a:ext cx="1005840" cy="276999"/>
          </a:xfrm>
          <a:prstGeom prst="rect">
            <a:avLst/>
          </a:prstGeom>
          <a:noFill/>
        </p:spPr>
        <p:txBody>
          <a:bodyPr wrap="square" rtlCol="0">
            <a:spAutoFit/>
          </a:bodyPr>
          <a:lstStyle/>
          <a:p>
            <a:pPr algn="l"/>
            <a:r>
              <a:rPr lang="en-US" sz="1200" dirty="0" smtClean="0"/>
              <a:t>Reach</a:t>
            </a:r>
          </a:p>
        </p:txBody>
      </p:sp>
      <p:sp>
        <p:nvSpPr>
          <p:cNvPr id="75" name="Flowchart: Stored Data 19"/>
          <p:cNvSpPr>
            <a:spLocks noChangeArrowheads="1"/>
          </p:cNvSpPr>
          <p:nvPr>
            <p:custDataLst>
              <p:tags r:id="rId19"/>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0"/>
            </p:custDataLst>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grpSp>
        <p:nvGrpSpPr>
          <p:cNvPr id="37" name="Group 36"/>
          <p:cNvGrpSpPr/>
          <p:nvPr/>
        </p:nvGrpSpPr>
        <p:grpSpPr>
          <a:xfrm>
            <a:off x="0" y="6422955"/>
            <a:ext cx="9144000" cy="437555"/>
            <a:chOff x="0" y="6422955"/>
            <a:chExt cx="9144000" cy="437555"/>
          </a:xfrm>
        </p:grpSpPr>
        <p:pic>
          <p:nvPicPr>
            <p:cNvPr id="40" name="Picture 3">
              <a:hlinkClick r:id="rId28"/>
            </p:cNvPr>
            <p:cNvPicPr>
              <a:picLocks noChangeAspect="1" noChangeArrowheads="1"/>
            </p:cNvPicPr>
            <p:nvPr/>
          </p:nvPicPr>
          <p:blipFill>
            <a:blip r:embed="rId29" cstate="print"/>
            <a:srcRect/>
            <a:stretch>
              <a:fillRect/>
            </a:stretch>
          </p:blipFill>
          <p:spPr bwMode="auto">
            <a:xfrm>
              <a:off x="0" y="6422955"/>
              <a:ext cx="9144000" cy="437555"/>
            </a:xfrm>
            <a:prstGeom prst="rect">
              <a:avLst/>
            </a:prstGeom>
            <a:noFill/>
            <a:ln w="9525">
              <a:noFill/>
              <a:miter lim="800000"/>
              <a:headEnd/>
              <a:tailEnd/>
            </a:ln>
          </p:spPr>
        </p:pic>
        <p:pic>
          <p:nvPicPr>
            <p:cNvPr id="44" name="Picture 43" descr="itrg-logo.png"/>
            <p:cNvPicPr>
              <a:picLocks noChangeAspect="1"/>
            </p:cNvPicPr>
            <p:nvPr/>
          </p:nvPicPr>
          <p:blipFill>
            <a:blip r:embed="rId30"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326232"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a:t>
              </a:r>
              <a:r>
                <a:rPr lang="en-US" sz="1200" dirty="0" smtClean="0">
                  <a:solidFill>
                    <a:schemeClr val="tx1"/>
                  </a:solidFill>
                </a:rPr>
                <a:t>Financial Management </a:t>
              </a:r>
              <a:r>
                <a:rPr lang="en-US" sz="1200" dirty="0" smtClean="0">
                  <a:solidFill>
                    <a:srgbClr val="333333"/>
                  </a:solidFill>
                </a:rPr>
                <a:t>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4"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Basic asset management and accounts payable.</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Procure-to-Pay</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 technical architecture that supports add-ons and integration with common reporting tools.</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Technical Architecture</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Basic CRM and order management.</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Order-to-Cash</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Financial management (i.e. general ledger, PO, reconciliation, tax rationalization).</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Reconcile-to-Report  </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9"/>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0"/>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6" name="Rounded Rectangle 25"/>
          <p:cNvSpPr/>
          <p:nvPr>
            <p:custDataLst>
              <p:tags r:id="rId11"/>
            </p:custDataLst>
          </p:nvPr>
        </p:nvSpPr>
        <p:spPr>
          <a:xfrm rot="10800000">
            <a:off x="5475854" y="37947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grpSp>
        <p:nvGrpSpPr>
          <p:cNvPr id="20" name="Group 19"/>
          <p:cNvGrpSpPr/>
          <p:nvPr/>
        </p:nvGrpSpPr>
        <p:grpSpPr>
          <a:xfrm>
            <a:off x="0" y="6422955"/>
            <a:ext cx="9144000" cy="437555"/>
            <a:chOff x="0" y="6422955"/>
            <a:chExt cx="9144000" cy="437555"/>
          </a:xfrm>
        </p:grpSpPr>
        <p:pic>
          <p:nvPicPr>
            <p:cNvPr id="21"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pic>
          <p:nvPicPr>
            <p:cNvPr id="22" name="Picture 21" descr="itrg-logo.png"/>
            <p:cNvPicPr>
              <a:picLocks noChangeAspect="1"/>
            </p:cNvPicPr>
            <p:nvPr/>
          </p:nvPicPr>
          <p:blipFill>
            <a:blip r:embed="rId1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grpSp>
        <p:nvGrpSpPr>
          <p:cNvPr id="2" name="Group 1"/>
          <p:cNvGrpSpPr/>
          <p:nvPr/>
        </p:nvGrpSpPr>
        <p:grpSpPr>
          <a:xfrm>
            <a:off x="3836623" y="2011362"/>
            <a:ext cx="4987338" cy="4023678"/>
            <a:chOff x="3839847" y="2011362"/>
            <a:chExt cx="4984113" cy="3657918"/>
          </a:xfrm>
        </p:grpSpPr>
        <p:sp>
          <p:nvSpPr>
            <p:cNvPr id="7" name="Flowchart: Stored Data 21"/>
            <p:cNvSpPr>
              <a:spLocks noChangeArrowheads="1"/>
            </p:cNvSpPr>
            <p:nvPr>
              <p:custDataLst>
                <p:tags r:id="rId5"/>
              </p:custDataLst>
            </p:nvPr>
          </p:nvSpPr>
          <p:spPr bwMode="auto">
            <a:xfrm flipH="1">
              <a:off x="5348607" y="283464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Automated collection with multiple templates adhering to different regulatory bodies.</a:t>
              </a:r>
            </a:p>
          </p:txBody>
        </p:sp>
        <p:sp>
          <p:nvSpPr>
            <p:cNvPr id="8" name="Rectangle 7"/>
            <p:cNvSpPr>
              <a:spLocks noChangeArrowheads="1"/>
            </p:cNvSpPr>
            <p:nvPr>
              <p:custDataLst>
                <p:tags r:id="rId6"/>
              </p:custDataLst>
            </p:nvPr>
          </p:nvSpPr>
          <p:spPr bwMode="auto">
            <a:xfrm flipH="1">
              <a:off x="3839847" y="2834640"/>
              <a:ext cx="1463040" cy="36576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Financial Reporting </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7"/>
              </p:custDataLst>
            </p:nvPr>
          </p:nvSpPr>
          <p:spPr bwMode="auto">
            <a:xfrm flipH="1">
              <a:off x="5348607" y="324612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Manages and processes grants and funds applied for and received.</a:t>
              </a:r>
            </a:p>
          </p:txBody>
        </p:sp>
        <p:sp>
          <p:nvSpPr>
            <p:cNvPr id="10" name="Rectangle 9"/>
            <p:cNvSpPr>
              <a:spLocks noChangeArrowheads="1"/>
            </p:cNvSpPr>
            <p:nvPr>
              <p:custDataLst>
                <p:tags r:id="rId8"/>
              </p:custDataLst>
            </p:nvPr>
          </p:nvSpPr>
          <p:spPr bwMode="auto">
            <a:xfrm flipH="1">
              <a:off x="3839847" y="3246120"/>
              <a:ext cx="1463040" cy="36576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Grant and Fund Management</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9"/>
              </p:custDataLst>
            </p:nvPr>
          </p:nvSpPr>
          <p:spPr bwMode="auto">
            <a:xfrm flipH="1">
              <a:off x="5348607" y="242316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Ability to monitor, reverse, archive, and warehouse data. </a:t>
              </a:r>
            </a:p>
          </p:txBody>
        </p:sp>
        <p:sp>
          <p:nvSpPr>
            <p:cNvPr id="12" name="Rectangle 11"/>
            <p:cNvSpPr>
              <a:spLocks noChangeArrowheads="1"/>
            </p:cNvSpPr>
            <p:nvPr>
              <p:custDataLst>
                <p:tags r:id="rId10"/>
              </p:custDataLst>
            </p:nvPr>
          </p:nvSpPr>
          <p:spPr bwMode="auto">
            <a:xfrm flipH="1">
              <a:off x="3839847" y="2423160"/>
              <a:ext cx="1463040" cy="36576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Data Management</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11"/>
              </p:custDataLst>
            </p:nvPr>
          </p:nvSpPr>
          <p:spPr bwMode="auto">
            <a:xfrm flipH="1">
              <a:off x="5348607" y="2011362"/>
              <a:ext cx="3474720" cy="36576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Supports budget planning with forecasting function and tracks budget compliance. </a:t>
              </a:r>
            </a:p>
          </p:txBody>
        </p:sp>
        <p:sp>
          <p:nvSpPr>
            <p:cNvPr id="14" name="Rectangle 13"/>
            <p:cNvSpPr>
              <a:spLocks noChangeArrowheads="1"/>
            </p:cNvSpPr>
            <p:nvPr>
              <p:custDataLst>
                <p:tags r:id="rId12"/>
              </p:custDataLst>
            </p:nvPr>
          </p:nvSpPr>
          <p:spPr bwMode="auto">
            <a:xfrm flipH="1">
              <a:off x="3839847" y="2011997"/>
              <a:ext cx="1463040" cy="36576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Budgeting </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13"/>
              </p:custDataLst>
            </p:nvPr>
          </p:nvSpPr>
          <p:spPr bwMode="auto">
            <a:xfrm flipH="1">
              <a:off x="5349240" y="365760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ability to view dashboards and submit transactions from mobile devices.</a:t>
              </a:r>
            </a:p>
          </p:txBody>
        </p:sp>
        <p:sp>
          <p:nvSpPr>
            <p:cNvPr id="17" name="Rectangle 16"/>
            <p:cNvSpPr>
              <a:spLocks noChangeArrowheads="1"/>
            </p:cNvSpPr>
            <p:nvPr>
              <p:custDataLst>
                <p:tags r:id="rId14"/>
              </p:custDataLst>
            </p:nvPr>
          </p:nvSpPr>
          <p:spPr bwMode="auto">
            <a:xfrm flipH="1">
              <a:off x="3840480" y="3657600"/>
              <a:ext cx="1463040" cy="36576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Mobile Support</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15"/>
              </p:custDataLst>
            </p:nvPr>
          </p:nvSpPr>
          <p:spPr bwMode="auto">
            <a:xfrm flipH="1">
              <a:off x="5349240" y="406908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ability to create and manage multiple operating entities or locations. </a:t>
              </a:r>
            </a:p>
          </p:txBody>
        </p:sp>
        <p:sp>
          <p:nvSpPr>
            <p:cNvPr id="19" name="Rectangle 18"/>
            <p:cNvSpPr>
              <a:spLocks noChangeArrowheads="1"/>
            </p:cNvSpPr>
            <p:nvPr>
              <p:custDataLst>
                <p:tags r:id="rId16"/>
              </p:custDataLst>
            </p:nvPr>
          </p:nvSpPr>
          <p:spPr bwMode="auto">
            <a:xfrm flipH="1">
              <a:off x="3840480" y="4069080"/>
              <a:ext cx="1463040" cy="36576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Multi-Site Support </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7"/>
              </p:custDataLst>
            </p:nvPr>
          </p:nvSpPr>
          <p:spPr bwMode="auto">
            <a:xfrm flipH="1">
              <a:off x="5349240" y="448056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Distributing tribal income to the members based on age, other social service use, loans, etc.</a:t>
              </a:r>
            </a:p>
          </p:txBody>
        </p:sp>
        <p:sp>
          <p:nvSpPr>
            <p:cNvPr id="21" name="Rectangle 20"/>
            <p:cNvSpPr>
              <a:spLocks noChangeArrowheads="1"/>
            </p:cNvSpPr>
            <p:nvPr>
              <p:custDataLst>
                <p:tags r:id="rId18"/>
              </p:custDataLst>
            </p:nvPr>
          </p:nvSpPr>
          <p:spPr bwMode="auto">
            <a:xfrm flipH="1">
              <a:off x="3840480" y="4480560"/>
              <a:ext cx="1463040" cy="36576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Per-Capita Distribution </a:t>
              </a:r>
              <a:endParaRPr lang="en-US" sz="1400" dirty="0">
                <a:latin typeface="Arial" pitchFamily="34" charset="0"/>
                <a:cs typeface="Arial" pitchFamily="34" charset="0"/>
              </a:endParaRPr>
            </a:p>
          </p:txBody>
        </p:sp>
        <p:sp>
          <p:nvSpPr>
            <p:cNvPr id="22" name="Flowchart: Stored Data 21"/>
            <p:cNvSpPr>
              <a:spLocks noChangeArrowheads="1"/>
            </p:cNvSpPr>
            <p:nvPr>
              <p:custDataLst>
                <p:tags r:id="rId19"/>
              </p:custDataLst>
            </p:nvPr>
          </p:nvSpPr>
          <p:spPr bwMode="auto">
            <a:xfrm flipH="1">
              <a:off x="5349240" y="489204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Track loans to members including TANF. </a:t>
              </a:r>
            </a:p>
          </p:txBody>
        </p:sp>
        <p:sp>
          <p:nvSpPr>
            <p:cNvPr id="23" name="Rectangle 22"/>
            <p:cNvSpPr>
              <a:spLocks noChangeArrowheads="1"/>
            </p:cNvSpPr>
            <p:nvPr>
              <p:custDataLst>
                <p:tags r:id="rId20"/>
              </p:custDataLst>
            </p:nvPr>
          </p:nvSpPr>
          <p:spPr bwMode="auto">
            <a:xfrm flipH="1">
              <a:off x="3840480" y="4892040"/>
              <a:ext cx="1463040" cy="36576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Tribal Loans</a:t>
              </a:r>
              <a:endParaRPr lang="en-US" sz="1400" dirty="0">
                <a:latin typeface="Arial" pitchFamily="34" charset="0"/>
                <a:cs typeface="Arial" pitchFamily="34" charset="0"/>
              </a:endParaRPr>
            </a:p>
          </p:txBody>
        </p:sp>
        <p:sp>
          <p:nvSpPr>
            <p:cNvPr id="25" name="Flowchart: Stored Data 21"/>
            <p:cNvSpPr>
              <a:spLocks noChangeArrowheads="1"/>
            </p:cNvSpPr>
            <p:nvPr>
              <p:custDataLst>
                <p:tags r:id="rId21"/>
              </p:custDataLst>
            </p:nvPr>
          </p:nvSpPr>
          <p:spPr bwMode="auto">
            <a:xfrm flipH="1">
              <a:off x="5349240" y="530352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Automates and simplifies the organization’s financial processes.</a:t>
              </a:r>
            </a:p>
          </p:txBody>
        </p:sp>
        <p:sp>
          <p:nvSpPr>
            <p:cNvPr id="26" name="Rectangle 25"/>
            <p:cNvSpPr>
              <a:spLocks noChangeArrowheads="1"/>
            </p:cNvSpPr>
            <p:nvPr>
              <p:custDataLst>
                <p:tags r:id="rId22"/>
              </p:custDataLst>
            </p:nvPr>
          </p:nvSpPr>
          <p:spPr bwMode="auto">
            <a:xfrm flipH="1">
              <a:off x="3840480" y="5303520"/>
              <a:ext cx="1463040" cy="36576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Workflow </a:t>
              </a:r>
              <a:endParaRPr lang="en-US" sz="1400" dirty="0">
                <a:latin typeface="Arial" pitchFamily="34" charset="0"/>
                <a:cs typeface="Arial" pitchFamily="34" charset="0"/>
              </a:endParaRPr>
            </a:p>
          </p:txBody>
        </p:sp>
      </p:gr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3"/>
            </p:custDataLst>
          </p:nvPr>
        </p:nvSpPr>
        <p:spPr>
          <a:xfrm rot="10800000">
            <a:off x="302623" y="566928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29" name="Group 28"/>
          <p:cNvGrpSpPr/>
          <p:nvPr/>
        </p:nvGrpSpPr>
        <p:grpSpPr>
          <a:xfrm>
            <a:off x="0" y="6422955"/>
            <a:ext cx="9144000" cy="437555"/>
            <a:chOff x="0" y="6422955"/>
            <a:chExt cx="9144000" cy="437555"/>
          </a:xfrm>
        </p:grpSpPr>
        <p:pic>
          <p:nvPicPr>
            <p:cNvPr id="33" name="Picture 3">
              <a:hlinkClick r:id="rId25"/>
            </p:cNvPr>
            <p:cNvPicPr>
              <a:picLocks noChangeAspect="1" noChangeArrowheads="1"/>
            </p:cNvPicPr>
            <p:nvPr/>
          </p:nvPicPr>
          <p:blipFill>
            <a:blip r:embed="rId26" cstate="print"/>
            <a:srcRect/>
            <a:stretch>
              <a:fillRect/>
            </a:stretch>
          </p:blipFill>
          <p:spPr bwMode="auto">
            <a:xfrm>
              <a:off x="0" y="6422955"/>
              <a:ext cx="9144000" cy="437555"/>
            </a:xfrm>
            <a:prstGeom prst="rect">
              <a:avLst/>
            </a:prstGeom>
            <a:noFill/>
            <a:ln w="9525">
              <a:noFill/>
              <a:miter lim="800000"/>
              <a:headEnd/>
              <a:tailEnd/>
            </a:ln>
          </p:spPr>
        </p:pic>
        <p:pic>
          <p:nvPicPr>
            <p:cNvPr id="35" name="Picture 34" descr="itrg-logo.png"/>
            <p:cNvPicPr>
              <a:picLocks noChangeAspect="1"/>
            </p:cNvPicPr>
            <p:nvPr/>
          </p:nvPicPr>
          <p:blipFill>
            <a:blip r:embed="rId2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399"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grpSp>
        <p:nvGrpSpPr>
          <p:cNvPr id="5" name="Group 4"/>
          <p:cNvGrpSpPr/>
          <p:nvPr/>
        </p:nvGrpSpPr>
        <p:grpSpPr>
          <a:xfrm>
            <a:off x="0" y="6422955"/>
            <a:ext cx="9144000" cy="437555"/>
            <a:chOff x="0" y="6422955"/>
            <a:chExt cx="9144000" cy="437555"/>
          </a:xfrm>
        </p:grpSpPr>
        <p:pic>
          <p:nvPicPr>
            <p:cNvPr id="6"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1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818a774669b86db2965c3531f7a7f897497d858"/>
  <p:tag name="ISPRING_RESOURCE_PATHS_HASH_2" val="e95bf7a23d3f9d82468ab1045a3905a227222b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2973</Words>
  <Application>Microsoft Office PowerPoint</Application>
  <PresentationFormat>On-screen Show (4:3)</PresentationFormat>
  <Paragraphs>199</Paragraphs>
  <Slides>12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Calibri</vt:lpstr>
      <vt:lpstr>Wingdings</vt:lpstr>
      <vt:lpstr>Helvetica</vt:lpstr>
      <vt:lpstr>Georgia</vt:lpstr>
      <vt:lpstr>Arial</vt:lpstr>
      <vt:lpstr>Office Theme</vt:lpstr>
      <vt:lpstr>think-cell Slide</vt:lpstr>
      <vt:lpstr>PowerPoint Presentation</vt:lpstr>
      <vt:lpstr>Introduction</vt:lpstr>
      <vt:lpstr>Market overview</vt:lpstr>
      <vt:lpstr>Financial Management vendor selection / knock-out criteria: market share, mind share, and platform coverage</vt:lpstr>
      <vt:lpstr>Financial Management criteria &amp; weighting factors</vt:lpstr>
      <vt:lpstr>Table Stakes represent the minimum standard; without these, a product doesn’t even get reviewed</vt:lpstr>
      <vt:lpstr>Advanced Features are the capabilities that allow for granular market differentiation</vt:lpstr>
      <vt:lpstr>Appendix</vt:lpstr>
      <vt:lpstr>Vendor Landscape Methodology: Overview</vt:lpstr>
      <vt:lpstr>Vendor Landscape Methodology: Vendor/Product Selection &amp; Information Gathering</vt:lpstr>
      <vt:lpstr>Vendor Landscape Methodology: Scoring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2014-07-28T14:44:25Z</dcterms:created>
  <dcterms:modified xsi:type="dcterms:W3CDTF">2014-07-28T15:47:51Z</dcterms:modified>
</cp:coreProperties>
</file>