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charts/chart1.xml" ContentType="application/vnd.openxmlformats-officedocument.drawingml.chart+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heme/themeOverride2.xml" ContentType="application/vnd.openxmlformats-officedocument.themeOverride+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08" r:id="rId2"/>
    <p:sldId id="409" r:id="rId3"/>
    <p:sldId id="410" r:id="rId4"/>
    <p:sldId id="411" r:id="rId5"/>
    <p:sldId id="406" r:id="rId6"/>
    <p:sldId id="445" r:id="rId7"/>
    <p:sldId id="343" r:id="rId8"/>
    <p:sldId id="434" r:id="rId9"/>
    <p:sldId id="435" r:id="rId10"/>
    <p:sldId id="436" r:id="rId11"/>
    <p:sldId id="437" r:id="rId12"/>
    <p:sldId id="446"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032">
          <p15:clr>
            <a:srgbClr val="A4A3A4"/>
          </p15:clr>
        </p15:guide>
        <p15:guide id="2" orient="horz" pos="173">
          <p15:clr>
            <a:srgbClr val="A4A3A4"/>
          </p15:clr>
        </p15:guide>
        <p15:guide id="3" orient="horz" pos="432">
          <p15:clr>
            <a:srgbClr val="A4A3A4"/>
          </p15:clr>
        </p15:guide>
        <p15:guide id="4" orient="horz" pos="1958">
          <p15:clr>
            <a:srgbClr val="A4A3A4"/>
          </p15:clr>
        </p15:guide>
        <p15:guide id="5" orient="horz" pos="4291">
          <p15:clr>
            <a:srgbClr val="A4A3A4"/>
          </p15:clr>
        </p15:guide>
        <p15:guide id="6" orient="horz" pos="2995">
          <p15:clr>
            <a:srgbClr val="A4A3A4"/>
          </p15:clr>
        </p15:guide>
        <p15:guide id="7" orient="horz" pos="691">
          <p15:clr>
            <a:srgbClr val="A4A3A4"/>
          </p15:clr>
        </p15:guide>
        <p15:guide id="8" orient="horz" pos="2477">
          <p15:clr>
            <a:srgbClr val="A4A3A4"/>
          </p15:clr>
        </p15:guide>
        <p15:guide id="9" orient="horz" pos="3542">
          <p15:clr>
            <a:srgbClr val="A4A3A4"/>
          </p15:clr>
        </p15:guide>
        <p15:guide id="10" pos="230">
          <p15:clr>
            <a:srgbClr val="A4A3A4"/>
          </p15:clr>
        </p15:guide>
        <p15:guide id="11" pos="979">
          <p15:clr>
            <a:srgbClr val="A4A3A4"/>
          </p15:clr>
        </p15:guide>
        <p15:guide id="12" pos="202">
          <p15:clr>
            <a:srgbClr val="A4A3A4"/>
          </p15:clr>
        </p15:guide>
        <p15:guide id="13" pos="5616">
          <p15:clr>
            <a:srgbClr val="A4A3A4"/>
          </p15:clr>
        </p15:guide>
        <p15:guide id="14" pos="5098">
          <p15:clr>
            <a:srgbClr val="A4A3A4"/>
          </p15:clr>
        </p15:guide>
        <p15:guide id="15" pos="4579">
          <p15:clr>
            <a:srgbClr val="A4A3A4"/>
          </p15:clr>
        </p15:guide>
        <p15:guide id="16" pos="691">
          <p15:clr>
            <a:srgbClr val="A4A3A4"/>
          </p15:clr>
        </p15:guide>
        <p15:guide id="17" pos="3571">
          <p15:clr>
            <a:srgbClr val="A4A3A4"/>
          </p15:clr>
        </p15:guide>
        <p15:guide id="18" pos="3600">
          <p15:clr>
            <a:srgbClr val="A4A3A4"/>
          </p15:clr>
        </p15:guide>
        <p15:guide id="19" pos="2477">
          <p15:clr>
            <a:srgbClr val="A4A3A4"/>
          </p15:clr>
        </p15:guide>
        <p15:guide id="20" pos="4003">
          <p15:clr>
            <a:srgbClr val="A4A3A4"/>
          </p15:clr>
        </p15:guide>
      </p15:sldGuideLst>
    </p:ext>
    <p:ext uri="{2D200454-40CA-4A62-9FC3-DE9A4176ACB9}">
      <p15:notesGuideLst xmlns:p15="http://schemas.microsoft.com/office/powerpoint/2012/main" xmlns="">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D17D08"/>
    <a:srgbClr val="000000"/>
    <a:srgbClr val="C8DAE8"/>
    <a:srgbClr val="92B5D0"/>
    <a:srgbClr val="C4BE98"/>
    <a:srgbClr val="736B41"/>
    <a:srgbClr val="746B41"/>
    <a:srgbClr val="902E2E"/>
    <a:srgbClr val="7FAC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241" autoAdjust="0"/>
    <p:restoredTop sz="87536" autoAdjust="0"/>
  </p:normalViewPr>
  <p:slideViewPr>
    <p:cSldViewPr snapToObjects="1">
      <p:cViewPr>
        <p:scale>
          <a:sx n="100" d="100"/>
          <a:sy n="100" d="100"/>
        </p:scale>
        <p:origin x="-894" y="-396"/>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2676"/>
    </p:cViewPr>
  </p:outlineViewPr>
  <p:notesTextViewPr>
    <p:cViewPr>
      <p:scale>
        <a:sx n="100" d="100"/>
        <a:sy n="100" d="100"/>
      </p:scale>
      <p:origin x="0" y="0"/>
    </p:cViewPr>
  </p:notesTextViewPr>
  <p:sorterViewPr>
    <p:cViewPr>
      <p:scale>
        <a:sx n="66" d="100"/>
        <a:sy n="66" d="100"/>
      </p:scale>
      <p:origin x="0" y="546"/>
    </p:cViewPr>
  </p:sorterViewPr>
  <p:notesViewPr>
    <p:cSldViewPr snapToObjects="1">
      <p:cViewPr varScale="1">
        <p:scale>
          <a:sx n="80" d="100"/>
          <a:sy n="80" d="100"/>
        </p:scale>
        <p:origin x="-1974" y="-90"/>
      </p:cViewPr>
      <p:guideLst>
        <p:guide orient="horz" pos="2909"/>
        <p:guide pos="2189"/>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8E-2"/>
          <c:w val="0.61699301348801283"/>
          <c:h val="0.81930901339076134"/>
        </c:manualLayout>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spPr>
              <a:noFill/>
              <a:ln>
                <a:noFill/>
              </a:ln>
              <a:effectLst/>
            </c:spPr>
            <c:txPr>
              <a:bodyPr/>
              <a:lstStyle/>
              <a:p>
                <a:pPr>
                  <a:defRPr sz="1050" b="1"/>
                </a:pPr>
                <a:endParaRPr lang="en-US"/>
              </a:p>
            </c:txPr>
            <c:showVal val="1"/>
            <c:showLeaderLines val="1"/>
            <c:extLst>
              <c:ext xmlns:c15="http://schemas.microsoft.com/office/drawing/2012/chart" uri="{CE6537A1-D6FC-4f65-9D91-7224C49458BB}">
                <c15:layout/>
              </c:ext>
            </c:extLst>
          </c:dLbls>
          <c:cat>
            <c:strRef>
              <c:f>Sheet1!$A$2:$A$4</c:f>
              <c:strCache>
                <c:ptCount val="3"/>
                <c:pt idx="0">
                  <c:v>Usability</c:v>
                </c:pt>
                <c:pt idx="1">
                  <c:v>Architecture</c:v>
                </c:pt>
                <c:pt idx="2">
                  <c:v>Features</c:v>
                </c:pt>
              </c:strCache>
            </c:strRef>
          </c:cat>
          <c:val>
            <c:numRef>
              <c:f>Sheet1!$B$2:$B$4</c:f>
              <c:numCache>
                <c:formatCode>0%</c:formatCode>
                <c:ptCount val="3"/>
                <c:pt idx="0">
                  <c:v>0.30000000000000032</c:v>
                </c:pt>
                <c:pt idx="1">
                  <c:v>0.35000000000000031</c:v>
                </c:pt>
                <c:pt idx="2">
                  <c:v>0.35000000000000031</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75000"/>
                </a:srgbClr>
              </a:solidFill>
            </c:spPr>
          </c:dPt>
          <c:dPt>
            <c:idx val="1"/>
            <c:spPr>
              <a:solidFill>
                <a:srgbClr val="243F54"/>
              </a:solidFill>
            </c:spPr>
          </c:dPt>
          <c:dPt>
            <c:idx val="2"/>
            <c:spPr>
              <a:solidFill>
                <a:schemeClr val="accent1">
                  <a:lumMod val="20000"/>
                  <a:lumOff val="80000"/>
                </a:schemeClr>
              </a:solidFill>
            </c:spPr>
          </c:dPt>
          <c:dLbls>
            <c:dLbl>
              <c:idx val="2"/>
              <c:delete val="1"/>
              <c:extLst>
                <c:ext xmlns:c15="http://schemas.microsoft.com/office/drawing/2012/chart" uri="{CE6537A1-D6FC-4f65-9D91-7224C49458BB}"/>
              </c:extLst>
            </c:dLbl>
            <c:spPr>
              <a:noFill/>
              <a:ln>
                <a:noFill/>
              </a:ln>
              <a:effectLst/>
            </c:spPr>
            <c:txPr>
              <a:bodyPr/>
              <a:lstStyle/>
              <a:p>
                <a:pPr>
                  <a:defRPr sz="1050" b="1">
                    <a:solidFill>
                      <a:schemeClr val="bg1"/>
                    </a:solidFill>
                  </a:defRPr>
                </a:pPr>
                <a:endParaRPr lang="en-US"/>
              </a:p>
            </c:txPr>
            <c:showVal val="1"/>
            <c:showLeaderLines val="1"/>
            <c:extLst>
              <c:ext xmlns:c15="http://schemas.microsoft.com/office/drawing/2012/chart" uri="{CE6537A1-D6FC-4f65-9D91-7224C49458BB}">
                <c15:layout/>
              </c:ext>
            </c:extLst>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C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spPr>
              <a:solidFill>
                <a:srgbClr val="998F57">
                  <a:lumMod val="60000"/>
                  <a:lumOff val="40000"/>
                </a:srgbClr>
              </a:solidFill>
            </c:spPr>
          </c:dPt>
          <c:dPt>
            <c:idx val="1"/>
            <c:spPr>
              <a:solidFill>
                <a:srgbClr val="998F57">
                  <a:lumMod val="40000"/>
                  <a:lumOff val="60000"/>
                </a:srgbClr>
              </a:solidFill>
            </c:spPr>
          </c:dPt>
          <c:dPt>
            <c:idx val="2"/>
            <c:spPr>
              <a:solidFill>
                <a:srgbClr val="998F57">
                  <a:lumMod val="20000"/>
                  <a:lumOff val="80000"/>
                </a:srgbClr>
              </a:solidFill>
            </c:spPr>
          </c:dPt>
          <c:dPt>
            <c:idx val="3"/>
            <c:spPr>
              <a:solidFill>
                <a:srgbClr val="998F57"/>
              </a:solidFill>
            </c:spPr>
          </c:dPt>
          <c:dLbls>
            <c:spPr>
              <a:noFill/>
              <a:ln>
                <a:noFill/>
              </a:ln>
              <a:effectLst/>
            </c:spPr>
            <c:txPr>
              <a:bodyPr/>
              <a:lstStyle/>
              <a:p>
                <a:pPr>
                  <a:defRPr sz="1050" b="1"/>
                </a:pPr>
                <a:endParaRPr lang="en-US"/>
              </a:p>
            </c:txPr>
            <c:showVal val="1"/>
            <c:showLeaderLines val="1"/>
            <c:extLst>
              <c:ext xmlns:c15="http://schemas.microsoft.com/office/drawing/2012/chart" uri="{CE6537A1-D6FC-4f65-9D91-7224C49458BB}">
                <c15:layout/>
              </c:ext>
            </c:extLst>
          </c:dLbls>
          <c:cat>
            <c:strRef>
              <c:f>Sheet1!$A$2:$A$4</c:f>
              <c:strCache>
                <c:ptCount val="3"/>
                <c:pt idx="0">
                  <c:v>Strategy</c:v>
                </c:pt>
                <c:pt idx="1">
                  <c:v>Reach</c:v>
                </c:pt>
                <c:pt idx="2">
                  <c:v>Viability</c:v>
                </c:pt>
              </c:strCache>
            </c:strRef>
          </c:cat>
          <c:val>
            <c:numRef>
              <c:f>Sheet1!$B$2:$B$4</c:f>
              <c:numCache>
                <c:formatCode>0%</c:formatCode>
                <c:ptCount val="3"/>
                <c:pt idx="0">
                  <c:v>0.4</c:v>
                </c:pt>
                <c:pt idx="1">
                  <c:v>0.30000000000000032</c:v>
                </c:pt>
                <c:pt idx="2">
                  <c:v>0.30000000000000032</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06/06/2013</a:t>
            </a:fld>
            <a:endParaRPr lang="en-CA"/>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xmlns=""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xmlns=""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xmlns="" val="3511376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xmlns="" val="778995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xmlns="" val="3655281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xmlns="" val="372280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xmlns="" val="2147110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xmlns="" val="1221974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extLst>
      <p:ext uri="{BB962C8B-B14F-4D97-AF65-F5344CB8AC3E}">
        <p14:creationId xmlns:p14="http://schemas.microsoft.com/office/powerpoint/2010/main" xmlns="" val="230139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xmlns="" val="195358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xmlns="" val="4033990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xmlns="" val="3863177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xmlns="" val="3675386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5" name="Picture 4"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6" name="Rectangle 5"/>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ctr"/>
            <a:r>
              <a:rPr lang="nb-NO" sz="1000" dirty="0" smtClean="0"/>
              <a:t>Vendor Landscape: Mobile Gaming Platforms				</a:t>
            </a:r>
            <a:r>
              <a:rPr lang="en-CA" sz="1000" dirty="0" smtClean="0"/>
              <a:t>Info-Tech Research Group</a:t>
            </a:r>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2.png"/><Relationship Id="rId4"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7.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6" Type="http://schemas.openxmlformats.org/officeDocument/2006/relationships/image" Target="../media/image4.gi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4.xml"/><Relationship Id="rId5" Type="http://schemas.openxmlformats.org/officeDocument/2006/relationships/tags" Target="../tags/tag5.xml"/><Relationship Id="rId15"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juniperresearch.com/viewpressrelease.php?pr=204"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4.gif"/><Relationship Id="rId5"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slideLayout" Target="../slideLayouts/slideLayout10.xml"/><Relationship Id="rId3" Type="http://schemas.openxmlformats.org/officeDocument/2006/relationships/tags" Target="../tags/tag11.xml"/><Relationship Id="rId21" Type="http://schemas.openxmlformats.org/officeDocument/2006/relationships/chart" Target="../charts/chart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image" Target="../media/image4.gif"/><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oleObject" Target="../embeddings/oleObject3.bin"/><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notesSlide" Target="../notesSlides/notesSlide6.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chart" Target="../charts/char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4.xml"/><Relationship Id="rId13" Type="http://schemas.openxmlformats.org/officeDocument/2006/relationships/image" Target="../media/image10.png"/><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image" Target="../media/image9.wmf"/><Relationship Id="rId2" Type="http://schemas.openxmlformats.org/officeDocument/2006/relationships/tags" Target="../tags/tag26.xml"/><Relationship Id="rId1" Type="http://schemas.openxmlformats.org/officeDocument/2006/relationships/vmlDrawing" Target="../drawings/vmlDrawing4.vml"/><Relationship Id="rId6" Type="http://schemas.openxmlformats.org/officeDocument/2006/relationships/tags" Target="../tags/tag30.xml"/><Relationship Id="rId11" Type="http://schemas.openxmlformats.org/officeDocument/2006/relationships/hyperlink" Target="http://www.infotech.com/research/it-mobile-gaming-vendor-shortlist-tool" TargetMode="External"/><Relationship Id="rId5" Type="http://schemas.openxmlformats.org/officeDocument/2006/relationships/tags" Target="../tags/tag29.xml"/><Relationship Id="rId15" Type="http://schemas.openxmlformats.org/officeDocument/2006/relationships/image" Target="../media/image4.gif"/><Relationship Id="rId10" Type="http://schemas.openxmlformats.org/officeDocument/2006/relationships/oleObject" Target="../embeddings/oleObject4.bin"/><Relationship Id="rId4" Type="http://schemas.openxmlformats.org/officeDocument/2006/relationships/tags" Target="../tags/tag28.xml"/><Relationship Id="rId9" Type="http://schemas.openxmlformats.org/officeDocument/2006/relationships/notesSlide" Target="../notesSlides/notesSlide7.xml"/><Relationship Id="rId14"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tags" Target="../tags/tag33.xml"/><Relationship Id="rId7"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2" Type="http://schemas.openxmlformats.org/officeDocument/2006/relationships/tags" Target="../tags/tag32.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it-vendor-landscape-mobile-gaming-platforms/it-vendor-landscape-storyboard-mobile-gaming-platforms?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6"/>
          <p:cNvSpPr>
            <a:spLocks noGrp="1"/>
          </p:cNvSpPr>
          <p:nvPr>
            <p:ph type="body" sz="quarter" idx="15"/>
          </p:nvPr>
        </p:nvSpPr>
        <p:spPr>
          <a:xfrm>
            <a:off x="774700" y="3060698"/>
            <a:ext cx="7454900" cy="655267"/>
          </a:xfrm>
        </p:spPr>
        <p:txBody>
          <a:bodyPr/>
          <a:lstStyle/>
          <a:p>
            <a:pPr lvl="0"/>
            <a:r>
              <a:rPr lang="en-CA" dirty="0" smtClean="0"/>
              <a:t>Vendor Landscape: Mobile Gaming Platforms</a:t>
            </a:r>
            <a:endParaRPr lang="en-US" dirty="0" smtClean="0"/>
          </a:p>
        </p:txBody>
      </p:sp>
      <p:sp>
        <p:nvSpPr>
          <p:cNvPr id="9" name="Text Placeholder 7"/>
          <p:cNvSpPr>
            <a:spLocks noGrp="1"/>
          </p:cNvSpPr>
          <p:nvPr>
            <p:ph type="body" sz="quarter" idx="16"/>
          </p:nvPr>
        </p:nvSpPr>
        <p:spPr>
          <a:xfrm>
            <a:off x="774700" y="3652520"/>
            <a:ext cx="7467600" cy="508000"/>
          </a:xfrm>
        </p:spPr>
        <p:txBody>
          <a:bodyPr/>
          <a:lstStyle/>
          <a:p>
            <a:r>
              <a:rPr lang="en-CA" dirty="0" smtClean="0"/>
              <a:t>Put your casino in your patron’s pocket.</a:t>
            </a:r>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extLst>
      <p:ext uri="{BB962C8B-B14F-4D97-AF65-F5344CB8AC3E}">
        <p14:creationId xmlns:p14="http://schemas.microsoft.com/office/powerpoint/2010/main" xmlns="" val="1005468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Lead, and Principle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it will be evaluated as best as possible based on publicly available materials only. As these materials are not as comprehensive as a survey, briefing, and demonstration, the possibility exists that the evaluation may not be as thorough or accurate. Since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as required, to facilitate scoring and for future reference.</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13580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Scoring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0"/>
              </a:spcAft>
              <a:buNone/>
            </a:pPr>
            <a:r>
              <a:rPr lang="en-CA" sz="1050" dirty="0" smtClean="0"/>
              <a:t>Once all information has been gathered and evaluated for all vendors and products, the analyst team moves to scoring. All scoring is performed at the same time so as to ensure as much consistency as possible. Each criterion is scored on a ten point scale, though the manner of scoring for criteria differs slightly:</a:t>
            </a:r>
          </a:p>
          <a:p>
            <a:pPr marL="231775" indent="-122238">
              <a:lnSpc>
                <a:spcPct val="100000"/>
              </a:lnSpc>
              <a:spcBef>
                <a:spcPts val="0"/>
              </a:spcBef>
              <a:spcAft>
                <a:spcPts val="0"/>
              </a:spcAft>
            </a:pPr>
            <a:r>
              <a:rPr lang="en-CA" sz="1050" dirty="0" smtClean="0"/>
              <a:t>Features is scored via </a:t>
            </a:r>
            <a:r>
              <a:rPr lang="en-CA" sz="1050" b="1" dirty="0" smtClean="0"/>
              <a:t>Cumulative Scoring</a:t>
            </a:r>
          </a:p>
          <a:p>
            <a:pPr marL="231775" indent="-122238">
              <a:lnSpc>
                <a:spcPct val="100000"/>
              </a:lnSpc>
              <a:spcBef>
                <a:spcPts val="0"/>
              </a:spcBef>
              <a:spcAft>
                <a:spcPts val="600"/>
              </a:spcAft>
            </a:pPr>
            <a:r>
              <a:rPr lang="en-CA" sz="1050" dirty="0" smtClean="0"/>
              <a:t>All other criteria are scored via </a:t>
            </a:r>
            <a:r>
              <a:rPr lang="en-CA" sz="1050" b="1" dirty="0" smtClean="0"/>
              <a:t>Base5 Scoring</a:t>
            </a:r>
          </a:p>
          <a:p>
            <a:pPr marL="0" indent="0">
              <a:lnSpc>
                <a:spcPct val="100000"/>
              </a:lnSpc>
              <a:spcBef>
                <a:spcPts val="0"/>
              </a:spcBef>
              <a:spcAft>
                <a:spcPts val="600"/>
              </a:spcAft>
              <a:buNone/>
            </a:pPr>
            <a:r>
              <a:rPr lang="en-CA" sz="1050" dirty="0" smtClean="0"/>
              <a:t>In Cumulative Scoring, a single point is assigned to each evaluated feature that is regarded as being fully present, partial points to each feature that is partially present, and zero points to features that are deemed to be absent or unsatisfactory. The assigned points are summed and normalized to a value out of ten. For example, if a particular Vendor Landscape evaluates eight specific features in the Feature Criteria, the summed score out of eight for each evaluated product would be multiplied by 1.25 to yield a value out of ten.</a:t>
            </a:r>
          </a:p>
          <a:p>
            <a:pPr marL="0" indent="0">
              <a:lnSpc>
                <a:spcPct val="100000"/>
              </a:lnSpc>
              <a:spcBef>
                <a:spcPts val="0"/>
              </a:spcBef>
              <a:spcAft>
                <a:spcPts val="300"/>
              </a:spcAft>
              <a:buNone/>
            </a:pPr>
            <a:r>
              <a:rPr lang="en-CA" sz="1050" dirty="0" smtClean="0"/>
              <a:t>In Base5 scoring a number of sub-criteria are specified for each criterion (for example, Longevity, Market Presence, and Financials are sub-criteria of the Viability criterion), and each one is scored on the following scale:</a:t>
            </a:r>
          </a:p>
          <a:p>
            <a:pPr marL="231775" indent="-122238">
              <a:lnSpc>
                <a:spcPct val="100000"/>
              </a:lnSpc>
              <a:spcBef>
                <a:spcPts val="0"/>
              </a:spcBef>
              <a:spcAft>
                <a:spcPts val="0"/>
              </a:spcAft>
              <a:buNone/>
            </a:pPr>
            <a:r>
              <a:rPr lang="en-CA" sz="1050" dirty="0" smtClean="0"/>
              <a:t>5 - The product/vendor is exemplary in this area (nothing could be done to improve the status).</a:t>
            </a:r>
          </a:p>
          <a:p>
            <a:pPr marL="231775" indent="-122238">
              <a:lnSpc>
                <a:spcPct val="100000"/>
              </a:lnSpc>
              <a:spcBef>
                <a:spcPts val="0"/>
              </a:spcBef>
              <a:spcAft>
                <a:spcPts val="0"/>
              </a:spcAft>
              <a:buNone/>
            </a:pPr>
            <a:r>
              <a:rPr lang="en-CA" sz="1050" dirty="0" smtClean="0"/>
              <a:t>4 - The product/vendor is good in this area (small changes could be made that would move things to the next level).</a:t>
            </a:r>
          </a:p>
          <a:p>
            <a:pPr marL="231775" indent="-122238">
              <a:lnSpc>
                <a:spcPct val="100000"/>
              </a:lnSpc>
              <a:spcBef>
                <a:spcPts val="0"/>
              </a:spcBef>
              <a:spcAft>
                <a:spcPts val="0"/>
              </a:spcAft>
              <a:buNone/>
            </a:pPr>
            <a:r>
              <a:rPr lang="en-CA" sz="1050" dirty="0" smtClean="0"/>
              <a:t>3 - The product/vendor is adequate in this area (small changes would make it good, more significant changes required to be exemplary).</a:t>
            </a:r>
          </a:p>
          <a:p>
            <a:pPr marL="231775" indent="-122238">
              <a:lnSpc>
                <a:spcPct val="100000"/>
              </a:lnSpc>
              <a:spcBef>
                <a:spcPts val="0"/>
              </a:spcBef>
              <a:spcAft>
                <a:spcPts val="0"/>
              </a:spcAft>
              <a:buNone/>
            </a:pPr>
            <a:r>
              <a:rPr lang="en-CA" sz="1050" dirty="0" smtClean="0"/>
              <a:t>2 - The product/vendor is poor in this area (this is a notable weakness and significant work is required).</a:t>
            </a:r>
          </a:p>
          <a:p>
            <a:pPr marL="231775" indent="-122238">
              <a:lnSpc>
                <a:spcPct val="100000"/>
              </a:lnSpc>
              <a:spcBef>
                <a:spcPts val="0"/>
              </a:spcBef>
              <a:spcAft>
                <a:spcPts val="300"/>
              </a:spcAft>
              <a:buNone/>
            </a:pPr>
            <a:r>
              <a:rPr lang="en-CA" sz="1050" dirty="0" smtClean="0"/>
              <a:t>1 - The product/vendor is terrible/fails in this area (this is a glaring oversight and a serious impediment to adoption).</a:t>
            </a:r>
          </a:p>
          <a:p>
            <a:pPr marL="0" indent="0">
              <a:lnSpc>
                <a:spcPct val="100000"/>
              </a:lnSpc>
              <a:spcBef>
                <a:spcPts val="0"/>
              </a:spcBef>
              <a:spcAft>
                <a:spcPts val="600"/>
              </a:spcAft>
              <a:buNone/>
            </a:pPr>
            <a:r>
              <a:rPr lang="en-CA" sz="1050" dirty="0" smtClean="0"/>
              <a:t>The assigned points are summed and normalized to a value out of ten as explained in Cumulative Scoring above.</a:t>
            </a:r>
          </a:p>
          <a:p>
            <a:pPr marL="0" indent="0">
              <a:lnSpc>
                <a:spcPct val="100000"/>
              </a:lnSpc>
              <a:spcBef>
                <a:spcPts val="0"/>
              </a:spcBef>
              <a:spcAft>
                <a:spcPts val="600"/>
              </a:spcAft>
              <a:buNone/>
            </a:pPr>
            <a:r>
              <a:rPr lang="en-CA" sz="1050" dirty="0" smtClean="0"/>
              <a:t>Scores out of ten, known as Raw scores, are transposed as-is into Info-Tech’s Vendor Landscape Shortlist Tool, which automatically determines Vendor Landscape positioning (see Vendor Landscape Methodology: Information Presentation - Vendor Landscape, below), Criteria Score (see Vendor Landscape Methodology: Information Presentation - Criteria Score, below).</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424625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0"/>
            <a:ext cx="8502651" cy="1336267"/>
          </a:xfrm>
        </p:spPr>
        <p:txBody>
          <a:bodyPr/>
          <a:lstStyle/>
          <a:p>
            <a:r>
              <a:rPr lang="en-CA" dirty="0" smtClean="0"/>
              <a:t>With the steady adoption of smart phones and the growing addiction to mobile applications, more and more attention is being given to the development of strong casino apps. Operators need a solid and attractive platform to keep patrons playing long after they’ve left the casino.</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4" y="3018381"/>
            <a:ext cx="4159251" cy="2376264"/>
          </a:xfrm>
        </p:spPr>
        <p:txBody>
          <a:bodyPr/>
          <a:lstStyle/>
          <a:p>
            <a:pPr>
              <a:lnSpc>
                <a:spcPct val="100000"/>
              </a:lnSpc>
              <a:spcAft>
                <a:spcPts val="600"/>
              </a:spcAft>
            </a:pPr>
            <a:r>
              <a:rPr lang="en-CA" sz="1400" dirty="0" smtClean="0">
                <a:solidFill>
                  <a:srgbClr val="000000"/>
                </a:solidFill>
              </a:rPr>
              <a:t>Enterprises seeking to select a mobile gaming platform.</a:t>
            </a:r>
          </a:p>
          <a:p>
            <a:pPr>
              <a:lnSpc>
                <a:spcPct val="100000"/>
              </a:lnSpc>
            </a:pPr>
            <a:r>
              <a:rPr lang="en-CA" sz="1400" dirty="0" smtClean="0">
                <a:solidFill>
                  <a:srgbClr val="000000"/>
                </a:solidFill>
              </a:rPr>
              <a:t>Their mobile gaming use case may include:</a:t>
            </a:r>
          </a:p>
          <a:p>
            <a:pPr lvl="1">
              <a:lnSpc>
                <a:spcPct val="100000"/>
              </a:lnSpc>
            </a:pPr>
            <a:r>
              <a:rPr lang="en-CA" sz="1400" dirty="0" smtClean="0">
                <a:solidFill>
                  <a:srgbClr val="000000"/>
                </a:solidFill>
              </a:rPr>
              <a:t>Operators trying to promote a brick and mortar location through a mobile app</a:t>
            </a:r>
          </a:p>
          <a:p>
            <a:pPr lvl="1">
              <a:lnSpc>
                <a:spcPct val="100000"/>
              </a:lnSpc>
            </a:pPr>
            <a:r>
              <a:rPr lang="en-CA" sz="1400" dirty="0" smtClean="0">
                <a:solidFill>
                  <a:srgbClr val="000000"/>
                </a:solidFill>
              </a:rPr>
              <a:t>Operators trying to create a cross-platform offering for their patrons</a:t>
            </a:r>
          </a:p>
        </p:txBody>
      </p:sp>
      <p:sp>
        <p:nvSpPr>
          <p:cNvPr id="20" name="Text Placeholder 19"/>
          <p:cNvSpPr>
            <a:spLocks noGrp="1"/>
          </p:cNvSpPr>
          <p:nvPr>
            <p:ph type="body" sz="quarter" idx="21"/>
          </p:nvPr>
        </p:nvSpPr>
        <p:spPr>
          <a:xfrm>
            <a:off x="320675" y="2515778"/>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5" y="2515778"/>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5" y="3018381"/>
            <a:ext cx="4159250" cy="2376264"/>
          </a:xfrm>
        </p:spPr>
        <p:txBody>
          <a:bodyPr/>
          <a:lstStyle/>
          <a:p>
            <a:pPr>
              <a:lnSpc>
                <a:spcPct val="100000"/>
              </a:lnSpc>
              <a:spcBef>
                <a:spcPts val="1200"/>
              </a:spcBef>
            </a:pPr>
            <a:r>
              <a:rPr lang="en-CA" sz="1400" dirty="0" smtClean="0">
                <a:solidFill>
                  <a:srgbClr val="000000"/>
                </a:solidFill>
              </a:rPr>
              <a:t>Understand what’s new in the mobile gaming market.</a:t>
            </a:r>
          </a:p>
          <a:p>
            <a:pPr>
              <a:lnSpc>
                <a:spcPct val="100000"/>
              </a:lnSpc>
              <a:spcBef>
                <a:spcPts val="1200"/>
              </a:spcBef>
            </a:pPr>
            <a:r>
              <a:rPr lang="en-CA" sz="1400" dirty="0" smtClean="0">
                <a:solidFill>
                  <a:srgbClr val="000000"/>
                </a:solidFill>
              </a:rPr>
              <a:t>Evaluate mobile gaming vendors and products for your enterprise needs.</a:t>
            </a:r>
          </a:p>
          <a:p>
            <a:pPr>
              <a:lnSpc>
                <a:spcPct val="100000"/>
              </a:lnSpc>
              <a:spcBef>
                <a:spcPts val="1200"/>
              </a:spcBef>
            </a:pPr>
            <a:r>
              <a:rPr lang="en-CA" sz="1400" dirty="0" smtClean="0">
                <a:solidFill>
                  <a:srgbClr val="000000"/>
                </a:solidFill>
              </a:rPr>
              <a:t>Determine which products are most appropriate for particular use cases and scenarios.</a:t>
            </a:r>
          </a:p>
        </p:txBody>
      </p:sp>
      <p:cxnSp>
        <p:nvCxnSpPr>
          <p:cNvPr id="8" name="Straight Connector 7"/>
          <p:cNvCxnSpPr/>
          <p:nvPr/>
        </p:nvCxnSpPr>
        <p:spPr>
          <a:xfrm rot="5400000">
            <a:off x="3200990" y="4206829"/>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00267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5" name="Text Placeholder 4"/>
          <p:cNvSpPr>
            <a:spLocks noGrp="1"/>
          </p:cNvSpPr>
          <p:nvPr>
            <p:ph type="body" sz="quarter" idx="16"/>
          </p:nvPr>
        </p:nvSpPr>
        <p:spPr>
          <a:xfrm>
            <a:off x="320675" y="1189038"/>
            <a:ext cx="4891088" cy="5303837"/>
          </a:xfrm>
        </p:spPr>
        <p:txBody>
          <a:bodyPr/>
          <a:lstStyle/>
          <a:p>
            <a:pPr marL="0" indent="0">
              <a:lnSpc>
                <a:spcPct val="100000"/>
              </a:lnSpc>
              <a:buNone/>
            </a:pPr>
            <a:r>
              <a:rPr lang="en-CA" sz="1400" dirty="0" smtClean="0"/>
              <a:t>Info-Tech evaluated six competitors in the Mobile Gaming Platform market, including the following notable performers:</a:t>
            </a:r>
          </a:p>
          <a:p>
            <a:pPr marL="179388" indent="-179388">
              <a:lnSpc>
                <a:spcPct val="100000"/>
              </a:lnSpc>
              <a:spcBef>
                <a:spcPts val="1200"/>
              </a:spcBef>
              <a:buNone/>
            </a:pPr>
            <a:r>
              <a:rPr lang="en-CA" sz="1400" b="1" dirty="0" smtClean="0"/>
              <a:t>Champions:</a:t>
            </a:r>
          </a:p>
          <a:p>
            <a:pPr marL="179388" indent="-179388">
              <a:lnSpc>
                <a:spcPct val="100000"/>
              </a:lnSpc>
              <a:spcBef>
                <a:spcPts val="1200"/>
              </a:spcBef>
            </a:pPr>
            <a:r>
              <a:rPr lang="en-CA" b="1" dirty="0" smtClean="0"/>
              <a:t>IGT </a:t>
            </a:r>
            <a:r>
              <a:rPr lang="en-CA" b="1" dirty="0" err="1" smtClean="0"/>
              <a:t>DoubleDown</a:t>
            </a:r>
            <a:r>
              <a:rPr lang="en-CA" b="1" dirty="0" smtClean="0"/>
              <a:t> Casino</a:t>
            </a:r>
            <a:r>
              <a:rPr lang="en-CA" dirty="0" smtClean="0">
                <a:solidFill>
                  <a:srgbClr val="FF0000"/>
                </a:solidFill>
              </a:rPr>
              <a:t> </a:t>
            </a:r>
            <a:r>
              <a:rPr lang="en-CA" dirty="0" smtClean="0"/>
              <a:t>earned its champion title thanks to its unique, no-hassle offering combined with its supportive and experienced team.</a:t>
            </a:r>
            <a:endParaRPr lang="en-CA" b="1" dirty="0" smtClean="0"/>
          </a:p>
          <a:p>
            <a:pPr marL="179388" indent="-179388">
              <a:lnSpc>
                <a:spcPct val="100000"/>
              </a:lnSpc>
              <a:spcBef>
                <a:spcPts val="1200"/>
              </a:spcBef>
            </a:pPr>
            <a:r>
              <a:rPr lang="en-CA" b="1" dirty="0" err="1" smtClean="0"/>
              <a:t>Microgaming</a:t>
            </a:r>
            <a:r>
              <a:rPr lang="en-CA" b="1" dirty="0" smtClean="0"/>
              <a:t>,</a:t>
            </a:r>
            <a:r>
              <a:rPr lang="en-CA" dirty="0" smtClean="0"/>
              <a:t> a long-time contender in the </a:t>
            </a:r>
            <a:r>
              <a:rPr lang="en-CA" dirty="0" err="1" smtClean="0"/>
              <a:t>iGaming</a:t>
            </a:r>
            <a:r>
              <a:rPr lang="en-CA" dirty="0" smtClean="0"/>
              <a:t> market, brought its extensive development resources over to the mobile market. Its strong content and full back-end solution set up operators with everything they need.</a:t>
            </a:r>
          </a:p>
          <a:p>
            <a:pPr marL="179388" indent="-179388">
              <a:lnSpc>
                <a:spcPct val="100000"/>
              </a:lnSpc>
              <a:spcBef>
                <a:spcPts val="1200"/>
              </a:spcBef>
              <a:buNone/>
            </a:pPr>
            <a:r>
              <a:rPr lang="en-CA" sz="1400" b="1" dirty="0" smtClean="0"/>
              <a:t>Trend Setter Award:</a:t>
            </a:r>
          </a:p>
          <a:p>
            <a:pPr marL="179388" indent="-179388">
              <a:lnSpc>
                <a:spcPct val="100000"/>
              </a:lnSpc>
              <a:spcBef>
                <a:spcPts val="1200"/>
              </a:spcBef>
            </a:pPr>
            <a:r>
              <a:rPr lang="en-CA" b="1" dirty="0" smtClean="0"/>
              <a:t>Williams Interactive, </a:t>
            </a:r>
            <a:r>
              <a:rPr lang="en-CA" dirty="0" smtClean="0"/>
              <a:t>the newest entrant in the mobile market, came in strong with its solution. Appealing directly to casino hotels through its extended functionality (e.g. tabs for restaurant and hotel information) and its out-of-the-box integration with casino management systems (CMS), Williams Interactive earned the Trend Setter Award.</a:t>
            </a:r>
            <a:endParaRPr lang="en-CA" b="1" dirty="0" smtClean="0"/>
          </a:p>
        </p:txBody>
      </p:sp>
      <p:grpSp>
        <p:nvGrpSpPr>
          <p:cNvPr id="2" name="Group 91"/>
          <p:cNvGrpSpPr/>
          <p:nvPr/>
        </p:nvGrpSpPr>
        <p:grpSpPr>
          <a:xfrm>
            <a:off x="5394325" y="1189037"/>
            <a:ext cx="3429000" cy="5116667"/>
            <a:chOff x="7294118" y="18188"/>
            <a:chExt cx="1646637" cy="3720498"/>
          </a:xfrm>
        </p:grpSpPr>
        <p:sp>
          <p:nvSpPr>
            <p:cNvPr id="8" name="Rectangle 7"/>
            <p:cNvSpPr/>
            <p:nvPr/>
          </p:nvSpPr>
          <p:spPr>
            <a:xfrm>
              <a:off x="7294118" y="309526"/>
              <a:ext cx="1646636" cy="3429160"/>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buFont typeface="+mj-lt"/>
                <a:buAutoNum type="arabicPeriod"/>
              </a:pPr>
              <a:r>
                <a:rPr lang="en-CA" sz="1200" b="1" dirty="0" smtClean="0">
                  <a:solidFill>
                    <a:schemeClr val="tx1"/>
                  </a:solidFill>
                </a:rPr>
                <a:t>Give the app as much depth as a casino:</a:t>
              </a:r>
            </a:p>
            <a:p>
              <a:pPr marL="228600" algn="l">
                <a:spcBef>
                  <a:spcPts val="600"/>
                </a:spcBef>
              </a:pPr>
              <a:r>
                <a:rPr lang="en-CA" sz="1200" dirty="0" smtClean="0">
                  <a:solidFill>
                    <a:schemeClr val="tx1"/>
                  </a:solidFill>
                </a:rPr>
                <a:t>If your casino has restaurants, concerts, shows, and spa services – communicate that with the mobile app. End users use apps as more than just time killers; they’re a convenient way to stay informed.</a:t>
              </a:r>
            </a:p>
            <a:p>
              <a:pPr algn="l">
                <a:spcBef>
                  <a:spcPts val="0"/>
                </a:spcBef>
              </a:pPr>
              <a:endParaRPr lang="en-CA" sz="1200" dirty="0" smtClean="0">
                <a:solidFill>
                  <a:srgbClr val="FF0000"/>
                </a:solidFill>
              </a:endParaRPr>
            </a:p>
            <a:p>
              <a:pPr marL="228600" indent="-228600" algn="l">
                <a:spcBef>
                  <a:spcPts val="0"/>
                </a:spcBef>
                <a:buFont typeface="+mj-lt"/>
                <a:buAutoNum type="arabicPeriod" startAt="2"/>
              </a:pPr>
              <a:r>
                <a:rPr lang="en-CA" sz="1200" b="1" dirty="0" smtClean="0">
                  <a:solidFill>
                    <a:schemeClr val="tx1"/>
                  </a:solidFill>
                </a:rPr>
                <a:t>More functionality means more integration:</a:t>
              </a:r>
              <a:r>
                <a:rPr lang="en-CA" sz="1200" dirty="0" smtClean="0">
                  <a:solidFill>
                    <a:schemeClr val="tx1"/>
                  </a:solidFill>
                </a:rPr>
                <a:t> </a:t>
              </a:r>
            </a:p>
            <a:p>
              <a:pPr marL="228600" algn="l">
                <a:spcBef>
                  <a:spcPts val="600"/>
                </a:spcBef>
              </a:pPr>
              <a:r>
                <a:rPr lang="en-CA" sz="1200" dirty="0" smtClean="0">
                  <a:solidFill>
                    <a:schemeClr val="tx1"/>
                  </a:solidFill>
                </a:rPr>
                <a:t>Integration tells you not only what games people are playing, but also what auxiliary services they are interested in, and allows them to order those services. Lay out the functions you want your app to have, then find a vendor that can offer integration to all the systems involved. </a:t>
              </a:r>
            </a:p>
            <a:p>
              <a:pPr marL="228600" indent="-228600" algn="l">
                <a:spcBef>
                  <a:spcPts val="0"/>
                </a:spcBef>
              </a:pPr>
              <a:endParaRPr lang="en-CA" sz="1200" b="1" dirty="0" smtClean="0">
                <a:solidFill>
                  <a:srgbClr val="FF0000"/>
                </a:solidFill>
              </a:endParaRPr>
            </a:p>
            <a:p>
              <a:pPr marL="228600" indent="-228600" algn="l">
                <a:spcBef>
                  <a:spcPts val="0"/>
                </a:spcBef>
                <a:buFont typeface="+mj-lt"/>
                <a:buAutoNum type="arabicPeriod" startAt="3"/>
              </a:pPr>
              <a:r>
                <a:rPr lang="en-CA" sz="1200" b="1" dirty="0" smtClean="0">
                  <a:solidFill>
                    <a:schemeClr val="tx1"/>
                  </a:solidFill>
                </a:rPr>
                <a:t>Create a community:</a:t>
              </a:r>
            </a:p>
            <a:p>
              <a:pPr marL="228600" algn="l">
                <a:spcBef>
                  <a:spcPts val="600"/>
                </a:spcBef>
              </a:pPr>
              <a:r>
                <a:rPr lang="en-CA" sz="1200" dirty="0" smtClean="0">
                  <a:solidFill>
                    <a:schemeClr val="tx1"/>
                  </a:solidFill>
                </a:rPr>
                <a:t>End users can be fickle with the apps they use. Retention can be driven by making the app a source of convenient information or turning it into a community. Social media integration is key in supporting this community.</a:t>
              </a:r>
            </a:p>
          </p:txBody>
        </p:sp>
        <p:grpSp>
          <p:nvGrpSpPr>
            <p:cNvPr id="3" name="Group 88"/>
            <p:cNvGrpSpPr/>
            <p:nvPr/>
          </p:nvGrpSpPr>
          <p:grpSpPr>
            <a:xfrm>
              <a:off x="7294119" y="18188"/>
              <a:ext cx="1646636" cy="298795"/>
              <a:chOff x="3991296" y="1961752"/>
              <a:chExt cx="1646636" cy="298795"/>
            </a:xfrm>
          </p:grpSpPr>
          <p:sp>
            <p:nvSpPr>
              <p:cNvPr id="10" name="Round Same Side Corner Rectangle 9"/>
              <p:cNvSpPr/>
              <p:nvPr/>
            </p:nvSpPr>
            <p:spPr>
              <a:xfrm>
                <a:off x="3991296" y="1961752"/>
                <a:ext cx="1646636" cy="298196"/>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i="1" dirty="0" smtClean="0">
                    <a:solidFill>
                      <a:srgbClr val="FFFFFF"/>
                    </a:solidFill>
                    <a:latin typeface="Georgia"/>
                  </a:rPr>
                  <a:t>Info-Tech Insight</a:t>
                </a:r>
                <a:endParaRPr lang="en-CA" sz="1400" b="1" i="1" dirty="0">
                  <a:solidFill>
                    <a:srgbClr val="FFFFFF"/>
                  </a:solidFill>
                  <a:latin typeface="Georgia"/>
                </a:endParaRPr>
              </a:p>
            </p:txBody>
          </p:sp>
          <p:pic>
            <p:nvPicPr>
              <p:cNvPr id="11" name="Picture 10" descr="insight-sm.wmf"/>
              <p:cNvPicPr>
                <a:picLocks noChangeAspect="1"/>
              </p:cNvPicPr>
              <p:nvPr/>
            </p:nvPicPr>
            <p:blipFill>
              <a:blip r:embed="rId3" cstate="print"/>
              <a:stretch>
                <a:fillRect/>
              </a:stretch>
            </p:blipFill>
            <p:spPr>
              <a:xfrm>
                <a:off x="5364395" y="1965458"/>
                <a:ext cx="242546" cy="295089"/>
              </a:xfrm>
              <a:prstGeom prst="rect">
                <a:avLst/>
              </a:prstGeom>
            </p:spPr>
          </p:pic>
        </p:grpSp>
      </p:grp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5502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1529860" name="think-cell Slide" r:id="rId12" imgW="360" imgH="360" progId="TCLayout.ActiveDocument.1">
              <p:embed/>
            </p:oleObj>
          </a:graphicData>
        </a:graphic>
      </p:graphicFrame>
      <p:sp>
        <p:nvSpPr>
          <p:cNvPr id="7" name="Rounded Rectangle 6"/>
          <p:cNvSpPr/>
          <p:nvPr>
            <p:custDataLst>
              <p:tags r:id="rId2"/>
            </p:custDataLst>
          </p:nvPr>
        </p:nvSpPr>
        <p:spPr>
          <a:xfrm rot="10800000">
            <a:off x="320040" y="5150341"/>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8" name="Rounded Rectangle 7"/>
          <p:cNvSpPr/>
          <p:nvPr>
            <p:custDataLst>
              <p:tags r:id="rId3"/>
            </p:custDataLst>
          </p:nvPr>
        </p:nvSpPr>
        <p:spPr>
          <a:xfrm rot="10800000">
            <a:off x="4663440" y="5150340"/>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320674" y="1554480"/>
            <a:ext cx="4159885" cy="3908762"/>
          </a:xfrm>
          <a:prstGeom prst="rect">
            <a:avLst/>
          </a:prstGeom>
        </p:spPr>
        <p:txBody>
          <a:bodyPr wrap="square">
            <a:spAutoFit/>
          </a:bodyPr>
          <a:lstStyle/>
          <a:p>
            <a:pPr marL="108000" indent="-108000" algn="l">
              <a:spcBef>
                <a:spcPts val="400"/>
              </a:spcBef>
              <a:buFont typeface="Arial" pitchFamily="34" charset="0"/>
              <a:buChar char="•"/>
            </a:pPr>
            <a:r>
              <a:rPr lang="en-US" sz="1200" dirty="0" smtClean="0"/>
              <a:t>Mobile games first started gaining popularity through calculators. In the 1990s, the game Snake was developed and became a favorite time killer, soon moving to mobile phones. </a:t>
            </a:r>
          </a:p>
          <a:p>
            <a:pPr marL="108000" indent="-108000" algn="l">
              <a:spcBef>
                <a:spcPts val="400"/>
              </a:spcBef>
              <a:buFont typeface="Arial" pitchFamily="34" charset="0"/>
              <a:buChar char="•"/>
            </a:pPr>
            <a:r>
              <a:rPr lang="en-US" sz="1200" dirty="0" smtClean="0"/>
              <a:t>Wireless Application Protocol (WAP) provided phones with a connection to the web, allowing for multiplayer games to begin unfolding.</a:t>
            </a:r>
          </a:p>
          <a:p>
            <a:pPr marL="108000" indent="-108000" algn="l">
              <a:spcBef>
                <a:spcPts val="400"/>
              </a:spcBef>
              <a:buFont typeface="Arial" pitchFamily="34" charset="0"/>
              <a:buChar char="•"/>
            </a:pPr>
            <a:r>
              <a:rPr lang="en-US" sz="1200" dirty="0" smtClean="0"/>
              <a:t>Soon, phones had color screens and began using different programming languages (e.g. J2ME and BREW), opening the platform to more advanced games.</a:t>
            </a:r>
          </a:p>
          <a:p>
            <a:pPr marL="108000" indent="-108000" algn="l">
              <a:spcBef>
                <a:spcPts val="400"/>
              </a:spcBef>
              <a:buFont typeface="Arial" pitchFamily="34" charset="0"/>
              <a:buChar char="•"/>
            </a:pPr>
            <a:r>
              <a:rPr lang="en-US" sz="1200" dirty="0" smtClean="0"/>
              <a:t>In 2008, the </a:t>
            </a:r>
            <a:r>
              <a:rPr lang="en-US" sz="1200" dirty="0" err="1" smtClean="0"/>
              <a:t>iPhone</a:t>
            </a:r>
            <a:r>
              <a:rPr lang="en-US" sz="1200" dirty="0" smtClean="0"/>
              <a:t> presented another surge in the gaming platform’s popularity. It allowed for high quality games, and created a huge marketplace from which consumers could conveniently download their apps. It wasn’t long before Android phones reached a similar quality and popular market place.</a:t>
            </a:r>
          </a:p>
          <a:p>
            <a:pPr marL="108000" indent="-108000" algn="l">
              <a:spcBef>
                <a:spcPts val="400"/>
              </a:spcBef>
              <a:buFont typeface="Arial" pitchFamily="34" charset="0"/>
              <a:buChar char="•"/>
            </a:pPr>
            <a:r>
              <a:rPr lang="en-US" sz="1200" dirty="0" smtClean="0"/>
              <a:t>Mobile gambling services were quick to take on the new platform, though their development has been stunted by the 2006 US prohibition of internet-based gambling.</a:t>
            </a:r>
          </a:p>
        </p:txBody>
      </p:sp>
      <p:sp>
        <p:nvSpPr>
          <p:cNvPr id="16" name="Rounded Rectangle 15"/>
          <p:cNvSpPr/>
          <p:nvPr>
            <p:custDataLst>
              <p:tags r:id="rId6"/>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How it got here</a:t>
            </a:r>
            <a:endParaRPr lang="en-CA" b="1" i="1" dirty="0">
              <a:solidFill>
                <a:srgbClr val="333333"/>
              </a:solidFill>
            </a:endParaRPr>
          </a:p>
        </p:txBody>
      </p:sp>
      <p:sp>
        <p:nvSpPr>
          <p:cNvPr id="17" name="Rounded Rectangle 16"/>
          <p:cNvSpPr/>
          <p:nvPr>
            <p:custDataLst>
              <p:tags r:id="rId7"/>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Where it’s going</a:t>
            </a:r>
            <a:endParaRPr lang="en-CA" b="1" i="1" dirty="0">
              <a:solidFill>
                <a:srgbClr val="333333"/>
              </a:solidFill>
            </a:endParaRPr>
          </a:p>
        </p:txBody>
      </p:sp>
      <p:grpSp>
        <p:nvGrpSpPr>
          <p:cNvPr id="3" name="Group 135"/>
          <p:cNvGrpSpPr/>
          <p:nvPr>
            <p:custDataLst>
              <p:tags r:id="rId8"/>
            </p:custDataLst>
          </p:nvPr>
        </p:nvGrpSpPr>
        <p:grpSpPr>
          <a:xfrm>
            <a:off x="251520" y="5621326"/>
            <a:ext cx="8625780" cy="838201"/>
            <a:chOff x="328291" y="4629333"/>
            <a:chExt cx="8491858" cy="838201"/>
          </a:xfrm>
        </p:grpSpPr>
        <p:sp>
          <p:nvSpPr>
            <p:cNvPr id="10" name="Rounded Rectangle 9"/>
            <p:cNvSpPr/>
            <p:nvPr/>
          </p:nvSpPr>
          <p:spPr>
            <a:xfrm>
              <a:off x="328613" y="4629333"/>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As the market evolves, capabilities that were once cutting edge become default and new functionality becomes differentiating. Support for multiple currencies and languages has become a Table Stakes capability and should no longer be used to differentiate solutions. Instead focus on the integration offered and if the mobile app could be used to provide concierge services to differentiate competing options.</a:t>
              </a:r>
            </a:p>
          </p:txBody>
        </p:sp>
        <p:pic>
          <p:nvPicPr>
            <p:cNvPr id="11" name="Picture 10" descr="insight.png"/>
            <p:cNvPicPr>
              <a:picLocks noChangeAspect="1"/>
            </p:cNvPicPr>
            <p:nvPr/>
          </p:nvPicPr>
          <p:blipFill>
            <a:blip r:embed="rId13" cstate="print"/>
            <a:stretch>
              <a:fillRect/>
            </a:stretch>
          </p:blipFill>
          <p:spPr>
            <a:xfrm>
              <a:off x="328291" y="4629333"/>
              <a:ext cx="1000207" cy="838201"/>
            </a:xfrm>
            <a:prstGeom prst="rect">
              <a:avLst/>
            </a:prstGeom>
          </p:spPr>
        </p:pic>
      </p:grpSp>
      <p:sp>
        <p:nvSpPr>
          <p:cNvPr id="5" name="Rectangle 4"/>
          <p:cNvSpPr/>
          <p:nvPr>
            <p:custDataLst>
              <p:tags r:id="rId9"/>
            </p:custDataLst>
          </p:nvPr>
        </p:nvSpPr>
        <p:spPr>
          <a:xfrm>
            <a:off x="4664075" y="1552218"/>
            <a:ext cx="4159250" cy="4016484"/>
          </a:xfrm>
          <a:prstGeom prst="rect">
            <a:avLst/>
          </a:prstGeom>
        </p:spPr>
        <p:txBody>
          <a:bodyPr wrap="square">
            <a:spAutoFit/>
          </a:bodyPr>
          <a:lstStyle/>
          <a:p>
            <a:pPr marL="108000" indent="-108000" algn="l">
              <a:spcBef>
                <a:spcPts val="400"/>
              </a:spcBef>
              <a:buFont typeface="Arial" pitchFamily="34" charset="0"/>
              <a:buChar char="•"/>
            </a:pPr>
            <a:r>
              <a:rPr lang="en-US" sz="1200" dirty="0" smtClean="0"/>
              <a:t>The mobile gaming market is living in an uncertain time. European regulation is varied country to country, and the US is just starting to revisit their earlier prohibition. Despite its current state, most analysts anticipate harmonized and more supportive regulations to emerge, leading to a surge in the volume of mobile betting.</a:t>
            </a:r>
          </a:p>
          <a:p>
            <a:pPr marL="108000" indent="-108000" algn="l">
              <a:spcBef>
                <a:spcPts val="400"/>
              </a:spcBef>
              <a:buFont typeface="Arial" pitchFamily="34" charset="0"/>
              <a:buChar char="•"/>
            </a:pPr>
            <a:r>
              <a:rPr lang="en-US" sz="1200" dirty="0" smtClean="0">
                <a:hlinkClick r:id="rId14"/>
              </a:rPr>
              <a:t>Juniper Research</a:t>
            </a:r>
            <a:r>
              <a:rPr lang="en-US" sz="1200" dirty="0" smtClean="0"/>
              <a:t> has forecasted that the total sum of wagered money in global mobile casino games will surpass $48 billion US dollars by 2015. </a:t>
            </a:r>
          </a:p>
          <a:p>
            <a:pPr marL="108000" indent="-108000" algn="l">
              <a:spcBef>
                <a:spcPts val="400"/>
              </a:spcBef>
              <a:buFont typeface="Arial" pitchFamily="34" charset="0"/>
              <a:buChar char="•"/>
            </a:pPr>
            <a:r>
              <a:rPr lang="en-US" sz="1200" dirty="0" smtClean="0"/>
              <a:t>More and more mobile casino applications will be appearing as less restrictive regulations emerge. These applications may be used as marketing tools for existing brick and mortar casinos, or will exist independently to be run as serious mobile casinos. </a:t>
            </a:r>
          </a:p>
          <a:p>
            <a:pPr marL="108000" indent="-108000" algn="l">
              <a:spcBef>
                <a:spcPts val="400"/>
              </a:spcBef>
              <a:buFont typeface="Arial" pitchFamily="34" charset="0"/>
              <a:buChar char="•"/>
            </a:pPr>
            <a:r>
              <a:rPr lang="en-US" sz="1200" dirty="0" smtClean="0"/>
              <a:t>Successful apps will likely focus on game variety and fostering a multi-player dynamic and community. Organizations wishing to use their app as a marketing tool will need to ensure integrative features between their app and their brick and mortar operation, such as concierge options. </a:t>
            </a:r>
          </a:p>
        </p:txBody>
      </p:sp>
      <p:pic>
        <p:nvPicPr>
          <p:cNvPr id="13" name="Picture 12" descr="sample_linkbar-itrgNEW.gif">
            <a:hlinkClick r:id="rId15"/>
          </p:cNvPr>
          <p:cNvPicPr>
            <a:picLocks noChangeAspect="1"/>
          </p:cNvPicPr>
          <p:nvPr/>
        </p:nvPicPr>
        <p:blipFill>
          <a:blip r:embed="rId1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786786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nvGraphicFramePr>
        <p:xfrm>
          <a:off x="0" y="0"/>
          <a:ext cx="158750" cy="158750"/>
        </p:xfrm>
        <a:graphic>
          <a:graphicData uri="http://schemas.openxmlformats.org/presentationml/2006/ole">
            <p:oleObj spid="_x0000_s1527812" name="think-cell Slide" r:id="rId4" imgW="360" imgH="360" progId="TCLayout.ActiveDocument.1">
              <p:embed/>
            </p:oleObj>
          </a:graphicData>
        </a:graphic>
      </p:graphicFrame>
      <p:sp>
        <p:nvSpPr>
          <p:cNvPr id="13" name="Title 12"/>
          <p:cNvSpPr>
            <a:spLocks noGrp="1"/>
          </p:cNvSpPr>
          <p:nvPr>
            <p:ph type="title"/>
          </p:nvPr>
        </p:nvSpPr>
        <p:spPr/>
        <p:txBody>
          <a:bodyPr/>
          <a:lstStyle/>
          <a:p>
            <a:pPr lvl="0"/>
            <a:r>
              <a:rPr lang="en-US" dirty="0" smtClean="0"/>
              <a:t>Mobile Gaming Platform Vendor selection / knock-out criteria: market share, mind share, and platform coverage</a:t>
            </a:r>
            <a:endParaRPr lang="en-US" dirty="0"/>
          </a:p>
        </p:txBody>
      </p:sp>
      <p:grpSp>
        <p:nvGrpSpPr>
          <p:cNvPr id="2" name="Group 33"/>
          <p:cNvGrpSpPr/>
          <p:nvPr/>
        </p:nvGrpSpPr>
        <p:grpSpPr>
          <a:xfrm>
            <a:off x="320675" y="2468879"/>
            <a:ext cx="8502650" cy="3622322"/>
            <a:chOff x="5543549" y="2722423"/>
            <a:chExt cx="3295651" cy="3408561"/>
          </a:xfrm>
        </p:grpSpPr>
        <p:sp>
          <p:nvSpPr>
            <p:cNvPr id="18" name="Rectangle 17"/>
            <p:cNvSpPr/>
            <p:nvPr/>
          </p:nvSpPr>
          <p:spPr>
            <a:xfrm>
              <a:off x="5543549" y="2980556"/>
              <a:ext cx="3295651" cy="315042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3363" indent="-233363" algn="l">
                <a:spcBef>
                  <a:spcPts val="1200"/>
                </a:spcBef>
                <a:spcAft>
                  <a:spcPts val="0"/>
                </a:spcAft>
                <a:buFont typeface="Arial" pitchFamily="34" charset="0"/>
                <a:buChar char="•"/>
              </a:pPr>
              <a:r>
                <a:rPr lang="en-US" sz="1200" b="1" dirty="0" smtClean="0">
                  <a:solidFill>
                    <a:schemeClr val="tx1"/>
                  </a:solidFill>
                </a:rPr>
                <a:t>Bally Technologies.</a:t>
              </a:r>
              <a:r>
                <a:rPr lang="en-US" sz="1200" dirty="0" smtClean="0">
                  <a:solidFill>
                    <a:schemeClr val="tx1"/>
                  </a:solidFill>
                </a:rPr>
                <a:t> The oldest slot manufacturing company in the world and the first gaming company to be publically traded on the NYSE, Bally has an extensive history in the casino industry with a wide variety of solutions for its customers. It has brought this knowledge and experience to the creation of a mobile offering.</a:t>
              </a:r>
            </a:p>
            <a:p>
              <a:pPr marL="233363" indent="-233363" algn="l">
                <a:spcBef>
                  <a:spcPts val="1200"/>
                </a:spcBef>
                <a:spcAft>
                  <a:spcPts val="0"/>
                </a:spcAft>
                <a:buFont typeface="Arial" pitchFamily="34" charset="0"/>
                <a:buChar char="•"/>
              </a:pPr>
              <a:r>
                <a:rPr lang="en-US" sz="1200" b="1" dirty="0" smtClean="0">
                  <a:solidFill>
                    <a:schemeClr val="tx1"/>
                  </a:solidFill>
                </a:rPr>
                <a:t>International Gaming Technology (IGT).</a:t>
              </a:r>
              <a:r>
                <a:rPr lang="en-US" sz="1200" dirty="0" smtClean="0">
                  <a:solidFill>
                    <a:schemeClr val="tx1"/>
                  </a:solidFill>
                </a:rPr>
                <a:t> A global leader in slot manufacturing with over 30 years in the gaming industry, IGT has brought two offerings to the </a:t>
              </a:r>
              <a:r>
                <a:rPr lang="en-US" sz="1200" dirty="0" err="1" smtClean="0">
                  <a:solidFill>
                    <a:schemeClr val="tx1"/>
                  </a:solidFill>
                </a:rPr>
                <a:t>iGaming</a:t>
              </a:r>
              <a:r>
                <a:rPr lang="en-US" sz="1200" dirty="0" smtClean="0">
                  <a:solidFill>
                    <a:schemeClr val="tx1"/>
                  </a:solidFill>
                </a:rPr>
                <a:t> and mobile space: </a:t>
              </a:r>
              <a:r>
                <a:rPr lang="en-US" sz="1200" b="1" dirty="0" smtClean="0">
                  <a:solidFill>
                    <a:schemeClr val="tx1"/>
                  </a:solidFill>
                </a:rPr>
                <a:t>IGT Interactive </a:t>
              </a:r>
              <a:r>
                <a:rPr lang="en-US" sz="1200" dirty="0" smtClean="0">
                  <a:solidFill>
                    <a:schemeClr val="tx1"/>
                  </a:solidFill>
                </a:rPr>
                <a:t>and </a:t>
              </a:r>
              <a:r>
                <a:rPr lang="en-US" sz="1200" b="1" dirty="0" err="1" smtClean="0">
                  <a:solidFill>
                    <a:schemeClr val="tx1"/>
                  </a:solidFill>
                </a:rPr>
                <a:t>DoubleDown</a:t>
              </a:r>
              <a:r>
                <a:rPr lang="en-US" sz="1200" b="1" dirty="0" smtClean="0">
                  <a:solidFill>
                    <a:schemeClr val="tx1"/>
                  </a:solidFill>
                </a:rPr>
                <a:t> Casino. </a:t>
              </a:r>
              <a:r>
                <a:rPr lang="en-US" sz="1200" dirty="0" smtClean="0">
                  <a:solidFill>
                    <a:schemeClr val="tx1"/>
                  </a:solidFill>
                </a:rPr>
                <a:t>Both options started as iGaming offerings, but have expanded out to offer mobile support.</a:t>
              </a:r>
            </a:p>
            <a:p>
              <a:pPr marL="233363" indent="-233363" algn="l">
                <a:spcBef>
                  <a:spcPts val="1200"/>
                </a:spcBef>
                <a:spcAft>
                  <a:spcPts val="0"/>
                </a:spcAft>
                <a:buFont typeface="Arial" pitchFamily="34" charset="0"/>
                <a:buChar char="•"/>
              </a:pPr>
              <a:r>
                <a:rPr lang="en-US" sz="1200" b="1" dirty="0" smtClean="0">
                  <a:solidFill>
                    <a:schemeClr val="tx1"/>
                  </a:solidFill>
                </a:rPr>
                <a:t>Microgaming. </a:t>
              </a:r>
              <a:r>
                <a:rPr lang="en-US" sz="1200" dirty="0" smtClean="0">
                  <a:solidFill>
                    <a:schemeClr val="tx1"/>
                  </a:solidFill>
                </a:rPr>
                <a:t>Offering the largest library of games on the market and backing over 160 online casinos, Microgaming is a leader in the iGaming space. It launched its first mobile software in 2004, and has brought its iGaming experience and resources over to this new platform.</a:t>
              </a:r>
            </a:p>
            <a:p>
              <a:pPr marL="233363" indent="-233363" algn="l">
                <a:spcBef>
                  <a:spcPts val="1200"/>
                </a:spcBef>
                <a:spcAft>
                  <a:spcPts val="0"/>
                </a:spcAft>
                <a:buFont typeface="Arial" pitchFamily="34" charset="0"/>
                <a:buChar char="•"/>
              </a:pPr>
              <a:r>
                <a:rPr lang="en-US" sz="1200" b="1" dirty="0" smtClean="0">
                  <a:solidFill>
                    <a:schemeClr val="tx1"/>
                  </a:solidFill>
                </a:rPr>
                <a:t>Playtech. </a:t>
              </a:r>
              <a:r>
                <a:rPr lang="en-US" sz="1200" dirty="0" err="1" smtClean="0">
                  <a:solidFill>
                    <a:schemeClr val="tx1"/>
                  </a:solidFill>
                </a:rPr>
                <a:t>Playtech</a:t>
              </a:r>
              <a:r>
                <a:rPr lang="en-US" sz="1200" dirty="0" smtClean="0">
                  <a:solidFill>
                    <a:schemeClr val="tx1"/>
                  </a:solidFill>
                </a:rPr>
                <a:t> has always been committed to the persistent improvement and expansion of its gaming offerings. It offers cross-platform solutions, providing a single account for online, mobile, and server-based games. </a:t>
              </a:r>
            </a:p>
            <a:p>
              <a:pPr marL="233363" indent="-233363" algn="l">
                <a:spcBef>
                  <a:spcPts val="1200"/>
                </a:spcBef>
                <a:spcAft>
                  <a:spcPts val="0"/>
                </a:spcAft>
                <a:buFont typeface="Arial" pitchFamily="34" charset="0"/>
                <a:buChar char="•"/>
              </a:pPr>
              <a:r>
                <a:rPr lang="en-US" sz="1200" b="1" dirty="0" smtClean="0">
                  <a:solidFill>
                    <a:schemeClr val="tx1"/>
                  </a:solidFill>
                </a:rPr>
                <a:t>Williams Interactive.</a:t>
              </a:r>
              <a:r>
                <a:rPr lang="en-US" sz="1200" dirty="0" smtClean="0">
                  <a:solidFill>
                    <a:schemeClr val="tx1"/>
                  </a:solidFill>
                </a:rPr>
                <a:t> A division of WMS dedicated to developing and integrating online, mobile, and social gaming, Williams Interactive offers the tools and advice to help operators prepare their own mobile gaming strategy. </a:t>
              </a: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Included in this Vendor Landscape:</a:t>
              </a:r>
              <a:endParaRPr lang="en-CA" sz="1400" b="1" dirty="0">
                <a:solidFill>
                  <a:schemeClr val="bg1"/>
                </a:solidFill>
              </a:endParaRPr>
            </a:p>
          </p:txBody>
        </p:sp>
      </p:grpSp>
      <p:sp>
        <p:nvSpPr>
          <p:cNvPr id="20" name="Text Placeholder 2"/>
          <p:cNvSpPr>
            <a:spLocks noGrp="1"/>
          </p:cNvSpPr>
          <p:nvPr>
            <p:ph type="body" sz="quarter" idx="4294967295"/>
          </p:nvPr>
        </p:nvSpPr>
        <p:spPr>
          <a:xfrm>
            <a:off x="320675" y="1189038"/>
            <a:ext cx="8502650" cy="1279525"/>
          </a:xfrm>
          <a:prstGeom prst="rect">
            <a:avLst/>
          </a:prstGeom>
        </p:spPr>
        <p:txBody>
          <a:bodyPr>
            <a:noAutofit/>
          </a:bodyPr>
          <a:lstStyle/>
          <a:p>
            <a:pPr marL="182563" indent="-182563">
              <a:buFont typeface="Arial" pitchFamily="34" charset="0"/>
              <a:buChar char="•"/>
            </a:pPr>
            <a:r>
              <a:rPr lang="en-US" dirty="0" smtClean="0"/>
              <a:t>The mobile gaming landscape is vastly expanding and evolving. One of the key developments remaining will be integration between all gaming platforms (e.g. online, mobile, brick and mortar, etc.). The vendors in this report all have invested in multiple platforms, making them ideally positioned as the market changes. </a:t>
            </a:r>
          </a:p>
          <a:p>
            <a:pPr marL="182563" indent="-182563">
              <a:spcBef>
                <a:spcPts val="600"/>
              </a:spcBef>
              <a:buFont typeface="Arial" pitchFamily="34" charset="0"/>
              <a:buChar char="•"/>
            </a:pPr>
            <a:r>
              <a:rPr lang="en-US" dirty="0" smtClean="0"/>
              <a:t>For this Vendor Landscape, Info-Tech focused on those vendors that offer broad capabilities across multiple platforms and that have a strong market presence and/or reputational presence among mid and large sized enterprises.</a:t>
            </a:r>
          </a:p>
        </p:txBody>
      </p:sp>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p:cNvGraphicFramePr>
          <p:nvPr/>
        </p:nvGraphicFramePr>
        <p:xfrm>
          <a:off x="0" y="0"/>
          <a:ext cx="158750" cy="158750"/>
        </p:xfrm>
        <a:graphic>
          <a:graphicData uri="http://schemas.openxmlformats.org/presentationml/2006/ole">
            <p:oleObj spid="_x0000_s1778692" name="think-cell Slide" r:id="rId20" imgW="360" imgH="360" progId="TCLayout.ActiveDocument.1">
              <p:embed/>
            </p:oleObj>
          </a:graphicData>
        </a:graphic>
      </p:graphicFrame>
      <p:grpSp>
        <p:nvGrpSpPr>
          <p:cNvPr id="3" name="Group 33"/>
          <p:cNvGrpSpPr/>
          <p:nvPr>
            <p:custDataLst>
              <p:tags r:id="rId2"/>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rgbClr val="333333">
                    <a:lumMod val="50000"/>
                  </a:srgb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Criteria Weighting:</a:t>
              </a:r>
              <a:endParaRPr lang="en-CA" sz="1400" b="1" dirty="0">
                <a:solidFill>
                  <a:srgbClr val="FFFFFF"/>
                </a:solidFill>
              </a:endParaRPr>
            </a:p>
          </p:txBody>
        </p:sp>
      </p:grpSp>
      <p:sp>
        <p:nvSpPr>
          <p:cNvPr id="2" name="Title 1"/>
          <p:cNvSpPr>
            <a:spLocks noGrp="1"/>
          </p:cNvSpPr>
          <p:nvPr>
            <p:ph type="title"/>
            <p:custDataLst>
              <p:tags r:id="rId3"/>
            </p:custDataLst>
          </p:nvPr>
        </p:nvSpPr>
        <p:spPr/>
        <p:txBody>
          <a:bodyPr/>
          <a:lstStyle/>
          <a:p>
            <a:r>
              <a:rPr lang="en-US" dirty="0" err="1" smtClean="0"/>
              <a:t>iGaming</a:t>
            </a:r>
            <a:r>
              <a:rPr lang="en-US" dirty="0" smtClean="0"/>
              <a:t> Platform criteria &amp; weighting factors</a:t>
            </a:r>
            <a:endParaRPr lang="en-US" dirty="0"/>
          </a:p>
        </p:txBody>
      </p:sp>
      <p:graphicFrame>
        <p:nvGraphicFramePr>
          <p:cNvPr id="43" name="Chart 42"/>
          <p:cNvGraphicFramePr/>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50" name="Chart 49"/>
          <p:cNvGraphicFramePr/>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2"/>
          </a:graphicData>
        </a:graphic>
      </p:graphicFrame>
      <p:sp>
        <p:nvSpPr>
          <p:cNvPr id="35" name="Flowchart: Stored Data 20"/>
          <p:cNvSpPr>
            <a:spLocks noChangeArrowheads="1"/>
          </p:cNvSpPr>
          <p:nvPr>
            <p:custDataLst>
              <p:tags r:id="rId4"/>
            </p:custDataLst>
          </p:nvPr>
        </p:nvSpPr>
        <p:spPr bwMode="auto">
          <a:xfrm flipH="1">
            <a:off x="1828800" y="498348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is committed to the space and has a future product and portfolio roadmap.</a:t>
            </a:r>
            <a:endParaRPr lang="en-US" sz="1200" dirty="0">
              <a:solidFill>
                <a:srgbClr val="FFFFFF">
                  <a:lumMod val="10000"/>
                </a:srgbClr>
              </a:solidFill>
              <a:latin typeface="Arial" pitchFamily="34" charset="0"/>
              <a:cs typeface="Arial" pitchFamily="34" charset="0"/>
            </a:endParaRPr>
          </a:p>
        </p:txBody>
      </p:sp>
      <p:sp>
        <p:nvSpPr>
          <p:cNvPr id="36" name="Rectangle 15"/>
          <p:cNvSpPr>
            <a:spLocks noChangeArrowheads="1"/>
          </p:cNvSpPr>
          <p:nvPr>
            <p:custDataLst>
              <p:tags r:id="rId5"/>
            </p:custDataLst>
          </p:nvPr>
        </p:nvSpPr>
        <p:spPr bwMode="auto">
          <a:xfrm flipH="1">
            <a:off x="320040" y="498348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Strategy</a:t>
            </a:r>
            <a:endParaRPr lang="en-US" sz="1400" dirty="0">
              <a:solidFill>
                <a:srgbClr val="FFFFFF">
                  <a:lumMod val="10000"/>
                </a:srgbClr>
              </a:solidFill>
              <a:latin typeface="Arial" pitchFamily="34" charset="0"/>
              <a:cs typeface="Arial" pitchFamily="34" charset="0"/>
            </a:endParaRPr>
          </a:p>
        </p:txBody>
      </p:sp>
      <p:sp>
        <p:nvSpPr>
          <p:cNvPr id="38" name="Flowchart: Stored Data 21"/>
          <p:cNvSpPr>
            <a:spLocks noChangeArrowheads="1"/>
          </p:cNvSpPr>
          <p:nvPr>
            <p:custDataLst>
              <p:tags r:id="rId6"/>
            </p:custDataLst>
          </p:nvPr>
        </p:nvSpPr>
        <p:spPr bwMode="auto">
          <a:xfrm flipH="1">
            <a:off x="1828800" y="5486400"/>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offers global coverage and is able to sell and provide post-sales support. </a:t>
            </a:r>
            <a:endParaRPr lang="en-US" sz="1200" dirty="0">
              <a:solidFill>
                <a:srgbClr val="FFFFFF">
                  <a:lumMod val="10000"/>
                </a:srgbClr>
              </a:solidFill>
              <a:latin typeface="Arial" pitchFamily="34" charset="0"/>
              <a:cs typeface="Arial" pitchFamily="34" charset="0"/>
            </a:endParaRPr>
          </a:p>
        </p:txBody>
      </p:sp>
      <p:sp>
        <p:nvSpPr>
          <p:cNvPr id="39" name="Rectangle 38"/>
          <p:cNvSpPr>
            <a:spLocks noChangeArrowheads="1"/>
          </p:cNvSpPr>
          <p:nvPr>
            <p:custDataLst>
              <p:tags r:id="rId7"/>
            </p:custDataLst>
          </p:nvPr>
        </p:nvSpPr>
        <p:spPr bwMode="auto">
          <a:xfrm flipH="1">
            <a:off x="320040" y="548640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Reach</a:t>
            </a:r>
            <a:endParaRPr lang="en-US" sz="1400" dirty="0">
              <a:solidFill>
                <a:srgbClr val="FFFFFF">
                  <a:lumMod val="10000"/>
                </a:srgbClr>
              </a:solidFill>
              <a:latin typeface="Arial" pitchFamily="34" charset="0"/>
              <a:cs typeface="Arial" pitchFamily="34" charset="0"/>
            </a:endParaRPr>
          </a:p>
        </p:txBody>
      </p:sp>
      <p:sp>
        <p:nvSpPr>
          <p:cNvPr id="41" name="Flowchart: Stored Data 19"/>
          <p:cNvSpPr>
            <a:spLocks noChangeArrowheads="1"/>
          </p:cNvSpPr>
          <p:nvPr>
            <p:custDataLst>
              <p:tags r:id="rId8"/>
            </p:custDataLst>
          </p:nvPr>
        </p:nvSpPr>
        <p:spPr bwMode="auto">
          <a:xfrm flipH="1">
            <a:off x="1828800" y="4480560"/>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Vendor is profitable, knowledgeable, and will be around for the long term.</a:t>
            </a:r>
          </a:p>
        </p:txBody>
      </p:sp>
      <p:sp>
        <p:nvSpPr>
          <p:cNvPr id="42" name="Rectangle 15"/>
          <p:cNvSpPr>
            <a:spLocks noChangeArrowheads="1"/>
          </p:cNvSpPr>
          <p:nvPr>
            <p:custDataLst>
              <p:tags r:id="rId9"/>
            </p:custDataLst>
          </p:nvPr>
        </p:nvSpPr>
        <p:spPr bwMode="auto">
          <a:xfrm flipH="1">
            <a:off x="320040" y="448056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Viability</a:t>
            </a:r>
            <a:endParaRPr lang="en-US" sz="1400" dirty="0">
              <a:solidFill>
                <a:srgbClr val="FFFFFF">
                  <a:lumMod val="10000"/>
                </a:srgbClr>
              </a:solidFill>
              <a:latin typeface="Arial" pitchFamily="34" charset="0"/>
              <a:cs typeface="Arial" pitchFamily="34" charset="0"/>
            </a:endParaRPr>
          </a:p>
        </p:txBody>
      </p:sp>
      <p:sp>
        <p:nvSpPr>
          <p:cNvPr id="45" name="Flowchart: Stored Data 21"/>
          <p:cNvSpPr>
            <a:spLocks noChangeArrowheads="1"/>
          </p:cNvSpPr>
          <p:nvPr>
            <p:custDataLst>
              <p:tags r:id="rId10"/>
            </p:custDataLst>
          </p:nvPr>
        </p:nvSpPr>
        <p:spPr bwMode="auto">
          <a:xfrm flipH="1">
            <a:off x="1828800" y="3017520"/>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The delivery method of the solution aligns with what is expected within the space.</a:t>
            </a:r>
            <a:endParaRPr lang="en-US" sz="1200" dirty="0">
              <a:solidFill>
                <a:srgbClr val="FFFFFF">
                  <a:lumMod val="10000"/>
                </a:srgbClr>
              </a:solidFill>
              <a:latin typeface="Arial" pitchFamily="34" charset="0"/>
              <a:cs typeface="Arial" pitchFamily="34" charset="0"/>
            </a:endParaRPr>
          </a:p>
        </p:txBody>
      </p:sp>
      <p:sp>
        <p:nvSpPr>
          <p:cNvPr id="46" name="Rectangle 45"/>
          <p:cNvSpPr>
            <a:spLocks noChangeArrowheads="1"/>
          </p:cNvSpPr>
          <p:nvPr>
            <p:custDataLst>
              <p:tags r:id="rId11"/>
            </p:custDataLst>
          </p:nvPr>
        </p:nvSpPr>
        <p:spPr bwMode="auto">
          <a:xfrm flipH="1">
            <a:off x="320040" y="301752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Architecture</a:t>
            </a:r>
            <a:endParaRPr lang="en-US" sz="1400" dirty="0">
              <a:solidFill>
                <a:srgbClr val="FFFFFF">
                  <a:lumMod val="10000"/>
                </a:srgbClr>
              </a:solidFill>
              <a:latin typeface="Arial" pitchFamily="34" charset="0"/>
              <a:cs typeface="Arial" pitchFamily="34" charset="0"/>
            </a:endParaRPr>
          </a:p>
        </p:txBody>
      </p:sp>
      <p:sp>
        <p:nvSpPr>
          <p:cNvPr id="26" name="Flowchart: Stored Data 20"/>
          <p:cNvSpPr>
            <a:spLocks noChangeArrowheads="1"/>
          </p:cNvSpPr>
          <p:nvPr>
            <p:custDataLst>
              <p:tags r:id="rId12"/>
            </p:custDataLst>
          </p:nvPr>
        </p:nvSpPr>
        <p:spPr bwMode="auto">
          <a:xfrm flipH="1">
            <a:off x="1828800" y="251460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The solution’s dashboard and reporting tools are intuitive and easy to use.</a:t>
            </a:r>
          </a:p>
        </p:txBody>
      </p:sp>
      <p:sp>
        <p:nvSpPr>
          <p:cNvPr id="78" name="Rectangle 77"/>
          <p:cNvSpPr>
            <a:spLocks noChangeArrowheads="1"/>
          </p:cNvSpPr>
          <p:nvPr>
            <p:custDataLst>
              <p:tags r:id="rId13"/>
            </p:custDataLst>
          </p:nvPr>
        </p:nvSpPr>
        <p:spPr bwMode="auto">
          <a:xfrm flipH="1">
            <a:off x="320040" y="251460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Usability</a:t>
            </a:r>
            <a:endParaRPr lang="en-US" sz="1400" dirty="0">
              <a:solidFill>
                <a:srgbClr val="FFFFFF">
                  <a:lumMod val="10000"/>
                </a:srgbClr>
              </a:solidFill>
              <a:latin typeface="Arial" pitchFamily="34" charset="0"/>
              <a:cs typeface="Arial" pitchFamily="34" charset="0"/>
            </a:endParaRPr>
          </a:p>
        </p:txBody>
      </p:sp>
      <p:sp>
        <p:nvSpPr>
          <p:cNvPr id="24" name="Flowchart: Stored Data 19"/>
          <p:cNvSpPr>
            <a:spLocks noChangeArrowheads="1"/>
          </p:cNvSpPr>
          <p:nvPr>
            <p:custDataLst>
              <p:tags r:id="rId14"/>
            </p:custDataLst>
          </p:nvPr>
        </p:nvSpPr>
        <p:spPr bwMode="auto">
          <a:xfrm flipH="1">
            <a:off x="1828800" y="2011045"/>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The solution provides basic </a:t>
            </a:r>
          </a:p>
          <a:p>
            <a:pPr algn="l"/>
            <a:r>
              <a:rPr lang="en-US" sz="1200" dirty="0" smtClean="0">
                <a:solidFill>
                  <a:srgbClr val="FFFFFF">
                    <a:lumMod val="10000"/>
                  </a:srgb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15"/>
            </p:custDataLst>
          </p:nvPr>
        </p:nvSpPr>
        <p:spPr bwMode="auto">
          <a:xfrm flipH="1">
            <a:off x="320040" y="201168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Features</a:t>
            </a:r>
            <a:endParaRPr lang="en-US" sz="1400" dirty="0">
              <a:solidFill>
                <a:srgbClr val="FFFFFF">
                  <a:lumMod val="10000"/>
                </a:srgbClr>
              </a:solidFill>
              <a:latin typeface="Arial" pitchFamily="34" charset="0"/>
              <a:cs typeface="Arial" pitchFamily="34" charset="0"/>
            </a:endParaRPr>
          </a:p>
        </p:txBody>
      </p:sp>
      <p:graphicFrame>
        <p:nvGraphicFramePr>
          <p:cNvPr id="54" name="Chart 53"/>
          <p:cNvGraphicFramePr/>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3"/>
          </a:graphicData>
        </a:graphic>
      </p:graphicFrame>
      <p:sp>
        <p:nvSpPr>
          <p:cNvPr id="65" name="TextBox 64"/>
          <p:cNvSpPr txBox="1"/>
          <p:nvPr/>
        </p:nvSpPr>
        <p:spPr>
          <a:xfrm>
            <a:off x="5349240" y="2009001"/>
            <a:ext cx="1005840" cy="276999"/>
          </a:xfrm>
          <a:prstGeom prst="rect">
            <a:avLst/>
          </a:prstGeom>
          <a:noFill/>
        </p:spPr>
        <p:txBody>
          <a:bodyPr wrap="square" rtlCol="0">
            <a:spAutoFit/>
          </a:bodyPr>
          <a:lstStyle/>
          <a:p>
            <a:pPr algn="r"/>
            <a:r>
              <a:rPr lang="en-US" sz="1200" dirty="0" smtClean="0">
                <a:solidFill>
                  <a:srgbClr val="333333"/>
                </a:solidFill>
              </a:rPr>
              <a:t>Features</a:t>
            </a:r>
            <a:endParaRPr lang="en-US" sz="1200" dirty="0">
              <a:solidFill>
                <a:srgbClr val="333333"/>
              </a:solidFill>
            </a:endParaRPr>
          </a:p>
        </p:txBody>
      </p:sp>
      <p:sp>
        <p:nvSpPr>
          <p:cNvPr id="66" name="TextBox 65"/>
          <p:cNvSpPr txBox="1"/>
          <p:nvPr/>
        </p:nvSpPr>
        <p:spPr>
          <a:xfrm>
            <a:off x="7863840" y="1780401"/>
            <a:ext cx="1005840" cy="276999"/>
          </a:xfrm>
          <a:prstGeom prst="rect">
            <a:avLst/>
          </a:prstGeom>
          <a:noFill/>
        </p:spPr>
        <p:txBody>
          <a:bodyPr wrap="square" rtlCol="0">
            <a:spAutoFit/>
          </a:bodyPr>
          <a:lstStyle/>
          <a:p>
            <a:pPr algn="l"/>
            <a:r>
              <a:rPr lang="en-US" sz="1200" dirty="0" smtClean="0">
                <a:solidFill>
                  <a:srgbClr val="333333"/>
                </a:solidFill>
              </a:rPr>
              <a:t>Usability</a:t>
            </a:r>
            <a:endParaRPr lang="en-US" sz="1200" dirty="0">
              <a:solidFill>
                <a:srgbClr val="333333"/>
              </a:solidFill>
            </a:endParaRPr>
          </a:p>
        </p:txBody>
      </p:sp>
      <p:sp>
        <p:nvSpPr>
          <p:cNvPr id="67" name="TextBox 66"/>
          <p:cNvSpPr txBox="1"/>
          <p:nvPr/>
        </p:nvSpPr>
        <p:spPr>
          <a:xfrm>
            <a:off x="7635558" y="2833300"/>
            <a:ext cx="1005105" cy="276999"/>
          </a:xfrm>
          <a:prstGeom prst="rect">
            <a:avLst/>
          </a:prstGeom>
          <a:noFill/>
        </p:spPr>
        <p:txBody>
          <a:bodyPr wrap="square" rtlCol="0">
            <a:spAutoFit/>
          </a:bodyPr>
          <a:lstStyle/>
          <a:p>
            <a:pPr algn="r"/>
            <a:r>
              <a:rPr lang="en-US" sz="1200" dirty="0" smtClean="0">
                <a:solidFill>
                  <a:srgbClr val="333333"/>
                </a:solidFill>
              </a:rPr>
              <a:t>Architecture</a:t>
            </a:r>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solidFill>
                  <a:srgbClr val="333333"/>
                </a:solidFill>
              </a:rPr>
              <a:t>Product</a:t>
            </a:r>
            <a:endParaRPr lang="en-US" sz="1200" b="1" dirty="0">
              <a:solidFill>
                <a:srgbClr val="333333"/>
              </a:solidFill>
            </a:endParaRPr>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solidFill>
                  <a:srgbClr val="333333"/>
                </a:solidFill>
              </a:rPr>
              <a:t>Vendor</a:t>
            </a:r>
            <a:endParaRPr lang="en-US" sz="1200" b="1" dirty="0">
              <a:solidFill>
                <a:srgbClr val="333333"/>
              </a:solidFill>
            </a:endParaRPr>
          </a:p>
        </p:txBody>
      </p:sp>
      <p:sp>
        <p:nvSpPr>
          <p:cNvPr id="71" name="TextBox 70"/>
          <p:cNvSpPr txBox="1"/>
          <p:nvPr/>
        </p:nvSpPr>
        <p:spPr>
          <a:xfrm>
            <a:off x="5486400" y="4983480"/>
            <a:ext cx="1005840" cy="276999"/>
          </a:xfrm>
          <a:prstGeom prst="rect">
            <a:avLst/>
          </a:prstGeom>
          <a:noFill/>
        </p:spPr>
        <p:txBody>
          <a:bodyPr wrap="square" rtlCol="0">
            <a:spAutoFit/>
          </a:bodyPr>
          <a:lstStyle/>
          <a:p>
            <a:pPr algn="r"/>
            <a:r>
              <a:rPr lang="en-US" sz="1200" dirty="0" smtClean="0">
                <a:solidFill>
                  <a:srgbClr val="333333"/>
                </a:solidFill>
              </a:rPr>
              <a:t>Viability</a:t>
            </a:r>
            <a:endParaRPr lang="en-US" sz="1200" dirty="0">
              <a:solidFill>
                <a:srgbClr val="333333"/>
              </a:solidFill>
            </a:endParaRPr>
          </a:p>
        </p:txBody>
      </p:sp>
      <p:sp>
        <p:nvSpPr>
          <p:cNvPr id="72" name="TextBox 71"/>
          <p:cNvSpPr txBox="1"/>
          <p:nvPr/>
        </p:nvSpPr>
        <p:spPr>
          <a:xfrm>
            <a:off x="7909560" y="5260479"/>
            <a:ext cx="1005840" cy="276999"/>
          </a:xfrm>
          <a:prstGeom prst="rect">
            <a:avLst/>
          </a:prstGeom>
          <a:noFill/>
        </p:spPr>
        <p:txBody>
          <a:bodyPr wrap="square" rtlCol="0">
            <a:spAutoFit/>
          </a:bodyPr>
          <a:lstStyle/>
          <a:p>
            <a:pPr algn="l"/>
            <a:r>
              <a:rPr lang="en-US" sz="1200" dirty="0" smtClean="0">
                <a:solidFill>
                  <a:srgbClr val="333333"/>
                </a:solidFill>
              </a:rPr>
              <a:t>Strategy</a:t>
            </a:r>
            <a:endParaRPr lang="en-US" sz="1200" dirty="0">
              <a:solidFill>
                <a:srgbClr val="333333"/>
              </a:solidFill>
            </a:endParaRPr>
          </a:p>
        </p:txBody>
      </p:sp>
      <p:sp>
        <p:nvSpPr>
          <p:cNvPr id="74" name="TextBox 73"/>
          <p:cNvSpPr txBox="1"/>
          <p:nvPr/>
        </p:nvSpPr>
        <p:spPr>
          <a:xfrm>
            <a:off x="5669280" y="6123801"/>
            <a:ext cx="1005840" cy="276999"/>
          </a:xfrm>
          <a:prstGeom prst="rect">
            <a:avLst/>
          </a:prstGeom>
          <a:noFill/>
        </p:spPr>
        <p:txBody>
          <a:bodyPr wrap="square" rtlCol="0">
            <a:spAutoFit/>
          </a:bodyPr>
          <a:lstStyle/>
          <a:p>
            <a:pPr algn="r"/>
            <a:r>
              <a:rPr lang="en-US" sz="1200" dirty="0" smtClean="0">
                <a:solidFill>
                  <a:srgbClr val="333333"/>
                </a:solidFill>
              </a:rPr>
              <a:t>Reach</a:t>
            </a:r>
          </a:p>
        </p:txBody>
      </p:sp>
      <p:sp>
        <p:nvSpPr>
          <p:cNvPr id="75" name="Flowchart: Stored Data 19"/>
          <p:cNvSpPr>
            <a:spLocks noChangeArrowheads="1"/>
          </p:cNvSpPr>
          <p:nvPr>
            <p:custDataLst>
              <p:tags r:id="rId16"/>
            </p:custDataLst>
          </p:nvPr>
        </p:nvSpPr>
        <p:spPr bwMode="auto">
          <a:xfrm flipH="1">
            <a:off x="320673" y="1599883"/>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Product Evaluation Criteria</a:t>
            </a:r>
            <a:endParaRPr lang="en-US" sz="1400" b="1" dirty="0">
              <a:solidFill>
                <a:srgbClr val="FFFFFF"/>
              </a:solidFill>
              <a:latin typeface="Arial" pitchFamily="34" charset="0"/>
              <a:cs typeface="Arial" pitchFamily="34" charset="0"/>
            </a:endParaRPr>
          </a:p>
        </p:txBody>
      </p:sp>
      <p:sp>
        <p:nvSpPr>
          <p:cNvPr id="77" name="Flowchart: Stored Data 19"/>
          <p:cNvSpPr>
            <a:spLocks noChangeArrowheads="1"/>
          </p:cNvSpPr>
          <p:nvPr>
            <p:custDataLst>
              <p:tags r:id="rId17"/>
            </p:custDataLst>
          </p:nvPr>
        </p:nvSpPr>
        <p:spPr bwMode="auto">
          <a:xfrm flipH="1">
            <a:off x="320039" y="4068445"/>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Vendor Evaluation Criteria</a:t>
            </a:r>
            <a:endParaRPr lang="en-US" sz="1400" b="1" dirty="0">
              <a:solidFill>
                <a:srgbClr val="FFFFFF"/>
              </a:solidFill>
              <a:latin typeface="Arial" pitchFamily="34" charset="0"/>
              <a:cs typeface="Arial" pitchFamily="34" charset="0"/>
            </a:endParaRPr>
          </a:p>
        </p:txBody>
      </p:sp>
      <p:pic>
        <p:nvPicPr>
          <p:cNvPr id="32" name="Picture 31" descr="sample_linkbar-itrgNEW.gif">
            <a:hlinkClick r:id="rId24"/>
          </p:cNvPr>
          <p:cNvPicPr>
            <a:picLocks noChangeAspect="1"/>
          </p:cNvPicPr>
          <p:nvPr/>
        </p:nvPicPr>
        <p:blipFill>
          <a:blip r:embed="rId2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406630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p:cNvGraphicFramePr>
          <p:nvPr/>
        </p:nvGraphicFramePr>
        <p:xfrm>
          <a:off x="0" y="0"/>
          <a:ext cx="158750" cy="158750"/>
        </p:xfrm>
        <a:graphic>
          <a:graphicData uri="http://schemas.openxmlformats.org/presentationml/2006/ole">
            <p:oleObj spid="_x0000_s1070085" name="think-cell Slide" r:id="rId10" imgW="360" imgH="360" progId="TCLayout.ActiveDocument.1">
              <p:embed/>
            </p:oleObj>
          </a:graphicData>
        </a:graphic>
      </p:graphicFrame>
      <p:sp>
        <p:nvSpPr>
          <p:cNvPr id="8" name="Text Placeholder 5"/>
          <p:cNvSpPr txBox="1">
            <a:spLocks/>
          </p:cNvSpPr>
          <p:nvPr>
            <p:custDataLst>
              <p:tags r:id="rId2"/>
            </p:custDataLst>
          </p:nvPr>
        </p:nvSpPr>
        <p:spPr bwMode="auto">
          <a:xfrm>
            <a:off x="257176" y="1196752"/>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0" hangingPunct="0">
              <a:spcBef>
                <a:spcPct val="20000"/>
              </a:spcBef>
              <a:buClr>
                <a:srgbClr val="333333"/>
              </a:buClr>
              <a:buSzPct val="120000"/>
              <a:buFont typeface="Arial" pitchFamily="34" charset="0"/>
              <a:buNone/>
              <a:defRPr/>
            </a:pPr>
            <a:r>
              <a:rPr lang="en-US" b="1" dirty="0" smtClean="0">
                <a:solidFill>
                  <a:srgbClr val="333333"/>
                </a:solidFill>
                <a:latin typeface="Arial"/>
              </a:rPr>
              <a:t>The Info-Tech </a:t>
            </a:r>
            <a:r>
              <a:rPr lang="en-US" b="1" i="1" dirty="0" smtClean="0">
                <a:latin typeface="Arial"/>
                <a:hlinkClick r:id="rId11"/>
              </a:rPr>
              <a:t>Mobile Gaming Vendor Shortlist Tool</a:t>
            </a:r>
            <a:r>
              <a:rPr lang="en-US" b="1" i="1" dirty="0" smtClean="0">
                <a:solidFill>
                  <a:srgbClr val="333333"/>
                </a:solidFill>
                <a:latin typeface="Arial"/>
              </a:rPr>
              <a:t> </a:t>
            </a:r>
            <a:r>
              <a:rPr lang="en-US" b="1" dirty="0" smtClean="0">
                <a:solidFill>
                  <a:srgbClr val="333333"/>
                </a:solidFill>
                <a:latin typeface="Arial"/>
              </a:rPr>
              <a:t>is designed to generate a customized shortlist of vendors based on </a:t>
            </a:r>
            <a:r>
              <a:rPr lang="en-US" b="1" i="1" dirty="0" smtClean="0">
                <a:solidFill>
                  <a:srgbClr val="333333"/>
                </a:solidFill>
                <a:latin typeface="Arial"/>
              </a:rPr>
              <a:t>your </a:t>
            </a:r>
            <a:r>
              <a:rPr lang="en-US" b="1" dirty="0" smtClean="0">
                <a:solidFill>
                  <a:srgbClr val="333333"/>
                </a:solidFill>
                <a:latin typeface="Arial"/>
              </a:rPr>
              <a:t>key priorities.</a:t>
            </a:r>
            <a:endParaRPr lang="en-US" b="1" dirty="0">
              <a:solidFill>
                <a:srgbClr val="333333"/>
              </a:solidFill>
              <a:latin typeface="Arial"/>
            </a:endParaRPr>
          </a:p>
        </p:txBody>
      </p:sp>
      <p:sp>
        <p:nvSpPr>
          <p:cNvPr id="15" name="Title 14"/>
          <p:cNvSpPr>
            <a:spLocks noGrp="1"/>
          </p:cNvSpPr>
          <p:nvPr>
            <p:ph type="title"/>
            <p:custDataLst>
              <p:tags r:id="rId3"/>
            </p:custDataLst>
          </p:nvPr>
        </p:nvSpPr>
        <p:spPr/>
        <p:txBody>
          <a:bodyPr/>
          <a:lstStyle/>
          <a:p>
            <a:r>
              <a:rPr lang="en-US" dirty="0" smtClean="0"/>
              <a:t>Identify leading candidates with the </a:t>
            </a:r>
            <a:r>
              <a:rPr lang="en-US" i="1" dirty="0" smtClean="0"/>
              <a:t>Mobile Gaming Vendor Shortlist Tool</a:t>
            </a:r>
            <a:endParaRPr lang="en-US" i="1" dirty="0"/>
          </a:p>
        </p:txBody>
      </p:sp>
      <p:grpSp>
        <p:nvGrpSpPr>
          <p:cNvPr id="2" name="Group 33"/>
          <p:cNvGrpSpPr/>
          <p:nvPr>
            <p:custDataLst>
              <p:tags r:id="rId4"/>
            </p:custDataLst>
          </p:nvPr>
        </p:nvGrpSpPr>
        <p:grpSpPr>
          <a:xfrm>
            <a:off x="503548" y="1965960"/>
            <a:ext cx="3410173" cy="2926715"/>
            <a:chOff x="5543549" y="2724151"/>
            <a:chExt cx="3295651" cy="2391343"/>
          </a:xfrm>
        </p:grpSpPr>
        <p:sp>
          <p:nvSpPr>
            <p:cNvPr id="10" name="Rectangle 9"/>
            <p:cNvSpPr/>
            <p:nvPr/>
          </p:nvSpPr>
          <p:spPr>
            <a:xfrm>
              <a:off x="5543549" y="2948291"/>
              <a:ext cx="3295651" cy="2167203"/>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71450" indent="-111125" algn="l">
                <a:buFont typeface="Arial" pitchFamily="34" charset="0"/>
                <a:buChar char="•"/>
              </a:pPr>
              <a:endParaRPr lang="en-CA" sz="1000" dirty="0" smtClean="0">
                <a:solidFill>
                  <a:srgbClr val="333333"/>
                </a:solidFill>
              </a:endParaRPr>
            </a:p>
            <a:p>
              <a:pPr marL="171450" indent="-111125" algn="l">
                <a:buFont typeface="Arial" pitchFamily="34" charset="0"/>
                <a:buChar char="•"/>
              </a:pPr>
              <a:r>
                <a:rPr lang="en-CA" sz="1200" dirty="0" smtClean="0">
                  <a:solidFill>
                    <a:srgbClr val="333333"/>
                  </a:solidFill>
                </a:rPr>
                <a:t>Overall Vendor vs. Product Weightings</a:t>
              </a:r>
            </a:p>
            <a:p>
              <a:pPr marL="171450" indent="-111125" algn="l"/>
              <a:endParaRPr lang="en-CA" sz="1200" dirty="0" smtClean="0">
                <a:solidFill>
                  <a:srgbClr val="333333"/>
                </a:solidFill>
              </a:endParaRPr>
            </a:p>
            <a:p>
              <a:pPr marL="171450" indent="-111125" algn="l">
                <a:buFont typeface="Arial" pitchFamily="34" charset="0"/>
                <a:buChar char="•"/>
              </a:pPr>
              <a:r>
                <a:rPr lang="en-CA" sz="1200" dirty="0" smtClean="0">
                  <a:solidFill>
                    <a:srgbClr val="333333"/>
                  </a:solidFill>
                </a:rPr>
                <a:t>Individual product criteria weightings:</a:t>
              </a:r>
            </a:p>
            <a:p>
              <a:pPr marL="341313" indent="-169863" algn="l">
                <a:buClr>
                  <a:srgbClr val="333333"/>
                </a:buClr>
                <a:buSzPct val="120000"/>
                <a:buFont typeface="Wingdings" pitchFamily="2" charset="2"/>
                <a:buChar char="ü"/>
              </a:pPr>
              <a:r>
                <a:rPr lang="en-CA" sz="1200" dirty="0" smtClean="0">
                  <a:solidFill>
                    <a:srgbClr val="333333"/>
                  </a:solidFill>
                </a:rPr>
                <a:t>Features</a:t>
              </a:r>
            </a:p>
            <a:p>
              <a:pPr marL="341313" indent="-169863" algn="l">
                <a:buClr>
                  <a:srgbClr val="333333"/>
                </a:buClr>
                <a:buSzPct val="120000"/>
                <a:buFont typeface="Wingdings" pitchFamily="2" charset="2"/>
                <a:buChar char="ü"/>
              </a:pPr>
              <a:r>
                <a:rPr lang="en-CA" sz="1200" dirty="0" smtClean="0">
                  <a:solidFill>
                    <a:srgbClr val="333333"/>
                  </a:solidFill>
                </a:rPr>
                <a:t>Usability</a:t>
              </a:r>
            </a:p>
            <a:p>
              <a:pPr marL="341313" indent="-169863" algn="l">
                <a:buClr>
                  <a:srgbClr val="333333"/>
                </a:buClr>
                <a:buSzPct val="120000"/>
                <a:buFont typeface="Wingdings" pitchFamily="2" charset="2"/>
                <a:buChar char="ü"/>
              </a:pPr>
              <a:r>
                <a:rPr lang="en-CA" sz="1200" dirty="0" smtClean="0">
                  <a:solidFill>
                    <a:srgbClr val="333333"/>
                  </a:solidFill>
                </a:rPr>
                <a:t>Architecture</a:t>
              </a:r>
            </a:p>
            <a:p>
              <a:pPr marL="171450" indent="-111125" algn="l"/>
              <a:endParaRPr lang="en-CA" sz="1200" dirty="0" smtClean="0">
                <a:solidFill>
                  <a:srgbClr val="333333"/>
                </a:solidFill>
              </a:endParaRPr>
            </a:p>
            <a:p>
              <a:pPr marL="171450" indent="-111125" algn="l">
                <a:buFont typeface="Arial" pitchFamily="34" charset="0"/>
                <a:buChar char="•"/>
              </a:pPr>
              <a:r>
                <a:rPr lang="en-CA" sz="1200" dirty="0" smtClean="0">
                  <a:solidFill>
                    <a:srgbClr val="333333"/>
                  </a:solidFill>
                </a:rPr>
                <a:t>Individual vendor criteria weightings:</a:t>
              </a:r>
            </a:p>
            <a:p>
              <a:pPr marL="341313" indent="-169863" algn="l">
                <a:buClr>
                  <a:srgbClr val="333333"/>
                </a:buClr>
                <a:buSzPct val="120000"/>
                <a:buFont typeface="Wingdings" pitchFamily="2" charset="2"/>
                <a:buChar char="ü"/>
              </a:pPr>
              <a:r>
                <a:rPr lang="en-CA" sz="1200" dirty="0" smtClean="0">
                  <a:solidFill>
                    <a:srgbClr val="333333"/>
                  </a:solidFill>
                </a:rPr>
                <a:t>Viability</a:t>
              </a:r>
            </a:p>
            <a:p>
              <a:pPr marL="341313" indent="-169863" algn="l">
                <a:buClr>
                  <a:srgbClr val="333333"/>
                </a:buClr>
                <a:buSzPct val="120000"/>
                <a:buFont typeface="Wingdings" pitchFamily="2" charset="2"/>
                <a:buChar char="ü"/>
              </a:pPr>
              <a:r>
                <a:rPr lang="en-CA" sz="1200" dirty="0" smtClean="0">
                  <a:solidFill>
                    <a:srgbClr val="333333"/>
                  </a:solidFill>
                </a:rPr>
                <a:t>Strategy</a:t>
              </a:r>
            </a:p>
            <a:p>
              <a:pPr marL="341313" indent="-169863" algn="l">
                <a:buClr>
                  <a:srgbClr val="333333"/>
                </a:buClr>
                <a:buSzPct val="120000"/>
                <a:buFont typeface="Wingdings" pitchFamily="2" charset="2"/>
                <a:buChar char="ü"/>
              </a:pPr>
              <a:r>
                <a:rPr lang="en-CA" sz="1200" dirty="0" smtClean="0">
                  <a:solidFill>
                    <a:srgbClr val="333333"/>
                  </a:solidFill>
                </a:rPr>
                <a:t>Reach</a:t>
              </a:r>
            </a:p>
          </p:txBody>
        </p:sp>
        <p:sp>
          <p:nvSpPr>
            <p:cNvPr id="11" name="Round Same Side Corner Rectangle 10"/>
            <p:cNvSpPr/>
            <p:nvPr/>
          </p:nvSpPr>
          <p:spPr>
            <a:xfrm>
              <a:off x="5543550" y="2724151"/>
              <a:ext cx="3295650" cy="224140"/>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This tool offers the ability to modify:</a:t>
              </a:r>
              <a:endParaRPr lang="en-CA" sz="1400" b="1" dirty="0">
                <a:solidFill>
                  <a:srgbClr val="FFFFFF"/>
                </a:solidFill>
              </a:endParaRPr>
            </a:p>
          </p:txBody>
        </p:sp>
      </p:grpSp>
      <p:grpSp>
        <p:nvGrpSpPr>
          <p:cNvPr id="3" name="Group 25"/>
          <p:cNvGrpSpPr/>
          <p:nvPr>
            <p:custDataLst>
              <p:tags r:id="rId5"/>
            </p:custDataLst>
          </p:nvPr>
        </p:nvGrpSpPr>
        <p:grpSpPr>
          <a:xfrm>
            <a:off x="3463829" y="3931920"/>
            <a:ext cx="815991" cy="792088"/>
            <a:chOff x="3375893" y="3714688"/>
            <a:chExt cx="815991" cy="792088"/>
          </a:xfrm>
        </p:grpSpPr>
        <p:sp>
          <p:nvSpPr>
            <p:cNvPr id="24" name="Rounded Rectangle 23"/>
            <p:cNvSpPr/>
            <p:nvPr>
              <p:custDataLst>
                <p:tags r:id="rId6"/>
              </p:custDataLst>
            </p:nvPr>
          </p:nvSpPr>
          <p:spPr>
            <a:xfrm>
              <a:off x="3375893" y="3714688"/>
              <a:ext cx="815991" cy="79208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FF"/>
                </a:solidFill>
              </a:endParaRPr>
            </a:p>
          </p:txBody>
        </p:sp>
        <p:pic>
          <p:nvPicPr>
            <p:cNvPr id="25" name="Picture 24" descr="tool.wmf"/>
            <p:cNvPicPr>
              <a:picLocks noChangeAspect="1"/>
            </p:cNvPicPr>
            <p:nvPr>
              <p:custDataLst>
                <p:tags r:id="rId7"/>
              </p:custDataLst>
            </p:nvPr>
          </p:nvPicPr>
          <p:blipFill>
            <a:blip r:embed="rId12" cstate="print"/>
            <a:stretch>
              <a:fillRect/>
            </a:stretch>
          </p:blipFill>
          <p:spPr>
            <a:xfrm>
              <a:off x="3463829" y="3795631"/>
              <a:ext cx="633902" cy="614790"/>
            </a:xfrm>
            <a:prstGeom prst="rect">
              <a:avLst/>
            </a:prstGeom>
          </p:spPr>
        </p:pic>
      </p:grpSp>
      <p:pic>
        <p:nvPicPr>
          <p:cNvPr id="4" name="Picture 4"/>
          <p:cNvPicPr>
            <a:picLocks noChangeAspect="1" noChangeArrowheads="1"/>
          </p:cNvPicPr>
          <p:nvPr/>
        </p:nvPicPr>
        <p:blipFill>
          <a:blip r:embed="rId13" cstate="print"/>
          <a:srcRect/>
          <a:stretch>
            <a:fillRect/>
          </a:stretch>
        </p:blipFill>
        <p:spPr bwMode="auto">
          <a:xfrm>
            <a:off x="4983083" y="1965960"/>
            <a:ext cx="3566557" cy="4063365"/>
          </a:xfrm>
          <a:prstGeom prst="rect">
            <a:avLst/>
          </a:prstGeom>
          <a:ln>
            <a:noFill/>
          </a:ln>
          <a:effectLst>
            <a:outerShdw blurRad="292100" dist="139700" dir="2700000" algn="tl" rotWithShape="0">
              <a:srgbClr val="333333">
                <a:alpha val="65000"/>
              </a:srgbClr>
            </a:outerShdw>
          </a:effectLst>
        </p:spPr>
      </p:pic>
      <p:pic>
        <p:nvPicPr>
          <p:cNvPr id="12" name="Picture 11"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05576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0" y="0"/>
          <a:ext cx="158750" cy="158750"/>
        </p:xfrm>
        <a:graphic>
          <a:graphicData uri="http://schemas.openxmlformats.org/presentationml/2006/ole">
            <p:oleObj spid="_x0000_s1774596" name="think-cell Slide" r:id="rId6" imgW="360" imgH="360" progId="TCLayout.ActiveDocument.1">
              <p:embed/>
            </p:oleObj>
          </a:graphicData>
        </a:graphic>
      </p:graphicFrame>
      <p:sp>
        <p:nvSpPr>
          <p:cNvPr id="7" name="Title 6"/>
          <p:cNvSpPr>
            <a:spLocks noGrp="1"/>
          </p:cNvSpPr>
          <p:nvPr>
            <p:ph type="title"/>
            <p:custDataLst>
              <p:tags r:id="rId2"/>
            </p:custDataLst>
          </p:nvPr>
        </p:nvSpPr>
        <p:spPr/>
        <p:txBody>
          <a:bodyPr/>
          <a:lstStyle/>
          <a:p>
            <a:r>
              <a:rPr lang="en-US" dirty="0" smtClean="0"/>
              <a:t>Appendix</a:t>
            </a:r>
            <a:endParaRPr lang="en-US" dirty="0"/>
          </a:p>
        </p:txBody>
      </p:sp>
      <p:sp>
        <p:nvSpPr>
          <p:cNvPr id="3" name="Text Placeholder 2"/>
          <p:cNvSpPr txBox="1">
            <a:spLocks/>
          </p:cNvSpPr>
          <p:nvPr>
            <p:custDataLst>
              <p:tags r:id="rId3"/>
            </p:custDataLst>
          </p:nvPr>
        </p:nvSpPr>
        <p:spPr>
          <a:xfrm>
            <a:off x="249302" y="1279525"/>
            <a:ext cx="8627997" cy="4973925"/>
          </a:xfrm>
          <a:prstGeom prst="rect">
            <a:avLst/>
          </a:prstGeom>
        </p:spPr>
        <p:txBody>
          <a:bodyPr/>
          <a:lstStyle/>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Overview</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Product Selection &amp; Information Gathering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Scoring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Information Presentation</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Fact Check &amp; Publication</a:t>
            </a:r>
          </a:p>
        </p:txBody>
      </p:sp>
      <p:pic>
        <p:nvPicPr>
          <p:cNvPr id="5" name="Picture 4"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856466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a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six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0"/>
              </a:spcAft>
            </a:pPr>
            <a:endParaRPr lang="en-CA" sz="1050" dirty="0" smtClean="0"/>
          </a:p>
          <a:p>
            <a:pPr marL="0" indent="0">
              <a:lnSpc>
                <a:spcPct val="100000"/>
              </a:lnSpc>
              <a:spcBef>
                <a:spcPts val="0"/>
              </a:spcBef>
              <a:spcAft>
                <a:spcPts val="0"/>
              </a:spcAft>
              <a:buNone/>
            </a:pPr>
            <a:r>
              <a:rPr lang="en-CA" sz="1050" dirty="0" smtClean="0"/>
              <a:t>Evaluated solutions are plotted on a standard two by 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3150751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864"/>
  <p:tag name="ISPRING_RESOURCE_PATHS_HASH_2" val="865166475f60fe61e84ab0e9feb5f703c6a4739"/>
  <p:tag name="ISPRING_ULTRA_SCORM_COURSE_ID" val="A35B2219-0FE8-4FD9-ADB9-22E5145F332B"/>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GDgg6I5kUGZ9GSvaRo9I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B_Is4gAFeUqXboSMSwIyv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n2OQLDFHEqe22w1p4Cn4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n2gCJpGVRUmzQjGU5Qx2t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TMCFNwBPKk.XzqheUlZE3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TzVJvUKjUC2zBA1P_Nrp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j1Choy8aEihlN_iEU7Rl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W9IqoCBqkCfZiLRYp2i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Nu.3fdWFEyqOjyibYOBA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7I17PgTh0q1xOS5RcVy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Sb8cDPRl7UKt2Jc8glF4j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2724</Words>
  <Application>Microsoft Office PowerPoint</Application>
  <PresentationFormat>On-screen Show (4:3)</PresentationFormat>
  <Paragraphs>170</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Market Overview</vt:lpstr>
      <vt:lpstr>Mobile Gaming Platform Vendor selection / knock-out criteria: market share, mind share, and platform coverage</vt:lpstr>
      <vt:lpstr>iGaming Platform criteria &amp; weighting factors</vt:lpstr>
      <vt:lpstr>Identify leading candidates with the Mobile Gaming Vendor Shortlist Tool</vt:lpstr>
      <vt:lpstr>Appendix</vt:lpstr>
      <vt:lpstr>Vendor Landscape Methodology: Overview</vt:lpstr>
      <vt:lpstr>Vendor Landscape Methodology: Vendor/Product Selection &amp; Information Gathering</vt:lpstr>
      <vt:lpstr>Vendor Landscape Methodology: Scoring</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IT-Mobile-Gaming-VL-Storyboard-Guest-Flash</dc:title>
  <dc:creator/>
  <cp:lastModifiedBy/>
  <cp:revision>1</cp:revision>
  <dcterms:created xsi:type="dcterms:W3CDTF">2013-06-06T17:16:02Z</dcterms:created>
  <dcterms:modified xsi:type="dcterms:W3CDTF">2013-06-06T17:17:30Z</dcterms:modified>
  <cp:contentStatus/>
</cp:coreProperties>
</file>