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Default Extension="emf" ContentType="image/x-emf"/>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5" r:id="rId4"/>
    <p:sldMasterId id="2147484426" r:id="rId5"/>
    <p:sldMasterId id="2147484682" r:id="rId6"/>
  </p:sldMasterIdLst>
  <p:notesMasterIdLst>
    <p:notesMasterId r:id="rId17"/>
  </p:notesMasterIdLst>
  <p:handoutMasterIdLst>
    <p:handoutMasterId r:id="rId18"/>
  </p:handoutMasterIdLst>
  <p:sldIdLst>
    <p:sldId id="733" r:id="rId7"/>
    <p:sldId id="667" r:id="rId8"/>
    <p:sldId id="666" r:id="rId9"/>
    <p:sldId id="668" r:id="rId10"/>
    <p:sldId id="669" r:id="rId11"/>
    <p:sldId id="670" r:id="rId12"/>
    <p:sldId id="671" r:id="rId13"/>
    <p:sldId id="672" r:id="rId14"/>
    <p:sldId id="673" r:id="rId15"/>
    <p:sldId id="734" r:id="rId16"/>
  </p:sldIdLst>
  <p:sldSz cx="9144000" cy="6858000" type="screen4x3"/>
  <p:notesSz cx="6858000" cy="9144000"/>
  <p:custDataLst>
    <p:tags r:id="rId19"/>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ickie" initials="BD" lastIdx="180" clrIdx="0"/>
  <p:cmAuthor id="1" name="vmoore" initials="vm" lastIdx="94" clrIdx="1"/>
  <p:cmAuthor id="2" name="bcousins" initials="bc" lastIdx="7" clrIdx="2"/>
  <p:cmAuthor id="3" name="George Goodall" initials="grg" lastIdx="10" clrIdx="3"/>
  <p:cmAuthor id="4" name="bfrank" initials="b" lastIdx="13" clrIdx="4"/>
  <p:cmAuthor id="5" name="thickernell" initials="t" lastIdx="33"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7FAC85"/>
    <a:srgbClr val="336600"/>
    <a:srgbClr val="000000"/>
    <a:srgbClr val="003300"/>
    <a:srgbClr val="D17D08"/>
    <a:srgbClr val="2576B7"/>
    <a:srgbClr val="5D5936"/>
    <a:srgbClr val="243F54"/>
    <a:srgbClr val="CECEC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59" autoAdjust="0"/>
    <p:restoredTop sz="99883" autoAdjust="0"/>
  </p:normalViewPr>
  <p:slideViewPr>
    <p:cSldViewPr snapToObjects="1">
      <p:cViewPr>
        <p:scale>
          <a:sx n="100" d="100"/>
          <a:sy n="100" d="100"/>
        </p:scale>
        <p:origin x="-690" y="-3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06" d="100"/>
          <a:sy n="106" d="100"/>
        </p:scale>
        <p:origin x="-5224" y="-112"/>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CE621E-5710-47C7-8C23-6F9A39FBA400}" type="doc">
      <dgm:prSet loTypeId="urn:microsoft.com/office/officeart/2005/8/layout/rings+Icon#1" loCatId="officeonline" qsTypeId="urn:microsoft.com/office/officeart/2005/8/quickstyle/simple1" qsCatId="simple" csTypeId="urn:microsoft.com/office/officeart/2005/8/colors/colorful5" csCatId="colorful" phldr="1"/>
      <dgm:spPr/>
    </dgm:pt>
    <dgm:pt modelId="{1C05CB0A-3C47-41F9-B7D6-4C4AA877DD2B}">
      <dgm:prSet phldrT="[Text]"/>
      <dgm:spPr/>
      <dgm:t>
        <a:bodyPr/>
        <a:lstStyle/>
        <a:p>
          <a:r>
            <a:rPr lang="en-US" b="1" dirty="0" smtClean="0"/>
            <a:t>Partner-Facing Knowledge Management </a:t>
          </a:r>
          <a:r>
            <a:rPr lang="en-US" dirty="0" smtClean="0"/>
            <a:t>(i.e. strategic partnerships)</a:t>
          </a:r>
          <a:endParaRPr lang="en-US" dirty="0"/>
        </a:p>
      </dgm:t>
    </dgm:pt>
    <dgm:pt modelId="{6CC14EA2-2469-42AB-9BFC-1A1D4EF71010}" type="parTrans" cxnId="{44C57916-4147-43B4-B8CF-9C7A875FF221}">
      <dgm:prSet/>
      <dgm:spPr/>
      <dgm:t>
        <a:bodyPr/>
        <a:lstStyle/>
        <a:p>
          <a:endParaRPr lang="en-US"/>
        </a:p>
      </dgm:t>
    </dgm:pt>
    <dgm:pt modelId="{6E83407D-A74A-4A14-BB46-1F9CC8DF0154}" type="sibTrans" cxnId="{44C57916-4147-43B4-B8CF-9C7A875FF221}">
      <dgm:prSet/>
      <dgm:spPr/>
      <dgm:t>
        <a:bodyPr/>
        <a:lstStyle/>
        <a:p>
          <a:endParaRPr lang="en-US"/>
        </a:p>
      </dgm:t>
    </dgm:pt>
    <dgm:pt modelId="{740E30A6-A359-485F-B3E5-5F983B168630}">
      <dgm:prSet phldrT="[Text]"/>
      <dgm:spPr/>
      <dgm:t>
        <a:bodyPr/>
        <a:lstStyle/>
        <a:p>
          <a:r>
            <a:rPr lang="en-US" b="1" dirty="0" smtClean="0"/>
            <a:t>Internal-Facing Knowledge Management </a:t>
          </a:r>
          <a:r>
            <a:rPr lang="en-US" dirty="0" smtClean="0"/>
            <a:t>(i.e. employee collaboration)</a:t>
          </a:r>
          <a:endParaRPr lang="en-US" dirty="0"/>
        </a:p>
      </dgm:t>
    </dgm:pt>
    <dgm:pt modelId="{EFFE95F2-896B-4745-9FE3-C53B61EBCE27}" type="parTrans" cxnId="{B60DB1E3-05FE-4A22-9EBF-C2D7FB862358}">
      <dgm:prSet/>
      <dgm:spPr/>
      <dgm:t>
        <a:bodyPr/>
        <a:lstStyle/>
        <a:p>
          <a:endParaRPr lang="en-US"/>
        </a:p>
      </dgm:t>
    </dgm:pt>
    <dgm:pt modelId="{2C4C57B5-DEB6-4DFD-A70C-97270E6735B6}" type="sibTrans" cxnId="{B60DB1E3-05FE-4A22-9EBF-C2D7FB862358}">
      <dgm:prSet/>
      <dgm:spPr/>
      <dgm:t>
        <a:bodyPr/>
        <a:lstStyle/>
        <a:p>
          <a:endParaRPr lang="en-US"/>
        </a:p>
      </dgm:t>
    </dgm:pt>
    <dgm:pt modelId="{2B8BDE51-1814-4273-B874-E6BE24D8735F}">
      <dgm:prSet phldrT="[Text]"/>
      <dgm:spPr>
        <a:ln>
          <a:solidFill>
            <a:srgbClr val="C77709"/>
          </a:solidFill>
        </a:ln>
      </dgm:spPr>
      <dgm:t>
        <a:bodyPr/>
        <a:lstStyle/>
        <a:p>
          <a:r>
            <a:rPr lang="en-US" b="1" dirty="0" smtClean="0"/>
            <a:t>External-Facing Knowledge Management </a:t>
          </a:r>
          <a:r>
            <a:rPr lang="en-US" dirty="0" smtClean="0"/>
            <a:t>(i.e. customer service)</a:t>
          </a:r>
          <a:endParaRPr lang="en-US" dirty="0"/>
        </a:p>
      </dgm:t>
    </dgm:pt>
    <dgm:pt modelId="{6E84CFA3-D36F-45F1-8773-03A6863DB789}" type="parTrans" cxnId="{3C26F744-6E14-43D8-9819-3264C07C786A}">
      <dgm:prSet/>
      <dgm:spPr/>
      <dgm:t>
        <a:bodyPr/>
        <a:lstStyle/>
        <a:p>
          <a:endParaRPr lang="en-US"/>
        </a:p>
      </dgm:t>
    </dgm:pt>
    <dgm:pt modelId="{14977878-F4E1-4B5A-AAF2-01E4D67C545D}" type="sibTrans" cxnId="{3C26F744-6E14-43D8-9819-3264C07C786A}">
      <dgm:prSet/>
      <dgm:spPr/>
      <dgm:t>
        <a:bodyPr/>
        <a:lstStyle/>
        <a:p>
          <a:endParaRPr lang="en-US"/>
        </a:p>
      </dgm:t>
    </dgm:pt>
    <dgm:pt modelId="{7D10E96A-1699-46D6-BAB5-F1E079ADE4EA}" type="pres">
      <dgm:prSet presAssocID="{9DCE621E-5710-47C7-8C23-6F9A39FBA400}" presName="Name0" presStyleCnt="0">
        <dgm:presLayoutVars>
          <dgm:chMax val="7"/>
          <dgm:dir/>
          <dgm:resizeHandles val="exact"/>
        </dgm:presLayoutVars>
      </dgm:prSet>
      <dgm:spPr/>
    </dgm:pt>
    <dgm:pt modelId="{3AC7B6ED-A469-4AE6-A9C1-4CDF1485C103}" type="pres">
      <dgm:prSet presAssocID="{9DCE621E-5710-47C7-8C23-6F9A39FBA400}" presName="ellipse1" presStyleLbl="vennNode1" presStyleIdx="0" presStyleCnt="3" custLinFactNeighborX="-11225" custLinFactNeighborY="-2574">
        <dgm:presLayoutVars>
          <dgm:bulletEnabled val="1"/>
        </dgm:presLayoutVars>
      </dgm:prSet>
      <dgm:spPr/>
      <dgm:t>
        <a:bodyPr/>
        <a:lstStyle/>
        <a:p>
          <a:endParaRPr lang="en-US"/>
        </a:p>
      </dgm:t>
    </dgm:pt>
    <dgm:pt modelId="{B4594D23-E5C5-405C-8D23-56F2DBDB3BCB}" type="pres">
      <dgm:prSet presAssocID="{9DCE621E-5710-47C7-8C23-6F9A39FBA400}" presName="ellipse2" presStyleLbl="vennNode1" presStyleIdx="1" presStyleCnt="3" custLinFactNeighborY="0">
        <dgm:presLayoutVars>
          <dgm:bulletEnabled val="1"/>
        </dgm:presLayoutVars>
      </dgm:prSet>
      <dgm:spPr/>
      <dgm:t>
        <a:bodyPr/>
        <a:lstStyle/>
        <a:p>
          <a:endParaRPr lang="en-CA"/>
        </a:p>
      </dgm:t>
    </dgm:pt>
    <dgm:pt modelId="{F872C44E-BDF2-49BA-A9E0-99CBB88EC37A}" type="pres">
      <dgm:prSet presAssocID="{9DCE621E-5710-47C7-8C23-6F9A39FBA400}" presName="ellipse3" presStyleLbl="vennNode1" presStyleIdx="2" presStyleCnt="3" custLinFactNeighborX="10776">
        <dgm:presLayoutVars>
          <dgm:bulletEnabled val="1"/>
        </dgm:presLayoutVars>
      </dgm:prSet>
      <dgm:spPr/>
      <dgm:t>
        <a:bodyPr/>
        <a:lstStyle/>
        <a:p>
          <a:endParaRPr lang="en-US"/>
        </a:p>
      </dgm:t>
    </dgm:pt>
  </dgm:ptLst>
  <dgm:cxnLst>
    <dgm:cxn modelId="{DE651B81-8EF4-4904-B174-FA5B3EF7795E}" type="presOf" srcId="{9DCE621E-5710-47C7-8C23-6F9A39FBA400}" destId="{7D10E96A-1699-46D6-BAB5-F1E079ADE4EA}" srcOrd="0" destOrd="0" presId="urn:microsoft.com/office/officeart/2005/8/layout/rings+Icon#1"/>
    <dgm:cxn modelId="{3C26F744-6E14-43D8-9819-3264C07C786A}" srcId="{9DCE621E-5710-47C7-8C23-6F9A39FBA400}" destId="{2B8BDE51-1814-4273-B874-E6BE24D8735F}" srcOrd="2" destOrd="0" parTransId="{6E84CFA3-D36F-45F1-8773-03A6863DB789}" sibTransId="{14977878-F4E1-4B5A-AAF2-01E4D67C545D}"/>
    <dgm:cxn modelId="{44C57916-4147-43B4-B8CF-9C7A875FF221}" srcId="{9DCE621E-5710-47C7-8C23-6F9A39FBA400}" destId="{1C05CB0A-3C47-41F9-B7D6-4C4AA877DD2B}" srcOrd="0" destOrd="0" parTransId="{6CC14EA2-2469-42AB-9BFC-1A1D4EF71010}" sibTransId="{6E83407D-A74A-4A14-BB46-1F9CC8DF0154}"/>
    <dgm:cxn modelId="{B60DB1E3-05FE-4A22-9EBF-C2D7FB862358}" srcId="{9DCE621E-5710-47C7-8C23-6F9A39FBA400}" destId="{740E30A6-A359-485F-B3E5-5F983B168630}" srcOrd="1" destOrd="0" parTransId="{EFFE95F2-896B-4745-9FE3-C53B61EBCE27}" sibTransId="{2C4C57B5-DEB6-4DFD-A70C-97270E6735B6}"/>
    <dgm:cxn modelId="{E1546313-54EE-4ADA-AB71-AA05970424B0}" type="presOf" srcId="{1C05CB0A-3C47-41F9-B7D6-4C4AA877DD2B}" destId="{3AC7B6ED-A469-4AE6-A9C1-4CDF1485C103}" srcOrd="0" destOrd="0" presId="urn:microsoft.com/office/officeart/2005/8/layout/rings+Icon#1"/>
    <dgm:cxn modelId="{957B459D-CCCC-464C-9A11-B641E64AE4DE}" type="presOf" srcId="{740E30A6-A359-485F-B3E5-5F983B168630}" destId="{B4594D23-E5C5-405C-8D23-56F2DBDB3BCB}" srcOrd="0" destOrd="0" presId="urn:microsoft.com/office/officeart/2005/8/layout/rings+Icon#1"/>
    <dgm:cxn modelId="{BA50A020-E626-4DBE-9A3D-F32727191D05}" type="presOf" srcId="{2B8BDE51-1814-4273-B874-E6BE24D8735F}" destId="{F872C44E-BDF2-49BA-A9E0-99CBB88EC37A}" srcOrd="0" destOrd="0" presId="urn:microsoft.com/office/officeart/2005/8/layout/rings+Icon#1"/>
    <dgm:cxn modelId="{14AA64A8-AE06-4655-8052-C68F87AF616B}" type="presParOf" srcId="{7D10E96A-1699-46D6-BAB5-F1E079ADE4EA}" destId="{3AC7B6ED-A469-4AE6-A9C1-4CDF1485C103}" srcOrd="0" destOrd="0" presId="urn:microsoft.com/office/officeart/2005/8/layout/rings+Icon#1"/>
    <dgm:cxn modelId="{77D5AB3B-AFEC-437B-97A2-96591818E4C3}" type="presParOf" srcId="{7D10E96A-1699-46D6-BAB5-F1E079ADE4EA}" destId="{B4594D23-E5C5-405C-8D23-56F2DBDB3BCB}" srcOrd="1" destOrd="0" presId="urn:microsoft.com/office/officeart/2005/8/layout/rings+Icon#1"/>
    <dgm:cxn modelId="{10A6B52D-6E53-4C47-937E-5D9C851B7D33}" type="presParOf" srcId="{7D10E96A-1699-46D6-BAB5-F1E079ADE4EA}" destId="{F872C44E-BDF2-49BA-A9E0-99CBB88EC37A}" srcOrd="2" destOrd="0" presId="urn:microsoft.com/office/officeart/2005/8/layout/rings+Ic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C7B6ED-A469-4AE6-A9C1-4CDF1485C103}">
      <dsp:nvSpPr>
        <dsp:cNvPr id="0" name=""/>
        <dsp:cNvSpPr/>
      </dsp:nvSpPr>
      <dsp:spPr>
        <a:xfrm>
          <a:off x="425355" y="0"/>
          <a:ext cx="1488950" cy="1488929"/>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Partner-Facing Knowledge Management </a:t>
          </a:r>
          <a:r>
            <a:rPr lang="en-US" sz="1200" kern="1200" dirty="0" smtClean="0"/>
            <a:t>(i.e. strategic partnerships)</a:t>
          </a:r>
          <a:endParaRPr lang="en-US" sz="1200" kern="1200" dirty="0"/>
        </a:p>
      </dsp:txBody>
      <dsp:txXfrm>
        <a:off x="425355" y="0"/>
        <a:ext cx="1488950" cy="1488929"/>
      </dsp:txXfrm>
    </dsp:sp>
    <dsp:sp modelId="{B4594D23-E5C5-405C-8D23-56F2DBDB3BCB}">
      <dsp:nvSpPr>
        <dsp:cNvPr id="0" name=""/>
        <dsp:cNvSpPr/>
      </dsp:nvSpPr>
      <dsp:spPr>
        <a:xfrm>
          <a:off x="1358865" y="993032"/>
          <a:ext cx="1488950" cy="1488929"/>
        </a:xfrm>
        <a:prstGeom prst="ellipse">
          <a:avLst/>
        </a:prstGeom>
        <a:solidFill>
          <a:schemeClr val="accent5">
            <a:alpha val="50000"/>
            <a:hueOff val="-4766418"/>
            <a:satOff val="5519"/>
            <a:lumOff val="-21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Internal-Facing Knowledge Management </a:t>
          </a:r>
          <a:r>
            <a:rPr lang="en-US" sz="1200" kern="1200" dirty="0" smtClean="0"/>
            <a:t>(i.e. employee collaboration)</a:t>
          </a:r>
          <a:endParaRPr lang="en-US" sz="1200" kern="1200" dirty="0"/>
        </a:p>
      </dsp:txBody>
      <dsp:txXfrm>
        <a:off x="1358865" y="993032"/>
        <a:ext cx="1488950" cy="1488929"/>
      </dsp:txXfrm>
    </dsp:sp>
    <dsp:sp modelId="{F872C44E-BDF2-49BA-A9E0-99CBB88EC37A}">
      <dsp:nvSpPr>
        <dsp:cNvPr id="0" name=""/>
        <dsp:cNvSpPr/>
      </dsp:nvSpPr>
      <dsp:spPr>
        <a:xfrm>
          <a:off x="2284784" y="0"/>
          <a:ext cx="1488950" cy="1488929"/>
        </a:xfrm>
        <a:prstGeom prst="ellipse">
          <a:avLst/>
        </a:prstGeom>
        <a:solidFill>
          <a:schemeClr val="accent5">
            <a:alpha val="50000"/>
            <a:hueOff val="-9532836"/>
            <a:satOff val="11038"/>
            <a:lumOff val="-43334"/>
            <a:alphaOff val="0"/>
          </a:schemeClr>
        </a:solidFill>
        <a:ln w="25400" cap="flat" cmpd="sng" algn="ctr">
          <a:solidFill>
            <a:srgbClr val="C77709"/>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External-Facing Knowledge Management </a:t>
          </a:r>
          <a:r>
            <a:rPr lang="en-US" sz="1200" kern="1200" dirty="0" smtClean="0"/>
            <a:t>(i.e. customer service)</a:t>
          </a:r>
          <a:endParaRPr lang="en-US" sz="1200" kern="1200" dirty="0"/>
        </a:p>
      </dsp:txBody>
      <dsp:txXfrm>
        <a:off x="2284784" y="0"/>
        <a:ext cx="1488950" cy="1488929"/>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1">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17/11/2011</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xmlns="" val="4082028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xmlns="" val="3955238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xmlns="" val="68561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xmlns="" val="415431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xmlns="" val="2392796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xmlns="" val="1604603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xmlns="" val="3706570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xmlns="" val="1412751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xmlns="" val="32438065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grpSp>
        <p:nvGrpSpPr>
          <p:cNvPr id="44" name="Group 76"/>
          <p:cNvGrpSpPr/>
          <p:nvPr userDrawn="1"/>
        </p:nvGrpSpPr>
        <p:grpSpPr>
          <a:xfrm>
            <a:off x="0" y="0"/>
            <a:ext cx="9144000" cy="6876000"/>
            <a:chOff x="0" y="0"/>
            <a:chExt cx="9144000" cy="6876000"/>
          </a:xfrm>
        </p:grpSpPr>
        <p:grpSp>
          <p:nvGrpSpPr>
            <p:cNvPr id="45" name="Group 70"/>
            <p:cNvGrpSpPr/>
            <p:nvPr userDrawn="1"/>
          </p:nvGrpSpPr>
          <p:grpSpPr>
            <a:xfrm>
              <a:off x="0" y="0"/>
              <a:ext cx="9144000" cy="6876000"/>
              <a:chOff x="0" y="0"/>
              <a:chExt cx="9144000" cy="6876000"/>
            </a:xfrm>
          </p:grpSpPr>
          <p:sp>
            <p:nvSpPr>
              <p:cNvPr id="51" name="Rectangle 5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52" name="Rectangle 5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53" name="Rectangle 5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54" name="Rectangle 5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cxnSp>
          <p:nvCxnSpPr>
            <p:cNvPr id="47" name="Straight Arrow Connector 46"/>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userDrawn="1"/>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rgbClr val="FFFFFF"/>
                  </a:solidFill>
                </a:rPr>
                <a:t>Headline / Subhead Vertical Spacing</a:t>
              </a:r>
              <a:endParaRPr lang="en-CA" sz="1200" dirty="0">
                <a:solidFill>
                  <a:srgbClr val="FFFFFF"/>
                </a:solidFill>
              </a:endParaRPr>
            </a:p>
          </p:txBody>
        </p:sp>
      </p:grpSp>
    </p:spTree>
    <p:extLst>
      <p:ext uri="{BB962C8B-B14F-4D97-AF65-F5344CB8AC3E}">
        <p14:creationId xmlns:p14="http://schemas.microsoft.com/office/powerpoint/2010/main" xmlns="" val="426047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3223669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2101819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1988675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104919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3579059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3126039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xmlns="" val="1075901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3"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1528623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3708250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2026278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1617530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1069716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1644978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25904556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6705278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2446992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41763440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23076517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38261091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21672990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0" name="Group 19"/>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20667106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2697481" y="4403420"/>
            <a:ext cx="374904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xmlns="" val="3103394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ight Blank - BD Edit">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270946" y="3300333"/>
            <a:ext cx="3991135"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Right Blank - BD Edit Long">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2710230" y="3861049"/>
            <a:ext cx="5112569" cy="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147624949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Right Blank - BD Edit No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1304765"/>
            <a:ext cx="4713222" cy="399113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xmlns="" val="11367624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spTree>
    <p:extLst>
      <p:ext uri="{BB962C8B-B14F-4D97-AF65-F5344CB8AC3E}">
        <p14:creationId xmlns:p14="http://schemas.microsoft.com/office/powerpoint/2010/main" xmlns="" val="1222489473"/>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xmlns="" val="2229548411"/>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a:off x="4572006" y="2420890"/>
            <a:ext cx="0" cy="363640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xmlns="" val="2888309184"/>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4855545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14057657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xmlns="" val="3451204478"/>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33896726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xmlns="" val="1946306126"/>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8820248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222843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9" name="Group 8"/>
          <p:cNvGrpSpPr/>
          <p:nvPr userDrawn="1"/>
        </p:nvGrpSpPr>
        <p:grpSpPr>
          <a:xfrm>
            <a:off x="0" y="0"/>
            <a:ext cx="9144000" cy="6876000"/>
            <a:chOff x="0" y="0"/>
            <a:chExt cx="9144000" cy="6876000"/>
          </a:xfrm>
        </p:grpSpPr>
        <p:sp>
          <p:nvSpPr>
            <p:cNvPr id="10" name="Rectangle 9"/>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3" name="Rectangle 12"/>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5" name="Rectangle 1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46674762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xmlns="" val="1673668802"/>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41418120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252941742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37126774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xmlns="" val="27743623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311612349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65172351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256914306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186518135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65407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173099906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20086102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346745812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58493535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27154790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33703062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xmlns="" val="100724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extLst>
      <p:ext uri="{BB962C8B-B14F-4D97-AF65-F5344CB8AC3E}">
        <p14:creationId xmlns:p14="http://schemas.microsoft.com/office/powerpoint/2010/main" xmlns="" val="363262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26" Type="http://schemas.openxmlformats.org/officeDocument/2006/relationships/slideLayout" Target="../slideLayouts/slideLayout54.xml"/><Relationship Id="rId3" Type="http://schemas.openxmlformats.org/officeDocument/2006/relationships/slideLayout" Target="../slideLayouts/slideLayout31.xml"/><Relationship Id="rId21" Type="http://schemas.openxmlformats.org/officeDocument/2006/relationships/slideLayout" Target="../slideLayouts/slideLayout49.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5" Type="http://schemas.openxmlformats.org/officeDocument/2006/relationships/slideLayout" Target="../slideLayouts/slideLayout53.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slideLayout" Target="../slideLayouts/slideLayout48.xml"/><Relationship Id="rId29" Type="http://schemas.openxmlformats.org/officeDocument/2006/relationships/slideLayout" Target="../slideLayouts/slideLayout57.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24" Type="http://schemas.openxmlformats.org/officeDocument/2006/relationships/slideLayout" Target="../slideLayouts/slideLayout52.xml"/><Relationship Id="rId32" Type="http://schemas.openxmlformats.org/officeDocument/2006/relationships/theme" Target="../theme/theme2.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23" Type="http://schemas.openxmlformats.org/officeDocument/2006/relationships/slideLayout" Target="../slideLayouts/slideLayout51.xml"/><Relationship Id="rId28" Type="http://schemas.openxmlformats.org/officeDocument/2006/relationships/slideLayout" Target="../slideLayouts/slideLayout56.xml"/><Relationship Id="rId10" Type="http://schemas.openxmlformats.org/officeDocument/2006/relationships/slideLayout" Target="../slideLayouts/slideLayout38.xml"/><Relationship Id="rId19" Type="http://schemas.openxmlformats.org/officeDocument/2006/relationships/slideLayout" Target="../slideLayouts/slideLayout47.xml"/><Relationship Id="rId31" Type="http://schemas.openxmlformats.org/officeDocument/2006/relationships/slideLayout" Target="../slideLayouts/slideLayout59.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slideLayout" Target="../slideLayouts/slideLayout50.xml"/><Relationship Id="rId27" Type="http://schemas.openxmlformats.org/officeDocument/2006/relationships/slideLayout" Target="../slideLayouts/slideLayout55.xml"/><Relationship Id="rId30" Type="http://schemas.openxmlformats.org/officeDocument/2006/relationships/slideLayout" Target="../slideLayouts/slideLayout5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slideLayout" Target="../slideLayouts/slideLayout77.xml"/><Relationship Id="rId26" Type="http://schemas.openxmlformats.org/officeDocument/2006/relationships/slideLayout" Target="../slideLayouts/slideLayout85.xml"/><Relationship Id="rId3" Type="http://schemas.openxmlformats.org/officeDocument/2006/relationships/slideLayout" Target="../slideLayouts/slideLayout62.xml"/><Relationship Id="rId21" Type="http://schemas.openxmlformats.org/officeDocument/2006/relationships/slideLayout" Target="../slideLayouts/slideLayout80.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slideLayout" Target="../slideLayouts/slideLayout76.xml"/><Relationship Id="rId25" Type="http://schemas.openxmlformats.org/officeDocument/2006/relationships/slideLayout" Target="../slideLayouts/slideLayout84.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20" Type="http://schemas.openxmlformats.org/officeDocument/2006/relationships/slideLayout" Target="../slideLayouts/slideLayout79.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24" Type="http://schemas.openxmlformats.org/officeDocument/2006/relationships/slideLayout" Target="../slideLayouts/slideLayout83.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23" Type="http://schemas.openxmlformats.org/officeDocument/2006/relationships/slideLayout" Target="../slideLayouts/slideLayout82.xml"/><Relationship Id="rId10" Type="http://schemas.openxmlformats.org/officeDocument/2006/relationships/slideLayout" Target="../slideLayouts/slideLayout69.xml"/><Relationship Id="rId19" Type="http://schemas.openxmlformats.org/officeDocument/2006/relationships/slideLayout" Target="../slideLayouts/slideLayout78.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 Id="rId22" Type="http://schemas.openxmlformats.org/officeDocument/2006/relationships/slideLayout" Target="../slideLayouts/slideLayout81.xml"/><Relationship Id="rId2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l"/>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algn="l"/>
              <a:fld id="{FF20F8B6-5AB9-41C4-A82C-4155E8A92B2C}" type="slidenum">
                <a:rPr lang="en-CA" sz="1000" smtClean="0">
                  <a:solidFill>
                    <a:srgbClr val="FFFFFF"/>
                  </a:solidFill>
                </a:rPr>
                <a:pPr marL="2151063" algn="l"/>
                <a:t>‹#›</a:t>
              </a:fld>
              <a:endParaRPr lang="en-CA" sz="1000" dirty="0">
                <a:solidFill>
                  <a:srgbClr val="FFFFFF"/>
                </a:solidFill>
              </a:endParaRPr>
            </a:p>
          </p:txBody>
        </p:sp>
      </p:grpSp>
    </p:spTree>
    <p:extLst>
      <p:ext uri="{BB962C8B-B14F-4D97-AF65-F5344CB8AC3E}">
        <p14:creationId xmlns:p14="http://schemas.microsoft.com/office/powerpoint/2010/main" xmlns="" val="75624656"/>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 id="2147483990" r:id="rId15"/>
    <p:sldLayoutId id="2147483991" r:id="rId16"/>
    <p:sldLayoutId id="2147483992" r:id="rId17"/>
    <p:sldLayoutId id="2147483993" r:id="rId18"/>
    <p:sldLayoutId id="2147483994" r:id="rId19"/>
    <p:sldLayoutId id="2147483995" r:id="rId20"/>
    <p:sldLayoutId id="2147483996" r:id="rId21"/>
    <p:sldLayoutId id="2147483997" r:id="rId22"/>
    <p:sldLayoutId id="2147483998" r:id="rId23"/>
    <p:sldLayoutId id="2147483999" r:id="rId24"/>
    <p:sldLayoutId id="2147484000" r:id="rId25"/>
    <p:sldLayoutId id="2147484001" r:id="rId26"/>
    <p:sldLayoutId id="2147484002" r:id="rId27"/>
    <p:sldLayoutId id="2147484003" r:id="rId28"/>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2"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l"/>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algn="l"/>
              <a:fld id="{FF20F8B6-5AB9-41C4-A82C-4155E8A92B2C}" type="slidenum">
                <a:rPr lang="en-CA" sz="1000" smtClean="0">
                  <a:solidFill>
                    <a:srgbClr val="FFFFFF"/>
                  </a:solidFill>
                </a:rPr>
                <a:pPr marL="2151063" algn="l"/>
                <a:t>‹#›</a:t>
              </a:fld>
              <a:endParaRPr lang="en-CA" sz="1000" dirty="0">
                <a:solidFill>
                  <a:srgbClr val="FFFFFF"/>
                </a:solidFill>
              </a:endParaRPr>
            </a:p>
          </p:txBody>
        </p:sp>
      </p:grpSp>
    </p:spTree>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 id="2147484438" r:id="rId12"/>
    <p:sldLayoutId id="2147484439" r:id="rId13"/>
    <p:sldLayoutId id="2147484440" r:id="rId14"/>
    <p:sldLayoutId id="2147484441" r:id="rId15"/>
    <p:sldLayoutId id="2147484442" r:id="rId16"/>
    <p:sldLayoutId id="2147484443" r:id="rId17"/>
    <p:sldLayoutId id="2147484444" r:id="rId18"/>
    <p:sldLayoutId id="2147484445" r:id="rId19"/>
    <p:sldLayoutId id="2147484446" r:id="rId20"/>
    <p:sldLayoutId id="2147484447" r:id="rId21"/>
    <p:sldLayoutId id="2147484448" r:id="rId22"/>
    <p:sldLayoutId id="2147484449" r:id="rId23"/>
    <p:sldLayoutId id="2147484450" r:id="rId24"/>
    <p:sldLayoutId id="2147484451" r:id="rId25"/>
    <p:sldLayoutId id="2147484452" r:id="rId26"/>
    <p:sldLayoutId id="2147484453" r:id="rId27"/>
    <p:sldLayoutId id="2147484454" r:id="rId28"/>
    <p:sldLayoutId id="2147484455" r:id="rId29"/>
    <p:sldLayoutId id="2147484456" r:id="rId30"/>
    <p:sldLayoutId id="2147484457" r:id="rId31"/>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smtClean="0">
                <a:solidFill>
                  <a:srgbClr val="FFFFFF"/>
                </a:solidFill>
              </a:rPr>
              <a:pPr marL="179388" algn="l"/>
              <a:t>‹#›</a:t>
            </a:fld>
            <a:endParaRPr lang="en-CA" sz="1000" dirty="0">
              <a:solidFill>
                <a:srgbClr val="FFFFFF"/>
              </a:solidFill>
            </a:endParaRPr>
          </a:p>
        </p:txBody>
      </p:sp>
    </p:spTree>
    <p:extLst>
      <p:ext uri="{BB962C8B-B14F-4D97-AF65-F5344CB8AC3E}">
        <p14:creationId xmlns:p14="http://schemas.microsoft.com/office/powerpoint/2010/main" xmlns="" val="1464951236"/>
      </p:ext>
    </p:extLst>
  </p:cSld>
  <p:clrMap bg1="lt1" tx1="dk1" bg2="lt2" tx2="dk2" accent1="accent1" accent2="accent2" accent3="accent3" accent4="accent4" accent5="accent5" accent6="accent6" hlink="hlink" folHlink="folHlink"/>
  <p:sldLayoutIdLst>
    <p:sldLayoutId id="2147484683" r:id="rId1"/>
    <p:sldLayoutId id="2147484684" r:id="rId2"/>
    <p:sldLayoutId id="2147484685" r:id="rId3"/>
    <p:sldLayoutId id="2147484686" r:id="rId4"/>
    <p:sldLayoutId id="2147484687" r:id="rId5"/>
    <p:sldLayoutId id="2147484688" r:id="rId6"/>
    <p:sldLayoutId id="2147484689" r:id="rId7"/>
    <p:sldLayoutId id="2147484690" r:id="rId8"/>
    <p:sldLayoutId id="2147484691" r:id="rId9"/>
    <p:sldLayoutId id="2147484692" r:id="rId10"/>
    <p:sldLayoutId id="2147484693" r:id="rId11"/>
    <p:sldLayoutId id="2147484694" r:id="rId12"/>
    <p:sldLayoutId id="2147484695" r:id="rId13"/>
    <p:sldLayoutId id="2147484696" r:id="rId14"/>
    <p:sldLayoutId id="2147484697" r:id="rId15"/>
    <p:sldLayoutId id="2147484698" r:id="rId16"/>
    <p:sldLayoutId id="2147484699" r:id="rId17"/>
    <p:sldLayoutId id="2147484700" r:id="rId18"/>
    <p:sldLayoutId id="2147484701" r:id="rId19"/>
    <p:sldLayoutId id="2147484702" r:id="rId20"/>
    <p:sldLayoutId id="2147484703" r:id="rId21"/>
    <p:sldLayoutId id="2147484704" r:id="rId22"/>
    <p:sldLayoutId id="2147484705" r:id="rId23"/>
    <p:sldLayoutId id="2147484706" r:id="rId24"/>
    <p:sldLayoutId id="2147484707" r:id="rId25"/>
    <p:sldLayoutId id="2147484708" r:id="rId26"/>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60.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4.png"/><Relationship Id="rId4"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5.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infotech.com/research/ss/leveraging-social-media-for-customer-interaction" TargetMode="External"/><Relationship Id="rId3" Type="http://schemas.openxmlformats.org/officeDocument/2006/relationships/tags" Target="../tags/tag3.xml"/><Relationship Id="rId7" Type="http://schemas.openxmlformats.org/officeDocument/2006/relationships/notesSlide" Target="../notesSlides/notesSlide4.xml"/><Relationship Id="rId12" Type="http://schemas.openxmlformats.org/officeDocument/2006/relationships/hyperlink" Target="http://www.infotech.com/research/ss/it-vendor-landscape-plus-customer-service-management-suites" TargetMode="External"/><Relationship Id="rId17" Type="http://schemas.openxmlformats.org/officeDocument/2006/relationships/image" Target="../media/image4.gif"/><Relationship Id="rId2" Type="http://schemas.openxmlformats.org/officeDocument/2006/relationships/tags" Target="../tags/tag2.xml"/><Relationship Id="rId16"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 Id="rId1" Type="http://schemas.openxmlformats.org/officeDocument/2006/relationships/vmlDrawing" Target="../drawings/vmlDrawing1.vml"/><Relationship Id="rId6" Type="http://schemas.openxmlformats.org/officeDocument/2006/relationships/slideLayout" Target="../slideLayouts/slideLayout35.xml"/><Relationship Id="rId11" Type="http://schemas.openxmlformats.org/officeDocument/2006/relationships/hyperlink" Target="http://www.infotech.com/research/ss/it-design-a-customer-service-strategy-that-serves-the-social-customer" TargetMode="External"/><Relationship Id="rId5" Type="http://schemas.openxmlformats.org/officeDocument/2006/relationships/tags" Target="../tags/tag5.xml"/><Relationship Id="rId15" Type="http://schemas.openxmlformats.org/officeDocument/2006/relationships/image" Target="../media/image8.jpeg"/><Relationship Id="rId10" Type="http://schemas.openxmlformats.org/officeDocument/2006/relationships/image" Target="../media/image7.jpeg"/><Relationship Id="rId4" Type="http://schemas.openxmlformats.org/officeDocument/2006/relationships/tags" Target="../tags/tag4.xml"/><Relationship Id="rId9" Type="http://schemas.openxmlformats.org/officeDocument/2006/relationships/image" Target="../media/image6.jpeg"/><Relationship Id="rId14" Type="http://schemas.openxmlformats.org/officeDocument/2006/relationships/hyperlink" Target="http://www.infotech.com/research/ss/it-implement-a-social-media-strateg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1.xml"/><Relationship Id="rId5" Type="http://schemas.openxmlformats.org/officeDocument/2006/relationships/image" Target="../media/image4.gif"/><Relationship Id="rId4"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0.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gif"/><Relationship Id="rId4" Type="http://schemas.openxmlformats.org/officeDocument/2006/relationships/diagramLayout" Target="../diagrams/layout1.xml"/><Relationship Id="rId9"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70.xml"/><Relationship Id="rId6" Type="http://schemas.openxmlformats.org/officeDocument/2006/relationships/image" Target="../media/image4.gif"/><Relationship Id="rId5"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browse/applications/collaboration-productivity-applications/collaboration-teamware" TargetMode="External"/><Relationship Id="rId2" Type="http://schemas.openxmlformats.org/officeDocument/2006/relationships/notesSlide" Target="../notesSlides/notesSlide8.xml"/><Relationship Id="rId1" Type="http://schemas.openxmlformats.org/officeDocument/2006/relationships/slideLayout" Target="../slideLayouts/slideLayout70.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70.xml"/><Relationship Id="rId5" Type="http://schemas.openxmlformats.org/officeDocument/2006/relationships/image" Target="../media/image4.gif"/><Relationship Id="rId4" Type="http://schemas.openxmlformats.org/officeDocument/2006/relationships/hyperlink" Target="http://www.infotech.com/research/ss/vendor-landscape-plus-customer-service-knowledge-management-tools/it-vendor-landscape-plus-storyboard-customer-service-knowledge-management?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575556" y="3060698"/>
            <a:ext cx="8568444" cy="655267"/>
          </a:xfrm>
        </p:spPr>
        <p:txBody>
          <a:bodyPr/>
          <a:lstStyle/>
          <a:p>
            <a:pPr lvl="0"/>
            <a:r>
              <a:rPr lang="en-CA" dirty="0" smtClean="0"/>
              <a:t>Vendor Landscape Plus:</a:t>
            </a:r>
            <a:br>
              <a:rPr lang="en-CA" dirty="0" smtClean="0"/>
            </a:br>
            <a:r>
              <a:rPr lang="en-CA" dirty="0" smtClean="0"/>
              <a:t>Customer Service Knowledge Management</a:t>
            </a:r>
            <a:endParaRPr lang="en-US" dirty="0" smtClean="0"/>
          </a:p>
          <a:p>
            <a:endParaRPr lang="en-CA" dirty="0" smtClean="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
        <p:nvSpPr>
          <p:cNvPr id="5" name="Text Placeholder 7"/>
          <p:cNvSpPr>
            <a:spLocks noGrp="1"/>
          </p:cNvSpPr>
          <p:nvPr>
            <p:ph type="body" sz="quarter" idx="16"/>
          </p:nvPr>
        </p:nvSpPr>
        <p:spPr>
          <a:xfrm>
            <a:off x="647564" y="4005064"/>
            <a:ext cx="7560840" cy="468052"/>
          </a:xfrm>
        </p:spPr>
        <p:txBody>
          <a:bodyPr/>
          <a:lstStyle/>
          <a:p>
            <a:r>
              <a:rPr lang="en-US" sz="1800" dirty="0"/>
              <a:t>Provide agents and customers with solutions, not search engines.</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58002" y="1052736"/>
            <a:ext cx="8627997" cy="5392229"/>
          </a:xfrm>
        </p:spPr>
        <p:txBody>
          <a:bodyPr anchor="ctr"/>
          <a:lstStyle/>
          <a:p>
            <a:r>
              <a:rPr lang="en-CA" dirty="0" smtClean="0"/>
              <a:t>Providing best-of-breed customer service is no accident: it requires a concerted strategy for leveraging relevant knowledge throughout the organization. Customer Service Knowledge Management (CSKM) is about facilitating timely solutions to customer service problems by getting the right information to the right person at the right time.</a:t>
            </a:r>
          </a:p>
          <a:p>
            <a:endParaRPr lang="en-CA" sz="800" dirty="0"/>
          </a:p>
          <a:p>
            <a:r>
              <a:rPr lang="en-CA" dirty="0" smtClean="0"/>
              <a:t>Organizations with a high degree of product complexity and/or customer service complexity should strongly consider adopting a standalone platform for Customer Service Knowledge Management. CSKM platforms provide a host of tools for successfully resolving customer service issues. Common tools include knowledgebases, advanced search, and resolution workflow tools like decision trees and service wizards. </a:t>
            </a:r>
          </a:p>
          <a:p>
            <a:endParaRPr lang="en-CA" sz="800" dirty="0" smtClean="0"/>
          </a:p>
          <a:p>
            <a:r>
              <a:rPr lang="en-CA" dirty="0" smtClean="0"/>
              <a:t>Tier-1 customer service representatives are not knowledge workers – they are process-oriented. Therefore, it’s important to equip them with solutions focused on expedient resolution of customer problems rather than unfocused knowledge sharing or internal collaboration. CSKM solutions must be integrated directly into service channels to succeed, such as Web self-service, e-mail, chat, and phone support.</a:t>
            </a:r>
          </a:p>
          <a:p>
            <a:endParaRPr lang="en-CA" sz="800" dirty="0"/>
          </a:p>
          <a:p>
            <a:r>
              <a:rPr lang="en-CA" dirty="0" smtClean="0"/>
              <a:t>Standalone CSKM platforms can improve a variety of key customer service metrics, such as customer retention and cost-to-serve. Larger organizations with significant customer service operations and deep product lines are the most likely to realize a high ROI from adopting a standalone platform that is integrated across all service channels.</a:t>
            </a:r>
          </a:p>
          <a:p>
            <a:endParaRPr lang="en-CA" sz="800" dirty="0"/>
          </a:p>
          <a:p>
            <a:r>
              <a:rPr lang="en-CA" dirty="0" smtClean="0"/>
              <a:t>The market for CSKM tools is rich, with a variety of vendors and products to choose from. In its Vendor Landscape evaluation process, Info-Tech found that KANA provided the most well-rounded platform. eGain provided the best knowledgebase solution, while Moxie was the leader in social channel integration.</a:t>
            </a:r>
          </a:p>
          <a:p>
            <a:endParaRPr lang="en-CA" sz="800" dirty="0"/>
          </a:p>
          <a:p>
            <a:r>
              <a:rPr lang="en-CA" dirty="0" smtClean="0"/>
              <a:t>Implementation considerations include putting together the deployment team, establishing points-of-integration, creating platform security policies and executing initiatives aimed at end-user adoption. Organizations must also dedicate full-time resources to ongoing management of the knowledgebase content and structure.</a:t>
            </a:r>
            <a:endParaRPr lang="en-CA"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063926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00342" y="1362075"/>
            <a:ext cx="8743316" cy="657225"/>
          </a:xfrm>
        </p:spPr>
        <p:txBody>
          <a:bodyPr/>
          <a:lstStyle/>
          <a:p>
            <a:r>
              <a:rPr lang="en-CA" dirty="0" smtClean="0"/>
              <a:t>Customer Service Knowledge Management (CSKM) can be a daunting task: select the right platform to support users and agents across all channels.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636912"/>
            <a:ext cx="4034665" cy="3420380"/>
          </a:xfrm>
        </p:spPr>
        <p:txBody>
          <a:bodyPr/>
          <a:lstStyle/>
          <a:p>
            <a:r>
              <a:rPr lang="en-US" dirty="0" smtClean="0">
                <a:ea typeface="Calibri"/>
                <a:cs typeface="Times New Roman"/>
              </a:rPr>
              <a:t>IT managers and technical staff who support call center operations, including upkeep of customer support Websites.</a:t>
            </a:r>
          </a:p>
          <a:p>
            <a:endParaRPr lang="en-US" dirty="0" smtClean="0">
              <a:ea typeface="Calibri"/>
              <a:cs typeface="Times New Roman"/>
            </a:endParaRPr>
          </a:p>
          <a:p>
            <a:r>
              <a:rPr lang="en-US" dirty="0"/>
              <a:t>Customer Service </a:t>
            </a:r>
            <a:r>
              <a:rPr lang="en-US" dirty="0" smtClean="0"/>
              <a:t>Managers involved in the selection process for customer service applications.</a:t>
            </a:r>
          </a:p>
          <a:p>
            <a:endParaRPr lang="en-US" dirty="0"/>
          </a:p>
          <a:p>
            <a:r>
              <a:rPr lang="en-US" dirty="0" smtClean="0"/>
              <a:t>Product and knowledge professionals responsible for service resolution content. </a:t>
            </a:r>
          </a:p>
          <a:p>
            <a:pPr marL="0" indent="0">
              <a:buNone/>
            </a:pPr>
            <a:endParaRPr lang="en-US" dirty="0" smtClean="0"/>
          </a:p>
          <a:p>
            <a:r>
              <a:rPr lang="en-US" dirty="0" smtClean="0"/>
              <a:t>Senior </a:t>
            </a:r>
            <a:r>
              <a:rPr lang="en-US" dirty="0"/>
              <a:t>management involved in customer service steering </a:t>
            </a:r>
            <a:r>
              <a:rPr lang="en-US" dirty="0" smtClean="0"/>
              <a:t>committees.</a:t>
            </a:r>
          </a:p>
          <a:p>
            <a:pPr marL="0" indent="0">
              <a:buNone/>
            </a:pPr>
            <a:endParaRPr lang="en-US" dirty="0"/>
          </a:p>
        </p:txBody>
      </p:sp>
      <p:sp>
        <p:nvSpPr>
          <p:cNvPr id="12" name="Text Placeholder 11"/>
          <p:cNvSpPr>
            <a:spLocks noGrp="1"/>
          </p:cNvSpPr>
          <p:nvPr>
            <p:ph type="body" sz="quarter" idx="23"/>
          </p:nvPr>
        </p:nvSpPr>
        <p:spPr>
          <a:xfrm>
            <a:off x="4860032" y="2636912"/>
            <a:ext cx="4083626" cy="3420380"/>
          </a:xfrm>
        </p:spPr>
        <p:txBody>
          <a:bodyPr/>
          <a:lstStyle/>
          <a:p>
            <a:r>
              <a:rPr lang="en-CA" dirty="0" smtClean="0"/>
              <a:t>Understand how effective knowledge management is a critical customer service activity, and how a dedicated CSKM platform can improve key customer service metrics.</a:t>
            </a:r>
          </a:p>
          <a:p>
            <a:endParaRPr lang="en-CA" dirty="0"/>
          </a:p>
          <a:p>
            <a:r>
              <a:rPr lang="en-CA" dirty="0" smtClean="0"/>
              <a:t>Build an effective strategy for leveraging customer service knowledge across all service channels.</a:t>
            </a:r>
          </a:p>
          <a:p>
            <a:endParaRPr lang="en-CA" dirty="0"/>
          </a:p>
          <a:p>
            <a:r>
              <a:rPr lang="en-CA" dirty="0" smtClean="0"/>
              <a:t>Evaluate and select from a shortlist of vendors.</a:t>
            </a:r>
          </a:p>
          <a:p>
            <a:endParaRPr lang="en-CA" dirty="0"/>
          </a:p>
          <a:p>
            <a:r>
              <a:rPr lang="en-CA" dirty="0" smtClean="0"/>
              <a:t>Implement and optimize the selected platform.</a:t>
            </a:r>
            <a:endParaRPr lang="en-CA" dirty="0"/>
          </a:p>
        </p:txBody>
      </p:sp>
      <p:sp>
        <p:nvSpPr>
          <p:cNvPr id="8" name="TextBox 7"/>
          <p:cNvSpPr txBox="1"/>
          <p:nvPr/>
        </p:nvSpPr>
        <p:spPr>
          <a:xfrm>
            <a:off x="249302" y="2312876"/>
            <a:ext cx="3134566" cy="307777"/>
          </a:xfrm>
          <a:prstGeom prst="rect">
            <a:avLst/>
          </a:prstGeom>
          <a:noFill/>
        </p:spPr>
        <p:txBody>
          <a:bodyPr wrap="square" rtlCol="0">
            <a:spAutoFit/>
          </a:bodyPr>
          <a:lstStyle/>
          <a:p>
            <a:pPr algn="l"/>
            <a:r>
              <a:rPr lang="en-CA" sz="1400" b="1" dirty="0" smtClean="0">
                <a:solidFill>
                  <a:srgbClr val="333333"/>
                </a:solidFill>
              </a:rPr>
              <a:t>This Research Is Designed For:</a:t>
            </a:r>
            <a:endParaRPr lang="en-CA" sz="1400" b="1" dirty="0">
              <a:solidFill>
                <a:srgbClr val="333333"/>
              </a:solidFill>
            </a:endParaRPr>
          </a:p>
        </p:txBody>
      </p:sp>
      <p:sp>
        <p:nvSpPr>
          <p:cNvPr id="9" name="TextBox 8"/>
          <p:cNvSpPr txBox="1"/>
          <p:nvPr/>
        </p:nvSpPr>
        <p:spPr>
          <a:xfrm>
            <a:off x="4860032" y="2312876"/>
            <a:ext cx="2808312" cy="307777"/>
          </a:xfrm>
          <a:prstGeom prst="rect">
            <a:avLst/>
          </a:prstGeom>
          <a:noFill/>
        </p:spPr>
        <p:txBody>
          <a:bodyPr wrap="square" rtlCol="0">
            <a:spAutoFit/>
          </a:bodyPr>
          <a:lstStyle/>
          <a:p>
            <a:pPr algn="l"/>
            <a:r>
              <a:rPr lang="en-CA" sz="1400" b="1" dirty="0" smtClean="0">
                <a:solidFill>
                  <a:srgbClr val="333333"/>
                </a:solidFill>
              </a:rPr>
              <a:t>This Research Will Help You:</a:t>
            </a:r>
            <a:endParaRPr lang="en-CA" sz="1400" b="1" dirty="0">
              <a:solidFill>
                <a:srgbClr val="333333"/>
              </a:solidFill>
            </a:endParaRPr>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852805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Connector 50"/>
          <p:cNvCxnSpPr>
            <a:endCxn id="38" idx="1"/>
          </p:cNvCxnSpPr>
          <p:nvPr/>
        </p:nvCxnSpPr>
        <p:spPr>
          <a:xfrm>
            <a:off x="4588480" y="3788842"/>
            <a:ext cx="979028" cy="0"/>
          </a:xfrm>
          <a:prstGeom prst="line">
            <a:avLst/>
          </a:prstGeom>
          <a:ln w="38100">
            <a:solidFill>
              <a:srgbClr val="C7770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5" idx="3"/>
          </p:cNvCxnSpPr>
          <p:nvPr/>
        </p:nvCxnSpPr>
        <p:spPr>
          <a:xfrm>
            <a:off x="3576492" y="3788842"/>
            <a:ext cx="95899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39" idx="3"/>
            <a:endCxn id="44" idx="1"/>
          </p:cNvCxnSpPr>
          <p:nvPr/>
        </p:nvCxnSpPr>
        <p:spPr>
          <a:xfrm>
            <a:off x="3576492" y="5634981"/>
            <a:ext cx="199101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33" idx="2"/>
          </p:cNvCxnSpPr>
          <p:nvPr/>
        </p:nvCxnSpPr>
        <p:spPr>
          <a:xfrm flipH="1">
            <a:off x="4535487" y="2797704"/>
            <a:ext cx="30540" cy="3358234"/>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2" name="Object 1" hidden="1"/>
          <p:cNvGraphicFramePr>
            <a:graphicFrameLocks noChangeAspect="1"/>
          </p:cNvGraphicFramePr>
          <p:nvPr>
            <p:extLst>
              <p:ext uri="{D42A27DB-BD31-4B8C-83A1-F6EECF244321}">
                <p14:modId xmlns:p14="http://schemas.microsoft.com/office/powerpoint/2010/main" xmlns="" val="2778989329"/>
              </p:ext>
            </p:extLst>
          </p:nvPr>
        </p:nvGraphicFramePr>
        <p:xfrm>
          <a:off x="0" y="0"/>
          <a:ext cx="158750" cy="158750"/>
        </p:xfrm>
        <a:graphic>
          <a:graphicData uri="http://schemas.openxmlformats.org/presentationml/2006/ole">
            <p:oleObj spid="_x0000_s2936096" name="think-cell Slide" r:id="rId8" imgW="360" imgH="360" progId="">
              <p:embed/>
            </p:oleObj>
          </a:graphicData>
        </a:graphic>
      </p:graphicFrame>
      <p:sp>
        <p:nvSpPr>
          <p:cNvPr id="3" name="Title 2"/>
          <p:cNvSpPr>
            <a:spLocks noGrp="1"/>
          </p:cNvSpPr>
          <p:nvPr>
            <p:ph type="title"/>
            <p:custDataLst>
              <p:tags r:id="rId2"/>
            </p:custDataLst>
          </p:nvPr>
        </p:nvSpPr>
        <p:spPr/>
        <p:txBody>
          <a:bodyPr/>
          <a:lstStyle/>
          <a:p>
            <a:r>
              <a:rPr lang="en-US" dirty="0" smtClean="0"/>
              <a:t>The Info-Tech Customer Service Roadmap</a:t>
            </a:r>
            <a:endParaRPr lang="en-US" dirty="0"/>
          </a:p>
        </p:txBody>
      </p:sp>
      <p:sp>
        <p:nvSpPr>
          <p:cNvPr id="5" name="TextBox 4"/>
          <p:cNvSpPr txBox="1"/>
          <p:nvPr>
            <p:custDataLst>
              <p:tags r:id="rId3"/>
            </p:custDataLst>
          </p:nvPr>
        </p:nvSpPr>
        <p:spPr>
          <a:xfrm>
            <a:off x="432090" y="2236070"/>
            <a:ext cx="1584000" cy="460434"/>
          </a:xfrm>
          <a:prstGeom prst="rect">
            <a:avLst/>
          </a:prstGeom>
          <a:noFill/>
          <a:ln>
            <a:noFill/>
          </a:ln>
        </p:spPr>
        <p:txBody>
          <a:bodyPr wrap="square" rtlCol="0">
            <a:spAutoFit/>
          </a:bodyPr>
          <a:lstStyle/>
          <a:p>
            <a:r>
              <a:rPr lang="en-US" sz="1200" b="1" dirty="0" smtClean="0">
                <a:solidFill>
                  <a:srgbClr val="333333"/>
                </a:solidFill>
              </a:rPr>
              <a:t>Customer Service Strategy</a:t>
            </a:r>
            <a:endParaRPr lang="en-US" sz="1200" b="1" dirty="0">
              <a:solidFill>
                <a:srgbClr val="333333"/>
              </a:solidFill>
            </a:endParaRPr>
          </a:p>
        </p:txBody>
      </p:sp>
      <p:grpSp>
        <p:nvGrpSpPr>
          <p:cNvPr id="4" name="Group 34"/>
          <p:cNvGrpSpPr/>
          <p:nvPr/>
        </p:nvGrpSpPr>
        <p:grpSpPr>
          <a:xfrm>
            <a:off x="3780000" y="5127870"/>
            <a:ext cx="1584000" cy="1375955"/>
            <a:chOff x="920700" y="4831520"/>
            <a:chExt cx="1907239" cy="1563585"/>
          </a:xfrm>
        </p:grpSpPr>
        <p:sp>
          <p:nvSpPr>
            <p:cNvPr id="34" name="Oval 33"/>
            <p:cNvSpPr/>
            <p:nvPr/>
          </p:nvSpPr>
          <p:spPr>
            <a:xfrm>
              <a:off x="1094161" y="4831520"/>
              <a:ext cx="1557922" cy="1563585"/>
            </a:xfrm>
            <a:prstGeom prst="ellipse">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pic>
          <p:nvPicPr>
            <p:cNvPr id="1034253" name="Picture 13"/>
            <p:cNvPicPr>
              <a:picLocks noChangeAspect="1" noChangeArrowheads="1"/>
            </p:cNvPicPr>
            <p:nvPr/>
          </p:nvPicPr>
          <p:blipFill>
            <a:blip r:embed="rId9" cstate="screen"/>
            <a:stretch>
              <a:fillRect/>
            </a:stretch>
          </p:blipFill>
          <p:spPr bwMode="auto">
            <a:xfrm>
              <a:off x="1236157" y="4831520"/>
              <a:ext cx="1245079" cy="881920"/>
            </a:xfrm>
            <a:prstGeom prst="rect">
              <a:avLst/>
            </a:prstGeom>
            <a:noFill/>
            <a:ln>
              <a:noFill/>
            </a:ln>
            <a:effectLst>
              <a:softEdge rad="3175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custDataLst>
                <p:tags r:id="rId5"/>
              </p:custDataLst>
            </p:nvPr>
          </p:nvSpPr>
          <p:spPr>
            <a:xfrm>
              <a:off x="920700" y="5692806"/>
              <a:ext cx="1907239" cy="523220"/>
            </a:xfrm>
            <a:prstGeom prst="rect">
              <a:avLst/>
            </a:prstGeom>
            <a:noFill/>
          </p:spPr>
          <p:txBody>
            <a:bodyPr wrap="square" rtlCol="0">
              <a:spAutoFit/>
            </a:bodyPr>
            <a:lstStyle/>
            <a:p>
              <a:r>
                <a:rPr lang="en-US" sz="1200" b="1" dirty="0" smtClean="0">
                  <a:solidFill>
                    <a:srgbClr val="333333"/>
                  </a:solidFill>
                </a:rPr>
                <a:t>Taking Customer Service Social</a:t>
              </a:r>
              <a:endParaRPr lang="en-US" sz="1200" b="1" dirty="0">
                <a:solidFill>
                  <a:srgbClr val="333333"/>
                </a:solidFill>
              </a:endParaRPr>
            </a:p>
          </p:txBody>
        </p:sp>
      </p:grpSp>
      <p:pic>
        <p:nvPicPr>
          <p:cNvPr id="1034251" name="Picture 11"/>
          <p:cNvPicPr>
            <a:picLocks noChangeAspect="1" noChangeArrowheads="1"/>
          </p:cNvPicPr>
          <p:nvPr/>
        </p:nvPicPr>
        <p:blipFill>
          <a:blip r:embed="rId10" cstate="screen"/>
          <a:srcRect/>
          <a:stretch>
            <a:fillRect/>
          </a:stretch>
        </p:blipFill>
        <p:spPr bwMode="auto">
          <a:xfrm>
            <a:off x="4283968" y="3248980"/>
            <a:ext cx="576064" cy="586492"/>
          </a:xfrm>
          <a:prstGeom prst="rect">
            <a:avLst/>
          </a:prstGeom>
          <a:noFill/>
          <a:ln>
            <a:noFill/>
          </a:ln>
          <a:effectLst>
            <a:softEdge rad="127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custDataLst>
              <p:tags r:id="rId4"/>
            </p:custDataLst>
          </p:nvPr>
        </p:nvSpPr>
        <p:spPr>
          <a:xfrm>
            <a:off x="3845275" y="3957270"/>
            <a:ext cx="1453450" cy="650024"/>
          </a:xfrm>
          <a:prstGeom prst="rect">
            <a:avLst/>
          </a:prstGeom>
          <a:solidFill>
            <a:schemeClr val="bg1"/>
          </a:solidFill>
          <a:ln>
            <a:noFill/>
          </a:ln>
        </p:spPr>
        <p:txBody>
          <a:bodyPr wrap="square" rtlCol="0">
            <a:spAutoFit/>
          </a:bodyPr>
          <a:lstStyle/>
          <a:p>
            <a:r>
              <a:rPr lang="en-US" sz="1200" b="1" dirty="0" smtClean="0">
                <a:solidFill>
                  <a:srgbClr val="333333"/>
                </a:solidFill>
              </a:rPr>
              <a:t>Customer Service</a:t>
            </a:r>
            <a:r>
              <a:rPr lang="en-US" sz="1200" dirty="0">
                <a:solidFill>
                  <a:srgbClr val="333333"/>
                </a:solidFill>
              </a:rPr>
              <a:t> </a:t>
            </a:r>
            <a:r>
              <a:rPr lang="en-US" sz="1200" b="1" dirty="0" smtClean="0">
                <a:solidFill>
                  <a:srgbClr val="333333"/>
                </a:solidFill>
              </a:rPr>
              <a:t>Solution</a:t>
            </a:r>
            <a:r>
              <a:rPr lang="en-US" sz="1200" dirty="0" smtClean="0">
                <a:solidFill>
                  <a:srgbClr val="333333"/>
                </a:solidFill>
              </a:rPr>
              <a:t> </a:t>
            </a:r>
            <a:r>
              <a:rPr lang="en-US" sz="1200" b="1" dirty="0">
                <a:solidFill>
                  <a:srgbClr val="333333"/>
                </a:solidFill>
              </a:rPr>
              <a:t>Selection</a:t>
            </a:r>
          </a:p>
        </p:txBody>
      </p:sp>
      <p:sp>
        <p:nvSpPr>
          <p:cNvPr id="33" name="Rectangle 32"/>
          <p:cNvSpPr/>
          <p:nvPr/>
        </p:nvSpPr>
        <p:spPr>
          <a:xfrm>
            <a:off x="324546" y="1232756"/>
            <a:ext cx="8482962" cy="156494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692000" rtlCol="0" anchor="ctr"/>
          <a:lstStyle/>
          <a:p>
            <a:r>
              <a:rPr lang="en-US" sz="1200" b="1" i="1" dirty="0" smtClean="0">
                <a:solidFill>
                  <a:srgbClr val="333333"/>
                </a:solidFill>
                <a:hlinkClick r:id="rId11"/>
              </a:rPr>
              <a:t>Design a Customer Service Strategy that Services the Social Customer</a:t>
            </a:r>
            <a:endParaRPr lang="en-US" sz="1200" b="1" i="1" dirty="0" smtClean="0">
              <a:solidFill>
                <a:srgbClr val="333333"/>
              </a:solidFill>
            </a:endParaRPr>
          </a:p>
          <a:p>
            <a:endParaRPr lang="en-US" sz="1200" b="1" dirty="0" smtClean="0">
              <a:solidFill>
                <a:srgbClr val="333333"/>
              </a:solidFill>
            </a:endParaRPr>
          </a:p>
          <a:p>
            <a:pPr marL="225425" indent="-225425" algn="l">
              <a:buFont typeface="Arial" pitchFamily="34" charset="0"/>
              <a:buChar char="•"/>
            </a:pPr>
            <a:r>
              <a:rPr lang="en-US" sz="1100" dirty="0" smtClean="0">
                <a:solidFill>
                  <a:srgbClr val="333333"/>
                </a:solidFill>
              </a:rPr>
              <a:t>Providing world-class customer service is a critical differentiator in a competitive marketplace. Organizations are taking advantage of both traditional and social interaction channels to serve  customers (though adoption of Web 2.0 channels for service lags behind sales and marketing).</a:t>
            </a:r>
          </a:p>
          <a:p>
            <a:pPr marL="225425" indent="-225425" algn="l">
              <a:buFont typeface="Arial" pitchFamily="34" charset="0"/>
              <a:buChar char="•"/>
            </a:pPr>
            <a:r>
              <a:rPr lang="en-US" sz="1100" dirty="0" smtClean="0">
                <a:solidFill>
                  <a:srgbClr val="333333"/>
                </a:solidFill>
              </a:rPr>
              <a:t>Building a robust customer service strategy that addresses issues like channel switching, migration, and escalation is a critical starting point.</a:t>
            </a:r>
          </a:p>
        </p:txBody>
      </p:sp>
      <p:sp>
        <p:nvSpPr>
          <p:cNvPr id="35" name="Rectangle 34"/>
          <p:cNvSpPr/>
          <p:nvPr/>
        </p:nvSpPr>
        <p:spPr>
          <a:xfrm>
            <a:off x="336492" y="2933842"/>
            <a:ext cx="3240000" cy="171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333333"/>
                </a:solidFill>
                <a:hlinkClick r:id="rId12"/>
              </a:rPr>
              <a:t>Customer Service </a:t>
            </a:r>
          </a:p>
          <a:p>
            <a:r>
              <a:rPr lang="en-US" sz="1200" b="1" i="1" dirty="0" smtClean="0">
                <a:solidFill>
                  <a:srgbClr val="333333"/>
                </a:solidFill>
                <a:hlinkClick r:id="rId12"/>
              </a:rPr>
              <a:t>Management Suites</a:t>
            </a:r>
            <a:endParaRPr lang="en-US" sz="1200" b="1" i="1" dirty="0" smtClean="0">
              <a:solidFill>
                <a:srgbClr val="333333"/>
              </a:solidFill>
            </a:endParaRPr>
          </a:p>
          <a:p>
            <a:pPr algn="l"/>
            <a:endParaRPr lang="en-US" sz="1200" dirty="0" smtClean="0">
              <a:solidFill>
                <a:srgbClr val="333333"/>
              </a:solidFill>
            </a:endParaRPr>
          </a:p>
          <a:p>
            <a:pPr marL="228600" indent="-228600" algn="l">
              <a:buFont typeface="Arial" pitchFamily="34" charset="0"/>
              <a:buChar char="•"/>
            </a:pPr>
            <a:r>
              <a:rPr lang="en-US" sz="1100" dirty="0" smtClean="0">
                <a:solidFill>
                  <a:srgbClr val="333333"/>
                </a:solidFill>
              </a:rPr>
              <a:t>Customer Service Management (CSM) suites provide a range of functionality for effectively resolving service inquiries, such as skills-based routing and case management tools.</a:t>
            </a:r>
          </a:p>
        </p:txBody>
      </p:sp>
      <p:sp>
        <p:nvSpPr>
          <p:cNvPr id="38" name="Rectangle 37"/>
          <p:cNvSpPr/>
          <p:nvPr/>
        </p:nvSpPr>
        <p:spPr>
          <a:xfrm>
            <a:off x="5567508" y="2933842"/>
            <a:ext cx="3240000" cy="1710000"/>
          </a:xfrm>
          <a:prstGeom prst="rect">
            <a:avLst/>
          </a:prstGeom>
          <a:solidFill>
            <a:schemeClr val="accent6">
              <a:lumMod val="20000"/>
              <a:lumOff val="80000"/>
            </a:schemeClr>
          </a:solidFill>
          <a:ln>
            <a:solidFill>
              <a:srgbClr val="FFC000"/>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C77709"/>
                </a:solidFill>
              </a:rPr>
              <a:t>Customer Service Knowledge Management Platforms</a:t>
            </a:r>
          </a:p>
          <a:p>
            <a:pPr algn="l"/>
            <a:endParaRPr lang="en-US" sz="1200" b="1" dirty="0" smtClean="0">
              <a:solidFill>
                <a:srgbClr val="333333"/>
              </a:solidFill>
            </a:endParaRPr>
          </a:p>
          <a:p>
            <a:pPr marL="225425" indent="-225425" algn="l">
              <a:buFont typeface="Arial" pitchFamily="34" charset="0"/>
              <a:buChar char="•"/>
            </a:pPr>
            <a:r>
              <a:rPr lang="en-US" sz="1100" dirty="0" smtClean="0">
                <a:solidFill>
                  <a:srgbClr val="333333"/>
                </a:solidFill>
              </a:rPr>
              <a:t>Supporting knowledge management in the customer service organization is critical for successful resolutions.</a:t>
            </a:r>
          </a:p>
          <a:p>
            <a:pPr marL="225425" indent="-225425" algn="l">
              <a:buFont typeface="Arial" pitchFamily="34" charset="0"/>
              <a:buChar char="•"/>
            </a:pPr>
            <a:r>
              <a:rPr lang="en-US" sz="1100" dirty="0" smtClean="0">
                <a:solidFill>
                  <a:srgbClr val="333333"/>
                </a:solidFill>
              </a:rPr>
              <a:t>This set will help you select the right CSKM platform.</a:t>
            </a:r>
          </a:p>
        </p:txBody>
      </p:sp>
      <p:sp>
        <p:nvSpPr>
          <p:cNvPr id="39" name="Rectangle 38"/>
          <p:cNvSpPr/>
          <p:nvPr/>
        </p:nvSpPr>
        <p:spPr>
          <a:xfrm>
            <a:off x="336492" y="4779981"/>
            <a:ext cx="3240000" cy="171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333333"/>
                </a:solidFill>
                <a:hlinkClick r:id="rId13"/>
              </a:rPr>
              <a:t>Leverage Social Media for Enhanced Customer Interaction</a:t>
            </a:r>
            <a:endParaRPr lang="en-US" sz="1200" b="1" i="1" dirty="0" smtClean="0">
              <a:solidFill>
                <a:srgbClr val="333333"/>
              </a:solidFill>
            </a:endParaRPr>
          </a:p>
          <a:p>
            <a:pPr algn="l"/>
            <a:endParaRPr lang="en-US" sz="1200" dirty="0" smtClean="0">
              <a:solidFill>
                <a:srgbClr val="333333"/>
              </a:solidFill>
            </a:endParaRPr>
          </a:p>
          <a:p>
            <a:pPr marL="228600" indent="-228600" algn="l">
              <a:buFont typeface="Arial" pitchFamily="34" charset="0"/>
              <a:buChar char="•"/>
            </a:pPr>
            <a:r>
              <a:rPr lang="en-US" sz="1100" dirty="0" smtClean="0">
                <a:solidFill>
                  <a:srgbClr val="333333"/>
                </a:solidFill>
              </a:rPr>
              <a:t>New customer interaction channels (social media) require alignment with your existing CRM strategy. </a:t>
            </a:r>
          </a:p>
          <a:p>
            <a:pPr marL="228600" indent="-228600" algn="l">
              <a:buFont typeface="Arial" pitchFamily="34" charset="0"/>
              <a:buChar char="•"/>
            </a:pPr>
            <a:r>
              <a:rPr lang="en-US" sz="1100" dirty="0" smtClean="0">
                <a:solidFill>
                  <a:srgbClr val="333333"/>
                </a:solidFill>
              </a:rPr>
              <a:t>Build a plan for leveraging these channels in marketing, sales and customer service.</a:t>
            </a:r>
            <a:endParaRPr lang="en-US" sz="1100" dirty="0">
              <a:solidFill>
                <a:srgbClr val="333333"/>
              </a:solidFill>
            </a:endParaRPr>
          </a:p>
        </p:txBody>
      </p:sp>
      <p:sp>
        <p:nvSpPr>
          <p:cNvPr id="44" name="Rectangle 43"/>
          <p:cNvSpPr/>
          <p:nvPr/>
        </p:nvSpPr>
        <p:spPr>
          <a:xfrm>
            <a:off x="5567508" y="4779981"/>
            <a:ext cx="3240000" cy="171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rgbClr val="333333"/>
                </a:solidFill>
                <a:hlinkClick r:id="rId14"/>
              </a:rPr>
              <a:t>Implement a Social Media Strategy</a:t>
            </a:r>
            <a:endParaRPr lang="en-US" sz="1200" b="1" i="1" dirty="0" smtClean="0">
              <a:solidFill>
                <a:srgbClr val="333333"/>
              </a:solidFill>
            </a:endParaRPr>
          </a:p>
          <a:p>
            <a:pPr algn="l"/>
            <a:endParaRPr lang="en-US" sz="1200" dirty="0" smtClean="0">
              <a:solidFill>
                <a:srgbClr val="333333"/>
              </a:solidFill>
            </a:endParaRPr>
          </a:p>
          <a:p>
            <a:pPr marL="228600" indent="-228600" algn="l">
              <a:buFont typeface="Arial" pitchFamily="34" charset="0"/>
              <a:buChar char="•"/>
            </a:pPr>
            <a:r>
              <a:rPr lang="en-US" sz="1100" dirty="0" smtClean="0">
                <a:solidFill>
                  <a:srgbClr val="333333"/>
                </a:solidFill>
              </a:rPr>
              <a:t>Implementing wide-scale social initiatives requires moving from “listening post” to “command center.” Organizations must embed opportunities for social engagement at various touch points (including customer service).</a:t>
            </a:r>
          </a:p>
        </p:txBody>
      </p:sp>
      <p:pic>
        <p:nvPicPr>
          <p:cNvPr id="2261044" name="Picture 52" descr="Stock Illustration: chrome and red puzzle pieces"/>
          <p:cNvPicPr>
            <a:picLocks noChangeAspect="1" noChangeArrowheads="1"/>
          </p:cNvPicPr>
          <p:nvPr/>
        </p:nvPicPr>
        <p:blipFill>
          <a:blip r:embed="rId15" cstate="screen"/>
          <a:stretch>
            <a:fillRect/>
          </a:stretch>
        </p:blipFill>
        <p:spPr bwMode="auto">
          <a:xfrm>
            <a:off x="592323" y="1601884"/>
            <a:ext cx="1315381" cy="999024"/>
          </a:xfrm>
          <a:prstGeom prst="rect">
            <a:avLst/>
          </a:prstGeom>
          <a:noFill/>
          <a:ln w="3175">
            <a:noFill/>
          </a:ln>
          <a:effectLst>
            <a:softEdge rad="63500"/>
          </a:effectLst>
          <a:extLst>
            <a:ext uri="{909E8E84-426E-40DD-AFC4-6F175D3DCCD1}">
              <a14:hiddenFill xmlns:a14="http://schemas.microsoft.com/office/drawing/2010/main" xmlns="">
                <a:solidFill>
                  <a:srgbClr val="FFFFFF"/>
                </a:solidFill>
              </a14:hiddenFill>
            </a:ext>
          </a:extLst>
        </p:spPr>
      </p:pic>
      <p:pic>
        <p:nvPicPr>
          <p:cNvPr id="21" name="Picture 20" descr="sample_linkbar-itrgNEW.gif">
            <a:hlinkClick r:id="rId16"/>
          </p:cNvPr>
          <p:cNvPicPr>
            <a:picLocks noChangeAspect="1"/>
          </p:cNvPicPr>
          <p:nvPr/>
        </p:nvPicPr>
        <p:blipFill>
          <a:blip r:embed="rId17"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86395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333333"/>
              </a:solidFill>
            </a:endParaRPr>
          </a:p>
        </p:txBody>
      </p:sp>
      <p:pic>
        <p:nvPicPr>
          <p:cNvPr id="14" name="Picture 5"/>
          <p:cNvPicPr>
            <a:picLocks noChangeAspect="1" noChangeArrowheads="1"/>
          </p:cNvPicPr>
          <p:nvPr/>
        </p:nvPicPr>
        <p:blipFill>
          <a:blip r:embed="rId3" cstate="screen"/>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333333"/>
              </a:solidFill>
            </a:endParaRPr>
          </a:p>
        </p:txBody>
      </p:sp>
      <p:sp>
        <p:nvSpPr>
          <p:cNvPr id="18" name="Text Placeholder 17"/>
          <p:cNvSpPr>
            <a:spLocks noGrp="1"/>
          </p:cNvSpPr>
          <p:nvPr>
            <p:ph type="body" sz="quarter" idx="15"/>
          </p:nvPr>
        </p:nvSpPr>
        <p:spPr>
          <a:xfrm>
            <a:off x="687148" y="3060700"/>
            <a:ext cx="8177754" cy="660400"/>
          </a:xfrm>
        </p:spPr>
        <p:txBody>
          <a:bodyPr/>
          <a:lstStyle/>
          <a:p>
            <a:r>
              <a:rPr lang="en-CA" sz="2200" dirty="0" smtClean="0"/>
              <a:t>Build a Strategy for Customer Service Knowledge Management</a:t>
            </a:r>
            <a:endParaRPr lang="en-CA" sz="2200" dirty="0"/>
          </a:p>
        </p:txBody>
      </p:sp>
      <p:sp>
        <p:nvSpPr>
          <p:cNvPr id="19" name="Text Placeholder 18"/>
          <p:cNvSpPr>
            <a:spLocks noGrp="1"/>
          </p:cNvSpPr>
          <p:nvPr>
            <p:ph type="body" sz="quarter" idx="18"/>
          </p:nvPr>
        </p:nvSpPr>
        <p:spPr/>
        <p:txBody>
          <a:bodyPr/>
          <a:lstStyle/>
          <a:p>
            <a:r>
              <a:rPr lang="en-CA" b="1" dirty="0" smtClean="0"/>
              <a:t>Build a CSKM Strategy</a:t>
            </a:r>
          </a:p>
          <a:p>
            <a:r>
              <a:rPr lang="en-CA" dirty="0" smtClean="0"/>
              <a:t>Create a Selection Roadmap</a:t>
            </a:r>
          </a:p>
          <a:p>
            <a:r>
              <a:rPr lang="en-CA" dirty="0" smtClean="0"/>
              <a:t>Select the Right Platform</a:t>
            </a:r>
          </a:p>
          <a:p>
            <a:r>
              <a:rPr lang="en-CA" dirty="0" smtClean="0"/>
              <a:t>Implement and Optimize</a:t>
            </a:r>
          </a:p>
          <a:p>
            <a:endParaRPr lang="en-CA" b="1" dirty="0" smtClean="0"/>
          </a:p>
          <a:p>
            <a:endParaRPr lang="en-CA" b="1" dirty="0"/>
          </a:p>
        </p:txBody>
      </p:sp>
      <p:sp>
        <p:nvSpPr>
          <p:cNvPr id="20" name="Text Placeholder 19"/>
          <p:cNvSpPr>
            <a:spLocks noGrp="1"/>
          </p:cNvSpPr>
          <p:nvPr>
            <p:ph type="body" sz="quarter" idx="21"/>
          </p:nvPr>
        </p:nvSpPr>
        <p:spPr>
          <a:xfrm>
            <a:off x="791580" y="4311718"/>
            <a:ext cx="4572000" cy="1920240"/>
          </a:xfrm>
        </p:spPr>
        <p:txBody>
          <a:bodyPr/>
          <a:lstStyle/>
          <a:p>
            <a:r>
              <a:rPr lang="en-CA" dirty="0" smtClean="0"/>
              <a:t>Understand what CSKM is and why it’s a necessity for  organizations with complex service requirements.</a:t>
            </a:r>
          </a:p>
          <a:p>
            <a:r>
              <a:rPr lang="en-CA" dirty="0"/>
              <a:t>Understand how using a standalone CSKM platform can improve key customer service metrics</a:t>
            </a:r>
            <a:r>
              <a:rPr lang="en-CA" dirty="0" smtClean="0"/>
              <a:t>.</a:t>
            </a:r>
          </a:p>
          <a:p>
            <a:r>
              <a:rPr lang="en-CA" dirty="0" smtClean="0"/>
              <a:t>Decide whether a standalone CSKM platform is right for your organization.</a:t>
            </a:r>
          </a:p>
          <a:p>
            <a:r>
              <a:rPr lang="en-CA" dirty="0" smtClean="0"/>
              <a:t>Develop a set of best practices for supporting multi-channel customer service with specific CSKM tools.</a:t>
            </a:r>
            <a:endParaRPr lang="en-CA" dirty="0"/>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856321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 need a strategy for managing &amp; leveraging organizational knowledge in order to resolve service issues</a:t>
            </a:r>
            <a:endParaRPr lang="en-US" dirty="0"/>
          </a:p>
        </p:txBody>
      </p:sp>
      <p:sp>
        <p:nvSpPr>
          <p:cNvPr id="6" name="Text Placeholder 5"/>
          <p:cNvSpPr>
            <a:spLocks noGrp="1"/>
          </p:cNvSpPr>
          <p:nvPr>
            <p:ph type="body" sz="quarter" idx="16"/>
          </p:nvPr>
        </p:nvSpPr>
        <p:spPr>
          <a:xfrm>
            <a:off x="326232" y="1998629"/>
            <a:ext cx="4389120" cy="3374587"/>
          </a:xfrm>
          <a:noFill/>
        </p:spPr>
        <p:txBody>
          <a:bodyPr/>
          <a:lstStyle/>
          <a:p>
            <a:r>
              <a:rPr lang="en-US" dirty="0" smtClean="0"/>
              <a:t>Many organizations face market pressures that make providing world-class customer service a necessity. In a competitive marketplace, the ability to quickly and accurately address customer issues is a prerequisite for ensuring customer satisfaction and retention.</a:t>
            </a:r>
          </a:p>
          <a:p>
            <a:endParaRPr lang="en-US" sz="800" dirty="0"/>
          </a:p>
          <a:p>
            <a:r>
              <a:rPr lang="en-US" b="1" dirty="0" smtClean="0">
                <a:solidFill>
                  <a:srgbClr val="C77709"/>
                </a:solidFill>
              </a:rPr>
              <a:t>Knowledge Management (KM)</a:t>
            </a:r>
            <a:r>
              <a:rPr lang="en-US" dirty="0" smtClean="0">
                <a:solidFill>
                  <a:srgbClr val="C77709"/>
                </a:solidFill>
              </a:rPr>
              <a:t> </a:t>
            </a:r>
            <a:r>
              <a:rPr lang="en-US" dirty="0" smtClean="0"/>
              <a:t>is the stewardship of information, ideas and insights. KM practices can be applied to a variety of an organization’s processes, both internal (i.e. employee collaboration) and external (for customer/partner relationship management).</a:t>
            </a:r>
          </a:p>
          <a:p>
            <a:endParaRPr lang="en-US" sz="800" b="1" dirty="0"/>
          </a:p>
          <a:p>
            <a:r>
              <a:rPr lang="en-US" dirty="0" smtClean="0"/>
              <a:t>CSKM is focused on how to leverage organizational knowledge to effectively and efficiently resolve customer issues. There are a number of standalone software platforms available to assist organizations with this facet of KM.</a:t>
            </a:r>
            <a:endParaRPr lang="en-US" dirty="0"/>
          </a:p>
        </p:txBody>
      </p:sp>
      <p:sp>
        <p:nvSpPr>
          <p:cNvPr id="9" name="Text Placeholder 8"/>
          <p:cNvSpPr>
            <a:spLocks noGrp="1"/>
          </p:cNvSpPr>
          <p:nvPr>
            <p:ph type="body" sz="quarter" idx="21"/>
          </p:nvPr>
        </p:nvSpPr>
        <p:spPr>
          <a:xfrm>
            <a:off x="4869161" y="4993604"/>
            <a:ext cx="3984879" cy="359838"/>
          </a:xfrm>
        </p:spPr>
        <p:txBody>
          <a:bodyPr/>
          <a:lstStyle/>
          <a:p>
            <a:pPr algn="ctr"/>
            <a:r>
              <a:rPr lang="en-US" i="1" dirty="0" smtClean="0"/>
              <a:t>KM crosses many business domains. This research focuses on external-facing KM for customer service.</a:t>
            </a:r>
            <a:endParaRPr lang="en-US" i="1" dirty="0"/>
          </a:p>
        </p:txBody>
      </p:sp>
      <p:sp>
        <p:nvSpPr>
          <p:cNvPr id="7" name="Text Placeholder 6"/>
          <p:cNvSpPr>
            <a:spLocks noGrp="1"/>
          </p:cNvSpPr>
          <p:nvPr>
            <p:ph type="body" sz="quarter" idx="19"/>
          </p:nvPr>
        </p:nvSpPr>
        <p:spPr>
          <a:xfrm>
            <a:off x="274320" y="1145617"/>
            <a:ext cx="8595360" cy="822960"/>
          </a:xfrm>
        </p:spPr>
        <p:txBody>
          <a:bodyPr anchor="ctr"/>
          <a:lstStyle/>
          <a:p>
            <a:r>
              <a:rPr lang="en-US" sz="1400" dirty="0" smtClean="0">
                <a:solidFill>
                  <a:srgbClr val="C77709"/>
                </a:solidFill>
              </a:rPr>
              <a:t>Customer Service Knowledge Management (CSKM) </a:t>
            </a:r>
            <a:r>
              <a:rPr lang="en-US" sz="1400" dirty="0" smtClean="0"/>
              <a:t>is the capture, retention, categorization, and dissemination of information to resolve customer issues: It’s all about getting the right information to the right person at the right time (and with the right amount of cost and effort).</a:t>
            </a:r>
            <a:endParaRPr lang="en-US" sz="1400" dirty="0"/>
          </a:p>
        </p:txBody>
      </p:sp>
      <p:grpSp>
        <p:nvGrpSpPr>
          <p:cNvPr id="3" name="Group 2"/>
          <p:cNvGrpSpPr/>
          <p:nvPr/>
        </p:nvGrpSpPr>
        <p:grpSpPr>
          <a:xfrm>
            <a:off x="4758712" y="1973709"/>
            <a:ext cx="4205776" cy="2931455"/>
            <a:chOff x="4850394" y="1973709"/>
            <a:chExt cx="4205776" cy="2931455"/>
          </a:xfrm>
        </p:grpSpPr>
        <p:graphicFrame>
          <p:nvGraphicFramePr>
            <p:cNvPr id="2" name="Diagram 1"/>
            <p:cNvGraphicFramePr/>
            <p:nvPr>
              <p:extLst>
                <p:ext uri="{D42A27DB-BD31-4B8C-83A1-F6EECF244321}">
                  <p14:modId xmlns:p14="http://schemas.microsoft.com/office/powerpoint/2010/main" xmlns="" val="603153016"/>
                </p:ext>
              </p:extLst>
            </p:nvPr>
          </p:nvGraphicFramePr>
          <p:xfrm>
            <a:off x="4850394" y="2423202"/>
            <a:ext cx="4205776" cy="2481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Left-Right Arrow 3"/>
            <p:cNvSpPr/>
            <p:nvPr/>
          </p:nvSpPr>
          <p:spPr>
            <a:xfrm>
              <a:off x="4985162" y="1973709"/>
              <a:ext cx="3809717" cy="4111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rgbClr val="FFFFFF"/>
                  </a:solidFill>
                </a:rPr>
                <a:t>Enterprise Knowledge Management</a:t>
              </a:r>
              <a:endParaRPr lang="en-US" sz="1200" b="1" dirty="0">
                <a:solidFill>
                  <a:srgbClr val="FFFFFF"/>
                </a:solidFill>
              </a:endParaRPr>
            </a:p>
          </p:txBody>
        </p:sp>
      </p:grpSp>
      <p:grpSp>
        <p:nvGrpSpPr>
          <p:cNvPr id="8" name="Group 136"/>
          <p:cNvGrpSpPr/>
          <p:nvPr/>
        </p:nvGrpSpPr>
        <p:grpSpPr>
          <a:xfrm>
            <a:off x="326232" y="5532120"/>
            <a:ext cx="8491536" cy="848310"/>
            <a:chOff x="328291" y="3598911"/>
            <a:chExt cx="8491536" cy="848310"/>
          </a:xfrm>
        </p:grpSpPr>
        <p:sp>
          <p:nvSpPr>
            <p:cNvPr id="12" name="Rounded Rectangle 11"/>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rgbClr val="333333"/>
                  </a:solidFill>
                </a:rPr>
                <a:t>Organizations that excel at customer service have a common dedication to developing processes and systems for organizing and managing service-relevant knowledge. If your firm has sizeable customer service operations that warrant a standalone platform, this research will help you select a vendor.</a:t>
              </a:r>
            </a:p>
          </p:txBody>
        </p:sp>
        <p:pic>
          <p:nvPicPr>
            <p:cNvPr id="13" name="Picture 12" descr="insight.png"/>
            <p:cNvPicPr>
              <a:picLocks noChangeAspect="1"/>
            </p:cNvPicPr>
            <p:nvPr/>
          </p:nvPicPr>
          <p:blipFill>
            <a:blip r:embed="rId8" cstate="screen"/>
            <a:stretch>
              <a:fillRect/>
            </a:stretch>
          </p:blipFill>
          <p:spPr>
            <a:xfrm>
              <a:off x="328614" y="3609020"/>
              <a:ext cx="1000207" cy="838201"/>
            </a:xfrm>
            <a:prstGeom prst="rect">
              <a:avLst/>
            </a:prstGeom>
          </p:spPr>
        </p:pic>
      </p:grpSp>
      <p:pic>
        <p:nvPicPr>
          <p:cNvPr id="14" name="Picture 13"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813955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breakdown in CSKM means poor resolution of problems – and customer defection!</a:t>
            </a:r>
            <a:endParaRPr lang="en-US" dirty="0"/>
          </a:p>
        </p:txBody>
      </p:sp>
      <p:sp>
        <p:nvSpPr>
          <p:cNvPr id="6" name="Text Placeholder 5"/>
          <p:cNvSpPr>
            <a:spLocks noGrp="1"/>
          </p:cNvSpPr>
          <p:nvPr>
            <p:ph type="body" sz="quarter" idx="16"/>
          </p:nvPr>
        </p:nvSpPr>
        <p:spPr>
          <a:xfrm>
            <a:off x="251520" y="2103779"/>
            <a:ext cx="4754880" cy="3197429"/>
          </a:xfrm>
        </p:spPr>
        <p:txBody>
          <a:bodyPr/>
          <a:lstStyle/>
          <a:p>
            <a:pPr marL="169863" marR="0" lvl="0" indent="-169863">
              <a:lnSpc>
                <a:spcPct val="115000"/>
              </a:lnSpc>
              <a:spcBef>
                <a:spcPts val="0"/>
              </a:spcBef>
              <a:spcAft>
                <a:spcPts val="0"/>
              </a:spcAft>
              <a:buSzPct val="100000"/>
              <a:buFont typeface="Symbol"/>
              <a:buChar char=""/>
            </a:pPr>
            <a:r>
              <a:rPr lang="en-US" dirty="0">
                <a:ea typeface="Calibri"/>
                <a:cs typeface="Times New Roman"/>
              </a:rPr>
              <a:t>Organizations need to give consistent resolutions to queries and problems across </a:t>
            </a:r>
            <a:r>
              <a:rPr lang="en-US" i="1" dirty="0">
                <a:ea typeface="Calibri"/>
                <a:cs typeface="Times New Roman"/>
              </a:rPr>
              <a:t>all</a:t>
            </a:r>
            <a:r>
              <a:rPr lang="en-US" dirty="0">
                <a:ea typeface="Calibri"/>
                <a:cs typeface="Times New Roman"/>
              </a:rPr>
              <a:t> channels, from self-service to assisted-service. The lack of a common knowledgebase across service channels causes frustration for both agents and customers because it leads to </a:t>
            </a:r>
            <a:r>
              <a:rPr lang="en-US" b="1" dirty="0" smtClean="0">
                <a:ea typeface="Calibri"/>
                <a:cs typeface="Times New Roman"/>
              </a:rPr>
              <a:t>inconsistent and uneven solutions</a:t>
            </a:r>
            <a:r>
              <a:rPr lang="en-US" dirty="0" smtClean="0">
                <a:ea typeface="Calibri"/>
                <a:cs typeface="Times New Roman"/>
              </a:rPr>
              <a:t>.</a:t>
            </a:r>
          </a:p>
          <a:p>
            <a:pPr marL="169863" marR="0" lvl="0" indent="-169863">
              <a:lnSpc>
                <a:spcPct val="115000"/>
              </a:lnSpc>
              <a:spcBef>
                <a:spcPts val="0"/>
              </a:spcBef>
              <a:spcAft>
                <a:spcPts val="0"/>
              </a:spcAft>
              <a:buSzPct val="100000"/>
              <a:buFont typeface="Symbol"/>
              <a:buChar char=""/>
            </a:pPr>
            <a:endParaRPr lang="en-US" dirty="0">
              <a:ea typeface="Calibri"/>
              <a:cs typeface="Times New Roman"/>
            </a:endParaRPr>
          </a:p>
          <a:p>
            <a:pPr marL="169863" marR="0" lvl="0" indent="-169863">
              <a:lnSpc>
                <a:spcPct val="115000"/>
              </a:lnSpc>
              <a:spcBef>
                <a:spcPts val="0"/>
              </a:spcBef>
              <a:spcAft>
                <a:spcPts val="0"/>
              </a:spcAft>
              <a:buSzPct val="100000"/>
              <a:buFont typeface="Symbol"/>
              <a:buChar char=""/>
            </a:pPr>
            <a:r>
              <a:rPr lang="en-US" dirty="0">
                <a:ea typeface="Calibri"/>
                <a:cs typeface="Times New Roman"/>
              </a:rPr>
              <a:t>As product lines grow in size and complexity, </a:t>
            </a:r>
            <a:r>
              <a:rPr lang="en-US" b="1" dirty="0">
                <a:ea typeface="Calibri"/>
                <a:cs typeface="Times New Roman"/>
              </a:rPr>
              <a:t>simple search solutions </a:t>
            </a:r>
            <a:r>
              <a:rPr lang="en-US" b="1" dirty="0" smtClean="0">
                <a:ea typeface="Calibri"/>
                <a:cs typeface="Times New Roman"/>
              </a:rPr>
              <a:t>and FAQs</a:t>
            </a:r>
            <a:r>
              <a:rPr lang="en-US" dirty="0">
                <a:ea typeface="Calibri"/>
                <a:cs typeface="Times New Roman"/>
              </a:rPr>
              <a:t> </a:t>
            </a:r>
            <a:r>
              <a:rPr lang="en-US" b="1" dirty="0" smtClean="0">
                <a:ea typeface="Calibri"/>
                <a:cs typeface="Times New Roman"/>
              </a:rPr>
              <a:t>cannot </a:t>
            </a:r>
            <a:r>
              <a:rPr lang="en-US" b="1" dirty="0">
                <a:ea typeface="Calibri"/>
                <a:cs typeface="Times New Roman"/>
              </a:rPr>
              <a:t>support </a:t>
            </a:r>
            <a:r>
              <a:rPr lang="en-US" b="1" dirty="0" smtClean="0">
                <a:ea typeface="Calibri"/>
                <a:cs typeface="Times New Roman"/>
              </a:rPr>
              <a:t>customer demands.</a:t>
            </a:r>
          </a:p>
          <a:p>
            <a:pPr marL="169863" marR="0" lvl="0" indent="-169863">
              <a:lnSpc>
                <a:spcPct val="115000"/>
              </a:lnSpc>
              <a:spcBef>
                <a:spcPts val="0"/>
              </a:spcBef>
              <a:spcAft>
                <a:spcPts val="0"/>
              </a:spcAft>
              <a:buSzPct val="100000"/>
              <a:buFont typeface="Symbol"/>
              <a:buChar char=""/>
            </a:pPr>
            <a:endParaRPr lang="en-US" dirty="0">
              <a:ea typeface="Calibri"/>
              <a:cs typeface="Times New Roman"/>
            </a:endParaRPr>
          </a:p>
          <a:p>
            <a:pPr marL="169863" marR="0" lvl="0" indent="-169863">
              <a:lnSpc>
                <a:spcPct val="115000"/>
              </a:lnSpc>
              <a:spcBef>
                <a:spcPts val="0"/>
              </a:spcBef>
              <a:spcAft>
                <a:spcPts val="0"/>
              </a:spcAft>
              <a:buSzPct val="100000"/>
              <a:buFont typeface="Symbol"/>
              <a:buChar char=""/>
            </a:pPr>
            <a:r>
              <a:rPr lang="en-US" dirty="0">
                <a:ea typeface="Calibri"/>
                <a:cs typeface="Times New Roman"/>
              </a:rPr>
              <a:t>Not having </a:t>
            </a:r>
            <a:r>
              <a:rPr lang="en-US" dirty="0" smtClean="0">
                <a:ea typeface="Calibri"/>
                <a:cs typeface="Times New Roman"/>
              </a:rPr>
              <a:t>effective practices or solutions for Customer Service Knowledge Management leads </a:t>
            </a:r>
            <a:r>
              <a:rPr lang="en-US" dirty="0">
                <a:ea typeface="Calibri"/>
                <a:cs typeface="Times New Roman"/>
              </a:rPr>
              <a:t>to </a:t>
            </a:r>
            <a:r>
              <a:rPr lang="en-US" b="1" dirty="0">
                <a:ea typeface="Calibri"/>
                <a:cs typeface="Times New Roman"/>
              </a:rPr>
              <a:t>excessive service times, increased cost to serve, and </a:t>
            </a:r>
            <a:r>
              <a:rPr lang="en-US" b="1" dirty="0" smtClean="0">
                <a:ea typeface="Calibri"/>
                <a:cs typeface="Times New Roman"/>
              </a:rPr>
              <a:t>high customer churn</a:t>
            </a:r>
            <a:r>
              <a:rPr lang="en-US" dirty="0" smtClean="0">
                <a:ea typeface="Calibri"/>
                <a:cs typeface="Times New Roman"/>
              </a:rPr>
              <a:t>.</a:t>
            </a:r>
            <a:r>
              <a:rPr lang="en-US" b="1" dirty="0" smtClean="0">
                <a:ea typeface="Calibri"/>
                <a:cs typeface="Times New Roman"/>
              </a:rPr>
              <a:t> </a:t>
            </a:r>
            <a:r>
              <a:rPr lang="en-US" dirty="0" smtClean="0">
                <a:ea typeface="Calibri"/>
                <a:cs typeface="Times New Roman"/>
              </a:rPr>
              <a:t>A standalone CSKM platform can remedy many of these concerns</a:t>
            </a:r>
            <a:r>
              <a:rPr lang="en-US" dirty="0">
                <a:ea typeface="Calibri"/>
                <a:cs typeface="Times New Roman"/>
              </a:rPr>
              <a:t> </a:t>
            </a:r>
            <a:r>
              <a:rPr lang="en-US" dirty="0" smtClean="0">
                <a:ea typeface="Calibri"/>
                <a:cs typeface="Times New Roman"/>
              </a:rPr>
              <a:t>by providing unified knowledgebase, advanced search and resolution workflow capabilities.</a:t>
            </a:r>
          </a:p>
        </p:txBody>
      </p:sp>
      <p:sp>
        <p:nvSpPr>
          <p:cNvPr id="7" name="Text Placeholder 6"/>
          <p:cNvSpPr>
            <a:spLocks noGrp="1"/>
          </p:cNvSpPr>
          <p:nvPr>
            <p:ph type="body" sz="quarter" idx="19"/>
          </p:nvPr>
        </p:nvSpPr>
        <p:spPr>
          <a:xfrm>
            <a:off x="251520" y="1148645"/>
            <a:ext cx="8595360" cy="876200"/>
          </a:xfrm>
        </p:spPr>
        <p:txBody>
          <a:bodyPr anchor="ctr"/>
          <a:lstStyle/>
          <a:p>
            <a:r>
              <a:rPr lang="en-US" sz="1400" dirty="0" smtClean="0"/>
              <a:t>Enterprises are investing considerable resources to provide service that exceeds customer expectations. Don’t get left behind: poor customer service results in decreased customer satisfaction, high attrition and – if left unchecked – anemic top-line revenue growth.</a:t>
            </a:r>
            <a:endParaRPr lang="en-US" sz="1400" dirty="0"/>
          </a:p>
        </p:txBody>
      </p:sp>
      <p:sp>
        <p:nvSpPr>
          <p:cNvPr id="2" name="Rectangle 1"/>
          <p:cNvSpPr/>
          <p:nvPr/>
        </p:nvSpPr>
        <p:spPr>
          <a:xfrm>
            <a:off x="5112060" y="2096851"/>
            <a:ext cx="3657600" cy="4030707"/>
          </a:xfrm>
          <a:prstGeom prst="rect">
            <a:avLst/>
          </a:prstGeom>
          <a:gradFill>
            <a:gsLst>
              <a:gs pos="100000">
                <a:srgbClr val="C00000">
                  <a:alpha val="10000"/>
                </a:srgbClr>
              </a:gs>
              <a:gs pos="0">
                <a:schemeClr val="tx2"/>
              </a:gs>
            </a:gsLst>
            <a:lin ang="16200000" scaled="1"/>
          </a:gra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8975" indent="-60325">
              <a:tabLst>
                <a:tab pos="569913" algn="l"/>
              </a:tabLst>
            </a:pPr>
            <a:r>
              <a:rPr lang="en-US" sz="1200" b="1" dirty="0" smtClean="0">
                <a:solidFill>
                  <a:srgbClr val="C00000"/>
                </a:solidFill>
              </a:rPr>
              <a:t>Negative Impact of Poor Customer Service Knowledge Management:</a:t>
            </a:r>
          </a:p>
          <a:p>
            <a:pPr marL="225425" indent="-225425"/>
            <a:endParaRPr lang="en-US" sz="1200" b="1" dirty="0">
              <a:solidFill>
                <a:srgbClr val="333333"/>
              </a:solidFill>
            </a:endParaRPr>
          </a:p>
          <a:p>
            <a:pPr marL="225425" indent="-225425" algn="l">
              <a:buFont typeface="Wingdings" pitchFamily="2" charset="2"/>
              <a:buChar char="Ø"/>
            </a:pPr>
            <a:r>
              <a:rPr lang="en-US" sz="1200" dirty="0" smtClean="0">
                <a:solidFill>
                  <a:srgbClr val="333333"/>
                </a:solidFill>
              </a:rPr>
              <a:t>Resolutions to the most common problems are not easily available, resulting in manual hunting for the “right” answer: </a:t>
            </a:r>
            <a:r>
              <a:rPr lang="en-US" sz="1200" b="1" dirty="0" smtClean="0">
                <a:solidFill>
                  <a:srgbClr val="333333"/>
                </a:solidFill>
              </a:rPr>
              <a:t>this wastes agents’ time and increases labor costs.</a:t>
            </a:r>
          </a:p>
          <a:p>
            <a:pPr marL="225425" indent="-225425" algn="l">
              <a:buFont typeface="Wingdings" pitchFamily="2" charset="2"/>
              <a:buChar char="Ø"/>
            </a:pPr>
            <a:endParaRPr lang="en-US" sz="1200" dirty="0">
              <a:solidFill>
                <a:srgbClr val="333333"/>
              </a:solidFill>
            </a:endParaRPr>
          </a:p>
          <a:p>
            <a:pPr marL="225425" indent="-225425" algn="l">
              <a:buFont typeface="Wingdings" pitchFamily="2" charset="2"/>
              <a:buChar char="Ø"/>
            </a:pPr>
            <a:r>
              <a:rPr lang="en-US" sz="1200" dirty="0" smtClean="0">
                <a:solidFill>
                  <a:srgbClr val="333333"/>
                </a:solidFill>
              </a:rPr>
              <a:t>Agents do not give uniform answers to similar service inquiries. If these inconsistencies are brought to light (i.e. via social channels), it undermines the service organization’s credibility and damages brand equity. </a:t>
            </a:r>
            <a:r>
              <a:rPr lang="en-US" sz="1200" b="1" dirty="0" smtClean="0">
                <a:solidFill>
                  <a:srgbClr val="333333"/>
                </a:solidFill>
              </a:rPr>
              <a:t>This increases customer defections and retention costs.</a:t>
            </a:r>
          </a:p>
          <a:p>
            <a:pPr marL="225425" indent="-225425" algn="l">
              <a:buFont typeface="Wingdings" pitchFamily="2" charset="2"/>
              <a:buChar char="Ø"/>
            </a:pPr>
            <a:endParaRPr lang="en-US" sz="1200" dirty="0">
              <a:solidFill>
                <a:srgbClr val="333333"/>
              </a:solidFill>
            </a:endParaRPr>
          </a:p>
          <a:p>
            <a:pPr marL="225425" indent="-225425" algn="l">
              <a:buFont typeface="Wingdings" pitchFamily="2" charset="2"/>
              <a:buChar char="Ø"/>
            </a:pPr>
            <a:r>
              <a:rPr lang="en-US" sz="1200" dirty="0" smtClean="0">
                <a:solidFill>
                  <a:srgbClr val="333333"/>
                </a:solidFill>
              </a:rPr>
              <a:t>Information can’t be easily transferred between representatives. If your agents can’t reference a common knowledge base, there is no unifying point-of-reference. </a:t>
            </a:r>
            <a:r>
              <a:rPr lang="en-US" sz="1200" b="1" dirty="0" smtClean="0">
                <a:solidFill>
                  <a:srgbClr val="333333"/>
                </a:solidFill>
              </a:rPr>
              <a:t>This increases administrative and overhead expenses.</a:t>
            </a:r>
            <a:endParaRPr lang="en-US" sz="1200" b="1" dirty="0">
              <a:solidFill>
                <a:srgbClr val="333333"/>
              </a:solidFill>
            </a:endParaRPr>
          </a:p>
        </p:txBody>
      </p:sp>
      <p:sp>
        <p:nvSpPr>
          <p:cNvPr id="3" name="Rectangle 2"/>
          <p:cNvSpPr/>
          <p:nvPr/>
        </p:nvSpPr>
        <p:spPr>
          <a:xfrm>
            <a:off x="421325" y="5378766"/>
            <a:ext cx="4495550" cy="830997"/>
          </a:xfrm>
          <a:prstGeom prst="rect">
            <a:avLst/>
          </a:prstGeom>
        </p:spPr>
        <p:txBody>
          <a:bodyPr wrap="square">
            <a:spAutoFit/>
          </a:bodyPr>
          <a:lstStyle/>
          <a:p>
            <a:pPr algn="l"/>
            <a:r>
              <a:rPr lang="en-CA" sz="1200" i="1" dirty="0" smtClean="0">
                <a:solidFill>
                  <a:srgbClr val="333333"/>
                </a:solidFill>
              </a:rPr>
              <a:t>Proper CSKM </a:t>
            </a:r>
            <a:r>
              <a:rPr lang="en-CA" sz="1200" i="1" dirty="0">
                <a:solidFill>
                  <a:srgbClr val="333333"/>
                </a:solidFill>
              </a:rPr>
              <a:t>can be beneficial for all organizations, </a:t>
            </a:r>
            <a:r>
              <a:rPr lang="en-CA" sz="1200" i="1" dirty="0" smtClean="0">
                <a:solidFill>
                  <a:srgbClr val="333333"/>
                </a:solidFill>
              </a:rPr>
              <a:t>because </a:t>
            </a:r>
            <a:r>
              <a:rPr lang="en-CA" sz="1200" i="1" dirty="0">
                <a:solidFill>
                  <a:srgbClr val="333333"/>
                </a:solidFill>
              </a:rPr>
              <a:t>customers are what make organizations exist in the first place. Without </a:t>
            </a:r>
            <a:r>
              <a:rPr lang="en-CA" sz="1200" i="1" dirty="0" smtClean="0">
                <a:solidFill>
                  <a:srgbClr val="333333"/>
                </a:solidFill>
              </a:rPr>
              <a:t>customers, </a:t>
            </a:r>
            <a:r>
              <a:rPr lang="en-CA" sz="1200" i="1" dirty="0">
                <a:solidFill>
                  <a:srgbClr val="333333"/>
                </a:solidFill>
              </a:rPr>
              <a:t>where would </a:t>
            </a:r>
            <a:r>
              <a:rPr lang="en-CA" sz="1200" i="1" dirty="0" smtClean="0">
                <a:solidFill>
                  <a:srgbClr val="333333"/>
                </a:solidFill>
              </a:rPr>
              <a:t>businesses be? Nowhere!</a:t>
            </a:r>
          </a:p>
          <a:p>
            <a:pPr algn="l"/>
            <a:r>
              <a:rPr lang="en-CA" sz="1200" dirty="0" smtClean="0">
                <a:solidFill>
                  <a:srgbClr val="333333"/>
                </a:solidFill>
              </a:rPr>
              <a:t>IT Manager, Legal Services</a:t>
            </a:r>
            <a:endParaRPr lang="en-US" sz="1200" dirty="0">
              <a:solidFill>
                <a:srgbClr val="333333"/>
              </a:solidFill>
            </a:endParaRPr>
          </a:p>
        </p:txBody>
      </p:sp>
      <p:grpSp>
        <p:nvGrpSpPr>
          <p:cNvPr id="4" name="Group 24"/>
          <p:cNvGrpSpPr>
            <a:grpSpLocks noChangeAspect="1"/>
          </p:cNvGrpSpPr>
          <p:nvPr/>
        </p:nvGrpSpPr>
        <p:grpSpPr bwMode="auto">
          <a:xfrm>
            <a:off x="5112060" y="2240868"/>
            <a:ext cx="747713" cy="425450"/>
            <a:chOff x="1590" y="1594"/>
            <a:chExt cx="471" cy="268"/>
          </a:xfrm>
        </p:grpSpPr>
        <p:sp>
          <p:nvSpPr>
            <p:cNvPr id="9" name="AutoShape 23"/>
            <p:cNvSpPr>
              <a:spLocks noChangeAspect="1" noChangeArrowheads="1" noTextEdit="1"/>
            </p:cNvSpPr>
            <p:nvPr/>
          </p:nvSpPr>
          <p:spPr bwMode="auto">
            <a:xfrm>
              <a:off x="1590" y="1594"/>
              <a:ext cx="471" cy="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solidFill>
                  <a:srgbClr val="333333"/>
                </a:solidFill>
              </a:endParaRPr>
            </a:p>
          </p:txBody>
        </p:sp>
        <p:sp>
          <p:nvSpPr>
            <p:cNvPr id="10" name="Freeform 25"/>
            <p:cNvSpPr>
              <a:spLocks/>
            </p:cNvSpPr>
            <p:nvPr/>
          </p:nvSpPr>
          <p:spPr bwMode="auto">
            <a:xfrm>
              <a:off x="1590" y="1594"/>
              <a:ext cx="471" cy="268"/>
            </a:xfrm>
            <a:custGeom>
              <a:avLst/>
              <a:gdLst/>
              <a:ahLst/>
              <a:cxnLst>
                <a:cxn ang="0">
                  <a:pos x="465" y="12"/>
                </a:cxn>
                <a:cxn ang="0">
                  <a:pos x="441" y="5"/>
                </a:cxn>
                <a:cxn ang="0">
                  <a:pos x="396" y="5"/>
                </a:cxn>
                <a:cxn ang="0">
                  <a:pos x="308" y="0"/>
                </a:cxn>
                <a:cxn ang="0">
                  <a:pos x="297" y="0"/>
                </a:cxn>
                <a:cxn ang="0">
                  <a:pos x="270" y="3"/>
                </a:cxn>
                <a:cxn ang="0">
                  <a:pos x="269" y="5"/>
                </a:cxn>
                <a:cxn ang="0">
                  <a:pos x="267" y="5"/>
                </a:cxn>
                <a:cxn ang="0">
                  <a:pos x="241" y="2"/>
                </a:cxn>
                <a:cxn ang="0">
                  <a:pos x="221" y="0"/>
                </a:cxn>
                <a:cxn ang="0">
                  <a:pos x="202" y="6"/>
                </a:cxn>
                <a:cxn ang="0">
                  <a:pos x="148" y="45"/>
                </a:cxn>
                <a:cxn ang="0">
                  <a:pos x="135" y="59"/>
                </a:cxn>
                <a:cxn ang="0">
                  <a:pos x="123" y="69"/>
                </a:cxn>
                <a:cxn ang="0">
                  <a:pos x="99" y="78"/>
                </a:cxn>
                <a:cxn ang="0">
                  <a:pos x="96" y="73"/>
                </a:cxn>
                <a:cxn ang="0">
                  <a:pos x="79" y="75"/>
                </a:cxn>
                <a:cxn ang="0">
                  <a:pos x="53" y="75"/>
                </a:cxn>
                <a:cxn ang="0">
                  <a:pos x="17" y="263"/>
                </a:cxn>
                <a:cxn ang="0">
                  <a:pos x="53" y="266"/>
                </a:cxn>
                <a:cxn ang="0">
                  <a:pos x="93" y="266"/>
                </a:cxn>
                <a:cxn ang="0">
                  <a:pos x="103" y="265"/>
                </a:cxn>
                <a:cxn ang="0">
                  <a:pos x="109" y="237"/>
                </a:cxn>
                <a:cxn ang="0">
                  <a:pos x="110" y="212"/>
                </a:cxn>
                <a:cxn ang="0">
                  <a:pos x="152" y="204"/>
                </a:cxn>
                <a:cxn ang="0">
                  <a:pos x="174" y="203"/>
                </a:cxn>
                <a:cxn ang="0">
                  <a:pos x="211" y="209"/>
                </a:cxn>
                <a:cxn ang="0">
                  <a:pos x="239" y="209"/>
                </a:cxn>
                <a:cxn ang="0">
                  <a:pos x="253" y="209"/>
                </a:cxn>
                <a:cxn ang="0">
                  <a:pos x="263" y="209"/>
                </a:cxn>
                <a:cxn ang="0">
                  <a:pos x="270" y="210"/>
                </a:cxn>
                <a:cxn ang="0">
                  <a:pos x="289" y="204"/>
                </a:cxn>
                <a:cxn ang="0">
                  <a:pos x="300" y="201"/>
                </a:cxn>
                <a:cxn ang="0">
                  <a:pos x="316" y="192"/>
                </a:cxn>
                <a:cxn ang="0">
                  <a:pos x="325" y="176"/>
                </a:cxn>
                <a:cxn ang="0">
                  <a:pos x="328" y="164"/>
                </a:cxn>
                <a:cxn ang="0">
                  <a:pos x="326" y="157"/>
                </a:cxn>
                <a:cxn ang="0">
                  <a:pos x="330" y="148"/>
                </a:cxn>
                <a:cxn ang="0">
                  <a:pos x="339" y="137"/>
                </a:cxn>
                <a:cxn ang="0">
                  <a:pos x="344" y="120"/>
                </a:cxn>
                <a:cxn ang="0">
                  <a:pos x="342" y="111"/>
                </a:cxn>
                <a:cxn ang="0">
                  <a:pos x="336" y="101"/>
                </a:cxn>
                <a:cxn ang="0">
                  <a:pos x="339" y="97"/>
                </a:cxn>
                <a:cxn ang="0">
                  <a:pos x="345" y="84"/>
                </a:cxn>
                <a:cxn ang="0">
                  <a:pos x="347" y="76"/>
                </a:cxn>
                <a:cxn ang="0">
                  <a:pos x="337" y="55"/>
                </a:cxn>
                <a:cxn ang="0">
                  <a:pos x="395" y="50"/>
                </a:cxn>
                <a:cxn ang="0">
                  <a:pos x="446" y="47"/>
                </a:cxn>
                <a:cxn ang="0">
                  <a:pos x="465" y="39"/>
                </a:cxn>
                <a:cxn ang="0">
                  <a:pos x="471" y="30"/>
                </a:cxn>
                <a:cxn ang="0">
                  <a:pos x="468" y="17"/>
                </a:cxn>
              </a:cxnLst>
              <a:rect l="0" t="0" r="r" b="b"/>
              <a:pathLst>
                <a:path w="471" h="268">
                  <a:moveTo>
                    <a:pt x="466" y="14"/>
                  </a:moveTo>
                  <a:lnTo>
                    <a:pt x="466" y="14"/>
                  </a:lnTo>
                  <a:lnTo>
                    <a:pt x="465" y="12"/>
                  </a:lnTo>
                  <a:lnTo>
                    <a:pt x="462" y="9"/>
                  </a:lnTo>
                  <a:lnTo>
                    <a:pt x="452" y="6"/>
                  </a:lnTo>
                  <a:lnTo>
                    <a:pt x="441" y="5"/>
                  </a:lnTo>
                  <a:lnTo>
                    <a:pt x="429" y="5"/>
                  </a:lnTo>
                  <a:lnTo>
                    <a:pt x="407" y="5"/>
                  </a:lnTo>
                  <a:lnTo>
                    <a:pt x="396" y="5"/>
                  </a:lnTo>
                  <a:lnTo>
                    <a:pt x="312" y="2"/>
                  </a:lnTo>
                  <a:lnTo>
                    <a:pt x="312" y="2"/>
                  </a:lnTo>
                  <a:lnTo>
                    <a:pt x="308" y="0"/>
                  </a:lnTo>
                  <a:lnTo>
                    <a:pt x="302" y="0"/>
                  </a:lnTo>
                  <a:lnTo>
                    <a:pt x="297" y="0"/>
                  </a:lnTo>
                  <a:lnTo>
                    <a:pt x="297" y="0"/>
                  </a:lnTo>
                  <a:lnTo>
                    <a:pt x="283" y="0"/>
                  </a:lnTo>
                  <a:lnTo>
                    <a:pt x="270" y="3"/>
                  </a:lnTo>
                  <a:lnTo>
                    <a:pt x="270" y="3"/>
                  </a:lnTo>
                  <a:lnTo>
                    <a:pt x="269" y="5"/>
                  </a:lnTo>
                  <a:lnTo>
                    <a:pt x="269" y="5"/>
                  </a:lnTo>
                  <a:lnTo>
                    <a:pt x="269" y="5"/>
                  </a:lnTo>
                  <a:lnTo>
                    <a:pt x="269" y="5"/>
                  </a:lnTo>
                  <a:lnTo>
                    <a:pt x="269" y="5"/>
                  </a:lnTo>
                  <a:lnTo>
                    <a:pt x="267" y="5"/>
                  </a:lnTo>
                  <a:lnTo>
                    <a:pt x="267" y="5"/>
                  </a:lnTo>
                  <a:lnTo>
                    <a:pt x="260" y="3"/>
                  </a:lnTo>
                  <a:lnTo>
                    <a:pt x="241" y="2"/>
                  </a:lnTo>
                  <a:lnTo>
                    <a:pt x="241" y="2"/>
                  </a:lnTo>
                  <a:lnTo>
                    <a:pt x="229" y="0"/>
                  </a:lnTo>
                  <a:lnTo>
                    <a:pt x="221" y="0"/>
                  </a:lnTo>
                  <a:lnTo>
                    <a:pt x="211" y="2"/>
                  </a:lnTo>
                  <a:lnTo>
                    <a:pt x="202" y="6"/>
                  </a:lnTo>
                  <a:lnTo>
                    <a:pt x="202" y="6"/>
                  </a:lnTo>
                  <a:lnTo>
                    <a:pt x="187" y="14"/>
                  </a:lnTo>
                  <a:lnTo>
                    <a:pt x="166" y="30"/>
                  </a:lnTo>
                  <a:lnTo>
                    <a:pt x="148" y="45"/>
                  </a:lnTo>
                  <a:lnTo>
                    <a:pt x="138" y="53"/>
                  </a:lnTo>
                  <a:lnTo>
                    <a:pt x="138" y="53"/>
                  </a:lnTo>
                  <a:lnTo>
                    <a:pt x="135" y="59"/>
                  </a:lnTo>
                  <a:lnTo>
                    <a:pt x="132" y="62"/>
                  </a:lnTo>
                  <a:lnTo>
                    <a:pt x="123" y="69"/>
                  </a:lnTo>
                  <a:lnTo>
                    <a:pt x="123" y="69"/>
                  </a:lnTo>
                  <a:lnTo>
                    <a:pt x="112" y="75"/>
                  </a:lnTo>
                  <a:lnTo>
                    <a:pt x="106" y="76"/>
                  </a:lnTo>
                  <a:lnTo>
                    <a:pt x="99" y="78"/>
                  </a:lnTo>
                  <a:lnTo>
                    <a:pt x="99" y="78"/>
                  </a:lnTo>
                  <a:lnTo>
                    <a:pt x="98" y="75"/>
                  </a:lnTo>
                  <a:lnTo>
                    <a:pt x="96" y="73"/>
                  </a:lnTo>
                  <a:lnTo>
                    <a:pt x="92" y="75"/>
                  </a:lnTo>
                  <a:lnTo>
                    <a:pt x="92" y="75"/>
                  </a:lnTo>
                  <a:lnTo>
                    <a:pt x="79" y="75"/>
                  </a:lnTo>
                  <a:lnTo>
                    <a:pt x="79" y="75"/>
                  </a:lnTo>
                  <a:lnTo>
                    <a:pt x="53" y="75"/>
                  </a:lnTo>
                  <a:lnTo>
                    <a:pt x="53" y="75"/>
                  </a:lnTo>
                  <a:lnTo>
                    <a:pt x="0" y="76"/>
                  </a:lnTo>
                  <a:lnTo>
                    <a:pt x="0" y="262"/>
                  </a:lnTo>
                  <a:lnTo>
                    <a:pt x="17" y="263"/>
                  </a:lnTo>
                  <a:lnTo>
                    <a:pt x="17" y="263"/>
                  </a:lnTo>
                  <a:lnTo>
                    <a:pt x="34" y="263"/>
                  </a:lnTo>
                  <a:lnTo>
                    <a:pt x="53" y="266"/>
                  </a:lnTo>
                  <a:lnTo>
                    <a:pt x="53" y="266"/>
                  </a:lnTo>
                  <a:lnTo>
                    <a:pt x="78" y="268"/>
                  </a:lnTo>
                  <a:lnTo>
                    <a:pt x="93" y="266"/>
                  </a:lnTo>
                  <a:lnTo>
                    <a:pt x="99" y="266"/>
                  </a:lnTo>
                  <a:lnTo>
                    <a:pt x="103" y="265"/>
                  </a:lnTo>
                  <a:lnTo>
                    <a:pt x="103" y="265"/>
                  </a:lnTo>
                  <a:lnTo>
                    <a:pt x="106" y="260"/>
                  </a:lnTo>
                  <a:lnTo>
                    <a:pt x="109" y="252"/>
                  </a:lnTo>
                  <a:lnTo>
                    <a:pt x="109" y="237"/>
                  </a:lnTo>
                  <a:lnTo>
                    <a:pt x="109" y="237"/>
                  </a:lnTo>
                  <a:lnTo>
                    <a:pt x="110" y="212"/>
                  </a:lnTo>
                  <a:lnTo>
                    <a:pt x="110" y="212"/>
                  </a:lnTo>
                  <a:lnTo>
                    <a:pt x="124" y="209"/>
                  </a:lnTo>
                  <a:lnTo>
                    <a:pt x="138" y="206"/>
                  </a:lnTo>
                  <a:lnTo>
                    <a:pt x="152" y="204"/>
                  </a:lnTo>
                  <a:lnTo>
                    <a:pt x="168" y="203"/>
                  </a:lnTo>
                  <a:lnTo>
                    <a:pt x="174" y="203"/>
                  </a:lnTo>
                  <a:lnTo>
                    <a:pt x="174" y="203"/>
                  </a:lnTo>
                  <a:lnTo>
                    <a:pt x="187" y="204"/>
                  </a:lnTo>
                  <a:lnTo>
                    <a:pt x="199" y="206"/>
                  </a:lnTo>
                  <a:lnTo>
                    <a:pt x="211" y="209"/>
                  </a:lnTo>
                  <a:lnTo>
                    <a:pt x="224" y="210"/>
                  </a:lnTo>
                  <a:lnTo>
                    <a:pt x="229" y="210"/>
                  </a:lnTo>
                  <a:lnTo>
                    <a:pt x="239" y="209"/>
                  </a:lnTo>
                  <a:lnTo>
                    <a:pt x="250" y="209"/>
                  </a:lnTo>
                  <a:lnTo>
                    <a:pt x="250" y="209"/>
                  </a:lnTo>
                  <a:lnTo>
                    <a:pt x="253" y="209"/>
                  </a:lnTo>
                  <a:lnTo>
                    <a:pt x="261" y="209"/>
                  </a:lnTo>
                  <a:lnTo>
                    <a:pt x="263" y="209"/>
                  </a:lnTo>
                  <a:lnTo>
                    <a:pt x="263" y="209"/>
                  </a:lnTo>
                  <a:lnTo>
                    <a:pt x="269" y="210"/>
                  </a:lnTo>
                  <a:lnTo>
                    <a:pt x="270" y="210"/>
                  </a:lnTo>
                  <a:lnTo>
                    <a:pt x="270" y="210"/>
                  </a:lnTo>
                  <a:lnTo>
                    <a:pt x="275" y="209"/>
                  </a:lnTo>
                  <a:lnTo>
                    <a:pt x="280" y="207"/>
                  </a:lnTo>
                  <a:lnTo>
                    <a:pt x="289" y="204"/>
                  </a:lnTo>
                  <a:lnTo>
                    <a:pt x="289" y="204"/>
                  </a:lnTo>
                  <a:lnTo>
                    <a:pt x="300" y="201"/>
                  </a:lnTo>
                  <a:lnTo>
                    <a:pt x="300" y="201"/>
                  </a:lnTo>
                  <a:lnTo>
                    <a:pt x="308" y="196"/>
                  </a:lnTo>
                  <a:lnTo>
                    <a:pt x="308" y="196"/>
                  </a:lnTo>
                  <a:lnTo>
                    <a:pt x="316" y="192"/>
                  </a:lnTo>
                  <a:lnTo>
                    <a:pt x="320" y="184"/>
                  </a:lnTo>
                  <a:lnTo>
                    <a:pt x="320" y="184"/>
                  </a:lnTo>
                  <a:lnTo>
                    <a:pt x="325" y="176"/>
                  </a:lnTo>
                  <a:lnTo>
                    <a:pt x="326" y="170"/>
                  </a:lnTo>
                  <a:lnTo>
                    <a:pt x="328" y="167"/>
                  </a:lnTo>
                  <a:lnTo>
                    <a:pt x="328" y="164"/>
                  </a:lnTo>
                  <a:lnTo>
                    <a:pt x="328" y="164"/>
                  </a:lnTo>
                  <a:lnTo>
                    <a:pt x="328" y="160"/>
                  </a:lnTo>
                  <a:lnTo>
                    <a:pt x="326" y="157"/>
                  </a:lnTo>
                  <a:lnTo>
                    <a:pt x="322" y="151"/>
                  </a:lnTo>
                  <a:lnTo>
                    <a:pt x="322" y="151"/>
                  </a:lnTo>
                  <a:lnTo>
                    <a:pt x="330" y="148"/>
                  </a:lnTo>
                  <a:lnTo>
                    <a:pt x="336" y="142"/>
                  </a:lnTo>
                  <a:lnTo>
                    <a:pt x="336" y="142"/>
                  </a:lnTo>
                  <a:lnTo>
                    <a:pt x="339" y="137"/>
                  </a:lnTo>
                  <a:lnTo>
                    <a:pt x="340" y="134"/>
                  </a:lnTo>
                  <a:lnTo>
                    <a:pt x="344" y="126"/>
                  </a:lnTo>
                  <a:lnTo>
                    <a:pt x="344" y="120"/>
                  </a:lnTo>
                  <a:lnTo>
                    <a:pt x="344" y="117"/>
                  </a:lnTo>
                  <a:lnTo>
                    <a:pt x="344" y="117"/>
                  </a:lnTo>
                  <a:lnTo>
                    <a:pt x="342" y="111"/>
                  </a:lnTo>
                  <a:lnTo>
                    <a:pt x="340" y="106"/>
                  </a:lnTo>
                  <a:lnTo>
                    <a:pt x="340" y="106"/>
                  </a:lnTo>
                  <a:lnTo>
                    <a:pt x="336" y="101"/>
                  </a:lnTo>
                  <a:lnTo>
                    <a:pt x="333" y="100"/>
                  </a:lnTo>
                  <a:lnTo>
                    <a:pt x="333" y="100"/>
                  </a:lnTo>
                  <a:lnTo>
                    <a:pt x="339" y="97"/>
                  </a:lnTo>
                  <a:lnTo>
                    <a:pt x="342" y="92"/>
                  </a:lnTo>
                  <a:lnTo>
                    <a:pt x="342" y="92"/>
                  </a:lnTo>
                  <a:lnTo>
                    <a:pt x="345" y="84"/>
                  </a:lnTo>
                  <a:lnTo>
                    <a:pt x="347" y="76"/>
                  </a:lnTo>
                  <a:lnTo>
                    <a:pt x="347" y="76"/>
                  </a:lnTo>
                  <a:lnTo>
                    <a:pt x="347" y="76"/>
                  </a:lnTo>
                  <a:lnTo>
                    <a:pt x="345" y="69"/>
                  </a:lnTo>
                  <a:lnTo>
                    <a:pt x="342" y="61"/>
                  </a:lnTo>
                  <a:lnTo>
                    <a:pt x="337" y="55"/>
                  </a:lnTo>
                  <a:lnTo>
                    <a:pt x="331" y="51"/>
                  </a:lnTo>
                  <a:lnTo>
                    <a:pt x="395" y="50"/>
                  </a:lnTo>
                  <a:lnTo>
                    <a:pt x="395" y="50"/>
                  </a:lnTo>
                  <a:lnTo>
                    <a:pt x="417" y="50"/>
                  </a:lnTo>
                  <a:lnTo>
                    <a:pt x="434" y="48"/>
                  </a:lnTo>
                  <a:lnTo>
                    <a:pt x="446" y="47"/>
                  </a:lnTo>
                  <a:lnTo>
                    <a:pt x="455" y="45"/>
                  </a:lnTo>
                  <a:lnTo>
                    <a:pt x="463" y="41"/>
                  </a:lnTo>
                  <a:lnTo>
                    <a:pt x="465" y="39"/>
                  </a:lnTo>
                  <a:lnTo>
                    <a:pt x="465" y="39"/>
                  </a:lnTo>
                  <a:lnTo>
                    <a:pt x="468" y="34"/>
                  </a:lnTo>
                  <a:lnTo>
                    <a:pt x="471" y="30"/>
                  </a:lnTo>
                  <a:lnTo>
                    <a:pt x="471" y="26"/>
                  </a:lnTo>
                  <a:lnTo>
                    <a:pt x="471" y="22"/>
                  </a:lnTo>
                  <a:lnTo>
                    <a:pt x="468" y="17"/>
                  </a:lnTo>
                  <a:lnTo>
                    <a:pt x="466" y="14"/>
                  </a:lnTo>
                  <a:lnTo>
                    <a:pt x="466" y="14"/>
                  </a:lnTo>
                  <a:close/>
                </a:path>
              </a:pathLst>
            </a:custGeom>
            <a:solidFill>
              <a:srgbClr val="902E2E"/>
            </a:solidFill>
            <a:ln w="9525">
              <a:noFill/>
              <a:round/>
              <a:headEnd/>
              <a:tailEnd/>
            </a:ln>
          </p:spPr>
          <p:txBody>
            <a:bodyPr vert="horz" wrap="square" lIns="91440" tIns="45720" rIns="91440" bIns="45720" numCol="1" anchor="t" anchorCtr="0" compatLnSpc="1">
              <a:prstTxWarp prst="textNoShape">
                <a:avLst/>
              </a:prstTxWarp>
            </a:bodyPr>
            <a:lstStyle/>
            <a:p>
              <a:endParaRPr lang="en-CA" dirty="0">
                <a:solidFill>
                  <a:srgbClr val="333333"/>
                </a:solidFill>
              </a:endParaRPr>
            </a:p>
          </p:txBody>
        </p:sp>
      </p:grpSp>
      <p:pic>
        <p:nvPicPr>
          <p:cNvPr id="11" name="Picture 10" descr="quote2.wmf"/>
          <p:cNvPicPr>
            <a:picLocks noChangeAspect="1"/>
          </p:cNvPicPr>
          <p:nvPr/>
        </p:nvPicPr>
        <p:blipFill>
          <a:blip r:embed="rId3" cstate="screen"/>
          <a:stretch>
            <a:fillRect/>
          </a:stretch>
        </p:blipFill>
        <p:spPr>
          <a:xfrm>
            <a:off x="4572970" y="5821387"/>
            <a:ext cx="179050" cy="127893"/>
          </a:xfrm>
          <a:prstGeom prst="rect">
            <a:avLst/>
          </a:prstGeom>
        </p:spPr>
      </p:pic>
      <p:pic>
        <p:nvPicPr>
          <p:cNvPr id="12" name="Picture 11" descr="quote1.wmf"/>
          <p:cNvPicPr>
            <a:picLocks noChangeAspect="1"/>
          </p:cNvPicPr>
          <p:nvPr/>
        </p:nvPicPr>
        <p:blipFill>
          <a:blip r:embed="rId4" cstate="screen"/>
          <a:stretch>
            <a:fillRect/>
          </a:stretch>
        </p:blipFill>
        <p:spPr>
          <a:xfrm>
            <a:off x="324498" y="5373216"/>
            <a:ext cx="179050" cy="127893"/>
          </a:xfrm>
          <a:prstGeom prst="rect">
            <a:avLst/>
          </a:prstGeom>
        </p:spPr>
      </p:pic>
      <p:pic>
        <p:nvPicPr>
          <p:cNvPr id="13" name="Picture 12"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98642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t>
            </a:r>
            <a:r>
              <a:rPr lang="en-US" dirty="0"/>
              <a:t>design your CSKM processes </a:t>
            </a:r>
            <a:r>
              <a:rPr lang="en-US" dirty="0" smtClean="0"/>
              <a:t>around Tier-1 Customer Service Agents like they are knowledge workers!</a:t>
            </a:r>
            <a:endParaRPr lang="en-US" dirty="0"/>
          </a:p>
        </p:txBody>
      </p:sp>
      <p:sp>
        <p:nvSpPr>
          <p:cNvPr id="3" name="Text Placeholder 2"/>
          <p:cNvSpPr>
            <a:spLocks noGrp="1"/>
          </p:cNvSpPr>
          <p:nvPr>
            <p:ph type="body" sz="quarter" idx="16"/>
          </p:nvPr>
        </p:nvSpPr>
        <p:spPr>
          <a:xfrm>
            <a:off x="326232" y="1780582"/>
            <a:ext cx="4754880" cy="3657600"/>
          </a:xfrm>
        </p:spPr>
        <p:txBody>
          <a:bodyPr anchor="t"/>
          <a:lstStyle/>
          <a:p>
            <a:pPr marL="169863" indent="-169863">
              <a:lnSpc>
                <a:spcPct val="115000"/>
              </a:lnSpc>
              <a:spcBef>
                <a:spcPts val="0"/>
              </a:spcBef>
              <a:spcAft>
                <a:spcPts val="0"/>
              </a:spcAft>
              <a:buSzPct val="100000"/>
              <a:buFont typeface="Symbol"/>
              <a:buChar char=""/>
            </a:pPr>
            <a:r>
              <a:rPr lang="en-US" dirty="0" smtClean="0">
                <a:ea typeface="Calibri"/>
                <a:cs typeface="Times New Roman"/>
              </a:rPr>
              <a:t>Cases </a:t>
            </a:r>
            <a:r>
              <a:rPr lang="en-US" dirty="0">
                <a:ea typeface="Calibri"/>
                <a:cs typeface="Times New Roman"/>
              </a:rPr>
              <a:t>may occasionally be escalated to traditional knowledge workers, but </a:t>
            </a:r>
            <a:r>
              <a:rPr lang="en-US" i="1" dirty="0">
                <a:ea typeface="Calibri"/>
                <a:cs typeface="Times New Roman"/>
              </a:rPr>
              <a:t>Tier-1</a:t>
            </a:r>
            <a:r>
              <a:rPr lang="en-US" dirty="0">
                <a:ea typeface="Calibri"/>
                <a:cs typeface="Times New Roman"/>
              </a:rPr>
              <a:t> agents are </a:t>
            </a:r>
            <a:r>
              <a:rPr lang="en-US" dirty="0" smtClean="0">
                <a:ea typeface="Calibri"/>
                <a:cs typeface="Times New Roman"/>
              </a:rPr>
              <a:t>process-driven: </a:t>
            </a:r>
            <a:r>
              <a:rPr lang="en-US" b="1" dirty="0" smtClean="0">
                <a:ea typeface="Calibri"/>
                <a:cs typeface="Times New Roman"/>
              </a:rPr>
              <a:t>traditional enterprise knowledge </a:t>
            </a:r>
            <a:r>
              <a:rPr lang="en-US" b="1" dirty="0">
                <a:ea typeface="Calibri"/>
                <a:cs typeface="Times New Roman"/>
              </a:rPr>
              <a:t>management </a:t>
            </a:r>
            <a:r>
              <a:rPr lang="en-US" b="1" dirty="0" smtClean="0">
                <a:ea typeface="Calibri"/>
                <a:cs typeface="Times New Roman"/>
              </a:rPr>
              <a:t>and search solutions, designed for </a:t>
            </a:r>
            <a:r>
              <a:rPr lang="en-US" b="1" i="1" dirty="0" smtClean="0">
                <a:ea typeface="Calibri"/>
                <a:cs typeface="Times New Roman"/>
              </a:rPr>
              <a:t>researchers</a:t>
            </a:r>
            <a:r>
              <a:rPr lang="en-US" b="1" dirty="0" smtClean="0">
                <a:ea typeface="Calibri"/>
                <a:cs typeface="Times New Roman"/>
              </a:rPr>
              <a:t>, </a:t>
            </a:r>
            <a:r>
              <a:rPr lang="en-US" b="1" dirty="0">
                <a:ea typeface="Calibri"/>
                <a:cs typeface="Times New Roman"/>
              </a:rPr>
              <a:t>are </a:t>
            </a:r>
            <a:r>
              <a:rPr lang="en-US" b="1" dirty="0" smtClean="0">
                <a:ea typeface="Calibri"/>
                <a:cs typeface="Times New Roman"/>
              </a:rPr>
              <a:t>inappropriate</a:t>
            </a:r>
            <a:r>
              <a:rPr lang="en-US" b="1" dirty="0">
                <a:ea typeface="Calibri"/>
                <a:cs typeface="Times New Roman"/>
              </a:rPr>
              <a:t> </a:t>
            </a:r>
            <a:r>
              <a:rPr lang="en-US" b="1" dirty="0" smtClean="0">
                <a:ea typeface="Calibri"/>
                <a:cs typeface="Times New Roman"/>
              </a:rPr>
              <a:t>for CSKM: </a:t>
            </a:r>
            <a:r>
              <a:rPr lang="en-US" dirty="0" smtClean="0">
                <a:ea typeface="Calibri"/>
                <a:cs typeface="Times New Roman"/>
              </a:rPr>
              <a:t>a specialized platform is required.</a:t>
            </a:r>
          </a:p>
          <a:p>
            <a:pPr marL="169863" indent="-169863">
              <a:lnSpc>
                <a:spcPct val="115000"/>
              </a:lnSpc>
              <a:spcBef>
                <a:spcPts val="0"/>
              </a:spcBef>
              <a:spcAft>
                <a:spcPts val="0"/>
              </a:spcAft>
              <a:buSzPct val="100000"/>
              <a:buFont typeface="Symbol"/>
              <a:buChar char=""/>
            </a:pPr>
            <a:endParaRPr lang="en-US" b="1" dirty="0">
              <a:ea typeface="Calibri"/>
              <a:cs typeface="Times New Roman"/>
            </a:endParaRPr>
          </a:p>
          <a:p>
            <a:pPr marL="169863" marR="0" lvl="0" indent="-169863">
              <a:lnSpc>
                <a:spcPct val="115000"/>
              </a:lnSpc>
              <a:spcBef>
                <a:spcPts val="0"/>
              </a:spcBef>
              <a:spcAft>
                <a:spcPts val="0"/>
              </a:spcAft>
              <a:buSzPct val="100000"/>
              <a:buFont typeface="Symbol"/>
              <a:buChar char=""/>
            </a:pPr>
            <a:r>
              <a:rPr lang="en-US" b="1" dirty="0" smtClean="0">
                <a:ea typeface="Calibri"/>
                <a:cs typeface="Times New Roman"/>
              </a:rPr>
              <a:t>Design to support transactions</a:t>
            </a:r>
            <a:r>
              <a:rPr lang="en-US" dirty="0" smtClean="0">
                <a:ea typeface="Calibri"/>
                <a:cs typeface="Times New Roman"/>
              </a:rPr>
              <a:t>: the goal is to provide process workers with the embedded tools they need to resolve customer service issues. Select tools that are designed with ease-of-use, process and channels integration in mind – CSKM platforms are not designed for internal collaboration (look to this </a:t>
            </a:r>
            <a:r>
              <a:rPr lang="en-US" i="1" dirty="0" smtClean="0">
                <a:ea typeface="Calibri"/>
                <a:cs typeface="Times New Roman"/>
                <a:hlinkClick r:id="rId3"/>
              </a:rPr>
              <a:t>Collaboration &amp; Teamware</a:t>
            </a:r>
            <a:r>
              <a:rPr lang="en-US" dirty="0" smtClean="0">
                <a:ea typeface="Calibri"/>
                <a:cs typeface="Times New Roman"/>
              </a:rPr>
              <a:t> research for information on internal collaboration).</a:t>
            </a:r>
          </a:p>
          <a:p>
            <a:pPr marL="169863" marR="0" lvl="0" indent="-169863">
              <a:lnSpc>
                <a:spcPct val="115000"/>
              </a:lnSpc>
              <a:spcBef>
                <a:spcPts val="0"/>
              </a:spcBef>
              <a:spcAft>
                <a:spcPts val="0"/>
              </a:spcAft>
              <a:buSzPct val="100000"/>
              <a:buFont typeface="Symbol"/>
              <a:buChar char=""/>
            </a:pPr>
            <a:endParaRPr lang="en-US" dirty="0" smtClean="0">
              <a:ea typeface="Calibri"/>
              <a:cs typeface="Times New Roman"/>
            </a:endParaRPr>
          </a:p>
          <a:p>
            <a:pPr marL="169863" marR="0" lvl="0" indent="-169863">
              <a:lnSpc>
                <a:spcPct val="115000"/>
              </a:lnSpc>
              <a:spcBef>
                <a:spcPts val="0"/>
              </a:spcBef>
              <a:spcAft>
                <a:spcPts val="1000"/>
              </a:spcAft>
              <a:buSzPct val="100000"/>
              <a:buFont typeface="Symbol"/>
              <a:buChar char=""/>
            </a:pPr>
            <a:r>
              <a:rPr lang="en-US" dirty="0" smtClean="0">
                <a:ea typeface="Calibri"/>
                <a:cs typeface="Times New Roman"/>
              </a:rPr>
              <a:t>To </a:t>
            </a:r>
            <a:r>
              <a:rPr lang="en-US" dirty="0">
                <a:ea typeface="Calibri"/>
                <a:cs typeface="Times New Roman"/>
              </a:rPr>
              <a:t>create and maintain a professional knowledgebase </a:t>
            </a:r>
            <a:r>
              <a:rPr lang="en-US" b="1" dirty="0">
                <a:ea typeface="Calibri"/>
                <a:cs typeface="Times New Roman"/>
              </a:rPr>
              <a:t>requires a specific skill set above that of the typical call </a:t>
            </a:r>
            <a:r>
              <a:rPr lang="en-US" b="1" dirty="0" smtClean="0">
                <a:ea typeface="Calibri"/>
                <a:cs typeface="Times New Roman"/>
              </a:rPr>
              <a:t>center agent</a:t>
            </a:r>
            <a:r>
              <a:rPr lang="en-US" dirty="0">
                <a:ea typeface="Calibri"/>
                <a:cs typeface="Times New Roman"/>
              </a:rPr>
              <a:t>. Degreed library science professionals often excel at this job</a:t>
            </a:r>
            <a:r>
              <a:rPr lang="en-US" dirty="0" smtClean="0">
                <a:ea typeface="Calibri"/>
                <a:cs typeface="Times New Roman"/>
              </a:rPr>
              <a:t>.</a:t>
            </a:r>
            <a:endParaRPr lang="en-US" dirty="0"/>
          </a:p>
        </p:txBody>
      </p:sp>
      <p:sp>
        <p:nvSpPr>
          <p:cNvPr id="5" name="Text Placeholder 4"/>
          <p:cNvSpPr>
            <a:spLocks noGrp="1"/>
          </p:cNvSpPr>
          <p:nvPr>
            <p:ph type="body" sz="quarter" idx="21"/>
          </p:nvPr>
        </p:nvSpPr>
        <p:spPr>
          <a:xfrm>
            <a:off x="5437264" y="4697109"/>
            <a:ext cx="3238823" cy="640103"/>
          </a:xfrm>
        </p:spPr>
        <p:txBody>
          <a:bodyPr/>
          <a:lstStyle/>
          <a:p>
            <a:pPr algn="ctr"/>
            <a:r>
              <a:rPr lang="en-US" i="1" dirty="0" smtClean="0"/>
              <a:t>The majority of workers in any given organization are process-oriented. This holds particularly true for call center operations.</a:t>
            </a:r>
            <a:endParaRPr lang="en-US" i="1" dirty="0"/>
          </a:p>
        </p:txBody>
      </p:sp>
      <p:sp>
        <p:nvSpPr>
          <p:cNvPr id="7" name="Text Placeholder 6"/>
          <p:cNvSpPr>
            <a:spLocks noGrp="1"/>
          </p:cNvSpPr>
          <p:nvPr>
            <p:ph type="body" sz="quarter" idx="19"/>
          </p:nvPr>
        </p:nvSpPr>
        <p:spPr>
          <a:xfrm>
            <a:off x="274320" y="1136203"/>
            <a:ext cx="8595360" cy="644379"/>
          </a:xfrm>
        </p:spPr>
        <p:txBody>
          <a:bodyPr anchor="ctr"/>
          <a:lstStyle/>
          <a:p>
            <a:r>
              <a:rPr lang="en-US" sz="1400" dirty="0" smtClean="0"/>
              <a:t>Customer Service Representatives in call centers are process-centric: they need a platform that embraces this reality and enables rapid problem identification and solution retrieval.</a:t>
            </a:r>
            <a:endParaRPr lang="en-US" sz="1400" dirty="0"/>
          </a:p>
        </p:txBody>
      </p:sp>
      <p:grpSp>
        <p:nvGrpSpPr>
          <p:cNvPr id="4" name="Group 24"/>
          <p:cNvGrpSpPr/>
          <p:nvPr/>
        </p:nvGrpSpPr>
        <p:grpSpPr>
          <a:xfrm>
            <a:off x="5400893" y="1852063"/>
            <a:ext cx="3311567" cy="2763154"/>
            <a:chOff x="5742522" y="1925985"/>
            <a:chExt cx="2915016" cy="2763154"/>
          </a:xfrm>
        </p:grpSpPr>
        <p:sp>
          <p:nvSpPr>
            <p:cNvPr id="21" name="Freeform 20"/>
            <p:cNvSpPr/>
            <p:nvPr/>
          </p:nvSpPr>
          <p:spPr>
            <a:xfrm>
              <a:off x="6714194" y="1925985"/>
              <a:ext cx="971672" cy="921051"/>
            </a:xfrm>
            <a:custGeom>
              <a:avLst/>
              <a:gdLst>
                <a:gd name="connsiteX0" fmla="*/ 0 w 971672"/>
                <a:gd name="connsiteY0" fmla="*/ 921051 h 921051"/>
                <a:gd name="connsiteX1" fmla="*/ 485836 w 971672"/>
                <a:gd name="connsiteY1" fmla="*/ 0 h 921051"/>
                <a:gd name="connsiteX2" fmla="*/ 485836 w 971672"/>
                <a:gd name="connsiteY2" fmla="*/ 0 h 921051"/>
                <a:gd name="connsiteX3" fmla="*/ 971672 w 971672"/>
                <a:gd name="connsiteY3" fmla="*/ 921051 h 921051"/>
                <a:gd name="connsiteX4" fmla="*/ 0 w 971672"/>
                <a:gd name="connsiteY4" fmla="*/ 921051 h 92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672" h="921051">
                  <a:moveTo>
                    <a:pt x="0" y="921051"/>
                  </a:moveTo>
                  <a:lnTo>
                    <a:pt x="485836" y="0"/>
                  </a:lnTo>
                  <a:lnTo>
                    <a:pt x="485836" y="0"/>
                  </a:lnTo>
                  <a:lnTo>
                    <a:pt x="971672" y="921051"/>
                  </a:lnTo>
                  <a:lnTo>
                    <a:pt x="0" y="921051"/>
                  </a:lnTo>
                  <a:close/>
                </a:path>
              </a:pathLst>
            </a:custGeom>
            <a:ln>
              <a:solidFill>
                <a:schemeClr val="tx1"/>
              </a:solidFill>
            </a:ln>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20320" tIns="20320" rIns="20320" bIns="20320" numCol="1" spcCol="1270" anchor="ctr" anchorCtr="0">
              <a:noAutofit/>
            </a:bodyPr>
            <a:lstStyle/>
            <a:p>
              <a:pPr defTabSz="711200">
                <a:lnSpc>
                  <a:spcPct val="90000"/>
                </a:lnSpc>
                <a:spcAft>
                  <a:spcPct val="35000"/>
                </a:spcAft>
              </a:pPr>
              <a:r>
                <a:rPr lang="en-US" sz="1400" b="1" dirty="0" smtClean="0">
                  <a:solidFill>
                    <a:srgbClr val="333333"/>
                  </a:solidFill>
                </a:rPr>
                <a:t>Sr. </a:t>
              </a:r>
            </a:p>
            <a:p>
              <a:pPr defTabSz="711200">
                <a:lnSpc>
                  <a:spcPct val="90000"/>
                </a:lnSpc>
                <a:spcAft>
                  <a:spcPct val="35000"/>
                </a:spcAft>
              </a:pPr>
              <a:r>
                <a:rPr lang="en-US" sz="1400" b="1" dirty="0" smtClean="0">
                  <a:solidFill>
                    <a:srgbClr val="333333"/>
                  </a:solidFill>
                </a:rPr>
                <a:t>Mgmt</a:t>
              </a:r>
              <a:r>
                <a:rPr lang="en-US" b="1" dirty="0" smtClean="0">
                  <a:solidFill>
                    <a:srgbClr val="333333"/>
                  </a:solidFill>
                </a:rPr>
                <a:t>.</a:t>
              </a:r>
              <a:endParaRPr lang="en-US" b="1" dirty="0">
                <a:solidFill>
                  <a:srgbClr val="333333"/>
                </a:solidFill>
              </a:endParaRPr>
            </a:p>
          </p:txBody>
        </p:sp>
        <p:sp>
          <p:nvSpPr>
            <p:cNvPr id="22" name="Freeform 21"/>
            <p:cNvSpPr/>
            <p:nvPr/>
          </p:nvSpPr>
          <p:spPr>
            <a:xfrm>
              <a:off x="6228358" y="2847036"/>
              <a:ext cx="1943344" cy="921051"/>
            </a:xfrm>
            <a:custGeom>
              <a:avLst/>
              <a:gdLst>
                <a:gd name="connsiteX0" fmla="*/ 0 w 1943344"/>
                <a:gd name="connsiteY0" fmla="*/ 921051 h 921051"/>
                <a:gd name="connsiteX1" fmla="*/ 485836 w 1943344"/>
                <a:gd name="connsiteY1" fmla="*/ 0 h 921051"/>
                <a:gd name="connsiteX2" fmla="*/ 1457508 w 1943344"/>
                <a:gd name="connsiteY2" fmla="*/ 0 h 921051"/>
                <a:gd name="connsiteX3" fmla="*/ 1943344 w 1943344"/>
                <a:gd name="connsiteY3" fmla="*/ 921051 h 921051"/>
                <a:gd name="connsiteX4" fmla="*/ 0 w 1943344"/>
                <a:gd name="connsiteY4" fmla="*/ 921051 h 92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3344" h="921051">
                  <a:moveTo>
                    <a:pt x="0" y="921051"/>
                  </a:moveTo>
                  <a:lnTo>
                    <a:pt x="485836" y="0"/>
                  </a:lnTo>
                  <a:lnTo>
                    <a:pt x="1457508" y="0"/>
                  </a:lnTo>
                  <a:lnTo>
                    <a:pt x="1943344" y="921051"/>
                  </a:lnTo>
                  <a:lnTo>
                    <a:pt x="0" y="921051"/>
                  </a:lnTo>
                  <a:close/>
                </a:path>
              </a:pathLst>
            </a:custGeom>
            <a:ln>
              <a:solidFill>
                <a:schemeClr val="tx1"/>
              </a:solidFill>
            </a:ln>
          </p:spPr>
          <p:style>
            <a:lnRef idx="0">
              <a:schemeClr val="lt1">
                <a:hueOff val="0"/>
                <a:satOff val="0"/>
                <a:lumOff val="0"/>
                <a:alphaOff val="0"/>
              </a:schemeClr>
            </a:lnRef>
            <a:fillRef idx="2">
              <a:schemeClr val="accent5">
                <a:hueOff val="-4766418"/>
                <a:satOff val="5519"/>
                <a:lumOff val="-21667"/>
                <a:alphaOff val="0"/>
              </a:schemeClr>
            </a:fillRef>
            <a:effectRef idx="1">
              <a:schemeClr val="accent5">
                <a:hueOff val="-4766418"/>
                <a:satOff val="5519"/>
                <a:lumOff val="-21667"/>
                <a:alphaOff val="0"/>
              </a:schemeClr>
            </a:effectRef>
            <a:fontRef idx="minor">
              <a:schemeClr val="dk1"/>
            </a:fontRef>
          </p:style>
          <p:txBody>
            <a:bodyPr spcFirstLastPara="0" vert="horz" wrap="square" lIns="360405" tIns="20320" rIns="360405" bIns="20320" numCol="1" spcCol="1270" anchor="ctr" anchorCtr="0">
              <a:noAutofit/>
            </a:bodyPr>
            <a:lstStyle/>
            <a:p>
              <a:pPr defTabSz="711200">
                <a:lnSpc>
                  <a:spcPct val="90000"/>
                </a:lnSpc>
                <a:spcAft>
                  <a:spcPct val="35000"/>
                </a:spcAft>
              </a:pPr>
              <a:r>
                <a:rPr lang="en-US" sz="1400" b="1" dirty="0" smtClean="0">
                  <a:solidFill>
                    <a:srgbClr val="333333"/>
                  </a:solidFill>
                </a:rPr>
                <a:t>Knowledge Workers</a:t>
              </a:r>
              <a:endParaRPr lang="en-US" sz="1400" b="1" dirty="0">
                <a:solidFill>
                  <a:srgbClr val="333333"/>
                </a:solidFill>
              </a:endParaRPr>
            </a:p>
          </p:txBody>
        </p:sp>
        <p:sp>
          <p:nvSpPr>
            <p:cNvPr id="23" name="Freeform 22"/>
            <p:cNvSpPr/>
            <p:nvPr/>
          </p:nvSpPr>
          <p:spPr>
            <a:xfrm>
              <a:off x="5742522" y="3768088"/>
              <a:ext cx="2915016" cy="921051"/>
            </a:xfrm>
            <a:custGeom>
              <a:avLst/>
              <a:gdLst>
                <a:gd name="connsiteX0" fmla="*/ 0 w 2915016"/>
                <a:gd name="connsiteY0" fmla="*/ 921051 h 921051"/>
                <a:gd name="connsiteX1" fmla="*/ 485836 w 2915016"/>
                <a:gd name="connsiteY1" fmla="*/ 0 h 921051"/>
                <a:gd name="connsiteX2" fmla="*/ 2429180 w 2915016"/>
                <a:gd name="connsiteY2" fmla="*/ 0 h 921051"/>
                <a:gd name="connsiteX3" fmla="*/ 2915016 w 2915016"/>
                <a:gd name="connsiteY3" fmla="*/ 921051 h 921051"/>
                <a:gd name="connsiteX4" fmla="*/ 0 w 2915016"/>
                <a:gd name="connsiteY4" fmla="*/ 921051 h 92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5016" h="921051">
                  <a:moveTo>
                    <a:pt x="0" y="921051"/>
                  </a:moveTo>
                  <a:lnTo>
                    <a:pt x="485836" y="0"/>
                  </a:lnTo>
                  <a:lnTo>
                    <a:pt x="2429180" y="0"/>
                  </a:lnTo>
                  <a:lnTo>
                    <a:pt x="2915016" y="921051"/>
                  </a:lnTo>
                  <a:lnTo>
                    <a:pt x="0" y="921051"/>
                  </a:lnTo>
                  <a:close/>
                </a:path>
              </a:pathLst>
            </a:custGeom>
            <a:ln w="38100">
              <a:solidFill>
                <a:srgbClr val="C77709"/>
              </a:solidFill>
            </a:ln>
            <a:effectLst/>
          </p:spPr>
          <p:style>
            <a:lnRef idx="0">
              <a:scrgbClr r="0" g="0" b="0"/>
            </a:lnRef>
            <a:fillRef idx="2">
              <a:schemeClr val="accent5">
                <a:hueOff val="-9532836"/>
                <a:satOff val="11038"/>
                <a:lumOff val="-43334"/>
                <a:alphaOff val="0"/>
              </a:schemeClr>
            </a:fillRef>
            <a:effectRef idx="1">
              <a:schemeClr val="accent5">
                <a:hueOff val="-9532836"/>
                <a:satOff val="11038"/>
                <a:lumOff val="-43334"/>
                <a:alphaOff val="0"/>
              </a:schemeClr>
            </a:effectRef>
            <a:fontRef idx="minor">
              <a:schemeClr val="dk1"/>
            </a:fontRef>
          </p:style>
          <p:txBody>
            <a:bodyPr spcFirstLastPara="0" vert="horz" wrap="square" lIns="530447" tIns="20320" rIns="530448" bIns="20320" numCol="1" spcCol="1270" anchor="ctr" anchorCtr="0">
              <a:noAutofit/>
            </a:bodyPr>
            <a:lstStyle/>
            <a:p>
              <a:pPr defTabSz="711200">
                <a:lnSpc>
                  <a:spcPct val="90000"/>
                </a:lnSpc>
                <a:spcAft>
                  <a:spcPct val="35000"/>
                </a:spcAft>
              </a:pPr>
              <a:r>
                <a:rPr lang="en-US" sz="1400" b="1" dirty="0" smtClean="0">
                  <a:solidFill>
                    <a:srgbClr val="C77709"/>
                  </a:solidFill>
                </a:rPr>
                <a:t>Process Workers</a:t>
              </a:r>
              <a:endParaRPr lang="en-US" sz="1400" b="1" dirty="0">
                <a:solidFill>
                  <a:srgbClr val="C77709"/>
                </a:solidFill>
              </a:endParaRPr>
            </a:p>
          </p:txBody>
        </p:sp>
      </p:grpSp>
      <p:grpSp>
        <p:nvGrpSpPr>
          <p:cNvPr id="6" name="Group 136"/>
          <p:cNvGrpSpPr/>
          <p:nvPr/>
        </p:nvGrpSpPr>
        <p:grpSpPr>
          <a:xfrm>
            <a:off x="320040" y="5532120"/>
            <a:ext cx="8503920" cy="848310"/>
            <a:chOff x="322099" y="3598911"/>
            <a:chExt cx="8503920" cy="848310"/>
          </a:xfrm>
        </p:grpSpPr>
        <p:sp>
          <p:nvSpPr>
            <p:cNvPr id="16" name="Rounded Rectangle 15"/>
            <p:cNvSpPr/>
            <p:nvPr/>
          </p:nvSpPr>
          <p:spPr>
            <a:xfrm>
              <a:off x="322099" y="3598911"/>
              <a:ext cx="8503920"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rgbClr val="333333"/>
                  </a:solidFill>
                </a:rPr>
                <a:t>Deploying traditional knowledge management tools to front-line customer service representatives is a strategic mistake: Tier-1 reps must focus on expedient processing and resolution of customer service issues, not activities like research, ideation and knowledge-sharing. Select a dedicated CSKM platform with a toolset that reflects this reality: </a:t>
              </a:r>
              <a:r>
                <a:rPr lang="en-CA" sz="1200" b="1" dirty="0" smtClean="0">
                  <a:solidFill>
                    <a:srgbClr val="333333"/>
                  </a:solidFill>
                </a:rPr>
                <a:t>do NOT extend traditional search tools to these workers.</a:t>
              </a:r>
            </a:p>
          </p:txBody>
        </p:sp>
        <p:pic>
          <p:nvPicPr>
            <p:cNvPr id="18" name="Picture 17" descr="insight.png"/>
            <p:cNvPicPr>
              <a:picLocks noChangeAspect="1"/>
            </p:cNvPicPr>
            <p:nvPr/>
          </p:nvPicPr>
          <p:blipFill>
            <a:blip r:embed="rId4" cstate="screen"/>
            <a:stretch>
              <a:fillRect/>
            </a:stretch>
          </p:blipFill>
          <p:spPr>
            <a:xfrm>
              <a:off x="328614" y="3609020"/>
              <a:ext cx="1000207" cy="838201"/>
            </a:xfrm>
            <a:prstGeom prst="rect">
              <a:avLst/>
            </a:prstGeom>
          </p:spPr>
        </p:pic>
      </p:grpSp>
    </p:spTree>
    <p:extLst>
      <p:ext uri="{BB962C8B-B14F-4D97-AF65-F5344CB8AC3E}">
        <p14:creationId xmlns:p14="http://schemas.microsoft.com/office/powerpoint/2010/main" xmlns="" val="68379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rely on search engines alone if your organization has a high degree of product and service complexity</a:t>
            </a:r>
            <a:endParaRPr lang="en-US" dirty="0"/>
          </a:p>
        </p:txBody>
      </p:sp>
      <p:sp>
        <p:nvSpPr>
          <p:cNvPr id="4" name="Text Placeholder 3"/>
          <p:cNvSpPr>
            <a:spLocks noGrp="1"/>
          </p:cNvSpPr>
          <p:nvPr>
            <p:ph type="body" sz="quarter" idx="16"/>
          </p:nvPr>
        </p:nvSpPr>
        <p:spPr>
          <a:xfrm>
            <a:off x="357314" y="2022215"/>
            <a:ext cx="4430710" cy="4323109"/>
          </a:xfrm>
        </p:spPr>
        <p:txBody>
          <a:bodyPr/>
          <a:lstStyle/>
          <a:p>
            <a:pPr lvl="0"/>
            <a:r>
              <a:rPr lang="en-US" dirty="0" smtClean="0"/>
              <a:t>There are two approaches to CSKM content management: </a:t>
            </a:r>
            <a:r>
              <a:rPr lang="en-US" b="1" dirty="0" smtClean="0">
                <a:solidFill>
                  <a:srgbClr val="C77709"/>
                </a:solidFill>
              </a:rPr>
              <a:t>search indexing of external sources </a:t>
            </a:r>
            <a:r>
              <a:rPr lang="en-US" dirty="0" smtClean="0"/>
              <a:t>and using a </a:t>
            </a:r>
            <a:r>
              <a:rPr lang="en-US" b="1" dirty="0" smtClean="0">
                <a:solidFill>
                  <a:srgbClr val="C77709"/>
                </a:solidFill>
              </a:rPr>
              <a:t>built-in CSKM knowledgebase.</a:t>
            </a:r>
          </a:p>
          <a:p>
            <a:pPr lvl="0"/>
            <a:endParaRPr lang="en-US" sz="800" dirty="0"/>
          </a:p>
          <a:p>
            <a:pPr lvl="0"/>
            <a:r>
              <a:rPr lang="en-US" dirty="0" smtClean="0"/>
              <a:t>A common mistake is simply adding a search engine layer over top of existing content (i.e. from a product page or SharePoint site). This approach is unsuitable for any company that considers customer service to be a core activity.</a:t>
            </a:r>
          </a:p>
          <a:p>
            <a:pPr lvl="0"/>
            <a:endParaRPr lang="en-US" sz="800" dirty="0"/>
          </a:p>
          <a:p>
            <a:pPr lvl="0"/>
            <a:r>
              <a:rPr lang="en-US" b="1" dirty="0" smtClean="0"/>
              <a:t>Having a discrete customer service KB means that resolutions are always being pulled from a common source</a:t>
            </a:r>
            <a:r>
              <a:rPr lang="en-US" dirty="0" smtClean="0"/>
              <a:t>. There is “one version of the truth”. It also makes authoring, updating, organizing and retiring content a straightforward task, since articles in the KB are managed in a single place.</a:t>
            </a:r>
          </a:p>
          <a:p>
            <a:pPr lvl="0"/>
            <a:endParaRPr lang="en-US" sz="800" dirty="0"/>
          </a:p>
          <a:p>
            <a:pPr lvl="0"/>
            <a:r>
              <a:rPr lang="en-US" dirty="0" smtClean="0"/>
              <a:t>Most CSKM platforms do provide indexing of content other than that found in the knowledgebase – this is fine (in fact, desirable). But </a:t>
            </a:r>
            <a:r>
              <a:rPr lang="en-US" b="1" dirty="0" smtClean="0"/>
              <a:t>external context indexing should be used in </a:t>
            </a:r>
            <a:r>
              <a:rPr lang="en-US" b="1" i="1" dirty="0" smtClean="0"/>
              <a:t>conjunction </a:t>
            </a:r>
            <a:r>
              <a:rPr lang="en-US" b="1" dirty="0" smtClean="0"/>
              <a:t>with a dedicated knowledgebase, </a:t>
            </a:r>
            <a:r>
              <a:rPr lang="en-US" dirty="0" smtClean="0"/>
              <a:t>not as a substitution to one</a:t>
            </a:r>
            <a:r>
              <a:rPr lang="en-US" b="1" dirty="0" smtClean="0"/>
              <a:t>.</a:t>
            </a:r>
          </a:p>
        </p:txBody>
      </p:sp>
      <p:sp>
        <p:nvSpPr>
          <p:cNvPr id="5" name="Text Placeholder 4"/>
          <p:cNvSpPr>
            <a:spLocks noGrp="1"/>
          </p:cNvSpPr>
          <p:nvPr>
            <p:ph type="body" sz="quarter" idx="19"/>
          </p:nvPr>
        </p:nvSpPr>
        <p:spPr>
          <a:xfrm>
            <a:off x="261938" y="1268760"/>
            <a:ext cx="8620124" cy="657225"/>
          </a:xfrm>
        </p:spPr>
        <p:txBody>
          <a:bodyPr/>
          <a:lstStyle/>
          <a:p>
            <a:r>
              <a:rPr lang="en-US" dirty="0" smtClean="0"/>
              <a:t>Successful customer service requires a discrete knowledgebase in which to author, manage, and optimize content specifically for service resolution.</a:t>
            </a:r>
            <a:endParaRPr lang="en-US" dirty="0"/>
          </a:p>
        </p:txBody>
      </p:sp>
      <p:pic>
        <p:nvPicPr>
          <p:cNvPr id="38" name="Picture 37" descr="slide9.jpg"/>
          <p:cNvPicPr>
            <a:picLocks noChangeAspect="1"/>
          </p:cNvPicPr>
          <p:nvPr/>
        </p:nvPicPr>
        <p:blipFill>
          <a:blip r:embed="rId3" cstate="screen"/>
          <a:stretch>
            <a:fillRect/>
          </a:stretch>
        </p:blipFill>
        <p:spPr>
          <a:xfrm>
            <a:off x="5148064" y="1988840"/>
            <a:ext cx="3560242" cy="4238691"/>
          </a:xfrm>
          <a:prstGeom prst="rect">
            <a:avLst/>
          </a:prstGeom>
        </p:spPr>
      </p:pic>
      <p:pic>
        <p:nvPicPr>
          <p:cNvPr id="6" name="Picture 5"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0344486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CSKM-VL-Plus-Storyboard-SAMPLE-flash"/>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4M7ab6Z7LUa.7I74IiyDf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jiFsh4sQUSvNOlscE3tO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wWoV2pU90C2iBlRJNpsh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B1dKe03BT0uljETN0Gd1pg"/>
</p:tagLst>
</file>

<file path=ppt/theme/theme1.xml><?xml version="1.0" encoding="utf-8"?>
<a:theme xmlns:a="http://schemas.openxmlformats.org/drawingml/2006/main" name="3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1563CE9BC1EF446BD167AAA67D14E00" ma:contentTypeVersion="4" ma:contentTypeDescription="Create a new document." ma:contentTypeScope="" ma:versionID="0b7a8f613bb126bdf3bb8c0be582f55a">
  <xsd:schema xmlns:xsd="http://www.w3.org/2001/XMLSchema" xmlns:p="http://schemas.microsoft.com/office/2006/metadata/properties" xmlns:ns2="fe8ebb2c-b9a9-418d-8ef2-bb1ef8e71083" targetNamespace="http://schemas.microsoft.com/office/2006/metadata/properties" ma:root="true" ma:fieldsID="c686c56c450986c2befa9269031718be" ns2:_="">
    <xsd:import namespace="fe8ebb2c-b9a9-418d-8ef2-bb1ef8e71083"/>
    <xsd:element name="properties">
      <xsd:complexType>
        <xsd:sequence>
          <xsd:element name="documentManagement">
            <xsd:complexType>
              <xsd:all>
                <xsd:element ref="ns2:Document_x0020_Status"/>
                <xsd:element ref="ns2:Comments" minOccurs="0"/>
                <xsd:element ref="ns2:Production_x0020_Status"/>
              </xsd:all>
            </xsd:complexType>
          </xsd:element>
        </xsd:sequence>
      </xsd:complexType>
    </xsd:element>
  </xsd:schema>
  <xsd:schema xmlns:xsd="http://www.w3.org/2001/XMLSchema" xmlns:dms="http://schemas.microsoft.com/office/2006/documentManagement/types" targetNamespace="fe8ebb2c-b9a9-418d-8ef2-bb1ef8e71083" elementFormDefault="qualified">
    <xsd:import namespace="http://schemas.microsoft.com/office/2006/documentManagement/types"/>
    <xsd:element name="Document_x0020_Status" ma:index="2" ma:displayName="Document Status" ma:default="Draft" ma:description="Define the review status of this particular document." ma:format="Dropdown" ma:internalName="Document_x0020_Status">
      <xsd:simpleType>
        <xsd:restriction base="dms:Choice">
          <xsd:enumeration value="Draft"/>
          <xsd:enumeration value="For Review"/>
          <xsd:enumeration value="In Rewrite"/>
          <xsd:enumeration value="Complete"/>
        </xsd:restriction>
      </xsd:simpleType>
    </xsd:element>
    <xsd:element name="Comments" ma:index="3" nillable="true" ma:displayName="Comments" ma:description="If your document requires specific editing instructions (ie. Please read SD only), use this field to make them known." ma:internalName="Comments">
      <xsd:simpleType>
        <xsd:restriction base="dms:Note"/>
      </xsd:simpleType>
    </xsd:element>
    <xsd:element name="Production_x0020_Status" ma:index="4" ma:displayName="Production Status" ma:default="In Research" ma:description="Production status of document once Research has completed the document." ma:format="Dropdown" ma:internalName="Production_x0020_Status">
      <xsd:simpleType>
        <xsd:restriction base="dms:Choice">
          <xsd:enumeration value="In Research"/>
          <xsd:enumeration value="Editing Required"/>
          <xsd:enumeration value="Awaiting Publication"/>
          <xsd:enumeration value="Publish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roduction_x0020_Status xmlns="fe8ebb2c-b9a9-418d-8ef2-bb1ef8e71083">Editing Required</Production_x0020_Status>
    <Comments xmlns="fe8ebb2c-b9a9-418d-8ef2-bb1ef8e71083">edited to slide 35</Comments>
    <Document_x0020_Status xmlns="fe8ebb2c-b9a9-418d-8ef2-bb1ef8e71083">Complete</Document_x0020_Status>
  </documentManagement>
</p:properties>
</file>

<file path=customXml/itemProps1.xml><?xml version="1.0" encoding="utf-8"?>
<ds:datastoreItem xmlns:ds="http://schemas.openxmlformats.org/officeDocument/2006/customXml" ds:itemID="{E6682A97-45DB-4A24-89C5-BB06C5A30C64}">
  <ds:schemaRefs>
    <ds:schemaRef ds:uri="http://schemas.microsoft.com/sharepoint/v3/contenttype/forms"/>
  </ds:schemaRefs>
</ds:datastoreItem>
</file>

<file path=customXml/itemProps2.xml><?xml version="1.0" encoding="utf-8"?>
<ds:datastoreItem xmlns:ds="http://schemas.openxmlformats.org/officeDocument/2006/customXml" ds:itemID="{4B52CB3B-C0EB-46B9-BD16-43903A733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8ebb2c-b9a9-418d-8ef2-bb1ef8e710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06AA8C3-C2F7-4913-928C-A580BF475773}">
  <ds:schemaRefs>
    <ds:schemaRef ds:uri="http://schemas.microsoft.com/office/2006/metadata/properties"/>
    <ds:schemaRef ds:uri="fe8ebb2c-b9a9-418d-8ef2-bb1ef8e71083"/>
  </ds:schemaRefs>
</ds:datastoreItem>
</file>

<file path=docProps/app.xml><?xml version="1.0" encoding="utf-8"?>
<Properties xmlns="http://schemas.openxmlformats.org/officeDocument/2006/extended-properties" xmlns:vt="http://schemas.openxmlformats.org/officeDocument/2006/docPropsVTypes">
  <Template/>
  <TotalTime>20668</TotalTime>
  <Words>1901</Words>
  <Application>Microsoft Office PowerPoint</Application>
  <PresentationFormat>On-screen Show (4:3)</PresentationFormat>
  <Paragraphs>138</Paragraphs>
  <Slides>10</Slides>
  <Notes>10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14" baseType="lpstr">
      <vt:lpstr>3_Office Theme</vt:lpstr>
      <vt:lpstr>6_Office Theme</vt:lpstr>
      <vt:lpstr>8_Office Theme</vt:lpstr>
      <vt:lpstr>think-cell Slide</vt:lpstr>
      <vt:lpstr>Slide 1</vt:lpstr>
      <vt:lpstr>Executive Summary</vt:lpstr>
      <vt:lpstr>Introduction</vt:lpstr>
      <vt:lpstr>The Info-Tech Customer Service Roadmap</vt:lpstr>
      <vt:lpstr>Slide 5</vt:lpstr>
      <vt:lpstr>You need a strategy for managing &amp; leveraging organizational knowledge in order to resolve service issues</vt:lpstr>
      <vt:lpstr>A breakdown in CSKM means poor resolution of problems – and customer defection!</vt:lpstr>
      <vt:lpstr>Don’t design your CSKM processes around Tier-1 Customer Service Agents like they are knowledge workers!</vt:lpstr>
      <vt:lpstr>Don’t rely on search engines alone if your organization has a high degree of product and service complexity</vt:lpstr>
      <vt:lpstr>Info-Tech Research Group Helps IT Professionals To:</vt:lpstr>
    </vt:vector>
  </TitlesOfParts>
  <Company>TechSmith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Service Knowledge Management VL Plus Storyboard-SAMPLE-flash</dc:title>
  <dc:creator>m.pierce</dc:creator>
  <cp:lastModifiedBy>W. Evanson</cp:lastModifiedBy>
  <cp:revision>1676</cp:revision>
  <dcterms:created xsi:type="dcterms:W3CDTF">2006-07-18T19:14:56Z</dcterms:created>
  <dcterms:modified xsi:type="dcterms:W3CDTF">2011-11-17T17:21:48Z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0x010100D1563CE9BC1EF446BD167AAA67D14E00</vt:lpwstr>
  </property>
</Properties>
</file>