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2.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4426" r:id="rId1"/>
    <p:sldMasterId id="2147484682" r:id="rId2"/>
    <p:sldMasterId id="2147485160" r:id="rId3"/>
  </p:sldMasterIdLst>
  <p:notesMasterIdLst>
    <p:notesMasterId r:id="rId16"/>
  </p:notesMasterIdLst>
  <p:handoutMasterIdLst>
    <p:handoutMasterId r:id="rId17"/>
  </p:handoutMasterIdLst>
  <p:sldIdLst>
    <p:sldId id="665" r:id="rId4"/>
    <p:sldId id="667" r:id="rId5"/>
    <p:sldId id="666" r:id="rId6"/>
    <p:sldId id="668" r:id="rId7"/>
    <p:sldId id="669" r:id="rId8"/>
    <p:sldId id="670" r:id="rId9"/>
    <p:sldId id="671" r:id="rId10"/>
    <p:sldId id="672" r:id="rId11"/>
    <p:sldId id="673" r:id="rId12"/>
    <p:sldId id="643" r:id="rId13"/>
    <p:sldId id="674" r:id="rId14"/>
    <p:sldId id="675" r:id="rId15"/>
  </p:sldIdLst>
  <p:sldSz cx="9144000" cy="6858000" type="screen4x3"/>
  <p:notesSz cx="6858000" cy="9144000"/>
  <p:custDataLst>
    <p:tags r:id="rId18"/>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14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uthor" initials="A" lastIdx="0" clrIdx="7"/>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77709"/>
    <a:srgbClr val="7FAC85"/>
    <a:srgbClr val="336600"/>
    <a:srgbClr val="000000"/>
    <a:srgbClr val="003300"/>
    <a:srgbClr val="D17D08"/>
    <a:srgbClr val="2576B7"/>
    <a:srgbClr val="5D5936"/>
    <a:srgbClr val="243F54"/>
    <a:srgbClr val="CECE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187" autoAdjust="0"/>
    <p:restoredTop sz="99883" autoAdjust="0"/>
  </p:normalViewPr>
  <p:slideViewPr>
    <p:cSldViewPr snapToObjects="1">
      <p:cViewPr varScale="1">
        <p:scale>
          <a:sx n="122" d="100"/>
          <a:sy n="122" d="100"/>
        </p:scale>
        <p:origin x="2064" y="90"/>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106" d="100"/>
          <a:sy n="106" d="100"/>
        </p:scale>
        <p:origin x="-5224" y="-112"/>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31/05/2013</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p14="http://schemas.microsoft.com/office/powerpoint/2010/main" val="40820289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p14="http://schemas.microsoft.com/office/powerpoint/2010/main" val="39552383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759526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10</a:t>
            </a:fld>
            <a:endParaRPr lang="en-US" dirty="0">
              <a:solidFill>
                <a:prstClr val="black"/>
              </a:solidFill>
            </a:endParaRPr>
          </a:p>
        </p:txBody>
      </p:sp>
    </p:spTree>
    <p:extLst>
      <p:ext uri="{BB962C8B-B14F-4D97-AF65-F5344CB8AC3E}">
        <p14:creationId xmlns:p14="http://schemas.microsoft.com/office/powerpoint/2010/main" val="19214486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11</a:t>
            </a:fld>
            <a:endParaRPr lang="en-US" dirty="0">
              <a:solidFill>
                <a:prstClr val="black"/>
              </a:solidFill>
            </a:endParaRPr>
          </a:p>
        </p:txBody>
      </p:sp>
    </p:spTree>
    <p:extLst>
      <p:ext uri="{BB962C8B-B14F-4D97-AF65-F5344CB8AC3E}">
        <p14:creationId xmlns:p14="http://schemas.microsoft.com/office/powerpoint/2010/main" val="257389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val="685610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3</a:t>
            </a:fld>
            <a:endParaRPr lang="en-US" dirty="0">
              <a:solidFill>
                <a:prstClr val="black"/>
              </a:solidFill>
            </a:endParaRPr>
          </a:p>
        </p:txBody>
      </p:sp>
    </p:spTree>
    <p:extLst>
      <p:ext uri="{BB962C8B-B14F-4D97-AF65-F5344CB8AC3E}">
        <p14:creationId xmlns:p14="http://schemas.microsoft.com/office/powerpoint/2010/main" val="4154315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1537979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5</a:t>
            </a:fld>
            <a:endParaRPr lang="en-US" dirty="0">
              <a:solidFill>
                <a:prstClr val="black"/>
              </a:solidFill>
            </a:endParaRPr>
          </a:p>
        </p:txBody>
      </p:sp>
    </p:spTree>
    <p:extLst>
      <p:ext uri="{BB962C8B-B14F-4D97-AF65-F5344CB8AC3E}">
        <p14:creationId xmlns:p14="http://schemas.microsoft.com/office/powerpoint/2010/main" val="2392796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val="1604603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3706570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1412751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9</a:t>
            </a:fld>
            <a:endParaRPr lang="en-US" dirty="0">
              <a:solidFill>
                <a:prstClr val="black"/>
              </a:solidFill>
            </a:endParaRPr>
          </a:p>
        </p:txBody>
      </p:sp>
    </p:spTree>
    <p:extLst>
      <p:ext uri="{BB962C8B-B14F-4D97-AF65-F5344CB8AC3E}">
        <p14:creationId xmlns:p14="http://schemas.microsoft.com/office/powerpoint/2010/main" val="32438065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42" name="Picture 41" descr="itrg-banner.jpg"/>
          <p:cNvPicPr>
            <a:picLocks noChangeAspect="1"/>
          </p:cNvPicPr>
          <p:nvPr userDrawn="1"/>
        </p:nvPicPr>
        <p:blipFill>
          <a:blip r:embed="rId2" cstate="screen"/>
          <a:stretch>
            <a:fillRect/>
          </a:stretch>
        </p:blipFill>
        <p:spPr>
          <a:xfrm>
            <a:off x="0" y="6090047"/>
            <a:ext cx="9144000" cy="767953"/>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 name="Group 21"/>
          <p:cNvGrpSpPr/>
          <p:nvPr userDrawn="1"/>
        </p:nvGrpSpPr>
        <p:grpSpPr>
          <a:xfrm>
            <a:off x="0" y="0"/>
            <a:ext cx="9144000" cy="6876000"/>
            <a:chOff x="0" y="0"/>
            <a:chExt cx="9144000" cy="6876000"/>
          </a:xfrm>
        </p:grpSpPr>
        <p:sp>
          <p:nvSpPr>
            <p:cNvPr id="23" name="Rectangle 2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5" name="Rectangle 2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2" name="Group 17"/>
          <p:cNvGrpSpPr/>
          <p:nvPr userDrawn="1"/>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ight Blank - BD Edit">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3270946" y="3300333"/>
            <a:ext cx="3991135"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6" hasCustomPrompt="1"/>
          </p:nvPr>
        </p:nvSpPr>
        <p:spPr>
          <a:xfrm>
            <a:off x="249303" y="1304765"/>
            <a:ext cx="4713222" cy="399113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Right Blank - BD Edit Long">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2710230" y="3861049"/>
            <a:ext cx="5112569" cy="1"/>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6" hasCustomPrompt="1"/>
          </p:nvPr>
        </p:nvSpPr>
        <p:spPr>
          <a:xfrm>
            <a:off x="249303" y="1304765"/>
            <a:ext cx="4713222" cy="399113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9" name="Rectangle 18"/>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2"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2" name="Group 15"/>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9600" dirty="0">
              <a:solidFill>
                <a:srgbClr val="FFFFFF"/>
              </a:solidFill>
            </a:endParaRPr>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2" name="Group 22"/>
          <p:cNvGrpSpPr/>
          <p:nvPr userDrawn="1"/>
        </p:nvGrpSpPr>
        <p:grpSpPr>
          <a:xfrm>
            <a:off x="0" y="0"/>
            <a:ext cx="9144000" cy="6876000"/>
            <a:chOff x="0" y="0"/>
            <a:chExt cx="9144000" cy="6876000"/>
          </a:xfrm>
        </p:grpSpPr>
        <p:sp>
          <p:nvSpPr>
            <p:cNvPr id="24" name="Rectangle 2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5" name="Rectangle 2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6" name="Rectangle 2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19074"/>
            <a:ext cx="2373549" cy="1938535"/>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10pt)</a:t>
            </a:r>
          </a:p>
          <a:p>
            <a:pPr lvl="0"/>
            <a:endParaRPr lang="en-US" dirty="0" smtClean="0"/>
          </a:p>
          <a:p>
            <a:pPr lvl="0"/>
            <a:endParaRPr lang="en-US" dirty="0" smtClean="0"/>
          </a:p>
        </p:txBody>
      </p:sp>
      <p:sp>
        <p:nvSpPr>
          <p:cNvPr id="54" name="Text Placeholder 53"/>
          <p:cNvSpPr>
            <a:spLocks noGrp="1"/>
          </p:cNvSpPr>
          <p:nvPr userDrawn="1">
            <p:ph type="body" sz="quarter" idx="19" hasCustomPrompt="1"/>
          </p:nvPr>
        </p:nvSpPr>
        <p:spPr>
          <a:xfrm>
            <a:off x="798362" y="3969266"/>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What’s in this Section:</a:t>
            </a:r>
            <a:endParaRPr lang="en-CA" dirty="0"/>
          </a:p>
        </p:txBody>
      </p:sp>
      <p:sp>
        <p:nvSpPr>
          <p:cNvPr id="55" name="Text Placeholder 53"/>
          <p:cNvSpPr>
            <a:spLocks noGrp="1"/>
          </p:cNvSpPr>
          <p:nvPr userDrawn="1">
            <p:ph type="body" sz="quarter" idx="20" hasCustomPrompt="1"/>
          </p:nvPr>
        </p:nvSpPr>
        <p:spPr>
          <a:xfrm>
            <a:off x="6096687" y="3966023"/>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Sections:</a:t>
            </a:r>
            <a:endParaRPr lang="en-CA" dirty="0"/>
          </a:p>
        </p:txBody>
      </p:sp>
      <p:sp>
        <p:nvSpPr>
          <p:cNvPr id="30" name="Text Placeholder 41"/>
          <p:cNvSpPr>
            <a:spLocks noGrp="1"/>
          </p:cNvSpPr>
          <p:nvPr>
            <p:ph type="body" sz="quarter" idx="21" hasCustomPrompt="1"/>
          </p:nvPr>
        </p:nvSpPr>
        <p:spPr>
          <a:xfrm>
            <a:off x="791580" y="4232015"/>
            <a:ext cx="4436996" cy="1906138"/>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12pt)</a:t>
            </a:r>
          </a:p>
          <a:p>
            <a:pPr lvl="1"/>
            <a:r>
              <a:rPr lang="en-US" dirty="0" smtClean="0"/>
              <a:t>Second Level</a:t>
            </a:r>
          </a:p>
          <a:p>
            <a:pPr lvl="2"/>
            <a:r>
              <a:rPr lang="en-US" dirty="0" smtClean="0"/>
              <a:t>Third Level</a:t>
            </a:r>
          </a:p>
          <a:p>
            <a:pPr lvl="3"/>
            <a:r>
              <a:rPr lang="en-US" dirty="0" smtClean="0"/>
              <a:t>Forth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2"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2697481" y="4403420"/>
            <a:ext cx="374904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Right Blank - BD Edit No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1304765"/>
            <a:ext cx="4713222" cy="399113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5" name="Picture 4"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6" name="Rectangle 5"/>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1997-2013</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spTree>
    <p:extLst>
      <p:ext uri="{BB962C8B-B14F-4D97-AF65-F5344CB8AC3E}">
        <p14:creationId xmlns:p14="http://schemas.microsoft.com/office/powerpoint/2010/main" val="1222489473"/>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solidFill>
                  <a:srgbClr val="333333"/>
                </a:solidFill>
              </a:rPr>
              <a:t>What’s in this Section:</a:t>
            </a:r>
            <a:endParaRPr lang="en-CA" sz="1400" b="1" dirty="0">
              <a:solidFill>
                <a:srgbClr val="333333"/>
              </a:solidFill>
            </a:endParaRP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solidFill>
                  <a:srgbClr val="333333"/>
                </a:solidFill>
              </a:rPr>
              <a:t>Sections:</a:t>
            </a:r>
            <a:endParaRPr lang="en-CA" sz="1400" b="1" dirty="0">
              <a:solidFill>
                <a:srgbClr val="333333"/>
              </a:solidFill>
            </a:endParaRPr>
          </a:p>
        </p:txBody>
      </p:sp>
    </p:spTree>
    <p:extLst>
      <p:ext uri="{BB962C8B-B14F-4D97-AF65-F5344CB8AC3E}">
        <p14:creationId xmlns:p14="http://schemas.microsoft.com/office/powerpoint/2010/main" val="2229548411"/>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66" name="Straight Connector 65"/>
          <p:cNvCxnSpPr/>
          <p:nvPr userDrawn="1"/>
        </p:nvCxnSpPr>
        <p:spPr>
          <a:xfrm>
            <a:off x="4572006" y="2420890"/>
            <a:ext cx="0" cy="3636402"/>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6" hasCustomPrompt="1"/>
          </p:nvPr>
        </p:nvSpPr>
        <p:spPr>
          <a:xfrm>
            <a:off x="249303" y="2636912"/>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636912"/>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extLst>
      <p:ext uri="{BB962C8B-B14F-4D97-AF65-F5344CB8AC3E}">
        <p14:creationId xmlns:p14="http://schemas.microsoft.com/office/powerpoint/2010/main" val="2888309184"/>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485554585"/>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screen"/>
          <a:stretch>
            <a:fillRect/>
          </a:stretch>
        </p:blipFill>
        <p:spPr>
          <a:xfrm>
            <a:off x="464339" y="1376772"/>
            <a:ext cx="1410568" cy="1548443"/>
          </a:xfrm>
          <a:prstGeom prst="rect">
            <a:avLst/>
          </a:prstGeom>
        </p:spPr>
      </p:pic>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val="140576575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451204478"/>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val="33896726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9463061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grpSp>
        <p:nvGrpSpPr>
          <p:cNvPr id="2" name="Group 21"/>
          <p:cNvGrpSpPr/>
          <p:nvPr userDrawn="1"/>
        </p:nvGrpSpPr>
        <p:grpSpPr>
          <a:xfrm>
            <a:off x="0" y="0"/>
            <a:ext cx="9144000" cy="6876000"/>
            <a:chOff x="0" y="0"/>
            <a:chExt cx="9144000" cy="6876000"/>
          </a:xfrm>
        </p:grpSpPr>
        <p:sp>
          <p:nvSpPr>
            <p:cNvPr id="23" name="Rectangle 2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5" name="Rectangle 2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val="8820248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2" name="Group 17"/>
          <p:cNvGrpSpPr/>
          <p:nvPr userDrawn="1"/>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val="222843207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1673668802"/>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2"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val="41418120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2" name="Group 15"/>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val="25294174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val="37126774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9600" dirty="0">
              <a:solidFill>
                <a:srgbClr val="FFFFFF"/>
              </a:solidFill>
            </a:endParaRPr>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extLst>
      <p:ext uri="{BB962C8B-B14F-4D97-AF65-F5344CB8AC3E}">
        <p14:creationId xmlns:p14="http://schemas.microsoft.com/office/powerpoint/2010/main" val="27743623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2"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val="311612349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6517235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569143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screen"/>
          <a:stretch>
            <a:fillRect/>
          </a:stretch>
        </p:blipFill>
        <p:spPr>
          <a:xfrm>
            <a:off x="464339" y="1376772"/>
            <a:ext cx="1410568" cy="1548443"/>
          </a:xfrm>
          <a:prstGeom prst="rect">
            <a:avLst/>
          </a:prstGeom>
        </p:spPr>
      </p:pic>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86518135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65407530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0086102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46745812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58493535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71547903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3703062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00724474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42" name="Picture 41" descr="itrg-banner.jpg"/>
          <p:cNvPicPr>
            <a:picLocks noChangeAspect="1"/>
          </p:cNvPicPr>
          <p:nvPr userDrawn="1"/>
        </p:nvPicPr>
        <p:blipFill>
          <a:blip r:embed="rId2" cstate="screen"/>
          <a:stretch>
            <a:fillRect/>
          </a:stretch>
        </p:blipFill>
        <p:spPr>
          <a:xfrm>
            <a:off x="0" y="6090047"/>
            <a:ext cx="9144000" cy="767953"/>
          </a:xfrm>
          <a:prstGeom prst="rect">
            <a:avLst/>
          </a:prstGeom>
        </p:spPr>
      </p:pic>
    </p:spTree>
    <p:extLst>
      <p:ext uri="{BB962C8B-B14F-4D97-AF65-F5344CB8AC3E}">
        <p14:creationId xmlns:p14="http://schemas.microsoft.com/office/powerpoint/2010/main" val="56434911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19074"/>
            <a:ext cx="2373549" cy="1938535"/>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10pt)</a:t>
            </a:r>
          </a:p>
          <a:p>
            <a:pPr lvl="0"/>
            <a:endParaRPr lang="en-US" dirty="0" smtClean="0"/>
          </a:p>
          <a:p>
            <a:pPr lvl="0"/>
            <a:endParaRPr lang="en-US" dirty="0" smtClean="0"/>
          </a:p>
        </p:txBody>
      </p:sp>
      <p:sp>
        <p:nvSpPr>
          <p:cNvPr id="54" name="Text Placeholder 53"/>
          <p:cNvSpPr>
            <a:spLocks noGrp="1"/>
          </p:cNvSpPr>
          <p:nvPr userDrawn="1">
            <p:ph type="body" sz="quarter" idx="19" hasCustomPrompt="1"/>
          </p:nvPr>
        </p:nvSpPr>
        <p:spPr>
          <a:xfrm>
            <a:off x="798362" y="3969266"/>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What’s in this Section:</a:t>
            </a:r>
            <a:endParaRPr lang="en-CA" dirty="0"/>
          </a:p>
        </p:txBody>
      </p:sp>
      <p:sp>
        <p:nvSpPr>
          <p:cNvPr id="55" name="Text Placeholder 53"/>
          <p:cNvSpPr>
            <a:spLocks noGrp="1"/>
          </p:cNvSpPr>
          <p:nvPr userDrawn="1">
            <p:ph type="body" sz="quarter" idx="20" hasCustomPrompt="1"/>
          </p:nvPr>
        </p:nvSpPr>
        <p:spPr>
          <a:xfrm>
            <a:off x="6096687" y="3966023"/>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Sections:</a:t>
            </a:r>
            <a:endParaRPr lang="en-CA" dirty="0"/>
          </a:p>
        </p:txBody>
      </p:sp>
      <p:sp>
        <p:nvSpPr>
          <p:cNvPr id="30" name="Text Placeholder 41"/>
          <p:cNvSpPr>
            <a:spLocks noGrp="1"/>
          </p:cNvSpPr>
          <p:nvPr>
            <p:ph type="body" sz="quarter" idx="21" hasCustomPrompt="1"/>
          </p:nvPr>
        </p:nvSpPr>
        <p:spPr>
          <a:xfrm>
            <a:off x="791580" y="4232015"/>
            <a:ext cx="4436996" cy="1906138"/>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12pt)</a:t>
            </a:r>
          </a:p>
          <a:p>
            <a:pPr lvl="1"/>
            <a:r>
              <a:rPr lang="en-US" dirty="0" smtClean="0"/>
              <a:t>Second Level</a:t>
            </a:r>
          </a:p>
          <a:p>
            <a:pPr lvl="2"/>
            <a:r>
              <a:rPr lang="en-US" dirty="0" smtClean="0"/>
              <a:t>Third Level</a:t>
            </a:r>
          </a:p>
          <a:p>
            <a:pPr lvl="3"/>
            <a:r>
              <a:rPr lang="en-US" dirty="0" smtClean="0"/>
              <a:t>Forth Level</a:t>
            </a:r>
          </a:p>
        </p:txBody>
      </p:sp>
    </p:spTree>
    <p:extLst>
      <p:ext uri="{BB962C8B-B14F-4D97-AF65-F5344CB8AC3E}">
        <p14:creationId xmlns:p14="http://schemas.microsoft.com/office/powerpoint/2010/main" val="4163979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2697481" y="4403420"/>
            <a:ext cx="374904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720991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47561798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screen"/>
          <a:stretch>
            <a:fillRect/>
          </a:stretch>
        </p:blipFill>
        <p:spPr>
          <a:xfrm>
            <a:off x="464339" y="1376772"/>
            <a:ext cx="1410568" cy="1548443"/>
          </a:xfrm>
          <a:prstGeom prst="rect">
            <a:avLst/>
          </a:prstGeom>
        </p:spPr>
      </p:pic>
    </p:spTree>
    <p:extLst>
      <p:ext uri="{BB962C8B-B14F-4D97-AF65-F5344CB8AC3E}">
        <p14:creationId xmlns:p14="http://schemas.microsoft.com/office/powerpoint/2010/main" val="970546517"/>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99927856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Blank (more or less)">
    <p:spTree>
      <p:nvGrpSpPr>
        <p:cNvPr id="1" name=""/>
        <p:cNvGrpSpPr/>
        <p:nvPr/>
      </p:nvGrpSpPr>
      <p:grpSpPr>
        <a:xfrm>
          <a:off x="0" y="0"/>
          <a:ext cx="0" cy="0"/>
          <a:chOff x="0" y="0"/>
          <a:chExt cx="0" cy="0"/>
        </a:xfrm>
      </p:grpSpPr>
    </p:spTree>
    <p:extLst>
      <p:ext uri="{BB962C8B-B14F-4D97-AF65-F5344CB8AC3E}">
        <p14:creationId xmlns:p14="http://schemas.microsoft.com/office/powerpoint/2010/main" val="92559397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55031582"/>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 name="Group 9"/>
          <p:cNvGrpSpPr/>
          <p:nvPr userDrawn="1"/>
        </p:nvGrpSpPr>
        <p:grpSpPr>
          <a:xfrm>
            <a:off x="0" y="0"/>
            <a:ext cx="9144000" cy="6876000"/>
            <a:chOff x="0" y="0"/>
            <a:chExt cx="9144000" cy="6876000"/>
          </a:xfrm>
        </p:grpSpPr>
        <p:sp>
          <p:nvSpPr>
            <p:cNvPr id="13" name="Rectangle 1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val="5636136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93510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 name="Group 21"/>
          <p:cNvGrpSpPr/>
          <p:nvPr userDrawn="1"/>
        </p:nvGrpSpPr>
        <p:grpSpPr>
          <a:xfrm>
            <a:off x="0" y="0"/>
            <a:ext cx="9144000" cy="6876000"/>
            <a:chOff x="0" y="0"/>
            <a:chExt cx="9144000" cy="6876000"/>
          </a:xfrm>
        </p:grpSpPr>
        <p:sp>
          <p:nvSpPr>
            <p:cNvPr id="23" name="Rectangle 2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5" name="Rectangle 2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val="395603458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2" name="Group 17"/>
          <p:cNvGrpSpPr/>
          <p:nvPr userDrawn="1"/>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val="3604007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Right Blank - BD Edit">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3055296" y="3300333"/>
            <a:ext cx="3991135"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6" hasCustomPrompt="1"/>
          </p:nvPr>
        </p:nvSpPr>
        <p:spPr>
          <a:xfrm>
            <a:off x="249303" y="1304765"/>
            <a:ext cx="4713222" cy="399113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82797219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Right Blank - BD Edit No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1304765"/>
            <a:ext cx="4713222" cy="399113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92609936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_Right Blank - BD Edit Long">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2710230" y="3861049"/>
            <a:ext cx="5112569" cy="1"/>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6" hasCustomPrompt="1"/>
          </p:nvPr>
        </p:nvSpPr>
        <p:spPr>
          <a:xfrm>
            <a:off x="249303" y="1304765"/>
            <a:ext cx="4713222" cy="399113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64422325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9" name="Rectangle 18"/>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val="316566468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2"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val="374915598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2" name="Group 15"/>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val="210741548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val="385936902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9600" dirty="0">
              <a:solidFill>
                <a:srgbClr val="FFFFFF"/>
              </a:solidFill>
            </a:endParaRPr>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extLst>
      <p:ext uri="{BB962C8B-B14F-4D97-AF65-F5344CB8AC3E}">
        <p14:creationId xmlns:p14="http://schemas.microsoft.com/office/powerpoint/2010/main" val="182494591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2" name="Group 22"/>
          <p:cNvGrpSpPr/>
          <p:nvPr userDrawn="1"/>
        </p:nvGrpSpPr>
        <p:grpSpPr>
          <a:xfrm>
            <a:off x="0" y="0"/>
            <a:ext cx="9144000" cy="6876000"/>
            <a:chOff x="0" y="0"/>
            <a:chExt cx="9144000" cy="6876000"/>
          </a:xfrm>
        </p:grpSpPr>
        <p:sp>
          <p:nvSpPr>
            <p:cNvPr id="24" name="Rectangle 2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5" name="Rectangle 2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6" name="Rectangle 2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val="326615962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2"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val="2368261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 name="Group 9"/>
          <p:cNvGrpSpPr/>
          <p:nvPr userDrawn="1"/>
        </p:nvGrpSpPr>
        <p:grpSpPr>
          <a:xfrm>
            <a:off x="0" y="0"/>
            <a:ext cx="9144000" cy="6876000"/>
            <a:chOff x="0" y="0"/>
            <a:chExt cx="9144000" cy="6876000"/>
          </a:xfrm>
        </p:grpSpPr>
        <p:sp>
          <p:nvSpPr>
            <p:cNvPr id="13" name="Rectangle 1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91992938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2252444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65424975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30303395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55481417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81044347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42974223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83632139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56987683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11613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slideLayout" Target="../slideLayouts/slideLayout44.xml"/><Relationship Id="rId18" Type="http://schemas.openxmlformats.org/officeDocument/2006/relationships/slideLayout" Target="../slideLayouts/slideLayout49.xml"/><Relationship Id="rId26" Type="http://schemas.openxmlformats.org/officeDocument/2006/relationships/slideLayout" Target="../slideLayouts/slideLayout57.xml"/><Relationship Id="rId3" Type="http://schemas.openxmlformats.org/officeDocument/2006/relationships/slideLayout" Target="../slideLayouts/slideLayout34.xml"/><Relationship Id="rId21" Type="http://schemas.openxmlformats.org/officeDocument/2006/relationships/slideLayout" Target="../slideLayouts/slideLayout52.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17" Type="http://schemas.openxmlformats.org/officeDocument/2006/relationships/slideLayout" Target="../slideLayouts/slideLayout48.xml"/><Relationship Id="rId25" Type="http://schemas.openxmlformats.org/officeDocument/2006/relationships/slideLayout" Target="../slideLayouts/slideLayout56.xml"/><Relationship Id="rId2" Type="http://schemas.openxmlformats.org/officeDocument/2006/relationships/slideLayout" Target="../slideLayouts/slideLayout33.xml"/><Relationship Id="rId16" Type="http://schemas.openxmlformats.org/officeDocument/2006/relationships/slideLayout" Target="../slideLayouts/slideLayout47.xml"/><Relationship Id="rId20" Type="http://schemas.openxmlformats.org/officeDocument/2006/relationships/slideLayout" Target="../slideLayouts/slideLayout51.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24" Type="http://schemas.openxmlformats.org/officeDocument/2006/relationships/slideLayout" Target="../slideLayouts/slideLayout55.xml"/><Relationship Id="rId5" Type="http://schemas.openxmlformats.org/officeDocument/2006/relationships/slideLayout" Target="../slideLayouts/slideLayout36.xml"/><Relationship Id="rId15" Type="http://schemas.openxmlformats.org/officeDocument/2006/relationships/slideLayout" Target="../slideLayouts/slideLayout46.xml"/><Relationship Id="rId23" Type="http://schemas.openxmlformats.org/officeDocument/2006/relationships/slideLayout" Target="../slideLayouts/slideLayout54.xml"/><Relationship Id="rId10" Type="http://schemas.openxmlformats.org/officeDocument/2006/relationships/slideLayout" Target="../slideLayouts/slideLayout41.xml"/><Relationship Id="rId19" Type="http://schemas.openxmlformats.org/officeDocument/2006/relationships/slideLayout" Target="../slideLayouts/slideLayout50.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slideLayout" Target="../slideLayouts/slideLayout45.xml"/><Relationship Id="rId22" Type="http://schemas.openxmlformats.org/officeDocument/2006/relationships/slideLayout" Target="../slideLayouts/slideLayout53.xml"/><Relationship Id="rId27"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slideLayout" Target="../slideLayouts/slideLayout70.xml"/><Relationship Id="rId18" Type="http://schemas.openxmlformats.org/officeDocument/2006/relationships/slideLayout" Target="../slideLayouts/slideLayout75.xml"/><Relationship Id="rId26" Type="http://schemas.openxmlformats.org/officeDocument/2006/relationships/slideLayout" Target="../slideLayouts/slideLayout83.xml"/><Relationship Id="rId3" Type="http://schemas.openxmlformats.org/officeDocument/2006/relationships/slideLayout" Target="../slideLayouts/slideLayout60.xml"/><Relationship Id="rId21" Type="http://schemas.openxmlformats.org/officeDocument/2006/relationships/slideLayout" Target="../slideLayouts/slideLayout78.xml"/><Relationship Id="rId7" Type="http://schemas.openxmlformats.org/officeDocument/2006/relationships/slideLayout" Target="../slideLayouts/slideLayout64.xml"/><Relationship Id="rId12" Type="http://schemas.openxmlformats.org/officeDocument/2006/relationships/slideLayout" Target="../slideLayouts/slideLayout69.xml"/><Relationship Id="rId17" Type="http://schemas.openxmlformats.org/officeDocument/2006/relationships/slideLayout" Target="../slideLayouts/slideLayout74.xml"/><Relationship Id="rId25" Type="http://schemas.openxmlformats.org/officeDocument/2006/relationships/slideLayout" Target="../slideLayouts/slideLayout82.xml"/><Relationship Id="rId33" Type="http://schemas.openxmlformats.org/officeDocument/2006/relationships/theme" Target="../theme/theme3.xml"/><Relationship Id="rId2" Type="http://schemas.openxmlformats.org/officeDocument/2006/relationships/slideLayout" Target="../slideLayouts/slideLayout59.xml"/><Relationship Id="rId16" Type="http://schemas.openxmlformats.org/officeDocument/2006/relationships/slideLayout" Target="../slideLayouts/slideLayout73.xml"/><Relationship Id="rId20" Type="http://schemas.openxmlformats.org/officeDocument/2006/relationships/slideLayout" Target="../slideLayouts/slideLayout77.xml"/><Relationship Id="rId29" Type="http://schemas.openxmlformats.org/officeDocument/2006/relationships/slideLayout" Target="../slideLayouts/slideLayout86.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24" Type="http://schemas.openxmlformats.org/officeDocument/2006/relationships/slideLayout" Target="../slideLayouts/slideLayout81.xml"/><Relationship Id="rId32" Type="http://schemas.openxmlformats.org/officeDocument/2006/relationships/slideLayout" Target="../slideLayouts/slideLayout89.xml"/><Relationship Id="rId5" Type="http://schemas.openxmlformats.org/officeDocument/2006/relationships/slideLayout" Target="../slideLayouts/slideLayout62.xml"/><Relationship Id="rId15" Type="http://schemas.openxmlformats.org/officeDocument/2006/relationships/slideLayout" Target="../slideLayouts/slideLayout72.xml"/><Relationship Id="rId23" Type="http://schemas.openxmlformats.org/officeDocument/2006/relationships/slideLayout" Target="../slideLayouts/slideLayout80.xml"/><Relationship Id="rId28" Type="http://schemas.openxmlformats.org/officeDocument/2006/relationships/slideLayout" Target="../slideLayouts/slideLayout85.xml"/><Relationship Id="rId10" Type="http://schemas.openxmlformats.org/officeDocument/2006/relationships/slideLayout" Target="../slideLayouts/slideLayout67.xml"/><Relationship Id="rId19" Type="http://schemas.openxmlformats.org/officeDocument/2006/relationships/slideLayout" Target="../slideLayouts/slideLayout76.xml"/><Relationship Id="rId31" Type="http://schemas.openxmlformats.org/officeDocument/2006/relationships/slideLayout" Target="../slideLayouts/slideLayout88.xml"/><Relationship Id="rId4" Type="http://schemas.openxmlformats.org/officeDocument/2006/relationships/slideLayout" Target="../slideLayouts/slideLayout61.xml"/><Relationship Id="rId9" Type="http://schemas.openxmlformats.org/officeDocument/2006/relationships/slideLayout" Target="../slideLayouts/slideLayout66.xml"/><Relationship Id="rId14" Type="http://schemas.openxmlformats.org/officeDocument/2006/relationships/slideLayout" Target="../slideLayouts/slideLayout71.xml"/><Relationship Id="rId22" Type="http://schemas.openxmlformats.org/officeDocument/2006/relationships/slideLayout" Target="../slideLayouts/slideLayout79.xml"/><Relationship Id="rId27" Type="http://schemas.openxmlformats.org/officeDocument/2006/relationships/slideLayout" Target="../slideLayouts/slideLayout84.xml"/><Relationship Id="rId30" Type="http://schemas.openxmlformats.org/officeDocument/2006/relationships/slideLayout" Target="../slideLayouts/slideLayout8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7" name="Rectangle 6"/>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 Research Group</a:t>
            </a:r>
            <a:endParaRPr lang="en-CA" sz="1000" dirty="0"/>
          </a:p>
        </p:txBody>
      </p:sp>
      <p:sp>
        <p:nvSpPr>
          <p:cNvPr id="9" name="Rectangle 8"/>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4427" r:id="rId1"/>
    <p:sldLayoutId id="2147484428" r:id="rId2"/>
    <p:sldLayoutId id="2147484429" r:id="rId3"/>
    <p:sldLayoutId id="2147484430" r:id="rId4"/>
    <p:sldLayoutId id="2147484431" r:id="rId5"/>
    <p:sldLayoutId id="2147484432" r:id="rId6"/>
    <p:sldLayoutId id="2147484433" r:id="rId7"/>
    <p:sldLayoutId id="2147484434" r:id="rId8"/>
    <p:sldLayoutId id="2147484435" r:id="rId9"/>
    <p:sldLayoutId id="2147484436" r:id="rId10"/>
    <p:sldLayoutId id="2147484437" r:id="rId11"/>
    <p:sldLayoutId id="2147484438" r:id="rId12"/>
    <p:sldLayoutId id="2147484439" r:id="rId13"/>
    <p:sldLayoutId id="2147484440" r:id="rId14"/>
    <p:sldLayoutId id="2147484441" r:id="rId15"/>
    <p:sldLayoutId id="2147484442" r:id="rId16"/>
    <p:sldLayoutId id="2147484443" r:id="rId17"/>
    <p:sldLayoutId id="2147484444" r:id="rId18"/>
    <p:sldLayoutId id="2147484445" r:id="rId19"/>
    <p:sldLayoutId id="2147484446" r:id="rId20"/>
    <p:sldLayoutId id="2147484447" r:id="rId21"/>
    <p:sldLayoutId id="2147484448" r:id="rId22"/>
    <p:sldLayoutId id="2147484449" r:id="rId23"/>
    <p:sldLayoutId id="2147484450" r:id="rId24"/>
    <p:sldLayoutId id="2147484451" r:id="rId25"/>
    <p:sldLayoutId id="2147484452" r:id="rId26"/>
    <p:sldLayoutId id="2147484453" r:id="rId27"/>
    <p:sldLayoutId id="2147484454" r:id="rId28"/>
    <p:sldLayoutId id="2147484455" r:id="rId29"/>
    <p:sldLayoutId id="2147484456" r:id="rId30"/>
    <p:sldLayoutId id="2147484457" r:id="rId31"/>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algn="l"/>
            <a:fld id="{FF20F8B6-5AB9-41C4-A82C-4155E8A92B2C}" type="slidenum">
              <a:rPr lang="en-CA" sz="1000" smtClean="0">
                <a:solidFill>
                  <a:srgbClr val="FFFFFF"/>
                </a:solidFill>
              </a:rPr>
              <a:pPr marL="179388" algn="l"/>
              <a:t>‹#›</a:t>
            </a:fld>
            <a:endParaRPr lang="en-CA" sz="1000" dirty="0">
              <a:solidFill>
                <a:srgbClr val="FFFFFF"/>
              </a:solidFill>
            </a:endParaRPr>
          </a:p>
        </p:txBody>
      </p:sp>
    </p:spTree>
    <p:extLst>
      <p:ext uri="{BB962C8B-B14F-4D97-AF65-F5344CB8AC3E}">
        <p14:creationId xmlns:p14="http://schemas.microsoft.com/office/powerpoint/2010/main" val="1464951236"/>
      </p:ext>
    </p:extLst>
  </p:cSld>
  <p:clrMap bg1="lt1" tx1="dk1" bg2="lt2" tx2="dk2" accent1="accent1" accent2="accent2" accent3="accent3" accent4="accent4" accent5="accent5" accent6="accent6" hlink="hlink" folHlink="folHlink"/>
  <p:sldLayoutIdLst>
    <p:sldLayoutId id="2147484683" r:id="rId1"/>
    <p:sldLayoutId id="2147484684" r:id="rId2"/>
    <p:sldLayoutId id="2147484685" r:id="rId3"/>
    <p:sldLayoutId id="2147484686" r:id="rId4"/>
    <p:sldLayoutId id="2147484687" r:id="rId5"/>
    <p:sldLayoutId id="2147484688" r:id="rId6"/>
    <p:sldLayoutId id="2147484689" r:id="rId7"/>
    <p:sldLayoutId id="2147484690" r:id="rId8"/>
    <p:sldLayoutId id="2147484691" r:id="rId9"/>
    <p:sldLayoutId id="2147484692" r:id="rId10"/>
    <p:sldLayoutId id="2147484693" r:id="rId11"/>
    <p:sldLayoutId id="2147484694" r:id="rId12"/>
    <p:sldLayoutId id="2147484695" r:id="rId13"/>
    <p:sldLayoutId id="2147484696" r:id="rId14"/>
    <p:sldLayoutId id="2147484697" r:id="rId15"/>
    <p:sldLayoutId id="2147484698" r:id="rId16"/>
    <p:sldLayoutId id="2147484699" r:id="rId17"/>
    <p:sldLayoutId id="2147484700" r:id="rId18"/>
    <p:sldLayoutId id="2147484701" r:id="rId19"/>
    <p:sldLayoutId id="2147484702" r:id="rId20"/>
    <p:sldLayoutId id="2147484703" r:id="rId21"/>
    <p:sldLayoutId id="2147484704" r:id="rId22"/>
    <p:sldLayoutId id="2147484705" r:id="rId23"/>
    <p:sldLayoutId id="2147484706" r:id="rId24"/>
    <p:sldLayoutId id="2147484707" r:id="rId25"/>
    <p:sldLayoutId id="2147484708" r:id="rId26"/>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7" name="Rectangle 6"/>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a:r>
              <a:rPr lang="en-CA" sz="1000" dirty="0" smtClean="0">
                <a:solidFill>
                  <a:srgbClr val="FFFFFF"/>
                </a:solidFill>
              </a:rPr>
              <a:t>Info-Tech Research Group</a:t>
            </a:r>
            <a:endParaRPr lang="en-CA" sz="1000" dirty="0">
              <a:solidFill>
                <a:srgbClr val="FFFFFF"/>
              </a:solidFill>
            </a:endParaRPr>
          </a:p>
        </p:txBody>
      </p:sp>
      <p:sp>
        <p:nvSpPr>
          <p:cNvPr id="9" name="Rectangle 8"/>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algn="l"/>
            <a:fld id="{FF20F8B6-5AB9-41C4-A82C-4155E8A92B2C}" type="slidenum">
              <a:rPr lang="en-CA" sz="1000" smtClean="0">
                <a:solidFill>
                  <a:srgbClr val="FFFFFF"/>
                </a:solidFill>
              </a:rPr>
              <a:pPr marL="179388" algn="l"/>
              <a:t>‹#›</a:t>
            </a:fld>
            <a:endParaRPr lang="en-CA" sz="1000" dirty="0">
              <a:solidFill>
                <a:srgbClr val="FFFFFF"/>
              </a:solidFill>
            </a:endParaRPr>
          </a:p>
        </p:txBody>
      </p:sp>
    </p:spTree>
    <p:extLst>
      <p:ext uri="{BB962C8B-B14F-4D97-AF65-F5344CB8AC3E}">
        <p14:creationId xmlns:p14="http://schemas.microsoft.com/office/powerpoint/2010/main" val="2422538016"/>
      </p:ext>
    </p:extLst>
  </p:cSld>
  <p:clrMap bg1="lt1" tx1="dk1" bg2="lt2" tx2="dk2" accent1="accent1" accent2="accent2" accent3="accent3" accent4="accent4" accent5="accent5" accent6="accent6" hlink="hlink" folHlink="folHlink"/>
  <p:sldLayoutIdLst>
    <p:sldLayoutId id="2147485161" r:id="rId1"/>
    <p:sldLayoutId id="2147485162" r:id="rId2"/>
    <p:sldLayoutId id="2147485163" r:id="rId3"/>
    <p:sldLayoutId id="2147485164" r:id="rId4"/>
    <p:sldLayoutId id="2147485165" r:id="rId5"/>
    <p:sldLayoutId id="2147485166" r:id="rId6"/>
    <p:sldLayoutId id="2147485167" r:id="rId7"/>
    <p:sldLayoutId id="2147485168" r:id="rId8"/>
    <p:sldLayoutId id="2147485169" r:id="rId9"/>
    <p:sldLayoutId id="2147485170" r:id="rId10"/>
    <p:sldLayoutId id="2147485171" r:id="rId11"/>
    <p:sldLayoutId id="2147485172" r:id="rId12"/>
    <p:sldLayoutId id="2147485173" r:id="rId13"/>
    <p:sldLayoutId id="2147485174" r:id="rId14"/>
    <p:sldLayoutId id="2147485175" r:id="rId15"/>
    <p:sldLayoutId id="2147485176" r:id="rId16"/>
    <p:sldLayoutId id="2147485177" r:id="rId17"/>
    <p:sldLayoutId id="2147485178" r:id="rId18"/>
    <p:sldLayoutId id="2147485179" r:id="rId19"/>
    <p:sldLayoutId id="2147485180" r:id="rId20"/>
    <p:sldLayoutId id="2147485181" r:id="rId21"/>
    <p:sldLayoutId id="2147485182" r:id="rId22"/>
    <p:sldLayoutId id="2147485183" r:id="rId23"/>
    <p:sldLayoutId id="2147485184" r:id="rId24"/>
    <p:sldLayoutId id="2147485185" r:id="rId25"/>
    <p:sldLayoutId id="2147485186" r:id="rId26"/>
    <p:sldLayoutId id="2147485187" r:id="rId27"/>
    <p:sldLayoutId id="2147485188" r:id="rId28"/>
    <p:sldLayoutId id="2147485189" r:id="rId29"/>
    <p:sldLayoutId id="2147485190" r:id="rId30"/>
    <p:sldLayoutId id="2147485191" r:id="rId31"/>
    <p:sldLayoutId id="2147485192" r:id="rId32"/>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it-design-a-customer-service-knowledge-management-strategy?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32.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3" Type="http://schemas.openxmlformats.org/officeDocument/2006/relationships/hyperlink" Target="http://www.infotech.com/research/ss/it-design-a-customer-service-knowledge-management-strategy?utm_source=SS_Sample&amp;utm_medium=Collateral&amp;utm_campaign=Collateral" TargetMode="External"/><Relationship Id="rId2" Type="http://schemas.openxmlformats.org/officeDocument/2006/relationships/notesSlide" Target="../notesSlides/notesSlide10.xml"/><Relationship Id="rId1" Type="http://schemas.openxmlformats.org/officeDocument/2006/relationships/slideLayout" Target="../slideLayouts/slideLayout65.xml"/><Relationship Id="rId4" Type="http://schemas.openxmlformats.org/officeDocument/2006/relationships/image" Target="../media/image5.gif"/></Relationships>
</file>

<file path=ppt/slides/_rels/slide11.xml.rels><?xml version="1.0" encoding="UTF-8" standalone="yes"?>
<Relationships xmlns="http://schemas.openxmlformats.org/package/2006/relationships"><Relationship Id="rId3" Type="http://schemas.openxmlformats.org/officeDocument/2006/relationships/hyperlink" Target="http://www.infotech.com/research/ss/it-design-a-customer-service-knowledge-management-strategy?utm_source=SS_Sample&amp;utm_medium=Collateral&amp;utm_campaign=Collateral" TargetMode="External"/><Relationship Id="rId2" Type="http://schemas.openxmlformats.org/officeDocument/2006/relationships/notesSlide" Target="../notesSlides/notesSlide11.xml"/><Relationship Id="rId1" Type="http://schemas.openxmlformats.org/officeDocument/2006/relationships/slideLayout" Target="../slideLayouts/slideLayout42.xml"/><Relationship Id="rId4" Type="http://schemas.openxmlformats.org/officeDocument/2006/relationships/image" Target="../media/image5.gif"/></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research/ss/it-design-a-customer-service-knowledge-management-strategy?utm_source=SS_Sample&amp;utm_medium=Collateral&amp;utm_campaign=Collateral" TargetMode="External"/><Relationship Id="rId2" Type="http://schemas.openxmlformats.org/officeDocument/2006/relationships/hyperlink" Target="http://www.infotech.com/" TargetMode="External"/><Relationship Id="rId1" Type="http://schemas.openxmlformats.org/officeDocument/2006/relationships/slideLayout" Target="../slideLayouts/slideLayout35.xml"/><Relationship Id="rId6" Type="http://schemas.openxmlformats.org/officeDocument/2006/relationships/image" Target="../media/image14.png"/><Relationship Id="rId5" Type="http://schemas.openxmlformats.org/officeDocument/2006/relationships/image" Target="../media/image5.gif"/><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it-design-a-customer-service-knowledge-management-strategy?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7.xml"/><Relationship Id="rId4" Type="http://schemas.openxmlformats.org/officeDocument/2006/relationships/image" Target="../media/image5.gif"/></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it-design-a-customer-service-knowledge-management-strategy?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34.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8" Type="http://schemas.openxmlformats.org/officeDocument/2006/relationships/image" Target="../media/image6.emf"/><Relationship Id="rId13" Type="http://schemas.openxmlformats.org/officeDocument/2006/relationships/image" Target="../media/image7.jpeg"/><Relationship Id="rId18" Type="http://schemas.openxmlformats.org/officeDocument/2006/relationships/hyperlink" Target="http://www.infotech.com/research/ss/it-design-a-customer-service-knowledge-management-strategy?utm_source=SS_Sample&amp;utm_medium=Collateral&amp;utm_campaign=Collateral" TargetMode="External"/><Relationship Id="rId3" Type="http://schemas.openxmlformats.org/officeDocument/2006/relationships/tags" Target="../tags/tag3.xml"/><Relationship Id="rId7" Type="http://schemas.openxmlformats.org/officeDocument/2006/relationships/oleObject" Target="../embeddings/oleObject1.bin"/><Relationship Id="rId12" Type="http://schemas.openxmlformats.org/officeDocument/2006/relationships/hyperlink" Target="http://www.infotech.com/research/ss/it-vendor-landscape-plus-field-service-automation-solution" TargetMode="External"/><Relationship Id="rId17" Type="http://schemas.openxmlformats.org/officeDocument/2006/relationships/hyperlink" Target="http://www.infotech.com/research/ss/it-design-a-service-strategy-that-keeps-pace-with-customers" TargetMode="External"/><Relationship Id="rId2" Type="http://schemas.openxmlformats.org/officeDocument/2006/relationships/tags" Target="../tags/tag2.xml"/><Relationship Id="rId16" Type="http://schemas.openxmlformats.org/officeDocument/2006/relationships/hyperlink" Target="http://www.infotech.com/research/ss/it-design-a-customer-service-knowledge-management-strategy" TargetMode="External"/><Relationship Id="rId1" Type="http://schemas.openxmlformats.org/officeDocument/2006/relationships/vmlDrawing" Target="../drawings/vmlDrawing1.vml"/><Relationship Id="rId6" Type="http://schemas.openxmlformats.org/officeDocument/2006/relationships/notesSlide" Target="../notesSlides/notesSlide4.xml"/><Relationship Id="rId11" Type="http://schemas.openxmlformats.org/officeDocument/2006/relationships/hyperlink" Target="http://www.infotech.com/research/ss/it-design-a-field-service-automation-strategy" TargetMode="External"/><Relationship Id="rId5" Type="http://schemas.openxmlformats.org/officeDocument/2006/relationships/slideLayout" Target="../slideLayouts/slideLayout7.xml"/><Relationship Id="rId15" Type="http://schemas.openxmlformats.org/officeDocument/2006/relationships/hyperlink" Target="http://www.infotech.com/research/ss/it-vendor-landscape-customer-service-knowledge-management-suites" TargetMode="External"/><Relationship Id="rId10" Type="http://schemas.openxmlformats.org/officeDocument/2006/relationships/hyperlink" Target="http://www.infotech.com/research/ss/vendor-landscape-plus-customer-service-knowledge-management-tools" TargetMode="External"/><Relationship Id="rId19" Type="http://schemas.openxmlformats.org/officeDocument/2006/relationships/image" Target="../media/image5.gif"/><Relationship Id="rId4" Type="http://schemas.openxmlformats.org/officeDocument/2006/relationships/tags" Target="../tags/tag4.xml"/><Relationship Id="rId9" Type="http://schemas.openxmlformats.org/officeDocument/2006/relationships/hyperlink" Target="http://www.infotech.com/research/ss/it-vendor-landscape-customer-service-management-suites" TargetMode="External"/><Relationship Id="rId14" Type="http://schemas.openxmlformats.org/officeDocument/2006/relationships/hyperlink" Target="http://www.infotech.com/research/ss/it-vendor-landscape-field-service-automation"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3.xml"/><Relationship Id="rId5" Type="http://schemas.openxmlformats.org/officeDocument/2006/relationships/image" Target="../media/image5.gif"/><Relationship Id="rId4" Type="http://schemas.openxmlformats.org/officeDocument/2006/relationships/hyperlink" Target="http://www.infotech.com/research/ss/it-design-a-customer-service-knowledge-management-strategy?utm_source=SS_Sample&amp;utm_medium=Collateral&amp;utm_campaign=Collatera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42.xml"/><Relationship Id="rId5" Type="http://schemas.openxmlformats.org/officeDocument/2006/relationships/image" Target="../media/image5.gif"/><Relationship Id="rId4" Type="http://schemas.openxmlformats.org/officeDocument/2006/relationships/hyperlink" Target="http://www.infotech.com/research/ss/it-design-a-customer-service-knowledge-management-strategy?utm_source=SS_Sample&amp;utm_medium=Collateral&amp;utm_campaign=Collatera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7.xml"/><Relationship Id="rId1" Type="http://schemas.openxmlformats.org/officeDocument/2006/relationships/slideLayout" Target="../slideLayouts/slideLayout42.xml"/><Relationship Id="rId6" Type="http://schemas.openxmlformats.org/officeDocument/2006/relationships/image" Target="../media/image5.gif"/><Relationship Id="rId5" Type="http://schemas.openxmlformats.org/officeDocument/2006/relationships/hyperlink" Target="http://www.infotech.com/research/ss/it-design-a-customer-service-knowledge-management-strategy?utm_source=SS_Sample&amp;utm_medium=Collateral&amp;utm_campaign=Collateral" TargetMode="External"/><Relationship Id="rId4" Type="http://schemas.openxmlformats.org/officeDocument/2006/relationships/image" Target="../media/image11.wmf"/></Relationships>
</file>

<file path=ppt/slides/_rels/slide8.xml.rels><?xml version="1.0" encoding="UTF-8" standalone="yes"?>
<Relationships xmlns="http://schemas.openxmlformats.org/package/2006/relationships"><Relationship Id="rId3" Type="http://schemas.openxmlformats.org/officeDocument/2006/relationships/hyperlink" Target="http://www.infotech.com/browse/applications/collaboration-productivity-applications/collaboration-teamware" TargetMode="External"/><Relationship Id="rId2" Type="http://schemas.openxmlformats.org/officeDocument/2006/relationships/notesSlide" Target="../notesSlides/notesSlide8.xml"/><Relationship Id="rId1" Type="http://schemas.openxmlformats.org/officeDocument/2006/relationships/slideLayout" Target="../slideLayouts/slideLayout42.xml"/><Relationship Id="rId6" Type="http://schemas.openxmlformats.org/officeDocument/2006/relationships/image" Target="../media/image5.gif"/><Relationship Id="rId5" Type="http://schemas.openxmlformats.org/officeDocument/2006/relationships/hyperlink" Target="http://www.infotech.com/research/ss/it-design-a-customer-service-knowledge-management-strategy?utm_source=SS_Sample&amp;utm_medium=Collateral&amp;utm_campaign=Collateral" TargetMode="Externa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42.xml"/><Relationship Id="rId5" Type="http://schemas.openxmlformats.org/officeDocument/2006/relationships/image" Target="../media/image5.gif"/><Relationship Id="rId4" Type="http://schemas.openxmlformats.org/officeDocument/2006/relationships/hyperlink" Target="http://www.infotech.com/research/ss/it-design-a-customer-service-knowledge-management-strategy?utm_source=SS_Sample&amp;utm_medium=Collateral&amp;utm_campaign=Collater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lvl="0"/>
            <a:r>
              <a:rPr lang="en-CA" dirty="0" smtClean="0"/>
              <a:t>Design a Customer Service Knowledge Management Strategy</a:t>
            </a:r>
            <a:endParaRPr lang="en-US" dirty="0" smtClean="0"/>
          </a:p>
        </p:txBody>
      </p:sp>
      <p:sp>
        <p:nvSpPr>
          <p:cNvPr id="8" name="Text Placeholder 7"/>
          <p:cNvSpPr>
            <a:spLocks noGrp="1"/>
          </p:cNvSpPr>
          <p:nvPr>
            <p:ph type="body" sz="quarter" idx="16"/>
          </p:nvPr>
        </p:nvSpPr>
        <p:spPr>
          <a:xfrm>
            <a:off x="811212" y="3969060"/>
            <a:ext cx="8369300" cy="508000"/>
          </a:xfrm>
        </p:spPr>
        <p:txBody>
          <a:bodyPr/>
          <a:lstStyle/>
          <a:p>
            <a:r>
              <a:rPr lang="en-US" dirty="0"/>
              <a:t>Provide agents and customers with solutions, not search engines.</a:t>
            </a:r>
          </a:p>
        </p:txBody>
      </p:sp>
      <p:grpSp>
        <p:nvGrpSpPr>
          <p:cNvPr id="4" name="Group 3"/>
          <p:cNvGrpSpPr/>
          <p:nvPr/>
        </p:nvGrpSpPr>
        <p:grpSpPr>
          <a:xfrm>
            <a:off x="0" y="5402461"/>
            <a:ext cx="9144000" cy="1455539"/>
            <a:chOff x="0" y="5402461"/>
            <a:chExt cx="9144000" cy="1455539"/>
          </a:xfrm>
        </p:grpSpPr>
        <p:pic>
          <p:nvPicPr>
            <p:cNvPr id="5" name="Picture 4"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pic>
          <p:nvPicPr>
            <p:cNvPr id="6" name="Picture 5" descr="sample-titlebar-itrgNEW.gif"/>
            <p:cNvPicPr>
              <a:picLocks noChangeAspect="1"/>
            </p:cNvPicPr>
            <p:nvPr/>
          </p:nvPicPr>
          <p:blipFill>
            <a:blip r:embed="rId4" cstate="print"/>
            <a:srcRect l="79925" t="59366"/>
            <a:stretch>
              <a:fillRect/>
            </a:stretch>
          </p:blipFill>
          <p:spPr>
            <a:xfrm>
              <a:off x="7308304" y="6266557"/>
              <a:ext cx="1835696" cy="591443"/>
            </a:xfrm>
            <a:prstGeom prst="rect">
              <a:avLst/>
            </a:prstGeom>
          </p:spPr>
        </p:pic>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a:t>
              </a:r>
              <a:r>
                <a:rPr lang="en-CA" sz="800" smtClean="0">
                  <a:solidFill>
                    <a:schemeClr val="bg1">
                      <a:lumMod val="65000"/>
                    </a:schemeClr>
                  </a:solidFill>
                </a:rPr>
                <a:t>- 2013 </a:t>
              </a:r>
              <a:r>
                <a:rPr lang="en-CA" sz="800" dirty="0" smtClean="0">
                  <a:solidFill>
                    <a:schemeClr val="bg1">
                      <a:lumMod val="65000"/>
                    </a:schemeClr>
                  </a:solidFill>
                </a:rPr>
                <a:t>Info-Tech Research Group</a:t>
              </a:r>
              <a:endParaRPr lang="en-CA" sz="800" dirty="0">
                <a:solidFill>
                  <a:schemeClr val="bg1">
                    <a:lumMod val="65000"/>
                  </a:schemeClr>
                </a:solidFill>
              </a:endParaRPr>
            </a:p>
          </p:txBody>
        </p:sp>
      </p:grpSp>
    </p:spTree>
    <p:extLst>
      <p:ext uri="{BB962C8B-B14F-4D97-AF65-F5344CB8AC3E}">
        <p14:creationId xmlns:p14="http://schemas.microsoft.com/office/powerpoint/2010/main" val="9778769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Opt for a centralized CSKM platform to gain access to a variety of powerful features for enhancing customer service initiatives</a:t>
            </a:r>
            <a:endParaRPr lang="en-US" dirty="0"/>
          </a:p>
        </p:txBody>
      </p:sp>
      <p:grpSp>
        <p:nvGrpSpPr>
          <p:cNvPr id="2" name="Group 33"/>
          <p:cNvGrpSpPr/>
          <p:nvPr/>
        </p:nvGrpSpPr>
        <p:grpSpPr>
          <a:xfrm>
            <a:off x="359532" y="1313172"/>
            <a:ext cx="4248472" cy="4852132"/>
            <a:chOff x="5543549" y="2724151"/>
            <a:chExt cx="3295651" cy="3883590"/>
          </a:xfrm>
        </p:grpSpPr>
        <p:sp>
          <p:nvSpPr>
            <p:cNvPr id="8" name="Rectangle 7"/>
            <p:cNvSpPr/>
            <p:nvPr/>
          </p:nvSpPr>
          <p:spPr>
            <a:xfrm>
              <a:off x="5543549" y="3094067"/>
              <a:ext cx="3295651" cy="3513674"/>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dirty="0" smtClean="0">
                  <a:solidFill>
                    <a:srgbClr val="333333"/>
                  </a:solidFill>
                </a:rPr>
                <a:t>Standalone CSKM platforms offer a variety of features aimed at facilitating quick resolutions to customer problems. These features go “above and beyond” what is offered in Customer Relationship Management platforms. </a:t>
              </a:r>
            </a:p>
            <a:p>
              <a:pPr marL="117475" indent="-117475" algn="l">
                <a:buFont typeface="Arial" pitchFamily="34" charset="0"/>
                <a:buChar char="•"/>
              </a:pPr>
              <a:endParaRPr lang="en-CA" sz="800" dirty="0">
                <a:solidFill>
                  <a:srgbClr val="333333"/>
                </a:solidFill>
              </a:endParaRPr>
            </a:p>
            <a:p>
              <a:pPr algn="l"/>
              <a:r>
                <a:rPr lang="en-CA" sz="1200" dirty="0" smtClean="0">
                  <a:solidFill>
                    <a:srgbClr val="333333"/>
                  </a:solidFill>
                </a:rPr>
                <a:t>There are five broad feature categories that are included in most CSKM platforms:</a:t>
              </a:r>
            </a:p>
            <a:p>
              <a:pPr algn="l"/>
              <a:endParaRPr lang="en-CA" sz="800" dirty="0" smtClean="0">
                <a:solidFill>
                  <a:srgbClr val="333333"/>
                </a:solidFill>
              </a:endParaRPr>
            </a:p>
            <a:p>
              <a:pPr marL="117475" indent="-117475" algn="l">
                <a:buFont typeface="Arial" pitchFamily="34" charset="0"/>
                <a:buChar char="•"/>
              </a:pPr>
              <a:r>
                <a:rPr lang="en-CA" sz="1200" b="1" dirty="0" smtClean="0">
                  <a:solidFill>
                    <a:schemeClr val="tx1"/>
                  </a:solidFill>
                </a:rPr>
                <a:t>Content Repositories: </a:t>
              </a:r>
              <a:r>
                <a:rPr lang="en-CA" sz="1200" dirty="0" smtClean="0">
                  <a:solidFill>
                    <a:schemeClr val="tx1"/>
                  </a:solidFill>
                </a:rPr>
                <a:t>knowledgebases that hold customer service resolution articles; typically include tools for authoring and editorial workflows.</a:t>
              </a:r>
            </a:p>
            <a:p>
              <a:pPr marL="117475" indent="-117475" algn="l">
                <a:buFont typeface="Arial" pitchFamily="34" charset="0"/>
                <a:buChar char="•"/>
              </a:pPr>
              <a:r>
                <a:rPr lang="en-CA" sz="1200" b="1" dirty="0" smtClean="0">
                  <a:solidFill>
                    <a:schemeClr val="tx1"/>
                  </a:solidFill>
                </a:rPr>
                <a:t>Advanced Search and Indexing: </a:t>
              </a:r>
              <a:r>
                <a:rPr lang="en-CA" sz="1200" dirty="0" smtClean="0">
                  <a:solidFill>
                    <a:schemeClr val="tx1"/>
                  </a:solidFill>
                </a:rPr>
                <a:t>allow queries to be run against internal knowledgebases and external content that’s been indexed; provide ability to easily navigate search results.</a:t>
              </a:r>
            </a:p>
            <a:p>
              <a:pPr marL="117475" indent="-117475" algn="l">
                <a:buFont typeface="Arial" pitchFamily="34" charset="0"/>
                <a:buChar char="•"/>
              </a:pPr>
              <a:r>
                <a:rPr lang="en-CA" sz="1200" b="1" dirty="0" smtClean="0">
                  <a:solidFill>
                    <a:schemeClr val="tx1"/>
                  </a:solidFill>
                </a:rPr>
                <a:t>Resolution Workflow Tools: </a:t>
              </a:r>
              <a:r>
                <a:rPr lang="en-CA" sz="1200" dirty="0" smtClean="0">
                  <a:solidFill>
                    <a:schemeClr val="tx1"/>
                  </a:solidFill>
                </a:rPr>
                <a:t>tools that aid agents and customers in rapidly resolving issues – common examples include decision trees and wizards.</a:t>
              </a:r>
            </a:p>
            <a:p>
              <a:pPr marL="117475" indent="-117475" algn="l">
                <a:buFont typeface="Arial" pitchFamily="34" charset="0"/>
                <a:buChar char="•"/>
              </a:pPr>
              <a:r>
                <a:rPr lang="en-CA" sz="1200" b="1" dirty="0" smtClean="0">
                  <a:solidFill>
                    <a:schemeClr val="tx1"/>
                  </a:solidFill>
                </a:rPr>
                <a:t>Reporting and Analytics: </a:t>
              </a:r>
              <a:r>
                <a:rPr lang="en-CA" sz="1200" dirty="0" smtClean="0">
                  <a:solidFill>
                    <a:schemeClr val="tx1"/>
                  </a:solidFill>
                </a:rPr>
                <a:t>provide information on CSKM knowledgebases (e.g. highlighting gaps in the taxonomy).</a:t>
              </a:r>
            </a:p>
            <a:p>
              <a:pPr marL="117475" indent="-117475" algn="l">
                <a:buFont typeface="Arial" pitchFamily="34" charset="0"/>
                <a:buChar char="•"/>
              </a:pPr>
              <a:r>
                <a:rPr lang="en-CA" sz="1200" b="1" dirty="0" smtClean="0">
                  <a:solidFill>
                    <a:schemeClr val="tx1"/>
                  </a:solidFill>
                </a:rPr>
                <a:t>Social and Mobile Tools: </a:t>
              </a:r>
              <a:r>
                <a:rPr lang="en-CA" sz="1200" dirty="0" smtClean="0">
                  <a:solidFill>
                    <a:schemeClr val="tx1"/>
                  </a:solidFill>
                </a:rPr>
                <a:t>social sharing, social analytics, mobile platform access. </a:t>
              </a:r>
            </a:p>
          </p:txBody>
        </p:sp>
        <p:sp>
          <p:nvSpPr>
            <p:cNvPr id="9" name="Round Same Side Corner Rectangle 8"/>
            <p:cNvSpPr/>
            <p:nvPr/>
          </p:nvSpPr>
          <p:spPr>
            <a:xfrm>
              <a:off x="5543550" y="2724151"/>
              <a:ext cx="3295650" cy="369916"/>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rgbClr val="FFFFFF"/>
                  </a:solidFill>
                </a:rPr>
                <a:t>CSKM platforms bring many features under one roof.</a:t>
              </a:r>
              <a:endParaRPr lang="en-CA" sz="1200" b="1" dirty="0">
                <a:solidFill>
                  <a:srgbClr val="FFFFFF"/>
                </a:solidFill>
              </a:endParaRPr>
            </a:p>
          </p:txBody>
        </p:sp>
      </p:grpSp>
      <p:grpSp>
        <p:nvGrpSpPr>
          <p:cNvPr id="5" name="Group 4"/>
          <p:cNvGrpSpPr/>
          <p:nvPr/>
        </p:nvGrpSpPr>
        <p:grpSpPr>
          <a:xfrm>
            <a:off x="4927856" y="1917575"/>
            <a:ext cx="3931932" cy="3789042"/>
            <a:chOff x="4927856" y="1917575"/>
            <a:chExt cx="3931932" cy="3789042"/>
          </a:xfrm>
        </p:grpSpPr>
        <p:sp>
          <p:nvSpPr>
            <p:cNvPr id="6" name="Block Arc 5"/>
            <p:cNvSpPr/>
            <p:nvPr/>
          </p:nvSpPr>
          <p:spPr>
            <a:xfrm>
              <a:off x="5322498" y="2387340"/>
              <a:ext cx="3142649" cy="3142649"/>
            </a:xfrm>
            <a:prstGeom prst="blockArc">
              <a:avLst>
                <a:gd name="adj1" fmla="val 11880000"/>
                <a:gd name="adj2" fmla="val 16200000"/>
                <a:gd name="adj3" fmla="val 4639"/>
              </a:avLst>
            </a:pr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sp>
          <p:nvSpPr>
            <p:cNvPr id="7" name="Block Arc 6"/>
            <p:cNvSpPr/>
            <p:nvPr/>
          </p:nvSpPr>
          <p:spPr>
            <a:xfrm>
              <a:off x="5322498" y="2387340"/>
              <a:ext cx="3142649" cy="3142649"/>
            </a:xfrm>
            <a:prstGeom prst="blockArc">
              <a:avLst>
                <a:gd name="adj1" fmla="val 7560000"/>
                <a:gd name="adj2" fmla="val 11880000"/>
                <a:gd name="adj3" fmla="val 4639"/>
              </a:avLst>
            </a:pr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sp>
          <p:nvSpPr>
            <p:cNvPr id="10" name="Block Arc 9"/>
            <p:cNvSpPr/>
            <p:nvPr/>
          </p:nvSpPr>
          <p:spPr>
            <a:xfrm>
              <a:off x="5322498" y="2387340"/>
              <a:ext cx="3142649" cy="3142649"/>
            </a:xfrm>
            <a:prstGeom prst="blockArc">
              <a:avLst>
                <a:gd name="adj1" fmla="val 3240000"/>
                <a:gd name="adj2" fmla="val 7560000"/>
                <a:gd name="adj3" fmla="val 4639"/>
              </a:avLst>
            </a:pr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sp>
          <p:nvSpPr>
            <p:cNvPr id="11" name="Block Arc 10"/>
            <p:cNvSpPr/>
            <p:nvPr/>
          </p:nvSpPr>
          <p:spPr>
            <a:xfrm>
              <a:off x="5322498" y="2387340"/>
              <a:ext cx="3142649" cy="3142649"/>
            </a:xfrm>
            <a:prstGeom prst="blockArc">
              <a:avLst>
                <a:gd name="adj1" fmla="val 20520000"/>
                <a:gd name="adj2" fmla="val 3240000"/>
                <a:gd name="adj3" fmla="val 4639"/>
              </a:avLst>
            </a:pr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sp>
          <p:nvSpPr>
            <p:cNvPr id="12" name="Block Arc 11"/>
            <p:cNvSpPr/>
            <p:nvPr/>
          </p:nvSpPr>
          <p:spPr>
            <a:xfrm>
              <a:off x="5322498" y="2387340"/>
              <a:ext cx="3142649" cy="3142649"/>
            </a:xfrm>
            <a:prstGeom prst="blockArc">
              <a:avLst>
                <a:gd name="adj1" fmla="val 16200000"/>
                <a:gd name="adj2" fmla="val 20520000"/>
                <a:gd name="adj3" fmla="val 4639"/>
              </a:avLst>
            </a:pr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sp>
          <p:nvSpPr>
            <p:cNvPr id="13" name="Freeform 12"/>
            <p:cNvSpPr/>
            <p:nvPr/>
          </p:nvSpPr>
          <p:spPr>
            <a:xfrm>
              <a:off x="6170663" y="3235505"/>
              <a:ext cx="1446318" cy="1446318"/>
            </a:xfrm>
            <a:custGeom>
              <a:avLst/>
              <a:gdLst>
                <a:gd name="connsiteX0" fmla="*/ 0 w 1446318"/>
                <a:gd name="connsiteY0" fmla="*/ 723159 h 1446318"/>
                <a:gd name="connsiteX1" fmla="*/ 723159 w 1446318"/>
                <a:gd name="connsiteY1" fmla="*/ 0 h 1446318"/>
                <a:gd name="connsiteX2" fmla="*/ 1446318 w 1446318"/>
                <a:gd name="connsiteY2" fmla="*/ 723159 h 1446318"/>
                <a:gd name="connsiteX3" fmla="*/ 723159 w 1446318"/>
                <a:gd name="connsiteY3" fmla="*/ 1446318 h 1446318"/>
                <a:gd name="connsiteX4" fmla="*/ 0 w 1446318"/>
                <a:gd name="connsiteY4" fmla="*/ 723159 h 1446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6318" h="1446318">
                  <a:moveTo>
                    <a:pt x="0" y="723159"/>
                  </a:moveTo>
                  <a:cubicBezTo>
                    <a:pt x="0" y="323769"/>
                    <a:pt x="323769" y="0"/>
                    <a:pt x="723159" y="0"/>
                  </a:cubicBezTo>
                  <a:cubicBezTo>
                    <a:pt x="1122549" y="0"/>
                    <a:pt x="1446318" y="323769"/>
                    <a:pt x="1446318" y="723159"/>
                  </a:cubicBezTo>
                  <a:cubicBezTo>
                    <a:pt x="1446318" y="1122549"/>
                    <a:pt x="1122549" y="1446318"/>
                    <a:pt x="723159" y="1446318"/>
                  </a:cubicBezTo>
                  <a:cubicBezTo>
                    <a:pt x="323769" y="1446318"/>
                    <a:pt x="0" y="1122549"/>
                    <a:pt x="0" y="723159"/>
                  </a:cubicBez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37208" tIns="237208" rIns="237208" bIns="237208" numCol="1" spcCol="1270" anchor="ctr" anchorCtr="0">
              <a:noAutofit/>
            </a:bodyPr>
            <a:lstStyle/>
            <a:p>
              <a:pPr lvl="0" algn="ctr" defTabSz="889000">
                <a:lnSpc>
                  <a:spcPct val="90000"/>
                </a:lnSpc>
                <a:spcBef>
                  <a:spcPct val="0"/>
                </a:spcBef>
                <a:spcAft>
                  <a:spcPct val="35000"/>
                </a:spcAft>
              </a:pPr>
              <a:r>
                <a:rPr lang="en-US" sz="2000" kern="1200" dirty="0" smtClean="0"/>
                <a:t>CSKM Platform</a:t>
              </a:r>
              <a:endParaRPr lang="en-US" sz="2000" kern="1200" dirty="0"/>
            </a:p>
          </p:txBody>
        </p:sp>
        <p:sp>
          <p:nvSpPr>
            <p:cNvPr id="14" name="Freeform 13"/>
            <p:cNvSpPr/>
            <p:nvPr/>
          </p:nvSpPr>
          <p:spPr>
            <a:xfrm>
              <a:off x="6387611" y="1917575"/>
              <a:ext cx="1012422" cy="1012422"/>
            </a:xfrm>
            <a:custGeom>
              <a:avLst/>
              <a:gdLst>
                <a:gd name="connsiteX0" fmla="*/ 0 w 1012422"/>
                <a:gd name="connsiteY0" fmla="*/ 506211 h 1012422"/>
                <a:gd name="connsiteX1" fmla="*/ 506211 w 1012422"/>
                <a:gd name="connsiteY1" fmla="*/ 0 h 1012422"/>
                <a:gd name="connsiteX2" fmla="*/ 1012422 w 1012422"/>
                <a:gd name="connsiteY2" fmla="*/ 506211 h 1012422"/>
                <a:gd name="connsiteX3" fmla="*/ 506211 w 1012422"/>
                <a:gd name="connsiteY3" fmla="*/ 1012422 h 1012422"/>
                <a:gd name="connsiteX4" fmla="*/ 0 w 1012422"/>
                <a:gd name="connsiteY4" fmla="*/ 506211 h 10124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2422" h="1012422">
                  <a:moveTo>
                    <a:pt x="0" y="506211"/>
                  </a:moveTo>
                  <a:cubicBezTo>
                    <a:pt x="0" y="226638"/>
                    <a:pt x="226638" y="0"/>
                    <a:pt x="506211" y="0"/>
                  </a:cubicBezTo>
                  <a:cubicBezTo>
                    <a:pt x="785784" y="0"/>
                    <a:pt x="1012422" y="226638"/>
                    <a:pt x="1012422" y="506211"/>
                  </a:cubicBezTo>
                  <a:cubicBezTo>
                    <a:pt x="1012422" y="785784"/>
                    <a:pt x="785784" y="1012422"/>
                    <a:pt x="506211" y="1012422"/>
                  </a:cubicBezTo>
                  <a:cubicBezTo>
                    <a:pt x="226638" y="1012422"/>
                    <a:pt x="0" y="785784"/>
                    <a:pt x="0" y="506211"/>
                  </a:cubicBez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59696" tIns="159696" rIns="159696" bIns="159696" numCol="1" spcCol="1270" anchor="ctr" anchorCtr="0">
              <a:noAutofit/>
            </a:bodyPr>
            <a:lstStyle/>
            <a:p>
              <a:pPr lvl="0" algn="ctr" defTabSz="400050">
                <a:lnSpc>
                  <a:spcPct val="90000"/>
                </a:lnSpc>
                <a:spcBef>
                  <a:spcPct val="0"/>
                </a:spcBef>
                <a:spcAft>
                  <a:spcPct val="35000"/>
                </a:spcAft>
              </a:pPr>
              <a:r>
                <a:rPr lang="en-US" sz="900" kern="1200" dirty="0" smtClean="0"/>
                <a:t>Content Repositories</a:t>
              </a:r>
              <a:endParaRPr lang="en-US" sz="900" kern="1200" dirty="0"/>
            </a:p>
          </p:txBody>
        </p:sp>
        <p:sp>
          <p:nvSpPr>
            <p:cNvPr id="15" name="Freeform 14"/>
            <p:cNvSpPr/>
            <p:nvPr/>
          </p:nvSpPr>
          <p:spPr>
            <a:xfrm>
              <a:off x="7847366" y="2978150"/>
              <a:ext cx="1012422" cy="1012422"/>
            </a:xfrm>
            <a:custGeom>
              <a:avLst/>
              <a:gdLst>
                <a:gd name="connsiteX0" fmla="*/ 0 w 1012422"/>
                <a:gd name="connsiteY0" fmla="*/ 506211 h 1012422"/>
                <a:gd name="connsiteX1" fmla="*/ 506211 w 1012422"/>
                <a:gd name="connsiteY1" fmla="*/ 0 h 1012422"/>
                <a:gd name="connsiteX2" fmla="*/ 1012422 w 1012422"/>
                <a:gd name="connsiteY2" fmla="*/ 506211 h 1012422"/>
                <a:gd name="connsiteX3" fmla="*/ 506211 w 1012422"/>
                <a:gd name="connsiteY3" fmla="*/ 1012422 h 1012422"/>
                <a:gd name="connsiteX4" fmla="*/ 0 w 1012422"/>
                <a:gd name="connsiteY4" fmla="*/ 506211 h 10124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2422" h="1012422">
                  <a:moveTo>
                    <a:pt x="0" y="506211"/>
                  </a:moveTo>
                  <a:cubicBezTo>
                    <a:pt x="0" y="226638"/>
                    <a:pt x="226638" y="0"/>
                    <a:pt x="506211" y="0"/>
                  </a:cubicBezTo>
                  <a:cubicBezTo>
                    <a:pt x="785784" y="0"/>
                    <a:pt x="1012422" y="226638"/>
                    <a:pt x="1012422" y="506211"/>
                  </a:cubicBezTo>
                  <a:cubicBezTo>
                    <a:pt x="1012422" y="785784"/>
                    <a:pt x="785784" y="1012422"/>
                    <a:pt x="506211" y="1012422"/>
                  </a:cubicBezTo>
                  <a:cubicBezTo>
                    <a:pt x="226638" y="1012422"/>
                    <a:pt x="0" y="785784"/>
                    <a:pt x="0" y="506211"/>
                  </a:cubicBez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59696" tIns="159696" rIns="159696" bIns="159696" numCol="1" spcCol="1270" anchor="ctr" anchorCtr="0">
              <a:noAutofit/>
            </a:bodyPr>
            <a:lstStyle/>
            <a:p>
              <a:pPr lvl="0" algn="ctr" defTabSz="400050">
                <a:lnSpc>
                  <a:spcPct val="90000"/>
                </a:lnSpc>
                <a:spcBef>
                  <a:spcPct val="0"/>
                </a:spcBef>
                <a:spcAft>
                  <a:spcPct val="35000"/>
                </a:spcAft>
              </a:pPr>
              <a:r>
                <a:rPr lang="en-US" sz="900" kern="1200" dirty="0" smtClean="0"/>
                <a:t>Advanced Search and Indexing</a:t>
              </a:r>
              <a:endParaRPr lang="en-US" sz="900" kern="1200" dirty="0"/>
            </a:p>
          </p:txBody>
        </p:sp>
        <p:sp>
          <p:nvSpPr>
            <p:cNvPr id="16" name="Freeform 15"/>
            <p:cNvSpPr/>
            <p:nvPr/>
          </p:nvSpPr>
          <p:spPr>
            <a:xfrm>
              <a:off x="7289789" y="4694195"/>
              <a:ext cx="1012422" cy="1012422"/>
            </a:xfrm>
            <a:custGeom>
              <a:avLst/>
              <a:gdLst>
                <a:gd name="connsiteX0" fmla="*/ 0 w 1012422"/>
                <a:gd name="connsiteY0" fmla="*/ 506211 h 1012422"/>
                <a:gd name="connsiteX1" fmla="*/ 506211 w 1012422"/>
                <a:gd name="connsiteY1" fmla="*/ 0 h 1012422"/>
                <a:gd name="connsiteX2" fmla="*/ 1012422 w 1012422"/>
                <a:gd name="connsiteY2" fmla="*/ 506211 h 1012422"/>
                <a:gd name="connsiteX3" fmla="*/ 506211 w 1012422"/>
                <a:gd name="connsiteY3" fmla="*/ 1012422 h 1012422"/>
                <a:gd name="connsiteX4" fmla="*/ 0 w 1012422"/>
                <a:gd name="connsiteY4" fmla="*/ 506211 h 10124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2422" h="1012422">
                  <a:moveTo>
                    <a:pt x="0" y="506211"/>
                  </a:moveTo>
                  <a:cubicBezTo>
                    <a:pt x="0" y="226638"/>
                    <a:pt x="226638" y="0"/>
                    <a:pt x="506211" y="0"/>
                  </a:cubicBezTo>
                  <a:cubicBezTo>
                    <a:pt x="785784" y="0"/>
                    <a:pt x="1012422" y="226638"/>
                    <a:pt x="1012422" y="506211"/>
                  </a:cubicBezTo>
                  <a:cubicBezTo>
                    <a:pt x="1012422" y="785784"/>
                    <a:pt x="785784" y="1012422"/>
                    <a:pt x="506211" y="1012422"/>
                  </a:cubicBezTo>
                  <a:cubicBezTo>
                    <a:pt x="226638" y="1012422"/>
                    <a:pt x="0" y="785784"/>
                    <a:pt x="0" y="506211"/>
                  </a:cubicBez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59696" tIns="159696" rIns="159696" bIns="159696" numCol="1" spcCol="1270" anchor="ctr" anchorCtr="0">
              <a:noAutofit/>
            </a:bodyPr>
            <a:lstStyle/>
            <a:p>
              <a:pPr lvl="0" algn="ctr" defTabSz="400050">
                <a:lnSpc>
                  <a:spcPct val="90000"/>
                </a:lnSpc>
                <a:spcBef>
                  <a:spcPct val="0"/>
                </a:spcBef>
                <a:spcAft>
                  <a:spcPct val="35000"/>
                </a:spcAft>
              </a:pPr>
              <a:r>
                <a:rPr lang="en-US" sz="900" kern="1200" dirty="0" smtClean="0"/>
                <a:t>Resolution Workflow Tools</a:t>
              </a:r>
              <a:endParaRPr lang="en-US" sz="900" kern="1200" dirty="0"/>
            </a:p>
          </p:txBody>
        </p:sp>
        <p:sp>
          <p:nvSpPr>
            <p:cNvPr id="17" name="Freeform 16"/>
            <p:cNvSpPr/>
            <p:nvPr/>
          </p:nvSpPr>
          <p:spPr>
            <a:xfrm>
              <a:off x="5485433" y="4694195"/>
              <a:ext cx="1012422" cy="1012422"/>
            </a:xfrm>
            <a:custGeom>
              <a:avLst/>
              <a:gdLst>
                <a:gd name="connsiteX0" fmla="*/ 0 w 1012422"/>
                <a:gd name="connsiteY0" fmla="*/ 506211 h 1012422"/>
                <a:gd name="connsiteX1" fmla="*/ 506211 w 1012422"/>
                <a:gd name="connsiteY1" fmla="*/ 0 h 1012422"/>
                <a:gd name="connsiteX2" fmla="*/ 1012422 w 1012422"/>
                <a:gd name="connsiteY2" fmla="*/ 506211 h 1012422"/>
                <a:gd name="connsiteX3" fmla="*/ 506211 w 1012422"/>
                <a:gd name="connsiteY3" fmla="*/ 1012422 h 1012422"/>
                <a:gd name="connsiteX4" fmla="*/ 0 w 1012422"/>
                <a:gd name="connsiteY4" fmla="*/ 506211 h 10124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2422" h="1012422">
                  <a:moveTo>
                    <a:pt x="0" y="506211"/>
                  </a:moveTo>
                  <a:cubicBezTo>
                    <a:pt x="0" y="226638"/>
                    <a:pt x="226638" y="0"/>
                    <a:pt x="506211" y="0"/>
                  </a:cubicBezTo>
                  <a:cubicBezTo>
                    <a:pt x="785784" y="0"/>
                    <a:pt x="1012422" y="226638"/>
                    <a:pt x="1012422" y="506211"/>
                  </a:cubicBezTo>
                  <a:cubicBezTo>
                    <a:pt x="1012422" y="785784"/>
                    <a:pt x="785784" y="1012422"/>
                    <a:pt x="506211" y="1012422"/>
                  </a:cubicBezTo>
                  <a:cubicBezTo>
                    <a:pt x="226638" y="1012422"/>
                    <a:pt x="0" y="785784"/>
                    <a:pt x="0" y="506211"/>
                  </a:cubicBez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59696" tIns="159696" rIns="159696" bIns="159696" numCol="1" spcCol="1270" anchor="ctr" anchorCtr="0">
              <a:noAutofit/>
            </a:bodyPr>
            <a:lstStyle/>
            <a:p>
              <a:pPr lvl="0" algn="ctr" defTabSz="400050">
                <a:lnSpc>
                  <a:spcPct val="90000"/>
                </a:lnSpc>
                <a:spcBef>
                  <a:spcPct val="0"/>
                </a:spcBef>
                <a:spcAft>
                  <a:spcPct val="35000"/>
                </a:spcAft>
              </a:pPr>
              <a:r>
                <a:rPr lang="en-US" sz="900" kern="1200" dirty="0" smtClean="0"/>
                <a:t>Reporting and Analytics</a:t>
              </a:r>
              <a:endParaRPr lang="en-US" sz="900" kern="1200" dirty="0"/>
            </a:p>
          </p:txBody>
        </p:sp>
        <p:sp>
          <p:nvSpPr>
            <p:cNvPr id="18" name="Freeform 17"/>
            <p:cNvSpPr/>
            <p:nvPr/>
          </p:nvSpPr>
          <p:spPr>
            <a:xfrm>
              <a:off x="4927856" y="2978150"/>
              <a:ext cx="1012422" cy="1012422"/>
            </a:xfrm>
            <a:custGeom>
              <a:avLst/>
              <a:gdLst>
                <a:gd name="connsiteX0" fmla="*/ 0 w 1012422"/>
                <a:gd name="connsiteY0" fmla="*/ 506211 h 1012422"/>
                <a:gd name="connsiteX1" fmla="*/ 506211 w 1012422"/>
                <a:gd name="connsiteY1" fmla="*/ 0 h 1012422"/>
                <a:gd name="connsiteX2" fmla="*/ 1012422 w 1012422"/>
                <a:gd name="connsiteY2" fmla="*/ 506211 h 1012422"/>
                <a:gd name="connsiteX3" fmla="*/ 506211 w 1012422"/>
                <a:gd name="connsiteY3" fmla="*/ 1012422 h 1012422"/>
                <a:gd name="connsiteX4" fmla="*/ 0 w 1012422"/>
                <a:gd name="connsiteY4" fmla="*/ 506211 h 10124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2422" h="1012422">
                  <a:moveTo>
                    <a:pt x="0" y="506211"/>
                  </a:moveTo>
                  <a:cubicBezTo>
                    <a:pt x="0" y="226638"/>
                    <a:pt x="226638" y="0"/>
                    <a:pt x="506211" y="0"/>
                  </a:cubicBezTo>
                  <a:cubicBezTo>
                    <a:pt x="785784" y="0"/>
                    <a:pt x="1012422" y="226638"/>
                    <a:pt x="1012422" y="506211"/>
                  </a:cubicBezTo>
                  <a:cubicBezTo>
                    <a:pt x="1012422" y="785784"/>
                    <a:pt x="785784" y="1012422"/>
                    <a:pt x="506211" y="1012422"/>
                  </a:cubicBezTo>
                  <a:cubicBezTo>
                    <a:pt x="226638" y="1012422"/>
                    <a:pt x="0" y="785784"/>
                    <a:pt x="0" y="506211"/>
                  </a:cubicBez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59696" tIns="159696" rIns="159696" bIns="159696" numCol="1" spcCol="1270" anchor="ctr" anchorCtr="0">
              <a:noAutofit/>
            </a:bodyPr>
            <a:lstStyle/>
            <a:p>
              <a:pPr lvl="0" algn="ctr" defTabSz="400050">
                <a:lnSpc>
                  <a:spcPct val="90000"/>
                </a:lnSpc>
                <a:spcBef>
                  <a:spcPct val="0"/>
                </a:spcBef>
                <a:spcAft>
                  <a:spcPct val="35000"/>
                </a:spcAft>
              </a:pPr>
              <a:r>
                <a:rPr lang="en-US" sz="900" kern="1200" dirty="0" smtClean="0"/>
                <a:t>Social and Mobile Tools</a:t>
              </a:r>
              <a:endParaRPr lang="en-US" sz="900" kern="1200" dirty="0"/>
            </a:p>
          </p:txBody>
        </p:sp>
      </p:grpSp>
      <p:pic>
        <p:nvPicPr>
          <p:cNvPr id="19" name="Picture 18"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41365109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110" y="152636"/>
            <a:ext cx="8625780" cy="756084"/>
          </a:xfrm>
        </p:spPr>
        <p:txBody>
          <a:bodyPr/>
          <a:lstStyle/>
          <a:p>
            <a:r>
              <a:rPr lang="en-US" dirty="0" smtClean="0"/>
              <a:t>Base your strategy for service knowledge management on the myriad of benefits provided by standalone CSKM platforms</a:t>
            </a:r>
            <a:endParaRPr lang="en-US" dirty="0"/>
          </a:p>
        </p:txBody>
      </p:sp>
      <p:sp>
        <p:nvSpPr>
          <p:cNvPr id="7" name="Text Placeholder 6"/>
          <p:cNvSpPr>
            <a:spLocks noGrp="1"/>
          </p:cNvSpPr>
          <p:nvPr>
            <p:ph type="body" sz="quarter" idx="19"/>
          </p:nvPr>
        </p:nvSpPr>
        <p:spPr>
          <a:xfrm>
            <a:off x="4572000" y="1016733"/>
            <a:ext cx="4572000" cy="432047"/>
          </a:xfrm>
          <a:solidFill>
            <a:schemeClr val="accent2">
              <a:lumMod val="20000"/>
              <a:lumOff val="80000"/>
            </a:schemeClr>
          </a:solidFill>
        </p:spPr>
        <p:txBody>
          <a:bodyPr anchor="ctr"/>
          <a:lstStyle/>
          <a:p>
            <a:pPr algn="ctr"/>
            <a:r>
              <a:rPr lang="en-US" sz="1600" dirty="0" smtClean="0"/>
              <a:t>External Facing (Self-Service):</a:t>
            </a:r>
            <a:endParaRPr lang="en-US" sz="1600" dirty="0"/>
          </a:p>
        </p:txBody>
      </p:sp>
      <p:sp>
        <p:nvSpPr>
          <p:cNvPr id="20" name="Text Placeholder 6"/>
          <p:cNvSpPr>
            <a:spLocks noGrp="1"/>
          </p:cNvSpPr>
          <p:nvPr>
            <p:ph type="body" sz="quarter" idx="19"/>
          </p:nvPr>
        </p:nvSpPr>
        <p:spPr>
          <a:xfrm>
            <a:off x="444401" y="1016733"/>
            <a:ext cx="4129980" cy="432048"/>
          </a:xfrm>
          <a:solidFill>
            <a:schemeClr val="accent2">
              <a:lumMod val="20000"/>
              <a:lumOff val="80000"/>
            </a:schemeClr>
          </a:solidFill>
        </p:spPr>
        <p:txBody>
          <a:bodyPr anchor="ctr"/>
          <a:lstStyle/>
          <a:p>
            <a:pPr algn="ctr"/>
            <a:r>
              <a:rPr lang="en-US" sz="1600" dirty="0" smtClean="0"/>
              <a:t>Internal Facing (Assisted-Service):</a:t>
            </a:r>
            <a:endParaRPr lang="en-US" sz="1600" dirty="0"/>
          </a:p>
        </p:txBody>
      </p:sp>
      <p:sp>
        <p:nvSpPr>
          <p:cNvPr id="22" name="Text Placeholder 6"/>
          <p:cNvSpPr>
            <a:spLocks noGrp="1"/>
          </p:cNvSpPr>
          <p:nvPr>
            <p:ph type="body" sz="quarter" idx="19"/>
          </p:nvPr>
        </p:nvSpPr>
        <p:spPr>
          <a:xfrm rot="16200000">
            <a:off x="-1189058" y="2205790"/>
            <a:ext cx="2835316" cy="457200"/>
          </a:xfrm>
          <a:solidFill>
            <a:schemeClr val="bg1">
              <a:lumMod val="85000"/>
            </a:schemeClr>
          </a:solidFill>
        </p:spPr>
        <p:txBody>
          <a:bodyPr anchor="ctr"/>
          <a:lstStyle/>
          <a:p>
            <a:pPr algn="ctr"/>
            <a:r>
              <a:rPr lang="en-US" dirty="0" smtClean="0"/>
              <a:t>Effectiveness-Based</a:t>
            </a:r>
            <a:r>
              <a:rPr lang="en-US" sz="1400" dirty="0" smtClean="0"/>
              <a:t>:</a:t>
            </a:r>
            <a:endParaRPr lang="en-US" sz="1400" dirty="0"/>
          </a:p>
        </p:txBody>
      </p:sp>
      <p:sp>
        <p:nvSpPr>
          <p:cNvPr id="23" name="Text Placeholder 6"/>
          <p:cNvSpPr>
            <a:spLocks noGrp="1"/>
          </p:cNvSpPr>
          <p:nvPr>
            <p:ph type="body" sz="quarter" idx="19"/>
          </p:nvPr>
        </p:nvSpPr>
        <p:spPr>
          <a:xfrm rot="16200000">
            <a:off x="-1111540" y="4960093"/>
            <a:ext cx="2673298" cy="457200"/>
          </a:xfrm>
          <a:solidFill>
            <a:schemeClr val="bg1">
              <a:lumMod val="85000"/>
            </a:schemeClr>
          </a:solidFill>
        </p:spPr>
        <p:txBody>
          <a:bodyPr anchor="ctr"/>
          <a:lstStyle/>
          <a:p>
            <a:pPr algn="ctr"/>
            <a:r>
              <a:rPr lang="en-US" dirty="0" smtClean="0"/>
              <a:t>Efficiency-Based:</a:t>
            </a:r>
            <a:endParaRPr lang="en-US" dirty="0"/>
          </a:p>
        </p:txBody>
      </p:sp>
      <p:cxnSp>
        <p:nvCxnSpPr>
          <p:cNvPr id="10" name="Straight Connector 9"/>
          <p:cNvCxnSpPr/>
          <p:nvPr/>
        </p:nvCxnSpPr>
        <p:spPr>
          <a:xfrm flipH="1">
            <a:off x="0" y="3852044"/>
            <a:ext cx="9144000" cy="0"/>
          </a:xfrm>
          <a:prstGeom prst="line">
            <a:avLst/>
          </a:prstGeom>
          <a:ln w="38100">
            <a:solidFill>
              <a:srgbClr val="C77709"/>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559201" y="1016733"/>
            <a:ext cx="0" cy="5508607"/>
          </a:xfrm>
          <a:prstGeom prst="line">
            <a:avLst/>
          </a:prstGeom>
          <a:ln w="38100">
            <a:solidFill>
              <a:srgbClr val="C77709"/>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57201" y="1448780"/>
            <a:ext cx="4114800" cy="2377440"/>
          </a:xfrm>
          <a:prstGeom prst="rect">
            <a:avLst/>
          </a:prstGeom>
          <a:noFill/>
        </p:spPr>
        <p:txBody>
          <a:bodyPr wrap="square" rtlCol="0" anchor="ctr">
            <a:normAutofit/>
          </a:bodyPr>
          <a:lstStyle/>
          <a:p>
            <a:pPr algn="l"/>
            <a:r>
              <a:rPr lang="en-US" sz="1200" dirty="0" smtClean="0">
                <a:solidFill>
                  <a:srgbClr val="333333"/>
                </a:solidFill>
              </a:rPr>
              <a:t>CSKMs allow agents to more effectively handle customer service inquiries. Clunky searches are replaced by well-organized knowledgebases that can be continually updated and refreshed with the most accurate content. </a:t>
            </a:r>
          </a:p>
          <a:p>
            <a:pPr algn="l"/>
            <a:endParaRPr lang="en-US" sz="1200" dirty="0">
              <a:solidFill>
                <a:srgbClr val="333333"/>
              </a:solidFill>
            </a:endParaRPr>
          </a:p>
          <a:p>
            <a:pPr algn="l"/>
            <a:r>
              <a:rPr lang="en-US" sz="1200" b="1" dirty="0" smtClean="0">
                <a:solidFill>
                  <a:srgbClr val="333333"/>
                </a:solidFill>
              </a:rPr>
              <a:t>Key metrics improved by a CSKM platform:</a:t>
            </a:r>
          </a:p>
          <a:p>
            <a:pPr algn="l"/>
            <a:endParaRPr lang="en-US" sz="800" dirty="0" smtClean="0">
              <a:solidFill>
                <a:srgbClr val="333333"/>
              </a:solidFill>
            </a:endParaRPr>
          </a:p>
          <a:p>
            <a:pPr marL="171450" indent="-171450" algn="l">
              <a:buFont typeface="Wingdings" pitchFamily="2" charset="2"/>
              <a:buChar char="ü"/>
            </a:pPr>
            <a:r>
              <a:rPr lang="en-US" sz="1200" dirty="0" smtClean="0"/>
              <a:t>Increased customer satisfaction rate through all assisted service channels.</a:t>
            </a:r>
          </a:p>
          <a:p>
            <a:pPr marL="171450" indent="-171450" algn="l">
              <a:buFont typeface="Wingdings" pitchFamily="2" charset="2"/>
              <a:buChar char="ü"/>
            </a:pPr>
            <a:r>
              <a:rPr lang="en-US" sz="1200" dirty="0" smtClean="0"/>
              <a:t>Increased consistency of resolutions.</a:t>
            </a:r>
            <a:endParaRPr lang="en-US" sz="1200" dirty="0"/>
          </a:p>
        </p:txBody>
      </p:sp>
      <p:sp>
        <p:nvSpPr>
          <p:cNvPr id="33" name="TextBox 32"/>
          <p:cNvSpPr txBox="1"/>
          <p:nvPr/>
        </p:nvSpPr>
        <p:spPr>
          <a:xfrm>
            <a:off x="4574380" y="1448780"/>
            <a:ext cx="4569619" cy="2377440"/>
          </a:xfrm>
          <a:prstGeom prst="rect">
            <a:avLst/>
          </a:prstGeom>
          <a:noFill/>
        </p:spPr>
        <p:txBody>
          <a:bodyPr wrap="square" rtlCol="0" anchor="ctr">
            <a:normAutofit/>
          </a:bodyPr>
          <a:lstStyle/>
          <a:p>
            <a:pPr algn="l"/>
            <a:r>
              <a:rPr lang="en-US" sz="1200" dirty="0" smtClean="0">
                <a:solidFill>
                  <a:srgbClr val="333333"/>
                </a:solidFill>
              </a:rPr>
              <a:t>Customers using self-service channels want to get at the information they need with a minimal amount of headaches. Supporting your self-service initiatives with a CSKM back-end means that they can quickly access </a:t>
            </a:r>
            <a:r>
              <a:rPr lang="en-US" sz="1200" b="1" dirty="0" smtClean="0">
                <a:solidFill>
                  <a:srgbClr val="333333"/>
                </a:solidFill>
              </a:rPr>
              <a:t>relevant </a:t>
            </a:r>
            <a:r>
              <a:rPr lang="en-US" sz="1200" dirty="0" smtClean="0">
                <a:solidFill>
                  <a:srgbClr val="333333"/>
                </a:solidFill>
              </a:rPr>
              <a:t>information.</a:t>
            </a:r>
          </a:p>
          <a:p>
            <a:pPr algn="l"/>
            <a:endParaRPr lang="en-US" sz="1200" dirty="0" smtClean="0">
              <a:solidFill>
                <a:srgbClr val="333333"/>
              </a:solidFill>
            </a:endParaRPr>
          </a:p>
          <a:p>
            <a:pPr algn="l"/>
            <a:r>
              <a:rPr lang="en-US" sz="1200" b="1" dirty="0">
                <a:solidFill>
                  <a:srgbClr val="333333"/>
                </a:solidFill>
              </a:rPr>
              <a:t>Key metrics </a:t>
            </a:r>
            <a:r>
              <a:rPr lang="en-US" sz="1200" b="1" dirty="0" smtClean="0">
                <a:solidFill>
                  <a:srgbClr val="333333"/>
                </a:solidFill>
              </a:rPr>
              <a:t>improved </a:t>
            </a:r>
            <a:r>
              <a:rPr lang="en-US" sz="1200" b="1" dirty="0">
                <a:solidFill>
                  <a:srgbClr val="333333"/>
                </a:solidFill>
              </a:rPr>
              <a:t>by a </a:t>
            </a:r>
            <a:r>
              <a:rPr lang="en-US" sz="1200" b="1" dirty="0" smtClean="0">
                <a:solidFill>
                  <a:srgbClr val="333333"/>
                </a:solidFill>
              </a:rPr>
              <a:t>CSKM platform:</a:t>
            </a:r>
            <a:endParaRPr lang="en-US" sz="1200" b="1" dirty="0">
              <a:solidFill>
                <a:srgbClr val="333333"/>
              </a:solidFill>
            </a:endParaRPr>
          </a:p>
          <a:p>
            <a:pPr algn="l"/>
            <a:endParaRPr lang="en-US" sz="800" dirty="0">
              <a:solidFill>
                <a:srgbClr val="333333"/>
              </a:solidFill>
            </a:endParaRPr>
          </a:p>
          <a:p>
            <a:pPr marL="171450" indent="-171450" algn="l">
              <a:buFont typeface="Wingdings" pitchFamily="2" charset="2"/>
              <a:buChar char="ü"/>
            </a:pPr>
            <a:r>
              <a:rPr lang="en-US" sz="1200" dirty="0" smtClean="0">
                <a:solidFill>
                  <a:srgbClr val="333333"/>
                </a:solidFill>
              </a:rPr>
              <a:t>Increased customer satisfaction through self-service channels.</a:t>
            </a:r>
          </a:p>
          <a:p>
            <a:pPr marL="171450" indent="-171450" algn="l">
              <a:buFont typeface="Wingdings" pitchFamily="2" charset="2"/>
              <a:buChar char="ü"/>
            </a:pPr>
            <a:r>
              <a:rPr lang="en-US" sz="1200" dirty="0" smtClean="0">
                <a:solidFill>
                  <a:srgbClr val="333333"/>
                </a:solidFill>
              </a:rPr>
              <a:t>Increased customer retention rate.</a:t>
            </a:r>
          </a:p>
          <a:p>
            <a:pPr marL="171450" indent="-171450" algn="l">
              <a:buFont typeface="Wingdings" pitchFamily="2" charset="2"/>
              <a:buChar char="ü"/>
            </a:pPr>
            <a:r>
              <a:rPr lang="en-US" sz="1200" dirty="0" smtClean="0">
                <a:solidFill>
                  <a:srgbClr val="333333"/>
                </a:solidFill>
              </a:rPr>
              <a:t>Decreased coverage gaps in critical self-service taxonomies.</a:t>
            </a:r>
            <a:endParaRPr lang="en-US" sz="1200" dirty="0">
              <a:solidFill>
                <a:srgbClr val="333333"/>
              </a:solidFill>
            </a:endParaRPr>
          </a:p>
        </p:txBody>
      </p:sp>
      <p:sp>
        <p:nvSpPr>
          <p:cNvPr id="34" name="TextBox 33"/>
          <p:cNvSpPr txBox="1"/>
          <p:nvPr/>
        </p:nvSpPr>
        <p:spPr>
          <a:xfrm>
            <a:off x="444401" y="3853780"/>
            <a:ext cx="4114800" cy="2671561"/>
          </a:xfrm>
          <a:prstGeom prst="rect">
            <a:avLst/>
          </a:prstGeom>
          <a:noFill/>
        </p:spPr>
        <p:txBody>
          <a:bodyPr wrap="square" rtlCol="0" anchor="ctr">
            <a:normAutofit/>
          </a:bodyPr>
          <a:lstStyle/>
          <a:p>
            <a:pPr algn="l"/>
            <a:r>
              <a:rPr lang="en-US" sz="1200" dirty="0" smtClean="0">
                <a:solidFill>
                  <a:srgbClr val="333333"/>
                </a:solidFill>
              </a:rPr>
              <a:t>Having a CSKM platform also increases agent productivity. Agents spending less time worrying about processes will have more time to directly serve customers.</a:t>
            </a:r>
          </a:p>
          <a:p>
            <a:pPr algn="l"/>
            <a:endParaRPr lang="en-US" sz="1200" dirty="0">
              <a:solidFill>
                <a:srgbClr val="333333"/>
              </a:solidFill>
            </a:endParaRPr>
          </a:p>
          <a:p>
            <a:pPr algn="l"/>
            <a:r>
              <a:rPr lang="en-US" sz="1200" b="1" dirty="0">
                <a:solidFill>
                  <a:srgbClr val="333333"/>
                </a:solidFill>
              </a:rPr>
              <a:t>Key metrics </a:t>
            </a:r>
            <a:r>
              <a:rPr lang="en-US" sz="1200" b="1" dirty="0" smtClean="0">
                <a:solidFill>
                  <a:srgbClr val="333333"/>
                </a:solidFill>
              </a:rPr>
              <a:t>improved </a:t>
            </a:r>
            <a:r>
              <a:rPr lang="en-US" sz="1200" b="1" dirty="0">
                <a:solidFill>
                  <a:srgbClr val="333333"/>
                </a:solidFill>
              </a:rPr>
              <a:t>by a </a:t>
            </a:r>
            <a:r>
              <a:rPr lang="en-US" sz="1200" b="1" dirty="0" smtClean="0">
                <a:solidFill>
                  <a:srgbClr val="333333"/>
                </a:solidFill>
              </a:rPr>
              <a:t>CSKM platform:</a:t>
            </a:r>
          </a:p>
          <a:p>
            <a:pPr algn="l"/>
            <a:endParaRPr lang="en-US" sz="800" dirty="0">
              <a:solidFill>
                <a:srgbClr val="333333"/>
              </a:solidFill>
            </a:endParaRPr>
          </a:p>
          <a:p>
            <a:pPr marL="171450" indent="-171450" algn="l">
              <a:buFont typeface="Wingdings" pitchFamily="2" charset="2"/>
              <a:buChar char="ü"/>
            </a:pPr>
            <a:r>
              <a:rPr lang="en-US" sz="1200" dirty="0" smtClean="0">
                <a:solidFill>
                  <a:srgbClr val="333333"/>
                </a:solidFill>
              </a:rPr>
              <a:t>Decreased time-to-resolution for customer service inquiries through assisted-service channels (chat, telephony).</a:t>
            </a:r>
          </a:p>
          <a:p>
            <a:pPr marL="171450" indent="-171450" algn="l">
              <a:buFont typeface="Wingdings" pitchFamily="2" charset="2"/>
              <a:buChar char="ü"/>
            </a:pPr>
            <a:r>
              <a:rPr lang="en-US" sz="1200" dirty="0" smtClean="0">
                <a:solidFill>
                  <a:srgbClr val="333333"/>
                </a:solidFill>
              </a:rPr>
              <a:t>Increased agent-utilization rates.</a:t>
            </a:r>
          </a:p>
          <a:p>
            <a:pPr marL="171450" indent="-171450" algn="l">
              <a:buFont typeface="Wingdings" pitchFamily="2" charset="2"/>
              <a:buChar char="ü"/>
            </a:pPr>
            <a:r>
              <a:rPr lang="en-US" sz="1200" dirty="0" smtClean="0">
                <a:solidFill>
                  <a:srgbClr val="333333"/>
                </a:solidFill>
              </a:rPr>
              <a:t>Decreased average cost-to-serve for agent-assisted customer service.</a:t>
            </a:r>
            <a:endParaRPr lang="en-US" sz="1200" dirty="0">
              <a:solidFill>
                <a:srgbClr val="333333"/>
              </a:solidFill>
            </a:endParaRPr>
          </a:p>
        </p:txBody>
      </p:sp>
      <p:sp>
        <p:nvSpPr>
          <p:cNvPr id="35" name="TextBox 34"/>
          <p:cNvSpPr txBox="1"/>
          <p:nvPr/>
        </p:nvSpPr>
        <p:spPr>
          <a:xfrm>
            <a:off x="4574381" y="3852043"/>
            <a:ext cx="4569618" cy="2673297"/>
          </a:xfrm>
          <a:prstGeom prst="rect">
            <a:avLst/>
          </a:prstGeom>
          <a:noFill/>
        </p:spPr>
        <p:txBody>
          <a:bodyPr wrap="square" rtlCol="0" anchor="ctr">
            <a:normAutofit/>
          </a:bodyPr>
          <a:lstStyle/>
          <a:p>
            <a:pPr algn="l"/>
            <a:r>
              <a:rPr lang="en-US" sz="1200" dirty="0" smtClean="0">
                <a:solidFill>
                  <a:srgbClr val="333333"/>
                </a:solidFill>
              </a:rPr>
              <a:t>CSKMs cut down the time it takes for customers to get at “need-to-know” information. They also provide customers with tools for providing feedback to the organization on the usefulness of their support (i.e. ability to rate and comment on knowledgebase articles).</a:t>
            </a:r>
          </a:p>
          <a:p>
            <a:pPr algn="l"/>
            <a:endParaRPr lang="en-US" sz="1200" dirty="0">
              <a:solidFill>
                <a:srgbClr val="333333"/>
              </a:solidFill>
            </a:endParaRPr>
          </a:p>
          <a:p>
            <a:pPr algn="l"/>
            <a:r>
              <a:rPr lang="en-US" sz="1200" b="1" dirty="0">
                <a:solidFill>
                  <a:srgbClr val="333333"/>
                </a:solidFill>
              </a:rPr>
              <a:t>Key metrics </a:t>
            </a:r>
            <a:r>
              <a:rPr lang="en-US" sz="1200" b="1" dirty="0" smtClean="0">
                <a:solidFill>
                  <a:srgbClr val="333333"/>
                </a:solidFill>
              </a:rPr>
              <a:t>improved </a:t>
            </a:r>
            <a:r>
              <a:rPr lang="en-US" sz="1200" b="1" dirty="0">
                <a:solidFill>
                  <a:srgbClr val="333333"/>
                </a:solidFill>
              </a:rPr>
              <a:t>by a CSKM platform</a:t>
            </a:r>
            <a:r>
              <a:rPr lang="en-US" sz="1200" b="1" dirty="0" smtClean="0">
                <a:solidFill>
                  <a:srgbClr val="333333"/>
                </a:solidFill>
              </a:rPr>
              <a:t>:</a:t>
            </a:r>
          </a:p>
          <a:p>
            <a:pPr algn="l"/>
            <a:endParaRPr lang="en-US" sz="800" dirty="0">
              <a:solidFill>
                <a:srgbClr val="333333"/>
              </a:solidFill>
            </a:endParaRPr>
          </a:p>
          <a:p>
            <a:pPr marL="171450" indent="-171450" algn="l">
              <a:buFont typeface="Wingdings" pitchFamily="2" charset="2"/>
              <a:buChar char="ü"/>
            </a:pPr>
            <a:r>
              <a:rPr lang="en-US" sz="1200" dirty="0" smtClean="0">
                <a:solidFill>
                  <a:srgbClr val="333333"/>
                </a:solidFill>
              </a:rPr>
              <a:t>Decreased time-to-resolution for customer service inquiries through self-service channels.</a:t>
            </a:r>
          </a:p>
          <a:p>
            <a:pPr marL="171450" indent="-171450" algn="l">
              <a:buFont typeface="Wingdings" pitchFamily="2" charset="2"/>
              <a:buChar char="ü"/>
            </a:pPr>
            <a:r>
              <a:rPr lang="en-US" sz="1200" dirty="0" smtClean="0">
                <a:solidFill>
                  <a:srgbClr val="333333"/>
                </a:solidFill>
              </a:rPr>
              <a:t>Avoid assisted service as first contact or escalation to assisted service through good self-service.</a:t>
            </a:r>
            <a:endParaRPr lang="en-US" sz="1200" dirty="0">
              <a:solidFill>
                <a:srgbClr val="333333"/>
              </a:solidFill>
            </a:endParaRPr>
          </a:p>
        </p:txBody>
      </p:sp>
      <p:pic>
        <p:nvPicPr>
          <p:cNvPr id="13" name="Picture 12"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4839270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3"/>
          </p:cNvPr>
          <p:cNvPicPr>
            <a:picLocks noChangeAspect="1"/>
          </p:cNvPicPr>
          <p:nvPr/>
        </p:nvPicPr>
        <p:blipFill>
          <a:blip r:embed="rId5"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6"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858144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3" name="Text Placeholder 2"/>
          <p:cNvSpPr>
            <a:spLocks noGrp="1"/>
          </p:cNvSpPr>
          <p:nvPr>
            <p:ph type="body" sz="quarter" idx="16"/>
          </p:nvPr>
        </p:nvSpPr>
        <p:spPr>
          <a:xfrm>
            <a:off x="258002" y="1052736"/>
            <a:ext cx="8627997" cy="5392229"/>
          </a:xfrm>
        </p:spPr>
        <p:txBody>
          <a:bodyPr anchor="ctr"/>
          <a:lstStyle/>
          <a:p>
            <a:r>
              <a:rPr lang="en-CA" dirty="0" smtClean="0"/>
              <a:t>Providing best-of-breed customer service is no accident: it requires a concerted strategy for leveraging relevant knowledge throughout the organization. Customer Service Knowledge Management (CSKM) is about facilitating timely solutions to customer service problems by getting the right information to the right person at the right time.</a:t>
            </a:r>
          </a:p>
          <a:p>
            <a:endParaRPr lang="en-CA" sz="800" dirty="0"/>
          </a:p>
          <a:p>
            <a:r>
              <a:rPr lang="en-CA" dirty="0" smtClean="0"/>
              <a:t>Organizations with a high degree of product complexity and/or customer service complexity should strongly consider adopting a standalone platform for Customer Service Knowledge Management. CSKM platforms provide a host of tools for successfully resolving customer service issues. Common tools include knowledgebases, advanced search, and resolution workflow tools like decision trees and service wizards. </a:t>
            </a:r>
          </a:p>
          <a:p>
            <a:endParaRPr lang="en-CA" sz="800" dirty="0" smtClean="0"/>
          </a:p>
          <a:p>
            <a:r>
              <a:rPr lang="en-CA" dirty="0" smtClean="0"/>
              <a:t>Tier-1 customer service representatives are not knowledge workers – they are process-oriented. Therefore, it’s important to equip them with solutions focused on expedient resolution of customer problems rather than unfocused knowledge sharing or internal collaboration. CSKM solutions must be integrated directly into service channels to succeed, such as web self-service, email, chat, and phone support.</a:t>
            </a:r>
          </a:p>
          <a:p>
            <a:endParaRPr lang="en-CA" sz="800" dirty="0"/>
          </a:p>
          <a:p>
            <a:r>
              <a:rPr lang="en-CA" dirty="0" smtClean="0"/>
              <a:t>Standalone CSKM platforms can improve a variety of key customer service metrics, such as customer retention and cost-to-serve. Larger organizations with significant customer service operations and deep product lines are the most likely to realize a high ROI from adopting a standalone platform that is integrated across all service channels.</a:t>
            </a:r>
          </a:p>
          <a:p>
            <a:endParaRPr lang="en-CA" sz="800" dirty="0"/>
          </a:p>
          <a:p>
            <a:r>
              <a:rPr lang="en-CA" dirty="0" smtClean="0"/>
              <a:t>Implementation considerations include putting together the deployment team, establishing points-of-integration, creating platform security policies, and executing initiatives aimed at end-user adoption. Organizations must also dedicate full-time resources to ongoing management of the knowledgebase content and structure.</a:t>
            </a:r>
          </a:p>
          <a:p>
            <a:endParaRPr lang="en-CA" dirty="0" smtClean="0"/>
          </a:p>
          <a:p>
            <a:endParaRPr lang="en-CA" dirty="0" smtClean="0"/>
          </a:p>
          <a:p>
            <a:endParaRPr lang="en-CA" dirty="0" smtClean="0"/>
          </a:p>
          <a:p>
            <a:endParaRPr lang="en-CA" dirty="0"/>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2063926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00342" y="1268760"/>
            <a:ext cx="8743316" cy="657225"/>
          </a:xfrm>
        </p:spPr>
        <p:txBody>
          <a:bodyPr/>
          <a:lstStyle/>
          <a:p>
            <a:r>
              <a:rPr lang="en-CA" dirty="0" smtClean="0"/>
              <a:t>Customer Service Knowledge Management (CSKM) can be a daunting task: choose a strategy to support users and agents across all channels.</a:t>
            </a:r>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303" y="2636912"/>
            <a:ext cx="4034665" cy="3420380"/>
          </a:xfrm>
        </p:spPr>
        <p:txBody>
          <a:bodyPr/>
          <a:lstStyle/>
          <a:p>
            <a:r>
              <a:rPr lang="en-US" dirty="0" smtClean="0">
                <a:ea typeface="Calibri"/>
                <a:cs typeface="Times New Roman"/>
              </a:rPr>
              <a:t>IT managers and technical staff who support call center operations, including upkeep of customer support websites.</a:t>
            </a:r>
          </a:p>
          <a:p>
            <a:endParaRPr lang="en-US" dirty="0" smtClean="0">
              <a:ea typeface="Calibri"/>
              <a:cs typeface="Times New Roman"/>
            </a:endParaRPr>
          </a:p>
          <a:p>
            <a:r>
              <a:rPr lang="en-US" dirty="0"/>
              <a:t>Customer Service </a:t>
            </a:r>
            <a:r>
              <a:rPr lang="en-US" dirty="0" smtClean="0"/>
              <a:t>Managers involved in the selection process for customer service applications.</a:t>
            </a:r>
          </a:p>
          <a:p>
            <a:endParaRPr lang="en-US" dirty="0"/>
          </a:p>
          <a:p>
            <a:r>
              <a:rPr lang="en-US" dirty="0" smtClean="0"/>
              <a:t>Product and knowledge professionals responsible for service resolution content. </a:t>
            </a:r>
          </a:p>
          <a:p>
            <a:pPr marL="0" indent="0">
              <a:buNone/>
            </a:pPr>
            <a:endParaRPr lang="en-US" dirty="0" smtClean="0"/>
          </a:p>
          <a:p>
            <a:r>
              <a:rPr lang="en-US" dirty="0" smtClean="0"/>
              <a:t>Senior </a:t>
            </a:r>
            <a:r>
              <a:rPr lang="en-US" dirty="0"/>
              <a:t>management involved in customer service steering </a:t>
            </a:r>
            <a:r>
              <a:rPr lang="en-US" dirty="0" smtClean="0"/>
              <a:t>committees.</a:t>
            </a:r>
          </a:p>
          <a:p>
            <a:pPr marL="0" indent="0">
              <a:buNone/>
            </a:pPr>
            <a:endParaRPr lang="en-US" dirty="0"/>
          </a:p>
        </p:txBody>
      </p:sp>
      <p:sp>
        <p:nvSpPr>
          <p:cNvPr id="12" name="Text Placeholder 11"/>
          <p:cNvSpPr>
            <a:spLocks noGrp="1"/>
          </p:cNvSpPr>
          <p:nvPr>
            <p:ph type="body" sz="quarter" idx="23"/>
          </p:nvPr>
        </p:nvSpPr>
        <p:spPr>
          <a:xfrm>
            <a:off x="4860032" y="2636912"/>
            <a:ext cx="4083626" cy="3420380"/>
          </a:xfrm>
        </p:spPr>
        <p:txBody>
          <a:bodyPr/>
          <a:lstStyle/>
          <a:p>
            <a:r>
              <a:rPr lang="en-CA" dirty="0" smtClean="0"/>
              <a:t>Understand how effective knowledge management is a critical customer service activity, and how a dedicated CSKM platform can improve key customer service metrics.</a:t>
            </a:r>
          </a:p>
          <a:p>
            <a:endParaRPr lang="en-CA" dirty="0"/>
          </a:p>
          <a:p>
            <a:r>
              <a:rPr lang="en-CA" dirty="0" smtClean="0"/>
              <a:t>Build an effective strategy for leveraging customer service knowledge across all service channels.</a:t>
            </a:r>
          </a:p>
          <a:p>
            <a:endParaRPr lang="en-CA" dirty="0"/>
          </a:p>
          <a:p>
            <a:r>
              <a:rPr lang="en-CA" dirty="0" smtClean="0"/>
              <a:t>Implement and optimize the selected platform.</a:t>
            </a:r>
            <a:endParaRPr lang="en-CA" dirty="0"/>
          </a:p>
        </p:txBody>
      </p:sp>
      <p:sp>
        <p:nvSpPr>
          <p:cNvPr id="8" name="TextBox 7"/>
          <p:cNvSpPr txBox="1"/>
          <p:nvPr/>
        </p:nvSpPr>
        <p:spPr>
          <a:xfrm>
            <a:off x="249302" y="2312876"/>
            <a:ext cx="3134566" cy="307777"/>
          </a:xfrm>
          <a:prstGeom prst="rect">
            <a:avLst/>
          </a:prstGeom>
          <a:noFill/>
        </p:spPr>
        <p:txBody>
          <a:bodyPr wrap="square" rtlCol="0">
            <a:spAutoFit/>
          </a:bodyPr>
          <a:lstStyle/>
          <a:p>
            <a:pPr algn="l"/>
            <a:r>
              <a:rPr lang="en-CA" sz="1400" b="1" dirty="0" smtClean="0">
                <a:solidFill>
                  <a:srgbClr val="333333"/>
                </a:solidFill>
              </a:rPr>
              <a:t>This Research Is Designed For:</a:t>
            </a:r>
            <a:endParaRPr lang="en-CA" sz="1400" b="1" dirty="0">
              <a:solidFill>
                <a:srgbClr val="333333"/>
              </a:solidFill>
            </a:endParaRPr>
          </a:p>
        </p:txBody>
      </p:sp>
      <p:sp>
        <p:nvSpPr>
          <p:cNvPr id="9" name="TextBox 8"/>
          <p:cNvSpPr txBox="1"/>
          <p:nvPr/>
        </p:nvSpPr>
        <p:spPr>
          <a:xfrm>
            <a:off x="4860032" y="2312876"/>
            <a:ext cx="2808312" cy="307777"/>
          </a:xfrm>
          <a:prstGeom prst="rect">
            <a:avLst/>
          </a:prstGeom>
          <a:noFill/>
        </p:spPr>
        <p:txBody>
          <a:bodyPr wrap="square" rtlCol="0">
            <a:spAutoFit/>
          </a:bodyPr>
          <a:lstStyle/>
          <a:p>
            <a:pPr algn="l"/>
            <a:r>
              <a:rPr lang="en-CA" sz="1400" b="1" dirty="0" smtClean="0">
                <a:solidFill>
                  <a:srgbClr val="333333"/>
                </a:solidFill>
              </a:rPr>
              <a:t>This Research Will Help You:</a:t>
            </a:r>
            <a:endParaRPr lang="en-CA" sz="1400" b="1" dirty="0">
              <a:solidFill>
                <a:srgbClr val="333333"/>
              </a:solidFill>
            </a:endParaRPr>
          </a:p>
        </p:txBody>
      </p:sp>
      <p:pic>
        <p:nvPicPr>
          <p:cNvPr id="13" name="Picture 12"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852805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Straight Connector 54"/>
          <p:cNvCxnSpPr/>
          <p:nvPr/>
        </p:nvCxnSpPr>
        <p:spPr>
          <a:xfrm>
            <a:off x="3347864" y="3781611"/>
            <a:ext cx="1017802" cy="0"/>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53" name="Group 52"/>
          <p:cNvGrpSpPr/>
          <p:nvPr/>
        </p:nvGrpSpPr>
        <p:grpSpPr>
          <a:xfrm rot="10800000">
            <a:off x="3580708" y="4630975"/>
            <a:ext cx="1986800" cy="1282300"/>
            <a:chOff x="3733108" y="5337212"/>
            <a:chExt cx="1986800" cy="1282300"/>
          </a:xfrm>
        </p:grpSpPr>
        <p:cxnSp>
          <p:nvCxnSpPr>
            <p:cNvPr id="50" name="Straight Connector 49"/>
            <p:cNvCxnSpPr/>
            <p:nvPr/>
          </p:nvCxnSpPr>
          <p:spPr>
            <a:xfrm>
              <a:off x="3733108" y="5337212"/>
              <a:ext cx="968998" cy="12823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flipH="1" flipV="1">
              <a:off x="4569857" y="5469461"/>
              <a:ext cx="1282300" cy="1017802"/>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48" name="Rectangle 47"/>
          <p:cNvSpPr/>
          <p:nvPr/>
        </p:nvSpPr>
        <p:spPr>
          <a:xfrm>
            <a:off x="340708" y="1240850"/>
            <a:ext cx="3240000" cy="156568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200" dirty="0">
              <a:solidFill>
                <a:srgbClr val="333333"/>
              </a:solidFill>
            </a:endParaRPr>
          </a:p>
        </p:txBody>
      </p:sp>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2778989329"/>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936124" name="think-cell Slide" r:id="rId7" imgW="360" imgH="360" progId="TCLayout.ActiveDocument.1">
                  <p:embed/>
                </p:oleObj>
              </mc:Choice>
              <mc:Fallback>
                <p:oleObj name="think-cell Slide" r:id="rId7" imgW="360" imgH="360" progId="TCLayout.ActiveDocument.1">
                  <p:embed/>
                  <p:pic>
                    <p:nvPicPr>
                      <p:cNvPr id="0" name="Picture 29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itle 2"/>
          <p:cNvSpPr>
            <a:spLocks noGrp="1"/>
          </p:cNvSpPr>
          <p:nvPr>
            <p:ph type="title"/>
            <p:custDataLst>
              <p:tags r:id="rId3"/>
            </p:custDataLst>
          </p:nvPr>
        </p:nvSpPr>
        <p:spPr/>
        <p:txBody>
          <a:bodyPr/>
          <a:lstStyle/>
          <a:p>
            <a:r>
              <a:rPr lang="en-US" dirty="0" smtClean="0"/>
              <a:t>The Info-Tech Customer Service Research Agenda</a:t>
            </a:r>
            <a:endParaRPr lang="en-US" dirty="0"/>
          </a:p>
        </p:txBody>
      </p:sp>
      <p:cxnSp>
        <p:nvCxnSpPr>
          <p:cNvPr id="23" name="Straight Connector 22"/>
          <p:cNvCxnSpPr>
            <a:endCxn id="28" idx="1"/>
          </p:cNvCxnSpPr>
          <p:nvPr/>
        </p:nvCxnSpPr>
        <p:spPr>
          <a:xfrm>
            <a:off x="4549706" y="3779722"/>
            <a:ext cx="1017802" cy="0"/>
          </a:xfrm>
          <a:prstGeom prst="line">
            <a:avLst/>
          </a:prstGeom>
          <a:ln w="38100">
            <a:solidFill>
              <a:srgbClr val="C77709"/>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custDataLst>
              <p:tags r:id="rId4"/>
            </p:custDataLst>
          </p:nvPr>
        </p:nvSpPr>
        <p:spPr>
          <a:xfrm>
            <a:off x="3845275" y="3957270"/>
            <a:ext cx="1453450" cy="650024"/>
          </a:xfrm>
          <a:prstGeom prst="rect">
            <a:avLst/>
          </a:prstGeom>
          <a:solidFill>
            <a:schemeClr val="bg1"/>
          </a:solidFill>
          <a:ln>
            <a:noFill/>
          </a:ln>
        </p:spPr>
        <p:txBody>
          <a:bodyPr wrap="square" rtlCol="0">
            <a:spAutoFit/>
          </a:bodyPr>
          <a:lstStyle/>
          <a:p>
            <a:pPr algn="ctr" fontAlgn="base">
              <a:spcBef>
                <a:spcPct val="0"/>
              </a:spcBef>
              <a:spcAft>
                <a:spcPct val="0"/>
              </a:spcAft>
            </a:pPr>
            <a:r>
              <a:rPr lang="en-US" sz="1200" b="1" dirty="0">
                <a:solidFill>
                  <a:srgbClr val="333333"/>
                </a:solidFill>
              </a:rPr>
              <a:t>Customer Service</a:t>
            </a:r>
            <a:r>
              <a:rPr lang="en-US" sz="1200" dirty="0">
                <a:solidFill>
                  <a:srgbClr val="333333"/>
                </a:solidFill>
              </a:rPr>
              <a:t> </a:t>
            </a:r>
            <a:r>
              <a:rPr lang="en-US" sz="1200" b="1" dirty="0">
                <a:solidFill>
                  <a:srgbClr val="333333"/>
                </a:solidFill>
              </a:rPr>
              <a:t>Solution</a:t>
            </a:r>
            <a:r>
              <a:rPr lang="en-US" sz="1200" dirty="0">
                <a:solidFill>
                  <a:srgbClr val="333333"/>
                </a:solidFill>
              </a:rPr>
              <a:t> </a:t>
            </a:r>
            <a:r>
              <a:rPr lang="en-US" sz="1200" b="1" dirty="0">
                <a:solidFill>
                  <a:srgbClr val="333333"/>
                </a:solidFill>
              </a:rPr>
              <a:t>Selection</a:t>
            </a:r>
          </a:p>
        </p:txBody>
      </p:sp>
      <p:sp>
        <p:nvSpPr>
          <p:cNvPr id="26" name="Rectangle 25"/>
          <p:cNvSpPr/>
          <p:nvPr/>
        </p:nvSpPr>
        <p:spPr>
          <a:xfrm>
            <a:off x="5567508" y="1232756"/>
            <a:ext cx="3240000" cy="1581876"/>
          </a:xfrm>
          <a:prstGeom prst="rect">
            <a:avLst/>
          </a:prstGeom>
          <a:solidFill>
            <a:schemeClr val="accent5">
              <a:lumMod val="20000"/>
              <a:lumOff val="80000"/>
            </a:schemeClr>
          </a:solidFill>
          <a:ln>
            <a:solidFill>
              <a:schemeClr val="accent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i="1" dirty="0" smtClean="0">
                <a:solidFill>
                  <a:srgbClr val="243F54"/>
                </a:solidFill>
                <a:hlinkClick r:id="rId9"/>
              </a:rPr>
              <a:t>VL: </a:t>
            </a:r>
            <a:r>
              <a:rPr lang="en-US" sz="1200" b="1" i="1" dirty="0">
                <a:solidFill>
                  <a:srgbClr val="243F54"/>
                </a:solidFill>
                <a:hlinkClick r:id="rId9"/>
              </a:rPr>
              <a:t>Customer Service </a:t>
            </a:r>
          </a:p>
          <a:p>
            <a:r>
              <a:rPr lang="en-US" sz="1200" b="1" i="1" dirty="0">
                <a:solidFill>
                  <a:srgbClr val="243F54"/>
                </a:solidFill>
                <a:hlinkClick r:id="rId9"/>
              </a:rPr>
              <a:t>Management </a:t>
            </a:r>
            <a:r>
              <a:rPr lang="en-US" sz="1200" b="1" i="1" dirty="0" smtClean="0">
                <a:solidFill>
                  <a:srgbClr val="243F54"/>
                </a:solidFill>
                <a:hlinkClick r:id="rId9"/>
              </a:rPr>
              <a:t>Suites</a:t>
            </a:r>
            <a:endParaRPr lang="en-US" sz="1200" b="1" i="1" dirty="0">
              <a:solidFill>
                <a:srgbClr val="243F54"/>
              </a:solidFill>
              <a:hlinkClick r:id="rId10"/>
            </a:endParaRPr>
          </a:p>
          <a:p>
            <a:endParaRPr lang="en-US" sz="1200" b="1" i="1" dirty="0">
              <a:solidFill>
                <a:srgbClr val="243F54"/>
              </a:solidFill>
              <a:hlinkClick r:id="rId10"/>
            </a:endParaRPr>
          </a:p>
          <a:p>
            <a:pPr marL="171450" indent="-171450" algn="l">
              <a:buFont typeface="Arial" panose="020B0604020202020204" pitchFamily="34" charset="0"/>
              <a:buChar char="•"/>
            </a:pPr>
            <a:r>
              <a:rPr lang="en-US" sz="1200" dirty="0">
                <a:solidFill>
                  <a:srgbClr val="333333"/>
                </a:solidFill>
              </a:rPr>
              <a:t>Customer Service Management (CSM) suites provide a range of functionality for effectively resolving service inquiries.</a:t>
            </a:r>
          </a:p>
          <a:p>
            <a:pPr marL="171450" indent="-171450" algn="l">
              <a:buFont typeface="Arial" panose="020B0604020202020204" pitchFamily="34" charset="0"/>
              <a:buChar char="•"/>
            </a:pPr>
            <a:r>
              <a:rPr lang="en-US" sz="1200" dirty="0">
                <a:solidFill>
                  <a:srgbClr val="333333"/>
                </a:solidFill>
              </a:rPr>
              <a:t>This set will help you choose the right CSM platform.</a:t>
            </a:r>
            <a:endParaRPr lang="en-US" sz="1200" dirty="0">
              <a:solidFill>
                <a:srgbClr val="333333"/>
              </a:solidFill>
              <a:hlinkClick r:id="rId10"/>
            </a:endParaRPr>
          </a:p>
        </p:txBody>
      </p:sp>
      <p:sp>
        <p:nvSpPr>
          <p:cNvPr id="31" name="Rectangle 30"/>
          <p:cNvSpPr/>
          <p:nvPr/>
        </p:nvSpPr>
        <p:spPr>
          <a:xfrm>
            <a:off x="340708" y="2996878"/>
            <a:ext cx="3240000" cy="156568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200" b="1" i="1" dirty="0" smtClean="0">
                <a:solidFill>
                  <a:srgbClr val="333333"/>
                </a:solidFill>
                <a:hlinkClick r:id="rId11"/>
              </a:rPr>
              <a:t>Design a Field Service Automation Strategy</a:t>
            </a:r>
            <a:endParaRPr lang="en-US" sz="1200" b="1" i="1" dirty="0">
              <a:solidFill>
                <a:srgbClr val="333333"/>
              </a:solidFill>
              <a:hlinkClick r:id="rId12"/>
            </a:endParaRPr>
          </a:p>
          <a:p>
            <a:pPr fontAlgn="base">
              <a:spcBef>
                <a:spcPct val="0"/>
              </a:spcBef>
              <a:spcAft>
                <a:spcPct val="0"/>
              </a:spcAft>
            </a:pPr>
            <a:endParaRPr lang="en-US" sz="1200" dirty="0">
              <a:solidFill>
                <a:srgbClr val="333333"/>
              </a:solidFill>
            </a:endParaRPr>
          </a:p>
          <a:p>
            <a:pPr marL="171450" indent="-171450" algn="l" fontAlgn="base">
              <a:spcBef>
                <a:spcPct val="0"/>
              </a:spcBef>
              <a:spcAft>
                <a:spcPct val="0"/>
              </a:spcAft>
              <a:buFont typeface="Arial" panose="020B0604020202020204" pitchFamily="34" charset="0"/>
              <a:buChar char="•"/>
            </a:pPr>
            <a:r>
              <a:rPr lang="en-US" sz="1200" dirty="0">
                <a:solidFill>
                  <a:srgbClr val="333333"/>
                </a:solidFill>
              </a:rPr>
              <a:t>Field service agents require unique mobile solutions that allow them to get the job done. </a:t>
            </a:r>
          </a:p>
        </p:txBody>
      </p:sp>
      <p:cxnSp>
        <p:nvCxnSpPr>
          <p:cNvPr id="32" name="Straight Connector 31"/>
          <p:cNvCxnSpPr>
            <a:endCxn id="37" idx="0"/>
          </p:cNvCxnSpPr>
          <p:nvPr/>
        </p:nvCxnSpPr>
        <p:spPr>
          <a:xfrm>
            <a:off x="3580708" y="2023694"/>
            <a:ext cx="968998" cy="12823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37" idx="0"/>
            <a:endCxn id="26" idx="1"/>
          </p:cNvCxnSpPr>
          <p:nvPr/>
        </p:nvCxnSpPr>
        <p:spPr>
          <a:xfrm rot="5400000" flipH="1" flipV="1">
            <a:off x="4417457" y="2155943"/>
            <a:ext cx="1282300" cy="1017802"/>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37" name="Picture 11"/>
          <p:cNvPicPr>
            <a:picLocks noChangeAspect="1" noChangeArrowheads="1"/>
          </p:cNvPicPr>
          <p:nvPr/>
        </p:nvPicPr>
        <p:blipFill>
          <a:blip r:embed="rId13" cstate="screen"/>
          <a:stretch>
            <a:fillRect/>
          </a:stretch>
        </p:blipFill>
        <p:spPr bwMode="auto">
          <a:xfrm>
            <a:off x="4095363" y="3305994"/>
            <a:ext cx="908685" cy="681990"/>
          </a:xfrm>
          <a:prstGeom prst="rect">
            <a:avLst/>
          </a:prstGeom>
          <a:noFill/>
          <a:ln>
            <a:noFill/>
          </a:ln>
          <a:effectLst>
            <a:softEdge rad="63500"/>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0" name="Rectangle 39"/>
          <p:cNvSpPr/>
          <p:nvPr/>
        </p:nvSpPr>
        <p:spPr>
          <a:xfrm>
            <a:off x="340708" y="4714966"/>
            <a:ext cx="3240000" cy="156568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200" b="1" i="1" dirty="0" smtClean="0">
                <a:solidFill>
                  <a:srgbClr val="333333"/>
                </a:solidFill>
                <a:hlinkClick r:id="rId14"/>
              </a:rPr>
              <a:t>Vendor Landscape: Field Service Automation</a:t>
            </a:r>
            <a:endParaRPr lang="en-US" sz="1200" b="1" i="1" dirty="0">
              <a:solidFill>
                <a:srgbClr val="333333"/>
              </a:solidFill>
            </a:endParaRPr>
          </a:p>
          <a:p>
            <a:pPr fontAlgn="base">
              <a:spcBef>
                <a:spcPct val="0"/>
              </a:spcBef>
              <a:spcAft>
                <a:spcPct val="0"/>
              </a:spcAft>
            </a:pPr>
            <a:endParaRPr lang="en-US" sz="1200" dirty="0">
              <a:solidFill>
                <a:srgbClr val="333333"/>
              </a:solidFill>
            </a:endParaRPr>
          </a:p>
          <a:p>
            <a:pPr marL="171450" indent="-171450" algn="l">
              <a:buFont typeface="Arial" panose="020B0604020202020204" pitchFamily="34" charset="0"/>
              <a:buChar char="•"/>
            </a:pPr>
            <a:r>
              <a:rPr lang="en-US" sz="1200" dirty="0" smtClean="0">
                <a:solidFill>
                  <a:srgbClr val="333333"/>
                </a:solidFill>
              </a:rPr>
              <a:t>A variety of vendors offer end-to-end solutions for field service that meet complicated use cases.</a:t>
            </a:r>
            <a:endParaRPr lang="en-US" sz="1200" dirty="0">
              <a:solidFill>
                <a:srgbClr val="333333"/>
              </a:solidFill>
            </a:endParaRPr>
          </a:p>
        </p:txBody>
      </p:sp>
      <p:sp>
        <p:nvSpPr>
          <p:cNvPr id="46" name="Rectangle 45"/>
          <p:cNvSpPr/>
          <p:nvPr/>
        </p:nvSpPr>
        <p:spPr>
          <a:xfrm>
            <a:off x="5567508" y="4714966"/>
            <a:ext cx="3240000" cy="156568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i="1" dirty="0" smtClean="0">
                <a:solidFill>
                  <a:srgbClr val="333333"/>
                </a:solidFill>
                <a:hlinkClick r:id="rId12"/>
              </a:rPr>
              <a:t>Vendor Landscape: </a:t>
            </a:r>
            <a:r>
              <a:rPr lang="en-US" sz="1200" b="1" i="1" dirty="0" smtClean="0">
                <a:solidFill>
                  <a:srgbClr val="243F54"/>
                </a:solidFill>
                <a:hlinkClick r:id="rId15"/>
              </a:rPr>
              <a:t>Customer Service Knowledge Management Suites</a:t>
            </a:r>
            <a:endParaRPr lang="en-US" sz="1200" b="1" i="1" dirty="0">
              <a:solidFill>
                <a:srgbClr val="333333"/>
              </a:solidFill>
            </a:endParaRPr>
          </a:p>
          <a:p>
            <a:pPr fontAlgn="base">
              <a:spcBef>
                <a:spcPct val="0"/>
              </a:spcBef>
              <a:spcAft>
                <a:spcPct val="0"/>
              </a:spcAft>
            </a:pPr>
            <a:endParaRPr lang="en-US" sz="1200" dirty="0">
              <a:solidFill>
                <a:srgbClr val="333333"/>
              </a:solidFill>
            </a:endParaRPr>
          </a:p>
          <a:p>
            <a:pPr marL="171450" indent="-171450" algn="l">
              <a:buFont typeface="Arial" panose="020B0604020202020204" pitchFamily="34" charset="0"/>
              <a:buChar char="•"/>
            </a:pPr>
            <a:r>
              <a:rPr lang="en-US" sz="1200" dirty="0" smtClean="0">
                <a:solidFill>
                  <a:srgbClr val="333333"/>
                </a:solidFill>
              </a:rPr>
              <a:t>Choosing a standalone CSKM platform can help achieve knowledge management (KM) goals.</a:t>
            </a:r>
          </a:p>
        </p:txBody>
      </p:sp>
      <p:sp>
        <p:nvSpPr>
          <p:cNvPr id="28" name="Rectangle 27"/>
          <p:cNvSpPr/>
          <p:nvPr/>
        </p:nvSpPr>
        <p:spPr>
          <a:xfrm>
            <a:off x="5567508" y="2996878"/>
            <a:ext cx="3240000" cy="1565688"/>
          </a:xfrm>
          <a:prstGeom prst="rect">
            <a:avLst/>
          </a:prstGeom>
          <a:solidFill>
            <a:schemeClr val="accent5">
              <a:lumMod val="20000"/>
              <a:lumOff val="80000"/>
            </a:schemeClr>
          </a:solidFill>
          <a:ln>
            <a:solidFill>
              <a:srgbClr val="C77709"/>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200" b="1" i="1" dirty="0" smtClean="0">
                <a:solidFill>
                  <a:srgbClr val="243F54"/>
                </a:solidFill>
                <a:hlinkClick r:id="rId16"/>
              </a:rPr>
              <a:t>Customer </a:t>
            </a:r>
            <a:r>
              <a:rPr lang="en-US" sz="1200" b="1" i="1" dirty="0">
                <a:solidFill>
                  <a:srgbClr val="243F54"/>
                </a:solidFill>
                <a:hlinkClick r:id="rId16"/>
              </a:rPr>
              <a:t>Service Knowledge Management </a:t>
            </a:r>
            <a:r>
              <a:rPr lang="en-US" sz="1200" b="1" i="1" dirty="0" smtClean="0">
                <a:solidFill>
                  <a:srgbClr val="243F54"/>
                </a:solidFill>
                <a:hlinkClick r:id="rId16"/>
              </a:rPr>
              <a:t>Strategy</a:t>
            </a:r>
            <a:endParaRPr lang="en-US" sz="1200" b="1" i="1" dirty="0">
              <a:solidFill>
                <a:srgbClr val="243F54"/>
              </a:solidFill>
              <a:hlinkClick r:id="rId10"/>
            </a:endParaRPr>
          </a:p>
          <a:p>
            <a:pPr algn="ctr" fontAlgn="base">
              <a:spcBef>
                <a:spcPct val="0"/>
              </a:spcBef>
              <a:spcAft>
                <a:spcPct val="0"/>
              </a:spcAft>
            </a:pPr>
            <a:endParaRPr lang="en-US" sz="1200" b="1" dirty="0">
              <a:solidFill>
                <a:srgbClr val="333333"/>
              </a:solidFill>
            </a:endParaRPr>
          </a:p>
          <a:p>
            <a:pPr marL="171450" indent="-171450" algn="l" fontAlgn="base">
              <a:spcBef>
                <a:spcPct val="0"/>
              </a:spcBef>
              <a:spcAft>
                <a:spcPct val="0"/>
              </a:spcAft>
              <a:buFont typeface="Arial" panose="020B0604020202020204" pitchFamily="34" charset="0"/>
              <a:buChar char="•"/>
            </a:pPr>
            <a:r>
              <a:rPr lang="en-US" sz="1200" dirty="0">
                <a:solidFill>
                  <a:srgbClr val="333333"/>
                </a:solidFill>
              </a:rPr>
              <a:t>Supporting knowledge management in the customer service organization is critical for successful resolutions. </a:t>
            </a:r>
          </a:p>
        </p:txBody>
      </p:sp>
      <p:sp>
        <p:nvSpPr>
          <p:cNvPr id="47" name="Rectangle 46"/>
          <p:cNvSpPr/>
          <p:nvPr/>
        </p:nvSpPr>
        <p:spPr>
          <a:xfrm>
            <a:off x="340708" y="1240850"/>
            <a:ext cx="3240000" cy="1569660"/>
          </a:xfrm>
          <a:prstGeom prst="rect">
            <a:avLst/>
          </a:prstGeom>
        </p:spPr>
        <p:txBody>
          <a:bodyPr wrap="square">
            <a:spAutoFit/>
          </a:bodyPr>
          <a:lstStyle/>
          <a:p>
            <a:r>
              <a:rPr lang="en-US" sz="1200" b="1" i="1" dirty="0" smtClean="0">
                <a:solidFill>
                  <a:srgbClr val="333333"/>
                </a:solidFill>
                <a:hlinkClick r:id="rId17"/>
              </a:rPr>
              <a:t>Design a Service Strategy that Keeps Pace with Customers</a:t>
            </a:r>
            <a:endParaRPr lang="en-US" sz="1200" b="1" i="1" dirty="0" smtClean="0">
              <a:solidFill>
                <a:srgbClr val="333333"/>
              </a:solidFill>
            </a:endParaRPr>
          </a:p>
          <a:p>
            <a:pPr>
              <a:buFont typeface="Wingdings" pitchFamily="2" charset="2"/>
              <a:buChar char="Ø"/>
            </a:pPr>
            <a:endParaRPr lang="en-US" sz="1200" b="1" dirty="0" smtClean="0">
              <a:solidFill>
                <a:srgbClr val="333333"/>
              </a:solidFill>
            </a:endParaRPr>
          </a:p>
          <a:p>
            <a:pPr marL="171450" indent="-171450" algn="l">
              <a:buFont typeface="Arial" panose="020B0604020202020204" pitchFamily="34" charset="0"/>
              <a:buChar char="•"/>
            </a:pPr>
            <a:r>
              <a:rPr lang="en-US" sz="1200" dirty="0" smtClean="0">
                <a:solidFill>
                  <a:srgbClr val="333333"/>
                </a:solidFill>
              </a:rPr>
              <a:t>Providing world-class customer service is a critical differentiator in a competitive marketplace. Organizations are taking advantage of traditional </a:t>
            </a:r>
            <a:r>
              <a:rPr lang="en-US" sz="1200" i="1" dirty="0" smtClean="0">
                <a:solidFill>
                  <a:srgbClr val="333333"/>
                </a:solidFill>
              </a:rPr>
              <a:t>and</a:t>
            </a:r>
            <a:r>
              <a:rPr lang="en-US" sz="1200" dirty="0" smtClean="0">
                <a:solidFill>
                  <a:srgbClr val="333333"/>
                </a:solidFill>
              </a:rPr>
              <a:t> social interaction channels to serve customers.</a:t>
            </a:r>
            <a:endParaRPr lang="en-US" sz="1200" dirty="0">
              <a:solidFill>
                <a:srgbClr val="333333"/>
              </a:solidFill>
            </a:endParaRPr>
          </a:p>
        </p:txBody>
      </p:sp>
      <p:pic>
        <p:nvPicPr>
          <p:cNvPr id="20" name="Picture 19" descr="sample_linkbar-itrgNEW.gif">
            <a:hlinkClick r:id="rId18"/>
          </p:cNvPr>
          <p:cNvPicPr>
            <a:picLocks noChangeAspect="1"/>
          </p:cNvPicPr>
          <p:nvPr/>
        </p:nvPicPr>
        <p:blipFill>
          <a:blip r:embed="rId19"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286395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333333"/>
              </a:solidFill>
            </a:endParaRPr>
          </a:p>
        </p:txBody>
      </p:sp>
      <p:pic>
        <p:nvPicPr>
          <p:cNvPr id="14" name="Picture 5"/>
          <p:cNvPicPr>
            <a:picLocks noChangeAspect="1" noChangeArrowheads="1"/>
          </p:cNvPicPr>
          <p:nvPr/>
        </p:nvPicPr>
        <p:blipFill>
          <a:blip r:embed="rId3" cstate="screen"/>
          <a:srcRect/>
          <a:stretch>
            <a:fillRect/>
          </a:stretch>
        </p:blipFill>
        <p:spPr bwMode="auto">
          <a:xfrm>
            <a:off x="-508" y="1001955"/>
            <a:ext cx="8865410" cy="1774893"/>
          </a:xfrm>
          <a:prstGeom prst="rect">
            <a:avLst/>
          </a:prstGeom>
          <a:noFill/>
          <a:ln w="19050" cap="flat" cmpd="sng" algn="ctr">
            <a:noFill/>
            <a:prstDash val="solid"/>
            <a:miter lim="800000"/>
            <a:headEnd type="none" w="med" len="med"/>
            <a:tailEnd type="none" w="med" len="med"/>
          </a:ln>
        </p:spPr>
      </p:pic>
      <p:sp>
        <p:nvSpPr>
          <p:cNvPr id="17" name="Chevron 16"/>
          <p:cNvSpPr/>
          <p:nvPr/>
        </p:nvSpPr>
        <p:spPr>
          <a:xfrm>
            <a:off x="621443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333333"/>
              </a:solidFill>
            </a:endParaRPr>
          </a:p>
        </p:txBody>
      </p:sp>
      <p:sp>
        <p:nvSpPr>
          <p:cNvPr id="18" name="Text Placeholder 17"/>
          <p:cNvSpPr>
            <a:spLocks noGrp="1"/>
          </p:cNvSpPr>
          <p:nvPr>
            <p:ph type="body" sz="quarter" idx="15"/>
          </p:nvPr>
        </p:nvSpPr>
        <p:spPr>
          <a:xfrm>
            <a:off x="687148" y="3060700"/>
            <a:ext cx="8177754" cy="660400"/>
          </a:xfrm>
        </p:spPr>
        <p:txBody>
          <a:bodyPr/>
          <a:lstStyle/>
          <a:p>
            <a:r>
              <a:rPr lang="en-CA" sz="2200" dirty="0" smtClean="0"/>
              <a:t>Build a CSKM Strategy</a:t>
            </a:r>
            <a:endParaRPr lang="en-CA" sz="2200" dirty="0"/>
          </a:p>
        </p:txBody>
      </p:sp>
      <p:sp>
        <p:nvSpPr>
          <p:cNvPr id="19" name="Text Placeholder 18"/>
          <p:cNvSpPr>
            <a:spLocks noGrp="1"/>
          </p:cNvSpPr>
          <p:nvPr>
            <p:ph type="body" sz="quarter" idx="18"/>
          </p:nvPr>
        </p:nvSpPr>
        <p:spPr/>
        <p:txBody>
          <a:bodyPr/>
          <a:lstStyle/>
          <a:p>
            <a:r>
              <a:rPr lang="en-CA" b="1" dirty="0" smtClean="0"/>
              <a:t>Build a CSKM Strategy</a:t>
            </a:r>
          </a:p>
          <a:p>
            <a:r>
              <a:rPr lang="en-CA" dirty="0" smtClean="0"/>
              <a:t>Create a Selection Roadmap</a:t>
            </a:r>
          </a:p>
          <a:p>
            <a:r>
              <a:rPr lang="en-CA" dirty="0" smtClean="0"/>
              <a:t>Select the Right Platform</a:t>
            </a:r>
          </a:p>
          <a:p>
            <a:r>
              <a:rPr lang="en-CA" dirty="0" smtClean="0"/>
              <a:t>Implement and Optimize</a:t>
            </a:r>
          </a:p>
          <a:p>
            <a:endParaRPr lang="en-CA" b="1" dirty="0" smtClean="0"/>
          </a:p>
          <a:p>
            <a:endParaRPr lang="en-CA" b="1" dirty="0"/>
          </a:p>
        </p:txBody>
      </p:sp>
      <p:sp>
        <p:nvSpPr>
          <p:cNvPr id="20" name="Text Placeholder 19"/>
          <p:cNvSpPr>
            <a:spLocks noGrp="1"/>
          </p:cNvSpPr>
          <p:nvPr>
            <p:ph type="body" sz="quarter" idx="21"/>
          </p:nvPr>
        </p:nvSpPr>
        <p:spPr>
          <a:xfrm>
            <a:off x="791580" y="4311718"/>
            <a:ext cx="4572000" cy="1920240"/>
          </a:xfrm>
        </p:spPr>
        <p:txBody>
          <a:bodyPr/>
          <a:lstStyle/>
          <a:p>
            <a:r>
              <a:rPr lang="en-CA" dirty="0" smtClean="0"/>
              <a:t>Understand what CSKM is and why it’s a necessity for organizations with complex service requirements.</a:t>
            </a:r>
          </a:p>
          <a:p>
            <a:r>
              <a:rPr lang="en-CA" dirty="0"/>
              <a:t>Understand how using a standalone CSKM platform can improve key customer service metrics</a:t>
            </a:r>
            <a:r>
              <a:rPr lang="en-CA" dirty="0" smtClean="0"/>
              <a:t>.</a:t>
            </a:r>
          </a:p>
          <a:p>
            <a:r>
              <a:rPr lang="en-CA" dirty="0" smtClean="0"/>
              <a:t>Decide whether a standalone CSKM platform is right for your organization.</a:t>
            </a:r>
          </a:p>
          <a:p>
            <a:r>
              <a:rPr lang="en-CA" dirty="0" smtClean="0"/>
              <a:t>Develop a set of best practices for supporting multi-channel customer service with specific CSKM tools.</a:t>
            </a:r>
            <a:endParaRPr lang="en-CA" dirty="0"/>
          </a:p>
        </p:txBody>
      </p:sp>
      <p:pic>
        <p:nvPicPr>
          <p:cNvPr id="8" name="Picture 7"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1856321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You need a strategy for managing &amp; leveraging organizational knowledge in order to resolve service issues</a:t>
            </a:r>
            <a:endParaRPr lang="en-US" dirty="0"/>
          </a:p>
        </p:txBody>
      </p:sp>
      <p:sp>
        <p:nvSpPr>
          <p:cNvPr id="6" name="Text Placeholder 5"/>
          <p:cNvSpPr>
            <a:spLocks noGrp="1"/>
          </p:cNvSpPr>
          <p:nvPr>
            <p:ph type="body" sz="quarter" idx="16"/>
          </p:nvPr>
        </p:nvSpPr>
        <p:spPr>
          <a:xfrm>
            <a:off x="326232" y="1998629"/>
            <a:ext cx="4389120" cy="3374587"/>
          </a:xfrm>
          <a:noFill/>
        </p:spPr>
        <p:txBody>
          <a:bodyPr/>
          <a:lstStyle/>
          <a:p>
            <a:r>
              <a:rPr lang="en-US" dirty="0" smtClean="0"/>
              <a:t>Many organizations face market pressures that make providing world-class customer service a necessity. In a competitive marketplace, the ability to quickly and accurately address customer issues is a prerequisite for ensuring customer satisfaction and retention.</a:t>
            </a:r>
          </a:p>
          <a:p>
            <a:endParaRPr lang="en-US" sz="800" dirty="0"/>
          </a:p>
          <a:p>
            <a:r>
              <a:rPr lang="en-US" b="1" dirty="0" smtClean="0"/>
              <a:t>Knowledge Management (KM)</a:t>
            </a:r>
            <a:r>
              <a:rPr lang="en-US" dirty="0" smtClean="0"/>
              <a:t> is the stewardship of information, ideas, and insights. KM practices can be applied to a variety of an organization’s processes, both internal (i.e. employee collaboration) and external (for customer/partner relationship management).</a:t>
            </a:r>
          </a:p>
          <a:p>
            <a:endParaRPr lang="en-US" sz="800" b="1" dirty="0"/>
          </a:p>
          <a:p>
            <a:r>
              <a:rPr lang="en-US" dirty="0" smtClean="0"/>
              <a:t>CSKM is focused on how to leverage organizational knowledge to effectively and efficiently resolve customer issues. There are a number of standalone software platforms available to assist organizations with this facet of KM.</a:t>
            </a:r>
            <a:endParaRPr lang="en-US" dirty="0"/>
          </a:p>
        </p:txBody>
      </p:sp>
      <p:sp>
        <p:nvSpPr>
          <p:cNvPr id="9" name="Text Placeholder 8"/>
          <p:cNvSpPr>
            <a:spLocks noGrp="1"/>
          </p:cNvSpPr>
          <p:nvPr>
            <p:ph type="body" sz="quarter" idx="21"/>
          </p:nvPr>
        </p:nvSpPr>
        <p:spPr>
          <a:xfrm>
            <a:off x="4869161" y="4993604"/>
            <a:ext cx="3984879" cy="359838"/>
          </a:xfrm>
        </p:spPr>
        <p:txBody>
          <a:bodyPr/>
          <a:lstStyle/>
          <a:p>
            <a:pPr algn="ctr"/>
            <a:r>
              <a:rPr lang="en-US" i="1" dirty="0" smtClean="0"/>
              <a:t>KM crosses many business domains. This research focuses on external-facing KM for customer service.</a:t>
            </a:r>
            <a:endParaRPr lang="en-US" i="1" dirty="0"/>
          </a:p>
        </p:txBody>
      </p:sp>
      <p:sp>
        <p:nvSpPr>
          <p:cNvPr id="7" name="Text Placeholder 6"/>
          <p:cNvSpPr>
            <a:spLocks noGrp="1"/>
          </p:cNvSpPr>
          <p:nvPr>
            <p:ph type="body" sz="quarter" idx="19"/>
          </p:nvPr>
        </p:nvSpPr>
        <p:spPr>
          <a:xfrm>
            <a:off x="274320" y="1145617"/>
            <a:ext cx="8595360" cy="822960"/>
          </a:xfrm>
        </p:spPr>
        <p:txBody>
          <a:bodyPr anchor="ctr"/>
          <a:lstStyle/>
          <a:p>
            <a:r>
              <a:rPr lang="en-US" sz="1600" dirty="0" smtClean="0"/>
              <a:t>CSKM is the capture, retention, categorization, and dissemination of information to resolve customer issues. It’s all about getting the right information to the right person at the right time (and with the right amount of cost and effort).</a:t>
            </a:r>
            <a:endParaRPr lang="en-US" sz="1600" dirty="0"/>
          </a:p>
        </p:txBody>
      </p:sp>
      <p:grpSp>
        <p:nvGrpSpPr>
          <p:cNvPr id="10" name="Group 9"/>
          <p:cNvGrpSpPr/>
          <p:nvPr/>
        </p:nvGrpSpPr>
        <p:grpSpPr>
          <a:xfrm>
            <a:off x="5184067" y="2423202"/>
            <a:ext cx="3348379" cy="2517966"/>
            <a:chOff x="5184067" y="2423202"/>
            <a:chExt cx="3348379" cy="2517966"/>
          </a:xfrm>
        </p:grpSpPr>
        <p:sp>
          <p:nvSpPr>
            <p:cNvPr id="11" name="Freeform 10"/>
            <p:cNvSpPr/>
            <p:nvPr/>
          </p:nvSpPr>
          <p:spPr>
            <a:xfrm>
              <a:off x="5184067" y="2423202"/>
              <a:ext cx="1488950" cy="1488929"/>
            </a:xfrm>
            <a:custGeom>
              <a:avLst/>
              <a:gdLst>
                <a:gd name="connsiteX0" fmla="*/ 0 w 1488950"/>
                <a:gd name="connsiteY0" fmla="*/ 744465 h 1488929"/>
                <a:gd name="connsiteX1" fmla="*/ 744475 w 1488950"/>
                <a:gd name="connsiteY1" fmla="*/ 0 h 1488929"/>
                <a:gd name="connsiteX2" fmla="*/ 1488950 w 1488950"/>
                <a:gd name="connsiteY2" fmla="*/ 744465 h 1488929"/>
                <a:gd name="connsiteX3" fmla="*/ 744475 w 1488950"/>
                <a:gd name="connsiteY3" fmla="*/ 1488930 h 1488929"/>
                <a:gd name="connsiteX4" fmla="*/ 0 w 1488950"/>
                <a:gd name="connsiteY4" fmla="*/ 744465 h 14889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8950" h="1488929">
                  <a:moveTo>
                    <a:pt x="0" y="744465"/>
                  </a:moveTo>
                  <a:cubicBezTo>
                    <a:pt x="0" y="333308"/>
                    <a:pt x="333313" y="0"/>
                    <a:pt x="744475" y="0"/>
                  </a:cubicBezTo>
                  <a:cubicBezTo>
                    <a:pt x="1155637" y="0"/>
                    <a:pt x="1488950" y="333308"/>
                    <a:pt x="1488950" y="744465"/>
                  </a:cubicBezTo>
                  <a:cubicBezTo>
                    <a:pt x="1488950" y="1155622"/>
                    <a:pt x="1155637" y="1488930"/>
                    <a:pt x="744475" y="1488930"/>
                  </a:cubicBezTo>
                  <a:cubicBezTo>
                    <a:pt x="333313" y="1488930"/>
                    <a:pt x="0" y="1155622"/>
                    <a:pt x="0" y="744465"/>
                  </a:cubicBezTo>
                  <a:close/>
                </a:path>
              </a:pathLst>
            </a:custGeom>
          </p:spPr>
          <p:style>
            <a:lnRef idx="2">
              <a:schemeClr val="lt1">
                <a:hueOff val="0"/>
                <a:satOff val="0"/>
                <a:lumOff val="0"/>
                <a:alphaOff val="0"/>
              </a:schemeClr>
            </a:lnRef>
            <a:fillRef idx="1">
              <a:schemeClr val="accent5">
                <a:alpha val="50000"/>
                <a:hueOff val="0"/>
                <a:satOff val="0"/>
                <a:lumOff val="0"/>
                <a:alphaOff val="0"/>
              </a:schemeClr>
            </a:fillRef>
            <a:effectRef idx="0">
              <a:schemeClr val="accent5">
                <a:alpha val="50000"/>
                <a:hueOff val="0"/>
                <a:satOff val="0"/>
                <a:lumOff val="0"/>
                <a:alphaOff val="0"/>
              </a:schemeClr>
            </a:effectRef>
            <a:fontRef idx="minor">
              <a:schemeClr val="tx1"/>
            </a:fontRef>
          </p:style>
          <p:txBody>
            <a:bodyPr spcFirstLastPara="0" vert="horz" wrap="square" lIns="263772" tIns="263769" rIns="263772" bIns="263769" numCol="1" spcCol="1270" anchor="ctr" anchorCtr="0">
              <a:noAutofit/>
            </a:bodyPr>
            <a:lstStyle/>
            <a:p>
              <a:pPr lvl="0" algn="ctr" defTabSz="533400">
                <a:lnSpc>
                  <a:spcPct val="90000"/>
                </a:lnSpc>
                <a:spcBef>
                  <a:spcPct val="0"/>
                </a:spcBef>
                <a:spcAft>
                  <a:spcPct val="35000"/>
                </a:spcAft>
              </a:pPr>
              <a:r>
                <a:rPr lang="en-US" sz="1200" b="1" kern="1200" dirty="0" smtClean="0"/>
                <a:t>Partner-Facing Knowledge Management </a:t>
              </a:r>
              <a:r>
                <a:rPr lang="en-US" sz="1200" kern="1200" dirty="0" smtClean="0"/>
                <a:t>(i.e. strategic partnerships)</a:t>
              </a:r>
              <a:endParaRPr lang="en-US" sz="1200" kern="1200" dirty="0"/>
            </a:p>
          </p:txBody>
        </p:sp>
        <p:sp>
          <p:nvSpPr>
            <p:cNvPr id="14" name="Freeform 13"/>
            <p:cNvSpPr/>
            <p:nvPr/>
          </p:nvSpPr>
          <p:spPr>
            <a:xfrm>
              <a:off x="6120172" y="3452239"/>
              <a:ext cx="1488950" cy="1488929"/>
            </a:xfrm>
            <a:custGeom>
              <a:avLst/>
              <a:gdLst>
                <a:gd name="connsiteX0" fmla="*/ 0 w 1488950"/>
                <a:gd name="connsiteY0" fmla="*/ 744465 h 1488929"/>
                <a:gd name="connsiteX1" fmla="*/ 744475 w 1488950"/>
                <a:gd name="connsiteY1" fmla="*/ 0 h 1488929"/>
                <a:gd name="connsiteX2" fmla="*/ 1488950 w 1488950"/>
                <a:gd name="connsiteY2" fmla="*/ 744465 h 1488929"/>
                <a:gd name="connsiteX3" fmla="*/ 744475 w 1488950"/>
                <a:gd name="connsiteY3" fmla="*/ 1488930 h 1488929"/>
                <a:gd name="connsiteX4" fmla="*/ 0 w 1488950"/>
                <a:gd name="connsiteY4" fmla="*/ 744465 h 14889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8950" h="1488929">
                  <a:moveTo>
                    <a:pt x="0" y="744465"/>
                  </a:moveTo>
                  <a:cubicBezTo>
                    <a:pt x="0" y="333308"/>
                    <a:pt x="333313" y="0"/>
                    <a:pt x="744475" y="0"/>
                  </a:cubicBezTo>
                  <a:cubicBezTo>
                    <a:pt x="1155637" y="0"/>
                    <a:pt x="1488950" y="333308"/>
                    <a:pt x="1488950" y="744465"/>
                  </a:cubicBezTo>
                  <a:cubicBezTo>
                    <a:pt x="1488950" y="1155622"/>
                    <a:pt x="1155637" y="1488930"/>
                    <a:pt x="744475" y="1488930"/>
                  </a:cubicBezTo>
                  <a:cubicBezTo>
                    <a:pt x="333313" y="1488930"/>
                    <a:pt x="0" y="1155622"/>
                    <a:pt x="0" y="744465"/>
                  </a:cubicBezTo>
                  <a:close/>
                </a:path>
              </a:pathLst>
            </a:custGeom>
            <a:solidFill>
              <a:schemeClr val="accent1">
                <a:lumMod val="60000"/>
                <a:lumOff val="40000"/>
                <a:alpha val="50000"/>
              </a:schemeClr>
            </a:solidFill>
          </p:spPr>
          <p:style>
            <a:lnRef idx="2">
              <a:schemeClr val="lt1">
                <a:hueOff val="0"/>
                <a:satOff val="0"/>
                <a:lumOff val="0"/>
                <a:alphaOff val="0"/>
              </a:schemeClr>
            </a:lnRef>
            <a:fillRef idx="1">
              <a:schemeClr val="accent5">
                <a:alpha val="50000"/>
                <a:hueOff val="-4766418"/>
                <a:satOff val="5519"/>
                <a:lumOff val="-21667"/>
                <a:alphaOff val="0"/>
              </a:schemeClr>
            </a:fillRef>
            <a:effectRef idx="0">
              <a:schemeClr val="accent5">
                <a:alpha val="50000"/>
                <a:hueOff val="-4766418"/>
                <a:satOff val="5519"/>
                <a:lumOff val="-21667"/>
                <a:alphaOff val="0"/>
              </a:schemeClr>
            </a:effectRef>
            <a:fontRef idx="minor">
              <a:schemeClr val="tx1"/>
            </a:fontRef>
          </p:style>
          <p:txBody>
            <a:bodyPr spcFirstLastPara="0" vert="horz" wrap="square" lIns="263772" tIns="263769" rIns="263772" bIns="263769" numCol="1" spcCol="1270" anchor="ctr" anchorCtr="0">
              <a:noAutofit/>
            </a:bodyPr>
            <a:lstStyle/>
            <a:p>
              <a:pPr lvl="0" algn="ctr" defTabSz="533400">
                <a:lnSpc>
                  <a:spcPct val="90000"/>
                </a:lnSpc>
                <a:spcBef>
                  <a:spcPct val="0"/>
                </a:spcBef>
                <a:spcAft>
                  <a:spcPct val="35000"/>
                </a:spcAft>
              </a:pPr>
              <a:r>
                <a:rPr lang="en-US" sz="1200" b="1" kern="1200" dirty="0" smtClean="0"/>
                <a:t>Internal-Facing Knowledge Management </a:t>
              </a:r>
              <a:r>
                <a:rPr lang="en-US" sz="1200" kern="1200" dirty="0" smtClean="0"/>
                <a:t>(i.e. employee collaboration)</a:t>
              </a:r>
              <a:endParaRPr lang="en-US" sz="1200" kern="1200" dirty="0"/>
            </a:p>
          </p:txBody>
        </p:sp>
        <p:sp>
          <p:nvSpPr>
            <p:cNvPr id="15" name="Freeform 14"/>
            <p:cNvSpPr/>
            <p:nvPr/>
          </p:nvSpPr>
          <p:spPr>
            <a:xfrm>
              <a:off x="7043496" y="2423202"/>
              <a:ext cx="1488950" cy="1488929"/>
            </a:xfrm>
            <a:custGeom>
              <a:avLst/>
              <a:gdLst>
                <a:gd name="connsiteX0" fmla="*/ 0 w 1488950"/>
                <a:gd name="connsiteY0" fmla="*/ 744465 h 1488929"/>
                <a:gd name="connsiteX1" fmla="*/ 744475 w 1488950"/>
                <a:gd name="connsiteY1" fmla="*/ 0 h 1488929"/>
                <a:gd name="connsiteX2" fmla="*/ 1488950 w 1488950"/>
                <a:gd name="connsiteY2" fmla="*/ 744465 h 1488929"/>
                <a:gd name="connsiteX3" fmla="*/ 744475 w 1488950"/>
                <a:gd name="connsiteY3" fmla="*/ 1488930 h 1488929"/>
                <a:gd name="connsiteX4" fmla="*/ 0 w 1488950"/>
                <a:gd name="connsiteY4" fmla="*/ 744465 h 14889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8950" h="1488929">
                  <a:moveTo>
                    <a:pt x="0" y="744465"/>
                  </a:moveTo>
                  <a:cubicBezTo>
                    <a:pt x="0" y="333308"/>
                    <a:pt x="333313" y="0"/>
                    <a:pt x="744475" y="0"/>
                  </a:cubicBezTo>
                  <a:cubicBezTo>
                    <a:pt x="1155637" y="0"/>
                    <a:pt x="1488950" y="333308"/>
                    <a:pt x="1488950" y="744465"/>
                  </a:cubicBezTo>
                  <a:cubicBezTo>
                    <a:pt x="1488950" y="1155622"/>
                    <a:pt x="1155637" y="1488930"/>
                    <a:pt x="744475" y="1488930"/>
                  </a:cubicBezTo>
                  <a:cubicBezTo>
                    <a:pt x="333313" y="1488930"/>
                    <a:pt x="0" y="1155622"/>
                    <a:pt x="0" y="744465"/>
                  </a:cubicBezTo>
                  <a:close/>
                </a:path>
              </a:pathLst>
            </a:custGeom>
            <a:ln>
              <a:solidFill>
                <a:srgbClr val="C77709"/>
              </a:solidFill>
            </a:ln>
          </p:spPr>
          <p:style>
            <a:lnRef idx="2">
              <a:scrgbClr r="0" g="0" b="0"/>
            </a:lnRef>
            <a:fillRef idx="1">
              <a:schemeClr val="accent5">
                <a:alpha val="50000"/>
                <a:hueOff val="-9532835"/>
                <a:satOff val="11038"/>
                <a:lumOff val="-43334"/>
                <a:alphaOff val="0"/>
              </a:schemeClr>
            </a:fillRef>
            <a:effectRef idx="0">
              <a:schemeClr val="accent5">
                <a:alpha val="50000"/>
                <a:hueOff val="-9532835"/>
                <a:satOff val="11038"/>
                <a:lumOff val="-43334"/>
                <a:alphaOff val="0"/>
              </a:schemeClr>
            </a:effectRef>
            <a:fontRef idx="minor">
              <a:schemeClr val="tx1"/>
            </a:fontRef>
          </p:style>
          <p:txBody>
            <a:bodyPr spcFirstLastPara="0" vert="horz" wrap="square" lIns="263772" tIns="263769" rIns="263772" bIns="263769" numCol="1" spcCol="1270" anchor="ctr" anchorCtr="0">
              <a:noAutofit/>
            </a:bodyPr>
            <a:lstStyle/>
            <a:p>
              <a:pPr lvl="0" algn="ctr" defTabSz="533400">
                <a:lnSpc>
                  <a:spcPct val="90000"/>
                </a:lnSpc>
                <a:spcBef>
                  <a:spcPct val="0"/>
                </a:spcBef>
                <a:spcAft>
                  <a:spcPct val="35000"/>
                </a:spcAft>
              </a:pPr>
              <a:r>
                <a:rPr lang="en-US" sz="1200" b="1" kern="1200" dirty="0" smtClean="0"/>
                <a:t>External-Facing Knowledge Management </a:t>
              </a:r>
              <a:r>
                <a:rPr lang="en-US" sz="1200" kern="1200" dirty="0" smtClean="0"/>
                <a:t>(i.e. customer service)</a:t>
              </a:r>
              <a:endParaRPr lang="en-US" sz="1200" kern="1200" dirty="0"/>
            </a:p>
          </p:txBody>
        </p:sp>
      </p:grpSp>
      <p:sp>
        <p:nvSpPr>
          <p:cNvPr id="4" name="Left-Right Arrow 3"/>
          <p:cNvSpPr/>
          <p:nvPr/>
        </p:nvSpPr>
        <p:spPr>
          <a:xfrm>
            <a:off x="4893480" y="1973709"/>
            <a:ext cx="3809717" cy="41117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rgbClr val="FFFFFF"/>
                </a:solidFill>
              </a:rPr>
              <a:t>Enterprise Knowledge Management</a:t>
            </a:r>
            <a:endParaRPr lang="en-US" sz="1200" b="1" dirty="0">
              <a:solidFill>
                <a:srgbClr val="FFFFFF"/>
              </a:solidFill>
            </a:endParaRPr>
          </a:p>
        </p:txBody>
      </p:sp>
      <p:grpSp>
        <p:nvGrpSpPr>
          <p:cNvPr id="8" name="Group 136"/>
          <p:cNvGrpSpPr/>
          <p:nvPr/>
        </p:nvGrpSpPr>
        <p:grpSpPr>
          <a:xfrm>
            <a:off x="326232" y="5532120"/>
            <a:ext cx="8491536" cy="848310"/>
            <a:chOff x="328291" y="3598911"/>
            <a:chExt cx="8491536" cy="848310"/>
          </a:xfrm>
        </p:grpSpPr>
        <p:sp>
          <p:nvSpPr>
            <p:cNvPr id="12" name="Rounded Rectangle 11"/>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5850" indent="-9525" algn="l"/>
              <a:r>
                <a:rPr lang="en-CA" sz="1200" dirty="0" smtClean="0">
                  <a:solidFill>
                    <a:srgbClr val="333333"/>
                  </a:solidFill>
                </a:rPr>
                <a:t>Organizations that excel at customer service have a common dedication to developing processes and systems for organizing and managing service-relevant knowledge. If your firm has sizeable customer service operations that warrant a standalone platform, this research will help you select a vendor.</a:t>
              </a:r>
            </a:p>
          </p:txBody>
        </p:sp>
        <p:pic>
          <p:nvPicPr>
            <p:cNvPr id="13" name="Picture 12" descr="insight.png"/>
            <p:cNvPicPr>
              <a:picLocks noChangeAspect="1"/>
            </p:cNvPicPr>
            <p:nvPr/>
          </p:nvPicPr>
          <p:blipFill>
            <a:blip r:embed="rId3" cstate="screen"/>
            <a:stretch>
              <a:fillRect/>
            </a:stretch>
          </p:blipFill>
          <p:spPr>
            <a:xfrm>
              <a:off x="328614" y="3609020"/>
              <a:ext cx="1000207" cy="838201"/>
            </a:xfrm>
            <a:prstGeom prst="rect">
              <a:avLst/>
            </a:prstGeom>
          </p:spPr>
        </p:pic>
      </p:grpSp>
      <p:pic>
        <p:nvPicPr>
          <p:cNvPr id="16" name="Picture 15"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1813955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 breakdown in CSKM means poor resolution of problems – and customer defection</a:t>
            </a:r>
            <a:endParaRPr lang="en-US" dirty="0"/>
          </a:p>
        </p:txBody>
      </p:sp>
      <p:sp>
        <p:nvSpPr>
          <p:cNvPr id="6" name="Text Placeholder 5"/>
          <p:cNvSpPr>
            <a:spLocks noGrp="1"/>
          </p:cNvSpPr>
          <p:nvPr>
            <p:ph type="body" sz="quarter" idx="16"/>
          </p:nvPr>
        </p:nvSpPr>
        <p:spPr>
          <a:xfrm>
            <a:off x="259588" y="2439403"/>
            <a:ext cx="4754880" cy="3197429"/>
          </a:xfrm>
        </p:spPr>
        <p:txBody>
          <a:bodyPr/>
          <a:lstStyle/>
          <a:p>
            <a:pPr marL="169863" marR="0" lvl="0" indent="-169863">
              <a:lnSpc>
                <a:spcPct val="115000"/>
              </a:lnSpc>
              <a:spcBef>
                <a:spcPts val="0"/>
              </a:spcBef>
              <a:spcAft>
                <a:spcPts val="0"/>
              </a:spcAft>
              <a:buSzPct val="100000"/>
              <a:buFont typeface="Symbol"/>
              <a:buChar char=""/>
            </a:pPr>
            <a:r>
              <a:rPr lang="en-US" dirty="0">
                <a:ea typeface="Calibri"/>
                <a:cs typeface="Times New Roman"/>
              </a:rPr>
              <a:t>Organizations need to give consistent resolutions to queries and problems across </a:t>
            </a:r>
            <a:r>
              <a:rPr lang="en-US" i="1" dirty="0">
                <a:ea typeface="Calibri"/>
                <a:cs typeface="Times New Roman"/>
              </a:rPr>
              <a:t>all</a:t>
            </a:r>
            <a:r>
              <a:rPr lang="en-US" dirty="0">
                <a:ea typeface="Calibri"/>
                <a:cs typeface="Times New Roman"/>
              </a:rPr>
              <a:t> channels, from self-service to assisted-service. The lack of a common knowledgebase across service channels causes frustration for both agents and customers because it leads to </a:t>
            </a:r>
            <a:r>
              <a:rPr lang="en-US" b="1" dirty="0" smtClean="0">
                <a:ea typeface="Calibri"/>
                <a:cs typeface="Times New Roman"/>
              </a:rPr>
              <a:t>inconsistent and uneven solutions.</a:t>
            </a:r>
          </a:p>
          <a:p>
            <a:pPr marL="169863" marR="0" lvl="0" indent="-169863">
              <a:lnSpc>
                <a:spcPct val="115000"/>
              </a:lnSpc>
              <a:spcBef>
                <a:spcPts val="0"/>
              </a:spcBef>
              <a:spcAft>
                <a:spcPts val="0"/>
              </a:spcAft>
              <a:buSzPct val="100000"/>
              <a:buFont typeface="Symbol"/>
              <a:buChar char=""/>
            </a:pPr>
            <a:r>
              <a:rPr lang="en-US" dirty="0" smtClean="0">
                <a:ea typeface="Calibri"/>
                <a:cs typeface="Times New Roman"/>
              </a:rPr>
              <a:t>As </a:t>
            </a:r>
            <a:r>
              <a:rPr lang="en-US" dirty="0">
                <a:ea typeface="Calibri"/>
                <a:cs typeface="Times New Roman"/>
              </a:rPr>
              <a:t>product lines grow in size and complexity, </a:t>
            </a:r>
            <a:r>
              <a:rPr lang="en-US" b="1" dirty="0">
                <a:ea typeface="Calibri"/>
                <a:cs typeface="Times New Roman"/>
              </a:rPr>
              <a:t>simple search solutions </a:t>
            </a:r>
            <a:r>
              <a:rPr lang="en-US" b="1" dirty="0" smtClean="0">
                <a:ea typeface="Calibri"/>
                <a:cs typeface="Times New Roman"/>
              </a:rPr>
              <a:t>and FAQs</a:t>
            </a:r>
            <a:r>
              <a:rPr lang="en-US" dirty="0">
                <a:ea typeface="Calibri"/>
                <a:cs typeface="Times New Roman"/>
              </a:rPr>
              <a:t> </a:t>
            </a:r>
            <a:r>
              <a:rPr lang="en-US" b="1" dirty="0" smtClean="0">
                <a:ea typeface="Calibri"/>
                <a:cs typeface="Times New Roman"/>
              </a:rPr>
              <a:t>cannot </a:t>
            </a:r>
            <a:r>
              <a:rPr lang="en-US" b="1" dirty="0">
                <a:ea typeface="Calibri"/>
                <a:cs typeface="Times New Roman"/>
              </a:rPr>
              <a:t>support </a:t>
            </a:r>
            <a:r>
              <a:rPr lang="en-US" b="1" dirty="0" smtClean="0">
                <a:ea typeface="Calibri"/>
                <a:cs typeface="Times New Roman"/>
              </a:rPr>
              <a:t>customer demands.</a:t>
            </a:r>
          </a:p>
          <a:p>
            <a:pPr marL="169863" marR="0" lvl="0" indent="-169863">
              <a:lnSpc>
                <a:spcPct val="115000"/>
              </a:lnSpc>
              <a:spcBef>
                <a:spcPts val="0"/>
              </a:spcBef>
              <a:spcAft>
                <a:spcPts val="0"/>
              </a:spcAft>
              <a:buSzPct val="100000"/>
              <a:buFont typeface="Symbol"/>
              <a:buChar char=""/>
            </a:pPr>
            <a:r>
              <a:rPr lang="en-US" dirty="0" smtClean="0">
                <a:ea typeface="Calibri"/>
                <a:cs typeface="Times New Roman"/>
              </a:rPr>
              <a:t>Not </a:t>
            </a:r>
            <a:r>
              <a:rPr lang="en-US" dirty="0">
                <a:ea typeface="Calibri"/>
                <a:cs typeface="Times New Roman"/>
              </a:rPr>
              <a:t>having </a:t>
            </a:r>
            <a:r>
              <a:rPr lang="en-US" dirty="0" smtClean="0">
                <a:ea typeface="Calibri"/>
                <a:cs typeface="Times New Roman"/>
              </a:rPr>
              <a:t>effective practices or solutions for Customer Service Knowledge Management leads </a:t>
            </a:r>
            <a:r>
              <a:rPr lang="en-US" dirty="0">
                <a:ea typeface="Calibri"/>
                <a:cs typeface="Times New Roman"/>
              </a:rPr>
              <a:t>to </a:t>
            </a:r>
            <a:r>
              <a:rPr lang="en-US" b="1" dirty="0">
                <a:ea typeface="Calibri"/>
                <a:cs typeface="Times New Roman"/>
              </a:rPr>
              <a:t>excessive service times, increased cost to serve, and </a:t>
            </a:r>
            <a:r>
              <a:rPr lang="en-US" b="1" dirty="0" smtClean="0">
                <a:ea typeface="Calibri"/>
                <a:cs typeface="Times New Roman"/>
              </a:rPr>
              <a:t>high customer churn. </a:t>
            </a:r>
            <a:r>
              <a:rPr lang="en-US" dirty="0" smtClean="0">
                <a:ea typeface="Calibri"/>
                <a:cs typeface="Times New Roman"/>
              </a:rPr>
              <a:t>A standalone CSKM platform can remedy many of these concerns</a:t>
            </a:r>
            <a:r>
              <a:rPr lang="en-US" dirty="0">
                <a:ea typeface="Calibri"/>
                <a:cs typeface="Times New Roman"/>
              </a:rPr>
              <a:t> </a:t>
            </a:r>
            <a:r>
              <a:rPr lang="en-US" dirty="0" smtClean="0">
                <a:ea typeface="Calibri"/>
                <a:cs typeface="Times New Roman"/>
              </a:rPr>
              <a:t>by providing an unified knowledgebase, advanced search, and resolution workflow capabilities.</a:t>
            </a:r>
          </a:p>
        </p:txBody>
      </p:sp>
      <p:sp>
        <p:nvSpPr>
          <p:cNvPr id="7" name="Text Placeholder 6"/>
          <p:cNvSpPr>
            <a:spLocks noGrp="1"/>
          </p:cNvSpPr>
          <p:nvPr>
            <p:ph type="body" sz="quarter" idx="19"/>
          </p:nvPr>
        </p:nvSpPr>
        <p:spPr>
          <a:xfrm>
            <a:off x="251520" y="1292660"/>
            <a:ext cx="8595360" cy="876200"/>
          </a:xfrm>
        </p:spPr>
        <p:txBody>
          <a:bodyPr anchor="ctr"/>
          <a:lstStyle/>
          <a:p>
            <a:r>
              <a:rPr lang="en-US" dirty="0" smtClean="0"/>
              <a:t>Enterprises are investing considerable resources to provide service that exceeds customer expectations. Poor customer service results in decreased customer satisfaction, high attrition, and – if left unchecked – anemic top-line revenue growth.</a:t>
            </a:r>
            <a:endParaRPr lang="en-US" dirty="0"/>
          </a:p>
        </p:txBody>
      </p:sp>
      <p:sp>
        <p:nvSpPr>
          <p:cNvPr id="3" name="Rectangle 2"/>
          <p:cNvSpPr/>
          <p:nvPr/>
        </p:nvSpPr>
        <p:spPr>
          <a:xfrm>
            <a:off x="421325" y="5378766"/>
            <a:ext cx="4495550" cy="830997"/>
          </a:xfrm>
          <a:prstGeom prst="rect">
            <a:avLst/>
          </a:prstGeom>
        </p:spPr>
        <p:txBody>
          <a:bodyPr wrap="square">
            <a:spAutoFit/>
          </a:bodyPr>
          <a:lstStyle/>
          <a:p>
            <a:r>
              <a:rPr lang="en-CA" sz="1200" i="1" dirty="0" smtClean="0">
                <a:solidFill>
                  <a:srgbClr val="333333"/>
                </a:solidFill>
                <a:latin typeface="+mj-lt"/>
              </a:rPr>
              <a:t>Proper CSKM </a:t>
            </a:r>
            <a:r>
              <a:rPr lang="en-CA" sz="1200" i="1" dirty="0">
                <a:solidFill>
                  <a:srgbClr val="333333"/>
                </a:solidFill>
                <a:latin typeface="+mj-lt"/>
              </a:rPr>
              <a:t>can be beneficial for all organizations, </a:t>
            </a:r>
            <a:r>
              <a:rPr lang="en-CA" sz="1200" i="1" dirty="0" smtClean="0">
                <a:solidFill>
                  <a:srgbClr val="333333"/>
                </a:solidFill>
                <a:latin typeface="+mj-lt"/>
              </a:rPr>
              <a:t>because </a:t>
            </a:r>
            <a:r>
              <a:rPr lang="en-CA" sz="1200" i="1" dirty="0">
                <a:solidFill>
                  <a:srgbClr val="333333"/>
                </a:solidFill>
                <a:latin typeface="+mj-lt"/>
              </a:rPr>
              <a:t>customers are what make organizations exist in the first place. Without </a:t>
            </a:r>
            <a:r>
              <a:rPr lang="en-CA" sz="1200" i="1" dirty="0" smtClean="0">
                <a:solidFill>
                  <a:srgbClr val="333333"/>
                </a:solidFill>
                <a:latin typeface="+mj-lt"/>
              </a:rPr>
              <a:t>customers, </a:t>
            </a:r>
            <a:r>
              <a:rPr lang="en-CA" sz="1200" i="1" dirty="0">
                <a:solidFill>
                  <a:srgbClr val="333333"/>
                </a:solidFill>
                <a:latin typeface="+mj-lt"/>
              </a:rPr>
              <a:t>where would </a:t>
            </a:r>
            <a:r>
              <a:rPr lang="en-CA" sz="1200" i="1" dirty="0" smtClean="0">
                <a:solidFill>
                  <a:srgbClr val="333333"/>
                </a:solidFill>
                <a:latin typeface="+mj-lt"/>
              </a:rPr>
              <a:t>businesses be? Nowhere!</a:t>
            </a:r>
          </a:p>
          <a:p>
            <a:pPr algn="r"/>
            <a:r>
              <a:rPr lang="en-CA" sz="1200" dirty="0" smtClean="0">
                <a:solidFill>
                  <a:srgbClr val="333333"/>
                </a:solidFill>
              </a:rPr>
              <a:t>- IT Manager, Legal Services</a:t>
            </a:r>
            <a:endParaRPr lang="en-US" sz="1200" dirty="0">
              <a:solidFill>
                <a:srgbClr val="333333"/>
              </a:solidFill>
            </a:endParaRPr>
          </a:p>
        </p:txBody>
      </p:sp>
      <p:pic>
        <p:nvPicPr>
          <p:cNvPr id="11" name="Picture 10" descr="quote2.wmf"/>
          <p:cNvPicPr>
            <a:picLocks noChangeAspect="1"/>
          </p:cNvPicPr>
          <p:nvPr/>
        </p:nvPicPr>
        <p:blipFill>
          <a:blip r:embed="rId3" cstate="screen"/>
          <a:stretch>
            <a:fillRect/>
          </a:stretch>
        </p:blipFill>
        <p:spPr>
          <a:xfrm>
            <a:off x="4725284" y="5845182"/>
            <a:ext cx="179050" cy="127893"/>
          </a:xfrm>
          <a:prstGeom prst="rect">
            <a:avLst/>
          </a:prstGeom>
        </p:spPr>
      </p:pic>
      <p:pic>
        <p:nvPicPr>
          <p:cNvPr id="12" name="Picture 11" descr="quote1.wmf"/>
          <p:cNvPicPr>
            <a:picLocks noChangeAspect="1"/>
          </p:cNvPicPr>
          <p:nvPr/>
        </p:nvPicPr>
        <p:blipFill>
          <a:blip r:embed="rId4" cstate="screen"/>
          <a:stretch>
            <a:fillRect/>
          </a:stretch>
        </p:blipFill>
        <p:spPr>
          <a:xfrm>
            <a:off x="324498" y="5373216"/>
            <a:ext cx="179050" cy="127893"/>
          </a:xfrm>
          <a:prstGeom prst="rect">
            <a:avLst/>
          </a:prstGeom>
        </p:spPr>
      </p:pic>
      <p:grpSp>
        <p:nvGrpSpPr>
          <p:cNvPr id="15" name="Group 14"/>
          <p:cNvGrpSpPr/>
          <p:nvPr/>
        </p:nvGrpSpPr>
        <p:grpSpPr>
          <a:xfrm>
            <a:off x="5111295" y="2272957"/>
            <a:ext cx="3657600" cy="3712327"/>
            <a:chOff x="5111295" y="2132856"/>
            <a:chExt cx="3657600" cy="3712327"/>
          </a:xfrm>
        </p:grpSpPr>
        <p:sp>
          <p:nvSpPr>
            <p:cNvPr id="14" name="Rounded Rectangle 13"/>
            <p:cNvSpPr/>
            <p:nvPr/>
          </p:nvSpPr>
          <p:spPr>
            <a:xfrm>
              <a:off x="5112060" y="2132856"/>
              <a:ext cx="3649020" cy="533462"/>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p:nvSpPr>
          <p:spPr>
            <a:xfrm>
              <a:off x="5111295" y="2600909"/>
              <a:ext cx="3657600" cy="3244274"/>
            </a:xfrm>
            <a:prstGeom prst="rect">
              <a:avLst/>
            </a:prstGeom>
            <a:solidFill>
              <a:schemeClr val="bg1"/>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225425" indent="-225425"/>
              <a:endParaRPr lang="en-US" sz="1200" b="1" dirty="0">
                <a:solidFill>
                  <a:srgbClr val="333333"/>
                </a:solidFill>
              </a:endParaRPr>
            </a:p>
            <a:p>
              <a:pPr marL="225425" indent="-225425" algn="l">
                <a:buFont typeface="Arial" panose="020B0604020202020204" pitchFamily="34" charset="0"/>
                <a:buChar char="•"/>
              </a:pPr>
              <a:r>
                <a:rPr lang="en-US" sz="1200" dirty="0" smtClean="0">
                  <a:solidFill>
                    <a:srgbClr val="333333"/>
                  </a:solidFill>
                </a:rPr>
                <a:t>Resolutions to the most common problems are not easily available, resulting in manual hunting for the “right” answer: </a:t>
              </a:r>
              <a:r>
                <a:rPr lang="en-US" sz="1200" b="1" dirty="0" smtClean="0">
                  <a:solidFill>
                    <a:srgbClr val="333333"/>
                  </a:solidFill>
                </a:rPr>
                <a:t>this wastes agents’ time and increases labor costs.</a:t>
              </a:r>
            </a:p>
            <a:p>
              <a:pPr marL="225425" indent="-225425" algn="l">
                <a:buFont typeface="Arial" panose="020B0604020202020204" pitchFamily="34" charset="0"/>
                <a:buChar char="•"/>
              </a:pPr>
              <a:endParaRPr lang="en-US" sz="1200" dirty="0">
                <a:solidFill>
                  <a:srgbClr val="333333"/>
                </a:solidFill>
              </a:endParaRPr>
            </a:p>
            <a:p>
              <a:pPr marL="225425" indent="-225425" algn="l">
                <a:buFont typeface="Arial" panose="020B0604020202020204" pitchFamily="34" charset="0"/>
                <a:buChar char="•"/>
              </a:pPr>
              <a:r>
                <a:rPr lang="en-US" sz="1200" dirty="0" smtClean="0">
                  <a:solidFill>
                    <a:srgbClr val="333333"/>
                  </a:solidFill>
                </a:rPr>
                <a:t>Agents do not give uniform answers to similar service inquiries. If these inconsistencies are brought to light (i.e. via social channels), it undermines the service organization’s credibility and damages brand equity. </a:t>
              </a:r>
              <a:r>
                <a:rPr lang="en-US" sz="1200" b="1" dirty="0" smtClean="0">
                  <a:solidFill>
                    <a:srgbClr val="333333"/>
                  </a:solidFill>
                </a:rPr>
                <a:t>This increases customer defections and retention costs.</a:t>
              </a:r>
            </a:p>
            <a:p>
              <a:pPr marL="225425" indent="-225425" algn="l">
                <a:buFont typeface="Arial" panose="020B0604020202020204" pitchFamily="34" charset="0"/>
                <a:buChar char="•"/>
              </a:pPr>
              <a:endParaRPr lang="en-US" sz="1200" dirty="0">
                <a:solidFill>
                  <a:srgbClr val="333333"/>
                </a:solidFill>
              </a:endParaRPr>
            </a:p>
            <a:p>
              <a:pPr marL="225425" indent="-225425" algn="l">
                <a:buFont typeface="Arial" panose="020B0604020202020204" pitchFamily="34" charset="0"/>
                <a:buChar char="•"/>
              </a:pPr>
              <a:r>
                <a:rPr lang="en-US" sz="1200" dirty="0" smtClean="0">
                  <a:solidFill>
                    <a:srgbClr val="333333"/>
                  </a:solidFill>
                </a:rPr>
                <a:t>Information can’t be easily transferred between representatives. If your agents can’t reference a common knowledgebase, there is no unifying point-of-reference. </a:t>
              </a:r>
              <a:r>
                <a:rPr lang="en-US" sz="1200" b="1" dirty="0" smtClean="0">
                  <a:solidFill>
                    <a:srgbClr val="333333"/>
                  </a:solidFill>
                </a:rPr>
                <a:t>This increases administrative and overhead expenses.</a:t>
              </a:r>
              <a:endParaRPr lang="en-US" sz="1200" b="1" dirty="0">
                <a:solidFill>
                  <a:srgbClr val="333333"/>
                </a:solidFill>
              </a:endParaRPr>
            </a:p>
          </p:txBody>
        </p:sp>
        <p:sp>
          <p:nvSpPr>
            <p:cNvPr id="13" name="Rectangle 12"/>
            <p:cNvSpPr/>
            <p:nvPr/>
          </p:nvSpPr>
          <p:spPr>
            <a:xfrm>
              <a:off x="5370650" y="2168860"/>
              <a:ext cx="3131840" cy="461665"/>
            </a:xfrm>
            <a:prstGeom prst="rect">
              <a:avLst/>
            </a:prstGeom>
          </p:spPr>
          <p:txBody>
            <a:bodyPr wrap="square">
              <a:spAutoFit/>
            </a:bodyPr>
            <a:lstStyle/>
            <a:p>
              <a:pPr marL="182880">
                <a:tabLst>
                  <a:tab pos="569913" algn="l"/>
                </a:tabLst>
              </a:pPr>
              <a:r>
                <a:rPr lang="en-US" sz="1200" b="1" dirty="0">
                  <a:solidFill>
                    <a:schemeClr val="bg1"/>
                  </a:solidFill>
                </a:rPr>
                <a:t>Negative Impact of Poor Customer Service Knowledge Management:</a:t>
              </a:r>
            </a:p>
          </p:txBody>
        </p:sp>
      </p:grpSp>
      <p:pic>
        <p:nvPicPr>
          <p:cNvPr id="16" name="Picture 15"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98642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a:t>
            </a:r>
            <a:r>
              <a:rPr lang="en-US" dirty="0"/>
              <a:t>design your CSKM processes </a:t>
            </a:r>
            <a:r>
              <a:rPr lang="en-US" dirty="0" smtClean="0"/>
              <a:t>around Tier-1 Customer Service Agents like they are knowledge workers</a:t>
            </a:r>
            <a:endParaRPr lang="en-US" dirty="0"/>
          </a:p>
        </p:txBody>
      </p:sp>
      <p:sp>
        <p:nvSpPr>
          <p:cNvPr id="3" name="Text Placeholder 2"/>
          <p:cNvSpPr>
            <a:spLocks noGrp="1"/>
          </p:cNvSpPr>
          <p:nvPr>
            <p:ph type="body" sz="quarter" idx="16"/>
          </p:nvPr>
        </p:nvSpPr>
        <p:spPr>
          <a:xfrm>
            <a:off x="320040" y="2132856"/>
            <a:ext cx="4754880" cy="3657600"/>
          </a:xfrm>
        </p:spPr>
        <p:txBody>
          <a:bodyPr anchor="t"/>
          <a:lstStyle/>
          <a:p>
            <a:pPr marL="169863" indent="-169863">
              <a:lnSpc>
                <a:spcPct val="115000"/>
              </a:lnSpc>
              <a:spcBef>
                <a:spcPts val="0"/>
              </a:spcBef>
              <a:spcAft>
                <a:spcPts val="0"/>
              </a:spcAft>
              <a:buSzPct val="100000"/>
              <a:buFont typeface="Symbol"/>
              <a:buChar char=""/>
            </a:pPr>
            <a:r>
              <a:rPr lang="en-US" dirty="0" smtClean="0">
                <a:ea typeface="Calibri"/>
                <a:cs typeface="Times New Roman"/>
              </a:rPr>
              <a:t>Cases </a:t>
            </a:r>
            <a:r>
              <a:rPr lang="en-US" dirty="0">
                <a:ea typeface="Calibri"/>
                <a:cs typeface="Times New Roman"/>
              </a:rPr>
              <a:t>may occasionally be escalated to traditional knowledge workers, but Tier-1 agents are </a:t>
            </a:r>
            <a:r>
              <a:rPr lang="en-US" dirty="0" smtClean="0">
                <a:ea typeface="Calibri"/>
                <a:cs typeface="Times New Roman"/>
              </a:rPr>
              <a:t>process-driven. </a:t>
            </a:r>
            <a:r>
              <a:rPr lang="en-US" b="1" dirty="0" smtClean="0">
                <a:ea typeface="Calibri"/>
                <a:cs typeface="Times New Roman"/>
              </a:rPr>
              <a:t>Traditional enterprise knowledge </a:t>
            </a:r>
            <a:r>
              <a:rPr lang="en-US" b="1" dirty="0">
                <a:ea typeface="Calibri"/>
                <a:cs typeface="Times New Roman"/>
              </a:rPr>
              <a:t>management </a:t>
            </a:r>
            <a:r>
              <a:rPr lang="en-US" b="1" dirty="0" smtClean="0">
                <a:ea typeface="Calibri"/>
                <a:cs typeface="Times New Roman"/>
              </a:rPr>
              <a:t>and search solutions, designed for </a:t>
            </a:r>
            <a:r>
              <a:rPr lang="en-US" b="1" i="1" dirty="0" smtClean="0">
                <a:ea typeface="Calibri"/>
                <a:cs typeface="Times New Roman"/>
              </a:rPr>
              <a:t>researchers</a:t>
            </a:r>
            <a:r>
              <a:rPr lang="en-US" b="1" dirty="0" smtClean="0">
                <a:ea typeface="Calibri"/>
                <a:cs typeface="Times New Roman"/>
              </a:rPr>
              <a:t>, </a:t>
            </a:r>
            <a:r>
              <a:rPr lang="en-US" b="1" dirty="0">
                <a:ea typeface="Calibri"/>
                <a:cs typeface="Times New Roman"/>
              </a:rPr>
              <a:t>are </a:t>
            </a:r>
            <a:r>
              <a:rPr lang="en-US" b="1" dirty="0" smtClean="0">
                <a:ea typeface="Calibri"/>
                <a:cs typeface="Times New Roman"/>
              </a:rPr>
              <a:t>inappropriate</a:t>
            </a:r>
            <a:r>
              <a:rPr lang="en-US" b="1" dirty="0">
                <a:ea typeface="Calibri"/>
                <a:cs typeface="Times New Roman"/>
              </a:rPr>
              <a:t> </a:t>
            </a:r>
            <a:r>
              <a:rPr lang="en-US" b="1" dirty="0" smtClean="0">
                <a:ea typeface="Calibri"/>
                <a:cs typeface="Times New Roman"/>
              </a:rPr>
              <a:t>for CSKM: </a:t>
            </a:r>
            <a:r>
              <a:rPr lang="en-US" dirty="0" smtClean="0">
                <a:ea typeface="Calibri"/>
                <a:cs typeface="Times New Roman"/>
              </a:rPr>
              <a:t>a specialized platform is required.</a:t>
            </a:r>
          </a:p>
          <a:p>
            <a:pPr marL="169863" marR="0" lvl="0" indent="-169863">
              <a:lnSpc>
                <a:spcPct val="115000"/>
              </a:lnSpc>
              <a:spcBef>
                <a:spcPts val="0"/>
              </a:spcBef>
              <a:spcAft>
                <a:spcPts val="0"/>
              </a:spcAft>
              <a:buSzPct val="100000"/>
              <a:buFont typeface="Symbol"/>
              <a:buChar char=""/>
            </a:pPr>
            <a:r>
              <a:rPr lang="en-US" b="1" dirty="0" smtClean="0">
                <a:ea typeface="Calibri"/>
                <a:cs typeface="Times New Roman"/>
              </a:rPr>
              <a:t>Design to support transactions:</a:t>
            </a:r>
            <a:r>
              <a:rPr lang="en-US" dirty="0" smtClean="0">
                <a:ea typeface="Calibri"/>
                <a:cs typeface="Times New Roman"/>
              </a:rPr>
              <a:t> the goal is to provide process workers with the embedded tools they need to resolve customer service issues. Select tools that are designed with ease-of-use, process, and channels integration in mind – CSKM platforms are not designed for internal collaboration (look to Info-Tech’s </a:t>
            </a:r>
            <a:r>
              <a:rPr lang="en-US" i="1" dirty="0" smtClean="0">
                <a:ea typeface="Calibri"/>
                <a:cs typeface="Times New Roman"/>
                <a:hlinkClick r:id="rId3"/>
              </a:rPr>
              <a:t>Collaboration &amp; Teamware</a:t>
            </a:r>
            <a:r>
              <a:rPr lang="en-US" dirty="0" smtClean="0">
                <a:ea typeface="Calibri"/>
                <a:cs typeface="Times New Roman"/>
              </a:rPr>
              <a:t> research for information on internal collaboration).</a:t>
            </a:r>
          </a:p>
          <a:p>
            <a:pPr marL="169863" marR="0" lvl="0" indent="-169863">
              <a:lnSpc>
                <a:spcPct val="115000"/>
              </a:lnSpc>
              <a:spcBef>
                <a:spcPts val="0"/>
              </a:spcBef>
              <a:spcAft>
                <a:spcPts val="1000"/>
              </a:spcAft>
              <a:buSzPct val="100000"/>
              <a:buFont typeface="Symbol"/>
              <a:buChar char=""/>
            </a:pPr>
            <a:r>
              <a:rPr lang="en-US" dirty="0" smtClean="0">
                <a:ea typeface="Calibri"/>
                <a:cs typeface="Times New Roman"/>
              </a:rPr>
              <a:t>To </a:t>
            </a:r>
            <a:r>
              <a:rPr lang="en-US" dirty="0">
                <a:ea typeface="Calibri"/>
                <a:cs typeface="Times New Roman"/>
              </a:rPr>
              <a:t>create and maintain a professional knowledgebase </a:t>
            </a:r>
            <a:r>
              <a:rPr lang="en-US" b="1" dirty="0">
                <a:ea typeface="Calibri"/>
                <a:cs typeface="Times New Roman"/>
              </a:rPr>
              <a:t>requires a specific skill set above that of the typical call </a:t>
            </a:r>
            <a:r>
              <a:rPr lang="en-US" b="1" dirty="0" smtClean="0">
                <a:ea typeface="Calibri"/>
                <a:cs typeface="Times New Roman"/>
              </a:rPr>
              <a:t>center agent</a:t>
            </a:r>
            <a:r>
              <a:rPr lang="en-US" b="1" dirty="0">
                <a:ea typeface="Calibri"/>
                <a:cs typeface="Times New Roman"/>
              </a:rPr>
              <a:t>.</a:t>
            </a:r>
            <a:r>
              <a:rPr lang="en-US" dirty="0">
                <a:ea typeface="Calibri"/>
                <a:cs typeface="Times New Roman"/>
              </a:rPr>
              <a:t> Degreed library science professionals often excel at this job</a:t>
            </a:r>
            <a:r>
              <a:rPr lang="en-US" dirty="0" smtClean="0">
                <a:ea typeface="Calibri"/>
                <a:cs typeface="Times New Roman"/>
              </a:rPr>
              <a:t>.</a:t>
            </a:r>
            <a:endParaRPr lang="en-US" dirty="0"/>
          </a:p>
        </p:txBody>
      </p:sp>
      <p:sp>
        <p:nvSpPr>
          <p:cNvPr id="5" name="Text Placeholder 4"/>
          <p:cNvSpPr>
            <a:spLocks noGrp="1"/>
          </p:cNvSpPr>
          <p:nvPr>
            <p:ph type="body" sz="quarter" idx="21"/>
          </p:nvPr>
        </p:nvSpPr>
        <p:spPr>
          <a:xfrm>
            <a:off x="5437264" y="4697109"/>
            <a:ext cx="3238823" cy="640103"/>
          </a:xfrm>
        </p:spPr>
        <p:txBody>
          <a:bodyPr/>
          <a:lstStyle/>
          <a:p>
            <a:pPr algn="ctr"/>
            <a:r>
              <a:rPr lang="en-US" i="1" dirty="0" smtClean="0"/>
              <a:t>The majority of workers in any given organization are process-oriented. This holds particularly true for call center operations.</a:t>
            </a:r>
            <a:endParaRPr lang="en-US" i="1" dirty="0"/>
          </a:p>
        </p:txBody>
      </p:sp>
      <p:sp>
        <p:nvSpPr>
          <p:cNvPr id="7" name="Text Placeholder 6"/>
          <p:cNvSpPr>
            <a:spLocks noGrp="1"/>
          </p:cNvSpPr>
          <p:nvPr>
            <p:ph type="body" sz="quarter" idx="19"/>
          </p:nvPr>
        </p:nvSpPr>
        <p:spPr>
          <a:xfrm>
            <a:off x="274320" y="1236449"/>
            <a:ext cx="8595360" cy="644379"/>
          </a:xfrm>
        </p:spPr>
        <p:txBody>
          <a:bodyPr anchor="ctr"/>
          <a:lstStyle/>
          <a:p>
            <a:r>
              <a:rPr lang="en-US" dirty="0" smtClean="0"/>
              <a:t>Customer Service Representatives in call centers are process-centric: they need a platform that embraces this reality and enables rapid problem identification and solution retrieval.</a:t>
            </a:r>
            <a:endParaRPr lang="en-US" dirty="0"/>
          </a:p>
        </p:txBody>
      </p:sp>
      <p:grpSp>
        <p:nvGrpSpPr>
          <p:cNvPr id="4" name="Group 24"/>
          <p:cNvGrpSpPr/>
          <p:nvPr/>
        </p:nvGrpSpPr>
        <p:grpSpPr>
          <a:xfrm>
            <a:off x="5400893" y="1852063"/>
            <a:ext cx="3311567" cy="2763154"/>
            <a:chOff x="5742522" y="1925985"/>
            <a:chExt cx="2915016" cy="2763154"/>
          </a:xfrm>
        </p:grpSpPr>
        <p:sp>
          <p:nvSpPr>
            <p:cNvPr id="21" name="Freeform 20"/>
            <p:cNvSpPr/>
            <p:nvPr/>
          </p:nvSpPr>
          <p:spPr>
            <a:xfrm>
              <a:off x="6714194" y="1925985"/>
              <a:ext cx="971672" cy="921051"/>
            </a:xfrm>
            <a:custGeom>
              <a:avLst/>
              <a:gdLst>
                <a:gd name="connsiteX0" fmla="*/ 0 w 971672"/>
                <a:gd name="connsiteY0" fmla="*/ 921051 h 921051"/>
                <a:gd name="connsiteX1" fmla="*/ 485836 w 971672"/>
                <a:gd name="connsiteY1" fmla="*/ 0 h 921051"/>
                <a:gd name="connsiteX2" fmla="*/ 485836 w 971672"/>
                <a:gd name="connsiteY2" fmla="*/ 0 h 921051"/>
                <a:gd name="connsiteX3" fmla="*/ 971672 w 971672"/>
                <a:gd name="connsiteY3" fmla="*/ 921051 h 921051"/>
                <a:gd name="connsiteX4" fmla="*/ 0 w 971672"/>
                <a:gd name="connsiteY4" fmla="*/ 921051 h 9210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1672" h="921051">
                  <a:moveTo>
                    <a:pt x="0" y="921051"/>
                  </a:moveTo>
                  <a:lnTo>
                    <a:pt x="485836" y="0"/>
                  </a:lnTo>
                  <a:lnTo>
                    <a:pt x="485836" y="0"/>
                  </a:lnTo>
                  <a:lnTo>
                    <a:pt x="971672" y="921051"/>
                  </a:lnTo>
                  <a:lnTo>
                    <a:pt x="0" y="921051"/>
                  </a:lnTo>
                  <a:close/>
                </a:path>
              </a:pathLst>
            </a:custGeom>
            <a:gradFill>
              <a:gsLst>
                <a:gs pos="0">
                  <a:schemeClr val="accent1">
                    <a:lumMod val="60000"/>
                    <a:lumOff val="40000"/>
                  </a:schemeClr>
                </a:gs>
                <a:gs pos="35000">
                  <a:schemeClr val="accent1">
                    <a:lumMod val="40000"/>
                    <a:lumOff val="60000"/>
                  </a:schemeClr>
                </a:gs>
                <a:gs pos="100000">
                  <a:schemeClr val="accent1">
                    <a:lumMod val="20000"/>
                    <a:lumOff val="80000"/>
                  </a:schemeClr>
                </a:gs>
              </a:gsLst>
            </a:gradFill>
            <a:ln>
              <a:solidFill>
                <a:schemeClr val="tx1"/>
              </a:solidFill>
            </a:ln>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txBody>
            <a:bodyPr spcFirstLastPara="0" vert="horz" wrap="square" lIns="20320" tIns="20320" rIns="20320" bIns="20320" numCol="1" spcCol="1270" anchor="ctr" anchorCtr="0">
              <a:noAutofit/>
            </a:bodyPr>
            <a:lstStyle/>
            <a:p>
              <a:pPr defTabSz="711200">
                <a:lnSpc>
                  <a:spcPct val="90000"/>
                </a:lnSpc>
                <a:spcAft>
                  <a:spcPct val="35000"/>
                </a:spcAft>
              </a:pPr>
              <a:r>
                <a:rPr lang="en-US" sz="1400" b="1" dirty="0" smtClean="0">
                  <a:solidFill>
                    <a:srgbClr val="333333"/>
                  </a:solidFill>
                </a:rPr>
                <a:t>Sr. </a:t>
              </a:r>
            </a:p>
            <a:p>
              <a:pPr defTabSz="711200">
                <a:lnSpc>
                  <a:spcPct val="90000"/>
                </a:lnSpc>
                <a:spcAft>
                  <a:spcPct val="35000"/>
                </a:spcAft>
              </a:pPr>
              <a:r>
                <a:rPr lang="en-US" sz="1400" b="1" dirty="0" smtClean="0">
                  <a:solidFill>
                    <a:srgbClr val="333333"/>
                  </a:solidFill>
                </a:rPr>
                <a:t>Mgmt</a:t>
              </a:r>
              <a:r>
                <a:rPr lang="en-US" b="1" dirty="0" smtClean="0">
                  <a:solidFill>
                    <a:srgbClr val="333333"/>
                  </a:solidFill>
                </a:rPr>
                <a:t>.</a:t>
              </a:r>
              <a:endParaRPr lang="en-US" b="1" dirty="0">
                <a:solidFill>
                  <a:srgbClr val="333333"/>
                </a:solidFill>
              </a:endParaRPr>
            </a:p>
          </p:txBody>
        </p:sp>
        <p:sp>
          <p:nvSpPr>
            <p:cNvPr id="22" name="Freeform 21"/>
            <p:cNvSpPr/>
            <p:nvPr/>
          </p:nvSpPr>
          <p:spPr>
            <a:xfrm>
              <a:off x="6228358" y="2847036"/>
              <a:ext cx="1943344" cy="921051"/>
            </a:xfrm>
            <a:custGeom>
              <a:avLst/>
              <a:gdLst>
                <a:gd name="connsiteX0" fmla="*/ 0 w 1943344"/>
                <a:gd name="connsiteY0" fmla="*/ 921051 h 921051"/>
                <a:gd name="connsiteX1" fmla="*/ 485836 w 1943344"/>
                <a:gd name="connsiteY1" fmla="*/ 0 h 921051"/>
                <a:gd name="connsiteX2" fmla="*/ 1457508 w 1943344"/>
                <a:gd name="connsiteY2" fmla="*/ 0 h 921051"/>
                <a:gd name="connsiteX3" fmla="*/ 1943344 w 1943344"/>
                <a:gd name="connsiteY3" fmla="*/ 921051 h 921051"/>
                <a:gd name="connsiteX4" fmla="*/ 0 w 1943344"/>
                <a:gd name="connsiteY4" fmla="*/ 921051 h 9210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3344" h="921051">
                  <a:moveTo>
                    <a:pt x="0" y="921051"/>
                  </a:moveTo>
                  <a:lnTo>
                    <a:pt x="485836" y="0"/>
                  </a:lnTo>
                  <a:lnTo>
                    <a:pt x="1457508" y="0"/>
                  </a:lnTo>
                  <a:lnTo>
                    <a:pt x="1943344" y="921051"/>
                  </a:lnTo>
                  <a:lnTo>
                    <a:pt x="0" y="921051"/>
                  </a:lnTo>
                  <a:close/>
                </a:path>
              </a:pathLst>
            </a:custGeom>
            <a:gradFill>
              <a:gsLst>
                <a:gs pos="0">
                  <a:schemeClr val="accent5">
                    <a:lumMod val="60000"/>
                    <a:lumOff val="40000"/>
                  </a:schemeClr>
                </a:gs>
                <a:gs pos="35000">
                  <a:schemeClr val="accent5">
                    <a:lumMod val="60000"/>
                    <a:lumOff val="40000"/>
                  </a:schemeClr>
                </a:gs>
                <a:gs pos="100000">
                  <a:schemeClr val="accent5">
                    <a:lumMod val="20000"/>
                    <a:lumOff val="80000"/>
                  </a:schemeClr>
                </a:gs>
              </a:gsLst>
            </a:gradFill>
            <a:ln>
              <a:solidFill>
                <a:schemeClr val="tx1"/>
              </a:solidFill>
            </a:ln>
          </p:spPr>
          <p:style>
            <a:lnRef idx="0">
              <a:schemeClr val="lt1">
                <a:hueOff val="0"/>
                <a:satOff val="0"/>
                <a:lumOff val="0"/>
                <a:alphaOff val="0"/>
              </a:schemeClr>
            </a:lnRef>
            <a:fillRef idx="2">
              <a:schemeClr val="accent5">
                <a:hueOff val="-4766418"/>
                <a:satOff val="5519"/>
                <a:lumOff val="-21667"/>
                <a:alphaOff val="0"/>
              </a:schemeClr>
            </a:fillRef>
            <a:effectRef idx="1">
              <a:schemeClr val="accent5">
                <a:hueOff val="-4766418"/>
                <a:satOff val="5519"/>
                <a:lumOff val="-21667"/>
                <a:alphaOff val="0"/>
              </a:schemeClr>
            </a:effectRef>
            <a:fontRef idx="minor">
              <a:schemeClr val="dk1"/>
            </a:fontRef>
          </p:style>
          <p:txBody>
            <a:bodyPr spcFirstLastPara="0" vert="horz" wrap="square" lIns="360405" tIns="20320" rIns="360405" bIns="20320" numCol="1" spcCol="1270" anchor="ctr" anchorCtr="0">
              <a:noAutofit/>
            </a:bodyPr>
            <a:lstStyle/>
            <a:p>
              <a:pPr defTabSz="711200">
                <a:lnSpc>
                  <a:spcPct val="90000"/>
                </a:lnSpc>
                <a:spcAft>
                  <a:spcPct val="35000"/>
                </a:spcAft>
              </a:pPr>
              <a:r>
                <a:rPr lang="en-US" sz="1400" b="1" dirty="0" smtClean="0">
                  <a:solidFill>
                    <a:srgbClr val="333333"/>
                  </a:solidFill>
                </a:rPr>
                <a:t>Knowledge Workers</a:t>
              </a:r>
              <a:endParaRPr lang="en-US" sz="1400" b="1" dirty="0">
                <a:solidFill>
                  <a:srgbClr val="333333"/>
                </a:solidFill>
              </a:endParaRPr>
            </a:p>
          </p:txBody>
        </p:sp>
        <p:sp>
          <p:nvSpPr>
            <p:cNvPr id="23" name="Freeform 22"/>
            <p:cNvSpPr/>
            <p:nvPr/>
          </p:nvSpPr>
          <p:spPr>
            <a:xfrm>
              <a:off x="5742522" y="3768088"/>
              <a:ext cx="2915016" cy="921051"/>
            </a:xfrm>
            <a:custGeom>
              <a:avLst/>
              <a:gdLst>
                <a:gd name="connsiteX0" fmla="*/ 0 w 2915016"/>
                <a:gd name="connsiteY0" fmla="*/ 921051 h 921051"/>
                <a:gd name="connsiteX1" fmla="*/ 485836 w 2915016"/>
                <a:gd name="connsiteY1" fmla="*/ 0 h 921051"/>
                <a:gd name="connsiteX2" fmla="*/ 2429180 w 2915016"/>
                <a:gd name="connsiteY2" fmla="*/ 0 h 921051"/>
                <a:gd name="connsiteX3" fmla="*/ 2915016 w 2915016"/>
                <a:gd name="connsiteY3" fmla="*/ 921051 h 921051"/>
                <a:gd name="connsiteX4" fmla="*/ 0 w 2915016"/>
                <a:gd name="connsiteY4" fmla="*/ 921051 h 9210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5016" h="921051">
                  <a:moveTo>
                    <a:pt x="0" y="921051"/>
                  </a:moveTo>
                  <a:lnTo>
                    <a:pt x="485836" y="0"/>
                  </a:lnTo>
                  <a:lnTo>
                    <a:pt x="2429180" y="0"/>
                  </a:lnTo>
                  <a:lnTo>
                    <a:pt x="2915016" y="921051"/>
                  </a:lnTo>
                  <a:lnTo>
                    <a:pt x="0" y="921051"/>
                  </a:lnTo>
                  <a:close/>
                </a:path>
              </a:pathLst>
            </a:custGeom>
            <a:gradFill>
              <a:gsLst>
                <a:gs pos="0">
                  <a:schemeClr val="accent2">
                    <a:lumMod val="60000"/>
                    <a:lumOff val="40000"/>
                  </a:schemeClr>
                </a:gs>
                <a:gs pos="35000">
                  <a:schemeClr val="accent2">
                    <a:lumMod val="40000"/>
                    <a:lumOff val="60000"/>
                  </a:schemeClr>
                </a:gs>
                <a:gs pos="100000">
                  <a:schemeClr val="accent2">
                    <a:lumMod val="20000"/>
                    <a:lumOff val="80000"/>
                  </a:schemeClr>
                </a:gs>
              </a:gsLst>
            </a:gradFill>
            <a:ln w="38100">
              <a:solidFill>
                <a:srgbClr val="C77709"/>
              </a:solidFill>
            </a:ln>
            <a:effectLst/>
          </p:spPr>
          <p:style>
            <a:lnRef idx="0">
              <a:scrgbClr r="0" g="0" b="0"/>
            </a:lnRef>
            <a:fillRef idx="2">
              <a:schemeClr val="accent5">
                <a:hueOff val="-9532836"/>
                <a:satOff val="11038"/>
                <a:lumOff val="-43334"/>
                <a:alphaOff val="0"/>
              </a:schemeClr>
            </a:fillRef>
            <a:effectRef idx="1">
              <a:schemeClr val="accent5">
                <a:hueOff val="-9532836"/>
                <a:satOff val="11038"/>
                <a:lumOff val="-43334"/>
                <a:alphaOff val="0"/>
              </a:schemeClr>
            </a:effectRef>
            <a:fontRef idx="minor">
              <a:schemeClr val="dk1"/>
            </a:fontRef>
          </p:style>
          <p:txBody>
            <a:bodyPr spcFirstLastPara="0" vert="horz" wrap="square" lIns="530447" tIns="20320" rIns="530448" bIns="20320" numCol="1" spcCol="1270" anchor="ctr" anchorCtr="0">
              <a:noAutofit/>
            </a:bodyPr>
            <a:lstStyle/>
            <a:p>
              <a:pPr defTabSz="711200">
                <a:lnSpc>
                  <a:spcPct val="90000"/>
                </a:lnSpc>
                <a:spcAft>
                  <a:spcPct val="35000"/>
                </a:spcAft>
              </a:pPr>
              <a:r>
                <a:rPr lang="en-US" sz="1400" b="1" dirty="0" smtClean="0">
                  <a:solidFill>
                    <a:srgbClr val="C77709"/>
                  </a:solidFill>
                </a:rPr>
                <a:t>Process Workers</a:t>
              </a:r>
              <a:endParaRPr lang="en-US" sz="1400" b="1" dirty="0">
                <a:solidFill>
                  <a:srgbClr val="C77709"/>
                </a:solidFill>
              </a:endParaRPr>
            </a:p>
          </p:txBody>
        </p:sp>
      </p:grpSp>
      <p:grpSp>
        <p:nvGrpSpPr>
          <p:cNvPr id="6" name="Group 136"/>
          <p:cNvGrpSpPr/>
          <p:nvPr/>
        </p:nvGrpSpPr>
        <p:grpSpPr>
          <a:xfrm>
            <a:off x="320040" y="5532120"/>
            <a:ext cx="8503920" cy="848310"/>
            <a:chOff x="322099" y="3598911"/>
            <a:chExt cx="8503920" cy="848310"/>
          </a:xfrm>
        </p:grpSpPr>
        <p:sp>
          <p:nvSpPr>
            <p:cNvPr id="16" name="Rounded Rectangle 15"/>
            <p:cNvSpPr/>
            <p:nvPr/>
          </p:nvSpPr>
          <p:spPr>
            <a:xfrm>
              <a:off x="322099" y="3598911"/>
              <a:ext cx="8503920"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5850" indent="-9525" algn="l"/>
              <a:r>
                <a:rPr lang="en-CA" sz="1200" dirty="0" smtClean="0">
                  <a:solidFill>
                    <a:srgbClr val="333333"/>
                  </a:solidFill>
                </a:rPr>
                <a:t>Deploying traditional knowledge management tools to front-line customer service representatives is a strategic mistake: Tier-1 reps must focus on expedient processing and resolution of customer service issues, not activities like research, ideation, and knowledge-sharing. Select a dedicated CSKM platform with a toolset that reflects this reality: </a:t>
              </a:r>
              <a:r>
                <a:rPr lang="en-CA" sz="1200" b="1" dirty="0" smtClean="0">
                  <a:solidFill>
                    <a:srgbClr val="333333"/>
                  </a:solidFill>
                </a:rPr>
                <a:t>do </a:t>
              </a:r>
              <a:r>
                <a:rPr lang="en-CA" sz="1200" b="1" i="1" dirty="0" smtClean="0">
                  <a:solidFill>
                    <a:srgbClr val="333333"/>
                  </a:solidFill>
                </a:rPr>
                <a:t>not</a:t>
              </a:r>
              <a:r>
                <a:rPr lang="en-CA" sz="1200" b="1" dirty="0" smtClean="0">
                  <a:solidFill>
                    <a:srgbClr val="333333"/>
                  </a:solidFill>
                </a:rPr>
                <a:t> extend traditional search tools to these workers.</a:t>
              </a:r>
            </a:p>
          </p:txBody>
        </p:sp>
        <p:pic>
          <p:nvPicPr>
            <p:cNvPr id="18" name="Picture 17" descr="insight.png"/>
            <p:cNvPicPr>
              <a:picLocks noChangeAspect="1"/>
            </p:cNvPicPr>
            <p:nvPr/>
          </p:nvPicPr>
          <p:blipFill>
            <a:blip r:embed="rId4" cstate="screen"/>
            <a:stretch>
              <a:fillRect/>
            </a:stretch>
          </p:blipFill>
          <p:spPr>
            <a:xfrm>
              <a:off x="328614" y="3609020"/>
              <a:ext cx="1000207" cy="838201"/>
            </a:xfrm>
            <a:prstGeom prst="rect">
              <a:avLst/>
            </a:prstGeom>
          </p:spPr>
        </p:pic>
      </p:grpSp>
      <p:pic>
        <p:nvPicPr>
          <p:cNvPr id="13" name="Picture 12"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68379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rely on search engines alone if your organization has a high degree of product and service complexity</a:t>
            </a:r>
            <a:endParaRPr lang="en-US" dirty="0"/>
          </a:p>
        </p:txBody>
      </p:sp>
      <p:sp>
        <p:nvSpPr>
          <p:cNvPr id="4" name="Text Placeholder 3"/>
          <p:cNvSpPr>
            <a:spLocks noGrp="1"/>
          </p:cNvSpPr>
          <p:nvPr>
            <p:ph type="body" sz="quarter" idx="16"/>
          </p:nvPr>
        </p:nvSpPr>
        <p:spPr>
          <a:xfrm>
            <a:off x="357314" y="2022215"/>
            <a:ext cx="4430710" cy="4323109"/>
          </a:xfrm>
        </p:spPr>
        <p:txBody>
          <a:bodyPr/>
          <a:lstStyle/>
          <a:p>
            <a:pPr lvl="0"/>
            <a:r>
              <a:rPr lang="en-US" dirty="0" smtClean="0"/>
              <a:t>There are two approaches to CSKM content management: </a:t>
            </a:r>
            <a:r>
              <a:rPr lang="en-US" b="1" dirty="0" smtClean="0"/>
              <a:t>search indexing of external sources </a:t>
            </a:r>
            <a:r>
              <a:rPr lang="en-US" dirty="0" smtClean="0"/>
              <a:t>and using a </a:t>
            </a:r>
            <a:r>
              <a:rPr lang="en-US" b="1" dirty="0" smtClean="0"/>
              <a:t>built-in CSKM knowledgebase.</a:t>
            </a:r>
          </a:p>
          <a:p>
            <a:pPr lvl="0"/>
            <a:endParaRPr lang="en-US" sz="800" dirty="0"/>
          </a:p>
          <a:p>
            <a:pPr lvl="0"/>
            <a:r>
              <a:rPr lang="en-US" dirty="0" smtClean="0"/>
              <a:t>A common mistake is simply adding a search engine layer over top of existing content (i.e. from a product page or SharePoint site). This approach is unsuitable for any company that considers customer service to be a core activity.</a:t>
            </a:r>
          </a:p>
          <a:p>
            <a:pPr lvl="0"/>
            <a:endParaRPr lang="en-US" sz="800" dirty="0"/>
          </a:p>
          <a:p>
            <a:pPr lvl="0"/>
            <a:r>
              <a:rPr lang="en-US" b="1" dirty="0" smtClean="0"/>
              <a:t>Having a discrete customer service KB means that resolutions are always being pulled from a common source.</a:t>
            </a:r>
            <a:r>
              <a:rPr lang="en-US" dirty="0" smtClean="0"/>
              <a:t> There is “one version of the truth”. It also makes authoring, updating, organizing, and retiring content a straightforward task, since articles in the KB are managed in a single place.</a:t>
            </a:r>
          </a:p>
          <a:p>
            <a:pPr lvl="0"/>
            <a:endParaRPr lang="en-US" sz="800" dirty="0"/>
          </a:p>
          <a:p>
            <a:pPr lvl="0"/>
            <a:r>
              <a:rPr lang="en-US" dirty="0" smtClean="0"/>
              <a:t>Most CSKM platforms do provide indexing of content other than that found in the knowledgebase – this is fine (in fact, desirable). But </a:t>
            </a:r>
            <a:r>
              <a:rPr lang="en-US" b="1" dirty="0" smtClean="0"/>
              <a:t>external context indexing should be used in </a:t>
            </a:r>
            <a:r>
              <a:rPr lang="en-US" b="1" i="1" dirty="0" smtClean="0"/>
              <a:t>conjunction </a:t>
            </a:r>
            <a:r>
              <a:rPr lang="en-US" b="1" dirty="0" smtClean="0"/>
              <a:t>with a dedicated knowledgebase, </a:t>
            </a:r>
            <a:r>
              <a:rPr lang="en-US" dirty="0" smtClean="0"/>
              <a:t>not as a substitution to one</a:t>
            </a:r>
            <a:r>
              <a:rPr lang="en-US" b="1" dirty="0" smtClean="0"/>
              <a:t>.</a:t>
            </a:r>
          </a:p>
        </p:txBody>
      </p:sp>
      <p:sp>
        <p:nvSpPr>
          <p:cNvPr id="5" name="Text Placeholder 4"/>
          <p:cNvSpPr>
            <a:spLocks noGrp="1"/>
          </p:cNvSpPr>
          <p:nvPr>
            <p:ph type="body" sz="quarter" idx="19"/>
          </p:nvPr>
        </p:nvSpPr>
        <p:spPr>
          <a:xfrm>
            <a:off x="261938" y="1268760"/>
            <a:ext cx="8620124" cy="657225"/>
          </a:xfrm>
        </p:spPr>
        <p:txBody>
          <a:bodyPr/>
          <a:lstStyle/>
          <a:p>
            <a:r>
              <a:rPr lang="en-US" dirty="0" smtClean="0"/>
              <a:t>Successful customer service requires a discrete knowledgebase in which to author, manage, and optimize content specifically for service resolution.</a:t>
            </a:r>
            <a:endParaRPr lang="en-US" dirty="0"/>
          </a:p>
        </p:txBody>
      </p:sp>
      <p:pic>
        <p:nvPicPr>
          <p:cNvPr id="38" name="Picture 37" descr="slide9.jpg"/>
          <p:cNvPicPr>
            <a:picLocks noChangeAspect="1"/>
          </p:cNvPicPr>
          <p:nvPr/>
        </p:nvPicPr>
        <p:blipFill>
          <a:blip r:embed="rId3" cstate="screen"/>
          <a:stretch>
            <a:fillRect/>
          </a:stretch>
        </p:blipFill>
        <p:spPr>
          <a:xfrm>
            <a:off x="5148064" y="1988840"/>
            <a:ext cx="3560242" cy="4238691"/>
          </a:xfrm>
          <a:prstGeom prst="rect">
            <a:avLst/>
          </a:prstGeom>
        </p:spPr>
      </p:pic>
      <p:pic>
        <p:nvPicPr>
          <p:cNvPr id="6" name="Picture 5"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03444865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9"/>
  <p:tag name="GENSWF_OUTPUT_FILE_NAME" val="CSKM-VL-Plus-Storyboard-r1-flash"/>
  <p:tag name="ISPRING_ULTRA_SCORM_COURSE_ID" val="09140337-EAA8-453B-AD0C-97D8268047C1"/>
  <p:tag name="ISPRING_SCORM_RATE_SLIDES" val="1"/>
  <p:tag name="ISPRING_SCORM_RATE_QUIZZES" val="0"/>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_RESOURCE_PATHS_HASH_2" val="5013a61992322e20d298ed5dcd856615f903cc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4M7ab6Z7LUa.7I74IiyDf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rwWoV2pU90C2iBlRJNpshw"/>
</p:tagLst>
</file>

<file path=ppt/theme/theme1.xml><?xml version="1.0" encoding="utf-8"?>
<a:theme xmlns:a="http://schemas.openxmlformats.org/drawingml/2006/main" name="6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8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5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2273</Words>
  <Application>Microsoft Office PowerPoint</Application>
  <PresentationFormat>On-screen Show (4:3)</PresentationFormat>
  <Paragraphs>181</Paragraphs>
  <Slides>12</Slides>
  <Notes>11</Notes>
  <HiddenSlides>0</HiddenSlides>
  <MMClips>0</MMClips>
  <ScaleCrop>false</ScaleCrop>
  <HeadingPairs>
    <vt:vector size="8" baseType="variant">
      <vt:variant>
        <vt:lpstr>Fonts Used</vt:lpstr>
      </vt:variant>
      <vt:variant>
        <vt:i4>7</vt:i4>
      </vt:variant>
      <vt:variant>
        <vt:lpstr>Theme</vt:lpstr>
      </vt:variant>
      <vt:variant>
        <vt:i4>3</vt:i4>
      </vt:variant>
      <vt:variant>
        <vt:lpstr>Embedded OLE Servers</vt:lpstr>
      </vt:variant>
      <vt:variant>
        <vt:i4>1</vt:i4>
      </vt:variant>
      <vt:variant>
        <vt:lpstr>Slide Titles</vt:lpstr>
      </vt:variant>
      <vt:variant>
        <vt:i4>12</vt:i4>
      </vt:variant>
    </vt:vector>
  </HeadingPairs>
  <TitlesOfParts>
    <vt:vector size="23" baseType="lpstr">
      <vt:lpstr>Arial</vt:lpstr>
      <vt:lpstr>Calibri</vt:lpstr>
      <vt:lpstr>Georgia</vt:lpstr>
      <vt:lpstr>Helvetica</vt:lpstr>
      <vt:lpstr>Symbol</vt:lpstr>
      <vt:lpstr>Times New Roman</vt:lpstr>
      <vt:lpstr>Wingdings</vt:lpstr>
      <vt:lpstr>6_Office Theme</vt:lpstr>
      <vt:lpstr>8_Office Theme</vt:lpstr>
      <vt:lpstr>15_Office Theme</vt:lpstr>
      <vt:lpstr>think-cell Slide</vt:lpstr>
      <vt:lpstr>PowerPoint Presentation</vt:lpstr>
      <vt:lpstr>Executive Summary</vt:lpstr>
      <vt:lpstr>Introduction</vt:lpstr>
      <vt:lpstr>The Info-Tech Customer Service Research Agenda</vt:lpstr>
      <vt:lpstr>PowerPoint Presentation</vt:lpstr>
      <vt:lpstr>You need a strategy for managing &amp; leveraging organizational knowledge in order to resolve service issues</vt:lpstr>
      <vt:lpstr>A breakdown in CSKM means poor resolution of problems – and customer defection</vt:lpstr>
      <vt:lpstr>Don’t design your CSKM processes around Tier-1 Customer Service Agents like they are knowledge workers</vt:lpstr>
      <vt:lpstr>Don’t rely on search engines alone if your organization has a high degree of product and service complexity</vt:lpstr>
      <vt:lpstr>Opt for a centralized CSKM platform to gain access to a variety of powerful features for enhancing customer service initiatives</vt:lpstr>
      <vt:lpstr>Base your strategy for service knowledge management on the myriad of benefits provided by standalone CSKM platforms</vt:lpstr>
      <vt:lpstr>Info-Tech Research Group Helps IT Professionals To: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it-Design-a-Customer-Service-Knowledge-Management-Strategy-Storyboard-Flash</dc:title>
  <dc:creator/>
  <dc:description/>
  <cp:lastModifiedBy/>
  <cp:revision>1</cp:revision>
  <dcterms:created xsi:type="dcterms:W3CDTF">2013-05-31T17:39:55Z</dcterms:created>
  <dcterms:modified xsi:type="dcterms:W3CDTF">2013-05-31T17:44:03Z</dcterms:modified>
  <cp:contentStatus/>
</cp:coreProperties>
</file>