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0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  <p:sldMasterId id="2147483746" r:id="rId2"/>
  </p:sldMasterIdLst>
  <p:notesMasterIdLst>
    <p:notesMasterId r:id="rId15"/>
  </p:notesMasterIdLst>
  <p:handoutMasterIdLst>
    <p:handoutMasterId r:id="rId16"/>
  </p:handoutMasterIdLst>
  <p:sldIdLst>
    <p:sldId id="256" r:id="rId3"/>
    <p:sldId id="392" r:id="rId4"/>
    <p:sldId id="510" r:id="rId5"/>
    <p:sldId id="508" r:id="rId6"/>
    <p:sldId id="395" r:id="rId7"/>
    <p:sldId id="418" r:id="rId8"/>
    <p:sldId id="419" r:id="rId9"/>
    <p:sldId id="506" r:id="rId10"/>
    <p:sldId id="496" r:id="rId11"/>
    <p:sldId id="422" r:id="rId12"/>
    <p:sldId id="455" r:id="rId13"/>
    <p:sldId id="51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9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2E2E"/>
    <a:srgbClr val="998F57"/>
    <a:srgbClr val="C77709"/>
    <a:srgbClr val="7FAC85"/>
    <a:srgbClr val="243F54"/>
    <a:srgbClr val="CECECE"/>
    <a:srgbClr val="7B7B7B"/>
    <a:srgbClr val="ADB7C3"/>
    <a:srgbClr val="5D5936"/>
    <a:srgbClr val="257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0335" autoAdjust="0"/>
  </p:normalViewPr>
  <p:slideViewPr>
    <p:cSldViewPr snapToObjects="1">
      <p:cViewPr varScale="1">
        <p:scale>
          <a:sx n="122" d="100"/>
          <a:sy n="122" d="100"/>
        </p:scale>
        <p:origin x="2064" y="90"/>
      </p:cViewPr>
      <p:guideLst>
        <p:guide orient="horz" pos="3139"/>
        <p:guide pos="2390"/>
      </p:guideLst>
    </p:cSldViewPr>
  </p:slideViewPr>
  <p:outlineViewPr>
    <p:cViewPr>
      <p:scale>
        <a:sx n="33" d="100"/>
        <a:sy n="33" d="100"/>
      </p:scale>
      <p:origin x="48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03/05/2013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1120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2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7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14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1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9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4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57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4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7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1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42" name="Picture 41" descr="itrg-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0047"/>
            <a:ext cx="9144000" cy="767953"/>
          </a:xfrm>
          <a:prstGeom prst="rect">
            <a:avLst/>
          </a:prstGeom>
        </p:spPr>
      </p:pic>
      <p:pic>
        <p:nvPicPr>
          <p:cNvPr id="5" name="Picture 4" descr="footer2012.jpg"/>
          <p:cNvPicPr>
            <a:picLocks noChangeAspect="1"/>
          </p:cNvPicPr>
          <p:nvPr userDrawn="1"/>
        </p:nvPicPr>
        <p:blipFill>
          <a:blip r:embed="rId3" cstate="print"/>
          <a:srcRect l="73231"/>
          <a:stretch>
            <a:fillRect/>
          </a:stretch>
        </p:blipFill>
        <p:spPr>
          <a:xfrm>
            <a:off x="6696236" y="6090047"/>
            <a:ext cx="2447764" cy="767953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dirty="0" smtClean="0">
                <a:solidFill>
                  <a:srgbClr val="ADB7C3"/>
                </a:solidFill>
              </a:rPr>
              <a:t>Info-Tech</a:t>
            </a:r>
            <a:r>
              <a:rPr lang="en-CA" sz="800" baseline="0" dirty="0" smtClean="0">
                <a:solidFill>
                  <a:srgbClr val="ADB7C3"/>
                </a:solidFill>
              </a:rPr>
              <a:t> Research Group, Inc. Is a global leader in providing IT research and advice.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="0" i="0" kern="120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1997-2013</a:t>
            </a:r>
            <a:r>
              <a:rPr lang="en-CA" sz="800" b="0" i="0" kern="1200" baseline="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079725" y="3808933"/>
            <a:ext cx="2984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6" name="Rectangle 2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1907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10pt)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4" name="Text Placeholder 5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98362" y="3969266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What’s in this Section:</a:t>
            </a:r>
            <a:endParaRPr lang="en-CA" dirty="0"/>
          </a:p>
        </p:txBody>
      </p:sp>
      <p:sp>
        <p:nvSpPr>
          <p:cNvPr id="55" name="Text Placeholder 5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096687" y="3966023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Sections:</a:t>
            </a:r>
            <a:endParaRPr lang="en-CA" dirty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232015"/>
            <a:ext cx="4436996" cy="1906138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12pt)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>
            <a:off x="4572001" y="2743202"/>
            <a:ext cx="1" cy="2558007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42" name="Picture 41" descr="itrg-bann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6090047"/>
            <a:ext cx="9144000" cy="767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1907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10pt)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4" name="Text Placeholder 5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98362" y="3969266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What’s in this Section:</a:t>
            </a:r>
            <a:endParaRPr lang="en-CA" dirty="0"/>
          </a:p>
        </p:txBody>
      </p:sp>
      <p:sp>
        <p:nvSpPr>
          <p:cNvPr id="55" name="Text Placeholder 5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096687" y="3966023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Sections:</a:t>
            </a:r>
            <a:endParaRPr lang="en-CA" dirty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232015"/>
            <a:ext cx="4436996" cy="1906138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12pt)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2697481" y="4403420"/>
            <a:ext cx="374904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2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 - BD 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3270946" y="3300333"/>
            <a:ext cx="3991135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304765"/>
            <a:ext cx="4713222" cy="399113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 - BD Edit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710230" y="3861049"/>
            <a:ext cx="5112569" cy="1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304765"/>
            <a:ext cx="4713222" cy="399113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96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079725" y="3808933"/>
            <a:ext cx="2984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2" name="Group 2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2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ight Blank - BD Edi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304765"/>
            <a:ext cx="4713222" cy="399113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slideLayout" Target="../slideLayouts/slideLayout60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</a:t>
            </a:r>
            <a:r>
              <a:rPr lang="en-CA" sz="1000" baseline="0" dirty="0" smtClean="0"/>
              <a:t> Research Group</a:t>
            </a:r>
            <a:endParaRPr lang="en-CA" sz="10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0" r:id="rId7"/>
    <p:sldLayoutId id="2147483697" r:id="rId8"/>
    <p:sldLayoutId id="2147483682" r:id="rId9"/>
    <p:sldLayoutId id="2147483696" r:id="rId10"/>
    <p:sldLayoutId id="2147483677" r:id="rId11"/>
    <p:sldLayoutId id="2147483667" r:id="rId12"/>
    <p:sldLayoutId id="2147483684" r:id="rId13"/>
    <p:sldLayoutId id="2147483700" r:id="rId14"/>
    <p:sldLayoutId id="2147483683" r:id="rId15"/>
    <p:sldLayoutId id="2147483694" r:id="rId16"/>
    <p:sldLayoutId id="2147483701" r:id="rId17"/>
    <p:sldLayoutId id="2147483702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  <p:sldLayoutId id="2147483712" r:id="rId27"/>
    <p:sldLayoutId id="2147483713" r:id="rId28"/>
    <p:sldLayoutId id="2147483714" r:id="rId2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</a:t>
            </a:r>
            <a:r>
              <a:rPr lang="en-CA" sz="1000" baseline="0" dirty="0" smtClean="0"/>
              <a:t> Research Group</a:t>
            </a:r>
            <a:endParaRPr lang="en-CA" sz="10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  <p:sldLayoutId id="2147483770" r:id="rId24"/>
    <p:sldLayoutId id="2147483771" r:id="rId25"/>
    <p:sldLayoutId id="2147483772" r:id="rId26"/>
    <p:sldLayoutId id="2147483773" r:id="rId27"/>
    <p:sldLayoutId id="2147483774" r:id="rId28"/>
    <p:sldLayoutId id="2147483775" r:id="rId29"/>
    <p:sldLayoutId id="2147483776" r:id="rId30"/>
    <p:sldLayoutId id="2147483777" r:id="rId3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image" Target="../media/image10.emf"/><Relationship Id="rId3" Type="http://schemas.openxmlformats.org/officeDocument/2006/relationships/tags" Target="../tags/tag52.xml"/><Relationship Id="rId21" Type="http://schemas.openxmlformats.org/officeDocument/2006/relationships/image" Target="../media/image24.png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oleObject" Target="../embeddings/oleObject5.bin"/><Relationship Id="rId2" Type="http://schemas.openxmlformats.org/officeDocument/2006/relationships/tags" Target="../tags/tag51.xml"/><Relationship Id="rId16" Type="http://schemas.openxmlformats.org/officeDocument/2006/relationships/notesSlide" Target="../notesSlides/notesSlide10.xml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5.v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slideLayout" Target="../slideLayouts/slideLayout4.xml"/><Relationship Id="rId23" Type="http://schemas.openxmlformats.org/officeDocument/2006/relationships/image" Target="../media/image5.gif"/><Relationship Id="rId10" Type="http://schemas.openxmlformats.org/officeDocument/2006/relationships/tags" Target="../tags/tag59.xml"/><Relationship Id="rId19" Type="http://schemas.openxmlformats.org/officeDocument/2006/relationships/image" Target="../media/image22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hyperlink" Target="http://www.infotech.com/research/ss/it-design-a-field-service-automation-strategy?utm_source=SS_Sample&amp;utm_medium=Collateral&amp;utm_campaign=Collatera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5.gif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notesSlide" Target="../notesSlides/notesSlide11.xml"/><Relationship Id="rId17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tags" Target="../tags/tag64.xml"/><Relationship Id="rId16" Type="http://schemas.openxmlformats.org/officeDocument/2006/relationships/image" Target="../media/image18.png"/><Relationship Id="rId1" Type="http://schemas.openxmlformats.org/officeDocument/2006/relationships/vmlDrawing" Target="../drawings/vmlDrawing6.vml"/><Relationship Id="rId6" Type="http://schemas.openxmlformats.org/officeDocument/2006/relationships/tags" Target="../tags/tag68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67.xml"/><Relationship Id="rId15" Type="http://schemas.openxmlformats.org/officeDocument/2006/relationships/image" Target="../media/image17.png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5.gif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7.jpeg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12" Type="http://schemas.openxmlformats.org/officeDocument/2006/relationships/hyperlink" Target="http://www.infotech.com/research/ss/it-vendor-landscape-plus-field-service-automation-solution" TargetMode="External"/><Relationship Id="rId17" Type="http://schemas.openxmlformats.org/officeDocument/2006/relationships/image" Target="../media/image5.gif"/><Relationship Id="rId2" Type="http://schemas.openxmlformats.org/officeDocument/2006/relationships/tags" Target="../tags/tag2.xml"/><Relationship Id="rId16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3.xml"/><Relationship Id="rId11" Type="http://schemas.openxmlformats.org/officeDocument/2006/relationships/hyperlink" Target="http://www.infotech.com/research/ss/it-design-a-field-service-automation-strategy" TargetMode="External"/><Relationship Id="rId5" Type="http://schemas.openxmlformats.org/officeDocument/2006/relationships/slideLayout" Target="../slideLayouts/slideLayout36.xml"/><Relationship Id="rId15" Type="http://schemas.openxmlformats.org/officeDocument/2006/relationships/hyperlink" Target="http://www.infotech.com/research/ss/it-design-a-customer-service-strategy-that-serves-the-social-customer" TargetMode="External"/><Relationship Id="rId10" Type="http://schemas.openxmlformats.org/officeDocument/2006/relationships/hyperlink" Target="http://www.infotech.com/research/ss/vendor-landscape-plus-customer-service-knowledge-management-tools" TargetMode="External"/><Relationship Id="rId4" Type="http://schemas.openxmlformats.org/officeDocument/2006/relationships/tags" Target="../tags/tag4.xml"/><Relationship Id="rId9" Type="http://schemas.openxmlformats.org/officeDocument/2006/relationships/hyperlink" Target="http://www.infotech.com/research/ss/it-vendor-landscape-customer-service-management-suites" TargetMode="External"/><Relationship Id="rId14" Type="http://schemas.openxmlformats.org/officeDocument/2006/relationships/hyperlink" Target="http://www.infotech.com/research/ss/it-vendor-landscape-field-service-autom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gif"/><Relationship Id="rId4" Type="http://schemas.openxmlformats.org/officeDocument/2006/relationships/hyperlink" Target="http://www.infotech.com/research/ss/it-design-a-field-service-automation-strategy?utm_source=SS_Sample&amp;utm_medium=Collateral&amp;utm_campaign=Collatera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6" Type="http://schemas.openxmlformats.org/officeDocument/2006/relationships/image" Target="../media/image5.gif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10.em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5.gif"/><Relationship Id="rId2" Type="http://schemas.openxmlformats.org/officeDocument/2006/relationships/tags" Target="../tags/tag16.xml"/><Relationship Id="rId16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1" Type="http://schemas.openxmlformats.org/officeDocument/2006/relationships/vmlDrawing" Target="../drawings/vmlDrawing2.vml"/><Relationship Id="rId6" Type="http://schemas.openxmlformats.org/officeDocument/2006/relationships/tags" Target="../tags/tag20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19.xml"/><Relationship Id="rId15" Type="http://schemas.openxmlformats.org/officeDocument/2006/relationships/image" Target="../media/image12.wmf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5.png"/><Relationship Id="rId3" Type="http://schemas.openxmlformats.org/officeDocument/2006/relationships/tags" Target="../tags/tag25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4.png"/><Relationship Id="rId33" Type="http://schemas.openxmlformats.org/officeDocument/2006/relationships/image" Target="../media/image5.gif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6.xml"/><Relationship Id="rId29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3.png"/><Relationship Id="rId32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0.emf"/><Relationship Id="rId28" Type="http://schemas.openxmlformats.org/officeDocument/2006/relationships/image" Target="../media/image17.png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20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oleObject" Target="../embeddings/oleObject3.bin"/><Relationship Id="rId27" Type="http://schemas.openxmlformats.org/officeDocument/2006/relationships/image" Target="../media/image16.png"/><Relationship Id="rId30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5.gif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notesSlide" Target="../notesSlides/notesSlide9.xml"/><Relationship Id="rId17" Type="http://schemas.openxmlformats.org/officeDocument/2006/relationships/hyperlink" Target="http://www.infotech.com/research/ss/it-design-a-field-service-automation-strategy?utm_source=SS_Sample&amp;utm_medium=Collateral&amp;utm_campaign=Collateral" TargetMode="External"/><Relationship Id="rId2" Type="http://schemas.openxmlformats.org/officeDocument/2006/relationships/tags" Target="../tags/tag42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6" Type="http://schemas.openxmlformats.org/officeDocument/2006/relationships/tags" Target="../tags/tag46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45.xml"/><Relationship Id="rId15" Type="http://schemas.openxmlformats.org/officeDocument/2006/relationships/image" Target="../media/image14.png"/><Relationship Id="rId10" Type="http://schemas.openxmlformats.org/officeDocument/2006/relationships/tags" Target="../tags/tag50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CA" dirty="0" smtClean="0"/>
              <a:t>Design a Field Service Automation Strategy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74700" y="3926840"/>
            <a:ext cx="7467600" cy="508000"/>
          </a:xfrm>
        </p:spPr>
        <p:txBody>
          <a:bodyPr/>
          <a:lstStyle/>
          <a:p>
            <a:r>
              <a:rPr lang="en-CA" dirty="0" smtClean="0"/>
              <a:t>Achieve field service success in the age of extreme mobility.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5" name="Picture 4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pic>
          <p:nvPicPr>
            <p:cNvPr id="6" name="Picture 5" descr="sample-titlebar-itrgNEW.gif"/>
            <p:cNvPicPr>
              <a:picLocks noChangeAspect="1"/>
            </p:cNvPicPr>
            <p:nvPr/>
          </p:nvPicPr>
          <p:blipFill>
            <a:blip r:embed="rId4" cstate="print"/>
            <a:srcRect l="79925" t="59366"/>
            <a:stretch>
              <a:fillRect/>
            </a:stretch>
          </p:blipFill>
          <p:spPr>
            <a:xfrm>
              <a:off x="7308304" y="6266557"/>
              <a:ext cx="1835696" cy="59144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266557"/>
              <a:ext cx="7308304" cy="591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Info-Tech's products and services combine actionable insight and relevant advice with ready-to-use tools</a:t>
              </a:r>
              <a:b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and templates that cover the full spectrum of IT concerns.© 1997 </a:t>
              </a:r>
              <a:r>
                <a:rPr lang="en-CA" sz="800" smtClean="0">
                  <a:solidFill>
                    <a:schemeClr val="bg1">
                      <a:lumMod val="65000"/>
                    </a:schemeClr>
                  </a:solidFill>
                </a:rPr>
                <a:t>- 2013 </a:t>
              </a: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Info-Tech Research Group</a:t>
              </a:r>
              <a:endParaRPr lang="en-CA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08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3"/>
          <p:cNvGrpSpPr/>
          <p:nvPr>
            <p:custDataLst>
              <p:tags r:id="rId3"/>
            </p:custDataLst>
          </p:nvPr>
        </p:nvGrpSpPr>
        <p:grpSpPr>
          <a:xfrm>
            <a:off x="502920" y="2581780"/>
            <a:ext cx="3840480" cy="3498980"/>
            <a:chOff x="5283835" y="2724151"/>
            <a:chExt cx="2790894" cy="2858925"/>
          </a:xfrm>
        </p:grpSpPr>
        <p:sp>
          <p:nvSpPr>
            <p:cNvPr id="37" name="Rectangle 36"/>
            <p:cNvSpPr/>
            <p:nvPr/>
          </p:nvSpPr>
          <p:spPr>
            <a:xfrm>
              <a:off x="5283835" y="3117540"/>
              <a:ext cx="2790894" cy="24655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Automated inventory management enables tracking, monitoring, and forecasting capabilities to ensure that spare parts make it to point of repair to avoid repeat visits.</a:t>
              </a:r>
            </a:p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These capabilities enable:</a:t>
              </a:r>
            </a:p>
            <a:p>
              <a:pPr marL="520700" lvl="1" indent="-177800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Improved parts and equipment purchasing behavior.</a:t>
              </a:r>
            </a:p>
            <a:p>
              <a:pPr marL="520700" lvl="1" indent="-177800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Optimized preventative maintenance on equipment and tools.</a:t>
              </a:r>
            </a:p>
            <a:p>
              <a:pPr marL="520700" lvl="1" indent="-177800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Better coordination with repair depots.</a:t>
              </a:r>
            </a:p>
            <a:p>
              <a:pPr marL="520700" lvl="1" indent="-177800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Optimized van stocking.</a:t>
              </a:r>
            </a:p>
            <a:p>
              <a:pPr marL="520700" lvl="1" indent="-177800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Improved parts availability and forecasting for calls.</a:t>
              </a:r>
            </a:p>
          </p:txBody>
        </p:sp>
        <p:sp>
          <p:nvSpPr>
            <p:cNvPr id="38" name="Round Same Side Corner Rectangle 37"/>
            <p:cNvSpPr/>
            <p:nvPr/>
          </p:nvSpPr>
          <p:spPr>
            <a:xfrm>
              <a:off x="5283836" y="2724151"/>
              <a:ext cx="1876550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Field Parts/Inventory Management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9"/>
            <p:custDataLst>
              <p:tags r:id="rId4"/>
            </p:custDataLst>
          </p:nvPr>
        </p:nvSpPr>
        <p:spPr>
          <a:xfrm>
            <a:off x="257176" y="1362075"/>
            <a:ext cx="4314824" cy="657225"/>
          </a:xfrm>
        </p:spPr>
        <p:txBody>
          <a:bodyPr/>
          <a:lstStyle/>
          <a:p>
            <a:r>
              <a:rPr lang="en-US" dirty="0" smtClean="0"/>
              <a:t>Ensuring first visit issue resolution cuts costs and improves customer loyalty and satisfaction.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Eliminate return visits and no-shows by improving asset and information management and customer engagement</a:t>
            </a:r>
            <a:endParaRPr lang="en-US" dirty="0"/>
          </a:p>
        </p:txBody>
      </p:sp>
      <p:cxnSp>
        <p:nvCxnSpPr>
          <p:cNvPr id="16" name="Straight Connector 15"/>
          <p:cNvCxnSpPr/>
          <p:nvPr>
            <p:custDataLst>
              <p:tags r:id="rId6"/>
            </p:custDataLst>
          </p:nvPr>
        </p:nvCxnSpPr>
        <p:spPr>
          <a:xfrm rot="5400000">
            <a:off x="2803514" y="4266554"/>
            <a:ext cx="3536972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3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4800600" y="1553232"/>
            <a:ext cx="4114800" cy="196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9" name="Group 33"/>
          <p:cNvGrpSpPr/>
          <p:nvPr>
            <p:custDataLst>
              <p:tags r:id="rId8"/>
            </p:custDataLst>
          </p:nvPr>
        </p:nvGrpSpPr>
        <p:grpSpPr>
          <a:xfrm>
            <a:off x="4800600" y="1369088"/>
            <a:ext cx="3840480" cy="2310261"/>
            <a:chOff x="5283835" y="2724151"/>
            <a:chExt cx="2790894" cy="1887654"/>
          </a:xfrm>
        </p:grpSpPr>
        <p:sp>
          <p:nvSpPr>
            <p:cNvPr id="30" name="Rectangle 29"/>
            <p:cNvSpPr/>
            <p:nvPr/>
          </p:nvSpPr>
          <p:spPr>
            <a:xfrm>
              <a:off x="5283835" y="3117540"/>
              <a:ext cx="2790894" cy="14942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Field workers have access to information through their mobile device to assist in repairs and/or streamline call process.</a:t>
              </a:r>
            </a:p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This information can include: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2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Service literature.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2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Process checklists/walkthroughs.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2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Troubleshooting tips.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2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Manuals &amp; diagrams.</a:t>
              </a:r>
            </a:p>
          </p:txBody>
        </p:sp>
        <p:sp>
          <p:nvSpPr>
            <p:cNvPr id="34" name="Round Same Side Corner Rectangle 33"/>
            <p:cNvSpPr/>
            <p:nvPr/>
          </p:nvSpPr>
          <p:spPr>
            <a:xfrm>
              <a:off x="5283836" y="2724151"/>
              <a:ext cx="1876550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Repair Knowledge Management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8"/>
          <p:cNvGrpSpPr>
            <a:grpSpLocks noChangeAspect="1"/>
          </p:cNvGrpSpPr>
          <p:nvPr>
            <p:custDataLst>
              <p:tags r:id="rId9"/>
            </p:custDataLst>
          </p:nvPr>
        </p:nvGrpSpPr>
        <p:grpSpPr>
          <a:xfrm>
            <a:off x="3173597" y="2457258"/>
            <a:ext cx="712603" cy="743142"/>
            <a:chOff x="3258803" y="3966566"/>
            <a:chExt cx="1953277" cy="2036986"/>
          </a:xfrm>
        </p:grpSpPr>
        <p:pic>
          <p:nvPicPr>
            <p:cNvPr id="22" name="Picture 21" descr="Parts 2.pn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3258803" y="3966566"/>
              <a:ext cx="1953277" cy="2036986"/>
            </a:xfrm>
            <a:prstGeom prst="rect">
              <a:avLst/>
            </a:prstGeom>
          </p:spPr>
        </p:pic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4476878" y="4446715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3727070" y="5269675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3" name="Picture 32" descr="Knowledge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7738421" y="1267460"/>
            <a:ext cx="445459" cy="650268"/>
          </a:xfrm>
          <a:prstGeom prst="rect">
            <a:avLst/>
          </a:prstGeom>
        </p:spPr>
      </p:pic>
      <p:grpSp>
        <p:nvGrpSpPr>
          <p:cNvPr id="39" name="Group 33"/>
          <p:cNvGrpSpPr/>
          <p:nvPr>
            <p:custDataLst>
              <p:tags r:id="rId11"/>
            </p:custDataLst>
          </p:nvPr>
        </p:nvGrpSpPr>
        <p:grpSpPr>
          <a:xfrm>
            <a:off x="4800600" y="3878675"/>
            <a:ext cx="3840480" cy="2393972"/>
            <a:chOff x="5283835" y="2724151"/>
            <a:chExt cx="2790894" cy="1956052"/>
          </a:xfrm>
        </p:grpSpPr>
        <p:sp>
          <p:nvSpPr>
            <p:cNvPr id="40" name="Rectangle 39"/>
            <p:cNvSpPr/>
            <p:nvPr/>
          </p:nvSpPr>
          <p:spPr>
            <a:xfrm>
              <a:off x="5283835" y="3117540"/>
              <a:ext cx="2790894" cy="1562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Many solutions provide a web portal that allows customers to schedule, cancel, and monitor products or services, which can free up man hours in a call center.</a:t>
              </a:r>
            </a:p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Notifications can be utilized to provide confirmation of appointment booking and reminders through various media, such as text, email, phone, or social media (e.g. Twitter or Facebook).</a:t>
              </a:r>
            </a:p>
          </p:txBody>
        </p:sp>
        <p:sp>
          <p:nvSpPr>
            <p:cNvPr id="41" name="Round Same Side Corner Rectangle 40"/>
            <p:cNvSpPr/>
            <p:nvPr/>
          </p:nvSpPr>
          <p:spPr>
            <a:xfrm>
              <a:off x="5283836" y="2724151"/>
              <a:ext cx="1876550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Customer Self-Service &amp; Notifications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30"/>
          <p:cNvGrpSpPr>
            <a:grpSpLocks noChangeAspect="1"/>
          </p:cNvGrpSpPr>
          <p:nvPr>
            <p:custDataLst>
              <p:tags r:id="rId12"/>
            </p:custDataLst>
          </p:nvPr>
        </p:nvGrpSpPr>
        <p:grpSpPr>
          <a:xfrm>
            <a:off x="7498080" y="3789680"/>
            <a:ext cx="692235" cy="640080"/>
            <a:chOff x="3009654" y="2743199"/>
            <a:chExt cx="1516626" cy="1402361"/>
          </a:xfrm>
        </p:grpSpPr>
        <p:pic>
          <p:nvPicPr>
            <p:cNvPr id="24" name="Picture 23" descr="Mouse2.pn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3009654" y="2743199"/>
              <a:ext cx="1516626" cy="1402361"/>
            </a:xfrm>
            <a:prstGeom prst="rect">
              <a:avLst/>
            </a:prstGeom>
          </p:spPr>
        </p:pic>
        <p:sp>
          <p:nvSpPr>
            <p:cNvPr id="25" name="Rounded Rectangle 24"/>
            <p:cNvSpPr/>
            <p:nvPr/>
          </p:nvSpPr>
          <p:spPr>
            <a:xfrm rot="-1500000">
              <a:off x="3916899" y="3073811"/>
              <a:ext cx="128016" cy="29260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1" name="Picture 30" descr="sample_linkbar-itrgNEW.gif">
            <a:hlinkClick r:id="rId22"/>
          </p:cNvPr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257176" y="1285517"/>
            <a:ext cx="8620124" cy="657225"/>
          </a:xfrm>
        </p:spPr>
        <p:txBody>
          <a:bodyPr/>
          <a:lstStyle/>
          <a:p>
            <a:r>
              <a:rPr lang="en-US" dirty="0" smtClean="0"/>
              <a:t>FSA enables successful monitoring and tracking by enabling current and accurate data, and effective aggregation, visualization, and reporting.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" name="Picture 24" descr="Graph bw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7452360" y="2606040"/>
            <a:ext cx="822501" cy="460043"/>
          </a:xfrm>
          <a:prstGeom prst="rect">
            <a:avLst/>
          </a:prstGeom>
        </p:spPr>
      </p:pic>
      <p:cxnSp>
        <p:nvCxnSpPr>
          <p:cNvPr id="12" name="Straight Connector 11"/>
          <p:cNvCxnSpPr/>
          <p:nvPr>
            <p:custDataLst>
              <p:tags r:id="rId6"/>
            </p:custDataLst>
          </p:nvPr>
        </p:nvCxnSpPr>
        <p:spPr>
          <a:xfrm rot="5400000">
            <a:off x="2803514" y="4191646"/>
            <a:ext cx="3536972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274320" y="274320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2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251520" y="274320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Ensure accuracy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visibility of data to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efficiently utilize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resources and meet service level expectations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33"/>
          <p:cNvGrpSpPr/>
          <p:nvPr/>
        </p:nvGrpSpPr>
        <p:grpSpPr>
          <a:xfrm>
            <a:off x="594359" y="2571664"/>
            <a:ext cx="3474721" cy="3280496"/>
            <a:chOff x="5283835" y="2744561"/>
            <a:chExt cx="2525095" cy="2401867"/>
          </a:xfrm>
        </p:grpSpPr>
        <p:sp>
          <p:nvSpPr>
            <p:cNvPr id="21" name="Rectangle 20"/>
            <p:cNvSpPr/>
            <p:nvPr/>
          </p:nvSpPr>
          <p:spPr>
            <a:xfrm>
              <a:off x="5283835" y="3137950"/>
              <a:ext cx="2525095" cy="20084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" bIns="182880" rtlCol="0" anchor="t"/>
            <a:lstStyle/>
            <a:p>
              <a:pPr marL="174625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Field automation software makes it easier to log work and completion details from the field, which improves tracking and forecasting capabilities.</a:t>
              </a:r>
            </a:p>
            <a:p>
              <a:pPr marL="174625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Worker field access to account information, such as customer history, warranty, claims, and contracts, allows them to capitalize on up-sell opportunities in the repair field, and eliminates unwarranted free service or parts due to inaccurate warranty information.</a:t>
              </a: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5283836" y="2744561"/>
              <a:ext cx="1727696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Service Contract Management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" name="Picture 18" descr="Contract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3156582" y="2423160"/>
            <a:ext cx="719269" cy="725364"/>
          </a:xfrm>
          <a:prstGeom prst="rect">
            <a:avLst/>
          </a:prstGeom>
        </p:spPr>
      </p:pic>
      <p:grpSp>
        <p:nvGrpSpPr>
          <p:cNvPr id="24" name="Group 33"/>
          <p:cNvGrpSpPr/>
          <p:nvPr>
            <p:custDataLst>
              <p:tags r:id="rId10"/>
            </p:custDataLst>
          </p:nvPr>
        </p:nvGrpSpPr>
        <p:grpSpPr>
          <a:xfrm>
            <a:off x="4937759" y="2540001"/>
            <a:ext cx="3474721" cy="3280494"/>
            <a:chOff x="5283835" y="2724151"/>
            <a:chExt cx="2525095" cy="2401866"/>
          </a:xfrm>
        </p:grpSpPr>
        <p:sp>
          <p:nvSpPr>
            <p:cNvPr id="26" name="Rectangle 25"/>
            <p:cNvSpPr/>
            <p:nvPr/>
          </p:nvSpPr>
          <p:spPr>
            <a:xfrm>
              <a:off x="5283835" y="3117539"/>
              <a:ext cx="2525095" cy="20084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Most solutions provide a way to visualize trends and aggregate data around key performance indicators (KPIs) that allow managers to drill down by department, team, or individual.</a:t>
              </a:r>
            </a:p>
            <a:p>
              <a:pPr marL="174625" lvl="0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Typically each analysis can be configured to provide automated, and even role-based, reports to: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Improve resource planning.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Manage capacity.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Optimize worker efficiency.</a:t>
              </a:r>
            </a:p>
            <a:p>
              <a:pPr marL="631825" lvl="1" indent="-174625" algn="l" eaLnBrk="0" hangingPunct="0">
                <a:lnSpc>
                  <a:spcPts val="1350"/>
                </a:lnSpc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/>
                  </a:solidFill>
                </a:rPr>
                <a:t>Set appropriate SLAs.</a:t>
              </a:r>
            </a:p>
          </p:txBody>
        </p:sp>
        <p:sp>
          <p:nvSpPr>
            <p:cNvPr id="27" name="Round Same Side Corner Rectangle 26"/>
            <p:cNvSpPr/>
            <p:nvPr/>
          </p:nvSpPr>
          <p:spPr>
            <a:xfrm>
              <a:off x="5283836" y="2724151"/>
              <a:ext cx="1727696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Analytics &amp; Reporting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 descr="sample_linkbar-itrgNEW.gif">
            <a:hlinkClick r:id="rId17"/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pic>
        <p:nvPicPr>
          <p:cNvPr id="12" name="Picture 11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7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257176" y="1212068"/>
            <a:ext cx="8620124" cy="936772"/>
          </a:xfrm>
        </p:spPr>
        <p:txBody>
          <a:bodyPr/>
          <a:lstStyle/>
          <a:p>
            <a:pPr lvl="0"/>
            <a:r>
              <a:rPr lang="en-US" dirty="0" smtClean="0"/>
              <a:t>Field service automation (FSA) software is a mature market. While FSA has been around for two decades, the market is changing due to mobile technologies that are altering core capabilities of field services personnel.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249303" y="3173192"/>
            <a:ext cx="4034665" cy="2376264"/>
          </a:xfrm>
        </p:spPr>
        <p:txBody>
          <a:bodyPr/>
          <a:lstStyle/>
          <a:p>
            <a:r>
              <a:rPr lang="en-US" dirty="0" smtClean="0"/>
              <a:t>IT and business leaders planning to implement field service automation.</a:t>
            </a:r>
          </a:p>
          <a:p>
            <a:r>
              <a:rPr lang="en-US" dirty="0" smtClean="0"/>
              <a:t>IT and business leaders unhappy with the capabilities of their existing CRM suite or homegrown solution.</a:t>
            </a:r>
          </a:p>
          <a:p>
            <a:r>
              <a:rPr lang="en-US" dirty="0" smtClean="0"/>
              <a:t>IT and business leaders looking for ways to optimize or streamline their current field services.</a:t>
            </a:r>
          </a:p>
          <a:p>
            <a:r>
              <a:rPr lang="en-US" dirty="0" smtClean="0"/>
              <a:t>SMB IT and business leaders considering FSA software for the first time, due to lower entry costs of new cloud solutions.</a:t>
            </a:r>
            <a:endParaRPr lang="en-CA" dirty="0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249302" y="2564904"/>
            <a:ext cx="4034666" cy="608288"/>
          </a:xfrm>
        </p:spPr>
        <p:txBody>
          <a:bodyPr/>
          <a:lstStyle/>
          <a:p>
            <a:r>
              <a:rPr lang="en-CA" dirty="0" smtClean="0"/>
              <a:t>This Research is Designed For: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>
          <a:xfrm>
            <a:off x="4860032" y="2564904"/>
            <a:ext cx="4032448" cy="608288"/>
          </a:xfrm>
        </p:spPr>
        <p:txBody>
          <a:bodyPr/>
          <a:lstStyle/>
          <a:p>
            <a:r>
              <a:rPr lang="en-CA" dirty="0" smtClean="0"/>
              <a:t>This Research will Help You:</a:t>
            </a:r>
            <a:endParaRPr lang="en-CA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>
          <a:xfrm>
            <a:off x="4709160" y="3173192"/>
            <a:ext cx="4183320" cy="2376264"/>
          </a:xfrm>
        </p:spPr>
        <p:txBody>
          <a:bodyPr/>
          <a:lstStyle/>
          <a:p>
            <a:pPr lvl="0"/>
            <a:r>
              <a:rPr lang="en-US" dirty="0" smtClean="0"/>
              <a:t>Understand available functionality of current field service automation software, as well as differentiating factors among vendors.</a:t>
            </a:r>
          </a:p>
          <a:p>
            <a:pPr lvl="0"/>
            <a:r>
              <a:rPr lang="en-US" dirty="0" smtClean="0"/>
              <a:t>Align vendor strengths and limitations to your current and projected needs for delivery of quality field service.</a:t>
            </a:r>
          </a:p>
          <a:p>
            <a:pPr lvl="0"/>
            <a:r>
              <a:rPr lang="en-US" dirty="0" smtClean="0"/>
              <a:t>Be able to prepare an RFP and score RFP responses.</a:t>
            </a:r>
          </a:p>
          <a:p>
            <a:pPr lvl="0"/>
            <a:r>
              <a:rPr lang="en-US" dirty="0" smtClean="0"/>
              <a:t>Develop implementation plans that address common challenges.</a:t>
            </a:r>
          </a:p>
        </p:txBody>
      </p:sp>
      <p:pic>
        <p:nvPicPr>
          <p:cNvPr id="8" name="Picture 7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>
            <a:off x="3347864" y="3781611"/>
            <a:ext cx="1017802" cy="0"/>
          </a:xfrm>
          <a:prstGeom prst="line">
            <a:avLst/>
          </a:prstGeom>
          <a:ln w="38100">
            <a:solidFill>
              <a:srgbClr val="C77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2"/>
          <p:cNvGrpSpPr/>
          <p:nvPr/>
        </p:nvGrpSpPr>
        <p:grpSpPr>
          <a:xfrm rot="10800000">
            <a:off x="3580708" y="4607294"/>
            <a:ext cx="1986800" cy="1305981"/>
            <a:chOff x="3733108" y="5337212"/>
            <a:chExt cx="1986800" cy="1305981"/>
          </a:xfrm>
        </p:grpSpPr>
        <p:cxnSp>
          <p:nvCxnSpPr>
            <p:cNvPr id="50" name="Straight Connector 49"/>
            <p:cNvCxnSpPr>
              <a:endCxn id="25" idx="2"/>
            </p:cNvCxnSpPr>
            <p:nvPr/>
          </p:nvCxnSpPr>
          <p:spPr>
            <a:xfrm rot="10800000" flipH="1" flipV="1">
              <a:off x="3733108" y="5337212"/>
              <a:ext cx="995508" cy="13059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5" idx="2"/>
            </p:cNvCxnSpPr>
            <p:nvPr/>
          </p:nvCxnSpPr>
          <p:spPr>
            <a:xfrm rot="10800000" flipH="1">
              <a:off x="4728616" y="5337212"/>
              <a:ext cx="991292" cy="13059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340708" y="1240850"/>
            <a:ext cx="3240000" cy="1565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898932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15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 Info-Tech Customer Service Research Agenda</a:t>
            </a:r>
            <a:endParaRPr lang="en-US" dirty="0"/>
          </a:p>
        </p:txBody>
      </p:sp>
      <p:cxnSp>
        <p:nvCxnSpPr>
          <p:cNvPr id="23" name="Straight Connector 22"/>
          <p:cNvCxnSpPr>
            <a:endCxn id="28" idx="1"/>
          </p:cNvCxnSpPr>
          <p:nvPr/>
        </p:nvCxnSpPr>
        <p:spPr>
          <a:xfrm>
            <a:off x="4549706" y="3779722"/>
            <a:ext cx="10178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4"/>
            </p:custDataLst>
          </p:nvPr>
        </p:nvSpPr>
        <p:spPr>
          <a:xfrm>
            <a:off x="3845275" y="3957270"/>
            <a:ext cx="1453450" cy="650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</a:rPr>
              <a:t>Customer Service</a:t>
            </a:r>
            <a:r>
              <a:rPr lang="en-US" sz="1200" dirty="0">
                <a:solidFill>
                  <a:srgbClr val="333333"/>
                </a:solidFill>
              </a:rPr>
              <a:t> </a:t>
            </a:r>
            <a:r>
              <a:rPr lang="en-US" sz="1200" b="1" dirty="0">
                <a:solidFill>
                  <a:srgbClr val="333333"/>
                </a:solidFill>
              </a:rPr>
              <a:t>Solution</a:t>
            </a:r>
            <a:r>
              <a:rPr lang="en-US" sz="1200" dirty="0">
                <a:solidFill>
                  <a:srgbClr val="333333"/>
                </a:solidFill>
              </a:rPr>
              <a:t> </a:t>
            </a:r>
            <a:r>
              <a:rPr lang="en-US" sz="1200" b="1" dirty="0">
                <a:solidFill>
                  <a:srgbClr val="333333"/>
                </a:solidFill>
              </a:rPr>
              <a:t>Selection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7508" y="1232756"/>
            <a:ext cx="3240000" cy="15818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i="1" dirty="0">
                <a:solidFill>
                  <a:schemeClr val="tx1"/>
                </a:solidFill>
                <a:hlinkClick r:id="rId9"/>
              </a:rPr>
              <a:t>Vendor Landscape: Customer Service Management Suites</a:t>
            </a:r>
            <a:endParaRPr lang="en-US" sz="1200" b="1" i="1" dirty="0">
              <a:solidFill>
                <a:schemeClr val="tx1"/>
              </a:solidFill>
            </a:endParaRPr>
          </a:p>
          <a:p>
            <a:endParaRPr lang="en-US" sz="1200" b="1" i="1" dirty="0">
              <a:solidFill>
                <a:srgbClr val="243F54"/>
              </a:solidFill>
              <a:hlinkClick r:id="rId1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Customer Service Management (CSM) suites provide a range of functionality for effectively resolving service inquiries.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This set will help you choose the right CSM platform.</a:t>
            </a:r>
            <a:endParaRPr lang="en-US" sz="1200" dirty="0">
              <a:solidFill>
                <a:srgbClr val="333333"/>
              </a:solidFill>
              <a:hlinkClick r:id="rId1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0708" y="2996878"/>
            <a:ext cx="3240000" cy="1565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7770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srgbClr val="243F54"/>
                </a:solidFill>
                <a:hlinkClick r:id="rId11"/>
              </a:rPr>
              <a:t>Field Service Automation Strategy</a:t>
            </a:r>
            <a:endParaRPr lang="en-US" sz="1200" b="1" i="1" dirty="0" smtClean="0">
              <a:solidFill>
                <a:srgbClr val="243F54"/>
              </a:solidFill>
              <a:hlinkClick r:id="rId12"/>
            </a:endParaRPr>
          </a:p>
          <a:p>
            <a:endParaRPr lang="en-US" sz="1200" b="1" i="1" dirty="0" smtClean="0">
              <a:solidFill>
                <a:srgbClr val="243F54"/>
              </a:solidFill>
              <a:hlinkClick r:id="rId12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Field service agents require unique mobile solutions that allow them to get the job done. </a:t>
            </a:r>
            <a:endParaRPr lang="en-US" sz="1200" dirty="0" smtClean="0">
              <a:solidFill>
                <a:srgbClr val="333333"/>
              </a:solidFill>
              <a:hlinkClick r:id="rId12"/>
            </a:endParaRPr>
          </a:p>
        </p:txBody>
      </p:sp>
      <p:cxnSp>
        <p:nvCxnSpPr>
          <p:cNvPr id="32" name="Straight Connector 31"/>
          <p:cNvCxnSpPr>
            <a:endCxn id="37" idx="0"/>
          </p:cNvCxnSpPr>
          <p:nvPr/>
        </p:nvCxnSpPr>
        <p:spPr>
          <a:xfrm>
            <a:off x="3580708" y="2023694"/>
            <a:ext cx="968998" cy="1282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7" idx="0"/>
            <a:endCxn id="26" idx="1"/>
          </p:cNvCxnSpPr>
          <p:nvPr/>
        </p:nvCxnSpPr>
        <p:spPr>
          <a:xfrm flipV="1">
            <a:off x="4549706" y="2023694"/>
            <a:ext cx="1017802" cy="1282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13" cstate="screen"/>
          <a:stretch>
            <a:fillRect/>
          </a:stretch>
        </p:blipFill>
        <p:spPr bwMode="auto">
          <a:xfrm>
            <a:off x="4095363" y="3305994"/>
            <a:ext cx="908685" cy="68199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40708" y="4714966"/>
            <a:ext cx="3240000" cy="1565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srgbClr val="333333"/>
                </a:solidFill>
                <a:hlinkClick r:id="rId14"/>
              </a:rPr>
              <a:t>VL: </a:t>
            </a:r>
            <a:r>
              <a:rPr lang="en-US" sz="1200" b="1" i="1" dirty="0">
                <a:solidFill>
                  <a:srgbClr val="333333"/>
                </a:solidFill>
                <a:hlinkClick r:id="rId14"/>
              </a:rPr>
              <a:t>Field Service Automation</a:t>
            </a:r>
            <a:endParaRPr lang="en-US" sz="1200" b="1" i="1" dirty="0">
              <a:solidFill>
                <a:srgbClr val="333333"/>
              </a:solidFill>
            </a:endParaRPr>
          </a:p>
          <a:p>
            <a:endParaRPr lang="en-US" sz="1200" dirty="0">
              <a:solidFill>
                <a:srgbClr val="333333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A variety of vendors offer end-to-end solutions for field service that meet complicated use cases.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7508" y="4714966"/>
            <a:ext cx="3240000" cy="1565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srgbClr val="333333"/>
                </a:solidFill>
                <a:hlinkClick r:id="rId10"/>
              </a:rPr>
              <a:t>VL: Customer Service Knowledge Management Platforms</a:t>
            </a:r>
          </a:p>
          <a:p>
            <a:endParaRPr lang="en-US" sz="1200" b="1" i="1" dirty="0" smtClean="0">
              <a:solidFill>
                <a:srgbClr val="333333"/>
              </a:solidFill>
              <a:hlinkClick r:id="rId1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Choosing a standalone CSKM platform can help achieve KM goals.</a:t>
            </a:r>
            <a:endParaRPr lang="en-US" sz="1200" dirty="0" smtClean="0">
              <a:solidFill>
                <a:srgbClr val="333333"/>
              </a:solidFill>
              <a:hlinkClick r:id="rId12"/>
            </a:endParaRPr>
          </a:p>
          <a:p>
            <a:pPr marL="228600" indent="-228600"/>
            <a:endParaRPr lang="en-US" sz="1200" b="1" i="1" dirty="0" smtClean="0">
              <a:solidFill>
                <a:srgbClr val="333333"/>
              </a:solidFill>
              <a:hlinkClick r:id="rId1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67508" y="2996878"/>
            <a:ext cx="3240000" cy="1565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srgbClr val="243F54"/>
                </a:solidFill>
                <a:hlinkClick r:id="rId10"/>
              </a:rPr>
              <a:t>Customer Service Knowledge Management Strategy</a:t>
            </a:r>
          </a:p>
          <a:p>
            <a:endParaRPr lang="en-US" sz="1200" b="1" i="1" dirty="0" smtClean="0">
              <a:solidFill>
                <a:srgbClr val="243F54"/>
              </a:solidFill>
              <a:hlinkClick r:id="rId1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Supporting knowledge management in the customer service organization is critical for successful resolutions. </a:t>
            </a:r>
            <a:endParaRPr lang="en-US" sz="1200" dirty="0" smtClean="0">
              <a:solidFill>
                <a:srgbClr val="333333"/>
              </a:solidFill>
              <a:hlinkClick r:id="rId1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0708" y="1240850"/>
            <a:ext cx="324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solidFill>
                  <a:srgbClr val="333333"/>
                </a:solidFill>
                <a:hlinkClick r:id="rId15"/>
              </a:rPr>
              <a:t>Design a Customer Service Strategy the Serves the Social Customer</a:t>
            </a:r>
            <a:endParaRPr lang="en-US" sz="1200" b="1" i="1" dirty="0" smtClean="0">
              <a:solidFill>
                <a:srgbClr val="333333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rgbClr val="333333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Providing world-class customer service is a critical differentiator in a competitive marketplace. Organizations are taking advantage of traditional </a:t>
            </a:r>
            <a:r>
              <a:rPr lang="en-US" sz="1200" i="1" dirty="0" smtClean="0">
                <a:solidFill>
                  <a:srgbClr val="333333"/>
                </a:solidFill>
              </a:rPr>
              <a:t>and</a:t>
            </a:r>
            <a:r>
              <a:rPr lang="en-US" sz="1200" dirty="0" smtClean="0">
                <a:solidFill>
                  <a:srgbClr val="333333"/>
                </a:solidFill>
              </a:rPr>
              <a:t> social interaction channels to serve customers.</a:t>
            </a:r>
            <a:endParaRPr lang="en-US" sz="1200" dirty="0">
              <a:solidFill>
                <a:srgbClr val="333333"/>
              </a:solidFill>
            </a:endParaRPr>
          </a:p>
        </p:txBody>
      </p:sp>
      <p:pic>
        <p:nvPicPr>
          <p:cNvPr id="20" name="Picture 19" descr="sample_linkbar-itrgNEW.gif">
            <a:hlinkClick r:id="rId16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Georgia" pitchFamily="18" charset="0"/>
              </a:rPr>
              <a:t>Executive Summary</a:t>
            </a:r>
            <a:endParaRPr lang="en-CA" dirty="0"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49303" y="1783080"/>
            <a:ext cx="8346058" cy="246888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FSA cuts costs, improves visibility, optimizes service delivery, and drives new revenue through optimization of multiple areas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field service such as scheduling, dispatch, parts and knowledge management, monitoring, and forecasting.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Connectivity has become an important consideration for FSA with advancements in wireless connectivity and improvements to offline capabilities allowing field workers to communicate more effectively with headquarters, back-end systems, and other field workers.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than 80% of IT pros list reporting/analytics, customer self-service, and contract/SLA management as important features of FSA software. The basic features of FSA bring organizations the most benefits to field customer service.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Vendors are innovating around advanced features such as location-based tracking and in-field up sells. However, it is imperative only to consider these features if they can be leveraged by your organization and meet a business need.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7176" y="1365885"/>
            <a:ext cx="8620124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50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Understand Trends &amp; Current Issues</a:t>
            </a:r>
            <a:endParaRPr lang="en-CA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51520" y="4896624"/>
            <a:ext cx="8435281" cy="113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 algn="l" eaLnBrk="0" fontAlgn="auto" hangingPunct="0">
              <a:lnSpc>
                <a:spcPts val="1350"/>
              </a:lnSpc>
              <a:spcBef>
                <a:spcPts val="1200"/>
              </a:spcBef>
              <a:spcAft>
                <a:spcPts val="0"/>
              </a:spcAft>
              <a:buClr>
                <a:prstClr val="black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Understand and document your current work order process to ensure that your organization’s field service process is in order before trying to automate. A poor process automated, is just an automated poor process.</a:t>
            </a:r>
            <a:endParaRPr lang="en-CA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l" eaLnBrk="0" fontAlgn="auto" hangingPunct="0">
              <a:lnSpc>
                <a:spcPts val="1350"/>
              </a:lnSpc>
              <a:spcBef>
                <a:spcPts val="1200"/>
              </a:spcBef>
              <a:spcAft>
                <a:spcPts val="0"/>
              </a:spcAft>
              <a:buClr>
                <a:prstClr val="black"/>
              </a:buClr>
              <a:buSzPct val="120000"/>
              <a:buFont typeface="Arial" pitchFamily="34" charset="0"/>
              <a:buChar char="•"/>
              <a:defRPr/>
            </a:pPr>
            <a:r>
              <a:rPr lang="en-CA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Communicate change effectively, and devote up-front time to testing and training to ensure every field worker, dispatcher, and administrator is on board. Field service automation can require a change in culture to ensure success.</a:t>
            </a:r>
            <a:endParaRPr lang="en-CA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9394" y="4469713"/>
            <a:ext cx="8620124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50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Arrive at an Implementation Strategy</a:t>
            </a:r>
            <a:endParaRPr lang="en-CA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evron 8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214437" y="4357056"/>
            <a:ext cx="121759" cy="152064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Understand Trends &amp; Current Issues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336196" y="4298777"/>
            <a:ext cx="2373549" cy="1938535"/>
          </a:xfrm>
        </p:spPr>
        <p:txBody>
          <a:bodyPr/>
          <a:lstStyle/>
          <a:p>
            <a:r>
              <a:rPr lang="en-CA" b="1" dirty="0" smtClean="0"/>
              <a:t>Understand Trends &amp; Current Issues</a:t>
            </a:r>
          </a:p>
          <a:p>
            <a:r>
              <a:rPr lang="en-CA" dirty="0" smtClean="0"/>
              <a:t>Evaluate Field Service Automation Vendors</a:t>
            </a:r>
          </a:p>
          <a:p>
            <a:r>
              <a:rPr lang="en-CA" dirty="0" smtClean="0"/>
              <a:t>Arrive at an Implementation Strategy</a:t>
            </a:r>
          </a:p>
          <a:p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CA" dirty="0" smtClean="0"/>
              <a:t>Consider the benefits of deploying field service automation software.</a:t>
            </a:r>
          </a:p>
          <a:p>
            <a:r>
              <a:rPr lang="en-CA" dirty="0" smtClean="0"/>
              <a:t>Understand available functionality and capabilities.</a:t>
            </a:r>
          </a:p>
          <a:p>
            <a:r>
              <a:rPr lang="en-CA" dirty="0" smtClean="0"/>
              <a:t>Get a handle on the current market and recent differentiators.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933" y="1006035"/>
            <a:ext cx="8865409" cy="177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ample_linkbar-itrgNEW.gif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Field service automation cuts costs, improves visibility, optimizes service delivery, and drives new revenue</a:t>
            </a:r>
            <a:endParaRPr lang="en-CA" dirty="0"/>
          </a:p>
        </p:txBody>
      </p:sp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5596406" y="152102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Higher first visit fix rates</a:t>
            </a:r>
          </a:p>
        </p:txBody>
      </p:sp>
      <p:pic>
        <p:nvPicPr>
          <p:cNvPr id="12" name="Picture 11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44046" y="1597596"/>
            <a:ext cx="322040" cy="276924"/>
          </a:xfrm>
          <a:prstGeom prst="rect">
            <a:avLst/>
          </a:prstGeom>
        </p:spPr>
      </p:pic>
      <p:pic>
        <p:nvPicPr>
          <p:cNvPr id="13" name="Picture 12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2027364"/>
            <a:ext cx="322040" cy="276924"/>
          </a:xfrm>
          <a:prstGeom prst="rect">
            <a:avLst/>
          </a:prstGeom>
        </p:spPr>
      </p:pic>
      <p:pic>
        <p:nvPicPr>
          <p:cNvPr id="14" name="Picture 13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2457132"/>
            <a:ext cx="322040" cy="276924"/>
          </a:xfrm>
          <a:prstGeom prst="rect">
            <a:avLst/>
          </a:prstGeom>
        </p:spPr>
      </p:pic>
      <p:pic>
        <p:nvPicPr>
          <p:cNvPr id="18" name="Picture 17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2901809"/>
            <a:ext cx="322040" cy="276924"/>
          </a:xfrm>
          <a:prstGeom prst="rect">
            <a:avLst/>
          </a:prstGeom>
        </p:spPr>
      </p:pic>
      <p:pic>
        <p:nvPicPr>
          <p:cNvPr id="19" name="Picture 18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3316668"/>
            <a:ext cx="322040" cy="276924"/>
          </a:xfrm>
          <a:prstGeom prst="rect">
            <a:avLst/>
          </a:prstGeom>
        </p:spPr>
      </p:pic>
      <p:pic>
        <p:nvPicPr>
          <p:cNvPr id="20" name="Picture 19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5465508"/>
            <a:ext cx="322040" cy="276924"/>
          </a:xfrm>
          <a:prstGeom prst="rect">
            <a:avLst/>
          </a:prstGeom>
        </p:spPr>
      </p:pic>
      <p:pic>
        <p:nvPicPr>
          <p:cNvPr id="22" name="Picture 21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2642" y="4605972"/>
            <a:ext cx="322040" cy="276924"/>
          </a:xfrm>
          <a:prstGeom prst="rect">
            <a:avLst/>
          </a:prstGeom>
        </p:spPr>
      </p:pic>
      <p:pic>
        <p:nvPicPr>
          <p:cNvPr id="23" name="Picture 22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3746436"/>
            <a:ext cx="322040" cy="276924"/>
          </a:xfrm>
          <a:prstGeom prst="rect">
            <a:avLst/>
          </a:prstGeom>
        </p:spPr>
      </p:pic>
      <p:pic>
        <p:nvPicPr>
          <p:cNvPr id="25" name="Picture 24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5895276"/>
            <a:ext cx="322040" cy="276924"/>
          </a:xfrm>
          <a:prstGeom prst="rect">
            <a:avLst/>
          </a:prstGeom>
        </p:spPr>
      </p:pic>
      <p:pic>
        <p:nvPicPr>
          <p:cNvPr id="26" name="Picture 25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0646" y="4176204"/>
            <a:ext cx="322040" cy="276924"/>
          </a:xfrm>
          <a:prstGeom prst="rect">
            <a:avLst/>
          </a:prstGeom>
        </p:spPr>
      </p:pic>
      <p:pic>
        <p:nvPicPr>
          <p:cNvPr id="27" name="Picture 26" descr="check-blu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32642" y="5035740"/>
            <a:ext cx="322040" cy="276924"/>
          </a:xfrm>
          <a:prstGeom prst="rect">
            <a:avLst/>
          </a:prstGeom>
        </p:spPr>
      </p:pic>
      <p:sp>
        <p:nvSpPr>
          <p:cNvPr id="28" name="TextBox 27"/>
          <p:cNvSpPr txBox="1"/>
          <p:nvPr>
            <p:custDataLst>
              <p:tags r:id="rId2"/>
            </p:custDataLst>
          </p:nvPr>
        </p:nvSpPr>
        <p:spPr>
          <a:xfrm>
            <a:off x="5596406" y="195536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Shorter appointment windows</a:t>
            </a:r>
          </a:p>
        </p:txBody>
      </p:sp>
      <p:sp>
        <p:nvSpPr>
          <p:cNvPr id="29" name="TextBox 28"/>
          <p:cNvSpPr txBox="1"/>
          <p:nvPr>
            <p:custDataLst>
              <p:tags r:id="rId3"/>
            </p:custDataLst>
          </p:nvPr>
        </p:nvSpPr>
        <p:spPr>
          <a:xfrm>
            <a:off x="5596406" y="238970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Improved SLA compliance</a:t>
            </a:r>
          </a:p>
        </p:txBody>
      </p:sp>
      <p:sp>
        <p:nvSpPr>
          <p:cNvPr id="30" name="TextBox 29"/>
          <p:cNvSpPr txBox="1"/>
          <p:nvPr>
            <p:custDataLst>
              <p:tags r:id="rId4"/>
            </p:custDataLst>
          </p:nvPr>
        </p:nvSpPr>
        <p:spPr>
          <a:xfrm>
            <a:off x="5596406" y="282404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Less technician overtime</a:t>
            </a:r>
          </a:p>
        </p:txBody>
      </p:sp>
      <p:sp>
        <p:nvSpPr>
          <p:cNvPr id="33" name="TextBox 32"/>
          <p:cNvSpPr txBox="1"/>
          <p:nvPr>
            <p:custDataLst>
              <p:tags r:id="rId5"/>
            </p:custDataLst>
          </p:nvPr>
        </p:nvSpPr>
        <p:spPr>
          <a:xfrm>
            <a:off x="5596406" y="325838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Improved parts management</a:t>
            </a:r>
          </a:p>
        </p:txBody>
      </p:sp>
      <p:sp>
        <p:nvSpPr>
          <p:cNvPr id="34" name="TextBox 33"/>
          <p:cNvSpPr txBox="1"/>
          <p:nvPr>
            <p:custDataLst>
              <p:tags r:id="rId6"/>
            </p:custDataLst>
          </p:nvPr>
        </p:nvSpPr>
        <p:spPr>
          <a:xfrm>
            <a:off x="5596406" y="369272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Lowered travel (fuel) costs</a:t>
            </a:r>
          </a:p>
        </p:txBody>
      </p:sp>
      <p:sp>
        <p:nvSpPr>
          <p:cNvPr id="37" name="TextBox 36"/>
          <p:cNvSpPr txBox="1"/>
          <p:nvPr>
            <p:custDataLst>
              <p:tags r:id="rId7"/>
            </p:custDataLst>
          </p:nvPr>
        </p:nvSpPr>
        <p:spPr>
          <a:xfrm>
            <a:off x="5596406" y="5430083"/>
            <a:ext cx="339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Enabled in-field sales opportunities</a:t>
            </a:r>
          </a:p>
        </p:txBody>
      </p:sp>
      <p:sp>
        <p:nvSpPr>
          <p:cNvPr id="38" name="TextBox 37"/>
          <p:cNvSpPr txBox="1"/>
          <p:nvPr>
            <p:custDataLst>
              <p:tags r:id="rId8"/>
            </p:custDataLst>
          </p:nvPr>
        </p:nvSpPr>
        <p:spPr>
          <a:xfrm>
            <a:off x="5596406" y="5864423"/>
            <a:ext cx="3246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More calls per day per technician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550686" y="2743200"/>
            <a:ext cx="2998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550686" y="4069081"/>
            <a:ext cx="3044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550686" y="5394959"/>
            <a:ext cx="2998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9"/>
            </p:custDataLst>
          </p:nvPr>
        </p:nvSpPr>
        <p:spPr>
          <a:xfrm>
            <a:off x="5596407" y="4127063"/>
            <a:ext cx="339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Streamlined work logging</a:t>
            </a: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5596407" y="456140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More flexible reporting</a:t>
            </a:r>
          </a:p>
        </p:txBody>
      </p:sp>
      <p:sp>
        <p:nvSpPr>
          <p:cNvPr id="46" name="TextBox 45"/>
          <p:cNvSpPr txBox="1"/>
          <p:nvPr>
            <p:custDataLst>
              <p:tags r:id="rId11"/>
            </p:custDataLst>
          </p:nvPr>
        </p:nvSpPr>
        <p:spPr>
          <a:xfrm>
            <a:off x="5596407" y="4995743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 smtClean="0"/>
              <a:t>Improved forecasting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09575" y="1371600"/>
            <a:ext cx="4003373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Improve Service Quality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09576" y="2611755"/>
            <a:ext cx="4003372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Cut Costs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09576" y="4047110"/>
            <a:ext cx="4003372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Optimize Tracking and Reporting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09575" y="5331904"/>
            <a:ext cx="3990349" cy="371475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Generate New Sales Opportunities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5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51520" y="1743075"/>
            <a:ext cx="4640519" cy="86868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Automated, dynamic scheduling and routing of technicians along with improved knowledge management (e.g. access to diagrams, manuals, and troubleshooting tips) pairs the most qualified people and appropriate tools with each job.</a:t>
            </a:r>
          </a:p>
        </p:txBody>
      </p:sp>
      <p:sp>
        <p:nvSpPr>
          <p:cNvPr id="5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28600" y="2937510"/>
            <a:ext cx="4640519" cy="86868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Software-assisted staffing takes into account technician salaries, overtime, union rules, and many other variables to optimize human resource costs.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Improved inventory management and forecasting minimizes repeat visits by ensuring parts availability. </a:t>
            </a:r>
          </a:p>
        </p:txBody>
      </p:sp>
      <p:sp>
        <p:nvSpPr>
          <p:cNvPr id="6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28600" y="4372865"/>
            <a:ext cx="4640519" cy="86868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User friendly mobile software allows technicians to maintain up-to-date work order logs to improve visibility and control.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Role-based KPIs and reporting functionality make monitoring and reporting more effective for allocating future resources.</a:t>
            </a:r>
          </a:p>
        </p:txBody>
      </p:sp>
      <p:sp>
        <p:nvSpPr>
          <p:cNvPr id="6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74320" y="5669280"/>
            <a:ext cx="4640519" cy="685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Mobile enabled point-of-sale capabilities allow field workers to facilitate sales, such as maintenance up-sells and warranty extensions, when buy impulse is high.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4898552" y="1597596"/>
            <a:ext cx="322257" cy="1136460"/>
          </a:xfrm>
          <a:prstGeom prst="leftBrace">
            <a:avLst/>
          </a:prstGeom>
          <a:noFill/>
          <a:ln w="34925">
            <a:solidFill>
              <a:srgbClr val="C77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Left Brace 46"/>
          <p:cNvSpPr/>
          <p:nvPr/>
        </p:nvSpPr>
        <p:spPr>
          <a:xfrm>
            <a:off x="4900769" y="2886900"/>
            <a:ext cx="322257" cy="1136460"/>
          </a:xfrm>
          <a:prstGeom prst="leftBrace">
            <a:avLst/>
          </a:prstGeom>
          <a:noFill/>
          <a:ln w="34925">
            <a:solidFill>
              <a:srgbClr val="C77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>
            <a:off x="4900769" y="4212780"/>
            <a:ext cx="322257" cy="1136460"/>
          </a:xfrm>
          <a:prstGeom prst="leftBrace">
            <a:avLst/>
          </a:prstGeom>
          <a:noFill/>
          <a:ln w="34925">
            <a:solidFill>
              <a:srgbClr val="C77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Left Brace 50"/>
          <p:cNvSpPr/>
          <p:nvPr/>
        </p:nvSpPr>
        <p:spPr>
          <a:xfrm>
            <a:off x="4892040" y="5440679"/>
            <a:ext cx="322257" cy="777241"/>
          </a:xfrm>
          <a:prstGeom prst="leftBrace">
            <a:avLst/>
          </a:prstGeom>
          <a:noFill/>
          <a:ln w="34925">
            <a:solidFill>
              <a:srgbClr val="C77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 descr="sample_linkbar-itrgNEW.gif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19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endParaRPr lang="en-US" sz="1200" dirty="0">
              <a:latin typeface="Arial"/>
              <a:sym typeface="Arial"/>
            </a:endParaRPr>
          </a:p>
        </p:txBody>
      </p:sp>
      <p:grpSp>
        <p:nvGrpSpPr>
          <p:cNvPr id="2" name="Group 26"/>
          <p:cNvGrpSpPr/>
          <p:nvPr>
            <p:custDataLst>
              <p:tags r:id="rId4"/>
            </p:custDataLst>
          </p:nvPr>
        </p:nvGrpSpPr>
        <p:grpSpPr>
          <a:xfrm>
            <a:off x="4766214" y="1363810"/>
            <a:ext cx="3920586" cy="3848270"/>
            <a:chOff x="4740206" y="1914338"/>
            <a:chExt cx="3920586" cy="3848270"/>
          </a:xfrm>
        </p:grpSpPr>
        <p:pic>
          <p:nvPicPr>
            <p:cNvPr id="16" name="Picture 15" descr="Wordle Image 2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4740206" y="1914338"/>
              <a:ext cx="3920586" cy="384827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6475535" y="4697940"/>
              <a:ext cx="412190" cy="10271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28600" y="1874520"/>
            <a:ext cx="4389120" cy="431378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SaaS eliminates size as a factor.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Vendors describe the ideal field service automation customers as having between 40 and 80 field workers or more. However, on-demand offerings make small shops, even with less than ten field techs, able to implement it because they don’t have to build the infrastructure to support it.</a:t>
            </a:r>
          </a:p>
          <a:p>
            <a:pPr>
              <a:buNone/>
            </a:pPr>
            <a:r>
              <a:rPr lang="en-US" b="1" dirty="0" smtClean="0"/>
              <a:t>It’s about service.</a:t>
            </a:r>
          </a:p>
          <a:p>
            <a:r>
              <a:rPr lang="en-US" dirty="0" smtClean="0"/>
              <a:t>If service does not account for </a:t>
            </a:r>
            <a:r>
              <a:rPr lang="en-US" i="1" dirty="0" smtClean="0"/>
              <a:t>at least a quarter of your annual revenues</a:t>
            </a:r>
            <a:r>
              <a:rPr lang="en-US" dirty="0" smtClean="0"/>
              <a:t>, field service automation may not yield a significant enough return on investment (ROI) to be worthwhile.</a:t>
            </a:r>
          </a:p>
          <a:p>
            <a:r>
              <a:rPr lang="en-US" dirty="0" smtClean="0"/>
              <a:t>While many implementing organizations report significant and fast ROI, the benefits almost exclusively pertain to cost savings, revenue and efficiencies around </a:t>
            </a:r>
            <a:r>
              <a:rPr lang="en-US" i="1" dirty="0" smtClean="0"/>
              <a:t>service delivery</a:t>
            </a:r>
            <a:r>
              <a:rPr lang="en-US" dirty="0" smtClean="0"/>
              <a:t>.</a:t>
            </a:r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>
            <a:off x="4572000" y="2103120"/>
            <a:ext cx="0" cy="265176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9"/>
            <p:custDataLst>
              <p:tags r:id="rId6"/>
            </p:custDataLst>
          </p:nvPr>
        </p:nvSpPr>
        <p:spPr>
          <a:xfrm>
            <a:off x="265748" y="1225246"/>
            <a:ext cx="4314824" cy="657225"/>
          </a:xfrm>
        </p:spPr>
        <p:txBody>
          <a:bodyPr/>
          <a:lstStyle/>
          <a:p>
            <a:r>
              <a:rPr lang="en-US" dirty="0" smtClean="0"/>
              <a:t>Cloud offerings are accessible to the SMB through lower initial entry costs</a:t>
            </a:r>
          </a:p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Think you are too small for field service automation? </a:t>
            </a:r>
            <a:br>
              <a:rPr lang="en-US" dirty="0" smtClean="0"/>
            </a:br>
            <a:r>
              <a:rPr lang="en-US" dirty="0" smtClean="0"/>
              <a:t>In the wrong industry? You’re wrong! Ask your competitors…</a:t>
            </a:r>
            <a:endParaRPr lang="en-US" dirty="0"/>
          </a:p>
        </p:txBody>
      </p:sp>
      <p:sp>
        <p:nvSpPr>
          <p:cNvPr id="29" name="Text Placeholder 11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638423" y="4896018"/>
            <a:ext cx="4322697" cy="164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provide field services, you can implement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field service automation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dirty="0" smtClean="0">
                <a:latin typeface="+mn-lt"/>
              </a:rPr>
              <a:t>Think “field services” and one immediately thinks of blue collar industries, such as telecom and utility/energy providers. However “white collar” industries like inspections and auditing, or professional services firms, are also industries where workers are deployed to the field.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91"/>
          <p:cNvGrpSpPr/>
          <p:nvPr/>
        </p:nvGrpSpPr>
        <p:grpSpPr>
          <a:xfrm>
            <a:off x="257175" y="4937760"/>
            <a:ext cx="4177664" cy="1325879"/>
            <a:chOff x="7164288" y="317097"/>
            <a:chExt cx="1646636" cy="3219912"/>
          </a:xfrm>
        </p:grpSpPr>
        <p:sp>
          <p:nvSpPr>
            <p:cNvPr id="32" name="Rectangle 31"/>
            <p:cNvSpPr/>
            <p:nvPr/>
          </p:nvSpPr>
          <p:spPr>
            <a:xfrm>
              <a:off x="7164288" y="1002204"/>
              <a:ext cx="1646636" cy="2534805"/>
            </a:xfrm>
            <a:prstGeom prst="rect">
              <a:avLst/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381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 algn="l">
                <a:buFont typeface="Arial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Most vendors, including ClickSoftware, Infor, Metrix, Servigistics, and ViryaNet, provide their solution as either a SaaS or on-premise solution.</a:t>
              </a:r>
            </a:p>
            <a:p>
              <a:pPr marL="119063" indent="-119063" algn="l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ServiceMax is built from the ground up as a SaaS-only offering.</a:t>
              </a:r>
              <a:endParaRPr lang="en-CA" sz="1200" i="1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" name="Group 88"/>
            <p:cNvGrpSpPr/>
            <p:nvPr/>
          </p:nvGrpSpPr>
          <p:grpSpPr>
            <a:xfrm>
              <a:off x="7164288" y="317097"/>
              <a:ext cx="1646636" cy="688395"/>
              <a:chOff x="3861465" y="2260661"/>
              <a:chExt cx="1646636" cy="688395"/>
            </a:xfrm>
          </p:grpSpPr>
          <p:sp>
            <p:nvSpPr>
              <p:cNvPr id="34" name="Round Same Side Corner Rectangle 33"/>
              <p:cNvSpPr/>
              <p:nvPr/>
            </p:nvSpPr>
            <p:spPr>
              <a:xfrm>
                <a:off x="3861465" y="2260661"/>
                <a:ext cx="1646636" cy="688395"/>
              </a:xfrm>
              <a:prstGeom prst="round2SameRect">
                <a:avLst>
                  <a:gd name="adj1" fmla="val 10667"/>
                  <a:gd name="adj2" fmla="val 0"/>
                </a:avLst>
              </a:prstGeom>
              <a:gradFill>
                <a:gsLst>
                  <a:gs pos="0">
                    <a:schemeClr val="accent1"/>
                  </a:gs>
                  <a:gs pos="50000">
                    <a:schemeClr val="accent1">
                      <a:alpha val="90000"/>
                    </a:schemeClr>
                  </a:gs>
                  <a:gs pos="100000">
                    <a:schemeClr val="accent1"/>
                  </a:gs>
                </a:gsLst>
                <a:lin ang="10800000" scaled="0"/>
              </a:gra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CA" sz="1200" i="1" dirty="0" smtClean="0">
                    <a:solidFill>
                      <a:schemeClr val="bg1"/>
                    </a:solidFill>
                    <a:latin typeface="+mj-lt"/>
                  </a:rPr>
                  <a:t>Info-Tech Insight</a:t>
                </a:r>
                <a:endParaRPr lang="en-CA" sz="1200" i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pic>
            <p:nvPicPr>
              <p:cNvPr id="36" name="Picture 35" descr="insight-sm.wmf"/>
              <p:cNvPicPr>
                <a:picLocks noChangeAspect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5335103" y="2312891"/>
                <a:ext cx="136957" cy="632879"/>
              </a:xfrm>
              <a:prstGeom prst="rect">
                <a:avLst/>
              </a:prstGeom>
            </p:spPr>
          </p:pic>
        </p:grpSp>
      </p:grpSp>
      <p:pic>
        <p:nvPicPr>
          <p:cNvPr id="19" name="Picture 18" descr="sample_linkbar-itrgNEW.gif">
            <a:hlinkClick r:id="rId16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2" name="think-cell Slide" r:id="rId22" imgW="360" imgH="360" progId="">
                  <p:embed/>
                </p:oleObj>
              </mc:Choice>
              <mc:Fallback>
                <p:oleObj name="think-cell Slide" r:id="rId22" imgW="360" imgH="36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3935578" y="1603858"/>
            <a:ext cx="4659782" cy="4659782"/>
          </a:xfrm>
          <a:prstGeom prst="ellipse">
            <a:avLst/>
          </a:prstGeom>
          <a:solidFill>
            <a:schemeClr val="accent1">
              <a:lumMod val="60000"/>
              <a:lumOff val="40000"/>
              <a:alpha val="89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Field service automation enables optimization of every facet of service delivery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340742" y="1975515"/>
            <a:ext cx="3499738" cy="4150965"/>
          </a:xfrm>
        </p:spPr>
        <p:txBody>
          <a:bodyPr/>
          <a:lstStyle/>
          <a:p>
            <a:pPr marL="225425" lvl="1" indent="-166688">
              <a:buFont typeface="Arial" pitchFamily="34" charset="0"/>
              <a:buChar char="•"/>
            </a:pPr>
            <a:r>
              <a:rPr lang="en-US" b="1" dirty="0" smtClean="0"/>
              <a:t>Field Service Automation (FSA) Software</a:t>
            </a:r>
            <a:r>
              <a:rPr lang="en-US" dirty="0" smtClean="0"/>
              <a:t> delivers the right people, parts, and information to the right place in as little time as possible.</a:t>
            </a:r>
          </a:p>
          <a:p>
            <a:pPr marL="225425" lvl="1" indent="-166688">
              <a:spcBef>
                <a:spcPts val="900"/>
              </a:spcBef>
              <a:buFont typeface="Arial" pitchFamily="34" charset="0"/>
              <a:buChar char="•"/>
            </a:pPr>
            <a:r>
              <a:rPr lang="en-US" b="1" dirty="0" smtClean="0"/>
              <a:t>Technicians</a:t>
            </a:r>
            <a:r>
              <a:rPr lang="en-US" dirty="0" smtClean="0"/>
              <a:t> arrive on site with the necessary experience and skill set, as well as access to part availability information, product information, and service agreements on their mobile devices.</a:t>
            </a:r>
          </a:p>
          <a:p>
            <a:pPr marL="225425" lvl="1" indent="-166688">
              <a:spcBef>
                <a:spcPts val="900"/>
              </a:spcBef>
              <a:buFont typeface="Arial" pitchFamily="34" charset="0"/>
              <a:buChar char="•"/>
            </a:pPr>
            <a:r>
              <a:rPr lang="en-US" b="1" dirty="0" smtClean="0"/>
              <a:t>Dispatchers</a:t>
            </a:r>
            <a:r>
              <a:rPr lang="en-US" dirty="0" smtClean="0"/>
              <a:t> have better access to technician information (e.g. union rules, overtime limits) for shift scheduling, and automatic integration of numerous variables (e.g. job/technician locations, salaries, job priorities) for dynamic re-routing of technicians in a seamless process at minimum cost.</a:t>
            </a:r>
          </a:p>
          <a:p>
            <a:pPr marL="225425" lvl="1" indent="-166688">
              <a:spcBef>
                <a:spcPts val="900"/>
              </a:spcBef>
              <a:buFont typeface="Arial" pitchFamily="34" charset="0"/>
              <a:buChar char="•"/>
            </a:pPr>
            <a:r>
              <a:rPr lang="en-US" b="1" dirty="0" smtClean="0"/>
              <a:t>Customers</a:t>
            </a:r>
            <a:r>
              <a:rPr lang="en-US" dirty="0" smtClean="0"/>
              <a:t> are able to schedule their own work orders and are provided notifications, improving customer experience while also reducing the number of no-show calls.</a:t>
            </a:r>
          </a:p>
        </p:txBody>
      </p:sp>
      <p:sp>
        <p:nvSpPr>
          <p:cNvPr id="21" name="Freeform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4797821" y="1888386"/>
            <a:ext cx="1455611" cy="2057400"/>
          </a:xfrm>
          <a:custGeom>
            <a:avLst/>
            <a:gdLst/>
            <a:ahLst/>
            <a:cxnLst>
              <a:cxn ang="0">
                <a:pos x="1132" y="0"/>
              </a:cxn>
              <a:cxn ang="0">
                <a:pos x="1132" y="0"/>
              </a:cxn>
              <a:cxn ang="0">
                <a:pos x="1050" y="2"/>
              </a:cxn>
              <a:cxn ang="0">
                <a:pos x="968" y="8"/>
              </a:cxn>
              <a:cxn ang="0">
                <a:pos x="888" y="18"/>
              </a:cxn>
              <a:cxn ang="0">
                <a:pos x="810" y="32"/>
              </a:cxn>
              <a:cxn ang="0">
                <a:pos x="732" y="50"/>
              </a:cxn>
              <a:cxn ang="0">
                <a:pos x="656" y="72"/>
              </a:cxn>
              <a:cxn ang="0">
                <a:pos x="582" y="96"/>
              </a:cxn>
              <a:cxn ang="0">
                <a:pos x="510" y="124"/>
              </a:cxn>
              <a:cxn ang="0">
                <a:pos x="438" y="156"/>
              </a:cxn>
              <a:cxn ang="0">
                <a:pos x="370" y="192"/>
              </a:cxn>
              <a:cxn ang="0">
                <a:pos x="302" y="230"/>
              </a:cxn>
              <a:cxn ang="0">
                <a:pos x="238" y="272"/>
              </a:cxn>
              <a:cxn ang="0">
                <a:pos x="174" y="316"/>
              </a:cxn>
              <a:cxn ang="0">
                <a:pos x="114" y="364"/>
              </a:cxn>
              <a:cxn ang="0">
                <a:pos x="56" y="414"/>
              </a:cxn>
              <a:cxn ang="0">
                <a:pos x="0" y="468"/>
              </a:cxn>
              <a:cxn ang="0">
                <a:pos x="1132" y="1600"/>
              </a:cxn>
              <a:cxn ang="0">
                <a:pos x="1132" y="0"/>
              </a:cxn>
            </a:cxnLst>
            <a:rect l="0" t="0" r="r" b="b"/>
            <a:pathLst>
              <a:path w="1132" h="1600">
                <a:moveTo>
                  <a:pt x="1132" y="0"/>
                </a:moveTo>
                <a:lnTo>
                  <a:pt x="1132" y="0"/>
                </a:lnTo>
                <a:lnTo>
                  <a:pt x="1050" y="2"/>
                </a:lnTo>
                <a:lnTo>
                  <a:pt x="968" y="8"/>
                </a:lnTo>
                <a:lnTo>
                  <a:pt x="888" y="18"/>
                </a:lnTo>
                <a:lnTo>
                  <a:pt x="810" y="32"/>
                </a:lnTo>
                <a:lnTo>
                  <a:pt x="732" y="50"/>
                </a:lnTo>
                <a:lnTo>
                  <a:pt x="656" y="72"/>
                </a:lnTo>
                <a:lnTo>
                  <a:pt x="582" y="96"/>
                </a:lnTo>
                <a:lnTo>
                  <a:pt x="510" y="124"/>
                </a:lnTo>
                <a:lnTo>
                  <a:pt x="438" y="156"/>
                </a:lnTo>
                <a:lnTo>
                  <a:pt x="370" y="192"/>
                </a:lnTo>
                <a:lnTo>
                  <a:pt x="302" y="230"/>
                </a:lnTo>
                <a:lnTo>
                  <a:pt x="238" y="272"/>
                </a:lnTo>
                <a:lnTo>
                  <a:pt x="174" y="316"/>
                </a:lnTo>
                <a:lnTo>
                  <a:pt x="114" y="364"/>
                </a:lnTo>
                <a:lnTo>
                  <a:pt x="56" y="414"/>
                </a:lnTo>
                <a:lnTo>
                  <a:pt x="0" y="468"/>
                </a:lnTo>
                <a:lnTo>
                  <a:pt x="1132" y="1600"/>
                </a:lnTo>
                <a:lnTo>
                  <a:pt x="1132" y="0"/>
                </a:lnTo>
                <a:close/>
              </a:path>
            </a:pathLst>
          </a:custGeom>
          <a:solidFill>
            <a:schemeClr val="tx2">
              <a:lumMod val="95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Freeform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6243325" y="1888386"/>
            <a:ext cx="1455611" cy="2057400"/>
          </a:xfrm>
          <a:custGeom>
            <a:avLst/>
            <a:gdLst/>
            <a:ahLst/>
            <a:cxnLst>
              <a:cxn ang="0">
                <a:pos x="1132" y="468"/>
              </a:cxn>
              <a:cxn ang="0">
                <a:pos x="1132" y="468"/>
              </a:cxn>
              <a:cxn ang="0">
                <a:pos x="1076" y="414"/>
              </a:cxn>
              <a:cxn ang="0">
                <a:pos x="1018" y="364"/>
              </a:cxn>
              <a:cxn ang="0">
                <a:pos x="958" y="316"/>
              </a:cxn>
              <a:cxn ang="0">
                <a:pos x="894" y="272"/>
              </a:cxn>
              <a:cxn ang="0">
                <a:pos x="830" y="230"/>
              </a:cxn>
              <a:cxn ang="0">
                <a:pos x="762" y="192"/>
              </a:cxn>
              <a:cxn ang="0">
                <a:pos x="694" y="156"/>
              </a:cxn>
              <a:cxn ang="0">
                <a:pos x="622" y="124"/>
              </a:cxn>
              <a:cxn ang="0">
                <a:pos x="550" y="96"/>
              </a:cxn>
              <a:cxn ang="0">
                <a:pos x="476" y="72"/>
              </a:cxn>
              <a:cxn ang="0">
                <a:pos x="400" y="50"/>
              </a:cxn>
              <a:cxn ang="0">
                <a:pos x="322" y="32"/>
              </a:cxn>
              <a:cxn ang="0">
                <a:pos x="244" y="18"/>
              </a:cxn>
              <a:cxn ang="0">
                <a:pos x="164" y="8"/>
              </a:cxn>
              <a:cxn ang="0">
                <a:pos x="82" y="2"/>
              </a:cxn>
              <a:cxn ang="0">
                <a:pos x="0" y="0"/>
              </a:cxn>
              <a:cxn ang="0">
                <a:pos x="0" y="1600"/>
              </a:cxn>
              <a:cxn ang="0">
                <a:pos x="1132" y="468"/>
              </a:cxn>
            </a:cxnLst>
            <a:rect l="0" t="0" r="r" b="b"/>
            <a:pathLst>
              <a:path w="1132" h="1600">
                <a:moveTo>
                  <a:pt x="1132" y="468"/>
                </a:moveTo>
                <a:lnTo>
                  <a:pt x="1132" y="468"/>
                </a:lnTo>
                <a:lnTo>
                  <a:pt x="1076" y="414"/>
                </a:lnTo>
                <a:lnTo>
                  <a:pt x="1018" y="364"/>
                </a:lnTo>
                <a:lnTo>
                  <a:pt x="958" y="316"/>
                </a:lnTo>
                <a:lnTo>
                  <a:pt x="894" y="272"/>
                </a:lnTo>
                <a:lnTo>
                  <a:pt x="830" y="230"/>
                </a:lnTo>
                <a:lnTo>
                  <a:pt x="762" y="192"/>
                </a:lnTo>
                <a:lnTo>
                  <a:pt x="694" y="156"/>
                </a:lnTo>
                <a:lnTo>
                  <a:pt x="622" y="124"/>
                </a:lnTo>
                <a:lnTo>
                  <a:pt x="550" y="96"/>
                </a:lnTo>
                <a:lnTo>
                  <a:pt x="476" y="72"/>
                </a:lnTo>
                <a:lnTo>
                  <a:pt x="400" y="50"/>
                </a:lnTo>
                <a:lnTo>
                  <a:pt x="322" y="32"/>
                </a:lnTo>
                <a:lnTo>
                  <a:pt x="244" y="18"/>
                </a:lnTo>
                <a:lnTo>
                  <a:pt x="164" y="8"/>
                </a:lnTo>
                <a:lnTo>
                  <a:pt x="82" y="2"/>
                </a:lnTo>
                <a:lnTo>
                  <a:pt x="0" y="0"/>
                </a:lnTo>
                <a:lnTo>
                  <a:pt x="0" y="1600"/>
                </a:lnTo>
                <a:lnTo>
                  <a:pt x="1132" y="46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" name="Freeform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6243320" y="2490175"/>
            <a:ext cx="2057400" cy="1455611"/>
          </a:xfrm>
          <a:custGeom>
            <a:avLst/>
            <a:gdLst/>
            <a:ahLst/>
            <a:cxnLst>
              <a:cxn ang="0">
                <a:pos x="1600" y="1132"/>
              </a:cxn>
              <a:cxn ang="0">
                <a:pos x="1600" y="1132"/>
              </a:cxn>
              <a:cxn ang="0">
                <a:pos x="1598" y="1048"/>
              </a:cxn>
              <a:cxn ang="0">
                <a:pos x="1592" y="968"/>
              </a:cxn>
              <a:cxn ang="0">
                <a:pos x="1582" y="888"/>
              </a:cxn>
              <a:cxn ang="0">
                <a:pos x="1568" y="808"/>
              </a:cxn>
              <a:cxn ang="0">
                <a:pos x="1550" y="732"/>
              </a:cxn>
              <a:cxn ang="0">
                <a:pos x="1528" y="656"/>
              </a:cxn>
              <a:cxn ang="0">
                <a:pos x="1502" y="580"/>
              </a:cxn>
              <a:cxn ang="0">
                <a:pos x="1474" y="508"/>
              </a:cxn>
              <a:cxn ang="0">
                <a:pos x="1442" y="438"/>
              </a:cxn>
              <a:cxn ang="0">
                <a:pos x="1406" y="368"/>
              </a:cxn>
              <a:cxn ang="0">
                <a:pos x="1368" y="302"/>
              </a:cxn>
              <a:cxn ang="0">
                <a:pos x="1326" y="236"/>
              </a:cxn>
              <a:cxn ang="0">
                <a:pos x="1282" y="174"/>
              </a:cxn>
              <a:cxn ang="0">
                <a:pos x="1234" y="114"/>
              </a:cxn>
              <a:cxn ang="0">
                <a:pos x="1184" y="56"/>
              </a:cxn>
              <a:cxn ang="0">
                <a:pos x="1132" y="0"/>
              </a:cxn>
              <a:cxn ang="0">
                <a:pos x="0" y="1132"/>
              </a:cxn>
              <a:cxn ang="0">
                <a:pos x="1600" y="1132"/>
              </a:cxn>
            </a:cxnLst>
            <a:rect l="0" t="0" r="r" b="b"/>
            <a:pathLst>
              <a:path w="1600" h="1132">
                <a:moveTo>
                  <a:pt x="1600" y="1132"/>
                </a:moveTo>
                <a:lnTo>
                  <a:pt x="1600" y="1132"/>
                </a:lnTo>
                <a:lnTo>
                  <a:pt x="1598" y="1048"/>
                </a:lnTo>
                <a:lnTo>
                  <a:pt x="1592" y="968"/>
                </a:lnTo>
                <a:lnTo>
                  <a:pt x="1582" y="888"/>
                </a:lnTo>
                <a:lnTo>
                  <a:pt x="1568" y="808"/>
                </a:lnTo>
                <a:lnTo>
                  <a:pt x="1550" y="732"/>
                </a:lnTo>
                <a:lnTo>
                  <a:pt x="1528" y="656"/>
                </a:lnTo>
                <a:lnTo>
                  <a:pt x="1502" y="580"/>
                </a:lnTo>
                <a:lnTo>
                  <a:pt x="1474" y="508"/>
                </a:lnTo>
                <a:lnTo>
                  <a:pt x="1442" y="438"/>
                </a:lnTo>
                <a:lnTo>
                  <a:pt x="1406" y="368"/>
                </a:lnTo>
                <a:lnTo>
                  <a:pt x="1368" y="302"/>
                </a:lnTo>
                <a:lnTo>
                  <a:pt x="1326" y="236"/>
                </a:lnTo>
                <a:lnTo>
                  <a:pt x="1282" y="174"/>
                </a:lnTo>
                <a:lnTo>
                  <a:pt x="1234" y="114"/>
                </a:lnTo>
                <a:lnTo>
                  <a:pt x="1184" y="56"/>
                </a:lnTo>
                <a:lnTo>
                  <a:pt x="1132" y="0"/>
                </a:lnTo>
                <a:lnTo>
                  <a:pt x="0" y="1132"/>
                </a:lnTo>
                <a:lnTo>
                  <a:pt x="1600" y="113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" name="Freeform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4196032" y="2491505"/>
            <a:ext cx="2057400" cy="1455611"/>
          </a:xfrm>
          <a:custGeom>
            <a:avLst/>
            <a:gdLst/>
            <a:ahLst/>
            <a:cxnLst>
              <a:cxn ang="0">
                <a:pos x="468" y="0"/>
              </a:cxn>
              <a:cxn ang="0">
                <a:pos x="468" y="0"/>
              </a:cxn>
              <a:cxn ang="0">
                <a:pos x="416" y="56"/>
              </a:cxn>
              <a:cxn ang="0">
                <a:pos x="366" y="114"/>
              </a:cxn>
              <a:cxn ang="0">
                <a:pos x="318" y="174"/>
              </a:cxn>
              <a:cxn ang="0">
                <a:pos x="274" y="236"/>
              </a:cxn>
              <a:cxn ang="0">
                <a:pos x="232" y="302"/>
              </a:cxn>
              <a:cxn ang="0">
                <a:pos x="192" y="368"/>
              </a:cxn>
              <a:cxn ang="0">
                <a:pos x="158" y="438"/>
              </a:cxn>
              <a:cxn ang="0">
                <a:pos x="126" y="508"/>
              </a:cxn>
              <a:cxn ang="0">
                <a:pos x="96" y="580"/>
              </a:cxn>
              <a:cxn ang="0">
                <a:pos x="72" y="656"/>
              </a:cxn>
              <a:cxn ang="0">
                <a:pos x="50" y="732"/>
              </a:cxn>
              <a:cxn ang="0">
                <a:pos x="32" y="808"/>
              </a:cxn>
              <a:cxn ang="0">
                <a:pos x="18" y="888"/>
              </a:cxn>
              <a:cxn ang="0">
                <a:pos x="8" y="968"/>
              </a:cxn>
              <a:cxn ang="0">
                <a:pos x="2" y="1048"/>
              </a:cxn>
              <a:cxn ang="0">
                <a:pos x="0" y="1132"/>
              </a:cxn>
              <a:cxn ang="0">
                <a:pos x="1600" y="1132"/>
              </a:cxn>
              <a:cxn ang="0">
                <a:pos x="468" y="0"/>
              </a:cxn>
            </a:cxnLst>
            <a:rect l="0" t="0" r="r" b="b"/>
            <a:pathLst>
              <a:path w="1600" h="1132">
                <a:moveTo>
                  <a:pt x="468" y="0"/>
                </a:moveTo>
                <a:lnTo>
                  <a:pt x="468" y="0"/>
                </a:lnTo>
                <a:lnTo>
                  <a:pt x="416" y="56"/>
                </a:lnTo>
                <a:lnTo>
                  <a:pt x="366" y="114"/>
                </a:lnTo>
                <a:lnTo>
                  <a:pt x="318" y="174"/>
                </a:lnTo>
                <a:lnTo>
                  <a:pt x="274" y="236"/>
                </a:lnTo>
                <a:lnTo>
                  <a:pt x="232" y="302"/>
                </a:lnTo>
                <a:lnTo>
                  <a:pt x="192" y="368"/>
                </a:lnTo>
                <a:lnTo>
                  <a:pt x="158" y="438"/>
                </a:lnTo>
                <a:lnTo>
                  <a:pt x="126" y="508"/>
                </a:lnTo>
                <a:lnTo>
                  <a:pt x="96" y="580"/>
                </a:lnTo>
                <a:lnTo>
                  <a:pt x="72" y="656"/>
                </a:lnTo>
                <a:lnTo>
                  <a:pt x="50" y="732"/>
                </a:lnTo>
                <a:lnTo>
                  <a:pt x="32" y="808"/>
                </a:lnTo>
                <a:lnTo>
                  <a:pt x="18" y="888"/>
                </a:lnTo>
                <a:lnTo>
                  <a:pt x="8" y="968"/>
                </a:lnTo>
                <a:lnTo>
                  <a:pt x="2" y="1048"/>
                </a:lnTo>
                <a:lnTo>
                  <a:pt x="0" y="1132"/>
                </a:lnTo>
                <a:lnTo>
                  <a:pt x="1600" y="1132"/>
                </a:lnTo>
                <a:lnTo>
                  <a:pt x="468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5" name="Freeform 11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6243320" y="3944561"/>
            <a:ext cx="2057400" cy="14530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32" y="1130"/>
              </a:cxn>
              <a:cxn ang="0">
                <a:pos x="1132" y="1130"/>
              </a:cxn>
              <a:cxn ang="0">
                <a:pos x="1184" y="1074"/>
              </a:cxn>
              <a:cxn ang="0">
                <a:pos x="1234" y="1016"/>
              </a:cxn>
              <a:cxn ang="0">
                <a:pos x="1282" y="956"/>
              </a:cxn>
              <a:cxn ang="0">
                <a:pos x="1326" y="894"/>
              </a:cxn>
              <a:cxn ang="0">
                <a:pos x="1368" y="828"/>
              </a:cxn>
              <a:cxn ang="0">
                <a:pos x="1406" y="762"/>
              </a:cxn>
              <a:cxn ang="0">
                <a:pos x="1442" y="692"/>
              </a:cxn>
              <a:cxn ang="0">
                <a:pos x="1474" y="622"/>
              </a:cxn>
              <a:cxn ang="0">
                <a:pos x="1502" y="550"/>
              </a:cxn>
              <a:cxn ang="0">
                <a:pos x="1528" y="474"/>
              </a:cxn>
              <a:cxn ang="0">
                <a:pos x="1550" y="398"/>
              </a:cxn>
              <a:cxn ang="0">
                <a:pos x="1568" y="322"/>
              </a:cxn>
              <a:cxn ang="0">
                <a:pos x="1582" y="242"/>
              </a:cxn>
              <a:cxn ang="0">
                <a:pos x="1592" y="162"/>
              </a:cxn>
              <a:cxn ang="0">
                <a:pos x="1598" y="82"/>
              </a:cxn>
              <a:cxn ang="0">
                <a:pos x="1600" y="0"/>
              </a:cxn>
              <a:cxn ang="0">
                <a:pos x="0" y="0"/>
              </a:cxn>
            </a:cxnLst>
            <a:rect l="0" t="0" r="r" b="b"/>
            <a:pathLst>
              <a:path w="1600" h="1130">
                <a:moveTo>
                  <a:pt x="0" y="0"/>
                </a:moveTo>
                <a:lnTo>
                  <a:pt x="1132" y="1130"/>
                </a:lnTo>
                <a:lnTo>
                  <a:pt x="1132" y="1130"/>
                </a:lnTo>
                <a:lnTo>
                  <a:pt x="1184" y="1074"/>
                </a:lnTo>
                <a:lnTo>
                  <a:pt x="1234" y="1016"/>
                </a:lnTo>
                <a:lnTo>
                  <a:pt x="1282" y="956"/>
                </a:lnTo>
                <a:lnTo>
                  <a:pt x="1326" y="894"/>
                </a:lnTo>
                <a:lnTo>
                  <a:pt x="1368" y="828"/>
                </a:lnTo>
                <a:lnTo>
                  <a:pt x="1406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2" y="550"/>
                </a:lnTo>
                <a:lnTo>
                  <a:pt x="1528" y="474"/>
                </a:lnTo>
                <a:lnTo>
                  <a:pt x="1550" y="398"/>
                </a:lnTo>
                <a:lnTo>
                  <a:pt x="1568" y="322"/>
                </a:lnTo>
                <a:lnTo>
                  <a:pt x="1582" y="242"/>
                </a:lnTo>
                <a:lnTo>
                  <a:pt x="1592" y="162"/>
                </a:lnTo>
                <a:lnTo>
                  <a:pt x="1598" y="82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" name="Freeform 12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6252203" y="3944552"/>
            <a:ext cx="1455611" cy="2057400"/>
          </a:xfrm>
          <a:custGeom>
            <a:avLst/>
            <a:gdLst/>
            <a:ahLst/>
            <a:cxnLst>
              <a:cxn ang="0">
                <a:pos x="0" y="1600"/>
              </a:cxn>
              <a:cxn ang="0">
                <a:pos x="0" y="1600"/>
              </a:cxn>
              <a:cxn ang="0">
                <a:pos x="82" y="1596"/>
              </a:cxn>
              <a:cxn ang="0">
                <a:pos x="164" y="1590"/>
              </a:cxn>
              <a:cxn ang="0">
                <a:pos x="244" y="1580"/>
              </a:cxn>
              <a:cxn ang="0">
                <a:pos x="322" y="1566"/>
              </a:cxn>
              <a:cxn ang="0">
                <a:pos x="400" y="1548"/>
              </a:cxn>
              <a:cxn ang="0">
                <a:pos x="476" y="1528"/>
              </a:cxn>
              <a:cxn ang="0">
                <a:pos x="550" y="1502"/>
              </a:cxn>
              <a:cxn ang="0">
                <a:pos x="622" y="1474"/>
              </a:cxn>
              <a:cxn ang="0">
                <a:pos x="694" y="1442"/>
              </a:cxn>
              <a:cxn ang="0">
                <a:pos x="762" y="1406"/>
              </a:cxn>
              <a:cxn ang="0">
                <a:pos x="830" y="1368"/>
              </a:cxn>
              <a:cxn ang="0">
                <a:pos x="894" y="1326"/>
              </a:cxn>
              <a:cxn ang="0">
                <a:pos x="958" y="1282"/>
              </a:cxn>
              <a:cxn ang="0">
                <a:pos x="1018" y="1234"/>
              </a:cxn>
              <a:cxn ang="0">
                <a:pos x="1076" y="1184"/>
              </a:cxn>
              <a:cxn ang="0">
                <a:pos x="1132" y="1130"/>
              </a:cxn>
              <a:cxn ang="0">
                <a:pos x="0" y="0"/>
              </a:cxn>
              <a:cxn ang="0">
                <a:pos x="0" y="1600"/>
              </a:cxn>
            </a:cxnLst>
            <a:rect l="0" t="0" r="r" b="b"/>
            <a:pathLst>
              <a:path w="1132" h="1600">
                <a:moveTo>
                  <a:pt x="0" y="1600"/>
                </a:moveTo>
                <a:lnTo>
                  <a:pt x="0" y="1600"/>
                </a:lnTo>
                <a:lnTo>
                  <a:pt x="82" y="1596"/>
                </a:lnTo>
                <a:lnTo>
                  <a:pt x="164" y="1590"/>
                </a:lnTo>
                <a:lnTo>
                  <a:pt x="244" y="1580"/>
                </a:lnTo>
                <a:lnTo>
                  <a:pt x="322" y="1566"/>
                </a:lnTo>
                <a:lnTo>
                  <a:pt x="400" y="1548"/>
                </a:lnTo>
                <a:lnTo>
                  <a:pt x="476" y="1528"/>
                </a:lnTo>
                <a:lnTo>
                  <a:pt x="550" y="1502"/>
                </a:lnTo>
                <a:lnTo>
                  <a:pt x="622" y="1474"/>
                </a:lnTo>
                <a:lnTo>
                  <a:pt x="694" y="1442"/>
                </a:lnTo>
                <a:lnTo>
                  <a:pt x="762" y="1406"/>
                </a:lnTo>
                <a:lnTo>
                  <a:pt x="830" y="1368"/>
                </a:lnTo>
                <a:lnTo>
                  <a:pt x="894" y="1326"/>
                </a:lnTo>
                <a:lnTo>
                  <a:pt x="958" y="1282"/>
                </a:lnTo>
                <a:lnTo>
                  <a:pt x="1018" y="1234"/>
                </a:lnTo>
                <a:lnTo>
                  <a:pt x="1076" y="1184"/>
                </a:lnTo>
                <a:lnTo>
                  <a:pt x="1132" y="1130"/>
                </a:lnTo>
                <a:lnTo>
                  <a:pt x="0" y="0"/>
                </a:lnTo>
                <a:lnTo>
                  <a:pt x="0" y="1600"/>
                </a:lnTo>
                <a:close/>
              </a:path>
            </a:pathLst>
          </a:custGeom>
          <a:solidFill>
            <a:schemeClr val="accent3">
              <a:lumMod val="90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" name="Freeform 13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4790273" y="3944552"/>
            <a:ext cx="1455611" cy="2057400"/>
          </a:xfrm>
          <a:custGeom>
            <a:avLst/>
            <a:gdLst/>
            <a:ahLst/>
            <a:cxnLst>
              <a:cxn ang="0">
                <a:pos x="0" y="1130"/>
              </a:cxn>
              <a:cxn ang="0">
                <a:pos x="0" y="1130"/>
              </a:cxn>
              <a:cxn ang="0">
                <a:pos x="56" y="1184"/>
              </a:cxn>
              <a:cxn ang="0">
                <a:pos x="114" y="1234"/>
              </a:cxn>
              <a:cxn ang="0">
                <a:pos x="174" y="1282"/>
              </a:cxn>
              <a:cxn ang="0">
                <a:pos x="238" y="1326"/>
              </a:cxn>
              <a:cxn ang="0">
                <a:pos x="302" y="1368"/>
              </a:cxn>
              <a:cxn ang="0">
                <a:pos x="370" y="1406"/>
              </a:cxn>
              <a:cxn ang="0">
                <a:pos x="438" y="1442"/>
              </a:cxn>
              <a:cxn ang="0">
                <a:pos x="510" y="1474"/>
              </a:cxn>
              <a:cxn ang="0">
                <a:pos x="582" y="1502"/>
              </a:cxn>
              <a:cxn ang="0">
                <a:pos x="656" y="1528"/>
              </a:cxn>
              <a:cxn ang="0">
                <a:pos x="732" y="1548"/>
              </a:cxn>
              <a:cxn ang="0">
                <a:pos x="810" y="1566"/>
              </a:cxn>
              <a:cxn ang="0">
                <a:pos x="888" y="1580"/>
              </a:cxn>
              <a:cxn ang="0">
                <a:pos x="968" y="1590"/>
              </a:cxn>
              <a:cxn ang="0">
                <a:pos x="1050" y="1596"/>
              </a:cxn>
              <a:cxn ang="0">
                <a:pos x="1132" y="1600"/>
              </a:cxn>
              <a:cxn ang="0">
                <a:pos x="1132" y="0"/>
              </a:cxn>
              <a:cxn ang="0">
                <a:pos x="0" y="1130"/>
              </a:cxn>
            </a:cxnLst>
            <a:rect l="0" t="0" r="r" b="b"/>
            <a:pathLst>
              <a:path w="1132" h="1600">
                <a:moveTo>
                  <a:pt x="0" y="1130"/>
                </a:moveTo>
                <a:lnTo>
                  <a:pt x="0" y="1130"/>
                </a:lnTo>
                <a:lnTo>
                  <a:pt x="56" y="1184"/>
                </a:lnTo>
                <a:lnTo>
                  <a:pt x="114" y="1234"/>
                </a:lnTo>
                <a:lnTo>
                  <a:pt x="174" y="1282"/>
                </a:lnTo>
                <a:lnTo>
                  <a:pt x="238" y="1326"/>
                </a:lnTo>
                <a:lnTo>
                  <a:pt x="302" y="1368"/>
                </a:lnTo>
                <a:lnTo>
                  <a:pt x="370" y="1406"/>
                </a:lnTo>
                <a:lnTo>
                  <a:pt x="438" y="1442"/>
                </a:lnTo>
                <a:lnTo>
                  <a:pt x="510" y="1474"/>
                </a:lnTo>
                <a:lnTo>
                  <a:pt x="582" y="1502"/>
                </a:lnTo>
                <a:lnTo>
                  <a:pt x="656" y="1528"/>
                </a:lnTo>
                <a:lnTo>
                  <a:pt x="732" y="1548"/>
                </a:lnTo>
                <a:lnTo>
                  <a:pt x="810" y="1566"/>
                </a:lnTo>
                <a:lnTo>
                  <a:pt x="888" y="1580"/>
                </a:lnTo>
                <a:lnTo>
                  <a:pt x="968" y="1590"/>
                </a:lnTo>
                <a:lnTo>
                  <a:pt x="1050" y="1596"/>
                </a:lnTo>
                <a:lnTo>
                  <a:pt x="1132" y="1600"/>
                </a:lnTo>
                <a:lnTo>
                  <a:pt x="1132" y="0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8" name="Freeform 14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4196032" y="3944561"/>
            <a:ext cx="2057400" cy="14530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82"/>
              </a:cxn>
              <a:cxn ang="0">
                <a:pos x="8" y="162"/>
              </a:cxn>
              <a:cxn ang="0">
                <a:pos x="18" y="242"/>
              </a:cxn>
              <a:cxn ang="0">
                <a:pos x="32" y="322"/>
              </a:cxn>
              <a:cxn ang="0">
                <a:pos x="50" y="398"/>
              </a:cxn>
              <a:cxn ang="0">
                <a:pos x="72" y="474"/>
              </a:cxn>
              <a:cxn ang="0">
                <a:pos x="96" y="550"/>
              </a:cxn>
              <a:cxn ang="0">
                <a:pos x="126" y="622"/>
              </a:cxn>
              <a:cxn ang="0">
                <a:pos x="158" y="692"/>
              </a:cxn>
              <a:cxn ang="0">
                <a:pos x="192" y="762"/>
              </a:cxn>
              <a:cxn ang="0">
                <a:pos x="232" y="828"/>
              </a:cxn>
              <a:cxn ang="0">
                <a:pos x="274" y="894"/>
              </a:cxn>
              <a:cxn ang="0">
                <a:pos x="318" y="956"/>
              </a:cxn>
              <a:cxn ang="0">
                <a:pos x="366" y="1016"/>
              </a:cxn>
              <a:cxn ang="0">
                <a:pos x="416" y="1074"/>
              </a:cxn>
              <a:cxn ang="0">
                <a:pos x="468" y="1130"/>
              </a:cxn>
              <a:cxn ang="0">
                <a:pos x="1600" y="0"/>
              </a:cxn>
              <a:cxn ang="0">
                <a:pos x="0" y="0"/>
              </a:cxn>
            </a:cxnLst>
            <a:rect l="0" t="0" r="r" b="b"/>
            <a:pathLst>
              <a:path w="1600" h="1130">
                <a:moveTo>
                  <a:pt x="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18" y="242"/>
                </a:lnTo>
                <a:lnTo>
                  <a:pt x="32" y="322"/>
                </a:lnTo>
                <a:lnTo>
                  <a:pt x="50" y="398"/>
                </a:lnTo>
                <a:lnTo>
                  <a:pt x="72" y="474"/>
                </a:lnTo>
                <a:lnTo>
                  <a:pt x="96" y="550"/>
                </a:lnTo>
                <a:lnTo>
                  <a:pt x="126" y="622"/>
                </a:lnTo>
                <a:lnTo>
                  <a:pt x="158" y="692"/>
                </a:lnTo>
                <a:lnTo>
                  <a:pt x="192" y="762"/>
                </a:lnTo>
                <a:lnTo>
                  <a:pt x="232" y="828"/>
                </a:lnTo>
                <a:lnTo>
                  <a:pt x="274" y="894"/>
                </a:lnTo>
                <a:lnTo>
                  <a:pt x="318" y="956"/>
                </a:lnTo>
                <a:lnTo>
                  <a:pt x="366" y="1016"/>
                </a:lnTo>
                <a:lnTo>
                  <a:pt x="416" y="1074"/>
                </a:lnTo>
                <a:lnTo>
                  <a:pt x="468" y="1130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2374761"/>
            <a:ext cx="659156" cy="276999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Mobile</a:t>
            </a:r>
          </a:p>
        </p:txBody>
      </p:sp>
      <p:pic>
        <p:nvPicPr>
          <p:cNvPr id="35" name="Picture 34" descr="Knowledge - white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4" cstate="print"/>
          <a:stretch>
            <a:fillRect/>
          </a:stretch>
        </p:blipFill>
        <p:spPr>
          <a:xfrm>
            <a:off x="6812280" y="3344310"/>
            <a:ext cx="375483" cy="541890"/>
          </a:xfrm>
          <a:prstGeom prst="rect">
            <a:avLst/>
          </a:prstGeom>
          <a:ln w="3175">
            <a:noFill/>
          </a:ln>
        </p:spPr>
      </p:pic>
      <p:sp>
        <p:nvSpPr>
          <p:cNvPr id="36" name="Rectangle 35"/>
          <p:cNvSpPr/>
          <p:nvPr/>
        </p:nvSpPr>
        <p:spPr>
          <a:xfrm>
            <a:off x="3840480" y="1793288"/>
            <a:ext cx="4828564" cy="44703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4333706"/>
              </a:avLst>
            </a:prstTxWarp>
            <a:spAutoFit/>
          </a:bodyPr>
          <a:lstStyle/>
          <a:p>
            <a:pPr algn="ctr"/>
            <a:r>
              <a:rPr lang="en-US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Field Service</a:t>
            </a:r>
            <a:endParaRPr lang="en-US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1778" y="2148840"/>
            <a:ext cx="1079142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Field Parts/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Inventory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Management</a:t>
            </a:r>
          </a:p>
        </p:txBody>
      </p:sp>
      <p:pic>
        <p:nvPicPr>
          <p:cNvPr id="38" name="Picture 37" descr="Headset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5" cstate="print"/>
          <a:stretch>
            <a:fillRect/>
          </a:stretch>
        </p:blipFill>
        <p:spPr>
          <a:xfrm>
            <a:off x="5303520" y="3414344"/>
            <a:ext cx="566150" cy="495930"/>
          </a:xfrm>
          <a:prstGeom prst="rect">
            <a:avLst/>
          </a:prstGeom>
        </p:spPr>
      </p:pic>
      <p:pic>
        <p:nvPicPr>
          <p:cNvPr id="49" name="Picture 48" descr="Gears - white2.pn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6328278" y="2834640"/>
            <a:ext cx="529722" cy="54864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372759" y="3105070"/>
            <a:ext cx="1045478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Appointment</a:t>
            </a:r>
          </a:p>
          <a:p>
            <a:r>
              <a:rPr lang="en-US" sz="1200" dirty="0" smtClean="0">
                <a:latin typeface="+mn-lt"/>
              </a:rPr>
              <a:t>Scheduling </a:t>
            </a:r>
          </a:p>
          <a:p>
            <a:r>
              <a:rPr lang="en-US" sz="1200" dirty="0" smtClean="0">
                <a:latin typeface="+mn-lt"/>
              </a:rPr>
              <a:t>&amp; Dispatch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97680" y="4293215"/>
            <a:ext cx="933269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Technician</a:t>
            </a:r>
          </a:p>
          <a:p>
            <a:r>
              <a:rPr lang="en-US" sz="1200" dirty="0" smtClean="0">
                <a:latin typeface="+mn-lt"/>
              </a:rPr>
              <a:t>Scheduling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30837" y="5074429"/>
            <a:ext cx="184731" cy="276999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endParaRPr lang="en-US" sz="1200" dirty="0" smtClean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55080" y="5120640"/>
            <a:ext cx="1079143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Service</a:t>
            </a:r>
          </a:p>
          <a:p>
            <a:r>
              <a:rPr lang="en-US" sz="1200" dirty="0" smtClean="0">
                <a:latin typeface="+mn-lt"/>
              </a:rPr>
              <a:t>Contract</a:t>
            </a:r>
          </a:p>
          <a:p>
            <a:r>
              <a:rPr lang="en-US" sz="1200" dirty="0" smtClean="0">
                <a:latin typeface="+mn-lt"/>
              </a:rPr>
              <a:t>Management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64886" y="3977640"/>
            <a:ext cx="1019830" cy="830997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Customer</a:t>
            </a:r>
          </a:p>
          <a:p>
            <a:r>
              <a:rPr lang="en-US" sz="1200" dirty="0" smtClean="0">
                <a:latin typeface="+mn-lt"/>
              </a:rPr>
              <a:t>Self-Service</a:t>
            </a:r>
          </a:p>
          <a:p>
            <a:r>
              <a:rPr lang="en-US" sz="1200" dirty="0" smtClean="0">
                <a:latin typeface="+mn-lt"/>
              </a:rPr>
              <a:t>&amp;</a:t>
            </a:r>
          </a:p>
          <a:p>
            <a:r>
              <a:rPr lang="en-US" sz="1200" dirty="0" smtClean="0">
                <a:latin typeface="+mn-lt"/>
              </a:rPr>
              <a:t>Notifications</a:t>
            </a:r>
          </a:p>
        </p:txBody>
      </p:sp>
      <p:sp>
        <p:nvSpPr>
          <p:cNvPr id="55" name="TextBox 54"/>
          <p:cNvSpPr txBox="1"/>
          <p:nvPr>
            <p:custDataLst>
              <p:tags r:id="rId16"/>
            </p:custDataLst>
          </p:nvPr>
        </p:nvSpPr>
        <p:spPr>
          <a:xfrm>
            <a:off x="7178040" y="3017520"/>
            <a:ext cx="1079142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Repair</a:t>
            </a:r>
          </a:p>
          <a:p>
            <a:r>
              <a:rPr lang="en-US" sz="1200" dirty="0" smtClean="0">
                <a:latin typeface="+mn-lt"/>
              </a:rPr>
              <a:t>Knowledge</a:t>
            </a:r>
          </a:p>
          <a:p>
            <a:r>
              <a:rPr lang="en-US" sz="1200" dirty="0" smtClean="0">
                <a:latin typeface="+mn-lt"/>
              </a:rPr>
              <a:t>Management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5083439" y="1325880"/>
            <a:ext cx="2413670" cy="94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spAutoFit/>
          </a:bodyPr>
          <a:lstStyle/>
          <a:p>
            <a:pPr marL="174625" marR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Delivery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8" name="Picture 47" descr="Mouse - grey back.pn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6594343" y="3938811"/>
            <a:ext cx="675137" cy="770349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5212080" y="5114389"/>
            <a:ext cx="867545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Analytics</a:t>
            </a:r>
          </a:p>
          <a:p>
            <a:r>
              <a:rPr lang="en-US" sz="1200" dirty="0" smtClean="0">
                <a:latin typeface="+mn-lt"/>
              </a:rPr>
              <a:t>&amp;</a:t>
            </a:r>
          </a:p>
          <a:p>
            <a:r>
              <a:rPr lang="en-US" sz="1200" dirty="0" smtClean="0">
                <a:latin typeface="+mn-lt"/>
              </a:rPr>
              <a:t>Reporting</a:t>
            </a:r>
          </a:p>
        </p:txBody>
      </p:sp>
      <p:pic>
        <p:nvPicPr>
          <p:cNvPr id="58" name="Picture 57" descr="Graph bw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5505844" y="4630920"/>
            <a:ext cx="712076" cy="398280"/>
          </a:xfrm>
          <a:prstGeom prst="rect">
            <a:avLst/>
          </a:prstGeom>
        </p:spPr>
      </p:pic>
      <p:pic>
        <p:nvPicPr>
          <p:cNvPr id="59" name="Picture 58" descr="Contract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6309360" y="4526280"/>
            <a:ext cx="544030" cy="548640"/>
          </a:xfrm>
          <a:prstGeom prst="rect">
            <a:avLst/>
          </a:prstGeom>
        </p:spPr>
      </p:pic>
      <p:pic>
        <p:nvPicPr>
          <p:cNvPr id="69" name="Picture 68" descr="tech scheduling - FINAL2.pn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5192337" y="3977640"/>
            <a:ext cx="635212" cy="575110"/>
          </a:xfrm>
          <a:prstGeom prst="rect">
            <a:avLst/>
          </a:prstGeom>
        </p:spPr>
      </p:pic>
      <p:pic>
        <p:nvPicPr>
          <p:cNvPr id="94" name="Picture 93" descr="White Phone.pn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5760720" y="2834640"/>
            <a:ext cx="402699" cy="656782"/>
          </a:xfrm>
          <a:prstGeom prst="rect">
            <a:avLst/>
          </a:prstGeom>
        </p:spPr>
      </p:pic>
      <p:sp>
        <p:nvSpPr>
          <p:cNvPr id="95" name="Text Placeholder 1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182880" y="1263015"/>
            <a:ext cx="4114800" cy="657225"/>
          </a:xfrm>
          <a:prstGeom prst="rect">
            <a:avLst/>
          </a:prstGeom>
        </p:spPr>
        <p:txBody>
          <a:bodyPr/>
          <a:lstStyle/>
          <a:p>
            <a:pPr marL="180975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 service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one part of a larger service delivery ecosystem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Picture 33" descr="sample_linkbar-itrgNEW.gif">
            <a:hlinkClick r:id="rId32"/>
          </p:cNvPr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8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257176" y="1280160"/>
            <a:ext cx="8620124" cy="657225"/>
          </a:xfrm>
        </p:spPr>
        <p:txBody>
          <a:bodyPr/>
          <a:lstStyle/>
          <a:p>
            <a:r>
              <a:rPr lang="en-US" dirty="0" smtClean="0"/>
              <a:t>It’s impossible, slow and tedious to account for everything when scheduling workers and calls manually; automation software makes it easy.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Incorporate every measurable variable into all scheduling decisions to drive optimized human resource utilization</a:t>
            </a:r>
            <a:endParaRPr lang="en-US" dirty="0"/>
          </a:p>
        </p:txBody>
      </p:sp>
      <p:pic>
        <p:nvPicPr>
          <p:cNvPr id="8" name="Picture 7" descr="Headset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7553569" y="2103120"/>
            <a:ext cx="676031" cy="592182"/>
          </a:xfrm>
          <a:prstGeom prst="rect">
            <a:avLst/>
          </a:prstGeom>
        </p:spPr>
      </p:pic>
      <p:sp>
        <p:nvSpPr>
          <p:cNvPr id="14" name="Text Placeholder 3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365760" y="2730129"/>
            <a:ext cx="4114800" cy="196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7"/>
            </p:custDataLst>
          </p:nvPr>
        </p:nvCxnSpPr>
        <p:spPr>
          <a:xfrm rot="5400000">
            <a:off x="2803514" y="4220834"/>
            <a:ext cx="3536972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3"/>
          <p:cNvGrpSpPr/>
          <p:nvPr/>
        </p:nvGrpSpPr>
        <p:grpSpPr>
          <a:xfrm>
            <a:off x="411478" y="2253409"/>
            <a:ext cx="4023360" cy="4047621"/>
            <a:chOff x="5283835" y="2724151"/>
            <a:chExt cx="2923794" cy="3307205"/>
          </a:xfrm>
        </p:grpSpPr>
        <p:sp>
          <p:nvSpPr>
            <p:cNvPr id="17" name="Rectangle 16"/>
            <p:cNvSpPr/>
            <p:nvPr/>
          </p:nvSpPr>
          <p:spPr>
            <a:xfrm>
              <a:off x="5283835" y="3117540"/>
              <a:ext cx="2923794" cy="2913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4625" lvl="0" indent="-174625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Human resource planning can provide a significant source of cost savings through efficient utilization of what is often the most expensive resource.</a:t>
              </a:r>
            </a:p>
            <a:p>
              <a:pPr marL="174625" lvl="0" indent="-174625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Automated scheduling can accommodate numerous variables and goals to determine the greatest possible call volume at the lowest overall cost.</a:t>
              </a:r>
            </a:p>
            <a:p>
              <a:pPr marL="174625" lvl="0" indent="-174625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Relevant variables include:</a:t>
              </a:r>
            </a:p>
            <a:p>
              <a:pPr marL="520700" lvl="1" indent="-177800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Complex shift schedules.</a:t>
              </a:r>
            </a:p>
            <a:p>
              <a:pPr marL="520700" lvl="1" indent="-177800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Overtime, union rules, and organization policies.</a:t>
              </a:r>
            </a:p>
            <a:p>
              <a:pPr marL="520700" lvl="1" indent="-177800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Job classifications and skills.</a:t>
              </a:r>
            </a:p>
            <a:p>
              <a:pPr marL="520700" lvl="1" indent="-177800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Human resource capacity.</a:t>
              </a:r>
            </a:p>
            <a:p>
              <a:pPr marL="520700" lvl="1" indent="-177800" algn="l" eaLnBrk="0" hangingPunct="0">
                <a:spcBef>
                  <a:spcPts val="6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Employee access to schedules for checking hours and shift switching. </a:t>
              </a: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5283836" y="2724151"/>
              <a:ext cx="1876550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Technician Scheduling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1"/>
          <p:cNvGrpSpPr>
            <a:grpSpLocks noChangeAspect="1"/>
          </p:cNvGrpSpPr>
          <p:nvPr>
            <p:custDataLst>
              <p:tags r:id="rId8"/>
            </p:custDataLst>
          </p:nvPr>
        </p:nvGrpSpPr>
        <p:grpSpPr>
          <a:xfrm>
            <a:off x="3154680" y="1920240"/>
            <a:ext cx="914400" cy="817007"/>
            <a:chOff x="2473488" y="4091661"/>
            <a:chExt cx="1666522" cy="1489022"/>
          </a:xfrm>
        </p:grpSpPr>
        <p:pic>
          <p:nvPicPr>
            <p:cNvPr id="19" name="Picture 18" descr="tech scheduling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2473488" y="4091661"/>
              <a:ext cx="1666522" cy="1489022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 rot="-420000">
              <a:off x="2611129" y="4297189"/>
              <a:ext cx="173736" cy="2454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 rot="-420000">
              <a:off x="2726161" y="5312654"/>
              <a:ext cx="173736" cy="2454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33"/>
          <p:cNvGrpSpPr/>
          <p:nvPr>
            <p:custDataLst>
              <p:tags r:id="rId9"/>
            </p:custDataLst>
          </p:nvPr>
        </p:nvGrpSpPr>
        <p:grpSpPr>
          <a:xfrm>
            <a:off x="4754879" y="2253410"/>
            <a:ext cx="4023360" cy="4047620"/>
            <a:chOff x="5283835" y="2724151"/>
            <a:chExt cx="2923794" cy="3307204"/>
          </a:xfrm>
        </p:grpSpPr>
        <p:sp>
          <p:nvSpPr>
            <p:cNvPr id="25" name="Rectangle 24"/>
            <p:cNvSpPr/>
            <p:nvPr/>
          </p:nvSpPr>
          <p:spPr>
            <a:xfrm>
              <a:off x="5283835" y="3117539"/>
              <a:ext cx="2923794" cy="2913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lvl="0" indent="-174625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Batch sets of calls are assigned to field workers taking numerous variables into account to meet SLAs at lowest possible cost. </a:t>
              </a:r>
            </a:p>
            <a:p>
              <a:pPr marL="174625" lvl="0" indent="-174625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Individual calls are assignable in real time with software assistance in response to unexpected events, such as trucks breaking down, workers getting sick, or jobs running long. </a:t>
              </a:r>
            </a:p>
            <a:p>
              <a:pPr marL="174625" lvl="0" indent="-174625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These variables can include (among others):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Worker/call location, traffic/TOD or special events (e.g. downtown festival).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Worker salaries.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Worker capabilities/certification.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Workload balancing.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Dependencies for multiple-call jobs.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Current van stock/parts inventory.</a:t>
              </a:r>
            </a:p>
            <a:p>
              <a:pPr marL="520700" lvl="1" indent="-177800" algn="l" eaLnBrk="0" hangingPunct="0">
                <a:spcBef>
                  <a:spcPts val="500"/>
                </a:spcBef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Priority of other calls in queue.</a:t>
              </a:r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5283836" y="2724151"/>
              <a:ext cx="1876550" cy="393390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Appointment Scheduling</a:t>
              </a:r>
            </a:p>
            <a:p>
              <a:pPr algn="l"/>
              <a:r>
                <a:rPr lang="en-CA" sz="1400" b="1" dirty="0" smtClean="0">
                  <a:solidFill>
                    <a:schemeClr val="bg1"/>
                  </a:solidFill>
                </a:rPr>
                <a:t>&amp; Dispatch</a:t>
              </a:r>
              <a:endParaRPr lang="en-CA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7" name="Picture 26" descr="sample_linkbar-itrgNEW.gif">
            <a:hlinkClick r:id="rId17"/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d1&quot; g=&quot;7d&quot; b=&quot;8&quot;/&gt;&lt;/elem&gt;&lt;/m_vecMRU&gt;&lt;/m_mruColor&gt;&lt;m_mapectfillschemeMRU&gt;&lt;key val=&quot;1&quot;/&gt;&lt;elem&gt;&lt;m_nPartnerID val=&quot;530&quot;/&gt;&lt;m_nIndex val=&quot;2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493"/>
  <p:tag name="GENSWF_OUTPUT_FILE_NAME" val="VL-Storyboard-Field-Service-Automation-flash"/>
  <p:tag name="ISPRING_SCORM_RATE_SLIDES" val="0"/>
  <p:tag name="ISPRING_SCORM_RATE_QUIZZES" val="0"/>
  <p:tag name="ISPRING_SCORM_PASSING_SCORE" val="0.0000000000"/>
  <p:tag name="ISPRING_ULTRA_SCORM_COURSE_ID" val="2FD09877-B8B0-43F1-85C3-5845A220A1A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2" val="3a3ba3f27911fd5b8f25ce7f9a62a5d2308c647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i8FDXD0EqVSios08Sw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AEO7Yf3E21d8VR45cG8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OBX01kf0GVsU9FCfs9.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xj0YHMPEah5U00l4R1p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6Sd53aZZkqRcJufaV80V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d6hQXnb0i..HvyppVKn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Id.TwC8kqyD5ihnojG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cPF28XUAk2IxYEdLQ_L5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2hrFC5DUWJRJ2wKwm.B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36.AZAqgkSNUccMEQu3V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Hk63tKM0GQZxZkNznFL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muKP7g9M06P2Ixo2LWp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7ab6Z7LUa.7I74IiyDf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ewuMBWdr0etOU7yUarw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ebItsAoECXadKUwFFwF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7U_nCyW1kOR.IhgSspt_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brEkzDn02LMd5cGqW1S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LYhaoxqEaiKvjRJ4DM3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D87.IZPkKFVhMfi3bKa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37bdbb.UivPKaVNGD.Z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.Fjkn9HYUa2onz4Hl5o4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Z6YyIGxU6.vHqS56b8S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bSgUTH4ECHbX6StwKyS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WoV2pU90C2iBlRJNpsh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2C_Czw7ky736rcaWud6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aG_W1vi0yhXsIpwVFQ5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2RtBkpVUifX1GpHoVm0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Ye2iWMlEuFa1BeqQe.s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6gQa1vTb06tQ0mSo9O7S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NyqXSrnkyVskHwZMsu7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e2FuImCSk.5fiMgtvqmY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nxf6.KI0CZcdNRo6jLA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R6fO_jheU.dZWfPrgfjK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J2A59hEkC_oxm4zyGKn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4VJflR9.0y5VbdBIGtBW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da1IDdy0aSPdJWHzhsV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_OU4GmwXUyVihcjmdfus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lHOCYVR0WXOdBxvAc3b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wlDgwmEE..ipYpe2YXt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mJ4GilQU6c2_veDKOZ_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jj3CCiakKR3dKTn8lKs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6E98i.1.UeNqB_ai9RsL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Ha2aM8vEiJskJWqI90d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KCtMIXyEqrxvwSphs8A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Qa1.hHrEWmCgm6ZcAvt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Tww0fyEEOs_yw35SpDv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aG_W1vi0yhXsIpwVFQ5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X8cz7GjUK1dqMtuP0gs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bSgUTH4ECHbX6StwKyS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jlADCDY0.OdHGefPgj4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t_vJp7DEkWyWSgd9iAec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6dX6sZQkmOtWlbdvCHC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2C_Czw7ky736rcaWud6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QfT7UKzkWVQSMxp2CBX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wTaq7qMkCdBHkWBdQ5OA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74625" marR="0" indent="-174625" algn="l" defTabSz="914400" rtl="0" eaLnBrk="0" fontAlgn="base" latinLnBrk="0" hangingPunct="0">
          <a:lnSpc>
            <a:spcPts val="1350"/>
          </a:lnSpc>
          <a:spcBef>
            <a:spcPts val="500"/>
          </a:spcBef>
          <a:spcAft>
            <a:spcPct val="0"/>
          </a:spcAft>
          <a:buClr>
            <a:schemeClr val="tx1"/>
          </a:buClr>
          <a:buSzPct val="120000"/>
          <a:buFont typeface="Arial" pitchFamily="34" charset="0"/>
          <a:buChar char="•"/>
          <a:tabLst/>
          <a:defRPr kumimoji="0" sz="12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1946</Words>
  <Application>Microsoft Office PowerPoint</Application>
  <PresentationFormat>On-screen Show (4:3)</PresentationFormat>
  <Paragraphs>196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Helvetica</vt:lpstr>
      <vt:lpstr>Wingdings</vt:lpstr>
      <vt:lpstr>Office Theme</vt:lpstr>
      <vt:lpstr>6_Office Theme</vt:lpstr>
      <vt:lpstr>think-cell Slide</vt:lpstr>
      <vt:lpstr>PowerPoint Presentation</vt:lpstr>
      <vt:lpstr>Introduction</vt:lpstr>
      <vt:lpstr>The Info-Tech Customer Service Research Agenda</vt:lpstr>
      <vt:lpstr>Executive Summary</vt:lpstr>
      <vt:lpstr>PowerPoint Presentation</vt:lpstr>
      <vt:lpstr>Field service automation cuts costs, improves visibility, optimizes service delivery, and drives new revenue</vt:lpstr>
      <vt:lpstr>Think you are too small for field service automation?  In the wrong industry? You’re wrong! Ask your competitors…</vt:lpstr>
      <vt:lpstr>Field service automation enables optimization of every facet of service delivery</vt:lpstr>
      <vt:lpstr>Incorporate every measurable variable into all scheduling decisions to drive optimized human resource utilization</vt:lpstr>
      <vt:lpstr>Eliminate return visits and no-shows by improving asset and information management and customer engagement</vt:lpstr>
      <vt:lpstr> </vt:lpstr>
      <vt:lpstr>Info-Tech Research Group Helps IT Professionals 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2013-05-03T12:30:05Z</dcterms:created>
  <dcterms:modified xsi:type="dcterms:W3CDTF">2013-05-03T12:30:08Z</dcterms:modified>
  <cp:contentStatus/>
</cp:coreProperties>
</file>