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 id="2147483715" r:id="rId2"/>
    <p:sldMasterId id="2147483755" r:id="rId3"/>
    <p:sldMasterId id="2147483839" r:id="rId4"/>
  </p:sldMasterIdLst>
  <p:notesMasterIdLst>
    <p:notesMasterId r:id="rId17"/>
  </p:notesMasterIdLst>
  <p:handoutMasterIdLst>
    <p:handoutMasterId r:id="rId18"/>
  </p:handoutMasterIdLst>
  <p:sldIdLst>
    <p:sldId id="256" r:id="rId5"/>
    <p:sldId id="470" r:id="rId6"/>
    <p:sldId id="487" r:id="rId7"/>
    <p:sldId id="602" r:id="rId8"/>
    <p:sldId id="603" r:id="rId9"/>
    <p:sldId id="604" r:id="rId10"/>
    <p:sldId id="605" r:id="rId11"/>
    <p:sldId id="570" r:id="rId12"/>
    <p:sldId id="514" r:id="rId13"/>
    <p:sldId id="525" r:id="rId14"/>
    <p:sldId id="561" r:id="rId15"/>
    <p:sldId id="606" r:id="rId16"/>
  </p:sldIdLst>
  <p:sldSz cx="9144000" cy="6858000" type="screen4x3"/>
  <p:notesSz cx="6950075" cy="9236075"/>
  <p:custDataLst>
    <p:tags r:id="rId19"/>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8E8E9"/>
    <a:srgbClr val="CCCED1"/>
    <a:srgbClr val="EBE9DD"/>
    <a:srgbClr val="E8E8E8"/>
    <a:srgbClr val="243F54"/>
    <a:srgbClr val="C00000"/>
    <a:srgbClr val="A6A6A6"/>
    <a:srgbClr val="D17D08"/>
    <a:srgbClr val="A0A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5780" autoAdjust="0"/>
  </p:normalViewPr>
  <p:slideViewPr>
    <p:cSldViewPr snapToObjects="1">
      <p:cViewPr varScale="1">
        <p:scale>
          <a:sx n="122" d="100"/>
          <a:sy n="122" d="100"/>
        </p:scale>
        <p:origin x="2064" y="90"/>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874"/>
    </p:cViewPr>
  </p:sorterViewPr>
  <p:notesViewPr>
    <p:cSldViewPr snapToObjects="1">
      <p:cViewPr varScale="1">
        <p:scale>
          <a:sx n="82" d="100"/>
          <a:sy n="82" d="100"/>
        </p:scale>
        <p:origin x="-1956" y="-96"/>
      </p:cViewPr>
      <p:guideLst>
        <p:guide orient="horz" pos="2909"/>
        <p:guide pos="218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02/10/2013</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2912812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204171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dirty="0"/>
          </a:p>
        </p:txBody>
      </p:sp>
    </p:spTree>
    <p:extLst>
      <p:ext uri="{BB962C8B-B14F-4D97-AF65-F5344CB8AC3E}">
        <p14:creationId xmlns:p14="http://schemas.microsoft.com/office/powerpoint/2010/main" val="281194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10</a:t>
            </a:fld>
            <a:endParaRPr lang="en-US" dirty="0"/>
          </a:p>
        </p:txBody>
      </p:sp>
    </p:spTree>
    <p:extLst>
      <p:ext uri="{BB962C8B-B14F-4D97-AF65-F5344CB8AC3E}">
        <p14:creationId xmlns:p14="http://schemas.microsoft.com/office/powerpoint/2010/main" val="231375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11</a:t>
            </a:fld>
            <a:endParaRPr lang="en-US" dirty="0"/>
          </a:p>
        </p:txBody>
      </p:sp>
    </p:spTree>
    <p:extLst>
      <p:ext uri="{BB962C8B-B14F-4D97-AF65-F5344CB8AC3E}">
        <p14:creationId xmlns:p14="http://schemas.microsoft.com/office/powerpoint/2010/main" val="165855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12</a:t>
            </a:fld>
            <a:endParaRPr lang="en-US" dirty="0"/>
          </a:p>
        </p:txBody>
      </p:sp>
    </p:spTree>
    <p:extLst>
      <p:ext uri="{BB962C8B-B14F-4D97-AF65-F5344CB8AC3E}">
        <p14:creationId xmlns:p14="http://schemas.microsoft.com/office/powerpoint/2010/main" val="243055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97703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extLst>
      <p:ext uri="{BB962C8B-B14F-4D97-AF65-F5344CB8AC3E}">
        <p14:creationId xmlns:p14="http://schemas.microsoft.com/office/powerpoint/2010/main" val="898485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val="377793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dirty="0"/>
          </a:p>
        </p:txBody>
      </p:sp>
    </p:spTree>
    <p:extLst>
      <p:ext uri="{BB962C8B-B14F-4D97-AF65-F5344CB8AC3E}">
        <p14:creationId xmlns:p14="http://schemas.microsoft.com/office/powerpoint/2010/main" val="66861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extLst>
      <p:ext uri="{BB962C8B-B14F-4D97-AF65-F5344CB8AC3E}">
        <p14:creationId xmlns:p14="http://schemas.microsoft.com/office/powerpoint/2010/main" val="285071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dirty="0"/>
          </a:p>
        </p:txBody>
      </p:sp>
    </p:spTree>
    <p:extLst>
      <p:ext uri="{BB962C8B-B14F-4D97-AF65-F5344CB8AC3E}">
        <p14:creationId xmlns:p14="http://schemas.microsoft.com/office/powerpoint/2010/main" val="46490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404341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873380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5" name="Picture 4"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6" name="Rectangle 5"/>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1997-2013</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9A5A1C-8749-45EC-9A57-4811C22D6D3D}"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7209A-DB41-4A41-93A4-F6EEAF40920F}"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A5A1C-8749-45EC-9A57-4811C22D6D3D}"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7209A-DB41-4A41-93A4-F6EEAF40920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A5A1C-8749-45EC-9A57-4811C22D6D3D}"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7209A-DB41-4A41-93A4-F6EEAF40920F}"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9A5A1C-8749-45EC-9A57-4811C22D6D3D}" type="datetimeFigureOut">
              <a:rPr lang="en-US" smtClean="0"/>
              <a:pPr/>
              <a:t>10/2/2013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7209A-DB41-4A41-93A4-F6EEAF40920F}"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9A5A1C-8749-45EC-9A57-4811C22D6D3D}" type="datetimeFigureOut">
              <a:rPr lang="en-US" smtClean="0"/>
              <a:pPr/>
              <a:t>10/2/2013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A7209A-DB41-4A41-93A4-F6EEAF40920F}"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9A5A1C-8749-45EC-9A57-4811C22D6D3D}" type="datetimeFigureOut">
              <a:rPr lang="en-US" smtClean="0"/>
              <a:pPr/>
              <a:t>10/2/2013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7209A-DB41-4A41-93A4-F6EEAF40920F}"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A5A1C-8749-45EC-9A57-4811C22D6D3D}" type="datetimeFigureOut">
              <a:rPr lang="en-US" smtClean="0"/>
              <a:pPr/>
              <a:t>10/2/2013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A7209A-DB41-4A41-93A4-F6EEAF40920F}"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A5A1C-8749-45EC-9A57-4811C22D6D3D}" type="datetimeFigureOut">
              <a:rPr lang="en-US" smtClean="0"/>
              <a:pPr/>
              <a:t>10/2/2013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7209A-DB41-4A41-93A4-F6EEAF40920F}"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A5A1C-8749-45EC-9A57-4811C22D6D3D}" type="datetimeFigureOut">
              <a:rPr lang="en-US" smtClean="0"/>
              <a:pPr/>
              <a:t>10/2/2013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7209A-DB41-4A41-93A4-F6EEAF40920F}"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A5A1C-8749-45EC-9A57-4811C22D6D3D}"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7209A-DB41-4A41-93A4-F6EEAF40920F}"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A5A1C-8749-45EC-9A57-4811C22D6D3D}" type="datetimeFigureOut">
              <a:rPr lang="en-US" smtClean="0"/>
              <a:pPr/>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7209A-DB41-4A41-93A4-F6EEAF40920F}"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print"/>
          <a:srcRect/>
          <a:stretch>
            <a:fillRect/>
          </a:stretch>
        </p:blipFill>
        <p:spPr bwMode="auto">
          <a:xfrm>
            <a:off x="0" y="6051734"/>
            <a:ext cx="9144000" cy="806266"/>
          </a:xfrm>
          <a:prstGeom prst="rect">
            <a:avLst/>
          </a:prstGeom>
          <a:noFill/>
          <a:ln w="9525">
            <a:noFill/>
            <a:miter lim="800000"/>
            <a:headEnd/>
            <a:tailEnd/>
          </a:ln>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algn="l"/>
            <a:r>
              <a:rPr lang="en-CA" sz="1400" b="1" dirty="0">
                <a:solidFill>
                  <a:srgbClr val="333333"/>
                </a:solidFill>
                <a:latin typeface="Arial"/>
              </a:rPr>
              <a:t>What’s in this Section:</a:t>
            </a: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algn="l"/>
            <a:r>
              <a:rPr lang="en-CA" sz="1400" b="1" dirty="0">
                <a:solidFill>
                  <a:srgbClr val="333333"/>
                </a:solidFill>
                <a:latin typeface="Arial"/>
              </a:rPr>
              <a:t>Sections: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13799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600" b="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16pt) </a:t>
            </a:r>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print"/>
          <a:srcRect/>
          <a:stretch>
            <a:fillRect/>
          </a:stretch>
        </p:blipFill>
        <p:spPr bwMode="auto">
          <a:xfrm>
            <a:off x="0" y="6051734"/>
            <a:ext cx="9144000" cy="806266"/>
          </a:xfrm>
          <a:prstGeom prst="rect">
            <a:avLst/>
          </a:prstGeom>
          <a:noFill/>
          <a:ln w="9525">
            <a:noFill/>
            <a:miter lim="800000"/>
            <a:headEnd/>
            <a:tailEnd/>
          </a:ln>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algn="l"/>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algn="l"/>
            <a:r>
              <a:rPr lang="en-CA" sz="1400" b="1" dirty="0" smtClean="0">
                <a:solidFill>
                  <a:srgbClr val="333333"/>
                </a:solidFill>
              </a:rPr>
              <a:t>Sections:</a:t>
            </a:r>
            <a:endParaRPr lang="en-CA" sz="1400" b="1" dirty="0">
              <a:solidFill>
                <a:srgbClr val="333333"/>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9"/>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13799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600" b="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16pt) </a:t>
            </a:r>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7" name="Rectangle 16"/>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13799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600" b="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16pt) </a:t>
            </a:r>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8"/>
          <p:cNvGrpSpPr/>
          <p:nvPr userDrawn="1"/>
        </p:nvGrpSpPr>
        <p:grpSpPr>
          <a:xfrm>
            <a:off x="0" y="0"/>
            <a:ext cx="9144000" cy="6876000"/>
            <a:chOff x="0" y="0"/>
            <a:chExt cx="9144000" cy="6876000"/>
          </a:xfrm>
        </p:grpSpPr>
        <p:sp>
          <p:nvSpPr>
            <p:cNvPr id="10" name="Rectangle 9"/>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3" name="Rectangle 12"/>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4" name="Rectangle 13"/>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5" name="Rectangle 1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theme" Target="../theme/theme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theme" Target="../theme/theme4.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a:t>
            </a:r>
            <a:r>
              <a:rPr lang="en-CA" sz="1000" baseline="0" dirty="0" smtClean="0"/>
              <a:t> Research Group</a:t>
            </a:r>
            <a:endParaRPr lang="en-CA" sz="1000" dirty="0"/>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0" algn="l"/>
            <a:fld id="{FF20F8B6-5AB9-41C4-A82C-4155E8A92B2C}" type="slidenum">
              <a:rPr lang="en-CA" sz="1000" smtClean="0"/>
              <a:pPr marL="179388" indent="0" algn="l"/>
              <a:t>‹#›</a:t>
            </a:fld>
            <a:endParaRPr lang="en-CA" sz="100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2" r:id="rId7"/>
    <p:sldLayoutId id="2147483680" r:id="rId8"/>
    <p:sldLayoutId id="2147483696" r:id="rId9"/>
    <p:sldLayoutId id="2147483677" r:id="rId10"/>
    <p:sldLayoutId id="2147483667" r:id="rId11"/>
    <p:sldLayoutId id="2147483684" r:id="rId12"/>
    <p:sldLayoutId id="2147483700" r:id="rId13"/>
    <p:sldLayoutId id="2147483683" r:id="rId14"/>
    <p:sldLayoutId id="2147483714" r:id="rId15"/>
    <p:sldLayoutId id="2147483694" r:id="rId16"/>
    <p:sldLayoutId id="2147483702"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A5A1C-8749-45EC-9A57-4811C22D6D3D}" type="datetimeFigureOut">
              <a:rPr lang="en-US" smtClean="0"/>
              <a:pPr/>
              <a:t>10/2/2013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7209A-DB41-4A41-93A4-F6EEAF40920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a:solidFill>
                  <a:srgbClr val="FFFFFF"/>
                </a:solidFill>
              </a:rPr>
              <a:t>Info-Tech Research Group</a:t>
            </a:r>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gn="l"/>
            <a:fld id="{FF20F8B6-5AB9-41C4-A82C-4155E8A92B2C}" type="slidenum">
              <a:rPr lang="en-CA" sz="1000">
                <a:solidFill>
                  <a:srgbClr val="FFFFFF"/>
                </a:solidFill>
              </a:rPr>
              <a:pPr marL="179388" algn="l"/>
              <a:t>‹#›</a:t>
            </a:fld>
            <a:endParaRPr lang="en-CA"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gn="l"/>
            <a:fld id="{FF20F8B6-5AB9-41C4-A82C-4155E8A92B2C}" type="slidenum">
              <a:rPr lang="en-CA" sz="1000" smtClean="0">
                <a:solidFill>
                  <a:srgbClr val="FFFFFF"/>
                </a:solidFill>
              </a:rPr>
              <a:pPr marL="179388" algn="l"/>
              <a:t>‹#›</a:t>
            </a:fld>
            <a:endParaRPr lang="en-CA"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865" r:id="rId26"/>
    <p:sldLayoutId id="2147483866" r:id="rId27"/>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infotech.com/research/ss/it-covertly-establish-a-business-centric-value-driven-ea-capability?utm_source=SS_Sample&amp;utm_medium=Collateral&amp;utm_campaign=Collateral"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6.emf"/><Relationship Id="rId18" Type="http://schemas.openxmlformats.org/officeDocument/2006/relationships/image" Target="../media/image8.gi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oleObject" Target="../embeddings/oleObject1.bin"/><Relationship Id="rId17" Type="http://schemas.openxmlformats.org/officeDocument/2006/relationships/hyperlink" Target="http://www.infotech.com/research/ss/it-covertly-establish-a-business-centric-value-driven-ea-capability?utm_source=SS_Sample&amp;utm_medium=Collateral&amp;utm_campaign=Collateral" TargetMode="External"/><Relationship Id="rId2" Type="http://schemas.openxmlformats.org/officeDocument/2006/relationships/tags" Target="../tags/tag2.xml"/><Relationship Id="rId16" Type="http://schemas.openxmlformats.org/officeDocument/2006/relationships/image" Target="../media/image20.jpeg"/><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image" Target="../media/image17.jpeg"/><Relationship Id="rId5" Type="http://schemas.openxmlformats.org/officeDocument/2006/relationships/tags" Target="../tags/tag5.xml"/><Relationship Id="rId15" Type="http://schemas.openxmlformats.org/officeDocument/2006/relationships/image" Target="../media/image19.wmf"/><Relationship Id="rId10" Type="http://schemas.openxmlformats.org/officeDocument/2006/relationships/notesSlide" Target="../notesSlides/notesSlide10.xml"/><Relationship Id="rId4" Type="http://schemas.openxmlformats.org/officeDocument/2006/relationships/tags" Target="../tags/tag4.xml"/><Relationship Id="rId9" Type="http://schemas.openxmlformats.org/officeDocument/2006/relationships/slideLayout" Target="../slideLayouts/slideLayout71.xml"/><Relationship Id="rId14" Type="http://schemas.openxmlformats.org/officeDocument/2006/relationships/image" Target="../media/image18.wmf"/></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8.w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9.jpeg"/><Relationship Id="rId17" Type="http://schemas.openxmlformats.org/officeDocument/2006/relationships/image" Target="../media/image8.gif"/><Relationship Id="rId2" Type="http://schemas.openxmlformats.org/officeDocument/2006/relationships/tags" Target="../tags/tag9.xml"/><Relationship Id="rId16" Type="http://schemas.openxmlformats.org/officeDocument/2006/relationships/hyperlink" Target="http://www.infotech.com/research/ss/it-covertly-establish-a-business-centric-value-driven-ea-capability?utm_source=SS_Sample&amp;utm_medium=Collateral&amp;utm_campaign=Collateral" TargetMode="External"/><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image" Target="../media/image16.emf"/><Relationship Id="rId5" Type="http://schemas.openxmlformats.org/officeDocument/2006/relationships/tags" Target="../tags/tag12.xml"/><Relationship Id="rId15" Type="http://schemas.openxmlformats.org/officeDocument/2006/relationships/image" Target="../media/image21.jpeg"/><Relationship Id="rId10" Type="http://schemas.openxmlformats.org/officeDocument/2006/relationships/oleObject" Target="../embeddings/oleObject2.bin"/><Relationship Id="rId4" Type="http://schemas.openxmlformats.org/officeDocument/2006/relationships/tags" Target="../tags/tag11.xml"/><Relationship Id="rId9" Type="http://schemas.openxmlformats.org/officeDocument/2006/relationships/notesSlide" Target="../notesSlides/notesSlide11.xml"/><Relationship Id="rId1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 TargetMode="External"/><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9.xml"/><Relationship Id="rId6" Type="http://schemas.openxmlformats.org/officeDocument/2006/relationships/image" Target="../media/image8.gif"/><Relationship Id="rId5" Type="http://schemas.openxmlformats.org/officeDocument/2006/relationships/image" Target="../media/image22.png"/><Relationship Id="rId4" Type="http://schemas.openxmlformats.org/officeDocument/2006/relationships/hyperlink" Target="http://www.infotech.com/research/ss/it-covertly-establish-a-business-centric-value-driven-ea-capability?utm_source=SS_Sample&amp;utm_medium=Collateral&amp;utm_campaign=Collatera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it-covertly-establish-a-business-centric-value-driven-ea-capability?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4.xml"/><Relationship Id="rId5" Type="http://schemas.openxmlformats.org/officeDocument/2006/relationships/image" Target="../media/image8.gif"/><Relationship Id="rId4" Type="http://schemas.openxmlformats.org/officeDocument/2006/relationships/hyperlink" Target="http://www.infotech.com/research/ss/it-covertly-establish-a-business-centric-value-driven-ea-capability?utm_source=SS_Sample&amp;utm_medium=Collateral&amp;utm_campaign=Collatera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hyperlink" Target="mailto:workshopbooking@infotech.com" TargetMode="External"/><Relationship Id="rId7" Type="http://schemas.openxmlformats.org/officeDocument/2006/relationships/hyperlink" Target="http://www.infotech.com/research/ss/it-covertly-establish-a-business-centric-value-driven-ea-capability?utm_source=SS_Sample&amp;utm_medium=Collateral&amp;utm_campaign=Collateral" TargetMode="External"/><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mailto:GuidedImplementations@InfoTech.com" TargetMode="External"/><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8.gif"/><Relationship Id="rId5" Type="http://schemas.openxmlformats.org/officeDocument/2006/relationships/hyperlink" Target="http://www.infotech.com/research/ss/it-covertly-establish-a-business-centric-value-driven-ea-capability?utm_source=SS_Sample&amp;utm_medium=Collateral&amp;utm_campaign=Collateral"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8.gif"/><Relationship Id="rId4" Type="http://schemas.openxmlformats.org/officeDocument/2006/relationships/hyperlink" Target="http://www.infotech.com/research/ss/it-covertly-establish-a-business-centric-value-driven-ea-capability?utm_source=SS_Sample&amp;utm_medium=Collateral&amp;utm_campaign=Collater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GuidedImplementations@InfoTech.com?subject=Covertly%20Establish%20a%20Business-Centric,%20Value-Driven%20EA%20Capability%20-%20Intro"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8.gif"/><Relationship Id="rId5" Type="http://schemas.openxmlformats.org/officeDocument/2006/relationships/hyperlink" Target="http://www.infotech.com/research/ss/it-covertly-establish-a-business-centric-value-driven-ea-capability?utm_source=SS_Sample&amp;utm_medium=Collateral&amp;utm_campaign=Collateral"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hyperlink" Target="http://www.infotech.com/research/ss/it-covertly-establish-a-business-centric-value-driven-ea-capability?utm_source=SS_Sample&amp;utm_medium=Collateral&amp;utm_campaign=Collater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8.gif"/><Relationship Id="rId5" Type="http://schemas.openxmlformats.org/officeDocument/2006/relationships/hyperlink" Target="http://www.infotech.com/research/ss/it-covertly-establish-a-business-centric-value-driven-ea-capability?utm_source=SS_Sample&amp;utm_medium=Collateral&amp;utm_campaign=Collateral"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774700" y="3060698"/>
            <a:ext cx="7973764" cy="940422"/>
          </a:xfrm>
        </p:spPr>
        <p:txBody>
          <a:bodyPr/>
          <a:lstStyle/>
          <a:p>
            <a:pPr lvl="0"/>
            <a:r>
              <a:rPr lang="en-US" dirty="0" smtClean="0"/>
              <a:t>Covertly</a:t>
            </a:r>
            <a:r>
              <a:rPr lang="en-CA" dirty="0" smtClean="0"/>
              <a:t> Establish a Business-Centric, Value-Driven </a:t>
            </a:r>
            <a:r>
              <a:rPr lang="en-CA" strike="sngStrike" dirty="0" smtClean="0"/>
              <a:t>EA</a:t>
            </a:r>
            <a:r>
              <a:rPr lang="en-CA" dirty="0" smtClean="0"/>
              <a:t> Capability</a:t>
            </a:r>
            <a:endParaRPr lang="en-US" dirty="0" smtClean="0"/>
          </a:p>
        </p:txBody>
      </p:sp>
      <p:sp>
        <p:nvSpPr>
          <p:cNvPr id="8" name="Text Placeholder 7"/>
          <p:cNvSpPr>
            <a:spLocks noGrp="1"/>
          </p:cNvSpPr>
          <p:nvPr>
            <p:ph type="body" sz="quarter" idx="16"/>
          </p:nvPr>
        </p:nvSpPr>
        <p:spPr>
          <a:xfrm>
            <a:off x="774700" y="4001120"/>
            <a:ext cx="7467600" cy="508000"/>
          </a:xfrm>
        </p:spPr>
        <p:txBody>
          <a:bodyPr/>
          <a:lstStyle/>
          <a:p>
            <a:r>
              <a:rPr lang="en-US" dirty="0" smtClean="0"/>
              <a:t>Deploy </a:t>
            </a:r>
            <a:r>
              <a:rPr lang="en-US" strike="sngStrike" dirty="0" smtClean="0"/>
              <a:t>an </a:t>
            </a:r>
            <a:r>
              <a:rPr lang="en-US" strike="sngStrike" dirty="0"/>
              <a:t>EA practice</a:t>
            </a:r>
            <a:r>
              <a:rPr lang="en-US" dirty="0"/>
              <a:t> </a:t>
            </a:r>
            <a:r>
              <a:rPr lang="en-US" dirty="0" smtClean="0"/>
              <a:t>undercover. </a:t>
            </a:r>
            <a:r>
              <a:rPr lang="en-US" dirty="0"/>
              <a:t>F</a:t>
            </a:r>
            <a:r>
              <a:rPr lang="en-US" dirty="0" smtClean="0"/>
              <a:t>ocus it on the business and market its value contribution to earn business buy-in and executive support. </a:t>
            </a:r>
            <a:r>
              <a:rPr lang="en-US" dirty="0"/>
              <a:t>Sell the sizzle, not the </a:t>
            </a:r>
            <a:r>
              <a:rPr lang="en-US" dirty="0" smtClean="0"/>
              <a:t>steak. </a:t>
            </a:r>
            <a:endParaRPr lang="en-US" dirty="0"/>
          </a:p>
          <a:p>
            <a:endParaRPr lang="en-CA" dirty="0"/>
          </a:p>
        </p:txBody>
      </p:sp>
      <p:sp>
        <p:nvSpPr>
          <p:cNvPr id="10" name="TextBox 9"/>
          <p:cNvSpPr txBox="1"/>
          <p:nvPr/>
        </p:nvSpPr>
        <p:spPr>
          <a:xfrm rot="19898496">
            <a:off x="6119306" y="4761016"/>
            <a:ext cx="3276364" cy="369332"/>
          </a:xfrm>
          <a:prstGeom prst="rect">
            <a:avLst/>
          </a:prstGeom>
          <a:noFill/>
        </p:spPr>
        <p:txBody>
          <a:bodyPr wrap="square" rtlCol="0">
            <a:spAutoFit/>
          </a:bodyPr>
          <a:lstStyle/>
          <a:p>
            <a:r>
              <a:rPr lang="en-US" dirty="0" smtClean="0">
                <a:solidFill>
                  <a:srgbClr val="002060"/>
                </a:solidFill>
                <a:latin typeface="Segoe Script" pitchFamily="34" charset="0"/>
              </a:rPr>
              <a:t>Burn after reading!</a:t>
            </a:r>
            <a:endParaRPr lang="en-US" dirty="0">
              <a:solidFill>
                <a:srgbClr val="002060"/>
              </a:solidFill>
              <a:latin typeface="Segoe Script" pitchFamily="34" charset="0"/>
            </a:endParaRPr>
          </a:p>
        </p:txBody>
      </p:sp>
      <p:pic>
        <p:nvPicPr>
          <p:cNvPr id="13" name="Picture 12" descr="Confidential.jpg"/>
          <p:cNvPicPr>
            <a:picLocks noChangeAspect="1"/>
          </p:cNvPicPr>
          <p:nvPr/>
        </p:nvPicPr>
        <p:blipFill>
          <a:blip r:embed="rId3" cstate="print"/>
          <a:stretch>
            <a:fillRect/>
          </a:stretch>
        </p:blipFill>
        <p:spPr>
          <a:xfrm>
            <a:off x="647564" y="692696"/>
            <a:ext cx="2853680" cy="1324923"/>
          </a:xfrm>
          <a:prstGeom prst="rect">
            <a:avLst/>
          </a:prstGeom>
        </p:spPr>
      </p:pic>
      <p:pic>
        <p:nvPicPr>
          <p:cNvPr id="14" name="Picture 13" descr="92022704.jpg"/>
          <p:cNvPicPr>
            <a:picLocks noChangeAspect="1"/>
          </p:cNvPicPr>
          <p:nvPr/>
        </p:nvPicPr>
        <p:blipFill>
          <a:blip r:embed="rId4" cstate="print"/>
          <a:srcRect l="49292" t="86652" r="18962"/>
          <a:stretch>
            <a:fillRect/>
          </a:stretch>
        </p:blipFill>
        <p:spPr>
          <a:xfrm>
            <a:off x="5652120" y="1232756"/>
            <a:ext cx="2196244" cy="985791"/>
          </a:xfrm>
          <a:prstGeom prst="rect">
            <a:avLst/>
          </a:prstGeom>
          <a:noFill/>
          <a:ln>
            <a:noFill/>
          </a:ln>
        </p:spPr>
      </p:pic>
      <p:pic>
        <p:nvPicPr>
          <p:cNvPr id="15" name="Picture 14" descr="Top-Secret.jpg"/>
          <p:cNvPicPr>
            <a:picLocks noChangeAspect="1"/>
          </p:cNvPicPr>
          <p:nvPr/>
        </p:nvPicPr>
        <p:blipFill>
          <a:blip r:embed="rId5" cstate="print"/>
          <a:stretch>
            <a:fillRect/>
          </a:stretch>
        </p:blipFill>
        <p:spPr>
          <a:xfrm>
            <a:off x="1655676" y="4488515"/>
            <a:ext cx="2141984" cy="1568777"/>
          </a:xfrm>
          <a:prstGeom prst="rect">
            <a:avLst/>
          </a:prstGeom>
        </p:spPr>
      </p:pic>
      <p:grpSp>
        <p:nvGrpSpPr>
          <p:cNvPr id="9" name="Group 8"/>
          <p:cNvGrpSpPr/>
          <p:nvPr/>
        </p:nvGrpSpPr>
        <p:grpSpPr>
          <a:xfrm>
            <a:off x="0" y="5402461"/>
            <a:ext cx="9144000" cy="1455539"/>
            <a:chOff x="0" y="5402461"/>
            <a:chExt cx="9144000" cy="1455539"/>
          </a:xfrm>
        </p:grpSpPr>
        <p:pic>
          <p:nvPicPr>
            <p:cNvPr id="11" name="Picture 10" descr="sample-titlebar-itrgNEW.gif">
              <a:hlinkClick r:id="rId6"/>
            </p:cNvPr>
            <p:cNvPicPr>
              <a:picLocks noChangeAspect="1"/>
            </p:cNvPicPr>
            <p:nvPr/>
          </p:nvPicPr>
          <p:blipFill>
            <a:blip r:embed="rId7" cstate="print"/>
            <a:srcRect b="40634"/>
            <a:stretch>
              <a:fillRect/>
            </a:stretch>
          </p:blipFill>
          <p:spPr>
            <a:xfrm>
              <a:off x="0" y="5402461"/>
              <a:ext cx="9144000" cy="864096"/>
            </a:xfrm>
            <a:prstGeom prst="rect">
              <a:avLst/>
            </a:prstGeom>
          </p:spPr>
        </p:pic>
        <p:pic>
          <p:nvPicPr>
            <p:cNvPr id="12" name="Picture 11" descr="sample-titlebar-itrgNEW.gif"/>
            <p:cNvPicPr>
              <a:picLocks noChangeAspect="1"/>
            </p:cNvPicPr>
            <p:nvPr/>
          </p:nvPicPr>
          <p:blipFill>
            <a:blip r:embed="rId7" cstate="print"/>
            <a:srcRect l="79925" t="59366"/>
            <a:stretch>
              <a:fillRect/>
            </a:stretch>
          </p:blipFill>
          <p:spPr>
            <a:xfrm>
              <a:off x="7308304" y="6266557"/>
              <a:ext cx="1835696" cy="591443"/>
            </a:xfrm>
            <a:prstGeom prst="rect">
              <a:avLst/>
            </a:prstGeom>
          </p:spPr>
        </p:pic>
        <p:sp>
          <p:nvSpPr>
            <p:cNvPr id="16" name="Rectangle 15"/>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a:t>
              </a:r>
              <a:r>
                <a:rPr lang="en-CA" sz="800" smtClean="0">
                  <a:solidFill>
                    <a:schemeClr val="bg1">
                      <a:lumMod val="65000"/>
                    </a:schemeClr>
                  </a:solidFill>
                </a:rPr>
                <a:t>- 2013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194" name="Picture 2" descr="Stock Illustration: 3D men jumping a wall"/>
          <p:cNvPicPr>
            <a:picLocks noChangeAspect="1" noChangeArrowheads="1"/>
          </p:cNvPicPr>
          <p:nvPr>
            <p:custDataLst>
              <p:tags r:id="rId2"/>
            </p:custDataLst>
          </p:nvPr>
        </p:nvPicPr>
        <p:blipFill>
          <a:blip r:embed="rId11" cstate="print"/>
          <a:stretch>
            <a:fillRect/>
          </a:stretch>
        </p:blipFill>
        <p:spPr bwMode="auto">
          <a:xfrm>
            <a:off x="6480212" y="1742037"/>
            <a:ext cx="1722150" cy="2155014"/>
          </a:xfrm>
          <a:prstGeom prst="rect">
            <a:avLst/>
          </a:prstGeom>
          <a:noFill/>
        </p:spPr>
      </p:pic>
      <p:graphicFrame>
        <p:nvGraphicFramePr>
          <p:cNvPr id="22" name="Object 21"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9823" name="think-cell Slide" r:id="rId12" imgW="360" imgH="360" progId="">
                  <p:embed/>
                </p:oleObj>
              </mc:Choice>
              <mc:Fallback>
                <p:oleObj name="think-cell Slide" r:id="rId12" imgW="360" imgH="360" progId="">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4"/>
            </p:custDataLst>
          </p:nvPr>
        </p:nvSpPr>
        <p:spPr/>
        <p:txBody>
          <a:bodyPr/>
          <a:lstStyle/>
          <a:p>
            <a:r>
              <a:rPr lang="en-US" dirty="0" smtClean="0"/>
              <a:t>Secure ongoing business buy-in and executive support to increase the likelihood of EA success</a:t>
            </a:r>
            <a:endParaRPr lang="en-US" dirty="0"/>
          </a:p>
        </p:txBody>
      </p:sp>
      <p:sp>
        <p:nvSpPr>
          <p:cNvPr id="14" name="Text Placeholder 29"/>
          <p:cNvSpPr>
            <a:spLocks noGrp="1"/>
          </p:cNvSpPr>
          <p:nvPr>
            <p:custDataLst>
              <p:tags r:id="rId5"/>
            </p:custDataLst>
          </p:nvPr>
        </p:nvSpPr>
        <p:spPr bwMode="auto">
          <a:xfrm>
            <a:off x="6100639" y="4257093"/>
            <a:ext cx="2899461" cy="2484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kern="1200" baseline="0">
                <a:solidFill>
                  <a:schemeClr val="tx1"/>
                </a:solidFill>
                <a:latin typeface="+mn-lt"/>
                <a:ea typeface="+mn-ea"/>
                <a:cs typeface="+mn-cs"/>
              </a:defRPr>
            </a:lvl1pPr>
            <a:lvl2pPr marL="228600" indent="-228600" algn="l" rtl="0" eaLnBrk="0" fontAlgn="base" hangingPunct="0">
              <a:spcBef>
                <a:spcPct val="20000"/>
              </a:spcBef>
              <a:spcAft>
                <a:spcPct val="0"/>
              </a:spcAft>
              <a:buClr>
                <a:schemeClr val="tx1"/>
              </a:buClr>
              <a:buSzPct val="150000"/>
              <a:buFont typeface="Arial" pitchFamily="34" charset="0"/>
              <a:buChar char="◦"/>
              <a:defRPr sz="1400" kern="1200">
                <a:solidFill>
                  <a:schemeClr val="tx1"/>
                </a:solidFill>
                <a:latin typeface="+mn-lt"/>
                <a:ea typeface="+mn-ea"/>
                <a:cs typeface="+mn-cs"/>
              </a:defRPr>
            </a:lvl2pPr>
            <a:lvl3pPr marL="228600" indent="-228600" algn="l" rtl="0" eaLnBrk="0" fontAlgn="base" hangingPunct="0">
              <a:spcBef>
                <a:spcPct val="20000"/>
              </a:spcBef>
              <a:spcAft>
                <a:spcPct val="0"/>
              </a:spcAft>
              <a:buClr>
                <a:schemeClr val="tx1"/>
              </a:buClr>
              <a:buFont typeface="Arial" pitchFamily="34" charset="0"/>
              <a:buChar char="–"/>
              <a:defRPr sz="1400" kern="1200">
                <a:solidFill>
                  <a:schemeClr val="tx1"/>
                </a:solidFill>
                <a:latin typeface="+mn-lt"/>
                <a:ea typeface="+mn-ea"/>
                <a:cs typeface="+mn-cs"/>
              </a:defRPr>
            </a:lvl3pPr>
            <a:lvl4pPr marL="228600" indent="-228600" algn="l" rtl="0" eaLnBrk="0" fontAlgn="base" hangingPunct="0">
              <a:spcBef>
                <a:spcPct val="20000"/>
              </a:spcBef>
              <a:spcAft>
                <a:spcPct val="0"/>
              </a:spcAft>
              <a:buClr>
                <a:schemeClr val="tx1"/>
              </a:buClr>
              <a:buFont typeface="Wingdings" pitchFamily="2" charset="2"/>
              <a:buChar char="§"/>
              <a:defRPr sz="1400" kern="1200">
                <a:solidFill>
                  <a:schemeClr val="tx1"/>
                </a:solidFill>
                <a:latin typeface="+mn-lt"/>
                <a:ea typeface="+mn-ea"/>
                <a:cs typeface="+mn-cs"/>
              </a:defRPr>
            </a:lvl4pPr>
            <a:lvl5pPr marL="2286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33333"/>
              </a:buClr>
            </a:pPr>
            <a:r>
              <a:rPr lang="en-CA" sz="1400" b="0" i="1" dirty="0" smtClean="0">
                <a:solidFill>
                  <a:srgbClr val="333333"/>
                </a:solidFill>
                <a:latin typeface="Georgia"/>
              </a:rPr>
              <a:t>    For enterprise architecture to really fulfill its true potential, business engagement is an imperative, it’s an absolute essential success factor. There could be some success without it, but much more muted than it could have been. </a:t>
            </a:r>
            <a:r>
              <a:rPr lang="en-US" sz="1400" b="0" dirty="0" smtClean="0">
                <a:solidFill>
                  <a:srgbClr val="333333"/>
                </a:solidFill>
              </a:rPr>
              <a:t>	</a:t>
            </a:r>
          </a:p>
          <a:p>
            <a:pPr algn="r">
              <a:spcBef>
                <a:spcPts val="600"/>
              </a:spcBef>
              <a:buClr>
                <a:srgbClr val="333333"/>
              </a:buClr>
            </a:pPr>
            <a:r>
              <a:rPr lang="en-US" sz="1400" b="0" dirty="0" smtClean="0">
                <a:solidFill>
                  <a:srgbClr val="333333"/>
                </a:solidFill>
              </a:rPr>
              <a:t>-</a:t>
            </a:r>
            <a:r>
              <a:rPr lang="en-US" sz="1200" b="0" dirty="0" smtClean="0">
                <a:solidFill>
                  <a:srgbClr val="333333"/>
                </a:solidFill>
              </a:rPr>
              <a:t> Pallab Saha, National University of Singapore</a:t>
            </a:r>
          </a:p>
        </p:txBody>
      </p:sp>
      <p:pic>
        <p:nvPicPr>
          <p:cNvPr id="15" name="Picture 14" descr="quote2.wmf"/>
          <p:cNvPicPr>
            <a:picLocks noChangeAspect="1"/>
          </p:cNvPicPr>
          <p:nvPr>
            <p:custDataLst>
              <p:tags r:id="rId6"/>
            </p:custDataLst>
          </p:nvPr>
        </p:nvPicPr>
        <p:blipFill>
          <a:blip r:embed="rId14" cstate="print"/>
          <a:stretch>
            <a:fillRect/>
          </a:stretch>
        </p:blipFill>
        <p:spPr>
          <a:xfrm>
            <a:off x="7668344" y="5811725"/>
            <a:ext cx="183531" cy="131094"/>
          </a:xfrm>
          <a:prstGeom prst="rect">
            <a:avLst/>
          </a:prstGeom>
        </p:spPr>
      </p:pic>
      <p:pic>
        <p:nvPicPr>
          <p:cNvPr id="16" name="Picture 15" descr="quote1.wmf"/>
          <p:cNvPicPr>
            <a:picLocks noChangeAspect="1"/>
          </p:cNvPicPr>
          <p:nvPr>
            <p:custDataLst>
              <p:tags r:id="rId7"/>
            </p:custDataLst>
          </p:nvPr>
        </p:nvPicPr>
        <p:blipFill>
          <a:blip r:embed="rId15" cstate="print"/>
          <a:stretch>
            <a:fillRect/>
          </a:stretch>
        </p:blipFill>
        <p:spPr>
          <a:xfrm>
            <a:off x="6119144" y="4293096"/>
            <a:ext cx="181048" cy="129320"/>
          </a:xfrm>
          <a:prstGeom prst="rect">
            <a:avLst/>
          </a:prstGeom>
        </p:spPr>
      </p:pic>
      <p:sp>
        <p:nvSpPr>
          <p:cNvPr id="18" name="Text Placeholder 29"/>
          <p:cNvSpPr txBox="1">
            <a:spLocks/>
          </p:cNvSpPr>
          <p:nvPr/>
        </p:nvSpPr>
        <p:spPr bwMode="auto">
          <a:xfrm>
            <a:off x="251519" y="1196752"/>
            <a:ext cx="8625779"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eaLnBrk="0" hangingPunct="0">
              <a:spcBef>
                <a:spcPct val="20000"/>
              </a:spcBef>
              <a:buClr>
                <a:schemeClr val="tx1"/>
              </a:buClr>
              <a:buSzPct val="120000"/>
            </a:pPr>
            <a:r>
              <a:rPr lang="en-US" b="1" dirty="0" smtClean="0"/>
              <a:t>EA is an enterprise-wide initiative that spans the business and IT. In order for EA to be successful, the business must be engaged and supportive. </a:t>
            </a:r>
          </a:p>
        </p:txBody>
      </p:sp>
      <p:sp>
        <p:nvSpPr>
          <p:cNvPr id="12" name="TextBox 11"/>
          <p:cNvSpPr txBox="1"/>
          <p:nvPr/>
        </p:nvSpPr>
        <p:spPr>
          <a:xfrm>
            <a:off x="1386265" y="6181393"/>
            <a:ext cx="3564396" cy="246221"/>
          </a:xfrm>
          <a:prstGeom prst="rect">
            <a:avLst/>
          </a:prstGeom>
          <a:noFill/>
        </p:spPr>
        <p:txBody>
          <a:bodyPr wrap="square" rtlCol="0">
            <a:spAutoFit/>
          </a:bodyPr>
          <a:lstStyle/>
          <a:p>
            <a:r>
              <a:rPr lang="en-US" sz="1000" dirty="0" smtClean="0"/>
              <a:t>Source: Info-Tech Research Group,</a:t>
            </a:r>
            <a:r>
              <a:rPr lang="en-US" sz="1000" i="1" dirty="0" smtClean="0"/>
              <a:t> N = 97</a:t>
            </a:r>
          </a:p>
        </p:txBody>
      </p:sp>
      <p:pic>
        <p:nvPicPr>
          <p:cNvPr id="17" name="Picture 16" descr="graph-slide 8.jpg"/>
          <p:cNvPicPr>
            <a:picLocks noChangeAspect="1"/>
          </p:cNvPicPr>
          <p:nvPr/>
        </p:nvPicPr>
        <p:blipFill>
          <a:blip r:embed="rId16" cstate="print"/>
          <a:stretch>
            <a:fillRect/>
          </a:stretch>
        </p:blipFill>
        <p:spPr>
          <a:xfrm>
            <a:off x="236287" y="3509682"/>
            <a:ext cx="5864352" cy="2682240"/>
          </a:xfrm>
          <a:prstGeom prst="rect">
            <a:avLst/>
          </a:prstGeom>
        </p:spPr>
      </p:pic>
      <p:sp>
        <p:nvSpPr>
          <p:cNvPr id="3" name="Text Placeholder 2"/>
          <p:cNvSpPr>
            <a:spLocks noGrp="1"/>
          </p:cNvSpPr>
          <p:nvPr>
            <p:ph type="body" sz="quarter" idx="16"/>
            <p:custDataLst>
              <p:tags r:id="rId8"/>
            </p:custDataLst>
          </p:nvPr>
        </p:nvSpPr>
        <p:spPr>
          <a:xfrm>
            <a:off x="249302" y="1885107"/>
            <a:ext cx="6050889" cy="1831925"/>
          </a:xfrm>
        </p:spPr>
        <p:txBody>
          <a:bodyPr/>
          <a:lstStyle/>
          <a:p>
            <a:pPr marL="0" indent="0">
              <a:buNone/>
            </a:pPr>
            <a:r>
              <a:rPr lang="en-US" b="1" dirty="0" smtClean="0"/>
              <a:t>EA success is rooted within the business’s cooperation with IT</a:t>
            </a:r>
            <a:r>
              <a:rPr lang="en-US" dirty="0" smtClean="0"/>
              <a:t>, for example:</a:t>
            </a:r>
          </a:p>
          <a:p>
            <a:pPr marL="182563" indent="-182563"/>
            <a:r>
              <a:rPr lang="en-US" dirty="0" smtClean="0"/>
              <a:t>Gathering business stakeholders’ definitions of business value.</a:t>
            </a:r>
          </a:p>
          <a:p>
            <a:pPr marL="182563" indent="-182563"/>
            <a:r>
              <a:rPr lang="en-US" dirty="0" smtClean="0"/>
              <a:t>Discovering business scenarios.</a:t>
            </a:r>
          </a:p>
          <a:p>
            <a:pPr marL="182563" indent="-182563"/>
            <a:r>
              <a:rPr lang="en-US" dirty="0" smtClean="0"/>
              <a:t>Creating a business capability map.</a:t>
            </a:r>
          </a:p>
          <a:p>
            <a:pPr marL="182563" indent="-182563"/>
            <a:r>
              <a:rPr lang="en-US" dirty="0" smtClean="0"/>
              <a:t>Involving the business in EA governance.</a:t>
            </a:r>
          </a:p>
          <a:p>
            <a:pPr marL="0" indent="0">
              <a:buNone/>
              <a:tabLst>
                <a:tab pos="457200" algn="l"/>
              </a:tabLst>
            </a:pPr>
            <a:r>
              <a:rPr lang="en-US" dirty="0" smtClean="0"/>
              <a:t>Recent Info-Tech research found that organizations who have ongoing executive support for EA realize greater benefits from their EA initiatives. To see how impact from EA was derived, please refer to </a:t>
            </a:r>
            <a:r>
              <a:rPr lang="en-US" dirty="0" smtClean="0">
                <a:hlinkClick r:id="" action="ppaction://noaction"/>
              </a:rPr>
              <a:t>Appendix E</a:t>
            </a:r>
            <a:r>
              <a:rPr lang="en-US" dirty="0" smtClean="0"/>
              <a:t>.</a:t>
            </a:r>
          </a:p>
        </p:txBody>
      </p:sp>
      <p:pic>
        <p:nvPicPr>
          <p:cNvPr id="13" name="Picture 12" descr="sample_linkbar-itrgNEW.gif">
            <a:hlinkClick r:id="rId17"/>
          </p:cNvPr>
          <p:cNvPicPr>
            <a:picLocks noChangeAspect="1"/>
          </p:cNvPicPr>
          <p:nvPr/>
        </p:nvPicPr>
        <p:blipFill>
          <a:blip r:embed="rId18"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2735" name="think-cell Slide" r:id="rId10" imgW="360" imgH="360" progId="">
                  <p:embed/>
                </p:oleObj>
              </mc:Choice>
              <mc:Fallback>
                <p:oleObj name="think-cell Slide" r:id="rId10" imgW="360" imgH="360" progId="">
                  <p:embed/>
                  <p:pic>
                    <p:nvPicPr>
                      <p:cNvPr id="0"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t>Ditch the standard EA lingo, as it causes prejudice and resistance</a:t>
            </a:r>
            <a:endParaRPr lang="en-US" dirty="0"/>
          </a:p>
        </p:txBody>
      </p:sp>
      <p:sp>
        <p:nvSpPr>
          <p:cNvPr id="25" name="Text Placeholder 29"/>
          <p:cNvSpPr txBox="1">
            <a:spLocks/>
          </p:cNvSpPr>
          <p:nvPr/>
        </p:nvSpPr>
        <p:spPr bwMode="auto">
          <a:xfrm>
            <a:off x="251519" y="1196752"/>
            <a:ext cx="8625779"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eaLnBrk="0" hangingPunct="0">
              <a:spcBef>
                <a:spcPct val="20000"/>
              </a:spcBef>
              <a:buClr>
                <a:schemeClr val="tx1"/>
              </a:buClr>
              <a:buSzPct val="120000"/>
            </a:pPr>
            <a:r>
              <a:rPr lang="en-US" b="1" dirty="0" smtClean="0"/>
              <a:t>Over time, EA terms have earned a negative connotation due to repeated failures of EA. This terminology makes the business instinctively push back.</a:t>
            </a:r>
          </a:p>
        </p:txBody>
      </p:sp>
      <p:sp>
        <p:nvSpPr>
          <p:cNvPr id="32" name="Round Same Side Corner Rectangle 31"/>
          <p:cNvSpPr/>
          <p:nvPr>
            <p:custDataLst>
              <p:tags r:id="rId4"/>
            </p:custDataLst>
          </p:nvPr>
        </p:nvSpPr>
        <p:spPr>
          <a:xfrm>
            <a:off x="314871" y="4296097"/>
            <a:ext cx="3609057" cy="321035"/>
          </a:xfrm>
          <a:prstGeom prst="round2SameRect">
            <a:avLst>
              <a:gd name="adj1" fmla="val 10667"/>
              <a:gd name="adj2" fmla="val 0"/>
            </a:avLst>
          </a:prstGeom>
          <a:blipFill dpi="0" rotWithShape="1">
            <a:blip r:embed="rId12" cstate="print">
              <a:lum bright="-33000" contrast="-75000"/>
            </a:blip>
            <a:srcRect/>
            <a:tile tx="0" ty="0" sx="100000" sy="100000" flip="x" algn="tr"/>
          </a:blipFill>
          <a:ln w="12700">
            <a:solidFill>
              <a:srgbClr val="416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Covert EA operation plan of action</a:t>
            </a:r>
          </a:p>
        </p:txBody>
      </p:sp>
      <p:sp>
        <p:nvSpPr>
          <p:cNvPr id="33" name="Rectangle 32"/>
          <p:cNvSpPr/>
          <p:nvPr>
            <p:custDataLst>
              <p:tags r:id="rId5"/>
            </p:custDataLst>
          </p:nvPr>
        </p:nvSpPr>
        <p:spPr>
          <a:xfrm>
            <a:off x="314871" y="4617132"/>
            <a:ext cx="3609057" cy="1656184"/>
          </a:xfrm>
          <a:prstGeom prst="rect">
            <a:avLst/>
          </a:prstGeom>
          <a:blipFill dpi="0" rotWithShape="1">
            <a:blip r:embed="rId12" cstate="print">
              <a:alphaModFix amt="15000"/>
            </a:blip>
            <a:srcRect/>
            <a:tile tx="0" ty="0" sx="100000" sy="100000" flip="none" algn="tl"/>
          </a:blipFill>
          <a:ln w="12700">
            <a:solidFill>
              <a:srgbClr val="41634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400" b="1" dirty="0" smtClean="0">
                <a:solidFill>
                  <a:srgbClr val="333333"/>
                </a:solidFill>
              </a:rPr>
              <a:t>Operate your EA practice undercover </a:t>
            </a:r>
            <a:r>
              <a:rPr lang="en-US" sz="1400" dirty="0" smtClean="0">
                <a:solidFill>
                  <a:srgbClr val="333333"/>
                </a:solidFill>
              </a:rPr>
              <a:t>and</a:t>
            </a:r>
            <a:r>
              <a:rPr lang="en-US" sz="1400" b="1" dirty="0" smtClean="0">
                <a:solidFill>
                  <a:srgbClr val="333333"/>
                </a:solidFill>
              </a:rPr>
              <a:t> </a:t>
            </a:r>
            <a:r>
              <a:rPr lang="en-US" sz="1400" dirty="0" smtClean="0">
                <a:solidFill>
                  <a:srgbClr val="333333"/>
                </a:solidFill>
              </a:rPr>
              <a:t>don’t use any of the above terms. In the PowerPoint version of this storyboard, EA is crossed out to emphasize the importance of being covert. Think of “</a:t>
            </a:r>
            <a:r>
              <a:rPr lang="en-US" sz="1400" strike="sngStrike" dirty="0" smtClean="0">
                <a:solidFill>
                  <a:srgbClr val="333333"/>
                </a:solidFill>
              </a:rPr>
              <a:t>EA</a:t>
            </a:r>
            <a:r>
              <a:rPr lang="en-US" sz="1400" dirty="0" smtClean="0">
                <a:solidFill>
                  <a:srgbClr val="333333"/>
                </a:solidFill>
              </a:rPr>
              <a:t>” as a placeholder for your rebranded EA initiative name.</a:t>
            </a:r>
            <a:endParaRPr lang="ru-RU" sz="1400" dirty="0" smtClean="0">
              <a:solidFill>
                <a:srgbClr val="333333"/>
              </a:solidFill>
            </a:endParaRPr>
          </a:p>
          <a:p>
            <a:pPr algn="l"/>
            <a:r>
              <a:rPr lang="en-US" sz="1400" dirty="0" smtClean="0">
                <a:solidFill>
                  <a:srgbClr val="333333"/>
                </a:solidFill>
              </a:rPr>
              <a:t> </a:t>
            </a:r>
          </a:p>
        </p:txBody>
      </p:sp>
      <p:sp>
        <p:nvSpPr>
          <p:cNvPr id="34" name="Rectangle 33"/>
          <p:cNvSpPr/>
          <p:nvPr/>
        </p:nvSpPr>
        <p:spPr>
          <a:xfrm>
            <a:off x="4031940" y="4359407"/>
            <a:ext cx="4894114" cy="1646605"/>
          </a:xfrm>
          <a:prstGeom prst="rect">
            <a:avLst/>
          </a:prstGeom>
        </p:spPr>
        <p:txBody>
          <a:bodyPr wrap="square">
            <a:spAutoFit/>
          </a:bodyPr>
          <a:lstStyle/>
          <a:p>
            <a:pPr marL="182563" lvl="0" algn="l" fontAlgn="auto">
              <a:spcBef>
                <a:spcPts val="600"/>
              </a:spcBef>
              <a:spcAft>
                <a:spcPts val="0"/>
              </a:spcAft>
            </a:pPr>
            <a:r>
              <a:rPr lang="en-SG" sz="1400" i="1" dirty="0" smtClean="0">
                <a:solidFill>
                  <a:srgbClr val="333333"/>
                </a:solidFill>
                <a:latin typeface="Georgia"/>
              </a:rPr>
              <a:t>It is not essential to use the term EA. As long as you are doing what it is you are supposed to do, you will see value. Don’t intimidate your key stakeholders with the terminology. Doing EA without calling it EA has worked. </a:t>
            </a:r>
            <a:r>
              <a:rPr lang="en-US" sz="1400" i="1" dirty="0" smtClean="0">
                <a:solidFill>
                  <a:srgbClr val="333333"/>
                </a:solidFill>
                <a:latin typeface="Georgia"/>
              </a:rPr>
              <a:t>Resistance to EA is a consequence of failure, not the cause for it</a:t>
            </a:r>
            <a:r>
              <a:rPr lang="en-US" sz="1200" i="1" dirty="0" smtClean="0">
                <a:solidFill>
                  <a:srgbClr val="333333"/>
                </a:solidFill>
                <a:latin typeface="Georgia"/>
              </a:rPr>
              <a:t>.</a:t>
            </a:r>
          </a:p>
          <a:p>
            <a:pPr marL="182563" lvl="0" algn="r" fontAlgn="auto">
              <a:spcBef>
                <a:spcPts val="600"/>
              </a:spcBef>
              <a:spcAft>
                <a:spcPts val="0"/>
              </a:spcAft>
            </a:pPr>
            <a:r>
              <a:rPr lang="en-US" sz="1200" dirty="0" smtClean="0">
                <a:solidFill>
                  <a:srgbClr val="333333"/>
                </a:solidFill>
                <a:latin typeface="Arial"/>
              </a:rPr>
              <a:t>- Pallab Saha, National University of Singapore</a:t>
            </a:r>
            <a:endParaRPr lang="en-CA" sz="1400" b="1" i="1" dirty="0">
              <a:solidFill>
                <a:srgbClr val="333333"/>
              </a:solidFill>
              <a:latin typeface="Georgia"/>
            </a:endParaRPr>
          </a:p>
        </p:txBody>
      </p:sp>
      <p:pic>
        <p:nvPicPr>
          <p:cNvPr id="35" name="Picture 34" descr="quote2.wmf"/>
          <p:cNvPicPr>
            <a:picLocks noChangeAspect="1"/>
          </p:cNvPicPr>
          <p:nvPr>
            <p:custDataLst>
              <p:tags r:id="rId6"/>
            </p:custDataLst>
          </p:nvPr>
        </p:nvPicPr>
        <p:blipFill>
          <a:blip r:embed="rId13" cstate="print"/>
          <a:stretch>
            <a:fillRect/>
          </a:stretch>
        </p:blipFill>
        <p:spPr>
          <a:xfrm>
            <a:off x="5544108" y="5485915"/>
            <a:ext cx="183531" cy="131094"/>
          </a:xfrm>
          <a:prstGeom prst="rect">
            <a:avLst/>
          </a:prstGeom>
        </p:spPr>
      </p:pic>
      <p:pic>
        <p:nvPicPr>
          <p:cNvPr id="36" name="Picture 35" descr="quote1.wmf"/>
          <p:cNvPicPr>
            <a:picLocks noChangeAspect="1"/>
          </p:cNvPicPr>
          <p:nvPr>
            <p:custDataLst>
              <p:tags r:id="rId7"/>
            </p:custDataLst>
          </p:nvPr>
        </p:nvPicPr>
        <p:blipFill>
          <a:blip r:embed="rId14" cstate="print"/>
          <a:stretch>
            <a:fillRect/>
          </a:stretch>
        </p:blipFill>
        <p:spPr>
          <a:xfrm>
            <a:off x="4066916" y="4415804"/>
            <a:ext cx="181048" cy="129320"/>
          </a:xfrm>
          <a:prstGeom prst="rect">
            <a:avLst/>
          </a:prstGeom>
        </p:spPr>
      </p:pic>
      <p:pic>
        <p:nvPicPr>
          <p:cNvPr id="41" name="Picture 40" descr="slide-7.jpg"/>
          <p:cNvPicPr>
            <a:picLocks noChangeAspect="1"/>
          </p:cNvPicPr>
          <p:nvPr/>
        </p:nvPicPr>
        <p:blipFill>
          <a:blip r:embed="rId15" cstate="print"/>
          <a:stretch>
            <a:fillRect/>
          </a:stretch>
        </p:blipFill>
        <p:spPr>
          <a:xfrm>
            <a:off x="1317092" y="1853977"/>
            <a:ext cx="6509817" cy="2135427"/>
          </a:xfrm>
          <a:prstGeom prst="rect">
            <a:avLst/>
          </a:prstGeom>
        </p:spPr>
      </p:pic>
      <p:pic>
        <p:nvPicPr>
          <p:cNvPr id="11" name="Picture 10"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3"/>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4"/>
          </p:cNvPr>
          <p:cNvPicPr>
            <a:picLocks noChangeAspect="1"/>
          </p:cNvPicPr>
          <p:nvPr/>
        </p:nvPicPr>
        <p:blipFill>
          <a:blip r:embed="rId5"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4"/>
          </p:cNvPr>
          <p:cNvPicPr>
            <a:picLocks noChangeAspect="1"/>
          </p:cNvPicPr>
          <p:nvPr/>
        </p:nvPicPr>
        <p:blipFill>
          <a:blip r:embed="rId6"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7"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71821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257176" y="1232756"/>
            <a:ext cx="8620124" cy="936104"/>
          </a:xfrm>
        </p:spPr>
        <p:txBody>
          <a:bodyPr/>
          <a:lstStyle/>
          <a:p>
            <a:r>
              <a:rPr lang="en-CA" dirty="0" smtClean="0"/>
              <a:t>Secure business buy-in and executive support by bypassing prejudice and resistance to Enterprise Architecture (EA) and communicating EA contribution to business value. </a:t>
            </a:r>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0" name="Text Placeholder 9"/>
          <p:cNvSpPr>
            <a:spLocks noGrp="1"/>
          </p:cNvSpPr>
          <p:nvPr>
            <p:ph type="body" sz="quarter" idx="16"/>
          </p:nvPr>
        </p:nvSpPr>
        <p:spPr>
          <a:xfrm>
            <a:off x="249303" y="2723614"/>
            <a:ext cx="4034665" cy="2937632"/>
          </a:xfrm>
        </p:spPr>
        <p:txBody>
          <a:bodyPr/>
          <a:lstStyle/>
          <a:p>
            <a:pPr marL="228600" indent="-228600"/>
            <a:r>
              <a:rPr lang="en-CA" dirty="0" smtClean="0"/>
              <a:t>CIOs who want to establish or revive an EA capability.</a:t>
            </a:r>
          </a:p>
          <a:p>
            <a:pPr marL="228600" indent="-228600"/>
            <a:r>
              <a:rPr lang="en-CA" dirty="0" smtClean="0"/>
              <a:t>Enterprise Architects who want to stay employed.</a:t>
            </a:r>
          </a:p>
          <a:p>
            <a:pPr marL="228600" indent="-228600"/>
            <a:r>
              <a:rPr lang="en-CA" dirty="0" smtClean="0"/>
              <a:t>Organizations that are unable to demonstrate EA value to the business.</a:t>
            </a:r>
          </a:p>
          <a:p>
            <a:pPr marL="228600" indent="-228600"/>
            <a:r>
              <a:rPr lang="en-CA" dirty="0" smtClean="0"/>
              <a:t>IT departments that experience push back on their EA initiatives.</a:t>
            </a:r>
          </a:p>
          <a:p>
            <a:pPr marL="228600" indent="-228600"/>
            <a:r>
              <a:rPr lang="en-CA" dirty="0" smtClean="0"/>
              <a:t>Organizations that don’t want to do EA, but want to reap the benefits of EA, i.e. improved business alignment, effectiveness, efficiency, and agility.</a:t>
            </a:r>
          </a:p>
          <a:p>
            <a:endParaRPr lang="en-CA" dirty="0" smtClean="0"/>
          </a:p>
        </p:txBody>
      </p:sp>
      <p:sp>
        <p:nvSpPr>
          <p:cNvPr id="12" name="Text Placeholder 11"/>
          <p:cNvSpPr>
            <a:spLocks noGrp="1"/>
          </p:cNvSpPr>
          <p:nvPr>
            <p:ph type="body" sz="quarter" idx="23"/>
          </p:nvPr>
        </p:nvSpPr>
        <p:spPr>
          <a:xfrm>
            <a:off x="4860032" y="2723615"/>
            <a:ext cx="4032448" cy="2376264"/>
          </a:xfrm>
        </p:spPr>
        <p:txBody>
          <a:bodyPr/>
          <a:lstStyle/>
          <a:p>
            <a:pPr marL="228600" indent="-228600"/>
            <a:r>
              <a:rPr lang="en-CA" dirty="0" smtClean="0"/>
              <a:t>Avoid prejudice and resistance towards EA.</a:t>
            </a:r>
          </a:p>
          <a:p>
            <a:pPr marL="228600" indent="-228600"/>
            <a:r>
              <a:rPr lang="en-CA" dirty="0" smtClean="0"/>
              <a:t>Demonstrate EA’s value contribution.</a:t>
            </a:r>
          </a:p>
          <a:p>
            <a:pPr marL="228600" indent="-228600"/>
            <a:r>
              <a:rPr lang="en-CA" dirty="0" smtClean="0"/>
              <a:t>Design a covert, business-centric EA operating model.</a:t>
            </a:r>
          </a:p>
          <a:p>
            <a:pPr marL="228600" indent="-228600"/>
            <a:r>
              <a:rPr lang="en-CA" dirty="0" smtClean="0"/>
              <a:t>Achieve ongoing business buy-in and executive support for EA.</a:t>
            </a:r>
            <a:endParaRPr lang="en-CA" dirty="0"/>
          </a:p>
        </p:txBody>
      </p:sp>
      <p:cxnSp>
        <p:nvCxnSpPr>
          <p:cNvPr id="13" name="Straight Connector 12"/>
          <p:cNvCxnSpPr/>
          <p:nvPr/>
        </p:nvCxnSpPr>
        <p:spPr>
          <a:xfrm flipH="1">
            <a:off x="4608003" y="2492894"/>
            <a:ext cx="1" cy="3168354"/>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9302" y="2365139"/>
            <a:ext cx="3134566" cy="307777"/>
          </a:xfrm>
          <a:prstGeom prst="rect">
            <a:avLst/>
          </a:prstGeom>
          <a:noFill/>
        </p:spPr>
        <p:txBody>
          <a:bodyPr wrap="square" rtlCol="0">
            <a:spAutoFit/>
          </a:bodyPr>
          <a:lstStyle/>
          <a:p>
            <a:pPr algn="l"/>
            <a:r>
              <a:rPr lang="en-CA" sz="1400" b="1" dirty="0" smtClean="0"/>
              <a:t>This Research Is Designed</a:t>
            </a:r>
            <a:r>
              <a:rPr lang="en-CA" sz="1400" b="1" baseline="0" dirty="0" smtClean="0"/>
              <a:t> For:</a:t>
            </a:r>
            <a:endParaRPr lang="en-CA" sz="1400" b="1" dirty="0"/>
          </a:p>
        </p:txBody>
      </p:sp>
      <p:sp>
        <p:nvSpPr>
          <p:cNvPr id="15" name="TextBox 14"/>
          <p:cNvSpPr txBox="1"/>
          <p:nvPr/>
        </p:nvSpPr>
        <p:spPr>
          <a:xfrm>
            <a:off x="4860032" y="2365139"/>
            <a:ext cx="2808312" cy="307777"/>
          </a:xfrm>
          <a:prstGeom prst="rect">
            <a:avLst/>
          </a:prstGeom>
          <a:noFill/>
        </p:spPr>
        <p:txBody>
          <a:bodyPr wrap="square" rtlCol="0">
            <a:spAutoFit/>
          </a:bodyPr>
          <a:lstStyle/>
          <a:p>
            <a:pPr algn="l"/>
            <a:r>
              <a:rPr lang="en-CA" sz="1400" b="1" dirty="0" smtClean="0"/>
              <a:t>This Research</a:t>
            </a:r>
            <a:r>
              <a:rPr lang="en-CA" sz="1400" b="1" baseline="0" dirty="0" smtClean="0"/>
              <a:t> Will Help You:</a:t>
            </a:r>
            <a:endParaRPr lang="en-CA" sz="1400" b="1" dirty="0"/>
          </a:p>
        </p:txBody>
      </p:sp>
      <p:pic>
        <p:nvPicPr>
          <p:cNvPr id="9" name="Picture 8"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6"/>
          </p:nvPr>
        </p:nvSpPr>
        <p:spPr>
          <a:xfrm>
            <a:off x="249302" y="1160748"/>
            <a:ext cx="8627997" cy="2533291"/>
          </a:xfrm>
        </p:spPr>
        <p:txBody>
          <a:bodyPr/>
          <a:lstStyle/>
          <a:p>
            <a:pPr>
              <a:spcBef>
                <a:spcPts val="0"/>
              </a:spcBef>
              <a:spcAft>
                <a:spcPts val="600"/>
              </a:spcAft>
              <a:buNone/>
            </a:pPr>
            <a:r>
              <a:rPr lang="en-US" b="1" dirty="0" smtClean="0"/>
              <a:t>Situation</a:t>
            </a:r>
            <a:endParaRPr lang="en-CA" b="1" dirty="0" smtClean="0"/>
          </a:p>
          <a:p>
            <a:pPr>
              <a:spcBef>
                <a:spcPts val="0"/>
              </a:spcBef>
              <a:spcAft>
                <a:spcPts val="1200"/>
              </a:spcAft>
            </a:pPr>
            <a:r>
              <a:rPr lang="en-US" dirty="0" smtClean="0"/>
              <a:t>Establishing an EA practice can help organizations enable their strategic business intent and improve effectiveness, efficiency, and agility.</a:t>
            </a:r>
            <a:endParaRPr lang="en-US" b="1" dirty="0" smtClean="0"/>
          </a:p>
          <a:p>
            <a:pPr>
              <a:spcBef>
                <a:spcPts val="0"/>
              </a:spcBef>
              <a:spcAft>
                <a:spcPts val="600"/>
              </a:spcAft>
              <a:buNone/>
            </a:pPr>
            <a:r>
              <a:rPr lang="en-US" b="1" dirty="0" smtClean="0"/>
              <a:t>Complication</a:t>
            </a:r>
            <a:endParaRPr lang="en-CA" b="1" dirty="0" smtClean="0"/>
          </a:p>
          <a:p>
            <a:pPr>
              <a:spcBef>
                <a:spcPts val="0"/>
              </a:spcBef>
              <a:spcAft>
                <a:spcPts val="600"/>
              </a:spcAft>
            </a:pPr>
            <a:r>
              <a:rPr lang="en-US" dirty="0" smtClean="0"/>
              <a:t>The business typically </a:t>
            </a:r>
            <a:r>
              <a:rPr lang="en-US" b="1" dirty="0" smtClean="0"/>
              <a:t>doesn’t see the value</a:t>
            </a:r>
            <a:r>
              <a:rPr lang="en-US" dirty="0" smtClean="0"/>
              <a:t> of EA. </a:t>
            </a:r>
            <a:r>
              <a:rPr lang="en-US" b="1" dirty="0" smtClean="0"/>
              <a:t>ROI metrics don’t work</a:t>
            </a:r>
            <a:r>
              <a:rPr lang="en-US" dirty="0" smtClean="0"/>
              <a:t> well for EA.</a:t>
            </a:r>
          </a:p>
          <a:p>
            <a:pPr>
              <a:spcBef>
                <a:spcPts val="0"/>
              </a:spcBef>
              <a:spcAft>
                <a:spcPts val="600"/>
              </a:spcAft>
            </a:pPr>
            <a:r>
              <a:rPr lang="en-US" dirty="0" smtClean="0"/>
              <a:t>Within IT, EA is frequently </a:t>
            </a:r>
            <a:r>
              <a:rPr lang="en-US" b="1" dirty="0" smtClean="0"/>
              <a:t>perceived as a roadblock</a:t>
            </a:r>
            <a:r>
              <a:rPr lang="en-US" dirty="0" smtClean="0"/>
              <a:t>, as an unneeded layer of bureaucracy that impedes project execution and kills innovation.</a:t>
            </a:r>
          </a:p>
          <a:p>
            <a:pPr>
              <a:spcBef>
                <a:spcPts val="0"/>
              </a:spcBef>
              <a:spcAft>
                <a:spcPts val="600"/>
              </a:spcAft>
            </a:pPr>
            <a:r>
              <a:rPr lang="en-US" dirty="0" smtClean="0"/>
              <a:t>Having been frequently perceived as non-contributing to business value and unsuccessful, EA initiatives have earned their </a:t>
            </a:r>
            <a:r>
              <a:rPr lang="en-US" b="1" dirty="0" smtClean="0"/>
              <a:t>inglorious distinction</a:t>
            </a:r>
            <a:r>
              <a:rPr lang="en-US" dirty="0" smtClean="0"/>
              <a:t>. Even mentioning EA may evoke </a:t>
            </a:r>
            <a:r>
              <a:rPr lang="en-US" b="1" dirty="0" smtClean="0"/>
              <a:t>prejudice and resistance</a:t>
            </a:r>
            <a:r>
              <a:rPr lang="en-US" dirty="0" smtClean="0"/>
              <a:t>.</a:t>
            </a:r>
          </a:p>
          <a:p>
            <a:pPr>
              <a:spcBef>
                <a:spcPts val="0"/>
              </a:spcBef>
              <a:spcAft>
                <a:spcPts val="600"/>
              </a:spcAft>
            </a:pPr>
            <a:r>
              <a:rPr lang="en-US" dirty="0" smtClean="0"/>
              <a:t>As a result, corporate IT is </a:t>
            </a:r>
            <a:r>
              <a:rPr lang="en-US" b="1" dirty="0" smtClean="0"/>
              <a:t>unable to secure ongoing business buy-in and executive support</a:t>
            </a:r>
            <a:r>
              <a:rPr lang="en-US" dirty="0" smtClean="0"/>
              <a:t> for EA initiatives.</a:t>
            </a:r>
          </a:p>
        </p:txBody>
      </p:sp>
      <p:sp>
        <p:nvSpPr>
          <p:cNvPr id="11" name="Round Same Side Corner Rectangle 10"/>
          <p:cNvSpPr/>
          <p:nvPr/>
        </p:nvSpPr>
        <p:spPr>
          <a:xfrm>
            <a:off x="251520" y="3694039"/>
            <a:ext cx="8640960" cy="252027"/>
          </a:xfrm>
          <a:prstGeom prst="round2SameRect">
            <a:avLst>
              <a:gd name="adj1" fmla="val 10667"/>
              <a:gd name="adj2" fmla="val 0"/>
            </a:avLst>
          </a:prstGeom>
          <a:blipFill dpi="0" rotWithShape="1">
            <a:blip r:embed="rId3" cstate="print">
              <a:lum bright="-33000" contrast="-75000"/>
            </a:blip>
            <a:srcRect/>
            <a:tile tx="0" ty="0" sx="100000" sy="100000" flip="x" algn="tr"/>
          </a:blipFill>
          <a:ln w="12700">
            <a:solidFill>
              <a:srgbClr val="416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b="1" dirty="0">
                <a:solidFill>
                  <a:srgbClr val="FFFFFF"/>
                </a:solidFill>
              </a:rPr>
              <a:t>Covert </a:t>
            </a:r>
            <a:r>
              <a:rPr lang="en-US" sz="1200" b="1" strike="sngStrike" dirty="0">
                <a:solidFill>
                  <a:srgbClr val="FFFFFF"/>
                </a:solidFill>
              </a:rPr>
              <a:t>EA</a:t>
            </a:r>
            <a:r>
              <a:rPr lang="en-US" sz="1200" b="1" dirty="0">
                <a:solidFill>
                  <a:srgbClr val="FFFFFF"/>
                </a:solidFill>
              </a:rPr>
              <a:t> operation plan of action</a:t>
            </a:r>
          </a:p>
        </p:txBody>
      </p:sp>
      <p:sp>
        <p:nvSpPr>
          <p:cNvPr id="12" name="Rectangle 11"/>
          <p:cNvSpPr/>
          <p:nvPr/>
        </p:nvSpPr>
        <p:spPr>
          <a:xfrm>
            <a:off x="251520" y="3946066"/>
            <a:ext cx="8640960" cy="2414391"/>
          </a:xfrm>
          <a:prstGeom prst="rect">
            <a:avLst/>
          </a:prstGeom>
          <a:blipFill dpi="0" rotWithShape="1">
            <a:blip r:embed="rId3" cstate="print">
              <a:alphaModFix amt="25000"/>
              <a:lum/>
            </a:blip>
            <a:srcRect/>
            <a:tile tx="0" ty="0" sx="100000" sy="100000" flip="none" algn="tl"/>
          </a:blipFill>
          <a:ln w="12700">
            <a:solidFill>
              <a:srgbClr val="41634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4625" indent="-174625" algn="l" eaLnBrk="0" hangingPunct="0">
              <a:spcBef>
                <a:spcPts val="500"/>
              </a:spcBef>
              <a:buClr>
                <a:srgbClr val="333333"/>
              </a:buClr>
              <a:buSzPct val="120000"/>
              <a:buFont typeface="Arial" pitchFamily="34" charset="0"/>
              <a:buChar char="•"/>
            </a:pPr>
            <a:r>
              <a:rPr lang="en-US" sz="1200" b="1" dirty="0" smtClean="0">
                <a:solidFill>
                  <a:srgbClr val="333333"/>
                </a:solidFill>
              </a:rPr>
              <a:t>Determine what matters to the business</a:t>
            </a:r>
            <a:r>
              <a:rPr lang="en-US" sz="1200" dirty="0" smtClean="0">
                <a:solidFill>
                  <a:srgbClr val="333333"/>
                </a:solidFill>
              </a:rPr>
              <a:t>. Identify business </a:t>
            </a:r>
            <a:r>
              <a:rPr lang="en-US" sz="1200" b="1" dirty="0" smtClean="0">
                <a:solidFill>
                  <a:srgbClr val="333333"/>
                </a:solidFill>
              </a:rPr>
              <a:t>imperatives</a:t>
            </a:r>
            <a:r>
              <a:rPr lang="en-US" sz="1200" dirty="0" smtClean="0">
                <a:solidFill>
                  <a:srgbClr val="333333"/>
                </a:solidFill>
              </a:rPr>
              <a:t>, high-priority business </a:t>
            </a:r>
            <a:r>
              <a:rPr lang="en-US" sz="1200" b="1" dirty="0" smtClean="0">
                <a:solidFill>
                  <a:srgbClr val="333333"/>
                </a:solidFill>
              </a:rPr>
              <a:t>capabilities</a:t>
            </a:r>
            <a:r>
              <a:rPr lang="en-US" sz="1200" dirty="0" smtClean="0">
                <a:solidFill>
                  <a:srgbClr val="333333"/>
                </a:solidFill>
              </a:rPr>
              <a:t> </a:t>
            </a:r>
            <a:r>
              <a:rPr lang="en-US" sz="1200" dirty="0">
                <a:solidFill>
                  <a:srgbClr val="333333"/>
                </a:solidFill>
              </a:rPr>
              <a:t>and </a:t>
            </a:r>
            <a:r>
              <a:rPr lang="en-US" sz="1200" b="1" dirty="0" smtClean="0">
                <a:solidFill>
                  <a:srgbClr val="333333"/>
                </a:solidFill>
              </a:rPr>
              <a:t>initiatives</a:t>
            </a:r>
            <a:r>
              <a:rPr lang="en-US" sz="1200" dirty="0" smtClean="0">
                <a:solidFill>
                  <a:srgbClr val="333333"/>
                </a:solidFill>
              </a:rPr>
              <a:t>, </a:t>
            </a:r>
            <a:r>
              <a:rPr lang="en-US" sz="1200" dirty="0">
                <a:solidFill>
                  <a:srgbClr val="333333"/>
                </a:solidFill>
              </a:rPr>
              <a:t>and understand </a:t>
            </a:r>
            <a:r>
              <a:rPr lang="en-US" sz="1200" dirty="0" smtClean="0">
                <a:solidFill>
                  <a:srgbClr val="333333"/>
                </a:solidFill>
              </a:rPr>
              <a:t>what value measures are relevant to them</a:t>
            </a:r>
            <a:r>
              <a:rPr lang="en-US" sz="1200" i="1" dirty="0" smtClean="0">
                <a:solidFill>
                  <a:srgbClr val="333333"/>
                </a:solidFill>
              </a:rPr>
              <a:t>. </a:t>
            </a:r>
            <a:r>
              <a:rPr lang="en-US" sz="1200" dirty="0" smtClean="0">
                <a:solidFill>
                  <a:srgbClr val="333333"/>
                </a:solidFill>
              </a:rPr>
              <a:t>Choose up to a dozen value measures that interest the business the most and can be improved by EA.</a:t>
            </a:r>
          </a:p>
          <a:p>
            <a:pPr marL="174625" indent="-174625" algn="l" eaLnBrk="0" hangingPunct="0">
              <a:spcBef>
                <a:spcPts val="500"/>
              </a:spcBef>
              <a:buClr>
                <a:srgbClr val="333333"/>
              </a:buClr>
              <a:buSzPct val="120000"/>
              <a:buFont typeface="Arial" pitchFamily="34" charset="0"/>
              <a:buChar char="•"/>
            </a:pPr>
            <a:r>
              <a:rPr lang="en-CA" sz="1200" b="1" dirty="0" smtClean="0">
                <a:solidFill>
                  <a:srgbClr val="333333"/>
                </a:solidFill>
              </a:rPr>
              <a:t>Define a covert, business-centric EA operating model</a:t>
            </a:r>
            <a:r>
              <a:rPr lang="en-CA" sz="1200" dirty="0" smtClean="0">
                <a:solidFill>
                  <a:srgbClr val="333333"/>
                </a:solidFill>
              </a:rPr>
              <a:t>. </a:t>
            </a:r>
            <a:r>
              <a:rPr lang="en-CA" sz="1200" b="1" dirty="0" smtClean="0">
                <a:solidFill>
                  <a:srgbClr val="333333"/>
                </a:solidFill>
              </a:rPr>
              <a:t>Rebrand EA</a:t>
            </a:r>
            <a:r>
              <a:rPr lang="en-CA" sz="1200" dirty="0" smtClean="0">
                <a:solidFill>
                  <a:srgbClr val="333333"/>
                </a:solidFill>
              </a:rPr>
              <a:t> to </a:t>
            </a:r>
            <a:r>
              <a:rPr lang="en-US" sz="1200" dirty="0" smtClean="0">
                <a:solidFill>
                  <a:srgbClr val="333333"/>
                </a:solidFill>
              </a:rPr>
              <a:t>match the high-priority</a:t>
            </a:r>
            <a:r>
              <a:rPr lang="en-CA" sz="1200" dirty="0" smtClean="0">
                <a:solidFill>
                  <a:srgbClr val="333333"/>
                </a:solidFill>
              </a:rPr>
              <a:t> business goals or initiatives. </a:t>
            </a:r>
            <a:r>
              <a:rPr lang="en-US" sz="1200" dirty="0" smtClean="0">
                <a:solidFill>
                  <a:srgbClr val="333333"/>
                </a:solidFill>
              </a:rPr>
              <a:t>Choose</a:t>
            </a:r>
            <a:r>
              <a:rPr lang="en-CA" sz="1200" dirty="0" smtClean="0">
                <a:solidFill>
                  <a:srgbClr val="333333"/>
                </a:solidFill>
              </a:rPr>
              <a:t> EA </a:t>
            </a:r>
            <a:r>
              <a:rPr lang="en-CA" sz="1200" b="1" dirty="0" smtClean="0">
                <a:solidFill>
                  <a:srgbClr val="333333"/>
                </a:solidFill>
              </a:rPr>
              <a:t>processes</a:t>
            </a:r>
            <a:r>
              <a:rPr lang="en-CA" sz="1200" dirty="0" smtClean="0">
                <a:solidFill>
                  <a:srgbClr val="333333"/>
                </a:solidFill>
              </a:rPr>
              <a:t> that will </a:t>
            </a:r>
            <a:r>
              <a:rPr lang="en-CA" sz="1200" b="1" dirty="0" smtClean="0">
                <a:solidFill>
                  <a:srgbClr val="333333"/>
                </a:solidFill>
              </a:rPr>
              <a:t>contribute the most to</a:t>
            </a:r>
            <a:r>
              <a:rPr lang="en-CA" sz="1200" dirty="0" smtClean="0">
                <a:solidFill>
                  <a:srgbClr val="333333"/>
                </a:solidFill>
              </a:rPr>
              <a:t> the selected business value measures. Establish EA </a:t>
            </a:r>
            <a:r>
              <a:rPr lang="en-CA" sz="1200" b="1" dirty="0" smtClean="0">
                <a:solidFill>
                  <a:srgbClr val="333333"/>
                </a:solidFill>
              </a:rPr>
              <a:t>roles and define responsibilities</a:t>
            </a:r>
            <a:r>
              <a:rPr lang="en-CA" sz="1200" dirty="0" smtClean="0">
                <a:solidFill>
                  <a:srgbClr val="333333"/>
                </a:solidFill>
              </a:rPr>
              <a:t> with a RACI chart. </a:t>
            </a:r>
            <a:r>
              <a:rPr lang="en-US" sz="1200" b="1" dirty="0" smtClean="0">
                <a:solidFill>
                  <a:srgbClr val="333333"/>
                </a:solidFill>
              </a:rPr>
              <a:t>Stay away from traditional EA nomenclature</a:t>
            </a:r>
            <a:r>
              <a:rPr lang="en-US" sz="1200" dirty="0" smtClean="0">
                <a:solidFill>
                  <a:srgbClr val="333333"/>
                </a:solidFill>
              </a:rPr>
              <a:t> and common EA mistakes. </a:t>
            </a:r>
            <a:endParaRPr lang="en-CA" sz="1200" dirty="0" smtClean="0">
              <a:solidFill>
                <a:srgbClr val="333333"/>
              </a:solidFill>
            </a:endParaRPr>
          </a:p>
          <a:p>
            <a:pPr marL="174625" indent="-174625" algn="l" eaLnBrk="0" hangingPunct="0">
              <a:spcBef>
                <a:spcPts val="500"/>
              </a:spcBef>
              <a:buClr>
                <a:srgbClr val="333333"/>
              </a:buClr>
              <a:buSzPct val="120000"/>
              <a:buFont typeface="Arial" pitchFamily="34" charset="0"/>
              <a:buChar char="•"/>
            </a:pPr>
            <a:r>
              <a:rPr lang="en-CA" sz="1200" b="1" dirty="0" smtClean="0">
                <a:solidFill>
                  <a:srgbClr val="333333"/>
                </a:solidFill>
              </a:rPr>
              <a:t>Promote EA’s value contribution to secure business buy-in and ongoing executive support</a:t>
            </a:r>
            <a:r>
              <a:rPr lang="en-CA" sz="1200" dirty="0" smtClean="0">
                <a:solidFill>
                  <a:srgbClr val="333333"/>
                </a:solidFill>
              </a:rPr>
              <a:t>. </a:t>
            </a:r>
            <a:r>
              <a:rPr lang="en-CA" sz="1200" b="1" dirty="0" smtClean="0">
                <a:solidFill>
                  <a:srgbClr val="333333"/>
                </a:solidFill>
              </a:rPr>
              <a:t>Craft plausible </a:t>
            </a:r>
            <a:r>
              <a:rPr lang="en-US" sz="1200" b="1" dirty="0" smtClean="0">
                <a:solidFill>
                  <a:srgbClr val="333333"/>
                </a:solidFill>
              </a:rPr>
              <a:t>value statements</a:t>
            </a:r>
            <a:r>
              <a:rPr lang="en-US" sz="1200" dirty="0" smtClean="0">
                <a:solidFill>
                  <a:srgbClr val="333333"/>
                </a:solidFill>
              </a:rPr>
              <a:t> linking factual business benefits to outcomes of EA with causal clauses.</a:t>
            </a:r>
            <a:r>
              <a:rPr lang="en-US" sz="1200" i="1" dirty="0" smtClean="0">
                <a:solidFill>
                  <a:srgbClr val="333333"/>
                </a:solidFill>
              </a:rPr>
              <a:t> </a:t>
            </a:r>
            <a:r>
              <a:rPr lang="en-US" sz="1200" b="1" dirty="0" smtClean="0">
                <a:solidFill>
                  <a:srgbClr val="333333"/>
                </a:solidFill>
              </a:rPr>
              <a:t>Collect convincing value proof points </a:t>
            </a:r>
            <a:r>
              <a:rPr lang="en-US" sz="1200" dirty="0" smtClean="0">
                <a:solidFill>
                  <a:srgbClr val="333333"/>
                </a:solidFill>
              </a:rPr>
              <a:t>to support value statements. </a:t>
            </a:r>
            <a:r>
              <a:rPr lang="en-CA" sz="1200" b="1" dirty="0" smtClean="0">
                <a:solidFill>
                  <a:srgbClr val="333333"/>
                </a:solidFill>
              </a:rPr>
              <a:t>Build a</a:t>
            </a:r>
            <a:r>
              <a:rPr lang="en-US" sz="1200" b="1" dirty="0" smtClean="0">
                <a:solidFill>
                  <a:srgbClr val="333333"/>
                </a:solidFill>
              </a:rPr>
              <a:t>n</a:t>
            </a:r>
            <a:r>
              <a:rPr lang="ru-RU" sz="1200" b="1" dirty="0" smtClean="0">
                <a:solidFill>
                  <a:srgbClr val="333333"/>
                </a:solidFill>
              </a:rPr>
              <a:t> </a:t>
            </a:r>
            <a:r>
              <a:rPr lang="en-US" sz="1200" b="1" dirty="0" smtClean="0">
                <a:solidFill>
                  <a:srgbClr val="333333"/>
                </a:solidFill>
              </a:rPr>
              <a:t>EA marketing plan</a:t>
            </a:r>
            <a:r>
              <a:rPr lang="en-US" sz="1200" dirty="0" smtClean="0">
                <a:solidFill>
                  <a:srgbClr val="333333"/>
                </a:solidFill>
              </a:rPr>
              <a:t> and </a:t>
            </a:r>
            <a:r>
              <a:rPr lang="en-US" sz="1200" b="1" dirty="0" smtClean="0">
                <a:solidFill>
                  <a:srgbClr val="333333"/>
                </a:solidFill>
              </a:rPr>
              <a:t>pitch EA value contributions</a:t>
            </a:r>
            <a:r>
              <a:rPr lang="en-US" sz="1200" dirty="0" smtClean="0">
                <a:solidFill>
                  <a:srgbClr val="333333"/>
                </a:solidFill>
              </a:rPr>
              <a:t> at different levels of the enterprise, to both business and IT, through various media at every appropriate opportunity, both formally and informally. </a:t>
            </a:r>
            <a:r>
              <a:rPr lang="en-US" sz="1200" b="1" dirty="0" smtClean="0">
                <a:solidFill>
                  <a:srgbClr val="333333"/>
                </a:solidFill>
              </a:rPr>
              <a:t>Create</a:t>
            </a:r>
            <a:r>
              <a:rPr lang="en-CA" sz="1200" b="1" dirty="0" smtClean="0">
                <a:solidFill>
                  <a:srgbClr val="333333"/>
                </a:solidFill>
              </a:rPr>
              <a:t> a charter document</a:t>
            </a:r>
            <a:r>
              <a:rPr lang="en-CA" sz="1200" dirty="0" smtClean="0">
                <a:solidFill>
                  <a:srgbClr val="333333"/>
                </a:solidFill>
              </a:rPr>
              <a:t> to obtain official sign-off and secure funding. </a:t>
            </a:r>
            <a:endParaRPr lang="en-US" sz="1200" dirty="0" smtClean="0">
              <a:solidFill>
                <a:srgbClr val="333333"/>
              </a:solidFill>
            </a:endParaRPr>
          </a:p>
        </p:txBody>
      </p:sp>
      <p:pic>
        <p:nvPicPr>
          <p:cNvPr id="6" name="Picture 5"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this blueprint</a:t>
            </a:r>
            <a:endParaRPr lang="en-US" dirty="0"/>
          </a:p>
        </p:txBody>
      </p:sp>
      <p:sp>
        <p:nvSpPr>
          <p:cNvPr id="3" name="Rectangle 2"/>
          <p:cNvSpPr/>
          <p:nvPr/>
        </p:nvSpPr>
        <p:spPr>
          <a:xfrm>
            <a:off x="3209828" y="2775643"/>
            <a:ext cx="2724343" cy="321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300" dirty="0" smtClean="0">
                <a:solidFill>
                  <a:schemeClr val="tx1"/>
                </a:solidFill>
                <a:cs typeface="Open Sans"/>
              </a:rPr>
              <a:t>We </a:t>
            </a:r>
            <a:r>
              <a:rPr lang="en-US" sz="1300" dirty="0">
                <a:solidFill>
                  <a:schemeClr val="tx1"/>
                </a:solidFill>
                <a:cs typeface="Open Sans"/>
              </a:rPr>
              <a:t>recommend that you supplement the Best Practices Blueprint with a </a:t>
            </a:r>
            <a:r>
              <a:rPr lang="en-US" sz="1300" b="1" dirty="0">
                <a:solidFill>
                  <a:schemeClr val="tx1"/>
                </a:solidFill>
                <a:cs typeface="Open Sans"/>
              </a:rPr>
              <a:t>Guided Implementation.</a:t>
            </a:r>
            <a:r>
              <a:rPr lang="en-US" sz="1300" dirty="0">
                <a:solidFill>
                  <a:schemeClr val="tx1"/>
                </a:solidFill>
                <a:cs typeface="Open Sans"/>
              </a:rPr>
              <a:t> </a:t>
            </a:r>
          </a:p>
          <a:p>
            <a:pPr algn="l"/>
            <a:endParaRPr lang="en-US" sz="1300" dirty="0">
              <a:solidFill>
                <a:schemeClr val="tx1"/>
              </a:solidFill>
              <a:cs typeface="Open Sans"/>
            </a:endParaRPr>
          </a:p>
          <a:p>
            <a:pPr algn="l"/>
            <a:r>
              <a:rPr lang="en-US" sz="1300" dirty="0" smtClean="0">
                <a:solidFill>
                  <a:schemeClr val="tx1"/>
                </a:solidFill>
                <a:cs typeface="Open Sans"/>
              </a:rPr>
              <a:t>For most Info-Tech members, these Guided Implementations are included in your membership plan.* Our </a:t>
            </a:r>
            <a:r>
              <a:rPr lang="en-US" sz="1300" dirty="0">
                <a:solidFill>
                  <a:schemeClr val="tx1"/>
                </a:solidFill>
                <a:cs typeface="Open Sans"/>
              </a:rPr>
              <a:t>expert analysts will provide telephone assistance to you and your team at key </a:t>
            </a:r>
            <a:r>
              <a:rPr lang="en-US" sz="1300" dirty="0" smtClean="0">
                <a:solidFill>
                  <a:schemeClr val="tx1"/>
                </a:solidFill>
                <a:cs typeface="Open Sans"/>
              </a:rPr>
              <a:t>project milestones to </a:t>
            </a:r>
            <a:r>
              <a:rPr lang="en-US" sz="1300" dirty="0">
                <a:solidFill>
                  <a:schemeClr val="tx1"/>
                </a:solidFill>
                <a:cs typeface="Open Sans"/>
              </a:rPr>
              <a:t>review your materials, answer your </a:t>
            </a:r>
            <a:r>
              <a:rPr lang="en-US" sz="1300" dirty="0" smtClean="0">
                <a:solidFill>
                  <a:schemeClr val="tx1"/>
                </a:solidFill>
                <a:cs typeface="Open Sans"/>
              </a:rPr>
              <a:t>questions, </a:t>
            </a:r>
            <a:r>
              <a:rPr lang="en-US" sz="1300" dirty="0">
                <a:solidFill>
                  <a:schemeClr val="tx1"/>
                </a:solidFill>
                <a:cs typeface="Open Sans"/>
              </a:rPr>
              <a:t>and explain our methodology</a:t>
            </a:r>
            <a:r>
              <a:rPr lang="en-US" sz="1200" dirty="0">
                <a:solidFill>
                  <a:schemeClr val="tx1"/>
                </a:solidFill>
                <a:cs typeface="Open Sans"/>
              </a:rPr>
              <a:t>.</a:t>
            </a:r>
          </a:p>
          <a:p>
            <a:pPr algn="l"/>
            <a:endParaRPr lang="en-US" sz="1600" dirty="0">
              <a:solidFill>
                <a:schemeClr val="tx1"/>
              </a:solidFill>
              <a:cs typeface="Open Sans"/>
            </a:endParaRPr>
          </a:p>
          <a:p>
            <a:pPr algn="l"/>
            <a:endParaRPr lang="en-US" sz="1600" dirty="0">
              <a:solidFill>
                <a:schemeClr val="tx1"/>
              </a:solidFill>
              <a:cs typeface="Open Sans"/>
            </a:endParaRPr>
          </a:p>
        </p:txBody>
      </p:sp>
      <p:sp>
        <p:nvSpPr>
          <p:cNvPr id="4" name="Rectangle 3"/>
          <p:cNvSpPr/>
          <p:nvPr/>
        </p:nvSpPr>
        <p:spPr>
          <a:xfrm>
            <a:off x="6156176" y="2775643"/>
            <a:ext cx="2724887" cy="2685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300" dirty="0" smtClean="0">
                <a:solidFill>
                  <a:schemeClr val="tx1"/>
                </a:solidFill>
                <a:cs typeface="Open Sans"/>
              </a:rPr>
              <a:t>Info-Tech </a:t>
            </a:r>
            <a:r>
              <a:rPr lang="en-US" sz="1300" dirty="0">
                <a:solidFill>
                  <a:schemeClr val="tx1"/>
                </a:solidFill>
                <a:cs typeface="Open Sans"/>
              </a:rPr>
              <a:t>Research Group’s expert analysts will come </a:t>
            </a:r>
            <a:r>
              <a:rPr lang="en-US" sz="1300" dirty="0" smtClean="0">
                <a:solidFill>
                  <a:schemeClr val="tx1"/>
                </a:solidFill>
                <a:cs typeface="Open Sans"/>
              </a:rPr>
              <a:t>onsite </a:t>
            </a:r>
            <a:r>
              <a:rPr lang="en-US" sz="1300" dirty="0">
                <a:solidFill>
                  <a:schemeClr val="tx1"/>
                </a:solidFill>
                <a:cs typeface="Open Sans"/>
              </a:rPr>
              <a:t>to help you work through our project methodology in a 2-5 day project accelerator workshop. We take you through every phase of the project and ensure that you have a road map in place to complete your project successfully. In some cases, we can even complete the project while we are </a:t>
            </a:r>
            <a:r>
              <a:rPr lang="en-US" sz="1300" dirty="0" smtClean="0">
                <a:solidFill>
                  <a:schemeClr val="tx1"/>
                </a:solidFill>
                <a:cs typeface="Open Sans"/>
              </a:rPr>
              <a:t>onsite</a:t>
            </a:r>
            <a:r>
              <a:rPr lang="en-US" sz="1300" dirty="0">
                <a:solidFill>
                  <a:schemeClr val="tx1"/>
                </a:solidFill>
                <a:cs typeface="Open Sans"/>
              </a:rPr>
              <a:t>.</a:t>
            </a:r>
          </a:p>
          <a:p>
            <a:pPr algn="l"/>
            <a:endParaRPr lang="en-US" sz="1300" dirty="0">
              <a:solidFill>
                <a:schemeClr val="tx1"/>
              </a:solidFill>
              <a:cs typeface="Open Sans"/>
            </a:endParaRPr>
          </a:p>
        </p:txBody>
      </p:sp>
      <p:sp>
        <p:nvSpPr>
          <p:cNvPr id="5" name="Rectangle 4"/>
          <p:cNvSpPr/>
          <p:nvPr/>
        </p:nvSpPr>
        <p:spPr>
          <a:xfrm>
            <a:off x="250068" y="2775644"/>
            <a:ext cx="2708814" cy="3702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600"/>
              </a:spcBef>
              <a:spcAft>
                <a:spcPts val="600"/>
              </a:spcAft>
            </a:pPr>
            <a:r>
              <a:rPr lang="en-US" sz="1400" b="1" dirty="0" smtClean="0">
                <a:solidFill>
                  <a:schemeClr val="tx1"/>
                </a:solidFill>
                <a:cs typeface="Open Sans"/>
              </a:rPr>
              <a:t>Do-It-Yourself </a:t>
            </a:r>
            <a:r>
              <a:rPr lang="en-US" sz="1400" b="1" dirty="0">
                <a:solidFill>
                  <a:schemeClr val="tx1"/>
                </a:solidFill>
                <a:cs typeface="Open Sans"/>
              </a:rPr>
              <a:t>Implementation</a:t>
            </a:r>
          </a:p>
          <a:p>
            <a:pPr algn="l"/>
            <a:r>
              <a:rPr lang="en-US" sz="1300" dirty="0" smtClean="0">
                <a:solidFill>
                  <a:schemeClr val="tx1"/>
                </a:solidFill>
                <a:cs typeface="Open Sans"/>
              </a:rPr>
              <a:t>Use </a:t>
            </a:r>
            <a:r>
              <a:rPr lang="en-US" sz="1300" dirty="0">
                <a:solidFill>
                  <a:schemeClr val="tx1"/>
                </a:solidFill>
                <a:cs typeface="Open Sans"/>
              </a:rPr>
              <a:t>this Best Practice Blueprint to help you complete your project. The slides in this Blueprint will walk you step-by-step through every phase of your project with supporting tools and templates ready for you to use.</a:t>
            </a:r>
          </a:p>
          <a:p>
            <a:pPr algn="l">
              <a:spcBef>
                <a:spcPts val="600"/>
              </a:spcBef>
              <a:spcAft>
                <a:spcPts val="600"/>
              </a:spcAft>
            </a:pPr>
            <a:r>
              <a:rPr lang="en-US" sz="1400" b="1" dirty="0" smtClean="0">
                <a:solidFill>
                  <a:schemeClr val="tx1"/>
                </a:solidFill>
                <a:cs typeface="Open Sans"/>
              </a:rPr>
              <a:t>Project </a:t>
            </a:r>
            <a:r>
              <a:rPr lang="en-US" sz="1400" b="1" dirty="0">
                <a:solidFill>
                  <a:schemeClr val="tx1"/>
                </a:solidFill>
                <a:cs typeface="Open Sans"/>
              </a:rPr>
              <a:t>Accelerator Workshop</a:t>
            </a:r>
          </a:p>
          <a:p>
            <a:pPr algn="l"/>
            <a:r>
              <a:rPr lang="en-US" sz="1300" dirty="0" smtClean="0">
                <a:solidFill>
                  <a:schemeClr val="tx1"/>
                </a:solidFill>
                <a:cs typeface="Open Sans"/>
              </a:rPr>
              <a:t>You </a:t>
            </a:r>
            <a:r>
              <a:rPr lang="en-US" sz="1300" dirty="0">
                <a:solidFill>
                  <a:schemeClr val="tx1"/>
                </a:solidFill>
                <a:cs typeface="Open Sans"/>
              </a:rPr>
              <a:t>can also use this Best Practice Blueprint to facilitate your own project accelerator workshop within your organization using the workshop slides and facilitation instructions provided in the Appendix</a:t>
            </a:r>
            <a:r>
              <a:rPr lang="en-US" sz="1200" dirty="0">
                <a:solidFill>
                  <a:schemeClr val="tx1"/>
                </a:solidFill>
                <a:cs typeface="Open Sans"/>
              </a:rPr>
              <a:t>.</a:t>
            </a:r>
          </a:p>
          <a:p>
            <a:pPr algn="l"/>
            <a:endParaRPr lang="en-US" sz="1200" dirty="0">
              <a:solidFill>
                <a:schemeClr val="tx1"/>
              </a:solidFill>
              <a:cs typeface="Open Sans"/>
            </a:endParaRPr>
          </a:p>
          <a:p>
            <a:pPr algn="l"/>
            <a:endParaRPr lang="en-US" sz="1200" dirty="0">
              <a:solidFill>
                <a:schemeClr val="tx1"/>
              </a:solidFill>
              <a:cs typeface="Open Sans"/>
            </a:endParaRPr>
          </a:p>
        </p:txBody>
      </p:sp>
      <p:sp>
        <p:nvSpPr>
          <p:cNvPr id="7" name="TextBox 6"/>
          <p:cNvSpPr txBox="1"/>
          <p:nvPr/>
        </p:nvSpPr>
        <p:spPr>
          <a:xfrm>
            <a:off x="6200121" y="5265204"/>
            <a:ext cx="2370607" cy="677108"/>
          </a:xfrm>
          <a:prstGeom prst="rect">
            <a:avLst/>
          </a:prstGeom>
          <a:noFill/>
        </p:spPr>
        <p:txBody>
          <a:bodyPr wrap="square" rtlCol="0">
            <a:spAutoFit/>
          </a:bodyPr>
          <a:lstStyle/>
          <a:p>
            <a:pPr algn="l"/>
            <a:r>
              <a:rPr lang="en-US" sz="1350" b="1" dirty="0">
                <a:latin typeface="+mn-lt"/>
                <a:cs typeface="Open Sans"/>
              </a:rPr>
              <a:t>Book your </a:t>
            </a:r>
            <a:r>
              <a:rPr lang="en-US" sz="1350" b="1" dirty="0" smtClean="0">
                <a:latin typeface="+mn-lt"/>
                <a:cs typeface="Open Sans"/>
              </a:rPr>
              <a:t>workshop</a:t>
            </a:r>
            <a:r>
              <a:rPr lang="en-US" sz="1350" b="1" dirty="0">
                <a:latin typeface="+mn-lt"/>
                <a:cs typeface="Open Sans"/>
              </a:rPr>
              <a:t/>
            </a:r>
            <a:br>
              <a:rPr lang="en-US" sz="1350" b="1" dirty="0">
                <a:latin typeface="+mn-lt"/>
                <a:cs typeface="Open Sans"/>
              </a:rPr>
            </a:br>
            <a:r>
              <a:rPr lang="en-US" sz="1350" b="1" dirty="0" smtClean="0">
                <a:latin typeface="+mn-lt"/>
                <a:cs typeface="Open Sans"/>
              </a:rPr>
              <a:t>now </a:t>
            </a:r>
            <a:r>
              <a:rPr lang="en-US" sz="1350" b="1" dirty="0">
                <a:latin typeface="+mn-lt"/>
                <a:cs typeface="Open Sans"/>
              </a:rPr>
              <a:t>by emailing: </a:t>
            </a:r>
            <a:r>
              <a:rPr lang="en-US" sz="1100" dirty="0" smtClean="0">
                <a:latin typeface="+mn-lt"/>
                <a:cs typeface="Open Sans"/>
                <a:hlinkClick r:id="rId3"/>
              </a:rPr>
              <a:t>WorkshopBooking@InfoTech.com</a:t>
            </a:r>
            <a:endParaRPr lang="en-US" sz="1100" dirty="0" smtClean="0">
              <a:latin typeface="+mn-lt"/>
              <a:cs typeface="Open Sans"/>
            </a:endParaRPr>
          </a:p>
        </p:txBody>
      </p:sp>
      <p:sp>
        <p:nvSpPr>
          <p:cNvPr id="8" name="Rectangle 7"/>
          <p:cNvSpPr/>
          <p:nvPr/>
        </p:nvSpPr>
        <p:spPr>
          <a:xfrm>
            <a:off x="242960" y="1975515"/>
            <a:ext cx="2723030" cy="806823"/>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9" name="Rectangle 8"/>
          <p:cNvSpPr/>
          <p:nvPr/>
        </p:nvSpPr>
        <p:spPr>
          <a:xfrm>
            <a:off x="414411" y="2115113"/>
            <a:ext cx="1341059" cy="543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solidFill>
                  <a:schemeClr val="bg1"/>
                </a:solidFill>
                <a:effectLst>
                  <a:outerShdw blurRad="50800" dist="38100" dir="2700000" algn="tl" rotWithShape="0">
                    <a:prstClr val="black">
                      <a:alpha val="40000"/>
                    </a:prstClr>
                  </a:outerShdw>
                </a:effectLst>
                <a:cs typeface="Open Sans"/>
              </a:rPr>
              <a:t>Best Practice Blueprint</a:t>
            </a:r>
          </a:p>
          <a:p>
            <a:endParaRPr lang="en-US" sz="150" b="1" dirty="0">
              <a:solidFill>
                <a:schemeClr val="bg1"/>
              </a:solidFill>
              <a:effectLst>
                <a:outerShdw blurRad="50800" dist="38100" dir="2700000" algn="tl" rotWithShape="0">
                  <a:prstClr val="black">
                    <a:alpha val="40000"/>
                  </a:prstClr>
                </a:outerShdw>
              </a:effectLst>
              <a:cs typeface="Open Sans"/>
            </a:endParaRPr>
          </a:p>
        </p:txBody>
      </p:sp>
      <p:sp>
        <p:nvSpPr>
          <p:cNvPr id="10" name="Rectangle 9"/>
          <p:cNvSpPr/>
          <p:nvPr/>
        </p:nvSpPr>
        <p:spPr>
          <a:xfrm>
            <a:off x="3210484" y="1978876"/>
            <a:ext cx="2723030" cy="80682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Rectangle 10"/>
          <p:cNvSpPr/>
          <p:nvPr/>
        </p:nvSpPr>
        <p:spPr>
          <a:xfrm>
            <a:off x="3362050" y="2115113"/>
            <a:ext cx="1610000" cy="543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smtClean="0">
                <a:solidFill>
                  <a:schemeClr val="bg1"/>
                </a:solidFill>
                <a:effectLst>
                  <a:outerShdw blurRad="50800" dist="38100" dir="2700000" algn="tl" rotWithShape="0">
                    <a:prstClr val="black">
                      <a:alpha val="40000"/>
                    </a:prstClr>
                  </a:outerShdw>
                </a:effectLst>
                <a:cs typeface="Open Sans"/>
              </a:rPr>
              <a:t>Free </a:t>
            </a:r>
            <a:r>
              <a:rPr lang="en-US" sz="1350" b="1" dirty="0">
                <a:solidFill>
                  <a:schemeClr val="bg1"/>
                </a:solidFill>
                <a:effectLst>
                  <a:outerShdw blurRad="50800" dist="38100" dir="2700000" algn="tl" rotWithShape="0">
                    <a:prstClr val="black">
                      <a:alpha val="40000"/>
                    </a:prstClr>
                  </a:outerShdw>
                </a:effectLst>
                <a:cs typeface="Open Sans"/>
              </a:rPr>
              <a:t>Guided</a:t>
            </a:r>
          </a:p>
          <a:p>
            <a:r>
              <a:rPr lang="en-US" sz="1350" b="1" dirty="0">
                <a:solidFill>
                  <a:schemeClr val="bg1"/>
                </a:solidFill>
                <a:effectLst>
                  <a:outerShdw blurRad="50800" dist="38100" dir="2700000" algn="tl" rotWithShape="0">
                    <a:prstClr val="black">
                      <a:alpha val="40000"/>
                    </a:prstClr>
                  </a:outerShdw>
                </a:effectLst>
                <a:cs typeface="Open Sans"/>
              </a:rPr>
              <a:t>Implementation</a:t>
            </a:r>
            <a:endParaRPr lang="en-US" sz="150" b="1" dirty="0">
              <a:solidFill>
                <a:schemeClr val="bg1"/>
              </a:solidFill>
              <a:effectLst>
                <a:outerShdw blurRad="50800" dist="38100" dir="2700000" algn="tl" rotWithShape="0">
                  <a:prstClr val="black">
                    <a:alpha val="40000"/>
                  </a:prstClr>
                </a:outerShdw>
              </a:effectLst>
              <a:cs typeface="Open Sans"/>
            </a:endParaRPr>
          </a:p>
        </p:txBody>
      </p:sp>
      <p:sp>
        <p:nvSpPr>
          <p:cNvPr id="12" name="Rectangle 11"/>
          <p:cNvSpPr/>
          <p:nvPr/>
        </p:nvSpPr>
        <p:spPr>
          <a:xfrm>
            <a:off x="6157104" y="1962067"/>
            <a:ext cx="2723030" cy="806823"/>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3" name="Rectangle 12"/>
          <p:cNvSpPr/>
          <p:nvPr/>
        </p:nvSpPr>
        <p:spPr>
          <a:xfrm>
            <a:off x="6286542" y="2115113"/>
            <a:ext cx="1341059" cy="543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smtClean="0">
                <a:solidFill>
                  <a:schemeClr val="bg1"/>
                </a:solidFill>
                <a:effectLst>
                  <a:outerShdw blurRad="50800" dist="38100" dir="2700000" algn="tl" rotWithShape="0">
                    <a:prstClr val="black">
                      <a:alpha val="40000"/>
                    </a:prstClr>
                  </a:outerShdw>
                </a:effectLst>
                <a:cs typeface="Open Sans"/>
              </a:rPr>
              <a:t>Onsite</a:t>
            </a:r>
            <a:endParaRPr lang="en-US" sz="1350" b="1" dirty="0">
              <a:solidFill>
                <a:schemeClr val="bg1"/>
              </a:solidFill>
              <a:effectLst>
                <a:outerShdw blurRad="50800" dist="38100" dir="2700000" algn="tl" rotWithShape="0">
                  <a:prstClr val="black">
                    <a:alpha val="40000"/>
                  </a:prstClr>
                </a:outerShdw>
              </a:effectLst>
              <a:cs typeface="Open Sans"/>
            </a:endParaRPr>
          </a:p>
          <a:p>
            <a:r>
              <a:rPr lang="en-US" sz="1350" b="1" dirty="0">
                <a:solidFill>
                  <a:schemeClr val="bg1"/>
                </a:solidFill>
                <a:effectLst>
                  <a:outerShdw blurRad="50800" dist="38100" dir="2700000" algn="tl" rotWithShape="0">
                    <a:prstClr val="black">
                      <a:alpha val="40000"/>
                    </a:prstClr>
                  </a:outerShdw>
                </a:effectLst>
                <a:cs typeface="Open Sans"/>
              </a:rPr>
              <a:t>Workshops</a:t>
            </a:r>
            <a:endParaRPr lang="en-US" sz="150" b="1" dirty="0">
              <a:solidFill>
                <a:schemeClr val="bg1"/>
              </a:solidFill>
              <a:effectLst>
                <a:outerShdw blurRad="50800" dist="38100" dir="2700000" algn="tl" rotWithShape="0">
                  <a:prstClr val="black">
                    <a:alpha val="40000"/>
                  </a:prstClr>
                </a:outerShdw>
              </a:effectLst>
              <a:cs typeface="Open Sans"/>
            </a:endParaRPr>
          </a:p>
        </p:txBody>
      </p:sp>
      <p:sp>
        <p:nvSpPr>
          <p:cNvPr id="14" name="TextBox 13"/>
          <p:cNvSpPr txBox="1"/>
          <p:nvPr/>
        </p:nvSpPr>
        <p:spPr>
          <a:xfrm>
            <a:off x="3153892" y="5970009"/>
            <a:ext cx="2175597" cy="300082"/>
          </a:xfrm>
          <a:prstGeom prst="rect">
            <a:avLst/>
          </a:prstGeom>
          <a:noFill/>
        </p:spPr>
        <p:txBody>
          <a:bodyPr wrap="none" rtlCol="0">
            <a:spAutoFit/>
          </a:bodyPr>
          <a:lstStyle/>
          <a:p>
            <a:r>
              <a:rPr lang="en-CA" sz="1350" dirty="0" smtClean="0"/>
              <a:t>*</a:t>
            </a:r>
            <a:r>
              <a:rPr lang="en-CA" sz="900" dirty="0" smtClean="0"/>
              <a:t>Gold </a:t>
            </a:r>
            <a:r>
              <a:rPr lang="en-CA" sz="900" dirty="0"/>
              <a:t>and Silver level subscribers only</a:t>
            </a:r>
          </a:p>
        </p:txBody>
      </p:sp>
      <p:pic>
        <p:nvPicPr>
          <p:cNvPr id="15" name="Picture 14" descr="best-practice-blueprints.png"/>
          <p:cNvPicPr>
            <a:picLocks noChangeAspect="1"/>
          </p:cNvPicPr>
          <p:nvPr/>
        </p:nvPicPr>
        <p:blipFill>
          <a:blip r:embed="rId4" cstate="print"/>
          <a:stretch>
            <a:fillRect/>
          </a:stretch>
        </p:blipFill>
        <p:spPr>
          <a:xfrm>
            <a:off x="2015716" y="1880828"/>
            <a:ext cx="998444" cy="998444"/>
          </a:xfrm>
          <a:prstGeom prst="rect">
            <a:avLst/>
          </a:prstGeom>
          <a:effectLst>
            <a:outerShdw blurRad="50800" dist="38100" dir="2700000" algn="tl" rotWithShape="0">
              <a:prstClr val="black">
                <a:alpha val="40000"/>
              </a:prstClr>
            </a:outerShdw>
          </a:effectLst>
        </p:spPr>
      </p:pic>
      <p:pic>
        <p:nvPicPr>
          <p:cNvPr id="16" name="Picture 15" descr="on-site-workshops.png"/>
          <p:cNvPicPr>
            <a:picLocks noChangeAspect="1"/>
          </p:cNvPicPr>
          <p:nvPr/>
        </p:nvPicPr>
        <p:blipFill>
          <a:blip r:embed="rId5" cstate="print"/>
          <a:stretch>
            <a:fillRect/>
          </a:stretch>
        </p:blipFill>
        <p:spPr>
          <a:xfrm>
            <a:off x="7701083" y="1744964"/>
            <a:ext cx="1179980" cy="1179980"/>
          </a:xfrm>
          <a:prstGeom prst="rect">
            <a:avLst/>
          </a:prstGeom>
          <a:effectLst>
            <a:outerShdw blurRad="50800" dist="38100" dir="2700000" algn="tl" rotWithShape="0">
              <a:prstClr val="black">
                <a:alpha val="40000"/>
              </a:prstClr>
            </a:outerShdw>
          </a:effectLst>
        </p:spPr>
      </p:pic>
      <p:pic>
        <p:nvPicPr>
          <p:cNvPr id="17" name="Picture 16" descr="Guided-Implementation-White-TranspBG.png"/>
          <p:cNvPicPr>
            <a:picLocks noChangeAspect="1"/>
          </p:cNvPicPr>
          <p:nvPr/>
        </p:nvPicPr>
        <p:blipFill>
          <a:blip r:embed="rId6" cstate="print"/>
          <a:stretch>
            <a:fillRect/>
          </a:stretch>
        </p:blipFill>
        <p:spPr>
          <a:xfrm>
            <a:off x="5000625" y="1958706"/>
            <a:ext cx="843803" cy="843803"/>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6200122" y="5913276"/>
            <a:ext cx="2584346" cy="469359"/>
          </a:xfrm>
          <a:prstGeom prst="rect">
            <a:avLst/>
          </a:prstGeom>
          <a:noFill/>
        </p:spPr>
        <p:txBody>
          <a:bodyPr wrap="square" rtlCol="0">
            <a:spAutoFit/>
          </a:bodyPr>
          <a:lstStyle/>
          <a:p>
            <a:pPr algn="l"/>
            <a:r>
              <a:rPr lang="en-US" sz="1350" b="1" dirty="0" smtClean="0">
                <a:latin typeface="+mn-lt"/>
                <a:cs typeface="Open Sans"/>
              </a:rPr>
              <a:t>Or calling:</a:t>
            </a:r>
          </a:p>
          <a:p>
            <a:pPr algn="l"/>
            <a:r>
              <a:rPr lang="en-CA" sz="1100" dirty="0" smtClean="0">
                <a:latin typeface="+mn-lt"/>
              </a:rPr>
              <a:t>1-888-670-8889 Ext. 3001</a:t>
            </a:r>
            <a:endParaRPr lang="en-US" sz="1100" dirty="0" smtClean="0">
              <a:latin typeface="+mn-lt"/>
              <a:cs typeface="Open Sans"/>
            </a:endParaRPr>
          </a:p>
        </p:txBody>
      </p:sp>
      <p:sp>
        <p:nvSpPr>
          <p:cNvPr id="19" name="Text Placeholder 1"/>
          <p:cNvSpPr txBox="1">
            <a:spLocks/>
          </p:cNvSpPr>
          <p:nvPr/>
        </p:nvSpPr>
        <p:spPr>
          <a:xfrm>
            <a:off x="257176" y="1232756"/>
            <a:ext cx="8620124" cy="657225"/>
          </a:xfrm>
          <a:prstGeom prst="rect">
            <a:avLst/>
          </a:prstGeom>
        </p:spPr>
        <p:txBody>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smtClean="0">
                <a:cs typeface="Open Sans"/>
              </a:rPr>
              <a:t>There are multiple ways you can use this Info-Tech Best Practice Blueprint in your organization. Choose the option that best fits your needs:</a:t>
            </a:r>
          </a:p>
          <a:p>
            <a:pPr marL="0" indent="0">
              <a:buNone/>
            </a:pPr>
            <a:endParaRPr lang="en-US" sz="1800" b="1" dirty="0"/>
          </a:p>
        </p:txBody>
      </p:sp>
      <p:pic>
        <p:nvPicPr>
          <p:cNvPr id="20" name="Picture 19" descr="sample_linkbar-itrgNEW.gif">
            <a:hlinkClick r:id="rId7"/>
          </p:cNvPr>
          <p:cNvPicPr>
            <a:picLocks noChangeAspect="1"/>
          </p:cNvPicPr>
          <p:nvPr/>
        </p:nvPicPr>
        <p:blipFill>
          <a:blip r:embed="rId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984796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Book a free guided implementation today!</a:t>
            </a:r>
            <a:endParaRPr lang="en-US" dirty="0"/>
          </a:p>
        </p:txBody>
      </p:sp>
      <p:sp>
        <p:nvSpPr>
          <p:cNvPr id="4" name="Text Placeholder 3"/>
          <p:cNvSpPr>
            <a:spLocks noGrp="1"/>
          </p:cNvSpPr>
          <p:nvPr>
            <p:ph type="body" sz="quarter" idx="16"/>
          </p:nvPr>
        </p:nvSpPr>
        <p:spPr>
          <a:xfrm>
            <a:off x="249303" y="1304764"/>
            <a:ext cx="6122897" cy="4572508"/>
          </a:xfrm>
        </p:spPr>
        <p:txBody>
          <a:bodyPr/>
          <a:lstStyle/>
          <a:p>
            <a:pPr marL="0" indent="0">
              <a:spcAft>
                <a:spcPts val="600"/>
              </a:spcAft>
              <a:buNone/>
            </a:pPr>
            <a:r>
              <a:rPr lang="en-CA" sz="1600" dirty="0">
                <a:cs typeface="Open Sans"/>
              </a:rPr>
              <a:t>Info-Tech is just a phone call away and can assist you with your project</a:t>
            </a:r>
            <a:r>
              <a:rPr lang="en-CA" sz="1600" dirty="0" smtClean="0">
                <a:cs typeface="Open Sans"/>
              </a:rPr>
              <a:t>. Our </a:t>
            </a:r>
            <a:r>
              <a:rPr lang="en-CA" sz="1600" dirty="0">
                <a:cs typeface="Open Sans"/>
              </a:rPr>
              <a:t>expert </a:t>
            </a:r>
            <a:r>
              <a:rPr lang="en-CA" sz="1600" dirty="0" smtClean="0">
                <a:cs typeface="Open Sans"/>
              </a:rPr>
              <a:t>Analysts </a:t>
            </a:r>
            <a:r>
              <a:rPr lang="en-CA" sz="1600" dirty="0">
                <a:cs typeface="Open Sans"/>
              </a:rPr>
              <a:t>can guide you to successful project completion. For most members, this service is available at no additional </a:t>
            </a:r>
            <a:r>
              <a:rPr lang="en-CA" sz="1600" dirty="0" smtClean="0">
                <a:cs typeface="Open Sans"/>
              </a:rPr>
              <a:t>cost.*</a:t>
            </a:r>
            <a:r>
              <a:rPr lang="en-CA" dirty="0">
                <a:cs typeface="Open Sans"/>
              </a:rPr>
              <a:t/>
            </a:r>
            <a:br>
              <a:rPr lang="en-CA" dirty="0">
                <a:cs typeface="Open Sans"/>
              </a:rPr>
            </a:br>
            <a:r>
              <a:rPr lang="en-CA" dirty="0"/>
              <a:t/>
            </a:r>
            <a:br>
              <a:rPr lang="en-CA" dirty="0"/>
            </a:br>
            <a:r>
              <a:rPr lang="en-CA" sz="1600" dirty="0"/>
              <a:t>Here’s how it works:</a:t>
            </a:r>
          </a:p>
          <a:p>
            <a:pPr marL="288000" indent="-288000">
              <a:spcBef>
                <a:spcPts val="450"/>
              </a:spcBef>
              <a:spcAft>
                <a:spcPts val="450"/>
              </a:spcAft>
              <a:buFont typeface="+mj-lt"/>
              <a:buAutoNum type="arabicPeriod"/>
            </a:pPr>
            <a:r>
              <a:rPr lang="en-US" sz="1400" b="1" dirty="0"/>
              <a:t>Enroll in a Guided Implementation for your project</a:t>
            </a:r>
            <a:br>
              <a:rPr lang="en-US" sz="1400" b="1" dirty="0"/>
            </a:br>
            <a:r>
              <a:rPr lang="en-US" dirty="0"/>
              <a:t>Send an email to </a:t>
            </a:r>
            <a:r>
              <a:rPr lang="en-US" dirty="0" smtClean="0">
                <a:hlinkClick r:id="rId3"/>
              </a:rPr>
              <a:t>GuidedImplementations@InfoTech.com</a:t>
            </a:r>
            <a:r>
              <a:rPr lang="en-US" dirty="0" smtClean="0"/>
              <a:t>                                         Or </a:t>
            </a:r>
            <a:r>
              <a:rPr lang="en-US" dirty="0"/>
              <a:t>call </a:t>
            </a:r>
            <a:r>
              <a:rPr lang="en-CA" dirty="0"/>
              <a:t>1-888-670-8889 and ask for the Guided Implementation Coordinator</a:t>
            </a:r>
            <a:endParaRPr lang="en-US" dirty="0"/>
          </a:p>
          <a:p>
            <a:pPr marL="288000" indent="-288000">
              <a:spcBef>
                <a:spcPts val="450"/>
              </a:spcBef>
              <a:spcAft>
                <a:spcPts val="450"/>
              </a:spcAft>
              <a:buFont typeface="+mj-lt"/>
              <a:buAutoNum type="arabicPeriod"/>
            </a:pPr>
            <a:r>
              <a:rPr lang="en-US" sz="1400" b="1" dirty="0"/>
              <a:t>Book your analyst meetings</a:t>
            </a:r>
            <a:r>
              <a:rPr lang="en-US" sz="1400" dirty="0"/>
              <a:t/>
            </a:r>
            <a:br>
              <a:rPr lang="en-US" sz="1400" dirty="0"/>
            </a:br>
            <a:r>
              <a:rPr lang="en-US" dirty="0"/>
              <a:t>Once you are enrolled in a Guided Implementation, our analysts will reach out to </a:t>
            </a:r>
            <a:r>
              <a:rPr lang="en-US" dirty="0" smtClean="0"/>
              <a:t>book </a:t>
            </a:r>
            <a:r>
              <a:rPr lang="en-US" dirty="0"/>
              <a:t>a series of milestone-related telephone meetings with you and your team.</a:t>
            </a:r>
          </a:p>
          <a:p>
            <a:pPr marL="288000" indent="-288000">
              <a:spcBef>
                <a:spcPts val="450"/>
              </a:spcBef>
              <a:spcAft>
                <a:spcPts val="450"/>
              </a:spcAft>
              <a:buFont typeface="+mj-lt"/>
              <a:buAutoNum type="arabicPeriod"/>
            </a:pPr>
            <a:r>
              <a:rPr lang="en-US" sz="1400" b="1" dirty="0"/>
              <a:t>Get advice from a subject matter expert</a:t>
            </a:r>
            <a:br>
              <a:rPr lang="en-US" sz="1400" b="1" dirty="0"/>
            </a:br>
            <a:r>
              <a:rPr lang="en-US" dirty="0"/>
              <a:t>At each Guided Implementation point, our Consulting Analyst will review your completed deliverables with you, answer any of your questions, and work with you to plan out your next phase.</a:t>
            </a:r>
          </a:p>
        </p:txBody>
      </p:sp>
      <p:sp>
        <p:nvSpPr>
          <p:cNvPr id="6" name="TextBox 5"/>
          <p:cNvSpPr txBox="1"/>
          <p:nvPr/>
        </p:nvSpPr>
        <p:spPr>
          <a:xfrm>
            <a:off x="6564178" y="4858306"/>
            <a:ext cx="2175597" cy="300082"/>
          </a:xfrm>
          <a:prstGeom prst="rect">
            <a:avLst/>
          </a:prstGeom>
          <a:noFill/>
        </p:spPr>
        <p:txBody>
          <a:bodyPr wrap="none" rtlCol="0">
            <a:spAutoFit/>
          </a:bodyPr>
          <a:lstStyle/>
          <a:p>
            <a:r>
              <a:rPr lang="en-CA" sz="1350" dirty="0" smtClean="0"/>
              <a:t>*</a:t>
            </a:r>
            <a:r>
              <a:rPr lang="en-CA" sz="900" dirty="0" smtClean="0"/>
              <a:t>Gold </a:t>
            </a:r>
            <a:r>
              <a:rPr lang="en-CA" sz="900" dirty="0"/>
              <a:t>and Silver level subscribers only</a:t>
            </a:r>
          </a:p>
        </p:txBody>
      </p:sp>
      <p:grpSp>
        <p:nvGrpSpPr>
          <p:cNvPr id="10" name="Group 9"/>
          <p:cNvGrpSpPr/>
          <p:nvPr/>
        </p:nvGrpSpPr>
        <p:grpSpPr>
          <a:xfrm>
            <a:off x="6895579" y="2511456"/>
            <a:ext cx="1512794" cy="2159124"/>
            <a:chOff x="6895579" y="2492896"/>
            <a:chExt cx="1512794" cy="2159124"/>
          </a:xfrm>
        </p:grpSpPr>
        <p:sp>
          <p:nvSpPr>
            <p:cNvPr id="7" name="TextBox 6"/>
            <p:cNvSpPr txBox="1"/>
            <p:nvPr/>
          </p:nvSpPr>
          <p:spPr>
            <a:xfrm>
              <a:off x="6910707" y="4005689"/>
              <a:ext cx="1482538" cy="646331"/>
            </a:xfrm>
            <a:prstGeom prst="rect">
              <a:avLst/>
            </a:prstGeom>
            <a:noFill/>
          </p:spPr>
          <p:txBody>
            <a:bodyPr wrap="square" rtlCol="0">
              <a:spAutoFit/>
            </a:bodyPr>
            <a:lstStyle/>
            <a:p>
              <a:r>
                <a:rPr lang="en-US" sz="900" dirty="0">
                  <a:latin typeface="+mn-lt"/>
                  <a:cs typeface="Open Sans"/>
                </a:rPr>
                <a:t> This symbol signifies when you’ve reached a Guided Implementation </a:t>
              </a:r>
              <a:r>
                <a:rPr lang="en-US" sz="900" dirty="0" smtClean="0">
                  <a:latin typeface="+mn-lt"/>
                  <a:cs typeface="Open Sans"/>
                </a:rPr>
                <a:t>point </a:t>
              </a:r>
              <a:r>
                <a:rPr lang="en-US" sz="900" dirty="0">
                  <a:latin typeface="+mn-lt"/>
                  <a:cs typeface="Open Sans"/>
                </a:rPr>
                <a:t>in your project.</a:t>
              </a:r>
              <a:endParaRPr lang="en-CA" sz="900" dirty="0">
                <a:latin typeface="+mn-lt"/>
              </a:endParaRPr>
            </a:p>
          </p:txBody>
        </p:sp>
        <p:sp>
          <p:nvSpPr>
            <p:cNvPr id="8" name="Rectangle 7"/>
            <p:cNvSpPr/>
            <p:nvPr/>
          </p:nvSpPr>
          <p:spPr>
            <a:xfrm>
              <a:off x="6895579" y="2492896"/>
              <a:ext cx="1512794" cy="144219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pic>
          <p:nvPicPr>
            <p:cNvPr id="9" name="Picture 8" descr="Guided-Implementation-White-TranspBG.png"/>
            <p:cNvPicPr>
              <a:picLocks noChangeAspect="1"/>
            </p:cNvPicPr>
            <p:nvPr/>
          </p:nvPicPr>
          <p:blipFill>
            <a:blip r:embed="rId4" cstate="print"/>
            <a:srcRect l="7060" t="7271" r="6955" b="6112"/>
            <a:stretch>
              <a:fillRect/>
            </a:stretch>
          </p:blipFill>
          <p:spPr>
            <a:xfrm>
              <a:off x="6966176" y="2543323"/>
              <a:ext cx="1371600" cy="1381685"/>
            </a:xfrm>
            <a:prstGeom prst="rect">
              <a:avLst/>
            </a:prstGeom>
            <a:effectLst>
              <a:outerShdw blurRad="50800" dist="38100" dir="2700000" algn="tl" rotWithShape="0">
                <a:prstClr val="black">
                  <a:alpha val="40000"/>
                </a:prstClr>
              </a:outerShdw>
            </a:effectLst>
          </p:spPr>
        </p:pic>
      </p:grpSp>
      <p:pic>
        <p:nvPicPr>
          <p:cNvPr id="11" name="Picture 10" descr="sample_linkbar-itrgNEW.gif">
            <a:hlinkClick r:id="rId5"/>
          </p:cNvPr>
          <p:cNvPicPr>
            <a:picLocks noChangeAspect="1"/>
          </p:cNvPicPr>
          <p:nvPr/>
        </p:nvPicPr>
        <p:blipFill>
          <a:blip r:embed="rId6"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2241538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29424" y="2564904"/>
            <a:ext cx="2345481" cy="241226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a:solidFill>
                  <a:schemeClr val="tx1"/>
                </a:solidFill>
              </a:rPr>
              <a:t>When we introduce new Blueprints, we offer workshops to our members at no charge for a short beta testing period. Please check the Workshop section of our website for a list of free beta workshops.</a:t>
            </a:r>
          </a:p>
        </p:txBody>
      </p:sp>
      <p:sp>
        <p:nvSpPr>
          <p:cNvPr id="3" name="Title 2"/>
          <p:cNvSpPr>
            <a:spLocks noGrp="1"/>
          </p:cNvSpPr>
          <p:nvPr>
            <p:ph type="title"/>
          </p:nvPr>
        </p:nvSpPr>
        <p:spPr/>
        <p:txBody>
          <a:bodyPr/>
          <a:lstStyle/>
          <a:p>
            <a:r>
              <a:rPr lang="en-US" dirty="0" smtClean="0"/>
              <a:t>Book a workshop today!</a:t>
            </a:r>
            <a:endParaRPr lang="en-US" dirty="0"/>
          </a:p>
        </p:txBody>
      </p:sp>
      <p:sp>
        <p:nvSpPr>
          <p:cNvPr id="4" name="Text Placeholder 3"/>
          <p:cNvSpPr>
            <a:spLocks noGrp="1"/>
          </p:cNvSpPr>
          <p:nvPr>
            <p:ph type="body" sz="quarter" idx="16"/>
          </p:nvPr>
        </p:nvSpPr>
        <p:spPr>
          <a:xfrm>
            <a:off x="251521" y="1304764"/>
            <a:ext cx="6048671" cy="4608512"/>
          </a:xfrm>
        </p:spPr>
        <p:txBody>
          <a:bodyPr/>
          <a:lstStyle/>
          <a:p>
            <a:pPr marL="0" indent="0">
              <a:spcAft>
                <a:spcPts val="600"/>
              </a:spcAft>
              <a:buNone/>
            </a:pPr>
            <a:r>
              <a:rPr lang="en-US" sz="1600" dirty="0">
                <a:cs typeface="Open Sans"/>
              </a:rPr>
              <a:t>An </a:t>
            </a:r>
            <a:r>
              <a:rPr lang="en-US" sz="1600" dirty="0" smtClean="0">
                <a:cs typeface="Open Sans"/>
              </a:rPr>
              <a:t>Info-Tech </a:t>
            </a:r>
            <a:r>
              <a:rPr lang="en-US" sz="1600" dirty="0">
                <a:cs typeface="Open Sans"/>
              </a:rPr>
              <a:t>project accelerator workshop will help you to engage your stakeholders, gather important data, make key </a:t>
            </a:r>
            <a:r>
              <a:rPr lang="en-US" sz="1600" dirty="0" smtClean="0">
                <a:cs typeface="Open Sans"/>
              </a:rPr>
              <a:t>decisions, </a:t>
            </a:r>
            <a:r>
              <a:rPr lang="en-US" sz="1600" dirty="0">
                <a:cs typeface="Open Sans"/>
              </a:rPr>
              <a:t>and generate a customized project road map</a:t>
            </a:r>
            <a:r>
              <a:rPr lang="en-US" sz="1600" dirty="0" smtClean="0">
                <a:solidFill>
                  <a:srgbClr val="333333"/>
                </a:solidFill>
                <a:cs typeface="Open Sans"/>
              </a:rPr>
              <a:t>.</a:t>
            </a:r>
            <a:br>
              <a:rPr lang="en-US" sz="1600" dirty="0" smtClean="0">
                <a:solidFill>
                  <a:srgbClr val="333333"/>
                </a:solidFill>
                <a:cs typeface="Open Sans"/>
              </a:rPr>
            </a:br>
            <a:r>
              <a:rPr lang="en-US" sz="1600" dirty="0">
                <a:solidFill>
                  <a:srgbClr val="333333"/>
                </a:solidFill>
                <a:cs typeface="Open Sans"/>
              </a:rPr>
              <a:t/>
            </a:r>
            <a:br>
              <a:rPr lang="en-US" sz="1600" dirty="0">
                <a:solidFill>
                  <a:srgbClr val="333333"/>
                </a:solidFill>
                <a:cs typeface="Open Sans"/>
              </a:rPr>
            </a:br>
            <a:r>
              <a:rPr lang="en-US" sz="1600" dirty="0">
                <a:solidFill>
                  <a:srgbClr val="333333"/>
                </a:solidFill>
                <a:cs typeface="Open Sans"/>
              </a:rPr>
              <a:t>Here’s how it works:</a:t>
            </a:r>
          </a:p>
          <a:p>
            <a:pPr marL="257175" indent="-257175">
              <a:spcBef>
                <a:spcPts val="450"/>
              </a:spcBef>
              <a:spcAft>
                <a:spcPts val="450"/>
              </a:spcAft>
              <a:buFont typeface="+mj-lt"/>
              <a:buAutoNum type="arabicPeriod"/>
            </a:pPr>
            <a:r>
              <a:rPr lang="en-US" sz="1400" b="1" dirty="0">
                <a:solidFill>
                  <a:srgbClr val="333333"/>
                </a:solidFill>
                <a:cs typeface="Open Sans"/>
              </a:rPr>
              <a:t>Enroll in a 2-5 day workshop for your </a:t>
            </a:r>
            <a:r>
              <a:rPr lang="en-US" sz="1400" b="1" dirty="0" smtClean="0">
                <a:solidFill>
                  <a:srgbClr val="333333"/>
                </a:solidFill>
                <a:cs typeface="Open Sans"/>
              </a:rPr>
              <a:t>project</a:t>
            </a:r>
            <a:r>
              <a:rPr lang="en-US" sz="1400" b="1" dirty="0">
                <a:solidFill>
                  <a:srgbClr val="333333"/>
                </a:solidFill>
                <a:cs typeface="Open Sans"/>
              </a:rPr>
              <a:t/>
            </a:r>
            <a:br>
              <a:rPr lang="en-US" sz="1400" b="1" dirty="0">
                <a:solidFill>
                  <a:srgbClr val="333333"/>
                </a:solidFill>
                <a:cs typeface="Open Sans"/>
              </a:rPr>
            </a:br>
            <a:r>
              <a:rPr lang="en-US" dirty="0">
                <a:cs typeface="Open Sans"/>
              </a:rPr>
              <a:t>Send an </a:t>
            </a:r>
            <a:r>
              <a:rPr lang="en-US" dirty="0" smtClean="0">
                <a:cs typeface="Open Sans"/>
              </a:rPr>
              <a:t>email to </a:t>
            </a:r>
            <a:r>
              <a:rPr lang="en-US" dirty="0" smtClean="0">
                <a:cs typeface="Open Sans"/>
                <a:hlinkClick r:id="rId3"/>
              </a:rPr>
              <a:t>WorkshopBooking@InfoTech.com</a:t>
            </a:r>
            <a:r>
              <a:rPr lang="en-US" dirty="0" smtClean="0">
                <a:cs typeface="Open Sans"/>
              </a:rPr>
              <a:t> </a:t>
            </a:r>
            <a:r>
              <a:rPr lang="en-US" dirty="0">
                <a:cs typeface="Open Sans"/>
              </a:rPr>
              <a:t>or call </a:t>
            </a:r>
            <a:r>
              <a:rPr lang="en-CA" dirty="0"/>
              <a:t>1-888-670-8889 </a:t>
            </a:r>
            <a:r>
              <a:rPr lang="en-CA" dirty="0" smtClean="0"/>
              <a:t>Ext. </a:t>
            </a:r>
            <a:r>
              <a:rPr lang="en-CA" dirty="0"/>
              <a:t>3001</a:t>
            </a:r>
            <a:r>
              <a:rPr lang="en-US" dirty="0">
                <a:cs typeface="Open Sans"/>
              </a:rPr>
              <a:t>. Your account manager will contact you and quote you </a:t>
            </a:r>
            <a:r>
              <a:rPr lang="en-US" dirty="0" smtClean="0">
                <a:cs typeface="Open Sans"/>
              </a:rPr>
              <a:t>the </a:t>
            </a:r>
            <a:r>
              <a:rPr lang="en-US" dirty="0">
                <a:cs typeface="Open Sans"/>
              </a:rPr>
              <a:t>cost of a workshop.</a:t>
            </a:r>
          </a:p>
          <a:p>
            <a:pPr marL="257175" indent="-257175">
              <a:spcAft>
                <a:spcPts val="450"/>
              </a:spcAft>
              <a:buFont typeface="+mj-lt"/>
              <a:buAutoNum type="arabicPeriod"/>
            </a:pPr>
            <a:r>
              <a:rPr lang="en-US" sz="1400" b="1" dirty="0">
                <a:solidFill>
                  <a:srgbClr val="333333"/>
                </a:solidFill>
                <a:cs typeface="Open Sans"/>
              </a:rPr>
              <a:t>Book your workshop</a:t>
            </a:r>
            <a:br>
              <a:rPr lang="en-US" sz="1400" b="1" dirty="0">
                <a:solidFill>
                  <a:srgbClr val="333333"/>
                </a:solidFill>
                <a:cs typeface="Open Sans"/>
              </a:rPr>
            </a:br>
            <a:r>
              <a:rPr lang="en-US" dirty="0">
                <a:cs typeface="Open Sans"/>
              </a:rPr>
              <a:t>A </a:t>
            </a:r>
            <a:r>
              <a:rPr lang="en-US" dirty="0" smtClean="0">
                <a:cs typeface="Open Sans"/>
              </a:rPr>
              <a:t>Workshop Coordinator </a:t>
            </a:r>
            <a:r>
              <a:rPr lang="en-US" dirty="0">
                <a:cs typeface="Open Sans"/>
              </a:rPr>
              <a:t>will contact you to book a workshop planning call with one of our </a:t>
            </a:r>
            <a:r>
              <a:rPr lang="en-US" dirty="0" smtClean="0">
                <a:cs typeface="Open Sans"/>
              </a:rPr>
              <a:t>Facilitators </a:t>
            </a:r>
            <a:r>
              <a:rPr lang="en-US" dirty="0">
                <a:cs typeface="Open Sans"/>
              </a:rPr>
              <a:t>and arrange dates for your </a:t>
            </a:r>
            <a:r>
              <a:rPr lang="en-US" dirty="0" smtClean="0">
                <a:cs typeface="Open Sans"/>
              </a:rPr>
              <a:t>workshop</a:t>
            </a:r>
            <a:r>
              <a:rPr lang="en-US" dirty="0">
                <a:cs typeface="Open Sans"/>
              </a:rPr>
              <a:t>. We can hold the workshop in Info-Tech’s world-class facility in Toronto or at your location.</a:t>
            </a:r>
          </a:p>
          <a:p>
            <a:pPr marL="257175" indent="-257175">
              <a:buFont typeface="+mj-lt"/>
              <a:buAutoNum type="arabicPeriod"/>
            </a:pPr>
            <a:r>
              <a:rPr lang="en-US" sz="1400" b="1" dirty="0">
                <a:solidFill>
                  <a:srgbClr val="333333"/>
                </a:solidFill>
                <a:cs typeface="Open Sans"/>
              </a:rPr>
              <a:t>Plan your workshop</a:t>
            </a:r>
            <a:br>
              <a:rPr lang="en-US" sz="1400" b="1" dirty="0">
                <a:solidFill>
                  <a:srgbClr val="333333"/>
                </a:solidFill>
                <a:cs typeface="Open Sans"/>
              </a:rPr>
            </a:br>
            <a:r>
              <a:rPr lang="en-US" dirty="0">
                <a:cs typeface="Open Sans"/>
              </a:rPr>
              <a:t>A </a:t>
            </a:r>
            <a:r>
              <a:rPr lang="en-US" dirty="0" smtClean="0">
                <a:cs typeface="Open Sans"/>
              </a:rPr>
              <a:t>Workshop Facilitator </a:t>
            </a:r>
            <a:r>
              <a:rPr lang="en-US" dirty="0">
                <a:cs typeface="Open Sans"/>
              </a:rPr>
              <a:t>will contact you to go over the workshop outline and choose the contents that are appropriate to your situation.</a:t>
            </a:r>
          </a:p>
          <a:p>
            <a:pPr marL="257175" indent="-257175">
              <a:spcBef>
                <a:spcPts val="450"/>
              </a:spcBef>
              <a:spcAft>
                <a:spcPts val="450"/>
              </a:spcAft>
              <a:buFont typeface="+mj-lt"/>
              <a:buAutoNum type="arabicPeriod"/>
            </a:pPr>
            <a:r>
              <a:rPr lang="en-US" sz="1400" b="1" dirty="0">
                <a:solidFill>
                  <a:srgbClr val="333333"/>
                </a:solidFill>
                <a:cs typeface="Open Sans"/>
              </a:rPr>
              <a:t>Participate in your workshop</a:t>
            </a:r>
            <a:br>
              <a:rPr lang="en-US" sz="1400" b="1" dirty="0">
                <a:solidFill>
                  <a:srgbClr val="333333"/>
                </a:solidFill>
                <a:cs typeface="Open Sans"/>
              </a:rPr>
            </a:br>
            <a:r>
              <a:rPr lang="en-US" dirty="0">
                <a:cs typeface="Open Sans"/>
              </a:rPr>
              <a:t>Our experienced </a:t>
            </a:r>
            <a:r>
              <a:rPr lang="en-US" dirty="0" smtClean="0">
                <a:cs typeface="Open Sans"/>
              </a:rPr>
              <a:t>Workshop Facilitators </a:t>
            </a:r>
            <a:r>
              <a:rPr lang="en-US" dirty="0">
                <a:cs typeface="Open Sans"/>
              </a:rPr>
              <a:t>will take your project team through your tailored slides and exercises and will summarize all the workshop outputs into a final report.</a:t>
            </a:r>
          </a:p>
          <a:p>
            <a:pPr marL="0" indent="0">
              <a:buNone/>
            </a:pPr>
            <a:endParaRPr lang="en-US" dirty="0"/>
          </a:p>
        </p:txBody>
      </p:sp>
      <p:sp>
        <p:nvSpPr>
          <p:cNvPr id="6" name="Round Same Side Corner Rectangle 5"/>
          <p:cNvSpPr/>
          <p:nvPr/>
        </p:nvSpPr>
        <p:spPr>
          <a:xfrm>
            <a:off x="6430410" y="2096852"/>
            <a:ext cx="2343509" cy="481462"/>
          </a:xfrm>
          <a:prstGeom prst="round2SameRect">
            <a:avLst>
              <a:gd name="adj1" fmla="val 10667"/>
              <a:gd name="adj2" fmla="val 0"/>
            </a:avLst>
          </a:prstGeom>
          <a:solidFill>
            <a:schemeClr val="accent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a:solidFill>
                  <a:schemeClr val="bg1"/>
                </a:solidFill>
              </a:rPr>
              <a:t>Free Beta Workshops</a:t>
            </a:r>
          </a:p>
        </p:txBody>
      </p:sp>
      <p:pic>
        <p:nvPicPr>
          <p:cNvPr id="8" name="Picture 7"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3500259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Guided Implementation Points </a:t>
            </a:r>
            <a:r>
              <a:rPr lang="en-US" dirty="0"/>
              <a:t>in the </a:t>
            </a:r>
            <a:r>
              <a:rPr lang="en-CA" dirty="0" smtClean="0"/>
              <a:t>Establish an </a:t>
            </a:r>
            <a:r>
              <a:rPr lang="en-CA" strike="sngStrike" dirty="0" smtClean="0"/>
              <a:t>EA</a:t>
            </a:r>
            <a:r>
              <a:rPr lang="en-CA" dirty="0" smtClean="0"/>
              <a:t> Capability project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34978639"/>
              </p:ext>
            </p:extLst>
          </p:nvPr>
        </p:nvGraphicFramePr>
        <p:xfrm>
          <a:off x="244696" y="1775450"/>
          <a:ext cx="6357167" cy="4440744"/>
        </p:xfrm>
        <a:graphic>
          <a:graphicData uri="http://schemas.openxmlformats.org/drawingml/2006/table">
            <a:tbl>
              <a:tblPr bandRow="1">
                <a:tableStyleId>{2D5ABB26-0587-4C30-8999-92F81FD0307C}</a:tableStyleId>
              </a:tblPr>
              <a:tblGrid>
                <a:gridCol w="6357167"/>
              </a:tblGrid>
              <a:tr h="222428">
                <a:tc>
                  <a:txBody>
                    <a:bodyPr/>
                    <a:lstStyle/>
                    <a:p>
                      <a:pPr marL="0" marR="0" lvl="0" indent="0" algn="l" defTabSz="914400" rtl="0" eaLnBrk="0" fontAlgn="base" latinLnBrk="0" hangingPunct="0">
                        <a:lnSpc>
                          <a:spcPct val="100000"/>
                        </a:lnSpc>
                        <a:spcBef>
                          <a:spcPct val="20000"/>
                        </a:spcBef>
                        <a:spcAft>
                          <a:spcPct val="0"/>
                        </a:spcAft>
                        <a:buClr>
                          <a:srgbClr val="333333"/>
                        </a:buClr>
                        <a:buSzPct val="120000"/>
                        <a:buFontTx/>
                        <a:buNone/>
                        <a:tabLst/>
                        <a:defRPr/>
                      </a:pPr>
                      <a:endParaRPr kumimoji="0" lang="en-US" sz="700" b="1" i="0" u="none" strike="noStrike" kern="1200" cap="none" spc="0" normalizeH="0" baseline="0" noProof="0" dirty="0" smtClean="0">
                        <a:ln>
                          <a:noFill/>
                        </a:ln>
                        <a:solidFill>
                          <a:srgbClr val="333333"/>
                        </a:solidFill>
                        <a:effectLst/>
                        <a:uLnTx/>
                        <a:uFillTx/>
                        <a:latin typeface="Open Sans"/>
                        <a:cs typeface="Open Sans"/>
                      </a:endParaRPr>
                    </a:p>
                  </a:txBody>
                  <a:tcPr marL="68580" marR="68580" marT="34290" marB="34290" anchor="ctr"/>
                </a:tc>
              </a:tr>
              <a:tr h="299794">
                <a:tc>
                  <a:txBody>
                    <a:bodyPr/>
                    <a:lstStyle/>
                    <a:p>
                      <a:pPr algn="l"/>
                      <a:r>
                        <a:rPr lang="en-US" sz="1200" b="1" dirty="0" smtClean="0">
                          <a:solidFill>
                            <a:srgbClr val="ED7D31"/>
                          </a:solidFill>
                          <a:latin typeface="Open Sans"/>
                          <a:cs typeface="Open Sans"/>
                        </a:rPr>
                        <a:t>Section 2:</a:t>
                      </a:r>
                      <a:r>
                        <a:rPr lang="en-US" sz="1200" b="1" dirty="0" smtClean="0">
                          <a:solidFill>
                            <a:schemeClr val="accent4">
                              <a:lumMod val="40000"/>
                              <a:lumOff val="60000"/>
                            </a:schemeClr>
                          </a:solidFill>
                          <a:latin typeface="Open Sans"/>
                          <a:cs typeface="Open Sans"/>
                        </a:rPr>
                        <a:t> </a:t>
                      </a:r>
                      <a:r>
                        <a:rPr lang="en-US" sz="1200" b="1" dirty="0" smtClean="0">
                          <a:solidFill>
                            <a:schemeClr val="tx1"/>
                          </a:solidFill>
                        </a:rPr>
                        <a:t>Identify and Prioritize Value Measures</a:t>
                      </a:r>
                      <a:endParaRPr lang="en-US" sz="1200" b="1" dirty="0" smtClean="0">
                        <a:solidFill>
                          <a:schemeClr val="bg1">
                            <a:lumMod val="50000"/>
                          </a:schemeClr>
                        </a:solidFill>
                      </a:endParaRPr>
                    </a:p>
                  </a:txBody>
                  <a:tcPr marL="68580" marR="68580" marT="34290" marB="34290">
                    <a:solidFill>
                      <a:schemeClr val="bg1">
                        <a:lumMod val="95000"/>
                      </a:schemeClr>
                    </a:solidFill>
                  </a:tcPr>
                </a:tc>
              </a:tr>
              <a:tr h="616439">
                <a:tc>
                  <a:txBody>
                    <a:bodyPr/>
                    <a:lstStyle/>
                    <a:p>
                      <a:pPr marL="53975" indent="0" algn="l">
                        <a:buFont typeface="Arial" pitchFamily="34" charset="0"/>
                        <a:buNone/>
                      </a:pPr>
                      <a:r>
                        <a:rPr lang="en-US" sz="1200" dirty="0" smtClean="0"/>
                        <a:t>Review identified stakeholders, your business capability map, and transformational initiatives. Discuss prioritization of the list of identified value measures, including establishing metrics that haven’t been implemented. </a:t>
                      </a:r>
                    </a:p>
                  </a:txBody>
                  <a:tcPr marL="68580" marR="68580" marT="34290" marB="34290"/>
                </a:tc>
              </a:tr>
              <a:tr h="299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ED7D31"/>
                          </a:solidFill>
                          <a:latin typeface="Open Sans"/>
                          <a:cs typeface="Open Sans"/>
                        </a:rPr>
                        <a:t>Section 3:</a:t>
                      </a:r>
                      <a:r>
                        <a:rPr lang="en-US" sz="1200" b="1" dirty="0" smtClean="0">
                          <a:solidFill>
                            <a:schemeClr val="accent4">
                              <a:lumMod val="40000"/>
                              <a:lumOff val="60000"/>
                            </a:schemeClr>
                          </a:solidFill>
                          <a:latin typeface="Open Sans"/>
                          <a:cs typeface="Open Sans"/>
                        </a:rPr>
                        <a:t> </a:t>
                      </a:r>
                      <a:r>
                        <a:rPr lang="en-US" sz="1200" b="1" dirty="0" smtClean="0">
                          <a:solidFill>
                            <a:schemeClr val="tx1"/>
                          </a:solidFill>
                        </a:rPr>
                        <a:t>Define </a:t>
                      </a:r>
                      <a:r>
                        <a:rPr lang="en-US" sz="1200" b="1" strike="sngStrike" dirty="0" smtClean="0">
                          <a:solidFill>
                            <a:schemeClr val="tx1"/>
                          </a:solidFill>
                        </a:rPr>
                        <a:t>EA</a:t>
                      </a:r>
                      <a:r>
                        <a:rPr lang="en-US" sz="1200" b="1" dirty="0" smtClean="0">
                          <a:solidFill>
                            <a:schemeClr val="tx1"/>
                          </a:solidFill>
                        </a:rPr>
                        <a:t> Operating Model and Roll-Out Plan</a:t>
                      </a:r>
                      <a:endParaRPr lang="en-US" sz="1200" b="1" dirty="0" smtClean="0">
                        <a:solidFill>
                          <a:schemeClr val="bg1">
                            <a:lumMod val="50000"/>
                          </a:schemeClr>
                        </a:solidFill>
                      </a:endParaRPr>
                    </a:p>
                  </a:txBody>
                  <a:tcPr marL="68580" marR="68580" marT="34290" marB="34290">
                    <a:solidFill>
                      <a:schemeClr val="bg1">
                        <a:lumMod val="95000"/>
                      </a:schemeClr>
                    </a:solidFill>
                  </a:tcPr>
                </a:tc>
              </a:tr>
              <a:tr h="576000">
                <a:tc>
                  <a:txBody>
                    <a:bodyPr/>
                    <a:lstStyle/>
                    <a:p>
                      <a:pPr marL="53975" indent="0" algn="l">
                        <a:buFont typeface="Arial" pitchFamily="34" charset="0"/>
                        <a:buNone/>
                      </a:pPr>
                      <a:r>
                        <a:rPr lang="en-US" sz="1200" dirty="0" smtClean="0"/>
                        <a:t>Discuss your rebranding of </a:t>
                      </a:r>
                      <a:r>
                        <a:rPr lang="en-US" sz="1200" strike="sngStrike" dirty="0" smtClean="0"/>
                        <a:t>EA</a:t>
                      </a:r>
                      <a:r>
                        <a:rPr lang="en-US" sz="1200" dirty="0" smtClean="0"/>
                        <a:t> and defining the </a:t>
                      </a:r>
                      <a:r>
                        <a:rPr lang="en-US" sz="1200" strike="sngStrike" dirty="0" smtClean="0"/>
                        <a:t>EA</a:t>
                      </a:r>
                      <a:r>
                        <a:rPr lang="en-US" sz="1200" dirty="0" smtClean="0"/>
                        <a:t> operating model including processes, activities, roles, and responsibilities. Develop a RACI chart that maps processes to roles. Create an </a:t>
                      </a:r>
                      <a:r>
                        <a:rPr lang="en-US" sz="1200" strike="sngStrike" dirty="0" smtClean="0"/>
                        <a:t>EA</a:t>
                      </a:r>
                      <a:r>
                        <a:rPr lang="en-US" sz="1200" dirty="0" smtClean="0"/>
                        <a:t> capability plan.</a:t>
                      </a:r>
                    </a:p>
                  </a:txBody>
                  <a:tcPr marL="68580" marR="68580" marT="34290" marB="34290"/>
                </a:tc>
              </a:tr>
              <a:tr h="299794">
                <a:tc>
                  <a:txBody>
                    <a:bodyPr/>
                    <a:lstStyle/>
                    <a:p>
                      <a:pPr algn="l"/>
                      <a:r>
                        <a:rPr lang="en-US" sz="1200" b="1" dirty="0" smtClean="0">
                          <a:solidFill>
                            <a:srgbClr val="ED7D31"/>
                          </a:solidFill>
                          <a:latin typeface="Open Sans"/>
                          <a:cs typeface="Open Sans"/>
                        </a:rPr>
                        <a:t>Section 4: </a:t>
                      </a:r>
                      <a:r>
                        <a:rPr lang="en-US" sz="1200" b="1" dirty="0" smtClean="0">
                          <a:solidFill>
                            <a:srgbClr val="333333"/>
                          </a:solidFill>
                        </a:rPr>
                        <a:t>Refine </a:t>
                      </a:r>
                      <a:r>
                        <a:rPr lang="en-US" sz="1200" b="1" strike="sngStrike" dirty="0" smtClean="0">
                          <a:solidFill>
                            <a:srgbClr val="333333"/>
                          </a:solidFill>
                        </a:rPr>
                        <a:t>EA</a:t>
                      </a:r>
                      <a:r>
                        <a:rPr lang="en-US" sz="1200" b="1" dirty="0" smtClean="0">
                          <a:solidFill>
                            <a:srgbClr val="333333"/>
                          </a:solidFill>
                        </a:rPr>
                        <a:t> Value Statements and Proof Points</a:t>
                      </a:r>
                      <a:endParaRPr lang="en-US" sz="1000" b="1" dirty="0" smtClean="0">
                        <a:solidFill>
                          <a:schemeClr val="bg1">
                            <a:lumMod val="50000"/>
                          </a:schemeClr>
                        </a:solidFill>
                        <a:latin typeface="Open Sans"/>
                        <a:cs typeface="Open Sans"/>
                      </a:endParaRPr>
                    </a:p>
                  </a:txBody>
                  <a:tcPr marL="68580" marR="68580" marT="34290" marB="34290">
                    <a:solidFill>
                      <a:schemeClr val="bg1">
                        <a:lumMod val="95000"/>
                      </a:schemeClr>
                    </a:solidFill>
                  </a:tcPr>
                </a:tc>
              </a:tr>
              <a:tr h="216000">
                <a:tc>
                  <a:txBody>
                    <a:bodyPr/>
                    <a:lstStyle/>
                    <a:p>
                      <a:pPr marL="0" marR="0" indent="0" algn="l" defTabSz="914400" rtl="0" eaLnBrk="1" fontAlgn="auto" latinLnBrk="0" hangingPunct="1">
                        <a:lnSpc>
                          <a:spcPct val="100000"/>
                        </a:lnSpc>
                        <a:spcBef>
                          <a:spcPts val="400"/>
                        </a:spcBef>
                        <a:spcAft>
                          <a:spcPts val="0"/>
                        </a:spcAft>
                        <a:buClrTx/>
                        <a:buSzTx/>
                        <a:buFontTx/>
                        <a:buNone/>
                        <a:tabLst/>
                        <a:defRPr/>
                      </a:pPr>
                      <a:r>
                        <a:rPr lang="en-US" sz="1200" kern="1200" dirty="0" smtClean="0">
                          <a:solidFill>
                            <a:schemeClr val="tx1"/>
                          </a:solidFill>
                          <a:latin typeface="+mn-lt"/>
                          <a:ea typeface="+mn-ea"/>
                          <a:cs typeface="+mn-cs"/>
                        </a:rPr>
                        <a:t>Review value statements and value proof points; refine if necessary.</a:t>
                      </a:r>
                    </a:p>
                  </a:txBody>
                  <a:tcPr marL="68580" marR="68580" marT="34290" marB="34290"/>
                </a:tc>
              </a:tr>
              <a:tr h="299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ED7D31"/>
                          </a:solidFill>
                          <a:latin typeface="Open Sans"/>
                          <a:cs typeface="Open Sans"/>
                        </a:rPr>
                        <a:t>Section 4:</a:t>
                      </a:r>
                      <a:r>
                        <a:rPr lang="en-US" sz="1200" b="1" dirty="0" smtClean="0">
                          <a:solidFill>
                            <a:schemeClr val="accent4">
                              <a:lumMod val="40000"/>
                              <a:lumOff val="60000"/>
                            </a:schemeClr>
                          </a:solidFill>
                          <a:latin typeface="Open Sans"/>
                          <a:cs typeface="Open Sans"/>
                        </a:rPr>
                        <a:t> </a:t>
                      </a:r>
                      <a:r>
                        <a:rPr lang="en-US" sz="1200" b="1" dirty="0" smtClean="0">
                          <a:solidFill>
                            <a:schemeClr val="tx1"/>
                          </a:solidFill>
                        </a:rPr>
                        <a:t>Get</a:t>
                      </a:r>
                      <a:r>
                        <a:rPr lang="en-US" sz="1200" b="1" dirty="0" smtClean="0">
                          <a:solidFill>
                            <a:srgbClr val="333333"/>
                          </a:solidFill>
                        </a:rPr>
                        <a:t> the Most from the Marketing Plan</a:t>
                      </a:r>
                      <a:endParaRPr lang="en-US" sz="1200" b="1" dirty="0" smtClean="0">
                        <a:solidFill>
                          <a:schemeClr val="bg1">
                            <a:lumMod val="50000"/>
                          </a:schemeClr>
                        </a:solidFill>
                      </a:endParaRPr>
                    </a:p>
                  </a:txBody>
                  <a:tcPr marL="68580" marR="68580" marT="34290" marB="34290">
                    <a:solidFill>
                      <a:schemeClr val="bg1">
                        <a:lumMod val="95000"/>
                      </a:schemeClr>
                    </a:solidFill>
                  </a:tcPr>
                </a:tc>
              </a:tr>
              <a:tr h="576000">
                <a:tc>
                  <a:txBody>
                    <a:bodyPr/>
                    <a:lstStyle/>
                    <a:p>
                      <a:pPr marL="53975" indent="0" algn="l" fontAlgn="auto">
                        <a:spcBef>
                          <a:spcPts val="0"/>
                        </a:spcBef>
                        <a:spcAft>
                          <a:spcPts val="0"/>
                        </a:spcAft>
                        <a:buFont typeface="Arial" pitchFamily="34" charset="0"/>
                        <a:buNone/>
                        <a:defRPr/>
                      </a:pPr>
                      <a:r>
                        <a:rPr lang="en-US" sz="1200" dirty="0" smtClean="0"/>
                        <a:t>Review first draft of marketing plan and get recommendations for improvements. After presenting marketing plan to stakeholders, discuss and address their concerns to improve the plan.</a:t>
                      </a:r>
                    </a:p>
                  </a:txBody>
                  <a:tcPr marL="68580" marR="68580" marT="34290" marB="34290"/>
                </a:tc>
              </a:tr>
              <a:tr h="2988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smtClean="0">
                          <a:solidFill>
                            <a:srgbClr val="ED7D31"/>
                          </a:solidFill>
                          <a:latin typeface="Open Sans"/>
                          <a:cs typeface="Open Sans"/>
                        </a:rPr>
                        <a:t>Section 4:</a:t>
                      </a:r>
                      <a:r>
                        <a:rPr lang="en-US" sz="1200" b="1" dirty="0" smtClean="0">
                          <a:solidFill>
                            <a:schemeClr val="accent4">
                              <a:lumMod val="40000"/>
                              <a:lumOff val="60000"/>
                            </a:schemeClr>
                          </a:solidFill>
                          <a:latin typeface="Open Sans"/>
                          <a:cs typeface="Open Sans"/>
                        </a:rPr>
                        <a:t> </a:t>
                      </a:r>
                      <a:r>
                        <a:rPr lang="en-US" sz="1200" b="1" dirty="0" smtClean="0">
                          <a:solidFill>
                            <a:schemeClr val="tx1"/>
                          </a:solidFill>
                        </a:rPr>
                        <a:t>Get</a:t>
                      </a:r>
                      <a:r>
                        <a:rPr lang="en-US" sz="1200" b="1" dirty="0" smtClean="0">
                          <a:solidFill>
                            <a:srgbClr val="333333"/>
                          </a:solidFill>
                        </a:rPr>
                        <a:t> Sign-Off for Your </a:t>
                      </a:r>
                      <a:r>
                        <a:rPr lang="en-US" sz="1200" b="1" strike="sngStrike" dirty="0" smtClean="0">
                          <a:solidFill>
                            <a:srgbClr val="333333"/>
                          </a:solidFill>
                        </a:rPr>
                        <a:t>EA</a:t>
                      </a:r>
                      <a:r>
                        <a:rPr lang="en-US" sz="1200" b="1" dirty="0" smtClean="0">
                          <a:solidFill>
                            <a:srgbClr val="333333"/>
                          </a:solidFill>
                        </a:rPr>
                        <a:t> Charter</a:t>
                      </a:r>
                      <a:endParaRPr lang="en-US" sz="1200" b="1" dirty="0" smtClean="0">
                        <a:solidFill>
                          <a:schemeClr val="bg1">
                            <a:lumMod val="50000"/>
                          </a:schemeClr>
                        </a:solidFill>
                      </a:endParaRPr>
                    </a:p>
                  </a:txBody>
                  <a:tcPr marL="68580" marR="68580" marT="34290" marB="34290">
                    <a:solidFill>
                      <a:srgbClr val="F2F2F2"/>
                    </a:solidFill>
                  </a:tcPr>
                </a:tc>
              </a:tr>
              <a:tr h="298800">
                <a:tc>
                  <a:txBody>
                    <a:bodyPr/>
                    <a:lstStyle/>
                    <a:p>
                      <a:pPr marL="53975"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Review first draft of charter and get recommendations for improvements. After distributing the charter to stakeholders, if sign-off is not obtained, discuss and address their feedback to improve the charter. </a:t>
                      </a:r>
                    </a:p>
                  </a:txBody>
                  <a:tcPr marL="68580" marR="68580" marT="34290" marB="34290">
                    <a:noFill/>
                  </a:tcPr>
                </a:tc>
              </a:tr>
            </a:tbl>
          </a:graphicData>
        </a:graphic>
      </p:graphicFrame>
      <p:sp>
        <p:nvSpPr>
          <p:cNvPr id="6" name="TextBox 5"/>
          <p:cNvSpPr txBox="1"/>
          <p:nvPr/>
        </p:nvSpPr>
        <p:spPr>
          <a:xfrm>
            <a:off x="6941076" y="4519084"/>
            <a:ext cx="2032441" cy="1200329"/>
          </a:xfrm>
          <a:prstGeom prst="rect">
            <a:avLst/>
          </a:prstGeom>
          <a:noFill/>
        </p:spPr>
        <p:txBody>
          <a:bodyPr wrap="square" rtlCol="0">
            <a:spAutoFit/>
          </a:bodyPr>
          <a:lstStyle/>
          <a:p>
            <a:pPr algn="l">
              <a:spcBef>
                <a:spcPts val="0"/>
              </a:spcBef>
              <a:spcAft>
                <a:spcPts val="0"/>
              </a:spcAft>
            </a:pPr>
            <a:r>
              <a:rPr lang="en-US" sz="1200" dirty="0" smtClean="0">
                <a:latin typeface="+mn-lt"/>
                <a:cs typeface="Open Sans"/>
              </a:rPr>
              <a:t>To enroll, send </a:t>
            </a:r>
            <a:r>
              <a:rPr lang="en-US" sz="1200" dirty="0">
                <a:latin typeface="+mn-lt"/>
                <a:cs typeface="Open Sans"/>
              </a:rPr>
              <a:t>an </a:t>
            </a:r>
            <a:r>
              <a:rPr lang="en-US" sz="1200" dirty="0" smtClean="0">
                <a:latin typeface="+mn-lt"/>
                <a:cs typeface="Open Sans"/>
              </a:rPr>
              <a:t>email to </a:t>
            </a:r>
            <a:r>
              <a:rPr lang="en-US" sz="1200" b="1" dirty="0" smtClean="0">
                <a:latin typeface="+mn-lt"/>
                <a:cs typeface="Open Sans"/>
                <a:hlinkClick r:id="rId3"/>
              </a:rPr>
              <a:t>GuidedImplementations@InfoTech.com</a:t>
            </a:r>
            <a:r>
              <a:rPr lang="en-US" sz="1200" b="1" dirty="0" smtClean="0">
                <a:latin typeface="+mn-lt"/>
                <a:cs typeface="Open Sans"/>
              </a:rPr>
              <a:t> </a:t>
            </a:r>
            <a:r>
              <a:rPr lang="en-US" sz="1200" dirty="0" smtClean="0">
                <a:latin typeface="+mn-lt"/>
                <a:cs typeface="Open Sans"/>
              </a:rPr>
              <a:t>or call </a:t>
            </a:r>
            <a:r>
              <a:rPr lang="en-CA" sz="1200" dirty="0" smtClean="0">
                <a:latin typeface="+mn-lt"/>
              </a:rPr>
              <a:t>1-888-670-8889 </a:t>
            </a:r>
            <a:r>
              <a:rPr lang="en-CA" sz="1200" dirty="0"/>
              <a:t>and ask for the </a:t>
            </a:r>
            <a:r>
              <a:rPr lang="en-CA" sz="1200" dirty="0" smtClean="0"/>
              <a:t>Guided Implementation Coordinator.</a:t>
            </a:r>
            <a:endParaRPr lang="en-US" sz="1200" dirty="0">
              <a:latin typeface="+mn-lt"/>
              <a:cs typeface="Open Sans"/>
            </a:endParaRPr>
          </a:p>
        </p:txBody>
      </p:sp>
      <p:sp>
        <p:nvSpPr>
          <p:cNvPr id="7" name="TextBox 6"/>
          <p:cNvSpPr txBox="1"/>
          <p:nvPr/>
        </p:nvSpPr>
        <p:spPr>
          <a:xfrm>
            <a:off x="7216028" y="3802157"/>
            <a:ext cx="1482538" cy="646331"/>
          </a:xfrm>
          <a:prstGeom prst="rect">
            <a:avLst/>
          </a:prstGeom>
          <a:noFill/>
        </p:spPr>
        <p:txBody>
          <a:bodyPr wrap="square" rtlCol="0">
            <a:spAutoFit/>
          </a:bodyPr>
          <a:lstStyle/>
          <a:p>
            <a:r>
              <a:rPr lang="en-US" sz="900" dirty="0">
                <a:latin typeface="+mn-lt"/>
                <a:cs typeface="Open Sans"/>
              </a:rPr>
              <a:t> This symbol signifies when you’ve reached a Guided Implementation </a:t>
            </a:r>
            <a:r>
              <a:rPr lang="en-US" sz="900" dirty="0" smtClean="0">
                <a:latin typeface="+mn-lt"/>
                <a:cs typeface="Open Sans"/>
              </a:rPr>
              <a:t>point </a:t>
            </a:r>
            <a:r>
              <a:rPr lang="en-US" sz="900" dirty="0">
                <a:latin typeface="+mn-lt"/>
                <a:cs typeface="Open Sans"/>
              </a:rPr>
              <a:t>in your </a:t>
            </a:r>
            <a:r>
              <a:rPr lang="en-US" sz="900" dirty="0" smtClean="0">
                <a:latin typeface="+mn-lt"/>
                <a:cs typeface="Open Sans"/>
              </a:rPr>
              <a:t>initiative.</a:t>
            </a:r>
            <a:endParaRPr lang="en-CA" sz="900" dirty="0">
              <a:latin typeface="+mn-lt"/>
            </a:endParaRPr>
          </a:p>
        </p:txBody>
      </p:sp>
      <p:sp>
        <p:nvSpPr>
          <p:cNvPr id="8" name="Rectangle 7"/>
          <p:cNvSpPr/>
          <p:nvPr/>
        </p:nvSpPr>
        <p:spPr>
          <a:xfrm>
            <a:off x="7200900" y="2289364"/>
            <a:ext cx="1512794" cy="144219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pic>
        <p:nvPicPr>
          <p:cNvPr id="9" name="Picture 8" descr="Guided-Implementation-White-TranspBG.png"/>
          <p:cNvPicPr>
            <a:picLocks noChangeAspect="1"/>
          </p:cNvPicPr>
          <p:nvPr/>
        </p:nvPicPr>
        <p:blipFill>
          <a:blip r:embed="rId4" cstate="print"/>
          <a:srcRect l="7060" t="7271" r="6955" b="6112"/>
          <a:stretch>
            <a:fillRect/>
          </a:stretch>
        </p:blipFill>
        <p:spPr>
          <a:xfrm>
            <a:off x="7271497" y="2339791"/>
            <a:ext cx="1371600" cy="1381685"/>
          </a:xfrm>
          <a:prstGeom prst="rect">
            <a:avLst/>
          </a:prstGeom>
          <a:effectLst>
            <a:outerShdw blurRad="50800" dist="38100" dir="2700000" algn="tl" rotWithShape="0">
              <a:prstClr val="black">
                <a:alpha val="40000"/>
              </a:prstClr>
            </a:outerShdw>
          </a:effectLst>
        </p:spPr>
      </p:pic>
      <p:sp>
        <p:nvSpPr>
          <p:cNvPr id="4" name="Text Placeholder 3"/>
          <p:cNvSpPr>
            <a:spLocks noGrp="1"/>
          </p:cNvSpPr>
          <p:nvPr>
            <p:ph type="body" sz="quarter" idx="16"/>
          </p:nvPr>
        </p:nvSpPr>
        <p:spPr>
          <a:xfrm>
            <a:off x="244696" y="1196752"/>
            <a:ext cx="8627997" cy="792088"/>
          </a:xfrm>
        </p:spPr>
        <p:txBody>
          <a:bodyPr/>
          <a:lstStyle/>
          <a:p>
            <a:pPr marL="0" indent="0">
              <a:buNone/>
            </a:pPr>
            <a:r>
              <a:rPr lang="en-CA" sz="1400" b="1" dirty="0">
                <a:cs typeface="Open Sans"/>
              </a:rPr>
              <a:t>Book a Guided Implementation Today:</a:t>
            </a:r>
            <a:r>
              <a:rPr lang="en-CA" sz="1400" dirty="0">
                <a:cs typeface="Open Sans"/>
              </a:rPr>
              <a:t> Info-Tech is just a phone call away and can assist you with your </a:t>
            </a:r>
            <a:r>
              <a:rPr lang="en-CA" sz="1400" dirty="0" smtClean="0">
                <a:cs typeface="Open Sans"/>
              </a:rPr>
              <a:t>initiative. </a:t>
            </a:r>
            <a:r>
              <a:rPr lang="en-CA" sz="1400" dirty="0">
                <a:cs typeface="Open Sans"/>
              </a:rPr>
              <a:t>Our expert </a:t>
            </a:r>
            <a:r>
              <a:rPr lang="en-CA" sz="1400" dirty="0" smtClean="0">
                <a:cs typeface="Open Sans"/>
              </a:rPr>
              <a:t>Analysts </a:t>
            </a:r>
            <a:r>
              <a:rPr lang="en-CA" sz="1400" dirty="0">
                <a:cs typeface="Open Sans"/>
              </a:rPr>
              <a:t>can guide you to successful </a:t>
            </a:r>
            <a:r>
              <a:rPr lang="en-CA" sz="1400" dirty="0" smtClean="0">
                <a:cs typeface="Open Sans"/>
              </a:rPr>
              <a:t>initiative completion.</a:t>
            </a:r>
          </a:p>
          <a:p>
            <a:pPr marL="0" indent="0">
              <a:buNone/>
            </a:pPr>
            <a:r>
              <a:rPr lang="en-CA" sz="1400" i="1" dirty="0" smtClean="0">
                <a:cs typeface="Open Sans"/>
              </a:rPr>
              <a:t>Here </a:t>
            </a:r>
            <a:r>
              <a:rPr lang="en-CA" sz="1400" i="1" dirty="0">
                <a:cs typeface="Open Sans"/>
              </a:rPr>
              <a:t>are the suggested Guided Implementation </a:t>
            </a:r>
            <a:r>
              <a:rPr lang="en-CA" sz="1400" i="1" dirty="0" smtClean="0">
                <a:cs typeface="Open Sans"/>
              </a:rPr>
              <a:t>points </a:t>
            </a:r>
            <a:r>
              <a:rPr lang="en-US" sz="1400" i="1" dirty="0"/>
              <a:t>in the </a:t>
            </a:r>
            <a:r>
              <a:rPr lang="en-CA" sz="1400" i="1" dirty="0"/>
              <a:t>Establish an </a:t>
            </a:r>
            <a:r>
              <a:rPr lang="en-CA" sz="1400" i="1" strike="sngStrike" dirty="0"/>
              <a:t>EA</a:t>
            </a:r>
            <a:r>
              <a:rPr lang="en-CA" sz="1400" i="1" dirty="0"/>
              <a:t> Capability project</a:t>
            </a:r>
            <a:r>
              <a:rPr lang="en-CA" sz="1400" i="1" dirty="0" smtClean="0">
                <a:cs typeface="Open Sans"/>
              </a:rPr>
              <a:t>:</a:t>
            </a:r>
            <a:endParaRPr lang="en-US" sz="1400" i="1" dirty="0">
              <a:cs typeface="Open Sans"/>
            </a:endParaRPr>
          </a:p>
        </p:txBody>
      </p:sp>
      <p:pic>
        <p:nvPicPr>
          <p:cNvPr id="10" name="Picture 9" descr="sample_linkbar-itrgNEW.gif">
            <a:hlinkClick r:id="rId5"/>
          </p:cNvPr>
          <p:cNvPicPr>
            <a:picLocks noChangeAspect="1"/>
          </p:cNvPicPr>
          <p:nvPr/>
        </p:nvPicPr>
        <p:blipFill>
          <a:blip r:embed="rId6"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val="1744649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431540" y="3141978"/>
            <a:ext cx="264872" cy="330797"/>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333333"/>
              </a:solidFill>
            </a:endParaRPr>
          </a:p>
        </p:txBody>
      </p:sp>
      <p:sp>
        <p:nvSpPr>
          <p:cNvPr id="17" name="Chevron 16"/>
          <p:cNvSpPr/>
          <p:nvPr/>
        </p:nvSpPr>
        <p:spPr>
          <a:xfrm>
            <a:off x="5886364" y="4365104"/>
            <a:ext cx="121759" cy="152064"/>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333333"/>
              </a:solidFill>
            </a:endParaRPr>
          </a:p>
        </p:txBody>
      </p:sp>
      <p:sp>
        <p:nvSpPr>
          <p:cNvPr id="18" name="Text Placeholder 17"/>
          <p:cNvSpPr>
            <a:spLocks noGrp="1"/>
          </p:cNvSpPr>
          <p:nvPr>
            <p:ph type="body" sz="quarter" idx="15"/>
          </p:nvPr>
        </p:nvSpPr>
        <p:spPr/>
        <p:txBody>
          <a:bodyPr/>
          <a:lstStyle/>
          <a:p>
            <a:r>
              <a:rPr lang="en-US" dirty="0" smtClean="0"/>
              <a:t>Lay the foundation for successful EA</a:t>
            </a:r>
            <a:endParaRPr lang="en-CA" dirty="0"/>
          </a:p>
        </p:txBody>
      </p:sp>
      <p:sp>
        <p:nvSpPr>
          <p:cNvPr id="19" name="Text Placeholder 18"/>
          <p:cNvSpPr>
            <a:spLocks noGrp="1"/>
          </p:cNvSpPr>
          <p:nvPr>
            <p:ph type="body" sz="quarter" idx="18"/>
          </p:nvPr>
        </p:nvSpPr>
        <p:spPr>
          <a:xfrm>
            <a:off x="6024281" y="4298777"/>
            <a:ext cx="2904565" cy="1938535"/>
          </a:xfrm>
        </p:spPr>
        <p:txBody>
          <a:bodyPr/>
          <a:lstStyle/>
          <a:p>
            <a:pPr>
              <a:spcBef>
                <a:spcPts val="0"/>
              </a:spcBef>
              <a:spcAft>
                <a:spcPts val="600"/>
              </a:spcAft>
            </a:pPr>
            <a:r>
              <a:rPr lang="en-US" dirty="0" smtClean="0"/>
              <a:t>Lay the foundation for successful EA</a:t>
            </a:r>
          </a:p>
          <a:p>
            <a:pPr>
              <a:spcBef>
                <a:spcPts val="0"/>
              </a:spcBef>
              <a:spcAft>
                <a:spcPts val="600"/>
              </a:spcAft>
            </a:pPr>
            <a:r>
              <a:rPr lang="en-US" dirty="0" smtClean="0"/>
              <a:t>Determine value measures</a:t>
            </a:r>
            <a:r>
              <a:rPr lang="en-CA" dirty="0" smtClean="0"/>
              <a:t> that resonate with the business</a:t>
            </a:r>
          </a:p>
          <a:p>
            <a:pPr>
              <a:spcBef>
                <a:spcPts val="0"/>
              </a:spcBef>
              <a:spcAft>
                <a:spcPts val="600"/>
              </a:spcAft>
            </a:pPr>
            <a:r>
              <a:rPr lang="en-US" dirty="0" smtClean="0"/>
              <a:t>Define a covert, business-centric</a:t>
            </a:r>
            <a:r>
              <a:rPr lang="ru-RU" dirty="0" smtClean="0"/>
              <a:t> </a:t>
            </a:r>
            <a:r>
              <a:rPr lang="en-US" dirty="0" smtClean="0"/>
              <a:t>EA operating model</a:t>
            </a:r>
            <a:endParaRPr lang="ru-RU" dirty="0" smtClean="0"/>
          </a:p>
          <a:p>
            <a:pPr>
              <a:spcBef>
                <a:spcPts val="0"/>
              </a:spcBef>
              <a:spcAft>
                <a:spcPts val="600"/>
              </a:spcAft>
            </a:pPr>
            <a:r>
              <a:rPr lang="en-US" dirty="0" smtClean="0"/>
              <a:t>Promote EA’s contribution to business value</a:t>
            </a:r>
          </a:p>
          <a:p>
            <a:endParaRPr lang="en-US" dirty="0" smtClean="0"/>
          </a:p>
          <a:p>
            <a:endParaRPr lang="en-CA" dirty="0" smtClean="0"/>
          </a:p>
          <a:p>
            <a:endParaRPr lang="en-CA" dirty="0" smtClean="0"/>
          </a:p>
          <a:p>
            <a:endParaRPr lang="en-CA" dirty="0" smtClean="0"/>
          </a:p>
          <a:p>
            <a:endParaRPr lang="en-CA" dirty="0"/>
          </a:p>
        </p:txBody>
      </p:sp>
      <p:sp>
        <p:nvSpPr>
          <p:cNvPr id="20" name="Text Placeholder 19"/>
          <p:cNvSpPr>
            <a:spLocks noGrp="1"/>
          </p:cNvSpPr>
          <p:nvPr>
            <p:ph type="body" sz="quarter" idx="21"/>
          </p:nvPr>
        </p:nvSpPr>
        <p:spPr>
          <a:xfrm>
            <a:off x="791580" y="4311718"/>
            <a:ext cx="4614138" cy="1906138"/>
          </a:xfrm>
        </p:spPr>
        <p:txBody>
          <a:bodyPr/>
          <a:lstStyle/>
          <a:p>
            <a:r>
              <a:rPr lang="en-CA" dirty="0" smtClean="0"/>
              <a:t>Focus on EA capability instead of EA blueprints.</a:t>
            </a:r>
          </a:p>
          <a:p>
            <a:r>
              <a:rPr lang="en-US" dirty="0" smtClean="0"/>
              <a:t>Secure ongoing business buy-in and executive support to increase the likelihood of EA success.</a:t>
            </a:r>
            <a:r>
              <a:rPr lang="en-CA" dirty="0" smtClean="0"/>
              <a:t> </a:t>
            </a:r>
          </a:p>
          <a:p>
            <a:r>
              <a:rPr lang="en-US" dirty="0" smtClean="0"/>
              <a:t>Avoid the standard EA lingo, as it causes prejudice and resistance</a:t>
            </a:r>
            <a:r>
              <a:rPr lang="en-CA" dirty="0" smtClean="0"/>
              <a:t>.</a:t>
            </a:r>
          </a:p>
          <a:p>
            <a:r>
              <a:rPr lang="en-US" dirty="0" smtClean="0"/>
              <a:t>Steer away from the typical EA mistakes.</a:t>
            </a:r>
            <a:endParaRPr lang="en-CA" dirty="0" smtClean="0"/>
          </a:p>
          <a:p>
            <a:endParaRPr lang="en-CA" dirty="0" smtClean="0"/>
          </a:p>
          <a:p>
            <a:endParaRPr lang="en-CA" dirty="0"/>
          </a:p>
        </p:txBody>
      </p:sp>
      <p:cxnSp>
        <p:nvCxnSpPr>
          <p:cNvPr id="8" name="Straight Connector 7"/>
          <p:cNvCxnSpPr/>
          <p:nvPr/>
        </p:nvCxnSpPr>
        <p:spPr>
          <a:xfrm rot="5400000">
            <a:off x="4826277"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cstate="print"/>
          <a:srcRect/>
          <a:stretch>
            <a:fillRect/>
          </a:stretch>
        </p:blipFill>
        <p:spPr bwMode="auto">
          <a:xfrm>
            <a:off x="-8933" y="1006035"/>
            <a:ext cx="8865409" cy="1774893"/>
          </a:xfrm>
          <a:prstGeom prst="rect">
            <a:avLst/>
          </a:prstGeom>
          <a:noFill/>
          <a:ln w="9525">
            <a:noFill/>
            <a:miter lim="800000"/>
            <a:headEnd/>
            <a:tailEnd/>
          </a:ln>
        </p:spPr>
      </p:pic>
      <p:sp>
        <p:nvSpPr>
          <p:cNvPr id="10" name="TextBox 9"/>
          <p:cNvSpPr txBox="1"/>
          <p:nvPr/>
        </p:nvSpPr>
        <p:spPr>
          <a:xfrm>
            <a:off x="798362" y="3980093"/>
            <a:ext cx="2693518" cy="307777"/>
          </a:xfrm>
          <a:prstGeom prst="rect">
            <a:avLst/>
          </a:prstGeom>
          <a:noFill/>
        </p:spPr>
        <p:txBody>
          <a:bodyPr wrap="square" rtlCol="0">
            <a:spAutoFit/>
          </a:bodyPr>
          <a:lstStyle/>
          <a:p>
            <a:pPr algn="l"/>
            <a:r>
              <a:rPr lang="en-CA" sz="1400" b="1" dirty="0" smtClean="0"/>
              <a:t>What’s in</a:t>
            </a:r>
            <a:r>
              <a:rPr lang="en-CA" sz="1400" b="1" baseline="0" dirty="0" smtClean="0"/>
              <a:t> this section:</a:t>
            </a:r>
            <a:endParaRPr lang="en-CA" sz="1400" b="1" dirty="0"/>
          </a:p>
        </p:txBody>
      </p:sp>
      <p:sp>
        <p:nvSpPr>
          <p:cNvPr id="11" name="TextBox 10"/>
          <p:cNvSpPr txBox="1"/>
          <p:nvPr/>
        </p:nvSpPr>
        <p:spPr>
          <a:xfrm>
            <a:off x="5994694" y="3980093"/>
            <a:ext cx="1025578" cy="307777"/>
          </a:xfrm>
          <a:prstGeom prst="rect">
            <a:avLst/>
          </a:prstGeom>
          <a:noFill/>
        </p:spPr>
        <p:txBody>
          <a:bodyPr wrap="square" rtlCol="0">
            <a:spAutoFit/>
          </a:bodyPr>
          <a:lstStyle/>
          <a:p>
            <a:pPr algn="l"/>
            <a:r>
              <a:rPr lang="en-CA" sz="1400" b="1" dirty="0" smtClean="0"/>
              <a:t>Sections:</a:t>
            </a:r>
            <a:endParaRPr lang="en-CA" sz="1400" b="1" dirty="0"/>
          </a:p>
        </p:txBody>
      </p:sp>
      <p:pic>
        <p:nvPicPr>
          <p:cNvPr id="12" name="Picture 11"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0343287"/>
              </p:ext>
            </p:extLst>
          </p:nvPr>
        </p:nvGraphicFramePr>
        <p:xfrm>
          <a:off x="274320" y="1808820"/>
          <a:ext cx="8595360" cy="4604164"/>
        </p:xfrm>
        <a:graphic>
          <a:graphicData uri="http://schemas.openxmlformats.org/drawingml/2006/table">
            <a:tbl>
              <a:tblPr firstRow="1" bandRow="1">
                <a:tableStyleId>{2D5ABB26-0587-4C30-8999-92F81FD0307C}</a:tableStyleId>
              </a:tblPr>
              <a:tblGrid>
                <a:gridCol w="4297680"/>
                <a:gridCol w="640080"/>
                <a:gridCol w="3657600"/>
              </a:tblGrid>
              <a:tr h="2196244">
                <a:tc>
                  <a:txBody>
                    <a:bodyPr/>
                    <a:lstStyle/>
                    <a:p>
                      <a:pPr algn="ctr"/>
                      <a:r>
                        <a:rPr lang="en-US" sz="1400" b="1" dirty="0" smtClean="0"/>
                        <a:t>EA capability</a:t>
                      </a:r>
                    </a:p>
                  </a:txBody>
                  <a:tcPr marL="137160" marR="137160" marT="137160" marB="137160">
                    <a:lnL w="38100" cap="flat" cmpd="sng" algn="ctr">
                      <a:solidFill>
                        <a:srgbClr val="D17D08"/>
                      </a:solidFill>
                      <a:prstDash val="solid"/>
                      <a:round/>
                      <a:headEnd type="none" w="med" len="med"/>
                      <a:tailEnd type="none" w="med" len="med"/>
                    </a:lnL>
                    <a:lnR w="38100" cap="flat" cmpd="sng" algn="ctr">
                      <a:solidFill>
                        <a:srgbClr val="D17D08"/>
                      </a:solidFill>
                      <a:prstDash val="solid"/>
                      <a:round/>
                      <a:headEnd type="none" w="med" len="med"/>
                      <a:tailEnd type="none" w="med" len="med"/>
                    </a:lnR>
                    <a:lnT w="38100" cap="flat" cmpd="sng" algn="ctr">
                      <a:solidFill>
                        <a:srgbClr val="D17D08"/>
                      </a:solidFill>
                      <a:prstDash val="solid"/>
                      <a:round/>
                      <a:headEnd type="none" w="med" len="med"/>
                      <a:tailEnd type="none" w="med" len="med"/>
                    </a:lnT>
                  </a:tcPr>
                </a:tc>
                <a:tc>
                  <a:txBody>
                    <a:bodyPr/>
                    <a:lstStyle/>
                    <a:p>
                      <a:endParaRPr lang="en-US" sz="1400" dirty="0"/>
                    </a:p>
                  </a:txBody>
                  <a:tcPr marL="137160" marR="137160" marT="137160" marB="137160">
                    <a:lnL w="38100" cap="flat" cmpd="sng" algn="ctr">
                      <a:solidFill>
                        <a:srgbClr val="D17D08"/>
                      </a:solidFill>
                      <a:prstDash val="solid"/>
                      <a:round/>
                      <a:headEnd type="none" w="med" len="med"/>
                      <a:tailEnd type="none" w="med" len="med"/>
                    </a:lnL>
                  </a:tcPr>
                </a:tc>
                <a:tc>
                  <a:txBody>
                    <a:bodyPr/>
                    <a:lstStyle/>
                    <a:p>
                      <a:pPr algn="ctr"/>
                      <a:r>
                        <a:rPr lang="en-US" sz="1400" b="1" baseline="0" dirty="0" smtClean="0"/>
                        <a:t>EA blueprints</a:t>
                      </a:r>
                    </a:p>
                  </a:txBody>
                  <a:tcPr marL="137160" marR="137160" marT="137160" marB="137160"/>
                </a:tc>
              </a:tr>
              <a:tr h="1828800">
                <a:tc>
                  <a:txBody>
                    <a:bodyPr/>
                    <a:lstStyle/>
                    <a:p>
                      <a:r>
                        <a:rPr lang="en-US" sz="1400" b="1" dirty="0" smtClean="0"/>
                        <a:t>An organizational</a:t>
                      </a:r>
                      <a:r>
                        <a:rPr lang="en-US" sz="1400" b="1" baseline="0" dirty="0" smtClean="0"/>
                        <a:t> capability</a:t>
                      </a:r>
                      <a:r>
                        <a:rPr lang="en-US" sz="1400" baseline="0" dirty="0" smtClean="0"/>
                        <a:t> (practice) that is focused on:</a:t>
                      </a:r>
                    </a:p>
                    <a:p>
                      <a:pPr marL="179388" indent="-179388">
                        <a:buFont typeface="Arial" panose="020B0604020202020204" pitchFamily="34" charset="0"/>
                        <a:buChar char="•"/>
                      </a:pPr>
                      <a:r>
                        <a:rPr lang="en-US" sz="1400" b="1" baseline="0" dirty="0" smtClean="0"/>
                        <a:t>Establishing principles </a:t>
                      </a:r>
                      <a:r>
                        <a:rPr lang="en-US" sz="1400" b="0" baseline="0" dirty="0" smtClean="0"/>
                        <a:t>that </a:t>
                      </a:r>
                      <a:r>
                        <a:rPr lang="en-US" sz="1400" baseline="0" dirty="0" smtClean="0"/>
                        <a:t>guide enterprise design and evolution. </a:t>
                      </a:r>
                    </a:p>
                    <a:p>
                      <a:pPr marL="179388" indent="-179388">
                        <a:buFont typeface="Arial" panose="020B0604020202020204" pitchFamily="34" charset="0"/>
                        <a:buChar char="•"/>
                      </a:pPr>
                      <a:r>
                        <a:rPr lang="en-US" sz="1400" b="1" baseline="0" dirty="0" smtClean="0"/>
                        <a:t>Studying </a:t>
                      </a:r>
                      <a:r>
                        <a:rPr lang="en-US" sz="1400" baseline="0" dirty="0" smtClean="0"/>
                        <a:t>as-is state and </a:t>
                      </a:r>
                      <a:r>
                        <a:rPr lang="en-US" sz="1400" b="1" baseline="0" dirty="0" smtClean="0"/>
                        <a:t>defining </a:t>
                      </a:r>
                      <a:r>
                        <a:rPr lang="en-US" sz="1400" baseline="0" dirty="0" smtClean="0"/>
                        <a:t>target enterprise state.</a:t>
                      </a:r>
                    </a:p>
                    <a:p>
                      <a:pPr marL="179388" indent="-179388">
                        <a:buFont typeface="Arial" panose="020B0604020202020204" pitchFamily="34" charset="0"/>
                        <a:buChar char="•"/>
                      </a:pPr>
                      <a:r>
                        <a:rPr lang="en-US" sz="1400" b="1" baseline="0" dirty="0" smtClean="0"/>
                        <a:t>Analyzing gaps </a:t>
                      </a:r>
                      <a:r>
                        <a:rPr lang="en-US" sz="1400" baseline="0" dirty="0" smtClean="0"/>
                        <a:t>and identifying project opportunities.</a:t>
                      </a:r>
                    </a:p>
                    <a:p>
                      <a:pPr marL="179388" indent="-179388">
                        <a:buFont typeface="Arial" panose="020B0604020202020204" pitchFamily="34" charset="0"/>
                        <a:buChar char="•"/>
                      </a:pPr>
                      <a:r>
                        <a:rPr lang="en-US" sz="1400" b="1" baseline="0" dirty="0" smtClean="0"/>
                        <a:t>Standardizing </a:t>
                      </a:r>
                      <a:r>
                        <a:rPr lang="en-US" sz="1400" baseline="0" dirty="0" smtClean="0"/>
                        <a:t>technology use. </a:t>
                      </a:r>
                    </a:p>
                    <a:p>
                      <a:pPr marL="179388" indent="-179388">
                        <a:buFont typeface="Arial" panose="020B0604020202020204" pitchFamily="34" charset="0"/>
                        <a:buChar char="•"/>
                      </a:pPr>
                      <a:r>
                        <a:rPr lang="en-US" sz="1400" b="0" baseline="0" dirty="0" smtClean="0"/>
                        <a:t>Creating </a:t>
                      </a:r>
                      <a:r>
                        <a:rPr lang="en-US" sz="1400" b="1" baseline="0" dirty="0" smtClean="0"/>
                        <a:t>reusable building blocks</a:t>
                      </a:r>
                      <a:r>
                        <a:rPr lang="en-US" sz="1400" baseline="0" dirty="0" smtClean="0"/>
                        <a:t>.</a:t>
                      </a:r>
                      <a:endParaRPr lang="en-US" sz="1400" dirty="0" smtClean="0"/>
                    </a:p>
                  </a:txBody>
                  <a:tcPr marL="137160" marR="137160" marT="137160" marB="137160">
                    <a:lnL w="38100" cap="flat" cmpd="sng" algn="ctr">
                      <a:solidFill>
                        <a:srgbClr val="D17D08"/>
                      </a:solidFill>
                      <a:prstDash val="solid"/>
                      <a:round/>
                      <a:headEnd type="none" w="med" len="med"/>
                      <a:tailEnd type="none" w="med" len="med"/>
                    </a:lnL>
                    <a:lnR w="38100" cap="flat" cmpd="sng" algn="ctr">
                      <a:solidFill>
                        <a:srgbClr val="D17D08"/>
                      </a:solidFill>
                      <a:prstDash val="solid"/>
                      <a:round/>
                      <a:headEnd type="none" w="med" len="med"/>
                      <a:tailEnd type="none" w="med" len="med"/>
                    </a:lnR>
                    <a:lnB w="38100" cap="flat" cmpd="sng" algn="ctr">
                      <a:solidFill>
                        <a:srgbClr val="D17D08"/>
                      </a:solidFill>
                      <a:prstDash val="solid"/>
                      <a:round/>
                      <a:headEnd type="none" w="med" len="med"/>
                      <a:tailEnd type="none" w="med" len="med"/>
                    </a:lnB>
                  </a:tcPr>
                </a:tc>
                <a:tc>
                  <a:txBody>
                    <a:bodyPr/>
                    <a:lstStyle/>
                    <a:p>
                      <a:endParaRPr lang="en-US" sz="1400" dirty="0"/>
                    </a:p>
                  </a:txBody>
                  <a:tcPr marL="137160" marR="137160" marT="137160" marB="137160">
                    <a:lnL w="38100" cap="flat" cmpd="sng" algn="ctr">
                      <a:solidFill>
                        <a:srgbClr val="D17D08"/>
                      </a:solidFill>
                      <a:prstDash val="solid"/>
                      <a:round/>
                      <a:headEnd type="none" w="med" len="med"/>
                      <a:tailEnd type="none" w="med" len="med"/>
                    </a:lnL>
                  </a:tcPr>
                </a:tc>
                <a:tc>
                  <a:txBody>
                    <a:bodyPr/>
                    <a:lstStyle/>
                    <a:p>
                      <a:endParaRPr lang="en-US" sz="1400" b="1" dirty="0" smtClean="0"/>
                    </a:p>
                    <a:p>
                      <a:r>
                        <a:rPr lang="en-US" sz="1400" b="1" dirty="0" smtClean="0"/>
                        <a:t>A holistic</a:t>
                      </a:r>
                      <a:r>
                        <a:rPr lang="en-US" sz="1400" b="1" baseline="0" dirty="0" smtClean="0"/>
                        <a:t> </a:t>
                      </a:r>
                      <a:r>
                        <a:rPr lang="en-US" sz="1400" b="1" dirty="0" smtClean="0"/>
                        <a:t>description</a:t>
                      </a:r>
                      <a:r>
                        <a:rPr lang="en-US" sz="1400" b="1" baseline="0" dirty="0" smtClean="0"/>
                        <a:t> of an enterprise</a:t>
                      </a:r>
                      <a:r>
                        <a:rPr lang="en-US" sz="1400" baseline="0" dirty="0" smtClean="0"/>
                        <a:t> that encompasses its business capabilities and processes, supporting information flows and services, tangible and intangible technology assets, and their inter-relationships. </a:t>
                      </a:r>
                      <a:r>
                        <a:rPr lang="ru-RU" sz="1400" baseline="0" dirty="0" smtClean="0"/>
                        <a:t/>
                      </a:r>
                      <a:br>
                        <a:rPr lang="ru-RU" sz="1400" baseline="0" dirty="0" smtClean="0"/>
                      </a:br>
                      <a:r>
                        <a:rPr lang="en-US" sz="1400" baseline="0" dirty="0" smtClean="0"/>
                        <a:t>A </a:t>
                      </a:r>
                      <a:r>
                        <a:rPr lang="en-US" sz="1400" i="1" baseline="0" dirty="0" smtClean="0"/>
                        <a:t>product </a:t>
                      </a:r>
                      <a:r>
                        <a:rPr lang="en-US" sz="1400" baseline="0" dirty="0" smtClean="0"/>
                        <a:t>of an EA capability.</a:t>
                      </a:r>
                    </a:p>
                  </a:txBody>
                  <a:tcPr marL="137160" marR="137160" marT="137160" marB="137160"/>
                </a:tc>
              </a:tr>
            </a:tbl>
          </a:graphicData>
        </a:graphic>
      </p:graphicFrame>
      <p:pic>
        <p:nvPicPr>
          <p:cNvPr id="988162" name="Picture 2" descr="http://cache2.asset-cache.net/xr/96932860.jpg?v=1&amp;c=IWSAsset&amp;k=3&amp;d=B53F616F4B95E5537B39B24D1DF973BFA71EC524C6643B08FF6AEA056E6AF54A320F212F2DC0A662"/>
          <p:cNvPicPr>
            <a:picLocks noChangeAspect="1" noChangeArrowheads="1"/>
          </p:cNvPicPr>
          <p:nvPr/>
        </p:nvPicPr>
        <p:blipFill>
          <a:blip r:embed="rId3" cstate="print"/>
          <a:srcRect t="13243" b="8957"/>
          <a:stretch>
            <a:fillRect/>
          </a:stretch>
        </p:blipFill>
        <p:spPr bwMode="auto">
          <a:xfrm>
            <a:off x="880861" y="2240868"/>
            <a:ext cx="2898038" cy="1692188"/>
          </a:xfrm>
          <a:prstGeom prst="rect">
            <a:avLst/>
          </a:prstGeom>
          <a:noFill/>
        </p:spPr>
      </p:pic>
      <p:sp>
        <p:nvSpPr>
          <p:cNvPr id="2" name="Title 1"/>
          <p:cNvSpPr>
            <a:spLocks noGrp="1"/>
          </p:cNvSpPr>
          <p:nvPr>
            <p:ph type="title"/>
          </p:nvPr>
        </p:nvSpPr>
        <p:spPr/>
        <p:txBody>
          <a:bodyPr/>
          <a:lstStyle/>
          <a:p>
            <a:r>
              <a:rPr lang="en-US" dirty="0" smtClean="0"/>
              <a:t>Focus on establishing an EA capability before you begin creating EA blueprints</a:t>
            </a:r>
            <a:endParaRPr lang="en-US" dirty="0"/>
          </a:p>
        </p:txBody>
      </p:sp>
      <p:sp>
        <p:nvSpPr>
          <p:cNvPr id="4" name="Text Placeholder 29"/>
          <p:cNvSpPr txBox="1">
            <a:spLocks/>
          </p:cNvSpPr>
          <p:nvPr/>
        </p:nvSpPr>
        <p:spPr bwMode="auto">
          <a:xfrm>
            <a:off x="251520" y="1160748"/>
            <a:ext cx="8640960"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l" eaLnBrk="0" hangingPunct="0">
              <a:spcBef>
                <a:spcPct val="20000"/>
              </a:spcBef>
              <a:buClr>
                <a:schemeClr val="tx1"/>
              </a:buClr>
              <a:buSzPct val="120000"/>
            </a:pPr>
            <a:r>
              <a:rPr lang="en-US" b="1" dirty="0" smtClean="0">
                <a:latin typeface="+mn-lt"/>
              </a:rPr>
              <a:t>This solution set focuses on establishing an EA capability, i.e. defining and implementing EA </a:t>
            </a:r>
            <a:r>
              <a:rPr lang="en-US" b="1" dirty="0" smtClean="0"/>
              <a:t>governance, </a:t>
            </a:r>
            <a:r>
              <a:rPr lang="en-US" b="1" dirty="0" smtClean="0">
                <a:latin typeface="+mn-lt"/>
              </a:rPr>
              <a:t>processes, roles, and responsibilities.</a:t>
            </a:r>
          </a:p>
        </p:txBody>
      </p:sp>
      <p:pic>
        <p:nvPicPr>
          <p:cNvPr id="988164" name="Picture 4" descr="Stock Photo: Logical Graph"/>
          <p:cNvPicPr>
            <a:picLocks noChangeAspect="1" noChangeArrowheads="1"/>
          </p:cNvPicPr>
          <p:nvPr/>
        </p:nvPicPr>
        <p:blipFill>
          <a:blip r:embed="rId4" cstate="print"/>
          <a:stretch>
            <a:fillRect/>
          </a:stretch>
        </p:blipFill>
        <p:spPr bwMode="auto">
          <a:xfrm>
            <a:off x="5472100" y="2260266"/>
            <a:ext cx="2841629" cy="1888814"/>
          </a:xfrm>
          <a:prstGeom prst="rect">
            <a:avLst/>
          </a:prstGeom>
          <a:noFill/>
        </p:spPr>
      </p:pic>
      <p:pic>
        <p:nvPicPr>
          <p:cNvPr id="7" name="Picture 6" descr="sample_linkbar-itrgNEW.gif">
            <a:hlinkClick r:id="rId5"/>
          </p:cNvPr>
          <p:cNvPicPr>
            <a:picLocks noChangeAspect="1"/>
          </p:cNvPicPr>
          <p:nvPr/>
        </p:nvPicPr>
        <p:blipFill>
          <a:blip r:embed="rId6"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
  <p:tag name="ISPRING_SCORM_RATE_QUIZZES" val="0"/>
  <p:tag name="ISPRING_SCORM_RATE_SLIDES" val="0"/>
  <p:tag name="ISPRING_SCORM_PASSING_SCORE" val="0.0000000000"/>
  <p:tag name="GENSWF_OUTPUT_FILE_NAME" val="it-Covertly-Establish-an-EA-Capability-SB-flash4"/>
  <p:tag name="ISPRING_ULTRA_SCORM_COURSE_ID" val="FF6FBC10-A7F6-452F-8743-D90D1211D1B3"/>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_RESOURCE_PATHS_HASH_2" val="713ddc2b95da716333892a6f0e73ff5ae3461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4_8RkXwaS0mIPOQkCCw.6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liOMz4fS0qvhv_3U08Td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blJOj_v2USY0tIubDwN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0pxlp8dzk66ElcNvZPXz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y.IH1qZLUCzdy4GW_J0V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9EBeZAQ8kaa_RKp576W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uKFufLR6UmqF6AErAGfe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JHnOVtUtkuLu1GUiWR_.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J4uzoz_ikCcKyLIRqcWT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KFhBMT69EiXPG903d.c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_zpizw1ogUC1A9eQH4MT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1764</Words>
  <Application>Microsoft Office PowerPoint</Application>
  <PresentationFormat>On-screen Show (4:3)</PresentationFormat>
  <Paragraphs>147</Paragraphs>
  <Slides>12</Slides>
  <Notes>12</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4" baseType="lpstr">
      <vt:lpstr>Arial</vt:lpstr>
      <vt:lpstr>Calibri</vt:lpstr>
      <vt:lpstr>Georgia</vt:lpstr>
      <vt:lpstr>Helvetica</vt:lpstr>
      <vt:lpstr>Open Sans</vt:lpstr>
      <vt:lpstr>Segoe Script</vt:lpstr>
      <vt:lpstr>Wingdings</vt:lpstr>
      <vt:lpstr>Office Theme</vt:lpstr>
      <vt:lpstr>Custom Design</vt:lpstr>
      <vt:lpstr>3_Office Theme</vt:lpstr>
      <vt:lpstr>5_Office Theme</vt:lpstr>
      <vt:lpstr>think-cell Slide</vt:lpstr>
      <vt:lpstr>PowerPoint Presentation</vt:lpstr>
      <vt:lpstr>Introduction</vt:lpstr>
      <vt:lpstr>Executive Summary</vt:lpstr>
      <vt:lpstr>How to use this blueprint</vt:lpstr>
      <vt:lpstr>Book a free guided implementation today!</vt:lpstr>
      <vt:lpstr>Book a workshop today!</vt:lpstr>
      <vt:lpstr>Guided Implementation Points in the Establish an EA Capability project</vt:lpstr>
      <vt:lpstr>PowerPoint Presentation</vt:lpstr>
      <vt:lpstr>Focus on establishing an EA capability before you begin creating EA blueprints</vt:lpstr>
      <vt:lpstr>Secure ongoing business buy-in and executive support to increase the likelihood of EA success</vt:lpstr>
      <vt:lpstr>Ditch the standard EA lingo, as it causes prejudice and resistance</vt:lpstr>
      <vt:lpstr>Info-Tech Research Group Helps IT Professionals 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2013-10-02T13:55:58Z</dcterms:created>
  <dcterms:modified xsi:type="dcterms:W3CDTF">2013-10-02T13:56:01Z</dcterms:modified>
  <cp:contentStatus/>
</cp:coreProperties>
</file>