
<file path=[Content_Types].xml><?xml version="1.0" encoding="utf-8"?>
<Types xmlns="http://schemas.openxmlformats.org/package/2006/content-types">
  <Override PartName="/ppt/slideLayouts/slideLayout39.xml" ContentType="application/vnd.openxmlformats-officedocument.presentationml.slideLayout+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slideLayouts/slideLayout3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772" r:id="rId2"/>
  </p:sldMasterIdLst>
  <p:notesMasterIdLst>
    <p:notesMasterId r:id="rId15"/>
  </p:notesMasterIdLst>
  <p:handoutMasterIdLst>
    <p:handoutMasterId r:id="rId16"/>
  </p:handoutMasterIdLst>
  <p:sldIdLst>
    <p:sldId id="406" r:id="rId3"/>
    <p:sldId id="407" r:id="rId4"/>
    <p:sldId id="434" r:id="rId5"/>
    <p:sldId id="410" r:id="rId6"/>
    <p:sldId id="348" r:id="rId7"/>
    <p:sldId id="322" r:id="rId8"/>
    <p:sldId id="374" r:id="rId9"/>
    <p:sldId id="375" r:id="rId10"/>
    <p:sldId id="376" r:id="rId11"/>
    <p:sldId id="377" r:id="rId12"/>
    <p:sldId id="378" r:id="rId13"/>
    <p:sldId id="435" r:id="rId14"/>
  </p:sldIdLst>
  <p:sldSz cx="9144000" cy="6858000" type="screen4x3"/>
  <p:notesSz cx="6950075" cy="9236075"/>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os="1422">
          <p15:clr>
            <a:srgbClr val="A4A3A4"/>
          </p15:clr>
        </p15:guide>
      </p15:sldGuideLst>
    </p:ext>
    <p:ext uri="{2D200454-40CA-4A62-9FC3-DE9A4176ACB9}">
      <p15:notesGuideLst xmlns:p15="http://schemas.microsoft.com/office/powerpoint/2012/main" xmlns="">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998F57"/>
    <a:srgbClr val="D17D08"/>
    <a:srgbClr val="FF3300"/>
    <a:srgbClr val="000066"/>
    <a:srgbClr val="00CC99"/>
    <a:srgbClr val="00CC66"/>
    <a:srgbClr val="009999"/>
    <a:srgbClr val="3333FF"/>
    <a:srgbClr val="7FAC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88" autoAdjust="0"/>
    <p:restoredTop sz="99257" autoAdjust="0"/>
  </p:normalViewPr>
  <p:slideViewPr>
    <p:cSldViewPr snapToObjects="1">
      <p:cViewPr>
        <p:scale>
          <a:sx n="100" d="100"/>
          <a:sy n="100" d="100"/>
        </p:scale>
        <p:origin x="306" y="-78"/>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Objects="1">
      <p:cViewPr varScale="1">
        <p:scale>
          <a:sx n="69" d="100"/>
          <a:sy n="69" d="100"/>
        </p:scale>
        <p:origin x="-2484" y="-114"/>
      </p:cViewPr>
      <p:guideLst>
        <p:guide orient="horz" pos="2909"/>
        <p:guide pos="2189"/>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01/04/2013</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xmlns="" val="158386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xmlns="" val="1475752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xmlns="" val="620902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xmlns="" val="2223605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xmlns="" val="3655756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xmlns="" val="371895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xmlns="" val="381306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xmlns="" val="198364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xmlns="" val="3908598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xmlns="" val="418628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xmlns="" val="325988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xmlns="" val="3926150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xmlns="" val="2180445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C58AA-9B4E-4A84-8FE2-ED903C5C9476}" type="datetimeFigureOut">
              <a:rPr lang="en-US" smtClean="0"/>
              <a:pPr/>
              <a:t>4/1/2013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5D5D87-9543-4E6F-A648-0805FABFB1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2.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C58AA-9B4E-4A84-8FE2-ED903C5C9476}" type="datetimeFigureOut">
              <a:rPr lang="en-US" smtClean="0"/>
              <a:pPr/>
              <a:t>4/1/2013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D5D87-9543-4E6F-A648-0805FABFB1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take-the-high-road-to-service-desk-effectivenes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diagnostic-it-service-management-for-the-framework-impaired"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hyperlink" Target="http://www.infotech.com/research/ss/it-take-the-high-road-to-service-desk-effectiveness?utm_source=SS_Sample&amp;utm_medium=Collateral&amp;utm_campaign=Collateral" TargetMode="External"/><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hyperlink" Target="http://www.infotech.com/research/ss/it-take-the-high-road-to-service-desk-effectiveness?utm_source=SS_Sample&amp;utm_medium=Collateral&amp;utm_campaign=Collateral" TargetMode="Externa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21.png"/><Relationship Id="rId4" Type="http://schemas.openxmlformats.org/officeDocument/2006/relationships/hyperlink" Target="http://www.infotech.com/research/ss/it-take-the-high-road-to-service-desk-effectivenes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gif"/><Relationship Id="rId5" Type="http://schemas.openxmlformats.org/officeDocument/2006/relationships/hyperlink" Target="http://www.infotech.com/research/ss/it-take-the-high-road-to-service-desk-effectiveness?utm_source=SS_Sample&amp;utm_medium=Collateral&amp;utm_campaign=Collateral" TargetMode="Externa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take-the-high-road-to-service-desk-effectivenes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7.jpeg"/><Relationship Id="rId7" Type="http://schemas.openxmlformats.org/officeDocument/2006/relationships/hyperlink" Target="http://www.infotech.com/research/ss/it-take-the-high-road-to-service-desk-effectivenes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hyperlink" Target="http://www.infotech.com/research/ss/it-outsource-or-repatriate-the-service-desk" TargetMode="External"/><Relationship Id="rId3" Type="http://schemas.openxmlformats.org/officeDocument/2006/relationships/tags" Target="../tags/tag4.xml"/><Relationship Id="rId21" Type="http://schemas.openxmlformats.org/officeDocument/2006/relationships/hyperlink" Target="http://www.infotech.com/research/ss/it-take-the-high-road-to-service-desk-effectiveness?utm_source=SS_Sample&amp;utm_medium=Collateral&amp;utm_campaign=Collateral" TargetMode="Externa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hyperlink" Target="http://www.infotech.com/research/ss/it-develop-an-it-service-desk-strategy" TargetMode="External"/><Relationship Id="rId2" Type="http://schemas.openxmlformats.org/officeDocument/2006/relationships/tags" Target="../tags/tag3.xml"/><Relationship Id="rId16" Type="http://schemas.openxmlformats.org/officeDocument/2006/relationships/notesSlide" Target="../notesSlides/notesSlide5.xml"/><Relationship Id="rId20" Type="http://schemas.openxmlformats.org/officeDocument/2006/relationships/hyperlink" Target="http://www.infotech.com/research/ss/it-vendor-landscape-mid-market-service-desk-software" TargetMode="Externa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Layout" Target="../slideLayouts/slideLayout6.xml"/><Relationship Id="rId10" Type="http://schemas.openxmlformats.org/officeDocument/2006/relationships/tags" Target="../tags/tag11.xml"/><Relationship Id="rId19" Type="http://schemas.openxmlformats.org/officeDocument/2006/relationships/hyperlink" Target="http://www.infotech.com/research/ss/it-vendor-landscape-enterprise-service-desk-software" TargetMode="Externa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infotech.com/research/ss/it-take-the-high-road-to-service-desk-effectivenes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take-the-high-road-to-service-desk-effectivenes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2.jpeg"/><Relationship Id="rId7" Type="http://schemas.openxmlformats.org/officeDocument/2006/relationships/hyperlink" Target="http://www.infotech.com/research/ss/it-take-the-high-road-to-service-desk-effectiveness?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www.infotech.com/research/ss/it-take-the-high-road-to-service-desk-effectiveness?utm_source=SS_Sample&amp;utm_medium=Collateral&amp;utm_campaign=Collateral" TargetMode="Externa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19572" y="3133773"/>
            <a:ext cx="8046720" cy="655267"/>
          </a:xfrm>
        </p:spPr>
        <p:txBody>
          <a:bodyPr/>
          <a:lstStyle/>
          <a:p>
            <a:pPr lvl="0"/>
            <a:r>
              <a:rPr lang="en-CA" dirty="0" smtClean="0"/>
              <a:t>Take the High Road to Service Desk Effectiveness</a:t>
            </a:r>
            <a:endParaRPr lang="en-US" dirty="0" smtClean="0"/>
          </a:p>
        </p:txBody>
      </p:sp>
      <p:sp>
        <p:nvSpPr>
          <p:cNvPr id="8" name="Text Placeholder 7"/>
          <p:cNvSpPr>
            <a:spLocks noGrp="1"/>
          </p:cNvSpPr>
          <p:nvPr>
            <p:ph type="body" sz="quarter" idx="16"/>
          </p:nvPr>
        </p:nvSpPr>
        <p:spPr/>
        <p:txBody>
          <a:bodyPr/>
          <a:lstStyle/>
          <a:p>
            <a:r>
              <a:rPr lang="en-CA" dirty="0" smtClean="0"/>
              <a:t>Transform common knowledge into common practice. </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Walk away from the ticket game</a:t>
            </a:r>
            <a:endParaRPr lang="en-CA" dirty="0"/>
          </a:p>
        </p:txBody>
      </p:sp>
      <p:sp>
        <p:nvSpPr>
          <p:cNvPr id="3" name="Text Placeholder 2"/>
          <p:cNvSpPr>
            <a:spLocks noGrp="1"/>
          </p:cNvSpPr>
          <p:nvPr>
            <p:ph type="body" sz="quarter" idx="16"/>
          </p:nvPr>
        </p:nvSpPr>
        <p:spPr>
          <a:xfrm>
            <a:off x="431540" y="2240868"/>
            <a:ext cx="3657600" cy="1524541"/>
          </a:xfrm>
        </p:spPr>
        <p:txBody>
          <a:bodyPr/>
          <a:lstStyle/>
          <a:p>
            <a:pPr indent="0">
              <a:buNone/>
            </a:pPr>
            <a:r>
              <a:rPr lang="en-US" dirty="0" smtClean="0"/>
              <a:t>The reality of today’s service desk environment is that many service desks are simply glorified help desks. If you’re focused on playing the ticket game, stop to take a look at the bigger picture. What are your most common tickets? Where are these tickets coming from? Why are these tickets being submitted?</a:t>
            </a:r>
            <a:endParaRPr lang="en-CA" dirty="0"/>
          </a:p>
        </p:txBody>
      </p:sp>
      <p:sp>
        <p:nvSpPr>
          <p:cNvPr id="4" name="Text Placeholder 7"/>
          <p:cNvSpPr txBox="1">
            <a:spLocks/>
          </p:cNvSpPr>
          <p:nvPr/>
        </p:nvSpPr>
        <p:spPr>
          <a:xfrm>
            <a:off x="257176" y="1124744"/>
            <a:ext cx="8562972" cy="657225"/>
          </a:xfrm>
          <a:prstGeom prst="rect">
            <a:avLst/>
          </a:prstGeom>
        </p:spPr>
        <p:txBody>
          <a:bodyPr/>
          <a:lstStyle/>
          <a:p>
            <a:pPr marR="0" lvl="0" algn="l" defTabSz="914400" rtl="0" eaLnBrk="0" fontAlgn="base" latinLnBrk="0" hangingPunct="0">
              <a:lnSpc>
                <a:spcPct val="100000"/>
              </a:lnSpc>
              <a:spcBef>
                <a:spcPts val="0"/>
              </a:spcBef>
              <a:spcAft>
                <a:spcPct val="0"/>
              </a:spcAft>
              <a:buClr>
                <a:schemeClr val="tx1"/>
              </a:buClr>
              <a:buSzPct val="120000"/>
              <a:tabLst/>
              <a:defRPr/>
            </a:pPr>
            <a:r>
              <a:rPr lang="en-CA" b="1" noProof="0" dirty="0" smtClean="0">
                <a:latin typeface="+mn-lt"/>
              </a:rPr>
              <a:t>Having ITIL-certified staff is valuable, but it does not automatically transform a help desk environment in</a:t>
            </a:r>
            <a:r>
              <a:rPr lang="en-CA" b="1" dirty="0" smtClean="0">
                <a:latin typeface="+mn-lt"/>
              </a:rPr>
              <a:t>to a service desk environment. </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546100" y="5299464"/>
            <a:ext cx="8183433" cy="1261884"/>
          </a:xfrm>
          <a:prstGeom prst="rect">
            <a:avLst/>
          </a:prstGeom>
        </p:spPr>
        <p:txBody>
          <a:bodyPr wrap="square">
            <a:spAutoFit/>
          </a:bodyPr>
          <a:lstStyle/>
          <a:p>
            <a:r>
              <a:rPr lang="en-US" sz="1400" i="1" dirty="0" smtClean="0">
                <a:latin typeface="+mj-lt"/>
              </a:rPr>
              <a:t>I’ve asked my team to start focusing on the bigger picture and not get stuck in the day-to-day mode where we just come in, answer tickets, and get them resolved as quick as we can… It is working, but we’re not getting ahead. It comes back to time management and getting more use out of that time. </a:t>
            </a:r>
          </a:p>
          <a:p>
            <a:pPr algn="l"/>
            <a:endParaRPr lang="en-US" sz="600" i="1" dirty="0" smtClean="0">
              <a:latin typeface="+mj-lt"/>
            </a:endParaRPr>
          </a:p>
          <a:p>
            <a:pPr algn="r"/>
            <a:r>
              <a:rPr lang="en-US" sz="1400" dirty="0" smtClean="0">
                <a:latin typeface="Helvetica" pitchFamily="34" charset="0"/>
              </a:rPr>
              <a:t>- Service Desk Manager, Aviation </a:t>
            </a:r>
          </a:p>
          <a:p>
            <a:pPr algn="l"/>
            <a:endParaRPr lang="en-US" sz="1400" dirty="0" smtClean="0">
              <a:latin typeface="Helvetica" pitchFamily="34" charset="0"/>
            </a:endParaRPr>
          </a:p>
        </p:txBody>
      </p:sp>
      <p:sp>
        <p:nvSpPr>
          <p:cNvPr id="12" name="Rounded Rectangle 11"/>
          <p:cNvSpPr/>
          <p:nvPr/>
        </p:nvSpPr>
        <p:spPr>
          <a:xfrm>
            <a:off x="530204" y="1924833"/>
            <a:ext cx="365760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Help desks reactively</a:t>
            </a:r>
            <a:r>
              <a:rPr lang="en-CA" sz="1400" b="1" i="1" dirty="0" smtClean="0">
                <a:solidFill>
                  <a:schemeClr val="tx1"/>
                </a:solidFill>
              </a:rPr>
              <a:t> </a:t>
            </a:r>
            <a:r>
              <a:rPr lang="en-CA" sz="1400" b="1" dirty="0" smtClean="0">
                <a:solidFill>
                  <a:schemeClr val="tx1"/>
                </a:solidFill>
              </a:rPr>
              <a:t>respond </a:t>
            </a:r>
            <a:endParaRPr lang="en-CA" sz="1400" b="1" dirty="0">
              <a:solidFill>
                <a:schemeClr val="tx1"/>
              </a:solidFill>
            </a:endParaRPr>
          </a:p>
        </p:txBody>
      </p:sp>
      <p:sp>
        <p:nvSpPr>
          <p:cNvPr id="14" name="Isosceles Triangle 13"/>
          <p:cNvSpPr/>
          <p:nvPr/>
        </p:nvSpPr>
        <p:spPr>
          <a:xfrm flipV="1">
            <a:off x="1962960" y="3717032"/>
            <a:ext cx="792088" cy="182880"/>
          </a:xfrm>
          <a:prstGeom prst="triangle">
            <a:avLst/>
          </a:prstGeom>
          <a:solidFill>
            <a:srgbClr val="C77709"/>
          </a:solidFill>
          <a:ln w="12700">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p:cNvSpPr txBox="1">
            <a:spLocks/>
          </p:cNvSpPr>
          <p:nvPr/>
        </p:nvSpPr>
        <p:spPr bwMode="auto">
          <a:xfrm>
            <a:off x="4716016" y="2240868"/>
            <a:ext cx="3657600" cy="1524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3736" indent="0" algn="l">
              <a:buNone/>
            </a:pPr>
            <a:r>
              <a:rPr lang="en-US" sz="1200" dirty="0" smtClean="0"/>
              <a:t> A key aspect of an effective service desk is a client-facing, customer service attitude. Service desks do more than simply respond to incidents and service requests, they identify technical pain points in the organization and conduct root cause analysis of high impact issues. These service desks are in direct contact and communication with their end users who have a clear understanding of what services are offered. </a:t>
            </a:r>
          </a:p>
        </p:txBody>
      </p:sp>
      <p:sp>
        <p:nvSpPr>
          <p:cNvPr id="22" name="Rounded Rectangle 21"/>
          <p:cNvSpPr/>
          <p:nvPr/>
        </p:nvSpPr>
        <p:spPr>
          <a:xfrm>
            <a:off x="4852901" y="1916832"/>
            <a:ext cx="365760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Service desks proactively</a:t>
            </a:r>
            <a:r>
              <a:rPr lang="en-CA" sz="1400" b="1" i="1" dirty="0" smtClean="0">
                <a:solidFill>
                  <a:schemeClr val="tx1"/>
                </a:solidFill>
              </a:rPr>
              <a:t> </a:t>
            </a:r>
            <a:r>
              <a:rPr lang="en-CA" sz="1400" b="1" dirty="0" smtClean="0">
                <a:solidFill>
                  <a:schemeClr val="tx1"/>
                </a:solidFill>
              </a:rPr>
              <a:t>deliver </a:t>
            </a:r>
            <a:endParaRPr lang="en-CA" sz="1400" b="1" dirty="0">
              <a:solidFill>
                <a:schemeClr val="tx1"/>
              </a:solidFill>
            </a:endParaRPr>
          </a:p>
        </p:txBody>
      </p:sp>
      <p:sp>
        <p:nvSpPr>
          <p:cNvPr id="23" name="Rectangle 22"/>
          <p:cNvSpPr/>
          <p:nvPr/>
        </p:nvSpPr>
        <p:spPr>
          <a:xfrm>
            <a:off x="621644" y="4023908"/>
            <a:ext cx="3474720" cy="10972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300" b="1" dirty="0" smtClean="0">
                <a:solidFill>
                  <a:schemeClr val="tx1"/>
                </a:solidFill>
              </a:rPr>
              <a:t>The Ticket Game:</a:t>
            </a:r>
            <a:r>
              <a:rPr lang="en-US" sz="1300" dirty="0" smtClean="0">
                <a:solidFill>
                  <a:schemeClr val="tx1"/>
                </a:solidFill>
              </a:rPr>
              <a:t> when metrics drive near-term focus on incident throughput. This diminishes the team’s focus on solving core problems, educating the user base, and investing in automation. </a:t>
            </a:r>
          </a:p>
        </p:txBody>
      </p:sp>
      <p:sp>
        <p:nvSpPr>
          <p:cNvPr id="11" name="TextBox 16"/>
          <p:cNvSpPr txBox="1">
            <a:spLocks noChangeArrowheads="1"/>
          </p:cNvSpPr>
          <p:nvPr/>
        </p:nvSpPr>
        <p:spPr bwMode="auto">
          <a:xfrm>
            <a:off x="292596" y="5151276"/>
            <a:ext cx="534988" cy="762000"/>
          </a:xfrm>
          <a:prstGeom prst="rect">
            <a:avLst/>
          </a:prstGeom>
          <a:noFill/>
          <a:ln w="9525">
            <a:noFill/>
            <a:miter lim="800000"/>
            <a:headEnd/>
            <a:tailEnd/>
          </a:ln>
        </p:spPr>
        <p:txBody>
          <a:bodyPr>
            <a:spAutoFit/>
          </a:bodyPr>
          <a:lstStyle/>
          <a:p>
            <a:r>
              <a:rPr lang="en-US" sz="4400" dirty="0">
                <a:solidFill>
                  <a:schemeClr val="accent2"/>
                </a:solidFill>
                <a:latin typeface="Georgia" pitchFamily="18" charset="0"/>
              </a:rPr>
              <a:t>“</a:t>
            </a:r>
          </a:p>
        </p:txBody>
      </p:sp>
      <p:sp>
        <p:nvSpPr>
          <p:cNvPr id="13" name="TextBox 16"/>
          <p:cNvSpPr txBox="1">
            <a:spLocks noChangeArrowheads="1"/>
          </p:cNvSpPr>
          <p:nvPr/>
        </p:nvSpPr>
        <p:spPr bwMode="auto">
          <a:xfrm>
            <a:off x="8460432" y="5625244"/>
            <a:ext cx="363537" cy="762000"/>
          </a:xfrm>
          <a:prstGeom prst="rect">
            <a:avLst/>
          </a:prstGeom>
          <a:noFill/>
          <a:ln w="9525">
            <a:noFill/>
            <a:miter lim="800000"/>
            <a:headEnd/>
            <a:tailEnd/>
          </a:ln>
        </p:spPr>
        <p:txBody>
          <a:bodyPr>
            <a:spAutoFit/>
          </a:bodyPr>
          <a:lstStyle/>
          <a:p>
            <a:r>
              <a:rPr lang="en-US" sz="4400" dirty="0">
                <a:solidFill>
                  <a:schemeClr val="accent2"/>
                </a:solidFill>
                <a:latin typeface="Georgia" pitchFamily="18" charset="0"/>
              </a:rPr>
              <a:t>”</a:t>
            </a:r>
          </a:p>
        </p:txBody>
      </p:sp>
      <p:grpSp>
        <p:nvGrpSpPr>
          <p:cNvPr id="15" name="Group 92"/>
          <p:cNvGrpSpPr/>
          <p:nvPr/>
        </p:nvGrpSpPr>
        <p:grpSpPr>
          <a:xfrm>
            <a:off x="4852901" y="4075403"/>
            <a:ext cx="3657600" cy="1097280"/>
            <a:chOff x="3033375" y="2207680"/>
            <a:chExt cx="3456385" cy="1254364"/>
          </a:xfrm>
        </p:grpSpPr>
        <p:sp>
          <p:nvSpPr>
            <p:cNvPr id="16" name="Rectangle 15"/>
            <p:cNvSpPr/>
            <p:nvPr/>
          </p:nvSpPr>
          <p:spPr>
            <a:xfrm>
              <a:off x="3033376" y="2563520"/>
              <a:ext cx="3456384" cy="898524"/>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45720" bIns="0" rtlCol="0" anchor="ctr"/>
            <a:lstStyle/>
            <a:p>
              <a:pPr algn="l"/>
              <a:r>
                <a:rPr lang="en-US" sz="1100" dirty="0" smtClean="0">
                  <a:solidFill>
                    <a:schemeClr val="tx1"/>
                  </a:solidFill>
                </a:rPr>
                <a:t>To </a:t>
              </a:r>
              <a:r>
                <a:rPr lang="en-US" sz="1100" dirty="0">
                  <a:solidFill>
                    <a:schemeClr val="tx1"/>
                  </a:solidFill>
                </a:rPr>
                <a:t>understand the challenges of making best practices and frameworks like ITIL work for your service desk </a:t>
              </a:r>
              <a:r>
                <a:rPr lang="en-US" sz="1100" dirty="0" smtClean="0">
                  <a:solidFill>
                    <a:schemeClr val="tx1"/>
                  </a:solidFill>
                </a:rPr>
                <a:t>check out Info-Tech’s solution set on </a:t>
              </a:r>
              <a:r>
                <a:rPr lang="en-US" sz="1100" i="1" dirty="0" smtClean="0">
                  <a:solidFill>
                    <a:schemeClr val="tx1"/>
                  </a:solidFill>
                  <a:hlinkClick r:id="rId3"/>
                </a:rPr>
                <a:t>Diagnostic IT Service Management for the Framework Impaired</a:t>
              </a:r>
              <a:r>
                <a:rPr lang="en-US" sz="1100" dirty="0" smtClean="0">
                  <a:solidFill>
                    <a:schemeClr val="tx1"/>
                  </a:solidFill>
                </a:rPr>
                <a:t>. </a:t>
              </a:r>
              <a:endParaRPr lang="en-US" sz="1100" dirty="0">
                <a:solidFill>
                  <a:schemeClr val="tx1"/>
                </a:solidFill>
              </a:endParaRPr>
            </a:p>
          </p:txBody>
        </p:sp>
        <p:grpSp>
          <p:nvGrpSpPr>
            <p:cNvPr id="17" name="Group 76"/>
            <p:cNvGrpSpPr/>
            <p:nvPr/>
          </p:nvGrpSpPr>
          <p:grpSpPr>
            <a:xfrm>
              <a:off x="3033375" y="2207680"/>
              <a:ext cx="3456384" cy="372950"/>
              <a:chOff x="3033375" y="2207680"/>
              <a:chExt cx="3456384" cy="372950"/>
            </a:xfrm>
          </p:grpSpPr>
          <p:sp>
            <p:nvSpPr>
              <p:cNvPr id="18" name="Round Same Side Corner Rectangle 17"/>
              <p:cNvSpPr/>
              <p:nvPr/>
            </p:nvSpPr>
            <p:spPr>
              <a:xfrm>
                <a:off x="3033375" y="2207680"/>
                <a:ext cx="3456384" cy="37295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l"/>
                <a:r>
                  <a:rPr lang="en-CA" sz="1400" i="1" dirty="0" smtClean="0">
                    <a:solidFill>
                      <a:schemeClr val="bg1"/>
                    </a:solidFill>
                    <a:latin typeface="+mj-lt"/>
                  </a:rPr>
                  <a:t>Info-Tech Solution Set</a:t>
                </a:r>
              </a:p>
            </p:txBody>
          </p:sp>
          <p:pic>
            <p:nvPicPr>
              <p:cNvPr id="19" name="Picture 18" descr="insight-sm.wmf"/>
              <p:cNvPicPr>
                <a:picLocks noChangeAspect="1"/>
              </p:cNvPicPr>
              <p:nvPr/>
            </p:nvPicPr>
            <p:blipFill>
              <a:blip r:embed="rId4" cstate="print"/>
              <a:stretch>
                <a:fillRect/>
              </a:stretch>
            </p:blipFill>
            <p:spPr>
              <a:xfrm>
                <a:off x="6158241" y="2272946"/>
                <a:ext cx="331518" cy="300779"/>
              </a:xfrm>
              <a:prstGeom prst="rect">
                <a:avLst/>
              </a:prstGeom>
              <a:ln w="12700">
                <a:noFill/>
              </a:ln>
            </p:spPr>
          </p:pic>
        </p:grpSp>
      </p:grpSp>
      <p:pic>
        <p:nvPicPr>
          <p:cNvPr id="20" name="Picture 1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Cease and desist from managing by the metrics</a:t>
            </a:r>
            <a:endParaRPr lang="en-CA" dirty="0"/>
          </a:p>
        </p:txBody>
      </p:sp>
      <p:sp>
        <p:nvSpPr>
          <p:cNvPr id="7" name="Text Placeholder 7"/>
          <p:cNvSpPr txBox="1">
            <a:spLocks/>
          </p:cNvSpPr>
          <p:nvPr/>
        </p:nvSpPr>
        <p:spPr>
          <a:xfrm>
            <a:off x="257176" y="1124744"/>
            <a:ext cx="8620124" cy="657225"/>
          </a:xfrm>
          <a:prstGeom prst="rect">
            <a:avLst/>
          </a:prstGeom>
        </p:spPr>
        <p:txBody>
          <a:bodyPr/>
          <a:lstStyle/>
          <a:p>
            <a:pPr algn="l" eaLnBrk="0" hangingPunct="0">
              <a:spcBef>
                <a:spcPts val="0"/>
              </a:spcBef>
              <a:buClr>
                <a:schemeClr val="tx1"/>
              </a:buClr>
              <a:buSzPct val="120000"/>
              <a:defRPr/>
            </a:pPr>
            <a:r>
              <a:rPr lang="en-CA" b="1" dirty="0" smtClean="0"/>
              <a:t>Metrics can be useful, but if they drive decision-making you can get unintended consequences: service gaps. </a:t>
            </a:r>
            <a:endParaRPr lang="en-CA" b="1" dirty="0"/>
          </a:p>
        </p:txBody>
      </p:sp>
      <p:sp>
        <p:nvSpPr>
          <p:cNvPr id="52" name="Text Placeholder 2"/>
          <p:cNvSpPr txBox="1">
            <a:spLocks/>
          </p:cNvSpPr>
          <p:nvPr/>
        </p:nvSpPr>
        <p:spPr bwMode="auto">
          <a:xfrm>
            <a:off x="107504" y="1916832"/>
            <a:ext cx="4284476" cy="2829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algn="l" eaLnBrk="0" hangingPunct="0">
              <a:spcBef>
                <a:spcPts val="500"/>
              </a:spcBef>
              <a:buClr>
                <a:schemeClr val="tx1"/>
              </a:buClr>
              <a:buSzPct val="120000"/>
            </a:pPr>
            <a:r>
              <a:rPr lang="en-US" sz="1200" dirty="0" smtClean="0"/>
              <a:t>You’ve been told you can’t manage what you can’t measure. So, you have taken the first steps to success by identifying a handful of metrics as your key performance indicators (KPIs). These KPIs demonstrate that you are running an effective service desk because…</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endParaRPr lang="en-US" sz="800" dirty="0" smtClean="0">
              <a:latin typeface="+mn-lt"/>
            </a:endParaRPr>
          </a:p>
          <a:p>
            <a:pPr marL="365760"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You close an average of 300 tickets per week.</a:t>
            </a:r>
          </a:p>
          <a:p>
            <a:pPr marL="365760" lvl="0" indent="-174625" algn="l" eaLnBrk="0" hangingPunct="0">
              <a:spcBef>
                <a:spcPts val="500"/>
              </a:spcBef>
              <a:buClr>
                <a:schemeClr val="tx1"/>
              </a:buClr>
              <a:buSzPct val="120000"/>
              <a:buFont typeface="Wingdings" pitchFamily="2" charset="2"/>
              <a:buChar char="ü"/>
              <a:defRPr/>
            </a:pPr>
            <a:r>
              <a:rPr lang="en-US" sz="1200" dirty="0" smtClean="0"/>
              <a:t>Your first call resolution is north of 80%.</a:t>
            </a:r>
          </a:p>
          <a:p>
            <a:pPr marL="365760" lvl="0" indent="-174625" algn="l" eaLnBrk="0" hangingPunct="0">
              <a:spcBef>
                <a:spcPts val="500"/>
              </a:spcBef>
              <a:buClr>
                <a:schemeClr val="tx1"/>
              </a:buClr>
              <a:buSzPct val="120000"/>
              <a:buFont typeface="Wingdings" pitchFamily="2" charset="2"/>
              <a:buChar char="ü"/>
              <a:defRPr/>
            </a:pPr>
            <a:r>
              <a:rPr lang="en-US" sz="1200" dirty="0" smtClean="0"/>
              <a:t>Your talk time less than 5 minutes.</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r>
              <a:rPr lang="en-US" sz="1200" dirty="0" smtClean="0">
                <a:latin typeface="+mn-lt"/>
              </a:rPr>
              <a:t>Surveys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indicate client satisfaction.</a:t>
            </a:r>
          </a:p>
          <a:p>
            <a:pPr marL="365760"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r>
              <a:rPr lang="en-US" sz="1200" dirty="0" smtClean="0">
                <a:latin typeface="+mn-lt"/>
              </a:rPr>
              <a:t>Ticket volumes are decreasing.</a:t>
            </a:r>
          </a:p>
          <a:p>
            <a:pPr marL="365760"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r>
              <a:rPr lang="en-US" sz="1200" dirty="0" smtClean="0">
                <a:latin typeface="+mn-lt"/>
              </a:rPr>
              <a:t>You believe you are saving costs.</a:t>
            </a:r>
            <a:endParaRPr kumimoji="0" lang="en-US" sz="120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tabLst/>
              <a:defRPr/>
            </a:pPr>
            <a:endParaRPr kumimoji="0" lang="en-US" sz="12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53" name="Text Placeholder 2"/>
          <p:cNvSpPr txBox="1">
            <a:spLocks/>
          </p:cNvSpPr>
          <p:nvPr/>
        </p:nvSpPr>
        <p:spPr bwMode="auto">
          <a:xfrm>
            <a:off x="4608004" y="1916832"/>
            <a:ext cx="4248472" cy="2271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0" hangingPunct="0">
              <a:spcBef>
                <a:spcPts val="500"/>
              </a:spcBef>
              <a:buClr>
                <a:schemeClr val="tx1"/>
              </a:buClr>
              <a:buSzPct val="120000"/>
            </a:pPr>
            <a:r>
              <a:rPr lang="en-US" sz="1200" dirty="0" smtClean="0"/>
              <a:t>Your CEO sees that a sales employee asked how to reset their password on the company’s Facebook page. A total of 28 people offered varying responses by outlining password reset processes for a handful of corporate applications. This is problematic because…</a:t>
            </a:r>
          </a:p>
          <a:p>
            <a:pPr algn="l" eaLnBrk="0" hangingPunct="0">
              <a:spcBef>
                <a:spcPts val="500"/>
              </a:spcBef>
              <a:buClr>
                <a:schemeClr val="tx1"/>
              </a:buClr>
              <a:buSzPct val="120000"/>
            </a:pPr>
            <a:endParaRPr lang="en-US" sz="800" dirty="0" smtClean="0">
              <a:latin typeface="+mn-lt"/>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
              <a:tabLst/>
              <a:defRPr/>
            </a:pPr>
            <a:r>
              <a:rPr lang="en-US" sz="1200" noProof="0" dirty="0" smtClean="0">
                <a:latin typeface="+mn-lt"/>
              </a:rPr>
              <a:t>1 employee needed tech support.</a:t>
            </a:r>
          </a:p>
          <a:p>
            <a:pPr marL="174625" lvl="0" indent="-174625" algn="l" eaLnBrk="0" hangingPunct="0">
              <a:spcBef>
                <a:spcPts val="500"/>
              </a:spcBef>
              <a:buClr>
                <a:schemeClr val="tx1"/>
              </a:buClr>
              <a:buSzPct val="120000"/>
              <a:buFont typeface="Wingdings" pitchFamily="2" charset="2"/>
              <a:buChar char=""/>
            </a:pPr>
            <a:r>
              <a:rPr lang="en-US" sz="1200" dirty="0" smtClean="0">
                <a:latin typeface="+mn-lt"/>
              </a:rPr>
              <a:t>At least 28 people stopped doing their job</a:t>
            </a:r>
            <a:r>
              <a:rPr lang="en-US" sz="1200" dirty="0"/>
              <a:t>.</a:t>
            </a:r>
            <a:endParaRPr lang="en-US" sz="1200" dirty="0" smtClean="0"/>
          </a:p>
          <a:p>
            <a:pPr marL="174625" indent="-174625" algn="l" eaLnBrk="0" hangingPunct="0">
              <a:spcBef>
                <a:spcPts val="500"/>
              </a:spcBef>
              <a:buClr>
                <a:schemeClr val="tx1"/>
              </a:buClr>
              <a:buSzPct val="120000"/>
              <a:buFont typeface="Wingdings" pitchFamily="2" charset="2"/>
              <a:buChar char=""/>
            </a:pPr>
            <a:r>
              <a:rPr lang="en-US" sz="1200" dirty="0" smtClean="0"/>
              <a:t>IT issues are being resolved outside of IT.</a:t>
            </a:r>
          </a:p>
          <a:p>
            <a:pPr marL="174625" indent="-174625" algn="l" eaLnBrk="0" hangingPunct="0">
              <a:spcBef>
                <a:spcPts val="500"/>
              </a:spcBef>
              <a:buClr>
                <a:schemeClr val="tx1"/>
              </a:buClr>
              <a:buSzPct val="120000"/>
              <a:buFont typeface="Wingdings" pitchFamily="2" charset="2"/>
              <a:buChar char=""/>
            </a:pPr>
            <a:r>
              <a:rPr lang="en-US" sz="1200" dirty="0" smtClean="0"/>
              <a:t>Cost increases for the organization overall.</a:t>
            </a:r>
          </a:p>
        </p:txBody>
      </p:sp>
      <p:sp>
        <p:nvSpPr>
          <p:cNvPr id="31" name="Text Placeholder 7"/>
          <p:cNvSpPr txBox="1">
            <a:spLocks/>
          </p:cNvSpPr>
          <p:nvPr/>
        </p:nvSpPr>
        <p:spPr>
          <a:xfrm>
            <a:off x="287524" y="1871675"/>
            <a:ext cx="8620124" cy="657225"/>
          </a:xfrm>
          <a:prstGeom prst="rect">
            <a:avLst/>
          </a:prstGeom>
        </p:spPr>
        <p:txBody>
          <a:bodyPr/>
          <a:lstStyle/>
          <a:p>
            <a:pPr algn="l" eaLnBrk="0" hangingPunct="0">
              <a:spcBef>
                <a:spcPts val="0"/>
              </a:spcBef>
              <a:buClr>
                <a:schemeClr val="tx1"/>
              </a:buClr>
              <a:buSzPct val="120000"/>
              <a:defRPr/>
            </a:pPr>
            <a:endParaRPr lang="en-CA" b="1" dirty="0"/>
          </a:p>
        </p:txBody>
      </p:sp>
      <p:grpSp>
        <p:nvGrpSpPr>
          <p:cNvPr id="3" name="Group 33"/>
          <p:cNvGrpSpPr/>
          <p:nvPr/>
        </p:nvGrpSpPr>
        <p:grpSpPr>
          <a:xfrm>
            <a:off x="313385" y="5461010"/>
            <a:ext cx="8506442" cy="848310"/>
            <a:chOff x="313385" y="3598911"/>
            <a:chExt cx="8506442" cy="848310"/>
          </a:xfrm>
        </p:grpSpPr>
        <p:sp>
          <p:nvSpPr>
            <p:cNvPr id="35" name="Rounded Rectangle 34"/>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CA" sz="1200" dirty="0" smtClean="0">
                  <a:solidFill>
                    <a:schemeClr val="tx1"/>
                  </a:solidFill>
                </a:rPr>
                <a:t>You can get your metrics to say whatever you want, but remember that they are your tool and not the mountain you are climbing. Management by metric is just slightly more advanced than the ticket game. A classic example of corporate misalignment is when cost savings in one department lead to increasing costs in another department or for the organization overall. </a:t>
              </a:r>
            </a:p>
          </p:txBody>
        </p:sp>
        <p:pic>
          <p:nvPicPr>
            <p:cNvPr id="36" name="Picture 35" descr="insight.png"/>
            <p:cNvPicPr>
              <a:picLocks noChangeAspect="1"/>
            </p:cNvPicPr>
            <p:nvPr/>
          </p:nvPicPr>
          <p:blipFill>
            <a:blip r:embed="rId3" cstate="print"/>
            <a:stretch>
              <a:fillRect/>
            </a:stretch>
          </p:blipFill>
          <p:spPr>
            <a:xfrm>
              <a:off x="313385" y="3609020"/>
              <a:ext cx="1000207" cy="838201"/>
            </a:xfrm>
            <a:prstGeom prst="rect">
              <a:avLst/>
            </a:prstGeom>
          </p:spPr>
        </p:pic>
      </p:grpSp>
      <p:grpSp>
        <p:nvGrpSpPr>
          <p:cNvPr id="13" name="Group 12"/>
          <p:cNvGrpSpPr/>
          <p:nvPr/>
        </p:nvGrpSpPr>
        <p:grpSpPr>
          <a:xfrm>
            <a:off x="4127356" y="4275936"/>
            <a:ext cx="4693114" cy="1097280"/>
            <a:chOff x="3167197" y="4089856"/>
            <a:chExt cx="5280819" cy="1234689"/>
          </a:xfrm>
        </p:grpSpPr>
        <p:sp>
          <p:nvSpPr>
            <p:cNvPr id="14" name="Rectangle 13"/>
            <p:cNvSpPr/>
            <p:nvPr/>
          </p:nvSpPr>
          <p:spPr>
            <a:xfrm>
              <a:off x="4992830" y="4089856"/>
              <a:ext cx="3455186" cy="123468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dirty="0" smtClean="0"/>
                <a:t>Do-it-yourself (DIY) will play a role in the future of IT support, but it will not mean that 28 people stop working when one person needs help.</a:t>
              </a:r>
              <a:endParaRPr lang="en-US" sz="1400" dirty="0"/>
            </a:p>
          </p:txBody>
        </p:sp>
        <p:pic>
          <p:nvPicPr>
            <p:cNvPr id="15"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3167197" y="4089856"/>
              <a:ext cx="1877755" cy="1234688"/>
            </a:xfrm>
            <a:prstGeom prst="rect">
              <a:avLst/>
            </a:prstGeom>
            <a:noFill/>
            <a:ln w="19050">
              <a:noFill/>
            </a:ln>
          </p:spPr>
        </p:pic>
      </p:gr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4146629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124744"/>
            <a:ext cx="8604504" cy="657225"/>
          </a:xfrm>
        </p:spPr>
        <p:txBody>
          <a:bodyPr/>
          <a:lstStyle/>
          <a:p>
            <a:r>
              <a:rPr lang="en-CA" dirty="0" smtClean="0"/>
              <a:t>It is common knowledge that ticket templates, a knowledgebase, and self-serve options drive service desk effectiveness. Make it common practice.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cxnSp>
        <p:nvCxnSpPr>
          <p:cNvPr id="13" name="Straight Connector 12"/>
          <p:cNvCxnSpPr/>
          <p:nvPr/>
        </p:nvCxnSpPr>
        <p:spPr>
          <a:xfrm rot="5400000">
            <a:off x="3383876" y="3564632"/>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4" name="Text Placeholder 9"/>
          <p:cNvSpPr txBox="1">
            <a:spLocks/>
          </p:cNvSpPr>
          <p:nvPr/>
        </p:nvSpPr>
        <p:spPr bwMode="auto">
          <a:xfrm>
            <a:off x="401703" y="2528900"/>
            <a:ext cx="4034665"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lvl="0" indent="-174625" algn="l" eaLnBrk="0" hangingPunct="0">
              <a:spcBef>
                <a:spcPts val="500"/>
              </a:spcBef>
              <a:buClr>
                <a:schemeClr val="tx1"/>
              </a:buClr>
              <a:buSzPct val="120000"/>
              <a:buFont typeface="Wingdings" pitchFamily="2" charset="2"/>
              <a:buChar char="ü"/>
            </a:pPr>
            <a:r>
              <a:rPr kumimoji="0" lang="en-CA" sz="1400" b="0" i="0" u="none" strike="noStrike" kern="1200" cap="none" spc="0" normalizeH="0" baseline="0" noProof="0" dirty="0" smtClean="0">
                <a:ln>
                  <a:noFill/>
                </a:ln>
                <a:solidFill>
                  <a:schemeClr val="tx1"/>
                </a:solidFill>
                <a:effectLst/>
                <a:uLnTx/>
                <a:uFillTx/>
                <a:latin typeface="+mn-lt"/>
                <a:ea typeface="+mn-ea"/>
                <a:cs typeface="+mn-cs"/>
              </a:rPr>
              <a:t>CIOs </a:t>
            </a:r>
            <a:r>
              <a:rPr lang="en-CA" sz="1400" dirty="0" smtClean="0"/>
              <a:t>wanting to make service desk an integral part of the organization.</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indent="-174625" algn="l" eaLnBrk="0" hangingPunct="0">
              <a:spcBef>
                <a:spcPts val="500"/>
              </a:spcBef>
              <a:buClr>
                <a:schemeClr val="tx1"/>
              </a:buClr>
              <a:buSzPct val="120000"/>
              <a:buFont typeface="Wingdings" pitchFamily="2" charset="2"/>
              <a:buChar char="ü"/>
            </a:pPr>
            <a:r>
              <a:rPr lang="en-CA" sz="1400" dirty="0" smtClean="0"/>
              <a:t>Service desk managers looking to generate long-term value with an effective service desk. </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lvl="0" indent="-174625" algn="l" eaLnBrk="0" hangingPunct="0">
              <a:spcBef>
                <a:spcPts val="500"/>
              </a:spcBef>
              <a:buClr>
                <a:schemeClr val="tx1"/>
              </a:buClr>
              <a:buSzPct val="120000"/>
              <a:buFont typeface="Wingdings" pitchFamily="2" charset="2"/>
              <a:buChar char="ü"/>
            </a:pPr>
            <a:r>
              <a:rPr kumimoji="0" lang="en-CA" sz="1400" b="0" i="0" u="none" strike="noStrike" kern="1200" cap="none" spc="0" normalizeH="0" baseline="0" noProof="0" dirty="0" smtClean="0">
                <a:ln>
                  <a:noFill/>
                </a:ln>
                <a:solidFill>
                  <a:schemeClr val="tx1"/>
                </a:solidFill>
                <a:effectLst/>
                <a:uLnTx/>
                <a:uFillTx/>
                <a:latin typeface="+mn-lt"/>
                <a:ea typeface="+mn-ea"/>
                <a:cs typeface="+mn-cs"/>
              </a:rPr>
              <a:t>CFOs or COOs </a:t>
            </a:r>
            <a:r>
              <a:rPr lang="en-CA" sz="1400" dirty="0" smtClean="0"/>
              <a:t>seeking to understand the value of the service desk and develop the economic case behind the service desk. </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Text Placeholder 11"/>
          <p:cNvSpPr txBox="1">
            <a:spLocks/>
          </p:cNvSpPr>
          <p:nvPr/>
        </p:nvSpPr>
        <p:spPr bwMode="auto">
          <a:xfrm>
            <a:off x="4977132" y="2528900"/>
            <a:ext cx="4023360"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chemeClr val="tx1"/>
              </a:buClr>
              <a:buSzPct val="120000"/>
              <a:buFont typeface="Wingdings" pitchFamily="2" charset="2"/>
              <a:buChar char="ü"/>
            </a:pPr>
            <a:r>
              <a:rPr kumimoji="0" lang="en-CA" sz="1400" b="0" i="0" u="none" strike="noStrike" kern="1200" cap="none" spc="0" normalizeH="0" baseline="0" noProof="0" dirty="0" smtClean="0">
                <a:ln>
                  <a:noFill/>
                </a:ln>
                <a:solidFill>
                  <a:schemeClr val="tx1"/>
                </a:solidFill>
                <a:effectLst/>
                <a:uLnTx/>
                <a:uFillTx/>
                <a:latin typeface="+mn-lt"/>
                <a:ea typeface="+mn-ea"/>
                <a:cs typeface="+mn-cs"/>
              </a:rPr>
              <a:t>Contrast </a:t>
            </a:r>
            <a:r>
              <a:rPr lang="en-CA" sz="1400" dirty="0" smtClean="0"/>
              <a:t>near-term efficiency against long-term effectiveness.</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lvl="0" indent="-174625" algn="l" eaLnBrk="0" hangingPunct="0">
              <a:spcBef>
                <a:spcPts val="500"/>
              </a:spcBef>
              <a:buClr>
                <a:schemeClr val="tx1"/>
              </a:buClr>
              <a:buSzPct val="120000"/>
              <a:buFont typeface="Wingdings" pitchFamily="2" charset="2"/>
              <a:buChar char="ü"/>
            </a:pPr>
            <a:r>
              <a:rPr kumimoji="0" lang="en-CA" sz="1400" b="0" i="0" u="none" strike="noStrike" kern="1200" cap="none" spc="0" normalizeH="0" baseline="0" noProof="0" dirty="0" smtClean="0">
                <a:ln>
                  <a:noFill/>
                </a:ln>
                <a:solidFill>
                  <a:schemeClr val="tx1"/>
                </a:solidFill>
                <a:effectLst/>
                <a:uLnTx/>
                <a:uFillTx/>
                <a:latin typeface="+mn-lt"/>
                <a:ea typeface="+mn-ea"/>
                <a:cs typeface="+mn-cs"/>
              </a:rPr>
              <a:t> Understand </a:t>
            </a:r>
            <a:r>
              <a:rPr lang="en-CA" sz="1400" dirty="0" smtClean="0"/>
              <a:t>the value of process improvements that seem costly in the near-term.</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Wingdings" pitchFamily="2" charset="2"/>
              <a:buChar char="ü"/>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lvl="0" indent="-174625" algn="l" eaLnBrk="0" hangingPunct="0">
              <a:spcBef>
                <a:spcPts val="500"/>
              </a:spcBef>
              <a:buClr>
                <a:schemeClr val="tx1"/>
              </a:buClr>
              <a:buSzPct val="120000"/>
              <a:buFont typeface="Wingdings" pitchFamily="2" charset="2"/>
              <a:buChar char="ü"/>
            </a:pPr>
            <a:r>
              <a:rPr lang="en-CA" sz="1400" dirty="0" smtClean="0"/>
              <a:t>Justify financial investments automation, knowledge management, and self-serve technology. </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500"/>
              </a:spcBef>
              <a:spcAft>
                <a:spcPct val="0"/>
              </a:spcAft>
              <a:buClr>
                <a:schemeClr val="tx1"/>
              </a:buClr>
              <a:buSzPct val="120000"/>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TextBox 15"/>
          <p:cNvSpPr txBox="1"/>
          <p:nvPr/>
        </p:nvSpPr>
        <p:spPr>
          <a:xfrm>
            <a:off x="401702" y="2190167"/>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17" name="TextBox 16"/>
          <p:cNvSpPr txBox="1"/>
          <p:nvPr/>
        </p:nvSpPr>
        <p:spPr>
          <a:xfrm>
            <a:off x="4977132" y="2190167"/>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9" name="Rectangle 8"/>
          <p:cNvSpPr/>
          <p:nvPr/>
        </p:nvSpPr>
        <p:spPr>
          <a:xfrm>
            <a:off x="2103120" y="5322912"/>
            <a:ext cx="493776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i="1" dirty="0" smtClean="0">
                <a:solidFill>
                  <a:schemeClr val="tx1"/>
                </a:solidFill>
                <a:latin typeface="+mj-lt"/>
              </a:rPr>
              <a:t>Genius is the ability to put into action what is in your mind.</a:t>
            </a:r>
          </a:p>
          <a:p>
            <a:pPr algn="l"/>
            <a:r>
              <a:rPr lang="en-US" sz="1400" i="1" dirty="0" smtClean="0">
                <a:solidFill>
                  <a:schemeClr val="tx1"/>
                </a:solidFill>
                <a:latin typeface="+mj-lt"/>
              </a:rPr>
              <a:t> </a:t>
            </a:r>
          </a:p>
          <a:p>
            <a:pPr algn="r"/>
            <a:r>
              <a:rPr lang="en-US" sz="1400" dirty="0" smtClean="0">
                <a:solidFill>
                  <a:schemeClr val="tx1"/>
                </a:solidFill>
              </a:rPr>
              <a:t>- F. Scott Fitzgerald</a:t>
            </a:r>
            <a:endParaRPr lang="en-US" sz="1400" dirty="0">
              <a:solidFill>
                <a:schemeClr val="tx1"/>
              </a:solidFill>
            </a:endParaRPr>
          </a:p>
        </p:txBody>
      </p:sp>
      <p:pic>
        <p:nvPicPr>
          <p:cNvPr id="10" name="Picture 9" descr="quote2.wmf"/>
          <p:cNvPicPr>
            <a:picLocks noChangeAspect="1"/>
          </p:cNvPicPr>
          <p:nvPr/>
        </p:nvPicPr>
        <p:blipFill>
          <a:blip r:embed="rId3" cstate="print"/>
          <a:stretch>
            <a:fillRect/>
          </a:stretch>
        </p:blipFill>
        <p:spPr>
          <a:xfrm>
            <a:off x="6984268" y="5373216"/>
            <a:ext cx="336701" cy="240501"/>
          </a:xfrm>
          <a:prstGeom prst="rect">
            <a:avLst/>
          </a:prstGeom>
        </p:spPr>
      </p:pic>
      <p:pic>
        <p:nvPicPr>
          <p:cNvPr id="12" name="Picture 11" descr="quote1.wmf"/>
          <p:cNvPicPr>
            <a:picLocks noChangeAspect="1"/>
          </p:cNvPicPr>
          <p:nvPr/>
        </p:nvPicPr>
        <p:blipFill>
          <a:blip r:embed="rId4" cstate="print"/>
          <a:stretch>
            <a:fillRect/>
          </a:stretch>
        </p:blipFill>
        <p:spPr>
          <a:xfrm>
            <a:off x="1787027" y="5337212"/>
            <a:ext cx="336701" cy="240501"/>
          </a:xfrm>
          <a:prstGeom prst="rect">
            <a:avLst/>
          </a:prstGeom>
        </p:spPr>
      </p:pic>
      <p:pic>
        <p:nvPicPr>
          <p:cNvPr id="18" name="Picture 1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Rounded Rectangle 3"/>
          <p:cNvSpPr/>
          <p:nvPr/>
        </p:nvSpPr>
        <p:spPr>
          <a:xfrm>
            <a:off x="226554" y="1192267"/>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tx1"/>
                </a:solidFill>
              </a:rPr>
              <a:t>Mind the Service Gaps</a:t>
            </a:r>
          </a:p>
        </p:txBody>
      </p:sp>
      <p:sp>
        <p:nvSpPr>
          <p:cNvPr id="5" name="Rounded Rectangle 4"/>
          <p:cNvSpPr/>
          <p:nvPr/>
        </p:nvSpPr>
        <p:spPr>
          <a:xfrm>
            <a:off x="226554" y="211093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Pave the Way with Automation and Allocation</a:t>
            </a:r>
          </a:p>
        </p:txBody>
      </p:sp>
      <p:sp>
        <p:nvSpPr>
          <p:cNvPr id="6" name="Rounded Rectangle 5"/>
          <p:cNvSpPr/>
          <p:nvPr/>
        </p:nvSpPr>
        <p:spPr>
          <a:xfrm>
            <a:off x="226554" y="4311824"/>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tx1"/>
                </a:solidFill>
              </a:rPr>
              <a:t>Enter the Self-Serve Era</a:t>
            </a:r>
          </a:p>
        </p:txBody>
      </p:sp>
      <p:sp>
        <p:nvSpPr>
          <p:cNvPr id="8" name="Rounded Rectangle 7"/>
          <p:cNvSpPr/>
          <p:nvPr/>
        </p:nvSpPr>
        <p:spPr>
          <a:xfrm>
            <a:off x="226554" y="5243281"/>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a:solidFill>
                  <a:schemeClr val="tx1"/>
                </a:solidFill>
              </a:rPr>
              <a:t>Generate Organizational Intelligence</a:t>
            </a:r>
          </a:p>
        </p:txBody>
      </p:sp>
      <p:sp>
        <p:nvSpPr>
          <p:cNvPr id="9" name="Rounded Rectangle 8"/>
          <p:cNvSpPr/>
          <p:nvPr/>
        </p:nvSpPr>
        <p:spPr>
          <a:xfrm>
            <a:off x="226554" y="3227058"/>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Stack Your Team with Skills and Knowledge</a:t>
            </a:r>
          </a:p>
        </p:txBody>
      </p:sp>
      <p:sp>
        <p:nvSpPr>
          <p:cNvPr id="2" name="Rectangle 1"/>
          <p:cNvSpPr/>
          <p:nvPr/>
        </p:nvSpPr>
        <p:spPr>
          <a:xfrm>
            <a:off x="226554" y="1499316"/>
            <a:ext cx="8620124" cy="646331"/>
          </a:xfrm>
          <a:prstGeom prst="rect">
            <a:avLst/>
          </a:prstGeom>
        </p:spPr>
        <p:txBody>
          <a:bodyPr wrap="square">
            <a:spAutoFit/>
          </a:bodyPr>
          <a:lstStyle/>
          <a:p>
            <a:pPr marL="174625" lvl="0" indent="-174625" algn="l" eaLnBrk="0" hangingPunct="0">
              <a:spcBef>
                <a:spcPts val="0"/>
              </a:spcBef>
              <a:buClr>
                <a:srgbClr val="333333"/>
              </a:buClr>
              <a:buSzPct val="120000"/>
              <a:buFont typeface="Arial" pitchFamily="34" charset="0"/>
              <a:buChar char="•"/>
              <a:defRPr/>
            </a:pPr>
            <a:r>
              <a:rPr lang="en-CA" sz="1200" dirty="0"/>
              <a:t>Service gaps weaken the credibility of your service desk by shifting costs out of IT to the rest of the organization. </a:t>
            </a:r>
          </a:p>
          <a:p>
            <a:pPr marL="174625" lvl="0" indent="-174625" algn="l" eaLnBrk="0" hangingPunct="0">
              <a:spcBef>
                <a:spcPts val="0"/>
              </a:spcBef>
              <a:buClr>
                <a:srgbClr val="333333"/>
              </a:buClr>
              <a:buSzPct val="120000"/>
              <a:buFont typeface="Arial" pitchFamily="34" charset="0"/>
              <a:buChar char="•"/>
              <a:defRPr/>
            </a:pPr>
            <a:r>
              <a:rPr lang="en-CA" sz="1200" dirty="0"/>
              <a:t>Management by metric may cause tunnel vision, whereby service desks lose sight of organizational priorities. </a:t>
            </a:r>
          </a:p>
          <a:p>
            <a:pPr marL="174625" lvl="0" indent="-174625" algn="l" eaLnBrk="0" hangingPunct="0">
              <a:spcBef>
                <a:spcPts val="0"/>
              </a:spcBef>
              <a:buClr>
                <a:srgbClr val="333333"/>
              </a:buClr>
              <a:buSzPct val="120000"/>
              <a:buFont typeface="Arial" pitchFamily="34" charset="0"/>
              <a:buChar char="•"/>
              <a:defRPr/>
            </a:pPr>
            <a:r>
              <a:rPr lang="en-CA" sz="1200" dirty="0"/>
              <a:t>Communication strategy within and beyond IT is central to identifying and closing service gaps. </a:t>
            </a:r>
          </a:p>
        </p:txBody>
      </p:sp>
      <p:sp>
        <p:nvSpPr>
          <p:cNvPr id="3" name="Rectangle 2"/>
          <p:cNvSpPr/>
          <p:nvPr/>
        </p:nvSpPr>
        <p:spPr>
          <a:xfrm>
            <a:off x="226554" y="2417983"/>
            <a:ext cx="8574322" cy="830997"/>
          </a:xfrm>
          <a:prstGeom prst="rect">
            <a:avLst/>
          </a:prstGeom>
        </p:spPr>
        <p:txBody>
          <a:bodyPr wrap="square">
            <a:spAutoFit/>
          </a:bodyPr>
          <a:lstStyle/>
          <a:p>
            <a:pPr marL="174625" lvl="0" indent="-174625" algn="l" eaLnBrk="0" hangingPunct="0">
              <a:spcBef>
                <a:spcPts val="0"/>
              </a:spcBef>
              <a:buClr>
                <a:srgbClr val="333333"/>
              </a:buClr>
              <a:buSzPct val="120000"/>
              <a:buFont typeface="Arial" pitchFamily="34" charset="0"/>
              <a:buChar char="•"/>
              <a:defRPr/>
            </a:pPr>
            <a:r>
              <a:rPr lang="en-CA" sz="1200" dirty="0"/>
              <a:t>Automation and allocation are efficient ways of standardizing processes and eliminating opportunity costs – they are a critical step toward effectiveness. </a:t>
            </a:r>
          </a:p>
          <a:p>
            <a:pPr marL="174625" lvl="0" indent="-174625" algn="l" eaLnBrk="0" hangingPunct="0">
              <a:spcBef>
                <a:spcPts val="0"/>
              </a:spcBef>
              <a:buClr>
                <a:srgbClr val="333333"/>
              </a:buClr>
              <a:buSzPct val="120000"/>
              <a:buFont typeface="Arial" pitchFamily="34" charset="0"/>
              <a:buChar char="•"/>
              <a:defRPr/>
            </a:pPr>
            <a:r>
              <a:rPr lang="en-CA" sz="1200" dirty="0"/>
              <a:t>Automation will enable service desks to allocate more time to organizational priorities. </a:t>
            </a:r>
          </a:p>
          <a:p>
            <a:pPr marL="174625" lvl="0" indent="-174625" algn="l" eaLnBrk="0" hangingPunct="0">
              <a:spcBef>
                <a:spcPts val="0"/>
              </a:spcBef>
              <a:buClr>
                <a:srgbClr val="333333"/>
              </a:buClr>
              <a:buSzPct val="120000"/>
              <a:buFont typeface="Arial" pitchFamily="34" charset="0"/>
              <a:buChar char="•"/>
              <a:defRPr/>
            </a:pPr>
            <a:r>
              <a:rPr lang="en-CA" sz="1200" dirty="0"/>
              <a:t>Long-term benefits of effective automation and allocation outweigh the initial investment. </a:t>
            </a:r>
          </a:p>
        </p:txBody>
      </p:sp>
      <p:sp>
        <p:nvSpPr>
          <p:cNvPr id="10" name="Rectangle 9"/>
          <p:cNvSpPr/>
          <p:nvPr/>
        </p:nvSpPr>
        <p:spPr>
          <a:xfrm>
            <a:off x="226554" y="3534107"/>
            <a:ext cx="8574322" cy="830997"/>
          </a:xfrm>
          <a:prstGeom prst="rect">
            <a:avLst/>
          </a:prstGeom>
        </p:spPr>
        <p:txBody>
          <a:bodyPr wrap="square">
            <a:spAutoFit/>
          </a:bodyPr>
          <a:lstStyle/>
          <a:p>
            <a:pPr marL="174625" lvl="0" indent="-174625" algn="l" eaLnBrk="0" hangingPunct="0">
              <a:spcBef>
                <a:spcPts val="0"/>
              </a:spcBef>
              <a:buClr>
                <a:srgbClr val="333333"/>
              </a:buClr>
              <a:buSzPct val="120000"/>
              <a:buFont typeface="Arial" pitchFamily="34" charset="0"/>
              <a:buChar char="•"/>
              <a:defRPr/>
            </a:pPr>
            <a:r>
              <a:rPr lang="en-CA" sz="1200" dirty="0"/>
              <a:t>Skills and knowledge are often isolated in individuals. </a:t>
            </a:r>
          </a:p>
          <a:p>
            <a:pPr marL="174625" lvl="0" indent="-174625" algn="l" eaLnBrk="0" hangingPunct="0">
              <a:spcBef>
                <a:spcPts val="0"/>
              </a:spcBef>
              <a:buClr>
                <a:srgbClr val="333333"/>
              </a:buClr>
              <a:buSzPct val="120000"/>
              <a:buFont typeface="Arial" pitchFamily="34" charset="0"/>
              <a:buChar char="•"/>
              <a:defRPr/>
            </a:pPr>
            <a:r>
              <a:rPr lang="en-CA" sz="1200" dirty="0"/>
              <a:t>A </a:t>
            </a:r>
            <a:r>
              <a:rPr lang="en-CA" sz="1200" dirty="0" smtClean="0"/>
              <a:t>knowledgebase </a:t>
            </a:r>
            <a:r>
              <a:rPr lang="en-CA" sz="1200" dirty="0"/>
              <a:t>is a critical aspect of effective knowledge management. It embeds individual knowledge into a centralized repository to generate collective knowledge. </a:t>
            </a:r>
          </a:p>
          <a:p>
            <a:pPr marL="174625" lvl="0" indent="-174625" algn="l" eaLnBrk="0" hangingPunct="0">
              <a:spcBef>
                <a:spcPts val="0"/>
              </a:spcBef>
              <a:buClr>
                <a:srgbClr val="333333"/>
              </a:buClr>
              <a:buSzPct val="120000"/>
              <a:buFont typeface="Arial" pitchFamily="34" charset="0"/>
              <a:buChar char="•"/>
              <a:defRPr/>
            </a:pPr>
            <a:r>
              <a:rPr lang="en-CA" sz="1200" dirty="0"/>
              <a:t>Maintenance of the </a:t>
            </a:r>
            <a:r>
              <a:rPr lang="en-CA" sz="1200" dirty="0" smtClean="0"/>
              <a:t>knowledgebase </a:t>
            </a:r>
            <a:r>
              <a:rPr lang="en-CA" sz="1200" dirty="0"/>
              <a:t>is critical to its use and success.</a:t>
            </a:r>
          </a:p>
        </p:txBody>
      </p:sp>
      <p:sp>
        <p:nvSpPr>
          <p:cNvPr id="11" name="Rectangle 10"/>
          <p:cNvSpPr/>
          <p:nvPr/>
        </p:nvSpPr>
        <p:spPr>
          <a:xfrm>
            <a:off x="226554" y="4618873"/>
            <a:ext cx="8574322" cy="646331"/>
          </a:xfrm>
          <a:prstGeom prst="rect">
            <a:avLst/>
          </a:prstGeom>
        </p:spPr>
        <p:txBody>
          <a:bodyPr wrap="square">
            <a:spAutoFit/>
          </a:bodyPr>
          <a:lstStyle/>
          <a:p>
            <a:pPr marL="174625" lvl="0" indent="-174625" algn="l" eaLnBrk="0" hangingPunct="0">
              <a:spcBef>
                <a:spcPts val="0"/>
              </a:spcBef>
              <a:buClr>
                <a:srgbClr val="333333"/>
              </a:buClr>
              <a:buSzPct val="120000"/>
              <a:buFont typeface="Arial" pitchFamily="34" charset="0"/>
              <a:buChar char="•"/>
              <a:defRPr/>
            </a:pPr>
            <a:r>
              <a:rPr lang="en-CA" sz="1200" dirty="0"/>
              <a:t>Self-serve options are not only accepted, they are expected. </a:t>
            </a:r>
          </a:p>
          <a:p>
            <a:pPr marL="174625" lvl="0" indent="-174625" algn="l" eaLnBrk="0" hangingPunct="0">
              <a:spcBef>
                <a:spcPts val="0"/>
              </a:spcBef>
              <a:buClr>
                <a:srgbClr val="333333"/>
              </a:buClr>
              <a:buSzPct val="120000"/>
              <a:buFont typeface="Arial" pitchFamily="34" charset="0"/>
              <a:buChar char="•"/>
              <a:defRPr/>
            </a:pPr>
            <a:r>
              <a:rPr lang="en-CA" sz="1200" dirty="0" smtClean="0"/>
              <a:t>End users </a:t>
            </a:r>
            <a:r>
              <a:rPr lang="en-CA" sz="1200" dirty="0"/>
              <a:t>will demand a self-serve portal, but they will not embrace one unless it user-friendly. </a:t>
            </a:r>
          </a:p>
          <a:p>
            <a:pPr marL="174625" lvl="0" indent="-174625" algn="l" eaLnBrk="0" hangingPunct="0">
              <a:spcBef>
                <a:spcPts val="0"/>
              </a:spcBef>
              <a:buClr>
                <a:srgbClr val="333333"/>
              </a:buClr>
              <a:buSzPct val="120000"/>
              <a:buFont typeface="Arial" pitchFamily="34" charset="0"/>
              <a:buChar char="•"/>
              <a:defRPr/>
            </a:pPr>
            <a:r>
              <a:rPr lang="en-CA" sz="1200" dirty="0"/>
              <a:t>An effective self-serve portal enables interaction, generates </a:t>
            </a:r>
            <a:r>
              <a:rPr lang="en-CA" sz="1200" dirty="0" smtClean="0"/>
              <a:t>end user </a:t>
            </a:r>
            <a:r>
              <a:rPr lang="en-CA" sz="1200" dirty="0"/>
              <a:t>feedback. </a:t>
            </a:r>
          </a:p>
        </p:txBody>
      </p:sp>
      <p:sp>
        <p:nvSpPr>
          <p:cNvPr id="12" name="Rectangle 11"/>
          <p:cNvSpPr/>
          <p:nvPr/>
        </p:nvSpPr>
        <p:spPr>
          <a:xfrm>
            <a:off x="226554" y="5550331"/>
            <a:ext cx="8579978" cy="830997"/>
          </a:xfrm>
          <a:prstGeom prst="rect">
            <a:avLst/>
          </a:prstGeom>
        </p:spPr>
        <p:txBody>
          <a:bodyPr wrap="square">
            <a:spAutoFit/>
          </a:bodyPr>
          <a:lstStyle/>
          <a:p>
            <a:pPr marL="174625" lvl="0" indent="-174625" algn="l" eaLnBrk="0" hangingPunct="0">
              <a:spcBef>
                <a:spcPts val="0"/>
              </a:spcBef>
              <a:buClr>
                <a:srgbClr val="333333"/>
              </a:buClr>
              <a:buSzPct val="120000"/>
              <a:buFont typeface="Arial" pitchFamily="34" charset="0"/>
              <a:buChar char="•"/>
              <a:defRPr/>
            </a:pPr>
            <a:r>
              <a:rPr lang="en-CA" sz="1200" dirty="0"/>
              <a:t>Common knowledge does not equal collective knowledge. </a:t>
            </a:r>
          </a:p>
          <a:p>
            <a:pPr marL="174625" lvl="0" indent="-174625" algn="l" eaLnBrk="0" fontAlgn="auto" hangingPunct="0">
              <a:spcBef>
                <a:spcPts val="0"/>
              </a:spcBef>
              <a:spcAft>
                <a:spcPts val="0"/>
              </a:spcAft>
              <a:buClr>
                <a:srgbClr val="333333"/>
              </a:buClr>
              <a:buSzPct val="120000"/>
              <a:buFont typeface="Arial" pitchFamily="34" charset="0"/>
              <a:buChar char="•"/>
              <a:defRPr/>
            </a:pPr>
            <a:r>
              <a:rPr lang="en-CA" sz="1200" dirty="0"/>
              <a:t>Common knowledge does not equal common practice. </a:t>
            </a:r>
          </a:p>
          <a:p>
            <a:pPr marL="174625" lvl="0" indent="-174625" algn="l" eaLnBrk="0" hangingPunct="0">
              <a:spcBef>
                <a:spcPts val="0"/>
              </a:spcBef>
              <a:buClr>
                <a:srgbClr val="333333"/>
              </a:buClr>
              <a:buSzPct val="120000"/>
              <a:buFont typeface="Arial" pitchFamily="34" charset="0"/>
              <a:buChar char="•"/>
              <a:defRPr/>
            </a:pPr>
            <a:r>
              <a:rPr lang="en-CA" sz="1200" dirty="0"/>
              <a:t>Transforming common knowledge into common practice is critical in developing collective knowledge. </a:t>
            </a:r>
          </a:p>
          <a:p>
            <a:pPr marL="174625" lvl="0" indent="-174625" algn="l" eaLnBrk="0" hangingPunct="0">
              <a:spcBef>
                <a:spcPts val="0"/>
              </a:spcBef>
              <a:buClr>
                <a:srgbClr val="333333"/>
              </a:buClr>
              <a:buSzPct val="120000"/>
              <a:buFont typeface="Arial" pitchFamily="34" charset="0"/>
              <a:buChar char="•"/>
              <a:defRPr/>
            </a:pPr>
            <a:r>
              <a:rPr lang="en-CA" sz="1200" dirty="0"/>
              <a:t>Organizational intelligence is the ability to harness collective knowledge to achieve organizational goals. </a:t>
            </a: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19881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540117" y="2596563"/>
            <a:ext cx="6156825" cy="1669682"/>
            <a:chOff x="1540117" y="2056503"/>
            <a:chExt cx="6156825" cy="1669682"/>
          </a:xfrm>
          <a:effectLst/>
        </p:grpSpPr>
        <p:pic>
          <p:nvPicPr>
            <p:cNvPr id="424966"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587464" y="2056503"/>
              <a:ext cx="2000195" cy="1252502"/>
            </a:xfrm>
            <a:prstGeom prst="roundRect">
              <a:avLst>
                <a:gd name="adj" fmla="val 8594"/>
              </a:avLst>
            </a:prstGeom>
            <a:solidFill>
              <a:srgbClr val="FFFFFF">
                <a:shade val="85000"/>
              </a:srgbClr>
            </a:solidFill>
            <a:ln>
              <a:noFill/>
            </a:ln>
            <a:effectLst/>
          </p:spPr>
        </p:pic>
        <p:sp>
          <p:nvSpPr>
            <p:cNvPr id="11" name="Text Placeholder 7"/>
            <p:cNvSpPr txBox="1">
              <a:spLocks/>
            </p:cNvSpPr>
            <p:nvPr/>
          </p:nvSpPr>
          <p:spPr>
            <a:xfrm>
              <a:off x="3587464" y="3356992"/>
              <a:ext cx="2000195" cy="369193"/>
            </a:xfrm>
            <a:prstGeom prst="rect">
              <a:avLst/>
            </a:prstGeom>
            <a:ln>
              <a:noFill/>
            </a:ln>
          </p:spPr>
          <p:txBody>
            <a:bodyPr/>
            <a:lstStyle/>
            <a:p>
              <a:pPr lvl="0" eaLnBrk="0" hangingPunct="0">
                <a:spcBef>
                  <a:spcPct val="20000"/>
                </a:spcBef>
                <a:buClr>
                  <a:schemeClr val="tx1"/>
                </a:buClr>
                <a:buSzPct val="120000"/>
                <a:defRPr/>
              </a:pPr>
              <a:r>
                <a:rPr kumimoji="0" lang="en-CA" sz="1200" i="0" u="none" strike="noStrike" kern="1200" cap="none" spc="0" normalizeH="0" baseline="0" noProof="0" dirty="0" smtClean="0">
                  <a:ln>
                    <a:noFill/>
                  </a:ln>
                  <a:solidFill>
                    <a:schemeClr val="tx1"/>
                  </a:solidFill>
                  <a:effectLst/>
                  <a:uLnTx/>
                  <a:uFillTx/>
                  <a:latin typeface="+mn-lt"/>
                  <a:ea typeface="+mn-ea"/>
                  <a:cs typeface="+mn-cs"/>
                </a:rPr>
                <a:t>Developers working on service desk tickets?</a:t>
              </a:r>
              <a:endParaRPr kumimoji="0" lang="en-CA" sz="1200" i="0" u="none" strike="noStrike" kern="1200" cap="none" spc="0" normalizeH="0" baseline="0" noProof="0" dirty="0">
                <a:ln>
                  <a:noFill/>
                </a:ln>
                <a:solidFill>
                  <a:schemeClr val="tx1"/>
                </a:solidFill>
                <a:effectLst/>
                <a:uLnTx/>
                <a:uFillTx/>
                <a:latin typeface="+mn-lt"/>
                <a:ea typeface="+mn-ea"/>
                <a:cs typeface="+mn-cs"/>
              </a:endParaRPr>
            </a:p>
          </p:txBody>
        </p:sp>
        <p:pic>
          <p:nvPicPr>
            <p:cNvPr id="424968" name="Picture 8"/>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a:stretch/>
          </p:blipFill>
          <p:spPr bwMode="auto">
            <a:xfrm>
              <a:off x="5868142" y="2056504"/>
              <a:ext cx="1828800" cy="1254478"/>
            </a:xfrm>
            <a:prstGeom prst="roundRect">
              <a:avLst>
                <a:gd name="adj" fmla="val 8594"/>
              </a:avLst>
            </a:prstGeom>
            <a:solidFill>
              <a:srgbClr val="FFFFFF">
                <a:shade val="85000"/>
              </a:srgbClr>
            </a:solidFill>
            <a:ln>
              <a:noFill/>
            </a:ln>
            <a:effectLst/>
          </p:spPr>
        </p:pic>
        <p:sp>
          <p:nvSpPr>
            <p:cNvPr id="13" name="Text Placeholder 7"/>
            <p:cNvSpPr txBox="1">
              <a:spLocks/>
            </p:cNvSpPr>
            <p:nvPr/>
          </p:nvSpPr>
          <p:spPr>
            <a:xfrm>
              <a:off x="5745038" y="3356992"/>
              <a:ext cx="1887302" cy="369193"/>
            </a:xfrm>
            <a:prstGeom prst="rect">
              <a:avLst/>
            </a:prstGeom>
            <a:ln>
              <a:noFill/>
            </a:ln>
          </p:spPr>
          <p:txBody>
            <a:bodyPr/>
            <a:lstStyle/>
            <a:p>
              <a:pPr lvl="0" eaLnBrk="0" hangingPunct="0">
                <a:spcBef>
                  <a:spcPct val="20000"/>
                </a:spcBef>
                <a:buClr>
                  <a:schemeClr val="tx1"/>
                </a:buClr>
                <a:buSzPct val="120000"/>
                <a:defRPr/>
              </a:pPr>
              <a:r>
                <a:rPr kumimoji="0" lang="en-CA" sz="1200" i="0" u="none" strike="noStrike" kern="1200" cap="none" spc="0" normalizeH="0" baseline="0" noProof="0" dirty="0" smtClean="0">
                  <a:ln>
                    <a:noFill/>
                  </a:ln>
                  <a:solidFill>
                    <a:schemeClr val="tx1"/>
                  </a:solidFill>
                  <a:effectLst/>
                  <a:uLnTx/>
                  <a:uFillTx/>
                  <a:latin typeface="+mn-lt"/>
                  <a:ea typeface="+mn-ea"/>
                  <a:cs typeface="+mn-cs"/>
                </a:rPr>
                <a:t>End users on hold at the service desk?</a:t>
              </a:r>
              <a:endParaRPr kumimoji="0" lang="en-CA" sz="1200" i="0" u="none" strike="noStrike" kern="1200" cap="none" spc="0" normalizeH="0" baseline="0" noProof="0" dirty="0">
                <a:ln>
                  <a:noFill/>
                </a:ln>
                <a:solidFill>
                  <a:schemeClr val="tx1"/>
                </a:solidFill>
                <a:effectLst/>
                <a:uLnTx/>
                <a:uFillTx/>
                <a:latin typeface="+mn-lt"/>
                <a:ea typeface="+mn-ea"/>
                <a:cs typeface="+mn-cs"/>
              </a:endParaRPr>
            </a:p>
          </p:txBody>
        </p:sp>
        <p:pic>
          <p:nvPicPr>
            <p:cNvPr id="424970" name="Picture 10"/>
            <p:cNvPicPr>
              <a:picLocks noChangeAspect="1" noChangeArrowheads="1"/>
            </p:cNvPicPr>
            <p:nvPr/>
          </p:nvPicPr>
          <p:blipFill>
            <a:blip r:embed="rId5" cstate="print">
              <a:extLst>
                <a:ext uri="{28A0092B-C50C-407E-A947-70E740481C1C}">
                  <a14:useLocalDpi xmlns:a14="http://schemas.microsoft.com/office/drawing/2010/main" xmlns="" val="0"/>
                </a:ext>
              </a:extLst>
            </a:blip>
            <a:stretch>
              <a:fillRect/>
            </a:stretch>
          </p:blipFill>
          <p:spPr bwMode="auto">
            <a:xfrm>
              <a:off x="1540117" y="2056503"/>
              <a:ext cx="1887302" cy="1254478"/>
            </a:xfrm>
            <a:prstGeom prst="roundRect">
              <a:avLst>
                <a:gd name="adj" fmla="val 8594"/>
              </a:avLst>
            </a:prstGeom>
            <a:solidFill>
              <a:srgbClr val="FFFFFF">
                <a:shade val="85000"/>
              </a:srgbClr>
            </a:solidFill>
            <a:ln>
              <a:noFill/>
            </a:ln>
            <a:effectLst/>
          </p:spPr>
        </p:pic>
        <p:sp>
          <p:nvSpPr>
            <p:cNvPr id="15" name="Text Placeholder 7"/>
            <p:cNvSpPr txBox="1">
              <a:spLocks/>
            </p:cNvSpPr>
            <p:nvPr/>
          </p:nvSpPr>
          <p:spPr>
            <a:xfrm>
              <a:off x="1540117" y="3356992"/>
              <a:ext cx="1887302" cy="369193"/>
            </a:xfrm>
            <a:prstGeom prst="rect">
              <a:avLst/>
            </a:prstGeom>
            <a:ln>
              <a:noFill/>
            </a:ln>
          </p:spPr>
          <p:txBody>
            <a:bodyPr/>
            <a:lstStyle/>
            <a:p>
              <a:pPr lvl="0" eaLnBrk="0" hangingPunct="0">
                <a:spcBef>
                  <a:spcPct val="20000"/>
                </a:spcBef>
                <a:buClr>
                  <a:schemeClr val="tx1"/>
                </a:buClr>
                <a:buSzPct val="120000"/>
                <a:defRPr/>
              </a:pPr>
              <a:r>
                <a:rPr kumimoji="0" lang="en-CA" sz="1200" i="0" u="none" strike="noStrike" kern="1200" cap="none" spc="0" normalizeH="0" baseline="0" noProof="0" dirty="0" smtClean="0">
                  <a:ln>
                    <a:noFill/>
                  </a:ln>
                  <a:solidFill>
                    <a:schemeClr val="tx1"/>
                  </a:solidFill>
                  <a:effectLst/>
                  <a:uLnTx/>
                  <a:uFillTx/>
                  <a:latin typeface="+mn-lt"/>
                  <a:ea typeface="+mn-ea"/>
                  <a:cs typeface="+mn-cs"/>
                </a:rPr>
                <a:t>Agents solving the same issue – </a:t>
              </a:r>
              <a:r>
                <a:rPr kumimoji="0" lang="en-CA" sz="1200" i="1" u="none" strike="noStrike" kern="1200" cap="none" spc="0" normalizeH="0" baseline="0" noProof="0" dirty="0" smtClean="0">
                  <a:ln>
                    <a:noFill/>
                  </a:ln>
                  <a:solidFill>
                    <a:schemeClr val="tx1"/>
                  </a:solidFill>
                  <a:effectLst/>
                  <a:uLnTx/>
                  <a:uFillTx/>
                  <a:latin typeface="+mn-lt"/>
                  <a:ea typeface="+mn-ea"/>
                  <a:cs typeface="+mn-cs"/>
                </a:rPr>
                <a:t>again!</a:t>
              </a:r>
              <a:endParaRPr kumimoji="0" lang="en-CA" sz="1200" i="1" u="none" strike="noStrike" kern="1200" cap="none" spc="0" normalizeH="0" baseline="0" noProof="0" dirty="0">
                <a:ln>
                  <a:noFill/>
                </a:ln>
                <a:solidFill>
                  <a:schemeClr val="tx1"/>
                </a:solidFill>
                <a:effectLst/>
                <a:uLnTx/>
                <a:uFillTx/>
                <a:latin typeface="+mn-lt"/>
                <a:ea typeface="+mn-ea"/>
                <a:cs typeface="+mn-cs"/>
              </a:endParaRPr>
            </a:p>
          </p:txBody>
        </p:sp>
      </p:grpSp>
      <p:sp>
        <p:nvSpPr>
          <p:cNvPr id="2" name="Title 1"/>
          <p:cNvSpPr>
            <a:spLocks noGrp="1"/>
          </p:cNvSpPr>
          <p:nvPr>
            <p:ph type="title"/>
          </p:nvPr>
        </p:nvSpPr>
        <p:spPr/>
        <p:txBody>
          <a:bodyPr/>
          <a:lstStyle/>
          <a:p>
            <a:r>
              <a:rPr lang="en-CA" dirty="0" smtClean="0"/>
              <a:t>Penny wise, pound foolish</a:t>
            </a:r>
            <a:endParaRPr lang="en-CA" dirty="0"/>
          </a:p>
        </p:txBody>
      </p:sp>
      <p:sp>
        <p:nvSpPr>
          <p:cNvPr id="7" name="Text Placeholder 7"/>
          <p:cNvSpPr txBox="1">
            <a:spLocks/>
          </p:cNvSpPr>
          <p:nvPr/>
        </p:nvSpPr>
        <p:spPr>
          <a:xfrm>
            <a:off x="257176"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b="1" i="0" u="none" strike="noStrike" kern="1200" cap="none" spc="0" normalizeH="0" baseline="0" noProof="0" dirty="0" smtClean="0">
                <a:ln>
                  <a:noFill/>
                </a:ln>
                <a:solidFill>
                  <a:schemeClr val="tx1"/>
                </a:solidFill>
                <a:effectLst/>
                <a:uLnTx/>
                <a:uFillTx/>
                <a:latin typeface="+mn-lt"/>
                <a:ea typeface="+mn-ea"/>
                <a:cs typeface="+mn-cs"/>
              </a:rPr>
              <a:t>If you can justify oil changes for your car, why is it so hard</a:t>
            </a:r>
            <a:r>
              <a:rPr kumimoji="0" lang="en-CA" b="1" i="0" u="none" strike="noStrike" kern="1200" cap="none" spc="0" normalizeH="0" noProof="0" dirty="0" smtClean="0">
                <a:ln>
                  <a:noFill/>
                </a:ln>
                <a:solidFill>
                  <a:schemeClr val="tx1"/>
                </a:solidFill>
                <a:effectLst/>
                <a:uLnTx/>
                <a:uFillTx/>
                <a:latin typeface="+mn-lt"/>
                <a:ea typeface="+mn-ea"/>
                <a:cs typeface="+mn-cs"/>
              </a:rPr>
              <a:t> to invest in your ticket templates, knowledgebase content, and self-serve portal?</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7"/>
          <p:cNvSpPr txBox="1">
            <a:spLocks/>
          </p:cNvSpPr>
          <p:nvPr/>
        </p:nvSpPr>
        <p:spPr>
          <a:xfrm>
            <a:off x="1481314" y="4824003"/>
            <a:ext cx="2082574" cy="369193"/>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dirty="0" smtClean="0">
                <a:solidFill>
                  <a:schemeClr val="accent4">
                    <a:lumMod val="50000"/>
                  </a:schemeClr>
                </a:solidFill>
                <a:latin typeface="+mn-lt"/>
              </a:rPr>
              <a:t>Think of this</a:t>
            </a:r>
            <a:endParaRPr lang="en-CA" dirty="0">
              <a:solidFill>
                <a:schemeClr val="accent4">
                  <a:lumMod val="50000"/>
                </a:schemeClr>
              </a:solidFill>
              <a:latin typeface="+mn-lt"/>
            </a:endParaRPr>
          </a:p>
        </p:txBody>
      </p:sp>
      <p:pic>
        <p:nvPicPr>
          <p:cNvPr id="424962"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tretch>
            <a:fillRect/>
          </a:stretch>
        </p:blipFill>
        <p:spPr bwMode="auto">
          <a:xfrm>
            <a:off x="3545886" y="4623213"/>
            <a:ext cx="2052228" cy="1370855"/>
          </a:xfrm>
          <a:prstGeom prst="roundRect">
            <a:avLst>
              <a:gd name="adj" fmla="val 8594"/>
            </a:avLst>
          </a:prstGeom>
          <a:solidFill>
            <a:srgbClr val="FFFFFF">
              <a:shade val="85000"/>
            </a:srgbClr>
          </a:solidFill>
          <a:ln>
            <a:noFill/>
          </a:ln>
          <a:effectLst/>
        </p:spPr>
      </p:pic>
      <p:grpSp>
        <p:nvGrpSpPr>
          <p:cNvPr id="18" name="Group 17"/>
          <p:cNvGrpSpPr/>
          <p:nvPr/>
        </p:nvGrpSpPr>
        <p:grpSpPr>
          <a:xfrm>
            <a:off x="1874520" y="1852816"/>
            <a:ext cx="5394960" cy="640080"/>
            <a:chOff x="352069" y="1841338"/>
            <a:chExt cx="8387385" cy="543546"/>
          </a:xfrm>
        </p:grpSpPr>
        <p:sp>
          <p:nvSpPr>
            <p:cNvPr id="19" name="Right Arrow Callout 18"/>
            <p:cNvSpPr/>
            <p:nvPr/>
          </p:nvSpPr>
          <p:spPr>
            <a:xfrm rot="5400000">
              <a:off x="4274861" y="-2079710"/>
              <a:ext cx="541801" cy="8387385"/>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65"/>
            <p:cNvGrpSpPr/>
            <p:nvPr/>
          </p:nvGrpSpPr>
          <p:grpSpPr>
            <a:xfrm>
              <a:off x="355496" y="1841338"/>
              <a:ext cx="8356965" cy="543546"/>
              <a:chOff x="355496" y="1843079"/>
              <a:chExt cx="8356965" cy="543546"/>
            </a:xfrm>
          </p:grpSpPr>
          <p:sp>
            <p:nvSpPr>
              <p:cNvPr id="22" name="Right Arrow Callout 21"/>
              <p:cNvSpPr/>
              <p:nvPr/>
            </p:nvSpPr>
            <p:spPr>
              <a:xfrm rot="5400000">
                <a:off x="7161401" y="833819"/>
                <a:ext cx="541800" cy="2560320"/>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Callout 22"/>
              <p:cNvSpPr/>
              <p:nvPr/>
            </p:nvSpPr>
            <p:spPr>
              <a:xfrm rot="5400000">
                <a:off x="1364755" y="835565"/>
                <a:ext cx="541801" cy="2560320"/>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59634" y="1857278"/>
                <a:ext cx="8118901" cy="287495"/>
              </a:xfrm>
              <a:prstGeom prst="rect">
                <a:avLst/>
              </a:prstGeom>
            </p:spPr>
            <p:txBody>
              <a:bodyPr wrap="square">
                <a:spAutoFit/>
              </a:bodyPr>
              <a:lstStyle/>
              <a:p>
                <a:r>
                  <a:rPr lang="en-US" sz="1600" b="1" dirty="0" smtClean="0">
                    <a:solidFill>
                      <a:schemeClr val="bg1"/>
                    </a:solidFill>
                  </a:rPr>
                  <a:t>When you see this:</a:t>
                </a:r>
                <a:endParaRPr lang="en-US" sz="1600" b="1" dirty="0">
                  <a:solidFill>
                    <a:schemeClr val="bg1"/>
                  </a:solidFill>
                </a:endParaRPr>
              </a:p>
            </p:txBody>
          </p:sp>
        </p:grpSp>
      </p:grpSp>
      <p:sp>
        <p:nvSpPr>
          <p:cNvPr id="26" name="Chevron 25"/>
          <p:cNvSpPr/>
          <p:nvPr/>
        </p:nvSpPr>
        <p:spPr>
          <a:xfrm>
            <a:off x="3065490" y="4833156"/>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7" name="Text Placeholder 7"/>
          <p:cNvSpPr txBox="1">
            <a:spLocks/>
          </p:cNvSpPr>
          <p:nvPr/>
        </p:nvSpPr>
        <p:spPr>
          <a:xfrm>
            <a:off x="6116136" y="4824002"/>
            <a:ext cx="2468880" cy="365760"/>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dirty="0" smtClean="0">
                <a:solidFill>
                  <a:schemeClr val="accent4">
                    <a:lumMod val="50000"/>
                  </a:schemeClr>
                </a:solidFill>
                <a:latin typeface="+mn-lt"/>
              </a:rPr>
              <a:t>and ask yourself...</a:t>
            </a:r>
            <a:endParaRPr lang="en-CA" dirty="0">
              <a:solidFill>
                <a:schemeClr val="accent4">
                  <a:lumMod val="50000"/>
                </a:schemeClr>
              </a:solidFill>
              <a:latin typeface="+mn-lt"/>
            </a:endParaRPr>
          </a:p>
        </p:txBody>
      </p:sp>
      <p:sp>
        <p:nvSpPr>
          <p:cNvPr id="28" name="Chevron 27"/>
          <p:cNvSpPr/>
          <p:nvPr/>
        </p:nvSpPr>
        <p:spPr>
          <a:xfrm>
            <a:off x="5783292" y="4833156"/>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9" name="Text Placeholder 7"/>
          <p:cNvSpPr txBox="1">
            <a:spLocks/>
          </p:cNvSpPr>
          <p:nvPr/>
        </p:nvSpPr>
        <p:spPr>
          <a:xfrm>
            <a:off x="6116136" y="5445224"/>
            <a:ext cx="2560320" cy="365760"/>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solidFill>
                  <a:schemeClr val="accent4">
                    <a:lumMod val="50000"/>
                  </a:schemeClr>
                </a:solidFill>
                <a:latin typeface="+mn-lt"/>
              </a:rPr>
              <a:t>Could this have been prevented?</a:t>
            </a:r>
            <a:endParaRPr lang="en-CA" b="1" dirty="0">
              <a:solidFill>
                <a:schemeClr val="accent4">
                  <a:lumMod val="50000"/>
                </a:schemeClr>
              </a:solidFill>
              <a:latin typeface="+mn-lt"/>
            </a:endParaRPr>
          </a:p>
        </p:txBody>
      </p:sp>
      <p:pic>
        <p:nvPicPr>
          <p:cNvPr id="30" name="Picture 2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Follow the Info-Tech Service Desk Roadmap</a:t>
            </a:r>
            <a:endParaRPr lang="en-CA" dirty="0"/>
          </a:p>
        </p:txBody>
      </p:sp>
      <p:cxnSp>
        <p:nvCxnSpPr>
          <p:cNvPr id="4" name="Straight Connector 3"/>
          <p:cNvCxnSpPr>
            <a:stCxn id="6" idx="0"/>
            <a:endCxn id="5" idx="1"/>
          </p:cNvCxnSpPr>
          <p:nvPr>
            <p:custDataLst>
              <p:tags r:id="rId1"/>
            </p:custDataLst>
          </p:nvPr>
        </p:nvCxnSpPr>
        <p:spPr>
          <a:xfrm flipV="1">
            <a:off x="1801837" y="2168860"/>
            <a:ext cx="1390414" cy="7920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Rounded Rectangle 5"/>
          <p:cNvSpPr/>
          <p:nvPr>
            <p:custDataLst>
              <p:tags r:id="rId2"/>
            </p:custDataLst>
          </p:nvPr>
        </p:nvSpPr>
        <p:spPr>
          <a:xfrm>
            <a:off x="435830" y="2960948"/>
            <a:ext cx="2732014" cy="1224136"/>
          </a:xfrm>
          <a:prstGeom prst="roundRect">
            <a:avLst/>
          </a:prstGeom>
          <a:ln w="76200">
            <a:solidFill>
              <a:srgbClr val="C77709"/>
            </a:solidFill>
          </a:ln>
        </p:spPr>
        <p:style>
          <a:lnRef idx="1">
            <a:schemeClr val="accent6"/>
          </a:lnRef>
          <a:fillRef idx="2">
            <a:schemeClr val="accent6"/>
          </a:fillRef>
          <a:effectRef idx="1">
            <a:schemeClr val="accent6"/>
          </a:effectRef>
          <a:fontRef idx="minor">
            <a:schemeClr val="dk1"/>
          </a:fontRef>
        </p:style>
        <p:txBody>
          <a:bodyPr rtlCol="0" anchor="ctr"/>
          <a:lstStyle/>
          <a:p>
            <a:r>
              <a:rPr lang="en-US" sz="1200" i="1" dirty="0" smtClean="0"/>
              <a:t>Take the High Road to Service Desk Effectiveness</a:t>
            </a:r>
          </a:p>
          <a:p>
            <a:endParaRPr lang="en-US" sz="1200" b="1" u="sng" dirty="0" smtClean="0"/>
          </a:p>
          <a:p>
            <a:r>
              <a:rPr lang="en-US" sz="1200" dirty="0" smtClean="0"/>
              <a:t>Transform common knowledge into common practice. </a:t>
            </a:r>
          </a:p>
        </p:txBody>
      </p:sp>
      <p:sp>
        <p:nvSpPr>
          <p:cNvPr id="12" name="Oval 11"/>
          <p:cNvSpPr/>
          <p:nvPr>
            <p:custDataLst>
              <p:tags r:id="rId3"/>
            </p:custDataLst>
          </p:nvPr>
        </p:nvSpPr>
        <p:spPr>
          <a:xfrm>
            <a:off x="290701" y="2816932"/>
            <a:ext cx="319492" cy="319492"/>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2</a:t>
            </a:r>
            <a:endParaRPr lang="en-US" sz="1400" b="1" dirty="0"/>
          </a:p>
        </p:txBody>
      </p:sp>
      <p:cxnSp>
        <p:nvCxnSpPr>
          <p:cNvPr id="16" name="Straight Connector 15"/>
          <p:cNvCxnSpPr>
            <a:stCxn id="10" idx="0"/>
            <a:endCxn id="5" idx="3"/>
          </p:cNvCxnSpPr>
          <p:nvPr>
            <p:custDataLst>
              <p:tags r:id="rId4"/>
            </p:custDataLst>
          </p:nvPr>
        </p:nvCxnSpPr>
        <p:spPr>
          <a:xfrm flipH="1" flipV="1">
            <a:off x="5924265" y="2168860"/>
            <a:ext cx="1410180" cy="82783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0"/>
            <a:endCxn id="5" idx="2"/>
          </p:cNvCxnSpPr>
          <p:nvPr>
            <p:custDataLst>
              <p:tags r:id="rId5"/>
            </p:custDataLst>
          </p:nvPr>
        </p:nvCxnSpPr>
        <p:spPr>
          <a:xfrm flipV="1">
            <a:off x="2665933" y="2780928"/>
            <a:ext cx="1892325" cy="216024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0"/>
            <a:endCxn id="5" idx="2"/>
          </p:cNvCxnSpPr>
          <p:nvPr>
            <p:custDataLst>
              <p:tags r:id="rId6"/>
            </p:custDataLst>
          </p:nvPr>
        </p:nvCxnSpPr>
        <p:spPr>
          <a:xfrm flipH="1" flipV="1">
            <a:off x="4558258" y="2780928"/>
            <a:ext cx="1876087" cy="216024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5" name="Rounded Rectangle 4"/>
          <p:cNvSpPr/>
          <p:nvPr>
            <p:custDataLst>
              <p:tags r:id="rId7"/>
            </p:custDataLst>
          </p:nvPr>
        </p:nvSpPr>
        <p:spPr>
          <a:xfrm>
            <a:off x="3192251" y="1556792"/>
            <a:ext cx="2732014" cy="1224136"/>
          </a:xfrm>
          <a:prstGeom prst="roundRect">
            <a:avLst/>
          </a:prstGeom>
          <a:ln w="38100">
            <a:solidFill>
              <a:schemeClr val="accent5">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i="1" dirty="0" smtClean="0">
                <a:hlinkClick r:id="rId17"/>
              </a:rPr>
              <a:t>Develop an IT Service Desk Strategy</a:t>
            </a:r>
            <a:endParaRPr lang="en-US" sz="1200" i="1" dirty="0" smtClean="0"/>
          </a:p>
          <a:p>
            <a:endParaRPr lang="en-US" sz="1200" dirty="0" smtClean="0">
              <a:solidFill>
                <a:schemeClr val="tx1"/>
              </a:solidFill>
            </a:endParaRPr>
          </a:p>
          <a:p>
            <a:r>
              <a:rPr lang="en-US" sz="1200" dirty="0" smtClean="0">
                <a:solidFill>
                  <a:schemeClr val="tx1"/>
                </a:solidFill>
              </a:rPr>
              <a:t>ITIL is not a strategy. You’ll have to develop your own.</a:t>
            </a:r>
            <a:endParaRPr lang="en-US" sz="1200" dirty="0"/>
          </a:p>
        </p:txBody>
      </p:sp>
      <p:sp>
        <p:nvSpPr>
          <p:cNvPr id="11" name="Oval 10"/>
          <p:cNvSpPr/>
          <p:nvPr>
            <p:custDataLst>
              <p:tags r:id="rId8"/>
            </p:custDataLst>
          </p:nvPr>
        </p:nvSpPr>
        <p:spPr>
          <a:xfrm>
            <a:off x="3051538" y="1412776"/>
            <a:ext cx="319492" cy="319492"/>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1</a:t>
            </a:r>
            <a:endParaRPr lang="en-US" sz="1400" b="1" dirty="0"/>
          </a:p>
        </p:txBody>
      </p:sp>
      <p:sp>
        <p:nvSpPr>
          <p:cNvPr id="10" name="Rounded Rectangle 9"/>
          <p:cNvSpPr/>
          <p:nvPr>
            <p:custDataLst>
              <p:tags r:id="rId9"/>
            </p:custDataLst>
          </p:nvPr>
        </p:nvSpPr>
        <p:spPr>
          <a:xfrm>
            <a:off x="5968438" y="2996698"/>
            <a:ext cx="2732014" cy="1224136"/>
          </a:xfrm>
          <a:prstGeom prst="roundRect">
            <a:avLst/>
          </a:prstGeom>
          <a:ln w="38100">
            <a:solidFill>
              <a:schemeClr val="accent5">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n-US" sz="1200" i="1" dirty="0" smtClean="0">
                <a:hlinkClick r:id="rId18"/>
              </a:rPr>
              <a:t>Outsource or Repatriate the Service Desk</a:t>
            </a:r>
            <a:endParaRPr lang="en-US" sz="1200" i="1" dirty="0" smtClean="0"/>
          </a:p>
          <a:p>
            <a:endParaRPr lang="en-US" sz="1200" b="1" u="sng" dirty="0" smtClean="0"/>
          </a:p>
          <a:p>
            <a:r>
              <a:rPr lang="en-US" sz="1200" dirty="0" smtClean="0"/>
              <a:t>Plan to repatriate, and you may not need to.</a:t>
            </a:r>
          </a:p>
        </p:txBody>
      </p:sp>
      <p:sp>
        <p:nvSpPr>
          <p:cNvPr id="15" name="Oval 14"/>
          <p:cNvSpPr/>
          <p:nvPr>
            <p:custDataLst>
              <p:tags r:id="rId10"/>
            </p:custDataLst>
          </p:nvPr>
        </p:nvSpPr>
        <p:spPr>
          <a:xfrm>
            <a:off x="5832140" y="2852936"/>
            <a:ext cx="319492" cy="319492"/>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3</a:t>
            </a:r>
            <a:endParaRPr lang="en-US" sz="1400" b="1" dirty="0"/>
          </a:p>
        </p:txBody>
      </p:sp>
      <p:sp>
        <p:nvSpPr>
          <p:cNvPr id="9" name="Rounded Rectangle 8"/>
          <p:cNvSpPr/>
          <p:nvPr>
            <p:custDataLst>
              <p:tags r:id="rId11"/>
            </p:custDataLst>
          </p:nvPr>
        </p:nvSpPr>
        <p:spPr>
          <a:xfrm>
            <a:off x="5068338" y="4941168"/>
            <a:ext cx="2732014" cy="1224136"/>
          </a:xfrm>
          <a:prstGeom prst="roundRect">
            <a:avLst/>
          </a:prstGeom>
          <a:ln w="38100">
            <a:solidFill>
              <a:schemeClr val="accent5">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n-US" sz="1200" i="1" dirty="0" smtClean="0">
                <a:hlinkClick r:id="rId19"/>
              </a:rPr>
              <a:t>Vendor Landscape: Enterprise Service Desk </a:t>
            </a:r>
            <a:endParaRPr lang="en-US" sz="1200" i="1" dirty="0" smtClean="0"/>
          </a:p>
          <a:p>
            <a:endParaRPr lang="en-US" sz="1200" dirty="0" smtClean="0"/>
          </a:p>
          <a:p>
            <a:r>
              <a:rPr lang="en-US" sz="1200" dirty="0" smtClean="0"/>
              <a:t>A good tool starts with a strong process foundation: you need both.</a:t>
            </a:r>
            <a:endParaRPr lang="en-US" sz="1200" dirty="0"/>
          </a:p>
        </p:txBody>
      </p:sp>
      <p:sp>
        <p:nvSpPr>
          <p:cNvPr id="14" name="Oval 13"/>
          <p:cNvSpPr/>
          <p:nvPr>
            <p:custDataLst>
              <p:tags r:id="rId12"/>
            </p:custDataLst>
          </p:nvPr>
        </p:nvSpPr>
        <p:spPr>
          <a:xfrm>
            <a:off x="4932040" y="4803756"/>
            <a:ext cx="319492" cy="319492"/>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5</a:t>
            </a:r>
            <a:endParaRPr lang="en-US" sz="1400" b="1" dirty="0"/>
          </a:p>
        </p:txBody>
      </p:sp>
      <p:sp>
        <p:nvSpPr>
          <p:cNvPr id="8" name="Rounded Rectangle 7"/>
          <p:cNvSpPr/>
          <p:nvPr>
            <p:custDataLst>
              <p:tags r:id="rId13"/>
            </p:custDataLst>
          </p:nvPr>
        </p:nvSpPr>
        <p:spPr>
          <a:xfrm>
            <a:off x="1299926" y="4941168"/>
            <a:ext cx="2732014" cy="1224136"/>
          </a:xfrm>
          <a:prstGeom prst="roundRect">
            <a:avLst/>
          </a:prstGeom>
          <a:ln w="38100">
            <a:solidFill>
              <a:schemeClr val="accent5">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i="1" dirty="0" smtClean="0">
                <a:hlinkClick r:id="rId20"/>
              </a:rPr>
              <a:t>Vendor Landscape: Mid-Market Service Desk</a:t>
            </a:r>
            <a:endParaRPr lang="en-US" sz="1200" i="1" dirty="0" smtClean="0"/>
          </a:p>
          <a:p>
            <a:endParaRPr lang="en-US" sz="1200" dirty="0" smtClean="0"/>
          </a:p>
          <a:p>
            <a:r>
              <a:rPr lang="en-US" sz="1200" dirty="0" smtClean="0"/>
              <a:t>All-in-one functionality can be great, but don’t overcomplicate just because you can.</a:t>
            </a:r>
            <a:endParaRPr lang="en-US" sz="1200" dirty="0"/>
          </a:p>
        </p:txBody>
      </p:sp>
      <p:sp>
        <p:nvSpPr>
          <p:cNvPr id="13" name="Oval 12"/>
          <p:cNvSpPr/>
          <p:nvPr>
            <p:custDataLst>
              <p:tags r:id="rId14"/>
            </p:custDataLst>
          </p:nvPr>
        </p:nvSpPr>
        <p:spPr>
          <a:xfrm>
            <a:off x="1154797" y="4803756"/>
            <a:ext cx="319492" cy="319492"/>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4</a:t>
            </a:r>
            <a:endParaRPr lang="en-US" sz="1400" b="1" dirty="0"/>
          </a:p>
        </p:txBody>
      </p:sp>
      <p:pic>
        <p:nvPicPr>
          <p:cNvPr id="19" name="Picture 18" descr="sample_linkbar-itrgNEW.gif">
            <a:hlinkClick r:id="rId21"/>
          </p:cNvPr>
          <p:cNvPicPr>
            <a:picLocks noChangeAspect="1"/>
          </p:cNvPicPr>
          <p:nvPr/>
        </p:nvPicPr>
        <p:blipFill>
          <a:blip r:embed="rId2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0" y="1007824"/>
            <a:ext cx="8856475" cy="1773104"/>
          </a:xfrm>
          <a:prstGeom prst="rect">
            <a:avLst/>
          </a:prstGeom>
          <a:noFill/>
          <a:ln w="9525">
            <a:noFill/>
            <a:miter lim="800000"/>
            <a:headEnd/>
            <a:tailEnd/>
          </a:ln>
        </p:spPr>
      </p:pic>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p:nvPr>
        </p:nvSpPr>
        <p:spPr/>
        <p:txBody>
          <a:bodyPr/>
          <a:lstStyle/>
          <a:p>
            <a:r>
              <a:rPr lang="en-US" dirty="0" smtClean="0"/>
              <a:t>Mind the Service Gaps</a:t>
            </a:r>
            <a:endParaRPr lang="en-US" dirty="0"/>
          </a:p>
        </p:txBody>
      </p:sp>
      <p:sp>
        <p:nvSpPr>
          <p:cNvPr id="15" name="Chevron 14"/>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6" name="Chevron 15"/>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8"/>
          <p:cNvSpPr>
            <a:spLocks noGrp="1"/>
          </p:cNvSpPr>
          <p:nvPr>
            <p:ph type="body" sz="quarter" idx="18"/>
          </p:nvPr>
        </p:nvSpPr>
        <p:spPr>
          <a:xfrm>
            <a:off x="6336196" y="4298777"/>
            <a:ext cx="2528706" cy="1938535"/>
          </a:xfrm>
        </p:spPr>
        <p:txBody>
          <a:bodyPr/>
          <a:lstStyle/>
          <a:p>
            <a:pPr lvl="0">
              <a:spcAft>
                <a:spcPts val="400"/>
              </a:spcAft>
              <a:defRPr/>
            </a:pPr>
            <a:r>
              <a:rPr lang="en-US" b="1" dirty="0"/>
              <a:t>Mind the Service Gaps</a:t>
            </a:r>
          </a:p>
          <a:p>
            <a:pPr lvl="0">
              <a:spcAft>
                <a:spcPts val="400"/>
              </a:spcAft>
              <a:defRPr/>
            </a:pPr>
            <a:r>
              <a:rPr lang="en-US" dirty="0"/>
              <a:t>Pave the Way with Automation &amp; Allocation </a:t>
            </a:r>
          </a:p>
          <a:p>
            <a:pPr lvl="0">
              <a:spcAft>
                <a:spcPts val="400"/>
              </a:spcAft>
              <a:defRPr/>
            </a:pPr>
            <a:r>
              <a:rPr lang="en-US" dirty="0"/>
              <a:t>Stack Your Team with Skills &amp; Knowledge Transfer</a:t>
            </a:r>
          </a:p>
          <a:p>
            <a:pPr lvl="0">
              <a:spcAft>
                <a:spcPts val="400"/>
              </a:spcAft>
              <a:defRPr/>
            </a:pPr>
            <a:r>
              <a:rPr lang="en-US" dirty="0"/>
              <a:t>Enter the Self-Serve Era</a:t>
            </a:r>
          </a:p>
          <a:p>
            <a:pPr lvl="0">
              <a:spcAft>
                <a:spcPts val="400"/>
              </a:spcAft>
              <a:defRPr/>
            </a:pPr>
            <a:r>
              <a:rPr lang="en-CA" dirty="0"/>
              <a:t>Foster Organizational Intelligence</a:t>
            </a:r>
          </a:p>
        </p:txBody>
      </p:sp>
      <p:sp>
        <p:nvSpPr>
          <p:cNvPr id="19" name="Text Placeholder 19"/>
          <p:cNvSpPr>
            <a:spLocks noGrp="1"/>
          </p:cNvSpPr>
          <p:nvPr>
            <p:ph type="body" sz="quarter" idx="21"/>
          </p:nvPr>
        </p:nvSpPr>
        <p:spPr>
          <a:xfrm>
            <a:off x="791580" y="4311718"/>
            <a:ext cx="4716524" cy="1906138"/>
          </a:xfrm>
        </p:spPr>
        <p:txBody>
          <a:bodyPr/>
          <a:lstStyle/>
          <a:p>
            <a:r>
              <a:rPr lang="en-CA" dirty="0" smtClean="0"/>
              <a:t>What are service gaps and how to close them.</a:t>
            </a:r>
          </a:p>
          <a:p>
            <a:r>
              <a:rPr lang="en-CA" dirty="0" smtClean="0"/>
              <a:t>How to engage your end users with a client-facing communication plan. </a:t>
            </a:r>
          </a:p>
          <a:p>
            <a:r>
              <a:rPr lang="en-CA" dirty="0" smtClean="0"/>
              <a:t>What are the risks of management by metric. </a:t>
            </a:r>
          </a:p>
          <a:p>
            <a:r>
              <a:rPr lang="en-CA" dirty="0" smtClean="0"/>
              <a:t>How to build and retain skilled staff.</a:t>
            </a:r>
          </a:p>
          <a:p>
            <a:r>
              <a:rPr lang="en-CA" dirty="0" smtClean="0"/>
              <a:t>Service desk vs. help desk.</a:t>
            </a:r>
          </a:p>
        </p:txBody>
      </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a:off x="4654352" y="4157050"/>
            <a:ext cx="4023360" cy="2008254"/>
            <a:chOff x="5543549" y="2671902"/>
            <a:chExt cx="3295651" cy="1457212"/>
          </a:xfrm>
        </p:grpSpPr>
        <p:sp>
          <p:nvSpPr>
            <p:cNvPr id="37" name="Rectangle 36"/>
            <p:cNvSpPr/>
            <p:nvPr/>
          </p:nvSpPr>
          <p:spPr>
            <a:xfrm>
              <a:off x="5543549" y="3001166"/>
              <a:ext cx="3295651" cy="112794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dirty="0" smtClean="0">
                  <a:solidFill>
                    <a:schemeClr val="tx1"/>
                  </a:solidFill>
                </a:rPr>
                <a:t>Service gaps emerge when users are not prevented from using non-standard devices, yet also not support by IT. </a:t>
              </a:r>
            </a:p>
            <a:p>
              <a:pPr algn="l"/>
              <a:endParaRPr lang="en-CA" sz="1200" dirty="0" smtClean="0">
                <a:solidFill>
                  <a:schemeClr val="tx1"/>
                </a:solidFill>
              </a:endParaRPr>
            </a:p>
            <a:p>
              <a:pPr algn="l"/>
              <a:r>
                <a:rPr lang="en-CA" sz="1200" dirty="0" smtClean="0">
                  <a:solidFill>
                    <a:schemeClr val="tx1"/>
                  </a:solidFill>
                </a:rPr>
                <a:t>Bring Your Own Device (BYOD) produces a common example of service gaps. BYOD is often informally implemented, meaning that business users are free to use the device of choice while IT offers no support. </a:t>
              </a:r>
            </a:p>
            <a:p>
              <a:pPr algn="l"/>
              <a:endParaRPr lang="en-CA" sz="1200" dirty="0" smtClean="0">
                <a:solidFill>
                  <a:schemeClr val="tx1"/>
                </a:solidFill>
              </a:endParaRPr>
            </a:p>
            <a:p>
              <a:pPr algn="l"/>
              <a:endParaRPr lang="en-CA" sz="1200" dirty="0" smtClean="0">
                <a:solidFill>
                  <a:schemeClr val="tx1"/>
                </a:solidFill>
              </a:endParaRPr>
            </a:p>
          </p:txBody>
        </p:sp>
        <p:sp>
          <p:nvSpPr>
            <p:cNvPr id="38" name="Round Same Side Corner Rectangle 37"/>
            <p:cNvSpPr/>
            <p:nvPr/>
          </p:nvSpPr>
          <p:spPr>
            <a:xfrm>
              <a:off x="5543550" y="2671902"/>
              <a:ext cx="3295650" cy="33175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Distributing costs to the rest of the business. </a:t>
              </a:r>
            </a:p>
            <a:p>
              <a:r>
                <a:rPr lang="en-CA" sz="1200" b="1" dirty="0" smtClean="0">
                  <a:solidFill>
                    <a:schemeClr val="bg1"/>
                  </a:solidFill>
                </a:rPr>
                <a:t>These costs are difficult to measure.</a:t>
              </a:r>
              <a:endParaRPr lang="en-CA" sz="1200" b="1" dirty="0">
                <a:solidFill>
                  <a:schemeClr val="bg1"/>
                </a:solidFill>
              </a:endParaRPr>
            </a:p>
          </p:txBody>
        </p:sp>
      </p:grpSp>
      <p:sp>
        <p:nvSpPr>
          <p:cNvPr id="2" name="Title 1"/>
          <p:cNvSpPr>
            <a:spLocks noGrp="1"/>
          </p:cNvSpPr>
          <p:nvPr>
            <p:ph type="title"/>
          </p:nvPr>
        </p:nvSpPr>
        <p:spPr>
          <a:xfrm>
            <a:off x="251520" y="260648"/>
            <a:ext cx="8496944" cy="864096"/>
          </a:xfrm>
        </p:spPr>
        <p:txBody>
          <a:bodyPr/>
          <a:lstStyle/>
          <a:p>
            <a:r>
              <a:rPr lang="en-CA" dirty="0" smtClean="0"/>
              <a:t>Recognize that cost savings in IT can inflate costs in other areas of the organization </a:t>
            </a:r>
            <a:endParaRPr lang="en-CA" dirty="0"/>
          </a:p>
        </p:txBody>
      </p:sp>
      <p:sp>
        <p:nvSpPr>
          <p:cNvPr id="12" name="Text Placeholder 7"/>
          <p:cNvSpPr txBox="1">
            <a:spLocks/>
          </p:cNvSpPr>
          <p:nvPr/>
        </p:nvSpPr>
        <p:spPr>
          <a:xfrm>
            <a:off x="251520" y="1160748"/>
            <a:ext cx="8625780" cy="648072"/>
          </a:xfrm>
          <a:prstGeom prst="rect">
            <a:avLst/>
          </a:prstGeom>
        </p:spPr>
        <p:txBody>
          <a:bodyPr/>
          <a:lstStyle/>
          <a:p>
            <a:pPr marR="0" lvl="0" algn="l" defTabSz="914400" rtl="0" eaLnBrk="0" fontAlgn="base" latinLnBrk="0" hangingPunct="0">
              <a:lnSpc>
                <a:spcPct val="100000"/>
              </a:lnSpc>
              <a:spcBef>
                <a:spcPts val="0"/>
              </a:spcBef>
              <a:spcAft>
                <a:spcPct val="0"/>
              </a:spcAft>
              <a:buClr>
                <a:schemeClr val="tx1"/>
              </a:buClr>
              <a:buSzPct val="120000"/>
              <a:tabLst/>
              <a:defRPr/>
            </a:pPr>
            <a:r>
              <a:rPr lang="en-CA" b="1" dirty="0" smtClean="0">
                <a:latin typeface="+mn-lt"/>
              </a:rPr>
              <a:t>When IT departments reduce their service footprint to constrain costs, this often shifts costs to the rest of the business and results in service gaps. </a:t>
            </a:r>
            <a:endParaRPr lang="en-CA" b="1" noProof="0" dirty="0" smtClean="0">
              <a:latin typeface="+mn-lt"/>
            </a:endParaRPr>
          </a:p>
        </p:txBody>
      </p:sp>
      <p:grpSp>
        <p:nvGrpSpPr>
          <p:cNvPr id="4" name="Group 33"/>
          <p:cNvGrpSpPr/>
          <p:nvPr/>
        </p:nvGrpSpPr>
        <p:grpSpPr>
          <a:xfrm>
            <a:off x="431540" y="4157050"/>
            <a:ext cx="4023360" cy="2008245"/>
            <a:chOff x="5543549" y="2671903"/>
            <a:chExt cx="3295651" cy="1457195"/>
          </a:xfrm>
        </p:grpSpPr>
        <p:sp>
          <p:nvSpPr>
            <p:cNvPr id="34" name="Rectangle 33"/>
            <p:cNvSpPr/>
            <p:nvPr/>
          </p:nvSpPr>
          <p:spPr>
            <a:xfrm>
              <a:off x="5543549" y="3001158"/>
              <a:ext cx="3295651" cy="112794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dirty="0" smtClean="0">
                  <a:solidFill>
                    <a:schemeClr val="tx1"/>
                  </a:solidFill>
                </a:rPr>
                <a:t>For example, there is a rapidly growing adoption of Apple devices in the business. Users are bringing their devices to work, looking to join the domain, share Office documents, access SharePoint, use shared LAN drives, and print work. </a:t>
              </a:r>
            </a:p>
            <a:p>
              <a:pPr algn="l"/>
              <a:endParaRPr lang="en-CA" sz="1200" dirty="0" smtClean="0">
                <a:solidFill>
                  <a:schemeClr val="tx1"/>
                </a:solidFill>
              </a:endParaRPr>
            </a:p>
            <a:p>
              <a:pPr algn="l"/>
              <a:r>
                <a:rPr lang="en-CA" sz="1200" dirty="0" smtClean="0">
                  <a:solidFill>
                    <a:schemeClr val="tx1"/>
                  </a:solidFill>
                </a:rPr>
                <a:t>Yet, IT frequently decides against supporting this technology. </a:t>
              </a:r>
            </a:p>
            <a:p>
              <a:pPr algn="l"/>
              <a:endParaRPr lang="en-CA" sz="1200" dirty="0" smtClean="0">
                <a:solidFill>
                  <a:schemeClr val="tx1"/>
                </a:solidFill>
              </a:endParaRPr>
            </a:p>
          </p:txBody>
        </p:sp>
        <p:sp>
          <p:nvSpPr>
            <p:cNvPr id="35" name="Round Same Side Corner Rectangle 34"/>
            <p:cNvSpPr/>
            <p:nvPr/>
          </p:nvSpPr>
          <p:spPr>
            <a:xfrm>
              <a:off x="5543550" y="2671903"/>
              <a:ext cx="3295650" cy="33174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Limiting IT Services to manage cost. </a:t>
              </a:r>
            </a:p>
            <a:p>
              <a:r>
                <a:rPr lang="en-CA" sz="1200" b="1" dirty="0" smtClean="0">
                  <a:solidFill>
                    <a:schemeClr val="bg1"/>
                  </a:solidFill>
                </a:rPr>
                <a:t>These savings are easy to measure.</a:t>
              </a:r>
              <a:endParaRPr lang="en-CA" sz="1200" b="1" dirty="0">
                <a:solidFill>
                  <a:schemeClr val="bg1"/>
                </a:solidFill>
              </a:endParaRPr>
            </a:p>
          </p:txBody>
        </p:sp>
      </p:grpSp>
      <p:sp>
        <p:nvSpPr>
          <p:cNvPr id="41" name="Rectangle 40"/>
          <p:cNvSpPr/>
          <p:nvPr/>
        </p:nvSpPr>
        <p:spPr>
          <a:xfrm>
            <a:off x="6190084" y="2076175"/>
            <a:ext cx="2651760" cy="338554"/>
          </a:xfrm>
          <a:prstGeom prst="rect">
            <a:avLst/>
          </a:prstGeom>
        </p:spPr>
        <p:txBody>
          <a:bodyPr wrap="square">
            <a:spAutoFit/>
          </a:bodyPr>
          <a:lstStyle/>
          <a:p>
            <a:pPr algn="l"/>
            <a:r>
              <a:rPr lang="en-CA" sz="1600" b="1" dirty="0" smtClean="0"/>
              <a:t>A penny saved...</a:t>
            </a:r>
          </a:p>
        </p:txBody>
      </p:sp>
      <p:sp>
        <p:nvSpPr>
          <p:cNvPr id="57" name="Rectangle 56"/>
          <p:cNvSpPr/>
          <p:nvPr/>
        </p:nvSpPr>
        <p:spPr>
          <a:xfrm>
            <a:off x="395536" y="2920515"/>
            <a:ext cx="1828800" cy="830997"/>
          </a:xfrm>
          <a:prstGeom prst="rect">
            <a:avLst/>
          </a:prstGeom>
        </p:spPr>
        <p:txBody>
          <a:bodyPr>
            <a:spAutoFit/>
          </a:bodyPr>
          <a:lstStyle/>
          <a:p>
            <a:pPr algn="l"/>
            <a:r>
              <a:rPr lang="en-CA" sz="1200" dirty="0" smtClean="0"/>
              <a:t>Users seeking support from each other that disrupts core business activities and increases opportunity costs.</a:t>
            </a:r>
          </a:p>
        </p:txBody>
      </p:sp>
      <p:sp>
        <p:nvSpPr>
          <p:cNvPr id="58" name="Rectangle 57"/>
          <p:cNvSpPr/>
          <p:nvPr/>
        </p:nvSpPr>
        <p:spPr>
          <a:xfrm>
            <a:off x="2267744" y="2920515"/>
            <a:ext cx="1828800" cy="646331"/>
          </a:xfrm>
          <a:prstGeom prst="rect">
            <a:avLst/>
          </a:prstGeom>
        </p:spPr>
        <p:txBody>
          <a:bodyPr>
            <a:spAutoFit/>
          </a:bodyPr>
          <a:lstStyle/>
          <a:p>
            <a:pPr algn="l"/>
            <a:r>
              <a:rPr lang="en-CA" sz="1200" dirty="0" smtClean="0"/>
              <a:t>Business units are not optimized to efficiently receive IT support.</a:t>
            </a:r>
          </a:p>
        </p:txBody>
      </p:sp>
      <p:sp>
        <p:nvSpPr>
          <p:cNvPr id="59" name="Rectangle 58"/>
          <p:cNvSpPr/>
          <p:nvPr/>
        </p:nvSpPr>
        <p:spPr>
          <a:xfrm>
            <a:off x="4139952" y="2920515"/>
            <a:ext cx="1828800" cy="830997"/>
          </a:xfrm>
          <a:prstGeom prst="rect">
            <a:avLst/>
          </a:prstGeom>
        </p:spPr>
        <p:txBody>
          <a:bodyPr>
            <a:spAutoFit/>
          </a:bodyPr>
          <a:lstStyle/>
          <a:p>
            <a:pPr algn="l"/>
            <a:r>
              <a:rPr lang="en-CA" sz="1200" dirty="0" smtClean="0"/>
              <a:t>Solutions found by end users are often incomplete or sub-optimal.</a:t>
            </a:r>
          </a:p>
        </p:txBody>
      </p:sp>
      <p:grpSp>
        <p:nvGrpSpPr>
          <p:cNvPr id="67" name="Group 66"/>
          <p:cNvGrpSpPr/>
          <p:nvPr/>
        </p:nvGrpSpPr>
        <p:grpSpPr>
          <a:xfrm>
            <a:off x="607829" y="1952886"/>
            <a:ext cx="5148630" cy="846265"/>
            <a:chOff x="325075" y="1825948"/>
            <a:chExt cx="8387384" cy="558936"/>
          </a:xfrm>
        </p:grpSpPr>
        <p:sp>
          <p:nvSpPr>
            <p:cNvPr id="62" name="Right Arrow Callout 61"/>
            <p:cNvSpPr/>
            <p:nvPr/>
          </p:nvSpPr>
          <p:spPr>
            <a:xfrm rot="5400000">
              <a:off x="4118062" y="-1949906"/>
              <a:ext cx="541801" cy="8127775"/>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6" name="Group 65"/>
            <p:cNvGrpSpPr/>
            <p:nvPr/>
          </p:nvGrpSpPr>
          <p:grpSpPr>
            <a:xfrm>
              <a:off x="352069" y="1825948"/>
              <a:ext cx="8360390" cy="558936"/>
              <a:chOff x="352069" y="1827689"/>
              <a:chExt cx="8360390" cy="558936"/>
            </a:xfrm>
          </p:grpSpPr>
          <p:sp>
            <p:nvSpPr>
              <p:cNvPr id="64" name="Right Arrow Callout 63"/>
              <p:cNvSpPr/>
              <p:nvPr/>
            </p:nvSpPr>
            <p:spPr>
              <a:xfrm rot="5400000">
                <a:off x="6913538" y="823816"/>
                <a:ext cx="518303" cy="2560320"/>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Arrow Callout 64"/>
              <p:cNvSpPr/>
              <p:nvPr/>
            </p:nvSpPr>
            <p:spPr>
              <a:xfrm rot="5400000">
                <a:off x="1364755" y="835565"/>
                <a:ext cx="541801" cy="2560320"/>
              </a:xfrm>
              <a:prstGeom prst="rightArrowCallout">
                <a:avLst>
                  <a:gd name="adj1" fmla="val 25000"/>
                  <a:gd name="adj2" fmla="val 25000"/>
                  <a:gd name="adj3" fmla="val 25000"/>
                  <a:gd name="adj4" fmla="val 62633"/>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52069" y="1827689"/>
                <a:ext cx="8360390" cy="345573"/>
              </a:xfrm>
              <a:prstGeom prst="rect">
                <a:avLst/>
              </a:prstGeom>
            </p:spPr>
            <p:txBody>
              <a:bodyPr wrap="square">
                <a:spAutoFit/>
              </a:bodyPr>
              <a:lstStyle/>
              <a:p>
                <a:pPr algn="l"/>
                <a:r>
                  <a:rPr lang="en-US" sz="1400" dirty="0" smtClean="0">
                    <a:solidFill>
                      <a:schemeClr val="bg1"/>
                    </a:solidFill>
                  </a:rPr>
                  <a:t>Service gaps are created and increase overall costs when IT savings lead to the following:</a:t>
                </a:r>
                <a:endParaRPr lang="en-US" sz="1400" dirty="0">
                  <a:solidFill>
                    <a:schemeClr val="bg1"/>
                  </a:solidFill>
                </a:endParaRPr>
              </a:p>
            </p:txBody>
          </p:sp>
        </p:grpSp>
      </p:grpSp>
      <p:sp>
        <p:nvSpPr>
          <p:cNvPr id="68" name="Right Brace 67"/>
          <p:cNvSpPr/>
          <p:nvPr/>
        </p:nvSpPr>
        <p:spPr>
          <a:xfrm>
            <a:off x="5968752" y="1971132"/>
            <a:ext cx="223428" cy="5486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9" name="Right Brace 68"/>
          <p:cNvSpPr/>
          <p:nvPr/>
        </p:nvSpPr>
        <p:spPr>
          <a:xfrm>
            <a:off x="5968752" y="2708332"/>
            <a:ext cx="223428" cy="11887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ectangle 4"/>
          <p:cNvSpPr/>
          <p:nvPr/>
        </p:nvSpPr>
        <p:spPr>
          <a:xfrm>
            <a:off x="6190084" y="3133415"/>
            <a:ext cx="2409634" cy="338554"/>
          </a:xfrm>
          <a:prstGeom prst="rect">
            <a:avLst/>
          </a:prstGeom>
        </p:spPr>
        <p:txBody>
          <a:bodyPr wrap="none">
            <a:spAutoFit/>
          </a:bodyPr>
          <a:lstStyle/>
          <a:p>
            <a:pPr algn="l"/>
            <a:r>
              <a:rPr lang="en-CA" sz="1600" b="1" dirty="0"/>
              <a:t>is not a penny earned. </a:t>
            </a:r>
            <a:endParaRPr lang="en-US" sz="1600" dirty="0"/>
          </a:p>
        </p:txBody>
      </p:sp>
      <p:pic>
        <p:nvPicPr>
          <p:cNvPr id="23" name="Picture 2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2"/>
          <p:cNvGrpSpPr/>
          <p:nvPr/>
        </p:nvGrpSpPr>
        <p:grpSpPr>
          <a:xfrm>
            <a:off x="3268213" y="1772815"/>
            <a:ext cx="2571569" cy="3432608"/>
            <a:chOff x="3275856" y="2024841"/>
            <a:chExt cx="2571569" cy="2994466"/>
          </a:xfrm>
        </p:grpSpPr>
        <p:grpSp>
          <p:nvGrpSpPr>
            <p:cNvPr id="4" name="Group 33"/>
            <p:cNvGrpSpPr/>
            <p:nvPr/>
          </p:nvGrpSpPr>
          <p:grpSpPr>
            <a:xfrm>
              <a:off x="3275856" y="2024841"/>
              <a:ext cx="2571569" cy="2994466"/>
              <a:chOff x="5543549" y="2724151"/>
              <a:chExt cx="3295651" cy="1209148"/>
            </a:xfrm>
          </p:grpSpPr>
          <p:sp>
            <p:nvSpPr>
              <p:cNvPr id="37" name="Rectangle 36"/>
              <p:cNvSpPr/>
              <p:nvPr/>
            </p:nvSpPr>
            <p:spPr>
              <a:xfrm>
                <a:off x="5543549" y="2825611"/>
                <a:ext cx="3295651" cy="110768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dirty="0" smtClean="0">
                    <a:solidFill>
                      <a:schemeClr val="tx1"/>
                    </a:solidFill>
                  </a:rPr>
                  <a:t>You’ve identified key performance indicators (KPIs). These KPIs demonstrate your success. </a:t>
                </a:r>
              </a:p>
              <a:p>
                <a:pPr algn="l"/>
                <a:endParaRPr lang="en-CA" sz="1200" dirty="0" smtClean="0">
                  <a:solidFill>
                    <a:schemeClr val="tx1"/>
                  </a:solidFill>
                </a:endParaRPr>
              </a:p>
              <a:p>
                <a:pPr algn="l"/>
                <a:r>
                  <a:rPr lang="en-CA" sz="1200" dirty="0" smtClean="0">
                    <a:solidFill>
                      <a:schemeClr val="tx1"/>
                    </a:solidFill>
                  </a:rPr>
                  <a:t>You would describe yourself as efficient. </a:t>
                </a:r>
              </a:p>
              <a:p>
                <a:pPr algn="l"/>
                <a:endParaRPr lang="en-CA" sz="1200" dirty="0" smtClean="0">
                  <a:solidFill>
                    <a:schemeClr val="tx1"/>
                  </a:solidFill>
                </a:endParaRPr>
              </a:p>
              <a:p>
                <a:pPr algn="l"/>
                <a:r>
                  <a:rPr lang="en-CA" sz="1200" dirty="0" smtClean="0">
                    <a:solidFill>
                      <a:schemeClr val="tx1"/>
                    </a:solidFill>
                  </a:rPr>
                  <a:t>You think that there is no need for long-term planning.</a:t>
                </a:r>
              </a:p>
              <a:p>
                <a:pPr algn="l"/>
                <a:endParaRPr lang="en-CA" sz="1200" dirty="0" smtClean="0">
                  <a:solidFill>
                    <a:schemeClr val="tx1"/>
                  </a:solidFill>
                </a:endParaRPr>
              </a:p>
              <a:p>
                <a:pPr algn="l"/>
                <a:r>
                  <a:rPr lang="en-CA" sz="1200" dirty="0" smtClean="0">
                    <a:solidFill>
                      <a:schemeClr val="tx1"/>
                    </a:solidFill>
                  </a:rPr>
                  <a:t>Your </a:t>
                </a:r>
                <a:r>
                  <a:rPr lang="en-CA" sz="1200" dirty="0" smtClean="0">
                    <a:solidFill>
                      <a:schemeClr val="tx1"/>
                    </a:solidFill>
                  </a:rPr>
                  <a:t>day-to-day includes:</a:t>
                </a:r>
              </a:p>
              <a:p>
                <a:pPr marL="361950" indent="-180975" algn="l">
                  <a:buClr>
                    <a:schemeClr val="tx1"/>
                  </a:buClr>
                  <a:buSzPct val="120000"/>
                  <a:buFont typeface="Arial" pitchFamily="34" charset="0"/>
                  <a:buChar char="•"/>
                </a:pPr>
                <a:r>
                  <a:rPr lang="en-CA" sz="1200" dirty="0" smtClean="0">
                    <a:solidFill>
                      <a:schemeClr val="tx1"/>
                    </a:solidFill>
                  </a:rPr>
                  <a:t>Responding to tickets.</a:t>
                </a:r>
              </a:p>
              <a:p>
                <a:pPr marL="361950" indent="-180975" algn="l">
                  <a:buClr>
                    <a:schemeClr val="tx1"/>
                  </a:buClr>
                  <a:buSzPct val="120000"/>
                  <a:buFont typeface="Arial" pitchFamily="34" charset="0"/>
                  <a:buChar char="•"/>
                </a:pPr>
                <a:r>
                  <a:rPr lang="en-CA" sz="1200" dirty="0" smtClean="0">
                    <a:solidFill>
                      <a:schemeClr val="tx1"/>
                    </a:solidFill>
                  </a:rPr>
                  <a:t>Driving efficiency.</a:t>
                </a:r>
              </a:p>
              <a:p>
                <a:pPr marL="361950" indent="-180975" algn="l">
                  <a:buClr>
                    <a:schemeClr val="tx1"/>
                  </a:buClr>
                  <a:buSzPct val="120000"/>
                  <a:buFont typeface="Arial" pitchFamily="34" charset="0"/>
                  <a:buChar char="•"/>
                </a:pPr>
                <a:r>
                  <a:rPr lang="en-CA" sz="1200" dirty="0" smtClean="0">
                    <a:solidFill>
                      <a:schemeClr val="tx1"/>
                    </a:solidFill>
                  </a:rPr>
                  <a:t>Reducing cost.</a:t>
                </a:r>
              </a:p>
            </p:txBody>
          </p:sp>
          <p:sp>
            <p:nvSpPr>
              <p:cNvPr id="38" name="Round Same Side Corner Rectangle 37"/>
              <p:cNvSpPr/>
              <p:nvPr/>
            </p:nvSpPr>
            <p:spPr>
              <a:xfrm>
                <a:off x="5543550" y="2724151"/>
                <a:ext cx="3295650" cy="9663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b="1" dirty="0" smtClean="0">
                    <a:solidFill>
                      <a:schemeClr val="bg1"/>
                    </a:solidFill>
                  </a:rPr>
                  <a:t>Present</a:t>
                </a:r>
                <a:endParaRPr lang="en-CA" sz="1200" b="1" dirty="0">
                  <a:solidFill>
                    <a:schemeClr val="bg1"/>
                  </a:solidFill>
                </a:endParaRPr>
              </a:p>
            </p:txBody>
          </p:sp>
        </p:grpSp>
        <p:pic>
          <p:nvPicPr>
            <p:cNvPr id="2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5236215" y="4349064"/>
              <a:ext cx="445096" cy="600076"/>
            </a:xfrm>
            <a:prstGeom prst="rect">
              <a:avLst/>
            </a:prstGeom>
            <a:noFill/>
          </p:spPr>
        </p:pic>
      </p:grpSp>
      <p:sp>
        <p:nvSpPr>
          <p:cNvPr id="2" name="Title 1"/>
          <p:cNvSpPr>
            <a:spLocks noGrp="1"/>
          </p:cNvSpPr>
          <p:nvPr>
            <p:ph type="title"/>
          </p:nvPr>
        </p:nvSpPr>
        <p:spPr/>
        <p:txBody>
          <a:bodyPr/>
          <a:lstStyle/>
          <a:p>
            <a:r>
              <a:rPr lang="en-CA" dirty="0" smtClean="0"/>
              <a:t>Take the high road</a:t>
            </a:r>
            <a:endParaRPr lang="en-CA" dirty="0"/>
          </a:p>
        </p:txBody>
      </p:sp>
      <p:sp>
        <p:nvSpPr>
          <p:cNvPr id="12" name="Text Placeholder 7"/>
          <p:cNvSpPr txBox="1">
            <a:spLocks/>
          </p:cNvSpPr>
          <p:nvPr/>
        </p:nvSpPr>
        <p:spPr>
          <a:xfrm>
            <a:off x="251520" y="1232756"/>
            <a:ext cx="8625780" cy="432048"/>
          </a:xfrm>
          <a:prstGeom prst="rect">
            <a:avLst/>
          </a:prstGeom>
        </p:spPr>
        <p:txBody>
          <a:bodyPr/>
          <a:lstStyle/>
          <a:p>
            <a:pPr marR="0" lvl="0" algn="l" defTabSz="914400" rtl="0" eaLnBrk="0" fontAlgn="base" latinLnBrk="0" hangingPunct="0">
              <a:lnSpc>
                <a:spcPct val="100000"/>
              </a:lnSpc>
              <a:spcBef>
                <a:spcPts val="0"/>
              </a:spcBef>
              <a:spcAft>
                <a:spcPct val="0"/>
              </a:spcAft>
              <a:buClr>
                <a:schemeClr val="tx1"/>
              </a:buClr>
              <a:buSzPct val="120000"/>
              <a:tabLst/>
              <a:defRPr/>
            </a:pPr>
            <a:r>
              <a:rPr lang="en-CA" b="1" dirty="0" smtClean="0">
                <a:latin typeface="+mn-lt"/>
              </a:rPr>
              <a:t>Don’t </a:t>
            </a:r>
            <a:r>
              <a:rPr lang="en-CA" b="1" noProof="0" dirty="0" smtClean="0">
                <a:latin typeface="+mn-lt"/>
              </a:rPr>
              <a:t>avoid long-term planning. If you do, you will </a:t>
            </a:r>
            <a:r>
              <a:rPr lang="en-CA" b="1" dirty="0" smtClean="0">
                <a:latin typeface="+mn-lt"/>
              </a:rPr>
              <a:t>be fostering </a:t>
            </a:r>
            <a:r>
              <a:rPr lang="en-CA" b="1" noProof="0" dirty="0" smtClean="0">
                <a:latin typeface="+mn-lt"/>
              </a:rPr>
              <a:t>service gaps.</a:t>
            </a:r>
          </a:p>
        </p:txBody>
      </p:sp>
      <p:grpSp>
        <p:nvGrpSpPr>
          <p:cNvPr id="5" name="Group 41"/>
          <p:cNvGrpSpPr/>
          <p:nvPr/>
        </p:nvGrpSpPr>
        <p:grpSpPr>
          <a:xfrm>
            <a:off x="416255" y="1772817"/>
            <a:ext cx="2571569" cy="3432608"/>
            <a:chOff x="287524" y="2024843"/>
            <a:chExt cx="2571569" cy="2994464"/>
          </a:xfrm>
        </p:grpSpPr>
        <p:grpSp>
          <p:nvGrpSpPr>
            <p:cNvPr id="6" name="Group 33"/>
            <p:cNvGrpSpPr/>
            <p:nvPr/>
          </p:nvGrpSpPr>
          <p:grpSpPr>
            <a:xfrm>
              <a:off x="287524" y="2024843"/>
              <a:ext cx="2571569" cy="2994464"/>
              <a:chOff x="5543549" y="2724151"/>
              <a:chExt cx="3295651" cy="1209147"/>
            </a:xfrm>
          </p:grpSpPr>
          <p:sp>
            <p:nvSpPr>
              <p:cNvPr id="34" name="Rectangle 33"/>
              <p:cNvSpPr/>
              <p:nvPr/>
            </p:nvSpPr>
            <p:spPr>
              <a:xfrm>
                <a:off x="5543549" y="2825610"/>
                <a:ext cx="3295651" cy="110768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dirty="0" smtClean="0">
                    <a:solidFill>
                      <a:schemeClr val="tx1"/>
                    </a:solidFill>
                  </a:rPr>
                  <a:t>You’re too busy dealing with the growing ticket backlog to get ahead. </a:t>
                </a:r>
              </a:p>
              <a:p>
                <a:pPr algn="l"/>
                <a:endParaRPr lang="en-CA" sz="1200" dirty="0" smtClean="0">
                  <a:solidFill>
                    <a:schemeClr val="tx1"/>
                  </a:solidFill>
                </a:endParaRPr>
              </a:p>
              <a:p>
                <a:pPr algn="l"/>
                <a:r>
                  <a:rPr lang="en-CA" sz="1200" dirty="0" smtClean="0">
                    <a:solidFill>
                      <a:schemeClr val="tx1"/>
                    </a:solidFill>
                  </a:rPr>
                  <a:t>You would describe your service desk as chaotic or reactive. </a:t>
                </a:r>
              </a:p>
              <a:p>
                <a:pPr algn="l"/>
                <a:endParaRPr lang="en-CA" sz="1200" dirty="0" smtClean="0">
                  <a:solidFill>
                    <a:schemeClr val="tx1"/>
                  </a:solidFill>
                </a:endParaRPr>
              </a:p>
              <a:p>
                <a:pPr algn="l"/>
                <a:r>
                  <a:rPr lang="en-CA" sz="1200" dirty="0" smtClean="0">
                    <a:solidFill>
                      <a:schemeClr val="tx1"/>
                    </a:solidFill>
                  </a:rPr>
                  <a:t>You think you have no time for long-term planning.</a:t>
                </a:r>
              </a:p>
              <a:p>
                <a:pPr algn="l"/>
                <a:endParaRPr lang="en-CA" sz="1200" dirty="0" smtClean="0">
                  <a:solidFill>
                    <a:schemeClr val="tx1"/>
                  </a:solidFill>
                </a:endParaRPr>
              </a:p>
              <a:p>
                <a:pPr algn="l"/>
                <a:r>
                  <a:rPr lang="en-CA" sz="1200" dirty="0" smtClean="0">
                    <a:solidFill>
                      <a:schemeClr val="tx1"/>
                    </a:solidFill>
                  </a:rPr>
                  <a:t>Your </a:t>
                </a:r>
                <a:r>
                  <a:rPr lang="en-CA" sz="1200" dirty="0" smtClean="0">
                    <a:solidFill>
                      <a:schemeClr val="tx1"/>
                    </a:solidFill>
                  </a:rPr>
                  <a:t>day-to-day includes:</a:t>
                </a:r>
              </a:p>
              <a:p>
                <a:pPr marL="361950" indent="-180975" algn="l">
                  <a:buClr>
                    <a:schemeClr val="tx1"/>
                  </a:buClr>
                  <a:buSzPct val="120000"/>
                  <a:buFont typeface="Arial" pitchFamily="34" charset="0"/>
                  <a:buChar char="•"/>
                </a:pPr>
                <a:r>
                  <a:rPr lang="en-CA" sz="1200" dirty="0" smtClean="0">
                    <a:solidFill>
                      <a:schemeClr val="tx1"/>
                    </a:solidFill>
                  </a:rPr>
                  <a:t>Responding to tickets.</a:t>
                </a:r>
              </a:p>
              <a:p>
                <a:pPr marL="361950" indent="-180975" algn="l">
                  <a:buClr>
                    <a:schemeClr val="tx1"/>
                  </a:buClr>
                  <a:buSzPct val="120000"/>
                  <a:buFont typeface="Arial" pitchFamily="34" charset="0"/>
                  <a:buChar char="•"/>
                </a:pPr>
                <a:r>
                  <a:rPr lang="en-CA" sz="1200" dirty="0" smtClean="0">
                    <a:solidFill>
                      <a:schemeClr val="tx1"/>
                    </a:solidFill>
                  </a:rPr>
                  <a:t>Clearing the backlog.</a:t>
                </a:r>
              </a:p>
              <a:p>
                <a:pPr marL="361950" indent="-180975" algn="l">
                  <a:buClr>
                    <a:schemeClr val="tx1"/>
                  </a:buClr>
                  <a:buSzPct val="120000"/>
                  <a:buFont typeface="Arial" pitchFamily="34" charset="0"/>
                  <a:buChar char="•"/>
                </a:pPr>
                <a:r>
                  <a:rPr lang="en-CA" sz="1200" dirty="0" smtClean="0">
                    <a:solidFill>
                      <a:schemeClr val="tx1"/>
                    </a:solidFill>
                  </a:rPr>
                  <a:t>Fire-fighting.</a:t>
                </a:r>
              </a:p>
            </p:txBody>
          </p:sp>
          <p:sp>
            <p:nvSpPr>
              <p:cNvPr id="35" name="Round Same Side Corner Rectangle 34"/>
              <p:cNvSpPr/>
              <p:nvPr/>
            </p:nvSpPr>
            <p:spPr>
              <a:xfrm>
                <a:off x="5543550" y="2724151"/>
                <a:ext cx="3295650" cy="9663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b="1" dirty="0" smtClean="0">
                    <a:solidFill>
                      <a:schemeClr val="bg1"/>
                    </a:solidFill>
                  </a:rPr>
                  <a:t>Past</a:t>
                </a:r>
                <a:endParaRPr lang="en-CA" sz="1200" b="1" dirty="0">
                  <a:solidFill>
                    <a:schemeClr val="bg1"/>
                  </a:solidFill>
                </a:endParaRPr>
              </a:p>
            </p:txBody>
          </p:sp>
        </p:grpSp>
        <p:pic>
          <p:nvPicPr>
            <p:cNvPr id="15"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2283029" y="4350836"/>
              <a:ext cx="513695" cy="556620"/>
            </a:xfrm>
            <a:prstGeom prst="rect">
              <a:avLst/>
            </a:prstGeom>
            <a:noFill/>
          </p:spPr>
        </p:pic>
      </p:grpSp>
      <p:grpSp>
        <p:nvGrpSpPr>
          <p:cNvPr id="7" name="Group 43"/>
          <p:cNvGrpSpPr/>
          <p:nvPr/>
        </p:nvGrpSpPr>
        <p:grpSpPr>
          <a:xfrm>
            <a:off x="6120172" y="1772816"/>
            <a:ext cx="2571569" cy="3432608"/>
            <a:chOff x="6264188" y="2024842"/>
            <a:chExt cx="2571569" cy="2994466"/>
          </a:xfrm>
        </p:grpSpPr>
        <p:grpSp>
          <p:nvGrpSpPr>
            <p:cNvPr id="8" name="Group 33"/>
            <p:cNvGrpSpPr/>
            <p:nvPr/>
          </p:nvGrpSpPr>
          <p:grpSpPr>
            <a:xfrm>
              <a:off x="6264188" y="2024842"/>
              <a:ext cx="2571569" cy="2994466"/>
              <a:chOff x="5543550" y="2724151"/>
              <a:chExt cx="3295651" cy="1209148"/>
            </a:xfrm>
          </p:grpSpPr>
          <p:sp>
            <p:nvSpPr>
              <p:cNvPr id="40" name="Rectangle 39"/>
              <p:cNvSpPr/>
              <p:nvPr/>
            </p:nvSpPr>
            <p:spPr>
              <a:xfrm>
                <a:off x="5543550" y="2825611"/>
                <a:ext cx="3295651" cy="110768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dirty="0" smtClean="0">
                    <a:solidFill>
                      <a:schemeClr val="tx1"/>
                    </a:solidFill>
                  </a:rPr>
                  <a:t>You’ve found the metrics useful, but not exhaustive. You are looking to improve services. </a:t>
                </a:r>
              </a:p>
              <a:p>
                <a:pPr algn="l"/>
                <a:endParaRPr lang="en-CA" sz="1200" dirty="0" smtClean="0">
                  <a:solidFill>
                    <a:schemeClr val="tx1"/>
                  </a:solidFill>
                </a:endParaRPr>
              </a:p>
              <a:p>
                <a:pPr algn="l"/>
                <a:r>
                  <a:rPr lang="en-CA" sz="1200" dirty="0" smtClean="0">
                    <a:solidFill>
                      <a:schemeClr val="tx1"/>
                    </a:solidFill>
                  </a:rPr>
                  <a:t>You would describe yourself as effective, but not optimized. </a:t>
                </a:r>
              </a:p>
              <a:p>
                <a:pPr algn="l"/>
                <a:endParaRPr lang="en-CA" sz="1200" dirty="0" smtClean="0">
                  <a:solidFill>
                    <a:schemeClr val="tx1"/>
                  </a:solidFill>
                </a:endParaRPr>
              </a:p>
              <a:p>
                <a:pPr algn="l"/>
                <a:r>
                  <a:rPr lang="en-CA" sz="1200" dirty="0" smtClean="0">
                    <a:solidFill>
                      <a:schemeClr val="tx1"/>
                    </a:solidFill>
                  </a:rPr>
                  <a:t>You are planning for the long-term. </a:t>
                </a:r>
              </a:p>
              <a:p>
                <a:pPr algn="l"/>
                <a:endParaRPr lang="en-CA" sz="1200" dirty="0" smtClean="0">
                  <a:solidFill>
                    <a:schemeClr val="tx1"/>
                  </a:solidFill>
                </a:endParaRPr>
              </a:p>
              <a:p>
                <a:pPr algn="l"/>
                <a:r>
                  <a:rPr lang="en-CA" sz="1200" dirty="0" smtClean="0">
                    <a:solidFill>
                      <a:schemeClr val="tx1"/>
                    </a:solidFill>
                  </a:rPr>
                  <a:t>Your </a:t>
                </a:r>
                <a:r>
                  <a:rPr lang="en-CA" sz="1200" dirty="0" smtClean="0">
                    <a:solidFill>
                      <a:schemeClr val="tx1"/>
                    </a:solidFill>
                  </a:rPr>
                  <a:t>day-to-day includes:</a:t>
                </a:r>
              </a:p>
              <a:p>
                <a:pPr marL="361950" indent="-180975" algn="l">
                  <a:buClr>
                    <a:schemeClr val="tx1"/>
                  </a:buClr>
                  <a:buSzPct val="120000"/>
                  <a:buFont typeface="Arial" pitchFamily="34" charset="0"/>
                  <a:buChar char="•"/>
                </a:pPr>
                <a:r>
                  <a:rPr lang="en-CA" sz="1200" dirty="0" smtClean="0">
                    <a:solidFill>
                      <a:schemeClr val="tx1"/>
                    </a:solidFill>
                  </a:rPr>
                  <a:t>Responding to tickets.</a:t>
                </a:r>
              </a:p>
              <a:p>
                <a:pPr marL="361950" indent="-180975" algn="l">
                  <a:buClr>
                    <a:schemeClr val="tx1"/>
                  </a:buClr>
                  <a:buSzPct val="120000"/>
                  <a:buFont typeface="Arial" pitchFamily="34" charset="0"/>
                  <a:buChar char="•"/>
                </a:pPr>
                <a:r>
                  <a:rPr lang="en-CA" sz="1200" dirty="0" smtClean="0">
                    <a:solidFill>
                      <a:schemeClr val="tx1"/>
                    </a:solidFill>
                  </a:rPr>
                  <a:t>Root cause analysis.</a:t>
                </a:r>
              </a:p>
              <a:p>
                <a:pPr marL="361950" indent="-180975" algn="l">
                  <a:buClr>
                    <a:schemeClr val="tx1"/>
                  </a:buClr>
                  <a:buSzPct val="120000"/>
                  <a:buFont typeface="Arial" pitchFamily="34" charset="0"/>
                  <a:buChar char="•"/>
                </a:pPr>
                <a:r>
                  <a:rPr lang="en-CA" sz="1200" dirty="0" smtClean="0">
                    <a:solidFill>
                      <a:schemeClr val="tx1"/>
                    </a:solidFill>
                  </a:rPr>
                  <a:t>Review and training.</a:t>
                </a:r>
              </a:p>
              <a:p>
                <a:pPr marL="361950" indent="-180975" algn="l">
                  <a:buClr>
                    <a:schemeClr val="tx1"/>
                  </a:buClr>
                  <a:buSzPct val="120000"/>
                  <a:buFont typeface="Arial" pitchFamily="34" charset="0"/>
                  <a:buChar char="•"/>
                </a:pPr>
                <a:r>
                  <a:rPr lang="en-CA" sz="1200" dirty="0" smtClean="0">
                    <a:solidFill>
                      <a:schemeClr val="tx1"/>
                    </a:solidFill>
                  </a:rPr>
                  <a:t>Client interaction.</a:t>
                </a:r>
              </a:p>
            </p:txBody>
          </p:sp>
          <p:sp>
            <p:nvSpPr>
              <p:cNvPr id="41" name="Round Same Side Corner Rectangle 40"/>
              <p:cNvSpPr/>
              <p:nvPr/>
            </p:nvSpPr>
            <p:spPr>
              <a:xfrm>
                <a:off x="5543550" y="2724151"/>
                <a:ext cx="3295650" cy="9663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b="1" dirty="0" smtClean="0">
                    <a:solidFill>
                      <a:schemeClr val="bg1"/>
                    </a:solidFill>
                  </a:rPr>
                  <a:t>Future</a:t>
                </a:r>
                <a:endParaRPr lang="en-CA" sz="1200" b="1" dirty="0">
                  <a:solidFill>
                    <a:schemeClr val="bg1"/>
                  </a:solidFill>
                </a:endParaRPr>
              </a:p>
            </p:txBody>
          </p:sp>
        </p:grpSp>
        <p:pic>
          <p:nvPicPr>
            <p:cNvPr id="24"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tretch>
              <a:fillRect/>
            </a:stretch>
          </p:blipFill>
          <p:spPr bwMode="auto">
            <a:xfrm>
              <a:off x="8050058" y="4391757"/>
              <a:ext cx="714482" cy="623285"/>
            </a:xfrm>
            <a:prstGeom prst="rect">
              <a:avLst/>
            </a:prstGeom>
            <a:noFill/>
          </p:spPr>
        </p:pic>
      </p:grpSp>
      <p:grpSp>
        <p:nvGrpSpPr>
          <p:cNvPr id="9" name="Group 49"/>
          <p:cNvGrpSpPr/>
          <p:nvPr/>
        </p:nvGrpSpPr>
        <p:grpSpPr>
          <a:xfrm>
            <a:off x="422042" y="5461462"/>
            <a:ext cx="8269697" cy="848310"/>
            <a:chOff x="313385" y="3598911"/>
            <a:chExt cx="8269697" cy="848310"/>
          </a:xfrm>
        </p:grpSpPr>
        <p:sp>
          <p:nvSpPr>
            <p:cNvPr id="51" name="Rounded Rectangle 50"/>
            <p:cNvSpPr/>
            <p:nvPr/>
          </p:nvSpPr>
          <p:spPr>
            <a:xfrm>
              <a:off x="328291" y="3598911"/>
              <a:ext cx="8254791"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05840" algn="l"/>
              <a:r>
                <a:rPr lang="en-CA" sz="1200" dirty="0" smtClean="0">
                  <a:solidFill>
                    <a:schemeClr val="tx1"/>
                  </a:solidFill>
                </a:rPr>
                <a:t>A </a:t>
              </a:r>
              <a:r>
                <a:rPr lang="en-CA" sz="1200" b="1" dirty="0" smtClean="0">
                  <a:solidFill>
                    <a:schemeClr val="tx1"/>
                  </a:solidFill>
                </a:rPr>
                <a:t>near-term</a:t>
              </a:r>
              <a:r>
                <a:rPr lang="en-CA" sz="1200" dirty="0" smtClean="0">
                  <a:solidFill>
                    <a:schemeClr val="tx1"/>
                  </a:solidFill>
                </a:rPr>
                <a:t> focus reflects alignment with IT’s strategy and financials. </a:t>
              </a:r>
            </a:p>
            <a:p>
              <a:pPr marL="1005840" algn="l"/>
              <a:r>
                <a:rPr lang="en-CA" sz="1200" dirty="0" smtClean="0">
                  <a:solidFill>
                    <a:schemeClr val="tx1"/>
                  </a:solidFill>
                </a:rPr>
                <a:t>A </a:t>
              </a:r>
              <a:r>
                <a:rPr lang="en-CA" sz="1200" b="1" dirty="0" smtClean="0">
                  <a:solidFill>
                    <a:schemeClr val="tx1"/>
                  </a:solidFill>
                </a:rPr>
                <a:t>long-term</a:t>
              </a:r>
              <a:r>
                <a:rPr lang="en-CA" sz="1200" dirty="0" smtClean="0">
                  <a:solidFill>
                    <a:schemeClr val="tx1"/>
                  </a:solidFill>
                </a:rPr>
                <a:t> orientation reflects alignment with corporate strategy and financials. </a:t>
              </a:r>
            </a:p>
          </p:txBody>
        </p:sp>
        <p:pic>
          <p:nvPicPr>
            <p:cNvPr id="52" name="Picture 51" descr="insight.png"/>
            <p:cNvPicPr>
              <a:picLocks noChangeAspect="1"/>
            </p:cNvPicPr>
            <p:nvPr/>
          </p:nvPicPr>
          <p:blipFill>
            <a:blip r:embed="rId6" cstate="print"/>
            <a:stretch>
              <a:fillRect/>
            </a:stretch>
          </p:blipFill>
          <p:spPr>
            <a:xfrm>
              <a:off x="313385" y="3609020"/>
              <a:ext cx="1000207" cy="838201"/>
            </a:xfrm>
            <a:prstGeom prst="rect">
              <a:avLst/>
            </a:prstGeom>
          </p:spPr>
        </p:pic>
      </p:grpSp>
      <p:pic>
        <p:nvPicPr>
          <p:cNvPr id="22" name="Picture 21"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Close service gaps by meeting stakeholders halfway</a:t>
            </a:r>
            <a:endParaRPr lang="en-CA" dirty="0"/>
          </a:p>
        </p:txBody>
      </p:sp>
      <p:sp>
        <p:nvSpPr>
          <p:cNvPr id="9" name="Text Placeholder 7"/>
          <p:cNvSpPr txBox="1">
            <a:spLocks/>
          </p:cNvSpPr>
          <p:nvPr/>
        </p:nvSpPr>
        <p:spPr>
          <a:xfrm>
            <a:off x="257176" y="1232756"/>
            <a:ext cx="8620124" cy="657225"/>
          </a:xfrm>
          <a:prstGeom prst="rect">
            <a:avLst/>
          </a:prstGeom>
        </p:spPr>
        <p:txBody>
          <a:bodyPr/>
          <a:lstStyle/>
          <a:p>
            <a:pPr lvl="0" algn="l" eaLnBrk="0" hangingPunct="0">
              <a:spcBef>
                <a:spcPts val="0"/>
              </a:spcBef>
              <a:buClr>
                <a:schemeClr val="tx1"/>
              </a:buClr>
              <a:buSzPct val="120000"/>
              <a:defRPr/>
            </a:pPr>
            <a:endParaRPr lang="en-CA" b="1" dirty="0"/>
          </a:p>
        </p:txBody>
      </p:sp>
      <p:sp>
        <p:nvSpPr>
          <p:cNvPr id="32" name="Text Placeholder 7"/>
          <p:cNvSpPr txBox="1">
            <a:spLocks/>
          </p:cNvSpPr>
          <p:nvPr/>
        </p:nvSpPr>
        <p:spPr>
          <a:xfrm>
            <a:off x="257176" y="1124744"/>
            <a:ext cx="8620124" cy="657225"/>
          </a:xfrm>
          <a:prstGeom prst="rect">
            <a:avLst/>
          </a:prstGeom>
        </p:spPr>
        <p:txBody>
          <a:bodyPr/>
          <a:lstStyle/>
          <a:p>
            <a:pPr algn="l" eaLnBrk="0" hangingPunct="0">
              <a:spcBef>
                <a:spcPts val="0"/>
              </a:spcBef>
              <a:buClr>
                <a:schemeClr val="tx1"/>
              </a:buClr>
              <a:buSzPct val="120000"/>
              <a:defRPr/>
            </a:pPr>
            <a:r>
              <a:rPr lang="en-CA" b="1" dirty="0" smtClean="0"/>
              <a:t>Engagement leads to alignment. Engage end users and business leaders to effectively identify and address service gaps. </a:t>
            </a:r>
            <a:endParaRPr lang="en-CA" b="1" dirty="0"/>
          </a:p>
        </p:txBody>
      </p:sp>
      <p:grpSp>
        <p:nvGrpSpPr>
          <p:cNvPr id="3" name="Group 37"/>
          <p:cNvGrpSpPr/>
          <p:nvPr/>
        </p:nvGrpSpPr>
        <p:grpSpPr>
          <a:xfrm rot="10800000">
            <a:off x="2657094" y="2475188"/>
            <a:ext cx="3859122" cy="3528392"/>
            <a:chOff x="1835696" y="1412776"/>
            <a:chExt cx="5220579" cy="3528392"/>
          </a:xfrm>
          <a:solidFill>
            <a:srgbClr val="D17D08"/>
          </a:solidFill>
        </p:grpSpPr>
        <p:sp>
          <p:nvSpPr>
            <p:cNvPr id="39" name="Flowchart: Extract 38"/>
            <p:cNvSpPr/>
            <p:nvPr/>
          </p:nvSpPr>
          <p:spPr>
            <a:xfrm>
              <a:off x="3563888" y="1412776"/>
              <a:ext cx="1764196" cy="1224136"/>
            </a:xfrm>
            <a:prstGeom prst="flowChartExtract">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D17D08"/>
                </a:solidFill>
              </a:endParaRPr>
            </a:p>
          </p:txBody>
        </p:sp>
        <p:sp>
          <p:nvSpPr>
            <p:cNvPr id="40" name="Trapezoid 39"/>
            <p:cNvSpPr/>
            <p:nvPr/>
          </p:nvSpPr>
          <p:spPr>
            <a:xfrm>
              <a:off x="1835696" y="4293096"/>
              <a:ext cx="5220579" cy="648072"/>
            </a:xfrm>
            <a:prstGeom prst="trapezoid">
              <a:avLst>
                <a:gd name="adj" fmla="val 58939"/>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17D08"/>
                </a:solidFill>
              </a:endParaRPr>
            </a:p>
          </p:txBody>
        </p:sp>
        <p:sp>
          <p:nvSpPr>
            <p:cNvPr id="41" name="Trapezoid 40"/>
            <p:cNvSpPr/>
            <p:nvPr/>
          </p:nvSpPr>
          <p:spPr>
            <a:xfrm>
              <a:off x="2419349" y="3525010"/>
              <a:ext cx="4052888" cy="648072"/>
            </a:xfrm>
            <a:prstGeom prst="trapezoid">
              <a:avLst>
                <a:gd name="adj" fmla="val 57313"/>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17D08"/>
                </a:solidFill>
              </a:endParaRPr>
            </a:p>
          </p:txBody>
        </p:sp>
        <p:sp>
          <p:nvSpPr>
            <p:cNvPr id="42" name="Trapezoid 41"/>
            <p:cNvSpPr/>
            <p:nvPr/>
          </p:nvSpPr>
          <p:spPr>
            <a:xfrm>
              <a:off x="2993231" y="2756925"/>
              <a:ext cx="2902744" cy="648072"/>
            </a:xfrm>
            <a:prstGeom prst="trapezoid">
              <a:avLst>
                <a:gd name="adj" fmla="val 59117"/>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17D08"/>
                </a:solidFill>
              </a:endParaRPr>
            </a:p>
          </p:txBody>
        </p:sp>
      </p:grpSp>
      <p:pic>
        <p:nvPicPr>
          <p:cNvPr id="48"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2284286" y="1888471"/>
            <a:ext cx="523518" cy="550713"/>
          </a:xfrm>
          <a:prstGeom prst="rect">
            <a:avLst/>
          </a:prstGeom>
          <a:noFill/>
        </p:spPr>
      </p:pic>
      <p:grpSp>
        <p:nvGrpSpPr>
          <p:cNvPr id="4" name="Group 50"/>
          <p:cNvGrpSpPr/>
          <p:nvPr/>
        </p:nvGrpSpPr>
        <p:grpSpPr>
          <a:xfrm>
            <a:off x="4673318" y="2511192"/>
            <a:ext cx="3859122" cy="3528392"/>
            <a:chOff x="1835696" y="1412776"/>
            <a:chExt cx="5220579" cy="3528392"/>
          </a:xfrm>
          <a:solidFill>
            <a:srgbClr val="7FAC85"/>
          </a:solidFill>
        </p:grpSpPr>
        <p:sp>
          <p:nvSpPr>
            <p:cNvPr id="52" name="Flowchart: Extract 51"/>
            <p:cNvSpPr/>
            <p:nvPr/>
          </p:nvSpPr>
          <p:spPr>
            <a:xfrm>
              <a:off x="3563888" y="1412776"/>
              <a:ext cx="1764196" cy="1224136"/>
            </a:xfrm>
            <a:prstGeom prst="flowChartExtract">
              <a:avLst/>
            </a:prstGeom>
            <a:solidFill>
              <a:srgbClr val="998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53" name="Trapezoid 52"/>
            <p:cNvSpPr/>
            <p:nvPr/>
          </p:nvSpPr>
          <p:spPr>
            <a:xfrm>
              <a:off x="1835696" y="4293096"/>
              <a:ext cx="5220579" cy="648072"/>
            </a:xfrm>
            <a:prstGeom prst="trapezoid">
              <a:avLst>
                <a:gd name="adj" fmla="val 58939"/>
              </a:avLst>
            </a:prstGeom>
            <a:solidFill>
              <a:srgbClr val="998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apezoid 53"/>
            <p:cNvSpPr/>
            <p:nvPr/>
          </p:nvSpPr>
          <p:spPr>
            <a:xfrm>
              <a:off x="2419349" y="3525010"/>
              <a:ext cx="4052888" cy="648072"/>
            </a:xfrm>
            <a:prstGeom prst="trapezoid">
              <a:avLst>
                <a:gd name="adj" fmla="val 57313"/>
              </a:avLst>
            </a:prstGeom>
            <a:solidFill>
              <a:srgbClr val="998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apezoid 54"/>
            <p:cNvSpPr/>
            <p:nvPr/>
          </p:nvSpPr>
          <p:spPr>
            <a:xfrm>
              <a:off x="2993231" y="2756925"/>
              <a:ext cx="2902744" cy="648072"/>
            </a:xfrm>
            <a:prstGeom prst="trapezoid">
              <a:avLst>
                <a:gd name="adj" fmla="val 59117"/>
              </a:avLst>
            </a:prstGeom>
            <a:solidFill>
              <a:srgbClr val="998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55"/>
          <p:cNvGrpSpPr/>
          <p:nvPr/>
        </p:nvGrpSpPr>
        <p:grpSpPr>
          <a:xfrm>
            <a:off x="640870" y="2511192"/>
            <a:ext cx="3859122" cy="3528392"/>
            <a:chOff x="1835696" y="1412776"/>
            <a:chExt cx="5220579" cy="3528392"/>
          </a:xfrm>
        </p:grpSpPr>
        <p:sp>
          <p:nvSpPr>
            <p:cNvPr id="57" name="Flowchart: Extract 56"/>
            <p:cNvSpPr/>
            <p:nvPr/>
          </p:nvSpPr>
          <p:spPr>
            <a:xfrm>
              <a:off x="3563888" y="1412776"/>
              <a:ext cx="1764196" cy="1224136"/>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8" name="Trapezoid 57"/>
            <p:cNvSpPr/>
            <p:nvPr/>
          </p:nvSpPr>
          <p:spPr>
            <a:xfrm>
              <a:off x="1835696" y="4293096"/>
              <a:ext cx="5220579" cy="648072"/>
            </a:xfrm>
            <a:prstGeom prst="trapezoid">
              <a:avLst>
                <a:gd name="adj" fmla="val 589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apezoid 58"/>
            <p:cNvSpPr/>
            <p:nvPr/>
          </p:nvSpPr>
          <p:spPr>
            <a:xfrm>
              <a:off x="2419349" y="3525010"/>
              <a:ext cx="4052888" cy="648072"/>
            </a:xfrm>
            <a:prstGeom prst="trapezoid">
              <a:avLst>
                <a:gd name="adj" fmla="val 573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apezoid 59"/>
            <p:cNvSpPr/>
            <p:nvPr/>
          </p:nvSpPr>
          <p:spPr>
            <a:xfrm>
              <a:off x="2993231" y="2756925"/>
              <a:ext cx="2902744" cy="648072"/>
            </a:xfrm>
            <a:prstGeom prst="trapezoid">
              <a:avLst>
                <a:gd name="adj" fmla="val 591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1" name="Rectangle 60"/>
          <p:cNvSpPr/>
          <p:nvPr/>
        </p:nvSpPr>
        <p:spPr>
          <a:xfrm>
            <a:off x="2286000" y="2575073"/>
            <a:ext cx="4572000" cy="461665"/>
          </a:xfrm>
          <a:prstGeom prst="rect">
            <a:avLst/>
          </a:prstGeom>
          <a:noFill/>
        </p:spPr>
        <p:txBody>
          <a:bodyPr>
            <a:spAutoFit/>
          </a:bodyPr>
          <a:lstStyle/>
          <a:p>
            <a:r>
              <a:rPr lang="en-US" sz="1200" b="1" dirty="0" smtClean="0">
                <a:solidFill>
                  <a:schemeClr val="bg1"/>
                </a:solidFill>
              </a:rPr>
              <a:t>DIY (Do IT Yourself):</a:t>
            </a:r>
          </a:p>
          <a:p>
            <a:r>
              <a:rPr lang="en-US" sz="1200" dirty="0" smtClean="0">
                <a:solidFill>
                  <a:schemeClr val="bg1"/>
                </a:solidFill>
              </a:rPr>
              <a:t>Users attempt to self-solve via web searches</a:t>
            </a:r>
          </a:p>
        </p:txBody>
      </p:sp>
      <p:sp>
        <p:nvSpPr>
          <p:cNvPr id="62" name="Rectangle 61"/>
          <p:cNvSpPr/>
          <p:nvPr/>
        </p:nvSpPr>
        <p:spPr>
          <a:xfrm>
            <a:off x="2286000" y="3316643"/>
            <a:ext cx="4572000" cy="461665"/>
          </a:xfrm>
          <a:prstGeom prst="rect">
            <a:avLst/>
          </a:prstGeom>
          <a:noFill/>
        </p:spPr>
        <p:txBody>
          <a:bodyPr>
            <a:spAutoFit/>
          </a:bodyPr>
          <a:lstStyle/>
          <a:p>
            <a:r>
              <a:rPr lang="en-US" sz="1200" b="1" dirty="0" smtClean="0">
                <a:solidFill>
                  <a:schemeClr val="bg1"/>
                </a:solidFill>
              </a:rPr>
              <a:t>Ask a Friend:</a:t>
            </a:r>
          </a:p>
          <a:p>
            <a:r>
              <a:rPr lang="en-US" sz="1200" dirty="0" smtClean="0">
                <a:solidFill>
                  <a:schemeClr val="bg1"/>
                </a:solidFill>
              </a:rPr>
              <a:t>Social Networking for Tech Support</a:t>
            </a:r>
          </a:p>
        </p:txBody>
      </p:sp>
      <p:sp>
        <p:nvSpPr>
          <p:cNvPr id="63" name="Rectangle 62"/>
          <p:cNvSpPr/>
          <p:nvPr/>
        </p:nvSpPr>
        <p:spPr>
          <a:xfrm>
            <a:off x="2286000" y="4101755"/>
            <a:ext cx="4572000" cy="461665"/>
          </a:xfrm>
          <a:prstGeom prst="rect">
            <a:avLst/>
          </a:prstGeom>
          <a:noFill/>
        </p:spPr>
        <p:txBody>
          <a:bodyPr>
            <a:spAutoFit/>
          </a:bodyPr>
          <a:lstStyle/>
          <a:p>
            <a:r>
              <a:rPr lang="en-US" sz="1200" b="1" dirty="0" smtClean="0">
                <a:solidFill>
                  <a:schemeClr val="bg1"/>
                </a:solidFill>
              </a:rPr>
              <a:t>Hide Problem:</a:t>
            </a:r>
          </a:p>
          <a:p>
            <a:r>
              <a:rPr lang="en-US" sz="1200" dirty="0" smtClean="0">
                <a:solidFill>
                  <a:schemeClr val="bg1"/>
                </a:solidFill>
              </a:rPr>
              <a:t>Unauthorized Tech</a:t>
            </a:r>
          </a:p>
        </p:txBody>
      </p:sp>
      <p:sp>
        <p:nvSpPr>
          <p:cNvPr id="64" name="Rectangle 63"/>
          <p:cNvSpPr/>
          <p:nvPr/>
        </p:nvSpPr>
        <p:spPr>
          <a:xfrm>
            <a:off x="2286000" y="4779444"/>
            <a:ext cx="4572000" cy="461665"/>
          </a:xfrm>
          <a:prstGeom prst="rect">
            <a:avLst/>
          </a:prstGeom>
        </p:spPr>
        <p:txBody>
          <a:bodyPr>
            <a:spAutoFit/>
          </a:bodyPr>
          <a:lstStyle/>
          <a:p>
            <a:r>
              <a:rPr lang="en-US" sz="1200" b="1" dirty="0" smtClean="0">
                <a:solidFill>
                  <a:schemeClr val="bg1"/>
                </a:solidFill>
              </a:rPr>
              <a:t>Give Up:</a:t>
            </a:r>
          </a:p>
          <a:p>
            <a:r>
              <a:rPr lang="en-US" sz="1200" dirty="0" smtClean="0">
                <a:solidFill>
                  <a:schemeClr val="bg1"/>
                </a:solidFill>
              </a:rPr>
              <a:t>Live with it</a:t>
            </a:r>
            <a:r>
              <a:rPr lang="en-US" sz="1200" b="1" dirty="0" smtClean="0">
                <a:solidFill>
                  <a:schemeClr val="bg1"/>
                </a:solidFill>
              </a:rPr>
              <a:t> </a:t>
            </a:r>
          </a:p>
        </p:txBody>
      </p:sp>
      <p:sp>
        <p:nvSpPr>
          <p:cNvPr id="65" name="Rectangle 64"/>
          <p:cNvSpPr/>
          <p:nvPr/>
        </p:nvSpPr>
        <p:spPr>
          <a:xfrm>
            <a:off x="4320480" y="5571532"/>
            <a:ext cx="4572000" cy="276999"/>
          </a:xfrm>
          <a:prstGeom prst="rect">
            <a:avLst/>
          </a:prstGeom>
        </p:spPr>
        <p:txBody>
          <a:bodyPr>
            <a:spAutoFit/>
          </a:bodyPr>
          <a:lstStyle/>
          <a:p>
            <a:r>
              <a:rPr lang="en-US" sz="1200" b="1" dirty="0" smtClean="0">
                <a:solidFill>
                  <a:schemeClr val="bg1"/>
                </a:solidFill>
              </a:rPr>
              <a:t>Maximize Profits</a:t>
            </a:r>
            <a:endParaRPr lang="en-US" sz="1200" dirty="0" smtClean="0">
              <a:solidFill>
                <a:schemeClr val="bg1"/>
              </a:solidFill>
            </a:endParaRPr>
          </a:p>
        </p:txBody>
      </p:sp>
      <p:sp>
        <p:nvSpPr>
          <p:cNvPr id="66" name="Rectangle 65"/>
          <p:cNvSpPr/>
          <p:nvPr/>
        </p:nvSpPr>
        <p:spPr>
          <a:xfrm>
            <a:off x="4320480" y="3237659"/>
            <a:ext cx="4572000" cy="461665"/>
          </a:xfrm>
          <a:prstGeom prst="rect">
            <a:avLst/>
          </a:prstGeom>
        </p:spPr>
        <p:txBody>
          <a:bodyPr>
            <a:spAutoFit/>
          </a:bodyPr>
          <a:lstStyle/>
          <a:p>
            <a:r>
              <a:rPr lang="en-US" sz="1200" b="1" dirty="0" smtClean="0">
                <a:solidFill>
                  <a:schemeClr val="bg1"/>
                </a:solidFill>
              </a:rPr>
              <a:t>Client</a:t>
            </a:r>
          </a:p>
          <a:p>
            <a:r>
              <a:rPr lang="en-US" sz="1200" b="1" dirty="0" smtClean="0">
                <a:solidFill>
                  <a:schemeClr val="bg1"/>
                </a:solidFill>
              </a:rPr>
              <a:t>Satisfaction</a:t>
            </a:r>
            <a:endParaRPr lang="en-US" sz="1200" dirty="0" smtClean="0">
              <a:solidFill>
                <a:schemeClr val="bg1"/>
              </a:solidFill>
            </a:endParaRPr>
          </a:p>
        </p:txBody>
      </p:sp>
      <p:sp>
        <p:nvSpPr>
          <p:cNvPr id="67" name="Rectangle 66"/>
          <p:cNvSpPr/>
          <p:nvPr/>
        </p:nvSpPr>
        <p:spPr>
          <a:xfrm>
            <a:off x="4283968" y="4041068"/>
            <a:ext cx="4572000" cy="276999"/>
          </a:xfrm>
          <a:prstGeom prst="rect">
            <a:avLst/>
          </a:prstGeom>
        </p:spPr>
        <p:txBody>
          <a:bodyPr>
            <a:spAutoFit/>
          </a:bodyPr>
          <a:lstStyle/>
          <a:p>
            <a:r>
              <a:rPr lang="en-US" sz="1200" b="1" dirty="0" smtClean="0">
                <a:solidFill>
                  <a:schemeClr val="bg1"/>
                </a:solidFill>
              </a:rPr>
              <a:t>Grow Customer Base</a:t>
            </a:r>
            <a:endParaRPr lang="en-US" sz="1200" dirty="0" smtClean="0">
              <a:solidFill>
                <a:schemeClr val="bg1"/>
              </a:solidFill>
            </a:endParaRPr>
          </a:p>
        </p:txBody>
      </p:sp>
      <p:sp>
        <p:nvSpPr>
          <p:cNvPr id="68" name="Rectangle 67"/>
          <p:cNvSpPr/>
          <p:nvPr/>
        </p:nvSpPr>
        <p:spPr>
          <a:xfrm>
            <a:off x="4319972" y="4815448"/>
            <a:ext cx="4572000" cy="276999"/>
          </a:xfrm>
          <a:prstGeom prst="rect">
            <a:avLst/>
          </a:prstGeom>
        </p:spPr>
        <p:txBody>
          <a:bodyPr>
            <a:spAutoFit/>
          </a:bodyPr>
          <a:lstStyle/>
          <a:p>
            <a:r>
              <a:rPr lang="en-US" sz="1200" b="1" dirty="0" smtClean="0">
                <a:solidFill>
                  <a:schemeClr val="bg1"/>
                </a:solidFill>
              </a:rPr>
              <a:t>Minimize Costs</a:t>
            </a:r>
          </a:p>
        </p:txBody>
      </p:sp>
      <p:sp>
        <p:nvSpPr>
          <p:cNvPr id="76" name="Rectangle 75"/>
          <p:cNvSpPr/>
          <p:nvPr/>
        </p:nvSpPr>
        <p:spPr>
          <a:xfrm>
            <a:off x="288032" y="3231272"/>
            <a:ext cx="4572000" cy="461665"/>
          </a:xfrm>
          <a:prstGeom prst="rect">
            <a:avLst/>
          </a:prstGeom>
        </p:spPr>
        <p:txBody>
          <a:bodyPr>
            <a:spAutoFit/>
          </a:bodyPr>
          <a:lstStyle/>
          <a:p>
            <a:r>
              <a:rPr lang="en-US" sz="1200" b="1" dirty="0" smtClean="0">
                <a:solidFill>
                  <a:schemeClr val="bg1"/>
                </a:solidFill>
              </a:rPr>
              <a:t>Client</a:t>
            </a:r>
          </a:p>
          <a:p>
            <a:r>
              <a:rPr lang="en-US" sz="1200" b="1" dirty="0" smtClean="0">
                <a:solidFill>
                  <a:schemeClr val="bg1"/>
                </a:solidFill>
              </a:rPr>
              <a:t>Satisfaction</a:t>
            </a:r>
            <a:endParaRPr lang="en-US" sz="1200" dirty="0" smtClean="0">
              <a:solidFill>
                <a:schemeClr val="bg1"/>
              </a:solidFill>
            </a:endParaRPr>
          </a:p>
        </p:txBody>
      </p:sp>
      <p:sp>
        <p:nvSpPr>
          <p:cNvPr id="77" name="Rectangle 76"/>
          <p:cNvSpPr/>
          <p:nvPr/>
        </p:nvSpPr>
        <p:spPr>
          <a:xfrm>
            <a:off x="323528" y="3969060"/>
            <a:ext cx="4572000" cy="461665"/>
          </a:xfrm>
          <a:prstGeom prst="rect">
            <a:avLst/>
          </a:prstGeom>
        </p:spPr>
        <p:txBody>
          <a:bodyPr>
            <a:spAutoFit/>
          </a:bodyPr>
          <a:lstStyle/>
          <a:p>
            <a:r>
              <a:rPr lang="en-US" sz="1200" b="1" dirty="0" smtClean="0">
                <a:solidFill>
                  <a:schemeClr val="bg1"/>
                </a:solidFill>
              </a:rPr>
              <a:t>Near-term Metrics</a:t>
            </a:r>
          </a:p>
          <a:p>
            <a:r>
              <a:rPr lang="en-US" sz="1200" b="1" dirty="0" smtClean="0">
                <a:solidFill>
                  <a:schemeClr val="bg1"/>
                </a:solidFill>
              </a:rPr>
              <a:t>and KPIs</a:t>
            </a:r>
          </a:p>
        </p:txBody>
      </p:sp>
      <p:sp>
        <p:nvSpPr>
          <p:cNvPr id="78" name="Rectangle 77"/>
          <p:cNvSpPr/>
          <p:nvPr/>
        </p:nvSpPr>
        <p:spPr>
          <a:xfrm>
            <a:off x="287524" y="4790477"/>
            <a:ext cx="4572000" cy="276999"/>
          </a:xfrm>
          <a:prstGeom prst="rect">
            <a:avLst/>
          </a:prstGeom>
        </p:spPr>
        <p:txBody>
          <a:bodyPr>
            <a:spAutoFit/>
          </a:bodyPr>
          <a:lstStyle/>
          <a:p>
            <a:r>
              <a:rPr lang="en-US" sz="1200" b="1" dirty="0" smtClean="0">
                <a:solidFill>
                  <a:schemeClr val="bg1"/>
                </a:solidFill>
              </a:rPr>
              <a:t>Ticket Backlog</a:t>
            </a:r>
            <a:endParaRPr lang="en-US" sz="1200" b="1" i="1" dirty="0" smtClean="0">
              <a:solidFill>
                <a:schemeClr val="bg1"/>
              </a:solidFill>
            </a:endParaRPr>
          </a:p>
        </p:txBody>
      </p:sp>
      <p:sp>
        <p:nvSpPr>
          <p:cNvPr id="79" name="Rectangle 78"/>
          <p:cNvSpPr/>
          <p:nvPr/>
        </p:nvSpPr>
        <p:spPr>
          <a:xfrm>
            <a:off x="288032" y="5571532"/>
            <a:ext cx="4572000" cy="276999"/>
          </a:xfrm>
          <a:prstGeom prst="rect">
            <a:avLst/>
          </a:prstGeom>
        </p:spPr>
        <p:txBody>
          <a:bodyPr>
            <a:spAutoFit/>
          </a:bodyPr>
          <a:lstStyle/>
          <a:p>
            <a:r>
              <a:rPr lang="en-US" sz="1200" b="1" dirty="0" smtClean="0">
                <a:solidFill>
                  <a:schemeClr val="bg1"/>
                </a:solidFill>
              </a:rPr>
              <a:t>New Tickets</a:t>
            </a:r>
            <a:endParaRPr lang="en-US" sz="1200" dirty="0" smtClean="0">
              <a:solidFill>
                <a:schemeClr val="bg1"/>
              </a:solidFill>
            </a:endParaRPr>
          </a:p>
        </p:txBody>
      </p:sp>
      <p:pic>
        <p:nvPicPr>
          <p:cNvPr id="9933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4210022" y="1808820"/>
            <a:ext cx="671784" cy="517706"/>
          </a:xfrm>
          <a:prstGeom prst="rect">
            <a:avLst/>
          </a:prstGeom>
          <a:noFill/>
        </p:spPr>
      </p:pic>
      <p:pic>
        <p:nvPicPr>
          <p:cNvPr id="80"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tretch>
            <a:fillRect/>
          </a:stretch>
        </p:blipFill>
        <p:spPr bwMode="auto">
          <a:xfrm flipH="1">
            <a:off x="6288782" y="1844824"/>
            <a:ext cx="454867" cy="594360"/>
          </a:xfrm>
          <a:prstGeom prst="rect">
            <a:avLst/>
          </a:prstGeom>
          <a:noFill/>
        </p:spPr>
      </p:pic>
      <p:sp>
        <p:nvSpPr>
          <p:cNvPr id="43" name="Rectangle 42"/>
          <p:cNvSpPr/>
          <p:nvPr/>
        </p:nvSpPr>
        <p:spPr>
          <a:xfrm>
            <a:off x="640870" y="6032321"/>
            <a:ext cx="3859122" cy="338554"/>
          </a:xfrm>
          <a:prstGeom prst="rect">
            <a:avLst/>
          </a:prstGeom>
        </p:spPr>
        <p:txBody>
          <a:bodyPr wrap="square">
            <a:spAutoFit/>
          </a:bodyPr>
          <a:lstStyle/>
          <a:p>
            <a:r>
              <a:rPr lang="en-US" sz="1600" b="1" dirty="0" smtClean="0">
                <a:solidFill>
                  <a:schemeClr val="accent1"/>
                </a:solidFill>
              </a:rPr>
              <a:t>IT Focus</a:t>
            </a:r>
            <a:endParaRPr lang="en-US" sz="1600" b="1" i="1" dirty="0" smtClean="0">
              <a:solidFill>
                <a:schemeClr val="accent1"/>
              </a:solidFill>
            </a:endParaRPr>
          </a:p>
        </p:txBody>
      </p:sp>
      <p:sp>
        <p:nvSpPr>
          <p:cNvPr id="44" name="Rectangle 43"/>
          <p:cNvSpPr/>
          <p:nvPr/>
        </p:nvSpPr>
        <p:spPr>
          <a:xfrm>
            <a:off x="4644008" y="6032321"/>
            <a:ext cx="3859122" cy="338554"/>
          </a:xfrm>
          <a:prstGeom prst="rect">
            <a:avLst/>
          </a:prstGeom>
        </p:spPr>
        <p:txBody>
          <a:bodyPr wrap="square">
            <a:spAutoFit/>
          </a:bodyPr>
          <a:lstStyle/>
          <a:p>
            <a:r>
              <a:rPr lang="en-US" sz="1600" b="1" dirty="0" smtClean="0">
                <a:solidFill>
                  <a:schemeClr val="accent2"/>
                </a:solidFill>
              </a:rPr>
              <a:t>Business Focus</a:t>
            </a:r>
            <a:endParaRPr lang="en-US" sz="1600" b="1" i="1" dirty="0" smtClean="0">
              <a:solidFill>
                <a:schemeClr val="accent2"/>
              </a:solidFill>
            </a:endParaRPr>
          </a:p>
        </p:txBody>
      </p:sp>
      <p:sp>
        <p:nvSpPr>
          <p:cNvPr id="45" name="Rectangle 44"/>
          <p:cNvSpPr/>
          <p:nvPr/>
        </p:nvSpPr>
        <p:spPr>
          <a:xfrm>
            <a:off x="2657093" y="2168860"/>
            <a:ext cx="3859122" cy="338554"/>
          </a:xfrm>
          <a:prstGeom prst="rect">
            <a:avLst/>
          </a:prstGeom>
          <a:noFill/>
        </p:spPr>
        <p:txBody>
          <a:bodyPr wrap="square">
            <a:spAutoFit/>
          </a:bodyPr>
          <a:lstStyle/>
          <a:p>
            <a:r>
              <a:rPr lang="en-US" sz="1600" b="1" dirty="0" smtClean="0">
                <a:solidFill>
                  <a:srgbClr val="C77709"/>
                </a:solidFill>
              </a:rPr>
              <a:t>Service Gaps</a:t>
            </a:r>
            <a:endParaRPr lang="en-US" sz="1600" b="1" i="1" dirty="0" smtClean="0">
              <a:solidFill>
                <a:srgbClr val="C77709"/>
              </a:solidFill>
            </a:endParaRPr>
          </a:p>
        </p:txBody>
      </p:sp>
      <p:sp>
        <p:nvSpPr>
          <p:cNvPr id="46" name="Rectangle 45"/>
          <p:cNvSpPr/>
          <p:nvPr/>
        </p:nvSpPr>
        <p:spPr>
          <a:xfrm>
            <a:off x="431540" y="2475188"/>
            <a:ext cx="1630849" cy="1815882"/>
          </a:xfrm>
          <a:prstGeom prst="rect">
            <a:avLst/>
          </a:prstGeom>
        </p:spPr>
        <p:txBody>
          <a:bodyPr wrap="square">
            <a:spAutoFit/>
          </a:bodyPr>
          <a:lstStyle/>
          <a:p>
            <a:pPr algn="l"/>
            <a:r>
              <a:rPr lang="en-US" sz="1400" dirty="0" smtClean="0"/>
              <a:t>When IT acts too much like a business with a profit/loss focus, they abdicate their primary role of technology enabler</a:t>
            </a:r>
            <a:endParaRPr lang="en-US" sz="1400" i="1" dirty="0" smtClean="0"/>
          </a:p>
        </p:txBody>
      </p:sp>
      <p:sp>
        <p:nvSpPr>
          <p:cNvPr id="47" name="Rectangle 46"/>
          <p:cNvSpPr/>
          <p:nvPr/>
        </p:nvSpPr>
        <p:spPr>
          <a:xfrm>
            <a:off x="6948772" y="2780928"/>
            <a:ext cx="1763688" cy="1169551"/>
          </a:xfrm>
          <a:prstGeom prst="rect">
            <a:avLst/>
          </a:prstGeom>
        </p:spPr>
        <p:txBody>
          <a:bodyPr wrap="square">
            <a:spAutoFit/>
          </a:bodyPr>
          <a:lstStyle/>
          <a:p>
            <a:pPr algn="r"/>
            <a:r>
              <a:rPr lang="en-US" sz="1400" dirty="0" smtClean="0"/>
              <a:t>When business lacks the necessary IT support, they lose focus on strategic goals </a:t>
            </a:r>
            <a:endParaRPr lang="en-US" sz="1400" i="1" dirty="0" smtClean="0"/>
          </a:p>
        </p:txBody>
      </p:sp>
      <p:pic>
        <p:nvPicPr>
          <p:cNvPr id="49" name="Picture 48"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f9f6638b57bb933efeea95da6719f1e624f3e2"/>
  <p:tag name="ISPRING_SCORM_RATE_SLIDES" val="0"/>
  <p:tag name="ISPRING_SCORM_RATE_QUIZZES" val="0"/>
  <p:tag name="ISPRING_SCORM_PASSING_SCORE" val="0.0000000000"/>
  <p:tag name="GENSWF_OUTPUT_FILE_NAME" val="it-take-the-high-road-to-service-desk-SB-SF-v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TQ8h7lc8CEafAAHICJUIx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sWghLA1.2UOAmESCRIUJp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p3mAqnT9UK_kNuvCcjT5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EhmYqyL3OEiuf2iRBa2Fr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bYIDlk66ECpE7_jwjupI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dXTU2NlFtU2pj6SsIav1Z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g4ARah20j06BCkHY7F1bi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4k0D55VQ5ECoXOdf.Jlme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IU6RUK9okS6YeVue2NuC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DuXYIh4SEGexe.q4dhLb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1894</Words>
  <Application>Microsoft Office PowerPoint</Application>
  <PresentationFormat>On-screen Show (4:3)</PresentationFormat>
  <Paragraphs>222</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Slide 1</vt:lpstr>
      <vt:lpstr>Introduction</vt:lpstr>
      <vt:lpstr>Executive Summary</vt:lpstr>
      <vt:lpstr>Penny wise, pound foolish</vt:lpstr>
      <vt:lpstr>Follow the Info-Tech Service Desk Roadmap</vt:lpstr>
      <vt:lpstr>Slide 6</vt:lpstr>
      <vt:lpstr>Recognize that cost savings in IT can inflate costs in other areas of the organization </vt:lpstr>
      <vt:lpstr>Take the high road</vt:lpstr>
      <vt:lpstr>Close service gaps by meeting stakeholders halfway</vt:lpstr>
      <vt:lpstr>Walk away from the ticket game</vt:lpstr>
      <vt:lpstr>Cease and desist from managing by the metrics</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2013-04-01T12:06:21Z</dcterms:created>
  <dcterms:modified xsi:type="dcterms:W3CDTF">2013-04-01T12:06:23Z</dcterms:modified>
</cp:coreProperties>
</file>