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0.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715" r:id="rId2"/>
    <p:sldMasterId id="2147483743" r:id="rId3"/>
  </p:sldMasterIdLst>
  <p:notesMasterIdLst>
    <p:notesMasterId r:id="rId16"/>
  </p:notesMasterIdLst>
  <p:handoutMasterIdLst>
    <p:handoutMasterId r:id="rId17"/>
  </p:handoutMasterIdLst>
  <p:sldIdLst>
    <p:sldId id="256" r:id="rId4"/>
    <p:sldId id="289" r:id="rId5"/>
    <p:sldId id="467" r:id="rId6"/>
    <p:sldId id="497" r:id="rId7"/>
    <p:sldId id="498" r:id="rId8"/>
    <p:sldId id="345" r:id="rId9"/>
    <p:sldId id="406" r:id="rId10"/>
    <p:sldId id="288" r:id="rId11"/>
    <p:sldId id="351" r:id="rId12"/>
    <p:sldId id="368" r:id="rId13"/>
    <p:sldId id="396" r:id="rId14"/>
    <p:sldId id="496" r:id="rId15"/>
  </p:sldIdLst>
  <p:sldSz cx="9144000" cy="6858000" type="screen4x3"/>
  <p:notesSz cx="6858000" cy="9144000"/>
  <p:custDataLst>
    <p:tags r:id="rId1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
          <p15:clr>
            <a:srgbClr val="A4A3A4"/>
          </p15:clr>
        </p15:guide>
        <p15:guide id="2" pos="22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ECE"/>
    <a:srgbClr val="7FAC85"/>
    <a:srgbClr val="3D658E"/>
    <a:srgbClr val="FFFFFF"/>
    <a:srgbClr val="243F54"/>
    <a:srgbClr val="D17D08"/>
    <a:srgbClr val="C77709"/>
    <a:srgbClr val="902E2E"/>
    <a:srgbClr val="000000"/>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73" autoAdjust="0"/>
    <p:restoredTop sz="98746" autoAdjust="0"/>
  </p:normalViewPr>
  <p:slideViewPr>
    <p:cSldViewPr snapToObjects="1">
      <p:cViewPr varScale="1">
        <p:scale>
          <a:sx n="118" d="100"/>
          <a:sy n="118" d="100"/>
        </p:scale>
        <p:origin x="2106" y="102"/>
      </p:cViewPr>
      <p:guideLst>
        <p:guide orient="horz" pos="5"/>
        <p:guide pos="226"/>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loprfpr01\home$\nsaour\C3\pivot%20data_innovation.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https://research1.sharepoint.infotech.com/FY2013C3/orgdesign/Shared%20Documents/Research%20Materials/Survey%20and%20Data/12.11%20November%20Project%20Cycle%20Pivot.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4352476089491"/>
          <c:y val="5.1400554097404488E-2"/>
          <c:w val="0.77607860342992163"/>
          <c:h val="0.88314342631855924"/>
        </c:manualLayout>
      </c:layout>
      <c:barChart>
        <c:barDir val="col"/>
        <c:grouping val="clustered"/>
        <c:varyColors val="0"/>
        <c:ser>
          <c:idx val="0"/>
          <c:order val="0"/>
          <c:invertIfNegative val="0"/>
          <c:dPt>
            <c:idx val="0"/>
            <c:invertIfNegative val="0"/>
            <c:bubble3D val="0"/>
            <c:spPr>
              <a:solidFill>
                <a:srgbClr val="C00000"/>
              </a:solidFill>
            </c:spPr>
          </c:dPt>
          <c:dPt>
            <c:idx val="1"/>
            <c:invertIfNegative val="0"/>
            <c:bubble3D val="0"/>
            <c:spPr>
              <a:solidFill>
                <a:srgbClr val="7FAC85"/>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Sheet3!$H$25:$H$26</c:f>
              <c:strCache>
                <c:ptCount val="2"/>
                <c:pt idx="0">
                  <c:v>Decreased or No Change</c:v>
                </c:pt>
                <c:pt idx="1">
                  <c:v>Increased</c:v>
                </c:pt>
              </c:strCache>
            </c:strRef>
          </c:cat>
          <c:val>
            <c:numRef>
              <c:f>Sheet3!$I$25:$I$26</c:f>
              <c:numCache>
                <c:formatCode>0%</c:formatCode>
                <c:ptCount val="2"/>
                <c:pt idx="0">
                  <c:v>0.16666666666666671</c:v>
                </c:pt>
                <c:pt idx="1">
                  <c:v>0.35555555555555557</c:v>
                </c:pt>
              </c:numCache>
            </c:numRef>
          </c:val>
        </c:ser>
        <c:dLbls>
          <c:showLegendKey val="0"/>
          <c:showVal val="0"/>
          <c:showCatName val="0"/>
          <c:showSerName val="0"/>
          <c:showPercent val="0"/>
          <c:showBubbleSize val="0"/>
        </c:dLbls>
        <c:gapWidth val="150"/>
        <c:axId val="296886120"/>
        <c:axId val="296886512"/>
      </c:barChart>
      <c:catAx>
        <c:axId val="296886120"/>
        <c:scaling>
          <c:orientation val="minMax"/>
        </c:scaling>
        <c:delete val="0"/>
        <c:axPos val="b"/>
        <c:numFmt formatCode="General" sourceLinked="0"/>
        <c:majorTickMark val="out"/>
        <c:minorTickMark val="none"/>
        <c:tickLblPos val="nextTo"/>
        <c:crossAx val="296886512"/>
        <c:crosses val="autoZero"/>
        <c:auto val="1"/>
        <c:lblAlgn val="ctr"/>
        <c:lblOffset val="100"/>
        <c:noMultiLvlLbl val="0"/>
      </c:catAx>
      <c:valAx>
        <c:axId val="296886512"/>
        <c:scaling>
          <c:orientation val="minMax"/>
          <c:max val="1"/>
        </c:scaling>
        <c:delete val="0"/>
        <c:axPos val="l"/>
        <c:title>
          <c:tx>
            <c:rich>
              <a:bodyPr rot="-5400000" vert="horz"/>
              <a:lstStyle/>
              <a:p>
                <a:pPr>
                  <a:defRPr/>
                </a:pPr>
                <a:r>
                  <a:rPr lang="en-US" dirty="0" smtClean="0"/>
                  <a:t>Organizations</a:t>
                </a:r>
                <a:r>
                  <a:rPr lang="en-US" baseline="0" dirty="0" smtClean="0"/>
                  <a:t> </a:t>
                </a:r>
                <a:r>
                  <a:rPr lang="en-US" dirty="0" smtClean="0"/>
                  <a:t>Noticing</a:t>
                </a:r>
                <a:r>
                  <a:rPr lang="en-US" baseline="0" dirty="0" smtClean="0"/>
                  <a:t> Increases in IT Disengagement *</a:t>
                </a:r>
                <a:r>
                  <a:rPr lang="en-US" sz="1000" b="1" i="0" u="none" strike="noStrike" baseline="0" dirty="0" smtClean="0"/>
                  <a:t> </a:t>
                </a:r>
                <a:r>
                  <a:rPr lang="en-US" dirty="0" smtClean="0"/>
                  <a:t>(%)</a:t>
                </a:r>
                <a:endParaRPr lang="en-US" dirty="0"/>
              </a:p>
            </c:rich>
          </c:tx>
          <c:layout/>
          <c:overlay val="0"/>
        </c:title>
        <c:numFmt formatCode="0%" sourceLinked="1"/>
        <c:majorTickMark val="out"/>
        <c:minorTickMark val="none"/>
        <c:tickLblPos val="nextTo"/>
        <c:crossAx val="296886120"/>
        <c:crosses val="autoZero"/>
        <c:crossBetween val="between"/>
      </c:valAx>
    </c:plotArea>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'[12.11 November Project Cycle Pivot.xlsx]Graphs'!$P$101</c:f>
              <c:strCache>
                <c:ptCount val="1"/>
                <c:pt idx="0">
                  <c:v>Decentralized IT</c:v>
                </c:pt>
              </c:strCache>
            </c:strRef>
          </c:tx>
          <c:spPr>
            <a:solidFill>
              <a:srgbClr val="243F54"/>
            </a:solidFill>
          </c:spPr>
          <c:invertIfNegative val="0"/>
          <c:dLbls>
            <c:dLbl>
              <c:idx val="2"/>
              <c:layout>
                <c:manualLayout>
                  <c:x val="3.0097817908200566E-3"/>
                  <c:y val="8.225361964501408E-3"/>
                </c:manualLayout>
              </c:layout>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'[12.11 November Project Cycle Pivot.xlsx]Graphs'!$Q$100:$S$100</c:f>
              <c:strCache>
                <c:ptCount val="3"/>
                <c:pt idx="0">
                  <c:v>Decentralized Business</c:v>
                </c:pt>
                <c:pt idx="1">
                  <c:v>Hybrid Business</c:v>
                </c:pt>
                <c:pt idx="2">
                  <c:v>Centralized Business</c:v>
                </c:pt>
              </c:strCache>
            </c:strRef>
          </c:cat>
          <c:val>
            <c:numRef>
              <c:f>'[12.11 November Project Cycle Pivot.xlsx]Graphs'!$Q$101:$S$101</c:f>
              <c:numCache>
                <c:formatCode>0%</c:formatCode>
                <c:ptCount val="3"/>
                <c:pt idx="0">
                  <c:v>0.25</c:v>
                </c:pt>
                <c:pt idx="1">
                  <c:v>0.16</c:v>
                </c:pt>
                <c:pt idx="2">
                  <c:v>1.6949152542372881E-2</c:v>
                </c:pt>
              </c:numCache>
            </c:numRef>
          </c:val>
        </c:ser>
        <c:ser>
          <c:idx val="1"/>
          <c:order val="1"/>
          <c:tx>
            <c:strRef>
              <c:f>'[12.11 November Project Cycle Pivot.xlsx]Graphs'!$P$102</c:f>
              <c:strCache>
                <c:ptCount val="1"/>
                <c:pt idx="0">
                  <c:v>Hybrid IT</c:v>
                </c:pt>
              </c:strCache>
            </c:strRef>
          </c:tx>
          <c:spPr>
            <a:solidFill>
              <a:srgbClr val="CECECE"/>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'[12.11 November Project Cycle Pivot.xlsx]Graphs'!$Q$100:$S$100</c:f>
              <c:strCache>
                <c:ptCount val="3"/>
                <c:pt idx="0">
                  <c:v>Decentralized Business</c:v>
                </c:pt>
                <c:pt idx="1">
                  <c:v>Hybrid Business</c:v>
                </c:pt>
                <c:pt idx="2">
                  <c:v>Centralized Business</c:v>
                </c:pt>
              </c:strCache>
            </c:strRef>
          </c:cat>
          <c:val>
            <c:numRef>
              <c:f>'[12.11 November Project Cycle Pivot.xlsx]Graphs'!$Q$102:$S$102</c:f>
              <c:numCache>
                <c:formatCode>0%</c:formatCode>
                <c:ptCount val="3"/>
                <c:pt idx="0">
                  <c:v>0.625000000000004</c:v>
                </c:pt>
                <c:pt idx="1">
                  <c:v>0.59523809523809523</c:v>
                </c:pt>
                <c:pt idx="2">
                  <c:v>0.35000000000000031</c:v>
                </c:pt>
              </c:numCache>
            </c:numRef>
          </c:val>
        </c:ser>
        <c:ser>
          <c:idx val="2"/>
          <c:order val="2"/>
          <c:tx>
            <c:strRef>
              <c:f>'[12.11 November Project Cycle Pivot.xlsx]Graphs'!$P$103</c:f>
              <c:strCache>
                <c:ptCount val="1"/>
                <c:pt idx="0">
                  <c:v>Centralized IT</c:v>
                </c:pt>
              </c:strCache>
            </c:strRef>
          </c:tx>
          <c:spPr>
            <a:solidFill>
              <a:srgbClr val="998F57"/>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'[12.11 November Project Cycle Pivot.xlsx]Graphs'!$Q$100:$S$100</c:f>
              <c:strCache>
                <c:ptCount val="3"/>
                <c:pt idx="0">
                  <c:v>Decentralized Business</c:v>
                </c:pt>
                <c:pt idx="1">
                  <c:v>Hybrid Business</c:v>
                </c:pt>
                <c:pt idx="2">
                  <c:v>Centralized Business</c:v>
                </c:pt>
              </c:strCache>
            </c:strRef>
          </c:cat>
          <c:val>
            <c:numRef>
              <c:f>'[12.11 November Project Cycle Pivot.xlsx]Graphs'!$Q$103:$S$103</c:f>
              <c:numCache>
                <c:formatCode>0%</c:formatCode>
                <c:ptCount val="3"/>
                <c:pt idx="0">
                  <c:v>0.12000000000000002</c:v>
                </c:pt>
                <c:pt idx="1">
                  <c:v>0.23809523809523991</c:v>
                </c:pt>
                <c:pt idx="2">
                  <c:v>0.6271186440677966</c:v>
                </c:pt>
              </c:numCache>
            </c:numRef>
          </c:val>
        </c:ser>
        <c:dLbls>
          <c:showLegendKey val="0"/>
          <c:showVal val="0"/>
          <c:showCatName val="0"/>
          <c:showSerName val="0"/>
          <c:showPercent val="0"/>
          <c:showBubbleSize val="0"/>
        </c:dLbls>
        <c:gapWidth val="150"/>
        <c:overlap val="100"/>
        <c:axId val="303150656"/>
        <c:axId val="303151048"/>
      </c:barChart>
      <c:catAx>
        <c:axId val="303150656"/>
        <c:scaling>
          <c:orientation val="minMax"/>
        </c:scaling>
        <c:delete val="0"/>
        <c:axPos val="b"/>
        <c:numFmt formatCode="General" sourceLinked="0"/>
        <c:majorTickMark val="out"/>
        <c:minorTickMark val="none"/>
        <c:tickLblPos val="nextTo"/>
        <c:crossAx val="303151048"/>
        <c:crosses val="autoZero"/>
        <c:auto val="1"/>
        <c:lblAlgn val="ctr"/>
        <c:lblOffset val="100"/>
        <c:noMultiLvlLbl val="0"/>
      </c:catAx>
      <c:valAx>
        <c:axId val="303151048"/>
        <c:scaling>
          <c:orientation val="minMax"/>
        </c:scaling>
        <c:delete val="0"/>
        <c:axPos val="l"/>
        <c:numFmt formatCode="0%" sourceLinked="1"/>
        <c:majorTickMark val="out"/>
        <c:minorTickMark val="none"/>
        <c:tickLblPos val="nextTo"/>
        <c:crossAx val="303150656"/>
        <c:crosses val="autoZero"/>
        <c:crossBetween val="between"/>
      </c:valAx>
    </c:plotArea>
    <c:legend>
      <c:legendPos val="b"/>
      <c:layout/>
      <c:overlay val="0"/>
      <c:txPr>
        <a:bodyPr/>
        <a:lstStyle/>
        <a:p>
          <a:pPr>
            <a:defRPr b="1"/>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22/11/2013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026084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2956179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2802264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3614416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2071190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233828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4257597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2934800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616208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897494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2952085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93771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3396600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1997-2012 Info-Tech Research Group Inc.</a:t>
            </a:r>
          </a:p>
        </p:txBody>
      </p:sp>
      <p:grpSp>
        <p:nvGrpSpPr>
          <p:cNvPr id="2" name="Group 24"/>
          <p:cNvGrpSpPr/>
          <p:nvPr userDrawn="1"/>
        </p:nvGrpSpPr>
        <p:grpSpPr>
          <a:xfrm>
            <a:off x="-508" y="-34351"/>
            <a:ext cx="9144000" cy="6892351"/>
            <a:chOff x="0" y="-16351"/>
            <a:chExt cx="9144000" cy="6892351"/>
          </a:xfrm>
        </p:grpSpPr>
        <p:grpSp>
          <p:nvGrpSpPr>
            <p:cNvPr id="3" name="Group 76"/>
            <p:cNvGrpSpPr/>
            <p:nvPr userDrawn="1"/>
          </p:nvGrpSpPr>
          <p:grpSpPr>
            <a:xfrm>
              <a:off x="0" y="0"/>
              <a:ext cx="9144000" cy="6876000"/>
              <a:chOff x="0" y="0"/>
              <a:chExt cx="9144000" cy="6876000"/>
            </a:xfrm>
          </p:grpSpPr>
          <p:grpSp>
            <p:nvGrpSpPr>
              <p:cNvPr id="4" name="Group 70"/>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a:solidFill>
                      <a:srgbClr val="FFFFFF"/>
                    </a:solidFill>
                  </a:rPr>
                  <a:t>Headline / Subhead Vertical Spacing</a:t>
                </a:r>
              </a:p>
            </p:txBody>
          </p:sp>
        </p:grp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dirty="0">
                  <a:solidFill>
                    <a:srgbClr val="FFFFFF"/>
                  </a:solidFill>
                  <a:latin typeface="Arial"/>
                </a:rPr>
                <a:t>V3.1</a:t>
              </a:r>
            </a:p>
          </p:txBody>
        </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19675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196752"/>
            <a:ext cx="1410568" cy="1548443"/>
          </a:xfrm>
          <a:prstGeom prst="rect">
            <a:avLst/>
          </a:prstGeom>
        </p:spPr>
      </p:pic>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1997-2012 Info-Tech Research Group Inc.</a:t>
            </a:r>
          </a:p>
        </p:txBody>
      </p:sp>
      <p:grpSp>
        <p:nvGrpSpPr>
          <p:cNvPr id="2" name="Group 24"/>
          <p:cNvGrpSpPr/>
          <p:nvPr userDrawn="1"/>
        </p:nvGrpSpPr>
        <p:grpSpPr>
          <a:xfrm>
            <a:off x="-508" y="-34351"/>
            <a:ext cx="9144000" cy="6892351"/>
            <a:chOff x="0" y="-16351"/>
            <a:chExt cx="9144000" cy="6892351"/>
          </a:xfrm>
        </p:grpSpPr>
        <p:grpSp>
          <p:nvGrpSpPr>
            <p:cNvPr id="3" name="Group 76"/>
            <p:cNvGrpSpPr/>
            <p:nvPr userDrawn="1"/>
          </p:nvGrpSpPr>
          <p:grpSpPr>
            <a:xfrm>
              <a:off x="0" y="0"/>
              <a:ext cx="9144000" cy="6876000"/>
              <a:chOff x="0" y="0"/>
              <a:chExt cx="9144000" cy="6876000"/>
            </a:xfrm>
          </p:grpSpPr>
          <p:grpSp>
            <p:nvGrpSpPr>
              <p:cNvPr id="4" name="Group 70"/>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a:solidFill>
                      <a:srgbClr val="FFFFFF"/>
                    </a:solidFill>
                  </a:rPr>
                  <a:t>Headline / Subhead Vertical Spacing</a:t>
                </a:r>
              </a:p>
            </p:txBody>
          </p:sp>
        </p:grp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dirty="0">
                  <a:solidFill>
                    <a:srgbClr val="FFFFFF"/>
                  </a:solidFill>
                  <a:latin typeface="Arial"/>
                </a:rPr>
                <a:t>V3.1</a:t>
              </a:r>
            </a:p>
          </p:txBody>
        </p:sp>
      </p:gr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19675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8"/>
          <p:cNvGrpSpPr/>
          <p:nvPr userDrawn="1"/>
        </p:nvGrpSpPr>
        <p:grpSpPr>
          <a:xfrm>
            <a:off x="0" y="0"/>
            <a:ext cx="9144000" cy="6876000"/>
            <a:chOff x="0" y="0"/>
            <a:chExt cx="9144000" cy="6876000"/>
          </a:xfrm>
        </p:grpSpPr>
        <p:sp>
          <p:nvSpPr>
            <p:cNvPr id="10" name="Rectangle 9"/>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3" name="Rectangle 12"/>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5" name="Rectangle 1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theme" Target="../theme/theme2.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slideLayout" Target="../slideLayouts/slideLayout80.xml"/><Relationship Id="rId3" Type="http://schemas.openxmlformats.org/officeDocument/2006/relationships/slideLayout" Target="../slideLayouts/slideLayout57.xml"/><Relationship Id="rId21" Type="http://schemas.openxmlformats.org/officeDocument/2006/relationships/slideLayout" Target="../slideLayouts/slideLayout75.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28" Type="http://schemas.openxmlformats.org/officeDocument/2006/relationships/theme" Target="../theme/theme3.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 Id="rId27"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a:solidFill>
                  <a:srgbClr val="FFFFFF"/>
                </a:solidFill>
              </a:rPr>
              <a:t>Info-Tech Research Group</a:t>
            </a: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a:solidFill>
                  <a:srgbClr val="FFFFFF"/>
                </a:solidFill>
              </a:rPr>
              <a:pPr marL="179388" algn="l"/>
              <a:t>‹#›</a:t>
            </a:fld>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a:solidFill>
                  <a:srgbClr val="FFFFFF"/>
                </a:solidFill>
              </a:rPr>
              <a:t>Info-Tech Research Group</a:t>
            </a: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a:solidFill>
                  <a:srgbClr val="FFFFFF"/>
                </a:solidFill>
              </a:rPr>
              <a:pPr marL="179388" algn="l"/>
              <a:t>‹#›</a:t>
            </a:fld>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make-the-case-for-the-hybrid-it-operating-model?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make-the-case-for-the-hybrid-it-operating-model?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slideLayout" Target="../slideLayouts/slideLayout6.xml"/><Relationship Id="rId7" Type="http://schemas.openxmlformats.org/officeDocument/2006/relationships/image" Target="../media/image11.wmf"/><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chart" Target="../charts/chart2.xml"/><Relationship Id="rId11" Type="http://schemas.openxmlformats.org/officeDocument/2006/relationships/image" Target="../media/image14.png"/><Relationship Id="rId5" Type="http://schemas.openxmlformats.org/officeDocument/2006/relationships/image" Target="../media/image8.wmf"/><Relationship Id="rId10" Type="http://schemas.openxmlformats.org/officeDocument/2006/relationships/image" Target="../media/image4.gif"/><Relationship Id="rId4" Type="http://schemas.openxmlformats.org/officeDocument/2006/relationships/notesSlide" Target="../notesSlides/notesSlide10.xml"/><Relationship Id="rId9" Type="http://schemas.openxmlformats.org/officeDocument/2006/relationships/hyperlink" Target="http://www.infotech.com/research/ss/it-make-the-case-for-the-hybrid-it-operating-model?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5.png"/><Relationship Id="rId4" Type="http://schemas.openxmlformats.org/officeDocument/2006/relationships/hyperlink" Target="http://www.infotech.com/research/ss/it-make-the-case-for-the-hybrid-it-operating-model?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make-the-case-for-the-hybrid-it-operating-model?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make-the-case-for-the-hybrid-it-operating-model?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workshopbooking@infotech.com" TargetMode="Externa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gif"/><Relationship Id="rId5" Type="http://schemas.openxmlformats.org/officeDocument/2006/relationships/hyperlink" Target="http://www.infotech.com/research/ss/it-make-the-case-for-the-hybrid-it-operating-model?utm_source=SS_Sample&amp;utm_medium=Collateral&amp;utm_campaign=Collateral" TargetMode="Externa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11.wm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0.emf"/><Relationship Id="rId2" Type="http://schemas.openxmlformats.org/officeDocument/2006/relationships/tags" Target="../tags/tag2.xml"/><Relationship Id="rId16" Type="http://schemas.openxmlformats.org/officeDocument/2006/relationships/image" Target="../media/image4.gi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oleObject" Target="../embeddings/oleObject1.bin"/><Relationship Id="rId5" Type="http://schemas.openxmlformats.org/officeDocument/2006/relationships/tags" Target="../tags/tag5.xml"/><Relationship Id="rId15" Type="http://schemas.openxmlformats.org/officeDocument/2006/relationships/hyperlink" Target="http://www.infotech.com/research/ss/it-make-the-case-for-the-hybrid-it-operating-model?utm_source=SS_Sample&amp;utm_medium=Collateral&amp;utm_campaign=Collateral" TargetMode="External"/><Relationship Id="rId10" Type="http://schemas.openxmlformats.org/officeDocument/2006/relationships/notesSlide" Target="../notesSlides/notesSlide6.xml"/><Relationship Id="rId4" Type="http://schemas.openxmlformats.org/officeDocument/2006/relationships/tags" Target="../tags/tag4.xml"/><Relationship Id="rId9" Type="http://schemas.openxmlformats.org/officeDocument/2006/relationships/slideLayout" Target="../slideLayouts/slideLayout33.xml"/><Relationship Id="rId1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make-the-case-for-the-hybrid-it-operating-model?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 Id="rId5" Type="http://schemas.openxmlformats.org/officeDocument/2006/relationships/image" Target="../media/image4.gif"/><Relationship Id="rId4" Type="http://schemas.openxmlformats.org/officeDocument/2006/relationships/hyperlink" Target="http://www.infotech.com/research/ss/it-make-the-case-for-the-hybrid-it-operating-model?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smtClean="0"/>
              <a:t>Make the Case for the Hybrid IT Operating Model</a:t>
            </a:r>
            <a:endParaRPr lang="en-CA" dirty="0"/>
          </a:p>
        </p:txBody>
      </p:sp>
      <p:sp>
        <p:nvSpPr>
          <p:cNvPr id="8" name="Text Placeholder 7"/>
          <p:cNvSpPr>
            <a:spLocks noGrp="1"/>
          </p:cNvSpPr>
          <p:nvPr>
            <p:ph type="body" sz="quarter" idx="16"/>
          </p:nvPr>
        </p:nvSpPr>
        <p:spPr>
          <a:xfrm>
            <a:off x="774700" y="3893108"/>
            <a:ext cx="7467600" cy="508000"/>
          </a:xfrm>
        </p:spPr>
        <p:txBody>
          <a:bodyPr/>
          <a:lstStyle/>
          <a:p>
            <a:r>
              <a:rPr lang="en-CA" dirty="0"/>
              <a:t>Break the link between the IT operating model and the business structure for a more effective IT </a:t>
            </a:r>
            <a:r>
              <a:rPr lang="en-CA" dirty="0" smtClean="0"/>
              <a:t>division.</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Each IT operating model is characterized by a variety of advantages and disadvantages</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648024681"/>
              </p:ext>
            </p:extLst>
          </p:nvPr>
        </p:nvGraphicFramePr>
        <p:xfrm>
          <a:off x="708539" y="1304764"/>
          <a:ext cx="8075929" cy="4785164"/>
        </p:xfrm>
        <a:graphic>
          <a:graphicData uri="http://schemas.openxmlformats.org/drawingml/2006/table">
            <a:tbl>
              <a:tblPr firstRow="1" bandRow="1">
                <a:tableStyleId>{5C22544A-7EE6-4342-B048-85BDC9FD1C3A}</a:tableStyleId>
              </a:tblPr>
              <a:tblGrid>
                <a:gridCol w="2591207"/>
                <a:gridCol w="2807142"/>
                <a:gridCol w="2677580"/>
              </a:tblGrid>
              <a:tr h="396044">
                <a:tc>
                  <a:txBody>
                    <a:bodyPr/>
                    <a:lstStyle/>
                    <a:p>
                      <a:pPr algn="ctr"/>
                      <a:r>
                        <a:rPr lang="en-CA" sz="1200" dirty="0" smtClean="0"/>
                        <a:t>Centralized</a:t>
                      </a:r>
                      <a:endParaRPr lang="en-C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CA" sz="1200" dirty="0" smtClean="0"/>
                        <a:t>Decentralized</a:t>
                      </a:r>
                      <a:endParaRPr lang="en-C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sz="1200" dirty="0" smtClean="0"/>
                        <a:t>Hybrid</a:t>
                      </a:r>
                      <a:endParaRPr lang="en-C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r>
              <a:tr h="370840">
                <a:tc>
                  <a:txBody>
                    <a:bodyPr/>
                    <a:lstStyle/>
                    <a:p>
                      <a:pPr marL="179388" lvl="0" indent="-179388" algn="l" defTabSz="914400" rtl="0" eaLnBrk="1" latinLnBrk="0" hangingPunct="1">
                        <a:buFont typeface="Arial" pitchFamily="34" charset="0"/>
                        <a:buChar char="•"/>
                      </a:pPr>
                      <a:r>
                        <a:rPr lang="en-CA" sz="1200" b="1" kern="1200" dirty="0" smtClean="0">
                          <a:solidFill>
                            <a:schemeClr val="dk1"/>
                          </a:solidFill>
                          <a:latin typeface="+mn-lt"/>
                          <a:ea typeface="+mn-ea"/>
                          <a:cs typeface="+mn-cs"/>
                        </a:rPr>
                        <a:t>Maximum flexibility </a:t>
                      </a:r>
                      <a:r>
                        <a:rPr lang="en-CA" sz="1200" kern="1200" dirty="0" smtClean="0">
                          <a:solidFill>
                            <a:schemeClr val="dk1"/>
                          </a:solidFill>
                          <a:latin typeface="+mn-lt"/>
                          <a:ea typeface="+mn-ea"/>
                          <a:cs typeface="+mn-cs"/>
                        </a:rPr>
                        <a:t>to allocate IT resources across business units.</a:t>
                      </a:r>
                    </a:p>
                    <a:p>
                      <a:pPr marL="179388" lvl="0" indent="-179388" algn="l" defTabSz="914400" rtl="0" eaLnBrk="1" latinLnBrk="0" hangingPunct="1">
                        <a:buFont typeface="Arial" pitchFamily="34" charset="0"/>
                        <a:buChar char="•"/>
                      </a:pPr>
                      <a:r>
                        <a:rPr lang="en-CA" sz="1200" b="1" kern="1200" dirty="0" smtClean="0">
                          <a:solidFill>
                            <a:schemeClr val="dk1"/>
                          </a:solidFill>
                          <a:latin typeface="+mn-lt"/>
                          <a:ea typeface="+mn-ea"/>
                          <a:cs typeface="+mn-cs"/>
                        </a:rPr>
                        <a:t>Low cost delivery </a:t>
                      </a:r>
                      <a:r>
                        <a:rPr lang="en-CA" sz="1200" kern="1200" dirty="0" smtClean="0">
                          <a:solidFill>
                            <a:schemeClr val="dk1"/>
                          </a:solidFill>
                          <a:latin typeface="+mn-lt"/>
                          <a:ea typeface="+mn-ea"/>
                          <a:cs typeface="+mn-cs"/>
                        </a:rPr>
                        <a:t>model and greatest </a:t>
                      </a:r>
                      <a:r>
                        <a:rPr lang="en-CA" sz="1200" b="1" kern="1200" dirty="0" smtClean="0">
                          <a:solidFill>
                            <a:schemeClr val="dk1"/>
                          </a:solidFill>
                          <a:latin typeface="+mn-lt"/>
                          <a:ea typeface="+mn-ea"/>
                          <a:cs typeface="+mn-cs"/>
                        </a:rPr>
                        <a:t>economies of scale.</a:t>
                      </a:r>
                    </a:p>
                    <a:p>
                      <a:pPr marL="179388" lvl="0" indent="-179388" algn="l" defTabSz="914400" rtl="0" eaLnBrk="1" latinLnBrk="0" hangingPunct="1">
                        <a:buFont typeface="Arial" pitchFamily="34" charset="0"/>
                        <a:buChar char="•"/>
                      </a:pPr>
                      <a:r>
                        <a:rPr lang="en-CA" sz="1200" b="1" dirty="0" smtClean="0"/>
                        <a:t>Control and consistency </a:t>
                      </a:r>
                      <a:r>
                        <a:rPr lang="en-CA" sz="1200" dirty="0" smtClean="0"/>
                        <a:t>offers opportunity for technological rationalization and standardization, and volume purchasing</a:t>
                      </a:r>
                      <a:r>
                        <a:rPr lang="en-CA" sz="1200" baseline="0" dirty="0" smtClean="0"/>
                        <a:t> at the highest degree.</a:t>
                      </a:r>
                      <a:endParaRPr lang="en-CA"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9388" marR="0" lvl="0" indent="-179388"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b="1" dirty="0" smtClean="0"/>
                        <a:t>Goals</a:t>
                      </a:r>
                      <a:r>
                        <a:rPr lang="en-CA" sz="1200" b="1" baseline="0" dirty="0" smtClean="0"/>
                        <a:t> are a</a:t>
                      </a:r>
                      <a:r>
                        <a:rPr lang="en-CA" sz="1200" b="1" dirty="0" smtClean="0"/>
                        <a:t>ligned </a:t>
                      </a:r>
                      <a:r>
                        <a:rPr lang="en-CA" sz="1200" dirty="0" smtClean="0"/>
                        <a:t>to the distinct business units or functions.</a:t>
                      </a:r>
                      <a:endParaRPr lang="en-CA" sz="1200" kern="1200" dirty="0" smtClean="0">
                        <a:solidFill>
                          <a:schemeClr val="dk1"/>
                        </a:solidFill>
                        <a:latin typeface="+mn-lt"/>
                        <a:ea typeface="+mn-ea"/>
                        <a:cs typeface="+mn-cs"/>
                      </a:endParaRPr>
                    </a:p>
                    <a:p>
                      <a:pPr marL="179388" lvl="0" indent="-179388" algn="l" defTabSz="914400" rtl="0" eaLnBrk="1" latinLnBrk="0" hangingPunct="1">
                        <a:buFont typeface="Arial" pitchFamily="34" charset="0"/>
                        <a:buChar char="•"/>
                      </a:pPr>
                      <a:r>
                        <a:rPr lang="en-CA" sz="1200" dirty="0" smtClean="0"/>
                        <a:t>Greater flexibility, and more timely delivery of services.</a:t>
                      </a:r>
                      <a:endParaRPr lang="en-CA" sz="1200" kern="1200" dirty="0" smtClean="0">
                        <a:solidFill>
                          <a:schemeClr val="dk1"/>
                        </a:solidFill>
                        <a:latin typeface="+mn-lt"/>
                        <a:ea typeface="+mn-ea"/>
                        <a:cs typeface="+mn-cs"/>
                      </a:endParaRPr>
                    </a:p>
                    <a:p>
                      <a:pPr marL="179388" lvl="0" indent="-179388" algn="l" defTabSz="914400" rtl="0" eaLnBrk="1" latinLnBrk="0" hangingPunct="1">
                        <a:buFont typeface="Arial" pitchFamily="34" charset="0"/>
                        <a:buChar char="•"/>
                      </a:pPr>
                      <a:r>
                        <a:rPr lang="en-CA" sz="1200" b="1" kern="1200" dirty="0" smtClean="0">
                          <a:solidFill>
                            <a:schemeClr val="dk1"/>
                          </a:solidFill>
                          <a:latin typeface="+mn-lt"/>
                          <a:ea typeface="+mn-ea"/>
                          <a:cs typeface="+mn-cs"/>
                        </a:rPr>
                        <a:t>Development resources are highly knowledgeable </a:t>
                      </a:r>
                      <a:r>
                        <a:rPr lang="en-CA" sz="1200" kern="1200" dirty="0" smtClean="0">
                          <a:solidFill>
                            <a:schemeClr val="dk1"/>
                          </a:solidFill>
                          <a:latin typeface="+mn-lt"/>
                          <a:ea typeface="+mn-ea"/>
                          <a:cs typeface="+mn-cs"/>
                        </a:rPr>
                        <a:t>about</a:t>
                      </a:r>
                      <a:r>
                        <a:rPr lang="en-CA" sz="1200" kern="1200" baseline="0" dirty="0" smtClean="0">
                          <a:solidFill>
                            <a:schemeClr val="dk1"/>
                          </a:solidFill>
                          <a:latin typeface="+mn-lt"/>
                          <a:ea typeface="+mn-ea"/>
                          <a:cs typeface="+mn-cs"/>
                        </a:rPr>
                        <a:t> business unit s</a:t>
                      </a:r>
                      <a:r>
                        <a:rPr lang="en-CA" sz="1200" kern="1200" dirty="0" smtClean="0">
                          <a:solidFill>
                            <a:schemeClr val="dk1"/>
                          </a:solidFill>
                          <a:latin typeface="+mn-lt"/>
                          <a:ea typeface="+mn-ea"/>
                          <a:cs typeface="+mn-cs"/>
                        </a:rPr>
                        <a:t>pecific applications.</a:t>
                      </a:r>
                    </a:p>
                    <a:p>
                      <a:pPr marL="179388" lvl="0" indent="-179388" algn="l" defTabSz="914400" rtl="0" eaLnBrk="1" latinLnBrk="0" hangingPunct="1">
                        <a:buFont typeface="Arial" pitchFamily="34" charset="0"/>
                        <a:buChar char="•"/>
                      </a:pPr>
                      <a:r>
                        <a:rPr lang="en-CA" sz="1200" b="1" kern="1200" dirty="0" smtClean="0">
                          <a:solidFill>
                            <a:schemeClr val="dk1"/>
                          </a:solidFill>
                          <a:latin typeface="+mn-lt"/>
                          <a:ea typeface="+mn-ea"/>
                          <a:cs typeface="+mn-cs"/>
                        </a:rPr>
                        <a:t>Business unit has greatest control over IT resources, </a:t>
                      </a:r>
                      <a:r>
                        <a:rPr lang="en-CA" sz="1200" kern="1200" dirty="0" smtClean="0">
                          <a:solidFill>
                            <a:schemeClr val="dk1"/>
                          </a:solidFill>
                          <a:latin typeface="+mn-lt"/>
                          <a:ea typeface="+mn-ea"/>
                          <a:cs typeface="+mn-cs"/>
                        </a:rPr>
                        <a:t>and can set and change priorities as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9388" lvl="0" indent="-179388" algn="l" defTabSz="914400" rtl="0" eaLnBrk="1" latinLnBrk="0" hangingPunct="1">
                        <a:buFont typeface="Arial" pitchFamily="34" charset="0"/>
                        <a:buChar char="•"/>
                      </a:pPr>
                      <a:r>
                        <a:rPr lang="en-CA" sz="1200" b="1" dirty="0" smtClean="0"/>
                        <a:t>Centralizes processes and services </a:t>
                      </a:r>
                      <a:r>
                        <a:rPr lang="en-CA" sz="1200" dirty="0" smtClean="0"/>
                        <a:t>that require consistency across the organization.</a:t>
                      </a:r>
                    </a:p>
                    <a:p>
                      <a:pPr marL="179388" lvl="0" indent="-179388" algn="l" defTabSz="914400" rtl="0" eaLnBrk="1" latinLnBrk="0" hangingPunct="1">
                        <a:buFont typeface="Arial" pitchFamily="34" charset="0"/>
                        <a:buChar char="•"/>
                      </a:pPr>
                      <a:r>
                        <a:rPr lang="en-CA" sz="1200" b="1" dirty="0" smtClean="0"/>
                        <a:t>Decentralizes processes and services </a:t>
                      </a:r>
                      <a:r>
                        <a:rPr lang="en-CA" sz="1200" dirty="0" smtClean="0"/>
                        <a:t>that need to be responsive to local market conditions.</a:t>
                      </a:r>
                      <a:endParaRPr lang="en-CA" sz="1200" kern="1200" dirty="0" smtClean="0">
                        <a:solidFill>
                          <a:schemeClr val="dk1"/>
                        </a:solidFill>
                        <a:latin typeface="+mn-lt"/>
                        <a:ea typeface="+mn-ea"/>
                        <a:cs typeface="+mn-cs"/>
                      </a:endParaRPr>
                    </a:p>
                    <a:p>
                      <a:pPr marL="179388" lvl="0" indent="-179388" algn="l" defTabSz="914400" rtl="0" eaLnBrk="1" latinLnBrk="0" hangingPunct="1">
                        <a:buFont typeface="Arial" pitchFamily="34" charset="0"/>
                        <a:buChar char="•"/>
                      </a:pPr>
                      <a:r>
                        <a:rPr lang="en-CA" sz="1200" b="1" kern="1200" dirty="0" smtClean="0">
                          <a:solidFill>
                            <a:schemeClr val="dk1"/>
                          </a:solidFill>
                          <a:latin typeface="+mn-lt"/>
                          <a:ea typeface="+mn-ea"/>
                          <a:cs typeface="+mn-cs"/>
                        </a:rPr>
                        <a:t>Eliminates</a:t>
                      </a:r>
                      <a:r>
                        <a:rPr lang="en-CA" sz="1200" b="1" kern="1200" baseline="0" dirty="0" smtClean="0">
                          <a:solidFill>
                            <a:schemeClr val="dk1"/>
                          </a:solidFill>
                          <a:latin typeface="+mn-lt"/>
                          <a:ea typeface="+mn-ea"/>
                          <a:cs typeface="+mn-cs"/>
                        </a:rPr>
                        <a:t> duplication and r</a:t>
                      </a:r>
                      <a:r>
                        <a:rPr lang="en-CA" sz="1200" b="1" kern="1200" dirty="0" smtClean="0">
                          <a:solidFill>
                            <a:schemeClr val="dk1"/>
                          </a:solidFill>
                          <a:latin typeface="+mn-lt"/>
                          <a:ea typeface="+mn-ea"/>
                          <a:cs typeface="+mn-cs"/>
                        </a:rPr>
                        <a:t>edundancy </a:t>
                      </a:r>
                      <a:r>
                        <a:rPr lang="en-CA" sz="1200" kern="1200" dirty="0" smtClean="0">
                          <a:solidFill>
                            <a:schemeClr val="dk1"/>
                          </a:solidFill>
                          <a:latin typeface="+mn-lt"/>
                          <a:ea typeface="+mn-ea"/>
                          <a:cs typeface="+mn-cs"/>
                        </a:rPr>
                        <a:t>by allowing effective use of common resources</a:t>
                      </a:r>
                      <a:r>
                        <a:rPr lang="en-CA" sz="1200" kern="1200" baseline="0" dirty="0" smtClean="0">
                          <a:solidFill>
                            <a:schemeClr val="dk1"/>
                          </a:solidFill>
                          <a:latin typeface="+mn-lt"/>
                          <a:ea typeface="+mn-ea"/>
                          <a:cs typeface="+mn-cs"/>
                        </a:rPr>
                        <a:t> (i.e. Shared services, standardization).</a:t>
                      </a:r>
                      <a:endParaRPr lang="en-CA"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179388" lvl="0" indent="-179388">
                        <a:buFont typeface="Arial" pitchFamily="34" charset="0"/>
                        <a:buChar char="•"/>
                      </a:pPr>
                      <a:r>
                        <a:rPr lang="en-CA" sz="1200" b="1" dirty="0" smtClean="0"/>
                        <a:t>Less</a:t>
                      </a:r>
                      <a:r>
                        <a:rPr lang="en-CA" sz="1200" b="1" baseline="0" dirty="0" smtClean="0"/>
                        <a:t> able </a:t>
                      </a:r>
                      <a:r>
                        <a:rPr lang="en-CA" sz="1200" b="1" dirty="0" smtClean="0"/>
                        <a:t>to respond quickly to local requirements </a:t>
                      </a:r>
                      <a:r>
                        <a:rPr lang="en-CA" sz="1200" dirty="0" smtClean="0"/>
                        <a:t>with flexibility.</a:t>
                      </a:r>
                    </a:p>
                    <a:p>
                      <a:pPr marL="179388" lvl="0" indent="-179388">
                        <a:buFont typeface="Arial" pitchFamily="34" charset="0"/>
                        <a:buChar char="•"/>
                      </a:pPr>
                      <a:r>
                        <a:rPr lang="en-CA" sz="1200" b="1" dirty="0" smtClean="0"/>
                        <a:t>IT can be resistant to change</a:t>
                      </a:r>
                      <a:r>
                        <a:rPr lang="en-CA" sz="1200" dirty="0" smtClean="0"/>
                        <a:t>, and unwilling to address the unique needs of end users. </a:t>
                      </a:r>
                      <a:endParaRPr lang="en-US" sz="1200" kern="1200" dirty="0" smtClean="0">
                        <a:solidFill>
                          <a:schemeClr val="dk1"/>
                        </a:solidFill>
                        <a:latin typeface="+mn-lt"/>
                        <a:ea typeface="+mn-ea"/>
                        <a:cs typeface="+mn-cs"/>
                      </a:endParaRPr>
                    </a:p>
                    <a:p>
                      <a:pPr marL="179388" lvl="0" indent="-179388">
                        <a:buFont typeface="Arial" pitchFamily="34" charset="0"/>
                        <a:buChar char="•"/>
                      </a:pPr>
                      <a:r>
                        <a:rPr lang="en-US" sz="1200" b="1" kern="1200" dirty="0" smtClean="0">
                          <a:solidFill>
                            <a:schemeClr val="dk1"/>
                          </a:solidFill>
                          <a:latin typeface="+mn-lt"/>
                          <a:ea typeface="+mn-ea"/>
                          <a:cs typeface="+mn-cs"/>
                        </a:rPr>
                        <a:t>Business units</a:t>
                      </a:r>
                      <a:r>
                        <a:rPr lang="en-US" sz="1200" b="1" kern="1200" baseline="0" dirty="0" smtClean="0">
                          <a:solidFill>
                            <a:schemeClr val="dk1"/>
                          </a:solidFill>
                          <a:latin typeface="+mn-lt"/>
                          <a:ea typeface="+mn-ea"/>
                          <a:cs typeface="+mn-cs"/>
                        </a:rPr>
                        <a:t> can be </a:t>
                      </a:r>
                      <a:r>
                        <a:rPr lang="en-US" sz="1200" b="1" kern="1200" dirty="0" smtClean="0">
                          <a:solidFill>
                            <a:schemeClr val="dk1"/>
                          </a:solidFill>
                          <a:latin typeface="+mn-lt"/>
                          <a:ea typeface="+mn-ea"/>
                          <a:cs typeface="+mn-cs"/>
                        </a:rPr>
                        <a:t>frustrated </a:t>
                      </a:r>
                      <a:r>
                        <a:rPr lang="en-US" sz="1200" kern="1200" dirty="0" smtClean="0">
                          <a:solidFill>
                            <a:schemeClr val="dk1"/>
                          </a:solidFill>
                          <a:latin typeface="+mn-lt"/>
                          <a:ea typeface="+mn-ea"/>
                          <a:cs typeface="+mn-cs"/>
                        </a:rPr>
                        <a:t>by perception of lack of control over resources.</a:t>
                      </a:r>
                      <a:endParaRPr lang="en-CA" sz="1200" kern="1200" dirty="0" smtClean="0">
                        <a:solidFill>
                          <a:schemeClr val="dk1"/>
                        </a:solidFill>
                        <a:latin typeface="+mn-lt"/>
                        <a:ea typeface="+mn-ea"/>
                        <a:cs typeface="+mn-cs"/>
                      </a:endParaRPr>
                    </a:p>
                    <a:p>
                      <a:pPr marL="179388" lvl="0" indent="-179388">
                        <a:buFont typeface="Arial" pitchFamily="34" charset="0"/>
                        <a:buChar char="•"/>
                      </a:pPr>
                      <a:r>
                        <a:rPr lang="en-US" sz="1200" b="1" kern="1200" dirty="0" smtClean="0">
                          <a:solidFill>
                            <a:schemeClr val="dk1"/>
                          </a:solidFill>
                          <a:latin typeface="+mn-lt"/>
                          <a:ea typeface="+mn-ea"/>
                          <a:cs typeface="+mn-cs"/>
                        </a:rPr>
                        <a:t>Development of special business knowledge </a:t>
                      </a:r>
                      <a:r>
                        <a:rPr lang="en-US" sz="1200" kern="1200" dirty="0" smtClean="0">
                          <a:solidFill>
                            <a:schemeClr val="dk1"/>
                          </a:solidFill>
                          <a:latin typeface="+mn-lt"/>
                          <a:ea typeface="+mn-ea"/>
                          <a:cs typeface="+mn-cs"/>
                        </a:rPr>
                        <a:t>can be limited</a:t>
                      </a:r>
                      <a:r>
                        <a:rPr lang="en-US" sz="1200" kern="1200" baseline="0" dirty="0" smtClean="0">
                          <a:solidFill>
                            <a:schemeClr val="dk1"/>
                          </a:solidFill>
                          <a:latin typeface="+mn-lt"/>
                          <a:ea typeface="+mn-ea"/>
                          <a:cs typeface="+mn-cs"/>
                        </a:rPr>
                        <a:t>.</a:t>
                      </a:r>
                      <a:endParaRPr lang="en-CA"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9388" lvl="0" indent="-179388" algn="l" defTabSz="914400" rtl="0" eaLnBrk="1" latinLnBrk="0" hangingPunct="1">
                        <a:buFont typeface="Arial" pitchFamily="34" charset="0"/>
                        <a:buChar char="•"/>
                      </a:pPr>
                      <a:r>
                        <a:rPr lang="en-CA" sz="1200" b="1" dirty="0" smtClean="0"/>
                        <a:t>Redundancies, conflicts, and incompatible technologies </a:t>
                      </a:r>
                      <a:r>
                        <a:rPr lang="en-CA" sz="1200" b="0" dirty="0" smtClean="0"/>
                        <a:t>can</a:t>
                      </a:r>
                      <a:r>
                        <a:rPr lang="en-CA" sz="1200" b="0" baseline="0" dirty="0" smtClean="0"/>
                        <a:t> result from business units having differentiated services and applications – increasing cost</a:t>
                      </a:r>
                      <a:endParaRPr lang="en-CA" sz="1200" b="1" dirty="0" smtClean="0"/>
                    </a:p>
                    <a:p>
                      <a:pPr marL="179388" lvl="0" indent="-179388" algn="l" defTabSz="914400" rtl="0" eaLnBrk="1" latinLnBrk="0" hangingPunct="1">
                        <a:buFont typeface="Arial" pitchFamily="34" charset="0"/>
                        <a:buChar char="•"/>
                      </a:pPr>
                      <a:r>
                        <a:rPr lang="en-US" sz="1200" b="1" kern="1200" dirty="0" smtClean="0">
                          <a:solidFill>
                            <a:schemeClr val="dk1"/>
                          </a:solidFill>
                          <a:latin typeface="+mn-lt"/>
                          <a:ea typeface="+mn-ea"/>
                          <a:cs typeface="+mn-cs"/>
                        </a:rPr>
                        <a:t>Ability to share IT resources is low </a:t>
                      </a:r>
                      <a:r>
                        <a:rPr lang="en-US" sz="1200" kern="1200" dirty="0" smtClean="0">
                          <a:solidFill>
                            <a:schemeClr val="dk1"/>
                          </a:solidFill>
                          <a:latin typeface="+mn-lt"/>
                          <a:ea typeface="+mn-ea"/>
                          <a:cs typeface="+mn-cs"/>
                        </a:rPr>
                        <a:t>due to lack of common approaches.</a:t>
                      </a:r>
                      <a:endParaRPr lang="en-CA" sz="1200" kern="1200" dirty="0" smtClean="0">
                        <a:solidFill>
                          <a:schemeClr val="dk1"/>
                        </a:solidFill>
                        <a:latin typeface="+mn-lt"/>
                        <a:ea typeface="+mn-ea"/>
                        <a:cs typeface="+mn-cs"/>
                      </a:endParaRPr>
                    </a:p>
                    <a:p>
                      <a:pPr marL="179388" lvl="0" indent="-179388" algn="l" defTabSz="914400" rtl="0" eaLnBrk="1" latinLnBrk="0" hangingPunct="1">
                        <a:buFont typeface="Arial" pitchFamily="34" charset="0"/>
                        <a:buChar char="•"/>
                      </a:pPr>
                      <a:r>
                        <a:rPr lang="en-US" sz="1200" b="1" kern="1200" dirty="0" smtClean="0">
                          <a:solidFill>
                            <a:schemeClr val="dk1"/>
                          </a:solidFill>
                          <a:latin typeface="+mn-lt"/>
                          <a:ea typeface="+mn-ea"/>
                          <a:cs typeface="+mn-cs"/>
                        </a:rPr>
                        <a:t>Lack of integration </a:t>
                      </a:r>
                      <a:r>
                        <a:rPr lang="en-US" sz="1200" kern="1200" dirty="0" smtClean="0">
                          <a:solidFill>
                            <a:schemeClr val="dk1"/>
                          </a:solidFill>
                          <a:latin typeface="+mn-lt"/>
                          <a:ea typeface="+mn-ea"/>
                          <a:cs typeface="+mn-cs"/>
                        </a:rPr>
                        <a:t>makes the communication of data between businesses and common reporting</a:t>
                      </a:r>
                      <a:r>
                        <a:rPr lang="en-US" sz="1200" kern="1200" baseline="0" dirty="0" smtClean="0">
                          <a:solidFill>
                            <a:schemeClr val="dk1"/>
                          </a:solidFill>
                          <a:latin typeface="+mn-lt"/>
                          <a:ea typeface="+mn-ea"/>
                          <a:cs typeface="+mn-cs"/>
                        </a:rPr>
                        <a:t> is limited.</a:t>
                      </a:r>
                      <a:endParaRPr lang="en-US"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9388" lvl="0" indent="-179388" algn="l" defTabSz="914400" rtl="0" eaLnBrk="1" latinLnBrk="0" hangingPunct="1">
                        <a:buFont typeface="Arial" pitchFamily="34" charset="0"/>
                        <a:buChar char="•"/>
                      </a:pPr>
                      <a:r>
                        <a:rPr lang="en-CA" sz="1200" b="1" dirty="0" smtClean="0"/>
                        <a:t>Requires the most disciplined governance structure,</a:t>
                      </a:r>
                      <a:r>
                        <a:rPr lang="en-CA" sz="1200" dirty="0" smtClean="0"/>
                        <a:t> and the unwavering commitment of the business; therefore, it can be the most difficult to maintain.</a:t>
                      </a:r>
                      <a:endParaRPr lang="en-US" sz="1200" kern="1200" dirty="0" smtClean="0">
                        <a:solidFill>
                          <a:schemeClr val="dk1"/>
                        </a:solidFill>
                        <a:latin typeface="+mn-lt"/>
                        <a:ea typeface="+mn-ea"/>
                        <a:cs typeface="+mn-cs"/>
                      </a:endParaRPr>
                    </a:p>
                    <a:p>
                      <a:pPr marL="179388" lvl="0" indent="-179388" algn="l" defTabSz="914400" rtl="0" eaLnBrk="1" latinLnBrk="0" hangingPunct="1">
                        <a:buFont typeface="Arial" pitchFamily="34" charset="0"/>
                        <a:buChar char="•"/>
                      </a:pPr>
                      <a:r>
                        <a:rPr lang="en-US" sz="1200" b="1" kern="1200" dirty="0" smtClean="0">
                          <a:solidFill>
                            <a:schemeClr val="dk1"/>
                          </a:solidFill>
                          <a:latin typeface="+mn-lt"/>
                          <a:ea typeface="+mn-ea"/>
                          <a:cs typeface="+mn-cs"/>
                        </a:rPr>
                        <a:t>Requires new processes as pooled resources </a:t>
                      </a:r>
                      <a:r>
                        <a:rPr lang="en-US" sz="1200" kern="1200" dirty="0" smtClean="0">
                          <a:solidFill>
                            <a:schemeClr val="dk1"/>
                          </a:solidFill>
                          <a:latin typeface="+mn-lt"/>
                          <a:ea typeface="+mn-ea"/>
                          <a:cs typeface="+mn-cs"/>
                        </a:rPr>
                        <a:t>must be staffed to approved projects.</a:t>
                      </a:r>
                      <a:endParaRPr lang="en-CA"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TextBox 5"/>
          <p:cNvSpPr txBox="1"/>
          <p:nvPr/>
        </p:nvSpPr>
        <p:spPr>
          <a:xfrm rot="16200000">
            <a:off x="-535919" y="2606425"/>
            <a:ext cx="2088230" cy="276999"/>
          </a:xfrm>
          <a:prstGeom prst="rect">
            <a:avLst/>
          </a:prstGeom>
          <a:noFill/>
        </p:spPr>
        <p:txBody>
          <a:bodyPr wrap="square" rtlCol="0">
            <a:spAutoFit/>
          </a:bodyPr>
          <a:lstStyle/>
          <a:p>
            <a:r>
              <a:rPr lang="en-CA" sz="1200" b="1" dirty="0" smtClean="0"/>
              <a:t>Advantages</a:t>
            </a:r>
            <a:endParaRPr lang="en-CA" sz="1200" b="1" dirty="0"/>
          </a:p>
        </p:txBody>
      </p:sp>
      <p:sp>
        <p:nvSpPr>
          <p:cNvPr id="7" name="TextBox 6"/>
          <p:cNvSpPr txBox="1"/>
          <p:nvPr/>
        </p:nvSpPr>
        <p:spPr>
          <a:xfrm rot="16200000">
            <a:off x="-654095" y="4802668"/>
            <a:ext cx="2304256" cy="276999"/>
          </a:xfrm>
          <a:prstGeom prst="rect">
            <a:avLst/>
          </a:prstGeom>
          <a:noFill/>
        </p:spPr>
        <p:txBody>
          <a:bodyPr wrap="square" rtlCol="0">
            <a:spAutoFit/>
          </a:bodyPr>
          <a:lstStyle/>
          <a:p>
            <a:r>
              <a:rPr lang="en-CA" sz="1200" b="1" dirty="0" smtClean="0"/>
              <a:t>Disadvantages</a:t>
            </a:r>
            <a:endParaRPr lang="en-CA" sz="1200" b="1" dirty="0"/>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IT operating model generally does not mimic the firm’s operating model</a:t>
            </a:r>
            <a:endParaRPr lang="en-CA" dirty="0"/>
          </a:p>
        </p:txBody>
      </p:sp>
      <p:sp>
        <p:nvSpPr>
          <p:cNvPr id="12" name="TextBox 11"/>
          <p:cNvSpPr txBox="1"/>
          <p:nvPr/>
        </p:nvSpPr>
        <p:spPr>
          <a:xfrm>
            <a:off x="249302" y="1196752"/>
            <a:ext cx="8627998" cy="646331"/>
          </a:xfrm>
          <a:prstGeom prst="rect">
            <a:avLst/>
          </a:prstGeom>
          <a:noFill/>
        </p:spPr>
        <p:txBody>
          <a:bodyPr wrap="square" rtlCol="0">
            <a:spAutoFit/>
          </a:bodyPr>
          <a:lstStyle/>
          <a:p>
            <a:pPr algn="l"/>
            <a:r>
              <a:rPr lang="en-CA" b="1" dirty="0" smtClean="0"/>
              <a:t>Rapid change in the business world demands a more flexible and responsive business model.</a:t>
            </a:r>
          </a:p>
        </p:txBody>
      </p:sp>
      <p:sp>
        <p:nvSpPr>
          <p:cNvPr id="14" name="Text Placeholder 2"/>
          <p:cNvSpPr>
            <a:spLocks noGrp="1"/>
          </p:cNvSpPr>
          <p:nvPr>
            <p:ph type="body" sz="quarter" idx="16"/>
          </p:nvPr>
        </p:nvSpPr>
        <p:spPr>
          <a:xfrm>
            <a:off x="249302" y="1813522"/>
            <a:ext cx="3674625" cy="2839032"/>
          </a:xfrm>
        </p:spPr>
        <p:txBody>
          <a:bodyPr/>
          <a:lstStyle/>
          <a:p>
            <a:r>
              <a:rPr lang="en-CA" dirty="0" smtClean="0"/>
              <a:t>Traditionally, </a:t>
            </a:r>
            <a:r>
              <a:rPr lang="en-CA" b="1" dirty="0" smtClean="0"/>
              <a:t>rapid changes in business demands </a:t>
            </a:r>
            <a:r>
              <a:rPr lang="en-CA" dirty="0" smtClean="0"/>
              <a:t>would have required a decentralized IT operating model with IT resources closer to the changing environment for early anticipation, and to accommodate change more readily.</a:t>
            </a:r>
          </a:p>
          <a:p>
            <a:r>
              <a:rPr lang="en-CA" dirty="0" smtClean="0"/>
              <a:t>However, </a:t>
            </a:r>
            <a:r>
              <a:rPr lang="en-CA" b="1" dirty="0" smtClean="0"/>
              <a:t>alignment between the business and IT operating models may not provide the most appropriate outcome.</a:t>
            </a:r>
          </a:p>
          <a:p>
            <a:r>
              <a:rPr lang="en-CA" dirty="0" smtClean="0"/>
              <a:t>While business units may require decentralized, decision making to respond to the rapid changes in their environment, the IT function that may be best suited to support such business units is one with enough centralization to support enterprise-wide goals.</a:t>
            </a:r>
          </a:p>
        </p:txBody>
      </p:sp>
      <p:grpSp>
        <p:nvGrpSpPr>
          <p:cNvPr id="11" name="Group 92"/>
          <p:cNvGrpSpPr/>
          <p:nvPr/>
        </p:nvGrpSpPr>
        <p:grpSpPr>
          <a:xfrm>
            <a:off x="4860031" y="5040631"/>
            <a:ext cx="3931544" cy="1088669"/>
            <a:chOff x="3264130" y="2268323"/>
            <a:chExt cx="4192648" cy="1088669"/>
          </a:xfrm>
        </p:grpSpPr>
        <p:sp>
          <p:nvSpPr>
            <p:cNvPr id="13" name="Rectangle 12"/>
            <p:cNvSpPr/>
            <p:nvPr/>
          </p:nvSpPr>
          <p:spPr>
            <a:xfrm>
              <a:off x="3265134" y="2524448"/>
              <a:ext cx="4191644" cy="832544"/>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A hybrid IT operating model is prevalent in both decentralized and hybrid organizations. Even in decentralized organizations, decentralized IT operating models are not the norm. </a:t>
              </a:r>
            </a:p>
          </p:txBody>
        </p:sp>
        <p:grpSp>
          <p:nvGrpSpPr>
            <p:cNvPr id="16" name="Group 76"/>
            <p:cNvGrpSpPr/>
            <p:nvPr/>
          </p:nvGrpSpPr>
          <p:grpSpPr>
            <a:xfrm>
              <a:off x="3264130" y="2268323"/>
              <a:ext cx="4191643" cy="266199"/>
              <a:chOff x="3264130" y="2268323"/>
              <a:chExt cx="4191643" cy="266199"/>
            </a:xfrm>
          </p:grpSpPr>
          <p:sp>
            <p:nvSpPr>
              <p:cNvPr id="17" name="Round Same Side Corner Rectangle 16"/>
              <p:cNvSpPr/>
              <p:nvPr/>
            </p:nvSpPr>
            <p:spPr>
              <a:xfrm>
                <a:off x="3264130" y="2268323"/>
                <a:ext cx="4191643" cy="26619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18" name="Picture 17" descr="insight-sm.wmf"/>
              <p:cNvPicPr>
                <a:picLocks noChangeAspect="1"/>
              </p:cNvPicPr>
              <p:nvPr/>
            </p:nvPicPr>
            <p:blipFill>
              <a:blip r:embed="rId5" cstate="print"/>
              <a:stretch>
                <a:fillRect/>
              </a:stretch>
            </p:blipFill>
            <p:spPr>
              <a:xfrm>
                <a:off x="7204750" y="2318518"/>
                <a:ext cx="240000" cy="180000"/>
              </a:xfrm>
              <a:prstGeom prst="rect">
                <a:avLst/>
              </a:prstGeom>
            </p:spPr>
          </p:pic>
        </p:grpSp>
      </p:grpSp>
      <p:graphicFrame>
        <p:nvGraphicFramePr>
          <p:cNvPr id="19" name="Chart 18"/>
          <p:cNvGraphicFramePr/>
          <p:nvPr>
            <p:extLst>
              <p:ext uri="{D42A27DB-BD31-4B8C-83A1-F6EECF244321}">
                <p14:modId xmlns:p14="http://schemas.microsoft.com/office/powerpoint/2010/main" val="2680985048"/>
              </p:ext>
            </p:extLst>
          </p:nvPr>
        </p:nvGraphicFramePr>
        <p:xfrm>
          <a:off x="4572000" y="1813522"/>
          <a:ext cx="4219575" cy="3088010"/>
        </p:xfrm>
        <a:graphic>
          <a:graphicData uri="http://schemas.openxmlformats.org/drawingml/2006/chart">
            <c:chart xmlns:c="http://schemas.openxmlformats.org/drawingml/2006/chart" xmlns:r="http://schemas.openxmlformats.org/officeDocument/2006/relationships" r:id="rId6"/>
          </a:graphicData>
        </a:graphic>
      </p:graphicFrame>
      <p:sp>
        <p:nvSpPr>
          <p:cNvPr id="20" name="Rectangle 19"/>
          <p:cNvSpPr/>
          <p:nvPr/>
        </p:nvSpPr>
        <p:spPr>
          <a:xfrm>
            <a:off x="4320480" y="1520788"/>
            <a:ext cx="4572000" cy="461665"/>
          </a:xfrm>
          <a:prstGeom prst="rect">
            <a:avLst/>
          </a:prstGeom>
        </p:spPr>
        <p:txBody>
          <a:bodyPr>
            <a:spAutoFit/>
          </a:bodyPr>
          <a:lstStyle/>
          <a:p>
            <a:pPr>
              <a:defRPr sz="1800" b="1" i="0" u="none" strike="noStrike" kern="1200" baseline="0">
                <a:solidFill>
                  <a:prstClr val="black"/>
                </a:solidFill>
                <a:latin typeface="+mn-lt"/>
                <a:ea typeface="+mn-ea"/>
                <a:cs typeface="+mn-cs"/>
              </a:defRPr>
            </a:pPr>
            <a:r>
              <a:rPr lang="en-CA" sz="1200" b="1" dirty="0" smtClean="0">
                <a:solidFill>
                  <a:prstClr val="black"/>
                </a:solidFill>
              </a:rPr>
              <a:t>The hybrid IT operating model has significant presence regardless of the firm’s operating model.</a:t>
            </a:r>
            <a:endParaRPr lang="en-US" sz="1200" b="1" dirty="0">
              <a:solidFill>
                <a:prstClr val="black"/>
              </a:solidFill>
            </a:endParaRPr>
          </a:p>
        </p:txBody>
      </p:sp>
      <p:sp>
        <p:nvSpPr>
          <p:cNvPr id="21" name="TextBox 20"/>
          <p:cNvSpPr txBox="1"/>
          <p:nvPr/>
        </p:nvSpPr>
        <p:spPr>
          <a:xfrm>
            <a:off x="5400092" y="4761148"/>
            <a:ext cx="3168353" cy="246221"/>
          </a:xfrm>
          <a:prstGeom prst="rect">
            <a:avLst/>
          </a:prstGeom>
          <a:noFill/>
        </p:spPr>
        <p:txBody>
          <a:bodyPr wrap="square" rtlCol="0">
            <a:spAutoFit/>
          </a:bodyPr>
          <a:lstStyle/>
          <a:p>
            <a:pPr algn="l"/>
            <a:r>
              <a:rPr lang="en-CA" sz="1000" dirty="0" smtClean="0"/>
              <a:t>Source: Info-Tech Research Group; </a:t>
            </a:r>
            <a:r>
              <a:rPr lang="en-CA" sz="1000" i="1" dirty="0" smtClean="0"/>
              <a:t>N = 125</a:t>
            </a:r>
            <a:endParaRPr lang="en-CA" sz="1000" i="1" dirty="0"/>
          </a:p>
        </p:txBody>
      </p:sp>
      <p:sp>
        <p:nvSpPr>
          <p:cNvPr id="25" name="Rectangle 24"/>
          <p:cNvSpPr/>
          <p:nvPr/>
        </p:nvSpPr>
        <p:spPr>
          <a:xfrm rot="16200000">
            <a:off x="3255785" y="2876563"/>
            <a:ext cx="2586843" cy="246221"/>
          </a:xfrm>
          <a:prstGeom prst="rect">
            <a:avLst/>
          </a:prstGeom>
        </p:spPr>
        <p:txBody>
          <a:bodyPr wrap="square">
            <a:spAutoFit/>
          </a:bodyPr>
          <a:lstStyle/>
          <a:p>
            <a:pPr>
              <a:defRPr sz="1800" b="1" i="0" u="none" strike="noStrike" kern="1200" baseline="0">
                <a:solidFill>
                  <a:prstClr val="black"/>
                </a:solidFill>
                <a:latin typeface="+mn-lt"/>
                <a:ea typeface="+mn-ea"/>
                <a:cs typeface="+mn-cs"/>
              </a:defRPr>
            </a:pPr>
            <a:r>
              <a:rPr lang="en-CA" sz="1000" dirty="0" smtClean="0">
                <a:solidFill>
                  <a:prstClr val="black"/>
                </a:solidFill>
                <a:latin typeface="+mn-lt"/>
              </a:rPr>
              <a:t>Response Rate (%)</a:t>
            </a:r>
            <a:endParaRPr lang="en-US" sz="1000" dirty="0">
              <a:solidFill>
                <a:prstClr val="black"/>
              </a:solidFill>
              <a:latin typeface="+mn-lt"/>
            </a:endParaRPr>
          </a:p>
        </p:txBody>
      </p:sp>
      <p:sp>
        <p:nvSpPr>
          <p:cNvPr id="27" name="Rectangle 26"/>
          <p:cNvSpPr/>
          <p:nvPr/>
        </p:nvSpPr>
        <p:spPr>
          <a:xfrm>
            <a:off x="251519" y="4626131"/>
            <a:ext cx="4356485" cy="1431161"/>
          </a:xfrm>
          <a:prstGeom prst="rect">
            <a:avLst/>
          </a:prstGeom>
        </p:spPr>
        <p:txBody>
          <a:bodyPr wrap="square">
            <a:spAutoFit/>
          </a:bodyPr>
          <a:lstStyle/>
          <a:p>
            <a:r>
              <a:rPr lang="en-CA" sz="1400" i="1" dirty="0" smtClean="0">
                <a:latin typeface="+mj-lt"/>
              </a:rPr>
              <a:t>Despite pressures to conform to most firms' decisions to push decision making out to where the enterprise interacts with an increasingly uncertain environment, most IT groups are concentrating decision making at the corporate level.</a:t>
            </a:r>
          </a:p>
          <a:p>
            <a:pPr>
              <a:spcBef>
                <a:spcPts val="600"/>
              </a:spcBef>
            </a:pPr>
            <a:r>
              <a:rPr lang="en-CA" sz="1200" dirty="0" smtClean="0"/>
              <a:t>- Professor Carl R. Adams, University of Minnesota</a:t>
            </a:r>
          </a:p>
        </p:txBody>
      </p:sp>
      <p:pic>
        <p:nvPicPr>
          <p:cNvPr id="28" name="Picture 27" descr="quote2.wmf"/>
          <p:cNvPicPr>
            <a:picLocks noChangeAspect="1"/>
          </p:cNvPicPr>
          <p:nvPr>
            <p:custDataLst>
              <p:tags r:id="rId1"/>
            </p:custDataLst>
          </p:nvPr>
        </p:nvPicPr>
        <p:blipFill>
          <a:blip r:embed="rId7" cstate="print"/>
          <a:stretch>
            <a:fillRect/>
          </a:stretch>
        </p:blipFill>
        <p:spPr>
          <a:xfrm>
            <a:off x="3960901" y="5506130"/>
            <a:ext cx="179050" cy="127893"/>
          </a:xfrm>
          <a:prstGeom prst="rect">
            <a:avLst/>
          </a:prstGeom>
        </p:spPr>
      </p:pic>
      <p:pic>
        <p:nvPicPr>
          <p:cNvPr id="29" name="Picture 28" descr="quote1.wmf"/>
          <p:cNvPicPr>
            <a:picLocks noChangeAspect="1"/>
          </p:cNvPicPr>
          <p:nvPr>
            <p:custDataLst>
              <p:tags r:id="rId2"/>
            </p:custDataLst>
          </p:nvPr>
        </p:nvPicPr>
        <p:blipFill>
          <a:blip r:embed="rId8" cstate="print"/>
          <a:stretch>
            <a:fillRect/>
          </a:stretch>
        </p:blipFill>
        <p:spPr>
          <a:xfrm>
            <a:off x="503548" y="4652553"/>
            <a:ext cx="179050" cy="127893"/>
          </a:xfrm>
          <a:prstGeom prst="rect">
            <a:avLst/>
          </a:prstGeom>
        </p:spPr>
      </p:pic>
      <p:pic>
        <p:nvPicPr>
          <p:cNvPr id="22" name="Picture 21"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pic>
        <p:nvPicPr>
          <p:cNvPr id="73729" name="Picture 1"/>
          <p:cNvPicPr>
            <a:picLocks noChangeAspect="1" noChangeArrowheads="1"/>
          </p:cNvPicPr>
          <p:nvPr/>
        </p:nvPicPr>
        <p:blipFill>
          <a:blip r:embed="rId11" cstate="print"/>
          <a:srcRect/>
          <a:stretch>
            <a:fillRect/>
          </a:stretch>
        </p:blipFill>
        <p:spPr bwMode="auto">
          <a:xfrm>
            <a:off x="4362450" y="1562121"/>
            <a:ext cx="4514850" cy="3400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67462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196752"/>
            <a:ext cx="8620124" cy="657225"/>
          </a:xfrm>
        </p:spPr>
        <p:txBody>
          <a:bodyPr/>
          <a:lstStyle/>
          <a:p>
            <a:r>
              <a:rPr lang="en-CA" dirty="0" smtClean="0"/>
              <a:t>Rapidly changing business needs, aging infrastructure, emerging technologies, and tech-savvy customers are driving business-led change. IT must organize itself to respond effectively to these taxing demands.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23617"/>
            <a:ext cx="4034665" cy="3189659"/>
          </a:xfrm>
        </p:spPr>
        <p:txBody>
          <a:bodyPr/>
          <a:lstStyle/>
          <a:p>
            <a:pPr>
              <a:spcBef>
                <a:spcPts val="0"/>
              </a:spcBef>
              <a:spcAft>
                <a:spcPts val="600"/>
              </a:spcAft>
            </a:pPr>
            <a:r>
              <a:rPr lang="en-CA" dirty="0" smtClean="0"/>
              <a:t>CIOs and other IT leaders who are trying to optimize the structures of their IT departments to deliver tangible business value.</a:t>
            </a:r>
          </a:p>
          <a:p>
            <a:pPr>
              <a:spcBef>
                <a:spcPts val="0"/>
              </a:spcBef>
              <a:spcAft>
                <a:spcPts val="600"/>
              </a:spcAft>
            </a:pPr>
            <a:r>
              <a:rPr lang="en-CA" dirty="0" smtClean="0"/>
              <a:t>Business and IT leaders seeking to optimize technology, reduce IT spend, and improve IT service delivery.</a:t>
            </a:r>
          </a:p>
          <a:p>
            <a:pPr>
              <a:spcBef>
                <a:spcPts val="0"/>
              </a:spcBef>
              <a:spcAft>
                <a:spcPts val="600"/>
              </a:spcAft>
            </a:pPr>
            <a:r>
              <a:rPr lang="en-CA" dirty="0" smtClean="0"/>
              <a:t>Business and IT leaders striving to build partnerships to improve the strategic collaboration between business and IT.</a:t>
            </a:r>
          </a:p>
        </p:txBody>
      </p:sp>
      <p:sp>
        <p:nvSpPr>
          <p:cNvPr id="12" name="Text Placeholder 11"/>
          <p:cNvSpPr>
            <a:spLocks noGrp="1"/>
          </p:cNvSpPr>
          <p:nvPr>
            <p:ph type="body" sz="quarter" idx="23"/>
          </p:nvPr>
        </p:nvSpPr>
        <p:spPr>
          <a:xfrm>
            <a:off x="4860032" y="2723617"/>
            <a:ext cx="4032448" cy="3621707"/>
          </a:xfrm>
        </p:spPr>
        <p:txBody>
          <a:bodyPr/>
          <a:lstStyle/>
          <a:p>
            <a:pPr>
              <a:spcBef>
                <a:spcPts val="0"/>
              </a:spcBef>
              <a:spcAft>
                <a:spcPts val="600"/>
              </a:spcAft>
            </a:pPr>
            <a:r>
              <a:rPr lang="en-CA" dirty="0" smtClean="0"/>
              <a:t>Determine the best operating model for your firm. </a:t>
            </a:r>
          </a:p>
          <a:p>
            <a:pPr>
              <a:spcBef>
                <a:spcPts val="0"/>
              </a:spcBef>
              <a:spcAft>
                <a:spcPts val="600"/>
              </a:spcAft>
            </a:pPr>
            <a:r>
              <a:rPr lang="en-CA" dirty="0" smtClean="0"/>
              <a:t> Adapt your IT governance structure to optimize IT decision rights.</a:t>
            </a:r>
          </a:p>
          <a:p>
            <a:pPr>
              <a:spcBef>
                <a:spcPts val="0"/>
              </a:spcBef>
              <a:spcAft>
                <a:spcPts val="600"/>
              </a:spcAft>
            </a:pPr>
            <a:r>
              <a:rPr lang="en-CA" dirty="0" smtClean="0"/>
              <a:t>Identify initiatives to improve IT services and processes.</a:t>
            </a:r>
          </a:p>
          <a:p>
            <a:endParaRPr lang="en-CA" dirty="0" smtClean="0"/>
          </a:p>
          <a:p>
            <a:endParaRPr lang="en-CA" dirty="0"/>
          </a:p>
        </p:txBody>
      </p:sp>
      <p:sp>
        <p:nvSpPr>
          <p:cNvPr id="8" name="TextBox 7"/>
          <p:cNvSpPr txBox="1"/>
          <p:nvPr/>
        </p:nvSpPr>
        <p:spPr>
          <a:xfrm>
            <a:off x="249302" y="2384885"/>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84885"/>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911750"/>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359532" y="1232757"/>
            <a:ext cx="8193731" cy="4973925"/>
          </a:xfrm>
        </p:spPr>
        <p:txBody>
          <a:bodyPr/>
          <a:lstStyle/>
          <a:p>
            <a:pPr marL="0" indent="0">
              <a:buNone/>
            </a:pPr>
            <a:r>
              <a:rPr lang="en-CA" sz="1400" b="1" dirty="0" smtClean="0">
                <a:solidFill>
                  <a:srgbClr val="333333"/>
                </a:solidFill>
              </a:rPr>
              <a:t>The right IT organization for a dynamic environment is the one that fosters the greatest collaboration with the business.</a:t>
            </a:r>
          </a:p>
          <a:p>
            <a:pPr marL="179388" indent="-179388" fontAlgn="auto">
              <a:spcBef>
                <a:spcPts val="400"/>
              </a:spcBef>
              <a:spcAft>
                <a:spcPts val="0"/>
              </a:spcAft>
            </a:pPr>
            <a:r>
              <a:rPr lang="en-CA" dirty="0" smtClean="0">
                <a:solidFill>
                  <a:srgbClr val="333333"/>
                </a:solidFill>
              </a:rPr>
              <a:t>Traditionally, rapid changes in business demands would have required a decentralized IT operating model with IT resources closer to the changing environment for early anticipation, and to accommodate change more readily.</a:t>
            </a:r>
          </a:p>
          <a:p>
            <a:pPr marL="179388" indent="-179388" fontAlgn="auto">
              <a:spcBef>
                <a:spcPts val="400"/>
              </a:spcBef>
              <a:spcAft>
                <a:spcPts val="0"/>
              </a:spcAft>
            </a:pPr>
            <a:r>
              <a:rPr lang="en-CA" dirty="0" smtClean="0">
                <a:solidFill>
                  <a:srgbClr val="333333"/>
                </a:solidFill>
              </a:rPr>
              <a:t>However, alignment between the business and IT operating models </a:t>
            </a:r>
            <a:r>
              <a:rPr lang="en-CA" b="1" dirty="0" smtClean="0">
                <a:solidFill>
                  <a:srgbClr val="333333"/>
                </a:solidFill>
              </a:rPr>
              <a:t>may not provide the most appropriate outcome.</a:t>
            </a:r>
          </a:p>
          <a:p>
            <a:pPr marL="179388" indent="-179388" fontAlgn="auto">
              <a:spcBef>
                <a:spcPts val="400"/>
              </a:spcBef>
              <a:spcAft>
                <a:spcPts val="0"/>
              </a:spcAft>
            </a:pPr>
            <a:r>
              <a:rPr lang="en-CA" dirty="0" smtClean="0">
                <a:solidFill>
                  <a:srgbClr val="333333"/>
                </a:solidFill>
              </a:rPr>
              <a:t>While business units may require decentralized decision making to respond to the rapid changes in their environment,</a:t>
            </a:r>
            <a:r>
              <a:rPr lang="en-CA" b="1" dirty="0" smtClean="0">
                <a:solidFill>
                  <a:srgbClr val="333333"/>
                </a:solidFill>
              </a:rPr>
              <a:t> </a:t>
            </a:r>
            <a:r>
              <a:rPr lang="en-CA" dirty="0" smtClean="0">
                <a:solidFill>
                  <a:srgbClr val="333333"/>
                </a:solidFill>
              </a:rPr>
              <a:t>the IT function that may be best suited to support the business in these conditions is a </a:t>
            </a:r>
            <a:r>
              <a:rPr lang="en-CA" b="1" dirty="0" smtClean="0">
                <a:solidFill>
                  <a:srgbClr val="333333"/>
                </a:solidFill>
              </a:rPr>
              <a:t>more centralized approach.</a:t>
            </a:r>
          </a:p>
          <a:p>
            <a:pPr marL="0" indent="0" fontAlgn="auto">
              <a:spcBef>
                <a:spcPts val="400"/>
              </a:spcBef>
              <a:spcAft>
                <a:spcPts val="0"/>
              </a:spcAft>
              <a:buNone/>
            </a:pPr>
            <a:r>
              <a:rPr lang="en-CA" sz="1400" b="1" dirty="0" smtClean="0">
                <a:solidFill>
                  <a:srgbClr val="333333"/>
                </a:solidFill>
              </a:rPr>
              <a:t>The demand for integration across business units is driving increasing levels of standardization, formalization, and centralization of IT.</a:t>
            </a:r>
          </a:p>
          <a:p>
            <a:pPr marL="179388" lvl="1" indent="-179388" fontAlgn="auto">
              <a:spcBef>
                <a:spcPts val="400"/>
              </a:spcBef>
              <a:spcAft>
                <a:spcPts val="0"/>
              </a:spcAft>
              <a:buFont typeface="Arial" pitchFamily="34" charset="0"/>
              <a:buChar char="•"/>
            </a:pPr>
            <a:r>
              <a:rPr lang="en-CA" b="1" dirty="0" smtClean="0">
                <a:solidFill>
                  <a:srgbClr val="333333"/>
                </a:solidFill>
              </a:rPr>
              <a:t>Demand for integration is driven by six key factors:</a:t>
            </a:r>
            <a:r>
              <a:rPr lang="en-CA" dirty="0" smtClean="0">
                <a:solidFill>
                  <a:srgbClr val="333333"/>
                </a:solidFill>
              </a:rPr>
              <a:t> </a:t>
            </a:r>
            <a:r>
              <a:rPr lang="en-CA" dirty="0">
                <a:solidFill>
                  <a:srgbClr val="333333"/>
                </a:solidFill>
                <a:latin typeface="Arial" pitchFamily="34" charset="0"/>
                <a:cs typeface="Arial" pitchFamily="34" charset="0"/>
              </a:rPr>
              <a:t>t</a:t>
            </a:r>
            <a:r>
              <a:rPr lang="en-CA" dirty="0" smtClean="0">
                <a:solidFill>
                  <a:srgbClr val="333333"/>
                </a:solidFill>
                <a:latin typeface="Arial" pitchFamily="34" charset="0"/>
                <a:cs typeface="Arial" pitchFamily="34" charset="0"/>
              </a:rPr>
              <a:t>he firm’s level of acquisition activity, the relatedness of the firm’s businesses, level of vertical integration, government regulation, level of specialization, and the importance of the brand.</a:t>
            </a:r>
          </a:p>
          <a:p>
            <a:pPr marL="179388" lvl="1" indent="-179388" fontAlgn="auto">
              <a:spcBef>
                <a:spcPts val="400"/>
              </a:spcBef>
              <a:spcAft>
                <a:spcPts val="0"/>
              </a:spcAft>
              <a:buFont typeface="Arial" pitchFamily="34" charset="0"/>
              <a:buChar char="•"/>
            </a:pPr>
            <a:r>
              <a:rPr lang="en-CA" b="1" dirty="0" smtClean="0">
                <a:solidFill>
                  <a:srgbClr val="333333"/>
                </a:solidFill>
                <a:latin typeface="Arial" pitchFamily="34" charset="0"/>
                <a:cs typeface="Arial" pitchFamily="34" charset="0"/>
              </a:rPr>
              <a:t>Trends toward increased centralization </a:t>
            </a:r>
            <a:r>
              <a:rPr lang="en-CA" dirty="0" smtClean="0">
                <a:solidFill>
                  <a:srgbClr val="333333"/>
                </a:solidFill>
                <a:latin typeface="Arial" pitchFamily="34" charset="0"/>
                <a:cs typeface="Arial" pitchFamily="34" charset="0"/>
              </a:rPr>
              <a:t>are manifested in more standardization in IT platforms and applications, more formalization of the IT business processes, and more centralization of decision making regarding IT, similar to the decision structure of a hybrid IT operating model. </a:t>
            </a:r>
          </a:p>
          <a:p>
            <a:pPr marL="0" lvl="1" indent="0" fontAlgn="auto">
              <a:spcBef>
                <a:spcPts val="400"/>
              </a:spcBef>
              <a:spcAft>
                <a:spcPts val="0"/>
              </a:spcAft>
              <a:buNone/>
            </a:pPr>
            <a:r>
              <a:rPr lang="en-CA" sz="1400" b="1" dirty="0" smtClean="0">
                <a:solidFill>
                  <a:srgbClr val="333333"/>
                </a:solidFill>
              </a:rPr>
              <a:t>IT is most successful...</a:t>
            </a:r>
          </a:p>
          <a:p>
            <a:pPr marL="179388" lvl="1" indent="-179388" fontAlgn="auto">
              <a:spcBef>
                <a:spcPts val="400"/>
              </a:spcBef>
              <a:spcAft>
                <a:spcPts val="0"/>
              </a:spcAft>
              <a:buSzPct val="120000"/>
              <a:buFont typeface="Arial" pitchFamily="34" charset="0"/>
              <a:buChar char="•"/>
            </a:pPr>
            <a:r>
              <a:rPr lang="en-CA" dirty="0" smtClean="0">
                <a:solidFill>
                  <a:srgbClr val="333333"/>
                </a:solidFill>
              </a:rPr>
              <a:t>Under a </a:t>
            </a:r>
            <a:r>
              <a:rPr lang="en-CA" b="1" dirty="0" smtClean="0">
                <a:solidFill>
                  <a:srgbClr val="333333"/>
                </a:solidFill>
              </a:rPr>
              <a:t>hybrid operating model.</a:t>
            </a:r>
          </a:p>
          <a:p>
            <a:pPr marL="179388" lvl="1" indent="-179388" fontAlgn="auto">
              <a:spcBef>
                <a:spcPts val="400"/>
              </a:spcBef>
              <a:spcAft>
                <a:spcPts val="0"/>
              </a:spcAft>
              <a:buSzPct val="120000"/>
              <a:buFont typeface="Arial" pitchFamily="34" charset="0"/>
              <a:buChar char="•"/>
            </a:pPr>
            <a:r>
              <a:rPr lang="en-CA" dirty="0" smtClean="0">
                <a:solidFill>
                  <a:srgbClr val="333333"/>
                </a:solidFill>
              </a:rPr>
              <a:t>When the business decides </a:t>
            </a:r>
            <a:r>
              <a:rPr lang="en-CA" b="1" dirty="0" smtClean="0">
                <a:solidFill>
                  <a:srgbClr val="333333"/>
                </a:solidFill>
              </a:rPr>
              <a:t>which IT services are needed </a:t>
            </a:r>
            <a:r>
              <a:rPr lang="en-CA" dirty="0" smtClean="0">
                <a:solidFill>
                  <a:srgbClr val="333333"/>
                </a:solidFill>
              </a:rPr>
              <a:t>and an IT steering committee decides </a:t>
            </a:r>
            <a:r>
              <a:rPr lang="en-CA" b="1" dirty="0" smtClean="0">
                <a:solidFill>
                  <a:srgbClr val="333333"/>
                </a:solidFill>
              </a:rPr>
              <a:t>how the services should be delivered.</a:t>
            </a:r>
          </a:p>
          <a:p>
            <a:pPr marL="179388" lvl="1" indent="-179388" fontAlgn="auto">
              <a:spcBef>
                <a:spcPts val="400"/>
              </a:spcBef>
              <a:spcAft>
                <a:spcPts val="0"/>
              </a:spcAft>
              <a:buSzPct val="120000"/>
              <a:buFont typeface="Arial" pitchFamily="34" charset="0"/>
              <a:buChar char="•"/>
            </a:pPr>
            <a:r>
              <a:rPr lang="en-CA" dirty="0" smtClean="0">
                <a:solidFill>
                  <a:srgbClr val="333333"/>
                </a:solidFill>
              </a:rPr>
              <a:t>When systems are </a:t>
            </a:r>
            <a:r>
              <a:rPr lang="en-CA" b="1" dirty="0" smtClean="0">
                <a:solidFill>
                  <a:srgbClr val="333333"/>
                </a:solidFill>
              </a:rPr>
              <a:t>standardized.</a:t>
            </a:r>
          </a:p>
          <a:p>
            <a:pPr marL="179388" lvl="1" indent="-179388" fontAlgn="auto">
              <a:spcBef>
                <a:spcPts val="400"/>
              </a:spcBef>
              <a:spcAft>
                <a:spcPts val="0"/>
              </a:spcAft>
              <a:buFont typeface="Arial" pitchFamily="34" charset="0"/>
              <a:buChar char="•"/>
            </a:pPr>
            <a:endParaRPr lang="en-CA" dirty="0" smtClean="0">
              <a:solidFill>
                <a:srgbClr val="333333"/>
              </a:solidFill>
              <a:latin typeface="Arial" pitchFamily="34" charset="0"/>
              <a:cs typeface="Arial" pitchFamily="34" charset="0"/>
            </a:endParaRPr>
          </a:p>
          <a:p>
            <a:pPr marL="179388" lvl="1" indent="-179388" fontAlgn="auto">
              <a:spcBef>
                <a:spcPts val="400"/>
              </a:spcBef>
              <a:spcAft>
                <a:spcPts val="0"/>
              </a:spcAft>
              <a:buFont typeface="Arial" pitchFamily="34" charset="0"/>
              <a:buChar char="•"/>
            </a:pPr>
            <a:endParaRPr lang="en-CA" dirty="0" smtClean="0">
              <a:solidFill>
                <a:srgbClr val="333333"/>
              </a:solidFill>
              <a:latin typeface="Arial" pitchFamily="34" charset="0"/>
              <a:cs typeface="Arial" pitchFamily="34" charset="0"/>
            </a:endParaRPr>
          </a:p>
          <a:p>
            <a:pPr marL="179388" indent="-179388" fontAlgn="auto">
              <a:spcBef>
                <a:spcPts val="400"/>
              </a:spcBef>
              <a:spcAft>
                <a:spcPts val="0"/>
              </a:spcAft>
            </a:pPr>
            <a:endParaRPr lang="en-CA" b="1" dirty="0" smtClean="0">
              <a:solidFill>
                <a:srgbClr val="333333"/>
              </a:solidFill>
            </a:endParaRP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337212"/>
            <a:ext cx="2368322"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2"/>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latin typeface="+mn-lt"/>
              </a:rPr>
              <a:t>*</a:t>
            </a:r>
            <a:r>
              <a:rPr lang="en-CA" sz="900" dirty="0" smtClean="0">
                <a:latin typeface="+mn-lt"/>
              </a:rPr>
              <a:t>Gold </a:t>
            </a:r>
            <a:r>
              <a:rPr lang="en-CA" sz="900" dirty="0">
                <a:latin typeface="+mn-lt"/>
              </a:rPr>
              <a:t>and Silver level subscribers only</a:t>
            </a:r>
          </a:p>
        </p:txBody>
      </p:sp>
      <p:pic>
        <p:nvPicPr>
          <p:cNvPr id="15" name="Picture 14" descr="best-practice-blueprints.png"/>
          <p:cNvPicPr>
            <a:picLocks noChangeAspect="1"/>
          </p:cNvPicPr>
          <p:nvPr/>
        </p:nvPicPr>
        <p:blipFill>
          <a:blip r:embed="rId3"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4"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5"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85284"/>
            <a:ext cx="2168339"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spTree>
    <p:extLst>
      <p:ext uri="{BB962C8B-B14F-4D97-AF65-F5344CB8AC3E}">
        <p14:creationId xmlns:p14="http://schemas.microsoft.com/office/powerpoint/2010/main" val="1486544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the pathfinder below to address specific questions about IT operating models and governance</a:t>
            </a:r>
            <a:endParaRPr lang="en-CA" dirty="0"/>
          </a:p>
        </p:txBody>
      </p:sp>
      <p:graphicFrame>
        <p:nvGraphicFramePr>
          <p:cNvPr id="4" name="Table 3"/>
          <p:cNvGraphicFramePr>
            <a:graphicFrameLocks noGrp="1"/>
          </p:cNvGraphicFramePr>
          <p:nvPr>
            <p:extLst/>
          </p:nvPr>
        </p:nvGraphicFramePr>
        <p:xfrm>
          <a:off x="251521" y="1180296"/>
          <a:ext cx="8532947" cy="5273040"/>
        </p:xfrm>
        <a:graphic>
          <a:graphicData uri="http://schemas.openxmlformats.org/drawingml/2006/table">
            <a:tbl>
              <a:tblPr firstRow="1">
                <a:tableStyleId>{BC89EF96-8CEA-46FF-86C4-4CE0E7609802}</a:tableStyleId>
              </a:tblPr>
              <a:tblGrid>
                <a:gridCol w="3132347"/>
                <a:gridCol w="2263487"/>
                <a:gridCol w="268895"/>
                <a:gridCol w="2184142"/>
                <a:gridCol w="684076"/>
              </a:tblGrid>
              <a:tr h="252000">
                <a:tc>
                  <a:txBody>
                    <a:bodyPr/>
                    <a:lstStyle/>
                    <a:p>
                      <a:pPr algn="ctr"/>
                      <a:r>
                        <a:rPr lang="en-CA" sz="1100" dirty="0" smtClean="0">
                          <a:solidFill>
                            <a:schemeClr val="bg1"/>
                          </a:solidFill>
                        </a:rPr>
                        <a:t>Question</a:t>
                      </a:r>
                      <a:endParaRPr lang="en-CA" sz="1100" dirty="0">
                        <a:solidFill>
                          <a:schemeClr val="bg1"/>
                        </a:solidFill>
                      </a:endParaRPr>
                    </a:p>
                  </a:txBody>
                  <a:tcPr>
                    <a:solidFill>
                      <a:schemeClr val="accent1"/>
                    </a:solidFill>
                  </a:tcPr>
                </a:tc>
                <a:tc gridSpan="3">
                  <a:txBody>
                    <a:bodyPr/>
                    <a:lstStyle/>
                    <a:p>
                      <a:pPr algn="ctr"/>
                      <a:r>
                        <a:rPr lang="en-CA" sz="1100" dirty="0" smtClean="0">
                          <a:solidFill>
                            <a:schemeClr val="bg1"/>
                          </a:solidFill>
                        </a:rPr>
                        <a:t>Importance or Answer</a:t>
                      </a:r>
                      <a:endParaRPr lang="en-CA" sz="1100" b="0" dirty="0">
                        <a:solidFill>
                          <a:schemeClr val="bg1"/>
                        </a:solidFill>
                      </a:endParaRPr>
                    </a:p>
                  </a:txBody>
                  <a:tcPr>
                    <a:solidFill>
                      <a:schemeClr val="accent1"/>
                    </a:solidFill>
                  </a:tcPr>
                </a:tc>
                <a:tc hMerge="1">
                  <a:txBody>
                    <a:bodyPr/>
                    <a:lstStyle/>
                    <a:p>
                      <a:endParaRPr lang="en-CA"/>
                    </a:p>
                  </a:txBody>
                  <a:tcPr/>
                </a:tc>
                <a:tc hMerge="1">
                  <a:txBody>
                    <a:bodyPr/>
                    <a:lstStyle/>
                    <a:p>
                      <a:endParaRPr lang="en-CA"/>
                    </a:p>
                  </a:txBody>
                  <a:tcPr/>
                </a:tc>
                <a:tc>
                  <a:txBody>
                    <a:bodyPr/>
                    <a:lstStyle/>
                    <a:p>
                      <a:pPr algn="ctr"/>
                      <a:r>
                        <a:rPr lang="en-CA" sz="1100" dirty="0" smtClean="0">
                          <a:solidFill>
                            <a:schemeClr val="bg1"/>
                          </a:solidFill>
                        </a:rPr>
                        <a:t>Slide</a:t>
                      </a:r>
                      <a:endParaRPr lang="en-CA" sz="1100"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t>What are the advantages and disadvantages of different IT operating models?</a:t>
                      </a:r>
                      <a:endParaRPr lang="en-CA" sz="1100" dirty="0"/>
                    </a:p>
                  </a:txBody>
                  <a:tcPr>
                    <a:solidFill>
                      <a:schemeClr val="accent1">
                        <a:lumMod val="20000"/>
                        <a:lumOff val="80000"/>
                      </a:schemeClr>
                    </a:solidFill>
                  </a:tcPr>
                </a:tc>
                <a:tc gridSpan="3">
                  <a:txBody>
                    <a:bodyPr/>
                    <a:lstStyle/>
                    <a:p>
                      <a:r>
                        <a:rPr lang="en-CA" sz="1100" dirty="0" smtClean="0"/>
                        <a:t>Ensure you are leveraging</a:t>
                      </a:r>
                      <a:r>
                        <a:rPr lang="en-CA" sz="1100" baseline="0" dirty="0" smtClean="0"/>
                        <a:t> the advantages to your organization’s current IT operating model.</a:t>
                      </a:r>
                      <a:endParaRPr lang="en-CA" sz="1100" b="0" dirty="0"/>
                    </a:p>
                  </a:txBody>
                  <a:tcPr>
                    <a:solidFill>
                      <a:schemeClr val="accent1">
                        <a:lumMod val="20000"/>
                        <a:lumOff val="80000"/>
                      </a:schemeClr>
                    </a:solidFill>
                  </a:tcPr>
                </a:tc>
                <a:tc hMerge="1">
                  <a:txBody>
                    <a:bodyPr/>
                    <a:lstStyle/>
                    <a:p>
                      <a:endParaRPr lang="en-CA"/>
                    </a:p>
                  </a:txBody>
                  <a:tcPr/>
                </a:tc>
                <a:tc hMerge="1">
                  <a:txBody>
                    <a:bodyPr/>
                    <a:lstStyle/>
                    <a:p>
                      <a:endParaRPr lang="en-CA"/>
                    </a:p>
                  </a:txBody>
                  <a:tcPr/>
                </a:tc>
                <a:tc>
                  <a:txBody>
                    <a:bodyPr/>
                    <a:lstStyle/>
                    <a:p>
                      <a:pPr algn="ctr"/>
                      <a:r>
                        <a:rPr lang="en-CA" sz="1100" smtClean="0"/>
                        <a:t>13</a:t>
                      </a:r>
                      <a:endParaRPr lang="en-CA" sz="1100" b="1" dirty="0">
                        <a:solidFill>
                          <a:srgbClr val="FF0000"/>
                        </a:solidFill>
                      </a:endParaRPr>
                    </a:p>
                  </a:txBody>
                  <a:tcPr>
                    <a:solidFill>
                      <a:schemeClr val="accent1">
                        <a:lumMod val="20000"/>
                        <a:lumOff val="80000"/>
                      </a:schemeClr>
                    </a:solidFill>
                  </a:tcPr>
                </a:tc>
              </a:tr>
              <a:tr h="123613">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t>What factors contribute to IT success?</a:t>
                      </a:r>
                    </a:p>
                  </a:txBody>
                  <a:tcPr/>
                </a:tc>
                <a:tc gridSpan="3">
                  <a:txBody>
                    <a:bodyPr/>
                    <a:lstStyle/>
                    <a:p>
                      <a:r>
                        <a:rPr lang="en-CA" sz="1100" dirty="0" smtClean="0"/>
                        <a:t>Under a hybrid operating model.</a:t>
                      </a:r>
                      <a:endParaRPr lang="en-CA" sz="1100" b="0" dirty="0"/>
                    </a:p>
                  </a:txBody>
                  <a:tcPr/>
                </a:tc>
                <a:tc hMerge="1">
                  <a:txBody>
                    <a:bodyPr/>
                    <a:lstStyle/>
                    <a:p>
                      <a:endParaRPr lang="en-CA"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alpha val="20000"/>
                      </a:schemeClr>
                    </a:solidFill>
                  </a:tcPr>
                </a:tc>
                <a:tc hMerge="1">
                  <a:txBody>
                    <a:bodyPr/>
                    <a:lstStyle/>
                    <a:p>
                      <a:endParaRPr lang="en-CA"/>
                    </a:p>
                  </a:txBody>
                  <a:tcPr/>
                </a:tc>
                <a:tc>
                  <a:txBody>
                    <a:bodyPr/>
                    <a:lstStyle/>
                    <a:p>
                      <a:pPr algn="ctr"/>
                      <a:r>
                        <a:rPr lang="en-CA" sz="1100" dirty="0" smtClean="0"/>
                        <a:t>40</a:t>
                      </a:r>
                      <a:endParaRPr lang="en-CA" sz="1100" b="1" dirty="0">
                        <a:solidFill>
                          <a:srgbClr val="FF0000"/>
                        </a:solidFill>
                      </a:endParaRPr>
                    </a:p>
                  </a:txBody>
                  <a:tcPr/>
                </a:tc>
              </a:tr>
              <a:tr h="294640">
                <a:tc vMerge="1">
                  <a:txBody>
                    <a:bodyPr/>
                    <a:lstStyle/>
                    <a:p>
                      <a:endParaRPr lang="en-CA"/>
                    </a:p>
                  </a:txBody>
                  <a:tcPr/>
                </a:tc>
                <a:tc gridSpan="3">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sz="1100" dirty="0" smtClean="0"/>
                        <a:t>When the business decides which IT services are needed and an IT steering committee decides how the services should be delivered.</a:t>
                      </a:r>
                      <a:endParaRPr lang="en-CA" sz="1100" b="0" dirty="0" smtClean="0">
                        <a:solidFill>
                          <a:srgbClr val="333333"/>
                        </a:solidFill>
                      </a:endParaRPr>
                    </a:p>
                  </a:txBody>
                  <a:tcPr/>
                </a:tc>
                <a:tc hMerge="1">
                  <a:txBody>
                    <a:bodyPr/>
                    <a:lstStyle/>
                    <a:p>
                      <a:endParaRPr lang="en-CA"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alpha val="20000"/>
                      </a:schemeClr>
                    </a:solidFill>
                  </a:tcPr>
                </a:tc>
                <a:tc hMerge="1">
                  <a:txBody>
                    <a:bodyPr/>
                    <a:lstStyle/>
                    <a:p>
                      <a:endParaRPr lang="en-CA"/>
                    </a:p>
                  </a:txBody>
                  <a:tcPr/>
                </a:tc>
                <a:tc>
                  <a:txBody>
                    <a:bodyPr/>
                    <a:lstStyle/>
                    <a:p>
                      <a:pPr algn="ctr"/>
                      <a:r>
                        <a:rPr lang="en-CA" sz="1100" dirty="0" smtClean="0"/>
                        <a:t>19</a:t>
                      </a:r>
                      <a:endParaRPr lang="en-CA" sz="1100" dirty="0"/>
                    </a:p>
                  </a:txBody>
                  <a:tcPr/>
                </a:tc>
              </a:tr>
              <a:tr h="123613">
                <a:tc vMerge="1">
                  <a:txBody>
                    <a:bodyPr/>
                    <a:lstStyle/>
                    <a:p>
                      <a:endParaRPr lang="en-CA"/>
                    </a:p>
                  </a:txBody>
                  <a:tcPr/>
                </a:tc>
                <a:tc gridSpan="3">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sz="1100" dirty="0" smtClean="0"/>
                        <a:t>When systems are standardized.</a:t>
                      </a:r>
                      <a:endParaRPr lang="en-CA" sz="1100" b="0" dirty="0" smtClean="0">
                        <a:solidFill>
                          <a:srgbClr val="333333"/>
                        </a:solidFill>
                      </a:endParaRPr>
                    </a:p>
                  </a:txBody>
                  <a:tcPr/>
                </a:tc>
                <a:tc hMerge="1">
                  <a:txBody>
                    <a:bodyPr/>
                    <a:lstStyle/>
                    <a:p>
                      <a:endParaRPr lang="en-CA"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alpha val="20000"/>
                      </a:schemeClr>
                    </a:solidFill>
                  </a:tcPr>
                </a:tc>
                <a:tc hMerge="1">
                  <a:txBody>
                    <a:bodyPr/>
                    <a:lstStyle/>
                    <a:p>
                      <a:endParaRPr lang="en-CA"/>
                    </a:p>
                  </a:txBody>
                  <a:tcPr/>
                </a:tc>
                <a:tc>
                  <a:txBody>
                    <a:bodyPr/>
                    <a:lstStyle/>
                    <a:p>
                      <a:pPr algn="ctr"/>
                      <a:r>
                        <a:rPr lang="en-CA" sz="1100" dirty="0" smtClean="0"/>
                        <a:t>18</a:t>
                      </a:r>
                      <a:endParaRPr lang="en-CA" sz="1100" dirty="0"/>
                    </a:p>
                  </a:txBody>
                  <a:tcPr/>
                </a:tc>
              </a:tr>
              <a:tr h="152400">
                <a:tc rowSpan="3">
                  <a:txBody>
                    <a:bodyPr/>
                    <a:lstStyle/>
                    <a:p>
                      <a:r>
                        <a:rPr lang="en-CA" sz="1100" dirty="0" smtClean="0"/>
                        <a:t>What factors affect the decision</a:t>
                      </a:r>
                      <a:r>
                        <a:rPr lang="en-CA" sz="1100" baseline="0" dirty="0" smtClean="0"/>
                        <a:t> to increase or decrease centralization?</a:t>
                      </a:r>
                      <a:endParaRPr lang="en-CA" sz="1100" dirty="0"/>
                    </a:p>
                  </a:txBody>
                  <a:tcPr>
                    <a:solidFill>
                      <a:schemeClr val="accent1">
                        <a:lumMod val="20000"/>
                        <a:lumOff val="80000"/>
                      </a:schemeClr>
                    </a:solidFill>
                  </a:tcPr>
                </a:tc>
                <a:tc>
                  <a:txBody>
                    <a:bodyPr/>
                    <a:lstStyle/>
                    <a:p>
                      <a:r>
                        <a:rPr lang="en-CA" sz="1100" dirty="0" smtClean="0"/>
                        <a:t>Regulatory</a:t>
                      </a:r>
                      <a:r>
                        <a:rPr lang="en-CA" sz="1100" baseline="0" dirty="0" smtClean="0"/>
                        <a:t> requirements.</a:t>
                      </a:r>
                      <a:endParaRPr lang="en-CA" sz="1100" dirty="0"/>
                    </a:p>
                  </a:txBody>
                  <a:tcPr>
                    <a:solidFill>
                      <a:schemeClr val="accent1">
                        <a:lumMod val="20000"/>
                        <a:lumOff val="80000"/>
                      </a:schemeClr>
                    </a:solidFill>
                  </a:tcPr>
                </a:tc>
                <a:tc gridSpan="2">
                  <a:txBody>
                    <a:bodyPr/>
                    <a:lstStyle/>
                    <a:p>
                      <a:r>
                        <a:rPr lang="en-CA" sz="1100" dirty="0" smtClean="0"/>
                        <a:t>Reducing IT costs.</a:t>
                      </a:r>
                      <a:endParaRPr lang="en-CA" sz="1100" dirty="0"/>
                    </a:p>
                  </a:txBody>
                  <a:tcPr>
                    <a:solidFill>
                      <a:schemeClr val="accent1">
                        <a:lumMod val="20000"/>
                        <a:lumOff val="80000"/>
                      </a:schemeClr>
                    </a:solidFill>
                  </a:tcPr>
                </a:tc>
                <a:tc hMerge="1">
                  <a:txBody>
                    <a:bodyPr/>
                    <a:lstStyle/>
                    <a:p>
                      <a:endParaRPr lang="en-CA"/>
                    </a:p>
                  </a:txBody>
                  <a:tcPr/>
                </a:tc>
                <a:tc rowSpan="3">
                  <a:txBody>
                    <a:bodyPr/>
                    <a:lstStyle/>
                    <a:p>
                      <a:pPr algn="ctr"/>
                      <a:r>
                        <a:rPr lang="en-CA" sz="1100" dirty="0" smtClean="0"/>
                        <a:t>22</a:t>
                      </a:r>
                      <a:endParaRPr lang="en-CA" sz="1100" b="1" dirty="0">
                        <a:solidFill>
                          <a:srgbClr val="FF0000"/>
                        </a:solidFill>
                      </a:endParaRPr>
                    </a:p>
                  </a:txBody>
                  <a:tcPr>
                    <a:solidFill>
                      <a:schemeClr val="accent1">
                        <a:lumMod val="20000"/>
                        <a:lumOff val="80000"/>
                      </a:schemeClr>
                    </a:solidFill>
                  </a:tcPr>
                </a:tc>
              </a:tr>
              <a:tr h="152400">
                <a:tc vMerge="1">
                  <a:txBody>
                    <a:bodyPr/>
                    <a:lstStyle/>
                    <a:p>
                      <a:endParaRPr lang="en-CA"/>
                    </a:p>
                  </a:txBody>
                  <a:tcPr/>
                </a:tc>
                <a:tc>
                  <a:txBody>
                    <a:bodyPr/>
                    <a:lstStyle/>
                    <a:p>
                      <a:r>
                        <a:rPr lang="en-CA" sz="1100" dirty="0" smtClean="0"/>
                        <a:t>Political risk.</a:t>
                      </a:r>
                      <a:endParaRPr lang="en-CA" sz="1100" dirty="0"/>
                    </a:p>
                  </a:txBody>
                  <a:tcPr>
                    <a:solidFill>
                      <a:schemeClr val="accent1">
                        <a:lumMod val="20000"/>
                        <a:lumOff val="80000"/>
                      </a:schemeClr>
                    </a:solidFill>
                  </a:tcPr>
                </a:tc>
                <a:tc gridSpan="2">
                  <a:txBody>
                    <a:bodyPr/>
                    <a:lstStyle/>
                    <a:p>
                      <a:r>
                        <a:rPr lang="en-CA" sz="1100" dirty="0" smtClean="0"/>
                        <a:t>Improvements to IT.</a:t>
                      </a:r>
                      <a:endParaRPr lang="en-CA" sz="1100" dirty="0"/>
                    </a:p>
                  </a:txBody>
                  <a:tcPr>
                    <a:solidFill>
                      <a:schemeClr val="accent1">
                        <a:lumMod val="20000"/>
                        <a:lumOff val="80000"/>
                      </a:schemeClr>
                    </a:solidFill>
                  </a:tcPr>
                </a:tc>
                <a:tc hMerge="1">
                  <a:txBody>
                    <a:bodyPr/>
                    <a:lstStyle/>
                    <a:p>
                      <a:endParaRPr lang="en-CA"/>
                    </a:p>
                  </a:txBody>
                  <a:tcPr/>
                </a:tc>
                <a:tc vMerge="1">
                  <a:txBody>
                    <a:bodyPr/>
                    <a:lstStyle/>
                    <a:p>
                      <a:endParaRPr lang="en-CA"/>
                    </a:p>
                  </a:txBody>
                  <a:tcPr/>
                </a:tc>
              </a:tr>
              <a:tr h="152400">
                <a:tc vMerge="1">
                  <a:txBody>
                    <a:bodyPr/>
                    <a:lstStyle/>
                    <a:p>
                      <a:endParaRPr lang="en-CA"/>
                    </a:p>
                  </a:txBody>
                  <a:tcPr/>
                </a:tc>
                <a:tc>
                  <a:txBody>
                    <a:bodyPr/>
                    <a:lstStyle/>
                    <a:p>
                      <a:r>
                        <a:rPr lang="en-CA" sz="1100" dirty="0" smtClean="0"/>
                        <a:t>Proximity:</a:t>
                      </a:r>
                      <a:r>
                        <a:rPr lang="en-CA" sz="1100" baseline="0" dirty="0" smtClean="0"/>
                        <a:t> IT &amp; Business staff.</a:t>
                      </a:r>
                      <a:endParaRPr lang="en-CA" sz="1100" dirty="0"/>
                    </a:p>
                  </a:txBody>
                  <a:tcPr>
                    <a:solidFill>
                      <a:schemeClr val="accent1">
                        <a:lumMod val="20000"/>
                        <a:lumOff val="80000"/>
                      </a:schemeClr>
                    </a:solidFill>
                  </a:tcPr>
                </a:tc>
                <a:tc gridSpan="2">
                  <a:txBody>
                    <a:bodyPr/>
                    <a:lstStyle/>
                    <a:p>
                      <a:r>
                        <a:rPr lang="en-CA" sz="1100" dirty="0" smtClean="0"/>
                        <a:t>Availability of</a:t>
                      </a:r>
                      <a:r>
                        <a:rPr lang="en-CA" sz="1100" baseline="0" dirty="0" smtClean="0"/>
                        <a:t> skilled IT resources.</a:t>
                      </a:r>
                      <a:endParaRPr lang="en-CA" sz="1100" dirty="0"/>
                    </a:p>
                  </a:txBody>
                  <a:tcPr>
                    <a:solidFill>
                      <a:schemeClr val="accent1">
                        <a:lumMod val="20000"/>
                        <a:lumOff val="80000"/>
                      </a:schemeClr>
                    </a:solidFill>
                  </a:tcPr>
                </a:tc>
                <a:tc hMerge="1">
                  <a:txBody>
                    <a:bodyPr/>
                    <a:lstStyle/>
                    <a:p>
                      <a:endParaRPr lang="en-CA"/>
                    </a:p>
                  </a:txBody>
                  <a:tcPr/>
                </a:tc>
                <a:tc vMerge="1">
                  <a:txBody>
                    <a:bodyPr/>
                    <a:lstStyle/>
                    <a:p>
                      <a:endParaRPr lang="en-CA"/>
                    </a:p>
                  </a:txBody>
                  <a:tcPr/>
                </a:tc>
              </a:tr>
              <a:tr h="370840">
                <a:tc>
                  <a:txBody>
                    <a:bodyPr/>
                    <a:lstStyle/>
                    <a:p>
                      <a:r>
                        <a:rPr lang="en-CA" sz="1100" dirty="0" smtClean="0"/>
                        <a:t>How is</a:t>
                      </a:r>
                      <a:r>
                        <a:rPr lang="en-CA" sz="1100" baseline="0" dirty="0" smtClean="0"/>
                        <a:t> demand for integration affecting the IT organization?</a:t>
                      </a:r>
                      <a:endParaRPr lang="en-CA" sz="1100" dirty="0"/>
                    </a:p>
                  </a:txBody>
                  <a:tcPr/>
                </a:tc>
                <a:tc gridSpan="3">
                  <a:txBody>
                    <a:bodyPr/>
                    <a:lstStyle/>
                    <a:p>
                      <a:r>
                        <a:rPr lang="en-CA" sz="1100" dirty="0" smtClean="0"/>
                        <a:t>The trend towards increased centralization is the</a:t>
                      </a:r>
                      <a:r>
                        <a:rPr lang="en-CA" sz="1100" baseline="0" dirty="0" smtClean="0"/>
                        <a:t> result of increasing demand for integration, that is horizontal co-ordination across BUs.</a:t>
                      </a:r>
                      <a:endParaRPr lang="en-CA" sz="1100" dirty="0">
                        <a:solidFill>
                          <a:schemeClr val="tx1"/>
                        </a:solidFill>
                      </a:endParaRPr>
                    </a:p>
                  </a:txBody>
                  <a:tcPr/>
                </a:tc>
                <a:tc hMerge="1">
                  <a:txBody>
                    <a:bodyPr/>
                    <a:lstStyle/>
                    <a:p>
                      <a:endParaRPr lang="en-CA"/>
                    </a:p>
                  </a:txBody>
                  <a:tcPr/>
                </a:tc>
                <a:tc hMerge="1">
                  <a:txBody>
                    <a:bodyPr/>
                    <a:lstStyle/>
                    <a:p>
                      <a:endParaRPr lang="en-CA"/>
                    </a:p>
                  </a:txBody>
                  <a:tcPr/>
                </a:tc>
                <a:tc>
                  <a:txBody>
                    <a:bodyPr/>
                    <a:lstStyle/>
                    <a:p>
                      <a:pPr algn="ctr"/>
                      <a:r>
                        <a:rPr lang="en-CA" sz="1100" dirty="0" smtClean="0"/>
                        <a:t>23</a:t>
                      </a:r>
                      <a:endParaRPr lang="en-CA" sz="1100" b="0" dirty="0">
                        <a:solidFill>
                          <a:schemeClr val="tx1"/>
                        </a:solidFill>
                      </a:endParaRPr>
                    </a:p>
                  </a:txBody>
                  <a:tcPr/>
                </a:tc>
              </a:tr>
              <a:tr h="370840">
                <a:tc>
                  <a:txBody>
                    <a:bodyPr/>
                    <a:lstStyle/>
                    <a:p>
                      <a:r>
                        <a:rPr lang="en-CA" sz="1100" dirty="0" smtClean="0"/>
                        <a:t>How can I determine</a:t>
                      </a:r>
                      <a:r>
                        <a:rPr lang="en-CA" sz="1100" baseline="0" dirty="0" smtClean="0"/>
                        <a:t> whether I need to change my operating model?</a:t>
                      </a:r>
                      <a:endParaRPr lang="en-CA" sz="1100" dirty="0"/>
                    </a:p>
                  </a:txBody>
                  <a:tcPr>
                    <a:solidFill>
                      <a:schemeClr val="accent1">
                        <a:lumMod val="20000"/>
                        <a:lumOff val="80000"/>
                      </a:schemeClr>
                    </a:solidFill>
                  </a:tcPr>
                </a:tc>
                <a:tc gridSpan="3">
                  <a:txBody>
                    <a:bodyPr/>
                    <a:lstStyle/>
                    <a:p>
                      <a:r>
                        <a:rPr lang="en-CA" sz="1100" baseline="0" dirty="0" smtClean="0"/>
                        <a:t>To determine whether you should consider changes to your IT organization t</a:t>
                      </a:r>
                      <a:r>
                        <a:rPr lang="en-CA" sz="1100" dirty="0" smtClean="0"/>
                        <a:t>ake Info-Tech’s </a:t>
                      </a:r>
                      <a:r>
                        <a:rPr lang="en-CA" sz="1100" i="1" dirty="0" smtClean="0"/>
                        <a:t>Demand for Integration Assessment</a:t>
                      </a:r>
                      <a:r>
                        <a:rPr lang="en-CA" sz="1100" baseline="0" dirty="0" smtClean="0"/>
                        <a:t>.</a:t>
                      </a:r>
                      <a:endParaRPr lang="en-CA" sz="1100" dirty="0"/>
                    </a:p>
                  </a:txBody>
                  <a:tcPr>
                    <a:solidFill>
                      <a:schemeClr val="accent1">
                        <a:lumMod val="20000"/>
                        <a:lumOff val="80000"/>
                      </a:schemeClr>
                    </a:solidFill>
                  </a:tcPr>
                </a:tc>
                <a:tc hMerge="1">
                  <a:txBody>
                    <a:bodyPr/>
                    <a:lstStyle/>
                    <a:p>
                      <a:endParaRPr lang="en-CA"/>
                    </a:p>
                  </a:txBody>
                  <a:tcPr/>
                </a:tc>
                <a:tc hMerge="1">
                  <a:txBody>
                    <a:bodyPr/>
                    <a:lstStyle/>
                    <a:p>
                      <a:endParaRPr lang="en-CA"/>
                    </a:p>
                  </a:txBody>
                  <a:tcPr/>
                </a:tc>
                <a:tc>
                  <a:txBody>
                    <a:bodyPr/>
                    <a:lstStyle/>
                    <a:p>
                      <a:pPr algn="ctr"/>
                      <a:r>
                        <a:rPr lang="en-CA" sz="1100" dirty="0" smtClean="0"/>
                        <a:t>25</a:t>
                      </a:r>
                      <a:endParaRPr lang="en-CA" sz="1100" b="0" dirty="0">
                        <a:solidFill>
                          <a:schemeClr val="tx1"/>
                        </a:solidFill>
                      </a:endParaRPr>
                    </a:p>
                  </a:txBody>
                  <a:tcPr>
                    <a:solidFill>
                      <a:schemeClr val="accent1">
                        <a:lumMod val="20000"/>
                        <a:lumOff val="80000"/>
                      </a:schemeClr>
                    </a:solidFill>
                  </a:tcPr>
                </a:tc>
              </a:tr>
              <a:tr h="370840">
                <a:tc>
                  <a:txBody>
                    <a:bodyPr/>
                    <a:lstStyle/>
                    <a:p>
                      <a:r>
                        <a:rPr lang="en-CA" sz="1100" dirty="0" smtClean="0"/>
                        <a:t>What are the steps to improving the IT operating model?</a:t>
                      </a:r>
                      <a:endParaRPr lang="en-CA" sz="1100" dirty="0"/>
                    </a:p>
                  </a:txBody>
                  <a:tcPr/>
                </a:tc>
                <a:tc gridSpan="3">
                  <a:txBody>
                    <a:bodyPr/>
                    <a:lstStyle/>
                    <a:p>
                      <a:r>
                        <a:rPr lang="en-CA" sz="1100" dirty="0" smtClean="0"/>
                        <a:t>Create</a:t>
                      </a:r>
                      <a:r>
                        <a:rPr lang="en-CA" sz="1100" baseline="0" dirty="0" smtClean="0"/>
                        <a:t> an accountability framework, define key objectives, conduct a current state assessment of IT, identify improvement ideas and options, and evaluate options for implementation.</a:t>
                      </a:r>
                      <a:endParaRPr lang="en-CA" sz="1100" dirty="0"/>
                    </a:p>
                  </a:txBody>
                  <a:tcPr/>
                </a:tc>
                <a:tc hMerge="1">
                  <a:txBody>
                    <a:bodyPr/>
                    <a:lstStyle/>
                    <a:p>
                      <a:endParaRPr lang="en-CA"/>
                    </a:p>
                  </a:txBody>
                  <a:tcPr/>
                </a:tc>
                <a:tc hMerge="1">
                  <a:txBody>
                    <a:bodyPr/>
                    <a:lstStyle/>
                    <a:p>
                      <a:endParaRPr lang="en-CA"/>
                    </a:p>
                  </a:txBody>
                  <a:tcPr/>
                </a:tc>
                <a:tc>
                  <a:txBody>
                    <a:bodyPr/>
                    <a:lstStyle/>
                    <a:p>
                      <a:pPr algn="ctr"/>
                      <a:r>
                        <a:rPr lang="en-CA" sz="1100" dirty="0" smtClean="0"/>
                        <a:t>28</a:t>
                      </a:r>
                      <a:endParaRPr lang="en-CA" sz="1100" b="0" dirty="0">
                        <a:solidFill>
                          <a:schemeClr val="tx1"/>
                        </a:solidFill>
                      </a:endParaRPr>
                    </a:p>
                  </a:txBody>
                  <a:tcPr/>
                </a:tc>
              </a:tr>
              <a:tr h="152400">
                <a:tc rowSpan="4">
                  <a:txBody>
                    <a:bodyPr/>
                    <a:lstStyle/>
                    <a:p>
                      <a:r>
                        <a:rPr lang="en-CA" sz="1100" dirty="0" smtClean="0"/>
                        <a:t>What are the challenges to changing the IT operating model?</a:t>
                      </a:r>
                      <a:endParaRPr lang="en-CA" sz="1100" dirty="0"/>
                    </a:p>
                  </a:txBody>
                  <a:tcPr>
                    <a:solidFill>
                      <a:schemeClr val="accent1">
                        <a:lumMod val="20000"/>
                        <a:lumOff val="80000"/>
                      </a:schemeClr>
                    </a:solidFill>
                  </a:tcPr>
                </a:tc>
                <a:tc gridSpan="2">
                  <a:txBody>
                    <a:bodyPr/>
                    <a:lstStyle/>
                    <a:p>
                      <a:r>
                        <a:rPr lang="en-CA" sz="1100" dirty="0" smtClean="0"/>
                        <a:t>Length</a:t>
                      </a:r>
                      <a:r>
                        <a:rPr lang="en-CA" sz="1100" baseline="0" dirty="0" smtClean="0"/>
                        <a:t> of time for financial payback.</a:t>
                      </a:r>
                      <a:endParaRPr lang="en-CA" sz="1100" dirty="0"/>
                    </a:p>
                  </a:txBody>
                  <a:tcPr>
                    <a:solidFill>
                      <a:schemeClr val="accent1">
                        <a:lumMod val="20000"/>
                        <a:lumOff val="80000"/>
                      </a:schemeClr>
                    </a:solidFill>
                  </a:tcPr>
                </a:tc>
                <a:tc hMerge="1">
                  <a:txBody>
                    <a:bodyPr/>
                    <a:lstStyle/>
                    <a:p>
                      <a:endParaRPr lang="en-CA" sz="1000" dirty="0"/>
                    </a:p>
                  </a:txBody>
                  <a:tcPr/>
                </a:tc>
                <a:tc rowSpan="2">
                  <a:txBody>
                    <a:bodyPr/>
                    <a:lstStyle/>
                    <a:p>
                      <a:r>
                        <a:rPr lang="en-CA" sz="1100" dirty="0" smtClean="0"/>
                        <a:t>Differentiated business products and services.</a:t>
                      </a:r>
                      <a:endParaRPr lang="en-CA" sz="1100" dirty="0"/>
                    </a:p>
                  </a:txBody>
                  <a:tcPr>
                    <a:solidFill>
                      <a:schemeClr val="accent1">
                        <a:lumMod val="20000"/>
                        <a:lumOff val="80000"/>
                      </a:schemeClr>
                    </a:solidFill>
                  </a:tcPr>
                </a:tc>
                <a:tc rowSpan="4">
                  <a:txBody>
                    <a:bodyPr/>
                    <a:lstStyle/>
                    <a:p>
                      <a:pPr algn="ctr"/>
                      <a:r>
                        <a:rPr lang="en-CA" sz="1100" dirty="0" smtClean="0"/>
                        <a:t>36</a:t>
                      </a:r>
                      <a:endParaRPr lang="en-CA" sz="1100" b="0" dirty="0">
                        <a:solidFill>
                          <a:schemeClr val="tx1"/>
                        </a:solidFill>
                      </a:endParaRPr>
                    </a:p>
                  </a:txBody>
                  <a:tcPr>
                    <a:solidFill>
                      <a:schemeClr val="accent1">
                        <a:lumMod val="20000"/>
                        <a:lumOff val="80000"/>
                      </a:schemeClr>
                    </a:solidFill>
                  </a:tcPr>
                </a:tc>
              </a:tr>
              <a:tr h="137160">
                <a:tc vMerge="1">
                  <a:txBody>
                    <a:bodyPr/>
                    <a:lstStyle/>
                    <a:p>
                      <a:endParaRPr lang="en-CA"/>
                    </a:p>
                  </a:txBody>
                  <a:tcPr/>
                </a:tc>
                <a:tc rowSpan="2" gridSpan="2">
                  <a:txBody>
                    <a:bodyPr/>
                    <a:lstStyle/>
                    <a:p>
                      <a:r>
                        <a:rPr lang="en-CA" sz="1100" dirty="0" smtClean="0"/>
                        <a:t>Business units’ resistance to change.</a:t>
                      </a:r>
                      <a:endParaRPr lang="en-CA" sz="1100" dirty="0"/>
                    </a:p>
                  </a:txBody>
                  <a:tcPr>
                    <a:solidFill>
                      <a:schemeClr val="accent1">
                        <a:lumMod val="20000"/>
                        <a:lumOff val="80000"/>
                      </a:schemeClr>
                    </a:solidFill>
                  </a:tcPr>
                </a:tc>
                <a:tc rowSpan="2" hMerge="1">
                  <a:txBody>
                    <a:bodyPr/>
                    <a:lstStyle/>
                    <a:p>
                      <a:endParaRPr lang="en-CA"/>
                    </a:p>
                  </a:txBody>
                  <a:tcPr/>
                </a:tc>
                <a:tc vMerge="1">
                  <a:txBody>
                    <a:bodyPr/>
                    <a:lstStyle/>
                    <a:p>
                      <a:endParaRPr lang="en-CA"/>
                    </a:p>
                  </a:txBody>
                  <a:tcPr/>
                </a:tc>
                <a:tc vMerge="1">
                  <a:txBody>
                    <a:bodyPr/>
                    <a:lstStyle/>
                    <a:p>
                      <a:endParaRPr lang="en-CA"/>
                    </a:p>
                  </a:txBody>
                  <a:tcPr/>
                </a:tc>
              </a:tr>
              <a:tr h="137160">
                <a:tc vMerge="1">
                  <a:txBody>
                    <a:bodyPr/>
                    <a:lstStyle/>
                    <a:p>
                      <a:endParaRPr lang="en-CA"/>
                    </a:p>
                  </a:txBody>
                  <a:tcPr/>
                </a:tc>
                <a:tc gridSpan="2" vMerge="1">
                  <a:txBody>
                    <a:bodyPr/>
                    <a:lstStyle/>
                    <a:p>
                      <a:endParaRPr lang="en-CA"/>
                    </a:p>
                  </a:txBody>
                  <a:tcPr/>
                </a:tc>
                <a:tc hMerge="1" vMerge="1">
                  <a:txBody>
                    <a:bodyPr/>
                    <a:lstStyle/>
                    <a:p>
                      <a:endParaRPr lang="en-CA" sz="1000" dirty="0"/>
                    </a:p>
                  </a:txBody>
                  <a:tcPr/>
                </a:tc>
                <a:tc rowSpan="2">
                  <a:txBody>
                    <a:bodyPr/>
                    <a:lstStyle/>
                    <a:p>
                      <a:r>
                        <a:rPr lang="en-CA" sz="1100" dirty="0" smtClean="0"/>
                        <a:t>Managing needs in different geographical regions.</a:t>
                      </a:r>
                      <a:endParaRPr lang="en-CA" sz="1100" dirty="0"/>
                    </a:p>
                  </a:txBody>
                  <a:tcPr>
                    <a:solidFill>
                      <a:schemeClr val="accent1">
                        <a:lumMod val="20000"/>
                        <a:lumOff val="80000"/>
                      </a:schemeClr>
                    </a:solidFill>
                  </a:tcPr>
                </a:tc>
                <a:tc vMerge="1">
                  <a:txBody>
                    <a:bodyPr/>
                    <a:lstStyle/>
                    <a:p>
                      <a:endParaRPr lang="en-CA"/>
                    </a:p>
                  </a:txBody>
                  <a:tcPr/>
                </a:tc>
              </a:tr>
              <a:tr h="152400">
                <a:tc vMerge="1">
                  <a:txBody>
                    <a:bodyPr/>
                    <a:lstStyle/>
                    <a:p>
                      <a:endParaRPr lang="en-CA"/>
                    </a:p>
                  </a:txBody>
                  <a:tcPr/>
                </a:tc>
                <a:tc gridSpan="2">
                  <a:txBody>
                    <a:bodyPr/>
                    <a:lstStyle/>
                    <a:p>
                      <a:r>
                        <a:rPr lang="en-CA" sz="1100" dirty="0" smtClean="0"/>
                        <a:t>Meeting</a:t>
                      </a:r>
                      <a:r>
                        <a:rPr lang="en-CA" sz="1100" baseline="0" dirty="0" smtClean="0"/>
                        <a:t> requirements for around the clock services.</a:t>
                      </a:r>
                      <a:endParaRPr lang="en-CA" sz="1100" dirty="0"/>
                    </a:p>
                  </a:txBody>
                  <a:tcPr>
                    <a:solidFill>
                      <a:schemeClr val="accent1">
                        <a:lumMod val="20000"/>
                        <a:lumOff val="80000"/>
                      </a:schemeClr>
                    </a:solidFill>
                  </a:tcPr>
                </a:tc>
                <a:tc hMerge="1">
                  <a:txBody>
                    <a:bodyPr/>
                    <a:lstStyle/>
                    <a:p>
                      <a:endParaRPr lang="en-CA"/>
                    </a:p>
                  </a:txBody>
                  <a:tcPr/>
                </a:tc>
                <a:tc vMerge="1">
                  <a:txBody>
                    <a:bodyPr/>
                    <a:lstStyle/>
                    <a:p>
                      <a:endParaRPr lang="en-CA"/>
                    </a:p>
                  </a:txBody>
                  <a:tcPr/>
                </a:tc>
                <a:tc vMerge="1">
                  <a:txBody>
                    <a:bodyPr/>
                    <a:lstStyle/>
                    <a:p>
                      <a:endParaRPr lang="en-CA"/>
                    </a:p>
                  </a:txBody>
                  <a:tcPr/>
                </a:tc>
              </a:tr>
              <a:tr h="152400">
                <a:tc>
                  <a:txBody>
                    <a:bodyPr/>
                    <a:lstStyle/>
                    <a:p>
                      <a:r>
                        <a:rPr lang="en-CA" sz="1100" dirty="0" smtClean="0"/>
                        <a:t>What are the key components</a:t>
                      </a:r>
                      <a:r>
                        <a:rPr lang="en-CA" sz="1100" baseline="0" dirty="0" smtClean="0"/>
                        <a:t> of a governance framework for a hybrid IT organization</a:t>
                      </a:r>
                      <a:r>
                        <a:rPr lang="en-CA" sz="1100" dirty="0" smtClean="0"/>
                        <a:t>?</a:t>
                      </a:r>
                      <a:endParaRPr lang="en-CA" sz="1100" dirty="0"/>
                    </a:p>
                  </a:txBody>
                  <a:tcPr/>
                </a:tc>
                <a:tc gridSpan="3">
                  <a:txBody>
                    <a:bodyPr/>
                    <a:lstStyle/>
                    <a:p>
                      <a:r>
                        <a:rPr lang="en-CA" sz="1100" dirty="0" smtClean="0"/>
                        <a:t>Policies,</a:t>
                      </a:r>
                      <a:r>
                        <a:rPr lang="en-CA" sz="1100" baseline="0" dirty="0" smtClean="0"/>
                        <a:t> strategic processes, leadership and business relationship management.</a:t>
                      </a:r>
                      <a:endParaRPr lang="en-CA" sz="1100" dirty="0"/>
                    </a:p>
                  </a:txBody>
                  <a:tcPr/>
                </a:tc>
                <a:tc hMerge="1">
                  <a:txBody>
                    <a:bodyPr/>
                    <a:lstStyle/>
                    <a:p>
                      <a:endParaRPr lang="en-CA"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a:p>
                  </a:txBody>
                  <a:tcPr/>
                </a:tc>
                <a:tc>
                  <a:txBody>
                    <a:bodyPr/>
                    <a:lstStyle/>
                    <a:p>
                      <a:pPr algn="ctr"/>
                      <a:r>
                        <a:rPr lang="en-CA" sz="1100" dirty="0" smtClean="0"/>
                        <a:t>41 to 46</a:t>
                      </a:r>
                      <a:endParaRPr lang="en-CA" sz="1100" b="1" dirty="0">
                        <a:solidFill>
                          <a:srgbClr val="FF0000"/>
                        </a:solidFill>
                      </a:endParaRPr>
                    </a:p>
                  </a:txBody>
                  <a:tcPr/>
                </a:tc>
              </a:tr>
            </a:tbl>
          </a:graphicData>
        </a:graphic>
      </p:graphicFrame>
    </p:spTree>
    <p:extLst>
      <p:ext uri="{BB962C8B-B14F-4D97-AF65-F5344CB8AC3E}">
        <p14:creationId xmlns:p14="http://schemas.microsoft.com/office/powerpoint/2010/main" val="2320452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 is being confronted with new challenges as it continues to manage old ones</a:t>
            </a:r>
            <a:endParaRPr lang="en-CA" dirty="0"/>
          </a:p>
        </p:txBody>
      </p:sp>
      <p:sp>
        <p:nvSpPr>
          <p:cNvPr id="3" name="Text Placeholder 2"/>
          <p:cNvSpPr>
            <a:spLocks noGrp="1"/>
          </p:cNvSpPr>
          <p:nvPr>
            <p:ph type="body" sz="quarter" idx="16"/>
          </p:nvPr>
        </p:nvSpPr>
        <p:spPr>
          <a:xfrm>
            <a:off x="287524" y="1772816"/>
            <a:ext cx="4370147" cy="3384376"/>
          </a:xfrm>
        </p:spPr>
        <p:txBody>
          <a:bodyPr/>
          <a:lstStyle/>
          <a:p>
            <a:pPr>
              <a:spcBef>
                <a:spcPts val="400"/>
              </a:spcBef>
            </a:pPr>
            <a:r>
              <a:rPr lang="en-CA" b="1" dirty="0" smtClean="0"/>
              <a:t>IT continues to struggle to accommodate growing business demands within a fixed IT envelope. </a:t>
            </a:r>
            <a:r>
              <a:rPr lang="en-CA" dirty="0" smtClean="0"/>
              <a:t>Most of the IT budget is allocated to maintaining status quo, which means that little is left for innovation and unexpected activities. </a:t>
            </a:r>
          </a:p>
          <a:p>
            <a:pPr>
              <a:spcBef>
                <a:spcPts val="400"/>
              </a:spcBef>
            </a:pPr>
            <a:r>
              <a:rPr lang="en-CA" b="1" dirty="0" smtClean="0"/>
              <a:t>There are greater demands on IT by the business to be able to access IT services by any means.</a:t>
            </a:r>
            <a:r>
              <a:rPr lang="en-CA" dirty="0" smtClean="0"/>
              <a:t> BYOD and mobility are forcing IT to change the way it thinks of support </a:t>
            </a:r>
            <a:r>
              <a:rPr lang="en-CA" i="1" dirty="0" smtClean="0"/>
              <a:t>– from </a:t>
            </a:r>
            <a:r>
              <a:rPr lang="en-CA" dirty="0" smtClean="0"/>
              <a:t>supporting the technology that delivers the IT services </a:t>
            </a:r>
            <a:r>
              <a:rPr lang="en-CA" i="1" dirty="0" smtClean="0"/>
              <a:t>to</a:t>
            </a:r>
            <a:r>
              <a:rPr lang="en-CA" dirty="0" smtClean="0"/>
              <a:t> supporting the consumption of IT services. </a:t>
            </a:r>
          </a:p>
          <a:p>
            <a:pPr>
              <a:spcBef>
                <a:spcPts val="400"/>
              </a:spcBef>
            </a:pPr>
            <a:r>
              <a:rPr lang="en-CA" b="1" dirty="0" smtClean="0"/>
              <a:t>IT is challenged to maintain its value proposition to the business in a cloud universe. </a:t>
            </a:r>
            <a:r>
              <a:rPr lang="en-CA" dirty="0" smtClean="0"/>
              <a:t>The business is finding it easier to bypass internal IT to buy services from public cloud providers, with the potential for a mismatch in security levels between public cloud providers and the firm’s security policies. </a:t>
            </a:r>
          </a:p>
        </p:txBody>
      </p:sp>
      <p:graphicFrame>
        <p:nvGraphicFramePr>
          <p:cNvPr id="7" name="Chart 6"/>
          <p:cNvGraphicFramePr/>
          <p:nvPr>
            <p:extLst>
              <p:ext uri="{D42A27DB-BD31-4B8C-83A1-F6EECF244321}">
                <p14:modId xmlns:p14="http://schemas.microsoft.com/office/powerpoint/2010/main" val="807664845"/>
              </p:ext>
            </p:extLst>
          </p:nvPr>
        </p:nvGraphicFramePr>
        <p:xfrm>
          <a:off x="4572000" y="1932221"/>
          <a:ext cx="4269290" cy="369356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256076" y="5811071"/>
            <a:ext cx="3168352" cy="246221"/>
          </a:xfrm>
          <a:prstGeom prst="rect">
            <a:avLst/>
          </a:prstGeom>
          <a:noFill/>
        </p:spPr>
        <p:txBody>
          <a:bodyPr wrap="square" rtlCol="0">
            <a:spAutoFit/>
          </a:bodyPr>
          <a:lstStyle/>
          <a:p>
            <a:pPr algn="r"/>
            <a:r>
              <a:rPr lang="en-US" sz="1000" dirty="0" smtClean="0"/>
              <a:t>Source: Info-Tech Research Group</a:t>
            </a:r>
            <a:r>
              <a:rPr lang="en-US" sz="1000" dirty="0"/>
              <a:t>;</a:t>
            </a:r>
            <a:r>
              <a:rPr lang="en-US" sz="1000" i="1" dirty="0" smtClean="0"/>
              <a:t> N = 82</a:t>
            </a:r>
            <a:endParaRPr lang="en-US" sz="1000" i="1" dirty="0"/>
          </a:p>
        </p:txBody>
      </p:sp>
      <p:sp>
        <p:nvSpPr>
          <p:cNvPr id="9" name="Rectangle 8"/>
          <p:cNvSpPr/>
          <p:nvPr/>
        </p:nvSpPr>
        <p:spPr>
          <a:xfrm>
            <a:off x="4896036" y="5559043"/>
            <a:ext cx="3989316" cy="246221"/>
          </a:xfrm>
          <a:prstGeom prst="rect">
            <a:avLst/>
          </a:prstGeom>
        </p:spPr>
        <p:txBody>
          <a:bodyPr wrap="square">
            <a:spAutoFit/>
          </a:bodyPr>
          <a:lstStyle/>
          <a:p>
            <a:pPr>
              <a:defRPr sz="1000" b="1" i="0" u="none" strike="noStrike" kern="1200" baseline="0">
                <a:solidFill>
                  <a:srgbClr val="333333"/>
                </a:solidFill>
                <a:latin typeface="Arial" pitchFamily="34" charset="0"/>
                <a:ea typeface="+mn-ea"/>
                <a:cs typeface="Arial" pitchFamily="34" charset="0"/>
              </a:defRPr>
            </a:pPr>
            <a:r>
              <a:rPr lang="en-US" dirty="0" smtClean="0"/>
              <a:t>*Technology Projects Taken on by the Business Without IT</a:t>
            </a:r>
            <a:endParaRPr lang="en-US" dirty="0"/>
          </a:p>
        </p:txBody>
      </p:sp>
      <p:sp>
        <p:nvSpPr>
          <p:cNvPr id="10" name="Rectangle 9"/>
          <p:cNvSpPr/>
          <p:nvPr/>
        </p:nvSpPr>
        <p:spPr>
          <a:xfrm>
            <a:off x="5379584" y="2065407"/>
            <a:ext cx="3411277" cy="461665"/>
          </a:xfrm>
          <a:prstGeom prst="rect">
            <a:avLst/>
          </a:prstGeom>
        </p:spPr>
        <p:txBody>
          <a:bodyPr wrap="square">
            <a:spAutoFit/>
          </a:bodyPr>
          <a:lstStyle/>
          <a:p>
            <a:pPr marL="228600">
              <a:defRPr sz="1100" b="1" i="0" u="none" strike="noStrike" kern="1200" baseline="0">
                <a:solidFill>
                  <a:srgbClr val="333333"/>
                </a:solidFill>
                <a:latin typeface="Arial" pitchFamily="34" charset="0"/>
                <a:ea typeface="+mn-ea"/>
                <a:cs typeface="Arial" pitchFamily="34" charset="0"/>
              </a:defRPr>
            </a:pPr>
            <a:r>
              <a:rPr lang="en-US" sz="1200" dirty="0" smtClean="0"/>
              <a:t>Excessive centralization is creating rebellious colonies in the business.</a:t>
            </a:r>
            <a:endParaRPr lang="en-US" sz="1200" dirty="0"/>
          </a:p>
        </p:txBody>
      </p:sp>
      <p:cxnSp>
        <p:nvCxnSpPr>
          <p:cNvPr id="11" name="Elbow Connector 10"/>
          <p:cNvCxnSpPr/>
          <p:nvPr/>
        </p:nvCxnSpPr>
        <p:spPr>
          <a:xfrm flipV="1">
            <a:off x="6466098" y="4349947"/>
            <a:ext cx="1238250" cy="56102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534658" y="4536441"/>
            <a:ext cx="1025674" cy="245554"/>
          </a:xfrm>
          <a:prstGeom prst="ellipse">
            <a:avLst/>
          </a:prstGeom>
          <a:solidFill>
            <a:schemeClr val="bg1"/>
          </a:solidFill>
          <a:ln w="127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+112%</a:t>
            </a:r>
            <a:endParaRPr lang="en-US" sz="1200" b="1" dirty="0">
              <a:solidFill>
                <a:schemeClr val="tx1"/>
              </a:solidFill>
            </a:endParaRPr>
          </a:p>
        </p:txBody>
      </p:sp>
      <p:sp>
        <p:nvSpPr>
          <p:cNvPr id="22" name="Rectangle 21"/>
          <p:cNvSpPr/>
          <p:nvPr/>
        </p:nvSpPr>
        <p:spPr>
          <a:xfrm>
            <a:off x="251520" y="1126485"/>
            <a:ext cx="8625780" cy="646331"/>
          </a:xfrm>
          <a:prstGeom prst="rect">
            <a:avLst/>
          </a:prstGeom>
        </p:spPr>
        <p:txBody>
          <a:bodyPr wrap="square">
            <a:spAutoFit/>
          </a:bodyPr>
          <a:lstStyle/>
          <a:p>
            <a:pPr algn="l"/>
            <a:r>
              <a:rPr lang="en-CA" b="1" dirty="0" smtClean="0"/>
              <a:t>As organizations evolve, IT must establish operating models for an increasingly complex and challenging business environment.</a:t>
            </a:r>
            <a:endParaRPr lang="en-CA" b="1" dirty="0"/>
          </a:p>
        </p:txBody>
      </p:sp>
      <p:grpSp>
        <p:nvGrpSpPr>
          <p:cNvPr id="14" name="Group 92"/>
          <p:cNvGrpSpPr/>
          <p:nvPr/>
        </p:nvGrpSpPr>
        <p:grpSpPr>
          <a:xfrm>
            <a:off x="251520" y="4941328"/>
            <a:ext cx="4765068" cy="1440000"/>
            <a:chOff x="3264130" y="2268323"/>
            <a:chExt cx="4192648" cy="1208710"/>
          </a:xfrm>
        </p:grpSpPr>
        <p:sp>
          <p:nvSpPr>
            <p:cNvPr id="15" name="Rectangle 14"/>
            <p:cNvSpPr/>
            <p:nvPr/>
          </p:nvSpPr>
          <p:spPr>
            <a:xfrm>
              <a:off x="3265134" y="2524448"/>
              <a:ext cx="4191644" cy="952585"/>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200" dirty="0" smtClean="0">
                  <a:solidFill>
                    <a:schemeClr val="tx1"/>
                  </a:solidFill>
                </a:rPr>
                <a:t>Implementing a more business-oriented IT operating model and governance structure will give IT a line of sight into all business units. With this knowledge, IT can </a:t>
              </a:r>
              <a:r>
                <a:rPr lang="en-US" sz="1200" b="1" dirty="0" smtClean="0">
                  <a:solidFill>
                    <a:schemeClr val="tx1"/>
                  </a:solidFill>
                </a:rPr>
                <a:t>control costs </a:t>
              </a:r>
              <a:r>
                <a:rPr lang="en-US" sz="1200" dirty="0" smtClean="0">
                  <a:solidFill>
                    <a:schemeClr val="tx1"/>
                  </a:solidFill>
                </a:rPr>
                <a:t>by improving transparency across business units, </a:t>
              </a:r>
              <a:r>
                <a:rPr lang="en-US" sz="1200" b="1" dirty="0" smtClean="0">
                  <a:solidFill>
                    <a:schemeClr val="tx1"/>
                  </a:solidFill>
                </a:rPr>
                <a:t>increase security </a:t>
              </a:r>
              <a:r>
                <a:rPr lang="en-US" sz="1200" dirty="0" smtClean="0">
                  <a:solidFill>
                    <a:schemeClr val="tx1"/>
                  </a:solidFill>
                </a:rPr>
                <a:t>by reducing “rogue IT,” and </a:t>
              </a:r>
              <a:r>
                <a:rPr lang="en-US" sz="1200" b="1" dirty="0" smtClean="0">
                  <a:solidFill>
                    <a:schemeClr val="tx1"/>
                  </a:solidFill>
                </a:rPr>
                <a:t>boost service quality </a:t>
              </a:r>
              <a:r>
                <a:rPr lang="en-US" sz="1200" dirty="0" smtClean="0">
                  <a:solidFill>
                    <a:schemeClr val="tx1"/>
                  </a:solidFill>
                </a:rPr>
                <a:t>by better understanding the needs of the business.</a:t>
              </a:r>
              <a:endParaRPr lang="en-US" sz="1200" dirty="0">
                <a:solidFill>
                  <a:schemeClr val="tx1"/>
                </a:solidFill>
              </a:endParaRPr>
            </a:p>
          </p:txBody>
        </p:sp>
        <p:grpSp>
          <p:nvGrpSpPr>
            <p:cNvPr id="16" name="Group 76"/>
            <p:cNvGrpSpPr/>
            <p:nvPr/>
          </p:nvGrpSpPr>
          <p:grpSpPr>
            <a:xfrm>
              <a:off x="3264130" y="2268323"/>
              <a:ext cx="4191643" cy="266199"/>
              <a:chOff x="3264130" y="2268323"/>
              <a:chExt cx="4191643" cy="266199"/>
            </a:xfrm>
          </p:grpSpPr>
          <p:sp>
            <p:nvSpPr>
              <p:cNvPr id="17" name="Round Same Side Corner Rectangle 16"/>
              <p:cNvSpPr/>
              <p:nvPr/>
            </p:nvSpPr>
            <p:spPr>
              <a:xfrm>
                <a:off x="3264130" y="2268323"/>
                <a:ext cx="4191643" cy="26619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18" name="Picture 17" descr="insight-sm.wmf"/>
              <p:cNvPicPr>
                <a:picLocks noChangeAspect="1"/>
              </p:cNvPicPr>
              <p:nvPr/>
            </p:nvPicPr>
            <p:blipFill>
              <a:blip r:embed="rId4" cstate="print"/>
              <a:stretch>
                <a:fillRect/>
              </a:stretch>
            </p:blipFill>
            <p:spPr>
              <a:xfrm>
                <a:off x="7128955" y="2298410"/>
                <a:ext cx="301898" cy="216004"/>
              </a:xfrm>
              <a:prstGeom prst="rect">
                <a:avLst/>
              </a:prstGeom>
            </p:spPr>
          </p:pic>
        </p:grpSp>
      </p:grpSp>
      <p:pic>
        <p:nvPicPr>
          <p:cNvPr id="19" name="Picture 18"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pic>
        <p:nvPicPr>
          <p:cNvPr id="74753" name="Picture 1"/>
          <p:cNvPicPr>
            <a:picLocks noChangeAspect="1" noChangeArrowheads="1"/>
          </p:cNvPicPr>
          <p:nvPr/>
        </p:nvPicPr>
        <p:blipFill>
          <a:blip r:embed="rId7" cstate="print"/>
          <a:srcRect/>
          <a:stretch>
            <a:fillRect/>
          </a:stretch>
        </p:blipFill>
        <p:spPr bwMode="auto">
          <a:xfrm>
            <a:off x="5046669" y="1801851"/>
            <a:ext cx="3943350" cy="4438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592" name="think-cell Slide" r:id="rId11" imgW="360" imgH="360" progId="">
                  <p:embed/>
                </p:oleObj>
              </mc:Choice>
              <mc:Fallback>
                <p:oleObj name="think-cell Slide" r:id="rId11" imgW="360" imgH="360" progId="">
                  <p:embed/>
                  <p:pic>
                    <p:nvPicPr>
                      <p:cNvPr id="0" name="Picture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custDataLst>
              <p:tags r:id="rId3"/>
            </p:custDataLst>
          </p:nvPr>
        </p:nvSpPr>
        <p:spPr>
          <a:xfrm>
            <a:off x="4896036" y="4537129"/>
            <a:ext cx="3981264" cy="1862048"/>
          </a:xfrm>
          <a:prstGeom prst="rect">
            <a:avLst/>
          </a:prstGeom>
          <a:noFill/>
        </p:spPr>
        <p:txBody>
          <a:bodyPr wrap="square" rtlCol="0">
            <a:spAutoFit/>
          </a:bodyPr>
          <a:lstStyle/>
          <a:p>
            <a:r>
              <a:rPr lang="en-CA" sz="1400" i="1" dirty="0" smtClean="0">
                <a:latin typeface="+mj-lt"/>
              </a:rPr>
              <a:t>Among the benefits of IT adopting an operating model that responds to the increasing demand for integration of the firm is the efficiency and efficacy that results from commonality of practice, the sharing of best practices regarding processes among locations, and having the ability to use that knowledge.</a:t>
            </a:r>
          </a:p>
          <a:p>
            <a:pPr>
              <a:spcBef>
                <a:spcPts val="600"/>
              </a:spcBef>
            </a:pPr>
            <a:r>
              <a:rPr lang="en-CA" sz="1200" dirty="0" smtClean="0">
                <a:latin typeface="+mn-lt"/>
              </a:rPr>
              <a:t>- Professor Carl R. Adams, University of Minnesota</a:t>
            </a:r>
            <a:endParaRPr lang="en-CA" sz="1200" dirty="0">
              <a:latin typeface="+mn-lt"/>
            </a:endParaRPr>
          </a:p>
        </p:txBody>
      </p:sp>
      <p:sp>
        <p:nvSpPr>
          <p:cNvPr id="2" name="Title 1"/>
          <p:cNvSpPr>
            <a:spLocks noGrp="1"/>
          </p:cNvSpPr>
          <p:nvPr>
            <p:ph type="title"/>
            <p:custDataLst>
              <p:tags r:id="rId4"/>
            </p:custDataLst>
          </p:nvPr>
        </p:nvSpPr>
        <p:spPr/>
        <p:txBody>
          <a:bodyPr/>
          <a:lstStyle/>
          <a:p>
            <a:pPr lvl="0"/>
            <a:r>
              <a:rPr lang="en-CA" dirty="0" smtClean="0"/>
              <a:t>The right IT operating model aligns to the business’ needs, improves collaboration, and inspires sharing of ideas</a:t>
            </a:r>
            <a:endParaRPr lang="en-CA" dirty="0"/>
          </a:p>
        </p:txBody>
      </p:sp>
      <p:sp>
        <p:nvSpPr>
          <p:cNvPr id="3" name="Text Placeholder 2"/>
          <p:cNvSpPr>
            <a:spLocks noGrp="1"/>
          </p:cNvSpPr>
          <p:nvPr>
            <p:ph type="body" sz="quarter" idx="16"/>
            <p:custDataLst>
              <p:tags r:id="rId5"/>
            </p:custDataLst>
          </p:nvPr>
        </p:nvSpPr>
        <p:spPr>
          <a:xfrm>
            <a:off x="285306" y="1855857"/>
            <a:ext cx="4752110" cy="4272863"/>
          </a:xfrm>
        </p:spPr>
        <p:txBody>
          <a:bodyPr/>
          <a:lstStyle/>
          <a:p>
            <a:pPr marL="174625" lvl="1" indent="-174625">
              <a:buSzPct val="120000"/>
              <a:buFont typeface="Arial" pitchFamily="34" charset="0"/>
              <a:buChar char="•"/>
            </a:pPr>
            <a:r>
              <a:rPr lang="en-CA" dirty="0" smtClean="0"/>
              <a:t>An operating model is an illustration of the IT value chain. It provides a framework to identify and define the major activities, capabilities, and processes required to convert business requirements and requests into the expected outcomes.</a:t>
            </a:r>
          </a:p>
          <a:p>
            <a:r>
              <a:rPr lang="en-CA" dirty="0" smtClean="0"/>
              <a:t>Choosing an </a:t>
            </a:r>
            <a:r>
              <a:rPr lang="en-CA" b="1" dirty="0" smtClean="0"/>
              <a:t>inappropriate operating model </a:t>
            </a:r>
            <a:r>
              <a:rPr lang="en-CA" dirty="0" smtClean="0"/>
              <a:t>leads to:</a:t>
            </a:r>
          </a:p>
          <a:p>
            <a:pPr lvl="1"/>
            <a:r>
              <a:rPr lang="en-CA" dirty="0" smtClean="0"/>
              <a:t>A lack of coordination among functions and business units.</a:t>
            </a:r>
          </a:p>
          <a:p>
            <a:pPr lvl="1"/>
            <a:r>
              <a:rPr lang="en-CA" dirty="0" smtClean="0"/>
              <a:t>Ineffective decision making.</a:t>
            </a:r>
          </a:p>
          <a:p>
            <a:pPr lvl="1"/>
            <a:r>
              <a:rPr lang="en-CA" dirty="0" smtClean="0"/>
              <a:t>Conflict.</a:t>
            </a:r>
          </a:p>
          <a:p>
            <a:pPr lvl="1"/>
            <a:r>
              <a:rPr lang="en-CA" dirty="0" smtClean="0"/>
              <a:t>Failure to share ideas.</a:t>
            </a:r>
          </a:p>
          <a:p>
            <a:pPr lvl="1"/>
            <a:r>
              <a:rPr lang="en-CA" dirty="0" smtClean="0"/>
              <a:t>Ineffectual performance.</a:t>
            </a:r>
          </a:p>
          <a:p>
            <a:r>
              <a:rPr lang="en-CA" dirty="0" smtClean="0"/>
              <a:t>Choosing the </a:t>
            </a:r>
            <a:r>
              <a:rPr lang="en-CA" b="1" dirty="0" smtClean="0"/>
              <a:t>appropriate operating model </a:t>
            </a:r>
            <a:r>
              <a:rPr lang="en-CA" dirty="0" smtClean="0"/>
              <a:t>leads to:</a:t>
            </a:r>
          </a:p>
          <a:p>
            <a:pPr lvl="1"/>
            <a:r>
              <a:rPr lang="en-CA" dirty="0" smtClean="0"/>
              <a:t>Effective interactions across functional, business unit, and geographic boundaries to achieve the organization’s strategic goals.</a:t>
            </a:r>
            <a:endParaRPr lang="en-CA" dirty="0" smtClean="0">
              <a:solidFill>
                <a:srgbClr val="333333"/>
              </a:solidFill>
            </a:endParaRPr>
          </a:p>
          <a:p>
            <a:pPr lvl="1"/>
            <a:r>
              <a:rPr lang="en-CA" dirty="0" smtClean="0">
                <a:solidFill>
                  <a:srgbClr val="333333"/>
                </a:solidFill>
              </a:rPr>
              <a:t>Exchange of better practices within the organization.</a:t>
            </a:r>
          </a:p>
          <a:p>
            <a:pPr lvl="1"/>
            <a:r>
              <a:rPr lang="en-CA" dirty="0" smtClean="0">
                <a:solidFill>
                  <a:srgbClr val="333333"/>
                </a:solidFill>
              </a:rPr>
              <a:t>Better cost control by increasing transparency.</a:t>
            </a:r>
          </a:p>
          <a:p>
            <a:pPr lvl="1"/>
            <a:r>
              <a:rPr lang="en-US" dirty="0" smtClean="0"/>
              <a:t>Increased compliance by reducing “rogue IT.”</a:t>
            </a:r>
            <a:endParaRPr lang="en-CA" dirty="0" smtClean="0"/>
          </a:p>
          <a:p>
            <a:pPr lvl="0"/>
            <a:endParaRPr lang="en-CA" dirty="0" smtClean="0"/>
          </a:p>
          <a:p>
            <a:pPr>
              <a:buNone/>
            </a:pPr>
            <a:endParaRPr lang="en-CA" dirty="0"/>
          </a:p>
        </p:txBody>
      </p:sp>
      <p:sp>
        <p:nvSpPr>
          <p:cNvPr id="18" name="Text Placeholder 9"/>
          <p:cNvSpPr txBox="1">
            <a:spLocks/>
          </p:cNvSpPr>
          <p:nvPr>
            <p:custDataLst>
              <p:tags r:id="rId6"/>
            </p:custDataLst>
          </p:nvPr>
        </p:nvSpPr>
        <p:spPr>
          <a:xfrm>
            <a:off x="287524" y="1196752"/>
            <a:ext cx="8424936" cy="659105"/>
          </a:xfrm>
          <a:prstGeom prst="rect">
            <a:avLst/>
          </a:prstGeom>
        </p:spPr>
        <p:txBody>
          <a:bodyPr/>
          <a:lstStyle/>
          <a:p>
            <a:pPr algn="l" eaLnBrk="0" hangingPunct="0">
              <a:spcBef>
                <a:spcPct val="20000"/>
              </a:spcBef>
              <a:buClr>
                <a:srgbClr val="333333"/>
              </a:buClr>
              <a:buSzPct val="120000"/>
            </a:pPr>
            <a:r>
              <a:rPr lang="en-CA" b="1" dirty="0" smtClean="0">
                <a:solidFill>
                  <a:srgbClr val="333333"/>
                </a:solidFill>
                <a:latin typeface="Arial"/>
              </a:rPr>
              <a:t>An operating model provides the guidance and structure to support value generation.</a:t>
            </a:r>
          </a:p>
        </p:txBody>
      </p:sp>
      <p:pic>
        <p:nvPicPr>
          <p:cNvPr id="7" name="Picture 6" descr="quote2.wmf"/>
          <p:cNvPicPr>
            <a:picLocks noChangeAspect="1"/>
          </p:cNvPicPr>
          <p:nvPr>
            <p:custDataLst>
              <p:tags r:id="rId7"/>
            </p:custDataLst>
          </p:nvPr>
        </p:nvPicPr>
        <p:blipFill>
          <a:blip r:embed="rId13" cstate="print"/>
          <a:stretch>
            <a:fillRect/>
          </a:stretch>
        </p:blipFill>
        <p:spPr>
          <a:xfrm>
            <a:off x="8713430" y="5857391"/>
            <a:ext cx="179050" cy="127893"/>
          </a:xfrm>
          <a:prstGeom prst="rect">
            <a:avLst/>
          </a:prstGeom>
        </p:spPr>
      </p:pic>
      <p:pic>
        <p:nvPicPr>
          <p:cNvPr id="8" name="Picture 7" descr="quote1.wmf"/>
          <p:cNvPicPr>
            <a:picLocks noChangeAspect="1"/>
          </p:cNvPicPr>
          <p:nvPr/>
        </p:nvPicPr>
        <p:blipFill>
          <a:blip r:embed="rId14" cstate="print"/>
          <a:stretch>
            <a:fillRect/>
          </a:stretch>
        </p:blipFill>
        <p:spPr>
          <a:xfrm>
            <a:off x="5129100" y="4200180"/>
            <a:ext cx="179050" cy="127893"/>
          </a:xfrm>
          <a:prstGeom prst="rect">
            <a:avLst/>
          </a:prstGeom>
        </p:spPr>
      </p:pic>
      <p:sp>
        <p:nvSpPr>
          <p:cNvPr id="12" name="Rounded Rectangle 11"/>
          <p:cNvSpPr/>
          <p:nvPr/>
        </p:nvSpPr>
        <p:spPr>
          <a:xfrm>
            <a:off x="5037416" y="1600792"/>
            <a:ext cx="3839884" cy="2936338"/>
          </a:xfrm>
          <a:prstGeom prst="round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4300" lvl="0" indent="-114300" algn="l"/>
            <a:r>
              <a:rPr lang="en-CA" sz="1200" b="1" dirty="0" smtClean="0">
                <a:solidFill>
                  <a:schemeClr val="tx1"/>
                </a:solidFill>
              </a:rPr>
              <a:t>Effective IT models have:</a:t>
            </a:r>
          </a:p>
          <a:p>
            <a:pPr marL="266700" lvl="0" indent="-266700" algn="l">
              <a:buFont typeface="Wingdings" pitchFamily="2" charset="2"/>
              <a:buChar char="ü"/>
            </a:pPr>
            <a:r>
              <a:rPr lang="en-CA" sz="1200" dirty="0" smtClean="0">
                <a:solidFill>
                  <a:schemeClr val="tx1"/>
                </a:solidFill>
              </a:rPr>
              <a:t>Strong governance that provides direction and guidance to the business.</a:t>
            </a:r>
          </a:p>
          <a:p>
            <a:pPr marL="266700" lvl="0" indent="-266700" algn="l">
              <a:buFont typeface="Wingdings" pitchFamily="2" charset="2"/>
              <a:buChar char="ü"/>
            </a:pPr>
            <a:r>
              <a:rPr lang="en-CA" sz="1200" dirty="0" smtClean="0">
                <a:solidFill>
                  <a:schemeClr val="tx1"/>
                </a:solidFill>
              </a:rPr>
              <a:t>IT resources that are fully leveraged.</a:t>
            </a:r>
          </a:p>
          <a:p>
            <a:pPr marL="266700" lvl="0" indent="-266700" algn="l">
              <a:buFont typeface="Wingdings" pitchFamily="2" charset="2"/>
              <a:buChar char="ü"/>
            </a:pPr>
            <a:r>
              <a:rPr lang="en-CA" sz="1200" dirty="0" smtClean="0">
                <a:solidFill>
                  <a:schemeClr val="tx1"/>
                </a:solidFill>
              </a:rPr>
              <a:t>IT spending transparency to the whole organization.</a:t>
            </a:r>
          </a:p>
          <a:p>
            <a:pPr marL="266700" lvl="0" indent="-266700" algn="l">
              <a:buFont typeface="Wingdings" pitchFamily="2" charset="2"/>
              <a:buChar char="ü"/>
            </a:pPr>
            <a:r>
              <a:rPr lang="en-CA" sz="1200" dirty="0" smtClean="0">
                <a:solidFill>
                  <a:schemeClr val="tx1"/>
                </a:solidFill>
              </a:rPr>
              <a:t>Controlled infrastructure compliance with architecture standards.</a:t>
            </a:r>
          </a:p>
          <a:p>
            <a:pPr marL="266700" lvl="0" indent="-266700" algn="l">
              <a:buFont typeface="Wingdings" pitchFamily="2" charset="2"/>
              <a:buChar char="ü"/>
            </a:pPr>
            <a:r>
              <a:rPr lang="en-CA" sz="1200" dirty="0" smtClean="0">
                <a:solidFill>
                  <a:schemeClr val="tx1"/>
                </a:solidFill>
              </a:rPr>
              <a:t>Ability to deliver business value consistently, predictably, and efficiently.</a:t>
            </a:r>
          </a:p>
          <a:p>
            <a:pPr marL="266700" lvl="0" indent="-266700" algn="l">
              <a:buFont typeface="Wingdings" pitchFamily="2" charset="2"/>
              <a:buChar char="ü"/>
            </a:pPr>
            <a:r>
              <a:rPr lang="en-CA" sz="1200" dirty="0" smtClean="0">
                <a:solidFill>
                  <a:schemeClr val="tx1"/>
                </a:solidFill>
              </a:rPr>
              <a:t>IT meets the needs and priorities of the business.</a:t>
            </a:r>
          </a:p>
          <a:p>
            <a:pPr marL="266700" lvl="0" indent="-266700" algn="l">
              <a:buFont typeface="Wingdings" pitchFamily="2" charset="2"/>
              <a:buChar char="ü"/>
            </a:pPr>
            <a:r>
              <a:rPr lang="en-CA" sz="1200" dirty="0" smtClean="0">
                <a:solidFill>
                  <a:schemeClr val="tx1"/>
                </a:solidFill>
              </a:rPr>
              <a:t>There is flexibility to meet unique business needs.</a:t>
            </a:r>
          </a:p>
        </p:txBody>
      </p:sp>
      <p:pic>
        <p:nvPicPr>
          <p:cNvPr id="14" name="Picture 13" descr="quote1.wmf"/>
          <p:cNvPicPr>
            <a:picLocks noChangeAspect="1"/>
          </p:cNvPicPr>
          <p:nvPr>
            <p:custDataLst>
              <p:tags r:id="rId8"/>
            </p:custDataLst>
          </p:nvPr>
        </p:nvPicPr>
        <p:blipFill>
          <a:blip r:embed="rId14" cstate="print"/>
          <a:stretch>
            <a:fillRect/>
          </a:stretch>
        </p:blipFill>
        <p:spPr>
          <a:xfrm>
            <a:off x="4858366" y="4505362"/>
            <a:ext cx="179050" cy="127893"/>
          </a:xfrm>
          <a:prstGeom prst="rect">
            <a:avLst/>
          </a:prstGeom>
        </p:spPr>
      </p:pic>
      <p:pic>
        <p:nvPicPr>
          <p:cNvPr id="11" name="Picture 10" descr="sample_linkbar-itrgNEW.gif">
            <a:hlinkClick r:id="rId15"/>
          </p:cNvPr>
          <p:cNvPicPr>
            <a:picLocks noChangeAspect="1"/>
          </p:cNvPicPr>
          <p:nvPr/>
        </p:nvPicPr>
        <p:blipFill>
          <a:blip r:embed="rId1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429064"/>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Understanding IT operating models</a:t>
            </a:r>
            <a:endParaRPr lang="en-CA" dirty="0"/>
          </a:p>
        </p:txBody>
      </p:sp>
      <p:sp>
        <p:nvSpPr>
          <p:cNvPr id="19" name="Text Placeholder 18"/>
          <p:cNvSpPr>
            <a:spLocks noGrp="1"/>
          </p:cNvSpPr>
          <p:nvPr>
            <p:ph type="body" sz="quarter" idx="18"/>
          </p:nvPr>
        </p:nvSpPr>
        <p:spPr/>
        <p:txBody>
          <a:bodyPr/>
          <a:lstStyle/>
          <a:p>
            <a:r>
              <a:rPr lang="en-CA" b="1" dirty="0" smtClean="0"/>
              <a:t>Understanding IT operating models</a:t>
            </a:r>
          </a:p>
          <a:p>
            <a:r>
              <a:rPr lang="en-CA" dirty="0" smtClean="0"/>
              <a:t>Getting to the right operating model</a:t>
            </a:r>
          </a:p>
          <a:p>
            <a:r>
              <a:rPr lang="en-CA" dirty="0" smtClean="0"/>
              <a:t>Making the hybrid operating model work for you</a:t>
            </a:r>
          </a:p>
          <a:p>
            <a:endParaRPr lang="en-CA" dirty="0"/>
          </a:p>
        </p:txBody>
      </p:sp>
      <p:sp>
        <p:nvSpPr>
          <p:cNvPr id="20" name="Text Placeholder 19"/>
          <p:cNvSpPr>
            <a:spLocks noGrp="1"/>
          </p:cNvSpPr>
          <p:nvPr>
            <p:ph type="body" sz="quarter" idx="21"/>
          </p:nvPr>
        </p:nvSpPr>
        <p:spPr/>
        <p:txBody>
          <a:bodyPr/>
          <a:lstStyle/>
          <a:p>
            <a:pPr>
              <a:spcBef>
                <a:spcPts val="400"/>
              </a:spcBef>
            </a:pPr>
            <a:r>
              <a:rPr lang="en-CA" dirty="0" smtClean="0"/>
              <a:t>Discussion of IT operating models.</a:t>
            </a:r>
          </a:p>
          <a:p>
            <a:pPr>
              <a:spcBef>
                <a:spcPts val="400"/>
              </a:spcBef>
            </a:pPr>
            <a:r>
              <a:rPr lang="en-CA" dirty="0" smtClean="0"/>
              <a:t>Comparison of effectiveness of IT by IT operating model.</a:t>
            </a:r>
          </a:p>
          <a:p>
            <a:pPr>
              <a:spcBef>
                <a:spcPts val="400"/>
              </a:spcBef>
            </a:pPr>
            <a:r>
              <a:rPr lang="en-CA" dirty="0" smtClean="0"/>
              <a:t>Impact of IT standardization on IT effectiveness.</a:t>
            </a:r>
          </a:p>
          <a:p>
            <a:pPr>
              <a:spcBef>
                <a:spcPts val="400"/>
              </a:spcBef>
            </a:pPr>
            <a:r>
              <a:rPr lang="en-CA" dirty="0" smtClean="0"/>
              <a:t>Impact of where IT decision rights sit on IT effectiveness.</a:t>
            </a:r>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5220072" y="4401328"/>
            <a:ext cx="3657228" cy="1980000"/>
          </a:xfrm>
          <a:prstGeom prst="rect">
            <a:avLst/>
          </a:prstGeom>
          <a:solidFill>
            <a:schemeClr val="tx2">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Rectangle 49"/>
          <p:cNvSpPr/>
          <p:nvPr/>
        </p:nvSpPr>
        <p:spPr>
          <a:xfrm>
            <a:off x="5220072" y="3068960"/>
            <a:ext cx="3657228" cy="1278142"/>
          </a:xfrm>
          <a:prstGeom prst="rect">
            <a:avLst/>
          </a:prstGeom>
          <a:solidFill>
            <a:schemeClr val="tx2">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Rectangle 39"/>
          <p:cNvSpPr/>
          <p:nvPr/>
        </p:nvSpPr>
        <p:spPr>
          <a:xfrm>
            <a:off x="5220072" y="1747845"/>
            <a:ext cx="3657228" cy="1278142"/>
          </a:xfrm>
          <a:prstGeom prst="rect">
            <a:avLst/>
          </a:prstGeom>
          <a:solidFill>
            <a:schemeClr val="tx2">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IT operating models can be described along a continuum from centralized to decentralized</a:t>
            </a:r>
            <a:endParaRPr lang="en-CA" dirty="0"/>
          </a:p>
        </p:txBody>
      </p:sp>
      <p:sp>
        <p:nvSpPr>
          <p:cNvPr id="3" name="Text Placeholder 2"/>
          <p:cNvSpPr>
            <a:spLocks noGrp="1"/>
          </p:cNvSpPr>
          <p:nvPr>
            <p:ph type="body" sz="quarter" idx="16"/>
          </p:nvPr>
        </p:nvSpPr>
        <p:spPr>
          <a:xfrm>
            <a:off x="249303" y="1844824"/>
            <a:ext cx="4970769" cy="4552910"/>
          </a:xfrm>
        </p:spPr>
        <p:txBody>
          <a:bodyPr/>
          <a:lstStyle/>
          <a:p>
            <a:r>
              <a:rPr lang="en-CA" b="1" dirty="0" smtClean="0"/>
              <a:t>Locus of control is centralized to a small IT group </a:t>
            </a:r>
            <a:r>
              <a:rPr lang="en-CA" dirty="0" smtClean="0"/>
              <a:t>in a centralized operating model. Decisions regarding what and how IT services will be delivered are made by that central group. Services are centralized to the greatest extent possible, and reporting is to the corporate CIO. </a:t>
            </a:r>
          </a:p>
          <a:p>
            <a:endParaRPr lang="en-CA" dirty="0" smtClean="0"/>
          </a:p>
          <a:p>
            <a:r>
              <a:rPr lang="en-CA" b="1" dirty="0" smtClean="0"/>
              <a:t>Locus of control is with the lines of business </a:t>
            </a:r>
            <a:r>
              <a:rPr lang="en-CA" dirty="0" smtClean="0"/>
              <a:t>in a decentralized operating model. Decisions as to what and how IT services will be delivered are made at the local level. IT staff report to the line of business. There may or may not be a corporate CIO with responsibility to set enterprise-wide policies for some functions, for example, architecture standards.</a:t>
            </a:r>
          </a:p>
          <a:p>
            <a:endParaRPr lang="en-CA" dirty="0" smtClean="0"/>
          </a:p>
          <a:p>
            <a:r>
              <a:rPr lang="en-CA" b="1" dirty="0" smtClean="0"/>
              <a:t>A hybrid IT operating model operates somewhere along the centralized-decentralized spectrum.</a:t>
            </a:r>
            <a:r>
              <a:rPr lang="en-CA" dirty="0" smtClean="0"/>
              <a:t> The corporate CIO sets IT strategy, and works with the business unit leaders to develop and manage governance policies and practices, and allocates decision rights accordingly. Generally, common and enterprise-wide services are centralized, while unique business unit applications are decentralized to that business unit. The business determines what IT services they require; IT decides how best to provide the services.</a:t>
            </a:r>
          </a:p>
          <a:p>
            <a:endParaRPr lang="en-CA" dirty="0"/>
          </a:p>
        </p:txBody>
      </p:sp>
      <p:sp>
        <p:nvSpPr>
          <p:cNvPr id="12" name="Rectangle 11"/>
          <p:cNvSpPr/>
          <p:nvPr/>
        </p:nvSpPr>
        <p:spPr>
          <a:xfrm>
            <a:off x="6742652" y="2096852"/>
            <a:ext cx="612068" cy="2880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13" name="Rectangle 12"/>
          <p:cNvSpPr/>
          <p:nvPr/>
        </p:nvSpPr>
        <p:spPr>
          <a:xfrm>
            <a:off x="5688124" y="2582906"/>
            <a:ext cx="612068" cy="2880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14" name="Rectangle 13"/>
          <p:cNvSpPr/>
          <p:nvPr/>
        </p:nvSpPr>
        <p:spPr>
          <a:xfrm>
            <a:off x="6416588" y="2582906"/>
            <a:ext cx="612068" cy="2880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15" name="Rectangle 14"/>
          <p:cNvSpPr/>
          <p:nvPr/>
        </p:nvSpPr>
        <p:spPr>
          <a:xfrm>
            <a:off x="7884368" y="2582906"/>
            <a:ext cx="612068" cy="2880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16" name="Rectangle 15"/>
          <p:cNvSpPr/>
          <p:nvPr/>
        </p:nvSpPr>
        <p:spPr>
          <a:xfrm>
            <a:off x="7164288" y="2582906"/>
            <a:ext cx="612068" cy="2880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cxnSp>
        <p:nvCxnSpPr>
          <p:cNvPr id="17" name="Straight Connector 16"/>
          <p:cNvCxnSpPr>
            <a:stCxn id="12" idx="2"/>
            <a:endCxn id="13" idx="0"/>
          </p:cNvCxnSpPr>
          <p:nvPr/>
        </p:nvCxnSpPr>
        <p:spPr>
          <a:xfrm flipH="1">
            <a:off x="5994158" y="2384884"/>
            <a:ext cx="1054528" cy="19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2"/>
          </p:cNvCxnSpPr>
          <p:nvPr/>
        </p:nvCxnSpPr>
        <p:spPr>
          <a:xfrm flipH="1">
            <a:off x="6686618" y="2384884"/>
            <a:ext cx="362068" cy="196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2" idx="2"/>
            <a:endCxn id="16" idx="0"/>
          </p:cNvCxnSpPr>
          <p:nvPr/>
        </p:nvCxnSpPr>
        <p:spPr>
          <a:xfrm>
            <a:off x="7048686" y="2384884"/>
            <a:ext cx="421636" cy="19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2"/>
            <a:endCxn id="15" idx="0"/>
          </p:cNvCxnSpPr>
          <p:nvPr/>
        </p:nvCxnSpPr>
        <p:spPr>
          <a:xfrm>
            <a:off x="7048686" y="2384884"/>
            <a:ext cx="1141716" cy="198022"/>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688124" y="3374994"/>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29" name="Rectangle 28"/>
          <p:cNvSpPr/>
          <p:nvPr/>
        </p:nvSpPr>
        <p:spPr>
          <a:xfrm>
            <a:off x="6416588" y="3374994"/>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30" name="Rectangle 29"/>
          <p:cNvSpPr/>
          <p:nvPr/>
        </p:nvSpPr>
        <p:spPr>
          <a:xfrm>
            <a:off x="7884368" y="3374994"/>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31" name="Rectangle 30"/>
          <p:cNvSpPr/>
          <p:nvPr/>
        </p:nvSpPr>
        <p:spPr>
          <a:xfrm>
            <a:off x="7164288" y="3374994"/>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BU</a:t>
            </a:r>
            <a:endParaRPr lang="en-CA" dirty="0"/>
          </a:p>
        </p:txBody>
      </p:sp>
      <p:sp>
        <p:nvSpPr>
          <p:cNvPr id="32" name="Rectangle 31"/>
          <p:cNvSpPr/>
          <p:nvPr/>
        </p:nvSpPr>
        <p:spPr>
          <a:xfrm>
            <a:off x="5688124" y="3933056"/>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33" name="Rectangle 32"/>
          <p:cNvSpPr/>
          <p:nvPr/>
        </p:nvSpPr>
        <p:spPr>
          <a:xfrm>
            <a:off x="6416588" y="3933056"/>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34" name="Rectangle 33"/>
          <p:cNvSpPr/>
          <p:nvPr/>
        </p:nvSpPr>
        <p:spPr>
          <a:xfrm>
            <a:off x="7164288" y="3933056"/>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35" name="Rectangle 34"/>
          <p:cNvSpPr/>
          <p:nvPr/>
        </p:nvSpPr>
        <p:spPr>
          <a:xfrm>
            <a:off x="7884368" y="3933056"/>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cxnSp>
        <p:nvCxnSpPr>
          <p:cNvPr id="36" name="Straight Connector 35"/>
          <p:cNvCxnSpPr>
            <a:stCxn id="28" idx="2"/>
            <a:endCxn id="32" idx="0"/>
          </p:cNvCxnSpPr>
          <p:nvPr/>
        </p:nvCxnSpPr>
        <p:spPr>
          <a:xfrm>
            <a:off x="5994158" y="3663026"/>
            <a:ext cx="0" cy="270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9" idx="2"/>
            <a:endCxn id="33" idx="0"/>
          </p:cNvCxnSpPr>
          <p:nvPr/>
        </p:nvCxnSpPr>
        <p:spPr>
          <a:xfrm>
            <a:off x="6722622" y="3663026"/>
            <a:ext cx="0" cy="270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1" idx="2"/>
            <a:endCxn id="34" idx="0"/>
          </p:cNvCxnSpPr>
          <p:nvPr/>
        </p:nvCxnSpPr>
        <p:spPr>
          <a:xfrm>
            <a:off x="7470322" y="3663026"/>
            <a:ext cx="0" cy="270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0" idx="2"/>
            <a:endCxn id="35" idx="0"/>
          </p:cNvCxnSpPr>
          <p:nvPr/>
        </p:nvCxnSpPr>
        <p:spPr>
          <a:xfrm>
            <a:off x="8190402" y="3663026"/>
            <a:ext cx="0" cy="270030"/>
          </a:xfrm>
          <a:prstGeom prst="line">
            <a:avLst/>
          </a:prstGeom>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6238596" y="4653136"/>
            <a:ext cx="1620180" cy="1584176"/>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Rectangle 41"/>
          <p:cNvSpPr/>
          <p:nvPr/>
        </p:nvSpPr>
        <p:spPr>
          <a:xfrm>
            <a:off x="6336196" y="4761148"/>
            <a:ext cx="612068" cy="2880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43" name="Rectangle 42"/>
          <p:cNvSpPr/>
          <p:nvPr/>
        </p:nvSpPr>
        <p:spPr>
          <a:xfrm>
            <a:off x="6444208" y="5265204"/>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44" name="Rectangle 43"/>
          <p:cNvSpPr/>
          <p:nvPr/>
        </p:nvSpPr>
        <p:spPr>
          <a:xfrm>
            <a:off x="7092280" y="4905164"/>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45" name="Rectangle 44"/>
          <p:cNvSpPr/>
          <p:nvPr/>
        </p:nvSpPr>
        <p:spPr>
          <a:xfrm>
            <a:off x="6696236" y="5733256"/>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46" name="Rectangle 45"/>
          <p:cNvSpPr/>
          <p:nvPr/>
        </p:nvSpPr>
        <p:spPr>
          <a:xfrm>
            <a:off x="7272300" y="5373216"/>
            <a:ext cx="612068" cy="288032"/>
          </a:xfrm>
          <a:prstGeom prst="rect">
            <a:avLst/>
          </a:prstGeom>
          <a:solidFill>
            <a:srgbClr val="243F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CIO</a:t>
            </a:r>
            <a:endParaRPr lang="en-CA" dirty="0"/>
          </a:p>
        </p:txBody>
      </p:sp>
      <p:sp>
        <p:nvSpPr>
          <p:cNvPr id="47" name="TextBox 46"/>
          <p:cNvSpPr txBox="1"/>
          <p:nvPr/>
        </p:nvSpPr>
        <p:spPr>
          <a:xfrm>
            <a:off x="5464510" y="1747845"/>
            <a:ext cx="3168352" cy="276999"/>
          </a:xfrm>
          <a:prstGeom prst="rect">
            <a:avLst/>
          </a:prstGeom>
          <a:noFill/>
        </p:spPr>
        <p:txBody>
          <a:bodyPr wrap="square" rtlCol="0">
            <a:spAutoFit/>
          </a:bodyPr>
          <a:lstStyle/>
          <a:p>
            <a:r>
              <a:rPr lang="en-CA" sz="1200" b="1" dirty="0" smtClean="0"/>
              <a:t>Centralized IT Operating Model</a:t>
            </a:r>
            <a:endParaRPr lang="en-CA" sz="1200" b="1" dirty="0"/>
          </a:p>
        </p:txBody>
      </p:sp>
      <p:sp>
        <p:nvSpPr>
          <p:cNvPr id="48" name="TextBox 47"/>
          <p:cNvSpPr txBox="1"/>
          <p:nvPr/>
        </p:nvSpPr>
        <p:spPr>
          <a:xfrm>
            <a:off x="5464510" y="3043989"/>
            <a:ext cx="3168352" cy="276999"/>
          </a:xfrm>
          <a:prstGeom prst="rect">
            <a:avLst/>
          </a:prstGeom>
          <a:noFill/>
        </p:spPr>
        <p:txBody>
          <a:bodyPr wrap="square" rtlCol="0">
            <a:spAutoFit/>
          </a:bodyPr>
          <a:lstStyle/>
          <a:p>
            <a:r>
              <a:rPr lang="en-CA" sz="1200" b="1" dirty="0" smtClean="0"/>
              <a:t>Decentralized IT Operating Model</a:t>
            </a:r>
            <a:endParaRPr lang="en-CA" sz="1200" b="1" dirty="0"/>
          </a:p>
        </p:txBody>
      </p:sp>
      <p:sp>
        <p:nvSpPr>
          <p:cNvPr id="49" name="TextBox 48"/>
          <p:cNvSpPr txBox="1"/>
          <p:nvPr/>
        </p:nvSpPr>
        <p:spPr>
          <a:xfrm>
            <a:off x="5464510" y="4376137"/>
            <a:ext cx="3168352" cy="276999"/>
          </a:xfrm>
          <a:prstGeom prst="rect">
            <a:avLst/>
          </a:prstGeom>
          <a:noFill/>
        </p:spPr>
        <p:txBody>
          <a:bodyPr wrap="square" rtlCol="0">
            <a:spAutoFit/>
          </a:bodyPr>
          <a:lstStyle/>
          <a:p>
            <a:r>
              <a:rPr lang="en-CA" sz="1200" b="1" dirty="0" smtClean="0"/>
              <a:t>Hybrid IT Operating Model</a:t>
            </a:r>
            <a:endParaRPr lang="en-CA" sz="1200" b="1" dirty="0"/>
          </a:p>
        </p:txBody>
      </p:sp>
      <p:sp>
        <p:nvSpPr>
          <p:cNvPr id="51" name="TextBox 50"/>
          <p:cNvSpPr txBox="1"/>
          <p:nvPr>
            <p:custDataLst>
              <p:tags r:id="rId1"/>
            </p:custDataLst>
          </p:nvPr>
        </p:nvSpPr>
        <p:spPr>
          <a:xfrm>
            <a:off x="308359" y="1126485"/>
            <a:ext cx="8620125" cy="646331"/>
          </a:xfrm>
          <a:prstGeom prst="rect">
            <a:avLst/>
          </a:prstGeom>
          <a:noFill/>
        </p:spPr>
        <p:txBody>
          <a:bodyPr wrap="square" rtlCol="0">
            <a:spAutoFit/>
          </a:bodyPr>
          <a:lstStyle/>
          <a:p>
            <a:pPr algn="l"/>
            <a:r>
              <a:rPr lang="en-CA" b="1" dirty="0" smtClean="0"/>
              <a:t>IT must find the balance between centralized and decentralized operating models for its firm to respond to the key needs of the business.</a:t>
            </a:r>
          </a:p>
        </p:txBody>
      </p:sp>
      <p:pic>
        <p:nvPicPr>
          <p:cNvPr id="53" name="Picture 5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4"/>
  <p:tag name="ISPRING_SCORM_RATE_SLIDES" val="0"/>
  <p:tag name="ISPRING_SCORM_RATE_QUIZZES" val="0"/>
  <p:tag name="ISPRING_SCORM_PASSING_SCORE" val="0.0000000000"/>
  <p:tag name="GENSWF_OUTPUT_FILE_NAME" val="it-Making-the-Case-for-the-Hybrid-IT-SB-SF"/>
  <p:tag name="ISPRING_RESOURCE_PATHS_HASH_2" val="d4276eb468d0c2cd2777a6401a4b302bd0ec6949"/>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0mWc2DiEWEmlncHdeX_cu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wU_ZUj0KE0ijzy.LlK6wO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ECfZz4VM0uKDdyfYclhM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oAG3leL7s06rgOqJsFrzk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mDMJXA.p1kekbB2L1DWJ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ETmQfwA3l0GQo1ybwsy_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0mWc2DiEWEmlncHdeX_cu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wU_ZUj0KE0ijzy.LlK6wO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1z6FGDaoESsZYHo2V13s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spPr>
      <a:bodyPr wrap="square">
        <a:spAutoFit/>
      </a:bodyPr>
      <a:lstStyle>
        <a:defPPr marL="88900" indent="-88900" algn="ctr">
          <a:defRPr sz="1100" dirty="0" smtClean="0">
            <a:solidFill>
              <a:srgbClr val="333333"/>
            </a:solidFill>
            <a:latin typeface="Arial"/>
          </a:defRPr>
        </a:defPPr>
      </a:lstStyle>
    </a:spDef>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ysClr val="windowText" lastClr="000000"/>
    </a:dk1>
    <a:lt1>
      <a:sysClr val="window" lastClr="FFFFFF"/>
    </a:lt1>
    <a:dk2>
      <a:srgbClr val="1F497D"/>
    </a:dk2>
    <a:lt2>
      <a:srgbClr val="EEECE1"/>
    </a:lt2>
    <a:accent1>
      <a:srgbClr val="3D658E"/>
    </a:accent1>
    <a:accent2>
      <a:srgbClr val="D3CB8D"/>
    </a:accent2>
    <a:accent3>
      <a:srgbClr val="B6623D"/>
    </a:accent3>
    <a:accent4>
      <a:srgbClr val="979B80"/>
    </a:accent4>
    <a:accent5>
      <a:srgbClr val="133960"/>
    </a:accent5>
    <a:accent6>
      <a:srgbClr val="87503D"/>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2373</Words>
  <Application>Microsoft Office PowerPoint</Application>
  <PresentationFormat>On-screen Show (4:3)</PresentationFormat>
  <Paragraphs>220</Paragraphs>
  <Slides>12</Slides>
  <Notes>11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Georgia</vt:lpstr>
      <vt:lpstr>Helvetica</vt:lpstr>
      <vt:lpstr>Open Sans</vt:lpstr>
      <vt:lpstr>Wingdings</vt:lpstr>
      <vt:lpstr>Office Theme</vt:lpstr>
      <vt:lpstr>1_Office Theme</vt:lpstr>
      <vt:lpstr>2_Office Theme</vt:lpstr>
      <vt:lpstr>think-cell Slide</vt:lpstr>
      <vt:lpstr>PowerPoint Presentation</vt:lpstr>
      <vt:lpstr>Introduction</vt:lpstr>
      <vt:lpstr>Executive Summary</vt:lpstr>
      <vt:lpstr>How to use this blueprint</vt:lpstr>
      <vt:lpstr>Use the pathfinder below to address specific questions about IT operating models and governance</vt:lpstr>
      <vt:lpstr>IT is being confronted with new challenges as it continues to manage old ones</vt:lpstr>
      <vt:lpstr>The right IT operating model aligns to the business’ needs, improves collaboration, and inspires sharing of ideas</vt:lpstr>
      <vt:lpstr>PowerPoint Presentation</vt:lpstr>
      <vt:lpstr>IT operating models can be described along a continuum from centralized to decentralized</vt:lpstr>
      <vt:lpstr>Each IT operating model is characterized by a variety of advantages and disadvantages</vt:lpstr>
      <vt:lpstr>The IT operating model generally does not mimic the firm’s operating model</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2013-03-07T21:29:01Z</dcterms:created>
  <dcterms:modified xsi:type="dcterms:W3CDTF">2013-11-22T20:47:00Z</dcterms:modified>
</cp:coreProperties>
</file>