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256" r:id="rId2"/>
    <p:sldId id="289" r:id="rId3"/>
    <p:sldId id="292" r:id="rId4"/>
    <p:sldId id="341" r:id="rId5"/>
    <p:sldId id="514" r:id="rId6"/>
    <p:sldId id="528" r:id="rId7"/>
    <p:sldId id="288" r:id="rId8"/>
    <p:sldId id="345" r:id="rId9"/>
    <p:sldId id="392" r:id="rId10"/>
    <p:sldId id="509" r:id="rId11"/>
    <p:sldId id="510" r:id="rId12"/>
    <p:sldId id="529" r:id="rId13"/>
  </p:sldIdLst>
  <p:sldSz cx="9144000" cy="6858000" type="screen4x3"/>
  <p:notesSz cx="6858000" cy="9144000"/>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1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4"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77709"/>
    <a:srgbClr val="CAC8B9"/>
    <a:srgbClr val="CECECE"/>
    <a:srgbClr val="D17D08"/>
    <a:srgbClr val="ADB7C3"/>
    <a:srgbClr val="243F54"/>
    <a:srgbClr val="7FAC85"/>
    <a:srgbClr val="998F57"/>
    <a:srgbClr val="7B7B7B"/>
    <a:srgbClr val="5D59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1356" autoAdjust="0"/>
  </p:normalViewPr>
  <p:slideViewPr>
    <p:cSldViewPr snapToObjects="1">
      <p:cViewPr varScale="1">
        <p:scale>
          <a:sx n="122" d="100"/>
          <a:sy n="122" d="100"/>
        </p:scale>
        <p:origin x="2064" y="90"/>
      </p:cViewPr>
      <p:guideLst>
        <p:guide orient="horz"/>
        <p:guide pos="1422"/>
      </p:guideLst>
    </p:cSldViewPr>
  </p:slideViewPr>
  <p:outlineViewPr>
    <p:cViewPr>
      <p:scale>
        <a:sx n="33" d="100"/>
        <a:sy n="33" d="100"/>
      </p:scale>
      <p:origin x="6" y="0"/>
    </p:cViewPr>
  </p:outlineViewPr>
  <p:notesTextViewPr>
    <p:cViewPr>
      <p:scale>
        <a:sx n="75" d="100"/>
        <a:sy n="75" d="100"/>
      </p:scale>
      <p:origin x="0" y="0"/>
    </p:cViewPr>
  </p:notesTextViewPr>
  <p:sorterViewPr>
    <p:cViewPr>
      <p:scale>
        <a:sx n="100" d="100"/>
        <a:sy n="100" d="100"/>
      </p:scale>
      <p:origin x="0" y="0"/>
    </p:cViewPr>
  </p:sorterViewPr>
  <p:notesViewPr>
    <p:cSldViewPr snapToObjects="1">
      <p:cViewPr varScale="1">
        <p:scale>
          <a:sx n="83" d="100"/>
          <a:sy n="83" d="100"/>
        </p:scale>
        <p:origin x="-1956"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56970600587326359"/>
          <c:y val="3.4036179215954705E-2"/>
          <c:w val="0.34784078364815518"/>
          <c:h val="0.75679627214910505"/>
        </c:manualLayout>
      </c:layout>
      <c:barChart>
        <c:barDir val="bar"/>
        <c:grouping val="clustered"/>
        <c:varyColors val="0"/>
        <c:ser>
          <c:idx val="0"/>
          <c:order val="0"/>
          <c:tx>
            <c:strRef>
              <c:f>'ST and LT vs aSE2'!$C$39</c:f>
              <c:strCache>
                <c:ptCount val="1"/>
                <c:pt idx="0">
                  <c:v>Relative Impact on Short-Term Success</c:v>
                </c:pt>
              </c:strCache>
            </c:strRef>
          </c:tx>
          <c:spPr>
            <a:solidFill>
              <a:schemeClr val="accent2"/>
            </a:solidFill>
            <a:ln>
              <a:solidFill>
                <a:srgbClr val="FFFFFF">
                  <a:lumMod val="50000"/>
                </a:srgbClr>
              </a:solidFill>
            </a:ln>
          </c:spPr>
          <c:invertIfNegative val="0"/>
          <c:dLbls>
            <c:dLbl>
              <c:idx val="0"/>
              <c:layout>
                <c:manualLayout>
                  <c:x val="-1.294320331625882E-2"/>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6406333102468532E-2"/>
                  <c:y val="-3.370594771968658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3383028363278804E-2"/>
                  <c:y val="-3.370594771968658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100" b="1"/>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'ST and LT vs aSE2'!$B$40:$B$45</c:f>
              <c:strCache>
                <c:ptCount val="6"/>
                <c:pt idx="0">
                  <c:v>Our service desk actively encourages end users to use a knowledge base</c:v>
                </c:pt>
                <c:pt idx="1">
                  <c:v>Our service desk has a well-defined process for updating knowledge base content</c:v>
                </c:pt>
                <c:pt idx="2">
                  <c:v>Our service desk uses ticket templates for recurring incidents</c:v>
                </c:pt>
                <c:pt idx="3">
                  <c:v>Our service desk proactively seeks opportunities for automation</c:v>
                </c:pt>
                <c:pt idx="4">
                  <c:v>The IT department routinely transfers knowledge to our Level 1 staff</c:v>
                </c:pt>
                <c:pt idx="5">
                  <c:v>Our service desk workflow &amp; escalation rules are clear &amp; well-maintained</c:v>
                </c:pt>
              </c:strCache>
            </c:strRef>
          </c:cat>
          <c:val>
            <c:numRef>
              <c:f>'ST and LT vs aSE2'!$C$40:$C$45</c:f>
              <c:numCache>
                <c:formatCode>0%</c:formatCode>
                <c:ptCount val="6"/>
                <c:pt idx="0">
                  <c:v>0.10913090000000013</c:v>
                </c:pt>
                <c:pt idx="1">
                  <c:v>0.14775769999999999</c:v>
                </c:pt>
                <c:pt idx="2">
                  <c:v>0.15345030000000037</c:v>
                </c:pt>
                <c:pt idx="3">
                  <c:v>0.22850860000000031</c:v>
                </c:pt>
                <c:pt idx="4">
                  <c:v>0.36115250000000032</c:v>
                </c:pt>
                <c:pt idx="5">
                  <c:v>0.56722340000000004</c:v>
                </c:pt>
              </c:numCache>
            </c:numRef>
          </c:val>
        </c:ser>
        <c:ser>
          <c:idx val="1"/>
          <c:order val="1"/>
          <c:tx>
            <c:strRef>
              <c:f>'ST and LT vs aSE2'!$G$39</c:f>
              <c:strCache>
                <c:ptCount val="1"/>
                <c:pt idx="0">
                  <c:v>Relative Impact on Long-Term Success</c:v>
                </c:pt>
              </c:strCache>
            </c:strRef>
          </c:tx>
          <c:spPr>
            <a:solidFill>
              <a:schemeClr val="accent1"/>
            </a:solidFill>
            <a:ln>
              <a:solidFill>
                <a:schemeClr val="bg1">
                  <a:lumMod val="50000"/>
                </a:schemeClr>
              </a:solidFill>
            </a:ln>
          </c:spPr>
          <c:invertIfNegative val="0"/>
          <c:dLbls>
            <c:dLbl>
              <c:idx val="0"/>
              <c:layout>
                <c:manualLayout>
                  <c:x val="-1.6066378755394423E-2"/>
                  <c:y val="0"/>
                </c:manualLayout>
              </c:layout>
              <c:spPr/>
              <c:txPr>
                <a:bodyPr/>
                <a:lstStyle/>
                <a:p>
                  <a:pPr>
                    <a:defRPr sz="1100" b="1">
                      <a:solidFill>
                        <a:schemeClr val="tx1"/>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2581304992904777E-2"/>
                  <c:y val="-6.7414549451004528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7114883216285795E-2"/>
                  <c:y val="3.370594771968658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'ST and LT vs aSE2'!$B$40:$B$45</c:f>
              <c:strCache>
                <c:ptCount val="6"/>
                <c:pt idx="0">
                  <c:v>Our service desk actively encourages end users to use a knowledge base</c:v>
                </c:pt>
                <c:pt idx="1">
                  <c:v>Our service desk has a well-defined process for updating knowledge base content</c:v>
                </c:pt>
                <c:pt idx="2">
                  <c:v>Our service desk uses ticket templates for recurring incidents</c:v>
                </c:pt>
                <c:pt idx="3">
                  <c:v>Our service desk proactively seeks opportunities for automation</c:v>
                </c:pt>
                <c:pt idx="4">
                  <c:v>The IT department routinely transfers knowledge to our Level 1 staff</c:v>
                </c:pt>
                <c:pt idx="5">
                  <c:v>Our service desk workflow &amp; escalation rules are clear &amp; well-maintained</c:v>
                </c:pt>
              </c:strCache>
            </c:strRef>
          </c:cat>
          <c:val>
            <c:numRef>
              <c:f>'ST and LT vs aSE2'!$G$40:$G$45</c:f>
              <c:numCache>
                <c:formatCode>0%</c:formatCode>
                <c:ptCount val="6"/>
                <c:pt idx="0">
                  <c:v>9.6533170000000043E-2</c:v>
                </c:pt>
                <c:pt idx="1">
                  <c:v>0.13676147999999999</c:v>
                </c:pt>
                <c:pt idx="2">
                  <c:v>0.17137099</c:v>
                </c:pt>
                <c:pt idx="3">
                  <c:v>0.21264662000000001</c:v>
                </c:pt>
                <c:pt idx="4">
                  <c:v>0.38268775000000038</c:v>
                </c:pt>
                <c:pt idx="5">
                  <c:v>0.7936664999999995</c:v>
                </c:pt>
              </c:numCache>
            </c:numRef>
          </c:val>
        </c:ser>
        <c:dLbls>
          <c:showLegendKey val="0"/>
          <c:showVal val="1"/>
          <c:showCatName val="0"/>
          <c:showSerName val="0"/>
          <c:showPercent val="0"/>
          <c:showBubbleSize val="0"/>
        </c:dLbls>
        <c:gapWidth val="75"/>
        <c:axId val="353999648"/>
        <c:axId val="354000040"/>
      </c:barChart>
      <c:catAx>
        <c:axId val="353999648"/>
        <c:scaling>
          <c:orientation val="minMax"/>
        </c:scaling>
        <c:delete val="0"/>
        <c:axPos val="l"/>
        <c:title>
          <c:tx>
            <c:rich>
              <a:bodyPr/>
              <a:lstStyle/>
              <a:p>
                <a:pPr>
                  <a:defRPr sz="1200"/>
                </a:pPr>
                <a:r>
                  <a:rPr lang="en-US" sz="1200" dirty="0"/>
                  <a:t>Short and </a:t>
                </a:r>
                <a:r>
                  <a:rPr lang="en-US" sz="1200" dirty="0" smtClean="0"/>
                  <a:t>Long-Term Activities</a:t>
                </a:r>
                <a:endParaRPr lang="en-US" sz="1200" b="0" i="1" dirty="0"/>
              </a:p>
            </c:rich>
          </c:tx>
          <c:layout>
            <c:manualLayout>
              <c:xMode val="edge"/>
              <c:yMode val="edge"/>
              <c:x val="2.9369471161990665E-2"/>
              <c:y val="0.1109175157071043"/>
            </c:manualLayout>
          </c:layout>
          <c:overlay val="0"/>
        </c:title>
        <c:numFmt formatCode="General" sourceLinked="0"/>
        <c:majorTickMark val="none"/>
        <c:minorTickMark val="none"/>
        <c:tickLblPos val="nextTo"/>
        <c:txPr>
          <a:bodyPr/>
          <a:lstStyle/>
          <a:p>
            <a:pPr>
              <a:defRPr sz="1050"/>
            </a:pPr>
            <a:endParaRPr lang="en-US"/>
          </a:p>
        </c:txPr>
        <c:crossAx val="354000040"/>
        <c:crosses val="autoZero"/>
        <c:auto val="1"/>
        <c:lblAlgn val="r"/>
        <c:lblOffset val="100"/>
        <c:noMultiLvlLbl val="0"/>
      </c:catAx>
      <c:valAx>
        <c:axId val="354000040"/>
        <c:scaling>
          <c:orientation val="minMax"/>
        </c:scaling>
        <c:delete val="0"/>
        <c:axPos val="b"/>
        <c:title>
          <c:tx>
            <c:rich>
              <a:bodyPr rot="0" vert="horz"/>
              <a:lstStyle/>
              <a:p>
                <a:pPr>
                  <a:defRPr sz="1200"/>
                </a:pPr>
                <a:r>
                  <a:rPr lang="en-US" sz="1200" dirty="0"/>
                  <a:t>Relative </a:t>
                </a:r>
                <a:r>
                  <a:rPr lang="en-US" sz="1200" dirty="0" smtClean="0"/>
                  <a:t>Impact on Success</a:t>
                </a:r>
                <a:endParaRPr lang="en-US" sz="1200" dirty="0"/>
              </a:p>
            </c:rich>
          </c:tx>
          <c:layout>
            <c:manualLayout>
              <c:xMode val="edge"/>
              <c:yMode val="edge"/>
              <c:x val="0.54468908497952562"/>
              <c:y val="0.87332986365546295"/>
            </c:manualLayout>
          </c:layout>
          <c:overlay val="0"/>
        </c:title>
        <c:numFmt formatCode="0%" sourceLinked="1"/>
        <c:majorTickMark val="none"/>
        <c:minorTickMark val="none"/>
        <c:tickLblPos val="nextTo"/>
        <c:crossAx val="353999648"/>
        <c:crosses val="autoZero"/>
        <c:crossBetween val="between"/>
        <c:majorUnit val="0.2"/>
      </c:valAx>
    </c:plotArea>
    <c:legend>
      <c:legendPos val="b"/>
      <c:layout>
        <c:manualLayout>
          <c:xMode val="edge"/>
          <c:yMode val="edge"/>
          <c:x val="0"/>
          <c:y val="0.94118657144426565"/>
          <c:w val="0.99932178536506056"/>
          <c:h val="5.7879747263780382E-2"/>
        </c:manualLayout>
      </c:layout>
      <c:overlay val="0"/>
      <c:txPr>
        <a:bodyPr/>
        <a:lstStyle/>
        <a:p>
          <a:pPr>
            <a:defRPr sz="1050"/>
          </a:pPr>
          <a:endParaRPr lang="en-US"/>
        </a:p>
      </c:txPr>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04/11/2013</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4205302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2288686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extLst>
      <p:ext uri="{BB962C8B-B14F-4D97-AF65-F5344CB8AC3E}">
        <p14:creationId xmlns:p14="http://schemas.microsoft.com/office/powerpoint/2010/main" val="1331438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endParaRPr lang="en-US" sz="1000"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extLst>
      <p:ext uri="{BB962C8B-B14F-4D97-AF65-F5344CB8AC3E}">
        <p14:creationId xmlns:p14="http://schemas.microsoft.com/office/powerpoint/2010/main" val="1248378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extLst>
      <p:ext uri="{BB962C8B-B14F-4D97-AF65-F5344CB8AC3E}">
        <p14:creationId xmlns:p14="http://schemas.microsoft.com/office/powerpoint/2010/main" val="3440996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extLst>
      <p:ext uri="{BB962C8B-B14F-4D97-AF65-F5344CB8AC3E}">
        <p14:creationId xmlns:p14="http://schemas.microsoft.com/office/powerpoint/2010/main" val="182319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2407530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extLst>
      <p:ext uri="{BB962C8B-B14F-4D97-AF65-F5344CB8AC3E}">
        <p14:creationId xmlns:p14="http://schemas.microsoft.com/office/powerpoint/2010/main" val="432206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extLst>
      <p:ext uri="{BB962C8B-B14F-4D97-AF65-F5344CB8AC3E}">
        <p14:creationId xmlns:p14="http://schemas.microsoft.com/office/powerpoint/2010/main" val="944716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extLst>
      <p:ext uri="{BB962C8B-B14F-4D97-AF65-F5344CB8AC3E}">
        <p14:creationId xmlns:p14="http://schemas.microsoft.com/office/powerpoint/2010/main" val="4207175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3062630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extLst>
      <p:ext uri="{BB962C8B-B14F-4D97-AF65-F5344CB8AC3E}">
        <p14:creationId xmlns:p14="http://schemas.microsoft.com/office/powerpoint/2010/main" val="996314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extLst>
      <p:ext uri="{BB962C8B-B14F-4D97-AF65-F5344CB8AC3E}">
        <p14:creationId xmlns:p14="http://schemas.microsoft.com/office/powerpoint/2010/main" val="2685664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extLst>
      <p:ext uri="{BB962C8B-B14F-4D97-AF65-F5344CB8AC3E}">
        <p14:creationId xmlns:p14="http://schemas.microsoft.com/office/powerpoint/2010/main" val="18684242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1997-2013</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6"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outsource-or-repatriate-the-service-desk?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5.gif"/><Relationship Id="rId4" Type="http://schemas.openxmlformats.org/officeDocument/2006/relationships/hyperlink" Target="http://www.infotech.com/research/ss/it-outsource-or-repatriate-the-service-desk?utm_source=SS_Sample&amp;utm_medium=Collateral&amp;utm_campaign=Collateral" TargetMode="Externa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27.xml"/><Relationship Id="rId7" Type="http://schemas.openxmlformats.org/officeDocument/2006/relationships/notesSlide" Target="../notesSlides/notesSlide11.xml"/><Relationship Id="rId12" Type="http://schemas.openxmlformats.org/officeDocument/2006/relationships/image" Target="../media/image5.gif"/><Relationship Id="rId2" Type="http://schemas.openxmlformats.org/officeDocument/2006/relationships/tags" Target="../tags/tag26.xml"/><Relationship Id="rId1" Type="http://schemas.openxmlformats.org/officeDocument/2006/relationships/vmlDrawing" Target="../drawings/vmlDrawing2.vml"/><Relationship Id="rId6" Type="http://schemas.openxmlformats.org/officeDocument/2006/relationships/slideLayout" Target="../slideLayouts/slideLayout6.xml"/><Relationship Id="rId11" Type="http://schemas.openxmlformats.org/officeDocument/2006/relationships/hyperlink" Target="http://www.infotech.com/research/ss/it-outsource-or-repatriate-the-service-desk?utm_source=SS_Sample&amp;utm_medium=Collateral&amp;utm_campaign=Collateral" TargetMode="External"/><Relationship Id="rId5" Type="http://schemas.openxmlformats.org/officeDocument/2006/relationships/tags" Target="../tags/tag29.xml"/><Relationship Id="rId10" Type="http://schemas.openxmlformats.org/officeDocument/2006/relationships/image" Target="../media/image13.jpeg"/><Relationship Id="rId4" Type="http://schemas.openxmlformats.org/officeDocument/2006/relationships/tags" Target="../tags/tag28.xml"/><Relationship Id="rId9" Type="http://schemas.openxmlformats.org/officeDocument/2006/relationships/image" Target="../media/image8.emf"/></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5.gif"/><Relationship Id="rId5" Type="http://schemas.openxmlformats.org/officeDocument/2006/relationships/image" Target="../media/image14.png"/><Relationship Id="rId4" Type="http://schemas.openxmlformats.org/officeDocument/2006/relationships/hyperlink" Target="http://www.infotech.com/research/ss/it-outsource-or-repatriate-the-service-desk?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5.gif"/><Relationship Id="rId4" Type="http://schemas.openxmlformats.org/officeDocument/2006/relationships/hyperlink" Target="http://www.infotech.com/research/ss/it-outsource-or-repatriate-the-service-desk?utm_source=SS_Sample&amp;utm_medium=Collateral&amp;utm_campaign=Collatera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it-outsource-or-repatriate-the-service-desk?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7.wmf"/><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image" Target="../media/image6.wmf"/><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4.png"/><Relationship Id="rId5" Type="http://schemas.openxmlformats.org/officeDocument/2006/relationships/tags" Target="../tags/tag6.xml"/><Relationship Id="rId15" Type="http://schemas.openxmlformats.org/officeDocument/2006/relationships/image" Target="../media/image5.gif"/><Relationship Id="rId10" Type="http://schemas.openxmlformats.org/officeDocument/2006/relationships/notesSlide" Target="../notesSlides/notesSlide4.xml"/><Relationship Id="rId4" Type="http://schemas.openxmlformats.org/officeDocument/2006/relationships/tags" Target="../tags/tag5.xml"/><Relationship Id="rId9" Type="http://schemas.openxmlformats.org/officeDocument/2006/relationships/slideLayout" Target="../slideLayouts/slideLayout6.xml"/><Relationship Id="rId14" Type="http://schemas.openxmlformats.org/officeDocument/2006/relationships/hyperlink" Target="http://www.infotech.com/research/ss/it-outsource-or-repatriate-the-service-desk?utm_source=SS_Sample&amp;utm_medium=Collateral&amp;utm_campaign=Collateral" TargetMode="External"/></Relationships>
</file>

<file path=ppt/slides/_rels/slide5.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tags" Target="../tags/tag21.xml"/><Relationship Id="rId18" Type="http://schemas.openxmlformats.org/officeDocument/2006/relationships/image" Target="../media/image8.emf"/><Relationship Id="rId3" Type="http://schemas.openxmlformats.org/officeDocument/2006/relationships/tags" Target="../tags/tag11.xml"/><Relationship Id="rId21" Type="http://schemas.openxmlformats.org/officeDocument/2006/relationships/hyperlink" Target="http://www.infotech.com/research/ss/it-vendor-landscape-enterprise-service-desk-software" TargetMode="External"/><Relationship Id="rId7" Type="http://schemas.openxmlformats.org/officeDocument/2006/relationships/tags" Target="../tags/tag15.xml"/><Relationship Id="rId12" Type="http://schemas.openxmlformats.org/officeDocument/2006/relationships/tags" Target="../tags/tag20.xml"/><Relationship Id="rId17" Type="http://schemas.openxmlformats.org/officeDocument/2006/relationships/oleObject" Target="../embeddings/oleObject1.bin"/><Relationship Id="rId2" Type="http://schemas.openxmlformats.org/officeDocument/2006/relationships/tags" Target="../tags/tag10.xml"/><Relationship Id="rId16" Type="http://schemas.openxmlformats.org/officeDocument/2006/relationships/notesSlide" Target="../notesSlides/notesSlide5.xml"/><Relationship Id="rId20" Type="http://schemas.openxmlformats.org/officeDocument/2006/relationships/hyperlink" Target="http://www.infotech.com/research/ss/it-vendor-landscape-mid-market-service-desk-software" TargetMode="External"/><Relationship Id="rId1" Type="http://schemas.openxmlformats.org/officeDocument/2006/relationships/vmlDrawing" Target="../drawings/vmlDrawing1.vml"/><Relationship Id="rId6" Type="http://schemas.openxmlformats.org/officeDocument/2006/relationships/tags" Target="../tags/tag14.xml"/><Relationship Id="rId11" Type="http://schemas.openxmlformats.org/officeDocument/2006/relationships/tags" Target="../tags/tag19.xml"/><Relationship Id="rId5" Type="http://schemas.openxmlformats.org/officeDocument/2006/relationships/tags" Target="../tags/tag13.xml"/><Relationship Id="rId15" Type="http://schemas.openxmlformats.org/officeDocument/2006/relationships/slideLayout" Target="../slideLayouts/slideLayout4.xml"/><Relationship Id="rId23" Type="http://schemas.openxmlformats.org/officeDocument/2006/relationships/image" Target="../media/image5.gif"/><Relationship Id="rId10" Type="http://schemas.openxmlformats.org/officeDocument/2006/relationships/tags" Target="../tags/tag18.xml"/><Relationship Id="rId19" Type="http://schemas.openxmlformats.org/officeDocument/2006/relationships/hyperlink" Target="http://www.infotech.com/research/ss/it-develop-an-it-service-desk-strategy" TargetMode="Externa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tags" Target="../tags/tag22.xml"/><Relationship Id="rId22" Type="http://schemas.openxmlformats.org/officeDocument/2006/relationships/hyperlink" Target="http://www.infotech.com/research/ss/it-outsource-or-repatriate-the-service-desk?utm_source=SS_Sample&amp;utm_medium=Collateral&amp;utm_campaign=Collateral"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hyperlink" Target="mailto:workshopbooking@infotech.com" TargetMode="External"/><Relationship Id="rId7" Type="http://schemas.openxmlformats.org/officeDocument/2006/relationships/hyperlink" Target="http://www.infotech.com/research/ss/it-outsource-or-repatriate-the-service-desk?utm_source=SS_Sample&amp;utm_medium=Collateral&amp;utm_campaign=Collateral"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hyperlink" Target="http://www.infotech.com/research/ss/it-outsource-or-repatriate-the-service-desk?utm_source=SS_Sample&amp;utm_medium=Collateral&amp;utm_campaign=Collatera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infotech.com/research/ss/it-outsource-or-repatriate-the-service-desk?utm_source=SS_Sample&amp;utm_medium=Collateral&amp;utm_campaign=Collateral"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5.gif"/></Relationships>
</file>

<file path=ppt/slides/_rels/slide9.xml.rels><?xml version="1.0" encoding="UTF-8" standalone="yes"?>
<Relationships xmlns="http://schemas.openxmlformats.org/package/2006/relationships"><Relationship Id="rId8" Type="http://schemas.openxmlformats.org/officeDocument/2006/relationships/hyperlink" Target="http://www.infotech.com/research/ss/it-outsource-or-repatriate-the-service-desk?utm_source=SS_Sample&amp;utm_medium=Collateral&amp;utm_campaign=Collateral" TargetMode="External"/><Relationship Id="rId3" Type="http://schemas.openxmlformats.org/officeDocument/2006/relationships/tags" Target="../tags/tag25.xml"/><Relationship Id="rId7" Type="http://schemas.openxmlformats.org/officeDocument/2006/relationships/image" Target="../media/image7.wmf"/><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6.wmf"/><Relationship Id="rId5" Type="http://schemas.openxmlformats.org/officeDocument/2006/relationships/notesSlide" Target="../notesSlides/notesSlide9.xml"/><Relationship Id="rId4" Type="http://schemas.openxmlformats.org/officeDocument/2006/relationships/slideLayout" Target="../slideLayouts/slideLayout6.xml"/><Relationship Id="rId9"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dirty="0" smtClean="0"/>
              <a:t>Outsource or Repatriate the Service Desk</a:t>
            </a:r>
            <a:endParaRPr lang="en-US" dirty="0" smtClean="0"/>
          </a:p>
        </p:txBody>
      </p:sp>
      <p:sp>
        <p:nvSpPr>
          <p:cNvPr id="8" name="Text Placeholder 7"/>
          <p:cNvSpPr>
            <a:spLocks noGrp="1"/>
          </p:cNvSpPr>
          <p:nvPr>
            <p:ph type="body" sz="quarter" idx="16"/>
          </p:nvPr>
        </p:nvSpPr>
        <p:spPr>
          <a:xfrm>
            <a:off x="812812" y="3569072"/>
            <a:ext cx="7467600" cy="508000"/>
          </a:xfrm>
        </p:spPr>
        <p:txBody>
          <a:bodyPr/>
          <a:lstStyle/>
          <a:p>
            <a:r>
              <a:rPr lang="en-CA" dirty="0" smtClean="0"/>
              <a:t>Plan to repatriate, and you may not need to.</a:t>
            </a:r>
            <a:endParaRPr lang="en-CA" dirty="0"/>
          </a:p>
        </p:txBody>
      </p:sp>
      <p:grpSp>
        <p:nvGrpSpPr>
          <p:cNvPr id="4" name="Group 3"/>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6" name="Picture 5"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a:t>
              </a:r>
              <a:r>
                <a:rPr lang="en-CA" sz="800" smtClean="0">
                  <a:solidFill>
                    <a:schemeClr val="bg1">
                      <a:lumMod val="65000"/>
                    </a:schemeClr>
                  </a:solidFill>
                </a:rPr>
                <a:t>- 2013 </a:t>
              </a:r>
              <a:r>
                <a:rPr lang="en-CA" sz="800" dirty="0" smtClean="0">
                  <a:solidFill>
                    <a:schemeClr val="bg1">
                      <a:lumMod val="65000"/>
                    </a:schemeClr>
                  </a:solidFill>
                </a:rPr>
                <a:t>Info-Tech Research Group</a:t>
              </a:r>
              <a:endParaRPr lang="en-CA" sz="800" dirty="0">
                <a:solidFill>
                  <a:schemeClr val="bg1">
                    <a:lumMod val="65000"/>
                  </a:schemeClr>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400" kern="1200" baseline="0" dirty="0" smtClean="0">
                <a:solidFill>
                  <a:schemeClr val="tx1"/>
                </a:solidFill>
                <a:latin typeface="+mj-lt"/>
                <a:ea typeface="+mn-ea"/>
                <a:cs typeface="+mn-cs"/>
              </a:rPr>
              <a:t>Focus o</a:t>
            </a:r>
            <a:r>
              <a:rPr lang="en-CA" sz="2400" kern="1200" dirty="0" smtClean="0">
                <a:solidFill>
                  <a:schemeClr val="tx1"/>
                </a:solidFill>
                <a:latin typeface="+mj-lt"/>
                <a:ea typeface="+mn-ea"/>
                <a:cs typeface="+mn-cs"/>
              </a:rPr>
              <a:t>n</a:t>
            </a:r>
            <a:r>
              <a:rPr lang="en-CA" sz="2400" kern="1200" baseline="0" dirty="0" smtClean="0">
                <a:solidFill>
                  <a:schemeClr val="tx1"/>
                </a:solidFill>
                <a:latin typeface="+mj-lt"/>
                <a:ea typeface="+mn-ea"/>
                <a:cs typeface="+mn-cs"/>
              </a:rPr>
              <a:t> long-term success rather than short-term</a:t>
            </a:r>
            <a:r>
              <a:rPr lang="en-CA" sz="2400" kern="1200" dirty="0" smtClean="0">
                <a:solidFill>
                  <a:schemeClr val="tx1"/>
                </a:solidFill>
                <a:latin typeface="+mj-lt"/>
                <a:ea typeface="+mn-ea"/>
                <a:cs typeface="+mn-cs"/>
              </a:rPr>
              <a:t> metrics</a:t>
            </a:r>
            <a:endParaRPr lang="en-CA" sz="2400" dirty="0">
              <a:latin typeface="+mj-lt"/>
            </a:endParaRPr>
          </a:p>
        </p:txBody>
      </p:sp>
      <p:sp>
        <p:nvSpPr>
          <p:cNvPr id="3" name="Text Placeholder 2"/>
          <p:cNvSpPr>
            <a:spLocks noGrp="1"/>
          </p:cNvSpPr>
          <p:nvPr>
            <p:ph type="body" sz="quarter" idx="16"/>
          </p:nvPr>
        </p:nvSpPr>
        <p:spPr>
          <a:xfrm>
            <a:off x="5307260" y="1736813"/>
            <a:ext cx="3570040" cy="4140460"/>
          </a:xfrm>
        </p:spPr>
        <p:txBody>
          <a:bodyPr/>
          <a:lstStyle/>
          <a:p>
            <a:pPr marL="0" lvl="4" indent="0">
              <a:spcBef>
                <a:spcPts val="0"/>
              </a:spcBef>
              <a:spcAft>
                <a:spcPts val="300"/>
              </a:spcAft>
              <a:buNone/>
            </a:pPr>
            <a:r>
              <a:rPr lang="en-CA" dirty="0" smtClean="0"/>
              <a:t>Since the service desk is outsourced, organizations under-invest in the natural evolution of their service desk practice. Three important aspects of technical support come crashing to a halt:</a:t>
            </a:r>
          </a:p>
          <a:p>
            <a:pPr marL="228600" lvl="4" indent="-228600">
              <a:spcBef>
                <a:spcPts val="0"/>
              </a:spcBef>
              <a:spcAft>
                <a:spcPts val="300"/>
              </a:spcAft>
              <a:buSzPct val="100000"/>
              <a:buFont typeface="+mj-lt"/>
              <a:buAutoNum type="arabicPeriod"/>
            </a:pPr>
            <a:r>
              <a:rPr lang="en-CA" dirty="0" smtClean="0"/>
              <a:t>Self-serve adoption slows or stops because the portal and knowledge base are under-funded. As a result, future </a:t>
            </a:r>
            <a:r>
              <a:rPr lang="en-CA" b="1" dirty="0" smtClean="0"/>
              <a:t>ticket avoidance strategies will fail</a:t>
            </a:r>
            <a:r>
              <a:rPr lang="en-CA" dirty="0" smtClean="0"/>
              <a:t>.</a:t>
            </a:r>
          </a:p>
          <a:p>
            <a:pPr marL="228600" lvl="4" indent="-228600">
              <a:spcBef>
                <a:spcPts val="0"/>
              </a:spcBef>
              <a:spcAft>
                <a:spcPts val="300"/>
              </a:spcAft>
              <a:buSzPct val="100000"/>
              <a:buFont typeface="+mj-lt"/>
              <a:buAutoNum type="arabicPeriod"/>
            </a:pPr>
            <a:r>
              <a:rPr lang="en-CA" dirty="0" smtClean="0"/>
              <a:t>Service gaps get created because the supply of technical support fails to keep pace with the ever-changing demand. Consequently, support </a:t>
            </a:r>
            <a:r>
              <a:rPr lang="en-CA" b="1" dirty="0" smtClean="0"/>
              <a:t>costs gradually shift away from IT to the rest of the business</a:t>
            </a:r>
            <a:r>
              <a:rPr lang="en-CA" dirty="0" smtClean="0"/>
              <a:t>.</a:t>
            </a:r>
          </a:p>
          <a:p>
            <a:pPr marL="228600" lvl="4" indent="-228600">
              <a:spcBef>
                <a:spcPts val="0"/>
              </a:spcBef>
              <a:spcAft>
                <a:spcPts val="300"/>
              </a:spcAft>
              <a:buSzPct val="100000"/>
              <a:buFont typeface="+mj-lt"/>
              <a:buAutoNum type="arabicPeriod"/>
            </a:pPr>
            <a:r>
              <a:rPr lang="en-US" dirty="0" smtClean="0"/>
              <a:t>Escalation of support issues to higher-cost Level 3 resources increases because problem management slows along with the flow of documented knowledge. Therefore, </a:t>
            </a:r>
            <a:r>
              <a:rPr lang="en-US" b="1" dirty="0" smtClean="0"/>
              <a:t>key resources are increasingly pulled away from strategically important projects</a:t>
            </a:r>
            <a:r>
              <a:rPr lang="en-US" dirty="0" smtClean="0"/>
              <a:t>.</a:t>
            </a:r>
            <a:endParaRPr lang="en-CA" dirty="0" smtClean="0"/>
          </a:p>
        </p:txBody>
      </p:sp>
      <p:sp>
        <p:nvSpPr>
          <p:cNvPr id="8" name="Rectangle 7"/>
          <p:cNvSpPr/>
          <p:nvPr/>
        </p:nvSpPr>
        <p:spPr>
          <a:xfrm>
            <a:off x="251520" y="1268760"/>
            <a:ext cx="8640960" cy="646331"/>
          </a:xfrm>
          <a:prstGeom prst="rect">
            <a:avLst/>
          </a:prstGeom>
        </p:spPr>
        <p:txBody>
          <a:bodyPr wrap="square">
            <a:spAutoFit/>
          </a:bodyPr>
          <a:lstStyle/>
          <a:p>
            <a:pPr marL="0" lvl="4" indent="0" algn="l">
              <a:buNone/>
            </a:pPr>
            <a:r>
              <a:rPr lang="en-CA" b="1" dirty="0" smtClean="0"/>
              <a:t>Don’t abandon the evolution of process and knowledge: these issues still matter after you outsource. </a:t>
            </a:r>
          </a:p>
        </p:txBody>
      </p:sp>
      <p:graphicFrame>
        <p:nvGraphicFramePr>
          <p:cNvPr id="10" name="Chart 9"/>
          <p:cNvGraphicFramePr/>
          <p:nvPr/>
        </p:nvGraphicFramePr>
        <p:xfrm>
          <a:off x="215516" y="2348880"/>
          <a:ext cx="5076564" cy="3767881"/>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251520" y="2071881"/>
            <a:ext cx="4680520" cy="276999"/>
          </a:xfrm>
          <a:prstGeom prst="rect">
            <a:avLst/>
          </a:prstGeom>
          <a:noFill/>
        </p:spPr>
        <p:txBody>
          <a:bodyPr wrap="square" rtlCol="0">
            <a:spAutoFit/>
          </a:bodyPr>
          <a:lstStyle/>
          <a:p>
            <a:pPr algn="ctr"/>
            <a:r>
              <a:rPr lang="en-US" sz="1200" b="1" dirty="0" smtClean="0"/>
              <a:t>Service Desk Activities and Relative Impact On Success</a:t>
            </a:r>
            <a:endParaRPr lang="en-US" sz="1200" b="1" dirty="0"/>
          </a:p>
        </p:txBody>
      </p:sp>
      <p:sp>
        <p:nvSpPr>
          <p:cNvPr id="12" name="Rectangle 11"/>
          <p:cNvSpPr/>
          <p:nvPr/>
        </p:nvSpPr>
        <p:spPr>
          <a:xfrm>
            <a:off x="1295636" y="6116761"/>
            <a:ext cx="2643236" cy="246221"/>
          </a:xfrm>
          <a:prstGeom prst="rect">
            <a:avLst/>
          </a:prstGeom>
        </p:spPr>
        <p:txBody>
          <a:bodyPr wrap="square">
            <a:spAutoFit/>
          </a:bodyPr>
          <a:lstStyle/>
          <a:p>
            <a:pPr algn="r"/>
            <a:r>
              <a:rPr lang="en-US" sz="1000" dirty="0" smtClean="0"/>
              <a:t>Source: Info-Tech Research Group</a:t>
            </a:r>
            <a:r>
              <a:rPr lang="en-US" sz="1000" i="1" dirty="0" smtClean="0"/>
              <a:t>, N = 85</a:t>
            </a:r>
            <a:endParaRPr lang="en-CA" sz="1000" dirty="0"/>
          </a:p>
        </p:txBody>
      </p:sp>
      <p:sp>
        <p:nvSpPr>
          <p:cNvPr id="13" name="Rectangle 12"/>
          <p:cNvSpPr/>
          <p:nvPr/>
        </p:nvSpPr>
        <p:spPr>
          <a:xfrm>
            <a:off x="251520" y="2132856"/>
            <a:ext cx="5040560" cy="41404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a:off x="5184068" y="1916832"/>
            <a:ext cx="0" cy="3492388"/>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94616" name="think-cell Slide" r:id="rId8" imgW="360" imgH="360" progId="">
                  <p:embed/>
                </p:oleObj>
              </mc:Choice>
              <mc:Fallback>
                <p:oleObj name="think-cell Slide" r:id="rId8" imgW="360" imgH="360" progId="">
                  <p:embed/>
                  <p:pic>
                    <p:nvPicPr>
                      <p:cNvPr id="0"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custDataLst>
              <p:tags r:id="rId3"/>
            </p:custDataLst>
          </p:nvPr>
        </p:nvSpPr>
        <p:spPr/>
        <p:txBody>
          <a:bodyPr/>
          <a:lstStyle/>
          <a:p>
            <a:r>
              <a:rPr lang="en-CA" dirty="0" smtClean="0"/>
              <a:t>Foster long-term growth of Organizational Intelligence</a:t>
            </a:r>
            <a:endParaRPr lang="en-CA" dirty="0"/>
          </a:p>
        </p:txBody>
      </p:sp>
      <p:sp>
        <p:nvSpPr>
          <p:cNvPr id="6" name="Rectangle 5"/>
          <p:cNvSpPr/>
          <p:nvPr>
            <p:custDataLst>
              <p:tags r:id="rId4"/>
            </p:custDataLst>
          </p:nvPr>
        </p:nvSpPr>
        <p:spPr>
          <a:xfrm>
            <a:off x="251520" y="1232756"/>
            <a:ext cx="8625780" cy="646331"/>
          </a:xfrm>
          <a:prstGeom prst="rect">
            <a:avLst/>
          </a:prstGeom>
        </p:spPr>
        <p:txBody>
          <a:bodyPr wrap="square">
            <a:spAutoFit/>
          </a:bodyPr>
          <a:lstStyle/>
          <a:p>
            <a:pPr marL="0" lvl="2" algn="l">
              <a:buNone/>
            </a:pPr>
            <a:r>
              <a:rPr lang="en-CA" b="1" dirty="0" smtClean="0"/>
              <a:t>Without incentive, the vendor has no vested interest in making your end-user community more capable over time.</a:t>
            </a:r>
          </a:p>
        </p:txBody>
      </p:sp>
      <p:sp>
        <p:nvSpPr>
          <p:cNvPr id="8" name="Text Placeholder 2"/>
          <p:cNvSpPr txBox="1">
            <a:spLocks/>
          </p:cNvSpPr>
          <p:nvPr>
            <p:custDataLst>
              <p:tags r:id="rId5"/>
            </p:custDataLst>
          </p:nvPr>
        </p:nvSpPr>
        <p:spPr bwMode="auto">
          <a:xfrm>
            <a:off x="2578632" y="3176972"/>
            <a:ext cx="6298668" cy="30963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ts val="300"/>
              </a:spcBef>
              <a:spcAft>
                <a:spcPts val="300"/>
              </a:spcAft>
              <a:buClr>
                <a:schemeClr val="tx1"/>
              </a:buClr>
              <a:buSzPct val="120000"/>
              <a:buFont typeface="Arial" pitchFamily="34" charset="0"/>
              <a:buNone/>
              <a:tabLst/>
              <a:defRPr/>
            </a:pPr>
            <a:r>
              <a:rPr lang="en-CA" sz="1200" dirty="0" smtClean="0">
                <a:latin typeface="+mn-lt"/>
              </a:rPr>
              <a:t>Ticket Avoidance is not simply about saving money by removing support. It’s about the end-user community developing organizational intelligence so that they don’t need as much technical support:</a:t>
            </a:r>
          </a:p>
          <a:p>
            <a:pPr algn="l" eaLnBrk="0" hangingPunct="0">
              <a:spcBef>
                <a:spcPts val="300"/>
              </a:spcBef>
              <a:spcAft>
                <a:spcPts val="300"/>
              </a:spcAft>
              <a:buClr>
                <a:schemeClr val="tx1"/>
              </a:buClr>
              <a:buSzPct val="120000"/>
              <a:defRPr/>
            </a:pPr>
            <a:r>
              <a:rPr lang="en-US" sz="1200" b="1" dirty="0" smtClean="0">
                <a:latin typeface="+mn-lt"/>
              </a:rPr>
              <a:t>Organizational intelligence occurs when individual knowledge and insight is used by others to make faster, better decisions.</a:t>
            </a:r>
          </a:p>
          <a:p>
            <a:pPr marR="0" lvl="0" algn="l" defTabSz="914400" rtl="0" eaLnBrk="0" fontAlgn="base" latinLnBrk="0" hangingPunct="0">
              <a:lnSpc>
                <a:spcPct val="100000"/>
              </a:lnSpc>
              <a:spcBef>
                <a:spcPts val="300"/>
              </a:spcBef>
              <a:spcAft>
                <a:spcPts val="300"/>
              </a:spcAft>
              <a:buClr>
                <a:schemeClr val="tx1"/>
              </a:buClr>
              <a:buSzPct val="120000"/>
              <a:tabLst/>
              <a:defRP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When you outsource, the flow of technical insight to your end-</a:t>
            </a:r>
            <a:r>
              <a:rPr kumimoji="0" lang="en-CA" sz="1200" b="0" i="0" u="none" strike="noStrike" kern="1200" cap="none" spc="0" normalizeH="0" noProof="0" dirty="0" smtClean="0">
                <a:ln>
                  <a:noFill/>
                </a:ln>
                <a:solidFill>
                  <a:schemeClr val="tx1"/>
                </a:solidFill>
                <a:effectLst/>
                <a:uLnTx/>
                <a:uFillTx/>
                <a:latin typeface="+mn-lt"/>
                <a:ea typeface="+mn-ea"/>
                <a:cs typeface="+mn-cs"/>
              </a:rPr>
              <a:t>user community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slows down or stops altogether</a:t>
            </a:r>
            <a:r>
              <a:rPr kumimoji="0" lang="en-CA" sz="1200" b="0" i="0" u="none" strike="noStrike" kern="1200" cap="none" spc="0" normalizeH="0" noProof="0" dirty="0" smtClean="0">
                <a:ln>
                  <a:noFill/>
                </a:ln>
                <a:solidFill>
                  <a:schemeClr val="tx1"/>
                </a:solidFill>
                <a:effectLst/>
                <a:uLnTx/>
                <a:uFillTx/>
                <a:latin typeface="+mn-lt"/>
                <a:ea typeface="+mn-ea"/>
                <a:cs typeface="+mn-cs"/>
              </a:rPr>
              <a:t> unless you proactively drive it. Retain ownership of the knowledge base and ensure that the content is:</a:t>
            </a:r>
          </a:p>
          <a:p>
            <a:pPr lvl="1" indent="-228600" algn="l">
              <a:spcBef>
                <a:spcPts val="300"/>
              </a:spcBef>
              <a:spcAft>
                <a:spcPts val="300"/>
              </a:spcAft>
              <a:buFont typeface="+mj-lt"/>
              <a:buAutoNum type="arabicPeriod"/>
            </a:pPr>
            <a:r>
              <a:rPr lang="en-CA" sz="1200" b="1" dirty="0" smtClean="0"/>
              <a:t>Validated</a:t>
            </a:r>
            <a:r>
              <a:rPr lang="en-CA" sz="1200" dirty="0" smtClean="0"/>
              <a:t> to ensure it accurately describes the best solution.</a:t>
            </a:r>
          </a:p>
          <a:p>
            <a:pPr lvl="1" indent="-228600" algn="l">
              <a:spcBef>
                <a:spcPts val="300"/>
              </a:spcBef>
              <a:spcAft>
                <a:spcPts val="300"/>
              </a:spcAft>
              <a:buFont typeface="+mj-lt"/>
              <a:buAutoNum type="arabicPeriod"/>
            </a:pPr>
            <a:r>
              <a:rPr lang="en-CA" sz="1200" b="1" dirty="0" smtClean="0"/>
              <a:t>Actionable</a:t>
            </a:r>
            <a:r>
              <a:rPr lang="en-CA" sz="1200" dirty="0" smtClean="0"/>
              <a:t> to ensure it prescribes repeatable, verifiable steps.</a:t>
            </a:r>
          </a:p>
          <a:p>
            <a:pPr lvl="1" indent="-228600" algn="l">
              <a:spcBef>
                <a:spcPts val="300"/>
              </a:spcBef>
              <a:spcAft>
                <a:spcPts val="300"/>
              </a:spcAft>
              <a:buFont typeface="+mj-lt"/>
              <a:buAutoNum type="arabicPeriod"/>
            </a:pPr>
            <a:r>
              <a:rPr lang="en-CA" sz="1200" b="1" dirty="0" smtClean="0"/>
              <a:t>Contextual</a:t>
            </a:r>
            <a:r>
              <a:rPr lang="en-CA" sz="1200" dirty="0" smtClean="0"/>
              <a:t> to ensure the reader knows when NOT to apply the knowledge.</a:t>
            </a:r>
          </a:p>
          <a:p>
            <a:pPr lvl="1" indent="-228600" algn="l">
              <a:spcBef>
                <a:spcPts val="300"/>
              </a:spcBef>
              <a:spcAft>
                <a:spcPts val="300"/>
              </a:spcAft>
              <a:buFont typeface="+mj-lt"/>
              <a:buAutoNum type="arabicPeriod"/>
            </a:pPr>
            <a:r>
              <a:rPr lang="en-CA" sz="1200" b="1" dirty="0" smtClean="0"/>
              <a:t>Maintained </a:t>
            </a:r>
            <a:r>
              <a:rPr lang="en-CA" sz="1200" dirty="0" smtClean="0"/>
              <a:t>to ensure the solution remains current.</a:t>
            </a:r>
          </a:p>
          <a:p>
            <a:pPr lvl="1" indent="-228600" algn="l">
              <a:spcBef>
                <a:spcPts val="300"/>
              </a:spcBef>
              <a:spcAft>
                <a:spcPts val="300"/>
              </a:spcAft>
              <a:buFont typeface="+mj-lt"/>
              <a:buAutoNum type="arabicPeriod"/>
            </a:pPr>
            <a:r>
              <a:rPr lang="en-CA" sz="1200" b="1" dirty="0" smtClean="0"/>
              <a:t>Applied</a:t>
            </a:r>
            <a:r>
              <a:rPr lang="en-CA" sz="1200" dirty="0" smtClean="0"/>
              <a:t>, since knowledge is a cost with no benefit unless you apply it and turn it into organizational intelligence.</a:t>
            </a:r>
          </a:p>
          <a:p>
            <a:pPr marR="0" lvl="0" algn="l" defTabSz="914400" rtl="0" eaLnBrk="0" fontAlgn="base" latinLnBrk="0" hangingPunct="0">
              <a:lnSpc>
                <a:spcPct val="100000"/>
              </a:lnSpc>
              <a:spcBef>
                <a:spcPts val="500"/>
              </a:spcBef>
              <a:spcAft>
                <a:spcPct val="0"/>
              </a:spcAft>
              <a:buClr>
                <a:schemeClr val="tx1"/>
              </a:buClr>
              <a:buSzPct val="120000"/>
              <a:tabLst/>
              <a:defRPr/>
            </a:pP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Rectangle 8"/>
          <p:cNvSpPr/>
          <p:nvPr/>
        </p:nvSpPr>
        <p:spPr>
          <a:xfrm>
            <a:off x="269776" y="1879087"/>
            <a:ext cx="8584668" cy="830997"/>
          </a:xfrm>
          <a:prstGeom prst="rect">
            <a:avLst/>
          </a:prstGeom>
        </p:spPr>
        <p:txBody>
          <a:bodyPr wrap="square">
            <a:spAutoFit/>
          </a:bodyPr>
          <a:lstStyle/>
          <a:p>
            <a:pPr algn="l" eaLnBrk="0" hangingPunct="0">
              <a:spcBef>
                <a:spcPts val="0"/>
              </a:spcBef>
              <a:spcAft>
                <a:spcPts val="0"/>
              </a:spcAft>
              <a:buClr>
                <a:schemeClr val="tx1"/>
              </a:buClr>
              <a:buSzPct val="120000"/>
            </a:pPr>
            <a:r>
              <a:rPr lang="en-CA" sz="1200" dirty="0" smtClean="0"/>
              <a:t>With end users becoming more and more tech savvy, Organizational Intelligence is becoming an increasingly important aspect of IT support. </a:t>
            </a:r>
            <a:r>
              <a:rPr lang="en-CA" sz="1200" b="1" dirty="0" smtClean="0"/>
              <a:t>Modern employees are able and willing to troubleshoot on their own before calling into the service desk. </a:t>
            </a:r>
            <a:r>
              <a:rPr lang="en-CA" sz="1200" dirty="0" smtClean="0"/>
              <a:t>The knowledge base and FAQs largely facilitate self-serve trouble-shooting, both of which are not core concerns for the outsource vendor. </a:t>
            </a:r>
          </a:p>
        </p:txBody>
      </p:sp>
      <p:sp>
        <p:nvSpPr>
          <p:cNvPr id="10" name="Rectangle 9"/>
          <p:cNvSpPr/>
          <p:nvPr/>
        </p:nvSpPr>
        <p:spPr>
          <a:xfrm>
            <a:off x="269776" y="2672916"/>
            <a:ext cx="8422904" cy="523220"/>
          </a:xfrm>
          <a:prstGeom prst="rect">
            <a:avLst/>
          </a:prstGeom>
        </p:spPr>
        <p:txBody>
          <a:bodyPr wrap="square">
            <a:spAutoFit/>
          </a:bodyPr>
          <a:lstStyle/>
          <a:p>
            <a:pPr algn="l" eaLnBrk="0" hangingPunct="0">
              <a:spcBef>
                <a:spcPts val="0"/>
              </a:spcBef>
              <a:spcAft>
                <a:spcPts val="0"/>
              </a:spcAft>
              <a:buClr>
                <a:schemeClr val="tx1"/>
              </a:buClr>
              <a:buSzPct val="120000"/>
            </a:pPr>
            <a:r>
              <a:rPr lang="en-CA" sz="1400" b="1" dirty="0" smtClean="0">
                <a:solidFill>
                  <a:schemeClr val="accent2"/>
                </a:solidFill>
              </a:rPr>
              <a:t>Why would the vendor help you empower end users and decrease ticket volume when it will lead to less revenue in the future?</a:t>
            </a:r>
          </a:p>
        </p:txBody>
      </p:sp>
      <p:grpSp>
        <p:nvGrpSpPr>
          <p:cNvPr id="14" name="Group 13"/>
          <p:cNvGrpSpPr/>
          <p:nvPr/>
        </p:nvGrpSpPr>
        <p:grpSpPr>
          <a:xfrm>
            <a:off x="395536" y="3392996"/>
            <a:ext cx="2051573" cy="2808312"/>
            <a:chOff x="4716016" y="908720"/>
            <a:chExt cx="2700300" cy="3696327"/>
          </a:xfrm>
        </p:grpSpPr>
        <p:pic>
          <p:nvPicPr>
            <p:cNvPr id="13" name="Picture 12" descr="155239970.jpg"/>
            <p:cNvPicPr>
              <a:picLocks noChangeAspect="1"/>
            </p:cNvPicPr>
            <p:nvPr/>
          </p:nvPicPr>
          <p:blipFill>
            <a:blip r:embed="rId10" cstate="print"/>
            <a:srcRect l="20715" t="10269" r="34896" b="13497"/>
            <a:stretch>
              <a:fillRect/>
            </a:stretch>
          </p:blipFill>
          <p:spPr>
            <a:xfrm>
              <a:off x="4716016" y="908720"/>
              <a:ext cx="2700300" cy="3456384"/>
            </a:xfrm>
            <a:prstGeom prst="rect">
              <a:avLst/>
            </a:prstGeom>
            <a:effectLst>
              <a:softEdge rad="31750"/>
            </a:effectLst>
          </p:spPr>
        </p:pic>
        <p:sp>
          <p:nvSpPr>
            <p:cNvPr id="11" name="TextBox 10"/>
            <p:cNvSpPr txBox="1"/>
            <p:nvPr/>
          </p:nvSpPr>
          <p:spPr>
            <a:xfrm>
              <a:off x="5832140" y="1694421"/>
              <a:ext cx="479619" cy="369332"/>
            </a:xfrm>
            <a:prstGeom prst="rect">
              <a:avLst/>
            </a:prstGeom>
            <a:noFill/>
          </p:spPr>
          <p:txBody>
            <a:bodyPr wrap="none" rtlCol="0">
              <a:spAutoFit/>
            </a:bodyPr>
            <a:lstStyle/>
            <a:p>
              <a:r>
                <a:rPr lang="en-CA" dirty="0" smtClean="0"/>
                <a:t>vs.</a:t>
              </a:r>
              <a:endParaRPr lang="en-CA" dirty="0"/>
            </a:p>
          </p:txBody>
        </p:sp>
        <p:sp>
          <p:nvSpPr>
            <p:cNvPr id="12" name="TextBox 11"/>
            <p:cNvSpPr txBox="1"/>
            <p:nvPr/>
          </p:nvSpPr>
          <p:spPr>
            <a:xfrm>
              <a:off x="5112060" y="4297270"/>
              <a:ext cx="1996059" cy="307777"/>
            </a:xfrm>
            <a:prstGeom prst="rect">
              <a:avLst/>
            </a:prstGeom>
            <a:noFill/>
          </p:spPr>
          <p:txBody>
            <a:bodyPr wrap="none" rtlCol="0">
              <a:spAutoFit/>
            </a:bodyPr>
            <a:lstStyle/>
            <a:p>
              <a:r>
                <a:rPr lang="en-CA" sz="1400" dirty="0" smtClean="0"/>
                <a:t>Which do you choose?</a:t>
              </a:r>
              <a:endParaRPr lang="en-CA" sz="1400" dirty="0"/>
            </a:p>
          </p:txBody>
        </p:sp>
      </p:grpSp>
      <p:pic>
        <p:nvPicPr>
          <p:cNvPr id="15" name="Picture 14" descr="sample_linkbar-itrgNEW.gif">
            <a:hlinkClick r:id="rId11"/>
          </p:cNvPr>
          <p:cNvPicPr>
            <a:picLocks noChangeAspect="1"/>
          </p:cNvPicPr>
          <p:nvPr/>
        </p:nvPicPr>
        <p:blipFill>
          <a:blip r:embed="rId12"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953162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20124" cy="657225"/>
          </a:xfrm>
          <a:noFill/>
          <a:ln w="9525">
            <a:noFill/>
            <a:miter lim="800000"/>
            <a:headEnd/>
            <a:tailEnd/>
          </a:ln>
        </p:spPr>
        <p:txBody>
          <a:bodyPr vert="horz" wrap="square" lIns="91440" tIns="45720" rIns="91440" bIns="45720" numCol="1" anchor="t" anchorCtr="0" compatLnSpc="1">
            <a:prstTxWarp prst="textNoShape">
              <a:avLst/>
            </a:prstTxWarp>
          </a:bodyPr>
          <a:lstStyle/>
          <a:p>
            <a:r>
              <a:rPr lang="en-US" dirty="0" smtClean="0"/>
              <a:t>The best way to ensure success of an outsourced service desk is to retain the ability to take it back in-house on short notice.</a:t>
            </a:r>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2384884"/>
            <a:ext cx="4034665" cy="2952328"/>
          </a:xfrm>
        </p:spPr>
        <p:txBody>
          <a:bodyPr/>
          <a:lstStyle/>
          <a:p>
            <a:pPr>
              <a:spcBef>
                <a:spcPts val="300"/>
              </a:spcBef>
              <a:spcAft>
                <a:spcPts val="300"/>
              </a:spcAft>
            </a:pPr>
            <a:r>
              <a:rPr lang="en-US" dirty="0" smtClean="0"/>
              <a:t>IT leaders interested in service desk outsourcing </a:t>
            </a:r>
          </a:p>
          <a:p>
            <a:pPr>
              <a:spcBef>
                <a:spcPts val="300"/>
              </a:spcBef>
              <a:spcAft>
                <a:spcPts val="300"/>
              </a:spcAft>
            </a:pPr>
            <a:r>
              <a:rPr lang="en-US" dirty="0" smtClean="0"/>
              <a:t>IT leaders considering repatriation of their outsourced service desk</a:t>
            </a:r>
            <a:endParaRPr lang="en-CA" dirty="0" smtClean="0"/>
          </a:p>
          <a:p>
            <a:pPr>
              <a:spcBef>
                <a:spcPts val="300"/>
              </a:spcBef>
              <a:spcAft>
                <a:spcPts val="300"/>
              </a:spcAft>
            </a:pPr>
            <a:r>
              <a:rPr lang="en-US" dirty="0" smtClean="0"/>
              <a:t>Business leaders involved in the IT department’s decision making</a:t>
            </a:r>
            <a:endParaRPr lang="en-CA" dirty="0" smtClean="0"/>
          </a:p>
          <a:p>
            <a:pPr>
              <a:spcBef>
                <a:spcPts val="300"/>
              </a:spcBef>
              <a:spcAft>
                <a:spcPts val="300"/>
              </a:spcAft>
            </a:pPr>
            <a:r>
              <a:rPr lang="en-US" dirty="0" smtClean="0"/>
              <a:t>Service desk staff affected by the moving of support services</a:t>
            </a:r>
            <a:endParaRPr lang="en-CA" dirty="0" smtClean="0"/>
          </a:p>
        </p:txBody>
      </p:sp>
      <p:sp>
        <p:nvSpPr>
          <p:cNvPr id="12" name="Text Placeholder 11"/>
          <p:cNvSpPr>
            <a:spLocks noGrp="1"/>
          </p:cNvSpPr>
          <p:nvPr>
            <p:ph type="body" sz="quarter" idx="23"/>
          </p:nvPr>
        </p:nvSpPr>
        <p:spPr>
          <a:xfrm>
            <a:off x="4860032" y="2384884"/>
            <a:ext cx="4032448" cy="2952328"/>
          </a:xfrm>
        </p:spPr>
        <p:txBody>
          <a:bodyPr/>
          <a:lstStyle/>
          <a:p>
            <a:pPr>
              <a:spcBef>
                <a:spcPts val="300"/>
              </a:spcBef>
              <a:spcAft>
                <a:spcPts val="300"/>
              </a:spcAft>
            </a:pPr>
            <a:r>
              <a:rPr lang="en-US" dirty="0" smtClean="0"/>
              <a:t>Understand the rationale behind outsourcing and repatriation</a:t>
            </a:r>
            <a:endParaRPr lang="en-CA" dirty="0" smtClean="0"/>
          </a:p>
          <a:p>
            <a:pPr>
              <a:spcBef>
                <a:spcPts val="300"/>
              </a:spcBef>
              <a:spcAft>
                <a:spcPts val="300"/>
              </a:spcAft>
            </a:pPr>
            <a:r>
              <a:rPr lang="en-US" dirty="0" smtClean="0"/>
              <a:t>Organize the service desk to allow for a future move</a:t>
            </a:r>
            <a:endParaRPr lang="en-CA" dirty="0" smtClean="0"/>
          </a:p>
          <a:p>
            <a:pPr>
              <a:spcBef>
                <a:spcPts val="300"/>
              </a:spcBef>
              <a:spcAft>
                <a:spcPts val="300"/>
              </a:spcAft>
            </a:pPr>
            <a:r>
              <a:rPr lang="en-US" dirty="0" smtClean="0"/>
              <a:t>Determine the right approach to moving the service desk to a different organization</a:t>
            </a:r>
            <a:endParaRPr lang="en-CA" dirty="0" smtClean="0"/>
          </a:p>
          <a:p>
            <a:pPr>
              <a:spcBef>
                <a:spcPts val="300"/>
              </a:spcBef>
              <a:spcAft>
                <a:spcPts val="300"/>
              </a:spcAft>
            </a:pPr>
            <a:r>
              <a:rPr lang="en-CA" dirty="0" smtClean="0"/>
              <a:t>Ensure that the service desk can be rebuilt if outsourcing is unsuccessful</a:t>
            </a:r>
            <a:endParaRPr lang="en-CA" dirty="0"/>
          </a:p>
        </p:txBody>
      </p:sp>
      <p:sp>
        <p:nvSpPr>
          <p:cNvPr id="8" name="TextBox 7"/>
          <p:cNvSpPr txBox="1"/>
          <p:nvPr/>
        </p:nvSpPr>
        <p:spPr>
          <a:xfrm>
            <a:off x="249302" y="2060848"/>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2060848"/>
            <a:ext cx="3636404"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rot="5400000">
            <a:off x="3311862" y="3537011"/>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318785" y="5445224"/>
            <a:ext cx="8506442" cy="848310"/>
            <a:chOff x="313385" y="3598911"/>
            <a:chExt cx="8506442" cy="848310"/>
          </a:xfrm>
        </p:grpSpPr>
        <p:sp>
          <p:nvSpPr>
            <p:cNvPr id="15" name="Rounded Rectangle 14"/>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4263" indent="-1588" algn="l"/>
              <a:r>
                <a:rPr lang="en-US" sz="1200" dirty="0" smtClean="0">
                  <a:solidFill>
                    <a:schemeClr val="tx1"/>
                  </a:solidFill>
                </a:rPr>
                <a:t>Imagine having 100% turnover of your service desk staff. Now imagine that their replacements work in a different city, were hired by someone else, and will be managed by someone else. What could possibly go wrong? Mitigate these risks to give outsourcing a chance of success.</a:t>
              </a:r>
            </a:p>
          </p:txBody>
        </p:sp>
        <p:pic>
          <p:nvPicPr>
            <p:cNvPr id="16" name="Picture 15" descr="insight.png"/>
            <p:cNvPicPr>
              <a:picLocks noChangeAspect="1"/>
            </p:cNvPicPr>
            <p:nvPr/>
          </p:nvPicPr>
          <p:blipFill>
            <a:blip r:embed="rId3" cstate="print"/>
            <a:stretch>
              <a:fillRect/>
            </a:stretch>
          </p:blipFill>
          <p:spPr>
            <a:xfrm>
              <a:off x="313385" y="3609020"/>
              <a:ext cx="1000207" cy="838201"/>
            </a:xfrm>
            <a:prstGeom prst="rect">
              <a:avLst/>
            </a:prstGeom>
          </p:spPr>
        </p:pic>
      </p:grpSp>
      <p:pic>
        <p:nvPicPr>
          <p:cNvPr id="17" name="Picture 16"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a:xfrm>
            <a:off x="249302" y="1232756"/>
            <a:ext cx="8627997" cy="5148572"/>
          </a:xfrm>
        </p:spPr>
        <p:txBody>
          <a:bodyPr/>
          <a:lstStyle/>
          <a:p>
            <a:pPr marL="231775" indent="-231775" defTabSz="912813">
              <a:spcBef>
                <a:spcPts val="600"/>
              </a:spcBef>
              <a:spcAft>
                <a:spcPts val="600"/>
              </a:spcAft>
            </a:pPr>
            <a:r>
              <a:rPr lang="en-CA" sz="1400" dirty="0" smtClean="0">
                <a:ea typeface="ＭＳ Ｐゴシック" pitchFamily="34" charset="-128"/>
                <a:cs typeface="Tahoma" pitchFamily="34" charset="0"/>
              </a:rPr>
              <a:t>In organizations where technical support is viewed as non-strategic, many see outsourcing as a cost effective way to provide this support. However, outsourcing projects often fall short of their goals in terms of cost savings and quality of support.</a:t>
            </a:r>
          </a:p>
          <a:p>
            <a:pPr marL="231775" indent="-231775" defTabSz="912813">
              <a:spcBef>
                <a:spcPts val="600"/>
              </a:spcBef>
              <a:spcAft>
                <a:spcPts val="600"/>
              </a:spcAft>
            </a:pPr>
            <a:r>
              <a:rPr lang="en-US" sz="1400" dirty="0" smtClean="0">
                <a:ea typeface="ＭＳ Ｐゴシック" pitchFamily="34" charset="-128"/>
                <a:cs typeface="Tahoma" pitchFamily="34" charset="0"/>
              </a:rPr>
              <a:t>In most cases, organizations must perform significant administrative work before they can make a move. Those</a:t>
            </a:r>
            <a:r>
              <a:rPr lang="en-CA" sz="1400" dirty="0" smtClean="0">
                <a:ea typeface="ＭＳ Ｐゴシック" pitchFamily="34" charset="-128"/>
                <a:cs typeface="Tahoma" pitchFamily="34" charset="0"/>
              </a:rPr>
              <a:t> that fail to properly prepare impede a smooth transition, the success of the vendor, and the ability to repatriate. </a:t>
            </a:r>
          </a:p>
          <a:p>
            <a:pPr marL="231775" indent="-231775" defTabSz="912813">
              <a:spcBef>
                <a:spcPts val="600"/>
              </a:spcBef>
              <a:spcAft>
                <a:spcPts val="600"/>
              </a:spcAft>
            </a:pPr>
            <a:r>
              <a:rPr lang="en-CA" sz="1400" dirty="0" smtClean="0">
                <a:ea typeface="ＭＳ Ｐゴシック" pitchFamily="34" charset="-128"/>
                <a:cs typeface="Tahoma" pitchFamily="34" charset="0"/>
              </a:rPr>
              <a:t>Successful outsourcing comes from the recognition that an organization is experiencing complete turnover of its service desk staff. These organizations engage the vendor to transition knowledge and process to ensure continuity of quality.  </a:t>
            </a:r>
          </a:p>
          <a:p>
            <a:pPr marL="231775" indent="-231775" defTabSz="912813">
              <a:spcBef>
                <a:spcPts val="600"/>
              </a:spcBef>
              <a:spcAft>
                <a:spcPts val="600"/>
              </a:spcAft>
            </a:pPr>
            <a:r>
              <a:rPr lang="en-CA" sz="1400" dirty="0" smtClean="0">
                <a:ea typeface="ＭＳ Ｐゴシック" pitchFamily="34" charset="-128"/>
                <a:cs typeface="Tahoma" pitchFamily="34" charset="0"/>
              </a:rPr>
              <a:t>IT realizes the most profound hidden costs of outsourcing when the rate of ticket escalation increases, diminishing the capacity of senior technical staff for strategic project work. </a:t>
            </a:r>
          </a:p>
          <a:p>
            <a:pPr marL="231775" indent="-231775" defTabSz="912813">
              <a:spcBef>
                <a:spcPts val="600"/>
              </a:spcBef>
              <a:spcAft>
                <a:spcPts val="600"/>
              </a:spcAft>
            </a:pPr>
            <a:r>
              <a:rPr lang="en-CA" sz="1400" dirty="0" smtClean="0">
                <a:ea typeface="ＭＳ Ｐゴシック" pitchFamily="34" charset="-128"/>
                <a:cs typeface="Tahoma" pitchFamily="34" charset="0"/>
              </a:rPr>
              <a:t>Improve existing outsourcing outcomes by becoming more engaged in the management of the function. Regular reviews of performance metrics, staffing, escalation, knowledge base content, and customer satisfaction are critical.</a:t>
            </a:r>
          </a:p>
          <a:p>
            <a:pPr marL="231775" indent="-231775" defTabSz="912813">
              <a:spcBef>
                <a:spcPts val="600"/>
              </a:spcBef>
              <a:spcAft>
                <a:spcPts val="600"/>
              </a:spcAft>
            </a:pPr>
            <a:r>
              <a:rPr lang="en-CA" sz="1400" dirty="0" smtClean="0">
                <a:ea typeface="ＭＳ Ｐゴシック" pitchFamily="34" charset="-128"/>
                <a:cs typeface="Tahoma" pitchFamily="34" charset="0"/>
              </a:rPr>
              <a:t>The outsourcing contract must preserve your control, possession, and ownership of the intellectual property involved in the service desk operation. From the beginning of the process, repatriation should be viewed as a possibility and preserved as a capability.</a:t>
            </a:r>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lvl="1" indent="0" algn="l" defTabSz="914400" rtl="0" eaLnBrk="0" fontAlgn="base" latinLnBrk="0" hangingPunct="0">
              <a:lnSpc>
                <a:spcPts val="2600"/>
              </a:lnSpc>
              <a:spcBef>
                <a:spcPct val="0"/>
              </a:spcBef>
              <a:spcAft>
                <a:spcPct val="0"/>
              </a:spcAft>
              <a:buClrTx/>
              <a:buSzTx/>
              <a:buFontTx/>
              <a:buNone/>
              <a:tabLst/>
              <a:defRPr/>
            </a:pPr>
            <a:r>
              <a:rPr lang="en-CA" sz="2400" dirty="0" smtClean="0">
                <a:latin typeface="+mj-lt"/>
              </a:rPr>
              <a:t>What you’ve been told about outsourcing is misleading</a:t>
            </a:r>
            <a:endParaRPr lang="en-CA" sz="2400" dirty="0">
              <a:latin typeface="+mj-lt"/>
            </a:endParaRPr>
          </a:p>
        </p:txBody>
      </p:sp>
      <p:sp>
        <p:nvSpPr>
          <p:cNvPr id="4" name="Rectangle 3"/>
          <p:cNvSpPr/>
          <p:nvPr/>
        </p:nvSpPr>
        <p:spPr>
          <a:xfrm>
            <a:off x="251520" y="1232756"/>
            <a:ext cx="8625780" cy="369332"/>
          </a:xfrm>
          <a:prstGeom prst="rect">
            <a:avLst/>
          </a:prstGeom>
        </p:spPr>
        <p:txBody>
          <a:bodyPr wrap="square">
            <a:spAutoFit/>
          </a:bodyPr>
          <a:lstStyle/>
          <a:p>
            <a:pPr algn="l"/>
            <a:r>
              <a:rPr lang="en-CA" b="1" dirty="0" smtClean="0"/>
              <a:t>This solution set goes beyond what you’ve been told.</a:t>
            </a:r>
            <a:endParaRPr lang="en-CA" b="1" dirty="0"/>
          </a:p>
        </p:txBody>
      </p:sp>
      <p:sp>
        <p:nvSpPr>
          <p:cNvPr id="5" name="Rectangle 4"/>
          <p:cNvSpPr/>
          <p:nvPr/>
        </p:nvSpPr>
        <p:spPr>
          <a:xfrm>
            <a:off x="575556" y="2060848"/>
            <a:ext cx="3564396" cy="923330"/>
          </a:xfrm>
          <a:prstGeom prst="rect">
            <a:avLst/>
          </a:prstGeom>
        </p:spPr>
        <p:txBody>
          <a:bodyPr wrap="square">
            <a:spAutoFit/>
          </a:bodyPr>
          <a:lstStyle/>
          <a:p>
            <a:pPr lvl="0"/>
            <a:r>
              <a:rPr lang="en-CA" sz="1400" i="1" dirty="0" smtClean="0">
                <a:latin typeface="+mj-lt"/>
              </a:rPr>
              <a:t>Outsourcing an undefined process will only transfer the problems to other stakeholders, not solve the problems.</a:t>
            </a:r>
          </a:p>
          <a:p>
            <a:r>
              <a:rPr lang="en-US" sz="1200" dirty="0" smtClean="0"/>
              <a:t>- Service Desk Manager, Financial Services</a:t>
            </a:r>
            <a:endParaRPr lang="en-CA" sz="1400" dirty="0" smtClean="0"/>
          </a:p>
        </p:txBody>
      </p:sp>
      <p:sp>
        <p:nvSpPr>
          <p:cNvPr id="12" name="Rectangle 11"/>
          <p:cNvSpPr/>
          <p:nvPr/>
        </p:nvSpPr>
        <p:spPr>
          <a:xfrm>
            <a:off x="5184068" y="2060848"/>
            <a:ext cx="2808312" cy="923330"/>
          </a:xfrm>
          <a:prstGeom prst="rect">
            <a:avLst/>
          </a:prstGeom>
        </p:spPr>
        <p:txBody>
          <a:bodyPr wrap="square">
            <a:spAutoFit/>
          </a:bodyPr>
          <a:lstStyle/>
          <a:p>
            <a:pPr lvl="0"/>
            <a:r>
              <a:rPr lang="en-US" sz="1400" i="1" dirty="0" smtClean="0">
                <a:solidFill>
                  <a:srgbClr val="333333"/>
                </a:solidFill>
                <a:latin typeface="+mj-lt"/>
              </a:rPr>
              <a:t>I actually got turned down by two companies who said our volume just wasn’t enough</a:t>
            </a:r>
            <a:r>
              <a:rPr lang="en-CA" sz="1400" i="1" dirty="0" smtClean="0">
                <a:latin typeface="+mj-lt"/>
              </a:rPr>
              <a:t>.</a:t>
            </a:r>
          </a:p>
          <a:p>
            <a:r>
              <a:rPr lang="en-US" sz="1200" dirty="0" smtClean="0">
                <a:solidFill>
                  <a:srgbClr val="333333"/>
                </a:solidFill>
                <a:latin typeface="Arial"/>
              </a:rPr>
              <a:t>- Operations Manager, Manufacturing</a:t>
            </a:r>
            <a:endParaRPr lang="en-CA" sz="1400" dirty="0" smtClean="0"/>
          </a:p>
        </p:txBody>
      </p:sp>
      <p:sp>
        <p:nvSpPr>
          <p:cNvPr id="16" name="Rectangle 15"/>
          <p:cNvSpPr/>
          <p:nvPr/>
        </p:nvSpPr>
        <p:spPr>
          <a:xfrm>
            <a:off x="683568" y="3732131"/>
            <a:ext cx="3545532" cy="1138773"/>
          </a:xfrm>
          <a:prstGeom prst="rect">
            <a:avLst/>
          </a:prstGeom>
        </p:spPr>
        <p:txBody>
          <a:bodyPr wrap="square">
            <a:spAutoFit/>
          </a:bodyPr>
          <a:lstStyle/>
          <a:p>
            <a:pPr lvl="0"/>
            <a:r>
              <a:rPr lang="en-US" sz="1400" i="1" dirty="0" smtClean="0">
                <a:latin typeface="+mj-lt"/>
              </a:rPr>
              <a:t>We’re at 52% of people surveyed said they were satisfied with the help desk. A lot of comments on that survey were, ‘We wish we could go back to the old way.’ </a:t>
            </a:r>
          </a:p>
          <a:p>
            <a:pPr lvl="0"/>
            <a:r>
              <a:rPr lang="en-US" sz="1200" dirty="0" smtClean="0"/>
              <a:t>- VP, Support Services</a:t>
            </a:r>
            <a:endParaRPr lang="en-CA" sz="1400" dirty="0" smtClean="0"/>
          </a:p>
        </p:txBody>
      </p:sp>
      <p:sp>
        <p:nvSpPr>
          <p:cNvPr id="20" name="Rectangle 19"/>
          <p:cNvSpPr/>
          <p:nvPr/>
        </p:nvSpPr>
        <p:spPr>
          <a:xfrm>
            <a:off x="4932039" y="3873822"/>
            <a:ext cx="3619599" cy="923330"/>
          </a:xfrm>
          <a:prstGeom prst="rect">
            <a:avLst/>
          </a:prstGeom>
        </p:spPr>
        <p:txBody>
          <a:bodyPr wrap="square">
            <a:spAutoFit/>
          </a:bodyPr>
          <a:lstStyle/>
          <a:p>
            <a:pPr lvl="0"/>
            <a:r>
              <a:rPr lang="en-US" sz="1400" i="1" dirty="0" smtClean="0">
                <a:solidFill>
                  <a:srgbClr val="333333"/>
                </a:solidFill>
                <a:latin typeface="+mj-lt"/>
              </a:rPr>
              <a:t>They’re just looking to meet [the SLA] on first call closure and their time to respond. We need a service improvement SLA.</a:t>
            </a:r>
            <a:endParaRPr lang="en-CA" sz="1400" i="1" dirty="0" smtClean="0">
              <a:latin typeface="+mj-lt"/>
            </a:endParaRPr>
          </a:p>
          <a:p>
            <a:r>
              <a:rPr lang="en-US" sz="1200" dirty="0" smtClean="0">
                <a:solidFill>
                  <a:srgbClr val="333333"/>
                </a:solidFill>
                <a:latin typeface="Arial"/>
              </a:rPr>
              <a:t>- IT Services Manager, Banking</a:t>
            </a:r>
            <a:endParaRPr lang="en-CA" sz="1400" dirty="0" smtClean="0"/>
          </a:p>
        </p:txBody>
      </p:sp>
      <p:grpSp>
        <p:nvGrpSpPr>
          <p:cNvPr id="27" name="Group 134"/>
          <p:cNvGrpSpPr/>
          <p:nvPr/>
        </p:nvGrpSpPr>
        <p:grpSpPr>
          <a:xfrm>
            <a:off x="328291" y="5409220"/>
            <a:ext cx="8491858" cy="838201"/>
            <a:chOff x="328291" y="5409220"/>
            <a:chExt cx="8491858" cy="838201"/>
          </a:xfrm>
        </p:grpSpPr>
        <p:sp>
          <p:nvSpPr>
            <p:cNvPr id="28" name="Rounded Rectangle 27"/>
            <p:cNvSpPr/>
            <p:nvPr/>
          </p:nvSpPr>
          <p:spPr>
            <a:xfrm>
              <a:off x="328613" y="54092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0" algn="l"/>
              <a:r>
                <a:rPr lang="en-US" sz="1200" dirty="0" smtClean="0">
                  <a:solidFill>
                    <a:schemeClr val="tx1"/>
                  </a:solidFill>
                </a:rPr>
                <a:t>Outsourcing is easy. Realizing all of the expected cost, quality, and focus benefits is hard. Successful outsourcing without being directly involved in service desk management is almost impossible.</a:t>
              </a:r>
            </a:p>
          </p:txBody>
        </p:sp>
        <p:pic>
          <p:nvPicPr>
            <p:cNvPr id="29" name="Picture 28" descr="insight.png"/>
            <p:cNvPicPr>
              <a:picLocks noChangeAspect="1"/>
            </p:cNvPicPr>
            <p:nvPr/>
          </p:nvPicPr>
          <p:blipFill>
            <a:blip r:embed="rId11" cstate="print"/>
            <a:stretch>
              <a:fillRect/>
            </a:stretch>
          </p:blipFill>
          <p:spPr>
            <a:xfrm>
              <a:off x="328291" y="5409220"/>
              <a:ext cx="1000207" cy="838201"/>
            </a:xfrm>
            <a:prstGeom prst="rect">
              <a:avLst/>
            </a:prstGeom>
          </p:spPr>
        </p:pic>
      </p:grpSp>
      <p:pic>
        <p:nvPicPr>
          <p:cNvPr id="30" name="Picture 29" descr="quote1.wmf"/>
          <p:cNvPicPr>
            <a:picLocks noChangeAspect="1"/>
          </p:cNvPicPr>
          <p:nvPr>
            <p:custDataLst>
              <p:tags r:id="rId1"/>
            </p:custDataLst>
          </p:nvPr>
        </p:nvPicPr>
        <p:blipFill>
          <a:blip r:embed="rId12" cstate="print"/>
          <a:stretch>
            <a:fillRect/>
          </a:stretch>
        </p:blipFill>
        <p:spPr>
          <a:xfrm>
            <a:off x="493270" y="2061054"/>
            <a:ext cx="262306" cy="187362"/>
          </a:xfrm>
          <a:prstGeom prst="rect">
            <a:avLst/>
          </a:prstGeom>
        </p:spPr>
      </p:pic>
      <p:pic>
        <p:nvPicPr>
          <p:cNvPr id="31" name="Picture 30" descr="quote2.wmf"/>
          <p:cNvPicPr>
            <a:picLocks noChangeAspect="1"/>
          </p:cNvPicPr>
          <p:nvPr>
            <p:custDataLst>
              <p:tags r:id="rId2"/>
            </p:custDataLst>
          </p:nvPr>
        </p:nvPicPr>
        <p:blipFill>
          <a:blip r:embed="rId13" cstate="print"/>
          <a:stretch>
            <a:fillRect/>
          </a:stretch>
        </p:blipFill>
        <p:spPr>
          <a:xfrm>
            <a:off x="3907123" y="2526009"/>
            <a:ext cx="268833" cy="192024"/>
          </a:xfrm>
          <a:prstGeom prst="rect">
            <a:avLst/>
          </a:prstGeom>
        </p:spPr>
      </p:pic>
      <p:pic>
        <p:nvPicPr>
          <p:cNvPr id="32" name="Picture 31" descr="quote1.wmf"/>
          <p:cNvPicPr>
            <a:picLocks noChangeAspect="1"/>
          </p:cNvPicPr>
          <p:nvPr>
            <p:custDataLst>
              <p:tags r:id="rId3"/>
            </p:custDataLst>
          </p:nvPr>
        </p:nvPicPr>
        <p:blipFill>
          <a:blip r:embed="rId12" cstate="print"/>
          <a:stretch>
            <a:fillRect/>
          </a:stretch>
        </p:blipFill>
        <p:spPr>
          <a:xfrm>
            <a:off x="467544" y="3731355"/>
            <a:ext cx="262306" cy="187362"/>
          </a:xfrm>
          <a:prstGeom prst="rect">
            <a:avLst/>
          </a:prstGeom>
        </p:spPr>
      </p:pic>
      <p:pic>
        <p:nvPicPr>
          <p:cNvPr id="33" name="Picture 32" descr="quote2.wmf"/>
          <p:cNvPicPr>
            <a:picLocks noChangeAspect="1"/>
          </p:cNvPicPr>
          <p:nvPr>
            <p:custDataLst>
              <p:tags r:id="rId4"/>
            </p:custDataLst>
          </p:nvPr>
        </p:nvPicPr>
        <p:blipFill>
          <a:blip r:embed="rId13" cstate="print"/>
          <a:stretch>
            <a:fillRect/>
          </a:stretch>
        </p:blipFill>
        <p:spPr>
          <a:xfrm>
            <a:off x="3887924" y="4461112"/>
            <a:ext cx="268833" cy="192024"/>
          </a:xfrm>
          <a:prstGeom prst="rect">
            <a:avLst/>
          </a:prstGeom>
        </p:spPr>
      </p:pic>
      <p:pic>
        <p:nvPicPr>
          <p:cNvPr id="34" name="Picture 33" descr="quote1.wmf"/>
          <p:cNvPicPr>
            <a:picLocks noChangeAspect="1"/>
          </p:cNvPicPr>
          <p:nvPr>
            <p:custDataLst>
              <p:tags r:id="rId5"/>
            </p:custDataLst>
          </p:nvPr>
        </p:nvPicPr>
        <p:blipFill>
          <a:blip r:embed="rId12" cstate="print"/>
          <a:stretch>
            <a:fillRect/>
          </a:stretch>
        </p:blipFill>
        <p:spPr>
          <a:xfrm>
            <a:off x="5052915" y="2061054"/>
            <a:ext cx="262306" cy="187362"/>
          </a:xfrm>
          <a:prstGeom prst="rect">
            <a:avLst/>
          </a:prstGeom>
        </p:spPr>
      </p:pic>
      <p:pic>
        <p:nvPicPr>
          <p:cNvPr id="35" name="Picture 34" descr="quote2.wmf"/>
          <p:cNvPicPr>
            <a:picLocks noChangeAspect="1"/>
          </p:cNvPicPr>
          <p:nvPr>
            <p:custDataLst>
              <p:tags r:id="rId6"/>
            </p:custDataLst>
          </p:nvPr>
        </p:nvPicPr>
        <p:blipFill>
          <a:blip r:embed="rId13" cstate="print"/>
          <a:stretch>
            <a:fillRect/>
          </a:stretch>
        </p:blipFill>
        <p:spPr>
          <a:xfrm>
            <a:off x="7795555" y="2516896"/>
            <a:ext cx="268833" cy="192024"/>
          </a:xfrm>
          <a:prstGeom prst="rect">
            <a:avLst/>
          </a:prstGeom>
        </p:spPr>
      </p:pic>
      <p:pic>
        <p:nvPicPr>
          <p:cNvPr id="36" name="Picture 35" descr="quote1.wmf"/>
          <p:cNvPicPr>
            <a:picLocks noChangeAspect="1"/>
          </p:cNvPicPr>
          <p:nvPr>
            <p:custDataLst>
              <p:tags r:id="rId7"/>
            </p:custDataLst>
          </p:nvPr>
        </p:nvPicPr>
        <p:blipFill>
          <a:blip r:embed="rId12" cstate="print"/>
          <a:stretch>
            <a:fillRect/>
          </a:stretch>
        </p:blipFill>
        <p:spPr>
          <a:xfrm>
            <a:off x="4813750" y="3889710"/>
            <a:ext cx="262306" cy="187362"/>
          </a:xfrm>
          <a:prstGeom prst="rect">
            <a:avLst/>
          </a:prstGeom>
        </p:spPr>
      </p:pic>
      <p:pic>
        <p:nvPicPr>
          <p:cNvPr id="37" name="Picture 36" descr="quote2.wmf"/>
          <p:cNvPicPr>
            <a:picLocks noChangeAspect="1"/>
          </p:cNvPicPr>
          <p:nvPr>
            <p:custDataLst>
              <p:tags r:id="rId8"/>
            </p:custDataLst>
          </p:nvPr>
        </p:nvPicPr>
        <p:blipFill>
          <a:blip r:embed="rId13" cstate="print"/>
          <a:stretch>
            <a:fillRect/>
          </a:stretch>
        </p:blipFill>
        <p:spPr>
          <a:xfrm>
            <a:off x="8316416" y="4365104"/>
            <a:ext cx="268833" cy="192024"/>
          </a:xfrm>
          <a:prstGeom prst="rect">
            <a:avLst/>
          </a:prstGeom>
        </p:spPr>
      </p:pic>
      <p:pic>
        <p:nvPicPr>
          <p:cNvPr id="19" name="Picture 18" descr="sample_linkbar-itrgNEW.gif">
            <a:hlinkClick r:id="rId14"/>
          </p:cNvPr>
          <p:cNvPicPr>
            <a:picLocks noChangeAspect="1"/>
          </p:cNvPicPr>
          <p:nvPr/>
        </p:nvPicPr>
        <p:blipFill>
          <a:blip r:embed="rId1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0" name="Object 159"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34904" name="think-cell Slide" r:id="rId17" imgW="360" imgH="360" progId="">
                  <p:embed/>
                </p:oleObj>
              </mc:Choice>
              <mc:Fallback>
                <p:oleObj name="think-cell Slide" r:id="rId17" imgW="360" imgH="360" progId="">
                  <p:embed/>
                  <p:pic>
                    <p:nvPicPr>
                      <p:cNvPr id="0" name="Picture 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80" name="Straight Connector 179"/>
          <p:cNvCxnSpPr>
            <a:stCxn id="5" idx="0"/>
            <a:endCxn id="4" idx="1"/>
          </p:cNvCxnSpPr>
          <p:nvPr/>
        </p:nvCxnSpPr>
        <p:spPr>
          <a:xfrm flipV="1">
            <a:off x="1801837" y="2168860"/>
            <a:ext cx="1390414" cy="792088"/>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itle 6"/>
          <p:cNvSpPr>
            <a:spLocks noGrp="1"/>
          </p:cNvSpPr>
          <p:nvPr>
            <p:ph type="title"/>
            <p:custDataLst>
              <p:tags r:id="rId3"/>
            </p:custDataLst>
          </p:nvPr>
        </p:nvSpPr>
        <p:spPr/>
        <p:txBody>
          <a:bodyPr/>
          <a:lstStyle/>
          <a:p>
            <a:r>
              <a:rPr lang="en-CA" dirty="0" smtClean="0"/>
              <a:t>Follow the Info-Tech Service Desk Roadmap</a:t>
            </a:r>
            <a:endParaRPr lang="en-CA" dirty="0"/>
          </a:p>
        </p:txBody>
      </p:sp>
      <p:sp>
        <p:nvSpPr>
          <p:cNvPr id="4" name="Rounded Rectangle 3"/>
          <p:cNvSpPr/>
          <p:nvPr>
            <p:custDataLst>
              <p:tags r:id="rId4"/>
            </p:custDataLst>
          </p:nvPr>
        </p:nvSpPr>
        <p:spPr>
          <a:xfrm>
            <a:off x="3192251" y="1556792"/>
            <a:ext cx="2732014" cy="1224136"/>
          </a:xfrm>
          <a:prstGeom prst="roundRect">
            <a:avLst/>
          </a:prstGeom>
          <a:solidFill>
            <a:srgbClr val="CAC8B9"/>
          </a:solidFill>
          <a:ln w="38100">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i="1" dirty="0" smtClean="0">
                <a:hlinkClick r:id="rId19"/>
              </a:rPr>
              <a:t>Develop an IT Service</a:t>
            </a:r>
          </a:p>
          <a:p>
            <a:pPr algn="ctr"/>
            <a:r>
              <a:rPr lang="en-US" sz="1200" i="1" dirty="0" smtClean="0">
                <a:hlinkClick r:id="rId19"/>
              </a:rPr>
              <a:t>Desk Strategy</a:t>
            </a:r>
            <a:endParaRPr lang="en-US" sz="1200" i="1" dirty="0" smtClean="0"/>
          </a:p>
          <a:p>
            <a:endParaRPr lang="en-US" sz="1200" dirty="0" smtClean="0">
              <a:solidFill>
                <a:schemeClr val="tx1"/>
              </a:solidFill>
            </a:endParaRPr>
          </a:p>
          <a:p>
            <a:r>
              <a:rPr lang="en-US" sz="1200" dirty="0" smtClean="0">
                <a:solidFill>
                  <a:schemeClr val="tx1"/>
                </a:solidFill>
              </a:rPr>
              <a:t>ITIL is not a strategy. You’ll have to develop your own.</a:t>
            </a:r>
            <a:endParaRPr lang="en-US" sz="1200" dirty="0"/>
          </a:p>
        </p:txBody>
      </p:sp>
      <p:sp>
        <p:nvSpPr>
          <p:cNvPr id="5" name="Rounded Rectangle 4"/>
          <p:cNvSpPr/>
          <p:nvPr>
            <p:custDataLst>
              <p:tags r:id="rId5"/>
            </p:custDataLst>
          </p:nvPr>
        </p:nvSpPr>
        <p:spPr>
          <a:xfrm>
            <a:off x="435830" y="2960948"/>
            <a:ext cx="2732014" cy="1224136"/>
          </a:xfrm>
          <a:prstGeom prst="roundRect">
            <a:avLst/>
          </a:prstGeom>
          <a:solidFill>
            <a:srgbClr val="CAC8B9"/>
          </a:solidFill>
          <a:ln w="38100">
            <a:noFill/>
          </a:ln>
        </p:spPr>
        <p:style>
          <a:lnRef idx="1">
            <a:schemeClr val="accent6"/>
          </a:lnRef>
          <a:fillRef idx="2">
            <a:schemeClr val="accent6"/>
          </a:fillRef>
          <a:effectRef idx="1">
            <a:schemeClr val="accent6"/>
          </a:effectRef>
          <a:fontRef idx="minor">
            <a:schemeClr val="dk1"/>
          </a:fontRef>
        </p:style>
        <p:txBody>
          <a:bodyPr rtlCol="0" anchor="ctr"/>
          <a:lstStyle/>
          <a:p>
            <a:r>
              <a:rPr lang="en-US" sz="1200" i="1" dirty="0" smtClean="0"/>
              <a:t>Take the High Road to Service Desk Effectiveness</a:t>
            </a:r>
          </a:p>
          <a:p>
            <a:pPr algn="ctr"/>
            <a:endParaRPr lang="en-US" sz="1200" b="1" u="sng" dirty="0" smtClean="0"/>
          </a:p>
          <a:p>
            <a:r>
              <a:rPr lang="en-US" sz="1200" dirty="0" smtClean="0"/>
              <a:t>Transform common knowledge into common practice. </a:t>
            </a:r>
          </a:p>
        </p:txBody>
      </p:sp>
      <p:sp>
        <p:nvSpPr>
          <p:cNvPr id="6" name="Rounded Rectangle 5"/>
          <p:cNvSpPr/>
          <p:nvPr>
            <p:custDataLst>
              <p:tags r:id="rId6"/>
            </p:custDataLst>
          </p:nvPr>
        </p:nvSpPr>
        <p:spPr>
          <a:xfrm>
            <a:off x="1299926" y="4941168"/>
            <a:ext cx="2732014" cy="1224136"/>
          </a:xfrm>
          <a:prstGeom prst="roundRect">
            <a:avLst/>
          </a:prstGeom>
          <a:solidFill>
            <a:schemeClr val="accent6">
              <a:tint val="50000"/>
              <a:satMod val="300000"/>
            </a:schemeClr>
          </a:solidFill>
          <a:ln w="38100">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i="1" dirty="0" smtClean="0">
                <a:hlinkClick r:id="rId20"/>
              </a:rPr>
              <a:t>Vendor Landscape: Mid-Market Service Desk</a:t>
            </a:r>
            <a:endParaRPr lang="en-US" sz="1200" i="1" dirty="0" smtClean="0"/>
          </a:p>
          <a:p>
            <a:endParaRPr lang="en-US" sz="1200" dirty="0" smtClean="0"/>
          </a:p>
          <a:p>
            <a:r>
              <a:rPr lang="en-US" sz="1200" dirty="0" smtClean="0"/>
              <a:t>All-in-one functionality can be great, but don’t overcomplicate just because you can.</a:t>
            </a:r>
            <a:endParaRPr lang="en-US" sz="1200" dirty="0"/>
          </a:p>
        </p:txBody>
      </p:sp>
      <p:sp>
        <p:nvSpPr>
          <p:cNvPr id="9" name="Rounded Rectangle 8"/>
          <p:cNvSpPr/>
          <p:nvPr>
            <p:custDataLst>
              <p:tags r:id="rId7"/>
            </p:custDataLst>
          </p:nvPr>
        </p:nvSpPr>
        <p:spPr>
          <a:xfrm>
            <a:off x="5068338" y="4941168"/>
            <a:ext cx="2732014" cy="1224136"/>
          </a:xfrm>
          <a:prstGeom prst="roundRect">
            <a:avLst/>
          </a:prstGeom>
          <a:solidFill>
            <a:schemeClr val="accent6">
              <a:tint val="50000"/>
              <a:satMod val="300000"/>
            </a:schemeClr>
          </a:solidFill>
          <a:ln w="38100">
            <a:noFill/>
          </a:ln>
        </p:spPr>
        <p:style>
          <a:lnRef idx="1">
            <a:schemeClr val="accent6"/>
          </a:lnRef>
          <a:fillRef idx="2">
            <a:schemeClr val="accent6"/>
          </a:fillRef>
          <a:effectRef idx="1">
            <a:schemeClr val="accent6"/>
          </a:effectRef>
          <a:fontRef idx="minor">
            <a:schemeClr val="dk1"/>
          </a:fontRef>
        </p:style>
        <p:txBody>
          <a:bodyPr rtlCol="0" anchor="ctr"/>
          <a:lstStyle/>
          <a:p>
            <a:r>
              <a:rPr lang="en-US" sz="1200" i="1" dirty="0" smtClean="0">
                <a:hlinkClick r:id="rId21"/>
              </a:rPr>
              <a:t>Vendor Landscape: Enterprise Service Desk</a:t>
            </a:r>
            <a:r>
              <a:rPr lang="en-US" sz="1200" b="1" u="sng" dirty="0" smtClean="0"/>
              <a:t> </a:t>
            </a:r>
          </a:p>
          <a:p>
            <a:endParaRPr lang="en-US" sz="1200" dirty="0" smtClean="0"/>
          </a:p>
          <a:p>
            <a:r>
              <a:rPr lang="en-US" sz="1200" dirty="0" smtClean="0"/>
              <a:t>A good tool starts with a strong process foundation: you need both.</a:t>
            </a:r>
            <a:endParaRPr lang="en-US" sz="1200" dirty="0"/>
          </a:p>
        </p:txBody>
      </p:sp>
      <p:sp>
        <p:nvSpPr>
          <p:cNvPr id="21" name="Rounded Rectangle 20"/>
          <p:cNvSpPr/>
          <p:nvPr>
            <p:custDataLst>
              <p:tags r:id="rId8"/>
            </p:custDataLst>
          </p:nvPr>
        </p:nvSpPr>
        <p:spPr>
          <a:xfrm>
            <a:off x="5968438" y="2996698"/>
            <a:ext cx="2732014" cy="1224136"/>
          </a:xfrm>
          <a:prstGeom prst="roundRect">
            <a:avLst/>
          </a:prstGeom>
          <a:solidFill>
            <a:schemeClr val="accent6">
              <a:tint val="50000"/>
              <a:satMod val="300000"/>
            </a:schemeClr>
          </a:solidFill>
          <a:ln w="38100">
            <a:solidFill>
              <a:srgbClr val="C77709"/>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i="1" dirty="0" smtClean="0"/>
              <a:t>Outsource or Repatriate the</a:t>
            </a:r>
          </a:p>
          <a:p>
            <a:pPr algn="ctr"/>
            <a:r>
              <a:rPr lang="en-US" sz="1200" i="1" dirty="0" smtClean="0"/>
              <a:t>Service Desk</a:t>
            </a:r>
          </a:p>
          <a:p>
            <a:endParaRPr lang="en-US" sz="1200" dirty="0" smtClean="0"/>
          </a:p>
          <a:p>
            <a:r>
              <a:rPr lang="en-US" sz="1200" dirty="0" smtClean="0"/>
              <a:t>Plan to repatriate, and you may not need to.</a:t>
            </a:r>
          </a:p>
        </p:txBody>
      </p:sp>
      <p:sp>
        <p:nvSpPr>
          <p:cNvPr id="146" name="Oval 145"/>
          <p:cNvSpPr/>
          <p:nvPr>
            <p:custDataLst>
              <p:tags r:id="rId9"/>
            </p:custDataLst>
          </p:nvPr>
        </p:nvSpPr>
        <p:spPr>
          <a:xfrm>
            <a:off x="3100380" y="1453324"/>
            <a:ext cx="319492" cy="319492"/>
          </a:xfrm>
          <a:prstGeom prst="ellipse">
            <a:avLst/>
          </a:prstGeom>
          <a:solidFill>
            <a:schemeClr val="accent2"/>
          </a:solidFill>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b="1" dirty="0" smtClean="0"/>
              <a:t>1</a:t>
            </a:r>
            <a:endParaRPr lang="en-US" sz="1400" b="1" dirty="0"/>
          </a:p>
        </p:txBody>
      </p:sp>
      <p:sp>
        <p:nvSpPr>
          <p:cNvPr id="147" name="Oval 146"/>
          <p:cNvSpPr/>
          <p:nvPr>
            <p:custDataLst>
              <p:tags r:id="rId10"/>
            </p:custDataLst>
          </p:nvPr>
        </p:nvSpPr>
        <p:spPr>
          <a:xfrm>
            <a:off x="290701" y="2816932"/>
            <a:ext cx="319492" cy="319492"/>
          </a:xfrm>
          <a:prstGeom prst="ellipse">
            <a:avLst/>
          </a:prstGeom>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b="1" dirty="0" smtClean="0"/>
              <a:t>2</a:t>
            </a:r>
            <a:endParaRPr lang="en-US" sz="1400" b="1" dirty="0"/>
          </a:p>
        </p:txBody>
      </p:sp>
      <p:sp>
        <p:nvSpPr>
          <p:cNvPr id="148" name="Oval 147"/>
          <p:cNvSpPr/>
          <p:nvPr>
            <p:custDataLst>
              <p:tags r:id="rId11"/>
            </p:custDataLst>
          </p:nvPr>
        </p:nvSpPr>
        <p:spPr>
          <a:xfrm>
            <a:off x="1154797" y="4803756"/>
            <a:ext cx="319492" cy="319492"/>
          </a:xfrm>
          <a:prstGeom prst="ellipse">
            <a:avLst/>
          </a:prstGeom>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b="1" dirty="0" smtClean="0"/>
              <a:t>4</a:t>
            </a:r>
            <a:endParaRPr lang="en-US" sz="1400" b="1" dirty="0"/>
          </a:p>
        </p:txBody>
      </p:sp>
      <p:sp>
        <p:nvSpPr>
          <p:cNvPr id="150" name="Oval 149"/>
          <p:cNvSpPr/>
          <p:nvPr>
            <p:custDataLst>
              <p:tags r:id="rId12"/>
            </p:custDataLst>
          </p:nvPr>
        </p:nvSpPr>
        <p:spPr>
          <a:xfrm>
            <a:off x="4932040" y="4803756"/>
            <a:ext cx="319492" cy="319492"/>
          </a:xfrm>
          <a:prstGeom prst="ellipse">
            <a:avLst/>
          </a:prstGeom>
          <a:effectLst/>
          <a:scene3d>
            <a:camera prst="orthographicFront"/>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b="1" dirty="0" smtClean="0"/>
              <a:t>5</a:t>
            </a:r>
            <a:endParaRPr lang="en-US" sz="1400" b="1" dirty="0"/>
          </a:p>
        </p:txBody>
      </p:sp>
      <p:sp>
        <p:nvSpPr>
          <p:cNvPr id="151" name="Oval 150"/>
          <p:cNvSpPr/>
          <p:nvPr>
            <p:custDataLst>
              <p:tags r:id="rId13"/>
            </p:custDataLst>
          </p:nvPr>
        </p:nvSpPr>
        <p:spPr>
          <a:xfrm>
            <a:off x="5832140" y="2852936"/>
            <a:ext cx="319492" cy="319492"/>
          </a:xfrm>
          <a:prstGeom prst="ellipse">
            <a:avLst/>
          </a:prstGeom>
          <a:solidFill>
            <a:schemeClr val="accent2"/>
          </a:solidFill>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b="1" dirty="0" smtClean="0"/>
              <a:t>3</a:t>
            </a:r>
            <a:endParaRPr lang="en-US" sz="1400" b="1" dirty="0"/>
          </a:p>
        </p:txBody>
      </p:sp>
      <p:cxnSp>
        <p:nvCxnSpPr>
          <p:cNvPr id="36" name="Straight Connector 35"/>
          <p:cNvCxnSpPr>
            <a:stCxn id="21" idx="0"/>
            <a:endCxn id="4" idx="3"/>
          </p:cNvCxnSpPr>
          <p:nvPr/>
        </p:nvCxnSpPr>
        <p:spPr>
          <a:xfrm flipH="1" flipV="1">
            <a:off x="5924265" y="2168860"/>
            <a:ext cx="1410180" cy="827838"/>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6" idx="0"/>
            <a:endCxn id="4" idx="2"/>
          </p:cNvCxnSpPr>
          <p:nvPr/>
        </p:nvCxnSpPr>
        <p:spPr>
          <a:xfrm flipV="1">
            <a:off x="2665933" y="2780928"/>
            <a:ext cx="1892325" cy="216024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9" idx="0"/>
            <a:endCxn id="4" idx="2"/>
          </p:cNvCxnSpPr>
          <p:nvPr>
            <p:custDataLst>
              <p:tags r:id="rId14"/>
            </p:custDataLst>
          </p:nvPr>
        </p:nvCxnSpPr>
        <p:spPr>
          <a:xfrm flipH="1" flipV="1">
            <a:off x="4558258" y="2780928"/>
            <a:ext cx="1876087" cy="216024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8" name="Picture 17" descr="sample_linkbar-itrgNEW.gif">
            <a:hlinkClick r:id="rId22"/>
          </p:cNvPr>
          <p:cNvPicPr>
            <a:picLocks noChangeAspect="1"/>
          </p:cNvPicPr>
          <p:nvPr/>
        </p:nvPicPr>
        <p:blipFill>
          <a:blip r:embed="rId23"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this blueprint</a:t>
            </a:r>
            <a:endParaRPr lang="en-US" dirty="0"/>
          </a:p>
        </p:txBody>
      </p:sp>
      <p:sp>
        <p:nvSpPr>
          <p:cNvPr id="3" name="Rectangle 2"/>
          <p:cNvSpPr/>
          <p:nvPr/>
        </p:nvSpPr>
        <p:spPr>
          <a:xfrm>
            <a:off x="3209828" y="2775643"/>
            <a:ext cx="2724343" cy="32121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300" dirty="0" smtClean="0">
                <a:solidFill>
                  <a:schemeClr val="tx1"/>
                </a:solidFill>
                <a:cs typeface="Open Sans"/>
              </a:rPr>
              <a:t>We </a:t>
            </a:r>
            <a:r>
              <a:rPr lang="en-US" sz="1300" dirty="0">
                <a:solidFill>
                  <a:schemeClr val="tx1"/>
                </a:solidFill>
                <a:cs typeface="Open Sans"/>
              </a:rPr>
              <a:t>recommend that you supplement the Best Practices Blueprint with a </a:t>
            </a:r>
            <a:r>
              <a:rPr lang="en-US" sz="1300" b="1" dirty="0">
                <a:solidFill>
                  <a:schemeClr val="tx1"/>
                </a:solidFill>
                <a:cs typeface="Open Sans"/>
              </a:rPr>
              <a:t>Guided Implementation</a:t>
            </a:r>
            <a:r>
              <a:rPr lang="en-US" sz="1300" dirty="0">
                <a:solidFill>
                  <a:schemeClr val="tx1"/>
                </a:solidFill>
                <a:cs typeface="Open Sans"/>
              </a:rPr>
              <a:t>. </a:t>
            </a:r>
          </a:p>
          <a:p>
            <a:pPr algn="l"/>
            <a:endParaRPr lang="en-US" sz="1300" dirty="0">
              <a:solidFill>
                <a:schemeClr val="tx1"/>
              </a:solidFill>
              <a:cs typeface="Open Sans"/>
            </a:endParaRPr>
          </a:p>
          <a:p>
            <a:pPr algn="l"/>
            <a:r>
              <a:rPr lang="en-US" sz="1300" dirty="0" smtClean="0">
                <a:solidFill>
                  <a:schemeClr val="tx1"/>
                </a:solidFill>
                <a:cs typeface="Open Sans"/>
              </a:rPr>
              <a:t>For most Info-Tech members, these Guided Implementations are included in your membership plan.* Our </a:t>
            </a:r>
            <a:r>
              <a:rPr lang="en-US" sz="1300" dirty="0">
                <a:solidFill>
                  <a:schemeClr val="tx1"/>
                </a:solidFill>
                <a:cs typeface="Open Sans"/>
              </a:rPr>
              <a:t>expert analysts will provide telephone assistance to you and your team at key </a:t>
            </a:r>
            <a:r>
              <a:rPr lang="en-US" sz="1300" dirty="0" smtClean="0">
                <a:solidFill>
                  <a:schemeClr val="tx1"/>
                </a:solidFill>
                <a:cs typeface="Open Sans"/>
              </a:rPr>
              <a:t>project milestones to </a:t>
            </a:r>
            <a:r>
              <a:rPr lang="en-US" sz="1300" dirty="0">
                <a:solidFill>
                  <a:schemeClr val="tx1"/>
                </a:solidFill>
                <a:cs typeface="Open Sans"/>
              </a:rPr>
              <a:t>review your materials, answer your </a:t>
            </a:r>
            <a:r>
              <a:rPr lang="en-US" sz="1300" dirty="0" smtClean="0">
                <a:solidFill>
                  <a:schemeClr val="tx1"/>
                </a:solidFill>
                <a:cs typeface="Open Sans"/>
              </a:rPr>
              <a:t>questions, </a:t>
            </a:r>
            <a:r>
              <a:rPr lang="en-US" sz="1300" dirty="0">
                <a:solidFill>
                  <a:schemeClr val="tx1"/>
                </a:solidFill>
                <a:cs typeface="Open Sans"/>
              </a:rPr>
              <a:t>and explain our methodology</a:t>
            </a:r>
            <a:r>
              <a:rPr lang="en-US" sz="1200" dirty="0">
                <a:solidFill>
                  <a:schemeClr val="tx1"/>
                </a:solidFill>
                <a:cs typeface="Open Sans"/>
              </a:rPr>
              <a:t>.</a:t>
            </a:r>
          </a:p>
          <a:p>
            <a:pPr algn="l"/>
            <a:endParaRPr lang="en-US" sz="1600" dirty="0">
              <a:solidFill>
                <a:schemeClr val="tx1"/>
              </a:solidFill>
              <a:cs typeface="Open Sans"/>
            </a:endParaRPr>
          </a:p>
          <a:p>
            <a:pPr algn="l"/>
            <a:endParaRPr lang="en-US" sz="1600" dirty="0">
              <a:solidFill>
                <a:schemeClr val="tx1"/>
              </a:solidFill>
              <a:cs typeface="Open Sans"/>
            </a:endParaRPr>
          </a:p>
        </p:txBody>
      </p:sp>
      <p:sp>
        <p:nvSpPr>
          <p:cNvPr id="4" name="Rectangle 3"/>
          <p:cNvSpPr/>
          <p:nvPr/>
        </p:nvSpPr>
        <p:spPr>
          <a:xfrm>
            <a:off x="6156176" y="2775643"/>
            <a:ext cx="2724887" cy="2685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300" dirty="0" smtClean="0">
                <a:solidFill>
                  <a:schemeClr val="tx1"/>
                </a:solidFill>
                <a:cs typeface="Open Sans"/>
              </a:rPr>
              <a:t>Info-Tech </a:t>
            </a:r>
            <a:r>
              <a:rPr lang="en-US" sz="1300" dirty="0">
                <a:solidFill>
                  <a:schemeClr val="tx1"/>
                </a:solidFill>
                <a:cs typeface="Open Sans"/>
              </a:rPr>
              <a:t>Research Group’s expert analysts will come </a:t>
            </a:r>
            <a:r>
              <a:rPr lang="en-US" sz="1300" dirty="0" smtClean="0">
                <a:solidFill>
                  <a:schemeClr val="tx1"/>
                </a:solidFill>
                <a:cs typeface="Open Sans"/>
              </a:rPr>
              <a:t>onsite </a:t>
            </a:r>
            <a:r>
              <a:rPr lang="en-US" sz="1300" dirty="0">
                <a:solidFill>
                  <a:schemeClr val="tx1"/>
                </a:solidFill>
                <a:cs typeface="Open Sans"/>
              </a:rPr>
              <a:t>to help you work through our project methodology in a 2-5 day project accelerator workshop. We take you through every phase of the project and ensure that you have a road map in place to complete your project successfully. In some cases, we can even complete the project while we are </a:t>
            </a:r>
            <a:r>
              <a:rPr lang="en-US" sz="1300" dirty="0" smtClean="0">
                <a:solidFill>
                  <a:schemeClr val="tx1"/>
                </a:solidFill>
                <a:cs typeface="Open Sans"/>
              </a:rPr>
              <a:t>onsite</a:t>
            </a:r>
            <a:r>
              <a:rPr lang="en-US" sz="1300" dirty="0">
                <a:solidFill>
                  <a:schemeClr val="tx1"/>
                </a:solidFill>
                <a:cs typeface="Open Sans"/>
              </a:rPr>
              <a:t>.</a:t>
            </a:r>
          </a:p>
          <a:p>
            <a:pPr algn="l"/>
            <a:endParaRPr lang="en-US" sz="1300" dirty="0">
              <a:solidFill>
                <a:schemeClr val="tx1"/>
              </a:solidFill>
              <a:cs typeface="Open Sans"/>
            </a:endParaRPr>
          </a:p>
        </p:txBody>
      </p:sp>
      <p:sp>
        <p:nvSpPr>
          <p:cNvPr id="5" name="Rectangle 4"/>
          <p:cNvSpPr/>
          <p:nvPr/>
        </p:nvSpPr>
        <p:spPr>
          <a:xfrm>
            <a:off x="250068" y="2775644"/>
            <a:ext cx="2708814" cy="3702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spcBef>
                <a:spcPts val="600"/>
              </a:spcBef>
              <a:spcAft>
                <a:spcPts val="600"/>
              </a:spcAft>
            </a:pPr>
            <a:r>
              <a:rPr lang="en-US" sz="1400" b="1" dirty="0" smtClean="0">
                <a:solidFill>
                  <a:schemeClr val="tx1"/>
                </a:solidFill>
                <a:cs typeface="Open Sans"/>
              </a:rPr>
              <a:t>Do-It-Yourself </a:t>
            </a:r>
            <a:r>
              <a:rPr lang="en-US" sz="1400" b="1" dirty="0">
                <a:solidFill>
                  <a:schemeClr val="tx1"/>
                </a:solidFill>
                <a:cs typeface="Open Sans"/>
              </a:rPr>
              <a:t>Implementation</a:t>
            </a:r>
          </a:p>
          <a:p>
            <a:pPr algn="l"/>
            <a:r>
              <a:rPr lang="en-US" sz="1300" dirty="0" smtClean="0">
                <a:solidFill>
                  <a:schemeClr val="tx1"/>
                </a:solidFill>
                <a:cs typeface="Open Sans"/>
              </a:rPr>
              <a:t>Use </a:t>
            </a:r>
            <a:r>
              <a:rPr lang="en-US" sz="1300" dirty="0">
                <a:solidFill>
                  <a:schemeClr val="tx1"/>
                </a:solidFill>
                <a:cs typeface="Open Sans"/>
              </a:rPr>
              <a:t>this Best Practice Blueprint to help you complete your project. The slides in this Blueprint will walk you step-by-step through every phase of your project with supporting tools and templates ready for you to use.</a:t>
            </a:r>
          </a:p>
          <a:p>
            <a:pPr algn="l">
              <a:spcBef>
                <a:spcPts val="600"/>
              </a:spcBef>
              <a:spcAft>
                <a:spcPts val="600"/>
              </a:spcAft>
            </a:pPr>
            <a:r>
              <a:rPr lang="en-US" sz="1400" b="1" dirty="0" smtClean="0">
                <a:solidFill>
                  <a:schemeClr val="tx1"/>
                </a:solidFill>
                <a:cs typeface="Open Sans"/>
              </a:rPr>
              <a:t>Project </a:t>
            </a:r>
            <a:r>
              <a:rPr lang="en-US" sz="1400" b="1" dirty="0">
                <a:solidFill>
                  <a:schemeClr val="tx1"/>
                </a:solidFill>
                <a:cs typeface="Open Sans"/>
              </a:rPr>
              <a:t>Accelerator Workshop</a:t>
            </a:r>
          </a:p>
          <a:p>
            <a:pPr algn="l"/>
            <a:r>
              <a:rPr lang="en-US" sz="1300" dirty="0" smtClean="0">
                <a:solidFill>
                  <a:schemeClr val="tx1"/>
                </a:solidFill>
                <a:cs typeface="Open Sans"/>
              </a:rPr>
              <a:t>You </a:t>
            </a:r>
            <a:r>
              <a:rPr lang="en-US" sz="1300" dirty="0">
                <a:solidFill>
                  <a:schemeClr val="tx1"/>
                </a:solidFill>
                <a:cs typeface="Open Sans"/>
              </a:rPr>
              <a:t>can also use this Best Practice Blueprint to facilitate your own project accelerator workshop within your organization using the workshop slides and facilitation instructions provided in the Appendix</a:t>
            </a:r>
            <a:r>
              <a:rPr lang="en-US" sz="1200" dirty="0">
                <a:solidFill>
                  <a:schemeClr val="tx1"/>
                </a:solidFill>
                <a:cs typeface="Open Sans"/>
              </a:rPr>
              <a:t>.</a:t>
            </a:r>
          </a:p>
          <a:p>
            <a:pPr algn="l"/>
            <a:endParaRPr lang="en-US" sz="1200" dirty="0">
              <a:solidFill>
                <a:schemeClr val="tx1"/>
              </a:solidFill>
              <a:cs typeface="Open Sans"/>
            </a:endParaRPr>
          </a:p>
          <a:p>
            <a:pPr algn="l"/>
            <a:endParaRPr lang="en-US" sz="1200" dirty="0">
              <a:solidFill>
                <a:schemeClr val="tx1"/>
              </a:solidFill>
              <a:cs typeface="Open Sans"/>
            </a:endParaRPr>
          </a:p>
        </p:txBody>
      </p:sp>
      <p:sp>
        <p:nvSpPr>
          <p:cNvPr id="7" name="TextBox 6"/>
          <p:cNvSpPr txBox="1"/>
          <p:nvPr/>
        </p:nvSpPr>
        <p:spPr>
          <a:xfrm>
            <a:off x="6200122" y="5337212"/>
            <a:ext cx="2368322" cy="677108"/>
          </a:xfrm>
          <a:prstGeom prst="rect">
            <a:avLst/>
          </a:prstGeom>
          <a:noFill/>
        </p:spPr>
        <p:txBody>
          <a:bodyPr wrap="square" rtlCol="0">
            <a:spAutoFit/>
          </a:bodyPr>
          <a:lstStyle/>
          <a:p>
            <a:pPr algn="l"/>
            <a:r>
              <a:rPr lang="en-US" sz="1350" b="1" dirty="0">
                <a:latin typeface="+mn-lt"/>
                <a:cs typeface="Open Sans"/>
              </a:rPr>
              <a:t>Book your </a:t>
            </a:r>
            <a:r>
              <a:rPr lang="en-US" sz="1350" b="1" dirty="0" smtClean="0">
                <a:latin typeface="+mn-lt"/>
                <a:cs typeface="Open Sans"/>
              </a:rPr>
              <a:t>workshop</a:t>
            </a:r>
            <a:r>
              <a:rPr lang="en-US" sz="1350" b="1" dirty="0">
                <a:latin typeface="+mn-lt"/>
                <a:cs typeface="Open Sans"/>
              </a:rPr>
              <a:t/>
            </a:r>
            <a:br>
              <a:rPr lang="en-US" sz="1350" b="1" dirty="0">
                <a:latin typeface="+mn-lt"/>
                <a:cs typeface="Open Sans"/>
              </a:rPr>
            </a:br>
            <a:r>
              <a:rPr lang="en-US" sz="1350" b="1" dirty="0" smtClean="0">
                <a:latin typeface="+mn-lt"/>
                <a:cs typeface="Open Sans"/>
              </a:rPr>
              <a:t>now </a:t>
            </a:r>
            <a:r>
              <a:rPr lang="en-US" sz="1350" b="1" dirty="0">
                <a:latin typeface="+mn-lt"/>
                <a:cs typeface="Open Sans"/>
              </a:rPr>
              <a:t>by emailing: </a:t>
            </a:r>
            <a:r>
              <a:rPr lang="en-US" sz="1100" dirty="0" smtClean="0">
                <a:latin typeface="+mn-lt"/>
                <a:cs typeface="Open Sans"/>
                <a:hlinkClick r:id="rId3"/>
              </a:rPr>
              <a:t>WorkshopBooking@InfoTech.com</a:t>
            </a:r>
            <a:endParaRPr lang="en-US" sz="1100" dirty="0" smtClean="0">
              <a:latin typeface="+mn-lt"/>
              <a:cs typeface="Open Sans"/>
            </a:endParaRPr>
          </a:p>
        </p:txBody>
      </p:sp>
      <p:sp>
        <p:nvSpPr>
          <p:cNvPr id="8" name="Rectangle 7"/>
          <p:cNvSpPr/>
          <p:nvPr/>
        </p:nvSpPr>
        <p:spPr>
          <a:xfrm>
            <a:off x="242960" y="1975515"/>
            <a:ext cx="2723030" cy="806823"/>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9" name="Rectangle 8"/>
          <p:cNvSpPr/>
          <p:nvPr/>
        </p:nvSpPr>
        <p:spPr>
          <a:xfrm>
            <a:off x="414411" y="2115113"/>
            <a:ext cx="1341059"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solidFill>
                  <a:schemeClr val="bg1"/>
                </a:solidFill>
                <a:effectLst>
                  <a:outerShdw blurRad="50800" dist="38100" dir="2700000" algn="tl" rotWithShape="0">
                    <a:prstClr val="black">
                      <a:alpha val="40000"/>
                    </a:prstClr>
                  </a:outerShdw>
                </a:effectLst>
                <a:cs typeface="Open Sans"/>
              </a:rPr>
              <a:t>Best Practice Blueprint</a:t>
            </a:r>
          </a:p>
          <a:p>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0" name="Rectangle 9"/>
          <p:cNvSpPr/>
          <p:nvPr/>
        </p:nvSpPr>
        <p:spPr>
          <a:xfrm>
            <a:off x="3210484" y="1978876"/>
            <a:ext cx="2723030" cy="806823"/>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1" name="Rectangle 10"/>
          <p:cNvSpPr/>
          <p:nvPr/>
        </p:nvSpPr>
        <p:spPr>
          <a:xfrm>
            <a:off x="3362050" y="2115113"/>
            <a:ext cx="1610000"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smtClean="0">
                <a:solidFill>
                  <a:schemeClr val="bg1"/>
                </a:solidFill>
                <a:effectLst>
                  <a:outerShdw blurRad="50800" dist="38100" dir="2700000" algn="tl" rotWithShape="0">
                    <a:prstClr val="black">
                      <a:alpha val="40000"/>
                    </a:prstClr>
                  </a:outerShdw>
                </a:effectLst>
                <a:cs typeface="Open Sans"/>
              </a:rPr>
              <a:t>Free </a:t>
            </a:r>
            <a:r>
              <a:rPr lang="en-US" sz="1350" b="1" dirty="0">
                <a:solidFill>
                  <a:schemeClr val="bg1"/>
                </a:solidFill>
                <a:effectLst>
                  <a:outerShdw blurRad="50800" dist="38100" dir="2700000" algn="tl" rotWithShape="0">
                    <a:prstClr val="black">
                      <a:alpha val="40000"/>
                    </a:prstClr>
                  </a:outerShdw>
                </a:effectLst>
                <a:cs typeface="Open Sans"/>
              </a:rPr>
              <a:t>Guided</a:t>
            </a:r>
          </a:p>
          <a:p>
            <a:r>
              <a:rPr lang="en-US" sz="1350" b="1" dirty="0">
                <a:solidFill>
                  <a:schemeClr val="bg1"/>
                </a:solidFill>
                <a:effectLst>
                  <a:outerShdw blurRad="50800" dist="38100" dir="2700000" algn="tl" rotWithShape="0">
                    <a:prstClr val="black">
                      <a:alpha val="40000"/>
                    </a:prstClr>
                  </a:outerShdw>
                </a:effectLst>
                <a:cs typeface="Open Sans"/>
              </a:rPr>
              <a:t>Implementation</a:t>
            </a:r>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2" name="Rectangle 11"/>
          <p:cNvSpPr/>
          <p:nvPr/>
        </p:nvSpPr>
        <p:spPr>
          <a:xfrm>
            <a:off x="6157104" y="1962067"/>
            <a:ext cx="2723030" cy="806823"/>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3" name="Rectangle 12"/>
          <p:cNvSpPr/>
          <p:nvPr/>
        </p:nvSpPr>
        <p:spPr>
          <a:xfrm>
            <a:off x="6286542" y="2115113"/>
            <a:ext cx="1341059"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smtClean="0">
                <a:solidFill>
                  <a:schemeClr val="bg1"/>
                </a:solidFill>
                <a:effectLst>
                  <a:outerShdw blurRad="50800" dist="38100" dir="2700000" algn="tl" rotWithShape="0">
                    <a:prstClr val="black">
                      <a:alpha val="40000"/>
                    </a:prstClr>
                  </a:outerShdw>
                </a:effectLst>
                <a:cs typeface="Open Sans"/>
              </a:rPr>
              <a:t>Onsite</a:t>
            </a:r>
            <a:endParaRPr lang="en-US" sz="1350" b="1" dirty="0">
              <a:solidFill>
                <a:schemeClr val="bg1"/>
              </a:solidFill>
              <a:effectLst>
                <a:outerShdw blurRad="50800" dist="38100" dir="2700000" algn="tl" rotWithShape="0">
                  <a:prstClr val="black">
                    <a:alpha val="40000"/>
                  </a:prstClr>
                </a:outerShdw>
              </a:effectLst>
              <a:cs typeface="Open Sans"/>
            </a:endParaRPr>
          </a:p>
          <a:p>
            <a:r>
              <a:rPr lang="en-US" sz="1350" b="1" dirty="0">
                <a:solidFill>
                  <a:schemeClr val="bg1"/>
                </a:solidFill>
                <a:effectLst>
                  <a:outerShdw blurRad="50800" dist="38100" dir="2700000" algn="tl" rotWithShape="0">
                    <a:prstClr val="black">
                      <a:alpha val="40000"/>
                    </a:prstClr>
                  </a:outerShdw>
                </a:effectLst>
                <a:cs typeface="Open Sans"/>
              </a:rPr>
              <a:t>Workshops</a:t>
            </a:r>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4" name="TextBox 13"/>
          <p:cNvSpPr txBox="1"/>
          <p:nvPr/>
        </p:nvSpPr>
        <p:spPr>
          <a:xfrm>
            <a:off x="3153892" y="5970009"/>
            <a:ext cx="2175597" cy="300082"/>
          </a:xfrm>
          <a:prstGeom prst="rect">
            <a:avLst/>
          </a:prstGeom>
          <a:noFill/>
        </p:spPr>
        <p:txBody>
          <a:bodyPr wrap="none" rtlCol="0">
            <a:spAutoFit/>
          </a:bodyPr>
          <a:lstStyle/>
          <a:p>
            <a:r>
              <a:rPr lang="en-CA" sz="1350" dirty="0" smtClean="0">
                <a:latin typeface="+mn-lt"/>
              </a:rPr>
              <a:t>*</a:t>
            </a:r>
            <a:r>
              <a:rPr lang="en-CA" sz="900" dirty="0" smtClean="0">
                <a:latin typeface="+mn-lt"/>
              </a:rPr>
              <a:t>Gold </a:t>
            </a:r>
            <a:r>
              <a:rPr lang="en-CA" sz="900" dirty="0">
                <a:latin typeface="+mn-lt"/>
              </a:rPr>
              <a:t>and Silver level subscribers only</a:t>
            </a:r>
          </a:p>
        </p:txBody>
      </p:sp>
      <p:pic>
        <p:nvPicPr>
          <p:cNvPr id="15" name="Picture 14" descr="best-practice-blueprints.png"/>
          <p:cNvPicPr>
            <a:picLocks noChangeAspect="1"/>
          </p:cNvPicPr>
          <p:nvPr/>
        </p:nvPicPr>
        <p:blipFill>
          <a:blip r:embed="rId4" cstate="print"/>
          <a:stretch>
            <a:fillRect/>
          </a:stretch>
        </p:blipFill>
        <p:spPr>
          <a:xfrm>
            <a:off x="2015716" y="1880828"/>
            <a:ext cx="998444" cy="998444"/>
          </a:xfrm>
          <a:prstGeom prst="rect">
            <a:avLst/>
          </a:prstGeom>
          <a:effectLst>
            <a:outerShdw blurRad="50800" dist="38100" dir="2700000" algn="tl" rotWithShape="0">
              <a:prstClr val="black">
                <a:alpha val="40000"/>
              </a:prstClr>
            </a:outerShdw>
          </a:effectLst>
        </p:spPr>
      </p:pic>
      <p:pic>
        <p:nvPicPr>
          <p:cNvPr id="16" name="Picture 15" descr="on-site-workshops.png"/>
          <p:cNvPicPr>
            <a:picLocks noChangeAspect="1"/>
          </p:cNvPicPr>
          <p:nvPr/>
        </p:nvPicPr>
        <p:blipFill>
          <a:blip r:embed="rId5" cstate="print"/>
          <a:stretch>
            <a:fillRect/>
          </a:stretch>
        </p:blipFill>
        <p:spPr>
          <a:xfrm>
            <a:off x="7701083" y="1744964"/>
            <a:ext cx="1179980" cy="1179980"/>
          </a:xfrm>
          <a:prstGeom prst="rect">
            <a:avLst/>
          </a:prstGeom>
          <a:effectLst>
            <a:outerShdw blurRad="50800" dist="38100" dir="2700000" algn="tl" rotWithShape="0">
              <a:prstClr val="black">
                <a:alpha val="40000"/>
              </a:prstClr>
            </a:outerShdw>
          </a:effectLst>
        </p:spPr>
      </p:pic>
      <p:pic>
        <p:nvPicPr>
          <p:cNvPr id="17" name="Picture 16" descr="Guided-Implementation-White-TranspBG.png"/>
          <p:cNvPicPr>
            <a:picLocks noChangeAspect="1"/>
          </p:cNvPicPr>
          <p:nvPr/>
        </p:nvPicPr>
        <p:blipFill>
          <a:blip r:embed="rId6" cstate="print"/>
          <a:stretch>
            <a:fillRect/>
          </a:stretch>
        </p:blipFill>
        <p:spPr>
          <a:xfrm>
            <a:off x="5000625" y="1958706"/>
            <a:ext cx="843803" cy="843803"/>
          </a:xfrm>
          <a:prstGeom prst="rect">
            <a:avLst/>
          </a:prstGeom>
          <a:effectLst>
            <a:outerShdw blurRad="50800" dist="38100" dir="2700000" algn="tl" rotWithShape="0">
              <a:prstClr val="black">
                <a:alpha val="40000"/>
              </a:prstClr>
            </a:outerShdw>
          </a:effectLst>
        </p:spPr>
      </p:pic>
      <p:sp>
        <p:nvSpPr>
          <p:cNvPr id="18" name="TextBox 17"/>
          <p:cNvSpPr txBox="1"/>
          <p:nvPr/>
        </p:nvSpPr>
        <p:spPr>
          <a:xfrm>
            <a:off x="6200122" y="5985284"/>
            <a:ext cx="2168339" cy="469359"/>
          </a:xfrm>
          <a:prstGeom prst="rect">
            <a:avLst/>
          </a:prstGeom>
          <a:noFill/>
        </p:spPr>
        <p:txBody>
          <a:bodyPr wrap="square" rtlCol="0">
            <a:spAutoFit/>
          </a:bodyPr>
          <a:lstStyle/>
          <a:p>
            <a:pPr algn="l"/>
            <a:r>
              <a:rPr lang="en-US" sz="1350" b="1" dirty="0" smtClean="0">
                <a:latin typeface="+mn-lt"/>
                <a:cs typeface="Open Sans"/>
              </a:rPr>
              <a:t>Or calling:</a:t>
            </a:r>
          </a:p>
          <a:p>
            <a:pPr algn="l"/>
            <a:r>
              <a:rPr lang="en-CA" sz="1100" dirty="0" smtClean="0">
                <a:latin typeface="+mn-lt"/>
              </a:rPr>
              <a:t>1-888-670-8889 Ext. 3001</a:t>
            </a:r>
            <a:endParaRPr lang="en-US" sz="1100" dirty="0" smtClean="0">
              <a:latin typeface="+mn-lt"/>
              <a:cs typeface="Open Sans"/>
            </a:endParaRPr>
          </a:p>
        </p:txBody>
      </p:sp>
      <p:sp>
        <p:nvSpPr>
          <p:cNvPr id="19" name="Text Placeholder 1"/>
          <p:cNvSpPr txBox="1">
            <a:spLocks/>
          </p:cNvSpPr>
          <p:nvPr/>
        </p:nvSpPr>
        <p:spPr>
          <a:xfrm>
            <a:off x="257176" y="1232756"/>
            <a:ext cx="8620124" cy="657225"/>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smtClean="0">
                <a:cs typeface="Open Sans"/>
              </a:rPr>
              <a:t>There are multiple ways you can use this Info-Tech Best Practice Blueprint in your organization. Choose the option that best fits your needs:</a:t>
            </a:r>
          </a:p>
          <a:p>
            <a:pPr marL="0" indent="0">
              <a:buNone/>
            </a:pPr>
            <a:endParaRPr lang="en-US" sz="1800" b="1" dirty="0"/>
          </a:p>
        </p:txBody>
      </p:sp>
      <p:pic>
        <p:nvPicPr>
          <p:cNvPr id="20" name="Picture 19" descr="sample_linkbar-itrgNEW.gif">
            <a:hlinkClick r:id="rId7"/>
          </p:cNvPr>
          <p:cNvPicPr>
            <a:picLocks noChangeAspect="1"/>
          </p:cNvPicPr>
          <p:nvPr/>
        </p:nvPicPr>
        <p:blipFill>
          <a:blip r:embed="rId8"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390235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4" name="Picture 5"/>
          <p:cNvPicPr>
            <a:picLocks noChangeAspect="1" noChangeArrowheads="1"/>
          </p:cNvPicPr>
          <p:nvPr/>
        </p:nvPicPr>
        <p:blipFill>
          <a:blip r:embed="rId3" cstate="print"/>
          <a:srcRect/>
          <a:stretch>
            <a:fillRect/>
          </a:stretch>
        </p:blipFill>
        <p:spPr bwMode="auto">
          <a:xfrm>
            <a:off x="-508" y="1001955"/>
            <a:ext cx="8865410" cy="1774893"/>
          </a:xfrm>
          <a:prstGeom prst="rect">
            <a:avLst/>
          </a:prstGeom>
          <a:noFill/>
          <a:ln w="19050" cap="flat" cmpd="sng" algn="ctr">
            <a:noFill/>
            <a:prstDash val="solid"/>
            <a:miter lim="800000"/>
            <a:headEnd type="none" w="med" len="med"/>
            <a:tailEnd type="none" w="med" len="med"/>
          </a:ln>
        </p:spPr>
      </p:pic>
      <p:sp>
        <p:nvSpPr>
          <p:cNvPr id="17" name="Chevron 16"/>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8" name="Text Placeholder 17"/>
          <p:cNvSpPr>
            <a:spLocks noGrp="1"/>
          </p:cNvSpPr>
          <p:nvPr>
            <p:ph type="body" sz="quarter" idx="15"/>
          </p:nvPr>
        </p:nvSpPr>
        <p:spPr>
          <a:xfrm>
            <a:off x="687148" y="3056632"/>
            <a:ext cx="8456852" cy="660400"/>
          </a:xfrm>
        </p:spPr>
        <p:txBody>
          <a:bodyPr/>
          <a:lstStyle/>
          <a:p>
            <a:r>
              <a:rPr lang="en-CA" dirty="0" smtClean="0"/>
              <a:t>Reality Check: Before You Contact Vendors</a:t>
            </a:r>
            <a:endParaRPr lang="en-CA" dirty="0"/>
          </a:p>
        </p:txBody>
      </p:sp>
      <p:sp>
        <p:nvSpPr>
          <p:cNvPr id="19" name="Text Placeholder 18"/>
          <p:cNvSpPr>
            <a:spLocks noGrp="1"/>
          </p:cNvSpPr>
          <p:nvPr>
            <p:ph type="body" sz="quarter" idx="18"/>
          </p:nvPr>
        </p:nvSpPr>
        <p:spPr/>
        <p:txBody>
          <a:bodyPr/>
          <a:lstStyle/>
          <a:p>
            <a:r>
              <a:rPr lang="en-CA" dirty="0" smtClean="0"/>
              <a:t>Reality Check: Before You Contact Vendors</a:t>
            </a:r>
          </a:p>
          <a:p>
            <a:r>
              <a:rPr lang="en-CA" dirty="0" smtClean="0"/>
              <a:t>Assess Outsourcing Appropriateness</a:t>
            </a:r>
          </a:p>
          <a:p>
            <a:r>
              <a:rPr lang="en-CA" dirty="0" smtClean="0"/>
              <a:t>Prepare to Outsource</a:t>
            </a:r>
          </a:p>
          <a:p>
            <a:r>
              <a:rPr lang="en-CA" dirty="0" smtClean="0"/>
              <a:t>Vendor Selection</a:t>
            </a:r>
          </a:p>
          <a:p>
            <a:r>
              <a:rPr lang="en-CA" dirty="0" smtClean="0"/>
              <a:t>Vendor Management</a:t>
            </a:r>
          </a:p>
          <a:p>
            <a:r>
              <a:rPr lang="en-CA" dirty="0" smtClean="0"/>
              <a:t>Repatriate the Service Desk</a:t>
            </a:r>
            <a:endParaRPr lang="en-CA" dirty="0"/>
          </a:p>
        </p:txBody>
      </p:sp>
      <p:sp>
        <p:nvSpPr>
          <p:cNvPr id="20" name="Text Placeholder 19"/>
          <p:cNvSpPr>
            <a:spLocks noGrp="1"/>
          </p:cNvSpPr>
          <p:nvPr>
            <p:ph type="body" sz="quarter" idx="21"/>
          </p:nvPr>
        </p:nvSpPr>
        <p:spPr/>
        <p:txBody>
          <a:bodyPr/>
          <a:lstStyle/>
          <a:p>
            <a:r>
              <a:rPr lang="en-CA" dirty="0" smtClean="0"/>
              <a:t>Understand the common benefits and review the unexpected costs of outsourcing the service desk.</a:t>
            </a:r>
          </a:p>
          <a:p>
            <a:r>
              <a:rPr lang="en-CA" dirty="0" smtClean="0"/>
              <a:t>Recognize the myths associated with outsourcing. </a:t>
            </a:r>
          </a:p>
          <a:p>
            <a:r>
              <a:rPr lang="en-CA" dirty="0" smtClean="0"/>
              <a:t>Avoid common mistakes by following the Info-Tech Outsourcing and Repatriation processes.</a:t>
            </a:r>
          </a:p>
          <a:p>
            <a:endParaRPr lang="en-CA" dirty="0" smtClean="0"/>
          </a:p>
        </p:txBody>
      </p:sp>
      <p:cxnSp>
        <p:nvCxnSpPr>
          <p:cNvPr id="8" name="Straight Connector 7"/>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9" name="Picture 8"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Outsource the service desk properly, and you could see a wide range of benefits</a:t>
            </a:r>
            <a:endParaRPr lang="en-CA" dirty="0"/>
          </a:p>
        </p:txBody>
      </p:sp>
      <p:grpSp>
        <p:nvGrpSpPr>
          <p:cNvPr id="17" name="Group 16"/>
          <p:cNvGrpSpPr/>
          <p:nvPr/>
        </p:nvGrpSpPr>
        <p:grpSpPr>
          <a:xfrm>
            <a:off x="539552" y="1482420"/>
            <a:ext cx="7812868" cy="4574872"/>
            <a:chOff x="971600" y="1736506"/>
            <a:chExt cx="7164796" cy="3786927"/>
          </a:xfrm>
        </p:grpSpPr>
        <p:sp>
          <p:nvSpPr>
            <p:cNvPr id="5" name="Oval 4"/>
            <p:cNvSpPr/>
            <p:nvPr/>
          </p:nvSpPr>
          <p:spPr>
            <a:xfrm>
              <a:off x="3599892" y="2764541"/>
              <a:ext cx="1836204" cy="1656184"/>
            </a:xfrm>
            <a:prstGeom prst="ellipse">
              <a:avLst/>
            </a:prstGeom>
            <a:solidFill>
              <a:schemeClr val="tx1">
                <a:lumMod val="60000"/>
                <a:lumOff val="4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t>Service Desk Outsourcing</a:t>
              </a:r>
              <a:endParaRPr lang="en-CA" sz="1600" dirty="0"/>
            </a:p>
          </p:txBody>
        </p:sp>
        <p:sp>
          <p:nvSpPr>
            <p:cNvPr id="6" name="Rounded Rectangle 5"/>
            <p:cNvSpPr/>
            <p:nvPr/>
          </p:nvSpPr>
          <p:spPr>
            <a:xfrm>
              <a:off x="1547664" y="4257092"/>
              <a:ext cx="2016224" cy="5682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t>Downsize first-level  IT service staff</a:t>
              </a:r>
              <a:endParaRPr lang="en-CA" sz="1600" dirty="0"/>
            </a:p>
          </p:txBody>
        </p:sp>
        <p:sp>
          <p:nvSpPr>
            <p:cNvPr id="7" name="Rounded Rectangle 6"/>
            <p:cNvSpPr/>
            <p:nvPr/>
          </p:nvSpPr>
          <p:spPr>
            <a:xfrm>
              <a:off x="5436096" y="4264944"/>
              <a:ext cx="2016224" cy="5682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t>Increased process optimization</a:t>
              </a:r>
              <a:endParaRPr lang="en-CA" sz="1600" dirty="0"/>
            </a:p>
          </p:txBody>
        </p:sp>
        <p:sp>
          <p:nvSpPr>
            <p:cNvPr id="8" name="Rounded Rectangle 7"/>
            <p:cNvSpPr/>
            <p:nvPr/>
          </p:nvSpPr>
          <p:spPr>
            <a:xfrm>
              <a:off x="971600" y="3375666"/>
              <a:ext cx="2016224" cy="5682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t>Ability to scale up/down</a:t>
              </a:r>
              <a:endParaRPr lang="en-CA" sz="1600" dirty="0"/>
            </a:p>
          </p:txBody>
        </p:sp>
        <p:sp>
          <p:nvSpPr>
            <p:cNvPr id="9" name="Rounded Rectangle 8"/>
            <p:cNvSpPr/>
            <p:nvPr/>
          </p:nvSpPr>
          <p:spPr>
            <a:xfrm>
              <a:off x="3491880" y="1736506"/>
              <a:ext cx="2016224" cy="5682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t>Refocus IT efforts on core activities</a:t>
              </a:r>
              <a:endParaRPr lang="en-CA" sz="1600" dirty="0"/>
            </a:p>
          </p:txBody>
        </p:sp>
        <p:sp>
          <p:nvSpPr>
            <p:cNvPr id="10" name="Rounded Rectangle 9"/>
            <p:cNvSpPr/>
            <p:nvPr/>
          </p:nvSpPr>
          <p:spPr>
            <a:xfrm>
              <a:off x="3527884" y="4955221"/>
              <a:ext cx="2016224" cy="5682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t>Focus IT efforts on advanced expertise</a:t>
              </a:r>
              <a:endParaRPr lang="en-CA" sz="1600" dirty="0"/>
            </a:p>
          </p:txBody>
        </p:sp>
        <p:sp>
          <p:nvSpPr>
            <p:cNvPr id="11" name="Rounded Rectangle 10"/>
            <p:cNvSpPr/>
            <p:nvPr/>
          </p:nvSpPr>
          <p:spPr>
            <a:xfrm>
              <a:off x="5472100" y="2464744"/>
              <a:ext cx="2016224" cy="5682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t>Access to up-to-date technology</a:t>
              </a:r>
              <a:endParaRPr lang="en-CA" sz="1600" dirty="0"/>
            </a:p>
          </p:txBody>
        </p:sp>
        <p:sp>
          <p:nvSpPr>
            <p:cNvPr id="13" name="Rounded Rectangle 12"/>
            <p:cNvSpPr/>
            <p:nvPr/>
          </p:nvSpPr>
          <p:spPr>
            <a:xfrm>
              <a:off x="1511660" y="2446742"/>
              <a:ext cx="2016224" cy="5682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t>Reduce fixed costs</a:t>
              </a:r>
              <a:endParaRPr lang="en-CA" sz="1600" dirty="0"/>
            </a:p>
          </p:txBody>
        </p:sp>
        <p:sp>
          <p:nvSpPr>
            <p:cNvPr id="14" name="Rounded Rectangle 13"/>
            <p:cNvSpPr/>
            <p:nvPr/>
          </p:nvSpPr>
          <p:spPr>
            <a:xfrm>
              <a:off x="6120172" y="3364844"/>
              <a:ext cx="2016224" cy="5682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t>ITIL and ITSM adherence</a:t>
              </a:r>
              <a:endParaRPr lang="en-CA" sz="1600" dirty="0"/>
            </a:p>
          </p:txBody>
        </p:sp>
      </p:grpSp>
      <p:cxnSp>
        <p:nvCxnSpPr>
          <p:cNvPr id="21" name="Straight Arrow Connector 20"/>
          <p:cNvCxnSpPr/>
          <p:nvPr/>
        </p:nvCxnSpPr>
        <p:spPr>
          <a:xfrm>
            <a:off x="4387095" y="2060848"/>
            <a:ext cx="0" cy="521944"/>
          </a:xfrm>
          <a:prstGeom prst="straightConnector1">
            <a:avLst/>
          </a:prstGeom>
          <a:ln w="38100" cap="sq">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1" idx="2"/>
          </p:cNvCxnSpPr>
          <p:nvPr/>
        </p:nvCxnSpPr>
        <p:spPr>
          <a:xfrm flipH="1">
            <a:off x="5407872" y="3048622"/>
            <a:ext cx="1138558" cy="200358"/>
          </a:xfrm>
          <a:prstGeom prst="straightConnector1">
            <a:avLst/>
          </a:prstGeom>
          <a:ln w="38100" cap="sq">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5486393" y="3792786"/>
            <a:ext cx="659651" cy="13074"/>
          </a:xfrm>
          <a:prstGeom prst="straightConnector1">
            <a:avLst/>
          </a:prstGeom>
          <a:ln w="38100" cap="sq">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5380914" y="4257092"/>
            <a:ext cx="1099298" cy="300764"/>
          </a:xfrm>
          <a:prstGeom prst="straightConnector1">
            <a:avLst/>
          </a:prstGeom>
          <a:ln w="38100" cap="sq">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3" idx="2"/>
          </p:cNvCxnSpPr>
          <p:nvPr/>
        </p:nvCxnSpPr>
        <p:spPr>
          <a:xfrm>
            <a:off x="2227760" y="3026875"/>
            <a:ext cx="1133492" cy="174147"/>
          </a:xfrm>
          <a:prstGeom prst="straightConnector1">
            <a:avLst/>
          </a:prstGeom>
          <a:ln w="38100" cap="sq">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8" idx="3"/>
          </p:cNvCxnSpPr>
          <p:nvPr/>
        </p:nvCxnSpPr>
        <p:spPr>
          <a:xfrm>
            <a:off x="2738148" y="3805860"/>
            <a:ext cx="588910" cy="0"/>
          </a:xfrm>
          <a:prstGeom prst="straightConnector1">
            <a:avLst/>
          </a:prstGeom>
          <a:ln w="38100" cap="sq">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2195736" y="4292318"/>
            <a:ext cx="1209843" cy="252806"/>
          </a:xfrm>
          <a:prstGeom prst="straightConnector1">
            <a:avLst/>
          </a:prstGeom>
          <a:ln w="38100" cap="sq">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4387095" y="4851272"/>
            <a:ext cx="0" cy="521944"/>
          </a:xfrm>
          <a:prstGeom prst="straightConnector1">
            <a:avLst/>
          </a:prstGeom>
          <a:ln w="38100" cap="sq">
            <a:tailEnd type="arrow"/>
          </a:ln>
        </p:spPr>
        <p:style>
          <a:lnRef idx="1">
            <a:schemeClr val="accent1"/>
          </a:lnRef>
          <a:fillRef idx="0">
            <a:schemeClr val="accent1"/>
          </a:fillRef>
          <a:effectRef idx="0">
            <a:schemeClr val="accent1"/>
          </a:effectRef>
          <a:fontRef idx="minor">
            <a:schemeClr val="tx1"/>
          </a:fontRef>
        </p:style>
      </p:cxnSp>
      <p:pic>
        <p:nvPicPr>
          <p:cNvPr id="23" name="Picture 22"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ea typeface="+mn-ea"/>
                <a:cs typeface="+mn-cs"/>
              </a:rPr>
              <a:t>Don’t be caught unaware in a</a:t>
            </a:r>
            <a:r>
              <a:rPr lang="en-CA" sz="2400" kern="1200" dirty="0" smtClean="0">
                <a:solidFill>
                  <a:schemeClr val="tx1"/>
                </a:solidFill>
                <a:latin typeface="+mj-lt"/>
                <a:ea typeface="+mn-ea"/>
                <a:cs typeface="+mn-cs"/>
              </a:rPr>
              <a:t> mandate to</a:t>
            </a:r>
            <a:r>
              <a:rPr lang="en-CA" dirty="0" smtClean="0">
                <a:ea typeface="+mn-ea"/>
                <a:cs typeface="+mn-cs"/>
              </a:rPr>
              <a:t> d</a:t>
            </a:r>
            <a:r>
              <a:rPr lang="en-CA" dirty="0" smtClean="0"/>
              <a:t>o more with less: most vendors aren’t telling the whole story </a:t>
            </a:r>
            <a:endParaRPr lang="en-CA" sz="2400" dirty="0">
              <a:latin typeface="+mj-lt"/>
            </a:endParaRPr>
          </a:p>
        </p:txBody>
      </p:sp>
      <p:sp>
        <p:nvSpPr>
          <p:cNvPr id="8" name="TextBox 7"/>
          <p:cNvSpPr txBox="1"/>
          <p:nvPr/>
        </p:nvSpPr>
        <p:spPr>
          <a:xfrm>
            <a:off x="5040052" y="2051266"/>
            <a:ext cx="3729236" cy="1323439"/>
          </a:xfrm>
          <a:prstGeom prst="rect">
            <a:avLst/>
          </a:prstGeom>
          <a:noFill/>
        </p:spPr>
        <p:txBody>
          <a:bodyPr wrap="square" rtlCol="0">
            <a:spAutoFit/>
          </a:bodyPr>
          <a:lstStyle/>
          <a:p>
            <a:pPr algn="l"/>
            <a:r>
              <a:rPr lang="en-CA" sz="1600" dirty="0" smtClean="0"/>
              <a:t>IT is often left behind when competing with outsourcing vendors who proclaim they can provide better, faster service for a fraction of the costs of maintaining an internal employee.</a:t>
            </a:r>
          </a:p>
        </p:txBody>
      </p:sp>
      <p:sp>
        <p:nvSpPr>
          <p:cNvPr id="9" name="Rectangle 8"/>
          <p:cNvSpPr/>
          <p:nvPr/>
        </p:nvSpPr>
        <p:spPr>
          <a:xfrm>
            <a:off x="251520" y="1232756"/>
            <a:ext cx="8625780" cy="646331"/>
          </a:xfrm>
          <a:prstGeom prst="rect">
            <a:avLst/>
          </a:prstGeom>
        </p:spPr>
        <p:txBody>
          <a:bodyPr wrap="square">
            <a:spAutoFit/>
          </a:bodyPr>
          <a:lstStyle/>
          <a:p>
            <a:pPr algn="l"/>
            <a:r>
              <a:rPr lang="en-CA" b="1" dirty="0" smtClean="0"/>
              <a:t>When marketing to eager executives, vendors have the advantage as IT must test the validity of vendor claims. </a:t>
            </a:r>
            <a:endParaRPr lang="en-CA" b="1" dirty="0"/>
          </a:p>
        </p:txBody>
      </p:sp>
      <p:sp>
        <p:nvSpPr>
          <p:cNvPr id="7" name="TextBox 6"/>
          <p:cNvSpPr txBox="1"/>
          <p:nvPr/>
        </p:nvSpPr>
        <p:spPr>
          <a:xfrm>
            <a:off x="503548" y="2060848"/>
            <a:ext cx="4176464" cy="3123932"/>
          </a:xfrm>
          <a:prstGeom prst="rect">
            <a:avLst/>
          </a:prstGeom>
          <a:noFill/>
        </p:spPr>
        <p:txBody>
          <a:bodyPr wrap="square" rtlCol="0">
            <a:spAutoFit/>
          </a:bodyPr>
          <a:lstStyle/>
          <a:p>
            <a:pPr algn="l">
              <a:spcAft>
                <a:spcPts val="600"/>
              </a:spcAft>
            </a:pPr>
            <a:r>
              <a:rPr lang="en-CA" sz="1600" dirty="0" smtClean="0"/>
              <a:t>Most organizations are driven to consider outsourcing their service desk hoping to improve the following:</a:t>
            </a:r>
          </a:p>
          <a:p>
            <a:pPr marL="361950" indent="-173038" algn="l">
              <a:buFont typeface="Arial" pitchFamily="34" charset="0"/>
              <a:buChar char="•"/>
            </a:pPr>
            <a:r>
              <a:rPr lang="en-CA" sz="1600" dirty="0" smtClean="0"/>
              <a:t>Ability to scale up/down</a:t>
            </a:r>
          </a:p>
          <a:p>
            <a:pPr marL="361950" indent="-173038" algn="l">
              <a:buFont typeface="Arial" pitchFamily="34" charset="0"/>
              <a:buChar char="•"/>
            </a:pPr>
            <a:r>
              <a:rPr lang="en-CA" sz="1600" dirty="0" smtClean="0"/>
              <a:t>Focus on core competencies</a:t>
            </a:r>
          </a:p>
          <a:p>
            <a:pPr marL="361950" indent="-173038" algn="l">
              <a:buFont typeface="Arial" pitchFamily="34" charset="0"/>
              <a:buChar char="•"/>
            </a:pPr>
            <a:r>
              <a:rPr lang="en-CA" sz="1600" dirty="0" smtClean="0"/>
              <a:t>Decrease capital costs</a:t>
            </a:r>
          </a:p>
          <a:p>
            <a:pPr marL="361950" indent="-173038" algn="l">
              <a:buFont typeface="Arial" pitchFamily="34" charset="0"/>
              <a:buChar char="•"/>
            </a:pPr>
            <a:r>
              <a:rPr lang="en-CA" sz="1600" dirty="0" smtClean="0"/>
              <a:t>Access latest technology without large investment</a:t>
            </a:r>
          </a:p>
          <a:p>
            <a:pPr marL="361950" indent="-173038" algn="l">
              <a:buFont typeface="Arial" pitchFamily="34" charset="0"/>
              <a:buChar char="•"/>
            </a:pPr>
            <a:r>
              <a:rPr lang="en-CA" sz="1600" dirty="0" smtClean="0"/>
              <a:t>Resolve labor force constraints</a:t>
            </a:r>
          </a:p>
          <a:p>
            <a:pPr marL="361950" indent="-173038" algn="l">
              <a:buFont typeface="Arial" pitchFamily="34" charset="0"/>
              <a:buChar char="•"/>
            </a:pPr>
            <a:r>
              <a:rPr lang="en-CA" sz="1600" dirty="0" smtClean="0"/>
              <a:t>Gain access to special expertise without paying a full salary</a:t>
            </a:r>
          </a:p>
          <a:p>
            <a:pPr marL="361950" indent="-173038" algn="l">
              <a:buFont typeface="Arial" pitchFamily="34" charset="0"/>
              <a:buChar char="•"/>
            </a:pPr>
            <a:r>
              <a:rPr lang="en-CA" sz="1600" dirty="0" smtClean="0"/>
              <a:t>Save money overall</a:t>
            </a:r>
            <a:endParaRPr lang="en-CA" sz="1600" dirty="0"/>
          </a:p>
        </p:txBody>
      </p:sp>
      <p:grpSp>
        <p:nvGrpSpPr>
          <p:cNvPr id="17" name="Group 16"/>
          <p:cNvGrpSpPr/>
          <p:nvPr/>
        </p:nvGrpSpPr>
        <p:grpSpPr>
          <a:xfrm>
            <a:off x="1763688" y="5553236"/>
            <a:ext cx="5616624" cy="792088"/>
            <a:chOff x="1636477" y="5553236"/>
            <a:chExt cx="5616624" cy="792088"/>
          </a:xfrm>
        </p:grpSpPr>
        <p:sp>
          <p:nvSpPr>
            <p:cNvPr id="14" name="TextBox 13"/>
            <p:cNvSpPr txBox="1"/>
            <p:nvPr>
              <p:custDataLst>
                <p:tags r:id="rId1"/>
              </p:custDataLst>
            </p:nvPr>
          </p:nvSpPr>
          <p:spPr>
            <a:xfrm>
              <a:off x="1799692" y="5560494"/>
              <a:ext cx="5256584" cy="784830"/>
            </a:xfrm>
            <a:prstGeom prst="rect">
              <a:avLst/>
            </a:prstGeom>
            <a:noFill/>
          </p:spPr>
          <p:txBody>
            <a:bodyPr wrap="square" rtlCol="0">
              <a:spAutoFit/>
            </a:bodyPr>
            <a:lstStyle/>
            <a:p>
              <a:pPr lvl="0" eaLnBrk="0" hangingPunct="0">
                <a:spcBef>
                  <a:spcPts val="0"/>
                </a:spcBef>
                <a:spcAft>
                  <a:spcPts val="600"/>
                </a:spcAft>
                <a:buClr>
                  <a:srgbClr val="333333"/>
                </a:buClr>
                <a:buSzPct val="120000"/>
              </a:pPr>
              <a:r>
                <a:rPr lang="en-US" sz="1400" i="1" dirty="0" smtClean="0">
                  <a:latin typeface="+mj-lt"/>
                </a:rPr>
                <a:t>We wanted to be able to leverage their knowledge, but… that wasn’t the case with them. I still had to get involved in process.</a:t>
              </a:r>
              <a:endParaRPr lang="en-US" sz="1400" i="1" dirty="0" smtClean="0">
                <a:solidFill>
                  <a:srgbClr val="333333"/>
                </a:solidFill>
                <a:latin typeface="+mj-lt"/>
              </a:endParaRPr>
            </a:p>
            <a:p>
              <a:pPr lvl="0" eaLnBrk="0" hangingPunct="0">
                <a:spcBef>
                  <a:spcPts val="0"/>
                </a:spcBef>
                <a:spcAft>
                  <a:spcPts val="600"/>
                </a:spcAft>
                <a:buClr>
                  <a:srgbClr val="333333"/>
                </a:buClr>
                <a:buSzPct val="120000"/>
              </a:pPr>
              <a:r>
                <a:rPr lang="en-US" sz="1200" dirty="0" smtClean="0"/>
                <a:t>- Service Desk Manager, Financial Services</a:t>
              </a:r>
              <a:endParaRPr lang="en-CA" sz="1400" dirty="0" smtClean="0"/>
            </a:p>
          </p:txBody>
        </p:sp>
        <p:pic>
          <p:nvPicPr>
            <p:cNvPr id="15" name="Picture 14" descr="quote1.wmf"/>
            <p:cNvPicPr>
              <a:picLocks noChangeAspect="1"/>
            </p:cNvPicPr>
            <p:nvPr>
              <p:custDataLst>
                <p:tags r:id="rId2"/>
              </p:custDataLst>
            </p:nvPr>
          </p:nvPicPr>
          <p:blipFill>
            <a:blip r:embed="rId6" cstate="print"/>
            <a:stretch>
              <a:fillRect/>
            </a:stretch>
          </p:blipFill>
          <p:spPr>
            <a:xfrm>
              <a:off x="1636477" y="5553236"/>
              <a:ext cx="262306" cy="187362"/>
            </a:xfrm>
            <a:prstGeom prst="rect">
              <a:avLst/>
            </a:prstGeom>
          </p:spPr>
        </p:pic>
        <p:pic>
          <p:nvPicPr>
            <p:cNvPr id="16" name="Picture 15" descr="quote2.wmf"/>
            <p:cNvPicPr>
              <a:picLocks noChangeAspect="1"/>
            </p:cNvPicPr>
            <p:nvPr>
              <p:custDataLst>
                <p:tags r:id="rId3"/>
              </p:custDataLst>
            </p:nvPr>
          </p:nvPicPr>
          <p:blipFill>
            <a:blip r:embed="rId7" cstate="print"/>
            <a:stretch>
              <a:fillRect/>
            </a:stretch>
          </p:blipFill>
          <p:spPr>
            <a:xfrm>
              <a:off x="6984268" y="5769260"/>
              <a:ext cx="268833" cy="192024"/>
            </a:xfrm>
            <a:prstGeom prst="rect">
              <a:avLst/>
            </a:prstGeom>
          </p:spPr>
        </p:pic>
      </p:grpSp>
      <p:cxnSp>
        <p:nvCxnSpPr>
          <p:cNvPr id="11" name="Straight Connector 10"/>
          <p:cNvCxnSpPr/>
          <p:nvPr/>
        </p:nvCxnSpPr>
        <p:spPr>
          <a:xfrm>
            <a:off x="4788024" y="2168860"/>
            <a:ext cx="0" cy="2808312"/>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5040052" y="3689737"/>
            <a:ext cx="3837248" cy="1323439"/>
          </a:xfrm>
          <a:prstGeom prst="rect">
            <a:avLst/>
          </a:prstGeom>
          <a:solidFill>
            <a:schemeClr val="accent3">
              <a:shade val="51000"/>
              <a:satMod val="130000"/>
            </a:schemeClr>
          </a:solidFill>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wrap="square">
            <a:spAutoFit/>
          </a:bodyPr>
          <a:lstStyle/>
          <a:p>
            <a:pPr algn="l"/>
            <a:r>
              <a:rPr lang="en-CA" sz="1600" b="1" dirty="0" smtClean="0">
                <a:solidFill>
                  <a:schemeClr val="tx1"/>
                </a:solidFill>
              </a:rPr>
              <a:t>It is IT’s responsibility to diligently complete cost analyses. Look past the short-term gains to identify the real costs and value of outsourcing in comparison to internal resources.</a:t>
            </a:r>
            <a:endParaRPr lang="en-CA" sz="1600" dirty="0">
              <a:solidFill>
                <a:schemeClr val="tx1"/>
              </a:solidFill>
            </a:endParaRPr>
          </a:p>
        </p:txBody>
      </p:sp>
      <p:pic>
        <p:nvPicPr>
          <p:cNvPr id="13" name="Picture 12" descr="sample_linkbar-itrgNEW.gif">
            <a:hlinkClick r:id="rId8"/>
          </p:cNvPr>
          <p:cNvPicPr>
            <a:picLocks noChangeAspect="1"/>
          </p:cNvPicPr>
          <p:nvPr/>
        </p:nvPicPr>
        <p:blipFill>
          <a:blip r:embed="rId9"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20"/>
  <p:tag name="ISPRING_SCORM_RATE_SLIDES" val="0"/>
  <p:tag name="ISPRING_SCORM_RATE_QUIZZES" val="0"/>
  <p:tag name="ISPRING_SCORM_PASSING_SCORE" val="0.0000000000"/>
  <p:tag name="GENSWF_OUTPUT_FILE_NAME" val="Outsource-or-Repatriate-the-Service-Desk-SB-v2-fla"/>
  <p:tag name="ISPRING_ULTRA_SCORM_COURSE_ID" val="B25A6E94-4AE9-456B-892C-CD5DE44AB28A"/>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_RESOURCE_PATHS_HASH_2" val="c186a21f81189ce46d2d394069181782ba65f5"/>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dcFN2SouLEyF1WoS2d2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ZIU6RUK9okS6YeVue2NuC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g4ARah20j06BCkHY7F1bi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LbYIDlk66ECpE7_jwjupI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Ep3mAqnT9UK_kNuvCcjT5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TQ8h7lc8CEafAAHICJUIx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eDuXYIh4SEGexe.q4dhLb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4k0D55VQ5ECoXOdf.Jlme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dXTU2NlFtU2pj6SsIav1Z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1ouSOvauVkOGRl9DQ5i9u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EhmYqyL3OEiuf2iRBa2Fr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sWghLA1.2UOAmESCRIUJp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Ee0VcrHAk0yef7OoYPmJg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cikvMgOIGkifTwAGtFMbJ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1ouSOvauVkOGRl9DQ5i9u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0lcqI3gn30SEz0yVqsU.g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OVdtoqHA.0i1eJSClu7I9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fdxFODj0aUyZzvpjal60C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dCbspLWtH0izALHyxJZAn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0lcqI3gn30SEz0yVqsU.g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1ouSOvauVkOGRl9DQ5i9u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0lcqI3gn30SEz0yVqsU.g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1ouSOvauVkOGRl9DQ5i9u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0lcqI3gn30SEz0yVqsU.g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1ouSOvauVkOGRl9DQ5i9u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0lcqI3gn30SEz0yVqsU.gg"/>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1756</Words>
  <Application>Microsoft Office PowerPoint</Application>
  <PresentationFormat>On-screen Show (4:3)</PresentationFormat>
  <Paragraphs>165</Paragraphs>
  <Slides>12</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ＭＳ Ｐゴシック</vt:lpstr>
      <vt:lpstr>Arial</vt:lpstr>
      <vt:lpstr>Calibri</vt:lpstr>
      <vt:lpstr>Georgia</vt:lpstr>
      <vt:lpstr>Helvetica</vt:lpstr>
      <vt:lpstr>Open Sans</vt:lpstr>
      <vt:lpstr>Tahoma</vt:lpstr>
      <vt:lpstr>Wingdings</vt:lpstr>
      <vt:lpstr>Office Theme</vt:lpstr>
      <vt:lpstr>think-cell Slide</vt:lpstr>
      <vt:lpstr>PowerPoint Presentation</vt:lpstr>
      <vt:lpstr>Introduction</vt:lpstr>
      <vt:lpstr>Executive Summary</vt:lpstr>
      <vt:lpstr>What you’ve been told about outsourcing is misleading</vt:lpstr>
      <vt:lpstr>Follow the Info-Tech Service Desk Roadmap</vt:lpstr>
      <vt:lpstr>How to use this blueprint</vt:lpstr>
      <vt:lpstr>PowerPoint Presentation</vt:lpstr>
      <vt:lpstr>Outsource the service desk properly, and you could see a wide range of benefits</vt:lpstr>
      <vt:lpstr>Don’t be caught unaware in a mandate to do more with less: most vendors aren’t telling the whole story </vt:lpstr>
      <vt:lpstr>Focus on long-term success rather than short-term metrics</vt:lpstr>
      <vt:lpstr>Foster long-term growth of Organizational Intelligence</vt:lpstr>
      <vt:lpstr>Info-Tech Research Group Helps IT Professionals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2013-11-04T15:57:39Z</dcterms:created>
  <dcterms:modified xsi:type="dcterms:W3CDTF">2013-11-04T15:57:42Z</dcterms:modified>
</cp:coreProperties>
</file>