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425" r:id="rId2"/>
    <p:sldId id="499" r:id="rId3"/>
    <p:sldId id="608" r:id="rId4"/>
    <p:sldId id="500" r:id="rId5"/>
    <p:sldId id="540" r:id="rId6"/>
    <p:sldId id="541" r:id="rId7"/>
    <p:sldId id="713" r:id="rId8"/>
    <p:sldId id="392" r:id="rId9"/>
    <p:sldId id="519" r:id="rId10"/>
    <p:sldId id="401" r:id="rId11"/>
    <p:sldId id="727" r:id="rId12"/>
    <p:sldId id="728" r:id="rId13"/>
  </p:sldIdLst>
  <p:sldSz cx="9144000" cy="6858000" type="screen4x3"/>
  <p:notesSz cx="6858000" cy="9144000"/>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003">
          <p15:clr>
            <a:srgbClr val="A4A3A4"/>
          </p15:clr>
        </p15:guide>
        <p15:guide id="2" orient="horz" pos="3456">
          <p15:clr>
            <a:srgbClr val="A4A3A4"/>
          </p15:clr>
        </p15:guide>
        <p15:guide id="3" orient="horz" pos="1469">
          <p15:clr>
            <a:srgbClr val="A4A3A4"/>
          </p15:clr>
        </p15:guide>
        <p15:guide id="4" pos="2592">
          <p15:clr>
            <a:srgbClr val="A4A3A4"/>
          </p15:clr>
        </p15:guide>
        <p15:guide id="5" pos="434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3" clrIdx="1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CECE"/>
    <a:srgbClr val="902E2E"/>
    <a:srgbClr val="C77709"/>
    <a:srgbClr val="7FAC85"/>
    <a:srgbClr val="D3D150"/>
    <a:srgbClr val="6CBCC0"/>
    <a:srgbClr val="7B7B7B"/>
    <a:srgbClr val="8B9C4C"/>
    <a:srgbClr val="000000"/>
    <a:srgbClr val="243F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788" autoAdjust="0"/>
    <p:restoredTop sz="93004" autoAdjust="0"/>
  </p:normalViewPr>
  <p:slideViewPr>
    <p:cSldViewPr snapToObjects="1">
      <p:cViewPr varScale="1">
        <p:scale>
          <a:sx n="109" d="100"/>
          <a:sy n="109" d="100"/>
        </p:scale>
        <p:origin x="504" y="78"/>
      </p:cViewPr>
      <p:guideLst>
        <p:guide orient="horz" pos="4003"/>
        <p:guide orient="horz" pos="3456"/>
        <p:guide orient="horz" pos="1469"/>
        <p:guide pos="2592"/>
        <p:guide pos="4349"/>
      </p:guideLst>
    </p:cSldViewPr>
  </p:slideViewPr>
  <p:outlineViewPr>
    <p:cViewPr>
      <p:scale>
        <a:sx n="33" d="100"/>
        <a:sy n="33" d="100"/>
      </p:scale>
      <p:origin x="0" y="59010"/>
    </p:cViewPr>
  </p:outlineViewPr>
  <p:notesTextViewPr>
    <p:cViewPr>
      <p:scale>
        <a:sx n="100" d="100"/>
        <a:sy n="100" d="100"/>
      </p:scale>
      <p:origin x="0" y="0"/>
    </p:cViewPr>
  </p:notesTextViewPr>
  <p:sorterViewPr>
    <p:cViewPr>
      <p:scale>
        <a:sx n="66" d="100"/>
        <a:sy n="66" d="100"/>
      </p:scale>
      <p:origin x="0" y="546"/>
    </p:cViewPr>
  </p:sorterViewPr>
  <p:notesViewPr>
    <p:cSldViewPr snapToObjects="1">
      <p:cViewPr varScale="1">
        <p:scale>
          <a:sx n="52" d="100"/>
          <a:sy n="52" d="100"/>
        </p:scale>
        <p:origin x="-2880" y="-108"/>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362663583136068"/>
          <c:y val="6.2962962962962971E-2"/>
          <c:w val="0.84471835251362992"/>
          <c:h val="0.75171595217264564"/>
        </c:manualLayout>
      </c:layout>
      <c:barChart>
        <c:barDir val="col"/>
        <c:grouping val="clustered"/>
        <c:varyColors val="0"/>
        <c:ser>
          <c:idx val="0"/>
          <c:order val="0"/>
          <c:tx>
            <c:strRef>
              <c:f>Sheet1!$B$1</c:f>
              <c:strCache>
                <c:ptCount val="1"/>
                <c:pt idx="0">
                  <c:v>Success</c:v>
                </c:pt>
              </c:strCache>
            </c:strRef>
          </c:tx>
          <c:spPr>
            <a:ln>
              <a:solidFill>
                <a:schemeClr val="bg1">
                  <a:lumMod val="50000"/>
                </a:schemeClr>
              </a:solidFill>
            </a:ln>
          </c:spPr>
          <c:invertIfNegative val="0"/>
          <c:dPt>
            <c:idx val="0"/>
            <c:invertIfNegative val="0"/>
            <c:bubble3D val="0"/>
            <c:spPr>
              <a:solidFill>
                <a:schemeClr val="accent1">
                  <a:lumMod val="20000"/>
                  <a:lumOff val="80000"/>
                </a:schemeClr>
              </a:solidFill>
              <a:ln>
                <a:solidFill>
                  <a:schemeClr val="bg1">
                    <a:lumMod val="50000"/>
                  </a:schemeClr>
                </a:solidFill>
              </a:ln>
            </c:spPr>
          </c:dPt>
          <c:dPt>
            <c:idx val="1"/>
            <c:invertIfNegative val="0"/>
            <c:bubble3D val="0"/>
            <c:spPr>
              <a:solidFill>
                <a:schemeClr val="accent1">
                  <a:lumMod val="60000"/>
                  <a:lumOff val="40000"/>
                </a:schemeClr>
              </a:solidFill>
              <a:ln>
                <a:solidFill>
                  <a:schemeClr val="bg1">
                    <a:lumMod val="50000"/>
                  </a:schemeClr>
                </a:solidFill>
              </a:ln>
            </c:spPr>
          </c:dPt>
          <c:dLbls>
            <c:dLbl>
              <c:idx val="0"/>
              <c:spPr>
                <a:noFill/>
                <a:ln>
                  <a:noFill/>
                </a:ln>
                <a:effectLst/>
              </c:spPr>
              <c:txPr>
                <a:bodyPr/>
                <a:lstStyle/>
                <a:p>
                  <a:pPr>
                    <a:defRPr sz="1400">
                      <a:solidFill>
                        <a:schemeClr val="tx1"/>
                      </a:solidFill>
                    </a:defRPr>
                  </a:pPr>
                  <a:endParaRPr lang="en-US"/>
                </a:p>
              </c:txPr>
              <c:dLblPos val="ctr"/>
              <c:showLegendKey val="0"/>
              <c:showVal val="1"/>
              <c:showCatName val="0"/>
              <c:showSerName val="0"/>
              <c:showPercent val="0"/>
              <c:showBubbleSize val="0"/>
            </c:dLbl>
            <c:spPr>
              <a:noFill/>
              <a:ln>
                <a:noFill/>
              </a:ln>
              <a:effectLst/>
            </c:spPr>
            <c:txPr>
              <a:bodyPr/>
              <a:lstStyle/>
              <a:p>
                <a:pPr>
                  <a:defRPr sz="1400">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No Plans/Planning</c:v>
                </c:pt>
                <c:pt idx="1">
                  <c:v>In Process</c:v>
                </c:pt>
                <c:pt idx="2">
                  <c:v>Implemented</c:v>
                </c:pt>
              </c:strCache>
            </c:strRef>
          </c:cat>
          <c:val>
            <c:numRef>
              <c:f>Sheet1!$B$2:$B$4</c:f>
              <c:numCache>
                <c:formatCode>0%</c:formatCode>
                <c:ptCount val="3"/>
                <c:pt idx="0">
                  <c:v>0.38840580000000091</c:v>
                </c:pt>
                <c:pt idx="1">
                  <c:v>0.47368420000000067</c:v>
                </c:pt>
                <c:pt idx="2">
                  <c:v>0.51600000000000001</c:v>
                </c:pt>
              </c:numCache>
            </c:numRef>
          </c:val>
        </c:ser>
        <c:dLbls>
          <c:showLegendKey val="0"/>
          <c:showVal val="1"/>
          <c:showCatName val="0"/>
          <c:showSerName val="0"/>
          <c:showPercent val="0"/>
          <c:showBubbleSize val="0"/>
        </c:dLbls>
        <c:gapWidth val="75"/>
        <c:axId val="510612040"/>
        <c:axId val="510632424"/>
      </c:barChart>
      <c:catAx>
        <c:axId val="510612040"/>
        <c:scaling>
          <c:orientation val="minMax"/>
        </c:scaling>
        <c:delete val="0"/>
        <c:axPos val="b"/>
        <c:title>
          <c:tx>
            <c:rich>
              <a:bodyPr/>
              <a:lstStyle/>
              <a:p>
                <a:pPr>
                  <a:defRPr/>
                </a:pPr>
                <a:r>
                  <a:rPr lang="en-US" dirty="0"/>
                  <a:t>Status of CRM Solution</a:t>
                </a:r>
              </a:p>
              <a:p>
                <a:pPr>
                  <a:defRPr/>
                </a:pPr>
                <a:r>
                  <a:rPr lang="en-US" b="0" i="0" dirty="0"/>
                  <a:t>Source: Info-Tech Research Group</a:t>
                </a:r>
                <a:r>
                  <a:rPr lang="en-US" b="0" i="0" dirty="0" smtClean="0"/>
                  <a:t>,</a:t>
                </a:r>
                <a:r>
                  <a:rPr lang="en-US" b="0" i="0" baseline="0" dirty="0" smtClean="0"/>
                  <a:t> 2012; </a:t>
                </a:r>
                <a:r>
                  <a:rPr lang="en-US" b="0" i="1" baseline="0" dirty="0" smtClean="0"/>
                  <a:t>N=67</a:t>
                </a:r>
                <a:endParaRPr lang="en-US" b="0" i="1" dirty="0"/>
              </a:p>
            </c:rich>
          </c:tx>
          <c:layout>
            <c:manualLayout>
              <c:xMode val="edge"/>
              <c:yMode val="edge"/>
              <c:x val="0.23758311461067366"/>
              <c:y val="0.89465742127620207"/>
            </c:manualLayout>
          </c:layout>
          <c:overlay val="0"/>
        </c:title>
        <c:numFmt formatCode="General" sourceLinked="0"/>
        <c:majorTickMark val="none"/>
        <c:minorTickMark val="none"/>
        <c:tickLblPos val="nextTo"/>
        <c:crossAx val="510632424"/>
        <c:crosses val="autoZero"/>
        <c:auto val="1"/>
        <c:lblAlgn val="ctr"/>
        <c:lblOffset val="100"/>
        <c:noMultiLvlLbl val="0"/>
      </c:catAx>
      <c:valAx>
        <c:axId val="510632424"/>
        <c:scaling>
          <c:orientation val="minMax"/>
        </c:scaling>
        <c:delete val="0"/>
        <c:axPos val="l"/>
        <c:title>
          <c:tx>
            <c:rich>
              <a:bodyPr rot="-5400000" vert="horz"/>
              <a:lstStyle/>
              <a:p>
                <a:pPr>
                  <a:defRPr/>
                </a:pPr>
                <a:r>
                  <a:rPr lang="en-US" dirty="0"/>
                  <a:t>Organizational Success Score</a:t>
                </a:r>
              </a:p>
            </c:rich>
          </c:tx>
          <c:layout/>
          <c:overlay val="0"/>
        </c:title>
        <c:numFmt formatCode="0%" sourceLinked="1"/>
        <c:majorTickMark val="none"/>
        <c:minorTickMark val="none"/>
        <c:tickLblPos val="nextTo"/>
        <c:crossAx val="51061204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Sheet1!$M$1</c:f>
              <c:strCache>
                <c:ptCount val="1"/>
                <c:pt idx="0">
                  <c:v>Customer Retention Rates</c:v>
                </c:pt>
              </c:strCache>
            </c:strRef>
          </c:tx>
          <c:spPr>
            <a:ln>
              <a:solidFill>
                <a:schemeClr val="bg1">
                  <a:lumMod val="50000"/>
                </a:schemeClr>
              </a:solidFill>
            </a:ln>
          </c:spPr>
          <c:invertIfNegative val="0"/>
          <c:dPt>
            <c:idx val="0"/>
            <c:invertIfNegative val="0"/>
            <c:bubble3D val="0"/>
            <c:spPr>
              <a:solidFill>
                <a:schemeClr val="accent1">
                  <a:lumMod val="20000"/>
                  <a:lumOff val="80000"/>
                </a:schemeClr>
              </a:solidFill>
              <a:ln>
                <a:solidFill>
                  <a:schemeClr val="bg1">
                    <a:lumMod val="50000"/>
                  </a:schemeClr>
                </a:solidFill>
              </a:ln>
            </c:spPr>
          </c:dPt>
          <c:dPt>
            <c:idx val="1"/>
            <c:invertIfNegative val="0"/>
            <c:bubble3D val="0"/>
            <c:spPr>
              <a:solidFill>
                <a:schemeClr val="accent1">
                  <a:lumMod val="60000"/>
                  <a:lumOff val="40000"/>
                </a:schemeClr>
              </a:solidFill>
              <a:ln>
                <a:solidFill>
                  <a:schemeClr val="bg1">
                    <a:lumMod val="50000"/>
                  </a:schemeClr>
                </a:solidFill>
              </a:ln>
            </c:spPr>
          </c:dPt>
          <c:dLbls>
            <c:dLbl>
              <c:idx val="0"/>
              <c:spPr>
                <a:noFill/>
                <a:ln>
                  <a:noFill/>
                </a:ln>
                <a:effectLst/>
              </c:spPr>
              <c:txPr>
                <a:bodyPr/>
                <a:lstStyle/>
                <a:p>
                  <a:pPr>
                    <a:defRPr sz="1400">
                      <a:solidFill>
                        <a:schemeClr val="tx1"/>
                      </a:solidFill>
                    </a:defRPr>
                  </a:pPr>
                  <a:endParaRPr lang="en-US"/>
                </a:p>
              </c:txPr>
              <c:dLblPos val="ctr"/>
              <c:showLegendKey val="0"/>
              <c:showVal val="1"/>
              <c:showCatName val="0"/>
              <c:showSerName val="0"/>
              <c:showPercent val="0"/>
              <c:showBubbleSize val="0"/>
            </c:dLbl>
            <c:spPr>
              <a:noFill/>
              <a:ln>
                <a:noFill/>
              </a:ln>
              <a:effectLst/>
            </c:spPr>
            <c:txPr>
              <a:bodyPr/>
              <a:lstStyle/>
              <a:p>
                <a:pPr>
                  <a:defRPr sz="1400">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Sheet1!$L$2:$L$4</c:f>
              <c:strCache>
                <c:ptCount val="3"/>
                <c:pt idx="0">
                  <c:v>No Plans/Planning</c:v>
                </c:pt>
                <c:pt idx="1">
                  <c:v>In Process</c:v>
                </c:pt>
                <c:pt idx="2">
                  <c:v>Implemented</c:v>
                </c:pt>
              </c:strCache>
            </c:strRef>
          </c:cat>
          <c:val>
            <c:numRef>
              <c:f>Sheet1!$M$2:$M$4</c:f>
              <c:numCache>
                <c:formatCode>0%</c:formatCode>
                <c:ptCount val="3"/>
                <c:pt idx="0">
                  <c:v>0.47826090000000032</c:v>
                </c:pt>
                <c:pt idx="1">
                  <c:v>0.57777780000000145</c:v>
                </c:pt>
                <c:pt idx="2">
                  <c:v>0.65000000000000169</c:v>
                </c:pt>
              </c:numCache>
            </c:numRef>
          </c:val>
        </c:ser>
        <c:dLbls>
          <c:showLegendKey val="0"/>
          <c:showVal val="1"/>
          <c:showCatName val="0"/>
          <c:showSerName val="0"/>
          <c:showPercent val="0"/>
          <c:showBubbleSize val="0"/>
        </c:dLbls>
        <c:gapWidth val="75"/>
        <c:axId val="510637912"/>
        <c:axId val="510635168"/>
      </c:barChart>
      <c:catAx>
        <c:axId val="510637912"/>
        <c:scaling>
          <c:orientation val="minMax"/>
        </c:scaling>
        <c:delete val="0"/>
        <c:axPos val="b"/>
        <c:title>
          <c:tx>
            <c:rich>
              <a:bodyPr/>
              <a:lstStyle/>
              <a:p>
                <a:pPr>
                  <a:defRPr/>
                </a:pPr>
                <a:r>
                  <a:rPr lang="en-US" dirty="0"/>
                  <a:t>Status of CRM Solution</a:t>
                </a:r>
              </a:p>
              <a:p>
                <a:pPr>
                  <a:defRPr/>
                </a:pPr>
                <a:r>
                  <a:rPr lang="en-US" b="0" i="0" dirty="0"/>
                  <a:t>Source: Info-Tech Research Group</a:t>
                </a:r>
                <a:r>
                  <a:rPr lang="en-US" b="0" i="0" dirty="0" smtClean="0"/>
                  <a:t>, 2012;</a:t>
                </a:r>
                <a:r>
                  <a:rPr lang="en-US" b="0" i="0" baseline="0" dirty="0" smtClean="0"/>
                  <a:t> </a:t>
                </a:r>
                <a:r>
                  <a:rPr lang="en-US" b="0" i="1" baseline="0" dirty="0" smtClean="0"/>
                  <a:t>N= </a:t>
                </a:r>
                <a:r>
                  <a:rPr lang="en-US" b="0" i="1" baseline="0" dirty="0"/>
                  <a:t>65</a:t>
                </a:r>
                <a:endParaRPr lang="en-US" b="0" i="1" dirty="0"/>
              </a:p>
            </c:rich>
          </c:tx>
          <c:layout/>
          <c:overlay val="0"/>
        </c:title>
        <c:numFmt formatCode="General" sourceLinked="0"/>
        <c:majorTickMark val="none"/>
        <c:minorTickMark val="none"/>
        <c:tickLblPos val="nextTo"/>
        <c:crossAx val="510635168"/>
        <c:crosses val="autoZero"/>
        <c:auto val="1"/>
        <c:lblAlgn val="ctr"/>
        <c:lblOffset val="100"/>
        <c:noMultiLvlLbl val="0"/>
      </c:catAx>
      <c:valAx>
        <c:axId val="510635168"/>
        <c:scaling>
          <c:orientation val="minMax"/>
        </c:scaling>
        <c:delete val="0"/>
        <c:axPos val="l"/>
        <c:title>
          <c:tx>
            <c:rich>
              <a:bodyPr rot="-5400000" vert="horz"/>
              <a:lstStyle/>
              <a:p>
                <a:pPr>
                  <a:defRPr/>
                </a:pPr>
                <a:r>
                  <a:rPr lang="en-US" dirty="0" smtClean="0"/>
                  <a:t>Customer Retention Success Score</a:t>
                </a:r>
                <a:endParaRPr lang="en-US" dirty="0"/>
              </a:p>
            </c:rich>
          </c:tx>
          <c:layout/>
          <c:overlay val="0"/>
        </c:title>
        <c:numFmt formatCode="0%" sourceLinked="1"/>
        <c:majorTickMark val="none"/>
        <c:minorTickMark val="none"/>
        <c:tickLblPos val="nextTo"/>
        <c:crossAx val="510637912"/>
        <c:crosses val="autoZero"/>
        <c:crossBetween val="between"/>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04/03/2013</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1121120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37867235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extLst>
      <p:ext uri="{BB962C8B-B14F-4D97-AF65-F5344CB8AC3E}">
        <p14:creationId xmlns:p14="http://schemas.microsoft.com/office/powerpoint/2010/main" val="616575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1992719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11</a:t>
            </a:fld>
            <a:endParaRPr lang="en-US" dirty="0">
              <a:solidFill>
                <a:prstClr val="black"/>
              </a:solidFill>
            </a:endParaRPr>
          </a:p>
        </p:txBody>
      </p:sp>
    </p:spTree>
    <p:extLst>
      <p:ext uri="{BB962C8B-B14F-4D97-AF65-F5344CB8AC3E}">
        <p14:creationId xmlns:p14="http://schemas.microsoft.com/office/powerpoint/2010/main" val="1012901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val="2017851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extLst>
      <p:ext uri="{BB962C8B-B14F-4D97-AF65-F5344CB8AC3E}">
        <p14:creationId xmlns:p14="http://schemas.microsoft.com/office/powerpoint/2010/main" val="2988580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extLst>
      <p:ext uri="{BB962C8B-B14F-4D97-AF65-F5344CB8AC3E}">
        <p14:creationId xmlns:p14="http://schemas.microsoft.com/office/powerpoint/2010/main" val="2316554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extLst>
      <p:ext uri="{BB962C8B-B14F-4D97-AF65-F5344CB8AC3E}">
        <p14:creationId xmlns:p14="http://schemas.microsoft.com/office/powerpoint/2010/main" val="1313277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val="3547058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1012901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332915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16046037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print"/>
          <a:stretch>
            <a:fillRect/>
          </a:stretch>
        </p:blipFill>
        <p:spPr>
          <a:xfrm>
            <a:off x="0" y="6090047"/>
            <a:ext cx="9144000" cy="767953"/>
          </a:xfrm>
          <a:prstGeom prst="rect">
            <a:avLst/>
          </a:prstGeom>
        </p:spPr>
      </p:pic>
      <p:pic>
        <p:nvPicPr>
          <p:cNvPr id="5" name="Picture 4" descr="footer2012.jpg"/>
          <p:cNvPicPr>
            <a:picLocks noChangeAspect="1"/>
          </p:cNvPicPr>
          <p:nvPr userDrawn="1"/>
        </p:nvPicPr>
        <p:blipFill>
          <a:blip r:embed="rId3" cstate="print"/>
          <a:srcRect l="73231"/>
          <a:stretch>
            <a:fillRect/>
          </a:stretch>
        </p:blipFill>
        <p:spPr>
          <a:xfrm>
            <a:off x="6696236" y="6090047"/>
            <a:ext cx="2447764" cy="767953"/>
          </a:xfrm>
          <a:prstGeom prst="rect">
            <a:avLst/>
          </a:prstGeom>
        </p:spPr>
      </p:pic>
      <p:sp>
        <p:nvSpPr>
          <p:cNvPr id="6" name="Rectangle 5"/>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1997-2013</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537584"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lide 5">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a:off x="5266513" y="1920240"/>
            <a:ext cx="0" cy="3375661"/>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327473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a:off x="4572000" y="2240282"/>
            <a:ext cx="0" cy="3055619"/>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19074"/>
            <a:ext cx="2373549" cy="1938535"/>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10pt)</a:t>
            </a:r>
          </a:p>
          <a:p>
            <a:pPr lvl="0"/>
            <a:endParaRPr lang="en-US" dirty="0" smtClean="0"/>
          </a:p>
          <a:p>
            <a:pPr lvl="0"/>
            <a:endParaRPr lang="en-US" dirty="0" smtClean="0"/>
          </a:p>
        </p:txBody>
      </p:sp>
      <p:sp>
        <p:nvSpPr>
          <p:cNvPr id="54" name="Text Placeholder 53"/>
          <p:cNvSpPr>
            <a:spLocks noGrp="1"/>
          </p:cNvSpPr>
          <p:nvPr userDrawn="1">
            <p:ph type="body" sz="quarter" idx="19" hasCustomPrompt="1"/>
          </p:nvPr>
        </p:nvSpPr>
        <p:spPr>
          <a:xfrm>
            <a:off x="798362" y="3969266"/>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What’s in this Section:</a:t>
            </a:r>
            <a:endParaRPr lang="en-CA" dirty="0"/>
          </a:p>
        </p:txBody>
      </p:sp>
      <p:sp>
        <p:nvSpPr>
          <p:cNvPr id="55" name="Text Placeholder 53"/>
          <p:cNvSpPr>
            <a:spLocks noGrp="1"/>
          </p:cNvSpPr>
          <p:nvPr userDrawn="1">
            <p:ph type="body" sz="quarter" idx="20" hasCustomPrompt="1"/>
          </p:nvPr>
        </p:nvSpPr>
        <p:spPr>
          <a:xfrm>
            <a:off x="6096687" y="3966023"/>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Sections:</a:t>
            </a:r>
            <a:endParaRPr lang="en-CA" dirty="0"/>
          </a:p>
        </p:txBody>
      </p:sp>
      <p:sp>
        <p:nvSpPr>
          <p:cNvPr id="30" name="Text Placeholder 41"/>
          <p:cNvSpPr>
            <a:spLocks noGrp="1"/>
          </p:cNvSpPr>
          <p:nvPr>
            <p:ph type="body" sz="quarter" idx="21" hasCustomPrompt="1"/>
          </p:nvPr>
        </p:nvSpPr>
        <p:spPr>
          <a:xfrm>
            <a:off x="791580" y="4232015"/>
            <a:ext cx="4436996" cy="1906138"/>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12pt)</a:t>
            </a:r>
          </a:p>
          <a:p>
            <a:pPr lvl="1"/>
            <a:r>
              <a:rPr lang="en-US" dirty="0" smtClean="0"/>
              <a:t>Second Level</a:t>
            </a:r>
          </a:p>
          <a:p>
            <a:pPr lvl="2"/>
            <a:r>
              <a:rPr lang="en-US" dirty="0" smtClean="0"/>
              <a:t>Third Level</a:t>
            </a:r>
          </a:p>
          <a:p>
            <a:pPr lvl="3"/>
            <a:r>
              <a:rPr lang="en-US" dirty="0" smtClean="0"/>
              <a:t>Forth Level</a:t>
            </a:r>
          </a:p>
        </p:txBody>
      </p:sp>
      <p:grpSp>
        <p:nvGrpSpPr>
          <p:cNvPr id="33" name="Group 32"/>
          <p:cNvGrpSpPr/>
          <p:nvPr userDrawn="1"/>
        </p:nvGrpSpPr>
        <p:grpSpPr>
          <a:xfrm>
            <a:off x="0" y="0"/>
            <a:ext cx="9144000" cy="6876000"/>
            <a:chOff x="0" y="0"/>
            <a:chExt cx="9144000" cy="6876000"/>
          </a:xfrm>
        </p:grpSpPr>
        <p:sp>
          <p:nvSpPr>
            <p:cNvPr id="34" name="Rectangle 3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5" name="Rectangle 3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6" name="Rectangle 3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37" name="Rectangle 3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solidFill>
                  <a:srgbClr val="333333"/>
                </a:solidFill>
              </a:rPr>
              <a:t>What’s in this Section:</a:t>
            </a:r>
            <a:endParaRPr lang="en-CA" sz="1400" b="1" dirty="0">
              <a:solidFill>
                <a:srgbClr val="333333"/>
              </a:solidFill>
            </a:endParaRP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solidFill>
                  <a:srgbClr val="333333"/>
                </a:solidFill>
              </a:rPr>
              <a:t>Sections:</a:t>
            </a:r>
            <a:endParaRPr lang="en-CA" sz="1400" b="1" dirty="0">
              <a:solidFill>
                <a:srgbClr val="333333"/>
              </a:solidFill>
            </a:endParaRPr>
          </a:p>
        </p:txBody>
      </p:sp>
    </p:spTree>
    <p:extLst>
      <p:ext uri="{BB962C8B-B14F-4D97-AF65-F5344CB8AC3E}">
        <p14:creationId xmlns:p14="http://schemas.microsoft.com/office/powerpoint/2010/main" val="669530069"/>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5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636912"/>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636912"/>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spectrum">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66" name="Straight Connector 65"/>
          <p:cNvCxnSpPr/>
          <p:nvPr userDrawn="1"/>
        </p:nvCxnSpPr>
        <p:spPr>
          <a:xfrm>
            <a:off x="4572000" y="3825044"/>
            <a:ext cx="0" cy="162018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3" y="3429000"/>
            <a:ext cx="4034665" cy="2160240"/>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3429000"/>
            <a:ext cx="3960440" cy="2160240"/>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extLst>
      <p:ext uri="{BB962C8B-B14F-4D97-AF65-F5344CB8AC3E}">
        <p14:creationId xmlns:p14="http://schemas.microsoft.com/office/powerpoint/2010/main" val="72078456"/>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66" name="Straight Connector 65"/>
          <p:cNvCxnSpPr/>
          <p:nvPr userDrawn="1"/>
        </p:nvCxnSpPr>
        <p:spPr>
          <a:xfrm>
            <a:off x="4572000" y="2636912"/>
            <a:ext cx="0" cy="2940928"/>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3" y="2636912"/>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636912"/>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extLst>
      <p:ext uri="{BB962C8B-B14F-4D97-AF65-F5344CB8AC3E}">
        <p14:creationId xmlns:p14="http://schemas.microsoft.com/office/powerpoint/2010/main" val="18266857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400424"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l"/>
              <a:r>
                <a:rPr lang="en-CA" sz="1000" dirty="0" smtClean="0"/>
                <a:t>Info-Tech Research Group</a:t>
              </a:r>
              <a:endParaRPr lang="en-CA" sz="1000" dirty="0"/>
            </a:p>
          </p:txBody>
        </p:sp>
        <p:sp>
          <p:nvSpPr>
            <p:cNvPr id="10" name="Rectangle 9"/>
            <p:cNvSpPr/>
            <p:nvPr userDrawn="1"/>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grpSp>
      <p:sp>
        <p:nvSpPr>
          <p:cNvPr id="7" name="Rectangle 6"/>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a:r>
              <a:rPr lang="en-CA" sz="1000" dirty="0" smtClean="0">
                <a:solidFill>
                  <a:srgbClr val="FFFFFF"/>
                </a:solidFill>
              </a:rPr>
              <a:t>Info-Tech Research Group</a:t>
            </a:r>
            <a:endParaRPr lang="en-CA" sz="1000" dirty="0">
              <a:solidFill>
                <a:srgbClr val="FFFFFF"/>
              </a:solidFill>
            </a:endParaRPr>
          </a:p>
        </p:txBody>
      </p:sp>
      <p:sp>
        <p:nvSpPr>
          <p:cNvPr id="9" name="Rectangle 8"/>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gn="l"/>
            <a:fld id="{FF20F8B6-5AB9-41C4-A82C-4155E8A92B2C}" type="slidenum">
              <a:rPr lang="en-CA" sz="1000" smtClean="0">
                <a:solidFill>
                  <a:srgbClr val="FFFFFF"/>
                </a:solidFill>
              </a:rPr>
              <a:pPr marL="179388" algn="l"/>
              <a:t>‹#›</a:t>
            </a:fld>
            <a:endParaRPr lang="en-CA" sz="1000"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0" r:id="rId7"/>
    <p:sldLayoutId id="2147483697" r:id="rId8"/>
    <p:sldLayoutId id="2147483682" r:id="rId9"/>
    <p:sldLayoutId id="2147483696" r:id="rId10"/>
    <p:sldLayoutId id="2147483677" r:id="rId11"/>
    <p:sldLayoutId id="2147483667" r:id="rId12"/>
    <p:sldLayoutId id="2147484070" r:id="rId13"/>
    <p:sldLayoutId id="2147483684" r:id="rId14"/>
    <p:sldLayoutId id="2147483700" r:id="rId15"/>
    <p:sldLayoutId id="2147483683" r:id="rId16"/>
    <p:sldLayoutId id="2147483694" r:id="rId17"/>
    <p:sldLayoutId id="2147483701" r:id="rId18"/>
    <p:sldLayoutId id="2147483702" r:id="rId19"/>
    <p:sldLayoutId id="2147483704" r:id="rId20"/>
    <p:sldLayoutId id="2147483705" r:id="rId21"/>
    <p:sldLayoutId id="2147483706" r:id="rId22"/>
    <p:sldLayoutId id="2147483707" r:id="rId23"/>
    <p:sldLayoutId id="2147483708" r:id="rId24"/>
    <p:sldLayoutId id="2147483709" r:id="rId25"/>
    <p:sldLayoutId id="2147483710" r:id="rId26"/>
    <p:sldLayoutId id="2147483711" r:id="rId27"/>
    <p:sldLayoutId id="2147483712" r:id="rId28"/>
    <p:sldLayoutId id="2147483713" r:id="rId29"/>
    <p:sldLayoutId id="2147483741" r:id="rId30"/>
    <p:sldLayoutId id="2147483742" r:id="rId31"/>
    <p:sldLayoutId id="2147483876" r:id="rId32"/>
    <p:sldLayoutId id="2147483883" r:id="rId33"/>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it-build-a-customer-relationship-management-strategy?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8" Type="http://schemas.openxmlformats.org/officeDocument/2006/relationships/tags" Target="../tags/tag17.xml"/><Relationship Id="rId13" Type="http://schemas.openxmlformats.org/officeDocument/2006/relationships/image" Target="../media/image11.jpeg"/><Relationship Id="rId3" Type="http://schemas.openxmlformats.org/officeDocument/2006/relationships/tags" Target="../tags/tag12.xml"/><Relationship Id="rId7" Type="http://schemas.openxmlformats.org/officeDocument/2006/relationships/tags" Target="../tags/tag16.xml"/><Relationship Id="rId12" Type="http://schemas.openxmlformats.org/officeDocument/2006/relationships/image" Target="../media/image10.emf"/><Relationship Id="rId17" Type="http://schemas.openxmlformats.org/officeDocument/2006/relationships/image" Target="../media/image5.gif"/><Relationship Id="rId2" Type="http://schemas.openxmlformats.org/officeDocument/2006/relationships/tags" Target="../tags/tag11.xml"/><Relationship Id="rId16" Type="http://schemas.openxmlformats.org/officeDocument/2006/relationships/hyperlink" Target="http://www.infotech.com/research/ss/it-build-a-customer-relationship-management-strategy?utm_source=SS_Sample&amp;utm_medium=Collateral&amp;utm_campaign=Collateral" TargetMode="External"/><Relationship Id="rId1" Type="http://schemas.openxmlformats.org/officeDocument/2006/relationships/vmlDrawing" Target="../drawings/vmlDrawing3.vml"/><Relationship Id="rId6" Type="http://schemas.openxmlformats.org/officeDocument/2006/relationships/tags" Target="../tags/tag15.xml"/><Relationship Id="rId11" Type="http://schemas.openxmlformats.org/officeDocument/2006/relationships/oleObject" Target="../embeddings/oleObject3.bin"/><Relationship Id="rId5" Type="http://schemas.openxmlformats.org/officeDocument/2006/relationships/tags" Target="../tags/tag14.xml"/><Relationship Id="rId15" Type="http://schemas.openxmlformats.org/officeDocument/2006/relationships/image" Target="../media/image13.wmf"/><Relationship Id="rId10" Type="http://schemas.openxmlformats.org/officeDocument/2006/relationships/notesSlide" Target="../notesSlides/notesSlide10.xml"/><Relationship Id="rId4" Type="http://schemas.openxmlformats.org/officeDocument/2006/relationships/tags" Target="../tags/tag13.xml"/><Relationship Id="rId9" Type="http://schemas.openxmlformats.org/officeDocument/2006/relationships/slideLayout" Target="../slideLayouts/slideLayout31.xml"/><Relationship Id="rId1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5.gif"/><Relationship Id="rId5" Type="http://schemas.openxmlformats.org/officeDocument/2006/relationships/hyperlink" Target="http://www.infotech.com/research/ss/it-build-a-customer-relationship-management-strategy?utm_source=SS_Sample&amp;utm_medium=Collateral&amp;utm_campaign=Collateral" TargetMode="Externa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it-build-a-customer-relationship-management-strategy?utm_source=SS_Sample&amp;utm_medium=Collateral&amp;utm_campaign=Collateral" TargetMode="External"/><Relationship Id="rId2" Type="http://schemas.openxmlformats.org/officeDocument/2006/relationships/hyperlink" Target="http://www.infotech.com/" TargetMode="External"/><Relationship Id="rId1" Type="http://schemas.openxmlformats.org/officeDocument/2006/relationships/slideLayout" Target="../slideLayouts/slideLayout4.xml"/><Relationship Id="rId6" Type="http://schemas.openxmlformats.org/officeDocument/2006/relationships/image" Target="../media/image15.png"/><Relationship Id="rId5" Type="http://schemas.openxmlformats.org/officeDocument/2006/relationships/image" Target="../media/image5.gif"/><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it-build-a-customer-relationship-management-strategy?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3.xml"/><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it-build-a-customer-relationship-management-strategy?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hyperlink" Target="http://www.infotech.com/research/ss/it-formulate-a-social-media-analytics-strategy" TargetMode="External"/><Relationship Id="rId18" Type="http://schemas.openxmlformats.org/officeDocument/2006/relationships/hyperlink" Target="http://www.infotech.com/research/ss/it-vendor-landscape-plus-field-service-automation-solution" TargetMode="External"/><Relationship Id="rId3" Type="http://schemas.openxmlformats.org/officeDocument/2006/relationships/tags" Target="../tags/tag3.xml"/><Relationship Id="rId7" Type="http://schemas.openxmlformats.org/officeDocument/2006/relationships/notesSlide" Target="../notesSlides/notesSlide4.xml"/><Relationship Id="rId12" Type="http://schemas.openxmlformats.org/officeDocument/2006/relationships/hyperlink" Target="http://www.infotech.com/research/ss/leveraging-social-media-for-customer-interaction" TargetMode="External"/><Relationship Id="rId17" Type="http://schemas.openxmlformats.org/officeDocument/2006/relationships/hyperlink" Target="http://www.infotech.com/research/ss/it-design-a-customer-service-strategy-that-serves-the-social-customer" TargetMode="External"/><Relationship Id="rId2" Type="http://schemas.openxmlformats.org/officeDocument/2006/relationships/tags" Target="../tags/tag2.xml"/><Relationship Id="rId16" Type="http://schemas.openxmlformats.org/officeDocument/2006/relationships/hyperlink" Target="http://www.infotech.com/research/ss/vendor-landscape-plus-customer-service-knowledge-management-tools" TargetMode="External"/><Relationship Id="rId20" Type="http://schemas.openxmlformats.org/officeDocument/2006/relationships/image" Target="../media/image5.gif"/><Relationship Id="rId1" Type="http://schemas.openxmlformats.org/officeDocument/2006/relationships/vmlDrawing" Target="../drawings/vmlDrawing1.vml"/><Relationship Id="rId6" Type="http://schemas.openxmlformats.org/officeDocument/2006/relationships/slideLayout" Target="../slideLayouts/slideLayout7.xml"/><Relationship Id="rId11" Type="http://schemas.openxmlformats.org/officeDocument/2006/relationships/hyperlink" Target="http://www.infotech.com/research/ss/vendor-landscape-plus-social-media-management-platforms" TargetMode="External"/><Relationship Id="rId5" Type="http://schemas.openxmlformats.org/officeDocument/2006/relationships/tags" Target="../tags/tag5.xml"/><Relationship Id="rId15" Type="http://schemas.openxmlformats.org/officeDocument/2006/relationships/hyperlink" Target="http://www.infotech.com/research/ss/select-the-right-lead-management-automation-solution" TargetMode="External"/><Relationship Id="rId10" Type="http://schemas.openxmlformats.org/officeDocument/2006/relationships/hyperlink" Target="http://www.infotech.com/research/ss/it-implement-a-social-media-program" TargetMode="External"/><Relationship Id="rId19" Type="http://schemas.openxmlformats.org/officeDocument/2006/relationships/hyperlink" Target="http://www.infotech.com/research/ss/it-build-a-customer-relationship-management-strategy?utm_source=SS_Sample&amp;utm_medium=Collateral&amp;utm_campaign=Collateral" TargetMode="External"/><Relationship Id="rId4" Type="http://schemas.openxmlformats.org/officeDocument/2006/relationships/tags" Target="../tags/tag4.xml"/><Relationship Id="rId9" Type="http://schemas.openxmlformats.org/officeDocument/2006/relationships/image" Target="../media/image6.emf"/><Relationship Id="rId14" Type="http://schemas.openxmlformats.org/officeDocument/2006/relationships/hyperlink" Target="http://www.infotech.com/research/ss/select-an-e-mail-marketing-services-vendor"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image" Target="../media/image5.gif"/><Relationship Id="rId4" Type="http://schemas.openxmlformats.org/officeDocument/2006/relationships/hyperlink" Target="http://www.infotech.com/research/ss/it-build-a-customer-relationship-management-strategy?utm_source=SS_Sample&amp;utm_medium=Collateral&amp;utm_campaign=Collatera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5.gif"/><Relationship Id="rId5" Type="http://schemas.openxmlformats.org/officeDocument/2006/relationships/hyperlink" Target="http://www.infotech.com/research/ss/it-build-a-customer-relationship-management-strategy?utm_source=SS_Sample&amp;utm_medium=Collateral&amp;utm_campaign=Collateral" TargetMode="Externa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hyperlink" Target="http://www.infotech.com/research/ss/it-vendor-landscape-mid-market-service-desk-software"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5.gif"/><Relationship Id="rId5" Type="http://schemas.openxmlformats.org/officeDocument/2006/relationships/hyperlink" Target="http://www.infotech.com/research/ss/it-build-a-customer-relationship-management-strategy?utm_source=SS_Sample&amp;utm_medium=Collateral&amp;utm_campaign=Collateral" TargetMode="External"/><Relationship Id="rId4" Type="http://schemas.openxmlformats.org/officeDocument/2006/relationships/hyperlink" Target="http://www.infotech.com/research/ss/it-vendor-landscape-enterprise-service-desk-softwar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0.xml"/><Relationship Id="rId5" Type="http://schemas.openxmlformats.org/officeDocument/2006/relationships/image" Target="../media/image5.gif"/><Relationship Id="rId4" Type="http://schemas.openxmlformats.org/officeDocument/2006/relationships/hyperlink" Target="http://www.infotech.com/research/ss/it-build-a-customer-relationship-management-strategy?utm_source=SS_Sample&amp;utm_medium=Collateral&amp;utm_campaign=Collateral" TargetMode="External"/></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9.xml"/><Relationship Id="rId3" Type="http://schemas.openxmlformats.org/officeDocument/2006/relationships/tags" Target="../tags/tag7.xml"/><Relationship Id="rId7" Type="http://schemas.openxmlformats.org/officeDocument/2006/relationships/slideLayout" Target="../slideLayouts/slideLayout14.xml"/><Relationship Id="rId12" Type="http://schemas.openxmlformats.org/officeDocument/2006/relationships/image" Target="../media/image5.gif"/><Relationship Id="rId2" Type="http://schemas.openxmlformats.org/officeDocument/2006/relationships/tags" Target="../tags/tag6.xml"/><Relationship Id="rId1" Type="http://schemas.openxmlformats.org/officeDocument/2006/relationships/vmlDrawing" Target="../drawings/vmlDrawing2.vml"/><Relationship Id="rId6" Type="http://schemas.openxmlformats.org/officeDocument/2006/relationships/tags" Target="../tags/tag10.xml"/><Relationship Id="rId11" Type="http://schemas.openxmlformats.org/officeDocument/2006/relationships/hyperlink" Target="http://www.infotech.com/research/ss/it-build-a-customer-relationship-management-strategy?utm_source=SS_Sample&amp;utm_medium=Collateral&amp;utm_campaign=Collateral" TargetMode="External"/><Relationship Id="rId5" Type="http://schemas.openxmlformats.org/officeDocument/2006/relationships/tags" Target="../tags/tag9.xml"/><Relationship Id="rId10" Type="http://schemas.openxmlformats.org/officeDocument/2006/relationships/image" Target="../media/image10.emf"/><Relationship Id="rId4" Type="http://schemas.openxmlformats.org/officeDocument/2006/relationships/tags" Target="../tags/tag8.xml"/><Relationship Id="rId9"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774700" y="2743200"/>
            <a:ext cx="7957820" cy="916942"/>
          </a:xfrm>
        </p:spPr>
        <p:txBody>
          <a:bodyPr/>
          <a:lstStyle/>
          <a:p>
            <a:pPr lvl="0"/>
            <a:r>
              <a:rPr lang="en-CA" dirty="0" smtClean="0"/>
              <a:t>Build a Customer Relationship Management Strategy</a:t>
            </a:r>
            <a:endParaRPr lang="en-US" dirty="0" smtClean="0"/>
          </a:p>
        </p:txBody>
      </p:sp>
      <p:sp>
        <p:nvSpPr>
          <p:cNvPr id="8" name="Text Placeholder 7"/>
          <p:cNvSpPr>
            <a:spLocks noGrp="1"/>
          </p:cNvSpPr>
          <p:nvPr>
            <p:ph type="body" sz="quarter" idx="16"/>
          </p:nvPr>
        </p:nvSpPr>
        <p:spPr>
          <a:xfrm>
            <a:off x="796551" y="3705862"/>
            <a:ext cx="7467600" cy="591818"/>
          </a:xfrm>
        </p:spPr>
        <p:txBody>
          <a:bodyPr/>
          <a:lstStyle/>
          <a:p>
            <a:r>
              <a:rPr lang="en-CA" dirty="0" smtClean="0"/>
              <a:t>Understand CRM best practices and create a strategy for success.</a:t>
            </a:r>
          </a:p>
        </p:txBody>
      </p:sp>
      <p:grpSp>
        <p:nvGrpSpPr>
          <p:cNvPr id="4" name="Group 3"/>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pic>
          <p:nvPicPr>
            <p:cNvPr id="6" name="Picture 5" descr="sample-titlebar-itrgNEW.gif"/>
            <p:cNvPicPr>
              <a:picLocks noChangeAspect="1"/>
            </p:cNvPicPr>
            <p:nvPr/>
          </p:nvPicPr>
          <p:blipFill>
            <a:blip r:embed="rId4" cstate="print"/>
            <a:srcRect l="79925" t="59366"/>
            <a:stretch>
              <a:fillRect/>
            </a:stretch>
          </p:blipFill>
          <p:spPr>
            <a:xfrm>
              <a:off x="7308304" y="6266557"/>
              <a:ext cx="1835696" cy="591443"/>
            </a:xfrm>
            <a:prstGeom prst="rect">
              <a:avLst/>
            </a:prstGeom>
          </p:spPr>
        </p:pic>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a:t>
              </a:r>
              <a:r>
                <a:rPr lang="en-CA" sz="800" smtClean="0">
                  <a:solidFill>
                    <a:schemeClr val="bg1">
                      <a:lumMod val="65000"/>
                    </a:schemeClr>
                  </a:solidFill>
                </a:rPr>
                <a:t>- 2013 </a:t>
              </a:r>
              <a:r>
                <a:rPr lang="en-CA" sz="800" dirty="0" smtClean="0">
                  <a:solidFill>
                    <a:schemeClr val="bg1">
                      <a:lumMod val="65000"/>
                    </a:schemeClr>
                  </a:solidFill>
                </a:rPr>
                <a:t>Info-Tech Research Group</a:t>
              </a:r>
              <a:endParaRPr lang="en-CA" sz="800" dirty="0">
                <a:solidFill>
                  <a:schemeClr val="bg1">
                    <a:lumMod val="65000"/>
                  </a:schemeClr>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87337" name="think-cell Slide" r:id="rId11" imgW="360" imgH="360" progId="">
                  <p:embed/>
                </p:oleObj>
              </mc:Choice>
              <mc:Fallback>
                <p:oleObj name="think-cell Slide" r:id="rId11" imgW="360" imgH="360" progId="">
                  <p:embed/>
                  <p:pic>
                    <p:nvPicPr>
                      <p:cNvPr id="0" name="Picture 95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 name="Rectangle 22" hidden="1"/>
          <p:cNvSpPr/>
          <p:nvPr>
            <p:custDataLst>
              <p:tags r:id="rId3"/>
            </p:custDataLst>
          </p:nvPr>
        </p:nvSpPr>
        <p:spPr bwMode="auto">
          <a:xfrm>
            <a:off x="0" y="0"/>
            <a:ext cx="158750" cy="158750"/>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pPr algn="ctr" fontAlgn="base">
              <a:spcBef>
                <a:spcPct val="0"/>
              </a:spcBef>
              <a:spcAft>
                <a:spcPct val="0"/>
              </a:spcAft>
            </a:pPr>
            <a:endParaRPr lang="en-CA" sz="1400" dirty="0">
              <a:solidFill>
                <a:srgbClr val="FFFFFF"/>
              </a:solidFill>
              <a:latin typeface="Trebuchet MS"/>
              <a:ea typeface="Tahoma"/>
              <a:cs typeface="Tahoma"/>
              <a:sym typeface="Trebuchet MS"/>
            </a:endParaRPr>
          </a:p>
        </p:txBody>
      </p:sp>
      <p:sp>
        <p:nvSpPr>
          <p:cNvPr id="2" name="Text Placeholder 1"/>
          <p:cNvSpPr>
            <a:spLocks noGrp="1"/>
          </p:cNvSpPr>
          <p:nvPr>
            <p:ph type="body" sz="quarter" idx="19"/>
            <p:custDataLst>
              <p:tags r:id="rId4"/>
            </p:custDataLst>
          </p:nvPr>
        </p:nvSpPr>
        <p:spPr>
          <a:xfrm>
            <a:off x="257176" y="1143000"/>
            <a:ext cx="8620124" cy="846486"/>
          </a:xfrm>
        </p:spPr>
        <p:txBody>
          <a:bodyPr/>
          <a:lstStyle/>
          <a:p>
            <a:r>
              <a:rPr lang="en-CA" dirty="0" smtClean="0">
                <a:solidFill>
                  <a:srgbClr val="333333"/>
                </a:solidFill>
              </a:rPr>
              <a:t>Ensure that senior management understands the value of a CRM suite by outlining how the suite will have a positive impact on the top line and ongoing costs of operation.</a:t>
            </a:r>
            <a:endParaRPr lang="en-CA" dirty="0"/>
          </a:p>
        </p:txBody>
      </p:sp>
      <p:sp>
        <p:nvSpPr>
          <p:cNvPr id="3" name="Title 2"/>
          <p:cNvSpPr>
            <a:spLocks noGrp="1"/>
          </p:cNvSpPr>
          <p:nvPr>
            <p:ph type="title"/>
            <p:custDataLst>
              <p:tags r:id="rId5"/>
            </p:custDataLst>
          </p:nvPr>
        </p:nvSpPr>
        <p:spPr/>
        <p:txBody>
          <a:bodyPr/>
          <a:lstStyle/>
          <a:p>
            <a:r>
              <a:rPr lang="en-CA" dirty="0" smtClean="0"/>
              <a:t>Equip your organization with a CRM suite to improve </a:t>
            </a:r>
            <a:br>
              <a:rPr lang="en-CA" dirty="0" smtClean="0"/>
            </a:br>
            <a:r>
              <a:rPr lang="en-CA" i="1" dirty="0" smtClean="0"/>
              <a:t>both</a:t>
            </a:r>
            <a:r>
              <a:rPr lang="en-CA" dirty="0" smtClean="0"/>
              <a:t> drivers of profitability – revenue and operational costs</a:t>
            </a:r>
            <a:endParaRPr lang="en-CA" dirty="0"/>
          </a:p>
        </p:txBody>
      </p:sp>
      <p:sp>
        <p:nvSpPr>
          <p:cNvPr id="4" name="Text Placeholder 3"/>
          <p:cNvSpPr>
            <a:spLocks noGrp="1"/>
          </p:cNvSpPr>
          <p:nvPr>
            <p:ph type="body" sz="quarter" idx="16"/>
            <p:custDataLst>
              <p:tags r:id="rId6"/>
            </p:custDataLst>
          </p:nvPr>
        </p:nvSpPr>
        <p:spPr>
          <a:xfrm>
            <a:off x="249302" y="3377010"/>
            <a:ext cx="4236929" cy="2749470"/>
          </a:xfrm>
        </p:spPr>
        <p:txBody>
          <a:bodyPr>
            <a:spAutoFit/>
          </a:bodyPr>
          <a:lstStyle/>
          <a:p>
            <a:pPr indent="0">
              <a:buClr>
                <a:srgbClr val="7FAC85"/>
              </a:buClr>
              <a:buNone/>
            </a:pPr>
            <a:r>
              <a:rPr lang="en-CA" sz="1200" b="1" dirty="0" smtClean="0"/>
              <a:t>Increased customer acquisition </a:t>
            </a:r>
            <a:r>
              <a:rPr lang="en-CA" sz="1200" dirty="0" smtClean="0"/>
              <a:t>due to enhanced accuracy of segmentation and targeting, superior lead qualification, and pipeline management.</a:t>
            </a:r>
          </a:p>
          <a:p>
            <a:pPr indent="0">
              <a:buClr>
                <a:srgbClr val="7FAC85"/>
              </a:buClr>
              <a:buNone/>
            </a:pPr>
            <a:endParaRPr lang="en-CA" sz="1200" b="1" dirty="0" smtClean="0"/>
          </a:p>
          <a:p>
            <a:pPr indent="0">
              <a:buClr>
                <a:srgbClr val="7FAC85"/>
              </a:buClr>
              <a:buNone/>
            </a:pPr>
            <a:r>
              <a:rPr lang="en-CA" sz="1200" b="1" dirty="0" smtClean="0">
                <a:solidFill>
                  <a:srgbClr val="333333"/>
                </a:solidFill>
              </a:rPr>
              <a:t>Increased customer satisfaction and retention </a:t>
            </a:r>
            <a:r>
              <a:rPr lang="en-CA" sz="1200" dirty="0" smtClean="0"/>
              <a:t>due to targeted campaigns (i.e. customer-specific deals), quicker service incident resolution, and longitudinal relationship management.</a:t>
            </a:r>
          </a:p>
          <a:p>
            <a:pPr indent="0">
              <a:buClr>
                <a:srgbClr val="7FAC85"/>
              </a:buClr>
              <a:buNone/>
            </a:pPr>
            <a:endParaRPr lang="en-CA" sz="1200" dirty="0" smtClean="0"/>
          </a:p>
          <a:p>
            <a:pPr indent="0">
              <a:buClr>
                <a:srgbClr val="7FAC85"/>
              </a:buClr>
              <a:buNone/>
            </a:pPr>
            <a:r>
              <a:rPr lang="en-CA" sz="1200" b="1" dirty="0" smtClean="0">
                <a:solidFill>
                  <a:srgbClr val="333333"/>
                </a:solidFill>
              </a:rPr>
              <a:t>Increased revenue per customer </a:t>
            </a:r>
            <a:r>
              <a:rPr lang="en-CA" sz="1200" dirty="0" smtClean="0"/>
              <a:t>due to comprehensive lifecycle management tools, social engagement, and targeted upselling of related products and services (enabled by better reporting/</a:t>
            </a:r>
            <a:r>
              <a:rPr lang="en-CA" sz="1200" dirty="0" smtClean="0">
                <a:solidFill>
                  <a:srgbClr val="333333"/>
                </a:solidFill>
              </a:rPr>
              <a:t>analytics).</a:t>
            </a:r>
          </a:p>
        </p:txBody>
      </p:sp>
      <p:sp>
        <p:nvSpPr>
          <p:cNvPr id="5" name="Text Placeholder 4"/>
          <p:cNvSpPr>
            <a:spLocks noGrp="1"/>
          </p:cNvSpPr>
          <p:nvPr>
            <p:ph type="body" sz="quarter" idx="23"/>
            <p:custDataLst>
              <p:tags r:id="rId7"/>
            </p:custDataLst>
          </p:nvPr>
        </p:nvSpPr>
        <p:spPr>
          <a:xfrm>
            <a:off x="4680012" y="3377010"/>
            <a:ext cx="4197288" cy="3090577"/>
          </a:xfrm>
        </p:spPr>
        <p:txBody>
          <a:bodyPr/>
          <a:lstStyle/>
          <a:p>
            <a:pPr marL="234950" indent="0">
              <a:buClr>
                <a:srgbClr val="7FAC85"/>
              </a:buClr>
              <a:buNone/>
            </a:pPr>
            <a:r>
              <a:rPr lang="en-CA" sz="1200" b="1" dirty="0" smtClean="0">
                <a:solidFill>
                  <a:srgbClr val="333333"/>
                </a:solidFill>
              </a:rPr>
              <a:t>Deduplication of effort across business domains </a:t>
            </a:r>
            <a:r>
              <a:rPr lang="en-CA" sz="1200" dirty="0" smtClean="0"/>
              <a:t>as marketing, sales, and service now have a common repository of customer information and interaction tools.</a:t>
            </a:r>
            <a:endParaRPr lang="en-CA" sz="1200" b="1" dirty="0" smtClean="0"/>
          </a:p>
          <a:p>
            <a:pPr marL="234950" indent="0">
              <a:buClr>
                <a:srgbClr val="7FAC85"/>
              </a:buClr>
              <a:buNone/>
            </a:pPr>
            <a:endParaRPr lang="en-CA" sz="1200" b="1" dirty="0"/>
          </a:p>
          <a:p>
            <a:pPr marL="234950" indent="0">
              <a:buClr>
                <a:srgbClr val="7FAC85"/>
              </a:buClr>
              <a:buNone/>
            </a:pPr>
            <a:r>
              <a:rPr lang="en-CA" sz="1200" b="1" dirty="0" smtClean="0">
                <a:solidFill>
                  <a:srgbClr val="333333"/>
                </a:solidFill>
              </a:rPr>
              <a:t>Increased sales and service agent efficiency </a:t>
            </a:r>
            <a:r>
              <a:rPr lang="en-CA" sz="1200" dirty="0" smtClean="0"/>
              <a:t>due to their focus on selling and resolution, rather than administrative tasks and overhead.</a:t>
            </a:r>
          </a:p>
          <a:p>
            <a:pPr marL="234950" indent="0">
              <a:buClr>
                <a:srgbClr val="7FAC85"/>
              </a:buClr>
              <a:buNone/>
            </a:pPr>
            <a:endParaRPr lang="en-CA" sz="1200" b="1" dirty="0" smtClean="0"/>
          </a:p>
          <a:p>
            <a:pPr marL="234950" indent="0">
              <a:buClr>
                <a:srgbClr val="7FAC85"/>
              </a:buClr>
              <a:buNone/>
            </a:pPr>
            <a:r>
              <a:rPr lang="en-CA" sz="1200" b="1" dirty="0" smtClean="0">
                <a:solidFill>
                  <a:srgbClr val="333333"/>
                </a:solidFill>
              </a:rPr>
              <a:t>Reduced cost-to-sell and cost-to-serve </a:t>
            </a:r>
            <a:r>
              <a:rPr lang="en-CA" sz="1200" dirty="0" smtClean="0"/>
              <a:t>due to automation of activities that were manually-intensive.</a:t>
            </a:r>
          </a:p>
          <a:p>
            <a:pPr marL="234950" indent="0">
              <a:buClr>
                <a:srgbClr val="7FAC85"/>
              </a:buClr>
              <a:buNone/>
            </a:pPr>
            <a:endParaRPr lang="en-CA" sz="1200" b="1" dirty="0" smtClean="0"/>
          </a:p>
          <a:p>
            <a:pPr marL="234950" indent="0">
              <a:buClr>
                <a:srgbClr val="7FAC85"/>
              </a:buClr>
              <a:buNone/>
            </a:pPr>
            <a:r>
              <a:rPr lang="en-CA" sz="1200" b="1" dirty="0" smtClean="0">
                <a:solidFill>
                  <a:srgbClr val="333333"/>
                </a:solidFill>
              </a:rPr>
              <a:t>Reduced cost of accurate data </a:t>
            </a:r>
            <a:r>
              <a:rPr lang="en-CA" sz="1200" dirty="0" smtClean="0"/>
              <a:t>due to embedded reporting and analytics functionality.</a:t>
            </a:r>
          </a:p>
          <a:p>
            <a:pPr>
              <a:buNone/>
            </a:pPr>
            <a:endParaRPr lang="en-CA" dirty="0"/>
          </a:p>
        </p:txBody>
      </p:sp>
      <p:sp>
        <p:nvSpPr>
          <p:cNvPr id="22" name="TextBox 21"/>
          <p:cNvSpPr txBox="1"/>
          <p:nvPr>
            <p:custDataLst>
              <p:tags r:id="rId8"/>
            </p:custDataLst>
          </p:nvPr>
        </p:nvSpPr>
        <p:spPr>
          <a:xfrm>
            <a:off x="228570" y="2103120"/>
            <a:ext cx="8686860" cy="362211"/>
          </a:xfrm>
          <a:prstGeom prst="rect">
            <a:avLst/>
          </a:prstGeom>
          <a:solidFill>
            <a:schemeClr val="accent5">
              <a:lumMod val="60000"/>
              <a:lumOff val="40000"/>
            </a:schemeClr>
          </a:solidFill>
        </p:spPr>
        <p:txBody>
          <a:bodyPr wrap="square" rtlCol="0">
            <a:normAutofit/>
          </a:bodyPr>
          <a:lstStyle/>
          <a:p>
            <a:pPr algn="ctr" fontAlgn="base">
              <a:spcBef>
                <a:spcPct val="0"/>
              </a:spcBef>
              <a:spcAft>
                <a:spcPct val="0"/>
              </a:spcAft>
            </a:pPr>
            <a:r>
              <a:rPr lang="en-CA" sz="1600" b="1" dirty="0" smtClean="0"/>
              <a:t>Benefits of a Customer Relationship Management Suite:</a:t>
            </a:r>
          </a:p>
          <a:p>
            <a:pPr algn="ctr" fontAlgn="base">
              <a:spcBef>
                <a:spcPct val="0"/>
              </a:spcBef>
              <a:spcAft>
                <a:spcPct val="0"/>
              </a:spcAft>
            </a:pPr>
            <a:endParaRPr lang="en-CA" dirty="0">
              <a:solidFill>
                <a:srgbClr val="333333"/>
              </a:solidFill>
            </a:endParaRPr>
          </a:p>
        </p:txBody>
      </p:sp>
      <p:sp>
        <p:nvSpPr>
          <p:cNvPr id="9" name="Rectangle 8"/>
          <p:cNvSpPr/>
          <p:nvPr/>
        </p:nvSpPr>
        <p:spPr>
          <a:xfrm>
            <a:off x="1163286" y="2578703"/>
            <a:ext cx="2880000" cy="594360"/>
          </a:xfrm>
          <a:prstGeom prst="rect">
            <a:avLst/>
          </a:prstGeom>
          <a:solidFill>
            <a:srgbClr val="7FAC8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Drives Revenue Growth</a:t>
            </a:r>
            <a:endParaRPr lang="en-US" sz="1400" dirty="0"/>
          </a:p>
        </p:txBody>
      </p:sp>
      <p:sp>
        <p:nvSpPr>
          <p:cNvPr id="26" name="Rectangle 25"/>
          <p:cNvSpPr/>
          <p:nvPr/>
        </p:nvSpPr>
        <p:spPr>
          <a:xfrm>
            <a:off x="5715000" y="2578703"/>
            <a:ext cx="2880000" cy="594360"/>
          </a:xfrm>
          <a:prstGeom prst="rect">
            <a:avLst/>
          </a:prstGeom>
          <a:solidFill>
            <a:srgbClr val="7FAC8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Decreases Costs/</a:t>
            </a:r>
          </a:p>
          <a:p>
            <a:pPr algn="ctr"/>
            <a:r>
              <a:rPr lang="en-US" sz="1400" dirty="0" smtClean="0"/>
              <a:t>Boosts Operational Efficiency</a:t>
            </a:r>
            <a:endParaRPr lang="en-US" sz="1400" dirty="0"/>
          </a:p>
        </p:txBody>
      </p:sp>
      <p:pic>
        <p:nvPicPr>
          <p:cNvPr id="13" name="Picture 12"/>
          <p:cNvPicPr>
            <a:picLocks noChangeAspect="1"/>
          </p:cNvPicPr>
          <p:nvPr/>
        </p:nvPicPr>
        <p:blipFill>
          <a:blip r:embed="rId13" cstate="print"/>
          <a:srcRect l="2018" t="6571"/>
          <a:stretch>
            <a:fillRect/>
          </a:stretch>
        </p:blipFill>
        <p:spPr>
          <a:xfrm>
            <a:off x="257177" y="2651760"/>
            <a:ext cx="794384" cy="536862"/>
          </a:xfrm>
          <a:prstGeom prst="rect">
            <a:avLst/>
          </a:prstGeom>
        </p:spPr>
      </p:pic>
      <p:pic>
        <p:nvPicPr>
          <p:cNvPr id="15" name="Picture 14"/>
          <p:cNvPicPr>
            <a:picLocks noChangeAspect="1"/>
          </p:cNvPicPr>
          <p:nvPr/>
        </p:nvPicPr>
        <p:blipFill>
          <a:blip r:embed="rId14" cstate="print"/>
          <a:srcRect l="50636"/>
          <a:stretch>
            <a:fillRect/>
          </a:stretch>
        </p:blipFill>
        <p:spPr>
          <a:xfrm rot="5400000">
            <a:off x="4903099" y="2457821"/>
            <a:ext cx="457198" cy="845076"/>
          </a:xfrm>
          <a:prstGeom prst="rect">
            <a:avLst/>
          </a:prstGeom>
        </p:spPr>
      </p:pic>
      <p:pic>
        <p:nvPicPr>
          <p:cNvPr id="14" name="Picture 13" descr="check.wmf"/>
          <p:cNvPicPr>
            <a:picLocks noChangeAspect="1"/>
          </p:cNvPicPr>
          <p:nvPr/>
        </p:nvPicPr>
        <p:blipFill>
          <a:blip r:embed="rId15" cstate="print"/>
          <a:stretch>
            <a:fillRect/>
          </a:stretch>
        </p:blipFill>
        <p:spPr>
          <a:xfrm>
            <a:off x="228600" y="3429000"/>
            <a:ext cx="208314" cy="180000"/>
          </a:xfrm>
          <a:prstGeom prst="rect">
            <a:avLst/>
          </a:prstGeom>
        </p:spPr>
      </p:pic>
      <p:pic>
        <p:nvPicPr>
          <p:cNvPr id="16" name="Picture 15" descr="check.wmf"/>
          <p:cNvPicPr>
            <a:picLocks noChangeAspect="1"/>
          </p:cNvPicPr>
          <p:nvPr/>
        </p:nvPicPr>
        <p:blipFill>
          <a:blip r:embed="rId15" cstate="print"/>
          <a:stretch>
            <a:fillRect/>
          </a:stretch>
        </p:blipFill>
        <p:spPr>
          <a:xfrm>
            <a:off x="248886" y="4300560"/>
            <a:ext cx="208314" cy="180000"/>
          </a:xfrm>
          <a:prstGeom prst="rect">
            <a:avLst/>
          </a:prstGeom>
        </p:spPr>
      </p:pic>
      <p:pic>
        <p:nvPicPr>
          <p:cNvPr id="17" name="Picture 16" descr="check.wmf"/>
          <p:cNvPicPr>
            <a:picLocks noChangeAspect="1"/>
          </p:cNvPicPr>
          <p:nvPr/>
        </p:nvPicPr>
        <p:blipFill>
          <a:blip r:embed="rId15" cstate="print"/>
          <a:stretch>
            <a:fillRect/>
          </a:stretch>
        </p:blipFill>
        <p:spPr>
          <a:xfrm>
            <a:off x="228600" y="5349240"/>
            <a:ext cx="208314" cy="180000"/>
          </a:xfrm>
          <a:prstGeom prst="rect">
            <a:avLst/>
          </a:prstGeom>
        </p:spPr>
      </p:pic>
      <p:pic>
        <p:nvPicPr>
          <p:cNvPr id="18" name="Picture 17" descr="check.wmf"/>
          <p:cNvPicPr>
            <a:picLocks noChangeAspect="1"/>
          </p:cNvPicPr>
          <p:nvPr/>
        </p:nvPicPr>
        <p:blipFill>
          <a:blip r:embed="rId15" cstate="print"/>
          <a:stretch>
            <a:fillRect/>
          </a:stretch>
        </p:blipFill>
        <p:spPr>
          <a:xfrm>
            <a:off x="4709160" y="3429000"/>
            <a:ext cx="208314" cy="180000"/>
          </a:xfrm>
          <a:prstGeom prst="rect">
            <a:avLst/>
          </a:prstGeom>
        </p:spPr>
      </p:pic>
      <p:pic>
        <p:nvPicPr>
          <p:cNvPr id="19" name="Picture 18" descr="check.wmf"/>
          <p:cNvPicPr>
            <a:picLocks noChangeAspect="1"/>
          </p:cNvPicPr>
          <p:nvPr/>
        </p:nvPicPr>
        <p:blipFill>
          <a:blip r:embed="rId15" cstate="print"/>
          <a:stretch>
            <a:fillRect/>
          </a:stretch>
        </p:blipFill>
        <p:spPr>
          <a:xfrm>
            <a:off x="4709160" y="4300560"/>
            <a:ext cx="208314" cy="180000"/>
          </a:xfrm>
          <a:prstGeom prst="rect">
            <a:avLst/>
          </a:prstGeom>
        </p:spPr>
      </p:pic>
      <p:pic>
        <p:nvPicPr>
          <p:cNvPr id="20" name="Picture 19" descr="check.wmf"/>
          <p:cNvPicPr>
            <a:picLocks noChangeAspect="1"/>
          </p:cNvPicPr>
          <p:nvPr/>
        </p:nvPicPr>
        <p:blipFill>
          <a:blip r:embed="rId15" cstate="print"/>
          <a:stretch>
            <a:fillRect/>
          </a:stretch>
        </p:blipFill>
        <p:spPr>
          <a:xfrm>
            <a:off x="4709160" y="5169240"/>
            <a:ext cx="208314" cy="180000"/>
          </a:xfrm>
          <a:prstGeom prst="rect">
            <a:avLst/>
          </a:prstGeom>
        </p:spPr>
      </p:pic>
      <p:pic>
        <p:nvPicPr>
          <p:cNvPr id="21" name="Picture 20" descr="check.wmf"/>
          <p:cNvPicPr>
            <a:picLocks noChangeAspect="1"/>
          </p:cNvPicPr>
          <p:nvPr/>
        </p:nvPicPr>
        <p:blipFill>
          <a:blip r:embed="rId15" cstate="print"/>
          <a:stretch>
            <a:fillRect/>
          </a:stretch>
        </p:blipFill>
        <p:spPr>
          <a:xfrm>
            <a:off x="4709160" y="5806440"/>
            <a:ext cx="208314" cy="180000"/>
          </a:xfrm>
          <a:prstGeom prst="rect">
            <a:avLst/>
          </a:prstGeom>
        </p:spPr>
      </p:pic>
      <p:cxnSp>
        <p:nvCxnSpPr>
          <p:cNvPr id="24" name="Straight Connector 23"/>
          <p:cNvCxnSpPr/>
          <p:nvPr/>
        </p:nvCxnSpPr>
        <p:spPr>
          <a:xfrm rot="5400000">
            <a:off x="2897504" y="4360543"/>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25" name="Picture 24" descr="sample_linkbar-itrgNEW.gif">
            <a:hlinkClick r:id="rId16"/>
          </p:cNvPr>
          <p:cNvPicPr>
            <a:picLocks noChangeAspect="1"/>
          </p:cNvPicPr>
          <p:nvPr/>
        </p:nvPicPr>
        <p:blipFill>
          <a:blip r:embed="rId17"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1562761" y="2285999"/>
            <a:ext cx="2094839" cy="1110894"/>
            <a:chOff x="3347864" y="2104290"/>
            <a:chExt cx="3096344" cy="988518"/>
          </a:xfrm>
        </p:grpSpPr>
        <p:cxnSp>
          <p:nvCxnSpPr>
            <p:cNvPr id="25" name="Straight Connector 24"/>
            <p:cNvCxnSpPr/>
            <p:nvPr/>
          </p:nvCxnSpPr>
          <p:spPr>
            <a:xfrm flipV="1">
              <a:off x="3347864" y="2104290"/>
              <a:ext cx="12192" cy="98851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347864" y="2114571"/>
              <a:ext cx="3096344"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432016" y="2120664"/>
              <a:ext cx="0" cy="576064"/>
            </a:xfrm>
            <a:prstGeom prst="line">
              <a:avLst/>
            </a:prstGeom>
            <a:ln w="19050"/>
          </p:spPr>
          <p:style>
            <a:lnRef idx="1">
              <a:schemeClr val="accent1"/>
            </a:lnRef>
            <a:fillRef idx="0">
              <a:schemeClr val="accent1"/>
            </a:fillRef>
            <a:effectRef idx="0">
              <a:schemeClr val="accent1"/>
            </a:effectRef>
            <a:fontRef idx="minor">
              <a:schemeClr val="tx1"/>
            </a:fontRef>
          </p:style>
        </p:cxnSp>
      </p:grpSp>
      <p:sp>
        <p:nvSpPr>
          <p:cNvPr id="18" name="Title 17"/>
          <p:cNvSpPr>
            <a:spLocks noGrp="1"/>
          </p:cNvSpPr>
          <p:nvPr>
            <p:ph type="title"/>
          </p:nvPr>
        </p:nvSpPr>
        <p:spPr/>
        <p:txBody>
          <a:bodyPr/>
          <a:lstStyle/>
          <a:p>
            <a:r>
              <a:rPr lang="en-US" dirty="0" smtClean="0"/>
              <a:t>Organizations that have implemented a CRM solution have greater organizational success</a:t>
            </a:r>
            <a:endParaRPr lang="en-CA" dirty="0"/>
          </a:p>
        </p:txBody>
      </p:sp>
      <p:sp>
        <p:nvSpPr>
          <p:cNvPr id="19" name="TextBox 18"/>
          <p:cNvSpPr txBox="1"/>
          <p:nvPr/>
        </p:nvSpPr>
        <p:spPr>
          <a:xfrm>
            <a:off x="296104" y="1226403"/>
            <a:ext cx="4595936" cy="830997"/>
          </a:xfrm>
          <a:prstGeom prst="rect">
            <a:avLst/>
          </a:prstGeom>
          <a:noFill/>
        </p:spPr>
        <p:txBody>
          <a:bodyPr wrap="square" rtlCol="0">
            <a:spAutoFit/>
          </a:bodyPr>
          <a:lstStyle/>
          <a:p>
            <a:pPr algn="l"/>
            <a:r>
              <a:rPr lang="en-US" sz="1200" dirty="0" smtClean="0"/>
              <a:t>Organizations that have implemented a CRM solution observe </a:t>
            </a:r>
            <a:r>
              <a:rPr lang="en-US" sz="1200" b="1" dirty="0" smtClean="0"/>
              <a:t>13% greater success </a:t>
            </a:r>
            <a:r>
              <a:rPr lang="en-US" sz="1200" dirty="0" smtClean="0"/>
              <a:t>than organizations that have no plans for a CRM solution or are planning on getting one in the next 2 years.</a:t>
            </a:r>
            <a:endParaRPr lang="en-US" sz="1200" dirty="0"/>
          </a:p>
        </p:txBody>
      </p:sp>
      <p:sp>
        <p:nvSpPr>
          <p:cNvPr id="20" name="TextBox 19"/>
          <p:cNvSpPr txBox="1"/>
          <p:nvPr/>
        </p:nvSpPr>
        <p:spPr>
          <a:xfrm>
            <a:off x="296104" y="5416361"/>
            <a:ext cx="4550216" cy="938719"/>
          </a:xfrm>
          <a:prstGeom prst="rect">
            <a:avLst/>
          </a:prstGeom>
          <a:noFill/>
        </p:spPr>
        <p:txBody>
          <a:bodyPr wrap="square" rtlCol="0">
            <a:spAutoFit/>
          </a:bodyPr>
          <a:lstStyle/>
          <a:p>
            <a:pPr algn="l"/>
            <a:r>
              <a:rPr lang="en-US" sz="1100" dirty="0" smtClean="0"/>
              <a:t>The </a:t>
            </a:r>
            <a:r>
              <a:rPr lang="en-US" sz="1100" b="1" dirty="0" smtClean="0"/>
              <a:t>organizational success score </a:t>
            </a:r>
            <a:r>
              <a:rPr lang="en-US" sz="1100" dirty="0" smtClean="0"/>
              <a:t>was calculated by taking the average score of how well the organization performs the following activities: reaching </a:t>
            </a:r>
            <a:r>
              <a:rPr lang="en-US" sz="1100" dirty="0"/>
              <a:t>target </a:t>
            </a:r>
            <a:r>
              <a:rPr lang="en-US" sz="1100" dirty="0" smtClean="0"/>
              <a:t>consumers, acquisition rates, </a:t>
            </a:r>
            <a:r>
              <a:rPr lang="en-US" sz="1100" dirty="0"/>
              <a:t>c</a:t>
            </a:r>
            <a:r>
              <a:rPr lang="en-US" sz="1100" dirty="0" smtClean="0"/>
              <a:t>ustomer </a:t>
            </a:r>
            <a:r>
              <a:rPr lang="en-US" sz="1100" dirty="0"/>
              <a:t>retention </a:t>
            </a:r>
            <a:r>
              <a:rPr lang="en-US" sz="1100" dirty="0" smtClean="0"/>
              <a:t>rates, cost-to-serve, </a:t>
            </a:r>
            <a:r>
              <a:rPr lang="en-US" sz="1100" dirty="0"/>
              <a:t>c</a:t>
            </a:r>
            <a:r>
              <a:rPr lang="en-US" sz="1100" dirty="0" smtClean="0"/>
              <a:t>ollaboration </a:t>
            </a:r>
            <a:r>
              <a:rPr lang="en-US" sz="1100" dirty="0"/>
              <a:t>among s</a:t>
            </a:r>
            <a:r>
              <a:rPr lang="en-US" sz="1100" dirty="0" smtClean="0"/>
              <a:t>ales</a:t>
            </a:r>
            <a:r>
              <a:rPr lang="en-US" sz="1100" dirty="0"/>
              <a:t>, </a:t>
            </a:r>
            <a:r>
              <a:rPr lang="en-US" sz="1100" dirty="0" smtClean="0"/>
              <a:t>marketing</a:t>
            </a:r>
            <a:r>
              <a:rPr lang="en-US" sz="1100" dirty="0"/>
              <a:t>, </a:t>
            </a:r>
            <a:r>
              <a:rPr lang="en-US" sz="1100" dirty="0" smtClean="0"/>
              <a:t>and service, and </a:t>
            </a:r>
            <a:r>
              <a:rPr lang="en-US" sz="1100" dirty="0"/>
              <a:t>360-degree view of the customer</a:t>
            </a:r>
            <a:r>
              <a:rPr lang="en-US" sz="1100" dirty="0" smtClean="0"/>
              <a:t> </a:t>
            </a:r>
            <a:endParaRPr lang="en-US" sz="1100" dirty="0"/>
          </a:p>
        </p:txBody>
      </p:sp>
      <p:graphicFrame>
        <p:nvGraphicFramePr>
          <p:cNvPr id="21" name="Chart 20"/>
          <p:cNvGraphicFramePr/>
          <p:nvPr>
            <p:extLst>
              <p:ext uri="{D42A27DB-BD31-4B8C-83A1-F6EECF244321}">
                <p14:modId xmlns:p14="http://schemas.microsoft.com/office/powerpoint/2010/main" val="3004587990"/>
              </p:ext>
            </p:extLst>
          </p:nvPr>
        </p:nvGraphicFramePr>
        <p:xfrm>
          <a:off x="548640" y="2260425"/>
          <a:ext cx="3657600" cy="3134535"/>
        </p:xfrm>
        <a:graphic>
          <a:graphicData uri="http://schemas.openxmlformats.org/drawingml/2006/chart">
            <c:chart xmlns:c="http://schemas.openxmlformats.org/drawingml/2006/chart" xmlns:r="http://schemas.openxmlformats.org/officeDocument/2006/relationships" r:id="rId3"/>
          </a:graphicData>
        </a:graphic>
      </p:graphicFrame>
      <p:sp>
        <p:nvSpPr>
          <p:cNvPr id="39" name="Oval 38"/>
          <p:cNvSpPr/>
          <p:nvPr/>
        </p:nvSpPr>
        <p:spPr>
          <a:xfrm>
            <a:off x="2194560" y="2087233"/>
            <a:ext cx="864096"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lumMod val="50000"/>
                  </a:schemeClr>
                </a:solidFill>
              </a:rPr>
              <a:t>+13%</a:t>
            </a:r>
            <a:endParaRPr lang="en-US" sz="1200" b="1" dirty="0">
              <a:solidFill>
                <a:schemeClr val="tx1">
                  <a:lumMod val="50000"/>
                </a:schemeClr>
              </a:solidFill>
            </a:endParaRPr>
          </a:p>
        </p:txBody>
      </p:sp>
      <p:sp>
        <p:nvSpPr>
          <p:cNvPr id="40" name="TextBox 39"/>
          <p:cNvSpPr txBox="1"/>
          <p:nvPr/>
        </p:nvSpPr>
        <p:spPr>
          <a:xfrm>
            <a:off x="4846320" y="1234440"/>
            <a:ext cx="3939540" cy="830997"/>
          </a:xfrm>
          <a:prstGeom prst="rect">
            <a:avLst/>
          </a:prstGeom>
          <a:noFill/>
        </p:spPr>
        <p:txBody>
          <a:bodyPr wrap="square" rtlCol="0">
            <a:spAutoFit/>
          </a:bodyPr>
          <a:lstStyle/>
          <a:p>
            <a:pPr algn="l"/>
            <a:r>
              <a:rPr lang="en-US" sz="1200" dirty="0" smtClean="0"/>
              <a:t>In fact, having a CRM solution has a significant impact on </a:t>
            </a:r>
            <a:r>
              <a:rPr lang="en-US" sz="1200" b="1" dirty="0" smtClean="0"/>
              <a:t>customer retention rates.</a:t>
            </a:r>
            <a:r>
              <a:rPr lang="en-US" sz="1200" dirty="0" smtClean="0"/>
              <a:t> Organizations that have implemented a CRM solution observe 17% greater success with customer retention rates.</a:t>
            </a:r>
            <a:endParaRPr lang="en-US" sz="1200" dirty="0"/>
          </a:p>
        </p:txBody>
      </p:sp>
      <p:grpSp>
        <p:nvGrpSpPr>
          <p:cNvPr id="3" name="Group 40"/>
          <p:cNvGrpSpPr/>
          <p:nvPr/>
        </p:nvGrpSpPr>
        <p:grpSpPr>
          <a:xfrm>
            <a:off x="6172200" y="2284808"/>
            <a:ext cx="1920240" cy="1144191"/>
            <a:chOff x="3347864" y="2120664"/>
            <a:chExt cx="3096344" cy="1020304"/>
          </a:xfrm>
        </p:grpSpPr>
        <p:cxnSp>
          <p:nvCxnSpPr>
            <p:cNvPr id="42" name="Straight Connector 41"/>
            <p:cNvCxnSpPr/>
            <p:nvPr/>
          </p:nvCxnSpPr>
          <p:spPr>
            <a:xfrm flipV="1">
              <a:off x="3360056" y="2132856"/>
              <a:ext cx="0" cy="100811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347864" y="2132856"/>
              <a:ext cx="3096344"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432016" y="2120664"/>
              <a:ext cx="0" cy="576064"/>
            </a:xfrm>
            <a:prstGeom prst="line">
              <a:avLst/>
            </a:prstGeom>
            <a:ln w="19050"/>
          </p:spPr>
          <p:style>
            <a:lnRef idx="1">
              <a:schemeClr val="accent1"/>
            </a:lnRef>
            <a:fillRef idx="0">
              <a:schemeClr val="accent1"/>
            </a:fillRef>
            <a:effectRef idx="0">
              <a:schemeClr val="accent1"/>
            </a:effectRef>
            <a:fontRef idx="minor">
              <a:schemeClr val="tx1"/>
            </a:fontRef>
          </p:style>
        </p:cxnSp>
      </p:grpSp>
      <p:sp>
        <p:nvSpPr>
          <p:cNvPr id="45" name="Oval 44"/>
          <p:cNvSpPr/>
          <p:nvPr/>
        </p:nvSpPr>
        <p:spPr>
          <a:xfrm>
            <a:off x="6629400" y="2067641"/>
            <a:ext cx="864096"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lumMod val="50000"/>
                  </a:schemeClr>
                </a:solidFill>
              </a:rPr>
              <a:t>+17%</a:t>
            </a:r>
            <a:endParaRPr lang="en-US" sz="1200" b="1" dirty="0">
              <a:solidFill>
                <a:schemeClr val="tx1">
                  <a:lumMod val="50000"/>
                </a:schemeClr>
              </a:solidFill>
            </a:endParaRPr>
          </a:p>
        </p:txBody>
      </p:sp>
      <p:graphicFrame>
        <p:nvGraphicFramePr>
          <p:cNvPr id="46" name="Chart 45"/>
          <p:cNvGraphicFramePr/>
          <p:nvPr>
            <p:extLst>
              <p:ext uri="{D42A27DB-BD31-4B8C-83A1-F6EECF244321}">
                <p14:modId xmlns:p14="http://schemas.microsoft.com/office/powerpoint/2010/main" val="3052131800"/>
              </p:ext>
            </p:extLst>
          </p:nvPr>
        </p:nvGraphicFramePr>
        <p:xfrm>
          <a:off x="4972721" y="2519281"/>
          <a:ext cx="3576919" cy="3157482"/>
        </p:xfrm>
        <a:graphic>
          <a:graphicData uri="http://schemas.openxmlformats.org/drawingml/2006/chart">
            <c:chart xmlns:c="http://schemas.openxmlformats.org/drawingml/2006/chart" xmlns:r="http://schemas.openxmlformats.org/officeDocument/2006/relationships" r:id="rId4"/>
          </a:graphicData>
        </a:graphic>
      </p:graphicFrame>
      <p:sp>
        <p:nvSpPr>
          <p:cNvPr id="47" name="TextBox 46"/>
          <p:cNvSpPr txBox="1"/>
          <p:nvPr/>
        </p:nvSpPr>
        <p:spPr>
          <a:xfrm>
            <a:off x="4972720" y="5577840"/>
            <a:ext cx="3904579" cy="769441"/>
          </a:xfrm>
          <a:prstGeom prst="rect">
            <a:avLst/>
          </a:prstGeom>
          <a:noFill/>
        </p:spPr>
        <p:txBody>
          <a:bodyPr wrap="square" rtlCol="0">
            <a:spAutoFit/>
          </a:bodyPr>
          <a:lstStyle/>
          <a:p>
            <a:pPr algn="l"/>
            <a:r>
              <a:rPr lang="en-US" sz="1100" i="1" dirty="0" smtClean="0"/>
              <a:t>Note: </a:t>
            </a:r>
            <a:r>
              <a:rPr lang="en-US" sz="1100" dirty="0" smtClean="0"/>
              <a:t>Respondents were asked how well their organization performs in terms of customer retention rates on a six point scale. The responses were averaged and converted to percentages for each status of CRM solution.</a:t>
            </a:r>
            <a:endParaRPr lang="en-US" sz="1100" dirty="0"/>
          </a:p>
        </p:txBody>
      </p:sp>
      <p:pic>
        <p:nvPicPr>
          <p:cNvPr id="22" name="Picture 21"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989037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3"/>
          </p:cNvPr>
          <p:cNvPicPr>
            <a:picLocks noChangeAspect="1"/>
          </p:cNvPicPr>
          <p:nvPr/>
        </p:nvPicPr>
        <p:blipFill>
          <a:blip r:embed="rId5"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6"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755177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61938" y="1243759"/>
            <a:ext cx="8620124" cy="950801"/>
          </a:xfrm>
        </p:spPr>
        <p:txBody>
          <a:bodyPr anchor="ctr"/>
          <a:lstStyle/>
          <a:p>
            <a:pPr algn="just"/>
            <a:r>
              <a:rPr lang="en-CA" dirty="0" smtClean="0"/>
              <a:t>Customer Relationship Management (CRM) is a critical activity for acquiring, retaining, and growing your customer base. Adopt a CRM strategy that integrates across marketing, sales, and customer service. CRM strategies that don’t embrace social and mobile trends will fail.</a:t>
            </a:r>
            <a:endParaRPr lang="en-CA" dirty="0"/>
          </a:p>
        </p:txBody>
      </p:sp>
      <p:sp>
        <p:nvSpPr>
          <p:cNvPr id="7" name="Title 6"/>
          <p:cNvSpPr>
            <a:spLocks noGrp="1"/>
          </p:cNvSpPr>
          <p:nvPr>
            <p:ph type="title"/>
          </p:nvPr>
        </p:nvSpPr>
        <p:spPr/>
        <p:txBody>
          <a:bodyPr/>
          <a:lstStyle/>
          <a:p>
            <a:r>
              <a:rPr lang="en-CA" dirty="0" smtClean="0"/>
              <a:t>Introduction</a:t>
            </a:r>
            <a:endParaRPr lang="en-CA" dirty="0">
              <a:solidFill>
                <a:srgbClr val="FF0000"/>
              </a:solidFill>
            </a:endParaRPr>
          </a:p>
        </p:txBody>
      </p:sp>
      <p:sp>
        <p:nvSpPr>
          <p:cNvPr id="10" name="Text Placeholder 9"/>
          <p:cNvSpPr>
            <a:spLocks noGrp="1"/>
          </p:cNvSpPr>
          <p:nvPr>
            <p:ph type="body" sz="quarter" idx="16"/>
          </p:nvPr>
        </p:nvSpPr>
        <p:spPr>
          <a:xfrm>
            <a:off x="308735" y="2920988"/>
            <a:ext cx="4034665" cy="3708412"/>
          </a:xfrm>
        </p:spPr>
        <p:txBody>
          <a:bodyPr/>
          <a:lstStyle/>
          <a:p>
            <a:pPr marL="271463" indent="-271463"/>
            <a:r>
              <a:rPr lang="en-CA" sz="1200" dirty="0" smtClean="0"/>
              <a:t>IT or business managers involved with crafting a strategy for customer interaction.</a:t>
            </a:r>
          </a:p>
          <a:p>
            <a:pPr marL="271463" indent="-271463">
              <a:buNone/>
            </a:pPr>
            <a:endParaRPr lang="en-CA" sz="1200" dirty="0" smtClean="0"/>
          </a:p>
          <a:p>
            <a:pPr marL="271463" indent="-271463"/>
            <a:r>
              <a:rPr lang="en-CA" sz="1200" dirty="0" smtClean="0"/>
              <a:t>Marketing, sales, and customer service managers interested in how to integrate their respective business process domains.</a:t>
            </a:r>
          </a:p>
          <a:p>
            <a:pPr marL="271463" indent="-271463"/>
            <a:endParaRPr lang="en-CA" sz="1200" dirty="0"/>
          </a:p>
          <a:p>
            <a:pPr marL="271463" indent="-271463"/>
            <a:r>
              <a:rPr lang="en-CA" sz="1200" dirty="0" smtClean="0"/>
              <a:t>Senior executives responsible for IT and/or CRM steering committees.</a:t>
            </a:r>
            <a:endParaRPr lang="en-CA" sz="1200" dirty="0"/>
          </a:p>
        </p:txBody>
      </p:sp>
      <p:sp>
        <p:nvSpPr>
          <p:cNvPr id="12" name="Text Placeholder 11"/>
          <p:cNvSpPr>
            <a:spLocks noGrp="1"/>
          </p:cNvSpPr>
          <p:nvPr>
            <p:ph type="body" sz="quarter" idx="23"/>
          </p:nvPr>
        </p:nvSpPr>
        <p:spPr>
          <a:xfrm>
            <a:off x="4800600" y="2920988"/>
            <a:ext cx="4017268" cy="3708412"/>
          </a:xfrm>
        </p:spPr>
        <p:txBody>
          <a:bodyPr/>
          <a:lstStyle/>
          <a:p>
            <a:pPr marL="271463" indent="-271463"/>
            <a:r>
              <a:rPr lang="en-CA" sz="1200" dirty="0" smtClean="0"/>
              <a:t>Create a multi-channel strategy for Customer Relationship Management that effectively joins together marketing, sales, and service.</a:t>
            </a:r>
          </a:p>
          <a:p>
            <a:pPr marL="271463" indent="-271463"/>
            <a:endParaRPr lang="en-CA" sz="1200" dirty="0" smtClean="0"/>
          </a:p>
          <a:p>
            <a:pPr marL="271463" indent="-271463"/>
            <a:r>
              <a:rPr lang="en-CA" sz="1200" dirty="0" smtClean="0"/>
              <a:t>Understand the benefits of taking an integrated suite approach to CRM. </a:t>
            </a:r>
          </a:p>
          <a:p>
            <a:pPr marL="271463" indent="-271463"/>
            <a:endParaRPr lang="en-CA" sz="1200" dirty="0"/>
          </a:p>
          <a:p>
            <a:pPr marL="271463" indent="-271463"/>
            <a:r>
              <a:rPr lang="en-CA" sz="1200" dirty="0" smtClean="0"/>
              <a:t>Implement best practices for deploying a CRM suite.</a:t>
            </a:r>
          </a:p>
          <a:p>
            <a:pPr marL="271463" indent="-271463"/>
            <a:endParaRPr lang="en-CA" sz="1200" dirty="0"/>
          </a:p>
          <a:p>
            <a:pPr marL="271463" indent="-271463"/>
            <a:r>
              <a:rPr lang="en-CA" sz="1200" dirty="0" smtClean="0"/>
              <a:t>Optimize the CRM application ecosystem.</a:t>
            </a:r>
            <a:endParaRPr lang="en-CA" sz="1200" dirty="0"/>
          </a:p>
        </p:txBody>
      </p:sp>
      <p:sp>
        <p:nvSpPr>
          <p:cNvPr id="8" name="TextBox 7"/>
          <p:cNvSpPr txBox="1"/>
          <p:nvPr/>
        </p:nvSpPr>
        <p:spPr>
          <a:xfrm>
            <a:off x="308734" y="2524356"/>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00600" y="2524356"/>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pic>
        <p:nvPicPr>
          <p:cNvPr id="13" name="Picture 12"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727595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6"/>
          </p:nvPr>
        </p:nvSpPr>
        <p:spPr>
          <a:xfrm>
            <a:off x="249302" y="1280160"/>
            <a:ext cx="8627997" cy="4973925"/>
          </a:xfrm>
        </p:spPr>
        <p:txBody>
          <a:bodyPr/>
          <a:lstStyle/>
          <a:p>
            <a:pPr>
              <a:spcBef>
                <a:spcPts val="0"/>
              </a:spcBef>
            </a:pPr>
            <a:r>
              <a:rPr lang="en-US" dirty="0" smtClean="0"/>
              <a:t>For many organizations, deploying a CRM suite is absolutely critical. </a:t>
            </a:r>
            <a:r>
              <a:rPr lang="en-CA" dirty="0"/>
              <a:t>Most organizations have adopted a CRM </a:t>
            </a:r>
            <a:r>
              <a:rPr lang="en-CA" dirty="0" smtClean="0"/>
              <a:t>suite – if you are still at the undeveloped decision level, now is the time to select and implement. CRM </a:t>
            </a:r>
            <a:r>
              <a:rPr lang="en-CA" dirty="0"/>
              <a:t>suites provide a broad range of capabilities for effectively integrating processes across channels and business </a:t>
            </a:r>
            <a:r>
              <a:rPr lang="en-CA" dirty="0" smtClean="0"/>
              <a:t>domains (marketing, sales, and customer service) </a:t>
            </a:r>
            <a:r>
              <a:rPr lang="en-CA" dirty="0"/>
              <a:t>creating a 360-degree view of the customer. This is essential for </a:t>
            </a:r>
            <a:r>
              <a:rPr lang="en-CA" dirty="0" smtClean="0"/>
              <a:t>organizations that need to manage complex, ongoing interactions with their customers.</a:t>
            </a:r>
          </a:p>
          <a:p>
            <a:pPr>
              <a:spcBef>
                <a:spcPts val="0"/>
              </a:spcBef>
            </a:pPr>
            <a:endParaRPr lang="en-CA" dirty="0" smtClean="0"/>
          </a:p>
          <a:p>
            <a:pPr>
              <a:spcBef>
                <a:spcPts val="0"/>
              </a:spcBef>
            </a:pPr>
            <a:r>
              <a:rPr lang="en-CA" dirty="0" smtClean="0"/>
              <a:t>CRM suites provide myriad business benefits. At a broad level, they drive revenue and reduce costs. Common metrics improved by leveraging a CRM suite include increased customer acquisition, satisfaction, and retention, and decreased cost-to-serve and duplication of effort.</a:t>
            </a:r>
            <a:endParaRPr lang="en-CA" dirty="0"/>
          </a:p>
          <a:p>
            <a:pPr>
              <a:spcBef>
                <a:spcPts val="0"/>
              </a:spcBef>
            </a:pPr>
            <a:endParaRPr lang="en-US" dirty="0"/>
          </a:p>
          <a:p>
            <a:pPr>
              <a:spcBef>
                <a:spcPts val="0"/>
              </a:spcBef>
            </a:pPr>
            <a:r>
              <a:rPr lang="en-CA" dirty="0" smtClean="0"/>
              <a:t>The importance of </a:t>
            </a:r>
            <a:r>
              <a:rPr lang="en-CA" b="1" dirty="0" smtClean="0"/>
              <a:t>social media integration and mobile access </a:t>
            </a:r>
            <a:r>
              <a:rPr lang="en-CA" dirty="0" smtClean="0"/>
              <a:t>(either through HTML5 or a dedicated application) cannot be overstated. However, the vast majority of CRM vendors on the market are still lagging on the social media features. Although mobile support has significantly improved over the course of 2012, pay attention to mobile features to ensure an adequate selection for best results. Organizations should also understand the importance of collaboration to CRM processes, and incorporate the necessary types of collaboration into their CRM strategies.</a:t>
            </a:r>
          </a:p>
          <a:p>
            <a:pPr>
              <a:spcBef>
                <a:spcPts val="0"/>
              </a:spcBef>
            </a:pPr>
            <a:endParaRPr lang="en-CA" dirty="0" smtClean="0"/>
          </a:p>
          <a:p>
            <a:pPr>
              <a:spcBef>
                <a:spcPts val="0"/>
              </a:spcBef>
            </a:pPr>
            <a:r>
              <a:rPr lang="en-CA" dirty="0" smtClean="0"/>
              <a:t>Augment the CRM suite with the best available </a:t>
            </a:r>
            <a:r>
              <a:rPr lang="en-CA" b="1" dirty="0" smtClean="0"/>
              <a:t>point solutions </a:t>
            </a:r>
            <a:r>
              <a:rPr lang="en-CA" dirty="0" smtClean="0"/>
              <a:t>where necessary. Strengthen the CRM ecosystem with integrated point solutions, such as a Social Media Management Platform (SMMP) or a Field Service Automation suite to improve functionality.</a:t>
            </a:r>
          </a:p>
          <a:p>
            <a:pPr>
              <a:spcBef>
                <a:spcPts val="0"/>
              </a:spcBef>
            </a:pPr>
            <a:endParaRPr lang="en-CA" dirty="0"/>
          </a:p>
          <a:p>
            <a:pPr>
              <a:spcBef>
                <a:spcPts val="0"/>
              </a:spcBef>
            </a:pPr>
            <a:r>
              <a:rPr lang="en-CA" dirty="0" smtClean="0"/>
              <a:t>Taking a </a:t>
            </a:r>
            <a:r>
              <a:rPr lang="en-CA" b="1" dirty="0" smtClean="0"/>
              <a:t>structured approach to implementation </a:t>
            </a:r>
            <a:r>
              <a:rPr lang="en-CA" dirty="0" smtClean="0"/>
              <a:t>is paramount. Assemble a deployment team with the right skills and representation from stakeholders in the business. Due to the vast volume of data that needs to be pulled in from legacy systems and other enterprise applications, hiring a system integrator is often desirable to ensure things are done right (unless your company has specific in-house expertise). </a:t>
            </a:r>
          </a:p>
          <a:p>
            <a:pPr>
              <a:spcBef>
                <a:spcPts val="0"/>
              </a:spcBef>
            </a:pPr>
            <a:endParaRPr lang="en-CA" dirty="0"/>
          </a:p>
          <a:p>
            <a:pPr>
              <a:spcBef>
                <a:spcPts val="0"/>
              </a:spcBef>
            </a:pPr>
            <a:r>
              <a:rPr lang="en-CA" dirty="0" smtClean="0"/>
              <a:t>Prior to going live across the organization, be sure to test the CRM suite with a group of pilot users first. In the large enterprise context, a phased deployment approach is advisable.</a:t>
            </a:r>
            <a:endParaRPr lang="en-CA" dirty="0"/>
          </a:p>
          <a:p>
            <a:endParaRPr lang="en-US" dirty="0"/>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459617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65791634"/>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454928" name="think-cell Slide" r:id="rId8" imgW="360" imgH="360" progId="">
                  <p:embed/>
                </p:oleObj>
              </mc:Choice>
              <mc:Fallback>
                <p:oleObj name="think-cell Slide" r:id="rId8" imgW="360" imgH="360" progId="">
                  <p:embed/>
                  <p:pic>
                    <p:nvPicPr>
                      <p:cNvPr id="0" name="Picture 38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itle 2"/>
          <p:cNvSpPr>
            <a:spLocks noGrp="1"/>
          </p:cNvSpPr>
          <p:nvPr>
            <p:ph type="title"/>
            <p:custDataLst>
              <p:tags r:id="rId3"/>
            </p:custDataLst>
          </p:nvPr>
        </p:nvSpPr>
        <p:spPr/>
        <p:txBody>
          <a:bodyPr/>
          <a:lstStyle/>
          <a:p>
            <a:r>
              <a:rPr lang="en-US" dirty="0" smtClean="0"/>
              <a:t>The Info-Tech CRM Research Agenda</a:t>
            </a:r>
            <a:endParaRPr lang="en-US" dirty="0"/>
          </a:p>
        </p:txBody>
      </p:sp>
      <p:sp>
        <p:nvSpPr>
          <p:cNvPr id="29" name="Rectangle 28"/>
          <p:cNvSpPr/>
          <p:nvPr>
            <p:custDataLst>
              <p:tags r:id="rId4"/>
            </p:custDataLst>
          </p:nvPr>
        </p:nvSpPr>
        <p:spPr>
          <a:xfrm>
            <a:off x="320040" y="1234440"/>
            <a:ext cx="8503920" cy="64008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l"/>
            <a:r>
              <a:rPr lang="en-US" b="1" dirty="0" smtClean="0">
                <a:solidFill>
                  <a:srgbClr val="000000"/>
                </a:solidFill>
              </a:rPr>
              <a:t>Info-Tech’s CRM research agenda covers CRM suites for small and large enterprises, as well as point solutions in marketing, sales, and customer service.</a:t>
            </a:r>
            <a:endParaRPr lang="en-US" b="1" dirty="0">
              <a:solidFill>
                <a:srgbClr val="000000"/>
              </a:solidFill>
            </a:endParaRPr>
          </a:p>
        </p:txBody>
      </p:sp>
      <p:grpSp>
        <p:nvGrpSpPr>
          <p:cNvPr id="30" name="Group 3"/>
          <p:cNvGrpSpPr/>
          <p:nvPr>
            <p:custDataLst>
              <p:tags r:id="rId5"/>
            </p:custDataLst>
          </p:nvPr>
        </p:nvGrpSpPr>
        <p:grpSpPr>
          <a:xfrm>
            <a:off x="396996" y="4071618"/>
            <a:ext cx="8395727" cy="2283465"/>
            <a:chOff x="604461" y="4138598"/>
            <a:chExt cx="7991894" cy="2169880"/>
          </a:xfrm>
        </p:grpSpPr>
        <p:sp>
          <p:nvSpPr>
            <p:cNvPr id="31" name="Rectangle 30"/>
            <p:cNvSpPr/>
            <p:nvPr/>
          </p:nvSpPr>
          <p:spPr>
            <a:xfrm>
              <a:off x="604461" y="4526182"/>
              <a:ext cx="2771251" cy="1782295"/>
            </a:xfrm>
            <a:prstGeom prst="rect">
              <a:avLst/>
            </a:prstGeom>
            <a:noFill/>
            <a:ln w="38100">
              <a:solidFill>
                <a:schemeClr val="accent1">
                  <a:lumMod val="40000"/>
                  <a:lumOff val="6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US" sz="1050" b="1" dirty="0" smtClean="0">
                  <a:solidFill>
                    <a:schemeClr val="tx1"/>
                  </a:solidFill>
                </a:rPr>
                <a:t>Marketing</a:t>
              </a:r>
              <a:endParaRPr lang="en-US" sz="1050" u="sng" dirty="0" smtClean="0">
                <a:solidFill>
                  <a:srgbClr val="000000"/>
                </a:solidFill>
              </a:endParaRPr>
            </a:p>
            <a:p>
              <a:pPr marL="182563" indent="-182563" algn="l">
                <a:buFont typeface="Arial"/>
                <a:buChar char="•"/>
              </a:pPr>
              <a:r>
                <a:rPr lang="en-US" sz="1050" i="1" dirty="0" smtClean="0">
                  <a:solidFill>
                    <a:srgbClr val="000000"/>
                  </a:solidFill>
                  <a:hlinkClick r:id="rId10"/>
                </a:rPr>
                <a:t>Implement a Social Media Program</a:t>
              </a:r>
              <a:endParaRPr lang="en-US" sz="1050" i="1" dirty="0" smtClean="0">
                <a:solidFill>
                  <a:srgbClr val="000000"/>
                </a:solidFill>
                <a:hlinkClick r:id="rId11"/>
              </a:endParaRPr>
            </a:p>
            <a:p>
              <a:pPr marL="182563" indent="-182563" algn="l">
                <a:buFont typeface="Arial"/>
                <a:buChar char="•"/>
              </a:pPr>
              <a:r>
                <a:rPr lang="en-US" sz="1050" i="1" dirty="0" smtClean="0">
                  <a:solidFill>
                    <a:srgbClr val="000000"/>
                  </a:solidFill>
                  <a:hlinkClick r:id="rId12"/>
                </a:rPr>
                <a:t>Leverage Social Media for Enhanced Customer Interaction</a:t>
              </a:r>
              <a:endParaRPr lang="en-US" sz="1050" i="1" dirty="0" smtClean="0">
                <a:solidFill>
                  <a:srgbClr val="000000"/>
                </a:solidFill>
                <a:hlinkClick r:id="rId11"/>
              </a:endParaRPr>
            </a:p>
            <a:p>
              <a:pPr marL="182563" indent="-182563" algn="l">
                <a:buFont typeface="Arial"/>
                <a:buChar char="•"/>
              </a:pPr>
              <a:r>
                <a:rPr lang="en-US" sz="1050" i="1" dirty="0" smtClean="0">
                  <a:solidFill>
                    <a:srgbClr val="000000"/>
                  </a:solidFill>
                  <a:hlinkClick r:id="rId13"/>
                </a:rPr>
                <a:t>Formulate a Social Analytics Strategy</a:t>
              </a:r>
              <a:endParaRPr lang="en-US" sz="1050" i="1" dirty="0" smtClean="0">
                <a:solidFill>
                  <a:srgbClr val="000000"/>
                </a:solidFill>
              </a:endParaRPr>
            </a:p>
            <a:p>
              <a:pPr marL="171450" indent="-171450" algn="l">
                <a:buFont typeface="Arial" panose="020B0604020202020204" pitchFamily="34" charset="0"/>
                <a:buChar char="•"/>
              </a:pPr>
              <a:r>
                <a:rPr lang="en-US" sz="1050" i="1" dirty="0" smtClean="0">
                  <a:solidFill>
                    <a:srgbClr val="000000"/>
                  </a:solidFill>
                  <a:hlinkClick r:id="rId11"/>
                </a:rPr>
                <a:t>Vendor Landscape +: Social Media Management Platforms</a:t>
              </a:r>
            </a:p>
            <a:p>
              <a:pPr marL="182563" indent="-182563" algn="l">
                <a:buFont typeface="Arial"/>
                <a:buChar char="•"/>
              </a:pPr>
              <a:r>
                <a:rPr lang="en-US" sz="1050" i="1" dirty="0" smtClean="0">
                  <a:solidFill>
                    <a:srgbClr val="000000"/>
                  </a:solidFill>
                  <a:hlinkClick r:id="rId14"/>
                </a:rPr>
                <a:t>Vendor Landscape +: E-mail Marketing Services</a:t>
              </a:r>
              <a:endParaRPr lang="en-US" sz="1050" i="1" dirty="0" smtClean="0">
                <a:solidFill>
                  <a:srgbClr val="000000"/>
                </a:solidFill>
                <a:hlinkClick r:id="rId11"/>
              </a:endParaRPr>
            </a:p>
            <a:p>
              <a:pPr marL="182563" indent="-182563" algn="l">
                <a:buFont typeface="Arial"/>
                <a:buChar char="•"/>
              </a:pPr>
              <a:r>
                <a:rPr lang="en-US" sz="1050" i="1" dirty="0" smtClean="0">
                  <a:solidFill>
                    <a:srgbClr val="000000"/>
                  </a:solidFill>
                  <a:hlinkClick r:id="rId11"/>
                </a:rPr>
                <a:t>Vendor Landscape +: Marketing Automation Suites</a:t>
              </a:r>
              <a:endParaRPr lang="en-US" sz="1050" i="1" dirty="0">
                <a:solidFill>
                  <a:srgbClr val="000000"/>
                </a:solidFill>
                <a:hlinkClick r:id="rId11"/>
              </a:endParaRPr>
            </a:p>
          </p:txBody>
        </p:sp>
        <p:sp>
          <p:nvSpPr>
            <p:cNvPr id="32" name="Rectangle 31"/>
            <p:cNvSpPr/>
            <p:nvPr/>
          </p:nvSpPr>
          <p:spPr>
            <a:xfrm>
              <a:off x="3378170" y="4828911"/>
              <a:ext cx="2444477" cy="1088555"/>
            </a:xfrm>
            <a:prstGeom prst="rect">
              <a:avLst/>
            </a:prstGeom>
            <a:noFill/>
            <a:ln w="38100">
              <a:solidFill>
                <a:schemeClr val="accent1">
                  <a:lumMod val="40000"/>
                  <a:lumOff val="6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US" sz="1050" b="1" dirty="0" smtClean="0">
                  <a:solidFill>
                    <a:schemeClr val="tx1"/>
                  </a:solidFill>
                </a:rPr>
                <a:t>Sales</a:t>
              </a:r>
            </a:p>
            <a:p>
              <a:pPr marL="182563" indent="-182563" algn="l">
                <a:buFont typeface="Arial"/>
                <a:buChar char="•"/>
              </a:pPr>
              <a:r>
                <a:rPr lang="en-US" sz="1050" i="1" dirty="0" smtClean="0">
                  <a:solidFill>
                    <a:srgbClr val="000000"/>
                  </a:solidFill>
                  <a:hlinkClick r:id="rId15"/>
                </a:rPr>
                <a:t>Vendor Landscape +: Lead Management Automation Platforms</a:t>
              </a:r>
              <a:endParaRPr lang="en-US" sz="1050" i="1" dirty="0">
                <a:solidFill>
                  <a:srgbClr val="000000"/>
                </a:solidFill>
                <a:hlinkClick r:id="rId16"/>
              </a:endParaRPr>
            </a:p>
          </p:txBody>
        </p:sp>
        <p:sp>
          <p:nvSpPr>
            <p:cNvPr id="33" name="Rectangle 32"/>
            <p:cNvSpPr/>
            <p:nvPr/>
          </p:nvSpPr>
          <p:spPr>
            <a:xfrm>
              <a:off x="5822646" y="4526182"/>
              <a:ext cx="2773709" cy="1782296"/>
            </a:xfrm>
            <a:prstGeom prst="rect">
              <a:avLst/>
            </a:prstGeom>
            <a:noFill/>
            <a:ln w="38100">
              <a:solidFill>
                <a:schemeClr val="accent1">
                  <a:lumMod val="40000"/>
                  <a:lumOff val="6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US" sz="1050" b="1" dirty="0" smtClean="0">
                  <a:solidFill>
                    <a:schemeClr val="tx1"/>
                  </a:solidFill>
                </a:rPr>
                <a:t>Customer Service</a:t>
              </a:r>
            </a:p>
            <a:p>
              <a:pPr marL="182563" lvl="0" indent="-182563" algn="l">
                <a:buFont typeface="Arial"/>
                <a:buChar char="•"/>
              </a:pPr>
              <a:r>
                <a:rPr lang="en-CA" sz="1050" i="1" dirty="0" smtClean="0">
                  <a:solidFill>
                    <a:srgbClr val="000000"/>
                  </a:solidFill>
                  <a:hlinkClick r:id="rId17"/>
                </a:rPr>
                <a:t>Design a Customer Service Strategy that Serves the Social Customer</a:t>
              </a:r>
              <a:endParaRPr lang="en-CA" sz="1050" i="1" dirty="0" smtClean="0">
                <a:solidFill>
                  <a:srgbClr val="000000"/>
                </a:solidFill>
                <a:hlinkClick r:id="rId11"/>
              </a:endParaRPr>
            </a:p>
            <a:p>
              <a:pPr marL="182563" indent="-182563" algn="l">
                <a:buFont typeface="Arial"/>
                <a:buChar char="•"/>
              </a:pPr>
              <a:r>
                <a:rPr lang="en-US" sz="1050" i="1" dirty="0" smtClean="0">
                  <a:solidFill>
                    <a:srgbClr val="000000"/>
                  </a:solidFill>
                  <a:hlinkClick r:id="rId11"/>
                </a:rPr>
                <a:t>Vendor Landscape +: Customer Service Management</a:t>
              </a:r>
            </a:p>
            <a:p>
              <a:pPr marL="182563" indent="-182563" algn="l">
                <a:buFont typeface="Arial"/>
                <a:buChar char="•"/>
              </a:pPr>
              <a:r>
                <a:rPr lang="en-US" sz="1050" i="1" dirty="0" smtClean="0">
                  <a:solidFill>
                    <a:srgbClr val="000000"/>
                  </a:solidFill>
                  <a:hlinkClick r:id="rId16"/>
                </a:rPr>
                <a:t>Vendor Landscape +: Customer Service Knowledge Management</a:t>
              </a:r>
              <a:endParaRPr lang="en-US" sz="1050" i="1" dirty="0" smtClean="0">
                <a:solidFill>
                  <a:srgbClr val="000000"/>
                </a:solidFill>
                <a:hlinkClick r:id="rId11"/>
              </a:endParaRPr>
            </a:p>
            <a:p>
              <a:pPr marL="182563" indent="-182563" algn="l">
                <a:buFont typeface="Arial"/>
                <a:buChar char="•"/>
              </a:pPr>
              <a:r>
                <a:rPr lang="en-US" sz="1050" i="1" dirty="0" smtClean="0">
                  <a:solidFill>
                    <a:srgbClr val="000000"/>
                  </a:solidFill>
                  <a:hlinkClick r:id="rId18"/>
                </a:rPr>
                <a:t>Vendor Landscape +: Field Service Automation Solution</a:t>
              </a:r>
              <a:endParaRPr lang="en-US" sz="1050" i="1" dirty="0" smtClean="0">
                <a:solidFill>
                  <a:srgbClr val="000000"/>
                </a:solidFill>
                <a:hlinkClick r:id="rId11"/>
              </a:endParaRPr>
            </a:p>
            <a:p>
              <a:pPr marL="182563" indent="-182563" algn="l">
                <a:buFont typeface="Arial"/>
                <a:buChar char="•"/>
              </a:pPr>
              <a:endParaRPr lang="en-US" sz="1050" i="1" dirty="0">
                <a:solidFill>
                  <a:srgbClr val="000000"/>
                </a:solidFill>
                <a:hlinkClick r:id="rId11"/>
              </a:endParaRPr>
            </a:p>
          </p:txBody>
        </p:sp>
        <p:sp>
          <p:nvSpPr>
            <p:cNvPr id="34" name="Rectangle 33"/>
            <p:cNvSpPr/>
            <p:nvPr/>
          </p:nvSpPr>
          <p:spPr>
            <a:xfrm>
              <a:off x="604461" y="4138598"/>
              <a:ext cx="7991894" cy="432048"/>
            </a:xfrm>
            <a:prstGeom prst="rect">
              <a:avLst/>
            </a:prstGeom>
            <a:noFill/>
            <a:ln w="38100">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600" b="1" dirty="0" smtClean="0">
                  <a:solidFill>
                    <a:schemeClr val="tx1">
                      <a:lumMod val="50000"/>
                    </a:schemeClr>
                  </a:solidFill>
                </a:rPr>
                <a:t>Marketing, Sales, and Customer Service Research Taxonomy</a:t>
              </a:r>
              <a:endParaRPr lang="en-US" sz="1600" b="1" dirty="0">
                <a:solidFill>
                  <a:schemeClr val="tx1">
                    <a:lumMod val="50000"/>
                  </a:schemeClr>
                </a:solidFill>
              </a:endParaRPr>
            </a:p>
          </p:txBody>
        </p:sp>
      </p:grpSp>
      <p:sp>
        <p:nvSpPr>
          <p:cNvPr id="36" name="Rectangle 35"/>
          <p:cNvSpPr/>
          <p:nvPr/>
        </p:nvSpPr>
        <p:spPr>
          <a:xfrm>
            <a:off x="396996" y="2008734"/>
            <a:ext cx="8395728" cy="3229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solidFill>
                  <a:srgbClr val="FFFFFF"/>
                </a:solidFill>
              </a:rPr>
              <a:t>Customer Relationship Management Suites</a:t>
            </a:r>
            <a:endParaRPr lang="en-US" sz="1600" b="1" dirty="0">
              <a:solidFill>
                <a:srgbClr val="FFFFFF"/>
              </a:solidFill>
            </a:endParaRPr>
          </a:p>
        </p:txBody>
      </p:sp>
      <p:sp>
        <p:nvSpPr>
          <p:cNvPr id="37" name="Rectangle 36"/>
          <p:cNvSpPr/>
          <p:nvPr/>
        </p:nvSpPr>
        <p:spPr>
          <a:xfrm>
            <a:off x="396995" y="2306568"/>
            <a:ext cx="2567997" cy="1396752"/>
          </a:xfrm>
          <a:prstGeom prst="rect">
            <a:avLst/>
          </a:prstGeom>
          <a:ln>
            <a:noFill/>
          </a:ln>
          <a:effectLst/>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US" sz="900" b="1" dirty="0" smtClean="0">
                <a:solidFill>
                  <a:srgbClr val="000000"/>
                </a:solidFill>
              </a:rPr>
              <a:t> </a:t>
            </a:r>
            <a:r>
              <a:rPr lang="en-US" sz="1400" b="1" dirty="0" smtClean="0">
                <a:solidFill>
                  <a:srgbClr val="000000"/>
                </a:solidFill>
              </a:rPr>
              <a:t>CRM Vendor Landscape: Small Enterprises</a:t>
            </a:r>
          </a:p>
          <a:p>
            <a:endParaRPr lang="en-US" sz="800" dirty="0" smtClean="0">
              <a:solidFill>
                <a:srgbClr val="000000"/>
              </a:solidFill>
            </a:endParaRPr>
          </a:p>
          <a:p>
            <a:pPr algn="l"/>
            <a:r>
              <a:rPr lang="en-US" sz="1200" dirty="0" smtClean="0">
                <a:solidFill>
                  <a:srgbClr val="000000"/>
                </a:solidFill>
              </a:rPr>
              <a:t>A variety of vendors now provide CRM solutions aimed at meeting the needs of SMBs.</a:t>
            </a:r>
          </a:p>
        </p:txBody>
      </p:sp>
      <p:sp>
        <p:nvSpPr>
          <p:cNvPr id="38" name="Rectangle 37"/>
          <p:cNvSpPr/>
          <p:nvPr/>
        </p:nvSpPr>
        <p:spPr>
          <a:xfrm>
            <a:off x="6080760" y="2306568"/>
            <a:ext cx="2711964" cy="1442472"/>
          </a:xfrm>
          <a:prstGeom prst="rect">
            <a:avLst/>
          </a:prstGeom>
          <a:ln>
            <a:noFill/>
          </a:ln>
          <a:effectLst/>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US" sz="1400" b="1" dirty="0" smtClean="0">
                <a:solidFill>
                  <a:srgbClr val="000000"/>
                </a:solidFill>
              </a:rPr>
              <a:t>CRM Vendor Landscape: Large Enterprises</a:t>
            </a:r>
          </a:p>
          <a:p>
            <a:endParaRPr lang="en-US" sz="1400" b="1" dirty="0" smtClean="0">
              <a:solidFill>
                <a:srgbClr val="000000"/>
              </a:solidFill>
            </a:endParaRPr>
          </a:p>
          <a:p>
            <a:pPr algn="l"/>
            <a:r>
              <a:rPr lang="en-US" sz="1200" dirty="0" smtClean="0">
                <a:solidFill>
                  <a:srgbClr val="000000"/>
                </a:solidFill>
              </a:rPr>
              <a:t>For large organizations, having a top-shelf CRM suite is quickly becoming table stakes for interacting with customers. </a:t>
            </a:r>
          </a:p>
        </p:txBody>
      </p:sp>
      <p:sp>
        <p:nvSpPr>
          <p:cNvPr id="39" name="TextBox 38"/>
          <p:cNvSpPr txBox="1"/>
          <p:nvPr/>
        </p:nvSpPr>
        <p:spPr>
          <a:xfrm>
            <a:off x="3310861" y="3914299"/>
            <a:ext cx="2306002" cy="246221"/>
          </a:xfrm>
          <a:prstGeom prst="rect">
            <a:avLst/>
          </a:prstGeom>
          <a:noFill/>
        </p:spPr>
        <p:txBody>
          <a:bodyPr wrap="square" rtlCol="0">
            <a:spAutoFit/>
          </a:bodyPr>
          <a:lstStyle/>
          <a:p>
            <a:r>
              <a:rPr lang="en-CA" sz="1000" i="1" dirty="0" smtClean="0"/>
              <a:t>*You are here</a:t>
            </a:r>
            <a:endParaRPr lang="en-CA" sz="1000" i="1" dirty="0"/>
          </a:p>
        </p:txBody>
      </p:sp>
      <p:sp>
        <p:nvSpPr>
          <p:cNvPr id="35" name="Rectangle 34"/>
          <p:cNvSpPr/>
          <p:nvPr/>
        </p:nvSpPr>
        <p:spPr>
          <a:xfrm>
            <a:off x="2964993" y="2321652"/>
            <a:ext cx="3115767" cy="1610268"/>
          </a:xfrm>
          <a:prstGeom prst="rect">
            <a:avLst/>
          </a:prstGeom>
          <a:ln>
            <a:solidFill>
              <a:srgbClr val="0070C0"/>
            </a:solidFill>
          </a:ln>
          <a:effectLst>
            <a:glow rad="63500">
              <a:schemeClr val="accent1">
                <a:satMod val="175000"/>
                <a:alpha val="40000"/>
              </a:schemeClr>
            </a:glow>
          </a:effectLst>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US" sz="1400" b="1" dirty="0" smtClean="0">
                <a:solidFill>
                  <a:schemeClr val="tx1">
                    <a:lumMod val="50000"/>
                  </a:schemeClr>
                </a:solidFill>
                <a:effectLst>
                  <a:glow rad="228600">
                    <a:srgbClr val="ADB7C3">
                      <a:satMod val="175000"/>
                      <a:alpha val="40000"/>
                    </a:srgbClr>
                  </a:glow>
                </a:effectLst>
              </a:rPr>
              <a:t>CRM Strategy*</a:t>
            </a:r>
          </a:p>
          <a:p>
            <a:endParaRPr lang="en-US" sz="1400" b="1" dirty="0" smtClean="0">
              <a:solidFill>
                <a:schemeClr val="tx1">
                  <a:lumMod val="50000"/>
                </a:schemeClr>
              </a:solidFill>
              <a:effectLst>
                <a:glow rad="228600">
                  <a:srgbClr val="ADB7C3">
                    <a:satMod val="175000"/>
                    <a:alpha val="40000"/>
                  </a:srgbClr>
                </a:glow>
              </a:effectLst>
            </a:endParaRPr>
          </a:p>
          <a:p>
            <a:pPr algn="l"/>
            <a:r>
              <a:rPr lang="en-US" sz="1200" b="1" dirty="0" smtClean="0">
                <a:solidFill>
                  <a:schemeClr val="tx1">
                    <a:lumMod val="50000"/>
                  </a:schemeClr>
                </a:solidFill>
                <a:effectLst>
                  <a:glow rad="228600">
                    <a:srgbClr val="ADB7C3">
                      <a:satMod val="175000"/>
                      <a:alpha val="40000"/>
                    </a:srgbClr>
                  </a:glow>
                </a:effectLst>
              </a:rPr>
              <a:t>Providing world-class experiences across sales, marketing, and customer service is a critical differentiator in a competitive marketplace. Create a proper CRM strategy for success.</a:t>
            </a:r>
          </a:p>
        </p:txBody>
      </p:sp>
      <p:pic>
        <p:nvPicPr>
          <p:cNvPr id="15" name="Picture 14" descr="sample_linkbar-itrgNEW.gif">
            <a:hlinkClick r:id="rId19"/>
          </p:cNvPr>
          <p:cNvPicPr>
            <a:picLocks noChangeAspect="1"/>
          </p:cNvPicPr>
          <p:nvPr/>
        </p:nvPicPr>
        <p:blipFill>
          <a:blip r:embed="rId20"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531664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Customer expectations are </a:t>
            </a:r>
            <a:r>
              <a:rPr lang="en-US" dirty="0" smtClean="0"/>
              <a:t>rising: </a:t>
            </a:r>
            <a:r>
              <a:rPr lang="en-US" dirty="0"/>
              <a:t>failing to meet them will </a:t>
            </a:r>
            <a:r>
              <a:rPr lang="en-US" dirty="0" smtClean="0"/>
              <a:t>be a </a:t>
            </a:r>
            <a:r>
              <a:rPr lang="en-US" dirty="0"/>
              <a:t>disaster for firms that silo </a:t>
            </a:r>
            <a:r>
              <a:rPr lang="en-US" dirty="0" smtClean="0"/>
              <a:t>customer touch points</a:t>
            </a:r>
            <a:endParaRPr lang="en-US" dirty="0"/>
          </a:p>
        </p:txBody>
      </p:sp>
      <p:sp>
        <p:nvSpPr>
          <p:cNvPr id="3" name="Text Placeholder 2"/>
          <p:cNvSpPr>
            <a:spLocks noGrp="1"/>
          </p:cNvSpPr>
          <p:nvPr>
            <p:ph type="body" sz="quarter" idx="16"/>
          </p:nvPr>
        </p:nvSpPr>
        <p:spPr>
          <a:xfrm>
            <a:off x="249303" y="1783080"/>
            <a:ext cx="4713222" cy="3273685"/>
          </a:xfrm>
        </p:spPr>
        <p:txBody>
          <a:bodyPr/>
          <a:lstStyle/>
          <a:p>
            <a:r>
              <a:rPr lang="en-US" dirty="0" smtClean="0"/>
              <a:t>Managing interactions across the customer lifecycle is a critical activity. In a highly competitive marketplace, firms must demonstrate proven competence at every customer touch point: marketing, sales, and customer service. If they don’t, customer acquisition and retention will quickly become a serious problem.</a:t>
            </a:r>
          </a:p>
          <a:p>
            <a:endParaRPr lang="en-US" sz="1000" dirty="0"/>
          </a:p>
          <a:p>
            <a:r>
              <a:rPr lang="en-US" dirty="0" smtClean="0"/>
              <a:t>Product differentiation is important, but is not always the determining factor in customer satisfaction. </a:t>
            </a:r>
            <a:r>
              <a:rPr lang="en-US" dirty="0"/>
              <a:t>T</a:t>
            </a:r>
            <a:r>
              <a:rPr lang="en-US" dirty="0" smtClean="0"/>
              <a:t>he customers of today are more likely to factor in </a:t>
            </a:r>
            <a:r>
              <a:rPr lang="en-US" b="1" dirty="0" smtClean="0"/>
              <a:t>the quality of the overall customer experience </a:t>
            </a:r>
            <a:r>
              <a:rPr lang="en-US" dirty="0" smtClean="0"/>
              <a:t>in making judgment calls about a company.</a:t>
            </a:r>
          </a:p>
          <a:p>
            <a:endParaRPr lang="en-US" sz="1050" dirty="0"/>
          </a:p>
          <a:p>
            <a:r>
              <a:rPr lang="en-US" dirty="0" smtClean="0"/>
              <a:t>Customers are demanding that organizations interact with them in a coherent, unified manner. Companies that excel at customer interaction management are approaching customers with a single face. This doesn’t necessarily mean that customers always interact with the same representative, but it </a:t>
            </a:r>
            <a:r>
              <a:rPr lang="en-US" i="1" dirty="0" smtClean="0"/>
              <a:t>does</a:t>
            </a:r>
            <a:r>
              <a:rPr lang="en-US" dirty="0" smtClean="0"/>
              <a:t> mean that initiatives across marketing, sales, and service are harmonized with a focus on improving overall experience.</a:t>
            </a:r>
            <a:endParaRPr lang="en-US" dirty="0"/>
          </a:p>
        </p:txBody>
      </p:sp>
      <p:sp>
        <p:nvSpPr>
          <p:cNvPr id="5" name="Text Placeholder 4"/>
          <p:cNvSpPr>
            <a:spLocks noGrp="1"/>
          </p:cNvSpPr>
          <p:nvPr>
            <p:ph type="body" sz="quarter" idx="21"/>
          </p:nvPr>
        </p:nvSpPr>
        <p:spPr>
          <a:xfrm>
            <a:off x="5466602" y="4597405"/>
            <a:ext cx="3351166" cy="779936"/>
          </a:xfrm>
        </p:spPr>
        <p:txBody>
          <a:bodyPr/>
          <a:lstStyle/>
          <a:p>
            <a:r>
              <a:rPr lang="en-US" sz="1200" dirty="0" smtClean="0"/>
              <a:t>Customers interact with your firm at touch points from initial awareness to ongoing relationship. </a:t>
            </a:r>
            <a:r>
              <a:rPr lang="en-US" sz="1200" b="1" dirty="0" smtClean="0"/>
              <a:t>It costs more to gain a customer than to keep an old one.</a:t>
            </a:r>
            <a:endParaRPr lang="en-US" sz="1200" b="1" dirty="0"/>
          </a:p>
        </p:txBody>
      </p:sp>
      <p:sp>
        <p:nvSpPr>
          <p:cNvPr id="8" name="Text Placeholder 2"/>
          <p:cNvSpPr>
            <a:spLocks noGrp="1"/>
          </p:cNvSpPr>
          <p:nvPr>
            <p:ph type="body" sz="quarter" idx="19"/>
          </p:nvPr>
        </p:nvSpPr>
        <p:spPr>
          <a:xfrm>
            <a:off x="257176" y="1143000"/>
            <a:ext cx="8620124" cy="657225"/>
          </a:xfrm>
        </p:spPr>
        <p:txBody>
          <a:bodyPr anchor="ctr"/>
          <a:lstStyle/>
          <a:p>
            <a:r>
              <a:rPr lang="en-US" dirty="0" smtClean="0"/>
              <a:t>Firms are dependent on successfully managing relationships with their customers. Failing to do so means your customers will defect to competitors.</a:t>
            </a:r>
            <a:endParaRPr lang="en-US" dirty="0"/>
          </a:p>
        </p:txBody>
      </p:sp>
      <p:sp>
        <p:nvSpPr>
          <p:cNvPr id="21" name="TextBox 20"/>
          <p:cNvSpPr txBox="1"/>
          <p:nvPr/>
        </p:nvSpPr>
        <p:spPr>
          <a:xfrm>
            <a:off x="5760720" y="4051459"/>
            <a:ext cx="2788920" cy="261610"/>
          </a:xfrm>
          <a:prstGeom prst="rect">
            <a:avLst/>
          </a:prstGeom>
          <a:noFill/>
        </p:spPr>
        <p:txBody>
          <a:bodyPr wrap="square" rtlCol="0">
            <a:spAutoFit/>
          </a:bodyPr>
          <a:lstStyle/>
          <a:p>
            <a:r>
              <a:rPr lang="en-US" sz="1100" dirty="0" smtClean="0"/>
              <a:t>Lifecycle Stage</a:t>
            </a:r>
            <a:endParaRPr lang="en-US" sz="1100" dirty="0"/>
          </a:p>
        </p:txBody>
      </p:sp>
      <p:sp>
        <p:nvSpPr>
          <p:cNvPr id="22" name="TextBox 21"/>
          <p:cNvSpPr txBox="1"/>
          <p:nvPr/>
        </p:nvSpPr>
        <p:spPr>
          <a:xfrm rot="16200000">
            <a:off x="4700349" y="3120556"/>
            <a:ext cx="1783081" cy="261610"/>
          </a:xfrm>
          <a:prstGeom prst="rect">
            <a:avLst/>
          </a:prstGeom>
          <a:noFill/>
        </p:spPr>
        <p:txBody>
          <a:bodyPr wrap="square" rtlCol="0">
            <a:spAutoFit/>
          </a:bodyPr>
          <a:lstStyle/>
          <a:p>
            <a:r>
              <a:rPr lang="en-US" sz="1100" dirty="0" smtClean="0"/>
              <a:t>Relationship Depth</a:t>
            </a:r>
            <a:endParaRPr lang="en-US" sz="1100" dirty="0"/>
          </a:p>
        </p:txBody>
      </p:sp>
      <p:grpSp>
        <p:nvGrpSpPr>
          <p:cNvPr id="32" name="Group 31"/>
          <p:cNvGrpSpPr/>
          <p:nvPr/>
        </p:nvGrpSpPr>
        <p:grpSpPr>
          <a:xfrm>
            <a:off x="5760720" y="2416074"/>
            <a:ext cx="2788920" cy="1635385"/>
            <a:chOff x="5760720" y="1885055"/>
            <a:chExt cx="2788920" cy="1635385"/>
          </a:xfrm>
        </p:grpSpPr>
        <p:sp>
          <p:nvSpPr>
            <p:cNvPr id="18" name="Rectangle 17"/>
            <p:cNvSpPr/>
            <p:nvPr/>
          </p:nvSpPr>
          <p:spPr>
            <a:xfrm>
              <a:off x="5774522" y="1885055"/>
              <a:ext cx="928800" cy="1635385"/>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vert="vert270" rtlCol="0" anchor="ctr"/>
            <a:lstStyle/>
            <a:p>
              <a:pPr algn="ctr"/>
              <a:r>
                <a:rPr lang="en-US" dirty="0" smtClean="0">
                  <a:solidFill>
                    <a:schemeClr val="accent1">
                      <a:lumMod val="40000"/>
                      <a:lumOff val="60000"/>
                    </a:schemeClr>
                  </a:solidFill>
                </a:rPr>
                <a:t>Marketing</a:t>
              </a:r>
              <a:endParaRPr lang="en-US" dirty="0">
                <a:solidFill>
                  <a:schemeClr val="accent1">
                    <a:lumMod val="40000"/>
                    <a:lumOff val="60000"/>
                  </a:schemeClr>
                </a:solidFill>
              </a:endParaRPr>
            </a:p>
          </p:txBody>
        </p:sp>
        <p:sp>
          <p:nvSpPr>
            <p:cNvPr id="19" name="Rectangle 18"/>
            <p:cNvSpPr/>
            <p:nvPr/>
          </p:nvSpPr>
          <p:spPr>
            <a:xfrm>
              <a:off x="6692040" y="1885055"/>
              <a:ext cx="928800" cy="1635385"/>
            </a:xfrm>
            <a:prstGeom prst="rect">
              <a:avLst/>
            </a:prstGeom>
            <a:solidFill>
              <a:schemeClr val="accent5">
                <a:lumMod val="40000"/>
                <a:lumOff val="60000"/>
              </a:schemeClr>
            </a:solidFill>
          </p:spPr>
          <p:style>
            <a:lnRef idx="2">
              <a:schemeClr val="accent5">
                <a:shade val="50000"/>
              </a:schemeClr>
            </a:lnRef>
            <a:fillRef idx="1">
              <a:schemeClr val="accent5"/>
            </a:fillRef>
            <a:effectRef idx="0">
              <a:schemeClr val="accent5"/>
            </a:effectRef>
            <a:fontRef idx="minor">
              <a:schemeClr val="lt1"/>
            </a:fontRef>
          </p:style>
          <p:txBody>
            <a:bodyPr vert="vert270" rtlCol="0" anchor="ctr"/>
            <a:lstStyle/>
            <a:p>
              <a:pPr algn="ctr"/>
              <a:r>
                <a:rPr lang="en-US" dirty="0" smtClean="0">
                  <a:solidFill>
                    <a:srgbClr val="92B5D0"/>
                  </a:solidFill>
                </a:rPr>
                <a:t>Sales</a:t>
              </a:r>
              <a:endParaRPr lang="en-US" dirty="0">
                <a:solidFill>
                  <a:srgbClr val="92B5D0"/>
                </a:solidFill>
              </a:endParaRPr>
            </a:p>
          </p:txBody>
        </p:sp>
        <p:sp>
          <p:nvSpPr>
            <p:cNvPr id="20" name="Rectangle 19"/>
            <p:cNvSpPr/>
            <p:nvPr/>
          </p:nvSpPr>
          <p:spPr>
            <a:xfrm>
              <a:off x="7620840" y="1885055"/>
              <a:ext cx="928800" cy="1635385"/>
            </a:xfrm>
            <a:prstGeom prst="rect">
              <a:avLst/>
            </a:prstGeom>
            <a:solidFill>
              <a:schemeClr val="accent5">
                <a:lumMod val="60000"/>
                <a:lumOff val="40000"/>
              </a:schemeClr>
            </a:solidFill>
          </p:spPr>
          <p:style>
            <a:lnRef idx="2">
              <a:schemeClr val="accent5">
                <a:shade val="50000"/>
              </a:schemeClr>
            </a:lnRef>
            <a:fillRef idx="1">
              <a:schemeClr val="accent5"/>
            </a:fillRef>
            <a:effectRef idx="0">
              <a:schemeClr val="accent5"/>
            </a:effectRef>
            <a:fontRef idx="minor">
              <a:schemeClr val="lt1"/>
            </a:fontRef>
          </p:style>
          <p:txBody>
            <a:bodyPr vert="vert270" rtlCol="0" anchor="ctr"/>
            <a:lstStyle/>
            <a:p>
              <a:pPr algn="ctr"/>
              <a:r>
                <a:rPr lang="en-US" dirty="0" smtClean="0">
                  <a:solidFill>
                    <a:schemeClr val="accent1">
                      <a:lumMod val="40000"/>
                      <a:lumOff val="60000"/>
                    </a:schemeClr>
                  </a:solidFill>
                </a:rPr>
                <a:t>Customer Service</a:t>
              </a:r>
              <a:endParaRPr lang="en-US" dirty="0">
                <a:solidFill>
                  <a:schemeClr val="accent1">
                    <a:lumMod val="40000"/>
                    <a:lumOff val="60000"/>
                  </a:schemeClr>
                </a:solidFill>
              </a:endParaRPr>
            </a:p>
          </p:txBody>
        </p:sp>
        <p:cxnSp>
          <p:nvCxnSpPr>
            <p:cNvPr id="10" name="Straight Connector 9"/>
            <p:cNvCxnSpPr/>
            <p:nvPr/>
          </p:nvCxnSpPr>
          <p:spPr>
            <a:xfrm>
              <a:off x="5760720" y="1885055"/>
              <a:ext cx="0" cy="1635385"/>
            </a:xfrm>
            <a:prstGeom prst="line">
              <a:avLst/>
            </a:prstGeom>
            <a:ln w="50800"/>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760720" y="3520440"/>
              <a:ext cx="2788920" cy="0"/>
            </a:xfrm>
            <a:prstGeom prst="line">
              <a:avLst/>
            </a:prstGeom>
            <a:ln w="50800"/>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flipV="1">
              <a:off x="5774522" y="2011681"/>
              <a:ext cx="2637958" cy="1502587"/>
            </a:xfrm>
            <a:prstGeom prst="straightConnector1">
              <a:avLst/>
            </a:prstGeom>
            <a:ln w="50800">
              <a:solidFill>
                <a:srgbClr val="C77709"/>
              </a:solidFill>
              <a:headEnd type="none"/>
              <a:tailEnd type="arrow"/>
            </a:ln>
          </p:spPr>
          <p:style>
            <a:lnRef idx="2">
              <a:schemeClr val="accent1"/>
            </a:lnRef>
            <a:fillRef idx="0">
              <a:schemeClr val="accent1"/>
            </a:fillRef>
            <a:effectRef idx="1">
              <a:schemeClr val="accent1"/>
            </a:effectRef>
            <a:fontRef idx="minor">
              <a:schemeClr val="tx1"/>
            </a:fontRef>
          </p:style>
        </p:cxnSp>
      </p:grpSp>
      <p:grpSp>
        <p:nvGrpSpPr>
          <p:cNvPr id="29" name="Group 136"/>
          <p:cNvGrpSpPr/>
          <p:nvPr/>
        </p:nvGrpSpPr>
        <p:grpSpPr>
          <a:xfrm>
            <a:off x="326232" y="5532120"/>
            <a:ext cx="8491536" cy="838201"/>
            <a:chOff x="328291" y="3598911"/>
            <a:chExt cx="8491536" cy="838201"/>
          </a:xfrm>
        </p:grpSpPr>
        <p:sp>
          <p:nvSpPr>
            <p:cNvPr id="30" name="Rounded Rectangle 29"/>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5850" indent="-9525" algn="l"/>
              <a:r>
                <a:rPr lang="en-US" sz="1200" dirty="0">
                  <a:solidFill>
                    <a:srgbClr val="333333"/>
                  </a:solidFill>
                </a:rPr>
                <a:t>Supporting a holistic customer lifecycle requires integration between marketing, </a:t>
              </a:r>
              <a:r>
                <a:rPr lang="en-US" sz="1200" dirty="0" smtClean="0">
                  <a:solidFill>
                    <a:srgbClr val="333333"/>
                  </a:solidFill>
                </a:rPr>
                <a:t>sales, </a:t>
              </a:r>
              <a:r>
                <a:rPr lang="en-US" sz="1200" dirty="0">
                  <a:solidFill>
                    <a:srgbClr val="333333"/>
                  </a:solidFill>
                </a:rPr>
                <a:t>and service</a:t>
              </a:r>
              <a:r>
                <a:rPr lang="en-US" sz="1200" dirty="0" smtClean="0">
                  <a:solidFill>
                    <a:srgbClr val="333333"/>
                  </a:solidFill>
                </a:rPr>
                <a:t>. A </a:t>
              </a:r>
              <a:r>
                <a:rPr lang="en-US" sz="1200" dirty="0">
                  <a:solidFill>
                    <a:srgbClr val="333333"/>
                  </a:solidFill>
                </a:rPr>
                <a:t>CRM </a:t>
              </a:r>
              <a:r>
                <a:rPr lang="en-US" sz="1200" dirty="0" smtClean="0">
                  <a:solidFill>
                    <a:srgbClr val="333333"/>
                  </a:solidFill>
                </a:rPr>
                <a:t>suite enables this by providing a common toolset and customer database across the entire lifecycle.</a:t>
              </a:r>
              <a:endParaRPr lang="en-CA" sz="1200" b="1" dirty="0" smtClean="0">
                <a:solidFill>
                  <a:srgbClr val="333333"/>
                </a:solidFill>
              </a:endParaRPr>
            </a:p>
          </p:txBody>
        </p:sp>
        <p:pic>
          <p:nvPicPr>
            <p:cNvPr id="31" name="Picture 30" descr="insight.png"/>
            <p:cNvPicPr>
              <a:picLocks noChangeAspect="1"/>
            </p:cNvPicPr>
            <p:nvPr/>
          </p:nvPicPr>
          <p:blipFill>
            <a:blip r:embed="rId3" cstate="print"/>
            <a:stretch>
              <a:fillRect/>
            </a:stretch>
          </p:blipFill>
          <p:spPr>
            <a:xfrm>
              <a:off x="328614" y="3598911"/>
              <a:ext cx="1000207" cy="838201"/>
            </a:xfrm>
            <a:prstGeom prst="rect">
              <a:avLst/>
            </a:prstGeom>
          </p:spPr>
        </p:pic>
      </p:grpSp>
      <p:sp>
        <p:nvSpPr>
          <p:cNvPr id="4" name="TextBox 3"/>
          <p:cNvSpPr txBox="1"/>
          <p:nvPr/>
        </p:nvSpPr>
        <p:spPr>
          <a:xfrm>
            <a:off x="6858000" y="4297680"/>
            <a:ext cx="2169184" cy="246221"/>
          </a:xfrm>
          <a:prstGeom prst="rect">
            <a:avLst/>
          </a:prstGeom>
          <a:noFill/>
        </p:spPr>
        <p:txBody>
          <a:bodyPr wrap="none" rtlCol="0">
            <a:spAutoFit/>
          </a:bodyPr>
          <a:lstStyle/>
          <a:p>
            <a:r>
              <a:rPr lang="en-US" sz="1000" dirty="0" smtClean="0"/>
              <a:t>Source: Info-Tech Research Group</a:t>
            </a:r>
            <a:endParaRPr lang="en-US" sz="1000" dirty="0"/>
          </a:p>
        </p:txBody>
      </p:sp>
      <p:pic>
        <p:nvPicPr>
          <p:cNvPr id="23" name="Picture 22"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388618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Leverage </a:t>
            </a:r>
            <a:r>
              <a:rPr lang="en-US" dirty="0" smtClean="0"/>
              <a:t>a CRM suite to create a seamless </a:t>
            </a:r>
            <a:r>
              <a:rPr lang="en-US" dirty="0"/>
              <a:t>experience </a:t>
            </a:r>
            <a:r>
              <a:rPr lang="en-US" dirty="0" smtClean="0"/>
              <a:t>across the customer lifecycle for both customers and employees</a:t>
            </a:r>
            <a:endParaRPr lang="en-US" dirty="0"/>
          </a:p>
        </p:txBody>
      </p:sp>
      <p:sp>
        <p:nvSpPr>
          <p:cNvPr id="3" name="Text Placeholder 2"/>
          <p:cNvSpPr>
            <a:spLocks noGrp="1"/>
          </p:cNvSpPr>
          <p:nvPr>
            <p:ph type="body" sz="quarter" idx="16"/>
          </p:nvPr>
        </p:nvSpPr>
        <p:spPr>
          <a:xfrm>
            <a:off x="249303" y="2022215"/>
            <a:ext cx="4713222" cy="3509905"/>
          </a:xfrm>
        </p:spPr>
        <p:txBody>
          <a:bodyPr/>
          <a:lstStyle/>
          <a:p>
            <a:r>
              <a:rPr lang="en-US" dirty="0" smtClean="0"/>
              <a:t>A CRM suite is an enterprise application that provides a broad feature set for supporting customer interaction processes. These suites supplant more basic applications for customer interaction management (such as the contact management module of an enterprise resource planning (ERP) platform or office productivity suite).</a:t>
            </a:r>
          </a:p>
          <a:p>
            <a:endParaRPr lang="en-US" dirty="0"/>
          </a:p>
          <a:p>
            <a:r>
              <a:rPr lang="en-US" dirty="0" smtClean="0"/>
              <a:t>A common misconception is that CRM suites are primarily about customer records; modern suites offer an exhaustive feature list, from campaign management, to lead automation, to social media monitoring and engagement tools.</a:t>
            </a:r>
            <a:endParaRPr lang="en-US" b="1" dirty="0" smtClean="0"/>
          </a:p>
          <a:p>
            <a:endParaRPr lang="en-US" dirty="0" smtClean="0"/>
          </a:p>
          <a:p>
            <a:r>
              <a:rPr lang="en-US" dirty="0" smtClean="0"/>
              <a:t>The last decade has seen a massive proliferation of CRM suite adoption across a variety of organization sizes and industries. This trend can be attributed to the falling cost of CRM solutions (particularly from cloud-centric vendors) and the proven competitive advantage these suites provide.</a:t>
            </a:r>
          </a:p>
          <a:p>
            <a:endParaRPr lang="en-US" dirty="0"/>
          </a:p>
          <a:p>
            <a:endParaRPr lang="en-US" dirty="0"/>
          </a:p>
        </p:txBody>
      </p:sp>
      <p:sp>
        <p:nvSpPr>
          <p:cNvPr id="7" name="Text Placeholder 6"/>
          <p:cNvSpPr>
            <a:spLocks noGrp="1"/>
          </p:cNvSpPr>
          <p:nvPr>
            <p:ph type="body" sz="quarter" idx="19"/>
          </p:nvPr>
        </p:nvSpPr>
        <p:spPr>
          <a:xfrm>
            <a:off x="261938" y="1171575"/>
            <a:ext cx="8620124" cy="657225"/>
          </a:xfrm>
        </p:spPr>
        <p:txBody>
          <a:bodyPr/>
          <a:lstStyle/>
          <a:p>
            <a:r>
              <a:rPr lang="en-US" dirty="0" smtClean="0"/>
              <a:t>If your organization hasn’t already evaluated or deployed a CRM suite, do so now or risk being at a considerable strategic disadvantage.</a:t>
            </a:r>
            <a:endParaRPr lang="en-US" dirty="0"/>
          </a:p>
        </p:txBody>
      </p:sp>
      <p:grpSp>
        <p:nvGrpSpPr>
          <p:cNvPr id="8" name="Group 136"/>
          <p:cNvGrpSpPr/>
          <p:nvPr/>
        </p:nvGrpSpPr>
        <p:grpSpPr>
          <a:xfrm>
            <a:off x="326232" y="5486400"/>
            <a:ext cx="8491536" cy="838201"/>
            <a:chOff x="328291" y="3598911"/>
            <a:chExt cx="8491536" cy="838201"/>
          </a:xfrm>
        </p:grpSpPr>
        <p:sp>
          <p:nvSpPr>
            <p:cNvPr id="9" name="Rounded Rectangle 8"/>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5850" indent="-9525" algn="l"/>
              <a:r>
                <a:rPr lang="en-CA" sz="1200" dirty="0" smtClean="0">
                  <a:solidFill>
                    <a:srgbClr val="333333"/>
                  </a:solidFill>
                </a:rPr>
                <a:t>CRM suites are a customer interaction mainstay of organizations, and are quickly penetrating the mid-market as well. If your company has not already adopted a CRM suite, now is the time to evaluate, select, and deploy one.</a:t>
              </a:r>
            </a:p>
          </p:txBody>
        </p:sp>
        <p:pic>
          <p:nvPicPr>
            <p:cNvPr id="10" name="Picture 9" descr="insight.png"/>
            <p:cNvPicPr>
              <a:picLocks noChangeAspect="1"/>
            </p:cNvPicPr>
            <p:nvPr/>
          </p:nvPicPr>
          <p:blipFill>
            <a:blip r:embed="rId3" cstate="print"/>
            <a:stretch>
              <a:fillRect/>
            </a:stretch>
          </p:blipFill>
          <p:spPr>
            <a:xfrm>
              <a:off x="328614" y="3598911"/>
              <a:ext cx="1000207" cy="838201"/>
            </a:xfrm>
            <a:prstGeom prst="rect">
              <a:avLst/>
            </a:prstGeom>
          </p:spPr>
        </p:pic>
      </p:grpSp>
      <p:pic>
        <p:nvPicPr>
          <p:cNvPr id="1917954"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262540" y="2763086"/>
            <a:ext cx="3504768" cy="24947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2" name="Text Placeholder 4"/>
          <p:cNvSpPr>
            <a:spLocks noGrp="1"/>
          </p:cNvSpPr>
          <p:nvPr>
            <p:ph type="body" sz="quarter" idx="21"/>
          </p:nvPr>
        </p:nvSpPr>
        <p:spPr>
          <a:xfrm>
            <a:off x="6001877" y="2041265"/>
            <a:ext cx="2769241" cy="309506"/>
          </a:xfrm>
        </p:spPr>
        <p:txBody>
          <a:bodyPr/>
          <a:lstStyle/>
          <a:p>
            <a:r>
              <a:rPr lang="en-US" sz="1100" dirty="0" smtClean="0"/>
              <a:t>Although large organizations are most likely to adopt CRM, small and medium organizations are not far behind.</a:t>
            </a:r>
            <a:endParaRPr lang="en-US" sz="1100" dirty="0"/>
          </a:p>
        </p:txBody>
      </p:sp>
      <p:pic>
        <p:nvPicPr>
          <p:cNvPr id="11" name="Picture 10"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867030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title"/>
          </p:nvPr>
        </p:nvSpPr>
        <p:spPr/>
        <p:txBody>
          <a:bodyPr/>
          <a:lstStyle/>
          <a:p>
            <a:r>
              <a:rPr lang="en-CA" dirty="0" smtClean="0"/>
              <a:t>Determine if a CRM suite is right for </a:t>
            </a:r>
            <a:r>
              <a:rPr lang="en-CA" i="1" dirty="0" smtClean="0"/>
              <a:t>your</a:t>
            </a:r>
            <a:r>
              <a:rPr lang="en-CA" dirty="0" smtClean="0"/>
              <a:t> organization </a:t>
            </a:r>
            <a:endParaRPr lang="en-CA" dirty="0"/>
          </a:p>
        </p:txBody>
      </p:sp>
      <p:sp>
        <p:nvSpPr>
          <p:cNvPr id="24" name="Rounded Rectangle 23"/>
          <p:cNvSpPr/>
          <p:nvPr/>
        </p:nvSpPr>
        <p:spPr>
          <a:xfrm>
            <a:off x="326232" y="5853637"/>
            <a:ext cx="8491536" cy="553586"/>
          </a:xfrm>
          <a:prstGeom prst="roundRect">
            <a:avLst>
              <a:gd name="adj" fmla="val 6990"/>
            </a:avLst>
          </a:prstGeom>
          <a:solidFill>
            <a:schemeClr val="accent5">
              <a:lumMod val="40000"/>
              <a:lumOff val="60000"/>
            </a:schemeClr>
          </a:solidFill>
          <a:ln w="12700">
            <a:no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525" indent="-9525" algn="l" fontAlgn="base">
              <a:spcBef>
                <a:spcPct val="0"/>
              </a:spcBef>
              <a:spcAft>
                <a:spcPct val="0"/>
              </a:spcAft>
            </a:pPr>
            <a:r>
              <a:rPr lang="en-CA" sz="1200" dirty="0" smtClean="0">
                <a:solidFill>
                  <a:srgbClr val="333333"/>
                </a:solidFill>
              </a:rPr>
              <a:t>For the vast majority of mid-market and large organizations, a CRM suite is a necessity to remain competitive. Those organizations still at the greenfield decision stage need to move quickly and decisively to evaluate, select, and deploy a robust CRM suite.</a:t>
            </a:r>
            <a:endParaRPr lang="en-CA" sz="1200" dirty="0">
              <a:solidFill>
                <a:srgbClr val="333333"/>
              </a:solidFill>
            </a:endParaRPr>
          </a:p>
        </p:txBody>
      </p:sp>
      <p:sp>
        <p:nvSpPr>
          <p:cNvPr id="26" name="Rectangle 25"/>
          <p:cNvSpPr/>
          <p:nvPr/>
        </p:nvSpPr>
        <p:spPr>
          <a:xfrm>
            <a:off x="359532" y="1307068"/>
            <a:ext cx="8424936" cy="8417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spcBef>
                <a:spcPct val="0"/>
              </a:spcBef>
              <a:spcAft>
                <a:spcPct val="0"/>
              </a:spcAft>
            </a:pPr>
            <a:r>
              <a:rPr lang="en-CA" b="1" dirty="0" smtClean="0">
                <a:solidFill>
                  <a:srgbClr val="333333"/>
                </a:solidFill>
              </a:rPr>
              <a:t>A CRM suite increases revenue, lowers costs, and improves the overall customer experience. However, sometimes a suite may be inappropriate. </a:t>
            </a:r>
          </a:p>
          <a:p>
            <a:pPr algn="l" fontAlgn="base">
              <a:spcBef>
                <a:spcPct val="0"/>
              </a:spcBef>
              <a:spcAft>
                <a:spcPct val="0"/>
              </a:spcAft>
            </a:pPr>
            <a:endParaRPr lang="en-CA" sz="1400" b="1" dirty="0" smtClean="0">
              <a:solidFill>
                <a:srgbClr val="333333"/>
              </a:solidFill>
            </a:endParaRPr>
          </a:p>
          <a:p>
            <a:pPr algn="l" fontAlgn="base">
              <a:spcBef>
                <a:spcPct val="0"/>
              </a:spcBef>
              <a:spcAft>
                <a:spcPct val="0"/>
              </a:spcAft>
            </a:pPr>
            <a:r>
              <a:rPr lang="en-CA" sz="1200" dirty="0" smtClean="0">
                <a:solidFill>
                  <a:srgbClr val="333333"/>
                </a:solidFill>
              </a:rPr>
              <a:t>Use </a:t>
            </a:r>
            <a:r>
              <a:rPr lang="en-CA" sz="1200" dirty="0">
                <a:solidFill>
                  <a:srgbClr val="333333"/>
                </a:solidFill>
              </a:rPr>
              <a:t>the following guidelines to determine </a:t>
            </a:r>
            <a:r>
              <a:rPr lang="en-CA" sz="1200" dirty="0" smtClean="0">
                <a:solidFill>
                  <a:srgbClr val="333333"/>
                </a:solidFill>
              </a:rPr>
              <a:t>whether </a:t>
            </a:r>
            <a:r>
              <a:rPr lang="en-CA" sz="1200" dirty="0">
                <a:solidFill>
                  <a:srgbClr val="333333"/>
                </a:solidFill>
              </a:rPr>
              <a:t>your organization will benefit from a CRM </a:t>
            </a:r>
            <a:r>
              <a:rPr lang="en-CA" sz="1200" dirty="0" smtClean="0">
                <a:solidFill>
                  <a:srgbClr val="333333"/>
                </a:solidFill>
              </a:rPr>
              <a:t>suite, </a:t>
            </a:r>
            <a:r>
              <a:rPr lang="en-CA" sz="1200" dirty="0">
                <a:solidFill>
                  <a:srgbClr val="333333"/>
                </a:solidFill>
              </a:rPr>
              <a:t>or if you should bypass </a:t>
            </a:r>
            <a:r>
              <a:rPr lang="en-CA" sz="1200" dirty="0" smtClean="0">
                <a:solidFill>
                  <a:srgbClr val="333333"/>
                </a:solidFill>
              </a:rPr>
              <a:t>adoption.</a:t>
            </a:r>
            <a:endParaRPr lang="en-CA" sz="1200" dirty="0">
              <a:solidFill>
                <a:srgbClr val="333333"/>
              </a:solidFill>
            </a:endParaRPr>
          </a:p>
        </p:txBody>
      </p:sp>
      <p:sp>
        <p:nvSpPr>
          <p:cNvPr id="28" name="Rectangle 27"/>
          <p:cNvSpPr/>
          <p:nvPr/>
        </p:nvSpPr>
        <p:spPr>
          <a:xfrm>
            <a:off x="350330" y="2306176"/>
            <a:ext cx="4217069" cy="43702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400" b="1" dirty="0">
                <a:solidFill>
                  <a:srgbClr val="008000"/>
                </a:solidFill>
              </a:rPr>
              <a:t>Adopt a CRM </a:t>
            </a:r>
            <a:r>
              <a:rPr lang="en-CA" sz="1400" b="1" dirty="0" smtClean="0">
                <a:solidFill>
                  <a:srgbClr val="008000"/>
                </a:solidFill>
              </a:rPr>
              <a:t>suite if</a:t>
            </a:r>
            <a:r>
              <a:rPr lang="en-CA" sz="1400" b="1" dirty="0">
                <a:solidFill>
                  <a:srgbClr val="008000"/>
                </a:solidFill>
              </a:rPr>
              <a:t>:</a:t>
            </a:r>
          </a:p>
        </p:txBody>
      </p:sp>
      <p:sp>
        <p:nvSpPr>
          <p:cNvPr id="29" name="Rectangle 28"/>
          <p:cNvSpPr/>
          <p:nvPr/>
        </p:nvSpPr>
        <p:spPr>
          <a:xfrm>
            <a:off x="4567399" y="2306176"/>
            <a:ext cx="4217069" cy="43702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algn="ctr" fontAlgn="base">
              <a:spcBef>
                <a:spcPct val="0"/>
              </a:spcBef>
              <a:spcAft>
                <a:spcPct val="0"/>
              </a:spcAft>
            </a:pPr>
            <a:r>
              <a:rPr lang="en-CA" sz="1400" b="1" dirty="0">
                <a:solidFill>
                  <a:srgbClr val="800000"/>
                </a:solidFill>
              </a:rPr>
              <a:t>Bypass a CRM </a:t>
            </a:r>
            <a:r>
              <a:rPr lang="en-CA" sz="1400" b="1" dirty="0" smtClean="0">
                <a:solidFill>
                  <a:srgbClr val="800000"/>
                </a:solidFill>
              </a:rPr>
              <a:t>suite if</a:t>
            </a:r>
            <a:r>
              <a:rPr lang="en-CA" sz="1400" b="1" dirty="0">
                <a:solidFill>
                  <a:srgbClr val="800000"/>
                </a:solidFill>
              </a:rPr>
              <a:t>:</a:t>
            </a:r>
          </a:p>
        </p:txBody>
      </p:sp>
      <p:grpSp>
        <p:nvGrpSpPr>
          <p:cNvPr id="3" name="Group 8"/>
          <p:cNvGrpSpPr>
            <a:grpSpLocks noChangeAspect="1"/>
          </p:cNvGrpSpPr>
          <p:nvPr/>
        </p:nvGrpSpPr>
        <p:grpSpPr bwMode="auto">
          <a:xfrm>
            <a:off x="1173216" y="2275766"/>
            <a:ext cx="335544" cy="375994"/>
            <a:chOff x="2436" y="1936"/>
            <a:chExt cx="365" cy="409"/>
          </a:xfrm>
        </p:grpSpPr>
        <p:sp>
          <p:nvSpPr>
            <p:cNvPr id="31" name="AutoShape 7"/>
            <p:cNvSpPr>
              <a:spLocks noChangeAspect="1" noChangeArrowheads="1" noTextEdit="1"/>
            </p:cNvSpPr>
            <p:nvPr/>
          </p:nvSpPr>
          <p:spPr bwMode="auto">
            <a:xfrm>
              <a:off x="2436" y="1936"/>
              <a:ext cx="365" cy="4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endParaRPr lang="en-CA" dirty="0">
                <a:solidFill>
                  <a:srgbClr val="333333"/>
                </a:solidFill>
              </a:endParaRPr>
            </a:p>
          </p:txBody>
        </p:sp>
        <p:sp>
          <p:nvSpPr>
            <p:cNvPr id="32" name="Freeform 9"/>
            <p:cNvSpPr>
              <a:spLocks/>
            </p:cNvSpPr>
            <p:nvPr/>
          </p:nvSpPr>
          <p:spPr bwMode="auto">
            <a:xfrm>
              <a:off x="2436" y="1936"/>
              <a:ext cx="365" cy="409"/>
            </a:xfrm>
            <a:custGeom>
              <a:avLst/>
              <a:gdLst/>
              <a:ahLst/>
              <a:cxnLst>
                <a:cxn ang="0">
                  <a:pos x="347" y="404"/>
                </a:cxn>
                <a:cxn ang="0">
                  <a:pos x="311" y="407"/>
                </a:cxn>
                <a:cxn ang="0">
                  <a:pos x="266" y="409"/>
                </a:cxn>
                <a:cxn ang="0">
                  <a:pos x="256" y="406"/>
                </a:cxn>
                <a:cxn ang="0">
                  <a:pos x="250" y="376"/>
                </a:cxn>
                <a:cxn ang="0">
                  <a:pos x="248" y="350"/>
                </a:cxn>
                <a:cxn ang="0">
                  <a:pos x="204" y="342"/>
                </a:cxn>
                <a:cxn ang="0">
                  <a:pos x="183" y="340"/>
                </a:cxn>
                <a:cxn ang="0">
                  <a:pos x="143" y="347"/>
                </a:cxn>
                <a:cxn ang="0">
                  <a:pos x="112" y="347"/>
                </a:cxn>
                <a:cxn ang="0">
                  <a:pos x="99" y="347"/>
                </a:cxn>
                <a:cxn ang="0">
                  <a:pos x="87" y="347"/>
                </a:cxn>
                <a:cxn ang="0">
                  <a:pos x="81" y="348"/>
                </a:cxn>
                <a:cxn ang="0">
                  <a:pos x="59" y="342"/>
                </a:cxn>
                <a:cxn ang="0">
                  <a:pos x="49" y="340"/>
                </a:cxn>
                <a:cxn ang="0">
                  <a:pos x="33" y="329"/>
                </a:cxn>
                <a:cxn ang="0">
                  <a:pos x="23" y="312"/>
                </a:cxn>
                <a:cxn ang="0">
                  <a:pos x="20" y="299"/>
                </a:cxn>
                <a:cxn ang="0">
                  <a:pos x="21" y="292"/>
                </a:cxn>
                <a:cxn ang="0">
                  <a:pos x="18" y="283"/>
                </a:cxn>
                <a:cxn ang="0">
                  <a:pos x="8" y="271"/>
                </a:cxn>
                <a:cxn ang="0">
                  <a:pos x="3" y="253"/>
                </a:cxn>
                <a:cxn ang="0">
                  <a:pos x="3" y="243"/>
                </a:cxn>
                <a:cxn ang="0">
                  <a:pos x="10" y="235"/>
                </a:cxn>
                <a:cxn ang="0">
                  <a:pos x="8" y="228"/>
                </a:cxn>
                <a:cxn ang="0">
                  <a:pos x="2" y="217"/>
                </a:cxn>
                <a:cxn ang="0">
                  <a:pos x="0" y="207"/>
                </a:cxn>
                <a:cxn ang="0">
                  <a:pos x="10" y="184"/>
                </a:cxn>
                <a:cxn ang="0">
                  <a:pos x="23" y="179"/>
                </a:cxn>
                <a:cxn ang="0">
                  <a:pos x="15" y="171"/>
                </a:cxn>
                <a:cxn ang="0">
                  <a:pos x="10" y="158"/>
                </a:cxn>
                <a:cxn ang="0">
                  <a:pos x="12" y="151"/>
                </a:cxn>
                <a:cxn ang="0">
                  <a:pos x="21" y="136"/>
                </a:cxn>
                <a:cxn ang="0">
                  <a:pos x="41" y="126"/>
                </a:cxn>
                <a:cxn ang="0">
                  <a:pos x="51" y="126"/>
                </a:cxn>
                <a:cxn ang="0">
                  <a:pos x="77" y="131"/>
                </a:cxn>
                <a:cxn ang="0">
                  <a:pos x="92" y="133"/>
                </a:cxn>
                <a:cxn ang="0">
                  <a:pos x="120" y="133"/>
                </a:cxn>
                <a:cxn ang="0">
                  <a:pos x="115" y="103"/>
                </a:cxn>
                <a:cxn ang="0">
                  <a:pos x="110" y="84"/>
                </a:cxn>
                <a:cxn ang="0">
                  <a:pos x="105" y="66"/>
                </a:cxn>
                <a:cxn ang="0">
                  <a:pos x="104" y="46"/>
                </a:cxn>
                <a:cxn ang="0">
                  <a:pos x="112" y="16"/>
                </a:cxn>
                <a:cxn ang="0">
                  <a:pos x="120" y="5"/>
                </a:cxn>
                <a:cxn ang="0">
                  <a:pos x="133" y="0"/>
                </a:cxn>
                <a:cxn ang="0">
                  <a:pos x="138" y="15"/>
                </a:cxn>
                <a:cxn ang="0">
                  <a:pos x="141" y="41"/>
                </a:cxn>
                <a:cxn ang="0">
                  <a:pos x="150" y="64"/>
                </a:cxn>
                <a:cxn ang="0">
                  <a:pos x="153" y="67"/>
                </a:cxn>
                <a:cxn ang="0">
                  <a:pos x="161" y="82"/>
                </a:cxn>
                <a:cxn ang="0">
                  <a:pos x="171" y="102"/>
                </a:cxn>
                <a:cxn ang="0">
                  <a:pos x="184" y="120"/>
                </a:cxn>
                <a:cxn ang="0">
                  <a:pos x="197" y="140"/>
                </a:cxn>
                <a:cxn ang="0">
                  <a:pos x="209" y="161"/>
                </a:cxn>
                <a:cxn ang="0">
                  <a:pos x="220" y="182"/>
                </a:cxn>
                <a:cxn ang="0">
                  <a:pos x="227" y="192"/>
                </a:cxn>
                <a:cxn ang="0">
                  <a:pos x="248" y="205"/>
                </a:cxn>
                <a:cxn ang="0">
                  <a:pos x="260" y="209"/>
                </a:cxn>
                <a:cxn ang="0">
                  <a:pos x="270" y="205"/>
                </a:cxn>
                <a:cxn ang="0">
                  <a:pos x="283" y="205"/>
                </a:cxn>
                <a:cxn ang="0">
                  <a:pos x="365" y="209"/>
                </a:cxn>
              </a:cxnLst>
              <a:rect l="0" t="0" r="r" b="b"/>
              <a:pathLst>
                <a:path w="365" h="409">
                  <a:moveTo>
                    <a:pt x="365" y="209"/>
                  </a:moveTo>
                  <a:lnTo>
                    <a:pt x="365" y="402"/>
                  </a:lnTo>
                  <a:lnTo>
                    <a:pt x="347" y="404"/>
                  </a:lnTo>
                  <a:lnTo>
                    <a:pt x="347" y="404"/>
                  </a:lnTo>
                  <a:lnTo>
                    <a:pt x="329" y="406"/>
                  </a:lnTo>
                  <a:lnTo>
                    <a:pt x="311" y="407"/>
                  </a:lnTo>
                  <a:lnTo>
                    <a:pt x="311" y="407"/>
                  </a:lnTo>
                  <a:lnTo>
                    <a:pt x="283" y="409"/>
                  </a:lnTo>
                  <a:lnTo>
                    <a:pt x="266" y="409"/>
                  </a:lnTo>
                  <a:lnTo>
                    <a:pt x="261" y="407"/>
                  </a:lnTo>
                  <a:lnTo>
                    <a:pt x="256" y="406"/>
                  </a:lnTo>
                  <a:lnTo>
                    <a:pt x="256" y="406"/>
                  </a:lnTo>
                  <a:lnTo>
                    <a:pt x="253" y="401"/>
                  </a:lnTo>
                  <a:lnTo>
                    <a:pt x="252" y="393"/>
                  </a:lnTo>
                  <a:lnTo>
                    <a:pt x="250" y="376"/>
                  </a:lnTo>
                  <a:lnTo>
                    <a:pt x="250" y="376"/>
                  </a:lnTo>
                  <a:lnTo>
                    <a:pt x="248" y="350"/>
                  </a:lnTo>
                  <a:lnTo>
                    <a:pt x="248" y="350"/>
                  </a:lnTo>
                  <a:lnTo>
                    <a:pt x="233" y="348"/>
                  </a:lnTo>
                  <a:lnTo>
                    <a:pt x="220" y="345"/>
                  </a:lnTo>
                  <a:lnTo>
                    <a:pt x="204" y="342"/>
                  </a:lnTo>
                  <a:lnTo>
                    <a:pt x="189" y="340"/>
                  </a:lnTo>
                  <a:lnTo>
                    <a:pt x="183" y="340"/>
                  </a:lnTo>
                  <a:lnTo>
                    <a:pt x="183" y="340"/>
                  </a:lnTo>
                  <a:lnTo>
                    <a:pt x="169" y="342"/>
                  </a:lnTo>
                  <a:lnTo>
                    <a:pt x="156" y="343"/>
                  </a:lnTo>
                  <a:lnTo>
                    <a:pt x="143" y="347"/>
                  </a:lnTo>
                  <a:lnTo>
                    <a:pt x="130" y="348"/>
                  </a:lnTo>
                  <a:lnTo>
                    <a:pt x="123" y="348"/>
                  </a:lnTo>
                  <a:lnTo>
                    <a:pt x="112" y="347"/>
                  </a:lnTo>
                  <a:lnTo>
                    <a:pt x="100" y="347"/>
                  </a:lnTo>
                  <a:lnTo>
                    <a:pt x="100" y="347"/>
                  </a:lnTo>
                  <a:lnTo>
                    <a:pt x="99" y="347"/>
                  </a:lnTo>
                  <a:lnTo>
                    <a:pt x="90" y="347"/>
                  </a:lnTo>
                  <a:lnTo>
                    <a:pt x="87" y="347"/>
                  </a:lnTo>
                  <a:lnTo>
                    <a:pt x="87" y="347"/>
                  </a:lnTo>
                  <a:lnTo>
                    <a:pt x="82" y="348"/>
                  </a:lnTo>
                  <a:lnTo>
                    <a:pt x="81" y="348"/>
                  </a:lnTo>
                  <a:lnTo>
                    <a:pt x="81" y="348"/>
                  </a:lnTo>
                  <a:lnTo>
                    <a:pt x="74" y="347"/>
                  </a:lnTo>
                  <a:lnTo>
                    <a:pt x="69" y="347"/>
                  </a:lnTo>
                  <a:lnTo>
                    <a:pt x="59" y="342"/>
                  </a:lnTo>
                  <a:lnTo>
                    <a:pt x="59" y="342"/>
                  </a:lnTo>
                  <a:lnTo>
                    <a:pt x="49" y="340"/>
                  </a:lnTo>
                  <a:lnTo>
                    <a:pt x="49" y="340"/>
                  </a:lnTo>
                  <a:lnTo>
                    <a:pt x="41" y="335"/>
                  </a:lnTo>
                  <a:lnTo>
                    <a:pt x="41" y="335"/>
                  </a:lnTo>
                  <a:lnTo>
                    <a:pt x="33" y="329"/>
                  </a:lnTo>
                  <a:lnTo>
                    <a:pt x="26" y="320"/>
                  </a:lnTo>
                  <a:lnTo>
                    <a:pt x="26" y="320"/>
                  </a:lnTo>
                  <a:lnTo>
                    <a:pt x="23" y="312"/>
                  </a:lnTo>
                  <a:lnTo>
                    <a:pt x="20" y="306"/>
                  </a:lnTo>
                  <a:lnTo>
                    <a:pt x="20" y="302"/>
                  </a:lnTo>
                  <a:lnTo>
                    <a:pt x="20" y="299"/>
                  </a:lnTo>
                  <a:lnTo>
                    <a:pt x="20" y="299"/>
                  </a:lnTo>
                  <a:lnTo>
                    <a:pt x="20" y="296"/>
                  </a:lnTo>
                  <a:lnTo>
                    <a:pt x="21" y="292"/>
                  </a:lnTo>
                  <a:lnTo>
                    <a:pt x="25" y="287"/>
                  </a:lnTo>
                  <a:lnTo>
                    <a:pt x="25" y="287"/>
                  </a:lnTo>
                  <a:lnTo>
                    <a:pt x="18" y="283"/>
                  </a:lnTo>
                  <a:lnTo>
                    <a:pt x="12" y="276"/>
                  </a:lnTo>
                  <a:lnTo>
                    <a:pt x="12" y="276"/>
                  </a:lnTo>
                  <a:lnTo>
                    <a:pt x="8" y="271"/>
                  </a:lnTo>
                  <a:lnTo>
                    <a:pt x="7" y="268"/>
                  </a:lnTo>
                  <a:lnTo>
                    <a:pt x="3" y="260"/>
                  </a:lnTo>
                  <a:lnTo>
                    <a:pt x="3" y="253"/>
                  </a:lnTo>
                  <a:lnTo>
                    <a:pt x="3" y="250"/>
                  </a:lnTo>
                  <a:lnTo>
                    <a:pt x="3" y="250"/>
                  </a:lnTo>
                  <a:lnTo>
                    <a:pt x="3" y="243"/>
                  </a:lnTo>
                  <a:lnTo>
                    <a:pt x="7" y="238"/>
                  </a:lnTo>
                  <a:lnTo>
                    <a:pt x="7" y="238"/>
                  </a:lnTo>
                  <a:lnTo>
                    <a:pt x="10" y="235"/>
                  </a:lnTo>
                  <a:lnTo>
                    <a:pt x="15" y="232"/>
                  </a:lnTo>
                  <a:lnTo>
                    <a:pt x="15" y="232"/>
                  </a:lnTo>
                  <a:lnTo>
                    <a:pt x="8" y="228"/>
                  </a:lnTo>
                  <a:lnTo>
                    <a:pt x="3" y="223"/>
                  </a:lnTo>
                  <a:lnTo>
                    <a:pt x="3" y="223"/>
                  </a:lnTo>
                  <a:lnTo>
                    <a:pt x="2" y="217"/>
                  </a:lnTo>
                  <a:lnTo>
                    <a:pt x="0" y="209"/>
                  </a:lnTo>
                  <a:lnTo>
                    <a:pt x="0" y="207"/>
                  </a:lnTo>
                  <a:lnTo>
                    <a:pt x="0" y="207"/>
                  </a:lnTo>
                  <a:lnTo>
                    <a:pt x="2" y="197"/>
                  </a:lnTo>
                  <a:lnTo>
                    <a:pt x="7" y="187"/>
                  </a:lnTo>
                  <a:lnTo>
                    <a:pt x="10" y="184"/>
                  </a:lnTo>
                  <a:lnTo>
                    <a:pt x="15" y="181"/>
                  </a:lnTo>
                  <a:lnTo>
                    <a:pt x="18" y="179"/>
                  </a:lnTo>
                  <a:lnTo>
                    <a:pt x="23" y="179"/>
                  </a:lnTo>
                  <a:lnTo>
                    <a:pt x="23" y="179"/>
                  </a:lnTo>
                  <a:lnTo>
                    <a:pt x="20" y="176"/>
                  </a:lnTo>
                  <a:lnTo>
                    <a:pt x="15" y="171"/>
                  </a:lnTo>
                  <a:lnTo>
                    <a:pt x="15" y="171"/>
                  </a:lnTo>
                  <a:lnTo>
                    <a:pt x="12" y="164"/>
                  </a:lnTo>
                  <a:lnTo>
                    <a:pt x="10" y="158"/>
                  </a:lnTo>
                  <a:lnTo>
                    <a:pt x="10" y="158"/>
                  </a:lnTo>
                  <a:lnTo>
                    <a:pt x="10" y="158"/>
                  </a:lnTo>
                  <a:lnTo>
                    <a:pt x="12" y="151"/>
                  </a:lnTo>
                  <a:lnTo>
                    <a:pt x="13" y="146"/>
                  </a:lnTo>
                  <a:lnTo>
                    <a:pt x="16" y="140"/>
                  </a:lnTo>
                  <a:lnTo>
                    <a:pt x="21" y="136"/>
                  </a:lnTo>
                  <a:lnTo>
                    <a:pt x="28" y="131"/>
                  </a:lnTo>
                  <a:lnTo>
                    <a:pt x="35" y="128"/>
                  </a:lnTo>
                  <a:lnTo>
                    <a:pt x="41" y="126"/>
                  </a:lnTo>
                  <a:lnTo>
                    <a:pt x="46" y="126"/>
                  </a:lnTo>
                  <a:lnTo>
                    <a:pt x="51" y="126"/>
                  </a:lnTo>
                  <a:lnTo>
                    <a:pt x="51" y="126"/>
                  </a:lnTo>
                  <a:lnTo>
                    <a:pt x="66" y="128"/>
                  </a:lnTo>
                  <a:lnTo>
                    <a:pt x="77" y="131"/>
                  </a:lnTo>
                  <a:lnTo>
                    <a:pt x="77" y="131"/>
                  </a:lnTo>
                  <a:lnTo>
                    <a:pt x="84" y="133"/>
                  </a:lnTo>
                  <a:lnTo>
                    <a:pt x="92" y="133"/>
                  </a:lnTo>
                  <a:lnTo>
                    <a:pt x="92" y="133"/>
                  </a:lnTo>
                  <a:lnTo>
                    <a:pt x="105" y="133"/>
                  </a:lnTo>
                  <a:lnTo>
                    <a:pt x="112" y="133"/>
                  </a:lnTo>
                  <a:lnTo>
                    <a:pt x="120" y="133"/>
                  </a:lnTo>
                  <a:lnTo>
                    <a:pt x="120" y="133"/>
                  </a:lnTo>
                  <a:lnTo>
                    <a:pt x="117" y="113"/>
                  </a:lnTo>
                  <a:lnTo>
                    <a:pt x="115" y="103"/>
                  </a:lnTo>
                  <a:lnTo>
                    <a:pt x="113" y="94"/>
                  </a:lnTo>
                  <a:lnTo>
                    <a:pt x="113" y="94"/>
                  </a:lnTo>
                  <a:lnTo>
                    <a:pt x="110" y="84"/>
                  </a:lnTo>
                  <a:lnTo>
                    <a:pt x="109" y="76"/>
                  </a:lnTo>
                  <a:lnTo>
                    <a:pt x="109" y="76"/>
                  </a:lnTo>
                  <a:lnTo>
                    <a:pt x="105" y="66"/>
                  </a:lnTo>
                  <a:lnTo>
                    <a:pt x="104" y="56"/>
                  </a:lnTo>
                  <a:lnTo>
                    <a:pt x="104" y="46"/>
                  </a:lnTo>
                  <a:lnTo>
                    <a:pt x="104" y="46"/>
                  </a:lnTo>
                  <a:lnTo>
                    <a:pt x="107" y="31"/>
                  </a:lnTo>
                  <a:lnTo>
                    <a:pt x="112" y="16"/>
                  </a:lnTo>
                  <a:lnTo>
                    <a:pt x="112" y="16"/>
                  </a:lnTo>
                  <a:lnTo>
                    <a:pt x="115" y="10"/>
                  </a:lnTo>
                  <a:lnTo>
                    <a:pt x="120" y="5"/>
                  </a:lnTo>
                  <a:lnTo>
                    <a:pt x="120" y="5"/>
                  </a:lnTo>
                  <a:lnTo>
                    <a:pt x="127" y="2"/>
                  </a:lnTo>
                  <a:lnTo>
                    <a:pt x="133" y="0"/>
                  </a:lnTo>
                  <a:lnTo>
                    <a:pt x="133" y="0"/>
                  </a:lnTo>
                  <a:lnTo>
                    <a:pt x="135" y="2"/>
                  </a:lnTo>
                  <a:lnTo>
                    <a:pt x="136" y="5"/>
                  </a:lnTo>
                  <a:lnTo>
                    <a:pt x="138" y="15"/>
                  </a:lnTo>
                  <a:lnTo>
                    <a:pt x="141" y="34"/>
                  </a:lnTo>
                  <a:lnTo>
                    <a:pt x="141" y="34"/>
                  </a:lnTo>
                  <a:lnTo>
                    <a:pt x="141" y="41"/>
                  </a:lnTo>
                  <a:lnTo>
                    <a:pt x="145" y="49"/>
                  </a:lnTo>
                  <a:lnTo>
                    <a:pt x="148" y="57"/>
                  </a:lnTo>
                  <a:lnTo>
                    <a:pt x="150" y="64"/>
                  </a:lnTo>
                  <a:lnTo>
                    <a:pt x="150" y="64"/>
                  </a:lnTo>
                  <a:lnTo>
                    <a:pt x="153" y="67"/>
                  </a:lnTo>
                  <a:lnTo>
                    <a:pt x="153" y="67"/>
                  </a:lnTo>
                  <a:lnTo>
                    <a:pt x="156" y="72"/>
                  </a:lnTo>
                  <a:lnTo>
                    <a:pt x="156" y="72"/>
                  </a:lnTo>
                  <a:lnTo>
                    <a:pt x="161" y="82"/>
                  </a:lnTo>
                  <a:lnTo>
                    <a:pt x="164" y="92"/>
                  </a:lnTo>
                  <a:lnTo>
                    <a:pt x="164" y="92"/>
                  </a:lnTo>
                  <a:lnTo>
                    <a:pt x="171" y="102"/>
                  </a:lnTo>
                  <a:lnTo>
                    <a:pt x="171" y="102"/>
                  </a:lnTo>
                  <a:lnTo>
                    <a:pt x="178" y="112"/>
                  </a:lnTo>
                  <a:lnTo>
                    <a:pt x="184" y="120"/>
                  </a:lnTo>
                  <a:lnTo>
                    <a:pt x="184" y="120"/>
                  </a:lnTo>
                  <a:lnTo>
                    <a:pt x="191" y="130"/>
                  </a:lnTo>
                  <a:lnTo>
                    <a:pt x="197" y="140"/>
                  </a:lnTo>
                  <a:lnTo>
                    <a:pt x="197" y="140"/>
                  </a:lnTo>
                  <a:lnTo>
                    <a:pt x="204" y="149"/>
                  </a:lnTo>
                  <a:lnTo>
                    <a:pt x="209" y="161"/>
                  </a:lnTo>
                  <a:lnTo>
                    <a:pt x="209" y="161"/>
                  </a:lnTo>
                  <a:lnTo>
                    <a:pt x="214" y="172"/>
                  </a:lnTo>
                  <a:lnTo>
                    <a:pt x="220" y="182"/>
                  </a:lnTo>
                  <a:lnTo>
                    <a:pt x="220" y="182"/>
                  </a:lnTo>
                  <a:lnTo>
                    <a:pt x="224" y="189"/>
                  </a:lnTo>
                  <a:lnTo>
                    <a:pt x="227" y="192"/>
                  </a:lnTo>
                  <a:lnTo>
                    <a:pt x="237" y="199"/>
                  </a:lnTo>
                  <a:lnTo>
                    <a:pt x="237" y="199"/>
                  </a:lnTo>
                  <a:lnTo>
                    <a:pt x="248" y="205"/>
                  </a:lnTo>
                  <a:lnTo>
                    <a:pt x="255" y="209"/>
                  </a:lnTo>
                  <a:lnTo>
                    <a:pt x="260" y="209"/>
                  </a:lnTo>
                  <a:lnTo>
                    <a:pt x="260" y="209"/>
                  </a:lnTo>
                  <a:lnTo>
                    <a:pt x="261" y="205"/>
                  </a:lnTo>
                  <a:lnTo>
                    <a:pt x="263" y="205"/>
                  </a:lnTo>
                  <a:lnTo>
                    <a:pt x="270" y="205"/>
                  </a:lnTo>
                  <a:lnTo>
                    <a:pt x="270" y="205"/>
                  </a:lnTo>
                  <a:lnTo>
                    <a:pt x="283" y="205"/>
                  </a:lnTo>
                  <a:lnTo>
                    <a:pt x="283" y="205"/>
                  </a:lnTo>
                  <a:lnTo>
                    <a:pt x="311" y="207"/>
                  </a:lnTo>
                  <a:lnTo>
                    <a:pt x="311" y="207"/>
                  </a:lnTo>
                  <a:lnTo>
                    <a:pt x="365" y="209"/>
                  </a:lnTo>
                  <a:lnTo>
                    <a:pt x="365" y="209"/>
                  </a:lnTo>
                  <a:close/>
                </a:path>
              </a:pathLst>
            </a:custGeom>
            <a:solidFill>
              <a:srgbClr val="7FAC85"/>
            </a:solidFill>
            <a:ln w="9525">
              <a:noFill/>
              <a:round/>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endParaRPr lang="en-CA" dirty="0">
                <a:solidFill>
                  <a:srgbClr val="333333"/>
                </a:solidFill>
              </a:endParaRPr>
            </a:p>
          </p:txBody>
        </p:sp>
      </p:grpSp>
      <p:grpSp>
        <p:nvGrpSpPr>
          <p:cNvPr id="4" name="Group 28"/>
          <p:cNvGrpSpPr>
            <a:grpSpLocks noChangeAspect="1"/>
          </p:cNvGrpSpPr>
          <p:nvPr/>
        </p:nvGrpSpPr>
        <p:grpSpPr bwMode="auto">
          <a:xfrm>
            <a:off x="5349240" y="2329648"/>
            <a:ext cx="365760" cy="367832"/>
            <a:chOff x="1708" y="1990"/>
            <a:chExt cx="353" cy="355"/>
          </a:xfrm>
        </p:grpSpPr>
        <p:sp>
          <p:nvSpPr>
            <p:cNvPr id="34" name="AutoShape 27"/>
            <p:cNvSpPr>
              <a:spLocks noChangeAspect="1" noChangeArrowheads="1" noTextEdit="1"/>
            </p:cNvSpPr>
            <p:nvPr/>
          </p:nvSpPr>
          <p:spPr bwMode="auto">
            <a:xfrm>
              <a:off x="1708" y="1990"/>
              <a:ext cx="353" cy="3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endParaRPr lang="en-CA" dirty="0">
                <a:solidFill>
                  <a:srgbClr val="333333"/>
                </a:solidFill>
              </a:endParaRPr>
            </a:p>
          </p:txBody>
        </p:sp>
        <p:sp>
          <p:nvSpPr>
            <p:cNvPr id="35" name="Freeform 29"/>
            <p:cNvSpPr>
              <a:spLocks/>
            </p:cNvSpPr>
            <p:nvPr/>
          </p:nvSpPr>
          <p:spPr bwMode="auto">
            <a:xfrm>
              <a:off x="1708" y="1990"/>
              <a:ext cx="353" cy="355"/>
            </a:xfrm>
            <a:custGeom>
              <a:avLst/>
              <a:gdLst/>
              <a:ahLst/>
              <a:cxnLst>
                <a:cxn ang="0">
                  <a:pos x="271" y="2"/>
                </a:cxn>
                <a:cxn ang="0">
                  <a:pos x="258" y="2"/>
                </a:cxn>
                <a:cxn ang="0">
                  <a:pos x="248" y="5"/>
                </a:cxn>
                <a:cxn ang="0">
                  <a:pos x="248" y="5"/>
                </a:cxn>
                <a:cxn ang="0">
                  <a:pos x="233" y="7"/>
                </a:cxn>
                <a:cxn ang="0">
                  <a:pos x="187" y="15"/>
                </a:cxn>
                <a:cxn ang="0">
                  <a:pos x="167" y="13"/>
                </a:cxn>
                <a:cxn ang="0">
                  <a:pos x="130" y="7"/>
                </a:cxn>
                <a:cxn ang="0">
                  <a:pos x="100" y="8"/>
                </a:cxn>
                <a:cxn ang="0">
                  <a:pos x="90" y="7"/>
                </a:cxn>
                <a:cxn ang="0">
                  <a:pos x="80" y="7"/>
                </a:cxn>
                <a:cxn ang="0">
                  <a:pos x="74" y="8"/>
                </a:cxn>
                <a:cxn ang="0">
                  <a:pos x="59" y="13"/>
                </a:cxn>
                <a:cxn ang="0">
                  <a:pos x="39" y="20"/>
                </a:cxn>
                <a:cxn ang="0">
                  <a:pos x="26" y="35"/>
                </a:cxn>
                <a:cxn ang="0">
                  <a:pos x="20" y="49"/>
                </a:cxn>
                <a:cxn ang="0">
                  <a:pos x="18" y="56"/>
                </a:cxn>
                <a:cxn ang="0">
                  <a:pos x="25" y="67"/>
                </a:cxn>
                <a:cxn ang="0">
                  <a:pos x="11" y="79"/>
                </a:cxn>
                <a:cxn ang="0">
                  <a:pos x="5" y="87"/>
                </a:cxn>
                <a:cxn ang="0">
                  <a:pos x="2" y="105"/>
                </a:cxn>
                <a:cxn ang="0">
                  <a:pos x="5" y="117"/>
                </a:cxn>
                <a:cxn ang="0">
                  <a:pos x="13" y="123"/>
                </a:cxn>
                <a:cxn ang="0">
                  <a:pos x="3" y="131"/>
                </a:cxn>
                <a:cxn ang="0">
                  <a:pos x="0" y="146"/>
                </a:cxn>
                <a:cxn ang="0">
                  <a:pos x="2" y="158"/>
                </a:cxn>
                <a:cxn ang="0">
                  <a:pos x="13" y="174"/>
                </a:cxn>
                <a:cxn ang="0">
                  <a:pos x="23" y="176"/>
                </a:cxn>
                <a:cxn ang="0">
                  <a:pos x="15" y="184"/>
                </a:cxn>
                <a:cxn ang="0">
                  <a:pos x="10" y="197"/>
                </a:cxn>
                <a:cxn ang="0">
                  <a:pos x="13" y="209"/>
                </a:cxn>
                <a:cxn ang="0">
                  <a:pos x="28" y="224"/>
                </a:cxn>
                <a:cxn ang="0">
                  <a:pos x="46" y="228"/>
                </a:cxn>
                <a:cxn ang="0">
                  <a:pos x="64" y="227"/>
                </a:cxn>
                <a:cxn ang="0">
                  <a:pos x="84" y="222"/>
                </a:cxn>
                <a:cxn ang="0">
                  <a:pos x="105" y="222"/>
                </a:cxn>
                <a:cxn ang="0">
                  <a:pos x="120" y="222"/>
                </a:cxn>
                <a:cxn ang="0">
                  <a:pos x="112" y="261"/>
                </a:cxn>
                <a:cxn ang="0">
                  <a:pos x="107" y="279"/>
                </a:cxn>
                <a:cxn ang="0">
                  <a:pos x="103" y="299"/>
                </a:cxn>
                <a:cxn ang="0">
                  <a:pos x="107" y="324"/>
                </a:cxn>
                <a:cxn ang="0">
                  <a:pos x="115" y="345"/>
                </a:cxn>
                <a:cxn ang="0">
                  <a:pos x="126" y="353"/>
                </a:cxn>
                <a:cxn ang="0">
                  <a:pos x="135" y="353"/>
                </a:cxn>
                <a:cxn ang="0">
                  <a:pos x="140" y="320"/>
                </a:cxn>
                <a:cxn ang="0">
                  <a:pos x="144" y="306"/>
                </a:cxn>
                <a:cxn ang="0">
                  <a:pos x="148" y="291"/>
                </a:cxn>
                <a:cxn ang="0">
                  <a:pos x="154" y="283"/>
                </a:cxn>
                <a:cxn ang="0">
                  <a:pos x="164" y="263"/>
                </a:cxn>
                <a:cxn ang="0">
                  <a:pos x="171" y="253"/>
                </a:cxn>
                <a:cxn ang="0">
                  <a:pos x="182" y="235"/>
                </a:cxn>
                <a:cxn ang="0">
                  <a:pos x="197" y="215"/>
                </a:cxn>
                <a:cxn ang="0">
                  <a:pos x="207" y="194"/>
                </a:cxn>
                <a:cxn ang="0">
                  <a:pos x="218" y="173"/>
                </a:cxn>
                <a:cxn ang="0">
                  <a:pos x="236" y="156"/>
                </a:cxn>
                <a:cxn ang="0">
                  <a:pos x="238" y="154"/>
                </a:cxn>
                <a:cxn ang="0">
                  <a:pos x="240" y="189"/>
                </a:cxn>
                <a:cxn ang="0">
                  <a:pos x="245" y="202"/>
                </a:cxn>
                <a:cxn ang="0">
                  <a:pos x="271" y="205"/>
                </a:cxn>
                <a:cxn ang="0">
                  <a:pos x="317" y="201"/>
                </a:cxn>
                <a:cxn ang="0">
                  <a:pos x="353" y="3"/>
                </a:cxn>
                <a:cxn ang="0">
                  <a:pos x="299" y="2"/>
                </a:cxn>
              </a:cxnLst>
              <a:rect l="0" t="0" r="r" b="b"/>
              <a:pathLst>
                <a:path w="353" h="355">
                  <a:moveTo>
                    <a:pt x="299" y="2"/>
                  </a:moveTo>
                  <a:lnTo>
                    <a:pt x="299" y="2"/>
                  </a:lnTo>
                  <a:lnTo>
                    <a:pt x="271" y="2"/>
                  </a:lnTo>
                  <a:lnTo>
                    <a:pt x="271" y="2"/>
                  </a:lnTo>
                  <a:lnTo>
                    <a:pt x="258" y="2"/>
                  </a:lnTo>
                  <a:lnTo>
                    <a:pt x="258" y="2"/>
                  </a:lnTo>
                  <a:lnTo>
                    <a:pt x="251" y="0"/>
                  </a:lnTo>
                  <a:lnTo>
                    <a:pt x="250" y="2"/>
                  </a:lnTo>
                  <a:lnTo>
                    <a:pt x="248" y="5"/>
                  </a:lnTo>
                  <a:lnTo>
                    <a:pt x="248" y="5"/>
                  </a:lnTo>
                  <a:lnTo>
                    <a:pt x="248" y="5"/>
                  </a:lnTo>
                  <a:lnTo>
                    <a:pt x="248" y="5"/>
                  </a:lnTo>
                  <a:lnTo>
                    <a:pt x="248" y="5"/>
                  </a:lnTo>
                  <a:lnTo>
                    <a:pt x="248" y="5"/>
                  </a:lnTo>
                  <a:lnTo>
                    <a:pt x="233" y="7"/>
                  </a:lnTo>
                  <a:lnTo>
                    <a:pt x="218" y="10"/>
                  </a:lnTo>
                  <a:lnTo>
                    <a:pt x="204" y="13"/>
                  </a:lnTo>
                  <a:lnTo>
                    <a:pt x="187" y="15"/>
                  </a:lnTo>
                  <a:lnTo>
                    <a:pt x="181" y="15"/>
                  </a:lnTo>
                  <a:lnTo>
                    <a:pt x="181" y="15"/>
                  </a:lnTo>
                  <a:lnTo>
                    <a:pt x="167" y="13"/>
                  </a:lnTo>
                  <a:lnTo>
                    <a:pt x="154" y="12"/>
                  </a:lnTo>
                  <a:lnTo>
                    <a:pt x="143" y="8"/>
                  </a:lnTo>
                  <a:lnTo>
                    <a:pt x="130" y="7"/>
                  </a:lnTo>
                  <a:lnTo>
                    <a:pt x="123" y="7"/>
                  </a:lnTo>
                  <a:lnTo>
                    <a:pt x="112" y="8"/>
                  </a:lnTo>
                  <a:lnTo>
                    <a:pt x="100" y="8"/>
                  </a:lnTo>
                  <a:lnTo>
                    <a:pt x="100" y="8"/>
                  </a:lnTo>
                  <a:lnTo>
                    <a:pt x="99" y="8"/>
                  </a:lnTo>
                  <a:lnTo>
                    <a:pt x="90" y="7"/>
                  </a:lnTo>
                  <a:lnTo>
                    <a:pt x="87" y="7"/>
                  </a:lnTo>
                  <a:lnTo>
                    <a:pt x="87" y="7"/>
                  </a:lnTo>
                  <a:lnTo>
                    <a:pt x="80" y="7"/>
                  </a:lnTo>
                  <a:lnTo>
                    <a:pt x="80" y="7"/>
                  </a:lnTo>
                  <a:lnTo>
                    <a:pt x="80" y="7"/>
                  </a:lnTo>
                  <a:lnTo>
                    <a:pt x="74" y="8"/>
                  </a:lnTo>
                  <a:lnTo>
                    <a:pt x="69" y="8"/>
                  </a:lnTo>
                  <a:lnTo>
                    <a:pt x="59" y="13"/>
                  </a:lnTo>
                  <a:lnTo>
                    <a:pt x="59" y="13"/>
                  </a:lnTo>
                  <a:lnTo>
                    <a:pt x="48" y="15"/>
                  </a:lnTo>
                  <a:lnTo>
                    <a:pt x="48" y="15"/>
                  </a:lnTo>
                  <a:lnTo>
                    <a:pt x="39" y="20"/>
                  </a:lnTo>
                  <a:lnTo>
                    <a:pt x="39" y="20"/>
                  </a:lnTo>
                  <a:lnTo>
                    <a:pt x="33" y="26"/>
                  </a:lnTo>
                  <a:lnTo>
                    <a:pt x="26" y="35"/>
                  </a:lnTo>
                  <a:lnTo>
                    <a:pt x="26" y="35"/>
                  </a:lnTo>
                  <a:lnTo>
                    <a:pt x="21" y="43"/>
                  </a:lnTo>
                  <a:lnTo>
                    <a:pt x="20" y="49"/>
                  </a:lnTo>
                  <a:lnTo>
                    <a:pt x="18" y="53"/>
                  </a:lnTo>
                  <a:lnTo>
                    <a:pt x="18" y="56"/>
                  </a:lnTo>
                  <a:lnTo>
                    <a:pt x="18" y="56"/>
                  </a:lnTo>
                  <a:lnTo>
                    <a:pt x="20" y="59"/>
                  </a:lnTo>
                  <a:lnTo>
                    <a:pt x="21" y="62"/>
                  </a:lnTo>
                  <a:lnTo>
                    <a:pt x="25" y="67"/>
                  </a:lnTo>
                  <a:lnTo>
                    <a:pt x="25" y="67"/>
                  </a:lnTo>
                  <a:lnTo>
                    <a:pt x="16" y="72"/>
                  </a:lnTo>
                  <a:lnTo>
                    <a:pt x="11" y="79"/>
                  </a:lnTo>
                  <a:lnTo>
                    <a:pt x="11" y="79"/>
                  </a:lnTo>
                  <a:lnTo>
                    <a:pt x="8" y="84"/>
                  </a:lnTo>
                  <a:lnTo>
                    <a:pt x="5" y="87"/>
                  </a:lnTo>
                  <a:lnTo>
                    <a:pt x="3" y="95"/>
                  </a:lnTo>
                  <a:lnTo>
                    <a:pt x="2" y="102"/>
                  </a:lnTo>
                  <a:lnTo>
                    <a:pt x="2" y="105"/>
                  </a:lnTo>
                  <a:lnTo>
                    <a:pt x="2" y="105"/>
                  </a:lnTo>
                  <a:lnTo>
                    <a:pt x="3" y="112"/>
                  </a:lnTo>
                  <a:lnTo>
                    <a:pt x="5" y="117"/>
                  </a:lnTo>
                  <a:lnTo>
                    <a:pt x="5" y="117"/>
                  </a:lnTo>
                  <a:lnTo>
                    <a:pt x="10" y="120"/>
                  </a:lnTo>
                  <a:lnTo>
                    <a:pt x="13" y="123"/>
                  </a:lnTo>
                  <a:lnTo>
                    <a:pt x="13" y="123"/>
                  </a:lnTo>
                  <a:lnTo>
                    <a:pt x="8" y="127"/>
                  </a:lnTo>
                  <a:lnTo>
                    <a:pt x="3" y="131"/>
                  </a:lnTo>
                  <a:lnTo>
                    <a:pt x="3" y="131"/>
                  </a:lnTo>
                  <a:lnTo>
                    <a:pt x="0" y="138"/>
                  </a:lnTo>
                  <a:lnTo>
                    <a:pt x="0" y="146"/>
                  </a:lnTo>
                  <a:lnTo>
                    <a:pt x="0" y="148"/>
                  </a:lnTo>
                  <a:lnTo>
                    <a:pt x="0" y="148"/>
                  </a:lnTo>
                  <a:lnTo>
                    <a:pt x="2" y="158"/>
                  </a:lnTo>
                  <a:lnTo>
                    <a:pt x="7" y="168"/>
                  </a:lnTo>
                  <a:lnTo>
                    <a:pt x="10" y="171"/>
                  </a:lnTo>
                  <a:lnTo>
                    <a:pt x="13" y="174"/>
                  </a:lnTo>
                  <a:lnTo>
                    <a:pt x="18" y="176"/>
                  </a:lnTo>
                  <a:lnTo>
                    <a:pt x="23" y="176"/>
                  </a:lnTo>
                  <a:lnTo>
                    <a:pt x="23" y="176"/>
                  </a:lnTo>
                  <a:lnTo>
                    <a:pt x="20" y="179"/>
                  </a:lnTo>
                  <a:lnTo>
                    <a:pt x="15" y="184"/>
                  </a:lnTo>
                  <a:lnTo>
                    <a:pt x="15" y="184"/>
                  </a:lnTo>
                  <a:lnTo>
                    <a:pt x="11" y="191"/>
                  </a:lnTo>
                  <a:lnTo>
                    <a:pt x="10" y="197"/>
                  </a:lnTo>
                  <a:lnTo>
                    <a:pt x="10" y="197"/>
                  </a:lnTo>
                  <a:lnTo>
                    <a:pt x="10" y="197"/>
                  </a:lnTo>
                  <a:lnTo>
                    <a:pt x="10" y="204"/>
                  </a:lnTo>
                  <a:lnTo>
                    <a:pt x="13" y="209"/>
                  </a:lnTo>
                  <a:lnTo>
                    <a:pt x="16" y="215"/>
                  </a:lnTo>
                  <a:lnTo>
                    <a:pt x="21" y="219"/>
                  </a:lnTo>
                  <a:lnTo>
                    <a:pt x="28" y="224"/>
                  </a:lnTo>
                  <a:lnTo>
                    <a:pt x="33" y="227"/>
                  </a:lnTo>
                  <a:lnTo>
                    <a:pt x="39" y="228"/>
                  </a:lnTo>
                  <a:lnTo>
                    <a:pt x="46" y="228"/>
                  </a:lnTo>
                  <a:lnTo>
                    <a:pt x="51" y="228"/>
                  </a:lnTo>
                  <a:lnTo>
                    <a:pt x="51" y="228"/>
                  </a:lnTo>
                  <a:lnTo>
                    <a:pt x="64" y="227"/>
                  </a:lnTo>
                  <a:lnTo>
                    <a:pt x="77" y="224"/>
                  </a:lnTo>
                  <a:lnTo>
                    <a:pt x="77" y="224"/>
                  </a:lnTo>
                  <a:lnTo>
                    <a:pt x="84" y="222"/>
                  </a:lnTo>
                  <a:lnTo>
                    <a:pt x="90" y="222"/>
                  </a:lnTo>
                  <a:lnTo>
                    <a:pt x="90" y="222"/>
                  </a:lnTo>
                  <a:lnTo>
                    <a:pt x="105" y="222"/>
                  </a:lnTo>
                  <a:lnTo>
                    <a:pt x="110" y="222"/>
                  </a:lnTo>
                  <a:lnTo>
                    <a:pt x="120" y="222"/>
                  </a:lnTo>
                  <a:lnTo>
                    <a:pt x="120" y="222"/>
                  </a:lnTo>
                  <a:lnTo>
                    <a:pt x="117" y="242"/>
                  </a:lnTo>
                  <a:lnTo>
                    <a:pt x="115" y="251"/>
                  </a:lnTo>
                  <a:lnTo>
                    <a:pt x="112" y="261"/>
                  </a:lnTo>
                  <a:lnTo>
                    <a:pt x="112" y="261"/>
                  </a:lnTo>
                  <a:lnTo>
                    <a:pt x="110" y="271"/>
                  </a:lnTo>
                  <a:lnTo>
                    <a:pt x="107" y="279"/>
                  </a:lnTo>
                  <a:lnTo>
                    <a:pt x="107" y="279"/>
                  </a:lnTo>
                  <a:lnTo>
                    <a:pt x="105" y="289"/>
                  </a:lnTo>
                  <a:lnTo>
                    <a:pt x="103" y="299"/>
                  </a:lnTo>
                  <a:lnTo>
                    <a:pt x="103" y="309"/>
                  </a:lnTo>
                  <a:lnTo>
                    <a:pt x="103" y="309"/>
                  </a:lnTo>
                  <a:lnTo>
                    <a:pt x="107" y="324"/>
                  </a:lnTo>
                  <a:lnTo>
                    <a:pt x="112" y="339"/>
                  </a:lnTo>
                  <a:lnTo>
                    <a:pt x="112" y="339"/>
                  </a:lnTo>
                  <a:lnTo>
                    <a:pt x="115" y="345"/>
                  </a:lnTo>
                  <a:lnTo>
                    <a:pt x="118" y="350"/>
                  </a:lnTo>
                  <a:lnTo>
                    <a:pt x="118" y="350"/>
                  </a:lnTo>
                  <a:lnTo>
                    <a:pt x="126" y="353"/>
                  </a:lnTo>
                  <a:lnTo>
                    <a:pt x="133" y="355"/>
                  </a:lnTo>
                  <a:lnTo>
                    <a:pt x="133" y="355"/>
                  </a:lnTo>
                  <a:lnTo>
                    <a:pt x="135" y="353"/>
                  </a:lnTo>
                  <a:lnTo>
                    <a:pt x="136" y="350"/>
                  </a:lnTo>
                  <a:lnTo>
                    <a:pt x="138" y="340"/>
                  </a:lnTo>
                  <a:lnTo>
                    <a:pt x="140" y="320"/>
                  </a:lnTo>
                  <a:lnTo>
                    <a:pt x="140" y="320"/>
                  </a:lnTo>
                  <a:lnTo>
                    <a:pt x="141" y="314"/>
                  </a:lnTo>
                  <a:lnTo>
                    <a:pt x="144" y="306"/>
                  </a:lnTo>
                  <a:lnTo>
                    <a:pt x="148" y="297"/>
                  </a:lnTo>
                  <a:lnTo>
                    <a:pt x="148" y="291"/>
                  </a:lnTo>
                  <a:lnTo>
                    <a:pt x="148" y="291"/>
                  </a:lnTo>
                  <a:lnTo>
                    <a:pt x="151" y="288"/>
                  </a:lnTo>
                  <a:lnTo>
                    <a:pt x="151" y="288"/>
                  </a:lnTo>
                  <a:lnTo>
                    <a:pt x="154" y="283"/>
                  </a:lnTo>
                  <a:lnTo>
                    <a:pt x="154" y="283"/>
                  </a:lnTo>
                  <a:lnTo>
                    <a:pt x="159" y="273"/>
                  </a:lnTo>
                  <a:lnTo>
                    <a:pt x="164" y="263"/>
                  </a:lnTo>
                  <a:lnTo>
                    <a:pt x="164" y="263"/>
                  </a:lnTo>
                  <a:lnTo>
                    <a:pt x="171" y="253"/>
                  </a:lnTo>
                  <a:lnTo>
                    <a:pt x="171" y="253"/>
                  </a:lnTo>
                  <a:lnTo>
                    <a:pt x="176" y="243"/>
                  </a:lnTo>
                  <a:lnTo>
                    <a:pt x="182" y="235"/>
                  </a:lnTo>
                  <a:lnTo>
                    <a:pt x="182" y="235"/>
                  </a:lnTo>
                  <a:lnTo>
                    <a:pt x="190" y="225"/>
                  </a:lnTo>
                  <a:lnTo>
                    <a:pt x="197" y="215"/>
                  </a:lnTo>
                  <a:lnTo>
                    <a:pt x="197" y="215"/>
                  </a:lnTo>
                  <a:lnTo>
                    <a:pt x="202" y="205"/>
                  </a:lnTo>
                  <a:lnTo>
                    <a:pt x="207" y="194"/>
                  </a:lnTo>
                  <a:lnTo>
                    <a:pt x="207" y="194"/>
                  </a:lnTo>
                  <a:lnTo>
                    <a:pt x="213" y="182"/>
                  </a:lnTo>
                  <a:lnTo>
                    <a:pt x="218" y="173"/>
                  </a:lnTo>
                  <a:lnTo>
                    <a:pt x="218" y="173"/>
                  </a:lnTo>
                  <a:lnTo>
                    <a:pt x="222" y="166"/>
                  </a:lnTo>
                  <a:lnTo>
                    <a:pt x="227" y="163"/>
                  </a:lnTo>
                  <a:lnTo>
                    <a:pt x="236" y="156"/>
                  </a:lnTo>
                  <a:lnTo>
                    <a:pt x="236" y="156"/>
                  </a:lnTo>
                  <a:lnTo>
                    <a:pt x="238" y="154"/>
                  </a:lnTo>
                  <a:lnTo>
                    <a:pt x="238" y="154"/>
                  </a:lnTo>
                  <a:lnTo>
                    <a:pt x="238" y="173"/>
                  </a:lnTo>
                  <a:lnTo>
                    <a:pt x="238" y="173"/>
                  </a:lnTo>
                  <a:lnTo>
                    <a:pt x="240" y="189"/>
                  </a:lnTo>
                  <a:lnTo>
                    <a:pt x="241" y="197"/>
                  </a:lnTo>
                  <a:lnTo>
                    <a:pt x="245" y="202"/>
                  </a:lnTo>
                  <a:lnTo>
                    <a:pt x="245" y="202"/>
                  </a:lnTo>
                  <a:lnTo>
                    <a:pt x="248" y="204"/>
                  </a:lnTo>
                  <a:lnTo>
                    <a:pt x="254" y="204"/>
                  </a:lnTo>
                  <a:lnTo>
                    <a:pt x="271" y="205"/>
                  </a:lnTo>
                  <a:lnTo>
                    <a:pt x="299" y="204"/>
                  </a:lnTo>
                  <a:lnTo>
                    <a:pt x="299" y="204"/>
                  </a:lnTo>
                  <a:lnTo>
                    <a:pt x="317" y="201"/>
                  </a:lnTo>
                  <a:lnTo>
                    <a:pt x="335" y="201"/>
                  </a:lnTo>
                  <a:lnTo>
                    <a:pt x="353" y="199"/>
                  </a:lnTo>
                  <a:lnTo>
                    <a:pt x="353" y="3"/>
                  </a:lnTo>
                  <a:lnTo>
                    <a:pt x="353" y="3"/>
                  </a:lnTo>
                  <a:lnTo>
                    <a:pt x="299" y="2"/>
                  </a:lnTo>
                  <a:lnTo>
                    <a:pt x="299" y="2"/>
                  </a:lnTo>
                  <a:close/>
                </a:path>
              </a:pathLst>
            </a:custGeom>
            <a:solidFill>
              <a:srgbClr val="902E2E"/>
            </a:solidFill>
            <a:ln w="9525">
              <a:noFill/>
              <a:round/>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endParaRPr lang="en-CA" dirty="0">
                <a:solidFill>
                  <a:srgbClr val="333333"/>
                </a:solidFill>
              </a:endParaRPr>
            </a:p>
          </p:txBody>
        </p:sp>
      </p:grpSp>
      <p:sp>
        <p:nvSpPr>
          <p:cNvPr id="36" name="TextBox 35"/>
          <p:cNvSpPr txBox="1"/>
          <p:nvPr/>
        </p:nvSpPr>
        <p:spPr>
          <a:xfrm>
            <a:off x="4567399" y="2666226"/>
            <a:ext cx="4207867" cy="3231654"/>
          </a:xfrm>
          <a:prstGeom prst="rect">
            <a:avLst/>
          </a:prstGeom>
          <a:noFill/>
        </p:spPr>
        <p:txBody>
          <a:bodyPr wrap="square" rtlCol="0">
            <a:spAutoFit/>
          </a:bodyPr>
          <a:lstStyle/>
          <a:p>
            <a:pPr marL="171450" indent="-171450" algn="l" fontAlgn="base">
              <a:spcBef>
                <a:spcPct val="0"/>
              </a:spcBef>
              <a:spcAft>
                <a:spcPct val="0"/>
              </a:spcAft>
              <a:buFont typeface="Arial" pitchFamily="34" charset="0"/>
              <a:buChar char="•"/>
            </a:pPr>
            <a:r>
              <a:rPr lang="en-CA" sz="1200" b="1" dirty="0">
                <a:solidFill>
                  <a:srgbClr val="333333"/>
                </a:solidFill>
              </a:rPr>
              <a:t>Your organization </a:t>
            </a:r>
            <a:r>
              <a:rPr lang="en-CA" sz="1200" b="1" dirty="0" smtClean="0">
                <a:solidFill>
                  <a:srgbClr val="333333"/>
                </a:solidFill>
              </a:rPr>
              <a:t>has very few customers. </a:t>
            </a:r>
            <a:r>
              <a:rPr lang="en-CA" sz="1200" dirty="0">
                <a:solidFill>
                  <a:srgbClr val="333333"/>
                </a:solidFill>
              </a:rPr>
              <a:t>B2B firms that rely on only a few key clients are unlikely to require a CRM </a:t>
            </a:r>
            <a:r>
              <a:rPr lang="en-CA" sz="1200" dirty="0" smtClean="0">
                <a:solidFill>
                  <a:srgbClr val="333333"/>
                </a:solidFill>
              </a:rPr>
              <a:t>suite over an existing ERP system or contact management software, </a:t>
            </a:r>
            <a:r>
              <a:rPr lang="en-CA" sz="1200" dirty="0">
                <a:solidFill>
                  <a:srgbClr val="333333"/>
                </a:solidFill>
              </a:rPr>
              <a:t>due to a lower volume of customer </a:t>
            </a:r>
            <a:r>
              <a:rPr lang="en-CA" sz="1200" dirty="0" smtClean="0">
                <a:solidFill>
                  <a:srgbClr val="333333"/>
                </a:solidFill>
              </a:rPr>
              <a:t>interactions. Some firms are very large, but rely on only a few key customers. In this instance, a full CRM suite is unnecessary.</a:t>
            </a:r>
          </a:p>
          <a:p>
            <a:pPr algn="l" fontAlgn="base">
              <a:spcBef>
                <a:spcPct val="0"/>
              </a:spcBef>
              <a:spcAft>
                <a:spcPct val="0"/>
              </a:spcAft>
              <a:buFont typeface="Arial" pitchFamily="34" charset="0"/>
              <a:buChar char="•"/>
            </a:pPr>
            <a:endParaRPr lang="en-CA" sz="1200" dirty="0" smtClean="0">
              <a:solidFill>
                <a:srgbClr val="333333"/>
              </a:solidFill>
            </a:endParaRPr>
          </a:p>
          <a:p>
            <a:pPr marL="171450" indent="-171450" algn="l" fontAlgn="base">
              <a:spcBef>
                <a:spcPct val="0"/>
              </a:spcBef>
              <a:spcAft>
                <a:spcPct val="0"/>
              </a:spcAft>
              <a:buFont typeface="Arial" pitchFamily="34" charset="0"/>
              <a:buChar char="•"/>
            </a:pPr>
            <a:r>
              <a:rPr lang="en-CA" sz="1200" b="1" dirty="0" smtClean="0">
                <a:solidFill>
                  <a:srgbClr val="333333"/>
                </a:solidFill>
              </a:rPr>
              <a:t>Your organization has very narrow or specific needs </a:t>
            </a:r>
            <a:r>
              <a:rPr lang="en-CA" sz="1200" dirty="0" smtClean="0">
                <a:solidFill>
                  <a:srgbClr val="333333"/>
                </a:solidFill>
              </a:rPr>
              <a:t>that only require the use of parts of a full CRM suite. A typical example would be some government agencies. </a:t>
            </a:r>
            <a:r>
              <a:rPr lang="en-CA" sz="1200" dirty="0">
                <a:solidFill>
                  <a:srgbClr val="333333"/>
                </a:solidFill>
              </a:rPr>
              <a:t>T</a:t>
            </a:r>
            <a:r>
              <a:rPr lang="en-CA" sz="1200" dirty="0" smtClean="0">
                <a:solidFill>
                  <a:srgbClr val="333333"/>
                </a:solidFill>
              </a:rPr>
              <a:t>hough they may have a large headcount and the need to serve multiple contacts, their needs can be better served by dedicated contact management, or with Info-Tech’s </a:t>
            </a:r>
            <a:r>
              <a:rPr lang="en-CA" sz="1200" i="1" dirty="0" smtClean="0">
                <a:solidFill>
                  <a:srgbClr val="333333"/>
                </a:solidFill>
                <a:hlinkClick r:id="rId3"/>
              </a:rPr>
              <a:t>Vendor Landscape: Mid-Market Service Desk Software</a:t>
            </a:r>
            <a:r>
              <a:rPr lang="en-CA" sz="1200" i="1" dirty="0" smtClean="0">
                <a:solidFill>
                  <a:srgbClr val="333333"/>
                </a:solidFill>
              </a:rPr>
              <a:t> </a:t>
            </a:r>
            <a:r>
              <a:rPr lang="en-CA" sz="1200" dirty="0" smtClean="0">
                <a:solidFill>
                  <a:srgbClr val="333333"/>
                </a:solidFill>
              </a:rPr>
              <a:t>or </a:t>
            </a:r>
            <a:r>
              <a:rPr lang="en-CA" sz="1200" i="1" dirty="0" smtClean="0">
                <a:solidFill>
                  <a:srgbClr val="333333"/>
                </a:solidFill>
                <a:hlinkClick r:id="rId4"/>
              </a:rPr>
              <a:t>Vendor Landscape: Enterprise Service Desk Software</a:t>
            </a:r>
            <a:r>
              <a:rPr lang="en-CA" sz="1200" dirty="0" smtClean="0">
                <a:solidFill>
                  <a:srgbClr val="333333"/>
                </a:solidFill>
              </a:rPr>
              <a:t>.</a:t>
            </a:r>
            <a:endParaRPr lang="en-CA" sz="1200" dirty="0">
              <a:solidFill>
                <a:srgbClr val="333333"/>
              </a:solidFill>
            </a:endParaRPr>
          </a:p>
        </p:txBody>
      </p:sp>
      <p:sp>
        <p:nvSpPr>
          <p:cNvPr id="37" name="TextBox 36"/>
          <p:cNvSpPr txBox="1"/>
          <p:nvPr/>
        </p:nvSpPr>
        <p:spPr>
          <a:xfrm>
            <a:off x="370149" y="2666226"/>
            <a:ext cx="4207867" cy="2871488"/>
          </a:xfrm>
          <a:prstGeom prst="rect">
            <a:avLst/>
          </a:prstGeom>
          <a:noFill/>
        </p:spPr>
        <p:txBody>
          <a:bodyPr wrap="square" rtlCol="0">
            <a:normAutofit/>
          </a:bodyPr>
          <a:lstStyle/>
          <a:p>
            <a:pPr marL="171450" indent="-171450" algn="l" fontAlgn="base">
              <a:spcBef>
                <a:spcPct val="0"/>
              </a:spcBef>
              <a:spcAft>
                <a:spcPct val="0"/>
              </a:spcAft>
              <a:buFont typeface="Arial" pitchFamily="34" charset="0"/>
              <a:buChar char="•"/>
            </a:pPr>
            <a:r>
              <a:rPr lang="en-CA" sz="1200" b="1" dirty="0">
                <a:solidFill>
                  <a:srgbClr val="333333"/>
                </a:solidFill>
              </a:rPr>
              <a:t>Your </a:t>
            </a:r>
            <a:r>
              <a:rPr lang="en-CA" sz="1200" b="1" dirty="0" smtClean="0">
                <a:solidFill>
                  <a:srgbClr val="333333"/>
                </a:solidFill>
              </a:rPr>
              <a:t>organization is a medium-to-large enterprise that </a:t>
            </a:r>
            <a:r>
              <a:rPr lang="en-CA" sz="1200" b="1" dirty="0">
                <a:solidFill>
                  <a:srgbClr val="333333"/>
                </a:solidFill>
              </a:rPr>
              <a:t>serves a </a:t>
            </a:r>
            <a:r>
              <a:rPr lang="en-CA" sz="1200" b="1" dirty="0" smtClean="0">
                <a:solidFill>
                  <a:srgbClr val="333333"/>
                </a:solidFill>
              </a:rPr>
              <a:t>large volume of customers (especially with a high transaction value). </a:t>
            </a:r>
            <a:r>
              <a:rPr lang="en-CA" sz="1200" dirty="0" smtClean="0">
                <a:solidFill>
                  <a:srgbClr val="333333"/>
                </a:solidFill>
              </a:rPr>
              <a:t>While organizations of all sizes are adopting CRM suites, they are particularly indispensible at the large-enterprise level. Due to the table stakes nature of CRM for large companies, if you are a sizeable firm still at the greenfield decision stage, don’t delay – adopt today.</a:t>
            </a:r>
            <a:endParaRPr lang="en-CA" sz="1200" dirty="0">
              <a:solidFill>
                <a:srgbClr val="333333"/>
              </a:solidFill>
            </a:endParaRPr>
          </a:p>
          <a:p>
            <a:pPr marL="171450" indent="-171450" algn="l" fontAlgn="base">
              <a:spcBef>
                <a:spcPct val="0"/>
              </a:spcBef>
              <a:spcAft>
                <a:spcPct val="0"/>
              </a:spcAft>
              <a:buFont typeface="Arial" pitchFamily="34" charset="0"/>
              <a:buChar char="•"/>
            </a:pPr>
            <a:endParaRPr lang="en-CA" sz="1200" b="1" dirty="0">
              <a:solidFill>
                <a:srgbClr val="333333"/>
              </a:solidFill>
            </a:endParaRPr>
          </a:p>
          <a:p>
            <a:pPr marL="171450" indent="-171450" algn="l" fontAlgn="base">
              <a:spcBef>
                <a:spcPct val="0"/>
              </a:spcBef>
              <a:spcAft>
                <a:spcPct val="0"/>
              </a:spcAft>
              <a:buFont typeface="Arial" pitchFamily="34" charset="0"/>
              <a:buChar char="•"/>
            </a:pPr>
            <a:r>
              <a:rPr lang="en-CA" sz="1200" b="1" dirty="0">
                <a:solidFill>
                  <a:srgbClr val="333333"/>
                </a:solidFill>
              </a:rPr>
              <a:t>Your organization is actively pursuing a </a:t>
            </a:r>
            <a:r>
              <a:rPr lang="en-CA" sz="1200" b="1" dirty="0" smtClean="0">
                <a:solidFill>
                  <a:srgbClr val="333333"/>
                </a:solidFill>
              </a:rPr>
              <a:t>multi-channel strategy </a:t>
            </a:r>
            <a:r>
              <a:rPr lang="en-CA" sz="1200" dirty="0" smtClean="0">
                <a:solidFill>
                  <a:srgbClr val="333333"/>
                </a:solidFill>
              </a:rPr>
              <a:t>that uses a wide variety of methods to provide marketing, sales, and customer service. The more channels your organization uses, the greater the need for a powerful CRM suite to manage the complexity inherent in multi-channel interactions.</a:t>
            </a:r>
            <a:endParaRPr lang="en-CA" sz="1200" dirty="0">
              <a:solidFill>
                <a:srgbClr val="333333"/>
              </a:solidFill>
            </a:endParaRPr>
          </a:p>
        </p:txBody>
      </p:sp>
      <p:cxnSp>
        <p:nvCxnSpPr>
          <p:cNvPr id="38" name="Straight Connector 37"/>
          <p:cNvCxnSpPr/>
          <p:nvPr/>
        </p:nvCxnSpPr>
        <p:spPr>
          <a:xfrm flipH="1">
            <a:off x="4567400" y="2511645"/>
            <a:ext cx="10616" cy="3249075"/>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16" name="Picture 15"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989037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431540" y="3154680"/>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254061"/>
              </a:solidFill>
            </a:endParaRPr>
          </a:p>
        </p:txBody>
      </p:sp>
      <p:sp>
        <p:nvSpPr>
          <p:cNvPr id="17" name="Chevron 16"/>
          <p:cNvSpPr/>
          <p:nvPr/>
        </p:nvSpPr>
        <p:spPr>
          <a:xfrm>
            <a:off x="6214437" y="437421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254061"/>
              </a:solidFill>
            </a:endParaRPr>
          </a:p>
        </p:txBody>
      </p:sp>
      <p:sp>
        <p:nvSpPr>
          <p:cNvPr id="18" name="Text Placeholder 17"/>
          <p:cNvSpPr>
            <a:spLocks noGrp="1"/>
          </p:cNvSpPr>
          <p:nvPr>
            <p:ph type="body" sz="quarter" idx="15"/>
          </p:nvPr>
        </p:nvSpPr>
        <p:spPr/>
        <p:txBody>
          <a:bodyPr/>
          <a:lstStyle/>
          <a:p>
            <a:r>
              <a:rPr lang="en-CA" dirty="0" smtClean="0"/>
              <a:t>Build a CRM Strategy</a:t>
            </a:r>
            <a:endParaRPr lang="en-CA" dirty="0"/>
          </a:p>
        </p:txBody>
      </p:sp>
      <p:sp>
        <p:nvSpPr>
          <p:cNvPr id="19" name="Text Placeholder 18"/>
          <p:cNvSpPr>
            <a:spLocks noGrp="1"/>
          </p:cNvSpPr>
          <p:nvPr>
            <p:ph type="body" sz="quarter" idx="18"/>
          </p:nvPr>
        </p:nvSpPr>
        <p:spPr/>
        <p:txBody>
          <a:bodyPr/>
          <a:lstStyle/>
          <a:p>
            <a:r>
              <a:rPr lang="en-CA" b="1" dirty="0" smtClean="0"/>
              <a:t>Build a CRM Strategy</a:t>
            </a:r>
          </a:p>
          <a:p>
            <a:r>
              <a:rPr lang="en-CA" dirty="0" smtClean="0"/>
              <a:t>Create a Selection Roadmap</a:t>
            </a:r>
          </a:p>
          <a:p>
            <a:r>
              <a:rPr lang="en-CA" dirty="0" smtClean="0"/>
              <a:t>Implement and Optimize</a:t>
            </a:r>
          </a:p>
          <a:p>
            <a:endParaRPr lang="en-CA" dirty="0"/>
          </a:p>
        </p:txBody>
      </p:sp>
      <p:sp>
        <p:nvSpPr>
          <p:cNvPr id="20" name="Text Placeholder 19"/>
          <p:cNvSpPr>
            <a:spLocks noGrp="1"/>
          </p:cNvSpPr>
          <p:nvPr>
            <p:ph type="body" sz="quarter" idx="21"/>
          </p:nvPr>
        </p:nvSpPr>
        <p:spPr/>
        <p:txBody>
          <a:bodyPr/>
          <a:lstStyle/>
          <a:p>
            <a:pPr lvl="0"/>
            <a:r>
              <a:rPr lang="en-CA" dirty="0" smtClean="0"/>
              <a:t>Understand how CRM is both an organizational strategy and a set of enabling technologies.</a:t>
            </a:r>
          </a:p>
          <a:p>
            <a:pPr lvl="0"/>
            <a:r>
              <a:rPr lang="en-CA" dirty="0" smtClean="0"/>
              <a:t>Assess the appropriateness of a standalone CRM suite for your organization, and when it should be augmented with the best available point solutions.</a:t>
            </a:r>
          </a:p>
          <a:p>
            <a:pPr lvl="0"/>
            <a:r>
              <a:rPr lang="en-CA" dirty="0" smtClean="0"/>
              <a:t>Understand the importance of social and mobile technologies for the CRM ecosystem</a:t>
            </a:r>
          </a:p>
        </p:txBody>
      </p:sp>
      <p:pic>
        <p:nvPicPr>
          <p:cNvPr id="8" name="Picture 2"/>
          <p:cNvPicPr>
            <a:picLocks noChangeAspect="1" noChangeArrowheads="1"/>
          </p:cNvPicPr>
          <p:nvPr/>
        </p:nvPicPr>
        <p:blipFill>
          <a:blip r:embed="rId3" cstate="print"/>
          <a:srcRect/>
          <a:stretch>
            <a:fillRect/>
          </a:stretch>
        </p:blipFill>
        <p:spPr bwMode="auto">
          <a:xfrm>
            <a:off x="1" y="1019142"/>
            <a:ext cx="8880534" cy="1774893"/>
          </a:xfrm>
          <a:prstGeom prst="rect">
            <a:avLst/>
          </a:prstGeom>
          <a:noFill/>
          <a:ln w="9525">
            <a:noFill/>
            <a:miter lim="800000"/>
            <a:headEnd/>
            <a:tailEnd/>
          </a:ln>
        </p:spPr>
      </p:pic>
      <p:pic>
        <p:nvPicPr>
          <p:cNvPr id="9" name="Picture 8"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Object 39"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136386" name="think-cell Slide" r:id="rId9" imgW="360" imgH="360" progId="">
                  <p:embed/>
                </p:oleObj>
              </mc:Choice>
              <mc:Fallback>
                <p:oleObj name="think-cell Slide" r:id="rId9" imgW="360" imgH="360" progId="">
                  <p:embed/>
                  <p:pic>
                    <p:nvPicPr>
                      <p:cNvPr id="0" name="Picture 75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 Placeholder 6"/>
          <p:cNvSpPr>
            <a:spLocks noGrp="1"/>
          </p:cNvSpPr>
          <p:nvPr>
            <p:ph type="body" sz="quarter" idx="19"/>
            <p:custDataLst>
              <p:tags r:id="rId3"/>
            </p:custDataLst>
          </p:nvPr>
        </p:nvSpPr>
        <p:spPr>
          <a:xfrm>
            <a:off x="292090" y="1236164"/>
            <a:ext cx="8559821" cy="684076"/>
          </a:xfrm>
        </p:spPr>
        <p:txBody>
          <a:bodyPr anchor="ctr"/>
          <a:lstStyle/>
          <a:p>
            <a:pPr marL="0" indent="0"/>
            <a:r>
              <a:rPr lang="en-US" sz="1800" dirty="0" smtClean="0">
                <a:solidFill>
                  <a:srgbClr val="333333"/>
                </a:solidFill>
              </a:rPr>
              <a:t>CRM</a:t>
            </a:r>
            <a:r>
              <a:rPr lang="en-US" sz="1800" dirty="0" smtClean="0">
                <a:solidFill>
                  <a:srgbClr val="C77709"/>
                </a:solidFill>
              </a:rPr>
              <a:t> </a:t>
            </a:r>
            <a:r>
              <a:rPr lang="en-CA" sz="1800" dirty="0" smtClean="0"/>
              <a:t>suites automate and synchronize processes that are essential for managing customer interactions – from basic account management to complex service resolution.</a:t>
            </a:r>
            <a:endParaRPr lang="en-US" sz="1800" dirty="0"/>
          </a:p>
        </p:txBody>
      </p:sp>
      <p:sp>
        <p:nvSpPr>
          <p:cNvPr id="6" name="Text Placeholder 5"/>
          <p:cNvSpPr>
            <a:spLocks noGrp="1"/>
          </p:cNvSpPr>
          <p:nvPr>
            <p:ph type="body" sz="quarter" idx="16"/>
            <p:custDataLst>
              <p:tags r:id="rId4"/>
            </p:custDataLst>
          </p:nvPr>
        </p:nvSpPr>
        <p:spPr>
          <a:xfrm>
            <a:off x="260651" y="1976495"/>
            <a:ext cx="4059320" cy="3509905"/>
          </a:xfrm>
          <a:noFill/>
        </p:spPr>
        <p:txBody>
          <a:bodyPr/>
          <a:lstStyle/>
          <a:p>
            <a:pPr marL="0" indent="0">
              <a:lnSpc>
                <a:spcPct val="130000"/>
              </a:lnSpc>
              <a:buNone/>
            </a:pPr>
            <a:r>
              <a:rPr lang="en-US" dirty="0" smtClean="0"/>
              <a:t>A CRM suite creates value across the three domains:</a:t>
            </a:r>
            <a:endParaRPr lang="en-US" sz="800" dirty="0" smtClean="0"/>
          </a:p>
          <a:p>
            <a:pPr>
              <a:lnSpc>
                <a:spcPct val="100000"/>
              </a:lnSpc>
            </a:pPr>
            <a:r>
              <a:rPr lang="en-US" dirty="0" smtClean="0"/>
              <a:t>Assists </a:t>
            </a:r>
            <a:r>
              <a:rPr lang="en-US" b="1" dirty="0" smtClean="0"/>
              <a:t>marketing</a:t>
            </a:r>
            <a:r>
              <a:rPr lang="en-US" dirty="0" smtClean="0"/>
              <a:t> managers by identifying customer buying trends and behavior, while providing tools for managing campaigns. Email campaign management and social media monitoring provide assistance in the execution of a social marketing strategy.</a:t>
            </a:r>
          </a:p>
          <a:p>
            <a:endParaRPr lang="en-US" dirty="0" smtClean="0"/>
          </a:p>
          <a:p>
            <a:pPr lvl="0">
              <a:buClr>
                <a:srgbClr val="333333"/>
              </a:buClr>
            </a:pPr>
            <a:r>
              <a:rPr lang="en-CA" dirty="0" smtClean="0">
                <a:solidFill>
                  <a:srgbClr val="333333"/>
                </a:solidFill>
              </a:rPr>
              <a:t>Supports </a:t>
            </a:r>
            <a:r>
              <a:rPr lang="en-CA" b="1" dirty="0" smtClean="0">
                <a:solidFill>
                  <a:srgbClr val="333333"/>
                </a:solidFill>
              </a:rPr>
              <a:t>sales</a:t>
            </a:r>
            <a:r>
              <a:rPr lang="en-CA" dirty="0" smtClean="0">
                <a:solidFill>
                  <a:srgbClr val="333333"/>
                </a:solidFill>
              </a:rPr>
              <a:t> agents through lead automation, pipeline management, and advanced reporting. By using a common suite, the sales process is kept in sync with activities in marketing and service.</a:t>
            </a:r>
          </a:p>
          <a:p>
            <a:pPr lvl="0">
              <a:buClr>
                <a:srgbClr val="333333"/>
              </a:buClr>
            </a:pPr>
            <a:endParaRPr lang="en-US" sz="800" b="1" dirty="0" smtClean="0"/>
          </a:p>
          <a:p>
            <a:r>
              <a:rPr lang="en-US" dirty="0" smtClean="0"/>
              <a:t>Provides </a:t>
            </a:r>
            <a:r>
              <a:rPr lang="en-US" b="1" dirty="0" smtClean="0"/>
              <a:t>customer service </a:t>
            </a:r>
            <a:r>
              <a:rPr lang="en-US" dirty="0" smtClean="0"/>
              <a:t>representatives</a:t>
            </a:r>
            <a:r>
              <a:rPr lang="en-US" b="1" dirty="0" smtClean="0"/>
              <a:t> </a:t>
            </a:r>
            <a:r>
              <a:rPr lang="en-US" dirty="0" smtClean="0"/>
              <a:t>with the tools to manage an integrated multi-channel customer support system. Knowledgebase management and self-service portals allow both service reps and customers to find relevant solutions quickly and easily.</a:t>
            </a:r>
          </a:p>
        </p:txBody>
      </p:sp>
      <p:sp>
        <p:nvSpPr>
          <p:cNvPr id="9" name="Text Placeholder 8"/>
          <p:cNvSpPr>
            <a:spLocks noGrp="1"/>
          </p:cNvSpPr>
          <p:nvPr>
            <p:ph type="body" sz="quarter" idx="21"/>
            <p:custDataLst>
              <p:tags r:id="rId5"/>
            </p:custDataLst>
          </p:nvPr>
        </p:nvSpPr>
        <p:spPr>
          <a:xfrm>
            <a:off x="4834550" y="4811135"/>
            <a:ext cx="3730612" cy="629545"/>
          </a:xfrm>
        </p:spPr>
        <p:txBody>
          <a:bodyPr/>
          <a:lstStyle/>
          <a:p>
            <a:r>
              <a:rPr lang="en-US" sz="1200" dirty="0" smtClean="0"/>
              <a:t>CRM is an organizational approach and set of enabling technologies that support customer-centric business processes (marketing, sales, and service).</a:t>
            </a:r>
            <a:endParaRPr lang="en-US" sz="1200" dirty="0"/>
          </a:p>
        </p:txBody>
      </p:sp>
      <p:sp>
        <p:nvSpPr>
          <p:cNvPr id="5" name="Title 4"/>
          <p:cNvSpPr>
            <a:spLocks noGrp="1"/>
          </p:cNvSpPr>
          <p:nvPr>
            <p:ph type="title"/>
            <p:custDataLst>
              <p:tags r:id="rId6"/>
            </p:custDataLst>
          </p:nvPr>
        </p:nvSpPr>
        <p:spPr/>
        <p:txBody>
          <a:bodyPr/>
          <a:lstStyle/>
          <a:p>
            <a:r>
              <a:rPr lang="en-US" dirty="0" smtClean="0"/>
              <a:t>Seize market opportunities by using a CRM suite to support multiple domains and customer interaction channels</a:t>
            </a:r>
            <a:endParaRPr lang="en-US" dirty="0"/>
          </a:p>
        </p:txBody>
      </p:sp>
      <p:sp>
        <p:nvSpPr>
          <p:cNvPr id="12" name="Rounded Rectangle 11"/>
          <p:cNvSpPr/>
          <p:nvPr/>
        </p:nvSpPr>
        <p:spPr>
          <a:xfrm>
            <a:off x="326232" y="5608319"/>
            <a:ext cx="8491536" cy="679605"/>
          </a:xfrm>
          <a:prstGeom prst="roundRect">
            <a:avLst>
              <a:gd name="adj" fmla="val 6990"/>
            </a:avLst>
          </a:prstGeom>
          <a:solidFill>
            <a:schemeClr val="accent5">
              <a:lumMod val="40000"/>
              <a:lumOff val="60000"/>
            </a:schemeClr>
          </a:solidFill>
          <a:ln w="12700">
            <a:no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spcBef>
                <a:spcPct val="0"/>
              </a:spcBef>
              <a:spcAft>
                <a:spcPct val="0"/>
              </a:spcAft>
            </a:pPr>
            <a:r>
              <a:rPr lang="en-CA" sz="1200" dirty="0" smtClean="0">
                <a:solidFill>
                  <a:srgbClr val="333333"/>
                </a:solidFill>
              </a:rPr>
              <a:t>CRM suites unify information gathered by marketing, sales, and customer service and eliminate redundancy in customer contact processes. Use a CRM suite to facilitate knowledge transfer across business domains: this will allow you to realize internal cost efficiencies, while providing a consistent customer experience across different channels and lifecycle stages.</a:t>
            </a:r>
            <a:endParaRPr lang="en-CA" sz="1200" dirty="0">
              <a:solidFill>
                <a:srgbClr val="333333"/>
              </a:solidFill>
            </a:endParaRPr>
          </a:p>
        </p:txBody>
      </p:sp>
      <p:grpSp>
        <p:nvGrpSpPr>
          <p:cNvPr id="14" name="Group 13"/>
          <p:cNvGrpSpPr/>
          <p:nvPr/>
        </p:nvGrpSpPr>
        <p:grpSpPr>
          <a:xfrm>
            <a:off x="5411350" y="2256670"/>
            <a:ext cx="2543930" cy="2543930"/>
            <a:chOff x="5411350" y="2153446"/>
            <a:chExt cx="2543930" cy="2543930"/>
          </a:xfrm>
        </p:grpSpPr>
        <p:sp>
          <p:nvSpPr>
            <p:cNvPr id="10" name="Oval 9"/>
            <p:cNvSpPr/>
            <p:nvPr/>
          </p:nvSpPr>
          <p:spPr>
            <a:xfrm>
              <a:off x="5411350" y="2153446"/>
              <a:ext cx="2543930" cy="2543930"/>
            </a:xfrm>
            <a:prstGeom prst="ellipse">
              <a:avLst/>
            </a:prstGeom>
            <a:solidFill>
              <a:schemeClr val="accent1">
                <a:lumMod val="20000"/>
                <a:lumOff val="80000"/>
              </a:schemeClr>
            </a:solidFill>
            <a:effectLst>
              <a:outerShdw blurRad="40000" dist="23000" dir="5400000" rotWithShape="0">
                <a:srgbClr val="000000">
                  <a:alpha val="35000"/>
                </a:srgbClr>
              </a:outerShdw>
              <a:softEdge rad="12700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grpSp>
          <p:nvGrpSpPr>
            <p:cNvPr id="3" name="Group 49"/>
            <p:cNvGrpSpPr/>
            <p:nvPr/>
          </p:nvGrpSpPr>
          <p:grpSpPr>
            <a:xfrm rot="1751890">
              <a:off x="5435333" y="2187038"/>
              <a:ext cx="2486937" cy="2470063"/>
              <a:chOff x="5269412" y="2093897"/>
              <a:chExt cx="2792225" cy="2782043"/>
            </a:xfrm>
          </p:grpSpPr>
          <p:grpSp>
            <p:nvGrpSpPr>
              <p:cNvPr id="4" name="Group 48"/>
              <p:cNvGrpSpPr/>
              <p:nvPr/>
            </p:nvGrpSpPr>
            <p:grpSpPr>
              <a:xfrm>
                <a:off x="5269412" y="2093897"/>
                <a:ext cx="2792225" cy="2782043"/>
                <a:chOff x="5269412" y="2093897"/>
                <a:chExt cx="2792225" cy="2782043"/>
              </a:xfrm>
            </p:grpSpPr>
            <p:grpSp>
              <p:nvGrpSpPr>
                <p:cNvPr id="8" name="Group 36"/>
                <p:cNvGrpSpPr/>
                <p:nvPr/>
              </p:nvGrpSpPr>
              <p:grpSpPr>
                <a:xfrm>
                  <a:off x="5269412" y="2093897"/>
                  <a:ext cx="2792225" cy="2782043"/>
                  <a:chOff x="5654458" y="2350363"/>
                  <a:chExt cx="2073871" cy="2096163"/>
                </a:xfrm>
              </p:grpSpPr>
              <p:sp>
                <p:nvSpPr>
                  <p:cNvPr id="30" name="Block Arc 29"/>
                  <p:cNvSpPr/>
                  <p:nvPr/>
                </p:nvSpPr>
                <p:spPr>
                  <a:xfrm rot="11191651">
                    <a:off x="5656628" y="2374824"/>
                    <a:ext cx="2071701" cy="2071702"/>
                  </a:xfrm>
                  <a:prstGeom prst="blockArc">
                    <a:avLst>
                      <a:gd name="adj1" fmla="val 11015178"/>
                      <a:gd name="adj2" fmla="val 16898072"/>
                      <a:gd name="adj3" fmla="val 248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1" name="Block Arc 30"/>
                  <p:cNvSpPr/>
                  <p:nvPr/>
                </p:nvSpPr>
                <p:spPr>
                  <a:xfrm rot="18883597">
                    <a:off x="5655156" y="2371296"/>
                    <a:ext cx="2071702" cy="2071702"/>
                  </a:xfrm>
                  <a:prstGeom prst="blockArc">
                    <a:avLst>
                      <a:gd name="adj1" fmla="val 10420060"/>
                      <a:gd name="adj2" fmla="val 16413552"/>
                      <a:gd name="adj3" fmla="val 236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Block Arc 31"/>
                  <p:cNvSpPr/>
                  <p:nvPr/>
                </p:nvSpPr>
                <p:spPr>
                  <a:xfrm rot="3317771">
                    <a:off x="5654457" y="2350364"/>
                    <a:ext cx="2071703" cy="2071702"/>
                  </a:xfrm>
                  <a:prstGeom prst="blockArc">
                    <a:avLst>
                      <a:gd name="adj1" fmla="val 11702368"/>
                      <a:gd name="adj2" fmla="val 17730673"/>
                      <a:gd name="adj3" fmla="val 233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33" name="TextBox 32"/>
                <p:cNvSpPr txBox="1"/>
                <p:nvPr/>
              </p:nvSpPr>
              <p:spPr>
                <a:xfrm rot="16116874">
                  <a:off x="5558258" y="3107112"/>
                  <a:ext cx="941647" cy="800100"/>
                </a:xfrm>
                <a:prstGeom prst="rect">
                  <a:avLst/>
                </a:prstGeom>
                <a:noFill/>
              </p:spPr>
              <p:txBody>
                <a:bodyPr wrap="square" rtlCol="0">
                  <a:prstTxWarp prst="textArchUp">
                    <a:avLst>
                      <a:gd name="adj" fmla="val 13114236"/>
                    </a:avLst>
                  </a:prstTxWarp>
                  <a:spAutoFit/>
                </a:bodyPr>
                <a:lstStyle/>
                <a:p>
                  <a:r>
                    <a:rPr lang="en-CA" sz="1600" b="1" dirty="0" smtClean="0">
                      <a:solidFill>
                        <a:schemeClr val="bg1"/>
                      </a:solidFill>
                    </a:rPr>
                    <a:t>Sales</a:t>
                  </a:r>
                </a:p>
              </p:txBody>
            </p:sp>
            <p:sp>
              <p:nvSpPr>
                <p:cNvPr id="34" name="TextBox 33"/>
                <p:cNvSpPr txBox="1"/>
                <p:nvPr/>
              </p:nvSpPr>
              <p:spPr>
                <a:xfrm rot="19848110">
                  <a:off x="6266405" y="3881849"/>
                  <a:ext cx="1635109" cy="523220"/>
                </a:xfrm>
                <a:prstGeom prst="rect">
                  <a:avLst/>
                </a:prstGeom>
                <a:noFill/>
              </p:spPr>
              <p:txBody>
                <a:bodyPr wrap="square" rtlCol="0">
                  <a:prstTxWarp prst="textArchDown">
                    <a:avLst/>
                  </a:prstTxWarp>
                  <a:spAutoFit/>
                </a:bodyPr>
                <a:lstStyle/>
                <a:p>
                  <a:r>
                    <a:rPr lang="en-CA" sz="1400" b="1" dirty="0" smtClean="0">
                      <a:solidFill>
                        <a:schemeClr val="bg1"/>
                      </a:solidFill>
                    </a:rPr>
                    <a:t>Marketing</a:t>
                  </a:r>
                </a:p>
              </p:txBody>
            </p:sp>
            <p:sp>
              <p:nvSpPr>
                <p:cNvPr id="35" name="TextBox 34"/>
                <p:cNvSpPr txBox="1"/>
                <p:nvPr/>
              </p:nvSpPr>
              <p:spPr>
                <a:xfrm rot="1825300">
                  <a:off x="6179758" y="2626864"/>
                  <a:ext cx="1447712" cy="834458"/>
                </a:xfrm>
                <a:prstGeom prst="rect">
                  <a:avLst/>
                </a:prstGeom>
                <a:noFill/>
              </p:spPr>
              <p:txBody>
                <a:bodyPr wrap="square" rtlCol="0">
                  <a:prstTxWarp prst="textArchUp">
                    <a:avLst>
                      <a:gd name="adj" fmla="val 10892022"/>
                    </a:avLst>
                  </a:prstTxWarp>
                  <a:spAutoFit/>
                </a:bodyPr>
                <a:lstStyle/>
                <a:p>
                  <a:r>
                    <a:rPr lang="en-CA" sz="1400" b="1" dirty="0" smtClean="0">
                      <a:solidFill>
                        <a:schemeClr val="bg1"/>
                      </a:solidFill>
                    </a:rPr>
                    <a:t>Customer</a:t>
                  </a:r>
                  <a:r>
                    <a:rPr lang="en-CA" sz="1400" b="1" dirty="0">
                      <a:solidFill>
                        <a:schemeClr val="bg1"/>
                      </a:solidFill>
                    </a:rPr>
                    <a:t> </a:t>
                  </a:r>
                </a:p>
                <a:p>
                  <a:r>
                    <a:rPr lang="en-CA" sz="1400" b="1" dirty="0" smtClean="0">
                      <a:solidFill>
                        <a:schemeClr val="bg1"/>
                      </a:solidFill>
                    </a:rPr>
                    <a:t>Service</a:t>
                  </a:r>
                  <a:endParaRPr lang="en-US" sz="1400" b="1" dirty="0">
                    <a:solidFill>
                      <a:schemeClr val="bg1"/>
                    </a:solidFill>
                  </a:endParaRPr>
                </a:p>
              </p:txBody>
            </p:sp>
            <p:sp>
              <p:nvSpPr>
                <p:cNvPr id="36" name="Oval 35"/>
                <p:cNvSpPr/>
                <p:nvPr/>
              </p:nvSpPr>
              <p:spPr>
                <a:xfrm rot="19848110">
                  <a:off x="6261166" y="3060696"/>
                  <a:ext cx="796886" cy="785537"/>
                </a:xfrm>
                <a:prstGeom prst="ellipse">
                  <a:avLst/>
                </a:prstGeom>
                <a:solidFill>
                  <a:srgbClr val="C77709"/>
                </a:solidFill>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CA" sz="1100" b="1" dirty="0" smtClean="0"/>
                    <a:t>Customer</a:t>
                  </a:r>
                  <a:endParaRPr lang="en-US" sz="1100" b="1" dirty="0"/>
                </a:p>
              </p:txBody>
            </p:sp>
          </p:grpSp>
          <p:sp>
            <p:nvSpPr>
              <p:cNvPr id="42" name="Left-Right Arrow 41"/>
              <p:cNvSpPr/>
              <p:nvPr/>
            </p:nvSpPr>
            <p:spPr>
              <a:xfrm>
                <a:off x="5925313" y="3373573"/>
                <a:ext cx="320040" cy="238307"/>
              </a:xfrm>
              <a:prstGeom prst="leftRightArrow">
                <a:avLst/>
              </a:prstGeom>
              <a:solidFill>
                <a:srgbClr val="C777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Left-Right Arrow 42"/>
              <p:cNvSpPr/>
              <p:nvPr/>
            </p:nvSpPr>
            <p:spPr>
              <a:xfrm rot="3683916">
                <a:off x="6788512" y="3825175"/>
                <a:ext cx="320040" cy="238307"/>
              </a:xfrm>
              <a:prstGeom prst="leftRightArrow">
                <a:avLst/>
              </a:prstGeom>
              <a:solidFill>
                <a:srgbClr val="C777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Left-Right Arrow 43"/>
              <p:cNvSpPr/>
              <p:nvPr/>
            </p:nvSpPr>
            <p:spPr>
              <a:xfrm rot="7127790">
                <a:off x="6816113" y="2864442"/>
                <a:ext cx="320040" cy="238307"/>
              </a:xfrm>
              <a:prstGeom prst="leftRightArrow">
                <a:avLst/>
              </a:prstGeom>
              <a:solidFill>
                <a:srgbClr val="C777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Left-Right Arrow 44"/>
              <p:cNvSpPr/>
              <p:nvPr/>
            </p:nvSpPr>
            <p:spPr>
              <a:xfrm rot="2182585">
                <a:off x="5967400" y="4313737"/>
                <a:ext cx="382167" cy="267489"/>
              </a:xfrm>
              <a:prstGeom prst="leftRightArrow">
                <a:avLst/>
              </a:prstGeom>
              <a:solidFill>
                <a:srgbClr val="7B7B7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Left-Right Arrow 45"/>
              <p:cNvSpPr/>
              <p:nvPr/>
            </p:nvSpPr>
            <p:spPr>
              <a:xfrm rot="5400000">
                <a:off x="7553169" y="3371256"/>
                <a:ext cx="382167" cy="267489"/>
              </a:xfrm>
              <a:prstGeom prst="leftRightArrow">
                <a:avLst/>
              </a:prstGeom>
              <a:solidFill>
                <a:srgbClr val="7B7B7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Left-Right Arrow 46"/>
              <p:cNvSpPr/>
              <p:nvPr/>
            </p:nvSpPr>
            <p:spPr>
              <a:xfrm rot="8947487">
                <a:off x="5952215" y="2476620"/>
                <a:ext cx="382167" cy="267489"/>
              </a:xfrm>
              <a:prstGeom prst="leftRightArrow">
                <a:avLst/>
              </a:prstGeom>
              <a:solidFill>
                <a:srgbClr val="7B7B7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1" name="TextBox 10"/>
          <p:cNvSpPr txBox="1"/>
          <p:nvPr/>
        </p:nvSpPr>
        <p:spPr>
          <a:xfrm>
            <a:off x="5775348" y="1963281"/>
            <a:ext cx="1806906" cy="276999"/>
          </a:xfrm>
          <a:prstGeom prst="rect">
            <a:avLst/>
          </a:prstGeom>
          <a:noFill/>
        </p:spPr>
        <p:txBody>
          <a:bodyPr wrap="none" rtlCol="0">
            <a:spAutoFit/>
          </a:bodyPr>
          <a:lstStyle/>
          <a:p>
            <a:r>
              <a:rPr lang="en-US" sz="1200" b="1" dirty="0" smtClean="0"/>
              <a:t>CRM Suite Ecosystem</a:t>
            </a:r>
            <a:endParaRPr lang="en-US" sz="1200" b="1" dirty="0"/>
          </a:p>
        </p:txBody>
      </p:sp>
      <p:pic>
        <p:nvPicPr>
          <p:cNvPr id="27" name="Picture 26" descr="sample_linkbar-itrgNEW.gif">
            <a:hlinkClick r:id="rId11"/>
          </p:cNvPr>
          <p:cNvPicPr>
            <a:picLocks noChangeAspect="1"/>
          </p:cNvPicPr>
          <p:nvPr/>
        </p:nvPicPr>
        <p:blipFill>
          <a:blip r:embed="rId12"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81395510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066&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1&quot;&gt;&lt;elem m_fUsage=&quot;1.00000000000000000000E+000&quot;&gt;&lt;m_ppcolschidx val=&quot;0&quot;/&gt;&lt;m_rgb r=&quot;d1&quot; g=&quot;7d&quot; b=&quot;8&quot;/&gt;&lt;/elem&gt;&lt;/m_vecMRU&gt;&lt;/m_mruColor&gt;&lt;m_mapectfillschemeMRU&gt;&lt;key val=&quot;1&quot;/&gt;&lt;elem&gt;&lt;m_nPartnerID val=&quot;530&quot;/&gt;&lt;m_nIndex val=&quot;2&quot;/&gt;&lt;/elem&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45"/>
  <p:tag name="ISPRING_SCORM_RATE_SLIDES" val="0"/>
  <p:tag name="ISPRING_SCORM_RATE_QUIZZES" val="0"/>
  <p:tag name="ISPRING_SCORM_PASSING_SCORE" val="0.0000000000"/>
  <p:tag name="ISPRING_RESOURCE_PATHS_HASH_2" val="9bf6294b4169e1405c0b2efa078197985b138c6"/>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v_xtJEb1cE6ZICou9sKgA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LR9kIW8olk2i1pontKmOu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2iRoNVdL0e4TEQXimr6L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Bq3a4c_yQUuI8GI9QkF5B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1T7Y3ZMKz0a3YqY11PLVm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0Sr.d0olUeodlcJo9P7A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r_ps2TCerUihT6Ld_asmq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F5pQiAXthkyQ9YGWrBPlY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xG0UzPyGdE6aoj16k2Seo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V_QD30ow4kqHraa1oLDl9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E4eMBug1cU2aQVXdIuVuz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KTz6G1Yd9EqOswrMAut7b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zrheVarlJEi9KD1Z.9YrAA"/>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2430</Words>
  <Application>Microsoft Office PowerPoint</Application>
  <PresentationFormat>On-screen Show (4:3)</PresentationFormat>
  <Paragraphs>176</Paragraphs>
  <Slides>12</Slides>
  <Notes>11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1" baseType="lpstr">
      <vt:lpstr>Arial</vt:lpstr>
      <vt:lpstr>Calibri</vt:lpstr>
      <vt:lpstr>Georgia</vt:lpstr>
      <vt:lpstr>Helvetica</vt:lpstr>
      <vt:lpstr>Tahoma</vt:lpstr>
      <vt:lpstr>Trebuchet MS</vt:lpstr>
      <vt:lpstr>Wingdings</vt:lpstr>
      <vt:lpstr>Office Theme</vt:lpstr>
      <vt:lpstr>think-cell Slide</vt:lpstr>
      <vt:lpstr>PowerPoint Presentation</vt:lpstr>
      <vt:lpstr>Introduction</vt:lpstr>
      <vt:lpstr>Executive Summary</vt:lpstr>
      <vt:lpstr>The Info-Tech CRM Research Agenda</vt:lpstr>
      <vt:lpstr>Customer expectations are rising: failing to meet them will be a disaster for firms that silo customer touch points</vt:lpstr>
      <vt:lpstr>Leverage a CRM suite to create a seamless experience across the customer lifecycle for both customers and employees</vt:lpstr>
      <vt:lpstr>Determine if a CRM suite is right for your organization </vt:lpstr>
      <vt:lpstr>PowerPoint Presentation</vt:lpstr>
      <vt:lpstr>Seize market opportunities by using a CRM suite to support multiple domains and customer interaction channels</vt:lpstr>
      <vt:lpstr>Equip your organization with a CRM suite to improve  both drivers of profitability – revenue and operational costs</vt:lpstr>
      <vt:lpstr>Organizations that have implemented a CRM solution have greater organizational success</vt:lpstr>
      <vt:lpstr>Info-Tech Research Group Helps IT Professionals 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2013-02-28T16:44:00Z</dcterms:created>
  <dcterms:modified xsi:type="dcterms:W3CDTF">2013-03-04T15:42:43Z</dcterms:modified>
</cp:coreProperties>
</file>