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441" r:id="rId2"/>
    <p:sldId id="428" r:id="rId3"/>
    <p:sldId id="258" r:id="rId4"/>
    <p:sldId id="424" r:id="rId5"/>
    <p:sldId id="426" r:id="rId6"/>
    <p:sldId id="440" r:id="rId7"/>
    <p:sldId id="427" r:id="rId8"/>
    <p:sldId id="260" r:id="rId9"/>
    <p:sldId id="261" r:id="rId10"/>
    <p:sldId id="396" r:id="rId11"/>
    <p:sldId id="397" r:id="rId12"/>
    <p:sldId id="442" r:id="rId13"/>
  </p:sldIdLst>
  <p:sldSz cx="9144000" cy="6858000" type="screen4x3"/>
  <p:notesSz cx="6950075" cy="9236075"/>
  <p:embeddedFontLst>
    <p:embeddedFont>
      <p:font typeface="Calibri" panose="020F0502020204030204" pitchFamily="34" charset="0"/>
      <p:regular r:id="rId16"/>
      <p:bold r:id="rId17"/>
      <p:italic r:id="rId18"/>
      <p:boldItalic r:id="rId19"/>
    </p:embeddedFont>
    <p:embeddedFont>
      <p:font typeface="Helvetica" panose="020B060402020202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709"/>
    <a:srgbClr val="000000"/>
    <a:srgbClr val="D17D08"/>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89207" autoAdjust="0"/>
  </p:normalViewPr>
  <p:slideViewPr>
    <p:cSldViewPr snapToObjects="1">
      <p:cViewPr varScale="1">
        <p:scale>
          <a:sx n="118" d="100"/>
          <a:sy n="118" d="100"/>
        </p:scale>
        <p:origin x="2106" y="102"/>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1627012707400328E-2"/>
          <c:y val="1.8849206349206348E-2"/>
          <c:w val="0.37022347133843364"/>
          <c:h val="0.96626984126984128"/>
        </c:manualLayout>
      </c:layout>
      <c:pieChart>
        <c:varyColors val="1"/>
        <c:ser>
          <c:idx val="0"/>
          <c:order val="0"/>
          <c:tx>
            <c:strRef>
              <c:f>Sheet1!$B$1</c:f>
              <c:strCache>
                <c:ptCount val="1"/>
                <c:pt idx="0">
                  <c:v>Which of the following best describes your PPM solution?</c:v>
                </c:pt>
              </c:strCache>
            </c:strRef>
          </c:tx>
          <c:spPr>
            <a:ln>
              <a:solidFill>
                <a:schemeClr val="accent1"/>
              </a:solidFill>
            </a:ln>
          </c:spPr>
          <c:explosion val="4"/>
          <c:dPt>
            <c:idx val="0"/>
            <c:bubble3D val="0"/>
            <c:spPr>
              <a:solidFill>
                <a:srgbClr val="FFC000"/>
              </a:solidFill>
              <a:ln>
                <a:solidFill>
                  <a:schemeClr val="accent1"/>
                </a:solidFill>
              </a:ln>
            </c:spPr>
          </c:dPt>
          <c:dPt>
            <c:idx val="1"/>
            <c:bubble3D val="0"/>
            <c:spPr>
              <a:solidFill>
                <a:schemeClr val="accent6">
                  <a:lumMod val="40000"/>
                  <a:lumOff val="60000"/>
                </a:schemeClr>
              </a:solidFill>
              <a:ln>
                <a:solidFill>
                  <a:schemeClr val="accent1"/>
                </a:solidFill>
              </a:ln>
            </c:spPr>
          </c:dPt>
          <c:dPt>
            <c:idx val="2"/>
            <c:bubble3D val="0"/>
            <c:explosion val="30"/>
            <c:spPr>
              <a:solidFill>
                <a:srgbClr val="00B050"/>
              </a:solidFill>
              <a:ln>
                <a:solidFill>
                  <a:schemeClr val="accent1"/>
                </a:solidFill>
              </a:ln>
            </c:spPr>
          </c:dPt>
          <c:dPt>
            <c:idx val="3"/>
            <c:bubble3D val="0"/>
            <c:explosion val="27"/>
            <c:spPr>
              <a:solidFill>
                <a:srgbClr val="92D050"/>
              </a:solidFill>
              <a:ln>
                <a:solidFill>
                  <a:schemeClr val="accent1"/>
                </a:solidFill>
              </a:ln>
            </c:spPr>
          </c:dPt>
          <c:dPt>
            <c:idx val="4"/>
            <c:bubble3D val="0"/>
            <c:spPr>
              <a:solidFill>
                <a:schemeClr val="tx1"/>
              </a:solidFill>
              <a:ln>
                <a:solidFill>
                  <a:schemeClr val="accent6"/>
                </a:solidFill>
              </a:ln>
            </c:spPr>
          </c:dPt>
          <c:dLbls>
            <c:dLbl>
              <c:idx val="0"/>
              <c:spPr>
                <a:noFill/>
                <a:ln>
                  <a:noFill/>
                </a:ln>
                <a:effectLst/>
              </c:spPr>
              <c:txPr>
                <a:bodyPr wrap="square" lIns="38100" tIns="19050" rIns="38100" bIns="19050" anchor="ctr">
                  <a:sp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dLbl>
            <c:dLbl>
              <c:idx val="1"/>
              <c:layout>
                <c:manualLayout>
                  <c:x val="-0.12606385178613569"/>
                  <c:y val="7.6500515438109554E-2"/>
                </c:manualLayout>
              </c:layout>
              <c:spPr>
                <a:noFill/>
                <a:ln>
                  <a:noFill/>
                </a:ln>
                <a:effectLst/>
              </c:spPr>
              <c:txPr>
                <a:bodyPr wrap="square" lIns="38100" tIns="19050" rIns="38100" bIns="19050" anchor="ctr">
                  <a:sp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9657994205023448E-2"/>
                  <c:y val="-3.1544106225183653E-3"/>
                </c:manualLayout>
              </c:layout>
              <c:spPr>
                <a:noFill/>
                <a:ln>
                  <a:noFill/>
                </a:ln>
                <a:effectLst/>
              </c:spPr>
              <c:txPr>
                <a:bodyPr wrap="square" lIns="38100" tIns="19050" rIns="38100" bIns="19050" anchor="ctr">
                  <a:no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4424938186105843"/>
                      <c:h val="8.6333957678872433E-2"/>
                    </c:manualLayout>
                  </c15:layout>
                </c:ext>
              </c:extLst>
            </c:dLbl>
            <c:dLbl>
              <c:idx val="3"/>
              <c:layout>
                <c:manualLayout>
                  <c:x val="-2.1878144926313899E-2"/>
                  <c:y val="-2.2716666944819313E-2"/>
                </c:manualLayout>
              </c:layout>
              <c:spPr>
                <a:noFill/>
                <a:ln>
                  <a:noFill/>
                </a:ln>
                <a:effectLst/>
              </c:spPr>
              <c:txPr>
                <a:bodyPr wrap="square" lIns="38100" tIns="19050" rIns="38100" bIns="19050" anchor="ctr">
                  <a:noAutofit/>
                </a:bodyPr>
                <a:lstStyle/>
                <a:p>
                  <a:pPr>
                    <a:defRPr sz="2400" b="1">
                      <a:solidFill>
                        <a:schemeClr val="tx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2362596370070802"/>
                      <c:h val="7.2756688820449097E-2"/>
                    </c:manualLayout>
                  </c15:layout>
                </c:ext>
              </c:extLst>
            </c:dLbl>
            <c:dLbl>
              <c:idx val="4"/>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dLbl>
            <c:spPr>
              <a:noFill/>
              <a:ln>
                <a:noFill/>
              </a:ln>
              <a:effectLst/>
            </c:spPr>
            <c:txPr>
              <a:bodyPr wrap="square" lIns="38100" tIns="19050" rIns="38100" bIns="19050" anchor="ctr">
                <a:spAutoFit/>
              </a:bodyPr>
              <a:lstStyle/>
              <a:p>
                <a:pPr>
                  <a:defRPr sz="1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Excel spreadsheet</c:v>
                </c:pt>
                <c:pt idx="1">
                  <c:v>Internally developed solution (e.g. SharePoint, Access, etc.)</c:v>
                </c:pt>
                <c:pt idx="2">
                  <c:v>On-premise commercial solution</c:v>
                </c:pt>
                <c:pt idx="3">
                  <c:v>SaaS-based commercial solution</c:v>
                </c:pt>
                <c:pt idx="4">
                  <c:v>We do not have a PPM solution</c:v>
                </c:pt>
              </c:strCache>
            </c:strRef>
          </c:cat>
          <c:val>
            <c:numRef>
              <c:f>Sheet1!$B$2:$B$6</c:f>
              <c:numCache>
                <c:formatCode>General</c:formatCode>
                <c:ptCount val="5"/>
                <c:pt idx="0">
                  <c:v>33</c:v>
                </c:pt>
                <c:pt idx="1">
                  <c:v>26</c:v>
                </c:pt>
                <c:pt idx="2">
                  <c:v>11</c:v>
                </c:pt>
                <c:pt idx="3">
                  <c:v>3</c:v>
                </c:pt>
                <c:pt idx="4">
                  <c:v>15</c:v>
                </c:pt>
              </c:numCache>
            </c:numRef>
          </c:val>
        </c:ser>
        <c:dLbls>
          <c:showLegendKey val="0"/>
          <c:showVal val="0"/>
          <c:showCatName val="0"/>
          <c:showSerName val="0"/>
          <c:showPercent val="0"/>
          <c:showBubbleSize val="0"/>
          <c:showLeaderLines val="1"/>
        </c:dLbls>
        <c:firstSliceAng val="206"/>
      </c:pieChart>
    </c:plotArea>
    <c:legend>
      <c:legendPos val="b"/>
      <c:layout>
        <c:manualLayout>
          <c:xMode val="edge"/>
          <c:yMode val="edge"/>
          <c:x val="1.6444036631777331E-2"/>
          <c:y val="0.69267765955954985"/>
          <c:w val="0.51138377163283566"/>
          <c:h val="0.30732240786974802"/>
        </c:manualLayout>
      </c:layout>
      <c:overlay val="0"/>
      <c:txPr>
        <a:bodyPr anchor="b" anchorCtr="1"/>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0.30000000000000016</c:v>
                </c:pt>
                <c:pt idx="1">
                  <c:v>0.2</c:v>
                </c:pt>
                <c:pt idx="2">
                  <c:v>0.2</c:v>
                </c:pt>
                <c:pt idx="3">
                  <c:v>0.30000000000000016</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02/04/2014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216952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14711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0838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145070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140847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3725214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5" name="Picture 4" descr="footer2012.jpg"/>
          <p:cNvPicPr>
            <a:picLocks noChangeAspect="1"/>
          </p:cNvPicPr>
          <p:nvPr userDrawn="1"/>
        </p:nvPicPr>
        <p:blipFill>
          <a:blip r:embed="rId2" cstate="print"/>
          <a:srcRect l="73231"/>
          <a:stretch>
            <a:fillRect/>
          </a:stretch>
        </p:blipFill>
        <p:spPr>
          <a:xfrm>
            <a:off x="6696236" y="6090047"/>
            <a:ext cx="2447764" cy="767953"/>
          </a:xfrm>
          <a:prstGeom prst="rect">
            <a:avLst/>
          </a:prstGeom>
        </p:spPr>
      </p:pic>
      <p:sp>
        <p:nvSpPr>
          <p:cNvPr id="6" name="Rectangle 5"/>
          <p:cNvSpPr/>
          <p:nvPr userDrawn="1"/>
        </p:nvSpPr>
        <p:spPr>
          <a:xfrm>
            <a:off x="0" y="6090047"/>
            <a:ext cx="6696236" cy="767953"/>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1997-2014</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 name="TextBox 1"/>
          <p:cNvSpPr txBox="1"/>
          <p:nvPr userDrawn="1"/>
        </p:nvSpPr>
        <p:spPr>
          <a:xfrm>
            <a:off x="245029" y="6537960"/>
            <a:ext cx="3017520" cy="320040"/>
          </a:xfrm>
          <a:prstGeom prst="rect">
            <a:avLst/>
          </a:prstGeom>
          <a:noFill/>
        </p:spPr>
        <p:txBody>
          <a:bodyPr wrap="square" rtlCol="0" anchor="ctr">
            <a:noAutofit/>
          </a:bodyPr>
          <a:lstStyle/>
          <a:p>
            <a:pPr algn="l"/>
            <a:r>
              <a:rPr lang="en-CA" sz="1000" dirty="0" smtClean="0">
                <a:solidFill>
                  <a:schemeClr val="bg1"/>
                </a:solidFill>
              </a:rPr>
              <a:t>Vendor Landscape: Enterprise PPM</a:t>
            </a:r>
            <a:endParaRPr lang="en-CA" sz="1000" dirty="0">
              <a:solidFill>
                <a:schemeClr val="bg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5.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2" Type="http://schemas.openxmlformats.org/officeDocument/2006/relationships/tags" Target="../tags/tag38.xml"/><Relationship Id="rId16" Type="http://schemas.openxmlformats.org/officeDocument/2006/relationships/image" Target="../media/image13.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notesSlide" Target="../notesSlides/notesSlide7.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3" Type="http://schemas.openxmlformats.org/officeDocument/2006/relationships/tags" Target="../tags/tag52.xml"/><Relationship Id="rId21"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notesSlide" Target="../notesSlides/notesSlide8.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19" Type="http://schemas.openxmlformats.org/officeDocument/2006/relationships/slideLayout" Target="../slideLayouts/slideLayout4.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7" Type="http://schemas.openxmlformats.org/officeDocument/2006/relationships/image" Target="../media/image1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notesSlide" Target="../notesSlides/notesSlide3.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Layout" Target="../slideLayouts/slideLayout6.xml"/><Relationship Id="rId11"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5" Type="http://schemas.openxmlformats.org/officeDocument/2006/relationships/tags" Target="../tags/tag5.xml"/><Relationship Id="rId10" Type="http://schemas.openxmlformats.org/officeDocument/2006/relationships/chart" Target="../charts/chart1.xml"/><Relationship Id="rId4" Type="http://schemas.openxmlformats.org/officeDocument/2006/relationships/tags" Target="../tags/tag4.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oleObject" Target="../embeddings/oleObject2.bin"/><Relationship Id="rId18" Type="http://schemas.openxmlformats.org/officeDocument/2006/relationships/image" Target="../media/image5.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4.xml"/><Relationship Id="rId17"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2" Type="http://schemas.openxmlformats.org/officeDocument/2006/relationships/tags" Target="../tags/tag6.xml"/><Relationship Id="rId16" Type="http://schemas.openxmlformats.org/officeDocument/2006/relationships/image" Target="../media/image12.png"/><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slideLayout" Target="../slideLayouts/slideLayout3.xml"/><Relationship Id="rId5" Type="http://schemas.openxmlformats.org/officeDocument/2006/relationships/tags" Target="../tags/tag9.xml"/><Relationship Id="rId15" Type="http://schemas.openxmlformats.org/officeDocument/2006/relationships/hyperlink" Target="http://www.infotech.com/research/ss/develop-a-project-portfolio-management-strategy-in-two-days" TargetMode="Externa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 Id="rId2" Type="http://schemas.openxmlformats.org/officeDocument/2006/relationships/tags" Target="../tags/tag15.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11.emf"/><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oleObject" Target="../embeddings/oleObject4.bin"/><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29" Type="http://schemas.openxmlformats.org/officeDocument/2006/relationships/chart" Target="../charts/chart4.xml"/><Relationship Id="rId1" Type="http://schemas.openxmlformats.org/officeDocument/2006/relationships/vmlDrawing" Target="../drawings/vmlDrawing4.v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notesSlide" Target="../notesSlides/notesSlide6.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slideLayout" Target="../slideLayouts/slideLayout10.xml"/><Relationship Id="rId28" Type="http://schemas.openxmlformats.org/officeDocument/2006/relationships/chart" Target="../charts/chart3.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image" Target="../media/image5.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chart" Target="../charts/chart2.xml"/><Relationship Id="rId30" Type="http://schemas.openxmlformats.org/officeDocument/2006/relationships/hyperlink" Target="http://www.infotech.com/research/ss/vendor-landscape-enterprise-project-portfolio-management/it-enterprise-project-portfolio-management-vendor-landscape-storyboard?utm_source=SS_Sample&amp;utm_medium=Collateral&amp;utm_campaign=Collate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a:t>Vendor Landscape: Enterprise Project Portfolio Management</a:t>
            </a:r>
            <a:endParaRPr lang="en-US" dirty="0"/>
          </a:p>
        </p:txBody>
      </p:sp>
      <p:sp>
        <p:nvSpPr>
          <p:cNvPr id="8" name="Text Placeholder 7"/>
          <p:cNvSpPr>
            <a:spLocks noGrp="1"/>
          </p:cNvSpPr>
          <p:nvPr>
            <p:ph type="body" sz="quarter" idx="16"/>
          </p:nvPr>
        </p:nvSpPr>
        <p:spPr>
          <a:xfrm>
            <a:off x="774700" y="3972560"/>
            <a:ext cx="7467600" cy="508000"/>
          </a:xfrm>
        </p:spPr>
        <p:txBody>
          <a:bodyPr/>
          <a:lstStyle/>
          <a:p>
            <a:r>
              <a:rPr lang="en-CA" dirty="0"/>
              <a:t>Get the big picture</a:t>
            </a:r>
            <a:r>
              <a:rPr lang="en-CA" dirty="0" smtClean="0"/>
              <a:t>.</a:t>
            </a:r>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a:t>
              </a:r>
              <a:r>
                <a:rPr lang="en-CA" sz="800" dirty="0" smtClean="0">
                  <a:solidFill>
                    <a:schemeClr val="bg1">
                      <a:lumMod val="65000"/>
                    </a:schemeClr>
                  </a:solidFill>
                </a:rPr>
                <a:t>2014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120910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chemeClr val="tx1"/>
                  </a:solidFill>
                </a:rPr>
                <a:t>If Table Stakes are all you need from your Enterprise PPM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6" cstate="screen"/>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t>The products assessed in this Vendor Landscape</a:t>
            </a:r>
            <a:r>
              <a:rPr lang="en-US" sz="1200" baseline="30000" dirty="0" smtClean="0"/>
              <a:t>TM</a:t>
            </a:r>
            <a:r>
              <a:rPr lang="en-US" sz="1200" dirty="0" smtClean="0"/>
              <a:t> meet, at the very least, the requirements outlined as Table Stakes.</a:t>
            </a:r>
          </a:p>
          <a:p>
            <a:pPr algn="l"/>
            <a:endParaRPr lang="en-US" sz="1200" dirty="0" smtClean="0"/>
          </a:p>
          <a:p>
            <a:pPr algn="l"/>
            <a:r>
              <a:rPr lang="en-US" sz="1200" dirty="0" smtClean="0"/>
              <a:t>Many of the vendors go above and beyond the outlined Table Stakes, some even do so in multiple categories. This section aims to highlight the products’ capabilities </a:t>
            </a:r>
            <a:r>
              <a:rPr lang="en-US" sz="1200" b="1" dirty="0" smtClean="0"/>
              <a:t>in excess </a:t>
            </a:r>
            <a:r>
              <a:rPr lang="en-US" sz="1200" dirty="0" smtClean="0"/>
              <a:t>of the criteria listed here.</a:t>
            </a:r>
            <a:endParaRPr lang="en-US" sz="1200" dirty="0"/>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The Table Stakes</a:t>
            </a:r>
            <a:endParaRPr lang="en-CA" b="1" i="1" dirty="0">
              <a:solidFill>
                <a:schemeClr val="tx1"/>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What Does This Mean?</a:t>
            </a:r>
            <a:endParaRPr lang="en-CA" b="1" i="1" dirty="0">
              <a:solidFill>
                <a:schemeClr val="tx1"/>
              </a:solidFill>
            </a:endParaRPr>
          </a:p>
        </p:txBody>
      </p:sp>
      <p:sp>
        <p:nvSpPr>
          <p:cNvPr id="10" name="Flowchart: Stored Data 21"/>
          <p:cNvSpPr>
            <a:spLocks noChangeArrowheads="1"/>
          </p:cNvSpPr>
          <p:nvPr>
            <p:custDataLst>
              <p:tags r:id="rId1"/>
            </p:custDataLst>
          </p:nvPr>
        </p:nvSpPr>
        <p:spPr bwMode="auto">
          <a:xfrm flipH="1">
            <a:off x="182816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t>Able to see who is available or over-assigned and assign projects and tasks to specific resources (and vice versa).</a:t>
            </a:r>
          </a:p>
        </p:txBody>
      </p:sp>
      <p:sp>
        <p:nvSpPr>
          <p:cNvPr id="11" name="Rectangle 10"/>
          <p:cNvSpPr>
            <a:spLocks noChangeArrowheads="1"/>
          </p:cNvSpPr>
          <p:nvPr>
            <p:custDataLst>
              <p:tags r:id="rId2"/>
            </p:custDataLst>
          </p:nvPr>
        </p:nvSpPr>
        <p:spPr bwMode="auto">
          <a:xfrm flipH="1">
            <a:off x="31940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Resource Management</a:t>
            </a:r>
            <a:endParaRPr lang="en-US" sz="1400" dirty="0">
              <a:latin typeface="Arial" pitchFamily="34" charset="0"/>
              <a:cs typeface="Arial" pitchFamily="34" charset="0"/>
            </a:endParaRPr>
          </a:p>
        </p:txBody>
      </p:sp>
      <p:sp>
        <p:nvSpPr>
          <p:cNvPr id="12" name="Flowchart: Stored Data 21"/>
          <p:cNvSpPr>
            <a:spLocks noChangeArrowheads="1"/>
          </p:cNvSpPr>
          <p:nvPr>
            <p:custDataLst>
              <p:tags r:id="rId3"/>
            </p:custDataLst>
          </p:nvPr>
        </p:nvSpPr>
        <p:spPr bwMode="auto">
          <a:xfrm flipH="1">
            <a:off x="182816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t>Resources can log hours and tasks completed in real time or post hoc.</a:t>
            </a:r>
          </a:p>
        </p:txBody>
      </p:sp>
      <p:sp>
        <p:nvSpPr>
          <p:cNvPr id="13" name="Rectangle 12"/>
          <p:cNvSpPr>
            <a:spLocks noChangeArrowheads="1"/>
          </p:cNvSpPr>
          <p:nvPr>
            <p:custDataLst>
              <p:tags r:id="rId4"/>
            </p:custDataLst>
          </p:nvPr>
        </p:nvSpPr>
        <p:spPr bwMode="auto">
          <a:xfrm flipH="1">
            <a:off x="31940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Timesheet Management</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5"/>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t>Multi-project, multi-program overview with comprehensive, high-level reporting on progress and costs.</a:t>
            </a:r>
          </a:p>
        </p:txBody>
      </p:sp>
      <p:sp>
        <p:nvSpPr>
          <p:cNvPr id="15" name="Rectangle 14"/>
          <p:cNvSpPr>
            <a:spLocks noChangeArrowheads="1"/>
          </p:cNvSpPr>
          <p:nvPr>
            <p:custDataLst>
              <p:tags r:id="rId6"/>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Project Portfolio Management</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7"/>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t>Traditional project planning and tracking functionality. </a:t>
            </a:r>
          </a:p>
        </p:txBody>
      </p:sp>
      <p:sp>
        <p:nvSpPr>
          <p:cNvPr id="17" name="Rectangle 16"/>
          <p:cNvSpPr>
            <a:spLocks noChangeArrowheads="1"/>
          </p:cNvSpPr>
          <p:nvPr>
            <p:custDataLst>
              <p:tags r:id="rId8"/>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Project Management</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9"/>
            </p:custDataLst>
          </p:nvPr>
        </p:nvSpPr>
        <p:spPr bwMode="auto">
          <a:xfrm flipH="1">
            <a:off x="182880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t>Check-in/check-out versioning controls on documents.</a:t>
            </a:r>
          </a:p>
        </p:txBody>
      </p:sp>
      <p:sp>
        <p:nvSpPr>
          <p:cNvPr id="19" name="Rectangle 18"/>
          <p:cNvSpPr>
            <a:spLocks noChangeArrowheads="1"/>
          </p:cNvSpPr>
          <p:nvPr>
            <p:custDataLst>
              <p:tags r:id="rId10"/>
            </p:custDataLst>
          </p:nvPr>
        </p:nvSpPr>
        <p:spPr bwMode="auto">
          <a:xfrm flipH="1">
            <a:off x="32004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Document Management</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1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it is:</a:t>
            </a:r>
          </a:p>
        </p:txBody>
      </p:sp>
      <p:sp>
        <p:nvSpPr>
          <p:cNvPr id="25" name="Rectangle 24"/>
          <p:cNvSpPr>
            <a:spLocks noChangeArrowheads="1"/>
          </p:cNvSpPr>
          <p:nvPr>
            <p:custDataLst>
              <p:tags r:id="rId1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23" name="Rounded Rectangle 22"/>
          <p:cNvSpPr/>
          <p:nvPr>
            <p:custDataLst>
              <p:tags r:id="rId1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pic>
        <p:nvPicPr>
          <p:cNvPr id="22"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10190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t>Info-Tech scored each vendor’s features offering as a summation of their individual scores across the listed advanced features. Vendors were given one point for each feature the product inherently provided. Some categories were scored on a more granular scale with vendors receiving half points.</a:t>
            </a:r>
          </a:p>
        </p:txBody>
      </p:sp>
      <p:sp>
        <p:nvSpPr>
          <p:cNvPr id="7" name="Flowchart: Stored Data 21"/>
          <p:cNvSpPr>
            <a:spLocks noChangeArrowheads="1"/>
          </p:cNvSpPr>
          <p:nvPr>
            <p:custDataLst>
              <p:tags r:id="rId1"/>
            </p:custDataLst>
          </p:nvPr>
        </p:nvSpPr>
        <p:spPr bwMode="auto">
          <a:xfrm flipH="1">
            <a:off x="5348607" y="310896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Functionality tailored to Agile methodologies, including scrum planning and </a:t>
            </a:r>
            <a:r>
              <a:rPr lang="en-US" sz="1200" dirty="0" err="1" smtClean="0">
                <a:latin typeface="Arial" pitchFamily="34" charset="0"/>
                <a:cs typeface="Arial" pitchFamily="34" charset="0"/>
              </a:rPr>
              <a:t>burndown</a:t>
            </a:r>
            <a:r>
              <a:rPr lang="en-US" sz="1200" dirty="0" smtClean="0">
                <a:latin typeface="Arial" pitchFamily="34" charset="0"/>
                <a:cs typeface="Arial" pitchFamily="34" charset="0"/>
              </a:rPr>
              <a:t> charts.</a:t>
            </a:r>
          </a:p>
        </p:txBody>
      </p:sp>
      <p:sp>
        <p:nvSpPr>
          <p:cNvPr id="8" name="Rectangle 7"/>
          <p:cNvSpPr>
            <a:spLocks noChangeArrowheads="1"/>
          </p:cNvSpPr>
          <p:nvPr>
            <p:custDataLst>
              <p:tags r:id="rId2"/>
            </p:custDataLst>
          </p:nvPr>
        </p:nvSpPr>
        <p:spPr bwMode="auto">
          <a:xfrm flipH="1">
            <a:off x="3839847" y="310896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Agile Support</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3"/>
            </p:custDataLst>
          </p:nvPr>
        </p:nvSpPr>
        <p:spPr bwMode="auto">
          <a:xfrm flipH="1">
            <a:off x="5348607" y="365760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Individuals both within and outside of the organizations can access reports without a full license and profile.</a:t>
            </a:r>
          </a:p>
        </p:txBody>
      </p:sp>
      <p:sp>
        <p:nvSpPr>
          <p:cNvPr id="10" name="Rectangle 9"/>
          <p:cNvSpPr>
            <a:spLocks noChangeArrowheads="1"/>
          </p:cNvSpPr>
          <p:nvPr>
            <p:custDataLst>
              <p:tags r:id="rId4"/>
            </p:custDataLst>
          </p:nvPr>
        </p:nvSpPr>
        <p:spPr bwMode="auto">
          <a:xfrm flipH="1">
            <a:off x="3839847" y="365760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End-User Portal</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5"/>
            </p:custDataLst>
          </p:nvPr>
        </p:nvSpPr>
        <p:spPr bwMode="auto">
          <a:xfrm flipH="1">
            <a:off x="534860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Ability to conduct portfolio-level project planning and status reporting without team adoption to maintain timesheet and task data.</a:t>
            </a:r>
          </a:p>
        </p:txBody>
      </p:sp>
      <p:sp>
        <p:nvSpPr>
          <p:cNvPr id="12" name="Rectangle 11"/>
          <p:cNvSpPr>
            <a:spLocks noChangeArrowheads="1"/>
          </p:cNvSpPr>
          <p:nvPr>
            <p:custDataLst>
              <p:tags r:id="rId6"/>
            </p:custDataLst>
          </p:nvPr>
        </p:nvSpPr>
        <p:spPr bwMode="auto">
          <a:xfrm flipH="1">
            <a:off x="383984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Zero-Adoption Strategy</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Ability to request, assign, and track work that happens outside the project scope. Including support escalations and ad-hoc work. </a:t>
            </a:r>
          </a:p>
        </p:txBody>
      </p:sp>
      <p:sp>
        <p:nvSpPr>
          <p:cNvPr id="14" name="Rectangle 13"/>
          <p:cNvSpPr>
            <a:spLocks noChangeArrowheads="1"/>
          </p:cNvSpPr>
          <p:nvPr>
            <p:custDataLst>
              <p:tags r:id="rId8"/>
            </p:custDataLst>
          </p:nvPr>
        </p:nvSpPr>
        <p:spPr bwMode="auto">
          <a:xfrm flipH="1">
            <a:off x="383984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Manage Reactive Work</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9"/>
            </p:custDataLst>
          </p:nvPr>
        </p:nvSpPr>
        <p:spPr bwMode="auto">
          <a:xfrm flipH="1">
            <a:off x="5349240" y="420624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Test scenarios to see implication of schedule or resource changes, with option to either implement or cancel all.</a:t>
            </a:r>
          </a:p>
        </p:txBody>
      </p:sp>
      <p:sp>
        <p:nvSpPr>
          <p:cNvPr id="17" name="Rectangle 16"/>
          <p:cNvSpPr>
            <a:spLocks noChangeArrowheads="1"/>
          </p:cNvSpPr>
          <p:nvPr>
            <p:custDataLst>
              <p:tags r:id="rId10"/>
            </p:custDataLst>
          </p:nvPr>
        </p:nvSpPr>
        <p:spPr bwMode="auto">
          <a:xfrm flipH="1">
            <a:off x="3840480" y="420624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What-If Planning</a:t>
            </a:r>
            <a:endParaRPr lang="en-US" sz="1400" dirty="0">
              <a:latin typeface="Arial" pitchFamily="34" charset="0"/>
              <a:cs typeface="Arial" pitchFamily="34" charset="0"/>
            </a:endParaRPr>
          </a:p>
        </p:txBody>
      </p:sp>
      <p:sp>
        <p:nvSpPr>
          <p:cNvPr id="18" name="Flowchart: Stored Data 21"/>
          <p:cNvSpPr>
            <a:spLocks noChangeArrowheads="1"/>
          </p:cNvSpPr>
          <p:nvPr>
            <p:custDataLst>
              <p:tags r:id="rId11"/>
            </p:custDataLst>
          </p:nvPr>
        </p:nvSpPr>
        <p:spPr bwMode="auto">
          <a:xfrm flipH="1">
            <a:off x="5349240" y="47548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Continuity between projects through management of request ideas to the completion of a project, with unique workflows per division.</a:t>
            </a:r>
          </a:p>
        </p:txBody>
      </p:sp>
      <p:sp>
        <p:nvSpPr>
          <p:cNvPr id="19" name="Rectangle 18"/>
          <p:cNvSpPr>
            <a:spLocks noChangeArrowheads="1"/>
          </p:cNvSpPr>
          <p:nvPr>
            <p:custDataLst>
              <p:tags r:id="rId12"/>
            </p:custDataLst>
          </p:nvPr>
        </p:nvSpPr>
        <p:spPr bwMode="auto">
          <a:xfrm flipH="1">
            <a:off x="3840480" y="475488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Lifecycle Management</a:t>
            </a:r>
            <a:endParaRPr lang="en-US" sz="1400" dirty="0">
              <a:latin typeface="Arial" pitchFamily="34" charset="0"/>
              <a:cs typeface="Arial" pitchFamily="34" charset="0"/>
            </a:endParaRPr>
          </a:p>
        </p:txBody>
      </p:sp>
      <p:sp>
        <p:nvSpPr>
          <p:cNvPr id="20" name="Flowchart: Stored Data 21"/>
          <p:cNvSpPr>
            <a:spLocks noChangeArrowheads="1"/>
          </p:cNvSpPr>
          <p:nvPr>
            <p:custDataLst>
              <p:tags r:id="rId13"/>
            </p:custDataLst>
          </p:nvPr>
        </p:nvSpPr>
        <p:spPr bwMode="auto">
          <a:xfrm flipH="1">
            <a:off x="5349240" y="5303520"/>
            <a:ext cx="3474720" cy="50292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Mobile app or Web functions optimized for mobile usage.</a:t>
            </a:r>
          </a:p>
        </p:txBody>
      </p:sp>
      <p:sp>
        <p:nvSpPr>
          <p:cNvPr id="21" name="Rectangle 20"/>
          <p:cNvSpPr>
            <a:spLocks noChangeArrowheads="1"/>
          </p:cNvSpPr>
          <p:nvPr>
            <p:custDataLst>
              <p:tags r:id="rId14"/>
            </p:custDataLst>
          </p:nvPr>
        </p:nvSpPr>
        <p:spPr bwMode="auto">
          <a:xfrm flipH="1">
            <a:off x="3840480" y="5303520"/>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Mobile Support</a:t>
            </a:r>
            <a:endParaRPr lang="en-US" sz="1400" dirty="0">
              <a:latin typeface="Arial" pitchFamily="34" charset="0"/>
              <a:cs typeface="Arial" pitchFamily="34" charset="0"/>
            </a:endParaRPr>
          </a:p>
        </p:txBody>
      </p:sp>
      <p:sp>
        <p:nvSpPr>
          <p:cNvPr id="30" name="Flowchart: Stored Data 19"/>
          <p:cNvSpPr>
            <a:spLocks noChangeArrowheads="1"/>
          </p:cNvSpPr>
          <p:nvPr>
            <p:custDataLst>
              <p:tags r:id="rId15"/>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chemeClr val="bg1"/>
                </a:solidFill>
                <a:latin typeface="Arial" pitchFamily="34" charset="0"/>
                <a:cs typeface="Arial" pitchFamily="34" charset="0"/>
              </a:rPr>
              <a:t>What we looked for:</a:t>
            </a:r>
          </a:p>
        </p:txBody>
      </p:sp>
      <p:sp>
        <p:nvSpPr>
          <p:cNvPr id="31" name="Rectangle 30"/>
          <p:cNvSpPr>
            <a:spLocks noChangeArrowheads="1"/>
          </p:cNvSpPr>
          <p:nvPr>
            <p:custDataLst>
              <p:tags r:id="rId16"/>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chemeClr val="bg1"/>
                </a:solidFill>
                <a:latin typeface="Arial" pitchFamily="34" charset="0"/>
                <a:cs typeface="Arial" pitchFamily="34" charset="0"/>
              </a:rPr>
              <a:t>Feature</a:t>
            </a:r>
            <a:endParaRPr lang="en-US" sz="1400" b="1" dirty="0">
              <a:solidFill>
                <a:schemeClr val="bg1"/>
              </a:solidFill>
              <a:latin typeface="Arial" pitchFamily="34" charset="0"/>
              <a:cs typeface="Arial" pitchFamily="34" charset="0"/>
            </a:endParaRPr>
          </a:p>
        </p:txBody>
      </p:sp>
      <p:sp>
        <p:nvSpPr>
          <p:cNvPr id="32" name="Rounded Rectangle 31"/>
          <p:cNvSpPr/>
          <p:nvPr>
            <p:custDataLst>
              <p:tags r:id="rId17"/>
            </p:custDataLst>
          </p:nvPr>
        </p:nvSpPr>
        <p:spPr>
          <a:xfrm rot="10800000">
            <a:off x="320040" y="53949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chemeClr val="tx1"/>
              </a:solidFill>
            </a:endParaRPr>
          </a:p>
        </p:txBody>
      </p:sp>
      <p:sp>
        <p:nvSpPr>
          <p:cNvPr id="25" name="Rounded Rectangle 24"/>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Advanced Features</a:t>
            </a:r>
            <a:endParaRPr lang="en-CA" b="1" i="1" dirty="0">
              <a:solidFill>
                <a:schemeClr val="tx1"/>
              </a:solidFill>
            </a:endParaRPr>
          </a:p>
        </p:txBody>
      </p:sp>
      <p:sp>
        <p:nvSpPr>
          <p:cNvPr id="26" name="Rounded Rectangle 25"/>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tx1"/>
                </a:solidFill>
              </a:rPr>
              <a:t>Scoring Methodology</a:t>
            </a:r>
            <a:endParaRPr lang="en-CA" b="1" i="1" dirty="0">
              <a:solidFill>
                <a:schemeClr val="tx1"/>
              </a:solidFill>
            </a:endParaRPr>
          </a:p>
        </p:txBody>
      </p:sp>
      <p:sp>
        <p:nvSpPr>
          <p:cNvPr id="28" name="TextBox 27"/>
          <p:cNvSpPr txBox="1"/>
          <p:nvPr>
            <p:custDataLst>
              <p:tags r:id="rId18"/>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 Lights)</a:t>
            </a:r>
            <a:r>
              <a:rPr lang="en-US" sz="1000" dirty="0" smtClean="0">
                <a:solidFill>
                  <a:srgbClr val="333333"/>
                </a:solidFill>
              </a:rPr>
              <a:t> in the Appendix</a:t>
            </a:r>
            <a:r>
              <a:rPr lang="en-US" sz="1000" dirty="0" smtClean="0">
                <a:solidFill>
                  <a:srgbClr val="333333"/>
                </a:solidFill>
                <a:latin typeface="Arial"/>
              </a:rPr>
              <a:t>.</a:t>
            </a:r>
          </a:p>
        </p:txBody>
      </p:sp>
      <p:pic>
        <p:nvPicPr>
          <p:cNvPr id="27"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664063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44384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5" y="1179510"/>
            <a:ext cx="8556625" cy="1197929"/>
          </a:xfrm>
        </p:spPr>
        <p:txBody>
          <a:bodyPr/>
          <a:lstStyle/>
          <a:p>
            <a:r>
              <a:rPr lang="en-CA" dirty="0" smtClean="0"/>
              <a:t>Enterprise Project Portfolio Management (PPM) solutions can only be as good as the data that is input. Vendors continue to add features to encourage adoption, including social UIs for collaboration and more support for mobile devices.</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5" y="3110136"/>
            <a:ext cx="4343400" cy="2879184"/>
          </a:xfrm>
        </p:spPr>
        <p:txBody>
          <a:bodyPr/>
          <a:lstStyle/>
          <a:p>
            <a:pPr>
              <a:lnSpc>
                <a:spcPct val="100000"/>
              </a:lnSpc>
              <a:spcAft>
                <a:spcPts val="600"/>
              </a:spcAft>
            </a:pPr>
            <a:r>
              <a:rPr lang="en-CA" sz="1400" dirty="0" smtClean="0"/>
              <a:t>Enterprises seeking to select a solution for PPM.</a:t>
            </a:r>
            <a:endParaRPr lang="en-CA" sz="1400" dirty="0" smtClean="0">
              <a:solidFill>
                <a:srgbClr val="FF0000"/>
              </a:solidFill>
            </a:endParaRPr>
          </a:p>
          <a:p>
            <a:pPr>
              <a:lnSpc>
                <a:spcPct val="100000"/>
              </a:lnSpc>
              <a:spcAft>
                <a:spcPts val="600"/>
              </a:spcAft>
            </a:pPr>
            <a:r>
              <a:rPr lang="en-CA" sz="1400" dirty="0" smtClean="0"/>
              <a:t>PPM use cases that include:</a:t>
            </a:r>
          </a:p>
          <a:p>
            <a:pPr lvl="1">
              <a:spcAft>
                <a:spcPts val="600"/>
              </a:spcAft>
            </a:pPr>
            <a:r>
              <a:rPr lang="en-CA" sz="1400" dirty="0" smtClean="0"/>
              <a:t>Creating visibility for upper management, thereby aligning IT projects with business goals. </a:t>
            </a:r>
          </a:p>
          <a:p>
            <a:pPr lvl="1">
              <a:spcAft>
                <a:spcPts val="600"/>
              </a:spcAft>
            </a:pPr>
            <a:r>
              <a:rPr lang="en-CA" sz="1400" dirty="0" smtClean="0"/>
              <a:t>Facilitating progressive project management and collaboration methodologies.</a:t>
            </a:r>
          </a:p>
          <a:p>
            <a:pPr lvl="1">
              <a:spcAft>
                <a:spcPts val="600"/>
              </a:spcAft>
            </a:pPr>
            <a:r>
              <a:rPr lang="en-CA" sz="1400" dirty="0" smtClean="0"/>
              <a:t>Empowering people within the organization to work more autonomously while improving oversight and governance.</a:t>
            </a:r>
          </a:p>
        </p:txBody>
      </p:sp>
      <p:sp>
        <p:nvSpPr>
          <p:cNvPr id="20" name="Text Placeholder 19"/>
          <p:cNvSpPr>
            <a:spLocks noGrp="1"/>
          </p:cNvSpPr>
          <p:nvPr>
            <p:ph type="body" sz="quarter" idx="21"/>
          </p:nvPr>
        </p:nvSpPr>
        <p:spPr>
          <a:xfrm>
            <a:off x="320675" y="260604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801870" y="260604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801870" y="3110136"/>
            <a:ext cx="4159250" cy="2376264"/>
          </a:xfrm>
        </p:spPr>
        <p:txBody>
          <a:bodyPr/>
          <a:lstStyle/>
          <a:p>
            <a:pPr>
              <a:lnSpc>
                <a:spcPct val="100000"/>
              </a:lnSpc>
              <a:spcAft>
                <a:spcPts val="600"/>
              </a:spcAft>
            </a:pPr>
            <a:r>
              <a:rPr lang="en-CA" sz="1400" dirty="0" smtClean="0"/>
              <a:t>Understand what’s new in the enterprise PPM market.</a:t>
            </a:r>
            <a:endParaRPr lang="en-CA" sz="1400" dirty="0" smtClean="0">
              <a:solidFill>
                <a:srgbClr val="FF0000"/>
              </a:solidFill>
            </a:endParaRPr>
          </a:p>
          <a:p>
            <a:pPr>
              <a:lnSpc>
                <a:spcPct val="100000"/>
              </a:lnSpc>
              <a:spcAft>
                <a:spcPts val="600"/>
              </a:spcAft>
            </a:pPr>
            <a:r>
              <a:rPr lang="en-CA" sz="1400" dirty="0" smtClean="0"/>
              <a:t>Evaluate enterprise PPM vendors and products for your enterprise needs.</a:t>
            </a:r>
          </a:p>
          <a:p>
            <a:pPr>
              <a:lnSpc>
                <a:spcPct val="100000"/>
              </a:lnSpc>
              <a:spcAft>
                <a:spcPts val="600"/>
              </a:spcAft>
            </a:pPr>
            <a:r>
              <a:rPr lang="en-CA" sz="1400" dirty="0" smtClean="0"/>
              <a:t>Determine which products are most appropriate for particular use cases and scenarios.</a:t>
            </a:r>
          </a:p>
        </p:txBody>
      </p:sp>
      <p:pic>
        <p:nvPicPr>
          <p:cNvPr id="8"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11929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Executive Summary</a:t>
            </a:r>
            <a:endParaRPr lang="en-CA" dirty="0"/>
          </a:p>
        </p:txBody>
      </p:sp>
      <p:sp>
        <p:nvSpPr>
          <p:cNvPr id="5" name="Text Placeholder 4"/>
          <p:cNvSpPr>
            <a:spLocks noGrp="1"/>
          </p:cNvSpPr>
          <p:nvPr>
            <p:ph type="body" sz="quarter" idx="16"/>
          </p:nvPr>
        </p:nvSpPr>
        <p:spPr>
          <a:xfrm>
            <a:off x="320675" y="1189038"/>
            <a:ext cx="4891088" cy="5303837"/>
          </a:xfrm>
        </p:spPr>
        <p:txBody>
          <a:bodyPr/>
          <a:lstStyle/>
          <a:p>
            <a:pPr marL="0" indent="0">
              <a:lnSpc>
                <a:spcPct val="100000"/>
              </a:lnSpc>
              <a:buNone/>
            </a:pPr>
            <a:r>
              <a:rPr lang="en-CA" sz="1400" dirty="0" smtClean="0"/>
              <a:t>Info-Tech evaluated eight competitors in the Enterprise PPM market, including the following notable performers:</a:t>
            </a:r>
          </a:p>
          <a:p>
            <a:pPr marL="179388" indent="-179388">
              <a:lnSpc>
                <a:spcPct val="100000"/>
              </a:lnSpc>
              <a:spcBef>
                <a:spcPts val="1200"/>
              </a:spcBef>
              <a:buNone/>
            </a:pPr>
            <a:r>
              <a:rPr lang="en-CA" sz="1400" b="1" dirty="0" smtClean="0"/>
              <a:t>Champions:</a:t>
            </a:r>
          </a:p>
          <a:p>
            <a:pPr marL="179388" indent="-179388">
              <a:lnSpc>
                <a:spcPct val="100000"/>
              </a:lnSpc>
            </a:pPr>
            <a:r>
              <a:rPr lang="en-CA" b="1" dirty="0" smtClean="0"/>
              <a:t>Planisware </a:t>
            </a:r>
            <a:r>
              <a:rPr lang="en-CA" dirty="0" smtClean="0"/>
              <a:t>continues to be the top-scoring overall vendor according to Info-Tech.</a:t>
            </a:r>
          </a:p>
          <a:p>
            <a:pPr marL="179388" indent="-179388">
              <a:lnSpc>
                <a:spcPct val="100000"/>
              </a:lnSpc>
            </a:pPr>
            <a:r>
              <a:rPr lang="en-CA" b="1" dirty="0" smtClean="0"/>
              <a:t>Oracle </a:t>
            </a:r>
            <a:r>
              <a:rPr lang="en-CA" b="1" dirty="0" err="1" smtClean="0"/>
              <a:t>Instantis</a:t>
            </a:r>
            <a:r>
              <a:rPr lang="en-CA" b="1" dirty="0"/>
              <a:t> </a:t>
            </a:r>
            <a:r>
              <a:rPr lang="en-CA" dirty="0" smtClean="0"/>
              <a:t>is a comprehensive cloud-based solution with particular strength in resource management.</a:t>
            </a:r>
          </a:p>
          <a:p>
            <a:pPr marL="179388" indent="-179388">
              <a:lnSpc>
                <a:spcPct val="100000"/>
              </a:lnSpc>
              <a:spcBef>
                <a:spcPts val="1200"/>
              </a:spcBef>
              <a:buNone/>
            </a:pPr>
            <a:r>
              <a:rPr lang="en-CA" sz="1400" b="1" dirty="0" smtClean="0"/>
              <a:t>Value Award:</a:t>
            </a:r>
          </a:p>
          <a:p>
            <a:pPr marL="179388" indent="-179388">
              <a:lnSpc>
                <a:spcPct val="100000"/>
              </a:lnSpc>
            </a:pPr>
            <a:r>
              <a:rPr lang="en-CA" b="1" dirty="0" err="1" smtClean="0"/>
              <a:t>Sciforma</a:t>
            </a:r>
            <a:r>
              <a:rPr lang="en-CA" b="1" dirty="0" smtClean="0"/>
              <a:t> </a:t>
            </a:r>
            <a:r>
              <a:rPr lang="en-CA" dirty="0" smtClean="0"/>
              <a:t>offers the most bang for the buck with an affordable, full-featured, and extremely usable PPM solution.</a:t>
            </a:r>
          </a:p>
          <a:p>
            <a:pPr marL="179388" indent="-179388">
              <a:lnSpc>
                <a:spcPct val="100000"/>
              </a:lnSpc>
              <a:spcBef>
                <a:spcPts val="1200"/>
              </a:spcBef>
              <a:buNone/>
            </a:pPr>
            <a:r>
              <a:rPr lang="en-CA" sz="1400" b="1" dirty="0" smtClean="0"/>
              <a:t>Trend Setter Award:</a:t>
            </a:r>
          </a:p>
          <a:p>
            <a:pPr marL="179388" indent="-179388">
              <a:lnSpc>
                <a:spcPct val="100000"/>
              </a:lnSpc>
            </a:pPr>
            <a:r>
              <a:rPr lang="en-CA" b="1" dirty="0" smtClean="0"/>
              <a:t>Planisware </a:t>
            </a:r>
            <a:r>
              <a:rPr lang="en-CA" dirty="0" smtClean="0"/>
              <a:t>has shown the most overall commitment to innovation during the most recent evaluation period. New features and improvements include high-level CEO roadmaps and “presentation view” for planning meetings and presentations.</a:t>
            </a:r>
          </a:p>
        </p:txBody>
      </p:sp>
      <p:grpSp>
        <p:nvGrpSpPr>
          <p:cNvPr id="12" name="Group 91"/>
          <p:cNvGrpSpPr/>
          <p:nvPr/>
        </p:nvGrpSpPr>
        <p:grpSpPr>
          <a:xfrm>
            <a:off x="5440680" y="1280160"/>
            <a:ext cx="3429000" cy="4937443"/>
            <a:chOff x="7294118" y="18188"/>
            <a:chExt cx="1646637" cy="4025382"/>
          </a:xfrm>
        </p:grpSpPr>
        <p:sp>
          <p:nvSpPr>
            <p:cNvPr id="13" name="Rectangle 12"/>
            <p:cNvSpPr/>
            <p:nvPr/>
          </p:nvSpPr>
          <p:spPr>
            <a:xfrm>
              <a:off x="7294118" y="309527"/>
              <a:ext cx="1646636" cy="3734043"/>
            </a:xfrm>
            <a:prstGeom prst="rect">
              <a:avLst/>
            </a:prstGeom>
            <a:solidFill>
              <a:srgbClr val="F1F2E0"/>
            </a:solidFill>
            <a:ln w="12700">
              <a:solidFill>
                <a:srgbClr val="D3D3B9"/>
              </a:solidFill>
            </a:ln>
            <a:effectLst>
              <a:outerShdw blurRad="25400" dist="381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gn="l">
                <a:spcBef>
                  <a:spcPts val="0"/>
                </a:spcBef>
                <a:buFont typeface="+mj-lt"/>
                <a:buAutoNum type="arabicPeriod"/>
              </a:pPr>
              <a:endParaRPr lang="en-CA" sz="1200" b="1" dirty="0" smtClean="0">
                <a:solidFill>
                  <a:schemeClr val="tx1"/>
                </a:solidFill>
              </a:endParaRPr>
            </a:p>
            <a:p>
              <a:pPr marL="228600" indent="-228600" algn="l">
                <a:spcBef>
                  <a:spcPts val="0"/>
                </a:spcBef>
                <a:buFont typeface="+mj-lt"/>
                <a:buAutoNum type="arabicPeriod"/>
              </a:pPr>
              <a:r>
                <a:rPr lang="en-CA" sz="1200" b="1" dirty="0" smtClean="0">
                  <a:solidFill>
                    <a:schemeClr val="tx1"/>
                  </a:solidFill>
                </a:rPr>
                <a:t>Start </a:t>
              </a:r>
              <a:r>
                <a:rPr lang="en-CA" sz="1200" b="1" dirty="0">
                  <a:solidFill>
                    <a:schemeClr val="tx1"/>
                  </a:solidFill>
                </a:rPr>
                <a:t>with a “zero-adoption </a:t>
              </a:r>
              <a:r>
                <a:rPr lang="en-CA" sz="1200" b="1" dirty="0" smtClean="0">
                  <a:solidFill>
                    <a:schemeClr val="tx1"/>
                  </a:solidFill>
                </a:rPr>
                <a:t>strategy.”</a:t>
              </a:r>
              <a:endParaRPr lang="en-CA" sz="1200" dirty="0">
                <a:solidFill>
                  <a:srgbClr val="FF0000"/>
                </a:solidFill>
              </a:endParaRPr>
            </a:p>
            <a:p>
              <a:pPr marL="228600" algn="l">
                <a:spcBef>
                  <a:spcPts val="600"/>
                </a:spcBef>
              </a:pPr>
              <a:r>
                <a:rPr lang="en-CA" sz="1200" dirty="0">
                  <a:solidFill>
                    <a:schemeClr val="tx1"/>
                  </a:solidFill>
                </a:rPr>
                <a:t>Despite aggressive user adoption strategies, a proportion of task-level data won’t be maintained. Evaluate how effective portfolio-level planning and reporting will be without accurate timesheets and task-level data.</a:t>
              </a:r>
            </a:p>
            <a:p>
              <a:pPr algn="l">
                <a:spcBef>
                  <a:spcPts val="0"/>
                </a:spcBef>
              </a:pPr>
              <a:endParaRPr lang="en-CA" sz="1200" dirty="0" smtClean="0">
                <a:solidFill>
                  <a:srgbClr val="FF0000"/>
                </a:solidFill>
              </a:endParaRPr>
            </a:p>
            <a:p>
              <a:pPr marL="228600" indent="-228600" algn="l">
                <a:spcBef>
                  <a:spcPts val="0"/>
                </a:spcBef>
                <a:buFont typeface="+mj-lt"/>
                <a:buAutoNum type="arabicPeriod" startAt="2"/>
              </a:pPr>
              <a:r>
                <a:rPr lang="en-CA" sz="1200" b="1" dirty="0" smtClean="0">
                  <a:solidFill>
                    <a:schemeClr val="tx1"/>
                  </a:solidFill>
                </a:rPr>
                <a:t>Manage a more Agile portfolio.</a:t>
              </a:r>
              <a:endParaRPr lang="en-CA" sz="1200" dirty="0" smtClean="0">
                <a:solidFill>
                  <a:schemeClr val="tx1"/>
                </a:solidFill>
              </a:endParaRPr>
            </a:p>
            <a:p>
              <a:pPr marL="228600" indent="-228600" algn="l">
                <a:spcBef>
                  <a:spcPts val="0"/>
                </a:spcBef>
              </a:pPr>
              <a:r>
                <a:rPr lang="en-CA" sz="1200" b="1" dirty="0" smtClean="0">
                  <a:solidFill>
                    <a:schemeClr val="tx1"/>
                  </a:solidFill>
                </a:rPr>
                <a:t>	</a:t>
              </a:r>
              <a:r>
                <a:rPr lang="en-CA" sz="1200" dirty="0" smtClean="0">
                  <a:solidFill>
                    <a:schemeClr val="tx1"/>
                  </a:solidFill>
                </a:rPr>
                <a:t>Adoption of Agile project methodologies continues to increase. PPM solutions continue to evolve to meet the challenge of Agile or hybrid (both Agile and Waterfall) portfolios.</a:t>
              </a:r>
            </a:p>
            <a:p>
              <a:pPr marL="228600" indent="-228600" algn="l">
                <a:spcBef>
                  <a:spcPts val="0"/>
                </a:spcBef>
              </a:pPr>
              <a:endParaRPr lang="en-CA" sz="1200" b="1" dirty="0" smtClean="0">
                <a:solidFill>
                  <a:srgbClr val="FF0000"/>
                </a:solidFill>
              </a:endParaRPr>
            </a:p>
            <a:p>
              <a:pPr marL="228600" indent="-228600" algn="l">
                <a:spcBef>
                  <a:spcPts val="0"/>
                </a:spcBef>
                <a:buFont typeface="+mj-lt"/>
                <a:buAutoNum type="arabicPeriod" startAt="3"/>
              </a:pPr>
              <a:r>
                <a:rPr lang="en-CA" sz="1200" b="1" dirty="0" smtClean="0">
                  <a:solidFill>
                    <a:schemeClr val="tx1"/>
                  </a:solidFill>
                </a:rPr>
                <a:t>Think about </a:t>
              </a:r>
              <a:r>
                <a:rPr lang="en-CA" sz="1200" b="1" dirty="0">
                  <a:solidFill>
                    <a:schemeClr val="tx1"/>
                  </a:solidFill>
                </a:rPr>
                <a:t>i</a:t>
              </a:r>
              <a:r>
                <a:rPr lang="en-CA" sz="1200" b="1" dirty="0" smtClean="0">
                  <a:solidFill>
                    <a:schemeClr val="tx1"/>
                  </a:solidFill>
                </a:rPr>
                <a:t>ntegration.</a:t>
              </a:r>
            </a:p>
            <a:p>
              <a:pPr marL="228600" indent="-228600" algn="l">
                <a:spcBef>
                  <a:spcPts val="0"/>
                </a:spcBef>
              </a:pPr>
              <a:r>
                <a:rPr lang="en-CA" sz="1200" b="1" dirty="0" smtClean="0">
                  <a:solidFill>
                    <a:schemeClr val="tx1"/>
                  </a:solidFill>
                </a:rPr>
                <a:t>	</a:t>
              </a:r>
              <a:r>
                <a:rPr lang="en-CA" sz="1200" dirty="0" smtClean="0">
                  <a:solidFill>
                    <a:schemeClr val="tx1"/>
                  </a:solidFill>
                </a:rPr>
                <a:t>When selecting a PPM solution, consider whether you will need to pull in data from other business systems or if departments are already using their own PPM solution. Be diligent to ensure these systems migrate or integrate with the enterprise-wide solution you choose.</a:t>
              </a:r>
            </a:p>
            <a:p>
              <a:pPr marL="228600" algn="l">
                <a:spcBef>
                  <a:spcPts val="600"/>
                </a:spcBef>
              </a:pPr>
              <a:endParaRPr lang="en-CA" sz="1200" dirty="0" smtClean="0">
                <a:solidFill>
                  <a:srgbClr val="FF0000"/>
                </a:solidFill>
              </a:endParaRPr>
            </a:p>
          </p:txBody>
        </p:sp>
        <p:grpSp>
          <p:nvGrpSpPr>
            <p:cNvPr id="14" name="Group 88"/>
            <p:cNvGrpSpPr/>
            <p:nvPr/>
          </p:nvGrpSpPr>
          <p:grpSpPr>
            <a:xfrm>
              <a:off x="7294119" y="18188"/>
              <a:ext cx="1646636" cy="298795"/>
              <a:chOff x="3991296" y="1961752"/>
              <a:chExt cx="1646636" cy="298795"/>
            </a:xfrm>
          </p:grpSpPr>
          <p:sp>
            <p:nvSpPr>
              <p:cNvPr id="15" name="Round Same Side Corner Rectangle 14"/>
              <p:cNvSpPr/>
              <p:nvPr/>
            </p:nvSpPr>
            <p:spPr>
              <a:xfrm>
                <a:off x="3991296" y="1961752"/>
                <a:ext cx="1646636" cy="298196"/>
              </a:xfrm>
              <a:prstGeom prst="round2SameRect">
                <a:avLst>
                  <a:gd name="adj1" fmla="val 10667"/>
                  <a:gd name="adj2" fmla="val 0"/>
                </a:avLst>
              </a:prstGeom>
              <a:gradFill>
                <a:gsLst>
                  <a:gs pos="0">
                    <a:schemeClr val="accent1"/>
                  </a:gs>
                  <a:gs pos="50000">
                    <a:schemeClr val="accent1">
                      <a:alpha val="90000"/>
                    </a:schemeClr>
                  </a:gs>
                  <a:gs pos="100000">
                    <a:schemeClr val="accent1"/>
                  </a:gs>
                </a:gsLst>
                <a:lin ang="10800000" scaled="0"/>
              </a:gra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i="1" dirty="0" smtClean="0">
                    <a:solidFill>
                      <a:schemeClr val="bg1"/>
                    </a:solidFill>
                    <a:latin typeface="+mj-lt"/>
                  </a:rPr>
                  <a:t>Info-Tech Insight</a:t>
                </a:r>
                <a:endParaRPr lang="en-CA" sz="1400" b="1" i="1" dirty="0">
                  <a:solidFill>
                    <a:schemeClr val="bg1"/>
                  </a:solidFill>
                  <a:latin typeface="+mj-lt"/>
                </a:endParaRPr>
              </a:p>
            </p:txBody>
          </p:sp>
          <p:pic>
            <p:nvPicPr>
              <p:cNvPr id="16" name="Picture 15" descr="insight-sm.wmf"/>
              <p:cNvPicPr>
                <a:picLocks noChangeAspect="1"/>
              </p:cNvPicPr>
              <p:nvPr/>
            </p:nvPicPr>
            <p:blipFill>
              <a:blip r:embed="rId3" cstate="screen"/>
              <a:stretch>
                <a:fillRect/>
              </a:stretch>
            </p:blipFill>
            <p:spPr>
              <a:xfrm>
                <a:off x="5364395" y="1965458"/>
                <a:ext cx="242546" cy="295089"/>
              </a:xfrm>
              <a:prstGeom prst="rect">
                <a:avLst/>
              </a:prstGeom>
            </p:spPr>
          </p:pic>
        </p:grpSp>
      </p:grpSp>
      <p:pic>
        <p:nvPicPr>
          <p:cNvPr id="9"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5502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13" name="TextBox 12"/>
          <p:cNvSpPr txBox="1"/>
          <p:nvPr/>
        </p:nvSpPr>
        <p:spPr>
          <a:xfrm>
            <a:off x="251521" y="1182478"/>
            <a:ext cx="8508432" cy="646331"/>
          </a:xfrm>
          <a:prstGeom prst="rect">
            <a:avLst/>
          </a:prstGeom>
          <a:noFill/>
        </p:spPr>
        <p:txBody>
          <a:bodyPr wrap="square" rtlCol="0">
            <a:spAutoFit/>
          </a:bodyPr>
          <a:lstStyle/>
          <a:p>
            <a:pPr algn="l"/>
            <a:r>
              <a:rPr lang="en-US" b="1" dirty="0" smtClean="0"/>
              <a:t>There are multiple ways you can use this Info-Tech Vendor Landscape in your organization. Choose the option that best fits your needs:</a:t>
            </a:r>
            <a:endParaRPr lang="en-US" b="1" dirty="0"/>
          </a:p>
        </p:txBody>
      </p:sp>
      <p:sp>
        <p:nvSpPr>
          <p:cNvPr id="18" name="Rectangle 17"/>
          <p:cNvSpPr/>
          <p:nvPr/>
        </p:nvSpPr>
        <p:spPr>
          <a:xfrm>
            <a:off x="999533" y="1978876"/>
            <a:ext cx="3090102" cy="80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9" name="Rectangle 18"/>
          <p:cNvSpPr/>
          <p:nvPr/>
        </p:nvSpPr>
        <p:spPr>
          <a:xfrm>
            <a:off x="4637233" y="1978876"/>
            <a:ext cx="3089447" cy="806823"/>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20" name="Picture 19" descr="best-practice-blueprints.png"/>
          <p:cNvPicPr>
            <a:picLocks noChangeAspect="1"/>
          </p:cNvPicPr>
          <p:nvPr/>
        </p:nvPicPr>
        <p:blipFill>
          <a:blip r:embed="rId2" cstate="print"/>
          <a:stretch>
            <a:fillRect/>
          </a:stretch>
        </p:blipFill>
        <p:spPr>
          <a:xfrm>
            <a:off x="3028455" y="1889981"/>
            <a:ext cx="998444" cy="998444"/>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4580642" y="5970009"/>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sp>
        <p:nvSpPr>
          <p:cNvPr id="22" name="TextBox 21"/>
          <p:cNvSpPr txBox="1"/>
          <p:nvPr/>
        </p:nvSpPr>
        <p:spPr>
          <a:xfrm>
            <a:off x="1242595" y="2089899"/>
            <a:ext cx="1353312"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Vendor Landscape</a:t>
            </a:r>
            <a:endParaRPr lang="en-US" sz="1600" b="1" dirty="0">
              <a:solidFill>
                <a:schemeClr val="bg1"/>
              </a:solidFill>
              <a:effectLst>
                <a:outerShdw blurRad="50800" dist="38100" dir="2700000" algn="tl" rotWithShape="0">
                  <a:prstClr val="black">
                    <a:alpha val="40000"/>
                  </a:prstClr>
                </a:outerShdw>
              </a:effectLst>
            </a:endParaRPr>
          </a:p>
        </p:txBody>
      </p:sp>
      <p:sp>
        <p:nvSpPr>
          <p:cNvPr id="23" name="TextBox 22"/>
          <p:cNvSpPr txBox="1"/>
          <p:nvPr/>
        </p:nvSpPr>
        <p:spPr>
          <a:xfrm>
            <a:off x="4817580" y="2089898"/>
            <a:ext cx="1701719"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Free Guided Implementation</a:t>
            </a:r>
            <a:endParaRPr lang="en-US" sz="1600" b="1" dirty="0">
              <a:solidFill>
                <a:schemeClr val="bg1"/>
              </a:solidFill>
              <a:effectLst>
                <a:outerShdw blurRad="50800" dist="38100" dir="2700000" algn="tl" rotWithShape="0">
                  <a:prstClr val="black">
                    <a:alpha val="40000"/>
                  </a:prstClr>
                </a:outerShdw>
              </a:effectLst>
            </a:endParaRPr>
          </a:p>
        </p:txBody>
      </p:sp>
      <p:sp>
        <p:nvSpPr>
          <p:cNvPr id="24" name="TextBox 23"/>
          <p:cNvSpPr txBox="1"/>
          <p:nvPr/>
        </p:nvSpPr>
        <p:spPr>
          <a:xfrm>
            <a:off x="999533" y="2785697"/>
            <a:ext cx="3090102" cy="2108269"/>
          </a:xfrm>
          <a:prstGeom prst="rect">
            <a:avLst/>
          </a:prstGeom>
          <a:noFill/>
        </p:spPr>
        <p:txBody>
          <a:bodyPr wrap="square" rtlCol="0">
            <a:spAutoFit/>
          </a:bodyPr>
          <a:lstStyle/>
          <a:p>
            <a:pPr algn="l">
              <a:spcAft>
                <a:spcPts val="600"/>
              </a:spcAft>
            </a:pPr>
            <a:r>
              <a:rPr lang="en-US" sz="1400" b="1" dirty="0" smtClean="0"/>
              <a:t>Do-It-Yourself</a:t>
            </a:r>
          </a:p>
          <a:p>
            <a:pPr algn="l">
              <a:spcAft>
                <a:spcPts val="600"/>
              </a:spcAft>
            </a:pPr>
            <a:r>
              <a:rPr lang="en-US" sz="1400" dirty="0" smtClean="0"/>
              <a:t>Use this Vendor Landscape to help you complete your purchasing decision. The slides in this VL will walk you through our recommended evaluated vendors in this market space with supporting tools and deliverables ready for you to make your decision.</a:t>
            </a:r>
            <a:endParaRPr lang="en-US" sz="1400" dirty="0"/>
          </a:p>
        </p:txBody>
      </p:sp>
      <p:sp>
        <p:nvSpPr>
          <p:cNvPr id="25" name="TextBox 24"/>
          <p:cNvSpPr txBox="1"/>
          <p:nvPr/>
        </p:nvSpPr>
        <p:spPr>
          <a:xfrm>
            <a:off x="4637233" y="2772638"/>
            <a:ext cx="3090102" cy="2323713"/>
          </a:xfrm>
          <a:prstGeom prst="rect">
            <a:avLst/>
          </a:prstGeom>
          <a:noFill/>
        </p:spPr>
        <p:txBody>
          <a:bodyPr wrap="square" rtlCol="0">
            <a:spAutoFit/>
          </a:bodyPr>
          <a:lstStyle/>
          <a:p>
            <a:pPr algn="l">
              <a:spcAft>
                <a:spcPts val="600"/>
              </a:spcAft>
            </a:pPr>
            <a:r>
              <a:rPr lang="en-US" sz="1400" dirty="0" smtClean="0"/>
              <a:t>We recommend that you supplement the Vendor Landscape with a </a:t>
            </a:r>
            <a:r>
              <a:rPr lang="en-US" sz="1400" b="1" dirty="0" smtClean="0"/>
              <a:t>Guided Implementation.</a:t>
            </a:r>
          </a:p>
          <a:p>
            <a:pPr algn="l">
              <a:spcAft>
                <a:spcPts val="600"/>
              </a:spcAft>
            </a:pPr>
            <a:r>
              <a:rPr lang="en-US" sz="1400" dirty="0" smtClean="0"/>
              <a:t>At no additional cost to you*, our expert analysts will provide telephone assistance to you and your team at key milestones in the decision to review your materials, answer your questions, and explain our methodologies.</a:t>
            </a:r>
            <a:endParaRPr lang="en-US" sz="1400"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844" y="2075888"/>
            <a:ext cx="677676" cy="605498"/>
          </a:xfrm>
          <a:prstGeom prst="rect">
            <a:avLst/>
          </a:prstGeom>
        </p:spPr>
      </p:pic>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053551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244989" y="1278313"/>
            <a:ext cx="8620124" cy="657225"/>
          </a:xfrm>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Enterprise PPM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the </a:t>
            </a:r>
            <a:r>
              <a:rPr lang="en-US" dirty="0" smtClean="0"/>
              <a:t>Enterprise PPM Vendor Landscape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497" y="2344833"/>
            <a:ext cx="1371600" cy="1371600"/>
          </a:xfrm>
          <a:prstGeom prst="rect">
            <a:avLst/>
          </a:prstGeom>
          <a:effectLst>
            <a:outerShdw blurRad="50800" dist="38100" dir="2700000" algn="tl" rotWithShape="0">
              <a:prstClr val="black">
                <a:alpha val="40000"/>
              </a:prstClr>
            </a:outerShdw>
          </a:effectLst>
        </p:spPr>
      </p:pic>
      <p:graphicFrame>
        <p:nvGraphicFramePr>
          <p:cNvPr id="9" name="Table 8"/>
          <p:cNvGraphicFramePr>
            <a:graphicFrameLocks noGrp="1"/>
          </p:cNvGraphicFramePr>
          <p:nvPr>
            <p:extLst>
              <p:ext uri="{D42A27DB-BD31-4B8C-83A1-F6EECF244321}">
                <p14:modId xmlns:p14="http://schemas.microsoft.com/office/powerpoint/2010/main" val="2073150552"/>
              </p:ext>
            </p:extLst>
          </p:nvPr>
        </p:nvGraphicFramePr>
        <p:xfrm>
          <a:off x="368373" y="2173996"/>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pPr algn="l"/>
                      <a:r>
                        <a:rPr lang="en-US" sz="1200" dirty="0" smtClean="0"/>
                        <a:t>Interpreting</a:t>
                      </a:r>
                      <a:r>
                        <a:rPr lang="en-US" sz="1200" baseline="0" dirty="0" smtClean="0"/>
                        <a:t> and acting on RFP results: Review vendors RFPs and ensure the solution is meeting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8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36198"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3"/>
              </a:rPr>
              <a:t>GuidedImplementations@InfoTech.com</a:t>
            </a:r>
            <a:r>
              <a:rPr lang="en-US" sz="1400" dirty="0" smtClean="0"/>
              <a:t> or call 1-888-670-8889 and ask for the Guided Implementation Coordinator.</a:t>
            </a:r>
            <a:endParaRPr lang="en-US" sz="1400" dirty="0"/>
          </a:p>
        </p:txBody>
      </p:sp>
      <p:pic>
        <p:nvPicPr>
          <p:cNvPr id="12"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025828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5762"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33"/>
          <p:cNvGrpSpPr/>
          <p:nvPr>
            <p:custDataLst>
              <p:tags r:id="rId3"/>
            </p:custDataLst>
          </p:nvPr>
        </p:nvGrpSpPr>
        <p:grpSpPr>
          <a:xfrm>
            <a:off x="3657600" y="1920240"/>
            <a:ext cx="5166360" cy="4354116"/>
            <a:chOff x="5543549" y="1364867"/>
            <a:chExt cx="3295651" cy="5565121"/>
          </a:xfrm>
        </p:grpSpPr>
        <p:sp>
          <p:nvSpPr>
            <p:cNvPr id="9" name="Rectangle 8"/>
            <p:cNvSpPr/>
            <p:nvPr/>
          </p:nvSpPr>
          <p:spPr>
            <a:xfrm>
              <a:off x="5543549" y="1775940"/>
              <a:ext cx="3295651" cy="515404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10" name="Round Same Side Corner Rectangle 9"/>
            <p:cNvSpPr/>
            <p:nvPr/>
          </p:nvSpPr>
          <p:spPr>
            <a:xfrm>
              <a:off x="5543549" y="1364867"/>
              <a:ext cx="3295650" cy="626183"/>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Commercial PPM solutions have 16% market share within Info-Tech’s client base</a:t>
              </a:r>
              <a:endParaRPr lang="en-CA" sz="1400" b="1" dirty="0">
                <a:solidFill>
                  <a:srgbClr val="FFFFFF"/>
                </a:solidFill>
              </a:endParaRPr>
            </a:p>
          </p:txBody>
        </p:sp>
      </p:grpSp>
      <p:sp>
        <p:nvSpPr>
          <p:cNvPr id="5" name="Rectangle 4"/>
          <p:cNvSpPr/>
          <p:nvPr>
            <p:custDataLst>
              <p:tags r:id="rId4"/>
            </p:custDataLst>
          </p:nvPr>
        </p:nvSpPr>
        <p:spPr>
          <a:xfrm>
            <a:off x="3794760" y="2488704"/>
            <a:ext cx="4937760" cy="3785652"/>
          </a:xfrm>
          <a:prstGeom prst="rect">
            <a:avLst/>
          </a:prstGeom>
        </p:spPr>
        <p:txBody>
          <a:bodyPr wrap="square">
            <a:spAutoFit/>
          </a:bodyPr>
          <a:lstStyle/>
          <a:p>
            <a:pPr algn="l">
              <a:defRPr/>
            </a:pPr>
            <a:r>
              <a:rPr lang="en-US" sz="1200" b="1" dirty="0" smtClean="0">
                <a:solidFill>
                  <a:srgbClr val="FFFFFF">
                    <a:lumMod val="10000"/>
                  </a:srgbClr>
                </a:solidFill>
                <a:latin typeface="Arial" pitchFamily="34" charset="0"/>
                <a:ea typeface="Calibri"/>
                <a:cs typeface="Arial" pitchFamily="34" charset="0"/>
              </a:rPr>
              <a:t>Commercial PPM solutions </a:t>
            </a:r>
            <a:r>
              <a:rPr lang="en-US" sz="1200" dirty="0" smtClean="0">
                <a:solidFill>
                  <a:srgbClr val="FFFFFF">
                    <a:lumMod val="10000"/>
                  </a:srgbClr>
                </a:solidFill>
                <a:latin typeface="Arial" pitchFamily="34" charset="0"/>
                <a:ea typeface="Calibri"/>
                <a:cs typeface="Arial" pitchFamily="34" charset="0"/>
              </a:rPr>
              <a:t>have evolved to become comprehensive work management suites that pull project teams into a collaborative work management ecosystem with the PMO and the executive leadership team. </a:t>
            </a:r>
            <a:endParaRPr lang="en-US" sz="1200" dirty="0">
              <a:solidFill>
                <a:srgbClr val="FFFFFF">
                  <a:lumMod val="10000"/>
                </a:srgbClr>
              </a:solidFill>
              <a:latin typeface="Arial" pitchFamily="34" charset="0"/>
              <a:ea typeface="Calibri"/>
              <a:cs typeface="Arial" pitchFamily="34" charset="0"/>
            </a:endParaRPr>
          </a:p>
          <a:p>
            <a:pPr algn="l">
              <a:defRPr/>
            </a:pPr>
            <a:endParaRPr lang="en-US" sz="1200" dirty="0" smtClean="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The benefits</a:t>
            </a:r>
            <a:r>
              <a:rPr lang="en-US" sz="1200" dirty="0" smtClean="0">
                <a:solidFill>
                  <a:srgbClr val="FFFFFF">
                    <a:lumMod val="10000"/>
                  </a:srgbClr>
                </a:solidFill>
                <a:latin typeface="Arial" pitchFamily="34" charset="0"/>
                <a:ea typeface="Calibri"/>
                <a:cs typeface="Arial" pitchFamily="34" charset="0"/>
              </a:rPr>
              <a:t> of these solutions come from improved use of your team’s time. If you can avoid wasting just a few hours per person per year, the value of that time pays for the PPM software. </a:t>
            </a:r>
          </a:p>
          <a:p>
            <a:pPr algn="l">
              <a:defRPr/>
            </a:pPr>
            <a:endParaRPr lang="en-US" sz="1200" dirty="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The costs</a:t>
            </a:r>
            <a:r>
              <a:rPr lang="en-US" sz="1200" dirty="0" smtClean="0">
                <a:solidFill>
                  <a:srgbClr val="FFFFFF">
                    <a:lumMod val="10000"/>
                  </a:srgbClr>
                </a:solidFill>
                <a:latin typeface="Arial" pitchFamily="34" charset="0"/>
                <a:ea typeface="Calibri"/>
                <a:cs typeface="Arial" pitchFamily="34" charset="0"/>
              </a:rPr>
              <a:t> go beyond the Total Cost of Ownership for the solution because of a relatively high Cost-In-Use that demands </a:t>
            </a:r>
            <a:r>
              <a:rPr lang="en-US" sz="1200" i="1" dirty="0" smtClean="0">
                <a:solidFill>
                  <a:srgbClr val="FFFFFF">
                    <a:lumMod val="10000"/>
                  </a:srgbClr>
                </a:solidFill>
                <a:latin typeface="Arial" pitchFamily="34" charset="0"/>
                <a:ea typeface="Calibri"/>
                <a:cs typeface="Arial" pitchFamily="34" charset="0"/>
              </a:rPr>
              <a:t>coordinated and continual</a:t>
            </a:r>
            <a:r>
              <a:rPr lang="en-US" sz="1200" dirty="0" smtClean="0">
                <a:solidFill>
                  <a:srgbClr val="FFFFFF">
                    <a:lumMod val="10000"/>
                  </a:srgbClr>
                </a:solidFill>
                <a:latin typeface="Arial" pitchFamily="34" charset="0"/>
                <a:ea typeface="Calibri"/>
                <a:cs typeface="Arial" pitchFamily="34" charset="0"/>
              </a:rPr>
              <a:t> adoption by the project teams, project managers, PMO, and executives. </a:t>
            </a:r>
          </a:p>
          <a:p>
            <a:pPr algn="l">
              <a:defRPr/>
            </a:pPr>
            <a:endParaRPr lang="en-US" sz="1200" dirty="0">
              <a:solidFill>
                <a:srgbClr val="FFFFFF">
                  <a:lumMod val="10000"/>
                </a:srgbClr>
              </a:solidFill>
              <a:latin typeface="Arial" pitchFamily="34" charset="0"/>
              <a:ea typeface="Calibri"/>
              <a:cs typeface="Arial" pitchFamily="34" charset="0"/>
            </a:endParaRPr>
          </a:p>
          <a:p>
            <a:pPr algn="l">
              <a:defRPr/>
            </a:pPr>
            <a:r>
              <a:rPr lang="en-US" sz="1200" b="1" dirty="0" smtClean="0">
                <a:solidFill>
                  <a:srgbClr val="FFFFFF">
                    <a:lumMod val="10000"/>
                  </a:srgbClr>
                </a:solidFill>
                <a:latin typeface="Arial" pitchFamily="34" charset="0"/>
                <a:ea typeface="Calibri"/>
                <a:cs typeface="Arial" pitchFamily="34" charset="0"/>
              </a:rPr>
              <a:t>Alternative approaches </a:t>
            </a:r>
            <a:r>
              <a:rPr lang="en-US" sz="1200" dirty="0" smtClean="0">
                <a:solidFill>
                  <a:srgbClr val="FFFFFF">
                    <a:lumMod val="10000"/>
                  </a:srgbClr>
                </a:solidFill>
                <a:latin typeface="Arial" pitchFamily="34" charset="0"/>
                <a:ea typeface="Calibri"/>
                <a:cs typeface="Arial" pitchFamily="34" charset="0"/>
              </a:rPr>
              <a:t>such as spreadsheets and intranets have diminished the opportunity to centrally optimize resource utilization, reducing the potential benefits of PPM. However, they have dramatically lower complexity and Cost-In-Use than commercial solutions because they </a:t>
            </a:r>
            <a:r>
              <a:rPr lang="en-US" sz="1200" i="1" dirty="0" smtClean="0">
                <a:solidFill>
                  <a:srgbClr val="FFFFFF">
                    <a:lumMod val="10000"/>
                  </a:srgbClr>
                </a:solidFill>
                <a:latin typeface="Arial" pitchFamily="34" charset="0"/>
                <a:ea typeface="Calibri"/>
                <a:cs typeface="Arial" pitchFamily="34" charset="0"/>
              </a:rPr>
              <a:t>don’t</a:t>
            </a:r>
            <a:r>
              <a:rPr lang="en-US" sz="1200" dirty="0" smtClean="0">
                <a:solidFill>
                  <a:srgbClr val="FFFFFF">
                    <a:lumMod val="10000"/>
                  </a:srgbClr>
                </a:solidFill>
                <a:latin typeface="Arial" pitchFamily="34" charset="0"/>
                <a:ea typeface="Calibri"/>
                <a:cs typeface="Arial" pitchFamily="34" charset="0"/>
              </a:rPr>
              <a:t> require coordinated and continual adoption by the project teams, projects managers, and executives. </a:t>
            </a:r>
            <a:endParaRPr lang="en-US" sz="1200" b="1" dirty="0">
              <a:solidFill>
                <a:srgbClr val="FFFFFF">
                  <a:lumMod val="10000"/>
                </a:srgbClr>
              </a:solidFill>
              <a:latin typeface="Arial" pitchFamily="34" charset="0"/>
              <a:ea typeface="Calibri"/>
              <a:cs typeface="Arial" pitchFamily="34" charset="0"/>
            </a:endParaRPr>
          </a:p>
        </p:txBody>
      </p:sp>
      <p:sp>
        <p:nvSpPr>
          <p:cNvPr id="16" name="Text Placeholder 1"/>
          <p:cNvSpPr>
            <a:spLocks noGrp="1"/>
          </p:cNvSpPr>
          <p:nvPr>
            <p:ph type="body" sz="quarter" idx="4294967295"/>
          </p:nvPr>
        </p:nvSpPr>
        <p:spPr>
          <a:xfrm>
            <a:off x="257176" y="1160748"/>
            <a:ext cx="8620124" cy="657225"/>
          </a:xfrm>
          <a:prstGeom prst="rect">
            <a:avLst/>
          </a:prstGeom>
        </p:spPr>
        <p:txBody>
          <a:bodyPr/>
          <a:lstStyle/>
          <a:p>
            <a:pPr marL="0" indent="0">
              <a:buNone/>
            </a:pPr>
            <a:r>
              <a:rPr lang="en-US" sz="1800" b="1" dirty="0" smtClean="0">
                <a:cs typeface="Arial" pitchFamily="34" charset="0"/>
              </a:rPr>
              <a:t>The PPM market has not yet developed to the advantage of the commercial vendors. Identify the right </a:t>
            </a:r>
            <a:r>
              <a:rPr lang="en-US" sz="1800" b="1" i="1" dirty="0" smtClean="0">
                <a:cs typeface="Arial" pitchFamily="34" charset="0"/>
              </a:rPr>
              <a:t>class</a:t>
            </a:r>
            <a:r>
              <a:rPr lang="en-US" sz="1800" b="1" dirty="0" smtClean="0">
                <a:cs typeface="Arial" pitchFamily="34" charset="0"/>
              </a:rPr>
              <a:t> of solution before you buy</a:t>
            </a:r>
            <a:r>
              <a:rPr lang="en-CA" sz="1800" b="1" dirty="0" smtClean="0"/>
              <a:t>.</a:t>
            </a:r>
            <a:endParaRPr lang="en-US" sz="1800" b="1" dirty="0">
              <a:solidFill>
                <a:schemeClr val="bg1"/>
              </a:solidFill>
              <a:cs typeface="Arial" pitchFamily="34" charset="0"/>
            </a:endParaRPr>
          </a:p>
          <a:p>
            <a:endParaRPr lang="en-US" sz="1800" b="1" dirty="0"/>
          </a:p>
        </p:txBody>
      </p:sp>
      <p:graphicFrame>
        <p:nvGraphicFramePr>
          <p:cNvPr id="17" name="Chart 16"/>
          <p:cNvGraphicFramePr/>
          <p:nvPr>
            <p:extLst/>
          </p:nvPr>
        </p:nvGraphicFramePr>
        <p:xfrm>
          <a:off x="158750" y="51655"/>
          <a:ext cx="4932548" cy="6231592"/>
        </p:xfrm>
        <a:graphic>
          <a:graphicData uri="http://schemas.openxmlformats.org/drawingml/2006/chart">
            <c:chart xmlns:c="http://schemas.openxmlformats.org/drawingml/2006/chart" xmlns:r="http://schemas.openxmlformats.org/officeDocument/2006/relationships" r:id="rId10"/>
          </a:graphicData>
        </a:graphic>
      </p:graphicFrame>
      <p:sp>
        <p:nvSpPr>
          <p:cNvPr id="3" name="Right Brace 2"/>
          <p:cNvSpPr/>
          <p:nvPr/>
        </p:nvSpPr>
        <p:spPr>
          <a:xfrm>
            <a:off x="2968204" y="3200400"/>
            <a:ext cx="548640" cy="109728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custDataLst>
              <p:tags r:id="rId5"/>
            </p:custDataLst>
          </p:nvPr>
        </p:nvSpPr>
        <p:spPr/>
        <p:txBody>
          <a:bodyPr/>
          <a:lstStyle/>
          <a:p>
            <a:r>
              <a:rPr lang="en-US" dirty="0" smtClean="0"/>
              <a:t>What your peers are using</a:t>
            </a:r>
            <a:endParaRPr lang="en-US" dirty="0"/>
          </a:p>
        </p:txBody>
      </p:sp>
      <p:pic>
        <p:nvPicPr>
          <p:cNvPr id="12" name="Picture 3">
            <a:hlinkClick r:id="rId11"/>
          </p:cNvPr>
          <p:cNvPicPr>
            <a:picLocks noChangeAspect="1" noChangeArrowheads="1"/>
          </p:cNvPicPr>
          <p:nvPr/>
        </p:nvPicPr>
        <p:blipFill>
          <a:blip r:embed="rId12"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46075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4585" name="think-cell Slide" r:id="rId13" imgW="360" imgH="360" progId="">
                  <p:embed/>
                </p:oleObj>
              </mc:Choice>
              <mc:Fallback>
                <p:oleObj name="think-cell Slide" r:id="rId13" imgW="360" imgH="36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73385"/>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8" name="Rounded Rectangle 7"/>
          <p:cNvSpPr/>
          <p:nvPr>
            <p:custDataLst>
              <p:tags r:id="rId4"/>
            </p:custDataLst>
          </p:nvPr>
        </p:nvSpPr>
        <p:spPr>
          <a:xfrm rot="10800000">
            <a:off x="4663440" y="4973384"/>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chemeClr val="tx1"/>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4480"/>
            <a:ext cx="4159250" cy="3570208"/>
          </a:xfrm>
          <a:prstGeom prst="rect">
            <a:avLst/>
          </a:prstGeom>
        </p:spPr>
        <p:txBody>
          <a:bodyPr wrap="square">
            <a:spAutoFit/>
          </a:bodyPr>
          <a:lstStyle/>
          <a:p>
            <a:pPr marL="169863" indent="-169863" algn="l">
              <a:spcBef>
                <a:spcPts val="300"/>
              </a:spcBef>
              <a:spcAft>
                <a:spcPts val="300"/>
              </a:spcAft>
              <a:buFont typeface="Arial" pitchFamily="34" charset="0"/>
              <a:buChar char="•"/>
            </a:pPr>
            <a:r>
              <a:rPr lang="en-US" sz="1200" dirty="0"/>
              <a:t>Collaborative browser-based PPM emerged in the late 1990s as an improvement over single user project management tools like Harvard Project Manager and general purpose tools like Excel, whiteboards, and </a:t>
            </a:r>
            <a:r>
              <a:rPr lang="en-US" sz="1200" dirty="0" smtClean="0"/>
              <a:t>sticky </a:t>
            </a:r>
            <a:r>
              <a:rPr lang="en-US" sz="1200" dirty="0"/>
              <a:t>notes</a:t>
            </a:r>
            <a:r>
              <a:rPr lang="en-US" sz="1200" dirty="0" smtClean="0"/>
              <a:t>.</a:t>
            </a:r>
          </a:p>
          <a:p>
            <a:pPr marL="169863" indent="-169863" algn="l">
              <a:spcBef>
                <a:spcPts val="300"/>
              </a:spcBef>
              <a:spcAft>
                <a:spcPts val="300"/>
              </a:spcAft>
              <a:buFont typeface="Arial" pitchFamily="34" charset="0"/>
              <a:buChar char="•"/>
            </a:pPr>
            <a:r>
              <a:rPr lang="en-US" sz="1200" dirty="0" smtClean="0"/>
              <a:t>Enterprise PPM has evolved from multi-project aggregators to cradle-to-grave strategic ecosystems. There is steady, incremental progress in the way PPM is used to manage continuous project, program, and initiative lifecycles: from ideas and requests through prioritization, planning, and execution of new product development and performance improvement.</a:t>
            </a:r>
          </a:p>
          <a:p>
            <a:pPr marL="169863" indent="-169863" algn="l">
              <a:spcBef>
                <a:spcPts val="300"/>
              </a:spcBef>
              <a:spcAft>
                <a:spcPts val="300"/>
              </a:spcAft>
              <a:buFont typeface="Arial" pitchFamily="34" charset="0"/>
              <a:buChar char="•"/>
            </a:pPr>
            <a:r>
              <a:rPr lang="en-US" sz="1200" dirty="0" smtClean="0"/>
              <a:t>Enterprise PPM allows executives to manage through aggregation and abstraction when the number of projects and people vastly exceeds the capacity of any individual to manage. These products allow for enterprise-wide projects that combine resources from different departments and job functions. </a:t>
            </a:r>
          </a:p>
        </p:txBody>
      </p:sp>
      <p:sp>
        <p:nvSpPr>
          <p:cNvPr id="5" name="Rectangle 4"/>
          <p:cNvSpPr/>
          <p:nvPr>
            <p:custDataLst>
              <p:tags r:id="rId7"/>
            </p:custDataLst>
          </p:nvPr>
        </p:nvSpPr>
        <p:spPr>
          <a:xfrm>
            <a:off x="4664075" y="1552218"/>
            <a:ext cx="4159250" cy="3462486"/>
          </a:xfrm>
          <a:prstGeom prst="rect">
            <a:avLst/>
          </a:prstGeom>
        </p:spPr>
        <p:txBody>
          <a:bodyPr wrap="square">
            <a:spAutoFit/>
          </a:bodyPr>
          <a:lstStyle/>
          <a:p>
            <a:pPr marL="169863" indent="-169863" algn="l">
              <a:spcBef>
                <a:spcPts val="300"/>
              </a:spcBef>
              <a:spcAft>
                <a:spcPts val="300"/>
              </a:spcAft>
              <a:buFont typeface="Arial" pitchFamily="34" charset="0"/>
              <a:buChar char="•"/>
            </a:pPr>
            <a:r>
              <a:rPr lang="en-US" sz="1200" dirty="0" smtClean="0"/>
              <a:t>Looking beyond the deterministic planning paradigm, Enterprise PPM must continue to evolve in order to support different types of work. </a:t>
            </a:r>
            <a:r>
              <a:rPr lang="en-US" sz="1200" dirty="0"/>
              <a:t>R</a:t>
            </a:r>
            <a:r>
              <a:rPr lang="en-US" sz="1200" dirty="0" smtClean="0"/>
              <a:t>eactive</a:t>
            </a:r>
            <a:r>
              <a:rPr lang="en-US" sz="1200" i="1" dirty="0" smtClean="0"/>
              <a:t> </a:t>
            </a:r>
            <a:r>
              <a:rPr lang="en-US" sz="1200" dirty="0" smtClean="0"/>
              <a:t>or</a:t>
            </a:r>
            <a:r>
              <a:rPr lang="en-US" sz="1200" i="1" dirty="0" smtClean="0"/>
              <a:t> </a:t>
            </a:r>
            <a:r>
              <a:rPr lang="en-US" sz="1200" dirty="0" smtClean="0"/>
              <a:t>ad-hoc work, along with more collaborative, flexible, iterative methodologies like Agile will become more widely adopted in more organizations.</a:t>
            </a:r>
            <a:endParaRPr lang="en-US" sz="1200" dirty="0"/>
          </a:p>
          <a:p>
            <a:pPr marL="169863" indent="-169863" algn="l">
              <a:spcBef>
                <a:spcPts val="300"/>
              </a:spcBef>
              <a:spcAft>
                <a:spcPts val="300"/>
              </a:spcAft>
              <a:buFont typeface="Arial" pitchFamily="34" charset="0"/>
              <a:buChar char="•"/>
            </a:pPr>
            <a:r>
              <a:rPr lang="en-US" sz="1200" dirty="0"/>
              <a:t>Social functionality such as activity streams, discussion threads, and user avatars </a:t>
            </a:r>
            <a:r>
              <a:rPr lang="en-US" sz="1200" dirty="0" smtClean="0"/>
              <a:t>are becoming more common.  Built-in collaboration features will also include Unified Communications features like chat, voice chat, browser sharing, and online meetings.</a:t>
            </a:r>
          </a:p>
          <a:p>
            <a:pPr marL="169863" indent="-169863" algn="l">
              <a:spcBef>
                <a:spcPts val="300"/>
              </a:spcBef>
              <a:spcAft>
                <a:spcPts val="300"/>
              </a:spcAft>
              <a:buFont typeface="Arial" pitchFamily="34" charset="0"/>
              <a:buChar char="•"/>
            </a:pPr>
            <a:r>
              <a:rPr lang="en-US" sz="1200" dirty="0" smtClean="0"/>
              <a:t>Enterprise PPM continues to integrate with other business systems and applications, such as HR systems and email for dashboard updates and easy reporting.</a:t>
            </a:r>
          </a:p>
          <a:p>
            <a:pPr marL="169863" indent="-169863" algn="l">
              <a:spcBef>
                <a:spcPts val="300"/>
              </a:spcBef>
              <a:spcAft>
                <a:spcPts val="300"/>
              </a:spcAft>
              <a:buFont typeface="Arial" pitchFamily="34" charset="0"/>
              <a:buChar char="•"/>
            </a:pPr>
            <a:r>
              <a:rPr lang="en-US" sz="1200" dirty="0" smtClean="0"/>
              <a:t>PPM solutions will continue to struggle with low adoption by project team members.</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How it got here</a:t>
            </a:r>
            <a:endParaRPr lang="en-CA" b="1" i="1" dirty="0">
              <a:solidFill>
                <a:schemeClr val="tx1"/>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chemeClr val="tx1"/>
                </a:solidFill>
              </a:rPr>
              <a:t>Where it’s going</a:t>
            </a:r>
            <a:endParaRPr lang="en-CA" b="1" i="1" dirty="0">
              <a:solidFill>
                <a:schemeClr val="tx1"/>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US" sz="1200" dirty="0" smtClean="0">
                  <a:solidFill>
                    <a:schemeClr val="tx1"/>
                  </a:solidFill>
                </a:rPr>
                <a:t>Too often, organizations establish goals that are beyond the capability of their processes. </a:t>
              </a:r>
              <a:r>
                <a:rPr lang="en-CA" sz="1200" dirty="0" smtClean="0">
                  <a:solidFill>
                    <a:schemeClr val="tx1"/>
                  </a:solidFill>
                </a:rPr>
                <a:t>See Info-Tech’s solution set, </a:t>
              </a:r>
              <a:r>
                <a:rPr lang="en-CA" sz="1200" i="1" dirty="0" smtClean="0">
                  <a:solidFill>
                    <a:schemeClr val="tx1"/>
                  </a:solidFill>
                  <a:hlinkClick r:id="rId15"/>
                </a:rPr>
                <a:t>Develop a Project Portfolio Management Strategy</a:t>
              </a:r>
              <a:r>
                <a:rPr lang="en-CA" sz="1200" i="1" dirty="0" smtClean="0">
                  <a:solidFill>
                    <a:schemeClr val="tx1"/>
                  </a:solidFill>
                </a:rPr>
                <a:t> </a:t>
              </a:r>
              <a:r>
                <a:rPr lang="en-CA" sz="1200" dirty="0" smtClean="0">
                  <a:solidFill>
                    <a:schemeClr val="tx1"/>
                  </a:solidFill>
                </a:rPr>
                <a:t>to understand the key drivers of PPM success to ensure that your goals, processes, and tools are aligned.</a:t>
              </a:r>
            </a:p>
          </p:txBody>
        </p:sp>
        <p:pic>
          <p:nvPicPr>
            <p:cNvPr id="11" name="Picture 10" descr="insight.png"/>
            <p:cNvPicPr>
              <a:picLocks noChangeAspect="1"/>
            </p:cNvPicPr>
            <p:nvPr/>
          </p:nvPicPr>
          <p:blipFill>
            <a:blip r:embed="rId16" cstate="screen"/>
            <a:stretch>
              <a:fillRect/>
            </a:stretch>
          </p:blipFill>
          <p:spPr>
            <a:xfrm>
              <a:off x="328291" y="4509120"/>
              <a:ext cx="1000207" cy="838201"/>
            </a:xfrm>
            <a:prstGeom prst="rect">
              <a:avLst/>
            </a:prstGeom>
          </p:spPr>
        </p:pic>
      </p:grpSp>
      <p:pic>
        <p:nvPicPr>
          <p:cNvPr id="13"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396891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59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Enterprise PPM Vendor selection / knock-out criteria: market share, mind share, and platform coverage</a:t>
            </a:r>
            <a:endParaRPr lang="en-US" dirty="0"/>
          </a:p>
        </p:txBody>
      </p:sp>
      <p:grpSp>
        <p:nvGrpSpPr>
          <p:cNvPr id="15" name="Group 33"/>
          <p:cNvGrpSpPr/>
          <p:nvPr/>
        </p:nvGrpSpPr>
        <p:grpSpPr>
          <a:xfrm>
            <a:off x="320675" y="2468879"/>
            <a:ext cx="8502650" cy="3839846"/>
            <a:chOff x="5543549" y="2722423"/>
            <a:chExt cx="3295651" cy="3613251"/>
          </a:xfrm>
        </p:grpSpPr>
        <p:sp>
          <p:nvSpPr>
            <p:cNvPr id="18" name="Rectangle 17"/>
            <p:cNvSpPr/>
            <p:nvPr/>
          </p:nvSpPr>
          <p:spPr>
            <a:xfrm>
              <a:off x="5543549" y="2980556"/>
              <a:ext cx="3295651" cy="3355118"/>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endParaRPr lang="en-US" sz="1200" b="1" dirty="0" smtClean="0">
                <a:solidFill>
                  <a:schemeClr val="tx1"/>
                </a:solidFill>
              </a:endParaRPr>
            </a:p>
            <a:p>
              <a:pPr marL="233363" indent="-233363" algn="l">
                <a:spcBef>
                  <a:spcPts val="1200"/>
                </a:spcBef>
                <a:spcAft>
                  <a:spcPts val="0"/>
                </a:spcAft>
                <a:buFont typeface="Arial" pitchFamily="34" charset="0"/>
                <a:buChar char="•"/>
              </a:pPr>
              <a:r>
                <a:rPr lang="en-US" sz="1200" b="1" dirty="0" smtClean="0">
                  <a:solidFill>
                    <a:schemeClr val="tx1"/>
                  </a:solidFill>
                </a:rPr>
                <a:t>Compuware </a:t>
              </a:r>
              <a:r>
                <a:rPr lang="en-US" sz="1200" b="1" dirty="0" err="1" smtClean="0">
                  <a:solidFill>
                    <a:schemeClr val="tx1"/>
                  </a:solidFill>
                </a:rPr>
                <a:t>Changepoint</a:t>
              </a:r>
              <a:r>
                <a:rPr lang="en-US" sz="1200" b="1" dirty="0" smtClean="0">
                  <a:solidFill>
                    <a:schemeClr val="tx1"/>
                  </a:solidFill>
                </a:rPr>
                <a:t>.</a:t>
              </a:r>
              <a:r>
                <a:rPr lang="en-US" sz="1200" dirty="0" smtClean="0">
                  <a:solidFill>
                    <a:schemeClr val="tx1"/>
                  </a:solidFill>
                </a:rPr>
                <a:t> Deep </a:t>
              </a:r>
              <a:r>
                <a:rPr lang="en-US" sz="1200" dirty="0">
                  <a:solidFill>
                    <a:schemeClr val="tx1"/>
                  </a:solidFill>
                </a:rPr>
                <a:t>functionality and expertise in professional </a:t>
              </a:r>
              <a:r>
                <a:rPr lang="en-US" sz="1200" dirty="0" smtClean="0">
                  <a:solidFill>
                    <a:schemeClr val="tx1"/>
                  </a:solidFill>
                </a:rPr>
                <a:t>services automation.</a:t>
              </a:r>
            </a:p>
            <a:p>
              <a:pPr marL="233363" indent="-233363" algn="l">
                <a:spcBef>
                  <a:spcPts val="1200"/>
                </a:spcBef>
                <a:spcAft>
                  <a:spcPts val="0"/>
                </a:spcAft>
                <a:buFont typeface="Arial" pitchFamily="34" charset="0"/>
                <a:buChar char="•"/>
              </a:pPr>
              <a:r>
                <a:rPr lang="en-US" sz="1200" b="1" dirty="0" smtClean="0">
                  <a:solidFill>
                    <a:schemeClr val="tx1"/>
                  </a:solidFill>
                </a:rPr>
                <a:t>Microsoft Project Server 2013.</a:t>
              </a:r>
              <a:r>
                <a:rPr lang="en-US" sz="1200" dirty="0" smtClean="0">
                  <a:solidFill>
                    <a:schemeClr val="tx1"/>
                  </a:solidFill>
                </a:rPr>
                <a:t> Deployed on SharePoint to complement Microsoft’s de facto standard PM software.</a:t>
              </a:r>
            </a:p>
            <a:p>
              <a:pPr marL="233363" indent="-233363" algn="l">
                <a:spcBef>
                  <a:spcPts val="1200"/>
                </a:spcBef>
                <a:spcAft>
                  <a:spcPts val="0"/>
                </a:spcAft>
                <a:buFont typeface="Arial" pitchFamily="34" charset="0"/>
                <a:buChar char="•"/>
              </a:pPr>
              <a:r>
                <a:rPr lang="en-US" sz="1200" b="1" dirty="0" smtClean="0">
                  <a:solidFill>
                    <a:schemeClr val="tx1"/>
                  </a:solidFill>
                </a:rPr>
                <a:t>Oracle Instantis.</a:t>
              </a:r>
              <a:r>
                <a:rPr lang="en-US" sz="1200" dirty="0" smtClean="0">
                  <a:solidFill>
                    <a:schemeClr val="tx1"/>
                  </a:solidFill>
                </a:rPr>
                <a:t> Acquired by Oracle in 2012, Instantis</a:t>
              </a:r>
              <a:r>
                <a:rPr lang="en-US" sz="1200" dirty="0">
                  <a:solidFill>
                    <a:schemeClr val="tx1"/>
                  </a:solidFill>
                </a:rPr>
                <a:t> </a:t>
              </a:r>
              <a:r>
                <a:rPr lang="en-US" sz="1200" dirty="0" smtClean="0">
                  <a:solidFill>
                    <a:schemeClr val="tx1"/>
                  </a:solidFill>
                </a:rPr>
                <a:t>is designed primarily for IT portfolios.</a:t>
              </a:r>
            </a:p>
            <a:p>
              <a:pPr marL="233363" indent="-233363" algn="l">
                <a:spcBef>
                  <a:spcPts val="1200"/>
                </a:spcBef>
                <a:spcAft>
                  <a:spcPts val="0"/>
                </a:spcAft>
                <a:buFont typeface="Arial" pitchFamily="34" charset="0"/>
                <a:buChar char="•"/>
              </a:pPr>
              <a:r>
                <a:rPr lang="en-US" sz="1200" b="1" dirty="0" smtClean="0">
                  <a:solidFill>
                    <a:schemeClr val="tx1"/>
                  </a:solidFill>
                </a:rPr>
                <a:t>Oracle Primavera.</a:t>
              </a:r>
              <a:r>
                <a:rPr lang="en-US" sz="1200" dirty="0" smtClean="0">
                  <a:solidFill>
                    <a:schemeClr val="tx1"/>
                  </a:solidFill>
                </a:rPr>
                <a:t> Powerful solution with an established base in industries such as construction and oil &amp; gas.</a:t>
              </a:r>
            </a:p>
            <a:p>
              <a:pPr marL="233363" indent="-233363" algn="l">
                <a:spcBef>
                  <a:spcPts val="1200"/>
                </a:spcBef>
                <a:spcAft>
                  <a:spcPts val="0"/>
                </a:spcAft>
                <a:buFont typeface="Arial" pitchFamily="34" charset="0"/>
                <a:buChar char="•"/>
              </a:pPr>
              <a:r>
                <a:rPr lang="en-US" sz="1200" b="1" dirty="0" smtClean="0">
                  <a:solidFill>
                    <a:schemeClr val="tx1"/>
                  </a:solidFill>
                </a:rPr>
                <a:t>Planisware.</a:t>
              </a:r>
              <a:r>
                <a:rPr lang="en-US" sz="1200" dirty="0" smtClean="0">
                  <a:solidFill>
                    <a:schemeClr val="tx1"/>
                  </a:solidFill>
                </a:rPr>
                <a:t> Recurring Champion in Info-Tech’s PPM vendor landscapes with a robust, comprehensive tool.</a:t>
              </a:r>
            </a:p>
            <a:p>
              <a:pPr marL="233363" indent="-233363" algn="l">
                <a:spcBef>
                  <a:spcPts val="1200"/>
                </a:spcBef>
                <a:spcAft>
                  <a:spcPts val="0"/>
                </a:spcAft>
                <a:buFont typeface="Arial" pitchFamily="34" charset="0"/>
                <a:buChar char="•"/>
              </a:pPr>
              <a:r>
                <a:rPr lang="en-US" sz="1200" b="1" dirty="0" err="1" smtClean="0">
                  <a:solidFill>
                    <a:schemeClr val="tx1"/>
                  </a:solidFill>
                </a:rPr>
                <a:t>Planview</a:t>
              </a:r>
              <a:r>
                <a:rPr lang="en-US" sz="1200" b="1" dirty="0" smtClean="0">
                  <a:solidFill>
                    <a:schemeClr val="tx1"/>
                  </a:solidFill>
                </a:rPr>
                <a:t>.</a:t>
              </a:r>
              <a:r>
                <a:rPr lang="en-US" sz="1200" dirty="0" smtClean="0">
                  <a:solidFill>
                    <a:schemeClr val="tx1"/>
                  </a:solidFill>
                </a:rPr>
                <a:t> Well-rounded PPM solution with strength in analytics.</a:t>
              </a:r>
            </a:p>
            <a:p>
              <a:pPr marL="233363" indent="-233363" algn="l">
                <a:spcBef>
                  <a:spcPts val="1200"/>
                </a:spcBef>
                <a:spcAft>
                  <a:spcPts val="0"/>
                </a:spcAft>
                <a:buFont typeface="Arial" pitchFamily="34" charset="0"/>
                <a:buChar char="•"/>
              </a:pPr>
              <a:r>
                <a:rPr lang="en-US" sz="1200" b="1" dirty="0" err="1" smtClean="0">
                  <a:solidFill>
                    <a:schemeClr val="tx1"/>
                  </a:solidFill>
                </a:rPr>
                <a:t>PowerSteering</a:t>
              </a:r>
              <a:r>
                <a:rPr lang="en-US" sz="1200" b="1" dirty="0" smtClean="0">
                  <a:solidFill>
                    <a:schemeClr val="tx1"/>
                  </a:solidFill>
                </a:rPr>
                <a:t>.</a:t>
              </a:r>
              <a:r>
                <a:rPr lang="en-US" sz="1200" dirty="0" smtClean="0">
                  <a:solidFill>
                    <a:schemeClr val="tx1"/>
                  </a:solidFill>
                </a:rPr>
                <a:t> Well-rounded SaaS solution suited to IT PMOs, product development, and process excellence.</a:t>
              </a:r>
              <a:endParaRPr lang="en-US" sz="1200" dirty="0">
                <a:solidFill>
                  <a:schemeClr val="tx1"/>
                </a:solidFill>
              </a:endParaRPr>
            </a:p>
            <a:p>
              <a:pPr marL="233363" indent="-233363" algn="l">
                <a:spcBef>
                  <a:spcPts val="1200"/>
                </a:spcBef>
                <a:spcAft>
                  <a:spcPts val="0"/>
                </a:spcAft>
                <a:buFont typeface="Arial" pitchFamily="34" charset="0"/>
                <a:buChar char="•"/>
              </a:pPr>
              <a:r>
                <a:rPr lang="en-US" sz="1200" b="1" dirty="0" err="1" smtClean="0">
                  <a:solidFill>
                    <a:schemeClr val="tx1"/>
                  </a:solidFill>
                </a:rPr>
                <a:t>Sciforma</a:t>
              </a:r>
              <a:r>
                <a:rPr lang="en-US" sz="1200" b="1" dirty="0" smtClean="0">
                  <a:solidFill>
                    <a:schemeClr val="tx1"/>
                  </a:solidFill>
                </a:rPr>
                <a:t>.</a:t>
              </a:r>
              <a:r>
                <a:rPr lang="en-US" sz="1200" dirty="0" smtClean="0">
                  <a:solidFill>
                    <a:schemeClr val="tx1"/>
                  </a:solidFill>
                </a:rPr>
                <a:t> </a:t>
              </a:r>
              <a:r>
                <a:rPr lang="en-US" sz="1200" dirty="0">
                  <a:solidFill>
                    <a:schemeClr val="tx1"/>
                  </a:solidFill>
                </a:rPr>
                <a:t>Founded in 1982, </a:t>
              </a:r>
              <a:r>
                <a:rPr lang="en-US" sz="1200" dirty="0" err="1">
                  <a:solidFill>
                    <a:schemeClr val="tx1"/>
                  </a:solidFill>
                </a:rPr>
                <a:t>Sciforma</a:t>
              </a:r>
              <a:r>
                <a:rPr lang="en-US" sz="1200" dirty="0">
                  <a:solidFill>
                    <a:schemeClr val="tx1"/>
                  </a:solidFill>
                </a:rPr>
                <a:t> has a long history in project management</a:t>
              </a:r>
              <a:r>
                <a:rPr lang="en-US" sz="1200" dirty="0" smtClean="0">
                  <a:solidFill>
                    <a:schemeClr val="tx1"/>
                  </a:solidFill>
                </a:rPr>
                <a:t>.</a:t>
              </a:r>
              <a:endParaRPr lang="en-US" sz="1200" dirty="0">
                <a:solidFill>
                  <a:srgbClr val="FF0000"/>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r>
              <a:rPr lang="en-US" dirty="0"/>
              <a:t>Major trends in the Enterprise PPM market include the support of the </a:t>
            </a:r>
            <a:r>
              <a:rPr lang="en-US" dirty="0" smtClean="0"/>
              <a:t>Agile </a:t>
            </a:r>
            <a:r>
              <a:rPr lang="en-US" dirty="0"/>
              <a:t>methodology, the ability to manage </a:t>
            </a:r>
            <a:r>
              <a:rPr lang="en-US" dirty="0" smtClean="0"/>
              <a:t>ad-hoc </a:t>
            </a:r>
            <a:r>
              <a:rPr lang="en-US" dirty="0"/>
              <a:t>or reactive work, and the support of mobile devices. All vendors included in this landscape are moving </a:t>
            </a:r>
            <a:r>
              <a:rPr lang="en-US" dirty="0" smtClean="0"/>
              <a:t>toward </a:t>
            </a:r>
            <a:r>
              <a:rPr lang="en-US" dirty="0"/>
              <a:t>the inclusion or improvement of these trends in their </a:t>
            </a:r>
            <a:r>
              <a:rPr lang="en-US" dirty="0" smtClean="0"/>
              <a:t>solutions.</a:t>
            </a:r>
            <a:endParaRPr lang="en-US" dirty="0"/>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large</a:t>
            </a:r>
            <a:r>
              <a:rPr lang="en-US" dirty="0" smtClean="0">
                <a:solidFill>
                  <a:srgbClr val="FF0000"/>
                </a:solidFill>
              </a:rPr>
              <a:t> </a:t>
            </a:r>
            <a:r>
              <a:rPr lang="en-US" dirty="0" smtClean="0"/>
              <a:t>enterprises.</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623"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Enterprise PPM criteria &amp; weighting factors</a:t>
            </a:r>
            <a:endParaRPr lang="en-US" dirty="0"/>
          </a:p>
        </p:txBody>
      </p:sp>
      <p:graphicFrame>
        <p:nvGraphicFramePr>
          <p:cNvPr id="43" name="Chart 42"/>
          <p:cNvGraphicFramePr/>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231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231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75237"/>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7523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69397"/>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69397"/>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78157"/>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78157"/>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06357"/>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0635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0927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0927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3437"/>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3437"/>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599882"/>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0517"/>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77840" y="1554480"/>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727415" y="1554480"/>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577840" y="2786876"/>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27415" y="2786876"/>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7105" y="6077764"/>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72562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88720"/>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57282"/>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afbf469690da9fc2c5bc613b53689941da3778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j1fePiaaECxzAMSPQ2d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v1ccSB.vEKSeUBq7HgyZ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xWVF4Jndk.NTL4mPONn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2015</Words>
  <Application>Microsoft Office PowerPoint</Application>
  <PresentationFormat>On-screen Show (4:3)</PresentationFormat>
  <Paragraphs>184</Paragraphs>
  <Slides>12</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Wingdings</vt:lpstr>
      <vt:lpstr>Helvetica</vt:lpstr>
      <vt:lpstr>Georgia</vt:lpstr>
      <vt:lpstr>Office Theme</vt:lpstr>
      <vt:lpstr>think-cell Slide</vt:lpstr>
      <vt:lpstr>PowerPoint Presentation</vt:lpstr>
      <vt:lpstr>Introduction</vt:lpstr>
      <vt:lpstr>Executive Summary</vt:lpstr>
      <vt:lpstr>How to use this Vendor Landscape</vt:lpstr>
      <vt:lpstr>Guided Implementation points in the Enterprise PPM Vendor Landscape</vt:lpstr>
      <vt:lpstr>What your peers are using</vt:lpstr>
      <vt:lpstr>Market Overview</vt:lpstr>
      <vt:lpstr>Enterprise PPM Vendor selection / knock-out criteria: market share, mind share, and platform coverage</vt:lpstr>
      <vt:lpstr>Enterprise PPM criteria &amp; weighting factors</vt:lpstr>
      <vt:lpstr>Table Stakes represent the minimum standard; without these, a product doesn’t even get reviewed</vt:lpstr>
      <vt:lpstr>Advanced Features are the capabilities that allow for granular market differentiation</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2014-04-02T16:01:38Z</dcterms:created>
  <dcterms:modified xsi:type="dcterms:W3CDTF">2014-04-02T16:23:38Z</dcterms:modified>
  <cp:contentStatus/>
</cp:coreProperties>
</file>