
<file path=[Content_Types].xml><?xml version="1.0" encoding="utf-8"?>
<Types xmlns="http://schemas.openxmlformats.org/package/2006/content-types">
  <Override PartName="/ppt/notesSlides/notesSlide2.xml" ContentType="application/vnd.openxmlformats-officedocument.presentationml.notesSlide+xml"/>
  <Override PartName="/ppt/tags/tag8.xml" ContentType="application/vnd.openxmlformats-officedocument.presentationml.tags+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wmf" ContentType="image/x-wmf"/>
  <Override PartName="/ppt/tags/tag2.xml" ContentType="application/vnd.openxmlformats-officedocument.presentationml.tags+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tags/tag29.xml" ContentType="application/vnd.openxmlformats-officedocument.presentationml.tags+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tags/tag16.xml" ContentType="application/vnd.openxmlformats-officedocument.presentationml.tags+xml"/>
  <Override PartName="/ppt/tags/tag18.xml" ContentType="application/vnd.openxmlformats-officedocument.presentationml.tags+xml"/>
  <Override PartName="/ppt/tags/tag27.xml" ContentType="application/vnd.openxmlformats-officedocument.presentationml.tags+xml"/>
  <Override PartName="/ppt/commentAuthors.xml" ContentType="application/vnd.openxmlformats-officedocument.presentationml.commentAuthors+xml"/>
  <Override PartName="/ppt/tags/tag14.xml" ContentType="application/vnd.openxmlformats-officedocument.presentationml.tags+xml"/>
  <Override PartName="/ppt/tags/tag25.xml" ContentType="application/vnd.openxmlformats-officedocument.presentationml.tag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tags/tag12.xml" ContentType="application/vnd.openxmlformats-officedocument.presentationml.tags+xml"/>
  <Override PartName="/ppt/tags/tag23.xml" ContentType="application/vnd.openxmlformats-officedocument.presentationml.tags+xml"/>
  <Override PartName="/ppt/tags/tag32.xml" ContentType="application/vnd.openxmlformats-officedocument.presentationml.tags+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notesSlides/notesSlide5.xml" ContentType="application/vnd.openxmlformats-officedocument.presentationml.notesSlide+xml"/>
  <Override PartName="/ppt/tags/tag21.xml" ContentType="application/vnd.openxmlformats-officedocument.presentationml.tags+xml"/>
  <Override PartName="/ppt/tags/tag30.xml" ContentType="application/vnd.openxmlformats-officedocument.presentationml.tag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tags/tag7.xml" ContentType="application/vnd.openxmlformats-officedocument.presentationml.tags+xml"/>
  <Default Extension="bin" ContentType="application/vnd.openxmlformats-officedocument.oleObject"/>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Default Extension="emf" ContentType="image/x-emf"/>
  <Override PartName="/ppt/tags/tag3.xml" ContentType="application/vnd.openxmlformats-officedocument.presentationml.tags+xml"/>
  <Override PartName="/ppt/presentation.xml" ContentType="application/vnd.openxmlformats-officedocument.presentationml.presentation.main+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tags/tag19.xml" ContentType="application/vnd.openxmlformats-officedocument.presentationml.tags+xml"/>
  <Override PartName="/ppt/tags/tag28.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tags/tag17.xml" ContentType="application/vnd.openxmlformats-officedocument.presentationml.tags+xml"/>
  <Override PartName="/ppt/tags/tag26.xml" ContentType="application/vnd.openxmlformats-officedocument.presentationml.tags+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tags/tag15.xml" ContentType="application/vnd.openxmlformats-officedocument.presentationml.tags+xml"/>
  <Override PartName="/ppt/notesSlides/notesSlide8.xml" ContentType="application/vnd.openxmlformats-officedocument.presentationml.notesSlide+xml"/>
  <Override PartName="/ppt/tags/tag24.xml" ContentType="application/vnd.openxmlformats-officedocument.presentationml.tags+xml"/>
  <Override PartName="/ppt/notesSlides/notesSlide11.xml" ContentType="application/vnd.openxmlformats-officedocument.presentationml.notesSlide+xml"/>
  <Override PartName="/ppt/notesSlides/notesSlide6.xml" ContentType="application/vnd.openxmlformats-officedocument.presentationml.notesSlide+xml"/>
  <Override PartName="/ppt/tags/tag13.xml" ContentType="application/vnd.openxmlformats-officedocument.presentationml.tags+xml"/>
  <Override PartName="/ppt/tags/tag22.xml" ContentType="application/vnd.openxmlformats-officedocument.presentationml.tags+xml"/>
  <Override PartName="/ppt/tags/tag31.xml" ContentType="application/vnd.openxmlformats-officedocument.presentationml.tags+xml"/>
  <Override PartName="/ppt/slides/slide8.xml" ContentType="application/vnd.openxmlformats-officedocument.presentationml.slide+xml"/>
  <Override PartName="/ppt/handoutMasters/handoutMaster1.xml" ContentType="application/vnd.openxmlformats-officedocument.presentationml.handoutMaster+xml"/>
  <Override PartName="/ppt/tags/tag11.xml" ContentType="application/vnd.openxmlformats-officedocument.presentationml.tags+xml"/>
  <Override PartName="/ppt/notesSlides/notesSlide4.xml" ContentType="application/vnd.openxmlformats-officedocument.presentationml.notesSlide+xml"/>
  <Override PartName="/ppt/tags/tag20.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61" r:id="rId1"/>
  </p:sldMasterIdLst>
  <p:notesMasterIdLst>
    <p:notesMasterId r:id="rId14"/>
  </p:notesMasterIdLst>
  <p:handoutMasterIdLst>
    <p:handoutMasterId r:id="rId15"/>
  </p:handoutMasterIdLst>
  <p:sldIdLst>
    <p:sldId id="425" r:id="rId2"/>
    <p:sldId id="289" r:id="rId3"/>
    <p:sldId id="392" r:id="rId4"/>
    <p:sldId id="401" r:id="rId5"/>
    <p:sldId id="288" r:id="rId6"/>
    <p:sldId id="346" r:id="rId7"/>
    <p:sldId id="343" r:id="rId8"/>
    <p:sldId id="344" r:id="rId9"/>
    <p:sldId id="415" r:id="rId10"/>
    <p:sldId id="423" r:id="rId11"/>
    <p:sldId id="339" r:id="rId12"/>
    <p:sldId id="426" r:id="rId13"/>
  </p:sldIdLst>
  <p:sldSz cx="9144000" cy="6858000" type="screen4x3"/>
  <p:notesSz cx="6950075" cy="9236075"/>
  <p:custDataLst>
    <p:tags r:id="rId16"/>
  </p:custDataLst>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4"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4EDF4"/>
    <a:srgbClr val="83ACCB"/>
    <a:srgbClr val="396687"/>
    <a:srgbClr val="2F546F"/>
    <a:srgbClr val="D3D3D3"/>
    <a:srgbClr val="B9D0E1"/>
    <a:srgbClr val="709FC2"/>
    <a:srgbClr val="A2C2A7"/>
    <a:srgbClr val="8E8E8E"/>
    <a:srgbClr val="D17D08"/>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0911" autoAdjust="0"/>
    <p:restoredTop sz="72567" autoAdjust="0"/>
  </p:normalViewPr>
  <p:slideViewPr>
    <p:cSldViewPr snapToObjects="1">
      <p:cViewPr>
        <p:scale>
          <a:sx n="100" d="100"/>
          <a:sy n="100" d="100"/>
        </p:scale>
        <p:origin x="-810" y="-312"/>
      </p:cViewPr>
      <p:guideLst>
        <p:guide orient="horz"/>
        <p:guide pos="142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82" d="100"/>
          <a:sy n="82" d="100"/>
        </p:scale>
        <p:origin x="-1956" y="-96"/>
      </p:cViewPr>
      <p:guideLst>
        <p:guide orient="horz" pos="2909"/>
        <p:guide pos="2189"/>
      </p:guideLst>
    </p:cSldViewPr>
  </p:notes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CA" dirty="0"/>
          </a:p>
        </p:txBody>
      </p:sp>
      <p:sp>
        <p:nvSpPr>
          <p:cNvPr id="3" name="Date Placeholder 2"/>
          <p:cNvSpPr>
            <a:spLocks noGrp="1"/>
          </p:cNvSpPr>
          <p:nvPr>
            <p:ph type="dt" sz="quarter" idx="1"/>
          </p:nvPr>
        </p:nvSpPr>
        <p:spPr>
          <a:xfrm>
            <a:off x="3936768" y="0"/>
            <a:ext cx="3011699" cy="461804"/>
          </a:xfrm>
          <a:prstGeom prst="rect">
            <a:avLst/>
          </a:prstGeom>
        </p:spPr>
        <p:txBody>
          <a:bodyPr vert="horz" lIns="92492" tIns="46246" rIns="92492" bIns="46246" rtlCol="0"/>
          <a:lstStyle>
            <a:lvl1pPr algn="r">
              <a:defRPr sz="1200"/>
            </a:lvl1pPr>
          </a:lstStyle>
          <a:p>
            <a:fld id="{110B9C36-03F4-41DF-9FFD-B4483F722394}" type="datetimeFigureOut">
              <a:rPr lang="en-CA" smtClean="0"/>
              <a:pPr/>
              <a:t>23/01/2013</a:t>
            </a:fld>
            <a:endParaRPr lang="en-CA" dirty="0"/>
          </a:p>
        </p:txBody>
      </p:sp>
      <p:sp>
        <p:nvSpPr>
          <p:cNvPr id="4" name="Footer Placeholder 3"/>
          <p:cNvSpPr>
            <a:spLocks noGrp="1"/>
          </p:cNvSpPr>
          <p:nvPr>
            <p:ph type="ftr" sz="quarter" idx="2"/>
          </p:nvPr>
        </p:nvSpPr>
        <p:spPr>
          <a:xfrm>
            <a:off x="0" y="8772668"/>
            <a:ext cx="3011699" cy="461804"/>
          </a:xfrm>
          <a:prstGeom prst="rect">
            <a:avLst/>
          </a:prstGeom>
        </p:spPr>
        <p:txBody>
          <a:bodyPr vert="horz" lIns="92492" tIns="46246" rIns="92492" bIns="46246" rtlCol="0" anchor="b"/>
          <a:lstStyle>
            <a:lvl1pPr algn="l">
              <a:defRPr sz="1200"/>
            </a:lvl1pPr>
          </a:lstStyle>
          <a:p>
            <a:endParaRPr lang="en-CA" dirty="0"/>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92" tIns="46246" rIns="92492" bIns="46246" rtlCol="0" anchor="b"/>
          <a:lstStyle>
            <a:lvl1pPr algn="r">
              <a:defRPr sz="1200"/>
            </a:lvl1pPr>
          </a:lstStyle>
          <a:p>
            <a:fld id="{2426C72D-894C-4E56-B9CB-84AA6ABBA4F8}" type="slidenum">
              <a:rPr lang="en-CA" smtClean="0"/>
              <a:pPr/>
              <a:t>‹#›</a:t>
            </a:fld>
            <a:endParaRPr lang="en-CA"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8193"/>
          <p:cNvSpPr>
            <a:spLocks noGrp="1" noChangeArrowheads="1"/>
          </p:cNvSpPr>
          <p:nvPr>
            <p:ph type="hdr" sz="quarter"/>
          </p:nvPr>
        </p:nvSpPr>
        <p:spPr bwMode="auto">
          <a:xfrm>
            <a:off x="0" y="0"/>
            <a:ext cx="3011699" cy="461804"/>
          </a:xfrm>
          <a:prstGeom prst="rect">
            <a:avLst/>
          </a:prstGeom>
          <a:noFill/>
          <a:ln w="9525">
            <a:noFill/>
            <a:miter lim="800000"/>
            <a:headEnd/>
            <a:tailEnd/>
          </a:ln>
        </p:spPr>
        <p:txBody>
          <a:bodyPr vert="horz" wrap="square" lIns="92492" tIns="46246" rIns="92492" bIns="46246" numCol="1" anchor="t" anchorCtr="0" compatLnSpc="1">
            <a:prstTxWarp prst="textNoShape">
              <a:avLst/>
            </a:prstTxWarp>
          </a:bodyPr>
          <a:lstStyle>
            <a:lvl1pPr algn="l">
              <a:defRPr sz="1200"/>
            </a:lvl1pPr>
          </a:lstStyle>
          <a:p>
            <a:pPr>
              <a:defRPr/>
            </a:pPr>
            <a:endParaRPr lang="en-US" dirty="0"/>
          </a:p>
        </p:txBody>
      </p:sp>
      <p:sp>
        <p:nvSpPr>
          <p:cNvPr id="7171" name="Rectangle 8194"/>
          <p:cNvSpPr>
            <a:spLocks noGrp="1" noChangeArrowheads="1"/>
          </p:cNvSpPr>
          <p:nvPr>
            <p:ph type="dt" idx="1"/>
          </p:nvPr>
        </p:nvSpPr>
        <p:spPr bwMode="auto">
          <a:xfrm>
            <a:off x="3936768" y="0"/>
            <a:ext cx="3011699" cy="461804"/>
          </a:xfrm>
          <a:prstGeom prst="rect">
            <a:avLst/>
          </a:prstGeom>
          <a:noFill/>
          <a:ln w="9525">
            <a:noFill/>
            <a:miter lim="800000"/>
            <a:headEnd/>
            <a:tailEnd/>
          </a:ln>
        </p:spPr>
        <p:txBody>
          <a:bodyPr vert="horz" wrap="square" lIns="92492" tIns="46246" rIns="92492" bIns="46246" numCol="1" anchor="t" anchorCtr="0" compatLnSpc="1">
            <a:prstTxWarp prst="textNoShape">
              <a:avLst/>
            </a:prstTxWarp>
          </a:bodyPr>
          <a:lstStyle>
            <a:lvl1pPr algn="r">
              <a:defRPr sz="1200"/>
            </a:lvl1pPr>
          </a:lstStyle>
          <a:p>
            <a:pPr>
              <a:defRPr/>
            </a:pPr>
            <a:endParaRPr lang="en-US" dirty="0"/>
          </a:p>
        </p:txBody>
      </p:sp>
      <p:sp>
        <p:nvSpPr>
          <p:cNvPr id="8196" name="Slide Image Placeholder 8195"/>
          <p:cNvSpPr>
            <a:spLocks noGrp="1" noRot="1" noChangeAspect="1" noChangeArrowheads="1" noTextEdit="1"/>
          </p:cNvSpPr>
          <p:nvPr>
            <p:ph type="sldImg" idx="2"/>
          </p:nvPr>
        </p:nvSpPr>
        <p:spPr bwMode="auto">
          <a:xfrm>
            <a:off x="1165225" y="692150"/>
            <a:ext cx="4619625" cy="3463925"/>
          </a:xfrm>
          <a:prstGeom prst="rect">
            <a:avLst/>
          </a:prstGeom>
          <a:noFill/>
          <a:ln w="9525" algn="ctr">
            <a:solidFill>
              <a:srgbClr val="000000"/>
            </a:solidFill>
            <a:miter lim="800000"/>
            <a:headEnd/>
            <a:tailEnd/>
          </a:ln>
        </p:spPr>
      </p:sp>
      <p:sp>
        <p:nvSpPr>
          <p:cNvPr id="15365" name="Notes Placeholder 15364"/>
          <p:cNvSpPr>
            <a:spLocks noGrp="1" noChangeArrowheads="1"/>
          </p:cNvSpPr>
          <p:nvPr>
            <p:ph type="body" sz="quarter" idx="3"/>
          </p:nvPr>
        </p:nvSpPr>
        <p:spPr bwMode="auto">
          <a:xfrm>
            <a:off x="695008" y="4387136"/>
            <a:ext cx="5560060" cy="4156234"/>
          </a:xfrm>
          <a:prstGeom prst="rect">
            <a:avLst/>
          </a:prstGeom>
          <a:noFill/>
          <a:ln w="9525" cap="flat" cmpd="sng" algn="ctr">
            <a:noFill/>
            <a:prstDash val="solid"/>
            <a:miter lim="800000"/>
            <a:headEnd type="none" w="med" len="med"/>
            <a:tailEnd type="none" w="med" len="med"/>
          </a:ln>
          <a:effectLst/>
        </p:spPr>
        <p:txBody>
          <a:bodyPr vert="horz" wrap="square" lIns="92492" tIns="46246" rIns="92492" bIns="4624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8197"/>
          <p:cNvSpPr>
            <a:spLocks noGrp="1" noChangeArrowheads="1"/>
          </p:cNvSpPr>
          <p:nvPr>
            <p:ph type="ftr" sz="quarter" idx="4"/>
          </p:nvPr>
        </p:nvSpPr>
        <p:spPr bwMode="auto">
          <a:xfrm>
            <a:off x="0" y="8772668"/>
            <a:ext cx="3011699" cy="461804"/>
          </a:xfrm>
          <a:prstGeom prst="rect">
            <a:avLst/>
          </a:prstGeom>
          <a:noFill/>
          <a:ln w="9525">
            <a:noFill/>
            <a:miter lim="800000"/>
            <a:headEnd/>
            <a:tailEnd/>
          </a:ln>
        </p:spPr>
        <p:txBody>
          <a:bodyPr vert="horz" wrap="square" lIns="92492" tIns="46246" rIns="92492" bIns="46246" numCol="1" anchor="b" anchorCtr="0" compatLnSpc="1">
            <a:prstTxWarp prst="textNoShape">
              <a:avLst/>
            </a:prstTxWarp>
          </a:bodyPr>
          <a:lstStyle>
            <a:lvl1pPr algn="l">
              <a:defRPr sz="1200"/>
            </a:lvl1pPr>
          </a:lstStyle>
          <a:p>
            <a:pPr>
              <a:defRPr/>
            </a:pPr>
            <a:endParaRPr lang="en-US" dirty="0"/>
          </a:p>
        </p:txBody>
      </p:sp>
      <p:sp>
        <p:nvSpPr>
          <p:cNvPr id="15367" name="Slide Number Placeholder 15366"/>
          <p:cNvSpPr>
            <a:spLocks noGrp="1" noChangeArrowheads="1"/>
          </p:cNvSpPr>
          <p:nvPr>
            <p:ph type="sldNum" sz="quarter" idx="5"/>
          </p:nvPr>
        </p:nvSpPr>
        <p:spPr bwMode="auto">
          <a:xfrm>
            <a:off x="3936768" y="8772668"/>
            <a:ext cx="3011699" cy="461804"/>
          </a:xfrm>
          <a:prstGeom prst="rect">
            <a:avLst/>
          </a:prstGeom>
          <a:noFill/>
          <a:ln w="9525" cap="flat" cmpd="sng" algn="ctr">
            <a:noFill/>
            <a:prstDash val="solid"/>
            <a:miter lim="800000"/>
            <a:headEnd type="none" w="med" len="med"/>
            <a:tailEnd type="none" w="med" len="med"/>
          </a:ln>
          <a:effectLst/>
        </p:spPr>
        <p:txBody>
          <a:bodyPr vert="horz" wrap="square" lIns="92492" tIns="46246" rIns="92492" bIns="46246" numCol="1" anchor="b" anchorCtr="0" compatLnSpc="1">
            <a:prstTxWarp prst="textNoShape">
              <a:avLst/>
            </a:prstTxWarp>
          </a:bodyPr>
          <a:lstStyle>
            <a:lvl1pPr algn="r">
              <a:defRPr sz="1200"/>
            </a:lvl1pPr>
          </a:lstStyle>
          <a:p>
            <a:pPr>
              <a:defRPr/>
            </a:pPr>
            <a:fld id="{44C65BAA-4C92-45F9-B685-78236DC3BAD1}"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Helvetic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Helvetic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Helvetic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Helvetic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Helvetic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10</a:t>
            </a:fld>
            <a:endParaRPr lang="en-US" dirty="0">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pic>
        <p:nvPicPr>
          <p:cNvPr id="26" name="Picture 25" descr="footer2012.jpg"/>
          <p:cNvPicPr>
            <a:picLocks noChangeAspect="1"/>
          </p:cNvPicPr>
          <p:nvPr userDrawn="1"/>
        </p:nvPicPr>
        <p:blipFill>
          <a:blip r:embed="rId2" cstate="print"/>
          <a:srcRect l="73231"/>
          <a:stretch>
            <a:fillRect/>
          </a:stretch>
        </p:blipFill>
        <p:spPr>
          <a:xfrm>
            <a:off x="6696236" y="6090047"/>
            <a:ext cx="2447764" cy="767953"/>
          </a:xfrm>
          <a:prstGeom prst="rect">
            <a:avLst/>
          </a:prstGeom>
        </p:spPr>
      </p:pic>
      <p:sp>
        <p:nvSpPr>
          <p:cNvPr id="27" name="Rectangle 26"/>
          <p:cNvSpPr/>
          <p:nvPr userDrawn="1"/>
        </p:nvSpPr>
        <p:spPr>
          <a:xfrm>
            <a:off x="0" y="6090047"/>
            <a:ext cx="6696236" cy="767953"/>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CA" sz="800" dirty="0" smtClean="0">
                <a:solidFill>
                  <a:srgbClr val="ADB7C3"/>
                </a:solidFill>
              </a:rPr>
              <a:t>Info-Tech</a:t>
            </a:r>
            <a:r>
              <a:rPr lang="en-CA" sz="800" baseline="0" dirty="0" smtClean="0">
                <a:solidFill>
                  <a:srgbClr val="ADB7C3"/>
                </a:solidFill>
              </a:rPr>
              <a:t> Research Group, Inc. Is a global leader in providing IT research and advice.</a:t>
            </a:r>
            <a:br>
              <a:rPr lang="en-CA" sz="800" baseline="0" dirty="0" smtClean="0">
                <a:solidFill>
                  <a:srgbClr val="ADB7C3"/>
                </a:solidFill>
              </a:rPr>
            </a:br>
            <a:r>
              <a:rPr lang="en-CA" sz="800" baseline="0" dirty="0" smtClean="0">
                <a:solidFill>
                  <a:srgbClr val="ADB7C3"/>
                </a:solidFill>
              </a:rPr>
              <a:t>Info-Tech’s products and services combine actionable insight and relevant advice with</a:t>
            </a:r>
            <a:br>
              <a:rPr lang="en-CA" sz="800" baseline="0" dirty="0" smtClean="0">
                <a:solidFill>
                  <a:srgbClr val="ADB7C3"/>
                </a:solidFill>
              </a:rPr>
            </a:br>
            <a:r>
              <a:rPr lang="en-CA" sz="800" baseline="0" dirty="0" smtClean="0">
                <a:solidFill>
                  <a:srgbClr val="ADB7C3"/>
                </a:solidFill>
              </a:rPr>
              <a:t>ready-to-use tools and templates that cover the full spectrum of IT concerns.</a:t>
            </a:r>
            <a:br>
              <a:rPr lang="en-CA" sz="800" baseline="0" dirty="0" smtClean="0">
                <a:solidFill>
                  <a:srgbClr val="ADB7C3"/>
                </a:solidFill>
              </a:rPr>
            </a:br>
            <a:r>
              <a:rPr lang="en-CA" sz="800" b="0" i="0" kern="1200" dirty="0" smtClean="0">
                <a:solidFill>
                  <a:srgbClr val="ADB7C3"/>
                </a:solidFill>
                <a:latin typeface="+mn-lt"/>
                <a:ea typeface="+mn-ea"/>
                <a:cs typeface="+mn-cs"/>
              </a:rPr>
              <a:t>© 1997-2012</a:t>
            </a:r>
            <a:r>
              <a:rPr lang="en-CA" sz="800" b="0" i="0" kern="1200" baseline="0" dirty="0" smtClean="0">
                <a:solidFill>
                  <a:srgbClr val="ADB7C3"/>
                </a:solidFill>
                <a:latin typeface="+mn-lt"/>
                <a:ea typeface="+mn-ea"/>
                <a:cs typeface="+mn-cs"/>
              </a:rPr>
              <a:t> Info-Tech Research Group Inc.</a:t>
            </a:r>
            <a:endParaRPr lang="en-CA" sz="800" dirty="0">
              <a:solidFill>
                <a:srgbClr val="ADB7C3"/>
              </a:solidFill>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i="0"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357454"/>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880828"/>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41"/>
          <p:cNvSpPr>
            <a:spLocks noGrp="1"/>
          </p:cNvSpPr>
          <p:nvPr>
            <p:ph type="body" sz="quarter" idx="16" hasCustomPrompt="1"/>
          </p:nvPr>
        </p:nvSpPr>
        <p:spPr>
          <a:xfrm>
            <a:off x="249303" y="1883744"/>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1880828"/>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4910709"/>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360370"/>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0828"/>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1883744"/>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0649"/>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5" name="Content Placeholder 25"/>
          <p:cNvSpPr>
            <a:spLocks noGrp="1"/>
          </p:cNvSpPr>
          <p:nvPr>
            <p:ph sz="quarter" idx="23" hasCustomPrompt="1"/>
          </p:nvPr>
        </p:nvSpPr>
        <p:spPr>
          <a:xfrm>
            <a:off x="260650" y="3578561"/>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8_Title Only">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a:xfrm>
            <a:off x="1223962" y="1196974"/>
            <a:ext cx="6480385" cy="4464273"/>
          </a:xfrm>
        </p:spPr>
        <p:txBody>
          <a:bodyPr/>
          <a:lstStyle>
            <a:lvl1pPr algn="ctr">
              <a:buFontTx/>
              <a:buNone/>
              <a:defRPr sz="8800" baseline="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smtClean="0"/>
              <a:t>Thought</a:t>
            </a:r>
          </a:p>
          <a:p>
            <a:pPr lvl="0"/>
            <a:r>
              <a:rPr lang="en-US" dirty="0" smtClean="0"/>
              <a:t>Model</a:t>
            </a:r>
            <a:br>
              <a:rPr lang="en-US" dirty="0" smtClean="0"/>
            </a:br>
            <a:r>
              <a:rPr lang="en-US" dirty="0" smtClean="0"/>
              <a:t>Layouts</a:t>
            </a:r>
            <a:endParaRPr lang="en-CA"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2" y="1880828"/>
            <a:ext cx="8627997" cy="4455172"/>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sp>
        <p:nvSpPr>
          <p:cNvPr id="51" name="Text Placeholder 41"/>
          <p:cNvSpPr>
            <a:spLocks noGrp="1"/>
          </p:cNvSpPr>
          <p:nvPr userDrawn="1">
            <p:ph type="body" sz="quarter" idx="18" hasCustomPrompt="1"/>
          </p:nvPr>
        </p:nvSpPr>
        <p:spPr>
          <a:xfrm>
            <a:off x="6336196" y="4298777"/>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791580" y="4311718"/>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userDrawn="1"/>
        </p:nvSpPr>
        <p:spPr>
          <a:xfrm>
            <a:off x="798362" y="3980093"/>
            <a:ext cx="2693518" cy="307777"/>
          </a:xfrm>
          <a:prstGeom prst="rect">
            <a:avLst/>
          </a:prstGeom>
          <a:noFill/>
        </p:spPr>
        <p:txBody>
          <a:bodyPr wrap="square" rtlCol="0">
            <a:spAutoFit/>
          </a:bodyPr>
          <a:lstStyle/>
          <a:p>
            <a:pPr algn="l"/>
            <a:r>
              <a:rPr lang="en-CA" sz="1400" b="1" dirty="0" smtClean="0"/>
              <a:t>What’s in</a:t>
            </a:r>
            <a:r>
              <a:rPr lang="en-CA" sz="1400" b="1" baseline="0" dirty="0" smtClean="0"/>
              <a:t> this Section:</a:t>
            </a:r>
            <a:endParaRPr lang="en-CA" sz="1400" b="1" dirty="0"/>
          </a:p>
        </p:txBody>
      </p:sp>
      <p:sp>
        <p:nvSpPr>
          <p:cNvPr id="14" name="TextBox 13"/>
          <p:cNvSpPr txBox="1"/>
          <p:nvPr userDrawn="1"/>
        </p:nvSpPr>
        <p:spPr>
          <a:xfrm>
            <a:off x="6096687" y="3980093"/>
            <a:ext cx="1025578" cy="307777"/>
          </a:xfrm>
          <a:prstGeom prst="rect">
            <a:avLst/>
          </a:prstGeom>
          <a:noFill/>
        </p:spPr>
        <p:txBody>
          <a:bodyPr wrap="square" rtlCol="0">
            <a:spAutoFit/>
          </a:bodyPr>
          <a:lstStyle/>
          <a:p>
            <a:pPr algn="l"/>
            <a:r>
              <a:rPr lang="en-CA" sz="1400" b="1" dirty="0" smtClean="0"/>
              <a:t>Sections:</a:t>
            </a:r>
            <a:endParaRPr lang="en-CA" sz="1400" b="1"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1889980"/>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4919861"/>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369522"/>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892896"/>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2" name="Text Placeholder 41"/>
          <p:cNvSpPr>
            <a:spLocks noGrp="1"/>
          </p:cNvSpPr>
          <p:nvPr>
            <p:ph type="body" sz="quarter" idx="16" hasCustomPrompt="1"/>
          </p:nvPr>
        </p:nvSpPr>
        <p:spPr>
          <a:xfrm>
            <a:off x="249303" y="1892896"/>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1889980"/>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4919861"/>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369522"/>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1"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9980"/>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1892896"/>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9801"/>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Content Placeholder 25"/>
          <p:cNvSpPr>
            <a:spLocks noGrp="1"/>
          </p:cNvSpPr>
          <p:nvPr>
            <p:ph sz="quarter" idx="23" hasCustomPrompt="1"/>
          </p:nvPr>
        </p:nvSpPr>
        <p:spPr>
          <a:xfrm>
            <a:off x="260650" y="3587713"/>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41"/>
          <p:cNvSpPr>
            <a:spLocks noGrp="1"/>
          </p:cNvSpPr>
          <p:nvPr>
            <p:ph type="body" sz="quarter" idx="16" hasCustomPrompt="1"/>
          </p:nvPr>
        </p:nvSpPr>
        <p:spPr>
          <a:xfrm>
            <a:off x="249303" y="2507593"/>
            <a:ext cx="4034665"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26" name="Text Placeholder 41"/>
          <p:cNvSpPr>
            <a:spLocks noGrp="1"/>
          </p:cNvSpPr>
          <p:nvPr>
            <p:ph type="body" sz="quarter" idx="23" hasCustomPrompt="1"/>
          </p:nvPr>
        </p:nvSpPr>
        <p:spPr>
          <a:xfrm>
            <a:off x="4860032" y="2507593"/>
            <a:ext cx="4032448"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892896"/>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159732" y="1362075"/>
            <a:ext cx="6717568"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pic>
        <p:nvPicPr>
          <p:cNvPr id="13" name="Picture 12" descr="case_study.wmf"/>
          <p:cNvPicPr>
            <a:picLocks noChangeAspect="1"/>
          </p:cNvPicPr>
          <p:nvPr userDrawn="1"/>
        </p:nvPicPr>
        <p:blipFill>
          <a:blip r:embed="rId2" cstate="print"/>
          <a:stretch>
            <a:fillRect/>
          </a:stretch>
        </p:blipFill>
        <p:spPr>
          <a:xfrm>
            <a:off x="464339" y="1376772"/>
            <a:ext cx="1410568" cy="1548443"/>
          </a:xfrm>
          <a:prstGeom prst="rect">
            <a:avLst/>
          </a:prstGeom>
        </p:spPr>
      </p:pic>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1880828"/>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4910709"/>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userDrawn="1"/>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indent="0" algn="r"/>
            <a:r>
              <a:rPr lang="en-CA" sz="1000" dirty="0" smtClean="0"/>
              <a:t>Info-Tech</a:t>
            </a:r>
            <a:r>
              <a:rPr lang="en-CA" sz="1000" baseline="0" dirty="0" smtClean="0"/>
              <a:t> Research Group</a:t>
            </a:r>
            <a:endParaRPr lang="en-CA" sz="1000" dirty="0"/>
          </a:p>
        </p:txBody>
      </p:sp>
      <p:sp>
        <p:nvSpPr>
          <p:cNvPr id="10" name="Rectangle 9"/>
          <p:cNvSpPr/>
          <p:nvPr userDrawn="1"/>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indent="0" algn="l"/>
            <a:fld id="{FF20F8B6-5AB9-41C4-A82C-4155E8A92B2C}" type="slidenum">
              <a:rPr lang="en-CA" sz="1000" smtClean="0"/>
              <a:pPr marL="179388" indent="0" algn="l"/>
              <a:t>‹#›</a:t>
            </a:fld>
            <a:endParaRPr lang="en-CA" sz="1000"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8" r:id="rId3"/>
    <p:sldLayoutId id="2147483695" r:id="rId4"/>
    <p:sldLayoutId id="2147483699" r:id="rId5"/>
    <p:sldLayoutId id="2147483698" r:id="rId6"/>
    <p:sldLayoutId id="2147483682" r:id="rId7"/>
    <p:sldLayoutId id="2147483680" r:id="rId8"/>
    <p:sldLayoutId id="2147483696" r:id="rId9"/>
    <p:sldLayoutId id="2147483677" r:id="rId10"/>
    <p:sldLayoutId id="2147483667" r:id="rId11"/>
    <p:sldLayoutId id="2147483684" r:id="rId12"/>
    <p:sldLayoutId id="2147483700" r:id="rId13"/>
    <p:sldLayoutId id="2147483683" r:id="rId14"/>
    <p:sldLayoutId id="2147483714" r:id="rId15"/>
    <p:sldLayoutId id="2147483694" r:id="rId16"/>
    <p:sldLayoutId id="2147483702" r:id="rId17"/>
    <p:sldLayoutId id="2147483704" r:id="rId18"/>
    <p:sldLayoutId id="2147483705" r:id="rId19"/>
    <p:sldLayoutId id="2147483706" r:id="rId20"/>
    <p:sldLayoutId id="2147483707" r:id="rId21"/>
    <p:sldLayoutId id="2147483708" r:id="rId22"/>
    <p:sldLayoutId id="2147483709" r:id="rId23"/>
    <p:sldLayoutId id="2147483710" r:id="rId24"/>
    <p:sldLayoutId id="2147483711" r:id="rId25"/>
    <p:sldLayoutId id="2147483712" r:id="rId26"/>
    <p:sldLayoutId id="2147483713" r:id="rId27"/>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nfotech.com/research/ss/decide-if-microsoft-system-center-2012-is-right-for-the-enterprise/it-storyboard-decide-if-microsoft-system-center-2012-is-right-for-the-enterprise?utm_source=SS_Sample&amp;utm_medium=Collateral&amp;utm_campaign=Collatera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10.xml"/><Relationship Id="rId1" Type="http://schemas.openxmlformats.org/officeDocument/2006/relationships/slideLayout" Target="../slideLayouts/slideLayout5.xml"/><Relationship Id="rId6" Type="http://schemas.openxmlformats.org/officeDocument/2006/relationships/image" Target="../media/image4.gif"/><Relationship Id="rId5" Type="http://schemas.openxmlformats.org/officeDocument/2006/relationships/hyperlink" Target="http://www.infotech.com/research/ss/decide-if-microsoft-system-center-2012-is-right-for-the-enterprise/it-storyboard-decide-if-microsoft-system-center-2012-is-right-for-the-enterprise?utm_source=SS_Sample&amp;utm_medium=Collateral&amp;utm_campaign=Collateral" TargetMode="External"/><Relationship Id="rId4" Type="http://schemas.openxmlformats.org/officeDocument/2006/relationships/image" Target="../media/image10.wmf"/></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4.gif"/><Relationship Id="rId4" Type="http://schemas.openxmlformats.org/officeDocument/2006/relationships/hyperlink" Target="http://www.infotech.com/research/ss/decide-if-microsoft-system-center-2012-is-right-for-the-enterprise/it-storyboard-decide-if-microsoft-system-center-2012-is-right-for-the-enterprise?utm_source=SS_Sample&amp;utm_medium=Collateral&amp;utm_campaign=Collatera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nfotech.com/" TargetMode="External"/><Relationship Id="rId7" Type="http://schemas.openxmlformats.org/officeDocument/2006/relationships/image" Target="../media/image15.png"/><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image" Target="../media/image4.gif"/><Relationship Id="rId5" Type="http://schemas.openxmlformats.org/officeDocument/2006/relationships/image" Target="../media/image14.png"/><Relationship Id="rId4" Type="http://schemas.openxmlformats.org/officeDocument/2006/relationships/hyperlink" Target="http://www.infotech.com/research/ss/decide-if-microsoft-system-center-2012-is-right-for-the-enterprise/it-storyboard-decide-if-microsoft-system-center-2012-is-right-for-the-enterprise?utm_source=SS_Sample&amp;utm_medium=Collateral&amp;utm_campaign=Collateral"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infotech.com/research/ss/decide-if-microsoft-system-center-2012-is-right-for-the-enterprise/it-storyboard-decide-if-microsoft-system-center-2012-is-right-for-the-enterprise?utm_source=SS_Sample&amp;utm_medium=Collateral&amp;utm_campaign=Collateral"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4.gif"/></Relationships>
</file>

<file path=ppt/slides/_rels/slide3.xml.rels><?xml version="1.0" encoding="UTF-8" standalone="yes"?>
<Relationships xmlns="http://schemas.openxmlformats.org/package/2006/relationships"><Relationship Id="rId3" Type="http://schemas.openxmlformats.org/officeDocument/2006/relationships/hyperlink" Target="http://www.infotech.com/research/ss/decide-if-microsoft-system-center-2012-is-right-for-the-enterprise/it-storyboard-decide-if-microsoft-system-center-2012-is-right-for-the-enterprise?utm_source=SS_Sample&amp;utm_medium=Collateral&amp;utm_campaign=Collateral"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4.gif"/></Relationships>
</file>

<file path=ppt/slides/_rels/slide4.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notesSlide" Target="../notesSlides/notesSlide4.xml"/><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slideLayout" Target="../slideLayouts/slideLayout6.xml"/><Relationship Id="rId2" Type="http://schemas.openxmlformats.org/officeDocument/2006/relationships/tags" Target="../tags/tag2.xml"/><Relationship Id="rId16" Type="http://schemas.openxmlformats.org/officeDocument/2006/relationships/image" Target="../media/image4.gif"/><Relationship Id="rId1" Type="http://schemas.openxmlformats.org/officeDocument/2006/relationships/vmlDrawing" Target="../drawings/vmlDrawing1.vml"/><Relationship Id="rId6" Type="http://schemas.openxmlformats.org/officeDocument/2006/relationships/tags" Target="../tags/tag6.xml"/><Relationship Id="rId11" Type="http://schemas.openxmlformats.org/officeDocument/2006/relationships/tags" Target="../tags/tag11.xml"/><Relationship Id="rId5" Type="http://schemas.openxmlformats.org/officeDocument/2006/relationships/tags" Target="../tags/tag5.xml"/><Relationship Id="rId15" Type="http://schemas.openxmlformats.org/officeDocument/2006/relationships/hyperlink" Target="http://www.infotech.com/research/ss/decide-if-microsoft-system-center-2012-is-right-for-the-enterprise/it-storyboard-decide-if-microsoft-system-center-2012-is-right-for-the-enterprise?utm_source=SS_Sample&amp;utm_medium=Collateral&amp;utm_campaign=Collateral" TargetMode="External"/><Relationship Id="rId10" Type="http://schemas.openxmlformats.org/officeDocument/2006/relationships/tags" Target="../tags/tag10.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4.gif"/><Relationship Id="rId4" Type="http://schemas.openxmlformats.org/officeDocument/2006/relationships/hyperlink" Target="http://www.infotech.com/research/ss/decide-if-microsoft-system-center-2012-is-right-for-the-enterprise/it-storyboard-decide-if-microsoft-system-center-2012-is-right-for-the-enterprise?utm_source=SS_Sample&amp;utm_medium=Collateral&amp;utm_campaign=Collateral"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infotech.com/research/ss/decide-if-microsoft-system-center-2012-is-right-for-the-enterprise/it-storyboard-decide-if-microsoft-system-center-2012-is-right-for-the-enterprise?utm_source=SS_Sample&amp;utm_medium=Collateral&amp;utm_campaign=Collateral"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4.gif"/></Relationships>
</file>

<file path=ppt/slides/_rels/slide7.xml.rels><?xml version="1.0" encoding="UTF-8" standalone="yes"?>
<Relationships xmlns="http://schemas.openxmlformats.org/package/2006/relationships"><Relationship Id="rId8" Type="http://schemas.openxmlformats.org/officeDocument/2006/relationships/image" Target="../media/image4.gif"/><Relationship Id="rId3" Type="http://schemas.openxmlformats.org/officeDocument/2006/relationships/image" Target="../media/image7.jpeg"/><Relationship Id="rId7" Type="http://schemas.openxmlformats.org/officeDocument/2006/relationships/hyperlink" Target="http://www.infotech.com/research/ss/decide-if-microsoft-system-center-2012-is-right-for-the-enterprise/it-storyboard-decide-if-microsoft-system-center-2012-is-right-for-the-enterprise?utm_source=SS_Sample&amp;utm_medium=Collateral&amp;utm_campaign=Collateral"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image" Target="../media/image9.png"/><Relationship Id="rId5" Type="http://schemas.openxmlformats.org/officeDocument/2006/relationships/hyperlink" Target="http://microsoftarena.net/wp-content/uploads/2011/02/7217.Windows-Azure-logo-v_6556EF52.png" TargetMode="Externa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8" Type="http://schemas.openxmlformats.org/officeDocument/2006/relationships/tags" Target="../tags/tag18.xml"/><Relationship Id="rId13" Type="http://schemas.openxmlformats.org/officeDocument/2006/relationships/image" Target="../media/image10.wmf"/><Relationship Id="rId3" Type="http://schemas.openxmlformats.org/officeDocument/2006/relationships/tags" Target="../tags/tag13.xml"/><Relationship Id="rId7" Type="http://schemas.openxmlformats.org/officeDocument/2006/relationships/tags" Target="../tags/tag17.xml"/><Relationship Id="rId12" Type="http://schemas.openxmlformats.org/officeDocument/2006/relationships/hyperlink" Target="http://www.infotech.com/research/ss/it-understand-the-cloud-to-make-informed-adoption-decisions" TargetMode="External"/><Relationship Id="rId2" Type="http://schemas.openxmlformats.org/officeDocument/2006/relationships/tags" Target="../tags/tag12.xml"/><Relationship Id="rId16" Type="http://schemas.openxmlformats.org/officeDocument/2006/relationships/image" Target="../media/image4.gif"/><Relationship Id="rId1" Type="http://schemas.openxmlformats.org/officeDocument/2006/relationships/vmlDrawing" Target="../drawings/vmlDrawing2.vml"/><Relationship Id="rId6" Type="http://schemas.openxmlformats.org/officeDocument/2006/relationships/tags" Target="../tags/tag16.xml"/><Relationship Id="rId11" Type="http://schemas.openxmlformats.org/officeDocument/2006/relationships/oleObject" Target="../embeddings/oleObject2.bin"/><Relationship Id="rId5" Type="http://schemas.openxmlformats.org/officeDocument/2006/relationships/tags" Target="../tags/tag15.xml"/><Relationship Id="rId15" Type="http://schemas.openxmlformats.org/officeDocument/2006/relationships/hyperlink" Target="http://www.infotech.com/research/ss/decide-if-microsoft-system-center-2012-is-right-for-the-enterprise/it-storyboard-decide-if-microsoft-system-center-2012-is-right-for-the-enterprise?utm_source=SS_Sample&amp;utm_medium=Collateral&amp;utm_campaign=Collateral" TargetMode="External"/><Relationship Id="rId10" Type="http://schemas.openxmlformats.org/officeDocument/2006/relationships/notesSlide" Target="../notesSlides/notesSlide8.xml"/><Relationship Id="rId4" Type="http://schemas.openxmlformats.org/officeDocument/2006/relationships/tags" Target="../tags/tag14.xml"/><Relationship Id="rId9" Type="http://schemas.openxmlformats.org/officeDocument/2006/relationships/slideLayout" Target="../slideLayouts/slideLayout4.xml"/><Relationship Id="rId14" Type="http://schemas.openxmlformats.org/officeDocument/2006/relationships/image" Target="../media/image11.wmf"/></Relationships>
</file>

<file path=ppt/slides/_rels/slide9.xml.rels><?xml version="1.0" encoding="UTF-8" standalone="yes"?>
<Relationships xmlns="http://schemas.openxmlformats.org/package/2006/relationships"><Relationship Id="rId8" Type="http://schemas.openxmlformats.org/officeDocument/2006/relationships/tags" Target="../tags/tag26.xml"/><Relationship Id="rId13" Type="http://schemas.openxmlformats.org/officeDocument/2006/relationships/tags" Target="../tags/tag31.xml"/><Relationship Id="rId18" Type="http://schemas.openxmlformats.org/officeDocument/2006/relationships/hyperlink" Target="http://www.infotech.com/research/ss/decide-if-microsoft-system-center-2012-is-right-for-the-enterprise/it-storyboard-decide-if-microsoft-system-center-2012-is-right-for-the-enterprise?utm_source=SS_Sample&amp;utm_medium=Collateral&amp;utm_campaign=Collateral" TargetMode="External"/><Relationship Id="rId3" Type="http://schemas.openxmlformats.org/officeDocument/2006/relationships/tags" Target="../tags/tag21.xml"/><Relationship Id="rId7" Type="http://schemas.openxmlformats.org/officeDocument/2006/relationships/tags" Target="../tags/tag25.xml"/><Relationship Id="rId12" Type="http://schemas.openxmlformats.org/officeDocument/2006/relationships/tags" Target="../tags/tag30.xml"/><Relationship Id="rId17" Type="http://schemas.openxmlformats.org/officeDocument/2006/relationships/image" Target="../media/image12.png"/><Relationship Id="rId2" Type="http://schemas.openxmlformats.org/officeDocument/2006/relationships/tags" Target="../tags/tag20.xml"/><Relationship Id="rId16" Type="http://schemas.openxmlformats.org/officeDocument/2006/relationships/notesSlide" Target="../notesSlides/notesSlide9.xml"/><Relationship Id="rId1" Type="http://schemas.openxmlformats.org/officeDocument/2006/relationships/tags" Target="../tags/tag19.xml"/><Relationship Id="rId6" Type="http://schemas.openxmlformats.org/officeDocument/2006/relationships/tags" Target="../tags/tag24.xml"/><Relationship Id="rId11" Type="http://schemas.openxmlformats.org/officeDocument/2006/relationships/tags" Target="../tags/tag29.xml"/><Relationship Id="rId5" Type="http://schemas.openxmlformats.org/officeDocument/2006/relationships/tags" Target="../tags/tag23.xml"/><Relationship Id="rId15" Type="http://schemas.openxmlformats.org/officeDocument/2006/relationships/slideLayout" Target="../slideLayouts/slideLayout4.xml"/><Relationship Id="rId10" Type="http://schemas.openxmlformats.org/officeDocument/2006/relationships/tags" Target="../tags/tag28.xml"/><Relationship Id="rId19" Type="http://schemas.openxmlformats.org/officeDocument/2006/relationships/image" Target="../media/image4.gif"/><Relationship Id="rId4" Type="http://schemas.openxmlformats.org/officeDocument/2006/relationships/tags" Target="../tags/tag22.xml"/><Relationship Id="rId9" Type="http://schemas.openxmlformats.org/officeDocument/2006/relationships/tags" Target="../tags/tag27.xml"/><Relationship Id="rId14" Type="http://schemas.openxmlformats.org/officeDocument/2006/relationships/tags" Target="../tags/tag3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p:txBody>
          <a:bodyPr/>
          <a:lstStyle/>
          <a:p>
            <a:pPr lvl="0"/>
            <a:r>
              <a:rPr lang="en-US" dirty="0" smtClean="0"/>
              <a:t>Decide if Microsoft System Center 2012 is Right for the Enterprise</a:t>
            </a:r>
            <a:endParaRPr lang="en-US" dirty="0"/>
          </a:p>
        </p:txBody>
      </p:sp>
      <p:sp>
        <p:nvSpPr>
          <p:cNvPr id="8" name="Text Placeholder 7"/>
          <p:cNvSpPr>
            <a:spLocks noGrp="1"/>
          </p:cNvSpPr>
          <p:nvPr>
            <p:ph type="body" sz="quarter" idx="16"/>
          </p:nvPr>
        </p:nvSpPr>
        <p:spPr>
          <a:xfrm>
            <a:off x="865239" y="4052903"/>
            <a:ext cx="7467600" cy="508000"/>
          </a:xfrm>
        </p:spPr>
        <p:txBody>
          <a:bodyPr/>
          <a:lstStyle/>
          <a:p>
            <a:r>
              <a:rPr lang="en-CA" dirty="0"/>
              <a:t>All-in-one, but priced that way too</a:t>
            </a:r>
            <a:r>
              <a:rPr lang="en-CA" dirty="0" smtClean="0"/>
              <a:t>.</a:t>
            </a:r>
            <a:endParaRPr lang="en-CA" dirty="0"/>
          </a:p>
        </p:txBody>
      </p:sp>
      <p:grpSp>
        <p:nvGrpSpPr>
          <p:cNvPr id="2" name="Group 9"/>
          <p:cNvGrpSpPr/>
          <p:nvPr/>
        </p:nvGrpSpPr>
        <p:grpSpPr>
          <a:xfrm>
            <a:off x="0" y="5402461"/>
            <a:ext cx="9144000" cy="1455539"/>
            <a:chOff x="0" y="5402461"/>
            <a:chExt cx="9144000" cy="1455539"/>
          </a:xfrm>
        </p:grpSpPr>
        <p:pic>
          <p:nvPicPr>
            <p:cNvPr id="5" name="Picture 4" descr="sample-titlebar-itrgNEW.gif">
              <a:hlinkClick r:id="rId3"/>
            </p:cNvPr>
            <p:cNvPicPr>
              <a:picLocks noChangeAspect="1"/>
            </p:cNvPicPr>
            <p:nvPr/>
          </p:nvPicPr>
          <p:blipFill>
            <a:blip r:embed="rId4" cstate="print"/>
            <a:srcRect b="40634"/>
            <a:stretch>
              <a:fillRect/>
            </a:stretch>
          </p:blipFill>
          <p:spPr>
            <a:xfrm>
              <a:off x="0" y="5402461"/>
              <a:ext cx="9144000" cy="864096"/>
            </a:xfrm>
            <a:prstGeom prst="rect">
              <a:avLst/>
            </a:prstGeom>
          </p:spPr>
        </p:pic>
        <p:pic>
          <p:nvPicPr>
            <p:cNvPr id="6" name="Picture 5" descr="sample-titlebar-itrgNEW.gif"/>
            <p:cNvPicPr>
              <a:picLocks noChangeAspect="1"/>
            </p:cNvPicPr>
            <p:nvPr/>
          </p:nvPicPr>
          <p:blipFill>
            <a:blip r:embed="rId4" cstate="print"/>
            <a:srcRect l="79925" t="59366"/>
            <a:stretch>
              <a:fillRect/>
            </a:stretch>
          </p:blipFill>
          <p:spPr>
            <a:xfrm>
              <a:off x="7308304" y="6266557"/>
              <a:ext cx="1835696" cy="591443"/>
            </a:xfrm>
            <a:prstGeom prst="rect">
              <a:avLst/>
            </a:prstGeom>
          </p:spPr>
        </p:pic>
        <p:sp>
          <p:nvSpPr>
            <p:cNvPr id="9" name="Rectangle 8"/>
            <p:cNvSpPr/>
            <p:nvPr/>
          </p:nvSpPr>
          <p:spPr>
            <a:xfrm>
              <a:off x="0" y="6266557"/>
              <a:ext cx="7308304"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chemeClr val="bg1">
                      <a:lumMod val="65000"/>
                    </a:schemeClr>
                  </a:solidFill>
                </a:rPr>
                <a:t>Info-Tech's products and services combine actionable insight and relevant advice with ready-to-use tools</a:t>
              </a:r>
              <a:br>
                <a:rPr lang="en-CA" sz="800" dirty="0" smtClean="0">
                  <a:solidFill>
                    <a:schemeClr val="bg1">
                      <a:lumMod val="65000"/>
                    </a:schemeClr>
                  </a:solidFill>
                </a:rPr>
              </a:br>
              <a:r>
                <a:rPr lang="en-CA" sz="800" dirty="0" smtClean="0">
                  <a:solidFill>
                    <a:schemeClr val="bg1">
                      <a:lumMod val="65000"/>
                    </a:schemeClr>
                  </a:solidFill>
                </a:rPr>
                <a:t>and templates that cover the full spectrum of IT concerns.© 1997 - 2012 Info-Tech Research Group</a:t>
              </a:r>
              <a:endParaRPr lang="en-CA" sz="800" dirty="0">
                <a:solidFill>
                  <a:schemeClr val="bg1">
                    <a:lumMod val="65000"/>
                  </a:schemeClr>
                </a:solidFill>
              </a:endParaRPr>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 Placeholder 29"/>
          <p:cNvSpPr>
            <a:spLocks noGrp="1"/>
          </p:cNvSpPr>
          <p:nvPr>
            <p:ph type="body" sz="quarter" idx="19"/>
          </p:nvPr>
        </p:nvSpPr>
        <p:spPr>
          <a:xfrm>
            <a:off x="2159732" y="1340963"/>
            <a:ext cx="6717568" cy="1102186"/>
          </a:xfrm>
        </p:spPr>
        <p:txBody>
          <a:bodyPr/>
          <a:lstStyle/>
          <a:p>
            <a:r>
              <a:rPr lang="en-CA" sz="1400" dirty="0" smtClean="0"/>
              <a:t>My staff is comfortable with SCCM 2007 and Microsoft, so I’m not choosing the suite purely on price and functionality, but on partnership, integration, and support.</a:t>
            </a:r>
            <a:r>
              <a:rPr lang="en-CA" dirty="0" smtClean="0"/>
              <a:t> </a:t>
            </a:r>
          </a:p>
          <a:p>
            <a:pPr algn="r"/>
            <a:r>
              <a:rPr lang="en-CA" sz="1200" dirty="0" smtClean="0"/>
              <a:t>- Rob Higgins, IT Service Management Professional, University of Otago </a:t>
            </a:r>
            <a:endParaRPr lang="en-CA" sz="1200" dirty="0"/>
          </a:p>
        </p:txBody>
      </p:sp>
      <p:sp>
        <p:nvSpPr>
          <p:cNvPr id="29" name="Title 28"/>
          <p:cNvSpPr>
            <a:spLocks noGrp="1"/>
          </p:cNvSpPr>
          <p:nvPr>
            <p:ph type="title"/>
          </p:nvPr>
        </p:nvSpPr>
        <p:spPr/>
        <p:txBody>
          <a:bodyPr>
            <a:noAutofit/>
          </a:bodyPr>
          <a:lstStyle/>
          <a:p>
            <a:r>
              <a:rPr lang="en-CA" dirty="0" smtClean="0"/>
              <a:t>Otago Business School improves service management with System Center 2012, an obvious choice for this Microsoft shop</a:t>
            </a:r>
            <a:endParaRPr lang="en-CA" dirty="0"/>
          </a:p>
        </p:txBody>
      </p:sp>
      <p:sp>
        <p:nvSpPr>
          <p:cNvPr id="22" name="Chevron 21"/>
          <p:cNvSpPr/>
          <p:nvPr/>
        </p:nvSpPr>
        <p:spPr>
          <a:xfrm>
            <a:off x="5904148" y="4639790"/>
            <a:ext cx="257096" cy="360040"/>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333333"/>
              </a:solidFill>
            </a:endParaRPr>
          </a:p>
        </p:txBody>
      </p:sp>
      <p:grpSp>
        <p:nvGrpSpPr>
          <p:cNvPr id="2" name="Group 37"/>
          <p:cNvGrpSpPr/>
          <p:nvPr/>
        </p:nvGrpSpPr>
        <p:grpSpPr>
          <a:xfrm>
            <a:off x="2015716" y="2369782"/>
            <a:ext cx="6804756" cy="647495"/>
            <a:chOff x="2159732" y="2369782"/>
            <a:chExt cx="6804756" cy="647495"/>
          </a:xfrm>
        </p:grpSpPr>
        <p:sp>
          <p:nvSpPr>
            <p:cNvPr id="32" name="TextBox 31"/>
            <p:cNvSpPr txBox="1"/>
            <p:nvPr/>
          </p:nvSpPr>
          <p:spPr>
            <a:xfrm>
              <a:off x="2159732" y="2370946"/>
              <a:ext cx="900100" cy="646331"/>
            </a:xfrm>
            <a:prstGeom prst="rect">
              <a:avLst/>
            </a:prstGeom>
            <a:noFill/>
          </p:spPr>
          <p:txBody>
            <a:bodyPr wrap="square" rtlCol="0">
              <a:spAutoFit/>
            </a:bodyPr>
            <a:lstStyle/>
            <a:p>
              <a:pPr fontAlgn="base">
                <a:spcBef>
                  <a:spcPct val="0"/>
                </a:spcBef>
                <a:spcAft>
                  <a:spcPct val="0"/>
                </a:spcAft>
              </a:pPr>
              <a:r>
                <a:rPr lang="en-CA" sz="1200" b="1" dirty="0">
                  <a:solidFill>
                    <a:srgbClr val="333333"/>
                  </a:solidFill>
                </a:rPr>
                <a:t>Industry:</a:t>
              </a:r>
            </a:p>
            <a:p>
              <a:pPr fontAlgn="base">
                <a:spcBef>
                  <a:spcPct val="0"/>
                </a:spcBef>
                <a:spcAft>
                  <a:spcPct val="0"/>
                </a:spcAft>
              </a:pPr>
              <a:r>
                <a:rPr lang="en-CA" sz="1200" b="1" dirty="0" smtClean="0">
                  <a:solidFill>
                    <a:srgbClr val="333333"/>
                  </a:solidFill>
                </a:rPr>
                <a:t>Segment:</a:t>
              </a:r>
            </a:p>
            <a:p>
              <a:pPr fontAlgn="base">
                <a:spcBef>
                  <a:spcPct val="0"/>
                </a:spcBef>
                <a:spcAft>
                  <a:spcPct val="0"/>
                </a:spcAft>
              </a:pPr>
              <a:r>
                <a:rPr lang="en-CA" sz="1200" b="1" dirty="0" smtClean="0">
                  <a:solidFill>
                    <a:srgbClr val="333333"/>
                  </a:solidFill>
                </a:rPr>
                <a:t>Source:</a:t>
              </a:r>
              <a:endParaRPr lang="en-CA" sz="1200" b="1" dirty="0">
                <a:solidFill>
                  <a:srgbClr val="333333"/>
                </a:solidFill>
              </a:endParaRPr>
            </a:p>
          </p:txBody>
        </p:sp>
        <p:sp>
          <p:nvSpPr>
            <p:cNvPr id="35" name="TextBox 34"/>
            <p:cNvSpPr txBox="1"/>
            <p:nvPr/>
          </p:nvSpPr>
          <p:spPr>
            <a:xfrm>
              <a:off x="2967105" y="2369782"/>
              <a:ext cx="5997383" cy="646331"/>
            </a:xfrm>
            <a:prstGeom prst="rect">
              <a:avLst/>
            </a:prstGeom>
            <a:noFill/>
          </p:spPr>
          <p:txBody>
            <a:bodyPr wrap="square" rtlCol="0">
              <a:spAutoFit/>
            </a:bodyPr>
            <a:lstStyle/>
            <a:p>
              <a:pPr algn="l" fontAlgn="base">
                <a:spcBef>
                  <a:spcPct val="0"/>
                </a:spcBef>
                <a:spcAft>
                  <a:spcPct val="0"/>
                </a:spcAft>
              </a:pPr>
              <a:r>
                <a:rPr lang="en-CA" sz="1200" dirty="0">
                  <a:solidFill>
                    <a:srgbClr val="333333"/>
                  </a:solidFill>
                </a:rPr>
                <a:t>Education</a:t>
              </a:r>
            </a:p>
            <a:p>
              <a:pPr algn="l" fontAlgn="base">
                <a:spcBef>
                  <a:spcPct val="0"/>
                </a:spcBef>
                <a:spcAft>
                  <a:spcPct val="0"/>
                </a:spcAft>
              </a:pPr>
              <a:r>
                <a:rPr lang="en-CA" sz="1200" dirty="0" smtClean="0">
                  <a:solidFill>
                    <a:srgbClr val="333333"/>
                  </a:solidFill>
                </a:rPr>
                <a:t>Tertiary education</a:t>
              </a:r>
              <a:endParaRPr lang="en-CA" sz="1200" dirty="0">
                <a:solidFill>
                  <a:srgbClr val="333333"/>
                </a:solidFill>
              </a:endParaRPr>
            </a:p>
            <a:p>
              <a:pPr algn="l" fontAlgn="base">
                <a:spcBef>
                  <a:spcPct val="0"/>
                </a:spcBef>
                <a:spcAft>
                  <a:spcPct val="0"/>
                </a:spcAft>
              </a:pPr>
              <a:r>
                <a:rPr lang="en-CA" sz="1200" dirty="0">
                  <a:solidFill>
                    <a:srgbClr val="333333"/>
                  </a:solidFill>
                </a:rPr>
                <a:t>Rob </a:t>
              </a:r>
              <a:r>
                <a:rPr lang="en-CA" sz="1200" dirty="0" smtClean="0">
                  <a:solidFill>
                    <a:srgbClr val="333333"/>
                  </a:solidFill>
                </a:rPr>
                <a:t>Higgins </a:t>
              </a:r>
              <a:endParaRPr lang="en-CA" sz="1200" dirty="0">
                <a:solidFill>
                  <a:srgbClr val="333333"/>
                </a:solidFill>
              </a:endParaRPr>
            </a:p>
          </p:txBody>
        </p:sp>
      </p:grpSp>
      <p:grpSp>
        <p:nvGrpSpPr>
          <p:cNvPr id="3" name="Group 33"/>
          <p:cNvGrpSpPr/>
          <p:nvPr/>
        </p:nvGrpSpPr>
        <p:grpSpPr>
          <a:xfrm>
            <a:off x="251520" y="3140968"/>
            <a:ext cx="2571569" cy="3160896"/>
            <a:chOff x="5543549" y="2724151"/>
            <a:chExt cx="3295651" cy="1276351"/>
          </a:xfrm>
        </p:grpSpPr>
        <p:sp>
          <p:nvSpPr>
            <p:cNvPr id="40" name="Rectangle 39"/>
            <p:cNvSpPr/>
            <p:nvPr/>
          </p:nvSpPr>
          <p:spPr>
            <a:xfrm>
              <a:off x="5543549" y="2840444"/>
              <a:ext cx="3295651" cy="1160058"/>
            </a:xfrm>
            <a:prstGeom prst="rect">
              <a:avLst/>
            </a:prstGeom>
            <a:solidFill>
              <a:schemeClr val="bg1"/>
            </a:solidFill>
            <a:ln w="12700">
              <a:solidFill>
                <a:schemeClr val="accent3"/>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0975" indent="-180975" algn="l" fontAlgn="base">
                <a:spcBef>
                  <a:spcPct val="0"/>
                </a:spcBef>
                <a:spcAft>
                  <a:spcPct val="0"/>
                </a:spcAft>
                <a:buClr>
                  <a:srgbClr val="333333"/>
                </a:buClr>
                <a:buSzPct val="120000"/>
                <a:buFont typeface="Arial" pitchFamily="34" charset="0"/>
                <a:buChar char="•"/>
              </a:pPr>
              <a:r>
                <a:rPr lang="en-CA" sz="1100" dirty="0">
                  <a:solidFill>
                    <a:srgbClr val="333333"/>
                  </a:solidFill>
                </a:rPr>
                <a:t>This </a:t>
              </a:r>
              <a:r>
                <a:rPr lang="en-CA" sz="1100" dirty="0" smtClean="0">
                  <a:solidFill>
                    <a:srgbClr val="333333"/>
                  </a:solidFill>
                </a:rPr>
                <a:t>Academic  Division’s Technical Services group supports </a:t>
              </a:r>
              <a:r>
                <a:rPr lang="en-CA" sz="1100" dirty="0">
                  <a:solidFill>
                    <a:srgbClr val="333333"/>
                  </a:solidFill>
                </a:rPr>
                <a:t>400 end nodes and 250 users.</a:t>
              </a:r>
            </a:p>
            <a:p>
              <a:pPr marL="180975" indent="-180975" algn="l" fontAlgn="base">
                <a:spcBef>
                  <a:spcPct val="0"/>
                </a:spcBef>
                <a:spcAft>
                  <a:spcPct val="0"/>
                </a:spcAft>
                <a:buClr>
                  <a:srgbClr val="333333"/>
                </a:buClr>
                <a:buSzPct val="120000"/>
                <a:buFont typeface="Arial" pitchFamily="34" charset="0"/>
                <a:buChar char="•"/>
              </a:pPr>
              <a:endParaRPr lang="en-CA" sz="800" dirty="0">
                <a:solidFill>
                  <a:srgbClr val="333333"/>
                </a:solidFill>
              </a:endParaRPr>
            </a:p>
            <a:p>
              <a:pPr marL="180975" indent="-180975" algn="l" fontAlgn="base">
                <a:spcBef>
                  <a:spcPct val="0"/>
                </a:spcBef>
                <a:spcAft>
                  <a:spcPct val="0"/>
                </a:spcAft>
                <a:buClr>
                  <a:srgbClr val="333333"/>
                </a:buClr>
                <a:buSzPct val="120000"/>
                <a:buFont typeface="Arial" pitchFamily="34" charset="0"/>
                <a:buChar char="•"/>
              </a:pPr>
              <a:r>
                <a:rPr lang="en-CA" sz="1100" dirty="0">
                  <a:solidFill>
                    <a:srgbClr val="333333"/>
                  </a:solidFill>
                </a:rPr>
                <a:t>They have been using SCCM 2007 for asset intelligence discovery, software deployment, and patch deployment.</a:t>
              </a:r>
            </a:p>
            <a:p>
              <a:pPr marL="180975" indent="-180975" algn="l" fontAlgn="base">
                <a:spcBef>
                  <a:spcPct val="0"/>
                </a:spcBef>
                <a:spcAft>
                  <a:spcPct val="0"/>
                </a:spcAft>
                <a:buClr>
                  <a:srgbClr val="333333"/>
                </a:buClr>
                <a:buSzPct val="120000"/>
                <a:buFont typeface="Arial" pitchFamily="34" charset="0"/>
                <a:buChar char="•"/>
              </a:pPr>
              <a:endParaRPr lang="en-CA" sz="800" dirty="0">
                <a:solidFill>
                  <a:srgbClr val="333333"/>
                </a:solidFill>
              </a:endParaRPr>
            </a:p>
            <a:p>
              <a:pPr marL="180975" indent="-180975" algn="l" fontAlgn="base">
                <a:spcBef>
                  <a:spcPct val="0"/>
                </a:spcBef>
                <a:spcAft>
                  <a:spcPct val="0"/>
                </a:spcAft>
                <a:buClr>
                  <a:srgbClr val="333333"/>
                </a:buClr>
                <a:buSzPct val="120000"/>
                <a:buFont typeface="Arial" pitchFamily="34" charset="0"/>
                <a:buChar char="•"/>
              </a:pPr>
              <a:r>
                <a:rPr lang="en-CA" sz="1100" dirty="0" smtClean="0">
                  <a:solidFill>
                    <a:srgbClr val="333333"/>
                  </a:solidFill>
                </a:rPr>
                <a:t>Technical staff </a:t>
              </a:r>
              <a:r>
                <a:rPr lang="en-CA" sz="1100" dirty="0">
                  <a:solidFill>
                    <a:srgbClr val="333333"/>
                  </a:solidFill>
                </a:rPr>
                <a:t>are comfortable with SCCM and have a strong preference for Microsoft products.</a:t>
              </a:r>
            </a:p>
            <a:p>
              <a:pPr marL="180975" indent="-180975" algn="l" fontAlgn="base">
                <a:spcBef>
                  <a:spcPct val="0"/>
                </a:spcBef>
                <a:spcAft>
                  <a:spcPct val="0"/>
                </a:spcAft>
                <a:buClr>
                  <a:srgbClr val="333333"/>
                </a:buClr>
                <a:buSzPct val="120000"/>
                <a:buFont typeface="Arial" pitchFamily="34" charset="0"/>
                <a:buChar char="•"/>
              </a:pPr>
              <a:endParaRPr lang="en-CA" sz="800" dirty="0">
                <a:solidFill>
                  <a:srgbClr val="333333"/>
                </a:solidFill>
              </a:endParaRPr>
            </a:p>
            <a:p>
              <a:pPr marL="180975" indent="-180975" algn="l" fontAlgn="base">
                <a:spcBef>
                  <a:spcPct val="0"/>
                </a:spcBef>
                <a:spcAft>
                  <a:spcPct val="0"/>
                </a:spcAft>
                <a:buClr>
                  <a:srgbClr val="333333"/>
                </a:buClr>
                <a:buSzPct val="120000"/>
                <a:buFont typeface="Arial" pitchFamily="34" charset="0"/>
                <a:buChar char="•"/>
              </a:pPr>
              <a:r>
                <a:rPr lang="en-CA" sz="1100" dirty="0">
                  <a:solidFill>
                    <a:srgbClr val="333333"/>
                  </a:solidFill>
                </a:rPr>
                <a:t>They did not have </a:t>
              </a:r>
              <a:r>
                <a:rPr lang="en-CA" sz="1100" dirty="0" smtClean="0">
                  <a:solidFill>
                    <a:srgbClr val="333333"/>
                  </a:solidFill>
                </a:rPr>
                <a:t>any formal service </a:t>
              </a:r>
              <a:r>
                <a:rPr lang="en-CA" sz="1100" dirty="0">
                  <a:solidFill>
                    <a:srgbClr val="333333"/>
                  </a:solidFill>
                </a:rPr>
                <a:t>management tools </a:t>
              </a:r>
              <a:r>
                <a:rPr lang="en-CA" sz="1100" dirty="0" smtClean="0">
                  <a:solidFill>
                    <a:srgbClr val="333333"/>
                  </a:solidFill>
                </a:rPr>
                <a:t>and only  some basic ITIL  processes. </a:t>
              </a:r>
              <a:endParaRPr lang="en-CA" sz="1100" dirty="0">
                <a:solidFill>
                  <a:srgbClr val="333333"/>
                </a:solidFill>
              </a:endParaRPr>
            </a:p>
          </p:txBody>
        </p:sp>
        <p:sp>
          <p:nvSpPr>
            <p:cNvPr id="42" name="Round Same Side Corner Rectangle 41"/>
            <p:cNvSpPr/>
            <p:nvPr/>
          </p:nvSpPr>
          <p:spPr>
            <a:xfrm>
              <a:off x="5543550" y="2724151"/>
              <a:ext cx="3295650" cy="116293"/>
            </a:xfrm>
            <a:prstGeom prst="round2SameRect">
              <a:avLst>
                <a:gd name="adj1" fmla="val 10667"/>
                <a:gd name="adj2" fmla="val 0"/>
              </a:avLst>
            </a:prstGeom>
            <a:solidFill>
              <a:schemeClr val="accent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sz="1200" b="1" dirty="0">
                  <a:solidFill>
                    <a:srgbClr val="FFFFFF"/>
                  </a:solidFill>
                </a:rPr>
                <a:t>Situation</a:t>
              </a:r>
            </a:p>
          </p:txBody>
        </p:sp>
      </p:grpSp>
      <p:grpSp>
        <p:nvGrpSpPr>
          <p:cNvPr id="4" name="Group 33"/>
          <p:cNvGrpSpPr/>
          <p:nvPr/>
        </p:nvGrpSpPr>
        <p:grpSpPr>
          <a:xfrm>
            <a:off x="3257801" y="3140968"/>
            <a:ext cx="2571569" cy="3160896"/>
            <a:chOff x="5543549" y="2724151"/>
            <a:chExt cx="3295651" cy="1276351"/>
          </a:xfrm>
        </p:grpSpPr>
        <p:sp>
          <p:nvSpPr>
            <p:cNvPr id="47" name="Rectangle 46"/>
            <p:cNvSpPr/>
            <p:nvPr/>
          </p:nvSpPr>
          <p:spPr>
            <a:xfrm>
              <a:off x="5543549" y="2840444"/>
              <a:ext cx="3295651" cy="1160058"/>
            </a:xfrm>
            <a:prstGeom prst="rect">
              <a:avLst/>
            </a:prstGeom>
            <a:solidFill>
              <a:schemeClr val="bg1"/>
            </a:solidFill>
            <a:ln w="12700">
              <a:solidFill>
                <a:schemeClr val="accent3"/>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0975" indent="-180975" algn="l" fontAlgn="base">
                <a:spcBef>
                  <a:spcPct val="0"/>
                </a:spcBef>
                <a:spcAft>
                  <a:spcPct val="0"/>
                </a:spcAft>
                <a:buClr>
                  <a:srgbClr val="333333"/>
                </a:buClr>
                <a:buSzPct val="120000"/>
                <a:buFont typeface="Arial" pitchFamily="34" charset="0"/>
                <a:buChar char="•"/>
              </a:pPr>
              <a:r>
                <a:rPr lang="en-CA" sz="1100" dirty="0" smtClean="0">
                  <a:solidFill>
                    <a:srgbClr val="333333"/>
                  </a:solidFill>
                </a:rPr>
                <a:t>Due </a:t>
              </a:r>
              <a:r>
                <a:rPr lang="en-CA" sz="1100" dirty="0">
                  <a:solidFill>
                    <a:srgbClr val="333333"/>
                  </a:solidFill>
                </a:rPr>
                <a:t>to familiarity with Microsoft </a:t>
              </a:r>
              <a:r>
                <a:rPr lang="en-CA" sz="1100" dirty="0" smtClean="0">
                  <a:solidFill>
                    <a:srgbClr val="333333"/>
                  </a:solidFill>
                </a:rPr>
                <a:t>technology, they </a:t>
              </a:r>
              <a:r>
                <a:rPr lang="en-CA" sz="1100" dirty="0">
                  <a:solidFill>
                    <a:srgbClr val="333333"/>
                  </a:solidFill>
                </a:rPr>
                <a:t>selected System Center 2012 for its </a:t>
              </a:r>
              <a:r>
                <a:rPr lang="en-CA" sz="1100" dirty="0" smtClean="0">
                  <a:solidFill>
                    <a:srgbClr val="333333"/>
                  </a:solidFill>
                </a:rPr>
                <a:t>improved service </a:t>
              </a:r>
              <a:r>
                <a:rPr lang="en-CA" sz="1100" dirty="0">
                  <a:solidFill>
                    <a:srgbClr val="333333"/>
                  </a:solidFill>
                </a:rPr>
                <a:t>management capabilities and are </a:t>
              </a:r>
              <a:r>
                <a:rPr lang="en-CA" sz="1100" dirty="0" smtClean="0">
                  <a:solidFill>
                    <a:srgbClr val="333333"/>
                  </a:solidFill>
                </a:rPr>
                <a:t>planning to work </a:t>
              </a:r>
              <a:r>
                <a:rPr lang="en-CA" sz="1100" dirty="0">
                  <a:solidFill>
                    <a:srgbClr val="333333"/>
                  </a:solidFill>
                </a:rPr>
                <a:t>with a local Microsoft Gold partner for deployment.</a:t>
              </a:r>
            </a:p>
            <a:p>
              <a:pPr marL="180975" indent="-180975" algn="l" fontAlgn="base">
                <a:spcBef>
                  <a:spcPct val="0"/>
                </a:spcBef>
                <a:spcAft>
                  <a:spcPct val="0"/>
                </a:spcAft>
                <a:buClr>
                  <a:srgbClr val="333333"/>
                </a:buClr>
                <a:buSzPct val="120000"/>
                <a:buFont typeface="Arial" pitchFamily="34" charset="0"/>
                <a:buChar char="•"/>
              </a:pPr>
              <a:endParaRPr lang="en-CA" sz="800" dirty="0">
                <a:solidFill>
                  <a:srgbClr val="333333"/>
                </a:solidFill>
              </a:endParaRPr>
            </a:p>
            <a:p>
              <a:pPr marL="180975" indent="-180975" algn="l" fontAlgn="base">
                <a:spcBef>
                  <a:spcPct val="0"/>
                </a:spcBef>
                <a:spcAft>
                  <a:spcPct val="0"/>
                </a:spcAft>
                <a:buClr>
                  <a:srgbClr val="333333"/>
                </a:buClr>
                <a:buSzPct val="120000"/>
                <a:buFont typeface="Arial" pitchFamily="34" charset="0"/>
                <a:buChar char="•"/>
              </a:pPr>
              <a:r>
                <a:rPr lang="en-CA" sz="1100" dirty="0">
                  <a:solidFill>
                    <a:srgbClr val="333333"/>
                  </a:solidFill>
                </a:rPr>
                <a:t>A technologist in their IT department was sent for training on how to use the components and to learn about System Center 2012 requirements</a:t>
              </a:r>
              <a:r>
                <a:rPr lang="en-CA" sz="1100" dirty="0" smtClean="0">
                  <a:solidFill>
                    <a:srgbClr val="333333"/>
                  </a:solidFill>
                </a:rPr>
                <a:t>.</a:t>
              </a:r>
            </a:p>
            <a:p>
              <a:pPr marL="180975" indent="-180975" algn="l" fontAlgn="base">
                <a:spcBef>
                  <a:spcPct val="0"/>
                </a:spcBef>
                <a:spcAft>
                  <a:spcPct val="0"/>
                </a:spcAft>
                <a:buClr>
                  <a:srgbClr val="333333"/>
                </a:buClr>
                <a:buSzPct val="120000"/>
                <a:buFont typeface="Arial" pitchFamily="34" charset="0"/>
                <a:buChar char="•"/>
              </a:pPr>
              <a:endParaRPr lang="en-CA" sz="800" dirty="0" smtClean="0">
                <a:solidFill>
                  <a:srgbClr val="333333"/>
                </a:solidFill>
              </a:endParaRPr>
            </a:p>
            <a:p>
              <a:pPr marL="180975" indent="-180975" algn="l" fontAlgn="base">
                <a:spcBef>
                  <a:spcPct val="0"/>
                </a:spcBef>
                <a:spcAft>
                  <a:spcPct val="0"/>
                </a:spcAft>
                <a:buClr>
                  <a:srgbClr val="333333"/>
                </a:buClr>
                <a:buSzPct val="120000"/>
                <a:buFont typeface="Arial" pitchFamily="34" charset="0"/>
                <a:buChar char="•"/>
              </a:pPr>
              <a:r>
                <a:rPr lang="en-CA" sz="1100" dirty="0" smtClean="0">
                  <a:solidFill>
                    <a:srgbClr val="333333"/>
                  </a:solidFill>
                </a:rPr>
                <a:t>Workflow and processes for service management  will be developed and aligned with ITIL and MOF.</a:t>
              </a:r>
            </a:p>
            <a:p>
              <a:pPr marL="180975" indent="-180975" fontAlgn="base">
                <a:spcBef>
                  <a:spcPct val="0"/>
                </a:spcBef>
                <a:spcAft>
                  <a:spcPct val="0"/>
                </a:spcAft>
                <a:buClr>
                  <a:srgbClr val="333333"/>
                </a:buClr>
                <a:buSzPct val="120000"/>
                <a:buFont typeface="Arial" pitchFamily="34" charset="0"/>
                <a:buChar char="•"/>
              </a:pPr>
              <a:endParaRPr lang="en-CA" sz="1100" dirty="0">
                <a:solidFill>
                  <a:srgbClr val="333333"/>
                </a:solidFill>
              </a:endParaRPr>
            </a:p>
          </p:txBody>
        </p:sp>
        <p:sp>
          <p:nvSpPr>
            <p:cNvPr id="48" name="Round Same Side Corner Rectangle 47"/>
            <p:cNvSpPr/>
            <p:nvPr/>
          </p:nvSpPr>
          <p:spPr>
            <a:xfrm>
              <a:off x="5543550" y="2724151"/>
              <a:ext cx="3295650" cy="116293"/>
            </a:xfrm>
            <a:prstGeom prst="round2SameRect">
              <a:avLst>
                <a:gd name="adj1" fmla="val 10667"/>
                <a:gd name="adj2" fmla="val 0"/>
              </a:avLst>
            </a:prstGeom>
            <a:solidFill>
              <a:schemeClr val="accent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sz="1200" b="1" dirty="0">
                  <a:solidFill>
                    <a:srgbClr val="FFFFFF"/>
                  </a:solidFill>
                </a:rPr>
                <a:t>Action</a:t>
              </a:r>
            </a:p>
          </p:txBody>
        </p:sp>
      </p:grpSp>
      <p:grpSp>
        <p:nvGrpSpPr>
          <p:cNvPr id="5" name="Group 33"/>
          <p:cNvGrpSpPr/>
          <p:nvPr/>
        </p:nvGrpSpPr>
        <p:grpSpPr>
          <a:xfrm>
            <a:off x="6264083" y="3140969"/>
            <a:ext cx="2571569" cy="3160896"/>
            <a:chOff x="5543549" y="2724151"/>
            <a:chExt cx="3295651" cy="1276351"/>
          </a:xfrm>
        </p:grpSpPr>
        <p:sp>
          <p:nvSpPr>
            <p:cNvPr id="50" name="Rectangle 49"/>
            <p:cNvSpPr/>
            <p:nvPr/>
          </p:nvSpPr>
          <p:spPr>
            <a:xfrm>
              <a:off x="5543549" y="2840444"/>
              <a:ext cx="3295651" cy="1160058"/>
            </a:xfrm>
            <a:prstGeom prst="rect">
              <a:avLst/>
            </a:prstGeom>
            <a:solidFill>
              <a:schemeClr val="bg1"/>
            </a:solidFill>
            <a:ln w="12700">
              <a:solidFill>
                <a:schemeClr val="accent3"/>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0975" indent="-180975" algn="l" fontAlgn="base">
                <a:spcBef>
                  <a:spcPct val="0"/>
                </a:spcBef>
                <a:spcAft>
                  <a:spcPct val="0"/>
                </a:spcAft>
                <a:buClr>
                  <a:srgbClr val="333333"/>
                </a:buClr>
                <a:buSzPct val="120000"/>
                <a:buFont typeface="Arial" pitchFamily="34" charset="0"/>
                <a:buChar char="•"/>
              </a:pPr>
              <a:r>
                <a:rPr lang="en-CA" sz="1100" dirty="0">
                  <a:solidFill>
                    <a:srgbClr val="333333"/>
                  </a:solidFill>
                </a:rPr>
                <a:t>They are taking a phased-in approach to deploying System Center 2012, deploying </a:t>
              </a:r>
              <a:r>
                <a:rPr lang="en-CA" sz="1100" dirty="0" smtClean="0">
                  <a:solidFill>
                    <a:srgbClr val="333333"/>
                  </a:solidFill>
                </a:rPr>
                <a:t>components one </a:t>
              </a:r>
              <a:r>
                <a:rPr lang="en-CA" sz="1100" dirty="0">
                  <a:solidFill>
                    <a:srgbClr val="333333"/>
                  </a:solidFill>
                </a:rPr>
                <a:t>at a time, starting with SCCM, and then moving onto SCSM.</a:t>
              </a:r>
            </a:p>
            <a:p>
              <a:pPr marL="180975" indent="-180975" algn="l" fontAlgn="base">
                <a:spcBef>
                  <a:spcPct val="0"/>
                </a:spcBef>
                <a:spcAft>
                  <a:spcPct val="0"/>
                </a:spcAft>
                <a:buClr>
                  <a:srgbClr val="333333"/>
                </a:buClr>
                <a:buSzPct val="120000"/>
                <a:buFont typeface="Arial" pitchFamily="34" charset="0"/>
                <a:buChar char="•"/>
              </a:pPr>
              <a:endParaRPr lang="en-CA" sz="800" dirty="0">
                <a:solidFill>
                  <a:srgbClr val="333333"/>
                </a:solidFill>
              </a:endParaRPr>
            </a:p>
            <a:p>
              <a:pPr marL="180975" indent="-180975" algn="l" fontAlgn="base">
                <a:spcBef>
                  <a:spcPct val="0"/>
                </a:spcBef>
                <a:spcAft>
                  <a:spcPct val="0"/>
                </a:spcAft>
                <a:buClr>
                  <a:srgbClr val="333333"/>
                </a:buClr>
                <a:buSzPct val="120000"/>
                <a:buFont typeface="Arial" pitchFamily="34" charset="0"/>
                <a:buChar char="•"/>
              </a:pPr>
              <a:r>
                <a:rPr lang="en-CA" sz="1100" dirty="0" smtClean="0">
                  <a:solidFill>
                    <a:srgbClr val="333333"/>
                  </a:solidFill>
                </a:rPr>
                <a:t>They </a:t>
              </a:r>
              <a:r>
                <a:rPr lang="en-CA" sz="1100" dirty="0">
                  <a:solidFill>
                    <a:srgbClr val="333333"/>
                  </a:solidFill>
                </a:rPr>
                <a:t>want to make IT more efficient by providing users with a self-service portal and </a:t>
              </a:r>
              <a:r>
                <a:rPr lang="en-CA" sz="1100" dirty="0" smtClean="0">
                  <a:solidFill>
                    <a:srgbClr val="333333"/>
                  </a:solidFill>
                </a:rPr>
                <a:t>service catalog.</a:t>
              </a:r>
            </a:p>
            <a:p>
              <a:pPr marL="180975" indent="-180975" algn="l" fontAlgn="base">
                <a:spcBef>
                  <a:spcPct val="0"/>
                </a:spcBef>
                <a:spcAft>
                  <a:spcPct val="0"/>
                </a:spcAft>
                <a:buClr>
                  <a:srgbClr val="333333"/>
                </a:buClr>
                <a:buSzPct val="120000"/>
                <a:buFont typeface="Arial" pitchFamily="34" charset="0"/>
                <a:buChar char="•"/>
              </a:pPr>
              <a:endParaRPr lang="en-CA" sz="800" dirty="0" smtClean="0">
                <a:solidFill>
                  <a:srgbClr val="333333"/>
                </a:solidFill>
              </a:endParaRPr>
            </a:p>
            <a:p>
              <a:pPr marL="180975" indent="-180975" algn="l" fontAlgn="base">
                <a:spcBef>
                  <a:spcPct val="0"/>
                </a:spcBef>
                <a:spcAft>
                  <a:spcPct val="0"/>
                </a:spcAft>
                <a:buClr>
                  <a:srgbClr val="333333"/>
                </a:buClr>
                <a:buSzPct val="120000"/>
                <a:buFont typeface="Arial" pitchFamily="34" charset="0"/>
                <a:buChar char="•"/>
              </a:pPr>
              <a:r>
                <a:rPr lang="en-CA" sz="1100" dirty="0" smtClean="0">
                  <a:solidFill>
                    <a:srgbClr val="333333"/>
                  </a:solidFill>
                </a:rPr>
                <a:t>The end-goal is to deflect calls with  the SCSM knowledge base, and for Orchestrator to automate the work  flow for SW Installations.</a:t>
              </a:r>
            </a:p>
            <a:p>
              <a:pPr marL="180975" indent="-180975" algn="l" fontAlgn="base">
                <a:spcBef>
                  <a:spcPct val="0"/>
                </a:spcBef>
                <a:spcAft>
                  <a:spcPct val="0"/>
                </a:spcAft>
                <a:buClr>
                  <a:srgbClr val="333333"/>
                </a:buClr>
                <a:buSzPct val="120000"/>
                <a:buFont typeface="Arial" pitchFamily="34" charset="0"/>
                <a:buChar char="•"/>
              </a:pPr>
              <a:endParaRPr lang="en-CA" sz="1100" dirty="0">
                <a:solidFill>
                  <a:srgbClr val="333333"/>
                </a:solidFill>
              </a:endParaRPr>
            </a:p>
            <a:p>
              <a:pPr marL="180975" indent="-180975" algn="l" fontAlgn="base">
                <a:spcBef>
                  <a:spcPct val="0"/>
                </a:spcBef>
                <a:spcAft>
                  <a:spcPct val="0"/>
                </a:spcAft>
                <a:buClr>
                  <a:srgbClr val="333333"/>
                </a:buClr>
                <a:buSzPct val="120000"/>
                <a:buFont typeface="Arial" pitchFamily="34" charset="0"/>
                <a:buChar char="•"/>
              </a:pPr>
              <a:endParaRPr lang="en-CA" sz="1200" dirty="0">
                <a:solidFill>
                  <a:srgbClr val="333333"/>
                </a:solidFill>
              </a:endParaRPr>
            </a:p>
          </p:txBody>
        </p:sp>
        <p:sp>
          <p:nvSpPr>
            <p:cNvPr id="51" name="Round Same Side Corner Rectangle 50"/>
            <p:cNvSpPr/>
            <p:nvPr/>
          </p:nvSpPr>
          <p:spPr>
            <a:xfrm>
              <a:off x="5543550" y="2724151"/>
              <a:ext cx="3295650" cy="116293"/>
            </a:xfrm>
            <a:prstGeom prst="round2SameRect">
              <a:avLst>
                <a:gd name="adj1" fmla="val 10667"/>
                <a:gd name="adj2" fmla="val 0"/>
              </a:avLst>
            </a:prstGeom>
            <a:solidFill>
              <a:schemeClr val="accent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sz="1200" b="1" dirty="0">
                  <a:solidFill>
                    <a:srgbClr val="FFFFFF"/>
                  </a:solidFill>
                </a:rPr>
                <a:t>Result</a:t>
              </a:r>
            </a:p>
          </p:txBody>
        </p:sp>
      </p:grpSp>
      <p:sp>
        <p:nvSpPr>
          <p:cNvPr id="52" name="Chevron 51"/>
          <p:cNvSpPr/>
          <p:nvPr/>
        </p:nvSpPr>
        <p:spPr>
          <a:xfrm>
            <a:off x="2915816" y="4639790"/>
            <a:ext cx="257096" cy="360040"/>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pic>
        <p:nvPicPr>
          <p:cNvPr id="18" name="Picture 17" descr="quote2.wmf"/>
          <p:cNvPicPr>
            <a:picLocks noChangeAspect="1"/>
          </p:cNvPicPr>
          <p:nvPr/>
        </p:nvPicPr>
        <p:blipFill>
          <a:blip r:embed="rId3" cstate="print"/>
          <a:stretch>
            <a:fillRect/>
          </a:stretch>
        </p:blipFill>
        <p:spPr>
          <a:xfrm>
            <a:off x="3443612" y="1877100"/>
            <a:ext cx="179050" cy="127893"/>
          </a:xfrm>
          <a:prstGeom prst="rect">
            <a:avLst/>
          </a:prstGeom>
        </p:spPr>
      </p:pic>
      <p:pic>
        <p:nvPicPr>
          <p:cNvPr id="19" name="Picture 18" descr="quote1.wmf"/>
          <p:cNvPicPr>
            <a:picLocks noChangeAspect="1"/>
          </p:cNvPicPr>
          <p:nvPr/>
        </p:nvPicPr>
        <p:blipFill>
          <a:blip r:embed="rId4" cstate="print"/>
          <a:stretch>
            <a:fillRect/>
          </a:stretch>
        </p:blipFill>
        <p:spPr>
          <a:xfrm>
            <a:off x="1979577" y="1365918"/>
            <a:ext cx="179050" cy="127893"/>
          </a:xfrm>
          <a:prstGeom prst="rect">
            <a:avLst/>
          </a:prstGeom>
        </p:spPr>
      </p:pic>
      <p:pic>
        <p:nvPicPr>
          <p:cNvPr id="20" name="Picture 19" descr="sample_linkbar-itrgNEW.gif">
            <a:hlinkClick r:id="rId5"/>
          </p:cNvPr>
          <p:cNvPicPr>
            <a:picLocks noChangeAspect="1"/>
          </p:cNvPicPr>
          <p:nvPr/>
        </p:nvPicPr>
        <p:blipFill>
          <a:blip r:embed="rId6"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cstate="print"/>
          <a:srcRect/>
          <a:stretch>
            <a:fillRect/>
          </a:stretch>
        </p:blipFill>
        <p:spPr bwMode="auto">
          <a:xfrm>
            <a:off x="-507" y="1006035"/>
            <a:ext cx="8865409" cy="1774893"/>
          </a:xfrm>
          <a:prstGeom prst="rect">
            <a:avLst/>
          </a:prstGeom>
          <a:noFill/>
          <a:ln w="9525">
            <a:noFill/>
            <a:miter lim="800000"/>
            <a:headEnd/>
            <a:tailEnd/>
          </a:ln>
        </p:spPr>
      </p:pic>
      <p:sp>
        <p:nvSpPr>
          <p:cNvPr id="13" name="Chevron 12"/>
          <p:cNvSpPr/>
          <p:nvPr/>
        </p:nvSpPr>
        <p:spPr>
          <a:xfrm>
            <a:off x="431540" y="3141978"/>
            <a:ext cx="264872" cy="330797"/>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11" name="Chevron 10"/>
          <p:cNvSpPr/>
          <p:nvPr/>
        </p:nvSpPr>
        <p:spPr>
          <a:xfrm>
            <a:off x="6214437" y="4609084"/>
            <a:ext cx="121759" cy="152064"/>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14" name="Text Placeholder 13"/>
          <p:cNvSpPr>
            <a:spLocks noGrp="1"/>
          </p:cNvSpPr>
          <p:nvPr>
            <p:ph type="body" sz="quarter" idx="15"/>
          </p:nvPr>
        </p:nvSpPr>
        <p:spPr/>
        <p:txBody>
          <a:bodyPr/>
          <a:lstStyle/>
          <a:p>
            <a:r>
              <a:rPr lang="en-CA" dirty="0" smtClean="0"/>
              <a:t>A Broad Overview of System Center 2012</a:t>
            </a:r>
            <a:endParaRPr lang="en-CA" dirty="0"/>
          </a:p>
        </p:txBody>
      </p:sp>
      <p:sp>
        <p:nvSpPr>
          <p:cNvPr id="16" name="Text Placeholder 15"/>
          <p:cNvSpPr>
            <a:spLocks noGrp="1"/>
          </p:cNvSpPr>
          <p:nvPr>
            <p:ph type="body" sz="quarter" idx="18"/>
          </p:nvPr>
        </p:nvSpPr>
        <p:spPr>
          <a:xfrm>
            <a:off x="6336196" y="4298777"/>
            <a:ext cx="2807804" cy="1938535"/>
          </a:xfrm>
        </p:spPr>
        <p:txBody>
          <a:bodyPr/>
          <a:lstStyle/>
          <a:p>
            <a:r>
              <a:rPr lang="en-CA" dirty="0" smtClean="0"/>
              <a:t>Introduction to System Center</a:t>
            </a:r>
          </a:p>
          <a:p>
            <a:r>
              <a:rPr lang="en-CA" b="1" dirty="0" smtClean="0"/>
              <a:t>A Broad Overview</a:t>
            </a:r>
            <a:endParaRPr lang="en-CA" dirty="0" smtClean="0"/>
          </a:p>
          <a:p>
            <a:r>
              <a:rPr lang="en-CA" dirty="0" smtClean="0"/>
              <a:t>Licensing and Costs</a:t>
            </a:r>
          </a:p>
          <a:p>
            <a:r>
              <a:rPr lang="en-CA" dirty="0" smtClean="0"/>
              <a:t>Deployment and Recommendations </a:t>
            </a:r>
            <a:endParaRPr lang="en-CA" dirty="0"/>
          </a:p>
        </p:txBody>
      </p:sp>
      <p:sp>
        <p:nvSpPr>
          <p:cNvPr id="21" name="Text Placeholder 20"/>
          <p:cNvSpPr>
            <a:spLocks noGrp="1"/>
          </p:cNvSpPr>
          <p:nvPr>
            <p:ph type="body" sz="quarter" idx="21"/>
          </p:nvPr>
        </p:nvSpPr>
        <p:spPr/>
        <p:txBody>
          <a:bodyPr/>
          <a:lstStyle/>
          <a:p>
            <a:r>
              <a:rPr lang="en-CA" dirty="0" smtClean="0"/>
              <a:t>Gain an understanding of the components that comprise System Center 2012.</a:t>
            </a:r>
          </a:p>
          <a:p>
            <a:r>
              <a:rPr lang="en-CA" dirty="0" smtClean="0"/>
              <a:t>Look ahead to increased functionality coming in SP1.</a:t>
            </a:r>
          </a:p>
          <a:p>
            <a:r>
              <a:rPr lang="en-CA" dirty="0" smtClean="0"/>
              <a:t>Be informed of capabilities lacking in System Center and third-party solutions that can help fill in the gaps.</a:t>
            </a:r>
          </a:p>
          <a:p>
            <a:endParaRPr lang="en-CA" dirty="0" smtClean="0"/>
          </a:p>
          <a:p>
            <a:endParaRPr lang="en-CA" dirty="0"/>
          </a:p>
        </p:txBody>
      </p:sp>
      <p:cxnSp>
        <p:nvCxnSpPr>
          <p:cNvPr id="8" name="Straight Connector 7"/>
          <p:cNvCxnSpPr/>
          <p:nvPr/>
        </p:nvCxnSpPr>
        <p:spPr>
          <a:xfrm rot="5400000">
            <a:off x="4970829" y="5233490"/>
            <a:ext cx="1867710"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pic>
        <p:nvPicPr>
          <p:cNvPr id="9" name="Picture 8" descr="sample_linkbar-itrgNEW.gif">
            <a:hlinkClick r:id="rId4"/>
          </p:cNvPr>
          <p:cNvPicPr>
            <a:picLocks noChangeAspect="1"/>
          </p:cNvPicPr>
          <p:nvPr/>
        </p:nvPicPr>
        <p:blipFill>
          <a:blip r:embed="rId5"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eaLnBrk="0" hangingPunct="0">
              <a:spcBef>
                <a:spcPts val="0"/>
              </a:spcBef>
              <a:buClr>
                <a:schemeClr val="tx1"/>
              </a:buClr>
              <a:buSzPct val="120000"/>
            </a:pPr>
            <a:r>
              <a:rPr lang="en-CA" b="1" dirty="0" smtClean="0">
                <a:latin typeface="+mn-lt"/>
              </a:rPr>
              <a:t>Sign up for free trial membership to get practical</a:t>
            </a:r>
          </a:p>
          <a:p>
            <a:pPr lvl="0" eaLnBrk="0" hangingPunct="0">
              <a:spcBef>
                <a:spcPts val="0"/>
              </a:spcBef>
              <a:buClr>
                <a:schemeClr val="tx1"/>
              </a:buClr>
              <a:buSzPct val="120000"/>
            </a:pPr>
            <a:r>
              <a:rPr lang="en-CA" b="1" dirty="0" smtClean="0">
                <a:latin typeface="+mn-lt"/>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r"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400" b="1" dirty="0" smtClean="0">
                <a:latin typeface="+mn-lt"/>
                <a:hlinkClick r:id="rId3"/>
              </a:rPr>
              <a:t>www.infotech.com</a:t>
            </a:r>
            <a:endParaRPr kumimoji="0" lang="en-CA"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Picture 6" descr="green_button.png">
            <a:hlinkClick r:id="rId4"/>
          </p:cNvPr>
          <p:cNvPicPr>
            <a:picLocks noChangeAspect="1"/>
          </p:cNvPicPr>
          <p:nvPr/>
        </p:nvPicPr>
        <p:blipFill>
          <a:blip r:embed="rId5"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algn="l">
              <a:buFont typeface="Wingdings" pitchFamily="2" charset="2"/>
              <a:buChar char="ü"/>
            </a:pPr>
            <a:r>
              <a:rPr lang="en-CA" sz="1400" dirty="0" smtClean="0"/>
              <a:t>Quickly get up to speed</a:t>
            </a:r>
            <a:br>
              <a:rPr lang="en-CA" sz="1400" dirty="0" smtClean="0"/>
            </a:br>
            <a:r>
              <a:rPr lang="en-CA" sz="1400" dirty="0" smtClean="0"/>
              <a:t>with new technologies</a:t>
            </a:r>
            <a:br>
              <a:rPr lang="en-CA" sz="1400" dirty="0" smtClean="0"/>
            </a:br>
            <a:endParaRPr lang="en-CA" sz="1400" dirty="0" smtClean="0"/>
          </a:p>
          <a:p>
            <a:pPr marL="342900" indent="-342900" algn="l">
              <a:buFont typeface="Wingdings" pitchFamily="2" charset="2"/>
              <a:buChar char="ü"/>
            </a:pPr>
            <a:r>
              <a:rPr lang="en-CA" sz="1400" dirty="0" smtClean="0"/>
              <a:t>Make the right technology</a:t>
            </a:r>
            <a:br>
              <a:rPr lang="en-CA" sz="1400" dirty="0" smtClean="0"/>
            </a:br>
            <a:r>
              <a:rPr lang="en-CA" sz="1400" dirty="0" smtClean="0"/>
              <a:t>purchasing decisions – fast</a:t>
            </a:r>
            <a:br>
              <a:rPr lang="en-CA" sz="1400" dirty="0" smtClean="0"/>
            </a:br>
            <a:endParaRPr lang="en-CA" sz="1400" dirty="0" smtClean="0"/>
          </a:p>
          <a:p>
            <a:pPr marL="342900" indent="-342900" algn="l">
              <a:buFont typeface="Wingdings" pitchFamily="2" charset="2"/>
              <a:buChar char="ü"/>
            </a:pPr>
            <a:r>
              <a:rPr lang="en-CA" sz="1400" dirty="0" smtClean="0"/>
              <a:t>Deliver critical IT</a:t>
            </a:r>
            <a:br>
              <a:rPr lang="en-CA" sz="1400" dirty="0" smtClean="0"/>
            </a:br>
            <a:r>
              <a:rPr lang="en-CA" sz="1400" dirty="0" smtClean="0"/>
              <a:t>projects, on time and</a:t>
            </a:r>
            <a:br>
              <a:rPr lang="en-CA" sz="1400" dirty="0" smtClean="0"/>
            </a:br>
            <a:r>
              <a:rPr lang="en-CA" sz="1400" dirty="0" smtClean="0"/>
              <a:t>within budget</a:t>
            </a:r>
          </a:p>
          <a:p>
            <a:endParaRPr lang="en-CA" sz="1400" dirty="0"/>
          </a:p>
        </p:txBody>
      </p:sp>
      <p:sp>
        <p:nvSpPr>
          <p:cNvPr id="9" name="Rectangle 8"/>
          <p:cNvSpPr/>
          <p:nvPr/>
        </p:nvSpPr>
        <p:spPr>
          <a:xfrm>
            <a:off x="3095836" y="1628800"/>
            <a:ext cx="3018680" cy="1600438"/>
          </a:xfrm>
          <a:prstGeom prst="rect">
            <a:avLst/>
          </a:prstGeom>
        </p:spPr>
        <p:txBody>
          <a:bodyPr wrap="square">
            <a:spAutoFit/>
          </a:bodyPr>
          <a:lstStyle/>
          <a:p>
            <a:pPr marL="342900" indent="-342900" algn="l">
              <a:buFont typeface="Wingdings" pitchFamily="2" charset="2"/>
              <a:buChar char="ü"/>
            </a:pPr>
            <a:r>
              <a:rPr lang="en-CA" sz="1400" dirty="0" smtClean="0"/>
              <a:t>Manage business expectations</a:t>
            </a:r>
            <a:br>
              <a:rPr lang="en-CA" sz="1400" dirty="0" smtClean="0"/>
            </a:br>
            <a:endParaRPr lang="en-CA" sz="1400" dirty="0" smtClean="0"/>
          </a:p>
          <a:p>
            <a:pPr marL="342900" indent="-342900" algn="l">
              <a:buFont typeface="Wingdings" pitchFamily="2" charset="2"/>
              <a:buChar char="ü"/>
            </a:pPr>
            <a:r>
              <a:rPr lang="en-CA" sz="1400" dirty="0" smtClean="0"/>
              <a:t>Justify IT spending and</a:t>
            </a:r>
            <a:br>
              <a:rPr lang="en-CA" sz="1400" dirty="0" smtClean="0"/>
            </a:br>
            <a:r>
              <a:rPr lang="en-CA" sz="1400" dirty="0" smtClean="0"/>
              <a:t>prove the value of IT</a:t>
            </a:r>
            <a:r>
              <a:rPr lang="en-CA" sz="1400" dirty="0"/>
              <a:t/>
            </a:r>
            <a:br>
              <a:rPr lang="en-CA" sz="1400" dirty="0"/>
            </a:br>
            <a:endParaRPr lang="en-CA" sz="1400" dirty="0" smtClean="0"/>
          </a:p>
          <a:p>
            <a:pPr marL="342900" indent="-342900" algn="l">
              <a:buFont typeface="Wingdings" pitchFamily="2" charset="2"/>
              <a:buChar char="ü"/>
            </a:pPr>
            <a:r>
              <a:rPr lang="en-CA" sz="1400" dirty="0" smtClean="0"/>
              <a:t>Train IT staff and effectively</a:t>
            </a:r>
            <a:br>
              <a:rPr lang="en-CA" sz="1400" dirty="0" smtClean="0"/>
            </a:br>
            <a:r>
              <a:rPr lang="en-CA" sz="1400" dirty="0" smtClean="0"/>
              <a:t>manage an IT department</a:t>
            </a:r>
          </a:p>
        </p:txBody>
      </p:sp>
      <p:pic>
        <p:nvPicPr>
          <p:cNvPr id="12" name="Picture 11" descr="sample_linkbar-itrgNEW.gif">
            <a:hlinkClick r:id="rId4"/>
          </p:cNvPr>
          <p:cNvPicPr>
            <a:picLocks noChangeAspect="1"/>
          </p:cNvPicPr>
          <p:nvPr/>
        </p:nvPicPr>
        <p:blipFill>
          <a:blip r:embed="rId6" cstate="print"/>
          <a:stretch>
            <a:fillRect/>
          </a:stretch>
        </p:blipFill>
        <p:spPr>
          <a:xfrm>
            <a:off x="0" y="6419850"/>
            <a:ext cx="9144000" cy="438150"/>
          </a:xfrm>
          <a:prstGeom prst="rect">
            <a:avLst/>
          </a:prstGeom>
        </p:spPr>
      </p:pic>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p:cNvPicPr>
            <a:picLocks noChangeAspect="1"/>
          </p:cNvPicPr>
          <p:nvPr/>
        </p:nvPicPr>
        <p:blipFill>
          <a:blip r:embed="rId7"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l"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200" b="1" dirty="0" smtClean="0">
                <a:latin typeface="+mn-lt"/>
              </a:rPr>
              <a:t>Toll Free: </a:t>
            </a:r>
            <a:r>
              <a:rPr kumimoji="0" lang="en-CA" sz="1200" b="0" i="0" u="none" strike="noStrike" kern="1200" cap="none" spc="0" normalizeH="0" baseline="0" noProof="0" dirty="0" smtClean="0">
                <a:ln>
                  <a:noFill/>
                </a:ln>
                <a:solidFill>
                  <a:schemeClr val="tx1"/>
                </a:solidFill>
                <a:effectLst/>
                <a:uLnTx/>
                <a:uFillTx/>
                <a:latin typeface="+mn-lt"/>
                <a:ea typeface="+mn-ea"/>
                <a:cs typeface="+mn-cs"/>
              </a:rPr>
              <a:t>1-888-670-8889</a:t>
            </a:r>
            <a:endParaRPr kumimoji="0" lang="en-CA" sz="1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p:cNvSpPr>
            <a:spLocks noGrp="1"/>
          </p:cNvSpPr>
          <p:nvPr>
            <p:ph type="body" sz="quarter" idx="19"/>
          </p:nvPr>
        </p:nvSpPr>
        <p:spPr>
          <a:xfrm>
            <a:off x="143508" y="1232756"/>
            <a:ext cx="8886824" cy="657225"/>
          </a:xfrm>
        </p:spPr>
        <p:txBody>
          <a:bodyPr/>
          <a:lstStyle/>
          <a:p>
            <a:pPr marL="0" lvl="1" indent="0">
              <a:spcBef>
                <a:spcPts val="0"/>
              </a:spcBef>
              <a:buSzPct val="120000"/>
              <a:buNone/>
            </a:pPr>
            <a:r>
              <a:rPr lang="en-CA" sz="1800" b="1" dirty="0" smtClean="0"/>
              <a:t>System Center 2012, a unified systems management platform, provides a single solution for managing hypervisors, physical resources, and applications.</a:t>
            </a:r>
          </a:p>
          <a:p>
            <a:endParaRPr lang="en-CA" dirty="0"/>
          </a:p>
        </p:txBody>
      </p:sp>
      <p:sp>
        <p:nvSpPr>
          <p:cNvPr id="7" name="Title 6"/>
          <p:cNvSpPr>
            <a:spLocks noGrp="1"/>
          </p:cNvSpPr>
          <p:nvPr>
            <p:ph type="title"/>
          </p:nvPr>
        </p:nvSpPr>
        <p:spPr/>
        <p:txBody>
          <a:bodyPr/>
          <a:lstStyle/>
          <a:p>
            <a:r>
              <a:rPr lang="en-CA" dirty="0" smtClean="0"/>
              <a:t>Introduction</a:t>
            </a:r>
            <a:endParaRPr lang="en-CA" dirty="0"/>
          </a:p>
        </p:txBody>
      </p:sp>
      <p:sp>
        <p:nvSpPr>
          <p:cNvPr id="10" name="Text Placeholder 9"/>
          <p:cNvSpPr>
            <a:spLocks noGrp="1"/>
          </p:cNvSpPr>
          <p:nvPr>
            <p:ph type="body" sz="quarter" idx="16"/>
          </p:nvPr>
        </p:nvSpPr>
        <p:spPr>
          <a:xfrm>
            <a:off x="249303" y="2744924"/>
            <a:ext cx="4034665" cy="2874856"/>
          </a:xfrm>
        </p:spPr>
        <p:txBody>
          <a:bodyPr/>
          <a:lstStyle/>
          <a:p>
            <a:r>
              <a:rPr lang="en-CA" dirty="0" smtClean="0"/>
              <a:t>Organizations considering deploying System Center for certain components, such as Service Manager, but require information on all that is involved in the solution to determine if it is the best option.</a:t>
            </a:r>
          </a:p>
          <a:p>
            <a:r>
              <a:rPr lang="en-CA" dirty="0" smtClean="0"/>
              <a:t>Enterprises that are currently using previous components of System Center and are considering upgrading to 2012.</a:t>
            </a:r>
          </a:p>
          <a:p>
            <a:r>
              <a:rPr lang="en-CA" dirty="0" smtClean="0"/>
              <a:t>Mid-market organizations that are using Microsoft System Center Essentials and are concerned about continued support for their investment. </a:t>
            </a:r>
          </a:p>
        </p:txBody>
      </p:sp>
      <p:sp>
        <p:nvSpPr>
          <p:cNvPr id="12" name="Text Placeholder 11"/>
          <p:cNvSpPr>
            <a:spLocks noGrp="1"/>
          </p:cNvSpPr>
          <p:nvPr>
            <p:ph type="body" sz="quarter" idx="23"/>
          </p:nvPr>
        </p:nvSpPr>
        <p:spPr>
          <a:xfrm>
            <a:off x="4860032" y="2744924"/>
            <a:ext cx="4032448" cy="2376264"/>
          </a:xfrm>
        </p:spPr>
        <p:txBody>
          <a:bodyPr/>
          <a:lstStyle/>
          <a:p>
            <a:r>
              <a:rPr lang="en-CA" dirty="0" smtClean="0"/>
              <a:t>Understand the history and components of Microsoft System Center.</a:t>
            </a:r>
          </a:p>
          <a:p>
            <a:r>
              <a:rPr lang="en-CA" dirty="0" smtClean="0"/>
              <a:t>Be aware of what infrastructure and expertise is needed to deploy System Center.</a:t>
            </a:r>
          </a:p>
          <a:p>
            <a:r>
              <a:rPr lang="en-CA" dirty="0" smtClean="0"/>
              <a:t>Learn about Microsoft’s new licensing model and predict the Total Cost of Ownership for your organization.</a:t>
            </a:r>
          </a:p>
          <a:p>
            <a:r>
              <a:rPr lang="en-CA" dirty="0" smtClean="0"/>
              <a:t>Make an informed decision on the purchasing of this product.</a:t>
            </a:r>
            <a:endParaRPr lang="en-CA" dirty="0"/>
          </a:p>
        </p:txBody>
      </p:sp>
      <p:sp>
        <p:nvSpPr>
          <p:cNvPr id="8" name="TextBox 7"/>
          <p:cNvSpPr txBox="1"/>
          <p:nvPr/>
        </p:nvSpPr>
        <p:spPr>
          <a:xfrm>
            <a:off x="249302" y="2406191"/>
            <a:ext cx="3134566" cy="307777"/>
          </a:xfrm>
          <a:prstGeom prst="rect">
            <a:avLst/>
          </a:prstGeom>
          <a:noFill/>
        </p:spPr>
        <p:txBody>
          <a:bodyPr wrap="square" rtlCol="0">
            <a:spAutoFit/>
          </a:bodyPr>
          <a:lstStyle/>
          <a:p>
            <a:pPr algn="l"/>
            <a:r>
              <a:rPr lang="en-CA" sz="1400" b="1" dirty="0" smtClean="0"/>
              <a:t>This Research Is Designed</a:t>
            </a:r>
            <a:r>
              <a:rPr lang="en-CA" sz="1400" b="1" baseline="0" dirty="0" smtClean="0"/>
              <a:t> For:</a:t>
            </a:r>
            <a:endParaRPr lang="en-CA" sz="1400" b="1" dirty="0"/>
          </a:p>
        </p:txBody>
      </p:sp>
      <p:sp>
        <p:nvSpPr>
          <p:cNvPr id="9" name="TextBox 8"/>
          <p:cNvSpPr txBox="1"/>
          <p:nvPr/>
        </p:nvSpPr>
        <p:spPr>
          <a:xfrm>
            <a:off x="4860032" y="2406191"/>
            <a:ext cx="2808312" cy="307777"/>
          </a:xfrm>
          <a:prstGeom prst="rect">
            <a:avLst/>
          </a:prstGeom>
          <a:noFill/>
        </p:spPr>
        <p:txBody>
          <a:bodyPr wrap="square" rtlCol="0">
            <a:spAutoFit/>
          </a:bodyPr>
          <a:lstStyle/>
          <a:p>
            <a:pPr algn="l"/>
            <a:r>
              <a:rPr lang="en-CA" sz="1400" b="1" dirty="0" smtClean="0"/>
              <a:t>This Research</a:t>
            </a:r>
            <a:r>
              <a:rPr lang="en-CA" sz="1400" b="1" baseline="0" dirty="0" smtClean="0"/>
              <a:t> Will Help You:</a:t>
            </a:r>
            <a:endParaRPr lang="en-CA" sz="1400" b="1" dirty="0"/>
          </a:p>
        </p:txBody>
      </p:sp>
      <p:cxnSp>
        <p:nvCxnSpPr>
          <p:cNvPr id="13" name="Straight Connector 12"/>
          <p:cNvCxnSpPr/>
          <p:nvPr/>
        </p:nvCxnSpPr>
        <p:spPr>
          <a:xfrm rot="5400000">
            <a:off x="3383876" y="3933056"/>
            <a:ext cx="2376261"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pic>
        <p:nvPicPr>
          <p:cNvPr id="14" name="Picture 13"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CA" dirty="0" smtClean="0"/>
              <a:t>Executive Summary</a:t>
            </a:r>
            <a:endParaRPr lang="en-CA" dirty="0"/>
          </a:p>
        </p:txBody>
      </p:sp>
      <p:sp>
        <p:nvSpPr>
          <p:cNvPr id="3" name="Text Placeholder 2"/>
          <p:cNvSpPr>
            <a:spLocks noGrp="1"/>
          </p:cNvSpPr>
          <p:nvPr>
            <p:ph type="body" sz="quarter" idx="16"/>
          </p:nvPr>
        </p:nvSpPr>
        <p:spPr>
          <a:xfrm>
            <a:off x="249302" y="1232756"/>
            <a:ext cx="8676000" cy="4973925"/>
          </a:xfrm>
        </p:spPr>
        <p:txBody>
          <a:bodyPr/>
          <a:lstStyle/>
          <a:p>
            <a:pPr>
              <a:buNone/>
            </a:pPr>
            <a:r>
              <a:rPr lang="en-CA" b="1" dirty="0" smtClean="0"/>
              <a:t>The Situation</a:t>
            </a:r>
          </a:p>
          <a:p>
            <a:r>
              <a:rPr lang="en-CA" dirty="0" smtClean="0"/>
              <a:t>Microsoft has recently released System Center 2012, a unified systems management platform designed for the management of a hybrid Microsoft environment (i.e. the management of private and public clouds, and virtual and physical servers within a single solution).</a:t>
            </a:r>
          </a:p>
          <a:p>
            <a:pPr>
              <a:buNone/>
            </a:pPr>
            <a:r>
              <a:rPr lang="en-CA" b="1" dirty="0" smtClean="0"/>
              <a:t>The Challenge</a:t>
            </a:r>
          </a:p>
          <a:p>
            <a:r>
              <a:rPr lang="en-CA" dirty="0" smtClean="0"/>
              <a:t>This update of System Center packages together with a number of components that were previously branded and sold separately. Organizations that deployed previous System Center components must now make the decision on whether to upgrade, thereby purchasing the entire system.</a:t>
            </a:r>
          </a:p>
          <a:p>
            <a:r>
              <a:rPr lang="en-CA" dirty="0" smtClean="0"/>
              <a:t>Increased functionality has complicated deployment of the solution. The infrastructure and expertise needed to implement System Center is considerable for large enterprises and substantial for the mid-market.</a:t>
            </a:r>
          </a:p>
          <a:p>
            <a:r>
              <a:rPr lang="en-CA" dirty="0" smtClean="0"/>
              <a:t>New licensing models are intended to simplify Microsoft licensing, but will bring increased costs for many organizations due to the bundling of components.</a:t>
            </a:r>
          </a:p>
          <a:p>
            <a:r>
              <a:rPr lang="en-CA" dirty="0" smtClean="0"/>
              <a:t>System Center Service Pack 1 (SP1) is expected to be released in the near future, bringing with it a number of additional features and upgrades.</a:t>
            </a:r>
          </a:p>
          <a:p>
            <a:pPr>
              <a:buNone/>
            </a:pPr>
            <a:r>
              <a:rPr lang="en-CA" b="1" dirty="0" smtClean="0"/>
              <a:t>The Solution</a:t>
            </a:r>
          </a:p>
          <a:p>
            <a:r>
              <a:rPr lang="en-CA" dirty="0" smtClean="0"/>
              <a:t>Use this research to gain a broad understanding of System Center 2012, including current/future functionality, deployment requirements, pricing implications, and where it is lacking or requires support from third-party solutions.</a:t>
            </a:r>
          </a:p>
          <a:p>
            <a:r>
              <a:rPr lang="en-CA" dirty="0" smtClean="0"/>
              <a:t>Use Info-Tech’s Appropriateness Assessment Tool and Cost Calculation Tool to assist your decision-making on the purchase of this product. </a:t>
            </a:r>
          </a:p>
          <a:p>
            <a:pPr>
              <a:buNone/>
            </a:pPr>
            <a:r>
              <a:rPr lang="en-CA" b="1" dirty="0" smtClean="0"/>
              <a:t>Info-Tech Recommends</a:t>
            </a:r>
          </a:p>
          <a:p>
            <a:r>
              <a:rPr lang="en-CA" dirty="0" smtClean="0"/>
              <a:t>Microsoft System Center 2012 is a solid investment for organizations that are heavily invested in Microsoft. It offers a number of impressive features for unified systems management. However, if you are a small to mid-sized enterprise that only requires a few of the components, it will be hard to justify the cost and effort.</a:t>
            </a:r>
            <a:endParaRPr lang="en-CA" dirty="0"/>
          </a:p>
        </p:txBody>
      </p:sp>
      <p:pic>
        <p:nvPicPr>
          <p:cNvPr id="4" name="Picture 3"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Object 10" hidden="1"/>
          <p:cNvGraphicFramePr>
            <a:graphicFrameLocks noChangeAspect="1"/>
          </p:cNvGraphicFramePr>
          <p:nvPr/>
        </p:nvGraphicFramePr>
        <p:xfrm>
          <a:off x="1588" y="1588"/>
          <a:ext cx="1587" cy="1587"/>
        </p:xfrm>
        <a:graphic>
          <a:graphicData uri="http://schemas.openxmlformats.org/presentationml/2006/ole">
            <p:oleObj spid="_x0000_s129026" name="think-cell Slide" r:id="rId14" imgW="360" imgH="360" progId="">
              <p:embed/>
            </p:oleObj>
          </a:graphicData>
        </a:graphic>
      </p:graphicFrame>
      <p:cxnSp>
        <p:nvCxnSpPr>
          <p:cNvPr id="29" name="Straight Connector 28"/>
          <p:cNvCxnSpPr/>
          <p:nvPr>
            <p:custDataLst>
              <p:tags r:id="rId2"/>
            </p:custDataLst>
          </p:nvPr>
        </p:nvCxnSpPr>
        <p:spPr>
          <a:xfrm>
            <a:off x="4572000" y="4378338"/>
            <a:ext cx="0" cy="304288"/>
          </a:xfrm>
          <a:prstGeom prst="line">
            <a:avLst/>
          </a:prstGeom>
          <a:effectLst/>
        </p:spPr>
        <p:style>
          <a:lnRef idx="2">
            <a:schemeClr val="dk1"/>
          </a:lnRef>
          <a:fillRef idx="0">
            <a:schemeClr val="dk1"/>
          </a:fillRef>
          <a:effectRef idx="1">
            <a:schemeClr val="dk1"/>
          </a:effectRef>
          <a:fontRef idx="minor">
            <a:schemeClr val="tx1"/>
          </a:fontRef>
        </p:style>
      </p:cxnSp>
      <p:cxnSp>
        <p:nvCxnSpPr>
          <p:cNvPr id="27" name="Straight Connector 26"/>
          <p:cNvCxnSpPr/>
          <p:nvPr>
            <p:custDataLst>
              <p:tags r:id="rId3"/>
            </p:custDataLst>
          </p:nvPr>
        </p:nvCxnSpPr>
        <p:spPr>
          <a:xfrm>
            <a:off x="4572000" y="2808279"/>
            <a:ext cx="0" cy="304288"/>
          </a:xfrm>
          <a:prstGeom prst="line">
            <a:avLst/>
          </a:prstGeom>
          <a:effectLst/>
        </p:spPr>
        <p:style>
          <a:lnRef idx="2">
            <a:schemeClr val="dk1"/>
          </a:lnRef>
          <a:fillRef idx="0">
            <a:schemeClr val="dk1"/>
          </a:fillRef>
          <a:effectRef idx="1">
            <a:schemeClr val="dk1"/>
          </a:effectRef>
          <a:fontRef idx="minor">
            <a:schemeClr val="tx1"/>
          </a:fontRef>
        </p:style>
      </p:cxnSp>
      <p:sp>
        <p:nvSpPr>
          <p:cNvPr id="2" name="Title 1"/>
          <p:cNvSpPr>
            <a:spLocks noGrp="1"/>
          </p:cNvSpPr>
          <p:nvPr>
            <p:ph type="title"/>
            <p:custDataLst>
              <p:tags r:id="rId4"/>
            </p:custDataLst>
          </p:nvPr>
        </p:nvSpPr>
        <p:spPr/>
        <p:txBody>
          <a:bodyPr/>
          <a:lstStyle/>
          <a:p>
            <a:r>
              <a:rPr lang="en-CA" dirty="0" smtClean="0"/>
              <a:t>Roadmap: Where this research fits</a:t>
            </a:r>
            <a:endParaRPr lang="en-CA" dirty="0"/>
          </a:p>
        </p:txBody>
      </p:sp>
      <p:sp>
        <p:nvSpPr>
          <p:cNvPr id="9" name="TextBox 8"/>
          <p:cNvSpPr txBox="1"/>
          <p:nvPr>
            <p:custDataLst>
              <p:tags r:id="rId5"/>
            </p:custDataLst>
          </p:nvPr>
        </p:nvSpPr>
        <p:spPr>
          <a:xfrm>
            <a:off x="1223628" y="4726885"/>
            <a:ext cx="1215777" cy="646331"/>
          </a:xfrm>
          <a:prstGeom prst="rect">
            <a:avLst/>
          </a:prstGeom>
          <a:noFill/>
        </p:spPr>
        <p:txBody>
          <a:bodyPr wrap="square" rtlCol="0">
            <a:spAutoFit/>
          </a:bodyPr>
          <a:lstStyle/>
          <a:p>
            <a:r>
              <a:rPr lang="en-CA" sz="1200" dirty="0" smtClean="0">
                <a:solidFill>
                  <a:schemeClr val="bg1"/>
                </a:solidFill>
              </a:rPr>
              <a:t>Microsoft System Center 2012</a:t>
            </a:r>
            <a:endParaRPr lang="en-CA" sz="1200" dirty="0">
              <a:solidFill>
                <a:schemeClr val="bg1"/>
              </a:solidFill>
            </a:endParaRPr>
          </a:p>
        </p:txBody>
      </p:sp>
      <p:sp>
        <p:nvSpPr>
          <p:cNvPr id="14" name="Rounded Rectangle 13"/>
          <p:cNvSpPr/>
          <p:nvPr>
            <p:custDataLst>
              <p:tags r:id="rId6"/>
            </p:custDataLst>
          </p:nvPr>
        </p:nvSpPr>
        <p:spPr>
          <a:xfrm>
            <a:off x="957213" y="1660867"/>
            <a:ext cx="7229574" cy="1074386"/>
          </a:xfrm>
          <a:prstGeom prst="roundRect">
            <a:avLst/>
          </a:prstGeom>
          <a:solidFill>
            <a:schemeClr val="accent4">
              <a:lumMod val="20000"/>
              <a:lumOff val="80000"/>
            </a:schemeClr>
          </a:solidFill>
          <a:ln w="25400" cap="flat" cmpd="sng" algn="ctr">
            <a:noFill/>
            <a:prstDash val="solid"/>
          </a:ln>
          <a:effectLst/>
        </p:spPr>
        <p:txBody>
          <a:bodyPr rtlCol="0" anchor="ctr"/>
          <a:lstStyle/>
          <a:p>
            <a:pPr marL="0" marR="0" indent="0" algn="ctr" defTabSz="914400" eaLnBrk="1" fontAlgn="auto" latinLnBrk="0" hangingPunct="1">
              <a:lnSpc>
                <a:spcPct val="100000"/>
              </a:lnSpc>
              <a:spcBef>
                <a:spcPts val="0"/>
              </a:spcBef>
              <a:spcAft>
                <a:spcPts val="0"/>
              </a:spcAft>
              <a:buClrTx/>
              <a:buSzTx/>
              <a:buFontTx/>
              <a:buNone/>
              <a:tabLst/>
            </a:pPr>
            <a:endParaRPr lang="en-CA" sz="1100" kern="0" dirty="0" smtClean="0">
              <a:solidFill>
                <a:sysClr val="windowText" lastClr="000000"/>
              </a:solidFill>
              <a:latin typeface="+mn-lt"/>
            </a:endParaRPr>
          </a:p>
        </p:txBody>
      </p:sp>
      <p:sp>
        <p:nvSpPr>
          <p:cNvPr id="13" name="TextBox 12"/>
          <p:cNvSpPr txBox="1"/>
          <p:nvPr>
            <p:custDataLst>
              <p:tags r:id="rId7"/>
            </p:custDataLst>
          </p:nvPr>
        </p:nvSpPr>
        <p:spPr>
          <a:xfrm>
            <a:off x="1101228" y="1732875"/>
            <a:ext cx="6902993" cy="892552"/>
          </a:xfrm>
          <a:prstGeom prst="rect">
            <a:avLst/>
          </a:prstGeom>
          <a:noFill/>
          <a:ln>
            <a:noFill/>
          </a:ln>
        </p:spPr>
        <p:txBody>
          <a:bodyPr wrap="square" rtlCol="0">
            <a:spAutoFit/>
          </a:bodyPr>
          <a:lstStyle/>
          <a:p>
            <a:pPr algn="l"/>
            <a:r>
              <a:rPr lang="en-CA" sz="1600" b="1" dirty="0" smtClean="0"/>
              <a:t>1.</a:t>
            </a:r>
            <a:r>
              <a:rPr lang="en-CA" sz="1200" b="1" dirty="0" smtClean="0"/>
              <a:t> Develop a Datacenter Infrastructure SLA</a:t>
            </a:r>
          </a:p>
          <a:p>
            <a:pPr algn="l"/>
            <a:r>
              <a:rPr lang="en-CA" sz="1200" dirty="0" smtClean="0"/>
              <a:t>Organization’s that measure, monitor, and report on infrastructure service level metrics are more successful at managing infrastructure service levels. This research will help you organize and make sense of metrics to facilitate better managed datacenter infrastructure service levels.</a:t>
            </a:r>
            <a:endParaRPr lang="en-CA" sz="1200" dirty="0"/>
          </a:p>
        </p:txBody>
      </p:sp>
      <p:sp>
        <p:nvSpPr>
          <p:cNvPr id="15" name="Rounded Rectangle 14"/>
          <p:cNvSpPr/>
          <p:nvPr>
            <p:custDataLst>
              <p:tags r:id="rId8"/>
            </p:custDataLst>
          </p:nvPr>
        </p:nvSpPr>
        <p:spPr>
          <a:xfrm>
            <a:off x="957213" y="3220914"/>
            <a:ext cx="7229574" cy="1104249"/>
          </a:xfrm>
          <a:prstGeom prst="roundRect">
            <a:avLst/>
          </a:prstGeom>
          <a:solidFill>
            <a:schemeClr val="accent4">
              <a:lumMod val="20000"/>
              <a:lumOff val="80000"/>
            </a:schemeClr>
          </a:solidFill>
          <a:ln w="25400" cap="flat" cmpd="sng" algn="ctr">
            <a:noFill/>
            <a:prstDash val="solid"/>
          </a:ln>
          <a:effectLst/>
        </p:spPr>
        <p:txBody>
          <a:bodyPr rtlCol="0" anchor="ctr"/>
          <a:lstStyle/>
          <a:p>
            <a:pPr marL="0" marR="0" indent="0" algn="ctr" defTabSz="914400" eaLnBrk="1" fontAlgn="auto" latinLnBrk="0" hangingPunct="1">
              <a:lnSpc>
                <a:spcPct val="100000"/>
              </a:lnSpc>
              <a:spcBef>
                <a:spcPts val="0"/>
              </a:spcBef>
              <a:spcAft>
                <a:spcPts val="0"/>
              </a:spcAft>
              <a:buClrTx/>
              <a:buSzTx/>
              <a:buFontTx/>
              <a:buNone/>
              <a:tabLst/>
            </a:pPr>
            <a:endParaRPr lang="en-CA" sz="1100" kern="0" dirty="0" smtClean="0">
              <a:solidFill>
                <a:sysClr val="windowText" lastClr="000000"/>
              </a:solidFill>
              <a:latin typeface="+mn-lt"/>
            </a:endParaRPr>
          </a:p>
        </p:txBody>
      </p:sp>
      <p:sp>
        <p:nvSpPr>
          <p:cNvPr id="16" name="TextBox 15"/>
          <p:cNvSpPr txBox="1"/>
          <p:nvPr>
            <p:custDataLst>
              <p:tags r:id="rId9"/>
            </p:custDataLst>
          </p:nvPr>
        </p:nvSpPr>
        <p:spPr>
          <a:xfrm>
            <a:off x="1101229" y="3249367"/>
            <a:ext cx="6902992" cy="892552"/>
          </a:xfrm>
          <a:prstGeom prst="rect">
            <a:avLst/>
          </a:prstGeom>
          <a:noFill/>
          <a:ln>
            <a:noFill/>
          </a:ln>
        </p:spPr>
        <p:txBody>
          <a:bodyPr wrap="square" rtlCol="0">
            <a:spAutoFit/>
          </a:bodyPr>
          <a:lstStyle/>
          <a:p>
            <a:pPr algn="l"/>
            <a:r>
              <a:rPr lang="en-CA" sz="1600" b="1" dirty="0" smtClean="0"/>
              <a:t>2. </a:t>
            </a:r>
            <a:r>
              <a:rPr lang="en-CA" sz="1200" b="1" dirty="0" smtClean="0"/>
              <a:t>Take Control of Infrastructure Metrics</a:t>
            </a:r>
          </a:p>
          <a:p>
            <a:pPr algn="l"/>
            <a:r>
              <a:rPr lang="en-CA" sz="1200" dirty="0" smtClean="0"/>
              <a:t>Without a reliable metrics framework, it’s impossible to trust the data when it comes to capacity management and planning decisions. Use this research to master your metrics to help make decisions, manage costs, and plan for change.</a:t>
            </a:r>
            <a:endParaRPr lang="en-CA" sz="1200" b="1" dirty="0" smtClean="0"/>
          </a:p>
        </p:txBody>
      </p:sp>
      <p:sp>
        <p:nvSpPr>
          <p:cNvPr id="17" name="Rounded Rectangle 16"/>
          <p:cNvSpPr/>
          <p:nvPr>
            <p:custDataLst>
              <p:tags r:id="rId10"/>
            </p:custDataLst>
          </p:nvPr>
        </p:nvSpPr>
        <p:spPr>
          <a:xfrm>
            <a:off x="957213" y="4759247"/>
            <a:ext cx="7229574" cy="1116124"/>
          </a:xfrm>
          <a:prstGeom prst="roundRect">
            <a:avLst/>
          </a:prstGeom>
          <a:solidFill>
            <a:schemeClr val="accent4">
              <a:lumMod val="40000"/>
              <a:lumOff val="60000"/>
            </a:schemeClr>
          </a:solidFill>
          <a:ln w="25400" cap="flat" cmpd="sng" algn="ctr">
            <a:noFill/>
            <a:prstDash val="solid"/>
          </a:ln>
          <a:effectLst/>
        </p:spPr>
        <p:txBody>
          <a:bodyPr rtlCol="0" anchor="ctr"/>
          <a:lstStyle/>
          <a:p>
            <a:pPr marL="0" marR="0" indent="0" algn="ctr" defTabSz="914400" eaLnBrk="1" fontAlgn="auto" latinLnBrk="0" hangingPunct="1">
              <a:lnSpc>
                <a:spcPct val="100000"/>
              </a:lnSpc>
              <a:spcBef>
                <a:spcPts val="0"/>
              </a:spcBef>
              <a:spcAft>
                <a:spcPts val="0"/>
              </a:spcAft>
              <a:buClrTx/>
              <a:buSzTx/>
              <a:buFontTx/>
              <a:buNone/>
              <a:tabLst/>
            </a:pPr>
            <a:endParaRPr lang="en-CA" sz="1100" kern="0" dirty="0" smtClean="0">
              <a:solidFill>
                <a:sysClr val="windowText" lastClr="000000"/>
              </a:solidFill>
              <a:latin typeface="+mn-lt"/>
            </a:endParaRPr>
          </a:p>
        </p:txBody>
      </p:sp>
      <p:sp>
        <p:nvSpPr>
          <p:cNvPr id="18" name="TextBox 17"/>
          <p:cNvSpPr txBox="1"/>
          <p:nvPr>
            <p:custDataLst>
              <p:tags r:id="rId11"/>
            </p:custDataLst>
          </p:nvPr>
        </p:nvSpPr>
        <p:spPr>
          <a:xfrm>
            <a:off x="1101229" y="4831255"/>
            <a:ext cx="6902992" cy="892552"/>
          </a:xfrm>
          <a:prstGeom prst="rect">
            <a:avLst/>
          </a:prstGeom>
          <a:noFill/>
          <a:ln>
            <a:noFill/>
          </a:ln>
        </p:spPr>
        <p:txBody>
          <a:bodyPr wrap="square" rtlCol="0">
            <a:spAutoFit/>
          </a:bodyPr>
          <a:lstStyle/>
          <a:p>
            <a:pPr algn="l"/>
            <a:r>
              <a:rPr lang="en-CA" sz="1600" b="1" dirty="0" smtClean="0"/>
              <a:t>3.</a:t>
            </a:r>
            <a:r>
              <a:rPr lang="en-CA" sz="1200" b="1" dirty="0" smtClean="0"/>
              <a:t> Microsoft System Center 2012</a:t>
            </a:r>
          </a:p>
          <a:p>
            <a:pPr algn="l"/>
            <a:r>
              <a:rPr lang="en-CA" sz="1200" dirty="0" smtClean="0"/>
              <a:t>The recent release of System Center 2012 as a unified systems management platform brings new functionality and licensing models. This research provides a broad understanding of what is  involved with System Center 2012.</a:t>
            </a:r>
          </a:p>
        </p:txBody>
      </p:sp>
      <p:pic>
        <p:nvPicPr>
          <p:cNvPr id="19" name="Picture 18" descr="sample_linkbar-itrgNEW.gif">
            <a:hlinkClick r:id="rId15"/>
          </p:cNvPr>
          <p:cNvPicPr>
            <a:picLocks noChangeAspect="1"/>
          </p:cNvPicPr>
          <p:nvPr/>
        </p:nvPicPr>
        <p:blipFill>
          <a:blip r:embed="rId16"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hevron 12"/>
          <p:cNvSpPr/>
          <p:nvPr/>
        </p:nvSpPr>
        <p:spPr>
          <a:xfrm>
            <a:off x="431540" y="3141978"/>
            <a:ext cx="264872" cy="330797"/>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pic>
        <p:nvPicPr>
          <p:cNvPr id="14" name="Picture 5"/>
          <p:cNvPicPr>
            <a:picLocks noChangeAspect="1" noChangeArrowheads="1"/>
          </p:cNvPicPr>
          <p:nvPr/>
        </p:nvPicPr>
        <p:blipFill>
          <a:blip r:embed="rId3" cstate="print"/>
          <a:srcRect/>
          <a:stretch>
            <a:fillRect/>
          </a:stretch>
        </p:blipFill>
        <p:spPr bwMode="auto">
          <a:xfrm>
            <a:off x="-508" y="1001955"/>
            <a:ext cx="8865410" cy="1774893"/>
          </a:xfrm>
          <a:prstGeom prst="rect">
            <a:avLst/>
          </a:prstGeom>
          <a:noFill/>
          <a:ln w="19050" cap="flat" cmpd="sng" algn="ctr">
            <a:noFill/>
            <a:prstDash val="solid"/>
            <a:miter lim="800000"/>
            <a:headEnd type="none" w="med" len="med"/>
            <a:tailEnd type="none" w="med" len="med"/>
          </a:ln>
        </p:spPr>
      </p:pic>
      <p:sp>
        <p:nvSpPr>
          <p:cNvPr id="17" name="Chevron 16"/>
          <p:cNvSpPr/>
          <p:nvPr/>
        </p:nvSpPr>
        <p:spPr>
          <a:xfrm>
            <a:off x="6214437" y="4357056"/>
            <a:ext cx="121759" cy="152064"/>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18" name="Text Placeholder 17"/>
          <p:cNvSpPr>
            <a:spLocks noGrp="1"/>
          </p:cNvSpPr>
          <p:nvPr>
            <p:ph type="body" sz="quarter" idx="15"/>
          </p:nvPr>
        </p:nvSpPr>
        <p:spPr/>
        <p:txBody>
          <a:bodyPr/>
          <a:lstStyle/>
          <a:p>
            <a:r>
              <a:rPr lang="en-CA" dirty="0" smtClean="0"/>
              <a:t>Introduction to System Center</a:t>
            </a:r>
            <a:endParaRPr lang="en-CA" dirty="0"/>
          </a:p>
        </p:txBody>
      </p:sp>
      <p:sp>
        <p:nvSpPr>
          <p:cNvPr id="19" name="Text Placeholder 18"/>
          <p:cNvSpPr>
            <a:spLocks noGrp="1"/>
          </p:cNvSpPr>
          <p:nvPr>
            <p:ph type="body" sz="quarter" idx="18"/>
          </p:nvPr>
        </p:nvSpPr>
        <p:spPr>
          <a:xfrm>
            <a:off x="6336196" y="4298777"/>
            <a:ext cx="2807804" cy="1938535"/>
          </a:xfrm>
        </p:spPr>
        <p:txBody>
          <a:bodyPr/>
          <a:lstStyle/>
          <a:p>
            <a:r>
              <a:rPr lang="en-CA" b="1" dirty="0" smtClean="0"/>
              <a:t>Introduction to System Center</a:t>
            </a:r>
          </a:p>
          <a:p>
            <a:r>
              <a:rPr lang="en-CA" dirty="0" smtClean="0"/>
              <a:t>A Broad Overview</a:t>
            </a:r>
          </a:p>
          <a:p>
            <a:r>
              <a:rPr lang="en-CA" dirty="0" smtClean="0"/>
              <a:t>Licensing and Costs</a:t>
            </a:r>
          </a:p>
          <a:p>
            <a:r>
              <a:rPr lang="en-CA" dirty="0" smtClean="0"/>
              <a:t>Deployment and Recommendations</a:t>
            </a:r>
            <a:endParaRPr lang="en-CA" dirty="0"/>
          </a:p>
        </p:txBody>
      </p:sp>
      <p:sp>
        <p:nvSpPr>
          <p:cNvPr id="20" name="Text Placeholder 19"/>
          <p:cNvSpPr>
            <a:spLocks noGrp="1"/>
          </p:cNvSpPr>
          <p:nvPr>
            <p:ph type="body" sz="quarter" idx="21"/>
          </p:nvPr>
        </p:nvSpPr>
        <p:spPr/>
        <p:txBody>
          <a:bodyPr/>
          <a:lstStyle/>
          <a:p>
            <a:r>
              <a:rPr lang="en-CA" dirty="0" smtClean="0"/>
              <a:t>Learn about System Center’s genealogy.</a:t>
            </a:r>
          </a:p>
          <a:p>
            <a:r>
              <a:rPr lang="en-CA" dirty="0" smtClean="0"/>
              <a:t>Gain insight into Microsoft’s strategy for System Center.</a:t>
            </a:r>
          </a:p>
          <a:p>
            <a:r>
              <a:rPr lang="en-CA" dirty="0" smtClean="0"/>
              <a:t>Understand the competitive positioning for System Center 2012.</a:t>
            </a:r>
          </a:p>
          <a:p>
            <a:r>
              <a:rPr lang="en-CA" dirty="0" smtClean="0"/>
              <a:t>Evaluate whether it is the ideal solution for your organization.</a:t>
            </a:r>
            <a:endParaRPr lang="en-CA" dirty="0"/>
          </a:p>
        </p:txBody>
      </p:sp>
      <p:cxnSp>
        <p:nvCxnSpPr>
          <p:cNvPr id="8" name="Straight Connector 7"/>
          <p:cNvCxnSpPr/>
          <p:nvPr/>
        </p:nvCxnSpPr>
        <p:spPr>
          <a:xfrm rot="5400000">
            <a:off x="4970829" y="5233490"/>
            <a:ext cx="1867710"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pic>
        <p:nvPicPr>
          <p:cNvPr id="9" name="Picture 8" descr="sample_linkbar-itrgNEW.gif">
            <a:hlinkClick r:id="rId4"/>
          </p:cNvPr>
          <p:cNvPicPr>
            <a:picLocks noChangeAspect="1"/>
          </p:cNvPicPr>
          <p:nvPr/>
        </p:nvPicPr>
        <p:blipFill>
          <a:blip r:embed="rId5"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evolution of System Center 2012</a:t>
            </a:r>
            <a:endParaRPr lang="en-CA" dirty="0"/>
          </a:p>
        </p:txBody>
      </p:sp>
      <p:sp>
        <p:nvSpPr>
          <p:cNvPr id="4" name="Rectangle 3"/>
          <p:cNvSpPr/>
          <p:nvPr/>
        </p:nvSpPr>
        <p:spPr>
          <a:xfrm>
            <a:off x="264532" y="1754075"/>
            <a:ext cx="8612768" cy="4288831"/>
          </a:xfrm>
          <a:prstGeom prst="rect">
            <a:avLst/>
          </a:prstGeom>
          <a:solidFill>
            <a:srgbClr val="EEECE1"/>
          </a:solidFill>
          <a:ln w="635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endParaRPr>
          </a:p>
        </p:txBody>
      </p:sp>
      <p:sp>
        <p:nvSpPr>
          <p:cNvPr id="5" name="Pentagon 4"/>
          <p:cNvSpPr/>
          <p:nvPr/>
        </p:nvSpPr>
        <p:spPr>
          <a:xfrm>
            <a:off x="395536" y="1885694"/>
            <a:ext cx="8388000" cy="329045"/>
          </a:xfrm>
          <a:prstGeom prst="homePlate">
            <a:avLst/>
          </a:prstGeom>
          <a:gradFill flip="none" rotWithShape="0">
            <a:gsLst>
              <a:gs pos="65000">
                <a:sysClr val="window" lastClr="FFFFFF">
                  <a:lumMod val="65000"/>
                </a:sysClr>
              </a:gs>
              <a:gs pos="56000">
                <a:sysClr val="window" lastClr="FFFFFF">
                  <a:lumMod val="50000"/>
                  <a:alpha val="80000"/>
                </a:sysClr>
              </a:gs>
              <a:gs pos="45000">
                <a:srgbClr val="EEECE1">
                  <a:lumMod val="50000"/>
                  <a:alpha val="66000"/>
                </a:srgbClr>
              </a:gs>
              <a:gs pos="19000">
                <a:srgbClr val="EEECE1">
                  <a:lumMod val="25000"/>
                </a:srgbClr>
              </a:gs>
              <a:gs pos="5000">
                <a:srgbClr val="EEECE1">
                  <a:lumMod val="10000"/>
                </a:srgbClr>
              </a:gs>
            </a:gsLst>
            <a:path path="circle">
              <a:fillToRect l="100000" b="100000"/>
            </a:path>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ysClr val="window" lastClr="FFFFFF"/>
              </a:solidFill>
              <a:effectLst/>
              <a:uLnTx/>
              <a:uFillTx/>
              <a:latin typeface="Calibri"/>
              <a:ea typeface="+mn-ea"/>
              <a:cs typeface="+mn-cs"/>
            </a:endParaRPr>
          </a:p>
        </p:txBody>
      </p:sp>
      <p:sp>
        <p:nvSpPr>
          <p:cNvPr id="6" name="TextBox 5"/>
          <p:cNvSpPr txBox="1"/>
          <p:nvPr/>
        </p:nvSpPr>
        <p:spPr>
          <a:xfrm flipH="1">
            <a:off x="395536" y="1922994"/>
            <a:ext cx="1227223" cy="2616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050" b="1" kern="0" dirty="0" smtClean="0">
                <a:solidFill>
                  <a:srgbClr val="1F497D"/>
                </a:solidFill>
              </a:rPr>
              <a:t>Configuration</a:t>
            </a:r>
            <a:endParaRPr kumimoji="0" lang="en-US" sz="1050" b="1" u="none" strike="noStrike" kern="0" cap="none" spc="0" normalizeH="0" baseline="0" noProof="0" dirty="0" smtClean="0">
              <a:ln>
                <a:noFill/>
              </a:ln>
              <a:solidFill>
                <a:srgbClr val="1F497D"/>
              </a:solidFill>
              <a:effectLst/>
              <a:uLnTx/>
              <a:uFillTx/>
            </a:endParaRPr>
          </a:p>
        </p:txBody>
      </p:sp>
      <p:sp>
        <p:nvSpPr>
          <p:cNvPr id="7" name="TextBox 6"/>
          <p:cNvSpPr txBox="1"/>
          <p:nvPr/>
        </p:nvSpPr>
        <p:spPr>
          <a:xfrm flipH="1">
            <a:off x="1655676" y="1922994"/>
            <a:ext cx="1096038" cy="2616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050" b="1" kern="0" dirty="0" smtClean="0">
                <a:solidFill>
                  <a:srgbClr val="1F497D"/>
                </a:solidFill>
              </a:rPr>
              <a:t>Monitoring</a:t>
            </a:r>
            <a:endParaRPr kumimoji="0" lang="en-US" sz="1050" b="1" u="none" strike="noStrike" kern="0" cap="none" spc="0" normalizeH="0" baseline="0" noProof="0" dirty="0" smtClean="0">
              <a:ln>
                <a:noFill/>
              </a:ln>
              <a:solidFill>
                <a:srgbClr val="1F497D"/>
              </a:solidFill>
              <a:effectLst/>
              <a:uLnTx/>
              <a:uFillTx/>
            </a:endParaRPr>
          </a:p>
        </p:txBody>
      </p:sp>
      <p:sp>
        <p:nvSpPr>
          <p:cNvPr id="8" name="TextBox 7"/>
          <p:cNvSpPr txBox="1"/>
          <p:nvPr/>
        </p:nvSpPr>
        <p:spPr>
          <a:xfrm flipH="1">
            <a:off x="2735796" y="1820966"/>
            <a:ext cx="1169469" cy="43088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050" b="1" kern="0" dirty="0" smtClean="0">
                <a:solidFill>
                  <a:srgbClr val="1F497D"/>
                </a:solidFill>
              </a:rPr>
              <a:t>Backup and Recovery</a:t>
            </a:r>
            <a:endParaRPr kumimoji="0" lang="en-US" sz="1050" b="1" u="none" strike="noStrike" kern="0" cap="none" spc="0" normalizeH="0" baseline="0" noProof="0" dirty="0" smtClean="0">
              <a:ln>
                <a:noFill/>
              </a:ln>
              <a:solidFill>
                <a:srgbClr val="1F497D"/>
              </a:solidFill>
              <a:effectLst/>
              <a:uLnTx/>
              <a:uFillTx/>
            </a:endParaRPr>
          </a:p>
        </p:txBody>
      </p:sp>
      <p:sp>
        <p:nvSpPr>
          <p:cNvPr id="9" name="TextBox 8"/>
          <p:cNvSpPr txBox="1"/>
          <p:nvPr/>
        </p:nvSpPr>
        <p:spPr>
          <a:xfrm flipH="1">
            <a:off x="4103948" y="1831599"/>
            <a:ext cx="938463" cy="43088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050" b="1" kern="0" dirty="0" smtClean="0">
                <a:solidFill>
                  <a:srgbClr val="1F497D"/>
                </a:solidFill>
              </a:rPr>
              <a:t>Essentials and VMM</a:t>
            </a:r>
            <a:endParaRPr kumimoji="0" lang="en-US" sz="1050" b="1" u="none" strike="noStrike" kern="0" cap="none" spc="0" normalizeH="0" baseline="0" noProof="0" dirty="0" smtClean="0">
              <a:ln>
                <a:noFill/>
              </a:ln>
              <a:solidFill>
                <a:srgbClr val="1F497D"/>
              </a:solidFill>
              <a:effectLst/>
              <a:uLnTx/>
              <a:uFillTx/>
            </a:endParaRPr>
          </a:p>
        </p:txBody>
      </p:sp>
      <p:sp>
        <p:nvSpPr>
          <p:cNvPr id="10" name="TextBox 9"/>
          <p:cNvSpPr txBox="1"/>
          <p:nvPr/>
        </p:nvSpPr>
        <p:spPr>
          <a:xfrm flipH="1">
            <a:off x="5220072" y="1830438"/>
            <a:ext cx="1212783" cy="43088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050" b="1" kern="0" dirty="0" smtClean="0">
                <a:solidFill>
                  <a:sysClr val="window" lastClr="FFFFFF"/>
                </a:solidFill>
              </a:rPr>
              <a:t>IT Process Automation</a:t>
            </a:r>
            <a:endParaRPr kumimoji="0" lang="en-US" sz="1050" b="1" u="none" strike="noStrike" kern="0" cap="none" spc="0" normalizeH="0" baseline="0" noProof="0" dirty="0" smtClean="0">
              <a:ln>
                <a:noFill/>
              </a:ln>
              <a:solidFill>
                <a:sysClr val="window" lastClr="FFFFFF"/>
              </a:solidFill>
              <a:effectLst/>
              <a:uLnTx/>
              <a:uFillTx/>
            </a:endParaRPr>
          </a:p>
        </p:txBody>
      </p:sp>
      <p:sp>
        <p:nvSpPr>
          <p:cNvPr id="11" name="TextBox 10"/>
          <p:cNvSpPr txBox="1"/>
          <p:nvPr/>
        </p:nvSpPr>
        <p:spPr>
          <a:xfrm flipH="1">
            <a:off x="6408204" y="1830438"/>
            <a:ext cx="1212784" cy="43088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50" b="1" u="none" strike="noStrike" kern="0" cap="none" spc="0" normalizeH="0" baseline="0" noProof="0" dirty="0" smtClean="0">
                <a:ln>
                  <a:noFill/>
                </a:ln>
                <a:solidFill>
                  <a:sysClr val="window" lastClr="FFFFFF"/>
                </a:solidFill>
                <a:effectLst/>
                <a:uLnTx/>
                <a:uFillTx/>
              </a:rPr>
              <a:t>Service Manager</a:t>
            </a:r>
          </a:p>
        </p:txBody>
      </p:sp>
      <p:sp>
        <p:nvSpPr>
          <p:cNvPr id="12" name="Pentagon 11"/>
          <p:cNvSpPr/>
          <p:nvPr/>
        </p:nvSpPr>
        <p:spPr>
          <a:xfrm>
            <a:off x="395676" y="2280548"/>
            <a:ext cx="1260000" cy="263236"/>
          </a:xfrm>
          <a:prstGeom prst="homePlate">
            <a:avLst/>
          </a:prstGeom>
          <a:solidFill>
            <a:sysClr val="window" lastClr="FFFFFF">
              <a:lumMod val="75000"/>
            </a:sys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rgbClr val="1F497D"/>
                </a:solidFill>
                <a:effectLst/>
                <a:uLnTx/>
                <a:uFillTx/>
                <a:latin typeface="+mn-lt"/>
                <a:ea typeface="+mn-ea"/>
                <a:cs typeface="+mn-cs"/>
              </a:rPr>
              <a:t>1994</a:t>
            </a:r>
          </a:p>
        </p:txBody>
      </p:sp>
      <p:sp>
        <p:nvSpPr>
          <p:cNvPr id="13" name="Chevron 12"/>
          <p:cNvSpPr/>
          <p:nvPr/>
        </p:nvSpPr>
        <p:spPr>
          <a:xfrm>
            <a:off x="1582168" y="2280548"/>
            <a:ext cx="1260000" cy="263236"/>
          </a:xfrm>
          <a:prstGeom prst="chevron">
            <a:avLst/>
          </a:prstGeom>
          <a:solidFill>
            <a:sysClr val="window" lastClr="FFFFFF">
              <a:lumMod val="65000"/>
            </a:sys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rgbClr val="1F497D"/>
                </a:solidFill>
                <a:effectLst/>
                <a:uLnTx/>
                <a:uFillTx/>
                <a:latin typeface="+mn-lt"/>
                <a:ea typeface="+mn-ea"/>
                <a:cs typeface="+mn-cs"/>
              </a:rPr>
              <a:t>2000</a:t>
            </a:r>
          </a:p>
        </p:txBody>
      </p:sp>
      <p:sp>
        <p:nvSpPr>
          <p:cNvPr id="14" name="Chevron 13"/>
          <p:cNvSpPr/>
          <p:nvPr/>
        </p:nvSpPr>
        <p:spPr>
          <a:xfrm>
            <a:off x="2761307" y="2280548"/>
            <a:ext cx="1260000" cy="263236"/>
          </a:xfrm>
          <a:prstGeom prst="chevron">
            <a:avLst/>
          </a:prstGeom>
          <a:solidFill>
            <a:srgbClr val="8E8E8E"/>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rgbClr val="1F497D"/>
                </a:solidFill>
                <a:effectLst/>
                <a:uLnTx/>
                <a:uFillTx/>
                <a:latin typeface="+mn-lt"/>
                <a:ea typeface="+mn-ea"/>
                <a:cs typeface="+mn-cs"/>
              </a:rPr>
              <a:t>2005</a:t>
            </a:r>
          </a:p>
        </p:txBody>
      </p:sp>
      <p:sp>
        <p:nvSpPr>
          <p:cNvPr id="15" name="Chevron 14"/>
          <p:cNvSpPr/>
          <p:nvPr/>
        </p:nvSpPr>
        <p:spPr>
          <a:xfrm>
            <a:off x="5144099" y="2280548"/>
            <a:ext cx="1260000" cy="263236"/>
          </a:xfrm>
          <a:prstGeom prst="chevron">
            <a:avLst/>
          </a:prstGeom>
          <a:solidFill>
            <a:srgbClr val="EEECE1">
              <a:lumMod val="50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rgbClr val="1F497D"/>
                </a:solidFill>
                <a:effectLst/>
                <a:uLnTx/>
                <a:uFillTx/>
                <a:latin typeface="+mn-lt"/>
                <a:ea typeface="+mn-ea"/>
                <a:cs typeface="+mn-cs"/>
              </a:rPr>
              <a:t>2009</a:t>
            </a:r>
          </a:p>
        </p:txBody>
      </p:sp>
      <p:sp>
        <p:nvSpPr>
          <p:cNvPr id="16" name="Chevron 15"/>
          <p:cNvSpPr/>
          <p:nvPr/>
        </p:nvSpPr>
        <p:spPr>
          <a:xfrm>
            <a:off x="6336336" y="2280548"/>
            <a:ext cx="1260000" cy="263236"/>
          </a:xfrm>
          <a:prstGeom prst="chevron">
            <a:avLst/>
          </a:prstGeom>
          <a:solidFill>
            <a:srgbClr val="EEECE1">
              <a:lumMod val="25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ysClr val="window" lastClr="FFFFFF"/>
                </a:solidFill>
                <a:effectLst/>
                <a:uLnTx/>
                <a:uFillTx/>
                <a:latin typeface="+mn-lt"/>
                <a:ea typeface="+mn-ea"/>
                <a:cs typeface="+mn-cs"/>
              </a:rPr>
              <a:t>2010</a:t>
            </a:r>
          </a:p>
        </p:txBody>
      </p:sp>
      <p:sp>
        <p:nvSpPr>
          <p:cNvPr id="17" name="Chevron 16"/>
          <p:cNvSpPr/>
          <p:nvPr/>
        </p:nvSpPr>
        <p:spPr>
          <a:xfrm>
            <a:off x="7530856" y="2283752"/>
            <a:ext cx="1260000" cy="263236"/>
          </a:xfrm>
          <a:prstGeom prst="chevron">
            <a:avLst/>
          </a:prstGeom>
          <a:solidFill>
            <a:srgbClr val="EEECE1">
              <a:lumMod val="10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ysClr val="window" lastClr="FFFFFF"/>
                </a:solidFill>
                <a:effectLst/>
                <a:uLnTx/>
                <a:uFillTx/>
                <a:latin typeface="+mn-lt"/>
                <a:ea typeface="+mn-ea"/>
                <a:cs typeface="+mn-cs"/>
              </a:rPr>
              <a:t>2012</a:t>
            </a:r>
          </a:p>
        </p:txBody>
      </p:sp>
      <p:sp>
        <p:nvSpPr>
          <p:cNvPr id="24" name="Rounded Rectangle 23"/>
          <p:cNvSpPr/>
          <p:nvPr/>
        </p:nvSpPr>
        <p:spPr>
          <a:xfrm>
            <a:off x="264533" y="1274733"/>
            <a:ext cx="8612768" cy="329045"/>
          </a:xfrm>
          <a:prstGeom prst="roundRect">
            <a:avLst/>
          </a:prstGeom>
          <a:noFill/>
          <a:ln w="19050" cap="flat" cmpd="sng" algn="ctr">
            <a:noFill/>
            <a:prstDash val="solid"/>
          </a:ln>
          <a:effectLst/>
          <a:scene3d>
            <a:camera prst="orthographicFront"/>
            <a:lightRig rig="threePt" dir="t"/>
          </a:scene3d>
          <a:sp3d>
            <a:bevelT/>
          </a:sp3d>
        </p:spPr>
        <p:txBody>
          <a:bodyPr rtlCol="0" anchor="ctr"/>
          <a:lstStyle/>
          <a:p>
            <a:pPr marR="0" lvl="0" algn="l"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effectLst/>
                <a:uLnTx/>
                <a:uFillTx/>
                <a:latin typeface="+mn-lt"/>
                <a:ea typeface="+mn-ea"/>
                <a:cs typeface="+mn-cs"/>
              </a:rPr>
              <a:t>Microsoft System Center Genealogy</a:t>
            </a:r>
          </a:p>
        </p:txBody>
      </p:sp>
      <p:grpSp>
        <p:nvGrpSpPr>
          <p:cNvPr id="32" name="Group 31"/>
          <p:cNvGrpSpPr/>
          <p:nvPr/>
        </p:nvGrpSpPr>
        <p:grpSpPr>
          <a:xfrm>
            <a:off x="359532" y="2691319"/>
            <a:ext cx="8434872" cy="3159169"/>
            <a:chOff x="442428" y="2561689"/>
            <a:chExt cx="8270032" cy="3531607"/>
          </a:xfrm>
        </p:grpSpPr>
        <p:sp>
          <p:nvSpPr>
            <p:cNvPr id="18" name="Up Arrow Callout 17"/>
            <p:cNvSpPr/>
            <p:nvPr/>
          </p:nvSpPr>
          <p:spPr>
            <a:xfrm>
              <a:off x="1635220" y="2561689"/>
              <a:ext cx="1124421" cy="3528465"/>
            </a:xfrm>
            <a:prstGeom prst="upArrowCallout">
              <a:avLst>
                <a:gd name="adj1" fmla="val 22273"/>
                <a:gd name="adj2" fmla="val 25682"/>
                <a:gd name="adj3" fmla="val 24679"/>
                <a:gd name="adj4" fmla="val 86739"/>
              </a:avLst>
            </a:prstGeom>
            <a:solidFill>
              <a:schemeClr val="tx1">
                <a:lumMod val="20000"/>
                <a:lumOff val="80000"/>
              </a:scheme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smtClean="0">
                  <a:ln>
                    <a:noFill/>
                  </a:ln>
                  <a:solidFill>
                    <a:sysClr val="windowText" lastClr="000000"/>
                  </a:solidFill>
                  <a:effectLst/>
                  <a:uLnTx/>
                  <a:uFillTx/>
                  <a:latin typeface="+mn-lt"/>
                  <a:ea typeface="+mn-ea"/>
                  <a:cs typeface="+mn-cs"/>
                </a:rPr>
                <a:t>Microsoft acquired</a:t>
              </a:r>
              <a:r>
                <a:rPr kumimoji="0" lang="en-US" sz="1100" b="0" i="0" u="none" strike="noStrike" kern="0" cap="none" spc="0" normalizeH="0" noProof="0" dirty="0" smtClean="0">
                  <a:ln>
                    <a:noFill/>
                  </a:ln>
                  <a:solidFill>
                    <a:sysClr val="windowText" lastClr="000000"/>
                  </a:solidFill>
                  <a:effectLst/>
                  <a:uLnTx/>
                  <a:uFillTx/>
                  <a:latin typeface="+mn-lt"/>
                  <a:ea typeface="+mn-ea"/>
                  <a:cs typeface="+mn-cs"/>
                </a:rPr>
                <a:t> Mission Critical Software’s Enterprise Event Manager and renamed it Microsoft Operations Manager (MOM).</a:t>
              </a:r>
              <a:endParaRPr kumimoji="0" lang="en-US" sz="1100" b="0" i="0" u="none" strike="noStrike" kern="0" cap="none" spc="0" normalizeH="0" baseline="0" noProof="0" dirty="0" smtClean="0">
                <a:ln>
                  <a:noFill/>
                </a:ln>
                <a:solidFill>
                  <a:sysClr val="windowText" lastClr="000000"/>
                </a:solidFill>
                <a:effectLst/>
                <a:uLnTx/>
                <a:uFillTx/>
                <a:latin typeface="+mn-lt"/>
                <a:ea typeface="+mn-ea"/>
                <a:cs typeface="+mn-cs"/>
              </a:endParaRPr>
            </a:p>
          </p:txBody>
        </p:sp>
        <p:sp>
          <p:nvSpPr>
            <p:cNvPr id="19" name="Up Arrow Callout 18"/>
            <p:cNvSpPr/>
            <p:nvPr/>
          </p:nvSpPr>
          <p:spPr>
            <a:xfrm>
              <a:off x="2825783" y="2561689"/>
              <a:ext cx="1124421" cy="3528466"/>
            </a:xfrm>
            <a:prstGeom prst="upArrowCallout">
              <a:avLst>
                <a:gd name="adj1" fmla="val 22273"/>
                <a:gd name="adj2" fmla="val 25682"/>
                <a:gd name="adj3" fmla="val 24679"/>
                <a:gd name="adj4" fmla="val 86816"/>
              </a:avLst>
            </a:prstGeom>
            <a:solidFill>
              <a:schemeClr val="tx1">
                <a:lumMod val="20000"/>
                <a:lumOff val="80000"/>
              </a:scheme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smtClean="0">
                  <a:ln>
                    <a:noFill/>
                  </a:ln>
                  <a:solidFill>
                    <a:sysClr val="windowText" lastClr="000000"/>
                  </a:solidFill>
                  <a:effectLst/>
                  <a:uLnTx/>
                  <a:uFillTx/>
                  <a:latin typeface="+mn-lt"/>
                  <a:ea typeface="+mn-ea"/>
                  <a:cs typeface="+mn-cs"/>
                </a:rPr>
                <a:t>Data Protection Manager was released. </a:t>
              </a:r>
            </a:p>
            <a:p>
              <a:pPr lvl="0" fontAlgn="auto">
                <a:spcBef>
                  <a:spcPts val="0"/>
                </a:spcBef>
                <a:spcAft>
                  <a:spcPts val="0"/>
                </a:spcAft>
                <a:defRPr/>
              </a:pPr>
              <a:r>
                <a:rPr kumimoji="0" lang="en-US" sz="1100" b="0" i="0" u="none" strike="noStrike" kern="0" cap="none" spc="0" normalizeH="0" baseline="0" noProof="0" dirty="0" smtClean="0">
                  <a:ln>
                    <a:noFill/>
                  </a:ln>
                  <a:solidFill>
                    <a:sysClr val="windowText" lastClr="000000"/>
                  </a:solidFill>
                  <a:effectLst/>
                  <a:uLnTx/>
                  <a:uFillTx/>
                  <a:latin typeface="+mn-lt"/>
                  <a:ea typeface="+mn-ea"/>
                  <a:cs typeface="+mn-cs"/>
                </a:rPr>
                <a:t>Sybari</a:t>
              </a:r>
              <a:r>
                <a:rPr kumimoji="0" lang="en-US" sz="1100" b="0" i="0" u="none" strike="noStrike" kern="0" cap="none" spc="0" normalizeH="0" noProof="0" dirty="0" smtClean="0">
                  <a:ln>
                    <a:noFill/>
                  </a:ln>
                  <a:solidFill>
                    <a:sysClr val="windowText" lastClr="000000"/>
                  </a:solidFill>
                  <a:effectLst/>
                  <a:uLnTx/>
                  <a:uFillTx/>
                  <a:latin typeface="+mn-lt"/>
                  <a:ea typeface="+mn-ea"/>
                  <a:cs typeface="+mn-cs"/>
                </a:rPr>
                <a:t> Software was acquired and released as Forefront Endpoint Protection. </a:t>
              </a:r>
              <a:r>
                <a:rPr lang="en-US" sz="1100" kern="0" dirty="0" smtClean="0">
                  <a:solidFill>
                    <a:sysClr val="windowText" lastClr="000000"/>
                  </a:solidFill>
                </a:rPr>
                <a:t>The System Center umbrella was created for management products.</a:t>
              </a:r>
              <a:endParaRPr kumimoji="0" lang="en-US" sz="1100" b="0" i="0" u="none" strike="noStrike" kern="0" cap="none" spc="0" normalizeH="0" baseline="0" noProof="0" dirty="0" smtClean="0">
                <a:ln>
                  <a:noFill/>
                </a:ln>
                <a:solidFill>
                  <a:sysClr val="windowText" lastClr="000000"/>
                </a:solidFill>
                <a:effectLst/>
                <a:uLnTx/>
                <a:uFillTx/>
                <a:latin typeface="+mn-lt"/>
                <a:ea typeface="+mn-ea"/>
                <a:cs typeface="+mn-cs"/>
              </a:endParaRPr>
            </a:p>
          </p:txBody>
        </p:sp>
        <p:sp>
          <p:nvSpPr>
            <p:cNvPr id="20" name="Up Arrow Callout 19"/>
            <p:cNvSpPr/>
            <p:nvPr/>
          </p:nvSpPr>
          <p:spPr>
            <a:xfrm>
              <a:off x="4016347" y="2561689"/>
              <a:ext cx="1124421" cy="3528466"/>
            </a:xfrm>
            <a:prstGeom prst="upArrowCallout">
              <a:avLst>
                <a:gd name="adj1" fmla="val 22273"/>
                <a:gd name="adj2" fmla="val 25682"/>
                <a:gd name="adj3" fmla="val 24679"/>
                <a:gd name="adj4" fmla="val 86140"/>
              </a:avLst>
            </a:prstGeom>
            <a:solidFill>
              <a:schemeClr val="tx1">
                <a:lumMod val="20000"/>
                <a:lumOff val="80000"/>
              </a:scheme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smtClean="0">
                  <a:ln>
                    <a:noFill/>
                  </a:ln>
                  <a:solidFill>
                    <a:sysClr val="windowText" lastClr="000000"/>
                  </a:solidFill>
                  <a:effectLst/>
                  <a:uLnTx/>
                  <a:uFillTx/>
                  <a:latin typeface="+mn-lt"/>
                  <a:ea typeface="+mn-ea"/>
                  <a:cs typeface="+mn-cs"/>
                </a:rPr>
                <a:t>System Center Essentials was created.</a:t>
              </a:r>
            </a:p>
            <a:p>
              <a:pPr marL="0" marR="0" lvl="0" indent="0" algn="ctr" defTabSz="914400" eaLnBrk="1" fontAlgn="auto" latinLnBrk="0" hangingPunct="1">
                <a:lnSpc>
                  <a:spcPct val="100000"/>
                </a:lnSpc>
                <a:spcBef>
                  <a:spcPts val="0"/>
                </a:spcBef>
                <a:spcAft>
                  <a:spcPts val="0"/>
                </a:spcAft>
                <a:buClrTx/>
                <a:buSzTx/>
                <a:buFontTx/>
                <a:buNone/>
                <a:tabLst/>
                <a:defRPr/>
              </a:pPr>
              <a:r>
                <a:rPr lang="en-US" sz="1100" kern="0" dirty="0" smtClean="0">
                  <a:solidFill>
                    <a:sysClr val="windowText" lastClr="000000"/>
                  </a:solidFill>
                  <a:latin typeface="+mn-lt"/>
                </a:rPr>
                <a:t>VMM was introduced to manage virtual servers.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smtClean="0">
                  <a:ln>
                    <a:noFill/>
                  </a:ln>
                  <a:solidFill>
                    <a:sysClr val="windowText" lastClr="000000"/>
                  </a:solidFill>
                  <a:effectLst/>
                  <a:uLnTx/>
                  <a:uFillTx/>
                  <a:latin typeface="+mn-lt"/>
                  <a:ea typeface="+mn-ea"/>
                  <a:cs typeface="+mn-cs"/>
                </a:rPr>
                <a:t>MOM</a:t>
              </a:r>
              <a:r>
                <a:rPr kumimoji="0" lang="en-US" sz="1100" b="0" i="0" u="none" strike="noStrike" kern="0" cap="none" spc="0" normalizeH="0" noProof="0" dirty="0" smtClean="0">
                  <a:ln>
                    <a:noFill/>
                  </a:ln>
                  <a:solidFill>
                    <a:sysClr val="windowText" lastClr="000000"/>
                  </a:solidFill>
                  <a:effectLst/>
                  <a:uLnTx/>
                  <a:uFillTx/>
                  <a:latin typeface="+mn-lt"/>
                  <a:ea typeface="+mn-ea"/>
                  <a:cs typeface="+mn-cs"/>
                </a:rPr>
                <a:t> was rewritten and released as Systems Center Operations Manager (SCOM).</a:t>
              </a:r>
              <a:endParaRPr kumimoji="0" lang="en-US" sz="1100" b="0" i="0" u="none" strike="noStrike" kern="0" cap="none" spc="0" normalizeH="0" baseline="0" noProof="0" dirty="0" smtClean="0">
                <a:ln>
                  <a:noFill/>
                </a:ln>
                <a:solidFill>
                  <a:sysClr val="windowText" lastClr="000000"/>
                </a:solidFill>
                <a:effectLst/>
                <a:uLnTx/>
                <a:uFillTx/>
                <a:latin typeface="+mn-lt"/>
                <a:ea typeface="+mn-ea"/>
                <a:cs typeface="+mn-cs"/>
              </a:endParaRPr>
            </a:p>
          </p:txBody>
        </p:sp>
        <p:sp>
          <p:nvSpPr>
            <p:cNvPr id="21" name="Up Arrow Callout 20"/>
            <p:cNvSpPr/>
            <p:nvPr/>
          </p:nvSpPr>
          <p:spPr>
            <a:xfrm>
              <a:off x="5206910" y="2561689"/>
              <a:ext cx="1124421" cy="3528466"/>
            </a:xfrm>
            <a:prstGeom prst="upArrowCallout">
              <a:avLst>
                <a:gd name="adj1" fmla="val 22273"/>
                <a:gd name="adj2" fmla="val 25682"/>
                <a:gd name="adj3" fmla="val 24679"/>
                <a:gd name="adj4" fmla="val 86498"/>
              </a:avLst>
            </a:prstGeom>
            <a:solidFill>
              <a:schemeClr val="tx1">
                <a:lumMod val="20000"/>
                <a:lumOff val="80000"/>
              </a:scheme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smtClean="0">
                  <a:ln>
                    <a:noFill/>
                  </a:ln>
                  <a:solidFill>
                    <a:sysClr val="windowText" lastClr="000000"/>
                  </a:solidFill>
                  <a:effectLst/>
                  <a:uLnTx/>
                  <a:uFillTx/>
                  <a:latin typeface="+mn-lt"/>
                  <a:ea typeface="+mn-ea"/>
                  <a:cs typeface="+mn-cs"/>
                </a:rPr>
                <a:t>Opalis Software</a:t>
              </a:r>
              <a:r>
                <a:rPr kumimoji="0" lang="en-US" sz="1100" b="0" i="0" u="none" strike="noStrike" kern="0" cap="none" spc="0" normalizeH="0" noProof="0" dirty="0" smtClean="0">
                  <a:ln>
                    <a:noFill/>
                  </a:ln>
                  <a:solidFill>
                    <a:sysClr val="windowText" lastClr="000000"/>
                  </a:solidFill>
                  <a:effectLst/>
                  <a:uLnTx/>
                  <a:uFillTx/>
                  <a:latin typeface="+mn-lt"/>
                  <a:ea typeface="+mn-ea"/>
                  <a:cs typeface="+mn-cs"/>
                </a:rPr>
                <a:t> was acquired for IT process automation (later rebranded as Orchestrator in 2012).</a:t>
              </a:r>
              <a:endParaRPr kumimoji="0" lang="en-US" sz="1100" b="0" i="0" u="none" strike="noStrike" kern="0" cap="none" spc="0" normalizeH="0" baseline="0" noProof="0" dirty="0" smtClean="0">
                <a:ln>
                  <a:noFill/>
                </a:ln>
                <a:solidFill>
                  <a:sysClr val="windowText" lastClr="000000"/>
                </a:solidFill>
                <a:effectLst/>
                <a:uLnTx/>
                <a:uFillTx/>
                <a:latin typeface="+mn-lt"/>
                <a:ea typeface="+mn-ea"/>
                <a:cs typeface="+mn-cs"/>
              </a:endParaRPr>
            </a:p>
          </p:txBody>
        </p:sp>
        <p:sp>
          <p:nvSpPr>
            <p:cNvPr id="22" name="Up Arrow Callout 21"/>
            <p:cNvSpPr/>
            <p:nvPr/>
          </p:nvSpPr>
          <p:spPr>
            <a:xfrm>
              <a:off x="6397475" y="2561689"/>
              <a:ext cx="1124421" cy="3528466"/>
            </a:xfrm>
            <a:prstGeom prst="upArrowCallout">
              <a:avLst>
                <a:gd name="adj1" fmla="val 22273"/>
                <a:gd name="adj2" fmla="val 25682"/>
                <a:gd name="adj3" fmla="val 24679"/>
                <a:gd name="adj4" fmla="val 87046"/>
              </a:avLst>
            </a:prstGeom>
            <a:solidFill>
              <a:schemeClr val="tx1">
                <a:lumMod val="20000"/>
                <a:lumOff val="80000"/>
              </a:scheme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smtClean="0">
                  <a:ln>
                    <a:noFill/>
                  </a:ln>
                  <a:solidFill>
                    <a:sysClr val="windowText" lastClr="000000"/>
                  </a:solidFill>
                  <a:effectLst/>
                  <a:uLnTx/>
                  <a:uFillTx/>
                  <a:latin typeface="+mn-lt"/>
                  <a:ea typeface="+mn-ea"/>
                  <a:cs typeface="+mn-cs"/>
                </a:rPr>
                <a:t>Server Manager was released.</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smtClean="0">
                  <a:ln>
                    <a:noFill/>
                  </a:ln>
                  <a:solidFill>
                    <a:sysClr val="windowText" lastClr="000000"/>
                  </a:solidFill>
                  <a:effectLst/>
                  <a:uLnTx/>
                  <a:uFillTx/>
                  <a:latin typeface="+mn-lt"/>
                  <a:ea typeface="+mn-ea"/>
                  <a:cs typeface="+mn-cs"/>
                </a:rPr>
                <a:t>Essentials was upgraded</a:t>
              </a:r>
              <a:r>
                <a:rPr kumimoji="0" lang="en-US" sz="1100" b="0" i="0" u="none" strike="noStrike" kern="0" cap="none" spc="0" normalizeH="0" noProof="0" dirty="0" smtClean="0">
                  <a:ln>
                    <a:noFill/>
                  </a:ln>
                  <a:solidFill>
                    <a:sysClr val="windowText" lastClr="000000"/>
                  </a:solidFill>
                  <a:effectLst/>
                  <a:uLnTx/>
                  <a:uFillTx/>
                  <a:latin typeface="+mn-lt"/>
                  <a:ea typeface="+mn-ea"/>
                  <a:cs typeface="+mn-cs"/>
                </a:rPr>
                <a:t> and targeted to small to mid-sized enterprises.</a:t>
              </a:r>
              <a:endParaRPr kumimoji="0" lang="en-US" sz="1100" b="0" i="0" u="none" strike="noStrike" kern="0" cap="none" spc="0" normalizeH="0" baseline="0" noProof="0" dirty="0" smtClean="0">
                <a:ln>
                  <a:noFill/>
                </a:ln>
                <a:solidFill>
                  <a:sysClr val="windowText" lastClr="000000"/>
                </a:solidFill>
                <a:effectLst/>
                <a:uLnTx/>
                <a:uFillTx/>
                <a:latin typeface="+mn-lt"/>
                <a:ea typeface="+mn-ea"/>
                <a:cs typeface="+mn-cs"/>
              </a:endParaRPr>
            </a:p>
          </p:txBody>
        </p:sp>
        <p:sp>
          <p:nvSpPr>
            <p:cNvPr id="23" name="Up Arrow Callout 22"/>
            <p:cNvSpPr/>
            <p:nvPr/>
          </p:nvSpPr>
          <p:spPr>
            <a:xfrm>
              <a:off x="7588039" y="2561689"/>
              <a:ext cx="1124421" cy="3528466"/>
            </a:xfrm>
            <a:prstGeom prst="upArrowCallout">
              <a:avLst>
                <a:gd name="adj1" fmla="val 22273"/>
                <a:gd name="adj2" fmla="val 25682"/>
                <a:gd name="adj3" fmla="val 24679"/>
                <a:gd name="adj4" fmla="val 86593"/>
              </a:avLst>
            </a:prstGeom>
            <a:solidFill>
              <a:schemeClr val="tx1">
                <a:lumMod val="20000"/>
                <a:lumOff val="80000"/>
              </a:scheme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smtClean="0">
                  <a:ln>
                    <a:noFill/>
                  </a:ln>
                  <a:solidFill>
                    <a:sysClr val="windowText" lastClr="000000"/>
                  </a:solidFill>
                  <a:effectLst/>
                  <a:uLnTx/>
                  <a:uFillTx/>
                  <a:latin typeface="+mn-lt"/>
                  <a:ea typeface="+mn-ea"/>
                  <a:cs typeface="+mn-cs"/>
                </a:rPr>
                <a:t>System Center 2012 is available, and bundles all components together.</a:t>
              </a:r>
            </a:p>
            <a:p>
              <a:pPr marL="0" marR="0" lvl="0" indent="0" algn="ctr" defTabSz="914400" eaLnBrk="1" fontAlgn="auto" latinLnBrk="0" hangingPunct="1">
                <a:lnSpc>
                  <a:spcPct val="100000"/>
                </a:lnSpc>
                <a:spcBef>
                  <a:spcPts val="0"/>
                </a:spcBef>
                <a:spcAft>
                  <a:spcPts val="0"/>
                </a:spcAft>
                <a:buClrTx/>
                <a:buSzTx/>
                <a:buFontTx/>
                <a:buNone/>
                <a:tabLst/>
                <a:defRPr/>
              </a:pPr>
              <a:r>
                <a:rPr lang="en-US" sz="1100" kern="0" dirty="0" smtClean="0">
                  <a:solidFill>
                    <a:sysClr val="windowText" lastClr="000000"/>
                  </a:solidFill>
                  <a:latin typeface="+mn-lt"/>
                </a:rPr>
                <a:t>In late 2012, SP1 is expected to be released, offering increased functionality.</a:t>
              </a:r>
              <a:endParaRPr kumimoji="0" lang="en-US" sz="1100" b="0" i="0" u="none" strike="noStrike" kern="0" cap="none" spc="0" normalizeH="0" baseline="0" noProof="0" dirty="0" smtClean="0">
                <a:ln>
                  <a:noFill/>
                </a:ln>
                <a:solidFill>
                  <a:sysClr val="windowText" lastClr="000000"/>
                </a:solidFill>
                <a:effectLst/>
                <a:uLnTx/>
                <a:uFillTx/>
                <a:latin typeface="+mn-lt"/>
                <a:ea typeface="+mn-ea"/>
                <a:cs typeface="+mn-cs"/>
              </a:endParaRPr>
            </a:p>
          </p:txBody>
        </p:sp>
        <p:sp>
          <p:nvSpPr>
            <p:cNvPr id="26" name="Up Arrow Callout 25"/>
            <p:cNvSpPr/>
            <p:nvPr/>
          </p:nvSpPr>
          <p:spPr>
            <a:xfrm>
              <a:off x="442428" y="2564830"/>
              <a:ext cx="1124421" cy="3528466"/>
            </a:xfrm>
            <a:prstGeom prst="upArrowCallout">
              <a:avLst>
                <a:gd name="adj1" fmla="val 22273"/>
                <a:gd name="adj2" fmla="val 25682"/>
                <a:gd name="adj3" fmla="val 24679"/>
                <a:gd name="adj4" fmla="val 86364"/>
              </a:avLst>
            </a:prstGeom>
            <a:solidFill>
              <a:schemeClr val="tx1">
                <a:lumMod val="20000"/>
                <a:lumOff val="80000"/>
              </a:scheme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100" kern="0" dirty="0" smtClean="0">
                  <a:solidFill>
                    <a:sysClr val="windowText" lastClr="000000"/>
                  </a:solidFill>
                  <a:latin typeface="+mn-lt"/>
                </a:rPr>
                <a:t>Systems Management Server (SMS) was released. It is the grandfather of what is now  Configuration Manager. </a:t>
              </a:r>
              <a:endParaRPr kumimoji="0" lang="en-US" sz="1100" b="0" i="0" u="none" strike="noStrike" kern="0" cap="none" spc="0" normalizeH="0" baseline="0" noProof="0" dirty="0" smtClean="0">
                <a:ln>
                  <a:noFill/>
                </a:ln>
                <a:solidFill>
                  <a:sysClr val="windowText" lastClr="000000"/>
                </a:solidFill>
                <a:effectLst/>
                <a:uLnTx/>
                <a:uFillTx/>
                <a:latin typeface="+mn-lt"/>
                <a:ea typeface="+mn-ea"/>
                <a:cs typeface="+mn-cs"/>
              </a:endParaRPr>
            </a:p>
          </p:txBody>
        </p:sp>
      </p:grpSp>
      <p:sp>
        <p:nvSpPr>
          <p:cNvPr id="28" name="Chevron 27"/>
          <p:cNvSpPr/>
          <p:nvPr/>
        </p:nvSpPr>
        <p:spPr>
          <a:xfrm>
            <a:off x="3949439" y="2282430"/>
            <a:ext cx="1260000" cy="263236"/>
          </a:xfrm>
          <a:prstGeom prst="chevron">
            <a:avLst/>
          </a:prstGeom>
          <a:solidFill>
            <a:schemeClr val="accent2">
              <a:lumMod val="60000"/>
              <a:lumOff val="40000"/>
            </a:scheme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rgbClr val="1F497D"/>
                </a:solidFill>
                <a:effectLst/>
                <a:uLnTx/>
                <a:uFillTx/>
                <a:latin typeface="+mn-lt"/>
                <a:ea typeface="+mn-ea"/>
                <a:cs typeface="+mn-cs"/>
              </a:rPr>
              <a:t>2007</a:t>
            </a:r>
          </a:p>
        </p:txBody>
      </p:sp>
      <p:sp>
        <p:nvSpPr>
          <p:cNvPr id="29" name="TextBox 28"/>
          <p:cNvSpPr txBox="1"/>
          <p:nvPr/>
        </p:nvSpPr>
        <p:spPr>
          <a:xfrm flipH="1">
            <a:off x="7499676" y="1830438"/>
            <a:ext cx="1212784" cy="43088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50" b="1" u="none" strike="noStrike" kern="0" cap="none" spc="0" normalizeH="0" baseline="0" noProof="0" dirty="0" smtClean="0">
                <a:ln>
                  <a:noFill/>
                </a:ln>
                <a:solidFill>
                  <a:sysClr val="window" lastClr="FFFFFF"/>
                </a:solidFill>
                <a:effectLst/>
                <a:uLnTx/>
                <a:uFillTx/>
              </a:rPr>
              <a:t>System Center 2012</a:t>
            </a:r>
          </a:p>
        </p:txBody>
      </p:sp>
      <p:pic>
        <p:nvPicPr>
          <p:cNvPr id="30" name="Picture 29"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 Placeholder 15"/>
          <p:cNvSpPr>
            <a:spLocks noGrp="1"/>
          </p:cNvSpPr>
          <p:nvPr>
            <p:ph type="body" sz="quarter" idx="19"/>
          </p:nvPr>
        </p:nvSpPr>
        <p:spPr>
          <a:xfrm>
            <a:off x="257176" y="1232756"/>
            <a:ext cx="8620124" cy="657225"/>
          </a:xfrm>
        </p:spPr>
        <p:txBody>
          <a:bodyPr/>
          <a:lstStyle/>
          <a:p>
            <a:r>
              <a:rPr lang="en-CA" dirty="0" smtClean="0"/>
              <a:t>Improvements expected in SP1 include compatibility for Windows 8, Windows Server 2012, and increased support and capabilities for Azure VM.</a:t>
            </a:r>
          </a:p>
          <a:p>
            <a:endParaRPr lang="en-CA" dirty="0"/>
          </a:p>
        </p:txBody>
      </p:sp>
      <p:sp>
        <p:nvSpPr>
          <p:cNvPr id="2" name="Title 1"/>
          <p:cNvSpPr>
            <a:spLocks noGrp="1"/>
          </p:cNvSpPr>
          <p:nvPr>
            <p:ph type="title"/>
          </p:nvPr>
        </p:nvSpPr>
        <p:spPr/>
        <p:txBody>
          <a:bodyPr/>
          <a:lstStyle/>
          <a:p>
            <a:r>
              <a:rPr lang="en-CA" dirty="0" smtClean="0"/>
              <a:t>The upcoming release of Service Pack 1 (SP1) for System Center will bring key updates, so be aware of potential changes</a:t>
            </a:r>
            <a:endParaRPr lang="en-CA" dirty="0"/>
          </a:p>
        </p:txBody>
      </p:sp>
      <p:sp>
        <p:nvSpPr>
          <p:cNvPr id="15" name="Text Placeholder 14"/>
          <p:cNvSpPr>
            <a:spLocks noGrp="1"/>
          </p:cNvSpPr>
          <p:nvPr>
            <p:ph type="body" sz="quarter" idx="16"/>
          </p:nvPr>
        </p:nvSpPr>
        <p:spPr>
          <a:xfrm>
            <a:off x="249303" y="2022215"/>
            <a:ext cx="8627997" cy="4313785"/>
          </a:xfrm>
        </p:spPr>
        <p:txBody>
          <a:bodyPr/>
          <a:lstStyle/>
          <a:p>
            <a:r>
              <a:rPr lang="en-CA" dirty="0" smtClean="0"/>
              <a:t>SP1 is currently available in a beta version, and is expected to be released by the end of 2012.</a:t>
            </a:r>
          </a:p>
          <a:p>
            <a:r>
              <a:rPr lang="en-CA" dirty="0" smtClean="0"/>
              <a:t>Almost all System Center components will have increased functionality coming out of SP1, which will be reviewed in greater detail in section 2: A Broad Overview.</a:t>
            </a:r>
          </a:p>
          <a:p>
            <a:pPr>
              <a:buNone/>
            </a:pPr>
            <a:endParaRPr lang="en-CA" b="1" dirty="0" smtClean="0"/>
          </a:p>
          <a:p>
            <a:pPr>
              <a:buNone/>
            </a:pPr>
            <a:r>
              <a:rPr lang="en-CA" b="1" dirty="0" smtClean="0"/>
              <a:t> SP1 core integrations and increased support with other Microsoft products includes:</a:t>
            </a:r>
          </a:p>
        </p:txBody>
      </p:sp>
      <p:sp>
        <p:nvSpPr>
          <p:cNvPr id="35" name="AutoShape 3"/>
          <p:cNvSpPr>
            <a:spLocks noChangeAspect="1" noChangeArrowheads="1" noTextEdit="1"/>
          </p:cNvSpPr>
          <p:nvPr/>
        </p:nvSpPr>
        <p:spPr bwMode="auto">
          <a:xfrm>
            <a:off x="726294" y="5121188"/>
            <a:ext cx="1109402" cy="105722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CA" dirty="0"/>
          </a:p>
        </p:txBody>
      </p:sp>
      <p:graphicFrame>
        <p:nvGraphicFramePr>
          <p:cNvPr id="11" name="Table 10"/>
          <p:cNvGraphicFramePr>
            <a:graphicFrameLocks noGrp="1"/>
          </p:cNvGraphicFramePr>
          <p:nvPr/>
        </p:nvGraphicFramePr>
        <p:xfrm>
          <a:off x="900101" y="3306100"/>
          <a:ext cx="7308303" cy="2872315"/>
        </p:xfrm>
        <a:graphic>
          <a:graphicData uri="http://schemas.openxmlformats.org/drawingml/2006/table">
            <a:tbl>
              <a:tblPr firstRow="1" bandRow="1">
                <a:tableStyleId>{8799B23B-EC83-4686-B30A-512413B5E67A}</a:tableStyleId>
              </a:tblPr>
              <a:tblGrid>
                <a:gridCol w="2436101"/>
                <a:gridCol w="2436101"/>
                <a:gridCol w="2436101"/>
              </a:tblGrid>
              <a:tr h="739136">
                <a:tc>
                  <a:txBody>
                    <a:bodyPr/>
                    <a:lstStyle/>
                    <a:p>
                      <a:endParaRPr lang="en-CA" dirty="0"/>
                    </a:p>
                  </a:txBody>
                  <a:tcPr/>
                </a:tc>
                <a:tc>
                  <a:txBody>
                    <a:bodyPr/>
                    <a:lstStyle/>
                    <a:p>
                      <a:endParaRPr lang="en-CA" dirty="0"/>
                    </a:p>
                  </a:txBody>
                  <a:tcPr/>
                </a:tc>
                <a:tc>
                  <a:txBody>
                    <a:bodyPr/>
                    <a:lstStyle/>
                    <a:p>
                      <a:endParaRPr lang="en-CA" dirty="0"/>
                    </a:p>
                  </a:txBody>
                  <a:tcPr/>
                </a:tc>
              </a:tr>
              <a:tr h="2133179">
                <a:tc>
                  <a:txBody>
                    <a:bodyPr/>
                    <a:lstStyle/>
                    <a:p>
                      <a:pPr marL="0" indent="177800">
                        <a:buFont typeface="Arial" pitchFamily="34" charset="0"/>
                        <a:buChar char="•"/>
                      </a:pPr>
                      <a:r>
                        <a:rPr lang="en-CA" sz="1200" dirty="0" smtClean="0"/>
                        <a:t>SP1</a:t>
                      </a:r>
                      <a:r>
                        <a:rPr lang="en-CA" sz="1200" baseline="0" dirty="0" smtClean="0"/>
                        <a:t> brings compatibility with     </a:t>
                      </a:r>
                    </a:p>
                    <a:p>
                      <a:pPr marL="0" indent="177800">
                        <a:buFont typeface="Arial" pitchFamily="34" charset="0"/>
                        <a:buNone/>
                      </a:pPr>
                      <a:r>
                        <a:rPr lang="en-CA" sz="1200" baseline="0" dirty="0" smtClean="0"/>
                        <a:t>Windows 8.</a:t>
                      </a:r>
                    </a:p>
                    <a:p>
                      <a:pPr marL="0" indent="177800">
                        <a:buFont typeface="Arial" pitchFamily="34" charset="0"/>
                        <a:buChar char="•"/>
                      </a:pPr>
                      <a:r>
                        <a:rPr lang="en-CA" sz="1200" baseline="0" dirty="0" smtClean="0"/>
                        <a:t>Windows 8 offers some </a:t>
                      </a:r>
                    </a:p>
                    <a:p>
                      <a:pPr marL="0" indent="177800">
                        <a:buFont typeface="Arial" pitchFamily="34" charset="0"/>
                        <a:buNone/>
                      </a:pPr>
                      <a:r>
                        <a:rPr lang="en-CA" sz="1200" baseline="0" dirty="0" smtClean="0"/>
                        <a:t>advanced functionalities for </a:t>
                      </a:r>
                    </a:p>
                    <a:p>
                      <a:pPr marL="0" indent="177800">
                        <a:buFont typeface="Arial" pitchFamily="34" charset="0"/>
                        <a:buNone/>
                      </a:pPr>
                      <a:r>
                        <a:rPr lang="en-CA" sz="1200" baseline="0" dirty="0" smtClean="0"/>
                        <a:t>virtualization, such as  </a:t>
                      </a:r>
                    </a:p>
                    <a:p>
                      <a:pPr marL="0" indent="177800">
                        <a:buFont typeface="Arial" pitchFamily="34" charset="0"/>
                        <a:buNone/>
                      </a:pPr>
                      <a:r>
                        <a:rPr lang="en-CA" sz="1200" baseline="0" dirty="0" smtClean="0"/>
                        <a:t>improvements to the virtual </a:t>
                      </a:r>
                    </a:p>
                    <a:p>
                      <a:pPr marL="0" indent="177800">
                        <a:buFont typeface="Arial" pitchFamily="34" charset="0"/>
                        <a:buNone/>
                      </a:pPr>
                      <a:r>
                        <a:rPr lang="en-CA" sz="1200" baseline="0" dirty="0" smtClean="0"/>
                        <a:t>network switch, optimized </a:t>
                      </a:r>
                    </a:p>
                    <a:p>
                      <a:pPr marL="0" indent="177800">
                        <a:buFont typeface="Arial" pitchFamily="34" charset="0"/>
                        <a:buNone/>
                      </a:pPr>
                      <a:r>
                        <a:rPr lang="en-CA" sz="1200" baseline="0" dirty="0" smtClean="0"/>
                        <a:t>storage devices, and </a:t>
                      </a:r>
                    </a:p>
                    <a:p>
                      <a:pPr marL="0" indent="177800">
                        <a:buFont typeface="Arial" pitchFamily="34" charset="0"/>
                        <a:buNone/>
                      </a:pPr>
                      <a:r>
                        <a:rPr lang="en-CA" sz="1200" baseline="0" dirty="0" smtClean="0"/>
                        <a:t>integrated multi-tenancy.</a:t>
                      </a:r>
                    </a:p>
                    <a:p>
                      <a:pPr marL="0" indent="177800">
                        <a:buFont typeface="Arial" pitchFamily="34" charset="0"/>
                        <a:buChar char="•"/>
                      </a:pPr>
                      <a:endParaRPr lang="en-CA" sz="1200" baseline="0" dirty="0" smtClean="0"/>
                    </a:p>
                    <a:p>
                      <a:pPr marL="0" indent="177800">
                        <a:buFont typeface="Arial" pitchFamily="34" charset="0"/>
                        <a:buNone/>
                      </a:pPr>
                      <a:endParaRPr lang="en-CA" sz="1200" dirty="0"/>
                    </a:p>
                  </a:txBody>
                  <a:tcPr>
                    <a:solidFill>
                      <a:schemeClr val="bg2">
                        <a:alpha val="20000"/>
                      </a:schemeClr>
                    </a:solidFill>
                  </a:tcPr>
                </a:tc>
                <a:tc>
                  <a:txBody>
                    <a:bodyPr/>
                    <a:lstStyle/>
                    <a:p>
                      <a:pPr marL="0" indent="177800">
                        <a:buFont typeface="Arial" pitchFamily="34" charset="0"/>
                        <a:buChar char="•"/>
                      </a:pPr>
                      <a:r>
                        <a:rPr lang="en-CA" sz="1200" dirty="0" smtClean="0"/>
                        <a:t>SP1</a:t>
                      </a:r>
                      <a:r>
                        <a:rPr lang="en-CA" sz="1200" baseline="0" dirty="0" smtClean="0"/>
                        <a:t> enables all System </a:t>
                      </a:r>
                    </a:p>
                    <a:p>
                      <a:pPr marL="0" indent="177800">
                        <a:buFont typeface="Arial" pitchFamily="34" charset="0"/>
                        <a:buNone/>
                      </a:pPr>
                      <a:r>
                        <a:rPr lang="en-CA" sz="1200" baseline="0" dirty="0" smtClean="0"/>
                        <a:t>Center components to be run  </a:t>
                      </a:r>
                    </a:p>
                    <a:p>
                      <a:pPr marL="0" indent="177800">
                        <a:buFont typeface="Arial" pitchFamily="34" charset="0"/>
                        <a:buNone/>
                      </a:pPr>
                      <a:r>
                        <a:rPr lang="en-CA" sz="1200" baseline="0" dirty="0" smtClean="0"/>
                        <a:t>and managed in a Windows </a:t>
                      </a:r>
                    </a:p>
                    <a:p>
                      <a:pPr marL="0" indent="177800">
                        <a:buFont typeface="Arial" pitchFamily="34" charset="0"/>
                        <a:buNone/>
                      </a:pPr>
                      <a:r>
                        <a:rPr lang="en-CA" sz="1200" baseline="0" dirty="0" smtClean="0"/>
                        <a:t>Server 2012 and SQL Server </a:t>
                      </a:r>
                    </a:p>
                    <a:p>
                      <a:pPr marL="0" indent="177800">
                        <a:buFont typeface="Arial" pitchFamily="34" charset="0"/>
                        <a:buNone/>
                      </a:pPr>
                      <a:r>
                        <a:rPr lang="en-CA" sz="1200" baseline="0" dirty="0" smtClean="0"/>
                        <a:t>2012 environment.</a:t>
                      </a:r>
                    </a:p>
                    <a:p>
                      <a:pPr marL="0" indent="177800">
                        <a:buFont typeface="Arial" pitchFamily="34" charset="0"/>
                        <a:buChar char="•"/>
                      </a:pPr>
                      <a:r>
                        <a:rPr lang="en-CA" sz="1200" dirty="0" smtClean="0"/>
                        <a:t>This will simplify the </a:t>
                      </a:r>
                    </a:p>
                    <a:p>
                      <a:pPr marL="0" indent="177800">
                        <a:buFont typeface="Arial" pitchFamily="34" charset="0"/>
                        <a:buNone/>
                      </a:pPr>
                      <a:r>
                        <a:rPr lang="en-CA" sz="1200" dirty="0" smtClean="0"/>
                        <a:t>configuration and </a:t>
                      </a:r>
                    </a:p>
                    <a:p>
                      <a:pPr marL="0" indent="177800">
                        <a:buFont typeface="Arial" pitchFamily="34" charset="0"/>
                        <a:buNone/>
                      </a:pPr>
                      <a:r>
                        <a:rPr lang="en-CA" sz="1200" dirty="0" smtClean="0"/>
                        <a:t>administration of new features </a:t>
                      </a:r>
                    </a:p>
                    <a:p>
                      <a:pPr marL="0" indent="177800">
                        <a:buFont typeface="Arial" pitchFamily="34" charset="0"/>
                        <a:buNone/>
                      </a:pPr>
                      <a:r>
                        <a:rPr lang="en-CA" sz="1200" baseline="0" dirty="0" smtClean="0"/>
                        <a:t>in Windows Server 2012.</a:t>
                      </a:r>
                      <a:endParaRPr lang="en-CA" sz="1200" dirty="0"/>
                    </a:p>
                  </a:txBody>
                  <a:tcPr>
                    <a:solidFill>
                      <a:schemeClr val="bg2">
                        <a:alpha val="20000"/>
                      </a:schemeClr>
                    </a:solidFill>
                  </a:tcPr>
                </a:tc>
                <a:tc>
                  <a:txBody>
                    <a:bodyPr/>
                    <a:lstStyle/>
                    <a:p>
                      <a:pPr marL="0" indent="177800">
                        <a:buFont typeface="Arial" pitchFamily="34" charset="0"/>
                        <a:buChar char="•"/>
                      </a:pPr>
                      <a:r>
                        <a:rPr lang="en-CA" sz="1200" dirty="0" smtClean="0"/>
                        <a:t>SP1</a:t>
                      </a:r>
                      <a:r>
                        <a:rPr lang="en-CA" sz="1200" baseline="0" dirty="0" smtClean="0"/>
                        <a:t> now allows on-premises </a:t>
                      </a:r>
                    </a:p>
                    <a:p>
                      <a:pPr marL="0" indent="177800">
                        <a:buFont typeface="Arial" pitchFamily="34" charset="0"/>
                        <a:buNone/>
                      </a:pPr>
                      <a:r>
                        <a:rPr lang="en-CA" sz="1200" baseline="0" dirty="0" smtClean="0"/>
                        <a:t>VMs to be moved and run on </a:t>
                      </a:r>
                    </a:p>
                    <a:p>
                      <a:pPr marL="0" indent="177800">
                        <a:buFont typeface="Arial" pitchFamily="34" charset="0"/>
                        <a:buNone/>
                      </a:pPr>
                      <a:r>
                        <a:rPr lang="en-CA" sz="1200" baseline="0" dirty="0" smtClean="0"/>
                        <a:t>Windows Azure through</a:t>
                      </a:r>
                    </a:p>
                    <a:p>
                      <a:pPr marL="0" indent="177800">
                        <a:buFont typeface="Arial" pitchFamily="34" charset="0"/>
                        <a:buNone/>
                      </a:pPr>
                      <a:r>
                        <a:rPr lang="en-CA" sz="1200" baseline="0" dirty="0" smtClean="0"/>
                        <a:t>integrations with Windows </a:t>
                      </a:r>
                    </a:p>
                    <a:p>
                      <a:pPr marL="0" indent="177800">
                        <a:buFont typeface="Arial" pitchFamily="34" charset="0"/>
                        <a:buNone/>
                      </a:pPr>
                      <a:r>
                        <a:rPr lang="en-CA" sz="1200" baseline="0" dirty="0" smtClean="0"/>
                        <a:t>Azure Virtual Machines.</a:t>
                      </a:r>
                    </a:p>
                    <a:p>
                      <a:pPr marL="0" indent="177800">
                        <a:buFont typeface="Arial" pitchFamily="34" charset="0"/>
                        <a:buChar char="•"/>
                      </a:pPr>
                      <a:r>
                        <a:rPr lang="en-CA" sz="1200" dirty="0" smtClean="0"/>
                        <a:t>VMs</a:t>
                      </a:r>
                      <a:r>
                        <a:rPr lang="en-CA" sz="1200" baseline="0" dirty="0" smtClean="0"/>
                        <a:t> in Azure can still be </a:t>
                      </a:r>
                    </a:p>
                    <a:p>
                      <a:pPr marL="0" indent="177800">
                        <a:buFont typeface="Arial" pitchFamily="34" charset="0"/>
                        <a:buNone/>
                      </a:pPr>
                      <a:r>
                        <a:rPr lang="en-CA" sz="1200" baseline="0" dirty="0" smtClean="0"/>
                        <a:t>management by System </a:t>
                      </a:r>
                    </a:p>
                    <a:p>
                      <a:pPr marL="0" indent="177800">
                        <a:buFont typeface="Arial" pitchFamily="34" charset="0"/>
                        <a:buNone/>
                      </a:pPr>
                      <a:r>
                        <a:rPr lang="en-CA" sz="1200" baseline="0" dirty="0" smtClean="0"/>
                        <a:t>Center.</a:t>
                      </a:r>
                      <a:endParaRPr lang="en-CA" sz="1200" dirty="0"/>
                    </a:p>
                  </a:txBody>
                  <a:tcPr>
                    <a:solidFill>
                      <a:schemeClr val="bg2">
                        <a:alpha val="20000"/>
                      </a:schemeClr>
                    </a:solidFill>
                  </a:tcPr>
                </a:tc>
              </a:tr>
            </a:tbl>
          </a:graphicData>
        </a:graphic>
      </p:graphicFrame>
      <p:pic>
        <p:nvPicPr>
          <p:cNvPr id="123906" name="Picture 2" descr="http://www.yusoftware.com/wp-content/uploads/2012/06/windows-8-drivers3.jpg"/>
          <p:cNvPicPr>
            <a:picLocks noChangeAspect="1" noChangeArrowheads="1"/>
          </p:cNvPicPr>
          <p:nvPr/>
        </p:nvPicPr>
        <p:blipFill>
          <a:blip r:embed="rId3" cstate="print"/>
          <a:srcRect/>
          <a:stretch>
            <a:fillRect/>
          </a:stretch>
        </p:blipFill>
        <p:spPr bwMode="auto">
          <a:xfrm>
            <a:off x="1692189" y="3376205"/>
            <a:ext cx="827583" cy="652988"/>
          </a:xfrm>
          <a:prstGeom prst="rect">
            <a:avLst/>
          </a:prstGeom>
          <a:noFill/>
        </p:spPr>
      </p:pic>
      <p:pic>
        <p:nvPicPr>
          <p:cNvPr id="123908" name="Picture 4" descr="https://encrypted-tbn2.gstatic.com/images?q=tbn:ANd9GcRDhVS7K9wulN5kw5QuF86i_99kp65YSm7EacCQcSeEFWPXk8Ncsg"/>
          <p:cNvPicPr>
            <a:picLocks noChangeAspect="1" noChangeArrowheads="1"/>
          </p:cNvPicPr>
          <p:nvPr/>
        </p:nvPicPr>
        <p:blipFill>
          <a:blip r:embed="rId4" cstate="print"/>
          <a:srcRect l="9204" t="30413" r="8680" b="32656"/>
          <a:stretch>
            <a:fillRect/>
          </a:stretch>
        </p:blipFill>
        <p:spPr bwMode="auto">
          <a:xfrm>
            <a:off x="3552237" y="3437311"/>
            <a:ext cx="2016000" cy="544003"/>
          </a:xfrm>
          <a:prstGeom prst="rect">
            <a:avLst/>
          </a:prstGeom>
          <a:noFill/>
        </p:spPr>
      </p:pic>
      <p:pic>
        <p:nvPicPr>
          <p:cNvPr id="123910" name="Picture 6" descr="http://microsoftarena.net/wp-content/uploads/2011/02/7217.Windows-Azure-logo-v_6556EF52-500x241.png">
            <a:hlinkClick r:id="rId5"/>
          </p:cNvPr>
          <p:cNvPicPr>
            <a:picLocks noChangeAspect="1" noChangeArrowheads="1"/>
          </p:cNvPicPr>
          <p:nvPr/>
        </p:nvPicPr>
        <p:blipFill>
          <a:blip r:embed="rId6" cstate="print"/>
          <a:srcRect/>
          <a:stretch>
            <a:fillRect/>
          </a:stretch>
        </p:blipFill>
        <p:spPr bwMode="auto">
          <a:xfrm>
            <a:off x="6432156" y="3425081"/>
            <a:ext cx="1127797" cy="543600"/>
          </a:xfrm>
          <a:prstGeom prst="rect">
            <a:avLst/>
          </a:prstGeom>
          <a:noFill/>
        </p:spPr>
      </p:pic>
      <p:pic>
        <p:nvPicPr>
          <p:cNvPr id="10" name="Picture 9" descr="sample_linkbar-itrgNEW.gif">
            <a:hlinkClick r:id="rId7"/>
          </p:cNvPr>
          <p:cNvPicPr>
            <a:picLocks noChangeAspect="1"/>
          </p:cNvPicPr>
          <p:nvPr/>
        </p:nvPicPr>
        <p:blipFill>
          <a:blip r:embed="rId8"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8" hidden="1"/>
          <p:cNvGraphicFramePr>
            <a:graphicFrameLocks noChangeAspect="1"/>
          </p:cNvGraphicFramePr>
          <p:nvPr/>
        </p:nvGraphicFramePr>
        <p:xfrm>
          <a:off x="1588" y="1588"/>
          <a:ext cx="1587" cy="1587"/>
        </p:xfrm>
        <a:graphic>
          <a:graphicData uri="http://schemas.openxmlformats.org/presentationml/2006/ole">
            <p:oleObj spid="_x0000_s121857" name="think-cell Slide" r:id="rId11" imgW="360" imgH="360" progId="">
              <p:embed/>
            </p:oleObj>
          </a:graphicData>
        </a:graphic>
      </p:graphicFrame>
      <p:sp>
        <p:nvSpPr>
          <p:cNvPr id="16" name="Text Placeholder 15"/>
          <p:cNvSpPr>
            <a:spLocks noGrp="1"/>
          </p:cNvSpPr>
          <p:nvPr>
            <p:ph type="body" sz="quarter" idx="19"/>
            <p:custDataLst>
              <p:tags r:id="rId2"/>
            </p:custDataLst>
          </p:nvPr>
        </p:nvSpPr>
        <p:spPr>
          <a:xfrm>
            <a:off x="257176" y="1232756"/>
            <a:ext cx="8620124" cy="657225"/>
          </a:xfrm>
        </p:spPr>
        <p:txBody>
          <a:bodyPr/>
          <a:lstStyle/>
          <a:p>
            <a:r>
              <a:rPr lang="en-CA" dirty="0" smtClean="0"/>
              <a:t>Microsoft’s vision around cloud computing is that hybrid IT is present now and will continue to be present in the future as datacenters evolve.</a:t>
            </a:r>
          </a:p>
          <a:p>
            <a:endParaRPr lang="en-CA" dirty="0"/>
          </a:p>
        </p:txBody>
      </p:sp>
      <p:sp>
        <p:nvSpPr>
          <p:cNvPr id="2" name="Title 1"/>
          <p:cNvSpPr>
            <a:spLocks noGrp="1"/>
          </p:cNvSpPr>
          <p:nvPr>
            <p:ph type="title"/>
            <p:custDataLst>
              <p:tags r:id="rId3"/>
            </p:custDataLst>
          </p:nvPr>
        </p:nvSpPr>
        <p:spPr/>
        <p:txBody>
          <a:bodyPr/>
          <a:lstStyle/>
          <a:p>
            <a:r>
              <a:rPr lang="en-CA" dirty="0" smtClean="0"/>
              <a:t>Microsoft’s strategy for System Center 2012 is to develop a best-in-class solution for a hybrid IT environment</a:t>
            </a:r>
            <a:endParaRPr lang="en-CA" dirty="0"/>
          </a:p>
        </p:txBody>
      </p:sp>
      <p:sp>
        <p:nvSpPr>
          <p:cNvPr id="15" name="Text Placeholder 14"/>
          <p:cNvSpPr>
            <a:spLocks noGrp="1"/>
          </p:cNvSpPr>
          <p:nvPr>
            <p:ph type="body" sz="quarter" idx="16"/>
            <p:custDataLst>
              <p:tags r:id="rId4"/>
            </p:custDataLst>
          </p:nvPr>
        </p:nvSpPr>
        <p:spPr>
          <a:xfrm>
            <a:off x="249303" y="1988840"/>
            <a:ext cx="4827173" cy="4313785"/>
          </a:xfrm>
        </p:spPr>
        <p:txBody>
          <a:bodyPr/>
          <a:lstStyle/>
          <a:p>
            <a:pPr marL="0" indent="0">
              <a:buNone/>
            </a:pPr>
            <a:r>
              <a:rPr lang="en-CA" b="1" dirty="0" smtClean="0"/>
              <a:t>Microsoft has positioned System Center 2012 as its answer to the evolving datacenter. </a:t>
            </a:r>
          </a:p>
          <a:p>
            <a:r>
              <a:rPr lang="en-CA" dirty="0" smtClean="0"/>
              <a:t>System Center 2012’s components can work alone, but are powerful when used together for complete systems management, bringing together the management of private and public clouds.</a:t>
            </a:r>
          </a:p>
          <a:p>
            <a:r>
              <a:rPr lang="en-CA" dirty="0" smtClean="0"/>
              <a:t>Microsoft’s goal for this product is the ability to execute and support all attributes associated with cloud computing.</a:t>
            </a:r>
            <a:endParaRPr lang="en-CA" b="1" dirty="0" smtClean="0"/>
          </a:p>
          <a:p>
            <a:pPr>
              <a:buNone/>
            </a:pPr>
            <a:r>
              <a:rPr lang="en-CA" b="1" dirty="0" smtClean="0"/>
              <a:t>Core strategic capabilities include:</a:t>
            </a:r>
          </a:p>
          <a:p>
            <a:r>
              <a:rPr lang="en-CA" b="1" dirty="0" smtClean="0"/>
              <a:t>Virtualization</a:t>
            </a:r>
            <a:r>
              <a:rPr lang="en-CA" dirty="0" smtClean="0"/>
              <a:t> – The ability to deploy VMs in private and public clouds.</a:t>
            </a:r>
          </a:p>
          <a:p>
            <a:r>
              <a:rPr lang="en-CA" b="1" dirty="0" smtClean="0"/>
              <a:t>Management</a:t>
            </a:r>
            <a:r>
              <a:rPr lang="en-CA" dirty="0" smtClean="0"/>
              <a:t> – The use of a </a:t>
            </a:r>
            <a:r>
              <a:rPr lang="en-CA" i="1" dirty="0" smtClean="0"/>
              <a:t>single-pane-of-glass</a:t>
            </a:r>
            <a:r>
              <a:rPr lang="en-CA" dirty="0" smtClean="0"/>
              <a:t> to manage private </a:t>
            </a:r>
            <a:r>
              <a:rPr lang="en-CA" i="1" dirty="0" smtClean="0"/>
              <a:t>and</a:t>
            </a:r>
            <a:r>
              <a:rPr lang="en-CA" dirty="0" smtClean="0"/>
              <a:t> public cloud apps as well as the ability to manage different technologies with one system. Process automation plays an important role in the management capabilities of System Center 2012.</a:t>
            </a:r>
          </a:p>
          <a:p>
            <a:r>
              <a:rPr lang="en-CA" b="1" dirty="0" smtClean="0"/>
              <a:t>Development</a:t>
            </a:r>
            <a:r>
              <a:rPr lang="en-CA" dirty="0" smtClean="0"/>
              <a:t> – Items built using .NET or Virtual Studio can be run in Windows Azure or Windows Server. </a:t>
            </a:r>
          </a:p>
          <a:p>
            <a:pPr>
              <a:buNone/>
            </a:pPr>
            <a:r>
              <a:rPr lang="en-CA" dirty="0" smtClean="0"/>
              <a:t>	Ultimately, Microsoft would like to see it’s System Center offering as a foundation for the future for organizations. It wants to be the solution that is capable of managing all IT environments and growing with organizations as their datacenters change over time.</a:t>
            </a:r>
          </a:p>
        </p:txBody>
      </p:sp>
      <p:sp>
        <p:nvSpPr>
          <p:cNvPr id="35" name="AutoShape 3"/>
          <p:cNvSpPr>
            <a:spLocks noChangeAspect="1" noChangeArrowheads="1" noTextEdit="1"/>
          </p:cNvSpPr>
          <p:nvPr>
            <p:custDataLst>
              <p:tags r:id="rId5"/>
            </p:custDataLst>
          </p:nvPr>
        </p:nvSpPr>
        <p:spPr bwMode="auto">
          <a:xfrm>
            <a:off x="726294" y="5121188"/>
            <a:ext cx="1109402" cy="105722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CA" dirty="0"/>
          </a:p>
        </p:txBody>
      </p:sp>
      <p:sp>
        <p:nvSpPr>
          <p:cNvPr id="11" name="TextBox 10"/>
          <p:cNvSpPr txBox="1"/>
          <p:nvPr>
            <p:custDataLst>
              <p:tags r:id="rId6"/>
            </p:custDataLst>
          </p:nvPr>
        </p:nvSpPr>
        <p:spPr>
          <a:xfrm>
            <a:off x="5256076" y="1988840"/>
            <a:ext cx="3492388" cy="3016210"/>
          </a:xfrm>
          <a:prstGeom prst="rect">
            <a:avLst/>
          </a:prstGeom>
          <a:noFill/>
          <a:ln>
            <a:solidFill>
              <a:srgbClr val="D17D08"/>
            </a:solidFill>
            <a:prstDash val="lgDash"/>
          </a:ln>
        </p:spPr>
        <p:txBody>
          <a:bodyPr wrap="square" rtlCol="0">
            <a:spAutoFit/>
          </a:bodyPr>
          <a:lstStyle/>
          <a:p>
            <a:pPr algn="l"/>
            <a:r>
              <a:rPr lang="en-CA" sz="1000" b="1" dirty="0" smtClean="0"/>
              <a:t>Four attributes of cloud computing:</a:t>
            </a:r>
          </a:p>
          <a:p>
            <a:pPr marL="228600" indent="-228600" algn="l">
              <a:buAutoNum type="arabicPeriod"/>
            </a:pPr>
            <a:r>
              <a:rPr lang="en-CA" sz="1000" b="1" dirty="0" smtClean="0"/>
              <a:t>Pooled resources </a:t>
            </a:r>
            <a:r>
              <a:rPr lang="en-CA" sz="1000" dirty="0" smtClean="0"/>
              <a:t>– all resources are brought together and can be delegated out to end users.</a:t>
            </a:r>
          </a:p>
          <a:p>
            <a:pPr marL="228600" indent="-228600" algn="l">
              <a:buAutoNum type="arabicPeriod"/>
            </a:pPr>
            <a:r>
              <a:rPr lang="en-CA" sz="1000" b="1" dirty="0" smtClean="0"/>
              <a:t>Self-service </a:t>
            </a:r>
            <a:r>
              <a:rPr lang="en-CA" sz="1000" dirty="0" smtClean="0"/>
              <a:t>– After resources are pooled they can be offered to users to consume without IT’s assistance.</a:t>
            </a:r>
          </a:p>
          <a:p>
            <a:pPr marL="228600" indent="-228600" algn="l">
              <a:buAutoNum type="arabicPeriod"/>
            </a:pPr>
            <a:r>
              <a:rPr lang="en-CA" sz="1000" b="1" dirty="0" smtClean="0"/>
              <a:t>Elasticity </a:t>
            </a:r>
            <a:r>
              <a:rPr lang="en-CA" sz="1000" dirty="0" smtClean="0"/>
              <a:t>– Datacenter resources have increased agility, as they can expand up or down based on demand.</a:t>
            </a:r>
          </a:p>
          <a:p>
            <a:pPr marL="228600" indent="-228600" algn="l">
              <a:buAutoNum type="arabicPeriod"/>
            </a:pPr>
            <a:r>
              <a:rPr lang="en-CA" sz="1000" b="1" dirty="0" smtClean="0"/>
              <a:t>Usage-based </a:t>
            </a:r>
            <a:r>
              <a:rPr lang="en-CA" sz="1000" dirty="0" smtClean="0"/>
              <a:t>– Resources can be used more efficiently. Usage can be tracked and responded to.</a:t>
            </a:r>
          </a:p>
          <a:p>
            <a:pPr marL="228600" indent="-228600" algn="l">
              <a:buAutoNum type="arabicPeriod"/>
            </a:pPr>
            <a:endParaRPr lang="en-CA" sz="1000" dirty="0" smtClean="0"/>
          </a:p>
          <a:p>
            <a:pPr marL="228600" indent="-228600" algn="l"/>
            <a:r>
              <a:rPr lang="en-CA" sz="1000" b="1" dirty="0" smtClean="0"/>
              <a:t>Additional key attributes of private clouds:</a:t>
            </a:r>
          </a:p>
          <a:p>
            <a:pPr marL="228600" indent="-228600" algn="l">
              <a:buAutoNum type="arabicPeriod"/>
            </a:pPr>
            <a:r>
              <a:rPr lang="en-CA" sz="1000" b="1" dirty="0" smtClean="0"/>
              <a:t>Customizability</a:t>
            </a:r>
            <a:r>
              <a:rPr lang="en-CA" sz="1000" dirty="0" smtClean="0"/>
              <a:t> – Private clouds can be customized to meet unique needs.</a:t>
            </a:r>
          </a:p>
          <a:p>
            <a:pPr marL="228600" indent="-228600" algn="l">
              <a:buAutoNum type="arabicPeriod"/>
            </a:pPr>
            <a:r>
              <a:rPr lang="en-CA" sz="1000" b="1" dirty="0" smtClean="0"/>
              <a:t>Control</a:t>
            </a:r>
            <a:r>
              <a:rPr lang="en-CA" sz="1000" dirty="0" smtClean="0"/>
              <a:t> – Private clouds required regulations and security to be managed in house.</a:t>
            </a:r>
          </a:p>
          <a:p>
            <a:pPr marL="228600" indent="-228600" algn="l"/>
            <a:endParaRPr lang="en-CA" sz="1000" dirty="0" smtClean="0"/>
          </a:p>
          <a:p>
            <a:pPr algn="l"/>
            <a:r>
              <a:rPr lang="en-CA" sz="1000" dirty="0" smtClean="0"/>
              <a:t>For more information on cloud computing see Info-Tech’s solution set: </a:t>
            </a:r>
            <a:r>
              <a:rPr lang="en-CA" sz="1000" dirty="0" smtClean="0">
                <a:hlinkClick r:id="rId12"/>
              </a:rPr>
              <a:t>Prepare IT for Increased Cloud Adoption</a:t>
            </a:r>
            <a:r>
              <a:rPr lang="en-CA" sz="1000" dirty="0" smtClean="0"/>
              <a:t>.</a:t>
            </a:r>
          </a:p>
        </p:txBody>
      </p:sp>
      <p:grpSp>
        <p:nvGrpSpPr>
          <p:cNvPr id="10" name="Group 9"/>
          <p:cNvGrpSpPr/>
          <p:nvPr/>
        </p:nvGrpSpPr>
        <p:grpSpPr>
          <a:xfrm>
            <a:off x="5256076" y="5130970"/>
            <a:ext cx="3492388" cy="1070338"/>
            <a:chOff x="5256076" y="4882271"/>
            <a:chExt cx="3384376" cy="1296144"/>
          </a:xfrm>
        </p:grpSpPr>
        <p:sp>
          <p:nvSpPr>
            <p:cNvPr id="8" name="Rectangle 7"/>
            <p:cNvSpPr/>
            <p:nvPr>
              <p:custDataLst>
                <p:tags r:id="rId7"/>
              </p:custDataLst>
            </p:nvPr>
          </p:nvSpPr>
          <p:spPr>
            <a:xfrm>
              <a:off x="5256076" y="4882271"/>
              <a:ext cx="3384376" cy="1296144"/>
            </a:xfrm>
            <a:prstGeom prst="rect">
              <a:avLst/>
            </a:prstGeom>
            <a:noFill/>
            <a:ln>
              <a:noFill/>
            </a:ln>
            <a:effectLst/>
          </p:spPr>
          <p:style>
            <a:lnRef idx="1">
              <a:schemeClr val="accent5"/>
            </a:lnRef>
            <a:fillRef idx="2">
              <a:schemeClr val="accent5"/>
            </a:fillRef>
            <a:effectRef idx="1">
              <a:schemeClr val="accent5"/>
            </a:effectRef>
            <a:fontRef idx="minor">
              <a:schemeClr val="dk1"/>
            </a:fontRef>
          </p:style>
          <p:txBody>
            <a:bodyPr rtlCol="0" anchor="ctr"/>
            <a:lstStyle/>
            <a:p>
              <a:pPr marL="0" marR="0" indent="0" algn="ctr" defTabSz="914400" eaLnBrk="1" fontAlgn="auto" latinLnBrk="0" hangingPunct="1">
                <a:lnSpc>
                  <a:spcPct val="100000"/>
                </a:lnSpc>
                <a:spcBef>
                  <a:spcPts val="0"/>
                </a:spcBef>
                <a:spcAft>
                  <a:spcPts val="0"/>
                </a:spcAft>
                <a:buClrTx/>
                <a:buSzTx/>
                <a:buFontTx/>
                <a:buNone/>
                <a:tabLst/>
              </a:pPr>
              <a:endParaRPr lang="en-CA" sz="1100" kern="0" dirty="0" smtClean="0">
                <a:solidFill>
                  <a:sysClr val="windowText" lastClr="000000"/>
                </a:solidFill>
                <a:latin typeface="+mn-lt"/>
              </a:endParaRPr>
            </a:p>
          </p:txBody>
        </p:sp>
        <p:sp>
          <p:nvSpPr>
            <p:cNvPr id="7" name="TextBox 6"/>
            <p:cNvSpPr txBox="1"/>
            <p:nvPr>
              <p:custDataLst>
                <p:tags r:id="rId8"/>
              </p:custDataLst>
            </p:nvPr>
          </p:nvSpPr>
          <p:spPr>
            <a:xfrm>
              <a:off x="5360747" y="4976952"/>
              <a:ext cx="3168352" cy="1118122"/>
            </a:xfrm>
            <a:prstGeom prst="rect">
              <a:avLst/>
            </a:prstGeom>
            <a:noFill/>
          </p:spPr>
          <p:txBody>
            <a:bodyPr wrap="square" rtlCol="0">
              <a:spAutoFit/>
            </a:bodyPr>
            <a:lstStyle/>
            <a:p>
              <a:pPr algn="l"/>
              <a:r>
                <a:rPr lang="en-CA" sz="1100" i="1" dirty="0" smtClean="0"/>
                <a:t>SCCM was introduced by me [to my organization] by saying this is our strategic vision, because I want a single throat to choke.</a:t>
              </a:r>
            </a:p>
            <a:p>
              <a:pPr algn="l"/>
              <a:endParaRPr lang="en-CA" sz="1100" i="1" dirty="0" smtClean="0"/>
            </a:p>
            <a:p>
              <a:pPr algn="r">
                <a:buFontTx/>
                <a:buChar char="-"/>
              </a:pPr>
              <a:r>
                <a:rPr lang="en-CA" sz="1000" dirty="0" smtClean="0"/>
                <a:t> Infrastructure Manager</a:t>
              </a:r>
              <a:r>
                <a:rPr lang="en-CA" sz="1000" dirty="0" smtClean="0"/>
                <a:t>, </a:t>
              </a:r>
              <a:r>
                <a:rPr lang="en-CA" sz="1000" dirty="0" smtClean="0"/>
                <a:t>Municipal Government</a:t>
              </a:r>
              <a:endParaRPr lang="en-CA" sz="1000" dirty="0"/>
            </a:p>
          </p:txBody>
        </p:sp>
      </p:grpSp>
      <p:pic>
        <p:nvPicPr>
          <p:cNvPr id="12" name="Picture 11" descr="quote1.wmf"/>
          <p:cNvPicPr>
            <a:picLocks noChangeAspect="1"/>
          </p:cNvPicPr>
          <p:nvPr/>
        </p:nvPicPr>
        <p:blipFill>
          <a:blip r:embed="rId13" cstate="print"/>
          <a:stretch>
            <a:fillRect/>
          </a:stretch>
        </p:blipFill>
        <p:spPr>
          <a:xfrm>
            <a:off x="5232749" y="5181624"/>
            <a:ext cx="179050" cy="127893"/>
          </a:xfrm>
          <a:prstGeom prst="rect">
            <a:avLst/>
          </a:prstGeom>
        </p:spPr>
      </p:pic>
      <p:pic>
        <p:nvPicPr>
          <p:cNvPr id="13" name="Picture 12" descr="quote2.wmf"/>
          <p:cNvPicPr>
            <a:picLocks noChangeAspect="1"/>
          </p:cNvPicPr>
          <p:nvPr/>
        </p:nvPicPr>
        <p:blipFill>
          <a:blip r:embed="rId14" cstate="print"/>
          <a:stretch>
            <a:fillRect/>
          </a:stretch>
        </p:blipFill>
        <p:spPr>
          <a:xfrm>
            <a:off x="8454508" y="5573992"/>
            <a:ext cx="179050" cy="127893"/>
          </a:xfrm>
          <a:prstGeom prst="rect">
            <a:avLst/>
          </a:prstGeom>
        </p:spPr>
      </p:pic>
      <p:pic>
        <p:nvPicPr>
          <p:cNvPr id="14" name="Picture 13" descr="sample_linkbar-itrgNEW.gif">
            <a:hlinkClick r:id="rId15"/>
          </p:cNvPr>
          <p:cNvPicPr>
            <a:picLocks noChangeAspect="1"/>
          </p:cNvPicPr>
          <p:nvPr/>
        </p:nvPicPr>
        <p:blipFill>
          <a:blip r:embed="rId16"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 Placeholder 15"/>
          <p:cNvSpPr>
            <a:spLocks noGrp="1"/>
          </p:cNvSpPr>
          <p:nvPr>
            <p:ph type="body" sz="quarter" idx="19"/>
          </p:nvPr>
        </p:nvSpPr>
        <p:spPr>
          <a:xfrm>
            <a:off x="257176" y="1232756"/>
            <a:ext cx="8620124" cy="657225"/>
          </a:xfrm>
        </p:spPr>
        <p:txBody>
          <a:bodyPr/>
          <a:lstStyle/>
          <a:p>
            <a:r>
              <a:rPr lang="en-CA" dirty="0" smtClean="0"/>
              <a:t>Microsoft is targeting the upper mid-market with System Center 2012, leaving smaller customers confused.</a:t>
            </a:r>
          </a:p>
          <a:p>
            <a:endParaRPr lang="en-CA" dirty="0"/>
          </a:p>
        </p:txBody>
      </p:sp>
      <p:sp>
        <p:nvSpPr>
          <p:cNvPr id="2" name="Title 1"/>
          <p:cNvSpPr>
            <a:spLocks noGrp="1"/>
          </p:cNvSpPr>
          <p:nvPr>
            <p:ph type="title"/>
          </p:nvPr>
        </p:nvSpPr>
        <p:spPr/>
        <p:txBody>
          <a:bodyPr/>
          <a:lstStyle/>
          <a:p>
            <a:r>
              <a:rPr lang="en-CA" dirty="0" smtClean="0"/>
              <a:t>Understand Microsoft’s competitive positioning of System Center 2012</a:t>
            </a:r>
            <a:endParaRPr lang="en-CA" dirty="0"/>
          </a:p>
        </p:txBody>
      </p:sp>
      <p:sp>
        <p:nvSpPr>
          <p:cNvPr id="15" name="Text Placeholder 14"/>
          <p:cNvSpPr>
            <a:spLocks noGrp="1"/>
          </p:cNvSpPr>
          <p:nvPr>
            <p:ph type="body" sz="quarter" idx="16"/>
          </p:nvPr>
        </p:nvSpPr>
        <p:spPr>
          <a:xfrm>
            <a:off x="2690063" y="2301086"/>
            <a:ext cx="1808911" cy="717244"/>
          </a:xfrm>
        </p:spPr>
        <p:txBody>
          <a:bodyPr/>
          <a:lstStyle/>
          <a:p>
            <a:pPr marL="0" indent="0">
              <a:buNone/>
            </a:pPr>
            <a:r>
              <a:rPr lang="en-CA" sz="1000" b="1" dirty="0" smtClean="0"/>
              <a:t>Large Enterprise is more likely to use solutions from IBM, HP, CA, etc.</a:t>
            </a:r>
            <a:endParaRPr lang="en-CA" sz="1000" b="1" dirty="0"/>
          </a:p>
        </p:txBody>
      </p:sp>
      <p:sp>
        <p:nvSpPr>
          <p:cNvPr id="35" name="AutoShape 3"/>
          <p:cNvSpPr>
            <a:spLocks noChangeAspect="1" noChangeArrowheads="1" noTextEdit="1"/>
          </p:cNvSpPr>
          <p:nvPr/>
        </p:nvSpPr>
        <p:spPr bwMode="auto">
          <a:xfrm>
            <a:off x="3213869" y="3169327"/>
            <a:ext cx="1109402" cy="105722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CA" dirty="0"/>
          </a:p>
        </p:txBody>
      </p:sp>
      <p:grpSp>
        <p:nvGrpSpPr>
          <p:cNvPr id="3" name="Group 26"/>
          <p:cNvGrpSpPr/>
          <p:nvPr>
            <p:custDataLst>
              <p:tags r:id="rId1"/>
            </p:custDataLst>
          </p:nvPr>
        </p:nvGrpSpPr>
        <p:grpSpPr>
          <a:xfrm>
            <a:off x="2847107" y="2034214"/>
            <a:ext cx="3633105" cy="2899309"/>
            <a:chOff x="2068955" y="2564904"/>
            <a:chExt cx="3633105" cy="2899309"/>
          </a:xfrm>
        </p:grpSpPr>
        <p:sp>
          <p:nvSpPr>
            <p:cNvPr id="31" name="Trapezoid 30"/>
            <p:cNvSpPr/>
            <p:nvPr>
              <p:custDataLst>
                <p:tags r:id="rId3"/>
              </p:custDataLst>
            </p:nvPr>
          </p:nvSpPr>
          <p:spPr bwMode="auto">
            <a:xfrm>
              <a:off x="2068955" y="5167223"/>
              <a:ext cx="3633105" cy="241997"/>
            </a:xfrm>
            <a:prstGeom prst="trapezoid">
              <a:avLst>
                <a:gd name="adj" fmla="val 64387"/>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4" name="Group 33"/>
            <p:cNvGrpSpPr>
              <a:grpSpLocks/>
            </p:cNvGrpSpPr>
            <p:nvPr>
              <p:custDataLst>
                <p:tags r:id="rId4"/>
              </p:custDataLst>
            </p:nvPr>
          </p:nvGrpSpPr>
          <p:grpSpPr bwMode="auto">
            <a:xfrm>
              <a:off x="2221087" y="2564904"/>
              <a:ext cx="3323212" cy="2899309"/>
              <a:chOff x="2220516" y="2458374"/>
              <a:chExt cx="4685811" cy="3779861"/>
            </a:xfrm>
          </p:grpSpPr>
          <p:sp>
            <p:nvSpPr>
              <p:cNvPr id="34" name="Trapezoid 33"/>
              <p:cNvSpPr/>
              <p:nvPr>
                <p:custDataLst>
                  <p:tags r:id="rId5"/>
                </p:custDataLst>
              </p:nvPr>
            </p:nvSpPr>
            <p:spPr>
              <a:xfrm>
                <a:off x="2540860" y="3701836"/>
                <a:ext cx="4073226" cy="2125360"/>
              </a:xfrm>
              <a:prstGeom prst="trapezoid">
                <a:avLst>
                  <a:gd name="adj" fmla="val 63704"/>
                </a:avLst>
              </a:prstGeom>
              <a:solidFill>
                <a:schemeClr val="accent1">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600" dirty="0"/>
              </a:p>
              <a:p>
                <a:pPr algn="ctr">
                  <a:defRPr/>
                </a:pPr>
                <a:endParaRPr lang="en-US" sz="1600" dirty="0"/>
              </a:p>
              <a:p>
                <a:pPr algn="ctr">
                  <a:defRPr/>
                </a:pPr>
                <a:r>
                  <a:rPr lang="en-US" sz="1600" dirty="0"/>
                  <a:t>Microsoft’s </a:t>
                </a:r>
                <a:r>
                  <a:rPr lang="en-US" sz="1600" dirty="0" smtClean="0"/>
                  <a:t>core Systems Management market</a:t>
                </a:r>
              </a:p>
              <a:p>
                <a:pPr algn="ctr">
                  <a:defRPr/>
                </a:pPr>
                <a:endParaRPr lang="en-US" sz="1600" dirty="0"/>
              </a:p>
              <a:p>
                <a:pPr algn="ctr">
                  <a:defRPr/>
                </a:pPr>
                <a:endParaRPr lang="en-US" sz="1600" dirty="0"/>
              </a:p>
              <a:p>
                <a:pPr algn="ctr">
                  <a:defRPr/>
                </a:pPr>
                <a:endParaRPr lang="en-US" sz="1600" dirty="0"/>
              </a:p>
            </p:txBody>
          </p:sp>
          <p:grpSp>
            <p:nvGrpSpPr>
              <p:cNvPr id="5" name="Group 28"/>
              <p:cNvGrpSpPr>
                <a:grpSpLocks/>
              </p:cNvGrpSpPr>
              <p:nvPr>
                <p:custDataLst>
                  <p:tags r:id="rId6"/>
                </p:custDataLst>
              </p:nvPr>
            </p:nvGrpSpPr>
            <p:grpSpPr bwMode="auto">
              <a:xfrm>
                <a:off x="2220516" y="3430520"/>
                <a:ext cx="1775242" cy="2807715"/>
                <a:chOff x="610965" y="3211991"/>
                <a:chExt cx="1775242" cy="2807715"/>
              </a:xfrm>
            </p:grpSpPr>
            <p:sp>
              <p:nvSpPr>
                <p:cNvPr id="43" name="Parallelogram 42"/>
                <p:cNvSpPr/>
                <p:nvPr>
                  <p:custDataLst>
                    <p:tags r:id="rId13"/>
                  </p:custDataLst>
                </p:nvPr>
              </p:nvSpPr>
              <p:spPr bwMode="auto">
                <a:xfrm>
                  <a:off x="610965" y="3454720"/>
                  <a:ext cx="1775242" cy="2166131"/>
                </a:xfrm>
                <a:prstGeom prst="parallelogram">
                  <a:avLst>
                    <a:gd name="adj" fmla="val 84408"/>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4" name="Rectangle 43"/>
                <p:cNvSpPr/>
                <p:nvPr>
                  <p:custDataLst>
                    <p:tags r:id="rId14"/>
                  </p:custDataLst>
                </p:nvPr>
              </p:nvSpPr>
              <p:spPr bwMode="auto">
                <a:xfrm rot="18205425">
                  <a:off x="29462" y="4436420"/>
                  <a:ext cx="2807715" cy="3588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b="1" dirty="0" smtClean="0">
                      <a:solidFill>
                        <a:schemeClr val="accent1">
                          <a:lumMod val="50000"/>
                        </a:schemeClr>
                      </a:solidFill>
                    </a:rPr>
                    <a:t>Best of Breed</a:t>
                  </a:r>
                  <a:endParaRPr lang="en-US" sz="1000" b="1" dirty="0">
                    <a:solidFill>
                      <a:schemeClr val="accent1">
                        <a:lumMod val="50000"/>
                      </a:schemeClr>
                    </a:solidFill>
                  </a:endParaRPr>
                </a:p>
              </p:txBody>
            </p:sp>
          </p:grpSp>
          <p:grpSp>
            <p:nvGrpSpPr>
              <p:cNvPr id="6" name="Group 29"/>
              <p:cNvGrpSpPr>
                <a:grpSpLocks/>
              </p:cNvGrpSpPr>
              <p:nvPr>
                <p:custDataLst>
                  <p:tags r:id="rId7"/>
                </p:custDataLst>
              </p:nvPr>
            </p:nvGrpSpPr>
            <p:grpSpPr bwMode="auto">
              <a:xfrm>
                <a:off x="5131085" y="3354048"/>
                <a:ext cx="1775242" cy="2809300"/>
                <a:chOff x="7028668" y="3140282"/>
                <a:chExt cx="1775242" cy="2809300"/>
              </a:xfrm>
            </p:grpSpPr>
            <p:sp>
              <p:nvSpPr>
                <p:cNvPr id="41" name="Parallelogram 40"/>
                <p:cNvSpPr/>
                <p:nvPr>
                  <p:custDataLst>
                    <p:tags r:id="rId11"/>
                  </p:custDataLst>
                </p:nvPr>
              </p:nvSpPr>
              <p:spPr bwMode="auto">
                <a:xfrm flipH="1">
                  <a:off x="7028668" y="3464248"/>
                  <a:ext cx="1775242" cy="2169308"/>
                </a:xfrm>
                <a:prstGeom prst="parallelogram">
                  <a:avLst>
                    <a:gd name="adj" fmla="val 84408"/>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2" name="Rectangle 41"/>
                <p:cNvSpPr/>
                <p:nvPr>
                  <p:custDataLst>
                    <p:tags r:id="rId12"/>
                  </p:custDataLst>
                </p:nvPr>
              </p:nvSpPr>
              <p:spPr bwMode="auto">
                <a:xfrm rot="3371112" flipH="1">
                  <a:off x="6525136" y="4364708"/>
                  <a:ext cx="2809300" cy="3604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b="1" dirty="0">
                      <a:solidFill>
                        <a:schemeClr val="accent1">
                          <a:lumMod val="50000"/>
                        </a:schemeClr>
                      </a:solidFill>
                    </a:rPr>
                    <a:t>Non-Microsoft Shops</a:t>
                  </a:r>
                </a:p>
              </p:txBody>
            </p:sp>
          </p:grpSp>
          <p:sp>
            <p:nvSpPr>
              <p:cNvPr id="38" name="TextBox 37"/>
              <p:cNvSpPr txBox="1"/>
              <p:nvPr>
                <p:custDataLst>
                  <p:tags r:id="rId8"/>
                </p:custDataLst>
              </p:nvPr>
            </p:nvSpPr>
            <p:spPr>
              <a:xfrm>
                <a:off x="3455880" y="5847651"/>
                <a:ext cx="2232549" cy="337051"/>
              </a:xfrm>
              <a:prstGeom prst="rect">
                <a:avLst/>
              </a:prstGeom>
              <a:noFill/>
            </p:spPr>
            <p:txBody>
              <a:bodyPr>
                <a:spAutoFit/>
              </a:bodyPr>
              <a:lstStyle/>
              <a:p>
                <a:pPr algn="ctr" defTabSz="711200">
                  <a:lnSpc>
                    <a:spcPct val="90000"/>
                  </a:lnSpc>
                  <a:spcAft>
                    <a:spcPct val="35000"/>
                  </a:spcAft>
                  <a:defRPr/>
                </a:pPr>
                <a:r>
                  <a:rPr lang="en-US" sz="1200" b="1" dirty="0"/>
                  <a:t>Small Business</a:t>
                </a:r>
              </a:p>
            </p:txBody>
          </p:sp>
          <p:sp>
            <p:nvSpPr>
              <p:cNvPr id="39" name="Isosceles Triangle 38"/>
              <p:cNvSpPr/>
              <p:nvPr>
                <p:custDataLst>
                  <p:tags r:id="rId9"/>
                </p:custDataLst>
              </p:nvPr>
            </p:nvSpPr>
            <p:spPr>
              <a:xfrm>
                <a:off x="3724230" y="2458374"/>
                <a:ext cx="1703788" cy="1198995"/>
              </a:xfrm>
              <a:prstGeom prst="triangle">
                <a:avLst>
                  <a:gd name="adj" fmla="val 49576"/>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0" name="TextBox 39"/>
              <p:cNvSpPr txBox="1"/>
              <p:nvPr>
                <p:custDataLst>
                  <p:tags r:id="rId10"/>
                </p:custDataLst>
              </p:nvPr>
            </p:nvSpPr>
            <p:spPr>
              <a:xfrm>
                <a:off x="3724230" y="3021639"/>
                <a:ext cx="1703788" cy="637990"/>
              </a:xfrm>
              <a:prstGeom prst="rect">
                <a:avLst/>
              </a:prstGeom>
              <a:noFill/>
            </p:spPr>
            <p:txBody>
              <a:bodyPr wrap="square">
                <a:spAutoFit/>
              </a:bodyPr>
              <a:lstStyle/>
              <a:p>
                <a:pPr algn="ctr" defTabSz="711200">
                  <a:lnSpc>
                    <a:spcPct val="90000"/>
                  </a:lnSpc>
                  <a:spcAft>
                    <a:spcPct val="35000"/>
                  </a:spcAft>
                  <a:defRPr/>
                </a:pPr>
                <a:r>
                  <a:rPr lang="en-US" sz="1200" b="1" dirty="0">
                    <a:solidFill>
                      <a:schemeClr val="accent1">
                        <a:lumMod val="50000"/>
                      </a:schemeClr>
                    </a:solidFill>
                  </a:rPr>
                  <a:t>Large</a:t>
                </a:r>
              </a:p>
              <a:p>
                <a:pPr algn="ctr" defTabSz="711200">
                  <a:lnSpc>
                    <a:spcPct val="90000"/>
                  </a:lnSpc>
                  <a:spcAft>
                    <a:spcPct val="35000"/>
                  </a:spcAft>
                  <a:defRPr/>
                </a:pPr>
                <a:r>
                  <a:rPr lang="en-US" sz="1200" b="1" dirty="0">
                    <a:solidFill>
                      <a:schemeClr val="accent1">
                        <a:lumMod val="50000"/>
                      </a:schemeClr>
                    </a:solidFill>
                  </a:rPr>
                  <a:t>Enterprise</a:t>
                </a:r>
              </a:p>
            </p:txBody>
          </p:sp>
        </p:grpSp>
      </p:grpSp>
      <p:sp>
        <p:nvSpPr>
          <p:cNvPr id="55" name="Rectangle 54"/>
          <p:cNvSpPr/>
          <p:nvPr>
            <p:custDataLst>
              <p:tags r:id="rId2"/>
            </p:custDataLst>
          </p:nvPr>
        </p:nvSpPr>
        <p:spPr>
          <a:xfrm>
            <a:off x="4097331" y="1828506"/>
            <a:ext cx="1139660" cy="276999"/>
          </a:xfrm>
          <a:prstGeom prst="rect">
            <a:avLst/>
          </a:prstGeom>
        </p:spPr>
        <p:txBody>
          <a:bodyPr wrap="square">
            <a:spAutoFit/>
          </a:bodyPr>
          <a:lstStyle/>
          <a:p>
            <a:r>
              <a:rPr lang="en-US" sz="1200" b="1" dirty="0" smtClean="0"/>
              <a:t>2012</a:t>
            </a:r>
            <a:endParaRPr lang="en-US" sz="1200" b="1" dirty="0"/>
          </a:p>
        </p:txBody>
      </p:sp>
      <p:sp>
        <p:nvSpPr>
          <p:cNvPr id="65" name="Text Placeholder 14"/>
          <p:cNvSpPr txBox="1">
            <a:spLocks/>
          </p:cNvSpPr>
          <p:nvPr/>
        </p:nvSpPr>
        <p:spPr bwMode="auto">
          <a:xfrm>
            <a:off x="5667390" y="3346053"/>
            <a:ext cx="1699914" cy="87720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R="0" lvl="0" algn="r" defTabSz="914400" rtl="0" eaLnBrk="0" fontAlgn="base" latinLnBrk="0" hangingPunct="0">
              <a:lnSpc>
                <a:spcPct val="100000"/>
              </a:lnSpc>
              <a:spcBef>
                <a:spcPts val="500"/>
              </a:spcBef>
              <a:spcAft>
                <a:spcPct val="0"/>
              </a:spcAft>
              <a:buClr>
                <a:schemeClr val="tx1"/>
              </a:buClr>
              <a:buSzPct val="120000"/>
              <a:tabLst/>
              <a:defRPr/>
            </a:pPr>
            <a:r>
              <a:rPr lang="en-CA" sz="1000" b="1" dirty="0" smtClean="0">
                <a:latin typeface="+mn-lt"/>
              </a:rPr>
              <a:t>System Center would only make sense in a largely Microsoft-based environment.</a:t>
            </a:r>
            <a:endParaRPr kumimoji="0" lang="en-CA" sz="1000" b="1" i="0" u="none" strike="noStrike" kern="1200" cap="none" spc="0" normalizeH="0" baseline="0" noProof="0" dirty="0">
              <a:ln>
                <a:noFill/>
              </a:ln>
              <a:solidFill>
                <a:schemeClr val="tx1"/>
              </a:solidFill>
              <a:effectLst/>
              <a:uLnTx/>
              <a:uFillTx/>
              <a:latin typeface="+mn-lt"/>
              <a:ea typeface="+mn-ea"/>
              <a:cs typeface="+mn-cs"/>
            </a:endParaRPr>
          </a:p>
        </p:txBody>
      </p:sp>
      <p:sp>
        <p:nvSpPr>
          <p:cNvPr id="66" name="Text Placeholder 14"/>
          <p:cNvSpPr txBox="1">
            <a:spLocks/>
          </p:cNvSpPr>
          <p:nvPr/>
        </p:nvSpPr>
        <p:spPr bwMode="auto">
          <a:xfrm>
            <a:off x="3147993" y="4914533"/>
            <a:ext cx="3092070" cy="59570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0" fontAlgn="base" latinLnBrk="0" hangingPunct="0">
              <a:lnSpc>
                <a:spcPct val="100000"/>
              </a:lnSpc>
              <a:spcBef>
                <a:spcPts val="500"/>
              </a:spcBef>
              <a:spcAft>
                <a:spcPct val="0"/>
              </a:spcAft>
              <a:buClr>
                <a:schemeClr val="tx1"/>
              </a:buClr>
              <a:buSzPct val="120000"/>
              <a:buFont typeface="Arial" pitchFamily="34" charset="0"/>
              <a:buNone/>
              <a:tabLst/>
              <a:defRPr/>
            </a:pPr>
            <a:r>
              <a:rPr kumimoji="0" lang="en-CA" sz="1000" b="1" i="0" u="none" strike="noStrike" kern="1200" cap="none" spc="0" normalizeH="0" baseline="0" noProof="0" dirty="0" smtClean="0">
                <a:ln>
                  <a:noFill/>
                </a:ln>
                <a:solidFill>
                  <a:schemeClr val="tx1"/>
                </a:solidFill>
                <a:effectLst/>
                <a:uLnTx/>
                <a:uFillTx/>
                <a:latin typeface="+mn-lt"/>
                <a:ea typeface="+mn-ea"/>
                <a:cs typeface="+mn-cs"/>
              </a:rPr>
              <a:t>System Center Essentials</a:t>
            </a:r>
            <a:r>
              <a:rPr kumimoji="0" lang="en-CA" sz="1000" b="1" i="0" u="none" strike="noStrike" kern="1200" cap="none" spc="0" normalizeH="0" noProof="0" dirty="0" smtClean="0">
                <a:ln>
                  <a:noFill/>
                </a:ln>
                <a:solidFill>
                  <a:schemeClr val="tx1"/>
                </a:solidFill>
                <a:effectLst/>
                <a:uLnTx/>
                <a:uFillTx/>
                <a:latin typeface="+mn-lt"/>
                <a:ea typeface="+mn-ea"/>
                <a:cs typeface="+mn-cs"/>
              </a:rPr>
              <a:t> has not been upgraded for 2012, leaving the smaller customer unsure about the future of the product.</a:t>
            </a:r>
            <a:endParaRPr kumimoji="0" lang="en-CA" sz="1000" b="1" i="0" u="none" strike="noStrike" kern="1200" cap="none" spc="0" normalizeH="0" baseline="0" noProof="0" dirty="0">
              <a:ln>
                <a:noFill/>
              </a:ln>
              <a:solidFill>
                <a:schemeClr val="tx1"/>
              </a:solidFill>
              <a:effectLst/>
              <a:uLnTx/>
              <a:uFillTx/>
              <a:latin typeface="+mn-lt"/>
              <a:ea typeface="+mn-ea"/>
              <a:cs typeface="+mn-cs"/>
            </a:endParaRPr>
          </a:p>
        </p:txBody>
      </p:sp>
      <p:sp>
        <p:nvSpPr>
          <p:cNvPr id="67" name="Text Placeholder 14"/>
          <p:cNvSpPr txBox="1">
            <a:spLocks/>
          </p:cNvSpPr>
          <p:nvPr/>
        </p:nvSpPr>
        <p:spPr bwMode="auto">
          <a:xfrm>
            <a:off x="1395369" y="3537644"/>
            <a:ext cx="2135651" cy="87720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R="0" lvl="0" algn="l" defTabSz="914400" rtl="0" eaLnBrk="0" fontAlgn="base" latinLnBrk="0" hangingPunct="0">
              <a:lnSpc>
                <a:spcPct val="100000"/>
              </a:lnSpc>
              <a:spcBef>
                <a:spcPts val="500"/>
              </a:spcBef>
              <a:spcAft>
                <a:spcPct val="0"/>
              </a:spcAft>
              <a:buClr>
                <a:schemeClr val="tx1"/>
              </a:buClr>
              <a:buSzPct val="120000"/>
              <a:tabLst/>
              <a:defRPr/>
            </a:pPr>
            <a:r>
              <a:rPr lang="en-CA" sz="1000" b="1" dirty="0" smtClean="0">
                <a:latin typeface="+mn-lt"/>
              </a:rPr>
              <a:t>Customers who rely on a mix of best-of-breed solutions are less likely to incur the cost and overhead of System Center.</a:t>
            </a:r>
            <a:endParaRPr kumimoji="0" lang="en-CA" sz="1000" b="1" i="0" u="none" strike="noStrike" kern="1200" cap="none" spc="0" normalizeH="0" baseline="0" noProof="0" dirty="0">
              <a:ln>
                <a:noFill/>
              </a:ln>
              <a:solidFill>
                <a:schemeClr val="tx1"/>
              </a:solidFill>
              <a:effectLst/>
              <a:uLnTx/>
              <a:uFillTx/>
              <a:latin typeface="+mn-lt"/>
              <a:ea typeface="+mn-ea"/>
              <a:cs typeface="+mn-cs"/>
            </a:endParaRPr>
          </a:p>
        </p:txBody>
      </p:sp>
      <p:grpSp>
        <p:nvGrpSpPr>
          <p:cNvPr id="7" name="Group 67"/>
          <p:cNvGrpSpPr/>
          <p:nvPr/>
        </p:nvGrpSpPr>
        <p:grpSpPr>
          <a:xfrm>
            <a:off x="328613" y="5548352"/>
            <a:ext cx="8491536" cy="838201"/>
            <a:chOff x="328613" y="4509120"/>
            <a:chExt cx="8491536" cy="838201"/>
          </a:xfrm>
        </p:grpSpPr>
        <p:sp>
          <p:nvSpPr>
            <p:cNvPr id="69" name="Rounded Rectangle 68"/>
            <p:cNvSpPr/>
            <p:nvPr/>
          </p:nvSpPr>
          <p:spPr>
            <a:xfrm>
              <a:off x="328613" y="4509120"/>
              <a:ext cx="8491536" cy="838201"/>
            </a:xfrm>
            <a:prstGeom prst="roundRect">
              <a:avLst>
                <a:gd name="adj" fmla="val 6990"/>
              </a:avLst>
            </a:prstGeom>
            <a:solidFill>
              <a:srgbClr val="F1F2E0"/>
            </a:solidFill>
            <a:ln w="12700">
              <a:solidFill>
                <a:srgbClr val="D3D3B9"/>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54125" indent="3175" algn="l">
                <a:buClr>
                  <a:schemeClr val="tx1"/>
                </a:buClr>
                <a:buSzPct val="120000"/>
              </a:pPr>
              <a:r>
                <a:rPr lang="en-CA" sz="1200" dirty="0" smtClean="0">
                  <a:solidFill>
                    <a:schemeClr val="tx1"/>
                  </a:solidFill>
                </a:rPr>
                <a:t>The pricing and licensing for System Center 2012 is simplified, but the product bundling makes it hard to justify deployment of a single component (e.g. Service Center Operations Manager, System Center Configuration Manager).</a:t>
              </a:r>
            </a:p>
          </p:txBody>
        </p:sp>
        <p:pic>
          <p:nvPicPr>
            <p:cNvPr id="70" name="Picture 69" descr="insight.png"/>
            <p:cNvPicPr>
              <a:picLocks noChangeAspect="1"/>
            </p:cNvPicPr>
            <p:nvPr/>
          </p:nvPicPr>
          <p:blipFill>
            <a:blip r:embed="rId17" cstate="print"/>
            <a:stretch>
              <a:fillRect/>
            </a:stretch>
          </p:blipFill>
          <p:spPr>
            <a:xfrm>
              <a:off x="328613" y="4509120"/>
              <a:ext cx="1000207" cy="838201"/>
            </a:xfrm>
            <a:prstGeom prst="rect">
              <a:avLst/>
            </a:prstGeom>
          </p:spPr>
        </p:pic>
      </p:grpSp>
      <p:pic>
        <p:nvPicPr>
          <p:cNvPr id="26" name="Picture 25" descr="sample_linkbar-itrgNEW.gif">
            <a:hlinkClick r:id="rId18"/>
          </p:cNvPr>
          <p:cNvPicPr>
            <a:picLocks noChangeAspect="1"/>
          </p:cNvPicPr>
          <p:nvPr/>
        </p:nvPicPr>
        <p:blipFill>
          <a:blip r:embed="rId19"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58"/>
  <p:tag name="ISPRING_SCORM_RATE_SLIDES" val="0"/>
  <p:tag name="ISPRING_SCORM_RATE_QUIZZES" val="0"/>
  <p:tag name="ISPRING_SCORM_PASSING_SCORE" val="0.0000000000"/>
  <p:tag name="GENSWF_OUTPUT_FILE_NAME" val="Microsoft-System-Center-2012-SB-Sample-flash-v1"/>
  <p:tag name="ISPRING_RESOURCE_PATHS_HASH_2" val="10d5bc23f75a6db95bcfc9b3d584ef91a04d1bf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TckdjcEQK0eMSqu.XKqMTQ"/>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bQkn_0ji70mJmOBRt3jWhw"/>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0OMYnDaP.0yYW6nB6_3yuw"/>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OpiDlzRnmUuycKtKRRr5ew"/>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LqyLFfbFfE6E6xsbRlcw5Q"/>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XgywNDzNVkCHom9I6xOY1A"/>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sLCIJZfEQkWnTmO0ZGUHGQ"/>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vhGxuPl02k6hjhb4BpiL3w"/>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kG8c.ER640mLkcDAuodtHQ"/>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M_GApjsXSUCOrFhMRR8xl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YwSIT2m9MkCkguq7Ejltug"/>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vl6iD4BTqk2N2bbT1NCr5Q"/>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Vl6WlJAiu0Od6NBIRVGwpA"/>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PMCDOjO0q06wkxt0s_w8hQ"/>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2vi_mZTm1U2MeQer6xuW2w"/>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zQJmafGLM0WelCLZohnCfw"/>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bm.0ymzlmEemnxXF6nbTpw"/>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FdaUyiJGwEeku8WEjEi1Tg"/>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TdodiBxQkke.qEsuDquIvQ"/>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kUTKqK6T_0Gl2_DZ6tcH.g"/>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8WoaBKZwIE2zmyvkFPEXy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u61OYBxK7USEB2_cFed7xQ"/>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ESVY3lhjfkSoErOhaIp1qQ"/>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km1zVTniyU.x_xGKM29CWA"/>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AJYSX8lLXkqit4vC9E3UA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tg5EOgJh1Ey8QSBjM8EKO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YJJrvU0sAEi50clwSYmvZg"/>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RSpGKa0kzUGML4rQwnnQ1Q"/>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NhhyiaTFIUK1OLSYNUX5PQ"/>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fAkB1ta8WES3_0gG8RQm3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pPcJH5XsQkK6tfPsrsqqaQ"/>
</p:tagLst>
</file>

<file path=ppt/theme/theme1.xml><?xml version="1.0" encoding="utf-8"?>
<a:theme xmlns:a="http://schemas.openxmlformats.org/drawingml/2006/main" name="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flip="none" rotWithShape="1">
          <a:gsLst>
            <a:gs pos="78000">
              <a:srgbClr val="EEECE1">
                <a:lumMod val="75000"/>
              </a:srgbClr>
            </a:gs>
            <a:gs pos="5000">
              <a:srgbClr val="EEECE1">
                <a:lumMod val="10000"/>
              </a:srgbClr>
            </a:gs>
          </a:gsLst>
          <a:lin ang="2700000" scaled="1"/>
          <a:tileRect/>
        </a:gradFill>
        <a:ln w="25400" cap="flat" cmpd="sng" algn="ctr">
          <a:noFill/>
          <a:prstDash val="solid"/>
        </a:ln>
        <a:effectLst/>
        <a:scene3d>
          <a:camera prst="orthographicFront"/>
          <a:lightRig rig="threePt" dir="t"/>
        </a:scene3d>
        <a:sp3d>
          <a:bevelT w="44450" h="57150"/>
        </a:sp3d>
      </a:spPr>
      <a:bodyPr rtlCol="0" anchor="ctr"/>
      <a:lstStyle>
        <a:defPPr marL="0" marR="0" indent="0" algn="ctr" defTabSz="914400" eaLnBrk="1" fontAlgn="auto" latinLnBrk="0" hangingPunct="1">
          <a:lnSpc>
            <a:spcPct val="100000"/>
          </a:lnSpc>
          <a:spcBef>
            <a:spcPts val="0"/>
          </a:spcBef>
          <a:spcAft>
            <a:spcPts val="0"/>
          </a:spcAft>
          <a:buClrTx/>
          <a:buSzTx/>
          <a:buFontTx/>
          <a:buNone/>
          <a:tabLst/>
          <a:defRPr sz="1100" kern="0" dirty="0" smtClean="0">
            <a:solidFill>
              <a:sysClr val="windowText" lastClr="000000"/>
            </a:solidFill>
            <a:latin typeface="+mn-lt"/>
          </a:defRPr>
        </a:defPPr>
      </a:lstStyle>
    </a:sp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1975</Words>
  <Application>Microsoft Office PowerPoint</Application>
  <PresentationFormat>On-screen Show (4:3)</PresentationFormat>
  <Paragraphs>207</Paragraphs>
  <Slides>12</Slides>
  <Notes>12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Office Theme</vt:lpstr>
      <vt:lpstr>think-cell Slide</vt:lpstr>
      <vt:lpstr>Slide 1</vt:lpstr>
      <vt:lpstr>Introduction</vt:lpstr>
      <vt:lpstr>Executive Summary</vt:lpstr>
      <vt:lpstr>Roadmap: Where this research fits</vt:lpstr>
      <vt:lpstr>Slide 5</vt:lpstr>
      <vt:lpstr>The evolution of System Center 2012</vt:lpstr>
      <vt:lpstr>The upcoming release of Service Pack 1 (SP1) for System Center will bring key updates, so be aware of potential changes</vt:lpstr>
      <vt:lpstr>Microsoft’s strategy for System Center 2012 is to develop a best-in-class solution for a hybrid IT environment</vt:lpstr>
      <vt:lpstr>Understand Microsoft’s competitive positioning of System Center 2012</vt:lpstr>
      <vt:lpstr>Otago Business School improves service management with System Center 2012, an obvious choice for this Microsoft shop</vt:lpstr>
      <vt:lpstr>Slide 11</vt:lpstr>
      <vt:lpstr>Info-Tech Research Group Helps IT Professionals To: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2013-01-04T14:12:13Z</dcterms:created>
  <dcterms:modified xsi:type="dcterms:W3CDTF">2013-01-23T13:26:52Z</dcterms:modified>
</cp:coreProperties>
</file>