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14"/>
  </p:notesMasterIdLst>
  <p:handoutMasterIdLst>
    <p:handoutMasterId r:id="rId15"/>
  </p:handoutMasterIdLst>
  <p:sldIdLst>
    <p:sldId id="256" r:id="rId2"/>
    <p:sldId id="289" r:id="rId3"/>
    <p:sldId id="534" r:id="rId4"/>
    <p:sldId id="430" r:id="rId5"/>
    <p:sldId id="555" r:id="rId6"/>
    <p:sldId id="477" r:id="rId7"/>
    <p:sldId id="512" r:id="rId8"/>
    <p:sldId id="479" r:id="rId9"/>
    <p:sldId id="433" r:id="rId10"/>
    <p:sldId id="561" r:id="rId11"/>
    <p:sldId id="562" r:id="rId12"/>
    <p:sldId id="563" r:id="rId13"/>
  </p:sldIdLst>
  <p:sldSz cx="9144000" cy="6858000" type="screen4x3"/>
  <p:notesSz cx="6858000" cy="9144000"/>
  <p:custDataLst>
    <p:tags r:id="rId16"/>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15:clr>
            <a:srgbClr val="A4A3A4"/>
          </p15:clr>
        </p15:guide>
        <p15:guide id="2" pos="1422">
          <p15:clr>
            <a:srgbClr val="A4A3A4"/>
          </p15:clr>
        </p15:guide>
        <p15:guide id="3" pos="14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E6EF"/>
    <a:srgbClr val="336600"/>
    <a:srgbClr val="C77709"/>
    <a:srgbClr val="F6AA44"/>
    <a:srgbClr val="FCDEB6"/>
    <a:srgbClr val="F8BA68"/>
    <a:srgbClr val="7FAC85"/>
    <a:srgbClr val="243F54"/>
    <a:srgbClr val="5D5936"/>
    <a:srgbClr val="998F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12" autoAdjust="0"/>
    <p:restoredTop sz="86609" autoAdjust="0"/>
  </p:normalViewPr>
  <p:slideViewPr>
    <p:cSldViewPr snapToGrid="0" snapToObjects="1">
      <p:cViewPr>
        <p:scale>
          <a:sx n="100" d="100"/>
          <a:sy n="100" d="100"/>
        </p:scale>
        <p:origin x="-894" y="-282"/>
      </p:cViewPr>
      <p:guideLst>
        <p:guide orient="horz"/>
        <p:guide pos="1422"/>
        <p:guide pos="142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9" d="100"/>
          <a:sy n="69" d="100"/>
        </p:scale>
        <p:origin x="-2484" y="-114"/>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0B9C36-03F4-41DF-9FFD-B4483F722394}" type="datetimeFigureOut">
              <a:rPr lang="en-CA" smtClean="0"/>
              <a:pPr/>
              <a:t>10/12/2012</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xmlns="" val="2139568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xmlns="" val="1054268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xmlns="" val="258185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415047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xmlns="" val="253275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xmlns="" val="235209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xmlns="" val="325467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xmlns="" val="54305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extLst>
      <p:ext uri="{BB962C8B-B14F-4D97-AF65-F5344CB8AC3E}">
        <p14:creationId xmlns:p14="http://schemas.microsoft.com/office/powerpoint/2010/main" xmlns="" val="1359307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26" name="Picture 25"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27" name="Rectangle 26"/>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1997-2012</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grpSp>
        <p:nvGrpSpPr>
          <p:cNvPr id="15" name="Group 14"/>
          <p:cNvGrpSpPr/>
          <p:nvPr userDrawn="1"/>
        </p:nvGrpSpPr>
        <p:grpSpPr>
          <a:xfrm>
            <a:off x="0" y="0"/>
            <a:ext cx="9144000" cy="6876000"/>
            <a:chOff x="0" y="0"/>
            <a:chExt cx="9144000" cy="6876000"/>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algn="l"/>
            <a:r>
              <a:rPr lang="en-CA" sz="1400" b="1" dirty="0" smtClean="0"/>
              <a:t>What’s in</a:t>
            </a:r>
            <a:r>
              <a:rPr lang="en-CA" sz="1400" b="1" baseline="0" dirty="0" smtClean="0"/>
              <a:t> this Section:</a:t>
            </a:r>
            <a:endParaRPr lang="en-CA" sz="1400" b="1" dirty="0"/>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algn="l"/>
            <a:r>
              <a:rPr lang="en-CA" sz="1400" b="1" dirty="0" smtClean="0"/>
              <a:t>Sections:</a:t>
            </a:r>
            <a:endParaRPr lang="en-CA" sz="1400" b="1"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a:t>
            </a:r>
            <a:r>
              <a:rPr lang="en-CA" sz="1000" baseline="0" dirty="0" smtClean="0"/>
              <a:t> Research Group</a:t>
            </a:r>
            <a:endParaRPr lang="en-CA" sz="1000" dirty="0"/>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0" algn="l"/>
            <a:fld id="{FF20F8B6-5AB9-41C4-A82C-4155E8A92B2C}" type="slidenum">
              <a:rPr lang="en-CA" sz="1000" smtClean="0"/>
              <a:pPr marL="179388" indent="0" algn="l"/>
              <a:t>‹#›</a:t>
            </a:fld>
            <a:endParaRPr lang="en-CA" sz="1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2" r:id="rId7"/>
    <p:sldLayoutId id="2147483680" r:id="rId8"/>
    <p:sldLayoutId id="2147483696" r:id="rId9"/>
    <p:sldLayoutId id="2147483677" r:id="rId10"/>
    <p:sldLayoutId id="2147483667" r:id="rId11"/>
    <p:sldLayoutId id="2147483684" r:id="rId12"/>
    <p:sldLayoutId id="2147483700" r:id="rId13"/>
    <p:sldLayoutId id="2147483683" r:id="rId14"/>
    <p:sldLayoutId id="2147483714" r:id="rId15"/>
    <p:sldLayoutId id="2147483694" r:id="rId16"/>
    <p:sldLayoutId id="2147483702"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develop-a-web-content-management-strategy?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xml"/><Relationship Id="rId7" Type="http://schemas.openxmlformats.org/officeDocument/2006/relationships/image" Target="../media/image19.jpeg"/><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oleObject" Target="../embeddings/oleObject1.bin"/><Relationship Id="rId10" Type="http://schemas.openxmlformats.org/officeDocument/2006/relationships/image" Target="../media/image4.gif"/><Relationship Id="rId4" Type="http://schemas.openxmlformats.org/officeDocument/2006/relationships/notesSlide" Target="../notesSlides/notesSlide10.xml"/><Relationship Id="rId9" Type="http://schemas.openxmlformats.org/officeDocument/2006/relationships/hyperlink" Target="http://www.infotech.com/research/ss/it-develop-a-web-content-management-strategy?utm_source=SS_Sample&amp;utm_medium=Collateral&amp;utm_campaign=Collateral" TargetMode="Externa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2.xml"/><Relationship Id="rId7" Type="http://schemas.openxmlformats.org/officeDocument/2006/relationships/notesSlide" Target="../notesSlides/notesSlide11.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slideLayout" Target="../slideLayouts/slideLayout6.xml"/><Relationship Id="rId5" Type="http://schemas.openxmlformats.org/officeDocument/2006/relationships/tags" Target="../tags/tag14.xml"/><Relationship Id="rId10" Type="http://schemas.openxmlformats.org/officeDocument/2006/relationships/image" Target="../media/image4.gif"/><Relationship Id="rId4" Type="http://schemas.openxmlformats.org/officeDocument/2006/relationships/tags" Target="../tags/tag13.xml"/><Relationship Id="rId9" Type="http://schemas.openxmlformats.org/officeDocument/2006/relationships/hyperlink" Target="http://www.infotech.com/research/ss/it-develop-a-web-content-management-strategy?utm_source=SS_Sample&amp;utm_medium=Collateral&amp;utm_campaign=Collater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 TargetMode="External"/><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22.png"/><Relationship Id="rId4" Type="http://schemas.openxmlformats.org/officeDocument/2006/relationships/hyperlink" Target="http://www.infotech.com/research/ss/it-develop-a-web-content-management-strategy?utm_source=SS_Sample&amp;utm_medium=Collateral&amp;utm_campaign=Collater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develop-a-web-content-management-strategy?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hyperlink" Target="http://www.infotech.com/research/ss/it-develop-a-web-content-management-strategy?utm_source=SS_Sample&amp;utm_medium=Collateral&amp;utm_campaign=Collatera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infotech.com/research/ss/select-a-web-content-management-solution" TargetMode="External"/><Relationship Id="rId13" Type="http://schemas.openxmlformats.org/officeDocument/2006/relationships/hyperlink" Target="http://www.infotech.com/research/ss/it-develop-a-web-content-management-strategy?utm_source=SS_Sample&amp;utm_medium=Collateral&amp;utm_campaign=Collateral" TargetMode="External"/><Relationship Id="rId3" Type="http://schemas.openxmlformats.org/officeDocument/2006/relationships/hyperlink" Target="xxx" TargetMode="External"/><Relationship Id="rId7" Type="http://schemas.openxmlformats.org/officeDocument/2006/relationships/hyperlink" Target="http://www.infotech.com/research/ss/develop-an-enterprise-content-management-strategy" TargetMode="External"/><Relationship Id="rId12" Type="http://schemas.openxmlformats.org/officeDocument/2006/relationships/hyperlink" Target="http://www.infotech.com/research/ss/vendor-landscape-plus-marketing-automation-suit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infotech.com/research/ss/it-vendor-landscape-plus-crm-suites-for-large-enterprises" TargetMode="External"/><Relationship Id="rId11" Type="http://schemas.openxmlformats.org/officeDocument/2006/relationships/hyperlink" Target="http://www.infotech.com/research/ss/select-an-e-mail-marketing-services-vendor" TargetMode="External"/><Relationship Id="rId5" Type="http://schemas.openxmlformats.org/officeDocument/2006/relationships/hyperlink" Target="http://www.infotech.com/research/ss/select-the-right-lead-management-automation-solution" TargetMode="External"/><Relationship Id="rId10" Type="http://schemas.openxmlformats.org/officeDocument/2006/relationships/hyperlink" Target="http://www.infotech.com/research/ss/it-vendor-landscape-plus-customer-service-management-suites" TargetMode="External"/><Relationship Id="rId4" Type="http://schemas.openxmlformats.org/officeDocument/2006/relationships/hyperlink" Target="http://www.infotech.com/research/ss/it-vendor-landscape-plus-small-enterprise-crm-suites" TargetMode="External"/><Relationship Id="rId9" Type="http://schemas.openxmlformats.org/officeDocument/2006/relationships/hyperlink" Target="http://www.infotech.com/research/ss/it-vendor-landscape-web-experience-management" TargetMode="External"/><Relationship Id="rId1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hyperlink" Target="http://www.infotech.com/research/ss/it-develop-a-web-content-management-strategy?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infotech.com/research/ss/it-develop-a-web-content-management-strategy?utm_source=SS_Sample&amp;utm_medium=Collateral&amp;utm_campaign=Collateral" TargetMode="External"/><Relationship Id="rId3" Type="http://schemas.openxmlformats.org/officeDocument/2006/relationships/hyperlink" Target="xxx"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infotech.com/research/ss/it-vendor-landscape-web-experience-management" TargetMode="External"/><Relationship Id="rId5" Type="http://schemas.openxmlformats.org/officeDocument/2006/relationships/image" Target="../media/image7.png"/><Relationship Id="rId4" Type="http://schemas.openxmlformats.org/officeDocument/2006/relationships/hyperlink" Target="http://www.infotech.com/research/ss/select-a-web-content-management-solution" TargetMode="External"/><Relationship Id="rId9"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www.infotech.com/research/ss/it-develop-a-web-content-management-strategy?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hyperlink" Target="http://www.infotech.com/browse/applications/enterprise-applications/content-document-management" TargetMode="Externa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hyperlink" Target="http://www.infotech.com/browse/applications/enterprise-applications/sales-marketing-and-customer-service-applications" TargetMode="External"/><Relationship Id="rId2" Type="http://schemas.openxmlformats.org/officeDocument/2006/relationships/tags" Target="../tags/tag3.xml"/><Relationship Id="rId16" Type="http://schemas.openxmlformats.org/officeDocument/2006/relationships/image" Target="../media/image4.gi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hyperlink" Target="http://www.infotech.com/research/ss/it-vendor-landscape-web-experience-management" TargetMode="External"/><Relationship Id="rId5" Type="http://schemas.openxmlformats.org/officeDocument/2006/relationships/tags" Target="../tags/tag6.xml"/><Relationship Id="rId15" Type="http://schemas.openxmlformats.org/officeDocument/2006/relationships/hyperlink" Target="http://www.infotech.com/research/ss/it-develop-a-web-content-management-strategy?utm_source=SS_Sample&amp;utm_medium=Collateral&amp;utm_campaign=Collateral" TargetMode="External"/><Relationship Id="rId10" Type="http://schemas.openxmlformats.org/officeDocument/2006/relationships/notesSlide" Target="../notesSlides/notesSlide8.xml"/><Relationship Id="rId4" Type="http://schemas.openxmlformats.org/officeDocument/2006/relationships/tags" Target="../tags/tag5.xml"/><Relationship Id="rId9" Type="http://schemas.openxmlformats.org/officeDocument/2006/relationships/slideLayout" Target="../slideLayouts/slideLayout8.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jpeg"/><Relationship Id="rId7"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4.gif"/><Relationship Id="rId4" Type="http://schemas.openxmlformats.org/officeDocument/2006/relationships/image" Target="../media/image12.jpeg"/><Relationship Id="rId9" Type="http://schemas.openxmlformats.org/officeDocument/2006/relationships/hyperlink" Target="http://www.infotech.com/research/ss/it-develop-a-web-content-management-strategy?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Develop a Web Content Management Strategy</a:t>
            </a:r>
            <a:endParaRPr lang="en-US" dirty="0" smtClean="0"/>
          </a:p>
        </p:txBody>
      </p:sp>
      <p:sp>
        <p:nvSpPr>
          <p:cNvPr id="8" name="Text Placeholder 7"/>
          <p:cNvSpPr>
            <a:spLocks noGrp="1"/>
          </p:cNvSpPr>
          <p:nvPr>
            <p:ph type="body" sz="quarter" idx="16"/>
          </p:nvPr>
        </p:nvSpPr>
        <p:spPr/>
        <p:txBody>
          <a:bodyPr/>
          <a:lstStyle/>
          <a:p>
            <a:r>
              <a:rPr lang="en-CA" dirty="0" smtClean="0"/>
              <a:t>Balance the needs of marketing and IT. Just don’t overbuy.</a:t>
            </a:r>
            <a:endParaRPr lang="en-CA" dirty="0"/>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pic>
          <p:nvPicPr>
            <p:cNvPr id="6" name="Picture 5" descr="sample-titlebar-itrgNEW.gif"/>
            <p:cNvPicPr>
              <a:picLocks noChangeAspect="1"/>
            </p:cNvPicPr>
            <p:nvPr/>
          </p:nvPicPr>
          <p:blipFill>
            <a:blip r:embed="rId4" cstate="print"/>
            <a:srcRect l="79925" t="59366"/>
            <a:stretch>
              <a:fillRect/>
            </a:stretch>
          </p:blipFill>
          <p:spPr>
            <a:xfrm>
              <a:off x="7308304" y="6266557"/>
              <a:ext cx="1835696" cy="591443"/>
            </a:xfrm>
            <a:prstGeom prst="rect">
              <a:avLst/>
            </a:prstGeom>
          </p:spPr>
        </p:pic>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1997 - 2012 Info-Tech Research Group</a:t>
              </a:r>
              <a:endParaRPr lang="en-CA" sz="800"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nvGraphicFramePr>
        <p:xfrm>
          <a:off x="0" y="0"/>
          <a:ext cx="158750" cy="158750"/>
        </p:xfrm>
        <a:graphic>
          <a:graphicData uri="http://schemas.openxmlformats.org/presentationml/2006/ole">
            <p:oleObj spid="_x0000_s784394" name="think-cell Slide" r:id="rId5" imgW="360" imgH="360" progId="">
              <p:embed/>
            </p:oleObj>
          </a:graphicData>
        </a:graphic>
      </p:graphicFrame>
      <p:sp>
        <p:nvSpPr>
          <p:cNvPr id="3" name="Title 2"/>
          <p:cNvSpPr>
            <a:spLocks noGrp="1"/>
          </p:cNvSpPr>
          <p:nvPr>
            <p:ph type="title"/>
            <p:custDataLst>
              <p:tags r:id="rId2"/>
            </p:custDataLst>
          </p:nvPr>
        </p:nvSpPr>
        <p:spPr/>
        <p:txBody>
          <a:bodyPr/>
          <a:lstStyle/>
          <a:p>
            <a:r>
              <a:rPr lang="en-US" dirty="0" smtClean="0"/>
              <a:t>Life can be painful without a WCM solution</a:t>
            </a:r>
            <a:endParaRPr lang="en-US" dirty="0"/>
          </a:p>
        </p:txBody>
      </p:sp>
      <p:sp>
        <p:nvSpPr>
          <p:cNvPr id="24" name="TextBox 23"/>
          <p:cNvSpPr txBox="1"/>
          <p:nvPr/>
        </p:nvSpPr>
        <p:spPr>
          <a:xfrm>
            <a:off x="251520" y="1687354"/>
            <a:ext cx="5040560" cy="4185761"/>
          </a:xfrm>
          <a:prstGeom prst="rect">
            <a:avLst/>
          </a:prstGeom>
          <a:noFill/>
        </p:spPr>
        <p:txBody>
          <a:bodyPr wrap="square" rtlCol="0">
            <a:spAutoFit/>
          </a:bodyPr>
          <a:lstStyle/>
          <a:p>
            <a:pPr algn="l"/>
            <a:r>
              <a:rPr lang="en-CA" sz="1400" b="1" dirty="0" smtClean="0"/>
              <a:t>IT is scrambling for resources to support organization’s web presence. </a:t>
            </a:r>
          </a:p>
          <a:p>
            <a:pPr algn="l"/>
            <a:r>
              <a:rPr lang="en-CA" sz="1400" dirty="0" smtClean="0"/>
              <a:t>Is your IT department spending </a:t>
            </a:r>
            <a:r>
              <a:rPr lang="en-CA" sz="1400" b="1" dirty="0" smtClean="0"/>
              <a:t>only</a:t>
            </a:r>
            <a:r>
              <a:rPr lang="en-CA" sz="1400" dirty="0" smtClean="0"/>
              <a:t> 10 hours a week on website management? That’s 40 hours over a month and over 3 months of full-time employee’s work over a year. </a:t>
            </a:r>
          </a:p>
          <a:p>
            <a:pPr algn="l"/>
            <a:r>
              <a:rPr lang="en-CA" sz="1400" dirty="0" smtClean="0"/>
              <a:t> </a:t>
            </a:r>
          </a:p>
          <a:p>
            <a:pPr algn="l">
              <a:buFont typeface="Wingdings"/>
              <a:buChar char="à"/>
            </a:pPr>
            <a:endParaRPr lang="en-CA" sz="1400" dirty="0"/>
          </a:p>
          <a:p>
            <a:pPr algn="l"/>
            <a:r>
              <a:rPr lang="en-CA" sz="1400" b="1" dirty="0" smtClean="0"/>
              <a:t>Your customers are slowly becoming disenchanted with your brand and your product. </a:t>
            </a:r>
          </a:p>
          <a:p>
            <a:pPr algn="l"/>
            <a:r>
              <a:rPr lang="en-CA" sz="1400" dirty="0" smtClean="0"/>
              <a:t>Your website visitors are not getting the best web experience, and their engagement levels are going down. Meanwhile, your competitors are offering them prime video, social, and mobile experience.</a:t>
            </a:r>
          </a:p>
          <a:p>
            <a:pPr algn="l"/>
            <a:endParaRPr lang="en-CA" sz="1400" dirty="0" smtClean="0"/>
          </a:p>
          <a:p>
            <a:pPr algn="l"/>
            <a:endParaRPr lang="en-CA" sz="1400" dirty="0"/>
          </a:p>
          <a:p>
            <a:pPr algn="l"/>
            <a:r>
              <a:rPr lang="en-CA" sz="1400" b="1" dirty="0" smtClean="0"/>
              <a:t>Marketing doesn’t have enough insight into the product of their strategy.</a:t>
            </a:r>
          </a:p>
          <a:p>
            <a:pPr algn="l"/>
            <a:r>
              <a:rPr lang="en-CA" sz="1400" dirty="0" smtClean="0"/>
              <a:t>Your Marketing team is providing less warm leads to Sales, feeling as if they are looking for the impossible.</a:t>
            </a:r>
            <a:endParaRPr lang="en-CA" dirty="0"/>
          </a:p>
        </p:txBody>
      </p:sp>
      <p:sp>
        <p:nvSpPr>
          <p:cNvPr id="25" name="TextBox 24"/>
          <p:cNvSpPr txBox="1"/>
          <p:nvPr/>
        </p:nvSpPr>
        <p:spPr>
          <a:xfrm>
            <a:off x="251520" y="1196752"/>
            <a:ext cx="8568952" cy="369332"/>
          </a:xfrm>
          <a:prstGeom prst="rect">
            <a:avLst/>
          </a:prstGeom>
          <a:noFill/>
        </p:spPr>
        <p:txBody>
          <a:bodyPr wrap="square" rtlCol="0">
            <a:spAutoFit/>
          </a:bodyPr>
          <a:lstStyle/>
          <a:p>
            <a:pPr algn="l"/>
            <a:r>
              <a:rPr lang="en-CA" b="1" dirty="0" smtClean="0"/>
              <a:t>Don’t wait for </a:t>
            </a:r>
            <a:r>
              <a:rPr lang="en-US" b="1" dirty="0" smtClean="0"/>
              <a:t>multiple </a:t>
            </a:r>
            <a:r>
              <a:rPr lang="en-US" b="1" dirty="0"/>
              <a:t>stakeholders </a:t>
            </a:r>
            <a:r>
              <a:rPr lang="en-US" b="1" dirty="0" smtClean="0"/>
              <a:t>to be disappointed.</a:t>
            </a:r>
            <a:endParaRPr lang="en-CA" b="1" dirty="0"/>
          </a:p>
        </p:txBody>
      </p:sp>
      <p:sp>
        <p:nvSpPr>
          <p:cNvPr id="27" name="Chevron 26"/>
          <p:cNvSpPr/>
          <p:nvPr/>
        </p:nvSpPr>
        <p:spPr>
          <a:xfrm>
            <a:off x="5328084" y="3531970"/>
            <a:ext cx="576064" cy="720080"/>
          </a:xfrm>
          <a:prstGeom prst="chevron">
            <a:avLst/>
          </a:prstGeom>
          <a:solidFill>
            <a:schemeClr val="accent2">
              <a:lumMod val="40000"/>
              <a:lumOff val="6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TextBox 28"/>
          <p:cNvSpPr txBox="1"/>
          <p:nvPr/>
        </p:nvSpPr>
        <p:spPr>
          <a:xfrm>
            <a:off x="6288571" y="3531970"/>
            <a:ext cx="1728192" cy="738664"/>
          </a:xfrm>
          <a:prstGeom prst="rect">
            <a:avLst/>
          </a:prstGeom>
          <a:noFill/>
        </p:spPr>
        <p:txBody>
          <a:bodyPr wrap="square" rtlCol="0">
            <a:spAutoFit/>
          </a:bodyPr>
          <a:lstStyle/>
          <a:p>
            <a:pPr algn="l"/>
            <a:r>
              <a:rPr lang="en-CA" sz="1400" b="1" dirty="0" smtClean="0"/>
              <a:t>Delight your customers before the spell is over.</a:t>
            </a:r>
            <a:endParaRPr lang="en-CA" sz="1400" b="1" dirty="0"/>
          </a:p>
        </p:txBody>
      </p:sp>
      <p:sp>
        <p:nvSpPr>
          <p:cNvPr id="30" name="TextBox 29"/>
          <p:cNvSpPr txBox="1"/>
          <p:nvPr/>
        </p:nvSpPr>
        <p:spPr>
          <a:xfrm>
            <a:off x="6200234" y="1843128"/>
            <a:ext cx="1904866" cy="1169551"/>
          </a:xfrm>
          <a:prstGeom prst="rect">
            <a:avLst/>
          </a:prstGeom>
          <a:noFill/>
        </p:spPr>
        <p:txBody>
          <a:bodyPr wrap="square" rtlCol="0">
            <a:spAutoFit/>
          </a:bodyPr>
          <a:lstStyle/>
          <a:p>
            <a:pPr algn="l"/>
            <a:r>
              <a:rPr lang="en-CA" sz="1400" b="1" dirty="0" smtClean="0"/>
              <a:t>Allow for IT to deliver more value, and use their resources more efficiently.</a:t>
            </a:r>
            <a:endParaRPr lang="en-CA" sz="1400" b="1" dirty="0"/>
          </a:p>
        </p:txBody>
      </p:sp>
      <p:sp>
        <p:nvSpPr>
          <p:cNvPr id="32" name="Chevron 31"/>
          <p:cNvSpPr/>
          <p:nvPr/>
        </p:nvSpPr>
        <p:spPr>
          <a:xfrm>
            <a:off x="5328084" y="1987144"/>
            <a:ext cx="576064" cy="720080"/>
          </a:xfrm>
          <a:prstGeom prst="chevron">
            <a:avLst/>
          </a:prstGeom>
          <a:solidFill>
            <a:schemeClr val="accent2">
              <a:lumMod val="40000"/>
              <a:lumOff val="6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Chevron 32"/>
          <p:cNvSpPr/>
          <p:nvPr/>
        </p:nvSpPr>
        <p:spPr>
          <a:xfrm>
            <a:off x="5328084" y="5085184"/>
            <a:ext cx="576064" cy="720080"/>
          </a:xfrm>
          <a:prstGeom prst="chevron">
            <a:avLst/>
          </a:prstGeom>
          <a:solidFill>
            <a:schemeClr val="accent2">
              <a:lumMod val="40000"/>
              <a:lumOff val="6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TextBox 36"/>
          <p:cNvSpPr txBox="1"/>
          <p:nvPr/>
        </p:nvSpPr>
        <p:spPr>
          <a:xfrm>
            <a:off x="6324575" y="5013176"/>
            <a:ext cx="1656184" cy="738664"/>
          </a:xfrm>
          <a:prstGeom prst="rect">
            <a:avLst/>
          </a:prstGeom>
          <a:noFill/>
        </p:spPr>
        <p:txBody>
          <a:bodyPr wrap="square" rtlCol="0">
            <a:spAutoFit/>
          </a:bodyPr>
          <a:lstStyle/>
          <a:p>
            <a:pPr algn="l"/>
            <a:r>
              <a:rPr lang="en-CA" sz="1400" b="1" dirty="0" smtClean="0"/>
              <a:t>Empower Marketing before it’s too late.</a:t>
            </a:r>
            <a:endParaRPr lang="en-CA" sz="1400" b="1" dirty="0"/>
          </a:p>
        </p:txBody>
      </p:sp>
      <p:pic>
        <p:nvPicPr>
          <p:cNvPr id="2052" name="Picture 4" descr="Stock Illustration: Hourglass"/>
          <p:cNvPicPr>
            <a:picLocks noChangeAspect="1" noChangeArrowheads="1"/>
          </p:cNvPicPr>
          <p:nvPr/>
        </p:nvPicPr>
        <p:blipFill>
          <a:blip r:embed="rId6" cstate="print"/>
          <a:stretch>
            <a:fillRect/>
          </a:stretch>
        </p:blipFill>
        <p:spPr bwMode="auto">
          <a:xfrm>
            <a:off x="8125510" y="1987144"/>
            <a:ext cx="633371" cy="781100"/>
          </a:xfrm>
          <a:prstGeom prst="rect">
            <a:avLst/>
          </a:prstGeom>
          <a:noFill/>
        </p:spPr>
      </p:pic>
      <p:pic>
        <p:nvPicPr>
          <p:cNvPr id="2054" name="Picture 6" descr="Stock Illustration: Fat godmother flying"/>
          <p:cNvPicPr>
            <a:picLocks noChangeAspect="1" noChangeArrowheads="1"/>
          </p:cNvPicPr>
          <p:nvPr/>
        </p:nvPicPr>
        <p:blipFill>
          <a:blip r:embed="rId7" cstate="print"/>
          <a:stretch>
            <a:fillRect/>
          </a:stretch>
        </p:blipFill>
        <p:spPr bwMode="auto">
          <a:xfrm>
            <a:off x="8007466" y="3531970"/>
            <a:ext cx="869458" cy="720079"/>
          </a:xfrm>
          <a:prstGeom prst="rect">
            <a:avLst/>
          </a:prstGeom>
          <a:noFill/>
        </p:spPr>
      </p:pic>
      <p:pic>
        <p:nvPicPr>
          <p:cNvPr id="2056" name="Picture 8" descr="Stock Illustration: Dollar in Shopping Bag"/>
          <p:cNvPicPr>
            <a:picLocks noChangeAspect="1" noChangeArrowheads="1"/>
          </p:cNvPicPr>
          <p:nvPr/>
        </p:nvPicPr>
        <p:blipFill>
          <a:blip r:embed="rId8" cstate="print"/>
          <a:stretch>
            <a:fillRect/>
          </a:stretch>
        </p:blipFill>
        <p:spPr bwMode="auto">
          <a:xfrm>
            <a:off x="8066888" y="5013176"/>
            <a:ext cx="750615" cy="730909"/>
          </a:xfrm>
          <a:prstGeom prst="rect">
            <a:avLst/>
          </a:prstGeom>
          <a:noFill/>
        </p:spPr>
      </p:pic>
      <p:cxnSp>
        <p:nvCxnSpPr>
          <p:cNvPr id="41" name="Straight Connector 40"/>
          <p:cNvCxnSpPr/>
          <p:nvPr/>
        </p:nvCxnSpPr>
        <p:spPr>
          <a:xfrm>
            <a:off x="550438" y="3068960"/>
            <a:ext cx="7992888" cy="0"/>
          </a:xfrm>
          <a:prstGeom prst="line">
            <a:avLst/>
          </a:prstGeom>
          <a:ln w="19050">
            <a:solidFill>
              <a:schemeClr val="tx2">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556" y="4653136"/>
            <a:ext cx="7992888" cy="0"/>
          </a:xfrm>
          <a:prstGeom prst="line">
            <a:avLst/>
          </a:prstGeom>
          <a:ln w="19050">
            <a:solidFill>
              <a:schemeClr val="tx2">
                <a:lumMod val="8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7" name="Picture 16"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3038469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nvGraphicFramePr>
        <p:xfrm>
          <a:off x="0" y="0"/>
          <a:ext cx="158750" cy="158750"/>
        </p:xfrm>
        <a:graphic>
          <a:graphicData uri="http://schemas.openxmlformats.org/presentationml/2006/ole">
            <p:oleObj spid="_x0000_s785416" name="think-cell Slide" r:id="rId8" imgW="360" imgH="360" progId="">
              <p:embed/>
            </p:oleObj>
          </a:graphicData>
        </a:graphic>
      </p:graphicFrame>
      <p:sp>
        <p:nvSpPr>
          <p:cNvPr id="2" name="Title 1"/>
          <p:cNvSpPr>
            <a:spLocks noGrp="1"/>
          </p:cNvSpPr>
          <p:nvPr>
            <p:ph type="title"/>
            <p:custDataLst>
              <p:tags r:id="rId2"/>
            </p:custDataLst>
          </p:nvPr>
        </p:nvSpPr>
        <p:spPr/>
        <p:txBody>
          <a:bodyPr/>
          <a:lstStyle/>
          <a:p>
            <a:r>
              <a:rPr lang="en-US" dirty="0" smtClean="0"/>
              <a:t>Web Content Management platforms provide multiple benefits for both IT and business processes</a:t>
            </a:r>
            <a:endParaRPr lang="en-US" dirty="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xmlns="" val="461571694"/>
              </p:ext>
            </p:extLst>
          </p:nvPr>
        </p:nvGraphicFramePr>
        <p:xfrm>
          <a:off x="388723" y="2143798"/>
          <a:ext cx="8326697" cy="4244897"/>
        </p:xfrm>
        <a:graphic>
          <a:graphicData uri="http://schemas.openxmlformats.org/drawingml/2006/table">
            <a:tbl>
              <a:tblPr firstRow="1" bandRow="1">
                <a:tableStyleId>{2D5ABB26-0587-4C30-8999-92F81FD0307C}</a:tableStyleId>
              </a:tblPr>
              <a:tblGrid>
                <a:gridCol w="1420998"/>
                <a:gridCol w="1703406"/>
                <a:gridCol w="1749444"/>
                <a:gridCol w="1749444"/>
                <a:gridCol w="1703405"/>
              </a:tblGrid>
              <a:tr h="302784">
                <a:tc>
                  <a:txBody>
                    <a:bodyPr/>
                    <a:lstStyle/>
                    <a:p>
                      <a:endParaRPr lang="en-US" b="1" dirty="0">
                        <a:solidFill>
                          <a:schemeClr val="tx1"/>
                        </a:solidFill>
                      </a:endParaRPr>
                    </a:p>
                  </a:txBody>
                  <a:tcPr/>
                </a:tc>
                <a:tc>
                  <a:txBody>
                    <a:bodyPr/>
                    <a:lstStyle/>
                    <a:p>
                      <a:pPr algn="ctr"/>
                      <a:r>
                        <a:rPr lang="en-CA" sz="1300" b="1" dirty="0" smtClean="0">
                          <a:solidFill>
                            <a:schemeClr val="tx1"/>
                          </a:solidFill>
                        </a:rPr>
                        <a:t>Time</a:t>
                      </a:r>
                      <a:r>
                        <a:rPr lang="en-CA" sz="1300" b="1" baseline="0" dirty="0" smtClean="0">
                          <a:solidFill>
                            <a:schemeClr val="tx1"/>
                          </a:solidFill>
                        </a:rPr>
                        <a:t> Savings</a:t>
                      </a:r>
                      <a:endParaRPr lang="en-CA" sz="1300" b="1" dirty="0">
                        <a:solidFill>
                          <a:schemeClr val="tx1"/>
                        </a:solidFill>
                      </a:endParaRPr>
                    </a:p>
                  </a:txBody>
                  <a:tcPr/>
                </a:tc>
                <a:tc>
                  <a:txBody>
                    <a:bodyPr/>
                    <a:lstStyle/>
                    <a:p>
                      <a:pPr algn="ctr"/>
                      <a:r>
                        <a:rPr lang="en-CA" sz="1300" b="1" baseline="0" dirty="0" smtClean="0">
                          <a:solidFill>
                            <a:schemeClr val="tx1"/>
                          </a:solidFill>
                        </a:rPr>
                        <a:t>Additional Revenue Generation</a:t>
                      </a:r>
                      <a:endParaRPr lang="en-CA" sz="1300" b="1" dirty="0">
                        <a:solidFill>
                          <a:schemeClr val="tx1"/>
                        </a:solidFill>
                      </a:endParaRPr>
                    </a:p>
                  </a:txBody>
                  <a:tcPr/>
                </a:tc>
                <a:tc>
                  <a:txBody>
                    <a:bodyPr/>
                    <a:lstStyle/>
                    <a:p>
                      <a:pPr algn="ctr"/>
                      <a:r>
                        <a:rPr lang="en-CA" sz="1300" b="1" dirty="0" smtClean="0">
                          <a:solidFill>
                            <a:schemeClr val="tx1"/>
                          </a:solidFill>
                        </a:rPr>
                        <a:t>Integration efficiencies</a:t>
                      </a:r>
                      <a:endParaRPr lang="en-CA" sz="1300" b="1" dirty="0">
                        <a:solidFill>
                          <a:schemeClr val="tx1"/>
                        </a:solidFill>
                      </a:endParaRPr>
                    </a:p>
                  </a:txBody>
                  <a:tcPr/>
                </a:tc>
                <a:tc>
                  <a:txBody>
                    <a:bodyPr/>
                    <a:lstStyle/>
                    <a:p>
                      <a:pPr algn="ctr"/>
                      <a:r>
                        <a:rPr lang="en-CA" sz="1300" b="1" dirty="0" smtClean="0">
                          <a:solidFill>
                            <a:schemeClr val="tx1"/>
                          </a:solidFill>
                        </a:rPr>
                        <a:t>Better Reports</a:t>
                      </a:r>
                      <a:r>
                        <a:rPr lang="en-CA" sz="1300" b="1" baseline="0" dirty="0" smtClean="0">
                          <a:solidFill>
                            <a:schemeClr val="tx1"/>
                          </a:solidFill>
                        </a:rPr>
                        <a:t> and Analytics</a:t>
                      </a:r>
                      <a:endParaRPr lang="en-CA" sz="1300" b="1" dirty="0">
                        <a:solidFill>
                          <a:schemeClr val="tx1"/>
                        </a:solidFill>
                      </a:endParaRPr>
                    </a:p>
                  </a:txBody>
                  <a:tcPr/>
                </a:tc>
              </a:tr>
              <a:tr h="1952334">
                <a:tc>
                  <a:txBody>
                    <a:bodyPr/>
                    <a:lstStyle/>
                    <a:p>
                      <a:r>
                        <a:rPr lang="en-CA" sz="1300" b="1" dirty="0" smtClean="0"/>
                        <a:t>Business Value</a:t>
                      </a:r>
                      <a:endParaRPr lang="en-CA" sz="1300" b="1" dirty="0"/>
                    </a:p>
                  </a:txBody>
                  <a:tcPr anchor="ctr"/>
                </a:tc>
                <a:tc>
                  <a:txBody>
                    <a:bodyPr/>
                    <a:lstStyle/>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CA" sz="1200" b="0" kern="1200" baseline="0" dirty="0" smtClean="0">
                          <a:solidFill>
                            <a:schemeClr val="tx1"/>
                          </a:solidFill>
                          <a:latin typeface="+mn-lt"/>
                          <a:ea typeface="+mn-ea"/>
                          <a:cs typeface="Arial" pitchFamily="34" charset="0"/>
                        </a:rPr>
                        <a:t>Decrease time to execute campaigns.</a:t>
                      </a: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CA" sz="1200" b="0" kern="1200" baseline="0" dirty="0" smtClean="0">
                        <a:solidFill>
                          <a:schemeClr val="tx1"/>
                        </a:solidFill>
                        <a:latin typeface="+mn-lt"/>
                        <a:ea typeface="+mn-ea"/>
                        <a:cs typeface="Arial" pitchFamily="34" charset="0"/>
                      </a:endParaRP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US" sz="1200" b="0" kern="1200" baseline="0" dirty="0" smtClean="0">
                          <a:solidFill>
                            <a:schemeClr val="tx1"/>
                          </a:solidFill>
                          <a:latin typeface="+mn-lt"/>
                          <a:ea typeface="+mn-ea"/>
                          <a:cs typeface="Arial" pitchFamily="34" charset="0"/>
                        </a:rPr>
                        <a:t>Improve efficiency of lead acquisition activities.</a:t>
                      </a: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US" sz="1200" b="0" kern="1200" baseline="0" dirty="0" smtClean="0">
                        <a:solidFill>
                          <a:schemeClr val="tx1"/>
                        </a:solidFill>
                        <a:latin typeface="+mn-lt"/>
                        <a:ea typeface="+mn-ea"/>
                        <a:cs typeface="Arial" pitchFamily="34" charset="0"/>
                      </a:endParaRP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US" sz="1200" b="0" kern="1200" baseline="0" dirty="0" smtClean="0">
                          <a:solidFill>
                            <a:schemeClr val="tx1"/>
                          </a:solidFill>
                          <a:latin typeface="+mn-lt"/>
                          <a:ea typeface="+mn-ea"/>
                          <a:cs typeface="Arial" pitchFamily="34" charset="0"/>
                        </a:rPr>
                        <a:t>Increased resourcing options.</a:t>
                      </a:r>
                    </a:p>
                  </a:txBody>
                  <a:tcPr/>
                </a:tc>
                <a:tc>
                  <a:txBody>
                    <a:bodyPr/>
                    <a:lstStyle/>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CA" sz="1200" b="0" kern="1200" baseline="0" dirty="0" smtClean="0">
                          <a:solidFill>
                            <a:schemeClr val="tx1"/>
                          </a:solidFill>
                          <a:latin typeface="+mn-lt"/>
                          <a:ea typeface="+mn-ea"/>
                          <a:cs typeface="Arial" pitchFamily="34" charset="0"/>
                        </a:rPr>
                        <a:t>Higher campaign and response rates.</a:t>
                      </a: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CA" sz="1200" b="0" kern="1200" baseline="0" dirty="0" smtClean="0">
                        <a:solidFill>
                          <a:schemeClr val="tx1"/>
                        </a:solidFill>
                        <a:latin typeface="+mn-lt"/>
                        <a:ea typeface="+mn-ea"/>
                        <a:cs typeface="Arial" pitchFamily="34" charset="0"/>
                      </a:endParaRP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US" sz="1200" b="0" kern="1200" baseline="0" dirty="0" smtClean="0">
                          <a:solidFill>
                            <a:schemeClr val="tx1"/>
                          </a:solidFill>
                          <a:latin typeface="+mn-lt"/>
                          <a:ea typeface="+mn-ea"/>
                          <a:cs typeface="Arial" pitchFamily="34" charset="0"/>
                        </a:rPr>
                        <a:t>Decrease lead acquisition costs.</a:t>
                      </a: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CA" sz="1200" b="0" kern="1200" baseline="0" dirty="0" smtClean="0">
                        <a:solidFill>
                          <a:schemeClr val="tx1"/>
                        </a:solidFill>
                        <a:latin typeface="+mn-lt"/>
                        <a:ea typeface="+mn-ea"/>
                        <a:cs typeface="Arial" pitchFamily="34" charset="0"/>
                      </a:endParaRP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CA" sz="1200" b="0" kern="1200" baseline="0" dirty="0" smtClean="0">
                          <a:solidFill>
                            <a:schemeClr val="tx1"/>
                          </a:solidFill>
                          <a:latin typeface="+mn-lt"/>
                          <a:ea typeface="+mn-ea"/>
                          <a:cs typeface="Arial" pitchFamily="34" charset="0"/>
                        </a:rPr>
                        <a:t>Broaden reach through social and video channels.</a:t>
                      </a: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CA" sz="1200" b="0" kern="1200" baseline="0" dirty="0" smtClean="0">
                        <a:solidFill>
                          <a:schemeClr val="tx1"/>
                        </a:solidFill>
                        <a:latin typeface="+mn-lt"/>
                        <a:ea typeface="+mn-ea"/>
                        <a:cs typeface="Arial" pitchFamily="34" charset="0"/>
                      </a:endParaRP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US" sz="1200" b="0" kern="1200" baseline="0" dirty="0" smtClean="0">
                        <a:solidFill>
                          <a:schemeClr val="tx1"/>
                        </a:solidFill>
                        <a:latin typeface="+mn-lt"/>
                        <a:ea typeface="+mn-ea"/>
                        <a:cs typeface="Arial" pitchFamily="34" charset="0"/>
                      </a:endParaRPr>
                    </a:p>
                  </a:txBody>
                  <a:tcPr/>
                </a:tc>
                <a:tc>
                  <a:txBody>
                    <a:bodyPr/>
                    <a:lstStyle/>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CA" sz="1200" b="0" kern="1200" baseline="0" dirty="0" smtClean="0">
                          <a:solidFill>
                            <a:schemeClr val="tx1"/>
                          </a:solidFill>
                          <a:latin typeface="+mn-lt"/>
                          <a:ea typeface="+mn-ea"/>
                          <a:cs typeface="Arial" pitchFamily="34" charset="0"/>
                        </a:rPr>
                        <a:t>System integration gives sales a better view of prospect activity.</a:t>
                      </a: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CA" sz="1200" b="0" kern="1200" baseline="0" dirty="0" smtClean="0">
                        <a:solidFill>
                          <a:schemeClr val="tx1"/>
                        </a:solidFill>
                        <a:latin typeface="+mn-lt"/>
                        <a:ea typeface="+mn-ea"/>
                        <a:cs typeface="Arial" pitchFamily="34" charset="0"/>
                      </a:endParaRP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CA" sz="1200" b="0" kern="1200" baseline="0" dirty="0" smtClean="0">
                          <a:solidFill>
                            <a:schemeClr val="tx1"/>
                          </a:solidFill>
                          <a:latin typeface="+mn-lt"/>
                          <a:ea typeface="+mn-ea"/>
                          <a:cs typeface="Arial" pitchFamily="34" charset="0"/>
                        </a:rPr>
                        <a:t>Integrations with other content-generating systems can streamline content production.</a:t>
                      </a:r>
                      <a:endParaRPr lang="en-CA" sz="1200" b="0" kern="1200" baseline="0" dirty="0">
                        <a:solidFill>
                          <a:schemeClr val="tx1"/>
                        </a:solidFill>
                        <a:latin typeface="+mn-lt"/>
                        <a:ea typeface="+mn-ea"/>
                        <a:cs typeface="Arial" pitchFamily="34" charset="0"/>
                      </a:endParaRPr>
                    </a:p>
                  </a:txBody>
                  <a:tcPr/>
                </a:tc>
                <a:tc>
                  <a:txBody>
                    <a:bodyPr/>
                    <a:lstStyle/>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US" sz="1200" b="0" kern="1200" baseline="0" dirty="0" smtClean="0">
                          <a:solidFill>
                            <a:schemeClr val="tx1"/>
                          </a:solidFill>
                          <a:latin typeface="+mn-lt"/>
                          <a:ea typeface="+mn-ea"/>
                          <a:cs typeface="Arial" pitchFamily="34" charset="0"/>
                        </a:rPr>
                        <a:t>Track, measure and prove the value of marketing activities</a:t>
                      </a:r>
                      <a:r>
                        <a:rPr lang="en-CA" sz="1200" b="0" kern="1200" baseline="0" dirty="0" smtClean="0">
                          <a:solidFill>
                            <a:schemeClr val="tx1"/>
                          </a:solidFill>
                          <a:latin typeface="+mn-lt"/>
                          <a:ea typeface="+mn-ea"/>
                          <a:cs typeface="Arial" pitchFamily="34" charset="0"/>
                        </a:rPr>
                        <a:t>. </a:t>
                      </a: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CA" sz="1200" b="0" kern="1200" baseline="0" dirty="0" smtClean="0">
                        <a:solidFill>
                          <a:schemeClr val="tx1"/>
                        </a:solidFill>
                        <a:latin typeface="+mn-lt"/>
                        <a:ea typeface="+mn-ea"/>
                        <a:cs typeface="Arial" pitchFamily="34" charset="0"/>
                      </a:endParaRPr>
                    </a:p>
                  </a:txBody>
                  <a:tcPr/>
                </a:tc>
              </a:tr>
              <a:tr h="1654097">
                <a:tc>
                  <a:txBody>
                    <a:bodyPr/>
                    <a:lstStyle/>
                    <a:p>
                      <a:r>
                        <a:rPr lang="en-CA" sz="1300" b="1" dirty="0" smtClean="0"/>
                        <a:t>IT</a:t>
                      </a:r>
                      <a:r>
                        <a:rPr lang="en-CA" sz="1300" b="1" baseline="0" dirty="0" smtClean="0"/>
                        <a:t> Value</a:t>
                      </a:r>
                      <a:endParaRPr lang="en-CA" sz="1300" b="1" dirty="0"/>
                    </a:p>
                  </a:txBody>
                  <a:tcPr anchor="ctr"/>
                </a:tc>
                <a:tc>
                  <a:txBody>
                    <a:bodyPr/>
                    <a:lstStyle/>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US" sz="1200" b="0" kern="1200" baseline="0" dirty="0" smtClean="0">
                          <a:solidFill>
                            <a:schemeClr val="tx1"/>
                          </a:solidFill>
                          <a:latin typeface="+mn-lt"/>
                          <a:ea typeface="+mn-ea"/>
                          <a:cs typeface="Arial" pitchFamily="34" charset="0"/>
                        </a:rPr>
                        <a:t>Reduce reliance on IT for routine tasks such as A/B testing, webpage coding, and data cleansing.</a:t>
                      </a: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endParaRPr lang="en-US" sz="1200" b="0" kern="1200" baseline="0" dirty="0" smtClean="0">
                        <a:solidFill>
                          <a:schemeClr val="tx1"/>
                        </a:solidFill>
                        <a:latin typeface="+mn-lt"/>
                        <a:ea typeface="+mn-ea"/>
                        <a:cs typeface="Arial" pitchFamily="34" charset="0"/>
                      </a:endParaRPr>
                    </a:p>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US" sz="1200" b="0" kern="1200" baseline="0" dirty="0" smtClean="0">
                          <a:solidFill>
                            <a:schemeClr val="tx1"/>
                          </a:solidFill>
                          <a:latin typeface="+mn-lt"/>
                          <a:ea typeface="+mn-ea"/>
                          <a:cs typeface="Arial" pitchFamily="34" charset="0"/>
                        </a:rPr>
                        <a:t>Increase marketing autonomy.</a:t>
                      </a:r>
                      <a:endParaRPr lang="en-CA" sz="1200" b="0" kern="1200" baseline="0" dirty="0">
                        <a:solidFill>
                          <a:schemeClr val="tx1"/>
                        </a:solidFill>
                        <a:latin typeface="+mn-lt"/>
                        <a:ea typeface="+mn-ea"/>
                        <a:cs typeface="Arial" pitchFamily="34" charset="0"/>
                      </a:endParaRPr>
                    </a:p>
                  </a:txBody>
                  <a:tcPr/>
                </a:tc>
                <a:tc>
                  <a:txBody>
                    <a:bodyPr/>
                    <a:lstStyle/>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CA" sz="1200" b="0" kern="1200" baseline="0" dirty="0" smtClean="0">
                          <a:solidFill>
                            <a:schemeClr val="tx1"/>
                          </a:solidFill>
                          <a:latin typeface="+mn-lt"/>
                          <a:ea typeface="+mn-ea"/>
                          <a:cs typeface="Arial" pitchFamily="34" charset="0"/>
                        </a:rPr>
                        <a:t> Saved IT resources are now placed in sectors of the business where the ROI is of greatest value.</a:t>
                      </a:r>
                      <a:endParaRPr lang="en-CA" sz="1200" b="0" kern="1200" baseline="0" dirty="0">
                        <a:solidFill>
                          <a:schemeClr val="tx1"/>
                        </a:solidFill>
                        <a:latin typeface="+mn-lt"/>
                        <a:ea typeface="+mn-ea"/>
                        <a:cs typeface="Arial" pitchFamily="34" charset="0"/>
                      </a:endParaRPr>
                    </a:p>
                  </a:txBody>
                  <a:tcPr/>
                </a:tc>
                <a:tc>
                  <a:txBody>
                    <a:bodyPr/>
                    <a:lstStyle/>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CA" sz="1200" b="0" kern="1200" baseline="0" dirty="0" smtClean="0">
                          <a:solidFill>
                            <a:schemeClr val="tx1"/>
                          </a:solidFill>
                          <a:latin typeface="+mn-lt"/>
                          <a:ea typeface="+mn-ea"/>
                          <a:cs typeface="Arial" pitchFamily="34" charset="0"/>
                        </a:rPr>
                        <a:t>Improves the value delivered to the business.</a:t>
                      </a:r>
                    </a:p>
                  </a:txBody>
                  <a:tcPr/>
                </a:tc>
                <a:tc>
                  <a:txBody>
                    <a:bodyPr/>
                    <a:lstStyle/>
                    <a:p>
                      <a:pPr marL="166688" marR="0" indent="-166688" algn="l" defTabSz="914400" rtl="0" eaLnBrk="1" fontAlgn="auto" latinLnBrk="0" hangingPunct="1">
                        <a:lnSpc>
                          <a:spcPct val="100000"/>
                        </a:lnSpc>
                        <a:spcBef>
                          <a:spcPts val="0"/>
                        </a:spcBef>
                        <a:spcAft>
                          <a:spcPts val="0"/>
                        </a:spcAft>
                        <a:buClr>
                          <a:srgbClr val="336600"/>
                        </a:buClr>
                        <a:buSzPct val="120000"/>
                        <a:buFont typeface="Wingdings" pitchFamily="2" charset="2"/>
                        <a:buChar char="ü"/>
                        <a:tabLst/>
                        <a:defRPr/>
                      </a:pPr>
                      <a:r>
                        <a:rPr lang="en-CA" sz="1200" b="0" kern="1200" baseline="0" dirty="0" smtClean="0">
                          <a:solidFill>
                            <a:schemeClr val="tx1"/>
                          </a:solidFill>
                          <a:latin typeface="+mn-lt"/>
                          <a:ea typeface="+mn-ea"/>
                          <a:cs typeface="Arial" pitchFamily="34" charset="0"/>
                        </a:rPr>
                        <a:t>Reduces need for constant customization on status reports on lead value and campaign success.</a:t>
                      </a:r>
                      <a:endParaRPr lang="en-CA" sz="1200" b="0" kern="1200" baseline="0" dirty="0">
                        <a:solidFill>
                          <a:schemeClr val="tx1"/>
                        </a:solidFill>
                        <a:latin typeface="+mn-lt"/>
                        <a:ea typeface="+mn-ea"/>
                        <a:cs typeface="Arial" pitchFamily="34" charset="0"/>
                      </a:endParaRPr>
                    </a:p>
                  </a:txBody>
                  <a:tcPr/>
                </a:tc>
              </a:tr>
            </a:tbl>
          </a:graphicData>
        </a:graphic>
      </p:graphicFrame>
      <p:cxnSp>
        <p:nvCxnSpPr>
          <p:cNvPr id="18" name="Straight Connector 17"/>
          <p:cNvCxnSpPr/>
          <p:nvPr/>
        </p:nvCxnSpPr>
        <p:spPr>
          <a:xfrm>
            <a:off x="1809719" y="2354959"/>
            <a:ext cx="1" cy="3906821"/>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88723" y="1169986"/>
            <a:ext cx="8326697" cy="964600"/>
            <a:chOff x="4954385" y="1846565"/>
            <a:chExt cx="3365694" cy="1583795"/>
          </a:xfrm>
        </p:grpSpPr>
        <p:sp>
          <p:nvSpPr>
            <p:cNvPr id="17" name="Rectangle 2"/>
            <p:cNvSpPr/>
            <p:nvPr/>
          </p:nvSpPr>
          <p:spPr>
            <a:xfrm>
              <a:off x="4954385" y="1846565"/>
              <a:ext cx="3365694" cy="1583795"/>
            </a:xfrm>
            <a:prstGeom prst="rect">
              <a:avLst/>
            </a:prstGeom>
            <a:gradFill flip="none" rotWithShape="1">
              <a:gsLst>
                <a:gs pos="0">
                  <a:schemeClr val="accent2">
                    <a:lumMod val="40000"/>
                    <a:lumOff val="60000"/>
                  </a:schemeClr>
                </a:gs>
                <a:gs pos="50000">
                  <a:schemeClr val="accent2">
                    <a:lumMod val="20000"/>
                    <a:lumOff val="80000"/>
                  </a:schemeClr>
                </a:gs>
                <a:gs pos="100000">
                  <a:schemeClr val="bg1"/>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954385" y="1979805"/>
              <a:ext cx="3365694" cy="1364429"/>
            </a:xfrm>
            <a:prstGeom prst="rect">
              <a:avLst/>
            </a:prstGeom>
            <a:noFill/>
          </p:spPr>
          <p:txBody>
            <a:bodyPr wrap="square" rtlCol="0">
              <a:spAutoFit/>
            </a:bodyPr>
            <a:lstStyle/>
            <a:p>
              <a:pPr algn="l" fontAlgn="auto">
                <a:spcBef>
                  <a:spcPts val="0"/>
                </a:spcBef>
                <a:spcAft>
                  <a:spcPts val="0"/>
                </a:spcAft>
              </a:pPr>
              <a:r>
                <a:rPr lang="en-US" sz="1200" dirty="0">
                  <a:solidFill>
                    <a:srgbClr val="333333"/>
                  </a:solidFill>
                  <a:latin typeface="Arial"/>
                </a:rPr>
                <a:t>WCM solutions can integrate </a:t>
              </a:r>
              <a:r>
                <a:rPr lang="en-US" sz="1200" b="1" dirty="0">
                  <a:solidFill>
                    <a:srgbClr val="333333"/>
                  </a:solidFill>
                  <a:latin typeface="Arial"/>
                </a:rPr>
                <a:t>business strategies, marketing processes, and content management solutions</a:t>
              </a:r>
              <a:r>
                <a:rPr lang="en-US" sz="1200" dirty="0">
                  <a:solidFill>
                    <a:srgbClr val="333333"/>
                  </a:solidFill>
                  <a:latin typeface="Arial"/>
                </a:rPr>
                <a:t> across all stages of the sales lead lifecycle. This enables marketers to track leads from initial inquiry to sale, providing a closed loop reporting mechanism for marketing activities, and enabling campaign ROI measurement.</a:t>
              </a:r>
            </a:p>
            <a:p>
              <a:pPr algn="l" fontAlgn="auto">
                <a:spcBef>
                  <a:spcPts val="0"/>
                </a:spcBef>
                <a:spcAft>
                  <a:spcPts val="0"/>
                </a:spcAft>
              </a:pPr>
              <a:endParaRPr lang="en-CA" sz="1200" dirty="0" smtClean="0">
                <a:solidFill>
                  <a:srgbClr val="333333"/>
                </a:solidFill>
                <a:latin typeface="Arial"/>
              </a:endParaRPr>
            </a:p>
          </p:txBody>
        </p:sp>
      </p:grpSp>
      <p:cxnSp>
        <p:nvCxnSpPr>
          <p:cNvPr id="24" name="Straight Connector 23"/>
          <p:cNvCxnSpPr/>
          <p:nvPr/>
        </p:nvCxnSpPr>
        <p:spPr>
          <a:xfrm>
            <a:off x="3517744" y="2354959"/>
            <a:ext cx="1" cy="3906821"/>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1363" y="2354959"/>
            <a:ext cx="1" cy="3906821"/>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45335" y="2354959"/>
            <a:ext cx="1" cy="3906821"/>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692" y="4553118"/>
            <a:ext cx="8534617" cy="0"/>
          </a:xfrm>
          <a:prstGeom prst="line">
            <a:avLst/>
          </a:prstGeom>
          <a:ln w="28575">
            <a:solidFill>
              <a:srgbClr val="737373"/>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4"/>
            </p:custDataLst>
          </p:nvPr>
        </p:nvCxnSpPr>
        <p:spPr>
          <a:xfrm>
            <a:off x="304692" y="2604178"/>
            <a:ext cx="8534617" cy="0"/>
          </a:xfrm>
          <a:prstGeom prst="line">
            <a:avLst/>
          </a:prstGeom>
          <a:ln w="28575">
            <a:solidFill>
              <a:srgbClr val="737373"/>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5"/>
            </p:custDataLst>
          </p:nvPr>
        </p:nvCxnSpPr>
        <p:spPr>
          <a:xfrm>
            <a:off x="304692" y="6281310"/>
            <a:ext cx="8534617" cy="0"/>
          </a:xfrm>
          <a:prstGeom prst="line">
            <a:avLst/>
          </a:prstGeom>
          <a:ln w="28575">
            <a:solidFill>
              <a:srgbClr val="737373"/>
            </a:solidFill>
            <a:prstDash val="solid"/>
          </a:ln>
        </p:spPr>
        <p:style>
          <a:lnRef idx="1">
            <a:schemeClr val="accent1"/>
          </a:lnRef>
          <a:fillRef idx="0">
            <a:schemeClr val="accent1"/>
          </a:fillRef>
          <a:effectRef idx="0">
            <a:schemeClr val="accent1"/>
          </a:effectRef>
          <a:fontRef idx="minor">
            <a:schemeClr val="tx1"/>
          </a:fontRef>
        </p:style>
      </p:cxnSp>
      <p:pic>
        <p:nvPicPr>
          <p:cNvPr id="19" name="Picture 18"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46412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3"/>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4"/>
          </p:cNvPr>
          <p:cNvPicPr>
            <a:picLocks noChangeAspect="1"/>
          </p:cNvPicPr>
          <p:nvPr/>
        </p:nvPicPr>
        <p:blipFill>
          <a:blip r:embed="rId5"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pic>
        <p:nvPicPr>
          <p:cNvPr id="12" name="Picture 11" descr="sample_linkbar-itrgNEW.gif">
            <a:hlinkClick r:id="rId4"/>
          </p:cNvPr>
          <p:cNvPicPr>
            <a:picLocks noChangeAspect="1"/>
          </p:cNvPicPr>
          <p:nvPr/>
        </p:nvPicPr>
        <p:blipFill>
          <a:blip r:embed="rId6" cstate="print"/>
          <a:stretch>
            <a:fillRect/>
          </a:stretch>
        </p:blipFill>
        <p:spPr>
          <a:xfrm>
            <a:off x="0" y="6419850"/>
            <a:ext cx="9144000" cy="438150"/>
          </a:xfrm>
          <a:prstGeom prst="rect">
            <a:avLst/>
          </a:prstGeom>
        </p:spPr>
      </p:pic>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7"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257176" y="1232756"/>
            <a:ext cx="8620124" cy="657225"/>
          </a:xfrm>
        </p:spPr>
        <p:txBody>
          <a:bodyPr/>
          <a:lstStyle/>
          <a:p>
            <a:r>
              <a:rPr lang="en-CA" dirty="0" smtClean="0"/>
              <a:t>WCM isn’t dead yet. In fact, it’s thriving by meeting the increasingly diverse needs of the marketing department. Balance the requirements of IT and marketing… just don’t overbuy.</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0" name="Text Placeholder 9"/>
          <p:cNvSpPr>
            <a:spLocks noGrp="1"/>
          </p:cNvSpPr>
          <p:nvPr>
            <p:ph type="body" sz="quarter" idx="16"/>
          </p:nvPr>
        </p:nvSpPr>
        <p:spPr>
          <a:xfrm>
            <a:off x="249303" y="2696785"/>
            <a:ext cx="4034665" cy="2376264"/>
          </a:xfrm>
        </p:spPr>
        <p:txBody>
          <a:bodyPr/>
          <a:lstStyle/>
          <a:p>
            <a:r>
              <a:rPr lang="en-CA" dirty="0"/>
              <a:t>IT managers involved in evaluating, selecting, and deploying </a:t>
            </a:r>
            <a:r>
              <a:rPr lang="en-CA" dirty="0" smtClean="0"/>
              <a:t>a </a:t>
            </a:r>
            <a:r>
              <a:rPr lang="en-CA" dirty="0"/>
              <a:t>WCM platform.</a:t>
            </a:r>
          </a:p>
          <a:p>
            <a:endParaRPr lang="en-CA" dirty="0"/>
          </a:p>
          <a:p>
            <a:r>
              <a:rPr lang="en-CA" dirty="0"/>
              <a:t>Business and IT managers who are responsible for carrying out the initial evaluation and selection of </a:t>
            </a:r>
            <a:r>
              <a:rPr lang="en-CA" dirty="0" smtClean="0"/>
              <a:t>a </a:t>
            </a:r>
            <a:r>
              <a:rPr lang="en-CA" dirty="0"/>
              <a:t>WCM platform.</a:t>
            </a:r>
          </a:p>
          <a:p>
            <a:endParaRPr lang="en-CA" dirty="0"/>
          </a:p>
          <a:p>
            <a:r>
              <a:rPr lang="en-CA" dirty="0"/>
              <a:t>Organizations </a:t>
            </a:r>
            <a:r>
              <a:rPr lang="en-CA" dirty="0" smtClean="0"/>
              <a:t>that want to use their website as a platform for improving sales or customer service.</a:t>
            </a:r>
            <a:endParaRPr lang="en-CA" dirty="0"/>
          </a:p>
          <a:p>
            <a:endParaRPr lang="en-CA" dirty="0"/>
          </a:p>
          <a:p>
            <a:r>
              <a:rPr lang="en-CA" dirty="0"/>
              <a:t>Business managers who </a:t>
            </a:r>
            <a:r>
              <a:rPr lang="en-CA" dirty="0" smtClean="0"/>
              <a:t>want to improve web user engagement in order to drive prospect conversion. </a:t>
            </a:r>
            <a:endParaRPr lang="en-CA" dirty="0"/>
          </a:p>
        </p:txBody>
      </p:sp>
      <p:sp>
        <p:nvSpPr>
          <p:cNvPr id="12" name="Text Placeholder 11"/>
          <p:cNvSpPr>
            <a:spLocks noGrp="1"/>
          </p:cNvSpPr>
          <p:nvPr>
            <p:ph type="body" sz="quarter" idx="23"/>
          </p:nvPr>
        </p:nvSpPr>
        <p:spPr>
          <a:xfrm>
            <a:off x="4860032" y="2696785"/>
            <a:ext cx="4032448" cy="2376264"/>
          </a:xfrm>
        </p:spPr>
        <p:txBody>
          <a:bodyPr/>
          <a:lstStyle/>
          <a:p>
            <a:r>
              <a:rPr lang="en-US" dirty="0"/>
              <a:t>Determine a strategy to use </a:t>
            </a:r>
            <a:r>
              <a:rPr lang="en-US" dirty="0" smtClean="0"/>
              <a:t>a </a:t>
            </a:r>
            <a:r>
              <a:rPr lang="en-US" dirty="0"/>
              <a:t>WCM platform to facilitate </a:t>
            </a:r>
            <a:r>
              <a:rPr lang="en-US" dirty="0" smtClean="0"/>
              <a:t>website maintenance and to give marketing the tools it requires.</a:t>
            </a:r>
          </a:p>
          <a:p>
            <a:endParaRPr lang="en-CA" dirty="0"/>
          </a:p>
          <a:p>
            <a:r>
              <a:rPr lang="en-CA" dirty="0"/>
              <a:t>Distinguish WCM platforms from marketing automation and </a:t>
            </a:r>
            <a:r>
              <a:rPr lang="en-CA" dirty="0" smtClean="0"/>
              <a:t>email </a:t>
            </a:r>
            <a:r>
              <a:rPr lang="en-CA" dirty="0"/>
              <a:t>marketing services. </a:t>
            </a:r>
            <a:endParaRPr lang="en-CA" dirty="0" smtClean="0"/>
          </a:p>
          <a:p>
            <a:endParaRPr lang="en-CA" dirty="0"/>
          </a:p>
          <a:p>
            <a:r>
              <a:rPr lang="en-CA" dirty="0"/>
              <a:t>Understand key market trends including what's new and the feature sets offered by WCM vendors</a:t>
            </a:r>
            <a:r>
              <a:rPr lang="en-CA" dirty="0" smtClean="0"/>
              <a:t>.</a:t>
            </a:r>
          </a:p>
          <a:p>
            <a:endParaRPr lang="en-CA" dirty="0"/>
          </a:p>
          <a:p>
            <a:r>
              <a:rPr lang="en-CA" dirty="0" smtClean="0"/>
              <a:t>Follow </a:t>
            </a:r>
            <a:r>
              <a:rPr lang="en-CA" dirty="0"/>
              <a:t>best practices for implementing the selected platform</a:t>
            </a:r>
            <a:r>
              <a:rPr lang="en-CA" dirty="0" smtClean="0"/>
              <a:t>.</a:t>
            </a:r>
            <a:endParaRPr lang="en-CA" dirty="0"/>
          </a:p>
        </p:txBody>
      </p:sp>
      <p:sp>
        <p:nvSpPr>
          <p:cNvPr id="8" name="TextBox 7"/>
          <p:cNvSpPr txBox="1"/>
          <p:nvPr/>
        </p:nvSpPr>
        <p:spPr>
          <a:xfrm>
            <a:off x="249302" y="2358052"/>
            <a:ext cx="3134566" cy="307777"/>
          </a:xfrm>
          <a:prstGeom prst="rect">
            <a:avLst/>
          </a:prstGeom>
          <a:noFill/>
        </p:spPr>
        <p:txBody>
          <a:bodyPr wrap="square" rtlCol="0">
            <a:spAutoFit/>
          </a:bodyPr>
          <a:lstStyle/>
          <a:p>
            <a:pPr algn="l"/>
            <a:r>
              <a:rPr lang="en-CA" sz="1400" b="1" dirty="0" smtClean="0"/>
              <a:t>This Research Is Designed</a:t>
            </a:r>
            <a:r>
              <a:rPr lang="en-CA" sz="1400" b="1" baseline="0" dirty="0" smtClean="0"/>
              <a:t> For:</a:t>
            </a:r>
            <a:endParaRPr lang="en-CA" sz="1400" b="1" dirty="0"/>
          </a:p>
        </p:txBody>
      </p:sp>
      <p:sp>
        <p:nvSpPr>
          <p:cNvPr id="9" name="TextBox 8"/>
          <p:cNvSpPr txBox="1"/>
          <p:nvPr/>
        </p:nvSpPr>
        <p:spPr>
          <a:xfrm>
            <a:off x="4860032" y="2358052"/>
            <a:ext cx="2808312" cy="307777"/>
          </a:xfrm>
          <a:prstGeom prst="rect">
            <a:avLst/>
          </a:prstGeom>
          <a:noFill/>
        </p:spPr>
        <p:txBody>
          <a:bodyPr wrap="square" rtlCol="0">
            <a:spAutoFit/>
          </a:bodyPr>
          <a:lstStyle/>
          <a:p>
            <a:pPr algn="l"/>
            <a:r>
              <a:rPr lang="en-CA" sz="1400" b="1" dirty="0" smtClean="0"/>
              <a:t>This Research</a:t>
            </a:r>
            <a:r>
              <a:rPr lang="en-CA" sz="1400" b="1" baseline="0" dirty="0" smtClean="0"/>
              <a:t> Will Help You:</a:t>
            </a:r>
            <a:endParaRPr lang="en-CA" sz="1400" b="1" dirty="0"/>
          </a:p>
        </p:txBody>
      </p:sp>
      <p:cxnSp>
        <p:nvCxnSpPr>
          <p:cNvPr id="13" name="Straight Connector 12"/>
          <p:cNvCxnSpPr/>
          <p:nvPr/>
        </p:nvCxnSpPr>
        <p:spPr>
          <a:xfrm rot="5400000">
            <a:off x="3383876" y="3884917"/>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descr="sample_linkbar-itrgNEW.gif">
            <a:hlinkClick r:id="rId3"/>
          </p:cNvPr>
          <p:cNvPicPr>
            <a:picLocks noChangeAspect="1"/>
          </p:cNvPicPr>
          <p:nvPr/>
        </p:nvPicPr>
        <p:blipFill>
          <a:blip r:embed="rId4" cstate="print"/>
          <a:stretch>
            <a:fillRect/>
          </a:stretch>
        </p:blipFill>
        <p:spPr>
          <a:xfrm>
            <a:off x="0" y="6419850"/>
            <a:ext cx="9144000" cy="4381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Executive Summary</a:t>
            </a:r>
            <a:endParaRPr lang="en-CA" dirty="0"/>
          </a:p>
        </p:txBody>
      </p:sp>
      <p:sp>
        <p:nvSpPr>
          <p:cNvPr id="5" name="Text Placeholder 4"/>
          <p:cNvSpPr>
            <a:spLocks noGrp="1"/>
          </p:cNvSpPr>
          <p:nvPr>
            <p:ph type="body" sz="quarter" idx="16"/>
          </p:nvPr>
        </p:nvSpPr>
        <p:spPr>
          <a:xfrm>
            <a:off x="320675" y="4916708"/>
            <a:ext cx="4818880" cy="1096909"/>
          </a:xfrm>
        </p:spPr>
        <p:txBody>
          <a:bodyPr/>
          <a:lstStyle/>
          <a:p>
            <a:pPr>
              <a:lnSpc>
                <a:spcPct val="100000"/>
              </a:lnSpc>
              <a:spcBef>
                <a:spcPts val="1200"/>
              </a:spcBef>
            </a:pPr>
            <a:r>
              <a:rPr lang="en-CA" dirty="0" smtClean="0"/>
              <a:t>Every enterprise with a website needs a WCM solution. Most enterprises will never need to exploit all of the available features.</a:t>
            </a:r>
          </a:p>
          <a:p>
            <a:pPr>
              <a:lnSpc>
                <a:spcPct val="100000"/>
              </a:lnSpc>
              <a:spcBef>
                <a:spcPts val="1200"/>
              </a:spcBef>
            </a:pPr>
            <a:r>
              <a:rPr lang="en-CA" dirty="0" smtClean="0"/>
              <a:t>Make the case for WCM and determine how it interacts with other solutions for marketing automation, lead management, and email marketing. Don’t overbuy.</a:t>
            </a:r>
            <a:endParaRPr lang="en-CA" dirty="0"/>
          </a:p>
        </p:txBody>
      </p:sp>
      <p:grpSp>
        <p:nvGrpSpPr>
          <p:cNvPr id="6" name="Group 91"/>
          <p:cNvGrpSpPr/>
          <p:nvPr/>
        </p:nvGrpSpPr>
        <p:grpSpPr>
          <a:xfrm>
            <a:off x="5394325" y="1189037"/>
            <a:ext cx="3429000" cy="4652205"/>
            <a:chOff x="7294118" y="18188"/>
            <a:chExt cx="1646637" cy="3792834"/>
          </a:xfrm>
        </p:grpSpPr>
        <p:sp>
          <p:nvSpPr>
            <p:cNvPr id="8" name="Rectangle 7"/>
            <p:cNvSpPr/>
            <p:nvPr/>
          </p:nvSpPr>
          <p:spPr>
            <a:xfrm>
              <a:off x="7294118" y="309527"/>
              <a:ext cx="1646636" cy="3501495"/>
            </a:xfrm>
            <a:prstGeom prst="rect">
              <a:avLst/>
            </a:prstGeom>
            <a:solidFill>
              <a:srgbClr val="F1F2E0"/>
            </a:solidFill>
            <a:ln w="12700">
              <a:solidFill>
                <a:srgbClr val="D3D3B9"/>
              </a:solidFill>
            </a:ln>
            <a:effectLst>
              <a:outerShdw blurRad="25400" dist="381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gn="l">
                <a:spcBef>
                  <a:spcPts val="0"/>
                </a:spcBef>
                <a:buFont typeface="+mj-lt"/>
                <a:buAutoNum type="arabicPeriod"/>
              </a:pPr>
              <a:r>
                <a:rPr lang="en-CA" sz="1200" b="1" dirty="0" smtClean="0">
                  <a:solidFill>
                    <a:schemeClr val="tx1"/>
                  </a:solidFill>
                </a:rPr>
                <a:t>WCM can save time and increase revenue.</a:t>
              </a:r>
            </a:p>
            <a:p>
              <a:pPr lvl="1" algn="l">
                <a:spcBef>
                  <a:spcPts val="0"/>
                </a:spcBef>
              </a:pPr>
              <a:r>
                <a:rPr lang="en-CA" sz="1200" dirty="0" smtClean="0">
                  <a:solidFill>
                    <a:schemeClr val="tx1"/>
                  </a:solidFill>
                </a:rPr>
                <a:t>The biggest benefits of WCM are to IT. They remove IT from the common task of creating and shepherding content. WCM also provides benefits by giving web visitors a better experience. Marketing can then monitor their behaviour and use this information to warm leads.</a:t>
              </a:r>
            </a:p>
            <a:p>
              <a:pPr lvl="1" algn="l">
                <a:spcBef>
                  <a:spcPts val="0"/>
                </a:spcBef>
              </a:pPr>
              <a:endParaRPr lang="en-CA" sz="1200" dirty="0" smtClean="0">
                <a:solidFill>
                  <a:schemeClr val="tx1"/>
                </a:solidFill>
              </a:endParaRPr>
            </a:p>
            <a:p>
              <a:pPr marL="228600" indent="-228600" algn="l">
                <a:spcBef>
                  <a:spcPts val="0"/>
                </a:spcBef>
                <a:buFont typeface="+mj-lt"/>
                <a:buAutoNum type="arabicPeriod"/>
              </a:pPr>
              <a:r>
                <a:rPr lang="en-CA" sz="1200" b="1" dirty="0" smtClean="0">
                  <a:solidFill>
                    <a:schemeClr val="tx1"/>
                  </a:solidFill>
                </a:rPr>
                <a:t>Don’t overbuy. </a:t>
              </a:r>
            </a:p>
            <a:p>
              <a:pPr lvl="1" algn="l">
                <a:spcBef>
                  <a:spcPts val="0"/>
                </a:spcBef>
              </a:pPr>
              <a:r>
                <a:rPr lang="en-CA" sz="1200" dirty="0" smtClean="0">
                  <a:solidFill>
                    <a:schemeClr val="tx1"/>
                  </a:solidFill>
                </a:rPr>
                <a:t>WCM vendors are increasingly selling to the marketing department. The products are incredibly appealing, but be realistic. Ask: can the enterprise actually deploy and use this kind of technology?</a:t>
              </a:r>
            </a:p>
            <a:p>
              <a:pPr algn="l">
                <a:spcBef>
                  <a:spcPts val="0"/>
                </a:spcBef>
              </a:pPr>
              <a:endParaRPr lang="en-CA" sz="1200" b="1" dirty="0" smtClean="0">
                <a:solidFill>
                  <a:schemeClr val="tx1"/>
                </a:solidFill>
              </a:endParaRPr>
            </a:p>
            <a:p>
              <a:pPr marL="228600" indent="-228600" algn="l">
                <a:spcBef>
                  <a:spcPts val="0"/>
                </a:spcBef>
                <a:buFont typeface="+mj-lt"/>
                <a:buAutoNum type="arabicPeriod" startAt="3"/>
              </a:pPr>
              <a:r>
                <a:rPr lang="en-CA" sz="1200" b="1" dirty="0" smtClean="0">
                  <a:solidFill>
                    <a:schemeClr val="tx1"/>
                  </a:solidFill>
                </a:rPr>
                <a:t>Review functional overlaps. </a:t>
              </a:r>
            </a:p>
            <a:p>
              <a:pPr lvl="1" algn="l">
                <a:spcBef>
                  <a:spcPts val="0"/>
                </a:spcBef>
              </a:pPr>
              <a:r>
                <a:rPr lang="en-CA" sz="1200" dirty="0" smtClean="0">
                  <a:solidFill>
                    <a:schemeClr val="tx1"/>
                  </a:solidFill>
                </a:rPr>
                <a:t>The functionality of WCM solutions is converging with that of other tools like social media management and market automation. Review the entire portfolio.</a:t>
              </a:r>
              <a:endParaRPr lang="en-CA" sz="1200" b="1" dirty="0" smtClean="0">
                <a:solidFill>
                  <a:srgbClr val="FF0000"/>
                </a:solidFill>
              </a:endParaRPr>
            </a:p>
          </p:txBody>
        </p:sp>
        <p:grpSp>
          <p:nvGrpSpPr>
            <p:cNvPr id="9" name="Group 88"/>
            <p:cNvGrpSpPr/>
            <p:nvPr/>
          </p:nvGrpSpPr>
          <p:grpSpPr>
            <a:xfrm>
              <a:off x="7294119" y="18188"/>
              <a:ext cx="1646636" cy="298795"/>
              <a:chOff x="3991296" y="1961752"/>
              <a:chExt cx="1646636" cy="298795"/>
            </a:xfrm>
          </p:grpSpPr>
          <p:sp>
            <p:nvSpPr>
              <p:cNvPr id="10" name="Round Same Side Corner Rectangle 9"/>
              <p:cNvSpPr/>
              <p:nvPr/>
            </p:nvSpPr>
            <p:spPr>
              <a:xfrm>
                <a:off x="3991296" y="1961752"/>
                <a:ext cx="1646636" cy="298196"/>
              </a:xfrm>
              <a:prstGeom prst="round2SameRect">
                <a:avLst>
                  <a:gd name="adj1" fmla="val 10667"/>
                  <a:gd name="adj2" fmla="val 0"/>
                </a:avLst>
              </a:prstGeom>
              <a:gradFill>
                <a:gsLst>
                  <a:gs pos="0">
                    <a:schemeClr val="accent1"/>
                  </a:gs>
                  <a:gs pos="50000">
                    <a:schemeClr val="accent1">
                      <a:alpha val="90000"/>
                    </a:schemeClr>
                  </a:gs>
                  <a:gs pos="100000">
                    <a:schemeClr val="accent1"/>
                  </a:gs>
                </a:gsLst>
                <a:lin ang="10800000" scaled="0"/>
              </a:gra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i="1" dirty="0" smtClean="0">
                    <a:solidFill>
                      <a:schemeClr val="bg1"/>
                    </a:solidFill>
                    <a:latin typeface="+mj-lt"/>
                  </a:rPr>
                  <a:t>Info-Tech Insight</a:t>
                </a:r>
                <a:endParaRPr lang="en-CA" sz="1400" b="1" i="1" dirty="0">
                  <a:solidFill>
                    <a:schemeClr val="bg1"/>
                  </a:solidFill>
                  <a:latin typeface="+mj-lt"/>
                </a:endParaRPr>
              </a:p>
            </p:txBody>
          </p:sp>
          <p:pic>
            <p:nvPicPr>
              <p:cNvPr id="11" name="Picture 10" descr="insight-sm.wmf"/>
              <p:cNvPicPr>
                <a:picLocks noChangeAspect="1"/>
              </p:cNvPicPr>
              <p:nvPr/>
            </p:nvPicPr>
            <p:blipFill>
              <a:blip r:embed="rId3" cstate="print"/>
              <a:stretch>
                <a:fillRect/>
              </a:stretch>
            </p:blipFill>
            <p:spPr>
              <a:xfrm>
                <a:off x="5364395" y="1965458"/>
                <a:ext cx="242546" cy="295089"/>
              </a:xfrm>
              <a:prstGeom prst="rect">
                <a:avLst/>
              </a:prstGeom>
            </p:spPr>
          </p:pic>
        </p:grpSp>
      </p:grpSp>
      <p:sp>
        <p:nvSpPr>
          <p:cNvPr id="13" name="Rounded Rectangle 12"/>
          <p:cNvSpPr/>
          <p:nvPr/>
        </p:nvSpPr>
        <p:spPr>
          <a:xfrm>
            <a:off x="320675" y="1216797"/>
            <a:ext cx="481888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chemeClr val="tx1"/>
                </a:solidFill>
              </a:rPr>
              <a:t>Situation</a:t>
            </a:r>
            <a:endParaRPr lang="en-CA" sz="1400" b="1" dirty="0">
              <a:solidFill>
                <a:schemeClr val="tx1"/>
              </a:solidFill>
            </a:endParaRPr>
          </a:p>
        </p:txBody>
      </p:sp>
      <p:sp>
        <p:nvSpPr>
          <p:cNvPr id="14" name="Rounded Rectangle 13"/>
          <p:cNvSpPr/>
          <p:nvPr/>
        </p:nvSpPr>
        <p:spPr>
          <a:xfrm>
            <a:off x="320675" y="2993309"/>
            <a:ext cx="481888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chemeClr val="tx1"/>
                </a:solidFill>
              </a:rPr>
              <a:t>Complication</a:t>
            </a:r>
            <a:endParaRPr lang="en-CA" sz="1400" b="1" dirty="0">
              <a:solidFill>
                <a:schemeClr val="tx1"/>
              </a:solidFill>
            </a:endParaRPr>
          </a:p>
        </p:txBody>
      </p:sp>
      <p:sp>
        <p:nvSpPr>
          <p:cNvPr id="15" name="Rounded Rectangle 14"/>
          <p:cNvSpPr/>
          <p:nvPr/>
        </p:nvSpPr>
        <p:spPr>
          <a:xfrm>
            <a:off x="320675" y="4542635"/>
            <a:ext cx="481888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chemeClr val="tx1"/>
                </a:solidFill>
              </a:rPr>
              <a:t>Resolution</a:t>
            </a:r>
            <a:endParaRPr lang="en-CA" sz="1400" b="1" dirty="0">
              <a:solidFill>
                <a:schemeClr val="tx1"/>
              </a:solidFill>
            </a:endParaRPr>
          </a:p>
        </p:txBody>
      </p:sp>
      <p:sp>
        <p:nvSpPr>
          <p:cNvPr id="16" name="Text Placeholder 4"/>
          <p:cNvSpPr txBox="1">
            <a:spLocks/>
          </p:cNvSpPr>
          <p:nvPr/>
        </p:nvSpPr>
        <p:spPr bwMode="auto">
          <a:xfrm>
            <a:off x="320675" y="3266422"/>
            <a:ext cx="4818880" cy="1096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CA" dirty="0" smtClean="0"/>
              <a:t>WCM and WEM solutions have tremendous capability. It’s very easy to overbuy an expensive solution that is inappropriate for both IT and marketing.</a:t>
            </a:r>
          </a:p>
          <a:p>
            <a:pPr>
              <a:spcBef>
                <a:spcPts val="1200"/>
              </a:spcBef>
            </a:pPr>
            <a:r>
              <a:rPr lang="en-CA" dirty="0" smtClean="0"/>
              <a:t>Furthermore, WCM solutions must exist alongside of other content management tools and sales and marketing solutions.</a:t>
            </a:r>
            <a:endParaRPr lang="en-CA" dirty="0"/>
          </a:p>
        </p:txBody>
      </p:sp>
      <p:sp>
        <p:nvSpPr>
          <p:cNvPr id="17" name="Text Placeholder 4"/>
          <p:cNvSpPr txBox="1">
            <a:spLocks/>
          </p:cNvSpPr>
          <p:nvPr/>
        </p:nvSpPr>
        <p:spPr bwMode="auto">
          <a:xfrm>
            <a:off x="320674" y="1589719"/>
            <a:ext cx="4888037" cy="1096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0" fontAlgn="base" hangingPunct="0">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0" fontAlgn="base" hangingPunct="0">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0" fontAlgn="base" hangingPunct="0">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CA" dirty="0" smtClean="0"/>
              <a:t>Web Content Management (WCM) solutions remove the burden of web maintenance from IT while giving marketing new capabilities.</a:t>
            </a:r>
          </a:p>
          <a:p>
            <a:pPr>
              <a:spcBef>
                <a:spcPts val="1200"/>
              </a:spcBef>
            </a:pPr>
            <a:r>
              <a:rPr lang="en-CA" dirty="0" smtClean="0"/>
              <a:t>Web Experience Management (WEM) solutions have emerged as advanced WCM tools with specific tools to personalize content and deliver it to a wide variety of devices. They also provide marketing insight into web user behaviour. </a:t>
            </a:r>
            <a:endParaRPr lang="en-CA" dirty="0"/>
          </a:p>
        </p:txBody>
      </p:sp>
      <p:pic>
        <p:nvPicPr>
          <p:cNvPr id="18" name="Picture 17"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394374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7" y="260648"/>
            <a:ext cx="8532949" cy="864096"/>
          </a:xfrm>
        </p:spPr>
        <p:txBody>
          <a:bodyPr/>
          <a:lstStyle/>
          <a:p>
            <a:r>
              <a:rPr lang="en-US" dirty="0" smtClean="0"/>
              <a:t>Follow Info-Tech’s web marketing roadmap</a:t>
            </a:r>
            <a:endParaRPr lang="en-US" dirty="0"/>
          </a:p>
        </p:txBody>
      </p:sp>
      <p:grpSp>
        <p:nvGrpSpPr>
          <p:cNvPr id="23" name="Group 34"/>
          <p:cNvGrpSpPr/>
          <p:nvPr/>
        </p:nvGrpSpPr>
        <p:grpSpPr>
          <a:xfrm>
            <a:off x="291900" y="2276872"/>
            <a:ext cx="7340440" cy="3503257"/>
            <a:chOff x="803225" y="2200036"/>
            <a:chExt cx="7340440" cy="3503257"/>
          </a:xfrm>
          <a:solidFill>
            <a:schemeClr val="bg1">
              <a:lumMod val="95000"/>
            </a:schemeClr>
          </a:solidFill>
        </p:grpSpPr>
        <p:sp>
          <p:nvSpPr>
            <p:cNvPr id="20" name="Parallelogram 19"/>
            <p:cNvSpPr/>
            <p:nvPr/>
          </p:nvSpPr>
          <p:spPr>
            <a:xfrm>
              <a:off x="2237211" y="5379257"/>
              <a:ext cx="1998280" cy="32403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33"/>
            <p:cNvGrpSpPr/>
            <p:nvPr/>
          </p:nvGrpSpPr>
          <p:grpSpPr>
            <a:xfrm>
              <a:off x="803225" y="2200036"/>
              <a:ext cx="7340440" cy="3105995"/>
              <a:chOff x="803225" y="2200036"/>
              <a:chExt cx="7340440" cy="3105995"/>
            </a:xfrm>
            <a:grpFill/>
          </p:grpSpPr>
          <p:grpSp>
            <p:nvGrpSpPr>
              <p:cNvPr id="25" name="Group 32"/>
              <p:cNvGrpSpPr/>
              <p:nvPr/>
            </p:nvGrpSpPr>
            <p:grpSpPr>
              <a:xfrm>
                <a:off x="1115616" y="2200036"/>
                <a:ext cx="7028049" cy="1697016"/>
                <a:chOff x="1115616" y="2200036"/>
                <a:chExt cx="7028049" cy="1697016"/>
              </a:xfrm>
              <a:grpFill/>
            </p:grpSpPr>
            <p:sp>
              <p:nvSpPr>
                <p:cNvPr id="6" name="Parallelogram 5"/>
                <p:cNvSpPr/>
                <p:nvPr/>
              </p:nvSpPr>
              <p:spPr>
                <a:xfrm>
                  <a:off x="1115616" y="3248980"/>
                  <a:ext cx="1228894" cy="648072"/>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1">
                        <a:lumMod val="75000"/>
                      </a:schemeClr>
                    </a:solidFill>
                  </a:endParaRPr>
                </a:p>
              </p:txBody>
            </p:sp>
            <p:sp>
              <p:nvSpPr>
                <p:cNvPr id="7" name="Parallelogram 6"/>
                <p:cNvSpPr/>
                <p:nvPr/>
              </p:nvSpPr>
              <p:spPr>
                <a:xfrm>
                  <a:off x="2058923" y="2857738"/>
                  <a:ext cx="669637" cy="648072"/>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p:cNvSpPr/>
                <p:nvPr/>
              </p:nvSpPr>
              <p:spPr>
                <a:xfrm>
                  <a:off x="2496910" y="2677696"/>
                  <a:ext cx="1998280" cy="32403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p:cNvSpPr/>
                <p:nvPr/>
              </p:nvSpPr>
              <p:spPr>
                <a:xfrm>
                  <a:off x="4072735" y="2200040"/>
                  <a:ext cx="1998280" cy="55446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p:nvSpPr>
              <p:spPr>
                <a:xfrm flipV="1">
                  <a:off x="6145385" y="2810115"/>
                  <a:ext cx="1998280" cy="27723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p:nvSpPr>
              <p:spPr>
                <a:xfrm flipV="1">
                  <a:off x="5301695" y="2200036"/>
                  <a:ext cx="1267365" cy="74869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Parallelogram 11"/>
              <p:cNvSpPr/>
              <p:nvPr/>
            </p:nvSpPr>
            <p:spPr>
              <a:xfrm>
                <a:off x="803225" y="4926794"/>
                <a:ext cx="1228894" cy="379237"/>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p:cNvSpPr/>
              <p:nvPr/>
            </p:nvSpPr>
            <p:spPr>
              <a:xfrm>
                <a:off x="1653286" y="3851455"/>
                <a:ext cx="1228894" cy="1227739"/>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p:cNvSpPr/>
              <p:nvPr/>
            </p:nvSpPr>
            <p:spPr>
              <a:xfrm>
                <a:off x="2496910" y="3574222"/>
                <a:ext cx="1729445" cy="891102"/>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p:cNvSpPr/>
              <p:nvPr/>
            </p:nvSpPr>
            <p:spPr>
              <a:xfrm>
                <a:off x="3611875" y="3358176"/>
                <a:ext cx="2708163" cy="53887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p:cNvSpPr/>
              <p:nvPr/>
            </p:nvSpPr>
            <p:spPr>
              <a:xfrm flipV="1">
                <a:off x="5511702" y="3358176"/>
                <a:ext cx="1267365" cy="74869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6"/>
              <p:cNvSpPr/>
              <p:nvPr/>
            </p:nvSpPr>
            <p:spPr>
              <a:xfrm flipV="1">
                <a:off x="6149055" y="3968251"/>
                <a:ext cx="919270" cy="27723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p:cNvSpPr/>
              <p:nvPr/>
            </p:nvSpPr>
            <p:spPr>
              <a:xfrm flipV="1">
                <a:off x="6569060" y="4106866"/>
                <a:ext cx="960125" cy="74869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Parallelogram 18"/>
            <p:cNvSpPr/>
            <p:nvPr/>
          </p:nvSpPr>
          <p:spPr>
            <a:xfrm>
              <a:off x="3530487" y="4439989"/>
              <a:ext cx="1729445" cy="1101286"/>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flipV="1">
              <a:off x="4226356" y="4451086"/>
              <a:ext cx="1844660" cy="74869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p:cNvSpPr/>
            <p:nvPr/>
          </p:nvSpPr>
          <p:spPr>
            <a:xfrm flipV="1">
              <a:off x="5532747" y="5167414"/>
              <a:ext cx="1998280" cy="277233"/>
            </a:xfrm>
            <a:prstGeom prst="parallelogram">
              <a:avLst>
                <a:gd name="adj" fmla="val 622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ounded Rectangle 25"/>
          <p:cNvSpPr/>
          <p:nvPr/>
        </p:nvSpPr>
        <p:spPr>
          <a:xfrm flipH="1">
            <a:off x="647564" y="2581494"/>
            <a:ext cx="2209784" cy="1928117"/>
          </a:xfrm>
          <a:custGeom>
            <a:avLst/>
            <a:gdLst>
              <a:gd name="connsiteX0" fmla="*/ 0 w 2457887"/>
              <a:gd name="connsiteY0" fmla="*/ 255419 h 1532484"/>
              <a:gd name="connsiteX1" fmla="*/ 255419 w 2457887"/>
              <a:gd name="connsiteY1" fmla="*/ 0 h 1532484"/>
              <a:gd name="connsiteX2" fmla="*/ 2202468 w 2457887"/>
              <a:gd name="connsiteY2" fmla="*/ 0 h 1532484"/>
              <a:gd name="connsiteX3" fmla="*/ 2457887 w 2457887"/>
              <a:gd name="connsiteY3" fmla="*/ 255419 h 1532484"/>
              <a:gd name="connsiteX4" fmla="*/ 2457887 w 2457887"/>
              <a:gd name="connsiteY4" fmla="*/ 1277065 h 1532484"/>
              <a:gd name="connsiteX5" fmla="*/ 2202468 w 2457887"/>
              <a:gd name="connsiteY5" fmla="*/ 1532484 h 1532484"/>
              <a:gd name="connsiteX6" fmla="*/ 255419 w 2457887"/>
              <a:gd name="connsiteY6" fmla="*/ 1532484 h 1532484"/>
              <a:gd name="connsiteX7" fmla="*/ 0 w 2457887"/>
              <a:gd name="connsiteY7" fmla="*/ 1277065 h 1532484"/>
              <a:gd name="connsiteX8" fmla="*/ 0 w 2457887"/>
              <a:gd name="connsiteY8" fmla="*/ 255419 h 1532484"/>
              <a:gd name="connsiteX0" fmla="*/ 0 w 2457887"/>
              <a:gd name="connsiteY0" fmla="*/ 255419 h 1532484"/>
              <a:gd name="connsiteX1" fmla="*/ 2202468 w 2457887"/>
              <a:gd name="connsiteY1" fmla="*/ 0 h 1532484"/>
              <a:gd name="connsiteX2" fmla="*/ 2457887 w 2457887"/>
              <a:gd name="connsiteY2" fmla="*/ 255419 h 1532484"/>
              <a:gd name="connsiteX3" fmla="*/ 2457887 w 2457887"/>
              <a:gd name="connsiteY3" fmla="*/ 1277065 h 1532484"/>
              <a:gd name="connsiteX4" fmla="*/ 2202468 w 2457887"/>
              <a:gd name="connsiteY4" fmla="*/ 1532484 h 1532484"/>
              <a:gd name="connsiteX5" fmla="*/ 255419 w 2457887"/>
              <a:gd name="connsiteY5" fmla="*/ 1532484 h 1532484"/>
              <a:gd name="connsiteX6" fmla="*/ 0 w 2457887"/>
              <a:gd name="connsiteY6" fmla="*/ 1277065 h 1532484"/>
              <a:gd name="connsiteX7" fmla="*/ 0 w 2457887"/>
              <a:gd name="connsiteY7" fmla="*/ 255419 h 1532484"/>
              <a:gd name="connsiteX0" fmla="*/ 2202468 w 2457887"/>
              <a:gd name="connsiteY0" fmla="*/ 0 h 1532484"/>
              <a:gd name="connsiteX1" fmla="*/ 2457887 w 2457887"/>
              <a:gd name="connsiteY1" fmla="*/ 255419 h 1532484"/>
              <a:gd name="connsiteX2" fmla="*/ 2457887 w 2457887"/>
              <a:gd name="connsiteY2" fmla="*/ 1277065 h 1532484"/>
              <a:gd name="connsiteX3" fmla="*/ 2202468 w 2457887"/>
              <a:gd name="connsiteY3" fmla="*/ 1532484 h 1532484"/>
              <a:gd name="connsiteX4" fmla="*/ 255419 w 2457887"/>
              <a:gd name="connsiteY4" fmla="*/ 1532484 h 1532484"/>
              <a:gd name="connsiteX5" fmla="*/ 0 w 2457887"/>
              <a:gd name="connsiteY5" fmla="*/ 1277065 h 1532484"/>
              <a:gd name="connsiteX6" fmla="*/ 0 w 2457887"/>
              <a:gd name="connsiteY6" fmla="*/ 255419 h 1532484"/>
              <a:gd name="connsiteX7" fmla="*/ 2293908 w 2457887"/>
              <a:gd name="connsiteY7" fmla="*/ 91440 h 1532484"/>
              <a:gd name="connsiteX0" fmla="*/ 2457887 w 2457887"/>
              <a:gd name="connsiteY0" fmla="*/ 209424 h 1486489"/>
              <a:gd name="connsiteX1" fmla="*/ 2457887 w 2457887"/>
              <a:gd name="connsiteY1" fmla="*/ 1231070 h 1486489"/>
              <a:gd name="connsiteX2" fmla="*/ 2202468 w 2457887"/>
              <a:gd name="connsiteY2" fmla="*/ 1486489 h 1486489"/>
              <a:gd name="connsiteX3" fmla="*/ 255419 w 2457887"/>
              <a:gd name="connsiteY3" fmla="*/ 1486489 h 1486489"/>
              <a:gd name="connsiteX4" fmla="*/ 0 w 2457887"/>
              <a:gd name="connsiteY4" fmla="*/ 1231070 h 1486489"/>
              <a:gd name="connsiteX5" fmla="*/ 0 w 2457887"/>
              <a:gd name="connsiteY5" fmla="*/ 209424 h 1486489"/>
              <a:gd name="connsiteX6" fmla="*/ 2293908 w 2457887"/>
              <a:gd name="connsiteY6" fmla="*/ 45445 h 1486489"/>
              <a:gd name="connsiteX0" fmla="*/ 2457887 w 2457887"/>
              <a:gd name="connsiteY0" fmla="*/ 0 h 1277065"/>
              <a:gd name="connsiteX1" fmla="*/ 2457887 w 2457887"/>
              <a:gd name="connsiteY1" fmla="*/ 1021646 h 1277065"/>
              <a:gd name="connsiteX2" fmla="*/ 2202468 w 2457887"/>
              <a:gd name="connsiteY2" fmla="*/ 1277065 h 1277065"/>
              <a:gd name="connsiteX3" fmla="*/ 255419 w 2457887"/>
              <a:gd name="connsiteY3" fmla="*/ 1277065 h 1277065"/>
              <a:gd name="connsiteX4" fmla="*/ 0 w 2457887"/>
              <a:gd name="connsiteY4" fmla="*/ 1021646 h 1277065"/>
              <a:gd name="connsiteX5" fmla="*/ 0 w 2457887"/>
              <a:gd name="connsiteY5" fmla="*/ 0 h 1277065"/>
              <a:gd name="connsiteX0" fmla="*/ 2457887 w 2457887"/>
              <a:gd name="connsiteY0" fmla="*/ 1021646 h 1277065"/>
              <a:gd name="connsiteX1" fmla="*/ 2202468 w 2457887"/>
              <a:gd name="connsiteY1" fmla="*/ 1277065 h 1277065"/>
              <a:gd name="connsiteX2" fmla="*/ 255419 w 2457887"/>
              <a:gd name="connsiteY2" fmla="*/ 1277065 h 1277065"/>
              <a:gd name="connsiteX3" fmla="*/ 0 w 2457887"/>
              <a:gd name="connsiteY3" fmla="*/ 1021646 h 1277065"/>
              <a:gd name="connsiteX4" fmla="*/ 0 w 2457887"/>
              <a:gd name="connsiteY4" fmla="*/ 0 h 1277065"/>
              <a:gd name="connsiteX0" fmla="*/ 2202468 w 2202468"/>
              <a:gd name="connsiteY0" fmla="*/ 1277065 h 1277065"/>
              <a:gd name="connsiteX1" fmla="*/ 255419 w 2202468"/>
              <a:gd name="connsiteY1" fmla="*/ 1277065 h 1277065"/>
              <a:gd name="connsiteX2" fmla="*/ 0 w 2202468"/>
              <a:gd name="connsiteY2" fmla="*/ 1021646 h 1277065"/>
              <a:gd name="connsiteX3" fmla="*/ 0 w 2202468"/>
              <a:gd name="connsiteY3" fmla="*/ 0 h 1277065"/>
              <a:gd name="connsiteX0" fmla="*/ 2202468 w 2202468"/>
              <a:gd name="connsiteY0" fmla="*/ 1928117 h 1928117"/>
              <a:gd name="connsiteX1" fmla="*/ 255419 w 2202468"/>
              <a:gd name="connsiteY1" fmla="*/ 1928117 h 1928117"/>
              <a:gd name="connsiteX2" fmla="*/ 0 w 2202468"/>
              <a:gd name="connsiteY2" fmla="*/ 1672698 h 1928117"/>
              <a:gd name="connsiteX3" fmla="*/ 14630 w 2202468"/>
              <a:gd name="connsiteY3" fmla="*/ 0 h 1928117"/>
              <a:gd name="connsiteX0" fmla="*/ 2209784 w 2209784"/>
              <a:gd name="connsiteY0" fmla="*/ 1928117 h 1928117"/>
              <a:gd name="connsiteX1" fmla="*/ 262735 w 2209784"/>
              <a:gd name="connsiteY1" fmla="*/ 1928117 h 1928117"/>
              <a:gd name="connsiteX2" fmla="*/ 7316 w 2209784"/>
              <a:gd name="connsiteY2" fmla="*/ 1672698 h 1928117"/>
              <a:gd name="connsiteX3" fmla="*/ 0 w 2209784"/>
              <a:gd name="connsiteY3" fmla="*/ 0 h 1928117"/>
            </a:gdLst>
            <a:ahLst/>
            <a:cxnLst>
              <a:cxn ang="0">
                <a:pos x="connsiteX0" y="connsiteY0"/>
              </a:cxn>
              <a:cxn ang="0">
                <a:pos x="connsiteX1" y="connsiteY1"/>
              </a:cxn>
              <a:cxn ang="0">
                <a:pos x="connsiteX2" y="connsiteY2"/>
              </a:cxn>
              <a:cxn ang="0">
                <a:pos x="connsiteX3" y="connsiteY3"/>
              </a:cxn>
            </a:cxnLst>
            <a:rect l="l" t="t" r="r" b="b"/>
            <a:pathLst>
              <a:path w="2209784" h="1928117">
                <a:moveTo>
                  <a:pt x="2209784" y="1928117"/>
                </a:moveTo>
                <a:lnTo>
                  <a:pt x="262735" y="1928117"/>
                </a:lnTo>
                <a:cubicBezTo>
                  <a:pt x="121671" y="1928117"/>
                  <a:pt x="7316" y="1813762"/>
                  <a:pt x="7316" y="1672698"/>
                </a:cubicBezTo>
                <a:cubicBezTo>
                  <a:pt x="4877" y="1115132"/>
                  <a:pt x="2439" y="557566"/>
                  <a:pt x="0" y="0"/>
                </a:cubicBezTo>
              </a:path>
            </a:pathLst>
          </a:custGeom>
          <a:noFill/>
          <a:ln w="57150" cmpd="dbl">
            <a:solidFill>
              <a:srgbClr val="FF8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25"/>
          <p:cNvSpPr/>
          <p:nvPr/>
        </p:nvSpPr>
        <p:spPr>
          <a:xfrm flipH="1">
            <a:off x="647564" y="2581494"/>
            <a:ext cx="2209784" cy="1928117"/>
          </a:xfrm>
          <a:custGeom>
            <a:avLst/>
            <a:gdLst>
              <a:gd name="connsiteX0" fmla="*/ 0 w 2457887"/>
              <a:gd name="connsiteY0" fmla="*/ 255419 h 1532484"/>
              <a:gd name="connsiteX1" fmla="*/ 255419 w 2457887"/>
              <a:gd name="connsiteY1" fmla="*/ 0 h 1532484"/>
              <a:gd name="connsiteX2" fmla="*/ 2202468 w 2457887"/>
              <a:gd name="connsiteY2" fmla="*/ 0 h 1532484"/>
              <a:gd name="connsiteX3" fmla="*/ 2457887 w 2457887"/>
              <a:gd name="connsiteY3" fmla="*/ 255419 h 1532484"/>
              <a:gd name="connsiteX4" fmla="*/ 2457887 w 2457887"/>
              <a:gd name="connsiteY4" fmla="*/ 1277065 h 1532484"/>
              <a:gd name="connsiteX5" fmla="*/ 2202468 w 2457887"/>
              <a:gd name="connsiteY5" fmla="*/ 1532484 h 1532484"/>
              <a:gd name="connsiteX6" fmla="*/ 255419 w 2457887"/>
              <a:gd name="connsiteY6" fmla="*/ 1532484 h 1532484"/>
              <a:gd name="connsiteX7" fmla="*/ 0 w 2457887"/>
              <a:gd name="connsiteY7" fmla="*/ 1277065 h 1532484"/>
              <a:gd name="connsiteX8" fmla="*/ 0 w 2457887"/>
              <a:gd name="connsiteY8" fmla="*/ 255419 h 1532484"/>
              <a:gd name="connsiteX0" fmla="*/ 0 w 2457887"/>
              <a:gd name="connsiteY0" fmla="*/ 255419 h 1532484"/>
              <a:gd name="connsiteX1" fmla="*/ 2202468 w 2457887"/>
              <a:gd name="connsiteY1" fmla="*/ 0 h 1532484"/>
              <a:gd name="connsiteX2" fmla="*/ 2457887 w 2457887"/>
              <a:gd name="connsiteY2" fmla="*/ 255419 h 1532484"/>
              <a:gd name="connsiteX3" fmla="*/ 2457887 w 2457887"/>
              <a:gd name="connsiteY3" fmla="*/ 1277065 h 1532484"/>
              <a:gd name="connsiteX4" fmla="*/ 2202468 w 2457887"/>
              <a:gd name="connsiteY4" fmla="*/ 1532484 h 1532484"/>
              <a:gd name="connsiteX5" fmla="*/ 255419 w 2457887"/>
              <a:gd name="connsiteY5" fmla="*/ 1532484 h 1532484"/>
              <a:gd name="connsiteX6" fmla="*/ 0 w 2457887"/>
              <a:gd name="connsiteY6" fmla="*/ 1277065 h 1532484"/>
              <a:gd name="connsiteX7" fmla="*/ 0 w 2457887"/>
              <a:gd name="connsiteY7" fmla="*/ 255419 h 1532484"/>
              <a:gd name="connsiteX0" fmla="*/ 2202468 w 2457887"/>
              <a:gd name="connsiteY0" fmla="*/ 0 h 1532484"/>
              <a:gd name="connsiteX1" fmla="*/ 2457887 w 2457887"/>
              <a:gd name="connsiteY1" fmla="*/ 255419 h 1532484"/>
              <a:gd name="connsiteX2" fmla="*/ 2457887 w 2457887"/>
              <a:gd name="connsiteY2" fmla="*/ 1277065 h 1532484"/>
              <a:gd name="connsiteX3" fmla="*/ 2202468 w 2457887"/>
              <a:gd name="connsiteY3" fmla="*/ 1532484 h 1532484"/>
              <a:gd name="connsiteX4" fmla="*/ 255419 w 2457887"/>
              <a:gd name="connsiteY4" fmla="*/ 1532484 h 1532484"/>
              <a:gd name="connsiteX5" fmla="*/ 0 w 2457887"/>
              <a:gd name="connsiteY5" fmla="*/ 1277065 h 1532484"/>
              <a:gd name="connsiteX6" fmla="*/ 0 w 2457887"/>
              <a:gd name="connsiteY6" fmla="*/ 255419 h 1532484"/>
              <a:gd name="connsiteX7" fmla="*/ 2293908 w 2457887"/>
              <a:gd name="connsiteY7" fmla="*/ 91440 h 1532484"/>
              <a:gd name="connsiteX0" fmla="*/ 2457887 w 2457887"/>
              <a:gd name="connsiteY0" fmla="*/ 209424 h 1486489"/>
              <a:gd name="connsiteX1" fmla="*/ 2457887 w 2457887"/>
              <a:gd name="connsiteY1" fmla="*/ 1231070 h 1486489"/>
              <a:gd name="connsiteX2" fmla="*/ 2202468 w 2457887"/>
              <a:gd name="connsiteY2" fmla="*/ 1486489 h 1486489"/>
              <a:gd name="connsiteX3" fmla="*/ 255419 w 2457887"/>
              <a:gd name="connsiteY3" fmla="*/ 1486489 h 1486489"/>
              <a:gd name="connsiteX4" fmla="*/ 0 w 2457887"/>
              <a:gd name="connsiteY4" fmla="*/ 1231070 h 1486489"/>
              <a:gd name="connsiteX5" fmla="*/ 0 w 2457887"/>
              <a:gd name="connsiteY5" fmla="*/ 209424 h 1486489"/>
              <a:gd name="connsiteX6" fmla="*/ 2293908 w 2457887"/>
              <a:gd name="connsiteY6" fmla="*/ 45445 h 1486489"/>
              <a:gd name="connsiteX0" fmla="*/ 2457887 w 2457887"/>
              <a:gd name="connsiteY0" fmla="*/ 0 h 1277065"/>
              <a:gd name="connsiteX1" fmla="*/ 2457887 w 2457887"/>
              <a:gd name="connsiteY1" fmla="*/ 1021646 h 1277065"/>
              <a:gd name="connsiteX2" fmla="*/ 2202468 w 2457887"/>
              <a:gd name="connsiteY2" fmla="*/ 1277065 h 1277065"/>
              <a:gd name="connsiteX3" fmla="*/ 255419 w 2457887"/>
              <a:gd name="connsiteY3" fmla="*/ 1277065 h 1277065"/>
              <a:gd name="connsiteX4" fmla="*/ 0 w 2457887"/>
              <a:gd name="connsiteY4" fmla="*/ 1021646 h 1277065"/>
              <a:gd name="connsiteX5" fmla="*/ 0 w 2457887"/>
              <a:gd name="connsiteY5" fmla="*/ 0 h 1277065"/>
              <a:gd name="connsiteX0" fmla="*/ 2457887 w 2457887"/>
              <a:gd name="connsiteY0" fmla="*/ 1021646 h 1277065"/>
              <a:gd name="connsiteX1" fmla="*/ 2202468 w 2457887"/>
              <a:gd name="connsiteY1" fmla="*/ 1277065 h 1277065"/>
              <a:gd name="connsiteX2" fmla="*/ 255419 w 2457887"/>
              <a:gd name="connsiteY2" fmla="*/ 1277065 h 1277065"/>
              <a:gd name="connsiteX3" fmla="*/ 0 w 2457887"/>
              <a:gd name="connsiteY3" fmla="*/ 1021646 h 1277065"/>
              <a:gd name="connsiteX4" fmla="*/ 0 w 2457887"/>
              <a:gd name="connsiteY4" fmla="*/ 0 h 1277065"/>
              <a:gd name="connsiteX0" fmla="*/ 2202468 w 2202468"/>
              <a:gd name="connsiteY0" fmla="*/ 1277065 h 1277065"/>
              <a:gd name="connsiteX1" fmla="*/ 255419 w 2202468"/>
              <a:gd name="connsiteY1" fmla="*/ 1277065 h 1277065"/>
              <a:gd name="connsiteX2" fmla="*/ 0 w 2202468"/>
              <a:gd name="connsiteY2" fmla="*/ 1021646 h 1277065"/>
              <a:gd name="connsiteX3" fmla="*/ 0 w 2202468"/>
              <a:gd name="connsiteY3" fmla="*/ 0 h 1277065"/>
              <a:gd name="connsiteX0" fmla="*/ 2202468 w 2202468"/>
              <a:gd name="connsiteY0" fmla="*/ 1928117 h 1928117"/>
              <a:gd name="connsiteX1" fmla="*/ 255419 w 2202468"/>
              <a:gd name="connsiteY1" fmla="*/ 1928117 h 1928117"/>
              <a:gd name="connsiteX2" fmla="*/ 0 w 2202468"/>
              <a:gd name="connsiteY2" fmla="*/ 1672698 h 1928117"/>
              <a:gd name="connsiteX3" fmla="*/ 14630 w 2202468"/>
              <a:gd name="connsiteY3" fmla="*/ 0 h 1928117"/>
              <a:gd name="connsiteX0" fmla="*/ 2209784 w 2209784"/>
              <a:gd name="connsiteY0" fmla="*/ 1928117 h 1928117"/>
              <a:gd name="connsiteX1" fmla="*/ 262735 w 2209784"/>
              <a:gd name="connsiteY1" fmla="*/ 1928117 h 1928117"/>
              <a:gd name="connsiteX2" fmla="*/ 7316 w 2209784"/>
              <a:gd name="connsiteY2" fmla="*/ 1672698 h 1928117"/>
              <a:gd name="connsiteX3" fmla="*/ 0 w 2209784"/>
              <a:gd name="connsiteY3" fmla="*/ 0 h 1928117"/>
            </a:gdLst>
            <a:ahLst/>
            <a:cxnLst>
              <a:cxn ang="0">
                <a:pos x="connsiteX0" y="connsiteY0"/>
              </a:cxn>
              <a:cxn ang="0">
                <a:pos x="connsiteX1" y="connsiteY1"/>
              </a:cxn>
              <a:cxn ang="0">
                <a:pos x="connsiteX2" y="connsiteY2"/>
              </a:cxn>
              <a:cxn ang="0">
                <a:pos x="connsiteX3" y="connsiteY3"/>
              </a:cxn>
            </a:cxnLst>
            <a:rect l="l" t="t" r="r" b="b"/>
            <a:pathLst>
              <a:path w="2209784" h="1928117">
                <a:moveTo>
                  <a:pt x="2209784" y="1928117"/>
                </a:moveTo>
                <a:lnTo>
                  <a:pt x="262735" y="1928117"/>
                </a:lnTo>
                <a:cubicBezTo>
                  <a:pt x="121671" y="1928117"/>
                  <a:pt x="7316" y="1813762"/>
                  <a:pt x="7316" y="1672698"/>
                </a:cubicBezTo>
                <a:cubicBezTo>
                  <a:pt x="4877" y="1115132"/>
                  <a:pt x="2439" y="557566"/>
                  <a:pt x="0" y="0"/>
                </a:cubicBezTo>
              </a:path>
            </a:pathLst>
          </a:custGeom>
          <a:noFill/>
          <a:ln w="57150" cmpd="dbl">
            <a:solidFill>
              <a:srgbClr val="FF8B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hlinkClick r:id="rId3"/>
          </p:cNvPr>
          <p:cNvSpPr txBox="1"/>
          <p:nvPr/>
        </p:nvSpPr>
        <p:spPr>
          <a:xfrm>
            <a:off x="455549" y="4735008"/>
            <a:ext cx="1596955" cy="461665"/>
          </a:xfrm>
          <a:prstGeom prst="rect">
            <a:avLst/>
          </a:prstGeom>
          <a:solidFill>
            <a:schemeClr val="bg1"/>
          </a:solidFill>
          <a:effectLst>
            <a:softEdge rad="31750"/>
          </a:effectLst>
        </p:spPr>
        <p:txBody>
          <a:bodyPr wrap="square" rtlCol="0">
            <a:spAutoFit/>
          </a:bodyPr>
          <a:lstStyle/>
          <a:p>
            <a:pPr algn="r"/>
            <a:r>
              <a:rPr lang="en-US" sz="1200" i="1" dirty="0" smtClean="0">
                <a:solidFill>
                  <a:schemeClr val="accent1">
                    <a:lumMod val="75000"/>
                  </a:schemeClr>
                </a:solidFill>
                <a:hlinkClick r:id="rId4"/>
              </a:rPr>
              <a:t>VL</a:t>
            </a:r>
            <a:r>
              <a:rPr lang="en-US" sz="1200" i="1" dirty="0">
                <a:solidFill>
                  <a:schemeClr val="accent1">
                    <a:lumMod val="75000"/>
                  </a:schemeClr>
                </a:solidFill>
                <a:hlinkClick r:id="rId4"/>
              </a:rPr>
              <a:t>+: </a:t>
            </a:r>
            <a:r>
              <a:rPr lang="en-US" sz="1200" i="1" dirty="0" smtClean="0">
                <a:solidFill>
                  <a:schemeClr val="accent1">
                    <a:lumMod val="75000"/>
                  </a:schemeClr>
                </a:solidFill>
                <a:hlinkClick r:id="rId4"/>
              </a:rPr>
              <a:t>CRM Suites for Small Enterprises</a:t>
            </a:r>
            <a:endParaRPr lang="en-US" sz="1200" i="1" dirty="0">
              <a:solidFill>
                <a:schemeClr val="accent1">
                  <a:lumMod val="75000"/>
                </a:schemeClr>
              </a:solidFill>
            </a:endParaRPr>
          </a:p>
        </p:txBody>
      </p:sp>
      <p:sp>
        <p:nvSpPr>
          <p:cNvPr id="2" name="Text Placeholder 1"/>
          <p:cNvSpPr>
            <a:spLocks noGrp="1"/>
          </p:cNvSpPr>
          <p:nvPr>
            <p:ph type="body" sz="quarter" idx="19"/>
          </p:nvPr>
        </p:nvSpPr>
        <p:spPr>
          <a:xfrm>
            <a:off x="352015" y="1124744"/>
            <a:ext cx="8324441" cy="657225"/>
          </a:xfrm>
          <a:solidFill>
            <a:schemeClr val="bg1">
              <a:alpha val="75000"/>
            </a:schemeClr>
          </a:solidFill>
          <a:effectLst>
            <a:softEdge rad="63500"/>
          </a:effectLst>
        </p:spPr>
        <p:txBody>
          <a:bodyPr/>
          <a:lstStyle/>
          <a:p>
            <a:r>
              <a:rPr lang="en-US" dirty="0" smtClean="0"/>
              <a:t>Info-Tech offers a variety of resources. This set will address how and why to develop a web content management strategy. </a:t>
            </a:r>
            <a:endParaRPr lang="en-US" dirty="0"/>
          </a:p>
        </p:txBody>
      </p:sp>
      <p:sp>
        <p:nvSpPr>
          <p:cNvPr id="69" name="Rounded Rectangle 68"/>
          <p:cNvSpPr/>
          <p:nvPr/>
        </p:nvSpPr>
        <p:spPr>
          <a:xfrm>
            <a:off x="2987823" y="1812060"/>
            <a:ext cx="3715651" cy="4281236"/>
          </a:xfrm>
          <a:custGeom>
            <a:avLst/>
            <a:gdLst>
              <a:gd name="connsiteX0" fmla="*/ 0 w 2722116"/>
              <a:gd name="connsiteY0" fmla="*/ 200822 h 1204907"/>
              <a:gd name="connsiteX1" fmla="*/ 200822 w 2722116"/>
              <a:gd name="connsiteY1" fmla="*/ 0 h 1204907"/>
              <a:gd name="connsiteX2" fmla="*/ 2521294 w 2722116"/>
              <a:gd name="connsiteY2" fmla="*/ 0 h 1204907"/>
              <a:gd name="connsiteX3" fmla="*/ 2722116 w 2722116"/>
              <a:gd name="connsiteY3" fmla="*/ 200822 h 1204907"/>
              <a:gd name="connsiteX4" fmla="*/ 2722116 w 2722116"/>
              <a:gd name="connsiteY4" fmla="*/ 1004085 h 1204907"/>
              <a:gd name="connsiteX5" fmla="*/ 2521294 w 2722116"/>
              <a:gd name="connsiteY5" fmla="*/ 1204907 h 1204907"/>
              <a:gd name="connsiteX6" fmla="*/ 200822 w 2722116"/>
              <a:gd name="connsiteY6" fmla="*/ 1204907 h 1204907"/>
              <a:gd name="connsiteX7" fmla="*/ 0 w 2722116"/>
              <a:gd name="connsiteY7" fmla="*/ 1004085 h 1204907"/>
              <a:gd name="connsiteX8" fmla="*/ 0 w 2722116"/>
              <a:gd name="connsiteY8" fmla="*/ 200822 h 1204907"/>
              <a:gd name="connsiteX0" fmla="*/ 0 w 2722116"/>
              <a:gd name="connsiteY0" fmla="*/ 200822 h 1976803"/>
              <a:gd name="connsiteX1" fmla="*/ 200822 w 2722116"/>
              <a:gd name="connsiteY1" fmla="*/ 0 h 1976803"/>
              <a:gd name="connsiteX2" fmla="*/ 2521294 w 2722116"/>
              <a:gd name="connsiteY2" fmla="*/ 0 h 1976803"/>
              <a:gd name="connsiteX3" fmla="*/ 2722116 w 2722116"/>
              <a:gd name="connsiteY3" fmla="*/ 200822 h 1976803"/>
              <a:gd name="connsiteX4" fmla="*/ 2722116 w 2722116"/>
              <a:gd name="connsiteY4" fmla="*/ 1004085 h 1976803"/>
              <a:gd name="connsiteX5" fmla="*/ 2580670 w 2722116"/>
              <a:gd name="connsiteY5" fmla="*/ 1976803 h 1976803"/>
              <a:gd name="connsiteX6" fmla="*/ 200822 w 2722116"/>
              <a:gd name="connsiteY6" fmla="*/ 1204907 h 1976803"/>
              <a:gd name="connsiteX7" fmla="*/ 0 w 2722116"/>
              <a:gd name="connsiteY7" fmla="*/ 1004085 h 1976803"/>
              <a:gd name="connsiteX8" fmla="*/ 0 w 2722116"/>
              <a:gd name="connsiteY8" fmla="*/ 200822 h 1976803"/>
              <a:gd name="connsiteX0" fmla="*/ 0 w 2722116"/>
              <a:gd name="connsiteY0" fmla="*/ 652084 h 2428065"/>
              <a:gd name="connsiteX1" fmla="*/ 200822 w 2722116"/>
              <a:gd name="connsiteY1" fmla="*/ 451262 h 2428065"/>
              <a:gd name="connsiteX2" fmla="*/ 2521294 w 2722116"/>
              <a:gd name="connsiteY2" fmla="*/ 0 h 2428065"/>
              <a:gd name="connsiteX3" fmla="*/ 2722116 w 2722116"/>
              <a:gd name="connsiteY3" fmla="*/ 652084 h 2428065"/>
              <a:gd name="connsiteX4" fmla="*/ 2722116 w 2722116"/>
              <a:gd name="connsiteY4" fmla="*/ 1455347 h 2428065"/>
              <a:gd name="connsiteX5" fmla="*/ 2580670 w 2722116"/>
              <a:gd name="connsiteY5" fmla="*/ 2428065 h 2428065"/>
              <a:gd name="connsiteX6" fmla="*/ 200822 w 2722116"/>
              <a:gd name="connsiteY6" fmla="*/ 1656169 h 2428065"/>
              <a:gd name="connsiteX7" fmla="*/ 0 w 2722116"/>
              <a:gd name="connsiteY7" fmla="*/ 1455347 h 2428065"/>
              <a:gd name="connsiteX8" fmla="*/ 0 w 2722116"/>
              <a:gd name="connsiteY8" fmla="*/ 652084 h 2428065"/>
              <a:gd name="connsiteX0" fmla="*/ 2722116 w 2813556"/>
              <a:gd name="connsiteY0" fmla="*/ 652084 h 2428065"/>
              <a:gd name="connsiteX1" fmla="*/ 2722116 w 2813556"/>
              <a:gd name="connsiteY1" fmla="*/ 1455347 h 2428065"/>
              <a:gd name="connsiteX2" fmla="*/ 2580670 w 2813556"/>
              <a:gd name="connsiteY2" fmla="*/ 2428065 h 2428065"/>
              <a:gd name="connsiteX3" fmla="*/ 200822 w 2813556"/>
              <a:gd name="connsiteY3" fmla="*/ 1656169 h 2428065"/>
              <a:gd name="connsiteX4" fmla="*/ 0 w 2813556"/>
              <a:gd name="connsiteY4" fmla="*/ 1455347 h 2428065"/>
              <a:gd name="connsiteX5" fmla="*/ 0 w 2813556"/>
              <a:gd name="connsiteY5" fmla="*/ 652084 h 2428065"/>
              <a:gd name="connsiteX6" fmla="*/ 200822 w 2813556"/>
              <a:gd name="connsiteY6" fmla="*/ 451262 h 2428065"/>
              <a:gd name="connsiteX7" fmla="*/ 2521294 w 2813556"/>
              <a:gd name="connsiteY7" fmla="*/ 0 h 2428065"/>
              <a:gd name="connsiteX8" fmla="*/ 2813556 w 2813556"/>
              <a:gd name="connsiteY8" fmla="*/ 743524 h 2428065"/>
              <a:gd name="connsiteX0" fmla="*/ 2722116 w 2813556"/>
              <a:gd name="connsiteY0" fmla="*/ 1455347 h 2428065"/>
              <a:gd name="connsiteX1" fmla="*/ 2580670 w 2813556"/>
              <a:gd name="connsiteY1" fmla="*/ 2428065 h 2428065"/>
              <a:gd name="connsiteX2" fmla="*/ 200822 w 2813556"/>
              <a:gd name="connsiteY2" fmla="*/ 1656169 h 2428065"/>
              <a:gd name="connsiteX3" fmla="*/ 0 w 2813556"/>
              <a:gd name="connsiteY3" fmla="*/ 1455347 h 2428065"/>
              <a:gd name="connsiteX4" fmla="*/ 0 w 2813556"/>
              <a:gd name="connsiteY4" fmla="*/ 652084 h 2428065"/>
              <a:gd name="connsiteX5" fmla="*/ 200822 w 2813556"/>
              <a:gd name="connsiteY5" fmla="*/ 451262 h 2428065"/>
              <a:gd name="connsiteX6" fmla="*/ 2521294 w 2813556"/>
              <a:gd name="connsiteY6" fmla="*/ 0 h 2428065"/>
              <a:gd name="connsiteX7" fmla="*/ 2813556 w 2813556"/>
              <a:gd name="connsiteY7" fmla="*/ 743524 h 2428065"/>
              <a:gd name="connsiteX0" fmla="*/ 2722116 w 2722116"/>
              <a:gd name="connsiteY0" fmla="*/ 1455347 h 2428065"/>
              <a:gd name="connsiteX1" fmla="*/ 2580670 w 2722116"/>
              <a:gd name="connsiteY1" fmla="*/ 2428065 h 2428065"/>
              <a:gd name="connsiteX2" fmla="*/ 200822 w 2722116"/>
              <a:gd name="connsiteY2" fmla="*/ 1656169 h 2428065"/>
              <a:gd name="connsiteX3" fmla="*/ 0 w 2722116"/>
              <a:gd name="connsiteY3" fmla="*/ 1455347 h 2428065"/>
              <a:gd name="connsiteX4" fmla="*/ 0 w 2722116"/>
              <a:gd name="connsiteY4" fmla="*/ 652084 h 2428065"/>
              <a:gd name="connsiteX5" fmla="*/ 200822 w 2722116"/>
              <a:gd name="connsiteY5" fmla="*/ 451262 h 2428065"/>
              <a:gd name="connsiteX6" fmla="*/ 2521294 w 2722116"/>
              <a:gd name="connsiteY6" fmla="*/ 0 h 2428065"/>
              <a:gd name="connsiteX0" fmla="*/ 2580670 w 2580670"/>
              <a:gd name="connsiteY0" fmla="*/ 2428065 h 2428065"/>
              <a:gd name="connsiteX1" fmla="*/ 200822 w 2580670"/>
              <a:gd name="connsiteY1" fmla="*/ 1656169 h 2428065"/>
              <a:gd name="connsiteX2" fmla="*/ 0 w 2580670"/>
              <a:gd name="connsiteY2" fmla="*/ 1455347 h 2428065"/>
              <a:gd name="connsiteX3" fmla="*/ 0 w 2580670"/>
              <a:gd name="connsiteY3" fmla="*/ 652084 h 2428065"/>
              <a:gd name="connsiteX4" fmla="*/ 200822 w 2580670"/>
              <a:gd name="connsiteY4" fmla="*/ 451262 h 2428065"/>
              <a:gd name="connsiteX5" fmla="*/ 2521294 w 2580670"/>
              <a:gd name="connsiteY5" fmla="*/ 0 h 2428065"/>
              <a:gd name="connsiteX0" fmla="*/ 2580670 w 2580670"/>
              <a:gd name="connsiteY0" fmla="*/ 1991443 h 1991443"/>
              <a:gd name="connsiteX1" fmla="*/ 200822 w 2580670"/>
              <a:gd name="connsiteY1" fmla="*/ 1219547 h 1991443"/>
              <a:gd name="connsiteX2" fmla="*/ 0 w 2580670"/>
              <a:gd name="connsiteY2" fmla="*/ 1018725 h 1991443"/>
              <a:gd name="connsiteX3" fmla="*/ 0 w 2580670"/>
              <a:gd name="connsiteY3" fmla="*/ 215462 h 1991443"/>
              <a:gd name="connsiteX4" fmla="*/ 200822 w 2580670"/>
              <a:gd name="connsiteY4" fmla="*/ 14640 h 1991443"/>
              <a:gd name="connsiteX5" fmla="*/ 365740 w 2580670"/>
              <a:gd name="connsiteY5" fmla="*/ 0 h 1991443"/>
              <a:gd name="connsiteX0" fmla="*/ 2580670 w 2580670"/>
              <a:gd name="connsiteY0" fmla="*/ 2081196 h 2081196"/>
              <a:gd name="connsiteX1" fmla="*/ 200822 w 2580670"/>
              <a:gd name="connsiteY1" fmla="*/ 1309300 h 2081196"/>
              <a:gd name="connsiteX2" fmla="*/ 0 w 2580670"/>
              <a:gd name="connsiteY2" fmla="*/ 1108478 h 2081196"/>
              <a:gd name="connsiteX3" fmla="*/ 0 w 2580670"/>
              <a:gd name="connsiteY3" fmla="*/ 305215 h 2081196"/>
              <a:gd name="connsiteX4" fmla="*/ 200822 w 2580670"/>
              <a:gd name="connsiteY4" fmla="*/ 104393 h 2081196"/>
              <a:gd name="connsiteX5" fmla="*/ 469520 w 2580670"/>
              <a:gd name="connsiteY5" fmla="*/ 0 h 2081196"/>
              <a:gd name="connsiteX0" fmla="*/ 2580670 w 2580670"/>
              <a:gd name="connsiteY0" fmla="*/ 2081196 h 2081196"/>
              <a:gd name="connsiteX1" fmla="*/ 200822 w 2580670"/>
              <a:gd name="connsiteY1" fmla="*/ 1309300 h 2081196"/>
              <a:gd name="connsiteX2" fmla="*/ 0 w 2580670"/>
              <a:gd name="connsiteY2" fmla="*/ 1108478 h 2081196"/>
              <a:gd name="connsiteX3" fmla="*/ 0 w 2580670"/>
              <a:gd name="connsiteY3" fmla="*/ 305215 h 2081196"/>
              <a:gd name="connsiteX4" fmla="*/ 200822 w 2580670"/>
              <a:gd name="connsiteY4" fmla="*/ 104393 h 2081196"/>
              <a:gd name="connsiteX5" fmla="*/ 469520 w 2580670"/>
              <a:gd name="connsiteY5" fmla="*/ 0 h 2081196"/>
              <a:gd name="connsiteX0" fmla="*/ 2580670 w 2580670"/>
              <a:gd name="connsiteY0" fmla="*/ 2081196 h 2081196"/>
              <a:gd name="connsiteX1" fmla="*/ 200822 w 2580670"/>
              <a:gd name="connsiteY1" fmla="*/ 1309300 h 2081196"/>
              <a:gd name="connsiteX2" fmla="*/ 0 w 2580670"/>
              <a:gd name="connsiteY2" fmla="*/ 1108478 h 2081196"/>
              <a:gd name="connsiteX3" fmla="*/ 0 w 2580670"/>
              <a:gd name="connsiteY3" fmla="*/ 305215 h 2081196"/>
              <a:gd name="connsiteX4" fmla="*/ 252533 w 2580670"/>
              <a:gd name="connsiteY4" fmla="*/ 89753 h 2081196"/>
              <a:gd name="connsiteX5" fmla="*/ 469520 w 2580670"/>
              <a:gd name="connsiteY5" fmla="*/ 0 h 2081196"/>
              <a:gd name="connsiteX0" fmla="*/ 2369241 w 2369241"/>
              <a:gd name="connsiteY0" fmla="*/ 2818179 h 2818179"/>
              <a:gd name="connsiteX1" fmla="*/ 200822 w 2369241"/>
              <a:gd name="connsiteY1" fmla="*/ 1309300 h 2818179"/>
              <a:gd name="connsiteX2" fmla="*/ 0 w 2369241"/>
              <a:gd name="connsiteY2" fmla="*/ 1108478 h 2818179"/>
              <a:gd name="connsiteX3" fmla="*/ 0 w 2369241"/>
              <a:gd name="connsiteY3" fmla="*/ 305215 h 2818179"/>
              <a:gd name="connsiteX4" fmla="*/ 252533 w 2369241"/>
              <a:gd name="connsiteY4" fmla="*/ 89753 h 2818179"/>
              <a:gd name="connsiteX5" fmla="*/ 469520 w 2369241"/>
              <a:gd name="connsiteY5" fmla="*/ 0 h 2818179"/>
              <a:gd name="connsiteX0" fmla="*/ 2369241 w 2369241"/>
              <a:gd name="connsiteY0" fmla="*/ 3172762 h 3172762"/>
              <a:gd name="connsiteX1" fmla="*/ 200822 w 2369241"/>
              <a:gd name="connsiteY1" fmla="*/ 1663883 h 3172762"/>
              <a:gd name="connsiteX2" fmla="*/ 0 w 2369241"/>
              <a:gd name="connsiteY2" fmla="*/ 1463061 h 3172762"/>
              <a:gd name="connsiteX3" fmla="*/ 0 w 2369241"/>
              <a:gd name="connsiteY3" fmla="*/ 659798 h 3172762"/>
              <a:gd name="connsiteX4" fmla="*/ 252533 w 2369241"/>
              <a:gd name="connsiteY4" fmla="*/ 444336 h 3172762"/>
              <a:gd name="connsiteX5" fmla="*/ 1764448 w 2369241"/>
              <a:gd name="connsiteY5" fmla="*/ 0 h 3172762"/>
              <a:gd name="connsiteX0" fmla="*/ 2369241 w 2369241"/>
              <a:gd name="connsiteY0" fmla="*/ 3172762 h 3172762"/>
              <a:gd name="connsiteX1" fmla="*/ 200822 w 2369241"/>
              <a:gd name="connsiteY1" fmla="*/ 1663883 h 3172762"/>
              <a:gd name="connsiteX2" fmla="*/ 0 w 2369241"/>
              <a:gd name="connsiteY2" fmla="*/ 1463061 h 3172762"/>
              <a:gd name="connsiteX3" fmla="*/ 0 w 2369241"/>
              <a:gd name="connsiteY3" fmla="*/ 659798 h 3172762"/>
              <a:gd name="connsiteX4" fmla="*/ 252533 w 2369241"/>
              <a:gd name="connsiteY4" fmla="*/ 444336 h 3172762"/>
              <a:gd name="connsiteX5" fmla="*/ 1764448 w 2369241"/>
              <a:gd name="connsiteY5" fmla="*/ 0 h 31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9241" h="3172762">
                <a:moveTo>
                  <a:pt x="2369241" y="3172762"/>
                </a:moveTo>
                <a:cubicBezTo>
                  <a:pt x="1595750" y="3172762"/>
                  <a:pt x="974313" y="1663883"/>
                  <a:pt x="200822" y="1663883"/>
                </a:cubicBezTo>
                <a:cubicBezTo>
                  <a:pt x="89911" y="1663883"/>
                  <a:pt x="0" y="1573972"/>
                  <a:pt x="0" y="1463061"/>
                </a:cubicBezTo>
                <a:lnTo>
                  <a:pt x="0" y="659798"/>
                </a:lnTo>
                <a:cubicBezTo>
                  <a:pt x="42089" y="490011"/>
                  <a:pt x="162967" y="479134"/>
                  <a:pt x="252533" y="444336"/>
                </a:cubicBezTo>
                <a:cubicBezTo>
                  <a:pt x="342099" y="409538"/>
                  <a:pt x="1640543" y="39074"/>
                  <a:pt x="1764448" y="0"/>
                </a:cubicBezTo>
              </a:path>
            </a:pathLst>
          </a:custGeom>
          <a:noFill/>
          <a:ln w="63500"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4496531" y="4604077"/>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5465180" y="5474308"/>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5026858" y="2128499"/>
            <a:ext cx="1880838" cy="2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i="1" dirty="0" smtClean="0">
                <a:solidFill>
                  <a:schemeClr val="tx1"/>
                </a:solidFill>
                <a:hlinkClick r:id="rId5"/>
              </a:rPr>
              <a:t>VL+: Lead Management Automation Platforms</a:t>
            </a:r>
            <a:endParaRPr lang="en-US" sz="1200" i="1" dirty="0">
              <a:solidFill>
                <a:schemeClr val="tx1"/>
              </a:solidFill>
            </a:endParaRPr>
          </a:p>
        </p:txBody>
      </p:sp>
      <p:sp>
        <p:nvSpPr>
          <p:cNvPr id="96" name="Oval 95"/>
          <p:cNvSpPr/>
          <p:nvPr/>
        </p:nvSpPr>
        <p:spPr>
          <a:xfrm>
            <a:off x="6370060" y="5957451"/>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a:off x="7080668" y="1928743"/>
            <a:ext cx="1775808" cy="1092771"/>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7200292" y="2303003"/>
            <a:ext cx="935229" cy="307777"/>
            <a:chOff x="7200292" y="2348880"/>
            <a:chExt cx="935229" cy="307777"/>
          </a:xfrm>
        </p:grpSpPr>
        <p:cxnSp>
          <p:nvCxnSpPr>
            <p:cNvPr id="76" name="Straight Connector 75"/>
            <p:cNvCxnSpPr/>
            <p:nvPr/>
          </p:nvCxnSpPr>
          <p:spPr>
            <a:xfrm>
              <a:off x="7200292" y="2492896"/>
              <a:ext cx="315047" cy="0"/>
            </a:xfrm>
            <a:prstGeom prst="line">
              <a:avLst/>
            </a:prstGeom>
            <a:noFill/>
            <a:ln w="57150" cmpd="dbl">
              <a:solidFill>
                <a:srgbClr val="FF8B8B"/>
              </a:solidFill>
            </a:ln>
          </p:spPr>
          <p:style>
            <a:lnRef idx="2">
              <a:schemeClr val="accent1">
                <a:shade val="50000"/>
              </a:schemeClr>
            </a:lnRef>
            <a:fillRef idx="1">
              <a:schemeClr val="accent1"/>
            </a:fillRef>
            <a:effectRef idx="0">
              <a:schemeClr val="accent1"/>
            </a:effectRef>
            <a:fontRef idx="minor">
              <a:schemeClr val="lt1"/>
            </a:fontRef>
          </p:style>
        </p:cxnSp>
        <p:sp>
          <p:nvSpPr>
            <p:cNvPr id="79" name="TextBox 78"/>
            <p:cNvSpPr txBox="1"/>
            <p:nvPr/>
          </p:nvSpPr>
          <p:spPr>
            <a:xfrm>
              <a:off x="7542089" y="2348880"/>
              <a:ext cx="593432" cy="307777"/>
            </a:xfrm>
            <a:prstGeom prst="rect">
              <a:avLst/>
            </a:prstGeom>
            <a:noFill/>
          </p:spPr>
          <p:txBody>
            <a:bodyPr wrap="none" rtlCol="0">
              <a:spAutoFit/>
            </a:bodyPr>
            <a:lstStyle/>
            <a:p>
              <a:pPr algn="l"/>
              <a:r>
                <a:rPr lang="en-US" sz="1400" dirty="0" smtClean="0"/>
                <a:t>CRM</a:t>
              </a:r>
              <a:endParaRPr lang="en-US" sz="1400" dirty="0"/>
            </a:p>
          </p:txBody>
        </p:sp>
      </p:grpSp>
      <p:grpSp>
        <p:nvGrpSpPr>
          <p:cNvPr id="36" name="Group 35"/>
          <p:cNvGrpSpPr/>
          <p:nvPr/>
        </p:nvGrpSpPr>
        <p:grpSpPr>
          <a:xfrm>
            <a:off x="7200292" y="2024844"/>
            <a:ext cx="1462617" cy="307777"/>
            <a:chOff x="7200292" y="2024844"/>
            <a:chExt cx="1462617" cy="307777"/>
          </a:xfrm>
        </p:grpSpPr>
        <p:cxnSp>
          <p:nvCxnSpPr>
            <p:cNvPr id="78" name="Straight Connector 77"/>
            <p:cNvCxnSpPr/>
            <p:nvPr/>
          </p:nvCxnSpPr>
          <p:spPr>
            <a:xfrm>
              <a:off x="7200292" y="2204864"/>
              <a:ext cx="315047" cy="0"/>
            </a:xfrm>
            <a:prstGeom prst="line">
              <a:avLst/>
            </a:prstGeom>
            <a:noFill/>
            <a:ln w="63500"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cxnSp>
        <p:sp>
          <p:nvSpPr>
            <p:cNvPr id="83" name="TextBox 82"/>
            <p:cNvSpPr txBox="1"/>
            <p:nvPr/>
          </p:nvSpPr>
          <p:spPr>
            <a:xfrm>
              <a:off x="7542089" y="2024844"/>
              <a:ext cx="1120820" cy="307777"/>
            </a:xfrm>
            <a:prstGeom prst="rect">
              <a:avLst/>
            </a:prstGeom>
            <a:noFill/>
          </p:spPr>
          <p:txBody>
            <a:bodyPr wrap="none" rtlCol="0">
              <a:spAutoFit/>
            </a:bodyPr>
            <a:lstStyle/>
            <a:p>
              <a:pPr algn="l"/>
              <a:r>
                <a:rPr lang="en-US" sz="1400" dirty="0" smtClean="0"/>
                <a:t>Sales/Mktg.</a:t>
              </a:r>
              <a:endParaRPr lang="en-US" sz="1400" dirty="0"/>
            </a:p>
          </p:txBody>
        </p:sp>
      </p:grpSp>
      <p:grpSp>
        <p:nvGrpSpPr>
          <p:cNvPr id="32" name="Group 30"/>
          <p:cNvGrpSpPr/>
          <p:nvPr/>
        </p:nvGrpSpPr>
        <p:grpSpPr>
          <a:xfrm>
            <a:off x="2817562" y="2555368"/>
            <a:ext cx="430324" cy="585600"/>
            <a:chOff x="7175305" y="4543290"/>
            <a:chExt cx="430324" cy="585600"/>
          </a:xfrm>
          <a:effectLst>
            <a:glow rad="127000">
              <a:schemeClr val="bg1"/>
            </a:glow>
          </a:effectLst>
        </p:grpSpPr>
        <p:sp>
          <p:nvSpPr>
            <p:cNvPr id="4" name="Oval 3"/>
            <p:cNvSpPr/>
            <p:nvPr/>
          </p:nvSpPr>
          <p:spPr>
            <a:xfrm>
              <a:off x="7175305" y="4543290"/>
              <a:ext cx="430324" cy="585600"/>
            </a:xfrm>
            <a:custGeom>
              <a:avLst/>
              <a:gdLst>
                <a:gd name="connsiteX0" fmla="*/ 0 w 430324"/>
                <a:gd name="connsiteY0" fmla="*/ 215162 h 430324"/>
                <a:gd name="connsiteX1" fmla="*/ 215162 w 430324"/>
                <a:gd name="connsiteY1" fmla="*/ 0 h 430324"/>
                <a:gd name="connsiteX2" fmla="*/ 430324 w 430324"/>
                <a:gd name="connsiteY2" fmla="*/ 215162 h 430324"/>
                <a:gd name="connsiteX3" fmla="*/ 215162 w 430324"/>
                <a:gd name="connsiteY3" fmla="*/ 430324 h 430324"/>
                <a:gd name="connsiteX4" fmla="*/ 0 w 430324"/>
                <a:gd name="connsiteY4" fmla="*/ 215162 h 430324"/>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 name="connsiteX0" fmla="*/ 0 w 430324"/>
                <a:gd name="connsiteY0" fmla="*/ 215162 h 585600"/>
                <a:gd name="connsiteX1" fmla="*/ 215162 w 430324"/>
                <a:gd name="connsiteY1" fmla="*/ 0 h 585600"/>
                <a:gd name="connsiteX2" fmla="*/ 430324 w 430324"/>
                <a:gd name="connsiteY2" fmla="*/ 215162 h 585600"/>
                <a:gd name="connsiteX3" fmla="*/ 215162 w 430324"/>
                <a:gd name="connsiteY3" fmla="*/ 585600 h 585600"/>
                <a:gd name="connsiteX4" fmla="*/ 0 w 430324"/>
                <a:gd name="connsiteY4" fmla="*/ 215162 h 58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24" h="585600">
                  <a:moveTo>
                    <a:pt x="0" y="215162"/>
                  </a:moveTo>
                  <a:cubicBezTo>
                    <a:pt x="0" y="117562"/>
                    <a:pt x="96331" y="0"/>
                    <a:pt x="215162" y="0"/>
                  </a:cubicBezTo>
                  <a:cubicBezTo>
                    <a:pt x="333993" y="0"/>
                    <a:pt x="430324" y="96331"/>
                    <a:pt x="430324" y="215162"/>
                  </a:cubicBezTo>
                  <a:cubicBezTo>
                    <a:pt x="430324" y="333993"/>
                    <a:pt x="275679" y="430324"/>
                    <a:pt x="215162" y="585600"/>
                  </a:cubicBezTo>
                  <a:cubicBezTo>
                    <a:pt x="148090" y="438951"/>
                    <a:pt x="0" y="312762"/>
                    <a:pt x="0" y="215162"/>
                  </a:cubicBezTo>
                  <a:close/>
                </a:path>
              </a:pathLst>
            </a:custGeom>
            <a:solidFill>
              <a:srgbClr val="FF8181"/>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214778" y="4576050"/>
              <a:ext cx="351379" cy="369332"/>
            </a:xfrm>
            <a:prstGeom prst="rect">
              <a:avLst/>
            </a:prstGeom>
            <a:noFill/>
          </p:spPr>
          <p:txBody>
            <a:bodyPr wrap="none" rtlCol="0">
              <a:spAutoFit/>
            </a:bodyPr>
            <a:lstStyle/>
            <a:p>
              <a:r>
                <a:rPr lang="en-US" b="1" dirty="0" smtClean="0"/>
                <a:t>A</a:t>
              </a:r>
              <a:endParaRPr lang="en-US" b="1" dirty="0"/>
            </a:p>
          </p:txBody>
        </p:sp>
      </p:grpSp>
      <p:sp>
        <p:nvSpPr>
          <p:cNvPr id="84" name="Oval 83"/>
          <p:cNvSpPr/>
          <p:nvPr/>
        </p:nvSpPr>
        <p:spPr>
          <a:xfrm>
            <a:off x="1079612" y="4416141"/>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p:nvSpPr>
        <p:spPr>
          <a:xfrm>
            <a:off x="1065123" y="3490179"/>
            <a:ext cx="1672875" cy="461665"/>
          </a:xfrm>
          <a:prstGeom prst="rect">
            <a:avLst/>
          </a:prstGeom>
          <a:solidFill>
            <a:schemeClr val="bg1"/>
          </a:solidFill>
          <a:effectLst>
            <a:softEdge rad="31750"/>
          </a:effectLst>
        </p:spPr>
        <p:txBody>
          <a:bodyPr wrap="square" rtlCol="0">
            <a:spAutoFit/>
          </a:bodyPr>
          <a:lstStyle/>
          <a:p>
            <a:pPr algn="r"/>
            <a:r>
              <a:rPr lang="en-US" sz="1200" i="1" dirty="0" smtClean="0">
                <a:solidFill>
                  <a:schemeClr val="accent1">
                    <a:lumMod val="75000"/>
                  </a:schemeClr>
                </a:solidFill>
                <a:hlinkClick r:id="rId6"/>
              </a:rPr>
              <a:t>VL+: CRM Suites for Large Enterprises</a:t>
            </a:r>
            <a:endParaRPr lang="en-US" sz="1200" i="1" dirty="0">
              <a:solidFill>
                <a:schemeClr val="accent1">
                  <a:lumMod val="75000"/>
                </a:schemeClr>
              </a:solidFill>
            </a:endParaRPr>
          </a:p>
        </p:txBody>
      </p:sp>
      <p:grpSp>
        <p:nvGrpSpPr>
          <p:cNvPr id="82" name="Group 53"/>
          <p:cNvGrpSpPr/>
          <p:nvPr/>
        </p:nvGrpSpPr>
        <p:grpSpPr>
          <a:xfrm>
            <a:off x="2756496" y="3602100"/>
            <a:ext cx="339340" cy="186940"/>
            <a:chOff x="3437017" y="2200040"/>
            <a:chExt cx="339340" cy="186940"/>
          </a:xfrm>
        </p:grpSpPr>
        <p:sp>
          <p:nvSpPr>
            <p:cNvPr id="98" name="Oval 97"/>
            <p:cNvSpPr/>
            <p:nvPr/>
          </p:nvSpPr>
          <p:spPr>
            <a:xfrm>
              <a:off x="34370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35894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p:cNvSpPr/>
            <p:nvPr/>
          </p:nvSpPr>
          <p:spPr>
            <a:xfrm>
              <a:off x="3530487" y="2256553"/>
              <a:ext cx="152400" cy="768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p:cNvSpPr/>
          <p:nvPr/>
        </p:nvSpPr>
        <p:spPr>
          <a:xfrm>
            <a:off x="4696900" y="1948377"/>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3293994" y="2538508"/>
            <a:ext cx="2264656" cy="461665"/>
          </a:xfrm>
          <a:prstGeom prst="rect">
            <a:avLst/>
          </a:prstGeom>
          <a:solidFill>
            <a:schemeClr val="bg1"/>
          </a:solidFill>
          <a:effectLst>
            <a:softEdge rad="31750"/>
          </a:effectLst>
        </p:spPr>
        <p:txBody>
          <a:bodyPr wrap="square" rtlCol="0">
            <a:spAutoFit/>
          </a:bodyPr>
          <a:lstStyle/>
          <a:p>
            <a:pPr algn="l"/>
            <a:r>
              <a:rPr lang="en-US" sz="1200" b="1" i="1" dirty="0" smtClean="0">
                <a:solidFill>
                  <a:schemeClr val="accent1">
                    <a:lumMod val="75000"/>
                  </a:schemeClr>
                </a:solidFill>
              </a:rPr>
              <a:t>You are here:</a:t>
            </a:r>
          </a:p>
          <a:p>
            <a:pPr algn="l"/>
            <a:r>
              <a:rPr lang="en-US" sz="1200" b="1" i="1" dirty="0" smtClean="0">
                <a:solidFill>
                  <a:schemeClr val="accent1">
                    <a:lumMod val="75000"/>
                  </a:schemeClr>
                </a:solidFill>
              </a:rPr>
              <a:t> Develop a WCM Strategy</a:t>
            </a:r>
            <a:endParaRPr lang="en-US" sz="1200" b="1" i="1" dirty="0">
              <a:solidFill>
                <a:schemeClr val="accent1">
                  <a:lumMod val="75000"/>
                </a:schemeClr>
              </a:solidFill>
            </a:endParaRPr>
          </a:p>
        </p:txBody>
      </p:sp>
      <p:grpSp>
        <p:nvGrpSpPr>
          <p:cNvPr id="38" name="Group 37"/>
          <p:cNvGrpSpPr/>
          <p:nvPr/>
        </p:nvGrpSpPr>
        <p:grpSpPr>
          <a:xfrm>
            <a:off x="7200292" y="2581163"/>
            <a:ext cx="1699861" cy="307777"/>
            <a:chOff x="7200292" y="2581163"/>
            <a:chExt cx="1699861" cy="307777"/>
          </a:xfrm>
        </p:grpSpPr>
        <p:cxnSp>
          <p:nvCxnSpPr>
            <p:cNvPr id="62" name="Straight Connector 61"/>
            <p:cNvCxnSpPr/>
            <p:nvPr/>
          </p:nvCxnSpPr>
          <p:spPr>
            <a:xfrm>
              <a:off x="7200292" y="2725179"/>
              <a:ext cx="315047" cy="0"/>
            </a:xfrm>
            <a:prstGeom prst="line">
              <a:avLst/>
            </a:prstGeom>
            <a:noFill/>
            <a:ln w="57150" cmpd="dbl">
              <a:solidFill>
                <a:srgbClr val="7FAC85"/>
              </a:solidFill>
            </a:ln>
          </p:spPr>
          <p:style>
            <a:lnRef idx="2">
              <a:schemeClr val="accent1">
                <a:shade val="50000"/>
              </a:schemeClr>
            </a:lnRef>
            <a:fillRef idx="1">
              <a:schemeClr val="accent1"/>
            </a:fillRef>
            <a:effectRef idx="0">
              <a:schemeClr val="accent1"/>
            </a:effectRef>
            <a:fontRef idx="minor">
              <a:schemeClr val="lt1"/>
            </a:fontRef>
          </p:style>
        </p:cxnSp>
        <p:sp>
          <p:nvSpPr>
            <p:cNvPr id="63" name="TextBox 62"/>
            <p:cNvSpPr txBox="1"/>
            <p:nvPr/>
          </p:nvSpPr>
          <p:spPr>
            <a:xfrm>
              <a:off x="7542089" y="2581163"/>
              <a:ext cx="1358064" cy="307777"/>
            </a:xfrm>
            <a:prstGeom prst="rect">
              <a:avLst/>
            </a:prstGeom>
            <a:noFill/>
          </p:spPr>
          <p:txBody>
            <a:bodyPr wrap="none" rtlCol="0">
              <a:spAutoFit/>
            </a:bodyPr>
            <a:lstStyle/>
            <a:p>
              <a:pPr algn="l"/>
              <a:r>
                <a:rPr lang="en-US" sz="1400" dirty="0" smtClean="0"/>
                <a:t>Content Mgmt.</a:t>
              </a:r>
              <a:endParaRPr lang="en-US" sz="1400" dirty="0"/>
            </a:p>
          </p:txBody>
        </p:sp>
      </p:grpSp>
      <p:sp>
        <p:nvSpPr>
          <p:cNvPr id="77" name="Rectangle 35">
            <a:hlinkClick r:id="rId3"/>
          </p:cNvPr>
          <p:cNvSpPr/>
          <p:nvPr/>
        </p:nvSpPr>
        <p:spPr>
          <a:xfrm>
            <a:off x="499438" y="2518975"/>
            <a:ext cx="2238559" cy="558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i="1" dirty="0" smtClean="0">
                <a:solidFill>
                  <a:schemeClr val="tx1"/>
                </a:solidFill>
                <a:hlinkClick r:id="rId7"/>
              </a:rPr>
              <a:t>Reintroduce the Information Lifecycle to the Content Management Strategy</a:t>
            </a:r>
            <a:endParaRPr lang="en-US" sz="1200" i="1" dirty="0">
              <a:solidFill>
                <a:schemeClr val="tx1"/>
              </a:solidFill>
            </a:endParaRPr>
          </a:p>
        </p:txBody>
      </p:sp>
      <p:sp>
        <p:nvSpPr>
          <p:cNvPr id="88" name="Rectangle 35">
            <a:hlinkClick r:id="rId3"/>
          </p:cNvPr>
          <p:cNvSpPr/>
          <p:nvPr/>
        </p:nvSpPr>
        <p:spPr>
          <a:xfrm>
            <a:off x="3928481" y="3265315"/>
            <a:ext cx="1594202" cy="558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i="1" dirty="0" smtClean="0">
                <a:solidFill>
                  <a:schemeClr val="tx1"/>
                </a:solidFill>
                <a:hlinkClick r:id="rId8"/>
              </a:rPr>
              <a:t>VL: Web Content Management</a:t>
            </a:r>
            <a:endParaRPr lang="en-US" sz="1200" i="1" dirty="0">
              <a:solidFill>
                <a:schemeClr val="tx1"/>
              </a:solidFill>
            </a:endParaRPr>
          </a:p>
        </p:txBody>
      </p:sp>
      <p:sp>
        <p:nvSpPr>
          <p:cNvPr id="89" name="Rectangle 35">
            <a:hlinkClick r:id="rId3"/>
          </p:cNvPr>
          <p:cNvSpPr/>
          <p:nvPr/>
        </p:nvSpPr>
        <p:spPr>
          <a:xfrm>
            <a:off x="5616116" y="3302370"/>
            <a:ext cx="1670296" cy="558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i="1" dirty="0" smtClean="0">
                <a:solidFill>
                  <a:schemeClr val="tx1"/>
                </a:solidFill>
                <a:hlinkClick r:id="rId9"/>
              </a:rPr>
              <a:t>VL: Web Experience Management</a:t>
            </a:r>
            <a:endParaRPr lang="en-US" sz="1200" i="1" dirty="0">
              <a:solidFill>
                <a:schemeClr val="tx1"/>
              </a:solidFill>
            </a:endParaRPr>
          </a:p>
        </p:txBody>
      </p:sp>
      <p:sp>
        <p:nvSpPr>
          <p:cNvPr id="90" name="Rectangle 89"/>
          <p:cNvSpPr/>
          <p:nvPr/>
        </p:nvSpPr>
        <p:spPr>
          <a:xfrm>
            <a:off x="6633200" y="5578364"/>
            <a:ext cx="1880838" cy="2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i="1" dirty="0" smtClean="0">
                <a:solidFill>
                  <a:schemeClr val="tx1"/>
                </a:solidFill>
                <a:hlinkClick r:id="rId10"/>
              </a:rPr>
              <a:t>VL+: Customer Service Mgmt. Platforms</a:t>
            </a:r>
            <a:endParaRPr lang="en-US" sz="1200" i="1" dirty="0">
              <a:solidFill>
                <a:schemeClr val="tx1"/>
              </a:solidFill>
            </a:endParaRPr>
          </a:p>
        </p:txBody>
      </p:sp>
      <p:sp>
        <p:nvSpPr>
          <p:cNvPr id="92" name="Rectangle 91"/>
          <p:cNvSpPr/>
          <p:nvPr/>
        </p:nvSpPr>
        <p:spPr>
          <a:xfrm>
            <a:off x="4609212" y="4261016"/>
            <a:ext cx="1880838" cy="2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i="1" dirty="0" smtClean="0">
                <a:solidFill>
                  <a:schemeClr val="tx1"/>
                </a:solidFill>
                <a:hlinkClick r:id="rId11"/>
              </a:rPr>
              <a:t>VL+: E-Mail Marketing Services</a:t>
            </a:r>
            <a:endParaRPr lang="en-US" sz="1200" i="1" dirty="0">
              <a:solidFill>
                <a:schemeClr val="tx1"/>
              </a:solidFill>
            </a:endParaRPr>
          </a:p>
        </p:txBody>
      </p:sp>
      <p:sp>
        <p:nvSpPr>
          <p:cNvPr id="101" name="Rectangle 100"/>
          <p:cNvSpPr/>
          <p:nvPr/>
        </p:nvSpPr>
        <p:spPr>
          <a:xfrm>
            <a:off x="5477200" y="4967050"/>
            <a:ext cx="1880838" cy="299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i="1" dirty="0" smtClean="0">
                <a:solidFill>
                  <a:schemeClr val="tx1"/>
                </a:solidFill>
                <a:hlinkClick r:id="rId12"/>
              </a:rPr>
              <a:t>VL+: Marketing Automation Suites</a:t>
            </a:r>
            <a:endParaRPr lang="en-US" sz="1200" i="1" dirty="0">
              <a:solidFill>
                <a:schemeClr val="tx1"/>
              </a:solidFill>
            </a:endParaRPr>
          </a:p>
        </p:txBody>
      </p:sp>
      <p:sp>
        <p:nvSpPr>
          <p:cNvPr id="29" name="Rounded Rectangle 28"/>
          <p:cNvSpPr/>
          <p:nvPr/>
        </p:nvSpPr>
        <p:spPr>
          <a:xfrm>
            <a:off x="785982" y="3212312"/>
            <a:ext cx="6490812" cy="1475662"/>
          </a:xfrm>
          <a:custGeom>
            <a:avLst/>
            <a:gdLst>
              <a:gd name="connsiteX0" fmla="*/ 0 w 7047795"/>
              <a:gd name="connsiteY0" fmla="*/ 323970 h 2513147"/>
              <a:gd name="connsiteX1" fmla="*/ 323970 w 7047795"/>
              <a:gd name="connsiteY1" fmla="*/ 0 h 2513147"/>
              <a:gd name="connsiteX2" fmla="*/ 6723825 w 7047795"/>
              <a:gd name="connsiteY2" fmla="*/ 0 h 2513147"/>
              <a:gd name="connsiteX3" fmla="*/ 7047795 w 7047795"/>
              <a:gd name="connsiteY3" fmla="*/ 323970 h 2513147"/>
              <a:gd name="connsiteX4" fmla="*/ 7047795 w 7047795"/>
              <a:gd name="connsiteY4" fmla="*/ 2189177 h 2513147"/>
              <a:gd name="connsiteX5" fmla="*/ 6723825 w 7047795"/>
              <a:gd name="connsiteY5" fmla="*/ 2513147 h 2513147"/>
              <a:gd name="connsiteX6" fmla="*/ 323970 w 7047795"/>
              <a:gd name="connsiteY6" fmla="*/ 2513147 h 2513147"/>
              <a:gd name="connsiteX7" fmla="*/ 0 w 7047795"/>
              <a:gd name="connsiteY7" fmla="*/ 2189177 h 2513147"/>
              <a:gd name="connsiteX8" fmla="*/ 0 w 7047795"/>
              <a:gd name="connsiteY8" fmla="*/ 323970 h 2513147"/>
              <a:gd name="connsiteX0" fmla="*/ 0 w 7047795"/>
              <a:gd name="connsiteY0" fmla="*/ 323970 h 2513147"/>
              <a:gd name="connsiteX1" fmla="*/ 323970 w 7047795"/>
              <a:gd name="connsiteY1" fmla="*/ 0 h 2513147"/>
              <a:gd name="connsiteX2" fmla="*/ 6723825 w 7047795"/>
              <a:gd name="connsiteY2" fmla="*/ 0 h 2513147"/>
              <a:gd name="connsiteX3" fmla="*/ 7047795 w 7047795"/>
              <a:gd name="connsiteY3" fmla="*/ 323970 h 2513147"/>
              <a:gd name="connsiteX4" fmla="*/ 7046064 w 7047795"/>
              <a:gd name="connsiteY4" fmla="*/ 1475662 h 2513147"/>
              <a:gd name="connsiteX5" fmla="*/ 7047795 w 7047795"/>
              <a:gd name="connsiteY5" fmla="*/ 2189177 h 2513147"/>
              <a:gd name="connsiteX6" fmla="*/ 6723825 w 7047795"/>
              <a:gd name="connsiteY6" fmla="*/ 2513147 h 2513147"/>
              <a:gd name="connsiteX7" fmla="*/ 323970 w 7047795"/>
              <a:gd name="connsiteY7" fmla="*/ 2513147 h 2513147"/>
              <a:gd name="connsiteX8" fmla="*/ 0 w 7047795"/>
              <a:gd name="connsiteY8" fmla="*/ 2189177 h 2513147"/>
              <a:gd name="connsiteX9" fmla="*/ 0 w 7047795"/>
              <a:gd name="connsiteY9" fmla="*/ 323970 h 2513147"/>
              <a:gd name="connsiteX0" fmla="*/ 323970 w 7047795"/>
              <a:gd name="connsiteY0" fmla="*/ 0 h 2513147"/>
              <a:gd name="connsiteX1" fmla="*/ 6723825 w 7047795"/>
              <a:gd name="connsiteY1" fmla="*/ 0 h 2513147"/>
              <a:gd name="connsiteX2" fmla="*/ 7047795 w 7047795"/>
              <a:gd name="connsiteY2" fmla="*/ 323970 h 2513147"/>
              <a:gd name="connsiteX3" fmla="*/ 7046064 w 7047795"/>
              <a:gd name="connsiteY3" fmla="*/ 1475662 h 2513147"/>
              <a:gd name="connsiteX4" fmla="*/ 7047795 w 7047795"/>
              <a:gd name="connsiteY4" fmla="*/ 2189177 h 2513147"/>
              <a:gd name="connsiteX5" fmla="*/ 6723825 w 7047795"/>
              <a:gd name="connsiteY5" fmla="*/ 2513147 h 2513147"/>
              <a:gd name="connsiteX6" fmla="*/ 323970 w 7047795"/>
              <a:gd name="connsiteY6" fmla="*/ 2513147 h 2513147"/>
              <a:gd name="connsiteX7" fmla="*/ 0 w 7047795"/>
              <a:gd name="connsiteY7" fmla="*/ 2189177 h 2513147"/>
              <a:gd name="connsiteX8" fmla="*/ 91440 w 7047795"/>
              <a:gd name="connsiteY8" fmla="*/ 415410 h 2513147"/>
              <a:gd name="connsiteX0" fmla="*/ 336047 w 7059872"/>
              <a:gd name="connsiteY0" fmla="*/ 0 h 2513147"/>
              <a:gd name="connsiteX1" fmla="*/ 6735902 w 7059872"/>
              <a:gd name="connsiteY1" fmla="*/ 0 h 2513147"/>
              <a:gd name="connsiteX2" fmla="*/ 7059872 w 7059872"/>
              <a:gd name="connsiteY2" fmla="*/ 323970 h 2513147"/>
              <a:gd name="connsiteX3" fmla="*/ 7058141 w 7059872"/>
              <a:gd name="connsiteY3" fmla="*/ 1475662 h 2513147"/>
              <a:gd name="connsiteX4" fmla="*/ 7059872 w 7059872"/>
              <a:gd name="connsiteY4" fmla="*/ 2189177 h 2513147"/>
              <a:gd name="connsiteX5" fmla="*/ 6735902 w 7059872"/>
              <a:gd name="connsiteY5" fmla="*/ 2513147 h 2513147"/>
              <a:gd name="connsiteX6" fmla="*/ 336047 w 7059872"/>
              <a:gd name="connsiteY6" fmla="*/ 2513147 h 2513147"/>
              <a:gd name="connsiteX7" fmla="*/ 12077 w 7059872"/>
              <a:gd name="connsiteY7" fmla="*/ 2189177 h 2513147"/>
              <a:gd name="connsiteX8" fmla="*/ 0 w 7059872"/>
              <a:gd name="connsiteY8" fmla="*/ 441289 h 2513147"/>
              <a:gd name="connsiteX0" fmla="*/ 323970 w 7047795"/>
              <a:gd name="connsiteY0" fmla="*/ 0 h 2513147"/>
              <a:gd name="connsiteX1" fmla="*/ 6723825 w 7047795"/>
              <a:gd name="connsiteY1" fmla="*/ 0 h 2513147"/>
              <a:gd name="connsiteX2" fmla="*/ 7047795 w 7047795"/>
              <a:gd name="connsiteY2" fmla="*/ 323970 h 2513147"/>
              <a:gd name="connsiteX3" fmla="*/ 7046064 w 7047795"/>
              <a:gd name="connsiteY3" fmla="*/ 1475662 h 2513147"/>
              <a:gd name="connsiteX4" fmla="*/ 7047795 w 7047795"/>
              <a:gd name="connsiteY4" fmla="*/ 2189177 h 2513147"/>
              <a:gd name="connsiteX5" fmla="*/ 6723825 w 7047795"/>
              <a:gd name="connsiteY5" fmla="*/ 2513147 h 2513147"/>
              <a:gd name="connsiteX6" fmla="*/ 323970 w 7047795"/>
              <a:gd name="connsiteY6" fmla="*/ 2513147 h 2513147"/>
              <a:gd name="connsiteX7" fmla="*/ 0 w 7047795"/>
              <a:gd name="connsiteY7" fmla="*/ 2189177 h 2513147"/>
              <a:gd name="connsiteX0" fmla="*/ 0 w 6723825"/>
              <a:gd name="connsiteY0" fmla="*/ 0 h 2513147"/>
              <a:gd name="connsiteX1" fmla="*/ 6399855 w 6723825"/>
              <a:gd name="connsiteY1" fmla="*/ 0 h 2513147"/>
              <a:gd name="connsiteX2" fmla="*/ 6723825 w 6723825"/>
              <a:gd name="connsiteY2" fmla="*/ 323970 h 2513147"/>
              <a:gd name="connsiteX3" fmla="*/ 6722094 w 6723825"/>
              <a:gd name="connsiteY3" fmla="*/ 1475662 h 2513147"/>
              <a:gd name="connsiteX4" fmla="*/ 6723825 w 6723825"/>
              <a:gd name="connsiteY4" fmla="*/ 2189177 h 2513147"/>
              <a:gd name="connsiteX5" fmla="*/ 6399855 w 6723825"/>
              <a:gd name="connsiteY5" fmla="*/ 2513147 h 2513147"/>
              <a:gd name="connsiteX6" fmla="*/ 0 w 6723825"/>
              <a:gd name="connsiteY6" fmla="*/ 2513147 h 2513147"/>
              <a:gd name="connsiteX0" fmla="*/ 0 w 6723825"/>
              <a:gd name="connsiteY0" fmla="*/ 0 h 2513147"/>
              <a:gd name="connsiteX1" fmla="*/ 6399855 w 6723825"/>
              <a:gd name="connsiteY1" fmla="*/ 0 h 2513147"/>
              <a:gd name="connsiteX2" fmla="*/ 6723825 w 6723825"/>
              <a:gd name="connsiteY2" fmla="*/ 323970 h 2513147"/>
              <a:gd name="connsiteX3" fmla="*/ 6722094 w 6723825"/>
              <a:gd name="connsiteY3" fmla="*/ 1475662 h 2513147"/>
              <a:gd name="connsiteX4" fmla="*/ 6723825 w 6723825"/>
              <a:gd name="connsiteY4" fmla="*/ 2189177 h 2513147"/>
              <a:gd name="connsiteX5" fmla="*/ 6399855 w 6723825"/>
              <a:gd name="connsiteY5" fmla="*/ 2513147 h 2513147"/>
              <a:gd name="connsiteX0" fmla="*/ 0 w 6723825"/>
              <a:gd name="connsiteY0" fmla="*/ 0 h 2189177"/>
              <a:gd name="connsiteX1" fmla="*/ 6399855 w 6723825"/>
              <a:gd name="connsiteY1" fmla="*/ 0 h 2189177"/>
              <a:gd name="connsiteX2" fmla="*/ 6723825 w 6723825"/>
              <a:gd name="connsiteY2" fmla="*/ 323970 h 2189177"/>
              <a:gd name="connsiteX3" fmla="*/ 6722094 w 6723825"/>
              <a:gd name="connsiteY3" fmla="*/ 1475662 h 2189177"/>
              <a:gd name="connsiteX4" fmla="*/ 6723825 w 6723825"/>
              <a:gd name="connsiteY4" fmla="*/ 2189177 h 2189177"/>
              <a:gd name="connsiteX0" fmla="*/ 0 w 6723825"/>
              <a:gd name="connsiteY0" fmla="*/ 0 h 1475662"/>
              <a:gd name="connsiteX1" fmla="*/ 6399855 w 6723825"/>
              <a:gd name="connsiteY1" fmla="*/ 0 h 1475662"/>
              <a:gd name="connsiteX2" fmla="*/ 6723825 w 6723825"/>
              <a:gd name="connsiteY2" fmla="*/ 323970 h 1475662"/>
              <a:gd name="connsiteX3" fmla="*/ 6722094 w 6723825"/>
              <a:gd name="connsiteY3" fmla="*/ 1475662 h 1475662"/>
            </a:gdLst>
            <a:ahLst/>
            <a:cxnLst>
              <a:cxn ang="0">
                <a:pos x="connsiteX0" y="connsiteY0"/>
              </a:cxn>
              <a:cxn ang="0">
                <a:pos x="connsiteX1" y="connsiteY1"/>
              </a:cxn>
              <a:cxn ang="0">
                <a:pos x="connsiteX2" y="connsiteY2"/>
              </a:cxn>
              <a:cxn ang="0">
                <a:pos x="connsiteX3" y="connsiteY3"/>
              </a:cxn>
            </a:cxnLst>
            <a:rect l="l" t="t" r="r" b="b"/>
            <a:pathLst>
              <a:path w="6723825" h="1475662">
                <a:moveTo>
                  <a:pt x="0" y="0"/>
                </a:moveTo>
                <a:lnTo>
                  <a:pt x="6399855" y="0"/>
                </a:lnTo>
                <a:cubicBezTo>
                  <a:pt x="6578779" y="0"/>
                  <a:pt x="6723825" y="145046"/>
                  <a:pt x="6723825" y="323970"/>
                </a:cubicBezTo>
                <a:lnTo>
                  <a:pt x="6722094" y="1475662"/>
                </a:lnTo>
              </a:path>
            </a:pathLst>
          </a:custGeom>
          <a:noFill/>
          <a:ln w="63500" cmpd="dbl">
            <a:solidFill>
              <a:srgbClr val="7FA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27" name="Group 53"/>
          <p:cNvGrpSpPr/>
          <p:nvPr/>
        </p:nvGrpSpPr>
        <p:grpSpPr>
          <a:xfrm>
            <a:off x="2756496" y="3104964"/>
            <a:ext cx="339340" cy="186940"/>
            <a:chOff x="3437017" y="2200040"/>
            <a:chExt cx="339340" cy="186940"/>
          </a:xfrm>
        </p:grpSpPr>
        <p:sp>
          <p:nvSpPr>
            <p:cNvPr id="55" name="Oval 54"/>
            <p:cNvSpPr/>
            <p:nvPr/>
          </p:nvSpPr>
          <p:spPr>
            <a:xfrm>
              <a:off x="34370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589417" y="2200040"/>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3530487" y="2256553"/>
              <a:ext cx="152400" cy="768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Oval 71"/>
          <p:cNvSpPr/>
          <p:nvPr/>
        </p:nvSpPr>
        <p:spPr>
          <a:xfrm>
            <a:off x="1073320" y="3125813"/>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4373610" y="3108186"/>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6165356" y="3119811"/>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Picture 66" descr="sample_linkbar-itrgNEW.gif">
            <a:hlinkClick r:id="rId13"/>
          </p:cNvPr>
          <p:cNvPicPr>
            <a:picLocks noChangeAspect="1"/>
          </p:cNvPicPr>
          <p:nvPr/>
        </p:nvPicPr>
        <p:blipFill>
          <a:blip r:embed="rId14"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1079911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the pathfinder below if you need answers to </a:t>
            </a:r>
            <a:r>
              <a:rPr lang="en-US" i="1" dirty="0"/>
              <a:t>specific</a:t>
            </a:r>
            <a:r>
              <a:rPr lang="en-US" dirty="0"/>
              <a:t> </a:t>
            </a:r>
            <a:r>
              <a:rPr lang="en-US" dirty="0" smtClean="0"/>
              <a:t>WCM questions</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xmlns="" val="4176252656"/>
              </p:ext>
            </p:extLst>
          </p:nvPr>
        </p:nvGraphicFramePr>
        <p:xfrm>
          <a:off x="2642703" y="2115215"/>
          <a:ext cx="6214695" cy="4335806"/>
        </p:xfrm>
        <a:graphic>
          <a:graphicData uri="http://schemas.openxmlformats.org/drawingml/2006/table">
            <a:tbl>
              <a:tblPr firstRow="1" bandRow="1">
                <a:tableStyleId>{2D5ABB26-0587-4C30-8999-92F81FD0307C}</a:tableStyleId>
              </a:tblPr>
              <a:tblGrid>
                <a:gridCol w="5272998"/>
                <a:gridCol w="941697"/>
              </a:tblGrid>
              <a:tr h="307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WCM, lead</a:t>
                      </a:r>
                      <a:r>
                        <a:rPr lang="en-US" sz="1400" i="0" baseline="0" dirty="0" smtClean="0"/>
                        <a:t> management, or marketing automation?</a:t>
                      </a:r>
                      <a:endParaRPr lang="en-US" sz="1400" b="0" i="0" dirty="0"/>
                    </a:p>
                  </a:txBody>
                  <a:tcPr/>
                </a:tc>
                <a:tc>
                  <a:txBody>
                    <a:bodyPr/>
                    <a:lstStyle/>
                    <a:p>
                      <a:pPr algn="ctr"/>
                      <a:r>
                        <a:rPr lang="en-US" sz="1400" b="1" dirty="0" smtClean="0"/>
                        <a:t>Slide 14</a:t>
                      </a:r>
                      <a:endParaRPr lang="en-US" sz="1400" b="1" dirty="0"/>
                    </a:p>
                  </a:txBody>
                  <a:tcPr/>
                </a:tc>
              </a:tr>
              <a:tr h="172254">
                <a:tc>
                  <a:txBody>
                    <a:bodyPr/>
                    <a:lstStyle/>
                    <a:p>
                      <a:pPr algn="l"/>
                      <a:r>
                        <a:rPr lang="en-US" sz="1400" i="0" dirty="0" smtClean="0"/>
                        <a:t>How does WCM help IT and marketing?</a:t>
                      </a:r>
                    </a:p>
                  </a:txBody>
                  <a:tcPr/>
                </a:tc>
                <a:tc>
                  <a:txBody>
                    <a:bodyPr/>
                    <a:lstStyle/>
                    <a:p>
                      <a:pPr algn="ctr"/>
                      <a:r>
                        <a:rPr lang="en-US" sz="1400" b="1" dirty="0" smtClean="0"/>
                        <a:t>11,17</a:t>
                      </a:r>
                      <a:endParaRPr lang="en-US" sz="1400" b="1" dirty="0"/>
                    </a:p>
                  </a:txBody>
                  <a:tcPr/>
                </a:tc>
              </a:tr>
              <a:tr h="120392">
                <a:tc>
                  <a:txBody>
                    <a:bodyPr/>
                    <a:lstStyle/>
                    <a:p>
                      <a:pPr algn="l"/>
                      <a:r>
                        <a:rPr lang="en-US" sz="1400" i="0" dirty="0" smtClean="0"/>
                        <a:t>What do my peers think? Why are they doing WCM?</a:t>
                      </a:r>
                      <a:endParaRPr lang="en-US" sz="1400" i="0" dirty="0"/>
                    </a:p>
                  </a:txBody>
                  <a:tcPr/>
                </a:tc>
                <a:tc>
                  <a:txBody>
                    <a:bodyPr/>
                    <a:lstStyle/>
                    <a:p>
                      <a:pPr algn="ctr"/>
                      <a:r>
                        <a:rPr lang="en-US" sz="1400" b="1" dirty="0" smtClean="0"/>
                        <a:t>30</a:t>
                      </a:r>
                      <a:endParaRPr lang="en-US" sz="1400" b="1" dirty="0"/>
                    </a:p>
                  </a:txBody>
                  <a:tcPr/>
                </a:tc>
              </a:tr>
              <a:tr h="0">
                <a:tc>
                  <a:txBody>
                    <a:bodyPr/>
                    <a:lstStyle/>
                    <a:p>
                      <a:pPr algn="l"/>
                      <a:r>
                        <a:rPr lang="en-US" sz="1400" i="0" dirty="0" smtClean="0"/>
                        <a:t>How much will WCM cost me?</a:t>
                      </a:r>
                    </a:p>
                  </a:txBody>
                  <a:tcPr/>
                </a:tc>
                <a:tc>
                  <a:txBody>
                    <a:bodyPr/>
                    <a:lstStyle/>
                    <a:p>
                      <a:pPr algn="ctr"/>
                      <a:r>
                        <a:rPr lang="en-US" sz="1400" b="1" dirty="0" smtClean="0"/>
                        <a:t>32</a:t>
                      </a:r>
                      <a:endParaRPr lang="en-US" sz="1400" b="1" dirty="0"/>
                    </a:p>
                  </a:txBody>
                  <a:tcPr/>
                </a:tc>
              </a:tr>
              <a:tr h="0">
                <a:tc>
                  <a:txBody>
                    <a:bodyPr/>
                    <a:lstStyle/>
                    <a:p>
                      <a:pPr algn="l"/>
                      <a:r>
                        <a:rPr lang="en-US" sz="1400" i="0" dirty="0" smtClean="0"/>
                        <a:t>Should I implement a WCM solution?</a:t>
                      </a:r>
                      <a:endParaRPr lang="en-US" sz="1400" i="0" dirty="0"/>
                    </a:p>
                  </a:txBody>
                  <a:tcPr/>
                </a:tc>
                <a:tc>
                  <a:txBody>
                    <a:bodyPr/>
                    <a:lstStyle/>
                    <a:p>
                      <a:pPr algn="ctr"/>
                      <a:r>
                        <a:rPr lang="en-US" sz="1400" b="1" dirty="0" smtClean="0"/>
                        <a:t>35</a:t>
                      </a:r>
                      <a:endParaRPr lang="en-US" sz="1400" b="1" dirty="0"/>
                    </a:p>
                  </a:txBody>
                  <a:tcPr/>
                </a:tc>
              </a:tr>
              <a:tr h="0">
                <a:tc>
                  <a:txBody>
                    <a:bodyPr/>
                    <a:lstStyle/>
                    <a:p>
                      <a:pPr algn="l"/>
                      <a:r>
                        <a:rPr lang="en-US" sz="1400" i="0" dirty="0" smtClean="0"/>
                        <a:t>Who owns WCM: marketing or IT?</a:t>
                      </a:r>
                    </a:p>
                  </a:txBody>
                  <a:tcPr/>
                </a:tc>
                <a:tc>
                  <a:txBody>
                    <a:bodyPr/>
                    <a:lstStyle/>
                    <a:p>
                      <a:pPr algn="ctr"/>
                      <a:r>
                        <a:rPr lang="en-US" sz="1400" b="1" dirty="0" smtClean="0"/>
                        <a:t>40</a:t>
                      </a:r>
                      <a:endParaRPr lang="en-US" sz="1400" b="1" dirty="0"/>
                    </a:p>
                  </a:txBody>
                  <a:tcPr/>
                </a:tc>
              </a:tr>
              <a:tr h="0">
                <a:tc>
                  <a:txBody>
                    <a:bodyPr/>
                    <a:lstStyle/>
                    <a:p>
                      <a:pPr algn="l"/>
                      <a:r>
                        <a:rPr lang="en-US" sz="1400" i="0" dirty="0" smtClean="0"/>
                        <a:t>What does the selection process look like?</a:t>
                      </a:r>
                    </a:p>
                  </a:txBody>
                  <a:tcPr/>
                </a:tc>
                <a:tc>
                  <a:txBody>
                    <a:bodyPr/>
                    <a:lstStyle/>
                    <a:p>
                      <a:pPr algn="ctr"/>
                      <a:r>
                        <a:rPr lang="en-US" sz="1400" b="1" dirty="0" smtClean="0"/>
                        <a:t>41</a:t>
                      </a:r>
                      <a:endParaRPr lang="en-US" sz="1400" b="1" dirty="0"/>
                    </a:p>
                  </a:txBody>
                  <a:tcPr/>
                </a:tc>
              </a:tr>
              <a:tr h="0">
                <a:tc>
                  <a:txBody>
                    <a:bodyPr/>
                    <a:lstStyle/>
                    <a:p>
                      <a:pPr algn="l"/>
                      <a:r>
                        <a:rPr lang="en-US" sz="1400" i="0" dirty="0" smtClean="0"/>
                        <a:t>Where can I find an RFP, demo scripts, etc.? </a:t>
                      </a:r>
                      <a:endParaRPr lang="en-US" sz="1400" i="0" dirty="0"/>
                    </a:p>
                  </a:txBody>
                  <a:tcPr/>
                </a:tc>
                <a:tc>
                  <a:txBody>
                    <a:bodyPr/>
                    <a:lstStyle/>
                    <a:p>
                      <a:pPr algn="ctr"/>
                      <a:r>
                        <a:rPr lang="en-US" sz="1400" b="1" dirty="0" smtClean="0"/>
                        <a:t>42-44</a:t>
                      </a:r>
                      <a:endParaRPr lang="en-US" sz="1400" b="1"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What are the key success factors for WCM projects?</a:t>
                      </a:r>
                    </a:p>
                  </a:txBody>
                  <a:tcPr/>
                </a:tc>
                <a:tc>
                  <a:txBody>
                    <a:bodyPr/>
                    <a:lstStyle/>
                    <a:p>
                      <a:pPr algn="ctr"/>
                      <a:r>
                        <a:rPr lang="en-US" sz="1400" b="1" dirty="0" smtClean="0"/>
                        <a:t>48</a:t>
                      </a:r>
                      <a:endParaRPr lang="en-US" sz="1400" b="1"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What metrics are important for WCM operation?</a:t>
                      </a:r>
                    </a:p>
                  </a:txBody>
                  <a:tcPr/>
                </a:tc>
                <a:tc>
                  <a:txBody>
                    <a:bodyPr/>
                    <a:lstStyle/>
                    <a:p>
                      <a:pPr algn="ctr"/>
                      <a:r>
                        <a:rPr lang="en-US" sz="1400" b="1" dirty="0" smtClean="0"/>
                        <a:t>51</a:t>
                      </a:r>
                      <a:endParaRPr lang="en-US" sz="1400" b="1"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How should we train administrators and users?</a:t>
                      </a:r>
                    </a:p>
                  </a:txBody>
                  <a:tcPr/>
                </a:tc>
                <a:tc>
                  <a:txBody>
                    <a:bodyPr/>
                    <a:lstStyle/>
                    <a:p>
                      <a:pPr algn="ctr"/>
                      <a:r>
                        <a:rPr lang="en-US" sz="1400" b="1" dirty="0" smtClean="0"/>
                        <a:t>53</a:t>
                      </a:r>
                      <a:endParaRPr lang="en-US" sz="1400" b="1"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What should I know about website redesign? </a:t>
                      </a:r>
                    </a:p>
                  </a:txBody>
                  <a:tcPr/>
                </a:tc>
                <a:tc>
                  <a:txBody>
                    <a:bodyPr/>
                    <a:lstStyle/>
                    <a:p>
                      <a:pPr algn="ctr"/>
                      <a:r>
                        <a:rPr lang="en-US" sz="1400" b="1" dirty="0" smtClean="0"/>
                        <a:t>57</a:t>
                      </a:r>
                      <a:endParaRPr lang="en-US" sz="1400" b="1"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How we overcome scaling and sizing issues? </a:t>
                      </a:r>
                    </a:p>
                  </a:txBody>
                  <a:tcPr/>
                </a:tc>
                <a:tc>
                  <a:txBody>
                    <a:bodyPr/>
                    <a:lstStyle/>
                    <a:p>
                      <a:pPr algn="ctr"/>
                      <a:r>
                        <a:rPr lang="en-US" sz="1400" b="1" dirty="0" smtClean="0"/>
                        <a:t>63</a:t>
                      </a:r>
                      <a:endParaRPr lang="en-US" sz="1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smtClean="0"/>
                        <a:t>What's the future of WCM (video, mobile, social, Cloud, etc.)? </a:t>
                      </a:r>
                    </a:p>
                  </a:txBody>
                  <a:tcPr/>
                </a:tc>
                <a:tc>
                  <a:txBody>
                    <a:bodyPr/>
                    <a:lstStyle/>
                    <a:p>
                      <a:pPr algn="ctr"/>
                      <a:r>
                        <a:rPr lang="en-US" sz="1400" b="1" dirty="0" smtClean="0"/>
                        <a:t>69</a:t>
                      </a:r>
                      <a:endParaRPr lang="en-US" sz="1400" b="1" dirty="0"/>
                    </a:p>
                  </a:txBody>
                  <a:tcPr/>
                </a:tc>
              </a:tr>
            </a:tbl>
          </a:graphicData>
        </a:graphic>
      </p:graphicFrame>
      <p:grpSp>
        <p:nvGrpSpPr>
          <p:cNvPr id="16" name="Group 15"/>
          <p:cNvGrpSpPr/>
          <p:nvPr/>
        </p:nvGrpSpPr>
        <p:grpSpPr>
          <a:xfrm>
            <a:off x="2619487" y="1157684"/>
            <a:ext cx="5227341" cy="840567"/>
            <a:chOff x="2619487" y="1157684"/>
            <a:chExt cx="5227341" cy="840567"/>
          </a:xfrm>
        </p:grpSpPr>
        <p:sp>
          <p:nvSpPr>
            <p:cNvPr id="13" name="Rectangle 12"/>
            <p:cNvSpPr/>
            <p:nvPr/>
          </p:nvSpPr>
          <p:spPr>
            <a:xfrm>
              <a:off x="2743200" y="1374859"/>
              <a:ext cx="5103628" cy="608743"/>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875158" y="1508242"/>
              <a:ext cx="4845716" cy="361501"/>
            </a:xfrm>
            <a:prstGeom prst="rect">
              <a:avLst/>
            </a:prstGeom>
            <a:pattFill prst="dotGrid">
              <a:fgClr>
                <a:schemeClr val="tx1">
                  <a:lumMod val="60000"/>
                  <a:lumOff val="40000"/>
                </a:schemeClr>
              </a:fgClr>
              <a:bgClr>
                <a:schemeClr val="tx1">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r="49329" b="83045"/>
            <a:stretch/>
          </p:blipFill>
          <p:spPr>
            <a:xfrm>
              <a:off x="2619487" y="1157684"/>
              <a:ext cx="4019331" cy="840567"/>
            </a:xfrm>
            <a:prstGeom prst="rect">
              <a:avLst/>
            </a:prstGeom>
          </p:spPr>
        </p:pic>
      </p:grpSp>
      <p:sp>
        <p:nvSpPr>
          <p:cNvPr id="17" name="Rounded Rectangle 16"/>
          <p:cNvSpPr/>
          <p:nvPr/>
        </p:nvSpPr>
        <p:spPr>
          <a:xfrm>
            <a:off x="261264" y="1290994"/>
            <a:ext cx="1163776" cy="4168234"/>
          </a:xfrm>
          <a:custGeom>
            <a:avLst/>
            <a:gdLst>
              <a:gd name="connsiteX0" fmla="*/ 0 w 1638795"/>
              <a:gd name="connsiteY0" fmla="*/ 273138 h 4441372"/>
              <a:gd name="connsiteX1" fmla="*/ 273138 w 1638795"/>
              <a:gd name="connsiteY1" fmla="*/ 0 h 4441372"/>
              <a:gd name="connsiteX2" fmla="*/ 1365657 w 1638795"/>
              <a:gd name="connsiteY2" fmla="*/ 0 h 4441372"/>
              <a:gd name="connsiteX3" fmla="*/ 1638795 w 1638795"/>
              <a:gd name="connsiteY3" fmla="*/ 273138 h 4441372"/>
              <a:gd name="connsiteX4" fmla="*/ 1638795 w 1638795"/>
              <a:gd name="connsiteY4" fmla="*/ 4168234 h 4441372"/>
              <a:gd name="connsiteX5" fmla="*/ 1365657 w 1638795"/>
              <a:gd name="connsiteY5" fmla="*/ 4441372 h 4441372"/>
              <a:gd name="connsiteX6" fmla="*/ 273138 w 1638795"/>
              <a:gd name="connsiteY6" fmla="*/ 4441372 h 4441372"/>
              <a:gd name="connsiteX7" fmla="*/ 0 w 1638795"/>
              <a:gd name="connsiteY7" fmla="*/ 4168234 h 4441372"/>
              <a:gd name="connsiteX8" fmla="*/ 0 w 1638795"/>
              <a:gd name="connsiteY8" fmla="*/ 273138 h 4441372"/>
              <a:gd name="connsiteX0" fmla="*/ 1365657 w 1638795"/>
              <a:gd name="connsiteY0" fmla="*/ 0 h 4441372"/>
              <a:gd name="connsiteX1" fmla="*/ 1638795 w 1638795"/>
              <a:gd name="connsiteY1" fmla="*/ 273138 h 4441372"/>
              <a:gd name="connsiteX2" fmla="*/ 1638795 w 1638795"/>
              <a:gd name="connsiteY2" fmla="*/ 4168234 h 4441372"/>
              <a:gd name="connsiteX3" fmla="*/ 1365657 w 1638795"/>
              <a:gd name="connsiteY3" fmla="*/ 4441372 h 4441372"/>
              <a:gd name="connsiteX4" fmla="*/ 273138 w 1638795"/>
              <a:gd name="connsiteY4" fmla="*/ 4441372 h 4441372"/>
              <a:gd name="connsiteX5" fmla="*/ 0 w 1638795"/>
              <a:gd name="connsiteY5" fmla="*/ 4168234 h 4441372"/>
              <a:gd name="connsiteX6" fmla="*/ 0 w 1638795"/>
              <a:gd name="connsiteY6" fmla="*/ 273138 h 4441372"/>
              <a:gd name="connsiteX7" fmla="*/ 273138 w 1638795"/>
              <a:gd name="connsiteY7" fmla="*/ 0 h 4441372"/>
              <a:gd name="connsiteX8" fmla="*/ 1457097 w 1638795"/>
              <a:gd name="connsiteY8" fmla="*/ 91440 h 4441372"/>
              <a:gd name="connsiteX0" fmla="*/ 1638795 w 1638795"/>
              <a:gd name="connsiteY0" fmla="*/ 273138 h 4441372"/>
              <a:gd name="connsiteX1" fmla="*/ 1638795 w 1638795"/>
              <a:gd name="connsiteY1" fmla="*/ 4168234 h 4441372"/>
              <a:gd name="connsiteX2" fmla="*/ 1365657 w 1638795"/>
              <a:gd name="connsiteY2" fmla="*/ 4441372 h 4441372"/>
              <a:gd name="connsiteX3" fmla="*/ 273138 w 1638795"/>
              <a:gd name="connsiteY3" fmla="*/ 4441372 h 4441372"/>
              <a:gd name="connsiteX4" fmla="*/ 0 w 1638795"/>
              <a:gd name="connsiteY4" fmla="*/ 4168234 h 4441372"/>
              <a:gd name="connsiteX5" fmla="*/ 0 w 1638795"/>
              <a:gd name="connsiteY5" fmla="*/ 273138 h 4441372"/>
              <a:gd name="connsiteX6" fmla="*/ 273138 w 1638795"/>
              <a:gd name="connsiteY6" fmla="*/ 0 h 4441372"/>
              <a:gd name="connsiteX7" fmla="*/ 1457097 w 1638795"/>
              <a:gd name="connsiteY7" fmla="*/ 91440 h 4441372"/>
              <a:gd name="connsiteX0" fmla="*/ 1638795 w 1638795"/>
              <a:gd name="connsiteY0" fmla="*/ 346646 h 4514880"/>
              <a:gd name="connsiteX1" fmla="*/ 1638795 w 1638795"/>
              <a:gd name="connsiteY1" fmla="*/ 4241742 h 4514880"/>
              <a:gd name="connsiteX2" fmla="*/ 1365657 w 1638795"/>
              <a:gd name="connsiteY2" fmla="*/ 4514880 h 4514880"/>
              <a:gd name="connsiteX3" fmla="*/ 273138 w 1638795"/>
              <a:gd name="connsiteY3" fmla="*/ 4514880 h 4514880"/>
              <a:gd name="connsiteX4" fmla="*/ 0 w 1638795"/>
              <a:gd name="connsiteY4" fmla="*/ 4241742 h 4514880"/>
              <a:gd name="connsiteX5" fmla="*/ 0 w 1638795"/>
              <a:gd name="connsiteY5" fmla="*/ 346646 h 4514880"/>
              <a:gd name="connsiteX6" fmla="*/ 1457097 w 1638795"/>
              <a:gd name="connsiteY6" fmla="*/ 164948 h 4514880"/>
              <a:gd name="connsiteX0" fmla="*/ 1638795 w 1638795"/>
              <a:gd name="connsiteY0" fmla="*/ 181698 h 4349932"/>
              <a:gd name="connsiteX1" fmla="*/ 1638795 w 1638795"/>
              <a:gd name="connsiteY1" fmla="*/ 4076794 h 4349932"/>
              <a:gd name="connsiteX2" fmla="*/ 1365657 w 1638795"/>
              <a:gd name="connsiteY2" fmla="*/ 4349932 h 4349932"/>
              <a:gd name="connsiteX3" fmla="*/ 273138 w 1638795"/>
              <a:gd name="connsiteY3" fmla="*/ 4349932 h 4349932"/>
              <a:gd name="connsiteX4" fmla="*/ 0 w 1638795"/>
              <a:gd name="connsiteY4" fmla="*/ 4076794 h 4349932"/>
              <a:gd name="connsiteX5" fmla="*/ 1457097 w 1638795"/>
              <a:gd name="connsiteY5" fmla="*/ 0 h 4349932"/>
              <a:gd name="connsiteX0" fmla="*/ 1638795 w 1638795"/>
              <a:gd name="connsiteY0" fmla="*/ 0 h 4168234"/>
              <a:gd name="connsiteX1" fmla="*/ 1638795 w 1638795"/>
              <a:gd name="connsiteY1" fmla="*/ 3895096 h 4168234"/>
              <a:gd name="connsiteX2" fmla="*/ 1365657 w 1638795"/>
              <a:gd name="connsiteY2" fmla="*/ 4168234 h 4168234"/>
              <a:gd name="connsiteX3" fmla="*/ 273138 w 1638795"/>
              <a:gd name="connsiteY3" fmla="*/ 4168234 h 4168234"/>
              <a:gd name="connsiteX4" fmla="*/ 0 w 1638795"/>
              <a:gd name="connsiteY4" fmla="*/ 3895096 h 4168234"/>
              <a:gd name="connsiteX0" fmla="*/ 1365657 w 1365657"/>
              <a:gd name="connsiteY0" fmla="*/ 0 h 4168234"/>
              <a:gd name="connsiteX1" fmla="*/ 1365657 w 1365657"/>
              <a:gd name="connsiteY1" fmla="*/ 3895096 h 4168234"/>
              <a:gd name="connsiteX2" fmla="*/ 1092519 w 1365657"/>
              <a:gd name="connsiteY2" fmla="*/ 4168234 h 4168234"/>
              <a:gd name="connsiteX3" fmla="*/ 0 w 1365657"/>
              <a:gd name="connsiteY3" fmla="*/ 4168234 h 4168234"/>
              <a:gd name="connsiteX0" fmla="*/ 1163776 w 1163776"/>
              <a:gd name="connsiteY0" fmla="*/ 0 h 4168234"/>
              <a:gd name="connsiteX1" fmla="*/ 1163776 w 1163776"/>
              <a:gd name="connsiteY1" fmla="*/ 3895096 h 4168234"/>
              <a:gd name="connsiteX2" fmla="*/ 890638 w 1163776"/>
              <a:gd name="connsiteY2" fmla="*/ 4168234 h 4168234"/>
              <a:gd name="connsiteX3" fmla="*/ 0 w 1163776"/>
              <a:gd name="connsiteY3" fmla="*/ 4168234 h 4168234"/>
            </a:gdLst>
            <a:ahLst/>
            <a:cxnLst>
              <a:cxn ang="0">
                <a:pos x="connsiteX0" y="connsiteY0"/>
              </a:cxn>
              <a:cxn ang="0">
                <a:pos x="connsiteX1" y="connsiteY1"/>
              </a:cxn>
              <a:cxn ang="0">
                <a:pos x="connsiteX2" y="connsiteY2"/>
              </a:cxn>
              <a:cxn ang="0">
                <a:pos x="connsiteX3" y="connsiteY3"/>
              </a:cxn>
            </a:cxnLst>
            <a:rect l="l" t="t" r="r" b="b"/>
            <a:pathLst>
              <a:path w="1163776" h="4168234">
                <a:moveTo>
                  <a:pt x="1163776" y="0"/>
                </a:moveTo>
                <a:lnTo>
                  <a:pt x="1163776" y="3895096"/>
                </a:lnTo>
                <a:cubicBezTo>
                  <a:pt x="1163776" y="4045946"/>
                  <a:pt x="1041488" y="4168234"/>
                  <a:pt x="890638" y="4168234"/>
                </a:cubicBezTo>
                <a:lnTo>
                  <a:pt x="0" y="4168234"/>
                </a:lnTo>
              </a:path>
            </a:pathLst>
          </a:custGeom>
          <a:noFill/>
          <a:ln w="76200" cmpd="dbl">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331569" y="3184727"/>
            <a:ext cx="186940" cy="1869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0" y="5163947"/>
            <a:ext cx="590562" cy="590562"/>
          </a:xfrm>
          <a:prstGeom prst="ellipse">
            <a:avLst/>
          </a:prstGeom>
          <a:solidFill>
            <a:schemeClr val="bg1"/>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1189531" y="1079578"/>
            <a:ext cx="590562" cy="590562"/>
          </a:xfrm>
          <a:prstGeom prst="ellipse">
            <a:avLst/>
          </a:prstGeom>
          <a:solidFill>
            <a:schemeClr val="bg1"/>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373093" y="1627353"/>
            <a:ext cx="2103894" cy="1338728"/>
            <a:chOff x="1690866" y="2192748"/>
            <a:chExt cx="2103894" cy="1338728"/>
          </a:xfrm>
        </p:grpSpPr>
        <p:sp>
          <p:nvSpPr>
            <p:cNvPr id="6" name="Donut 5"/>
            <p:cNvSpPr/>
            <p:nvPr/>
          </p:nvSpPr>
          <p:spPr>
            <a:xfrm>
              <a:off x="2073449" y="2192748"/>
              <a:ext cx="1338728" cy="1338728"/>
            </a:xfrm>
            <a:prstGeom prst="donu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1690866" y="2624626"/>
              <a:ext cx="2103894" cy="474973"/>
            </a:xfrm>
            <a:prstGeom prst="rect">
              <a:avLst/>
            </a:prstGeom>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smtClean="0"/>
                <a:t>Web Content Management</a:t>
              </a:r>
              <a:endParaRPr lang="en-US" sz="1400" cap="small" dirty="0"/>
            </a:p>
          </p:txBody>
        </p:sp>
      </p:grpSp>
      <p:pic>
        <p:nvPicPr>
          <p:cNvPr id="21" name="Picture 20"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3596505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smtClean="0"/>
              <a:t>Info-Tech offers two tools to help make the vendor decision.</a:t>
            </a:r>
            <a:endParaRPr lang="en-US" dirty="0"/>
          </a:p>
        </p:txBody>
      </p:sp>
      <p:sp>
        <p:nvSpPr>
          <p:cNvPr id="3" name="Title 2"/>
          <p:cNvSpPr>
            <a:spLocks noGrp="1"/>
          </p:cNvSpPr>
          <p:nvPr>
            <p:ph type="title"/>
          </p:nvPr>
        </p:nvSpPr>
        <p:spPr/>
        <p:txBody>
          <a:bodyPr/>
          <a:lstStyle/>
          <a:p>
            <a:r>
              <a:rPr lang="en-US" dirty="0" smtClean="0"/>
              <a:t>Consult Info-Tech’s Vendor Landscapes for vendor information</a:t>
            </a:r>
            <a:endParaRPr lang="en-US" dirty="0"/>
          </a:p>
        </p:txBody>
      </p:sp>
      <p:sp>
        <p:nvSpPr>
          <p:cNvPr id="16" name="Chevron 15"/>
          <p:cNvSpPr/>
          <p:nvPr/>
        </p:nvSpPr>
        <p:spPr>
          <a:xfrm>
            <a:off x="4237792" y="3146167"/>
            <a:ext cx="462773" cy="648072"/>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25" name="Group 24"/>
          <p:cNvGrpSpPr/>
          <p:nvPr/>
        </p:nvGrpSpPr>
        <p:grpSpPr>
          <a:xfrm>
            <a:off x="561683" y="1761848"/>
            <a:ext cx="3300618" cy="4502560"/>
            <a:chOff x="561683" y="1770756"/>
            <a:chExt cx="3300618" cy="4502560"/>
          </a:xfrm>
        </p:grpSpPr>
        <p:grpSp>
          <p:nvGrpSpPr>
            <p:cNvPr id="21" name="Group 20"/>
            <p:cNvGrpSpPr/>
            <p:nvPr/>
          </p:nvGrpSpPr>
          <p:grpSpPr>
            <a:xfrm>
              <a:off x="561683" y="2156389"/>
              <a:ext cx="3300618" cy="4116927"/>
              <a:chOff x="561683" y="2156389"/>
              <a:chExt cx="3300618" cy="4116927"/>
            </a:xfrm>
          </p:grpSpPr>
          <p:sp>
            <p:nvSpPr>
              <p:cNvPr id="17" name="Rectangle 35">
                <a:hlinkClick r:id="rId3"/>
              </p:cNvPr>
              <p:cNvSpPr/>
              <p:nvPr/>
            </p:nvSpPr>
            <p:spPr>
              <a:xfrm>
                <a:off x="591871" y="5714638"/>
                <a:ext cx="3240242" cy="558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i="1" dirty="0" smtClean="0">
                    <a:solidFill>
                      <a:schemeClr val="tx1"/>
                    </a:solidFill>
                    <a:hlinkClick r:id="rId4"/>
                  </a:rPr>
                  <a:t>VL: Web Content Management</a:t>
                </a:r>
                <a:endParaRPr lang="en-US" sz="1600" i="1" dirty="0">
                  <a:solidFill>
                    <a:schemeClr val="tx1"/>
                  </a:solidFill>
                </a:endParaRPr>
              </a:p>
            </p:txBody>
          </p:sp>
          <p:pic>
            <p:nvPicPr>
              <p:cNvPr id="15" name="Picture 14"/>
              <p:cNvPicPr>
                <a:picLocks noChangeAspect="1"/>
              </p:cNvPicPr>
              <p:nvPr/>
            </p:nvPicPr>
            <p:blipFill>
              <a:blip r:embed="rId5" cstate="print"/>
              <a:stretch>
                <a:fillRect/>
              </a:stretch>
            </p:blipFill>
            <p:spPr>
              <a:xfrm>
                <a:off x="561683" y="2156389"/>
                <a:ext cx="3300618" cy="3291840"/>
              </a:xfrm>
              <a:prstGeom prst="rect">
                <a:avLst/>
              </a:prstGeom>
              <a:effectLst>
                <a:outerShdw blurRad="50800" dist="38100" dir="5400000" algn="t" rotWithShape="0">
                  <a:prstClr val="black">
                    <a:alpha val="40000"/>
                  </a:prstClr>
                </a:outerShdw>
              </a:effectLst>
              <a:scene3d>
                <a:camera prst="perspectiveRight"/>
                <a:lightRig rig="threePt" dir="t"/>
              </a:scene3d>
            </p:spPr>
          </p:pic>
        </p:grpSp>
        <p:sp>
          <p:nvSpPr>
            <p:cNvPr id="14" name="TextBox 13"/>
            <p:cNvSpPr txBox="1"/>
            <p:nvPr/>
          </p:nvSpPr>
          <p:spPr>
            <a:xfrm>
              <a:off x="833506" y="1770756"/>
              <a:ext cx="2756972" cy="338554"/>
            </a:xfrm>
            <a:prstGeom prst="rect">
              <a:avLst/>
            </a:prstGeom>
            <a:noFill/>
          </p:spPr>
          <p:txBody>
            <a:bodyPr wrap="none" rtlCol="0">
              <a:spAutoFit/>
            </a:bodyPr>
            <a:lstStyle/>
            <a:p>
              <a:r>
                <a:rPr lang="en-CA" sz="1600" b="1" dirty="0" smtClean="0"/>
                <a:t>Web Content Management</a:t>
              </a:r>
              <a:endParaRPr lang="en-US" sz="1600" b="1" dirty="0"/>
            </a:p>
          </p:txBody>
        </p:sp>
      </p:grpSp>
      <p:grpSp>
        <p:nvGrpSpPr>
          <p:cNvPr id="20" name="Group 19"/>
          <p:cNvGrpSpPr/>
          <p:nvPr/>
        </p:nvGrpSpPr>
        <p:grpSpPr>
          <a:xfrm>
            <a:off x="5076056" y="1752940"/>
            <a:ext cx="3485082" cy="4520376"/>
            <a:chOff x="5076056" y="1752940"/>
            <a:chExt cx="3485082" cy="4520376"/>
          </a:xfrm>
        </p:grpSpPr>
        <p:grpSp>
          <p:nvGrpSpPr>
            <p:cNvPr id="22" name="Group 21"/>
            <p:cNvGrpSpPr/>
            <p:nvPr/>
          </p:nvGrpSpPr>
          <p:grpSpPr>
            <a:xfrm>
              <a:off x="5076056" y="2156389"/>
              <a:ext cx="3485082" cy="4116927"/>
              <a:chOff x="5076056" y="2156389"/>
              <a:chExt cx="3485082" cy="4116927"/>
            </a:xfrm>
          </p:grpSpPr>
          <p:sp>
            <p:nvSpPr>
              <p:cNvPr id="18" name="Rectangle 35">
                <a:hlinkClick r:id="rId3"/>
              </p:cNvPr>
              <p:cNvSpPr/>
              <p:nvPr/>
            </p:nvSpPr>
            <p:spPr>
              <a:xfrm>
                <a:off x="5076056" y="5714638"/>
                <a:ext cx="3485082" cy="558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i="1" dirty="0" smtClean="0">
                    <a:solidFill>
                      <a:schemeClr val="tx1"/>
                    </a:solidFill>
                    <a:hlinkClick r:id="rId6"/>
                  </a:rPr>
                  <a:t>VL: Web Experience Management</a:t>
                </a:r>
                <a:endParaRPr lang="en-US" sz="1600" i="1" dirty="0">
                  <a:solidFill>
                    <a:schemeClr val="tx1"/>
                  </a:solidFill>
                </a:endParaRPr>
              </a:p>
            </p:txBody>
          </p:sp>
          <p:pic>
            <p:nvPicPr>
              <p:cNvPr id="4" name="Picture 3"/>
              <p:cNvPicPr>
                <a:picLocks noChangeAspect="1"/>
              </p:cNvPicPr>
              <p:nvPr/>
            </p:nvPicPr>
            <p:blipFill>
              <a:blip r:embed="rId7" cstate="print"/>
              <a:stretch>
                <a:fillRect/>
              </a:stretch>
            </p:blipFill>
            <p:spPr>
              <a:xfrm>
                <a:off x="5170573" y="2156389"/>
                <a:ext cx="3296049" cy="3291840"/>
              </a:xfrm>
              <a:prstGeom prst="rect">
                <a:avLst/>
              </a:prstGeom>
              <a:effectLst>
                <a:outerShdw blurRad="50800" dist="38100" dir="5400000" algn="t" rotWithShape="0">
                  <a:prstClr val="black">
                    <a:alpha val="40000"/>
                  </a:prstClr>
                </a:outerShdw>
              </a:effectLst>
              <a:scene3d>
                <a:camera prst="perspectiveLeft"/>
                <a:lightRig rig="threePt" dir="t"/>
              </a:scene3d>
            </p:spPr>
          </p:pic>
        </p:grpSp>
        <p:sp>
          <p:nvSpPr>
            <p:cNvPr id="19" name="TextBox 18"/>
            <p:cNvSpPr txBox="1"/>
            <p:nvPr/>
          </p:nvSpPr>
          <p:spPr>
            <a:xfrm>
              <a:off x="5280612" y="1752940"/>
              <a:ext cx="3075970" cy="338554"/>
            </a:xfrm>
            <a:prstGeom prst="rect">
              <a:avLst/>
            </a:prstGeom>
            <a:noFill/>
          </p:spPr>
          <p:txBody>
            <a:bodyPr wrap="none" rtlCol="0">
              <a:spAutoFit/>
            </a:bodyPr>
            <a:lstStyle/>
            <a:p>
              <a:r>
                <a:rPr lang="en-CA" sz="1600" b="1" dirty="0" smtClean="0"/>
                <a:t>Web Experience Management</a:t>
              </a:r>
              <a:endParaRPr lang="en-US" sz="1600" b="1" dirty="0"/>
            </a:p>
          </p:txBody>
        </p:sp>
      </p:grpSp>
      <p:pic>
        <p:nvPicPr>
          <p:cNvPr id="23" name="Picture 22" descr="sample_linkbar-itrgNEW.gif">
            <a:hlinkClick r:id="rId8"/>
          </p:cNvPr>
          <p:cNvPicPr>
            <a:picLocks noChangeAspect="1"/>
          </p:cNvPicPr>
          <p:nvPr/>
        </p:nvPicPr>
        <p:blipFill>
          <a:blip r:embed="rId9"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2953807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smtClean="0"/>
              <a:t>WCM: Why you should care</a:t>
            </a:r>
            <a:endParaRPr lang="en-US" dirty="0"/>
          </a:p>
        </p:txBody>
      </p:sp>
      <p:sp>
        <p:nvSpPr>
          <p:cNvPr id="6" name="Text Placeholder 5"/>
          <p:cNvSpPr>
            <a:spLocks noGrp="1"/>
          </p:cNvSpPr>
          <p:nvPr>
            <p:ph type="body" sz="quarter" idx="21"/>
          </p:nvPr>
        </p:nvSpPr>
        <p:spPr/>
        <p:txBody>
          <a:bodyPr/>
          <a:lstStyle/>
          <a:p>
            <a:r>
              <a:rPr lang="en-US" dirty="0"/>
              <a:t>Market Overview</a:t>
            </a:r>
          </a:p>
          <a:p>
            <a:r>
              <a:rPr lang="en-US" dirty="0"/>
              <a:t>WCM: A tool for Marketing and IT</a:t>
            </a:r>
          </a:p>
          <a:p>
            <a:r>
              <a:rPr lang="en-US" dirty="0"/>
              <a:t>WCM in the Sales and Marketing technology portfolio</a:t>
            </a:r>
          </a:p>
          <a:p>
            <a:r>
              <a:rPr lang="en-US" dirty="0"/>
              <a:t>The difference between WCM and WEM</a:t>
            </a:r>
          </a:p>
        </p:txBody>
      </p:sp>
      <p:sp>
        <p:nvSpPr>
          <p:cNvPr id="9" name="Text Placeholder 15"/>
          <p:cNvSpPr>
            <a:spLocks noGrp="1"/>
          </p:cNvSpPr>
          <p:nvPr>
            <p:ph type="body" sz="quarter" idx="18"/>
          </p:nvPr>
        </p:nvSpPr>
        <p:spPr>
          <a:xfrm>
            <a:off x="6336196" y="4298777"/>
            <a:ext cx="2520280" cy="1938535"/>
          </a:xfrm>
        </p:spPr>
        <p:txBody>
          <a:bodyPr/>
          <a:lstStyle/>
          <a:p>
            <a:r>
              <a:rPr lang="en-CA" b="1" dirty="0" smtClean="0"/>
              <a:t>WCM: Why you should care</a:t>
            </a:r>
          </a:p>
          <a:p>
            <a:r>
              <a:rPr lang="en-CA" dirty="0" smtClean="0"/>
              <a:t>Make the case for WCM</a:t>
            </a:r>
          </a:p>
          <a:p>
            <a:r>
              <a:rPr lang="en-CA" dirty="0" smtClean="0"/>
              <a:t>Build a strategy for WCM selection</a:t>
            </a:r>
          </a:p>
          <a:p>
            <a:r>
              <a:rPr lang="en-CA" dirty="0" smtClean="0"/>
              <a:t>Implement a WCM platform</a:t>
            </a:r>
          </a:p>
          <a:p>
            <a:r>
              <a:rPr lang="en-CA" dirty="0" smtClean="0"/>
              <a:t>Anticipate the future</a:t>
            </a:r>
          </a:p>
          <a:p>
            <a:endParaRPr lang="en-CA" dirty="0"/>
          </a:p>
        </p:txBody>
      </p:sp>
      <p:pic>
        <p:nvPicPr>
          <p:cNvPr id="10" name="Picture 3"/>
          <p:cNvPicPr>
            <a:picLocks noChangeAspect="1" noChangeArrowheads="1"/>
          </p:cNvPicPr>
          <p:nvPr/>
        </p:nvPicPr>
        <p:blipFill>
          <a:blip r:embed="rId3" cstate="print"/>
          <a:srcRect/>
          <a:stretch>
            <a:fillRect/>
          </a:stretch>
        </p:blipFill>
        <p:spPr bwMode="auto">
          <a:xfrm>
            <a:off x="-8934" y="1006035"/>
            <a:ext cx="8865410" cy="1774893"/>
          </a:xfrm>
          <a:prstGeom prst="rect">
            <a:avLst/>
          </a:prstGeom>
          <a:noFill/>
          <a:ln w="9525">
            <a:noFill/>
            <a:miter lim="800000"/>
            <a:headEnd/>
            <a:tailEnd/>
          </a:ln>
        </p:spPr>
      </p:pic>
      <p:sp>
        <p:nvSpPr>
          <p:cNvPr id="11" name="Chevron 10"/>
          <p:cNvSpPr/>
          <p:nvPr/>
        </p:nvSpPr>
        <p:spPr>
          <a:xfrm>
            <a:off x="6214437" y="4357056"/>
            <a:ext cx="121759" cy="152064"/>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7" name="Picture 6" descr="sample_linkbar-itrgNEW.gif">
            <a:hlinkClick r:id="rId4"/>
          </p:cNvPr>
          <p:cNvPicPr>
            <a:picLocks noChangeAspect="1"/>
          </p:cNvPicPr>
          <p:nvPr/>
        </p:nvPicPr>
        <p:blipFill>
          <a:blip r:embed="rId5"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423841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10" name="Rounded Rectangle 9"/>
          <p:cNvSpPr/>
          <p:nvPr>
            <p:custDataLst>
              <p:tags r:id="rId2"/>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11" name="Title 1"/>
          <p:cNvSpPr>
            <a:spLocks noGrp="1"/>
          </p:cNvSpPr>
          <p:nvPr>
            <p:ph type="title"/>
            <p:custDataLst>
              <p:tags r:id="rId3"/>
            </p:custDataLst>
          </p:nvPr>
        </p:nvSpPr>
        <p:spPr>
          <a:xfrm>
            <a:off x="251520" y="260648"/>
            <a:ext cx="8625780" cy="864096"/>
          </a:xfrm>
        </p:spPr>
        <p:txBody>
          <a:bodyPr/>
          <a:lstStyle/>
          <a:p>
            <a:r>
              <a:rPr lang="en-US" dirty="0" smtClean="0"/>
              <a:t>Market Overview</a:t>
            </a:r>
            <a:endParaRPr lang="en-US" dirty="0"/>
          </a:p>
        </p:txBody>
      </p:sp>
      <p:sp>
        <p:nvSpPr>
          <p:cNvPr id="12" name="Rectangle 11"/>
          <p:cNvSpPr/>
          <p:nvPr>
            <p:custDataLst>
              <p:tags r:id="rId4"/>
            </p:custDataLst>
          </p:nvPr>
        </p:nvSpPr>
        <p:spPr>
          <a:xfrm>
            <a:off x="320675" y="1554480"/>
            <a:ext cx="4159250" cy="3139321"/>
          </a:xfrm>
          <a:prstGeom prst="rect">
            <a:avLst/>
          </a:prstGeom>
        </p:spPr>
        <p:txBody>
          <a:bodyPr wrap="square">
            <a:spAutoFit/>
          </a:bodyPr>
          <a:lstStyle/>
          <a:p>
            <a:pPr marL="169863" indent="-169863" algn="l">
              <a:spcBef>
                <a:spcPts val="1200"/>
              </a:spcBef>
              <a:buFont typeface="Arial" pitchFamily="34" charset="0"/>
              <a:buChar char="•"/>
            </a:pPr>
            <a:r>
              <a:rPr lang="en-US" sz="1200" dirty="0" smtClean="0"/>
              <a:t>WCM grew out of the need for enterprises to manage branding issues that arise with multiple related websites.</a:t>
            </a:r>
          </a:p>
          <a:p>
            <a:pPr marL="169863" indent="-169863" algn="l">
              <a:spcBef>
                <a:spcPts val="1200"/>
              </a:spcBef>
              <a:buFont typeface="Arial" pitchFamily="34" charset="0"/>
              <a:buChar char="•"/>
            </a:pPr>
            <a:r>
              <a:rPr lang="en-US" sz="1200" dirty="0" smtClean="0"/>
              <a:t>WCM quickly became a tool to free IT from constantly recoding changing websites.</a:t>
            </a:r>
          </a:p>
          <a:p>
            <a:pPr marL="169863" indent="-169863" algn="l">
              <a:spcBef>
                <a:spcPts val="1200"/>
              </a:spcBef>
              <a:buFont typeface="Arial" pitchFamily="34" charset="0"/>
              <a:buChar char="•"/>
            </a:pPr>
            <a:r>
              <a:rPr lang="en-CA" sz="1200" dirty="0" smtClean="0"/>
              <a:t>The acquisitions of Day by Adobe, and Fatwire by Oracle, caused</a:t>
            </a:r>
            <a:r>
              <a:rPr lang="en-US" sz="1200" dirty="0" smtClean="0"/>
              <a:t> traditional WCM vendors to quickly add strong marketing tools to compete with these large application providers. </a:t>
            </a:r>
          </a:p>
          <a:p>
            <a:pPr marL="169863" indent="-169863" algn="l">
              <a:spcBef>
                <a:spcPts val="1200"/>
              </a:spcBef>
              <a:buFont typeface="Arial" pitchFamily="34" charset="0"/>
              <a:buChar char="•"/>
            </a:pPr>
            <a:r>
              <a:rPr lang="en-US" sz="1200" dirty="0" smtClean="0"/>
              <a:t>The ever-evolving consumer device market has forced vendors to add a level of flexibility into their WCM software for both website templates and the content delivery.</a:t>
            </a:r>
          </a:p>
          <a:p>
            <a:pPr marL="169863" indent="-169863" algn="l">
              <a:buFont typeface="Arial" pitchFamily="34" charset="0"/>
              <a:buChar char="•"/>
            </a:pPr>
            <a:endParaRPr lang="en-US" sz="1200" dirty="0" smtClean="0"/>
          </a:p>
          <a:p>
            <a:pPr marL="169863" indent="-169863" algn="l">
              <a:buFont typeface="Arial" pitchFamily="34" charset="0"/>
              <a:buChar char="•"/>
            </a:pPr>
            <a:endParaRPr lang="en-US" sz="1200" dirty="0" smtClean="0"/>
          </a:p>
        </p:txBody>
      </p:sp>
      <p:sp>
        <p:nvSpPr>
          <p:cNvPr id="13" name="Rectangle 12"/>
          <p:cNvSpPr/>
          <p:nvPr>
            <p:custDataLst>
              <p:tags r:id="rId5"/>
            </p:custDataLst>
          </p:nvPr>
        </p:nvSpPr>
        <p:spPr>
          <a:xfrm>
            <a:off x="4664075" y="1552218"/>
            <a:ext cx="4159250" cy="3877985"/>
          </a:xfrm>
          <a:prstGeom prst="rect">
            <a:avLst/>
          </a:prstGeom>
        </p:spPr>
        <p:txBody>
          <a:bodyPr wrap="square">
            <a:spAutoFit/>
          </a:bodyPr>
          <a:lstStyle/>
          <a:p>
            <a:pPr marL="169863" indent="-169863" algn="l">
              <a:spcBef>
                <a:spcPts val="1200"/>
              </a:spcBef>
              <a:buFont typeface="Arial" pitchFamily="34" charset="0"/>
              <a:buChar char="•"/>
            </a:pPr>
            <a:r>
              <a:rPr lang="en-US" sz="1200" dirty="0" smtClean="0"/>
              <a:t>The WCM market and Web Experience Management (WEM) market are quickly converging. WCM will soon be a module of the WEM market. For additional WEM insights look to Info-Tech’s </a:t>
            </a:r>
            <a:r>
              <a:rPr lang="en-US" sz="1200" i="1" dirty="0" smtClean="0">
                <a:hlinkClick r:id="rId11"/>
              </a:rPr>
              <a:t>VL: Web Experience Management</a:t>
            </a:r>
            <a:r>
              <a:rPr lang="en-US" sz="1200" i="1" dirty="0" smtClean="0"/>
              <a:t>.</a:t>
            </a:r>
            <a:endParaRPr lang="en-US" sz="1200" dirty="0" smtClean="0"/>
          </a:p>
          <a:p>
            <a:pPr marL="169863" indent="-169863" algn="l">
              <a:spcBef>
                <a:spcPts val="1200"/>
              </a:spcBef>
              <a:buFont typeface="Arial" pitchFamily="34" charset="0"/>
              <a:buChar char="•"/>
            </a:pPr>
            <a:r>
              <a:rPr lang="en-US" sz="1200" dirty="0" smtClean="0"/>
              <a:t>The convergence of marketing and content management features at all spend levels is changing the basic definition of WCM. The increased similarity between WEM and WCM vendors will change the decision from a feature-based choice to a cost one.</a:t>
            </a:r>
          </a:p>
          <a:p>
            <a:pPr marL="169863" indent="-169863" algn="l">
              <a:spcBef>
                <a:spcPts val="1200"/>
              </a:spcBef>
              <a:buFont typeface="Arial" pitchFamily="34" charset="0"/>
              <a:buChar char="•"/>
            </a:pPr>
            <a:r>
              <a:rPr lang="en-US" sz="1200" dirty="0" smtClean="0"/>
              <a:t>Vendors differentiate themselves based on use case (e.g. e-commerce, marketing). This focus is key to ensure appropriate professional services and vendor references.</a:t>
            </a:r>
          </a:p>
          <a:p>
            <a:pPr marL="169863" indent="-169863" algn="l">
              <a:spcBef>
                <a:spcPts val="1200"/>
              </a:spcBef>
              <a:buFont typeface="Arial" pitchFamily="34" charset="0"/>
              <a:buChar char="•"/>
            </a:pPr>
            <a:r>
              <a:rPr lang="en-US" sz="1200" dirty="0" smtClean="0"/>
              <a:t>IT’s role is changing from owner to custodian. IT must ensure that the chosen WCM solution can be integrated into the other marketing (MA, CRM, LMA) and enterprise tools (ERP, ECM).</a:t>
            </a:r>
          </a:p>
        </p:txBody>
      </p:sp>
      <p:sp>
        <p:nvSpPr>
          <p:cNvPr id="14" name="Rounded Rectangle 13"/>
          <p:cNvSpPr/>
          <p:nvPr>
            <p:custDataLst>
              <p:tags r:id="rId6"/>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How it got here</a:t>
            </a:r>
            <a:endParaRPr lang="en-CA" b="1" i="1" dirty="0">
              <a:solidFill>
                <a:schemeClr val="tx1"/>
              </a:solidFill>
            </a:endParaRPr>
          </a:p>
        </p:txBody>
      </p:sp>
      <p:sp>
        <p:nvSpPr>
          <p:cNvPr id="15" name="Rounded Rectangle 14"/>
          <p:cNvSpPr/>
          <p:nvPr>
            <p:custDataLst>
              <p:tags r:id="rId7"/>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Where it’s going</a:t>
            </a:r>
            <a:endParaRPr lang="en-CA" b="1" i="1" dirty="0">
              <a:solidFill>
                <a:schemeClr val="tx1"/>
              </a:solidFill>
            </a:endParaRPr>
          </a:p>
        </p:txBody>
      </p:sp>
      <p:grpSp>
        <p:nvGrpSpPr>
          <p:cNvPr id="16" name="Group 135"/>
          <p:cNvGrpSpPr/>
          <p:nvPr>
            <p:custDataLst>
              <p:tags r:id="rId8"/>
            </p:custDataLst>
          </p:nvPr>
        </p:nvGrpSpPr>
        <p:grpSpPr>
          <a:xfrm>
            <a:off x="251520" y="5445224"/>
            <a:ext cx="8625780" cy="838201"/>
            <a:chOff x="328291" y="4509120"/>
            <a:chExt cx="8491858" cy="838201"/>
          </a:xfrm>
        </p:grpSpPr>
        <p:sp>
          <p:nvSpPr>
            <p:cNvPr id="17" name="Rounded Rectangle 16"/>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WCM is only one tool in a wide variety of marketing and content management solutions. See Info-Tech coverage of </a:t>
              </a:r>
              <a:r>
                <a:rPr lang="en-CA" sz="1200" i="1" dirty="0" smtClean="0">
                  <a:solidFill>
                    <a:schemeClr val="tx1"/>
                  </a:solidFill>
                  <a:hlinkClick r:id="rId12"/>
                </a:rPr>
                <a:t>Sales, Marketing, and Customer Service Applications</a:t>
              </a:r>
              <a:r>
                <a:rPr lang="en-CA" sz="1200" dirty="0" smtClean="0">
                  <a:solidFill>
                    <a:schemeClr val="tx1"/>
                  </a:solidFill>
                </a:rPr>
                <a:t> and research on </a:t>
              </a:r>
              <a:r>
                <a:rPr lang="en-CA" sz="1200" i="1" dirty="0" smtClean="0">
                  <a:solidFill>
                    <a:schemeClr val="tx1"/>
                  </a:solidFill>
                  <a:hlinkClick r:id="rId13"/>
                </a:rPr>
                <a:t>Content and Document Management</a:t>
              </a:r>
              <a:r>
                <a:rPr lang="en-CA" sz="1200" i="1" dirty="0" smtClean="0">
                  <a:solidFill>
                    <a:schemeClr val="tx1"/>
                  </a:solidFill>
                </a:rPr>
                <a:t>.</a:t>
              </a:r>
            </a:p>
          </p:txBody>
        </p:sp>
        <p:pic>
          <p:nvPicPr>
            <p:cNvPr id="18" name="Picture 17" descr="insight.png"/>
            <p:cNvPicPr>
              <a:picLocks noChangeAspect="1"/>
            </p:cNvPicPr>
            <p:nvPr/>
          </p:nvPicPr>
          <p:blipFill>
            <a:blip r:embed="rId14" cstate="print"/>
            <a:stretch>
              <a:fillRect/>
            </a:stretch>
          </p:blipFill>
          <p:spPr>
            <a:xfrm>
              <a:off x="328291" y="4509120"/>
              <a:ext cx="1000207" cy="838201"/>
            </a:xfrm>
            <a:prstGeom prst="rect">
              <a:avLst/>
            </a:prstGeom>
          </p:spPr>
        </p:pic>
      </p:grpSp>
      <p:pic>
        <p:nvPicPr>
          <p:cNvPr id="19" name="Picture 18" descr="sample_linkbar-itrgNEW.gif">
            <a:hlinkClick r:id="rId15"/>
          </p:cNvPr>
          <p:cNvPicPr>
            <a:picLocks noChangeAspect="1"/>
          </p:cNvPicPr>
          <p:nvPr/>
        </p:nvPicPr>
        <p:blipFill>
          <a:blip r:embed="rId16"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1597372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Stock Photo: Closed Glass of Peanut Butter w/ Path (Side..."/>
          <p:cNvPicPr>
            <a:picLocks noChangeAspect="1" noChangeArrowheads="1"/>
          </p:cNvPicPr>
          <p:nvPr/>
        </p:nvPicPr>
        <p:blipFill>
          <a:blip r:embed="rId3" cstate="print"/>
          <a:stretch>
            <a:fillRect/>
          </a:stretch>
        </p:blipFill>
        <p:spPr bwMode="auto">
          <a:xfrm rot="20700000">
            <a:off x="855130" y="3701352"/>
            <a:ext cx="1693405" cy="2265758"/>
          </a:xfrm>
          <a:prstGeom prst="rect">
            <a:avLst/>
          </a:prstGeom>
          <a:noFill/>
          <a:extLst>
            <a:ext uri="{909E8E84-426E-40DD-AFC4-6F175D3DCCD1}">
              <a14:hiddenFill xmlns:a14="http://schemas.microsoft.com/office/drawing/2010/main" xmlns="">
                <a:solidFill>
                  <a:srgbClr val="FFFFFF"/>
                </a:solidFill>
              </a14:hiddenFill>
            </a:ext>
          </a:extLst>
        </p:spPr>
      </p:pic>
      <p:pic>
        <p:nvPicPr>
          <p:cNvPr id="326660" name="Picture 4" descr="Stock Photo: Chocolate bar in foil wrapper"/>
          <p:cNvPicPr>
            <a:picLocks noChangeAspect="1" noChangeArrowheads="1"/>
          </p:cNvPicPr>
          <p:nvPr/>
        </p:nvPicPr>
        <p:blipFill>
          <a:blip r:embed="rId4" cstate="print"/>
          <a:stretch>
            <a:fillRect/>
          </a:stretch>
        </p:blipFill>
        <p:spPr bwMode="auto">
          <a:xfrm rot="900000">
            <a:off x="6394733" y="3289498"/>
            <a:ext cx="1909568" cy="2864352"/>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descr="Untitled.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214213" y="3124100"/>
            <a:ext cx="5001323" cy="1428950"/>
          </a:xfrm>
          <a:prstGeom prst="rect">
            <a:avLst/>
          </a:prstGeom>
        </p:spPr>
      </p:pic>
      <p:cxnSp>
        <p:nvCxnSpPr>
          <p:cNvPr id="17" name="Straight Connector 16"/>
          <p:cNvCxnSpPr/>
          <p:nvPr/>
        </p:nvCxnSpPr>
        <p:spPr>
          <a:xfrm>
            <a:off x="4570910" y="3378792"/>
            <a:ext cx="0" cy="2735891"/>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smtClean="0"/>
              <a:t>WCM: A solution for both marketing and IT</a:t>
            </a:r>
            <a:endParaRPr lang="en-US" dirty="0"/>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xmlns="" val="0"/>
              </a:ext>
            </a:extLst>
          </a:blip>
          <a:srcRect l="6947" t="26026" r="651" b="30425"/>
          <a:stretch/>
        </p:blipFill>
        <p:spPr>
          <a:xfrm>
            <a:off x="2002036" y="1322046"/>
            <a:ext cx="5137748" cy="1826123"/>
          </a:xfrm>
          <a:prstGeom prst="roundRect">
            <a:avLst>
              <a:gd name="adj" fmla="val 50000"/>
            </a:avLst>
          </a:prstGeom>
        </p:spPr>
      </p:pic>
      <p:sp>
        <p:nvSpPr>
          <p:cNvPr id="8" name="TextBox 7"/>
          <p:cNvSpPr txBox="1"/>
          <p:nvPr/>
        </p:nvSpPr>
        <p:spPr>
          <a:xfrm>
            <a:off x="2141012" y="3224641"/>
            <a:ext cx="3086081" cy="646331"/>
          </a:xfrm>
          <a:prstGeom prst="rect">
            <a:avLst/>
          </a:prstGeom>
          <a:solidFill>
            <a:schemeClr val="bg1">
              <a:alpha val="50000"/>
            </a:schemeClr>
          </a:solidFill>
        </p:spPr>
        <p:txBody>
          <a:bodyPr wrap="square" rtlCol="0">
            <a:spAutoFit/>
          </a:bodyPr>
          <a:lstStyle/>
          <a:p>
            <a:r>
              <a:rPr lang="en-US" i="1" dirty="0" smtClean="0">
                <a:latin typeface="+mj-lt"/>
              </a:rPr>
              <a:t>Your </a:t>
            </a:r>
            <a:r>
              <a:rPr lang="en-US" b="1" i="1" dirty="0" smtClean="0">
                <a:latin typeface="+mj-lt"/>
              </a:rPr>
              <a:t>IT Efficiency </a:t>
            </a:r>
            <a:r>
              <a:rPr lang="en-US" i="1" dirty="0" smtClean="0">
                <a:latin typeface="+mj-lt"/>
              </a:rPr>
              <a:t>is in my </a:t>
            </a:r>
            <a:r>
              <a:rPr lang="en-US" b="1" i="1" dirty="0" smtClean="0">
                <a:latin typeface="+mj-lt"/>
              </a:rPr>
              <a:t>Marketing Solution</a:t>
            </a:r>
            <a:r>
              <a:rPr lang="en-US" i="1" dirty="0" smtClean="0">
                <a:latin typeface="+mj-lt"/>
              </a:rPr>
              <a:t>!</a:t>
            </a:r>
            <a:endParaRPr lang="en-US" i="1" dirty="0">
              <a:latin typeface="+mj-lt"/>
            </a:endParaRPr>
          </a:p>
        </p:txBody>
      </p:sp>
      <p:pic>
        <p:nvPicPr>
          <p:cNvPr id="15" name="Picture 14" descr="quote1.wmf"/>
          <p:cNvPicPr>
            <a:picLocks noChangeAspect="1"/>
          </p:cNvPicPr>
          <p:nvPr/>
        </p:nvPicPr>
        <p:blipFill>
          <a:blip r:embed="rId7" cstate="print"/>
          <a:stretch>
            <a:fillRect/>
          </a:stretch>
        </p:blipFill>
        <p:spPr>
          <a:xfrm>
            <a:off x="1924374" y="3138291"/>
            <a:ext cx="336701" cy="240501"/>
          </a:xfrm>
          <a:prstGeom prst="rect">
            <a:avLst/>
          </a:prstGeom>
        </p:spPr>
      </p:pic>
      <p:grpSp>
        <p:nvGrpSpPr>
          <p:cNvPr id="2" name="Group 1"/>
          <p:cNvGrpSpPr/>
          <p:nvPr/>
        </p:nvGrpSpPr>
        <p:grpSpPr>
          <a:xfrm>
            <a:off x="3266286" y="4519274"/>
            <a:ext cx="3529006" cy="695539"/>
            <a:chOff x="3660137" y="4428439"/>
            <a:chExt cx="3529006" cy="695539"/>
          </a:xfrm>
        </p:grpSpPr>
        <p:sp>
          <p:nvSpPr>
            <p:cNvPr id="11" name="TextBox 10"/>
            <p:cNvSpPr txBox="1"/>
            <p:nvPr/>
          </p:nvSpPr>
          <p:spPr>
            <a:xfrm>
              <a:off x="3901036" y="4451308"/>
              <a:ext cx="3177739" cy="646331"/>
            </a:xfrm>
            <a:prstGeom prst="rect">
              <a:avLst/>
            </a:prstGeom>
            <a:solidFill>
              <a:schemeClr val="bg1">
                <a:alpha val="50000"/>
              </a:schemeClr>
            </a:solidFill>
          </p:spPr>
          <p:txBody>
            <a:bodyPr wrap="square" rtlCol="0">
              <a:spAutoFit/>
            </a:bodyPr>
            <a:lstStyle/>
            <a:p>
              <a:r>
                <a:rPr lang="en-US" i="1" dirty="0" smtClean="0">
                  <a:latin typeface="+mj-lt"/>
                </a:rPr>
                <a:t>Your </a:t>
              </a:r>
              <a:r>
                <a:rPr lang="en-US" b="1" i="1" dirty="0" smtClean="0">
                  <a:latin typeface="+mj-lt"/>
                </a:rPr>
                <a:t>Marketing Solution </a:t>
              </a:r>
              <a:r>
                <a:rPr lang="en-US" i="1" dirty="0" smtClean="0">
                  <a:latin typeface="+mj-lt"/>
                </a:rPr>
                <a:t>is in my </a:t>
              </a:r>
              <a:r>
                <a:rPr lang="en-US" b="1" i="1" dirty="0" smtClean="0">
                  <a:latin typeface="+mj-lt"/>
                </a:rPr>
                <a:t>IT Efficiency</a:t>
              </a:r>
              <a:r>
                <a:rPr lang="en-US" i="1" dirty="0" smtClean="0">
                  <a:latin typeface="+mj-lt"/>
                </a:rPr>
                <a:t>!</a:t>
              </a:r>
              <a:endParaRPr lang="en-US" i="1" dirty="0">
                <a:latin typeface="+mj-lt"/>
              </a:endParaRPr>
            </a:p>
          </p:txBody>
        </p:sp>
        <p:pic>
          <p:nvPicPr>
            <p:cNvPr id="14" name="Picture 13" descr="quote2.wmf"/>
            <p:cNvPicPr>
              <a:picLocks noChangeAspect="1"/>
            </p:cNvPicPr>
            <p:nvPr/>
          </p:nvPicPr>
          <p:blipFill>
            <a:blip r:embed="rId8" cstate="print"/>
            <a:stretch>
              <a:fillRect/>
            </a:stretch>
          </p:blipFill>
          <p:spPr>
            <a:xfrm>
              <a:off x="6852442" y="4883477"/>
              <a:ext cx="336701" cy="240501"/>
            </a:xfrm>
            <a:prstGeom prst="rect">
              <a:avLst/>
            </a:prstGeom>
          </p:spPr>
        </p:pic>
        <p:pic>
          <p:nvPicPr>
            <p:cNvPr id="16" name="Picture 15" descr="quote1.wmf"/>
            <p:cNvPicPr>
              <a:picLocks noChangeAspect="1"/>
            </p:cNvPicPr>
            <p:nvPr/>
          </p:nvPicPr>
          <p:blipFill>
            <a:blip r:embed="rId7" cstate="print"/>
            <a:stretch>
              <a:fillRect/>
            </a:stretch>
          </p:blipFill>
          <p:spPr>
            <a:xfrm>
              <a:off x="3660137" y="4428439"/>
              <a:ext cx="336701" cy="240501"/>
            </a:xfrm>
            <a:prstGeom prst="rect">
              <a:avLst/>
            </a:prstGeom>
          </p:spPr>
        </p:pic>
      </p:grpSp>
      <p:sp>
        <p:nvSpPr>
          <p:cNvPr id="12" name="TextBox 11"/>
          <p:cNvSpPr txBox="1"/>
          <p:nvPr/>
        </p:nvSpPr>
        <p:spPr>
          <a:xfrm rot="16200000">
            <a:off x="-1070791" y="3181291"/>
            <a:ext cx="3335080" cy="923330"/>
          </a:xfrm>
          <a:prstGeom prst="rect">
            <a:avLst/>
          </a:prstGeom>
          <a:noFill/>
        </p:spPr>
        <p:txBody>
          <a:bodyPr wrap="none" rtlCol="0">
            <a:spAutoFit/>
          </a:bodyPr>
          <a:lstStyle/>
          <a:p>
            <a:r>
              <a:rPr lang="en-US" sz="5400" b="1" dirty="0" smtClean="0">
                <a:ln>
                  <a:solidFill>
                    <a:schemeClr val="tx1"/>
                  </a:solidFill>
                </a:ln>
                <a:solidFill>
                  <a:schemeClr val="bg1">
                    <a:alpha val="0"/>
                  </a:schemeClr>
                </a:solidFill>
                <a:latin typeface="Impact" panose="020B0806030902050204" pitchFamily="34" charset="0"/>
              </a:rPr>
              <a:t>MARKETING</a:t>
            </a:r>
            <a:endParaRPr lang="en-US" sz="5400" b="1" dirty="0">
              <a:ln>
                <a:solidFill>
                  <a:schemeClr val="tx1"/>
                </a:solidFill>
              </a:ln>
              <a:solidFill>
                <a:schemeClr val="bg1">
                  <a:alpha val="0"/>
                </a:schemeClr>
              </a:solidFill>
              <a:latin typeface="Impact" panose="020B0806030902050204" pitchFamily="34" charset="0"/>
            </a:endParaRPr>
          </a:p>
        </p:txBody>
      </p:sp>
      <p:sp>
        <p:nvSpPr>
          <p:cNvPr id="19" name="TextBox 18"/>
          <p:cNvSpPr txBox="1"/>
          <p:nvPr/>
        </p:nvSpPr>
        <p:spPr>
          <a:xfrm>
            <a:off x="2787075" y="5270992"/>
            <a:ext cx="3567670" cy="954107"/>
          </a:xfrm>
          <a:prstGeom prst="rect">
            <a:avLst/>
          </a:prstGeom>
          <a:solidFill>
            <a:schemeClr val="accent5">
              <a:lumMod val="20000"/>
              <a:lumOff val="80000"/>
            </a:schemeClr>
          </a:solidFill>
          <a:ln>
            <a:noFill/>
          </a:ln>
        </p:spPr>
        <p:txBody>
          <a:bodyPr wrap="square" rtlCol="0">
            <a:spAutoFit/>
          </a:bodyPr>
          <a:lstStyle/>
          <a:p>
            <a:r>
              <a:rPr lang="en-US" sz="1400" dirty="0" smtClean="0">
                <a:solidFill>
                  <a:srgbClr val="333333"/>
                </a:solidFill>
                <a:latin typeface="Arial"/>
              </a:rPr>
              <a:t>Web Content Management (WCM) is a solution that does two things. It makes life easier for IT and it provides advanced functionality to Marketing departments.</a:t>
            </a:r>
            <a:endParaRPr lang="en-US" sz="1400" b="1" dirty="0">
              <a:solidFill>
                <a:srgbClr val="333333"/>
              </a:solidFill>
              <a:latin typeface="Arial"/>
            </a:endParaRPr>
          </a:p>
        </p:txBody>
      </p:sp>
      <p:sp>
        <p:nvSpPr>
          <p:cNvPr id="18" name="TextBox 17"/>
          <p:cNvSpPr txBox="1"/>
          <p:nvPr/>
        </p:nvSpPr>
        <p:spPr>
          <a:xfrm rot="5400000">
            <a:off x="5769631" y="3386764"/>
            <a:ext cx="5497274" cy="923330"/>
          </a:xfrm>
          <a:prstGeom prst="rect">
            <a:avLst/>
          </a:prstGeom>
          <a:noFill/>
        </p:spPr>
        <p:txBody>
          <a:bodyPr wrap="none" rtlCol="0">
            <a:spAutoFit/>
          </a:bodyPr>
          <a:lstStyle/>
          <a:p>
            <a:r>
              <a:rPr lang="en-US" sz="5400" b="1" dirty="0" smtClean="0">
                <a:ln>
                  <a:solidFill>
                    <a:schemeClr val="tx1"/>
                  </a:solidFill>
                </a:ln>
                <a:solidFill>
                  <a:schemeClr val="bg1">
                    <a:alpha val="35000"/>
                  </a:schemeClr>
                </a:solidFill>
                <a:latin typeface="Impact" panose="020B0806030902050204" pitchFamily="34" charset="0"/>
              </a:rPr>
              <a:t>INFORMATION TECH</a:t>
            </a:r>
            <a:endParaRPr lang="en-US" sz="5400" b="1" dirty="0">
              <a:ln>
                <a:solidFill>
                  <a:schemeClr val="tx1"/>
                </a:solidFill>
              </a:ln>
              <a:solidFill>
                <a:schemeClr val="bg1">
                  <a:alpha val="35000"/>
                </a:schemeClr>
              </a:solidFill>
              <a:latin typeface="Impact" panose="020B0806030902050204" pitchFamily="34" charset="0"/>
            </a:endParaRPr>
          </a:p>
        </p:txBody>
      </p:sp>
      <p:pic>
        <p:nvPicPr>
          <p:cNvPr id="20" name="Picture 19" descr="quote2.wmf"/>
          <p:cNvPicPr>
            <a:picLocks noChangeAspect="1"/>
          </p:cNvPicPr>
          <p:nvPr/>
        </p:nvPicPr>
        <p:blipFill>
          <a:blip r:embed="rId8" cstate="print"/>
          <a:stretch>
            <a:fillRect/>
          </a:stretch>
        </p:blipFill>
        <p:spPr>
          <a:xfrm>
            <a:off x="5068267" y="3750721"/>
            <a:ext cx="336701" cy="240501"/>
          </a:xfrm>
          <a:prstGeom prst="rect">
            <a:avLst/>
          </a:prstGeom>
        </p:spPr>
      </p:pic>
      <p:pic>
        <p:nvPicPr>
          <p:cNvPr id="21" name="Picture 20" descr="sample_linkbar-itrgNEW.gif">
            <a:hlinkClick r:id="rId9"/>
          </p:cNvPr>
          <p:cNvPicPr>
            <a:picLocks noChangeAspect="1"/>
          </p:cNvPicPr>
          <p:nvPr/>
        </p:nvPicPr>
        <p:blipFill>
          <a:blip r:embed="rId10" cstate="print"/>
          <a:stretch>
            <a:fillRect/>
          </a:stretch>
        </p:blipFill>
        <p:spPr>
          <a:xfrm>
            <a:off x="0" y="6419850"/>
            <a:ext cx="9144000" cy="438150"/>
          </a:xfrm>
          <a:prstGeom prst="rect">
            <a:avLst/>
          </a:prstGeom>
        </p:spPr>
      </p:pic>
    </p:spTree>
    <p:extLst>
      <p:ext uri="{BB962C8B-B14F-4D97-AF65-F5344CB8AC3E}">
        <p14:creationId xmlns:p14="http://schemas.microsoft.com/office/powerpoint/2010/main" xmlns="" val="5904271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ec35f9cf235541c29cdad305fde4db2e3129ebb"/>
  <p:tag name="GENSWF_OUTPUT_FILE_NAME" val="it-Develop-a-WCM-Strategy-flash-sample-flash"/>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2vSNSr3eEyqpMlAu_HT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rF.dOjSjkqxk0olIEl40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A7yoIzlhUOGIJEfT1dfa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9Ag8CaiAykauupgxKFOS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9Ag8CaiAykauupgxKFOSv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1613</Words>
  <Application>Microsoft Office PowerPoint</Application>
  <PresentationFormat>On-screen Show (4:3)</PresentationFormat>
  <Paragraphs>189</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think-cell Slide</vt:lpstr>
      <vt:lpstr>Slide 1</vt:lpstr>
      <vt:lpstr>Introduction</vt:lpstr>
      <vt:lpstr>Executive Summary</vt:lpstr>
      <vt:lpstr>Follow Info-Tech’s web marketing roadmap</vt:lpstr>
      <vt:lpstr>Use the pathfinder below if you need answers to specific WCM questions</vt:lpstr>
      <vt:lpstr>Consult Info-Tech’s Vendor Landscapes for vendor information</vt:lpstr>
      <vt:lpstr>Slide 7</vt:lpstr>
      <vt:lpstr>Market Overview</vt:lpstr>
      <vt:lpstr>WCM: A solution for both marketing and IT</vt:lpstr>
      <vt:lpstr>Life can be painful without a WCM solution</vt:lpstr>
      <vt:lpstr>Web Content Management platforms provide multiple benefits for both IT and business processes</vt:lpstr>
      <vt:lpstr>Info-Tech Research Group Helps IT Professionals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2012-12-10T21:22:52Z</dcterms:created>
  <dcterms:modified xsi:type="dcterms:W3CDTF">2012-12-10T21:22:54Z</dcterms:modified>
</cp:coreProperties>
</file>