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5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tags/tag53.xml" ContentType="application/vnd.openxmlformats-officedocument.presentationml.tags+xml"/>
  <Override PartName="/ppt/tags/tag6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Override PartName="/ppt/tags/tag58.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2"/>
  </p:notesMasterIdLst>
  <p:handoutMasterIdLst>
    <p:handoutMasterId r:id="rId13"/>
  </p:handoutMasterIdLst>
  <p:sldIdLst>
    <p:sldId id="416" r:id="rId2"/>
    <p:sldId id="289" r:id="rId3"/>
    <p:sldId id="292" r:id="rId4"/>
    <p:sldId id="407" r:id="rId5"/>
    <p:sldId id="409" r:id="rId6"/>
    <p:sldId id="387" r:id="rId7"/>
    <p:sldId id="344" r:id="rId8"/>
    <p:sldId id="414" r:id="rId9"/>
    <p:sldId id="415" r:id="rId10"/>
    <p:sldId id="417" r:id="rId11"/>
  </p:sldIdLst>
  <p:sldSz cx="9144000" cy="6858000" type="screen4x3"/>
  <p:notesSz cx="6858000" cy="9144000"/>
  <p:custDataLst>
    <p:tags r:id="rId14"/>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D17D08"/>
    <a:srgbClr val="7FAC85"/>
    <a:srgbClr val="243F54"/>
    <a:srgbClr val="CECECE"/>
    <a:srgbClr val="998F57"/>
    <a:srgbClr val="7B7B7B"/>
    <a:srgbClr val="ADB7C3"/>
    <a:srgbClr val="5D5936"/>
    <a:srgbClr val="2576B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122" autoAdjust="0"/>
    <p:restoredTop sz="91315" autoAdjust="0"/>
  </p:normalViewPr>
  <p:slideViewPr>
    <p:cSldViewPr snapToObjects="1">
      <p:cViewPr>
        <p:scale>
          <a:sx n="100" d="100"/>
          <a:sy n="100" d="100"/>
        </p:scale>
        <p:origin x="-894" y="-282"/>
      </p:cViewPr>
      <p:guideLst>
        <p:guide orient="horz"/>
        <p:guide pos="1422"/>
      </p:guideLst>
    </p:cSldViewPr>
  </p:slideViewPr>
  <p:outlineViewPr>
    <p:cViewPr>
      <p:scale>
        <a:sx n="33" d="100"/>
        <a:sy n="33" d="100"/>
      </p:scale>
      <p:origin x="0" y="14022"/>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9" d="100"/>
          <a:sy n="69" d="100"/>
        </p:scale>
        <p:origin x="-2484" y="-114"/>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coconnor\Desktop\Storage%20Purchas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37589008628670956"/>
          <c:y val="0.10294456963183833"/>
          <c:w val="0.40042328630152207"/>
          <c:h val="0.37937000061885351"/>
        </c:manualLayout>
      </c:layout>
      <c:barChart>
        <c:barDir val="col"/>
        <c:grouping val="clustered"/>
        <c:ser>
          <c:idx val="0"/>
          <c:order val="0"/>
          <c:tx>
            <c:strRef>
              <c:f>DATA!$A$2:$A$7</c:f>
              <c:strCache>
                <c:ptCount val="1"/>
                <c:pt idx="0">
                  <c:v>Previous vendor was acquired  Reseller pointed us in new direction Vendor reputation had degraded Vendor support did not meet our needs Increases to support &amp; maint costs New products fell short of expectations</c:v>
                </c:pt>
              </c:strCache>
            </c:strRef>
          </c:tx>
          <c:spPr>
            <a:noFill/>
          </c:spPr>
          <c:errBars>
            <c:errBarType val="both"/>
            <c:errValType val="cust"/>
            <c:plus>
              <c:numRef>
                <c:f>DATA!$C$2:$C$34</c:f>
                <c:numCache>
                  <c:formatCode>General</c:formatCode>
                  <c:ptCount val="33"/>
                  <c:pt idx="0">
                    <c:v>1.0244968861464152</c:v>
                  </c:pt>
                  <c:pt idx="1">
                    <c:v>0.75221264873578009</c:v>
                  </c:pt>
                  <c:pt idx="2">
                    <c:v>0.82145727220988196</c:v>
                  </c:pt>
                  <c:pt idx="3">
                    <c:v>0.48983756689846064</c:v>
                  </c:pt>
                  <c:pt idx="4">
                    <c:v>0.48632241730285714</c:v>
                  </c:pt>
                  <c:pt idx="5">
                    <c:v>0.51613758856982506</c:v>
                  </c:pt>
                </c:numCache>
              </c:numRef>
            </c:plus>
            <c:minus>
              <c:numRef>
                <c:f>DATA!$C$2:$C$34</c:f>
                <c:numCache>
                  <c:formatCode>General</c:formatCode>
                  <c:ptCount val="33"/>
                  <c:pt idx="0">
                    <c:v>1.0244968861464152</c:v>
                  </c:pt>
                  <c:pt idx="1">
                    <c:v>0.75221264873578009</c:v>
                  </c:pt>
                  <c:pt idx="2">
                    <c:v>0.82145727220988196</c:v>
                  </c:pt>
                  <c:pt idx="3">
                    <c:v>0.48983756689846064</c:v>
                  </c:pt>
                  <c:pt idx="4">
                    <c:v>0.48632241730285714</c:v>
                  </c:pt>
                  <c:pt idx="5">
                    <c:v>0.51613758856982506</c:v>
                  </c:pt>
                </c:numCache>
              </c:numRef>
            </c:minus>
            <c:spPr>
              <a:ln w="25400"/>
              <a:effectLst>
                <a:outerShdw blurRad="50800" dist="38100" dir="5400000" algn="t" rotWithShape="0">
                  <a:prstClr val="black">
                    <a:alpha val="40000"/>
                  </a:prstClr>
                </a:outerShdw>
              </a:effectLst>
            </c:spPr>
          </c:errBars>
          <c:cat>
            <c:strRef>
              <c:f>DATA!$A$2:$A$7</c:f>
              <c:strCache>
                <c:ptCount val="6"/>
                <c:pt idx="0">
                  <c:v>Previous vendor was acquired</c:v>
                </c:pt>
                <c:pt idx="1">
                  <c:v> Reseller pointed us in new direction</c:v>
                </c:pt>
                <c:pt idx="2">
                  <c:v>Vendor reputation had degraded</c:v>
                </c:pt>
                <c:pt idx="3">
                  <c:v>Vendor support did not meet our needs</c:v>
                </c:pt>
                <c:pt idx="4">
                  <c:v>Increases to support &amp; maint costs</c:v>
                </c:pt>
                <c:pt idx="5">
                  <c:v>New products fell short of expectations</c:v>
                </c:pt>
              </c:strCache>
            </c:strRef>
          </c:cat>
          <c:val>
            <c:numRef>
              <c:f>DATA!$B$2:$B$7</c:f>
              <c:numCache>
                <c:formatCode>General</c:formatCode>
                <c:ptCount val="6"/>
                <c:pt idx="0">
                  <c:v>4</c:v>
                </c:pt>
                <c:pt idx="1">
                  <c:v>3.9473684210526301</c:v>
                </c:pt>
                <c:pt idx="2">
                  <c:v>3.0588235294117587</c:v>
                </c:pt>
                <c:pt idx="3">
                  <c:v>2.9473684210526301</c:v>
                </c:pt>
                <c:pt idx="4">
                  <c:v>2.3913043478260954</c:v>
                </c:pt>
                <c:pt idx="5">
                  <c:v>1.9130434782608701</c:v>
                </c:pt>
              </c:numCache>
            </c:numRef>
          </c:val>
        </c:ser>
        <c:axId val="134380160"/>
        <c:axId val="338019072"/>
      </c:barChart>
      <c:catAx>
        <c:axId val="134380160"/>
        <c:scaling>
          <c:orientation val="maxMin"/>
        </c:scaling>
        <c:axPos val="t"/>
        <c:numFmt formatCode="General" sourceLinked="1"/>
        <c:majorTickMark val="none"/>
        <c:tickLblPos val="high"/>
        <c:txPr>
          <a:bodyPr rot="2760000"/>
          <a:lstStyle/>
          <a:p>
            <a:pPr>
              <a:defRPr sz="1000">
                <a:latin typeface="+mj-lt"/>
              </a:defRPr>
            </a:pPr>
            <a:endParaRPr lang="en-US"/>
          </a:p>
        </c:txPr>
        <c:crossAx val="338019072"/>
        <c:crossesAt val="-15"/>
        <c:auto val="1"/>
        <c:lblAlgn val="ctr"/>
        <c:lblOffset val="100"/>
      </c:catAx>
      <c:valAx>
        <c:axId val="338019072"/>
        <c:scaling>
          <c:orientation val="maxMin"/>
          <c:max val="5.0999999999999996"/>
          <c:min val="1"/>
        </c:scaling>
        <c:axPos val="r"/>
        <c:majorGridlines>
          <c:spPr>
            <a:ln>
              <a:solidFill>
                <a:sysClr val="windowText" lastClr="000000">
                  <a:shade val="95000"/>
                  <a:satMod val="105000"/>
                  <a:alpha val="15000"/>
                </a:sysClr>
              </a:solidFill>
              <a:prstDash val="dash"/>
            </a:ln>
          </c:spPr>
        </c:majorGridlines>
        <c:title>
          <c:tx>
            <c:rich>
              <a:bodyPr/>
              <a:lstStyle/>
              <a:p>
                <a:pPr>
                  <a:defRPr sz="1000">
                    <a:latin typeface="+mn-lt"/>
                  </a:defRPr>
                </a:pPr>
                <a:r>
                  <a:rPr lang="en-US" sz="1000">
                    <a:latin typeface="+mn-lt"/>
                  </a:rPr>
                  <a:t>Average </a:t>
                </a:r>
                <a:r>
                  <a:rPr lang="en-US" sz="1000" smtClean="0">
                    <a:latin typeface="+mn-lt"/>
                  </a:rPr>
                  <a:t>Ranking</a:t>
                </a:r>
                <a:r>
                  <a:rPr lang="en-US" sz="1000" baseline="0" smtClean="0">
                    <a:latin typeface="+mn-lt"/>
                  </a:rPr>
                  <a:t> </a:t>
                </a:r>
                <a:endParaRPr lang="en-US" sz="1000">
                  <a:latin typeface="+mn-lt"/>
                </a:endParaRPr>
              </a:p>
            </c:rich>
          </c:tx>
          <c:layout>
            <c:manualLayout>
              <c:xMode val="edge"/>
              <c:yMode val="edge"/>
              <c:x val="0.83435554395431177"/>
              <c:y val="0.17532278674849758"/>
            </c:manualLayout>
          </c:layout>
        </c:title>
        <c:numFmt formatCode="General" sourceLinked="0"/>
        <c:tickLblPos val="nextTo"/>
        <c:txPr>
          <a:bodyPr/>
          <a:lstStyle/>
          <a:p>
            <a:pPr>
              <a:defRPr sz="1000" b="1">
                <a:latin typeface="+mn-lt"/>
              </a:defRPr>
            </a:pPr>
            <a:endParaRPr lang="en-US"/>
          </a:p>
        </c:txPr>
        <c:crossAx val="134380160"/>
        <c:crosses val="autoZero"/>
        <c:crossBetween val="between"/>
        <c:majorUnit val="1"/>
      </c:valAx>
    </c:plotArea>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15/05/2012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F1BB193B-243C-4415-864A-8964801199B1}" type="slidenum">
              <a:rPr lang="en-CA" smtClean="0"/>
              <a:pPr>
                <a:defRPr/>
              </a:pPr>
              <a:t>8</a:t>
            </a:fld>
            <a:endParaRPr lang="en-C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694" r:id="rId15"/>
    <p:sldLayoutId id="2147483702"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purchase-storage-without-buyers-remorse/it-storyboard-purchase-storage-without-buyers-remorse?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5.png"/><Relationship Id="rId4" Type="http://schemas.openxmlformats.org/officeDocument/2006/relationships/hyperlink" Target="http://www.infotech.com/research/ss/it-purchase-storage-without-buyers-remorse/it-storyboard-purchase-storage-without-buyers-remorse?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purchase-storage-without-buyers-remorse/it-storyboard-purchase-storage-without-buyers-remorse?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purchase-storage-without-buyers-remorse/it-storyboard-purchase-storage-without-buyers-remorse?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3.xml"/><Relationship Id="rId7" Type="http://schemas.openxmlformats.org/officeDocument/2006/relationships/slideLayout" Target="../slideLayouts/slideLayout11.xml"/><Relationship Id="rId12" Type="http://schemas.openxmlformats.org/officeDocument/2006/relationships/image" Target="../media/image4.gi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hyperlink" Target="http://www.infotech.com/research/ss/it-purchase-storage-without-buyers-remorse/it-storyboard-purchase-storage-without-buyers-remorse?utm_source=SS_Sample&amp;utm_medium=Collateral&amp;utm_campaign=Collateral" TargetMode="External"/><Relationship Id="rId5" Type="http://schemas.openxmlformats.org/officeDocument/2006/relationships/tags" Target="../tags/tag5.xml"/><Relationship Id="rId10" Type="http://schemas.openxmlformats.org/officeDocument/2006/relationships/oleObject" Target="../embeddings/oleObject1.bin"/><Relationship Id="rId4" Type="http://schemas.openxmlformats.org/officeDocument/2006/relationships/tags" Target="../tags/tag4.xml"/><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0.xml"/><Relationship Id="rId5" Type="http://schemas.openxmlformats.org/officeDocument/2006/relationships/image" Target="../media/image4.gif"/><Relationship Id="rId4" Type="http://schemas.openxmlformats.org/officeDocument/2006/relationships/hyperlink" Target="http://www.infotech.com/research/ss/it-purchase-storage-without-buyers-remorse/it-storyboard-purchase-storage-without-buyers-remorse?utm_source=SS_Sample&amp;utm_medium=Collateral&amp;utm_campaign=Collateral" TargetMode="External"/></Relationships>
</file>

<file path=ppt/slides/_rels/slide6.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26" Type="http://schemas.openxmlformats.org/officeDocument/2006/relationships/tags" Target="../tags/tag31.xml"/><Relationship Id="rId39" Type="http://schemas.openxmlformats.org/officeDocument/2006/relationships/image" Target="../media/image8.jpeg"/><Relationship Id="rId3" Type="http://schemas.openxmlformats.org/officeDocument/2006/relationships/tags" Target="../tags/tag8.xml"/><Relationship Id="rId21" Type="http://schemas.openxmlformats.org/officeDocument/2006/relationships/tags" Target="../tags/tag26.xml"/><Relationship Id="rId34" Type="http://schemas.openxmlformats.org/officeDocument/2006/relationships/tags" Target="../tags/tag39.xml"/><Relationship Id="rId42" Type="http://schemas.openxmlformats.org/officeDocument/2006/relationships/hyperlink" Target="http://www.infotech.com/research/ss/it-purchase-storage-without-buyers-remorse/it-storyboard-purchase-storage-without-buyers-remorse?utm_source=SS_Sample&amp;utm_medium=Collateral&amp;utm_campaign=Collateral" TargetMode="Externa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tags" Target="../tags/tag30.xml"/><Relationship Id="rId33" Type="http://schemas.openxmlformats.org/officeDocument/2006/relationships/tags" Target="../tags/tag38.xml"/><Relationship Id="rId38" Type="http://schemas.openxmlformats.org/officeDocument/2006/relationships/notesSlide" Target="../notesSlides/notesSlide6.xml"/><Relationship Id="rId2" Type="http://schemas.openxmlformats.org/officeDocument/2006/relationships/tags" Target="../tags/tag7.xml"/><Relationship Id="rId16" Type="http://schemas.openxmlformats.org/officeDocument/2006/relationships/tags" Target="../tags/tag21.xml"/><Relationship Id="rId20" Type="http://schemas.openxmlformats.org/officeDocument/2006/relationships/tags" Target="../tags/tag25.xml"/><Relationship Id="rId29" Type="http://schemas.openxmlformats.org/officeDocument/2006/relationships/tags" Target="../tags/tag34.xml"/><Relationship Id="rId41" Type="http://schemas.openxmlformats.org/officeDocument/2006/relationships/oleObject" Target="../embeddings/oleObject3.bin"/><Relationship Id="rId1" Type="http://schemas.openxmlformats.org/officeDocument/2006/relationships/vmlDrawing" Target="../drawings/vmlDrawing2.vml"/><Relationship Id="rId6" Type="http://schemas.openxmlformats.org/officeDocument/2006/relationships/tags" Target="../tags/tag11.xml"/><Relationship Id="rId11" Type="http://schemas.openxmlformats.org/officeDocument/2006/relationships/tags" Target="../tags/tag16.xml"/><Relationship Id="rId24" Type="http://schemas.openxmlformats.org/officeDocument/2006/relationships/tags" Target="../tags/tag29.xml"/><Relationship Id="rId32" Type="http://schemas.openxmlformats.org/officeDocument/2006/relationships/tags" Target="../tags/tag37.xml"/><Relationship Id="rId37" Type="http://schemas.openxmlformats.org/officeDocument/2006/relationships/slideLayout" Target="../slideLayouts/slideLayout10.xml"/><Relationship Id="rId40" Type="http://schemas.openxmlformats.org/officeDocument/2006/relationships/oleObject" Target="../embeddings/oleObject2.bin"/><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tags" Target="../tags/tag28.xml"/><Relationship Id="rId28" Type="http://schemas.openxmlformats.org/officeDocument/2006/relationships/tags" Target="../tags/tag33.xml"/><Relationship Id="rId36" Type="http://schemas.openxmlformats.org/officeDocument/2006/relationships/tags" Target="../tags/tag41.xml"/><Relationship Id="rId10" Type="http://schemas.openxmlformats.org/officeDocument/2006/relationships/tags" Target="../tags/tag15.xml"/><Relationship Id="rId19" Type="http://schemas.openxmlformats.org/officeDocument/2006/relationships/tags" Target="../tags/tag24.xml"/><Relationship Id="rId31" Type="http://schemas.openxmlformats.org/officeDocument/2006/relationships/tags" Target="../tags/tag36.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tags" Target="../tags/tag27.xml"/><Relationship Id="rId27" Type="http://schemas.openxmlformats.org/officeDocument/2006/relationships/tags" Target="../tags/tag32.xml"/><Relationship Id="rId30" Type="http://schemas.openxmlformats.org/officeDocument/2006/relationships/tags" Target="../tags/tag35.xml"/><Relationship Id="rId35" Type="http://schemas.openxmlformats.org/officeDocument/2006/relationships/tags" Target="../tags/tag40.xml"/><Relationship Id="rId43"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it-purchase-storage-without-buyers-remorse/it-storyboard-purchase-storage-without-buyers-remorse?utm_source=SS_Sample&amp;utm_medium=Collateral&amp;utm_campaign=Collateral" TargetMode="Externa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13" Type="http://schemas.openxmlformats.org/officeDocument/2006/relationships/image" Target="../media/image4.gif"/><Relationship Id="rId3" Type="http://schemas.openxmlformats.org/officeDocument/2006/relationships/tags" Target="../tags/tag44.xml"/><Relationship Id="rId7" Type="http://schemas.openxmlformats.org/officeDocument/2006/relationships/slideLayout" Target="../slideLayouts/slideLayout18.xml"/><Relationship Id="rId12" Type="http://schemas.openxmlformats.org/officeDocument/2006/relationships/hyperlink" Target="http://www.infotech.com/research/ss/it-purchase-storage-without-buyers-remorse/it-storyboard-purchase-storage-without-buyers-remorse?utm_source=SS_Sample&amp;utm_medium=Collateral&amp;utm_campaign=Collateral" TargetMode="Externa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image" Target="../media/image10.png"/><Relationship Id="rId5" Type="http://schemas.openxmlformats.org/officeDocument/2006/relationships/tags" Target="../tags/tag46.xml"/><Relationship Id="rId10" Type="http://schemas.openxmlformats.org/officeDocument/2006/relationships/hyperlink" Target="http://www.infotech.com/research/ss/build-an-infrastructure-roadmap" TargetMode="External"/><Relationship Id="rId4" Type="http://schemas.openxmlformats.org/officeDocument/2006/relationships/tags" Target="../tags/tag45.xml"/><Relationship Id="rId9" Type="http://schemas.openxmlformats.org/officeDocument/2006/relationships/hyperlink" Target="http://www.infotech.com/research/ss/it-build-an-applications-roadmap" TargetMode="External"/></Relationships>
</file>

<file path=ppt/slides/_rels/slide9.xml.rels><?xml version="1.0" encoding="UTF-8" standalone="yes"?>
<Relationships xmlns="http://schemas.openxmlformats.org/package/2006/relationships"><Relationship Id="rId8" Type="http://schemas.openxmlformats.org/officeDocument/2006/relationships/tags" Target="../tags/tag54.xml"/><Relationship Id="rId13" Type="http://schemas.openxmlformats.org/officeDocument/2006/relationships/tags" Target="../tags/tag59.xml"/><Relationship Id="rId18" Type="http://schemas.openxmlformats.org/officeDocument/2006/relationships/notesSlide" Target="../notesSlides/notesSlide9.xml"/><Relationship Id="rId3" Type="http://schemas.openxmlformats.org/officeDocument/2006/relationships/tags" Target="../tags/tag49.xml"/><Relationship Id="rId21" Type="http://schemas.openxmlformats.org/officeDocument/2006/relationships/image" Target="../media/image12.wmf"/><Relationship Id="rId7" Type="http://schemas.openxmlformats.org/officeDocument/2006/relationships/tags" Target="../tags/tag53.xml"/><Relationship Id="rId12" Type="http://schemas.openxmlformats.org/officeDocument/2006/relationships/tags" Target="../tags/tag58.xml"/><Relationship Id="rId17" Type="http://schemas.openxmlformats.org/officeDocument/2006/relationships/slideLayout" Target="../slideLayouts/slideLayout10.xml"/><Relationship Id="rId25" Type="http://schemas.openxmlformats.org/officeDocument/2006/relationships/image" Target="../media/image4.gif"/><Relationship Id="rId2" Type="http://schemas.openxmlformats.org/officeDocument/2006/relationships/tags" Target="../tags/tag48.xml"/><Relationship Id="rId16" Type="http://schemas.openxmlformats.org/officeDocument/2006/relationships/tags" Target="../tags/tag62.xml"/><Relationship Id="rId20" Type="http://schemas.openxmlformats.org/officeDocument/2006/relationships/image" Target="../media/image11.wmf"/><Relationship Id="rId1" Type="http://schemas.openxmlformats.org/officeDocument/2006/relationships/vmlDrawing" Target="../drawings/vmlDrawing3.vml"/><Relationship Id="rId6" Type="http://schemas.openxmlformats.org/officeDocument/2006/relationships/tags" Target="../tags/tag52.xml"/><Relationship Id="rId11" Type="http://schemas.openxmlformats.org/officeDocument/2006/relationships/tags" Target="../tags/tag57.xml"/><Relationship Id="rId24" Type="http://schemas.openxmlformats.org/officeDocument/2006/relationships/hyperlink" Target="http://www.infotech.com/research/ss/it-purchase-storage-without-buyers-remorse/it-storyboard-purchase-storage-without-buyers-remorse?utm_source=SS_Sample&amp;utm_medium=Collateral&amp;utm_campaign=Collateral" TargetMode="External"/><Relationship Id="rId5" Type="http://schemas.openxmlformats.org/officeDocument/2006/relationships/tags" Target="../tags/tag51.xml"/><Relationship Id="rId15" Type="http://schemas.openxmlformats.org/officeDocument/2006/relationships/tags" Target="../tags/tag61.xml"/><Relationship Id="rId23" Type="http://schemas.openxmlformats.org/officeDocument/2006/relationships/image" Target="../media/image14.png"/><Relationship Id="rId10" Type="http://schemas.openxmlformats.org/officeDocument/2006/relationships/tags" Target="../tags/tag56.xml"/><Relationship Id="rId19" Type="http://schemas.openxmlformats.org/officeDocument/2006/relationships/oleObject" Target="../embeddings/oleObject4.bin"/><Relationship Id="rId4" Type="http://schemas.openxmlformats.org/officeDocument/2006/relationships/tags" Target="../tags/tag50.xml"/><Relationship Id="rId9" Type="http://schemas.openxmlformats.org/officeDocument/2006/relationships/tags" Target="../tags/tag55.xml"/><Relationship Id="rId14" Type="http://schemas.openxmlformats.org/officeDocument/2006/relationships/tags" Target="../tags/tag60.xml"/><Relationship Id="rId22"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575556" y="3060698"/>
            <a:ext cx="8568444" cy="655267"/>
          </a:xfrm>
        </p:spPr>
        <p:txBody>
          <a:bodyPr/>
          <a:lstStyle/>
          <a:p>
            <a:pPr lvl="0"/>
            <a:r>
              <a:rPr lang="en-CA" dirty="0" smtClean="0"/>
              <a:t>Purchase Storage Without Buyer’s Remorse</a:t>
            </a:r>
            <a:endParaRPr lang="en-US" dirty="0" smtClean="0"/>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
        <p:nvSpPr>
          <p:cNvPr id="5" name="Text Placeholder 7"/>
          <p:cNvSpPr>
            <a:spLocks noGrp="1"/>
          </p:cNvSpPr>
          <p:nvPr>
            <p:ph type="body" sz="quarter" idx="16"/>
          </p:nvPr>
        </p:nvSpPr>
        <p:spPr>
          <a:xfrm>
            <a:off x="611560" y="3681028"/>
            <a:ext cx="7560840" cy="468052"/>
          </a:xfrm>
        </p:spPr>
        <p:txBody>
          <a:bodyPr/>
          <a:lstStyle/>
          <a:p>
            <a:r>
              <a:rPr lang="en-CA" dirty="0"/>
              <a:t>Get best practice advice that leverages the buying experience of your IT peers</a:t>
            </a:r>
            <a:r>
              <a:rPr lang="en-CA" dirty="0" smtClean="0"/>
              <a:t>.</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8220"/>
            <a:ext cx="8620124" cy="657225"/>
          </a:xfrm>
        </p:spPr>
        <p:txBody>
          <a:bodyPr/>
          <a:lstStyle/>
          <a:p>
            <a:r>
              <a:rPr lang="en-CA" dirty="0" smtClean="0"/>
              <a:t>Storage is a big ticket item that often only gets purchased every three to five years. Many buyers focus on capital costs and rely on vendors for scoping of requirements leading to overspending and buyer’s remorse.</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636912"/>
            <a:ext cx="4034665" cy="1764196"/>
          </a:xfrm>
        </p:spPr>
        <p:txBody>
          <a:bodyPr/>
          <a:lstStyle/>
          <a:p>
            <a:r>
              <a:rPr lang="en-CA" dirty="0" smtClean="0"/>
              <a:t>IT leaders and procurement staff considering investment or re-investment in enterprise storage products and services.</a:t>
            </a:r>
          </a:p>
          <a:p>
            <a:pPr>
              <a:buNone/>
            </a:pPr>
            <a:endParaRPr lang="en-CA" dirty="0" smtClean="0"/>
          </a:p>
          <a:p>
            <a:r>
              <a:rPr lang="en-CA" dirty="0" smtClean="0"/>
              <a:t>Enterprise storage buyers looking for tips and strategies for getting the most out of the vendor engagement.</a:t>
            </a:r>
          </a:p>
          <a:p>
            <a:endParaRPr lang="en-CA" dirty="0"/>
          </a:p>
        </p:txBody>
      </p:sp>
      <p:sp>
        <p:nvSpPr>
          <p:cNvPr id="12" name="Text Placeholder 11"/>
          <p:cNvSpPr>
            <a:spLocks noGrp="1"/>
          </p:cNvSpPr>
          <p:nvPr>
            <p:ph type="body" sz="quarter" idx="23"/>
          </p:nvPr>
        </p:nvSpPr>
        <p:spPr>
          <a:xfrm>
            <a:off x="4860032" y="2636912"/>
            <a:ext cx="4032448" cy="1584176"/>
          </a:xfrm>
        </p:spPr>
        <p:txBody>
          <a:bodyPr/>
          <a:lstStyle/>
          <a:p>
            <a:r>
              <a:rPr lang="en-CA" dirty="0" smtClean="0"/>
              <a:t>Establish current and future requirements.</a:t>
            </a:r>
          </a:p>
          <a:p>
            <a:pPr>
              <a:buNone/>
            </a:pPr>
            <a:endParaRPr lang="en-CA" dirty="0" smtClean="0"/>
          </a:p>
          <a:p>
            <a:r>
              <a:rPr lang="en-CA" dirty="0" smtClean="0"/>
              <a:t>Engage with vendors – from requests for information and developing a shortlist through to scoring alternatives and negotiating on price.</a:t>
            </a:r>
          </a:p>
        </p:txBody>
      </p:sp>
      <p:sp>
        <p:nvSpPr>
          <p:cNvPr id="8" name="TextBox 7"/>
          <p:cNvSpPr txBox="1"/>
          <p:nvPr/>
        </p:nvSpPr>
        <p:spPr>
          <a:xfrm>
            <a:off x="249302" y="2312876"/>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312876"/>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pic>
        <p:nvPicPr>
          <p:cNvPr id="13" name="Picture 1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49302" y="1304764"/>
            <a:ext cx="8627997" cy="4973925"/>
          </a:xfrm>
        </p:spPr>
        <p:txBody>
          <a:bodyPr/>
          <a:lstStyle/>
          <a:p>
            <a:pPr marL="0" indent="0">
              <a:buNone/>
            </a:pPr>
            <a:r>
              <a:rPr lang="en-CA" dirty="0" smtClean="0"/>
              <a:t>Storage purchases are challenging projects with significant line items that require careful planning, vendor evaluation, and frugal negotiations. Still, over 75% of organizations are dissatisfied with some aspect of their most recent purchase. Use this report to ensure that the solution meets your needs at lowest possible </a:t>
            </a:r>
            <a:r>
              <a:rPr lang="en-CA" i="1" dirty="0" smtClean="0"/>
              <a:t>total</a:t>
            </a:r>
            <a:r>
              <a:rPr lang="en-CA" dirty="0" smtClean="0"/>
              <a:t> costs.</a:t>
            </a:r>
            <a:endParaRPr lang="en-CA" dirty="0"/>
          </a:p>
        </p:txBody>
      </p:sp>
      <p:sp>
        <p:nvSpPr>
          <p:cNvPr id="4" name="Text Placeholder 2"/>
          <p:cNvSpPr txBox="1">
            <a:spLocks/>
          </p:cNvSpPr>
          <p:nvPr/>
        </p:nvSpPr>
        <p:spPr bwMode="auto">
          <a:xfrm>
            <a:off x="249302" y="2393392"/>
            <a:ext cx="8627997"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ct val="100000"/>
              </a:lnSpc>
              <a:spcBef>
                <a:spcPts val="900"/>
              </a:spcBef>
              <a:spcAft>
                <a:spcPct val="0"/>
              </a:spcAft>
              <a:buClr>
                <a:schemeClr val="tx1"/>
              </a:buClr>
              <a:buSzPct val="120000"/>
              <a:buFont typeface="Arial" pitchFamily="34" charset="0"/>
              <a:buChar char="•"/>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Effort assembling</a:t>
            </a:r>
            <a:r>
              <a:rPr kumimoji="0" lang="en-CA" sz="1200" b="0" i="0" u="none" strike="noStrike" kern="1200" cap="none" spc="0" normalizeH="0" noProof="0" dirty="0" smtClean="0">
                <a:ln>
                  <a:noFill/>
                </a:ln>
                <a:solidFill>
                  <a:schemeClr val="tx1"/>
                </a:solidFill>
                <a:effectLst/>
                <a:uLnTx/>
                <a:uFillTx/>
                <a:latin typeface="+mn-lt"/>
                <a:ea typeface="+mn-ea"/>
                <a:cs typeface="+mn-cs"/>
              </a:rPr>
              <a:t> current and future storage requirements are among the biggest influencers of driving satisfaction for a storage purchase. Organizations that </a:t>
            </a:r>
            <a:r>
              <a:rPr kumimoji="0" lang="en-CA" sz="1200" b="0" i="1" u="none" strike="noStrike" kern="1200" cap="none" spc="0" normalizeH="0" noProof="0" dirty="0" smtClean="0">
                <a:ln>
                  <a:noFill/>
                </a:ln>
                <a:solidFill>
                  <a:schemeClr val="tx1"/>
                </a:solidFill>
                <a:effectLst/>
                <a:uLnTx/>
                <a:uFillTx/>
                <a:latin typeface="+mn-lt"/>
                <a:ea typeface="+mn-ea"/>
                <a:cs typeface="+mn-cs"/>
              </a:rPr>
              <a:t>do not </a:t>
            </a:r>
            <a:r>
              <a:rPr kumimoji="0" lang="en-CA" sz="1200" b="0" i="0" u="none" strike="noStrike" kern="1200" cap="none" spc="0" normalizeH="0" noProof="0" dirty="0" smtClean="0">
                <a:ln>
                  <a:noFill/>
                </a:ln>
                <a:solidFill>
                  <a:schemeClr val="tx1"/>
                </a:solidFill>
                <a:effectLst/>
                <a:uLnTx/>
                <a:uFillTx/>
                <a:latin typeface="+mn-lt"/>
                <a:ea typeface="+mn-ea"/>
                <a:cs typeface="+mn-cs"/>
              </a:rPr>
              <a:t>conduct this activity fully receive inaccurate or inconsistent proposals from vendors.</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0" fontAlgn="base" latinLnBrk="0" hangingPunct="0">
              <a:lnSpc>
                <a:spcPct val="100000"/>
              </a:lnSpc>
              <a:spcBef>
                <a:spcPts val="900"/>
              </a:spcBef>
              <a:spcAft>
                <a:spcPct val="0"/>
              </a:spcAft>
              <a:buClr>
                <a:schemeClr val="tx1"/>
              </a:buClr>
              <a:buSzPct val="120000"/>
              <a:buFont typeface="Arial" pitchFamily="34" charset="0"/>
              <a:buChar char="•"/>
              <a:tabLst/>
              <a:defRPr/>
            </a:pP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Rounded Rectangle 4"/>
          <p:cNvSpPr/>
          <p:nvPr/>
        </p:nvSpPr>
        <p:spPr>
          <a:xfrm>
            <a:off x="257176" y="2057921"/>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Determine Requirements</a:t>
            </a:r>
            <a:endParaRPr lang="en-CA" sz="1400" b="1" dirty="0">
              <a:solidFill>
                <a:schemeClr val="tx1"/>
              </a:solidFill>
            </a:endParaRPr>
          </a:p>
        </p:txBody>
      </p:sp>
      <p:sp>
        <p:nvSpPr>
          <p:cNvPr id="11" name="Text Placeholder 2"/>
          <p:cNvSpPr txBox="1">
            <a:spLocks/>
          </p:cNvSpPr>
          <p:nvPr/>
        </p:nvSpPr>
        <p:spPr bwMode="auto">
          <a:xfrm>
            <a:off x="240916" y="5011080"/>
            <a:ext cx="8627997"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lnSpc>
                <a:spcPts val="1350"/>
              </a:lnSpc>
              <a:spcBef>
                <a:spcPts val="900"/>
              </a:spcBef>
              <a:buClr>
                <a:schemeClr val="tx1"/>
              </a:buClr>
              <a:buSzPct val="120000"/>
              <a:buFont typeface="Arial" pitchFamily="34" charset="0"/>
              <a:buChar char="•"/>
              <a:defRPr/>
            </a:pPr>
            <a:r>
              <a:rPr lang="en-US" sz="1200" smtClean="0"/>
              <a:t>Maintain contending </a:t>
            </a:r>
            <a:r>
              <a:rPr lang="en-US" sz="1200" dirty="0" smtClean="0"/>
              <a:t>vendors throughout the process to ensure pricing stays competitive.</a:t>
            </a:r>
          </a:p>
          <a:p>
            <a:pPr marL="174625" indent="-174625" algn="l" eaLnBrk="0" hangingPunct="0">
              <a:lnSpc>
                <a:spcPts val="1350"/>
              </a:lnSpc>
              <a:spcBef>
                <a:spcPts val="900"/>
              </a:spcBef>
              <a:buClr>
                <a:schemeClr val="tx1"/>
              </a:buClr>
              <a:buSzPct val="120000"/>
              <a:buFont typeface="Arial" pitchFamily="34" charset="0"/>
              <a:buChar char="•"/>
              <a:defRPr/>
            </a:pPr>
            <a:r>
              <a:rPr lang="en-US" sz="1200" dirty="0" smtClean="0"/>
              <a:t>Negotiate on </a:t>
            </a:r>
            <a:r>
              <a:rPr lang="en-US" sz="1200" smtClean="0"/>
              <a:t>components separately, </a:t>
            </a:r>
            <a:r>
              <a:rPr lang="en-US" sz="1200" dirty="0" smtClean="0"/>
              <a:t>and guard against future hardware and </a:t>
            </a:r>
            <a:r>
              <a:rPr lang="en-US" sz="1200" smtClean="0"/>
              <a:t>maintenance hikes. Successful </a:t>
            </a:r>
            <a:r>
              <a:rPr lang="en-US" sz="1200" dirty="0" smtClean="0"/>
              <a:t>and unsuccessful storage purchasers spent the same effort on negotiating cost, yet successful organizations were much more satisfied with total costs of hardware, support and maintenance, professional services, and adding capacity.</a:t>
            </a:r>
          </a:p>
          <a:p>
            <a:pPr marL="174625" indent="-174625" algn="l" eaLnBrk="0" hangingPunct="0">
              <a:lnSpc>
                <a:spcPts val="1350"/>
              </a:lnSpc>
              <a:spcBef>
                <a:spcPts val="900"/>
              </a:spcBef>
              <a:buClr>
                <a:schemeClr val="tx1"/>
              </a:buClr>
              <a:buSzPct val="120000"/>
              <a:buFont typeface="Arial" pitchFamily="34" charset="0"/>
              <a:buChar char="•"/>
              <a:defRPr/>
            </a:pPr>
            <a:endParaRPr lang="en-US" sz="1200" dirty="0" smtClean="0"/>
          </a:p>
          <a:p>
            <a:pPr marL="174625" indent="-174625" algn="l" eaLnBrk="0" hangingPunct="0">
              <a:lnSpc>
                <a:spcPts val="1350"/>
              </a:lnSpc>
              <a:spcBef>
                <a:spcPts val="900"/>
              </a:spcBef>
              <a:buClr>
                <a:schemeClr val="tx1"/>
              </a:buClr>
              <a:buSzPct val="120000"/>
              <a:buFont typeface="Arial" pitchFamily="34" charset="0"/>
              <a:buChar char="•"/>
              <a:defRPr/>
            </a:pPr>
            <a:endParaRPr lang="en-US" sz="1200" dirty="0" smtClean="0"/>
          </a:p>
        </p:txBody>
      </p:sp>
      <p:sp>
        <p:nvSpPr>
          <p:cNvPr id="12" name="Rounded Rectangle 11"/>
          <p:cNvSpPr/>
          <p:nvPr/>
        </p:nvSpPr>
        <p:spPr>
          <a:xfrm>
            <a:off x="248790" y="4615036"/>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Establish a Negotiation Strategy</a:t>
            </a:r>
            <a:endParaRPr lang="en-CA" sz="1400" b="1" dirty="0">
              <a:solidFill>
                <a:schemeClr val="tx1"/>
              </a:solidFill>
            </a:endParaRPr>
          </a:p>
        </p:txBody>
      </p:sp>
      <p:sp>
        <p:nvSpPr>
          <p:cNvPr id="13" name="Text Placeholder 2"/>
          <p:cNvSpPr txBox="1">
            <a:spLocks/>
          </p:cNvSpPr>
          <p:nvPr/>
        </p:nvSpPr>
        <p:spPr bwMode="auto">
          <a:xfrm>
            <a:off x="233042" y="3645024"/>
            <a:ext cx="8627997"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lnSpc>
                <a:spcPts val="1350"/>
              </a:lnSpc>
              <a:spcBef>
                <a:spcPts val="900"/>
              </a:spcBef>
              <a:buClr>
                <a:schemeClr val="tx1"/>
              </a:buClr>
              <a:buSzPct val="120000"/>
              <a:buFont typeface="Arial" pitchFamily="34" charset="0"/>
              <a:buChar char="•"/>
              <a:defRPr/>
            </a:pPr>
            <a:r>
              <a:rPr lang="en-US" sz="1200" dirty="0" smtClean="0"/>
              <a:t>Evaluate the storage ecosystem to determine the best method to get storage from the vendor to your loading dock.</a:t>
            </a:r>
          </a:p>
          <a:p>
            <a:pPr marL="174625" indent="-174625" algn="l" eaLnBrk="0" hangingPunct="0">
              <a:lnSpc>
                <a:spcPts val="1350"/>
              </a:lnSpc>
              <a:spcBef>
                <a:spcPts val="900"/>
              </a:spcBef>
              <a:buClr>
                <a:schemeClr val="tx1"/>
              </a:buClr>
              <a:buSzPct val="120000"/>
              <a:buFont typeface="Arial" pitchFamily="34" charset="0"/>
              <a:buChar char="•"/>
              <a:defRPr/>
            </a:pPr>
            <a:r>
              <a:rPr lang="en-US" sz="1200" dirty="0" smtClean="0"/>
              <a:t>In engaging vendors, map your strategic requirements against the features and functionality offered by the top vendors. </a:t>
            </a:r>
          </a:p>
        </p:txBody>
      </p:sp>
      <p:sp>
        <p:nvSpPr>
          <p:cNvPr id="14" name="Rounded Rectangle 13"/>
          <p:cNvSpPr/>
          <p:nvPr/>
        </p:nvSpPr>
        <p:spPr>
          <a:xfrm>
            <a:off x="240916" y="3257488"/>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Develop a Vendor Engagement Strategy</a:t>
            </a:r>
            <a:endParaRPr lang="en-CA" sz="1400" b="1" dirty="0">
              <a:solidFill>
                <a:schemeClr val="tx1"/>
              </a:solidFill>
            </a:endParaRPr>
          </a:p>
        </p:txBody>
      </p:sp>
      <p:pic>
        <p:nvPicPr>
          <p:cNvPr id="10" name="Picture 9"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descr="slide4.jpg"/>
          <p:cNvPicPr>
            <a:picLocks noChangeAspect="1"/>
          </p:cNvPicPr>
          <p:nvPr/>
        </p:nvPicPr>
        <p:blipFill>
          <a:blip r:embed="rId9" cstate="print"/>
          <a:stretch>
            <a:fillRect/>
          </a:stretch>
        </p:blipFill>
        <p:spPr>
          <a:xfrm>
            <a:off x="4968044" y="2384884"/>
            <a:ext cx="3986386" cy="3938274"/>
          </a:xfrm>
          <a:prstGeom prst="rect">
            <a:avLst/>
          </a:prstGeom>
        </p:spPr>
      </p:pic>
      <p:graphicFrame>
        <p:nvGraphicFramePr>
          <p:cNvPr id="32" name="Object 31" hidden="1"/>
          <p:cNvGraphicFramePr>
            <a:graphicFrameLocks noChangeAspect="1"/>
          </p:cNvGraphicFramePr>
          <p:nvPr/>
        </p:nvGraphicFramePr>
        <p:xfrm>
          <a:off x="0" y="0"/>
          <a:ext cx="158750" cy="158750"/>
        </p:xfrm>
        <a:graphic>
          <a:graphicData uri="http://schemas.openxmlformats.org/presentationml/2006/ole">
            <p:oleObj spid="_x0000_s191491" name="think-cell Slide" r:id="rId10" imgW="360" imgH="360" progId="">
              <p:embed/>
            </p:oleObj>
          </a:graphicData>
        </a:graphic>
      </p:graphicFrame>
      <p:sp>
        <p:nvSpPr>
          <p:cNvPr id="12" name="Rectangle 11" hidden="1"/>
          <p:cNvSpPr/>
          <p:nvPr>
            <p:custDataLst>
              <p:tags r:id="rId2"/>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000" b="1">
              <a:latin typeface="Arial"/>
              <a:sym typeface="Arial"/>
            </a:endParaRPr>
          </a:p>
        </p:txBody>
      </p:sp>
      <p:sp>
        <p:nvSpPr>
          <p:cNvPr id="4" name="Title 3"/>
          <p:cNvSpPr>
            <a:spLocks noGrp="1"/>
          </p:cNvSpPr>
          <p:nvPr>
            <p:ph type="title"/>
            <p:custDataLst>
              <p:tags r:id="rId3"/>
            </p:custDataLst>
          </p:nvPr>
        </p:nvSpPr>
        <p:spPr/>
        <p:txBody>
          <a:bodyPr/>
          <a:lstStyle/>
          <a:p>
            <a:r>
              <a:rPr lang="en-US" dirty="0" smtClean="0"/>
              <a:t>Storage purchases are hard to get right and leave most IT groups dissatisfied, especially on training and total costs</a:t>
            </a:r>
            <a:endParaRPr lang="en-US" dirty="0"/>
          </a:p>
        </p:txBody>
      </p:sp>
      <p:sp>
        <p:nvSpPr>
          <p:cNvPr id="5" name="Text Placeholder 4"/>
          <p:cNvSpPr>
            <a:spLocks noGrp="1"/>
          </p:cNvSpPr>
          <p:nvPr>
            <p:ph type="body" sz="quarter" idx="16"/>
            <p:custDataLst>
              <p:tags r:id="rId4"/>
            </p:custDataLst>
          </p:nvPr>
        </p:nvSpPr>
        <p:spPr>
          <a:xfrm>
            <a:off x="285307" y="2240867"/>
            <a:ext cx="4430709" cy="3913869"/>
          </a:xfrm>
        </p:spPr>
        <p:txBody>
          <a:bodyPr/>
          <a:lstStyle/>
          <a:p>
            <a:pPr>
              <a:spcBef>
                <a:spcPts val="1200"/>
              </a:spcBef>
            </a:pPr>
            <a:r>
              <a:rPr lang="en-US" b="1" dirty="0" smtClean="0"/>
              <a:t>Storage is expensive. </a:t>
            </a:r>
            <a:r>
              <a:rPr lang="en-US" dirty="0" smtClean="0"/>
              <a:t>When storage buyers (and CFOs) think storage they think dollar signs. Storage takes a huge chunk out of the capital and operational budget for IT. Overpay for storage and it may have the side effect of pulling funds from other strategic initiatives.</a:t>
            </a:r>
          </a:p>
          <a:p>
            <a:pPr>
              <a:spcBef>
                <a:spcPts val="1200"/>
              </a:spcBef>
            </a:pPr>
            <a:r>
              <a:rPr lang="en-US" b="1" dirty="0" smtClean="0"/>
              <a:t>Buying storage is complicated. </a:t>
            </a:r>
            <a:r>
              <a:rPr lang="en-US" dirty="0" smtClean="0"/>
              <a:t>Organizations that are most satisfied with their storage purchase spent comparable effort negotiating on cost than dissatisfied buyers. However, knowing where to focus negotiation efforts and leveraging best practices from peers will lead to greater success in driving down costs.</a:t>
            </a:r>
          </a:p>
          <a:p>
            <a:pPr>
              <a:spcBef>
                <a:spcPts val="1200"/>
              </a:spcBef>
            </a:pPr>
            <a:r>
              <a:rPr lang="en-US" b="1" dirty="0" smtClean="0"/>
              <a:t>Storage is an impactful investment. </a:t>
            </a:r>
            <a:r>
              <a:rPr lang="en-US" dirty="0" smtClean="0"/>
              <a:t>Storage is a purchase that will live with the organization for three to five years or more, and has the potential to enable or prevent future initiatives. It is critical to carefully evaluate all aspects of alternatives to select the vendor that provides technology, training, implementation and support capabilities that best meet your organization’s needs </a:t>
            </a:r>
            <a:r>
              <a:rPr lang="en-US" smtClean="0"/>
              <a:t>at the lowest TCO</a:t>
            </a:r>
            <a:r>
              <a:rPr lang="en-US" dirty="0" smtClean="0"/>
              <a:t>.</a:t>
            </a:r>
          </a:p>
        </p:txBody>
      </p:sp>
      <p:sp>
        <p:nvSpPr>
          <p:cNvPr id="6" name="Text Placeholder 5"/>
          <p:cNvSpPr>
            <a:spLocks noGrp="1"/>
          </p:cNvSpPr>
          <p:nvPr>
            <p:ph type="body" sz="quarter" idx="19"/>
            <p:custDataLst>
              <p:tags r:id="rId5"/>
            </p:custDataLst>
          </p:nvPr>
        </p:nvSpPr>
        <p:spPr>
          <a:xfrm>
            <a:off x="257176" y="1238229"/>
            <a:ext cx="8620124" cy="657225"/>
          </a:xfrm>
        </p:spPr>
        <p:txBody>
          <a:bodyPr/>
          <a:lstStyle/>
          <a:p>
            <a:r>
              <a:rPr lang="en-US" dirty="0" smtClean="0"/>
              <a:t>Over 75% of organizations reported dissatisfaction with at least some aspect of their storage purchasing, and 87% of those listed cost as a factor.</a:t>
            </a:r>
            <a:endParaRPr lang="en-US" dirty="0"/>
          </a:p>
        </p:txBody>
      </p:sp>
      <p:sp>
        <p:nvSpPr>
          <p:cNvPr id="47" name="Text Placeholder 10"/>
          <p:cNvSpPr>
            <a:spLocks noGrp="1"/>
          </p:cNvSpPr>
          <p:nvPr>
            <p:ph type="body" sz="quarter" idx="4294967295"/>
            <p:custDataLst>
              <p:tags r:id="rId6"/>
            </p:custDataLst>
          </p:nvPr>
        </p:nvSpPr>
        <p:spPr>
          <a:xfrm>
            <a:off x="4932040" y="1962833"/>
            <a:ext cx="3492388" cy="422051"/>
          </a:xfrm>
          <a:prstGeom prst="rect">
            <a:avLst/>
          </a:prstGeom>
        </p:spPr>
        <p:txBody>
          <a:bodyPr/>
          <a:lstStyle/>
          <a:p>
            <a:pPr marL="0" indent="0" algn="ctr">
              <a:buNone/>
            </a:pPr>
            <a:r>
              <a:rPr lang="en-US" sz="1100" b="1" dirty="0" smtClean="0"/>
              <a:t>Percent </a:t>
            </a:r>
            <a:r>
              <a:rPr lang="en-US" sz="1100" b="1" smtClean="0"/>
              <a:t>of storage buyers dissatisfied with </a:t>
            </a:r>
            <a:r>
              <a:rPr lang="en-US" sz="1100" b="1" dirty="0" smtClean="0"/>
              <a:t>the following aspect of </a:t>
            </a:r>
            <a:r>
              <a:rPr lang="en-US" sz="1100" b="1" smtClean="0"/>
              <a:t>their purchase</a:t>
            </a:r>
            <a:endParaRPr lang="en-US" sz="1100" b="1" dirty="0"/>
          </a:p>
        </p:txBody>
      </p:sp>
      <p:sp>
        <p:nvSpPr>
          <p:cNvPr id="29" name="TextBox 28"/>
          <p:cNvSpPr txBox="1"/>
          <p:nvPr/>
        </p:nvSpPr>
        <p:spPr>
          <a:xfrm>
            <a:off x="4796037" y="5847655"/>
            <a:ext cx="1000099" cy="461665"/>
          </a:xfrm>
          <a:prstGeom prst="rect">
            <a:avLst/>
          </a:prstGeom>
          <a:noFill/>
        </p:spPr>
        <p:txBody>
          <a:bodyPr wrap="square" rtlCol="0">
            <a:spAutoFit/>
          </a:bodyPr>
          <a:lstStyle/>
          <a:p>
            <a:pPr algn="r"/>
            <a:r>
              <a:rPr lang="en-US" sz="800" smtClean="0"/>
              <a:t>Source: Info-Tech Research Group</a:t>
            </a:r>
            <a:br>
              <a:rPr lang="en-US" sz="800" smtClean="0"/>
            </a:br>
            <a:r>
              <a:rPr lang="en-US" sz="800" i="1" smtClean="0"/>
              <a:t>N= 81</a:t>
            </a:r>
            <a:endParaRPr lang="en-US" sz="800" i="1"/>
          </a:p>
        </p:txBody>
      </p:sp>
      <p:pic>
        <p:nvPicPr>
          <p:cNvPr id="31" name="Picture 30" descr="sample_linkbar-itrgNEW.gif">
            <a:hlinkClick r:id="rId11"/>
          </p:cNvPr>
          <p:cNvPicPr>
            <a:picLocks noChangeAspect="1"/>
          </p:cNvPicPr>
          <p:nvPr/>
        </p:nvPicPr>
        <p:blipFill>
          <a:blip r:embed="rId12"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the time to evaluate multiple vendors’ options; relying on your reseller to provide the best option is a mistake</a:t>
            </a:r>
            <a:endParaRPr lang="en-US" dirty="0"/>
          </a:p>
        </p:txBody>
      </p:sp>
      <p:sp>
        <p:nvSpPr>
          <p:cNvPr id="3" name="Text Placeholder 2"/>
          <p:cNvSpPr>
            <a:spLocks noGrp="1"/>
          </p:cNvSpPr>
          <p:nvPr>
            <p:ph type="body" sz="quarter" idx="19"/>
          </p:nvPr>
        </p:nvSpPr>
        <p:spPr>
          <a:xfrm>
            <a:off x="257176" y="1187599"/>
            <a:ext cx="8620124" cy="657225"/>
          </a:xfrm>
        </p:spPr>
        <p:txBody>
          <a:bodyPr/>
          <a:lstStyle/>
          <a:p>
            <a:r>
              <a:rPr lang="en-US" dirty="0" smtClean="0"/>
              <a:t>Almost half (44%) of storage buyers purchased storage from a different vendor than they did in their last deal; it’s more common than you </a:t>
            </a:r>
            <a:r>
              <a:rPr lang="en-US" dirty="0" smtClean="0"/>
              <a:t>think.</a:t>
            </a:r>
            <a:endParaRPr lang="en-US" dirty="0"/>
          </a:p>
        </p:txBody>
      </p:sp>
      <p:sp>
        <p:nvSpPr>
          <p:cNvPr id="5" name="Text Placeholder 4"/>
          <p:cNvSpPr>
            <a:spLocks noGrp="1"/>
          </p:cNvSpPr>
          <p:nvPr>
            <p:ph type="body" sz="quarter" idx="16"/>
          </p:nvPr>
        </p:nvSpPr>
        <p:spPr>
          <a:xfrm>
            <a:off x="215516" y="1952836"/>
            <a:ext cx="4214685" cy="4104456"/>
          </a:xfrm>
        </p:spPr>
        <p:txBody>
          <a:bodyPr/>
          <a:lstStyle/>
          <a:p>
            <a:r>
              <a:rPr lang="en-US" b="1" dirty="0" smtClean="0"/>
              <a:t>Be proactive in surveying multiple product offerings. </a:t>
            </a:r>
            <a:r>
              <a:rPr lang="en-US" dirty="0" smtClean="0"/>
              <a:t>Organizations that routinely look at solutions from multiple vendors are more critical of their current storage vendor’s product lineup when a new purchase is in order. Ask for a view the vendor’s roadmap; it’s important to find the best solution to fit your current and future requirements, no matter the vendor.</a:t>
            </a:r>
          </a:p>
          <a:p>
            <a:r>
              <a:rPr lang="en-US" b="1" dirty="0" smtClean="0"/>
              <a:t>Don’t wait for your vendor to fail. </a:t>
            </a:r>
            <a:r>
              <a:rPr lang="en-US" dirty="0" smtClean="0"/>
              <a:t>Organizations that switch vendors because of a shortcoming in their vendor’s support offerings or a notorious reputation ultimately live through a negative situation. These situations are avoidable through due diligence and a formal requirements gather and RFP process.</a:t>
            </a:r>
          </a:p>
          <a:p>
            <a:r>
              <a:rPr lang="en-US" b="1" dirty="0" smtClean="0"/>
              <a:t>Don’t expect resellers to push you to alternatives. </a:t>
            </a:r>
            <a:r>
              <a:rPr lang="en-US" dirty="0" smtClean="0"/>
              <a:t>It is not in a reseller’s best interests to push you to switch vendors, as vendors do not look favorably on resellers that routinely move business to other vendors. In addition, resellers get higher discounts from vendors based on their sales numbers. Especially with small to mid-sized resellers it does not make sense to spread business across many vendors.</a:t>
            </a:r>
            <a:endParaRPr lang="en-US" dirty="0"/>
          </a:p>
        </p:txBody>
      </p:sp>
      <p:graphicFrame>
        <p:nvGraphicFramePr>
          <p:cNvPr id="7" name="Chart 6"/>
          <p:cNvGraphicFramePr>
            <a:graphicFrameLocks/>
          </p:cNvGraphicFramePr>
          <p:nvPr/>
        </p:nvGraphicFramePr>
        <p:xfrm>
          <a:off x="2627784" y="2022215"/>
          <a:ext cx="6711924" cy="5057751"/>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Connector 8"/>
          <p:cNvCxnSpPr/>
          <p:nvPr/>
        </p:nvCxnSpPr>
        <p:spPr>
          <a:xfrm rot="5400000">
            <a:off x="4189897" y="3509360"/>
            <a:ext cx="192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5150741" y="4466586"/>
            <a:ext cx="268833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167843" y="3472346"/>
            <a:ext cx="3096346"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7" name="Text Placeholder 10"/>
          <p:cNvSpPr>
            <a:spLocks noGrp="1"/>
          </p:cNvSpPr>
          <p:nvPr>
            <p:ph type="body" sz="quarter" idx="4294967295"/>
          </p:nvPr>
        </p:nvSpPr>
        <p:spPr>
          <a:xfrm>
            <a:off x="4968044" y="1909491"/>
            <a:ext cx="3492388" cy="511397"/>
          </a:xfrm>
          <a:prstGeom prst="rect">
            <a:avLst/>
          </a:prstGeom>
        </p:spPr>
        <p:txBody>
          <a:bodyPr/>
          <a:lstStyle/>
          <a:p>
            <a:pPr marL="0" indent="0" algn="ctr">
              <a:buNone/>
            </a:pPr>
            <a:r>
              <a:rPr lang="en-US" sz="1000" b="1" dirty="0" smtClean="0"/>
              <a:t>Recent storage buyers ranked their drivers to switching vendors in their </a:t>
            </a:r>
            <a:r>
              <a:rPr lang="en-US" sz="1000" b="1" smtClean="0"/>
              <a:t>last purchase</a:t>
            </a:r>
            <a:endParaRPr lang="en-US" sz="1000" b="1" dirty="0"/>
          </a:p>
        </p:txBody>
      </p:sp>
      <p:sp>
        <p:nvSpPr>
          <p:cNvPr id="18" name="Rectangle 17"/>
          <p:cNvSpPr/>
          <p:nvPr/>
        </p:nvSpPr>
        <p:spPr>
          <a:xfrm>
            <a:off x="5660212" y="2852936"/>
            <a:ext cx="1260140" cy="1224136"/>
          </a:xfrm>
          <a:prstGeom prst="rect">
            <a:avLst/>
          </a:prstGeom>
          <a:noFill/>
          <a:ln w="28575">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214352" y="2573516"/>
            <a:ext cx="365760" cy="807752"/>
          </a:xfrm>
          <a:prstGeom prst="rect">
            <a:avLst/>
          </a:prstGeom>
          <a:noFill/>
          <a:ln w="28575">
            <a:solidFill>
              <a:srgbClr val="7FAC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984268" y="3465004"/>
            <a:ext cx="365760" cy="914400"/>
          </a:xfrm>
          <a:prstGeom prst="rect">
            <a:avLst/>
          </a:prstGeom>
          <a:noFill/>
          <a:ln w="28575">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rot="16200000">
            <a:off x="4617282" y="2254302"/>
            <a:ext cx="288032" cy="894092"/>
          </a:xfrm>
          <a:prstGeom prst="triangle">
            <a:avLst>
              <a:gd name="adj" fmla="val 100000"/>
            </a:avLst>
          </a:prstGeom>
          <a:solidFill>
            <a:srgbClr val="7FAC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p:cNvSpPr/>
          <p:nvPr/>
        </p:nvSpPr>
        <p:spPr>
          <a:xfrm rot="16200000">
            <a:off x="4820574" y="2913399"/>
            <a:ext cx="288033" cy="1391242"/>
          </a:xfrm>
          <a:prstGeom prst="triangle">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p:cNvSpPr/>
          <p:nvPr/>
        </p:nvSpPr>
        <p:spPr>
          <a:xfrm rot="16200000">
            <a:off x="5468115" y="2882255"/>
            <a:ext cx="329184" cy="2697480"/>
          </a:xfrm>
          <a:prstGeom prst="triangle">
            <a:avLst>
              <a:gd name="adj" fmla="val 0"/>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920372" y="2384884"/>
            <a:ext cx="1162498" cy="246221"/>
          </a:xfrm>
          <a:prstGeom prst="rect">
            <a:avLst/>
          </a:prstGeom>
          <a:noFill/>
        </p:spPr>
        <p:txBody>
          <a:bodyPr wrap="none" rtlCol="0">
            <a:spAutoFit/>
          </a:bodyPr>
          <a:lstStyle/>
          <a:p>
            <a:r>
              <a:rPr lang="en-US" sz="1000" b="1" baseline="30000" dirty="0" err="1" smtClean="0">
                <a:latin typeface="+mn-lt"/>
              </a:rPr>
              <a:t>st</a:t>
            </a:r>
            <a:r>
              <a:rPr lang="en-US" sz="1000" b="1" dirty="0" smtClean="0">
                <a:latin typeface="+mn-lt"/>
              </a:rPr>
              <a:t> Ranked Driver</a:t>
            </a:r>
            <a:endParaRPr lang="en-US" sz="1000" b="1" dirty="0">
              <a:latin typeface="+mn-lt"/>
            </a:endParaRPr>
          </a:p>
        </p:txBody>
      </p:sp>
      <p:sp>
        <p:nvSpPr>
          <p:cNvPr id="27" name="TextBox 26"/>
          <p:cNvSpPr txBox="1"/>
          <p:nvPr/>
        </p:nvSpPr>
        <p:spPr>
          <a:xfrm>
            <a:off x="7941198" y="4293096"/>
            <a:ext cx="1167306" cy="246221"/>
          </a:xfrm>
          <a:prstGeom prst="rect">
            <a:avLst/>
          </a:prstGeom>
          <a:noFill/>
        </p:spPr>
        <p:txBody>
          <a:bodyPr wrap="none" rtlCol="0">
            <a:spAutoFit/>
          </a:bodyPr>
          <a:lstStyle/>
          <a:p>
            <a:r>
              <a:rPr lang="en-US" sz="1000" b="1" baseline="30000" dirty="0" err="1" smtClean="0">
                <a:latin typeface="+mn-lt"/>
              </a:rPr>
              <a:t>th</a:t>
            </a:r>
            <a:r>
              <a:rPr lang="en-US" sz="1000" b="1" dirty="0" smtClean="0">
                <a:latin typeface="+mn-lt"/>
              </a:rPr>
              <a:t> Ranked Driver</a:t>
            </a:r>
            <a:endParaRPr lang="en-US" sz="1000" b="1" dirty="0">
              <a:latin typeface="+mn-lt"/>
            </a:endParaRPr>
          </a:p>
        </p:txBody>
      </p:sp>
      <p:pic>
        <p:nvPicPr>
          <p:cNvPr id="25" name="Picture 24"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54" descr="slide6.jpg"/>
          <p:cNvPicPr>
            <a:picLocks noChangeAspect="1"/>
          </p:cNvPicPr>
          <p:nvPr/>
        </p:nvPicPr>
        <p:blipFill>
          <a:blip r:embed="rId39" cstate="print"/>
          <a:stretch>
            <a:fillRect/>
          </a:stretch>
        </p:blipFill>
        <p:spPr>
          <a:xfrm>
            <a:off x="7704348" y="2635509"/>
            <a:ext cx="1356914" cy="3421783"/>
          </a:xfrm>
          <a:prstGeom prst="rect">
            <a:avLst/>
          </a:prstGeom>
        </p:spPr>
      </p:pic>
      <p:graphicFrame>
        <p:nvGraphicFramePr>
          <p:cNvPr id="27" name="Object 26" hidden="1"/>
          <p:cNvGraphicFramePr>
            <a:graphicFrameLocks noChangeAspect="1"/>
          </p:cNvGraphicFramePr>
          <p:nvPr/>
        </p:nvGraphicFramePr>
        <p:xfrm>
          <a:off x="0" y="0"/>
          <a:ext cx="158750" cy="158750"/>
        </p:xfrm>
        <a:graphic>
          <a:graphicData uri="http://schemas.openxmlformats.org/presentationml/2006/ole">
            <p:oleObj spid="_x0000_s82946" name="think-cell Slide" r:id="rId40" imgW="360" imgH="360" progId="">
              <p:embed/>
            </p:oleObj>
          </a:graphicData>
        </a:graphic>
      </p:graphicFrame>
      <p:sp>
        <p:nvSpPr>
          <p:cNvPr id="9" name="Rectangle 8" hidden="1"/>
          <p:cNvSpPr/>
          <p:nvPr>
            <p:custDataLst>
              <p:tags r:id="rId2"/>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200">
              <a:latin typeface="Arial"/>
              <a:sym typeface="Arial"/>
            </a:endParaRPr>
          </a:p>
        </p:txBody>
      </p:sp>
      <p:cxnSp>
        <p:nvCxnSpPr>
          <p:cNvPr id="86" name="Straight Connector 85"/>
          <p:cNvCxnSpPr>
            <a:stCxn id="58" idx="4"/>
          </p:cNvCxnSpPr>
          <p:nvPr>
            <p:custDataLst>
              <p:tags r:id="rId3"/>
            </p:custDataLst>
          </p:nvPr>
        </p:nvCxnSpPr>
        <p:spPr>
          <a:xfrm rot="5400000" flipH="1" flipV="1">
            <a:off x="6094726" y="327530"/>
            <a:ext cx="28492" cy="5495007"/>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custDataLst>
              <p:tags r:id="rId4"/>
            </p:custDataLst>
          </p:nvPr>
        </p:nvCxnSpPr>
        <p:spPr>
          <a:xfrm flipV="1">
            <a:off x="4264162" y="4589220"/>
            <a:ext cx="4592314" cy="9796"/>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custDataLst>
              <p:tags r:id="rId5"/>
            </p:custDataLst>
          </p:nvPr>
        </p:nvSpPr>
        <p:spPr>
          <a:xfrm>
            <a:off x="251519" y="260648"/>
            <a:ext cx="8625781" cy="864096"/>
          </a:xfrm>
        </p:spPr>
        <p:txBody>
          <a:bodyPr/>
          <a:lstStyle/>
          <a:p>
            <a:r>
              <a:rPr lang="en-US" dirty="0" smtClean="0"/>
              <a:t>Focus efforts on assessing requirements, surveying </a:t>
            </a:r>
            <a:r>
              <a:rPr lang="en-US" smtClean="0"/>
              <a:t>the market, evaluating </a:t>
            </a:r>
            <a:r>
              <a:rPr lang="en-US" dirty="0" smtClean="0"/>
              <a:t>vendors, and negotiating the contract</a:t>
            </a:r>
            <a:endParaRPr lang="en-US" dirty="0"/>
          </a:p>
        </p:txBody>
      </p:sp>
      <p:sp>
        <p:nvSpPr>
          <p:cNvPr id="3" name="Text Placeholder 2"/>
          <p:cNvSpPr>
            <a:spLocks noGrp="1"/>
          </p:cNvSpPr>
          <p:nvPr>
            <p:ph type="body" sz="quarter" idx="19"/>
            <p:custDataLst>
              <p:tags r:id="rId6"/>
            </p:custDataLst>
          </p:nvPr>
        </p:nvSpPr>
        <p:spPr>
          <a:xfrm>
            <a:off x="257176" y="1232756"/>
            <a:ext cx="8620124" cy="657225"/>
          </a:xfrm>
        </p:spPr>
        <p:txBody>
          <a:bodyPr/>
          <a:lstStyle/>
          <a:p>
            <a:r>
              <a:rPr lang="en-US" dirty="0" smtClean="0"/>
              <a:t>Buying storage is a successive process that builds from assessing current and future requirements, through vendor evaluation, to </a:t>
            </a:r>
            <a:r>
              <a:rPr lang="en-US" dirty="0" smtClean="0"/>
              <a:t>negotiations.</a:t>
            </a:r>
            <a:endParaRPr lang="en-US" dirty="0"/>
          </a:p>
        </p:txBody>
      </p:sp>
      <p:graphicFrame>
        <p:nvGraphicFramePr>
          <p:cNvPr id="8" name="Object 7"/>
          <p:cNvGraphicFramePr>
            <a:graphicFrameLocks noChangeAspect="1"/>
          </p:cNvGraphicFramePr>
          <p:nvPr/>
        </p:nvGraphicFramePr>
        <p:xfrm>
          <a:off x="5586412" y="2463800"/>
          <a:ext cx="2276687" cy="3762587"/>
        </p:xfrm>
        <a:graphic>
          <a:graphicData uri="http://schemas.openxmlformats.org/presentationml/2006/ole">
            <p:oleObj spid="_x0000_s82947" name="Chart" r:id="rId41" imgW="2276687" imgH="3762587" progId="MSGraph.Chart.8">
              <p:embed followColorScheme="full"/>
            </p:oleObj>
          </a:graphicData>
        </a:graphic>
      </p:graphicFrame>
      <p:sp>
        <p:nvSpPr>
          <p:cNvPr id="152" name="Rectangle 151"/>
          <p:cNvSpPr/>
          <p:nvPr>
            <p:custDataLst>
              <p:tags r:id="rId7"/>
            </p:custDataLst>
          </p:nvPr>
        </p:nvSpPr>
        <p:spPr bwMode="auto">
          <a:xfrm>
            <a:off x="5873750" y="2816225"/>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rPr>
              <a:t>59%</a:t>
            </a:r>
            <a:endParaRPr lang="en-US" sz="1000" b="1" dirty="0">
              <a:solidFill>
                <a:schemeClr val="tx1"/>
              </a:solidFill>
              <a:latin typeface="Arial"/>
              <a:sym typeface="Arial"/>
            </a:endParaRPr>
          </a:p>
        </p:txBody>
      </p:sp>
      <p:sp>
        <p:nvSpPr>
          <p:cNvPr id="156" name="Rectangle 155"/>
          <p:cNvSpPr/>
          <p:nvPr>
            <p:custDataLst>
              <p:tags r:id="rId8"/>
            </p:custDataLst>
          </p:nvPr>
        </p:nvSpPr>
        <p:spPr bwMode="auto">
          <a:xfrm>
            <a:off x="6111875" y="3835400"/>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rPr>
              <a:t>49%</a:t>
            </a:r>
            <a:endParaRPr lang="en-US" sz="1000" b="1" dirty="0">
              <a:solidFill>
                <a:schemeClr val="tx1"/>
              </a:solidFill>
              <a:latin typeface="Arial"/>
              <a:sym typeface="Arial"/>
            </a:endParaRPr>
          </a:p>
        </p:txBody>
      </p:sp>
      <p:sp>
        <p:nvSpPr>
          <p:cNvPr id="151" name="Rectangle 150"/>
          <p:cNvSpPr/>
          <p:nvPr>
            <p:custDataLst>
              <p:tags r:id="rId9"/>
            </p:custDataLst>
          </p:nvPr>
        </p:nvSpPr>
        <p:spPr bwMode="auto">
          <a:xfrm>
            <a:off x="5711825" y="2630487"/>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rPr>
              <a:t>65%</a:t>
            </a:r>
            <a:endParaRPr lang="en-US" sz="1000" b="1" dirty="0">
              <a:solidFill>
                <a:schemeClr val="tx1"/>
              </a:solidFill>
              <a:latin typeface="Arial"/>
              <a:sym typeface="Arial"/>
            </a:endParaRPr>
          </a:p>
        </p:txBody>
      </p:sp>
      <p:sp>
        <p:nvSpPr>
          <p:cNvPr id="155" name="Rectangle 154"/>
          <p:cNvSpPr/>
          <p:nvPr>
            <p:custDataLst>
              <p:tags r:id="rId10"/>
            </p:custDataLst>
          </p:nvPr>
        </p:nvSpPr>
        <p:spPr bwMode="auto">
          <a:xfrm>
            <a:off x="5530850" y="3649662"/>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rPr>
              <a:t>73%</a:t>
            </a:r>
            <a:endParaRPr lang="en-US" sz="1000" b="1" dirty="0">
              <a:solidFill>
                <a:schemeClr val="tx1"/>
              </a:solidFill>
              <a:latin typeface="Arial"/>
              <a:sym typeface="Arial"/>
            </a:endParaRPr>
          </a:p>
        </p:txBody>
      </p:sp>
      <p:sp>
        <p:nvSpPr>
          <p:cNvPr id="157" name="Rectangle 156"/>
          <p:cNvSpPr/>
          <p:nvPr>
            <p:custDataLst>
              <p:tags r:id="rId11"/>
            </p:custDataLst>
          </p:nvPr>
        </p:nvSpPr>
        <p:spPr bwMode="auto">
          <a:xfrm>
            <a:off x="5759450" y="4159250"/>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rPr>
              <a:t>63%</a:t>
            </a:r>
            <a:endParaRPr lang="en-US" sz="1000" b="1" dirty="0">
              <a:solidFill>
                <a:schemeClr val="tx1"/>
              </a:solidFill>
              <a:latin typeface="Arial"/>
              <a:sym typeface="Arial"/>
            </a:endParaRPr>
          </a:p>
        </p:txBody>
      </p:sp>
      <p:sp>
        <p:nvSpPr>
          <p:cNvPr id="160" name="Rectangle 159"/>
          <p:cNvSpPr/>
          <p:nvPr>
            <p:custDataLst>
              <p:tags r:id="rId12"/>
            </p:custDataLst>
          </p:nvPr>
        </p:nvSpPr>
        <p:spPr bwMode="auto">
          <a:xfrm>
            <a:off x="6426200" y="4854575"/>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rPr>
              <a:t>37%</a:t>
            </a:r>
            <a:endParaRPr lang="en-US" sz="1000" b="1" dirty="0">
              <a:solidFill>
                <a:schemeClr val="tx1"/>
              </a:solidFill>
              <a:latin typeface="Arial"/>
              <a:sym typeface="Arial"/>
            </a:endParaRPr>
          </a:p>
        </p:txBody>
      </p:sp>
      <p:sp>
        <p:nvSpPr>
          <p:cNvPr id="159" name="Rectangle 158"/>
          <p:cNvSpPr/>
          <p:nvPr>
            <p:custDataLst>
              <p:tags r:id="rId13"/>
            </p:custDataLst>
          </p:nvPr>
        </p:nvSpPr>
        <p:spPr bwMode="auto">
          <a:xfrm>
            <a:off x="6188075" y="4668837"/>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rPr>
              <a:t>46%</a:t>
            </a:r>
            <a:endParaRPr lang="en-US" sz="1000" b="1" dirty="0">
              <a:solidFill>
                <a:schemeClr val="tx1"/>
              </a:solidFill>
              <a:latin typeface="Arial"/>
              <a:sym typeface="Arial"/>
            </a:endParaRPr>
          </a:p>
        </p:txBody>
      </p:sp>
      <p:sp>
        <p:nvSpPr>
          <p:cNvPr id="158" name="Rectangle 157"/>
          <p:cNvSpPr/>
          <p:nvPr>
            <p:custDataLst>
              <p:tags r:id="rId14"/>
            </p:custDataLst>
          </p:nvPr>
        </p:nvSpPr>
        <p:spPr bwMode="auto">
          <a:xfrm>
            <a:off x="6159500" y="4340225"/>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latin typeface="Arial"/>
                <a:sym typeface="Arial"/>
              </a:rPr>
              <a:t>47%</a:t>
            </a:r>
            <a:endParaRPr lang="en-US" sz="1000" b="1" dirty="0">
              <a:solidFill>
                <a:schemeClr val="tx1"/>
              </a:solidFill>
              <a:latin typeface="Arial"/>
              <a:sym typeface="Arial"/>
            </a:endParaRPr>
          </a:p>
        </p:txBody>
      </p:sp>
      <p:sp>
        <p:nvSpPr>
          <p:cNvPr id="162" name="Rectangle 161"/>
          <p:cNvSpPr/>
          <p:nvPr>
            <p:custDataLst>
              <p:tags r:id="rId15"/>
            </p:custDataLst>
          </p:nvPr>
        </p:nvSpPr>
        <p:spPr bwMode="auto">
          <a:xfrm>
            <a:off x="5873750" y="5359400"/>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rPr>
              <a:t>59%</a:t>
            </a:r>
            <a:endParaRPr lang="en-US" sz="1000" b="1" dirty="0">
              <a:solidFill>
                <a:schemeClr val="tx1"/>
              </a:solidFill>
              <a:latin typeface="Arial"/>
              <a:sym typeface="Arial"/>
            </a:endParaRPr>
          </a:p>
        </p:txBody>
      </p:sp>
      <p:sp>
        <p:nvSpPr>
          <p:cNvPr id="161" name="Rectangle 160"/>
          <p:cNvSpPr/>
          <p:nvPr>
            <p:custDataLst>
              <p:tags r:id="rId16"/>
            </p:custDataLst>
          </p:nvPr>
        </p:nvSpPr>
        <p:spPr bwMode="auto">
          <a:xfrm>
            <a:off x="5311775" y="5178425"/>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rPr>
              <a:t>81%</a:t>
            </a:r>
            <a:endParaRPr lang="en-US" sz="1000" b="1" dirty="0">
              <a:solidFill>
                <a:schemeClr val="tx1"/>
              </a:solidFill>
              <a:latin typeface="Arial"/>
              <a:sym typeface="Arial"/>
            </a:endParaRPr>
          </a:p>
        </p:txBody>
      </p:sp>
      <p:sp>
        <p:nvSpPr>
          <p:cNvPr id="163" name="Rectangle 162"/>
          <p:cNvSpPr/>
          <p:nvPr>
            <p:custDataLst>
              <p:tags r:id="rId17"/>
            </p:custDataLst>
          </p:nvPr>
        </p:nvSpPr>
        <p:spPr bwMode="auto">
          <a:xfrm>
            <a:off x="5368925" y="5688012"/>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rPr>
              <a:t>79%</a:t>
            </a:r>
            <a:endParaRPr lang="en-US" sz="1000" b="1" dirty="0">
              <a:solidFill>
                <a:schemeClr val="tx1"/>
              </a:solidFill>
              <a:latin typeface="Arial"/>
              <a:sym typeface="Arial"/>
            </a:endParaRPr>
          </a:p>
        </p:txBody>
      </p:sp>
      <p:sp>
        <p:nvSpPr>
          <p:cNvPr id="164" name="Rectangle 163"/>
          <p:cNvSpPr/>
          <p:nvPr>
            <p:custDataLst>
              <p:tags r:id="rId18"/>
            </p:custDataLst>
          </p:nvPr>
        </p:nvSpPr>
        <p:spPr bwMode="auto">
          <a:xfrm>
            <a:off x="5759450" y="5873750"/>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rPr>
              <a:t>63%</a:t>
            </a:r>
            <a:endParaRPr lang="en-US" sz="1000" b="1" dirty="0">
              <a:solidFill>
                <a:schemeClr val="tx1"/>
              </a:solidFill>
              <a:latin typeface="Arial"/>
              <a:sym typeface="Arial"/>
            </a:endParaRPr>
          </a:p>
        </p:txBody>
      </p:sp>
      <p:sp>
        <p:nvSpPr>
          <p:cNvPr id="153" name="Rectangle 152"/>
          <p:cNvSpPr/>
          <p:nvPr>
            <p:custDataLst>
              <p:tags r:id="rId19"/>
            </p:custDataLst>
          </p:nvPr>
        </p:nvSpPr>
        <p:spPr bwMode="auto">
          <a:xfrm>
            <a:off x="6102350" y="3140075"/>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rPr>
              <a:t>50%</a:t>
            </a:r>
            <a:endParaRPr lang="en-US" sz="1000" b="1" dirty="0">
              <a:solidFill>
                <a:schemeClr val="tx1"/>
              </a:solidFill>
              <a:latin typeface="Arial"/>
              <a:sym typeface="Arial"/>
            </a:endParaRPr>
          </a:p>
        </p:txBody>
      </p:sp>
      <p:sp>
        <p:nvSpPr>
          <p:cNvPr id="154" name="Rectangle 153"/>
          <p:cNvSpPr/>
          <p:nvPr>
            <p:custDataLst>
              <p:tags r:id="rId20"/>
            </p:custDataLst>
          </p:nvPr>
        </p:nvSpPr>
        <p:spPr bwMode="auto">
          <a:xfrm>
            <a:off x="6388100" y="3321050"/>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pPr algn="r"/>
            <a:r>
              <a:rPr lang="en-US" sz="1000" b="1" dirty="0" smtClean="0">
                <a:solidFill>
                  <a:schemeClr val="tx1"/>
                </a:solidFill>
              </a:rPr>
              <a:t>38%</a:t>
            </a:r>
            <a:endParaRPr lang="en-US" sz="1000" b="1" dirty="0">
              <a:solidFill>
                <a:schemeClr val="tx1"/>
              </a:solidFill>
              <a:latin typeface="Arial"/>
              <a:sym typeface="Arial"/>
            </a:endParaRPr>
          </a:p>
        </p:txBody>
      </p:sp>
      <p:sp>
        <p:nvSpPr>
          <p:cNvPr id="36" name="Rectangle 35"/>
          <p:cNvSpPr/>
          <p:nvPr>
            <p:custDataLst>
              <p:tags r:id="rId21"/>
            </p:custDataLst>
          </p:nvPr>
        </p:nvSpPr>
        <p:spPr bwMode="auto">
          <a:xfrm>
            <a:off x="4282045" y="3480804"/>
            <a:ext cx="214312" cy="160337"/>
          </a:xfrm>
          <a:prstGeom prst="rect">
            <a:avLst/>
          </a:prstGeom>
          <a:solidFill>
            <a:schemeClr val="folHlink"/>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custDataLst>
              <p:tags r:id="rId22"/>
            </p:custDataLst>
          </p:nvPr>
        </p:nvSpPr>
        <p:spPr bwMode="auto">
          <a:xfrm>
            <a:off x="4282045" y="3896729"/>
            <a:ext cx="214312" cy="160338"/>
          </a:xfrm>
          <a:prstGeom prst="rect">
            <a:avLst/>
          </a:prstGeom>
          <a:solidFill>
            <a:schemeClr val="accent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custDataLst>
              <p:tags r:id="rId23"/>
            </p:custDataLst>
          </p:nvPr>
        </p:nvSpPr>
        <p:spPr bwMode="auto">
          <a:xfrm>
            <a:off x="4547158" y="3476042"/>
            <a:ext cx="955675" cy="3651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r>
              <a:rPr lang="en-US" sz="1000" b="1" dirty="0" smtClean="0">
                <a:solidFill>
                  <a:schemeClr val="tx1"/>
                </a:solidFill>
                <a:latin typeface="Arial"/>
                <a:sym typeface="Arial"/>
              </a:rPr>
              <a:t>Most Satisfied</a:t>
            </a:r>
          </a:p>
          <a:p>
            <a:r>
              <a:rPr lang="en-US" sz="1000" b="1" dirty="0" smtClean="0">
                <a:solidFill>
                  <a:schemeClr val="tx1"/>
                </a:solidFill>
                <a:latin typeface="Arial"/>
                <a:sym typeface="Arial"/>
              </a:rPr>
              <a:t>(top third)</a:t>
            </a:r>
            <a:endParaRPr lang="en-US" sz="1000" b="1" dirty="0">
              <a:solidFill>
                <a:schemeClr val="tx1"/>
              </a:solidFill>
              <a:latin typeface="Arial"/>
              <a:sym typeface="Arial"/>
            </a:endParaRPr>
          </a:p>
        </p:txBody>
      </p:sp>
      <p:sp>
        <p:nvSpPr>
          <p:cNvPr id="93" name="Rectangle 92"/>
          <p:cNvSpPr/>
          <p:nvPr>
            <p:custDataLst>
              <p:tags r:id="rId24"/>
            </p:custDataLst>
          </p:nvPr>
        </p:nvSpPr>
        <p:spPr bwMode="auto">
          <a:xfrm>
            <a:off x="4547158" y="3891967"/>
            <a:ext cx="996950" cy="3651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r>
              <a:rPr lang="en-US" sz="1000" b="1" dirty="0" smtClean="0">
                <a:solidFill>
                  <a:schemeClr val="tx1"/>
                </a:solidFill>
              </a:rPr>
              <a:t>Least Satisfied</a:t>
            </a:r>
          </a:p>
          <a:p>
            <a:r>
              <a:rPr lang="en-US" sz="1000" b="1" dirty="0" smtClean="0">
                <a:solidFill>
                  <a:schemeClr val="tx1"/>
                </a:solidFill>
                <a:latin typeface="Arial"/>
                <a:sym typeface="Arial"/>
              </a:rPr>
              <a:t>(bottom third)</a:t>
            </a:r>
            <a:endParaRPr lang="en-US" sz="1000" b="1" dirty="0">
              <a:solidFill>
                <a:schemeClr val="tx1"/>
              </a:solidFill>
              <a:latin typeface="Arial"/>
              <a:sym typeface="Arial"/>
            </a:endParaRPr>
          </a:p>
        </p:txBody>
      </p:sp>
      <p:sp>
        <p:nvSpPr>
          <p:cNvPr id="57" name="Trapezoid 56"/>
          <p:cNvSpPr/>
          <p:nvPr>
            <p:custDataLst>
              <p:tags r:id="rId25"/>
            </p:custDataLst>
          </p:nvPr>
        </p:nvSpPr>
        <p:spPr>
          <a:xfrm>
            <a:off x="1287377" y="3018160"/>
            <a:ext cx="2956784" cy="1554480"/>
          </a:xfrm>
          <a:prstGeom prst="trapezoid">
            <a:avLst>
              <a:gd name="adj" fmla="val 59582"/>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rIns="91440" rtlCol="0" anchor="t"/>
          <a:lstStyle/>
          <a:p>
            <a:pPr algn="ctr"/>
            <a:r>
              <a:rPr lang="en-US" sz="1400" dirty="0" smtClean="0"/>
              <a:t>Evaluate Vendors</a:t>
            </a:r>
          </a:p>
          <a:p>
            <a:pPr marL="112713" indent="-112713" algn="l">
              <a:spcBef>
                <a:spcPts val="600"/>
              </a:spcBef>
              <a:buFont typeface="Arial" pitchFamily="34" charset="0"/>
              <a:buChar char="•"/>
            </a:pPr>
            <a:r>
              <a:rPr lang="en-US" sz="1100" dirty="0" smtClean="0"/>
              <a:t>Failing to devote sufficient efforts to evaluating the market may result in omission of the best fit solution.</a:t>
            </a:r>
          </a:p>
          <a:p>
            <a:pPr marL="112713" indent="-112713" algn="l"/>
            <a:endParaRPr lang="en-US" sz="1100" dirty="0"/>
          </a:p>
        </p:txBody>
      </p:sp>
      <p:sp>
        <p:nvSpPr>
          <p:cNvPr id="58" name="Isosceles Triangle 57"/>
          <p:cNvSpPr/>
          <p:nvPr>
            <p:custDataLst>
              <p:tags r:id="rId26"/>
            </p:custDataLst>
          </p:nvPr>
        </p:nvSpPr>
        <p:spPr>
          <a:xfrm>
            <a:off x="2154461" y="2060848"/>
            <a:ext cx="1207008" cy="1028432"/>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endParaRPr lang="en-US" sz="1100" dirty="0"/>
          </a:p>
        </p:txBody>
      </p:sp>
      <p:sp>
        <p:nvSpPr>
          <p:cNvPr id="59" name="Trapezoid 58"/>
          <p:cNvSpPr/>
          <p:nvPr>
            <p:custDataLst>
              <p:tags r:id="rId27"/>
            </p:custDataLst>
          </p:nvPr>
        </p:nvSpPr>
        <p:spPr>
          <a:xfrm>
            <a:off x="346144" y="4595812"/>
            <a:ext cx="4818888" cy="1546039"/>
          </a:xfrm>
          <a:prstGeom prst="trapezoid">
            <a:avLst>
              <a:gd name="adj" fmla="val 59582"/>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tIns="0" bIns="91440" rtlCol="0" anchor="t"/>
          <a:lstStyle/>
          <a:p>
            <a:pPr algn="ctr"/>
            <a:r>
              <a:rPr lang="en-US" sz="1600" dirty="0" smtClean="0"/>
              <a:t>Assess Requirement</a:t>
            </a:r>
            <a:r>
              <a:rPr lang="en-US" sz="1400" dirty="0" smtClean="0"/>
              <a:t>s</a:t>
            </a:r>
          </a:p>
          <a:p>
            <a:pPr marL="112713" indent="-112713" algn="l">
              <a:spcBef>
                <a:spcPts val="600"/>
              </a:spcBef>
              <a:buFont typeface="Arial" pitchFamily="34" charset="0"/>
              <a:buChar char="•"/>
            </a:pPr>
            <a:r>
              <a:rPr lang="en-US" sz="1100" dirty="0" smtClean="0"/>
              <a:t>Determining requirements for the purchase sets the stage for evaluation. </a:t>
            </a:r>
          </a:p>
          <a:p>
            <a:pPr marL="112713" indent="-112713" algn="l">
              <a:buFont typeface="Arial" pitchFamily="34" charset="0"/>
              <a:buChar char="•"/>
            </a:pPr>
            <a:r>
              <a:rPr lang="en-US" sz="1100" dirty="0" smtClean="0"/>
              <a:t>Poor requirements gathering often leads to RFPs that are out of budget or missing components leading the buyer to adjust and request re-bids, or rule out vendors too early in the process.</a:t>
            </a:r>
            <a:endParaRPr lang="en-US" sz="1100" dirty="0"/>
          </a:p>
        </p:txBody>
      </p:sp>
      <p:sp>
        <p:nvSpPr>
          <p:cNvPr id="92" name="Text Placeholder 10"/>
          <p:cNvSpPr>
            <a:spLocks noGrp="1"/>
          </p:cNvSpPr>
          <p:nvPr>
            <p:ph type="body" sz="quarter" idx="4294967295"/>
            <p:custDataLst>
              <p:tags r:id="rId28"/>
            </p:custDataLst>
          </p:nvPr>
        </p:nvSpPr>
        <p:spPr>
          <a:xfrm>
            <a:off x="4311650" y="1916832"/>
            <a:ext cx="4399699" cy="223365"/>
          </a:xfrm>
          <a:prstGeom prst="rect">
            <a:avLst/>
          </a:prstGeom>
        </p:spPr>
        <p:txBody>
          <a:bodyPr/>
          <a:lstStyle/>
          <a:p>
            <a:pPr marL="0" indent="0">
              <a:buNone/>
            </a:pPr>
            <a:r>
              <a:rPr lang="en-US" dirty="0" smtClean="0"/>
              <a:t>A successful purchase results from a solid understanding and communication of requirements, matched with selection of the best-fit vendor at lowest possible cost.</a:t>
            </a:r>
            <a:endParaRPr lang="en-US" dirty="0"/>
          </a:p>
        </p:txBody>
      </p:sp>
      <p:grpSp>
        <p:nvGrpSpPr>
          <p:cNvPr id="128" name="Group 26"/>
          <p:cNvGrpSpPr>
            <a:grpSpLocks/>
          </p:cNvGrpSpPr>
          <p:nvPr>
            <p:custDataLst>
              <p:tags r:id="rId29"/>
            </p:custDataLst>
          </p:nvPr>
        </p:nvGrpSpPr>
        <p:grpSpPr bwMode="auto">
          <a:xfrm>
            <a:off x="957177" y="4595812"/>
            <a:ext cx="317500" cy="323280"/>
            <a:chOff x="3365500" y="1008050"/>
            <a:chExt cx="635000" cy="646560"/>
          </a:xfrm>
        </p:grpSpPr>
        <p:sp>
          <p:nvSpPr>
            <p:cNvPr id="129" name="Oval 128"/>
            <p:cNvSpPr/>
            <p:nvPr/>
          </p:nvSpPr>
          <p:spPr bwMode="auto">
            <a:xfrm>
              <a:off x="3365500" y="1008050"/>
              <a:ext cx="635000" cy="635000"/>
            </a:xfrm>
            <a:prstGeom prst="ellipse">
              <a:avLst/>
            </a:prstGeom>
            <a:solidFill>
              <a:srgbClr val="00B050"/>
            </a:solidFill>
            <a:ln>
              <a:solidFill>
                <a:schemeClr val="accent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50" dirty="0">
                <a:latin typeface="+mj-lt"/>
              </a:endParaRPr>
            </a:p>
          </p:txBody>
        </p:sp>
        <p:sp>
          <p:nvSpPr>
            <p:cNvPr id="130" name="TextBox 129"/>
            <p:cNvSpPr txBox="1"/>
            <p:nvPr/>
          </p:nvSpPr>
          <p:spPr bwMode="auto">
            <a:xfrm>
              <a:off x="3422994" y="1100612"/>
              <a:ext cx="520016" cy="553998"/>
            </a:xfrm>
            <a:prstGeom prst="rect">
              <a:avLst/>
            </a:prstGeom>
            <a:noFill/>
          </p:spPr>
          <p:txBody>
            <a:bodyPr wrap="none" tIns="0" bIns="91440" anchor="ctr">
              <a:spAutoFit/>
            </a:bodyPr>
            <a:lstStyle/>
            <a:p>
              <a:pPr algn="ctr">
                <a:defRPr/>
              </a:pPr>
              <a:r>
                <a:rPr lang="en-US" sz="1200" b="1" dirty="0" smtClean="0">
                  <a:solidFill>
                    <a:schemeClr val="bg2"/>
                  </a:solidFill>
                  <a:latin typeface="+mj-lt"/>
                </a:rPr>
                <a:t>1</a:t>
              </a:r>
              <a:endParaRPr lang="en-US" sz="1200" b="1" dirty="0">
                <a:solidFill>
                  <a:schemeClr val="bg2"/>
                </a:solidFill>
                <a:latin typeface="+mj-lt"/>
              </a:endParaRPr>
            </a:p>
          </p:txBody>
        </p:sp>
      </p:grpSp>
      <p:grpSp>
        <p:nvGrpSpPr>
          <p:cNvPr id="131" name="Group 26"/>
          <p:cNvGrpSpPr>
            <a:grpSpLocks noChangeAspect="1"/>
          </p:cNvGrpSpPr>
          <p:nvPr>
            <p:custDataLst>
              <p:tags r:id="rId30"/>
            </p:custDataLst>
          </p:nvPr>
        </p:nvGrpSpPr>
        <p:grpSpPr bwMode="auto">
          <a:xfrm>
            <a:off x="1717338" y="3382963"/>
            <a:ext cx="264993" cy="275091"/>
            <a:chOff x="3365500" y="1008050"/>
            <a:chExt cx="635000" cy="656945"/>
          </a:xfrm>
        </p:grpSpPr>
        <p:sp>
          <p:nvSpPr>
            <p:cNvPr id="132" name="Oval 131"/>
            <p:cNvSpPr/>
            <p:nvPr/>
          </p:nvSpPr>
          <p:spPr bwMode="auto">
            <a:xfrm>
              <a:off x="3365500" y="1008050"/>
              <a:ext cx="635000" cy="635000"/>
            </a:xfrm>
            <a:prstGeom prst="ellipse">
              <a:avLst/>
            </a:prstGeom>
            <a:solidFill>
              <a:srgbClr val="00B050"/>
            </a:solidFill>
            <a:ln>
              <a:solidFill>
                <a:schemeClr val="accent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50" dirty="0">
                <a:latin typeface="+mj-lt"/>
              </a:endParaRPr>
            </a:p>
          </p:txBody>
        </p:sp>
        <p:sp>
          <p:nvSpPr>
            <p:cNvPr id="133" name="TextBox 132"/>
            <p:cNvSpPr txBox="1"/>
            <p:nvPr/>
          </p:nvSpPr>
          <p:spPr bwMode="auto">
            <a:xfrm>
              <a:off x="3382261" y="1090224"/>
              <a:ext cx="601480" cy="574771"/>
            </a:xfrm>
            <a:prstGeom prst="rect">
              <a:avLst/>
            </a:prstGeom>
            <a:noFill/>
          </p:spPr>
          <p:txBody>
            <a:bodyPr wrap="none" tIns="0" bIns="91440" anchor="ctr">
              <a:spAutoFit/>
            </a:bodyPr>
            <a:lstStyle/>
            <a:p>
              <a:pPr algn="ctr">
                <a:defRPr/>
              </a:pPr>
              <a:r>
                <a:rPr lang="en-US" sz="1100" b="1" dirty="0" smtClean="0">
                  <a:solidFill>
                    <a:schemeClr val="bg2"/>
                  </a:solidFill>
                  <a:latin typeface="+mj-lt"/>
                </a:rPr>
                <a:t>2</a:t>
              </a:r>
              <a:endParaRPr lang="en-US" sz="1100" b="1" dirty="0">
                <a:solidFill>
                  <a:schemeClr val="bg2"/>
                </a:solidFill>
                <a:latin typeface="+mj-lt"/>
              </a:endParaRPr>
            </a:p>
          </p:txBody>
        </p:sp>
      </p:grpSp>
      <p:grpSp>
        <p:nvGrpSpPr>
          <p:cNvPr id="137" name="Group 26"/>
          <p:cNvGrpSpPr>
            <a:grpSpLocks/>
          </p:cNvGrpSpPr>
          <p:nvPr>
            <p:custDataLst>
              <p:tags r:id="rId31"/>
            </p:custDataLst>
          </p:nvPr>
        </p:nvGrpSpPr>
        <p:grpSpPr bwMode="auto">
          <a:xfrm>
            <a:off x="2110939" y="2715400"/>
            <a:ext cx="264817" cy="256152"/>
            <a:chOff x="3315197" y="1008050"/>
            <a:chExt cx="735603" cy="711533"/>
          </a:xfrm>
        </p:grpSpPr>
        <p:sp>
          <p:nvSpPr>
            <p:cNvPr id="138" name="Oval 137"/>
            <p:cNvSpPr/>
            <p:nvPr/>
          </p:nvSpPr>
          <p:spPr bwMode="auto">
            <a:xfrm>
              <a:off x="3365500" y="1008050"/>
              <a:ext cx="635000" cy="635000"/>
            </a:xfrm>
            <a:prstGeom prst="ellipse">
              <a:avLst/>
            </a:prstGeom>
            <a:solidFill>
              <a:srgbClr val="00B050"/>
            </a:solidFill>
            <a:ln>
              <a:solidFill>
                <a:schemeClr val="accent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50" dirty="0">
                <a:latin typeface="+mj-lt"/>
              </a:endParaRPr>
            </a:p>
          </p:txBody>
        </p:sp>
        <p:sp>
          <p:nvSpPr>
            <p:cNvPr id="139" name="TextBox 138"/>
            <p:cNvSpPr txBox="1"/>
            <p:nvPr/>
          </p:nvSpPr>
          <p:spPr bwMode="auto">
            <a:xfrm>
              <a:off x="3315197" y="1035636"/>
              <a:ext cx="735603" cy="683947"/>
            </a:xfrm>
            <a:prstGeom prst="rect">
              <a:avLst/>
            </a:prstGeom>
            <a:noFill/>
          </p:spPr>
          <p:txBody>
            <a:bodyPr wrap="none" tIns="0" bIns="91440" anchor="ctr">
              <a:spAutoFit/>
            </a:bodyPr>
            <a:lstStyle/>
            <a:p>
              <a:pPr algn="ctr">
                <a:defRPr/>
              </a:pPr>
              <a:r>
                <a:rPr lang="en-US" sz="1000" b="1" dirty="0" smtClean="0">
                  <a:solidFill>
                    <a:schemeClr val="bg2"/>
                  </a:solidFill>
                  <a:latin typeface="+mj-lt"/>
                </a:rPr>
                <a:t>3</a:t>
              </a:r>
              <a:endParaRPr lang="en-US" sz="1000" b="1" dirty="0">
                <a:solidFill>
                  <a:schemeClr val="bg2"/>
                </a:solidFill>
                <a:latin typeface="+mj-lt"/>
              </a:endParaRPr>
            </a:p>
          </p:txBody>
        </p:sp>
      </p:grpSp>
      <p:cxnSp>
        <p:nvCxnSpPr>
          <p:cNvPr id="144" name="Straight Connector 143"/>
          <p:cNvCxnSpPr/>
          <p:nvPr>
            <p:custDataLst>
              <p:tags r:id="rId32"/>
            </p:custDataLst>
          </p:nvPr>
        </p:nvCxnSpPr>
        <p:spPr>
          <a:xfrm rot="10800000">
            <a:off x="5286375" y="6129299"/>
            <a:ext cx="2404872" cy="0"/>
          </a:xfrm>
          <a:prstGeom prst="line">
            <a:avLst/>
          </a:prstGeom>
        </p:spPr>
        <p:style>
          <a:lnRef idx="1">
            <a:schemeClr val="accent1"/>
          </a:lnRef>
          <a:fillRef idx="0">
            <a:schemeClr val="accent1"/>
          </a:fillRef>
          <a:effectRef idx="0">
            <a:schemeClr val="accent1"/>
          </a:effectRef>
          <a:fontRef idx="minor">
            <a:schemeClr val="tx1"/>
          </a:fontRef>
        </p:style>
      </p:cxnSp>
      <p:sp>
        <p:nvSpPr>
          <p:cNvPr id="145" name="TextBox 144"/>
          <p:cNvSpPr txBox="1"/>
          <p:nvPr>
            <p:custDataLst>
              <p:tags r:id="rId33"/>
            </p:custDataLst>
          </p:nvPr>
        </p:nvSpPr>
        <p:spPr>
          <a:xfrm>
            <a:off x="2314599" y="2689175"/>
            <a:ext cx="899605" cy="292388"/>
          </a:xfrm>
          <a:prstGeom prst="rect">
            <a:avLst/>
          </a:prstGeom>
          <a:noFill/>
        </p:spPr>
        <p:txBody>
          <a:bodyPr wrap="none" rtlCol="0">
            <a:spAutoFit/>
          </a:bodyPr>
          <a:lstStyle/>
          <a:p>
            <a:r>
              <a:rPr lang="en-US" sz="1300" dirty="0" smtClean="0">
                <a:solidFill>
                  <a:schemeClr val="bg1"/>
                </a:solidFill>
              </a:rPr>
              <a:t>Negotiate</a:t>
            </a:r>
            <a:endParaRPr lang="en-US" sz="1300" dirty="0">
              <a:solidFill>
                <a:schemeClr val="bg1"/>
              </a:solidFill>
            </a:endParaRPr>
          </a:p>
        </p:txBody>
      </p:sp>
      <p:sp>
        <p:nvSpPr>
          <p:cNvPr id="146" name="TextBox 145"/>
          <p:cNvSpPr txBox="1"/>
          <p:nvPr>
            <p:custDataLst>
              <p:tags r:id="rId34"/>
            </p:custDataLst>
          </p:nvPr>
        </p:nvSpPr>
        <p:spPr>
          <a:xfrm>
            <a:off x="7018458" y="6105996"/>
            <a:ext cx="1858842" cy="246221"/>
          </a:xfrm>
          <a:prstGeom prst="rect">
            <a:avLst/>
          </a:prstGeom>
          <a:noFill/>
        </p:spPr>
        <p:txBody>
          <a:bodyPr wrap="square" rtlCol="0">
            <a:spAutoFit/>
          </a:bodyPr>
          <a:lstStyle/>
          <a:p>
            <a:pPr algn="l"/>
            <a:r>
              <a:rPr lang="en-US" sz="1000" b="1" dirty="0" smtClean="0"/>
              <a:t>Minimal Effort (0%)</a:t>
            </a:r>
            <a:endParaRPr lang="en-US" sz="1000" b="1" dirty="0"/>
          </a:p>
        </p:txBody>
      </p:sp>
      <p:sp>
        <p:nvSpPr>
          <p:cNvPr id="147" name="TextBox 146"/>
          <p:cNvSpPr txBox="1"/>
          <p:nvPr>
            <p:custDataLst>
              <p:tags r:id="rId35"/>
            </p:custDataLst>
          </p:nvPr>
        </p:nvSpPr>
        <p:spPr>
          <a:xfrm>
            <a:off x="3995936" y="6105996"/>
            <a:ext cx="2277499" cy="246221"/>
          </a:xfrm>
          <a:prstGeom prst="rect">
            <a:avLst/>
          </a:prstGeom>
          <a:noFill/>
        </p:spPr>
        <p:txBody>
          <a:bodyPr wrap="square" rtlCol="0">
            <a:spAutoFit/>
          </a:bodyPr>
          <a:lstStyle/>
          <a:p>
            <a:pPr algn="r"/>
            <a:r>
              <a:rPr lang="en-US" sz="1000" b="1" dirty="0" smtClean="0"/>
              <a:t>Colossal Effort (100%)</a:t>
            </a:r>
            <a:endParaRPr lang="en-US" sz="1000" b="1" dirty="0"/>
          </a:p>
        </p:txBody>
      </p:sp>
      <p:cxnSp>
        <p:nvCxnSpPr>
          <p:cNvPr id="149" name="Straight Connector 148"/>
          <p:cNvCxnSpPr/>
          <p:nvPr>
            <p:custDataLst>
              <p:tags r:id="rId36"/>
            </p:custDataLst>
          </p:nvPr>
        </p:nvCxnSpPr>
        <p:spPr>
          <a:xfrm rot="5400000">
            <a:off x="5268912" y="6110884"/>
            <a:ext cx="45720" cy="0"/>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616116" y="6345904"/>
            <a:ext cx="2170657" cy="215444"/>
          </a:xfrm>
          <a:prstGeom prst="rect">
            <a:avLst/>
          </a:prstGeom>
          <a:noFill/>
        </p:spPr>
        <p:txBody>
          <a:bodyPr wrap="square" rtlCol="0">
            <a:spAutoFit/>
          </a:bodyPr>
          <a:lstStyle/>
          <a:p>
            <a:pPr algn="r"/>
            <a:r>
              <a:rPr lang="en-US" sz="800" smtClean="0"/>
              <a:t>Source: Info-Tech Research Group, </a:t>
            </a:r>
            <a:r>
              <a:rPr lang="en-US" sz="800" i="1" smtClean="0"/>
              <a:t>N= 76</a:t>
            </a:r>
            <a:endParaRPr lang="en-US" sz="800" i="1"/>
          </a:p>
        </p:txBody>
      </p:sp>
      <p:pic>
        <p:nvPicPr>
          <p:cNvPr id="56" name="Picture 55" descr="sample_linkbar-itrgNEW.gif">
            <a:hlinkClick r:id="rId42"/>
          </p:cNvPr>
          <p:cNvPicPr>
            <a:picLocks noChangeAspect="1"/>
          </p:cNvPicPr>
          <p:nvPr/>
        </p:nvPicPr>
        <p:blipFill>
          <a:blip r:embed="rId43"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508" y="1006035"/>
            <a:ext cx="8865410" cy="1774893"/>
          </a:xfrm>
          <a:prstGeom prst="rect">
            <a:avLst/>
          </a:prstGeom>
          <a:noFill/>
          <a:ln w="9525">
            <a:noFill/>
            <a:miter lim="800000"/>
            <a:headEnd/>
            <a:tailEnd/>
          </a:ln>
        </p:spPr>
      </p:pic>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1" name="Chevron 10"/>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4" name="Text Placeholder 13"/>
          <p:cNvSpPr>
            <a:spLocks noGrp="1"/>
          </p:cNvSpPr>
          <p:nvPr>
            <p:ph type="body" sz="quarter" idx="15"/>
          </p:nvPr>
        </p:nvSpPr>
        <p:spPr/>
        <p:txBody>
          <a:bodyPr/>
          <a:lstStyle/>
          <a:p>
            <a:r>
              <a:rPr lang="en-CA" dirty="0" smtClean="0"/>
              <a:t>Determine Requirements</a:t>
            </a:r>
            <a:endParaRPr lang="en-CA" dirty="0"/>
          </a:p>
        </p:txBody>
      </p:sp>
      <p:sp>
        <p:nvSpPr>
          <p:cNvPr id="16" name="Text Placeholder 15"/>
          <p:cNvSpPr>
            <a:spLocks noGrp="1"/>
          </p:cNvSpPr>
          <p:nvPr>
            <p:ph type="body" sz="quarter" idx="18"/>
          </p:nvPr>
        </p:nvSpPr>
        <p:spPr/>
        <p:txBody>
          <a:bodyPr/>
          <a:lstStyle/>
          <a:p>
            <a:r>
              <a:rPr lang="en-CA" b="1" dirty="0" smtClean="0"/>
              <a:t>Determine Requirements</a:t>
            </a:r>
          </a:p>
          <a:p>
            <a:r>
              <a:rPr lang="en-CA" dirty="0" smtClean="0"/>
              <a:t>Engage with Vendors</a:t>
            </a:r>
          </a:p>
          <a:p>
            <a:r>
              <a:rPr lang="en-CA" dirty="0" smtClean="0"/>
              <a:t>Establish a Negotiation Strategy</a:t>
            </a:r>
            <a:endParaRPr lang="en-CA" dirty="0"/>
          </a:p>
        </p:txBody>
      </p:sp>
      <p:sp>
        <p:nvSpPr>
          <p:cNvPr id="21" name="Text Placeholder 20"/>
          <p:cNvSpPr>
            <a:spLocks noGrp="1"/>
          </p:cNvSpPr>
          <p:nvPr>
            <p:ph type="body" sz="quarter" idx="21"/>
          </p:nvPr>
        </p:nvSpPr>
        <p:spPr/>
        <p:txBody>
          <a:bodyPr/>
          <a:lstStyle/>
          <a:p>
            <a:r>
              <a:rPr lang="en-CA" dirty="0" smtClean="0"/>
              <a:t>Establish a comprehensive set of current and future requirements to ensure the storage purchase process starts off right.</a:t>
            </a:r>
          </a:p>
          <a:p>
            <a:r>
              <a:rPr lang="en-CA" dirty="0" smtClean="0"/>
              <a:t>Use Info-Tech’s </a:t>
            </a:r>
            <a:r>
              <a:rPr lang="en-CA" i="1" dirty="0" smtClean="0"/>
              <a:t>RFP Template</a:t>
            </a:r>
            <a:r>
              <a:rPr lang="en-CA" dirty="0" smtClean="0"/>
              <a:t> as a starting </a:t>
            </a:r>
            <a:r>
              <a:rPr lang="en-CA" smtClean="0"/>
              <a:t>point for a consistent set of criteria to </a:t>
            </a:r>
            <a:r>
              <a:rPr lang="en-CA" dirty="0" smtClean="0"/>
              <a:t>evaluate vendors.</a:t>
            </a:r>
          </a:p>
          <a:p>
            <a:endParaRPr lang="en-CA" dirty="0"/>
          </a:p>
        </p:txBody>
      </p:sp>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51520" y="260648"/>
            <a:ext cx="8481000" cy="864096"/>
          </a:xfrm>
        </p:spPr>
        <p:txBody>
          <a:bodyPr/>
          <a:lstStyle/>
          <a:p>
            <a:r>
              <a:rPr lang="en-CA" dirty="0" smtClean="0">
                <a:solidFill>
                  <a:schemeClr val="tx1"/>
                </a:solidFill>
              </a:rPr>
              <a:t>Right-size </a:t>
            </a:r>
            <a:r>
              <a:rPr lang="en-CA" smtClean="0">
                <a:solidFill>
                  <a:schemeClr val="tx1"/>
                </a:solidFill>
              </a:rPr>
              <a:t>performance </a:t>
            </a:r>
            <a:r>
              <a:rPr lang="en-CA" smtClean="0"/>
              <a:t>&amp; </a:t>
            </a:r>
            <a:r>
              <a:rPr lang="en-CA" smtClean="0">
                <a:solidFill>
                  <a:schemeClr val="tx1"/>
                </a:solidFill>
              </a:rPr>
              <a:t>capacity </a:t>
            </a:r>
            <a:r>
              <a:rPr lang="en-CA" dirty="0" smtClean="0">
                <a:solidFill>
                  <a:schemeClr val="tx1"/>
                </a:solidFill>
              </a:rPr>
              <a:t>needs </a:t>
            </a:r>
            <a:r>
              <a:rPr lang="en-CA" smtClean="0">
                <a:solidFill>
                  <a:schemeClr val="tx1"/>
                </a:solidFill>
              </a:rPr>
              <a:t>for </a:t>
            </a:r>
            <a:r>
              <a:rPr lang="en-CA" smtClean="0"/>
              <a:t>the </a:t>
            </a:r>
            <a:r>
              <a:rPr lang="en-CA" smtClean="0">
                <a:solidFill>
                  <a:schemeClr val="tx1"/>
                </a:solidFill>
              </a:rPr>
              <a:t>RFP </a:t>
            </a:r>
            <a:r>
              <a:rPr lang="en-CA" dirty="0" smtClean="0">
                <a:solidFill>
                  <a:schemeClr val="tx1"/>
                </a:solidFill>
              </a:rPr>
              <a:t>by assessing service level requirements based on </a:t>
            </a:r>
            <a:r>
              <a:rPr lang="en-CA" smtClean="0">
                <a:solidFill>
                  <a:schemeClr val="tx1"/>
                </a:solidFill>
              </a:rPr>
              <a:t>business needs</a:t>
            </a:r>
            <a:endParaRPr lang="en-CA" dirty="0" smtClean="0">
              <a:solidFill>
                <a:schemeClr val="tx1"/>
              </a:solidFill>
            </a:endParaRPr>
          </a:p>
        </p:txBody>
      </p:sp>
      <p:sp>
        <p:nvSpPr>
          <p:cNvPr id="9" name="Oval 8"/>
          <p:cNvSpPr/>
          <p:nvPr>
            <p:custDataLst>
              <p:tags r:id="rId1"/>
            </p:custDataLst>
          </p:nvPr>
        </p:nvSpPr>
        <p:spPr>
          <a:xfrm>
            <a:off x="260350" y="3412816"/>
            <a:ext cx="1873250" cy="1008062"/>
          </a:xfrm>
          <a:prstGeom prst="ellipse">
            <a:avLst/>
          </a:prstGeom>
          <a:gradFill>
            <a:gsLst>
              <a:gs pos="0">
                <a:srgbClr val="BCD1D8"/>
              </a:gs>
              <a:gs pos="35000">
                <a:srgbClr val="E2E8E8"/>
              </a:gs>
              <a:gs pos="100000">
                <a:srgbClr val="F2F2F2"/>
              </a:gs>
            </a:gsLst>
          </a:gradFill>
          <a:ln>
            <a:solidFill>
              <a:schemeClr val="bg1">
                <a:lumMod val="1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200" b="1" dirty="0"/>
              <a:t>Criticality</a:t>
            </a:r>
          </a:p>
          <a:p>
            <a:pPr algn="ctr">
              <a:defRPr/>
            </a:pPr>
            <a:r>
              <a:rPr lang="en-US" sz="1200" dirty="0"/>
              <a:t>Importance and tolerance for downtime</a:t>
            </a:r>
          </a:p>
        </p:txBody>
      </p:sp>
      <p:sp>
        <p:nvSpPr>
          <p:cNvPr id="10" name="Oval 9"/>
          <p:cNvSpPr/>
          <p:nvPr>
            <p:custDataLst>
              <p:tags r:id="rId2"/>
            </p:custDataLst>
          </p:nvPr>
        </p:nvSpPr>
        <p:spPr>
          <a:xfrm>
            <a:off x="260350" y="2100786"/>
            <a:ext cx="1873250" cy="1008063"/>
          </a:xfrm>
          <a:prstGeom prst="ellipse">
            <a:avLst/>
          </a:prstGeom>
          <a:gradFill>
            <a:gsLst>
              <a:gs pos="0">
                <a:srgbClr val="BCD1D8"/>
              </a:gs>
              <a:gs pos="35000">
                <a:srgbClr val="E2E8E8"/>
              </a:gs>
              <a:gs pos="100000">
                <a:srgbClr val="F2F2F2"/>
              </a:gs>
            </a:gsLst>
          </a:gradFill>
          <a:ln>
            <a:solidFill>
              <a:schemeClr val="bg1">
                <a:lumMod val="1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200" b="1" dirty="0"/>
              <a:t>Performance</a:t>
            </a:r>
          </a:p>
          <a:p>
            <a:pPr algn="ctr">
              <a:defRPr/>
            </a:pPr>
            <a:r>
              <a:rPr lang="en-US" sz="1200" dirty="0"/>
              <a:t>Maximum computing needed</a:t>
            </a:r>
          </a:p>
        </p:txBody>
      </p:sp>
      <p:sp>
        <p:nvSpPr>
          <p:cNvPr id="11" name="Oval 10"/>
          <p:cNvSpPr/>
          <p:nvPr>
            <p:custDataLst>
              <p:tags r:id="rId3"/>
            </p:custDataLst>
          </p:nvPr>
        </p:nvSpPr>
        <p:spPr>
          <a:xfrm>
            <a:off x="260350" y="4727644"/>
            <a:ext cx="1873250" cy="1008062"/>
          </a:xfrm>
          <a:prstGeom prst="ellipse">
            <a:avLst/>
          </a:prstGeom>
          <a:gradFill>
            <a:gsLst>
              <a:gs pos="0">
                <a:srgbClr val="BCD1D8"/>
              </a:gs>
              <a:gs pos="35000">
                <a:srgbClr val="E2E8E8"/>
              </a:gs>
              <a:gs pos="100000">
                <a:srgbClr val="F2F2F2"/>
              </a:gs>
            </a:gsLst>
          </a:gradFill>
          <a:ln>
            <a:solidFill>
              <a:schemeClr val="bg1">
                <a:lumMod val="1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200" b="1" dirty="0"/>
              <a:t>Growth</a:t>
            </a:r>
          </a:p>
          <a:p>
            <a:pPr algn="ctr">
              <a:defRPr/>
            </a:pPr>
            <a:r>
              <a:rPr lang="en-US" sz="1200" dirty="0"/>
              <a:t>Long-term planning</a:t>
            </a:r>
          </a:p>
        </p:txBody>
      </p:sp>
      <p:sp>
        <p:nvSpPr>
          <p:cNvPr id="12" name="TextBox 11"/>
          <p:cNvSpPr txBox="1"/>
          <p:nvPr/>
        </p:nvSpPr>
        <p:spPr>
          <a:xfrm>
            <a:off x="996950" y="2924944"/>
            <a:ext cx="400050" cy="585788"/>
          </a:xfrm>
          <a:prstGeom prst="rect">
            <a:avLst/>
          </a:prstGeom>
          <a:noFill/>
        </p:spPr>
        <p:txBody>
          <a:bodyPr wrap="none">
            <a:spAutoFit/>
          </a:bodyPr>
          <a:lstStyle/>
          <a:p>
            <a:pPr algn="ctr">
              <a:defRPr/>
            </a:pPr>
            <a:r>
              <a:rPr lang="en-US" sz="3200" dirty="0">
                <a:latin typeface="+mj-lt"/>
              </a:rPr>
              <a:t>+</a:t>
            </a:r>
            <a:endParaRPr lang="en-CA" sz="3200" dirty="0">
              <a:latin typeface="+mj-lt"/>
            </a:endParaRPr>
          </a:p>
        </p:txBody>
      </p:sp>
      <p:sp>
        <p:nvSpPr>
          <p:cNvPr id="13" name="TextBox 12"/>
          <p:cNvSpPr txBox="1"/>
          <p:nvPr/>
        </p:nvSpPr>
        <p:spPr>
          <a:xfrm>
            <a:off x="996950" y="4240908"/>
            <a:ext cx="400050" cy="584200"/>
          </a:xfrm>
          <a:prstGeom prst="rect">
            <a:avLst/>
          </a:prstGeom>
          <a:noFill/>
        </p:spPr>
        <p:txBody>
          <a:bodyPr wrap="none">
            <a:spAutoFit/>
          </a:bodyPr>
          <a:lstStyle/>
          <a:p>
            <a:pPr algn="ctr">
              <a:defRPr/>
            </a:pPr>
            <a:r>
              <a:rPr lang="en-US" sz="3200" dirty="0">
                <a:latin typeface="+mj-lt"/>
              </a:rPr>
              <a:t>+</a:t>
            </a:r>
            <a:endParaRPr lang="en-CA" sz="3200" dirty="0">
              <a:latin typeface="+mj-lt"/>
            </a:endParaRPr>
          </a:p>
        </p:txBody>
      </p:sp>
      <p:sp>
        <p:nvSpPr>
          <p:cNvPr id="16" name="Right Arrow 15"/>
          <p:cNvSpPr/>
          <p:nvPr/>
        </p:nvSpPr>
        <p:spPr>
          <a:xfrm>
            <a:off x="2181244" y="2499884"/>
            <a:ext cx="412750" cy="288925"/>
          </a:xfrm>
          <a:prstGeom prst="rightArrow">
            <a:avLst/>
          </a:prstGeom>
          <a:solidFill>
            <a:srgbClr val="D17D08"/>
          </a:solidFill>
          <a:ln>
            <a:solidFill>
              <a:srgbClr val="3037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1" name="Subtitle 2"/>
          <p:cNvSpPr txBox="1">
            <a:spLocks/>
          </p:cNvSpPr>
          <p:nvPr/>
        </p:nvSpPr>
        <p:spPr bwMode="auto">
          <a:xfrm>
            <a:off x="2644775" y="2009029"/>
            <a:ext cx="2879725" cy="1325880"/>
          </a:xfrm>
          <a:prstGeom prst="rect">
            <a:avLst/>
          </a:prstGeom>
          <a:solidFill>
            <a:schemeClr val="accent4">
              <a:lumMod val="20000"/>
              <a:lumOff val="80000"/>
            </a:schemeClr>
          </a:solidFill>
          <a:ln w="9525">
            <a:solidFill>
              <a:schemeClr val="accent1"/>
            </a:solidFill>
            <a:miter lim="800000"/>
            <a:headEnd/>
            <a:tailEnd/>
          </a:ln>
        </p:spPr>
        <p:txBody>
          <a:bodyPr>
            <a:normAutofit/>
          </a:bodyPr>
          <a:lstStyle/>
          <a:p>
            <a:pPr marL="182563" indent="-182563" algn="l" eaLnBrk="0" hangingPunct="0">
              <a:spcBef>
                <a:spcPct val="20000"/>
              </a:spcBef>
              <a:buFont typeface="Arial" pitchFamily="34" charset="0"/>
              <a:buChar char="•"/>
              <a:defRPr/>
            </a:pPr>
            <a:r>
              <a:rPr lang="en-US" sz="1100" dirty="0">
                <a:latin typeface="+mn-lt"/>
                <a:ea typeface="Tahoma" pitchFamily="34" charset="0"/>
                <a:cs typeface="Tahoma" pitchFamily="34" charset="0"/>
              </a:rPr>
              <a:t>The current capacity requirements (CPUs, network connections, I/0 channels) that the app needs to perform at a level </a:t>
            </a:r>
            <a:r>
              <a:rPr lang="en-US" sz="1100" dirty="0" smtClean="0">
                <a:latin typeface="+mn-lt"/>
                <a:ea typeface="Tahoma" pitchFamily="34" charset="0"/>
                <a:cs typeface="Tahoma" pitchFamily="34" charset="0"/>
              </a:rPr>
              <a:t>inline </a:t>
            </a:r>
            <a:r>
              <a:rPr lang="en-US" sz="1100" dirty="0">
                <a:latin typeface="+mn-lt"/>
                <a:ea typeface="Tahoma" pitchFamily="34" charset="0"/>
                <a:cs typeface="Tahoma" pitchFamily="34" charset="0"/>
              </a:rPr>
              <a:t>with user expectations.</a:t>
            </a:r>
          </a:p>
          <a:p>
            <a:pPr marL="182563" indent="-182563" algn="l" eaLnBrk="0" hangingPunct="0">
              <a:spcBef>
                <a:spcPct val="20000"/>
              </a:spcBef>
              <a:buFont typeface="Arial" pitchFamily="34" charset="0"/>
              <a:buChar char="•"/>
              <a:defRPr/>
            </a:pPr>
            <a:r>
              <a:rPr lang="en-US" sz="1100" dirty="0">
                <a:latin typeface="+mn-lt"/>
                <a:ea typeface="Tahoma" pitchFamily="34" charset="0"/>
                <a:cs typeface="Tahoma" pitchFamily="34" charset="0"/>
              </a:rPr>
              <a:t>Base level performance requirement; what is the worst acceptable response time or throughput?</a:t>
            </a:r>
          </a:p>
          <a:p>
            <a:pPr marL="182563" indent="-182563" eaLnBrk="0" hangingPunct="0">
              <a:spcBef>
                <a:spcPct val="20000"/>
              </a:spcBef>
              <a:buFont typeface="Arial" pitchFamily="34" charset="0"/>
              <a:buChar char="•"/>
              <a:defRPr/>
            </a:pPr>
            <a:endParaRPr lang="en-US" sz="1200" dirty="0">
              <a:solidFill>
                <a:srgbClr val="254061"/>
              </a:solidFill>
              <a:latin typeface="+mn-lt"/>
              <a:ea typeface="Tahoma" pitchFamily="34" charset="0"/>
              <a:cs typeface="Tahoma" pitchFamily="34" charset="0"/>
            </a:endParaRPr>
          </a:p>
        </p:txBody>
      </p:sp>
      <p:sp>
        <p:nvSpPr>
          <p:cNvPr id="23" name="Subtitle 2"/>
          <p:cNvSpPr txBox="1">
            <a:spLocks/>
          </p:cNvSpPr>
          <p:nvPr/>
        </p:nvSpPr>
        <p:spPr bwMode="auto">
          <a:xfrm>
            <a:off x="2644775" y="4773364"/>
            <a:ext cx="2879725" cy="914400"/>
          </a:xfrm>
          <a:prstGeom prst="rect">
            <a:avLst/>
          </a:prstGeom>
          <a:solidFill>
            <a:schemeClr val="accent4">
              <a:lumMod val="20000"/>
              <a:lumOff val="80000"/>
            </a:schemeClr>
          </a:solidFill>
          <a:ln w="9525">
            <a:solidFill>
              <a:schemeClr val="accent1"/>
            </a:solidFill>
            <a:miter lim="800000"/>
            <a:headEnd/>
            <a:tailEnd/>
          </a:ln>
        </p:spPr>
        <p:txBody>
          <a:bodyPr>
            <a:normAutofit lnSpcReduction="10000"/>
          </a:bodyPr>
          <a:lstStyle/>
          <a:p>
            <a:pPr marL="182563" indent="-182563" algn="l" eaLnBrk="0" hangingPunct="0">
              <a:spcBef>
                <a:spcPct val="20000"/>
              </a:spcBef>
              <a:buFont typeface="Arial" pitchFamily="34" charset="0"/>
              <a:buChar char="•"/>
              <a:defRPr/>
            </a:pPr>
            <a:r>
              <a:rPr lang="en-US" sz="1100" dirty="0">
                <a:latin typeface="+mn-lt"/>
                <a:ea typeface="Tahoma" pitchFamily="34" charset="0"/>
                <a:cs typeface="Tahoma" pitchFamily="34" charset="0"/>
              </a:rPr>
              <a:t>Expected growth in demand from the app or service over the next three years.</a:t>
            </a:r>
          </a:p>
          <a:p>
            <a:pPr marL="182563" indent="-182563" algn="l" eaLnBrk="0" hangingPunct="0">
              <a:spcBef>
                <a:spcPct val="20000"/>
              </a:spcBef>
              <a:buFont typeface="Arial" pitchFamily="34" charset="0"/>
              <a:buChar char="•"/>
              <a:defRPr/>
            </a:pPr>
            <a:r>
              <a:rPr lang="en-US" sz="1100" dirty="0" smtClean="0">
                <a:latin typeface="+mn-lt"/>
                <a:ea typeface="Tahoma" pitchFamily="34" charset="0"/>
                <a:cs typeface="Tahoma" pitchFamily="34" charset="0"/>
              </a:rPr>
              <a:t>Negative growth from moving systems to a </a:t>
            </a:r>
            <a:r>
              <a:rPr lang="en-US" sz="1100" dirty="0" err="1" smtClean="0">
                <a:latin typeface="+mn-lt"/>
                <a:ea typeface="Tahoma" pitchFamily="34" charset="0"/>
                <a:cs typeface="Tahoma" pitchFamily="34" charset="0"/>
              </a:rPr>
              <a:t>SaaS</a:t>
            </a:r>
            <a:r>
              <a:rPr lang="en-US" sz="1100" dirty="0" smtClean="0">
                <a:latin typeface="+mn-lt"/>
                <a:ea typeface="Tahoma" pitchFamily="34" charset="0"/>
                <a:cs typeface="Tahoma" pitchFamily="34" charset="0"/>
              </a:rPr>
              <a:t> offering.</a:t>
            </a:r>
          </a:p>
          <a:p>
            <a:pPr marL="182563" indent="-182563" algn="l" eaLnBrk="0" hangingPunct="0">
              <a:spcBef>
                <a:spcPct val="20000"/>
              </a:spcBef>
              <a:buFont typeface="Arial" pitchFamily="34" charset="0"/>
              <a:buChar char="•"/>
              <a:defRPr/>
            </a:pPr>
            <a:r>
              <a:rPr lang="en-US" sz="1100" dirty="0" smtClean="0">
                <a:latin typeface="+mn-lt"/>
                <a:ea typeface="Tahoma" pitchFamily="34" charset="0"/>
                <a:cs typeface="Tahoma" pitchFamily="34" charset="0"/>
              </a:rPr>
              <a:t>Accounts </a:t>
            </a:r>
            <a:r>
              <a:rPr lang="en-US" sz="1100" dirty="0">
                <a:latin typeface="+mn-lt"/>
                <a:ea typeface="Tahoma" pitchFamily="34" charset="0"/>
                <a:cs typeface="Tahoma" pitchFamily="34" charset="0"/>
              </a:rPr>
              <a:t>for uncertainty</a:t>
            </a:r>
            <a:r>
              <a:rPr lang="en-US" sz="1100" dirty="0" smtClean="0">
                <a:latin typeface="+mn-lt"/>
                <a:ea typeface="Tahoma" pitchFamily="34" charset="0"/>
                <a:cs typeface="Tahoma" pitchFamily="34" charset="0"/>
              </a:rPr>
              <a:t>.</a:t>
            </a:r>
            <a:endParaRPr lang="en-US" sz="1100" dirty="0">
              <a:latin typeface="+mn-lt"/>
              <a:ea typeface="Tahoma" pitchFamily="34" charset="0"/>
              <a:cs typeface="Tahoma" pitchFamily="34" charset="0"/>
            </a:endParaRPr>
          </a:p>
        </p:txBody>
      </p:sp>
      <p:sp>
        <p:nvSpPr>
          <p:cNvPr id="29" name="Subtitle 2"/>
          <p:cNvSpPr txBox="1">
            <a:spLocks/>
          </p:cNvSpPr>
          <p:nvPr/>
        </p:nvSpPr>
        <p:spPr bwMode="auto">
          <a:xfrm>
            <a:off x="2644775" y="3639829"/>
            <a:ext cx="2879725" cy="822960"/>
          </a:xfrm>
          <a:prstGeom prst="rect">
            <a:avLst/>
          </a:prstGeom>
          <a:solidFill>
            <a:schemeClr val="accent4">
              <a:lumMod val="20000"/>
              <a:lumOff val="80000"/>
            </a:schemeClr>
          </a:solidFill>
          <a:ln w="9525">
            <a:solidFill>
              <a:schemeClr val="accent1"/>
            </a:solidFill>
            <a:miter lim="800000"/>
            <a:headEnd/>
            <a:tailEnd/>
          </a:ln>
        </p:spPr>
        <p:txBody>
          <a:bodyPr>
            <a:normAutofit/>
          </a:bodyPr>
          <a:lstStyle/>
          <a:p>
            <a:pPr marL="182563" indent="-182563" algn="l" eaLnBrk="0" hangingPunct="0">
              <a:spcBef>
                <a:spcPct val="20000"/>
              </a:spcBef>
              <a:buFont typeface="Arial" pitchFamily="34" charset="0"/>
              <a:buChar char="•"/>
              <a:defRPr/>
            </a:pPr>
            <a:r>
              <a:rPr lang="en-US" sz="1100" dirty="0">
                <a:latin typeface="+mn-lt"/>
                <a:ea typeface="Tahoma" pitchFamily="34" charset="0"/>
                <a:cs typeface="Tahoma" pitchFamily="34" charset="0"/>
              </a:rPr>
              <a:t>Current importance of the app or service to the business. </a:t>
            </a:r>
          </a:p>
          <a:p>
            <a:pPr marL="182563" indent="-182563" algn="l" eaLnBrk="0" hangingPunct="0">
              <a:spcBef>
                <a:spcPct val="20000"/>
              </a:spcBef>
              <a:buFont typeface="Arial" pitchFamily="34" charset="0"/>
              <a:buChar char="•"/>
              <a:defRPr/>
            </a:pPr>
            <a:r>
              <a:rPr lang="en-US" sz="1100">
                <a:latin typeface="+mn-lt"/>
                <a:ea typeface="Tahoma" pitchFamily="34" charset="0"/>
                <a:cs typeface="Tahoma" pitchFamily="34" charset="0"/>
              </a:rPr>
              <a:t>Impact </a:t>
            </a:r>
            <a:r>
              <a:rPr lang="en-US" sz="1100" smtClean="0">
                <a:latin typeface="+mn-lt"/>
                <a:ea typeface="Tahoma" pitchFamily="34" charset="0"/>
                <a:cs typeface="Tahoma" pitchFamily="34" charset="0"/>
              </a:rPr>
              <a:t>of loss of service or poor performancet on the business.</a:t>
            </a:r>
            <a:endParaRPr lang="en-US" sz="1100" dirty="0">
              <a:latin typeface="+mn-lt"/>
              <a:ea typeface="Tahoma" pitchFamily="34" charset="0"/>
              <a:cs typeface="Tahoma" pitchFamily="34" charset="0"/>
            </a:endParaRPr>
          </a:p>
          <a:p>
            <a:pPr marL="182563" indent="-182563" algn="l" eaLnBrk="0" hangingPunct="0">
              <a:spcBef>
                <a:spcPct val="20000"/>
              </a:spcBef>
              <a:buFont typeface="Arial" pitchFamily="34" charset="0"/>
              <a:buChar char="•"/>
              <a:defRPr/>
            </a:pPr>
            <a:endParaRPr lang="en-US" sz="1200" dirty="0">
              <a:solidFill>
                <a:srgbClr val="254061"/>
              </a:solidFill>
              <a:latin typeface="+mn-lt"/>
              <a:ea typeface="Tahoma" pitchFamily="34" charset="0"/>
              <a:cs typeface="Tahoma" pitchFamily="34" charset="0"/>
            </a:endParaRPr>
          </a:p>
        </p:txBody>
      </p:sp>
      <p:sp>
        <p:nvSpPr>
          <p:cNvPr id="33" name="Subtitle 2"/>
          <p:cNvSpPr txBox="1">
            <a:spLocks/>
          </p:cNvSpPr>
          <p:nvPr/>
        </p:nvSpPr>
        <p:spPr bwMode="auto">
          <a:xfrm>
            <a:off x="5989133" y="2029666"/>
            <a:ext cx="2879725" cy="1325880"/>
          </a:xfrm>
          <a:prstGeom prst="rect">
            <a:avLst/>
          </a:prstGeom>
          <a:solidFill>
            <a:schemeClr val="accent4">
              <a:lumMod val="20000"/>
              <a:lumOff val="80000"/>
            </a:schemeClr>
          </a:solidFill>
          <a:ln w="9525">
            <a:solidFill>
              <a:schemeClr val="accent1"/>
            </a:solidFill>
            <a:miter lim="800000"/>
            <a:headEnd/>
            <a:tailEnd/>
          </a:ln>
        </p:spPr>
        <p:txBody>
          <a:bodyPr>
            <a:normAutofit/>
          </a:bodyPr>
          <a:lstStyle/>
          <a:p>
            <a:pPr marL="182563" indent="-182563" algn="l" eaLnBrk="0" hangingPunct="0">
              <a:spcBef>
                <a:spcPct val="20000"/>
              </a:spcBef>
              <a:buFont typeface="Arial" pitchFamily="34" charset="0"/>
              <a:buChar char="•"/>
              <a:defRPr/>
            </a:pPr>
            <a:r>
              <a:rPr lang="en-US" sz="1100" dirty="0">
                <a:latin typeface="+mn-lt"/>
                <a:ea typeface="Tahoma" pitchFamily="34" charset="0"/>
                <a:cs typeface="Tahoma" pitchFamily="34" charset="0"/>
              </a:rPr>
              <a:t>Original configuration requirements from app deployment.</a:t>
            </a:r>
          </a:p>
          <a:p>
            <a:pPr marL="182563" indent="-182563" algn="l" eaLnBrk="0" hangingPunct="0">
              <a:spcBef>
                <a:spcPct val="20000"/>
              </a:spcBef>
              <a:buFont typeface="Arial" pitchFamily="34" charset="0"/>
              <a:buChar char="•"/>
              <a:defRPr/>
            </a:pPr>
            <a:r>
              <a:rPr lang="en-US" sz="1100" dirty="0">
                <a:latin typeface="+mn-lt"/>
                <a:ea typeface="Tahoma" pitchFamily="34" charset="0"/>
                <a:cs typeface="Tahoma" pitchFamily="34" charset="0"/>
              </a:rPr>
              <a:t>Performance testing and </a:t>
            </a:r>
            <a:r>
              <a:rPr lang="en-US" sz="1100" dirty="0" smtClean="0">
                <a:latin typeface="+mn-lt"/>
                <a:ea typeface="Tahoma" pitchFamily="34" charset="0"/>
                <a:cs typeface="Tahoma" pitchFamily="34" charset="0"/>
              </a:rPr>
              <a:t>application </a:t>
            </a:r>
            <a:r>
              <a:rPr lang="en-US" sz="1100" dirty="0">
                <a:latin typeface="+mn-lt"/>
                <a:ea typeface="Tahoma" pitchFamily="34" charset="0"/>
                <a:cs typeface="Tahoma" pitchFamily="34" charset="0"/>
              </a:rPr>
              <a:t>performance </a:t>
            </a:r>
            <a:r>
              <a:rPr lang="en-US" sz="1100" dirty="0" smtClean="0">
                <a:latin typeface="+mn-lt"/>
                <a:ea typeface="Tahoma" pitchFamily="34" charset="0"/>
                <a:cs typeface="Tahoma" pitchFamily="34" charset="0"/>
              </a:rPr>
              <a:t>monitoring.</a:t>
            </a:r>
            <a:endParaRPr lang="en-US" sz="1100" dirty="0">
              <a:latin typeface="+mn-lt"/>
              <a:ea typeface="Tahoma" pitchFamily="34" charset="0"/>
              <a:cs typeface="Tahoma" pitchFamily="34" charset="0"/>
            </a:endParaRPr>
          </a:p>
          <a:p>
            <a:pPr marL="182563" indent="-182563" algn="l" eaLnBrk="0" hangingPunct="0">
              <a:spcBef>
                <a:spcPct val="20000"/>
              </a:spcBef>
              <a:buFont typeface="Arial" pitchFamily="34" charset="0"/>
              <a:buChar char="•"/>
              <a:defRPr/>
            </a:pPr>
            <a:r>
              <a:rPr lang="en-US" sz="1100" dirty="0">
                <a:latin typeface="+mn-lt"/>
                <a:ea typeface="Tahoma" pitchFamily="34" charset="0"/>
                <a:cs typeface="Tahoma" pitchFamily="34" charset="0"/>
              </a:rPr>
              <a:t>Physical to virtual machine (P2V) migration planning tools.</a:t>
            </a:r>
          </a:p>
          <a:p>
            <a:pPr marL="182563" indent="-182563" eaLnBrk="0" hangingPunct="0">
              <a:spcBef>
                <a:spcPct val="20000"/>
              </a:spcBef>
              <a:buFont typeface="Arial" pitchFamily="34" charset="0"/>
              <a:buChar char="•"/>
              <a:defRPr/>
            </a:pPr>
            <a:endParaRPr lang="en-US" sz="1200" dirty="0">
              <a:solidFill>
                <a:srgbClr val="254061"/>
              </a:solidFill>
              <a:latin typeface="+mn-lt"/>
              <a:ea typeface="Tahoma" pitchFamily="34" charset="0"/>
              <a:cs typeface="Tahoma" pitchFamily="34" charset="0"/>
            </a:endParaRPr>
          </a:p>
        </p:txBody>
      </p:sp>
      <p:sp>
        <p:nvSpPr>
          <p:cNvPr id="40" name="Subtitle 2"/>
          <p:cNvSpPr txBox="1">
            <a:spLocks/>
          </p:cNvSpPr>
          <p:nvPr/>
        </p:nvSpPr>
        <p:spPr bwMode="auto">
          <a:xfrm>
            <a:off x="5989133" y="3641416"/>
            <a:ext cx="2879725" cy="822960"/>
          </a:xfrm>
          <a:prstGeom prst="rect">
            <a:avLst/>
          </a:prstGeom>
          <a:solidFill>
            <a:schemeClr val="accent4">
              <a:lumMod val="20000"/>
              <a:lumOff val="80000"/>
            </a:schemeClr>
          </a:solidFill>
          <a:ln w="9525">
            <a:solidFill>
              <a:schemeClr val="accent1"/>
            </a:solidFill>
            <a:miter lim="800000"/>
            <a:headEnd/>
            <a:tailEnd/>
          </a:ln>
        </p:spPr>
        <p:txBody>
          <a:bodyPr>
            <a:normAutofit/>
          </a:bodyPr>
          <a:lstStyle/>
          <a:p>
            <a:pPr marL="182563" indent="-182563" algn="l" eaLnBrk="0" hangingPunct="0">
              <a:spcBef>
                <a:spcPct val="20000"/>
              </a:spcBef>
              <a:buFont typeface="Arial" pitchFamily="34" charset="0"/>
              <a:buChar char="•"/>
              <a:defRPr/>
            </a:pPr>
            <a:r>
              <a:rPr lang="en-US" sz="1100" dirty="0">
                <a:latin typeface="+mn-lt"/>
                <a:ea typeface="Tahoma" pitchFamily="34" charset="0"/>
                <a:cs typeface="Tahoma" pitchFamily="34" charset="0"/>
              </a:rPr>
              <a:t>Needs assessment for disaster recovery and business continuity planning.</a:t>
            </a:r>
          </a:p>
          <a:p>
            <a:pPr marL="182563" indent="-182563" algn="l" eaLnBrk="0" hangingPunct="0">
              <a:spcBef>
                <a:spcPct val="20000"/>
              </a:spcBef>
              <a:buFont typeface="Arial" pitchFamily="34" charset="0"/>
              <a:buChar char="•"/>
              <a:defRPr/>
            </a:pPr>
            <a:r>
              <a:rPr lang="en-US" sz="1100" dirty="0">
                <a:latin typeface="+mn-lt"/>
                <a:ea typeface="Tahoma" pitchFamily="34" charset="0"/>
                <a:cs typeface="Tahoma" pitchFamily="34" charset="0"/>
              </a:rPr>
              <a:t>Business impact analysis (BIA) for disaster recovery. </a:t>
            </a:r>
          </a:p>
          <a:p>
            <a:pPr marL="182563" indent="-182563" algn="l" eaLnBrk="0" hangingPunct="0">
              <a:spcBef>
                <a:spcPct val="20000"/>
              </a:spcBef>
              <a:buFont typeface="Arial" pitchFamily="34" charset="0"/>
              <a:buChar char="•"/>
              <a:defRPr/>
            </a:pPr>
            <a:endParaRPr lang="en-US" sz="1200" dirty="0">
              <a:solidFill>
                <a:srgbClr val="254061"/>
              </a:solidFill>
              <a:latin typeface="+mn-lt"/>
              <a:ea typeface="Tahoma" pitchFamily="34" charset="0"/>
              <a:cs typeface="Tahoma" pitchFamily="34" charset="0"/>
            </a:endParaRPr>
          </a:p>
        </p:txBody>
      </p:sp>
      <p:sp>
        <p:nvSpPr>
          <p:cNvPr id="44" name="Subtitle 2"/>
          <p:cNvSpPr txBox="1">
            <a:spLocks/>
          </p:cNvSpPr>
          <p:nvPr/>
        </p:nvSpPr>
        <p:spPr bwMode="auto">
          <a:xfrm>
            <a:off x="5989133" y="4773364"/>
            <a:ext cx="2879725" cy="914400"/>
          </a:xfrm>
          <a:prstGeom prst="rect">
            <a:avLst/>
          </a:prstGeom>
          <a:solidFill>
            <a:schemeClr val="accent4">
              <a:lumMod val="20000"/>
              <a:lumOff val="80000"/>
            </a:schemeClr>
          </a:solidFill>
          <a:ln w="9525">
            <a:solidFill>
              <a:schemeClr val="accent1"/>
            </a:solidFill>
            <a:miter lim="800000"/>
            <a:headEnd/>
            <a:tailEnd/>
          </a:ln>
        </p:spPr>
        <p:txBody>
          <a:bodyPr>
            <a:normAutofit lnSpcReduction="10000"/>
          </a:bodyPr>
          <a:lstStyle/>
          <a:p>
            <a:pPr marL="182563" indent="-182563" algn="l" eaLnBrk="0" hangingPunct="0">
              <a:spcBef>
                <a:spcPct val="20000"/>
              </a:spcBef>
              <a:buFont typeface="Arial" pitchFamily="34" charset="0"/>
              <a:buChar char="•"/>
              <a:defRPr/>
            </a:pPr>
            <a:r>
              <a:rPr lang="en-US" sz="1100" dirty="0">
                <a:latin typeface="+mn-lt"/>
                <a:ea typeface="Tahoma" pitchFamily="34" charset="0"/>
                <a:cs typeface="Tahoma" pitchFamily="34" charset="0"/>
              </a:rPr>
              <a:t>Predicted growth in business can help predict growth in transactional </a:t>
            </a:r>
            <a:r>
              <a:rPr lang="en-US" sz="1100" dirty="0" smtClean="0">
                <a:latin typeface="+mn-lt"/>
                <a:ea typeface="Tahoma" pitchFamily="34" charset="0"/>
                <a:cs typeface="Tahoma" pitchFamily="34" charset="0"/>
              </a:rPr>
              <a:t>processes.</a:t>
            </a:r>
            <a:endParaRPr lang="en-US" sz="1100" dirty="0">
              <a:latin typeface="+mn-lt"/>
              <a:ea typeface="Tahoma" pitchFamily="34" charset="0"/>
              <a:cs typeface="Tahoma" pitchFamily="34" charset="0"/>
            </a:endParaRPr>
          </a:p>
          <a:p>
            <a:pPr marL="182563" indent="-182563" algn="l" eaLnBrk="0" hangingPunct="0">
              <a:spcBef>
                <a:spcPct val="20000"/>
              </a:spcBef>
              <a:buFont typeface="Arial" pitchFamily="34" charset="0"/>
              <a:buChar char="•"/>
              <a:defRPr/>
            </a:pPr>
            <a:r>
              <a:rPr lang="en-US" sz="1100" dirty="0">
                <a:latin typeface="+mn-lt"/>
                <a:ea typeface="Tahoma" pitchFamily="34" charset="0"/>
                <a:cs typeface="Tahoma" pitchFamily="34" charset="0"/>
              </a:rPr>
              <a:t>Monitor historical utilization to build a projection of future </a:t>
            </a:r>
            <a:r>
              <a:rPr lang="en-US" sz="1100" dirty="0" smtClean="0">
                <a:latin typeface="+mn-lt"/>
                <a:ea typeface="Tahoma" pitchFamily="34" charset="0"/>
                <a:cs typeface="Tahoma" pitchFamily="34" charset="0"/>
              </a:rPr>
              <a:t>utilization.</a:t>
            </a:r>
            <a:endParaRPr lang="en-US" sz="1100" dirty="0">
              <a:latin typeface="+mn-lt"/>
              <a:ea typeface="Tahoma" pitchFamily="34" charset="0"/>
              <a:cs typeface="Tahoma" pitchFamily="34" charset="0"/>
            </a:endParaRPr>
          </a:p>
        </p:txBody>
      </p:sp>
      <p:sp>
        <p:nvSpPr>
          <p:cNvPr id="47" name="Rectangle 46"/>
          <p:cNvSpPr/>
          <p:nvPr/>
        </p:nvSpPr>
        <p:spPr>
          <a:xfrm>
            <a:off x="260350" y="1181130"/>
            <a:ext cx="8648700" cy="646331"/>
          </a:xfrm>
          <a:prstGeom prst="rect">
            <a:avLst/>
          </a:prstGeom>
        </p:spPr>
        <p:txBody>
          <a:bodyPr wrap="square">
            <a:spAutoFit/>
          </a:bodyPr>
          <a:lstStyle/>
          <a:p>
            <a:pPr algn="l">
              <a:defRPr/>
            </a:pPr>
            <a:r>
              <a:rPr lang="en-CA" b="1" dirty="0" smtClean="0">
                <a:solidFill>
                  <a:schemeClr val="accent6">
                    <a:lumMod val="75000"/>
                  </a:schemeClr>
                </a:solidFill>
                <a:latin typeface="+mn-lt"/>
              </a:rPr>
              <a:t>Scope and specify your requirements based on business needs, to help the vendor recommend a solution.</a:t>
            </a:r>
            <a:endParaRPr lang="en-CA" b="1" dirty="0">
              <a:solidFill>
                <a:schemeClr val="accent6">
                  <a:lumMod val="75000"/>
                </a:schemeClr>
              </a:solidFill>
              <a:latin typeface="+mn-lt"/>
            </a:endParaRPr>
          </a:p>
        </p:txBody>
      </p:sp>
      <p:sp>
        <p:nvSpPr>
          <p:cNvPr id="32" name="Right Arrow 31"/>
          <p:cNvSpPr/>
          <p:nvPr/>
        </p:nvSpPr>
        <p:spPr>
          <a:xfrm>
            <a:off x="2181244" y="3856998"/>
            <a:ext cx="412750" cy="287338"/>
          </a:xfrm>
          <a:prstGeom prst="rightArrow">
            <a:avLst/>
          </a:prstGeom>
          <a:solidFill>
            <a:srgbClr val="D17D08"/>
          </a:solidFill>
          <a:ln>
            <a:solidFill>
              <a:srgbClr val="3037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6" name="Right Arrow 35"/>
          <p:cNvSpPr/>
          <p:nvPr/>
        </p:nvSpPr>
        <p:spPr>
          <a:xfrm>
            <a:off x="2181244" y="5093404"/>
            <a:ext cx="412750" cy="288925"/>
          </a:xfrm>
          <a:prstGeom prst="rightArrow">
            <a:avLst/>
          </a:prstGeom>
          <a:solidFill>
            <a:srgbClr val="D17D08"/>
          </a:solidFill>
          <a:ln>
            <a:solidFill>
              <a:srgbClr val="3037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7" name="Right Arrow 36"/>
          <p:cNvSpPr/>
          <p:nvPr/>
        </p:nvSpPr>
        <p:spPr>
          <a:xfrm>
            <a:off x="5567381" y="2514489"/>
            <a:ext cx="412750" cy="288925"/>
          </a:xfrm>
          <a:prstGeom prst="rightArrow">
            <a:avLst/>
          </a:prstGeom>
          <a:solidFill>
            <a:srgbClr val="D17D08"/>
          </a:solidFill>
          <a:ln>
            <a:solidFill>
              <a:srgbClr val="3037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8" name="Right Arrow 37"/>
          <p:cNvSpPr/>
          <p:nvPr/>
        </p:nvSpPr>
        <p:spPr>
          <a:xfrm>
            <a:off x="5567381" y="3856998"/>
            <a:ext cx="412750" cy="287338"/>
          </a:xfrm>
          <a:prstGeom prst="rightArrow">
            <a:avLst/>
          </a:prstGeom>
          <a:solidFill>
            <a:srgbClr val="D17D08"/>
          </a:solidFill>
          <a:ln>
            <a:solidFill>
              <a:srgbClr val="3037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8" name="Right Arrow 47"/>
          <p:cNvSpPr/>
          <p:nvPr/>
        </p:nvSpPr>
        <p:spPr>
          <a:xfrm>
            <a:off x="5567381" y="5093404"/>
            <a:ext cx="412750" cy="288925"/>
          </a:xfrm>
          <a:prstGeom prst="rightArrow">
            <a:avLst/>
          </a:prstGeom>
          <a:solidFill>
            <a:srgbClr val="D17D08"/>
          </a:solidFill>
          <a:ln>
            <a:solidFill>
              <a:srgbClr val="30372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9" name="TextBox 38"/>
          <p:cNvSpPr txBox="1"/>
          <p:nvPr>
            <p:custDataLst>
              <p:tags r:id="rId4"/>
            </p:custDataLst>
          </p:nvPr>
        </p:nvSpPr>
        <p:spPr>
          <a:xfrm>
            <a:off x="3017520" y="1736812"/>
            <a:ext cx="2103120" cy="307777"/>
          </a:xfrm>
          <a:prstGeom prst="rect">
            <a:avLst/>
          </a:prstGeom>
          <a:noFill/>
        </p:spPr>
        <p:txBody>
          <a:bodyPr wrap="square" rtlCol="0">
            <a:spAutoFit/>
          </a:bodyPr>
          <a:lstStyle/>
          <a:p>
            <a:r>
              <a:rPr lang="en-US" sz="1400" b="1" dirty="0" smtClean="0"/>
              <a:t>What this includes</a:t>
            </a:r>
            <a:endParaRPr lang="en-US" sz="1400" b="1" dirty="0"/>
          </a:p>
        </p:txBody>
      </p:sp>
      <p:sp>
        <p:nvSpPr>
          <p:cNvPr id="42" name="TextBox 41"/>
          <p:cNvSpPr txBox="1"/>
          <p:nvPr>
            <p:custDataLst>
              <p:tags r:id="rId5"/>
            </p:custDataLst>
          </p:nvPr>
        </p:nvSpPr>
        <p:spPr>
          <a:xfrm>
            <a:off x="6269168" y="1736812"/>
            <a:ext cx="2103120" cy="307777"/>
          </a:xfrm>
          <a:prstGeom prst="rect">
            <a:avLst/>
          </a:prstGeom>
          <a:noFill/>
        </p:spPr>
        <p:txBody>
          <a:bodyPr wrap="square" rtlCol="0">
            <a:spAutoFit/>
          </a:bodyPr>
          <a:lstStyle/>
          <a:p>
            <a:r>
              <a:rPr lang="en-US" sz="1400" b="1" dirty="0" smtClean="0"/>
              <a:t>Where to get it</a:t>
            </a:r>
            <a:endParaRPr lang="en-US" sz="1400" b="1" dirty="0"/>
          </a:p>
        </p:txBody>
      </p:sp>
      <p:grpSp>
        <p:nvGrpSpPr>
          <p:cNvPr id="27" name="Group 135"/>
          <p:cNvGrpSpPr/>
          <p:nvPr>
            <p:custDataLst>
              <p:tags r:id="rId6"/>
            </p:custDataLst>
          </p:nvPr>
        </p:nvGrpSpPr>
        <p:grpSpPr>
          <a:xfrm>
            <a:off x="287524" y="5837988"/>
            <a:ext cx="8617737" cy="579344"/>
            <a:chOff x="328298" y="4509120"/>
            <a:chExt cx="8491851" cy="579344"/>
          </a:xfrm>
        </p:grpSpPr>
        <p:sp>
          <p:nvSpPr>
            <p:cNvPr id="28" name="Rounded Rectangle 27"/>
            <p:cNvSpPr/>
            <p:nvPr/>
          </p:nvSpPr>
          <p:spPr>
            <a:xfrm>
              <a:off x="328613" y="4509120"/>
              <a:ext cx="8491536" cy="548640"/>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lIns="914400" rtlCol="0" anchor="ctr"/>
            <a:lstStyle/>
            <a:p>
              <a:pPr algn="l"/>
              <a:r>
                <a:rPr lang="en-US" sz="1200" dirty="0" smtClean="0">
                  <a:solidFill>
                    <a:schemeClr val="tx1"/>
                  </a:solidFill>
                </a:rPr>
                <a:t>For help on assessing current and future requirements and developing a roadmap, refer </a:t>
              </a:r>
              <a:r>
                <a:rPr lang="en-US" sz="1200" smtClean="0">
                  <a:solidFill>
                    <a:schemeClr val="tx1"/>
                  </a:solidFill>
                </a:rPr>
                <a:t>to </a:t>
              </a:r>
              <a:r>
                <a:rPr lang="en-US" sz="1200" i="1" smtClean="0">
                  <a:solidFill>
                    <a:schemeClr val="tx1"/>
                  </a:solidFill>
                  <a:hlinkClick r:id="rId9"/>
                </a:rPr>
                <a:t>Build </a:t>
              </a:r>
              <a:r>
                <a:rPr lang="en-US" sz="1200" i="1" dirty="0" smtClean="0">
                  <a:solidFill>
                    <a:schemeClr val="tx1"/>
                  </a:solidFill>
                  <a:hlinkClick r:id="rId9"/>
                </a:rPr>
                <a:t>an </a:t>
              </a:r>
              <a:r>
                <a:rPr lang="en-US" sz="1200" i="1" smtClean="0">
                  <a:solidFill>
                    <a:schemeClr val="tx1"/>
                  </a:solidFill>
                  <a:hlinkClick r:id="rId9"/>
                </a:rPr>
                <a:t>Applications Roadmap</a:t>
              </a:r>
              <a:r>
                <a:rPr lang="en-US" sz="1200" smtClean="0">
                  <a:solidFill>
                    <a:schemeClr val="tx1"/>
                  </a:solidFill>
                </a:rPr>
                <a:t> and </a:t>
              </a:r>
              <a:r>
                <a:rPr lang="en-US" sz="1200" i="1" smtClean="0">
                  <a:solidFill>
                    <a:schemeClr val="tx1"/>
                  </a:solidFill>
                  <a:hlinkClick r:id="rId10"/>
                </a:rPr>
                <a:t>Build </a:t>
              </a:r>
              <a:r>
                <a:rPr lang="en-US" sz="1200" i="1" dirty="0" smtClean="0">
                  <a:solidFill>
                    <a:schemeClr val="tx1"/>
                  </a:solidFill>
                  <a:hlinkClick r:id="rId10"/>
                </a:rPr>
                <a:t>an </a:t>
              </a:r>
              <a:r>
                <a:rPr lang="en-US" sz="1200" i="1" smtClean="0">
                  <a:solidFill>
                    <a:schemeClr val="tx1"/>
                  </a:solidFill>
                  <a:hlinkClick r:id="rId10"/>
                </a:rPr>
                <a:t>Infrastructure Roadmap</a:t>
              </a:r>
              <a:r>
                <a:rPr lang="en-US" sz="1200" smtClean="0">
                  <a:solidFill>
                    <a:schemeClr val="tx1"/>
                  </a:solidFill>
                </a:rPr>
                <a:t>.</a:t>
              </a:r>
              <a:endParaRPr lang="en-CA" sz="1200" dirty="0">
                <a:solidFill>
                  <a:schemeClr val="tx1"/>
                </a:solidFill>
              </a:endParaRPr>
            </a:p>
          </p:txBody>
        </p:sp>
        <p:pic>
          <p:nvPicPr>
            <p:cNvPr id="30" name="Picture 29" descr="insight.png"/>
            <p:cNvPicPr>
              <a:picLocks noChangeAspect="1"/>
            </p:cNvPicPr>
            <p:nvPr/>
          </p:nvPicPr>
          <p:blipFill>
            <a:blip r:embed="rId11" cstate="screen"/>
            <a:stretch>
              <a:fillRect/>
            </a:stretch>
          </p:blipFill>
          <p:spPr>
            <a:xfrm>
              <a:off x="328298" y="4509122"/>
              <a:ext cx="691195" cy="579342"/>
            </a:xfrm>
            <a:prstGeom prst="rect">
              <a:avLst/>
            </a:prstGeom>
          </p:spPr>
        </p:pic>
      </p:grpSp>
      <p:pic>
        <p:nvPicPr>
          <p:cNvPr id="26" name="Picture 25" descr="sample_linkbar-itrgNEW.gif">
            <a:hlinkClick r:id="rId12"/>
          </p:cNvPr>
          <p:cNvPicPr>
            <a:picLocks noChangeAspect="1"/>
          </p:cNvPicPr>
          <p:nvPr/>
        </p:nvPicPr>
        <p:blipFill>
          <a:blip r:embed="rId13"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Object 26" hidden="1"/>
          <p:cNvGraphicFramePr>
            <a:graphicFrameLocks noChangeAspect="1"/>
          </p:cNvGraphicFramePr>
          <p:nvPr/>
        </p:nvGraphicFramePr>
        <p:xfrm>
          <a:off x="0" y="0"/>
          <a:ext cx="158750" cy="158750"/>
        </p:xfrm>
        <a:graphic>
          <a:graphicData uri="http://schemas.openxmlformats.org/presentationml/2006/ole">
            <p:oleObj spid="_x0000_s353282" name="think-cell Slide" r:id="rId19" imgW="360" imgH="360" progId="">
              <p:embed/>
            </p:oleObj>
          </a:graphicData>
        </a:graphic>
      </p:graphicFrame>
      <p:sp>
        <p:nvSpPr>
          <p:cNvPr id="9" name="Rectangle 8" hidden="1"/>
          <p:cNvSpPr/>
          <p:nvPr>
            <p:custDataLst>
              <p:tags r:id="rId2"/>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200">
              <a:latin typeface="Arial"/>
              <a:sym typeface="Arial"/>
            </a:endParaRPr>
          </a:p>
        </p:txBody>
      </p:sp>
      <p:sp>
        <p:nvSpPr>
          <p:cNvPr id="2" name="Title 1"/>
          <p:cNvSpPr>
            <a:spLocks noGrp="1"/>
          </p:cNvSpPr>
          <p:nvPr>
            <p:ph type="title"/>
            <p:custDataLst>
              <p:tags r:id="rId3"/>
            </p:custDataLst>
          </p:nvPr>
        </p:nvSpPr>
        <p:spPr>
          <a:xfrm>
            <a:off x="251519" y="260648"/>
            <a:ext cx="8625781" cy="864096"/>
          </a:xfrm>
        </p:spPr>
        <p:txBody>
          <a:bodyPr/>
          <a:lstStyle/>
          <a:p>
            <a:r>
              <a:rPr lang="en-US" dirty="0" smtClean="0"/>
              <a:t>Devote </a:t>
            </a:r>
            <a:r>
              <a:rPr lang="en-US" smtClean="0"/>
              <a:t>significant up-front </a:t>
            </a:r>
            <a:r>
              <a:rPr lang="en-US" dirty="0" smtClean="0"/>
              <a:t>effort to establishing current and future requirements to ensure project success</a:t>
            </a:r>
            <a:endParaRPr lang="en-US" dirty="0"/>
          </a:p>
        </p:txBody>
      </p:sp>
      <p:sp>
        <p:nvSpPr>
          <p:cNvPr id="3" name="Text Placeholder 2"/>
          <p:cNvSpPr>
            <a:spLocks noGrp="1"/>
          </p:cNvSpPr>
          <p:nvPr>
            <p:ph type="body" sz="quarter" idx="19"/>
            <p:custDataLst>
              <p:tags r:id="rId4"/>
            </p:custDataLst>
          </p:nvPr>
        </p:nvSpPr>
        <p:spPr>
          <a:xfrm>
            <a:off x="257176" y="1268760"/>
            <a:ext cx="8620124" cy="657225"/>
          </a:xfrm>
        </p:spPr>
        <p:txBody>
          <a:bodyPr/>
          <a:lstStyle/>
          <a:p>
            <a:r>
              <a:rPr lang="en-US" dirty="0" smtClean="0"/>
              <a:t>Begin the process nine months in advance to reserve sufficient time to meet with application owners, administrators, and business </a:t>
            </a:r>
            <a:r>
              <a:rPr lang="en-US" dirty="0" smtClean="0"/>
              <a:t>stakeholders.</a:t>
            </a:r>
            <a:endParaRPr lang="en-US" dirty="0"/>
          </a:p>
        </p:txBody>
      </p:sp>
      <p:sp>
        <p:nvSpPr>
          <p:cNvPr id="5" name="Text Placeholder 4"/>
          <p:cNvSpPr>
            <a:spLocks noGrp="1"/>
          </p:cNvSpPr>
          <p:nvPr>
            <p:ph type="body" sz="quarter" idx="16"/>
            <p:custDataLst>
              <p:tags r:id="rId5"/>
            </p:custDataLst>
          </p:nvPr>
        </p:nvSpPr>
        <p:spPr>
          <a:xfrm>
            <a:off x="249303" y="2022215"/>
            <a:ext cx="3639129" cy="4503129"/>
          </a:xfrm>
        </p:spPr>
        <p:txBody>
          <a:bodyPr/>
          <a:lstStyle/>
          <a:p>
            <a:r>
              <a:rPr lang="en-US" b="1" dirty="0" smtClean="0"/>
              <a:t>Up front effort yields the greatest results. </a:t>
            </a:r>
            <a:r>
              <a:rPr lang="en-US" dirty="0" smtClean="0"/>
              <a:t>Satisfaction isn’t driven by effort on the RFP, it is driven by effort putting together the requirements that go into it. Assessing requirements should account </a:t>
            </a:r>
            <a:r>
              <a:rPr lang="en-US" dirty="0" smtClean="0"/>
              <a:t>for </a:t>
            </a:r>
            <a:r>
              <a:rPr lang="en-US" dirty="0" smtClean="0"/>
              <a:t>the majority of time spent on the project. </a:t>
            </a:r>
          </a:p>
          <a:p>
            <a:r>
              <a:rPr lang="en-US" b="1" dirty="0" smtClean="0"/>
              <a:t>Set up meeting with stakeholders to verify requirements.</a:t>
            </a:r>
            <a:r>
              <a:rPr lang="en-US" dirty="0" smtClean="0"/>
              <a:t> Approach applications owners and database </a:t>
            </a:r>
            <a:r>
              <a:rPr lang="en-US" dirty="0" err="1" smtClean="0"/>
              <a:t>admins</a:t>
            </a:r>
            <a:r>
              <a:rPr lang="en-US" dirty="0" smtClean="0"/>
              <a:t> with IT’s estimates around current requirements. Solicit feedback and ask for growth expectations and planned future initiatives to help future-proof the purchase.</a:t>
            </a:r>
          </a:p>
          <a:p>
            <a:r>
              <a:rPr lang="en-US" b="1" dirty="0" smtClean="0"/>
              <a:t>Consider your virtualization strategy. </a:t>
            </a:r>
            <a:r>
              <a:rPr lang="en-US" dirty="0" smtClean="0"/>
              <a:t>Consult with the virtualization admin to determine anticipated increases in virtualization and important integration requirements for the hypervisor and management software.</a:t>
            </a:r>
          </a:p>
          <a:p>
            <a:r>
              <a:rPr lang="en-US" b="1" dirty="0" smtClean="0"/>
              <a:t>Determine storage approach.</a:t>
            </a:r>
            <a:r>
              <a:rPr lang="en-US" dirty="0" smtClean="0"/>
              <a:t> Most solutions are either extremely user friendly, or very customizable. Usually storage </a:t>
            </a:r>
            <a:r>
              <a:rPr lang="en-US" dirty="0" err="1" smtClean="0"/>
              <a:t>admins</a:t>
            </a:r>
            <a:r>
              <a:rPr lang="en-US" dirty="0" smtClean="0"/>
              <a:t> feel very strongly one way or another. Consult with your team to strategize on requirements in this area.</a:t>
            </a:r>
          </a:p>
        </p:txBody>
      </p:sp>
      <p:sp>
        <p:nvSpPr>
          <p:cNvPr id="8" name="TextBox 7"/>
          <p:cNvSpPr txBox="1"/>
          <p:nvPr>
            <p:custDataLst>
              <p:tags r:id="rId6"/>
            </p:custDataLst>
          </p:nvPr>
        </p:nvSpPr>
        <p:spPr>
          <a:xfrm>
            <a:off x="4012628" y="1988841"/>
            <a:ext cx="4864672" cy="1769715"/>
          </a:xfrm>
          <a:prstGeom prst="rect">
            <a:avLst/>
          </a:prstGeom>
          <a:noFill/>
        </p:spPr>
        <p:txBody>
          <a:bodyPr wrap="square" rtlCol="0">
            <a:spAutoFit/>
          </a:bodyPr>
          <a:lstStyle/>
          <a:p>
            <a:pPr algn="l"/>
            <a:r>
              <a:rPr lang="en-US" sz="1200" dirty="0" smtClean="0"/>
              <a:t>Two vendors we were looking at proposed combinations of NAS and tiered storage. While I thought they were great concepts, I believed they were better suited for large file shares and email systems.</a:t>
            </a:r>
          </a:p>
          <a:p>
            <a:pPr algn="l">
              <a:spcBef>
                <a:spcPts val="300"/>
              </a:spcBef>
              <a:spcAft>
                <a:spcPts val="300"/>
              </a:spcAft>
            </a:pPr>
            <a:r>
              <a:rPr lang="en-US" sz="1200" dirty="0" smtClean="0"/>
              <a:t>I was not convinced that they could support our CIS application and Database environment, and thus we purchased a traditional SAN storage system.</a:t>
            </a:r>
          </a:p>
          <a:p>
            <a:pPr algn="l"/>
            <a:r>
              <a:rPr lang="en-US" sz="1200" dirty="0" smtClean="0"/>
              <a:t>	</a:t>
            </a:r>
            <a:r>
              <a:rPr lang="en-US" sz="1200" smtClean="0"/>
              <a:t>                    </a:t>
            </a:r>
            <a:r>
              <a:rPr lang="en-US" sz="1000" smtClean="0"/>
              <a:t>- </a:t>
            </a:r>
            <a:r>
              <a:rPr lang="en-US" sz="1000" dirty="0" smtClean="0"/>
              <a:t>James R. Harding, B.A.,</a:t>
            </a:r>
          </a:p>
          <a:p>
            <a:pPr algn="l"/>
            <a:r>
              <a:rPr lang="en-US" sz="1000" dirty="0" smtClean="0"/>
              <a:t>	                        Manager, Technology Services &amp; Support, </a:t>
            </a:r>
          </a:p>
          <a:p>
            <a:pPr algn="l"/>
            <a:r>
              <a:rPr lang="en-US" sz="1000" dirty="0" smtClean="0"/>
              <a:t> 	                        </a:t>
            </a:r>
            <a:r>
              <a:rPr lang="en-US" sz="1000" dirty="0" err="1" smtClean="0"/>
              <a:t>Enwin</a:t>
            </a:r>
            <a:r>
              <a:rPr lang="en-US" sz="1000" dirty="0" smtClean="0"/>
              <a:t>  Utilities Ltd.</a:t>
            </a:r>
          </a:p>
        </p:txBody>
      </p:sp>
      <p:cxnSp>
        <p:nvCxnSpPr>
          <p:cNvPr id="12" name="Straight Connector 11"/>
          <p:cNvCxnSpPr/>
          <p:nvPr>
            <p:custDataLst>
              <p:tags r:id="rId7"/>
            </p:custDataLst>
          </p:nvPr>
        </p:nvCxnSpPr>
        <p:spPr>
          <a:xfrm rot="10800000" flipV="1">
            <a:off x="4284939" y="6091627"/>
            <a:ext cx="3300277" cy="1"/>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custDataLst>
              <p:tags r:id="rId8"/>
            </p:custDataLst>
          </p:nvPr>
        </p:nvSpPr>
        <p:spPr>
          <a:xfrm>
            <a:off x="6841038" y="6068325"/>
            <a:ext cx="1488357" cy="276999"/>
          </a:xfrm>
          <a:prstGeom prst="rect">
            <a:avLst/>
          </a:prstGeom>
          <a:noFill/>
        </p:spPr>
        <p:txBody>
          <a:bodyPr wrap="none" rtlCol="0">
            <a:spAutoFit/>
          </a:bodyPr>
          <a:lstStyle/>
          <a:p>
            <a:r>
              <a:rPr lang="en-US" sz="1200" dirty="0" smtClean="0"/>
              <a:t>Minimal Effort (0%)</a:t>
            </a:r>
            <a:endParaRPr lang="en-US" sz="1200" dirty="0"/>
          </a:p>
        </p:txBody>
      </p:sp>
      <p:sp>
        <p:nvSpPr>
          <p:cNvPr id="14" name="TextBox 13"/>
          <p:cNvSpPr txBox="1"/>
          <p:nvPr>
            <p:custDataLst>
              <p:tags r:id="rId9"/>
            </p:custDataLst>
          </p:nvPr>
        </p:nvSpPr>
        <p:spPr>
          <a:xfrm>
            <a:off x="4536966" y="6068325"/>
            <a:ext cx="1717586" cy="276999"/>
          </a:xfrm>
          <a:prstGeom prst="rect">
            <a:avLst/>
          </a:prstGeom>
          <a:noFill/>
        </p:spPr>
        <p:txBody>
          <a:bodyPr wrap="none" rtlCol="0">
            <a:spAutoFit/>
          </a:bodyPr>
          <a:lstStyle/>
          <a:p>
            <a:r>
              <a:rPr lang="en-US" sz="1200" dirty="0" smtClean="0"/>
              <a:t>Colossal Effort (100%)</a:t>
            </a:r>
            <a:endParaRPr lang="en-US" sz="1200" dirty="0"/>
          </a:p>
        </p:txBody>
      </p:sp>
      <p:cxnSp>
        <p:nvCxnSpPr>
          <p:cNvPr id="15" name="Straight Connector 14"/>
          <p:cNvCxnSpPr/>
          <p:nvPr>
            <p:custDataLst>
              <p:tags r:id="rId10"/>
            </p:custDataLst>
          </p:nvPr>
        </p:nvCxnSpPr>
        <p:spPr>
          <a:xfrm rot="5400000">
            <a:off x="4262078" y="6060513"/>
            <a:ext cx="457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custDataLst>
              <p:tags r:id="rId11"/>
            </p:custDataLst>
          </p:nvPr>
        </p:nvCxnSpPr>
        <p:spPr>
          <a:xfrm rot="5400000">
            <a:off x="7563151" y="6068340"/>
            <a:ext cx="45720" cy="0"/>
          </a:xfrm>
          <a:prstGeom prst="line">
            <a:avLst/>
          </a:prstGeom>
        </p:spPr>
        <p:style>
          <a:lnRef idx="1">
            <a:schemeClr val="accent1"/>
          </a:lnRef>
          <a:fillRef idx="0">
            <a:schemeClr val="accent1"/>
          </a:fillRef>
          <a:effectRef idx="0">
            <a:schemeClr val="accent1"/>
          </a:effectRef>
          <a:fontRef idx="minor">
            <a:schemeClr val="tx1"/>
          </a:fontRef>
        </p:style>
      </p:cxnSp>
      <p:pic>
        <p:nvPicPr>
          <p:cNvPr id="18" name="Picture 17" descr="quote2.wmf"/>
          <p:cNvPicPr>
            <a:picLocks noChangeAspect="1"/>
          </p:cNvPicPr>
          <p:nvPr>
            <p:custDataLst>
              <p:tags r:id="rId12"/>
            </p:custDataLst>
          </p:nvPr>
        </p:nvPicPr>
        <p:blipFill>
          <a:blip r:embed="rId20" cstate="print"/>
          <a:stretch>
            <a:fillRect/>
          </a:stretch>
        </p:blipFill>
        <p:spPr>
          <a:xfrm>
            <a:off x="8605926" y="2971847"/>
            <a:ext cx="179050" cy="127893"/>
          </a:xfrm>
          <a:prstGeom prst="rect">
            <a:avLst/>
          </a:prstGeom>
        </p:spPr>
      </p:pic>
      <p:pic>
        <p:nvPicPr>
          <p:cNvPr id="19" name="Picture 18" descr="quote1.wmf"/>
          <p:cNvPicPr>
            <a:picLocks noChangeAspect="1"/>
          </p:cNvPicPr>
          <p:nvPr>
            <p:custDataLst>
              <p:tags r:id="rId13"/>
            </p:custDataLst>
          </p:nvPr>
        </p:nvPicPr>
        <p:blipFill>
          <a:blip r:embed="rId21" cstate="print"/>
          <a:stretch>
            <a:fillRect/>
          </a:stretch>
        </p:blipFill>
        <p:spPr>
          <a:xfrm>
            <a:off x="3851920" y="1988840"/>
            <a:ext cx="179050" cy="127893"/>
          </a:xfrm>
          <a:prstGeom prst="rect">
            <a:avLst/>
          </a:prstGeom>
        </p:spPr>
      </p:pic>
      <p:pic>
        <p:nvPicPr>
          <p:cNvPr id="253956" name="Picture 4"/>
          <p:cNvPicPr>
            <a:picLocks noChangeAspect="1" noChangeArrowheads="1"/>
          </p:cNvPicPr>
          <p:nvPr>
            <p:custDataLst>
              <p:tags r:id="rId14"/>
            </p:custDataLst>
          </p:nvPr>
        </p:nvPicPr>
        <p:blipFill>
          <a:blip r:embed="rId22" cstate="print"/>
          <a:srcRect r="1515"/>
          <a:stretch>
            <a:fillRect/>
          </a:stretch>
        </p:blipFill>
        <p:spPr bwMode="auto">
          <a:xfrm>
            <a:off x="4428954" y="4031390"/>
            <a:ext cx="4580781" cy="1895856"/>
          </a:xfrm>
          <a:prstGeom prst="rect">
            <a:avLst/>
          </a:prstGeom>
          <a:noFill/>
          <a:ln w="9525">
            <a:noFill/>
            <a:miter lim="800000"/>
            <a:headEnd/>
            <a:tailEnd/>
          </a:ln>
          <a:effectLst>
            <a:softEdge rad="31750"/>
          </a:effectLst>
        </p:spPr>
      </p:pic>
      <p:sp>
        <p:nvSpPr>
          <p:cNvPr id="22" name="Rectangle 21"/>
          <p:cNvSpPr/>
          <p:nvPr>
            <p:custDataLst>
              <p:tags r:id="rId15"/>
            </p:custDataLst>
          </p:nvPr>
        </p:nvSpPr>
        <p:spPr>
          <a:xfrm>
            <a:off x="4356946" y="4689140"/>
            <a:ext cx="1861602" cy="1325880"/>
          </a:xfrm>
          <a:prstGeom prst="rect">
            <a:avLst/>
          </a:prstGeom>
          <a:noFill/>
          <a:ln w="28575">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3"/>
          <p:cNvPicPr>
            <a:picLocks noChangeAspect="1" noChangeArrowheads="1"/>
          </p:cNvPicPr>
          <p:nvPr>
            <p:custDataLst>
              <p:tags r:id="rId16"/>
            </p:custDataLst>
          </p:nvPr>
        </p:nvPicPr>
        <p:blipFill>
          <a:blip r:embed="rId23" cstate="print"/>
          <a:srcRect/>
          <a:stretch>
            <a:fillRect/>
          </a:stretch>
        </p:blipFill>
        <p:spPr bwMode="auto">
          <a:xfrm>
            <a:off x="4308909" y="3825044"/>
            <a:ext cx="1019175" cy="657225"/>
          </a:xfrm>
          <a:prstGeom prst="rect">
            <a:avLst/>
          </a:prstGeom>
          <a:noFill/>
          <a:ln w="9525">
            <a:noFill/>
            <a:miter lim="800000"/>
            <a:headEnd/>
            <a:tailEnd/>
          </a:ln>
        </p:spPr>
      </p:pic>
      <p:pic>
        <p:nvPicPr>
          <p:cNvPr id="20" name="Picture 19" descr="sample_linkbar-itrgNEW.gif">
            <a:hlinkClick r:id="rId24"/>
          </p:cNvPr>
          <p:cNvPicPr>
            <a:picLocks noChangeAspect="1"/>
          </p:cNvPicPr>
          <p:nvPr/>
        </p:nvPicPr>
        <p:blipFill>
          <a:blip r:embed="rId2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72&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4&quot;&gt;&lt;elem m_fUsage=&quot;2.19510000000000010000E+000&quot;&gt;&lt;m_ppcolschidx val=&quot;0&quot;/&gt;&lt;m_rgb r=&quot;80&quot; g=&quot;0&quot; b=&quot;0&quot;/&gt;&lt;/elem&gt;&lt;elem m_fUsage=&quot;1.00000000000000000000E+000&quot;&gt;&lt;m_ppcolschidx val=&quot;0&quot;/&gt;&lt;m_rgb r=&quot;76&quot; g=&quot;bd&quot; b=&quot;5e&quot;/&gt;&lt;/elem&gt;&lt;elem m_fUsage=&quot;9.00000000000000020000E-001&quot;&gt;&lt;m_ppcolschidx val=&quot;0&quot;/&gt;&lt;m_rgb r=&quot;92&quot; g=&quot;b5&quot; b=&quot;d0&quot;/&gt;&lt;/elem&gt;&lt;elem m_fUsage=&quot;5.90490000000000180000E-001&quot;&gt;&lt;m_ppcolschidx val=&quot;0&quot;/&gt;&lt;m_rgb r=&quot;4a&quot; g=&quot;45&quot; b=&quot;2a&quot;/&gt;&lt;/elem&gt;&lt;/m_vecMRU&gt;&lt;/m_mruColor&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454"/>
  <p:tag name="ISPRING_SCORM_RATE_SLIDES" val="0"/>
  <p:tag name="ISPRING_SCORM_RATE_QUIZZES" val="0"/>
  <p:tag name="ISPRING_SCORM_PASSING_SCORE" val="0.0000000000"/>
  <p:tag name="GENSWF_OUTPUT_FILE_NAME" val="Purchase-Storage-WO-Buyers-Remorse-SB-Sample-flash"/>
  <p:tag name="ISPRING_RESOURCE_PATHS_HASH_2" val="d7661fa264a9ca3635991d72cfd0732a7a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1LmzG1S6x0eyUIp6SuCqa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TuhQeQBk.EWilIaJVxpvc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sRDL5Ld2yUKiTnbpZN5Dv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RmvIvSy1IUKy42fogUKNh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tB1v89uRlUO_8CfYGeGNM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g7eXmp6sqUqvVhASzCCO.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Q1XKXMrC0yXQKAqcW8w1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4aiIviJ8UapV9D.PANve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b2i.w3mQ9U6cB0NEVnqzI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7fudvYjrZE.bF4f4.57Zz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gYJeBo88sEyJtPL5Qg9Gf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vO02cyb12kGnhRDqvzknN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GBicywnk90SVHUePnjDmn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MaK.fgqn_kS_0.2zwBSG9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LdLZKAEbikmvClbgTOeSc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wQhjt.MyYkaqVx77GiqXH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wuSZiFfh1UOI3xuXWRHV7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WhvGLXji.0uYHXT0Fk47M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WC9gHW3B5kyGVIqOSqGPD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XhUZxPGaPU2tQPJFFZXk2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9wYP0FbiIU6Wcw3sBh7WE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Lwi1gG5eESwrEA7h2Te7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Ldq3zyUkyAZtOROpWxr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OKzZGHKC3EqryldwPXu0r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AWDpBUXt0iRhv7lekRM5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90._.cBWz0aMRc0ao5aV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sQpUHrjxWkmpYMU.wxbZ6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BRmFrsEYn0awrn1jNz0.h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89kkxWy5ukmvc0gDFUv1D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JK_C0UlPgk6XLa0ib7o25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3Oljqw.4HUqbpVMXHnKKX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D0eDl5a0y0CJaGp7PI5_i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IQ.oxqbAUuEdCyaGN4bV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8xHeUPatlk2RekkI.5nwJ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_692yobKVki0cw64s5RQZ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OwTgyWuHfkmAVnjXKTX7s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OwTgyWuHfkmAVnjXKTX7s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OwTgyWuHfkmAVnjXKTX7s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Kc6oGQp6fU60u5r2ClAzn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Kc6oGQp6fU60u5r2ClAzn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KTVF5b2780i7SFqHz77s.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mAmuWbqNHUGtwYJX7ptDp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1LmzG1S6x0eyUIp6SuCqa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cUIdWiTPwEKL2gFsIQiRV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TuhQeQBk.EWilIaJVxpvc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thagLpSYW0.9l2ZQcQCiM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HXFqyG4.lkGgJx8V9TB81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4IgaMjZH.0KHakk0W6yWB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uyU7c_DLq0GK.ywFiyptY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FXiabqWcLkKdWvjMA4Sys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CaMU9HXnBEqX9s3Raq1PI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PnBMwtCRtkGxj.LdjvAK5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sG0So1tvkkiTjGiczNeJK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tgB5sRttWESikSJs24HL4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mxPN29GY9kaxbcB_99Kct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XWBDKMNbPE.28AF9cLKkA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HQeGoDdy3U62BhLe0G3wd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2M12Ou60Dk2_OSnRmkTR0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mAmuWbqNHUGtwYJX7ptDp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L_B5BnxjKU.DANWMkt0r0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xqov90Hp.0ubTz_5a2Fawg"/>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1629</Words>
  <Application>Microsoft Office PowerPoint</Application>
  <PresentationFormat>On-screen Show (4:3)</PresentationFormat>
  <Paragraphs>140</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Office Theme</vt:lpstr>
      <vt:lpstr>think-cell Slide</vt:lpstr>
      <vt:lpstr>Chart</vt:lpstr>
      <vt:lpstr>Slide 1</vt:lpstr>
      <vt:lpstr>Introduction</vt:lpstr>
      <vt:lpstr>Executive Summary</vt:lpstr>
      <vt:lpstr>Storage purchases are hard to get right and leave most IT groups dissatisfied, especially on training and total costs</vt:lpstr>
      <vt:lpstr>Make the time to evaluate multiple vendors’ options; relying on your reseller to provide the best option is a mistake</vt:lpstr>
      <vt:lpstr>Focus efforts on assessing requirements, surveying the market, evaluating vendors, and negotiating the contract</vt:lpstr>
      <vt:lpstr>Slide 7</vt:lpstr>
      <vt:lpstr>Right-size performance &amp; capacity needs for the RFP by assessing service level requirements based on business needs</vt:lpstr>
      <vt:lpstr>Devote significant up-front effort to establishing current and future requirements to ensure project success</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Purchase-Storage-WO-Buyers-Remorse-Storyboard-Sample-ver2.pptx</dc:title>
  <dc:creator/>
  <cp:lastModifiedBy/>
  <cp:revision>1</cp:revision>
  <dcterms:created xsi:type="dcterms:W3CDTF">2012-04-23T19:30:33Z</dcterms:created>
  <dcterms:modified xsi:type="dcterms:W3CDTF">2012-05-15T15:19:50Z</dcterms:modified>
</cp:coreProperties>
</file>