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385" r:id="rId2"/>
    <p:sldId id="289" r:id="rId3"/>
    <p:sldId id="298" r:id="rId4"/>
    <p:sldId id="292" r:id="rId5"/>
    <p:sldId id="337" r:id="rId6"/>
    <p:sldId id="339" r:id="rId7"/>
    <p:sldId id="340" r:id="rId8"/>
    <p:sldId id="341" r:id="rId9"/>
    <p:sldId id="342" r:id="rId10"/>
    <p:sldId id="343" r:id="rId11"/>
    <p:sldId id="344" r:id="rId12"/>
    <p:sldId id="386"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ECE"/>
    <a:srgbClr val="ADB7C3"/>
    <a:srgbClr val="243F54"/>
    <a:srgbClr val="7FAC85"/>
    <a:srgbClr val="D17D08"/>
    <a:srgbClr val="998F57"/>
    <a:srgbClr val="7B7B7B"/>
    <a:srgbClr val="5D5936"/>
    <a:srgbClr val="2576B7"/>
    <a:srgbClr val="C777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03" autoAdjust="0"/>
    <p:restoredTop sz="90335" autoAdjust="0"/>
  </p:normalViewPr>
  <p:slideViewPr>
    <p:cSldViewPr snapToObjects="1">
      <p:cViewPr varScale="1">
        <p:scale>
          <a:sx n="108" d="100"/>
          <a:sy n="108" d="100"/>
        </p:scale>
        <p:origin x="-414" y="-84"/>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ggoodall\Desktop\Scratch\ERP\2_selection%20strategy\10.11%20November%20Project%20Cycle%20v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ubbleChart>
        <c:ser>
          <c:idx val="0"/>
          <c:order val="0"/>
          <c:spPr>
            <a:ln w="28575">
              <a:noFill/>
            </a:ln>
          </c:spPr>
          <c:dPt>
            <c:idx val="0"/>
            <c:bubble3D val="1"/>
            <c:spPr>
              <a:solidFill>
                <a:srgbClr val="92D050"/>
              </a:solidFill>
              <a:ln w="28575">
                <a:noFill/>
              </a:ln>
            </c:spPr>
          </c:dPt>
          <c:dPt>
            <c:idx val="1"/>
            <c:bubble3D val="1"/>
            <c:spPr>
              <a:solidFill>
                <a:srgbClr val="92D050"/>
              </a:solidFill>
              <a:ln w="28575">
                <a:noFill/>
              </a:ln>
            </c:spPr>
          </c:dPt>
          <c:dPt>
            <c:idx val="2"/>
            <c:bubble3D val="1"/>
            <c:spPr>
              <a:solidFill>
                <a:srgbClr val="FFC000"/>
              </a:solidFill>
              <a:ln w="28575">
                <a:noFill/>
              </a:ln>
            </c:spPr>
          </c:dPt>
          <c:dPt>
            <c:idx val="3"/>
            <c:bubble3D val="1"/>
            <c:spPr>
              <a:solidFill>
                <a:srgbClr val="B6623D"/>
              </a:solidFill>
              <a:ln w="28575">
                <a:noFill/>
              </a:ln>
            </c:spPr>
          </c:dPt>
          <c:dPt>
            <c:idx val="4"/>
            <c:bubble3D val="1"/>
            <c:spPr>
              <a:solidFill>
                <a:srgbClr val="FFC000"/>
              </a:solidFill>
              <a:ln w="28575">
                <a:noFill/>
              </a:ln>
            </c:spPr>
          </c:dPt>
          <c:dPt>
            <c:idx val="5"/>
            <c:bubble3D val="1"/>
            <c:spPr>
              <a:solidFill>
                <a:srgbClr val="B6623D"/>
              </a:solidFill>
              <a:ln w="28575">
                <a:noFill/>
              </a:ln>
            </c:spPr>
          </c:dPt>
          <c:dPt>
            <c:idx val="6"/>
            <c:bubble3D val="1"/>
            <c:spPr>
              <a:solidFill>
                <a:srgbClr val="92D050"/>
              </a:solidFill>
              <a:ln w="28575">
                <a:noFill/>
              </a:ln>
            </c:spPr>
          </c:dPt>
          <c:dPt>
            <c:idx val="7"/>
            <c:bubble3D val="1"/>
            <c:spPr>
              <a:solidFill>
                <a:srgbClr val="B6623D"/>
              </a:solidFill>
              <a:ln w="28575">
                <a:noFill/>
              </a:ln>
            </c:spPr>
          </c:dPt>
          <c:dLbls>
            <c:dLbl>
              <c:idx val="0"/>
              <c:layout>
                <c:manualLayout>
                  <c:x val="-1.6203703703703699E-2"/>
                  <c:y val="5.2083333333333592E-2"/>
                </c:manualLayout>
              </c:layout>
              <c:tx>
                <c:rich>
                  <a:bodyPr/>
                  <a:lstStyle/>
                  <a:p>
                    <a:r>
                      <a:rPr lang="en-US" sz="1000" b="0" i="0" u="none" strike="noStrike" baseline="0">
                        <a:latin typeface="+mn-lt"/>
                      </a:rPr>
                      <a:t>Effectively managing strategic consultants. </a:t>
                    </a:r>
                    <a:endParaRPr lang="en-US" sz="1000">
                      <a:latin typeface="+mn-lt"/>
                    </a:endParaRPr>
                  </a:p>
                </c:rich>
              </c:tx>
              <c:showVal val="1"/>
              <c:showSerName val="1"/>
            </c:dLbl>
            <c:dLbl>
              <c:idx val="1"/>
              <c:layout>
                <c:manualLayout>
                  <c:x val="-0.21990740740740872"/>
                  <c:y val="-3.8194444444444448E-2"/>
                </c:manualLayout>
              </c:layout>
              <c:tx>
                <c:rich>
                  <a:bodyPr/>
                  <a:lstStyle/>
                  <a:p>
                    <a:r>
                      <a:rPr lang="en-US" sz="1000" b="0" i="0" u="none" strike="noStrike" baseline="0">
                        <a:latin typeface="+mn-lt"/>
                      </a:rPr>
                      <a:t>Creating a specific business plan to justify project.</a:t>
                    </a:r>
                  </a:p>
                </c:rich>
              </c:tx>
              <c:showVal val="1"/>
              <c:showSerName val="1"/>
            </c:dLbl>
            <c:dLbl>
              <c:idx val="2"/>
              <c:layout/>
              <c:tx>
                <c:rich>
                  <a:bodyPr/>
                  <a:lstStyle/>
                  <a:p>
                    <a:r>
                      <a:rPr lang="en-US" sz="1000" b="0" i="0" u="none" strike="noStrike" baseline="0">
                        <a:latin typeface="+mn-lt"/>
                      </a:rPr>
                      <a:t>Engaging team sponsors. </a:t>
                    </a:r>
                    <a:endParaRPr lang="en-US" sz="1000">
                      <a:latin typeface="+mn-lt"/>
                    </a:endParaRPr>
                  </a:p>
                </c:rich>
              </c:tx>
              <c:showVal val="1"/>
              <c:showSerName val="1"/>
            </c:dLbl>
            <c:dLbl>
              <c:idx val="3"/>
              <c:layout>
                <c:manualLayout>
                  <c:x val="-2.3149970836978712E-3"/>
                  <c:y val="6.9444171041119981E-2"/>
                </c:manualLayout>
              </c:layout>
              <c:tx>
                <c:rich>
                  <a:bodyPr/>
                  <a:lstStyle/>
                  <a:p>
                    <a:r>
                      <a:rPr lang="en-US" sz="1000" b="0" i="0" u="none" strike="noStrike" baseline="0">
                        <a:latin typeface="+mn-lt"/>
                      </a:rPr>
                      <a:t>Documenting business processes. </a:t>
                    </a:r>
                    <a:endParaRPr lang="en-US" sz="1000">
                      <a:latin typeface="+mn-lt"/>
                    </a:endParaRPr>
                  </a:p>
                </c:rich>
              </c:tx>
              <c:showVal val="1"/>
              <c:showSerName val="1"/>
            </c:dLbl>
            <c:dLbl>
              <c:idx val="4"/>
              <c:layout>
                <c:manualLayout>
                  <c:x val="-0.17824074074074125"/>
                  <c:y val="-9.3750000000000541E-2"/>
                </c:manualLayout>
              </c:layout>
              <c:tx>
                <c:rich>
                  <a:bodyPr/>
                  <a:lstStyle/>
                  <a:p>
                    <a:r>
                      <a:rPr lang="en-US" sz="1000" b="0" i="0" u="none" strike="noStrike" baseline="0">
                        <a:latin typeface="+mn-lt"/>
                      </a:rPr>
                      <a:t>Diligence in selecting the implementation team. </a:t>
                    </a:r>
                    <a:endParaRPr lang="en-US" sz="1000">
                      <a:latin typeface="+mn-lt"/>
                    </a:endParaRPr>
                  </a:p>
                </c:rich>
              </c:tx>
              <c:showVal val="1"/>
              <c:showSerName val="1"/>
            </c:dLbl>
            <c:dLbl>
              <c:idx val="5"/>
              <c:layout>
                <c:manualLayout>
                  <c:x val="-3.9351851851851791E-2"/>
                  <c:y val="-7.9861111111111438E-2"/>
                </c:manualLayout>
              </c:layout>
              <c:tx>
                <c:rich>
                  <a:bodyPr/>
                  <a:lstStyle/>
                  <a:p>
                    <a:r>
                      <a:rPr lang="en-US" sz="1000" b="0" i="0" u="none" strike="noStrike" baseline="0">
                        <a:latin typeface="+mn-lt"/>
                      </a:rPr>
                      <a:t>Managing transition from implementation to operation </a:t>
                    </a:r>
                    <a:endParaRPr lang="en-US" sz="1000">
                      <a:latin typeface="+mn-lt"/>
                    </a:endParaRPr>
                  </a:p>
                </c:rich>
              </c:tx>
              <c:showVal val="1"/>
              <c:showSerName val="1"/>
            </c:dLbl>
            <c:dLbl>
              <c:idx val="6"/>
              <c:layout/>
              <c:tx>
                <c:rich>
                  <a:bodyPr/>
                  <a:lstStyle/>
                  <a:p>
                    <a:r>
                      <a:rPr lang="en-US" sz="1000" b="0" i="0" u="none" strike="noStrike" baseline="0">
                        <a:latin typeface="+mn-lt"/>
                      </a:rPr>
                      <a:t>Aggressively negotiating contracts. </a:t>
                    </a:r>
                    <a:endParaRPr lang="en-US" sz="1000">
                      <a:latin typeface="+mn-lt"/>
                    </a:endParaRPr>
                  </a:p>
                </c:rich>
              </c:tx>
              <c:showVal val="1"/>
              <c:showSerName val="1"/>
            </c:dLbl>
            <c:dLbl>
              <c:idx val="7"/>
              <c:layout>
                <c:manualLayout>
                  <c:x val="-1.7524424030329593E-2"/>
                  <c:y val="-4.1666940069991304E-2"/>
                </c:manualLayout>
              </c:layout>
              <c:tx>
                <c:rich>
                  <a:bodyPr/>
                  <a:lstStyle/>
                  <a:p>
                    <a:r>
                      <a:rPr lang="en-US" sz="1000" b="0" i="0" u="none" strike="noStrike" baseline="0">
                        <a:latin typeface="+mn-lt"/>
                      </a:rPr>
                      <a:t>Anticipating and managing change for end-users. </a:t>
                    </a:r>
                    <a:endParaRPr lang="en-US" sz="1000">
                      <a:latin typeface="+mn-lt"/>
                    </a:endParaRPr>
                  </a:p>
                </c:rich>
              </c:tx>
              <c:showVal val="1"/>
              <c:showSerName val="1"/>
            </c:dLbl>
            <c:txPr>
              <a:bodyPr/>
              <a:lstStyle/>
              <a:p>
                <a:pPr>
                  <a:defRPr sz="1000">
                    <a:latin typeface="+mn-lt"/>
                  </a:defRPr>
                </a:pPr>
                <a:endParaRPr lang="en-US"/>
              </a:p>
            </c:txPr>
            <c:showVal val="1"/>
            <c:showSerName val="1"/>
          </c:dLbls>
          <c:xVal>
            <c:numRef>
              <c:f>Overall!$G$50:$G$58</c:f>
              <c:numCache>
                <c:formatCode>General</c:formatCode>
                <c:ptCount val="9"/>
                <c:pt idx="0">
                  <c:v>4.8</c:v>
                </c:pt>
                <c:pt idx="1">
                  <c:v>5.0555555555555358</c:v>
                </c:pt>
                <c:pt idx="2">
                  <c:v>5.4</c:v>
                </c:pt>
                <c:pt idx="3">
                  <c:v>5.4166666666666714</c:v>
                </c:pt>
                <c:pt idx="4">
                  <c:v>5.0857142857142854</c:v>
                </c:pt>
                <c:pt idx="5">
                  <c:v>5.3055555555555358</c:v>
                </c:pt>
                <c:pt idx="6">
                  <c:v>4.4000000000000004</c:v>
                </c:pt>
                <c:pt idx="7">
                  <c:v>5.5714285714285712</c:v>
                </c:pt>
                <c:pt idx="8">
                  <c:v>-4</c:v>
                </c:pt>
              </c:numCache>
            </c:numRef>
          </c:xVal>
          <c:yVal>
            <c:numRef>
              <c:f>Overall!$H$50:$H$58</c:f>
              <c:numCache>
                <c:formatCode>General</c:formatCode>
                <c:ptCount val="9"/>
                <c:pt idx="0">
                  <c:v>3.8</c:v>
                </c:pt>
                <c:pt idx="1">
                  <c:v>3.1764705882352939</c:v>
                </c:pt>
                <c:pt idx="2">
                  <c:v>3.5142857142857138</c:v>
                </c:pt>
                <c:pt idx="3">
                  <c:v>4.3428571428571425</c:v>
                </c:pt>
                <c:pt idx="4">
                  <c:v>4</c:v>
                </c:pt>
                <c:pt idx="5">
                  <c:v>4.5294117647058805</c:v>
                </c:pt>
                <c:pt idx="6">
                  <c:v>4.117647058823529</c:v>
                </c:pt>
                <c:pt idx="7">
                  <c:v>4.5294117647058805</c:v>
                </c:pt>
                <c:pt idx="8">
                  <c:v>-4</c:v>
                </c:pt>
              </c:numCache>
            </c:numRef>
          </c:yVal>
          <c:bubbleSize>
            <c:numRef>
              <c:f>Overall!$I$50:$I$58</c:f>
              <c:numCache>
                <c:formatCode>General</c:formatCode>
                <c:ptCount val="9"/>
                <c:pt idx="0">
                  <c:v>1</c:v>
                </c:pt>
                <c:pt idx="1">
                  <c:v>1</c:v>
                </c:pt>
                <c:pt idx="2">
                  <c:v>1</c:v>
                </c:pt>
                <c:pt idx="3">
                  <c:v>1</c:v>
                </c:pt>
                <c:pt idx="4">
                  <c:v>1</c:v>
                </c:pt>
                <c:pt idx="5">
                  <c:v>1</c:v>
                </c:pt>
                <c:pt idx="6">
                  <c:v>1</c:v>
                </c:pt>
                <c:pt idx="7">
                  <c:v>1</c:v>
                </c:pt>
                <c:pt idx="8">
                  <c:v>50</c:v>
                </c:pt>
              </c:numCache>
            </c:numRef>
          </c:bubbleSize>
          <c:bubble3D val="1"/>
        </c:ser>
        <c:bubbleScale val="100"/>
        <c:axId val="179561984"/>
        <c:axId val="179563520"/>
      </c:bubbleChart>
      <c:valAx>
        <c:axId val="179561984"/>
        <c:scaling>
          <c:orientation val="minMax"/>
          <c:max val="5.9"/>
          <c:min val="4.3"/>
        </c:scaling>
        <c:axPos val="b"/>
        <c:numFmt formatCode="General" sourceLinked="1"/>
        <c:tickLblPos val="nextTo"/>
        <c:txPr>
          <a:bodyPr/>
          <a:lstStyle/>
          <a:p>
            <a:pPr>
              <a:defRPr>
                <a:latin typeface="Arial" pitchFamily="34" charset="0"/>
                <a:cs typeface="Arial" pitchFamily="34" charset="0"/>
              </a:defRPr>
            </a:pPr>
            <a:endParaRPr lang="en-US"/>
          </a:p>
        </c:txPr>
        <c:crossAx val="179563520"/>
        <c:crosses val="autoZero"/>
        <c:crossBetween val="midCat"/>
      </c:valAx>
      <c:valAx>
        <c:axId val="179563520"/>
        <c:scaling>
          <c:orientation val="minMax"/>
          <c:max val="4.8"/>
          <c:min val="3"/>
        </c:scaling>
        <c:axPos val="l"/>
        <c:numFmt formatCode="General" sourceLinked="1"/>
        <c:tickLblPos val="nextTo"/>
        <c:txPr>
          <a:bodyPr/>
          <a:lstStyle/>
          <a:p>
            <a:pPr>
              <a:defRPr>
                <a:latin typeface="Arial" pitchFamily="34" charset="0"/>
                <a:cs typeface="Arial" pitchFamily="34" charset="0"/>
              </a:defRPr>
            </a:pPr>
            <a:endParaRPr lang="en-US"/>
          </a:p>
        </c:txPr>
        <c:crossAx val="179561984"/>
        <c:crosses val="autoZero"/>
        <c:crossBetween val="midCat"/>
      </c:valAx>
      <c:spPr>
        <a:noFill/>
      </c:spPr>
    </c:plotArea>
    <c:plotVisOnly val="1"/>
  </c:chart>
  <c:spPr>
    <a:noFill/>
    <a:ln>
      <a:noFill/>
    </a:ln>
  </c:sp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05/12/2012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1997-2012</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4.png"/><Relationship Id="rId4" Type="http://schemas.openxmlformats.org/officeDocument/2006/relationships/hyperlink" Target="http://www.infotech.com/research/ss/it-build-an-erp-selection-strategy/it-storyboard-build-an-erp-selection-strategy?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3" Type="http://schemas.openxmlformats.org/officeDocument/2006/relationships/image" Target="../media/image5.jpeg"/><Relationship Id="rId7" Type="http://schemas.openxmlformats.org/officeDocument/2006/relationships/hyperlink" Target="http://www.worldcat.org/search?q=%22enterprise+resource+planning%22&amp;qt=results_page"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www.infotech.com/research/it-erp-project-completion-checklist" TargetMode="External"/><Relationship Id="rId7"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http://www.infotech.com/research/ss/it-build-an-erp-selection-strategy/it-storyboard-build-an-erp-selection-strategy?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infotech.com/research/ss/it-build-an-erp-selection-strategy/it-storyboard-build-an-erp-selection-strategy?utm_source=SS_Sample&amp;utm_medium=Collateral&amp;utm_campaign=Collateral" TargetMode="Externa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628597" y="3060698"/>
            <a:ext cx="8215424" cy="655267"/>
          </a:xfrm>
        </p:spPr>
        <p:txBody>
          <a:bodyPr/>
          <a:lstStyle/>
          <a:p>
            <a:r>
              <a:rPr lang="en-US" dirty="0" smtClean="0"/>
              <a:t>Build an ERP Selection &amp; Implementation Strategy</a:t>
            </a:r>
            <a:endParaRPr lang="en-US" dirty="0"/>
          </a:p>
        </p:txBody>
      </p:sp>
      <p:sp>
        <p:nvSpPr>
          <p:cNvPr id="8" name="Text Placeholder 7"/>
          <p:cNvSpPr>
            <a:spLocks noGrp="1"/>
          </p:cNvSpPr>
          <p:nvPr>
            <p:ph type="body" sz="quarter" idx="16"/>
          </p:nvPr>
        </p:nvSpPr>
        <p:spPr>
          <a:xfrm>
            <a:off x="719187" y="3611565"/>
            <a:ext cx="7467600" cy="508000"/>
          </a:xfrm>
        </p:spPr>
        <p:txBody>
          <a:bodyPr/>
          <a:lstStyle/>
          <a:p>
            <a:r>
              <a:rPr lang="en-US" dirty="0">
                <a:ea typeface="Tahoma" pitchFamily="34" charset="0"/>
                <a:cs typeface="Tahoma" pitchFamily="34" charset="0"/>
              </a:rPr>
              <a:t>The real cost of ERP failure is your career</a:t>
            </a:r>
            <a:r>
              <a:rPr lang="en-US" dirty="0" smtClean="0">
                <a:ea typeface="Tahoma" pitchFamily="34" charset="0"/>
                <a:cs typeface="Tahoma" pitchFamily="34" charset="0"/>
              </a:rPr>
              <a:t>.</a:t>
            </a:r>
            <a:endParaRPr lang="en-CA" dirty="0"/>
          </a:p>
        </p:txBody>
      </p:sp>
      <p:grpSp>
        <p:nvGrpSpPr>
          <p:cNvPr id="2" name="Group 9"/>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Mid-sized firms and ERP implementation rookies must put particular emphasis on the </a:t>
            </a:r>
            <a:r>
              <a:rPr lang="en-US" i="1" dirty="0" smtClean="0"/>
              <a:t>transition to ERP operation</a:t>
            </a:r>
            <a:endParaRPr lang="en-CA" dirty="0"/>
          </a:p>
        </p:txBody>
      </p:sp>
      <p:sp>
        <p:nvSpPr>
          <p:cNvPr id="38" name="TextBox 37"/>
          <p:cNvSpPr txBox="1"/>
          <p:nvPr/>
        </p:nvSpPr>
        <p:spPr>
          <a:xfrm>
            <a:off x="513728" y="4397882"/>
            <a:ext cx="4788532" cy="646331"/>
          </a:xfrm>
          <a:prstGeom prst="rect">
            <a:avLst/>
          </a:prstGeom>
          <a:noFill/>
        </p:spPr>
        <p:txBody>
          <a:bodyPr wrap="square" rtlCol="0">
            <a:spAutoFit/>
          </a:bodyPr>
          <a:lstStyle/>
          <a:p>
            <a:pPr marL="228600" indent="-228600" algn="l">
              <a:buFont typeface="Arial" pitchFamily="34" charset="0"/>
              <a:buChar char="•"/>
              <a:defRPr/>
            </a:pPr>
            <a:r>
              <a:rPr lang="en-US" sz="1200" dirty="0" smtClean="0"/>
              <a:t>All enterprises must address change management, but IT departments with between 6 and 10 staff are particularly prone to the cost impact of managing the transition.</a:t>
            </a:r>
            <a:endParaRPr lang="en-US" sz="1200" dirty="0"/>
          </a:p>
        </p:txBody>
      </p:sp>
      <p:sp>
        <p:nvSpPr>
          <p:cNvPr id="18" name="Rounded Rectangle 17"/>
          <p:cNvSpPr/>
          <p:nvPr/>
        </p:nvSpPr>
        <p:spPr>
          <a:xfrm>
            <a:off x="483380" y="1495354"/>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Industry</a:t>
            </a:r>
            <a:endParaRPr lang="en-CA" sz="1400" b="1" dirty="0">
              <a:solidFill>
                <a:schemeClr val="tx1"/>
              </a:solidFill>
            </a:endParaRPr>
          </a:p>
        </p:txBody>
      </p:sp>
      <p:sp>
        <p:nvSpPr>
          <p:cNvPr id="19" name="Rounded Rectangle 18"/>
          <p:cNvSpPr/>
          <p:nvPr/>
        </p:nvSpPr>
        <p:spPr>
          <a:xfrm>
            <a:off x="483380" y="4013208"/>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IT Department</a:t>
            </a:r>
            <a:endParaRPr lang="en-CA" sz="1400" b="1" dirty="0">
              <a:solidFill>
                <a:schemeClr val="tx1"/>
              </a:solidFill>
            </a:endParaRPr>
          </a:p>
        </p:txBody>
      </p:sp>
      <p:sp>
        <p:nvSpPr>
          <p:cNvPr id="21" name="TextBox 20"/>
          <p:cNvSpPr txBox="1"/>
          <p:nvPr/>
        </p:nvSpPr>
        <p:spPr>
          <a:xfrm>
            <a:off x="513728" y="1858941"/>
            <a:ext cx="4788532" cy="646331"/>
          </a:xfrm>
          <a:prstGeom prst="rect">
            <a:avLst/>
          </a:prstGeom>
          <a:noFill/>
        </p:spPr>
        <p:txBody>
          <a:bodyPr wrap="square" rtlCol="0">
            <a:spAutoFit/>
          </a:bodyPr>
          <a:lstStyle/>
          <a:p>
            <a:pPr marL="228600" indent="-228600" algn="l">
              <a:buFont typeface="Arial" pitchFamily="34" charset="0"/>
              <a:buChar char="•"/>
              <a:defRPr/>
            </a:pPr>
            <a:r>
              <a:rPr lang="en-US" sz="1200" dirty="0" smtClean="0"/>
              <a:t>The transition from implementation to operation is particularly important for industries with extensive support operations such as business services, education,  and financial services.</a:t>
            </a:r>
            <a:endParaRPr lang="en-US" sz="1200" dirty="0"/>
          </a:p>
        </p:txBody>
      </p:sp>
      <p:sp>
        <p:nvSpPr>
          <p:cNvPr id="30" name="TextBox 29"/>
          <p:cNvSpPr txBox="1"/>
          <p:nvPr/>
        </p:nvSpPr>
        <p:spPr>
          <a:xfrm>
            <a:off x="6014629" y="4670442"/>
            <a:ext cx="2484276" cy="1384995"/>
          </a:xfrm>
          <a:prstGeom prst="rect">
            <a:avLst/>
          </a:prstGeom>
          <a:noFill/>
        </p:spPr>
        <p:txBody>
          <a:bodyPr wrap="square" rtlCol="0">
            <a:spAutoFit/>
          </a:bodyPr>
          <a:lstStyle/>
          <a:p>
            <a:pPr>
              <a:defRPr/>
            </a:pPr>
            <a:r>
              <a:rPr lang="en-US" sz="1400" i="1" dirty="0" smtClean="0">
                <a:latin typeface="+mj-lt"/>
              </a:rPr>
              <a:t>We do change requests, yeah. But if somebody chooses to cure world hunger, it’s like, no.</a:t>
            </a:r>
            <a:endParaRPr lang="en-US" sz="1400" dirty="0" smtClean="0">
              <a:latin typeface="+mj-lt"/>
            </a:endParaRPr>
          </a:p>
          <a:p>
            <a:pPr>
              <a:defRPr/>
            </a:pPr>
            <a:r>
              <a:rPr lang="en-CA" sz="1400" i="1" dirty="0" smtClean="0">
                <a:latin typeface="+mj-lt"/>
              </a:rPr>
              <a:t/>
            </a:r>
            <a:br>
              <a:rPr lang="en-CA" sz="1400" i="1" dirty="0" smtClean="0">
                <a:latin typeface="+mj-lt"/>
              </a:rPr>
            </a:br>
            <a:r>
              <a:rPr lang="en-CA" sz="1200" dirty="0" smtClean="0">
                <a:latin typeface="+mn-lt"/>
              </a:rPr>
              <a:t>- CIO, Manufacturing</a:t>
            </a:r>
            <a:endParaRPr lang="en-US" sz="1200" dirty="0">
              <a:latin typeface="+mn-lt"/>
            </a:endParaRPr>
          </a:p>
        </p:txBody>
      </p:sp>
      <p:pic>
        <p:nvPicPr>
          <p:cNvPr id="31" name="Picture 30" descr="quote2.wmf"/>
          <p:cNvPicPr>
            <a:picLocks noChangeAspect="1"/>
          </p:cNvPicPr>
          <p:nvPr/>
        </p:nvPicPr>
        <p:blipFill>
          <a:blip r:embed="rId3" cstate="print"/>
          <a:stretch>
            <a:fillRect/>
          </a:stretch>
        </p:blipFill>
        <p:spPr>
          <a:xfrm>
            <a:off x="8117276" y="5382348"/>
            <a:ext cx="179050" cy="127893"/>
          </a:xfrm>
          <a:prstGeom prst="rect">
            <a:avLst/>
          </a:prstGeom>
        </p:spPr>
      </p:pic>
      <p:pic>
        <p:nvPicPr>
          <p:cNvPr id="34" name="Picture 33" descr="quote1.wmf"/>
          <p:cNvPicPr>
            <a:picLocks noChangeAspect="1"/>
          </p:cNvPicPr>
          <p:nvPr/>
        </p:nvPicPr>
        <p:blipFill>
          <a:blip r:embed="rId4" cstate="print"/>
          <a:stretch>
            <a:fillRect/>
          </a:stretch>
        </p:blipFill>
        <p:spPr>
          <a:xfrm>
            <a:off x="6069033" y="4670442"/>
            <a:ext cx="179050" cy="127893"/>
          </a:xfrm>
          <a:prstGeom prst="rect">
            <a:avLst/>
          </a:prstGeom>
        </p:spPr>
      </p:pic>
      <p:sp>
        <p:nvSpPr>
          <p:cNvPr id="15" name="Rounded Rectangle 14"/>
          <p:cNvSpPr/>
          <p:nvPr/>
        </p:nvSpPr>
        <p:spPr>
          <a:xfrm>
            <a:off x="483380" y="2732594"/>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Company Size</a:t>
            </a:r>
            <a:endParaRPr lang="en-CA" sz="1400" b="1" dirty="0">
              <a:solidFill>
                <a:schemeClr val="tx1"/>
              </a:solidFill>
            </a:endParaRPr>
          </a:p>
        </p:txBody>
      </p:sp>
      <p:sp>
        <p:nvSpPr>
          <p:cNvPr id="16" name="TextBox 15"/>
          <p:cNvSpPr txBox="1"/>
          <p:nvPr/>
        </p:nvSpPr>
        <p:spPr>
          <a:xfrm>
            <a:off x="513728" y="3100383"/>
            <a:ext cx="4788532" cy="646331"/>
          </a:xfrm>
          <a:prstGeom prst="rect">
            <a:avLst/>
          </a:prstGeom>
          <a:noFill/>
        </p:spPr>
        <p:txBody>
          <a:bodyPr wrap="square" rtlCol="0">
            <a:spAutoFit/>
          </a:bodyPr>
          <a:lstStyle/>
          <a:p>
            <a:pPr marL="228600" indent="-228600" algn="l">
              <a:buFont typeface="Arial" pitchFamily="34" charset="0"/>
              <a:buChar char="•"/>
              <a:defRPr/>
            </a:pPr>
            <a:r>
              <a:rPr lang="en-US" sz="1200" dirty="0" smtClean="0"/>
              <a:t>Enterprises with between 250 and 500 employees must pay particular attention to the transition. They have mature processes and veteran employees that are threatened by new projects.</a:t>
            </a:r>
            <a:endParaRPr lang="en-US" sz="1200" dirty="0"/>
          </a:p>
        </p:txBody>
      </p:sp>
      <p:sp>
        <p:nvSpPr>
          <p:cNvPr id="17" name="Rounded Rectangle 16"/>
          <p:cNvSpPr/>
          <p:nvPr/>
        </p:nvSpPr>
        <p:spPr>
          <a:xfrm>
            <a:off x="483380" y="5254650"/>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ERP Experience</a:t>
            </a:r>
            <a:endParaRPr lang="en-CA" sz="1400" b="1" dirty="0">
              <a:solidFill>
                <a:schemeClr val="tx1"/>
              </a:solidFill>
            </a:endParaRPr>
          </a:p>
        </p:txBody>
      </p:sp>
      <p:sp>
        <p:nvSpPr>
          <p:cNvPr id="20" name="TextBox 19"/>
          <p:cNvSpPr txBox="1"/>
          <p:nvPr/>
        </p:nvSpPr>
        <p:spPr>
          <a:xfrm>
            <a:off x="513728" y="5619780"/>
            <a:ext cx="4788532" cy="461665"/>
          </a:xfrm>
          <a:prstGeom prst="rect">
            <a:avLst/>
          </a:prstGeom>
          <a:noFill/>
        </p:spPr>
        <p:txBody>
          <a:bodyPr wrap="square" rtlCol="0">
            <a:spAutoFit/>
          </a:bodyPr>
          <a:lstStyle/>
          <a:p>
            <a:pPr marL="228600" indent="-228600" algn="l">
              <a:buFont typeface="Arial" pitchFamily="34" charset="0"/>
              <a:buChar char="•"/>
              <a:defRPr/>
            </a:pPr>
            <a:r>
              <a:rPr lang="en-US" sz="1200" dirty="0" smtClean="0"/>
              <a:t>Preparing users for change is the biggest challenge for enterprises with little ERP implementation experience.</a:t>
            </a:r>
            <a:endParaRPr lang="en-US" sz="1200" dirty="0"/>
          </a:p>
        </p:txBody>
      </p:sp>
      <p:grpSp>
        <p:nvGrpSpPr>
          <p:cNvPr id="44" name="Group 5"/>
          <p:cNvGrpSpPr>
            <a:grpSpLocks/>
          </p:cNvGrpSpPr>
          <p:nvPr/>
        </p:nvGrpSpPr>
        <p:grpSpPr bwMode="auto">
          <a:xfrm>
            <a:off x="5849992" y="1678000"/>
            <a:ext cx="2701925" cy="2700338"/>
            <a:chOff x="4966283" y="3825380"/>
            <a:chExt cx="2701255" cy="2701255"/>
          </a:xfrm>
        </p:grpSpPr>
        <p:sp>
          <p:nvSpPr>
            <p:cNvPr id="45" name="Oval 44"/>
            <p:cNvSpPr/>
            <p:nvPr/>
          </p:nvSpPr>
          <p:spPr>
            <a:xfrm>
              <a:off x="4966283" y="3825380"/>
              <a:ext cx="2701255" cy="2701255"/>
            </a:xfrm>
            <a:prstGeom prst="ellipse">
              <a:avLst/>
            </a:prstGeom>
            <a:solidFill>
              <a:schemeClr val="bg2"/>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6" name="Group 23"/>
            <p:cNvGrpSpPr>
              <a:grpSpLocks/>
            </p:cNvGrpSpPr>
            <p:nvPr/>
          </p:nvGrpSpPr>
          <p:grpSpPr bwMode="auto">
            <a:xfrm>
              <a:off x="5117058" y="4084231"/>
              <a:ext cx="1628624" cy="2318284"/>
              <a:chOff x="5182033" y="3951345"/>
              <a:chExt cx="1628624" cy="2318284"/>
            </a:xfrm>
          </p:grpSpPr>
          <p:sp>
            <p:nvSpPr>
              <p:cNvPr id="47" name="Teardrop 46"/>
              <p:cNvSpPr/>
              <p:nvPr/>
            </p:nvSpPr>
            <p:spPr>
              <a:xfrm rot="6891503" flipH="1">
                <a:off x="5181779" y="4853605"/>
                <a:ext cx="863893" cy="863386"/>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Teardrop 47"/>
              <p:cNvSpPr/>
              <p:nvPr/>
            </p:nvSpPr>
            <p:spPr>
              <a:xfrm rot="2700000" flipH="1">
                <a:off x="5947018" y="5405989"/>
                <a:ext cx="863386" cy="863893"/>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Teardrop 51"/>
              <p:cNvSpPr/>
              <p:nvPr/>
            </p:nvSpPr>
            <p:spPr bwMode="auto">
              <a:xfrm rot="11121501" flipH="1">
                <a:off x="5435970" y="3951345"/>
                <a:ext cx="863386" cy="863893"/>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53" name="Teardrop 52"/>
          <p:cNvSpPr/>
          <p:nvPr/>
        </p:nvSpPr>
        <p:spPr bwMode="auto">
          <a:xfrm rot="14708497">
            <a:off x="7525277" y="2840139"/>
            <a:ext cx="863803" cy="864310"/>
          </a:xfrm>
          <a:prstGeom prst="teardrop">
            <a:avLst>
              <a:gd name="adj" fmla="val 132331"/>
            </a:avLst>
          </a:prstGeom>
          <a:solidFill>
            <a:srgbClr val="B6623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eardrop 53"/>
          <p:cNvSpPr/>
          <p:nvPr/>
        </p:nvSpPr>
        <p:spPr bwMode="auto">
          <a:xfrm rot="10478499">
            <a:off x="7275886" y="1942755"/>
            <a:ext cx="863600" cy="863600"/>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2" name="Picture 21"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smallest enterprises have the most to gain from </a:t>
            </a:r>
            <a:r>
              <a:rPr lang="en-US" i="1" dirty="0" smtClean="0"/>
              <a:t>documenting business processes</a:t>
            </a:r>
            <a:endParaRPr lang="en-CA" dirty="0"/>
          </a:p>
        </p:txBody>
      </p:sp>
      <p:sp>
        <p:nvSpPr>
          <p:cNvPr id="38" name="TextBox 37"/>
          <p:cNvSpPr txBox="1"/>
          <p:nvPr/>
        </p:nvSpPr>
        <p:spPr>
          <a:xfrm>
            <a:off x="513728" y="4288343"/>
            <a:ext cx="4788532" cy="646331"/>
          </a:xfrm>
          <a:prstGeom prst="rect">
            <a:avLst/>
          </a:prstGeom>
          <a:noFill/>
        </p:spPr>
        <p:txBody>
          <a:bodyPr wrap="square" rtlCol="0">
            <a:spAutoFit/>
          </a:bodyPr>
          <a:lstStyle/>
          <a:p>
            <a:pPr marL="228600" indent="-228600" algn="l">
              <a:buFont typeface="Arial" pitchFamily="34" charset="0"/>
              <a:buChar char="•"/>
              <a:defRPr/>
            </a:pPr>
            <a:r>
              <a:rPr lang="en-US" sz="1200" dirty="0" smtClean="0"/>
              <a:t>Enterprises with less than 100 IT staff see the most value in documenting business processes. Shops with fewer than 50 staff consider it to be crucial for cost control.</a:t>
            </a:r>
            <a:endParaRPr lang="en-US" sz="1200" dirty="0"/>
          </a:p>
        </p:txBody>
      </p:sp>
      <p:sp>
        <p:nvSpPr>
          <p:cNvPr id="18" name="Rounded Rectangle 17"/>
          <p:cNvSpPr/>
          <p:nvPr/>
        </p:nvSpPr>
        <p:spPr>
          <a:xfrm>
            <a:off x="483380" y="1420785"/>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Industry</a:t>
            </a:r>
            <a:endParaRPr lang="en-CA" sz="1400" b="1" dirty="0">
              <a:solidFill>
                <a:schemeClr val="tx1"/>
              </a:solidFill>
            </a:endParaRPr>
          </a:p>
        </p:txBody>
      </p:sp>
      <p:sp>
        <p:nvSpPr>
          <p:cNvPr id="19" name="Rounded Rectangle 18"/>
          <p:cNvSpPr/>
          <p:nvPr/>
        </p:nvSpPr>
        <p:spPr>
          <a:xfrm>
            <a:off x="483380" y="3903669"/>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IT Department</a:t>
            </a:r>
            <a:endParaRPr lang="en-CA" sz="1400" b="1" dirty="0">
              <a:solidFill>
                <a:schemeClr val="tx1"/>
              </a:solidFill>
            </a:endParaRPr>
          </a:p>
        </p:txBody>
      </p:sp>
      <p:sp>
        <p:nvSpPr>
          <p:cNvPr id="21" name="TextBox 20"/>
          <p:cNvSpPr txBox="1"/>
          <p:nvPr/>
        </p:nvSpPr>
        <p:spPr>
          <a:xfrm>
            <a:off x="513728" y="1785915"/>
            <a:ext cx="4788532" cy="830997"/>
          </a:xfrm>
          <a:prstGeom prst="rect">
            <a:avLst/>
          </a:prstGeom>
          <a:noFill/>
        </p:spPr>
        <p:txBody>
          <a:bodyPr wrap="square" rtlCol="0">
            <a:spAutoFit/>
          </a:bodyPr>
          <a:lstStyle/>
          <a:p>
            <a:pPr marL="228600" indent="-228600" algn="l">
              <a:buFont typeface="Arial" pitchFamily="34" charset="0"/>
              <a:buChar char="•"/>
              <a:defRPr/>
            </a:pPr>
            <a:r>
              <a:rPr lang="en-US" sz="1200" dirty="0" smtClean="0"/>
              <a:t>Documenting business processes is important for most industries. It is particularly relevant in education due to site-specific processes for admissions, development, and class management.</a:t>
            </a:r>
            <a:endParaRPr lang="en-US" sz="1200" dirty="0"/>
          </a:p>
        </p:txBody>
      </p:sp>
      <p:sp>
        <p:nvSpPr>
          <p:cNvPr id="30" name="TextBox 29"/>
          <p:cNvSpPr txBox="1"/>
          <p:nvPr/>
        </p:nvSpPr>
        <p:spPr>
          <a:xfrm>
            <a:off x="5667390" y="4597416"/>
            <a:ext cx="3107533" cy="1600438"/>
          </a:xfrm>
          <a:prstGeom prst="rect">
            <a:avLst/>
          </a:prstGeom>
          <a:noFill/>
        </p:spPr>
        <p:txBody>
          <a:bodyPr wrap="square" rtlCol="0">
            <a:spAutoFit/>
          </a:bodyPr>
          <a:lstStyle/>
          <a:p>
            <a:pPr>
              <a:defRPr/>
            </a:pPr>
            <a:r>
              <a:rPr lang="en-US" sz="1400" i="1" dirty="0" smtClean="0">
                <a:latin typeface="+mj-lt"/>
              </a:rPr>
              <a:t>… sometimes processes get designed by people who don’t do the </a:t>
            </a:r>
          </a:p>
          <a:p>
            <a:pPr>
              <a:defRPr/>
            </a:pPr>
            <a:r>
              <a:rPr lang="en-US" sz="1400" i="1" dirty="0" smtClean="0">
                <a:latin typeface="+mj-lt"/>
              </a:rPr>
              <a:t>work day-to-day, and when they hand it off to somebody, there’s all kinds of  problems</a:t>
            </a:r>
            <a:r>
              <a:rPr lang="en-US" sz="1400" dirty="0" smtClean="0">
                <a:latin typeface="+mj-lt"/>
              </a:rPr>
              <a:t>.</a:t>
            </a:r>
          </a:p>
          <a:p>
            <a:pPr>
              <a:defRPr/>
            </a:pPr>
            <a:r>
              <a:rPr lang="en-CA" sz="1400" i="1" dirty="0" smtClean="0">
                <a:latin typeface="+mj-lt"/>
              </a:rPr>
              <a:t/>
            </a:r>
            <a:br>
              <a:rPr lang="en-CA" sz="1400" i="1" dirty="0" smtClean="0">
                <a:latin typeface="+mj-lt"/>
              </a:rPr>
            </a:br>
            <a:r>
              <a:rPr lang="en-CA" sz="1200" dirty="0" smtClean="0">
                <a:latin typeface="+mn-lt"/>
              </a:rPr>
              <a:t>- CIO, Manufacturing</a:t>
            </a:r>
            <a:endParaRPr lang="en-US" sz="1200" dirty="0">
              <a:latin typeface="+mn-lt"/>
            </a:endParaRPr>
          </a:p>
        </p:txBody>
      </p:sp>
      <p:pic>
        <p:nvPicPr>
          <p:cNvPr id="31" name="Picture 30" descr="quote2.wmf"/>
          <p:cNvPicPr>
            <a:picLocks noChangeAspect="1"/>
          </p:cNvPicPr>
          <p:nvPr/>
        </p:nvPicPr>
        <p:blipFill>
          <a:blip r:embed="rId3" cstate="print"/>
          <a:stretch>
            <a:fillRect/>
          </a:stretch>
        </p:blipFill>
        <p:spPr>
          <a:xfrm>
            <a:off x="8080763" y="5528400"/>
            <a:ext cx="179050" cy="127893"/>
          </a:xfrm>
          <a:prstGeom prst="rect">
            <a:avLst/>
          </a:prstGeom>
        </p:spPr>
      </p:pic>
      <p:pic>
        <p:nvPicPr>
          <p:cNvPr id="34" name="Picture 33" descr="quote1.wmf"/>
          <p:cNvPicPr>
            <a:picLocks noChangeAspect="1"/>
          </p:cNvPicPr>
          <p:nvPr/>
        </p:nvPicPr>
        <p:blipFill>
          <a:blip r:embed="rId4" cstate="print"/>
          <a:stretch>
            <a:fillRect/>
          </a:stretch>
        </p:blipFill>
        <p:spPr>
          <a:xfrm>
            <a:off x="5634392" y="4597416"/>
            <a:ext cx="179050" cy="127893"/>
          </a:xfrm>
          <a:prstGeom prst="rect">
            <a:avLst/>
          </a:prstGeom>
        </p:spPr>
      </p:pic>
      <p:sp>
        <p:nvSpPr>
          <p:cNvPr id="15" name="Rounded Rectangle 14"/>
          <p:cNvSpPr/>
          <p:nvPr/>
        </p:nvSpPr>
        <p:spPr>
          <a:xfrm>
            <a:off x="483380" y="2732594"/>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Company Size</a:t>
            </a:r>
            <a:endParaRPr lang="en-CA" sz="1400" b="1" dirty="0">
              <a:solidFill>
                <a:schemeClr val="tx1"/>
              </a:solidFill>
            </a:endParaRPr>
          </a:p>
        </p:txBody>
      </p:sp>
      <p:sp>
        <p:nvSpPr>
          <p:cNvPr id="16" name="TextBox 15"/>
          <p:cNvSpPr txBox="1"/>
          <p:nvPr/>
        </p:nvSpPr>
        <p:spPr>
          <a:xfrm>
            <a:off x="513728" y="3100383"/>
            <a:ext cx="4788532" cy="646331"/>
          </a:xfrm>
          <a:prstGeom prst="rect">
            <a:avLst/>
          </a:prstGeom>
          <a:noFill/>
        </p:spPr>
        <p:txBody>
          <a:bodyPr wrap="square" rtlCol="0">
            <a:spAutoFit/>
          </a:bodyPr>
          <a:lstStyle/>
          <a:p>
            <a:pPr marL="228600" indent="-228600" algn="l">
              <a:buFont typeface="Arial" pitchFamily="34" charset="0"/>
              <a:buChar char="•"/>
              <a:defRPr/>
            </a:pPr>
            <a:r>
              <a:rPr lang="en-US" sz="1200" dirty="0" smtClean="0"/>
              <a:t>Enterprises of all sizes see value in effectively documenting business processes. Those with revenue between $5-million and $50-million think it’s particularly important for cost control.</a:t>
            </a:r>
            <a:endParaRPr lang="en-US" sz="1200" dirty="0"/>
          </a:p>
        </p:txBody>
      </p:sp>
      <p:sp>
        <p:nvSpPr>
          <p:cNvPr id="17" name="Rounded Rectangle 16"/>
          <p:cNvSpPr/>
          <p:nvPr/>
        </p:nvSpPr>
        <p:spPr>
          <a:xfrm>
            <a:off x="483380" y="5072085"/>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ERP Experience</a:t>
            </a:r>
            <a:endParaRPr lang="en-CA" sz="1400" b="1" dirty="0">
              <a:solidFill>
                <a:schemeClr val="tx1"/>
              </a:solidFill>
            </a:endParaRPr>
          </a:p>
        </p:txBody>
      </p:sp>
      <p:sp>
        <p:nvSpPr>
          <p:cNvPr id="20" name="TextBox 19"/>
          <p:cNvSpPr txBox="1"/>
          <p:nvPr/>
        </p:nvSpPr>
        <p:spPr>
          <a:xfrm>
            <a:off x="513728" y="5437215"/>
            <a:ext cx="4788532" cy="830997"/>
          </a:xfrm>
          <a:prstGeom prst="rect">
            <a:avLst/>
          </a:prstGeom>
          <a:noFill/>
        </p:spPr>
        <p:txBody>
          <a:bodyPr wrap="square" rtlCol="0">
            <a:spAutoFit/>
          </a:bodyPr>
          <a:lstStyle/>
          <a:p>
            <a:pPr marL="228600" indent="-228600" algn="l">
              <a:buFont typeface="Arial" pitchFamily="34" charset="0"/>
              <a:buChar char="•"/>
              <a:defRPr/>
            </a:pPr>
            <a:r>
              <a:rPr lang="en-US" sz="1200" dirty="0" smtClean="0"/>
              <a:t>Enterprises with little ERP experience under-estimate the importance of business process documentation. The most experienced enterprises already have competencies with documenting processes.</a:t>
            </a:r>
            <a:endParaRPr lang="en-US" sz="1200" dirty="0"/>
          </a:p>
        </p:txBody>
      </p:sp>
      <p:grpSp>
        <p:nvGrpSpPr>
          <p:cNvPr id="3" name="Group 5"/>
          <p:cNvGrpSpPr>
            <a:grpSpLocks/>
          </p:cNvGrpSpPr>
          <p:nvPr/>
        </p:nvGrpSpPr>
        <p:grpSpPr bwMode="auto">
          <a:xfrm>
            <a:off x="5849992" y="1678000"/>
            <a:ext cx="2701925" cy="2700338"/>
            <a:chOff x="4966283" y="3825380"/>
            <a:chExt cx="2701255" cy="2701255"/>
          </a:xfrm>
        </p:grpSpPr>
        <p:sp>
          <p:nvSpPr>
            <p:cNvPr id="45" name="Oval 44"/>
            <p:cNvSpPr/>
            <p:nvPr/>
          </p:nvSpPr>
          <p:spPr>
            <a:xfrm>
              <a:off x="4966283" y="3825380"/>
              <a:ext cx="2701255" cy="2701255"/>
            </a:xfrm>
            <a:prstGeom prst="ellipse">
              <a:avLst/>
            </a:prstGeom>
            <a:solidFill>
              <a:schemeClr val="bg2"/>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 name="Group 23"/>
            <p:cNvGrpSpPr>
              <a:grpSpLocks/>
            </p:cNvGrpSpPr>
            <p:nvPr/>
          </p:nvGrpSpPr>
          <p:grpSpPr bwMode="auto">
            <a:xfrm>
              <a:off x="5117058" y="4084231"/>
              <a:ext cx="1117323" cy="1765899"/>
              <a:chOff x="5182033" y="3951345"/>
              <a:chExt cx="1117323" cy="1765899"/>
            </a:xfrm>
          </p:grpSpPr>
          <p:sp>
            <p:nvSpPr>
              <p:cNvPr id="47" name="Teardrop 46"/>
              <p:cNvSpPr/>
              <p:nvPr/>
            </p:nvSpPr>
            <p:spPr>
              <a:xfrm rot="6891503" flipH="1">
                <a:off x="5181779" y="4853605"/>
                <a:ext cx="863893" cy="863386"/>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Teardrop 51"/>
              <p:cNvSpPr/>
              <p:nvPr/>
            </p:nvSpPr>
            <p:spPr bwMode="auto">
              <a:xfrm rot="11121501" flipH="1">
                <a:off x="5435970" y="3951345"/>
                <a:ext cx="863386" cy="863893"/>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54" name="Teardrop 53"/>
          <p:cNvSpPr/>
          <p:nvPr/>
        </p:nvSpPr>
        <p:spPr bwMode="auto">
          <a:xfrm rot="10478499">
            <a:off x="7275886" y="1942755"/>
            <a:ext cx="863600" cy="863600"/>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Teardrop 23"/>
          <p:cNvSpPr/>
          <p:nvPr/>
        </p:nvSpPr>
        <p:spPr bwMode="auto">
          <a:xfrm rot="14708497">
            <a:off x="7537505" y="2838463"/>
            <a:ext cx="863600" cy="863600"/>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Teardrop 22"/>
          <p:cNvSpPr/>
          <p:nvPr/>
        </p:nvSpPr>
        <p:spPr bwMode="auto">
          <a:xfrm rot="2700000" flipH="1">
            <a:off x="6778954" y="3352309"/>
            <a:ext cx="863803" cy="863803"/>
          </a:xfrm>
          <a:prstGeom prst="teardrop">
            <a:avLst>
              <a:gd name="adj" fmla="val 132331"/>
            </a:avLst>
          </a:prstGeom>
          <a:solidFill>
            <a:srgbClr val="B6623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2" name="Picture 21"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073986"/>
            <a:ext cx="4034665" cy="2376264"/>
          </a:xfrm>
        </p:spPr>
        <p:txBody>
          <a:bodyPr/>
          <a:lstStyle/>
          <a:p>
            <a:r>
              <a:rPr lang="en-CA" b="1" dirty="0" smtClean="0"/>
              <a:t>IT Project Leaders. </a:t>
            </a:r>
            <a:r>
              <a:rPr lang="en-US" dirty="0" smtClean="0"/>
              <a:t>ERP is a business project, not an IT project. But IT is crucial for coordination. </a:t>
            </a:r>
          </a:p>
          <a:p>
            <a:r>
              <a:rPr lang="en-CA" b="1" dirty="0" smtClean="0"/>
              <a:t>Executive Sponsors. </a:t>
            </a:r>
            <a:r>
              <a:rPr lang="en-US" dirty="0" smtClean="0"/>
              <a:t>The Executive Sponsor is the project lynchpin. They must anticipate challenges.</a:t>
            </a:r>
          </a:p>
          <a:p>
            <a:r>
              <a:rPr lang="en-US" b="1" dirty="0" smtClean="0"/>
              <a:t>Business Managers. </a:t>
            </a:r>
            <a:r>
              <a:rPr lang="en-US" dirty="0" smtClean="0"/>
              <a:t>Business Managers are crucial for overcoming challenges.</a:t>
            </a:r>
          </a:p>
          <a:p>
            <a:endParaRPr lang="en-US" b="1" dirty="0" smtClean="0"/>
          </a:p>
          <a:p>
            <a:endParaRPr lang="en-CA" b="1" dirty="0" smtClean="0"/>
          </a:p>
        </p:txBody>
      </p:sp>
      <p:sp>
        <p:nvSpPr>
          <p:cNvPr id="12" name="Text Placeholder 11"/>
          <p:cNvSpPr>
            <a:spLocks noGrp="1"/>
          </p:cNvSpPr>
          <p:nvPr>
            <p:ph type="body" sz="quarter" idx="23"/>
          </p:nvPr>
        </p:nvSpPr>
        <p:spPr>
          <a:xfrm>
            <a:off x="4860032" y="3073986"/>
            <a:ext cx="4032448" cy="3252576"/>
          </a:xfrm>
        </p:spPr>
        <p:txBody>
          <a:bodyPr/>
          <a:lstStyle/>
          <a:p>
            <a:r>
              <a:rPr lang="en-CA" b="1" dirty="0" smtClean="0"/>
              <a:t>Adopt a process. </a:t>
            </a:r>
            <a:r>
              <a:rPr lang="en-US" dirty="0" smtClean="0"/>
              <a:t>The solution set introduces Info-Tech’s standard methodology for ERP selection and implementation.</a:t>
            </a:r>
            <a:endParaRPr lang="en-CA" b="1" dirty="0" smtClean="0"/>
          </a:p>
          <a:p>
            <a:r>
              <a:rPr lang="en-CA" b="1" dirty="0" smtClean="0"/>
              <a:t>Identify key challenges. </a:t>
            </a:r>
            <a:r>
              <a:rPr lang="en-US" dirty="0" smtClean="0"/>
              <a:t>Managing change for end users, managing the transition from implementation to operation, documenting business processes, diligence in selecting the implementation team, and engaging team sponsors.</a:t>
            </a:r>
            <a:endParaRPr lang="en-CA" b="1" dirty="0" smtClean="0"/>
          </a:p>
          <a:p>
            <a:r>
              <a:rPr lang="en-CA" b="1" dirty="0" smtClean="0"/>
              <a:t>Overcome challenges.</a:t>
            </a:r>
            <a:r>
              <a:rPr lang="en-CA" dirty="0" smtClean="0"/>
              <a:t> </a:t>
            </a:r>
            <a:r>
              <a:rPr lang="en-US" dirty="0" smtClean="0"/>
              <a:t>Conquer each key challenge, including common symptoms of problems and an introduction to the categories of cost introduced by each challenge.</a:t>
            </a:r>
          </a:p>
          <a:p>
            <a:endParaRPr lang="en-CA" dirty="0"/>
          </a:p>
        </p:txBody>
      </p:sp>
      <p:sp>
        <p:nvSpPr>
          <p:cNvPr id="8" name="TextBox 7"/>
          <p:cNvSpPr txBox="1"/>
          <p:nvPr/>
        </p:nvSpPr>
        <p:spPr>
          <a:xfrm>
            <a:off x="249302" y="2735253"/>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735253"/>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4262118"/>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4" name="Text Placeholder 13"/>
          <p:cNvSpPr txBox="1">
            <a:spLocks noGrp="1"/>
          </p:cNvSpPr>
          <p:nvPr>
            <p:ph type="body" sz="quarter" idx="19"/>
          </p:nvPr>
        </p:nvSpPr>
        <p:spPr>
          <a:xfrm>
            <a:off x="257175" y="1233488"/>
            <a:ext cx="8620125" cy="1200329"/>
          </a:xfrm>
          <a:prstGeom prst="rect">
            <a:avLst/>
          </a:prstGeom>
          <a:noFill/>
        </p:spPr>
        <p:txBody>
          <a:bodyPr>
            <a:spAutoFit/>
          </a:bodyPr>
          <a:lstStyle/>
          <a:p>
            <a:pPr>
              <a:defRPr/>
            </a:pPr>
            <a:r>
              <a:rPr lang="en-US" dirty="0" smtClean="0"/>
              <a:t>Failed ERP implementations cost careers. IT leaders must create an ERP selection and implementation plan that minimizes the risk of failure. </a:t>
            </a:r>
            <a:r>
              <a:rPr lang="en-US" i="1" dirty="0" smtClean="0"/>
              <a:t>Using a standard process is important. But leaders must also recognize key challenges as early as possible.</a:t>
            </a:r>
            <a:endParaRPr lang="en-US" b="1" dirty="0">
              <a:latin typeface="+mn-lt"/>
            </a:endParaRPr>
          </a:p>
        </p:txBody>
      </p:sp>
      <p:pic>
        <p:nvPicPr>
          <p:cNvPr id="11" name="Picture 10"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Info-Tech’s Point of View: The cost of a failed ERP implementation is your career</a:t>
            </a:r>
            <a:endParaRPr lang="en-CA" dirty="0"/>
          </a:p>
        </p:txBody>
      </p:sp>
      <p:sp>
        <p:nvSpPr>
          <p:cNvPr id="24" name="Rounded Rectangle 23"/>
          <p:cNvSpPr/>
          <p:nvPr/>
        </p:nvSpPr>
        <p:spPr>
          <a:xfrm>
            <a:off x="257176" y="144878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Do more than follow the standard process.</a:t>
            </a:r>
            <a:endParaRPr lang="en-CA" sz="1400" b="1" dirty="0">
              <a:solidFill>
                <a:schemeClr val="tx1"/>
              </a:solidFill>
            </a:endParaRPr>
          </a:p>
        </p:txBody>
      </p:sp>
      <p:sp>
        <p:nvSpPr>
          <p:cNvPr id="25" name="Rounded Rectangle 24"/>
          <p:cNvSpPr/>
          <p:nvPr/>
        </p:nvSpPr>
        <p:spPr>
          <a:xfrm>
            <a:off x="257176" y="306896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Manage, don’t own.</a:t>
            </a:r>
            <a:endParaRPr lang="en-CA" sz="1400" b="1" dirty="0">
              <a:solidFill>
                <a:schemeClr val="tx1"/>
              </a:solidFill>
            </a:endParaRPr>
          </a:p>
        </p:txBody>
      </p:sp>
      <p:sp>
        <p:nvSpPr>
          <p:cNvPr id="26" name="Rounded Rectangle 25"/>
          <p:cNvSpPr/>
          <p:nvPr/>
        </p:nvSpPr>
        <p:spPr>
          <a:xfrm>
            <a:off x="257176" y="4733272"/>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Focus on pain.</a:t>
            </a:r>
            <a:endParaRPr lang="en-CA" sz="1400" b="1" dirty="0">
              <a:solidFill>
                <a:schemeClr val="tx1"/>
              </a:solidFill>
            </a:endParaRPr>
          </a:p>
        </p:txBody>
      </p:sp>
      <p:sp>
        <p:nvSpPr>
          <p:cNvPr id="37" name="TextBox 36"/>
          <p:cNvSpPr txBox="1"/>
          <p:nvPr/>
        </p:nvSpPr>
        <p:spPr>
          <a:xfrm>
            <a:off x="2267744" y="1808820"/>
            <a:ext cx="6372708" cy="646331"/>
          </a:xfrm>
          <a:prstGeom prst="rect">
            <a:avLst/>
          </a:prstGeom>
          <a:noFill/>
        </p:spPr>
        <p:txBody>
          <a:bodyPr wrap="square" rtlCol="0">
            <a:spAutoFit/>
          </a:bodyPr>
          <a:lstStyle/>
          <a:p>
            <a:pPr algn="l">
              <a:defRPr/>
            </a:pPr>
            <a:r>
              <a:rPr lang="en-US" sz="1200" b="1" dirty="0" smtClean="0"/>
              <a:t>Prepare for the worst. </a:t>
            </a:r>
            <a:r>
              <a:rPr lang="en-US" sz="1200" dirty="0" smtClean="0"/>
              <a:t>Every ERP project is different since every enterprise is different. But they all experience the same key challenges and limitations. IT leaders must anticipate these problems during the very early stages of the project.</a:t>
            </a:r>
            <a:endParaRPr lang="en-US" sz="1200" dirty="0"/>
          </a:p>
        </p:txBody>
      </p:sp>
      <p:sp>
        <p:nvSpPr>
          <p:cNvPr id="38" name="TextBox 37"/>
          <p:cNvSpPr txBox="1"/>
          <p:nvPr/>
        </p:nvSpPr>
        <p:spPr>
          <a:xfrm>
            <a:off x="2267744" y="3480258"/>
            <a:ext cx="6372708" cy="830997"/>
          </a:xfrm>
          <a:prstGeom prst="rect">
            <a:avLst/>
          </a:prstGeom>
          <a:noFill/>
        </p:spPr>
        <p:txBody>
          <a:bodyPr wrap="square" rtlCol="0">
            <a:spAutoFit/>
          </a:bodyPr>
          <a:lstStyle/>
          <a:p>
            <a:pPr algn="l">
              <a:defRPr/>
            </a:pPr>
            <a:r>
              <a:rPr lang="en-US" sz="1200" b="1" dirty="0" smtClean="0"/>
              <a:t>ERP is a business project, not an IT project. </a:t>
            </a:r>
            <a:r>
              <a:rPr lang="en-US" sz="1200" dirty="0" smtClean="0"/>
              <a:t>A wise CIO said, “I don’ t own ERP; I’m just the zookeeper.” ERP project success demands that the business be fully engaged with all aspects of vendor selection and implementation. The ERP Project Sponsor is the most important team member.</a:t>
            </a:r>
            <a:endParaRPr lang="en-US" sz="1200" dirty="0"/>
          </a:p>
        </p:txBody>
      </p:sp>
      <p:sp>
        <p:nvSpPr>
          <p:cNvPr id="39" name="TextBox 38"/>
          <p:cNvSpPr txBox="1"/>
          <p:nvPr/>
        </p:nvSpPr>
        <p:spPr>
          <a:xfrm>
            <a:off x="2267744" y="5125007"/>
            <a:ext cx="6372708" cy="646331"/>
          </a:xfrm>
          <a:prstGeom prst="rect">
            <a:avLst/>
          </a:prstGeom>
          <a:noFill/>
        </p:spPr>
        <p:txBody>
          <a:bodyPr wrap="square" rtlCol="0">
            <a:spAutoFit/>
          </a:bodyPr>
          <a:lstStyle/>
          <a:p>
            <a:pPr algn="l">
              <a:defRPr/>
            </a:pPr>
            <a:r>
              <a:rPr lang="en-US" sz="1200" b="1" dirty="0" smtClean="0"/>
              <a:t>Deal with the things that hold the project back. </a:t>
            </a:r>
            <a:r>
              <a:rPr lang="en-US" sz="1200" dirty="0" smtClean="0"/>
              <a:t>ERP projects put focus on the glorious potential of the future. But project leaders must address the problems that keep projects back: identify the symptoms of the problems and calculate the costs.</a:t>
            </a:r>
            <a:endParaRPr lang="en-US" sz="1200" dirty="0"/>
          </a:p>
        </p:txBody>
      </p:sp>
      <p:sp>
        <p:nvSpPr>
          <p:cNvPr id="18" name="Oval 17"/>
          <p:cNvSpPr>
            <a:spLocks noChangeAspect="1"/>
          </p:cNvSpPr>
          <p:nvPr/>
        </p:nvSpPr>
        <p:spPr bwMode="auto">
          <a:xfrm>
            <a:off x="920700" y="1831511"/>
            <a:ext cx="1086241" cy="1086307"/>
          </a:xfrm>
          <a:prstGeom prst="ellipse">
            <a:avLst/>
          </a:prstGeom>
          <a:solidFill>
            <a:schemeClr val="bg2">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i="1" dirty="0">
                <a:ln>
                  <a:solidFill>
                    <a:srgbClr val="B6623D"/>
                  </a:solidFill>
                </a:ln>
                <a:solidFill>
                  <a:schemeClr val="bg2"/>
                </a:solidFill>
                <a:effectLst>
                  <a:reflection blurRad="6350" stA="55000" endA="300" endPos="45500" dir="5400000" sy="-100000" algn="bl" rotWithShape="0"/>
                </a:effectLst>
                <a:latin typeface="Impact" pitchFamily="34" charset="0"/>
              </a:rPr>
              <a:t>1.</a:t>
            </a:r>
          </a:p>
        </p:txBody>
      </p:sp>
      <p:sp>
        <p:nvSpPr>
          <p:cNvPr id="19" name="Oval 18"/>
          <p:cNvSpPr>
            <a:spLocks noChangeAspect="1"/>
          </p:cNvSpPr>
          <p:nvPr/>
        </p:nvSpPr>
        <p:spPr bwMode="auto">
          <a:xfrm>
            <a:off x="920700" y="3474596"/>
            <a:ext cx="1086241" cy="1086307"/>
          </a:xfrm>
          <a:prstGeom prst="ellipse">
            <a:avLst/>
          </a:prstGeom>
          <a:solidFill>
            <a:schemeClr val="bg2">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i="1" dirty="0" smtClean="0">
                <a:ln>
                  <a:solidFill>
                    <a:srgbClr val="B6623D"/>
                  </a:solidFill>
                </a:ln>
                <a:solidFill>
                  <a:schemeClr val="bg2"/>
                </a:solidFill>
                <a:effectLst>
                  <a:reflection blurRad="6350" stA="55000" endA="300" endPos="45500" dir="5400000" sy="-100000" algn="bl" rotWithShape="0"/>
                </a:effectLst>
                <a:latin typeface="Impact" pitchFamily="34" charset="0"/>
              </a:rPr>
              <a:t>2.</a:t>
            </a:r>
            <a:endParaRPr lang="en-US" sz="6000" i="1" dirty="0">
              <a:ln>
                <a:solidFill>
                  <a:srgbClr val="B6623D"/>
                </a:solidFill>
              </a:ln>
              <a:solidFill>
                <a:schemeClr val="bg2"/>
              </a:solidFill>
              <a:effectLst>
                <a:reflection blurRad="6350" stA="55000" endA="300" endPos="45500" dir="5400000" sy="-100000" algn="bl" rotWithShape="0"/>
              </a:effectLst>
              <a:latin typeface="Impact" pitchFamily="34" charset="0"/>
            </a:endParaRPr>
          </a:p>
        </p:txBody>
      </p:sp>
      <p:sp>
        <p:nvSpPr>
          <p:cNvPr id="20" name="Oval 19"/>
          <p:cNvSpPr>
            <a:spLocks noChangeAspect="1"/>
          </p:cNvSpPr>
          <p:nvPr/>
        </p:nvSpPr>
        <p:spPr bwMode="auto">
          <a:xfrm>
            <a:off x="920700" y="5154194"/>
            <a:ext cx="1086241" cy="1086307"/>
          </a:xfrm>
          <a:prstGeom prst="ellipse">
            <a:avLst/>
          </a:prstGeom>
          <a:solidFill>
            <a:schemeClr val="bg2">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i="1" dirty="0" smtClean="0">
                <a:ln>
                  <a:solidFill>
                    <a:srgbClr val="B6623D"/>
                  </a:solidFill>
                </a:ln>
                <a:solidFill>
                  <a:schemeClr val="bg2"/>
                </a:solidFill>
                <a:effectLst>
                  <a:reflection blurRad="6350" stA="55000" endA="300" endPos="45500" dir="5400000" sy="-100000" algn="bl" rotWithShape="0"/>
                </a:effectLst>
                <a:latin typeface="Impact" pitchFamily="34" charset="0"/>
              </a:rPr>
              <a:t>3.</a:t>
            </a:r>
            <a:endParaRPr lang="en-US" sz="6000" i="1" dirty="0">
              <a:ln>
                <a:solidFill>
                  <a:srgbClr val="B6623D"/>
                </a:solidFill>
              </a:ln>
              <a:solidFill>
                <a:schemeClr val="bg2"/>
              </a:solidFill>
              <a:effectLst>
                <a:reflection blurRad="6350" stA="55000" endA="300" endPos="45500" dir="5400000" sy="-100000" algn="bl" rotWithShape="0"/>
              </a:effectLst>
              <a:latin typeface="Impact" pitchFamily="34" charset="0"/>
            </a:endParaRPr>
          </a:p>
        </p:txBody>
      </p:sp>
      <p:pic>
        <p:nvPicPr>
          <p:cNvPr id="12" name="Picture 11"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There are many good books on ERP implementation, but they present a complicated implementation methodology</a:t>
            </a:r>
            <a:endParaRPr lang="en-CA" dirty="0"/>
          </a:p>
        </p:txBody>
      </p:sp>
      <p:sp>
        <p:nvSpPr>
          <p:cNvPr id="3" name="Rectangle 2"/>
          <p:cNvSpPr/>
          <p:nvPr/>
        </p:nvSpPr>
        <p:spPr>
          <a:xfrm>
            <a:off x="373004" y="1343557"/>
            <a:ext cx="8504295" cy="646331"/>
          </a:xfrm>
          <a:prstGeom prst="rect">
            <a:avLst/>
          </a:prstGeom>
        </p:spPr>
        <p:txBody>
          <a:bodyPr wrap="square">
            <a:spAutoFit/>
          </a:bodyPr>
          <a:lstStyle/>
          <a:p>
            <a:pPr algn="l"/>
            <a:r>
              <a:rPr lang="en-US" b="1" dirty="0" smtClean="0"/>
              <a:t>There are resources available for almost every aspect of ERP and the most popular offerings from SAP and Oracle.</a:t>
            </a:r>
            <a:endParaRPr lang="en-US" b="1" dirty="0"/>
          </a:p>
        </p:txBody>
      </p:sp>
      <p:grpSp>
        <p:nvGrpSpPr>
          <p:cNvPr id="12" name="Group 11"/>
          <p:cNvGrpSpPr/>
          <p:nvPr/>
        </p:nvGrpSpPr>
        <p:grpSpPr>
          <a:xfrm>
            <a:off x="883418" y="2187558"/>
            <a:ext cx="3469504" cy="4123634"/>
            <a:chOff x="495697" y="2130145"/>
            <a:chExt cx="3469504" cy="4123634"/>
          </a:xfrm>
        </p:grpSpPr>
        <p:sp>
          <p:nvSpPr>
            <p:cNvPr id="8" name="Rounded Rectangle 7"/>
            <p:cNvSpPr>
              <a:spLocks noChangeAspect="1"/>
            </p:cNvSpPr>
            <p:nvPr/>
          </p:nvSpPr>
          <p:spPr>
            <a:xfrm>
              <a:off x="495697" y="2130145"/>
              <a:ext cx="1236909" cy="1859067"/>
            </a:xfrm>
            <a:prstGeom prst="roundRect">
              <a:avLst>
                <a:gd name="adj" fmla="val 9525"/>
              </a:avLst>
            </a:prstGeom>
            <a:blipFill>
              <a:blip r:embed="rId3" cstate="print"/>
              <a:stretch>
                <a:fillRect/>
              </a:stretch>
            </a:blipFill>
            <a:ln>
              <a:noFill/>
            </a:ln>
            <a:effectLst>
              <a:outerShdw blurRad="50800" dist="38100" dir="8100000" algn="tr" rotWithShape="0">
                <a:prstClr val="black">
                  <a:alpha val="40000"/>
                </a:prstClr>
              </a:outerShdw>
            </a:effectLst>
            <a:scene3d>
              <a:camera prst="isometricOffAxis1Right"/>
              <a:lightRig rig="balanced" dir="t">
                <a:rot lat="0" lon="0" rev="8700000"/>
              </a:lightRig>
            </a:scene3d>
            <a:sp3d extrusionH="177800" contourW="12700" prstMaterial="matte">
              <a:bevelT w="190500" h="38100"/>
              <a:contourClr>
                <a:schemeClr val="bg2">
                  <a:lumMod val="5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ounded Rectangle 8"/>
            <p:cNvSpPr>
              <a:spLocks noChangeAspect="1"/>
            </p:cNvSpPr>
            <p:nvPr/>
          </p:nvSpPr>
          <p:spPr>
            <a:xfrm>
              <a:off x="1073122" y="2917818"/>
              <a:ext cx="1308098" cy="2056577"/>
            </a:xfrm>
            <a:prstGeom prst="roundRect">
              <a:avLst>
                <a:gd name="adj" fmla="val 9525"/>
              </a:avLst>
            </a:prstGeom>
            <a:blipFill>
              <a:blip r:embed="rId4" cstate="print"/>
              <a:stretch>
                <a:fillRect/>
              </a:stretch>
            </a:blipFill>
            <a:ln>
              <a:noFill/>
            </a:ln>
            <a:effectLst>
              <a:outerShdw blurRad="50800" dist="38100" dir="8100000" algn="tr" rotWithShape="0">
                <a:prstClr val="black">
                  <a:alpha val="40000"/>
                </a:prstClr>
              </a:outerShdw>
            </a:effectLst>
            <a:scene3d>
              <a:camera prst="isometricOffAxis1Right"/>
              <a:lightRig rig="balanced" dir="t">
                <a:rot lat="0" lon="0" rev="8700000"/>
              </a:lightRig>
            </a:scene3d>
            <a:sp3d extrusionH="177800" contourW="12700" prstMaterial="matte">
              <a:bevelT w="190500" h="38100"/>
              <a:contourClr>
                <a:schemeClr val="bg2">
                  <a:lumMod val="5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ounded Rectangle 9"/>
            <p:cNvSpPr>
              <a:spLocks noChangeAspect="1"/>
            </p:cNvSpPr>
            <p:nvPr/>
          </p:nvSpPr>
          <p:spPr>
            <a:xfrm>
              <a:off x="1792577" y="3502026"/>
              <a:ext cx="1355416" cy="2207179"/>
            </a:xfrm>
            <a:prstGeom prst="roundRect">
              <a:avLst>
                <a:gd name="adj" fmla="val 9525"/>
              </a:avLst>
            </a:prstGeom>
            <a:blipFill>
              <a:blip r:embed="rId5" cstate="print"/>
              <a:stretch>
                <a:fillRect/>
              </a:stretch>
            </a:blipFill>
            <a:ln>
              <a:noFill/>
            </a:ln>
            <a:effectLst>
              <a:outerShdw blurRad="50800" dist="38100" dir="8100000" algn="tr" rotWithShape="0">
                <a:prstClr val="black">
                  <a:alpha val="40000"/>
                </a:prstClr>
              </a:outerShdw>
            </a:effectLst>
            <a:scene3d>
              <a:camera prst="isometricOffAxis1Right"/>
              <a:lightRig rig="balanced" dir="t">
                <a:rot lat="0" lon="0" rev="8700000"/>
              </a:lightRig>
            </a:scene3d>
            <a:sp3d extrusionH="177800" contourW="12700" prstMaterial="matte">
              <a:bevelT w="190500" h="38100"/>
              <a:contourClr>
                <a:schemeClr val="bg2">
                  <a:lumMod val="5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a:spLocks noChangeAspect="1"/>
            </p:cNvSpPr>
            <p:nvPr/>
          </p:nvSpPr>
          <p:spPr>
            <a:xfrm>
              <a:off x="2454246" y="4268799"/>
              <a:ext cx="1510955" cy="1984980"/>
            </a:xfrm>
            <a:prstGeom prst="roundRect">
              <a:avLst>
                <a:gd name="adj" fmla="val 9525"/>
              </a:avLst>
            </a:prstGeom>
            <a:blipFill>
              <a:blip r:embed="rId6" cstate="print"/>
              <a:stretch>
                <a:fillRect/>
              </a:stretch>
            </a:blipFill>
            <a:ln>
              <a:noFill/>
            </a:ln>
            <a:effectLst>
              <a:outerShdw blurRad="50800" dist="38100" dir="8100000" algn="tr" rotWithShape="0">
                <a:prstClr val="black">
                  <a:alpha val="40000"/>
                </a:prstClr>
              </a:outerShdw>
            </a:effectLst>
            <a:scene3d>
              <a:camera prst="isometricOffAxis1Right"/>
              <a:lightRig rig="balanced" dir="t">
                <a:rot lat="0" lon="0" rev="8700000"/>
              </a:lightRig>
            </a:scene3d>
            <a:sp3d extrusionH="177800" contourW="12700" prstMaterial="matte">
              <a:bevelT w="190500" h="38100"/>
              <a:contourClr>
                <a:schemeClr val="bg2">
                  <a:lumMod val="5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3" name="Rectangle 12"/>
          <p:cNvSpPr/>
          <p:nvPr/>
        </p:nvSpPr>
        <p:spPr>
          <a:xfrm>
            <a:off x="4097331" y="2552688"/>
            <a:ext cx="4198995" cy="1323439"/>
          </a:xfrm>
          <a:prstGeom prst="rect">
            <a:avLst/>
          </a:prstGeom>
        </p:spPr>
        <p:txBody>
          <a:bodyPr wrap="square">
            <a:spAutoFit/>
          </a:bodyPr>
          <a:lstStyle/>
          <a:p>
            <a:pPr algn="l">
              <a:defRPr/>
            </a:pPr>
            <a:r>
              <a:rPr lang="en-US" sz="1600" dirty="0" smtClean="0"/>
              <a:t>The books are good. But they’re big and take effort and time to read. </a:t>
            </a:r>
            <a:r>
              <a:rPr lang="en-US" sz="1600" b="1" dirty="0" smtClean="0"/>
              <a:t>IT leaders must understand the key issues </a:t>
            </a:r>
            <a:r>
              <a:rPr lang="en-US" sz="1600" dirty="0" smtClean="0"/>
              <a:t>in ERP selection and implementation as </a:t>
            </a:r>
            <a:r>
              <a:rPr lang="en-US" sz="1600" b="1" dirty="0" smtClean="0"/>
              <a:t>early in the project as possible</a:t>
            </a:r>
            <a:r>
              <a:rPr lang="en-US" sz="1600" dirty="0" smtClean="0"/>
              <a:t>. </a:t>
            </a:r>
            <a:endParaRPr lang="en-US" sz="1600" dirty="0"/>
          </a:p>
        </p:txBody>
      </p:sp>
      <p:sp>
        <p:nvSpPr>
          <p:cNvPr id="14" name="Rectangle 13"/>
          <p:cNvSpPr/>
          <p:nvPr/>
        </p:nvSpPr>
        <p:spPr>
          <a:xfrm>
            <a:off x="5549975" y="5505008"/>
            <a:ext cx="3111481" cy="523220"/>
          </a:xfrm>
          <a:prstGeom prst="rect">
            <a:avLst/>
          </a:prstGeom>
        </p:spPr>
        <p:txBody>
          <a:bodyPr wrap="square">
            <a:spAutoFit/>
          </a:bodyPr>
          <a:lstStyle/>
          <a:p>
            <a:pPr algn="l"/>
            <a:r>
              <a:rPr lang="en-US" sz="1400" dirty="0" smtClean="0"/>
              <a:t>For a complete list of </a:t>
            </a:r>
            <a:r>
              <a:rPr lang="en-US" sz="1400" b="1" dirty="0" smtClean="0">
                <a:hlinkClick r:id="rId7"/>
              </a:rPr>
              <a:t>books on ERP</a:t>
            </a:r>
            <a:r>
              <a:rPr lang="en-US" sz="1400" dirty="0" smtClean="0">
                <a:hlinkClick r:id="rId7"/>
              </a:rPr>
              <a:t> </a:t>
            </a:r>
            <a:r>
              <a:rPr lang="en-US" sz="1400" dirty="0" smtClean="0"/>
              <a:t>refer to the </a:t>
            </a:r>
            <a:r>
              <a:rPr lang="en-US" sz="1400" dirty="0" err="1" smtClean="0"/>
              <a:t>WorldCat</a:t>
            </a:r>
            <a:r>
              <a:rPr lang="en-US" sz="1400" dirty="0" smtClean="0"/>
              <a:t> union catalog.</a:t>
            </a:r>
            <a:endParaRPr lang="en-US" sz="1400" dirty="0"/>
          </a:p>
        </p:txBody>
      </p:sp>
      <p:pic>
        <p:nvPicPr>
          <p:cNvPr id="15" name="Picture 14"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Info-Tech also offers a detailed ERP project planning methodology</a:t>
            </a:r>
            <a:endParaRPr lang="en-CA" dirty="0"/>
          </a:p>
        </p:txBody>
      </p:sp>
      <p:sp>
        <p:nvSpPr>
          <p:cNvPr id="3" name="Rectangle 2"/>
          <p:cNvSpPr/>
          <p:nvPr/>
        </p:nvSpPr>
        <p:spPr>
          <a:xfrm>
            <a:off x="373004" y="1343557"/>
            <a:ext cx="8504295" cy="646331"/>
          </a:xfrm>
          <a:prstGeom prst="rect">
            <a:avLst/>
          </a:prstGeom>
        </p:spPr>
        <p:txBody>
          <a:bodyPr wrap="square">
            <a:spAutoFit/>
          </a:bodyPr>
          <a:lstStyle/>
          <a:p>
            <a:pPr algn="l">
              <a:defRPr/>
            </a:pPr>
            <a:r>
              <a:rPr lang="en-US" b="1" dirty="0" smtClean="0"/>
              <a:t>Info-Tech recommends that enterprises pursuing an ERP project execute the following steps:</a:t>
            </a:r>
            <a:endParaRPr lang="en-US" b="1" dirty="0"/>
          </a:p>
        </p:txBody>
      </p:sp>
      <p:sp>
        <p:nvSpPr>
          <p:cNvPr id="12" name="TextBox 11"/>
          <p:cNvSpPr txBox="1"/>
          <p:nvPr/>
        </p:nvSpPr>
        <p:spPr>
          <a:xfrm>
            <a:off x="482544" y="1931967"/>
            <a:ext cx="3833865" cy="4462760"/>
          </a:xfrm>
          <a:prstGeom prst="rect">
            <a:avLst/>
          </a:prstGeom>
          <a:solidFill>
            <a:schemeClr val="bg2">
              <a:alpha val="65000"/>
            </a:schemeClr>
          </a:solidFill>
        </p:spPr>
        <p:txBody>
          <a:bodyPr wrap="square">
            <a:spAutoFit/>
          </a:bodyPr>
          <a:lstStyle/>
          <a:p>
            <a:pPr algn="l">
              <a:defRPr/>
            </a:pPr>
            <a:endParaRPr lang="en-US" sz="800" dirty="0">
              <a:latin typeface="+mn-lt"/>
            </a:endParaRPr>
          </a:p>
          <a:p>
            <a:pPr marL="342900" indent="-342900" algn="l">
              <a:buFont typeface="+mj-lt"/>
              <a:buAutoNum type="arabicPeriod"/>
              <a:defRPr/>
            </a:pPr>
            <a:r>
              <a:rPr lang="en-US" sz="1200" dirty="0">
                <a:latin typeface="+mn-lt"/>
              </a:rPr>
              <a:t>Establish project trigger.</a:t>
            </a:r>
          </a:p>
          <a:p>
            <a:pPr marL="342900" indent="-342900" algn="l">
              <a:buFont typeface="+mj-lt"/>
              <a:buAutoNum type="arabicPeriod"/>
              <a:defRPr/>
            </a:pPr>
            <a:r>
              <a:rPr lang="en-US" sz="1200" dirty="0">
                <a:latin typeface="+mn-lt"/>
              </a:rPr>
              <a:t>Form the project team.</a:t>
            </a:r>
          </a:p>
          <a:p>
            <a:pPr marL="342900" indent="-342900" algn="l">
              <a:buFont typeface="+mj-lt"/>
              <a:buAutoNum type="arabicPeriod"/>
              <a:defRPr/>
            </a:pPr>
            <a:r>
              <a:rPr lang="en-US" sz="1200" dirty="0">
                <a:latin typeface="+mn-lt"/>
              </a:rPr>
              <a:t>Perform high level scoping. </a:t>
            </a:r>
          </a:p>
          <a:p>
            <a:pPr marL="342900" indent="-342900" algn="l">
              <a:buFont typeface="+mj-lt"/>
              <a:buAutoNum type="arabicPeriod"/>
              <a:defRPr/>
            </a:pPr>
            <a:r>
              <a:rPr lang="en-US" sz="1200" dirty="0">
                <a:latin typeface="+mn-lt"/>
              </a:rPr>
              <a:t>Ensure that a packaged application/tool can meet preliminary requirements. </a:t>
            </a:r>
          </a:p>
          <a:p>
            <a:pPr marL="342900" indent="-342900" algn="l">
              <a:buFont typeface="+mj-lt"/>
              <a:buAutoNum type="arabicPeriod"/>
              <a:defRPr/>
            </a:pPr>
            <a:r>
              <a:rPr lang="en-US" sz="1200" dirty="0">
                <a:latin typeface="+mn-lt"/>
              </a:rPr>
              <a:t>Assess organizational readiness. </a:t>
            </a:r>
          </a:p>
          <a:p>
            <a:pPr marL="342900" indent="-342900" algn="l">
              <a:buFont typeface="+mj-lt"/>
              <a:buAutoNum type="arabicPeriod"/>
              <a:defRPr/>
            </a:pPr>
            <a:r>
              <a:rPr lang="en-US" sz="1200" dirty="0">
                <a:latin typeface="+mn-lt"/>
              </a:rPr>
              <a:t>Determine approximate cost of project.</a:t>
            </a:r>
          </a:p>
          <a:p>
            <a:pPr marL="342900" indent="-342900" algn="l">
              <a:buFont typeface="+mj-lt"/>
              <a:buAutoNum type="arabicPeriod"/>
              <a:defRPr/>
            </a:pPr>
            <a:r>
              <a:rPr lang="en-US" sz="1200" dirty="0">
                <a:latin typeface="+mn-lt"/>
              </a:rPr>
              <a:t>Develop a business plan for the project</a:t>
            </a:r>
          </a:p>
          <a:p>
            <a:pPr marL="342900" indent="-342900" algn="l">
              <a:buFont typeface="+mj-lt"/>
              <a:buAutoNum type="arabicPeriod"/>
              <a:defRPr/>
            </a:pPr>
            <a:r>
              <a:rPr lang="en-US" sz="1200" dirty="0">
                <a:latin typeface="+mn-lt"/>
              </a:rPr>
              <a:t>Prepare preliminary requirements.</a:t>
            </a:r>
          </a:p>
          <a:p>
            <a:pPr marL="342900" indent="-342900" algn="l">
              <a:buFont typeface="+mj-lt"/>
              <a:buAutoNum type="arabicPeriod"/>
              <a:defRPr/>
            </a:pPr>
            <a:r>
              <a:rPr lang="en-US" sz="1200" dirty="0">
                <a:latin typeface="+mn-lt"/>
              </a:rPr>
              <a:t>Create Solution Specification.</a:t>
            </a:r>
          </a:p>
          <a:p>
            <a:pPr marL="342900" indent="-342900" algn="l">
              <a:buFont typeface="+mj-lt"/>
              <a:buAutoNum type="arabicPeriod"/>
              <a:defRPr/>
            </a:pPr>
            <a:r>
              <a:rPr lang="en-US" sz="1200" dirty="0">
                <a:latin typeface="+mn-lt"/>
              </a:rPr>
              <a:t>Identify potential vendors. </a:t>
            </a:r>
          </a:p>
          <a:p>
            <a:pPr marL="342900" indent="-342900" algn="l">
              <a:buFont typeface="+mj-lt"/>
              <a:buAutoNum type="arabicPeriod"/>
              <a:defRPr/>
            </a:pPr>
            <a:r>
              <a:rPr lang="en-US" sz="1200" dirty="0">
                <a:latin typeface="+mn-lt"/>
              </a:rPr>
              <a:t>Prepare RFP.</a:t>
            </a:r>
          </a:p>
          <a:p>
            <a:pPr marL="342900" indent="-342900" algn="l">
              <a:buFont typeface="+mj-lt"/>
              <a:buAutoNum type="arabicPeriod"/>
              <a:defRPr/>
            </a:pPr>
            <a:r>
              <a:rPr lang="en-US" sz="1200" dirty="0">
                <a:latin typeface="+mn-lt"/>
              </a:rPr>
              <a:t>Shortlist vendors.</a:t>
            </a:r>
          </a:p>
          <a:p>
            <a:pPr marL="342900" indent="-342900" algn="l">
              <a:buFont typeface="+mj-lt"/>
              <a:buAutoNum type="arabicPeriod"/>
              <a:defRPr/>
            </a:pPr>
            <a:r>
              <a:rPr lang="en-US" sz="1200" dirty="0">
                <a:latin typeface="+mn-lt"/>
              </a:rPr>
              <a:t>Conduct demonstrations.</a:t>
            </a:r>
          </a:p>
          <a:p>
            <a:pPr marL="342900" indent="-342900" algn="l">
              <a:buFont typeface="+mj-lt"/>
              <a:buAutoNum type="arabicPeriod"/>
              <a:defRPr/>
            </a:pPr>
            <a:r>
              <a:rPr lang="en-US" sz="1200" dirty="0">
                <a:latin typeface="+mn-lt"/>
              </a:rPr>
              <a:t>Perform due diligence on vendors and system integrators. </a:t>
            </a:r>
          </a:p>
          <a:p>
            <a:pPr marL="342900" indent="-342900" algn="l">
              <a:buFont typeface="+mj-lt"/>
              <a:buAutoNum type="arabicPeriod"/>
              <a:defRPr/>
            </a:pPr>
            <a:r>
              <a:rPr lang="en-US" sz="1200" dirty="0">
                <a:latin typeface="+mn-lt"/>
              </a:rPr>
              <a:t>Select vendor.</a:t>
            </a:r>
          </a:p>
          <a:p>
            <a:pPr marL="342900" indent="-342900" algn="l">
              <a:buFont typeface="+mj-lt"/>
              <a:buAutoNum type="arabicPeriod"/>
              <a:defRPr/>
            </a:pPr>
            <a:r>
              <a:rPr lang="en-US" sz="1200" dirty="0">
                <a:latin typeface="+mn-lt"/>
              </a:rPr>
              <a:t>Negotiate.</a:t>
            </a:r>
          </a:p>
          <a:p>
            <a:pPr marL="342900" indent="-342900" algn="l">
              <a:buFont typeface="+mj-lt"/>
              <a:buAutoNum type="arabicPeriod"/>
              <a:defRPr/>
            </a:pPr>
            <a:r>
              <a:rPr lang="en-US" sz="1200" dirty="0">
                <a:latin typeface="+mn-lt"/>
              </a:rPr>
              <a:t>Prepare deployment plan. </a:t>
            </a:r>
          </a:p>
          <a:p>
            <a:pPr marL="342900" indent="-342900" algn="l">
              <a:buFont typeface="+mj-lt"/>
              <a:buAutoNum type="arabicPeriod"/>
              <a:defRPr/>
            </a:pPr>
            <a:r>
              <a:rPr lang="en-US" sz="1200" dirty="0">
                <a:latin typeface="+mn-lt"/>
              </a:rPr>
              <a:t>Implement.</a:t>
            </a:r>
          </a:p>
          <a:p>
            <a:pPr marL="342900" indent="-342900" algn="l">
              <a:buFont typeface="+mj-lt"/>
              <a:buAutoNum type="arabicPeriod"/>
              <a:defRPr/>
            </a:pPr>
            <a:r>
              <a:rPr lang="en-US" sz="1200" dirty="0">
                <a:latin typeface="+mn-lt"/>
              </a:rPr>
              <a:t>Test.</a:t>
            </a:r>
          </a:p>
          <a:p>
            <a:pPr marL="342900" indent="-342900" algn="l">
              <a:buFont typeface="+mj-lt"/>
              <a:buAutoNum type="arabicPeriod"/>
              <a:defRPr/>
            </a:pPr>
            <a:r>
              <a:rPr lang="en-US" sz="1200" dirty="0">
                <a:latin typeface="+mn-lt"/>
              </a:rPr>
              <a:t>Train.</a:t>
            </a:r>
          </a:p>
          <a:p>
            <a:pPr marL="342900" indent="-342900" algn="l">
              <a:buFont typeface="+mj-lt"/>
              <a:buAutoNum type="arabicPeriod"/>
              <a:defRPr/>
            </a:pPr>
            <a:r>
              <a:rPr lang="en-US" sz="1200" dirty="0">
                <a:latin typeface="+mn-lt"/>
              </a:rPr>
              <a:t>Post-implementation documentation and support</a:t>
            </a:r>
          </a:p>
        </p:txBody>
      </p:sp>
      <p:sp>
        <p:nvSpPr>
          <p:cNvPr id="15" name="Rectangle 14"/>
          <p:cNvSpPr/>
          <p:nvPr/>
        </p:nvSpPr>
        <p:spPr>
          <a:xfrm>
            <a:off x="4451352" y="4735064"/>
            <a:ext cx="4283130" cy="738664"/>
          </a:xfrm>
          <a:prstGeom prst="rect">
            <a:avLst/>
          </a:prstGeom>
        </p:spPr>
        <p:txBody>
          <a:bodyPr wrap="square">
            <a:spAutoFit/>
          </a:bodyPr>
          <a:lstStyle/>
          <a:p>
            <a:pPr>
              <a:defRPr/>
            </a:pPr>
            <a:r>
              <a:rPr lang="en-US" sz="1400" dirty="0" smtClean="0"/>
              <a:t>Info-Tech’s </a:t>
            </a:r>
            <a:r>
              <a:rPr lang="en-US" sz="1400" b="1" i="1" dirty="0" smtClean="0">
                <a:hlinkClick r:id="rId3"/>
              </a:rPr>
              <a:t>ERP Project Completion Checklist </a:t>
            </a:r>
            <a:r>
              <a:rPr lang="en-US" sz="1400" dirty="0" smtClean="0"/>
              <a:t>provides guidance on each step and links to relevant resources, tools, and templates.</a:t>
            </a:r>
            <a:endParaRPr lang="en-US" sz="1400" dirty="0"/>
          </a:p>
        </p:txBody>
      </p:sp>
      <p:pic>
        <p:nvPicPr>
          <p:cNvPr id="16" name="Picture 10" descr="comp-checklist.jpg"/>
          <p:cNvPicPr>
            <a:picLocks noChangeAspect="1"/>
          </p:cNvPicPr>
          <p:nvPr/>
        </p:nvPicPr>
        <p:blipFill>
          <a:blip r:embed="rId4" cstate="print"/>
          <a:srcRect/>
          <a:stretch>
            <a:fillRect/>
          </a:stretch>
        </p:blipFill>
        <p:spPr bwMode="auto">
          <a:xfrm>
            <a:off x="4721295" y="1960076"/>
            <a:ext cx="3767328" cy="2699308"/>
          </a:xfrm>
          <a:prstGeom prst="rect">
            <a:avLst/>
          </a:prstGeom>
          <a:noFill/>
          <a:ln w="3175">
            <a:solidFill>
              <a:schemeClr val="bg1">
                <a:lumMod val="75000"/>
              </a:schemeClr>
            </a:solidFill>
            <a:miter lim="800000"/>
            <a:headEnd/>
            <a:tailEnd/>
          </a:ln>
          <a:effectLst>
            <a:outerShdw blurRad="50800" dist="38100" dir="8100000" algn="tr" rotWithShape="0">
              <a:prstClr val="black">
                <a:alpha val="40000"/>
              </a:prstClr>
            </a:outerShdw>
          </a:effectLst>
        </p:spPr>
      </p:pic>
      <p:grpSp>
        <p:nvGrpSpPr>
          <p:cNvPr id="20" name="Group 19"/>
          <p:cNvGrpSpPr/>
          <p:nvPr/>
        </p:nvGrpSpPr>
        <p:grpSpPr>
          <a:xfrm>
            <a:off x="5083182" y="5692806"/>
            <a:ext cx="3103605" cy="529536"/>
            <a:chOff x="4900617" y="5747478"/>
            <a:chExt cx="3103605" cy="529536"/>
          </a:xfrm>
        </p:grpSpPr>
        <p:sp>
          <p:nvSpPr>
            <p:cNvPr id="17" name="Rectangle 16"/>
            <p:cNvSpPr/>
            <p:nvPr/>
          </p:nvSpPr>
          <p:spPr>
            <a:xfrm>
              <a:off x="5083182" y="5753794"/>
              <a:ext cx="2921040" cy="523220"/>
            </a:xfrm>
            <a:prstGeom prst="rect">
              <a:avLst/>
            </a:prstGeom>
          </p:spPr>
          <p:txBody>
            <a:bodyPr wrap="square">
              <a:spAutoFit/>
            </a:bodyPr>
            <a:lstStyle/>
            <a:p>
              <a:pPr algn="l">
                <a:defRPr/>
              </a:pPr>
              <a:r>
                <a:rPr lang="en-US" sz="1400" b="1" dirty="0" smtClean="0"/>
                <a:t>But this is complicated. </a:t>
              </a:r>
              <a:br>
                <a:rPr lang="en-US" sz="1400" b="1" dirty="0" smtClean="0"/>
              </a:br>
              <a:r>
                <a:rPr lang="en-US" sz="1400" b="1" dirty="0" smtClean="0"/>
                <a:t>What do we </a:t>
              </a:r>
              <a:r>
                <a:rPr lang="en-US" sz="1400" b="1" i="1" dirty="0" smtClean="0"/>
                <a:t>really</a:t>
              </a:r>
              <a:r>
                <a:rPr lang="en-US" sz="1400" b="1" dirty="0" smtClean="0"/>
                <a:t>  need to do?</a:t>
              </a:r>
              <a:endParaRPr lang="en-US" sz="1400" b="1" dirty="0"/>
            </a:p>
          </p:txBody>
        </p:sp>
        <p:pic>
          <p:nvPicPr>
            <p:cNvPr id="18" name="Picture 17" descr="quote1.wmf"/>
            <p:cNvPicPr>
              <a:picLocks noChangeAspect="1"/>
            </p:cNvPicPr>
            <p:nvPr/>
          </p:nvPicPr>
          <p:blipFill>
            <a:blip r:embed="rId5" cstate="print"/>
            <a:stretch>
              <a:fillRect/>
            </a:stretch>
          </p:blipFill>
          <p:spPr>
            <a:xfrm>
              <a:off x="4900617" y="5747478"/>
              <a:ext cx="179050" cy="127893"/>
            </a:xfrm>
            <a:prstGeom prst="rect">
              <a:avLst/>
            </a:prstGeom>
          </p:spPr>
        </p:pic>
        <p:pic>
          <p:nvPicPr>
            <p:cNvPr id="19" name="Picture 18" descr="quote2.wmf"/>
            <p:cNvPicPr>
              <a:picLocks noChangeAspect="1"/>
            </p:cNvPicPr>
            <p:nvPr/>
          </p:nvPicPr>
          <p:blipFill>
            <a:blip r:embed="rId6" cstate="print"/>
            <a:stretch>
              <a:fillRect/>
            </a:stretch>
          </p:blipFill>
          <p:spPr>
            <a:xfrm>
              <a:off x="7825172" y="5966556"/>
              <a:ext cx="179050" cy="127893"/>
            </a:xfrm>
            <a:prstGeom prst="rect">
              <a:avLst/>
            </a:prstGeom>
          </p:spPr>
        </p:pic>
      </p:grpSp>
      <p:pic>
        <p:nvPicPr>
          <p:cNvPr id="11" name="Picture 10"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success is like hockey: master many skills, but</a:t>
            </a:r>
            <a:br>
              <a:rPr lang="en-US" dirty="0" smtClean="0"/>
            </a:br>
            <a:r>
              <a:rPr lang="en-US" dirty="0" smtClean="0"/>
              <a:t>focus on a few to get the win</a:t>
            </a:r>
            <a:endParaRPr lang="en-CA" dirty="0"/>
          </a:p>
        </p:txBody>
      </p:sp>
      <p:sp>
        <p:nvSpPr>
          <p:cNvPr id="28" name="Text Placeholder 27"/>
          <p:cNvSpPr>
            <a:spLocks noGrp="1"/>
          </p:cNvSpPr>
          <p:nvPr>
            <p:ph type="body" sz="quarter" idx="19"/>
          </p:nvPr>
        </p:nvSpPr>
        <p:spPr>
          <a:xfrm>
            <a:off x="257176" y="1311255"/>
            <a:ext cx="8620124" cy="657225"/>
          </a:xfrm>
        </p:spPr>
        <p:txBody>
          <a:bodyPr/>
          <a:lstStyle/>
          <a:p>
            <a:pPr>
              <a:defRPr/>
            </a:pPr>
            <a:r>
              <a:rPr lang="en-US" dirty="0" smtClean="0"/>
              <a:t>A hockey player must constantly work on many different disciplines: skating, stick handling, shooting, checking, face-offs, taking penalty shots, etc. </a:t>
            </a:r>
          </a:p>
          <a:p>
            <a:endParaRPr lang="en-CA" dirty="0"/>
          </a:p>
        </p:txBody>
      </p:sp>
      <p:sp>
        <p:nvSpPr>
          <p:cNvPr id="18" name="Rounded Rectangle 17"/>
          <p:cNvSpPr/>
          <p:nvPr/>
        </p:nvSpPr>
        <p:spPr>
          <a:xfrm>
            <a:off x="702022" y="2473676"/>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Focus on Key Disciplines</a:t>
            </a:r>
            <a:endParaRPr lang="en-CA" sz="1400" b="1" dirty="0">
              <a:solidFill>
                <a:schemeClr val="tx1"/>
              </a:solidFill>
            </a:endParaRPr>
          </a:p>
        </p:txBody>
      </p:sp>
      <p:sp>
        <p:nvSpPr>
          <p:cNvPr id="19" name="Rounded Rectangle 18"/>
          <p:cNvSpPr/>
          <p:nvPr/>
        </p:nvSpPr>
        <p:spPr>
          <a:xfrm>
            <a:off x="702022" y="4296895"/>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Overcome ERP Challenges</a:t>
            </a:r>
            <a:endParaRPr lang="en-CA" sz="1400" b="1" dirty="0">
              <a:solidFill>
                <a:schemeClr val="tx1"/>
              </a:solidFill>
            </a:endParaRPr>
          </a:p>
        </p:txBody>
      </p:sp>
      <p:pic>
        <p:nvPicPr>
          <p:cNvPr id="15" name="Picture 3" descr="C:\Documents and Settings\ggoodall\Local Settings\Temporary Internet Files\Content.IE5\05NR7K0Q\MP900423138[1].jpg"/>
          <p:cNvPicPr>
            <a:picLocks noChangeAspect="1" noChangeArrowheads="1"/>
          </p:cNvPicPr>
          <p:nvPr/>
        </p:nvPicPr>
        <p:blipFill>
          <a:blip r:embed="rId3" cstate="print"/>
          <a:srcRect l="41625" t="11114" r="5155"/>
          <a:stretch>
            <a:fillRect/>
          </a:stretch>
        </p:blipFill>
        <p:spPr bwMode="auto">
          <a:xfrm>
            <a:off x="5773919" y="2565415"/>
            <a:ext cx="2595433" cy="2871800"/>
          </a:xfrm>
          <a:prstGeom prst="rect">
            <a:avLst/>
          </a:prstGeom>
          <a:noFill/>
          <a:effectLst>
            <a:softEdge rad="317500"/>
          </a:effectLst>
        </p:spPr>
      </p:pic>
      <p:sp>
        <p:nvSpPr>
          <p:cNvPr id="16" name="Rectangle 15"/>
          <p:cNvSpPr/>
          <p:nvPr/>
        </p:nvSpPr>
        <p:spPr>
          <a:xfrm>
            <a:off x="702022" y="2845151"/>
            <a:ext cx="4572000" cy="738664"/>
          </a:xfrm>
          <a:prstGeom prst="rect">
            <a:avLst/>
          </a:prstGeom>
        </p:spPr>
        <p:txBody>
          <a:bodyPr>
            <a:spAutoFit/>
          </a:bodyPr>
          <a:lstStyle/>
          <a:p>
            <a:pPr algn="l">
              <a:defRPr/>
            </a:pPr>
            <a:r>
              <a:rPr lang="en-US" sz="1400" dirty="0" smtClean="0"/>
              <a:t>In any given game, the player must focus on those key disciplines demanded by the coach’s strategy. Ultimately, </a:t>
            </a:r>
            <a:r>
              <a:rPr lang="en-US" sz="1400" b="1" dirty="0" smtClean="0"/>
              <a:t>it’s about getting the win.</a:t>
            </a:r>
            <a:endParaRPr lang="en-US" sz="1400" b="1" dirty="0"/>
          </a:p>
        </p:txBody>
      </p:sp>
      <p:sp>
        <p:nvSpPr>
          <p:cNvPr id="17" name="Rectangle 16"/>
          <p:cNvSpPr/>
          <p:nvPr/>
        </p:nvSpPr>
        <p:spPr>
          <a:xfrm>
            <a:off x="702022" y="4668370"/>
            <a:ext cx="4572000" cy="738664"/>
          </a:xfrm>
          <a:prstGeom prst="rect">
            <a:avLst/>
          </a:prstGeom>
        </p:spPr>
        <p:txBody>
          <a:bodyPr>
            <a:spAutoFit/>
          </a:bodyPr>
          <a:lstStyle/>
          <a:p>
            <a:pPr algn="l">
              <a:defRPr/>
            </a:pPr>
            <a:r>
              <a:rPr lang="en-US" sz="1400" dirty="0" smtClean="0"/>
              <a:t>Like hockey players, IT leaders must complete a variety of different ERP implementation tasks. But </a:t>
            </a:r>
            <a:r>
              <a:rPr lang="en-US" sz="1400" b="1" dirty="0" smtClean="0"/>
              <a:t>they must address key challenges for ERP success.</a:t>
            </a:r>
            <a:endParaRPr lang="en-US" sz="1400" b="1" dirty="0"/>
          </a:p>
        </p:txBody>
      </p: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ircular Arrow 9"/>
          <p:cNvSpPr/>
          <p:nvPr/>
        </p:nvSpPr>
        <p:spPr>
          <a:xfrm rot="13815845" flipH="1">
            <a:off x="1608154" y="2535266"/>
            <a:ext cx="2302817" cy="4197682"/>
          </a:xfrm>
          <a:prstGeom prst="circularArrow">
            <a:avLst/>
          </a:prstGeom>
          <a:solidFill>
            <a:schemeClr val="bg2"/>
          </a:solidFill>
          <a:ln w="3175">
            <a:solidFill>
              <a:srgbClr val="B6623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 name="Title 1"/>
          <p:cNvSpPr>
            <a:spLocks noGrp="1"/>
          </p:cNvSpPr>
          <p:nvPr>
            <p:ph type="title"/>
          </p:nvPr>
        </p:nvSpPr>
        <p:spPr/>
        <p:txBody>
          <a:bodyPr/>
          <a:lstStyle/>
          <a:p>
            <a:r>
              <a:rPr lang="en-US" dirty="0" smtClean="0"/>
              <a:t>ERP implementation experience reveals the </a:t>
            </a:r>
            <a:r>
              <a:rPr lang="en-US" i="1" dirty="0" smtClean="0"/>
              <a:t>five</a:t>
            </a:r>
            <a:r>
              <a:rPr lang="en-US" dirty="0" smtClean="0"/>
              <a:t> most important practices for ERP selection &amp; implementation</a:t>
            </a:r>
            <a:endParaRPr lang="en-CA" dirty="0"/>
          </a:p>
        </p:txBody>
      </p:sp>
      <p:sp>
        <p:nvSpPr>
          <p:cNvPr id="28" name="Text Placeholder 27"/>
          <p:cNvSpPr>
            <a:spLocks noGrp="1"/>
          </p:cNvSpPr>
          <p:nvPr>
            <p:ph type="body" sz="quarter" idx="19"/>
          </p:nvPr>
        </p:nvSpPr>
        <p:spPr>
          <a:xfrm>
            <a:off x="257176" y="1238220"/>
            <a:ext cx="8620124" cy="985842"/>
          </a:xfrm>
        </p:spPr>
        <p:txBody>
          <a:bodyPr/>
          <a:lstStyle/>
          <a:p>
            <a:pPr>
              <a:defRPr/>
            </a:pPr>
            <a:r>
              <a:rPr lang="en-US" dirty="0" smtClean="0"/>
              <a:t>Info-Tech asked 35 experienced IT leaders to rank best practices for ERP success on two criteria: </a:t>
            </a:r>
            <a:r>
              <a:rPr lang="en-US" i="1" dirty="0" smtClean="0"/>
              <a:t>impact on implementation cost</a:t>
            </a:r>
            <a:r>
              <a:rPr lang="en-US" dirty="0" smtClean="0"/>
              <a:t> and </a:t>
            </a:r>
            <a:r>
              <a:rPr lang="en-US" i="1" dirty="0" smtClean="0"/>
              <a:t>impact on overall project management grief</a:t>
            </a:r>
            <a:r>
              <a:rPr lang="en-US" dirty="0" smtClean="0"/>
              <a:t>.</a:t>
            </a:r>
          </a:p>
        </p:txBody>
      </p:sp>
      <p:sp>
        <p:nvSpPr>
          <p:cNvPr id="9" name="Rounded Rectangle 8"/>
          <p:cNvSpPr>
            <a:spLocks noChangeAspect="1"/>
          </p:cNvSpPr>
          <p:nvPr/>
        </p:nvSpPr>
        <p:spPr>
          <a:xfrm>
            <a:off x="555570" y="2354243"/>
            <a:ext cx="2414015" cy="2024095"/>
          </a:xfrm>
          <a:prstGeom prst="roundRect">
            <a:avLst>
              <a:gd name="adj" fmla="val 8512"/>
            </a:avLst>
          </a:prstGeom>
          <a:blipFill>
            <a:blip r:embed="rId3" cstate="print"/>
            <a:stretch>
              <a:fillRect/>
            </a:stretch>
          </a:blipFill>
          <a:ln w="12700">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0"/>
          <p:cNvSpPr txBox="1"/>
          <p:nvPr/>
        </p:nvSpPr>
        <p:spPr>
          <a:xfrm>
            <a:off x="336492" y="4719959"/>
            <a:ext cx="3030579" cy="461665"/>
          </a:xfrm>
          <a:prstGeom prst="rect">
            <a:avLst/>
          </a:prstGeom>
          <a:solidFill>
            <a:schemeClr val="bg2">
              <a:alpha val="70000"/>
            </a:schemeClr>
          </a:solidFill>
        </p:spPr>
        <p:txBody>
          <a:bodyPr wrap="square">
            <a:spAutoFit/>
          </a:bodyPr>
          <a:lstStyle/>
          <a:p>
            <a:pPr algn="l">
              <a:defRPr/>
            </a:pPr>
            <a:r>
              <a:rPr lang="en-US" sz="1200" dirty="0">
                <a:latin typeface="+mn-lt"/>
              </a:rPr>
              <a:t>IT managers feel that all best practices are important for ERP success.</a:t>
            </a:r>
          </a:p>
        </p:txBody>
      </p:sp>
      <p:sp>
        <p:nvSpPr>
          <p:cNvPr id="12" name="TextBox 11"/>
          <p:cNvSpPr txBox="1"/>
          <p:nvPr/>
        </p:nvSpPr>
        <p:spPr>
          <a:xfrm>
            <a:off x="2332046" y="6021423"/>
            <a:ext cx="2057389" cy="461665"/>
          </a:xfrm>
          <a:prstGeom prst="rect">
            <a:avLst/>
          </a:prstGeom>
          <a:solidFill>
            <a:schemeClr val="bg2">
              <a:alpha val="70000"/>
            </a:schemeClr>
          </a:solidFill>
        </p:spPr>
        <p:txBody>
          <a:bodyPr wrap="square">
            <a:spAutoFit/>
          </a:bodyPr>
          <a:lstStyle/>
          <a:p>
            <a:pPr algn="l">
              <a:defRPr/>
            </a:pPr>
            <a:r>
              <a:rPr lang="en-US" sz="1200" dirty="0">
                <a:latin typeface="+mn-lt"/>
              </a:rPr>
              <a:t>But </a:t>
            </a:r>
            <a:r>
              <a:rPr lang="en-US" sz="1200" b="1" i="1" dirty="0">
                <a:latin typeface="+mn-lt"/>
              </a:rPr>
              <a:t>five</a:t>
            </a:r>
            <a:r>
              <a:rPr lang="en-US" sz="1200" b="1" dirty="0">
                <a:latin typeface="+mn-lt"/>
              </a:rPr>
              <a:t> factors emerged as the key concerns</a:t>
            </a:r>
            <a:r>
              <a:rPr lang="en-US" sz="1200" dirty="0">
                <a:latin typeface="+mn-lt"/>
              </a:rPr>
              <a:t>.</a:t>
            </a:r>
          </a:p>
        </p:txBody>
      </p:sp>
      <p:grpSp>
        <p:nvGrpSpPr>
          <p:cNvPr id="24" name="Group 23"/>
          <p:cNvGrpSpPr>
            <a:grpSpLocks/>
          </p:cNvGrpSpPr>
          <p:nvPr/>
        </p:nvGrpSpPr>
        <p:grpSpPr bwMode="auto">
          <a:xfrm>
            <a:off x="3467160" y="2292350"/>
            <a:ext cx="5486400" cy="3657600"/>
            <a:chOff x="0" y="209725"/>
            <a:chExt cx="5486400" cy="3658735"/>
          </a:xfrm>
        </p:grpSpPr>
        <p:graphicFrame>
          <p:nvGraphicFramePr>
            <p:cNvPr id="25" name="Chart 24"/>
            <p:cNvGraphicFramePr/>
            <p:nvPr/>
          </p:nvGraphicFramePr>
          <p:xfrm>
            <a:off x="0" y="210860"/>
            <a:ext cx="5486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26" name="Round Diagonal Corner Rectangle 25"/>
            <p:cNvSpPr/>
            <p:nvPr/>
          </p:nvSpPr>
          <p:spPr>
            <a:xfrm>
              <a:off x="476250" y="1845357"/>
              <a:ext cx="2419350" cy="1572113"/>
            </a:xfrm>
            <a:prstGeom prst="round2DiagRect">
              <a:avLst/>
            </a:prstGeom>
            <a:noFill/>
            <a:ln w="19050" cap="flat" cmpd="sng" algn="ctr">
              <a:solidFill>
                <a:sysClr val="window" lastClr="FFFFFF">
                  <a:lumMod val="75000"/>
                </a:sysClr>
              </a:solidFill>
              <a:prstDash val="solid"/>
            </a:ln>
            <a:effectLst/>
          </p:spPr>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254061"/>
                </a:solidFill>
                <a:effectLst/>
                <a:uLnTx/>
                <a:uFillTx/>
                <a:latin typeface="Georgia"/>
                <a:ea typeface="+mn-ea"/>
                <a:cs typeface="+mn-cs"/>
              </a:endParaRPr>
            </a:p>
          </p:txBody>
        </p:sp>
        <p:sp>
          <p:nvSpPr>
            <p:cNvPr id="27" name="Round Diagonal Corner Rectangle 26"/>
            <p:cNvSpPr/>
            <p:nvPr/>
          </p:nvSpPr>
          <p:spPr>
            <a:xfrm>
              <a:off x="2943225" y="209725"/>
              <a:ext cx="2419350" cy="1572113"/>
            </a:xfrm>
            <a:prstGeom prst="round2DiagRect">
              <a:avLst/>
            </a:prstGeom>
            <a:noFill/>
            <a:ln w="19050" cap="flat" cmpd="sng" algn="ctr">
              <a:solidFill>
                <a:sysClr val="window" lastClr="FFFFFF">
                  <a:lumMod val="75000"/>
                </a:sysClr>
              </a:solidFill>
              <a:prstDash val="solid"/>
            </a:ln>
            <a:effectLst/>
          </p:spPr>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254061"/>
                </a:solidFill>
                <a:effectLst/>
                <a:uLnTx/>
                <a:uFillTx/>
                <a:latin typeface="Georgia"/>
                <a:ea typeface="+mn-ea"/>
                <a:cs typeface="+mn-cs"/>
              </a:endParaRPr>
            </a:p>
          </p:txBody>
        </p:sp>
        <p:sp>
          <p:nvSpPr>
            <p:cNvPr id="29" name="Round Diagonal Corner Rectangle 28"/>
            <p:cNvSpPr/>
            <p:nvPr/>
          </p:nvSpPr>
          <p:spPr>
            <a:xfrm flipV="1">
              <a:off x="476250" y="217665"/>
              <a:ext cx="2419350" cy="1572113"/>
            </a:xfrm>
            <a:prstGeom prst="round2DiagRect">
              <a:avLst/>
            </a:prstGeom>
            <a:noFill/>
            <a:ln w="19050" cap="flat" cmpd="sng" algn="ctr">
              <a:solidFill>
                <a:sysClr val="window" lastClr="FFFFFF">
                  <a:lumMod val="75000"/>
                </a:sysClr>
              </a:solidFill>
              <a:prstDash val="solid"/>
            </a:ln>
            <a:effectLst/>
          </p:spPr>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254061"/>
                </a:solidFill>
                <a:effectLst/>
                <a:uLnTx/>
                <a:uFillTx/>
                <a:latin typeface="Georgia"/>
                <a:ea typeface="+mn-ea"/>
                <a:cs typeface="+mn-cs"/>
              </a:endParaRPr>
            </a:p>
          </p:txBody>
        </p:sp>
        <p:sp>
          <p:nvSpPr>
            <p:cNvPr id="30" name="Round Diagonal Corner Rectangle 29"/>
            <p:cNvSpPr/>
            <p:nvPr/>
          </p:nvSpPr>
          <p:spPr>
            <a:xfrm flipV="1">
              <a:off x="2943225" y="1837418"/>
              <a:ext cx="2419350" cy="1572113"/>
            </a:xfrm>
            <a:prstGeom prst="round2DiagRect">
              <a:avLst/>
            </a:prstGeom>
            <a:noFill/>
            <a:ln w="19050" cap="flat" cmpd="sng" algn="ctr">
              <a:solidFill>
                <a:sysClr val="window" lastClr="FFFFFF">
                  <a:lumMod val="75000"/>
                </a:sysClr>
              </a:solidFill>
              <a:prstDash val="solid"/>
            </a:ln>
            <a:effectLst/>
          </p:spPr>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254061"/>
                </a:solidFill>
                <a:effectLst/>
                <a:uLnTx/>
                <a:uFillTx/>
                <a:latin typeface="Georgia"/>
                <a:ea typeface="+mn-ea"/>
                <a:cs typeface="+mn-cs"/>
              </a:endParaRPr>
            </a:p>
          </p:txBody>
        </p:sp>
      </p:grpSp>
      <p:sp>
        <p:nvSpPr>
          <p:cNvPr id="31" name="TextBox 30"/>
          <p:cNvSpPr txBox="1"/>
          <p:nvPr/>
        </p:nvSpPr>
        <p:spPr>
          <a:xfrm>
            <a:off x="5484825" y="5875371"/>
            <a:ext cx="1888659" cy="246221"/>
          </a:xfrm>
          <a:prstGeom prst="rect">
            <a:avLst/>
          </a:prstGeom>
          <a:noFill/>
        </p:spPr>
        <p:txBody>
          <a:bodyPr wrap="none">
            <a:spAutoFit/>
          </a:bodyPr>
          <a:lstStyle/>
          <a:p>
            <a:pPr>
              <a:defRPr/>
            </a:pPr>
            <a:r>
              <a:rPr lang="en-US" sz="1000" b="1" dirty="0">
                <a:latin typeface="+mn-lt"/>
              </a:rPr>
              <a:t>Impact on ERP Project Grief</a:t>
            </a:r>
          </a:p>
        </p:txBody>
      </p:sp>
      <p:sp>
        <p:nvSpPr>
          <p:cNvPr id="32" name="TextBox 31"/>
          <p:cNvSpPr txBox="1"/>
          <p:nvPr/>
        </p:nvSpPr>
        <p:spPr>
          <a:xfrm rot="16200000">
            <a:off x="2515752" y="3732625"/>
            <a:ext cx="1875835" cy="246221"/>
          </a:xfrm>
          <a:prstGeom prst="rect">
            <a:avLst/>
          </a:prstGeom>
          <a:noFill/>
        </p:spPr>
        <p:txBody>
          <a:bodyPr wrap="none">
            <a:spAutoFit/>
          </a:bodyPr>
          <a:lstStyle/>
          <a:p>
            <a:pPr>
              <a:defRPr/>
            </a:pPr>
            <a:r>
              <a:rPr lang="en-US" sz="1000" b="1" dirty="0">
                <a:latin typeface="+mn-lt"/>
              </a:rPr>
              <a:t>Impact on ERP Project Cost</a:t>
            </a:r>
          </a:p>
        </p:txBody>
      </p: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a:t>
            </a:r>
            <a:r>
              <a:rPr lang="en-US" i="1" dirty="0" smtClean="0"/>
              <a:t>five</a:t>
            </a:r>
            <a:r>
              <a:rPr lang="en-US" dirty="0" smtClean="0"/>
              <a:t> inter-related best practices, but each enterprise is different depending on industry, size, and experience </a:t>
            </a:r>
            <a:endParaRPr lang="en-CA" dirty="0"/>
          </a:p>
        </p:txBody>
      </p:sp>
      <p:grpSp>
        <p:nvGrpSpPr>
          <p:cNvPr id="9" name="Group 44"/>
          <p:cNvGrpSpPr>
            <a:grpSpLocks/>
          </p:cNvGrpSpPr>
          <p:nvPr/>
        </p:nvGrpSpPr>
        <p:grpSpPr bwMode="auto">
          <a:xfrm>
            <a:off x="2914711" y="2064650"/>
            <a:ext cx="3136900" cy="3041647"/>
            <a:chOff x="2682813" y="2242246"/>
            <a:chExt cx="3137140" cy="3040608"/>
          </a:xfrm>
        </p:grpSpPr>
        <p:sp>
          <p:nvSpPr>
            <p:cNvPr id="10" name="Oval 9"/>
            <p:cNvSpPr/>
            <p:nvPr/>
          </p:nvSpPr>
          <p:spPr>
            <a:xfrm>
              <a:off x="4091034" y="4938484"/>
              <a:ext cx="346101" cy="34437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2">
                      <a:lumMod val="65000"/>
                    </a:schemeClr>
                  </a:solidFill>
                </a:rPr>
                <a:t>3</a:t>
              </a:r>
            </a:p>
          </p:txBody>
        </p:sp>
        <p:sp>
          <p:nvSpPr>
            <p:cNvPr id="11" name="Oval 10"/>
            <p:cNvSpPr/>
            <p:nvPr/>
          </p:nvSpPr>
          <p:spPr>
            <a:xfrm>
              <a:off x="5037256" y="2259703"/>
              <a:ext cx="346101" cy="345957"/>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2">
                      <a:lumMod val="65000"/>
                    </a:schemeClr>
                  </a:solidFill>
                </a:rPr>
                <a:t>1</a:t>
              </a:r>
            </a:p>
          </p:txBody>
        </p:sp>
        <p:sp>
          <p:nvSpPr>
            <p:cNvPr id="12" name="Oval 11"/>
            <p:cNvSpPr/>
            <p:nvPr/>
          </p:nvSpPr>
          <p:spPr>
            <a:xfrm>
              <a:off x="5475440" y="3948226"/>
              <a:ext cx="344513" cy="34436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2">
                      <a:lumMod val="65000"/>
                    </a:schemeClr>
                  </a:solidFill>
                </a:rPr>
                <a:t>2</a:t>
              </a:r>
            </a:p>
          </p:txBody>
        </p:sp>
        <p:sp>
          <p:nvSpPr>
            <p:cNvPr id="13" name="Oval 12"/>
            <p:cNvSpPr/>
            <p:nvPr/>
          </p:nvSpPr>
          <p:spPr>
            <a:xfrm>
              <a:off x="2682813" y="3948226"/>
              <a:ext cx="344514" cy="34436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2">
                      <a:lumMod val="65000"/>
                    </a:schemeClr>
                  </a:solidFill>
                </a:rPr>
                <a:t>4</a:t>
              </a:r>
            </a:p>
          </p:txBody>
        </p:sp>
        <p:sp>
          <p:nvSpPr>
            <p:cNvPr id="14" name="Oval 13"/>
            <p:cNvSpPr/>
            <p:nvPr/>
          </p:nvSpPr>
          <p:spPr>
            <a:xfrm>
              <a:off x="3146398" y="2259703"/>
              <a:ext cx="344514" cy="345957"/>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2">
                      <a:lumMod val="65000"/>
                    </a:schemeClr>
                  </a:solidFill>
                </a:rPr>
                <a:t>5</a:t>
              </a:r>
            </a:p>
          </p:txBody>
        </p:sp>
        <p:grpSp>
          <p:nvGrpSpPr>
            <p:cNvPr id="20" name="Group 24"/>
            <p:cNvGrpSpPr>
              <a:grpSpLocks/>
            </p:cNvGrpSpPr>
            <p:nvPr/>
          </p:nvGrpSpPr>
          <p:grpSpPr bwMode="auto">
            <a:xfrm>
              <a:off x="2919369" y="2242246"/>
              <a:ext cx="2700544" cy="2701001"/>
              <a:chOff x="4966534" y="3825380"/>
              <a:chExt cx="2700544" cy="2701001"/>
            </a:xfrm>
          </p:grpSpPr>
          <p:sp>
            <p:nvSpPr>
              <p:cNvPr id="21" name="Oval 20"/>
              <p:cNvSpPr/>
              <p:nvPr/>
            </p:nvSpPr>
            <p:spPr>
              <a:xfrm>
                <a:off x="4966534" y="3825380"/>
                <a:ext cx="2700544" cy="2701001"/>
              </a:xfrm>
              <a:prstGeom prst="ellipse">
                <a:avLst/>
              </a:prstGeom>
              <a:solidFill>
                <a:schemeClr val="bg2"/>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2" name="Group 23"/>
              <p:cNvGrpSpPr>
                <a:grpSpLocks/>
              </p:cNvGrpSpPr>
              <p:nvPr/>
            </p:nvGrpSpPr>
            <p:grpSpPr bwMode="auto">
              <a:xfrm>
                <a:off x="5117359" y="4084055"/>
                <a:ext cx="2398896" cy="2318725"/>
                <a:chOff x="5182334" y="3951169"/>
                <a:chExt cx="2398896" cy="2318725"/>
              </a:xfrm>
            </p:grpSpPr>
            <p:sp>
              <p:nvSpPr>
                <p:cNvPr id="23" name="Teardrop 22"/>
                <p:cNvSpPr/>
                <p:nvPr/>
              </p:nvSpPr>
              <p:spPr>
                <a:xfrm rot="6891503" flipH="1">
                  <a:off x="5182514" y="4853966"/>
                  <a:ext cx="863305" cy="863666"/>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Teardrop 23"/>
                <p:cNvSpPr/>
                <p:nvPr/>
              </p:nvSpPr>
              <p:spPr>
                <a:xfrm rot="2700000" flipH="1">
                  <a:off x="5947567" y="5406408"/>
                  <a:ext cx="863666" cy="863305"/>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5" name="Group 20"/>
                <p:cNvGrpSpPr>
                  <a:grpSpLocks/>
                </p:cNvGrpSpPr>
                <p:nvPr/>
              </p:nvGrpSpPr>
              <p:grpSpPr bwMode="auto">
                <a:xfrm>
                  <a:off x="5436353" y="3951169"/>
                  <a:ext cx="1884508" cy="863305"/>
                  <a:chOff x="5436353" y="3951169"/>
                  <a:chExt cx="1884508" cy="863305"/>
                </a:xfrm>
              </p:grpSpPr>
              <p:sp>
                <p:nvSpPr>
                  <p:cNvPr id="27" name="Teardrop 26"/>
                  <p:cNvSpPr/>
                  <p:nvPr/>
                </p:nvSpPr>
                <p:spPr>
                  <a:xfrm rot="10478499">
                    <a:off x="6457195" y="3951169"/>
                    <a:ext cx="863666" cy="863305"/>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Teardrop 28"/>
                  <p:cNvSpPr/>
                  <p:nvPr/>
                </p:nvSpPr>
                <p:spPr>
                  <a:xfrm rot="11121501" flipH="1">
                    <a:off x="5436353" y="3951169"/>
                    <a:ext cx="863666" cy="863305"/>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6" name="Teardrop 25"/>
                <p:cNvSpPr/>
                <p:nvPr/>
              </p:nvSpPr>
              <p:spPr>
                <a:xfrm rot="14708497">
                  <a:off x="6717744" y="4853966"/>
                  <a:ext cx="863305" cy="863666"/>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sp>
        <p:nvSpPr>
          <p:cNvPr id="32" name="TextBox 31"/>
          <p:cNvSpPr txBox="1"/>
          <p:nvPr/>
        </p:nvSpPr>
        <p:spPr>
          <a:xfrm>
            <a:off x="5540429" y="1548496"/>
            <a:ext cx="2974975" cy="1077218"/>
          </a:xfrm>
          <a:prstGeom prst="rect">
            <a:avLst/>
          </a:prstGeom>
          <a:noFill/>
        </p:spPr>
        <p:txBody>
          <a:bodyPr wrap="square">
            <a:spAutoFit/>
          </a:bodyPr>
          <a:lstStyle/>
          <a:p>
            <a:pPr>
              <a:defRPr/>
            </a:pPr>
            <a:r>
              <a:rPr lang="en-US" sz="1400" b="1" dirty="0" smtClean="0"/>
              <a:t>Anticipating and managing change for end-users</a:t>
            </a:r>
          </a:p>
          <a:p>
            <a:pPr algn="ctr">
              <a:defRPr/>
            </a:pPr>
            <a:r>
              <a:rPr lang="en-US" sz="1200" dirty="0" smtClean="0">
                <a:latin typeface="+mn-lt"/>
              </a:rPr>
              <a:t>Preparing </a:t>
            </a:r>
            <a:r>
              <a:rPr lang="en-US" sz="1200" dirty="0">
                <a:latin typeface="+mn-lt"/>
              </a:rPr>
              <a:t>end-users is the most important factor for ERP implementation success. Start the process early.</a:t>
            </a:r>
          </a:p>
        </p:txBody>
      </p:sp>
      <p:sp>
        <p:nvSpPr>
          <p:cNvPr id="33" name="TextBox 32"/>
          <p:cNvSpPr txBox="1"/>
          <p:nvPr/>
        </p:nvSpPr>
        <p:spPr>
          <a:xfrm>
            <a:off x="5942072" y="3520198"/>
            <a:ext cx="2974975" cy="1077218"/>
          </a:xfrm>
          <a:prstGeom prst="rect">
            <a:avLst/>
          </a:prstGeom>
          <a:noFill/>
        </p:spPr>
        <p:txBody>
          <a:bodyPr>
            <a:spAutoFit/>
          </a:bodyPr>
          <a:lstStyle/>
          <a:p>
            <a:pPr>
              <a:defRPr/>
            </a:pPr>
            <a:r>
              <a:rPr lang="en-US" sz="1400" b="1" dirty="0" smtClean="0"/>
              <a:t>Managing the transition from implementation to operation</a:t>
            </a:r>
          </a:p>
          <a:p>
            <a:pPr algn="ctr">
              <a:defRPr/>
            </a:pPr>
            <a:r>
              <a:rPr lang="en-US" sz="1200" dirty="0" smtClean="0">
                <a:latin typeface="+mn-lt"/>
              </a:rPr>
              <a:t>Many </a:t>
            </a:r>
            <a:r>
              <a:rPr lang="en-US" sz="1200" dirty="0">
                <a:latin typeface="+mn-lt"/>
              </a:rPr>
              <a:t>enterprises struggle with shifting from the project-driven implementation cycle to a normal process of operations.</a:t>
            </a:r>
          </a:p>
        </p:txBody>
      </p:sp>
      <p:sp>
        <p:nvSpPr>
          <p:cNvPr id="35" name="Rectangle 34"/>
          <p:cNvSpPr/>
          <p:nvPr/>
        </p:nvSpPr>
        <p:spPr>
          <a:xfrm>
            <a:off x="2948006" y="5108598"/>
            <a:ext cx="3067093" cy="1046440"/>
          </a:xfrm>
          <a:prstGeom prst="rect">
            <a:avLst/>
          </a:prstGeom>
        </p:spPr>
        <p:txBody>
          <a:bodyPr wrap="square">
            <a:spAutoFit/>
          </a:bodyPr>
          <a:lstStyle/>
          <a:p>
            <a:pPr>
              <a:defRPr/>
            </a:pPr>
            <a:r>
              <a:rPr lang="en-US" sz="1400" b="1" dirty="0" smtClean="0"/>
              <a:t>Documenting business processes</a:t>
            </a:r>
          </a:p>
          <a:p>
            <a:pPr>
              <a:defRPr/>
            </a:pPr>
            <a:r>
              <a:rPr lang="en-US" sz="1200" dirty="0" smtClean="0"/>
              <a:t>Effectively understanding and communicating what the business does is important for both ERP selection and implementation.</a:t>
            </a:r>
            <a:endParaRPr lang="en-US" sz="1200" dirty="0"/>
          </a:p>
        </p:txBody>
      </p:sp>
      <p:sp>
        <p:nvSpPr>
          <p:cNvPr id="36" name="Rectangle 35"/>
          <p:cNvSpPr/>
          <p:nvPr/>
        </p:nvSpPr>
        <p:spPr>
          <a:xfrm>
            <a:off x="446031" y="3538539"/>
            <a:ext cx="2632029" cy="1077218"/>
          </a:xfrm>
          <a:prstGeom prst="rect">
            <a:avLst/>
          </a:prstGeom>
        </p:spPr>
        <p:txBody>
          <a:bodyPr wrap="square">
            <a:spAutoFit/>
          </a:bodyPr>
          <a:lstStyle/>
          <a:p>
            <a:pPr>
              <a:defRPr/>
            </a:pPr>
            <a:r>
              <a:rPr lang="en-US" sz="1400" b="1" dirty="0" smtClean="0"/>
              <a:t>Diligence in selecting the implementation team</a:t>
            </a:r>
          </a:p>
          <a:p>
            <a:pPr>
              <a:defRPr/>
            </a:pPr>
            <a:r>
              <a:rPr lang="en-US" sz="1200" dirty="0" smtClean="0"/>
              <a:t>There are many parties in an ERP project. The implementation team is the most important.</a:t>
            </a:r>
            <a:endParaRPr lang="en-US" sz="1200" dirty="0"/>
          </a:p>
        </p:txBody>
      </p:sp>
      <p:sp>
        <p:nvSpPr>
          <p:cNvPr id="37" name="Rectangle 36"/>
          <p:cNvSpPr/>
          <p:nvPr/>
        </p:nvSpPr>
        <p:spPr>
          <a:xfrm>
            <a:off x="519057" y="1530324"/>
            <a:ext cx="3119835" cy="861774"/>
          </a:xfrm>
          <a:prstGeom prst="rect">
            <a:avLst/>
          </a:prstGeom>
        </p:spPr>
        <p:txBody>
          <a:bodyPr wrap="square">
            <a:spAutoFit/>
          </a:bodyPr>
          <a:lstStyle/>
          <a:p>
            <a:pPr>
              <a:defRPr/>
            </a:pPr>
            <a:r>
              <a:rPr lang="en-US" sz="1400" b="1" dirty="0" smtClean="0"/>
              <a:t>Engaging team sponsors</a:t>
            </a:r>
          </a:p>
          <a:p>
            <a:pPr>
              <a:defRPr/>
            </a:pPr>
            <a:r>
              <a:rPr lang="en-US" sz="1200" dirty="0" smtClean="0"/>
              <a:t>Getting the buy-in of sponsors in different business units is important during both selection and implementation.</a:t>
            </a:r>
            <a:endParaRPr lang="en-US" sz="1200" dirty="0"/>
          </a:p>
        </p:txBody>
      </p:sp>
      <p:pic>
        <p:nvPicPr>
          <p:cNvPr id="28" name="Picture 2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enterprises, regardless of size or industry, must </a:t>
            </a:r>
            <a:r>
              <a:rPr lang="en-US" i="1" dirty="0" smtClean="0"/>
              <a:t>prepare end-users for change</a:t>
            </a:r>
            <a:endParaRPr lang="en-CA" dirty="0"/>
          </a:p>
        </p:txBody>
      </p:sp>
      <p:sp>
        <p:nvSpPr>
          <p:cNvPr id="38" name="TextBox 37"/>
          <p:cNvSpPr txBox="1"/>
          <p:nvPr/>
        </p:nvSpPr>
        <p:spPr>
          <a:xfrm>
            <a:off x="513728" y="4427855"/>
            <a:ext cx="4788532" cy="461665"/>
          </a:xfrm>
          <a:prstGeom prst="rect">
            <a:avLst/>
          </a:prstGeom>
          <a:noFill/>
        </p:spPr>
        <p:txBody>
          <a:bodyPr wrap="square" rtlCol="0">
            <a:spAutoFit/>
          </a:bodyPr>
          <a:lstStyle/>
          <a:p>
            <a:pPr marL="228600" indent="-228600" algn="l">
              <a:buFont typeface="Arial" pitchFamily="34" charset="0"/>
              <a:buChar char="•"/>
              <a:defRPr/>
            </a:pPr>
            <a:r>
              <a:rPr lang="en-US" sz="1200" dirty="0" smtClean="0"/>
              <a:t>Preparing for end-user change is crucial for all regardless of the number of IT resources.</a:t>
            </a:r>
            <a:endParaRPr lang="en-US" sz="1200" dirty="0"/>
          </a:p>
        </p:txBody>
      </p:sp>
      <p:sp>
        <p:nvSpPr>
          <p:cNvPr id="18" name="Rounded Rectangle 17"/>
          <p:cNvSpPr/>
          <p:nvPr/>
        </p:nvSpPr>
        <p:spPr>
          <a:xfrm>
            <a:off x="483380" y="1495354"/>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Industry</a:t>
            </a:r>
            <a:endParaRPr lang="en-CA" sz="1400" b="1" dirty="0">
              <a:solidFill>
                <a:schemeClr val="tx1"/>
              </a:solidFill>
            </a:endParaRPr>
          </a:p>
        </p:txBody>
      </p:sp>
      <p:sp>
        <p:nvSpPr>
          <p:cNvPr id="19" name="Rounded Rectangle 18"/>
          <p:cNvSpPr/>
          <p:nvPr/>
        </p:nvSpPr>
        <p:spPr>
          <a:xfrm>
            <a:off x="483380" y="4043181"/>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IT Department</a:t>
            </a:r>
            <a:endParaRPr lang="en-CA" sz="1400" b="1" dirty="0">
              <a:solidFill>
                <a:schemeClr val="tx1"/>
              </a:solidFill>
            </a:endParaRPr>
          </a:p>
        </p:txBody>
      </p:sp>
      <p:sp>
        <p:nvSpPr>
          <p:cNvPr id="21" name="TextBox 20"/>
          <p:cNvSpPr txBox="1"/>
          <p:nvPr/>
        </p:nvSpPr>
        <p:spPr>
          <a:xfrm>
            <a:off x="513728" y="1858941"/>
            <a:ext cx="4788532" cy="276999"/>
          </a:xfrm>
          <a:prstGeom prst="rect">
            <a:avLst/>
          </a:prstGeom>
          <a:noFill/>
        </p:spPr>
        <p:txBody>
          <a:bodyPr wrap="square" rtlCol="0">
            <a:spAutoFit/>
          </a:bodyPr>
          <a:lstStyle/>
          <a:p>
            <a:pPr marL="228600" indent="-228600" algn="l">
              <a:buFont typeface="Arial" pitchFamily="34" charset="0"/>
              <a:buChar char="•"/>
              <a:defRPr/>
            </a:pPr>
            <a:r>
              <a:rPr lang="en-US" sz="1200" dirty="0" smtClean="0"/>
              <a:t>Preparing end users for change is important for all industries.</a:t>
            </a:r>
            <a:endParaRPr lang="en-US" sz="1200" dirty="0"/>
          </a:p>
        </p:txBody>
      </p:sp>
      <p:sp>
        <p:nvSpPr>
          <p:cNvPr id="30" name="TextBox 29"/>
          <p:cNvSpPr txBox="1"/>
          <p:nvPr/>
        </p:nvSpPr>
        <p:spPr>
          <a:xfrm>
            <a:off x="6014629" y="4670442"/>
            <a:ext cx="2484276" cy="1169551"/>
          </a:xfrm>
          <a:prstGeom prst="rect">
            <a:avLst/>
          </a:prstGeom>
          <a:noFill/>
        </p:spPr>
        <p:txBody>
          <a:bodyPr wrap="square" rtlCol="0">
            <a:spAutoFit/>
          </a:bodyPr>
          <a:lstStyle/>
          <a:p>
            <a:pPr>
              <a:defRPr/>
            </a:pPr>
            <a:r>
              <a:rPr lang="en-US" sz="1400" i="1" dirty="0" smtClean="0">
                <a:latin typeface="+mj-lt"/>
              </a:rPr>
              <a:t>I had one guy who got so upset about it, he said, to hell with it, I’m </a:t>
            </a:r>
            <a:r>
              <a:rPr lang="en-US" sz="1400" i="1" dirty="0" err="1" smtClean="0">
                <a:latin typeface="+mj-lt"/>
              </a:rPr>
              <a:t>gonna</a:t>
            </a:r>
            <a:r>
              <a:rPr lang="en-US" sz="1400" i="1" dirty="0" smtClean="0">
                <a:latin typeface="+mj-lt"/>
              </a:rPr>
              <a:t> retire.</a:t>
            </a:r>
            <a:r>
              <a:rPr lang="en-CA" sz="1400" i="1" dirty="0" smtClean="0">
                <a:latin typeface="+mj-lt"/>
              </a:rPr>
              <a:t/>
            </a:r>
            <a:br>
              <a:rPr lang="en-CA" sz="1400" i="1" dirty="0" smtClean="0">
                <a:latin typeface="+mj-lt"/>
              </a:rPr>
            </a:br>
            <a:r>
              <a:rPr lang="en-CA" sz="1400" i="1" dirty="0" smtClean="0">
                <a:latin typeface="+mj-lt"/>
              </a:rPr>
              <a:t/>
            </a:r>
            <a:br>
              <a:rPr lang="en-CA" sz="1400" i="1" dirty="0" smtClean="0">
                <a:latin typeface="+mj-lt"/>
              </a:rPr>
            </a:br>
            <a:r>
              <a:rPr lang="en-CA" sz="1400" i="1" dirty="0" smtClean="0">
                <a:latin typeface="+mj-lt"/>
              </a:rPr>
              <a:t>- </a:t>
            </a:r>
            <a:r>
              <a:rPr lang="en-US" sz="1200" dirty="0" smtClean="0"/>
              <a:t>Director of IT, Education</a:t>
            </a:r>
            <a:endParaRPr lang="en-US" sz="1200" dirty="0"/>
          </a:p>
        </p:txBody>
      </p:sp>
      <p:pic>
        <p:nvPicPr>
          <p:cNvPr id="31" name="Picture 30" descr="quote2.wmf"/>
          <p:cNvPicPr>
            <a:picLocks noChangeAspect="1"/>
          </p:cNvPicPr>
          <p:nvPr/>
        </p:nvPicPr>
        <p:blipFill>
          <a:blip r:embed="rId3" cstate="print"/>
          <a:stretch>
            <a:fillRect/>
          </a:stretch>
        </p:blipFill>
        <p:spPr>
          <a:xfrm>
            <a:off x="8409380" y="5126873"/>
            <a:ext cx="179050" cy="127893"/>
          </a:xfrm>
          <a:prstGeom prst="rect">
            <a:avLst/>
          </a:prstGeom>
        </p:spPr>
      </p:pic>
      <p:pic>
        <p:nvPicPr>
          <p:cNvPr id="34" name="Picture 33" descr="quote1.wmf"/>
          <p:cNvPicPr>
            <a:picLocks noChangeAspect="1"/>
          </p:cNvPicPr>
          <p:nvPr/>
        </p:nvPicPr>
        <p:blipFill>
          <a:blip r:embed="rId4" cstate="print"/>
          <a:stretch>
            <a:fillRect/>
          </a:stretch>
        </p:blipFill>
        <p:spPr>
          <a:xfrm>
            <a:off x="6032444" y="4670442"/>
            <a:ext cx="179050" cy="127893"/>
          </a:xfrm>
          <a:prstGeom prst="rect">
            <a:avLst/>
          </a:prstGeom>
        </p:spPr>
      </p:pic>
      <p:sp>
        <p:nvSpPr>
          <p:cNvPr id="15" name="Rounded Rectangle 14"/>
          <p:cNvSpPr/>
          <p:nvPr/>
        </p:nvSpPr>
        <p:spPr>
          <a:xfrm>
            <a:off x="483380" y="2479662"/>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Company Size</a:t>
            </a:r>
            <a:endParaRPr lang="en-CA" sz="1400" b="1" dirty="0">
              <a:solidFill>
                <a:schemeClr val="tx1"/>
              </a:solidFill>
            </a:endParaRPr>
          </a:p>
        </p:txBody>
      </p:sp>
      <p:sp>
        <p:nvSpPr>
          <p:cNvPr id="16" name="TextBox 15"/>
          <p:cNvSpPr txBox="1"/>
          <p:nvPr/>
        </p:nvSpPr>
        <p:spPr>
          <a:xfrm>
            <a:off x="513728" y="2844792"/>
            <a:ext cx="4788532" cy="830997"/>
          </a:xfrm>
          <a:prstGeom prst="rect">
            <a:avLst/>
          </a:prstGeom>
          <a:noFill/>
        </p:spPr>
        <p:txBody>
          <a:bodyPr wrap="square" rtlCol="0">
            <a:spAutoFit/>
          </a:bodyPr>
          <a:lstStyle/>
          <a:p>
            <a:pPr marL="228600" indent="-228600" algn="l">
              <a:buFont typeface="Arial" pitchFamily="34" charset="0"/>
              <a:buChar char="•"/>
              <a:defRPr/>
            </a:pPr>
            <a:r>
              <a:rPr lang="en-US" sz="1200" dirty="0" smtClean="0"/>
              <a:t>The smallest enterprises (&lt;50 employees) put less emphasis on change management. Note that small enterprises are characterized by constant and ongoing change regardless of major IT projects.</a:t>
            </a:r>
            <a:endParaRPr lang="en-US" sz="1200" dirty="0"/>
          </a:p>
        </p:txBody>
      </p:sp>
      <p:sp>
        <p:nvSpPr>
          <p:cNvPr id="17" name="Rounded Rectangle 16"/>
          <p:cNvSpPr/>
          <p:nvPr/>
        </p:nvSpPr>
        <p:spPr>
          <a:xfrm>
            <a:off x="483380" y="5217579"/>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ERP Experience</a:t>
            </a:r>
            <a:endParaRPr lang="en-CA" sz="1400" b="1" dirty="0">
              <a:solidFill>
                <a:schemeClr val="tx1"/>
              </a:solidFill>
            </a:endParaRPr>
          </a:p>
        </p:txBody>
      </p:sp>
      <p:sp>
        <p:nvSpPr>
          <p:cNvPr id="20" name="TextBox 19"/>
          <p:cNvSpPr txBox="1"/>
          <p:nvPr/>
        </p:nvSpPr>
        <p:spPr>
          <a:xfrm>
            <a:off x="513728" y="5583267"/>
            <a:ext cx="4788532" cy="461665"/>
          </a:xfrm>
          <a:prstGeom prst="rect">
            <a:avLst/>
          </a:prstGeom>
          <a:noFill/>
        </p:spPr>
        <p:txBody>
          <a:bodyPr wrap="square" rtlCol="0">
            <a:spAutoFit/>
          </a:bodyPr>
          <a:lstStyle/>
          <a:p>
            <a:pPr marL="228600" indent="-228600" algn="l">
              <a:buFont typeface="Arial" pitchFamily="34" charset="0"/>
              <a:buChar char="•"/>
              <a:defRPr/>
            </a:pPr>
            <a:r>
              <a:rPr lang="en-US" sz="1200" dirty="0" smtClean="0"/>
              <a:t>Change is top-of-mind for IT leaders new to ERP and those who consider ERP implementation to be a core competency.</a:t>
            </a:r>
            <a:endParaRPr lang="en-US" sz="1200" dirty="0"/>
          </a:p>
        </p:txBody>
      </p:sp>
      <p:grpSp>
        <p:nvGrpSpPr>
          <p:cNvPr id="26" name="Group 5"/>
          <p:cNvGrpSpPr>
            <a:grpSpLocks/>
          </p:cNvGrpSpPr>
          <p:nvPr/>
        </p:nvGrpSpPr>
        <p:grpSpPr bwMode="auto">
          <a:xfrm>
            <a:off x="5849992" y="1678000"/>
            <a:ext cx="2701925" cy="2700338"/>
            <a:chOff x="4966283" y="3825380"/>
            <a:chExt cx="2701255" cy="2701255"/>
          </a:xfrm>
        </p:grpSpPr>
        <p:sp>
          <p:nvSpPr>
            <p:cNvPr id="29" name="Oval 28"/>
            <p:cNvSpPr/>
            <p:nvPr/>
          </p:nvSpPr>
          <p:spPr>
            <a:xfrm>
              <a:off x="4966283" y="3825380"/>
              <a:ext cx="2701255" cy="2701255"/>
            </a:xfrm>
            <a:prstGeom prst="ellipse">
              <a:avLst/>
            </a:prstGeom>
            <a:solidFill>
              <a:schemeClr val="bg2"/>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2" name="Group 23"/>
            <p:cNvGrpSpPr>
              <a:grpSpLocks/>
            </p:cNvGrpSpPr>
            <p:nvPr/>
          </p:nvGrpSpPr>
          <p:grpSpPr bwMode="auto">
            <a:xfrm>
              <a:off x="5117058" y="4083574"/>
              <a:ext cx="2399706" cy="2318941"/>
              <a:chOff x="5182033" y="3950688"/>
              <a:chExt cx="2399706" cy="2318941"/>
            </a:xfrm>
          </p:grpSpPr>
          <p:sp>
            <p:nvSpPr>
              <p:cNvPr id="33" name="Teardrop 32"/>
              <p:cNvSpPr/>
              <p:nvPr/>
            </p:nvSpPr>
            <p:spPr>
              <a:xfrm rot="6891503" flipH="1">
                <a:off x="5181779" y="4853605"/>
                <a:ext cx="863893" cy="863386"/>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Teardrop 35"/>
              <p:cNvSpPr/>
              <p:nvPr/>
            </p:nvSpPr>
            <p:spPr>
              <a:xfrm rot="2700000" flipH="1">
                <a:off x="5947018" y="5405989"/>
                <a:ext cx="863386" cy="863893"/>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7" name="Group 20"/>
              <p:cNvGrpSpPr>
                <a:grpSpLocks/>
              </p:cNvGrpSpPr>
              <p:nvPr/>
            </p:nvGrpSpPr>
            <p:grpSpPr bwMode="auto">
              <a:xfrm>
                <a:off x="5435970" y="3950688"/>
                <a:ext cx="1886198" cy="864550"/>
                <a:chOff x="5435970" y="3950688"/>
                <a:chExt cx="1886198" cy="864550"/>
              </a:xfrm>
            </p:grpSpPr>
            <p:sp>
              <p:nvSpPr>
                <p:cNvPr id="40" name="Teardrop 39"/>
                <p:cNvSpPr/>
                <p:nvPr/>
              </p:nvSpPr>
              <p:spPr>
                <a:xfrm rot="10478499">
                  <a:off x="6458072" y="3950688"/>
                  <a:ext cx="864096" cy="864096"/>
                </a:xfrm>
                <a:prstGeom prst="teardrop">
                  <a:avLst>
                    <a:gd name="adj" fmla="val 132331"/>
                  </a:avLst>
                </a:prstGeom>
                <a:solidFill>
                  <a:srgbClr val="B6623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Teardrop 40"/>
                <p:cNvSpPr/>
                <p:nvPr/>
              </p:nvSpPr>
              <p:spPr>
                <a:xfrm rot="11121501" flipH="1">
                  <a:off x="5435970" y="3951345"/>
                  <a:ext cx="863386" cy="863893"/>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9" name="Teardrop 38"/>
              <p:cNvSpPr/>
              <p:nvPr/>
            </p:nvSpPr>
            <p:spPr>
              <a:xfrm rot="14708497">
                <a:off x="6718099" y="4853605"/>
                <a:ext cx="863893" cy="863386"/>
              </a:xfrm>
              <a:prstGeom prst="teardrop">
                <a:avLst>
                  <a:gd name="adj" fmla="val 132331"/>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pic>
        <p:nvPicPr>
          <p:cNvPr id="23" name="Picture 22"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e57432ca81f89d93897932f46df67393aab365"/>
  <p:tag name="GENSWF_OUTPUT_FILE_NAME" val="ERP-Selection-Implement-Strategy-Sampleflashv2.ppt"/>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254061"/>
    </a:dk1>
    <a:lt1>
      <a:srgbClr val="254061"/>
    </a:lt1>
    <a:dk2>
      <a:srgbClr val="FFFFFF"/>
    </a:dk2>
    <a:lt2>
      <a:srgbClr val="FFFFFF"/>
    </a:lt2>
    <a:accent1>
      <a:srgbClr val="568C99"/>
    </a:accent1>
    <a:accent2>
      <a:srgbClr val="BCD1D8"/>
    </a:accent2>
    <a:accent3>
      <a:srgbClr val="D3CB8D"/>
    </a:accent3>
    <a:accent4>
      <a:srgbClr val="D9D9D9"/>
    </a:accent4>
    <a:accent5>
      <a:srgbClr val="B6623D"/>
    </a:accent5>
    <a:accent6>
      <a:srgbClr val="7391AD"/>
    </a:accent6>
    <a:hlink>
      <a:srgbClr val="254061"/>
    </a:hlink>
    <a:folHlink>
      <a:srgbClr val="254061"/>
    </a:folHlink>
  </a:clrScheme>
  <a:fontScheme name="Info-Tech">
    <a:majorFont>
      <a:latin typeface="Trebuchet MS"/>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1459</Words>
  <Application>Microsoft Office PowerPoint</Application>
  <PresentationFormat>On-screen Show (4:3)</PresentationFormat>
  <Paragraphs>147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Introduction</vt:lpstr>
      <vt:lpstr>Info-Tech’s Point of View: The cost of a failed ERP implementation is your career</vt:lpstr>
      <vt:lpstr>There are many good books on ERP implementation, but they present a complicated implementation methodology</vt:lpstr>
      <vt:lpstr>Info-Tech also offers a detailed ERP project planning methodology</vt:lpstr>
      <vt:lpstr>ERP success is like hockey: master many skills, but focus on a few to get the win</vt:lpstr>
      <vt:lpstr>ERP implementation experience reveals the five most important practices for ERP selection &amp; implementation</vt:lpstr>
      <vt:lpstr>There are five inter-related best practices, but each enterprise is different depending on industry, size, and experience </vt:lpstr>
      <vt:lpstr>All enterprises, regardless of size or industry, must prepare end-users for change</vt:lpstr>
      <vt:lpstr>Mid-sized firms and ERP implementation rookies must put particular emphasis on the transition to ERP operation</vt:lpstr>
      <vt:lpstr>The smallest enterprises have the most to gain from documenting business processes</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Build-ERP-Selection-Implementation-Strategy-Sample-flash-v2.pptx</dc:title>
  <dc:creator/>
  <cp:lastModifiedBy/>
  <cp:revision>1</cp:revision>
  <dcterms:created xsi:type="dcterms:W3CDTF">2012-12-05T19:22:55Z</dcterms:created>
  <dcterms:modified xsi:type="dcterms:W3CDTF">2012-12-05T19:31:55Z</dcterms:modified>
</cp:coreProperties>
</file>