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tags/tag4.xml" ContentType="application/vnd.openxmlformats-officedocument.presentationml.tag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wmf" ContentType="image/x-wmf"/>
  <Override PartName="/ppt/tags/tag2.xml" ContentType="application/vnd.openxmlformats-officedocument.presentationml.tags+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Default Extension="emf" ContentType="image/x-emf"/>
  <Override PartName="/ppt/tags/tag3.xml" ContentType="application/vnd.openxmlformats-officedocument.presentationml.tags+xml"/>
  <Override PartName="/ppt/presentation.xml" ContentType="application/vnd.openxmlformats-officedocument.presentationml.presentation.main+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61" r:id="rId1"/>
  </p:sldMasterIdLst>
  <p:notesMasterIdLst>
    <p:notesMasterId r:id="rId14"/>
  </p:notesMasterIdLst>
  <p:handoutMasterIdLst>
    <p:handoutMasterId r:id="rId15"/>
  </p:handoutMasterIdLst>
  <p:sldIdLst>
    <p:sldId id="392" r:id="rId2"/>
    <p:sldId id="289" r:id="rId3"/>
    <p:sldId id="414" r:id="rId4"/>
    <p:sldId id="448" r:id="rId5"/>
    <p:sldId id="288" r:id="rId6"/>
    <p:sldId id="393" r:id="rId7"/>
    <p:sldId id="419" r:id="rId8"/>
    <p:sldId id="394" r:id="rId9"/>
    <p:sldId id="430" r:id="rId10"/>
    <p:sldId id="411" r:id="rId11"/>
    <p:sldId id="381" r:id="rId12"/>
    <p:sldId id="449" r:id="rId13"/>
  </p:sldIdLst>
  <p:sldSz cx="9144000" cy="6858000" type="screen4x3"/>
  <p:notesSz cx="6858000" cy="9144000"/>
  <p:custDataLst>
    <p:tags r:id="rId16"/>
  </p:custDataLst>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9"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7FAC85"/>
    <a:srgbClr val="902E2E"/>
    <a:srgbClr val="998F57"/>
    <a:srgbClr val="D17D08"/>
    <a:srgbClr val="000000"/>
    <a:srgbClr val="243F54"/>
    <a:srgbClr val="CECECE"/>
    <a:srgbClr val="ADB7C3"/>
    <a:srgbClr val="7B7B7B"/>
    <a:srgbClr val="5D593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0889" autoAdjust="0"/>
    <p:restoredTop sz="84644" autoAdjust="0"/>
  </p:normalViewPr>
  <p:slideViewPr>
    <p:cSldViewPr snapToObjects="1">
      <p:cViewPr>
        <p:scale>
          <a:sx n="100" d="100"/>
          <a:sy n="100" d="100"/>
        </p:scale>
        <p:origin x="-1122" y="1056"/>
      </p:cViewPr>
      <p:guideLst>
        <p:guide orient="horz"/>
        <p:guide pos="142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Objects="1">
      <p:cViewPr varScale="1">
        <p:scale>
          <a:sx n="57" d="100"/>
          <a:sy n="57" d="100"/>
        </p:scale>
        <p:origin x="-2472" y="-78"/>
      </p:cViewPr>
      <p:guideLst>
        <p:guide orient="horz" pos="2880"/>
        <p:guide pos="2160"/>
      </p:guideLst>
    </p:cSldViewPr>
  </p:notes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10B9C36-03F4-41DF-9FFD-B4483F722394}" type="datetimeFigureOut">
              <a:rPr lang="en-CA" smtClean="0"/>
              <a:pPr/>
              <a:t>08/01/2013</a:t>
            </a:fld>
            <a:endParaRPr lang="en-CA"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426C72D-894C-4E56-B9CB-84AA6ABBA4F8}" type="slidenum">
              <a:rPr lang="en-CA" smtClean="0"/>
              <a:pPr/>
              <a:t>‹#›</a:t>
            </a:fld>
            <a:endParaRPr lang="en-CA"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8193"/>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a:lvl1pPr>
          </a:lstStyle>
          <a:p>
            <a:pPr>
              <a:defRPr/>
            </a:pPr>
            <a:endParaRPr lang="en-US" dirty="0"/>
          </a:p>
        </p:txBody>
      </p:sp>
      <p:sp>
        <p:nvSpPr>
          <p:cNvPr id="7171" name="Rectangle 8194"/>
          <p:cNvSpPr>
            <a:spLocks noGrp="1" noChangeArrowheads="1"/>
          </p:cNvSpPr>
          <p:nvPr>
            <p:ph type="dt" idx="1"/>
          </p:nvPr>
        </p:nvSpPr>
        <p:spPr bwMode="auto">
          <a:xfrm>
            <a:off x="3884613"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8196" name="Slide Image Placeholder 8195"/>
          <p:cNvSpPr>
            <a:spLocks noGrp="1" noRot="1" noChangeAspect="1" noChangeArrowheads="1" noTextEdit="1"/>
          </p:cNvSpPr>
          <p:nvPr>
            <p:ph type="sldImg" idx="2"/>
          </p:nvPr>
        </p:nvSpPr>
        <p:spPr bwMode="auto">
          <a:xfrm>
            <a:off x="1143000" y="685800"/>
            <a:ext cx="4572000" cy="3429000"/>
          </a:xfrm>
          <a:prstGeom prst="rect">
            <a:avLst/>
          </a:prstGeom>
          <a:noFill/>
          <a:ln w="9525" algn="ctr">
            <a:solidFill>
              <a:srgbClr val="000000"/>
            </a:solidFill>
            <a:miter lim="800000"/>
            <a:headEnd/>
            <a:tailEnd/>
          </a:ln>
        </p:spPr>
      </p:sp>
      <p:sp>
        <p:nvSpPr>
          <p:cNvPr id="15365" name="Notes Placeholder 15364"/>
          <p:cNvSpPr>
            <a:spLocks noGrp="1" noChangeArrowheads="1"/>
          </p:cNvSpPr>
          <p:nvPr>
            <p:ph type="body" sz="quarter" idx="3"/>
          </p:nvPr>
        </p:nvSpPr>
        <p:spPr bwMode="auto">
          <a:xfrm>
            <a:off x="685800" y="4343400"/>
            <a:ext cx="5486400" cy="41148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8197"/>
          <p:cNvSpPr>
            <a:spLocks noGrp="1" noChangeArrowheads="1"/>
          </p:cNvSpPr>
          <p:nvPr>
            <p:ph type="ftr" sz="quarter" idx="4"/>
          </p:nvPr>
        </p:nvSpPr>
        <p:spPr bwMode="auto">
          <a:xfrm>
            <a:off x="0" y="8685213"/>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a:lvl1pPr>
          </a:lstStyle>
          <a:p>
            <a:pPr>
              <a:defRPr/>
            </a:pPr>
            <a:endParaRPr lang="en-US" dirty="0"/>
          </a:p>
        </p:txBody>
      </p:sp>
      <p:sp>
        <p:nvSpPr>
          <p:cNvPr id="15367" name="Slide Number Placeholder 15366"/>
          <p:cNvSpPr>
            <a:spLocks noGrp="1" noChangeArrowheads="1"/>
          </p:cNvSpPr>
          <p:nvPr>
            <p:ph type="sldNum" sz="quarter" idx="5"/>
          </p:nvPr>
        </p:nvSpPr>
        <p:spPr bwMode="auto">
          <a:xfrm>
            <a:off x="3884613" y="8685213"/>
            <a:ext cx="2971800" cy="4572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4C65BAA-4C92-45F9-B685-78236DC3BAD1}"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Helvetic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Helvetic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Helvetic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Helvetic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Helvetic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pic>
        <p:nvPicPr>
          <p:cNvPr id="26" name="Picture 25" descr="footer2012.jpg"/>
          <p:cNvPicPr>
            <a:picLocks noChangeAspect="1"/>
          </p:cNvPicPr>
          <p:nvPr userDrawn="1"/>
        </p:nvPicPr>
        <p:blipFill>
          <a:blip r:embed="rId2" cstate="print"/>
          <a:srcRect l="73231"/>
          <a:stretch>
            <a:fillRect/>
          </a:stretch>
        </p:blipFill>
        <p:spPr>
          <a:xfrm>
            <a:off x="6696236" y="6090047"/>
            <a:ext cx="2447764" cy="767953"/>
          </a:xfrm>
          <a:prstGeom prst="rect">
            <a:avLst/>
          </a:prstGeom>
        </p:spPr>
      </p:pic>
      <p:sp>
        <p:nvSpPr>
          <p:cNvPr id="27" name="Rectangle 26"/>
          <p:cNvSpPr/>
          <p:nvPr userDrawn="1"/>
        </p:nvSpPr>
        <p:spPr>
          <a:xfrm>
            <a:off x="0" y="6090047"/>
            <a:ext cx="6696236" cy="767953"/>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CA" sz="800" dirty="0" smtClean="0">
                <a:solidFill>
                  <a:srgbClr val="ADB7C3"/>
                </a:solidFill>
              </a:rPr>
              <a:t>Info-Tech</a:t>
            </a:r>
            <a:r>
              <a:rPr lang="en-CA" sz="800" baseline="0" dirty="0" smtClean="0">
                <a:solidFill>
                  <a:srgbClr val="ADB7C3"/>
                </a:solidFill>
              </a:rPr>
              <a:t> Research Group, Inc. Is a global leader in providing IT research and advice.</a:t>
            </a:r>
            <a:br>
              <a:rPr lang="en-CA" sz="800" baseline="0" dirty="0" smtClean="0">
                <a:solidFill>
                  <a:srgbClr val="ADB7C3"/>
                </a:solidFill>
              </a:rPr>
            </a:br>
            <a:r>
              <a:rPr lang="en-CA" sz="800" baseline="0" dirty="0" smtClean="0">
                <a:solidFill>
                  <a:srgbClr val="ADB7C3"/>
                </a:solidFill>
              </a:rPr>
              <a:t>Info-Tech’s products and services combine actionable insight and relevant advice with</a:t>
            </a:r>
            <a:br>
              <a:rPr lang="en-CA" sz="800" baseline="0" dirty="0" smtClean="0">
                <a:solidFill>
                  <a:srgbClr val="ADB7C3"/>
                </a:solidFill>
              </a:rPr>
            </a:br>
            <a:r>
              <a:rPr lang="en-CA" sz="800" baseline="0" dirty="0" smtClean="0">
                <a:solidFill>
                  <a:srgbClr val="ADB7C3"/>
                </a:solidFill>
              </a:rPr>
              <a:t>ready-to-use tools and templates that cover the full spectrum of IT concerns.</a:t>
            </a:r>
            <a:br>
              <a:rPr lang="en-CA" sz="800" baseline="0" dirty="0" smtClean="0">
                <a:solidFill>
                  <a:srgbClr val="ADB7C3"/>
                </a:solidFill>
              </a:rPr>
            </a:br>
            <a:r>
              <a:rPr lang="en-CA" sz="800" b="0" i="0" kern="1200" dirty="0" smtClean="0">
                <a:solidFill>
                  <a:srgbClr val="ADB7C3"/>
                </a:solidFill>
                <a:latin typeface="+mn-lt"/>
                <a:ea typeface="+mn-ea"/>
                <a:cs typeface="+mn-cs"/>
              </a:rPr>
              <a:t>© 1997-2012</a:t>
            </a:r>
            <a:r>
              <a:rPr lang="en-CA" sz="800" b="0" i="0" kern="1200" baseline="0" dirty="0" smtClean="0">
                <a:solidFill>
                  <a:srgbClr val="ADB7C3"/>
                </a:solidFill>
                <a:latin typeface="+mn-lt"/>
                <a:ea typeface="+mn-ea"/>
                <a:cs typeface="+mn-cs"/>
              </a:rPr>
              <a:t> Info-Tech Research Group Inc.</a:t>
            </a:r>
            <a:endParaRPr lang="en-CA" sz="800" dirty="0">
              <a:solidFill>
                <a:srgbClr val="ADB7C3"/>
              </a:solidFill>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i="0"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357454"/>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880828"/>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grpSp>
        <p:nvGrpSpPr>
          <p:cNvPr id="18" name="Group 17"/>
          <p:cNvGrpSpPr/>
          <p:nvPr userDrawn="1"/>
        </p:nvGrpSpPr>
        <p:grpSpPr>
          <a:xfrm>
            <a:off x="0" y="0"/>
            <a:ext cx="9144000" cy="6876000"/>
            <a:chOff x="0" y="0"/>
            <a:chExt cx="9144000" cy="6876000"/>
          </a:xfrm>
        </p:grpSpPr>
        <p:sp>
          <p:nvSpPr>
            <p:cNvPr id="19" name="Rectangle 18"/>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Rectangle 21"/>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4" name="Rectangle 23"/>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41"/>
          <p:cNvSpPr>
            <a:spLocks noGrp="1"/>
          </p:cNvSpPr>
          <p:nvPr>
            <p:ph type="body" sz="quarter" idx="16" hasCustomPrompt="1"/>
          </p:nvPr>
        </p:nvSpPr>
        <p:spPr>
          <a:xfrm>
            <a:off x="249303" y="1883744"/>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1880828"/>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4910709"/>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360370"/>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grpSp>
        <p:nvGrpSpPr>
          <p:cNvPr id="15" name="Group 14"/>
          <p:cNvGrpSpPr/>
          <p:nvPr userDrawn="1"/>
        </p:nvGrpSpPr>
        <p:grpSpPr>
          <a:xfrm>
            <a:off x="0" y="0"/>
            <a:ext cx="9144000" cy="6876000"/>
            <a:chOff x="0" y="0"/>
            <a:chExt cx="9144000" cy="6876000"/>
          </a:xfrm>
        </p:grpSpPr>
        <p:sp>
          <p:nvSpPr>
            <p:cNvPr id="16" name="Rectangle 15"/>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 name="Rectangle 16"/>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 name="Rectangle 17"/>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9" name="Rectangle 18"/>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grpSp>
        <p:nvGrpSpPr>
          <p:cNvPr id="15" name="Group 14"/>
          <p:cNvGrpSpPr/>
          <p:nvPr userDrawn="1"/>
        </p:nvGrpSpPr>
        <p:grpSpPr>
          <a:xfrm>
            <a:off x="0" y="0"/>
            <a:ext cx="9144000" cy="6876000"/>
            <a:chOff x="0" y="0"/>
            <a:chExt cx="9144000" cy="6876000"/>
          </a:xfrm>
        </p:grpSpPr>
        <p:sp>
          <p:nvSpPr>
            <p:cNvPr id="16" name="Rectangle 15"/>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 name="Rectangle 16"/>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 name="Rectangle 17"/>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0" name="Rectangle 19"/>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0828"/>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1883744"/>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0649"/>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5" name="Content Placeholder 25"/>
          <p:cNvSpPr>
            <a:spLocks noGrp="1"/>
          </p:cNvSpPr>
          <p:nvPr>
            <p:ph sz="quarter" idx="23" hasCustomPrompt="1"/>
          </p:nvPr>
        </p:nvSpPr>
        <p:spPr>
          <a:xfrm>
            <a:off x="260650" y="3578561"/>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grpSp>
        <p:nvGrpSpPr>
          <p:cNvPr id="16" name="Group 15"/>
          <p:cNvGrpSpPr/>
          <p:nvPr userDrawn="1"/>
        </p:nvGrpSpPr>
        <p:grpSpPr>
          <a:xfrm>
            <a:off x="0" y="0"/>
            <a:ext cx="9144000" cy="6876000"/>
            <a:chOff x="0" y="0"/>
            <a:chExt cx="9144000" cy="6876000"/>
          </a:xfrm>
        </p:grpSpPr>
        <p:sp>
          <p:nvSpPr>
            <p:cNvPr id="18" name="Rectangle 17"/>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9" name="Rectangle 18"/>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 name="Rectangle 19"/>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grpSp>
        <p:nvGrpSpPr>
          <p:cNvPr id="16" name="Group 15"/>
          <p:cNvGrpSpPr/>
          <p:nvPr userDrawn="1"/>
        </p:nvGrpSpPr>
        <p:grpSpPr>
          <a:xfrm>
            <a:off x="0" y="0"/>
            <a:ext cx="9144000" cy="6876000"/>
            <a:chOff x="0" y="0"/>
            <a:chExt cx="9144000" cy="6876000"/>
          </a:xfrm>
        </p:grpSpPr>
        <p:sp>
          <p:nvSpPr>
            <p:cNvPr id="17" name="Rectangle 16"/>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Rectangle 21"/>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4" name="Rectangle 23"/>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8_Title Only">
    <p:spTree>
      <p:nvGrpSpPr>
        <p:cNvPr id="1" name=""/>
        <p:cNvGrpSpPr/>
        <p:nvPr/>
      </p:nvGrpSpPr>
      <p:grpSpPr>
        <a:xfrm>
          <a:off x="0" y="0"/>
          <a:ext cx="0" cy="0"/>
          <a:chOff x="0" y="0"/>
          <a:chExt cx="0" cy="0"/>
        </a:xfrm>
      </p:grpSpPr>
      <p:sp>
        <p:nvSpPr>
          <p:cNvPr id="17" name="Rectangle 16"/>
          <p:cNvSpPr/>
          <p:nvPr userDrawn="1"/>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9600" dirty="0"/>
          </a:p>
        </p:txBody>
      </p:sp>
      <p:sp>
        <p:nvSpPr>
          <p:cNvPr id="6" name="Text Placeholder 5"/>
          <p:cNvSpPr>
            <a:spLocks noGrp="1"/>
          </p:cNvSpPr>
          <p:nvPr>
            <p:ph type="body" sz="quarter" idx="10" hasCustomPrompt="1"/>
          </p:nvPr>
        </p:nvSpPr>
        <p:spPr>
          <a:xfrm>
            <a:off x="1223962" y="1196974"/>
            <a:ext cx="6480385" cy="4464273"/>
          </a:xfrm>
        </p:spPr>
        <p:txBody>
          <a:bodyPr/>
          <a:lstStyle>
            <a:lvl1pPr algn="ctr">
              <a:buFontTx/>
              <a:buNone/>
              <a:defRPr sz="8800" baseline="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smtClean="0"/>
              <a:t>Thought</a:t>
            </a:r>
          </a:p>
          <a:p>
            <a:pPr lvl="0"/>
            <a:r>
              <a:rPr lang="en-US" dirty="0" smtClean="0"/>
              <a:t>Model</a:t>
            </a:r>
            <a:br>
              <a:rPr lang="en-US" dirty="0" smtClean="0"/>
            </a:br>
            <a:r>
              <a:rPr lang="en-US" dirty="0" smtClean="0"/>
              <a:t>Layouts</a:t>
            </a:r>
            <a:endParaRPr lang="en-CA"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2" y="1880828"/>
            <a:ext cx="8627997" cy="4455172"/>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grpSp>
        <p:nvGrpSpPr>
          <p:cNvPr id="17" name="Group 16"/>
          <p:cNvGrpSpPr/>
          <p:nvPr userDrawn="1"/>
        </p:nvGrpSpPr>
        <p:grpSpPr>
          <a:xfrm>
            <a:off x="0" y="0"/>
            <a:ext cx="9144000" cy="6876000"/>
            <a:chOff x="0" y="0"/>
            <a:chExt cx="9144000" cy="6876000"/>
          </a:xfrm>
        </p:grpSpPr>
        <p:sp>
          <p:nvSpPr>
            <p:cNvPr id="20" name="Rectangle 19"/>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Rectangle 21"/>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3"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0" name="Group 9"/>
          <p:cNvGrpSpPr/>
          <p:nvPr userDrawn="1"/>
        </p:nvGrpSpPr>
        <p:grpSpPr>
          <a:xfrm>
            <a:off x="0" y="0"/>
            <a:ext cx="9144000" cy="6876000"/>
            <a:chOff x="0" y="0"/>
            <a:chExt cx="9144000" cy="6876000"/>
          </a:xfrm>
        </p:grpSpPr>
        <p:sp>
          <p:nvSpPr>
            <p:cNvPr id="13" name="Rectangle 1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4" name="Rectangle 1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Rectangle 1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6" name="Rectangle 1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sp>
        <p:nvSpPr>
          <p:cNvPr id="51" name="Text Placeholder 41"/>
          <p:cNvSpPr>
            <a:spLocks noGrp="1"/>
          </p:cNvSpPr>
          <p:nvPr userDrawn="1">
            <p:ph type="body" sz="quarter" idx="18" hasCustomPrompt="1"/>
          </p:nvPr>
        </p:nvSpPr>
        <p:spPr>
          <a:xfrm>
            <a:off x="6336196" y="4298777"/>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791580" y="4311718"/>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userDrawn="1"/>
        </p:nvSpPr>
        <p:spPr>
          <a:xfrm>
            <a:off x="798362" y="3980093"/>
            <a:ext cx="2693518" cy="307777"/>
          </a:xfrm>
          <a:prstGeom prst="rect">
            <a:avLst/>
          </a:prstGeom>
          <a:noFill/>
        </p:spPr>
        <p:txBody>
          <a:bodyPr wrap="square" rtlCol="0">
            <a:spAutoFit/>
          </a:bodyPr>
          <a:lstStyle/>
          <a:p>
            <a:pPr algn="l"/>
            <a:r>
              <a:rPr lang="en-CA" sz="1400" b="1" dirty="0" smtClean="0"/>
              <a:t>What’s in</a:t>
            </a:r>
            <a:r>
              <a:rPr lang="en-CA" sz="1400" b="1" baseline="0" dirty="0" smtClean="0"/>
              <a:t> this Section:</a:t>
            </a:r>
            <a:endParaRPr lang="en-CA" sz="1400" b="1" dirty="0"/>
          </a:p>
        </p:txBody>
      </p:sp>
      <p:sp>
        <p:nvSpPr>
          <p:cNvPr id="14" name="TextBox 13"/>
          <p:cNvSpPr txBox="1"/>
          <p:nvPr userDrawn="1"/>
        </p:nvSpPr>
        <p:spPr>
          <a:xfrm>
            <a:off x="6096687" y="3980093"/>
            <a:ext cx="1025578" cy="307777"/>
          </a:xfrm>
          <a:prstGeom prst="rect">
            <a:avLst/>
          </a:prstGeom>
          <a:noFill/>
        </p:spPr>
        <p:txBody>
          <a:bodyPr wrap="square" rtlCol="0">
            <a:spAutoFit/>
          </a:bodyPr>
          <a:lstStyle/>
          <a:p>
            <a:pPr algn="l"/>
            <a:r>
              <a:rPr lang="en-CA" sz="1400" b="1" dirty="0" smtClean="0"/>
              <a:t>Sections:</a:t>
            </a:r>
            <a:endParaRPr lang="en-CA" sz="1400" b="1"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3"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4"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1889980"/>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4919861"/>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2" name="Group 21"/>
          <p:cNvGrpSpPr/>
          <p:nvPr userDrawn="1"/>
        </p:nvGrpSpPr>
        <p:grpSpPr>
          <a:xfrm>
            <a:off x="0" y="0"/>
            <a:ext cx="9144000" cy="6876000"/>
            <a:chOff x="0" y="0"/>
            <a:chExt cx="9144000" cy="6876000"/>
          </a:xfrm>
        </p:grpSpPr>
        <p:sp>
          <p:nvSpPr>
            <p:cNvPr id="23" name="Rectangle 2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4" name="Rectangle 2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5" name="Rectangle 2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6" name="Rectangle 2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369522"/>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892896"/>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4"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2" name="Text Placeholder 41"/>
          <p:cNvSpPr>
            <a:spLocks noGrp="1"/>
          </p:cNvSpPr>
          <p:nvPr>
            <p:ph type="body" sz="quarter" idx="16" hasCustomPrompt="1"/>
          </p:nvPr>
        </p:nvSpPr>
        <p:spPr>
          <a:xfrm>
            <a:off x="249303" y="1892896"/>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1889980"/>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4919861"/>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369522"/>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6"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9" name="Rectangle 18"/>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0" name="Rectangle 19"/>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1"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6"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 name="Rectangle 19"/>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5"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9980"/>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1892896"/>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9801"/>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Content Placeholder 25"/>
          <p:cNvSpPr>
            <a:spLocks noGrp="1"/>
          </p:cNvSpPr>
          <p:nvPr>
            <p:ph sz="quarter" idx="23" hasCustomPrompt="1"/>
          </p:nvPr>
        </p:nvSpPr>
        <p:spPr>
          <a:xfrm>
            <a:off x="260650" y="3587713"/>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8" name="Group 17"/>
          <p:cNvGrpSpPr/>
          <p:nvPr userDrawn="1"/>
        </p:nvGrpSpPr>
        <p:grpSpPr>
          <a:xfrm>
            <a:off x="0" y="0"/>
            <a:ext cx="9144000" cy="6876000"/>
            <a:chOff x="0" y="0"/>
            <a:chExt cx="9144000" cy="6876000"/>
          </a:xfrm>
        </p:grpSpPr>
        <p:sp>
          <p:nvSpPr>
            <p:cNvPr id="19" name="Rectangle 18"/>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 name="Rectangle 19"/>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3" name="Rectangle 22"/>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5" name="Rectangle 24"/>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7" name="Group 16"/>
          <p:cNvGrpSpPr/>
          <p:nvPr userDrawn="1"/>
        </p:nvGrpSpPr>
        <p:grpSpPr>
          <a:xfrm>
            <a:off x="0" y="0"/>
            <a:ext cx="9144000" cy="6876000"/>
            <a:chOff x="0" y="0"/>
            <a:chExt cx="9144000" cy="6876000"/>
          </a:xfrm>
        </p:grpSpPr>
        <p:sp>
          <p:nvSpPr>
            <p:cNvPr id="21" name="Rectangle 20"/>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Rectangle 21"/>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4" name="Rectangle 23"/>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7" name="Rectangle 2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41"/>
          <p:cNvSpPr>
            <a:spLocks noGrp="1"/>
          </p:cNvSpPr>
          <p:nvPr>
            <p:ph type="body" sz="quarter" idx="16" hasCustomPrompt="1"/>
          </p:nvPr>
        </p:nvSpPr>
        <p:spPr>
          <a:xfrm>
            <a:off x="249303" y="2507593"/>
            <a:ext cx="4034665"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26" name="Text Placeholder 41"/>
          <p:cNvSpPr>
            <a:spLocks noGrp="1"/>
          </p:cNvSpPr>
          <p:nvPr>
            <p:ph type="body" sz="quarter" idx="23" hasCustomPrompt="1"/>
          </p:nvPr>
        </p:nvSpPr>
        <p:spPr>
          <a:xfrm>
            <a:off x="4860032" y="2507593"/>
            <a:ext cx="4032448"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892896"/>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159732" y="1362075"/>
            <a:ext cx="6717568"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pic>
        <p:nvPicPr>
          <p:cNvPr id="13" name="Picture 12" descr="case_study.wmf"/>
          <p:cNvPicPr>
            <a:picLocks noChangeAspect="1"/>
          </p:cNvPicPr>
          <p:nvPr userDrawn="1"/>
        </p:nvPicPr>
        <p:blipFill>
          <a:blip r:embed="rId2" cstate="print"/>
          <a:stretch>
            <a:fillRect/>
          </a:stretch>
        </p:blipFill>
        <p:spPr>
          <a:xfrm>
            <a:off x="464339" y="1376772"/>
            <a:ext cx="1410568" cy="1548443"/>
          </a:xfrm>
          <a:prstGeom prst="rect">
            <a:avLst/>
          </a:prstGeom>
        </p:spPr>
      </p:pic>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1880828"/>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4910709"/>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grpSp>
        <p:nvGrpSpPr>
          <p:cNvPr id="22" name="Group 21"/>
          <p:cNvGrpSpPr/>
          <p:nvPr userDrawn="1"/>
        </p:nvGrpSpPr>
        <p:grpSpPr>
          <a:xfrm>
            <a:off x="0" y="0"/>
            <a:ext cx="9144000" cy="6876000"/>
            <a:chOff x="0" y="0"/>
            <a:chExt cx="9144000" cy="6876000"/>
          </a:xfrm>
        </p:grpSpPr>
        <p:sp>
          <p:nvSpPr>
            <p:cNvPr id="23" name="Rectangle 22"/>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4" name="Rectangle 2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5" name="Rectangle 24"/>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6" name="Rectangle 2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userDrawn="1"/>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indent="0" algn="r"/>
            <a:r>
              <a:rPr lang="en-CA" sz="1000" dirty="0" smtClean="0"/>
              <a:t>Info-Tech</a:t>
            </a:r>
            <a:r>
              <a:rPr lang="en-CA" sz="1000" baseline="0" dirty="0" smtClean="0"/>
              <a:t> Research Group</a:t>
            </a:r>
            <a:endParaRPr lang="en-CA" sz="1000" dirty="0"/>
          </a:p>
        </p:txBody>
      </p:sp>
      <p:sp>
        <p:nvSpPr>
          <p:cNvPr id="10" name="Rectangle 9"/>
          <p:cNvSpPr/>
          <p:nvPr userDrawn="1"/>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indent="0" algn="l"/>
            <a:fld id="{FF20F8B6-5AB9-41C4-A82C-4155E8A92B2C}" type="slidenum">
              <a:rPr lang="en-CA" sz="1000" smtClean="0"/>
              <a:pPr marL="179388" indent="0" algn="l"/>
              <a:t>‹#›</a:t>
            </a:fld>
            <a:endParaRPr lang="en-CA" sz="1000"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8" r:id="rId3"/>
    <p:sldLayoutId id="2147483695" r:id="rId4"/>
    <p:sldLayoutId id="2147483699" r:id="rId5"/>
    <p:sldLayoutId id="2147483698" r:id="rId6"/>
    <p:sldLayoutId id="2147483682" r:id="rId7"/>
    <p:sldLayoutId id="2147483680" r:id="rId8"/>
    <p:sldLayoutId id="2147483696" r:id="rId9"/>
    <p:sldLayoutId id="2147483677" r:id="rId10"/>
    <p:sldLayoutId id="2147483667" r:id="rId11"/>
    <p:sldLayoutId id="2147483684" r:id="rId12"/>
    <p:sldLayoutId id="2147483700" r:id="rId13"/>
    <p:sldLayoutId id="2147483683" r:id="rId14"/>
    <p:sldLayoutId id="2147483714" r:id="rId15"/>
    <p:sldLayoutId id="2147483694" r:id="rId16"/>
    <p:sldLayoutId id="2147483702" r:id="rId17"/>
    <p:sldLayoutId id="2147483704" r:id="rId18"/>
    <p:sldLayoutId id="2147483705" r:id="rId19"/>
    <p:sldLayoutId id="2147483706" r:id="rId20"/>
    <p:sldLayoutId id="2147483707" r:id="rId21"/>
    <p:sldLayoutId id="2147483708" r:id="rId22"/>
    <p:sldLayoutId id="2147483709" r:id="rId23"/>
    <p:sldLayoutId id="2147483710" r:id="rId24"/>
    <p:sldLayoutId id="2147483711" r:id="rId25"/>
    <p:sldLayoutId id="2147483712" r:id="rId26"/>
    <p:sldLayoutId id="2147483713" r:id="rId27"/>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nfotech.com/research/ss/it-turn-power-users-into-technology-champions?utm_source=SS_Sample&amp;utm_medium=Collateral&amp;utm_campaign=Collatera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jpeg"/><Relationship Id="rId7"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8.xml"/><Relationship Id="rId6" Type="http://schemas.openxmlformats.org/officeDocument/2006/relationships/image" Target="../media/image14.png"/><Relationship Id="rId5" Type="http://schemas.openxmlformats.org/officeDocument/2006/relationships/image" Target="../media/image13.png"/><Relationship Id="rId10" Type="http://schemas.openxmlformats.org/officeDocument/2006/relationships/image" Target="../media/image4.gif"/><Relationship Id="rId4" Type="http://schemas.openxmlformats.org/officeDocument/2006/relationships/image" Target="../media/image12.jpeg"/><Relationship Id="rId9" Type="http://schemas.openxmlformats.org/officeDocument/2006/relationships/hyperlink" Target="http://www.infotech.com/research/ss/it-turn-power-users-into-technology-champions?utm_source=SS_Sample&amp;utm_medium=Collateral&amp;utm_campaign=Collatera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www.infotech.com/research/ss/it-turn-power-users-into-technology-champions?utm_source=SS_Sample&amp;utm_medium=Collateral&amp;utm_campaign=Collateral" TargetMode="External"/><Relationship Id="rId2" Type="http://schemas.openxmlformats.org/officeDocument/2006/relationships/notesSlide" Target="../notesSlides/notesSlide11.xml"/><Relationship Id="rId1" Type="http://schemas.openxmlformats.org/officeDocument/2006/relationships/slideLayout" Target="../slideLayouts/slideLayout5.xml"/><Relationship Id="rId4" Type="http://schemas.openxmlformats.org/officeDocument/2006/relationships/image" Target="../media/image4.gif"/></Relationships>
</file>

<file path=ppt/slides/_rels/slide12.xml.rels><?xml version="1.0" encoding="UTF-8" standalone="yes"?>
<Relationships xmlns="http://schemas.openxmlformats.org/package/2006/relationships"><Relationship Id="rId3" Type="http://schemas.openxmlformats.org/officeDocument/2006/relationships/hyperlink" Target="http://www.infotech.com/" TargetMode="External"/><Relationship Id="rId7" Type="http://schemas.openxmlformats.org/officeDocument/2006/relationships/image" Target="../media/image18.png"/><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image" Target="../media/image4.gif"/><Relationship Id="rId5" Type="http://schemas.openxmlformats.org/officeDocument/2006/relationships/image" Target="../media/image17.png"/><Relationship Id="rId4" Type="http://schemas.openxmlformats.org/officeDocument/2006/relationships/hyperlink" Target="http://www.infotech.com/research/ss/it-turn-power-users-into-technology-champions?utm_source=SS_Sample&amp;utm_medium=Collateral&amp;utm_campaign=Collateral"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infotech.com/research/ss/it-turn-power-users-into-technology-champions?utm_source=SS_Sample&amp;utm_medium=Collateral&amp;utm_campaign=Collateral"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4.gif"/></Relationships>
</file>

<file path=ppt/slides/_rels/slide3.xml.rels><?xml version="1.0" encoding="UTF-8" standalone="yes"?>
<Relationships xmlns="http://schemas.openxmlformats.org/package/2006/relationships"><Relationship Id="rId3" Type="http://schemas.openxmlformats.org/officeDocument/2006/relationships/hyperlink" Target="http://www.infotech.com/research/ss/it-turn-power-users-into-technology-champions?utm_source=SS_Sample&amp;utm_medium=Collateral&amp;utm_campaign=Collateral"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4.gif"/></Relationships>
</file>

<file path=ppt/slides/_rels/slide4.xml.rels><?xml version="1.0" encoding="UTF-8" standalone="yes"?>
<Relationships xmlns="http://schemas.openxmlformats.org/package/2006/relationships"><Relationship Id="rId3" Type="http://schemas.openxmlformats.org/officeDocument/2006/relationships/hyperlink" Target="http://www.infotech.com/research/ss/it-choose-a-consumerization-strategy"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image" Target="../media/image4.gif"/><Relationship Id="rId5" Type="http://schemas.openxmlformats.org/officeDocument/2006/relationships/hyperlink" Target="http://www.infotech.com/research/ss/it-turn-power-users-into-technology-champions?utm_source=SS_Sample&amp;utm_medium=Collateral&amp;utm_campaign=Collateral" TargetMode="External"/><Relationship Id="rId4" Type="http://schemas.openxmlformats.org/officeDocument/2006/relationships/hyperlink" Target="http://www.infotech.com/research/ss/it-transition-to-byod-and-beyond"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4.gif"/><Relationship Id="rId4" Type="http://schemas.openxmlformats.org/officeDocument/2006/relationships/hyperlink" Target="http://www.infotech.com/research/ss/it-turn-power-users-into-technology-champions?utm_source=SS_Sample&amp;utm_medium=Collateral&amp;utm_campaign=Collateral" TargetMode="External"/></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tags" Target="../tags/tag3.xml"/><Relationship Id="rId7" Type="http://schemas.openxmlformats.org/officeDocument/2006/relationships/notesSlide" Target="../notesSlides/notesSlide6.xml"/><Relationship Id="rId2" Type="http://schemas.openxmlformats.org/officeDocument/2006/relationships/tags" Target="../tags/tag2.xml"/><Relationship Id="rId1" Type="http://schemas.openxmlformats.org/officeDocument/2006/relationships/vmlDrawing" Target="../drawings/vmlDrawing1.vml"/><Relationship Id="rId6" Type="http://schemas.openxmlformats.org/officeDocument/2006/relationships/slideLayout" Target="../slideLayouts/slideLayout6.xml"/><Relationship Id="rId11" Type="http://schemas.openxmlformats.org/officeDocument/2006/relationships/image" Target="../media/image4.gif"/><Relationship Id="rId5" Type="http://schemas.openxmlformats.org/officeDocument/2006/relationships/tags" Target="../tags/tag5.xml"/><Relationship Id="rId10" Type="http://schemas.openxmlformats.org/officeDocument/2006/relationships/hyperlink" Target="http://www.infotech.com/research/ss/it-turn-power-users-into-technology-champions?utm_source=SS_Sample&amp;utm_medium=Collateral&amp;utm_campaign=Collateral" TargetMode="External"/><Relationship Id="rId4" Type="http://schemas.openxmlformats.org/officeDocument/2006/relationships/tags" Target="../tags/tag4.xml"/><Relationship Id="rId9"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hyperlink" Target="http://www.infotech.com/research/ss/it-turn-power-users-into-technology-champions?utm_source=SS_Sample&amp;utm_medium=Collateral&amp;utm_campaign=Collateral" TargetMode="External"/><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image" Target="../media/image4.gif"/></Relationships>
</file>

<file path=ppt/slides/_rels/slide8.xml.rels><?xml version="1.0" encoding="UTF-8" standalone="yes"?>
<Relationships xmlns="http://schemas.openxmlformats.org/package/2006/relationships"><Relationship Id="rId3" Type="http://schemas.openxmlformats.org/officeDocument/2006/relationships/hyperlink" Target="http://www.infotech.com/browse/infrastructure/desktop-mobile-devices/desktop-mobile-infrastructure" TargetMode="External"/><Relationship Id="rId7" Type="http://schemas.openxmlformats.org/officeDocument/2006/relationships/image" Target="../media/image4.gif"/><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hyperlink" Target="http://www.infotech.com/research/ss/it-turn-power-users-into-technology-champions?utm_source=SS_Sample&amp;utm_medium=Collateral&amp;utm_campaign=Collateral" TargetMode="External"/><Relationship Id="rId5" Type="http://schemas.openxmlformats.org/officeDocument/2006/relationships/image" Target="../media/image9.jpe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hyperlink" Target="http://www.infotech.com/research/ss/it-transition-to-byod-and-beyond"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image" Target="../media/image4.gif"/><Relationship Id="rId5" Type="http://schemas.openxmlformats.org/officeDocument/2006/relationships/hyperlink" Target="http://www.infotech.com/research/ss/it-turn-power-users-into-technology-champions?utm_source=SS_Sample&amp;utm_medium=Collateral&amp;utm_campaign=Collateral" TargetMode="External"/><Relationship Id="rId4" Type="http://schemas.openxmlformats.org/officeDocument/2006/relationships/image" Target="../media/image10.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a:xfrm>
            <a:off x="774700" y="3060698"/>
            <a:ext cx="7649728" cy="655267"/>
          </a:xfrm>
        </p:spPr>
        <p:txBody>
          <a:bodyPr/>
          <a:lstStyle/>
          <a:p>
            <a:pPr lvl="0"/>
            <a:r>
              <a:rPr lang="en-CA" dirty="0" smtClean="0"/>
              <a:t>Turn Power Users Into Technology Champions</a:t>
            </a:r>
            <a:endParaRPr lang="en-US" dirty="0" smtClean="0"/>
          </a:p>
        </p:txBody>
      </p:sp>
      <p:sp>
        <p:nvSpPr>
          <p:cNvPr id="8" name="Text Placeholder 7"/>
          <p:cNvSpPr>
            <a:spLocks noGrp="1"/>
          </p:cNvSpPr>
          <p:nvPr>
            <p:ph type="body" sz="quarter" idx="16"/>
          </p:nvPr>
        </p:nvSpPr>
        <p:spPr/>
        <p:txBody>
          <a:bodyPr/>
          <a:lstStyle/>
          <a:p>
            <a:r>
              <a:rPr lang="en-CA" dirty="0" smtClean="0"/>
              <a:t>Team up with tech-savvy business users to make IT a business enabler.</a:t>
            </a:r>
            <a:endParaRPr lang="en-CA" dirty="0"/>
          </a:p>
        </p:txBody>
      </p:sp>
      <p:grpSp>
        <p:nvGrpSpPr>
          <p:cNvPr id="4" name="Group 3"/>
          <p:cNvGrpSpPr/>
          <p:nvPr/>
        </p:nvGrpSpPr>
        <p:grpSpPr>
          <a:xfrm>
            <a:off x="0" y="5402461"/>
            <a:ext cx="9144000" cy="1455539"/>
            <a:chOff x="0" y="5402461"/>
            <a:chExt cx="9144000" cy="1455539"/>
          </a:xfrm>
        </p:grpSpPr>
        <p:pic>
          <p:nvPicPr>
            <p:cNvPr id="5" name="Picture 4" descr="sample-titlebar-itrgNEW.gif">
              <a:hlinkClick r:id="rId3"/>
            </p:cNvPr>
            <p:cNvPicPr>
              <a:picLocks noChangeAspect="1"/>
            </p:cNvPicPr>
            <p:nvPr/>
          </p:nvPicPr>
          <p:blipFill>
            <a:blip r:embed="rId4" cstate="print"/>
            <a:srcRect b="40634"/>
            <a:stretch>
              <a:fillRect/>
            </a:stretch>
          </p:blipFill>
          <p:spPr>
            <a:xfrm>
              <a:off x="0" y="5402461"/>
              <a:ext cx="9144000" cy="864096"/>
            </a:xfrm>
            <a:prstGeom prst="rect">
              <a:avLst/>
            </a:prstGeom>
          </p:spPr>
        </p:pic>
        <p:pic>
          <p:nvPicPr>
            <p:cNvPr id="6" name="Picture 5" descr="sample-titlebar-itrgNEW.gif"/>
            <p:cNvPicPr>
              <a:picLocks noChangeAspect="1"/>
            </p:cNvPicPr>
            <p:nvPr/>
          </p:nvPicPr>
          <p:blipFill>
            <a:blip r:embed="rId4" cstate="print"/>
            <a:srcRect l="79925" t="59366"/>
            <a:stretch>
              <a:fillRect/>
            </a:stretch>
          </p:blipFill>
          <p:spPr>
            <a:xfrm>
              <a:off x="7308304" y="6266557"/>
              <a:ext cx="1835696" cy="591443"/>
            </a:xfrm>
            <a:prstGeom prst="rect">
              <a:avLst/>
            </a:prstGeom>
          </p:spPr>
        </p:pic>
        <p:sp>
          <p:nvSpPr>
            <p:cNvPr id="9" name="Rectangle 8"/>
            <p:cNvSpPr/>
            <p:nvPr/>
          </p:nvSpPr>
          <p:spPr>
            <a:xfrm>
              <a:off x="0" y="6266557"/>
              <a:ext cx="7308304"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chemeClr val="bg1">
                      <a:lumMod val="65000"/>
                    </a:schemeClr>
                  </a:solidFill>
                </a:rPr>
                <a:t>Info-Tech's products and services combine actionable insight and relevant advice with ready-to-use tools</a:t>
              </a:r>
              <a:br>
                <a:rPr lang="en-CA" sz="800" dirty="0" smtClean="0">
                  <a:solidFill>
                    <a:schemeClr val="bg1">
                      <a:lumMod val="65000"/>
                    </a:schemeClr>
                  </a:solidFill>
                </a:rPr>
              </a:br>
              <a:r>
                <a:rPr lang="en-CA" sz="800" dirty="0" smtClean="0">
                  <a:solidFill>
                    <a:schemeClr val="bg1">
                      <a:lumMod val="65000"/>
                    </a:schemeClr>
                  </a:solidFill>
                </a:rPr>
                <a:t>and templates that cover the full spectrum of IT concerns.© 1997 </a:t>
              </a:r>
              <a:r>
                <a:rPr lang="en-CA" sz="800" smtClean="0">
                  <a:solidFill>
                    <a:schemeClr val="bg1">
                      <a:lumMod val="65000"/>
                    </a:schemeClr>
                  </a:solidFill>
                </a:rPr>
                <a:t>- 2013 </a:t>
              </a:r>
              <a:r>
                <a:rPr lang="en-CA" sz="800" dirty="0" smtClean="0">
                  <a:solidFill>
                    <a:schemeClr val="bg1">
                      <a:lumMod val="65000"/>
                    </a:schemeClr>
                  </a:solidFill>
                </a:rPr>
                <a:t>Info-Tech Research Group</a:t>
              </a:r>
              <a:endParaRPr lang="en-CA" sz="800" dirty="0">
                <a:solidFill>
                  <a:schemeClr val="bg1">
                    <a:lumMod val="65000"/>
                  </a:schemeClr>
                </a:solidFill>
              </a:endParaRPr>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Be aware of the technology that power users are bringing into your organization</a:t>
            </a:r>
            <a:endParaRPr lang="en-CA" dirty="0"/>
          </a:p>
        </p:txBody>
      </p:sp>
      <p:sp>
        <p:nvSpPr>
          <p:cNvPr id="24" name="Rounded Rectangle 23"/>
          <p:cNvSpPr/>
          <p:nvPr/>
        </p:nvSpPr>
        <p:spPr>
          <a:xfrm>
            <a:off x="257176" y="1448780"/>
            <a:ext cx="8620124"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chemeClr val="tx1"/>
                </a:solidFill>
              </a:rPr>
              <a:t>Cloud Storage, File Transfer, and Document Management</a:t>
            </a:r>
            <a:endParaRPr lang="en-CA" sz="1400" b="1" dirty="0">
              <a:solidFill>
                <a:schemeClr val="tx1"/>
              </a:solidFill>
            </a:endParaRPr>
          </a:p>
        </p:txBody>
      </p:sp>
      <p:sp>
        <p:nvSpPr>
          <p:cNvPr id="25" name="Rounded Rectangle 24"/>
          <p:cNvSpPr/>
          <p:nvPr/>
        </p:nvSpPr>
        <p:spPr>
          <a:xfrm>
            <a:off x="257176" y="3068960"/>
            <a:ext cx="8620124"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chemeClr val="tx1"/>
                </a:solidFill>
              </a:rPr>
              <a:t>Social Media</a:t>
            </a:r>
            <a:endParaRPr lang="en-CA" sz="1400" b="1" dirty="0">
              <a:solidFill>
                <a:schemeClr val="tx1"/>
              </a:solidFill>
            </a:endParaRPr>
          </a:p>
        </p:txBody>
      </p:sp>
      <p:sp>
        <p:nvSpPr>
          <p:cNvPr id="26" name="Rounded Rectangle 25"/>
          <p:cNvSpPr/>
          <p:nvPr/>
        </p:nvSpPr>
        <p:spPr>
          <a:xfrm>
            <a:off x="257176" y="4733272"/>
            <a:ext cx="8620124"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chemeClr val="tx1"/>
                </a:solidFill>
              </a:rPr>
              <a:t>Collaboration and Productivity Tools</a:t>
            </a:r>
            <a:endParaRPr lang="en-CA" sz="1400" b="1" dirty="0">
              <a:solidFill>
                <a:schemeClr val="tx1"/>
              </a:solidFill>
            </a:endParaRPr>
          </a:p>
        </p:txBody>
      </p:sp>
      <p:sp>
        <p:nvSpPr>
          <p:cNvPr id="2051" name="AutoShape 3"/>
          <p:cNvSpPr>
            <a:spLocks noChangeAspect="1" noChangeArrowheads="1" noTextEdit="1"/>
          </p:cNvSpPr>
          <p:nvPr/>
        </p:nvSpPr>
        <p:spPr bwMode="auto">
          <a:xfrm>
            <a:off x="726294" y="1808820"/>
            <a:ext cx="1109402" cy="105722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CA" dirty="0"/>
          </a:p>
        </p:txBody>
      </p:sp>
      <p:sp>
        <p:nvSpPr>
          <p:cNvPr id="37" name="TextBox 36"/>
          <p:cNvSpPr txBox="1"/>
          <p:nvPr/>
        </p:nvSpPr>
        <p:spPr>
          <a:xfrm>
            <a:off x="2267744" y="1808820"/>
            <a:ext cx="6372708" cy="1200329"/>
          </a:xfrm>
          <a:prstGeom prst="rect">
            <a:avLst/>
          </a:prstGeom>
          <a:noFill/>
        </p:spPr>
        <p:txBody>
          <a:bodyPr wrap="square" rtlCol="0">
            <a:spAutoFit/>
          </a:bodyPr>
          <a:lstStyle/>
          <a:p>
            <a:pPr marL="179388" indent="-179388" algn="l">
              <a:buFont typeface="Arial" pitchFamily="34" charset="0"/>
              <a:buChar char="•"/>
            </a:pPr>
            <a:r>
              <a:rPr lang="en-CA" sz="1200" dirty="0" smtClean="0"/>
              <a:t>Workers across all business units, knowledge workers in particular, are using apps like Dropbox and box.com to store files and transfer them across multiple devices.</a:t>
            </a:r>
          </a:p>
          <a:p>
            <a:pPr marL="179388" indent="-179388" algn="l">
              <a:buFont typeface="Arial" pitchFamily="34" charset="0"/>
              <a:buChar char="•"/>
            </a:pPr>
            <a:endParaRPr lang="en-CA" sz="1200" dirty="0" smtClean="0"/>
          </a:p>
          <a:p>
            <a:pPr marL="179388" indent="-179388" algn="l">
              <a:buFont typeface="Arial" pitchFamily="34" charset="0"/>
              <a:buChar char="•"/>
            </a:pPr>
            <a:r>
              <a:rPr lang="en-CA" sz="1200" dirty="0" smtClean="0"/>
              <a:t>Power users tend to prefer these solutions over more enterprise-friendly options like SharePoint because of their ease of use, but could be risking the security of the organization’s data.</a:t>
            </a:r>
            <a:endParaRPr lang="en-CA" sz="1200" dirty="0"/>
          </a:p>
        </p:txBody>
      </p:sp>
      <p:sp>
        <p:nvSpPr>
          <p:cNvPr id="38" name="TextBox 37"/>
          <p:cNvSpPr txBox="1"/>
          <p:nvPr/>
        </p:nvSpPr>
        <p:spPr>
          <a:xfrm>
            <a:off x="2267744" y="3480258"/>
            <a:ext cx="6372708" cy="1015663"/>
          </a:xfrm>
          <a:prstGeom prst="rect">
            <a:avLst/>
          </a:prstGeom>
          <a:noFill/>
        </p:spPr>
        <p:txBody>
          <a:bodyPr wrap="square" rtlCol="0">
            <a:spAutoFit/>
          </a:bodyPr>
          <a:lstStyle/>
          <a:p>
            <a:pPr marL="179388" indent="-179388" algn="l">
              <a:buFont typeface="Arial" pitchFamily="34" charset="0"/>
              <a:buChar char="•"/>
            </a:pPr>
            <a:r>
              <a:rPr lang="en-CA" sz="1200" dirty="0" smtClean="0"/>
              <a:t>Business end users in customer-facing roles are using social media more and more to get connected with their customer base. </a:t>
            </a:r>
          </a:p>
          <a:p>
            <a:pPr marL="179388" indent="-179388" algn="l">
              <a:buFont typeface="Arial" pitchFamily="34" charset="0"/>
              <a:buChar char="•"/>
            </a:pPr>
            <a:endParaRPr lang="en-CA" sz="1200" dirty="0" smtClean="0"/>
          </a:p>
          <a:p>
            <a:pPr marL="179388" indent="-179388" algn="l">
              <a:buFont typeface="Arial" pitchFamily="34" charset="0"/>
              <a:buChar char="•"/>
            </a:pPr>
            <a:r>
              <a:rPr lang="en-CA" sz="1200" dirty="0" smtClean="0"/>
              <a:t>IT could be facilitating the use of these invaluable tools, but often see them as unnecessary or a means of ruining productivity.</a:t>
            </a:r>
            <a:endParaRPr lang="en-CA" sz="1200" dirty="0"/>
          </a:p>
        </p:txBody>
      </p:sp>
      <p:sp>
        <p:nvSpPr>
          <p:cNvPr id="39" name="TextBox 38"/>
          <p:cNvSpPr txBox="1"/>
          <p:nvPr/>
        </p:nvSpPr>
        <p:spPr>
          <a:xfrm>
            <a:off x="2267744" y="5125007"/>
            <a:ext cx="6372708" cy="1015663"/>
          </a:xfrm>
          <a:prstGeom prst="rect">
            <a:avLst/>
          </a:prstGeom>
          <a:noFill/>
        </p:spPr>
        <p:txBody>
          <a:bodyPr wrap="square" rtlCol="0">
            <a:spAutoFit/>
          </a:bodyPr>
          <a:lstStyle/>
          <a:p>
            <a:pPr marL="179388" indent="-179388" algn="l">
              <a:buFont typeface="Arial" pitchFamily="34" charset="0"/>
              <a:buChar char="•"/>
            </a:pPr>
            <a:r>
              <a:rPr lang="en-CA" sz="1200" dirty="0" smtClean="0"/>
              <a:t>Business users often look beyond Microsoft Office to share notes and organize their workdays. </a:t>
            </a:r>
          </a:p>
          <a:p>
            <a:pPr marL="179388" indent="-179388" algn="l">
              <a:buFont typeface="Arial" pitchFamily="34" charset="0"/>
              <a:buChar char="•"/>
            </a:pPr>
            <a:endParaRPr lang="en-CA" sz="1200" dirty="0" smtClean="0"/>
          </a:p>
          <a:p>
            <a:pPr marL="179388" indent="-179388" algn="l">
              <a:buFont typeface="Arial" pitchFamily="34" charset="0"/>
              <a:buChar char="•"/>
            </a:pPr>
            <a:r>
              <a:rPr lang="en-CA" sz="1200" dirty="0" smtClean="0"/>
              <a:t>Some of these applications do not integrate with existing solutions, or IT does not know how to support them.</a:t>
            </a:r>
            <a:endParaRPr lang="en-CA" sz="1200" dirty="0"/>
          </a:p>
        </p:txBody>
      </p:sp>
      <p:sp>
        <p:nvSpPr>
          <p:cNvPr id="217090" name="AutoShape 2" descr="http://www.southdreamz.com/wp-content/uploads/2012/04/Dropbox-Logo.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217092" name="AutoShape 4" descr="http://www.southdreamz.com/wp-content/uploads/2012/04/Dropbox-Logo.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217094" name="AutoShape 6" descr="http://www.southdreamz.com/wp-content/uploads/2012/04/Dropbox-Logo.png"/>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217096" name="AutoShape 8" descr="http://www.technologytell.com/apple/files/2012/09/dropbox-logo.jpe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pic>
        <p:nvPicPr>
          <p:cNvPr id="216066" name="Picture 2" descr="http://allthingsd.com/files/2012/07/Dropbox.jpeg"/>
          <p:cNvPicPr>
            <a:picLocks noChangeAspect="1" noChangeArrowheads="1"/>
          </p:cNvPicPr>
          <p:nvPr/>
        </p:nvPicPr>
        <p:blipFill>
          <a:blip r:embed="rId3" cstate="print"/>
          <a:srcRect/>
          <a:stretch>
            <a:fillRect/>
          </a:stretch>
        </p:blipFill>
        <p:spPr bwMode="auto">
          <a:xfrm>
            <a:off x="291408" y="1820255"/>
            <a:ext cx="1004228" cy="1004228"/>
          </a:xfrm>
          <a:prstGeom prst="rect">
            <a:avLst/>
          </a:prstGeom>
          <a:noFill/>
        </p:spPr>
      </p:pic>
      <p:pic>
        <p:nvPicPr>
          <p:cNvPr id="216068" name="Picture 4" descr="http://scm-l3.technorati.com/12/08/16/71353/Box.com-1.jpeg?t=20120816112453"/>
          <p:cNvPicPr>
            <a:picLocks noChangeAspect="1" noChangeArrowheads="1"/>
          </p:cNvPicPr>
          <p:nvPr/>
        </p:nvPicPr>
        <p:blipFill>
          <a:blip r:embed="rId4" cstate="print"/>
          <a:srcRect/>
          <a:stretch>
            <a:fillRect/>
          </a:stretch>
        </p:blipFill>
        <p:spPr bwMode="auto">
          <a:xfrm>
            <a:off x="1187624" y="2168860"/>
            <a:ext cx="1071309" cy="879653"/>
          </a:xfrm>
          <a:prstGeom prst="rect">
            <a:avLst/>
          </a:prstGeom>
          <a:noFill/>
        </p:spPr>
      </p:pic>
      <p:pic>
        <p:nvPicPr>
          <p:cNvPr id="216070" name="Picture 6" descr="http://scm-l3.technorati.com/images/trussite/layout/facebook.png?1351491982"/>
          <p:cNvPicPr>
            <a:picLocks noChangeAspect="1" noChangeArrowheads="1"/>
          </p:cNvPicPr>
          <p:nvPr/>
        </p:nvPicPr>
        <p:blipFill>
          <a:blip r:embed="rId5" cstate="print"/>
          <a:srcRect/>
          <a:stretch>
            <a:fillRect/>
          </a:stretch>
        </p:blipFill>
        <p:spPr bwMode="auto">
          <a:xfrm>
            <a:off x="368300" y="3440435"/>
            <a:ext cx="902849" cy="902850"/>
          </a:xfrm>
          <a:prstGeom prst="rect">
            <a:avLst/>
          </a:prstGeom>
          <a:noFill/>
        </p:spPr>
      </p:pic>
      <p:pic>
        <p:nvPicPr>
          <p:cNvPr id="216072" name="Picture 8" descr="http://scm-l3.technorati.com/images/trussite/layout/twitter.png?1351491982"/>
          <p:cNvPicPr>
            <a:picLocks noChangeAspect="1" noChangeArrowheads="1"/>
          </p:cNvPicPr>
          <p:nvPr/>
        </p:nvPicPr>
        <p:blipFill>
          <a:blip r:embed="rId6" cstate="print"/>
          <a:srcRect/>
          <a:stretch>
            <a:fillRect/>
          </a:stretch>
        </p:blipFill>
        <p:spPr bwMode="auto">
          <a:xfrm>
            <a:off x="1331640" y="3789040"/>
            <a:ext cx="895164" cy="895165"/>
          </a:xfrm>
          <a:prstGeom prst="rect">
            <a:avLst/>
          </a:prstGeom>
          <a:noFill/>
        </p:spPr>
      </p:pic>
      <p:pic>
        <p:nvPicPr>
          <p:cNvPr id="216074" name="Picture 10" descr="https://si0.twimg.com/profile_images/2202097666/evernote_twitter_profile2.png"/>
          <p:cNvPicPr>
            <a:picLocks noChangeAspect="1" noChangeArrowheads="1"/>
          </p:cNvPicPr>
          <p:nvPr/>
        </p:nvPicPr>
        <p:blipFill>
          <a:blip r:embed="rId7" cstate="print"/>
          <a:srcRect/>
          <a:stretch>
            <a:fillRect/>
          </a:stretch>
        </p:blipFill>
        <p:spPr bwMode="auto">
          <a:xfrm>
            <a:off x="398748" y="5125007"/>
            <a:ext cx="788876" cy="788876"/>
          </a:xfrm>
          <a:prstGeom prst="rect">
            <a:avLst/>
          </a:prstGeom>
          <a:noFill/>
        </p:spPr>
      </p:pic>
      <p:pic>
        <p:nvPicPr>
          <p:cNvPr id="216076" name="Picture 12" descr="http://appsinthe.files.wordpress.com/2011/02/iphone-calendar.png"/>
          <p:cNvPicPr>
            <a:picLocks noChangeAspect="1" noChangeArrowheads="1"/>
          </p:cNvPicPr>
          <p:nvPr/>
        </p:nvPicPr>
        <p:blipFill>
          <a:blip r:embed="rId8" cstate="print"/>
          <a:srcRect/>
          <a:stretch>
            <a:fillRect/>
          </a:stretch>
        </p:blipFill>
        <p:spPr bwMode="auto">
          <a:xfrm>
            <a:off x="1372580" y="5409220"/>
            <a:ext cx="895164" cy="895165"/>
          </a:xfrm>
          <a:prstGeom prst="rect">
            <a:avLst/>
          </a:prstGeom>
          <a:noFill/>
        </p:spPr>
      </p:pic>
      <p:pic>
        <p:nvPicPr>
          <p:cNvPr id="20" name="Picture 19" descr="sample_linkbar-itrgNEW.gif">
            <a:hlinkClick r:id="rId9"/>
          </p:cNvPr>
          <p:cNvPicPr>
            <a:picLocks noChangeAspect="1"/>
          </p:cNvPicPr>
          <p:nvPr/>
        </p:nvPicPr>
        <p:blipFill>
          <a:blip r:embed="rId10"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 Placeholder 29"/>
          <p:cNvSpPr>
            <a:spLocks noGrp="1"/>
          </p:cNvSpPr>
          <p:nvPr>
            <p:ph type="body" sz="quarter" idx="19"/>
          </p:nvPr>
        </p:nvSpPr>
        <p:spPr/>
        <p:txBody>
          <a:bodyPr/>
          <a:lstStyle/>
          <a:p>
            <a:r>
              <a:rPr lang="en-CA" dirty="0" smtClean="0"/>
              <a:t>Company ABC’s power users used their influence to select a new cloud file-sharing solution without IT’s involvement.</a:t>
            </a:r>
            <a:endParaRPr lang="en-CA" dirty="0"/>
          </a:p>
        </p:txBody>
      </p:sp>
      <p:sp>
        <p:nvSpPr>
          <p:cNvPr id="29" name="Title 28"/>
          <p:cNvSpPr>
            <a:spLocks noGrp="1"/>
          </p:cNvSpPr>
          <p:nvPr>
            <p:ph type="title"/>
          </p:nvPr>
        </p:nvSpPr>
        <p:spPr/>
        <p:txBody>
          <a:bodyPr/>
          <a:lstStyle/>
          <a:p>
            <a:r>
              <a:rPr lang="en-CA" dirty="0" smtClean="0"/>
              <a:t>Case study: Company ABC</a:t>
            </a:r>
            <a:endParaRPr lang="en-CA" dirty="0"/>
          </a:p>
        </p:txBody>
      </p:sp>
      <p:sp>
        <p:nvSpPr>
          <p:cNvPr id="22" name="Chevron 21"/>
          <p:cNvSpPr/>
          <p:nvPr/>
        </p:nvSpPr>
        <p:spPr>
          <a:xfrm>
            <a:off x="5904148" y="4639790"/>
            <a:ext cx="257096" cy="360040"/>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grpSp>
        <p:nvGrpSpPr>
          <p:cNvPr id="2" name="Group 37"/>
          <p:cNvGrpSpPr/>
          <p:nvPr/>
        </p:nvGrpSpPr>
        <p:grpSpPr>
          <a:xfrm>
            <a:off x="2015716" y="2369782"/>
            <a:ext cx="6804756" cy="462829"/>
            <a:chOff x="2159732" y="2369782"/>
            <a:chExt cx="6804756" cy="462829"/>
          </a:xfrm>
        </p:grpSpPr>
        <p:sp>
          <p:nvSpPr>
            <p:cNvPr id="32" name="TextBox 31"/>
            <p:cNvSpPr txBox="1"/>
            <p:nvPr/>
          </p:nvSpPr>
          <p:spPr>
            <a:xfrm>
              <a:off x="2159732" y="2370946"/>
              <a:ext cx="900100" cy="461665"/>
            </a:xfrm>
            <a:prstGeom prst="rect">
              <a:avLst/>
            </a:prstGeom>
            <a:noFill/>
          </p:spPr>
          <p:txBody>
            <a:bodyPr wrap="square" rtlCol="0">
              <a:spAutoFit/>
            </a:bodyPr>
            <a:lstStyle/>
            <a:p>
              <a:pPr algn="r"/>
              <a:r>
                <a:rPr lang="en-CA" sz="1200" b="1" dirty="0" smtClean="0"/>
                <a:t>Industry:</a:t>
              </a:r>
            </a:p>
            <a:p>
              <a:pPr algn="r"/>
              <a:r>
                <a:rPr lang="en-CA" sz="1200" b="1" dirty="0" smtClean="0"/>
                <a:t>Source:</a:t>
              </a:r>
              <a:endParaRPr lang="en-CA" sz="1200" b="1" dirty="0"/>
            </a:p>
          </p:txBody>
        </p:sp>
        <p:sp>
          <p:nvSpPr>
            <p:cNvPr id="35" name="TextBox 34"/>
            <p:cNvSpPr txBox="1"/>
            <p:nvPr/>
          </p:nvSpPr>
          <p:spPr>
            <a:xfrm>
              <a:off x="2967105" y="2369782"/>
              <a:ext cx="5997383" cy="461665"/>
            </a:xfrm>
            <a:prstGeom prst="rect">
              <a:avLst/>
            </a:prstGeom>
            <a:noFill/>
          </p:spPr>
          <p:txBody>
            <a:bodyPr wrap="square" rtlCol="0">
              <a:spAutoFit/>
            </a:bodyPr>
            <a:lstStyle/>
            <a:p>
              <a:pPr algn="l"/>
              <a:r>
                <a:rPr lang="en-CA" sz="1200" dirty="0" smtClean="0"/>
                <a:t>Business Services Firm</a:t>
              </a:r>
            </a:p>
            <a:p>
              <a:pPr algn="l"/>
              <a:r>
                <a:rPr lang="en-CA" sz="1200" dirty="0" smtClean="0"/>
                <a:t>Director, Company ABC</a:t>
              </a:r>
            </a:p>
          </p:txBody>
        </p:sp>
      </p:grpSp>
      <p:grpSp>
        <p:nvGrpSpPr>
          <p:cNvPr id="3" name="Group 33"/>
          <p:cNvGrpSpPr/>
          <p:nvPr/>
        </p:nvGrpSpPr>
        <p:grpSpPr>
          <a:xfrm>
            <a:off x="251520" y="3140968"/>
            <a:ext cx="2571569" cy="3160896"/>
            <a:chOff x="5543549" y="2724151"/>
            <a:chExt cx="3295651" cy="1276351"/>
          </a:xfrm>
        </p:grpSpPr>
        <p:sp>
          <p:nvSpPr>
            <p:cNvPr id="40" name="Rectangle 39"/>
            <p:cNvSpPr/>
            <p:nvPr/>
          </p:nvSpPr>
          <p:spPr>
            <a:xfrm>
              <a:off x="5543549" y="2840444"/>
              <a:ext cx="3295651" cy="1160058"/>
            </a:xfrm>
            <a:prstGeom prst="rect">
              <a:avLst/>
            </a:prstGeom>
            <a:solidFill>
              <a:schemeClr val="bg1"/>
            </a:solidFill>
            <a:ln w="12700">
              <a:solidFill>
                <a:schemeClr val="accent3"/>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200" dirty="0" smtClean="0">
                  <a:solidFill>
                    <a:schemeClr val="tx1"/>
                  </a:solidFill>
                </a:rPr>
                <a:t>The Research department at Company ABC was having difficulty sharing the notes they had taken from their client advisory calls. One of the lead research analysts felt that the analysts did not have the tools required to adequately and efficiently share information across the department and thus began looking for technology solutions. The Research department agreed that Evernote was the best solution and proposed it to IT. </a:t>
              </a:r>
            </a:p>
          </p:txBody>
        </p:sp>
        <p:sp>
          <p:nvSpPr>
            <p:cNvPr id="42" name="Round Same Side Corner Rectangle 41"/>
            <p:cNvSpPr/>
            <p:nvPr/>
          </p:nvSpPr>
          <p:spPr>
            <a:xfrm>
              <a:off x="5543550" y="2724151"/>
              <a:ext cx="3295650" cy="116293"/>
            </a:xfrm>
            <a:prstGeom prst="round2SameRect">
              <a:avLst>
                <a:gd name="adj1" fmla="val 10667"/>
                <a:gd name="adj2" fmla="val 0"/>
              </a:avLst>
            </a:prstGeom>
            <a:solidFill>
              <a:schemeClr val="accent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b="1" dirty="0" smtClean="0">
                  <a:solidFill>
                    <a:schemeClr val="bg1"/>
                  </a:solidFill>
                </a:rPr>
                <a:t>Situation</a:t>
              </a:r>
              <a:endParaRPr lang="en-CA" sz="1200" b="1" dirty="0">
                <a:solidFill>
                  <a:schemeClr val="bg1"/>
                </a:solidFill>
              </a:endParaRPr>
            </a:p>
          </p:txBody>
        </p:sp>
      </p:grpSp>
      <p:grpSp>
        <p:nvGrpSpPr>
          <p:cNvPr id="4" name="Group 33"/>
          <p:cNvGrpSpPr/>
          <p:nvPr/>
        </p:nvGrpSpPr>
        <p:grpSpPr>
          <a:xfrm>
            <a:off x="3257801" y="3140968"/>
            <a:ext cx="2571569" cy="3160896"/>
            <a:chOff x="5543549" y="2724151"/>
            <a:chExt cx="3295651" cy="1276351"/>
          </a:xfrm>
        </p:grpSpPr>
        <p:sp>
          <p:nvSpPr>
            <p:cNvPr id="47" name="Rectangle 46"/>
            <p:cNvSpPr/>
            <p:nvPr/>
          </p:nvSpPr>
          <p:spPr>
            <a:xfrm>
              <a:off x="5543549" y="2840444"/>
              <a:ext cx="3295651" cy="1160058"/>
            </a:xfrm>
            <a:prstGeom prst="rect">
              <a:avLst/>
            </a:prstGeom>
            <a:solidFill>
              <a:schemeClr val="bg1"/>
            </a:solidFill>
            <a:ln w="12700">
              <a:solidFill>
                <a:schemeClr val="accent3"/>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200" dirty="0" smtClean="0">
                  <a:solidFill>
                    <a:schemeClr val="tx1"/>
                  </a:solidFill>
                </a:rPr>
                <a:t>Due to resourcing issues, IT was unable to initiate piloting for Evernote. The piloting, testing, and training was, as a result, left to particular knowledge workers on the business side, selected for their leadership qualities and their technical proficiencies.</a:t>
              </a:r>
            </a:p>
          </p:txBody>
        </p:sp>
        <p:sp>
          <p:nvSpPr>
            <p:cNvPr id="48" name="Round Same Side Corner Rectangle 47"/>
            <p:cNvSpPr/>
            <p:nvPr/>
          </p:nvSpPr>
          <p:spPr>
            <a:xfrm>
              <a:off x="5543550" y="2724151"/>
              <a:ext cx="3295650" cy="116293"/>
            </a:xfrm>
            <a:prstGeom prst="round2SameRect">
              <a:avLst>
                <a:gd name="adj1" fmla="val 10667"/>
                <a:gd name="adj2" fmla="val 0"/>
              </a:avLst>
            </a:prstGeom>
            <a:solidFill>
              <a:schemeClr val="accent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b="1" dirty="0" smtClean="0">
                  <a:solidFill>
                    <a:schemeClr val="bg1"/>
                  </a:solidFill>
                </a:rPr>
                <a:t>Challenge</a:t>
              </a:r>
              <a:endParaRPr lang="en-CA" sz="1200" b="1" dirty="0">
                <a:solidFill>
                  <a:schemeClr val="bg1"/>
                </a:solidFill>
              </a:endParaRPr>
            </a:p>
          </p:txBody>
        </p:sp>
      </p:grpSp>
      <p:grpSp>
        <p:nvGrpSpPr>
          <p:cNvPr id="5" name="Group 33"/>
          <p:cNvGrpSpPr/>
          <p:nvPr/>
        </p:nvGrpSpPr>
        <p:grpSpPr>
          <a:xfrm>
            <a:off x="6264083" y="3140969"/>
            <a:ext cx="2571570" cy="3160896"/>
            <a:chOff x="5543548" y="2724151"/>
            <a:chExt cx="3295652" cy="1276351"/>
          </a:xfrm>
        </p:grpSpPr>
        <p:sp>
          <p:nvSpPr>
            <p:cNvPr id="50" name="Rectangle 49"/>
            <p:cNvSpPr/>
            <p:nvPr/>
          </p:nvSpPr>
          <p:spPr>
            <a:xfrm>
              <a:off x="5543548" y="2840444"/>
              <a:ext cx="3295651" cy="1160058"/>
            </a:xfrm>
            <a:prstGeom prst="rect">
              <a:avLst/>
            </a:prstGeom>
            <a:solidFill>
              <a:schemeClr val="bg1"/>
            </a:solidFill>
            <a:ln w="12700">
              <a:solidFill>
                <a:schemeClr val="accent3"/>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200" dirty="0" smtClean="0">
                  <a:solidFill>
                    <a:schemeClr val="tx1"/>
                  </a:solidFill>
                </a:rPr>
                <a:t>The knowledge workers became technology champions and trained their teammates. Evernote became the standard note-taking collaboration tool with executive approval in spite of IT’s lack of involvement in the selection and piloting process. </a:t>
              </a:r>
            </a:p>
          </p:txBody>
        </p:sp>
        <p:sp>
          <p:nvSpPr>
            <p:cNvPr id="51" name="Round Same Side Corner Rectangle 50"/>
            <p:cNvSpPr/>
            <p:nvPr/>
          </p:nvSpPr>
          <p:spPr>
            <a:xfrm>
              <a:off x="5543550" y="2724151"/>
              <a:ext cx="3295650" cy="116293"/>
            </a:xfrm>
            <a:prstGeom prst="round2SameRect">
              <a:avLst>
                <a:gd name="adj1" fmla="val 10667"/>
                <a:gd name="adj2" fmla="val 0"/>
              </a:avLst>
            </a:prstGeom>
            <a:solidFill>
              <a:schemeClr val="accent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b="1" dirty="0" smtClean="0">
                  <a:solidFill>
                    <a:schemeClr val="bg1"/>
                  </a:solidFill>
                </a:rPr>
                <a:t>Results</a:t>
              </a:r>
              <a:endParaRPr lang="en-CA" sz="1200" b="1" dirty="0">
                <a:solidFill>
                  <a:schemeClr val="bg1"/>
                </a:solidFill>
              </a:endParaRPr>
            </a:p>
          </p:txBody>
        </p:sp>
      </p:grpSp>
      <p:sp>
        <p:nvSpPr>
          <p:cNvPr id="52" name="Chevron 51"/>
          <p:cNvSpPr/>
          <p:nvPr/>
        </p:nvSpPr>
        <p:spPr>
          <a:xfrm>
            <a:off x="2915816" y="4639790"/>
            <a:ext cx="257096" cy="360040"/>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18" name="Picture 17"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eaLnBrk="0" hangingPunct="0">
              <a:spcBef>
                <a:spcPts val="0"/>
              </a:spcBef>
              <a:buClr>
                <a:schemeClr val="tx1"/>
              </a:buClr>
              <a:buSzPct val="120000"/>
            </a:pPr>
            <a:r>
              <a:rPr lang="en-CA" b="1" dirty="0" smtClean="0">
                <a:latin typeface="+mn-lt"/>
              </a:rPr>
              <a:t>Sign up for free trial membership to get practical</a:t>
            </a:r>
          </a:p>
          <a:p>
            <a:pPr lvl="0" eaLnBrk="0" hangingPunct="0">
              <a:spcBef>
                <a:spcPts val="0"/>
              </a:spcBef>
              <a:buClr>
                <a:schemeClr val="tx1"/>
              </a:buClr>
              <a:buSzPct val="120000"/>
            </a:pPr>
            <a:r>
              <a:rPr lang="en-CA" b="1" dirty="0" smtClean="0">
                <a:latin typeface="+mn-lt"/>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r"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400" b="1" dirty="0" smtClean="0">
                <a:latin typeface="+mn-lt"/>
                <a:hlinkClick r:id="rId3"/>
              </a:rPr>
              <a:t>www.infotech.com</a:t>
            </a:r>
            <a:endParaRPr kumimoji="0" lang="en-CA"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Picture 6" descr="green_button.png">
            <a:hlinkClick r:id="rId4"/>
          </p:cNvPr>
          <p:cNvPicPr>
            <a:picLocks noChangeAspect="1"/>
          </p:cNvPicPr>
          <p:nvPr/>
        </p:nvPicPr>
        <p:blipFill>
          <a:blip r:embed="rId5"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algn="l">
              <a:buFont typeface="Wingdings" pitchFamily="2" charset="2"/>
              <a:buChar char="ü"/>
            </a:pPr>
            <a:r>
              <a:rPr lang="en-CA" sz="1400" dirty="0" smtClean="0"/>
              <a:t>Quickly get up to speed</a:t>
            </a:r>
            <a:br>
              <a:rPr lang="en-CA" sz="1400" dirty="0" smtClean="0"/>
            </a:br>
            <a:r>
              <a:rPr lang="en-CA" sz="1400" dirty="0" smtClean="0"/>
              <a:t>with new technologies</a:t>
            </a:r>
            <a:br>
              <a:rPr lang="en-CA" sz="1400" dirty="0" smtClean="0"/>
            </a:br>
            <a:endParaRPr lang="en-CA" sz="1400" dirty="0" smtClean="0"/>
          </a:p>
          <a:p>
            <a:pPr marL="342900" indent="-342900" algn="l">
              <a:buFont typeface="Wingdings" pitchFamily="2" charset="2"/>
              <a:buChar char="ü"/>
            </a:pPr>
            <a:r>
              <a:rPr lang="en-CA" sz="1400" dirty="0" smtClean="0"/>
              <a:t>Make the right technology</a:t>
            </a:r>
            <a:br>
              <a:rPr lang="en-CA" sz="1400" dirty="0" smtClean="0"/>
            </a:br>
            <a:r>
              <a:rPr lang="en-CA" sz="1400" dirty="0" smtClean="0"/>
              <a:t>purchasing decisions – fast</a:t>
            </a:r>
            <a:br>
              <a:rPr lang="en-CA" sz="1400" dirty="0" smtClean="0"/>
            </a:br>
            <a:endParaRPr lang="en-CA" sz="1400" dirty="0" smtClean="0"/>
          </a:p>
          <a:p>
            <a:pPr marL="342900" indent="-342900" algn="l">
              <a:buFont typeface="Wingdings" pitchFamily="2" charset="2"/>
              <a:buChar char="ü"/>
            </a:pPr>
            <a:r>
              <a:rPr lang="en-CA" sz="1400" dirty="0" smtClean="0"/>
              <a:t>Deliver critical IT</a:t>
            </a:r>
            <a:br>
              <a:rPr lang="en-CA" sz="1400" dirty="0" smtClean="0"/>
            </a:br>
            <a:r>
              <a:rPr lang="en-CA" sz="1400" dirty="0" smtClean="0"/>
              <a:t>projects, on time and</a:t>
            </a:r>
            <a:br>
              <a:rPr lang="en-CA" sz="1400" dirty="0" smtClean="0"/>
            </a:br>
            <a:r>
              <a:rPr lang="en-CA" sz="1400" dirty="0" smtClean="0"/>
              <a:t>within budget</a:t>
            </a:r>
          </a:p>
          <a:p>
            <a:endParaRPr lang="en-CA" sz="1400" dirty="0"/>
          </a:p>
        </p:txBody>
      </p:sp>
      <p:sp>
        <p:nvSpPr>
          <p:cNvPr id="9" name="Rectangle 8"/>
          <p:cNvSpPr/>
          <p:nvPr/>
        </p:nvSpPr>
        <p:spPr>
          <a:xfrm>
            <a:off x="3095836" y="1628800"/>
            <a:ext cx="3018680" cy="1600438"/>
          </a:xfrm>
          <a:prstGeom prst="rect">
            <a:avLst/>
          </a:prstGeom>
        </p:spPr>
        <p:txBody>
          <a:bodyPr wrap="square">
            <a:spAutoFit/>
          </a:bodyPr>
          <a:lstStyle/>
          <a:p>
            <a:pPr marL="342900" indent="-342900" algn="l">
              <a:buFont typeface="Wingdings" pitchFamily="2" charset="2"/>
              <a:buChar char="ü"/>
            </a:pPr>
            <a:r>
              <a:rPr lang="en-CA" sz="1400" dirty="0" smtClean="0"/>
              <a:t>Manage business expectations</a:t>
            </a:r>
            <a:br>
              <a:rPr lang="en-CA" sz="1400" dirty="0" smtClean="0"/>
            </a:br>
            <a:endParaRPr lang="en-CA" sz="1400" dirty="0" smtClean="0"/>
          </a:p>
          <a:p>
            <a:pPr marL="342900" indent="-342900" algn="l">
              <a:buFont typeface="Wingdings" pitchFamily="2" charset="2"/>
              <a:buChar char="ü"/>
            </a:pPr>
            <a:r>
              <a:rPr lang="en-CA" sz="1400" dirty="0" smtClean="0"/>
              <a:t>Justify IT spending and</a:t>
            </a:r>
            <a:br>
              <a:rPr lang="en-CA" sz="1400" dirty="0" smtClean="0"/>
            </a:br>
            <a:r>
              <a:rPr lang="en-CA" sz="1400" dirty="0" smtClean="0"/>
              <a:t>prove the value of IT</a:t>
            </a:r>
            <a:r>
              <a:rPr lang="en-CA" sz="1400" dirty="0"/>
              <a:t/>
            </a:r>
            <a:br>
              <a:rPr lang="en-CA" sz="1400" dirty="0"/>
            </a:br>
            <a:endParaRPr lang="en-CA" sz="1400" dirty="0" smtClean="0"/>
          </a:p>
          <a:p>
            <a:pPr marL="342900" indent="-342900" algn="l">
              <a:buFont typeface="Wingdings" pitchFamily="2" charset="2"/>
              <a:buChar char="ü"/>
            </a:pPr>
            <a:r>
              <a:rPr lang="en-CA" sz="1400" dirty="0" smtClean="0"/>
              <a:t>Train IT staff and effectively</a:t>
            </a:r>
            <a:br>
              <a:rPr lang="en-CA" sz="1400" dirty="0" smtClean="0"/>
            </a:br>
            <a:r>
              <a:rPr lang="en-CA" sz="1400" dirty="0" smtClean="0"/>
              <a:t>manage an IT department</a:t>
            </a:r>
          </a:p>
        </p:txBody>
      </p:sp>
      <p:pic>
        <p:nvPicPr>
          <p:cNvPr id="12" name="Picture 11" descr="sample_linkbar-itrgNEW.gif">
            <a:hlinkClick r:id="rId4"/>
          </p:cNvPr>
          <p:cNvPicPr>
            <a:picLocks noChangeAspect="1"/>
          </p:cNvPicPr>
          <p:nvPr/>
        </p:nvPicPr>
        <p:blipFill>
          <a:blip r:embed="rId6" cstate="print"/>
          <a:stretch>
            <a:fillRect/>
          </a:stretch>
        </p:blipFill>
        <p:spPr>
          <a:xfrm>
            <a:off x="0" y="6419850"/>
            <a:ext cx="9144000" cy="438150"/>
          </a:xfrm>
          <a:prstGeom prst="rect">
            <a:avLst/>
          </a:prstGeom>
        </p:spPr>
      </p:pic>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p:cNvPicPr>
            <a:picLocks noChangeAspect="1"/>
          </p:cNvPicPr>
          <p:nvPr/>
        </p:nvPicPr>
        <p:blipFill>
          <a:blip r:embed="rId7"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l"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200" b="1" dirty="0" smtClean="0">
                <a:latin typeface="+mn-lt"/>
              </a:rPr>
              <a:t>Toll Free: </a:t>
            </a:r>
            <a:r>
              <a:rPr kumimoji="0" lang="en-CA" sz="1200" b="0" i="0" u="none" strike="noStrike" kern="1200" cap="none" spc="0" normalizeH="0" baseline="0" noProof="0" dirty="0" smtClean="0">
                <a:ln>
                  <a:noFill/>
                </a:ln>
                <a:solidFill>
                  <a:schemeClr val="tx1"/>
                </a:solidFill>
                <a:effectLst/>
                <a:uLnTx/>
                <a:uFillTx/>
                <a:latin typeface="+mn-lt"/>
                <a:ea typeface="+mn-ea"/>
                <a:cs typeface="+mn-cs"/>
              </a:rPr>
              <a:t>1-888-670-8889</a:t>
            </a:r>
            <a:endParaRPr kumimoji="0" lang="en-CA" sz="1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p:cNvSpPr>
            <a:spLocks noGrp="1"/>
          </p:cNvSpPr>
          <p:nvPr>
            <p:ph type="body" sz="quarter" idx="19"/>
          </p:nvPr>
        </p:nvSpPr>
        <p:spPr>
          <a:xfrm>
            <a:off x="249302" y="1232756"/>
            <a:ext cx="8620124" cy="1440160"/>
          </a:xfrm>
        </p:spPr>
        <p:txBody>
          <a:bodyPr/>
          <a:lstStyle/>
          <a:p>
            <a:r>
              <a:rPr lang="en-CA" dirty="0" smtClean="0"/>
              <a:t>IT must shift their perception of tech-savvy business end users from threat to asset, and learn how to identify the ideal power users who can help increase IT’s organizational reach.</a:t>
            </a:r>
            <a:endParaRPr lang="en-CA" dirty="0"/>
          </a:p>
        </p:txBody>
      </p:sp>
      <p:sp>
        <p:nvSpPr>
          <p:cNvPr id="7" name="Title 6"/>
          <p:cNvSpPr>
            <a:spLocks noGrp="1"/>
          </p:cNvSpPr>
          <p:nvPr>
            <p:ph type="title"/>
          </p:nvPr>
        </p:nvSpPr>
        <p:spPr/>
        <p:txBody>
          <a:bodyPr/>
          <a:lstStyle/>
          <a:p>
            <a:r>
              <a:rPr lang="en-CA" dirty="0" smtClean="0"/>
              <a:t>Introduction</a:t>
            </a:r>
            <a:endParaRPr lang="en-CA" dirty="0"/>
          </a:p>
        </p:txBody>
      </p:sp>
      <p:sp>
        <p:nvSpPr>
          <p:cNvPr id="10" name="Text Placeholder 9"/>
          <p:cNvSpPr>
            <a:spLocks noGrp="1"/>
          </p:cNvSpPr>
          <p:nvPr>
            <p:ph type="body" sz="quarter" idx="16"/>
          </p:nvPr>
        </p:nvSpPr>
        <p:spPr>
          <a:xfrm>
            <a:off x="249302" y="2728665"/>
            <a:ext cx="4034665" cy="2376264"/>
          </a:xfrm>
        </p:spPr>
        <p:txBody>
          <a:bodyPr/>
          <a:lstStyle/>
          <a:p>
            <a:r>
              <a:rPr lang="en-CA" dirty="0" smtClean="0"/>
              <a:t>CIOs in organizations of all sizes and complexities where tech-savvy power users are a potential source of security and compliance issues.</a:t>
            </a:r>
          </a:p>
          <a:p>
            <a:endParaRPr lang="en-CA" dirty="0" smtClean="0"/>
          </a:p>
          <a:p>
            <a:r>
              <a:rPr lang="en-CA" dirty="0" smtClean="0"/>
              <a:t>IT Managers that seek to leverage the skills of their tech-savvy business users to enhance workplace processes and the technical skills of the organization’s user base.</a:t>
            </a:r>
          </a:p>
          <a:p>
            <a:endParaRPr lang="en-CA" dirty="0" smtClean="0"/>
          </a:p>
          <a:p>
            <a:r>
              <a:rPr lang="en-CA" dirty="0" smtClean="0"/>
              <a:t>New CIOs or CIOs who lack connections needed within the business to facilitate the adoption of new technologies and technical skills.</a:t>
            </a:r>
          </a:p>
        </p:txBody>
      </p:sp>
      <p:sp>
        <p:nvSpPr>
          <p:cNvPr id="12" name="Text Placeholder 11"/>
          <p:cNvSpPr>
            <a:spLocks noGrp="1"/>
          </p:cNvSpPr>
          <p:nvPr>
            <p:ph type="body" sz="quarter" idx="23"/>
          </p:nvPr>
        </p:nvSpPr>
        <p:spPr>
          <a:xfrm>
            <a:off x="4844852" y="2728665"/>
            <a:ext cx="4032448" cy="2376264"/>
          </a:xfrm>
        </p:spPr>
        <p:txBody>
          <a:bodyPr/>
          <a:lstStyle/>
          <a:p>
            <a:r>
              <a:rPr lang="en-CA" dirty="0" smtClean="0"/>
              <a:t>Understand the positive contributions power users can make to your organization and remove the threat of technology users who may compromise network security.</a:t>
            </a:r>
          </a:p>
          <a:p>
            <a:endParaRPr lang="en-CA" dirty="0" smtClean="0"/>
          </a:p>
          <a:p>
            <a:r>
              <a:rPr lang="en-CA" dirty="0" smtClean="0"/>
              <a:t>Establish the ideal skill set your organization’s technology champions would possess to facilitate their identification and optimize their influence within their business units.</a:t>
            </a:r>
          </a:p>
          <a:p>
            <a:endParaRPr lang="en-CA" dirty="0" smtClean="0"/>
          </a:p>
          <a:p>
            <a:r>
              <a:rPr lang="en-CA" dirty="0" smtClean="0"/>
              <a:t>Create communication plans that will allow for more organic communication with the user base instead of more formal (and thus less accessible) methods.</a:t>
            </a:r>
          </a:p>
          <a:p>
            <a:endParaRPr lang="en-CA" dirty="0" smtClean="0"/>
          </a:p>
          <a:p>
            <a:pPr>
              <a:buNone/>
            </a:pPr>
            <a:endParaRPr lang="en-CA" dirty="0"/>
          </a:p>
        </p:txBody>
      </p:sp>
      <p:sp>
        <p:nvSpPr>
          <p:cNvPr id="8" name="TextBox 7"/>
          <p:cNvSpPr txBox="1"/>
          <p:nvPr/>
        </p:nvSpPr>
        <p:spPr>
          <a:xfrm>
            <a:off x="257176" y="2420888"/>
            <a:ext cx="3134566" cy="307777"/>
          </a:xfrm>
          <a:prstGeom prst="rect">
            <a:avLst/>
          </a:prstGeom>
          <a:noFill/>
        </p:spPr>
        <p:txBody>
          <a:bodyPr wrap="square" rtlCol="0">
            <a:spAutoFit/>
          </a:bodyPr>
          <a:lstStyle/>
          <a:p>
            <a:pPr algn="l"/>
            <a:r>
              <a:rPr lang="en-CA" sz="1400" b="1" dirty="0" smtClean="0"/>
              <a:t>This Research Is Designed</a:t>
            </a:r>
            <a:r>
              <a:rPr lang="en-CA" sz="1400" b="1" baseline="0" dirty="0" smtClean="0"/>
              <a:t> For:</a:t>
            </a:r>
            <a:endParaRPr lang="en-CA" sz="1400" b="1" dirty="0"/>
          </a:p>
        </p:txBody>
      </p:sp>
      <p:sp>
        <p:nvSpPr>
          <p:cNvPr id="9" name="TextBox 8"/>
          <p:cNvSpPr txBox="1"/>
          <p:nvPr/>
        </p:nvSpPr>
        <p:spPr>
          <a:xfrm>
            <a:off x="4844852" y="2440633"/>
            <a:ext cx="2808312" cy="307777"/>
          </a:xfrm>
          <a:prstGeom prst="rect">
            <a:avLst/>
          </a:prstGeom>
          <a:noFill/>
        </p:spPr>
        <p:txBody>
          <a:bodyPr wrap="square" rtlCol="0">
            <a:spAutoFit/>
          </a:bodyPr>
          <a:lstStyle/>
          <a:p>
            <a:pPr algn="l"/>
            <a:r>
              <a:rPr lang="en-CA" sz="1400" b="1" dirty="0" smtClean="0"/>
              <a:t>This Research</a:t>
            </a:r>
            <a:r>
              <a:rPr lang="en-CA" sz="1400" b="1" baseline="0" dirty="0" smtClean="0"/>
              <a:t> Will Help You:</a:t>
            </a:r>
            <a:endParaRPr lang="en-CA" sz="1400" b="1" dirty="0"/>
          </a:p>
        </p:txBody>
      </p:sp>
      <p:cxnSp>
        <p:nvCxnSpPr>
          <p:cNvPr id="13" name="Straight Connector 12"/>
          <p:cNvCxnSpPr/>
          <p:nvPr/>
        </p:nvCxnSpPr>
        <p:spPr>
          <a:xfrm>
            <a:off x="4572008" y="2728663"/>
            <a:ext cx="0" cy="3112605"/>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pic>
        <p:nvPicPr>
          <p:cNvPr id="14" name="Picture 13"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CA" dirty="0" smtClean="0"/>
              <a:t>Executive Summary</a:t>
            </a:r>
            <a:endParaRPr lang="en-CA" dirty="0"/>
          </a:p>
        </p:txBody>
      </p:sp>
      <p:sp>
        <p:nvSpPr>
          <p:cNvPr id="3" name="Text Placeholder 2"/>
          <p:cNvSpPr>
            <a:spLocks noGrp="1"/>
          </p:cNvSpPr>
          <p:nvPr>
            <p:ph type="body" sz="quarter" idx="16"/>
          </p:nvPr>
        </p:nvSpPr>
        <p:spPr/>
        <p:txBody>
          <a:bodyPr/>
          <a:lstStyle/>
          <a:p>
            <a:pPr>
              <a:spcBef>
                <a:spcPts val="0"/>
              </a:spcBef>
              <a:spcAft>
                <a:spcPts val="600"/>
              </a:spcAft>
              <a:buNone/>
            </a:pPr>
            <a:r>
              <a:rPr lang="en-CA" sz="1400" b="1" dirty="0" smtClean="0"/>
              <a:t>Situation</a:t>
            </a:r>
            <a:endParaRPr lang="en-CA" b="1" dirty="0" smtClean="0"/>
          </a:p>
          <a:p>
            <a:pPr>
              <a:spcBef>
                <a:spcPts val="0"/>
              </a:spcBef>
              <a:spcAft>
                <a:spcPts val="600"/>
              </a:spcAft>
            </a:pPr>
            <a:r>
              <a:rPr lang="en-CA" dirty="0" smtClean="0"/>
              <a:t>Most organizations report that more than 10% of their business end users are power users, and some are reporting as many as a third or half of their user base is comprised of power users.</a:t>
            </a:r>
          </a:p>
          <a:p>
            <a:pPr>
              <a:spcBef>
                <a:spcPts val="0"/>
              </a:spcBef>
              <a:spcAft>
                <a:spcPts val="600"/>
              </a:spcAft>
            </a:pPr>
            <a:r>
              <a:rPr lang="en-CA" dirty="0" smtClean="0"/>
              <a:t>These power users are proficient with enterprise technology beyond the training that IT provides, and often seek out non-enterprise solutions to improve their work processes without IT’s approval.</a:t>
            </a:r>
          </a:p>
          <a:p>
            <a:pPr>
              <a:buNone/>
            </a:pPr>
            <a:endParaRPr lang="en-CA" dirty="0" smtClean="0"/>
          </a:p>
          <a:p>
            <a:pPr>
              <a:spcBef>
                <a:spcPts val="0"/>
              </a:spcBef>
              <a:spcAft>
                <a:spcPts val="600"/>
              </a:spcAft>
              <a:buNone/>
            </a:pPr>
            <a:r>
              <a:rPr lang="en-CA" sz="1400" b="1" dirty="0" smtClean="0"/>
              <a:t>Complication</a:t>
            </a:r>
            <a:endParaRPr lang="en-CA" b="1" dirty="0" smtClean="0"/>
          </a:p>
          <a:p>
            <a:pPr>
              <a:spcBef>
                <a:spcPts val="0"/>
              </a:spcBef>
              <a:spcAft>
                <a:spcPts val="600"/>
              </a:spcAft>
            </a:pPr>
            <a:r>
              <a:rPr lang="en-CA" dirty="0" smtClean="0"/>
              <a:t>Power users who circumvent IT controls or use unauthorized applications are a potential risk to the organization due to security and compliance issues.</a:t>
            </a:r>
          </a:p>
          <a:p>
            <a:pPr>
              <a:spcBef>
                <a:spcPts val="0"/>
              </a:spcBef>
              <a:spcAft>
                <a:spcPts val="600"/>
              </a:spcAft>
            </a:pPr>
            <a:r>
              <a:rPr lang="en-CA" dirty="0" smtClean="0"/>
              <a:t>IT departments have traditionally been on the defensive with power users and seek to control and lock them down. They should, rather, be collaborating with power users (who are often high-level executives) to select and pilot solutions to improve work processes and achieve business goals.</a:t>
            </a:r>
          </a:p>
          <a:p>
            <a:pPr>
              <a:spcBef>
                <a:spcPts val="0"/>
              </a:spcBef>
              <a:spcAft>
                <a:spcPts val="600"/>
              </a:spcAft>
            </a:pPr>
            <a:r>
              <a:rPr lang="en-CA" dirty="0" smtClean="0"/>
              <a:t>IT leaders who seek to obstruct and control are seen as detrimental to innovation and lose credibility with business leaders.</a:t>
            </a:r>
          </a:p>
          <a:p>
            <a:pPr>
              <a:buNone/>
            </a:pPr>
            <a:endParaRPr lang="en-CA" dirty="0" smtClean="0"/>
          </a:p>
          <a:p>
            <a:pPr>
              <a:spcBef>
                <a:spcPts val="0"/>
              </a:spcBef>
              <a:spcAft>
                <a:spcPts val="600"/>
              </a:spcAft>
              <a:buNone/>
            </a:pPr>
            <a:r>
              <a:rPr lang="en-CA" sz="1400" b="1" dirty="0" smtClean="0"/>
              <a:t>Resolution</a:t>
            </a:r>
            <a:endParaRPr lang="en-CA" b="1" dirty="0" smtClean="0"/>
          </a:p>
          <a:p>
            <a:pPr>
              <a:spcBef>
                <a:spcPts val="0"/>
              </a:spcBef>
              <a:spcAft>
                <a:spcPts val="600"/>
              </a:spcAft>
            </a:pPr>
            <a:r>
              <a:rPr lang="en-CA" dirty="0" smtClean="0"/>
              <a:t>Seek out adaptable power users with influence and leadership skills to become technology champions, to pilot programs that they and IT select together.</a:t>
            </a:r>
          </a:p>
          <a:p>
            <a:pPr>
              <a:spcBef>
                <a:spcPts val="0"/>
              </a:spcBef>
              <a:spcAft>
                <a:spcPts val="600"/>
              </a:spcAft>
            </a:pPr>
            <a:r>
              <a:rPr lang="en-CA" dirty="0" smtClean="0"/>
              <a:t>Leverage technology champions to advocate for the selected technology to improve end-user adoption and increase IT’s credibility within the organization.</a:t>
            </a:r>
            <a:endParaRPr lang="en-CA" dirty="0"/>
          </a:p>
        </p:txBody>
      </p:sp>
      <p:pic>
        <p:nvPicPr>
          <p:cNvPr id="4" name="Picture 3"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324556" y="1340768"/>
            <a:ext cx="8423907" cy="4824536"/>
            <a:chOff x="324556" y="1340768"/>
            <a:chExt cx="8423907" cy="4824536"/>
          </a:xfrm>
        </p:grpSpPr>
        <p:sp>
          <p:nvSpPr>
            <p:cNvPr id="7" name="Freeform 6"/>
            <p:cNvSpPr/>
            <p:nvPr/>
          </p:nvSpPr>
          <p:spPr>
            <a:xfrm>
              <a:off x="324556" y="1340768"/>
              <a:ext cx="2673929" cy="4824536"/>
            </a:xfrm>
            <a:custGeom>
              <a:avLst/>
              <a:gdLst>
                <a:gd name="connsiteX0" fmla="*/ 0 w 2673929"/>
                <a:gd name="connsiteY0" fmla="*/ 267393 h 4824536"/>
                <a:gd name="connsiteX1" fmla="*/ 78318 w 2673929"/>
                <a:gd name="connsiteY1" fmla="*/ 78318 h 4824536"/>
                <a:gd name="connsiteX2" fmla="*/ 267394 w 2673929"/>
                <a:gd name="connsiteY2" fmla="*/ 1 h 4824536"/>
                <a:gd name="connsiteX3" fmla="*/ 2406536 w 2673929"/>
                <a:gd name="connsiteY3" fmla="*/ 0 h 4824536"/>
                <a:gd name="connsiteX4" fmla="*/ 2595611 w 2673929"/>
                <a:gd name="connsiteY4" fmla="*/ 78318 h 4824536"/>
                <a:gd name="connsiteX5" fmla="*/ 2673928 w 2673929"/>
                <a:gd name="connsiteY5" fmla="*/ 267394 h 4824536"/>
                <a:gd name="connsiteX6" fmla="*/ 2673929 w 2673929"/>
                <a:gd name="connsiteY6" fmla="*/ 4557143 h 4824536"/>
                <a:gd name="connsiteX7" fmla="*/ 2595611 w 2673929"/>
                <a:gd name="connsiteY7" fmla="*/ 4746218 h 4824536"/>
                <a:gd name="connsiteX8" fmla="*/ 2406535 w 2673929"/>
                <a:gd name="connsiteY8" fmla="*/ 4824536 h 4824536"/>
                <a:gd name="connsiteX9" fmla="*/ 267393 w 2673929"/>
                <a:gd name="connsiteY9" fmla="*/ 4824536 h 4824536"/>
                <a:gd name="connsiteX10" fmla="*/ 78318 w 2673929"/>
                <a:gd name="connsiteY10" fmla="*/ 4746218 h 4824536"/>
                <a:gd name="connsiteX11" fmla="*/ 1 w 2673929"/>
                <a:gd name="connsiteY11" fmla="*/ 4557142 h 4824536"/>
                <a:gd name="connsiteX12" fmla="*/ 0 w 2673929"/>
                <a:gd name="connsiteY12" fmla="*/ 267393 h 4824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673929" h="4824536">
                  <a:moveTo>
                    <a:pt x="0" y="267393"/>
                  </a:moveTo>
                  <a:cubicBezTo>
                    <a:pt x="0" y="196476"/>
                    <a:pt x="28172" y="128463"/>
                    <a:pt x="78318" y="78318"/>
                  </a:cubicBezTo>
                  <a:cubicBezTo>
                    <a:pt x="128464" y="28172"/>
                    <a:pt x="196477" y="1"/>
                    <a:pt x="267394" y="1"/>
                  </a:cubicBezTo>
                  <a:lnTo>
                    <a:pt x="2406536" y="0"/>
                  </a:lnTo>
                  <a:cubicBezTo>
                    <a:pt x="2477453" y="0"/>
                    <a:pt x="2545466" y="28172"/>
                    <a:pt x="2595611" y="78318"/>
                  </a:cubicBezTo>
                  <a:cubicBezTo>
                    <a:pt x="2645757" y="128464"/>
                    <a:pt x="2673928" y="196477"/>
                    <a:pt x="2673928" y="267394"/>
                  </a:cubicBezTo>
                  <a:cubicBezTo>
                    <a:pt x="2673928" y="1697310"/>
                    <a:pt x="2673929" y="3127227"/>
                    <a:pt x="2673929" y="4557143"/>
                  </a:cubicBezTo>
                  <a:cubicBezTo>
                    <a:pt x="2673929" y="4628060"/>
                    <a:pt x="2645757" y="4696073"/>
                    <a:pt x="2595611" y="4746218"/>
                  </a:cubicBezTo>
                  <a:cubicBezTo>
                    <a:pt x="2545465" y="4796364"/>
                    <a:pt x="2477453" y="4824536"/>
                    <a:pt x="2406535" y="4824536"/>
                  </a:cubicBezTo>
                  <a:lnTo>
                    <a:pt x="267393" y="4824536"/>
                  </a:lnTo>
                  <a:cubicBezTo>
                    <a:pt x="196476" y="4824536"/>
                    <a:pt x="128463" y="4796364"/>
                    <a:pt x="78318" y="4746218"/>
                  </a:cubicBezTo>
                  <a:cubicBezTo>
                    <a:pt x="28172" y="4696072"/>
                    <a:pt x="0" y="4628060"/>
                    <a:pt x="1" y="4557142"/>
                  </a:cubicBezTo>
                  <a:cubicBezTo>
                    <a:pt x="1" y="3127226"/>
                    <a:pt x="0" y="1697309"/>
                    <a:pt x="0" y="267393"/>
                  </a:cubicBezTo>
                  <a:close/>
                </a:path>
              </a:pathLst>
            </a:custGeom>
            <a:solidFill>
              <a:schemeClr val="accent3"/>
            </a:solidFill>
          </p:spPr>
          <p:style>
            <a:lnRef idx="0">
              <a:schemeClr val="accent1">
                <a:hueOff val="0"/>
                <a:satOff val="0"/>
                <a:lumOff val="0"/>
                <a:alphaOff val="0"/>
              </a:schemeClr>
            </a:lnRef>
            <a:fillRef idx="1">
              <a:scrgbClr r="0" g="0" b="0"/>
            </a:fillRef>
            <a:effectRef idx="0">
              <a:schemeClr val="accent1">
                <a:tint val="40000"/>
                <a:hueOff val="0"/>
                <a:satOff val="0"/>
                <a:lumOff val="0"/>
                <a:alphaOff val="0"/>
              </a:schemeClr>
            </a:effectRef>
            <a:fontRef idx="minor">
              <a:schemeClr val="dk1">
                <a:hueOff val="0"/>
                <a:satOff val="0"/>
                <a:lumOff val="0"/>
                <a:alphaOff val="0"/>
              </a:schemeClr>
            </a:fontRef>
          </p:style>
          <p:txBody>
            <a:bodyPr spcFirstLastPara="0" vert="horz" wrap="square" lIns="68580" tIns="68580" rIns="68580" bIns="3445756" numCol="1" spcCol="1270" anchor="t" anchorCtr="0">
              <a:noAutofit/>
            </a:bodyPr>
            <a:lstStyle/>
            <a:p>
              <a:pPr lvl="0" algn="ctr" defTabSz="800100">
                <a:lnSpc>
                  <a:spcPct val="90000"/>
                </a:lnSpc>
                <a:spcBef>
                  <a:spcPct val="0"/>
                </a:spcBef>
                <a:spcAft>
                  <a:spcPct val="35000"/>
                </a:spcAft>
              </a:pPr>
              <a:r>
                <a:rPr lang="en-US" sz="1800" i="1" kern="1200" dirty="0" smtClean="0">
                  <a:solidFill>
                    <a:schemeClr val="bg1"/>
                  </a:solidFill>
                  <a:hlinkClick r:id="rId3"/>
                </a:rPr>
                <a:t>Choose a Consumerization Strategy</a:t>
              </a:r>
              <a:endParaRPr lang="en-US" sz="1400" i="1" kern="1200" dirty="0">
                <a:solidFill>
                  <a:schemeClr val="bg1"/>
                </a:solidFill>
              </a:endParaRPr>
            </a:p>
          </p:txBody>
        </p:sp>
        <p:sp>
          <p:nvSpPr>
            <p:cNvPr id="8" name="Freeform 7"/>
            <p:cNvSpPr/>
            <p:nvPr/>
          </p:nvSpPr>
          <p:spPr>
            <a:xfrm>
              <a:off x="591949" y="2788128"/>
              <a:ext cx="2139143" cy="3135948"/>
            </a:xfrm>
            <a:custGeom>
              <a:avLst/>
              <a:gdLst>
                <a:gd name="connsiteX0" fmla="*/ 0 w 2139143"/>
                <a:gd name="connsiteY0" fmla="*/ 213914 h 3135948"/>
                <a:gd name="connsiteX1" fmla="*/ 62654 w 2139143"/>
                <a:gd name="connsiteY1" fmla="*/ 62654 h 3135948"/>
                <a:gd name="connsiteX2" fmla="*/ 213914 w 2139143"/>
                <a:gd name="connsiteY2" fmla="*/ 0 h 3135948"/>
                <a:gd name="connsiteX3" fmla="*/ 1925229 w 2139143"/>
                <a:gd name="connsiteY3" fmla="*/ 0 h 3135948"/>
                <a:gd name="connsiteX4" fmla="*/ 2076489 w 2139143"/>
                <a:gd name="connsiteY4" fmla="*/ 62654 h 3135948"/>
                <a:gd name="connsiteX5" fmla="*/ 2139143 w 2139143"/>
                <a:gd name="connsiteY5" fmla="*/ 213914 h 3135948"/>
                <a:gd name="connsiteX6" fmla="*/ 2139143 w 2139143"/>
                <a:gd name="connsiteY6" fmla="*/ 2922034 h 3135948"/>
                <a:gd name="connsiteX7" fmla="*/ 2076489 w 2139143"/>
                <a:gd name="connsiteY7" fmla="*/ 3073294 h 3135948"/>
                <a:gd name="connsiteX8" fmla="*/ 1925229 w 2139143"/>
                <a:gd name="connsiteY8" fmla="*/ 3135948 h 3135948"/>
                <a:gd name="connsiteX9" fmla="*/ 213914 w 2139143"/>
                <a:gd name="connsiteY9" fmla="*/ 3135948 h 3135948"/>
                <a:gd name="connsiteX10" fmla="*/ 62654 w 2139143"/>
                <a:gd name="connsiteY10" fmla="*/ 3073294 h 3135948"/>
                <a:gd name="connsiteX11" fmla="*/ 0 w 2139143"/>
                <a:gd name="connsiteY11" fmla="*/ 2922034 h 3135948"/>
                <a:gd name="connsiteX12" fmla="*/ 0 w 2139143"/>
                <a:gd name="connsiteY12" fmla="*/ 213914 h 31359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139143" h="3135948">
                  <a:moveTo>
                    <a:pt x="0" y="213914"/>
                  </a:moveTo>
                  <a:cubicBezTo>
                    <a:pt x="0" y="157180"/>
                    <a:pt x="22537" y="102771"/>
                    <a:pt x="62654" y="62654"/>
                  </a:cubicBezTo>
                  <a:cubicBezTo>
                    <a:pt x="102771" y="22537"/>
                    <a:pt x="157181" y="0"/>
                    <a:pt x="213914" y="0"/>
                  </a:cubicBezTo>
                  <a:lnTo>
                    <a:pt x="1925229" y="0"/>
                  </a:lnTo>
                  <a:cubicBezTo>
                    <a:pt x="1981963" y="0"/>
                    <a:pt x="2036372" y="22537"/>
                    <a:pt x="2076489" y="62654"/>
                  </a:cubicBezTo>
                  <a:cubicBezTo>
                    <a:pt x="2116606" y="102771"/>
                    <a:pt x="2139143" y="157181"/>
                    <a:pt x="2139143" y="213914"/>
                  </a:cubicBezTo>
                  <a:lnTo>
                    <a:pt x="2139143" y="2922034"/>
                  </a:lnTo>
                  <a:cubicBezTo>
                    <a:pt x="2139143" y="2978768"/>
                    <a:pt x="2116606" y="3033177"/>
                    <a:pt x="2076489" y="3073294"/>
                  </a:cubicBezTo>
                  <a:cubicBezTo>
                    <a:pt x="2036372" y="3113411"/>
                    <a:pt x="1981962" y="3135948"/>
                    <a:pt x="1925229" y="3135948"/>
                  </a:cubicBezTo>
                  <a:lnTo>
                    <a:pt x="213914" y="3135948"/>
                  </a:lnTo>
                  <a:cubicBezTo>
                    <a:pt x="157180" y="3135948"/>
                    <a:pt x="102771" y="3113411"/>
                    <a:pt x="62654" y="3073294"/>
                  </a:cubicBezTo>
                  <a:cubicBezTo>
                    <a:pt x="22537" y="3033177"/>
                    <a:pt x="0" y="2978767"/>
                    <a:pt x="0" y="2922034"/>
                  </a:cubicBezTo>
                  <a:lnTo>
                    <a:pt x="0" y="213914"/>
                  </a:lnTo>
                  <a:close/>
                </a:path>
              </a:pathLst>
            </a:custGeom>
            <a:solidFill>
              <a:schemeClr val="accent4"/>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98213" tIns="89323" rIns="98213" bIns="89323" numCol="1" spcCol="1270" anchor="ctr" anchorCtr="0">
              <a:noAutofit/>
            </a:bodyPr>
            <a:lstStyle/>
            <a:p>
              <a:pPr lvl="0" algn="ctr" defTabSz="622300">
                <a:lnSpc>
                  <a:spcPct val="90000"/>
                </a:lnSpc>
                <a:spcBef>
                  <a:spcPct val="0"/>
                </a:spcBef>
                <a:spcAft>
                  <a:spcPct val="35000"/>
                </a:spcAft>
              </a:pPr>
              <a:r>
                <a:rPr lang="en-US" sz="1400" kern="1200" dirty="0" smtClean="0"/>
                <a:t>Business executives and end users in 80% of organizations are pushing IT to support consumer devices and applications</a:t>
              </a:r>
              <a:r>
                <a:rPr lang="en-CA" sz="1400" kern="1200" dirty="0" smtClean="0"/>
                <a:t>. CIOs cannot ignore the trend and must choose </a:t>
              </a:r>
              <a:r>
                <a:rPr lang="en-CA" sz="1400" i="1" kern="1200" dirty="0" smtClean="0"/>
                <a:t>how</a:t>
              </a:r>
              <a:r>
                <a:rPr lang="en-CA" sz="1400" kern="1200" dirty="0" smtClean="0"/>
                <a:t> to adopt consumer technology.</a:t>
              </a:r>
              <a:endParaRPr lang="en-US" sz="1400" kern="1200" dirty="0"/>
            </a:p>
          </p:txBody>
        </p:sp>
        <p:sp>
          <p:nvSpPr>
            <p:cNvPr id="9" name="Freeform 8"/>
            <p:cNvSpPr/>
            <p:nvPr/>
          </p:nvSpPr>
          <p:spPr>
            <a:xfrm>
              <a:off x="3203844" y="1340768"/>
              <a:ext cx="2673929" cy="4824536"/>
            </a:xfrm>
            <a:custGeom>
              <a:avLst/>
              <a:gdLst>
                <a:gd name="connsiteX0" fmla="*/ 0 w 2673929"/>
                <a:gd name="connsiteY0" fmla="*/ 267393 h 4824536"/>
                <a:gd name="connsiteX1" fmla="*/ 78318 w 2673929"/>
                <a:gd name="connsiteY1" fmla="*/ 78318 h 4824536"/>
                <a:gd name="connsiteX2" fmla="*/ 267394 w 2673929"/>
                <a:gd name="connsiteY2" fmla="*/ 1 h 4824536"/>
                <a:gd name="connsiteX3" fmla="*/ 2406536 w 2673929"/>
                <a:gd name="connsiteY3" fmla="*/ 0 h 4824536"/>
                <a:gd name="connsiteX4" fmla="*/ 2595611 w 2673929"/>
                <a:gd name="connsiteY4" fmla="*/ 78318 h 4824536"/>
                <a:gd name="connsiteX5" fmla="*/ 2673928 w 2673929"/>
                <a:gd name="connsiteY5" fmla="*/ 267394 h 4824536"/>
                <a:gd name="connsiteX6" fmla="*/ 2673929 w 2673929"/>
                <a:gd name="connsiteY6" fmla="*/ 4557143 h 4824536"/>
                <a:gd name="connsiteX7" fmla="*/ 2595611 w 2673929"/>
                <a:gd name="connsiteY7" fmla="*/ 4746218 h 4824536"/>
                <a:gd name="connsiteX8" fmla="*/ 2406535 w 2673929"/>
                <a:gd name="connsiteY8" fmla="*/ 4824536 h 4824536"/>
                <a:gd name="connsiteX9" fmla="*/ 267393 w 2673929"/>
                <a:gd name="connsiteY9" fmla="*/ 4824536 h 4824536"/>
                <a:gd name="connsiteX10" fmla="*/ 78318 w 2673929"/>
                <a:gd name="connsiteY10" fmla="*/ 4746218 h 4824536"/>
                <a:gd name="connsiteX11" fmla="*/ 1 w 2673929"/>
                <a:gd name="connsiteY11" fmla="*/ 4557142 h 4824536"/>
                <a:gd name="connsiteX12" fmla="*/ 0 w 2673929"/>
                <a:gd name="connsiteY12" fmla="*/ 267393 h 4824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673929" h="4824536">
                  <a:moveTo>
                    <a:pt x="0" y="267393"/>
                  </a:moveTo>
                  <a:cubicBezTo>
                    <a:pt x="0" y="196476"/>
                    <a:pt x="28172" y="128463"/>
                    <a:pt x="78318" y="78318"/>
                  </a:cubicBezTo>
                  <a:cubicBezTo>
                    <a:pt x="128464" y="28172"/>
                    <a:pt x="196477" y="1"/>
                    <a:pt x="267394" y="1"/>
                  </a:cubicBezTo>
                  <a:lnTo>
                    <a:pt x="2406536" y="0"/>
                  </a:lnTo>
                  <a:cubicBezTo>
                    <a:pt x="2477453" y="0"/>
                    <a:pt x="2545466" y="28172"/>
                    <a:pt x="2595611" y="78318"/>
                  </a:cubicBezTo>
                  <a:cubicBezTo>
                    <a:pt x="2645757" y="128464"/>
                    <a:pt x="2673928" y="196477"/>
                    <a:pt x="2673928" y="267394"/>
                  </a:cubicBezTo>
                  <a:cubicBezTo>
                    <a:pt x="2673928" y="1697310"/>
                    <a:pt x="2673929" y="3127227"/>
                    <a:pt x="2673929" y="4557143"/>
                  </a:cubicBezTo>
                  <a:cubicBezTo>
                    <a:pt x="2673929" y="4628060"/>
                    <a:pt x="2645757" y="4696073"/>
                    <a:pt x="2595611" y="4746218"/>
                  </a:cubicBezTo>
                  <a:cubicBezTo>
                    <a:pt x="2545465" y="4796364"/>
                    <a:pt x="2477453" y="4824536"/>
                    <a:pt x="2406535" y="4824536"/>
                  </a:cubicBezTo>
                  <a:lnTo>
                    <a:pt x="267393" y="4824536"/>
                  </a:lnTo>
                  <a:cubicBezTo>
                    <a:pt x="196476" y="4824536"/>
                    <a:pt x="128463" y="4796364"/>
                    <a:pt x="78318" y="4746218"/>
                  </a:cubicBezTo>
                  <a:cubicBezTo>
                    <a:pt x="28172" y="4696072"/>
                    <a:pt x="0" y="4628060"/>
                    <a:pt x="1" y="4557142"/>
                  </a:cubicBezTo>
                  <a:cubicBezTo>
                    <a:pt x="1" y="3127226"/>
                    <a:pt x="0" y="1697309"/>
                    <a:pt x="0" y="267393"/>
                  </a:cubicBezTo>
                  <a:close/>
                </a:path>
              </a:pathLst>
            </a:custGeom>
            <a:solidFill>
              <a:schemeClr val="accent1"/>
            </a:solidFill>
          </p:spPr>
          <p:style>
            <a:lnRef idx="0">
              <a:schemeClr val="accent1">
                <a:hueOff val="0"/>
                <a:satOff val="0"/>
                <a:lumOff val="0"/>
                <a:alphaOff val="0"/>
              </a:schemeClr>
            </a:lnRef>
            <a:fillRef idx="1">
              <a:scrgbClr r="0" g="0" b="0"/>
            </a:fillRef>
            <a:effectRef idx="0">
              <a:schemeClr val="accent1">
                <a:tint val="40000"/>
                <a:hueOff val="0"/>
                <a:satOff val="0"/>
                <a:lumOff val="0"/>
                <a:alphaOff val="0"/>
              </a:schemeClr>
            </a:effectRef>
            <a:fontRef idx="minor">
              <a:schemeClr val="dk1">
                <a:hueOff val="0"/>
                <a:satOff val="0"/>
                <a:lumOff val="0"/>
                <a:alphaOff val="0"/>
              </a:schemeClr>
            </a:fontRef>
          </p:style>
          <p:txBody>
            <a:bodyPr spcFirstLastPara="0" vert="horz" wrap="square" lIns="68580" tIns="68580" rIns="68580" bIns="3445756" numCol="1" spcCol="1270" anchor="t" anchorCtr="0">
              <a:noAutofit/>
            </a:bodyPr>
            <a:lstStyle/>
            <a:p>
              <a:pPr lvl="0" algn="ctr" defTabSz="800100">
                <a:lnSpc>
                  <a:spcPct val="90000"/>
                </a:lnSpc>
                <a:spcBef>
                  <a:spcPct val="0"/>
                </a:spcBef>
                <a:spcAft>
                  <a:spcPct val="35000"/>
                </a:spcAft>
              </a:pPr>
              <a:r>
                <a:rPr lang="en-US" sz="1800" kern="1200" dirty="0" smtClean="0">
                  <a:solidFill>
                    <a:schemeClr val="bg1"/>
                  </a:solidFill>
                </a:rPr>
                <a:t>Turn Power Users into Technology Champions</a:t>
              </a:r>
              <a:endParaRPr lang="en-US" sz="1800" kern="1200" dirty="0">
                <a:solidFill>
                  <a:schemeClr val="bg1"/>
                </a:solidFill>
              </a:endParaRPr>
            </a:p>
          </p:txBody>
        </p:sp>
        <p:sp>
          <p:nvSpPr>
            <p:cNvPr id="10" name="Freeform 9"/>
            <p:cNvSpPr/>
            <p:nvPr/>
          </p:nvSpPr>
          <p:spPr>
            <a:xfrm>
              <a:off x="3466424" y="2788128"/>
              <a:ext cx="2139143" cy="3135948"/>
            </a:xfrm>
            <a:custGeom>
              <a:avLst/>
              <a:gdLst>
                <a:gd name="connsiteX0" fmla="*/ 0 w 2139143"/>
                <a:gd name="connsiteY0" fmla="*/ 213914 h 3135948"/>
                <a:gd name="connsiteX1" fmla="*/ 62654 w 2139143"/>
                <a:gd name="connsiteY1" fmla="*/ 62654 h 3135948"/>
                <a:gd name="connsiteX2" fmla="*/ 213914 w 2139143"/>
                <a:gd name="connsiteY2" fmla="*/ 0 h 3135948"/>
                <a:gd name="connsiteX3" fmla="*/ 1925229 w 2139143"/>
                <a:gd name="connsiteY3" fmla="*/ 0 h 3135948"/>
                <a:gd name="connsiteX4" fmla="*/ 2076489 w 2139143"/>
                <a:gd name="connsiteY4" fmla="*/ 62654 h 3135948"/>
                <a:gd name="connsiteX5" fmla="*/ 2139143 w 2139143"/>
                <a:gd name="connsiteY5" fmla="*/ 213914 h 3135948"/>
                <a:gd name="connsiteX6" fmla="*/ 2139143 w 2139143"/>
                <a:gd name="connsiteY6" fmla="*/ 2922034 h 3135948"/>
                <a:gd name="connsiteX7" fmla="*/ 2076489 w 2139143"/>
                <a:gd name="connsiteY7" fmla="*/ 3073294 h 3135948"/>
                <a:gd name="connsiteX8" fmla="*/ 1925229 w 2139143"/>
                <a:gd name="connsiteY8" fmla="*/ 3135948 h 3135948"/>
                <a:gd name="connsiteX9" fmla="*/ 213914 w 2139143"/>
                <a:gd name="connsiteY9" fmla="*/ 3135948 h 3135948"/>
                <a:gd name="connsiteX10" fmla="*/ 62654 w 2139143"/>
                <a:gd name="connsiteY10" fmla="*/ 3073294 h 3135948"/>
                <a:gd name="connsiteX11" fmla="*/ 0 w 2139143"/>
                <a:gd name="connsiteY11" fmla="*/ 2922034 h 3135948"/>
                <a:gd name="connsiteX12" fmla="*/ 0 w 2139143"/>
                <a:gd name="connsiteY12" fmla="*/ 213914 h 31359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139143" h="3135948">
                  <a:moveTo>
                    <a:pt x="0" y="213914"/>
                  </a:moveTo>
                  <a:cubicBezTo>
                    <a:pt x="0" y="157180"/>
                    <a:pt x="22537" y="102771"/>
                    <a:pt x="62654" y="62654"/>
                  </a:cubicBezTo>
                  <a:cubicBezTo>
                    <a:pt x="102771" y="22537"/>
                    <a:pt x="157181" y="0"/>
                    <a:pt x="213914" y="0"/>
                  </a:cubicBezTo>
                  <a:lnTo>
                    <a:pt x="1925229" y="0"/>
                  </a:lnTo>
                  <a:cubicBezTo>
                    <a:pt x="1981963" y="0"/>
                    <a:pt x="2036372" y="22537"/>
                    <a:pt x="2076489" y="62654"/>
                  </a:cubicBezTo>
                  <a:cubicBezTo>
                    <a:pt x="2116606" y="102771"/>
                    <a:pt x="2139143" y="157181"/>
                    <a:pt x="2139143" y="213914"/>
                  </a:cubicBezTo>
                  <a:lnTo>
                    <a:pt x="2139143" y="2922034"/>
                  </a:lnTo>
                  <a:cubicBezTo>
                    <a:pt x="2139143" y="2978768"/>
                    <a:pt x="2116606" y="3033177"/>
                    <a:pt x="2076489" y="3073294"/>
                  </a:cubicBezTo>
                  <a:cubicBezTo>
                    <a:pt x="2036372" y="3113411"/>
                    <a:pt x="1981962" y="3135948"/>
                    <a:pt x="1925229" y="3135948"/>
                  </a:cubicBezTo>
                  <a:lnTo>
                    <a:pt x="213914" y="3135948"/>
                  </a:lnTo>
                  <a:cubicBezTo>
                    <a:pt x="157180" y="3135948"/>
                    <a:pt x="102771" y="3113411"/>
                    <a:pt x="62654" y="3073294"/>
                  </a:cubicBezTo>
                  <a:cubicBezTo>
                    <a:pt x="22537" y="3033177"/>
                    <a:pt x="0" y="2978767"/>
                    <a:pt x="0" y="2922034"/>
                  </a:cubicBezTo>
                  <a:lnTo>
                    <a:pt x="0" y="213914"/>
                  </a:lnTo>
                  <a:close/>
                </a:path>
              </a:pathLst>
            </a:custGeom>
            <a:solidFill>
              <a:schemeClr val="accent4"/>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98213" tIns="89323" rIns="98213" bIns="89323" numCol="1" spcCol="1270" anchor="ctr" anchorCtr="0">
              <a:noAutofit/>
            </a:bodyPr>
            <a:lstStyle/>
            <a:p>
              <a:pPr lvl="0" algn="ctr" defTabSz="622300">
                <a:lnSpc>
                  <a:spcPct val="90000"/>
                </a:lnSpc>
                <a:spcBef>
                  <a:spcPct val="0"/>
                </a:spcBef>
                <a:spcAft>
                  <a:spcPct val="35000"/>
                </a:spcAft>
              </a:pPr>
              <a:r>
                <a:rPr lang="en-US" sz="1400" kern="1200" dirty="0" smtClean="0"/>
                <a:t>This solution set.</a:t>
              </a:r>
              <a:endParaRPr lang="en-US" sz="1400" kern="1200" dirty="0"/>
            </a:p>
          </p:txBody>
        </p:sp>
        <p:sp>
          <p:nvSpPr>
            <p:cNvPr id="11" name="Freeform 10"/>
            <p:cNvSpPr/>
            <p:nvPr/>
          </p:nvSpPr>
          <p:spPr>
            <a:xfrm>
              <a:off x="6074534" y="1340768"/>
              <a:ext cx="2673929" cy="4824536"/>
            </a:xfrm>
            <a:custGeom>
              <a:avLst/>
              <a:gdLst>
                <a:gd name="connsiteX0" fmla="*/ 0 w 2673929"/>
                <a:gd name="connsiteY0" fmla="*/ 267393 h 4824536"/>
                <a:gd name="connsiteX1" fmla="*/ 78318 w 2673929"/>
                <a:gd name="connsiteY1" fmla="*/ 78318 h 4824536"/>
                <a:gd name="connsiteX2" fmla="*/ 267394 w 2673929"/>
                <a:gd name="connsiteY2" fmla="*/ 1 h 4824536"/>
                <a:gd name="connsiteX3" fmla="*/ 2406536 w 2673929"/>
                <a:gd name="connsiteY3" fmla="*/ 0 h 4824536"/>
                <a:gd name="connsiteX4" fmla="*/ 2595611 w 2673929"/>
                <a:gd name="connsiteY4" fmla="*/ 78318 h 4824536"/>
                <a:gd name="connsiteX5" fmla="*/ 2673928 w 2673929"/>
                <a:gd name="connsiteY5" fmla="*/ 267394 h 4824536"/>
                <a:gd name="connsiteX6" fmla="*/ 2673929 w 2673929"/>
                <a:gd name="connsiteY6" fmla="*/ 4557143 h 4824536"/>
                <a:gd name="connsiteX7" fmla="*/ 2595611 w 2673929"/>
                <a:gd name="connsiteY7" fmla="*/ 4746218 h 4824536"/>
                <a:gd name="connsiteX8" fmla="*/ 2406535 w 2673929"/>
                <a:gd name="connsiteY8" fmla="*/ 4824536 h 4824536"/>
                <a:gd name="connsiteX9" fmla="*/ 267393 w 2673929"/>
                <a:gd name="connsiteY9" fmla="*/ 4824536 h 4824536"/>
                <a:gd name="connsiteX10" fmla="*/ 78318 w 2673929"/>
                <a:gd name="connsiteY10" fmla="*/ 4746218 h 4824536"/>
                <a:gd name="connsiteX11" fmla="*/ 1 w 2673929"/>
                <a:gd name="connsiteY11" fmla="*/ 4557142 h 4824536"/>
                <a:gd name="connsiteX12" fmla="*/ 0 w 2673929"/>
                <a:gd name="connsiteY12" fmla="*/ 267393 h 4824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673929" h="4824536">
                  <a:moveTo>
                    <a:pt x="0" y="267393"/>
                  </a:moveTo>
                  <a:cubicBezTo>
                    <a:pt x="0" y="196476"/>
                    <a:pt x="28172" y="128463"/>
                    <a:pt x="78318" y="78318"/>
                  </a:cubicBezTo>
                  <a:cubicBezTo>
                    <a:pt x="128464" y="28172"/>
                    <a:pt x="196477" y="1"/>
                    <a:pt x="267394" y="1"/>
                  </a:cubicBezTo>
                  <a:lnTo>
                    <a:pt x="2406536" y="0"/>
                  </a:lnTo>
                  <a:cubicBezTo>
                    <a:pt x="2477453" y="0"/>
                    <a:pt x="2545466" y="28172"/>
                    <a:pt x="2595611" y="78318"/>
                  </a:cubicBezTo>
                  <a:cubicBezTo>
                    <a:pt x="2645757" y="128464"/>
                    <a:pt x="2673928" y="196477"/>
                    <a:pt x="2673928" y="267394"/>
                  </a:cubicBezTo>
                  <a:cubicBezTo>
                    <a:pt x="2673928" y="1697310"/>
                    <a:pt x="2673929" y="3127227"/>
                    <a:pt x="2673929" y="4557143"/>
                  </a:cubicBezTo>
                  <a:cubicBezTo>
                    <a:pt x="2673929" y="4628060"/>
                    <a:pt x="2645757" y="4696073"/>
                    <a:pt x="2595611" y="4746218"/>
                  </a:cubicBezTo>
                  <a:cubicBezTo>
                    <a:pt x="2545465" y="4796364"/>
                    <a:pt x="2477453" y="4824536"/>
                    <a:pt x="2406535" y="4824536"/>
                  </a:cubicBezTo>
                  <a:lnTo>
                    <a:pt x="267393" y="4824536"/>
                  </a:lnTo>
                  <a:cubicBezTo>
                    <a:pt x="196476" y="4824536"/>
                    <a:pt x="128463" y="4796364"/>
                    <a:pt x="78318" y="4746218"/>
                  </a:cubicBezTo>
                  <a:cubicBezTo>
                    <a:pt x="28172" y="4696072"/>
                    <a:pt x="0" y="4628060"/>
                    <a:pt x="1" y="4557142"/>
                  </a:cubicBezTo>
                  <a:cubicBezTo>
                    <a:pt x="1" y="3127226"/>
                    <a:pt x="0" y="1697309"/>
                    <a:pt x="0" y="267393"/>
                  </a:cubicBezTo>
                  <a:close/>
                </a:path>
              </a:pathLst>
            </a:custGeom>
            <a:solidFill>
              <a:schemeClr val="accent3"/>
            </a:solidFill>
          </p:spPr>
          <p:style>
            <a:lnRef idx="0">
              <a:schemeClr val="accent1">
                <a:hueOff val="0"/>
                <a:satOff val="0"/>
                <a:lumOff val="0"/>
                <a:alphaOff val="0"/>
              </a:schemeClr>
            </a:lnRef>
            <a:fillRef idx="1">
              <a:scrgbClr r="0" g="0" b="0"/>
            </a:fillRef>
            <a:effectRef idx="0">
              <a:schemeClr val="accent1">
                <a:tint val="40000"/>
                <a:hueOff val="0"/>
                <a:satOff val="0"/>
                <a:lumOff val="0"/>
                <a:alphaOff val="0"/>
              </a:schemeClr>
            </a:effectRef>
            <a:fontRef idx="minor">
              <a:schemeClr val="dk1">
                <a:hueOff val="0"/>
                <a:satOff val="0"/>
                <a:lumOff val="0"/>
                <a:alphaOff val="0"/>
              </a:schemeClr>
            </a:fontRef>
          </p:style>
          <p:txBody>
            <a:bodyPr spcFirstLastPara="0" vert="horz" wrap="square" lIns="68580" tIns="68580" rIns="68580" bIns="3445756" numCol="1" spcCol="1270" anchor="t" anchorCtr="0">
              <a:noAutofit/>
            </a:bodyPr>
            <a:lstStyle/>
            <a:p>
              <a:pPr lvl="0" algn="ctr" defTabSz="800100">
                <a:lnSpc>
                  <a:spcPct val="90000"/>
                </a:lnSpc>
                <a:spcBef>
                  <a:spcPct val="0"/>
                </a:spcBef>
                <a:spcAft>
                  <a:spcPct val="35000"/>
                </a:spcAft>
              </a:pPr>
              <a:r>
                <a:rPr lang="en-US" sz="1800" i="1" kern="1200" dirty="0" smtClean="0">
                  <a:solidFill>
                    <a:schemeClr val="bg1"/>
                  </a:solidFill>
                  <a:hlinkClick r:id="rId4"/>
                </a:rPr>
                <a:t>Transition to BYOD and Beyond</a:t>
              </a:r>
              <a:endParaRPr lang="en-US" sz="1400" i="1" kern="1200" dirty="0">
                <a:solidFill>
                  <a:schemeClr val="bg1"/>
                </a:solidFill>
              </a:endParaRPr>
            </a:p>
          </p:txBody>
        </p:sp>
        <p:sp>
          <p:nvSpPr>
            <p:cNvPr id="12" name="Freeform 11"/>
            <p:cNvSpPr/>
            <p:nvPr/>
          </p:nvSpPr>
          <p:spPr>
            <a:xfrm>
              <a:off x="6340898" y="2788128"/>
              <a:ext cx="2139143" cy="3135948"/>
            </a:xfrm>
            <a:custGeom>
              <a:avLst/>
              <a:gdLst>
                <a:gd name="connsiteX0" fmla="*/ 0 w 2139143"/>
                <a:gd name="connsiteY0" fmla="*/ 213914 h 3135948"/>
                <a:gd name="connsiteX1" fmla="*/ 62654 w 2139143"/>
                <a:gd name="connsiteY1" fmla="*/ 62654 h 3135948"/>
                <a:gd name="connsiteX2" fmla="*/ 213914 w 2139143"/>
                <a:gd name="connsiteY2" fmla="*/ 0 h 3135948"/>
                <a:gd name="connsiteX3" fmla="*/ 1925229 w 2139143"/>
                <a:gd name="connsiteY3" fmla="*/ 0 h 3135948"/>
                <a:gd name="connsiteX4" fmla="*/ 2076489 w 2139143"/>
                <a:gd name="connsiteY4" fmla="*/ 62654 h 3135948"/>
                <a:gd name="connsiteX5" fmla="*/ 2139143 w 2139143"/>
                <a:gd name="connsiteY5" fmla="*/ 213914 h 3135948"/>
                <a:gd name="connsiteX6" fmla="*/ 2139143 w 2139143"/>
                <a:gd name="connsiteY6" fmla="*/ 2922034 h 3135948"/>
                <a:gd name="connsiteX7" fmla="*/ 2076489 w 2139143"/>
                <a:gd name="connsiteY7" fmla="*/ 3073294 h 3135948"/>
                <a:gd name="connsiteX8" fmla="*/ 1925229 w 2139143"/>
                <a:gd name="connsiteY8" fmla="*/ 3135948 h 3135948"/>
                <a:gd name="connsiteX9" fmla="*/ 213914 w 2139143"/>
                <a:gd name="connsiteY9" fmla="*/ 3135948 h 3135948"/>
                <a:gd name="connsiteX10" fmla="*/ 62654 w 2139143"/>
                <a:gd name="connsiteY10" fmla="*/ 3073294 h 3135948"/>
                <a:gd name="connsiteX11" fmla="*/ 0 w 2139143"/>
                <a:gd name="connsiteY11" fmla="*/ 2922034 h 3135948"/>
                <a:gd name="connsiteX12" fmla="*/ 0 w 2139143"/>
                <a:gd name="connsiteY12" fmla="*/ 213914 h 31359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139143" h="3135948">
                  <a:moveTo>
                    <a:pt x="0" y="213914"/>
                  </a:moveTo>
                  <a:cubicBezTo>
                    <a:pt x="0" y="157180"/>
                    <a:pt x="22537" y="102771"/>
                    <a:pt x="62654" y="62654"/>
                  </a:cubicBezTo>
                  <a:cubicBezTo>
                    <a:pt x="102771" y="22537"/>
                    <a:pt x="157181" y="0"/>
                    <a:pt x="213914" y="0"/>
                  </a:cubicBezTo>
                  <a:lnTo>
                    <a:pt x="1925229" y="0"/>
                  </a:lnTo>
                  <a:cubicBezTo>
                    <a:pt x="1981963" y="0"/>
                    <a:pt x="2036372" y="22537"/>
                    <a:pt x="2076489" y="62654"/>
                  </a:cubicBezTo>
                  <a:cubicBezTo>
                    <a:pt x="2116606" y="102771"/>
                    <a:pt x="2139143" y="157181"/>
                    <a:pt x="2139143" y="213914"/>
                  </a:cubicBezTo>
                  <a:lnTo>
                    <a:pt x="2139143" y="2922034"/>
                  </a:lnTo>
                  <a:cubicBezTo>
                    <a:pt x="2139143" y="2978768"/>
                    <a:pt x="2116606" y="3033177"/>
                    <a:pt x="2076489" y="3073294"/>
                  </a:cubicBezTo>
                  <a:cubicBezTo>
                    <a:pt x="2036372" y="3113411"/>
                    <a:pt x="1981962" y="3135948"/>
                    <a:pt x="1925229" y="3135948"/>
                  </a:cubicBezTo>
                  <a:lnTo>
                    <a:pt x="213914" y="3135948"/>
                  </a:lnTo>
                  <a:cubicBezTo>
                    <a:pt x="157180" y="3135948"/>
                    <a:pt x="102771" y="3113411"/>
                    <a:pt x="62654" y="3073294"/>
                  </a:cubicBezTo>
                  <a:cubicBezTo>
                    <a:pt x="22537" y="3033177"/>
                    <a:pt x="0" y="2978767"/>
                    <a:pt x="0" y="2922034"/>
                  </a:cubicBezTo>
                  <a:lnTo>
                    <a:pt x="0" y="213914"/>
                  </a:lnTo>
                  <a:close/>
                </a:path>
              </a:pathLst>
            </a:custGeom>
            <a:solidFill>
              <a:schemeClr val="accent4"/>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98213" tIns="89323" rIns="98213" bIns="89323" numCol="1" spcCol="1270" anchor="ctr" anchorCtr="0">
              <a:noAutofit/>
            </a:bodyPr>
            <a:lstStyle/>
            <a:p>
              <a:pPr lvl="0" algn="ctr" defTabSz="622300">
                <a:lnSpc>
                  <a:spcPct val="90000"/>
                </a:lnSpc>
                <a:spcBef>
                  <a:spcPct val="0"/>
                </a:spcBef>
                <a:spcAft>
                  <a:spcPct val="35000"/>
                </a:spcAft>
              </a:pPr>
              <a:r>
                <a:rPr lang="en-CA" sz="1400" kern="1200" dirty="0" smtClean="0"/>
                <a:t>BYOD is here to stay, but the transition can’t happen overnight. Make a cost-conscious shift to BYOD that will be effective for years to come.</a:t>
              </a:r>
              <a:endParaRPr lang="en-US" sz="1400" kern="1200" dirty="0"/>
            </a:p>
          </p:txBody>
        </p:sp>
      </p:grpSp>
      <p:sp>
        <p:nvSpPr>
          <p:cNvPr id="13" name="Title 12"/>
          <p:cNvSpPr>
            <a:spLocks noGrp="1"/>
          </p:cNvSpPr>
          <p:nvPr>
            <p:ph type="title"/>
          </p:nvPr>
        </p:nvSpPr>
        <p:spPr/>
        <p:txBody>
          <a:bodyPr/>
          <a:lstStyle/>
          <a:p>
            <a:r>
              <a:rPr lang="en-US" dirty="0" smtClean="0"/>
              <a:t>Read Info-Tech’s other solution sets to prepare for the rise of power users</a:t>
            </a:r>
            <a:endParaRPr lang="en-US" dirty="0"/>
          </a:p>
        </p:txBody>
      </p:sp>
      <p:sp>
        <p:nvSpPr>
          <p:cNvPr id="14" name="Right Arrow 13"/>
          <p:cNvSpPr/>
          <p:nvPr/>
        </p:nvSpPr>
        <p:spPr>
          <a:xfrm>
            <a:off x="2843808" y="3897052"/>
            <a:ext cx="540060" cy="504056"/>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Left Arrow 14"/>
          <p:cNvSpPr/>
          <p:nvPr/>
        </p:nvSpPr>
        <p:spPr>
          <a:xfrm>
            <a:off x="5688124" y="3897052"/>
            <a:ext cx="576064" cy="504056"/>
          </a:xfrm>
          <a:prstGeom prst="lef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6" name="Picture 15" descr="sample_linkbar-itrgNEW.gif">
            <a:hlinkClick r:id="rId5"/>
          </p:cNvPr>
          <p:cNvPicPr>
            <a:picLocks noChangeAspect="1"/>
          </p:cNvPicPr>
          <p:nvPr/>
        </p:nvPicPr>
        <p:blipFill>
          <a:blip r:embed="rId6"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hevron 12"/>
          <p:cNvSpPr/>
          <p:nvPr/>
        </p:nvSpPr>
        <p:spPr>
          <a:xfrm>
            <a:off x="431540" y="3141978"/>
            <a:ext cx="264872" cy="330797"/>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pic>
        <p:nvPicPr>
          <p:cNvPr id="14" name="Picture 5"/>
          <p:cNvPicPr>
            <a:picLocks noChangeAspect="1" noChangeArrowheads="1"/>
          </p:cNvPicPr>
          <p:nvPr/>
        </p:nvPicPr>
        <p:blipFill>
          <a:blip r:embed="rId3" cstate="print"/>
          <a:srcRect/>
          <a:stretch>
            <a:fillRect/>
          </a:stretch>
        </p:blipFill>
        <p:spPr bwMode="auto">
          <a:xfrm>
            <a:off x="-508" y="1001955"/>
            <a:ext cx="8865410" cy="1774893"/>
          </a:xfrm>
          <a:prstGeom prst="rect">
            <a:avLst/>
          </a:prstGeom>
          <a:noFill/>
          <a:ln w="19050" cap="flat" cmpd="sng" algn="ctr">
            <a:noFill/>
            <a:prstDash val="solid"/>
            <a:miter lim="800000"/>
            <a:headEnd type="none" w="med" len="med"/>
            <a:tailEnd type="none" w="med" len="med"/>
          </a:ln>
        </p:spPr>
      </p:pic>
      <p:sp>
        <p:nvSpPr>
          <p:cNvPr id="17" name="Chevron 16"/>
          <p:cNvSpPr/>
          <p:nvPr/>
        </p:nvSpPr>
        <p:spPr>
          <a:xfrm>
            <a:off x="6214437" y="4357056"/>
            <a:ext cx="121759" cy="152064"/>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18" name="Text Placeholder 17"/>
          <p:cNvSpPr>
            <a:spLocks noGrp="1"/>
          </p:cNvSpPr>
          <p:nvPr>
            <p:ph type="body" sz="quarter" idx="15"/>
          </p:nvPr>
        </p:nvSpPr>
        <p:spPr/>
        <p:txBody>
          <a:bodyPr/>
          <a:lstStyle/>
          <a:p>
            <a:r>
              <a:rPr lang="en-CA" dirty="0" smtClean="0"/>
              <a:t>Make the case for leveraging power users</a:t>
            </a:r>
            <a:endParaRPr lang="en-CA" dirty="0"/>
          </a:p>
        </p:txBody>
      </p:sp>
      <p:sp>
        <p:nvSpPr>
          <p:cNvPr id="19" name="Text Placeholder 18"/>
          <p:cNvSpPr>
            <a:spLocks noGrp="1"/>
          </p:cNvSpPr>
          <p:nvPr>
            <p:ph type="body" sz="quarter" idx="18"/>
          </p:nvPr>
        </p:nvSpPr>
        <p:spPr/>
        <p:txBody>
          <a:bodyPr/>
          <a:lstStyle/>
          <a:p>
            <a:r>
              <a:rPr lang="en-CA" dirty="0" smtClean="0"/>
              <a:t>Make the case for leveraging power users</a:t>
            </a:r>
          </a:p>
          <a:p>
            <a:pPr lvl="0">
              <a:defRPr/>
            </a:pPr>
            <a:r>
              <a:rPr lang="en-CA" dirty="0" smtClean="0"/>
              <a:t>Identify and evaluate power users and technology champions</a:t>
            </a:r>
          </a:p>
          <a:p>
            <a:pPr lvl="0">
              <a:defRPr/>
            </a:pPr>
            <a:r>
              <a:rPr lang="en-CA" dirty="0" smtClean="0"/>
              <a:t>Enable technology champions, leverage power users, and get business buy-in</a:t>
            </a:r>
          </a:p>
        </p:txBody>
      </p:sp>
      <p:sp>
        <p:nvSpPr>
          <p:cNvPr id="20" name="Text Placeholder 19"/>
          <p:cNvSpPr>
            <a:spLocks noGrp="1"/>
          </p:cNvSpPr>
          <p:nvPr>
            <p:ph type="body" sz="quarter" idx="21"/>
          </p:nvPr>
        </p:nvSpPr>
        <p:spPr/>
        <p:txBody>
          <a:bodyPr/>
          <a:lstStyle/>
          <a:p>
            <a:r>
              <a:rPr lang="en-CA" dirty="0" smtClean="0"/>
              <a:t>The rise of power users in organizations and the reasons behind it.</a:t>
            </a:r>
          </a:p>
          <a:p>
            <a:r>
              <a:rPr lang="en-CA" dirty="0" smtClean="0"/>
              <a:t>The benefits of leveraging power users.</a:t>
            </a:r>
          </a:p>
          <a:p>
            <a:r>
              <a:rPr lang="en-CA" dirty="0" smtClean="0"/>
              <a:t>The dangers of ignoring or obstructing power users.</a:t>
            </a:r>
          </a:p>
          <a:p>
            <a:endParaRPr lang="en-CA" dirty="0"/>
          </a:p>
        </p:txBody>
      </p:sp>
      <p:cxnSp>
        <p:nvCxnSpPr>
          <p:cNvPr id="8" name="Straight Connector 7"/>
          <p:cNvCxnSpPr/>
          <p:nvPr/>
        </p:nvCxnSpPr>
        <p:spPr>
          <a:xfrm rot="5400000">
            <a:off x="4970829" y="5233490"/>
            <a:ext cx="1867710"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pic>
        <p:nvPicPr>
          <p:cNvPr id="9" name="Picture 8" descr="sample_linkbar-itrgNEW.gif">
            <a:hlinkClick r:id="rId4"/>
          </p:cNvPr>
          <p:cNvPicPr>
            <a:picLocks noChangeAspect="1"/>
          </p:cNvPicPr>
          <p:nvPr/>
        </p:nvPicPr>
        <p:blipFill>
          <a:blip r:embed="rId5"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nvGraphicFramePr>
        <p:xfrm>
          <a:off x="1588" y="1588"/>
          <a:ext cx="1587" cy="1587"/>
        </p:xfrm>
        <a:graphic>
          <a:graphicData uri="http://schemas.openxmlformats.org/presentationml/2006/ole">
            <p:oleObj spid="_x0000_s94209" name="think-cell Slide" r:id="rId8" imgW="360" imgH="360" progId="">
              <p:embed/>
            </p:oleObj>
          </a:graphicData>
        </a:graphic>
      </p:graphicFrame>
      <p:pic>
        <p:nvPicPr>
          <p:cNvPr id="83970" name="Picture 2" descr="Vector Art: business people"/>
          <p:cNvPicPr>
            <a:picLocks noChangeAspect="1" noChangeArrowheads="1"/>
          </p:cNvPicPr>
          <p:nvPr>
            <p:custDataLst>
              <p:tags r:id="rId2"/>
            </p:custDataLst>
          </p:nvPr>
        </p:nvPicPr>
        <p:blipFill>
          <a:blip r:embed="rId9" cstate="print"/>
          <a:stretch>
            <a:fillRect/>
          </a:stretch>
        </p:blipFill>
        <p:spPr bwMode="auto">
          <a:xfrm>
            <a:off x="5379267" y="1160748"/>
            <a:ext cx="3585221" cy="2815860"/>
          </a:xfrm>
          <a:prstGeom prst="rect">
            <a:avLst/>
          </a:prstGeom>
          <a:noFill/>
          <a:effectLst/>
        </p:spPr>
      </p:pic>
      <p:sp>
        <p:nvSpPr>
          <p:cNvPr id="2" name="Title 1"/>
          <p:cNvSpPr>
            <a:spLocks noGrp="1"/>
          </p:cNvSpPr>
          <p:nvPr>
            <p:ph type="title"/>
            <p:custDataLst>
              <p:tags r:id="rId3"/>
            </p:custDataLst>
          </p:nvPr>
        </p:nvSpPr>
        <p:spPr/>
        <p:txBody>
          <a:bodyPr/>
          <a:lstStyle/>
          <a:p>
            <a:r>
              <a:rPr lang="en-CA" dirty="0" smtClean="0"/>
              <a:t>Understand the evolution of your user base</a:t>
            </a:r>
            <a:endParaRPr lang="en-CA" dirty="0"/>
          </a:p>
        </p:txBody>
      </p:sp>
      <p:sp>
        <p:nvSpPr>
          <p:cNvPr id="3" name="Text Placeholder 2"/>
          <p:cNvSpPr>
            <a:spLocks noGrp="1"/>
          </p:cNvSpPr>
          <p:nvPr>
            <p:ph type="body" sz="quarter" idx="16"/>
            <p:custDataLst>
              <p:tags r:id="rId4"/>
            </p:custDataLst>
          </p:nvPr>
        </p:nvSpPr>
        <p:spPr>
          <a:xfrm>
            <a:off x="215517" y="1808820"/>
            <a:ext cx="5400599" cy="2916324"/>
          </a:xfrm>
        </p:spPr>
        <p:txBody>
          <a:bodyPr/>
          <a:lstStyle/>
          <a:p>
            <a:r>
              <a:rPr lang="en-CA" dirty="0" smtClean="0"/>
              <a:t>The workforce continues to change and evolve. As jobs in all areas of the organization begin to integrate more and more technology solutions, the business end user has become a much more technologically-savvy entity.</a:t>
            </a:r>
          </a:p>
          <a:p>
            <a:r>
              <a:rPr lang="en-CA" dirty="0" smtClean="0"/>
              <a:t>These business end users, through growing interest in technology, have become power users. </a:t>
            </a:r>
            <a:r>
              <a:rPr lang="en-CA" b="1" dirty="0" smtClean="0"/>
              <a:t>Power users </a:t>
            </a:r>
            <a:r>
              <a:rPr lang="en-CA" dirty="0" smtClean="0"/>
              <a:t>are business end users with some or all of the following characteristics:</a:t>
            </a:r>
          </a:p>
          <a:p>
            <a:pPr lvl="1"/>
            <a:r>
              <a:rPr lang="en-CA" dirty="0" smtClean="0"/>
              <a:t>Interest and enthusiasm in technology beyond their basic work processes.</a:t>
            </a:r>
          </a:p>
          <a:p>
            <a:pPr lvl="1"/>
            <a:r>
              <a:rPr lang="en-CA" dirty="0" smtClean="0"/>
              <a:t>Skills and capabilities with enterprise applications that meet and exceed the training provided by the organization.</a:t>
            </a:r>
          </a:p>
          <a:p>
            <a:pPr lvl="1"/>
            <a:r>
              <a:rPr lang="en-CA" dirty="0" smtClean="0"/>
              <a:t>The ability to easily integrate new technologies into work processes.</a:t>
            </a:r>
          </a:p>
          <a:p>
            <a:pPr lvl="1"/>
            <a:r>
              <a:rPr lang="en-CA" dirty="0" smtClean="0"/>
              <a:t>Find new, innovative ways to use existing technology to improve business processes, or discover new technology to improve business processes.</a:t>
            </a:r>
          </a:p>
          <a:p>
            <a:r>
              <a:rPr lang="en-CA" b="1" dirty="0" smtClean="0"/>
              <a:t>Technology champions </a:t>
            </a:r>
            <a:r>
              <a:rPr lang="en-CA" dirty="0" smtClean="0"/>
              <a:t>possess all of the above skills plus non-technical attributes such as leadership skills, influence, and adaptability.</a:t>
            </a:r>
            <a:endParaRPr lang="en-CA" b="1" dirty="0" smtClean="0"/>
          </a:p>
          <a:p>
            <a:r>
              <a:rPr lang="en-CA" dirty="0" smtClean="0"/>
              <a:t>IT leaders have typically seen these power users as a threat to the security of the organization’s data, but IT leaders seeking to restrict power users are doing themselves a disservice, strategically.</a:t>
            </a:r>
          </a:p>
          <a:p>
            <a:r>
              <a:rPr lang="en-CA" dirty="0" smtClean="0"/>
              <a:t>Prepare to get to know these users, because they will be invaluable to the success of your IT initiatives, and the credibility of your IT department.</a:t>
            </a:r>
          </a:p>
        </p:txBody>
      </p:sp>
      <p:sp>
        <p:nvSpPr>
          <p:cNvPr id="4" name="Text Placeholder 15"/>
          <p:cNvSpPr txBox="1">
            <a:spLocks/>
          </p:cNvSpPr>
          <p:nvPr>
            <p:custDataLst>
              <p:tags r:id="rId5"/>
            </p:custDataLst>
          </p:nvPr>
        </p:nvSpPr>
        <p:spPr>
          <a:xfrm>
            <a:off x="257176" y="1124744"/>
            <a:ext cx="8620124" cy="657225"/>
          </a:xfrm>
          <a:prstGeom prst="rect">
            <a:avLst/>
          </a:prstGeom>
        </p:spPr>
        <p:txBody>
          <a:bodyPr/>
          <a:lstStyle/>
          <a:p>
            <a:pPr marR="0" lvl="0" algn="l" defTabSz="914400" rtl="0" eaLnBrk="0" fontAlgn="base" latinLnBrk="0" hangingPunct="0">
              <a:lnSpc>
                <a:spcPct val="100000"/>
              </a:lnSpc>
              <a:spcBef>
                <a:spcPct val="20000"/>
              </a:spcBef>
              <a:spcAft>
                <a:spcPct val="0"/>
              </a:spcAft>
              <a:buClr>
                <a:schemeClr val="tx1"/>
              </a:buClr>
              <a:buSzPct val="120000"/>
              <a:tabLst/>
              <a:defRPr/>
            </a:pPr>
            <a:r>
              <a:rPr lang="en-CA" b="1" noProof="0" dirty="0" smtClean="0">
                <a:latin typeface="+mn-lt"/>
              </a:rPr>
              <a:t>As your user base becomes more tech-savvy, IT leaders must engage with business end users more directly than ever before.</a:t>
            </a:r>
            <a:endParaRPr kumimoji="0" lang="en-CA" b="1"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5" name="Up Arrow 14"/>
          <p:cNvSpPr/>
          <p:nvPr/>
        </p:nvSpPr>
        <p:spPr>
          <a:xfrm rot="1879273">
            <a:off x="6245680" y="3472489"/>
            <a:ext cx="193022" cy="256222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Up Arrow 15"/>
          <p:cNvSpPr/>
          <p:nvPr/>
        </p:nvSpPr>
        <p:spPr>
          <a:xfrm rot="19701606">
            <a:off x="7751013" y="3579961"/>
            <a:ext cx="184148" cy="99574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 name="Isosceles Triangle 16"/>
          <p:cNvSpPr/>
          <p:nvPr/>
        </p:nvSpPr>
        <p:spPr>
          <a:xfrm>
            <a:off x="5787556" y="3487014"/>
            <a:ext cx="2988332" cy="2808312"/>
          </a:xfrm>
          <a:prstGeom prst="triangle">
            <a:avLst/>
          </a:prstGeom>
          <a:solidFill>
            <a:srgbClr val="7FAC85"/>
          </a:solidFill>
          <a:ln w="28575">
            <a:solidFill>
              <a:srgbClr val="243F54">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cxnSp>
        <p:nvCxnSpPr>
          <p:cNvPr id="18" name="Straight Connector 17"/>
          <p:cNvCxnSpPr/>
          <p:nvPr/>
        </p:nvCxnSpPr>
        <p:spPr>
          <a:xfrm>
            <a:off x="6205845" y="5517232"/>
            <a:ext cx="2160240" cy="0"/>
          </a:xfrm>
          <a:prstGeom prst="line">
            <a:avLst/>
          </a:prstGeom>
          <a:ln>
            <a:solidFill>
              <a:schemeClr val="accent1">
                <a:shade val="95000"/>
                <a:satMod val="105000"/>
                <a:alpha val="50000"/>
              </a:schemeClr>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6751082" y="4041068"/>
            <a:ext cx="1061281" cy="523220"/>
          </a:xfrm>
          <a:prstGeom prst="rect">
            <a:avLst/>
          </a:prstGeom>
          <a:noFill/>
        </p:spPr>
        <p:txBody>
          <a:bodyPr wrap="square" rtlCol="0">
            <a:spAutoFit/>
          </a:bodyPr>
          <a:lstStyle/>
          <a:p>
            <a:r>
              <a:rPr lang="en-CA" sz="1400" b="1" dirty="0" smtClean="0"/>
              <a:t>Power Users</a:t>
            </a:r>
            <a:endParaRPr lang="en-CA" sz="1400" b="1" dirty="0"/>
          </a:p>
        </p:txBody>
      </p:sp>
      <p:sp>
        <p:nvSpPr>
          <p:cNvPr id="20" name="TextBox 19"/>
          <p:cNvSpPr txBox="1"/>
          <p:nvPr/>
        </p:nvSpPr>
        <p:spPr>
          <a:xfrm rot="3497051">
            <a:off x="7451754" y="4272958"/>
            <a:ext cx="1764195" cy="307777"/>
          </a:xfrm>
          <a:prstGeom prst="rect">
            <a:avLst/>
          </a:prstGeom>
          <a:noFill/>
        </p:spPr>
        <p:txBody>
          <a:bodyPr wrap="square" rtlCol="0">
            <a:spAutoFit/>
          </a:bodyPr>
          <a:lstStyle/>
          <a:p>
            <a:r>
              <a:rPr lang="en-CA" sz="1400" dirty="0" smtClean="0"/>
              <a:t>Non-technical Skills</a:t>
            </a:r>
            <a:endParaRPr lang="en-CA" sz="1400" dirty="0"/>
          </a:p>
        </p:txBody>
      </p:sp>
      <p:sp>
        <p:nvSpPr>
          <p:cNvPr id="21" name="TextBox 20"/>
          <p:cNvSpPr txBox="1"/>
          <p:nvPr/>
        </p:nvSpPr>
        <p:spPr>
          <a:xfrm rot="18093120">
            <a:off x="5163731" y="4408398"/>
            <a:ext cx="2052228" cy="307777"/>
          </a:xfrm>
          <a:prstGeom prst="rect">
            <a:avLst/>
          </a:prstGeom>
          <a:noFill/>
        </p:spPr>
        <p:txBody>
          <a:bodyPr wrap="square" rtlCol="0">
            <a:spAutoFit/>
          </a:bodyPr>
          <a:lstStyle/>
          <a:p>
            <a:r>
              <a:rPr lang="en-CA" sz="1400" dirty="0" smtClean="0"/>
              <a:t>Technical Skills</a:t>
            </a:r>
            <a:endParaRPr lang="en-CA" sz="1400" dirty="0"/>
          </a:p>
        </p:txBody>
      </p:sp>
      <p:cxnSp>
        <p:nvCxnSpPr>
          <p:cNvPr id="22" name="Straight Connector 21"/>
          <p:cNvCxnSpPr/>
          <p:nvPr/>
        </p:nvCxnSpPr>
        <p:spPr>
          <a:xfrm>
            <a:off x="7033937" y="3933056"/>
            <a:ext cx="504056" cy="0"/>
          </a:xfrm>
          <a:prstGeom prst="line">
            <a:avLst/>
          </a:prstGeom>
          <a:ln>
            <a:solidFill>
              <a:schemeClr val="accent1">
                <a:shade val="95000"/>
                <a:satMod val="105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6698805" y="4581128"/>
            <a:ext cx="1163224" cy="0"/>
          </a:xfrm>
          <a:prstGeom prst="line">
            <a:avLst/>
          </a:prstGeom>
          <a:ln>
            <a:solidFill>
              <a:srgbClr val="243F54">
                <a:alpha val="50000"/>
              </a:srgbClr>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6643850" y="3032956"/>
            <a:ext cx="1275745" cy="523220"/>
          </a:xfrm>
          <a:prstGeom prst="rect">
            <a:avLst/>
          </a:prstGeom>
          <a:noFill/>
        </p:spPr>
        <p:txBody>
          <a:bodyPr wrap="square" rtlCol="0">
            <a:spAutoFit/>
          </a:bodyPr>
          <a:lstStyle/>
          <a:p>
            <a:r>
              <a:rPr lang="en-CA" sz="1400" b="1" dirty="0" smtClean="0"/>
              <a:t>Technology</a:t>
            </a:r>
          </a:p>
          <a:p>
            <a:r>
              <a:rPr lang="en-CA" sz="1400" b="1" dirty="0" smtClean="0"/>
              <a:t>Champions</a:t>
            </a:r>
            <a:endParaRPr lang="en-CA" sz="1400" b="1" dirty="0"/>
          </a:p>
        </p:txBody>
      </p:sp>
      <p:sp>
        <p:nvSpPr>
          <p:cNvPr id="25" name="TextBox 24"/>
          <p:cNvSpPr txBox="1"/>
          <p:nvPr/>
        </p:nvSpPr>
        <p:spPr>
          <a:xfrm>
            <a:off x="6489634" y="4777988"/>
            <a:ext cx="1584176" cy="523220"/>
          </a:xfrm>
          <a:prstGeom prst="rect">
            <a:avLst/>
          </a:prstGeom>
          <a:noFill/>
        </p:spPr>
        <p:txBody>
          <a:bodyPr wrap="square" rtlCol="0">
            <a:spAutoFit/>
          </a:bodyPr>
          <a:lstStyle/>
          <a:p>
            <a:r>
              <a:rPr lang="en-CA" sz="1400" b="1" dirty="0" smtClean="0"/>
              <a:t>Tech-Capable</a:t>
            </a:r>
          </a:p>
          <a:p>
            <a:r>
              <a:rPr lang="en-CA" sz="1400" b="1" dirty="0" smtClean="0"/>
              <a:t>Users</a:t>
            </a:r>
            <a:endParaRPr lang="en-CA" sz="1400" b="1" dirty="0"/>
          </a:p>
        </p:txBody>
      </p:sp>
      <p:sp>
        <p:nvSpPr>
          <p:cNvPr id="26" name="TextBox 25"/>
          <p:cNvSpPr txBox="1"/>
          <p:nvPr/>
        </p:nvSpPr>
        <p:spPr>
          <a:xfrm>
            <a:off x="6489634" y="5642084"/>
            <a:ext cx="1584176" cy="523220"/>
          </a:xfrm>
          <a:prstGeom prst="rect">
            <a:avLst/>
          </a:prstGeom>
          <a:noFill/>
        </p:spPr>
        <p:txBody>
          <a:bodyPr wrap="square" rtlCol="0">
            <a:spAutoFit/>
          </a:bodyPr>
          <a:lstStyle/>
          <a:p>
            <a:r>
              <a:rPr lang="en-CA" sz="1400" b="1" dirty="0" smtClean="0"/>
              <a:t>Entry-Level Users</a:t>
            </a:r>
            <a:endParaRPr lang="en-CA" sz="1400" b="1" dirty="0"/>
          </a:p>
        </p:txBody>
      </p:sp>
      <p:pic>
        <p:nvPicPr>
          <p:cNvPr id="27" name="Picture 26" descr="sample_linkbar-itrgNEW.gif">
            <a:hlinkClick r:id="rId10"/>
          </p:cNvPr>
          <p:cNvPicPr>
            <a:picLocks noChangeAspect="1"/>
          </p:cNvPicPr>
          <p:nvPr/>
        </p:nvPicPr>
        <p:blipFill>
          <a:blip r:embed="rId11"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 Placeholder 29"/>
          <p:cNvSpPr>
            <a:spLocks noGrp="1"/>
          </p:cNvSpPr>
          <p:nvPr>
            <p:ph type="body" sz="quarter" idx="19"/>
          </p:nvPr>
        </p:nvSpPr>
        <p:spPr/>
        <p:txBody>
          <a:bodyPr/>
          <a:lstStyle/>
          <a:p>
            <a:r>
              <a:rPr lang="en-CA" dirty="0" smtClean="0"/>
              <a:t>Why do power users procure their own technologies for work? What are their expectations?</a:t>
            </a:r>
            <a:endParaRPr lang="en-CA" dirty="0"/>
          </a:p>
        </p:txBody>
      </p:sp>
      <p:sp>
        <p:nvSpPr>
          <p:cNvPr id="29" name="Title 28"/>
          <p:cNvSpPr>
            <a:spLocks noGrp="1"/>
          </p:cNvSpPr>
          <p:nvPr>
            <p:ph type="title"/>
          </p:nvPr>
        </p:nvSpPr>
        <p:spPr/>
        <p:txBody>
          <a:bodyPr/>
          <a:lstStyle/>
          <a:p>
            <a:r>
              <a:rPr lang="en-CA" dirty="0" smtClean="0"/>
              <a:t>Case Study: The view of a power user</a:t>
            </a:r>
            <a:endParaRPr lang="en-CA" dirty="0"/>
          </a:p>
        </p:txBody>
      </p:sp>
      <p:sp>
        <p:nvSpPr>
          <p:cNvPr id="22" name="Chevron 21"/>
          <p:cNvSpPr/>
          <p:nvPr/>
        </p:nvSpPr>
        <p:spPr>
          <a:xfrm>
            <a:off x="5904148" y="4639790"/>
            <a:ext cx="257096" cy="360040"/>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grpSp>
        <p:nvGrpSpPr>
          <p:cNvPr id="2" name="Group 37"/>
          <p:cNvGrpSpPr/>
          <p:nvPr/>
        </p:nvGrpSpPr>
        <p:grpSpPr>
          <a:xfrm>
            <a:off x="2015716" y="2369782"/>
            <a:ext cx="6804756" cy="462829"/>
            <a:chOff x="2159732" y="2369782"/>
            <a:chExt cx="6804756" cy="462829"/>
          </a:xfrm>
        </p:grpSpPr>
        <p:sp>
          <p:nvSpPr>
            <p:cNvPr id="32" name="TextBox 31"/>
            <p:cNvSpPr txBox="1"/>
            <p:nvPr/>
          </p:nvSpPr>
          <p:spPr>
            <a:xfrm>
              <a:off x="2159732" y="2370946"/>
              <a:ext cx="900100" cy="461665"/>
            </a:xfrm>
            <a:prstGeom prst="rect">
              <a:avLst/>
            </a:prstGeom>
            <a:noFill/>
          </p:spPr>
          <p:txBody>
            <a:bodyPr wrap="square" rtlCol="0">
              <a:spAutoFit/>
            </a:bodyPr>
            <a:lstStyle/>
            <a:p>
              <a:pPr algn="r"/>
              <a:r>
                <a:rPr lang="en-CA" sz="1200" b="1" dirty="0" smtClean="0"/>
                <a:t>Industry:</a:t>
              </a:r>
            </a:p>
            <a:p>
              <a:pPr algn="r"/>
              <a:r>
                <a:rPr lang="en-CA" sz="1200" b="1" dirty="0" smtClean="0"/>
                <a:t>Source:</a:t>
              </a:r>
              <a:endParaRPr lang="en-CA" sz="1200" b="1" dirty="0"/>
            </a:p>
          </p:txBody>
        </p:sp>
        <p:sp>
          <p:nvSpPr>
            <p:cNvPr id="35" name="TextBox 34"/>
            <p:cNvSpPr txBox="1"/>
            <p:nvPr/>
          </p:nvSpPr>
          <p:spPr>
            <a:xfrm>
              <a:off x="2967105" y="2369782"/>
              <a:ext cx="5997383" cy="461665"/>
            </a:xfrm>
            <a:prstGeom prst="rect">
              <a:avLst/>
            </a:prstGeom>
            <a:noFill/>
          </p:spPr>
          <p:txBody>
            <a:bodyPr wrap="square" rtlCol="0">
              <a:spAutoFit/>
            </a:bodyPr>
            <a:lstStyle/>
            <a:p>
              <a:pPr algn="l"/>
              <a:r>
                <a:rPr lang="en-CA" sz="1200" dirty="0" smtClean="0"/>
                <a:t>Business Services Firm</a:t>
              </a:r>
            </a:p>
            <a:p>
              <a:pPr algn="l"/>
              <a:r>
                <a:rPr lang="en-CA" sz="1200" dirty="0" smtClean="0"/>
                <a:t>Senior Research Analyst, Company ABC </a:t>
              </a:r>
            </a:p>
          </p:txBody>
        </p:sp>
      </p:grpSp>
      <p:grpSp>
        <p:nvGrpSpPr>
          <p:cNvPr id="3" name="Group 33"/>
          <p:cNvGrpSpPr/>
          <p:nvPr/>
        </p:nvGrpSpPr>
        <p:grpSpPr>
          <a:xfrm>
            <a:off x="251520" y="3140968"/>
            <a:ext cx="2571569" cy="3160896"/>
            <a:chOff x="5543550" y="2724151"/>
            <a:chExt cx="3295651" cy="1276351"/>
          </a:xfrm>
        </p:grpSpPr>
        <p:sp>
          <p:nvSpPr>
            <p:cNvPr id="40" name="Rectangle 39"/>
            <p:cNvSpPr/>
            <p:nvPr/>
          </p:nvSpPr>
          <p:spPr>
            <a:xfrm>
              <a:off x="5543550" y="2840444"/>
              <a:ext cx="3295651" cy="1160058"/>
            </a:xfrm>
            <a:prstGeom prst="rect">
              <a:avLst/>
            </a:prstGeom>
            <a:solidFill>
              <a:schemeClr val="bg1"/>
            </a:solidFill>
            <a:ln w="12700">
              <a:solidFill>
                <a:schemeClr val="accent3"/>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200" dirty="0" smtClean="0">
                  <a:solidFill>
                    <a:schemeClr val="tx1"/>
                  </a:solidFill>
                </a:rPr>
                <a:t>A Senior Research Analyst (SRA) at Company ABC found IT took a “one size fits all” approach with regard to the computers, programs, and applications provided to business users. The programs and applications offered on company-owned laptops did not support the way he worked. All work laptops were locked making it impossible to install self-selected and procured programs.</a:t>
              </a:r>
              <a:endParaRPr lang="en-CA" sz="1200" dirty="0">
                <a:solidFill>
                  <a:schemeClr val="tx1"/>
                </a:solidFill>
              </a:endParaRPr>
            </a:p>
          </p:txBody>
        </p:sp>
        <p:sp>
          <p:nvSpPr>
            <p:cNvPr id="42" name="Round Same Side Corner Rectangle 41"/>
            <p:cNvSpPr/>
            <p:nvPr/>
          </p:nvSpPr>
          <p:spPr>
            <a:xfrm>
              <a:off x="5543550" y="2724151"/>
              <a:ext cx="3295650" cy="116293"/>
            </a:xfrm>
            <a:prstGeom prst="round2SameRect">
              <a:avLst>
                <a:gd name="adj1" fmla="val 10667"/>
                <a:gd name="adj2" fmla="val 0"/>
              </a:avLst>
            </a:prstGeom>
            <a:solidFill>
              <a:schemeClr val="accent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b="1" dirty="0" smtClean="0">
                  <a:solidFill>
                    <a:schemeClr val="bg1"/>
                  </a:solidFill>
                </a:rPr>
                <a:t>Situation</a:t>
              </a:r>
              <a:endParaRPr lang="en-CA" sz="1200" b="1" dirty="0">
                <a:solidFill>
                  <a:schemeClr val="bg1"/>
                </a:solidFill>
              </a:endParaRPr>
            </a:p>
          </p:txBody>
        </p:sp>
      </p:grpSp>
      <p:grpSp>
        <p:nvGrpSpPr>
          <p:cNvPr id="4" name="Group 33"/>
          <p:cNvGrpSpPr/>
          <p:nvPr/>
        </p:nvGrpSpPr>
        <p:grpSpPr>
          <a:xfrm>
            <a:off x="3257801" y="3140968"/>
            <a:ext cx="2571570" cy="3160896"/>
            <a:chOff x="5543548" y="2724151"/>
            <a:chExt cx="3295652" cy="1276351"/>
          </a:xfrm>
        </p:grpSpPr>
        <p:sp>
          <p:nvSpPr>
            <p:cNvPr id="47" name="Rectangle 46"/>
            <p:cNvSpPr/>
            <p:nvPr/>
          </p:nvSpPr>
          <p:spPr>
            <a:xfrm>
              <a:off x="5543548" y="2840444"/>
              <a:ext cx="3295651" cy="1160058"/>
            </a:xfrm>
            <a:prstGeom prst="rect">
              <a:avLst/>
            </a:prstGeom>
            <a:solidFill>
              <a:schemeClr val="bg1"/>
            </a:solidFill>
            <a:ln w="12700">
              <a:solidFill>
                <a:schemeClr val="accent3"/>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200" dirty="0" smtClean="0">
                  <a:solidFill>
                    <a:schemeClr val="tx1"/>
                  </a:solidFill>
                </a:rPr>
                <a:t>The SRA researched what programs and applications would increase his efficiency. He asked IT to approve the installation of a program he believed would streamline his work process and was told there were multiple channels he would have to follow to get it approved. He wanted to install this program to increase his efficiency, and he found trying to get approval took a lot of time and in turn, decreased his efficiency.</a:t>
              </a:r>
            </a:p>
          </p:txBody>
        </p:sp>
        <p:sp>
          <p:nvSpPr>
            <p:cNvPr id="48" name="Round Same Side Corner Rectangle 47"/>
            <p:cNvSpPr/>
            <p:nvPr/>
          </p:nvSpPr>
          <p:spPr>
            <a:xfrm>
              <a:off x="5543550" y="2724151"/>
              <a:ext cx="3295650" cy="116293"/>
            </a:xfrm>
            <a:prstGeom prst="round2SameRect">
              <a:avLst>
                <a:gd name="adj1" fmla="val 10667"/>
                <a:gd name="adj2" fmla="val 0"/>
              </a:avLst>
            </a:prstGeom>
            <a:solidFill>
              <a:schemeClr val="accent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b="1" dirty="0" smtClean="0">
                  <a:solidFill>
                    <a:schemeClr val="bg1"/>
                  </a:solidFill>
                </a:rPr>
                <a:t>Challenge</a:t>
              </a:r>
              <a:endParaRPr lang="en-CA" sz="1200" b="1" dirty="0">
                <a:solidFill>
                  <a:schemeClr val="bg1"/>
                </a:solidFill>
              </a:endParaRPr>
            </a:p>
          </p:txBody>
        </p:sp>
      </p:grpSp>
      <p:grpSp>
        <p:nvGrpSpPr>
          <p:cNvPr id="5" name="Group 33"/>
          <p:cNvGrpSpPr/>
          <p:nvPr/>
        </p:nvGrpSpPr>
        <p:grpSpPr>
          <a:xfrm>
            <a:off x="6264082" y="3140969"/>
            <a:ext cx="2571570" cy="3160896"/>
            <a:chOff x="5543548" y="2724151"/>
            <a:chExt cx="3295652" cy="1276351"/>
          </a:xfrm>
        </p:grpSpPr>
        <p:sp>
          <p:nvSpPr>
            <p:cNvPr id="50" name="Rectangle 49"/>
            <p:cNvSpPr/>
            <p:nvPr/>
          </p:nvSpPr>
          <p:spPr>
            <a:xfrm>
              <a:off x="5543548" y="2840444"/>
              <a:ext cx="3295650" cy="1160058"/>
            </a:xfrm>
            <a:prstGeom prst="rect">
              <a:avLst/>
            </a:prstGeom>
            <a:solidFill>
              <a:schemeClr val="bg1"/>
            </a:solidFill>
            <a:ln w="12700">
              <a:solidFill>
                <a:schemeClr val="accent3"/>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200" dirty="0" smtClean="0">
                  <a:solidFill>
                    <a:schemeClr val="tx1"/>
                  </a:solidFill>
                </a:rPr>
                <a:t>Company ABC supports bring-your-own-device, so after determining what kind of device and applications he would need, the SRA purchased a laptop for work. While there were initial compatibility issues, the SRA found ways around them. Using self-selected technology has seen him become three to seven times more productive. He has introduced co-workers to a selection of these applications, which has also increased their efficiency. </a:t>
              </a:r>
            </a:p>
          </p:txBody>
        </p:sp>
        <p:sp>
          <p:nvSpPr>
            <p:cNvPr id="51" name="Round Same Side Corner Rectangle 50"/>
            <p:cNvSpPr/>
            <p:nvPr/>
          </p:nvSpPr>
          <p:spPr>
            <a:xfrm>
              <a:off x="5543550" y="2724151"/>
              <a:ext cx="3295650" cy="116293"/>
            </a:xfrm>
            <a:prstGeom prst="round2SameRect">
              <a:avLst>
                <a:gd name="adj1" fmla="val 10667"/>
                <a:gd name="adj2" fmla="val 0"/>
              </a:avLst>
            </a:prstGeom>
            <a:solidFill>
              <a:schemeClr val="accent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b="1" dirty="0" smtClean="0">
                  <a:solidFill>
                    <a:schemeClr val="bg1"/>
                  </a:solidFill>
                </a:rPr>
                <a:t>Results</a:t>
              </a:r>
              <a:endParaRPr lang="en-CA" sz="1200" b="1" dirty="0">
                <a:solidFill>
                  <a:schemeClr val="bg1"/>
                </a:solidFill>
              </a:endParaRPr>
            </a:p>
          </p:txBody>
        </p:sp>
      </p:grpSp>
      <p:sp>
        <p:nvSpPr>
          <p:cNvPr id="52" name="Chevron 51"/>
          <p:cNvSpPr/>
          <p:nvPr/>
        </p:nvSpPr>
        <p:spPr>
          <a:xfrm>
            <a:off x="2915816" y="4639790"/>
            <a:ext cx="257096" cy="360040"/>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18" name="Picture 17"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CA" dirty="0" smtClean="0"/>
              <a:t>The rise of consumerization </a:t>
            </a:r>
            <a:endParaRPr lang="en-CA" dirty="0"/>
          </a:p>
        </p:txBody>
      </p:sp>
      <p:sp>
        <p:nvSpPr>
          <p:cNvPr id="3" name="Text Placeholder 2"/>
          <p:cNvSpPr>
            <a:spLocks noGrp="1"/>
          </p:cNvSpPr>
          <p:nvPr>
            <p:ph type="body" sz="quarter" idx="16"/>
          </p:nvPr>
        </p:nvSpPr>
        <p:spPr>
          <a:xfrm>
            <a:off x="3671900" y="1880828"/>
            <a:ext cx="5133392" cy="3677781"/>
          </a:xfrm>
        </p:spPr>
        <p:txBody>
          <a:bodyPr/>
          <a:lstStyle/>
          <a:p>
            <a:r>
              <a:rPr lang="en-CA" dirty="0" smtClean="0"/>
              <a:t>One of the reasons for the increase in the number of power users in the organization is the rise of consumerization. Devices and applications that are not expressly designed for enterprise use have been introduced into organizations, often without IT’s consent. This often leads to power users using applications that fulfill a need, but are not properly secured by IT.</a:t>
            </a:r>
          </a:p>
          <a:p>
            <a:r>
              <a:rPr lang="en-CA" dirty="0" smtClean="0"/>
              <a:t>Consumerization for IT departments is consistently a point of contention because IT leaders are remaining on the defensive and not seeing it for the opportunity that it is.</a:t>
            </a:r>
          </a:p>
          <a:p>
            <a:r>
              <a:rPr lang="en-CA" dirty="0" smtClean="0"/>
              <a:t>IT must communicate with these users as a bare minimum to keep their data protected, but if they want to be strategic, they should be looking at consumerization and power users as a way to position IT to satisfy the needs of users and improve its credibility with the organization.</a:t>
            </a:r>
          </a:p>
          <a:p>
            <a:r>
              <a:rPr lang="en-CA" dirty="0" smtClean="0"/>
              <a:t>Trends like consumerization can be a litmus test for discovering power users. Which employees are demanding more user-friendly experiences, or suggesting new tools for their jobs? These may be the people you will be working with to help your IT initiatives succeed.</a:t>
            </a:r>
          </a:p>
        </p:txBody>
      </p:sp>
      <p:sp>
        <p:nvSpPr>
          <p:cNvPr id="4" name="Text Placeholder 15"/>
          <p:cNvSpPr txBox="1">
            <a:spLocks/>
          </p:cNvSpPr>
          <p:nvPr/>
        </p:nvSpPr>
        <p:spPr>
          <a:xfrm>
            <a:off x="257176" y="1223603"/>
            <a:ext cx="8620124" cy="657225"/>
          </a:xfrm>
          <a:prstGeom prst="rect">
            <a:avLst/>
          </a:prstGeom>
        </p:spPr>
        <p:txBody>
          <a:bodyPr/>
          <a:lstStyle/>
          <a:p>
            <a:pPr marR="0" lvl="0" algn="l" defTabSz="914400" rtl="0" eaLnBrk="0" fontAlgn="base" latinLnBrk="0" hangingPunct="0">
              <a:lnSpc>
                <a:spcPct val="100000"/>
              </a:lnSpc>
              <a:spcBef>
                <a:spcPct val="20000"/>
              </a:spcBef>
              <a:spcAft>
                <a:spcPct val="0"/>
              </a:spcAft>
              <a:buClr>
                <a:schemeClr val="tx1"/>
              </a:buClr>
              <a:buSzPct val="120000"/>
              <a:tabLst/>
              <a:defRPr/>
            </a:pPr>
            <a:r>
              <a:rPr kumimoji="0" lang="en-CA" b="1" i="0" u="none" strike="noStrike" kern="1200" cap="none" spc="0" normalizeH="0" baseline="0" noProof="0" dirty="0" smtClean="0">
                <a:ln>
                  <a:noFill/>
                </a:ln>
                <a:solidFill>
                  <a:schemeClr val="tx1"/>
                </a:solidFill>
                <a:effectLst/>
                <a:uLnTx/>
                <a:uFillTx/>
                <a:latin typeface="+mn-lt"/>
                <a:ea typeface="+mn-ea"/>
                <a:cs typeface="+mn-cs"/>
              </a:rPr>
              <a:t>Consumerization has contributed</a:t>
            </a:r>
            <a:r>
              <a:rPr kumimoji="0" lang="en-CA" b="1" i="0" u="none" strike="noStrike" kern="1200" cap="none" spc="0" normalizeH="0" noProof="0" dirty="0" smtClean="0">
                <a:ln>
                  <a:noFill/>
                </a:ln>
                <a:solidFill>
                  <a:schemeClr val="tx1"/>
                </a:solidFill>
                <a:effectLst/>
                <a:uLnTx/>
                <a:uFillTx/>
                <a:latin typeface="+mn-lt"/>
                <a:ea typeface="+mn-ea"/>
                <a:cs typeface="+mn-cs"/>
              </a:rPr>
              <a:t> to the increase of power users with organizations</a:t>
            </a:r>
            <a:r>
              <a:rPr kumimoji="0" lang="en-CA" b="1" i="0" u="none" strike="noStrike" kern="1200" cap="none" spc="0" normalizeH="0" baseline="0" noProof="0" dirty="0" smtClean="0">
                <a:ln>
                  <a:noFill/>
                </a:ln>
                <a:solidFill>
                  <a:schemeClr val="tx1"/>
                </a:solidFill>
                <a:effectLst/>
                <a:uLnTx/>
                <a:uFillTx/>
                <a:latin typeface="+mn-lt"/>
                <a:ea typeface="+mn-ea"/>
                <a:cs typeface="+mn-cs"/>
              </a:rPr>
              <a:t>. </a:t>
            </a:r>
            <a:r>
              <a:rPr lang="en-CA" b="1" noProof="0" dirty="0" smtClean="0">
                <a:latin typeface="+mn-lt"/>
              </a:rPr>
              <a:t>Don’t fight it, embrace it!</a:t>
            </a:r>
            <a:endParaRPr kumimoji="0" lang="en-CA" b="1" i="0" u="none" strike="noStrike" kern="1200" cap="none" spc="0" normalizeH="0" baseline="0" noProof="0" dirty="0" smtClean="0">
              <a:ln>
                <a:noFill/>
              </a:ln>
              <a:solidFill>
                <a:schemeClr val="tx1"/>
              </a:solidFill>
              <a:effectLst/>
              <a:uLnTx/>
              <a:uFillTx/>
              <a:latin typeface="+mn-lt"/>
              <a:ea typeface="+mn-ea"/>
              <a:cs typeface="+mn-cs"/>
            </a:endParaRPr>
          </a:p>
          <a:p>
            <a:pPr marL="180975" marR="0" lvl="0" indent="-180975" algn="l" defTabSz="914400" rtl="0" eaLnBrk="0" fontAlgn="base" latinLnBrk="0" hangingPunct="0">
              <a:lnSpc>
                <a:spcPct val="100000"/>
              </a:lnSpc>
              <a:spcBef>
                <a:spcPct val="20000"/>
              </a:spcBef>
              <a:spcAft>
                <a:spcPct val="0"/>
              </a:spcAft>
              <a:buClr>
                <a:schemeClr val="tx1"/>
              </a:buClr>
              <a:buSzPct val="120000"/>
              <a:buFont typeface="Arial" pitchFamily="34" charset="0"/>
              <a:buChar char="•"/>
              <a:tabLst/>
              <a:defRPr/>
            </a:pPr>
            <a:endParaRPr kumimoji="0" lang="en-CA" b="1" i="0" u="none" strike="noStrike" kern="1200" cap="none" spc="0" normalizeH="0" baseline="0" noProof="0" dirty="0">
              <a:ln>
                <a:noFill/>
              </a:ln>
              <a:solidFill>
                <a:schemeClr val="tx1"/>
              </a:solidFill>
              <a:effectLst/>
              <a:uLnTx/>
              <a:uFillTx/>
              <a:latin typeface="+mn-lt"/>
              <a:ea typeface="+mn-ea"/>
              <a:cs typeface="+mn-cs"/>
            </a:endParaRPr>
          </a:p>
        </p:txBody>
      </p:sp>
      <p:grpSp>
        <p:nvGrpSpPr>
          <p:cNvPr id="5" name="Group 4"/>
          <p:cNvGrpSpPr/>
          <p:nvPr/>
        </p:nvGrpSpPr>
        <p:grpSpPr>
          <a:xfrm>
            <a:off x="328291" y="5461010"/>
            <a:ext cx="8506442" cy="848310"/>
            <a:chOff x="313385" y="3598911"/>
            <a:chExt cx="8506442" cy="848310"/>
          </a:xfrm>
        </p:grpSpPr>
        <p:sp>
          <p:nvSpPr>
            <p:cNvPr id="6" name="Rounded Rectangle 5"/>
            <p:cNvSpPr/>
            <p:nvPr/>
          </p:nvSpPr>
          <p:spPr>
            <a:xfrm>
              <a:off x="328291" y="3598911"/>
              <a:ext cx="8491536" cy="838201"/>
            </a:xfrm>
            <a:prstGeom prst="roundRect">
              <a:avLst>
                <a:gd name="adj" fmla="val 6990"/>
              </a:avLst>
            </a:prstGeom>
            <a:solidFill>
              <a:srgbClr val="F1F2E0"/>
            </a:solidFill>
            <a:ln w="12700">
              <a:solidFill>
                <a:srgbClr val="D3D3B9"/>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14400" algn="l"/>
              <a:r>
                <a:rPr lang="en-CA" sz="1200" dirty="0" smtClean="0">
                  <a:solidFill>
                    <a:schemeClr val="tx1"/>
                  </a:solidFill>
                </a:rPr>
                <a:t>Is your organization still struggling with consumerization? For help getting out of firefighting mode and getting strategic with consumer apps and devices use Info-Tech’s </a:t>
              </a:r>
              <a:r>
                <a:rPr lang="en-CA" sz="1200" i="1" dirty="0" smtClean="0">
                  <a:solidFill>
                    <a:schemeClr val="tx1"/>
                  </a:solidFill>
                  <a:hlinkClick r:id="rId3"/>
                </a:rPr>
                <a:t>Desktop &amp; Mobile Infrastructure Road Map</a:t>
              </a:r>
              <a:r>
                <a:rPr lang="en-CA" sz="1200" i="1" dirty="0" smtClean="0">
                  <a:solidFill>
                    <a:schemeClr val="tx1"/>
                  </a:solidFill>
                </a:rPr>
                <a:t>.</a:t>
              </a:r>
              <a:endParaRPr lang="en-CA" sz="1200" dirty="0" smtClean="0">
                <a:solidFill>
                  <a:schemeClr val="tx1"/>
                </a:solidFill>
              </a:endParaRPr>
            </a:p>
          </p:txBody>
        </p:sp>
        <p:pic>
          <p:nvPicPr>
            <p:cNvPr id="7" name="Picture 6" descr="insight.png"/>
            <p:cNvPicPr>
              <a:picLocks noChangeAspect="1"/>
            </p:cNvPicPr>
            <p:nvPr/>
          </p:nvPicPr>
          <p:blipFill>
            <a:blip r:embed="rId4" cstate="print"/>
            <a:stretch>
              <a:fillRect/>
            </a:stretch>
          </p:blipFill>
          <p:spPr>
            <a:xfrm>
              <a:off x="313385" y="3609020"/>
              <a:ext cx="1000207" cy="838201"/>
            </a:xfrm>
            <a:prstGeom prst="rect">
              <a:avLst/>
            </a:prstGeom>
          </p:spPr>
        </p:pic>
      </p:grpSp>
      <p:pic>
        <p:nvPicPr>
          <p:cNvPr id="220162" name="Picture 2" descr="Vector Art: social media tree blue"/>
          <p:cNvPicPr>
            <a:picLocks noChangeAspect="1" noChangeArrowheads="1"/>
          </p:cNvPicPr>
          <p:nvPr/>
        </p:nvPicPr>
        <p:blipFill>
          <a:blip r:embed="rId5" cstate="print"/>
          <a:stretch>
            <a:fillRect/>
          </a:stretch>
        </p:blipFill>
        <p:spPr bwMode="auto">
          <a:xfrm>
            <a:off x="328291" y="1988840"/>
            <a:ext cx="3273151" cy="3345176"/>
          </a:xfrm>
          <a:prstGeom prst="rect">
            <a:avLst/>
          </a:prstGeom>
          <a:noFill/>
        </p:spPr>
      </p:pic>
      <p:pic>
        <p:nvPicPr>
          <p:cNvPr id="9" name="Picture 8" descr="sample_linkbar-itrgNEW.gif">
            <a:hlinkClick r:id="rId6"/>
          </p:cNvPr>
          <p:cNvPicPr>
            <a:picLocks noChangeAspect="1"/>
          </p:cNvPicPr>
          <p:nvPr/>
        </p:nvPicPr>
        <p:blipFill>
          <a:blip r:embed="rId7"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9"/>
          </p:nvPr>
        </p:nvSpPr>
        <p:spPr/>
        <p:txBody>
          <a:bodyPr/>
          <a:lstStyle/>
          <a:p>
            <a:r>
              <a:rPr lang="en-US" dirty="0" smtClean="0"/>
              <a:t>If your organization is still restricting consumerization and bring-your-own-device (BYOD) initiatives, you will not get much cooperation from power users flying under the radar.</a:t>
            </a:r>
            <a:endParaRPr lang="en-US" dirty="0"/>
          </a:p>
        </p:txBody>
      </p:sp>
      <p:sp>
        <p:nvSpPr>
          <p:cNvPr id="3" name="Title 2"/>
          <p:cNvSpPr>
            <a:spLocks noGrp="1"/>
          </p:cNvSpPr>
          <p:nvPr>
            <p:ph type="title"/>
          </p:nvPr>
        </p:nvSpPr>
        <p:spPr/>
        <p:txBody>
          <a:bodyPr/>
          <a:lstStyle/>
          <a:p>
            <a:r>
              <a:rPr lang="en-US" dirty="0" smtClean="0"/>
              <a:t>Determine your organization’s level of tolerance for the rise of consumerization and power users </a:t>
            </a:r>
            <a:endParaRPr lang="en-US" dirty="0"/>
          </a:p>
        </p:txBody>
      </p:sp>
      <p:grpSp>
        <p:nvGrpSpPr>
          <p:cNvPr id="13" name="Group 12"/>
          <p:cNvGrpSpPr/>
          <p:nvPr/>
        </p:nvGrpSpPr>
        <p:grpSpPr>
          <a:xfrm>
            <a:off x="432284" y="2173312"/>
            <a:ext cx="6094511" cy="4063999"/>
            <a:chOff x="432284" y="2173312"/>
            <a:chExt cx="6094511" cy="4063999"/>
          </a:xfrm>
        </p:grpSpPr>
        <p:sp>
          <p:nvSpPr>
            <p:cNvPr id="14" name="Freeform 13"/>
            <p:cNvSpPr/>
            <p:nvPr/>
          </p:nvSpPr>
          <p:spPr>
            <a:xfrm>
              <a:off x="432284" y="2173312"/>
              <a:ext cx="1934765" cy="4063999"/>
            </a:xfrm>
            <a:custGeom>
              <a:avLst/>
              <a:gdLst>
                <a:gd name="connsiteX0" fmla="*/ 0 w 1934765"/>
                <a:gd name="connsiteY0" fmla="*/ 193477 h 4063999"/>
                <a:gd name="connsiteX1" fmla="*/ 56668 w 1934765"/>
                <a:gd name="connsiteY1" fmla="*/ 56668 h 4063999"/>
                <a:gd name="connsiteX2" fmla="*/ 193477 w 1934765"/>
                <a:gd name="connsiteY2" fmla="*/ 0 h 4063999"/>
                <a:gd name="connsiteX3" fmla="*/ 1741288 w 1934765"/>
                <a:gd name="connsiteY3" fmla="*/ 0 h 4063999"/>
                <a:gd name="connsiteX4" fmla="*/ 1878097 w 1934765"/>
                <a:gd name="connsiteY4" fmla="*/ 56668 h 4063999"/>
                <a:gd name="connsiteX5" fmla="*/ 1934765 w 1934765"/>
                <a:gd name="connsiteY5" fmla="*/ 193477 h 4063999"/>
                <a:gd name="connsiteX6" fmla="*/ 1934765 w 1934765"/>
                <a:gd name="connsiteY6" fmla="*/ 3870522 h 4063999"/>
                <a:gd name="connsiteX7" fmla="*/ 1878097 w 1934765"/>
                <a:gd name="connsiteY7" fmla="*/ 4007331 h 4063999"/>
                <a:gd name="connsiteX8" fmla="*/ 1741288 w 1934765"/>
                <a:gd name="connsiteY8" fmla="*/ 4063999 h 4063999"/>
                <a:gd name="connsiteX9" fmla="*/ 193477 w 1934765"/>
                <a:gd name="connsiteY9" fmla="*/ 4063999 h 4063999"/>
                <a:gd name="connsiteX10" fmla="*/ 56668 w 1934765"/>
                <a:gd name="connsiteY10" fmla="*/ 4007331 h 4063999"/>
                <a:gd name="connsiteX11" fmla="*/ 0 w 1934765"/>
                <a:gd name="connsiteY11" fmla="*/ 3870522 h 4063999"/>
                <a:gd name="connsiteX12" fmla="*/ 0 w 1934765"/>
                <a:gd name="connsiteY12" fmla="*/ 193477 h 4063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934765" h="4063999">
                  <a:moveTo>
                    <a:pt x="0" y="193477"/>
                  </a:moveTo>
                  <a:cubicBezTo>
                    <a:pt x="0" y="142164"/>
                    <a:pt x="20384" y="92952"/>
                    <a:pt x="56668" y="56668"/>
                  </a:cubicBezTo>
                  <a:cubicBezTo>
                    <a:pt x="92952" y="20384"/>
                    <a:pt x="142164" y="0"/>
                    <a:pt x="193477" y="0"/>
                  </a:cubicBezTo>
                  <a:lnTo>
                    <a:pt x="1741288" y="0"/>
                  </a:lnTo>
                  <a:cubicBezTo>
                    <a:pt x="1792601" y="0"/>
                    <a:pt x="1841813" y="20384"/>
                    <a:pt x="1878097" y="56668"/>
                  </a:cubicBezTo>
                  <a:cubicBezTo>
                    <a:pt x="1914381" y="92952"/>
                    <a:pt x="1934765" y="142164"/>
                    <a:pt x="1934765" y="193477"/>
                  </a:cubicBezTo>
                  <a:lnTo>
                    <a:pt x="1934765" y="3870522"/>
                  </a:lnTo>
                  <a:cubicBezTo>
                    <a:pt x="1934765" y="3921835"/>
                    <a:pt x="1914381" y="3971047"/>
                    <a:pt x="1878097" y="4007331"/>
                  </a:cubicBezTo>
                  <a:cubicBezTo>
                    <a:pt x="1841813" y="4043615"/>
                    <a:pt x="1792601" y="4063999"/>
                    <a:pt x="1741288" y="4063999"/>
                  </a:cubicBezTo>
                  <a:lnTo>
                    <a:pt x="193477" y="4063999"/>
                  </a:lnTo>
                  <a:cubicBezTo>
                    <a:pt x="142164" y="4063999"/>
                    <a:pt x="92952" y="4043615"/>
                    <a:pt x="56668" y="4007331"/>
                  </a:cubicBezTo>
                  <a:cubicBezTo>
                    <a:pt x="20384" y="3971047"/>
                    <a:pt x="0" y="3921835"/>
                    <a:pt x="0" y="3870522"/>
                  </a:cubicBezTo>
                  <a:lnTo>
                    <a:pt x="0" y="193477"/>
                  </a:lnTo>
                  <a:close/>
                </a:path>
              </a:pathLst>
            </a:custGeom>
            <a:solidFill>
              <a:srgbClr val="902E2E"/>
            </a:solidFill>
          </p:spPr>
          <p:style>
            <a:lnRef idx="0">
              <a:schemeClr val="accent1">
                <a:hueOff val="0"/>
                <a:satOff val="0"/>
                <a:lumOff val="0"/>
                <a:alphaOff val="0"/>
              </a:schemeClr>
            </a:lnRef>
            <a:fillRef idx="1">
              <a:scrgbClr r="0" g="0" b="0"/>
            </a:fillRef>
            <a:effectRef idx="0">
              <a:schemeClr val="accent1">
                <a:tint val="40000"/>
                <a:hueOff val="0"/>
                <a:satOff val="0"/>
                <a:lumOff val="0"/>
                <a:alphaOff val="0"/>
              </a:schemeClr>
            </a:effectRef>
            <a:fontRef idx="minor">
              <a:schemeClr val="dk1">
                <a:hueOff val="0"/>
                <a:satOff val="0"/>
                <a:lumOff val="0"/>
                <a:alphaOff val="0"/>
              </a:schemeClr>
            </a:fontRef>
          </p:style>
          <p:txBody>
            <a:bodyPr spcFirstLastPara="0" vert="horz" wrap="square" lIns="68580" tIns="68580" rIns="68580" bIns="2913379" numCol="1" spcCol="1270" anchor="t" anchorCtr="0">
              <a:noAutofit/>
            </a:bodyPr>
            <a:lstStyle/>
            <a:p>
              <a:pPr lvl="0" algn="ctr" defTabSz="800100">
                <a:lnSpc>
                  <a:spcPct val="90000"/>
                </a:lnSpc>
                <a:spcBef>
                  <a:spcPct val="0"/>
                </a:spcBef>
                <a:spcAft>
                  <a:spcPct val="35000"/>
                </a:spcAft>
              </a:pPr>
              <a:r>
                <a:rPr lang="en-US" sz="1800" kern="1200" dirty="0" smtClean="0">
                  <a:solidFill>
                    <a:schemeClr val="bg1"/>
                  </a:solidFill>
                </a:rPr>
                <a:t>Restrictive</a:t>
              </a:r>
            </a:p>
            <a:p>
              <a:pPr lvl="0" algn="ctr" defTabSz="800100">
                <a:lnSpc>
                  <a:spcPct val="90000"/>
                </a:lnSpc>
                <a:spcBef>
                  <a:spcPct val="0"/>
                </a:spcBef>
                <a:spcAft>
                  <a:spcPct val="35000"/>
                </a:spcAft>
              </a:pPr>
              <a:r>
                <a:rPr lang="en-US" sz="1400" kern="1200" dirty="0" smtClean="0">
                  <a:solidFill>
                    <a:schemeClr val="bg1"/>
                  </a:solidFill>
                </a:rPr>
                <a:t>(No consumerization or BYOD)</a:t>
              </a:r>
              <a:endParaRPr lang="en-US" sz="1400" kern="1200" dirty="0">
                <a:solidFill>
                  <a:schemeClr val="bg1"/>
                </a:solidFill>
              </a:endParaRPr>
            </a:p>
          </p:txBody>
        </p:sp>
        <p:sp>
          <p:nvSpPr>
            <p:cNvPr id="15" name="Freeform 14"/>
            <p:cNvSpPr/>
            <p:nvPr/>
          </p:nvSpPr>
          <p:spPr>
            <a:xfrm>
              <a:off x="625760" y="3392512"/>
              <a:ext cx="1547812" cy="2641600"/>
            </a:xfrm>
            <a:custGeom>
              <a:avLst/>
              <a:gdLst>
                <a:gd name="connsiteX0" fmla="*/ 0 w 1547812"/>
                <a:gd name="connsiteY0" fmla="*/ 154781 h 2641600"/>
                <a:gd name="connsiteX1" fmla="*/ 45334 w 1547812"/>
                <a:gd name="connsiteY1" fmla="*/ 45334 h 2641600"/>
                <a:gd name="connsiteX2" fmla="*/ 154781 w 1547812"/>
                <a:gd name="connsiteY2" fmla="*/ 0 h 2641600"/>
                <a:gd name="connsiteX3" fmla="*/ 1393031 w 1547812"/>
                <a:gd name="connsiteY3" fmla="*/ 0 h 2641600"/>
                <a:gd name="connsiteX4" fmla="*/ 1502478 w 1547812"/>
                <a:gd name="connsiteY4" fmla="*/ 45334 h 2641600"/>
                <a:gd name="connsiteX5" fmla="*/ 1547812 w 1547812"/>
                <a:gd name="connsiteY5" fmla="*/ 154781 h 2641600"/>
                <a:gd name="connsiteX6" fmla="*/ 1547812 w 1547812"/>
                <a:gd name="connsiteY6" fmla="*/ 2486819 h 2641600"/>
                <a:gd name="connsiteX7" fmla="*/ 1502478 w 1547812"/>
                <a:gd name="connsiteY7" fmla="*/ 2596266 h 2641600"/>
                <a:gd name="connsiteX8" fmla="*/ 1393031 w 1547812"/>
                <a:gd name="connsiteY8" fmla="*/ 2641600 h 2641600"/>
                <a:gd name="connsiteX9" fmla="*/ 154781 w 1547812"/>
                <a:gd name="connsiteY9" fmla="*/ 2641600 h 2641600"/>
                <a:gd name="connsiteX10" fmla="*/ 45334 w 1547812"/>
                <a:gd name="connsiteY10" fmla="*/ 2596266 h 2641600"/>
                <a:gd name="connsiteX11" fmla="*/ 0 w 1547812"/>
                <a:gd name="connsiteY11" fmla="*/ 2486819 h 2641600"/>
                <a:gd name="connsiteX12" fmla="*/ 0 w 1547812"/>
                <a:gd name="connsiteY12" fmla="*/ 154781 h 264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47812" h="2641600">
                  <a:moveTo>
                    <a:pt x="0" y="154781"/>
                  </a:moveTo>
                  <a:cubicBezTo>
                    <a:pt x="0" y="113731"/>
                    <a:pt x="16307" y="74361"/>
                    <a:pt x="45334" y="45334"/>
                  </a:cubicBezTo>
                  <a:cubicBezTo>
                    <a:pt x="74361" y="16307"/>
                    <a:pt x="113730" y="0"/>
                    <a:pt x="154781" y="0"/>
                  </a:cubicBezTo>
                  <a:lnTo>
                    <a:pt x="1393031" y="0"/>
                  </a:lnTo>
                  <a:cubicBezTo>
                    <a:pt x="1434081" y="0"/>
                    <a:pt x="1473451" y="16307"/>
                    <a:pt x="1502478" y="45334"/>
                  </a:cubicBezTo>
                  <a:cubicBezTo>
                    <a:pt x="1531505" y="74361"/>
                    <a:pt x="1547812" y="113730"/>
                    <a:pt x="1547812" y="154781"/>
                  </a:cubicBezTo>
                  <a:lnTo>
                    <a:pt x="1547812" y="2486819"/>
                  </a:lnTo>
                  <a:cubicBezTo>
                    <a:pt x="1547812" y="2527869"/>
                    <a:pt x="1531505" y="2567239"/>
                    <a:pt x="1502478" y="2596266"/>
                  </a:cubicBezTo>
                  <a:cubicBezTo>
                    <a:pt x="1473451" y="2625293"/>
                    <a:pt x="1434082" y="2641600"/>
                    <a:pt x="1393031" y="2641600"/>
                  </a:cubicBezTo>
                  <a:lnTo>
                    <a:pt x="154781" y="2641600"/>
                  </a:lnTo>
                  <a:cubicBezTo>
                    <a:pt x="113731" y="2641600"/>
                    <a:pt x="74361" y="2625293"/>
                    <a:pt x="45334" y="2596266"/>
                  </a:cubicBezTo>
                  <a:cubicBezTo>
                    <a:pt x="16307" y="2567239"/>
                    <a:pt x="0" y="2527870"/>
                    <a:pt x="0" y="2486819"/>
                  </a:cubicBezTo>
                  <a:lnTo>
                    <a:pt x="0" y="154781"/>
                  </a:lnTo>
                  <a:close/>
                </a:path>
              </a:pathLst>
            </a:custGeom>
            <a:solidFill>
              <a:schemeClr val="accent4"/>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80894" tIns="72004" rIns="80894" bIns="72004" numCol="1" spcCol="1270" anchor="ctr" anchorCtr="0">
              <a:noAutofit/>
            </a:bodyPr>
            <a:lstStyle/>
            <a:p>
              <a:pPr lvl="0" algn="ctr" defTabSz="622300">
                <a:lnSpc>
                  <a:spcPct val="90000"/>
                </a:lnSpc>
                <a:spcBef>
                  <a:spcPct val="0"/>
                </a:spcBef>
                <a:spcAft>
                  <a:spcPct val="35000"/>
                </a:spcAft>
              </a:pPr>
              <a:r>
                <a:rPr lang="en-US" sz="1400" kern="1200" dirty="0" smtClean="0"/>
                <a:t>Organizations at this stage are likely missing out on opportunities for innovation and process improvement.</a:t>
              </a:r>
              <a:endParaRPr lang="en-US" sz="1400" kern="1200" dirty="0"/>
            </a:p>
          </p:txBody>
        </p:sp>
        <p:sp>
          <p:nvSpPr>
            <p:cNvPr id="16" name="Freeform 15"/>
            <p:cNvSpPr/>
            <p:nvPr/>
          </p:nvSpPr>
          <p:spPr>
            <a:xfrm>
              <a:off x="2512157" y="2173312"/>
              <a:ext cx="1934765" cy="4063999"/>
            </a:xfrm>
            <a:custGeom>
              <a:avLst/>
              <a:gdLst>
                <a:gd name="connsiteX0" fmla="*/ 0 w 1934765"/>
                <a:gd name="connsiteY0" fmla="*/ 193477 h 4063999"/>
                <a:gd name="connsiteX1" fmla="*/ 56668 w 1934765"/>
                <a:gd name="connsiteY1" fmla="*/ 56668 h 4063999"/>
                <a:gd name="connsiteX2" fmla="*/ 193477 w 1934765"/>
                <a:gd name="connsiteY2" fmla="*/ 0 h 4063999"/>
                <a:gd name="connsiteX3" fmla="*/ 1741288 w 1934765"/>
                <a:gd name="connsiteY3" fmla="*/ 0 h 4063999"/>
                <a:gd name="connsiteX4" fmla="*/ 1878097 w 1934765"/>
                <a:gd name="connsiteY4" fmla="*/ 56668 h 4063999"/>
                <a:gd name="connsiteX5" fmla="*/ 1934765 w 1934765"/>
                <a:gd name="connsiteY5" fmla="*/ 193477 h 4063999"/>
                <a:gd name="connsiteX6" fmla="*/ 1934765 w 1934765"/>
                <a:gd name="connsiteY6" fmla="*/ 3870522 h 4063999"/>
                <a:gd name="connsiteX7" fmla="*/ 1878097 w 1934765"/>
                <a:gd name="connsiteY7" fmla="*/ 4007331 h 4063999"/>
                <a:gd name="connsiteX8" fmla="*/ 1741288 w 1934765"/>
                <a:gd name="connsiteY8" fmla="*/ 4063999 h 4063999"/>
                <a:gd name="connsiteX9" fmla="*/ 193477 w 1934765"/>
                <a:gd name="connsiteY9" fmla="*/ 4063999 h 4063999"/>
                <a:gd name="connsiteX10" fmla="*/ 56668 w 1934765"/>
                <a:gd name="connsiteY10" fmla="*/ 4007331 h 4063999"/>
                <a:gd name="connsiteX11" fmla="*/ 0 w 1934765"/>
                <a:gd name="connsiteY11" fmla="*/ 3870522 h 4063999"/>
                <a:gd name="connsiteX12" fmla="*/ 0 w 1934765"/>
                <a:gd name="connsiteY12" fmla="*/ 193477 h 4063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934765" h="4063999">
                  <a:moveTo>
                    <a:pt x="0" y="193477"/>
                  </a:moveTo>
                  <a:cubicBezTo>
                    <a:pt x="0" y="142164"/>
                    <a:pt x="20384" y="92952"/>
                    <a:pt x="56668" y="56668"/>
                  </a:cubicBezTo>
                  <a:cubicBezTo>
                    <a:pt x="92952" y="20384"/>
                    <a:pt x="142164" y="0"/>
                    <a:pt x="193477" y="0"/>
                  </a:cubicBezTo>
                  <a:lnTo>
                    <a:pt x="1741288" y="0"/>
                  </a:lnTo>
                  <a:cubicBezTo>
                    <a:pt x="1792601" y="0"/>
                    <a:pt x="1841813" y="20384"/>
                    <a:pt x="1878097" y="56668"/>
                  </a:cubicBezTo>
                  <a:cubicBezTo>
                    <a:pt x="1914381" y="92952"/>
                    <a:pt x="1934765" y="142164"/>
                    <a:pt x="1934765" y="193477"/>
                  </a:cubicBezTo>
                  <a:lnTo>
                    <a:pt x="1934765" y="3870522"/>
                  </a:lnTo>
                  <a:cubicBezTo>
                    <a:pt x="1934765" y="3921835"/>
                    <a:pt x="1914381" y="3971047"/>
                    <a:pt x="1878097" y="4007331"/>
                  </a:cubicBezTo>
                  <a:cubicBezTo>
                    <a:pt x="1841813" y="4043615"/>
                    <a:pt x="1792601" y="4063999"/>
                    <a:pt x="1741288" y="4063999"/>
                  </a:cubicBezTo>
                  <a:lnTo>
                    <a:pt x="193477" y="4063999"/>
                  </a:lnTo>
                  <a:cubicBezTo>
                    <a:pt x="142164" y="4063999"/>
                    <a:pt x="92952" y="4043615"/>
                    <a:pt x="56668" y="4007331"/>
                  </a:cubicBezTo>
                  <a:cubicBezTo>
                    <a:pt x="20384" y="3971047"/>
                    <a:pt x="0" y="3921835"/>
                    <a:pt x="0" y="3870522"/>
                  </a:cubicBezTo>
                  <a:lnTo>
                    <a:pt x="0" y="193477"/>
                  </a:lnTo>
                  <a:close/>
                </a:path>
              </a:pathLst>
            </a:custGeom>
            <a:solidFill>
              <a:srgbClr val="998F57"/>
            </a:solidFill>
          </p:spPr>
          <p:style>
            <a:lnRef idx="0">
              <a:schemeClr val="accent1">
                <a:hueOff val="0"/>
                <a:satOff val="0"/>
                <a:lumOff val="0"/>
                <a:alphaOff val="0"/>
              </a:schemeClr>
            </a:lnRef>
            <a:fillRef idx="1">
              <a:scrgbClr r="0" g="0" b="0"/>
            </a:fillRef>
            <a:effectRef idx="0">
              <a:schemeClr val="accent1">
                <a:tint val="40000"/>
                <a:hueOff val="0"/>
                <a:satOff val="0"/>
                <a:lumOff val="0"/>
                <a:alphaOff val="0"/>
              </a:schemeClr>
            </a:effectRef>
            <a:fontRef idx="minor">
              <a:schemeClr val="dk1">
                <a:hueOff val="0"/>
                <a:satOff val="0"/>
                <a:lumOff val="0"/>
                <a:alphaOff val="0"/>
              </a:schemeClr>
            </a:fontRef>
          </p:style>
          <p:txBody>
            <a:bodyPr spcFirstLastPara="0" vert="horz" wrap="square" lIns="68580" tIns="68580" rIns="68580" bIns="2913379" numCol="1" spcCol="1270" anchor="t" anchorCtr="0">
              <a:noAutofit/>
            </a:bodyPr>
            <a:lstStyle/>
            <a:p>
              <a:pPr lvl="0" algn="ctr" defTabSz="800100">
                <a:lnSpc>
                  <a:spcPct val="90000"/>
                </a:lnSpc>
                <a:spcBef>
                  <a:spcPct val="0"/>
                </a:spcBef>
                <a:spcAft>
                  <a:spcPct val="35000"/>
                </a:spcAft>
              </a:pPr>
              <a:r>
                <a:rPr lang="en-US" sz="1800" kern="1200" dirty="0" smtClean="0">
                  <a:solidFill>
                    <a:schemeClr val="bg1"/>
                  </a:solidFill>
                </a:rPr>
                <a:t>Tolerant</a:t>
              </a:r>
            </a:p>
            <a:p>
              <a:pPr lvl="0" algn="ctr" defTabSz="800100">
                <a:lnSpc>
                  <a:spcPct val="90000"/>
                </a:lnSpc>
                <a:spcBef>
                  <a:spcPct val="0"/>
                </a:spcBef>
                <a:spcAft>
                  <a:spcPct val="35000"/>
                </a:spcAft>
              </a:pPr>
              <a:r>
                <a:rPr lang="en-US" sz="1400" kern="1200" dirty="0" smtClean="0">
                  <a:solidFill>
                    <a:schemeClr val="bg1"/>
                  </a:solidFill>
                </a:rPr>
                <a:t>(Limited consumerization/ BYOD)</a:t>
              </a:r>
              <a:endParaRPr lang="en-US" sz="1400" kern="1200" dirty="0">
                <a:solidFill>
                  <a:schemeClr val="bg1"/>
                </a:solidFill>
              </a:endParaRPr>
            </a:p>
          </p:txBody>
        </p:sp>
        <p:sp>
          <p:nvSpPr>
            <p:cNvPr id="17" name="Freeform 16"/>
            <p:cNvSpPr/>
            <p:nvPr/>
          </p:nvSpPr>
          <p:spPr>
            <a:xfrm>
              <a:off x="2705633" y="3392512"/>
              <a:ext cx="1547812" cy="2641600"/>
            </a:xfrm>
            <a:custGeom>
              <a:avLst/>
              <a:gdLst>
                <a:gd name="connsiteX0" fmla="*/ 0 w 1547812"/>
                <a:gd name="connsiteY0" fmla="*/ 154781 h 2641600"/>
                <a:gd name="connsiteX1" fmla="*/ 45334 w 1547812"/>
                <a:gd name="connsiteY1" fmla="*/ 45334 h 2641600"/>
                <a:gd name="connsiteX2" fmla="*/ 154781 w 1547812"/>
                <a:gd name="connsiteY2" fmla="*/ 0 h 2641600"/>
                <a:gd name="connsiteX3" fmla="*/ 1393031 w 1547812"/>
                <a:gd name="connsiteY3" fmla="*/ 0 h 2641600"/>
                <a:gd name="connsiteX4" fmla="*/ 1502478 w 1547812"/>
                <a:gd name="connsiteY4" fmla="*/ 45334 h 2641600"/>
                <a:gd name="connsiteX5" fmla="*/ 1547812 w 1547812"/>
                <a:gd name="connsiteY5" fmla="*/ 154781 h 2641600"/>
                <a:gd name="connsiteX6" fmla="*/ 1547812 w 1547812"/>
                <a:gd name="connsiteY6" fmla="*/ 2486819 h 2641600"/>
                <a:gd name="connsiteX7" fmla="*/ 1502478 w 1547812"/>
                <a:gd name="connsiteY7" fmla="*/ 2596266 h 2641600"/>
                <a:gd name="connsiteX8" fmla="*/ 1393031 w 1547812"/>
                <a:gd name="connsiteY8" fmla="*/ 2641600 h 2641600"/>
                <a:gd name="connsiteX9" fmla="*/ 154781 w 1547812"/>
                <a:gd name="connsiteY9" fmla="*/ 2641600 h 2641600"/>
                <a:gd name="connsiteX10" fmla="*/ 45334 w 1547812"/>
                <a:gd name="connsiteY10" fmla="*/ 2596266 h 2641600"/>
                <a:gd name="connsiteX11" fmla="*/ 0 w 1547812"/>
                <a:gd name="connsiteY11" fmla="*/ 2486819 h 2641600"/>
                <a:gd name="connsiteX12" fmla="*/ 0 w 1547812"/>
                <a:gd name="connsiteY12" fmla="*/ 154781 h 264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47812" h="2641600">
                  <a:moveTo>
                    <a:pt x="0" y="154781"/>
                  </a:moveTo>
                  <a:cubicBezTo>
                    <a:pt x="0" y="113731"/>
                    <a:pt x="16307" y="74361"/>
                    <a:pt x="45334" y="45334"/>
                  </a:cubicBezTo>
                  <a:cubicBezTo>
                    <a:pt x="74361" y="16307"/>
                    <a:pt x="113730" y="0"/>
                    <a:pt x="154781" y="0"/>
                  </a:cubicBezTo>
                  <a:lnTo>
                    <a:pt x="1393031" y="0"/>
                  </a:lnTo>
                  <a:cubicBezTo>
                    <a:pt x="1434081" y="0"/>
                    <a:pt x="1473451" y="16307"/>
                    <a:pt x="1502478" y="45334"/>
                  </a:cubicBezTo>
                  <a:cubicBezTo>
                    <a:pt x="1531505" y="74361"/>
                    <a:pt x="1547812" y="113730"/>
                    <a:pt x="1547812" y="154781"/>
                  </a:cubicBezTo>
                  <a:lnTo>
                    <a:pt x="1547812" y="2486819"/>
                  </a:lnTo>
                  <a:cubicBezTo>
                    <a:pt x="1547812" y="2527869"/>
                    <a:pt x="1531505" y="2567239"/>
                    <a:pt x="1502478" y="2596266"/>
                  </a:cubicBezTo>
                  <a:cubicBezTo>
                    <a:pt x="1473451" y="2625293"/>
                    <a:pt x="1434082" y="2641600"/>
                    <a:pt x="1393031" y="2641600"/>
                  </a:cubicBezTo>
                  <a:lnTo>
                    <a:pt x="154781" y="2641600"/>
                  </a:lnTo>
                  <a:cubicBezTo>
                    <a:pt x="113731" y="2641600"/>
                    <a:pt x="74361" y="2625293"/>
                    <a:pt x="45334" y="2596266"/>
                  </a:cubicBezTo>
                  <a:cubicBezTo>
                    <a:pt x="16307" y="2567239"/>
                    <a:pt x="0" y="2527870"/>
                    <a:pt x="0" y="2486819"/>
                  </a:cubicBezTo>
                  <a:lnTo>
                    <a:pt x="0" y="154781"/>
                  </a:lnTo>
                  <a:close/>
                </a:path>
              </a:pathLst>
            </a:custGeom>
            <a:solidFill>
              <a:schemeClr val="accent4"/>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80894" tIns="72004" rIns="80894" bIns="72004" numCol="1" spcCol="1270" anchor="ctr" anchorCtr="0">
              <a:noAutofit/>
            </a:bodyPr>
            <a:lstStyle/>
            <a:p>
              <a:pPr lvl="0" algn="ctr" defTabSz="622300">
                <a:lnSpc>
                  <a:spcPct val="90000"/>
                </a:lnSpc>
                <a:spcBef>
                  <a:spcPct val="0"/>
                </a:spcBef>
                <a:spcAft>
                  <a:spcPct val="35000"/>
                </a:spcAft>
              </a:pPr>
              <a:r>
                <a:rPr lang="en-US" sz="1400" kern="1200" dirty="0" smtClean="0"/>
                <a:t>Tolerant organizations can produce a self-supporting user base to alleviate IT’s support burden.</a:t>
              </a:r>
              <a:endParaRPr lang="en-US" sz="1400" kern="1200" dirty="0"/>
            </a:p>
          </p:txBody>
        </p:sp>
        <p:sp>
          <p:nvSpPr>
            <p:cNvPr id="18" name="Freeform 17"/>
            <p:cNvSpPr/>
            <p:nvPr/>
          </p:nvSpPr>
          <p:spPr>
            <a:xfrm>
              <a:off x="4592030" y="2173312"/>
              <a:ext cx="1934765" cy="4063999"/>
            </a:xfrm>
            <a:custGeom>
              <a:avLst/>
              <a:gdLst>
                <a:gd name="connsiteX0" fmla="*/ 0 w 1934765"/>
                <a:gd name="connsiteY0" fmla="*/ 193477 h 4063999"/>
                <a:gd name="connsiteX1" fmla="*/ 56668 w 1934765"/>
                <a:gd name="connsiteY1" fmla="*/ 56668 h 4063999"/>
                <a:gd name="connsiteX2" fmla="*/ 193477 w 1934765"/>
                <a:gd name="connsiteY2" fmla="*/ 0 h 4063999"/>
                <a:gd name="connsiteX3" fmla="*/ 1741288 w 1934765"/>
                <a:gd name="connsiteY3" fmla="*/ 0 h 4063999"/>
                <a:gd name="connsiteX4" fmla="*/ 1878097 w 1934765"/>
                <a:gd name="connsiteY4" fmla="*/ 56668 h 4063999"/>
                <a:gd name="connsiteX5" fmla="*/ 1934765 w 1934765"/>
                <a:gd name="connsiteY5" fmla="*/ 193477 h 4063999"/>
                <a:gd name="connsiteX6" fmla="*/ 1934765 w 1934765"/>
                <a:gd name="connsiteY6" fmla="*/ 3870522 h 4063999"/>
                <a:gd name="connsiteX7" fmla="*/ 1878097 w 1934765"/>
                <a:gd name="connsiteY7" fmla="*/ 4007331 h 4063999"/>
                <a:gd name="connsiteX8" fmla="*/ 1741288 w 1934765"/>
                <a:gd name="connsiteY8" fmla="*/ 4063999 h 4063999"/>
                <a:gd name="connsiteX9" fmla="*/ 193477 w 1934765"/>
                <a:gd name="connsiteY9" fmla="*/ 4063999 h 4063999"/>
                <a:gd name="connsiteX10" fmla="*/ 56668 w 1934765"/>
                <a:gd name="connsiteY10" fmla="*/ 4007331 h 4063999"/>
                <a:gd name="connsiteX11" fmla="*/ 0 w 1934765"/>
                <a:gd name="connsiteY11" fmla="*/ 3870522 h 4063999"/>
                <a:gd name="connsiteX12" fmla="*/ 0 w 1934765"/>
                <a:gd name="connsiteY12" fmla="*/ 193477 h 4063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934765" h="4063999">
                  <a:moveTo>
                    <a:pt x="0" y="193477"/>
                  </a:moveTo>
                  <a:cubicBezTo>
                    <a:pt x="0" y="142164"/>
                    <a:pt x="20384" y="92952"/>
                    <a:pt x="56668" y="56668"/>
                  </a:cubicBezTo>
                  <a:cubicBezTo>
                    <a:pt x="92952" y="20384"/>
                    <a:pt x="142164" y="0"/>
                    <a:pt x="193477" y="0"/>
                  </a:cubicBezTo>
                  <a:lnTo>
                    <a:pt x="1741288" y="0"/>
                  </a:lnTo>
                  <a:cubicBezTo>
                    <a:pt x="1792601" y="0"/>
                    <a:pt x="1841813" y="20384"/>
                    <a:pt x="1878097" y="56668"/>
                  </a:cubicBezTo>
                  <a:cubicBezTo>
                    <a:pt x="1914381" y="92952"/>
                    <a:pt x="1934765" y="142164"/>
                    <a:pt x="1934765" y="193477"/>
                  </a:cubicBezTo>
                  <a:lnTo>
                    <a:pt x="1934765" y="3870522"/>
                  </a:lnTo>
                  <a:cubicBezTo>
                    <a:pt x="1934765" y="3921835"/>
                    <a:pt x="1914381" y="3971047"/>
                    <a:pt x="1878097" y="4007331"/>
                  </a:cubicBezTo>
                  <a:cubicBezTo>
                    <a:pt x="1841813" y="4043615"/>
                    <a:pt x="1792601" y="4063999"/>
                    <a:pt x="1741288" y="4063999"/>
                  </a:cubicBezTo>
                  <a:lnTo>
                    <a:pt x="193477" y="4063999"/>
                  </a:lnTo>
                  <a:cubicBezTo>
                    <a:pt x="142164" y="4063999"/>
                    <a:pt x="92952" y="4043615"/>
                    <a:pt x="56668" y="4007331"/>
                  </a:cubicBezTo>
                  <a:cubicBezTo>
                    <a:pt x="20384" y="3971047"/>
                    <a:pt x="0" y="3921835"/>
                    <a:pt x="0" y="3870522"/>
                  </a:cubicBezTo>
                  <a:lnTo>
                    <a:pt x="0" y="193477"/>
                  </a:lnTo>
                  <a:close/>
                </a:path>
              </a:pathLst>
            </a:custGeom>
            <a:solidFill>
              <a:srgbClr val="7FAC85"/>
            </a:solidFill>
          </p:spPr>
          <p:style>
            <a:lnRef idx="0">
              <a:schemeClr val="accent1">
                <a:hueOff val="0"/>
                <a:satOff val="0"/>
                <a:lumOff val="0"/>
                <a:alphaOff val="0"/>
              </a:schemeClr>
            </a:lnRef>
            <a:fillRef idx="1">
              <a:scrgbClr r="0" g="0" b="0"/>
            </a:fillRef>
            <a:effectRef idx="0">
              <a:schemeClr val="accent1">
                <a:tint val="40000"/>
                <a:hueOff val="0"/>
                <a:satOff val="0"/>
                <a:lumOff val="0"/>
                <a:alphaOff val="0"/>
              </a:schemeClr>
            </a:effectRef>
            <a:fontRef idx="minor">
              <a:schemeClr val="dk1">
                <a:hueOff val="0"/>
                <a:satOff val="0"/>
                <a:lumOff val="0"/>
                <a:alphaOff val="0"/>
              </a:schemeClr>
            </a:fontRef>
          </p:style>
          <p:txBody>
            <a:bodyPr spcFirstLastPara="0" vert="horz" wrap="square" lIns="68580" tIns="68580" rIns="68580" bIns="2913379" numCol="1" spcCol="1270" anchor="t" anchorCtr="0">
              <a:noAutofit/>
            </a:bodyPr>
            <a:lstStyle/>
            <a:p>
              <a:pPr lvl="0" algn="ctr" defTabSz="800100">
                <a:lnSpc>
                  <a:spcPct val="90000"/>
                </a:lnSpc>
                <a:spcBef>
                  <a:spcPct val="0"/>
                </a:spcBef>
                <a:spcAft>
                  <a:spcPct val="35000"/>
                </a:spcAft>
              </a:pPr>
              <a:r>
                <a:rPr lang="en-US" sz="1800" kern="1200" dirty="0" smtClean="0">
                  <a:solidFill>
                    <a:schemeClr val="bg1"/>
                  </a:solidFill>
                </a:rPr>
                <a:t>Encouraging</a:t>
              </a:r>
            </a:p>
            <a:p>
              <a:pPr lvl="0" algn="ctr" defTabSz="800100">
                <a:lnSpc>
                  <a:spcPct val="90000"/>
                </a:lnSpc>
                <a:spcBef>
                  <a:spcPct val="0"/>
                </a:spcBef>
                <a:spcAft>
                  <a:spcPct val="35000"/>
                </a:spcAft>
              </a:pPr>
              <a:r>
                <a:rPr lang="en-US" sz="1400" kern="1200" dirty="0" smtClean="0">
                  <a:solidFill>
                    <a:schemeClr val="bg1"/>
                  </a:solidFill>
                </a:rPr>
                <a:t>(Open to consumerization and BYOD initiatives)</a:t>
              </a:r>
              <a:endParaRPr lang="en-US" sz="1400" kern="1200" dirty="0">
                <a:solidFill>
                  <a:schemeClr val="bg1"/>
                </a:solidFill>
              </a:endParaRPr>
            </a:p>
          </p:txBody>
        </p:sp>
        <p:sp>
          <p:nvSpPr>
            <p:cNvPr id="19" name="Freeform 18"/>
            <p:cNvSpPr/>
            <p:nvPr/>
          </p:nvSpPr>
          <p:spPr>
            <a:xfrm>
              <a:off x="4785506" y="3392512"/>
              <a:ext cx="1547812" cy="2641600"/>
            </a:xfrm>
            <a:custGeom>
              <a:avLst/>
              <a:gdLst>
                <a:gd name="connsiteX0" fmla="*/ 0 w 1547812"/>
                <a:gd name="connsiteY0" fmla="*/ 154781 h 2641600"/>
                <a:gd name="connsiteX1" fmla="*/ 45334 w 1547812"/>
                <a:gd name="connsiteY1" fmla="*/ 45334 h 2641600"/>
                <a:gd name="connsiteX2" fmla="*/ 154781 w 1547812"/>
                <a:gd name="connsiteY2" fmla="*/ 0 h 2641600"/>
                <a:gd name="connsiteX3" fmla="*/ 1393031 w 1547812"/>
                <a:gd name="connsiteY3" fmla="*/ 0 h 2641600"/>
                <a:gd name="connsiteX4" fmla="*/ 1502478 w 1547812"/>
                <a:gd name="connsiteY4" fmla="*/ 45334 h 2641600"/>
                <a:gd name="connsiteX5" fmla="*/ 1547812 w 1547812"/>
                <a:gd name="connsiteY5" fmla="*/ 154781 h 2641600"/>
                <a:gd name="connsiteX6" fmla="*/ 1547812 w 1547812"/>
                <a:gd name="connsiteY6" fmla="*/ 2486819 h 2641600"/>
                <a:gd name="connsiteX7" fmla="*/ 1502478 w 1547812"/>
                <a:gd name="connsiteY7" fmla="*/ 2596266 h 2641600"/>
                <a:gd name="connsiteX8" fmla="*/ 1393031 w 1547812"/>
                <a:gd name="connsiteY8" fmla="*/ 2641600 h 2641600"/>
                <a:gd name="connsiteX9" fmla="*/ 154781 w 1547812"/>
                <a:gd name="connsiteY9" fmla="*/ 2641600 h 2641600"/>
                <a:gd name="connsiteX10" fmla="*/ 45334 w 1547812"/>
                <a:gd name="connsiteY10" fmla="*/ 2596266 h 2641600"/>
                <a:gd name="connsiteX11" fmla="*/ 0 w 1547812"/>
                <a:gd name="connsiteY11" fmla="*/ 2486819 h 2641600"/>
                <a:gd name="connsiteX12" fmla="*/ 0 w 1547812"/>
                <a:gd name="connsiteY12" fmla="*/ 154781 h 264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47812" h="2641600">
                  <a:moveTo>
                    <a:pt x="0" y="154781"/>
                  </a:moveTo>
                  <a:cubicBezTo>
                    <a:pt x="0" y="113731"/>
                    <a:pt x="16307" y="74361"/>
                    <a:pt x="45334" y="45334"/>
                  </a:cubicBezTo>
                  <a:cubicBezTo>
                    <a:pt x="74361" y="16307"/>
                    <a:pt x="113730" y="0"/>
                    <a:pt x="154781" y="0"/>
                  </a:cubicBezTo>
                  <a:lnTo>
                    <a:pt x="1393031" y="0"/>
                  </a:lnTo>
                  <a:cubicBezTo>
                    <a:pt x="1434081" y="0"/>
                    <a:pt x="1473451" y="16307"/>
                    <a:pt x="1502478" y="45334"/>
                  </a:cubicBezTo>
                  <a:cubicBezTo>
                    <a:pt x="1531505" y="74361"/>
                    <a:pt x="1547812" y="113730"/>
                    <a:pt x="1547812" y="154781"/>
                  </a:cubicBezTo>
                  <a:lnTo>
                    <a:pt x="1547812" y="2486819"/>
                  </a:lnTo>
                  <a:cubicBezTo>
                    <a:pt x="1547812" y="2527869"/>
                    <a:pt x="1531505" y="2567239"/>
                    <a:pt x="1502478" y="2596266"/>
                  </a:cubicBezTo>
                  <a:cubicBezTo>
                    <a:pt x="1473451" y="2625293"/>
                    <a:pt x="1434082" y="2641600"/>
                    <a:pt x="1393031" y="2641600"/>
                  </a:cubicBezTo>
                  <a:lnTo>
                    <a:pt x="154781" y="2641600"/>
                  </a:lnTo>
                  <a:cubicBezTo>
                    <a:pt x="113731" y="2641600"/>
                    <a:pt x="74361" y="2625293"/>
                    <a:pt x="45334" y="2596266"/>
                  </a:cubicBezTo>
                  <a:cubicBezTo>
                    <a:pt x="16307" y="2567239"/>
                    <a:pt x="0" y="2527870"/>
                    <a:pt x="0" y="2486819"/>
                  </a:cubicBezTo>
                  <a:lnTo>
                    <a:pt x="0" y="154781"/>
                  </a:lnTo>
                  <a:close/>
                </a:path>
              </a:pathLst>
            </a:custGeom>
            <a:solidFill>
              <a:schemeClr val="accent4"/>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80894" tIns="72004" rIns="80894" bIns="72004" numCol="1" spcCol="1270" anchor="ctr" anchorCtr="0">
              <a:noAutofit/>
            </a:bodyPr>
            <a:lstStyle/>
            <a:p>
              <a:pPr lvl="0" algn="ctr" defTabSz="622300">
                <a:lnSpc>
                  <a:spcPct val="90000"/>
                </a:lnSpc>
                <a:spcBef>
                  <a:spcPct val="0"/>
                </a:spcBef>
                <a:spcAft>
                  <a:spcPct val="35000"/>
                </a:spcAft>
              </a:pPr>
              <a:r>
                <a:rPr lang="en-US" sz="1400" kern="1200" dirty="0" smtClean="0"/>
                <a:t>Encouraging organizations can draw on its user base for innovation, support and evangelization of consumer technology for process improvement.</a:t>
              </a:r>
              <a:endParaRPr lang="en-US" sz="1400" kern="1200" dirty="0"/>
            </a:p>
          </p:txBody>
        </p:sp>
      </p:grpSp>
      <p:grpSp>
        <p:nvGrpSpPr>
          <p:cNvPr id="8" name="Group 91"/>
          <p:cNvGrpSpPr/>
          <p:nvPr/>
        </p:nvGrpSpPr>
        <p:grpSpPr>
          <a:xfrm>
            <a:off x="6858000" y="2564904"/>
            <a:ext cx="1854460" cy="3469208"/>
            <a:chOff x="7164288" y="317097"/>
            <a:chExt cx="1646636" cy="3219915"/>
          </a:xfrm>
        </p:grpSpPr>
        <p:sp>
          <p:nvSpPr>
            <p:cNvPr id="9" name="Rectangle 8"/>
            <p:cNvSpPr/>
            <p:nvPr/>
          </p:nvSpPr>
          <p:spPr>
            <a:xfrm>
              <a:off x="7164288" y="602846"/>
              <a:ext cx="1646636" cy="2934166"/>
            </a:xfrm>
            <a:prstGeom prst="rect">
              <a:avLst/>
            </a:prstGeom>
            <a:solidFill>
              <a:srgbClr val="F1F2E0"/>
            </a:solidFill>
            <a:ln w="12700">
              <a:solidFill>
                <a:srgbClr val="D3D3B9"/>
              </a:solidFill>
            </a:ln>
            <a:effectLst>
              <a:outerShdw blurRad="25400" dist="381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200" dirty="0" smtClean="0">
                  <a:solidFill>
                    <a:schemeClr val="tx1"/>
                  </a:solidFill>
                </a:rPr>
                <a:t>“Encouraging” organizations need not have BYOD in place already to leverage power users, but should be prepared. For more information starting with BYOD initiatives and securing your network see Info-Tech’s set, </a:t>
              </a:r>
              <a:r>
                <a:rPr lang="en-CA" sz="1200" i="1" dirty="0" smtClean="0">
                  <a:solidFill>
                    <a:schemeClr val="tx1"/>
                  </a:solidFill>
                  <a:hlinkClick r:id="rId3"/>
                </a:rPr>
                <a:t>Transition to BYOD and Beyond</a:t>
              </a:r>
              <a:r>
                <a:rPr lang="en-CA" sz="1200" i="1" dirty="0" smtClean="0">
                  <a:solidFill>
                    <a:schemeClr val="tx1"/>
                  </a:solidFill>
                </a:rPr>
                <a:t>.</a:t>
              </a:r>
              <a:endParaRPr lang="en-CA" sz="1200" dirty="0" smtClean="0">
                <a:solidFill>
                  <a:schemeClr val="tx1"/>
                </a:solidFill>
              </a:endParaRPr>
            </a:p>
          </p:txBody>
        </p:sp>
        <p:grpSp>
          <p:nvGrpSpPr>
            <p:cNvPr id="10" name="Group 88"/>
            <p:cNvGrpSpPr/>
            <p:nvPr/>
          </p:nvGrpSpPr>
          <p:grpSpPr>
            <a:xfrm>
              <a:off x="7164288" y="317097"/>
              <a:ext cx="1646636" cy="285749"/>
              <a:chOff x="3861465" y="2260661"/>
              <a:chExt cx="1646636" cy="285749"/>
            </a:xfrm>
          </p:grpSpPr>
          <p:sp>
            <p:nvSpPr>
              <p:cNvPr id="11" name="Round Same Side Corner Rectangle 10"/>
              <p:cNvSpPr/>
              <p:nvPr/>
            </p:nvSpPr>
            <p:spPr>
              <a:xfrm>
                <a:off x="3861465" y="2260661"/>
                <a:ext cx="1646636" cy="285749"/>
              </a:xfrm>
              <a:prstGeom prst="round2SameRect">
                <a:avLst>
                  <a:gd name="adj1" fmla="val 10667"/>
                  <a:gd name="adj2" fmla="val 0"/>
                </a:avLst>
              </a:prstGeom>
              <a:gradFill>
                <a:gsLst>
                  <a:gs pos="0">
                    <a:schemeClr val="accent1"/>
                  </a:gs>
                  <a:gs pos="50000">
                    <a:schemeClr val="accent1">
                      <a:alpha val="90000"/>
                    </a:schemeClr>
                  </a:gs>
                  <a:gs pos="100000">
                    <a:schemeClr val="accent1"/>
                  </a:gs>
                </a:gsLst>
                <a:lin ang="10800000" scaled="0"/>
              </a:gra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100" i="1" dirty="0" smtClean="0">
                    <a:solidFill>
                      <a:schemeClr val="bg1"/>
                    </a:solidFill>
                    <a:latin typeface="+mj-lt"/>
                  </a:rPr>
                  <a:t>Info-Tech Insight</a:t>
                </a:r>
                <a:endParaRPr lang="en-CA" sz="1100" i="1" dirty="0">
                  <a:solidFill>
                    <a:schemeClr val="bg1"/>
                  </a:solidFill>
                  <a:latin typeface="+mj-lt"/>
                </a:endParaRPr>
              </a:p>
            </p:txBody>
          </p:sp>
          <p:pic>
            <p:nvPicPr>
              <p:cNvPr id="12" name="Picture 11" descr="insight-sm.wmf"/>
              <p:cNvPicPr>
                <a:picLocks noChangeAspect="1"/>
              </p:cNvPicPr>
              <p:nvPr/>
            </p:nvPicPr>
            <p:blipFill>
              <a:blip r:embed="rId4" cstate="print"/>
              <a:stretch>
                <a:fillRect/>
              </a:stretch>
            </p:blipFill>
            <p:spPr>
              <a:xfrm>
                <a:off x="5220104" y="2312876"/>
                <a:ext cx="240000" cy="180000"/>
              </a:xfrm>
              <a:prstGeom prst="rect">
                <a:avLst/>
              </a:prstGeom>
            </p:spPr>
          </p:pic>
        </p:grpSp>
      </p:grpSp>
      <p:pic>
        <p:nvPicPr>
          <p:cNvPr id="20" name="Picture 19" descr="sample_linkbar-itrgNEW.gif">
            <a:hlinkClick r:id="rId5"/>
          </p:cNvPr>
          <p:cNvPicPr>
            <a:picLocks noChangeAspect="1"/>
          </p:cNvPicPr>
          <p:nvPr/>
        </p:nvPicPr>
        <p:blipFill>
          <a:blip r:embed="rId6"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3"/>
  <p:tag name="ISPRING_SCORM_RATE_SLIDES" val="1"/>
  <p:tag name="ISPRING_SCORM_RATE_QUIZZES" val="0"/>
  <p:tag name="ISPRING_SCORM_PASSING_SCORE" val="100.0000000000"/>
  <p:tag name="ISPRING_RESOURCE_PATHS_HASH_2" val="b432df2d6b92cec4ca9a5ef29c43477a9044b9"/>
  <p:tag name="GENSWF_OUTPUT_FILE_NAME" val="it-Turn-Power-Users-into-Technology-Champions-Sf"/>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r_vBnA0n_k2eZxsyt3_P6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941I.A1PJkKdqHx6Ol6RV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KfkZr9kZ5UGww3RcbojQtQ"/>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AUe.PlzFzUaHJs5CMB9e8Q"/>
</p:tagLst>
</file>

<file path=ppt/theme/theme1.xml><?xml version="1.0" encoding="utf-8"?>
<a:theme xmlns:a="http://schemas.openxmlformats.org/drawingml/2006/main" name="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1930</Words>
  <Application>Microsoft Office PowerPoint</Application>
  <PresentationFormat>On-screen Show (4:3)</PresentationFormat>
  <Paragraphs>145</Paragraphs>
  <Slides>12</Slides>
  <Notes>12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Office Theme</vt:lpstr>
      <vt:lpstr>think-cell Slide</vt:lpstr>
      <vt:lpstr>Slide 1</vt:lpstr>
      <vt:lpstr>Introduction</vt:lpstr>
      <vt:lpstr>Executive Summary</vt:lpstr>
      <vt:lpstr>Read Info-Tech’s other solution sets to prepare for the rise of power users</vt:lpstr>
      <vt:lpstr>Slide 5</vt:lpstr>
      <vt:lpstr>Understand the evolution of your user base</vt:lpstr>
      <vt:lpstr>Case Study: The view of a power user</vt:lpstr>
      <vt:lpstr>The rise of consumerization </vt:lpstr>
      <vt:lpstr>Determine your organization’s level of tolerance for the rise of consumerization and power users </vt:lpstr>
      <vt:lpstr>Be aware of the technology that power users are bringing into your organization</vt:lpstr>
      <vt:lpstr>Case study: Company ABC</vt:lpstr>
      <vt:lpstr>Info-Tech Research Group Helps IT Professionals To: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2013-01-08T18:16:56Z</dcterms:created>
  <dcterms:modified xsi:type="dcterms:W3CDTF">2013-01-08T18:16:59Z</dcterms:modified>
</cp:coreProperties>
</file>