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Lst>
  <p:notesMasterIdLst>
    <p:notesMasterId r:id="rId14"/>
  </p:notesMasterIdLst>
  <p:handoutMasterIdLst>
    <p:handoutMasterId r:id="rId15"/>
  </p:handoutMasterIdLst>
  <p:sldIdLst>
    <p:sldId id="417" r:id="rId2"/>
    <p:sldId id="257" r:id="rId3"/>
    <p:sldId id="387" r:id="rId4"/>
    <p:sldId id="389" r:id="rId5"/>
    <p:sldId id="259" r:id="rId6"/>
    <p:sldId id="414" r:id="rId7"/>
    <p:sldId id="261" r:id="rId8"/>
    <p:sldId id="271" r:id="rId9"/>
    <p:sldId id="277" r:id="rId10"/>
    <p:sldId id="416" r:id="rId11"/>
    <p:sldId id="313" r:id="rId12"/>
    <p:sldId id="418" r:id="rId13"/>
  </p:sldIdLst>
  <p:sldSz cx="9144000" cy="6858000" type="screen4x3"/>
  <p:notesSz cx="6950075" cy="9236075"/>
  <p:embeddedFontLst>
    <p:embeddedFont>
      <p:font typeface="Helvetica" panose="020B0604020202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Harvey Balls" panose="02000609000000000000" pitchFamily="49" charset="0"/>
      <p:regular r:id="rId28"/>
    </p:embeddedFont>
  </p:embeddedFontLst>
  <p:custDataLst>
    <p:tags r:id="rId29"/>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A1C5"/>
    <a:srgbClr val="000000"/>
    <a:srgbClr val="C77709"/>
    <a:srgbClr val="D17D08"/>
    <a:srgbClr val="C8DAE8"/>
    <a:srgbClr val="92B5D0"/>
    <a:srgbClr val="C4BE98"/>
    <a:srgbClr val="736B41"/>
    <a:srgbClr val="746B41"/>
    <a:srgbClr val="90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433" autoAdjust="0"/>
  </p:normalViewPr>
  <p:slideViewPr>
    <p:cSldViewPr snapToObjects="1">
      <p:cViewPr varScale="1">
        <p:scale>
          <a:sx n="118" d="100"/>
          <a:sy n="118" d="100"/>
        </p:scale>
        <p:origin x="2106" y="102"/>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90" d="100"/>
        <a:sy n="90" d="100"/>
      </p:scale>
      <p:origin x="0" y="-2580"/>
    </p:cViewPr>
  </p:sorterViewPr>
  <p:notesViewPr>
    <p:cSldViewPr snapToObjects="1">
      <p:cViewPr varScale="1">
        <p:scale>
          <a:sx n="80" d="100"/>
          <a:sy n="80" d="100"/>
        </p:scale>
        <p:origin x="-1974" y="-9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295"/>
          <c:y val="5.5537984310857921E-2"/>
          <c:w val="0.61699301348800295"/>
          <c:h val="0.81930901339075701"/>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Sheet1!$A$3:$A$4</c:f>
              <c:strCache>
                <c:ptCount val="2"/>
                <c:pt idx="0">
                  <c:v>Features</c:v>
                </c:pt>
                <c:pt idx="1">
                  <c:v>Architecture</c:v>
                </c:pt>
              </c:strCache>
            </c:strRef>
          </c:cat>
          <c:val>
            <c:numRef>
              <c:f>Sheet1!$B$3:$B$4</c:f>
              <c:numCache>
                <c:formatCode>0%</c:formatCode>
                <c:ptCount val="2"/>
                <c:pt idx="0">
                  <c:v>0.5</c:v>
                </c:pt>
                <c:pt idx="1">
                  <c:v>0.5</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2"/>
                <c:pt idx="0">
                  <c:v>Vendor</c:v>
                </c:pt>
                <c:pt idx="1">
                  <c:v>Product</c:v>
                </c:pt>
              </c:strCache>
            </c:strRef>
          </c:cat>
          <c:val>
            <c:numRef>
              <c:f>Sheet1!$B$2:$B$4</c:f>
              <c:numCache>
                <c:formatCode>0%</c:formatCode>
                <c:ptCount val="3"/>
                <c:pt idx="0">
                  <c:v>0.6</c:v>
                </c:pt>
                <c:pt idx="1">
                  <c:v>0.4</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42"/>
          <c:y val="8.3383991505871502E-2"/>
          <c:w val="0.62731350798131358"/>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Strategy</c:v>
                </c:pt>
                <c:pt idx="1">
                  <c:v>Reach</c:v>
                </c:pt>
                <c:pt idx="2">
                  <c:v>Channel</c:v>
                </c:pt>
                <c:pt idx="3">
                  <c:v>Viability</c:v>
                </c:pt>
              </c:strCache>
            </c:strRef>
          </c:cat>
          <c:val>
            <c:numRef>
              <c:f>Sheet1!$B$2:$B$5</c:f>
              <c:numCache>
                <c:formatCode>0%</c:formatCode>
                <c:ptCount val="4"/>
                <c:pt idx="0">
                  <c:v>0.30000000000000016</c:v>
                </c:pt>
                <c:pt idx="1">
                  <c:v>0.30000000000000016</c:v>
                </c:pt>
                <c:pt idx="2">
                  <c:v>0.15000000000000008</c:v>
                </c:pt>
                <c:pt idx="3">
                  <c:v>0.25</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3/31/17</a:t>
            </a:fld>
            <a:endParaRPr lang="en-CA"/>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372280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122197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115813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195358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3854728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2293723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351920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899102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8" name="Rectangle 7"/>
          <p:cNvSpPr/>
          <p:nvPr userDrawn="1"/>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dirty="0" smtClean="0">
                <a:solidFill>
                  <a:srgbClr val="ADB7C3"/>
                </a:solidFill>
                <a:latin typeface="+mn-lt"/>
                <a:ea typeface="+mn-ea"/>
                <a:cs typeface="+mn-cs"/>
              </a:rPr>
              <a:t>© 1997-2017</a:t>
            </a:r>
            <a:r>
              <a:rPr lang="en-CA" sz="800" b="0" i="0" kern="1200" baseline="0" dirty="0" smtClean="0">
                <a:solidFill>
                  <a:srgbClr val="ADB7C3"/>
                </a:solidFill>
                <a:latin typeface="+mn-lt"/>
                <a:ea typeface="+mn-ea"/>
                <a:cs typeface="+mn-cs"/>
              </a:rPr>
              <a:t> Info-Tech Research Group Inc.</a:t>
            </a:r>
            <a:endParaRPr lang="en-CA" sz="800" dirty="0">
              <a:solidFill>
                <a:srgbClr val="ADB7C3"/>
              </a:solidFill>
            </a:endParaRPr>
          </a:p>
        </p:txBody>
      </p:sp>
      <p:sp>
        <p:nvSpPr>
          <p:cNvPr id="9" name="Rectangle 8"/>
          <p:cNvSpPr/>
          <p:nvPr userDrawn="1"/>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sz="800" dirty="0">
              <a:solidFill>
                <a:srgbClr val="ADB7C3"/>
              </a:solidFill>
            </a:endParaRPr>
          </a:p>
        </p:txBody>
      </p:sp>
      <p:pic>
        <p:nvPicPr>
          <p:cNvPr id="10" name="Picture 9" descr="Info-Tech_Logo_2013-On-Screen-WHITE(transparent-background).png"/>
          <p:cNvPicPr>
            <a:picLocks noChangeAspect="1"/>
          </p:cNvPicPr>
          <p:nvPr userDrawn="1"/>
        </p:nvPicPr>
        <p:blipFill>
          <a:blip r:embed="rId2" cstate="print"/>
          <a:stretch>
            <a:fillRect/>
          </a:stretch>
        </p:blipFill>
        <p:spPr>
          <a:xfrm>
            <a:off x="7020272" y="6309320"/>
            <a:ext cx="1697008" cy="33940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6" name="Rectangle 5"/>
          <p:cNvSpPr/>
          <p:nvPr userDrawn="1"/>
        </p:nvSpPr>
        <p:spPr>
          <a:xfrm>
            <a:off x="0" y="6517136"/>
            <a:ext cx="2788920" cy="338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l"/>
            <a:r>
              <a:rPr lang="en-CA" sz="1000" dirty="0" smtClean="0"/>
              <a:t>Vendor Landscape:</a:t>
            </a:r>
            <a:r>
              <a:rPr lang="en-CA" sz="1000" baseline="0" dirty="0" smtClean="0"/>
              <a:t> Mid-Range Storage</a:t>
            </a:r>
            <a:endParaRPr lang="en-CA" sz="1000" dirty="0">
              <a:solidFill>
                <a:srgbClr val="FF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www.infotech.com/research/ss/vendor-landscape-mid-range-storage/vendor-landscape-storyboard-mid-range-storage"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slideLayout" Target="../slideLayouts/slideLayout4.xml"/><Relationship Id="rId18" Type="http://schemas.openxmlformats.org/officeDocument/2006/relationships/image" Target="../media/image14.png"/><Relationship Id="rId3" Type="http://schemas.openxmlformats.org/officeDocument/2006/relationships/tags" Target="../tags/tag55.xml"/><Relationship Id="rId21" Type="http://schemas.openxmlformats.org/officeDocument/2006/relationships/image" Target="../media/image5.png"/><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image" Target="../media/image13.jpeg"/><Relationship Id="rId2" Type="http://schemas.openxmlformats.org/officeDocument/2006/relationships/tags" Target="../tags/tag54.xml"/><Relationship Id="rId16" Type="http://schemas.openxmlformats.org/officeDocument/2006/relationships/image" Target="../media/image12.emf"/><Relationship Id="rId20" Type="http://schemas.openxmlformats.org/officeDocument/2006/relationships/hyperlink" Target="https://www.infotech.com/research/ss/vendor-landscape-mid-range-storage/vendor-landscape-storyboard-mid-range-storage" TargetMode="External"/><Relationship Id="rId1" Type="http://schemas.openxmlformats.org/officeDocument/2006/relationships/vmlDrawing" Target="../drawings/vmlDrawing4.v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oleObject" Target="../embeddings/oleObject4.bin"/><Relationship Id="rId10" Type="http://schemas.openxmlformats.org/officeDocument/2006/relationships/tags" Target="../tags/tag62.xml"/><Relationship Id="rId19" Type="http://schemas.openxmlformats.org/officeDocument/2006/relationships/image" Target="../media/image15.jpeg"/><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notesSlide" Target="../notesSlides/notesSlide7.xml"/><Relationship Id="rId22"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slideLayout" Target="../slideLayouts/slideLayout4.xml"/><Relationship Id="rId18" Type="http://schemas.openxmlformats.org/officeDocument/2006/relationships/hyperlink" Target="https://www.infotech.com/research/ss/vendor-landscape-mid-range-storage/vendor-landscape-storyboard-mid-range-storage" TargetMode="Externa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image" Target="../media/image16.png"/><Relationship Id="rId2" Type="http://schemas.openxmlformats.org/officeDocument/2006/relationships/tags" Target="../tags/tag65.xml"/><Relationship Id="rId16" Type="http://schemas.openxmlformats.org/officeDocument/2006/relationships/image" Target="../media/image12.emf"/><Relationship Id="rId20" Type="http://schemas.openxmlformats.org/officeDocument/2006/relationships/image" Target="../media/image6.png"/><Relationship Id="rId1" Type="http://schemas.openxmlformats.org/officeDocument/2006/relationships/vmlDrawing" Target="../drawings/vmlDrawing5.v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oleObject" Target="../embeddings/oleObject5.bin"/><Relationship Id="rId10" Type="http://schemas.openxmlformats.org/officeDocument/2006/relationships/tags" Target="../tags/tag73.xml"/><Relationship Id="rId19" Type="http://schemas.openxmlformats.org/officeDocument/2006/relationships/image" Target="../media/image5.png"/><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hyperlink" Target="https://www.infotech.com/research/ss/vendor-landscape-mid-range-storage/vendor-landscape-storyboard-mid-range-storage" TargetMode="External"/><Relationship Id="rId7" Type="http://schemas.openxmlformats.org/officeDocument/2006/relationships/image" Target="../media/image6.png"/><Relationship Id="rId2" Type="http://schemas.openxmlformats.org/officeDocument/2006/relationships/hyperlink" Target="http://www.infotech.com/" TargetMode="Externa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www.infotech.com/research/ss/vendor-landscape-mid-range-storage/vendor-landscape-storyboard-mid-range-storage"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infotech.com/research/ss/vendor-landscape-mid-range-storage/vendor-landscape-storyboard-mid-range-storag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GuidedImplementations@InfoTech.com" TargetMode="Externa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infotech.com/research/ss/vendor-landscape-mid-range-storage/vendor-landscape-storyboard-mid-range-storage" TargetMode="Externa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oleObject" Target="../embeddings/oleObject1.bin"/><Relationship Id="rId18" Type="http://schemas.openxmlformats.org/officeDocument/2006/relationships/image" Target="../media/image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17" Type="http://schemas.openxmlformats.org/officeDocument/2006/relationships/hyperlink" Target="https://www.infotech.com/research/ss/vendor-landscape-mid-range-storage/vendor-landscape-storyboard-mid-range-storage" TargetMode="External"/><Relationship Id="rId2" Type="http://schemas.openxmlformats.org/officeDocument/2006/relationships/tags" Target="../tags/tag2.xml"/><Relationship Id="rId16" Type="http://schemas.openxmlformats.org/officeDocument/2006/relationships/image" Target="../media/image11.png"/><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slideLayout" Target="../slideLayouts/slideLayout3.xml"/><Relationship Id="rId5" Type="http://schemas.openxmlformats.org/officeDocument/2006/relationships/tags" Target="../tags/tag5.xml"/><Relationship Id="rId15" Type="http://schemas.openxmlformats.org/officeDocument/2006/relationships/hyperlink" Target="https://www.infotech.com/research/ss/modernize-enterprise-storage" TargetMode="External"/><Relationship Id="rId10" Type="http://schemas.openxmlformats.org/officeDocument/2006/relationships/tags" Target="../tags/tag10.xml"/><Relationship Id="rId19" Type="http://schemas.openxmlformats.org/officeDocument/2006/relationships/image" Target="../media/image6.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hyperlink" Target="https://www.infotech.com/research/ss/vendor-landscape-mid-range-storage/vendor-landscape-storyboard-mid-range-storage" TargetMode="Externa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notesSlide" Target="../notesSlides/notesSlide3.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hyperlink" Target="https://www.infotech.com/research/ss/vendor-landscape-mid-range-storage/vendor-landscape-storyboard-mid-range-storage" TargetMode="External"/><Relationship Id="rId3" Type="http://schemas.openxmlformats.org/officeDocument/2006/relationships/tags" Target="../tags/tag13.xml"/><Relationship Id="rId21" Type="http://schemas.openxmlformats.org/officeDocument/2006/relationships/oleObject" Target="../embeddings/oleObject3.bin"/><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chart" Target="../charts/chart3.xml"/><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notesSlide" Target="../notesSlides/notesSlide4.xml"/><Relationship Id="rId1" Type="http://schemas.openxmlformats.org/officeDocument/2006/relationships/vmlDrawing" Target="../drawings/vmlDrawing3.v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chart" Target="../charts/chart2.xm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chart" Target="../charts/chart1.xml"/><Relationship Id="rId28" Type="http://schemas.openxmlformats.org/officeDocument/2006/relationships/image" Target="../media/image6.png"/><Relationship Id="rId10" Type="http://schemas.openxmlformats.org/officeDocument/2006/relationships/tags" Target="../tags/tag20.xml"/><Relationship Id="rId19" Type="http://schemas.openxmlformats.org/officeDocument/2006/relationships/slideLayout" Target="../slideLayouts/slideLayout1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image" Target="../media/image10.emf"/><Relationship Id="rId27"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notesSlide" Target="../notesSlides/notesSlide5.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slideLayout" Target="../slideLayouts/slideLayout10.xml"/><Relationship Id="rId17" Type="http://schemas.openxmlformats.org/officeDocument/2006/relationships/image" Target="../media/image6.png"/><Relationship Id="rId2" Type="http://schemas.openxmlformats.org/officeDocument/2006/relationships/tags" Target="../tags/tag30.xml"/><Relationship Id="rId16" Type="http://schemas.openxmlformats.org/officeDocument/2006/relationships/image" Target="../media/image5.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hyperlink" Target="https://www.infotech.com/research/ss/vendor-landscape-mid-range-storage/vendor-landscape-storyboard-mid-range-storage" TargetMode="Externa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image" Target="../media/image5.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hyperlink" Target="https://www.infotech.com/research/ss/vendor-landscape-mid-range-storage/vendor-landscape-storyboard-mid-range-storage" TargetMode="External"/><Relationship Id="rId2" Type="http://schemas.openxmlformats.org/officeDocument/2006/relationships/tags" Target="../tags/tag41.xml"/><Relationship Id="rId16" Type="http://schemas.openxmlformats.org/officeDocument/2006/relationships/notesSlide" Target="../notesSlides/notesSlide6.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slideLayout" Target="../slideLayouts/slideLayout4.xml"/><Relationship Id="rId10" Type="http://schemas.openxmlformats.org/officeDocument/2006/relationships/tags" Target="../tags/tag49.xml"/><Relationship Id="rId19" Type="http://schemas.openxmlformats.org/officeDocument/2006/relationships/image" Target="../media/image6.png"/><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lvl="0"/>
            <a:r>
              <a:rPr lang="en-CA" dirty="0"/>
              <a:t>Vendor Landscape: Mid-Range Storage</a:t>
            </a:r>
            <a:endParaRPr lang="en-US" dirty="0"/>
          </a:p>
        </p:txBody>
      </p:sp>
      <p:sp>
        <p:nvSpPr>
          <p:cNvPr id="8" name="Text Placeholder 7"/>
          <p:cNvSpPr>
            <a:spLocks noGrp="1"/>
          </p:cNvSpPr>
          <p:nvPr>
            <p:ph type="body" sz="quarter" idx="16"/>
          </p:nvPr>
        </p:nvSpPr>
        <p:spPr/>
        <p:txBody>
          <a:bodyPr/>
          <a:lstStyle/>
          <a:p>
            <a:r>
              <a:rPr lang="en-CA" dirty="0"/>
              <a:t>The storage market is changing – your storage and data needs might be too.</a:t>
            </a:r>
          </a:p>
          <a:p>
            <a:endParaRPr lang="en-CA" dirty="0"/>
          </a:p>
        </p:txBody>
      </p:sp>
      <p:pic>
        <p:nvPicPr>
          <p:cNvPr id="5" name="Picture 4" descr="sample-titlebar-itrgNEW.gif">
            <a:hlinkClick r:id="rId2"/>
          </p:cNvPr>
          <p:cNvPicPr>
            <a:picLocks noChangeAspect="1"/>
          </p:cNvPicPr>
          <p:nvPr/>
        </p:nvPicPr>
        <p:blipFill>
          <a:blip r:embed="rId3" cstate="print"/>
          <a:srcRect b="40634"/>
          <a:stretch>
            <a:fillRect/>
          </a:stretch>
        </p:blipFill>
        <p:spPr>
          <a:xfrm>
            <a:off x="0" y="5402461"/>
            <a:ext cx="9144000" cy="864096"/>
          </a:xfrm>
          <a:prstGeom prst="rect">
            <a:avLst/>
          </a:prstGeom>
        </p:spPr>
      </p:pic>
      <p:grpSp>
        <p:nvGrpSpPr>
          <p:cNvPr id="15" name="Group 14"/>
          <p:cNvGrpSpPr/>
          <p:nvPr/>
        </p:nvGrpSpPr>
        <p:grpSpPr>
          <a:xfrm>
            <a:off x="0" y="6266557"/>
            <a:ext cx="9144000" cy="591443"/>
            <a:chOff x="0" y="6266557"/>
            <a:chExt cx="9144000" cy="591443"/>
          </a:xfrm>
        </p:grpSpPr>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a:t>
              </a:r>
              <a:r>
                <a:rPr lang="en-CA" sz="800" dirty="0" smtClean="0">
                  <a:solidFill>
                    <a:schemeClr val="bg1">
                      <a:lumMod val="65000"/>
                    </a:schemeClr>
                  </a:solidFill>
                </a:rPr>
                <a:t>1997-2017 </a:t>
              </a:r>
              <a:r>
                <a:rPr lang="en-CA" sz="800" dirty="0" smtClean="0">
                  <a:solidFill>
                    <a:schemeClr val="bg1">
                      <a:lumMod val="65000"/>
                    </a:schemeClr>
                  </a:solidFill>
                </a:rPr>
                <a:t>Info-Tech Research Group</a:t>
              </a:r>
              <a:endParaRPr lang="en-CA" sz="800" dirty="0">
                <a:solidFill>
                  <a:schemeClr val="bg1">
                    <a:lumMod val="65000"/>
                  </a:schemeClr>
                </a:solidFill>
              </a:endParaRPr>
            </a:p>
          </p:txBody>
        </p:sp>
        <p:sp>
          <p:nvSpPr>
            <p:cNvPr id="13" name="Rectangle 12"/>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descr="itrg-logo-blue.png"/>
            <p:cNvPicPr>
              <a:picLocks noChangeAspect="1"/>
            </p:cNvPicPr>
            <p:nvPr/>
          </p:nvPicPr>
          <p:blipFill>
            <a:blip r:embed="rId4" cstate="print"/>
            <a:stretch>
              <a:fillRect/>
            </a:stretch>
          </p:blipFill>
          <p:spPr>
            <a:xfrm>
              <a:off x="7529512" y="6360368"/>
              <a:ext cx="1400175" cy="381000"/>
            </a:xfrm>
            <a:prstGeom prst="rect">
              <a:avLst/>
            </a:prstGeom>
          </p:spPr>
        </p:pic>
      </p:grpSp>
    </p:spTree>
    <p:extLst>
      <p:ext uri="{BB962C8B-B14F-4D97-AF65-F5344CB8AC3E}">
        <p14:creationId xmlns:p14="http://schemas.microsoft.com/office/powerpoint/2010/main" val="829540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Object 6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0326" name="think-cell Slide" r:id="rId15" imgW="360" imgH="360" progId="TCLayout.ActiveDocument.1">
                  <p:embed/>
                </p:oleObj>
              </mc:Choice>
              <mc:Fallback>
                <p:oleObj name="think-cell Slide" r:id="rId15" imgW="360" imgH="36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 Placeholder 1"/>
          <p:cNvSpPr>
            <a:spLocks noGrp="1"/>
          </p:cNvSpPr>
          <p:nvPr>
            <p:ph type="body" sz="quarter" idx="19"/>
            <p:custDataLst>
              <p:tags r:id="rId3"/>
            </p:custDataLst>
          </p:nvPr>
        </p:nvSpPr>
        <p:spPr>
          <a:xfrm>
            <a:off x="320040" y="1188720"/>
            <a:ext cx="8503285" cy="657225"/>
          </a:xfrm>
        </p:spPr>
        <p:txBody>
          <a:bodyPr/>
          <a:lstStyle/>
          <a:p>
            <a:r>
              <a:rPr lang="en-US" dirty="0" smtClean="0"/>
              <a:t>Data analytics in storage solutions can assist in predicting failures and preventing downtime, all while optimizing storage performance.</a:t>
            </a:r>
          </a:p>
          <a:p>
            <a:endParaRPr lang="en-US" dirty="0"/>
          </a:p>
        </p:txBody>
      </p:sp>
      <p:sp>
        <p:nvSpPr>
          <p:cNvPr id="3" name="Title 2"/>
          <p:cNvSpPr>
            <a:spLocks noGrp="1"/>
          </p:cNvSpPr>
          <p:nvPr>
            <p:ph type="title"/>
            <p:custDataLst>
              <p:tags r:id="rId4"/>
            </p:custDataLst>
          </p:nvPr>
        </p:nvSpPr>
        <p:spPr>
          <a:xfrm>
            <a:off x="248696" y="260648"/>
            <a:ext cx="8625780" cy="864096"/>
          </a:xfrm>
        </p:spPr>
        <p:txBody>
          <a:bodyPr/>
          <a:lstStyle/>
          <a:p>
            <a:r>
              <a:rPr lang="en-US" dirty="0" smtClean="0"/>
              <a:t>Adopt a solution that provides storage optimization and preventative measures built on data analytics</a:t>
            </a:r>
            <a:endParaRPr lang="en-US" dirty="0"/>
          </a:p>
        </p:txBody>
      </p:sp>
      <p:sp>
        <p:nvSpPr>
          <p:cNvPr id="38" name="Rounded Rectangle 37"/>
          <p:cNvSpPr/>
          <p:nvPr>
            <p:custDataLst>
              <p:tags r:id="rId5"/>
            </p:custDataLst>
          </p:nvPr>
        </p:nvSpPr>
        <p:spPr>
          <a:xfrm>
            <a:off x="320676" y="3383280"/>
            <a:ext cx="2605087"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Why Scenarios?</a:t>
            </a:r>
            <a:endParaRPr lang="en-CA" b="1" i="1" dirty="0">
              <a:solidFill>
                <a:srgbClr val="333333"/>
              </a:solidFill>
            </a:endParaRPr>
          </a:p>
        </p:txBody>
      </p:sp>
      <p:sp>
        <p:nvSpPr>
          <p:cNvPr id="39" name="Rectangle 38"/>
          <p:cNvSpPr/>
          <p:nvPr>
            <p:custDataLst>
              <p:tags r:id="rId6"/>
            </p:custDataLst>
          </p:nvPr>
        </p:nvSpPr>
        <p:spPr>
          <a:xfrm>
            <a:off x="320676" y="3748825"/>
            <a:ext cx="2605087" cy="2123658"/>
          </a:xfrm>
          <a:prstGeom prst="rect">
            <a:avLst/>
          </a:prstGeom>
        </p:spPr>
        <p:txBody>
          <a:bodyPr wrap="square">
            <a:spAutoFit/>
          </a:bodyPr>
          <a:lstStyle/>
          <a:p>
            <a:pPr algn="l"/>
            <a:r>
              <a:rPr lang="en-US" sz="1200" dirty="0" smtClean="0">
                <a:solidFill>
                  <a:srgbClr val="333333"/>
                </a:solidFill>
              </a:rPr>
              <a:t>In reviewing the products included in each Vendor Landscape</a:t>
            </a:r>
            <a:r>
              <a:rPr lang="en-US" sz="1200" baseline="30000" dirty="0" smtClean="0">
                <a:solidFill>
                  <a:srgbClr val="333333"/>
                </a:solidFill>
              </a:rPr>
              <a:t>TM</a:t>
            </a:r>
            <a:r>
              <a:rPr lang="en-US" sz="1200" dirty="0" smtClean="0">
                <a:solidFill>
                  <a:srgbClr val="333333"/>
                </a:solidFill>
              </a:rPr>
              <a:t>, certain use cases come to the forefront. Whether those use cases are defined by applicability in certain locations, relevance for certain industries, or as strengths in delivering a specific capability, Info-Tech recognizes those use cases as Scenarios, and calls attention to them where they exist.</a:t>
            </a:r>
          </a:p>
        </p:txBody>
      </p:sp>
      <p:sp>
        <p:nvSpPr>
          <p:cNvPr id="40" name="Rounded Rectangle 39"/>
          <p:cNvSpPr/>
          <p:nvPr>
            <p:custDataLst>
              <p:tags r:id="rId7"/>
            </p:custDataLst>
          </p:nvPr>
        </p:nvSpPr>
        <p:spPr>
          <a:xfrm rot="10800000">
            <a:off x="320040" y="5852160"/>
            <a:ext cx="260572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61" name="Round Single Corner Rectangle 60"/>
          <p:cNvSpPr/>
          <p:nvPr>
            <p:custDataLst>
              <p:tags r:id="rId8"/>
            </p:custDataLst>
          </p:nvPr>
        </p:nvSpPr>
        <p:spPr>
          <a:xfrm rot="10800000" flipH="1">
            <a:off x="1" y="2137911"/>
            <a:ext cx="2971800" cy="822960"/>
          </a:xfrm>
          <a:prstGeom prst="round1Rect">
            <a:avLst/>
          </a:prstGeom>
          <a:solidFill>
            <a:schemeClr val="accent3"/>
          </a:solidFill>
          <a:ln w="9525">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dirty="0">
              <a:solidFill>
                <a:srgbClr val="FFFFFF"/>
              </a:solidFill>
            </a:endParaRPr>
          </a:p>
        </p:txBody>
      </p:sp>
      <p:sp>
        <p:nvSpPr>
          <p:cNvPr id="58" name="TextBox 57"/>
          <p:cNvSpPr txBox="1"/>
          <p:nvPr>
            <p:custDataLst>
              <p:tags r:id="rId9"/>
            </p:custDataLst>
          </p:nvPr>
        </p:nvSpPr>
        <p:spPr>
          <a:xfrm>
            <a:off x="387331" y="2534900"/>
            <a:ext cx="344967" cy="400110"/>
          </a:xfrm>
          <a:prstGeom prst="rect">
            <a:avLst/>
          </a:prstGeom>
          <a:noFill/>
        </p:spPr>
        <p:txBody>
          <a:bodyPr wrap="none" anchor="b">
            <a:spAutoFit/>
          </a:bodyPr>
          <a:lstStyle/>
          <a:p>
            <a:pPr>
              <a:defRPr/>
            </a:pPr>
            <a:r>
              <a:rPr lang="en-US" sz="2000" b="1" i="1" dirty="0">
                <a:solidFill>
                  <a:srgbClr val="FFFFFF"/>
                </a:solidFill>
                <a:latin typeface="Georgia"/>
              </a:rPr>
              <a:t>2</a:t>
            </a:r>
          </a:p>
        </p:txBody>
      </p:sp>
      <p:sp>
        <p:nvSpPr>
          <p:cNvPr id="59" name="TextBox 58"/>
          <p:cNvSpPr txBox="1"/>
          <p:nvPr>
            <p:custDataLst>
              <p:tags r:id="rId10"/>
            </p:custDataLst>
          </p:nvPr>
        </p:nvSpPr>
        <p:spPr>
          <a:xfrm>
            <a:off x="0" y="1864778"/>
            <a:ext cx="3635896" cy="823912"/>
          </a:xfrm>
          <a:prstGeom prst="homePlate">
            <a:avLst>
              <a:gd name="adj" fmla="val 47046"/>
            </a:avLst>
          </a:prstGeom>
          <a:solidFill>
            <a:srgbClr val="C77709"/>
          </a:solidFill>
          <a:ln w="12700">
            <a:noFill/>
          </a:ln>
        </p:spPr>
        <p:txBody>
          <a:bodyPr anchor="ctr"/>
          <a:lstStyle/>
          <a:p>
            <a:pPr marL="690563" algn="l">
              <a:defRPr/>
            </a:pPr>
            <a:r>
              <a:rPr lang="en-US" sz="1600" b="1" dirty="0" smtClean="0">
                <a:latin typeface="Arial"/>
              </a:rPr>
              <a:t>Data Analytics</a:t>
            </a:r>
            <a:endParaRPr lang="en-US" sz="1600" b="1" dirty="0">
              <a:latin typeface="Arial"/>
            </a:endParaRPr>
          </a:p>
        </p:txBody>
      </p:sp>
      <p:sp>
        <p:nvSpPr>
          <p:cNvPr id="60" name="TextBox 59"/>
          <p:cNvSpPr txBox="1"/>
          <p:nvPr>
            <p:custDataLst>
              <p:tags r:id="rId11"/>
            </p:custDataLst>
          </p:nvPr>
        </p:nvSpPr>
        <p:spPr>
          <a:xfrm>
            <a:off x="248696" y="1737360"/>
            <a:ext cx="482824" cy="923330"/>
          </a:xfrm>
          <a:prstGeom prst="rect">
            <a:avLst/>
          </a:prstGeom>
          <a:noFill/>
        </p:spPr>
        <p:txBody>
          <a:bodyPr wrap="none">
            <a:spAutoFit/>
          </a:bodyPr>
          <a:lstStyle/>
          <a:p>
            <a:pPr>
              <a:defRPr/>
            </a:pPr>
            <a:r>
              <a:rPr lang="en-US" sz="5400" i="1" dirty="0">
                <a:solidFill>
                  <a:srgbClr val="333333"/>
                </a:solidFill>
                <a:latin typeface="Georgia"/>
              </a:rPr>
              <a:t>1</a:t>
            </a:r>
          </a:p>
        </p:txBody>
      </p:sp>
      <p:sp>
        <p:nvSpPr>
          <p:cNvPr id="23" name="TextBox 22"/>
          <p:cNvSpPr txBox="1"/>
          <p:nvPr>
            <p:custDataLst>
              <p:tags r:id="rId12"/>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Scenarios are determined, see </a:t>
            </a:r>
            <a:r>
              <a:rPr lang="en-US" sz="1000" dirty="0" smtClean="0">
                <a:solidFill>
                  <a:srgbClr val="333333"/>
                </a:solidFill>
                <a:hlinkClick r:id="" action="ppaction://noaction"/>
              </a:rPr>
              <a:t>Information Presentation – Scenarios</a:t>
            </a:r>
            <a:r>
              <a:rPr lang="en-US" sz="1000" dirty="0" smtClean="0">
                <a:solidFill>
                  <a:srgbClr val="333333"/>
                </a:solidFill>
              </a:rPr>
              <a:t> in the Appendix</a:t>
            </a:r>
            <a:r>
              <a:rPr lang="en-US" sz="1000" dirty="0" smtClean="0">
                <a:solidFill>
                  <a:srgbClr val="333333"/>
                </a:solidFill>
                <a:latin typeface="Arial"/>
              </a:rPr>
              <a:t>.</a:t>
            </a:r>
          </a:p>
        </p:txBody>
      </p:sp>
      <p:cxnSp>
        <p:nvCxnSpPr>
          <p:cNvPr id="22" name="Straight Connector 21"/>
          <p:cNvCxnSpPr/>
          <p:nvPr/>
        </p:nvCxnSpPr>
        <p:spPr>
          <a:xfrm rot="10800000">
            <a:off x="3881431" y="2239963"/>
            <a:ext cx="5205341" cy="0"/>
          </a:xfrm>
          <a:prstGeom prst="line">
            <a:avLst/>
          </a:prstGeom>
          <a:ln w="317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938656" y="1908718"/>
            <a:ext cx="2226892" cy="338554"/>
          </a:xfrm>
          <a:prstGeom prst="rect">
            <a:avLst/>
          </a:prstGeom>
          <a:noFill/>
        </p:spPr>
        <p:txBody>
          <a:bodyPr wrap="none" rtlCol="0">
            <a:spAutoFit/>
          </a:bodyPr>
          <a:lstStyle/>
          <a:p>
            <a:pPr algn="l"/>
            <a:r>
              <a:rPr lang="en-US" sz="1600" i="1" dirty="0" smtClean="0">
                <a:solidFill>
                  <a:srgbClr val="333333"/>
                </a:solidFill>
              </a:rPr>
              <a:t>Exemplary Performers</a:t>
            </a:r>
            <a:endParaRPr lang="en-US" sz="1600" i="1" dirty="0">
              <a:solidFill>
                <a:srgbClr val="333333"/>
              </a:solidFill>
            </a:endParaRPr>
          </a:p>
        </p:txBody>
      </p:sp>
      <p:sp>
        <p:nvSpPr>
          <p:cNvPr id="28" name="TextBox 27"/>
          <p:cNvSpPr txBox="1"/>
          <p:nvPr/>
        </p:nvSpPr>
        <p:spPr>
          <a:xfrm>
            <a:off x="5303520" y="2423160"/>
            <a:ext cx="3783252" cy="1015663"/>
          </a:xfrm>
          <a:prstGeom prst="rect">
            <a:avLst/>
          </a:prstGeom>
          <a:noFill/>
        </p:spPr>
        <p:txBody>
          <a:bodyPr wrap="square" rtlCol="0" anchor="ctr" anchorCtr="0">
            <a:noAutofit/>
          </a:bodyPr>
          <a:lstStyle/>
          <a:p>
            <a:pPr algn="l"/>
            <a:r>
              <a:rPr lang="en-CA" sz="1200" dirty="0"/>
              <a:t>InfoSight Predictive Analytics aggregates &amp; analyzes data from arrays all across the world, predicting incidents and allowing you to pre-emptively react and avoid downtime</a:t>
            </a:r>
            <a:r>
              <a:rPr lang="en-CA" sz="1200" dirty="0" smtClean="0"/>
              <a:t>. This platform also monitors consumption/utilization to better predict growth.</a:t>
            </a:r>
            <a:endParaRPr lang="en-US" sz="1200" dirty="0" smtClean="0">
              <a:solidFill>
                <a:srgbClr val="FF0000"/>
              </a:solidFill>
            </a:endParaRPr>
          </a:p>
        </p:txBody>
      </p:sp>
      <p:sp>
        <p:nvSpPr>
          <p:cNvPr id="29" name="TextBox 28"/>
          <p:cNvSpPr txBox="1"/>
          <p:nvPr/>
        </p:nvSpPr>
        <p:spPr>
          <a:xfrm>
            <a:off x="5303520" y="3687590"/>
            <a:ext cx="3783252" cy="1015663"/>
          </a:xfrm>
          <a:prstGeom prst="rect">
            <a:avLst/>
          </a:prstGeom>
          <a:noFill/>
        </p:spPr>
        <p:txBody>
          <a:bodyPr wrap="square" rtlCol="0" anchor="ctr" anchorCtr="0">
            <a:noAutofit/>
          </a:bodyPr>
          <a:lstStyle/>
          <a:p>
            <a:pPr algn="l"/>
            <a:r>
              <a:rPr lang="en-US" sz="1200" dirty="0"/>
              <a:t>Collecting and analyzing data from solutions across the world, IntelliCare Cloud Analytics provides </a:t>
            </a:r>
            <a:r>
              <a:rPr lang="en-US" sz="1200" dirty="0" smtClean="0"/>
              <a:t>real-time </a:t>
            </a:r>
            <a:r>
              <a:rPr lang="en-US" sz="1200" dirty="0"/>
              <a:t>diagnostics that are leveraged to simplify management, optimize performance, and maximize uptime by proactively resolving potential problems</a:t>
            </a:r>
            <a:r>
              <a:rPr lang="en-US" sz="1200" dirty="0" smtClean="0"/>
              <a:t>.</a:t>
            </a:r>
            <a:endParaRPr lang="en-US" sz="1200" dirty="0"/>
          </a:p>
        </p:txBody>
      </p:sp>
      <p:sp>
        <p:nvSpPr>
          <p:cNvPr id="30" name="TextBox 29"/>
          <p:cNvSpPr txBox="1"/>
          <p:nvPr/>
        </p:nvSpPr>
        <p:spPr>
          <a:xfrm>
            <a:off x="5303520" y="4952021"/>
            <a:ext cx="3783252" cy="1015663"/>
          </a:xfrm>
          <a:prstGeom prst="rect">
            <a:avLst/>
          </a:prstGeom>
          <a:noFill/>
        </p:spPr>
        <p:txBody>
          <a:bodyPr wrap="square" rtlCol="0" anchor="ctr" anchorCtr="0">
            <a:noAutofit/>
          </a:bodyPr>
          <a:lstStyle/>
          <a:p>
            <a:pPr algn="l"/>
            <a:r>
              <a:rPr lang="en-CA" sz="1200" dirty="0"/>
              <a:t>Pure1 Global Insights combines predictive analytics and machine learning, using data gathered from Pure Storage solutions, to deliver support that has led to over 7,700 issues automatically identified and resolved and 170+ sev1 issues prevented to date.</a:t>
            </a:r>
          </a:p>
        </p:txBody>
      </p:sp>
      <p:cxnSp>
        <p:nvCxnSpPr>
          <p:cNvPr id="31" name="Straight Connector 30"/>
          <p:cNvCxnSpPr/>
          <p:nvPr/>
        </p:nvCxnSpPr>
        <p:spPr>
          <a:xfrm rot="10800000">
            <a:off x="3881430" y="3555086"/>
            <a:ext cx="5205341" cy="0"/>
          </a:xfrm>
          <a:prstGeom prst="line">
            <a:avLst/>
          </a:prstGeom>
          <a:ln w="317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3886201" y="4826470"/>
            <a:ext cx="5205341" cy="0"/>
          </a:xfrm>
          <a:prstGeom prst="line">
            <a:avLst/>
          </a:prstGeom>
          <a:ln w="317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33" name="Picture 7" descr="https://upload.wikimedia.org/wikipedia/en/b/b5/Pure_Storage_logo.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68098" y="5214155"/>
            <a:ext cx="1853248" cy="49846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http://cormachogan.com/wp-content/uploads/2013/03/Teglie-Logo-Blue-Transparent.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535806" y="3881207"/>
            <a:ext cx="1759064" cy="7242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https://upload.wikimedia.org/wikipedia/commons/8/88/Nimble-logo-2lines-300x300_16.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635896" y="2301402"/>
            <a:ext cx="1210424" cy="121042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0" y="6422955"/>
            <a:ext cx="9144000" cy="437555"/>
            <a:chOff x="0" y="6422955"/>
            <a:chExt cx="9144000" cy="437555"/>
          </a:xfrm>
        </p:grpSpPr>
        <p:pic>
          <p:nvPicPr>
            <p:cNvPr id="26" name="Picture 3">
              <a:hlinkClick r:id="rId20"/>
            </p:cNvPr>
            <p:cNvPicPr>
              <a:picLocks noChangeAspect="1" noChangeArrowheads="1"/>
            </p:cNvPicPr>
            <p:nvPr/>
          </p:nvPicPr>
          <p:blipFill>
            <a:blip r:embed="rId21" cstate="print"/>
            <a:srcRect/>
            <a:stretch>
              <a:fillRect/>
            </a:stretch>
          </p:blipFill>
          <p:spPr bwMode="auto">
            <a:xfrm>
              <a:off x="0" y="6422955"/>
              <a:ext cx="9144000" cy="437555"/>
            </a:xfrm>
            <a:prstGeom prst="rect">
              <a:avLst/>
            </a:prstGeom>
            <a:noFill/>
            <a:ln w="9525">
              <a:noFill/>
              <a:miter lim="800000"/>
              <a:headEnd/>
              <a:tailEnd/>
            </a:ln>
          </p:spPr>
        </p:pic>
        <p:pic>
          <p:nvPicPr>
            <p:cNvPr id="27" name="Picture 26" descr="itrg-logo.png"/>
            <p:cNvPicPr>
              <a:picLocks noChangeAspect="1"/>
            </p:cNvPicPr>
            <p:nvPr/>
          </p:nvPicPr>
          <p:blipFill>
            <a:blip r:embed="rId22"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117456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Object 6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40687" name="think-cell Slide" r:id="rId15" imgW="360" imgH="360" progId="TCLayout.ActiveDocument.1">
                  <p:embed/>
                </p:oleObj>
              </mc:Choice>
              <mc:Fallback>
                <p:oleObj name="think-cell Slide" r:id="rId15" imgW="360" imgH="36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 Placeholder 1"/>
          <p:cNvSpPr>
            <a:spLocks noGrp="1"/>
          </p:cNvSpPr>
          <p:nvPr>
            <p:ph type="body" sz="quarter" idx="19"/>
            <p:custDataLst>
              <p:tags r:id="rId3"/>
            </p:custDataLst>
          </p:nvPr>
        </p:nvSpPr>
        <p:spPr>
          <a:xfrm>
            <a:off x="320040" y="1188720"/>
            <a:ext cx="8503285" cy="657225"/>
          </a:xfrm>
        </p:spPr>
        <p:txBody>
          <a:bodyPr/>
          <a:lstStyle/>
          <a:p>
            <a:r>
              <a:rPr lang="en-US" dirty="0" smtClean="0"/>
              <a:t>This storage solution can be a good alternative to </a:t>
            </a:r>
            <a:r>
              <a:rPr lang="en-US" dirty="0" err="1" smtClean="0"/>
              <a:t>hyperconverged</a:t>
            </a:r>
            <a:r>
              <a:rPr lang="en-US" dirty="0" smtClean="0"/>
              <a:t> infrastructure (HCI). HCI will not be appropriate for all use cases.</a:t>
            </a:r>
            <a:endParaRPr lang="en-US" dirty="0"/>
          </a:p>
        </p:txBody>
      </p:sp>
      <p:sp>
        <p:nvSpPr>
          <p:cNvPr id="3" name="Title 2"/>
          <p:cNvSpPr>
            <a:spLocks noGrp="1"/>
          </p:cNvSpPr>
          <p:nvPr>
            <p:ph type="title"/>
            <p:custDataLst>
              <p:tags r:id="rId4"/>
            </p:custDataLst>
          </p:nvPr>
        </p:nvSpPr>
        <p:spPr>
          <a:xfrm>
            <a:off x="248696" y="260648"/>
            <a:ext cx="8625780" cy="864096"/>
          </a:xfrm>
        </p:spPr>
        <p:txBody>
          <a:bodyPr/>
          <a:lstStyle/>
          <a:p>
            <a:r>
              <a:rPr lang="en-US" dirty="0" smtClean="0"/>
              <a:t>Heavily virtualized organizations are moving to HCI, but not all of them need the extra compute resources</a:t>
            </a:r>
            <a:endParaRPr lang="en-US" dirty="0"/>
          </a:p>
        </p:txBody>
      </p:sp>
      <p:sp>
        <p:nvSpPr>
          <p:cNvPr id="38" name="Rounded Rectangle 37"/>
          <p:cNvSpPr/>
          <p:nvPr>
            <p:custDataLst>
              <p:tags r:id="rId5"/>
            </p:custDataLst>
          </p:nvPr>
        </p:nvSpPr>
        <p:spPr>
          <a:xfrm>
            <a:off x="320676" y="3383280"/>
            <a:ext cx="2605087"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Why Scenarios?</a:t>
            </a:r>
            <a:endParaRPr lang="en-CA" b="1" i="1" dirty="0">
              <a:solidFill>
                <a:srgbClr val="333333"/>
              </a:solidFill>
            </a:endParaRPr>
          </a:p>
        </p:txBody>
      </p:sp>
      <p:sp>
        <p:nvSpPr>
          <p:cNvPr id="39" name="Rectangle 38"/>
          <p:cNvSpPr/>
          <p:nvPr>
            <p:custDataLst>
              <p:tags r:id="rId6"/>
            </p:custDataLst>
          </p:nvPr>
        </p:nvSpPr>
        <p:spPr>
          <a:xfrm>
            <a:off x="320676" y="3748825"/>
            <a:ext cx="2605087" cy="2123658"/>
          </a:xfrm>
          <a:prstGeom prst="rect">
            <a:avLst/>
          </a:prstGeom>
        </p:spPr>
        <p:txBody>
          <a:bodyPr wrap="square">
            <a:spAutoFit/>
          </a:bodyPr>
          <a:lstStyle/>
          <a:p>
            <a:pPr algn="l"/>
            <a:r>
              <a:rPr lang="en-US" sz="1200" dirty="0" smtClean="0">
                <a:solidFill>
                  <a:srgbClr val="333333"/>
                </a:solidFill>
              </a:rPr>
              <a:t>In reviewing the products included in each Vendor </a:t>
            </a:r>
            <a:r>
              <a:rPr lang="en-US" sz="1200" dirty="0" err="1" smtClean="0">
                <a:solidFill>
                  <a:srgbClr val="333333"/>
                </a:solidFill>
              </a:rPr>
              <a:t>Landscape</a:t>
            </a:r>
            <a:r>
              <a:rPr lang="en-US" sz="1200" baseline="30000" dirty="0" err="1" smtClean="0">
                <a:solidFill>
                  <a:srgbClr val="333333"/>
                </a:solidFill>
              </a:rPr>
              <a:t>TM</a:t>
            </a:r>
            <a:r>
              <a:rPr lang="en-US" sz="1200" dirty="0" smtClean="0">
                <a:solidFill>
                  <a:srgbClr val="333333"/>
                </a:solidFill>
              </a:rPr>
              <a:t>, certain use cases come to the forefront. Whether those use cases are defined by applicability in certain locations, relevance for certain industries, or as strengths in delivering a specific capability, Info-Tech recognizes those use cases as Scenarios, and calls attention to them where they exist.</a:t>
            </a:r>
          </a:p>
        </p:txBody>
      </p:sp>
      <p:sp>
        <p:nvSpPr>
          <p:cNvPr id="40" name="Rounded Rectangle 39"/>
          <p:cNvSpPr/>
          <p:nvPr>
            <p:custDataLst>
              <p:tags r:id="rId7"/>
            </p:custDataLst>
          </p:nvPr>
        </p:nvSpPr>
        <p:spPr>
          <a:xfrm rot="10800000">
            <a:off x="320040" y="5852160"/>
            <a:ext cx="260572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cxnSp>
        <p:nvCxnSpPr>
          <p:cNvPr id="66" name="Straight Connector 65"/>
          <p:cNvCxnSpPr/>
          <p:nvPr/>
        </p:nvCxnSpPr>
        <p:spPr>
          <a:xfrm rot="10800000">
            <a:off x="3881431" y="2239963"/>
            <a:ext cx="5205341" cy="0"/>
          </a:xfrm>
          <a:prstGeom prst="line">
            <a:avLst/>
          </a:prstGeom>
          <a:ln w="3175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938656" y="1908718"/>
            <a:ext cx="2124299" cy="338554"/>
          </a:xfrm>
          <a:prstGeom prst="rect">
            <a:avLst/>
          </a:prstGeom>
          <a:noFill/>
        </p:spPr>
        <p:txBody>
          <a:bodyPr wrap="none" rtlCol="0">
            <a:spAutoFit/>
          </a:bodyPr>
          <a:lstStyle/>
          <a:p>
            <a:pPr algn="l"/>
            <a:r>
              <a:rPr lang="en-US" sz="1600" i="1" dirty="0" smtClean="0">
                <a:solidFill>
                  <a:srgbClr val="333333"/>
                </a:solidFill>
              </a:rPr>
              <a:t>Exemplary Performer</a:t>
            </a:r>
            <a:endParaRPr lang="en-US" sz="1600" i="1" dirty="0">
              <a:solidFill>
                <a:srgbClr val="333333"/>
              </a:solidFill>
            </a:endParaRPr>
          </a:p>
        </p:txBody>
      </p:sp>
      <p:sp>
        <p:nvSpPr>
          <p:cNvPr id="42" name="TextBox 41"/>
          <p:cNvSpPr txBox="1"/>
          <p:nvPr/>
        </p:nvSpPr>
        <p:spPr>
          <a:xfrm>
            <a:off x="5303520" y="2423160"/>
            <a:ext cx="3783252" cy="3611880"/>
          </a:xfrm>
          <a:prstGeom prst="rect">
            <a:avLst/>
          </a:prstGeom>
          <a:noFill/>
        </p:spPr>
        <p:txBody>
          <a:bodyPr wrap="square" rtlCol="0" anchor="ctr">
            <a:noAutofit/>
          </a:bodyPr>
          <a:lstStyle/>
          <a:p>
            <a:pPr algn="l">
              <a:spcBef>
                <a:spcPts val="300"/>
              </a:spcBef>
              <a:spcAft>
                <a:spcPts val="300"/>
              </a:spcAft>
            </a:pPr>
            <a:r>
              <a:rPr lang="en-US" sz="1200" dirty="0" err="1" smtClean="0"/>
              <a:t>Tintri’s</a:t>
            </a:r>
            <a:r>
              <a:rPr lang="en-US" sz="1200" dirty="0" smtClean="0"/>
              <a:t> </a:t>
            </a:r>
            <a:r>
              <a:rPr lang="en-US" sz="1200" dirty="0" err="1" smtClean="0"/>
              <a:t>VMstore</a:t>
            </a:r>
            <a:r>
              <a:rPr lang="en-US" sz="1200" dirty="0" smtClean="0"/>
              <a:t> VM-aware storage is architected for managing storage optimized for virtual machines. The high level of virtualization and functionality on the VM level allows for a higher degree of control and capabilities for managing individual virtual machines. </a:t>
            </a:r>
          </a:p>
          <a:p>
            <a:pPr algn="l">
              <a:spcBef>
                <a:spcPts val="300"/>
              </a:spcBef>
              <a:spcAft>
                <a:spcPts val="300"/>
              </a:spcAft>
            </a:pPr>
            <a:r>
              <a:rPr lang="en-US" sz="1200" dirty="0" err="1" smtClean="0"/>
              <a:t>Tintri</a:t>
            </a:r>
            <a:r>
              <a:rPr lang="en-US" sz="1200" dirty="0" smtClean="0"/>
              <a:t> </a:t>
            </a:r>
            <a:r>
              <a:rPr lang="en-US" sz="1200" dirty="0" err="1"/>
              <a:t>VMstore</a:t>
            </a:r>
            <a:r>
              <a:rPr lang="en-US" sz="1200" dirty="0"/>
              <a:t> </a:t>
            </a:r>
            <a:r>
              <a:rPr lang="en-US" sz="1200" dirty="0" smtClean="0"/>
              <a:t>delivers </a:t>
            </a:r>
            <a:r>
              <a:rPr lang="en-US" sz="1200" dirty="0"/>
              <a:t>seamless management of workloads within the virtual machine management stack. </a:t>
            </a:r>
            <a:r>
              <a:rPr lang="en-US" sz="1200" dirty="0" err="1"/>
              <a:t>VMstore</a:t>
            </a:r>
            <a:r>
              <a:rPr lang="en-US" sz="1200" dirty="0"/>
              <a:t> </a:t>
            </a:r>
            <a:r>
              <a:rPr lang="en-US" sz="1200" dirty="0" smtClean="0"/>
              <a:t>also provides snapshotting, replication, quality of service, cloning, and many other functionalities on a per virtual machine basis. This delivers hyperconverged infrastructure-like features and capabilities, without the extra compute resources.</a:t>
            </a:r>
          </a:p>
          <a:p>
            <a:pPr algn="l">
              <a:spcBef>
                <a:spcPts val="300"/>
              </a:spcBef>
              <a:spcAft>
                <a:spcPts val="300"/>
              </a:spcAft>
            </a:pPr>
            <a:r>
              <a:rPr lang="en-US" sz="1200" dirty="0" smtClean="0"/>
              <a:t>Organizations with highly virtualized environments looking for </a:t>
            </a:r>
            <a:r>
              <a:rPr lang="en-US" sz="1200" dirty="0" err="1" smtClean="0"/>
              <a:t>HCI</a:t>
            </a:r>
            <a:r>
              <a:rPr lang="en-US" sz="1200" dirty="0" smtClean="0"/>
              <a:t>-like management capabilities and simplicity without the costs of extra compute resources can benefit from the highly virtualized </a:t>
            </a:r>
            <a:r>
              <a:rPr lang="en-US" sz="1200" dirty="0" err="1" smtClean="0"/>
              <a:t>VMstore’s</a:t>
            </a:r>
            <a:r>
              <a:rPr lang="en-US" sz="1200" dirty="0" smtClean="0"/>
              <a:t> capabilities.</a:t>
            </a:r>
          </a:p>
        </p:txBody>
      </p:sp>
      <p:sp>
        <p:nvSpPr>
          <p:cNvPr id="22" name="TextBox 21"/>
          <p:cNvSpPr txBox="1"/>
          <p:nvPr>
            <p:custDataLst>
              <p:tags r:id="rId8"/>
            </p:custDataLst>
          </p:nvPr>
        </p:nvSpPr>
        <p:spPr>
          <a:xfrm>
            <a:off x="-318" y="1875155"/>
            <a:ext cx="2972118" cy="822325"/>
          </a:xfrm>
          <a:prstGeom prst="homePlate">
            <a:avLst>
              <a:gd name="adj" fmla="val 0"/>
            </a:avLst>
          </a:prstGeom>
          <a:solidFill>
            <a:schemeClr val="accent3"/>
          </a:solidFill>
          <a:ln>
            <a:solidFill>
              <a:schemeClr val="accent3">
                <a:lumMod val="90000"/>
              </a:schemeClr>
            </a:solidFill>
          </a:ln>
        </p:spPr>
        <p:txBody>
          <a:bodyPr anchor="ctr"/>
          <a:lstStyle/>
          <a:p>
            <a:pPr marL="690563" algn="l">
              <a:defRPr/>
            </a:pPr>
            <a:endParaRPr lang="en-US" sz="1600" dirty="0">
              <a:solidFill>
                <a:srgbClr val="333333"/>
              </a:solidFill>
            </a:endParaRPr>
          </a:p>
        </p:txBody>
      </p:sp>
      <p:sp>
        <p:nvSpPr>
          <p:cNvPr id="23" name="TextBox 22"/>
          <p:cNvSpPr txBox="1"/>
          <p:nvPr>
            <p:custDataLst>
              <p:tags r:id="rId9"/>
            </p:custDataLst>
          </p:nvPr>
        </p:nvSpPr>
        <p:spPr>
          <a:xfrm>
            <a:off x="404965" y="1874520"/>
            <a:ext cx="309700" cy="400110"/>
          </a:xfrm>
          <a:prstGeom prst="rect">
            <a:avLst/>
          </a:prstGeom>
          <a:noFill/>
        </p:spPr>
        <p:txBody>
          <a:bodyPr wrap="none" anchor="t">
            <a:spAutoFit/>
          </a:bodyPr>
          <a:lstStyle/>
          <a:p>
            <a:pPr>
              <a:defRPr/>
            </a:pPr>
            <a:r>
              <a:rPr lang="en-US" sz="2000" b="1" i="1" dirty="0" smtClean="0">
                <a:solidFill>
                  <a:srgbClr val="FFFFFF"/>
                </a:solidFill>
                <a:latin typeface="Georgia"/>
              </a:rPr>
              <a:t>1</a:t>
            </a:r>
            <a:endParaRPr lang="en-US" sz="2000" b="1" i="1" dirty="0">
              <a:solidFill>
                <a:srgbClr val="FFFFFF"/>
              </a:solidFill>
              <a:latin typeface="Georgia"/>
            </a:endParaRPr>
          </a:p>
        </p:txBody>
      </p:sp>
      <p:sp>
        <p:nvSpPr>
          <p:cNvPr id="24" name="TextBox 23"/>
          <p:cNvSpPr txBox="1"/>
          <p:nvPr>
            <p:custDataLst>
              <p:tags r:id="rId10"/>
            </p:custDataLst>
          </p:nvPr>
        </p:nvSpPr>
        <p:spPr>
          <a:xfrm>
            <a:off x="0" y="2139098"/>
            <a:ext cx="3635896" cy="823912"/>
          </a:xfrm>
          <a:prstGeom prst="homePlate">
            <a:avLst>
              <a:gd name="adj" fmla="val 47046"/>
            </a:avLst>
          </a:prstGeom>
          <a:solidFill>
            <a:srgbClr val="C77709"/>
          </a:solidFill>
          <a:ln w="12700">
            <a:noFill/>
          </a:ln>
        </p:spPr>
        <p:txBody>
          <a:bodyPr anchor="ctr"/>
          <a:lstStyle/>
          <a:p>
            <a:pPr marL="690563" algn="l">
              <a:defRPr/>
            </a:pPr>
            <a:r>
              <a:rPr lang="en-US" sz="1600" b="1" dirty="0" smtClean="0">
                <a:latin typeface="Arial"/>
              </a:rPr>
              <a:t>HCI Alternatives</a:t>
            </a:r>
            <a:endParaRPr lang="en-US" sz="1600" b="1" dirty="0">
              <a:latin typeface="Arial"/>
            </a:endParaRPr>
          </a:p>
        </p:txBody>
      </p:sp>
      <p:sp>
        <p:nvSpPr>
          <p:cNvPr id="25" name="TextBox 24"/>
          <p:cNvSpPr txBox="1"/>
          <p:nvPr>
            <p:custDataLst>
              <p:tags r:id="rId11"/>
            </p:custDataLst>
          </p:nvPr>
        </p:nvSpPr>
        <p:spPr>
          <a:xfrm>
            <a:off x="185446" y="2011680"/>
            <a:ext cx="570990" cy="923330"/>
          </a:xfrm>
          <a:prstGeom prst="rect">
            <a:avLst/>
          </a:prstGeom>
          <a:noFill/>
        </p:spPr>
        <p:txBody>
          <a:bodyPr wrap="none">
            <a:spAutoFit/>
          </a:bodyPr>
          <a:lstStyle/>
          <a:p>
            <a:pPr>
              <a:defRPr/>
            </a:pPr>
            <a:r>
              <a:rPr lang="en-US" sz="5400" i="1" dirty="0">
                <a:solidFill>
                  <a:srgbClr val="333333"/>
                </a:solidFill>
                <a:latin typeface="Georgia"/>
              </a:rPr>
              <a:t>2</a:t>
            </a:r>
          </a:p>
        </p:txBody>
      </p:sp>
      <p:sp>
        <p:nvSpPr>
          <p:cNvPr id="26" name="TextBox 25"/>
          <p:cNvSpPr txBox="1"/>
          <p:nvPr>
            <p:custDataLst>
              <p:tags r:id="rId12"/>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Scenarios are determined, see </a:t>
            </a:r>
            <a:r>
              <a:rPr lang="en-US" sz="1000" dirty="0" smtClean="0">
                <a:solidFill>
                  <a:srgbClr val="333333"/>
                </a:solidFill>
                <a:hlinkClick r:id="" action="ppaction://noaction"/>
              </a:rPr>
              <a:t>Information Presentation – Scenarios</a:t>
            </a:r>
            <a:r>
              <a:rPr lang="en-US" sz="1000" dirty="0" smtClean="0">
                <a:solidFill>
                  <a:srgbClr val="333333"/>
                </a:solidFill>
              </a:rPr>
              <a:t> in the Appendix</a:t>
            </a:r>
            <a:r>
              <a:rPr lang="en-US" sz="1000" dirty="0" smtClean="0">
                <a:solidFill>
                  <a:srgbClr val="333333"/>
                </a:solidFill>
                <a:latin typeface="Arial"/>
              </a:rPr>
              <a:t>.</a:t>
            </a:r>
          </a:p>
        </p:txBody>
      </p:sp>
      <p:pic>
        <p:nvPicPr>
          <p:cNvPr id="27" name="Picture 12" descr="http://static.techfieldday.com/wp-content/uploads/2016/02/Tintri_Logo_Horizontal_1024.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25000" y="3564360"/>
            <a:ext cx="2213058" cy="123187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0" y="6422955"/>
            <a:ext cx="9144000" cy="437555"/>
            <a:chOff x="0" y="6422955"/>
            <a:chExt cx="9144000" cy="437555"/>
          </a:xfrm>
        </p:grpSpPr>
        <p:pic>
          <p:nvPicPr>
            <p:cNvPr id="18" name="Picture 3">
              <a:hlinkClick r:id="rId18"/>
            </p:cNvPr>
            <p:cNvPicPr>
              <a:picLocks noChangeAspect="1" noChangeArrowheads="1"/>
            </p:cNvPicPr>
            <p:nvPr/>
          </p:nvPicPr>
          <p:blipFill>
            <a:blip r:embed="rId19" cstate="print"/>
            <a:srcRect/>
            <a:stretch>
              <a:fillRect/>
            </a:stretch>
          </p:blipFill>
          <p:spPr bwMode="auto">
            <a:xfrm>
              <a:off x="0" y="6422955"/>
              <a:ext cx="9144000" cy="437555"/>
            </a:xfrm>
            <a:prstGeom prst="rect">
              <a:avLst/>
            </a:prstGeom>
            <a:noFill/>
            <a:ln w="9525">
              <a:noFill/>
              <a:miter lim="800000"/>
              <a:headEnd/>
              <a:tailEnd/>
            </a:ln>
          </p:spPr>
        </p:pic>
        <p:pic>
          <p:nvPicPr>
            <p:cNvPr id="19" name="Picture 18" descr="itrg-logo.png"/>
            <p:cNvPicPr>
              <a:picLocks noChangeAspect="1"/>
            </p:cNvPicPr>
            <p:nvPr/>
          </p:nvPicPr>
          <p:blipFill>
            <a:blip r:embed="rId20"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254325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2"/>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979657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4" y="1179511"/>
            <a:ext cx="8502651" cy="685800"/>
          </a:xfrm>
        </p:spPr>
        <p:txBody>
          <a:bodyPr/>
          <a:lstStyle/>
          <a:p>
            <a:r>
              <a:rPr lang="en-CA" dirty="0"/>
              <a:t>Storage is the backbone of your IT </a:t>
            </a:r>
            <a:r>
              <a:rPr lang="en-CA" dirty="0" smtClean="0"/>
              <a:t>infrastructure. </a:t>
            </a:r>
            <a:r>
              <a:rPr lang="en-CA" dirty="0"/>
              <a:t>Make sure yours is capable of supporting your </a:t>
            </a:r>
            <a:r>
              <a:rPr lang="en-CA" dirty="0" smtClean="0"/>
              <a:t>organization’s evolving </a:t>
            </a:r>
            <a:r>
              <a:rPr lang="en-CA" dirty="0"/>
              <a:t>needs</a:t>
            </a:r>
            <a:r>
              <a:rPr lang="en-CA" dirty="0" smtClean="0"/>
              <a:t>.</a:t>
            </a:r>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20674" y="2468563"/>
            <a:ext cx="4159251" cy="2376264"/>
          </a:xfrm>
        </p:spPr>
        <p:txBody>
          <a:bodyPr/>
          <a:lstStyle/>
          <a:p>
            <a:pPr>
              <a:lnSpc>
                <a:spcPct val="100000"/>
              </a:lnSpc>
              <a:spcBef>
                <a:spcPts val="600"/>
              </a:spcBef>
              <a:spcAft>
                <a:spcPts val="600"/>
              </a:spcAft>
            </a:pPr>
            <a:r>
              <a:rPr lang="en-CA" sz="1400" dirty="0" smtClean="0"/>
              <a:t>Enterprises seeking to select a solution </a:t>
            </a:r>
            <a:r>
              <a:rPr lang="en-CA" sz="1400" dirty="0"/>
              <a:t>for mid-range </a:t>
            </a:r>
            <a:r>
              <a:rPr lang="en-CA" sz="1400" dirty="0" smtClean="0"/>
              <a:t>disk-based, hybrid storage, and all-flash </a:t>
            </a:r>
            <a:r>
              <a:rPr lang="en-CA" sz="1400" dirty="0"/>
              <a:t>arrays</a:t>
            </a:r>
          </a:p>
          <a:p>
            <a:pPr>
              <a:lnSpc>
                <a:spcPct val="100000"/>
              </a:lnSpc>
              <a:spcBef>
                <a:spcPts val="600"/>
              </a:spcBef>
              <a:spcAft>
                <a:spcPts val="600"/>
              </a:spcAft>
            </a:pPr>
            <a:r>
              <a:rPr lang="en-CA" sz="1400" dirty="0" smtClean="0"/>
              <a:t>Enterprises with storage use cases that include:</a:t>
            </a:r>
          </a:p>
          <a:p>
            <a:pPr lvl="1">
              <a:lnSpc>
                <a:spcPct val="100000"/>
              </a:lnSpc>
              <a:spcBef>
                <a:spcPts val="600"/>
              </a:spcBef>
              <a:spcAft>
                <a:spcPts val="600"/>
              </a:spcAft>
            </a:pPr>
            <a:r>
              <a:rPr lang="en-CA" sz="1400" dirty="0"/>
              <a:t>Data </a:t>
            </a:r>
            <a:r>
              <a:rPr lang="en-CA" sz="1400" dirty="0" smtClean="0"/>
              <a:t>analytics</a:t>
            </a:r>
          </a:p>
          <a:p>
            <a:pPr lvl="1">
              <a:lnSpc>
                <a:spcPct val="100000"/>
              </a:lnSpc>
              <a:spcBef>
                <a:spcPts val="600"/>
              </a:spcBef>
              <a:spcAft>
                <a:spcPts val="600"/>
              </a:spcAft>
            </a:pPr>
            <a:r>
              <a:rPr lang="en-CA" sz="1400" dirty="0" smtClean="0"/>
              <a:t>Hyperconverged infrastructure alternatives</a:t>
            </a:r>
            <a:endParaRPr lang="en-CA" sz="1400" dirty="0"/>
          </a:p>
          <a:p>
            <a:pPr lvl="1">
              <a:lnSpc>
                <a:spcPct val="100000"/>
              </a:lnSpc>
              <a:spcBef>
                <a:spcPts val="600"/>
              </a:spcBef>
              <a:spcAft>
                <a:spcPts val="600"/>
              </a:spcAft>
            </a:pPr>
            <a:endParaRPr lang="en-CA" sz="1400" dirty="0"/>
          </a:p>
        </p:txBody>
      </p:sp>
      <p:sp>
        <p:nvSpPr>
          <p:cNvPr id="20" name="Text Placeholder 19"/>
          <p:cNvSpPr>
            <a:spLocks noGrp="1"/>
          </p:cNvSpPr>
          <p:nvPr>
            <p:ph type="body" sz="quarter" idx="21"/>
          </p:nvPr>
        </p:nvSpPr>
        <p:spPr>
          <a:xfrm>
            <a:off x="320675" y="1965960"/>
            <a:ext cx="4159250" cy="365760"/>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664075" y="1965960"/>
            <a:ext cx="4159250" cy="365760"/>
          </a:xfrm>
        </p:spPr>
        <p:txBody>
          <a:bodyPr/>
          <a:lstStyle/>
          <a:p>
            <a:r>
              <a:rPr lang="en-CA" dirty="0" smtClean="0"/>
              <a:t>This Research Will Help You:</a:t>
            </a:r>
            <a:endParaRPr lang="en-CA" dirty="0"/>
          </a:p>
        </p:txBody>
      </p:sp>
      <p:sp>
        <p:nvSpPr>
          <p:cNvPr id="22" name="Text Placeholder 21"/>
          <p:cNvSpPr>
            <a:spLocks noGrp="1"/>
          </p:cNvSpPr>
          <p:nvPr>
            <p:ph type="body" sz="quarter" idx="23"/>
          </p:nvPr>
        </p:nvSpPr>
        <p:spPr>
          <a:xfrm>
            <a:off x="4664075" y="2468563"/>
            <a:ext cx="4159250" cy="2376264"/>
          </a:xfrm>
        </p:spPr>
        <p:txBody>
          <a:bodyPr/>
          <a:lstStyle/>
          <a:p>
            <a:pPr>
              <a:lnSpc>
                <a:spcPct val="100000"/>
              </a:lnSpc>
              <a:spcBef>
                <a:spcPts val="600"/>
              </a:spcBef>
              <a:spcAft>
                <a:spcPts val="600"/>
              </a:spcAft>
            </a:pPr>
            <a:r>
              <a:rPr lang="en-CA" sz="1400" dirty="0" smtClean="0"/>
              <a:t>Understand what’s new in the mid-range storage market.</a:t>
            </a:r>
          </a:p>
          <a:p>
            <a:pPr>
              <a:lnSpc>
                <a:spcPct val="100000"/>
              </a:lnSpc>
              <a:spcBef>
                <a:spcPts val="600"/>
              </a:spcBef>
              <a:spcAft>
                <a:spcPts val="600"/>
              </a:spcAft>
            </a:pPr>
            <a:r>
              <a:rPr lang="en-CA" sz="1400" dirty="0" smtClean="0"/>
              <a:t>Evaluate mid-range vendors and products for your enterprise needs.</a:t>
            </a:r>
          </a:p>
          <a:p>
            <a:pPr>
              <a:lnSpc>
                <a:spcPct val="100000"/>
              </a:lnSpc>
              <a:spcBef>
                <a:spcPts val="600"/>
              </a:spcBef>
              <a:spcAft>
                <a:spcPts val="600"/>
              </a:spcAft>
            </a:pPr>
            <a:r>
              <a:rPr lang="en-CA" sz="1400" dirty="0" smtClean="0"/>
              <a:t>Determine which products are most appropriate for particular use cases and scenarios.</a:t>
            </a:r>
          </a:p>
        </p:txBody>
      </p:sp>
      <p:cxnSp>
        <p:nvCxnSpPr>
          <p:cNvPr id="8" name="Straight Connector 7"/>
          <p:cNvCxnSpPr/>
          <p:nvPr/>
        </p:nvCxnSpPr>
        <p:spPr>
          <a:xfrm rot="5400000">
            <a:off x="3383870" y="3657011"/>
            <a:ext cx="2376261"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0" y="6422955"/>
            <a:ext cx="9144000" cy="437555"/>
            <a:chOff x="0" y="6422955"/>
            <a:chExt cx="9144000" cy="437555"/>
          </a:xfrm>
        </p:grpSpPr>
        <p:pic>
          <p:nvPicPr>
            <p:cNvPr id="10"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11" name="Picture 10"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00267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51520" y="260648"/>
            <a:ext cx="8625780" cy="864096"/>
          </a:xfrm>
        </p:spPr>
        <p:txBody>
          <a:bodyPr anchor="ctr"/>
          <a:lstStyle/>
          <a:p>
            <a:r>
              <a:rPr lang="en-US" dirty="0" smtClean="0"/>
              <a:t>How to use this Vendor Landscape</a:t>
            </a:r>
            <a:endParaRPr lang="en-US" dirty="0"/>
          </a:p>
        </p:txBody>
      </p:sp>
      <p:sp>
        <p:nvSpPr>
          <p:cNvPr id="18" name="TextBox 17"/>
          <p:cNvSpPr txBox="1"/>
          <p:nvPr/>
        </p:nvSpPr>
        <p:spPr>
          <a:xfrm>
            <a:off x="251521" y="1182478"/>
            <a:ext cx="8508432" cy="646331"/>
          </a:xfrm>
          <a:prstGeom prst="rect">
            <a:avLst/>
          </a:prstGeom>
          <a:noFill/>
        </p:spPr>
        <p:txBody>
          <a:bodyPr wrap="square" rtlCol="0">
            <a:spAutoFit/>
          </a:bodyPr>
          <a:lstStyle/>
          <a:p>
            <a:pPr algn="l"/>
            <a:r>
              <a:rPr lang="en-US" b="1" dirty="0" smtClean="0"/>
              <a:t>There are two ways you can use this Info-Tech Vendor Landscape in your organization. Choose the option that best fits your needs:</a:t>
            </a:r>
            <a:endParaRPr lang="en-US" b="1" dirty="0"/>
          </a:p>
        </p:txBody>
      </p:sp>
      <p:grpSp>
        <p:nvGrpSpPr>
          <p:cNvPr id="19" name="Group 18"/>
          <p:cNvGrpSpPr/>
          <p:nvPr/>
        </p:nvGrpSpPr>
        <p:grpSpPr>
          <a:xfrm>
            <a:off x="2546341" y="2091522"/>
            <a:ext cx="4051318" cy="3577758"/>
            <a:chOff x="2316097" y="2091522"/>
            <a:chExt cx="4051318" cy="3577758"/>
          </a:xfrm>
        </p:grpSpPr>
        <p:sp>
          <p:nvSpPr>
            <p:cNvPr id="20" name="Rounded Rectangle 19"/>
            <p:cNvSpPr/>
            <p:nvPr/>
          </p:nvSpPr>
          <p:spPr>
            <a:xfrm>
              <a:off x="2316097" y="2091522"/>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1" name="Oval 20"/>
            <p:cNvSpPr/>
            <p:nvPr/>
          </p:nvSpPr>
          <p:spPr>
            <a:xfrm>
              <a:off x="4918117" y="311692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2" name="TextBox 21"/>
            <p:cNvSpPr txBox="1"/>
            <p:nvPr/>
          </p:nvSpPr>
          <p:spPr>
            <a:xfrm>
              <a:off x="4208997" y="2377440"/>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smtClean="0">
                  <a:ln>
                    <a:noFill/>
                  </a:ln>
                  <a:solidFill>
                    <a:srgbClr val="365D7E"/>
                  </a:solidFill>
                  <a:effectLst/>
                  <a:uLnTx/>
                  <a:uFillTx/>
                </a:rPr>
                <a:t>Guided Implementation</a:t>
              </a:r>
            </a:p>
          </p:txBody>
        </p:sp>
        <p:sp>
          <p:nvSpPr>
            <p:cNvPr id="23" name="TextBox 22"/>
            <p:cNvSpPr txBox="1"/>
            <p:nvPr/>
          </p:nvSpPr>
          <p:spPr>
            <a:xfrm>
              <a:off x="4463717" y="3930843"/>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038" y="3303846"/>
              <a:ext cx="337358" cy="337358"/>
            </a:xfrm>
            <a:prstGeom prst="rect">
              <a:avLst/>
            </a:prstGeom>
            <a:noFill/>
          </p:spPr>
        </p:pic>
        <p:sp>
          <p:nvSpPr>
            <p:cNvPr id="25" name="Oval 24"/>
            <p:cNvSpPr/>
            <p:nvPr/>
          </p:nvSpPr>
          <p:spPr>
            <a:xfrm>
              <a:off x="2994920" y="3116925"/>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6" name="TextBox 25"/>
            <p:cNvSpPr txBox="1"/>
            <p:nvPr/>
          </p:nvSpPr>
          <p:spPr>
            <a:xfrm>
              <a:off x="2540520" y="2377440"/>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29475F"/>
                  </a:solidFill>
                  <a:effectLst/>
                  <a:uLnTx/>
                  <a:uFillTx/>
                </a:rPr>
                <a:t>DIY Toolkit</a:t>
              </a:r>
            </a:p>
          </p:txBody>
        </p:sp>
        <p:sp>
          <p:nvSpPr>
            <p:cNvPr id="27" name="TextBox 26"/>
            <p:cNvSpPr txBox="1"/>
            <p:nvPr/>
          </p:nvSpPr>
          <p:spPr>
            <a:xfrm>
              <a:off x="2540520" y="3930843"/>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2926" y="3303846"/>
              <a:ext cx="295188" cy="337358"/>
            </a:xfrm>
            <a:prstGeom prst="rect">
              <a:avLst/>
            </a:prstGeom>
          </p:spPr>
        </p:pic>
      </p:grpSp>
      <p:grpSp>
        <p:nvGrpSpPr>
          <p:cNvPr id="14" name="Group 13"/>
          <p:cNvGrpSpPr/>
          <p:nvPr/>
        </p:nvGrpSpPr>
        <p:grpSpPr>
          <a:xfrm>
            <a:off x="0" y="6422955"/>
            <a:ext cx="9144000" cy="437555"/>
            <a:chOff x="0" y="6422955"/>
            <a:chExt cx="9144000" cy="437555"/>
          </a:xfrm>
        </p:grpSpPr>
        <p:pic>
          <p:nvPicPr>
            <p:cNvPr id="15"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714005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2624" y="2305628"/>
            <a:ext cx="1280160" cy="369332"/>
          </a:xfrm>
          <a:prstGeom prst="rect">
            <a:avLst/>
          </a:prstGeom>
          <a:noFill/>
        </p:spPr>
        <p:txBody>
          <a:bodyPr wrap="square" rtlCol="0">
            <a:spAutoFit/>
          </a:bodyPr>
          <a:lstStyle/>
          <a:p>
            <a:r>
              <a:rPr lang="en-CA" dirty="0" smtClean="0">
                <a:latin typeface="Harvey Balls" panose="02000609000000000000" pitchFamily="49" charset="0"/>
              </a:rPr>
              <a:t>1234</a:t>
            </a:r>
            <a:endParaRPr lang="en-CA" dirty="0">
              <a:latin typeface="Harvey Balls" panose="02000609000000000000" pitchFamily="49" charset="0"/>
            </a:endParaRPr>
          </a:p>
        </p:txBody>
      </p:sp>
      <p:sp>
        <p:nvSpPr>
          <p:cNvPr id="6" name="Text Placeholder 5"/>
          <p:cNvSpPr>
            <a:spLocks noGrp="1"/>
          </p:cNvSpPr>
          <p:nvPr>
            <p:ph type="body" sz="quarter" idx="19"/>
          </p:nvPr>
        </p:nvSpPr>
        <p:spPr/>
        <p:txBody>
          <a:bodyPr/>
          <a:lstStyle/>
          <a:p>
            <a:r>
              <a:rPr lang="en-US" sz="1400" dirty="0"/>
              <a:t>Book a Guided Implementation Today:</a:t>
            </a:r>
            <a:r>
              <a:rPr lang="en-US" sz="1400" b="0" dirty="0"/>
              <a:t> Info-Tech is just a phone call away and can assist you with your evaluation. Our expert </a:t>
            </a:r>
            <a:r>
              <a:rPr lang="en-US" sz="1400" b="0" dirty="0" smtClean="0"/>
              <a:t>analysts </a:t>
            </a:r>
            <a:r>
              <a:rPr lang="en-US" sz="1400" b="0" dirty="0"/>
              <a:t>can guide you to successful technology selection.</a:t>
            </a:r>
          </a:p>
          <a:p>
            <a:pPr>
              <a:spcBef>
                <a:spcPts val="600"/>
              </a:spcBef>
            </a:pPr>
            <a:r>
              <a:rPr lang="en-US" sz="1400" b="0" i="1" dirty="0"/>
              <a:t>Here are the suggested Guided Implementation points for the Mid-Range Storage </a:t>
            </a:r>
            <a:r>
              <a:rPr lang="en-US" sz="1400" b="0" i="1" dirty="0" smtClean="0"/>
              <a:t>Vendor </a:t>
            </a:r>
            <a:r>
              <a:rPr lang="en-US" sz="1400" b="0" i="1" dirty="0"/>
              <a:t>Landscape:</a:t>
            </a:r>
            <a:endParaRPr lang="en-US" sz="1400" i="1" dirty="0"/>
          </a:p>
        </p:txBody>
      </p:sp>
      <p:sp>
        <p:nvSpPr>
          <p:cNvPr id="4" name="Title 3"/>
          <p:cNvSpPr>
            <a:spLocks noGrp="1"/>
          </p:cNvSpPr>
          <p:nvPr>
            <p:ph type="title"/>
          </p:nvPr>
        </p:nvSpPr>
        <p:spPr/>
        <p:txBody>
          <a:bodyPr anchor="ctr"/>
          <a:lstStyle/>
          <a:p>
            <a:r>
              <a:rPr lang="en-US" dirty="0"/>
              <a:t>Guided Implementation points in the Mid-Range Storage </a:t>
            </a:r>
            <a:r>
              <a:rPr lang="en-US" dirty="0" smtClean="0"/>
              <a:t>Vendor </a:t>
            </a:r>
            <a:r>
              <a:rPr lang="en-US" dirty="0"/>
              <a:t>Landscape</a:t>
            </a:r>
          </a:p>
        </p:txBody>
      </p:sp>
      <p:graphicFrame>
        <p:nvGraphicFramePr>
          <p:cNvPr id="9" name="Table 8"/>
          <p:cNvGraphicFramePr>
            <a:graphicFrameLocks noGrp="1"/>
          </p:cNvGraphicFramePr>
          <p:nvPr>
            <p:extLst>
              <p:ext uri="{D42A27DB-BD31-4B8C-83A1-F6EECF244321}">
                <p14:modId xmlns:p14="http://schemas.microsoft.com/office/powerpoint/2010/main" val="1503181000"/>
              </p:ext>
            </p:extLst>
          </p:nvPr>
        </p:nvGraphicFramePr>
        <p:xfrm>
          <a:off x="388451" y="2304542"/>
          <a:ext cx="6486144" cy="2667000"/>
        </p:xfrm>
        <a:graphic>
          <a:graphicData uri="http://schemas.openxmlformats.org/drawingml/2006/table">
            <a:tbl>
              <a:tblPr firstRow="1" bandRow="1">
                <a:tableStyleId>{5C22544A-7EE6-4342-B048-85BDC9FD1C3A}</a:tableStyleId>
              </a:tblPr>
              <a:tblGrid>
                <a:gridCol w="6486144"/>
              </a:tblGrid>
              <a:tr h="370840">
                <a:tc>
                  <a:txBody>
                    <a:bodyPr/>
                    <a:lstStyle/>
                    <a:p>
                      <a:r>
                        <a:rPr lang="en-US" sz="1200" dirty="0" smtClean="0">
                          <a:solidFill>
                            <a:schemeClr val="bg1"/>
                          </a:solidFill>
                        </a:rPr>
                        <a:t>Section 1: Shortlist</a:t>
                      </a:r>
                      <a:r>
                        <a:rPr lang="en-US" sz="1200" baseline="0" dirty="0" smtClean="0">
                          <a:solidFill>
                            <a:schemeClr val="bg1"/>
                          </a:solidFill>
                        </a:rPr>
                        <a:t> Assistance and Requirements</a:t>
                      </a:r>
                      <a:endParaRPr lang="en-US" sz="120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r h="370840">
                <a:tc>
                  <a:txBody>
                    <a:bodyPr/>
                    <a:lstStyle/>
                    <a:p>
                      <a:r>
                        <a:rPr lang="en-US" sz="1200" dirty="0" smtClean="0"/>
                        <a:t>Get off to a productive start:</a:t>
                      </a:r>
                      <a:r>
                        <a:rPr lang="en-US" sz="1200" baseline="0" dirty="0" smtClean="0"/>
                        <a:t> Discuss the market space and how vendors are evaluated. Decide on which deployment option suits you best and narrow down the options based on customized requirements.</a:t>
                      </a:r>
                      <a:endParaRPr lang="en-US" sz="12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rPr>
                        <a:t>Section 2: RFP Review</a:t>
                      </a:r>
                      <a:endParaRPr lang="en-US"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r h="370840">
                <a:tc>
                  <a:txBody>
                    <a:bodyPr/>
                    <a:lstStyle/>
                    <a:p>
                      <a:pPr algn="l"/>
                      <a:r>
                        <a:rPr lang="en-US" sz="1200" dirty="0" smtClean="0"/>
                        <a:t>Interpret</a:t>
                      </a:r>
                      <a:r>
                        <a:rPr lang="en-US" sz="1200" baseline="0" dirty="0" smtClean="0"/>
                        <a:t> and act on RFP results: Review vendors’ RFPs and ensure the solution is meeting your needs.</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1"/>
                          </a:solidFill>
                          <a:effectLst/>
                          <a:uLnTx/>
                          <a:uFillTx/>
                          <a:latin typeface="+mn-lt"/>
                        </a:rPr>
                        <a:t>Section 3: Negotiation and Contract Review</a:t>
                      </a:r>
                      <a:endParaRPr lang="en-US"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r>
              <a:tr h="370840">
                <a:tc>
                  <a:txBody>
                    <a:bodyPr/>
                    <a:lstStyle/>
                    <a:p>
                      <a:r>
                        <a:rPr lang="en-US" sz="1200" dirty="0" smtClean="0"/>
                        <a:t>Purchase optimization: Review contracts and discuss best practices</a:t>
                      </a:r>
                      <a:r>
                        <a:rPr lang="en-US" sz="1200" baseline="0" dirty="0" smtClean="0"/>
                        <a:t> in negotiation tactics to get the best price for your solution.</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TextBox 9"/>
          <p:cNvSpPr txBox="1"/>
          <p:nvPr/>
        </p:nvSpPr>
        <p:spPr>
          <a:xfrm>
            <a:off x="7227119" y="3807777"/>
            <a:ext cx="1442197" cy="646331"/>
          </a:xfrm>
          <a:prstGeom prst="rect">
            <a:avLst/>
          </a:prstGeom>
          <a:noFill/>
        </p:spPr>
        <p:txBody>
          <a:bodyPr wrap="square" rtlCol="0">
            <a:spAutoFit/>
          </a:bodyPr>
          <a:lstStyle/>
          <a:p>
            <a:pPr algn="ctr"/>
            <a:r>
              <a:rPr lang="en-US" sz="900" dirty="0" smtClean="0"/>
              <a:t>This symbol signifies when you’ve reached a Guided Implementation point in your project.</a:t>
            </a:r>
            <a:endParaRPr lang="en-US" sz="900" dirty="0"/>
          </a:p>
        </p:txBody>
      </p:sp>
      <p:sp>
        <p:nvSpPr>
          <p:cNvPr id="11" name="TextBox 10"/>
          <p:cNvSpPr txBox="1"/>
          <p:nvPr/>
        </p:nvSpPr>
        <p:spPr>
          <a:xfrm>
            <a:off x="251520" y="5303520"/>
            <a:ext cx="8522208" cy="523220"/>
          </a:xfrm>
          <a:prstGeom prst="rect">
            <a:avLst/>
          </a:prstGeom>
          <a:noFill/>
        </p:spPr>
        <p:txBody>
          <a:bodyPr wrap="square" rtlCol="0">
            <a:spAutoFit/>
          </a:bodyPr>
          <a:lstStyle/>
          <a:p>
            <a:pPr algn="ctr"/>
            <a:r>
              <a:rPr lang="en-US" sz="1400" dirty="0" smtClean="0"/>
              <a:t>To enroll, send an email to </a:t>
            </a:r>
            <a:r>
              <a:rPr lang="en-US" sz="1400" dirty="0" smtClean="0">
                <a:hlinkClick r:id="rId2"/>
              </a:rPr>
              <a:t>GuidedImplementations@InfoTech.com</a:t>
            </a:r>
            <a:r>
              <a:rPr lang="en-US" sz="1400" dirty="0" smtClean="0"/>
              <a:t> or call 1-888-670-8889 and ask for the Guided Implementation Coordinator.</a:t>
            </a:r>
            <a:endParaRPr lang="en-US" sz="14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039" y="2271871"/>
            <a:ext cx="1460356" cy="1460356"/>
          </a:xfrm>
          <a:prstGeom prst="rect">
            <a:avLst/>
          </a:prstGeom>
          <a:effectLst>
            <a:outerShdw blurRad="50800" dist="25400" dir="2700000" algn="tl" rotWithShape="0">
              <a:prstClr val="black">
                <a:alpha val="40000"/>
              </a:prstClr>
            </a:outerShdw>
          </a:effectLst>
        </p:spPr>
      </p:pic>
      <p:grpSp>
        <p:nvGrpSpPr>
          <p:cNvPr id="12" name="Group 11"/>
          <p:cNvGrpSpPr/>
          <p:nvPr/>
        </p:nvGrpSpPr>
        <p:grpSpPr>
          <a:xfrm>
            <a:off x="0" y="6422955"/>
            <a:ext cx="9144000" cy="437555"/>
            <a:chOff x="0" y="6422955"/>
            <a:chExt cx="9144000" cy="437555"/>
          </a:xfrm>
        </p:grpSpPr>
        <p:pic>
          <p:nvPicPr>
            <p:cNvPr id="14"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pic>
          <p:nvPicPr>
            <p:cNvPr id="15" name="Picture 14" descr="itrg-logo.png"/>
            <p:cNvPicPr>
              <a:picLocks noChangeAspect="1"/>
            </p:cNvPicPr>
            <p:nvPr/>
          </p:nvPicPr>
          <p:blipFill>
            <a:blip r:embed="rId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623597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2365"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p:custDataLst>
              <p:tags r:id="rId3"/>
            </p:custDataLst>
          </p:nvPr>
        </p:nvSpPr>
        <p:spPr>
          <a:xfrm rot="10800000">
            <a:off x="320040" y="507491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8" name="Rounded Rectangle 7"/>
          <p:cNvSpPr/>
          <p:nvPr>
            <p:custDataLst>
              <p:tags r:id="rId4"/>
            </p:custDataLst>
          </p:nvPr>
        </p:nvSpPr>
        <p:spPr>
          <a:xfrm rot="10800000">
            <a:off x="4663440" y="5074918"/>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2" name="Title 1"/>
          <p:cNvSpPr>
            <a:spLocks noGrp="1"/>
          </p:cNvSpPr>
          <p:nvPr>
            <p:ph type="title"/>
            <p:custDataLst>
              <p:tags r:id="rId5"/>
            </p:custDataLst>
          </p:nvPr>
        </p:nvSpPr>
        <p:spPr/>
        <p:txBody>
          <a:bodyPr/>
          <a:lstStyle/>
          <a:p>
            <a:r>
              <a:rPr lang="en-US" dirty="0" smtClean="0"/>
              <a:t>Market overview</a:t>
            </a:r>
            <a:endParaRPr lang="en-US" dirty="0"/>
          </a:p>
        </p:txBody>
      </p:sp>
      <p:sp>
        <p:nvSpPr>
          <p:cNvPr id="4" name="Rectangle 3"/>
          <p:cNvSpPr/>
          <p:nvPr>
            <p:custDataLst>
              <p:tags r:id="rId6"/>
            </p:custDataLst>
          </p:nvPr>
        </p:nvSpPr>
        <p:spPr>
          <a:xfrm>
            <a:off x="320675" y="1552218"/>
            <a:ext cx="4159250" cy="3716402"/>
          </a:xfrm>
          <a:prstGeom prst="rect">
            <a:avLst/>
          </a:prstGeom>
        </p:spPr>
        <p:txBody>
          <a:bodyPr wrap="square">
            <a:spAutoFit/>
          </a:bodyPr>
          <a:lstStyle/>
          <a:p>
            <a:pPr marL="169863" indent="-169863" algn="l">
              <a:spcBef>
                <a:spcPts val="300"/>
              </a:spcBef>
              <a:buFont typeface="Arial" pitchFamily="34" charset="0"/>
              <a:buChar char="•"/>
            </a:pPr>
            <a:r>
              <a:rPr lang="en-CA" sz="1200" b="1" dirty="0"/>
              <a:t>All workloads and data went on the big SAN array. </a:t>
            </a:r>
            <a:r>
              <a:rPr lang="en-CA" sz="1200" dirty="0" smtClean="0"/>
              <a:t>Organizations </a:t>
            </a:r>
            <a:r>
              <a:rPr lang="en-CA" sz="1200" dirty="0"/>
              <a:t>consolidated workloads and documents on an all-purpose SAN that delivered the best aggregate performance to the different workloads on the array.</a:t>
            </a:r>
          </a:p>
          <a:p>
            <a:pPr marL="169863" indent="-169863" algn="l">
              <a:spcBef>
                <a:spcPts val="300"/>
              </a:spcBef>
              <a:buFont typeface="Arial" pitchFamily="34" charset="0"/>
              <a:buChar char="•"/>
            </a:pPr>
            <a:r>
              <a:rPr lang="en-CA" sz="1200" b="1" dirty="0"/>
              <a:t>Manual </a:t>
            </a:r>
            <a:r>
              <a:rPr lang="en-CA" sz="1200" b="1" dirty="0" smtClean="0"/>
              <a:t>data </a:t>
            </a:r>
            <a:r>
              <a:rPr lang="en-CA" sz="1200" b="1" dirty="0" err="1"/>
              <a:t>tiering</a:t>
            </a:r>
            <a:r>
              <a:rPr lang="en-CA" sz="1200" b="1" dirty="0"/>
              <a:t>. </a:t>
            </a:r>
            <a:r>
              <a:rPr lang="en-CA" sz="1200" dirty="0" smtClean="0"/>
              <a:t>Data </a:t>
            </a:r>
            <a:r>
              <a:rPr lang="en-CA" sz="1200" dirty="0"/>
              <a:t>and workloads were deployed to ideal storage solutions manually. </a:t>
            </a:r>
            <a:r>
              <a:rPr lang="en-CA" sz="1200" dirty="0" smtClean="0"/>
              <a:t>Higher </a:t>
            </a:r>
            <a:r>
              <a:rPr lang="en-CA" sz="1200" dirty="0"/>
              <a:t>workload performance requirements and hardware specialization added complexity to workload performance and data growth management. </a:t>
            </a:r>
          </a:p>
          <a:p>
            <a:pPr marL="169863" indent="-169863" algn="l">
              <a:spcBef>
                <a:spcPts val="300"/>
              </a:spcBef>
              <a:buFont typeface="Arial" pitchFamily="34" charset="0"/>
              <a:buChar char="•"/>
            </a:pPr>
            <a:r>
              <a:rPr lang="en-CA" sz="1200" b="1" dirty="0"/>
              <a:t>Capacity requirements </a:t>
            </a:r>
            <a:r>
              <a:rPr lang="en-CA" sz="1200" b="1" dirty="0" smtClean="0"/>
              <a:t>exploded</a:t>
            </a:r>
            <a:r>
              <a:rPr lang="en-CA" sz="1200" b="1" dirty="0"/>
              <a:t>. </a:t>
            </a:r>
            <a:r>
              <a:rPr lang="en-CA" sz="1200" dirty="0" smtClean="0"/>
              <a:t>While </a:t>
            </a:r>
            <a:r>
              <a:rPr lang="en-CA" sz="1200" dirty="0"/>
              <a:t>the cost of disk has dropped, data growth rates </a:t>
            </a:r>
            <a:r>
              <a:rPr lang="en-CA" sz="1200" dirty="0" smtClean="0"/>
              <a:t>made </a:t>
            </a:r>
            <a:r>
              <a:rPr lang="en-CA" sz="1200" dirty="0"/>
              <a:t>it difficult to realize any savings. The explosion of unstructured data, especially, made scalability and data mitigation a must-have for most organizations.</a:t>
            </a:r>
          </a:p>
          <a:p>
            <a:pPr marL="169863" indent="-169863" algn="l">
              <a:spcBef>
                <a:spcPts val="300"/>
              </a:spcBef>
              <a:buFont typeface="Arial" pitchFamily="34" charset="0"/>
              <a:buChar char="•"/>
            </a:pPr>
            <a:r>
              <a:rPr lang="en-CA" sz="1200" b="1" dirty="0"/>
              <a:t>Start-ups disrupted the market. </a:t>
            </a:r>
            <a:r>
              <a:rPr lang="en-CA" sz="1200" dirty="0" smtClean="0"/>
              <a:t>New </a:t>
            </a:r>
            <a:r>
              <a:rPr lang="en-CA" sz="1200" dirty="0"/>
              <a:t>entrants, such as Nimble, proposed innovative new approaches to the same old problems, such as using flash in hybrid </a:t>
            </a:r>
            <a:r>
              <a:rPr lang="en-CA" sz="1200" dirty="0" smtClean="0"/>
              <a:t>arrays. Its </a:t>
            </a:r>
            <a:r>
              <a:rPr lang="en-CA" sz="1200" dirty="0"/>
              <a:t>disruptive solutions drove big vendors to innovate, or pursue a more aggressive acquisition strategy.</a:t>
            </a:r>
          </a:p>
        </p:txBody>
      </p:sp>
      <p:sp>
        <p:nvSpPr>
          <p:cNvPr id="5" name="Rectangle 4"/>
          <p:cNvSpPr/>
          <p:nvPr>
            <p:custDataLst>
              <p:tags r:id="rId7"/>
            </p:custDataLst>
          </p:nvPr>
        </p:nvSpPr>
        <p:spPr>
          <a:xfrm>
            <a:off x="4664075" y="1552218"/>
            <a:ext cx="4159250" cy="3901068"/>
          </a:xfrm>
          <a:prstGeom prst="rect">
            <a:avLst/>
          </a:prstGeom>
        </p:spPr>
        <p:txBody>
          <a:bodyPr wrap="square">
            <a:spAutoFit/>
          </a:bodyPr>
          <a:lstStyle/>
          <a:p>
            <a:pPr marL="169863" indent="-169863" algn="l">
              <a:spcBef>
                <a:spcPts val="300"/>
              </a:spcBef>
              <a:buFont typeface="Arial" pitchFamily="34" charset="0"/>
              <a:buChar char="•"/>
            </a:pPr>
            <a:r>
              <a:rPr lang="en-CA" sz="1200" b="1" dirty="0"/>
              <a:t>Data will continue to grow. </a:t>
            </a:r>
            <a:r>
              <a:rPr lang="en-CA" sz="1200" dirty="0" smtClean="0"/>
              <a:t>With </a:t>
            </a:r>
            <a:r>
              <a:rPr lang="en-CA" sz="1200" dirty="0"/>
              <a:t>the continued rise in unstructured data, and the emergence of IoT and big data in the </a:t>
            </a:r>
            <a:r>
              <a:rPr lang="en-CA" sz="1200" dirty="0" smtClean="0"/>
              <a:t>enterprise, data </a:t>
            </a:r>
            <a:r>
              <a:rPr lang="en-CA" sz="1200" dirty="0"/>
              <a:t>growth and storage capacity requirements </a:t>
            </a:r>
            <a:r>
              <a:rPr lang="en-CA" sz="1200" dirty="0" smtClean="0"/>
              <a:t>will continue to exponentially </a:t>
            </a:r>
            <a:r>
              <a:rPr lang="en-CA" sz="1200" dirty="0"/>
              <a:t>rise.</a:t>
            </a:r>
          </a:p>
          <a:p>
            <a:pPr marL="169863" indent="-169863" algn="l">
              <a:spcBef>
                <a:spcPts val="300"/>
              </a:spcBef>
              <a:buFont typeface="Arial" pitchFamily="34" charset="0"/>
              <a:buChar char="•"/>
            </a:pPr>
            <a:r>
              <a:rPr lang="en-CA" sz="1200" b="1" dirty="0" smtClean="0"/>
              <a:t>Cloud-like </a:t>
            </a:r>
            <a:r>
              <a:rPr lang="en-CA" sz="1200" b="1" dirty="0"/>
              <a:t>experience for the user. </a:t>
            </a:r>
            <a:r>
              <a:rPr lang="en-CA" sz="1200" dirty="0" smtClean="0"/>
              <a:t>Public </a:t>
            </a:r>
            <a:r>
              <a:rPr lang="en-CA" sz="1200" dirty="0"/>
              <a:t>cloud providers like AWS and Azure are delivering agile and reliable infrastructure services on demand </a:t>
            </a:r>
            <a:r>
              <a:rPr lang="en-CA" sz="1200" dirty="0" smtClean="0"/>
              <a:t>with </a:t>
            </a:r>
            <a:r>
              <a:rPr lang="en-CA" sz="1200" dirty="0"/>
              <a:t>a click of a button</a:t>
            </a:r>
            <a:r>
              <a:rPr lang="en-CA" sz="1200" dirty="0" smtClean="0"/>
              <a:t>. On-premises </a:t>
            </a:r>
            <a:r>
              <a:rPr lang="en-CA" sz="1200" dirty="0"/>
              <a:t>infrastructure will be expected to deliver similar services and user experiences.</a:t>
            </a:r>
          </a:p>
          <a:p>
            <a:pPr marL="169863" indent="-169863" algn="l">
              <a:spcBef>
                <a:spcPts val="300"/>
              </a:spcBef>
              <a:buFont typeface="Arial" pitchFamily="34" charset="0"/>
              <a:buChar char="•"/>
            </a:pPr>
            <a:r>
              <a:rPr lang="en-CA" sz="1200" b="1" dirty="0"/>
              <a:t>Decoupling of hardware and software. </a:t>
            </a:r>
            <a:r>
              <a:rPr lang="en-CA" sz="1200" dirty="0"/>
              <a:t>The increased popularity of cheap commodity hardware and software will put the pressure on vendors to decouple their hardware/software </a:t>
            </a:r>
            <a:r>
              <a:rPr lang="en-CA" sz="1200" dirty="0" smtClean="0"/>
              <a:t>offerings, </a:t>
            </a:r>
            <a:r>
              <a:rPr lang="en-CA" sz="1200" dirty="0"/>
              <a:t>delivering higher degrees of interoperability and </a:t>
            </a:r>
            <a:r>
              <a:rPr lang="en-CA" sz="1200" dirty="0" smtClean="0"/>
              <a:t>lessening </a:t>
            </a:r>
            <a:r>
              <a:rPr lang="en-CA" sz="1200" dirty="0"/>
              <a:t>vendor and product lock-in.</a:t>
            </a:r>
          </a:p>
          <a:p>
            <a:pPr marL="169863" indent="-169863" algn="l">
              <a:spcBef>
                <a:spcPts val="300"/>
              </a:spcBef>
              <a:buFont typeface="Arial" pitchFamily="34" charset="0"/>
              <a:buChar char="•"/>
            </a:pPr>
            <a:r>
              <a:rPr lang="en-CA" sz="1200" b="1" dirty="0"/>
              <a:t>Flash will become the dominant storage technology</a:t>
            </a:r>
            <a:r>
              <a:rPr lang="en-CA" sz="1200" b="1" dirty="0" smtClean="0"/>
              <a:t>. </a:t>
            </a:r>
            <a:r>
              <a:rPr lang="en-CA" sz="1200" dirty="0"/>
              <a:t>Flash already delivers a lower TCO than disk for some workloads. </a:t>
            </a:r>
            <a:r>
              <a:rPr lang="en-CA" sz="1200" dirty="0" smtClean="0"/>
              <a:t>As </a:t>
            </a:r>
            <a:r>
              <a:rPr lang="en-CA" sz="1200" dirty="0"/>
              <a:t>flash costs continue to go down, </a:t>
            </a:r>
            <a:r>
              <a:rPr lang="en-CA" sz="1200" dirty="0" smtClean="0"/>
              <a:t>with the </a:t>
            </a:r>
            <a:r>
              <a:rPr lang="en-CA" sz="1200" dirty="0"/>
              <a:t>increased variety of grades and tiers of flash, it will become the </a:t>
            </a:r>
            <a:r>
              <a:rPr lang="en-CA" sz="1200" dirty="0" smtClean="0"/>
              <a:t>go-to </a:t>
            </a:r>
            <a:r>
              <a:rPr lang="en-CA" sz="1200" dirty="0"/>
              <a:t>technology for most enterprise data.</a:t>
            </a:r>
          </a:p>
        </p:txBody>
      </p:sp>
      <p:sp>
        <p:nvSpPr>
          <p:cNvPr id="16" name="Rounded Rectangle 15"/>
          <p:cNvSpPr/>
          <p:nvPr>
            <p:custDataLst>
              <p:tags r:id="rId8"/>
            </p:custDataLst>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How it got here</a:t>
            </a:r>
            <a:endParaRPr lang="en-CA" b="1" i="1" dirty="0">
              <a:solidFill>
                <a:srgbClr val="333333"/>
              </a:solidFill>
            </a:endParaRPr>
          </a:p>
        </p:txBody>
      </p:sp>
      <p:sp>
        <p:nvSpPr>
          <p:cNvPr id="17" name="Rounded Rectangle 16"/>
          <p:cNvSpPr/>
          <p:nvPr>
            <p:custDataLst>
              <p:tags r:id="rId9"/>
            </p:custDataLst>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Where it’s going</a:t>
            </a:r>
            <a:endParaRPr lang="en-CA" b="1" i="1" dirty="0">
              <a:solidFill>
                <a:srgbClr val="333333"/>
              </a:solidFill>
            </a:endParaRPr>
          </a:p>
        </p:txBody>
      </p:sp>
      <p:grpSp>
        <p:nvGrpSpPr>
          <p:cNvPr id="9" name="Group 135"/>
          <p:cNvGrpSpPr/>
          <p:nvPr>
            <p:custDataLst>
              <p:tags r:id="rId10"/>
            </p:custDataLst>
          </p:nvPr>
        </p:nvGrpSpPr>
        <p:grpSpPr>
          <a:xfrm>
            <a:off x="259110" y="5536664"/>
            <a:ext cx="8625780" cy="838201"/>
            <a:chOff x="328291" y="4509120"/>
            <a:chExt cx="8491858" cy="838201"/>
          </a:xfrm>
        </p:grpSpPr>
        <p:sp>
          <p:nvSpPr>
            <p:cNvPr id="10" name="Rounded Rectangle 5"/>
            <p:cNvSpPr/>
            <p:nvPr/>
          </p:nvSpPr>
          <p:spPr>
            <a:xfrm>
              <a:off x="328613" y="45091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lgn="l"/>
              <a:r>
                <a:rPr lang="en-CA" sz="1200" dirty="0">
                  <a:solidFill>
                    <a:schemeClr val="tx1"/>
                  </a:solidFill>
                </a:rPr>
                <a:t>Data continues to grow at an exponential rate, and management complexity is growing even faster. Some kinds of data, like unstructured data, are leading factors in </a:t>
              </a:r>
              <a:r>
                <a:rPr lang="en-CA" sz="1200" dirty="0" smtClean="0">
                  <a:solidFill>
                    <a:schemeClr val="tx1"/>
                  </a:solidFill>
                </a:rPr>
                <a:t>exponential growth. Emerging </a:t>
              </a:r>
              <a:r>
                <a:rPr lang="en-CA" sz="1200" dirty="0">
                  <a:solidFill>
                    <a:schemeClr val="tx1"/>
                  </a:solidFill>
                </a:rPr>
                <a:t>storage technologies and storage software/automation are disrupting the market and redefining the role of disk </a:t>
              </a:r>
              <a:r>
                <a:rPr lang="en-CA" sz="1200" dirty="0" smtClean="0">
                  <a:solidFill>
                    <a:schemeClr val="tx1"/>
                  </a:solidFill>
                </a:rPr>
                <a:t>arrays. For more, see the Info-Tech project blueprint, </a:t>
              </a:r>
              <a:r>
                <a:rPr lang="en-CA" sz="1200" i="1" dirty="0">
                  <a:hlinkClick r:id="rId15"/>
                </a:rPr>
                <a:t>Modernize Enterprise </a:t>
              </a:r>
              <a:r>
                <a:rPr lang="en-CA" sz="1200" i="1" dirty="0" smtClean="0">
                  <a:hlinkClick r:id="rId15"/>
                </a:rPr>
                <a:t>Storage</a:t>
              </a:r>
              <a:r>
                <a:rPr lang="en-CA" sz="1200" dirty="0" smtClean="0">
                  <a:solidFill>
                    <a:schemeClr val="tx1"/>
                  </a:solidFill>
                </a:rPr>
                <a:t>.</a:t>
              </a:r>
              <a:endParaRPr lang="en-CA" sz="1200" dirty="0">
                <a:solidFill>
                  <a:schemeClr val="tx1"/>
                </a:solidFill>
              </a:endParaRPr>
            </a:p>
          </p:txBody>
        </p:sp>
        <p:pic>
          <p:nvPicPr>
            <p:cNvPr id="11" name="Picture 20" descr="insight.png"/>
            <p:cNvPicPr>
              <a:picLocks noChangeAspect="1"/>
            </p:cNvPicPr>
            <p:nvPr/>
          </p:nvPicPr>
          <p:blipFill>
            <a:blip r:embed="rId16" cstate="print"/>
            <a:stretch>
              <a:fillRect/>
            </a:stretch>
          </p:blipFill>
          <p:spPr>
            <a:xfrm>
              <a:off x="328291" y="4509120"/>
              <a:ext cx="1000207" cy="838201"/>
            </a:xfrm>
            <a:prstGeom prst="rect">
              <a:avLst/>
            </a:prstGeom>
          </p:spPr>
        </p:pic>
      </p:grpSp>
      <p:grpSp>
        <p:nvGrpSpPr>
          <p:cNvPr id="13" name="Group 12"/>
          <p:cNvGrpSpPr/>
          <p:nvPr/>
        </p:nvGrpSpPr>
        <p:grpSpPr>
          <a:xfrm>
            <a:off x="0" y="6422955"/>
            <a:ext cx="9144000" cy="437555"/>
            <a:chOff x="0" y="6422955"/>
            <a:chExt cx="9144000" cy="437555"/>
          </a:xfrm>
        </p:grpSpPr>
        <p:pic>
          <p:nvPicPr>
            <p:cNvPr id="14" name="Picture 3">
              <a:hlinkClick r:id="rId17"/>
            </p:cNvPr>
            <p:cNvPicPr>
              <a:picLocks noChangeAspect="1" noChangeArrowheads="1"/>
            </p:cNvPicPr>
            <p:nvPr/>
          </p:nvPicPr>
          <p:blipFill>
            <a:blip r:embed="rId18" cstate="print"/>
            <a:srcRect/>
            <a:stretch>
              <a:fillRect/>
            </a:stretch>
          </p:blipFill>
          <p:spPr bwMode="auto">
            <a:xfrm>
              <a:off x="0" y="6422955"/>
              <a:ext cx="9144000" cy="437555"/>
            </a:xfrm>
            <a:prstGeom prst="rect">
              <a:avLst/>
            </a:prstGeom>
            <a:noFill/>
            <a:ln w="9525">
              <a:noFill/>
              <a:miter lim="800000"/>
              <a:headEnd/>
              <a:tailEnd/>
            </a:ln>
          </p:spPr>
        </p:pic>
        <p:pic>
          <p:nvPicPr>
            <p:cNvPr id="15" name="Picture 14" descr="itrg-logo.png"/>
            <p:cNvPicPr>
              <a:picLocks noChangeAspect="1"/>
            </p:cNvPicPr>
            <p:nvPr/>
          </p:nvPicPr>
          <p:blipFill>
            <a:blip r:embed="rId1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786786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18296"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Mid-range </a:t>
            </a:r>
            <a:r>
              <a:rPr lang="en-US" dirty="0"/>
              <a:t>s</a:t>
            </a:r>
            <a:r>
              <a:rPr lang="en-US" dirty="0" smtClean="0"/>
              <a:t>torage vendor selection / knock-out criteria: market share, mind share, and platform coverage</a:t>
            </a:r>
            <a:endParaRPr lang="en-US" dirty="0"/>
          </a:p>
        </p:txBody>
      </p:sp>
      <p:grpSp>
        <p:nvGrpSpPr>
          <p:cNvPr id="15" name="Group 33"/>
          <p:cNvGrpSpPr/>
          <p:nvPr/>
        </p:nvGrpSpPr>
        <p:grpSpPr>
          <a:xfrm>
            <a:off x="320675" y="2377440"/>
            <a:ext cx="8502650" cy="3977642"/>
            <a:chOff x="5543549" y="2722423"/>
            <a:chExt cx="3295651" cy="3742915"/>
          </a:xfrm>
        </p:grpSpPr>
        <p:sp>
          <p:nvSpPr>
            <p:cNvPr id="18" name="Rectangle 2"/>
            <p:cNvSpPr/>
            <p:nvPr/>
          </p:nvSpPr>
          <p:spPr>
            <a:xfrm>
              <a:off x="5543549" y="2980556"/>
              <a:ext cx="3295651" cy="3484782"/>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1200"/>
                </a:spcBef>
                <a:spcAft>
                  <a:spcPts val="0"/>
                </a:spcAft>
                <a:buFont typeface="Arial" pitchFamily="34" charset="0"/>
                <a:buChar char="•"/>
              </a:pPr>
              <a:r>
                <a:rPr lang="en-US" sz="1200" b="1" dirty="0" smtClean="0">
                  <a:solidFill>
                    <a:schemeClr val="tx1"/>
                  </a:solidFill>
                </a:rPr>
                <a:t>Dell Technologies.</a:t>
              </a:r>
              <a:r>
                <a:rPr lang="en-US" sz="1200" dirty="0" smtClean="0">
                  <a:solidFill>
                    <a:schemeClr val="tx1"/>
                  </a:solidFill>
                </a:rPr>
                <a:t> A combined entity made up of Dell and EMC, Dell Technologies is the market share leader of the enterprise storage space.</a:t>
              </a:r>
            </a:p>
            <a:p>
              <a:pPr marL="233363" indent="-233363" algn="l">
                <a:spcBef>
                  <a:spcPts val="1200"/>
                </a:spcBef>
                <a:spcAft>
                  <a:spcPts val="0"/>
                </a:spcAft>
                <a:buFont typeface="Arial" pitchFamily="34" charset="0"/>
                <a:buChar char="•"/>
              </a:pPr>
              <a:r>
                <a:rPr lang="en-US" sz="1200" b="1" dirty="0" smtClean="0">
                  <a:solidFill>
                    <a:schemeClr val="tx1"/>
                  </a:solidFill>
                </a:rPr>
                <a:t>HDS. </a:t>
              </a:r>
              <a:r>
                <a:rPr lang="en-US" sz="1200" dirty="0" smtClean="0">
                  <a:solidFill>
                    <a:schemeClr val="tx1"/>
                  </a:solidFill>
                </a:rPr>
                <a:t>HDS has built a significant market share by delivering higher end storage solutions to those looking for robust storage virtualization.</a:t>
              </a:r>
            </a:p>
            <a:p>
              <a:pPr marL="233363" indent="-233363" algn="l">
                <a:spcBef>
                  <a:spcPts val="1200"/>
                </a:spcBef>
                <a:spcAft>
                  <a:spcPts val="0"/>
                </a:spcAft>
                <a:buFont typeface="Arial" pitchFamily="34" charset="0"/>
                <a:buChar char="•"/>
              </a:pPr>
              <a:r>
                <a:rPr lang="en-US" sz="1200" b="1" dirty="0" smtClean="0">
                  <a:solidFill>
                    <a:schemeClr val="tx1"/>
                  </a:solidFill>
                </a:rPr>
                <a:t>HPE. </a:t>
              </a:r>
              <a:r>
                <a:rPr lang="en-US" sz="1200" dirty="0" smtClean="0">
                  <a:solidFill>
                    <a:schemeClr val="tx1"/>
                  </a:solidFill>
                </a:rPr>
                <a:t>A consistent leader in the storage space, HPE offers enterprise solutions suitable to a variety of use cases.</a:t>
              </a:r>
            </a:p>
            <a:p>
              <a:pPr marL="233363" indent="-233363" algn="l">
                <a:spcBef>
                  <a:spcPts val="1200"/>
                </a:spcBef>
                <a:spcAft>
                  <a:spcPts val="0"/>
                </a:spcAft>
                <a:buFont typeface="Arial" pitchFamily="34" charset="0"/>
                <a:buChar char="•"/>
              </a:pPr>
              <a:r>
                <a:rPr lang="en-US" sz="1200" b="1" dirty="0" smtClean="0">
                  <a:solidFill>
                    <a:schemeClr val="tx1"/>
                  </a:solidFill>
                </a:rPr>
                <a:t>IBM. </a:t>
              </a:r>
              <a:r>
                <a:rPr lang="en-US" sz="1200" dirty="0" smtClean="0">
                  <a:solidFill>
                    <a:schemeClr val="tx1"/>
                  </a:solidFill>
                </a:rPr>
                <a:t>With a long history in the enterprise storage space and a consistent presence amongst the leaders, IBM continues to deliver tried and true storage solutions from a reliable and experienced vendor.</a:t>
              </a:r>
            </a:p>
            <a:p>
              <a:pPr marL="233363" indent="-233363" algn="l">
                <a:spcBef>
                  <a:spcPts val="1200"/>
                </a:spcBef>
                <a:spcAft>
                  <a:spcPts val="0"/>
                </a:spcAft>
                <a:buFont typeface="Arial" pitchFamily="34" charset="0"/>
                <a:buChar char="•"/>
              </a:pPr>
              <a:r>
                <a:rPr lang="en-US" sz="1200" b="1" dirty="0" smtClean="0">
                  <a:solidFill>
                    <a:schemeClr val="tx1"/>
                  </a:solidFill>
                </a:rPr>
                <a:t>NetApp. </a:t>
              </a:r>
              <a:r>
                <a:rPr lang="en-US" sz="1200" dirty="0" smtClean="0">
                  <a:solidFill>
                    <a:schemeClr val="tx1"/>
                  </a:solidFill>
                </a:rPr>
                <a:t>The acquisition of SolidFire propels NetApp’s presence in the rapidly growing flash storage market.</a:t>
              </a:r>
            </a:p>
            <a:p>
              <a:pPr marL="233363" indent="-233363" algn="l">
                <a:spcBef>
                  <a:spcPts val="1200"/>
                </a:spcBef>
                <a:spcAft>
                  <a:spcPts val="0"/>
                </a:spcAft>
                <a:buFont typeface="Arial" pitchFamily="34" charset="0"/>
                <a:buChar char="•"/>
              </a:pPr>
              <a:r>
                <a:rPr lang="en-US" sz="1200" b="1" dirty="0" smtClean="0">
                  <a:solidFill>
                    <a:schemeClr val="tx1"/>
                  </a:solidFill>
                </a:rPr>
                <a:t>Nimble Storage. </a:t>
              </a:r>
              <a:r>
                <a:rPr lang="en-US" sz="1200" dirty="0" smtClean="0">
                  <a:solidFill>
                    <a:schemeClr val="tx1"/>
                  </a:solidFill>
                </a:rPr>
                <a:t>Nimble was one of the first to leverage flash in hybrid arrays and now enters the all-flash market.</a:t>
              </a:r>
            </a:p>
            <a:p>
              <a:pPr marL="233363" indent="-233363" algn="l">
                <a:spcBef>
                  <a:spcPts val="1200"/>
                </a:spcBef>
                <a:spcAft>
                  <a:spcPts val="0"/>
                </a:spcAft>
                <a:buFont typeface="Arial" pitchFamily="34" charset="0"/>
                <a:buChar char="•"/>
              </a:pPr>
              <a:r>
                <a:rPr lang="en-US" sz="1200" b="1" dirty="0" smtClean="0">
                  <a:solidFill>
                    <a:schemeClr val="tx1"/>
                  </a:solidFill>
                </a:rPr>
                <a:t>Pure Storage.</a:t>
              </a:r>
              <a:r>
                <a:rPr lang="en-US" sz="1200" dirty="0" smtClean="0">
                  <a:solidFill>
                    <a:schemeClr val="tx1"/>
                  </a:solidFill>
                </a:rPr>
                <a:t> A pure-play flash vendor, Pure Storage was a pioneer in delivering enterprise all-flash arrays.</a:t>
              </a:r>
            </a:p>
            <a:p>
              <a:pPr marL="233363" indent="-233363" algn="l">
                <a:spcBef>
                  <a:spcPts val="1200"/>
                </a:spcBef>
                <a:spcAft>
                  <a:spcPts val="0"/>
                </a:spcAft>
                <a:buFont typeface="Arial" pitchFamily="34" charset="0"/>
                <a:buChar char="•"/>
              </a:pPr>
              <a:r>
                <a:rPr lang="en-US" sz="1200" b="1" dirty="0" smtClean="0">
                  <a:solidFill>
                    <a:schemeClr val="tx1"/>
                  </a:solidFill>
                </a:rPr>
                <a:t>Tegile. </a:t>
              </a:r>
              <a:r>
                <a:rPr lang="en-US" sz="1200" dirty="0" smtClean="0">
                  <a:solidFill>
                    <a:schemeClr val="tx1"/>
                  </a:solidFill>
                </a:rPr>
                <a:t>A relatively young vendor in the space, Tegile has gained market share in the small to medium enterprise markets by delivering intelligent solutions at competitive costs.</a:t>
              </a:r>
            </a:p>
            <a:p>
              <a:pPr marL="233363" indent="-233363" algn="l">
                <a:spcBef>
                  <a:spcPts val="1200"/>
                </a:spcBef>
                <a:spcAft>
                  <a:spcPts val="0"/>
                </a:spcAft>
                <a:buFont typeface="Arial" pitchFamily="34" charset="0"/>
                <a:buChar char="•"/>
              </a:pPr>
              <a:r>
                <a:rPr lang="en-US" sz="1200" b="1" dirty="0" smtClean="0">
                  <a:solidFill>
                    <a:schemeClr val="tx1"/>
                  </a:solidFill>
                </a:rPr>
                <a:t>Tintri.</a:t>
              </a:r>
              <a:r>
                <a:rPr lang="en-US" sz="1200" dirty="0" smtClean="0">
                  <a:solidFill>
                    <a:schemeClr val="tx1"/>
                  </a:solidFill>
                </a:rPr>
                <a:t> A pioneer in </a:t>
              </a:r>
              <a:r>
                <a:rPr lang="en-US" sz="1200" dirty="0" err="1" smtClean="0">
                  <a:solidFill>
                    <a:schemeClr val="tx1"/>
                  </a:solidFill>
                </a:rPr>
                <a:t>VM</a:t>
              </a:r>
              <a:r>
                <a:rPr lang="en-US" sz="1200" dirty="0" smtClean="0">
                  <a:solidFill>
                    <a:schemeClr val="tx1"/>
                  </a:solidFill>
                </a:rPr>
                <a:t>-centric storage, Tintri offers attractive solutions for highly virtualized environments.</a:t>
              </a:r>
            </a:p>
          </p:txBody>
        </p:sp>
        <p:sp>
          <p:nvSpPr>
            <p:cNvPr id="19" name="Round Same Side Corner Rectangle 3"/>
            <p:cNvSpPr/>
            <p:nvPr/>
          </p:nvSpPr>
          <p:spPr>
            <a:xfrm>
              <a:off x="5543549" y="2722423"/>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400" b="1" dirty="0" smtClean="0">
                  <a:solidFill>
                    <a:srgbClr val="FFFFFF"/>
                  </a:solidFill>
                </a:rPr>
                <a:t>Included in this Vendor Landscape:</a:t>
              </a:r>
              <a:endParaRPr lang="en-CA" sz="1400" b="1" dirty="0">
                <a:solidFill>
                  <a:srgbClr val="FFFFFF"/>
                </a:solidFill>
              </a:endParaRPr>
            </a:p>
          </p:txBody>
        </p:sp>
      </p:grpSp>
      <p:sp>
        <p:nvSpPr>
          <p:cNvPr id="20" name="Text Placeholder 2"/>
          <p:cNvSpPr>
            <a:spLocks noGrp="1"/>
          </p:cNvSpPr>
          <p:nvPr>
            <p:ph type="body" sz="quarter" idx="4294967295"/>
          </p:nvPr>
        </p:nvSpPr>
        <p:spPr>
          <a:xfrm>
            <a:off x="320675" y="1189038"/>
            <a:ext cx="8502650" cy="1279525"/>
          </a:xfrm>
          <a:prstGeom prst="rect">
            <a:avLst/>
          </a:prstGeom>
        </p:spPr>
        <p:txBody>
          <a:bodyPr>
            <a:noAutofit/>
          </a:bodyPr>
          <a:lstStyle/>
          <a:p>
            <a:pPr marL="182563" indent="-182563">
              <a:buFont typeface="Arial" pitchFamily="34" charset="0"/>
              <a:buChar char="•"/>
            </a:pPr>
            <a:r>
              <a:rPr lang="en-US" dirty="0" smtClean="0"/>
              <a:t>The storage space is moving away from the all-purpose SAN toward software-driven and purpose-built solutions. As adoption continues to increase, and as cost continues to decrease, flash has become a viable alternative for most enterprise workloads and data, replacing traditional disk storage in various use cases, forcing vendors to adapt.</a:t>
            </a:r>
          </a:p>
          <a:p>
            <a:pPr marL="182563" indent="-182563">
              <a:spcBef>
                <a:spcPts val="600"/>
              </a:spcBef>
              <a:buFont typeface="Arial" pitchFamily="34" charset="0"/>
              <a:buChar char="•"/>
            </a:pPr>
            <a:r>
              <a:rPr lang="en-US" dirty="0" smtClean="0"/>
              <a:t>For this Vendor Landscape, Info-Tech focused on those vendors that offer broad capabilities across multiple platforms and that have a strong market presence and/or reputational presence among small to medium-sized enterprises.</a:t>
            </a:r>
          </a:p>
        </p:txBody>
      </p:sp>
      <p:grpSp>
        <p:nvGrpSpPr>
          <p:cNvPr id="8" name="Group 7"/>
          <p:cNvGrpSpPr/>
          <p:nvPr/>
        </p:nvGrpSpPr>
        <p:grpSpPr>
          <a:xfrm>
            <a:off x="0" y="6422955"/>
            <a:ext cx="9144000" cy="437555"/>
            <a:chOff x="0" y="6422955"/>
            <a:chExt cx="9144000" cy="437555"/>
          </a:xfrm>
        </p:grpSpPr>
        <p:pic>
          <p:nvPicPr>
            <p:cNvPr id="9"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pic>
          <p:nvPicPr>
            <p:cNvPr id="10" name="Picture 9" descr="itrg-logo.png"/>
            <p:cNvPicPr>
              <a:picLocks noChangeAspect="1"/>
            </p:cNvPicPr>
            <p:nvPr/>
          </p:nvPicPr>
          <p:blipFill>
            <a:blip r:embed="rId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602035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5618"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 name="Group 33"/>
          <p:cNvGrpSpPr/>
          <p:nvPr>
            <p:custDataLst>
              <p:tags r:id="rId3"/>
            </p:custDataLst>
          </p:nvPr>
        </p:nvGrpSpPr>
        <p:grpSpPr>
          <a:xfrm>
            <a:off x="5486400" y="1189038"/>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sp>
        <p:nvSpPr>
          <p:cNvPr id="2" name="Title 1"/>
          <p:cNvSpPr>
            <a:spLocks noGrp="1"/>
          </p:cNvSpPr>
          <p:nvPr>
            <p:ph type="title"/>
            <p:custDataLst>
              <p:tags r:id="rId4"/>
            </p:custDataLst>
          </p:nvPr>
        </p:nvSpPr>
        <p:spPr/>
        <p:txBody>
          <a:bodyPr/>
          <a:lstStyle/>
          <a:p>
            <a:r>
              <a:rPr lang="en-US" dirty="0" smtClean="0"/>
              <a:t>Mid-range </a:t>
            </a:r>
            <a:r>
              <a:rPr lang="en-US" dirty="0"/>
              <a:t>s</a:t>
            </a:r>
            <a:r>
              <a:rPr lang="en-US" dirty="0" smtClean="0"/>
              <a:t>torage criteria &amp; weighting factors</a:t>
            </a:r>
            <a:endParaRPr lang="en-US" dirty="0"/>
          </a:p>
        </p:txBody>
      </p:sp>
      <p:graphicFrame>
        <p:nvGraphicFramePr>
          <p:cNvPr id="43" name="Chart 2"/>
          <p:cNvGraphicFramePr/>
          <p:nvPr>
            <p:extLst>
              <p:ext uri="{D42A27DB-BD31-4B8C-83A1-F6EECF244321}">
                <p14:modId xmlns:p14="http://schemas.microsoft.com/office/powerpoint/2010/main" val="537031571"/>
              </p:ext>
            </p:extLst>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50" name="Chart 4"/>
          <p:cNvGraphicFramePr/>
          <p:nvPr>
            <p:extLst>
              <p:ext uri="{D42A27DB-BD31-4B8C-83A1-F6EECF244321}">
                <p14:modId xmlns:p14="http://schemas.microsoft.com/office/powerpoint/2010/main" val="1833315170"/>
              </p:ext>
            </p:extLst>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24"/>
          </a:graphicData>
        </a:graphic>
      </p:graphicFrame>
      <p:sp>
        <p:nvSpPr>
          <p:cNvPr id="35" name="Flowchart: Stored Data 20"/>
          <p:cNvSpPr>
            <a:spLocks noChangeArrowheads="1"/>
          </p:cNvSpPr>
          <p:nvPr>
            <p:custDataLst>
              <p:tags r:id="rId5"/>
            </p:custDataLst>
          </p:nvPr>
        </p:nvSpPr>
        <p:spPr bwMode="auto">
          <a:xfrm flipH="1">
            <a:off x="1828800" y="3572453"/>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is committed to the space and has a future product and portfolio roadmap.</a:t>
            </a:r>
            <a:endParaRPr lang="en-US" sz="1200" dirty="0">
              <a:solidFill>
                <a:srgbClr val="FFFFFF">
                  <a:lumMod val="10000"/>
                </a:srgbClr>
              </a:solidFill>
              <a:latin typeface="Arial" pitchFamily="34" charset="0"/>
              <a:cs typeface="Arial" pitchFamily="34" charset="0"/>
            </a:endParaRPr>
          </a:p>
        </p:txBody>
      </p:sp>
      <p:sp>
        <p:nvSpPr>
          <p:cNvPr id="36" name="Rectangle 15"/>
          <p:cNvSpPr>
            <a:spLocks noChangeArrowheads="1"/>
          </p:cNvSpPr>
          <p:nvPr>
            <p:custDataLst>
              <p:tags r:id="rId6"/>
            </p:custDataLst>
          </p:nvPr>
        </p:nvSpPr>
        <p:spPr bwMode="auto">
          <a:xfrm flipH="1">
            <a:off x="320040" y="3572453"/>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Strategy</a:t>
            </a:r>
            <a:endParaRPr lang="en-US" sz="1400" dirty="0">
              <a:solidFill>
                <a:srgbClr val="FFFFFF">
                  <a:lumMod val="10000"/>
                </a:srgbClr>
              </a:solidFill>
              <a:latin typeface="Arial" pitchFamily="34" charset="0"/>
              <a:cs typeface="Arial" pitchFamily="34" charset="0"/>
            </a:endParaRPr>
          </a:p>
        </p:txBody>
      </p:sp>
      <p:sp>
        <p:nvSpPr>
          <p:cNvPr id="38" name="Flowchart: Stored Data 21"/>
          <p:cNvSpPr>
            <a:spLocks noChangeArrowheads="1"/>
          </p:cNvSpPr>
          <p:nvPr>
            <p:custDataLst>
              <p:tags r:id="rId7"/>
            </p:custDataLst>
          </p:nvPr>
        </p:nvSpPr>
        <p:spPr bwMode="auto">
          <a:xfrm flipH="1">
            <a:off x="1828800" y="4075373"/>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offers global coverage and is able to sell and provide post-sales support. </a:t>
            </a:r>
            <a:endParaRPr lang="en-US" sz="1200" dirty="0">
              <a:solidFill>
                <a:srgbClr val="FFFFFF">
                  <a:lumMod val="10000"/>
                </a:srgbClr>
              </a:solidFill>
              <a:latin typeface="Arial" pitchFamily="34" charset="0"/>
              <a:cs typeface="Arial" pitchFamily="34" charset="0"/>
            </a:endParaRPr>
          </a:p>
        </p:txBody>
      </p:sp>
      <p:sp>
        <p:nvSpPr>
          <p:cNvPr id="39" name="Rectangle 38"/>
          <p:cNvSpPr>
            <a:spLocks noChangeArrowheads="1"/>
          </p:cNvSpPr>
          <p:nvPr>
            <p:custDataLst>
              <p:tags r:id="rId8"/>
            </p:custDataLst>
          </p:nvPr>
        </p:nvSpPr>
        <p:spPr bwMode="auto">
          <a:xfrm flipH="1">
            <a:off x="320040" y="4075373"/>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Reach</a:t>
            </a:r>
            <a:endParaRPr lang="en-US" sz="1400" dirty="0">
              <a:solidFill>
                <a:srgbClr val="FFFFFF">
                  <a:lumMod val="10000"/>
                </a:srgbClr>
              </a:solidFill>
              <a:latin typeface="Arial" pitchFamily="34" charset="0"/>
              <a:cs typeface="Arial" pitchFamily="34" charset="0"/>
            </a:endParaRPr>
          </a:p>
        </p:txBody>
      </p:sp>
      <p:sp>
        <p:nvSpPr>
          <p:cNvPr id="41" name="Flowchart: Stored Data 19"/>
          <p:cNvSpPr>
            <a:spLocks noChangeArrowheads="1"/>
          </p:cNvSpPr>
          <p:nvPr>
            <p:custDataLst>
              <p:tags r:id="rId9"/>
            </p:custDataLst>
          </p:nvPr>
        </p:nvSpPr>
        <p:spPr bwMode="auto">
          <a:xfrm flipH="1">
            <a:off x="1828800" y="3069533"/>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Vendor is profitable, knowledgeable, and will be around for the long term.</a:t>
            </a:r>
          </a:p>
        </p:txBody>
      </p:sp>
      <p:sp>
        <p:nvSpPr>
          <p:cNvPr id="42" name="Rectangle 15"/>
          <p:cNvSpPr>
            <a:spLocks noChangeArrowheads="1"/>
          </p:cNvSpPr>
          <p:nvPr>
            <p:custDataLst>
              <p:tags r:id="rId10"/>
            </p:custDataLst>
          </p:nvPr>
        </p:nvSpPr>
        <p:spPr bwMode="auto">
          <a:xfrm flipH="1">
            <a:off x="320040" y="3069533"/>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Viability</a:t>
            </a:r>
            <a:endParaRPr lang="en-US" sz="1400" dirty="0">
              <a:solidFill>
                <a:srgbClr val="FFFFFF">
                  <a:lumMod val="10000"/>
                </a:srgbClr>
              </a:solidFill>
              <a:latin typeface="Arial" pitchFamily="34" charset="0"/>
              <a:cs typeface="Arial" pitchFamily="34" charset="0"/>
            </a:endParaRPr>
          </a:p>
        </p:txBody>
      </p:sp>
      <p:sp>
        <p:nvSpPr>
          <p:cNvPr id="48" name="Flowchart: Stored Data 21"/>
          <p:cNvSpPr>
            <a:spLocks noChangeArrowheads="1"/>
          </p:cNvSpPr>
          <p:nvPr>
            <p:custDataLst>
              <p:tags r:id="rId11"/>
            </p:custDataLst>
          </p:nvPr>
        </p:nvSpPr>
        <p:spPr bwMode="auto">
          <a:xfrm flipH="1">
            <a:off x="1828800" y="4578293"/>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channel strategy is appropriate and the channels themselves are strong. </a:t>
            </a:r>
            <a:endParaRPr lang="en-US" sz="1200" dirty="0">
              <a:solidFill>
                <a:srgbClr val="FFFFFF">
                  <a:lumMod val="10000"/>
                </a:srgbClr>
              </a:solidFill>
              <a:latin typeface="Arial" pitchFamily="34" charset="0"/>
              <a:cs typeface="Arial" pitchFamily="34" charset="0"/>
            </a:endParaRPr>
          </a:p>
        </p:txBody>
      </p:sp>
      <p:sp>
        <p:nvSpPr>
          <p:cNvPr id="49" name="Rectangle 48"/>
          <p:cNvSpPr>
            <a:spLocks noChangeArrowheads="1"/>
          </p:cNvSpPr>
          <p:nvPr>
            <p:custDataLst>
              <p:tags r:id="rId12"/>
            </p:custDataLst>
          </p:nvPr>
        </p:nvSpPr>
        <p:spPr bwMode="auto">
          <a:xfrm flipH="1">
            <a:off x="320040" y="4578293"/>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Channel</a:t>
            </a:r>
            <a:endParaRPr lang="en-US" sz="1400" dirty="0">
              <a:solidFill>
                <a:srgbClr val="FFFFFF">
                  <a:lumMod val="10000"/>
                </a:srgbClr>
              </a:solidFill>
              <a:latin typeface="Arial" pitchFamily="34" charset="0"/>
              <a:cs typeface="Arial" pitchFamily="34" charset="0"/>
            </a:endParaRPr>
          </a:p>
        </p:txBody>
      </p:sp>
      <p:sp>
        <p:nvSpPr>
          <p:cNvPr id="26" name="Flowchart: Stored Data 20"/>
          <p:cNvSpPr>
            <a:spLocks noChangeArrowheads="1"/>
          </p:cNvSpPr>
          <p:nvPr>
            <p:custDataLst>
              <p:tags r:id="rId13"/>
            </p:custDataLst>
          </p:nvPr>
        </p:nvSpPr>
        <p:spPr bwMode="auto">
          <a:xfrm flipH="1">
            <a:off x="1828800" y="2109413"/>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solution elegantly implements features and capabilities.</a:t>
            </a:r>
            <a:endParaRPr lang="en-US" sz="1200" dirty="0">
              <a:solidFill>
                <a:srgbClr val="FFFFFF">
                  <a:lumMod val="10000"/>
                </a:srgbClr>
              </a:solidFill>
              <a:latin typeface="Arial" pitchFamily="34" charset="0"/>
              <a:cs typeface="Arial" pitchFamily="34" charset="0"/>
            </a:endParaRPr>
          </a:p>
        </p:txBody>
      </p:sp>
      <p:sp>
        <p:nvSpPr>
          <p:cNvPr id="78" name="Rectangle 77"/>
          <p:cNvSpPr>
            <a:spLocks noChangeArrowheads="1"/>
          </p:cNvSpPr>
          <p:nvPr>
            <p:custDataLst>
              <p:tags r:id="rId14"/>
            </p:custDataLst>
          </p:nvPr>
        </p:nvSpPr>
        <p:spPr bwMode="auto">
          <a:xfrm flipH="1">
            <a:off x="320040" y="2109413"/>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a:solidFill>
                  <a:srgbClr val="FFFFFF">
                    <a:lumMod val="10000"/>
                  </a:srgbClr>
                </a:solidFill>
                <a:latin typeface="Arial" pitchFamily="34" charset="0"/>
                <a:cs typeface="Arial" pitchFamily="34" charset="0"/>
              </a:rPr>
              <a:t>Architecture</a:t>
            </a:r>
          </a:p>
        </p:txBody>
      </p:sp>
      <p:sp>
        <p:nvSpPr>
          <p:cNvPr id="24" name="Flowchart: Stored Data 19"/>
          <p:cNvSpPr>
            <a:spLocks noChangeArrowheads="1"/>
          </p:cNvSpPr>
          <p:nvPr>
            <p:custDataLst>
              <p:tags r:id="rId15"/>
            </p:custDataLst>
          </p:nvPr>
        </p:nvSpPr>
        <p:spPr bwMode="auto">
          <a:xfrm flipH="1">
            <a:off x="1828800" y="1605858"/>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The solution provides basic and advanced feature/functionality.</a:t>
            </a:r>
          </a:p>
        </p:txBody>
      </p:sp>
      <p:sp>
        <p:nvSpPr>
          <p:cNvPr id="79" name="Rectangle 78"/>
          <p:cNvSpPr>
            <a:spLocks noChangeArrowheads="1"/>
          </p:cNvSpPr>
          <p:nvPr>
            <p:custDataLst>
              <p:tags r:id="rId16"/>
            </p:custDataLst>
          </p:nvPr>
        </p:nvSpPr>
        <p:spPr bwMode="auto">
          <a:xfrm flipH="1">
            <a:off x="320040" y="1606493"/>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a:solidFill>
                  <a:srgbClr val="FFFFFF">
                    <a:lumMod val="10000"/>
                  </a:srgbClr>
                </a:solidFill>
                <a:latin typeface="Arial" pitchFamily="34" charset="0"/>
                <a:cs typeface="Arial" pitchFamily="34" charset="0"/>
              </a:rPr>
              <a:t>Evaluated</a:t>
            </a:r>
            <a:r>
              <a:rPr lang="en-US" sz="1400">
                <a:solidFill>
                  <a:srgbClr val="FFFFFF">
                    <a:lumMod val="10000"/>
                  </a:srgbClr>
                </a:solidFill>
                <a:latin typeface="Arial" pitchFamily="34" charset="0"/>
                <a:cs typeface="Arial" pitchFamily="34" charset="0"/>
              </a:rPr>
              <a:t> Features</a:t>
            </a:r>
            <a:endParaRPr lang="en-US" sz="1400" dirty="0">
              <a:solidFill>
                <a:srgbClr val="FFFFFF">
                  <a:lumMod val="10000"/>
                </a:srgbClr>
              </a:solidFill>
              <a:latin typeface="Arial" pitchFamily="34" charset="0"/>
              <a:cs typeface="Arial" pitchFamily="34" charset="0"/>
            </a:endParaRPr>
          </a:p>
        </p:txBody>
      </p:sp>
      <p:graphicFrame>
        <p:nvGraphicFramePr>
          <p:cNvPr id="54" name="Chart 53"/>
          <p:cNvGraphicFramePr/>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25"/>
          </a:graphicData>
        </a:graphic>
      </p:graphicFrame>
      <p:sp>
        <p:nvSpPr>
          <p:cNvPr id="65" name="TextBox 64"/>
          <p:cNvSpPr txBox="1"/>
          <p:nvPr/>
        </p:nvSpPr>
        <p:spPr>
          <a:xfrm>
            <a:off x="7588884" y="1736600"/>
            <a:ext cx="1005840" cy="461665"/>
          </a:xfrm>
          <a:prstGeom prst="rect">
            <a:avLst/>
          </a:prstGeom>
          <a:noFill/>
        </p:spPr>
        <p:txBody>
          <a:bodyPr wrap="square" rtlCol="0">
            <a:spAutoFit/>
          </a:bodyPr>
          <a:lstStyle/>
          <a:p>
            <a:pPr algn="r"/>
            <a:r>
              <a:rPr lang="en-US" sz="1200" dirty="0">
                <a:solidFill>
                  <a:srgbClr val="333333"/>
                </a:solidFill>
              </a:rPr>
              <a:t>Evaluated</a:t>
            </a:r>
            <a:r>
              <a:rPr lang="en-US" sz="1200">
                <a:solidFill>
                  <a:srgbClr val="333333"/>
                </a:solidFill>
              </a:rPr>
              <a:t> Features</a:t>
            </a:r>
            <a:endParaRPr lang="en-US" sz="1200" dirty="0">
              <a:solidFill>
                <a:srgbClr val="333333"/>
              </a:solidFill>
            </a:endParaRPr>
          </a:p>
        </p:txBody>
      </p:sp>
      <p:sp>
        <p:nvSpPr>
          <p:cNvPr id="67" name="TextBox 66"/>
          <p:cNvSpPr txBox="1"/>
          <p:nvPr/>
        </p:nvSpPr>
        <p:spPr>
          <a:xfrm>
            <a:off x="5577105" y="2607233"/>
            <a:ext cx="1005105" cy="276999"/>
          </a:xfrm>
          <a:prstGeom prst="rect">
            <a:avLst/>
          </a:prstGeom>
          <a:noFill/>
        </p:spPr>
        <p:txBody>
          <a:bodyPr wrap="square" rtlCol="0">
            <a:spAutoFit/>
          </a:bodyPr>
          <a:lstStyle/>
          <a:p>
            <a:pPr algn="r"/>
            <a:r>
              <a:rPr lang="en-US" sz="1200" dirty="0" smtClean="0">
                <a:solidFill>
                  <a:srgbClr val="333333"/>
                </a:solidFill>
              </a:rPr>
              <a:t>Architecture</a:t>
            </a:r>
          </a:p>
        </p:txBody>
      </p:sp>
      <p:sp>
        <p:nvSpPr>
          <p:cNvPr id="69" name="TextBox 68"/>
          <p:cNvSpPr txBox="1"/>
          <p:nvPr/>
        </p:nvSpPr>
        <p:spPr>
          <a:xfrm>
            <a:off x="6629718" y="3063875"/>
            <a:ext cx="1005840" cy="276999"/>
          </a:xfrm>
          <a:prstGeom prst="rect">
            <a:avLst/>
          </a:prstGeom>
          <a:noFill/>
        </p:spPr>
        <p:txBody>
          <a:bodyPr wrap="square" rtlCol="0" anchor="ctr">
            <a:spAutoFit/>
          </a:bodyPr>
          <a:lstStyle/>
          <a:p>
            <a:r>
              <a:rPr lang="en-US" sz="1200" b="1" dirty="0" smtClean="0">
                <a:solidFill>
                  <a:srgbClr val="333333"/>
                </a:solidFill>
              </a:rPr>
              <a:t>Product</a:t>
            </a:r>
            <a:endParaRPr lang="en-US" sz="1200" b="1" dirty="0">
              <a:solidFill>
                <a:srgbClr val="333333"/>
              </a:solidFill>
            </a:endParaRPr>
          </a:p>
        </p:txBody>
      </p:sp>
      <p:sp>
        <p:nvSpPr>
          <p:cNvPr id="70" name="TextBox 69"/>
          <p:cNvSpPr txBox="1"/>
          <p:nvPr/>
        </p:nvSpPr>
        <p:spPr>
          <a:xfrm>
            <a:off x="6629718" y="4526280"/>
            <a:ext cx="1005840" cy="274320"/>
          </a:xfrm>
          <a:prstGeom prst="rect">
            <a:avLst/>
          </a:prstGeom>
          <a:noFill/>
        </p:spPr>
        <p:txBody>
          <a:bodyPr wrap="square" rtlCol="0" anchor="ctr">
            <a:spAutoFit/>
          </a:bodyPr>
          <a:lstStyle/>
          <a:p>
            <a:r>
              <a:rPr lang="en-US" sz="1200" b="1" dirty="0" smtClean="0">
                <a:solidFill>
                  <a:srgbClr val="333333"/>
                </a:solidFill>
              </a:rPr>
              <a:t>Vendor</a:t>
            </a:r>
            <a:endParaRPr lang="en-US" sz="1200" b="1" dirty="0">
              <a:solidFill>
                <a:srgbClr val="333333"/>
              </a:solidFill>
            </a:endParaRPr>
          </a:p>
        </p:txBody>
      </p:sp>
      <p:sp>
        <p:nvSpPr>
          <p:cNvPr id="71" name="TextBox 70"/>
          <p:cNvSpPr txBox="1"/>
          <p:nvPr/>
        </p:nvSpPr>
        <p:spPr>
          <a:xfrm>
            <a:off x="5670539" y="4801235"/>
            <a:ext cx="1005840" cy="276999"/>
          </a:xfrm>
          <a:prstGeom prst="rect">
            <a:avLst/>
          </a:prstGeom>
          <a:noFill/>
        </p:spPr>
        <p:txBody>
          <a:bodyPr wrap="square" rtlCol="0">
            <a:spAutoFit/>
          </a:bodyPr>
          <a:lstStyle/>
          <a:p>
            <a:pPr algn="r"/>
            <a:r>
              <a:rPr lang="en-US" sz="1200" dirty="0" smtClean="0">
                <a:solidFill>
                  <a:srgbClr val="333333"/>
                </a:solidFill>
              </a:rPr>
              <a:t>Viability</a:t>
            </a:r>
            <a:endParaRPr lang="en-US" sz="1200" dirty="0">
              <a:solidFill>
                <a:srgbClr val="333333"/>
              </a:solidFill>
            </a:endParaRPr>
          </a:p>
        </p:txBody>
      </p:sp>
      <p:sp>
        <p:nvSpPr>
          <p:cNvPr id="72" name="TextBox 71"/>
          <p:cNvSpPr txBox="1"/>
          <p:nvPr/>
        </p:nvSpPr>
        <p:spPr>
          <a:xfrm>
            <a:off x="7725628" y="4801235"/>
            <a:ext cx="1005840" cy="276999"/>
          </a:xfrm>
          <a:prstGeom prst="rect">
            <a:avLst/>
          </a:prstGeom>
          <a:noFill/>
        </p:spPr>
        <p:txBody>
          <a:bodyPr wrap="square" rtlCol="0">
            <a:spAutoFit/>
          </a:bodyPr>
          <a:lstStyle/>
          <a:p>
            <a:pPr algn="l"/>
            <a:r>
              <a:rPr lang="en-US" sz="1200" dirty="0" smtClean="0">
                <a:solidFill>
                  <a:srgbClr val="333333"/>
                </a:solidFill>
              </a:rPr>
              <a:t>Strategy</a:t>
            </a:r>
            <a:endParaRPr lang="en-US" sz="1200" dirty="0">
              <a:solidFill>
                <a:srgbClr val="333333"/>
              </a:solidFill>
            </a:endParaRPr>
          </a:p>
        </p:txBody>
      </p:sp>
      <p:sp>
        <p:nvSpPr>
          <p:cNvPr id="73" name="TextBox 72"/>
          <p:cNvSpPr txBox="1"/>
          <p:nvPr/>
        </p:nvSpPr>
        <p:spPr>
          <a:xfrm>
            <a:off x="5576370" y="5990416"/>
            <a:ext cx="1005840" cy="276999"/>
          </a:xfrm>
          <a:prstGeom prst="rect">
            <a:avLst/>
          </a:prstGeom>
          <a:noFill/>
        </p:spPr>
        <p:txBody>
          <a:bodyPr wrap="square" rtlCol="0">
            <a:spAutoFit/>
          </a:bodyPr>
          <a:lstStyle/>
          <a:p>
            <a:pPr algn="r"/>
            <a:r>
              <a:rPr lang="en-US" sz="1200" dirty="0" smtClean="0">
                <a:solidFill>
                  <a:srgbClr val="333333"/>
                </a:solidFill>
              </a:rPr>
              <a:t>Channel</a:t>
            </a:r>
            <a:endParaRPr lang="en-US" sz="1200" dirty="0">
              <a:solidFill>
                <a:srgbClr val="333333"/>
              </a:solidFill>
            </a:endParaRPr>
          </a:p>
        </p:txBody>
      </p:sp>
      <p:sp>
        <p:nvSpPr>
          <p:cNvPr id="74" name="TextBox 73"/>
          <p:cNvSpPr txBox="1"/>
          <p:nvPr/>
        </p:nvSpPr>
        <p:spPr>
          <a:xfrm>
            <a:off x="7628600" y="6124753"/>
            <a:ext cx="1005840" cy="276999"/>
          </a:xfrm>
          <a:prstGeom prst="rect">
            <a:avLst/>
          </a:prstGeom>
          <a:noFill/>
        </p:spPr>
        <p:txBody>
          <a:bodyPr wrap="square" rtlCol="0">
            <a:spAutoFit/>
          </a:bodyPr>
          <a:lstStyle/>
          <a:p>
            <a:pPr algn="l"/>
            <a:r>
              <a:rPr lang="en-US" sz="1200" dirty="0" smtClean="0">
                <a:solidFill>
                  <a:srgbClr val="333333"/>
                </a:solidFill>
              </a:rPr>
              <a:t>Reach</a:t>
            </a:r>
          </a:p>
        </p:txBody>
      </p:sp>
      <p:sp>
        <p:nvSpPr>
          <p:cNvPr id="75" name="Flowchart: Stored Data 19"/>
          <p:cNvSpPr>
            <a:spLocks noChangeArrowheads="1"/>
          </p:cNvSpPr>
          <p:nvPr>
            <p:custDataLst>
              <p:tags r:id="rId17"/>
            </p:custDataLst>
          </p:nvPr>
        </p:nvSpPr>
        <p:spPr bwMode="auto">
          <a:xfrm flipH="1">
            <a:off x="320673" y="1194696"/>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Product Evaluation Criteria</a:t>
            </a:r>
            <a:endParaRPr lang="en-US" sz="1400" b="1" dirty="0">
              <a:solidFill>
                <a:srgbClr val="FFFFFF"/>
              </a:solidFill>
              <a:latin typeface="Arial" pitchFamily="34" charset="0"/>
              <a:cs typeface="Arial" pitchFamily="34" charset="0"/>
            </a:endParaRPr>
          </a:p>
        </p:txBody>
      </p:sp>
      <p:sp>
        <p:nvSpPr>
          <p:cNvPr id="77" name="Flowchart: Stored Data 19"/>
          <p:cNvSpPr>
            <a:spLocks noChangeArrowheads="1"/>
          </p:cNvSpPr>
          <p:nvPr>
            <p:custDataLst>
              <p:tags r:id="rId18"/>
            </p:custDataLst>
          </p:nvPr>
        </p:nvSpPr>
        <p:spPr bwMode="auto">
          <a:xfrm flipH="1">
            <a:off x="320039" y="2657418"/>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Vendor Evaluation Criteria</a:t>
            </a:r>
            <a:endParaRPr lang="en-US" sz="1400" b="1" dirty="0">
              <a:solidFill>
                <a:srgbClr val="FFFFFF"/>
              </a:solidFill>
              <a:latin typeface="Arial" pitchFamily="34" charset="0"/>
              <a:cs typeface="Arial" pitchFamily="34" charset="0"/>
            </a:endParaRPr>
          </a:p>
        </p:txBody>
      </p:sp>
      <p:grpSp>
        <p:nvGrpSpPr>
          <p:cNvPr id="32" name="Group 31"/>
          <p:cNvGrpSpPr/>
          <p:nvPr/>
        </p:nvGrpSpPr>
        <p:grpSpPr>
          <a:xfrm>
            <a:off x="0" y="6422955"/>
            <a:ext cx="9144000" cy="437555"/>
            <a:chOff x="0" y="6422955"/>
            <a:chExt cx="9144000" cy="437555"/>
          </a:xfrm>
        </p:grpSpPr>
        <p:pic>
          <p:nvPicPr>
            <p:cNvPr id="33" name="Picture 3">
              <a:hlinkClick r:id="rId26"/>
            </p:cNvPr>
            <p:cNvPicPr>
              <a:picLocks noChangeAspect="1" noChangeArrowheads="1"/>
            </p:cNvPicPr>
            <p:nvPr/>
          </p:nvPicPr>
          <p:blipFill>
            <a:blip r:embed="rId27" cstate="print"/>
            <a:srcRect/>
            <a:stretch>
              <a:fillRect/>
            </a:stretch>
          </p:blipFill>
          <p:spPr bwMode="auto">
            <a:xfrm>
              <a:off x="0" y="6422955"/>
              <a:ext cx="9144000" cy="437555"/>
            </a:xfrm>
            <a:prstGeom prst="rect">
              <a:avLst/>
            </a:prstGeom>
            <a:noFill/>
            <a:ln w="9525">
              <a:noFill/>
              <a:miter lim="800000"/>
              <a:headEnd/>
              <a:tailEnd/>
            </a:ln>
          </p:spPr>
        </p:pic>
        <p:pic>
          <p:nvPicPr>
            <p:cNvPr id="34" name="Picture 33" descr="itrg-logo.png"/>
            <p:cNvPicPr>
              <a:picLocks noChangeAspect="1"/>
            </p:cNvPicPr>
            <p:nvPr/>
          </p:nvPicPr>
          <p:blipFill>
            <a:blip r:embed="rId28"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406630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Stakes represent the minimum standard; without these, a product doesn’t even get reviewed</a:t>
            </a:r>
            <a:endParaRPr lang="en-US" dirty="0"/>
          </a:p>
        </p:txBody>
      </p:sp>
      <p:sp>
        <p:nvSpPr>
          <p:cNvPr id="95" name="Rectangle 94"/>
          <p:cNvSpPr/>
          <p:nvPr/>
        </p:nvSpPr>
        <p:spPr>
          <a:xfrm>
            <a:off x="5486400" y="1537514"/>
            <a:ext cx="3336925" cy="1754326"/>
          </a:xfrm>
          <a:prstGeom prst="rect">
            <a:avLst/>
          </a:prstGeom>
        </p:spPr>
        <p:txBody>
          <a:bodyPr wrap="square">
            <a:spAutoFit/>
          </a:bodyPr>
          <a:lstStyle/>
          <a:p>
            <a:pPr algn="l"/>
            <a:r>
              <a:rPr lang="en-US" sz="1200" dirty="0" smtClean="0">
                <a:solidFill>
                  <a:srgbClr val="333333"/>
                </a:solidFill>
              </a:rPr>
              <a:t>The products assessed in this Vendor Landscape</a:t>
            </a:r>
            <a:r>
              <a:rPr lang="en-US" sz="1200" baseline="30000" dirty="0" smtClean="0">
                <a:solidFill>
                  <a:srgbClr val="333333"/>
                </a:solidFill>
              </a:rPr>
              <a:t>TM</a:t>
            </a:r>
            <a:r>
              <a:rPr lang="en-US" sz="1200" dirty="0" smtClean="0">
                <a:solidFill>
                  <a:srgbClr val="333333"/>
                </a:solidFill>
              </a:rPr>
              <a:t> meet, at the very least, the requirements outlined as Table Stakes. </a:t>
            </a:r>
          </a:p>
          <a:p>
            <a:pPr algn="l"/>
            <a:endParaRPr lang="en-US" sz="1200" dirty="0" smtClean="0">
              <a:solidFill>
                <a:srgbClr val="333333"/>
              </a:solidFill>
            </a:endParaRPr>
          </a:p>
          <a:p>
            <a:pPr algn="l"/>
            <a:r>
              <a:rPr lang="en-US" sz="1200" dirty="0" smtClean="0">
                <a:solidFill>
                  <a:srgbClr val="333333"/>
                </a:solidFill>
              </a:rPr>
              <a:t>Many of the vendors go above and beyond the outlined Table Stakes, some even do so in multiple categories. This section aims to highlight the products’ capabilities </a:t>
            </a:r>
            <a:r>
              <a:rPr lang="en-US" sz="1200" b="1" dirty="0" smtClean="0">
                <a:solidFill>
                  <a:srgbClr val="333333"/>
                </a:solidFill>
              </a:rPr>
              <a:t>in excess </a:t>
            </a:r>
            <a:r>
              <a:rPr lang="en-US" sz="1200" dirty="0" smtClean="0">
                <a:solidFill>
                  <a:srgbClr val="333333"/>
                </a:solidFill>
              </a:rPr>
              <a:t>of the criteria listed here. </a:t>
            </a:r>
            <a:endParaRPr lang="en-US" sz="1200" dirty="0">
              <a:solidFill>
                <a:srgbClr val="333333"/>
              </a:solidFill>
            </a:endParaRPr>
          </a:p>
        </p:txBody>
      </p:sp>
      <p:sp>
        <p:nvSpPr>
          <p:cNvPr id="106" name="Rounded Rectangle 105"/>
          <p:cNvSpPr/>
          <p:nvPr/>
        </p:nvSpPr>
        <p:spPr>
          <a:xfrm>
            <a:off x="320675" y="1188720"/>
            <a:ext cx="4971405" cy="365760"/>
          </a:xfrm>
          <a:prstGeom prst="roundRect">
            <a:avLst>
              <a:gd name="adj" fmla="val 15072"/>
            </a:avLst>
          </a:prstGeom>
          <a:gradFill>
            <a:gsLst>
              <a:gs pos="0">
                <a:schemeClr val="accent4">
                  <a:lumMod val="20000"/>
                  <a:lumOff val="80000"/>
                </a:schemeClr>
              </a:gs>
              <a:gs pos="100000">
                <a:schemeClr val="bg1"/>
              </a:gs>
            </a:gsLst>
            <a:lin ang="5400000" scaled="0"/>
          </a:gradFill>
          <a:ln w="12700">
            <a:gradFill>
              <a:gsLst>
                <a:gs pos="0">
                  <a:schemeClr val="accent4">
                    <a:lumMod val="20000"/>
                    <a:lumOff val="80000"/>
                  </a:schemeClr>
                </a:gs>
                <a:gs pos="50000">
                  <a:schemeClr val="bg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The Table Stakes</a:t>
            </a:r>
            <a:endParaRPr lang="en-CA" b="1" i="1" dirty="0">
              <a:solidFill>
                <a:srgbClr val="333333"/>
              </a:solidFill>
            </a:endParaRPr>
          </a:p>
        </p:txBody>
      </p:sp>
      <p:sp>
        <p:nvSpPr>
          <p:cNvPr id="107" name="Rounded Rectangle 106"/>
          <p:cNvSpPr/>
          <p:nvPr/>
        </p:nvSpPr>
        <p:spPr>
          <a:xfrm>
            <a:off x="5486400" y="1188720"/>
            <a:ext cx="33369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What does this mean?</a:t>
            </a:r>
            <a:endParaRPr lang="en-CA" b="1" i="1" dirty="0">
              <a:solidFill>
                <a:srgbClr val="333333"/>
              </a:solidFill>
            </a:endParaRPr>
          </a:p>
        </p:txBody>
      </p:sp>
      <p:sp>
        <p:nvSpPr>
          <p:cNvPr id="24" name="Flowchart: Stored Data 19"/>
          <p:cNvSpPr>
            <a:spLocks noChangeArrowheads="1"/>
          </p:cNvSpPr>
          <p:nvPr>
            <p:custDataLst>
              <p:tags r:id="rId1"/>
            </p:custDataLst>
          </p:nvPr>
        </p:nvSpPr>
        <p:spPr bwMode="auto">
          <a:xfrm flipH="1">
            <a:off x="1828800" y="1600200"/>
            <a:ext cx="3474720"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it is:</a:t>
            </a:r>
          </a:p>
        </p:txBody>
      </p:sp>
      <p:sp>
        <p:nvSpPr>
          <p:cNvPr id="25" name="Rectangle 24"/>
          <p:cNvSpPr>
            <a:spLocks noChangeArrowheads="1"/>
          </p:cNvSpPr>
          <p:nvPr>
            <p:custDataLst>
              <p:tags r:id="rId2"/>
            </p:custDataLst>
          </p:nvPr>
        </p:nvSpPr>
        <p:spPr bwMode="auto">
          <a:xfrm flipH="1">
            <a:off x="320039" y="1600835"/>
            <a:ext cx="1508127"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23" name="Rounded Rectangle 22"/>
          <p:cNvSpPr/>
          <p:nvPr>
            <p:custDataLst>
              <p:tags r:id="rId3"/>
            </p:custDataLst>
          </p:nvPr>
        </p:nvSpPr>
        <p:spPr>
          <a:xfrm rot="10800000">
            <a:off x="5486400" y="434340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grpSp>
        <p:nvGrpSpPr>
          <p:cNvPr id="22" name="Group 136"/>
          <p:cNvGrpSpPr/>
          <p:nvPr/>
        </p:nvGrpSpPr>
        <p:grpSpPr>
          <a:xfrm>
            <a:off x="326232" y="5409220"/>
            <a:ext cx="8491536" cy="848310"/>
            <a:chOff x="328291" y="3598911"/>
            <a:chExt cx="8491536" cy="848310"/>
          </a:xfrm>
        </p:grpSpPr>
        <p:sp>
          <p:nvSpPr>
            <p:cNvPr id="26" name="Rounded Rectangle 25"/>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7438" indent="-11113" algn="l"/>
              <a:r>
                <a:rPr lang="en-US" sz="1200" dirty="0" smtClean="0">
                  <a:solidFill>
                    <a:srgbClr val="333333"/>
                  </a:solidFill>
                </a:rPr>
                <a:t>If Table Stakes are all you need from your </a:t>
              </a:r>
              <a:r>
                <a:rPr lang="en-US" sz="1200" dirty="0" smtClean="0">
                  <a:solidFill>
                    <a:schemeClr val="tx1"/>
                  </a:solidFill>
                </a:rPr>
                <a:t>mid-range storage </a:t>
              </a:r>
              <a:r>
                <a:rPr lang="en-US" sz="1200" dirty="0" smtClean="0">
                  <a:solidFill>
                    <a:srgbClr val="333333"/>
                  </a:solidFill>
                </a:rPr>
                <a:t>solution, </a:t>
              </a:r>
              <a:r>
                <a:rPr lang="en-CA" sz="1200" dirty="0">
                  <a:solidFill>
                    <a:srgbClr val="333333"/>
                  </a:solidFill>
                </a:rPr>
                <a:t>the best differentiator is the vendor you choose. Dig deep to find the vendor that fits your organization’s needs.</a:t>
              </a:r>
            </a:p>
          </p:txBody>
        </p:sp>
        <p:pic>
          <p:nvPicPr>
            <p:cNvPr id="27" name="Picture 26" descr="insight.png"/>
            <p:cNvPicPr>
              <a:picLocks noChangeAspect="1"/>
            </p:cNvPicPr>
            <p:nvPr/>
          </p:nvPicPr>
          <p:blipFill>
            <a:blip r:embed="rId14" cstate="print"/>
            <a:stretch>
              <a:fillRect/>
            </a:stretch>
          </p:blipFill>
          <p:spPr>
            <a:xfrm>
              <a:off x="328614" y="3609020"/>
              <a:ext cx="1000207" cy="838201"/>
            </a:xfrm>
            <a:prstGeom prst="rect">
              <a:avLst/>
            </a:prstGeom>
          </p:spPr>
        </p:pic>
      </p:grpSp>
      <p:sp>
        <p:nvSpPr>
          <p:cNvPr id="28" name="Flowchart: Stored Data 21"/>
          <p:cNvSpPr>
            <a:spLocks noChangeArrowheads="1"/>
          </p:cNvSpPr>
          <p:nvPr>
            <p:custDataLst>
              <p:tags r:id="rId4"/>
            </p:custDataLst>
          </p:nvPr>
        </p:nvSpPr>
        <p:spPr bwMode="auto">
          <a:xfrm flipH="1">
            <a:off x="1828167" y="3108960"/>
            <a:ext cx="3474720" cy="791500"/>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Input and output operations are cached to higher performance storage (</a:t>
            </a:r>
            <a:r>
              <a:rPr lang="en-US" sz="1200" dirty="0" err="1" smtClean="0">
                <a:latin typeface="Arial" pitchFamily="34" charset="0"/>
                <a:cs typeface="Arial" pitchFamily="34" charset="0"/>
              </a:rPr>
              <a:t>PCIe</a:t>
            </a:r>
            <a:r>
              <a:rPr lang="en-US" sz="1200" dirty="0" smtClean="0">
                <a:latin typeface="Arial" pitchFamily="34" charset="0"/>
                <a:cs typeface="Arial" pitchFamily="34" charset="0"/>
              </a:rPr>
              <a:t>-flash, NVRAM, 3D </a:t>
            </a:r>
            <a:r>
              <a:rPr lang="en-US" sz="1200" dirty="0" err="1" smtClean="0">
                <a:latin typeface="Arial" pitchFamily="34" charset="0"/>
                <a:cs typeface="Arial" pitchFamily="34" charset="0"/>
              </a:rPr>
              <a:t>XPoint</a:t>
            </a:r>
            <a:r>
              <a:rPr lang="en-US" sz="1200" dirty="0" smtClean="0">
                <a:latin typeface="Arial" pitchFamily="34" charset="0"/>
                <a:cs typeface="Arial" pitchFamily="34" charset="0"/>
              </a:rPr>
              <a:t>, etc.) on the controller to improve performance.</a:t>
            </a:r>
            <a:endParaRPr lang="en-US" sz="1200" dirty="0">
              <a:latin typeface="Arial" pitchFamily="34" charset="0"/>
              <a:cs typeface="Arial" pitchFamily="34" charset="0"/>
            </a:endParaRPr>
          </a:p>
        </p:txBody>
      </p:sp>
      <p:sp>
        <p:nvSpPr>
          <p:cNvPr id="29" name="Rectangle 28"/>
          <p:cNvSpPr>
            <a:spLocks noChangeArrowheads="1"/>
          </p:cNvSpPr>
          <p:nvPr>
            <p:custDataLst>
              <p:tags r:id="rId5"/>
            </p:custDataLst>
          </p:nvPr>
        </p:nvSpPr>
        <p:spPr bwMode="auto">
          <a:xfrm flipH="1">
            <a:off x="319407" y="3108960"/>
            <a:ext cx="1463040" cy="791500"/>
          </a:xfrm>
          <a:prstGeom prst="rect">
            <a:avLst/>
          </a:prstGeom>
          <a:solidFill>
            <a:schemeClr val="bg2">
              <a:lumMod val="85000"/>
            </a:schemeClr>
          </a:solidFill>
          <a:ln w="25400">
            <a:noFill/>
            <a:miter lim="800000"/>
            <a:headEnd/>
            <a:tailEnd/>
          </a:ln>
          <a:effectLst/>
        </p:spPr>
        <p:txBody>
          <a:bodyPr anchor="ctr"/>
          <a:lstStyle/>
          <a:p>
            <a:pPr algn="l">
              <a:defRPr/>
            </a:pPr>
            <a:r>
              <a:rPr lang="en-CA" sz="1400" dirty="0" smtClean="0">
                <a:latin typeface="Arial" pitchFamily="34" charset="0"/>
                <a:cs typeface="Arial" pitchFamily="34" charset="0"/>
              </a:rPr>
              <a:t>Caching </a:t>
            </a:r>
            <a:r>
              <a:rPr lang="en-CA" sz="1400" dirty="0">
                <a:latin typeface="Arial" pitchFamily="34" charset="0"/>
                <a:cs typeface="Arial" pitchFamily="34" charset="0"/>
              </a:rPr>
              <a:t>at the </a:t>
            </a:r>
            <a:r>
              <a:rPr lang="en-CA" sz="1400" dirty="0" smtClean="0">
                <a:latin typeface="Arial" pitchFamily="34" charset="0"/>
                <a:cs typeface="Arial" pitchFamily="34" charset="0"/>
              </a:rPr>
              <a:t>Controller</a:t>
            </a:r>
            <a:endParaRPr lang="en-US" sz="1400" dirty="0">
              <a:latin typeface="Arial" pitchFamily="34" charset="0"/>
              <a:cs typeface="Arial" pitchFamily="34" charset="0"/>
            </a:endParaRPr>
          </a:p>
        </p:txBody>
      </p:sp>
      <p:sp>
        <p:nvSpPr>
          <p:cNvPr id="30" name="Flowchart: Stored Data 21"/>
          <p:cNvSpPr>
            <a:spLocks noChangeArrowheads="1"/>
          </p:cNvSpPr>
          <p:nvPr>
            <p:custDataLst>
              <p:tags r:id="rId6"/>
            </p:custDataLst>
          </p:nvPr>
        </p:nvSpPr>
        <p:spPr bwMode="auto">
          <a:xfrm flipH="1">
            <a:off x="1828167" y="394618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solution implements backup and disaster recovery.</a:t>
            </a:r>
          </a:p>
        </p:txBody>
      </p:sp>
      <p:sp>
        <p:nvSpPr>
          <p:cNvPr id="31" name="Rectangle 30"/>
          <p:cNvSpPr>
            <a:spLocks noChangeArrowheads="1"/>
          </p:cNvSpPr>
          <p:nvPr>
            <p:custDataLst>
              <p:tags r:id="rId7"/>
            </p:custDataLst>
          </p:nvPr>
        </p:nvSpPr>
        <p:spPr bwMode="auto">
          <a:xfrm flipH="1">
            <a:off x="319407" y="3946180"/>
            <a:ext cx="1463040" cy="502920"/>
          </a:xfrm>
          <a:prstGeom prst="rect">
            <a:avLst/>
          </a:prstGeom>
          <a:solidFill>
            <a:schemeClr val="bg2">
              <a:lumMod val="95000"/>
            </a:schemeClr>
          </a:solidFill>
          <a:ln w="25400">
            <a:noFill/>
            <a:miter lim="800000"/>
            <a:headEnd/>
            <a:tailEnd/>
          </a:ln>
          <a:effectLst/>
        </p:spPr>
        <p:txBody>
          <a:bodyPr anchor="ctr"/>
          <a:lstStyle/>
          <a:p>
            <a:pPr algn="l">
              <a:defRPr/>
            </a:pPr>
            <a:r>
              <a:rPr lang="en-US" sz="1400" dirty="0">
                <a:latin typeface="Arial" pitchFamily="34" charset="0"/>
                <a:cs typeface="Arial" pitchFamily="34" charset="0"/>
              </a:rPr>
              <a:t>Backup and DR (replication)</a:t>
            </a:r>
          </a:p>
        </p:txBody>
      </p:sp>
      <p:sp>
        <p:nvSpPr>
          <p:cNvPr id="32" name="Flowchart: Stored Data 20"/>
          <p:cNvSpPr>
            <a:spLocks noChangeArrowheads="1"/>
          </p:cNvSpPr>
          <p:nvPr>
            <p:custDataLst>
              <p:tags r:id="rId8"/>
            </p:custDataLst>
          </p:nvPr>
        </p:nvSpPr>
        <p:spPr bwMode="auto">
          <a:xfrm flipH="1">
            <a:off x="1828167" y="2560320"/>
            <a:ext cx="3474720" cy="502920"/>
          </a:xfrm>
          <a:prstGeom prst="rect">
            <a:avLst/>
          </a:prstGeom>
          <a:solidFill>
            <a:schemeClr val="bg2">
              <a:lumMod val="95000"/>
            </a:schemeClr>
          </a:solidFill>
          <a:ln w="6350">
            <a:noFill/>
            <a:miter lim="800000"/>
            <a:headEnd/>
            <a:tailEnd/>
          </a:ln>
          <a:effectLst/>
        </p:spPr>
        <p:txBody>
          <a:bodyPr anchor="ctr"/>
          <a:lstStyle/>
          <a:p>
            <a:pPr algn="l"/>
            <a:r>
              <a:rPr lang="en-US" sz="1200" dirty="0">
                <a:latin typeface="Arial" pitchFamily="34" charset="0"/>
                <a:cs typeface="Arial" pitchFamily="34" charset="0"/>
              </a:rPr>
              <a:t>The array automatically allocates performance-intensive data to high-performance media.</a:t>
            </a:r>
          </a:p>
        </p:txBody>
      </p:sp>
      <p:sp>
        <p:nvSpPr>
          <p:cNvPr id="33" name="Rectangle 32"/>
          <p:cNvSpPr>
            <a:spLocks noChangeArrowheads="1"/>
          </p:cNvSpPr>
          <p:nvPr>
            <p:custDataLst>
              <p:tags r:id="rId9"/>
            </p:custDataLst>
          </p:nvPr>
        </p:nvSpPr>
        <p:spPr bwMode="auto">
          <a:xfrm flipH="1">
            <a:off x="319407" y="2560320"/>
            <a:ext cx="1463040" cy="502920"/>
          </a:xfrm>
          <a:prstGeom prst="rect">
            <a:avLst/>
          </a:prstGeom>
          <a:solidFill>
            <a:schemeClr val="bg2">
              <a:lumMod val="9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Auto-</a:t>
            </a:r>
            <a:r>
              <a:rPr lang="en-US" sz="1400" dirty="0" err="1" smtClean="0">
                <a:latin typeface="Arial" pitchFamily="34" charset="0"/>
                <a:cs typeface="Arial" pitchFamily="34" charset="0"/>
              </a:rPr>
              <a:t>Tiering</a:t>
            </a:r>
            <a:endParaRPr lang="en-US" sz="1400" dirty="0">
              <a:latin typeface="Arial" pitchFamily="34" charset="0"/>
              <a:cs typeface="Arial" pitchFamily="34" charset="0"/>
            </a:endParaRPr>
          </a:p>
        </p:txBody>
      </p:sp>
      <p:sp>
        <p:nvSpPr>
          <p:cNvPr id="34" name="Flowchart: Stored Data 19"/>
          <p:cNvSpPr>
            <a:spLocks noChangeArrowheads="1"/>
          </p:cNvSpPr>
          <p:nvPr>
            <p:custDataLst>
              <p:tags r:id="rId10"/>
            </p:custDataLst>
          </p:nvPr>
        </p:nvSpPr>
        <p:spPr bwMode="auto">
          <a:xfrm flipH="1">
            <a:off x="1828167" y="2011362"/>
            <a:ext cx="3474720" cy="502920"/>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The vendor must offer a physical storage solution.</a:t>
            </a:r>
          </a:p>
        </p:txBody>
      </p:sp>
      <p:sp>
        <p:nvSpPr>
          <p:cNvPr id="35" name="Rectangle 34"/>
          <p:cNvSpPr>
            <a:spLocks noChangeArrowheads="1"/>
          </p:cNvSpPr>
          <p:nvPr>
            <p:custDataLst>
              <p:tags r:id="rId11"/>
            </p:custDataLst>
          </p:nvPr>
        </p:nvSpPr>
        <p:spPr bwMode="auto">
          <a:xfrm flipH="1">
            <a:off x="319407" y="2011997"/>
            <a:ext cx="1463040" cy="502920"/>
          </a:xfrm>
          <a:prstGeom prst="rect">
            <a:avLst/>
          </a:prstGeom>
          <a:solidFill>
            <a:schemeClr val="bg2">
              <a:lumMod val="85000"/>
            </a:schemeClr>
          </a:solidFill>
          <a:ln w="25400">
            <a:noFill/>
            <a:miter lim="800000"/>
            <a:headEnd/>
            <a:tailEnd/>
          </a:ln>
          <a:effectLst/>
        </p:spPr>
        <p:txBody>
          <a:bodyPr anchor="ctr"/>
          <a:lstStyle/>
          <a:p>
            <a:pPr algn="l">
              <a:defRPr/>
            </a:pPr>
            <a:r>
              <a:rPr lang="en-US" sz="1400" dirty="0">
                <a:latin typeface="Arial" pitchFamily="34" charset="0"/>
                <a:cs typeface="Arial" pitchFamily="34" charset="0"/>
              </a:rPr>
              <a:t>Hardware </a:t>
            </a:r>
            <a:r>
              <a:rPr lang="en-US" sz="1400" dirty="0" smtClean="0">
                <a:latin typeface="Arial" pitchFamily="34" charset="0"/>
                <a:cs typeface="Arial" pitchFamily="34" charset="0"/>
              </a:rPr>
              <a:t>Offerings</a:t>
            </a:r>
            <a:endParaRPr lang="en-US" sz="1400" dirty="0">
              <a:latin typeface="Arial" pitchFamily="34" charset="0"/>
              <a:cs typeface="Arial" pitchFamily="34" charset="0"/>
            </a:endParaRPr>
          </a:p>
        </p:txBody>
      </p:sp>
      <p:grpSp>
        <p:nvGrpSpPr>
          <p:cNvPr id="20" name="Group 19"/>
          <p:cNvGrpSpPr/>
          <p:nvPr/>
        </p:nvGrpSpPr>
        <p:grpSpPr>
          <a:xfrm>
            <a:off x="0" y="6422955"/>
            <a:ext cx="9144000" cy="437555"/>
            <a:chOff x="0" y="6422955"/>
            <a:chExt cx="9144000" cy="437555"/>
          </a:xfrm>
        </p:grpSpPr>
        <p:pic>
          <p:nvPicPr>
            <p:cNvPr id="21" name="Picture 3">
              <a:hlinkClick r:id="rId15"/>
            </p:cNvPr>
            <p:cNvPicPr>
              <a:picLocks noChangeAspect="1" noChangeArrowheads="1"/>
            </p:cNvPicPr>
            <p:nvPr/>
          </p:nvPicPr>
          <p:blipFill>
            <a:blip r:embed="rId16" cstate="print"/>
            <a:srcRect/>
            <a:stretch>
              <a:fillRect/>
            </a:stretch>
          </p:blipFill>
          <p:spPr bwMode="auto">
            <a:xfrm>
              <a:off x="0" y="6422955"/>
              <a:ext cx="9144000" cy="437555"/>
            </a:xfrm>
            <a:prstGeom prst="rect">
              <a:avLst/>
            </a:prstGeom>
            <a:noFill/>
            <a:ln w="9525">
              <a:noFill/>
              <a:miter lim="800000"/>
              <a:headEnd/>
              <a:tailEnd/>
            </a:ln>
          </p:spPr>
        </p:pic>
        <p:pic>
          <p:nvPicPr>
            <p:cNvPr id="36" name="Picture 35" descr="itrg-logo.png"/>
            <p:cNvPicPr>
              <a:picLocks noChangeAspect="1"/>
            </p:cNvPicPr>
            <p:nvPr/>
          </p:nvPicPr>
          <p:blipFill>
            <a:blip r:embed="rId1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200483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its individual scores across the listed advanced features. Vendors were given one point for each feature the product inherently provided. Some categories were scored on a more granular scale with vendors receiving half points.</a:t>
            </a:r>
          </a:p>
        </p:txBody>
      </p:sp>
      <p:grpSp>
        <p:nvGrpSpPr>
          <p:cNvPr id="29" name="Group 1"/>
          <p:cNvGrpSpPr/>
          <p:nvPr/>
        </p:nvGrpSpPr>
        <p:grpSpPr>
          <a:xfrm>
            <a:off x="3839847" y="2011362"/>
            <a:ext cx="4984113" cy="3749359"/>
            <a:chOff x="3839847" y="2011362"/>
            <a:chExt cx="4984113" cy="2800238"/>
          </a:xfrm>
        </p:grpSpPr>
        <p:sp>
          <p:nvSpPr>
            <p:cNvPr id="7" name="Flowchart: Stored Data 21"/>
            <p:cNvSpPr>
              <a:spLocks noChangeArrowheads="1"/>
            </p:cNvSpPr>
            <p:nvPr>
              <p:custDataLst>
                <p:tags r:id="rId5"/>
              </p:custDataLst>
            </p:nvPr>
          </p:nvSpPr>
          <p:spPr bwMode="auto">
            <a:xfrm flipH="1">
              <a:off x="5348607" y="2926079"/>
              <a:ext cx="3474720" cy="656251"/>
            </a:xfrm>
            <a:prstGeom prst="rect">
              <a:avLst/>
            </a:prstGeom>
            <a:solidFill>
              <a:schemeClr val="bg2">
                <a:lumMod val="85000"/>
              </a:schemeClr>
            </a:solidFill>
            <a:ln w="6350">
              <a:noFill/>
              <a:miter lim="800000"/>
              <a:headEnd/>
              <a:tailEnd/>
            </a:ln>
            <a:effectLst/>
          </p:spPr>
          <p:txBody>
            <a:bodyPr anchor="ctr"/>
            <a:lstStyle/>
            <a:p>
              <a:pPr algn="l"/>
              <a:r>
                <a:rPr lang="en-US" sz="1200" dirty="0">
                  <a:latin typeface="Arial" pitchFamily="34" charset="0"/>
                  <a:cs typeface="Arial" pitchFamily="34" charset="0"/>
                </a:rPr>
                <a:t>The array can be configured so that specific VMs, LUNs, or volumes receive guaranteed levels of performance consistent with user-set policies.</a:t>
              </a:r>
            </a:p>
          </p:txBody>
        </p:sp>
        <p:sp>
          <p:nvSpPr>
            <p:cNvPr id="8" name="Rectangle 3"/>
            <p:cNvSpPr>
              <a:spLocks noChangeArrowheads="1"/>
            </p:cNvSpPr>
            <p:nvPr>
              <p:custDataLst>
                <p:tags r:id="rId6"/>
              </p:custDataLst>
            </p:nvPr>
          </p:nvSpPr>
          <p:spPr bwMode="auto">
            <a:xfrm flipH="1">
              <a:off x="3839847" y="2926079"/>
              <a:ext cx="1463040" cy="656251"/>
            </a:xfrm>
            <a:prstGeom prst="rect">
              <a:avLst/>
            </a:prstGeom>
            <a:solidFill>
              <a:schemeClr val="bg2">
                <a:lumMod val="8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Quality of Service (QoS)</a:t>
              </a:r>
              <a:endParaRPr lang="en-US" sz="1400" dirty="0">
                <a:latin typeface="Arial" pitchFamily="34" charset="0"/>
                <a:cs typeface="Arial" pitchFamily="34" charset="0"/>
              </a:endParaRPr>
            </a:p>
          </p:txBody>
        </p:sp>
        <p:sp>
          <p:nvSpPr>
            <p:cNvPr id="9" name="Flowchart: Stored Data 21"/>
            <p:cNvSpPr>
              <a:spLocks noChangeArrowheads="1"/>
            </p:cNvSpPr>
            <p:nvPr>
              <p:custDataLst>
                <p:tags r:id="rId7"/>
              </p:custDataLst>
            </p:nvPr>
          </p:nvSpPr>
          <p:spPr bwMode="auto">
            <a:xfrm flipH="1">
              <a:off x="5348607" y="3612296"/>
              <a:ext cx="3474720" cy="487935"/>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solution supports native integration of container platforms, such as Docker and CoreOS.</a:t>
              </a:r>
            </a:p>
          </p:txBody>
        </p:sp>
        <p:sp>
          <p:nvSpPr>
            <p:cNvPr id="10" name="Rectangle 5"/>
            <p:cNvSpPr>
              <a:spLocks noChangeArrowheads="1"/>
            </p:cNvSpPr>
            <p:nvPr>
              <p:custDataLst>
                <p:tags r:id="rId8"/>
              </p:custDataLst>
            </p:nvPr>
          </p:nvSpPr>
          <p:spPr bwMode="auto">
            <a:xfrm flipH="1">
              <a:off x="3839847" y="3612296"/>
              <a:ext cx="1463040" cy="487935"/>
            </a:xfrm>
            <a:prstGeom prst="rect">
              <a:avLst/>
            </a:prstGeom>
            <a:solidFill>
              <a:schemeClr val="bg2">
                <a:lumMod val="9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Containers Integration</a:t>
              </a:r>
              <a:endParaRPr lang="en-US" sz="1400" dirty="0">
                <a:latin typeface="Arial" pitchFamily="34" charset="0"/>
                <a:cs typeface="Arial" pitchFamily="34" charset="0"/>
              </a:endParaRPr>
            </a:p>
          </p:txBody>
        </p:sp>
        <p:sp>
          <p:nvSpPr>
            <p:cNvPr id="11" name="Flowchart: Stored Data 20"/>
            <p:cNvSpPr>
              <a:spLocks noChangeArrowheads="1"/>
            </p:cNvSpPr>
            <p:nvPr>
              <p:custDataLst>
                <p:tags r:id="rId9"/>
              </p:custDataLst>
            </p:nvPr>
          </p:nvSpPr>
          <p:spPr bwMode="auto">
            <a:xfrm flipH="1">
              <a:off x="5348607" y="2468880"/>
              <a:ext cx="3474720" cy="411480"/>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array is designed to support REST APIs and VMware Virtual Volumes (VVol).</a:t>
              </a:r>
            </a:p>
          </p:txBody>
        </p:sp>
        <p:sp>
          <p:nvSpPr>
            <p:cNvPr id="12" name="Rectangle 17"/>
            <p:cNvSpPr>
              <a:spLocks noChangeArrowheads="1"/>
            </p:cNvSpPr>
            <p:nvPr>
              <p:custDataLst>
                <p:tags r:id="rId10"/>
              </p:custDataLst>
            </p:nvPr>
          </p:nvSpPr>
          <p:spPr bwMode="auto">
            <a:xfrm flipH="1">
              <a:off x="3839847" y="2468880"/>
              <a:ext cx="1463040" cy="411480"/>
            </a:xfrm>
            <a:prstGeom prst="rect">
              <a:avLst/>
            </a:prstGeom>
            <a:solidFill>
              <a:schemeClr val="bg2">
                <a:lumMod val="9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API Support</a:t>
              </a:r>
              <a:endParaRPr lang="en-US" sz="1400" dirty="0">
                <a:latin typeface="Arial" pitchFamily="34" charset="0"/>
                <a:cs typeface="Arial" pitchFamily="34" charset="0"/>
              </a:endParaRPr>
            </a:p>
          </p:txBody>
        </p:sp>
        <p:sp>
          <p:nvSpPr>
            <p:cNvPr id="13" name="Flowchart: Stored Data 19"/>
            <p:cNvSpPr>
              <a:spLocks noChangeArrowheads="1"/>
            </p:cNvSpPr>
            <p:nvPr>
              <p:custDataLst>
                <p:tags r:id="rId11"/>
              </p:custDataLst>
            </p:nvPr>
          </p:nvSpPr>
          <p:spPr bwMode="auto">
            <a:xfrm flipH="1">
              <a:off x="5348607" y="2011362"/>
              <a:ext cx="3474720" cy="411480"/>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The solution supports public cloud integration capabilities with AWS and Azure.</a:t>
              </a:r>
            </a:p>
          </p:txBody>
        </p:sp>
        <p:sp>
          <p:nvSpPr>
            <p:cNvPr id="14" name="Rectangle 19"/>
            <p:cNvSpPr>
              <a:spLocks noChangeArrowheads="1"/>
            </p:cNvSpPr>
            <p:nvPr>
              <p:custDataLst>
                <p:tags r:id="rId12"/>
              </p:custDataLst>
            </p:nvPr>
          </p:nvSpPr>
          <p:spPr bwMode="auto">
            <a:xfrm flipH="1">
              <a:off x="3839847" y="2011997"/>
              <a:ext cx="1463040" cy="411480"/>
            </a:xfrm>
            <a:prstGeom prst="rect">
              <a:avLst/>
            </a:prstGeom>
            <a:solidFill>
              <a:schemeClr val="bg2">
                <a:lumMod val="8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Cloud Integration</a:t>
              </a:r>
              <a:endParaRPr lang="en-US" sz="1400" dirty="0">
                <a:latin typeface="Arial" pitchFamily="34" charset="0"/>
                <a:cs typeface="Arial" pitchFamily="34" charset="0"/>
              </a:endParaRPr>
            </a:p>
          </p:txBody>
        </p:sp>
        <p:sp>
          <p:nvSpPr>
            <p:cNvPr id="16" name="Flowchart: Stored Data 21"/>
            <p:cNvSpPr>
              <a:spLocks noChangeArrowheads="1"/>
            </p:cNvSpPr>
            <p:nvPr>
              <p:custDataLst>
                <p:tags r:id="rId13"/>
              </p:custDataLst>
            </p:nvPr>
          </p:nvSpPr>
          <p:spPr bwMode="auto">
            <a:xfrm flipH="1">
              <a:off x="5349240" y="4149077"/>
              <a:ext cx="3474720" cy="662523"/>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The storage solution supports Fibre Channel (FC), Fibre Channel over Ethernet (FCoE), iSCSI, Network Files System (NFS), and Server Message Block (SMB) protocols.</a:t>
              </a:r>
            </a:p>
          </p:txBody>
        </p:sp>
        <p:sp>
          <p:nvSpPr>
            <p:cNvPr id="17" name="Rectangle 21"/>
            <p:cNvSpPr>
              <a:spLocks noChangeArrowheads="1"/>
            </p:cNvSpPr>
            <p:nvPr>
              <p:custDataLst>
                <p:tags r:id="rId14"/>
              </p:custDataLst>
            </p:nvPr>
          </p:nvSpPr>
          <p:spPr bwMode="auto">
            <a:xfrm flipH="1">
              <a:off x="3840480" y="4149077"/>
              <a:ext cx="1463040" cy="662523"/>
            </a:xfrm>
            <a:prstGeom prst="rect">
              <a:avLst/>
            </a:prstGeom>
            <a:solidFill>
              <a:schemeClr val="bg2">
                <a:lumMod val="8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Multi-Protocol Support</a:t>
              </a:r>
              <a:endParaRPr lang="en-US" sz="1400" dirty="0">
                <a:latin typeface="Arial" pitchFamily="34" charset="0"/>
                <a:cs typeface="Arial" pitchFamily="34" charset="0"/>
              </a:endParaRPr>
            </a:p>
          </p:txBody>
        </p:sp>
      </p:grpSp>
      <p:sp>
        <p:nvSpPr>
          <p:cNvPr id="30" name="Flowchart: Stored Data 19"/>
          <p:cNvSpPr>
            <a:spLocks noChangeArrowheads="1"/>
          </p:cNvSpPr>
          <p:nvPr>
            <p:custDataLst>
              <p:tags r:id="rId1"/>
            </p:custDataLst>
          </p:nvPr>
        </p:nvSpPr>
        <p:spPr bwMode="auto">
          <a:xfrm flipH="1">
            <a:off x="5349240" y="1600200"/>
            <a:ext cx="3474720"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we looked for:</a:t>
            </a:r>
          </a:p>
        </p:txBody>
      </p:sp>
      <p:sp>
        <p:nvSpPr>
          <p:cNvPr id="31" name="Rectangle 30"/>
          <p:cNvSpPr>
            <a:spLocks noChangeArrowheads="1"/>
          </p:cNvSpPr>
          <p:nvPr>
            <p:custDataLst>
              <p:tags r:id="rId2"/>
            </p:custDataLst>
          </p:nvPr>
        </p:nvSpPr>
        <p:spPr bwMode="auto">
          <a:xfrm flipH="1">
            <a:off x="3840479" y="1600835"/>
            <a:ext cx="1508127"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2" name="Rounded Rectangle 31"/>
          <p:cNvSpPr/>
          <p:nvPr>
            <p:custDataLst>
              <p:tags r:id="rId3"/>
            </p:custDataLst>
          </p:nvPr>
        </p:nvSpPr>
        <p:spPr>
          <a:xfrm rot="10800000">
            <a:off x="320040" y="516636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rgbClr val="333333"/>
              </a:solidFill>
            </a:endParaRPr>
          </a:p>
        </p:txBody>
      </p:sp>
      <p:sp>
        <p:nvSpPr>
          <p:cNvPr id="28" name="Rounded Rectangle 27"/>
          <p:cNvSpPr/>
          <p:nvPr/>
        </p:nvSpPr>
        <p:spPr>
          <a:xfrm>
            <a:off x="3836622" y="1182688"/>
            <a:ext cx="498670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Advanced Features</a:t>
            </a:r>
            <a:endParaRPr lang="en-CA" b="1" i="1" dirty="0">
              <a:solidFill>
                <a:srgbClr val="333333"/>
              </a:solidFill>
            </a:endParaRPr>
          </a:p>
        </p:txBody>
      </p:sp>
      <p:sp>
        <p:nvSpPr>
          <p:cNvPr id="33" name="Rounded Rectangle 32"/>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Scoring Methodology</a:t>
            </a:r>
            <a:endParaRPr lang="en-CA" b="1" i="1" dirty="0">
              <a:solidFill>
                <a:srgbClr val="333333"/>
              </a:solidFill>
            </a:endParaRPr>
          </a:p>
        </p:txBody>
      </p:sp>
      <p:sp>
        <p:nvSpPr>
          <p:cNvPr id="23" name="TextBox 22"/>
          <p:cNvSpPr txBox="1"/>
          <p:nvPr>
            <p:custDataLst>
              <p:tags r:id="rId4"/>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(Stoplights)</a:t>
            </a:r>
            <a:r>
              <a:rPr lang="en-US" sz="1000" dirty="0" smtClean="0">
                <a:solidFill>
                  <a:srgbClr val="333333"/>
                </a:solidFill>
              </a:rPr>
              <a:t> in the Appendix</a:t>
            </a:r>
            <a:r>
              <a:rPr lang="en-US" sz="1000" dirty="0" smtClean="0">
                <a:solidFill>
                  <a:srgbClr val="333333"/>
                </a:solidFill>
                <a:latin typeface="Arial"/>
              </a:rPr>
              <a:t>.</a:t>
            </a:r>
          </a:p>
        </p:txBody>
      </p:sp>
      <p:grpSp>
        <p:nvGrpSpPr>
          <p:cNvPr id="21" name="Group 20"/>
          <p:cNvGrpSpPr/>
          <p:nvPr/>
        </p:nvGrpSpPr>
        <p:grpSpPr>
          <a:xfrm>
            <a:off x="0" y="6422955"/>
            <a:ext cx="9144000" cy="437555"/>
            <a:chOff x="0" y="6422955"/>
            <a:chExt cx="9144000" cy="437555"/>
          </a:xfrm>
        </p:grpSpPr>
        <p:pic>
          <p:nvPicPr>
            <p:cNvPr id="22" name="Picture 3">
              <a:hlinkClick r:id="rId17"/>
            </p:cNvPr>
            <p:cNvPicPr>
              <a:picLocks noChangeAspect="1" noChangeArrowheads="1"/>
            </p:cNvPicPr>
            <p:nvPr/>
          </p:nvPicPr>
          <p:blipFill>
            <a:blip r:embed="rId18" cstate="print"/>
            <a:srcRect/>
            <a:stretch>
              <a:fillRect/>
            </a:stretch>
          </p:blipFill>
          <p:spPr bwMode="auto">
            <a:xfrm>
              <a:off x="0" y="6422955"/>
              <a:ext cx="9144000" cy="437555"/>
            </a:xfrm>
            <a:prstGeom prst="rect">
              <a:avLst/>
            </a:prstGeom>
            <a:noFill/>
            <a:ln w="9525">
              <a:noFill/>
              <a:miter lim="800000"/>
              <a:headEnd/>
              <a:tailEnd/>
            </a:ln>
          </p:spPr>
        </p:pic>
        <p:pic>
          <p:nvPicPr>
            <p:cNvPr id="25" name="Picture 24" descr="itrg-logo.png"/>
            <p:cNvPicPr>
              <a:picLocks noChangeAspect="1"/>
            </p:cNvPicPr>
            <p:nvPr/>
          </p:nvPicPr>
          <p:blipFill>
            <a:blip r:embed="rId1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4315605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RESOURCE_PATHS_HASH_PRESENTER" val="974055369a775b82cf3e6aa9a250f52f3794631a"/>
  <p:tag name="ISPRING_RESOURCE_PATHS_HASH_2" val="fd7bdc4f764998c8c38d404db2e38fa4f3443c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8iKZnCSV0Of5GB4Q0ME6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RcL3MjiJ0WWlUjLnB2Ba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Lkn6MQlSG0WGJwIvOHRBC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q4t8UGc79UODhqBEsB5yG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6hyBA2dL_kunMcTxlqUCd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0HV._oX7NE20w9_g2O6nv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ce4ufDdTpkqA_eWc5iVcD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Dmcdgwv8uEucnPGgSLeBG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Qop6PGB4tEudJ.K8VK0V3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NMf2BmFNqUaX31j5XJBbo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YK85TxvVgEqj.0YIwKHGH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d6tZRTnXVU.TzrRPhWVzY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Lkn6MQlSG0WGJwIvOHRBC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q4t8UGc79UODhqBEsB5yG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6hyBA2dL_kunMcTxlqUCd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0HV._oX7NE20w9_g2O6nv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ce4ufDdTpkqA_eWc5iVcD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QIjbCheiHUmsnLH3kK4M0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tdCnbJjet0GpToai6dk4E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4e9My36k6UKQfyFdFIdlL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xlmIuCL31kq1yBHsoKwwS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d6tZRTnXVU.TzrRPhWVzY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2163</Words>
  <Application>Microsoft Office PowerPoint</Application>
  <PresentationFormat>On-screen Show (4:3)</PresentationFormat>
  <Paragraphs>160</Paragraphs>
  <Slides>12</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Arial</vt:lpstr>
      <vt:lpstr>Wingdings</vt:lpstr>
      <vt:lpstr>Helvetica</vt:lpstr>
      <vt:lpstr>Calibri</vt:lpstr>
      <vt:lpstr>Georgia</vt:lpstr>
      <vt:lpstr>Harvey Balls</vt:lpstr>
      <vt:lpstr>Office Theme</vt:lpstr>
      <vt:lpstr>think-cell Slide</vt:lpstr>
      <vt:lpstr>PowerPoint Presentation</vt:lpstr>
      <vt:lpstr>Introduction</vt:lpstr>
      <vt:lpstr>How to use this Vendor Landscape</vt:lpstr>
      <vt:lpstr>Guided Implementation points in the Mid-Range Storage Vendor Landscape</vt:lpstr>
      <vt:lpstr>Market overview</vt:lpstr>
      <vt:lpstr>Mid-range storage vendor selection / knock-out criteria: market share, mind share, and platform coverage</vt:lpstr>
      <vt:lpstr>Mid-range storage criteria &amp; weighting factors</vt:lpstr>
      <vt:lpstr>Table Stakes represent the minimum standard; without these, a product doesn’t even get reviewed</vt:lpstr>
      <vt:lpstr>Advanced Features are the capabilities that allow for granular market differentiation</vt:lpstr>
      <vt:lpstr>Adopt a solution that provides storage optimization and preventative measures built on data analytics</vt:lpstr>
      <vt:lpstr>Heavily virtualized organizations are moving to HCI, but not all of them need the extra compute resources</vt:lpstr>
      <vt:lpstr>Info-Tech Research Group Helps IT Professionals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2017-03-31T19:32:35Z</dcterms:created>
  <dcterms:modified xsi:type="dcterms:W3CDTF">2017-03-31T19:35:54Z</dcterms:modified>
</cp:coreProperties>
</file>