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Lst>
  <p:notesMasterIdLst>
    <p:notesMasterId r:id="rId14"/>
  </p:notesMasterIdLst>
  <p:handoutMasterIdLst>
    <p:handoutMasterId r:id="rId15"/>
  </p:handoutMasterIdLst>
  <p:sldIdLst>
    <p:sldId id="256" r:id="rId2"/>
    <p:sldId id="257" r:id="rId3"/>
    <p:sldId id="405" r:id="rId4"/>
    <p:sldId id="407" r:id="rId5"/>
    <p:sldId id="259" r:id="rId6"/>
    <p:sldId id="260" r:id="rId7"/>
    <p:sldId id="261" r:id="rId8"/>
    <p:sldId id="272" r:id="rId9"/>
    <p:sldId id="273" r:id="rId10"/>
    <p:sldId id="416" r:id="rId11"/>
    <p:sldId id="410" r:id="rId12"/>
    <p:sldId id="417" r:id="rId13"/>
  </p:sldIdLst>
  <p:sldSz cx="9144000" cy="6858000" type="screen4x3"/>
  <p:notesSz cx="6950075" cy="9236075"/>
  <p:embeddedFontLst>
    <p:embeddedFont>
      <p:font typeface="Calibri" panose="020F0502020204030204" pitchFamily="34" charset="0"/>
      <p:regular r:id="rId16"/>
      <p:bold r:id="rId17"/>
      <p:italic r:id="rId18"/>
      <p:boldItalic r:id="rId19"/>
    </p:embeddedFont>
    <p:embeddedFont>
      <p:font typeface="Helvetica" panose="020B060402020202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Lst>
  <p:custDataLst>
    <p:tags r:id="rId2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98"/>
    <a:srgbClr val="924E6B"/>
    <a:srgbClr val="F1F2E0"/>
    <a:srgbClr val="000000"/>
    <a:srgbClr val="C77709"/>
    <a:srgbClr val="902E2E"/>
    <a:srgbClr val="D3D150"/>
    <a:srgbClr val="D17D08"/>
    <a:srgbClr val="C8DAE8"/>
    <a:srgbClr val="92B5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27" autoAdjust="0"/>
    <p:restoredTop sz="89207" autoAdjust="0"/>
  </p:normalViewPr>
  <p:slideViewPr>
    <p:cSldViewPr snapToObjects="1">
      <p:cViewPr varScale="1">
        <p:scale>
          <a:sx n="92" d="100"/>
          <a:sy n="92" d="100"/>
        </p:scale>
        <p:origin x="1974" y="90"/>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Lst>
    </p:cSldViewPr>
  </p:slideViewPr>
  <p:outlineViewPr>
    <p:cViewPr>
      <p:scale>
        <a:sx n="33" d="100"/>
        <a:sy n="33" d="100"/>
      </p:scale>
      <p:origin x="0" y="1069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974" y="-90"/>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1856533988295"/>
          <c:y val="5.5537984310857921E-2"/>
          <c:w val="0.61699301348800295"/>
          <c:h val="0.81930901339075701"/>
        </c:manualLayout>
      </c:layout>
      <c:doughnutChart>
        <c:varyColors val="1"/>
        <c:ser>
          <c:idx val="0"/>
          <c:order val="0"/>
          <c:tx>
            <c:strRef>
              <c:f>Sheet1!$B$1</c:f>
              <c:strCache>
                <c:ptCount val="1"/>
                <c:pt idx="0">
                  <c:v>Column1</c:v>
                </c:pt>
              </c:strCache>
            </c:strRef>
          </c:tx>
          <c:dPt>
            <c:idx val="0"/>
            <c:bubble3D val="0"/>
            <c:spPr>
              <a:solidFill>
                <a:srgbClr val="243F54">
                  <a:lumMod val="40000"/>
                  <a:lumOff val="60000"/>
                </a:srgbClr>
              </a:solidFill>
            </c:spPr>
          </c:dPt>
          <c:dPt>
            <c:idx val="1"/>
            <c:bubble3D val="0"/>
            <c:spPr>
              <a:solidFill>
                <a:srgbClr val="243F54">
                  <a:lumMod val="20000"/>
                  <a:lumOff val="80000"/>
                </a:srgbClr>
              </a:solidFill>
            </c:spPr>
          </c:dPt>
          <c:dPt>
            <c:idx val="2"/>
            <c:bubble3D val="0"/>
            <c:spPr>
              <a:solidFill>
                <a:srgbClr val="FFFFFF">
                  <a:lumMod val="95000"/>
                </a:srgbClr>
              </a:solidFill>
            </c:spPr>
          </c:dPt>
          <c:dPt>
            <c:idx val="3"/>
            <c:bubble3D val="0"/>
            <c:spPr>
              <a:solidFill>
                <a:srgbClr val="243F54">
                  <a:lumMod val="60000"/>
                  <a:lumOff val="40000"/>
                </a:srgbClr>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Usability</c:v>
                </c:pt>
                <c:pt idx="1">
                  <c:v>Affordability</c:v>
                </c:pt>
                <c:pt idx="2">
                  <c:v>Architecture</c:v>
                </c:pt>
                <c:pt idx="3">
                  <c:v>Features</c:v>
                </c:pt>
              </c:strCache>
            </c:strRef>
          </c:cat>
          <c:val>
            <c:numRef>
              <c:f>Sheet1!$B$2:$B$5</c:f>
              <c:numCache>
                <c:formatCode>0%</c:formatCode>
                <c:ptCount val="4"/>
                <c:pt idx="0">
                  <c:v>0.35</c:v>
                </c:pt>
                <c:pt idx="1">
                  <c:v>0.1</c:v>
                </c:pt>
                <c:pt idx="2">
                  <c:v>0.2</c:v>
                </c:pt>
                <c:pt idx="3">
                  <c:v>0.35</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8F57">
                  <a:lumMod val="75000"/>
                </a:srgbClr>
              </a:solidFill>
            </c:spPr>
          </c:dPt>
          <c:dPt>
            <c:idx val="1"/>
            <c:bubble3D val="0"/>
            <c:spPr>
              <a:solidFill>
                <a:srgbClr val="243F54"/>
              </a:solidFill>
            </c:spPr>
          </c:dPt>
          <c:dPt>
            <c:idx val="2"/>
            <c:bubble3D val="0"/>
            <c:spPr>
              <a:solidFill>
                <a:schemeClr val="accent1">
                  <a:lumMod val="20000"/>
                  <a:lumOff val="80000"/>
                </a:schemeClr>
              </a:solidFill>
            </c:spPr>
          </c:dPt>
          <c:dLbls>
            <c:dLbl>
              <c:idx val="2"/>
              <c:delete val="1"/>
              <c:extLst>
                <c:ext xmlns:c15="http://schemas.microsoft.com/office/drawing/2012/chart" uri="{CE6537A1-D6FC-4f65-9D91-7224C49458BB}"/>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2"/>
                <c:pt idx="0">
                  <c:v>Vendor</c:v>
                </c:pt>
                <c:pt idx="1">
                  <c:v>Product</c:v>
                </c:pt>
              </c:strCache>
            </c:strRef>
          </c:cat>
          <c:val>
            <c:numRef>
              <c:f>Sheet1!$B$2:$B$4</c:f>
              <c:numCache>
                <c:formatCode>0%</c:formatCode>
                <c:ptCount val="3"/>
                <c:pt idx="0">
                  <c:v>0.5</c:v>
                </c:pt>
                <c:pt idx="1">
                  <c:v>0.5</c:v>
                </c:pt>
              </c:numCache>
            </c:numRef>
          </c:val>
        </c:ser>
        <c:dLbls>
          <c:showLegendKey val="0"/>
          <c:showVal val="0"/>
          <c:showCatName val="0"/>
          <c:showSerName val="0"/>
          <c:showPercent val="0"/>
          <c:showBubbleSize val="0"/>
          <c:showLeaderLines val="1"/>
        </c:dLbls>
        <c:firstSliceAng val="9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236220472442"/>
          <c:y val="8.3383991505871502E-2"/>
          <c:w val="0.62731350798131358"/>
          <c:h val="0.833232016988257"/>
        </c:manualLayout>
      </c:layout>
      <c:doughnutChart>
        <c:varyColors val="1"/>
        <c:ser>
          <c:idx val="0"/>
          <c:order val="0"/>
          <c:tx>
            <c:strRef>
              <c:f>Sheet1!$B$1</c:f>
              <c:strCache>
                <c:ptCount val="1"/>
                <c:pt idx="0">
                  <c:v>Column1</c:v>
                </c:pt>
              </c:strCache>
            </c:strRef>
          </c:tx>
          <c:dPt>
            <c:idx val="0"/>
            <c:bubble3D val="0"/>
            <c:spPr>
              <a:solidFill>
                <a:srgbClr val="998F57">
                  <a:lumMod val="60000"/>
                  <a:lumOff val="40000"/>
                </a:srgbClr>
              </a:solidFill>
            </c:spPr>
          </c:dPt>
          <c:dPt>
            <c:idx val="1"/>
            <c:bubble3D val="0"/>
            <c:spPr>
              <a:solidFill>
                <a:srgbClr val="998F57">
                  <a:lumMod val="40000"/>
                  <a:lumOff val="60000"/>
                </a:srgbClr>
              </a:solidFill>
            </c:spPr>
          </c:dPt>
          <c:dPt>
            <c:idx val="2"/>
            <c:bubble3D val="0"/>
            <c:spPr>
              <a:solidFill>
                <a:srgbClr val="998F57">
                  <a:lumMod val="20000"/>
                  <a:lumOff val="80000"/>
                </a:srgbClr>
              </a:solidFill>
            </c:spPr>
          </c:dPt>
          <c:dPt>
            <c:idx val="3"/>
            <c:bubble3D val="0"/>
            <c:spPr>
              <a:solidFill>
                <a:srgbClr val="998F57"/>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Strategy</c:v>
                </c:pt>
                <c:pt idx="1">
                  <c:v>Reach</c:v>
                </c:pt>
                <c:pt idx="2">
                  <c:v>Channel</c:v>
                </c:pt>
                <c:pt idx="3">
                  <c:v>Viability</c:v>
                </c:pt>
              </c:strCache>
            </c:strRef>
          </c:cat>
          <c:val>
            <c:numRef>
              <c:f>Sheet1!$B$2:$B$5</c:f>
              <c:numCache>
                <c:formatCode>0%</c:formatCode>
                <c:ptCount val="4"/>
                <c:pt idx="0">
                  <c:v>0.30000000000000016</c:v>
                </c:pt>
                <c:pt idx="1">
                  <c:v>0.30000000000000016</c:v>
                </c:pt>
                <c:pt idx="2">
                  <c:v>0.15000000000000008</c:v>
                </c:pt>
                <c:pt idx="3">
                  <c:v>0.25</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20/03/2014</a:t>
            </a:fld>
            <a:endParaRPr lang="en-CA"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51137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72280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122197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91142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195358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2138874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1388850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7" name="Rectangle 6"/>
          <p:cNvSpPr/>
          <p:nvPr userDrawn="1"/>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dirty="0" smtClean="0">
                <a:solidFill>
                  <a:srgbClr val="ADB7C3"/>
                </a:solidFill>
                <a:latin typeface="+mn-lt"/>
                <a:ea typeface="+mn-ea"/>
                <a:cs typeface="+mn-cs"/>
              </a:rPr>
              <a:t>© 1997-2014</a:t>
            </a:r>
            <a:r>
              <a:rPr lang="en-CA" sz="800" b="0" i="0" kern="1200" baseline="0" dirty="0" smtClean="0">
                <a:solidFill>
                  <a:srgbClr val="ADB7C3"/>
                </a:solidFill>
                <a:latin typeface="+mn-lt"/>
                <a:ea typeface="+mn-ea"/>
                <a:cs typeface="+mn-cs"/>
              </a:rPr>
              <a:t> Info-Tech Research Group Inc.</a:t>
            </a:r>
            <a:endParaRPr lang="en-CA" sz="800" dirty="0">
              <a:solidFill>
                <a:srgbClr val="ADB7C3"/>
              </a:solidFill>
            </a:endParaRPr>
          </a:p>
        </p:txBody>
      </p:sp>
      <p:sp>
        <p:nvSpPr>
          <p:cNvPr id="8" name="Rectangle 7"/>
          <p:cNvSpPr/>
          <p:nvPr userDrawn="1"/>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sz="800" dirty="0">
              <a:solidFill>
                <a:srgbClr val="ADB7C3"/>
              </a:solidFill>
            </a:endParaRPr>
          </a:p>
        </p:txBody>
      </p:sp>
      <p:pic>
        <p:nvPicPr>
          <p:cNvPr id="9" name="Picture 8" descr="Info-Tech_Logo_2013-On-Screen-WHITE(transparent-background).png"/>
          <p:cNvPicPr>
            <a:picLocks noChangeAspect="1"/>
          </p:cNvPicPr>
          <p:nvPr userDrawn="1"/>
        </p:nvPicPr>
        <p:blipFill>
          <a:blip r:embed="rId2" cstate="print"/>
          <a:stretch>
            <a:fillRect/>
          </a:stretch>
        </p:blipFill>
        <p:spPr>
          <a:xfrm>
            <a:off x="7020272" y="6309320"/>
            <a:ext cx="1697008" cy="33940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
        <p:nvSpPr>
          <p:cNvPr id="2" name="TextBox 1"/>
          <p:cNvSpPr txBox="1"/>
          <p:nvPr userDrawn="1"/>
        </p:nvSpPr>
        <p:spPr>
          <a:xfrm>
            <a:off x="257174" y="6576226"/>
            <a:ext cx="3331361" cy="246221"/>
          </a:xfrm>
          <a:prstGeom prst="rect">
            <a:avLst/>
          </a:prstGeom>
          <a:noFill/>
        </p:spPr>
        <p:txBody>
          <a:bodyPr wrap="none" rtlCol="0">
            <a:spAutoFit/>
          </a:bodyPr>
          <a:lstStyle/>
          <a:p>
            <a:pPr algn="l"/>
            <a:r>
              <a:rPr lang="en-CA" sz="1000" dirty="0" smtClean="0">
                <a:solidFill>
                  <a:schemeClr val="bg1"/>
                </a:solidFill>
              </a:rPr>
              <a:t>Vendor</a:t>
            </a:r>
            <a:r>
              <a:rPr lang="en-CA" sz="1000" baseline="0" dirty="0" smtClean="0">
                <a:solidFill>
                  <a:schemeClr val="bg1"/>
                </a:solidFill>
              </a:rPr>
              <a:t> Landscape: Small to Mid-Range Storage Arrays</a:t>
            </a:r>
            <a:endParaRPr lang="en-CA" sz="1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tech.com/research/ss/vendor-landscape-small-to-mid-range-storage-arrays--3?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image" Target="../media/image5.png"/><Relationship Id="rId2" Type="http://schemas.openxmlformats.org/officeDocument/2006/relationships/tags" Target="../tags/tag59.xml"/><Relationship Id="rId16" Type="http://schemas.openxmlformats.org/officeDocument/2006/relationships/hyperlink" Target="http://www.infotech.com/research/ss/vendor-landscape-small-to-mid-range-storage-arrays--3?utm_source=SS_Sample&amp;utm_medium=Collateral&amp;utm_campaign=Collateral" TargetMode="Externa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5" Type="http://schemas.openxmlformats.org/officeDocument/2006/relationships/slideLayout" Target="../slideLayouts/slideLayout4.xml"/><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GuidedImplementations@InfoTech.com?subject=Vendor%20Landscape:%20Small%20to%20Mid-Range%20Storage%20Arrays%20GI%20-%201" TargetMode="Externa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www.infotech.com/research/ss/vendor-landscape-small-to-mid-range-storage-arrays--3?utm_source=SS_Sample&amp;utm_medium=Collateral&amp;utm_campaign=Collatera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www.infotech.com/" TargetMode="Externa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http://www.infotech.com/research/ss/vendor-landscape-small-to-mid-range-storage-arrays--3?utm_source=SS_Sample&amp;utm_medium=Collateral&amp;utm_campaign=Collateral"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vendor-landscape-small-to-mid-range-storage-arrays--3?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www.infotech.com/research/ss/vendor-landscape-small-to-mid-range-storage-arrays--3?utm_source=SS_Sample&amp;utm_medium=Collateral&amp;utm_campaign=Collater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GuidedImplementations@InfoTech.com" TargetMode="Externa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www.infotech.com/research/ss/vendor-landscape-small-to-mid-range-storage-arrays--3?utm_source=SS_Sample&amp;utm_medium=Collateral&amp;utm_campaign=Collateral" TargetMode="Externa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hyperlink" Target="http://www.infotech.com/research/ss/vendor-landscape-small-to-mid-range-storage-arrays--3?utm_source=SS_Sample&amp;utm_medium=Collateral&amp;utm_campaign=Collateral" TargetMode="Externa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slideLayout" Target="../slideLayouts/slideLayout3.xml"/><Relationship Id="rId5" Type="http://schemas.openxmlformats.org/officeDocument/2006/relationships/tags" Target="../tags/tag5.xml"/><Relationship Id="rId15" Type="http://schemas.openxmlformats.org/officeDocument/2006/relationships/image" Target="../media/image10.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hyperlink" Target="http://www.infotech.com/research/ss/vendor-landscape-small-to-mid-range-storage-arrays--3?utm_source=SS_Sample&amp;utm_medium=Collateral&amp;utm_campaign=Collateral" TargetMode="Externa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image" Target="../media/image9.emf"/><Relationship Id="rId3" Type="http://schemas.openxmlformats.org/officeDocument/2006/relationships/tags" Target="../tags/tag13.xml"/><Relationship Id="rId21" Type="http://schemas.openxmlformats.org/officeDocument/2006/relationships/tags" Target="../tags/tag31.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oleObject" Target="../embeddings/oleObject3.bin"/><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chart" Target="../charts/chart3.xml"/><Relationship Id="rId1" Type="http://schemas.openxmlformats.org/officeDocument/2006/relationships/vmlDrawing" Target="../drawings/vmlDrawing3.v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notesSlide" Target="../notesSlides/notesSlide5.xml"/><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slideLayout" Target="../slideLayouts/slideLayout10.xml"/><Relationship Id="rId28" Type="http://schemas.openxmlformats.org/officeDocument/2006/relationships/chart" Target="../charts/chart2.xml"/><Relationship Id="rId10" Type="http://schemas.openxmlformats.org/officeDocument/2006/relationships/tags" Target="../tags/tag20.xml"/><Relationship Id="rId19" Type="http://schemas.openxmlformats.org/officeDocument/2006/relationships/tags" Target="../tags/tag29.xml"/><Relationship Id="rId31" Type="http://schemas.openxmlformats.org/officeDocument/2006/relationships/image" Target="../media/image5.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chart" Target="../charts/chart1.xml"/><Relationship Id="rId30" Type="http://schemas.openxmlformats.org/officeDocument/2006/relationships/hyperlink" Target="http://www.infotech.com/research/ss/vendor-landscape-small-to-mid-range-storage-arrays--3?utm_source=SS_Sample&amp;utm_medium=Collateral&amp;utm_campaign=Collateral" TargetMode="External"/></Relationships>
</file>

<file path=ppt/slides/_rels/slide8.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notesSlide" Target="../notesSlides/notesSlide6.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slideLayout" Target="../slideLayouts/slideLayout10.xml"/><Relationship Id="rId2" Type="http://schemas.openxmlformats.org/officeDocument/2006/relationships/tags" Target="../tags/tag34.xml"/><Relationship Id="rId16" Type="http://schemas.openxmlformats.org/officeDocument/2006/relationships/image" Target="../media/image5.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hyperlink" Target="http://www.infotech.com/research/ss/vendor-landscape-small-to-mid-range-storage-arrays--3?utm_source=SS_Sample&amp;utm_medium=Collateral&amp;utm_campaign=Collateral" TargetMode="Externa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image" Target="../media/image5.png"/><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hyperlink" Target="http://www.infotech.com/research/ss/vendor-landscape-small-to-mid-range-storage-arrays--3?utm_source=SS_Sample&amp;utm_medium=Collateral&amp;utm_campaign=Collateral" TargetMode="External"/><Relationship Id="rId2" Type="http://schemas.openxmlformats.org/officeDocument/2006/relationships/tags" Target="../tags/tag45.xml"/><Relationship Id="rId16" Type="http://schemas.openxmlformats.org/officeDocument/2006/relationships/notesSlide" Target="../notesSlides/notesSlide7.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5" Type="http://schemas.openxmlformats.org/officeDocument/2006/relationships/slideLayout" Target="../slideLayouts/slideLayout4.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774700" y="3060698"/>
            <a:ext cx="7683500" cy="916942"/>
          </a:xfrm>
        </p:spPr>
        <p:txBody>
          <a:bodyPr/>
          <a:lstStyle/>
          <a:p>
            <a:pPr lvl="0"/>
            <a:r>
              <a:rPr lang="en-CA" dirty="0" smtClean="0"/>
              <a:t>Vendor Landscape: Small to Mid-Range Storage Arrays</a:t>
            </a:r>
            <a:endParaRPr lang="en-US" dirty="0" smtClean="0"/>
          </a:p>
        </p:txBody>
      </p:sp>
      <p:sp>
        <p:nvSpPr>
          <p:cNvPr id="8" name="Text Placeholder 7"/>
          <p:cNvSpPr>
            <a:spLocks noGrp="1"/>
          </p:cNvSpPr>
          <p:nvPr>
            <p:ph type="body" sz="quarter" idx="16"/>
          </p:nvPr>
        </p:nvSpPr>
        <p:spPr>
          <a:xfrm>
            <a:off x="774700" y="3972560"/>
            <a:ext cx="7467600" cy="508000"/>
          </a:xfrm>
        </p:spPr>
        <p:txBody>
          <a:bodyPr/>
          <a:lstStyle/>
          <a:p>
            <a:r>
              <a:rPr lang="en-CA" dirty="0" smtClean="0"/>
              <a:t>Find a storage solution that will support your organization’s needs, now and in the future.</a:t>
            </a:r>
            <a:endParaRPr lang="en-CA" dirty="0"/>
          </a:p>
        </p:txBody>
      </p:sp>
      <p:grpSp>
        <p:nvGrpSpPr>
          <p:cNvPr id="4" name="Group 3"/>
          <p:cNvGrpSpPr/>
          <p:nvPr/>
        </p:nvGrpSpPr>
        <p:grpSpPr>
          <a:xfrm>
            <a:off x="0" y="5402461"/>
            <a:ext cx="9144000" cy="1455539"/>
            <a:chOff x="0" y="5402461"/>
            <a:chExt cx="9144000" cy="1455539"/>
          </a:xfrm>
        </p:grpSpPr>
        <p:pic>
          <p:nvPicPr>
            <p:cNvPr id="5" name="Picture 4"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grpSp>
          <p:nvGrpSpPr>
            <p:cNvPr id="6" name="Group 5"/>
            <p:cNvGrpSpPr/>
            <p:nvPr/>
          </p:nvGrpSpPr>
          <p:grpSpPr>
            <a:xfrm>
              <a:off x="0" y="6266557"/>
              <a:ext cx="9144000" cy="591443"/>
              <a:chOff x="0" y="6266557"/>
              <a:chExt cx="9144000" cy="591443"/>
            </a:xfrm>
          </p:grpSpPr>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1997 - 2014 Info-Tech Research Group</a:t>
                </a:r>
                <a:endParaRPr lang="en-CA" sz="800" dirty="0">
                  <a:solidFill>
                    <a:schemeClr val="bg1">
                      <a:lumMod val="65000"/>
                    </a:schemeClr>
                  </a:solidFill>
                </a:endParaRPr>
              </a:p>
            </p:txBody>
          </p:sp>
          <p:sp>
            <p:nvSpPr>
              <p:cNvPr id="10" name="Rectangle 9"/>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itrg-logo-blue.png"/>
              <p:cNvPicPr>
                <a:picLocks noChangeAspect="1"/>
              </p:cNvPicPr>
              <p:nvPr/>
            </p:nvPicPr>
            <p:blipFill>
              <a:blip r:embed="rId5" cstate="print"/>
              <a:stretch>
                <a:fillRect/>
              </a:stretch>
            </p:blipFill>
            <p:spPr>
              <a:xfrm>
                <a:off x="7529512" y="6360368"/>
                <a:ext cx="1400175" cy="381000"/>
              </a:xfrm>
              <a:prstGeom prst="rect">
                <a:avLst/>
              </a:prstGeom>
            </p:spPr>
          </p:pic>
        </p:grpSp>
      </p:grpSp>
    </p:spTree>
    <p:extLst>
      <p:ext uri="{BB962C8B-B14F-4D97-AF65-F5344CB8AC3E}">
        <p14:creationId xmlns:p14="http://schemas.microsoft.com/office/powerpoint/2010/main" val="1005468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Advanced Features are the capabilities that allow for granular market </a:t>
            </a:r>
            <a:r>
              <a:rPr lang="en-US" dirty="0" smtClean="0"/>
              <a:t>differentiation (continued)</a:t>
            </a:r>
            <a:endParaRPr lang="en-CA" dirty="0"/>
          </a:p>
        </p:txBody>
      </p:sp>
      <p:sp>
        <p:nvSpPr>
          <p:cNvPr id="5" name="Flowchart: Stored Data 21"/>
          <p:cNvSpPr>
            <a:spLocks noChangeArrowheads="1"/>
          </p:cNvSpPr>
          <p:nvPr>
            <p:custDataLst>
              <p:tags r:id="rId1"/>
            </p:custDataLst>
          </p:nvPr>
        </p:nvSpPr>
        <p:spPr bwMode="auto">
          <a:xfrm flipH="1">
            <a:off x="5349240" y="2011680"/>
            <a:ext cx="3474720" cy="59400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array supports vCenter Storage Awareness (VASA) features and vStorage APIs for Site Recovery Manager (SRM).</a:t>
            </a:r>
          </a:p>
        </p:txBody>
      </p:sp>
      <p:sp>
        <p:nvSpPr>
          <p:cNvPr id="6" name="Rectangle 5"/>
          <p:cNvSpPr>
            <a:spLocks noChangeArrowheads="1"/>
          </p:cNvSpPr>
          <p:nvPr>
            <p:custDataLst>
              <p:tags r:id="rId2"/>
            </p:custDataLst>
          </p:nvPr>
        </p:nvSpPr>
        <p:spPr bwMode="auto">
          <a:xfrm flipH="1">
            <a:off x="3840480" y="2011680"/>
            <a:ext cx="1463040" cy="594000"/>
          </a:xfrm>
          <a:prstGeom prst="rect">
            <a:avLst/>
          </a:prstGeom>
          <a:solidFill>
            <a:schemeClr val="bg2">
              <a:lumMod val="95000"/>
            </a:schemeClr>
          </a:solidFill>
          <a:ln w="25400">
            <a:noFill/>
            <a:miter lim="800000"/>
            <a:headEnd/>
            <a:tailEnd/>
          </a:ln>
          <a:effectLst/>
        </p:spPr>
        <p:txBody>
          <a:bodyPr anchor="ctr"/>
          <a:lstStyle/>
          <a:p>
            <a:pPr algn="l">
              <a:defRPr/>
            </a:pPr>
            <a:r>
              <a:rPr lang="en-US" sz="1200" b="1" dirty="0" smtClean="0">
                <a:latin typeface="Arial" pitchFamily="34" charset="0"/>
                <a:cs typeface="Arial" pitchFamily="34" charset="0"/>
              </a:rPr>
              <a:t>VASA and SRM Support</a:t>
            </a:r>
            <a:endParaRPr lang="en-US" sz="1200" b="1" dirty="0">
              <a:latin typeface="Arial" pitchFamily="34" charset="0"/>
              <a:cs typeface="Arial" pitchFamily="34" charset="0"/>
            </a:endParaRPr>
          </a:p>
        </p:txBody>
      </p:sp>
      <p:sp>
        <p:nvSpPr>
          <p:cNvPr id="7" name="Flowchart: Stored Data 21"/>
          <p:cNvSpPr>
            <a:spLocks noChangeArrowheads="1"/>
          </p:cNvSpPr>
          <p:nvPr>
            <p:custDataLst>
              <p:tags r:id="rId3"/>
            </p:custDataLst>
          </p:nvPr>
        </p:nvSpPr>
        <p:spPr bwMode="auto">
          <a:xfrm flipH="1">
            <a:off x="5349240" y="2697840"/>
            <a:ext cx="3474720" cy="59400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array supports VMware vSphere Storage APIs for Array Integration (VAAI).</a:t>
            </a:r>
          </a:p>
        </p:txBody>
      </p:sp>
      <p:sp>
        <p:nvSpPr>
          <p:cNvPr id="8" name="Rectangle 7"/>
          <p:cNvSpPr>
            <a:spLocks noChangeArrowheads="1"/>
          </p:cNvSpPr>
          <p:nvPr>
            <p:custDataLst>
              <p:tags r:id="rId4"/>
            </p:custDataLst>
          </p:nvPr>
        </p:nvSpPr>
        <p:spPr bwMode="auto">
          <a:xfrm flipH="1">
            <a:off x="3840480" y="2697840"/>
            <a:ext cx="1463040" cy="594000"/>
          </a:xfrm>
          <a:prstGeom prst="rect">
            <a:avLst/>
          </a:prstGeom>
          <a:solidFill>
            <a:schemeClr val="bg2">
              <a:lumMod val="85000"/>
            </a:schemeClr>
          </a:solidFill>
          <a:ln w="25400">
            <a:noFill/>
            <a:miter lim="800000"/>
            <a:headEnd/>
            <a:tailEnd/>
          </a:ln>
          <a:effectLst/>
        </p:spPr>
        <p:txBody>
          <a:bodyPr anchor="ctr"/>
          <a:lstStyle/>
          <a:p>
            <a:pPr algn="l">
              <a:defRPr/>
            </a:pPr>
            <a:r>
              <a:rPr lang="en-US" sz="1200" b="1" dirty="0" smtClean="0">
                <a:latin typeface="Arial" pitchFamily="34" charset="0"/>
                <a:cs typeface="Arial" pitchFamily="34" charset="0"/>
              </a:rPr>
              <a:t>VAAI Support</a:t>
            </a:r>
            <a:endParaRPr lang="en-US" sz="1200" b="1" dirty="0">
              <a:latin typeface="Arial" pitchFamily="34" charset="0"/>
              <a:cs typeface="Arial" pitchFamily="34" charset="0"/>
            </a:endParaRPr>
          </a:p>
        </p:txBody>
      </p:sp>
      <p:sp>
        <p:nvSpPr>
          <p:cNvPr id="9" name="Flowchart: Stored Data 21"/>
          <p:cNvSpPr>
            <a:spLocks noChangeArrowheads="1"/>
          </p:cNvSpPr>
          <p:nvPr>
            <p:custDataLst>
              <p:tags r:id="rId5"/>
            </p:custDataLst>
          </p:nvPr>
        </p:nvSpPr>
        <p:spPr bwMode="auto">
          <a:xfrm flipH="1">
            <a:off x="5349240" y="3383640"/>
            <a:ext cx="3474720" cy="59400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array supports automated reclamation to the free storage pool of freed blocks of thinly provisioned storage.</a:t>
            </a:r>
          </a:p>
        </p:txBody>
      </p:sp>
      <p:sp>
        <p:nvSpPr>
          <p:cNvPr id="10" name="Rectangle 9"/>
          <p:cNvSpPr>
            <a:spLocks noChangeArrowheads="1"/>
          </p:cNvSpPr>
          <p:nvPr>
            <p:custDataLst>
              <p:tags r:id="rId6"/>
            </p:custDataLst>
          </p:nvPr>
        </p:nvSpPr>
        <p:spPr bwMode="auto">
          <a:xfrm flipH="1">
            <a:off x="3840480" y="3383640"/>
            <a:ext cx="1463040" cy="594000"/>
          </a:xfrm>
          <a:prstGeom prst="rect">
            <a:avLst/>
          </a:prstGeom>
          <a:solidFill>
            <a:schemeClr val="bg2">
              <a:lumMod val="95000"/>
            </a:schemeClr>
          </a:solidFill>
          <a:ln w="25400">
            <a:noFill/>
            <a:miter lim="800000"/>
            <a:headEnd/>
            <a:tailEnd/>
          </a:ln>
          <a:effectLst/>
        </p:spPr>
        <p:txBody>
          <a:bodyPr anchor="ctr"/>
          <a:lstStyle/>
          <a:p>
            <a:pPr algn="l">
              <a:defRPr/>
            </a:pPr>
            <a:r>
              <a:rPr lang="en-US" sz="1200" b="1" dirty="0" smtClean="0">
                <a:latin typeface="Arial" pitchFamily="34" charset="0"/>
                <a:cs typeface="Arial" pitchFamily="34" charset="0"/>
              </a:rPr>
              <a:t>Storage Reclamation</a:t>
            </a:r>
            <a:endParaRPr lang="en-US" sz="1200" b="1" dirty="0">
              <a:latin typeface="Arial" pitchFamily="34" charset="0"/>
              <a:cs typeface="Arial" pitchFamily="34" charset="0"/>
            </a:endParaRPr>
          </a:p>
        </p:txBody>
      </p:sp>
      <p:sp>
        <p:nvSpPr>
          <p:cNvPr id="11" name="Flowchart: Stored Data 21"/>
          <p:cNvSpPr>
            <a:spLocks noChangeArrowheads="1"/>
          </p:cNvSpPr>
          <p:nvPr>
            <p:custDataLst>
              <p:tags r:id="rId7"/>
            </p:custDataLst>
          </p:nvPr>
        </p:nvSpPr>
        <p:spPr bwMode="auto">
          <a:xfrm flipH="1">
            <a:off x="5349240" y="4069440"/>
            <a:ext cx="3474720" cy="59400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array is available with a tier of solid-state or PCIe flash-based storage.</a:t>
            </a:r>
          </a:p>
        </p:txBody>
      </p:sp>
      <p:sp>
        <p:nvSpPr>
          <p:cNvPr id="12" name="Rectangle 11"/>
          <p:cNvSpPr>
            <a:spLocks noChangeArrowheads="1"/>
          </p:cNvSpPr>
          <p:nvPr>
            <p:custDataLst>
              <p:tags r:id="rId8"/>
            </p:custDataLst>
          </p:nvPr>
        </p:nvSpPr>
        <p:spPr bwMode="auto">
          <a:xfrm flipH="1">
            <a:off x="3840480" y="4069440"/>
            <a:ext cx="1463040" cy="594000"/>
          </a:xfrm>
          <a:prstGeom prst="rect">
            <a:avLst/>
          </a:prstGeom>
          <a:solidFill>
            <a:schemeClr val="bg2">
              <a:lumMod val="85000"/>
            </a:schemeClr>
          </a:solidFill>
          <a:ln w="25400">
            <a:noFill/>
            <a:miter lim="800000"/>
            <a:headEnd/>
            <a:tailEnd/>
          </a:ln>
          <a:effectLst/>
        </p:spPr>
        <p:txBody>
          <a:bodyPr anchor="ctr"/>
          <a:lstStyle/>
          <a:p>
            <a:pPr algn="l">
              <a:defRPr/>
            </a:pPr>
            <a:r>
              <a:rPr lang="en-US" sz="1200" b="1" dirty="0" smtClean="0">
                <a:latin typeface="Arial" pitchFamily="34" charset="0"/>
                <a:cs typeface="Arial" pitchFamily="34" charset="0"/>
              </a:rPr>
              <a:t>Solid-state Tier</a:t>
            </a:r>
            <a:endParaRPr lang="en-US" sz="1200" b="1" dirty="0">
              <a:latin typeface="Arial" pitchFamily="34" charset="0"/>
              <a:cs typeface="Arial" pitchFamily="34" charset="0"/>
            </a:endParaRPr>
          </a:p>
        </p:txBody>
      </p:sp>
      <p:sp>
        <p:nvSpPr>
          <p:cNvPr id="13" name="Flowchart: Stored Data 21"/>
          <p:cNvSpPr>
            <a:spLocks noChangeArrowheads="1"/>
          </p:cNvSpPr>
          <p:nvPr>
            <p:custDataLst>
              <p:tags r:id="rId9"/>
            </p:custDataLst>
          </p:nvPr>
        </p:nvSpPr>
        <p:spPr bwMode="auto">
          <a:xfrm flipH="1">
            <a:off x="5349240" y="4735080"/>
            <a:ext cx="3474720" cy="70560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array can be configured so that specific VMs, LUNs, or volumes receive a guaranteed level of performance consistent with user-defined policies.</a:t>
            </a:r>
          </a:p>
        </p:txBody>
      </p:sp>
      <p:sp>
        <p:nvSpPr>
          <p:cNvPr id="14" name="Rectangle 13"/>
          <p:cNvSpPr>
            <a:spLocks noChangeArrowheads="1"/>
          </p:cNvSpPr>
          <p:nvPr>
            <p:custDataLst>
              <p:tags r:id="rId10"/>
            </p:custDataLst>
          </p:nvPr>
        </p:nvSpPr>
        <p:spPr bwMode="auto">
          <a:xfrm flipH="1">
            <a:off x="3840480" y="4735080"/>
            <a:ext cx="1463040" cy="705600"/>
          </a:xfrm>
          <a:prstGeom prst="rect">
            <a:avLst/>
          </a:prstGeom>
          <a:solidFill>
            <a:schemeClr val="bg2">
              <a:lumMod val="95000"/>
            </a:schemeClr>
          </a:solidFill>
          <a:ln w="25400">
            <a:noFill/>
            <a:miter lim="800000"/>
            <a:headEnd/>
            <a:tailEnd/>
          </a:ln>
          <a:effectLst/>
        </p:spPr>
        <p:txBody>
          <a:bodyPr anchor="ctr"/>
          <a:lstStyle/>
          <a:p>
            <a:pPr algn="l">
              <a:defRPr/>
            </a:pPr>
            <a:r>
              <a:rPr lang="en-US" sz="1200" b="1" dirty="0" smtClean="0">
                <a:latin typeface="Arial" pitchFamily="34" charset="0"/>
                <a:cs typeface="Arial" pitchFamily="34" charset="0"/>
              </a:rPr>
              <a:t>Quality of Service Control</a:t>
            </a:r>
            <a:endParaRPr lang="en-US" sz="1200" b="1" dirty="0">
              <a:latin typeface="Arial" pitchFamily="34" charset="0"/>
              <a:cs typeface="Arial" pitchFamily="34" charset="0"/>
            </a:endParaRPr>
          </a:p>
        </p:txBody>
      </p:sp>
      <p:sp>
        <p:nvSpPr>
          <p:cNvPr id="15" name="Rounded Rectangle 14"/>
          <p:cNvSpPr/>
          <p:nvPr/>
        </p:nvSpPr>
        <p:spPr>
          <a:xfrm>
            <a:off x="3836622" y="1182688"/>
            <a:ext cx="498670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Advanced Features</a:t>
            </a:r>
            <a:endParaRPr lang="en-CA" b="1" i="1" dirty="0">
              <a:solidFill>
                <a:srgbClr val="333333"/>
              </a:solidFill>
            </a:endParaRPr>
          </a:p>
        </p:txBody>
      </p:sp>
      <p:sp>
        <p:nvSpPr>
          <p:cNvPr id="18" name="Flowchart: Stored Data 19"/>
          <p:cNvSpPr>
            <a:spLocks noChangeArrowheads="1"/>
          </p:cNvSpPr>
          <p:nvPr>
            <p:custDataLst>
              <p:tags r:id="rId11"/>
            </p:custDataLst>
          </p:nvPr>
        </p:nvSpPr>
        <p:spPr bwMode="auto">
          <a:xfrm flipH="1">
            <a:off x="5349240" y="1599565"/>
            <a:ext cx="3474720" cy="365760"/>
          </a:xfrm>
          <a:prstGeom prst="rect">
            <a:avLst/>
          </a:prstGeom>
          <a:solidFill>
            <a:schemeClr val="accent1"/>
          </a:solidFill>
          <a:ln w="6350">
            <a:noFill/>
            <a:miter lim="800000"/>
            <a:headEnd/>
            <a:tailEnd/>
          </a:ln>
        </p:spPr>
        <p:txBody>
          <a:bodyPr anchor="ctr"/>
          <a:lstStyle/>
          <a:p>
            <a:pPr algn="l"/>
            <a:r>
              <a:rPr lang="en-US" sz="1400" b="1" dirty="0" smtClean="0">
                <a:solidFill>
                  <a:srgbClr val="FFFFFF"/>
                </a:solidFill>
                <a:latin typeface="Arial" pitchFamily="34" charset="0"/>
                <a:cs typeface="Arial" pitchFamily="34" charset="0"/>
              </a:rPr>
              <a:t>What we looked for:</a:t>
            </a:r>
          </a:p>
        </p:txBody>
      </p:sp>
      <p:sp>
        <p:nvSpPr>
          <p:cNvPr id="19" name="Rectangle 18"/>
          <p:cNvSpPr>
            <a:spLocks noChangeArrowheads="1"/>
          </p:cNvSpPr>
          <p:nvPr>
            <p:custDataLst>
              <p:tags r:id="rId12"/>
            </p:custDataLst>
          </p:nvPr>
        </p:nvSpPr>
        <p:spPr bwMode="auto">
          <a:xfrm flipH="1">
            <a:off x="3840479" y="1600200"/>
            <a:ext cx="1508127" cy="365760"/>
          </a:xfrm>
          <a:prstGeom prst="rect">
            <a:avLst/>
          </a:prstGeom>
          <a:solidFill>
            <a:schemeClr val="accent1"/>
          </a:solidFill>
          <a:ln w="25400">
            <a:noFill/>
            <a:miter lim="800000"/>
            <a:headEnd/>
            <a:tailEnd/>
          </a:ln>
          <a:effectLst/>
        </p:spPr>
        <p:txBody>
          <a:bodyPr anchor="ctr"/>
          <a:lstStyle/>
          <a:p>
            <a:pPr algn="l">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20" name="Rectangle 19"/>
          <p:cNvSpPr/>
          <p:nvPr/>
        </p:nvSpPr>
        <p:spPr>
          <a:xfrm>
            <a:off x="323410" y="1541085"/>
            <a:ext cx="3334190" cy="1384995"/>
          </a:xfrm>
          <a:prstGeom prst="rect">
            <a:avLst/>
          </a:prstGeom>
        </p:spPr>
        <p:txBody>
          <a:bodyPr wrap="square">
            <a:spAutoFit/>
          </a:bodyPr>
          <a:lstStyle/>
          <a:p>
            <a:pPr algn="l"/>
            <a:r>
              <a:rPr lang="en-US" sz="1200" dirty="0">
                <a:solidFill>
                  <a:srgbClr val="333333"/>
                </a:solidFill>
              </a:rPr>
              <a:t>Info-Tech scored each vendor’s features offering as a summation of its individual scores across the listed advanced features. Vendors were given one point for each feature the product inherently provided. Some categories were scored on a more granular scale with vendors receiving half points</a:t>
            </a:r>
            <a:r>
              <a:rPr lang="en-US" sz="1200" dirty="0" smtClean="0">
                <a:solidFill>
                  <a:srgbClr val="333333"/>
                </a:solidFill>
              </a:rPr>
              <a:t>.</a:t>
            </a:r>
            <a:endParaRPr lang="en-US" sz="1200" dirty="0">
              <a:solidFill>
                <a:srgbClr val="333333"/>
              </a:solidFill>
            </a:endParaRPr>
          </a:p>
        </p:txBody>
      </p:sp>
      <p:sp>
        <p:nvSpPr>
          <p:cNvPr id="21" name="Rounded Rectangle 20"/>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Scoring Methodology</a:t>
            </a:r>
            <a:endParaRPr lang="en-CA" b="1" i="1" dirty="0">
              <a:solidFill>
                <a:srgbClr val="333333"/>
              </a:solidFill>
            </a:endParaRPr>
          </a:p>
        </p:txBody>
      </p:sp>
      <p:sp>
        <p:nvSpPr>
          <p:cNvPr id="22" name="Rounded Rectangle 21"/>
          <p:cNvSpPr/>
          <p:nvPr>
            <p:custDataLst>
              <p:tags r:id="rId13"/>
            </p:custDataLst>
          </p:nvPr>
        </p:nvSpPr>
        <p:spPr>
          <a:xfrm rot="10800000">
            <a:off x="317208" y="507492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23" name="TextBox 22"/>
          <p:cNvSpPr txBox="1"/>
          <p:nvPr>
            <p:custDataLst>
              <p:tags r:id="rId14"/>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smtClean="0">
                <a:solidFill>
                  <a:srgbClr val="333333"/>
                </a:solidFill>
                <a:hlinkClick r:id="" action="ppaction://noaction"/>
              </a:rPr>
              <a:t>Information Presentation – Feature Ranks (Stoplights)</a:t>
            </a:r>
            <a:r>
              <a:rPr lang="en-US" sz="1000" dirty="0" smtClean="0">
                <a:solidFill>
                  <a:srgbClr val="333333"/>
                </a:solidFill>
              </a:rPr>
              <a:t> in the Appendix</a:t>
            </a:r>
            <a:r>
              <a:rPr lang="en-US" sz="1000" dirty="0" smtClean="0">
                <a:solidFill>
                  <a:srgbClr val="333333"/>
                </a:solidFill>
                <a:latin typeface="Arial"/>
              </a:rPr>
              <a:t>.</a:t>
            </a:r>
          </a:p>
        </p:txBody>
      </p:sp>
      <p:pic>
        <p:nvPicPr>
          <p:cNvPr id="24" name="Picture 3">
            <a:hlinkClick r:id="rId16"/>
          </p:cNvPr>
          <p:cNvPicPr>
            <a:picLocks noChangeAspect="1" noChangeArrowheads="1"/>
          </p:cNvPicPr>
          <p:nvPr/>
        </p:nvPicPr>
        <p:blipFill>
          <a:blip r:embed="rId17"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2308123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251520" y="1160748"/>
            <a:ext cx="8620124" cy="657225"/>
          </a:xfrm>
        </p:spPr>
        <p:txBody>
          <a:bodyPr/>
          <a:lstStyle/>
          <a:p>
            <a:r>
              <a:rPr lang="en-US" dirty="0">
                <a:cs typeface="Arial" pitchFamily="34" charset="0"/>
              </a:rPr>
              <a:t>Arrange a call </a:t>
            </a:r>
            <a:r>
              <a:rPr lang="en-US" dirty="0" smtClean="0">
                <a:cs typeface="Arial" pitchFamily="34" charset="0"/>
              </a:rPr>
              <a:t>now: email </a:t>
            </a:r>
            <a:r>
              <a:rPr lang="en-US" dirty="0" smtClean="0">
                <a:solidFill>
                  <a:schemeClr val="bg1"/>
                </a:solidFill>
                <a:cs typeface="Arial" pitchFamily="34" charset="0"/>
                <a:hlinkClick r:id="rId2"/>
              </a:rPr>
              <a:t>GuidedImplementations@InfoTech.com</a:t>
            </a:r>
            <a:r>
              <a:rPr lang="en-US" dirty="0" smtClean="0">
                <a:solidFill>
                  <a:schemeClr val="bg1"/>
                </a:solidFill>
                <a:cs typeface="Arial" pitchFamily="34" charset="0"/>
              </a:rPr>
              <a:t> </a:t>
            </a:r>
            <a:r>
              <a:rPr lang="en-US" dirty="0">
                <a:cs typeface="Arial" pitchFamily="34" charset="0"/>
              </a:rPr>
              <a:t>or </a:t>
            </a:r>
            <a:r>
              <a:rPr lang="en-US" dirty="0" smtClean="0">
                <a:cs typeface="Arial" pitchFamily="34" charset="0"/>
              </a:rPr>
              <a:t>call       </a:t>
            </a:r>
            <a:r>
              <a:rPr lang="en-CA" dirty="0"/>
              <a:t>1-888-670-8889 and ask for the Guided Implementation </a:t>
            </a:r>
            <a:r>
              <a:rPr lang="en-CA" dirty="0" smtClean="0"/>
              <a:t>Coordinator.</a:t>
            </a:r>
            <a:endParaRPr lang="en-US" dirty="0">
              <a:solidFill>
                <a:schemeClr val="bg1"/>
              </a:solidFill>
              <a:cs typeface="Arial" pitchFamily="34" charset="0"/>
            </a:endParaRPr>
          </a:p>
          <a:p>
            <a:endParaRPr lang="en-US" dirty="0"/>
          </a:p>
        </p:txBody>
      </p:sp>
      <p:sp>
        <p:nvSpPr>
          <p:cNvPr id="3" name="Title 2"/>
          <p:cNvSpPr>
            <a:spLocks noGrp="1"/>
          </p:cNvSpPr>
          <p:nvPr>
            <p:ph type="title"/>
          </p:nvPr>
        </p:nvSpPr>
        <p:spPr>
          <a:xfrm>
            <a:off x="251520" y="260648"/>
            <a:ext cx="8625780" cy="864096"/>
          </a:xfrm>
        </p:spPr>
        <p:txBody>
          <a:bodyPr/>
          <a:lstStyle/>
          <a:p>
            <a:r>
              <a:rPr lang="en-US" dirty="0" smtClean="0"/>
              <a:t>Shortlist Assistance &amp; Requirements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78338473"/>
              </p:ext>
            </p:extLst>
          </p:nvPr>
        </p:nvGraphicFramePr>
        <p:xfrm>
          <a:off x="193185" y="1813076"/>
          <a:ext cx="8847784" cy="3367195"/>
        </p:xfrm>
        <a:graphic>
          <a:graphicData uri="http://schemas.openxmlformats.org/drawingml/2006/table">
            <a:tbl>
              <a:tblPr>
                <a:tableStyleId>{5C22544A-7EE6-4342-B048-85BDC9FD1C3A}</a:tableStyleId>
              </a:tblPr>
              <a:tblGrid>
                <a:gridCol w="2949261"/>
                <a:gridCol w="2949261"/>
                <a:gridCol w="2949262"/>
              </a:tblGrid>
              <a:tr h="4639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cs typeface="Arial" pitchFamily="34" charset="0"/>
                        </a:rPr>
                        <a:t>Prior to the Guided</a:t>
                      </a:r>
                      <a:r>
                        <a:rPr lang="en-US" sz="1400" b="1" baseline="0" dirty="0" smtClean="0">
                          <a:solidFill>
                            <a:schemeClr val="tx1"/>
                          </a:solidFill>
                          <a:latin typeface="+mn-lt"/>
                          <a:cs typeface="Arial" pitchFamily="34" charset="0"/>
                        </a:rPr>
                        <a:t> Implementation</a:t>
                      </a:r>
                      <a:endParaRPr lang="en-US" sz="1400" b="1" dirty="0" smtClean="0">
                        <a:solidFill>
                          <a:schemeClr val="tx1"/>
                        </a:solidFill>
                        <a:latin typeface="+mn-lt"/>
                        <a:cs typeface="Arial" pitchFamily="34" charset="0"/>
                      </a:endParaRPr>
                    </a:p>
                  </a:txBody>
                  <a:tcPr marL="68580" marR="68580" marT="34290" marB="3429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cs typeface="Arial" pitchFamily="34" charset="0"/>
                        </a:rPr>
                        <a:t>During the Guided</a:t>
                      </a:r>
                      <a:r>
                        <a:rPr lang="en-US" sz="1400" b="1" baseline="0" dirty="0" smtClean="0">
                          <a:solidFill>
                            <a:schemeClr val="tx1"/>
                          </a:solidFill>
                          <a:latin typeface="+mn-lt"/>
                          <a:cs typeface="Arial" pitchFamily="34" charset="0"/>
                        </a:rPr>
                        <a:t> Implementation</a:t>
                      </a:r>
                      <a:endParaRPr lang="en-US" sz="1400" b="1" dirty="0" smtClean="0">
                        <a:solidFill>
                          <a:schemeClr val="tx1"/>
                        </a:solidFill>
                        <a:latin typeface="+mn-lt"/>
                        <a:cs typeface="Arial" pitchFamily="34" charset="0"/>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cs typeface="Arial" pitchFamily="34" charset="0"/>
                        </a:rPr>
                        <a:t>Value &amp; Outcome</a:t>
                      </a:r>
                    </a:p>
                  </a:txBody>
                  <a:tcPr marL="68580" marR="68580" marT="34290" marB="3429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2">
                        <a:lumMod val="40000"/>
                        <a:lumOff val="60000"/>
                      </a:schemeClr>
                    </a:solidFill>
                  </a:tcPr>
                </a:tc>
              </a:tr>
              <a:tr h="2871895">
                <a:tc>
                  <a:txBody>
                    <a:bodyPr/>
                    <a:lstStyle/>
                    <a:p>
                      <a:pPr marL="228600" indent="-228600" algn="l">
                        <a:spcBef>
                          <a:spcPts val="400"/>
                        </a:spcBef>
                        <a:buFont typeface="+mj-lt"/>
                        <a:buAutoNum type="arabicPeriod"/>
                      </a:pPr>
                      <a:r>
                        <a:rPr lang="en-US" sz="1200" dirty="0" smtClean="0">
                          <a:solidFill>
                            <a:schemeClr val="tx1"/>
                          </a:solidFill>
                          <a:latin typeface="+mn-lt"/>
                          <a:cs typeface="Arial" pitchFamily="34" charset="0"/>
                        </a:rPr>
                        <a:t>Have reasoning as to why a new solution is being discussed.</a:t>
                      </a:r>
                    </a:p>
                    <a:p>
                      <a:pPr marL="228600" indent="-228600" algn="l">
                        <a:spcBef>
                          <a:spcPts val="400"/>
                        </a:spcBef>
                        <a:buFont typeface="+mj-lt"/>
                        <a:buAutoNum type="arabicPeriod"/>
                      </a:pPr>
                      <a:r>
                        <a:rPr lang="en-US" sz="1200" dirty="0" smtClean="0">
                          <a:solidFill>
                            <a:schemeClr val="tx1"/>
                          </a:solidFill>
                          <a:latin typeface="+mn-lt"/>
                          <a:cs typeface="Arial" pitchFamily="34" charset="0"/>
                        </a:rPr>
                        <a:t>Compile list of incompetencies and gaps.</a:t>
                      </a:r>
                    </a:p>
                  </a:txBody>
                  <a:tcPr marL="68580" marR="68580" marT="34290" marB="3429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noFill/>
                  </a:tcPr>
                </a:tc>
                <a:tc>
                  <a:txBody>
                    <a:bodyPr/>
                    <a:lstStyle/>
                    <a:p>
                      <a:pPr algn="l"/>
                      <a:r>
                        <a:rPr lang="en-US" sz="1200" b="1" dirty="0" smtClean="0">
                          <a:solidFill>
                            <a:schemeClr val="tx1"/>
                          </a:solidFill>
                          <a:latin typeface="+mn-lt"/>
                          <a:cs typeface="Arial" pitchFamily="34" charset="0"/>
                        </a:rPr>
                        <a:t>An Info-Tech Consulting Analyst will</a:t>
                      </a:r>
                      <a:br>
                        <a:rPr lang="en-US" sz="1200" b="1" dirty="0" smtClean="0">
                          <a:solidFill>
                            <a:schemeClr val="tx1"/>
                          </a:solidFill>
                          <a:latin typeface="+mn-lt"/>
                          <a:cs typeface="Arial" pitchFamily="34" charset="0"/>
                        </a:rPr>
                      </a:br>
                      <a:r>
                        <a:rPr lang="en-US" sz="1200" b="1" dirty="0" smtClean="0">
                          <a:solidFill>
                            <a:schemeClr val="tx1"/>
                          </a:solidFill>
                          <a:latin typeface="+mn-lt"/>
                          <a:cs typeface="Arial" pitchFamily="34" charset="0"/>
                        </a:rPr>
                        <a:t>discuss with you:</a:t>
                      </a:r>
                    </a:p>
                    <a:p>
                      <a:pPr marL="228600" indent="-228600" algn="l">
                        <a:spcBef>
                          <a:spcPts val="400"/>
                        </a:spcBef>
                        <a:buFont typeface="Arial" pitchFamily="34" charset="0"/>
                        <a:buChar char="•"/>
                      </a:pPr>
                      <a:r>
                        <a:rPr lang="en-US" sz="1200" dirty="0" smtClean="0">
                          <a:solidFill>
                            <a:schemeClr val="tx1"/>
                          </a:solidFill>
                          <a:latin typeface="+mn-lt"/>
                          <a:cs typeface="Arial" pitchFamily="34" charset="0"/>
                        </a:rPr>
                        <a:t>Reviewing the market and understanding the rationale behind the evaluation.</a:t>
                      </a:r>
                    </a:p>
                    <a:p>
                      <a:pPr marL="228600" indent="-228600" algn="l">
                        <a:spcBef>
                          <a:spcPts val="400"/>
                        </a:spcBef>
                        <a:buFont typeface="Arial" pitchFamily="34" charset="0"/>
                        <a:buChar char="•"/>
                      </a:pPr>
                      <a:r>
                        <a:rPr lang="en-US" sz="1200" dirty="0" smtClean="0">
                          <a:solidFill>
                            <a:schemeClr val="tx1"/>
                          </a:solidFill>
                          <a:latin typeface="+mn-lt"/>
                          <a:cs typeface="Arial" pitchFamily="34" charset="0"/>
                        </a:rPr>
                        <a:t>Deciding</a:t>
                      </a:r>
                      <a:r>
                        <a:rPr lang="en-US" sz="1200" baseline="0" dirty="0" smtClean="0">
                          <a:solidFill>
                            <a:schemeClr val="tx1"/>
                          </a:solidFill>
                          <a:latin typeface="+mn-lt"/>
                          <a:cs typeface="Arial" pitchFamily="34" charset="0"/>
                        </a:rPr>
                        <a:t> on a</a:t>
                      </a:r>
                      <a:r>
                        <a:rPr lang="en-US" sz="1200" dirty="0" smtClean="0">
                          <a:solidFill>
                            <a:schemeClr val="tx1"/>
                          </a:solidFill>
                          <a:latin typeface="+mn-lt"/>
                          <a:cs typeface="Arial" pitchFamily="34" charset="0"/>
                        </a:rPr>
                        <a:t> deployment method.</a:t>
                      </a:r>
                    </a:p>
                    <a:p>
                      <a:pPr marL="228600" indent="-228600" algn="l">
                        <a:spcBef>
                          <a:spcPts val="400"/>
                        </a:spcBef>
                        <a:buFont typeface="Arial" pitchFamily="34" charset="0"/>
                        <a:buChar char="•"/>
                      </a:pPr>
                      <a:r>
                        <a:rPr lang="en-US" sz="1200" dirty="0" smtClean="0">
                          <a:solidFill>
                            <a:schemeClr val="tx1"/>
                          </a:solidFill>
                          <a:latin typeface="+mn-lt"/>
                          <a:cs typeface="Arial" pitchFamily="34" charset="0"/>
                        </a:rPr>
                        <a:t>Analyzing required</a:t>
                      </a:r>
                      <a:r>
                        <a:rPr lang="en-US" sz="1200" baseline="0" dirty="0" smtClean="0">
                          <a:solidFill>
                            <a:schemeClr val="tx1"/>
                          </a:solidFill>
                          <a:latin typeface="+mn-lt"/>
                          <a:cs typeface="Arial" pitchFamily="34" charset="0"/>
                        </a:rPr>
                        <a:t> and available features.</a:t>
                      </a:r>
                      <a:endParaRPr lang="en-US" sz="1200" dirty="0" smtClean="0">
                        <a:solidFill>
                          <a:schemeClr val="tx1"/>
                        </a:solidFill>
                        <a:latin typeface="+mn-lt"/>
                        <a:cs typeface="Arial" pitchFamily="34" charset="0"/>
                      </a:endParaRPr>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noFill/>
                  </a:tcPr>
                </a:tc>
                <a:tc>
                  <a:txBody>
                    <a:bodyPr/>
                    <a:lstStyle/>
                    <a:p>
                      <a:pPr algn="l"/>
                      <a:r>
                        <a:rPr lang="en-US" sz="1200" b="1" dirty="0" smtClean="0">
                          <a:solidFill>
                            <a:schemeClr val="tx1"/>
                          </a:solidFill>
                          <a:latin typeface="+mn-lt"/>
                          <a:cs typeface="Arial" pitchFamily="34" charset="0"/>
                        </a:rPr>
                        <a:t>At the conclusion of the Guided Implementation call, you will have:</a:t>
                      </a:r>
                    </a:p>
                    <a:p>
                      <a:pPr marL="228600" indent="-228600" algn="l">
                        <a:spcBef>
                          <a:spcPts val="400"/>
                        </a:spcBef>
                        <a:buFont typeface="Arial" pitchFamily="34" charset="0"/>
                        <a:buChar char="•"/>
                      </a:pPr>
                      <a:r>
                        <a:rPr lang="en-US" sz="1200" dirty="0" smtClean="0">
                          <a:solidFill>
                            <a:schemeClr val="tx1"/>
                          </a:solidFill>
                          <a:latin typeface="+mn-lt"/>
                          <a:cs typeface="Arial" pitchFamily="34" charset="0"/>
                        </a:rPr>
                        <a:t>A</a:t>
                      </a:r>
                      <a:r>
                        <a:rPr lang="en-US" sz="1200" baseline="0" dirty="0" smtClean="0">
                          <a:solidFill>
                            <a:schemeClr val="tx1"/>
                          </a:solidFill>
                          <a:latin typeface="+mn-lt"/>
                          <a:cs typeface="Arial" pitchFamily="34" charset="0"/>
                        </a:rPr>
                        <a:t> d</a:t>
                      </a:r>
                      <a:r>
                        <a:rPr lang="en-US" sz="1200" dirty="0" smtClean="0">
                          <a:solidFill>
                            <a:schemeClr val="tx1"/>
                          </a:solidFill>
                          <a:latin typeface="+mn-lt"/>
                          <a:cs typeface="Arial" pitchFamily="34" charset="0"/>
                        </a:rPr>
                        <a:t>eep understanding of the market situation.</a:t>
                      </a:r>
                    </a:p>
                    <a:p>
                      <a:pPr marL="228600" indent="-228600" algn="l">
                        <a:spcBef>
                          <a:spcPts val="400"/>
                        </a:spcBef>
                        <a:buFont typeface="Arial" pitchFamily="34" charset="0"/>
                        <a:buChar char="•"/>
                      </a:pPr>
                      <a:r>
                        <a:rPr lang="en-US" sz="1200" dirty="0" smtClean="0">
                          <a:solidFill>
                            <a:schemeClr val="tx1"/>
                          </a:solidFill>
                          <a:latin typeface="+mn-lt"/>
                          <a:cs typeface="Arial" pitchFamily="34" charset="0"/>
                        </a:rPr>
                        <a:t>A</a:t>
                      </a:r>
                      <a:r>
                        <a:rPr lang="en-US" sz="1200" baseline="0" dirty="0" smtClean="0">
                          <a:solidFill>
                            <a:schemeClr val="tx1"/>
                          </a:solidFill>
                          <a:latin typeface="+mn-lt"/>
                          <a:cs typeface="Arial" pitchFamily="34" charset="0"/>
                        </a:rPr>
                        <a:t> n</a:t>
                      </a:r>
                      <a:r>
                        <a:rPr lang="en-US" sz="1200" dirty="0" smtClean="0">
                          <a:solidFill>
                            <a:schemeClr val="tx1"/>
                          </a:solidFill>
                          <a:latin typeface="+mn-lt"/>
                          <a:cs typeface="Arial" pitchFamily="34" charset="0"/>
                        </a:rPr>
                        <a:t>arrow list of vendors with the customized evaluation tool.</a:t>
                      </a:r>
                    </a:p>
                    <a:p>
                      <a:pPr marL="228600" indent="-228600" algn="l">
                        <a:spcBef>
                          <a:spcPts val="400"/>
                        </a:spcBef>
                        <a:buFont typeface="Arial" pitchFamily="34" charset="0"/>
                        <a:buChar char="•"/>
                      </a:pPr>
                      <a:r>
                        <a:rPr lang="en-US" sz="1200" dirty="0" smtClean="0">
                          <a:solidFill>
                            <a:schemeClr val="tx1"/>
                          </a:solidFill>
                          <a:latin typeface="+mn-lt"/>
                          <a:cs typeface="Arial" pitchFamily="34" charset="0"/>
                        </a:rPr>
                        <a:t>An RFP template to distribute to vendors.</a:t>
                      </a:r>
                    </a:p>
                  </a:txBody>
                  <a:tcPr marL="68580" marR="68580" marT="34290" marB="34290">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noFill/>
                  </a:tcPr>
                </a:tc>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364" y="157034"/>
            <a:ext cx="931706" cy="931706"/>
          </a:xfrm>
          <a:prstGeom prst="rect">
            <a:avLst/>
          </a:prstGeom>
        </p:spPr>
      </p:pic>
      <p:pic>
        <p:nvPicPr>
          <p:cNvPr id="6"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1125932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2"/>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p:cNvPicPr>
            <a:picLocks noChangeAspect="1"/>
          </p:cNvPicPr>
          <p:nvPr/>
        </p:nvPicPr>
        <p:blipFill>
          <a:blip r:embed="rId3"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4"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7" name="Group 16"/>
          <p:cNvGrpSpPr/>
          <p:nvPr/>
        </p:nvGrpSpPr>
        <p:grpSpPr>
          <a:xfrm>
            <a:off x="0" y="6422955"/>
            <a:ext cx="9144000" cy="437555"/>
            <a:chOff x="0" y="6422955"/>
            <a:chExt cx="9144000" cy="437555"/>
          </a:xfrm>
        </p:grpSpPr>
        <p:pic>
          <p:nvPicPr>
            <p:cNvPr id="1027"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595081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251520" y="1179511"/>
            <a:ext cx="8502651" cy="685800"/>
          </a:xfrm>
        </p:spPr>
        <p:txBody>
          <a:bodyPr/>
          <a:lstStyle/>
          <a:p>
            <a:r>
              <a:rPr lang="en-CA" dirty="0" smtClean="0"/>
              <a:t>Unprecedented storage growth, virtualization, and solid-state storage options are making array purchases more complicated than ever. </a:t>
            </a:r>
          </a:p>
          <a:p>
            <a:endParaRPr lang="en-CA" dirty="0"/>
          </a:p>
        </p:txBody>
      </p:sp>
      <p:sp>
        <p:nvSpPr>
          <p:cNvPr id="7" name="Title 6"/>
          <p:cNvSpPr>
            <a:spLocks noGrp="1"/>
          </p:cNvSpPr>
          <p:nvPr>
            <p:ph type="title"/>
          </p:nvPr>
        </p:nvSpPr>
        <p:spPr>
          <a:xfrm>
            <a:off x="251520" y="260648"/>
            <a:ext cx="8625780" cy="864096"/>
          </a:xfrm>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320674" y="2468563"/>
            <a:ext cx="4159251" cy="2376264"/>
          </a:xfrm>
        </p:spPr>
        <p:txBody>
          <a:bodyPr/>
          <a:lstStyle/>
          <a:p>
            <a:pPr>
              <a:lnSpc>
                <a:spcPct val="100000"/>
              </a:lnSpc>
            </a:pPr>
            <a:r>
              <a:rPr lang="en-CA" sz="1400" dirty="0" smtClean="0"/>
              <a:t>IT leaders at organizations planning to purchase a disk-based or hybrid storage array.</a:t>
            </a:r>
          </a:p>
        </p:txBody>
      </p:sp>
      <p:sp>
        <p:nvSpPr>
          <p:cNvPr id="20" name="Text Placeholder 19"/>
          <p:cNvSpPr>
            <a:spLocks noGrp="1"/>
          </p:cNvSpPr>
          <p:nvPr>
            <p:ph type="body" sz="quarter" idx="21"/>
          </p:nvPr>
        </p:nvSpPr>
        <p:spPr>
          <a:xfrm>
            <a:off x="320675" y="1965960"/>
            <a:ext cx="4159250" cy="365760"/>
          </a:xfrm>
        </p:spPr>
        <p:txBody>
          <a:bodyPr/>
          <a:lstStyle/>
          <a:p>
            <a:r>
              <a:rPr lang="en-CA" dirty="0" smtClean="0"/>
              <a:t>This Research Is Designed For:</a:t>
            </a:r>
            <a:endParaRPr lang="en-CA" dirty="0"/>
          </a:p>
        </p:txBody>
      </p:sp>
      <p:sp>
        <p:nvSpPr>
          <p:cNvPr id="21" name="Text Placeholder 20"/>
          <p:cNvSpPr>
            <a:spLocks noGrp="1"/>
          </p:cNvSpPr>
          <p:nvPr>
            <p:ph type="body" sz="quarter" idx="22"/>
          </p:nvPr>
        </p:nvSpPr>
        <p:spPr>
          <a:xfrm>
            <a:off x="4664075" y="1965960"/>
            <a:ext cx="4159250" cy="365760"/>
          </a:xfrm>
        </p:spPr>
        <p:txBody>
          <a:bodyPr/>
          <a:lstStyle/>
          <a:p>
            <a:r>
              <a:rPr lang="en-CA" dirty="0" smtClean="0"/>
              <a:t>This Research Will Help You:</a:t>
            </a:r>
            <a:endParaRPr lang="en-CA" dirty="0"/>
          </a:p>
        </p:txBody>
      </p:sp>
      <p:sp>
        <p:nvSpPr>
          <p:cNvPr id="22" name="Text Placeholder 21"/>
          <p:cNvSpPr>
            <a:spLocks noGrp="1"/>
          </p:cNvSpPr>
          <p:nvPr>
            <p:ph type="body" sz="quarter" idx="23"/>
          </p:nvPr>
        </p:nvSpPr>
        <p:spPr>
          <a:xfrm>
            <a:off x="4664075" y="2468563"/>
            <a:ext cx="4159250" cy="2376264"/>
          </a:xfrm>
        </p:spPr>
        <p:txBody>
          <a:bodyPr/>
          <a:lstStyle/>
          <a:p>
            <a:pPr>
              <a:lnSpc>
                <a:spcPct val="100000"/>
              </a:lnSpc>
            </a:pPr>
            <a:r>
              <a:rPr lang="en-CA" sz="1400" dirty="0" smtClean="0"/>
              <a:t>Align vendor strengths and limitations to your current and projected storage needs.</a:t>
            </a:r>
          </a:p>
          <a:p>
            <a:pPr>
              <a:lnSpc>
                <a:spcPct val="100000"/>
              </a:lnSpc>
            </a:pPr>
            <a:r>
              <a:rPr lang="en-CA" sz="1400" dirty="0" smtClean="0"/>
              <a:t>Understand available functionality for current mid-range SANs.</a:t>
            </a:r>
          </a:p>
          <a:p>
            <a:pPr>
              <a:lnSpc>
                <a:spcPct val="100000"/>
              </a:lnSpc>
            </a:pPr>
            <a:r>
              <a:rPr lang="en-CA" sz="1400" dirty="0" smtClean="0"/>
              <a:t>Select the vendor and solution that is the best fit for your organization.</a:t>
            </a:r>
          </a:p>
        </p:txBody>
      </p:sp>
      <p:cxnSp>
        <p:nvCxnSpPr>
          <p:cNvPr id="8" name="Straight Connector 7"/>
          <p:cNvCxnSpPr/>
          <p:nvPr/>
        </p:nvCxnSpPr>
        <p:spPr>
          <a:xfrm rot="5400000">
            <a:off x="3383869" y="3657011"/>
            <a:ext cx="2376261"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100267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51520" y="260648"/>
            <a:ext cx="8625780" cy="864096"/>
          </a:xfrm>
        </p:spPr>
        <p:txBody>
          <a:bodyPr anchor="ctr"/>
          <a:lstStyle/>
          <a:p>
            <a:r>
              <a:rPr lang="en-US" dirty="0" smtClean="0"/>
              <a:t>How to use this Vendor Landscape</a:t>
            </a:r>
            <a:endParaRPr lang="en-US" dirty="0"/>
          </a:p>
        </p:txBody>
      </p:sp>
      <p:sp>
        <p:nvSpPr>
          <p:cNvPr id="12" name="TextBox 11"/>
          <p:cNvSpPr txBox="1"/>
          <p:nvPr/>
        </p:nvSpPr>
        <p:spPr>
          <a:xfrm>
            <a:off x="4580642" y="5970009"/>
            <a:ext cx="2175597" cy="300082"/>
          </a:xfrm>
          <a:prstGeom prst="rect">
            <a:avLst/>
          </a:prstGeom>
          <a:noFill/>
        </p:spPr>
        <p:txBody>
          <a:bodyPr wrap="none" rtlCol="0">
            <a:spAutoFit/>
          </a:bodyPr>
          <a:lstStyle/>
          <a:p>
            <a:r>
              <a:rPr lang="en-CA" sz="1350" dirty="0" smtClean="0"/>
              <a:t>*</a:t>
            </a:r>
            <a:r>
              <a:rPr lang="en-CA" sz="900" dirty="0" smtClean="0"/>
              <a:t>Gold </a:t>
            </a:r>
            <a:r>
              <a:rPr lang="en-CA" sz="900" dirty="0"/>
              <a:t>and Silver level subscribers only</a:t>
            </a:r>
          </a:p>
        </p:txBody>
      </p:sp>
      <p:sp>
        <p:nvSpPr>
          <p:cNvPr id="13" name="TextBox 12"/>
          <p:cNvSpPr txBox="1"/>
          <p:nvPr/>
        </p:nvSpPr>
        <p:spPr>
          <a:xfrm>
            <a:off x="251520" y="1182478"/>
            <a:ext cx="8508432" cy="646331"/>
          </a:xfrm>
          <a:prstGeom prst="rect">
            <a:avLst/>
          </a:prstGeom>
          <a:noFill/>
        </p:spPr>
        <p:txBody>
          <a:bodyPr wrap="square" rtlCol="0">
            <a:spAutoFit/>
          </a:bodyPr>
          <a:lstStyle/>
          <a:p>
            <a:pPr algn="l"/>
            <a:r>
              <a:rPr lang="en-US" b="1" dirty="0" smtClean="0"/>
              <a:t>There are multiple ways you can use this Info-Tech Vendor Landscape in your organization. Choose the option that best fits your needs:</a:t>
            </a:r>
            <a:endParaRPr lang="en-US" b="1" dirty="0"/>
          </a:p>
        </p:txBody>
      </p:sp>
      <p:sp>
        <p:nvSpPr>
          <p:cNvPr id="20" name="Rectangle 19"/>
          <p:cNvSpPr/>
          <p:nvPr/>
        </p:nvSpPr>
        <p:spPr>
          <a:xfrm>
            <a:off x="4637233" y="1978876"/>
            <a:ext cx="3089447" cy="806823"/>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1" name="TextBox 20"/>
          <p:cNvSpPr txBox="1"/>
          <p:nvPr/>
        </p:nvSpPr>
        <p:spPr>
          <a:xfrm>
            <a:off x="4817580" y="2089898"/>
            <a:ext cx="1701719" cy="584775"/>
          </a:xfrm>
          <a:prstGeom prst="rect">
            <a:avLst/>
          </a:prstGeom>
          <a:noFill/>
        </p:spPr>
        <p:txBody>
          <a:bodyPr wrap="square" rtlCol="0">
            <a:spAutoFit/>
          </a:bodyPr>
          <a:lstStyle/>
          <a:p>
            <a:pPr algn="ctr"/>
            <a:r>
              <a:rPr lang="en-US" sz="1600" b="1" dirty="0" smtClean="0">
                <a:solidFill>
                  <a:schemeClr val="bg1"/>
                </a:solidFill>
                <a:effectLst>
                  <a:outerShdw blurRad="50800" dist="38100" dir="2700000" algn="tl" rotWithShape="0">
                    <a:prstClr val="black">
                      <a:alpha val="40000"/>
                    </a:prstClr>
                  </a:outerShdw>
                </a:effectLst>
              </a:rPr>
              <a:t>Free Guided Implementation</a:t>
            </a:r>
            <a:endParaRPr lang="en-US" sz="1600" b="1" dirty="0">
              <a:solidFill>
                <a:schemeClr val="bg1"/>
              </a:solidFill>
              <a:effectLst>
                <a:outerShdw blurRad="50800" dist="38100" dir="2700000" algn="tl" rotWithShape="0">
                  <a:prstClr val="black">
                    <a:alpha val="40000"/>
                  </a:prstClr>
                </a:outerShdw>
              </a:effectLs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5844" y="2075888"/>
            <a:ext cx="677676" cy="605498"/>
          </a:xfrm>
          <a:prstGeom prst="rect">
            <a:avLst/>
          </a:prstGeom>
        </p:spPr>
      </p:pic>
      <p:sp>
        <p:nvSpPr>
          <p:cNvPr id="23" name="Rectangle 22"/>
          <p:cNvSpPr/>
          <p:nvPr/>
        </p:nvSpPr>
        <p:spPr>
          <a:xfrm>
            <a:off x="999533" y="1978876"/>
            <a:ext cx="3090102" cy="806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4" name="TextBox 23"/>
          <p:cNvSpPr txBox="1"/>
          <p:nvPr/>
        </p:nvSpPr>
        <p:spPr>
          <a:xfrm>
            <a:off x="1242595" y="2089899"/>
            <a:ext cx="1353312" cy="584775"/>
          </a:xfrm>
          <a:prstGeom prst="rect">
            <a:avLst/>
          </a:prstGeom>
          <a:noFill/>
        </p:spPr>
        <p:txBody>
          <a:bodyPr wrap="square" rtlCol="0">
            <a:spAutoFit/>
          </a:bodyPr>
          <a:lstStyle/>
          <a:p>
            <a:pPr algn="ctr"/>
            <a:r>
              <a:rPr lang="en-US" sz="1600" b="1" dirty="0" smtClean="0">
                <a:solidFill>
                  <a:schemeClr val="bg1"/>
                </a:solidFill>
                <a:effectLst>
                  <a:outerShdw blurRad="50800" dist="38100" dir="2700000" algn="tl" rotWithShape="0">
                    <a:prstClr val="black">
                      <a:alpha val="40000"/>
                    </a:prstClr>
                  </a:outerShdw>
                </a:effectLst>
              </a:rPr>
              <a:t>Vendor Landscape</a:t>
            </a:r>
            <a:endParaRPr lang="en-US" sz="1600" b="1" dirty="0">
              <a:solidFill>
                <a:schemeClr val="bg1"/>
              </a:solidFill>
              <a:effectLst>
                <a:outerShdw blurRad="50800" dist="38100" dir="2700000" algn="tl" rotWithShape="0">
                  <a:prstClr val="black">
                    <a:alpha val="40000"/>
                  </a:prstClr>
                </a:outerShdw>
              </a:effectLst>
            </a:endParaRPr>
          </a:p>
        </p:txBody>
      </p:sp>
      <p:pic>
        <p:nvPicPr>
          <p:cNvPr id="25" name="Picture 24" descr="best-practice-blueprints.png"/>
          <p:cNvPicPr>
            <a:picLocks noChangeAspect="1"/>
          </p:cNvPicPr>
          <p:nvPr/>
        </p:nvPicPr>
        <p:blipFill>
          <a:blip r:embed="rId3" cstate="print"/>
          <a:stretch>
            <a:fillRect/>
          </a:stretch>
        </p:blipFill>
        <p:spPr>
          <a:xfrm>
            <a:off x="3028455" y="1889981"/>
            <a:ext cx="998444" cy="998444"/>
          </a:xfrm>
          <a:prstGeom prst="rect">
            <a:avLst/>
          </a:prstGeom>
          <a:effectLst>
            <a:outerShdw blurRad="50800" dist="38100" dir="2700000" algn="tl" rotWithShape="0">
              <a:prstClr val="black">
                <a:alpha val="40000"/>
              </a:prstClr>
            </a:outerShdw>
          </a:effectLst>
        </p:spPr>
      </p:pic>
      <p:sp>
        <p:nvSpPr>
          <p:cNvPr id="26" name="TextBox 25"/>
          <p:cNvSpPr txBox="1"/>
          <p:nvPr/>
        </p:nvSpPr>
        <p:spPr>
          <a:xfrm>
            <a:off x="4637233" y="2772638"/>
            <a:ext cx="3090102" cy="2323713"/>
          </a:xfrm>
          <a:prstGeom prst="rect">
            <a:avLst/>
          </a:prstGeom>
          <a:noFill/>
        </p:spPr>
        <p:txBody>
          <a:bodyPr wrap="square" rtlCol="0">
            <a:spAutoFit/>
          </a:bodyPr>
          <a:lstStyle/>
          <a:p>
            <a:pPr algn="l">
              <a:spcAft>
                <a:spcPts val="600"/>
              </a:spcAft>
            </a:pPr>
            <a:r>
              <a:rPr lang="en-US" sz="1400" dirty="0" smtClean="0"/>
              <a:t>We recommend that you supplement the Vendor Landscape with a </a:t>
            </a:r>
            <a:r>
              <a:rPr lang="en-US" sz="1400" b="1" dirty="0" smtClean="0"/>
              <a:t>Guided Implementation.</a:t>
            </a:r>
          </a:p>
          <a:p>
            <a:pPr algn="l">
              <a:spcAft>
                <a:spcPts val="600"/>
              </a:spcAft>
            </a:pPr>
            <a:r>
              <a:rPr lang="en-US" sz="1400" dirty="0" smtClean="0"/>
              <a:t>At no additional cost to you*, our expert analysts will provide telephone assistance to you and your team at key milestones in the decision to review your materials, answer your questions, and explain our methodologies.</a:t>
            </a:r>
            <a:endParaRPr lang="en-US" sz="1400" dirty="0"/>
          </a:p>
        </p:txBody>
      </p:sp>
      <p:sp>
        <p:nvSpPr>
          <p:cNvPr id="27" name="TextBox 26"/>
          <p:cNvSpPr txBox="1"/>
          <p:nvPr/>
        </p:nvSpPr>
        <p:spPr>
          <a:xfrm>
            <a:off x="999533" y="2785697"/>
            <a:ext cx="3090102" cy="2108269"/>
          </a:xfrm>
          <a:prstGeom prst="rect">
            <a:avLst/>
          </a:prstGeom>
          <a:noFill/>
        </p:spPr>
        <p:txBody>
          <a:bodyPr wrap="square" rtlCol="0">
            <a:spAutoFit/>
          </a:bodyPr>
          <a:lstStyle/>
          <a:p>
            <a:pPr algn="l">
              <a:spcAft>
                <a:spcPts val="600"/>
              </a:spcAft>
            </a:pPr>
            <a:r>
              <a:rPr lang="en-US" sz="1400" b="1" dirty="0" smtClean="0"/>
              <a:t>Do-It-Yourself</a:t>
            </a:r>
          </a:p>
          <a:p>
            <a:pPr algn="l">
              <a:spcAft>
                <a:spcPts val="600"/>
              </a:spcAft>
            </a:pPr>
            <a:r>
              <a:rPr lang="en-US" sz="1400" dirty="0" smtClean="0"/>
              <a:t>Use this Vendor Landscape to help you complete your purchasing decision. The slides in this VL will walk you through our recommended evaluated vendors in this market space with supporting tools and deliverables ready for you to make your decision.</a:t>
            </a:r>
            <a:endParaRPr lang="en-US" sz="1400" dirty="0"/>
          </a:p>
        </p:txBody>
      </p:sp>
      <p:pic>
        <p:nvPicPr>
          <p:cNvPr id="14"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939499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a:xfrm>
            <a:off x="251520" y="1362075"/>
            <a:ext cx="8620124" cy="967630"/>
          </a:xfrm>
        </p:spPr>
        <p:txBody>
          <a:bodyPr/>
          <a:lstStyle/>
          <a:p>
            <a:r>
              <a:rPr lang="en-US" sz="1400" dirty="0" smtClean="0"/>
              <a:t>Book a Guided Implementation Today:</a:t>
            </a:r>
            <a:r>
              <a:rPr lang="en-US" sz="1400" b="0" dirty="0" smtClean="0"/>
              <a:t> Info-Tech is just a phone call away and can assist you with your evaluation. Our expert Analysts can guide you to successful technology selection.</a:t>
            </a:r>
          </a:p>
          <a:p>
            <a:pPr>
              <a:spcBef>
                <a:spcPts val="600"/>
              </a:spcBef>
            </a:pPr>
            <a:r>
              <a:rPr lang="en-US" sz="1400" b="0" i="1" dirty="0" smtClean="0"/>
              <a:t>Here are the suggested Guided Implementation points for the Small to Mid-Range Storage Arrays Vendor Landscape:</a:t>
            </a:r>
            <a:endParaRPr lang="en-US" sz="1400" i="1" dirty="0"/>
          </a:p>
        </p:txBody>
      </p:sp>
      <p:sp>
        <p:nvSpPr>
          <p:cNvPr id="4" name="Title 3"/>
          <p:cNvSpPr>
            <a:spLocks noGrp="1"/>
          </p:cNvSpPr>
          <p:nvPr>
            <p:ph type="title"/>
          </p:nvPr>
        </p:nvSpPr>
        <p:spPr>
          <a:xfrm>
            <a:off x="251520" y="260648"/>
            <a:ext cx="8625780" cy="864096"/>
          </a:xfrm>
        </p:spPr>
        <p:txBody>
          <a:bodyPr anchor="ctr"/>
          <a:lstStyle/>
          <a:p>
            <a:r>
              <a:rPr lang="en-US" dirty="0"/>
              <a:t>Guided Implementation points in the </a:t>
            </a:r>
            <a:r>
              <a:rPr lang="en-US" dirty="0" smtClean="0"/>
              <a:t>Small to Mid-Range Storage Arrays Vendor </a:t>
            </a:r>
            <a:r>
              <a:rPr lang="en-US" dirty="0"/>
              <a:t>Landscape</a:t>
            </a:r>
          </a:p>
        </p:txBody>
      </p:sp>
      <p:graphicFrame>
        <p:nvGraphicFramePr>
          <p:cNvPr id="9" name="Table 8"/>
          <p:cNvGraphicFramePr>
            <a:graphicFrameLocks noGrp="1"/>
          </p:cNvGraphicFramePr>
          <p:nvPr>
            <p:extLst>
              <p:ext uri="{D42A27DB-BD31-4B8C-83A1-F6EECF244321}">
                <p14:modId xmlns:p14="http://schemas.microsoft.com/office/powerpoint/2010/main" val="3174096919"/>
              </p:ext>
            </p:extLst>
          </p:nvPr>
        </p:nvGraphicFramePr>
        <p:xfrm>
          <a:off x="390144" y="2453640"/>
          <a:ext cx="6486144" cy="2667000"/>
        </p:xfrm>
        <a:graphic>
          <a:graphicData uri="http://schemas.openxmlformats.org/drawingml/2006/table">
            <a:tbl>
              <a:tblPr firstRow="1" bandRow="1">
                <a:tableStyleId>{5C22544A-7EE6-4342-B048-85BDC9FD1C3A}</a:tableStyleId>
              </a:tblPr>
              <a:tblGrid>
                <a:gridCol w="6486144"/>
              </a:tblGrid>
              <a:tr h="370840">
                <a:tc>
                  <a:txBody>
                    <a:bodyPr/>
                    <a:lstStyle/>
                    <a:p>
                      <a:r>
                        <a:rPr lang="en-US" sz="1200" dirty="0" smtClean="0">
                          <a:solidFill>
                            <a:srgbClr val="C77709"/>
                          </a:solidFill>
                        </a:rPr>
                        <a:t>Section 1: </a:t>
                      </a:r>
                      <a:r>
                        <a:rPr lang="en-US" sz="1200" dirty="0" smtClean="0">
                          <a:solidFill>
                            <a:schemeClr val="tx1"/>
                          </a:solidFill>
                        </a:rPr>
                        <a:t>Shortlist</a:t>
                      </a:r>
                      <a:r>
                        <a:rPr lang="en-US" sz="1200" baseline="0" dirty="0" smtClean="0">
                          <a:solidFill>
                            <a:schemeClr val="tx1"/>
                          </a:solidFill>
                        </a:rPr>
                        <a:t> Assistance and Requirements</a:t>
                      </a:r>
                      <a:endParaRPr lang="en-US" sz="1200" dirty="0">
                        <a:solidFill>
                          <a:srgbClr val="C7770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85000"/>
                      </a:schemeClr>
                    </a:solidFill>
                  </a:tcPr>
                </a:tc>
              </a:tr>
              <a:tr h="370840">
                <a:tc>
                  <a:txBody>
                    <a:bodyPr/>
                    <a:lstStyle/>
                    <a:p>
                      <a:r>
                        <a:rPr lang="en-US" sz="1200" dirty="0" smtClean="0"/>
                        <a:t>Get off to a productive</a:t>
                      </a:r>
                      <a:r>
                        <a:rPr lang="en-US" sz="1200" baseline="0" dirty="0" smtClean="0"/>
                        <a:t> s</a:t>
                      </a:r>
                      <a:r>
                        <a:rPr lang="en-US" sz="1200" dirty="0" smtClean="0"/>
                        <a:t>tart:</a:t>
                      </a:r>
                      <a:r>
                        <a:rPr lang="en-US" sz="1200" baseline="0" dirty="0" smtClean="0"/>
                        <a:t> Discuss the market space and how vendors are evaluated. Decide on which deployment option suits you best and narrow down the options based on customized requirements.</a:t>
                      </a:r>
                      <a:endParaRPr lang="en-US" sz="12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77709"/>
                          </a:solidFill>
                          <a:effectLst/>
                          <a:uLnTx/>
                          <a:uFillTx/>
                          <a:latin typeface="+mn-lt"/>
                        </a:rPr>
                        <a:t>Section 2: </a:t>
                      </a:r>
                      <a:r>
                        <a:rPr kumimoji="0" lang="en-US" sz="1200" b="1" i="0" u="none" strike="noStrike" kern="1200" cap="none" spc="0" normalizeH="0" baseline="0" noProof="0" dirty="0" smtClean="0">
                          <a:ln>
                            <a:noFill/>
                          </a:ln>
                          <a:solidFill>
                            <a:schemeClr val="tx1"/>
                          </a:solidFill>
                          <a:effectLst/>
                          <a:uLnTx/>
                          <a:uFillTx/>
                          <a:latin typeface="+mn-lt"/>
                        </a:rPr>
                        <a:t>RFP and Budget Review</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85000"/>
                      </a:schemeClr>
                    </a:solidFill>
                  </a:tcPr>
                </a:tc>
              </a:tr>
              <a:tr h="370840">
                <a:tc>
                  <a:txBody>
                    <a:bodyPr/>
                    <a:lstStyle/>
                    <a:p>
                      <a:pPr algn="l"/>
                      <a:r>
                        <a:rPr lang="en-US" sz="1200" dirty="0" smtClean="0"/>
                        <a:t>Interpret</a:t>
                      </a:r>
                      <a:r>
                        <a:rPr lang="en-US" sz="1200" baseline="0" dirty="0" smtClean="0"/>
                        <a:t> and act on RFP results: Review vendors’ RFPs and ensure the solution is meeting your needs. Discuss average pricing of solutions and what can fit into your budget.</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77709"/>
                          </a:solidFill>
                          <a:effectLst/>
                          <a:uLnTx/>
                          <a:uFillTx/>
                          <a:latin typeface="+mn-lt"/>
                        </a:rPr>
                        <a:t>Section 3:</a:t>
                      </a:r>
                      <a:r>
                        <a:rPr kumimoji="0" lang="en-US" sz="1200" b="1" i="0" u="none" strike="noStrike" kern="1200" cap="none" spc="0" normalizeH="0" baseline="0" noProof="0" dirty="0" smtClean="0">
                          <a:ln>
                            <a:noFill/>
                          </a:ln>
                          <a:solidFill>
                            <a:schemeClr val="tx1"/>
                          </a:solidFill>
                          <a:effectLst/>
                          <a:uLnTx/>
                          <a:uFillTx/>
                          <a:latin typeface="+mn-lt"/>
                        </a:rPr>
                        <a:t> Negotiation and Contract Review</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85000"/>
                      </a:schemeClr>
                    </a:solidFill>
                  </a:tcPr>
                </a:tc>
              </a:tr>
              <a:tr h="370840">
                <a:tc>
                  <a:txBody>
                    <a:bodyPr/>
                    <a:lstStyle/>
                    <a:p>
                      <a:r>
                        <a:rPr lang="en-US" sz="1200" dirty="0" smtClean="0"/>
                        <a:t>Purchase optimization: Review contracts and discuss best practices</a:t>
                      </a:r>
                      <a:r>
                        <a:rPr lang="en-US" sz="1200" baseline="0" dirty="0" smtClean="0"/>
                        <a:t> in negotiation tactics to get the best price for your solution.</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TextBox 9"/>
          <p:cNvSpPr txBox="1"/>
          <p:nvPr/>
        </p:nvSpPr>
        <p:spPr>
          <a:xfrm>
            <a:off x="7236198" y="3971389"/>
            <a:ext cx="1442197" cy="646331"/>
          </a:xfrm>
          <a:prstGeom prst="rect">
            <a:avLst/>
          </a:prstGeom>
          <a:noFill/>
        </p:spPr>
        <p:txBody>
          <a:bodyPr wrap="square" rtlCol="0">
            <a:spAutoFit/>
          </a:bodyPr>
          <a:lstStyle/>
          <a:p>
            <a:pPr algn="ctr"/>
            <a:r>
              <a:rPr lang="en-US" sz="900" dirty="0" smtClean="0"/>
              <a:t>This symbol signifies when you’ve reached a Guided Implementation point in your project.</a:t>
            </a:r>
            <a:endParaRPr lang="en-US" sz="900" dirty="0"/>
          </a:p>
        </p:txBody>
      </p:sp>
      <p:sp>
        <p:nvSpPr>
          <p:cNvPr id="11" name="TextBox 10"/>
          <p:cNvSpPr txBox="1"/>
          <p:nvPr/>
        </p:nvSpPr>
        <p:spPr>
          <a:xfrm>
            <a:off x="251520" y="5303520"/>
            <a:ext cx="8522208" cy="523220"/>
          </a:xfrm>
          <a:prstGeom prst="rect">
            <a:avLst/>
          </a:prstGeom>
          <a:noFill/>
        </p:spPr>
        <p:txBody>
          <a:bodyPr wrap="square" rtlCol="0">
            <a:spAutoFit/>
          </a:bodyPr>
          <a:lstStyle/>
          <a:p>
            <a:pPr algn="ctr"/>
            <a:r>
              <a:rPr lang="en-US" sz="1400" dirty="0" smtClean="0"/>
              <a:t>To enroll, send an email to </a:t>
            </a:r>
            <a:r>
              <a:rPr lang="en-US" sz="1400" dirty="0" smtClean="0">
                <a:hlinkClick r:id="rId2"/>
              </a:rPr>
              <a:t>GuidedImplementations@InfoTech.com</a:t>
            </a:r>
            <a:r>
              <a:rPr lang="en-US" sz="1400" dirty="0" smtClean="0"/>
              <a:t> or call 1-888-670-8889 and ask for the Guided Implementation Coordinator.</a:t>
            </a:r>
            <a:endParaRPr lang="en-US" sz="14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3372" y="2423025"/>
            <a:ext cx="1460356" cy="1460356"/>
          </a:xfrm>
          <a:prstGeom prst="rect">
            <a:avLst/>
          </a:prstGeom>
        </p:spPr>
      </p:pic>
      <p:pic>
        <p:nvPicPr>
          <p:cNvPr id="8"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527774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3448"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p:custDataLst>
              <p:tags r:id="rId3"/>
            </p:custDataLst>
          </p:nvPr>
        </p:nvSpPr>
        <p:spPr>
          <a:xfrm rot="10800000">
            <a:off x="320040" y="5029199"/>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8" name="Rounded Rectangle 7"/>
          <p:cNvSpPr/>
          <p:nvPr>
            <p:custDataLst>
              <p:tags r:id="rId4"/>
            </p:custDataLst>
          </p:nvPr>
        </p:nvSpPr>
        <p:spPr>
          <a:xfrm rot="10800000">
            <a:off x="4663440" y="5029199"/>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2" name="Title 1"/>
          <p:cNvSpPr>
            <a:spLocks noGrp="1"/>
          </p:cNvSpPr>
          <p:nvPr>
            <p:ph type="title"/>
            <p:custDataLst>
              <p:tags r:id="rId5"/>
            </p:custDataLst>
          </p:nvPr>
        </p:nvSpPr>
        <p:spPr/>
        <p:txBody>
          <a:bodyPr/>
          <a:lstStyle/>
          <a:p>
            <a:r>
              <a:rPr lang="en-US" dirty="0" smtClean="0"/>
              <a:t>Market overview</a:t>
            </a:r>
            <a:endParaRPr lang="en-US" dirty="0"/>
          </a:p>
        </p:txBody>
      </p:sp>
      <p:sp>
        <p:nvSpPr>
          <p:cNvPr id="4" name="Rectangle 3"/>
          <p:cNvSpPr/>
          <p:nvPr>
            <p:custDataLst>
              <p:tags r:id="rId6"/>
            </p:custDataLst>
          </p:nvPr>
        </p:nvSpPr>
        <p:spPr>
          <a:xfrm>
            <a:off x="320675" y="1554480"/>
            <a:ext cx="4159250" cy="3785652"/>
          </a:xfrm>
          <a:prstGeom prst="rect">
            <a:avLst/>
          </a:prstGeom>
        </p:spPr>
        <p:txBody>
          <a:bodyPr wrap="square">
            <a:spAutoFit/>
          </a:bodyPr>
          <a:lstStyle/>
          <a:p>
            <a:pPr marL="169863" indent="-169863" algn="l">
              <a:buFont typeface="Arial" pitchFamily="34" charset="0"/>
              <a:buChar char="•"/>
            </a:pPr>
            <a:r>
              <a:rPr lang="en-US" sz="1200" b="1" dirty="0"/>
              <a:t>Storage became a key enabler.</a:t>
            </a:r>
            <a:r>
              <a:rPr lang="en-US" sz="1200" dirty="0"/>
              <a:t> Over the past decade, networked storage has expanded from being a high-end data management solution for large </a:t>
            </a:r>
            <a:r>
              <a:rPr lang="en-US" sz="1200" dirty="0" smtClean="0"/>
              <a:t>enterprises, </a:t>
            </a:r>
            <a:r>
              <a:rPr lang="en-US" sz="1200" dirty="0"/>
              <a:t>to being a foundation for smaller scale consolidation.</a:t>
            </a:r>
            <a:endParaRPr lang="en-US" sz="1200" b="1" dirty="0"/>
          </a:p>
          <a:p>
            <a:pPr marL="169863" indent="-169863" algn="l">
              <a:buFont typeface="Arial" pitchFamily="34" charset="0"/>
              <a:buChar char="•"/>
            </a:pPr>
            <a:r>
              <a:rPr lang="en-US" sz="1200" b="1" dirty="0"/>
              <a:t>Usability and manageability have become critical. </a:t>
            </a:r>
            <a:r>
              <a:rPr lang="en-US" sz="1200" dirty="0"/>
              <a:t>Storage administrators are expected to do much more with less and are looking for solutions that can help ease the operational effort required by their storage. Vendors are now marketing their solutions at IT generalists rather than storage specialists.</a:t>
            </a:r>
          </a:p>
          <a:p>
            <a:pPr marL="169863" indent="-169863" algn="l">
              <a:buFont typeface="Arial" pitchFamily="34" charset="0"/>
              <a:buChar char="•"/>
            </a:pPr>
            <a:r>
              <a:rPr lang="en-US" sz="1200" b="1" dirty="0"/>
              <a:t>Capacity requirements have accelerated at an unprecedented rate.</a:t>
            </a:r>
            <a:r>
              <a:rPr lang="en-US" sz="1200" dirty="0"/>
              <a:t> While the cost of disk is dropping, data growth rates make managing storage costs a challenge. </a:t>
            </a:r>
          </a:p>
          <a:p>
            <a:pPr marL="169863" indent="-169863" algn="l">
              <a:buFont typeface="Arial" pitchFamily="34" charset="0"/>
              <a:buChar char="•"/>
            </a:pPr>
            <a:r>
              <a:rPr lang="en-US" sz="1200" b="1" dirty="0"/>
              <a:t>VMware emerged as the standard for virtualization.</a:t>
            </a:r>
            <a:r>
              <a:rPr lang="en-US" sz="1200" dirty="0"/>
              <a:t> While Hyper-V has made significant strides forward in the past year, VMware continues to hold dominant market share. Some level of VMware integration is now a standard table stake for storage arrays across the market. </a:t>
            </a:r>
          </a:p>
        </p:txBody>
      </p:sp>
      <p:sp>
        <p:nvSpPr>
          <p:cNvPr id="5" name="Rectangle 4"/>
          <p:cNvSpPr/>
          <p:nvPr>
            <p:custDataLst>
              <p:tags r:id="rId7"/>
            </p:custDataLst>
          </p:nvPr>
        </p:nvSpPr>
        <p:spPr>
          <a:xfrm>
            <a:off x="4664075" y="1552218"/>
            <a:ext cx="4159250" cy="3600986"/>
          </a:xfrm>
          <a:prstGeom prst="rect">
            <a:avLst/>
          </a:prstGeom>
        </p:spPr>
        <p:txBody>
          <a:bodyPr wrap="square">
            <a:spAutoFit/>
          </a:bodyPr>
          <a:lstStyle/>
          <a:p>
            <a:pPr marL="169863" indent="-169863" algn="l">
              <a:buFont typeface="Arial" pitchFamily="34" charset="0"/>
              <a:buChar char="•"/>
            </a:pPr>
            <a:r>
              <a:rPr lang="en-US" sz="1200" b="1" dirty="0" smtClean="0"/>
              <a:t>Start-ups are disrupting the market.</a:t>
            </a:r>
            <a:r>
              <a:rPr lang="en-US" sz="1200" dirty="0" smtClean="0"/>
              <a:t> New entrants into the market, such as Nimble, Tegile, and Tintri, have offered innovative features that have changed the landscape of storage. Market stalwarts are either looking to catch up with innovations of their own, or by acquiring some of the new players.</a:t>
            </a:r>
            <a:endParaRPr lang="en-US" sz="1200" b="1" dirty="0" smtClean="0"/>
          </a:p>
          <a:p>
            <a:pPr marL="169863" indent="-169863" algn="l">
              <a:buFont typeface="Arial" pitchFamily="34" charset="0"/>
              <a:buChar char="•"/>
            </a:pPr>
            <a:r>
              <a:rPr lang="en-US" sz="1200" b="1" dirty="0" smtClean="0"/>
              <a:t>Flash is penetrating down market.</a:t>
            </a:r>
            <a:r>
              <a:rPr lang="en-US" sz="1200" dirty="0" smtClean="0"/>
              <a:t> Nearly every major array provider is taking advantage of the high performance capabilities of flash either as a cache or as a tier of storage deployed in combination with lower-cost SAS or SATA drives. As the cost of flash continues to drop, more organizations will look to hybrid arrays to optimize performance-intensive workloads.</a:t>
            </a:r>
          </a:p>
          <a:p>
            <a:pPr marL="169863" indent="-169863" algn="l">
              <a:buFont typeface="Arial" pitchFamily="34" charset="0"/>
              <a:buChar char="•"/>
            </a:pPr>
            <a:r>
              <a:rPr lang="en-US" sz="1200" b="1" dirty="0" smtClean="0"/>
              <a:t>VVOLs are still on the horizon, and vendors are at different levels of preparedness.</a:t>
            </a:r>
            <a:r>
              <a:rPr lang="en-US" sz="1200" dirty="0" smtClean="0"/>
              <a:t> VMware has yet to pull the trigger on its Virtual Volume (VVOL) technology, previewed at VMWorld 2012. Some vendors consider themselves well poised for the eventual release, but others remain in wait-and-see mode. </a:t>
            </a:r>
            <a:endParaRPr lang="en-US" sz="1200" b="1" dirty="0" smtClean="0"/>
          </a:p>
        </p:txBody>
      </p:sp>
      <p:sp>
        <p:nvSpPr>
          <p:cNvPr id="16" name="Rounded Rectangle 15"/>
          <p:cNvSpPr/>
          <p:nvPr>
            <p:custDataLst>
              <p:tags r:id="rId8"/>
            </p:custDataLst>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CA" b="1" i="1" dirty="0" smtClean="0">
                <a:solidFill>
                  <a:srgbClr val="333333"/>
                </a:solidFill>
              </a:rPr>
              <a:t>How it got here</a:t>
            </a:r>
            <a:endParaRPr lang="en-CA" b="1" i="1" dirty="0">
              <a:solidFill>
                <a:srgbClr val="333333"/>
              </a:solidFill>
            </a:endParaRPr>
          </a:p>
        </p:txBody>
      </p:sp>
      <p:sp>
        <p:nvSpPr>
          <p:cNvPr id="17" name="Rounded Rectangle 16"/>
          <p:cNvSpPr/>
          <p:nvPr>
            <p:custDataLst>
              <p:tags r:id="rId9"/>
            </p:custDataLst>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CA" b="1" i="1" dirty="0" smtClean="0">
                <a:solidFill>
                  <a:srgbClr val="333333"/>
                </a:solidFill>
              </a:rPr>
              <a:t>Where it’s going</a:t>
            </a:r>
            <a:endParaRPr lang="en-CA" b="1" i="1" dirty="0">
              <a:solidFill>
                <a:srgbClr val="333333"/>
              </a:solidFill>
            </a:endParaRPr>
          </a:p>
        </p:txBody>
      </p:sp>
      <p:grpSp>
        <p:nvGrpSpPr>
          <p:cNvPr id="9" name="Group 135"/>
          <p:cNvGrpSpPr/>
          <p:nvPr>
            <p:custDataLst>
              <p:tags r:id="rId10"/>
            </p:custDataLst>
          </p:nvPr>
        </p:nvGrpSpPr>
        <p:grpSpPr>
          <a:xfrm>
            <a:off x="251520" y="5532120"/>
            <a:ext cx="8625780" cy="838201"/>
            <a:chOff x="328291" y="4509120"/>
            <a:chExt cx="8491858" cy="838201"/>
          </a:xfrm>
        </p:grpSpPr>
        <p:sp>
          <p:nvSpPr>
            <p:cNvPr id="10" name="Rounded Rectangle 9"/>
            <p:cNvSpPr/>
            <p:nvPr/>
          </p:nvSpPr>
          <p:spPr>
            <a:xfrm>
              <a:off x="328613" y="45091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algn="l"/>
              <a:r>
                <a:rPr lang="en-CA" sz="1200" dirty="0" smtClean="0">
                  <a:solidFill>
                    <a:schemeClr val="tx1"/>
                  </a:solidFill>
                </a:rPr>
                <a:t>Data protection features, such as snapshots, are now standard fare. As more organizations move toward highly virtual environments, managing workload volatility has become key as well. More vendors are adding quality-of-service controls, pushed by innovative start-ups with strong flash storage expertise.</a:t>
              </a:r>
            </a:p>
          </p:txBody>
        </p:sp>
        <p:pic>
          <p:nvPicPr>
            <p:cNvPr id="11" name="Picture 10" descr="insight.png"/>
            <p:cNvPicPr>
              <a:picLocks noChangeAspect="1"/>
            </p:cNvPicPr>
            <p:nvPr/>
          </p:nvPicPr>
          <p:blipFill>
            <a:blip r:embed="rId15" cstate="print"/>
            <a:stretch>
              <a:fillRect/>
            </a:stretch>
          </p:blipFill>
          <p:spPr>
            <a:xfrm>
              <a:off x="328291" y="4509120"/>
              <a:ext cx="1000207" cy="838201"/>
            </a:xfrm>
            <a:prstGeom prst="rect">
              <a:avLst/>
            </a:prstGeom>
          </p:spPr>
        </p:pic>
      </p:grpSp>
      <p:pic>
        <p:nvPicPr>
          <p:cNvPr id="13" name="Picture 3">
            <a:hlinkClick r:id="rId16"/>
          </p:cNvPr>
          <p:cNvPicPr>
            <a:picLocks noChangeAspect="1" noChangeArrowheads="1"/>
          </p:cNvPicPr>
          <p:nvPr/>
        </p:nvPicPr>
        <p:blipFill>
          <a:blip r:embed="rId17"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786786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4482"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Small to Mid-Range Storage Arrays </a:t>
            </a:r>
            <a:r>
              <a:rPr lang="en-US" dirty="0"/>
              <a:t>v</a:t>
            </a:r>
            <a:r>
              <a:rPr lang="en-US" dirty="0" smtClean="0"/>
              <a:t>endor selection criteria: market share, mind share, and platform coverage</a:t>
            </a:r>
            <a:endParaRPr lang="en-US" dirty="0"/>
          </a:p>
        </p:txBody>
      </p:sp>
      <p:grpSp>
        <p:nvGrpSpPr>
          <p:cNvPr id="15" name="Group 33"/>
          <p:cNvGrpSpPr/>
          <p:nvPr/>
        </p:nvGrpSpPr>
        <p:grpSpPr>
          <a:xfrm>
            <a:off x="320675" y="2468879"/>
            <a:ext cx="8502650" cy="3839846"/>
            <a:chOff x="5543549" y="2722423"/>
            <a:chExt cx="3295651" cy="3613251"/>
          </a:xfrm>
        </p:grpSpPr>
        <p:sp>
          <p:nvSpPr>
            <p:cNvPr id="18" name="Rectangle 17"/>
            <p:cNvSpPr/>
            <p:nvPr/>
          </p:nvSpPr>
          <p:spPr>
            <a:xfrm>
              <a:off x="5543549" y="2980556"/>
              <a:ext cx="3295651" cy="3355118"/>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spcBef>
                  <a:spcPts val="1000"/>
                </a:spcBef>
                <a:spcAft>
                  <a:spcPts val="0"/>
                </a:spcAft>
                <a:buFont typeface="Arial" pitchFamily="34" charset="0"/>
                <a:buChar char="•"/>
              </a:pPr>
              <a:r>
                <a:rPr lang="en-US" sz="1200" b="1" dirty="0" smtClean="0">
                  <a:solidFill>
                    <a:schemeClr val="tx1"/>
                  </a:solidFill>
                </a:rPr>
                <a:t>Dell,</a:t>
              </a:r>
              <a:r>
                <a:rPr lang="en-US" sz="1200" dirty="0" smtClean="0">
                  <a:solidFill>
                    <a:schemeClr val="tx1"/>
                  </a:solidFill>
                </a:rPr>
                <a:t> a long-time leader in iSCSI, targets the SMB market with its EqualLogic solution, designed for enhanced scalability.</a:t>
              </a:r>
            </a:p>
            <a:p>
              <a:pPr marL="233363" indent="-233363" algn="l">
                <a:spcBef>
                  <a:spcPts val="1000"/>
                </a:spcBef>
                <a:spcAft>
                  <a:spcPts val="0"/>
                </a:spcAft>
                <a:buFont typeface="Arial" pitchFamily="34" charset="0"/>
                <a:buChar char="•"/>
              </a:pPr>
              <a:r>
                <a:rPr lang="en-US" sz="1200" b="1" dirty="0" smtClean="0">
                  <a:solidFill>
                    <a:schemeClr val="tx1"/>
                  </a:solidFill>
                </a:rPr>
                <a:t>EMC </a:t>
              </a:r>
              <a:r>
                <a:rPr lang="en-US" sz="1200" dirty="0" smtClean="0">
                  <a:solidFill>
                    <a:schemeClr val="tx1"/>
                  </a:solidFill>
                </a:rPr>
                <a:t>remains the market- and mind-share share leader in the storage array market, with the VNXe series forming its core offering for small to mid-range businesses.</a:t>
              </a:r>
            </a:p>
            <a:p>
              <a:pPr marL="233363" indent="-233363" algn="l">
                <a:spcBef>
                  <a:spcPts val="1000"/>
                </a:spcBef>
                <a:spcAft>
                  <a:spcPts val="0"/>
                </a:spcAft>
                <a:buFont typeface="Arial" pitchFamily="34" charset="0"/>
                <a:buChar char="•"/>
              </a:pPr>
              <a:r>
                <a:rPr lang="en-US" sz="1200" b="1" dirty="0" smtClean="0">
                  <a:solidFill>
                    <a:schemeClr val="tx1"/>
                  </a:solidFill>
                </a:rPr>
                <a:t>Fusion-io </a:t>
              </a:r>
              <a:r>
                <a:rPr lang="en-US" sz="1200" dirty="0" smtClean="0">
                  <a:solidFill>
                    <a:schemeClr val="tx1"/>
                  </a:solidFill>
                </a:rPr>
                <a:t>enters the array market with the acquisition of NexGen. Its background in PCIe-based flash means a great potential for innovation.</a:t>
              </a:r>
            </a:p>
            <a:p>
              <a:pPr marL="233363" indent="-233363" algn="l">
                <a:spcBef>
                  <a:spcPts val="1000"/>
                </a:spcBef>
                <a:spcAft>
                  <a:spcPts val="0"/>
                </a:spcAft>
                <a:buFont typeface="Arial" pitchFamily="34" charset="0"/>
                <a:buChar char="•"/>
              </a:pPr>
              <a:r>
                <a:rPr lang="en-US" sz="1200" b="1" dirty="0" smtClean="0">
                  <a:solidFill>
                    <a:schemeClr val="tx1"/>
                  </a:solidFill>
                </a:rPr>
                <a:t>HP </a:t>
              </a:r>
              <a:r>
                <a:rPr lang="en-US" sz="1200" dirty="0" smtClean="0">
                  <a:solidFill>
                    <a:schemeClr val="tx1"/>
                  </a:solidFill>
                </a:rPr>
                <a:t>has put together a highly scalable, highly available storage solution with its StoreVirtual 4000 series arrays.</a:t>
              </a:r>
              <a:endParaRPr lang="en-US" sz="1200" b="1" dirty="0" smtClean="0">
                <a:solidFill>
                  <a:schemeClr val="tx1"/>
                </a:solidFill>
              </a:endParaRPr>
            </a:p>
            <a:p>
              <a:pPr marL="233363" indent="-233363" algn="l">
                <a:spcBef>
                  <a:spcPts val="1000"/>
                </a:spcBef>
                <a:spcAft>
                  <a:spcPts val="0"/>
                </a:spcAft>
                <a:buFont typeface="Arial" pitchFamily="34" charset="0"/>
                <a:buChar char="•"/>
              </a:pPr>
              <a:r>
                <a:rPr lang="en-US" sz="1200" b="1" dirty="0" smtClean="0">
                  <a:solidFill>
                    <a:schemeClr val="tx1"/>
                  </a:solidFill>
                </a:rPr>
                <a:t>NetApp,</a:t>
              </a:r>
              <a:r>
                <a:rPr lang="en-US" sz="1200" dirty="0" smtClean="0">
                  <a:solidFill>
                    <a:schemeClr val="tx1"/>
                  </a:solidFill>
                </a:rPr>
                <a:t> who pioneered unified storage,</a:t>
              </a:r>
              <a:r>
                <a:rPr lang="en-US" sz="1200" b="1" dirty="0" smtClean="0">
                  <a:solidFill>
                    <a:schemeClr val="tx1"/>
                  </a:solidFill>
                </a:rPr>
                <a:t> </a:t>
              </a:r>
              <a:r>
                <a:rPr lang="en-US" sz="1200" dirty="0" smtClean="0">
                  <a:solidFill>
                    <a:schemeClr val="tx1"/>
                  </a:solidFill>
                </a:rPr>
                <a:t>continues to be a force to be reckoned with; its ONTAP 8.2 software enhances the functionality of its midrange arrays significantly.</a:t>
              </a:r>
            </a:p>
            <a:p>
              <a:pPr marL="233363" indent="-233363" algn="l">
                <a:spcBef>
                  <a:spcPts val="1000"/>
                </a:spcBef>
                <a:spcAft>
                  <a:spcPts val="0"/>
                </a:spcAft>
                <a:buFont typeface="Arial" pitchFamily="34" charset="0"/>
                <a:buChar char="•"/>
              </a:pPr>
              <a:r>
                <a:rPr lang="en-US" sz="1200" b="1" dirty="0" smtClean="0">
                  <a:solidFill>
                    <a:schemeClr val="tx1"/>
                  </a:solidFill>
                </a:rPr>
                <a:t>Nexsan by Imation’s E-Series</a:t>
              </a:r>
              <a:r>
                <a:rPr lang="en-US" sz="1200" dirty="0">
                  <a:solidFill>
                    <a:schemeClr val="tx1"/>
                  </a:solidFill>
                </a:rPr>
                <a:t> </a:t>
              </a:r>
              <a:r>
                <a:rPr lang="en-US" sz="1200" dirty="0" smtClean="0">
                  <a:solidFill>
                    <a:schemeClr val="tx1"/>
                  </a:solidFill>
                </a:rPr>
                <a:t>focuses on value and dependability, innovating on the hardware side of the array.</a:t>
              </a:r>
            </a:p>
            <a:p>
              <a:pPr marL="233363" indent="-233363" algn="l">
                <a:spcBef>
                  <a:spcPts val="1000"/>
                </a:spcBef>
                <a:spcAft>
                  <a:spcPts val="0"/>
                </a:spcAft>
                <a:buFont typeface="Arial" pitchFamily="34" charset="0"/>
                <a:buChar char="•"/>
              </a:pPr>
              <a:r>
                <a:rPr lang="en-US" sz="1200" b="1" dirty="0" smtClean="0">
                  <a:solidFill>
                    <a:schemeClr val="tx1"/>
                  </a:solidFill>
                </a:rPr>
                <a:t>Nimble’s</a:t>
              </a:r>
              <a:r>
                <a:rPr lang="en-US" sz="1200" dirty="0" smtClean="0">
                  <a:solidFill>
                    <a:schemeClr val="tx1"/>
                  </a:solidFill>
                </a:rPr>
                <a:t> unique Cache Accelerated Sequentual Layout (CASL) architecture drives a solution with excellent data protection and management capabilities. </a:t>
              </a:r>
            </a:p>
            <a:p>
              <a:pPr marL="233363" indent="-233363" algn="l">
                <a:spcBef>
                  <a:spcPts val="1000"/>
                </a:spcBef>
                <a:spcAft>
                  <a:spcPts val="0"/>
                </a:spcAft>
                <a:buFont typeface="Arial" pitchFamily="34" charset="0"/>
                <a:buChar char="•"/>
              </a:pPr>
              <a:r>
                <a:rPr lang="en-US" sz="1200" b="1" dirty="0" smtClean="0">
                  <a:solidFill>
                    <a:schemeClr val="tx1"/>
                  </a:solidFill>
                </a:rPr>
                <a:t>Tegile’s</a:t>
              </a:r>
              <a:r>
                <a:rPr lang="en-US" sz="1200" dirty="0" smtClean="0">
                  <a:solidFill>
                    <a:schemeClr val="tx1"/>
                  </a:solidFill>
                </a:rPr>
                <a:t> Zebi family of products has garnered industry praise as a high-performance unified storage option.</a:t>
              </a:r>
            </a:p>
            <a:p>
              <a:pPr marL="233363" indent="-233363" algn="l">
                <a:spcBef>
                  <a:spcPts val="1000"/>
                </a:spcBef>
                <a:spcAft>
                  <a:spcPts val="0"/>
                </a:spcAft>
                <a:buFont typeface="Arial" pitchFamily="34" charset="0"/>
                <a:buChar char="•"/>
              </a:pPr>
              <a:r>
                <a:rPr lang="en-US" sz="1200" b="1" dirty="0" smtClean="0">
                  <a:solidFill>
                    <a:schemeClr val="tx1"/>
                  </a:solidFill>
                </a:rPr>
                <a:t>Tintri </a:t>
              </a:r>
              <a:r>
                <a:rPr lang="en-US" sz="1200" dirty="0" smtClean="0">
                  <a:solidFill>
                    <a:schemeClr val="tx1"/>
                  </a:solidFill>
                </a:rPr>
                <a:t>is a pioneer in VM-Aware storage, with a remarkable flash-first approach to tiering.</a:t>
              </a:r>
            </a:p>
          </p:txBody>
        </p:sp>
        <p:sp>
          <p:nvSpPr>
            <p:cNvPr id="19" name="Round Same Side Corner Rectangle 18"/>
            <p:cNvSpPr/>
            <p:nvPr/>
          </p:nvSpPr>
          <p:spPr>
            <a:xfrm>
              <a:off x="5543549" y="2722423"/>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400" b="1" dirty="0" smtClean="0">
                  <a:solidFill>
                    <a:srgbClr val="FFFFFF"/>
                  </a:solidFill>
                </a:rPr>
                <a:t>Included in this Vendor Landscape:</a:t>
              </a:r>
              <a:endParaRPr lang="en-CA" sz="1400" b="1" dirty="0">
                <a:solidFill>
                  <a:srgbClr val="FFFFFF"/>
                </a:solidFill>
              </a:endParaRPr>
            </a:p>
          </p:txBody>
        </p:sp>
      </p:grpSp>
      <p:sp>
        <p:nvSpPr>
          <p:cNvPr id="20" name="Text Placeholder 2"/>
          <p:cNvSpPr>
            <a:spLocks noGrp="1"/>
          </p:cNvSpPr>
          <p:nvPr>
            <p:ph type="body" sz="quarter" idx="4294967295"/>
          </p:nvPr>
        </p:nvSpPr>
        <p:spPr>
          <a:xfrm>
            <a:off x="320675" y="1189038"/>
            <a:ext cx="8502650" cy="1279525"/>
          </a:xfrm>
          <a:prstGeom prst="rect">
            <a:avLst/>
          </a:prstGeom>
        </p:spPr>
        <p:txBody>
          <a:bodyPr>
            <a:noAutofit/>
          </a:bodyPr>
          <a:lstStyle/>
          <a:p>
            <a:pPr marL="182563" indent="-182563">
              <a:buFont typeface="Arial" pitchFamily="34" charset="0"/>
              <a:buChar char="•"/>
            </a:pPr>
            <a:r>
              <a:rPr lang="en-US" dirty="0" smtClean="0"/>
              <a:t>The usual suspects continue to dominate mind share in the array market. However, the start-ups of four or five years ago have matured enough to compete head-to-head with EMC, NetApp, Dell, and HP, taking advantage of their agility and flexibility to introduce new features and approaches to the market.</a:t>
            </a:r>
          </a:p>
          <a:p>
            <a:pPr marL="182563" indent="-182563">
              <a:spcBef>
                <a:spcPts val="600"/>
              </a:spcBef>
              <a:buFont typeface="Arial" pitchFamily="34" charset="0"/>
              <a:buChar char="•"/>
            </a:pPr>
            <a:r>
              <a:rPr lang="en-US" dirty="0" smtClean="0"/>
              <a:t>For this Vendor Landscape, Info-Tech focused on those vendors that offer broad capabilities across multiple platforms and that have a strong market presence and/or reputational presence among small to mid-sized enterprises.</a:t>
            </a:r>
          </a:p>
        </p:txBody>
      </p:sp>
      <p:pic>
        <p:nvPicPr>
          <p:cNvPr id="8"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4192194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5493"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7" name="Group 33"/>
          <p:cNvGrpSpPr/>
          <p:nvPr>
            <p:custDataLst>
              <p:tags r:id="rId3"/>
            </p:custDataLst>
          </p:nvPr>
        </p:nvGrpSpPr>
        <p:grpSpPr>
          <a:xfrm>
            <a:off x="5486400" y="1189038"/>
            <a:ext cx="3336924" cy="5257483"/>
            <a:chOff x="5543549" y="1518107"/>
            <a:chExt cx="3295651" cy="4947232"/>
          </a:xfrm>
        </p:grpSpPr>
        <p:sp>
          <p:nvSpPr>
            <p:cNvPr id="58" name="Rectangle 57"/>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59" name="Round Same Side Corner Rectangle 58"/>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Criteria Weighting:</a:t>
              </a:r>
              <a:endParaRPr lang="en-CA" sz="1400" b="1" dirty="0">
                <a:solidFill>
                  <a:srgbClr val="FFFFFF"/>
                </a:solidFill>
              </a:endParaRPr>
            </a:p>
          </p:txBody>
        </p:sp>
      </p:grpSp>
      <p:sp>
        <p:nvSpPr>
          <p:cNvPr id="2" name="Title 1"/>
          <p:cNvSpPr>
            <a:spLocks noGrp="1"/>
          </p:cNvSpPr>
          <p:nvPr>
            <p:ph type="title"/>
            <p:custDataLst>
              <p:tags r:id="rId4"/>
            </p:custDataLst>
          </p:nvPr>
        </p:nvSpPr>
        <p:spPr/>
        <p:txBody>
          <a:bodyPr/>
          <a:lstStyle/>
          <a:p>
            <a:r>
              <a:rPr lang="en-US" dirty="0" smtClean="0"/>
              <a:t>Small to Mid-Range Storage Arrays criteria &amp; weighting factors</a:t>
            </a:r>
            <a:endParaRPr lang="en-US" dirty="0"/>
          </a:p>
        </p:txBody>
      </p:sp>
      <p:graphicFrame>
        <p:nvGraphicFramePr>
          <p:cNvPr id="43" name="Chart 42"/>
          <p:cNvGraphicFramePr/>
          <p:nvPr>
            <p:extLst>
              <p:ext uri="{D42A27DB-BD31-4B8C-83A1-F6EECF244321}">
                <p14:modId xmlns:p14="http://schemas.microsoft.com/office/powerpoint/2010/main" val="3907733730"/>
              </p:ext>
            </p:extLst>
          </p:nvPr>
        </p:nvGraphicFramePr>
        <p:xfrm>
          <a:off x="5943600" y="1463040"/>
          <a:ext cx="2422525" cy="1824319"/>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50" name="Chart 49"/>
          <p:cNvGraphicFramePr/>
          <p:nvPr/>
        </p:nvGraphicFramePr>
        <p:xfrm>
          <a:off x="6263640" y="3063875"/>
          <a:ext cx="1737360" cy="1737360"/>
        </p:xfrm>
        <a:graphic>
          <a:graphicData uri="http://schemas.openxmlformats.org/drawingml/2006/chart">
            <c:chart xmlns:c="http://schemas.openxmlformats.org/drawingml/2006/chart" xmlns:r="http://schemas.openxmlformats.org/officeDocument/2006/relationships" r:id="rId28"/>
          </a:graphicData>
        </a:graphic>
      </p:graphicFrame>
      <p:sp>
        <p:nvSpPr>
          <p:cNvPr id="35" name="Flowchart: Stored Data 20"/>
          <p:cNvSpPr>
            <a:spLocks noChangeArrowheads="1"/>
          </p:cNvSpPr>
          <p:nvPr>
            <p:custDataLst>
              <p:tags r:id="rId5"/>
            </p:custDataLst>
          </p:nvPr>
        </p:nvSpPr>
        <p:spPr bwMode="auto">
          <a:xfrm flipH="1">
            <a:off x="1828800" y="4572000"/>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is committed to the space and has a future product and portfolio roadmap.</a:t>
            </a:r>
            <a:endParaRPr lang="en-US" sz="1200" dirty="0">
              <a:solidFill>
                <a:srgbClr val="FFFFFF">
                  <a:lumMod val="10000"/>
                </a:srgbClr>
              </a:solidFill>
              <a:latin typeface="Arial" pitchFamily="34" charset="0"/>
              <a:cs typeface="Arial" pitchFamily="34" charset="0"/>
            </a:endParaRPr>
          </a:p>
        </p:txBody>
      </p:sp>
      <p:sp>
        <p:nvSpPr>
          <p:cNvPr id="36" name="Rectangle 15"/>
          <p:cNvSpPr>
            <a:spLocks noChangeArrowheads="1"/>
          </p:cNvSpPr>
          <p:nvPr>
            <p:custDataLst>
              <p:tags r:id="rId6"/>
            </p:custDataLst>
          </p:nvPr>
        </p:nvSpPr>
        <p:spPr bwMode="auto">
          <a:xfrm flipH="1">
            <a:off x="320040" y="4572000"/>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Strategy</a:t>
            </a:r>
            <a:endParaRPr lang="en-US" sz="1400" dirty="0">
              <a:solidFill>
                <a:srgbClr val="FFFFFF">
                  <a:lumMod val="10000"/>
                </a:srgbClr>
              </a:solidFill>
              <a:latin typeface="Arial" pitchFamily="34" charset="0"/>
              <a:cs typeface="Arial" pitchFamily="34" charset="0"/>
            </a:endParaRPr>
          </a:p>
        </p:txBody>
      </p:sp>
      <p:sp>
        <p:nvSpPr>
          <p:cNvPr id="38" name="Flowchart: Stored Data 21"/>
          <p:cNvSpPr>
            <a:spLocks noChangeArrowheads="1"/>
          </p:cNvSpPr>
          <p:nvPr>
            <p:custDataLst>
              <p:tags r:id="rId7"/>
            </p:custDataLst>
          </p:nvPr>
        </p:nvSpPr>
        <p:spPr bwMode="auto">
          <a:xfrm flipH="1">
            <a:off x="1828800" y="5074920"/>
            <a:ext cx="3474720" cy="457200"/>
          </a:xfrm>
          <a:prstGeom prst="rect">
            <a:avLst/>
          </a:prstGeom>
          <a:solidFill>
            <a:schemeClr val="accent2">
              <a:lumMod val="40000"/>
              <a:lumOff val="6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offers global coverage and is able to sell and provide post-sales support. </a:t>
            </a:r>
            <a:endParaRPr lang="en-US" sz="1200" dirty="0">
              <a:solidFill>
                <a:srgbClr val="FFFFFF">
                  <a:lumMod val="10000"/>
                </a:srgbClr>
              </a:solidFill>
              <a:latin typeface="Arial" pitchFamily="34" charset="0"/>
              <a:cs typeface="Arial" pitchFamily="34" charset="0"/>
            </a:endParaRPr>
          </a:p>
        </p:txBody>
      </p:sp>
      <p:sp>
        <p:nvSpPr>
          <p:cNvPr id="39" name="Rectangle 38"/>
          <p:cNvSpPr>
            <a:spLocks noChangeArrowheads="1"/>
          </p:cNvSpPr>
          <p:nvPr>
            <p:custDataLst>
              <p:tags r:id="rId8"/>
            </p:custDataLst>
          </p:nvPr>
        </p:nvSpPr>
        <p:spPr bwMode="auto">
          <a:xfrm flipH="1">
            <a:off x="320040" y="5074920"/>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Reach</a:t>
            </a:r>
            <a:endParaRPr lang="en-US" sz="1400" dirty="0">
              <a:solidFill>
                <a:srgbClr val="FFFFFF">
                  <a:lumMod val="10000"/>
                </a:srgbClr>
              </a:solidFill>
              <a:latin typeface="Arial" pitchFamily="34" charset="0"/>
              <a:cs typeface="Arial" pitchFamily="34" charset="0"/>
            </a:endParaRPr>
          </a:p>
        </p:txBody>
      </p:sp>
      <p:sp>
        <p:nvSpPr>
          <p:cNvPr id="41" name="Flowchart: Stored Data 19"/>
          <p:cNvSpPr>
            <a:spLocks noChangeArrowheads="1"/>
          </p:cNvSpPr>
          <p:nvPr>
            <p:custDataLst>
              <p:tags r:id="rId9"/>
            </p:custDataLst>
          </p:nvPr>
        </p:nvSpPr>
        <p:spPr bwMode="auto">
          <a:xfrm flipH="1">
            <a:off x="1828800" y="4069080"/>
            <a:ext cx="3474720" cy="457200"/>
          </a:xfrm>
          <a:prstGeom prst="rect">
            <a:avLst/>
          </a:prstGeom>
          <a:solidFill>
            <a:schemeClr val="accent2">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Vendor is profitable, knowledgeable, and will be around for the long-term.</a:t>
            </a:r>
          </a:p>
        </p:txBody>
      </p:sp>
      <p:sp>
        <p:nvSpPr>
          <p:cNvPr id="42" name="Rectangle 15"/>
          <p:cNvSpPr>
            <a:spLocks noChangeArrowheads="1"/>
          </p:cNvSpPr>
          <p:nvPr>
            <p:custDataLst>
              <p:tags r:id="rId10"/>
            </p:custDataLst>
          </p:nvPr>
        </p:nvSpPr>
        <p:spPr bwMode="auto">
          <a:xfrm flipH="1">
            <a:off x="320040" y="4069080"/>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Viability</a:t>
            </a:r>
            <a:endParaRPr lang="en-US" sz="1400" dirty="0">
              <a:solidFill>
                <a:srgbClr val="FFFFFF">
                  <a:lumMod val="10000"/>
                </a:srgbClr>
              </a:solidFill>
              <a:latin typeface="Arial" pitchFamily="34" charset="0"/>
              <a:cs typeface="Arial" pitchFamily="34" charset="0"/>
            </a:endParaRPr>
          </a:p>
        </p:txBody>
      </p:sp>
      <p:sp>
        <p:nvSpPr>
          <p:cNvPr id="48" name="Flowchart: Stored Data 21"/>
          <p:cNvSpPr>
            <a:spLocks noChangeArrowheads="1"/>
          </p:cNvSpPr>
          <p:nvPr>
            <p:custDataLst>
              <p:tags r:id="rId11"/>
            </p:custDataLst>
          </p:nvPr>
        </p:nvSpPr>
        <p:spPr bwMode="auto">
          <a:xfrm flipH="1">
            <a:off x="1828800" y="5577840"/>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channel strategy is appropriate and the channels themselves are strong. </a:t>
            </a:r>
            <a:endParaRPr lang="en-US" sz="1200" dirty="0">
              <a:solidFill>
                <a:srgbClr val="FFFFFF">
                  <a:lumMod val="10000"/>
                </a:srgbClr>
              </a:solidFill>
              <a:latin typeface="Arial" pitchFamily="34" charset="0"/>
              <a:cs typeface="Arial" pitchFamily="34" charset="0"/>
            </a:endParaRPr>
          </a:p>
        </p:txBody>
      </p:sp>
      <p:sp>
        <p:nvSpPr>
          <p:cNvPr id="49" name="Rectangle 48"/>
          <p:cNvSpPr>
            <a:spLocks noChangeArrowheads="1"/>
          </p:cNvSpPr>
          <p:nvPr>
            <p:custDataLst>
              <p:tags r:id="rId12"/>
            </p:custDataLst>
          </p:nvPr>
        </p:nvSpPr>
        <p:spPr bwMode="auto">
          <a:xfrm flipH="1">
            <a:off x="320040" y="5577840"/>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Channel</a:t>
            </a:r>
            <a:endParaRPr lang="en-US" sz="1400" dirty="0">
              <a:solidFill>
                <a:srgbClr val="FFFFFF">
                  <a:lumMod val="10000"/>
                </a:srgbClr>
              </a:solidFill>
              <a:latin typeface="Arial" pitchFamily="34" charset="0"/>
              <a:cs typeface="Arial" pitchFamily="34" charset="0"/>
            </a:endParaRPr>
          </a:p>
        </p:txBody>
      </p:sp>
      <p:sp>
        <p:nvSpPr>
          <p:cNvPr id="22" name="Flowchart: Stored Data 21"/>
          <p:cNvSpPr>
            <a:spLocks noChangeArrowheads="1"/>
          </p:cNvSpPr>
          <p:nvPr>
            <p:custDataLst>
              <p:tags r:id="rId13"/>
            </p:custDataLst>
          </p:nvPr>
        </p:nvSpPr>
        <p:spPr bwMode="auto">
          <a:xfrm flipH="1">
            <a:off x="1828800" y="2606040"/>
            <a:ext cx="3474720" cy="457200"/>
          </a:xfrm>
          <a:prstGeom prst="rect">
            <a:avLst/>
          </a:prstGeom>
          <a:solidFill>
            <a:schemeClr val="accent1">
              <a:lumMod val="40000"/>
              <a:lumOff val="60000"/>
            </a:schemeClr>
          </a:solidFill>
          <a:ln w="6350">
            <a:noFill/>
            <a:miter lim="800000"/>
            <a:headEnd/>
            <a:tailEnd/>
          </a:ln>
          <a:effectLst/>
        </p:spPr>
        <p:txBody>
          <a:bodyPr anchor="ctr"/>
          <a:lstStyle/>
          <a:p>
            <a:pPr algn="l">
              <a:defRPr/>
            </a:pPr>
            <a:r>
              <a:rPr lang="en-CA" sz="1200" dirty="0">
                <a:solidFill>
                  <a:srgbClr val="FFFFFF">
                    <a:lumMod val="10000"/>
                  </a:srgbClr>
                </a:solidFill>
                <a:latin typeface="Arial" pitchFamily="34" charset="0"/>
                <a:cs typeface="Arial" pitchFamily="34" charset="0"/>
              </a:rPr>
              <a:t>Implementing and operating the solution is affordable given the technology.</a:t>
            </a:r>
            <a:endParaRPr lang="en-US" sz="1200" dirty="0">
              <a:solidFill>
                <a:srgbClr val="FFFFFF">
                  <a:lumMod val="10000"/>
                </a:srgbClr>
              </a:solidFill>
              <a:latin typeface="Arial" pitchFamily="34" charset="0"/>
              <a:cs typeface="Arial" pitchFamily="34" charset="0"/>
            </a:endParaRPr>
          </a:p>
        </p:txBody>
      </p:sp>
      <p:sp>
        <p:nvSpPr>
          <p:cNvPr id="23" name="Rectangle 22"/>
          <p:cNvSpPr>
            <a:spLocks noChangeArrowheads="1"/>
          </p:cNvSpPr>
          <p:nvPr>
            <p:custDataLst>
              <p:tags r:id="rId14"/>
            </p:custDataLst>
          </p:nvPr>
        </p:nvSpPr>
        <p:spPr bwMode="auto">
          <a:xfrm flipH="1">
            <a:off x="320040" y="2606040"/>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Affordability</a:t>
            </a:r>
            <a:endParaRPr lang="en-US" sz="1400" dirty="0">
              <a:solidFill>
                <a:srgbClr val="FFFFFF">
                  <a:lumMod val="10000"/>
                </a:srgbClr>
              </a:solidFill>
              <a:latin typeface="Arial" pitchFamily="34" charset="0"/>
              <a:cs typeface="Arial" pitchFamily="34" charset="0"/>
            </a:endParaRPr>
          </a:p>
        </p:txBody>
      </p:sp>
      <p:sp>
        <p:nvSpPr>
          <p:cNvPr id="45" name="Flowchart: Stored Data 21"/>
          <p:cNvSpPr>
            <a:spLocks noChangeArrowheads="1"/>
          </p:cNvSpPr>
          <p:nvPr>
            <p:custDataLst>
              <p:tags r:id="rId15"/>
            </p:custDataLst>
          </p:nvPr>
        </p:nvSpPr>
        <p:spPr bwMode="auto">
          <a:xfrm flipH="1">
            <a:off x="1828800" y="3108960"/>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Multiple deployment options and extensive integration capabilities are available.</a:t>
            </a:r>
            <a:endParaRPr lang="en-US" sz="1200" dirty="0">
              <a:solidFill>
                <a:srgbClr val="FFFFFF">
                  <a:lumMod val="10000"/>
                </a:srgbClr>
              </a:solidFill>
              <a:latin typeface="Arial" pitchFamily="34" charset="0"/>
              <a:cs typeface="Arial" pitchFamily="34" charset="0"/>
            </a:endParaRPr>
          </a:p>
        </p:txBody>
      </p:sp>
      <p:sp>
        <p:nvSpPr>
          <p:cNvPr id="46" name="Rectangle 45"/>
          <p:cNvSpPr>
            <a:spLocks noChangeArrowheads="1"/>
          </p:cNvSpPr>
          <p:nvPr>
            <p:custDataLst>
              <p:tags r:id="rId16"/>
            </p:custDataLst>
          </p:nvPr>
        </p:nvSpPr>
        <p:spPr bwMode="auto">
          <a:xfrm flipH="1">
            <a:off x="320040" y="3108960"/>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Architecture</a:t>
            </a:r>
            <a:endParaRPr lang="en-US" sz="1400" dirty="0">
              <a:solidFill>
                <a:srgbClr val="FFFFFF">
                  <a:lumMod val="10000"/>
                </a:srgbClr>
              </a:solidFill>
              <a:latin typeface="Arial" pitchFamily="34" charset="0"/>
              <a:cs typeface="Arial" pitchFamily="34" charset="0"/>
            </a:endParaRPr>
          </a:p>
        </p:txBody>
      </p:sp>
      <p:sp>
        <p:nvSpPr>
          <p:cNvPr id="26" name="Flowchart: Stored Data 20"/>
          <p:cNvSpPr>
            <a:spLocks noChangeArrowheads="1"/>
          </p:cNvSpPr>
          <p:nvPr>
            <p:custDataLst>
              <p:tags r:id="rId17"/>
            </p:custDataLst>
          </p:nvPr>
        </p:nvSpPr>
        <p:spPr bwMode="auto">
          <a:xfrm flipH="1">
            <a:off x="1828800" y="2103120"/>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end-user and administrative interfaces are intuitive and offer streamlined workflow.</a:t>
            </a:r>
          </a:p>
        </p:txBody>
      </p:sp>
      <p:sp>
        <p:nvSpPr>
          <p:cNvPr id="78" name="Rectangle 77"/>
          <p:cNvSpPr>
            <a:spLocks noChangeArrowheads="1"/>
          </p:cNvSpPr>
          <p:nvPr>
            <p:custDataLst>
              <p:tags r:id="rId18"/>
            </p:custDataLst>
          </p:nvPr>
        </p:nvSpPr>
        <p:spPr bwMode="auto">
          <a:xfrm flipH="1">
            <a:off x="320040" y="2103120"/>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Usability</a:t>
            </a:r>
            <a:endParaRPr lang="en-US" sz="1400" dirty="0">
              <a:solidFill>
                <a:srgbClr val="FFFFFF">
                  <a:lumMod val="10000"/>
                </a:srgbClr>
              </a:solidFill>
              <a:latin typeface="Arial" pitchFamily="34" charset="0"/>
              <a:cs typeface="Arial" pitchFamily="34" charset="0"/>
            </a:endParaRPr>
          </a:p>
        </p:txBody>
      </p:sp>
      <p:sp>
        <p:nvSpPr>
          <p:cNvPr id="24" name="Flowchart: Stored Data 19"/>
          <p:cNvSpPr>
            <a:spLocks noChangeArrowheads="1"/>
          </p:cNvSpPr>
          <p:nvPr>
            <p:custDataLst>
              <p:tags r:id="rId19"/>
            </p:custDataLst>
          </p:nvPr>
        </p:nvSpPr>
        <p:spPr bwMode="auto">
          <a:xfrm flipH="1">
            <a:off x="1828800" y="1599565"/>
            <a:ext cx="3474720" cy="457200"/>
          </a:xfrm>
          <a:prstGeom prst="rect">
            <a:avLst/>
          </a:prstGeom>
          <a:solidFill>
            <a:schemeClr val="accent1">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The solution provides basic </a:t>
            </a:r>
          </a:p>
          <a:p>
            <a:pPr algn="l"/>
            <a:r>
              <a:rPr lang="en-US" sz="1200" dirty="0" smtClean="0">
                <a:solidFill>
                  <a:srgbClr val="FFFFFF">
                    <a:lumMod val="10000"/>
                  </a:srgbClr>
                </a:solidFill>
                <a:latin typeface="Arial" pitchFamily="34" charset="0"/>
                <a:cs typeface="Arial" pitchFamily="34" charset="0"/>
              </a:rPr>
              <a:t>and advanced feature/functionality.</a:t>
            </a:r>
          </a:p>
        </p:txBody>
      </p:sp>
      <p:sp>
        <p:nvSpPr>
          <p:cNvPr id="79" name="Rectangle 78"/>
          <p:cNvSpPr>
            <a:spLocks noChangeArrowheads="1"/>
          </p:cNvSpPr>
          <p:nvPr>
            <p:custDataLst>
              <p:tags r:id="rId20"/>
            </p:custDataLst>
          </p:nvPr>
        </p:nvSpPr>
        <p:spPr bwMode="auto">
          <a:xfrm flipH="1">
            <a:off x="320040" y="1600200"/>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Features</a:t>
            </a:r>
            <a:endParaRPr lang="en-US" sz="1400" dirty="0">
              <a:solidFill>
                <a:srgbClr val="FFFFFF">
                  <a:lumMod val="10000"/>
                </a:srgbClr>
              </a:solidFill>
              <a:latin typeface="Arial" pitchFamily="34" charset="0"/>
              <a:cs typeface="Arial" pitchFamily="34" charset="0"/>
            </a:endParaRPr>
          </a:p>
        </p:txBody>
      </p:sp>
      <p:graphicFrame>
        <p:nvGraphicFramePr>
          <p:cNvPr id="54" name="Chart 53"/>
          <p:cNvGraphicFramePr/>
          <p:nvPr/>
        </p:nvGraphicFramePr>
        <p:xfrm>
          <a:off x="5943600" y="4668555"/>
          <a:ext cx="2423160" cy="1824319"/>
        </p:xfrm>
        <a:graphic>
          <a:graphicData uri="http://schemas.openxmlformats.org/drawingml/2006/chart">
            <c:chart xmlns:c="http://schemas.openxmlformats.org/drawingml/2006/chart" xmlns:r="http://schemas.openxmlformats.org/officeDocument/2006/relationships" r:id="rId29"/>
          </a:graphicData>
        </a:graphic>
      </p:graphicFrame>
      <p:sp>
        <p:nvSpPr>
          <p:cNvPr id="65" name="TextBox 64"/>
          <p:cNvSpPr txBox="1"/>
          <p:nvPr/>
        </p:nvSpPr>
        <p:spPr>
          <a:xfrm>
            <a:off x="5577840" y="1554480"/>
            <a:ext cx="1005840" cy="276999"/>
          </a:xfrm>
          <a:prstGeom prst="rect">
            <a:avLst/>
          </a:prstGeom>
          <a:noFill/>
        </p:spPr>
        <p:txBody>
          <a:bodyPr wrap="square" rtlCol="0">
            <a:spAutoFit/>
          </a:bodyPr>
          <a:lstStyle/>
          <a:p>
            <a:pPr algn="r"/>
            <a:r>
              <a:rPr lang="en-US" sz="1200" dirty="0" smtClean="0">
                <a:solidFill>
                  <a:srgbClr val="333333"/>
                </a:solidFill>
              </a:rPr>
              <a:t>Features</a:t>
            </a:r>
            <a:endParaRPr lang="en-US" sz="1200" dirty="0">
              <a:solidFill>
                <a:srgbClr val="333333"/>
              </a:solidFill>
            </a:endParaRPr>
          </a:p>
        </p:txBody>
      </p:sp>
      <p:sp>
        <p:nvSpPr>
          <p:cNvPr id="66" name="TextBox 65"/>
          <p:cNvSpPr txBox="1"/>
          <p:nvPr/>
        </p:nvSpPr>
        <p:spPr>
          <a:xfrm>
            <a:off x="7727415" y="1554480"/>
            <a:ext cx="1005840" cy="276999"/>
          </a:xfrm>
          <a:prstGeom prst="rect">
            <a:avLst/>
          </a:prstGeom>
          <a:noFill/>
        </p:spPr>
        <p:txBody>
          <a:bodyPr wrap="square" rtlCol="0">
            <a:spAutoFit/>
          </a:bodyPr>
          <a:lstStyle/>
          <a:p>
            <a:pPr algn="l"/>
            <a:r>
              <a:rPr lang="en-US" sz="1200" dirty="0" smtClean="0">
                <a:solidFill>
                  <a:srgbClr val="333333"/>
                </a:solidFill>
              </a:rPr>
              <a:t>Usability</a:t>
            </a:r>
            <a:endParaRPr lang="en-US" sz="1200" dirty="0">
              <a:solidFill>
                <a:srgbClr val="333333"/>
              </a:solidFill>
            </a:endParaRPr>
          </a:p>
        </p:txBody>
      </p:sp>
      <p:sp>
        <p:nvSpPr>
          <p:cNvPr id="67" name="TextBox 66"/>
          <p:cNvSpPr txBox="1"/>
          <p:nvPr/>
        </p:nvSpPr>
        <p:spPr>
          <a:xfrm>
            <a:off x="5577840" y="2786876"/>
            <a:ext cx="1005105" cy="276999"/>
          </a:xfrm>
          <a:prstGeom prst="rect">
            <a:avLst/>
          </a:prstGeom>
          <a:noFill/>
        </p:spPr>
        <p:txBody>
          <a:bodyPr wrap="square" rtlCol="0">
            <a:spAutoFit/>
          </a:bodyPr>
          <a:lstStyle/>
          <a:p>
            <a:pPr algn="r"/>
            <a:r>
              <a:rPr lang="en-US" sz="1200" dirty="0" smtClean="0">
                <a:solidFill>
                  <a:srgbClr val="333333"/>
                </a:solidFill>
              </a:rPr>
              <a:t>Architecture</a:t>
            </a:r>
          </a:p>
        </p:txBody>
      </p:sp>
      <p:sp>
        <p:nvSpPr>
          <p:cNvPr id="68" name="TextBox 67"/>
          <p:cNvSpPr txBox="1"/>
          <p:nvPr/>
        </p:nvSpPr>
        <p:spPr>
          <a:xfrm>
            <a:off x="7727415" y="2786876"/>
            <a:ext cx="1005840" cy="276999"/>
          </a:xfrm>
          <a:prstGeom prst="rect">
            <a:avLst/>
          </a:prstGeom>
          <a:noFill/>
        </p:spPr>
        <p:txBody>
          <a:bodyPr wrap="square" rtlCol="0">
            <a:spAutoFit/>
          </a:bodyPr>
          <a:lstStyle/>
          <a:p>
            <a:pPr algn="l"/>
            <a:r>
              <a:rPr lang="en-US" sz="1200" dirty="0" smtClean="0">
                <a:solidFill>
                  <a:srgbClr val="333333"/>
                </a:solidFill>
              </a:rPr>
              <a:t>Affordability</a:t>
            </a:r>
            <a:endParaRPr lang="en-US" sz="1200" dirty="0">
              <a:solidFill>
                <a:srgbClr val="333333"/>
              </a:solidFill>
            </a:endParaRPr>
          </a:p>
        </p:txBody>
      </p:sp>
      <p:sp>
        <p:nvSpPr>
          <p:cNvPr id="69" name="TextBox 68"/>
          <p:cNvSpPr txBox="1"/>
          <p:nvPr/>
        </p:nvSpPr>
        <p:spPr>
          <a:xfrm>
            <a:off x="6629718" y="3063875"/>
            <a:ext cx="1005840" cy="276999"/>
          </a:xfrm>
          <a:prstGeom prst="rect">
            <a:avLst/>
          </a:prstGeom>
          <a:noFill/>
        </p:spPr>
        <p:txBody>
          <a:bodyPr wrap="square" rtlCol="0" anchor="ctr">
            <a:spAutoFit/>
          </a:bodyPr>
          <a:lstStyle/>
          <a:p>
            <a:r>
              <a:rPr lang="en-US" sz="1200" b="1" dirty="0" smtClean="0">
                <a:solidFill>
                  <a:srgbClr val="333333"/>
                </a:solidFill>
              </a:rPr>
              <a:t>Product</a:t>
            </a:r>
            <a:endParaRPr lang="en-US" sz="1200" b="1" dirty="0">
              <a:solidFill>
                <a:srgbClr val="333333"/>
              </a:solidFill>
            </a:endParaRPr>
          </a:p>
        </p:txBody>
      </p:sp>
      <p:sp>
        <p:nvSpPr>
          <p:cNvPr id="70" name="TextBox 69"/>
          <p:cNvSpPr txBox="1"/>
          <p:nvPr/>
        </p:nvSpPr>
        <p:spPr>
          <a:xfrm>
            <a:off x="6629718" y="4526280"/>
            <a:ext cx="1005840" cy="274320"/>
          </a:xfrm>
          <a:prstGeom prst="rect">
            <a:avLst/>
          </a:prstGeom>
          <a:noFill/>
        </p:spPr>
        <p:txBody>
          <a:bodyPr wrap="square" rtlCol="0" anchor="ctr">
            <a:spAutoFit/>
          </a:bodyPr>
          <a:lstStyle/>
          <a:p>
            <a:r>
              <a:rPr lang="en-US" sz="1200" b="1" dirty="0" smtClean="0">
                <a:solidFill>
                  <a:srgbClr val="333333"/>
                </a:solidFill>
              </a:rPr>
              <a:t>Vendor</a:t>
            </a:r>
            <a:endParaRPr lang="en-US" sz="1200" b="1" dirty="0">
              <a:solidFill>
                <a:srgbClr val="333333"/>
              </a:solidFill>
            </a:endParaRPr>
          </a:p>
        </p:txBody>
      </p:sp>
      <p:sp>
        <p:nvSpPr>
          <p:cNvPr id="71" name="TextBox 70"/>
          <p:cNvSpPr txBox="1"/>
          <p:nvPr/>
        </p:nvSpPr>
        <p:spPr>
          <a:xfrm>
            <a:off x="5670539" y="4801235"/>
            <a:ext cx="1005840" cy="276999"/>
          </a:xfrm>
          <a:prstGeom prst="rect">
            <a:avLst/>
          </a:prstGeom>
          <a:noFill/>
        </p:spPr>
        <p:txBody>
          <a:bodyPr wrap="square" rtlCol="0">
            <a:spAutoFit/>
          </a:bodyPr>
          <a:lstStyle/>
          <a:p>
            <a:pPr algn="r"/>
            <a:r>
              <a:rPr lang="en-US" sz="1200" dirty="0" smtClean="0">
                <a:solidFill>
                  <a:srgbClr val="333333"/>
                </a:solidFill>
              </a:rPr>
              <a:t>Viability</a:t>
            </a:r>
            <a:endParaRPr lang="en-US" sz="1200" dirty="0">
              <a:solidFill>
                <a:srgbClr val="333333"/>
              </a:solidFill>
            </a:endParaRPr>
          </a:p>
        </p:txBody>
      </p:sp>
      <p:sp>
        <p:nvSpPr>
          <p:cNvPr id="72" name="TextBox 71"/>
          <p:cNvSpPr txBox="1"/>
          <p:nvPr/>
        </p:nvSpPr>
        <p:spPr>
          <a:xfrm>
            <a:off x="7725628" y="4801235"/>
            <a:ext cx="1005840" cy="276999"/>
          </a:xfrm>
          <a:prstGeom prst="rect">
            <a:avLst/>
          </a:prstGeom>
          <a:noFill/>
        </p:spPr>
        <p:txBody>
          <a:bodyPr wrap="square" rtlCol="0">
            <a:spAutoFit/>
          </a:bodyPr>
          <a:lstStyle/>
          <a:p>
            <a:pPr algn="l"/>
            <a:r>
              <a:rPr lang="en-US" sz="1200" dirty="0" smtClean="0">
                <a:solidFill>
                  <a:srgbClr val="333333"/>
                </a:solidFill>
              </a:rPr>
              <a:t>Strategy</a:t>
            </a:r>
            <a:endParaRPr lang="en-US" sz="1200" dirty="0">
              <a:solidFill>
                <a:srgbClr val="333333"/>
              </a:solidFill>
            </a:endParaRPr>
          </a:p>
        </p:txBody>
      </p:sp>
      <p:sp>
        <p:nvSpPr>
          <p:cNvPr id="73" name="TextBox 72"/>
          <p:cNvSpPr txBox="1"/>
          <p:nvPr/>
        </p:nvSpPr>
        <p:spPr>
          <a:xfrm>
            <a:off x="5577105" y="6077764"/>
            <a:ext cx="1005840" cy="276999"/>
          </a:xfrm>
          <a:prstGeom prst="rect">
            <a:avLst/>
          </a:prstGeom>
          <a:noFill/>
        </p:spPr>
        <p:txBody>
          <a:bodyPr wrap="square" rtlCol="0">
            <a:spAutoFit/>
          </a:bodyPr>
          <a:lstStyle/>
          <a:p>
            <a:pPr algn="r"/>
            <a:r>
              <a:rPr lang="en-US" sz="1200" dirty="0" smtClean="0">
                <a:solidFill>
                  <a:srgbClr val="333333"/>
                </a:solidFill>
              </a:rPr>
              <a:t>Channel</a:t>
            </a:r>
            <a:endParaRPr lang="en-US" sz="1200" dirty="0">
              <a:solidFill>
                <a:srgbClr val="333333"/>
              </a:solidFill>
            </a:endParaRPr>
          </a:p>
        </p:txBody>
      </p:sp>
      <p:sp>
        <p:nvSpPr>
          <p:cNvPr id="74" name="TextBox 73"/>
          <p:cNvSpPr txBox="1"/>
          <p:nvPr/>
        </p:nvSpPr>
        <p:spPr>
          <a:xfrm>
            <a:off x="7725628" y="6077764"/>
            <a:ext cx="1005840" cy="276999"/>
          </a:xfrm>
          <a:prstGeom prst="rect">
            <a:avLst/>
          </a:prstGeom>
          <a:noFill/>
        </p:spPr>
        <p:txBody>
          <a:bodyPr wrap="square" rtlCol="0">
            <a:spAutoFit/>
          </a:bodyPr>
          <a:lstStyle/>
          <a:p>
            <a:pPr algn="l"/>
            <a:r>
              <a:rPr lang="en-US" sz="1200" dirty="0" smtClean="0">
                <a:solidFill>
                  <a:srgbClr val="333333"/>
                </a:solidFill>
              </a:rPr>
              <a:t>Reach</a:t>
            </a:r>
          </a:p>
        </p:txBody>
      </p:sp>
      <p:sp>
        <p:nvSpPr>
          <p:cNvPr id="75" name="Flowchart: Stored Data 19"/>
          <p:cNvSpPr>
            <a:spLocks noChangeArrowheads="1"/>
          </p:cNvSpPr>
          <p:nvPr>
            <p:custDataLst>
              <p:tags r:id="rId21"/>
            </p:custDataLst>
          </p:nvPr>
        </p:nvSpPr>
        <p:spPr bwMode="auto">
          <a:xfrm flipH="1">
            <a:off x="320673" y="1188403"/>
            <a:ext cx="4983480" cy="366076"/>
          </a:xfrm>
          <a:prstGeom prst="rect">
            <a:avLst/>
          </a:prstGeom>
          <a:solidFill>
            <a:schemeClr val="accent1"/>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Product Evaluation Criteria</a:t>
            </a:r>
            <a:endParaRPr lang="en-US" sz="1400" b="1" dirty="0">
              <a:solidFill>
                <a:srgbClr val="FFFFFF"/>
              </a:solidFill>
              <a:latin typeface="Arial" pitchFamily="34" charset="0"/>
              <a:cs typeface="Arial" pitchFamily="34" charset="0"/>
            </a:endParaRPr>
          </a:p>
        </p:txBody>
      </p:sp>
      <p:sp>
        <p:nvSpPr>
          <p:cNvPr id="77" name="Flowchart: Stored Data 19"/>
          <p:cNvSpPr>
            <a:spLocks noChangeArrowheads="1"/>
          </p:cNvSpPr>
          <p:nvPr>
            <p:custDataLst>
              <p:tags r:id="rId22"/>
            </p:custDataLst>
          </p:nvPr>
        </p:nvSpPr>
        <p:spPr bwMode="auto">
          <a:xfrm flipH="1">
            <a:off x="320039" y="3656965"/>
            <a:ext cx="4983480" cy="366076"/>
          </a:xfrm>
          <a:prstGeom prst="rect">
            <a:avLst/>
          </a:prstGeom>
          <a:solidFill>
            <a:schemeClr val="accent2">
              <a:lumMod val="75000"/>
            </a:schemeClr>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Vendor Evaluation Criteria</a:t>
            </a:r>
            <a:endParaRPr lang="en-US" sz="1400" b="1" dirty="0">
              <a:solidFill>
                <a:srgbClr val="FFFFFF"/>
              </a:solidFill>
              <a:latin typeface="Arial" pitchFamily="34" charset="0"/>
              <a:cs typeface="Arial" pitchFamily="34" charset="0"/>
            </a:endParaRPr>
          </a:p>
        </p:txBody>
      </p:sp>
      <p:pic>
        <p:nvPicPr>
          <p:cNvPr id="40" name="Picture 3">
            <a:hlinkClick r:id="rId30"/>
          </p:cNvPr>
          <p:cNvPicPr>
            <a:picLocks noChangeAspect="1" noChangeArrowheads="1"/>
          </p:cNvPicPr>
          <p:nvPr/>
        </p:nvPicPr>
        <p:blipFill>
          <a:blip r:embed="rId31"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1406630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Stakes represent the minimum standard; without these, a product doesn’t even get reviewed</a:t>
            </a:r>
            <a:endParaRPr lang="en-US" dirty="0"/>
          </a:p>
        </p:txBody>
      </p:sp>
      <p:grpSp>
        <p:nvGrpSpPr>
          <p:cNvPr id="3" name="Group 136"/>
          <p:cNvGrpSpPr/>
          <p:nvPr/>
        </p:nvGrpSpPr>
        <p:grpSpPr>
          <a:xfrm>
            <a:off x="251520" y="5409220"/>
            <a:ext cx="8572439" cy="840629"/>
            <a:chOff x="313112" y="3598911"/>
            <a:chExt cx="8572439" cy="840629"/>
          </a:xfrm>
        </p:grpSpPr>
        <p:sp>
          <p:nvSpPr>
            <p:cNvPr id="97" name="Rounded Rectangle 96"/>
            <p:cNvSpPr/>
            <p:nvPr/>
          </p:nvSpPr>
          <p:spPr>
            <a:xfrm>
              <a:off x="328290" y="3598911"/>
              <a:ext cx="8557261"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7438" indent="-11113" algn="l"/>
              <a:r>
                <a:rPr lang="en-US" sz="1200" dirty="0" smtClean="0">
                  <a:solidFill>
                    <a:srgbClr val="333333"/>
                  </a:solidFill>
                </a:rPr>
                <a:t>If Table Stakes are all you need from your </a:t>
              </a:r>
              <a:r>
                <a:rPr lang="en-US" sz="1200" dirty="0" smtClean="0">
                  <a:solidFill>
                    <a:schemeClr val="tx1"/>
                  </a:solidFill>
                </a:rPr>
                <a:t>Small to Mid-Sized Storage Array </a:t>
              </a:r>
              <a:r>
                <a:rPr lang="en-US" sz="1200" dirty="0" smtClean="0">
                  <a:solidFill>
                    <a:srgbClr val="333333"/>
                  </a:solidFill>
                </a:rPr>
                <a:t>solution, the only true differentiator for the organization is price. Otherwise, dig deeper to find the best price to value for your needs.</a:t>
              </a:r>
            </a:p>
          </p:txBody>
        </p:sp>
        <p:pic>
          <p:nvPicPr>
            <p:cNvPr id="98" name="Picture 97" descr="insight.png"/>
            <p:cNvPicPr>
              <a:picLocks noChangeAspect="1"/>
            </p:cNvPicPr>
            <p:nvPr/>
          </p:nvPicPr>
          <p:blipFill>
            <a:blip r:embed="rId14" cstate="print"/>
            <a:stretch>
              <a:fillRect/>
            </a:stretch>
          </p:blipFill>
          <p:spPr>
            <a:xfrm>
              <a:off x="313112" y="3601339"/>
              <a:ext cx="1000207" cy="838201"/>
            </a:xfrm>
            <a:prstGeom prst="rect">
              <a:avLst/>
            </a:prstGeom>
          </p:spPr>
        </p:pic>
      </p:grpSp>
      <p:sp>
        <p:nvSpPr>
          <p:cNvPr id="95" name="Rectangle 94"/>
          <p:cNvSpPr/>
          <p:nvPr/>
        </p:nvSpPr>
        <p:spPr>
          <a:xfrm>
            <a:off x="5486400" y="1537514"/>
            <a:ext cx="3336925" cy="1754326"/>
          </a:xfrm>
          <a:prstGeom prst="rect">
            <a:avLst/>
          </a:prstGeom>
        </p:spPr>
        <p:txBody>
          <a:bodyPr wrap="square">
            <a:spAutoFit/>
          </a:bodyPr>
          <a:lstStyle/>
          <a:p>
            <a:pPr algn="l"/>
            <a:r>
              <a:rPr lang="en-US" sz="1200" dirty="0" smtClean="0">
                <a:solidFill>
                  <a:srgbClr val="333333"/>
                </a:solidFill>
              </a:rPr>
              <a:t>The products assessed in this Vendor Landscape</a:t>
            </a:r>
            <a:r>
              <a:rPr lang="en-US" sz="1200" baseline="30000" dirty="0" smtClean="0">
                <a:solidFill>
                  <a:srgbClr val="333333"/>
                </a:solidFill>
              </a:rPr>
              <a:t>TM</a:t>
            </a:r>
            <a:r>
              <a:rPr lang="en-US" sz="1200" dirty="0" smtClean="0">
                <a:solidFill>
                  <a:srgbClr val="333333"/>
                </a:solidFill>
              </a:rPr>
              <a:t> meet, at the very least, the requirements outlined as Table Stakes. </a:t>
            </a:r>
          </a:p>
          <a:p>
            <a:pPr algn="l"/>
            <a:endParaRPr lang="en-US" sz="1200" dirty="0" smtClean="0">
              <a:solidFill>
                <a:srgbClr val="333333"/>
              </a:solidFill>
            </a:endParaRPr>
          </a:p>
          <a:p>
            <a:pPr algn="l"/>
            <a:r>
              <a:rPr lang="en-US" sz="1200" dirty="0" smtClean="0">
                <a:solidFill>
                  <a:srgbClr val="333333"/>
                </a:solidFill>
              </a:rPr>
              <a:t>Many of the vendors go above and beyond the outlined Table Stakes, some even do so in multiple categories. This section aims to highlight the products’ capabilities </a:t>
            </a:r>
            <a:r>
              <a:rPr lang="en-US" sz="1200" b="1" dirty="0" smtClean="0">
                <a:solidFill>
                  <a:srgbClr val="333333"/>
                </a:solidFill>
              </a:rPr>
              <a:t>in excess </a:t>
            </a:r>
            <a:r>
              <a:rPr lang="en-US" sz="1200" dirty="0" smtClean="0">
                <a:solidFill>
                  <a:srgbClr val="333333"/>
                </a:solidFill>
              </a:rPr>
              <a:t>of the criteria listed here. </a:t>
            </a:r>
            <a:endParaRPr lang="en-US" sz="1200" dirty="0">
              <a:solidFill>
                <a:srgbClr val="333333"/>
              </a:solidFill>
            </a:endParaRPr>
          </a:p>
        </p:txBody>
      </p:sp>
      <p:sp>
        <p:nvSpPr>
          <p:cNvPr id="106" name="Rounded Rectangle 105"/>
          <p:cNvSpPr/>
          <p:nvPr/>
        </p:nvSpPr>
        <p:spPr>
          <a:xfrm>
            <a:off x="320675" y="1188720"/>
            <a:ext cx="497140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The Table Stakes</a:t>
            </a:r>
            <a:endParaRPr lang="en-CA" b="1" i="1" dirty="0">
              <a:solidFill>
                <a:srgbClr val="333333"/>
              </a:solidFill>
            </a:endParaRPr>
          </a:p>
        </p:txBody>
      </p:sp>
      <p:sp>
        <p:nvSpPr>
          <p:cNvPr id="107" name="Rounded Rectangle 106"/>
          <p:cNvSpPr/>
          <p:nvPr/>
        </p:nvSpPr>
        <p:spPr>
          <a:xfrm>
            <a:off x="5486400" y="1188720"/>
            <a:ext cx="333692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What does </a:t>
            </a:r>
            <a:r>
              <a:rPr lang="en-CA" b="1" i="1" dirty="0">
                <a:solidFill>
                  <a:srgbClr val="333333"/>
                </a:solidFill>
              </a:rPr>
              <a:t>t</a:t>
            </a:r>
            <a:r>
              <a:rPr lang="en-CA" b="1" i="1" dirty="0" smtClean="0">
                <a:solidFill>
                  <a:srgbClr val="333333"/>
                </a:solidFill>
              </a:rPr>
              <a:t>his Mean?</a:t>
            </a:r>
            <a:endParaRPr lang="en-CA" b="1" i="1" dirty="0">
              <a:solidFill>
                <a:srgbClr val="333333"/>
              </a:solidFill>
            </a:endParaRPr>
          </a:p>
        </p:txBody>
      </p:sp>
      <p:sp>
        <p:nvSpPr>
          <p:cNvPr id="10" name="Flowchart: Stored Data 21"/>
          <p:cNvSpPr>
            <a:spLocks noChangeArrowheads="1"/>
          </p:cNvSpPr>
          <p:nvPr>
            <p:custDataLst>
              <p:tags r:id="rId1"/>
            </p:custDataLst>
          </p:nvPr>
        </p:nvSpPr>
        <p:spPr bwMode="auto">
          <a:xfrm flipH="1">
            <a:off x="1828167" y="3291840"/>
            <a:ext cx="3474720" cy="594000"/>
          </a:xfrm>
          <a:prstGeom prst="rect">
            <a:avLst/>
          </a:prstGeom>
          <a:solidFill>
            <a:schemeClr val="bg2">
              <a:lumMod val="85000"/>
            </a:schemeClr>
          </a:solidFill>
          <a:ln w="6350">
            <a:noFill/>
            <a:miter lim="800000"/>
            <a:headEnd/>
            <a:tailEnd/>
          </a:ln>
          <a:effectLst/>
        </p:spPr>
        <p:txBody>
          <a:bodyPr anchor="ctr"/>
          <a:lstStyle/>
          <a:p>
            <a:pPr algn="l"/>
            <a:r>
              <a:rPr lang="en-US" sz="1000" dirty="0" smtClean="0">
                <a:latin typeface="Arial" pitchFamily="34" charset="0"/>
                <a:cs typeface="Arial" pitchFamily="34" charset="0"/>
              </a:rPr>
              <a:t>Physical capacity of the volume is allocated as applications write data, rather than being pre-allocated at the time of provisioning.</a:t>
            </a:r>
          </a:p>
        </p:txBody>
      </p:sp>
      <p:sp>
        <p:nvSpPr>
          <p:cNvPr id="11" name="Rectangle 10"/>
          <p:cNvSpPr>
            <a:spLocks noChangeArrowheads="1"/>
          </p:cNvSpPr>
          <p:nvPr>
            <p:custDataLst>
              <p:tags r:id="rId2"/>
            </p:custDataLst>
          </p:nvPr>
        </p:nvSpPr>
        <p:spPr bwMode="auto">
          <a:xfrm flipH="1">
            <a:off x="319407" y="3291840"/>
            <a:ext cx="1463040" cy="594000"/>
          </a:xfrm>
          <a:prstGeom prst="rect">
            <a:avLst/>
          </a:prstGeom>
          <a:solidFill>
            <a:schemeClr val="bg2">
              <a:lumMod val="85000"/>
            </a:schemeClr>
          </a:solidFill>
          <a:ln w="25400">
            <a:noFill/>
            <a:miter lim="800000"/>
            <a:headEnd/>
            <a:tailEnd/>
          </a:ln>
          <a:effectLst/>
        </p:spPr>
        <p:txBody>
          <a:bodyPr anchor="ctr"/>
          <a:lstStyle/>
          <a:p>
            <a:pPr algn="l">
              <a:defRPr/>
            </a:pPr>
            <a:r>
              <a:rPr lang="en-US" sz="1200" b="1" dirty="0" smtClean="0">
                <a:latin typeface="Arial" pitchFamily="34" charset="0"/>
                <a:cs typeface="Arial" pitchFamily="34" charset="0"/>
              </a:rPr>
              <a:t>Thin Provisioning</a:t>
            </a:r>
            <a:endParaRPr lang="en-US" sz="1200" b="1" dirty="0">
              <a:latin typeface="Arial" pitchFamily="34" charset="0"/>
              <a:cs typeface="Arial" pitchFamily="34" charset="0"/>
            </a:endParaRPr>
          </a:p>
        </p:txBody>
      </p:sp>
      <p:sp>
        <p:nvSpPr>
          <p:cNvPr id="12" name="Flowchart: Stored Data 21"/>
          <p:cNvSpPr>
            <a:spLocks noChangeArrowheads="1"/>
          </p:cNvSpPr>
          <p:nvPr>
            <p:custDataLst>
              <p:tags r:id="rId3"/>
            </p:custDataLst>
          </p:nvPr>
        </p:nvSpPr>
        <p:spPr bwMode="auto">
          <a:xfrm flipH="1">
            <a:off x="1828167" y="3931920"/>
            <a:ext cx="3474720" cy="594000"/>
          </a:xfrm>
          <a:prstGeom prst="rect">
            <a:avLst/>
          </a:prstGeom>
          <a:solidFill>
            <a:schemeClr val="bg2">
              <a:lumMod val="95000"/>
            </a:schemeClr>
          </a:solidFill>
          <a:ln w="6350">
            <a:noFill/>
            <a:miter lim="800000"/>
            <a:headEnd/>
            <a:tailEnd/>
          </a:ln>
          <a:effectLst/>
        </p:spPr>
        <p:txBody>
          <a:bodyPr anchor="ctr"/>
          <a:lstStyle/>
          <a:p>
            <a:pPr algn="l"/>
            <a:r>
              <a:rPr lang="en-US" sz="1000" dirty="0" smtClean="0">
                <a:latin typeface="Arial" pitchFamily="34" charset="0"/>
                <a:cs typeface="Arial" pitchFamily="34" charset="0"/>
              </a:rPr>
              <a:t>Data can be replicated between sites for failover capabilities to enable disaster recovery.</a:t>
            </a:r>
          </a:p>
        </p:txBody>
      </p:sp>
      <p:sp>
        <p:nvSpPr>
          <p:cNvPr id="13" name="Rectangle 12"/>
          <p:cNvSpPr>
            <a:spLocks noChangeArrowheads="1"/>
          </p:cNvSpPr>
          <p:nvPr>
            <p:custDataLst>
              <p:tags r:id="rId4"/>
            </p:custDataLst>
          </p:nvPr>
        </p:nvSpPr>
        <p:spPr bwMode="auto">
          <a:xfrm flipH="1">
            <a:off x="319407" y="3931920"/>
            <a:ext cx="1463040" cy="594000"/>
          </a:xfrm>
          <a:prstGeom prst="rect">
            <a:avLst/>
          </a:prstGeom>
          <a:solidFill>
            <a:schemeClr val="bg2">
              <a:lumMod val="95000"/>
            </a:schemeClr>
          </a:solidFill>
          <a:ln w="25400">
            <a:noFill/>
            <a:miter lim="800000"/>
            <a:headEnd/>
            <a:tailEnd/>
          </a:ln>
          <a:effectLst/>
        </p:spPr>
        <p:txBody>
          <a:bodyPr anchor="ctr"/>
          <a:lstStyle/>
          <a:p>
            <a:pPr algn="l">
              <a:defRPr/>
            </a:pPr>
            <a:r>
              <a:rPr lang="en-US" sz="1200" b="1" dirty="0" smtClean="0">
                <a:latin typeface="Arial" pitchFamily="34" charset="0"/>
                <a:cs typeface="Arial" pitchFamily="34" charset="0"/>
              </a:rPr>
              <a:t>Site-to-site Replication</a:t>
            </a:r>
            <a:endParaRPr lang="en-US" sz="1200" b="1" dirty="0">
              <a:latin typeface="Arial" pitchFamily="34" charset="0"/>
              <a:cs typeface="Arial" pitchFamily="34" charset="0"/>
            </a:endParaRPr>
          </a:p>
        </p:txBody>
      </p:sp>
      <p:sp>
        <p:nvSpPr>
          <p:cNvPr id="14" name="Flowchart: Stored Data 20"/>
          <p:cNvSpPr>
            <a:spLocks noChangeArrowheads="1"/>
          </p:cNvSpPr>
          <p:nvPr>
            <p:custDataLst>
              <p:tags r:id="rId5"/>
            </p:custDataLst>
          </p:nvPr>
        </p:nvSpPr>
        <p:spPr bwMode="auto">
          <a:xfrm flipH="1">
            <a:off x="1828167" y="2651760"/>
            <a:ext cx="3474720" cy="594000"/>
          </a:xfrm>
          <a:prstGeom prst="rect">
            <a:avLst/>
          </a:prstGeom>
          <a:solidFill>
            <a:schemeClr val="bg2">
              <a:lumMod val="95000"/>
            </a:schemeClr>
          </a:solidFill>
          <a:ln w="6350">
            <a:noFill/>
            <a:miter lim="800000"/>
            <a:headEnd/>
            <a:tailEnd/>
          </a:ln>
          <a:effectLst/>
        </p:spPr>
        <p:txBody>
          <a:bodyPr anchor="ctr"/>
          <a:lstStyle/>
          <a:p>
            <a:pPr algn="l"/>
            <a:r>
              <a:rPr lang="en-US" sz="1000" dirty="0" smtClean="0">
                <a:latin typeface="Arial" pitchFamily="34" charset="0"/>
                <a:cs typeface="Arial" pitchFamily="34" charset="0"/>
              </a:rPr>
              <a:t>Full copies of data can be created in addition to thin snapshots where only modified data is captured and added to the original on restore.</a:t>
            </a:r>
          </a:p>
        </p:txBody>
      </p:sp>
      <p:sp>
        <p:nvSpPr>
          <p:cNvPr id="15" name="Rectangle 14"/>
          <p:cNvSpPr>
            <a:spLocks noChangeArrowheads="1"/>
          </p:cNvSpPr>
          <p:nvPr>
            <p:custDataLst>
              <p:tags r:id="rId6"/>
            </p:custDataLst>
          </p:nvPr>
        </p:nvSpPr>
        <p:spPr bwMode="auto">
          <a:xfrm flipH="1">
            <a:off x="319407" y="2651760"/>
            <a:ext cx="1463040" cy="594000"/>
          </a:xfrm>
          <a:prstGeom prst="rect">
            <a:avLst/>
          </a:prstGeom>
          <a:solidFill>
            <a:schemeClr val="bg2">
              <a:lumMod val="95000"/>
            </a:schemeClr>
          </a:solidFill>
          <a:ln w="25400">
            <a:noFill/>
            <a:miter lim="800000"/>
            <a:headEnd/>
            <a:tailEnd/>
          </a:ln>
          <a:effectLst/>
        </p:spPr>
        <p:txBody>
          <a:bodyPr anchor="ctr"/>
          <a:lstStyle/>
          <a:p>
            <a:pPr algn="l">
              <a:defRPr/>
            </a:pPr>
            <a:r>
              <a:rPr lang="en-US" sz="1200" b="1" dirty="0" smtClean="0">
                <a:latin typeface="Arial" pitchFamily="34" charset="0"/>
                <a:cs typeface="Arial" pitchFamily="34" charset="0"/>
              </a:rPr>
              <a:t>Thin Snapshots</a:t>
            </a:r>
            <a:endParaRPr lang="en-US" sz="1200" b="1" dirty="0">
              <a:latin typeface="Arial" pitchFamily="34" charset="0"/>
              <a:cs typeface="Arial" pitchFamily="34" charset="0"/>
            </a:endParaRPr>
          </a:p>
        </p:txBody>
      </p:sp>
      <p:sp>
        <p:nvSpPr>
          <p:cNvPr id="16" name="Flowchart: Stored Data 19"/>
          <p:cNvSpPr>
            <a:spLocks noChangeArrowheads="1"/>
          </p:cNvSpPr>
          <p:nvPr>
            <p:custDataLst>
              <p:tags r:id="rId7"/>
            </p:custDataLst>
          </p:nvPr>
        </p:nvSpPr>
        <p:spPr bwMode="auto">
          <a:xfrm flipH="1">
            <a:off x="1828167" y="2011362"/>
            <a:ext cx="3474720" cy="594000"/>
          </a:xfrm>
          <a:prstGeom prst="rect">
            <a:avLst/>
          </a:prstGeom>
          <a:solidFill>
            <a:schemeClr val="bg2">
              <a:lumMod val="85000"/>
            </a:schemeClr>
          </a:solidFill>
          <a:ln w="6350">
            <a:noFill/>
            <a:miter lim="800000"/>
            <a:headEnd/>
            <a:tailEnd/>
          </a:ln>
        </p:spPr>
        <p:txBody>
          <a:bodyPr anchor="ctr"/>
          <a:lstStyle/>
          <a:p>
            <a:pPr algn="l"/>
            <a:r>
              <a:rPr lang="en-US" sz="1000" dirty="0" smtClean="0">
                <a:latin typeface="Arial" pitchFamily="34" charset="0"/>
                <a:cs typeface="Arial" pitchFamily="34" charset="0"/>
              </a:rPr>
              <a:t>The solution includes a user interface that provides monitoring and trending reports with drill-down capabilities into virtual- and non-virtual machines and servers.</a:t>
            </a:r>
          </a:p>
        </p:txBody>
      </p:sp>
      <p:sp>
        <p:nvSpPr>
          <p:cNvPr id="17" name="Rectangle 16"/>
          <p:cNvSpPr>
            <a:spLocks noChangeArrowheads="1"/>
          </p:cNvSpPr>
          <p:nvPr>
            <p:custDataLst>
              <p:tags r:id="rId8"/>
            </p:custDataLst>
          </p:nvPr>
        </p:nvSpPr>
        <p:spPr bwMode="auto">
          <a:xfrm flipH="1">
            <a:off x="319407" y="2011997"/>
            <a:ext cx="1463040" cy="594000"/>
          </a:xfrm>
          <a:prstGeom prst="rect">
            <a:avLst/>
          </a:prstGeom>
          <a:solidFill>
            <a:schemeClr val="bg2">
              <a:lumMod val="85000"/>
            </a:schemeClr>
          </a:solidFill>
          <a:ln w="25400">
            <a:noFill/>
            <a:miter lim="800000"/>
            <a:headEnd/>
            <a:tailEnd/>
          </a:ln>
          <a:effectLst/>
        </p:spPr>
        <p:txBody>
          <a:bodyPr anchor="ctr"/>
          <a:lstStyle/>
          <a:p>
            <a:pPr algn="l">
              <a:defRPr/>
            </a:pPr>
            <a:r>
              <a:rPr lang="en-US" sz="1200" b="1" dirty="0" smtClean="0">
                <a:latin typeface="Arial" pitchFamily="34" charset="0"/>
                <a:cs typeface="Arial" pitchFamily="34" charset="0"/>
              </a:rPr>
              <a:t>Performance Monitoring App</a:t>
            </a:r>
            <a:endParaRPr lang="en-US" sz="1200" b="1" dirty="0">
              <a:latin typeface="Arial" pitchFamily="34" charset="0"/>
              <a:cs typeface="Arial" pitchFamily="34" charset="0"/>
            </a:endParaRPr>
          </a:p>
        </p:txBody>
      </p:sp>
      <p:sp>
        <p:nvSpPr>
          <p:cNvPr id="24" name="Flowchart: Stored Data 19"/>
          <p:cNvSpPr>
            <a:spLocks noChangeArrowheads="1"/>
          </p:cNvSpPr>
          <p:nvPr>
            <p:custDataLst>
              <p:tags r:id="rId9"/>
            </p:custDataLst>
          </p:nvPr>
        </p:nvSpPr>
        <p:spPr bwMode="auto">
          <a:xfrm flipH="1">
            <a:off x="1828800" y="1600200"/>
            <a:ext cx="3474720" cy="365760"/>
          </a:xfrm>
          <a:prstGeom prst="rect">
            <a:avLst/>
          </a:prstGeom>
          <a:solidFill>
            <a:schemeClr val="accent1"/>
          </a:solidFill>
          <a:ln w="6350">
            <a:noFill/>
            <a:miter lim="800000"/>
            <a:headEnd/>
            <a:tailEnd/>
          </a:ln>
        </p:spPr>
        <p:txBody>
          <a:bodyPr anchor="ctr"/>
          <a:lstStyle/>
          <a:p>
            <a:pPr algn="l"/>
            <a:r>
              <a:rPr lang="en-US" sz="1400" b="1" dirty="0" smtClean="0">
                <a:solidFill>
                  <a:srgbClr val="FFFFFF"/>
                </a:solidFill>
                <a:latin typeface="Arial" pitchFamily="34" charset="0"/>
                <a:cs typeface="Arial" pitchFamily="34" charset="0"/>
              </a:rPr>
              <a:t>What it is:</a:t>
            </a:r>
          </a:p>
        </p:txBody>
      </p:sp>
      <p:sp>
        <p:nvSpPr>
          <p:cNvPr id="25" name="Rectangle 24"/>
          <p:cNvSpPr>
            <a:spLocks noChangeArrowheads="1"/>
          </p:cNvSpPr>
          <p:nvPr>
            <p:custDataLst>
              <p:tags r:id="rId10"/>
            </p:custDataLst>
          </p:nvPr>
        </p:nvSpPr>
        <p:spPr bwMode="auto">
          <a:xfrm flipH="1">
            <a:off x="320039" y="1600835"/>
            <a:ext cx="1508127" cy="365760"/>
          </a:xfrm>
          <a:prstGeom prst="rect">
            <a:avLst/>
          </a:prstGeom>
          <a:solidFill>
            <a:schemeClr val="accent1"/>
          </a:solidFill>
          <a:ln w="25400">
            <a:noFill/>
            <a:miter lim="800000"/>
            <a:headEnd/>
            <a:tailEnd/>
          </a:ln>
          <a:effectLst/>
        </p:spPr>
        <p:txBody>
          <a:bodyPr anchor="ctr"/>
          <a:lstStyle/>
          <a:p>
            <a:pPr algn="l">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23" name="Rounded Rectangle 22"/>
          <p:cNvSpPr/>
          <p:nvPr>
            <p:custDataLst>
              <p:tags r:id="rId11"/>
            </p:custDataLst>
          </p:nvPr>
        </p:nvSpPr>
        <p:spPr>
          <a:xfrm rot="10800000">
            <a:off x="5485765" y="416016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pic>
        <p:nvPicPr>
          <p:cNvPr id="20" name="Picture 3">
            <a:hlinkClick r:id="rId15"/>
          </p:cNvPr>
          <p:cNvPicPr>
            <a:picLocks noChangeAspect="1" noChangeArrowheads="1"/>
          </p:cNvPicPr>
          <p:nvPr/>
        </p:nvPicPr>
        <p:blipFill>
          <a:blip r:embed="rId16"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3837402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42" name="Rounded Rectangle 41"/>
          <p:cNvSpPr/>
          <p:nvPr/>
        </p:nvSpPr>
        <p:spPr>
          <a:xfrm>
            <a:off x="3836622" y="1182688"/>
            <a:ext cx="498670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Advanced Features</a:t>
            </a:r>
            <a:endParaRPr lang="en-CA" b="1" i="1" dirty="0">
              <a:solidFill>
                <a:srgbClr val="333333"/>
              </a:solidFill>
            </a:endParaRPr>
          </a:p>
        </p:txBody>
      </p:sp>
      <p:sp>
        <p:nvSpPr>
          <p:cNvPr id="43" name="Rectangle 42"/>
          <p:cNvSpPr/>
          <p:nvPr/>
        </p:nvSpPr>
        <p:spPr>
          <a:xfrm>
            <a:off x="323410" y="1541085"/>
            <a:ext cx="3334190" cy="1384995"/>
          </a:xfrm>
          <a:prstGeom prst="rect">
            <a:avLst/>
          </a:prstGeom>
        </p:spPr>
        <p:txBody>
          <a:bodyPr wrap="square">
            <a:spAutoFit/>
          </a:bodyPr>
          <a:lstStyle/>
          <a:p>
            <a:pPr algn="l"/>
            <a:r>
              <a:rPr lang="en-US" sz="1200" dirty="0" smtClean="0">
                <a:solidFill>
                  <a:srgbClr val="333333"/>
                </a:solidFill>
              </a:rPr>
              <a:t>Info-Tech scored each vendor’s features offering as a summation of its individual scores across the listed advanced features. Vendors were given one point for each feature the product inherently provided. Some categories were scored on a more granular scale with vendors receiving half points.</a:t>
            </a:r>
          </a:p>
        </p:txBody>
      </p:sp>
      <p:sp>
        <p:nvSpPr>
          <p:cNvPr id="44" name="Rounded Rectangle 43"/>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Scoring Methodology</a:t>
            </a:r>
            <a:endParaRPr lang="en-CA" b="1" i="1" dirty="0">
              <a:solidFill>
                <a:srgbClr val="333333"/>
              </a:solidFill>
            </a:endParaRPr>
          </a:p>
        </p:txBody>
      </p:sp>
      <p:sp>
        <p:nvSpPr>
          <p:cNvPr id="7" name="Flowchart: Stored Data 21"/>
          <p:cNvSpPr>
            <a:spLocks noChangeArrowheads="1"/>
          </p:cNvSpPr>
          <p:nvPr>
            <p:custDataLst>
              <p:tags r:id="rId1"/>
            </p:custDataLst>
          </p:nvPr>
        </p:nvSpPr>
        <p:spPr bwMode="auto">
          <a:xfrm flipH="1">
            <a:off x="5348607" y="3383640"/>
            <a:ext cx="3474720" cy="59400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array automatically allocates performance-intensive data to high-performance media.</a:t>
            </a:r>
          </a:p>
        </p:txBody>
      </p:sp>
      <p:sp>
        <p:nvSpPr>
          <p:cNvPr id="8" name="Rectangle 7"/>
          <p:cNvSpPr>
            <a:spLocks noChangeArrowheads="1"/>
          </p:cNvSpPr>
          <p:nvPr>
            <p:custDataLst>
              <p:tags r:id="rId2"/>
            </p:custDataLst>
          </p:nvPr>
        </p:nvSpPr>
        <p:spPr bwMode="auto">
          <a:xfrm flipH="1">
            <a:off x="3839847" y="3383640"/>
            <a:ext cx="1463040" cy="594000"/>
          </a:xfrm>
          <a:prstGeom prst="rect">
            <a:avLst/>
          </a:prstGeom>
          <a:solidFill>
            <a:schemeClr val="bg2">
              <a:lumMod val="85000"/>
            </a:schemeClr>
          </a:solidFill>
          <a:ln w="25400">
            <a:noFill/>
            <a:miter lim="800000"/>
            <a:headEnd/>
            <a:tailEnd/>
          </a:ln>
          <a:effectLst/>
        </p:spPr>
        <p:txBody>
          <a:bodyPr anchor="ctr"/>
          <a:lstStyle/>
          <a:p>
            <a:pPr algn="l">
              <a:defRPr/>
            </a:pPr>
            <a:r>
              <a:rPr lang="en-US" sz="1200" b="1" dirty="0" smtClean="0">
                <a:latin typeface="Arial" pitchFamily="34" charset="0"/>
                <a:cs typeface="Arial" pitchFamily="34" charset="0"/>
              </a:rPr>
              <a:t>Auto-tiering</a:t>
            </a:r>
            <a:endParaRPr lang="en-US" sz="1200" b="1" dirty="0">
              <a:latin typeface="Arial" pitchFamily="34" charset="0"/>
              <a:cs typeface="Arial" pitchFamily="34" charset="0"/>
            </a:endParaRPr>
          </a:p>
        </p:txBody>
      </p:sp>
      <p:sp>
        <p:nvSpPr>
          <p:cNvPr id="9" name="Flowchart: Stored Data 21"/>
          <p:cNvSpPr>
            <a:spLocks noChangeArrowheads="1"/>
          </p:cNvSpPr>
          <p:nvPr>
            <p:custDataLst>
              <p:tags r:id="rId3"/>
            </p:custDataLst>
          </p:nvPr>
        </p:nvSpPr>
        <p:spPr bwMode="auto">
          <a:xfrm flipH="1">
            <a:off x="5348607" y="4069440"/>
            <a:ext cx="3474720" cy="59400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array caches performance-intensive data on SSDs or PCIe flash-based storage.</a:t>
            </a:r>
          </a:p>
        </p:txBody>
      </p:sp>
      <p:sp>
        <p:nvSpPr>
          <p:cNvPr id="10" name="Rectangle 9"/>
          <p:cNvSpPr>
            <a:spLocks noChangeArrowheads="1"/>
          </p:cNvSpPr>
          <p:nvPr>
            <p:custDataLst>
              <p:tags r:id="rId4"/>
            </p:custDataLst>
          </p:nvPr>
        </p:nvSpPr>
        <p:spPr bwMode="auto">
          <a:xfrm flipH="1">
            <a:off x="3839847" y="4069440"/>
            <a:ext cx="1463040" cy="594000"/>
          </a:xfrm>
          <a:prstGeom prst="rect">
            <a:avLst/>
          </a:prstGeom>
          <a:solidFill>
            <a:schemeClr val="bg2">
              <a:lumMod val="95000"/>
            </a:schemeClr>
          </a:solidFill>
          <a:ln w="25400">
            <a:noFill/>
            <a:miter lim="800000"/>
            <a:headEnd/>
            <a:tailEnd/>
          </a:ln>
          <a:effectLst/>
        </p:spPr>
        <p:txBody>
          <a:bodyPr anchor="ctr"/>
          <a:lstStyle/>
          <a:p>
            <a:pPr algn="l">
              <a:defRPr/>
            </a:pPr>
            <a:r>
              <a:rPr lang="en-US" sz="1200" b="1" dirty="0" smtClean="0">
                <a:latin typeface="Arial" pitchFamily="34" charset="0"/>
                <a:cs typeface="Arial" pitchFamily="34" charset="0"/>
              </a:rPr>
              <a:t>Flash Caching at the Controller</a:t>
            </a:r>
            <a:endParaRPr lang="en-US" sz="1200" b="1" dirty="0">
              <a:latin typeface="Arial" pitchFamily="34" charset="0"/>
              <a:cs typeface="Arial" pitchFamily="34" charset="0"/>
            </a:endParaRPr>
          </a:p>
        </p:txBody>
      </p:sp>
      <p:sp>
        <p:nvSpPr>
          <p:cNvPr id="11" name="Flowchart: Stored Data 20"/>
          <p:cNvSpPr>
            <a:spLocks noChangeArrowheads="1"/>
          </p:cNvSpPr>
          <p:nvPr>
            <p:custDataLst>
              <p:tags r:id="rId5"/>
            </p:custDataLst>
          </p:nvPr>
        </p:nvSpPr>
        <p:spPr bwMode="auto">
          <a:xfrm flipH="1">
            <a:off x="5348607" y="2697840"/>
            <a:ext cx="3474720" cy="59400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Data is compressed inline as it is stored on the array.</a:t>
            </a:r>
          </a:p>
        </p:txBody>
      </p:sp>
      <p:sp>
        <p:nvSpPr>
          <p:cNvPr id="12" name="Rectangle 11"/>
          <p:cNvSpPr>
            <a:spLocks noChangeArrowheads="1"/>
          </p:cNvSpPr>
          <p:nvPr>
            <p:custDataLst>
              <p:tags r:id="rId6"/>
            </p:custDataLst>
          </p:nvPr>
        </p:nvSpPr>
        <p:spPr bwMode="auto">
          <a:xfrm flipH="1">
            <a:off x="3839847" y="2697840"/>
            <a:ext cx="1463040" cy="594000"/>
          </a:xfrm>
          <a:prstGeom prst="rect">
            <a:avLst/>
          </a:prstGeom>
          <a:solidFill>
            <a:schemeClr val="bg2">
              <a:lumMod val="95000"/>
            </a:schemeClr>
          </a:solidFill>
          <a:ln w="25400">
            <a:noFill/>
            <a:miter lim="800000"/>
            <a:headEnd/>
            <a:tailEnd/>
          </a:ln>
          <a:effectLst/>
        </p:spPr>
        <p:txBody>
          <a:bodyPr anchor="ctr"/>
          <a:lstStyle/>
          <a:p>
            <a:pPr algn="l">
              <a:defRPr/>
            </a:pPr>
            <a:r>
              <a:rPr lang="en-US" sz="1200" b="1" dirty="0" smtClean="0">
                <a:latin typeface="Arial" pitchFamily="34" charset="0"/>
                <a:cs typeface="Arial" pitchFamily="34" charset="0"/>
              </a:rPr>
              <a:t>Inline Compression</a:t>
            </a:r>
            <a:endParaRPr lang="en-US" sz="1200" b="1" dirty="0">
              <a:latin typeface="Arial" pitchFamily="34" charset="0"/>
              <a:cs typeface="Arial" pitchFamily="34" charset="0"/>
            </a:endParaRPr>
          </a:p>
        </p:txBody>
      </p:sp>
      <p:sp>
        <p:nvSpPr>
          <p:cNvPr id="13" name="Flowchart: Stored Data 19"/>
          <p:cNvSpPr>
            <a:spLocks noChangeArrowheads="1"/>
          </p:cNvSpPr>
          <p:nvPr>
            <p:custDataLst>
              <p:tags r:id="rId7"/>
            </p:custDataLst>
          </p:nvPr>
        </p:nvSpPr>
        <p:spPr bwMode="auto">
          <a:xfrm flipH="1">
            <a:off x="5348607" y="2011362"/>
            <a:ext cx="3474720" cy="594000"/>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Data is deduplicated on a per-block basis.</a:t>
            </a:r>
          </a:p>
        </p:txBody>
      </p:sp>
      <p:sp>
        <p:nvSpPr>
          <p:cNvPr id="14" name="Rectangle 13"/>
          <p:cNvSpPr>
            <a:spLocks noChangeArrowheads="1"/>
          </p:cNvSpPr>
          <p:nvPr>
            <p:custDataLst>
              <p:tags r:id="rId8"/>
            </p:custDataLst>
          </p:nvPr>
        </p:nvSpPr>
        <p:spPr bwMode="auto">
          <a:xfrm flipH="1">
            <a:off x="3839847" y="2011997"/>
            <a:ext cx="1463040" cy="594000"/>
          </a:xfrm>
          <a:prstGeom prst="rect">
            <a:avLst/>
          </a:prstGeom>
          <a:solidFill>
            <a:schemeClr val="bg2">
              <a:lumMod val="85000"/>
            </a:schemeClr>
          </a:solidFill>
          <a:ln w="25400">
            <a:noFill/>
            <a:miter lim="800000"/>
            <a:headEnd/>
            <a:tailEnd/>
          </a:ln>
          <a:effectLst/>
        </p:spPr>
        <p:txBody>
          <a:bodyPr anchor="ctr"/>
          <a:lstStyle/>
          <a:p>
            <a:pPr algn="l">
              <a:defRPr/>
            </a:pPr>
            <a:r>
              <a:rPr lang="en-US" sz="1200" b="1" dirty="0" smtClean="0">
                <a:latin typeface="Arial" pitchFamily="34" charset="0"/>
                <a:cs typeface="Arial" pitchFamily="34" charset="0"/>
              </a:rPr>
              <a:t>Block Deduplication</a:t>
            </a:r>
            <a:endParaRPr lang="en-US" sz="1200" b="1" dirty="0">
              <a:latin typeface="Arial" pitchFamily="34" charset="0"/>
              <a:cs typeface="Arial" pitchFamily="34" charset="0"/>
            </a:endParaRPr>
          </a:p>
        </p:txBody>
      </p:sp>
      <p:sp>
        <p:nvSpPr>
          <p:cNvPr id="16" name="Flowchart: Stored Data 21"/>
          <p:cNvSpPr>
            <a:spLocks noChangeArrowheads="1"/>
          </p:cNvSpPr>
          <p:nvPr>
            <p:custDataLst>
              <p:tags r:id="rId9"/>
            </p:custDataLst>
          </p:nvPr>
        </p:nvSpPr>
        <p:spPr bwMode="auto">
          <a:xfrm flipH="1">
            <a:off x="5349240" y="4755240"/>
            <a:ext cx="3474720" cy="59400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array can virtualize connected external storage targets to facilitate management of these resources.</a:t>
            </a:r>
          </a:p>
        </p:txBody>
      </p:sp>
      <p:sp>
        <p:nvSpPr>
          <p:cNvPr id="17" name="Rectangle 16"/>
          <p:cNvSpPr>
            <a:spLocks noChangeArrowheads="1"/>
          </p:cNvSpPr>
          <p:nvPr>
            <p:custDataLst>
              <p:tags r:id="rId10"/>
            </p:custDataLst>
          </p:nvPr>
        </p:nvSpPr>
        <p:spPr bwMode="auto">
          <a:xfrm flipH="1">
            <a:off x="3840480" y="4754558"/>
            <a:ext cx="1463040" cy="594000"/>
          </a:xfrm>
          <a:prstGeom prst="rect">
            <a:avLst/>
          </a:prstGeom>
          <a:solidFill>
            <a:schemeClr val="bg2">
              <a:lumMod val="85000"/>
            </a:schemeClr>
          </a:solidFill>
          <a:ln w="25400">
            <a:noFill/>
            <a:miter lim="800000"/>
            <a:headEnd/>
            <a:tailEnd/>
          </a:ln>
          <a:effectLst/>
        </p:spPr>
        <p:txBody>
          <a:bodyPr anchor="ctr"/>
          <a:lstStyle/>
          <a:p>
            <a:pPr algn="l">
              <a:defRPr/>
            </a:pPr>
            <a:r>
              <a:rPr lang="en-US" sz="1200" b="1" dirty="0" smtClean="0">
                <a:latin typeface="Arial" pitchFamily="34" charset="0"/>
                <a:cs typeface="Arial" pitchFamily="34" charset="0"/>
              </a:rPr>
              <a:t>Virtualization of Connected Storage</a:t>
            </a:r>
            <a:endParaRPr lang="en-US" sz="1200" b="1" dirty="0">
              <a:latin typeface="Arial" pitchFamily="34" charset="0"/>
              <a:cs typeface="Arial" pitchFamily="34" charset="0"/>
            </a:endParaRPr>
          </a:p>
        </p:txBody>
      </p:sp>
      <p:sp>
        <p:nvSpPr>
          <p:cNvPr id="30" name="Flowchart: Stored Data 19"/>
          <p:cNvSpPr>
            <a:spLocks noChangeArrowheads="1"/>
          </p:cNvSpPr>
          <p:nvPr>
            <p:custDataLst>
              <p:tags r:id="rId11"/>
            </p:custDataLst>
          </p:nvPr>
        </p:nvSpPr>
        <p:spPr bwMode="auto">
          <a:xfrm flipH="1">
            <a:off x="5349240" y="1600200"/>
            <a:ext cx="3474720" cy="365760"/>
          </a:xfrm>
          <a:prstGeom prst="rect">
            <a:avLst/>
          </a:prstGeom>
          <a:solidFill>
            <a:schemeClr val="accent1"/>
          </a:solidFill>
          <a:ln w="6350">
            <a:noFill/>
            <a:miter lim="800000"/>
            <a:headEnd/>
            <a:tailEnd/>
          </a:ln>
        </p:spPr>
        <p:txBody>
          <a:bodyPr anchor="ctr"/>
          <a:lstStyle/>
          <a:p>
            <a:pPr algn="l"/>
            <a:r>
              <a:rPr lang="en-US" sz="1400" b="1" dirty="0" smtClean="0">
                <a:solidFill>
                  <a:srgbClr val="FFFFFF"/>
                </a:solidFill>
                <a:latin typeface="Arial" pitchFamily="34" charset="0"/>
                <a:cs typeface="Arial" pitchFamily="34" charset="0"/>
              </a:rPr>
              <a:t>What we looked for:</a:t>
            </a:r>
          </a:p>
        </p:txBody>
      </p:sp>
      <p:sp>
        <p:nvSpPr>
          <p:cNvPr id="31" name="Rectangle 30"/>
          <p:cNvSpPr>
            <a:spLocks noChangeArrowheads="1"/>
          </p:cNvSpPr>
          <p:nvPr>
            <p:custDataLst>
              <p:tags r:id="rId12"/>
            </p:custDataLst>
          </p:nvPr>
        </p:nvSpPr>
        <p:spPr bwMode="auto">
          <a:xfrm flipH="1">
            <a:off x="3840479" y="1600835"/>
            <a:ext cx="1508127" cy="365760"/>
          </a:xfrm>
          <a:prstGeom prst="rect">
            <a:avLst/>
          </a:prstGeom>
          <a:solidFill>
            <a:schemeClr val="accent1"/>
          </a:solidFill>
          <a:ln w="25400">
            <a:noFill/>
            <a:miter lim="800000"/>
            <a:headEnd/>
            <a:tailEnd/>
          </a:ln>
          <a:effectLst/>
        </p:spPr>
        <p:txBody>
          <a:bodyPr anchor="ctr"/>
          <a:lstStyle/>
          <a:p>
            <a:pPr algn="l">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32" name="Rounded Rectangle 31"/>
          <p:cNvSpPr/>
          <p:nvPr>
            <p:custDataLst>
              <p:tags r:id="rId13"/>
            </p:custDataLst>
          </p:nvPr>
        </p:nvSpPr>
        <p:spPr>
          <a:xfrm rot="10800000">
            <a:off x="320040" y="4981737"/>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34" name="TextBox 33"/>
          <p:cNvSpPr txBox="1"/>
          <p:nvPr>
            <p:custDataLst>
              <p:tags r:id="rId14"/>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smtClean="0">
                <a:solidFill>
                  <a:srgbClr val="333333"/>
                </a:solidFill>
                <a:hlinkClick r:id="" action="ppaction://noaction"/>
              </a:rPr>
              <a:t>Information Presentation – Feature Ranks (Stoplights)</a:t>
            </a:r>
            <a:r>
              <a:rPr lang="en-US" sz="1000" dirty="0" smtClean="0">
                <a:solidFill>
                  <a:srgbClr val="333333"/>
                </a:solidFill>
              </a:rPr>
              <a:t> in the Appendix</a:t>
            </a:r>
            <a:r>
              <a:rPr lang="en-US" sz="1000" dirty="0" smtClean="0">
                <a:solidFill>
                  <a:srgbClr val="333333"/>
                </a:solidFill>
                <a:latin typeface="Arial"/>
              </a:rPr>
              <a:t>.</a:t>
            </a:r>
          </a:p>
        </p:txBody>
      </p:sp>
      <p:pic>
        <p:nvPicPr>
          <p:cNvPr id="20" name="Picture 3">
            <a:hlinkClick r:id="rId17"/>
          </p:cNvPr>
          <p:cNvPicPr>
            <a:picLocks noChangeAspect="1" noChangeArrowheads="1"/>
          </p:cNvPicPr>
          <p:nvPr/>
        </p:nvPicPr>
        <p:blipFill>
          <a:blip r:embed="rId18"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35818692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RESOURCE_PATHS_HASH_2" val="9ca6c882ec90ccf3703b866a55cdb93e76c04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8iKZnCSV0Of5GB4Q0ME6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RcL3MjiJ0WWlUjLnB2Ba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2019</Words>
  <Application>Microsoft Office PowerPoint</Application>
  <PresentationFormat>On-screen Show (4:3)</PresentationFormat>
  <Paragraphs>172</Paragraphs>
  <Slides>12</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Calibri</vt:lpstr>
      <vt:lpstr>Wingdings</vt:lpstr>
      <vt:lpstr>Helvetica</vt:lpstr>
      <vt:lpstr>Georgia</vt:lpstr>
      <vt:lpstr>Arial</vt:lpstr>
      <vt:lpstr>Office Theme</vt:lpstr>
      <vt:lpstr>think-cell Slide</vt:lpstr>
      <vt:lpstr>PowerPoint Presentation</vt:lpstr>
      <vt:lpstr>Introduction</vt:lpstr>
      <vt:lpstr>How to use this Vendor Landscape</vt:lpstr>
      <vt:lpstr>Guided Implementation points in the Small to Mid-Range Storage Arrays Vendor Landscape</vt:lpstr>
      <vt:lpstr>Market overview</vt:lpstr>
      <vt:lpstr>Small to Mid-Range Storage Arrays vendor selection criteria: market share, mind share, and platform coverage</vt:lpstr>
      <vt:lpstr>Small to Mid-Range Storage Arrays criteria &amp; weighting factors</vt:lpstr>
      <vt:lpstr>Table Stakes represent the minimum standard; without these, a product doesn’t even get reviewed</vt:lpstr>
      <vt:lpstr>Advanced Features are the capabilities that allow for granular market differentiation</vt:lpstr>
      <vt:lpstr>Advanced Features are the capabilities that allow for granular market differentiation (continued)</vt:lpstr>
      <vt:lpstr>Shortlist Assistance &amp; Requirements</vt:lpstr>
      <vt:lpstr>Info-Tech Research Group Helps IT Professionals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2014-03-20T14:45:05Z</dcterms:created>
  <dcterms:modified xsi:type="dcterms:W3CDTF">2014-03-20T18:05:21Z</dcterms:modified>
  <cp:contentStatus/>
</cp:coreProperties>
</file>