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tags/tag41.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heme/themeOverride2.xml" ContentType="application/vnd.openxmlformats-officedocument.themeOverride+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tags/tag71.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361" r:id="rId4"/>
    <p:sldId id="374" r:id="rId5"/>
    <p:sldId id="366" r:id="rId6"/>
    <p:sldId id="495" r:id="rId7"/>
    <p:sldId id="496" r:id="rId8"/>
    <p:sldId id="375" r:id="rId9"/>
    <p:sldId id="362" r:id="rId10"/>
    <p:sldId id="472" r:id="rId11"/>
    <p:sldId id="473" r:id="rId12"/>
    <p:sldId id="497"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D17D08"/>
    <a:srgbClr val="7FAC85"/>
    <a:srgbClr val="902E2E"/>
    <a:srgbClr val="D3D150"/>
    <a:srgbClr val="CECECE"/>
    <a:srgbClr val="FFCC00"/>
    <a:srgbClr val="243F54"/>
    <a:srgbClr val="998F57"/>
    <a:srgbClr val="7B7B7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33" autoAdjust="0"/>
    <p:restoredTop sz="89926" autoAdjust="0"/>
  </p:normalViewPr>
  <p:slideViewPr>
    <p:cSldViewPr snapToObjects="1">
      <p:cViewPr>
        <p:scale>
          <a:sx n="100" d="100"/>
          <a:sy n="100" d="100"/>
        </p:scale>
        <p:origin x="-894" y="-282"/>
      </p:cViewPr>
      <p:guideLst>
        <p:guide orient="horz" pos="4032"/>
        <p:guide orient="horz" pos="173"/>
        <p:guide orient="horz" pos="432"/>
        <p:guide orient="horz" pos="1958"/>
        <p:guide orient="horz" pos="4291"/>
        <p:guide orient="horz" pos="2995"/>
        <p:guide orient="horz" pos="691"/>
        <p:guide orient="horz" pos="2477"/>
        <p:guide orient="horz" pos="3542"/>
        <p:guide pos="230"/>
        <p:guide pos="979"/>
        <p:guide pos="202"/>
        <p:guide pos="5616"/>
        <p:guide pos="5098"/>
        <p:guide pos="4579"/>
        <p:guide pos="691"/>
        <p:guide pos="3571"/>
        <p:guide pos="3600"/>
        <p:guide pos="2477"/>
        <p:guide pos="4003"/>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909"/>
        <p:guide pos="2189"/>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295"/>
          <c:y val="5.5537984310857921E-2"/>
          <c:w val="0.61699301348800639"/>
          <c:h val="0.81930901339075846"/>
        </c:manualLayout>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txPr>
              <a:bodyPr/>
              <a:lstStyle/>
              <a:p>
                <a:pPr>
                  <a:defRPr sz="1050" b="1"/>
                </a:pPr>
                <a:endParaRPr lang="en-US"/>
              </a:p>
            </c:txPr>
            <c:showVal val="1"/>
            <c:showLeaderLines val="1"/>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0.30000000000000032</c:v>
                </c:pt>
                <c:pt idx="1">
                  <c:v>0.2</c:v>
                </c:pt>
                <c:pt idx="2">
                  <c:v>0.2</c:v>
                </c:pt>
                <c:pt idx="3">
                  <c:v>0.30000000000000032</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75000"/>
                </a:srgbClr>
              </a:solidFill>
            </c:spPr>
          </c:dPt>
          <c:dPt>
            <c:idx val="1"/>
            <c:spPr>
              <a:solidFill>
                <a:srgbClr val="243F54"/>
              </a:solidFill>
            </c:spPr>
          </c:dPt>
          <c:dPt>
            <c:idx val="2"/>
            <c:spPr>
              <a:solidFill>
                <a:schemeClr val="accent1">
                  <a:lumMod val="20000"/>
                  <a:lumOff val="80000"/>
                </a:schemeClr>
              </a:solidFill>
            </c:spPr>
          </c:dPt>
          <c:dLbls>
            <c:dLbl>
              <c:idx val="2"/>
              <c:delete val="1"/>
            </c:dLbl>
            <c:txPr>
              <a:bodyPr/>
              <a:lstStyle/>
              <a:p>
                <a:pPr>
                  <a:defRPr sz="1050" b="1">
                    <a:solidFill>
                      <a:schemeClr val="bg1"/>
                    </a:solidFill>
                  </a:defRPr>
                </a:pPr>
                <a:endParaRPr lang="en-US"/>
              </a:p>
            </c:txPr>
            <c:showVal val="1"/>
            <c:showLeaderLines val="1"/>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42"/>
          <c:y val="8.3383991505871502E-2"/>
          <c:w val="0.62731350798131358"/>
          <c:h val="0.833232016988257"/>
        </c:manualLayout>
      </c:layout>
      <c:doughnutChart>
        <c:varyColors val="1"/>
        <c:ser>
          <c:idx val="0"/>
          <c:order val="0"/>
          <c:tx>
            <c:strRef>
              <c:f>Sheet1!$B$1</c:f>
              <c:strCache>
                <c:ptCount val="1"/>
                <c:pt idx="0">
                  <c:v>Column1</c:v>
                </c:pt>
              </c:strCache>
            </c:strRef>
          </c:tx>
          <c:dPt>
            <c:idx val="0"/>
            <c:spPr>
              <a:solidFill>
                <a:srgbClr val="998F57">
                  <a:lumMod val="60000"/>
                  <a:lumOff val="40000"/>
                </a:srgbClr>
              </a:solidFill>
            </c:spPr>
          </c:dPt>
          <c:dPt>
            <c:idx val="1"/>
            <c:spPr>
              <a:solidFill>
                <a:srgbClr val="998F57">
                  <a:lumMod val="40000"/>
                  <a:lumOff val="60000"/>
                </a:srgbClr>
              </a:solidFill>
            </c:spPr>
          </c:dPt>
          <c:dPt>
            <c:idx val="2"/>
            <c:spPr>
              <a:solidFill>
                <a:srgbClr val="998F57">
                  <a:lumMod val="20000"/>
                  <a:lumOff val="80000"/>
                </a:srgbClr>
              </a:solidFill>
            </c:spPr>
          </c:dPt>
          <c:dPt>
            <c:idx val="3"/>
            <c:spPr>
              <a:solidFill>
                <a:srgbClr val="998F57"/>
              </a:solidFill>
            </c:spPr>
          </c:dPt>
          <c:dLbls>
            <c:txPr>
              <a:bodyPr/>
              <a:lstStyle/>
              <a:p>
                <a:pPr>
                  <a:defRPr sz="1050" b="1"/>
                </a:pPr>
                <a:endParaRPr lang="en-US"/>
              </a:p>
            </c:txPr>
            <c:showVal val="1"/>
            <c:showLeaderLines val="1"/>
          </c:dLbls>
          <c:cat>
            <c:strRef>
              <c:f>Sheet1!$A$2:$A$5</c:f>
              <c:strCache>
                <c:ptCount val="4"/>
                <c:pt idx="0">
                  <c:v>Strategy</c:v>
                </c:pt>
                <c:pt idx="1">
                  <c:v>Reach</c:v>
                </c:pt>
                <c:pt idx="2">
                  <c:v>Channel</c:v>
                </c:pt>
                <c:pt idx="3">
                  <c:v>Viability</c:v>
                </c:pt>
              </c:strCache>
            </c:strRef>
          </c:cat>
          <c:val>
            <c:numRef>
              <c:f>Sheet1!$B$2:$B$5</c:f>
              <c:numCache>
                <c:formatCode>0%</c:formatCode>
                <c:ptCount val="4"/>
                <c:pt idx="0">
                  <c:v>0.30000000000000032</c:v>
                </c:pt>
                <c:pt idx="1">
                  <c:v>0.30000000000000032</c:v>
                </c:pt>
                <c:pt idx="2">
                  <c:v>0.15000000000000024</c:v>
                </c:pt>
                <c:pt idx="3">
                  <c:v>0.25</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02/11/2012</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hyperlink" Target="http://www.infotech.com/research/ss/it-vendor-landscape-european-co-locationmanaged-services?utm_source=SS_Sample&amp;utm_medium=Collateral&amp;utm_campaign=Collatera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it-vendor-landscape-european-co-locationmanaged-services?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it-vendor-landscape-european-co-locationmanaged-services?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5.gif"/><Relationship Id="rId5" Type="http://schemas.openxmlformats.org/officeDocument/2006/relationships/image" Target="../media/image12.png"/><Relationship Id="rId4" Type="http://schemas.openxmlformats.org/officeDocument/2006/relationships/hyperlink" Target="http://www.infotech.com/research/ss/it-vendor-landscape-european-co-locationmanaged-service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vendor-landscape-european-co-locationmanaged-service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7.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3.xml"/><Relationship Id="rId5" Type="http://schemas.openxmlformats.org/officeDocument/2006/relationships/tags" Target="../tags/tag5.xml"/><Relationship Id="rId15" Type="http://schemas.openxmlformats.org/officeDocument/2006/relationships/image" Target="../media/image5.gif"/><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www.infotech.com/research/ss/it-vendor-landscape-european-co-locationmanaged-services?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5.gif"/><Relationship Id="rId5" Type="http://schemas.openxmlformats.org/officeDocument/2006/relationships/hyperlink" Target="http://www.infotech.com/research/ss/it-vendor-landscape-european-co-locationmanaged-services?utm_source=SS_Sample&amp;utm_medium=Collateral&amp;utm_campaign=Collateral" TargetMode="Externa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tags" Target="../tags/tag26.xml"/><Relationship Id="rId26" Type="http://schemas.openxmlformats.org/officeDocument/2006/relationships/chart" Target="../charts/chart1.xml"/><Relationship Id="rId3" Type="http://schemas.openxmlformats.org/officeDocument/2006/relationships/tags" Target="../tags/tag11.xml"/><Relationship Id="rId21" Type="http://schemas.openxmlformats.org/officeDocument/2006/relationships/tags" Target="../tags/tag29.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oleObject" Target="../embeddings/oleObject3.bin"/><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tags" Target="../tags/tag28.xml"/><Relationship Id="rId29" Type="http://schemas.openxmlformats.org/officeDocument/2006/relationships/hyperlink" Target="http://www.infotech.com/research/ss/it-vendor-landscape-european-co-locationmanaged-services?utm_source=SS_Sample&amp;utm_medium=Collateral&amp;utm_campaign=Collateral" TargetMode="External"/><Relationship Id="rId1" Type="http://schemas.openxmlformats.org/officeDocument/2006/relationships/vmlDrawing" Target="../drawings/vmlDrawing3.v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notesSlide" Target="../notesSlides/notesSlide5.xm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slideLayout" Target="../slideLayouts/slideLayout10.xml"/><Relationship Id="rId28" Type="http://schemas.openxmlformats.org/officeDocument/2006/relationships/chart" Target="../charts/chart3.xml"/><Relationship Id="rId10" Type="http://schemas.openxmlformats.org/officeDocument/2006/relationships/tags" Target="../tags/tag18.xml"/><Relationship Id="rId19" Type="http://schemas.openxmlformats.org/officeDocument/2006/relationships/tags" Target="../tags/tag27.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tags" Target="../tags/tag30.xml"/><Relationship Id="rId27" Type="http://schemas.openxmlformats.org/officeDocument/2006/relationships/chart" Target="../charts/chart2.xml"/><Relationship Id="rId30" Type="http://schemas.openxmlformats.org/officeDocument/2006/relationships/image" Target="../media/image5.gif"/></Relationships>
</file>

<file path=ppt/slides/_rels/slide6.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7.png"/><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notesSlide" Target="../notesSlides/notesSlide6.xml"/><Relationship Id="rId2" Type="http://schemas.openxmlformats.org/officeDocument/2006/relationships/tags" Target="../tags/tag32.xml"/><Relationship Id="rId16" Type="http://schemas.openxmlformats.org/officeDocument/2006/relationships/slideLayout" Target="../slideLayouts/slideLayout10.xml"/><Relationship Id="rId20" Type="http://schemas.openxmlformats.org/officeDocument/2006/relationships/image" Target="../media/image5.gi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5" Type="http://schemas.openxmlformats.org/officeDocument/2006/relationships/tags" Target="../tags/tag45.xml"/><Relationship Id="rId10" Type="http://schemas.openxmlformats.org/officeDocument/2006/relationships/tags" Target="../tags/tag40.xml"/><Relationship Id="rId19" Type="http://schemas.openxmlformats.org/officeDocument/2006/relationships/hyperlink" Target="http://www.infotech.com/research/ss/it-vendor-landscape-european-co-locationmanaged-services?utm_source=SS_Sample&amp;utm_medium=Collateral&amp;utm_campaign=Collateral" TargetMode="Externa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s>
</file>

<file path=ppt/slides/_rels/slide7.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tags" Target="../tags/tag58.xml"/><Relationship Id="rId18" Type="http://schemas.openxmlformats.org/officeDocument/2006/relationships/tags" Target="../tags/tag63.xml"/><Relationship Id="rId3" Type="http://schemas.openxmlformats.org/officeDocument/2006/relationships/tags" Target="../tags/tag48.xml"/><Relationship Id="rId21" Type="http://schemas.openxmlformats.org/officeDocument/2006/relationships/hyperlink" Target="http://www.infotech.com/research/ss/it-vendor-landscape-european-co-locationmanaged-services?utm_source=SS_Sample&amp;utm_medium=Collateral&amp;utm_campaign=Collateral" TargetMode="External"/><Relationship Id="rId7" Type="http://schemas.openxmlformats.org/officeDocument/2006/relationships/tags" Target="../tags/tag52.xml"/><Relationship Id="rId12" Type="http://schemas.openxmlformats.org/officeDocument/2006/relationships/tags" Target="../tags/tag57.xml"/><Relationship Id="rId17" Type="http://schemas.openxmlformats.org/officeDocument/2006/relationships/tags" Target="../tags/tag62.xml"/><Relationship Id="rId2" Type="http://schemas.openxmlformats.org/officeDocument/2006/relationships/tags" Target="../tags/tag47.xml"/><Relationship Id="rId16" Type="http://schemas.openxmlformats.org/officeDocument/2006/relationships/tags" Target="../tags/tag61.xml"/><Relationship Id="rId20" Type="http://schemas.openxmlformats.org/officeDocument/2006/relationships/notesSlide" Target="../notesSlides/notesSlide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tags" Target="../tags/tag56.xml"/><Relationship Id="rId5" Type="http://schemas.openxmlformats.org/officeDocument/2006/relationships/tags" Target="../tags/tag50.xml"/><Relationship Id="rId15" Type="http://schemas.openxmlformats.org/officeDocument/2006/relationships/tags" Target="../tags/tag60.xml"/><Relationship Id="rId10" Type="http://schemas.openxmlformats.org/officeDocument/2006/relationships/tags" Target="../tags/tag55.xml"/><Relationship Id="rId19" Type="http://schemas.openxmlformats.org/officeDocument/2006/relationships/slideLayout" Target="../slideLayouts/slideLayout4.xml"/><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tags" Target="../tags/tag59.xml"/><Relationship Id="rId22" Type="http://schemas.openxmlformats.org/officeDocument/2006/relationships/image" Target="../media/image5.gif"/></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4.xml"/><Relationship Id="rId13" Type="http://schemas.openxmlformats.org/officeDocument/2006/relationships/image" Target="../media/image10.jpeg"/><Relationship Id="rId3" Type="http://schemas.openxmlformats.org/officeDocument/2006/relationships/tags" Target="../tags/tag65.xml"/><Relationship Id="rId7" Type="http://schemas.openxmlformats.org/officeDocument/2006/relationships/tags" Target="../tags/tag69.xml"/><Relationship Id="rId12" Type="http://schemas.openxmlformats.org/officeDocument/2006/relationships/image" Target="../media/image9.wmf"/><Relationship Id="rId2" Type="http://schemas.openxmlformats.org/officeDocument/2006/relationships/tags" Target="../tags/tag64.xml"/><Relationship Id="rId1" Type="http://schemas.openxmlformats.org/officeDocument/2006/relationships/vmlDrawing" Target="../drawings/vmlDrawing4.vml"/><Relationship Id="rId6" Type="http://schemas.openxmlformats.org/officeDocument/2006/relationships/tags" Target="../tags/tag68.xml"/><Relationship Id="rId11" Type="http://schemas.openxmlformats.org/officeDocument/2006/relationships/hyperlink" Target="http://www.infotech.com/research/ss/it-vendor-landscape-european-co-location-providers/it-european-co-locationmanaged-services-vendor-shortlist-tool" TargetMode="External"/><Relationship Id="rId5" Type="http://schemas.openxmlformats.org/officeDocument/2006/relationships/tags" Target="../tags/tag67.xml"/><Relationship Id="rId15" Type="http://schemas.openxmlformats.org/officeDocument/2006/relationships/image" Target="../media/image5.gif"/><Relationship Id="rId10" Type="http://schemas.openxmlformats.org/officeDocument/2006/relationships/oleObject" Target="../embeddings/oleObject4.bin"/><Relationship Id="rId4" Type="http://schemas.openxmlformats.org/officeDocument/2006/relationships/tags" Target="../tags/tag66.xml"/><Relationship Id="rId9" Type="http://schemas.openxmlformats.org/officeDocument/2006/relationships/notesSlide" Target="../notesSlides/notesSlide8.xml"/><Relationship Id="rId14" Type="http://schemas.openxmlformats.org/officeDocument/2006/relationships/hyperlink" Target="http://www.infotech.com/research/ss/it-vendor-landscape-european-co-locationmanaged-services?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tags" Target="../tags/tag71.xml"/><Relationship Id="rId7" Type="http://schemas.openxmlformats.org/officeDocument/2006/relationships/hyperlink" Target="http://www.infotech.com/research/ss/it-vendor-landscape-european-co-locationmanaged-services?utm_source=SS_Sample&amp;utm_medium=Collateral&amp;utm_campaign=Collateral" TargetMode="External"/><Relationship Id="rId2" Type="http://schemas.openxmlformats.org/officeDocument/2006/relationships/tags" Target="../tags/tag70.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9.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Vendor Landscape: European </a:t>
            </a:r>
          </a:p>
          <a:p>
            <a:pPr lvl="0"/>
            <a:r>
              <a:rPr lang="en-CA" dirty="0" smtClean="0"/>
              <a:t>Co-location/Managed Services</a:t>
            </a:r>
            <a:endParaRPr lang="en-US" dirty="0" smtClean="0"/>
          </a:p>
        </p:txBody>
      </p:sp>
      <p:sp>
        <p:nvSpPr>
          <p:cNvPr id="8" name="Text Placeholder 7"/>
          <p:cNvSpPr>
            <a:spLocks noGrp="1"/>
          </p:cNvSpPr>
          <p:nvPr>
            <p:ph type="body" sz="quarter" idx="16"/>
          </p:nvPr>
        </p:nvSpPr>
        <p:spPr>
          <a:xfrm>
            <a:off x="774700" y="4018280"/>
            <a:ext cx="7467600" cy="508000"/>
          </a:xfrm>
        </p:spPr>
        <p:txBody>
          <a:bodyPr/>
          <a:lstStyle/>
          <a:p>
            <a:r>
              <a:rPr lang="en-CA" dirty="0" smtClean="0"/>
              <a:t>Take the time to thoroughly evaluate the European market before making your decision.</a:t>
            </a:r>
            <a:endParaRPr lang="en-CA" dirty="0"/>
          </a:p>
        </p:txBody>
      </p:sp>
      <p:sp>
        <p:nvSpPr>
          <p:cNvPr id="4" name="Rectangle 3"/>
          <p:cNvSpPr/>
          <p:nvPr/>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1997-2012</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pic>
        <p:nvPicPr>
          <p:cNvPr id="5" name="Picture 4" descr="footer2012.jpg"/>
          <p:cNvPicPr>
            <a:picLocks noChangeAspect="1"/>
          </p:cNvPicPr>
          <p:nvPr/>
        </p:nvPicPr>
        <p:blipFill>
          <a:blip r:embed="rId3" cstate="print"/>
          <a:srcRect l="73231"/>
          <a:stretch>
            <a:fillRect/>
          </a:stretch>
        </p:blipFill>
        <p:spPr>
          <a:xfrm>
            <a:off x="6696236" y="6090047"/>
            <a:ext cx="2447764" cy="767953"/>
          </a:xfrm>
          <a:prstGeom prst="rect">
            <a:avLst/>
          </a:prstGeom>
        </p:spPr>
      </p:pic>
      <p:grpSp>
        <p:nvGrpSpPr>
          <p:cNvPr id="6" name="Group 5"/>
          <p:cNvGrpSpPr/>
          <p:nvPr/>
        </p:nvGrpSpPr>
        <p:grpSpPr>
          <a:xfrm>
            <a:off x="0" y="5402461"/>
            <a:ext cx="9144000" cy="1455539"/>
            <a:chOff x="0" y="5402461"/>
            <a:chExt cx="9144000" cy="1455539"/>
          </a:xfrm>
        </p:grpSpPr>
        <p:pic>
          <p:nvPicPr>
            <p:cNvPr id="9" name="Picture 8" descr="sample-titlebar-itrgNEW.gif">
              <a:hlinkClick r:id="rId4"/>
            </p:cNvPr>
            <p:cNvPicPr>
              <a:picLocks noChangeAspect="1"/>
            </p:cNvPicPr>
            <p:nvPr/>
          </p:nvPicPr>
          <p:blipFill>
            <a:blip r:embed="rId5" cstate="print"/>
            <a:srcRect b="40634"/>
            <a:stretch>
              <a:fillRect/>
            </a:stretch>
          </p:blipFill>
          <p:spPr>
            <a:xfrm>
              <a:off x="0" y="5402461"/>
              <a:ext cx="9144000" cy="864096"/>
            </a:xfrm>
            <a:prstGeom prst="rect">
              <a:avLst/>
            </a:prstGeom>
          </p:spPr>
        </p:pic>
        <p:pic>
          <p:nvPicPr>
            <p:cNvPr id="10" name="Picture 9" descr="sample-titlebar-itrgNEW.gif"/>
            <p:cNvPicPr>
              <a:picLocks noChangeAspect="1"/>
            </p:cNvPicPr>
            <p:nvPr/>
          </p:nvPicPr>
          <p:blipFill>
            <a:blip r:embed="rId5" cstate="print"/>
            <a:srcRect l="79925" t="59366"/>
            <a:stretch>
              <a:fillRect/>
            </a:stretch>
          </p:blipFill>
          <p:spPr>
            <a:xfrm>
              <a:off x="7308304" y="6266557"/>
              <a:ext cx="1835696" cy="591443"/>
            </a:xfrm>
            <a:prstGeom prst="rect">
              <a:avLst/>
            </a:prstGeom>
          </p:spPr>
        </p:pic>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Overview</a:t>
            </a:r>
            <a:endParaRPr lang="en-CA" dirty="0"/>
          </a:p>
        </p:txBody>
      </p:sp>
      <p:sp>
        <p:nvSpPr>
          <p:cNvPr id="3" name="Text Placeholder 2"/>
          <p:cNvSpPr>
            <a:spLocks noGrp="1"/>
          </p:cNvSpPr>
          <p:nvPr>
            <p:ph type="body" sz="quarter" idx="16"/>
          </p:nvPr>
        </p:nvSpPr>
        <p:spPr>
          <a:xfrm>
            <a:off x="249302" y="1279525"/>
            <a:ext cx="8627997" cy="5166995"/>
          </a:xfrm>
        </p:spPr>
        <p:txBody>
          <a:bodyPr/>
          <a:lstStyle/>
          <a:p>
            <a:pPr marL="0" indent="0">
              <a:lnSpc>
                <a:spcPct val="100000"/>
              </a:lnSpc>
              <a:spcBef>
                <a:spcPts val="0"/>
              </a:spcBef>
              <a:spcAft>
                <a:spcPts val="600"/>
              </a:spcAft>
              <a:buNone/>
            </a:pPr>
            <a:r>
              <a:rPr lang="en-CA" sz="1050" dirty="0" smtClean="0"/>
              <a:t>Info-Tech’s Vendor Landscapes are research materials that review a particular IT market space, evaluating the strengths and abilities of both the products available in that space, as well as the vendors of those products. These materials are created by a team of dedicated analysts operating under the direction of a senior subject matter expert over a period of six weeks.</a:t>
            </a:r>
          </a:p>
          <a:p>
            <a:pPr marL="0" indent="0">
              <a:lnSpc>
                <a:spcPct val="100000"/>
              </a:lnSpc>
              <a:spcBef>
                <a:spcPts val="0"/>
              </a:spcBef>
              <a:spcAft>
                <a:spcPts val="0"/>
              </a:spcAft>
              <a:buNone/>
            </a:pPr>
            <a:r>
              <a:rPr lang="en-CA" sz="1050" dirty="0" smtClean="0"/>
              <a:t>Evaluations weigh selected vendors and their products (collectively “solutions”) on the following eight criteria to determine overall standing:</a:t>
            </a:r>
          </a:p>
          <a:p>
            <a:pPr marL="231775" indent="-122238">
              <a:lnSpc>
                <a:spcPct val="100000"/>
              </a:lnSpc>
              <a:spcBef>
                <a:spcPts val="0"/>
              </a:spcBef>
              <a:spcAft>
                <a:spcPts val="0"/>
              </a:spcAft>
            </a:pPr>
            <a:r>
              <a:rPr lang="en-CA" sz="1050" dirty="0" smtClean="0"/>
              <a:t>Features: The presence of advanced and market-differentiating capabilities.</a:t>
            </a:r>
          </a:p>
          <a:p>
            <a:pPr marL="231775" indent="-122238">
              <a:lnSpc>
                <a:spcPct val="100000"/>
              </a:lnSpc>
              <a:spcBef>
                <a:spcPts val="0"/>
              </a:spcBef>
              <a:spcAft>
                <a:spcPts val="0"/>
              </a:spcAft>
            </a:pPr>
            <a:r>
              <a:rPr lang="en-CA" sz="1050" dirty="0" smtClean="0"/>
              <a:t>Usability: The intuitiveness, power, and integrated nature of administrative consoles and client software components.</a:t>
            </a:r>
          </a:p>
          <a:p>
            <a:pPr marL="231775" indent="-122238">
              <a:lnSpc>
                <a:spcPct val="100000"/>
              </a:lnSpc>
              <a:spcBef>
                <a:spcPts val="0"/>
              </a:spcBef>
              <a:spcAft>
                <a:spcPts val="0"/>
              </a:spcAft>
            </a:pPr>
            <a:r>
              <a:rPr lang="en-CA" sz="1050" dirty="0" smtClean="0"/>
              <a:t>Affordability: The three-year total cost of ownership of the solution.</a:t>
            </a:r>
          </a:p>
          <a:p>
            <a:pPr marL="231775" indent="-122238">
              <a:lnSpc>
                <a:spcPct val="100000"/>
              </a:lnSpc>
              <a:spcBef>
                <a:spcPts val="0"/>
              </a:spcBef>
              <a:spcAft>
                <a:spcPts val="0"/>
              </a:spcAft>
            </a:pPr>
            <a:r>
              <a:rPr lang="en-CA" sz="1050" dirty="0" smtClean="0"/>
              <a:t>Architecture: The degree of integration with the vendor’s other tools, flexibility of deployment, and breadth of platform applicability.</a:t>
            </a:r>
          </a:p>
          <a:p>
            <a:pPr marL="231775" indent="-122238">
              <a:lnSpc>
                <a:spcPct val="100000"/>
              </a:lnSpc>
              <a:spcBef>
                <a:spcPts val="0"/>
              </a:spcBef>
              <a:spcAft>
                <a:spcPts val="0"/>
              </a:spcAft>
            </a:pPr>
            <a:r>
              <a:rPr lang="en-CA" sz="1050" dirty="0" smtClean="0"/>
              <a:t>Viability: The stability of the company as measured by its history in the market, the size of its client base, and its financial performance.</a:t>
            </a:r>
          </a:p>
          <a:p>
            <a:pPr marL="231775" indent="-122238">
              <a:lnSpc>
                <a:spcPct val="100000"/>
              </a:lnSpc>
              <a:spcBef>
                <a:spcPts val="0"/>
              </a:spcBef>
              <a:spcAft>
                <a:spcPts val="0"/>
              </a:spcAft>
            </a:pPr>
            <a:r>
              <a:rPr lang="en-CA" sz="1050" dirty="0" smtClean="0"/>
              <a:t>Strategy: The commitment to both the market-space, as well as to the various sized clients (small, mid-sized, and enterprise clients).</a:t>
            </a:r>
          </a:p>
          <a:p>
            <a:pPr marL="231775" indent="-122238">
              <a:lnSpc>
                <a:spcPct val="100000"/>
              </a:lnSpc>
              <a:spcBef>
                <a:spcPts val="0"/>
              </a:spcBef>
              <a:spcAft>
                <a:spcPts val="0"/>
              </a:spcAft>
            </a:pPr>
            <a:r>
              <a:rPr lang="en-CA" sz="1050" dirty="0" smtClean="0"/>
              <a:t>Reach: The ability of the vendor to support its products on a global scale.</a:t>
            </a:r>
          </a:p>
          <a:p>
            <a:pPr marL="231775" indent="-122238">
              <a:lnSpc>
                <a:spcPct val="100000"/>
              </a:lnSpc>
              <a:spcBef>
                <a:spcPts val="0"/>
              </a:spcBef>
              <a:spcAft>
                <a:spcPts val="600"/>
              </a:spcAft>
            </a:pPr>
            <a:r>
              <a:rPr lang="en-CA" sz="1050" dirty="0" smtClean="0"/>
              <a:t>Channel: The measure of the size of the vendor’s channel partner program, as well as any channel strengthening strategies.</a:t>
            </a:r>
          </a:p>
          <a:p>
            <a:pPr marL="0" indent="0">
              <a:lnSpc>
                <a:spcPct val="100000"/>
              </a:lnSpc>
              <a:spcBef>
                <a:spcPts val="0"/>
              </a:spcBef>
              <a:spcAft>
                <a:spcPts val="0"/>
              </a:spcAft>
              <a:buNone/>
            </a:pPr>
            <a:r>
              <a:rPr lang="en-CA" sz="1050" dirty="0" smtClean="0"/>
              <a:t>Evaluated solutions are plotted on a standard two by two matrix:</a:t>
            </a:r>
          </a:p>
          <a:p>
            <a:pPr marL="231775" indent="-122238">
              <a:lnSpc>
                <a:spcPct val="100000"/>
              </a:lnSpc>
              <a:spcBef>
                <a:spcPts val="0"/>
              </a:spcBef>
              <a:spcAft>
                <a:spcPts val="0"/>
              </a:spcAft>
            </a:pPr>
            <a:r>
              <a:rPr lang="en-CA" sz="1050" dirty="0" smtClean="0"/>
              <a:t>Champions: Both the product and the vendor receive scores that are above the average score for the evaluated group.</a:t>
            </a:r>
          </a:p>
          <a:p>
            <a:pPr marL="231775" indent="-122238">
              <a:lnSpc>
                <a:spcPct val="100000"/>
              </a:lnSpc>
              <a:spcBef>
                <a:spcPts val="0"/>
              </a:spcBef>
              <a:spcAft>
                <a:spcPts val="0"/>
              </a:spcAft>
            </a:pPr>
            <a:r>
              <a:rPr lang="en-CA" sz="1050" dirty="0" smtClean="0"/>
              <a:t>Innovators: The product receives a score that is above the average score for the evaluated group, but the vendor receives a score that is below the average score for the evaluated group.</a:t>
            </a:r>
          </a:p>
          <a:p>
            <a:pPr marL="231775" indent="-122238">
              <a:lnSpc>
                <a:spcPct val="100000"/>
              </a:lnSpc>
              <a:spcBef>
                <a:spcPts val="0"/>
              </a:spcBef>
              <a:spcAft>
                <a:spcPts val="0"/>
              </a:spcAft>
            </a:pPr>
            <a:r>
              <a:rPr lang="en-CA" sz="1050" dirty="0" smtClean="0"/>
              <a:t>Market Pillars: The product receives a score that is below the average score for the evaluated group, but the vendor receives a score that is above the average score for the evaluated group.</a:t>
            </a:r>
          </a:p>
          <a:p>
            <a:pPr marL="231775" indent="-122238">
              <a:lnSpc>
                <a:spcPct val="100000"/>
              </a:lnSpc>
              <a:spcBef>
                <a:spcPts val="0"/>
              </a:spcBef>
              <a:spcAft>
                <a:spcPts val="600"/>
              </a:spcAft>
            </a:pPr>
            <a:r>
              <a:rPr lang="en-CA" sz="1050" dirty="0" smtClean="0"/>
              <a:t>Emerging Players: Both the product and the vendor receive scores that are below the average score for the evaluated group.</a:t>
            </a:r>
          </a:p>
          <a:p>
            <a:pPr marL="0" indent="0">
              <a:lnSpc>
                <a:spcPct val="100000"/>
              </a:lnSpc>
              <a:spcBef>
                <a:spcPts val="0"/>
              </a:spcBef>
              <a:buNone/>
            </a:pPr>
            <a:r>
              <a:rPr lang="en-CA" sz="1050" dirty="0" smtClean="0"/>
              <a:t>Info-Tech’s Vendor Landscapes are researched and produced according to a strictly adhered to process that includes the following steps:</a:t>
            </a:r>
          </a:p>
          <a:p>
            <a:pPr marL="231775" lvl="0" indent="-122238">
              <a:lnSpc>
                <a:spcPct val="100000"/>
              </a:lnSpc>
              <a:spcBef>
                <a:spcPts val="0"/>
              </a:spcBef>
            </a:pPr>
            <a:r>
              <a:rPr lang="en-CA" sz="1050" dirty="0" smtClean="0"/>
              <a:t>Vendor/product selection</a:t>
            </a:r>
          </a:p>
          <a:p>
            <a:pPr marL="231775" lvl="0" indent="-122238">
              <a:lnSpc>
                <a:spcPct val="100000"/>
              </a:lnSpc>
              <a:spcBef>
                <a:spcPts val="0"/>
              </a:spcBef>
            </a:pPr>
            <a:r>
              <a:rPr lang="en-CA" sz="1050" dirty="0" smtClean="0"/>
              <a:t>Information gathering</a:t>
            </a:r>
          </a:p>
          <a:p>
            <a:pPr marL="231775" lvl="0" indent="-122238">
              <a:lnSpc>
                <a:spcPct val="100000"/>
              </a:lnSpc>
              <a:spcBef>
                <a:spcPts val="0"/>
              </a:spcBef>
            </a:pPr>
            <a:r>
              <a:rPr lang="en-CA" sz="1050" dirty="0" smtClean="0"/>
              <a:t>Vendor/product scoring</a:t>
            </a:r>
          </a:p>
          <a:p>
            <a:pPr marL="231775" lvl="0" indent="-122238">
              <a:lnSpc>
                <a:spcPct val="100000"/>
              </a:lnSpc>
              <a:spcBef>
                <a:spcPts val="0"/>
              </a:spcBef>
            </a:pPr>
            <a:r>
              <a:rPr lang="en-CA" sz="1050" dirty="0" smtClean="0"/>
              <a:t>Information presentation</a:t>
            </a:r>
          </a:p>
          <a:p>
            <a:pPr marL="231775" lvl="0" indent="-122238">
              <a:lnSpc>
                <a:spcPct val="100000"/>
              </a:lnSpc>
              <a:spcBef>
                <a:spcPts val="0"/>
              </a:spcBef>
            </a:pPr>
            <a:r>
              <a:rPr lang="en-CA" sz="1050" dirty="0" smtClean="0"/>
              <a:t>Fact checking</a:t>
            </a:r>
          </a:p>
          <a:p>
            <a:pPr marL="231775" lvl="0" indent="-122238">
              <a:lnSpc>
                <a:spcPct val="100000"/>
              </a:lnSpc>
              <a:spcBef>
                <a:spcPts val="0"/>
              </a:spcBef>
              <a:spcAft>
                <a:spcPts val="600"/>
              </a:spcAft>
            </a:pPr>
            <a:r>
              <a:rPr lang="en-CA" sz="1050" dirty="0" smtClean="0"/>
              <a:t>Publication</a:t>
            </a:r>
          </a:p>
          <a:p>
            <a:pPr marL="0" indent="0">
              <a:lnSpc>
                <a:spcPct val="100000"/>
              </a:lnSpc>
              <a:spcBef>
                <a:spcPts val="0"/>
              </a:spcBef>
              <a:buNone/>
            </a:pPr>
            <a:r>
              <a:rPr lang="en-CA" sz="1050" dirty="0" smtClean="0"/>
              <a:t>This document outlines how each of these steps is conducted.</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Vendor/Product Selection &amp; Information Gathering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600"/>
              </a:spcAft>
              <a:buNone/>
            </a:pPr>
            <a:r>
              <a:rPr lang="en-CA" sz="1050" dirty="0" smtClean="0"/>
              <a:t>Info-Tech works closely with its client base to solicit guidance in terms of understanding the vendors with whom clients wish to work and the products that they wish evaluated; this demand pool forms the basis of the vendor selection process for Vendor Landscapes. Balancing this demand, Info-Tech also relies upon the deep subject matter expertise and market awareness of its Senior and Lead Research Analysts to ensure that appropriate solutions are included in the evaluation. As an aspect of that expertise and awareness, Info-Tech’s analysts may, at their discretion, determine the specific capabilities that are required of the products under evaluation, and include in the Vendor Landscape only those solutions that meet all specified requirements. </a:t>
            </a:r>
          </a:p>
          <a:p>
            <a:pPr marL="0" indent="0">
              <a:lnSpc>
                <a:spcPct val="100000"/>
              </a:lnSpc>
              <a:spcBef>
                <a:spcPts val="0"/>
              </a:spcBef>
              <a:spcAft>
                <a:spcPts val="600"/>
              </a:spcAft>
              <a:buNone/>
            </a:pPr>
            <a:r>
              <a:rPr lang="en-CA" sz="1050" dirty="0" smtClean="0"/>
              <a:t>Information on vendors and products is gathered in a number of ways via a number of channels.</a:t>
            </a:r>
          </a:p>
          <a:p>
            <a:pPr marL="0" indent="0">
              <a:lnSpc>
                <a:spcPct val="100000"/>
              </a:lnSpc>
              <a:spcBef>
                <a:spcPts val="0"/>
              </a:spcBef>
              <a:spcAft>
                <a:spcPts val="0"/>
              </a:spcAft>
              <a:buNone/>
            </a:pPr>
            <a:r>
              <a:rPr lang="en-CA" sz="1050" dirty="0" smtClean="0"/>
              <a:t>Initially, a request package is submitted to vendors to solicit information on a broad range of topics. The request package includes:</a:t>
            </a:r>
          </a:p>
          <a:p>
            <a:pPr lvl="0">
              <a:lnSpc>
                <a:spcPct val="100000"/>
              </a:lnSpc>
              <a:spcBef>
                <a:spcPts val="0"/>
              </a:spcBef>
              <a:spcAft>
                <a:spcPts val="0"/>
              </a:spcAft>
            </a:pPr>
            <a:r>
              <a:rPr lang="en-CA" sz="1050" dirty="0" smtClean="0"/>
              <a:t>A detailed survey.</a:t>
            </a:r>
          </a:p>
          <a:p>
            <a:pPr lvl="0">
              <a:lnSpc>
                <a:spcPct val="100000"/>
              </a:lnSpc>
              <a:spcBef>
                <a:spcPts val="0"/>
              </a:spcBef>
              <a:spcAft>
                <a:spcPts val="0"/>
              </a:spcAft>
            </a:pPr>
            <a:r>
              <a:rPr lang="en-CA" sz="1050" dirty="0" smtClean="0"/>
              <a:t>A pricing scenario (see Vendor Landscape Methodology: Price Evaluation and Pricing Scenario, below).</a:t>
            </a:r>
          </a:p>
          <a:p>
            <a:pPr lvl="0">
              <a:lnSpc>
                <a:spcPct val="100000"/>
              </a:lnSpc>
              <a:spcBef>
                <a:spcPts val="0"/>
              </a:spcBef>
              <a:spcAft>
                <a:spcPts val="0"/>
              </a:spcAft>
            </a:pPr>
            <a:r>
              <a:rPr lang="en-CA" sz="1050" dirty="0" smtClean="0"/>
              <a:t>A request for reference clients.</a:t>
            </a:r>
          </a:p>
          <a:p>
            <a:pPr lvl="0">
              <a:lnSpc>
                <a:spcPct val="100000"/>
              </a:lnSpc>
              <a:spcBef>
                <a:spcPts val="0"/>
              </a:spcBef>
              <a:spcAft>
                <a:spcPts val="600"/>
              </a:spcAft>
            </a:pPr>
            <a:r>
              <a:rPr lang="en-CA" sz="1050" dirty="0" smtClean="0"/>
              <a:t>A request for a briefing and, where applicable, guided product demonstration.</a:t>
            </a:r>
          </a:p>
          <a:p>
            <a:pPr marL="0" indent="0">
              <a:lnSpc>
                <a:spcPct val="100000"/>
              </a:lnSpc>
              <a:spcBef>
                <a:spcPts val="0"/>
              </a:spcBef>
              <a:spcAft>
                <a:spcPts val="600"/>
              </a:spcAft>
              <a:buNone/>
            </a:pPr>
            <a:r>
              <a:rPr lang="en-CA" sz="1050" dirty="0" smtClean="0"/>
              <a:t>These request packages are distributed approximately twelve weeks prior to the initiation of the actual research project to allow vendors ample time to consolidate the required information and schedule appropriate resources.</a:t>
            </a:r>
          </a:p>
          <a:p>
            <a:pPr marL="0" indent="0">
              <a:lnSpc>
                <a:spcPct val="100000"/>
              </a:lnSpc>
              <a:spcBef>
                <a:spcPts val="0"/>
              </a:spcBef>
              <a:spcAft>
                <a:spcPts val="600"/>
              </a:spcAft>
              <a:buNone/>
            </a:pPr>
            <a:r>
              <a:rPr lang="en-CA" sz="1050" dirty="0" smtClean="0"/>
              <a:t>During the course of the research project, briefings and demonstrations are scheduled (generally for one hour each session, though more time is scheduled as required) to allow the analyst team to discuss the information provided in the survey, validate vendor claims, and gain direct exposure to the evaluated products. Additionally, an end-user survey is circulated to Info-Tech’s client base and vendor-supplied reference accounts are interviewed to solicit their feedback on their experiences with the evaluated solutions and with the vendors of those solutions.</a:t>
            </a:r>
          </a:p>
          <a:p>
            <a:pPr marL="0" indent="0">
              <a:lnSpc>
                <a:spcPct val="100000"/>
              </a:lnSpc>
              <a:spcBef>
                <a:spcPts val="0"/>
              </a:spcBef>
              <a:spcAft>
                <a:spcPts val="600"/>
              </a:spcAft>
              <a:buNone/>
            </a:pPr>
            <a:r>
              <a:rPr lang="en-CA" sz="1050" dirty="0" smtClean="0"/>
              <a:t>These materials are supplemented by a thorough review of all product briefs, technical manuals, and publicly available marketing materials about the product, as well as about the vendor itself.</a:t>
            </a:r>
          </a:p>
          <a:p>
            <a:pPr marL="0" indent="0">
              <a:lnSpc>
                <a:spcPct val="100000"/>
              </a:lnSpc>
              <a:spcBef>
                <a:spcPts val="0"/>
              </a:spcBef>
              <a:spcAft>
                <a:spcPts val="600"/>
              </a:spcAft>
              <a:buNone/>
            </a:pPr>
            <a:r>
              <a:rPr lang="en-CA" sz="1050" dirty="0" smtClean="0"/>
              <a:t>Refusal by a vendor to supply completed surveys or submit to participation in briefings and demonstrations does not eliminate a vendor from inclusion in the evaluation. Where analyst and client input has determined that a vendor belongs in a particular evaluation, it will be evaluated as best as possible based on publicly available materials only. As these materials are not as comprehensive as a survey, briefing, and demonstration, the possibility exists that the evaluation may not be as thorough or accurate. Since Info-Tech includes vendors regardless of vendor participation, it is always in the vendor’s best interest to participate fully.</a:t>
            </a:r>
          </a:p>
          <a:p>
            <a:pPr marL="0" indent="0">
              <a:lnSpc>
                <a:spcPct val="100000"/>
              </a:lnSpc>
              <a:spcBef>
                <a:spcPts val="0"/>
              </a:spcBef>
              <a:spcAft>
                <a:spcPts val="600"/>
              </a:spcAft>
              <a:buNone/>
            </a:pPr>
            <a:r>
              <a:rPr lang="en-CA" sz="1050" dirty="0" smtClean="0"/>
              <a:t>All information is recorded and catalogued, as required, to facilitate scoring and for future reference.</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320674" y="1179511"/>
            <a:ext cx="8502651" cy="685800"/>
          </a:xfrm>
        </p:spPr>
        <p:txBody>
          <a:bodyPr/>
          <a:lstStyle/>
          <a:p>
            <a:r>
              <a:rPr lang="en-CA" dirty="0" smtClean="0"/>
              <a:t>The European co-location/managed services market continues to experience growth; pay attention to viability and engagement practices.</a:t>
            </a:r>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320674" y="2286000"/>
            <a:ext cx="4159251" cy="2376264"/>
          </a:xfrm>
        </p:spPr>
        <p:txBody>
          <a:bodyPr/>
          <a:lstStyle/>
          <a:p>
            <a:r>
              <a:rPr lang="en-CA" sz="1400" dirty="0" smtClean="0"/>
              <a:t>Mid-sized North American enterprises that have expanded into the European market and are looking to select a managed services vendor for the foreign site.</a:t>
            </a:r>
          </a:p>
          <a:p>
            <a:r>
              <a:rPr lang="en-CA" sz="1400" dirty="0" smtClean="0"/>
              <a:t>Mid-sized European enterprises seeking to select a solution for co-location or managed services for all or part of their data center environment.</a:t>
            </a:r>
          </a:p>
          <a:p>
            <a:pPr>
              <a:lnSpc>
                <a:spcPct val="100000"/>
              </a:lnSpc>
            </a:pPr>
            <a:r>
              <a:rPr lang="en-CA" sz="1400" dirty="0" smtClean="0"/>
              <a:t>Enterprise’s European co-location/managed services use case may include:</a:t>
            </a:r>
          </a:p>
          <a:p>
            <a:pPr lvl="1"/>
            <a:r>
              <a:rPr lang="en-CA" sz="1400" dirty="0" smtClean="0"/>
              <a:t>Basic co-location services with customer-supplied equipment and vendor-supplied facility with some basic services.</a:t>
            </a:r>
          </a:p>
          <a:p>
            <a:pPr lvl="1"/>
            <a:r>
              <a:rPr lang="en-CA" sz="1400" dirty="0" smtClean="0"/>
              <a:t>Managed services with customer-supplied equipment, but vendor-supplied services.</a:t>
            </a:r>
          </a:p>
          <a:p>
            <a:pPr lvl="1"/>
            <a:r>
              <a:rPr lang="en-CA" sz="1400" dirty="0" smtClean="0"/>
              <a:t>Hybrid model whereby the customer supplies equipment and subscribes to a mix of basic co-location and managed services.</a:t>
            </a:r>
          </a:p>
          <a:p>
            <a:pPr lvl="1"/>
            <a:r>
              <a:rPr lang="en-CA" sz="1400" dirty="0" smtClean="0"/>
              <a:t>Fully managed services with vendor-supplied equipment and services.</a:t>
            </a:r>
            <a:endParaRPr lang="en-CA" sz="1400" dirty="0">
              <a:solidFill>
                <a:srgbClr val="FF0000"/>
              </a:solidFill>
            </a:endParaRPr>
          </a:p>
        </p:txBody>
      </p:sp>
      <p:sp>
        <p:nvSpPr>
          <p:cNvPr id="20" name="Text Placeholder 19"/>
          <p:cNvSpPr>
            <a:spLocks noGrp="1"/>
          </p:cNvSpPr>
          <p:nvPr>
            <p:ph type="body" sz="quarter" idx="21"/>
          </p:nvPr>
        </p:nvSpPr>
        <p:spPr>
          <a:xfrm>
            <a:off x="320675" y="1965960"/>
            <a:ext cx="4159250" cy="365760"/>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664075" y="1965960"/>
            <a:ext cx="4159250" cy="365760"/>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664075" y="2286000"/>
            <a:ext cx="4159250" cy="2376264"/>
          </a:xfrm>
        </p:spPr>
        <p:txBody>
          <a:bodyPr/>
          <a:lstStyle/>
          <a:p>
            <a:pPr>
              <a:lnSpc>
                <a:spcPct val="100000"/>
              </a:lnSpc>
              <a:spcAft>
                <a:spcPts val="500"/>
              </a:spcAft>
            </a:pPr>
            <a:r>
              <a:rPr lang="en-CA" sz="1400" dirty="0" smtClean="0"/>
              <a:t>Understand what’s new in the European co-location/managed services market.</a:t>
            </a:r>
          </a:p>
          <a:p>
            <a:pPr>
              <a:lnSpc>
                <a:spcPct val="100000"/>
              </a:lnSpc>
              <a:spcAft>
                <a:spcPts val="500"/>
              </a:spcAft>
            </a:pPr>
            <a:r>
              <a:rPr lang="en-CA" sz="1400" dirty="0" smtClean="0"/>
              <a:t>Evaluate the European co-location/managed services vendors and products for your enterprise needs.</a:t>
            </a:r>
          </a:p>
          <a:p>
            <a:pPr>
              <a:lnSpc>
                <a:spcPct val="100000"/>
              </a:lnSpc>
              <a:spcAft>
                <a:spcPts val="500"/>
              </a:spcAft>
            </a:pPr>
            <a:r>
              <a:rPr lang="en-CA" sz="1400" dirty="0" smtClean="0"/>
              <a:t>Determine which products are most appropriate for particular use cases and scenarios.</a:t>
            </a: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57347" name="think-cell Slide" r:id="rId12" imgW="360" imgH="360" progId="">
              <p:embed/>
            </p:oleObj>
          </a:graphicData>
        </a:graphic>
      </p:graphicFrame>
      <p:sp>
        <p:nvSpPr>
          <p:cNvPr id="7" name="Rounded Rectangle 6"/>
          <p:cNvSpPr/>
          <p:nvPr>
            <p:custDataLst>
              <p:tags r:id="rId2"/>
            </p:custDataLst>
          </p:nvPr>
        </p:nvSpPr>
        <p:spPr>
          <a:xfrm rot="10800000">
            <a:off x="320040" y="4937760"/>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663440" y="4937759"/>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4" name="Rectangle 3"/>
          <p:cNvSpPr/>
          <p:nvPr>
            <p:custDataLst>
              <p:tags r:id="rId5"/>
            </p:custDataLst>
          </p:nvPr>
        </p:nvSpPr>
        <p:spPr>
          <a:xfrm>
            <a:off x="320675" y="1554480"/>
            <a:ext cx="4159250" cy="3277820"/>
          </a:xfrm>
          <a:prstGeom prst="rect">
            <a:avLst/>
          </a:prstGeom>
        </p:spPr>
        <p:txBody>
          <a:bodyPr wrap="square">
            <a:spAutoFit/>
          </a:bodyPr>
          <a:lstStyle/>
          <a:p>
            <a:pPr marL="169863" indent="-169863" algn="l">
              <a:spcBef>
                <a:spcPts val="600"/>
              </a:spcBef>
              <a:buFont typeface="Arial" pitchFamily="34" charset="0"/>
              <a:buChar char="•"/>
            </a:pPr>
            <a:r>
              <a:rPr lang="en-US" sz="1200" dirty="0" smtClean="0"/>
              <a:t>The co-location market</a:t>
            </a:r>
            <a:r>
              <a:rPr lang="en-CA" sz="1200" dirty="0" smtClean="0"/>
              <a:t> began in the 1990s with the emergence of Internet business and e-commerce. Vendors initially focused on providing power, space, redundancy, and connections, but in the wake of the Dot Com Bust, they also began to provide managed services to increase profit margins.</a:t>
            </a:r>
          </a:p>
          <a:p>
            <a:pPr marL="169863" indent="-169863" algn="l">
              <a:spcBef>
                <a:spcPts val="600"/>
              </a:spcBef>
              <a:buFont typeface="Arial" pitchFamily="34" charset="0"/>
              <a:buChar char="•"/>
            </a:pPr>
            <a:r>
              <a:rPr lang="en-CA" sz="1200" dirty="0" smtClean="0"/>
              <a:t>The European market is made up of a few large players, including major European telcos and North American vendors that have expanded into the market in recent years in order to cater to global organizations.</a:t>
            </a:r>
          </a:p>
          <a:p>
            <a:pPr marL="169863" indent="-169863" algn="l">
              <a:spcBef>
                <a:spcPts val="600"/>
              </a:spcBef>
              <a:buFont typeface="Arial" pitchFamily="34" charset="0"/>
              <a:buChar char="•"/>
            </a:pPr>
            <a:r>
              <a:rPr lang="en-CA" sz="1200" dirty="0" smtClean="0"/>
              <a:t>Many European vendors have developed strong partnerships with North American providers to leverage North American growth into Europe and vice versa.</a:t>
            </a:r>
          </a:p>
          <a:p>
            <a:pPr marL="169863" indent="-169863" algn="l">
              <a:spcBef>
                <a:spcPts val="600"/>
              </a:spcBef>
              <a:buFont typeface="Arial" pitchFamily="34" charset="0"/>
              <a:buChar char="•"/>
            </a:pPr>
            <a:r>
              <a:rPr lang="en-CA" sz="1200" dirty="0" smtClean="0"/>
              <a:t>European providers have located themselves mainly in metropolitan cities to take advantage of major business hubs and provide better connections.</a:t>
            </a:r>
          </a:p>
        </p:txBody>
      </p:sp>
      <p:sp>
        <p:nvSpPr>
          <p:cNvPr id="5" name="Rectangle 4"/>
          <p:cNvSpPr/>
          <p:nvPr>
            <p:custDataLst>
              <p:tags r:id="rId6"/>
            </p:custDataLst>
          </p:nvPr>
        </p:nvSpPr>
        <p:spPr>
          <a:xfrm>
            <a:off x="4664075" y="1552218"/>
            <a:ext cx="4159250" cy="3570208"/>
          </a:xfrm>
          <a:prstGeom prst="rect">
            <a:avLst/>
          </a:prstGeom>
        </p:spPr>
        <p:txBody>
          <a:bodyPr wrap="square">
            <a:spAutoFit/>
          </a:bodyPr>
          <a:lstStyle/>
          <a:p>
            <a:pPr marL="169863" indent="-169863" algn="l">
              <a:spcBef>
                <a:spcPts val="600"/>
              </a:spcBef>
              <a:buFont typeface="Arial" pitchFamily="34" charset="0"/>
              <a:buChar char="•"/>
            </a:pPr>
            <a:r>
              <a:rPr lang="en-CA" sz="1200" dirty="0" smtClean="0"/>
              <a:t>Vendors are increasingly including cloud Infrastructure-as-a-Service options in their offerings to replace basic co-location services. However, IaaS is not appropriate for all use cases at this point. Consider vendors that offer a hybrid solution, with co-location, managed services, and cloud IaaS options.</a:t>
            </a:r>
            <a:endParaRPr lang="en-US" sz="1200" dirty="0" smtClean="0"/>
          </a:p>
          <a:p>
            <a:pPr marL="169863" indent="-169863" algn="l">
              <a:spcBef>
                <a:spcPts val="600"/>
              </a:spcBef>
              <a:buFont typeface="Arial" pitchFamily="34" charset="0"/>
              <a:buChar char="•"/>
            </a:pPr>
            <a:r>
              <a:rPr lang="en-US" sz="1200" dirty="0" smtClean="0"/>
              <a:t>Visibility into green business practices has become an important part of doing business in Europe. Many vendors have implemented green programs and are taking advantage of free or advanced cooling technology, clean power, and metered power pricing options to increase their viability in the market, as well as decrease the cost of power.</a:t>
            </a:r>
          </a:p>
          <a:p>
            <a:pPr marL="169863" indent="-169863" algn="l">
              <a:spcBef>
                <a:spcPts val="600"/>
              </a:spcBef>
              <a:buFont typeface="Arial" pitchFamily="34" charset="0"/>
              <a:buChar char="•"/>
            </a:pPr>
            <a:r>
              <a:rPr lang="en-US" sz="1200" dirty="0" smtClean="0"/>
              <a:t>The European market has not experienced as much consolidation as the North American market, and does not exhibit as much wholesale activity; however, this is likely to start taking place more often as competition increases.</a:t>
            </a:r>
            <a:endParaRPr lang="en-US" sz="1200" b="1" dirty="0" smtClean="0">
              <a:solidFill>
                <a:srgbClr val="FF0000"/>
              </a:solidFill>
            </a:endParaRPr>
          </a:p>
        </p:txBody>
      </p:sp>
      <p:sp>
        <p:nvSpPr>
          <p:cNvPr id="16" name="Rounded Rectangle 15"/>
          <p:cNvSpPr/>
          <p:nvPr>
            <p:custDataLst>
              <p:tags r:id="rId7"/>
            </p:custDataLst>
          </p:nvPr>
        </p:nvSpPr>
        <p:spPr>
          <a:xfrm>
            <a:off x="320675" y="1189038"/>
            <a:ext cx="415925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8"/>
            </p:custDataLst>
          </p:nvPr>
        </p:nvSpPr>
        <p:spPr>
          <a:xfrm>
            <a:off x="4664075" y="1189038"/>
            <a:ext cx="415925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chemeClr val="tx1"/>
                </a:solidFill>
              </a:rPr>
              <a:t>Where it’s going</a:t>
            </a:r>
            <a:endParaRPr lang="en-CA" b="1" i="1" dirty="0">
              <a:solidFill>
                <a:schemeClr val="tx1"/>
              </a:solidFill>
            </a:endParaRPr>
          </a:p>
        </p:txBody>
      </p:sp>
      <p:grpSp>
        <p:nvGrpSpPr>
          <p:cNvPr id="9" name="Group 135"/>
          <p:cNvGrpSpPr/>
          <p:nvPr>
            <p:custDataLst>
              <p:tags r:id="rId9"/>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As the market evolves, capabilities that were once cutting edge become default and new functionality becomes differentiating. Facility capabilities have become a Table Stakes and should no longer be used to differentiate solutions. Instead focus on engagement practices and service offerings to get the best fit for your requirements.</a:t>
              </a:r>
            </a:p>
          </p:txBody>
        </p:sp>
        <p:pic>
          <p:nvPicPr>
            <p:cNvPr id="11" name="Picture 10" descr="insight.png"/>
            <p:cNvPicPr>
              <a:picLocks noChangeAspect="1"/>
            </p:cNvPicPr>
            <p:nvPr/>
          </p:nvPicPr>
          <p:blipFill>
            <a:blip r:embed="rId13" cstate="print"/>
            <a:stretch>
              <a:fillRect/>
            </a:stretch>
          </p:blipFill>
          <p:spPr>
            <a:xfrm>
              <a:off x="328291" y="4509120"/>
              <a:ext cx="1000207" cy="838201"/>
            </a:xfrm>
            <a:prstGeom prst="rect">
              <a:avLst/>
            </a:prstGeom>
          </p:spPr>
        </p:pic>
      </p:grpSp>
      <p:pic>
        <p:nvPicPr>
          <p:cNvPr id="13" name="Picture 12"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123906" name="think-cell Slide" r:id="rId4" imgW="360" imgH="360" progId="">
              <p:embed/>
            </p:oleObj>
          </a:graphicData>
        </a:graphic>
      </p:graphicFrame>
      <p:sp>
        <p:nvSpPr>
          <p:cNvPr id="13" name="Title 12"/>
          <p:cNvSpPr>
            <a:spLocks noGrp="1"/>
          </p:cNvSpPr>
          <p:nvPr>
            <p:ph type="title"/>
          </p:nvPr>
        </p:nvSpPr>
        <p:spPr/>
        <p:txBody>
          <a:bodyPr/>
          <a:lstStyle/>
          <a:p>
            <a:pPr lvl="0"/>
            <a:r>
              <a:rPr lang="en-CA" dirty="0" smtClean="0"/>
              <a:t>European Co-location/Managed Services </a:t>
            </a:r>
            <a:r>
              <a:rPr lang="en-US" dirty="0" smtClean="0"/>
              <a:t>Vendor selection / knock-out criteria</a:t>
            </a:r>
            <a:endParaRPr lang="en-US" dirty="0"/>
          </a:p>
        </p:txBody>
      </p:sp>
      <p:grpSp>
        <p:nvGrpSpPr>
          <p:cNvPr id="15" name="Group 33"/>
          <p:cNvGrpSpPr/>
          <p:nvPr/>
        </p:nvGrpSpPr>
        <p:grpSpPr>
          <a:xfrm>
            <a:off x="320675" y="2468879"/>
            <a:ext cx="8502650" cy="3839846"/>
            <a:chOff x="5543549" y="2722423"/>
            <a:chExt cx="3295651" cy="3613251"/>
          </a:xfrm>
        </p:grpSpPr>
        <p:sp>
          <p:nvSpPr>
            <p:cNvPr id="18" name="Rectangle 17"/>
            <p:cNvSpPr/>
            <p:nvPr/>
          </p:nvSpPr>
          <p:spPr>
            <a:xfrm>
              <a:off x="5543549" y="2980556"/>
              <a:ext cx="3295651" cy="335511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300"/>
                </a:spcBef>
                <a:spcAft>
                  <a:spcPts val="500"/>
                </a:spcAft>
                <a:buFont typeface="Arial" pitchFamily="34" charset="0"/>
                <a:buChar char="•"/>
              </a:pPr>
              <a:r>
                <a:rPr lang="en-US" sz="1200" b="1" dirty="0" smtClean="0">
                  <a:solidFill>
                    <a:schemeClr val="tx1">
                      <a:lumMod val="50000"/>
                    </a:schemeClr>
                  </a:solidFill>
                </a:rPr>
                <a:t>AT&amp;T. </a:t>
              </a:r>
              <a:r>
                <a:rPr lang="en-US" sz="1200" dirty="0" smtClean="0">
                  <a:solidFill>
                    <a:schemeClr val="tx1">
                      <a:lumMod val="50000"/>
                    </a:schemeClr>
                  </a:solidFill>
                </a:rPr>
                <a:t>This global Telco provider offers hybrid services for the medium to large space.</a:t>
              </a:r>
            </a:p>
            <a:p>
              <a:pPr marL="233363" indent="-233363" algn="l">
                <a:spcBef>
                  <a:spcPts val="300"/>
                </a:spcBef>
                <a:spcAft>
                  <a:spcPts val="500"/>
                </a:spcAft>
                <a:buFont typeface="Arial" pitchFamily="34" charset="0"/>
                <a:buChar char="•"/>
              </a:pPr>
              <a:r>
                <a:rPr lang="en-US" sz="1200" b="1" dirty="0" smtClean="0">
                  <a:solidFill>
                    <a:schemeClr val="tx1">
                      <a:lumMod val="50000"/>
                    </a:schemeClr>
                  </a:solidFill>
                </a:rPr>
                <a:t>Bull. </a:t>
              </a:r>
              <a:r>
                <a:rPr lang="en-US" sz="1200" dirty="0" smtClean="0">
                  <a:solidFill>
                    <a:schemeClr val="tx1">
                      <a:lumMod val="50000"/>
                    </a:schemeClr>
                  </a:solidFill>
                </a:rPr>
                <a:t>A French-owned IT services company headquartered in Les Clayes-sous-Bois, Paris.</a:t>
              </a:r>
            </a:p>
            <a:p>
              <a:pPr marL="233363" indent="-233363" algn="l">
                <a:spcBef>
                  <a:spcPts val="300"/>
                </a:spcBef>
                <a:spcAft>
                  <a:spcPts val="500"/>
                </a:spcAft>
                <a:buFont typeface="Arial" pitchFamily="34" charset="0"/>
                <a:buChar char="•"/>
              </a:pPr>
              <a:r>
                <a:rPr lang="en-US" sz="1200" b="1" dirty="0" smtClean="0">
                  <a:solidFill>
                    <a:schemeClr val="tx1">
                      <a:lumMod val="50000"/>
                    </a:schemeClr>
                  </a:solidFill>
                </a:rPr>
                <a:t>Colt. </a:t>
              </a:r>
              <a:r>
                <a:rPr lang="en-US" sz="1200" dirty="0" smtClean="0">
                  <a:solidFill>
                    <a:schemeClr val="tx1">
                      <a:lumMod val="50000"/>
                    </a:schemeClr>
                  </a:solidFill>
                </a:rPr>
                <a:t>A multinational telecommunications and IT managed services company headquartered in London, UK.</a:t>
              </a:r>
            </a:p>
            <a:p>
              <a:pPr marL="233363" indent="-233363" algn="l">
                <a:spcBef>
                  <a:spcPts val="300"/>
                </a:spcBef>
                <a:spcAft>
                  <a:spcPts val="500"/>
                </a:spcAft>
                <a:buFont typeface="Arial" pitchFamily="34" charset="0"/>
                <a:buChar char="•"/>
              </a:pPr>
              <a:r>
                <a:rPr lang="en-US" sz="1200" b="1" dirty="0" smtClean="0">
                  <a:solidFill>
                    <a:schemeClr val="tx1">
                      <a:lumMod val="50000"/>
                    </a:schemeClr>
                  </a:solidFill>
                </a:rPr>
                <a:t>CyrusOne. </a:t>
              </a:r>
              <a:r>
                <a:rPr lang="en-US" sz="1200" dirty="0" smtClean="0">
                  <a:solidFill>
                    <a:schemeClr val="tx1">
                      <a:lumMod val="50000"/>
                    </a:schemeClr>
                  </a:solidFill>
                </a:rPr>
                <a:t>A global enterprise co-location provider headquartered in Houston, Texas.</a:t>
              </a:r>
            </a:p>
            <a:p>
              <a:pPr marL="233363" indent="-233363" algn="l">
                <a:spcBef>
                  <a:spcPts val="300"/>
                </a:spcBef>
                <a:spcAft>
                  <a:spcPts val="500"/>
                </a:spcAft>
                <a:buFont typeface="Arial" pitchFamily="34" charset="0"/>
                <a:buChar char="•"/>
              </a:pPr>
              <a:r>
                <a:rPr lang="en-US" sz="1200" b="1" dirty="0" smtClean="0">
                  <a:solidFill>
                    <a:schemeClr val="tx1">
                      <a:lumMod val="50000"/>
                    </a:schemeClr>
                  </a:solidFill>
                </a:rPr>
                <a:t>Interxion.</a:t>
              </a:r>
              <a:r>
                <a:rPr lang="en-US" sz="1200" dirty="0" smtClean="0">
                  <a:solidFill>
                    <a:schemeClr val="tx1">
                      <a:lumMod val="50000"/>
                    </a:schemeClr>
                  </a:solidFill>
                </a:rPr>
                <a:t> A European provider of carrier-neutral co-location services headquartered in Amsterdam, Netherlands.</a:t>
              </a:r>
            </a:p>
            <a:p>
              <a:pPr marL="233363" lvl="0" indent="-233363" algn="l">
                <a:spcBef>
                  <a:spcPts val="300"/>
                </a:spcBef>
                <a:spcAft>
                  <a:spcPts val="500"/>
                </a:spcAft>
                <a:buFont typeface="Arial" pitchFamily="34" charset="0"/>
                <a:buChar char="•"/>
              </a:pPr>
              <a:r>
                <a:rPr lang="en-US" sz="1200" b="1" dirty="0" smtClean="0">
                  <a:solidFill>
                    <a:schemeClr val="tx1">
                      <a:lumMod val="50000"/>
                    </a:schemeClr>
                  </a:solidFill>
                </a:rPr>
                <a:t>Level 3.</a:t>
              </a:r>
              <a:r>
                <a:rPr lang="en-US" sz="1200" dirty="0" smtClean="0">
                  <a:solidFill>
                    <a:schemeClr val="tx1">
                      <a:lumMod val="50000"/>
                    </a:schemeClr>
                  </a:solidFill>
                </a:rPr>
                <a:t> This former start-up now has over 200 co-location facilities across the US.</a:t>
              </a:r>
            </a:p>
            <a:p>
              <a:pPr marL="233363" indent="-233363" algn="l">
                <a:spcBef>
                  <a:spcPts val="300"/>
                </a:spcBef>
                <a:spcAft>
                  <a:spcPts val="500"/>
                </a:spcAft>
                <a:buFont typeface="Arial" pitchFamily="34" charset="0"/>
                <a:buChar char="•"/>
              </a:pPr>
              <a:r>
                <a:rPr lang="en-US" sz="1200" b="1" dirty="0" smtClean="0">
                  <a:solidFill>
                    <a:schemeClr val="tx1">
                      <a:lumMod val="50000"/>
                    </a:schemeClr>
                  </a:solidFill>
                </a:rPr>
                <a:t>NaviSite. </a:t>
              </a:r>
              <a:r>
                <a:rPr lang="en-US" sz="1200" dirty="0" smtClean="0">
                  <a:solidFill>
                    <a:schemeClr val="tx1">
                      <a:lumMod val="50000"/>
                    </a:schemeClr>
                  </a:solidFill>
                </a:rPr>
                <a:t>A hosting company recently acquired by Time Warner Cable, headquartered in Andover, Massachusetts.</a:t>
              </a:r>
              <a:endParaRPr lang="en-US" sz="1200" b="1" dirty="0" smtClean="0">
                <a:solidFill>
                  <a:schemeClr val="tx1">
                    <a:lumMod val="50000"/>
                  </a:schemeClr>
                </a:solidFill>
              </a:endParaRPr>
            </a:p>
            <a:p>
              <a:pPr marL="233363" lvl="0" indent="-233363" algn="l">
                <a:spcBef>
                  <a:spcPts val="300"/>
                </a:spcBef>
                <a:spcAft>
                  <a:spcPts val="500"/>
                </a:spcAft>
                <a:buFont typeface="Arial" pitchFamily="34" charset="0"/>
                <a:buChar char="•"/>
              </a:pPr>
              <a:r>
                <a:rPr lang="en-US" sz="1200" b="1" dirty="0" smtClean="0">
                  <a:solidFill>
                    <a:schemeClr val="tx1">
                      <a:lumMod val="50000"/>
                    </a:schemeClr>
                  </a:solidFill>
                </a:rPr>
                <a:t>Rackspace.</a:t>
              </a:r>
              <a:r>
                <a:rPr lang="en-US" sz="1200" dirty="0" smtClean="0">
                  <a:solidFill>
                    <a:schemeClr val="tx1">
                      <a:lumMod val="50000"/>
                    </a:schemeClr>
                  </a:solidFill>
                </a:rPr>
                <a:t> A “managed co-location” provider that owns and manages all equipment in its data centers.</a:t>
              </a:r>
              <a:endParaRPr lang="en-US" sz="1200" b="1" dirty="0" smtClean="0">
                <a:solidFill>
                  <a:schemeClr val="tx1">
                    <a:lumMod val="50000"/>
                  </a:schemeClr>
                </a:solidFill>
              </a:endParaRPr>
            </a:p>
            <a:p>
              <a:pPr marL="233363" lvl="0" indent="-233363" algn="l">
                <a:spcBef>
                  <a:spcPts val="300"/>
                </a:spcBef>
                <a:spcAft>
                  <a:spcPts val="500"/>
                </a:spcAft>
                <a:buFont typeface="Arial" pitchFamily="34" charset="0"/>
                <a:buChar char="•"/>
              </a:pPr>
              <a:r>
                <a:rPr lang="en-US" sz="1200" b="1" dirty="0" smtClean="0">
                  <a:solidFill>
                    <a:schemeClr val="tx1">
                      <a:lumMod val="50000"/>
                    </a:schemeClr>
                  </a:solidFill>
                </a:rPr>
                <a:t>Savvis. </a:t>
              </a:r>
              <a:r>
                <a:rPr lang="en-US" sz="1200" dirty="0" smtClean="0">
                  <a:solidFill>
                    <a:schemeClr val="tx1">
                      <a:lumMod val="50000"/>
                    </a:schemeClr>
                  </a:solidFill>
                </a:rPr>
                <a:t>A hosting and co-location provider that was recently acquired by CenturyLink.</a:t>
              </a:r>
            </a:p>
            <a:p>
              <a:pPr marL="233363" lvl="0" indent="-233363" algn="l">
                <a:spcBef>
                  <a:spcPts val="300"/>
                </a:spcBef>
                <a:spcAft>
                  <a:spcPts val="500"/>
                </a:spcAft>
                <a:buFont typeface="Arial" pitchFamily="34" charset="0"/>
                <a:buChar char="•"/>
              </a:pPr>
              <a:r>
                <a:rPr lang="en-US" sz="1200" b="1" dirty="0" smtClean="0">
                  <a:solidFill>
                    <a:schemeClr val="tx1">
                      <a:lumMod val="50000"/>
                    </a:schemeClr>
                  </a:solidFill>
                </a:rPr>
                <a:t>Telecity Group. </a:t>
              </a:r>
              <a:r>
                <a:rPr lang="en-US" sz="1200" dirty="0" smtClean="0">
                  <a:solidFill>
                    <a:schemeClr val="tx1">
                      <a:lumMod val="50000"/>
                    </a:schemeClr>
                  </a:solidFill>
                </a:rPr>
                <a:t>A European provider of scalable co-location and data center services based in London, UK.</a:t>
              </a:r>
              <a:endParaRPr lang="en-US" sz="1200" b="1" dirty="0" smtClean="0">
                <a:solidFill>
                  <a:schemeClr val="tx1">
                    <a:lumMod val="50000"/>
                  </a:schemeClr>
                </a:solidFill>
              </a:endParaRPr>
            </a:p>
            <a:p>
              <a:pPr marL="233363" lvl="0" indent="-233363" algn="l">
                <a:spcBef>
                  <a:spcPts val="300"/>
                </a:spcBef>
                <a:spcAft>
                  <a:spcPts val="500"/>
                </a:spcAft>
                <a:buFont typeface="Arial" pitchFamily="34" charset="0"/>
                <a:buChar char="•"/>
              </a:pPr>
              <a:r>
                <a:rPr lang="en-US" sz="1200" b="1" dirty="0" smtClean="0">
                  <a:solidFill>
                    <a:schemeClr val="tx1">
                      <a:lumMod val="50000"/>
                    </a:schemeClr>
                  </a:solidFill>
                </a:rPr>
                <a:t>Terremark.</a:t>
              </a:r>
              <a:r>
                <a:rPr lang="en-US" sz="1200" dirty="0" smtClean="0">
                  <a:solidFill>
                    <a:schemeClr val="tx1">
                      <a:lumMod val="50000"/>
                    </a:schemeClr>
                  </a:solidFill>
                </a:rPr>
                <a:t> With its recent acquisition by Verizon, Terremark has increased its worldwide hybrid services offering.</a:t>
              </a: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Included in this Vendor Landscape:</a:t>
              </a:r>
              <a:endParaRPr lang="en-CA" sz="1400" b="1" dirty="0">
                <a:solidFill>
                  <a:schemeClr val="bg1"/>
                </a:solidFill>
              </a:endParaRPr>
            </a:p>
          </p:txBody>
        </p:sp>
      </p:grpSp>
      <p:sp>
        <p:nvSpPr>
          <p:cNvPr id="20" name="Text Placeholder 2"/>
          <p:cNvSpPr>
            <a:spLocks noGrp="1"/>
          </p:cNvSpPr>
          <p:nvPr>
            <p:ph type="body" sz="quarter" idx="4294967295"/>
          </p:nvPr>
        </p:nvSpPr>
        <p:spPr>
          <a:xfrm>
            <a:off x="320675" y="1189038"/>
            <a:ext cx="8502650" cy="1279525"/>
          </a:xfrm>
          <a:prstGeom prst="rect">
            <a:avLst/>
          </a:prstGeom>
        </p:spPr>
        <p:txBody>
          <a:bodyPr>
            <a:noAutofit/>
          </a:bodyPr>
          <a:lstStyle/>
          <a:p>
            <a:pPr marL="0" indent="-182563">
              <a:spcAft>
                <a:spcPts val="500"/>
              </a:spcAft>
              <a:buNone/>
            </a:pPr>
            <a:r>
              <a:rPr lang="en-US" dirty="0" smtClean="0"/>
              <a:t>In a global market that consists of commoditized co-location facilities, customers must differentiate based on how a vendor’s engagement practices, price, and service offerings fit their needs. This criteria, along with viability, becomes even more important to North American customers when choosing a co-location/managed services vendor in Europe. </a:t>
            </a:r>
          </a:p>
          <a:p>
            <a:pPr marL="0" indent="-182563">
              <a:spcAft>
                <a:spcPts val="500"/>
              </a:spcAft>
              <a:buNone/>
            </a:pPr>
            <a:r>
              <a:rPr lang="en-US" dirty="0" smtClean="0"/>
              <a:t>For this Vendor Landscape, Info-Tech focused on those vendors that offer broad capabilities across multiple platforms and that have a strong market presence and/or reputational presence among small to mid-sized enterprises.</a:t>
            </a:r>
          </a:p>
        </p:txBody>
      </p:sp>
      <p:pic>
        <p:nvPicPr>
          <p:cNvPr id="8" name="Picture 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noChangeAspect="1"/>
          </p:cNvGraphicFramePr>
          <p:nvPr/>
        </p:nvGraphicFramePr>
        <p:xfrm>
          <a:off x="0" y="0"/>
          <a:ext cx="158750" cy="158750"/>
        </p:xfrm>
        <a:graphic>
          <a:graphicData uri="http://schemas.openxmlformats.org/presentationml/2006/ole">
            <p:oleObj spid="_x0000_s109570" name="think-cell Slide" r:id="rId25" imgW="360" imgH="360" progId="">
              <p:embed/>
            </p:oleObj>
          </a:graphicData>
        </a:graphic>
      </p:graphicFrame>
      <p:grpSp>
        <p:nvGrpSpPr>
          <p:cNvPr id="57" name="Group 33"/>
          <p:cNvGrpSpPr/>
          <p:nvPr>
            <p:custDataLst>
              <p:tags r:id="rId2"/>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chemeClr val="tx1">
                    <a:lumMod val="50000"/>
                  </a:scheme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Criteria Weighting:</a:t>
              </a:r>
              <a:endParaRPr lang="en-CA" sz="1400" b="1" dirty="0">
                <a:solidFill>
                  <a:schemeClr val="bg1"/>
                </a:solidFill>
              </a:endParaRPr>
            </a:p>
          </p:txBody>
        </p:sp>
      </p:grpSp>
      <p:sp>
        <p:nvSpPr>
          <p:cNvPr id="47" name="Rounded Rectangle 46"/>
          <p:cNvSpPr/>
          <p:nvPr>
            <p:custDataLst>
              <p:tags r:id="rId3"/>
            </p:custDataLst>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The Table Stakes</a:t>
            </a:r>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European Co-location/Managed Services criteria &amp; weighting factors</a:t>
            </a:r>
            <a:endParaRPr lang="en-US" dirty="0"/>
          </a:p>
        </p:txBody>
      </p:sp>
      <p:graphicFrame>
        <p:nvGraphicFramePr>
          <p:cNvPr id="43" name="Chart 42"/>
          <p:cNvGraphicFramePr/>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6"/>
          </a:graphicData>
        </a:graphic>
      </p:graphicFrame>
      <p:graphicFrame>
        <p:nvGraphicFramePr>
          <p:cNvPr id="50" name="Chart 49"/>
          <p:cNvGraphicFramePr/>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7"/>
          </a:graphicData>
        </a:graphic>
      </p:graphicFrame>
      <p:sp>
        <p:nvSpPr>
          <p:cNvPr id="35" name="Flowchart: Stored Data 20"/>
          <p:cNvSpPr>
            <a:spLocks noChangeArrowheads="1"/>
          </p:cNvSpPr>
          <p:nvPr>
            <p:custDataLst>
              <p:tags r:id="rId5"/>
            </p:custDataLst>
          </p:nvPr>
        </p:nvSpPr>
        <p:spPr bwMode="auto">
          <a:xfrm flipH="1">
            <a:off x="1828800" y="4983480"/>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6"/>
            </p:custDataLst>
          </p:nvPr>
        </p:nvSpPr>
        <p:spPr bwMode="auto">
          <a:xfrm flipH="1">
            <a:off x="320040" y="4983480"/>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sp>
        <p:nvSpPr>
          <p:cNvPr id="38" name="Flowchart: Stored Data 21"/>
          <p:cNvSpPr>
            <a:spLocks noChangeArrowheads="1"/>
          </p:cNvSpPr>
          <p:nvPr>
            <p:custDataLst>
              <p:tags r:id="rId7"/>
            </p:custDataLst>
          </p:nvPr>
        </p:nvSpPr>
        <p:spPr bwMode="auto">
          <a:xfrm flipH="1">
            <a:off x="1828800" y="5486400"/>
            <a:ext cx="3474720" cy="45720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8"/>
            </p:custDataLst>
          </p:nvPr>
        </p:nvSpPr>
        <p:spPr bwMode="auto">
          <a:xfrm flipH="1">
            <a:off x="320040" y="548640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sp>
        <p:nvSpPr>
          <p:cNvPr id="41" name="Flowchart: Stored Data 19"/>
          <p:cNvSpPr>
            <a:spLocks noChangeArrowheads="1"/>
          </p:cNvSpPr>
          <p:nvPr>
            <p:custDataLst>
              <p:tags r:id="rId9"/>
            </p:custDataLst>
          </p:nvPr>
        </p:nvSpPr>
        <p:spPr bwMode="auto">
          <a:xfrm flipH="1">
            <a:off x="1828800" y="4480560"/>
            <a:ext cx="3474720" cy="45720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10"/>
            </p:custDataLst>
          </p:nvPr>
        </p:nvSpPr>
        <p:spPr bwMode="auto">
          <a:xfrm flipH="1">
            <a:off x="320040" y="448056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sp>
        <p:nvSpPr>
          <p:cNvPr id="48" name="Flowchart: Stored Data 21"/>
          <p:cNvSpPr>
            <a:spLocks noChangeArrowheads="1"/>
          </p:cNvSpPr>
          <p:nvPr>
            <p:custDataLst>
              <p:tags r:id="rId11"/>
            </p:custDataLst>
          </p:nvPr>
        </p:nvSpPr>
        <p:spPr bwMode="auto">
          <a:xfrm flipH="1">
            <a:off x="1828800" y="5989320"/>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12"/>
            </p:custDataLst>
          </p:nvPr>
        </p:nvSpPr>
        <p:spPr bwMode="auto">
          <a:xfrm flipH="1">
            <a:off x="320040" y="5989320"/>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sp>
        <p:nvSpPr>
          <p:cNvPr id="22" name="Flowchart: Stored Data 21"/>
          <p:cNvSpPr>
            <a:spLocks noChangeArrowheads="1"/>
          </p:cNvSpPr>
          <p:nvPr>
            <p:custDataLst>
              <p:tags r:id="rId13"/>
            </p:custDataLst>
          </p:nvPr>
        </p:nvSpPr>
        <p:spPr bwMode="auto">
          <a:xfrm flipH="1">
            <a:off x="1828800" y="3017520"/>
            <a:ext cx="3474720" cy="457200"/>
          </a:xfrm>
          <a:prstGeom prst="rect">
            <a:avLst/>
          </a:prstGeom>
          <a:solidFill>
            <a:schemeClr val="accent1">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three year TCO of the solution is economical.</a:t>
            </a:r>
            <a:endParaRPr lang="en-US" sz="1200" dirty="0">
              <a:solidFill>
                <a:schemeClr val="bg1">
                  <a:lumMod val="10000"/>
                </a:schemeClr>
              </a:solidFill>
              <a:latin typeface="Arial" pitchFamily="34" charset="0"/>
              <a:cs typeface="Arial" pitchFamily="34" charset="0"/>
            </a:endParaRPr>
          </a:p>
        </p:txBody>
      </p:sp>
      <p:sp>
        <p:nvSpPr>
          <p:cNvPr id="23" name="Rectangle 22"/>
          <p:cNvSpPr>
            <a:spLocks noChangeArrowheads="1"/>
          </p:cNvSpPr>
          <p:nvPr>
            <p:custDataLst>
              <p:tags r:id="rId14"/>
            </p:custDataLst>
          </p:nvPr>
        </p:nvSpPr>
        <p:spPr bwMode="auto">
          <a:xfrm flipH="1">
            <a:off x="320040" y="301752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sp>
        <p:nvSpPr>
          <p:cNvPr id="45" name="Flowchart: Stored Data 21"/>
          <p:cNvSpPr>
            <a:spLocks noChangeArrowheads="1"/>
          </p:cNvSpPr>
          <p:nvPr>
            <p:custDataLst>
              <p:tags r:id="rId15"/>
            </p:custDataLst>
          </p:nvPr>
        </p:nvSpPr>
        <p:spPr bwMode="auto">
          <a:xfrm flipH="1">
            <a:off x="1828800" y="3520440"/>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delivery method of the solution aligns with what is expected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16"/>
            </p:custDataLst>
          </p:nvPr>
        </p:nvSpPr>
        <p:spPr bwMode="auto">
          <a:xfrm flipH="1">
            <a:off x="320040" y="3520440"/>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sp>
        <p:nvSpPr>
          <p:cNvPr id="26" name="Flowchart: Stored Data 20"/>
          <p:cNvSpPr>
            <a:spLocks noChangeArrowheads="1"/>
          </p:cNvSpPr>
          <p:nvPr>
            <p:custDataLst>
              <p:tags r:id="rId17"/>
            </p:custDataLst>
          </p:nvPr>
        </p:nvSpPr>
        <p:spPr bwMode="auto">
          <a:xfrm flipH="1">
            <a:off x="1828800" y="2514600"/>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dashboard and reporting tools are intuitive and easy to use.</a:t>
            </a:r>
          </a:p>
        </p:txBody>
      </p:sp>
      <p:sp>
        <p:nvSpPr>
          <p:cNvPr id="78" name="Rectangle 77"/>
          <p:cNvSpPr>
            <a:spLocks noChangeArrowheads="1"/>
          </p:cNvSpPr>
          <p:nvPr>
            <p:custDataLst>
              <p:tags r:id="rId18"/>
            </p:custDataLst>
          </p:nvPr>
        </p:nvSpPr>
        <p:spPr bwMode="auto">
          <a:xfrm flipH="1">
            <a:off x="320040" y="2514600"/>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endParaRPr lang="en-US" sz="1400" dirty="0">
              <a:solidFill>
                <a:schemeClr val="bg1">
                  <a:lumMod val="10000"/>
                </a:schemeClr>
              </a:solidFill>
              <a:latin typeface="Arial" pitchFamily="34" charset="0"/>
              <a:cs typeface="Arial" pitchFamily="34" charset="0"/>
            </a:endParaRPr>
          </a:p>
        </p:txBody>
      </p:sp>
      <p:sp>
        <p:nvSpPr>
          <p:cNvPr id="24" name="Flowchart: Stored Data 19"/>
          <p:cNvSpPr>
            <a:spLocks noChangeArrowheads="1"/>
          </p:cNvSpPr>
          <p:nvPr>
            <p:custDataLst>
              <p:tags r:id="rId19"/>
            </p:custDataLst>
          </p:nvPr>
        </p:nvSpPr>
        <p:spPr bwMode="auto">
          <a:xfrm flipH="1">
            <a:off x="1828800" y="2011045"/>
            <a:ext cx="3474720" cy="457200"/>
          </a:xfrm>
          <a:prstGeom prst="rect">
            <a:avLst/>
          </a:prstGeom>
          <a:solidFill>
            <a:schemeClr val="accent1">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20"/>
            </p:custDataLst>
          </p:nvPr>
        </p:nvSpPr>
        <p:spPr bwMode="auto">
          <a:xfrm flipH="1">
            <a:off x="320040" y="201168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aphicFrame>
        <p:nvGraphicFramePr>
          <p:cNvPr id="54" name="Chart 53"/>
          <p:cNvGraphicFramePr/>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28"/>
          </a:graphicData>
        </a:graphic>
      </p:graphicFrame>
      <p:sp>
        <p:nvSpPr>
          <p:cNvPr id="65" name="TextBox 64"/>
          <p:cNvSpPr txBox="1"/>
          <p:nvPr/>
        </p:nvSpPr>
        <p:spPr>
          <a:xfrm>
            <a:off x="5577840" y="1554480"/>
            <a:ext cx="1005840" cy="276999"/>
          </a:xfrm>
          <a:prstGeom prst="rect">
            <a:avLst/>
          </a:prstGeom>
          <a:noFill/>
        </p:spPr>
        <p:txBody>
          <a:bodyPr wrap="square" rtlCol="0">
            <a:spAutoFit/>
          </a:bodyPr>
          <a:lstStyle/>
          <a:p>
            <a:pPr algn="r"/>
            <a:r>
              <a:rPr lang="en-US" sz="1200" dirty="0" smtClean="0"/>
              <a:t>Features</a:t>
            </a:r>
            <a:endParaRPr lang="en-US" sz="1200" dirty="0"/>
          </a:p>
        </p:txBody>
      </p:sp>
      <p:sp>
        <p:nvSpPr>
          <p:cNvPr id="66" name="TextBox 65"/>
          <p:cNvSpPr txBox="1"/>
          <p:nvPr/>
        </p:nvSpPr>
        <p:spPr>
          <a:xfrm>
            <a:off x="7727415" y="1554480"/>
            <a:ext cx="1005840" cy="276999"/>
          </a:xfrm>
          <a:prstGeom prst="rect">
            <a:avLst/>
          </a:prstGeom>
          <a:noFill/>
        </p:spPr>
        <p:txBody>
          <a:bodyPr wrap="square" rtlCol="0">
            <a:spAutoFit/>
          </a:bodyPr>
          <a:lstStyle/>
          <a:p>
            <a:pPr algn="l"/>
            <a:r>
              <a:rPr lang="en-US" sz="1200" dirty="0" smtClean="0"/>
              <a:t>Usability</a:t>
            </a:r>
            <a:endParaRPr lang="en-US" sz="1200" dirty="0"/>
          </a:p>
        </p:txBody>
      </p:sp>
      <p:sp>
        <p:nvSpPr>
          <p:cNvPr id="67" name="TextBox 66"/>
          <p:cNvSpPr txBox="1"/>
          <p:nvPr/>
        </p:nvSpPr>
        <p:spPr>
          <a:xfrm>
            <a:off x="5577840" y="2786876"/>
            <a:ext cx="1005105" cy="276999"/>
          </a:xfrm>
          <a:prstGeom prst="rect">
            <a:avLst/>
          </a:prstGeom>
          <a:noFill/>
        </p:spPr>
        <p:txBody>
          <a:bodyPr wrap="square" rtlCol="0">
            <a:spAutoFit/>
          </a:bodyPr>
          <a:lstStyle/>
          <a:p>
            <a:pPr algn="r"/>
            <a:r>
              <a:rPr lang="en-US" sz="1200" dirty="0" smtClean="0"/>
              <a:t>Architecture</a:t>
            </a:r>
          </a:p>
        </p:txBody>
      </p:sp>
      <p:sp>
        <p:nvSpPr>
          <p:cNvPr id="68" name="TextBox 67"/>
          <p:cNvSpPr txBox="1"/>
          <p:nvPr/>
        </p:nvSpPr>
        <p:spPr>
          <a:xfrm>
            <a:off x="7727415" y="2786876"/>
            <a:ext cx="1005840" cy="276999"/>
          </a:xfrm>
          <a:prstGeom prst="rect">
            <a:avLst/>
          </a:prstGeom>
          <a:noFill/>
        </p:spPr>
        <p:txBody>
          <a:bodyPr wrap="square" rtlCol="0">
            <a:spAutoFit/>
          </a:bodyPr>
          <a:lstStyle/>
          <a:p>
            <a:pPr algn="l"/>
            <a:r>
              <a:rPr lang="en-US" sz="1200" dirty="0" smtClean="0"/>
              <a:t>Affordability</a:t>
            </a:r>
            <a:endParaRPr lang="en-US" sz="1200" dirty="0"/>
          </a:p>
        </p:txBody>
      </p:sp>
      <p:sp>
        <p:nvSpPr>
          <p:cNvPr id="69" name="TextBox 68"/>
          <p:cNvSpPr txBox="1"/>
          <p:nvPr/>
        </p:nvSpPr>
        <p:spPr>
          <a:xfrm>
            <a:off x="6629718" y="3063875"/>
            <a:ext cx="1005840" cy="276999"/>
          </a:xfrm>
          <a:prstGeom prst="rect">
            <a:avLst/>
          </a:prstGeom>
          <a:noFill/>
        </p:spPr>
        <p:txBody>
          <a:bodyPr wrap="square" rtlCol="0" anchor="ctr">
            <a:spAutoFit/>
          </a:bodyPr>
          <a:lstStyle/>
          <a:p>
            <a:r>
              <a:rPr lang="en-US" sz="1200" b="1" dirty="0" smtClean="0"/>
              <a:t>Product</a:t>
            </a:r>
            <a:endParaRPr lang="en-US" sz="1200" b="1" dirty="0"/>
          </a:p>
        </p:txBody>
      </p:sp>
      <p:sp>
        <p:nvSpPr>
          <p:cNvPr id="70" name="TextBox 69"/>
          <p:cNvSpPr txBox="1"/>
          <p:nvPr/>
        </p:nvSpPr>
        <p:spPr>
          <a:xfrm>
            <a:off x="6629718" y="4526280"/>
            <a:ext cx="1005840" cy="274320"/>
          </a:xfrm>
          <a:prstGeom prst="rect">
            <a:avLst/>
          </a:prstGeom>
          <a:noFill/>
        </p:spPr>
        <p:txBody>
          <a:bodyPr wrap="square" rtlCol="0" anchor="ctr">
            <a:spAutoFit/>
          </a:bodyPr>
          <a:lstStyle/>
          <a:p>
            <a:r>
              <a:rPr lang="en-US" sz="1200" b="1" dirty="0" smtClean="0"/>
              <a:t>Vendor</a:t>
            </a:r>
            <a:endParaRPr lang="en-US" sz="1200" b="1" dirty="0"/>
          </a:p>
        </p:txBody>
      </p:sp>
      <p:sp>
        <p:nvSpPr>
          <p:cNvPr id="71" name="TextBox 70"/>
          <p:cNvSpPr txBox="1"/>
          <p:nvPr/>
        </p:nvSpPr>
        <p:spPr>
          <a:xfrm>
            <a:off x="5670539" y="4801235"/>
            <a:ext cx="1005840" cy="276999"/>
          </a:xfrm>
          <a:prstGeom prst="rect">
            <a:avLst/>
          </a:prstGeom>
          <a:noFill/>
        </p:spPr>
        <p:txBody>
          <a:bodyPr wrap="square" rtlCol="0">
            <a:spAutoFit/>
          </a:bodyPr>
          <a:lstStyle/>
          <a:p>
            <a:pPr algn="r"/>
            <a:r>
              <a:rPr lang="en-US" sz="1200" dirty="0" smtClean="0"/>
              <a:t>Viability</a:t>
            </a:r>
            <a:endParaRPr lang="en-US" sz="1200" dirty="0"/>
          </a:p>
        </p:txBody>
      </p:sp>
      <p:sp>
        <p:nvSpPr>
          <p:cNvPr id="72" name="TextBox 71"/>
          <p:cNvSpPr txBox="1"/>
          <p:nvPr/>
        </p:nvSpPr>
        <p:spPr>
          <a:xfrm>
            <a:off x="7725628" y="4801235"/>
            <a:ext cx="1005840" cy="276999"/>
          </a:xfrm>
          <a:prstGeom prst="rect">
            <a:avLst/>
          </a:prstGeom>
          <a:noFill/>
        </p:spPr>
        <p:txBody>
          <a:bodyPr wrap="square" rtlCol="0">
            <a:spAutoFit/>
          </a:bodyPr>
          <a:lstStyle/>
          <a:p>
            <a:pPr algn="l"/>
            <a:r>
              <a:rPr lang="en-US" sz="1200" dirty="0" smtClean="0"/>
              <a:t>Strategy</a:t>
            </a:r>
            <a:endParaRPr lang="en-US" sz="1200" dirty="0"/>
          </a:p>
        </p:txBody>
      </p:sp>
      <p:sp>
        <p:nvSpPr>
          <p:cNvPr id="73" name="TextBox 72"/>
          <p:cNvSpPr txBox="1"/>
          <p:nvPr/>
        </p:nvSpPr>
        <p:spPr>
          <a:xfrm>
            <a:off x="5577105" y="6077764"/>
            <a:ext cx="1005840" cy="276999"/>
          </a:xfrm>
          <a:prstGeom prst="rect">
            <a:avLst/>
          </a:prstGeom>
          <a:noFill/>
        </p:spPr>
        <p:txBody>
          <a:bodyPr wrap="square" rtlCol="0">
            <a:spAutoFit/>
          </a:bodyPr>
          <a:lstStyle/>
          <a:p>
            <a:pPr algn="r"/>
            <a:r>
              <a:rPr lang="en-US" sz="1200" dirty="0" smtClean="0"/>
              <a:t>Channel</a:t>
            </a:r>
            <a:endParaRPr lang="en-US" sz="1200" dirty="0"/>
          </a:p>
        </p:txBody>
      </p:sp>
      <p:sp>
        <p:nvSpPr>
          <p:cNvPr id="74" name="TextBox 73"/>
          <p:cNvSpPr txBox="1"/>
          <p:nvPr/>
        </p:nvSpPr>
        <p:spPr>
          <a:xfrm>
            <a:off x="7725628" y="6077764"/>
            <a:ext cx="1005840" cy="276999"/>
          </a:xfrm>
          <a:prstGeom prst="rect">
            <a:avLst/>
          </a:prstGeom>
          <a:noFill/>
        </p:spPr>
        <p:txBody>
          <a:bodyPr wrap="square" rtlCol="0">
            <a:spAutoFit/>
          </a:bodyPr>
          <a:lstStyle/>
          <a:p>
            <a:pPr algn="l"/>
            <a:r>
              <a:rPr lang="en-US" sz="1200" dirty="0" smtClean="0"/>
              <a:t>Reach</a:t>
            </a:r>
          </a:p>
        </p:txBody>
      </p:sp>
      <p:sp>
        <p:nvSpPr>
          <p:cNvPr id="75" name="Flowchart: Stored Data 19"/>
          <p:cNvSpPr>
            <a:spLocks noChangeArrowheads="1"/>
          </p:cNvSpPr>
          <p:nvPr>
            <p:custDataLst>
              <p:tags r:id="rId21"/>
            </p:custDataLst>
          </p:nvPr>
        </p:nvSpPr>
        <p:spPr bwMode="auto">
          <a:xfrm flipH="1">
            <a:off x="320673" y="1599883"/>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chemeClr val="bg1"/>
                </a:solidFill>
                <a:latin typeface="Arial" pitchFamily="34" charset="0"/>
                <a:cs typeface="Arial" pitchFamily="34" charset="0"/>
              </a:rPr>
              <a:t>Product Evaluation Criteria</a:t>
            </a:r>
            <a:endParaRPr lang="en-US" sz="1400" b="1" dirty="0">
              <a:solidFill>
                <a:schemeClr val="bg1"/>
              </a:solidFill>
              <a:latin typeface="Arial" pitchFamily="34" charset="0"/>
              <a:cs typeface="Arial" pitchFamily="34" charset="0"/>
            </a:endParaRPr>
          </a:p>
        </p:txBody>
      </p:sp>
      <p:sp>
        <p:nvSpPr>
          <p:cNvPr id="77" name="Flowchart: Stored Data 19"/>
          <p:cNvSpPr>
            <a:spLocks noChangeArrowheads="1"/>
          </p:cNvSpPr>
          <p:nvPr>
            <p:custDataLst>
              <p:tags r:id="rId22"/>
            </p:custDataLst>
          </p:nvPr>
        </p:nvSpPr>
        <p:spPr bwMode="auto">
          <a:xfrm flipH="1">
            <a:off x="320039" y="4068445"/>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chemeClr val="bg1"/>
                </a:solidFill>
                <a:latin typeface="Arial" pitchFamily="34" charset="0"/>
                <a:cs typeface="Arial" pitchFamily="34" charset="0"/>
              </a:rPr>
              <a:t>Vendor Evaluation Criteria</a:t>
            </a:r>
            <a:endParaRPr lang="en-US" sz="1400" b="1" dirty="0">
              <a:solidFill>
                <a:schemeClr val="bg1"/>
              </a:solidFill>
              <a:latin typeface="Arial" pitchFamily="34" charset="0"/>
              <a:cs typeface="Arial" pitchFamily="34" charset="0"/>
            </a:endParaRPr>
          </a:p>
        </p:txBody>
      </p:sp>
      <p:pic>
        <p:nvPicPr>
          <p:cNvPr id="40" name="Picture 39" descr="sample_linkbar-itrgNEW.gif">
            <a:hlinkClick r:id="rId29"/>
          </p:cNvPr>
          <p:cNvPicPr>
            <a:picLocks noChangeAspect="1"/>
          </p:cNvPicPr>
          <p:nvPr/>
        </p:nvPicPr>
        <p:blipFill>
          <a:blip r:embed="rId3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266699" y="540922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If Table Stakes are all you need from your European co-location/managed service solution, the only true differentiator for the organization is price. Otherwise, dig deeper to find the best price to value for your needs.</a:t>
              </a:r>
            </a:p>
          </p:txBody>
        </p:sp>
        <p:pic>
          <p:nvPicPr>
            <p:cNvPr id="98" name="Picture 97" descr="insight.png"/>
            <p:cNvPicPr>
              <a:picLocks noChangeAspect="1"/>
            </p:cNvPicPr>
            <p:nvPr/>
          </p:nvPicPr>
          <p:blipFill>
            <a:blip r:embed="rId18" cstate="print"/>
            <a:stretch>
              <a:fillRect/>
            </a:stretch>
          </p:blipFill>
          <p:spPr>
            <a:xfrm>
              <a:off x="328614" y="3609020"/>
              <a:ext cx="1000207" cy="838201"/>
            </a:xfrm>
            <a:prstGeom prst="rect">
              <a:avLst/>
            </a:prstGeom>
          </p:spPr>
        </p:pic>
      </p:grpSp>
      <p:sp>
        <p:nvSpPr>
          <p:cNvPr id="95" name="Rectangle 94"/>
          <p:cNvSpPr/>
          <p:nvPr/>
        </p:nvSpPr>
        <p:spPr>
          <a:xfrm>
            <a:off x="5486400" y="1537514"/>
            <a:ext cx="3336925" cy="1754326"/>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Table Stakes. </a:t>
            </a:r>
          </a:p>
          <a:p>
            <a:pPr algn="l"/>
            <a:endParaRPr lang="en-US" sz="1200" dirty="0" smtClean="0"/>
          </a:p>
          <a:p>
            <a:pPr algn="l"/>
            <a:r>
              <a:rPr lang="en-US" sz="1200" dirty="0" smtClean="0"/>
              <a:t>Many of the vendors go above and beyond the outlined Table Stakes, some even do so in multiple categories. This section aims to highlight the products’ 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The Table Stakes</a:t>
            </a:r>
            <a:endParaRPr lang="en-CA" b="1" i="1" dirty="0">
              <a:solidFill>
                <a:schemeClr val="tx1"/>
              </a:solidFill>
            </a:endParaRPr>
          </a:p>
        </p:txBody>
      </p:sp>
      <p:sp>
        <p:nvSpPr>
          <p:cNvPr id="107" name="Rounded Rectangle 106"/>
          <p:cNvSpPr/>
          <p:nvPr/>
        </p:nvSpPr>
        <p:spPr>
          <a:xfrm>
            <a:off x="5486400" y="1188720"/>
            <a:ext cx="333692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What Does This Mean?</a:t>
            </a:r>
            <a:endParaRPr lang="en-CA" b="1" i="1" dirty="0">
              <a:solidFill>
                <a:schemeClr val="tx1"/>
              </a:solidFill>
            </a:endParaRPr>
          </a:p>
        </p:txBody>
      </p:sp>
      <p:sp>
        <p:nvSpPr>
          <p:cNvPr id="26" name="Rounded Rectangle 25"/>
          <p:cNvSpPr/>
          <p:nvPr>
            <p:custDataLst>
              <p:tags r:id="rId1"/>
            </p:custDataLst>
          </p:nvPr>
        </p:nvSpPr>
        <p:spPr>
          <a:xfrm rot="10800000">
            <a:off x="5486400" y="4892039"/>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chemeClr val="tx1"/>
              </a:solidFill>
            </a:endParaRPr>
          </a:p>
        </p:txBody>
      </p:sp>
      <p:sp>
        <p:nvSpPr>
          <p:cNvPr id="27" name="Flowchart: Stored Data 21"/>
          <p:cNvSpPr>
            <a:spLocks noChangeArrowheads="1"/>
          </p:cNvSpPr>
          <p:nvPr>
            <p:custDataLst>
              <p:tags r:id="rId2"/>
            </p:custDataLst>
          </p:nvPr>
        </p:nvSpPr>
        <p:spPr bwMode="auto">
          <a:xfrm flipH="1">
            <a:off x="1829435" y="3154997"/>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Power drawn from two grids, UPS redundancy, generators with 72+ hours of fuel storage onsite.</a:t>
            </a:r>
          </a:p>
        </p:txBody>
      </p:sp>
      <p:sp>
        <p:nvSpPr>
          <p:cNvPr id="28" name="Rectangle 27"/>
          <p:cNvSpPr>
            <a:spLocks noChangeArrowheads="1"/>
          </p:cNvSpPr>
          <p:nvPr>
            <p:custDataLst>
              <p:tags r:id="rId3"/>
            </p:custDataLst>
          </p:nvPr>
        </p:nvSpPr>
        <p:spPr bwMode="auto">
          <a:xfrm flipH="1">
            <a:off x="320675" y="3154997"/>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Power</a:t>
            </a:r>
            <a:endParaRPr lang="en-US" sz="1200" dirty="0">
              <a:latin typeface="Arial" pitchFamily="34" charset="0"/>
              <a:cs typeface="Arial" pitchFamily="34" charset="0"/>
            </a:endParaRPr>
          </a:p>
        </p:txBody>
      </p:sp>
      <p:sp>
        <p:nvSpPr>
          <p:cNvPr id="29" name="Flowchart: Stored Data 21"/>
          <p:cNvSpPr>
            <a:spLocks noChangeArrowheads="1"/>
          </p:cNvSpPr>
          <p:nvPr>
            <p:custDataLst>
              <p:tags r:id="rId4"/>
            </p:custDataLst>
          </p:nvPr>
        </p:nvSpPr>
        <p:spPr bwMode="auto">
          <a:xfrm flipH="1">
            <a:off x="1829435" y="3703637"/>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Pre-action sprinklers and a fire detection and dry chemical suppression system.</a:t>
            </a:r>
          </a:p>
        </p:txBody>
      </p:sp>
      <p:sp>
        <p:nvSpPr>
          <p:cNvPr id="30" name="Rectangle 29"/>
          <p:cNvSpPr>
            <a:spLocks noChangeArrowheads="1"/>
          </p:cNvSpPr>
          <p:nvPr>
            <p:custDataLst>
              <p:tags r:id="rId5"/>
            </p:custDataLst>
          </p:nvPr>
        </p:nvSpPr>
        <p:spPr bwMode="auto">
          <a:xfrm flipH="1">
            <a:off x="320675" y="3703637"/>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Fire Protection</a:t>
            </a:r>
            <a:endParaRPr lang="en-US" sz="1200" dirty="0">
              <a:latin typeface="Arial" pitchFamily="34" charset="0"/>
              <a:cs typeface="Arial" pitchFamily="34" charset="0"/>
            </a:endParaRPr>
          </a:p>
        </p:txBody>
      </p:sp>
      <p:sp>
        <p:nvSpPr>
          <p:cNvPr id="31" name="Flowchart: Stored Data 20"/>
          <p:cNvSpPr>
            <a:spLocks noChangeArrowheads="1"/>
          </p:cNvSpPr>
          <p:nvPr>
            <p:custDataLst>
              <p:tags r:id="rId6"/>
            </p:custDataLst>
          </p:nvPr>
        </p:nvSpPr>
        <p:spPr bwMode="auto">
          <a:xfrm flipH="1">
            <a:off x="1829435" y="2606357"/>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Locked cabinets, card access, biometric scanning, and facility is manned 24/7/365.</a:t>
            </a:r>
          </a:p>
        </p:txBody>
      </p:sp>
      <p:sp>
        <p:nvSpPr>
          <p:cNvPr id="32" name="Rectangle 31"/>
          <p:cNvSpPr>
            <a:spLocks noChangeArrowheads="1"/>
          </p:cNvSpPr>
          <p:nvPr>
            <p:custDataLst>
              <p:tags r:id="rId7"/>
            </p:custDataLst>
          </p:nvPr>
        </p:nvSpPr>
        <p:spPr bwMode="auto">
          <a:xfrm flipH="1">
            <a:off x="320675" y="2606357"/>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Physical Security</a:t>
            </a:r>
            <a:endParaRPr lang="en-US" sz="1200" dirty="0">
              <a:latin typeface="Arial" pitchFamily="34" charset="0"/>
              <a:cs typeface="Arial" pitchFamily="34" charset="0"/>
            </a:endParaRPr>
          </a:p>
        </p:txBody>
      </p:sp>
      <p:sp>
        <p:nvSpPr>
          <p:cNvPr id="33" name="Flowchart: Stored Data 19"/>
          <p:cNvSpPr>
            <a:spLocks noChangeArrowheads="1"/>
          </p:cNvSpPr>
          <p:nvPr>
            <p:custDataLst>
              <p:tags r:id="rId8"/>
            </p:custDataLst>
          </p:nvPr>
        </p:nvSpPr>
        <p:spPr bwMode="auto">
          <a:xfrm flipH="1">
            <a:off x="1829435" y="2057399"/>
            <a:ext cx="3474720" cy="502920"/>
          </a:xfrm>
          <a:prstGeom prst="rect">
            <a:avLst/>
          </a:prstGeom>
          <a:solidFill>
            <a:schemeClr val="bg2">
              <a:lumMod val="85000"/>
            </a:schemeClr>
          </a:solidFill>
          <a:ln w="6350">
            <a:noFill/>
            <a:miter lim="800000"/>
            <a:headEnd/>
            <a:tailEnd/>
          </a:ln>
        </p:spPr>
        <p:txBody>
          <a:bodyPr anchor="ctr"/>
          <a:lstStyle/>
          <a:p>
            <a:pPr algn="l"/>
            <a:r>
              <a:rPr lang="en-US" sz="1200" dirty="0">
                <a:latin typeface="Arial" pitchFamily="34" charset="0"/>
                <a:cs typeface="Arial" pitchFamily="34" charset="0"/>
              </a:rPr>
              <a:t>O</a:t>
            </a:r>
            <a:r>
              <a:rPr lang="en-US" sz="1200" dirty="0" smtClean="0">
                <a:latin typeface="Arial" pitchFamily="34" charset="0"/>
                <a:cs typeface="Arial" pitchFamily="34" charset="0"/>
              </a:rPr>
              <a:t>wns and manages more than one facility in Europe and facilities have room for expansion.</a:t>
            </a:r>
          </a:p>
        </p:txBody>
      </p:sp>
      <p:sp>
        <p:nvSpPr>
          <p:cNvPr id="34" name="Rectangle 33"/>
          <p:cNvSpPr>
            <a:spLocks noChangeArrowheads="1"/>
          </p:cNvSpPr>
          <p:nvPr>
            <p:custDataLst>
              <p:tags r:id="rId9"/>
            </p:custDataLst>
          </p:nvPr>
        </p:nvSpPr>
        <p:spPr bwMode="auto">
          <a:xfrm flipH="1">
            <a:off x="320675" y="2058034"/>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Facilities</a:t>
            </a:r>
            <a:endParaRPr lang="en-US" sz="1200" dirty="0">
              <a:latin typeface="Arial" pitchFamily="34" charset="0"/>
              <a:cs typeface="Arial" pitchFamily="34" charset="0"/>
            </a:endParaRPr>
          </a:p>
        </p:txBody>
      </p:sp>
      <p:sp>
        <p:nvSpPr>
          <p:cNvPr id="35" name="Flowchart: Stored Data 21"/>
          <p:cNvSpPr>
            <a:spLocks noChangeArrowheads="1"/>
          </p:cNvSpPr>
          <p:nvPr>
            <p:custDataLst>
              <p:tags r:id="rId10"/>
            </p:custDataLst>
          </p:nvPr>
        </p:nvSpPr>
        <p:spPr bwMode="auto">
          <a:xfrm flipH="1">
            <a:off x="1830068" y="4252277"/>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Remote hands, support for moves, adds, changes, and basic networking services.</a:t>
            </a:r>
          </a:p>
        </p:txBody>
      </p:sp>
      <p:sp>
        <p:nvSpPr>
          <p:cNvPr id="36" name="Rectangle 35"/>
          <p:cNvSpPr>
            <a:spLocks noChangeArrowheads="1"/>
          </p:cNvSpPr>
          <p:nvPr>
            <p:custDataLst>
              <p:tags r:id="rId11"/>
            </p:custDataLst>
          </p:nvPr>
        </p:nvSpPr>
        <p:spPr bwMode="auto">
          <a:xfrm flipH="1">
            <a:off x="321308" y="4252277"/>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Basic Support</a:t>
            </a:r>
            <a:endParaRPr lang="en-US" sz="1200" dirty="0">
              <a:latin typeface="Arial" pitchFamily="34" charset="0"/>
              <a:cs typeface="Arial" pitchFamily="34" charset="0"/>
            </a:endParaRPr>
          </a:p>
        </p:txBody>
      </p:sp>
      <p:sp>
        <p:nvSpPr>
          <p:cNvPr id="37" name="Flowchart: Stored Data 21"/>
          <p:cNvSpPr>
            <a:spLocks noChangeArrowheads="1"/>
          </p:cNvSpPr>
          <p:nvPr>
            <p:custDataLst>
              <p:tags r:id="rId12"/>
            </p:custDataLst>
          </p:nvPr>
        </p:nvSpPr>
        <p:spPr bwMode="auto">
          <a:xfrm flipH="1">
            <a:off x="1830068" y="4800917"/>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Owns and operates an additional site for recovery services in case of a disaster.</a:t>
            </a:r>
          </a:p>
        </p:txBody>
      </p:sp>
      <p:sp>
        <p:nvSpPr>
          <p:cNvPr id="38" name="Rectangle 37"/>
          <p:cNvSpPr>
            <a:spLocks noChangeArrowheads="1"/>
          </p:cNvSpPr>
          <p:nvPr>
            <p:custDataLst>
              <p:tags r:id="rId13"/>
            </p:custDataLst>
          </p:nvPr>
        </p:nvSpPr>
        <p:spPr bwMode="auto">
          <a:xfrm flipH="1">
            <a:off x="321308" y="4800917"/>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Recovery Services</a:t>
            </a:r>
            <a:endParaRPr lang="en-US" sz="1200" dirty="0">
              <a:latin typeface="Arial" pitchFamily="34" charset="0"/>
              <a:cs typeface="Arial" pitchFamily="34" charset="0"/>
            </a:endParaRPr>
          </a:p>
        </p:txBody>
      </p:sp>
      <p:sp>
        <p:nvSpPr>
          <p:cNvPr id="39" name="Flowchart: Stored Data 19"/>
          <p:cNvSpPr>
            <a:spLocks noChangeArrowheads="1"/>
          </p:cNvSpPr>
          <p:nvPr>
            <p:custDataLst>
              <p:tags r:id="rId14"/>
            </p:custDataLst>
          </p:nvPr>
        </p:nvSpPr>
        <p:spPr bwMode="auto">
          <a:xfrm flipH="1">
            <a:off x="1830068" y="1646237"/>
            <a:ext cx="3474720" cy="365760"/>
          </a:xfrm>
          <a:prstGeom prst="rect">
            <a:avLst/>
          </a:prstGeom>
          <a:solidFill>
            <a:schemeClr val="accent1"/>
          </a:solidFill>
          <a:ln w="6350">
            <a:noFill/>
            <a:miter lim="800000"/>
            <a:headEnd/>
            <a:tailEnd/>
          </a:ln>
        </p:spPr>
        <p:txBody>
          <a:bodyPr anchor="ctr"/>
          <a:lstStyle/>
          <a:p>
            <a:r>
              <a:rPr lang="en-US" sz="1400" b="1" dirty="0" smtClean="0">
                <a:solidFill>
                  <a:schemeClr val="bg1"/>
                </a:solidFill>
                <a:latin typeface="Arial" pitchFamily="34" charset="0"/>
                <a:cs typeface="Arial" pitchFamily="34" charset="0"/>
              </a:rPr>
              <a:t>What it is:</a:t>
            </a:r>
          </a:p>
        </p:txBody>
      </p:sp>
      <p:sp>
        <p:nvSpPr>
          <p:cNvPr id="40" name="Rectangle 39"/>
          <p:cNvSpPr>
            <a:spLocks noChangeArrowheads="1"/>
          </p:cNvSpPr>
          <p:nvPr>
            <p:custDataLst>
              <p:tags r:id="rId15"/>
            </p:custDataLst>
          </p:nvPr>
        </p:nvSpPr>
        <p:spPr bwMode="auto">
          <a:xfrm flipH="1">
            <a:off x="321307" y="1646872"/>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chemeClr val="bg1"/>
                </a:solidFill>
                <a:latin typeface="Arial" pitchFamily="34" charset="0"/>
                <a:cs typeface="Arial" pitchFamily="34" charset="0"/>
              </a:rPr>
              <a:t>Feature</a:t>
            </a:r>
            <a:endParaRPr lang="en-US" sz="1400" b="1" dirty="0">
              <a:solidFill>
                <a:schemeClr val="bg1"/>
              </a:solidFill>
              <a:latin typeface="Arial" pitchFamily="34" charset="0"/>
              <a:cs typeface="Arial" pitchFamily="34" charset="0"/>
            </a:endParaRPr>
          </a:p>
        </p:txBody>
      </p:sp>
      <p:pic>
        <p:nvPicPr>
          <p:cNvPr id="24" name="Picture 23" descr="sample_linkbar-itrgNEW.gif">
            <a:hlinkClick r:id="rId19"/>
          </p:cNvPr>
          <p:cNvPicPr>
            <a:picLocks noChangeAspect="1"/>
          </p:cNvPicPr>
          <p:nvPr/>
        </p:nvPicPr>
        <p:blipFill>
          <a:blip r:embed="rId2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3" name="Rectangle 42"/>
          <p:cNvSpPr/>
          <p:nvPr/>
        </p:nvSpPr>
        <p:spPr>
          <a:xfrm>
            <a:off x="323410" y="1541085"/>
            <a:ext cx="3334190" cy="1384995"/>
          </a:xfrm>
          <a:prstGeom prst="rect">
            <a:avLst/>
          </a:prstGeom>
        </p:spPr>
        <p:txBody>
          <a:bodyPr wrap="square">
            <a:spAutoFit/>
          </a:bodyPr>
          <a:lstStyle/>
          <a:p>
            <a:pPr algn="l"/>
            <a:r>
              <a:rPr lang="en-US" sz="1200" dirty="0" smtClean="0"/>
              <a:t>Info-Tech scored each vendor’s features offering as a summation of their individual scores across the listed advanced features. Vendors were given one point for each feature the product inherently provided. Some categories were scored on a more granular scale with vendors receiving half points.</a:t>
            </a:r>
          </a:p>
        </p:txBody>
      </p:sp>
      <p:sp>
        <p:nvSpPr>
          <p:cNvPr id="32" name="Rounded Rectangle 31"/>
          <p:cNvSpPr/>
          <p:nvPr>
            <p:custDataLst>
              <p:tags r:id="rId1"/>
            </p:custDataLst>
          </p:nvPr>
        </p:nvSpPr>
        <p:spPr>
          <a:xfrm rot="10800000">
            <a:off x="320040" y="539496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chemeClr val="tx1"/>
              </a:solidFill>
            </a:endParaRPr>
          </a:p>
        </p:txBody>
      </p:sp>
      <p:sp>
        <p:nvSpPr>
          <p:cNvPr id="25" name="Rounded Rectangle 24"/>
          <p:cNvSpPr/>
          <p:nvPr/>
        </p:nvSpPr>
        <p:spPr>
          <a:xfrm>
            <a:off x="3836622" y="1182688"/>
            <a:ext cx="4986703"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Advanced Features</a:t>
            </a:r>
            <a:endParaRPr lang="en-CA" b="1" i="1" dirty="0">
              <a:solidFill>
                <a:schemeClr val="tx1"/>
              </a:solidFill>
            </a:endParaRPr>
          </a:p>
        </p:txBody>
      </p:sp>
      <p:sp>
        <p:nvSpPr>
          <p:cNvPr id="26" name="Rounded Rectangle 25"/>
          <p:cNvSpPr/>
          <p:nvPr/>
        </p:nvSpPr>
        <p:spPr>
          <a:xfrm>
            <a:off x="323411" y="1182687"/>
            <a:ext cx="333419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Scoring Methodology</a:t>
            </a:r>
            <a:endParaRPr lang="en-CA" b="1" i="1" dirty="0">
              <a:solidFill>
                <a:schemeClr val="tx1"/>
              </a:solidFill>
            </a:endParaRPr>
          </a:p>
        </p:txBody>
      </p:sp>
      <p:sp>
        <p:nvSpPr>
          <p:cNvPr id="27" name="TextBox 26"/>
          <p:cNvSpPr txBox="1"/>
          <p:nvPr>
            <p:custDataLst>
              <p:tags r:id="rId2"/>
            </p:custDataLst>
          </p:nvPr>
        </p:nvSpPr>
        <p:spPr>
          <a:xfrm>
            <a:off x="1" y="6246654"/>
            <a:ext cx="9143999" cy="246221"/>
          </a:xfrm>
          <a:prstGeom prst="rect">
            <a:avLst/>
          </a:prstGeom>
          <a:noFill/>
        </p:spPr>
        <p:txBody>
          <a:bodyPr wrap="square" rtlCol="0">
            <a:spAutoFit/>
          </a:bodyPr>
          <a:lstStyle/>
          <a:p>
            <a:pPr lvl="0"/>
            <a:r>
              <a:rPr lang="en-US" sz="1000" dirty="0" smtClean="0">
                <a:latin typeface="+mn-lt"/>
              </a:rPr>
              <a:t>For an explanation of how Advanced Features are determined, please see </a:t>
            </a:r>
            <a:r>
              <a:rPr lang="en-US" sz="1000" dirty="0" smtClean="0">
                <a:hlinkClick r:id="" action="ppaction://noaction"/>
              </a:rPr>
              <a:t>Information Presentation - Feature Ranks (Stop Lights)</a:t>
            </a:r>
            <a:r>
              <a:rPr lang="en-US" sz="1000" dirty="0" smtClean="0"/>
              <a:t> in the Appendix</a:t>
            </a:r>
            <a:r>
              <a:rPr lang="en-US" sz="1000" dirty="0" smtClean="0">
                <a:latin typeface="+mn-lt"/>
              </a:rPr>
              <a:t>.</a:t>
            </a:r>
          </a:p>
        </p:txBody>
      </p:sp>
      <p:grpSp>
        <p:nvGrpSpPr>
          <p:cNvPr id="2" name="Group 48"/>
          <p:cNvGrpSpPr/>
          <p:nvPr/>
        </p:nvGrpSpPr>
        <p:grpSpPr>
          <a:xfrm>
            <a:off x="3840480" y="1601470"/>
            <a:ext cx="4984113" cy="4205605"/>
            <a:chOff x="-2058033" y="1204595"/>
            <a:chExt cx="4984113" cy="4205605"/>
          </a:xfrm>
        </p:grpSpPr>
        <p:sp>
          <p:nvSpPr>
            <p:cNvPr id="50" name="Flowchart: Stored Data 21"/>
            <p:cNvSpPr>
              <a:spLocks noChangeArrowheads="1"/>
            </p:cNvSpPr>
            <p:nvPr>
              <p:custDataLst>
                <p:tags r:id="rId3"/>
              </p:custDataLst>
            </p:nvPr>
          </p:nvSpPr>
          <p:spPr bwMode="auto">
            <a:xfrm flipH="1">
              <a:off x="-549273" y="2712720"/>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a:latin typeface="Arial" pitchFamily="34" charset="0"/>
                  <a:cs typeface="Arial" pitchFamily="34" charset="0"/>
                </a:rPr>
                <a:t>M</a:t>
              </a:r>
              <a:r>
                <a:rPr lang="en-US" sz="1200" dirty="0" smtClean="0">
                  <a:latin typeface="Arial" pitchFamily="34" charset="0"/>
                  <a:cs typeface="Arial" pitchFamily="34" charset="0"/>
                </a:rPr>
                <a:t>ix of co-location</a:t>
              </a:r>
              <a:r>
                <a:rPr lang="en-US" sz="1200" dirty="0">
                  <a:latin typeface="Arial" pitchFamily="34" charset="0"/>
                  <a:cs typeface="Arial" pitchFamily="34" charset="0"/>
                </a:rPr>
                <a:t> </a:t>
              </a:r>
              <a:r>
                <a:rPr lang="en-US" sz="1200" dirty="0" smtClean="0">
                  <a:latin typeface="Arial" pitchFamily="34" charset="0"/>
                  <a:cs typeface="Arial" pitchFamily="34" charset="0"/>
                </a:rPr>
                <a:t>and managed services</a:t>
              </a:r>
              <a:r>
                <a:rPr lang="en-US" sz="1200" dirty="0">
                  <a:latin typeface="Arial" pitchFamily="34" charset="0"/>
                  <a:cs typeface="Arial" pitchFamily="34" charset="0"/>
                </a:rPr>
                <a:t>.</a:t>
              </a:r>
              <a:endParaRPr lang="en-US" sz="1200" dirty="0" smtClean="0">
                <a:latin typeface="Arial" pitchFamily="34" charset="0"/>
                <a:cs typeface="Arial" pitchFamily="34" charset="0"/>
              </a:endParaRPr>
            </a:p>
          </p:txBody>
        </p:sp>
        <p:sp>
          <p:nvSpPr>
            <p:cNvPr id="51" name="Rectangle 50"/>
            <p:cNvSpPr>
              <a:spLocks noChangeArrowheads="1"/>
            </p:cNvSpPr>
            <p:nvPr>
              <p:custDataLst>
                <p:tags r:id="rId4"/>
              </p:custDataLst>
            </p:nvPr>
          </p:nvSpPr>
          <p:spPr bwMode="auto">
            <a:xfrm flipH="1">
              <a:off x="-2058033" y="271272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Hybrid Service Offering</a:t>
              </a:r>
              <a:endParaRPr lang="en-US" sz="1200" dirty="0">
                <a:latin typeface="Arial" pitchFamily="34" charset="0"/>
                <a:cs typeface="Arial" pitchFamily="34" charset="0"/>
              </a:endParaRPr>
            </a:p>
          </p:txBody>
        </p:sp>
        <p:sp>
          <p:nvSpPr>
            <p:cNvPr id="52" name="Flowchart: Stored Data 21"/>
            <p:cNvSpPr>
              <a:spLocks noChangeArrowheads="1"/>
            </p:cNvSpPr>
            <p:nvPr>
              <p:custDataLst>
                <p:tags r:id="rId5"/>
              </p:custDataLst>
            </p:nvPr>
          </p:nvSpPr>
          <p:spPr bwMode="auto">
            <a:xfrm flipH="1">
              <a:off x="-549273" y="326136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Public, private, and/or hybrid cloud services.</a:t>
              </a:r>
            </a:p>
          </p:txBody>
        </p:sp>
        <p:sp>
          <p:nvSpPr>
            <p:cNvPr id="53" name="Rectangle 52"/>
            <p:cNvSpPr>
              <a:spLocks noChangeArrowheads="1"/>
            </p:cNvSpPr>
            <p:nvPr>
              <p:custDataLst>
                <p:tags r:id="rId6"/>
              </p:custDataLst>
            </p:nvPr>
          </p:nvSpPr>
          <p:spPr bwMode="auto">
            <a:xfrm flipH="1">
              <a:off x="-2058033" y="326136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Cloud Services</a:t>
              </a:r>
              <a:endParaRPr lang="en-US" sz="1200" dirty="0">
                <a:latin typeface="Arial" pitchFamily="34" charset="0"/>
                <a:cs typeface="Arial" pitchFamily="34" charset="0"/>
              </a:endParaRPr>
            </a:p>
          </p:txBody>
        </p:sp>
        <p:sp>
          <p:nvSpPr>
            <p:cNvPr id="54" name="Flowchart: Stored Data 20"/>
            <p:cNvSpPr>
              <a:spLocks noChangeArrowheads="1"/>
            </p:cNvSpPr>
            <p:nvPr>
              <p:custDataLst>
                <p:tags r:id="rId7"/>
              </p:custDataLst>
            </p:nvPr>
          </p:nvSpPr>
          <p:spPr bwMode="auto">
            <a:xfrm flipH="1">
              <a:off x="-549273" y="216408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Second level support is available within Europe.</a:t>
              </a:r>
            </a:p>
          </p:txBody>
        </p:sp>
        <p:sp>
          <p:nvSpPr>
            <p:cNvPr id="55" name="Rectangle 54"/>
            <p:cNvSpPr>
              <a:spLocks noChangeArrowheads="1"/>
            </p:cNvSpPr>
            <p:nvPr>
              <p:custDataLst>
                <p:tags r:id="rId8"/>
              </p:custDataLst>
            </p:nvPr>
          </p:nvSpPr>
          <p:spPr bwMode="auto">
            <a:xfrm flipH="1">
              <a:off x="-2058033" y="216408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Advanced Support</a:t>
              </a:r>
              <a:endParaRPr lang="en-US" sz="1200" dirty="0">
                <a:latin typeface="Arial" pitchFamily="34" charset="0"/>
                <a:cs typeface="Arial" pitchFamily="34" charset="0"/>
              </a:endParaRPr>
            </a:p>
          </p:txBody>
        </p:sp>
        <p:sp>
          <p:nvSpPr>
            <p:cNvPr id="56" name="Flowchart: Stored Data 19"/>
            <p:cNvSpPr>
              <a:spLocks noChangeArrowheads="1"/>
            </p:cNvSpPr>
            <p:nvPr>
              <p:custDataLst>
                <p:tags r:id="rId9"/>
              </p:custDataLst>
            </p:nvPr>
          </p:nvSpPr>
          <p:spPr bwMode="auto">
            <a:xfrm flipH="1">
              <a:off x="-549273" y="1615122"/>
              <a:ext cx="3474720" cy="502920"/>
            </a:xfrm>
            <a:prstGeom prst="rect">
              <a:avLst/>
            </a:prstGeom>
            <a:solidFill>
              <a:schemeClr val="bg2">
                <a:lumMod val="85000"/>
              </a:schemeClr>
            </a:solidFill>
            <a:ln w="6350">
              <a:noFill/>
              <a:miter lim="800000"/>
              <a:headEnd/>
              <a:tailEnd/>
            </a:ln>
          </p:spPr>
          <p:txBody>
            <a:bodyPr anchor="ctr"/>
            <a:lstStyle/>
            <a:p>
              <a:pPr algn="l"/>
              <a:r>
                <a:rPr lang="en-US" sz="1200" dirty="0">
                  <a:latin typeface="Arial" pitchFamily="34" charset="0"/>
                  <a:cs typeface="Arial" pitchFamily="34" charset="0"/>
                </a:rPr>
                <a:t>M</a:t>
              </a:r>
              <a:r>
                <a:rPr lang="en-US" sz="1200" dirty="0" smtClean="0">
                  <a:latin typeface="Arial" pitchFamily="34" charset="0"/>
                  <a:cs typeface="Arial" pitchFamily="34" charset="0"/>
                </a:rPr>
                <a:t>etered power pricing option and a power reservation model.</a:t>
              </a:r>
            </a:p>
          </p:txBody>
        </p:sp>
        <p:sp>
          <p:nvSpPr>
            <p:cNvPr id="57" name="Rectangle 56"/>
            <p:cNvSpPr>
              <a:spLocks noChangeArrowheads="1"/>
            </p:cNvSpPr>
            <p:nvPr>
              <p:custDataLst>
                <p:tags r:id="rId10"/>
              </p:custDataLst>
            </p:nvPr>
          </p:nvSpPr>
          <p:spPr bwMode="auto">
            <a:xfrm flipH="1">
              <a:off x="-2058033" y="1615757"/>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Power Model</a:t>
              </a:r>
              <a:endParaRPr lang="en-US" sz="1200" dirty="0">
                <a:latin typeface="Arial" pitchFamily="34" charset="0"/>
                <a:cs typeface="Arial" pitchFamily="34" charset="0"/>
              </a:endParaRPr>
            </a:p>
          </p:txBody>
        </p:sp>
        <p:sp>
          <p:nvSpPr>
            <p:cNvPr id="58" name="Flowchart: Stored Data 21"/>
            <p:cNvSpPr>
              <a:spLocks noChangeArrowheads="1"/>
            </p:cNvSpPr>
            <p:nvPr>
              <p:custDataLst>
                <p:tags r:id="rId11"/>
              </p:custDataLst>
            </p:nvPr>
          </p:nvSpPr>
          <p:spPr bwMode="auto">
            <a:xfrm flipH="1">
              <a:off x="-548640" y="3810000"/>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a:latin typeface="Arial" pitchFamily="34" charset="0"/>
                  <a:cs typeface="Arial" pitchFamily="34" charset="0"/>
                </a:rPr>
                <a:t>Advanced cooling technology, such as free cooling.</a:t>
              </a:r>
            </a:p>
          </p:txBody>
        </p:sp>
        <p:sp>
          <p:nvSpPr>
            <p:cNvPr id="59" name="Rectangle 58"/>
            <p:cNvSpPr>
              <a:spLocks noChangeArrowheads="1"/>
            </p:cNvSpPr>
            <p:nvPr>
              <p:custDataLst>
                <p:tags r:id="rId12"/>
              </p:custDataLst>
            </p:nvPr>
          </p:nvSpPr>
          <p:spPr bwMode="auto">
            <a:xfrm flipH="1">
              <a:off x="-2057400" y="381000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Advanced Cooling</a:t>
              </a:r>
            </a:p>
          </p:txBody>
        </p:sp>
        <p:sp>
          <p:nvSpPr>
            <p:cNvPr id="60" name="Flowchart: Stored Data 21"/>
            <p:cNvSpPr>
              <a:spLocks noChangeArrowheads="1"/>
            </p:cNvSpPr>
            <p:nvPr>
              <p:custDataLst>
                <p:tags r:id="rId13"/>
              </p:custDataLst>
            </p:nvPr>
          </p:nvSpPr>
          <p:spPr bwMode="auto">
            <a:xfrm flipH="1">
              <a:off x="-548640" y="435864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a:latin typeface="Arial" pitchFamily="34" charset="0"/>
                  <a:cs typeface="Arial" pitchFamily="34" charset="0"/>
                </a:rPr>
                <a:t>Server and hardware monitoring and reporting, server backup, and network services.</a:t>
              </a:r>
            </a:p>
          </p:txBody>
        </p:sp>
        <p:sp>
          <p:nvSpPr>
            <p:cNvPr id="61" name="Rectangle 60"/>
            <p:cNvSpPr>
              <a:spLocks noChangeArrowheads="1"/>
            </p:cNvSpPr>
            <p:nvPr>
              <p:custDataLst>
                <p:tags r:id="rId14"/>
              </p:custDataLst>
            </p:nvPr>
          </p:nvSpPr>
          <p:spPr bwMode="auto">
            <a:xfrm flipH="1">
              <a:off x="-2057400" y="435864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Managed Services</a:t>
              </a:r>
              <a:endParaRPr lang="en-US" sz="1200" dirty="0">
                <a:latin typeface="Arial" pitchFamily="34" charset="0"/>
                <a:cs typeface="Arial" pitchFamily="34" charset="0"/>
              </a:endParaRPr>
            </a:p>
          </p:txBody>
        </p:sp>
        <p:sp>
          <p:nvSpPr>
            <p:cNvPr id="62" name="Flowchart: Stored Data 21"/>
            <p:cNvSpPr>
              <a:spLocks noChangeArrowheads="1"/>
            </p:cNvSpPr>
            <p:nvPr>
              <p:custDataLst>
                <p:tags r:id="rId15"/>
              </p:custDataLst>
            </p:nvPr>
          </p:nvSpPr>
          <p:spPr bwMode="auto">
            <a:xfrm flipH="1">
              <a:off x="-548640" y="4907280"/>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The vendor operates its own network.</a:t>
              </a:r>
              <a:endParaRPr lang="en-US" sz="1200" dirty="0">
                <a:latin typeface="Arial" pitchFamily="34" charset="0"/>
                <a:cs typeface="Arial" pitchFamily="34" charset="0"/>
              </a:endParaRPr>
            </a:p>
          </p:txBody>
        </p:sp>
        <p:sp>
          <p:nvSpPr>
            <p:cNvPr id="63" name="Rectangle 62"/>
            <p:cNvSpPr>
              <a:spLocks noChangeArrowheads="1"/>
            </p:cNvSpPr>
            <p:nvPr>
              <p:custDataLst>
                <p:tags r:id="rId16"/>
              </p:custDataLst>
            </p:nvPr>
          </p:nvSpPr>
          <p:spPr bwMode="auto">
            <a:xfrm flipH="1">
              <a:off x="-2057400" y="490728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Network</a:t>
              </a:r>
              <a:endParaRPr lang="en-US" sz="1200" dirty="0">
                <a:latin typeface="Arial" pitchFamily="34" charset="0"/>
                <a:cs typeface="Arial" pitchFamily="34" charset="0"/>
              </a:endParaRPr>
            </a:p>
          </p:txBody>
        </p:sp>
        <p:sp>
          <p:nvSpPr>
            <p:cNvPr id="64" name="Flowchart: Stored Data 19"/>
            <p:cNvSpPr>
              <a:spLocks noChangeArrowheads="1"/>
            </p:cNvSpPr>
            <p:nvPr>
              <p:custDataLst>
                <p:tags r:id="rId17"/>
              </p:custDataLst>
            </p:nvPr>
          </p:nvSpPr>
          <p:spPr bwMode="auto">
            <a:xfrm flipH="1">
              <a:off x="-548640" y="1204595"/>
              <a:ext cx="3474720" cy="365760"/>
            </a:xfrm>
            <a:prstGeom prst="rect">
              <a:avLst/>
            </a:prstGeom>
            <a:solidFill>
              <a:schemeClr val="accent1"/>
            </a:solidFill>
            <a:ln w="6350">
              <a:noFill/>
              <a:miter lim="800000"/>
              <a:headEnd/>
              <a:tailEnd/>
            </a:ln>
          </p:spPr>
          <p:txBody>
            <a:bodyPr anchor="ctr"/>
            <a:lstStyle/>
            <a:p>
              <a:r>
                <a:rPr lang="en-US" sz="1400" b="1" dirty="0" smtClean="0">
                  <a:solidFill>
                    <a:schemeClr val="bg1"/>
                  </a:solidFill>
                  <a:latin typeface="Arial" pitchFamily="34" charset="0"/>
                  <a:cs typeface="Arial" pitchFamily="34" charset="0"/>
                </a:rPr>
                <a:t>What we looked for:</a:t>
              </a:r>
            </a:p>
          </p:txBody>
        </p:sp>
        <p:sp>
          <p:nvSpPr>
            <p:cNvPr id="65" name="Rectangle 64"/>
            <p:cNvSpPr>
              <a:spLocks noChangeArrowheads="1"/>
            </p:cNvSpPr>
            <p:nvPr>
              <p:custDataLst>
                <p:tags r:id="rId18"/>
              </p:custDataLst>
            </p:nvPr>
          </p:nvSpPr>
          <p:spPr bwMode="auto">
            <a:xfrm flipH="1">
              <a:off x="-2057401" y="120459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chemeClr val="bg1"/>
                  </a:solidFill>
                  <a:latin typeface="Arial" pitchFamily="34" charset="0"/>
                  <a:cs typeface="Arial" pitchFamily="34" charset="0"/>
                </a:rPr>
                <a:t>Feature</a:t>
              </a:r>
              <a:endParaRPr lang="en-US" sz="1400" b="1" dirty="0">
                <a:solidFill>
                  <a:schemeClr val="bg1"/>
                </a:solidFill>
                <a:latin typeface="Arial" pitchFamily="34" charset="0"/>
                <a:cs typeface="Arial" pitchFamily="34" charset="0"/>
              </a:endParaRPr>
            </a:p>
          </p:txBody>
        </p:sp>
      </p:grpSp>
      <p:pic>
        <p:nvPicPr>
          <p:cNvPr id="28" name="Picture 27" descr="sample_linkbar-itrgNEW.gif">
            <a:hlinkClick r:id="rId21"/>
          </p:cNvPr>
          <p:cNvPicPr>
            <a:picLocks noChangeAspect="1"/>
          </p:cNvPicPr>
          <p:nvPr/>
        </p:nvPicPr>
        <p:blipFill>
          <a:blip r:embed="rId2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nvGraphicFramePr>
        <p:xfrm>
          <a:off x="0" y="0"/>
          <a:ext cx="158750" cy="158750"/>
        </p:xfrm>
        <a:graphic>
          <a:graphicData uri="http://schemas.openxmlformats.org/presentationml/2006/ole">
            <p:oleObj spid="_x0000_s124930" name="think-cell Slide" r:id="rId10" imgW="360" imgH="360" progId="">
              <p:embed/>
            </p:oleObj>
          </a:graphicData>
        </a:graphic>
      </p:graphicFrame>
      <p:sp>
        <p:nvSpPr>
          <p:cNvPr id="8" name="Text Placeholder 5"/>
          <p:cNvSpPr txBox="1">
            <a:spLocks/>
          </p:cNvSpPr>
          <p:nvPr>
            <p:custDataLst>
              <p:tags r:id="rId2"/>
            </p:custDataLst>
          </p:nvPr>
        </p:nvSpPr>
        <p:spPr bwMode="auto">
          <a:xfrm>
            <a:off x="257176" y="1196752"/>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The </a:t>
            </a:r>
            <a:r>
              <a:rPr kumimoji="0" lang="en-US" b="1" i="0" u="none" strike="noStrike" kern="1200" cap="none" spc="0" normalizeH="0" baseline="0" noProof="0" dirty="0" smtClean="0">
                <a:ln>
                  <a:noFill/>
                </a:ln>
                <a:effectLst/>
                <a:uLnTx/>
                <a:uFillTx/>
                <a:latin typeface="+mn-lt"/>
                <a:ea typeface="+mn-ea"/>
                <a:cs typeface="+mn-cs"/>
              </a:rPr>
              <a:t>Info-Tech </a:t>
            </a:r>
            <a:r>
              <a:rPr kumimoji="0" lang="en-US" b="1" i="1" strike="noStrike" kern="1200" cap="none" spc="0" normalizeH="0" baseline="0" noProof="0" dirty="0" smtClean="0">
                <a:ln>
                  <a:noFill/>
                </a:ln>
                <a:solidFill>
                  <a:srgbClr val="FF0000"/>
                </a:solidFill>
                <a:effectLst/>
                <a:uLnTx/>
                <a:uFillTx/>
                <a:latin typeface="+mn-lt"/>
                <a:ea typeface="+mn-ea"/>
                <a:cs typeface="+mn-cs"/>
                <a:hlinkClick r:id="rId11"/>
              </a:rPr>
              <a:t>European</a:t>
            </a:r>
            <a:r>
              <a:rPr kumimoji="0" lang="en-US" b="1" i="1" strike="noStrike" kern="1200" cap="none" spc="0" normalizeH="0" noProof="0" dirty="0" smtClean="0">
                <a:ln>
                  <a:noFill/>
                </a:ln>
                <a:solidFill>
                  <a:srgbClr val="FF0000"/>
                </a:solidFill>
                <a:effectLst/>
                <a:uLnTx/>
                <a:uFillTx/>
                <a:latin typeface="+mn-lt"/>
                <a:ea typeface="+mn-ea"/>
                <a:cs typeface="+mn-cs"/>
                <a:hlinkClick r:id="rId11"/>
              </a:rPr>
              <a:t> Co-location/Managed Services </a:t>
            </a:r>
            <a:r>
              <a:rPr kumimoji="0" lang="en-US" b="1" i="1" strike="noStrike" kern="1200" cap="none" spc="0" normalizeH="0" baseline="0" noProof="0" dirty="0" smtClean="0">
                <a:ln>
                  <a:noFill/>
                </a:ln>
                <a:effectLst/>
                <a:uLnTx/>
                <a:uFillTx/>
                <a:latin typeface="+mn-lt"/>
                <a:ea typeface="+mn-ea"/>
                <a:cs typeface="+mn-cs"/>
                <a:hlinkClick r:id="rId11"/>
              </a:rPr>
              <a:t>Vendor Shortlist </a:t>
            </a:r>
            <a:r>
              <a:rPr kumimoji="0" lang="en-US" b="1" i="1" strike="noStrike" kern="1200" cap="none" spc="0" normalizeH="0" baseline="0" noProof="0" dirty="0" smtClean="0">
                <a:ln>
                  <a:noFill/>
                </a:ln>
                <a:solidFill>
                  <a:schemeClr val="tx1"/>
                </a:solidFill>
                <a:effectLst/>
                <a:uLnTx/>
                <a:uFillTx/>
                <a:latin typeface="+mn-lt"/>
                <a:ea typeface="+mn-ea"/>
                <a:cs typeface="+mn-cs"/>
                <a:hlinkClick r:id="rId11"/>
              </a:rPr>
              <a:t>Tool </a:t>
            </a:r>
            <a:r>
              <a:rPr lang="en-US" b="1" dirty="0" smtClean="0">
                <a:latin typeface="+mn-lt"/>
              </a:rPr>
              <a:t>generates </a:t>
            </a:r>
            <a:r>
              <a:rPr kumimoji="0" lang="en-US" b="1" i="0" u="none" strike="noStrike" kern="1200" cap="none" spc="0" normalizeH="0" noProof="0" dirty="0" smtClean="0">
                <a:ln>
                  <a:noFill/>
                </a:ln>
                <a:solidFill>
                  <a:schemeClr val="tx1"/>
                </a:solidFill>
                <a:effectLst/>
                <a:uLnTx/>
                <a:uFillTx/>
                <a:latin typeface="+mn-lt"/>
                <a:ea typeface="+mn-ea"/>
                <a:cs typeface="+mn-cs"/>
              </a:rPr>
              <a:t>a customized shortlist of vendors based on </a:t>
            </a:r>
            <a:r>
              <a:rPr kumimoji="0" lang="en-US" b="1" i="1" u="none" strike="noStrike" kern="1200" cap="none" spc="0" normalizeH="0" noProof="0" dirty="0" smtClean="0">
                <a:ln>
                  <a:noFill/>
                </a:ln>
                <a:solidFill>
                  <a:schemeClr val="tx1"/>
                </a:solidFill>
                <a:effectLst/>
                <a:uLnTx/>
                <a:uFillTx/>
                <a:latin typeface="+mn-lt"/>
                <a:ea typeface="+mn-ea"/>
                <a:cs typeface="+mn-cs"/>
              </a:rPr>
              <a:t>your </a:t>
            </a:r>
            <a:r>
              <a:rPr kumimoji="0" lang="en-US" b="1" i="0" u="none" strike="noStrike" kern="1200" cap="none" spc="0" normalizeH="0" noProof="0" dirty="0" smtClean="0">
                <a:ln>
                  <a:noFill/>
                </a:ln>
                <a:solidFill>
                  <a:schemeClr val="tx1"/>
                </a:solidFill>
                <a:effectLst/>
                <a:uLnTx/>
                <a:uFillTx/>
                <a:latin typeface="+mn-lt"/>
                <a:ea typeface="+mn-ea"/>
                <a:cs typeface="+mn-cs"/>
              </a:rPr>
              <a:t>key priorities.</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sp>
        <p:nvSpPr>
          <p:cNvPr id="15" name="Title 14"/>
          <p:cNvSpPr>
            <a:spLocks noGrp="1"/>
          </p:cNvSpPr>
          <p:nvPr>
            <p:ph type="title"/>
            <p:custDataLst>
              <p:tags r:id="rId3"/>
            </p:custDataLst>
          </p:nvPr>
        </p:nvSpPr>
        <p:spPr/>
        <p:txBody>
          <a:bodyPr/>
          <a:lstStyle/>
          <a:p>
            <a:r>
              <a:rPr lang="en-US" dirty="0" smtClean="0"/>
              <a:t>Identify leading candidates with the European </a:t>
            </a:r>
            <a:br>
              <a:rPr lang="en-US" dirty="0" smtClean="0"/>
            </a:br>
            <a:r>
              <a:rPr lang="en-US" dirty="0" smtClean="0"/>
              <a:t>Co-location/Managed Services</a:t>
            </a:r>
            <a:r>
              <a:rPr lang="en-US" i="1" dirty="0" smtClean="0"/>
              <a:t> Vendor Shortlist Tool</a:t>
            </a:r>
            <a:endParaRPr lang="en-US" i="1" dirty="0"/>
          </a:p>
        </p:txBody>
      </p:sp>
      <p:grpSp>
        <p:nvGrpSpPr>
          <p:cNvPr id="2" name="Group 33"/>
          <p:cNvGrpSpPr/>
          <p:nvPr>
            <p:custDataLst>
              <p:tags r:id="rId4"/>
            </p:custDataLst>
          </p:nvPr>
        </p:nvGrpSpPr>
        <p:grpSpPr>
          <a:xfrm>
            <a:off x="503548" y="1965960"/>
            <a:ext cx="3410173" cy="2926715"/>
            <a:chOff x="5543549" y="2724151"/>
            <a:chExt cx="3295651" cy="2391343"/>
          </a:xfrm>
        </p:grpSpPr>
        <p:sp>
          <p:nvSpPr>
            <p:cNvPr id="10" name="Rectangle 9"/>
            <p:cNvSpPr/>
            <p:nvPr/>
          </p:nvSpPr>
          <p:spPr>
            <a:xfrm>
              <a:off x="5543549" y="2948291"/>
              <a:ext cx="3295651" cy="2167203"/>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71450" indent="-111125" algn="l">
                <a:buFont typeface="Arial" pitchFamily="34" charset="0"/>
                <a:buChar char="•"/>
              </a:pPr>
              <a:endParaRPr lang="en-CA" sz="1000" dirty="0" smtClean="0">
                <a:solidFill>
                  <a:schemeClr val="tx1"/>
                </a:solidFill>
              </a:endParaRPr>
            </a:p>
            <a:p>
              <a:pPr marL="171450" indent="-111125" algn="l">
                <a:buFont typeface="Arial" pitchFamily="34" charset="0"/>
                <a:buChar char="•"/>
              </a:pPr>
              <a:r>
                <a:rPr lang="en-CA" sz="1200" dirty="0" smtClean="0">
                  <a:solidFill>
                    <a:schemeClr val="tx1"/>
                  </a:solidFill>
                </a:rPr>
                <a:t>Overall Vendor vs. Product Weightings</a:t>
              </a:r>
            </a:p>
            <a:p>
              <a:pPr marL="171450" indent="-111125" algn="l"/>
              <a:endParaRPr lang="en-CA" sz="1200" dirty="0" smtClean="0">
                <a:solidFill>
                  <a:schemeClr val="tx1"/>
                </a:solidFill>
              </a:endParaRPr>
            </a:p>
            <a:p>
              <a:pPr marL="171450" indent="-111125" algn="l">
                <a:buFont typeface="Arial" pitchFamily="34" charset="0"/>
                <a:buChar char="•"/>
              </a:pPr>
              <a:r>
                <a:rPr lang="en-CA" sz="1200" dirty="0" smtClean="0">
                  <a:solidFill>
                    <a:schemeClr val="tx1"/>
                  </a:solidFill>
                </a:rPr>
                <a:t>Individual product criteria weightings:</a:t>
              </a:r>
            </a:p>
            <a:p>
              <a:pPr marL="341313" indent="-169863" algn="l">
                <a:buClr>
                  <a:schemeClr val="tx1"/>
                </a:buClr>
                <a:buSzPct val="120000"/>
                <a:buFont typeface="Wingdings" pitchFamily="2" charset="2"/>
                <a:buChar char="ü"/>
              </a:pPr>
              <a:r>
                <a:rPr lang="en-CA" sz="1200" dirty="0" smtClean="0">
                  <a:solidFill>
                    <a:schemeClr val="tx1"/>
                  </a:solidFill>
                </a:rPr>
                <a:t>Features</a:t>
              </a:r>
            </a:p>
            <a:p>
              <a:pPr marL="341313" indent="-169863" algn="l">
                <a:buClr>
                  <a:schemeClr val="tx1"/>
                </a:buClr>
                <a:buSzPct val="120000"/>
                <a:buFont typeface="Wingdings" pitchFamily="2" charset="2"/>
                <a:buChar char="ü"/>
              </a:pPr>
              <a:r>
                <a:rPr lang="en-CA" sz="1200" dirty="0" smtClean="0">
                  <a:solidFill>
                    <a:schemeClr val="tx1"/>
                  </a:solidFill>
                </a:rPr>
                <a:t>Usability</a:t>
              </a:r>
            </a:p>
            <a:p>
              <a:pPr marL="341313" indent="-169863" algn="l">
                <a:buClr>
                  <a:schemeClr val="tx1"/>
                </a:buClr>
                <a:buSzPct val="120000"/>
                <a:buFont typeface="Wingdings" pitchFamily="2" charset="2"/>
                <a:buChar char="ü"/>
              </a:pPr>
              <a:r>
                <a:rPr lang="en-CA" sz="1200" dirty="0" smtClean="0">
                  <a:solidFill>
                    <a:schemeClr val="tx1"/>
                  </a:solidFill>
                </a:rPr>
                <a:t>Affordability</a:t>
              </a:r>
            </a:p>
            <a:p>
              <a:pPr marL="341313" indent="-169863" algn="l">
                <a:buClr>
                  <a:schemeClr val="tx1"/>
                </a:buClr>
                <a:buSzPct val="120000"/>
                <a:buFont typeface="Wingdings" pitchFamily="2" charset="2"/>
                <a:buChar char="ü"/>
              </a:pPr>
              <a:r>
                <a:rPr lang="en-CA" sz="1200" dirty="0" smtClean="0">
                  <a:solidFill>
                    <a:schemeClr val="tx1"/>
                  </a:solidFill>
                </a:rPr>
                <a:t>Architecture</a:t>
              </a:r>
            </a:p>
            <a:p>
              <a:pPr marL="171450" indent="-111125" algn="l"/>
              <a:endParaRPr lang="en-CA" sz="1200" dirty="0" smtClean="0">
                <a:solidFill>
                  <a:schemeClr val="tx1"/>
                </a:solidFill>
              </a:endParaRPr>
            </a:p>
            <a:p>
              <a:pPr marL="171450" indent="-111125" algn="l">
                <a:buFont typeface="Arial" pitchFamily="34" charset="0"/>
                <a:buChar char="•"/>
              </a:pPr>
              <a:r>
                <a:rPr lang="en-CA" sz="1200" dirty="0" smtClean="0">
                  <a:solidFill>
                    <a:schemeClr val="tx1"/>
                  </a:solidFill>
                </a:rPr>
                <a:t>Individual vendor criteria weightings:</a:t>
              </a:r>
            </a:p>
            <a:p>
              <a:pPr marL="341313" indent="-169863" algn="l">
                <a:buClr>
                  <a:schemeClr val="tx1"/>
                </a:buClr>
                <a:buSzPct val="120000"/>
                <a:buFont typeface="Wingdings" pitchFamily="2" charset="2"/>
                <a:buChar char="ü"/>
              </a:pPr>
              <a:r>
                <a:rPr lang="en-CA" sz="1200" dirty="0" smtClean="0">
                  <a:solidFill>
                    <a:schemeClr val="tx1"/>
                  </a:solidFill>
                </a:rPr>
                <a:t>Viability</a:t>
              </a:r>
            </a:p>
            <a:p>
              <a:pPr marL="341313" indent="-169863" algn="l">
                <a:buClr>
                  <a:schemeClr val="tx1"/>
                </a:buClr>
                <a:buSzPct val="120000"/>
                <a:buFont typeface="Wingdings" pitchFamily="2" charset="2"/>
                <a:buChar char="ü"/>
              </a:pPr>
              <a:r>
                <a:rPr lang="en-CA" sz="1200" dirty="0" smtClean="0">
                  <a:solidFill>
                    <a:schemeClr val="tx1"/>
                  </a:solidFill>
                </a:rPr>
                <a:t>Strategy</a:t>
              </a:r>
            </a:p>
            <a:p>
              <a:pPr marL="341313" indent="-169863" algn="l">
                <a:buClr>
                  <a:schemeClr val="tx1"/>
                </a:buClr>
                <a:buSzPct val="120000"/>
                <a:buFont typeface="Wingdings" pitchFamily="2" charset="2"/>
                <a:buChar char="ü"/>
              </a:pPr>
              <a:r>
                <a:rPr lang="en-CA" sz="1200" dirty="0" smtClean="0">
                  <a:solidFill>
                    <a:schemeClr val="tx1"/>
                  </a:solidFill>
                </a:rPr>
                <a:t>Reach</a:t>
              </a:r>
            </a:p>
            <a:p>
              <a:pPr marL="341313" indent="-169863" algn="l">
                <a:buClr>
                  <a:schemeClr val="tx1"/>
                </a:buClr>
                <a:buSzPct val="120000"/>
                <a:buFont typeface="Wingdings" pitchFamily="2" charset="2"/>
                <a:buChar char="ü"/>
              </a:pPr>
              <a:r>
                <a:rPr lang="en-CA" sz="1200" dirty="0" smtClean="0">
                  <a:solidFill>
                    <a:schemeClr val="tx1"/>
                  </a:solidFill>
                </a:rPr>
                <a:t>Channel</a:t>
              </a:r>
            </a:p>
          </p:txBody>
        </p:sp>
        <p:sp>
          <p:nvSpPr>
            <p:cNvPr id="11" name="Round Same Side Corner Rectangle 10"/>
            <p:cNvSpPr/>
            <p:nvPr/>
          </p:nvSpPr>
          <p:spPr>
            <a:xfrm>
              <a:off x="5543550" y="2724151"/>
              <a:ext cx="3295650" cy="22414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This tool offers the ability to modify:</a:t>
              </a:r>
              <a:endParaRPr lang="en-CA" sz="1400" b="1" dirty="0">
                <a:solidFill>
                  <a:schemeClr val="bg1"/>
                </a:solidFill>
              </a:endParaRPr>
            </a:p>
          </p:txBody>
        </p:sp>
      </p:grpSp>
      <p:grpSp>
        <p:nvGrpSpPr>
          <p:cNvPr id="3" name="Group 25"/>
          <p:cNvGrpSpPr/>
          <p:nvPr>
            <p:custDataLst>
              <p:tags r:id="rId5"/>
            </p:custDataLst>
          </p:nvPr>
        </p:nvGrpSpPr>
        <p:grpSpPr>
          <a:xfrm>
            <a:off x="3463829" y="3931920"/>
            <a:ext cx="815991" cy="792088"/>
            <a:chOff x="3375893" y="3714688"/>
            <a:chExt cx="815991" cy="792088"/>
          </a:xfrm>
        </p:grpSpPr>
        <p:sp>
          <p:nvSpPr>
            <p:cNvPr id="24" name="Rounded Rectangle 23"/>
            <p:cNvSpPr/>
            <p:nvPr>
              <p:custDataLst>
                <p:tags r:id="rId6"/>
              </p:custDataLst>
            </p:nvPr>
          </p:nvSpPr>
          <p:spPr>
            <a:xfrm>
              <a:off x="3375893" y="3714688"/>
              <a:ext cx="815991" cy="7920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descr="tool.wmf"/>
            <p:cNvPicPr>
              <a:picLocks noChangeAspect="1"/>
            </p:cNvPicPr>
            <p:nvPr>
              <p:custDataLst>
                <p:tags r:id="rId7"/>
              </p:custDataLst>
            </p:nvPr>
          </p:nvPicPr>
          <p:blipFill>
            <a:blip r:embed="rId12" cstate="print"/>
            <a:stretch>
              <a:fillRect/>
            </a:stretch>
          </p:blipFill>
          <p:spPr>
            <a:xfrm>
              <a:off x="3463829" y="3795631"/>
              <a:ext cx="633902" cy="614790"/>
            </a:xfrm>
            <a:prstGeom prst="rect">
              <a:avLst/>
            </a:prstGeom>
          </p:spPr>
        </p:pic>
      </p:grpSp>
      <p:pic>
        <p:nvPicPr>
          <p:cNvPr id="124931" name="Picture 3"/>
          <p:cNvPicPr>
            <a:picLocks noChangeAspect="1" noChangeArrowheads="1"/>
          </p:cNvPicPr>
          <p:nvPr/>
        </p:nvPicPr>
        <p:blipFill>
          <a:blip r:embed="rId13" cstate="print"/>
          <a:stretch>
            <a:fillRect/>
          </a:stretch>
        </p:blipFill>
        <p:spPr bwMode="auto">
          <a:xfrm>
            <a:off x="4935869" y="1965960"/>
            <a:ext cx="3746545" cy="4297680"/>
          </a:xfrm>
          <a:prstGeom prst="rect">
            <a:avLst/>
          </a:prstGeom>
          <a:noFill/>
          <a:ln w="3175">
            <a:solidFill>
              <a:schemeClr val="tx1"/>
            </a:solidFill>
            <a:miter lim="800000"/>
            <a:headEnd/>
            <a:tailEnd/>
          </a:ln>
          <a:effectLst>
            <a:outerShdw blurRad="50800" dist="38100" dir="8100000" algn="tr" rotWithShape="0">
              <a:prstClr val="black">
                <a:alpha val="40000"/>
              </a:prstClr>
            </a:outerShdw>
          </a:effectLst>
        </p:spPr>
      </p:pic>
      <p:pic>
        <p:nvPicPr>
          <p:cNvPr id="12" name="Picture 11"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nvGraphicFramePr>
        <p:xfrm>
          <a:off x="0" y="0"/>
          <a:ext cx="158750" cy="158750"/>
        </p:xfrm>
        <a:graphic>
          <a:graphicData uri="http://schemas.openxmlformats.org/presentationml/2006/ole">
            <p:oleObj spid="_x0000_s191490" name="think-cell Slide" r:id="rId6" imgW="360" imgH="360" progId="">
              <p:embed/>
            </p:oleObj>
          </a:graphicData>
        </a:graphic>
      </p:graphicFrame>
      <p:sp>
        <p:nvSpPr>
          <p:cNvPr id="7" name="Title 6"/>
          <p:cNvSpPr>
            <a:spLocks noGrp="1"/>
          </p:cNvSpPr>
          <p:nvPr>
            <p:ph type="title"/>
            <p:custDataLst>
              <p:tags r:id="rId2"/>
            </p:custDataLst>
          </p:nvPr>
        </p:nvSpPr>
        <p:spPr/>
        <p:txBody>
          <a:bodyPr/>
          <a:lstStyle/>
          <a:p>
            <a:r>
              <a:rPr lang="en-US" dirty="0" smtClean="0"/>
              <a:t>Appendix</a:t>
            </a:r>
            <a:endParaRPr lang="en-US" dirty="0"/>
          </a:p>
        </p:txBody>
      </p:sp>
      <p:sp>
        <p:nvSpPr>
          <p:cNvPr id="3" name="Text Placeholder 2"/>
          <p:cNvSpPr txBox="1">
            <a:spLocks/>
          </p:cNvSpPr>
          <p:nvPr>
            <p:custDataLst>
              <p:tags r:id="rId3"/>
            </p:custDataLst>
          </p:nvPr>
        </p:nvSpPr>
        <p:spPr>
          <a:xfrm>
            <a:off x="249302" y="1279525"/>
            <a:ext cx="8627997" cy="4973925"/>
          </a:xfrm>
          <a:prstGeom prst="rect">
            <a:avLst/>
          </a:prstGeom>
        </p:spPr>
        <p:txBody>
          <a:bodyPr/>
          <a:lstStyle/>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Vendor Landscape Methodology: Overview</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Vendor Landscape Methodology</a:t>
            </a:r>
            <a:r>
              <a:rPr kumimoji="0" lang="en-US" sz="1400" b="0" i="0" u="none" strike="noStrike" kern="1200" cap="none" spc="0" normalizeH="0" noProof="0" dirty="0" smtClean="0">
                <a:ln>
                  <a:noFill/>
                </a:ln>
                <a:solidFill>
                  <a:schemeClr val="tx1"/>
                </a:solidFill>
                <a:effectLst/>
                <a:uLnTx/>
                <a:uFillTx/>
                <a:latin typeface="+mn-lt"/>
                <a:ea typeface="+mn-ea"/>
                <a:cs typeface="+mn-cs"/>
              </a:rPr>
              <a:t>: Product Selection &amp; Information Gathering</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lang="en-US" sz="1400" dirty="0" smtClean="0">
                <a:latin typeface="+mn-lt"/>
              </a:rPr>
              <a:t>Vendor Landscape Methodology: Scoring</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noProof="0" dirty="0" smtClean="0">
                <a:ln>
                  <a:noFill/>
                </a:ln>
                <a:solidFill>
                  <a:schemeClr val="tx1"/>
                </a:solidFill>
                <a:effectLst/>
                <a:uLnTx/>
                <a:uFillTx/>
                <a:latin typeface="+mn-lt"/>
                <a:ea typeface="+mn-ea"/>
                <a:cs typeface="+mn-cs"/>
              </a:rPr>
              <a:t>Vendor Landscape Methodology: Information Presentation</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lang="en-US" sz="1400" dirty="0" smtClean="0">
                <a:latin typeface="+mn-lt"/>
              </a:rPr>
              <a:t>Vendor Landscape Methodology: Fact Check &amp; Publication</a:t>
            </a:r>
            <a:endParaRPr kumimoji="0" lang="en-US" sz="14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Product Pricing Scenario</a:t>
            </a:r>
          </a:p>
        </p:txBody>
      </p:sp>
      <p:pic>
        <p:nvPicPr>
          <p:cNvPr id="5" name="Picture 4"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984"/>
  <p:tag name="ISPRING_SCORM_RATE_SLIDES" val="0"/>
  <p:tag name="ISPRING_SCORM_RATE_QUIZZES" val="0"/>
  <p:tag name="ISPRING_SCORM_PASSING_SCORE" val="0.0000000000"/>
  <p:tag name="ISPRING_RESOURCE_PATHS_HASH_2" val="639dd4ab426de11ce61eeea2c466ad8c721d1d7"/>
  <p:tag name="GENSWF_OUTPUT_FILE_NAME" val="VL-EU-Co-Lo-Refresh-SB-flash-sampl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uidy91FhCkWIEgLSETQjk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B_Is4gAFeUqXboSMSwIyv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n2OQLDFHEqe22w1p4Cn4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n2gCJpGVRUmzQjGU5Qx2t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TMCFNwBPKk.XzqheUlZE3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aXxYIUrSvE2ADqaQygT1a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zgEApi8B0OOo76kR7zzk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2286</Words>
  <Application>Microsoft Office PowerPoint</Application>
  <PresentationFormat>On-screen Show (4:3)</PresentationFormat>
  <Paragraphs>205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Market Overview</vt:lpstr>
      <vt:lpstr>European Co-location/Managed Services Vendor selection / knock-out criteria</vt:lpstr>
      <vt:lpstr>European Co-location/Managed Services criteria &amp; weighting factors</vt:lpstr>
      <vt:lpstr>Table Stakes represent the minimum standard; without these, a product doesn’t even get reviewed</vt:lpstr>
      <vt:lpstr>Advanced Features are the capabilities that allow for granular market differentiation</vt:lpstr>
      <vt:lpstr>Identify leading candidates with the European  Co-location/Managed Services Vendor Shortlist Tool</vt:lpstr>
      <vt:lpstr>Appendix</vt:lpstr>
      <vt:lpstr>Vendor Landscape Methodology: Overview</vt:lpstr>
      <vt:lpstr>Vendor Landscape Methodology: Vendor/Product Selection &amp; Information Gathering</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2012-11-02T19:30:20Z</dcterms:created>
  <dcterms:modified xsi:type="dcterms:W3CDTF">2012-11-02T19:30:22Z</dcterms:modified>
</cp:coreProperties>
</file>