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docProps/custom.xml" ContentType="application/vnd.openxmlformats-officedocument.custom-propertie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4"/>
  </p:sldMasterIdLst>
  <p:notesMasterIdLst>
    <p:notesMasterId r:id="rId17"/>
  </p:notesMasterIdLst>
  <p:handoutMasterIdLst>
    <p:handoutMasterId r:id="rId18"/>
  </p:handoutMasterIdLst>
  <p:sldIdLst>
    <p:sldId id="392" r:id="rId5"/>
    <p:sldId id="289" r:id="rId6"/>
    <p:sldId id="361" r:id="rId7"/>
    <p:sldId id="374" r:id="rId8"/>
    <p:sldId id="366" r:id="rId9"/>
    <p:sldId id="368" r:id="rId10"/>
    <p:sldId id="369" r:id="rId11"/>
    <p:sldId id="362" r:id="rId12"/>
    <p:sldId id="364" r:id="rId13"/>
    <p:sldId id="365" r:id="rId14"/>
    <p:sldId id="376" r:id="rId15"/>
    <p:sldId id="393" r:id="rId16"/>
  </p:sldIdLst>
  <p:sldSz cx="9144000" cy="6858000" type="screen4x3"/>
  <p:notesSz cx="6858000" cy="9144000"/>
  <p:custDataLst>
    <p:tags r:id="rId19"/>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ichael" initials="am" lastIdx="7" clrIdx="0"/>
  <p:cmAuthor id="7" name="kkennedy" initials="k" lastIdx="7" clrIdx="7"/>
  <p:cmAuthor id="1" name="Ben Dickie" initials="B.D." lastIdx="2" clrIdx="1"/>
  <p:cmAuthor id="8" name="rimtiaz" initials="r" lastIdx="3" clrIdx="8"/>
  <p:cmAuthor id="2" name="ITRG-Geoff" initials="GN" lastIdx="4" clrIdx="2"/>
  <p:cmAuthor id="9" name="Derek" initials="D" lastIdx="1" clrIdx="9"/>
  <p:cmAuthor id="3" name="Timothy Hickernell" initials="TMH" lastIdx="12" clrIdx="3"/>
  <p:cmAuthor id="4" name="Derek Silva" initials="DES" lastIdx="2" clrIdx="4"/>
  <p:cmAuthor id="5" name="James A. McCloskey" initials="JAM" lastIdx="6" clrIdx="5"/>
  <p:cmAuthor id="6" name="coconnor" initials="c" lastIdx="14"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150"/>
    <a:srgbClr val="000000"/>
    <a:srgbClr val="C77709"/>
    <a:srgbClr val="902E2E"/>
    <a:srgbClr val="7FAC85"/>
    <a:srgbClr val="243F54"/>
    <a:srgbClr val="CECECE"/>
    <a:srgbClr val="998F57"/>
    <a:srgbClr val="7B7B7B"/>
    <a:srgbClr val="ADB7C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12" autoAdjust="0"/>
    <p:restoredTop sz="96081" autoAdjust="0"/>
  </p:normalViewPr>
  <p:slideViewPr>
    <p:cSldViewPr snapToObjects="1">
      <p:cViewPr>
        <p:scale>
          <a:sx n="100" d="100"/>
          <a:sy n="100" d="100"/>
        </p:scale>
        <p:origin x="-894" y="-210"/>
      </p:cViewPr>
      <p:guideLst>
        <p:guide orient="horz" pos="4003"/>
        <p:guide orient="horz" pos="3888"/>
        <p:guide orient="horz" pos="778"/>
        <p:guide pos="2592"/>
        <p:guide pos="5587"/>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90"/>
      </p:cViewPr>
      <p:guideLst>
        <p:guide orient="horz" pos="2880"/>
        <p:guide pos="2160"/>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0.30000000000000032</c:v>
                </c:pt>
                <c:pt idx="1">
                  <c:v>0.2</c:v>
                </c:pt>
                <c:pt idx="2">
                  <c:v>0.2</c:v>
                </c:pt>
                <c:pt idx="3">
                  <c:v>0.30000000000000032</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40000"/>
                  <a:lumOff val="60000"/>
                </a:srgbClr>
              </a:solidFill>
            </c:spPr>
          </c:dPt>
          <c:dPt>
            <c:idx val="1"/>
            <c:spPr>
              <a:solidFill>
                <a:srgbClr val="998F57">
                  <a:lumMod val="20000"/>
                  <a:lumOff val="80000"/>
                </a:srgbClr>
              </a:solidFill>
            </c:spPr>
          </c:dPt>
          <c:dPt>
            <c:idx val="2"/>
            <c:spPr>
              <a:solidFill>
                <a:srgbClr val="FFFFFF">
                  <a:lumMod val="95000"/>
                </a:srgbClr>
              </a:solidFill>
            </c:spPr>
          </c:dPt>
          <c:dPt>
            <c:idx val="3"/>
            <c:spPr>
              <a:solidFill>
                <a:srgbClr val="998F57">
                  <a:lumMod val="60000"/>
                  <a:lumOff val="40000"/>
                </a:srgbClr>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0.30000000000000032</c:v>
                </c:pt>
                <c:pt idx="1">
                  <c:v>0.30000000000000032</c:v>
                </c:pt>
                <c:pt idx="2">
                  <c:v>0.15000000000000024</c:v>
                </c:pt>
                <c:pt idx="3">
                  <c:v>0.25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10/11/2011</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3"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7.png"/><Relationship Id="rId4"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3.xml"/><Relationship Id="rId5" Type="http://schemas.openxmlformats.org/officeDocument/2006/relationships/tags" Target="../tags/tag5.xml"/><Relationship Id="rId15" Type="http://schemas.openxmlformats.org/officeDocument/2006/relationships/image" Target="../media/image4.gif"/><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4.gif"/><Relationship Id="rId5"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26" Type="http://schemas.openxmlformats.org/officeDocument/2006/relationships/tags" Target="../tags/tag34.xml"/><Relationship Id="rId3" Type="http://schemas.openxmlformats.org/officeDocument/2006/relationships/tags" Target="../tags/tag11.xml"/><Relationship Id="rId21" Type="http://schemas.openxmlformats.org/officeDocument/2006/relationships/tags" Target="../tags/tag29.xml"/><Relationship Id="rId34" Type="http://schemas.openxmlformats.org/officeDocument/2006/relationships/chart" Target="../charts/chart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tags" Target="../tags/tag33.xml"/><Relationship Id="rId33" Type="http://schemas.openxmlformats.org/officeDocument/2006/relationships/oleObject" Target="../embeddings/oleObject3.bin"/><Relationship Id="rId38" Type="http://schemas.openxmlformats.org/officeDocument/2006/relationships/image" Target="../media/image4.gif"/><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29" Type="http://schemas.openxmlformats.org/officeDocument/2006/relationships/tags" Target="../tags/tag37.xml"/><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tags" Target="../tags/tag32.xml"/><Relationship Id="rId32" Type="http://schemas.openxmlformats.org/officeDocument/2006/relationships/notesSlide" Target="../notesSlides/notesSlide5.xml"/><Relationship Id="rId37"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tags" Target="../tags/tag31.xml"/><Relationship Id="rId28" Type="http://schemas.openxmlformats.org/officeDocument/2006/relationships/tags" Target="../tags/tag36.xml"/><Relationship Id="rId36"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tags" Target="../tags/tag27.xml"/><Relationship Id="rId31" Type="http://schemas.openxmlformats.org/officeDocument/2006/relationships/slideLayout" Target="../slideLayouts/slideLayout10.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tags" Target="../tags/tag35.xml"/><Relationship Id="rId30" Type="http://schemas.openxmlformats.org/officeDocument/2006/relationships/tags" Target="../tags/tag38.xml"/><Relationship Id="rId35"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4.gif"/><Relationship Id="rId4"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it-vendor-landscape-wan-optimization/it-vendor-landscape-storyboard-wan-optimization?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Vendor Landscape: WAN Optimization</a:t>
            </a:r>
            <a:endParaRPr lang="en-US" dirty="0" smtClean="0"/>
          </a:p>
        </p:txBody>
      </p:sp>
      <p:sp>
        <p:nvSpPr>
          <p:cNvPr id="8" name="Text Placeholder 7"/>
          <p:cNvSpPr>
            <a:spLocks noGrp="1"/>
          </p:cNvSpPr>
          <p:nvPr>
            <p:ph type="body" sz="quarter" idx="16"/>
          </p:nvPr>
        </p:nvSpPr>
        <p:spPr/>
        <p:txBody>
          <a:bodyPr/>
          <a:lstStyle/>
          <a:p>
            <a:r>
              <a:rPr lang="en-CA" dirty="0"/>
              <a:t>LAN-like performance on the WAN is now possible.</a:t>
            </a:r>
          </a:p>
          <a:p>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Index Ranking Methodology</a:t>
            </a:r>
            <a:endParaRPr lang="en-CA" dirty="0"/>
          </a:p>
        </p:txBody>
      </p:sp>
      <p:sp>
        <p:nvSpPr>
          <p:cNvPr id="8" name="Text Placeholder 2"/>
          <p:cNvSpPr>
            <a:spLocks noGrp="1"/>
          </p:cNvSpPr>
          <p:nvPr>
            <p:ph type="body" sz="quarter" idx="16"/>
          </p:nvPr>
        </p:nvSpPr>
        <p:spPr>
          <a:xfrm>
            <a:off x="249302" y="1279525"/>
            <a:ext cx="8627997" cy="4973925"/>
          </a:xfrm>
        </p:spPr>
        <p:txBody>
          <a:bodyPr/>
          <a:lstStyle/>
          <a:p>
            <a:pPr marL="0" indent="0">
              <a:spcBef>
                <a:spcPts val="1200"/>
              </a:spcBef>
              <a:buNone/>
            </a:pPr>
            <a:r>
              <a:rPr lang="en-US" sz="1050" dirty="0" smtClean="0"/>
              <a:t>Info-Tech Research Group’s Value Index is part of a larger program of vendor evaluations which includes Solution Sets that provide both Vendor Landscapes and broader Selection Advice.</a:t>
            </a:r>
          </a:p>
          <a:p>
            <a:pPr marL="0" indent="0">
              <a:spcBef>
                <a:spcPts val="1200"/>
              </a:spcBef>
              <a:buNone/>
            </a:pPr>
            <a:r>
              <a:rPr lang="en-US" sz="1050" dirty="0" smtClean="0"/>
              <a:t>The Value Index is an indexed ranking of value per dollar as determined by the raw scores given to each vendor by analysts. To perform the calculation, Affordability is removed from the Product score and the entire Product category is reweighted to represent the same proportions. The Product and Vendor scores are then summed, and multiplied by the Affordability raw score to come up with Value Score. Vendors are then indexed to the highest performing vendor by dividing their score into that of the highest scorer, resulting in an indexed ranking with a top score of 100</a:t>
            </a:r>
            <a:r>
              <a:rPr lang="en-US" sz="1050" dirty="0"/>
              <a:t> </a:t>
            </a:r>
            <a:r>
              <a:rPr lang="en-US" sz="1050" dirty="0" smtClean="0"/>
              <a:t>assigned to the leading vendor.</a:t>
            </a:r>
          </a:p>
          <a:p>
            <a:pPr marL="0" indent="0">
              <a:spcBef>
                <a:spcPts val="1200"/>
              </a:spcBef>
              <a:buNone/>
            </a:pPr>
            <a:r>
              <a:rPr lang="en-US" sz="1050" dirty="0" smtClean="0"/>
              <a:t>The Value Index calculation is then repeated on the raw score of each category against Affordability, creating a series of indexes for Features, Usability, Viability, Strategy, and Support, with each being indexed against the highest score in that category. The results for each vendor are displayed in tandem with the average score in each category to provide an idea of over and under performance. </a:t>
            </a:r>
          </a:p>
          <a:p>
            <a:pPr marL="0" indent="0">
              <a:spcBef>
                <a:spcPts val="1200"/>
              </a:spcBef>
              <a:buNone/>
            </a:pPr>
            <a:r>
              <a:rPr lang="en-US" sz="1050" dirty="0" smtClean="0"/>
              <a:t>The Value Index, where applicable, is refreshed every 12 to 24 months, depending upon the dynamics of each individual market.</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896972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Product Pricing Scenario &amp; Methodology</a:t>
            </a:r>
            <a:endParaRPr lang="en-US" dirty="0"/>
          </a:p>
        </p:txBody>
      </p:sp>
      <p:sp>
        <p:nvSpPr>
          <p:cNvPr id="3" name="Text Placeholder 2"/>
          <p:cNvSpPr>
            <a:spLocks noGrp="1"/>
          </p:cNvSpPr>
          <p:nvPr>
            <p:ph type="body" sz="quarter" idx="16"/>
          </p:nvPr>
        </p:nvSpPr>
        <p:spPr>
          <a:xfrm>
            <a:off x="251520" y="1279525"/>
            <a:ext cx="8627997" cy="4973925"/>
          </a:xfrm>
        </p:spPr>
        <p:txBody>
          <a:bodyPr/>
          <a:lstStyle/>
          <a:p>
            <a:pPr marL="0" indent="0">
              <a:buNone/>
            </a:pPr>
            <a:r>
              <a:rPr lang="en-CA" sz="1050" dirty="0" smtClean="0"/>
              <a:t>Info-Tech Research Group provided each vendor with a common pricing scenario to enable normalized scoring of Affordability, calculation of Value Index rankings, and identification of the appropriate solution pricing tier as displayed on each vendor scorecard.</a:t>
            </a:r>
          </a:p>
          <a:p>
            <a:pPr marL="0" indent="0">
              <a:buNone/>
            </a:pPr>
            <a:r>
              <a:rPr lang="en-CA" sz="1050" dirty="0" smtClean="0"/>
              <a:t>Vendors were asked to provide </a:t>
            </a:r>
            <a:r>
              <a:rPr lang="en-CA" sz="1050" i="1" dirty="0" smtClean="0"/>
              <a:t>list </a:t>
            </a:r>
            <a:r>
              <a:rPr lang="en-CA" sz="1050" dirty="0" smtClean="0"/>
              <a:t>costs for WAN optimization appliances and/or software licensing to address the needs of a reference organization described in the pricing scenario.  </a:t>
            </a:r>
          </a:p>
          <a:p>
            <a:pPr marL="0" indent="0">
              <a:buNone/>
            </a:pPr>
            <a:r>
              <a:rPr lang="en-CA" sz="1050" dirty="0" smtClean="0"/>
              <a:t>Additional consulting, deployment, and training services were explicitly out of scope of the pricing request, as was the cost of </a:t>
            </a:r>
            <a:r>
              <a:rPr lang="en-CA" sz="1050" i="1" dirty="0" smtClean="0"/>
              <a:t>enhanced </a:t>
            </a:r>
            <a:r>
              <a:rPr lang="en-CA" sz="1050" dirty="0" smtClean="0"/>
              <a:t>support options, though vendors were encouraged to highlight any such items included with the base product acquisition.  The annual software/hardware maintenance rate was also requested, along with clarity on whether or not the first year of maintenance was included in the quoted appliance/software costs, allowing a three-year total acquisition cost to be calculated for each vendor’s WAN optimization solution.  This three-year total acquisition cost is the basis of the solution pricing tier indicated for each vendor.</a:t>
            </a:r>
          </a:p>
          <a:p>
            <a:pPr marL="0" indent="0">
              <a:buNone/>
            </a:pPr>
            <a:r>
              <a:rPr lang="en-CA" sz="1050" dirty="0" smtClean="0"/>
              <a:t>Finally, the vendors’ three-year total acquisition costs were normalized to produce the Affordability raw scores and calculate Value Index ratings for each solution.</a:t>
            </a:r>
          </a:p>
          <a:p>
            <a:pPr marL="0" indent="0">
              <a:spcBef>
                <a:spcPts val="1200"/>
              </a:spcBef>
              <a:buNone/>
            </a:pPr>
            <a:r>
              <a:rPr lang="en-CA" sz="1050" b="1" dirty="0" smtClean="0"/>
              <a:t>Key elements of the common pricing scenario provided to WAN optimization vendors included:</a:t>
            </a:r>
          </a:p>
          <a:p>
            <a:pPr marL="179388" indent="-179388">
              <a:spcBef>
                <a:spcPts val="0"/>
              </a:spcBef>
            </a:pPr>
            <a:r>
              <a:rPr lang="en-CA" sz="1050" dirty="0" smtClean="0"/>
              <a:t>A nineteen-site organization with 3,000 employees located at the head office facility in Germany, with five regional offices, and fourteen branch offices. The IT department, which consists of 75 FTE, is located primarily at the German head office, with a small proportion of IT staff and systems located at the regional and branch sites. The DR facility is located in the Lansing, MI regional office.</a:t>
            </a:r>
          </a:p>
          <a:p>
            <a:r>
              <a:rPr lang="en-US" sz="1050" dirty="0" smtClean="0"/>
              <a:t>The organization is looking at completing a WAN optimization restructure:</a:t>
            </a:r>
            <a:endParaRPr lang="en-US" dirty="0" smtClean="0"/>
          </a:p>
          <a:p>
            <a:pPr lvl="1"/>
            <a:r>
              <a:rPr lang="en-US" sz="1050" dirty="0" smtClean="0"/>
              <a:t>The Internal network is currently 10Gbps throughout. Each branch office has a full T1/E1 connection. There are WAN optimization devices at each regional office, but not at the branch offices. Each office is part of an MPLS VPN. 5Mbps MPLS VPN at Hamburg HQ, 2Mbps MPLS VPN at regional offices, T1/E1 MPLS VPN connections at remaining branch offices.</a:t>
            </a:r>
          </a:p>
          <a:p>
            <a:pPr lvl="1"/>
            <a:r>
              <a:rPr lang="en-US" sz="1050" dirty="0" smtClean="0"/>
              <a:t>The organization has 300 servers, 50% of which are virtualized.</a:t>
            </a:r>
          </a:p>
          <a:p>
            <a:pPr lvl="1"/>
            <a:r>
              <a:rPr lang="en-US" sz="1050" dirty="0" smtClean="0"/>
              <a:t>Apps that need to be optimized are: CIFS, MAPI, </a:t>
            </a:r>
            <a:r>
              <a:rPr lang="en-US" sz="1050" dirty="0" err="1" smtClean="0"/>
              <a:t>SSL</a:t>
            </a:r>
            <a:r>
              <a:rPr lang="en-US" sz="1050" dirty="0" smtClean="0"/>
              <a:t>, and SharePoint.</a:t>
            </a:r>
          </a:p>
          <a:p>
            <a:pPr lvl="1">
              <a:buNone/>
            </a:pPr>
            <a:endParaRPr lang="en-US" sz="1050" dirty="0" smtClean="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p:txBody>
          <a:bodyPr/>
          <a:lstStyle/>
          <a:p>
            <a:r>
              <a:rPr lang="en-CA" dirty="0" smtClean="0"/>
              <a:t>WAN optimization has hit the mainstream. Many vendors have mobile clients, virtual appliances, and are building for cloud-enabled environments.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p:txBody>
          <a:bodyPr/>
          <a:lstStyle/>
          <a:p>
            <a:r>
              <a:rPr lang="en-CA" dirty="0" smtClean="0"/>
              <a:t>Enterprises seeking to select a solution for WAN optimization.</a:t>
            </a:r>
          </a:p>
          <a:p>
            <a:endParaRPr lang="en-CA" dirty="0" smtClean="0"/>
          </a:p>
          <a:p>
            <a:r>
              <a:rPr lang="en-CA" dirty="0" smtClean="0"/>
              <a:t>Enterprises with a WAN optimization use case that may include:</a:t>
            </a:r>
          </a:p>
          <a:p>
            <a:pPr lvl="1"/>
            <a:r>
              <a:rPr lang="en-CA" dirty="0" smtClean="0"/>
              <a:t>Business continuity and disaster recovery</a:t>
            </a:r>
          </a:p>
          <a:p>
            <a:pPr lvl="1"/>
            <a:r>
              <a:rPr lang="en-CA" dirty="0" smtClean="0"/>
              <a:t>Data center consolidation</a:t>
            </a:r>
          </a:p>
          <a:p>
            <a:pPr lvl="1"/>
            <a:r>
              <a:rPr lang="en-CA" dirty="0" smtClean="0"/>
              <a:t>Branch office acceleration</a:t>
            </a:r>
          </a:p>
          <a:p>
            <a:pPr lvl="1"/>
            <a:r>
              <a:rPr lang="en-CA" dirty="0" smtClean="0"/>
              <a:t>Mobile user acceleration</a:t>
            </a:r>
          </a:p>
          <a:p>
            <a:endParaRPr lang="en-CA" dirty="0">
              <a:solidFill>
                <a:srgbClr val="FF0000"/>
              </a:solidFill>
            </a:endParaRPr>
          </a:p>
        </p:txBody>
      </p:sp>
      <p:sp>
        <p:nvSpPr>
          <p:cNvPr id="20" name="Text Placeholder 19"/>
          <p:cNvSpPr>
            <a:spLocks noGrp="1"/>
          </p:cNvSpPr>
          <p:nvPr>
            <p:ph type="body" sz="quarter" idx="21"/>
          </p:nvPr>
        </p:nvSpPr>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p:txBody>
          <a:bodyPr/>
          <a:lstStyle/>
          <a:p>
            <a:r>
              <a:rPr lang="en-CA" dirty="0" smtClean="0"/>
              <a:t>Understand what’s new in the WAN optimization market.</a:t>
            </a:r>
          </a:p>
          <a:p>
            <a:endParaRPr lang="en-CA" dirty="0" smtClean="0"/>
          </a:p>
          <a:p>
            <a:r>
              <a:rPr lang="en-CA" dirty="0" smtClean="0"/>
              <a:t>Evaluate WAN optimization vendors and products for your enterprise needs.</a:t>
            </a:r>
          </a:p>
          <a:p>
            <a:endParaRPr lang="en-CA" dirty="0" smtClean="0"/>
          </a:p>
          <a:p>
            <a:r>
              <a:rPr lang="en-CA" dirty="0" smtClean="0"/>
              <a:t>Determine which products are most appropriate for particular use cases and scenarios.</a:t>
            </a:r>
          </a:p>
          <a:p>
            <a:endParaRPr lang="en-CA" dirty="0">
              <a:solidFill>
                <a:srgbClr val="FF0000"/>
              </a:solidFill>
            </a:endParaRP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57364" name="think-cell Slide" r:id="rId12" imgW="360" imgH="360" progId="">
              <p:embed/>
            </p:oleObj>
          </a:graphicData>
        </a:graphic>
      </p:graphicFrame>
      <p:sp>
        <p:nvSpPr>
          <p:cNvPr id="7" name="Rounded Rectangle 6"/>
          <p:cNvSpPr/>
          <p:nvPr>
            <p:custDataLst>
              <p:tags r:id="rId2"/>
            </p:custDataLst>
          </p:nvPr>
        </p:nvSpPr>
        <p:spPr>
          <a:xfrm rot="10800000">
            <a:off x="251521" y="4977172"/>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14045" y="497717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251521" y="1817766"/>
            <a:ext cx="3954719" cy="3046988"/>
          </a:xfrm>
          <a:prstGeom prst="rect">
            <a:avLst/>
          </a:prstGeom>
        </p:spPr>
        <p:txBody>
          <a:bodyPr wrap="square">
            <a:spAutoFit/>
          </a:bodyPr>
          <a:lstStyle/>
          <a:p>
            <a:pPr algn="l"/>
            <a:r>
              <a:rPr lang="en-US" sz="1200" dirty="0" smtClean="0"/>
              <a:t>The objective of optimization within a Wide-Area-Network (WAN) is to increase the speed of access to critical information and applications. Utilizing WAN optimization  technologies can significantly enhance enterprise network performance, reducing latency, relieving congestion, reducing bandwidth utilization and costs, and speeding up bandwidth-greedy applications.</a:t>
            </a:r>
          </a:p>
          <a:p>
            <a:pPr algn="l"/>
            <a:endParaRPr lang="en-US" sz="1200" dirty="0" smtClean="0"/>
          </a:p>
          <a:p>
            <a:pPr algn="l"/>
            <a:r>
              <a:rPr lang="en-US" sz="1200" dirty="0" smtClean="0"/>
              <a:t>The most commonly used techniques for WAN optimization include: </a:t>
            </a:r>
          </a:p>
          <a:p>
            <a:pPr algn="l"/>
            <a:endParaRPr lang="en-US" sz="1200" dirty="0" smtClean="0"/>
          </a:p>
          <a:p>
            <a:pPr marL="349250" indent="-228600" algn="l">
              <a:buFont typeface="Arial" pitchFamily="34" charset="0"/>
              <a:buChar char="•"/>
            </a:pPr>
            <a:r>
              <a:rPr lang="en-US" sz="1200" dirty="0" smtClean="0"/>
              <a:t>Caching </a:t>
            </a:r>
          </a:p>
          <a:p>
            <a:pPr marL="349250" indent="-228600" algn="l">
              <a:buFont typeface="Arial" pitchFamily="34" charset="0"/>
              <a:buChar char="•"/>
            </a:pPr>
            <a:r>
              <a:rPr lang="en-US" sz="1200" dirty="0" smtClean="0"/>
              <a:t>Compression </a:t>
            </a:r>
          </a:p>
          <a:p>
            <a:pPr marL="349250" indent="-228600" algn="l">
              <a:buFont typeface="Arial" pitchFamily="34" charset="0"/>
              <a:buChar char="•"/>
            </a:pPr>
            <a:r>
              <a:rPr lang="en-US" sz="1200" dirty="0" smtClean="0"/>
              <a:t>Quality of Service (QoS) tagging </a:t>
            </a:r>
          </a:p>
          <a:p>
            <a:pPr marL="349250" indent="-228600" algn="l">
              <a:buFont typeface="Arial" pitchFamily="34" charset="0"/>
              <a:buChar char="•"/>
            </a:pPr>
            <a:r>
              <a:rPr lang="en-US" sz="1200" dirty="0" smtClean="0"/>
              <a:t>Forward error correction (FEC)</a:t>
            </a:r>
          </a:p>
          <a:p>
            <a:pPr marL="349250" indent="-228600" algn="l">
              <a:buFont typeface="Arial" pitchFamily="34" charset="0"/>
              <a:buChar char="•"/>
            </a:pPr>
            <a:r>
              <a:rPr lang="en-US" sz="1200" dirty="0" smtClean="0"/>
              <a:t>Data deduplication</a:t>
            </a:r>
          </a:p>
        </p:txBody>
      </p:sp>
      <p:sp>
        <p:nvSpPr>
          <p:cNvPr id="5" name="Rectangle 4"/>
          <p:cNvSpPr/>
          <p:nvPr>
            <p:custDataLst>
              <p:tags r:id="rId6"/>
            </p:custDataLst>
          </p:nvPr>
        </p:nvSpPr>
        <p:spPr>
          <a:xfrm>
            <a:off x="4849906" y="1841919"/>
            <a:ext cx="4027394" cy="3600986"/>
          </a:xfrm>
          <a:prstGeom prst="rect">
            <a:avLst/>
          </a:prstGeom>
        </p:spPr>
        <p:txBody>
          <a:bodyPr wrap="square">
            <a:spAutoFit/>
          </a:bodyPr>
          <a:lstStyle/>
          <a:p>
            <a:pPr marL="169863" indent="-169863" algn="l">
              <a:buFont typeface="Arial" pitchFamily="34" charset="0"/>
              <a:buChar char="•"/>
            </a:pPr>
            <a:r>
              <a:rPr lang="en-CA" sz="1200" dirty="0"/>
              <a:t>The growth of </a:t>
            </a:r>
            <a:r>
              <a:rPr lang="en-CA" sz="1200" dirty="0" smtClean="0"/>
              <a:t>teleworking, mobile devices, and </a:t>
            </a:r>
            <a:r>
              <a:rPr lang="en-CA" sz="1200" dirty="0"/>
              <a:t>virtualization are driving WAN optimization </a:t>
            </a:r>
            <a:r>
              <a:rPr lang="en-CA" sz="1200" dirty="0" smtClean="0"/>
              <a:t>implementation, </a:t>
            </a:r>
            <a:r>
              <a:rPr lang="en-CA" sz="1200" dirty="0"/>
              <a:t>and </a:t>
            </a:r>
            <a:r>
              <a:rPr lang="en-CA" sz="1200" dirty="0" smtClean="0"/>
              <a:t>the solutions have </a:t>
            </a:r>
            <a:r>
              <a:rPr lang="en-CA" sz="1200" dirty="0"/>
              <a:t>been diversified to </a:t>
            </a:r>
            <a:r>
              <a:rPr lang="en-CA" sz="1200" dirty="0" smtClean="0"/>
              <a:t>accommodate </a:t>
            </a:r>
            <a:r>
              <a:rPr lang="en-CA" sz="1200" dirty="0"/>
              <a:t>these trends.</a:t>
            </a:r>
          </a:p>
          <a:p>
            <a:pPr marL="169863" indent="-169863" algn="l">
              <a:buFont typeface="Arial" pitchFamily="34" charset="0"/>
              <a:buChar char="•"/>
            </a:pPr>
            <a:endParaRPr lang="en-CA" sz="1200" dirty="0"/>
          </a:p>
          <a:p>
            <a:pPr marL="169863" indent="-169863" algn="l">
              <a:buFont typeface="Arial" pitchFamily="34" charset="0"/>
              <a:buChar char="•"/>
            </a:pPr>
            <a:r>
              <a:rPr lang="en-CA" sz="1200" dirty="0"/>
              <a:t>Virtualization and consolidation require an efficient and accessible </a:t>
            </a:r>
            <a:r>
              <a:rPr lang="en-CA" sz="1200" dirty="0" smtClean="0"/>
              <a:t>WAN. With </a:t>
            </a:r>
            <a:r>
              <a:rPr lang="en-CA" sz="1200" dirty="0"/>
              <a:t>more remote workers in branch offices </a:t>
            </a:r>
            <a:r>
              <a:rPr lang="en-CA" sz="1200" dirty="0" smtClean="0"/>
              <a:t>using centralized applications, WAN optimization has become essential.</a:t>
            </a:r>
            <a:endParaRPr lang="en-CA" sz="1200" dirty="0"/>
          </a:p>
          <a:p>
            <a:pPr marL="169863" indent="-169863" algn="l">
              <a:buFont typeface="Arial" pitchFamily="34" charset="0"/>
              <a:buChar char="•"/>
            </a:pPr>
            <a:endParaRPr lang="en-CA" sz="1200" dirty="0"/>
          </a:p>
          <a:p>
            <a:pPr marL="169863" indent="-169863" algn="l">
              <a:buFont typeface="Arial" pitchFamily="34" charset="0"/>
              <a:buChar char="•"/>
            </a:pPr>
            <a:r>
              <a:rPr lang="en-CA" sz="1200" dirty="0"/>
              <a:t>WAN </a:t>
            </a:r>
            <a:r>
              <a:rPr lang="en-CA" sz="1200" dirty="0" smtClean="0"/>
              <a:t>optimization solutions are also being deployed alongside cloud storage services, making more efficient use of cloud storage for disaster recovery and business continuity.</a:t>
            </a:r>
            <a:endParaRPr lang="en-CA" sz="1200" dirty="0"/>
          </a:p>
          <a:p>
            <a:pPr marL="169863" indent="-169863" algn="l">
              <a:buFont typeface="Arial" pitchFamily="34" charset="0"/>
              <a:buChar char="•"/>
            </a:pPr>
            <a:endParaRPr lang="en-CA" sz="1200" dirty="0"/>
          </a:p>
          <a:p>
            <a:pPr marL="169863" indent="-169863" algn="l">
              <a:buFont typeface="Arial" pitchFamily="34" charset="0"/>
              <a:buChar char="•"/>
            </a:pPr>
            <a:r>
              <a:rPr lang="en-CA" sz="1200" dirty="0"/>
              <a:t>WAN </a:t>
            </a:r>
            <a:r>
              <a:rPr lang="en-CA" sz="1200" dirty="0" smtClean="0"/>
              <a:t>optimization </a:t>
            </a:r>
            <a:r>
              <a:rPr lang="en-CA" sz="1200" dirty="0"/>
              <a:t>solutions </a:t>
            </a:r>
            <a:r>
              <a:rPr lang="en-CA" sz="1200" dirty="0" smtClean="0"/>
              <a:t>are more </a:t>
            </a:r>
            <a:r>
              <a:rPr lang="en-CA" sz="1200" dirty="0"/>
              <a:t>flexible and efficient than ever before</a:t>
            </a:r>
            <a:r>
              <a:rPr lang="en-CA" sz="1200" dirty="0" smtClean="0"/>
              <a:t>. They </a:t>
            </a:r>
            <a:r>
              <a:rPr lang="en-CA" sz="1200" dirty="0"/>
              <a:t>can be used in </a:t>
            </a:r>
            <a:r>
              <a:rPr lang="en-CA" sz="1200" dirty="0" smtClean="0"/>
              <a:t>almost any </a:t>
            </a:r>
            <a:r>
              <a:rPr lang="en-CA" sz="1200" dirty="0"/>
              <a:t>scenario where reliable data </a:t>
            </a:r>
            <a:r>
              <a:rPr lang="en-CA" sz="1200" dirty="0" smtClean="0"/>
              <a:t>transfer </a:t>
            </a:r>
            <a:r>
              <a:rPr lang="en-CA" sz="1200" dirty="0"/>
              <a:t>is </a:t>
            </a:r>
            <a:r>
              <a:rPr lang="en-CA" sz="1200" dirty="0" smtClean="0"/>
              <a:t>vital, or in situations where bandwidth is a scarce resource.</a:t>
            </a:r>
            <a:endParaRPr lang="en-US" sz="1200" dirty="0" smtClean="0"/>
          </a:p>
        </p:txBody>
      </p:sp>
      <p:sp>
        <p:nvSpPr>
          <p:cNvPr id="16" name="Rounded Rectangle 15"/>
          <p:cNvSpPr/>
          <p:nvPr>
            <p:custDataLst>
              <p:tags r:id="rId7"/>
            </p:custDataLst>
          </p:nvPr>
        </p:nvSpPr>
        <p:spPr>
          <a:xfrm>
            <a:off x="251520"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8"/>
            </p:custDataLst>
          </p:nvPr>
        </p:nvSpPr>
        <p:spPr>
          <a:xfrm>
            <a:off x="4814046" y="1362075"/>
            <a:ext cx="406325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grpSp>
        <p:nvGrpSpPr>
          <p:cNvPr id="9" name="Group 135"/>
          <p:cNvGrpSpPr/>
          <p:nvPr>
            <p:custDataLst>
              <p:tags r:id="rId9"/>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As the market evolves, capabilities that were once cutting edge become default and new functionality becomes differentiating. </a:t>
              </a:r>
              <a:r>
                <a:rPr lang="en-US" sz="1200" dirty="0" smtClean="0">
                  <a:solidFill>
                    <a:schemeClr val="tx1"/>
                  </a:solidFill>
                </a:rPr>
                <a:t>Deduplication </a:t>
              </a:r>
              <a:r>
                <a:rPr lang="en-CA" sz="1200" dirty="0" smtClean="0">
                  <a:solidFill>
                    <a:schemeClr val="tx1"/>
                  </a:solidFill>
                </a:rPr>
                <a:t>has become a Table Stakes capability and should no longer be used to differentiate solutions. Instead focus on </a:t>
              </a:r>
              <a:r>
                <a:rPr lang="en-US" sz="1200" dirty="0" smtClean="0">
                  <a:solidFill>
                    <a:schemeClr val="tx1"/>
                  </a:solidFill>
                </a:rPr>
                <a:t>web and video acceleration</a:t>
              </a:r>
              <a:r>
                <a:rPr lang="en-CA" sz="1200" dirty="0" smtClean="0">
                  <a:solidFill>
                    <a:schemeClr val="tx1"/>
                  </a:solidFill>
                </a:rPr>
                <a:t> and advanced reporting to get the best fit for your requirements.</a:t>
              </a:r>
            </a:p>
          </p:txBody>
        </p:sp>
        <p:pic>
          <p:nvPicPr>
            <p:cNvPr id="11" name="Picture 10" descr="insight.png"/>
            <p:cNvPicPr>
              <a:picLocks noChangeAspect="1"/>
            </p:cNvPicPr>
            <p:nvPr/>
          </p:nvPicPr>
          <p:blipFill>
            <a:blip r:embed="rId13" cstate="print"/>
            <a:stretch>
              <a:fillRect/>
            </a:stretch>
          </p:blipFill>
          <p:spPr>
            <a:xfrm>
              <a:off x="328291" y="4509120"/>
              <a:ext cx="1000207" cy="838201"/>
            </a:xfrm>
            <a:prstGeom prst="rect">
              <a:avLst/>
            </a:prstGeom>
          </p:spPr>
        </p:pic>
      </p:grpSp>
      <p:pic>
        <p:nvPicPr>
          <p:cNvPr id="13" name="Picture 12"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123923" name="think-cell Slide" r:id="rId4" imgW="360" imgH="360" progId="">
              <p:embed/>
            </p:oleObj>
          </a:graphicData>
        </a:graphic>
      </p:graphicFrame>
      <p:sp>
        <p:nvSpPr>
          <p:cNvPr id="13" name="Title 12"/>
          <p:cNvSpPr>
            <a:spLocks noGrp="1"/>
          </p:cNvSpPr>
          <p:nvPr>
            <p:ph type="title"/>
          </p:nvPr>
        </p:nvSpPr>
        <p:spPr/>
        <p:txBody>
          <a:bodyPr/>
          <a:lstStyle/>
          <a:p>
            <a:pPr lvl="0"/>
            <a:r>
              <a:rPr lang="en-US" dirty="0" smtClean="0"/>
              <a:t>WAN Optimization Vendor Landscape selection / knock-out criteria: Market share, mind share, and market consolidation</a:t>
            </a:r>
            <a:endParaRPr lang="en-US" dirty="0"/>
          </a:p>
        </p:txBody>
      </p:sp>
      <p:grpSp>
        <p:nvGrpSpPr>
          <p:cNvPr id="15" name="Group 33"/>
          <p:cNvGrpSpPr/>
          <p:nvPr/>
        </p:nvGrpSpPr>
        <p:grpSpPr>
          <a:xfrm>
            <a:off x="467545" y="2286000"/>
            <a:ext cx="8215312" cy="3949228"/>
            <a:chOff x="5543549" y="2722425"/>
            <a:chExt cx="3295651" cy="2796428"/>
          </a:xfrm>
        </p:grpSpPr>
        <p:sp>
          <p:nvSpPr>
            <p:cNvPr id="18" name="Rectangle 17"/>
            <p:cNvSpPr/>
            <p:nvPr/>
          </p:nvSpPr>
          <p:spPr>
            <a:xfrm>
              <a:off x="5543549" y="2987185"/>
              <a:ext cx="3295651" cy="253166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lvl="0"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Blue Coat</a:t>
              </a:r>
              <a:r>
                <a:rPr lang="en-US" sz="1100" dirty="0" smtClean="0">
                  <a:solidFill>
                    <a:schemeClr val="tx1">
                      <a:lumMod val="50000"/>
                    </a:schemeClr>
                  </a:solidFill>
                </a:rPr>
                <a:t>. Focuses on distributed medium and large enterprises, leveraging its Packeteer acquisition.</a:t>
              </a:r>
              <a:endParaRPr lang="en-US" sz="1100" dirty="0" smtClean="0">
                <a:solidFill>
                  <a:schemeClr val="tx1"/>
                </a:solidFill>
              </a:endParaRPr>
            </a:p>
            <a:p>
              <a:pPr marL="233363" lvl="0"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Cisco</a:t>
              </a:r>
              <a:r>
                <a:rPr lang="en-US" sz="1100" dirty="0" smtClean="0">
                  <a:solidFill>
                    <a:schemeClr val="tx1">
                      <a:lumMod val="50000"/>
                    </a:schemeClr>
                  </a:solidFill>
                </a:rPr>
                <a:t>. </a:t>
              </a:r>
              <a:r>
                <a:rPr lang="en-US" sz="1100" dirty="0" smtClean="0">
                  <a:solidFill>
                    <a:schemeClr val="tx1"/>
                  </a:solidFill>
                </a:rPr>
                <a:t>WAAS is ideal for organizations with Cisco networking gear as WAAS can integrate with, and be run on, Cisco modular routers.</a:t>
              </a:r>
            </a:p>
            <a:p>
              <a:pPr marL="233363"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Citrix Systems</a:t>
              </a:r>
              <a:r>
                <a:rPr lang="en-US" sz="1100" dirty="0" smtClean="0">
                  <a:solidFill>
                    <a:schemeClr val="tx1">
                      <a:lumMod val="50000"/>
                    </a:schemeClr>
                  </a:solidFill>
                </a:rPr>
                <a:t>. Best </a:t>
              </a:r>
              <a:r>
                <a:rPr lang="en-US" sz="1100" dirty="0" smtClean="0">
                  <a:solidFill>
                    <a:schemeClr val="tx1"/>
                  </a:solidFill>
                </a:rPr>
                <a:t>known for a diverse portfolio of technology solutions, its WAN optimization appliances boost performance of WAN traffic for organizations with a number of distributed branch offices and centralized data centers.</a:t>
              </a:r>
            </a:p>
            <a:p>
              <a:pPr marL="233363"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Ipanema Technologies</a:t>
              </a:r>
              <a:r>
                <a:rPr lang="en-US" sz="1100" dirty="0" smtClean="0">
                  <a:solidFill>
                    <a:schemeClr val="tx1">
                      <a:lumMod val="50000"/>
                    </a:schemeClr>
                  </a:solidFill>
                </a:rPr>
                <a:t>. </a:t>
              </a:r>
              <a:r>
                <a:rPr lang="en-US" sz="1100" dirty="0" smtClean="0">
                  <a:solidFill>
                    <a:schemeClr val="tx1"/>
                  </a:solidFill>
                </a:rPr>
                <a:t>Has seen success mainly with Europe-based, global companies and service providers.</a:t>
              </a:r>
            </a:p>
            <a:p>
              <a:pPr marL="233363" lvl="0"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Juniper Networks</a:t>
              </a:r>
              <a:r>
                <a:rPr lang="en-US" sz="1100" dirty="0" smtClean="0">
                  <a:solidFill>
                    <a:schemeClr val="tx1">
                      <a:lumMod val="50000"/>
                    </a:schemeClr>
                  </a:solidFill>
                </a:rPr>
                <a:t>.</a:t>
              </a:r>
              <a:r>
                <a:rPr lang="en-US" sz="1100" b="1" dirty="0" smtClean="0">
                  <a:solidFill>
                    <a:schemeClr val="tx1">
                      <a:lumMod val="50000"/>
                    </a:schemeClr>
                  </a:solidFill>
                </a:rPr>
                <a:t> </a:t>
              </a:r>
              <a:r>
                <a:rPr lang="en-US" sz="1100" dirty="0">
                  <a:solidFill>
                    <a:schemeClr val="tx1"/>
                  </a:solidFill>
                </a:rPr>
                <a:t>F</a:t>
              </a:r>
              <a:r>
                <a:rPr lang="en-US" sz="1100" dirty="0" smtClean="0">
                  <a:solidFill>
                    <a:schemeClr val="tx1"/>
                  </a:solidFill>
                </a:rPr>
                <a:t>ocuses on large enterprises and service providers; has been attempting to establish a mid-market presence, but its products suffer from a lack of market awareness.</a:t>
              </a:r>
              <a:endParaRPr lang="en-US" sz="1100" b="1" dirty="0" smtClean="0">
                <a:solidFill>
                  <a:schemeClr val="tx1">
                    <a:lumMod val="50000"/>
                  </a:schemeClr>
                </a:solidFill>
              </a:endParaRPr>
            </a:p>
            <a:p>
              <a:pPr marL="233363"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Riverbed Technology</a:t>
              </a:r>
              <a:r>
                <a:rPr lang="en-US" sz="1100" dirty="0" smtClean="0">
                  <a:solidFill>
                    <a:schemeClr val="tx1">
                      <a:lumMod val="50000"/>
                    </a:schemeClr>
                  </a:solidFill>
                </a:rPr>
                <a:t>.</a:t>
              </a:r>
              <a:r>
                <a:rPr lang="en-US" sz="1100" b="1" dirty="0" smtClean="0">
                  <a:solidFill>
                    <a:schemeClr val="tx1">
                      <a:lumMod val="50000"/>
                    </a:schemeClr>
                  </a:solidFill>
                </a:rPr>
                <a:t> </a:t>
              </a:r>
              <a:r>
                <a:rPr lang="en-US" sz="1100" dirty="0" smtClean="0">
                  <a:solidFill>
                    <a:schemeClr val="tx1">
                      <a:lumMod val="50000"/>
                    </a:schemeClr>
                  </a:solidFill>
                </a:rPr>
                <a:t>Riverbed dominates the market with over 40% market share. It does not lead in every area, but continues to make investments to give customers a more complete view of WAN performance.</a:t>
              </a:r>
              <a:endParaRPr lang="en-US" sz="1100" b="1" dirty="0" smtClean="0">
                <a:solidFill>
                  <a:schemeClr val="tx1">
                    <a:lumMod val="50000"/>
                  </a:schemeClr>
                </a:solidFill>
              </a:endParaRPr>
            </a:p>
            <a:p>
              <a:pPr marL="233363" lvl="0" indent="-233363" algn="l">
                <a:lnSpc>
                  <a:spcPct val="150000"/>
                </a:lnSpc>
                <a:spcBef>
                  <a:spcPts val="300"/>
                </a:spcBef>
                <a:spcAft>
                  <a:spcPts val="300"/>
                </a:spcAft>
                <a:buFont typeface="Arial" pitchFamily="34" charset="0"/>
                <a:buChar char="•"/>
              </a:pPr>
              <a:r>
                <a:rPr lang="en-US" sz="1100" b="1" dirty="0" smtClean="0">
                  <a:solidFill>
                    <a:schemeClr val="tx1">
                      <a:lumMod val="50000"/>
                    </a:schemeClr>
                  </a:solidFill>
                </a:rPr>
                <a:t>Silver Peak Systems</a:t>
              </a:r>
              <a:r>
                <a:rPr lang="en-US" sz="1100" dirty="0" smtClean="0">
                  <a:solidFill>
                    <a:schemeClr val="tx1">
                      <a:lumMod val="50000"/>
                    </a:schemeClr>
                  </a:solidFill>
                </a:rPr>
                <a:t>. Focus is on data center class WAN optimization, and the </a:t>
              </a:r>
              <a:r>
                <a:rPr lang="en-US" sz="1100" dirty="0" smtClean="0">
                  <a:solidFill>
                    <a:schemeClr val="tx1"/>
                  </a:solidFill>
                </a:rPr>
                <a:t>pain points that mid-to-large sized enterprises are experiencing in data center-to-data center communication.</a:t>
              </a:r>
              <a:endParaRPr lang="en-US" sz="1100" b="1" u="sng" dirty="0" smtClean="0">
                <a:solidFill>
                  <a:schemeClr val="tx1"/>
                </a:solidFill>
              </a:endParaRPr>
            </a:p>
          </p:txBody>
        </p:sp>
        <p:sp>
          <p:nvSpPr>
            <p:cNvPr id="19" name="Round Same Side Corner Rectangle 18"/>
            <p:cNvSpPr/>
            <p:nvPr/>
          </p:nvSpPr>
          <p:spPr>
            <a:xfrm>
              <a:off x="5543549" y="2722425"/>
              <a:ext cx="3295650" cy="26476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solidFill>
                    <a:schemeClr val="bg1"/>
                  </a:solidFill>
                </a:rPr>
                <a:t>Included in the Vendor Landscape:</a:t>
              </a:r>
              <a:endParaRPr lang="en-CA" sz="1400" dirty="0">
                <a:solidFill>
                  <a:schemeClr val="bg1"/>
                </a:solidFill>
              </a:endParaRPr>
            </a:p>
          </p:txBody>
        </p:sp>
      </p:grpSp>
      <p:sp>
        <p:nvSpPr>
          <p:cNvPr id="20" name="Text Placeholder 2"/>
          <p:cNvSpPr>
            <a:spLocks noGrp="1"/>
          </p:cNvSpPr>
          <p:nvPr>
            <p:ph type="body" sz="quarter" idx="4294967295"/>
          </p:nvPr>
        </p:nvSpPr>
        <p:spPr>
          <a:xfrm>
            <a:off x="349988" y="1219176"/>
            <a:ext cx="8578496" cy="1055328"/>
          </a:xfrm>
          <a:prstGeom prst="rect">
            <a:avLst/>
          </a:prstGeom>
        </p:spPr>
        <p:txBody>
          <a:bodyPr>
            <a:noAutofit/>
          </a:bodyPr>
          <a:lstStyle/>
          <a:p>
            <a:pPr marL="182563" indent="-182563"/>
            <a:r>
              <a:rPr lang="en-US" dirty="0" smtClean="0"/>
              <a:t>Once seen as a niche market, WAN optimization has turned into a must-have technology for almost any multi-site organization, or those with multiple remote workers. The landscape is moving towards an application delivery network (ADN) approach, with WAN optimization controllers being just one component of the ADN. </a:t>
            </a:r>
          </a:p>
          <a:p>
            <a:pPr marL="182563" indent="-182563"/>
            <a:r>
              <a:rPr lang="en-US" dirty="0" smtClean="0"/>
              <a:t>For this Vendor Landscape, Info-Tech focused on those vendors that have a strong market presence and/or reputational presence among small to mid-sized enterprises.</a:t>
            </a:r>
          </a:p>
        </p:txBody>
      </p:sp>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nvGraphicFramePr>
        <p:xfrm>
          <a:off x="0" y="0"/>
          <a:ext cx="158750" cy="158750"/>
        </p:xfrm>
        <a:graphic>
          <a:graphicData uri="http://schemas.openxmlformats.org/presentationml/2006/ole">
            <p:oleObj spid="_x0000_s109586" name="think-cell Slide" r:id="rId3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t>WAN Optimization Criteria &amp; Weighting Factors</a:t>
            </a:r>
            <a:endParaRPr lang="en-US" dirty="0"/>
          </a:p>
        </p:txBody>
      </p:sp>
      <p:grpSp>
        <p:nvGrpSpPr>
          <p:cNvPr id="3" name="Group 88"/>
          <p:cNvGrpSpPr/>
          <p:nvPr/>
        </p:nvGrpSpPr>
        <p:grpSpPr>
          <a:xfrm>
            <a:off x="5376115" y="1016732"/>
            <a:ext cx="3239075" cy="1824319"/>
            <a:chOff x="5632185" y="1016732"/>
            <a:chExt cx="3280336" cy="1824319"/>
          </a:xfrm>
        </p:grpSpPr>
        <p:graphicFrame>
          <p:nvGraphicFramePr>
            <p:cNvPr id="43" name="Chart 42"/>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4"/>
            </a:graphicData>
          </a:graphic>
        </p:graphicFrame>
        <p:sp>
          <p:nvSpPr>
            <p:cNvPr id="51" name="TextBox 50"/>
            <p:cNvSpPr txBox="1"/>
            <p:nvPr/>
          </p:nvSpPr>
          <p:spPr>
            <a:xfrm>
              <a:off x="5707357" y="1376772"/>
              <a:ext cx="949182" cy="276999"/>
            </a:xfrm>
            <a:prstGeom prst="rect">
              <a:avLst/>
            </a:prstGeom>
            <a:noFill/>
          </p:spPr>
          <p:txBody>
            <a:bodyPr wrap="square" rtlCol="0">
              <a:spAutoFit/>
            </a:bodyPr>
            <a:lstStyle/>
            <a:p>
              <a:r>
                <a:rPr lang="en-US" sz="1200" dirty="0" smtClean="0"/>
                <a:t>Features</a:t>
              </a:r>
              <a:endParaRPr lang="en-US" sz="1200" dirty="0"/>
            </a:p>
          </p:txBody>
        </p:sp>
        <p:sp>
          <p:nvSpPr>
            <p:cNvPr id="52" name="TextBox 51"/>
            <p:cNvSpPr txBox="1"/>
            <p:nvPr/>
          </p:nvSpPr>
          <p:spPr>
            <a:xfrm>
              <a:off x="7870866" y="1412776"/>
              <a:ext cx="949182" cy="276999"/>
            </a:xfrm>
            <a:prstGeom prst="rect">
              <a:avLst/>
            </a:prstGeom>
            <a:noFill/>
          </p:spPr>
          <p:txBody>
            <a:bodyPr wrap="square" rtlCol="0">
              <a:spAutoFit/>
            </a:bodyPr>
            <a:lstStyle/>
            <a:p>
              <a:r>
                <a:rPr lang="en-US" sz="1200" dirty="0" smtClean="0"/>
                <a:t>Usability</a:t>
              </a:r>
              <a:endParaRPr lang="en-US" sz="1200" dirty="0"/>
            </a:p>
          </p:txBody>
        </p:sp>
        <p:sp>
          <p:nvSpPr>
            <p:cNvPr id="53" name="TextBox 52"/>
            <p:cNvSpPr txBox="1"/>
            <p:nvPr/>
          </p:nvSpPr>
          <p:spPr>
            <a:xfrm>
              <a:off x="7891331" y="2149571"/>
              <a:ext cx="1021190" cy="276999"/>
            </a:xfrm>
            <a:prstGeom prst="rect">
              <a:avLst/>
            </a:prstGeom>
            <a:noFill/>
          </p:spPr>
          <p:txBody>
            <a:bodyPr wrap="square" rtlCol="0">
              <a:spAutoFit/>
            </a:bodyPr>
            <a:lstStyle/>
            <a:p>
              <a:r>
                <a:rPr lang="en-US" sz="1200" dirty="0" smtClean="0"/>
                <a:t>Affordability</a:t>
              </a:r>
            </a:p>
          </p:txBody>
        </p:sp>
        <p:sp>
          <p:nvSpPr>
            <p:cNvPr id="84" name="TextBox 83"/>
            <p:cNvSpPr txBox="1"/>
            <p:nvPr/>
          </p:nvSpPr>
          <p:spPr>
            <a:xfrm>
              <a:off x="5632185" y="2149571"/>
              <a:ext cx="1134127" cy="276999"/>
            </a:xfrm>
            <a:prstGeom prst="rect">
              <a:avLst/>
            </a:prstGeom>
            <a:noFill/>
          </p:spPr>
          <p:txBody>
            <a:bodyPr wrap="square" rtlCol="0">
              <a:spAutoFit/>
            </a:bodyPr>
            <a:lstStyle/>
            <a:p>
              <a:r>
                <a:rPr lang="en-US" sz="1200" dirty="0" smtClean="0"/>
                <a:t>Architecture</a:t>
              </a:r>
              <a:endParaRPr lang="en-US" sz="1200" dirty="0"/>
            </a:p>
          </p:txBody>
        </p:sp>
      </p:grpSp>
      <p:grpSp>
        <p:nvGrpSpPr>
          <p:cNvPr id="4" name="Group 89"/>
          <p:cNvGrpSpPr/>
          <p:nvPr>
            <p:custDataLst>
              <p:tags r:id="rId3"/>
            </p:custDataLst>
          </p:nvPr>
        </p:nvGrpSpPr>
        <p:grpSpPr>
          <a:xfrm>
            <a:off x="5525576" y="2657622"/>
            <a:ext cx="2902629" cy="1698115"/>
            <a:chOff x="5548305" y="2626930"/>
            <a:chExt cx="2902629" cy="1698115"/>
          </a:xfrm>
        </p:grpSpPr>
        <p:graphicFrame>
          <p:nvGraphicFramePr>
            <p:cNvPr id="50" name="Chart 49"/>
            <p:cNvGraphicFramePr/>
            <p:nvPr/>
          </p:nvGraphicFramePr>
          <p:xfrm>
            <a:off x="5548305" y="2662790"/>
            <a:ext cx="2902629" cy="1639172"/>
          </p:xfrm>
          <a:graphic>
            <a:graphicData uri="http://schemas.openxmlformats.org/drawingml/2006/chart">
              <c:chart xmlns:c="http://schemas.openxmlformats.org/drawingml/2006/chart" xmlns:r="http://schemas.openxmlformats.org/officeDocument/2006/relationships" r:id="rId35"/>
            </a:graphicData>
          </a:graphic>
        </p:graphicFrame>
        <p:sp>
          <p:nvSpPr>
            <p:cNvPr id="60" name="TextBox 59"/>
            <p:cNvSpPr txBox="1"/>
            <p:nvPr/>
          </p:nvSpPr>
          <p:spPr>
            <a:xfrm>
              <a:off x="6464931" y="2626930"/>
              <a:ext cx="1106336" cy="276999"/>
            </a:xfrm>
            <a:prstGeom prst="rect">
              <a:avLst/>
            </a:prstGeom>
            <a:noFill/>
          </p:spPr>
          <p:txBody>
            <a:bodyPr wrap="square" rtlCol="0">
              <a:spAutoFit/>
            </a:bodyPr>
            <a:lstStyle/>
            <a:p>
              <a:r>
                <a:rPr lang="en-US" sz="1200" b="1" dirty="0" smtClean="0"/>
                <a:t>Product</a:t>
              </a:r>
              <a:endParaRPr lang="en-US" sz="1200" b="1" dirty="0"/>
            </a:p>
          </p:txBody>
        </p:sp>
        <p:sp>
          <p:nvSpPr>
            <p:cNvPr id="61" name="TextBox 60"/>
            <p:cNvSpPr txBox="1"/>
            <p:nvPr/>
          </p:nvSpPr>
          <p:spPr>
            <a:xfrm>
              <a:off x="6484064" y="4048046"/>
              <a:ext cx="1106336" cy="276999"/>
            </a:xfrm>
            <a:prstGeom prst="rect">
              <a:avLst/>
            </a:prstGeom>
            <a:noFill/>
          </p:spPr>
          <p:txBody>
            <a:bodyPr wrap="square" rtlCol="0">
              <a:spAutoFit/>
            </a:bodyPr>
            <a:lstStyle/>
            <a:p>
              <a:r>
                <a:rPr lang="en-US" sz="1200" b="1" dirty="0" smtClean="0"/>
                <a:t>Vendor</a:t>
              </a:r>
              <a:endParaRPr lang="en-US" sz="1200" b="1" dirty="0"/>
            </a:p>
          </p:txBody>
        </p:sp>
      </p:grpSp>
      <p:sp>
        <p:nvSpPr>
          <p:cNvPr id="33" name="TextBox 32"/>
          <p:cNvSpPr txBox="1"/>
          <p:nvPr>
            <p:custDataLst>
              <p:tags r:id="rId4"/>
            </p:custDataLst>
          </p:nvPr>
        </p:nvSpPr>
        <p:spPr>
          <a:xfrm>
            <a:off x="257174" y="3668601"/>
            <a:ext cx="4919472" cy="322659"/>
          </a:xfrm>
          <a:prstGeom prst="round2SameRect">
            <a:avLst/>
          </a:prstGeom>
          <a:noFill/>
          <a:ln>
            <a:noFill/>
          </a:ln>
        </p:spPr>
        <p:txBody>
          <a:bodyPr wrap="square">
            <a:spAutoFit/>
          </a:bodyPr>
          <a:lstStyle/>
          <a:p>
            <a:pPr algn="l">
              <a:defRPr/>
            </a:pPr>
            <a:r>
              <a:rPr lang="en-US" sz="1400" dirty="0" smtClean="0">
                <a:latin typeface="Arial" pitchFamily="34" charset="0"/>
                <a:cs typeface="Arial" pitchFamily="34" charset="0"/>
              </a:rPr>
              <a:t>Vendor </a:t>
            </a:r>
            <a:r>
              <a:rPr lang="en-US" sz="1400" dirty="0">
                <a:latin typeface="Arial" pitchFamily="34" charset="0"/>
                <a:cs typeface="Arial" pitchFamily="34" charset="0"/>
              </a:rPr>
              <a:t>Evaluation</a:t>
            </a:r>
          </a:p>
        </p:txBody>
      </p:sp>
      <p:grpSp>
        <p:nvGrpSpPr>
          <p:cNvPr id="5" name="Group 72"/>
          <p:cNvGrpSpPr/>
          <p:nvPr>
            <p:custDataLst>
              <p:tags r:id="rId5"/>
            </p:custDataLst>
          </p:nvPr>
        </p:nvGrpSpPr>
        <p:grpSpPr>
          <a:xfrm>
            <a:off x="257174" y="4546477"/>
            <a:ext cx="4916339" cy="457200"/>
            <a:chOff x="271462" y="4518752"/>
            <a:chExt cx="4916339" cy="365760"/>
          </a:xfrm>
        </p:grpSpPr>
        <p:sp>
          <p:nvSpPr>
            <p:cNvPr id="35" name="Flowchart: Stored Data 20"/>
            <p:cNvSpPr>
              <a:spLocks noChangeArrowheads="1"/>
            </p:cNvSpPr>
            <p:nvPr>
              <p:custDataLst>
                <p:tags r:id="rId29"/>
              </p:custDataLst>
            </p:nvPr>
          </p:nvSpPr>
          <p:spPr bwMode="auto">
            <a:xfrm flipH="1">
              <a:off x="1822809" y="4518752"/>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30"/>
              </p:custDataLst>
            </p:nvPr>
          </p:nvSpPr>
          <p:spPr bwMode="auto">
            <a:xfrm flipH="1">
              <a:off x="271462" y="4518752"/>
              <a:ext cx="1556109"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grpSp>
      <p:grpSp>
        <p:nvGrpSpPr>
          <p:cNvPr id="6" name="Group 71"/>
          <p:cNvGrpSpPr/>
          <p:nvPr>
            <p:custDataLst>
              <p:tags r:id="rId6"/>
            </p:custDataLst>
          </p:nvPr>
        </p:nvGrpSpPr>
        <p:grpSpPr>
          <a:xfrm>
            <a:off x="257175" y="5065100"/>
            <a:ext cx="4921101" cy="457200"/>
            <a:chOff x="266700" y="4896044"/>
            <a:chExt cx="4921101" cy="365760"/>
          </a:xfrm>
        </p:grpSpPr>
        <p:sp>
          <p:nvSpPr>
            <p:cNvPr id="38" name="Flowchart: Stored Data 21"/>
            <p:cNvSpPr>
              <a:spLocks noChangeArrowheads="1"/>
            </p:cNvSpPr>
            <p:nvPr>
              <p:custDataLst>
                <p:tags r:id="rId27"/>
              </p:custDataLst>
            </p:nvPr>
          </p:nvSpPr>
          <p:spPr bwMode="auto">
            <a:xfrm flipH="1">
              <a:off x="1822809" y="4896044"/>
              <a:ext cx="3364992" cy="36576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28"/>
              </p:custDataLst>
            </p:nvPr>
          </p:nvSpPr>
          <p:spPr bwMode="auto">
            <a:xfrm flipH="1">
              <a:off x="266700" y="4896044"/>
              <a:ext cx="1547813"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grpSp>
      <p:grpSp>
        <p:nvGrpSpPr>
          <p:cNvPr id="7" name="Group 69"/>
          <p:cNvGrpSpPr/>
          <p:nvPr>
            <p:custDataLst>
              <p:tags r:id="rId7"/>
            </p:custDataLst>
          </p:nvPr>
        </p:nvGrpSpPr>
        <p:grpSpPr>
          <a:xfrm>
            <a:off x="257174" y="4027854"/>
            <a:ext cx="4916339" cy="457200"/>
            <a:chOff x="271462" y="4150086"/>
            <a:chExt cx="4916339" cy="365760"/>
          </a:xfrm>
        </p:grpSpPr>
        <p:sp>
          <p:nvSpPr>
            <p:cNvPr id="41" name="Flowchart: Stored Data 19"/>
            <p:cNvSpPr>
              <a:spLocks noChangeArrowheads="1"/>
            </p:cNvSpPr>
            <p:nvPr>
              <p:custDataLst>
                <p:tags r:id="rId25"/>
              </p:custDataLst>
            </p:nvPr>
          </p:nvSpPr>
          <p:spPr bwMode="auto">
            <a:xfrm flipH="1">
              <a:off x="1822809" y="4150086"/>
              <a:ext cx="3364992" cy="36576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26"/>
              </p:custDataLst>
            </p:nvPr>
          </p:nvSpPr>
          <p:spPr bwMode="auto">
            <a:xfrm flipH="1">
              <a:off x="271462" y="4150086"/>
              <a:ext cx="1556109"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grpSp>
      <p:grpSp>
        <p:nvGrpSpPr>
          <p:cNvPr id="8" name="Group 70"/>
          <p:cNvGrpSpPr/>
          <p:nvPr>
            <p:custDataLst>
              <p:tags r:id="rId8"/>
            </p:custDataLst>
          </p:nvPr>
        </p:nvGrpSpPr>
        <p:grpSpPr>
          <a:xfrm>
            <a:off x="257175" y="5583723"/>
            <a:ext cx="4921101" cy="457200"/>
            <a:chOff x="266700" y="5270616"/>
            <a:chExt cx="4921101" cy="365760"/>
          </a:xfrm>
        </p:grpSpPr>
        <p:sp>
          <p:nvSpPr>
            <p:cNvPr id="48" name="Flowchart: Stored Data 21"/>
            <p:cNvSpPr>
              <a:spLocks noChangeArrowheads="1"/>
            </p:cNvSpPr>
            <p:nvPr>
              <p:custDataLst>
                <p:tags r:id="rId23"/>
              </p:custDataLst>
            </p:nvPr>
          </p:nvSpPr>
          <p:spPr bwMode="auto">
            <a:xfrm flipH="1">
              <a:off x="1822809" y="5270616"/>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24"/>
              </p:custDataLst>
            </p:nvPr>
          </p:nvSpPr>
          <p:spPr bwMode="auto">
            <a:xfrm flipH="1">
              <a:off x="266700" y="5270616"/>
              <a:ext cx="1547813"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grpSp>
      <p:sp>
        <p:nvSpPr>
          <p:cNvPr id="18" name="TextBox 17"/>
          <p:cNvSpPr txBox="1"/>
          <p:nvPr>
            <p:custDataLst>
              <p:tags r:id="rId9"/>
            </p:custDataLst>
          </p:nvPr>
        </p:nvSpPr>
        <p:spPr>
          <a:xfrm>
            <a:off x="259555" y="1251575"/>
            <a:ext cx="4918721" cy="322659"/>
          </a:xfrm>
          <a:prstGeom prst="round2SameRect">
            <a:avLst/>
          </a:prstGeom>
          <a:noFill/>
          <a:ln>
            <a:noFill/>
          </a:ln>
        </p:spPr>
        <p:txBody>
          <a:bodyPr wrap="square">
            <a:spAutoFit/>
          </a:bodyPr>
          <a:lstStyle/>
          <a:p>
            <a:pPr algn="l">
              <a:defRPr/>
            </a:pPr>
            <a:r>
              <a:rPr lang="en-US" sz="1400" dirty="0">
                <a:latin typeface="Arial" pitchFamily="34" charset="0"/>
                <a:cs typeface="Arial" pitchFamily="34" charset="0"/>
              </a:rPr>
              <a:t>Product Evaluation</a:t>
            </a:r>
          </a:p>
        </p:txBody>
      </p:sp>
      <p:grpSp>
        <p:nvGrpSpPr>
          <p:cNvPr id="9" name="Group 80"/>
          <p:cNvGrpSpPr/>
          <p:nvPr>
            <p:custDataLst>
              <p:tags r:id="rId10"/>
            </p:custDataLst>
          </p:nvPr>
        </p:nvGrpSpPr>
        <p:grpSpPr>
          <a:xfrm>
            <a:off x="259555" y="2634985"/>
            <a:ext cx="4918721" cy="457200"/>
            <a:chOff x="266699" y="2280254"/>
            <a:chExt cx="4918721" cy="365760"/>
          </a:xfrm>
          <a:solidFill>
            <a:schemeClr val="accent1">
              <a:lumMod val="40000"/>
              <a:lumOff val="60000"/>
            </a:schemeClr>
          </a:solidFill>
        </p:grpSpPr>
        <p:sp>
          <p:nvSpPr>
            <p:cNvPr id="22" name="Flowchart: Stored Data 21"/>
            <p:cNvSpPr>
              <a:spLocks noChangeArrowheads="1"/>
            </p:cNvSpPr>
            <p:nvPr>
              <p:custDataLst>
                <p:tags r:id="rId21"/>
              </p:custDataLst>
            </p:nvPr>
          </p:nvSpPr>
          <p:spPr bwMode="auto">
            <a:xfrm flipH="1">
              <a:off x="1820428" y="2280254"/>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22"/>
              </p:custDataLst>
            </p:nvPr>
          </p:nvSpPr>
          <p:spPr bwMode="auto">
            <a:xfrm flipH="1">
              <a:off x="266699" y="2280254"/>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grpSp>
      <p:grpSp>
        <p:nvGrpSpPr>
          <p:cNvPr id="10" name="Group 79"/>
          <p:cNvGrpSpPr/>
          <p:nvPr>
            <p:custDataLst>
              <p:tags r:id="rId11"/>
            </p:custDataLst>
          </p:nvPr>
        </p:nvGrpSpPr>
        <p:grpSpPr>
          <a:xfrm>
            <a:off x="259555" y="3143054"/>
            <a:ext cx="4918721" cy="457200"/>
            <a:chOff x="266699" y="2655170"/>
            <a:chExt cx="4918721" cy="365760"/>
          </a:xfrm>
          <a:solidFill>
            <a:schemeClr val="accent1">
              <a:lumMod val="20000"/>
              <a:lumOff val="80000"/>
            </a:schemeClr>
          </a:solidFill>
        </p:grpSpPr>
        <p:sp>
          <p:nvSpPr>
            <p:cNvPr id="45" name="Flowchart: Stored Data 21"/>
            <p:cNvSpPr>
              <a:spLocks noChangeArrowheads="1"/>
            </p:cNvSpPr>
            <p:nvPr>
              <p:custDataLst>
                <p:tags r:id="rId19"/>
              </p:custDataLst>
            </p:nvPr>
          </p:nvSpPr>
          <p:spPr bwMode="auto">
            <a:xfrm flipH="1">
              <a:off x="1820428" y="2655170"/>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20"/>
              </p:custDataLst>
            </p:nvPr>
          </p:nvSpPr>
          <p:spPr bwMode="auto">
            <a:xfrm flipH="1">
              <a:off x="266699" y="265517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grpSp>
      <p:grpSp>
        <p:nvGrpSpPr>
          <p:cNvPr id="11" name="Group 81"/>
          <p:cNvGrpSpPr/>
          <p:nvPr>
            <p:custDataLst>
              <p:tags r:id="rId12"/>
            </p:custDataLst>
          </p:nvPr>
        </p:nvGrpSpPr>
        <p:grpSpPr>
          <a:xfrm>
            <a:off x="259555" y="2126916"/>
            <a:ext cx="4918721" cy="457200"/>
            <a:chOff x="266699" y="1905337"/>
            <a:chExt cx="4918721" cy="365760"/>
          </a:xfrm>
          <a:solidFill>
            <a:schemeClr val="accent1">
              <a:lumMod val="20000"/>
              <a:lumOff val="80000"/>
            </a:schemeClr>
          </a:solidFill>
        </p:grpSpPr>
        <p:sp>
          <p:nvSpPr>
            <p:cNvPr id="26" name="Flowchart: Stored Data 20"/>
            <p:cNvSpPr>
              <a:spLocks noChangeArrowheads="1"/>
            </p:cNvSpPr>
            <p:nvPr>
              <p:custDataLst>
                <p:tags r:id="rId17"/>
              </p:custDataLst>
            </p:nvPr>
          </p:nvSpPr>
          <p:spPr bwMode="auto">
            <a:xfrm flipH="1">
              <a:off x="1820428" y="1905337"/>
              <a:ext cx="3364992" cy="365760"/>
            </a:xfrm>
            <a:prstGeom prst="rect">
              <a:avLst/>
            </a:prstGeom>
            <a:grpFill/>
            <a:ln w="6350">
              <a:noFill/>
              <a:miter lim="800000"/>
              <a:headEnd/>
              <a:tailEnd/>
            </a:ln>
            <a:effectLst/>
          </p:spPr>
          <p:txBody>
            <a:bodyPr anchor="ctr"/>
            <a:lstStyle/>
            <a:p>
              <a:pPr algn="l">
                <a:defRPr/>
              </a:pPr>
              <a:r>
                <a:rPr lang="en-US" sz="1200" dirty="0">
                  <a:solidFill>
                    <a:schemeClr val="bg1">
                      <a:lumMod val="10000"/>
                    </a:schemeClr>
                  </a:solidFill>
                  <a:latin typeface="Arial" pitchFamily="34" charset="0"/>
                  <a:cs typeface="Arial" pitchFamily="34" charset="0"/>
                </a:rPr>
                <a:t>The </a:t>
              </a:r>
              <a:r>
                <a:rPr lang="en-US" sz="1200" dirty="0" smtClean="0">
                  <a:solidFill>
                    <a:schemeClr val="bg1">
                      <a:lumMod val="10000"/>
                    </a:schemeClr>
                  </a:solidFill>
                  <a:latin typeface="Arial" pitchFamily="34" charset="0"/>
                  <a:cs typeface="Arial" pitchFamily="34" charset="0"/>
                </a:rPr>
                <a:t>three </a:t>
              </a:r>
              <a:r>
                <a:rPr lang="en-US" sz="1200" dirty="0">
                  <a:solidFill>
                    <a:schemeClr val="bg1">
                      <a:lumMod val="10000"/>
                    </a:schemeClr>
                  </a:solidFill>
                  <a:latin typeface="Arial" pitchFamily="34" charset="0"/>
                  <a:cs typeface="Arial" pitchFamily="34" charset="0"/>
                </a:rPr>
                <a:t>year TCO of the solution is economical.</a:t>
              </a:r>
            </a:p>
          </p:txBody>
        </p:sp>
        <p:sp>
          <p:nvSpPr>
            <p:cNvPr id="78" name="Rectangle 77"/>
            <p:cNvSpPr>
              <a:spLocks noChangeArrowheads="1"/>
            </p:cNvSpPr>
            <p:nvPr>
              <p:custDataLst>
                <p:tags r:id="rId18"/>
              </p:custDataLst>
            </p:nvPr>
          </p:nvSpPr>
          <p:spPr bwMode="auto">
            <a:xfrm flipH="1">
              <a:off x="266699" y="1905337"/>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grpSp>
      <p:grpSp>
        <p:nvGrpSpPr>
          <p:cNvPr id="12" name="Group 82"/>
          <p:cNvGrpSpPr/>
          <p:nvPr>
            <p:custDataLst>
              <p:tags r:id="rId13"/>
            </p:custDataLst>
          </p:nvPr>
        </p:nvGrpSpPr>
        <p:grpSpPr>
          <a:xfrm>
            <a:off x="259555" y="1618847"/>
            <a:ext cx="4918721" cy="457200"/>
            <a:chOff x="266699" y="1530420"/>
            <a:chExt cx="4918721" cy="365760"/>
          </a:xfrm>
          <a:solidFill>
            <a:schemeClr val="accent1">
              <a:lumMod val="40000"/>
              <a:lumOff val="60000"/>
            </a:schemeClr>
          </a:solidFill>
        </p:grpSpPr>
        <p:sp>
          <p:nvSpPr>
            <p:cNvPr id="24" name="Flowchart: Stored Data 19"/>
            <p:cNvSpPr>
              <a:spLocks noChangeArrowheads="1"/>
            </p:cNvSpPr>
            <p:nvPr>
              <p:custDataLst>
                <p:tags r:id="rId15"/>
              </p:custDataLst>
            </p:nvPr>
          </p:nvSpPr>
          <p:spPr bwMode="auto">
            <a:xfrm flipH="1">
              <a:off x="1820428" y="1530420"/>
              <a:ext cx="3364992" cy="365760"/>
            </a:xfrm>
            <a:prstGeom prst="rect">
              <a:avLst/>
            </a:prstGeom>
            <a:grp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16"/>
              </p:custDataLst>
            </p:nvPr>
          </p:nvSpPr>
          <p:spPr bwMode="auto">
            <a:xfrm flipH="1">
              <a:off x="266699" y="153042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pSp>
      <p:grpSp>
        <p:nvGrpSpPr>
          <p:cNvPr id="13" name="Group 88"/>
          <p:cNvGrpSpPr/>
          <p:nvPr>
            <p:custDataLst>
              <p:tags r:id="rId14"/>
            </p:custDataLst>
          </p:nvPr>
        </p:nvGrpSpPr>
        <p:grpSpPr>
          <a:xfrm>
            <a:off x="5374987" y="4211646"/>
            <a:ext cx="3147765" cy="1824319"/>
            <a:chOff x="5632185" y="1016732"/>
            <a:chExt cx="3187863" cy="1824319"/>
          </a:xfrm>
        </p:grpSpPr>
        <p:graphicFrame>
          <p:nvGraphicFramePr>
            <p:cNvPr id="54" name="Chart 53"/>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6"/>
            </a:graphicData>
          </a:graphic>
        </p:graphicFrame>
        <p:sp>
          <p:nvSpPr>
            <p:cNvPr id="55" name="TextBox 54"/>
            <p:cNvSpPr txBox="1"/>
            <p:nvPr/>
          </p:nvSpPr>
          <p:spPr>
            <a:xfrm>
              <a:off x="5707357" y="1376772"/>
              <a:ext cx="949182" cy="276999"/>
            </a:xfrm>
            <a:prstGeom prst="rect">
              <a:avLst/>
            </a:prstGeom>
            <a:noFill/>
          </p:spPr>
          <p:txBody>
            <a:bodyPr wrap="square" rtlCol="0">
              <a:spAutoFit/>
            </a:bodyPr>
            <a:lstStyle/>
            <a:p>
              <a:r>
                <a:rPr lang="en-US" sz="1200" dirty="0" smtClean="0"/>
                <a:t>Viability</a:t>
              </a:r>
              <a:endParaRPr lang="en-US" sz="1200" dirty="0"/>
            </a:p>
          </p:txBody>
        </p:sp>
        <p:sp>
          <p:nvSpPr>
            <p:cNvPr id="62" name="TextBox 61"/>
            <p:cNvSpPr txBox="1"/>
            <p:nvPr/>
          </p:nvSpPr>
          <p:spPr>
            <a:xfrm>
              <a:off x="7870866" y="1412776"/>
              <a:ext cx="949182" cy="276999"/>
            </a:xfrm>
            <a:prstGeom prst="rect">
              <a:avLst/>
            </a:prstGeom>
            <a:noFill/>
          </p:spPr>
          <p:txBody>
            <a:bodyPr wrap="square" rtlCol="0">
              <a:spAutoFit/>
            </a:bodyPr>
            <a:lstStyle/>
            <a:p>
              <a:r>
                <a:rPr lang="en-US" sz="1200" dirty="0" smtClean="0"/>
                <a:t>Strategy</a:t>
              </a:r>
              <a:endParaRPr lang="en-US" sz="1200" dirty="0"/>
            </a:p>
          </p:txBody>
        </p:sp>
        <p:sp>
          <p:nvSpPr>
            <p:cNvPr id="63" name="TextBox 62"/>
            <p:cNvSpPr txBox="1"/>
            <p:nvPr/>
          </p:nvSpPr>
          <p:spPr>
            <a:xfrm>
              <a:off x="7626676" y="2327386"/>
              <a:ext cx="1021190" cy="276999"/>
            </a:xfrm>
            <a:prstGeom prst="rect">
              <a:avLst/>
            </a:prstGeom>
            <a:noFill/>
          </p:spPr>
          <p:txBody>
            <a:bodyPr wrap="square" rtlCol="0">
              <a:spAutoFit/>
            </a:bodyPr>
            <a:lstStyle/>
            <a:p>
              <a:r>
                <a:rPr lang="en-US" sz="1200" dirty="0" smtClean="0"/>
                <a:t>Reach</a:t>
              </a:r>
            </a:p>
          </p:txBody>
        </p:sp>
        <p:sp>
          <p:nvSpPr>
            <p:cNvPr id="64" name="TextBox 63"/>
            <p:cNvSpPr txBox="1"/>
            <p:nvPr/>
          </p:nvSpPr>
          <p:spPr>
            <a:xfrm>
              <a:off x="5632185" y="2149571"/>
              <a:ext cx="1134127" cy="276999"/>
            </a:xfrm>
            <a:prstGeom prst="rect">
              <a:avLst/>
            </a:prstGeom>
            <a:noFill/>
          </p:spPr>
          <p:txBody>
            <a:bodyPr wrap="square" rtlCol="0">
              <a:spAutoFit/>
            </a:bodyPr>
            <a:lstStyle/>
            <a:p>
              <a:r>
                <a:rPr lang="en-US" sz="1200" dirty="0" smtClean="0"/>
                <a:t>Channel</a:t>
              </a:r>
              <a:endParaRPr lang="en-US" sz="1200" dirty="0"/>
            </a:p>
          </p:txBody>
        </p:sp>
      </p:grpSp>
      <p:pic>
        <p:nvPicPr>
          <p:cNvPr id="47" name="Picture 46" descr="sample_linkbar-itrgNEW.gif">
            <a:hlinkClick r:id="rId37"/>
          </p:cNvPr>
          <p:cNvPicPr>
            <a:picLocks noChangeAspect="1"/>
          </p:cNvPicPr>
          <p:nvPr/>
        </p:nvPicPr>
        <p:blipFill>
          <a:blip r:embed="rId3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266699" y="540922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Table Stakes are all you need from your WAN optimization solution, the only true differentiator for the organization is price. Otherwise, dig deeper to find the best price to value for your needs.</a:t>
              </a:r>
            </a:p>
          </p:txBody>
        </p:sp>
        <p:pic>
          <p:nvPicPr>
            <p:cNvPr id="98" name="Picture 97" descr="insight.png"/>
            <p:cNvPicPr>
              <a:picLocks noChangeAspect="1"/>
            </p:cNvPicPr>
            <p:nvPr/>
          </p:nvPicPr>
          <p:blipFill>
            <a:blip r:embed="rId3" cstate="print"/>
            <a:stretch>
              <a:fillRect/>
            </a:stretch>
          </p:blipFill>
          <p:spPr>
            <a:xfrm>
              <a:off x="328614" y="3609020"/>
              <a:ext cx="1000207" cy="838201"/>
            </a:xfrm>
            <a:prstGeom prst="rect">
              <a:avLst/>
            </a:prstGeom>
          </p:spPr>
        </p:pic>
      </p:grpSp>
      <p:sp>
        <p:nvSpPr>
          <p:cNvPr id="95" name="Rectangle 94"/>
          <p:cNvSpPr/>
          <p:nvPr/>
        </p:nvSpPr>
        <p:spPr>
          <a:xfrm>
            <a:off x="5364088" y="2060848"/>
            <a:ext cx="3513212"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some even do so in multiple categories. This section aims to highlight the product’s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266701" y="1581361"/>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Table Stakes</a:t>
            </a:r>
            <a:endParaRPr lang="en-CA" sz="1400" b="1" dirty="0">
              <a:solidFill>
                <a:schemeClr val="tx1"/>
              </a:solidFill>
            </a:endParaRPr>
          </a:p>
        </p:txBody>
      </p:sp>
      <p:sp>
        <p:nvSpPr>
          <p:cNvPr id="107" name="Rounded Rectangle 106"/>
          <p:cNvSpPr/>
          <p:nvPr/>
        </p:nvSpPr>
        <p:spPr>
          <a:xfrm>
            <a:off x="5292080" y="1581361"/>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 Does This Mean?</a:t>
            </a:r>
            <a:endParaRPr lang="en-CA" sz="1400" b="1" dirty="0">
              <a:solidFill>
                <a:schemeClr val="tx1"/>
              </a:solidFill>
            </a:endParaRPr>
          </a:p>
        </p:txBody>
      </p:sp>
      <p:graphicFrame>
        <p:nvGraphicFramePr>
          <p:cNvPr id="31" name="Table 30"/>
          <p:cNvGraphicFramePr>
            <a:graphicFrameLocks noGrp="1"/>
          </p:cNvGraphicFramePr>
          <p:nvPr/>
        </p:nvGraphicFramePr>
        <p:xfrm>
          <a:off x="267022" y="1952836"/>
          <a:ext cx="4937760" cy="3388360"/>
        </p:xfrm>
        <a:graphic>
          <a:graphicData uri="http://schemas.openxmlformats.org/drawingml/2006/table">
            <a:tbl>
              <a:tblPr firstRow="1" bandRow="1">
                <a:tableStyleId>{5C22544A-7EE6-4342-B048-85BDC9FD1C3A}</a:tableStyleId>
              </a:tblPr>
              <a:tblGrid>
                <a:gridCol w="1836098"/>
                <a:gridCol w="3101662"/>
              </a:tblGrid>
              <a:tr h="370840">
                <a:tc>
                  <a:txBody>
                    <a:bodyPr/>
                    <a:lstStyle/>
                    <a:p>
                      <a:r>
                        <a:rPr lang="en-US" sz="1400" dirty="0" smtClean="0"/>
                        <a:t>Feature</a:t>
                      </a:r>
                      <a:endParaRPr lang="en-US" sz="1400" dirty="0"/>
                    </a:p>
                  </a:txBody>
                  <a:tcPr anchor="ctr"/>
                </a:tc>
                <a:tc>
                  <a:txBody>
                    <a:bodyPr/>
                    <a:lstStyle/>
                    <a:p>
                      <a:r>
                        <a:rPr lang="en-US" sz="1400" dirty="0" smtClean="0"/>
                        <a:t>Description</a:t>
                      </a:r>
                      <a:endParaRPr lang="en-US" sz="1400" dirty="0"/>
                    </a:p>
                  </a:txBody>
                  <a:tcPr anchor="ctr"/>
                </a:tc>
              </a:tr>
              <a:tr h="548640">
                <a:tc>
                  <a:txBody>
                    <a:bodyPr/>
                    <a:lstStyle/>
                    <a:p>
                      <a:r>
                        <a:rPr lang="en-US" sz="1200" b="1" dirty="0" smtClean="0">
                          <a:solidFill>
                            <a:schemeClr val="tx1"/>
                          </a:solidFill>
                        </a:rPr>
                        <a:t>Protocol-Level Optimization</a:t>
                      </a:r>
                      <a:endParaRPr lang="en-US" sz="1200" b="1"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Optimization of protocols at layer 3 and layer 4, compressing packets based on the type of data they hold.</a:t>
                      </a:r>
                    </a:p>
                  </a:txBody>
                  <a:tcPr>
                    <a:solidFill>
                      <a:schemeClr val="accent1">
                        <a:lumMod val="40000"/>
                        <a:lumOff val="60000"/>
                      </a:schemeClr>
                    </a:solidFill>
                  </a:tcPr>
                </a:tc>
              </a:tr>
              <a:tr h="548640">
                <a:tc>
                  <a:txBody>
                    <a:bodyPr/>
                    <a:lstStyle/>
                    <a:p>
                      <a:r>
                        <a:rPr lang="en-US" sz="1200" b="1" kern="1200" dirty="0" err="1" smtClean="0">
                          <a:solidFill>
                            <a:schemeClr val="dk1"/>
                          </a:solidFill>
                          <a:latin typeface="+mn-lt"/>
                          <a:ea typeface="+mn-ea"/>
                          <a:cs typeface="+mn-cs"/>
                        </a:rPr>
                        <a:t>QoS</a:t>
                      </a:r>
                      <a:r>
                        <a:rPr lang="en-US" sz="1200" b="1" kern="1200" dirty="0" smtClean="0">
                          <a:solidFill>
                            <a:schemeClr val="dk1"/>
                          </a:solidFill>
                          <a:latin typeface="+mn-lt"/>
                          <a:ea typeface="+mn-ea"/>
                          <a:cs typeface="+mn-cs"/>
                        </a:rPr>
                        <a:t>/</a:t>
                      </a:r>
                      <a:r>
                        <a:rPr lang="en-US" sz="1200" b="1" kern="1200" dirty="0" err="1" smtClean="0">
                          <a:solidFill>
                            <a:schemeClr val="dk1"/>
                          </a:solidFill>
                          <a:latin typeface="+mn-lt"/>
                          <a:ea typeface="+mn-ea"/>
                          <a:cs typeface="+mn-cs"/>
                        </a:rPr>
                        <a:t>QoE</a:t>
                      </a:r>
                      <a:r>
                        <a:rPr lang="en-US" sz="1200" b="1" kern="1200" dirty="0" smtClean="0">
                          <a:solidFill>
                            <a:schemeClr val="dk1"/>
                          </a:solidFill>
                          <a:latin typeface="+mn-lt"/>
                          <a:ea typeface="+mn-ea"/>
                          <a:cs typeface="+mn-cs"/>
                        </a:rPr>
                        <a:t> Enforcement</a:t>
                      </a:r>
                      <a:endParaRPr lang="en-US" sz="1200" b="1" dirty="0">
                        <a:solidFill>
                          <a:srgbClr val="FF0000"/>
                        </a:solidFill>
                      </a:endParaRPr>
                    </a:p>
                  </a:txBody>
                  <a:tcPr>
                    <a:solidFill>
                      <a:schemeClr val="accent1">
                        <a:lumMod val="20000"/>
                        <a:lumOff val="80000"/>
                      </a:schemeClr>
                    </a:solidFill>
                  </a:tcPr>
                </a:tc>
                <a:tc>
                  <a:txBody>
                    <a:bodyPr/>
                    <a:lstStyle/>
                    <a:p>
                      <a:r>
                        <a:rPr lang="en-US" sz="1200" kern="1200" dirty="0" smtClean="0">
                          <a:solidFill>
                            <a:schemeClr val="dk1"/>
                          </a:solidFill>
                          <a:latin typeface="+mn-lt"/>
                          <a:ea typeface="+mn-ea"/>
                          <a:cs typeface="+mn-cs"/>
                        </a:rPr>
                        <a:t>Ability to detect and maintain QoS tagging as data passes through.</a:t>
                      </a:r>
                    </a:p>
                  </a:txBody>
                  <a:tcPr>
                    <a:solidFill>
                      <a:schemeClr val="accent1">
                        <a:lumMod val="20000"/>
                        <a:lumOff val="80000"/>
                      </a:schemeClr>
                    </a:solidFill>
                  </a:tcPr>
                </a:tc>
              </a:tr>
              <a:tr h="548640">
                <a:tc>
                  <a:txBody>
                    <a:bodyPr/>
                    <a:lstStyle/>
                    <a:p>
                      <a:pPr lvl="0"/>
                      <a:r>
                        <a:rPr lang="en-US" sz="1200" b="1" kern="1200" dirty="0" smtClean="0">
                          <a:solidFill>
                            <a:schemeClr val="dk1"/>
                          </a:solidFill>
                          <a:latin typeface="+mn-lt"/>
                          <a:ea typeface="+mn-ea"/>
                          <a:cs typeface="+mn-cs"/>
                        </a:rPr>
                        <a:t>Basic Reporting</a:t>
                      </a:r>
                      <a:endParaRPr lang="en-US" sz="1200" b="1"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Reporting to show acceleration of protocols, amount of traffic, compression rates, and filter by date/time.</a:t>
                      </a:r>
                    </a:p>
                  </a:txBody>
                  <a:tcPr>
                    <a:solidFill>
                      <a:schemeClr val="accent1">
                        <a:lumMod val="40000"/>
                        <a:lumOff val="60000"/>
                      </a:schemeClr>
                    </a:solidFill>
                  </a:tcPr>
                </a:tc>
              </a:tr>
              <a:tr h="548640">
                <a:tc>
                  <a:txBody>
                    <a:bodyPr/>
                    <a:lstStyle/>
                    <a:p>
                      <a:r>
                        <a:rPr lang="en-US" sz="1200" b="1" kern="1200" dirty="0" smtClean="0">
                          <a:solidFill>
                            <a:schemeClr val="dk1"/>
                          </a:solidFill>
                          <a:latin typeface="+mn-lt"/>
                          <a:ea typeface="+mn-ea"/>
                          <a:cs typeface="+mn-cs"/>
                        </a:rPr>
                        <a:t>Integration with AD/LDAP</a:t>
                      </a:r>
                      <a:endParaRPr lang="en-US" sz="1200" b="1" dirty="0">
                        <a:solidFill>
                          <a:srgbClr val="FF0000"/>
                        </a:solidFill>
                      </a:endParaRPr>
                    </a:p>
                  </a:txBody>
                  <a:tcPr>
                    <a:solidFill>
                      <a:schemeClr val="accent1">
                        <a:lumMod val="20000"/>
                        <a:lumOff val="80000"/>
                      </a:schemeClr>
                    </a:solidFill>
                  </a:tcPr>
                </a:tc>
                <a:tc>
                  <a:txBody>
                    <a:bodyPr/>
                    <a:lstStyle/>
                    <a:p>
                      <a:r>
                        <a:rPr lang="en-US" sz="1200" kern="1200" dirty="0" smtClean="0">
                          <a:solidFill>
                            <a:schemeClr val="dk1"/>
                          </a:solidFill>
                          <a:latin typeface="+mn-lt"/>
                          <a:ea typeface="+mn-ea"/>
                          <a:cs typeface="+mn-cs"/>
                        </a:rPr>
                        <a:t>Integration with user directory to allow policies to be set by user, department, building, etc.</a:t>
                      </a:r>
                      <a:endParaRPr lang="en-US" sz="1200" dirty="0"/>
                    </a:p>
                  </a:txBody>
                  <a:tcPr>
                    <a:solidFill>
                      <a:schemeClr val="accent1">
                        <a:lumMod val="20000"/>
                        <a:lumOff val="80000"/>
                      </a:schemeClr>
                    </a:solidFill>
                  </a:tcPr>
                </a:tc>
              </a:tr>
              <a:tr h="548640">
                <a:tc>
                  <a:txBody>
                    <a:bodyPr/>
                    <a:lstStyle/>
                    <a:p>
                      <a:pPr lvl="0"/>
                      <a:r>
                        <a:rPr lang="en-US" sz="1200" b="1" kern="1200" dirty="0" smtClean="0">
                          <a:solidFill>
                            <a:schemeClr val="dk1"/>
                          </a:solidFill>
                          <a:latin typeface="+mn-lt"/>
                          <a:ea typeface="+mn-ea"/>
                          <a:cs typeface="+mn-cs"/>
                        </a:rPr>
                        <a:t>Deduplication</a:t>
                      </a:r>
                      <a:endParaRPr lang="en-US" sz="1200" b="1"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Ability to reduce bandwidth usage by deduplicating data at the source endpoint.</a:t>
                      </a:r>
                    </a:p>
                  </a:txBody>
                  <a:tcPr>
                    <a:solidFill>
                      <a:schemeClr val="accent1">
                        <a:lumMod val="40000"/>
                        <a:lumOff val="60000"/>
                      </a:schemeClr>
                    </a:solidFill>
                  </a:tcPr>
                </a:tc>
              </a:tr>
            </a:tbl>
          </a:graphicData>
        </a:graphic>
      </p:graphicFrame>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market differentiators that make or break a product</a:t>
            </a:r>
            <a:endParaRPr lang="en-US" dirty="0"/>
          </a:p>
        </p:txBody>
      </p:sp>
      <p:graphicFrame>
        <p:nvGraphicFramePr>
          <p:cNvPr id="41" name="Table 40"/>
          <p:cNvGraphicFramePr>
            <a:graphicFrameLocks noGrp="1"/>
          </p:cNvGraphicFramePr>
          <p:nvPr/>
        </p:nvGraphicFramePr>
        <p:xfrm>
          <a:off x="3840163" y="1559550"/>
          <a:ext cx="4937760" cy="4704090"/>
        </p:xfrm>
        <a:graphic>
          <a:graphicData uri="http://schemas.openxmlformats.org/drawingml/2006/table">
            <a:tbl>
              <a:tblPr firstRow="1" bandRow="1">
                <a:tableStyleId>{5C22544A-7EE6-4342-B048-85BDC9FD1C3A}</a:tableStyleId>
              </a:tblPr>
              <a:tblGrid>
                <a:gridCol w="1828800"/>
                <a:gridCol w="3108960"/>
              </a:tblGrid>
              <a:tr h="347472">
                <a:tc>
                  <a:txBody>
                    <a:bodyPr/>
                    <a:lstStyle/>
                    <a:p>
                      <a:r>
                        <a:rPr lang="en-US" sz="1400" b="1" dirty="0" smtClean="0"/>
                        <a:t>Feature</a:t>
                      </a:r>
                      <a:endParaRPr lang="en-US" sz="1400" b="1" dirty="0"/>
                    </a:p>
                  </a:txBody>
                  <a:tcPr anchor="ctr"/>
                </a:tc>
                <a:tc>
                  <a:txBody>
                    <a:bodyPr/>
                    <a:lstStyle/>
                    <a:p>
                      <a:r>
                        <a:rPr lang="en-US" sz="1400" dirty="0" smtClean="0"/>
                        <a:t>What We</a:t>
                      </a:r>
                      <a:r>
                        <a:rPr lang="en-US" sz="1400" baseline="0" dirty="0" smtClean="0"/>
                        <a:t> Looked For</a:t>
                      </a:r>
                      <a:endParaRPr lang="en-US" sz="1400" dirty="0"/>
                    </a:p>
                  </a:txBody>
                  <a:tcPr anchor="ctr"/>
                </a:tc>
              </a:tr>
              <a:tr h="470418">
                <a:tc>
                  <a:txBody>
                    <a:bodyPr/>
                    <a:lstStyle/>
                    <a:p>
                      <a:r>
                        <a:rPr lang="en-US" sz="1100" b="1" dirty="0" smtClean="0">
                          <a:solidFill>
                            <a:schemeClr val="tx1"/>
                          </a:solidFill>
                        </a:rPr>
                        <a:t>Mobile Client Support</a:t>
                      </a:r>
                      <a:endParaRPr lang="en-US" sz="1100" b="1" dirty="0">
                        <a:solidFill>
                          <a:schemeClr val="tx1"/>
                        </a:solidFill>
                      </a:endParaRPr>
                    </a:p>
                  </a:txBody>
                  <a:tcPr>
                    <a:solidFill>
                      <a:schemeClr val="accent1">
                        <a:lumMod val="40000"/>
                        <a:lumOff val="60000"/>
                      </a:schemeClr>
                    </a:solidFill>
                  </a:tcPr>
                </a:tc>
                <a:tc>
                  <a:txBody>
                    <a:bodyPr/>
                    <a:lstStyle/>
                    <a:p>
                      <a:r>
                        <a:rPr lang="en-US" sz="1100" dirty="0" smtClean="0"/>
                        <a:t>Software</a:t>
                      </a:r>
                      <a:r>
                        <a:rPr lang="en-US" sz="1100" baseline="0" dirty="0" smtClean="0"/>
                        <a:t> agents for Windows, Mac, Android, and iOS devices.</a:t>
                      </a:r>
                      <a:endParaRPr lang="en-US" sz="1100" dirty="0"/>
                    </a:p>
                  </a:txBody>
                  <a:tcPr>
                    <a:solidFill>
                      <a:schemeClr val="accent1">
                        <a:lumMod val="40000"/>
                        <a:lumOff val="60000"/>
                      </a:schemeClr>
                    </a:solidFill>
                  </a:tcPr>
                </a:tc>
              </a:tr>
              <a:tr h="548640">
                <a:tc>
                  <a:txBody>
                    <a:bodyPr/>
                    <a:lstStyle/>
                    <a:p>
                      <a:pPr lvl="0"/>
                      <a:r>
                        <a:rPr lang="en-US" sz="1100" b="1" kern="1200" dirty="0" smtClean="0">
                          <a:solidFill>
                            <a:schemeClr val="dk1"/>
                          </a:solidFill>
                          <a:latin typeface="+mn-lt"/>
                          <a:ea typeface="+mn-ea"/>
                          <a:cs typeface="+mn-cs"/>
                        </a:rPr>
                        <a:t>ICA Compression</a:t>
                      </a:r>
                      <a:endParaRPr lang="en-US" sz="1100" b="1" kern="1200" dirty="0">
                        <a:solidFill>
                          <a:schemeClr val="dk1"/>
                        </a:solidFill>
                        <a:latin typeface="+mn-lt"/>
                        <a:ea typeface="+mn-ea"/>
                        <a:cs typeface="+mn-cs"/>
                      </a:endParaRPr>
                    </a:p>
                  </a:txBody>
                  <a:tcPr>
                    <a:solidFill>
                      <a:schemeClr val="accent1">
                        <a:lumMod val="20000"/>
                        <a:lumOff val="80000"/>
                      </a:schemeClr>
                    </a:solidFill>
                  </a:tcPr>
                </a:tc>
                <a:tc>
                  <a:txBody>
                    <a:bodyPr/>
                    <a:lstStyle/>
                    <a:p>
                      <a:r>
                        <a:rPr lang="en-US" sz="1100" kern="1200" dirty="0" smtClean="0">
                          <a:solidFill>
                            <a:schemeClr val="dk1"/>
                          </a:solidFill>
                          <a:latin typeface="+mn-lt"/>
                          <a:ea typeface="+mn-ea"/>
                          <a:cs typeface="+mn-cs"/>
                        </a:rPr>
                        <a:t>Capability of automatically turning off Citrix XenDesktop's native encryption, and apply additional compression to ICA traffic.</a:t>
                      </a:r>
                      <a:endParaRPr lang="en-US" sz="1100" dirty="0"/>
                    </a:p>
                  </a:txBody>
                  <a:tcPr>
                    <a:solidFill>
                      <a:schemeClr val="accent1">
                        <a:lumMod val="20000"/>
                        <a:lumOff val="80000"/>
                      </a:schemeClr>
                    </a:solidFill>
                  </a:tcPr>
                </a:tc>
              </a:tr>
              <a:tr h="424698">
                <a:tc>
                  <a:txBody>
                    <a:bodyPr/>
                    <a:lstStyle/>
                    <a:p>
                      <a:pPr lvl="0"/>
                      <a:r>
                        <a:rPr lang="en-US" sz="1100" b="1" kern="1200" dirty="0" smtClean="0">
                          <a:solidFill>
                            <a:schemeClr val="dk1"/>
                          </a:solidFill>
                          <a:latin typeface="+mn-lt"/>
                          <a:ea typeface="+mn-ea"/>
                          <a:cs typeface="+mn-cs"/>
                        </a:rPr>
                        <a:t>SSL Acceleration</a:t>
                      </a:r>
                      <a:endParaRPr lang="en-US" sz="1100" b="1"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Ability to decrypt, categorize, re-encrypt, and accelerate SSL/TLS encrypted traffic.</a:t>
                      </a:r>
                    </a:p>
                  </a:txBody>
                  <a:tcPr>
                    <a:solidFill>
                      <a:schemeClr val="accent1">
                        <a:lumMod val="40000"/>
                        <a:lumOff val="60000"/>
                      </a:schemeClr>
                    </a:solidFill>
                  </a:tcPr>
                </a:tc>
              </a:tr>
              <a:tr h="424698">
                <a:tc>
                  <a:txBody>
                    <a:bodyPr/>
                    <a:lstStyle/>
                    <a:p>
                      <a:pPr lvl="0"/>
                      <a:r>
                        <a:rPr lang="en-US" sz="1100" b="1" kern="1200" dirty="0" smtClean="0">
                          <a:solidFill>
                            <a:schemeClr val="dk1"/>
                          </a:solidFill>
                          <a:latin typeface="+mn-lt"/>
                          <a:ea typeface="+mn-ea"/>
                          <a:cs typeface="+mn-cs"/>
                        </a:rPr>
                        <a:t>Web</a:t>
                      </a:r>
                      <a:r>
                        <a:rPr lang="en-US" sz="1100" b="1" kern="1200" baseline="0" dirty="0" smtClean="0">
                          <a:solidFill>
                            <a:schemeClr val="dk1"/>
                          </a:solidFill>
                          <a:latin typeface="+mn-lt"/>
                          <a:ea typeface="+mn-ea"/>
                          <a:cs typeface="+mn-cs"/>
                        </a:rPr>
                        <a:t> and </a:t>
                      </a:r>
                      <a:r>
                        <a:rPr lang="en-US" sz="1100" b="1" kern="1200" dirty="0" smtClean="0">
                          <a:solidFill>
                            <a:schemeClr val="dk1"/>
                          </a:solidFill>
                          <a:latin typeface="+mn-lt"/>
                          <a:ea typeface="+mn-ea"/>
                          <a:cs typeface="+mn-cs"/>
                        </a:rPr>
                        <a:t>video acceleration</a:t>
                      </a:r>
                      <a:endParaRPr lang="en-US" sz="11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Caching of web objects, and optimization of streaming video to reduce bandwidth usage.</a:t>
                      </a:r>
                    </a:p>
                  </a:txBody>
                  <a:tcPr>
                    <a:solidFill>
                      <a:schemeClr val="accent1">
                        <a:lumMod val="20000"/>
                        <a:lumOff val="80000"/>
                      </a:schemeClr>
                    </a:solidFill>
                  </a:tcPr>
                </a:tc>
              </a:tr>
              <a:tr h="548640">
                <a:tc>
                  <a:txBody>
                    <a:bodyPr/>
                    <a:lstStyle/>
                    <a:p>
                      <a:pPr lvl="0"/>
                      <a:r>
                        <a:rPr lang="en-US" sz="1100" b="1" kern="1200" dirty="0" smtClean="0">
                          <a:solidFill>
                            <a:schemeClr val="dk1"/>
                          </a:solidFill>
                          <a:latin typeface="+mn-lt"/>
                          <a:ea typeface="+mn-ea"/>
                          <a:cs typeface="+mn-cs"/>
                        </a:rPr>
                        <a:t>Layer 7 Application-Specific Optimization</a:t>
                      </a:r>
                      <a:endParaRPr lang="en-US" sz="1100" b="1" kern="1200" dirty="0">
                        <a:solidFill>
                          <a:schemeClr val="dk1"/>
                        </a:solidFill>
                        <a:latin typeface="+mn-lt"/>
                        <a:ea typeface="+mn-ea"/>
                        <a:cs typeface="+mn-cs"/>
                      </a:endParaRPr>
                    </a:p>
                  </a:txBody>
                  <a:tcPr>
                    <a:solidFill>
                      <a:schemeClr val="accent1">
                        <a:lumMod val="40000"/>
                        <a:lumOff val="60000"/>
                      </a:schemeClr>
                    </a:solidFill>
                  </a:tcPr>
                </a:tc>
                <a:tc>
                  <a:txBody>
                    <a:bodyPr/>
                    <a:lstStyle/>
                    <a:p>
                      <a:r>
                        <a:rPr lang="en-US" sz="1100" kern="1200" dirty="0" smtClean="0">
                          <a:solidFill>
                            <a:schemeClr val="dk1"/>
                          </a:solidFill>
                          <a:latin typeface="+mn-lt"/>
                          <a:ea typeface="+mn-ea"/>
                          <a:cs typeface="+mn-cs"/>
                        </a:rPr>
                        <a:t>Compression algorithms purpose-built for applications that cannot typically be optimized using traditional layer 3/4 methods.</a:t>
                      </a:r>
                    </a:p>
                  </a:txBody>
                  <a:tcPr>
                    <a:solidFill>
                      <a:schemeClr val="accent1">
                        <a:lumMod val="40000"/>
                        <a:lumOff val="60000"/>
                      </a:schemeClr>
                    </a:solidFill>
                  </a:tcPr>
                </a:tc>
              </a:tr>
              <a:tr h="320040">
                <a:tc>
                  <a:txBody>
                    <a:bodyPr/>
                    <a:lstStyle/>
                    <a:p>
                      <a:pPr lvl="0"/>
                      <a:r>
                        <a:rPr lang="en-US" sz="1100" b="1" kern="1200" dirty="0" smtClean="0">
                          <a:solidFill>
                            <a:schemeClr val="dk1"/>
                          </a:solidFill>
                          <a:latin typeface="+mn-lt"/>
                          <a:ea typeface="+mn-ea"/>
                          <a:cs typeface="+mn-cs"/>
                        </a:rPr>
                        <a:t>Survivability </a:t>
                      </a:r>
                      <a:endParaRPr lang="en-US" sz="1100" b="1"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Clustering, Failover, Load Balancing.</a:t>
                      </a:r>
                    </a:p>
                  </a:txBody>
                  <a:tcPr>
                    <a:solidFill>
                      <a:schemeClr val="accent1">
                        <a:lumMod val="20000"/>
                        <a:lumOff val="80000"/>
                      </a:schemeClr>
                    </a:solidFill>
                  </a:tcPr>
                </a:tc>
              </a:tr>
              <a:tr h="548640">
                <a:tc>
                  <a:txBody>
                    <a:bodyPr/>
                    <a:lstStyle/>
                    <a:p>
                      <a:pPr lvl="0"/>
                      <a:r>
                        <a:rPr lang="en-US" sz="1100" b="1" kern="1200" dirty="0" smtClean="0">
                          <a:solidFill>
                            <a:schemeClr val="dk1"/>
                          </a:solidFill>
                          <a:latin typeface="+mn-lt"/>
                          <a:ea typeface="+mn-ea"/>
                          <a:cs typeface="+mn-cs"/>
                        </a:rPr>
                        <a:t>Cloud IaaS Partnerships</a:t>
                      </a:r>
                      <a:endParaRPr lang="en-US" sz="1100" b="1" kern="1200" dirty="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Partnerships in place to allow cloud</a:t>
                      </a:r>
                      <a:r>
                        <a:rPr lang="en-US" sz="1100" kern="1200" baseline="0" dirty="0" smtClean="0">
                          <a:solidFill>
                            <a:schemeClr val="dk1"/>
                          </a:solidFill>
                          <a:latin typeface="+mn-lt"/>
                          <a:ea typeface="+mn-ea"/>
                          <a:cs typeface="+mn-cs"/>
                        </a:rPr>
                        <a:t> IaaS </a:t>
                      </a:r>
                      <a:r>
                        <a:rPr lang="en-US" sz="1100" kern="1200" dirty="0" smtClean="0">
                          <a:solidFill>
                            <a:schemeClr val="dk1"/>
                          </a:solidFill>
                          <a:latin typeface="+mn-lt"/>
                          <a:ea typeface="+mn-ea"/>
                          <a:cs typeface="+mn-cs"/>
                        </a:rPr>
                        <a:t>customers to subscribe to and use virtual WAN optimization appliances through the cloud IaaS provider's interface.</a:t>
                      </a:r>
                    </a:p>
                  </a:txBody>
                  <a:tcPr>
                    <a:solidFill>
                      <a:schemeClr val="accent1">
                        <a:lumMod val="40000"/>
                        <a:lumOff val="60000"/>
                      </a:schemeClr>
                    </a:solidFill>
                  </a:tcPr>
                </a:tc>
              </a:tr>
              <a:tr h="548640">
                <a:tc>
                  <a:txBody>
                    <a:bodyPr/>
                    <a:lstStyle/>
                    <a:p>
                      <a:pPr lvl="0"/>
                      <a:r>
                        <a:rPr lang="en-US" sz="1100" b="1" kern="1200" dirty="0" smtClean="0">
                          <a:solidFill>
                            <a:schemeClr val="dk1"/>
                          </a:solidFill>
                          <a:latin typeface="+mn-lt"/>
                          <a:ea typeface="+mn-ea"/>
                          <a:cs typeface="+mn-cs"/>
                        </a:rPr>
                        <a:t>Advanced Reporting</a:t>
                      </a:r>
                      <a:endParaRPr lang="en-US" sz="1100" b="1" kern="1200" dirty="0">
                        <a:solidFill>
                          <a:schemeClr val="dk1"/>
                        </a:solidFill>
                        <a:latin typeface="+mn-lt"/>
                        <a:ea typeface="+mn-ea"/>
                        <a:cs typeface="+mn-cs"/>
                      </a:endParaRPr>
                    </a:p>
                  </a:txBody>
                  <a:tcPr>
                    <a:solidFill>
                      <a:schemeClr val="accent1">
                        <a:lumMod val="20000"/>
                        <a:lumOff val="80000"/>
                      </a:schemeClr>
                    </a:solidFill>
                  </a:tcPr>
                </a:tc>
                <a:tc>
                  <a:txBody>
                    <a:bodyPr/>
                    <a:lstStyle/>
                    <a:p>
                      <a:r>
                        <a:rPr lang="en-US" sz="1100" kern="1200" dirty="0" smtClean="0">
                          <a:solidFill>
                            <a:schemeClr val="dk1"/>
                          </a:solidFill>
                          <a:latin typeface="+mn-lt"/>
                          <a:ea typeface="+mn-ea"/>
                          <a:cs typeface="+mn-cs"/>
                        </a:rPr>
                        <a:t>Ability to produce traffic and bandwidth savings reports based on application, user &amp; department, as well as real-time traffic and optimization views.</a:t>
                      </a:r>
                    </a:p>
                  </a:txBody>
                  <a:tcPr>
                    <a:solidFill>
                      <a:schemeClr val="accent1">
                        <a:lumMod val="20000"/>
                        <a:lumOff val="80000"/>
                      </a:schemeClr>
                    </a:solidFill>
                  </a:tcPr>
                </a:tc>
              </a:tr>
            </a:tbl>
          </a:graphicData>
        </a:graphic>
      </p:graphicFrame>
      <p:sp>
        <p:nvSpPr>
          <p:cNvPr id="42" name="Rounded Rectangle 41"/>
          <p:cNvSpPr/>
          <p:nvPr/>
        </p:nvSpPr>
        <p:spPr>
          <a:xfrm>
            <a:off x="3836622" y="1182688"/>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Advanced Features</a:t>
            </a:r>
            <a:endParaRPr lang="en-CA" sz="1400" b="1" dirty="0">
              <a:solidFill>
                <a:schemeClr val="tx1"/>
              </a:solidFill>
            </a:endParaRPr>
          </a:p>
        </p:txBody>
      </p:sp>
      <p:sp>
        <p:nvSpPr>
          <p:cNvPr id="43" name="Rectangle 42"/>
          <p:cNvSpPr/>
          <p:nvPr/>
        </p:nvSpPr>
        <p:spPr>
          <a:xfrm>
            <a:off x="323410" y="1662175"/>
            <a:ext cx="3379910" cy="1384995"/>
          </a:xfrm>
          <a:prstGeom prst="rect">
            <a:avLst/>
          </a:prstGeom>
        </p:spPr>
        <p:txBody>
          <a:bodyPr wrap="square">
            <a:spAutoFit/>
          </a:bodyPr>
          <a:lstStyle/>
          <a:p>
            <a:pPr algn="l"/>
            <a:r>
              <a:rPr lang="en-US" sz="1200" dirty="0" smtClean="0"/>
              <a:t>Info-Tech scored each vendor’s features offering as a summation of its individual scores across the listed advanced features. Vendors were given one point for each feature the product inherently provided. Some categories were scored on a more granular scale with vendors receiving half points.</a:t>
            </a:r>
          </a:p>
        </p:txBody>
      </p:sp>
      <p:sp>
        <p:nvSpPr>
          <p:cNvPr id="44" name="Rounded Rectangle 43"/>
          <p:cNvSpPr/>
          <p:nvPr/>
        </p:nvSpPr>
        <p:spPr>
          <a:xfrm>
            <a:off x="251402" y="1182688"/>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Scoring Methodology</a:t>
            </a:r>
            <a:endParaRPr lang="en-CA" sz="1400" b="1" dirty="0">
              <a:solidFill>
                <a:schemeClr val="tx1"/>
              </a:solidFill>
            </a:endParaRPr>
          </a:p>
        </p:txBody>
      </p:sp>
      <p:pic>
        <p:nvPicPr>
          <p:cNvPr id="7" name="Picture 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3" name="TextBox 2"/>
          <p:cNvSpPr txBox="1"/>
          <p:nvPr/>
        </p:nvSpPr>
        <p:spPr>
          <a:xfrm>
            <a:off x="365760" y="1508760"/>
            <a:ext cx="7680960" cy="923330"/>
          </a:xfrm>
          <a:prstGeom prst="rect">
            <a:avLst/>
          </a:prstGeom>
          <a:noFill/>
        </p:spPr>
        <p:txBody>
          <a:bodyPr wrap="square" rtlCol="0">
            <a:spAutoFit/>
          </a:bodyPr>
          <a:lstStyle/>
          <a:p>
            <a:pPr marL="342900" indent="-342900" algn="l">
              <a:buFont typeface="+mj-lt"/>
              <a:buAutoNum type="arabicPeriod"/>
            </a:pPr>
            <a:r>
              <a:rPr lang="en-CA" dirty="0" smtClean="0"/>
              <a:t>Vendor Evaluation Methodology</a:t>
            </a:r>
          </a:p>
          <a:p>
            <a:pPr marL="342900" indent="-342900" algn="l">
              <a:buFont typeface="+mj-lt"/>
              <a:buAutoNum type="arabicPeriod"/>
            </a:pPr>
            <a:r>
              <a:rPr lang="en-CA" dirty="0" smtClean="0"/>
              <a:t>Value Index Ranking Methodology</a:t>
            </a:r>
          </a:p>
          <a:p>
            <a:pPr marL="342900" indent="-342900" algn="l">
              <a:buFont typeface="+mj-lt"/>
              <a:buAutoNum type="arabicPeriod"/>
            </a:pPr>
            <a:r>
              <a:rPr lang="en-CA" dirty="0" smtClean="0"/>
              <a:t>Product Pricing Scenario &amp; Methodology</a:t>
            </a:r>
            <a:endParaRPr lang="en-US"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Evaluation Methodology</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spcBef>
                <a:spcPts val="1200"/>
              </a:spcBef>
              <a:buNone/>
            </a:pPr>
            <a:r>
              <a:rPr lang="en-US" sz="1050" dirty="0" smtClean="0"/>
              <a:t>Info-Tech Research Group’s Vendor Landscape market evaluations are a part of a larger program of vendor evaluations which includes Solution Sets that provide both Vendor Landscapes and broader Selection Advice.</a:t>
            </a:r>
          </a:p>
          <a:p>
            <a:pPr marL="0" indent="0">
              <a:spcBef>
                <a:spcPts val="1200"/>
              </a:spcBef>
              <a:buNone/>
            </a:pPr>
            <a:r>
              <a:rPr lang="en-US" sz="1050" dirty="0" smtClean="0"/>
              <a:t>From the domain experience of our analysts as well as through consultation with our clients, a vendor/product shortlist is established. Product briefings are requested from each of these vendors, asking for information on the company, products, technology, customers, partners, sales models, and pricing.</a:t>
            </a:r>
          </a:p>
          <a:p>
            <a:pPr marL="0" indent="0">
              <a:spcBef>
                <a:spcPts val="1200"/>
              </a:spcBef>
              <a:buNone/>
            </a:pPr>
            <a:r>
              <a:rPr lang="en-US" sz="1050" dirty="0" smtClean="0"/>
              <a:t>Our analysts then score each vendor and product across a variety of categories, on a scale of 0-10 points. The raw scores for each vendor are then normalized to the other vendors’ scores to provide a sufficient degree of separation for a meaningful comparison. These scores are then weighted according to weighting factors that our analysts believe represent the weight that an average client should apply to each criteria. The weighted scores are then averaged for each of two high level categories: vendor score and product score. A plot of these two resulting scores is generated to place vendors in one of four categories: Champion, Innovator, Market Pillar, and Emerging Player.</a:t>
            </a:r>
          </a:p>
          <a:p>
            <a:pPr marL="0" indent="0">
              <a:spcBef>
                <a:spcPts val="1200"/>
              </a:spcBef>
              <a:buNone/>
            </a:pPr>
            <a:r>
              <a:rPr lang="en-US" sz="1050" dirty="0" smtClean="0"/>
              <a:t>For a more granular category by category comparison, analysts convert the individual scores (absolute, non-normalized) for each vendor/product in each evaluated category to a scale of zero to four whereby exceptional performance receives a score of four and poor performance receives a score of zero. These scores are represented with “Harvey Balls,” ranging from an open circle for a score of zero to a filled in circle for a score of four. Harvey Ball scores are indicative of absolute performance by category but are not an exact correlation to overall performance.</a:t>
            </a:r>
          </a:p>
          <a:p>
            <a:pPr marL="0" indent="0">
              <a:spcBef>
                <a:spcPts val="1200"/>
              </a:spcBef>
              <a:buNone/>
            </a:pPr>
            <a:r>
              <a:rPr lang="en-US" sz="1050" dirty="0" smtClean="0"/>
              <a:t>Individual scorecards are then sent to the vendors for factual review, and to ensure no information is under embargo. We will make corrections where factual errors exist (e.g. pricing, features, technical specifications). We will consider suggestions concerning benefits, functional quality, value, etc; however, these suggestions must be validated by feedback from our customers. We do not accept changes that are not corroborated by actual client experience or wording changes that are purely part of a vendor’s market messaging or positioning. Any resulting changes to final scores are then made as needed, before publishing the results to Info-Tech clients.</a:t>
            </a:r>
          </a:p>
          <a:p>
            <a:pPr marL="0" indent="0">
              <a:spcBef>
                <a:spcPts val="1200"/>
              </a:spcBef>
              <a:buNone/>
            </a:pPr>
            <a:r>
              <a:rPr lang="en-US" sz="1050" dirty="0" smtClean="0"/>
              <a:t>Vendor Landscapes are refreshed every 12 to 24 months, depending upon the dynamics of each individual market.</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066&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1.00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735"/>
  <p:tag name="GENSWF_OUTPUT_FILE_NAME" val="WAN-Optimization-VL-SB-Sample-Flash"/>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arUke5q.b0Ghu0t9R.wH7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WQ.HDPfU06fzvEuxm9V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r0Yh3RtCU6mrKmQohtK0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7lxPuyRU6_YybX0tVhr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kUmyumB60uL78BYichsl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vptDNwPUu5OXMlPlNl_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XWuQcMNE4kOSkJPTC8jGa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ozjvylw6kOPbyYBMUaJ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jG.5vHd.YEK_eIvDiVKe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q4fXLQRM0ezCiOw6nG9M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4Jew2ui5UatsS7H2sumX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WM7lFFVfUSIFtWBuJwXL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roduction_x0020_Status xmlns="fe8ebb2c-b9a9-418d-8ef2-bb1ef8e71083">Awaiting Publication</Production_x0020_Status>
    <Comments xmlns="fe8ebb2c-b9a9-418d-8ef2-bb1ef8e71083">edited</Comments>
    <Document_x0020_Status xmlns="fe8ebb2c-b9a9-418d-8ef2-bb1ef8e71083">Complete</Document_x0020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13AB02B3288A46935C218165C21A59" ma:contentTypeVersion="4" ma:contentTypeDescription="Create a new document." ma:contentTypeScope="" ma:versionID="01f92ef41ea85d4cded207487c7ffd98">
  <xsd:schema xmlns:xsd="http://www.w3.org/2001/XMLSchema" xmlns:p="http://schemas.microsoft.com/office/2006/metadata/properties" xmlns:ns2="fe8ebb2c-b9a9-418d-8ef2-bb1ef8e71083" targetNamespace="http://schemas.microsoft.com/office/2006/metadata/properties" ma:root="true" ma:fieldsID="c686c56c450986c2befa9269031718be" ns2:_="">
    <xsd:import namespace="fe8ebb2c-b9a9-418d-8ef2-bb1ef8e71083"/>
    <xsd:element name="properties">
      <xsd:complexType>
        <xsd:sequence>
          <xsd:element name="documentManagement">
            <xsd:complexType>
              <xsd:all>
                <xsd:element ref="ns2:Document_x0020_Status"/>
                <xsd:element ref="ns2:Comments" minOccurs="0"/>
                <xsd:element ref="ns2:Production_x0020_Status"/>
              </xsd:all>
            </xsd:complexType>
          </xsd:element>
        </xsd:sequence>
      </xsd:complexType>
    </xsd:element>
  </xsd:schema>
  <xsd:schema xmlns:xsd="http://www.w3.org/2001/XMLSchema" xmlns:dms="http://schemas.microsoft.com/office/2006/documentManagement/types" targetNamespace="fe8ebb2c-b9a9-418d-8ef2-bb1ef8e71083" elementFormDefault="qualified">
    <xsd:import namespace="http://schemas.microsoft.com/office/2006/documentManagement/types"/>
    <xsd:element name="Document_x0020_Status" ma:index="2" ma:displayName="Document Status" ma:default="Draft" ma:description="Define the review status of this particular document." ma:format="Dropdown" ma:internalName="Document_x0020_Status">
      <xsd:simpleType>
        <xsd:restriction base="dms:Choice">
          <xsd:enumeration value="Draft"/>
          <xsd:enumeration value="For Review"/>
          <xsd:enumeration value="In Rewrite"/>
          <xsd:enumeration value="Complete"/>
        </xsd:restriction>
      </xsd:simpleType>
    </xsd:element>
    <xsd:element name="Comments" ma:index="3" nillable="true" ma:displayName="Comments" ma:description="If your document requires specific editing instructions (ie. Please read SD only), use this field to make them known." ma:internalName="Comments">
      <xsd:simpleType>
        <xsd:restriction base="dms:Note"/>
      </xsd:simpleType>
    </xsd:element>
    <xsd:element name="Production_x0020_Status" ma:index="4" ma:displayName="Production Status" ma:default="In Research" ma:description="Production status of document once Research has completed the document." ma:format="Dropdown" ma:internalName="Production_x0020_Status">
      <xsd:simpleType>
        <xsd:restriction base="dms:Choice">
          <xsd:enumeration value="In Research"/>
          <xsd:enumeration value="Editing Required"/>
          <xsd:enumeration value="Awaiting Publication"/>
          <xsd:enumeration value="Publish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B8FA044-D674-4FF0-9A5F-1E530D2D89A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e8ebb2c-b9a9-418d-8ef2-bb1ef8e71083"/>
    <ds:schemaRef ds:uri="http://schemas.openxmlformats.org/package/2006/metadata/core-properties"/>
  </ds:schemaRefs>
</ds:datastoreItem>
</file>

<file path=customXml/itemProps2.xml><?xml version="1.0" encoding="utf-8"?>
<ds:datastoreItem xmlns:ds="http://schemas.openxmlformats.org/officeDocument/2006/customXml" ds:itemID="{5AD1FAC7-1427-4E5F-903F-29C9BB92C7C5}">
  <ds:schemaRefs>
    <ds:schemaRef ds:uri="http://schemas.microsoft.com/sharepoint/v3/contenttype/forms"/>
  </ds:schemaRefs>
</ds:datastoreItem>
</file>

<file path=customXml/itemProps3.xml><?xml version="1.0" encoding="utf-8"?>
<ds:datastoreItem xmlns:ds="http://schemas.openxmlformats.org/officeDocument/2006/customXml" ds:itemID="{162056C3-AD19-4B38-A3C0-12FA09D0C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ebb2c-b9a9-418d-8ef2-bb1ef8e7108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14920</TotalTime>
  <Words>2388</Words>
  <Application>Microsoft Office PowerPoint</Application>
  <PresentationFormat>On-screen Show (4:3)</PresentationFormat>
  <Paragraphs>172</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Market Overview</vt:lpstr>
      <vt:lpstr>WAN Optimization Vendor Landscape selection / knock-out criteria: Market share, mind share, and market consolidation</vt:lpstr>
      <vt:lpstr>WAN Optimization Criteria &amp; Weighting Factors</vt:lpstr>
      <vt:lpstr>Table Stakes represent the minimum standard; without these a product doesn’t even get reviewed</vt:lpstr>
      <vt:lpstr>Advanced Features are the market differentiators that make or break a product</vt:lpstr>
      <vt:lpstr>Appendix</vt:lpstr>
      <vt:lpstr>Vendor Evaluation Methodology</vt:lpstr>
      <vt:lpstr>Value Index Ranking Methodology</vt:lpstr>
      <vt:lpstr>Product Pricing Scenario &amp; Methodology</vt:lpstr>
      <vt:lpstr>Info-Tech Research Group Helps IT Professionals To:</vt:lpstr>
    </vt:vector>
  </TitlesOfParts>
  <Company>TechSmith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WAN-Optimization-Vendor-Landscape-SB-Sample-Flash</dc:title>
  <dc:creator/>
  <cp:lastModifiedBy>chaggerty</cp:lastModifiedBy>
  <cp:revision>1355</cp:revision>
  <dcterms:created xsi:type="dcterms:W3CDTF">2006-07-18T19:14:56Z</dcterms:created>
  <dcterms:modified xsi:type="dcterms:W3CDTF">2011-11-10T20:28:39Z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0x010100A113AB02B3288A46935C218165C21A59</vt:lpwstr>
  </property>
  <property fmtid="{D5CDD505-2E9C-101B-9397-08002B2CF9AE}" pid="3" name="Production Status">
    <vt:lpwstr>In Research</vt:lpwstr>
  </property>
  <property fmtid="{D5CDD505-2E9C-101B-9397-08002B2CF9AE}" pid="4" name="Document Status">
    <vt:lpwstr>Draft</vt:lpwstr>
  </property>
</Properties>
</file>