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tags/tag5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59" r:id="rId3"/>
    <p:sldId id="260" r:id="rId4"/>
    <p:sldId id="261" r:id="rId5"/>
    <p:sldId id="262" r:id="rId6"/>
    <p:sldId id="263" r:id="rId7"/>
    <p:sldId id="264" r:id="rId8"/>
    <p:sldId id="265" r:id="rId9"/>
    <p:sldId id="266" r:id="rId10"/>
    <p:sldId id="267" r:id="rId11"/>
    <p:sldId id="268" r:id="rId12"/>
    <p:sldId id="257"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CECECE"/>
    <a:srgbClr val="998F57"/>
    <a:srgbClr val="7B7B7B"/>
    <a:srgbClr val="ADB7C3"/>
    <a:srgbClr val="5D5936"/>
    <a:srgbClr val="2576B7"/>
    <a:srgbClr val="C77709"/>
    <a:srgbClr val="25BCB7"/>
    <a:srgbClr val="D17D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48" autoAdjust="0"/>
    <p:restoredTop sz="90335" autoAdjust="0"/>
  </p:normalViewPr>
  <p:slideViewPr>
    <p:cSldViewPr snapToObjects="1">
      <p:cViewPr>
        <p:scale>
          <a:sx n="100" d="100"/>
          <a:sy n="100" d="100"/>
        </p:scale>
        <p:origin x="-804" y="48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01/08/2012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xmlns="" val="3102683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xmlns="" val="1861155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 xmlns:p14="http://schemas.microsoft.com/office/powerpoint/2010/main" val="671016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906695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 id="2147483696" r:id="rId3"/>
    <p:sldLayoutId id="2147483697" r:id="rId4"/>
    <p:sldLayoutId id="2147483698" r:id="rId5"/>
    <p:sldLayoutId id="2147483699" r:id="rId6"/>
    <p:sldLayoutId id="2147483700"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it-develop-an-it-service-desk-strategy-storyboar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diagnostic-it-service-management-for-the-framework-impaire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hyperlink" Target="http://www.infotech.com/research/it-develop-an-it-service-desk-strategy-storyboard" TargetMode="External"/></Relationships>
</file>

<file path=ppt/slides/_rels/slide11.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tags" Target="../tags/tag64.xml"/><Relationship Id="rId3" Type="http://schemas.openxmlformats.org/officeDocument/2006/relationships/tags" Target="../tags/tag41.xml"/><Relationship Id="rId21" Type="http://schemas.openxmlformats.org/officeDocument/2006/relationships/tags" Target="../tags/tag59.xml"/><Relationship Id="rId34" Type="http://schemas.openxmlformats.org/officeDocument/2006/relationships/hyperlink" Target="http://www.infotech.com/research/it-develop-an-it-service-desk-strategy-storyboard" TargetMode="Externa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33" Type="http://schemas.openxmlformats.org/officeDocument/2006/relationships/image" Target="../media/image8.png"/><Relationship Id="rId2" Type="http://schemas.openxmlformats.org/officeDocument/2006/relationships/tags" Target="../tags/tag40.xml"/><Relationship Id="rId16" Type="http://schemas.openxmlformats.org/officeDocument/2006/relationships/tags" Target="../tags/tag54.xml"/><Relationship Id="rId20" Type="http://schemas.openxmlformats.org/officeDocument/2006/relationships/tags" Target="../tags/tag58.xml"/><Relationship Id="rId29"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32" Type="http://schemas.openxmlformats.org/officeDocument/2006/relationships/oleObject" Target="../embeddings/oleObject5.bin"/><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tags" Target="../tags/tag66.xml"/><Relationship Id="rId10" Type="http://schemas.openxmlformats.org/officeDocument/2006/relationships/tags" Target="../tags/tag48.xml"/><Relationship Id="rId19" Type="http://schemas.openxmlformats.org/officeDocument/2006/relationships/tags" Target="../tags/tag57.xml"/><Relationship Id="rId31" Type="http://schemas.openxmlformats.org/officeDocument/2006/relationships/oleObject" Target="../embeddings/oleObject4.bin"/><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notesSlide" Target="../notesSlides/notesSlide11.xml"/><Relationship Id="rId35"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9.png"/><Relationship Id="rId4" Type="http://schemas.openxmlformats.org/officeDocument/2006/relationships/hyperlink" Target="http://www.infotech.com/research/it-develop-an-it-service-desk-strategy-storyboar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it-develop-an-it-service-desk-strategy-storyboard"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it-develop-an-it-service-desk-strategy-storyboar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oleObject" Target="../embeddings/oleObject1.bin"/><Relationship Id="rId18" Type="http://schemas.openxmlformats.org/officeDocument/2006/relationships/image" Target="../media/image6.jpeg"/><Relationship Id="rId3" Type="http://schemas.openxmlformats.org/officeDocument/2006/relationships/tags" Target="../tags/tag3.xml"/><Relationship Id="rId21" Type="http://schemas.openxmlformats.org/officeDocument/2006/relationships/hyperlink" Target="http://www.infotech.com/research/ss/ensure-service-delivery-with-systems-management" TargetMode="External"/><Relationship Id="rId7" Type="http://schemas.openxmlformats.org/officeDocument/2006/relationships/tags" Target="../tags/tag7.xml"/><Relationship Id="rId12" Type="http://schemas.openxmlformats.org/officeDocument/2006/relationships/notesSlide" Target="../notesSlides/notesSlide4.xml"/><Relationship Id="rId17" Type="http://schemas.openxmlformats.org/officeDocument/2006/relationships/hyperlink" Target="http://www.infotech.com/research/it-vendor-landscape-storyboard-mid-market-service-desk-software" TargetMode="External"/><Relationship Id="rId2" Type="http://schemas.openxmlformats.org/officeDocument/2006/relationships/tags" Target="../tags/tag2.xml"/><Relationship Id="rId16" Type="http://schemas.openxmlformats.org/officeDocument/2006/relationships/hyperlink" Target="http://www.infotech.com/browse/infrastructure/it-service-management/help-service-desk" TargetMode="External"/><Relationship Id="rId20" Type="http://schemas.openxmlformats.org/officeDocument/2006/relationships/hyperlink" Target="http://www.infotech.com/research/ss/manage-help-desk-staffing"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slideLayout" Target="../slideLayouts/slideLayout5.xml"/><Relationship Id="rId5" Type="http://schemas.openxmlformats.org/officeDocument/2006/relationships/tags" Target="../tags/tag5.xml"/><Relationship Id="rId15" Type="http://schemas.openxmlformats.org/officeDocument/2006/relationships/image" Target="../media/image5.jpeg"/><Relationship Id="rId23" Type="http://schemas.openxmlformats.org/officeDocument/2006/relationships/image" Target="../media/image2.gif"/><Relationship Id="rId10" Type="http://schemas.openxmlformats.org/officeDocument/2006/relationships/tags" Target="../tags/tag10.xml"/><Relationship Id="rId19" Type="http://schemas.openxmlformats.org/officeDocument/2006/relationships/hyperlink" Target="http://www.infotech.com/research/ss/it-vendor-landscape-enterprise-service-desk-software" TargetMode="Externa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4.jpeg"/><Relationship Id="rId22" Type="http://schemas.openxmlformats.org/officeDocument/2006/relationships/hyperlink" Target="http://www.infotech.com/research/it-develop-an-it-service-desk-strategy-storyboard"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image" Target="../media/image8.png"/><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oleObject" Target="../embeddings/oleObject2.bin"/><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tags" Target="../tags/tag15.xml"/><Relationship Id="rId11" Type="http://schemas.openxmlformats.org/officeDocument/2006/relationships/notesSlide" Target="../notesSlides/notesSlide5.xml"/><Relationship Id="rId5" Type="http://schemas.openxmlformats.org/officeDocument/2006/relationships/tags" Target="../tags/tag14.xml"/><Relationship Id="rId15" Type="http://schemas.openxmlformats.org/officeDocument/2006/relationships/image" Target="../media/image2.gif"/><Relationship Id="rId10" Type="http://schemas.openxmlformats.org/officeDocument/2006/relationships/slideLayout" Target="../slideLayouts/slideLayout6.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hyperlink" Target="http://www.infotech.com/research/it-develop-an-it-service-desk-strategy-storyboar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hyperlink" Target="http://www.infotech.com/research/it-develop-an-it-service-desk-strategy-storyboard"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18" Type="http://schemas.openxmlformats.org/officeDocument/2006/relationships/tags" Target="../tags/tag35.xml"/><Relationship Id="rId26" Type="http://schemas.openxmlformats.org/officeDocument/2006/relationships/image" Target="../media/image2.gif"/><Relationship Id="rId3" Type="http://schemas.openxmlformats.org/officeDocument/2006/relationships/tags" Target="../tags/tag20.xml"/><Relationship Id="rId21" Type="http://schemas.openxmlformats.org/officeDocument/2006/relationships/tags" Target="../tags/tag38.xml"/><Relationship Id="rId7" Type="http://schemas.openxmlformats.org/officeDocument/2006/relationships/tags" Target="../tags/tag24.xml"/><Relationship Id="rId12" Type="http://schemas.openxmlformats.org/officeDocument/2006/relationships/tags" Target="../tags/tag29.xml"/><Relationship Id="rId17" Type="http://schemas.openxmlformats.org/officeDocument/2006/relationships/tags" Target="../tags/tag34.xml"/><Relationship Id="rId25" Type="http://schemas.openxmlformats.org/officeDocument/2006/relationships/hyperlink" Target="http://www.infotech.com/research/it-develop-an-it-service-desk-strategy-storyboard" TargetMode="External"/><Relationship Id="rId2" Type="http://schemas.openxmlformats.org/officeDocument/2006/relationships/tags" Target="../tags/tag19.xml"/><Relationship Id="rId16" Type="http://schemas.openxmlformats.org/officeDocument/2006/relationships/tags" Target="../tags/tag33.xml"/><Relationship Id="rId20" Type="http://schemas.openxmlformats.org/officeDocument/2006/relationships/tags" Target="../tags/tag37.xml"/><Relationship Id="rId1" Type="http://schemas.openxmlformats.org/officeDocument/2006/relationships/vmlDrawing" Target="../drawings/vmlDrawing3.vml"/><Relationship Id="rId6" Type="http://schemas.openxmlformats.org/officeDocument/2006/relationships/tags" Target="../tags/tag23.xml"/><Relationship Id="rId11" Type="http://schemas.openxmlformats.org/officeDocument/2006/relationships/tags" Target="../tags/tag28.xml"/><Relationship Id="rId24" Type="http://schemas.openxmlformats.org/officeDocument/2006/relationships/oleObject" Target="../embeddings/oleObject3.bin"/><Relationship Id="rId5" Type="http://schemas.openxmlformats.org/officeDocument/2006/relationships/tags" Target="../tags/tag22.xml"/><Relationship Id="rId15" Type="http://schemas.openxmlformats.org/officeDocument/2006/relationships/tags" Target="../tags/tag32.xml"/><Relationship Id="rId23" Type="http://schemas.openxmlformats.org/officeDocument/2006/relationships/notesSlide" Target="../notesSlides/notesSlide7.xml"/><Relationship Id="rId10" Type="http://schemas.openxmlformats.org/officeDocument/2006/relationships/tags" Target="../tags/tag27.xml"/><Relationship Id="rId19" Type="http://schemas.openxmlformats.org/officeDocument/2006/relationships/tags" Target="../tags/tag36.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 Id="rId2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2.gif"/><Relationship Id="rId3" Type="http://schemas.openxmlformats.org/officeDocument/2006/relationships/notesSlide" Target="../notesSlides/notesSlide8.xml"/><Relationship Id="rId7" Type="http://schemas.openxmlformats.org/officeDocument/2006/relationships/image" Target="../media/image13.jpeg"/><Relationship Id="rId12" Type="http://schemas.openxmlformats.org/officeDocument/2006/relationships/hyperlink" Target="http://www.infotech.com/research/it-develop-an-it-service-desk-strategy-storyboard" TargetMode="External"/><Relationship Id="rId2" Type="http://schemas.openxmlformats.org/officeDocument/2006/relationships/slideLayout" Target="../slideLayouts/slideLayout2.xml"/><Relationship Id="rId1" Type="http://schemas.openxmlformats.org/officeDocument/2006/relationships/tags" Target="../tags/tag39.xml"/><Relationship Id="rId6" Type="http://schemas.openxmlformats.org/officeDocument/2006/relationships/image" Target="../media/image12.jpeg"/><Relationship Id="rId11" Type="http://schemas.openxmlformats.org/officeDocument/2006/relationships/image" Target="../media/image8.png"/><Relationship Id="rId5" Type="http://schemas.openxmlformats.org/officeDocument/2006/relationships/image" Target="../media/image11.wmf"/><Relationship Id="rId10" Type="http://schemas.openxmlformats.org/officeDocument/2006/relationships/image" Target="../media/image16.jpeg"/><Relationship Id="rId4" Type="http://schemas.openxmlformats.org/officeDocument/2006/relationships/image" Target="../media/image10.wmf"/><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hyperlink" Target="http://www.infotech.com/research/it-develop-an-it-service-desk-strategy-storyboard" TargetMode="Externa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Develop an IT Service Desk Strategy</a:t>
            </a:r>
            <a:endParaRPr lang="en-US" dirty="0" smtClean="0"/>
          </a:p>
        </p:txBody>
      </p:sp>
      <p:sp>
        <p:nvSpPr>
          <p:cNvPr id="8" name="Text Placeholder 7"/>
          <p:cNvSpPr>
            <a:spLocks noGrp="1"/>
          </p:cNvSpPr>
          <p:nvPr>
            <p:ph type="body" sz="quarter" idx="16"/>
          </p:nvPr>
        </p:nvSpPr>
        <p:spPr/>
        <p:txBody>
          <a:bodyPr/>
          <a:lstStyle/>
          <a:p>
            <a:r>
              <a:rPr lang="en-CA" dirty="0"/>
              <a:t>ITIL is not a strategy. You’ll have to develop your own</a:t>
            </a:r>
            <a:r>
              <a:rPr lang="en-CA" dirty="0" smtClean="0"/>
              <a:t>.</a:t>
            </a:r>
            <a:endParaRPr lang="en-CA" dirty="0"/>
          </a:p>
        </p:txBody>
      </p:sp>
      <p:grpSp>
        <p:nvGrpSpPr>
          <p:cNvPr id="10" name="Group 9"/>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9"/>
          </p:nvPr>
        </p:nvSpPr>
        <p:spPr>
          <a:xfrm>
            <a:off x="257176" y="1238220"/>
            <a:ext cx="8620124" cy="657225"/>
          </a:xfrm>
        </p:spPr>
        <p:txBody>
          <a:bodyPr/>
          <a:lstStyle/>
          <a:p>
            <a:r>
              <a:rPr lang="en-US" dirty="0" smtClean="0"/>
              <a:t>The Help Desk concept may seem out of date, but the evolution to an ITSM-focused Service Desk is not for everyone.</a:t>
            </a:r>
          </a:p>
        </p:txBody>
      </p:sp>
      <p:sp>
        <p:nvSpPr>
          <p:cNvPr id="2" name="Title 1"/>
          <p:cNvSpPr>
            <a:spLocks noGrp="1"/>
          </p:cNvSpPr>
          <p:nvPr>
            <p:ph type="title"/>
          </p:nvPr>
        </p:nvSpPr>
        <p:spPr/>
        <p:txBody>
          <a:bodyPr/>
          <a:lstStyle/>
          <a:p>
            <a:r>
              <a:rPr lang="en-US" dirty="0" smtClean="0"/>
              <a:t>Don’t assume your Help Desk has to become a Service Desk</a:t>
            </a:r>
            <a:endParaRPr lang="en-CA" dirty="0"/>
          </a:p>
        </p:txBody>
      </p:sp>
      <p:sp>
        <p:nvSpPr>
          <p:cNvPr id="35"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cxnSp>
        <p:nvCxnSpPr>
          <p:cNvPr id="17" name="Straight Connector 16"/>
          <p:cNvCxnSpPr/>
          <p:nvPr/>
        </p:nvCxnSpPr>
        <p:spPr>
          <a:xfrm rot="5400000">
            <a:off x="3977934" y="3627022"/>
            <a:ext cx="2988332"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0" name="Text Placeholder 14"/>
          <p:cNvSpPr>
            <a:spLocks noGrp="1"/>
          </p:cNvSpPr>
          <p:nvPr>
            <p:ph type="body" sz="quarter" idx="16"/>
          </p:nvPr>
        </p:nvSpPr>
        <p:spPr>
          <a:xfrm>
            <a:off x="249303" y="2022215"/>
            <a:ext cx="5089470" cy="4313785"/>
          </a:xfrm>
        </p:spPr>
        <p:txBody>
          <a:bodyPr/>
          <a:lstStyle/>
          <a:p>
            <a:pPr marL="0" indent="0">
              <a:buNone/>
            </a:pPr>
            <a:r>
              <a:rPr lang="en-US" dirty="0" smtClean="0"/>
              <a:t>The evolution from Help Desk to Service Desk resulted from larger organizations looking for stronger business-IT alignment, predictable processes, common nomenclature, and overt governance. Smaller Help Desks often assume that they need to transition to an ITSM orientation, adopt ITIL processes, and re-brand as a Service Desk.</a:t>
            </a:r>
          </a:p>
          <a:p>
            <a:pPr marL="0" indent="0">
              <a:buNone/>
            </a:pPr>
            <a:r>
              <a:rPr lang="en-US" dirty="0" smtClean="0"/>
              <a:t>The evolution to a Service Desk means adopting a customer- and business-centric view of IT’s role in the business. This change is never free:</a:t>
            </a:r>
          </a:p>
          <a:p>
            <a:pPr marL="169863" indent="-169863"/>
            <a:r>
              <a:rPr lang="en-US" dirty="0" smtClean="0"/>
              <a:t>ITSM drives a deeper involvement in business processes, which consumes far more IT resources than a pure Help Desk.</a:t>
            </a:r>
          </a:p>
          <a:p>
            <a:pPr marL="169863" indent="-169863"/>
            <a:r>
              <a:rPr lang="en-US" dirty="0" smtClean="0"/>
              <a:t>Help Desk software may require an upgrade to a more ITSM-focused Service Desk package.</a:t>
            </a:r>
          </a:p>
          <a:p>
            <a:pPr marL="169863" indent="-169863"/>
            <a:r>
              <a:rPr lang="en-US" dirty="0" smtClean="0"/>
              <a:t>Simple, practical Help Desk processes may be replaced by ‘best practices’ defined by a training-intensive governance framework such as ITIL, Six Sigma, or CMMI. This is rarely a cost-saver in the near-term.</a:t>
            </a:r>
          </a:p>
          <a:p>
            <a:pPr marL="0" indent="0">
              <a:buNone/>
            </a:pPr>
            <a:r>
              <a:rPr lang="en-US" dirty="0" smtClean="0"/>
              <a:t>Process governance is an inherent part of ITSM. If you can’t imagine your organization working at that level of discipline, it might be best to focus your strategy on continuing to be a highly effective Help Desk.</a:t>
            </a:r>
          </a:p>
        </p:txBody>
      </p:sp>
      <p:grpSp>
        <p:nvGrpSpPr>
          <p:cNvPr id="3" name="Group 33"/>
          <p:cNvGrpSpPr/>
          <p:nvPr/>
        </p:nvGrpSpPr>
        <p:grpSpPr>
          <a:xfrm>
            <a:off x="5652120" y="2092060"/>
            <a:ext cx="3225180" cy="4086355"/>
            <a:chOff x="5543549" y="2724151"/>
            <a:chExt cx="3295651" cy="3338852"/>
          </a:xfrm>
        </p:grpSpPr>
        <p:sp>
          <p:nvSpPr>
            <p:cNvPr id="22" name="Rectangle 21"/>
            <p:cNvSpPr/>
            <p:nvPr/>
          </p:nvSpPr>
          <p:spPr>
            <a:xfrm>
              <a:off x="5543549" y="3117539"/>
              <a:ext cx="3295651" cy="294546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l">
                <a:buFont typeface="+mj-lt"/>
                <a:buAutoNum type="arabicPeriod"/>
              </a:pPr>
              <a:r>
                <a:rPr lang="en-US" sz="1200" b="1" dirty="0" smtClean="0">
                  <a:solidFill>
                    <a:schemeClr val="tx1"/>
                  </a:solidFill>
                </a:rPr>
                <a:t>Empty processes. </a:t>
              </a:r>
              <a:r>
                <a:rPr lang="en-US" sz="1200" dirty="0" smtClean="0">
                  <a:solidFill>
                    <a:schemeClr val="tx1"/>
                  </a:solidFill>
                </a:rPr>
                <a:t>Enterprises pay lip-service to frameworks by using ITIL terms and definitions without actually executing processes in a meaningful capacity. </a:t>
              </a:r>
            </a:p>
            <a:p>
              <a:pPr marL="228600" indent="-228600" algn="l">
                <a:buFont typeface="+mj-lt"/>
                <a:buAutoNum type="arabicPeriod"/>
              </a:pPr>
              <a:r>
                <a:rPr lang="en-US" sz="1200" b="1" dirty="0" smtClean="0">
                  <a:solidFill>
                    <a:schemeClr val="tx1"/>
                  </a:solidFill>
                </a:rPr>
                <a:t>Wasted spend on certification and consultants. </a:t>
              </a:r>
              <a:r>
                <a:rPr lang="en-US" sz="1200" dirty="0" smtClean="0">
                  <a:solidFill>
                    <a:schemeClr val="tx1"/>
                  </a:solidFill>
                </a:rPr>
                <a:t>Consultants and certified employees are brought in to train or paint IT in ITIL terminology, but little is done to actually move the department to a service-oriented terminology. </a:t>
              </a:r>
            </a:p>
            <a:p>
              <a:pPr marL="228600" indent="-228600" algn="l">
                <a:buFont typeface="+mj-lt"/>
                <a:buAutoNum type="arabicPeriod"/>
              </a:pPr>
              <a:r>
                <a:rPr lang="en-US" sz="1200" b="1" dirty="0" smtClean="0">
                  <a:solidFill>
                    <a:schemeClr val="tx1"/>
                  </a:solidFill>
                </a:rPr>
                <a:t>The Isle of ITIL. </a:t>
              </a:r>
              <a:r>
                <a:rPr lang="en-US" sz="1200" dirty="0" smtClean="0">
                  <a:solidFill>
                    <a:schemeClr val="tx1"/>
                  </a:solidFill>
                </a:rPr>
                <a:t>Singular IT departments commit to a framework without top level support and operate frameworks internally without whole IT and enterprise-wide commitment to a service-oriented IT model.</a:t>
              </a:r>
            </a:p>
            <a:p>
              <a:pPr marL="228600" indent="-228600" algn="l">
                <a:buFont typeface="+mj-lt"/>
                <a:buAutoNum type="arabicPeriod"/>
              </a:pPr>
              <a:endParaRPr lang="en-US" sz="1200" dirty="0" smtClean="0">
                <a:solidFill>
                  <a:schemeClr val="tx1"/>
                </a:solidFill>
              </a:endParaRPr>
            </a:p>
            <a:p>
              <a:pPr marL="0" lvl="1" algn="l"/>
              <a:r>
                <a:rPr lang="en-US" sz="1200" dirty="0" smtClean="0">
                  <a:solidFill>
                    <a:schemeClr val="tx1"/>
                  </a:solidFill>
                </a:rPr>
                <a:t>* From Info-Tech’s </a:t>
              </a:r>
              <a:r>
                <a:rPr lang="en-US" sz="1200" b="1" dirty="0" smtClean="0">
                  <a:solidFill>
                    <a:schemeClr val="tx1"/>
                  </a:solidFill>
                  <a:hlinkClick r:id="rId3"/>
                </a:rPr>
                <a:t>Diagnostic IT Service Management for the Framework Impaired</a:t>
              </a:r>
              <a:endParaRPr lang="en-US" sz="1200" b="1" dirty="0" smtClean="0">
                <a:solidFill>
                  <a:schemeClr val="tx1"/>
                </a:solidFill>
              </a:endParaRPr>
            </a:p>
          </p:txBody>
        </p:sp>
        <p:sp>
          <p:nvSpPr>
            <p:cNvPr id="23" name="Round Same Side Corner Rectangle 22"/>
            <p:cNvSpPr/>
            <p:nvPr/>
          </p:nvSpPr>
          <p:spPr>
            <a:xfrm>
              <a:off x="5543550" y="2724151"/>
              <a:ext cx="3295650" cy="393390"/>
            </a:xfrm>
            <a:prstGeom prst="round2SameRect">
              <a:avLst>
                <a:gd name="adj1" fmla="val 10667"/>
                <a:gd name="adj2" fmla="val 0"/>
              </a:avLst>
            </a:prstGeom>
            <a:solidFill>
              <a:srgbClr val="7FAC85"/>
            </a:solidFill>
            <a:ln w="12700">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Three Symptoms of a Framework Impaired IT Shop</a:t>
              </a:r>
              <a:endParaRPr lang="en-CA" sz="1200" b="1" dirty="0">
                <a:solidFill>
                  <a:schemeClr val="bg1"/>
                </a:solidFill>
              </a:endParaRPr>
            </a:p>
          </p:txBody>
        </p:sp>
      </p:grpSp>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079130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hidden="1"/>
          <p:cNvGraphicFramePr>
            <a:graphicFrameLocks noChangeAspect="1"/>
          </p:cNvGraphicFramePr>
          <p:nvPr/>
        </p:nvGraphicFramePr>
        <p:xfrm>
          <a:off x="1588" y="1588"/>
          <a:ext cx="1587" cy="1587"/>
        </p:xfrm>
        <a:graphic>
          <a:graphicData uri="http://schemas.openxmlformats.org/presentationml/2006/ole">
            <p:oleObj spid="_x0000_s4098" name="think-cell Slide" r:id="rId31" imgW="270" imgH="270" progId="">
              <p:embed/>
            </p:oleObj>
          </a:graphicData>
        </a:graphic>
      </p:graphicFrame>
      <p:sp>
        <p:nvSpPr>
          <p:cNvPr id="31" name="Rectangle 30"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16" name="Text Placeholder 15"/>
          <p:cNvSpPr>
            <a:spLocks noGrp="1"/>
          </p:cNvSpPr>
          <p:nvPr>
            <p:ph type="body" sz="quarter" idx="19"/>
            <p:custDataLst>
              <p:tags r:id="rId3"/>
            </p:custDataLst>
          </p:nvPr>
        </p:nvSpPr>
        <p:spPr>
          <a:xfrm>
            <a:off x="257176" y="1128681"/>
            <a:ext cx="8620124" cy="657225"/>
          </a:xfrm>
        </p:spPr>
        <p:txBody>
          <a:bodyPr/>
          <a:lstStyle/>
          <a:p>
            <a:r>
              <a:rPr lang="en-CA" dirty="0" smtClean="0"/>
              <a:t>ITIL is the most widely recognized set of ITSM best practices, but it’s not the key driver of success. </a:t>
            </a:r>
          </a:p>
          <a:p>
            <a:endParaRPr lang="en-CA" dirty="0"/>
          </a:p>
        </p:txBody>
      </p:sp>
      <p:sp>
        <p:nvSpPr>
          <p:cNvPr id="2" name="Title 1"/>
          <p:cNvSpPr>
            <a:spLocks noGrp="1"/>
          </p:cNvSpPr>
          <p:nvPr>
            <p:ph type="title"/>
            <p:custDataLst>
              <p:tags r:id="rId4"/>
            </p:custDataLst>
          </p:nvPr>
        </p:nvSpPr>
        <p:spPr/>
        <p:txBody>
          <a:bodyPr/>
          <a:lstStyle/>
          <a:p>
            <a:r>
              <a:rPr lang="en-US" dirty="0" smtClean="0"/>
              <a:t>Don’t assume ITIL will be a near-term driver of success</a:t>
            </a:r>
            <a:endParaRPr lang="en-CA" dirty="0"/>
          </a:p>
        </p:txBody>
      </p:sp>
      <p:sp>
        <p:nvSpPr>
          <p:cNvPr id="35" name="AutoShape 3"/>
          <p:cNvSpPr>
            <a:spLocks noChangeAspect="1" noChangeArrowheads="1" noTextEdit="1"/>
          </p:cNvSpPr>
          <p:nvPr>
            <p:custDataLst>
              <p:tags r:id="rId5"/>
            </p:custDataLst>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graphicFrame>
        <p:nvGraphicFramePr>
          <p:cNvPr id="27" name="Object 26"/>
          <p:cNvGraphicFramePr>
            <a:graphicFrameLocks noChangeAspect="1"/>
          </p:cNvGraphicFramePr>
          <p:nvPr>
            <p:extLst>
              <p:ext uri="{D42A27DB-BD31-4B8C-83A1-F6EECF244321}">
                <p14:modId xmlns="" xmlns:p14="http://schemas.microsoft.com/office/powerpoint/2010/main" val="1780657061"/>
              </p:ext>
            </p:extLst>
          </p:nvPr>
        </p:nvGraphicFramePr>
        <p:xfrm>
          <a:off x="3579812" y="2293938"/>
          <a:ext cx="2609951" cy="2876637"/>
        </p:xfrm>
        <a:graphic>
          <a:graphicData uri="http://schemas.openxmlformats.org/presentationml/2006/ole">
            <p:oleObj spid="_x0000_s4099" name="Chart" r:id="rId32" imgW="2609788" imgH="2876682" progId="MSGraph.Chart.8">
              <p:embed followColorScheme="full"/>
            </p:oleObj>
          </a:graphicData>
        </a:graphic>
      </p:graphicFrame>
      <p:sp>
        <p:nvSpPr>
          <p:cNvPr id="58" name="Rectangle 57"/>
          <p:cNvSpPr/>
          <p:nvPr>
            <p:custDataLst>
              <p:tags r:id="rId6"/>
            </p:custDataLst>
          </p:nvPr>
        </p:nvSpPr>
        <p:spPr bwMode="auto">
          <a:xfrm>
            <a:off x="1781175" y="4418012"/>
            <a:ext cx="18303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9034544E-4D0A-436F-8106-38E9208C3BF8}" type="datetime'''''''Co''nfig''urati''o''n ''''M''ana''''g''e''''m''en''t'">
              <a:rPr lang="en-US" sz="1200" smtClean="0">
                <a:solidFill>
                  <a:schemeClr val="tx1"/>
                </a:solidFill>
              </a:rPr>
              <a:pPr algn="r"/>
              <a:t>Configuration Management</a:t>
            </a:fld>
            <a:endParaRPr lang="en-US" sz="1200" dirty="0">
              <a:solidFill>
                <a:schemeClr val="tx1"/>
              </a:solidFill>
              <a:latin typeface="Arial"/>
              <a:sym typeface="Arial"/>
            </a:endParaRPr>
          </a:p>
        </p:txBody>
      </p:sp>
      <p:sp>
        <p:nvSpPr>
          <p:cNvPr id="57" name="Rectangle 56"/>
          <p:cNvSpPr/>
          <p:nvPr>
            <p:custDataLst>
              <p:tags r:id="rId7"/>
            </p:custDataLst>
          </p:nvPr>
        </p:nvSpPr>
        <p:spPr bwMode="auto">
          <a:xfrm>
            <a:off x="2151062" y="4198937"/>
            <a:ext cx="146050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50EF5369-8A7B-43FA-8ADE-C928941D0ED6}" type="datetime'In''''c''i''d''''''e''''''''''nt'' Man''''''''''agem''en''''t'">
              <a:rPr lang="en-US" sz="1200" smtClean="0">
                <a:solidFill>
                  <a:schemeClr val="tx1"/>
                </a:solidFill>
              </a:rPr>
              <a:pPr algn="r"/>
              <a:t>Incident Management</a:t>
            </a:fld>
            <a:endParaRPr lang="en-US" sz="1200" dirty="0">
              <a:solidFill>
                <a:schemeClr val="tx1"/>
              </a:solidFill>
              <a:latin typeface="Arial"/>
              <a:sym typeface="Arial"/>
            </a:endParaRPr>
          </a:p>
        </p:txBody>
      </p:sp>
      <p:sp>
        <p:nvSpPr>
          <p:cNvPr id="59" name="Rectangle 58"/>
          <p:cNvSpPr/>
          <p:nvPr>
            <p:custDataLst>
              <p:tags r:id="rId8"/>
            </p:custDataLst>
          </p:nvPr>
        </p:nvSpPr>
        <p:spPr bwMode="auto">
          <a:xfrm>
            <a:off x="2152650" y="4637087"/>
            <a:ext cx="14589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608C6DB6-2495-487B-B166-C3826CF0475A}" type="datetime'C''h''a''''n''g''e ''''''M''''''''''a''n''ag''e''''''ment'''">
              <a:rPr lang="en-US" sz="1200" smtClean="0">
                <a:solidFill>
                  <a:schemeClr val="tx1"/>
                </a:solidFill>
              </a:rPr>
              <a:pPr algn="r"/>
              <a:t>Change Management</a:t>
            </a:fld>
            <a:endParaRPr lang="en-US" sz="1200" dirty="0">
              <a:solidFill>
                <a:schemeClr val="tx1"/>
              </a:solidFill>
              <a:latin typeface="Arial"/>
              <a:sym typeface="Arial"/>
            </a:endParaRPr>
          </a:p>
        </p:txBody>
      </p:sp>
      <p:sp>
        <p:nvSpPr>
          <p:cNvPr id="56" name="Rectangle 55"/>
          <p:cNvSpPr/>
          <p:nvPr>
            <p:custDataLst>
              <p:tags r:id="rId9"/>
            </p:custDataLst>
          </p:nvPr>
        </p:nvSpPr>
        <p:spPr bwMode="auto">
          <a:xfrm>
            <a:off x="1771650" y="3979862"/>
            <a:ext cx="18399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D44FF06B-151D-4D93-89A4-BD1EE3721AE0}" type="datetime'''''''S''''erv''''ice L''e''''''''''vel ''M''a''nag''eme''nt'">
              <a:rPr lang="en-US" sz="1200" smtClean="0">
                <a:solidFill>
                  <a:schemeClr val="tx1"/>
                </a:solidFill>
              </a:rPr>
              <a:pPr algn="r"/>
              <a:t>Service Level Management</a:t>
            </a:fld>
            <a:endParaRPr lang="en-US" sz="1200" dirty="0">
              <a:solidFill>
                <a:schemeClr val="tx1"/>
              </a:solidFill>
              <a:latin typeface="Arial"/>
              <a:sym typeface="Arial"/>
            </a:endParaRPr>
          </a:p>
        </p:txBody>
      </p:sp>
      <p:sp>
        <p:nvSpPr>
          <p:cNvPr id="52" name="Rectangle 51"/>
          <p:cNvSpPr/>
          <p:nvPr>
            <p:custDataLst>
              <p:tags r:id="rId10"/>
            </p:custDataLst>
          </p:nvPr>
        </p:nvSpPr>
        <p:spPr bwMode="auto">
          <a:xfrm>
            <a:off x="1685925" y="3094037"/>
            <a:ext cx="19256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72BEBE2D-93B8-449E-9995-BFEA78644F3B}" type="datetime'''P''''''ort''al user''''s'' s''eeking ''''suppo''''r''''''t'">
              <a:rPr lang="en-US" sz="1200" smtClean="0">
                <a:solidFill>
                  <a:srgbClr val="464328"/>
                </a:solidFill>
              </a:rPr>
              <a:pPr algn="r"/>
              <a:t>Portal users seeking support</a:t>
            </a:fld>
            <a:endParaRPr lang="en-US" sz="1200" dirty="0">
              <a:solidFill>
                <a:srgbClr val="464328"/>
              </a:solidFill>
              <a:latin typeface="Arial"/>
              <a:sym typeface="Arial"/>
            </a:endParaRPr>
          </a:p>
        </p:txBody>
      </p:sp>
      <p:sp>
        <p:nvSpPr>
          <p:cNvPr id="53" name="Rectangle 52"/>
          <p:cNvSpPr/>
          <p:nvPr>
            <p:custDataLst>
              <p:tags r:id="rId11"/>
            </p:custDataLst>
          </p:nvPr>
        </p:nvSpPr>
        <p:spPr bwMode="auto">
          <a:xfrm>
            <a:off x="2024062" y="3313112"/>
            <a:ext cx="158750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53783EA5-9F67-4B58-83A3-B2115F448853}" type="datetime'Re''''''''m''''ot''''e D''e''''''s''''''kto''''p'' ''usa''ge'">
              <a:rPr lang="en-US" sz="1200" smtClean="0">
                <a:solidFill>
                  <a:srgbClr val="0070C0"/>
                </a:solidFill>
              </a:rPr>
              <a:pPr algn="r"/>
              <a:t>Remote Desktop usage</a:t>
            </a:fld>
            <a:endParaRPr lang="en-US" sz="1200" dirty="0">
              <a:solidFill>
                <a:srgbClr val="0070C0"/>
              </a:solidFill>
              <a:latin typeface="Arial"/>
              <a:sym typeface="Arial"/>
            </a:endParaRPr>
          </a:p>
        </p:txBody>
      </p:sp>
      <p:sp>
        <p:nvSpPr>
          <p:cNvPr id="54" name="Rectangle 53"/>
          <p:cNvSpPr/>
          <p:nvPr>
            <p:custDataLst>
              <p:tags r:id="rId12"/>
            </p:custDataLst>
          </p:nvPr>
        </p:nvSpPr>
        <p:spPr bwMode="auto">
          <a:xfrm>
            <a:off x="1933575" y="3536950"/>
            <a:ext cx="16779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06D8A255-AA24-422F-A9C9-87DA77BA5B93}" type="datetime'Kn''''''o''''''''w''l''edge Man''agem''''e''''n''''''''t'''''">
              <a:rPr lang="en-US" sz="1200" smtClean="0">
                <a:solidFill>
                  <a:schemeClr val="tx1"/>
                </a:solidFill>
              </a:rPr>
              <a:pPr algn="r"/>
              <a:t>Knowledge Management</a:t>
            </a:fld>
            <a:endParaRPr lang="en-US" sz="1200" dirty="0">
              <a:solidFill>
                <a:schemeClr val="tx1"/>
              </a:solidFill>
              <a:latin typeface="Arial"/>
              <a:sym typeface="Arial"/>
            </a:endParaRPr>
          </a:p>
        </p:txBody>
      </p:sp>
      <p:sp>
        <p:nvSpPr>
          <p:cNvPr id="55" name="Rectangle 54"/>
          <p:cNvSpPr/>
          <p:nvPr>
            <p:custDataLst>
              <p:tags r:id="rId13"/>
            </p:custDataLst>
          </p:nvPr>
        </p:nvSpPr>
        <p:spPr bwMode="auto">
          <a:xfrm>
            <a:off x="2117725" y="3760787"/>
            <a:ext cx="14938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7ED76EA6-07B4-497F-BCC2-3685D9270427}" type="datetime'Pr''o''''b''''''le''m Ma''''n''ag''''''''''e''m''''''en''''t'">
              <a:rPr lang="en-US" sz="1200" smtClean="0">
                <a:solidFill>
                  <a:schemeClr val="tx1"/>
                </a:solidFill>
              </a:rPr>
              <a:pPr algn="r"/>
              <a:t>Problem Management</a:t>
            </a:fld>
            <a:endParaRPr lang="en-US" sz="1200" dirty="0">
              <a:solidFill>
                <a:schemeClr val="tx1"/>
              </a:solidFill>
              <a:latin typeface="Arial"/>
              <a:sym typeface="Arial"/>
            </a:endParaRPr>
          </a:p>
        </p:txBody>
      </p:sp>
      <p:sp>
        <p:nvSpPr>
          <p:cNvPr id="60" name="Rectangle 59"/>
          <p:cNvSpPr/>
          <p:nvPr>
            <p:custDataLst>
              <p:tags r:id="rId14"/>
            </p:custDataLst>
          </p:nvPr>
        </p:nvSpPr>
        <p:spPr bwMode="auto">
          <a:xfrm>
            <a:off x="2127250" y="4856162"/>
            <a:ext cx="14843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970075CC-6AF8-402D-AE5F-2C2D3D278105}" type="datetime'R''''e''''l''''ea''s''''''''e'' ''''''''Mana''''g''em''ent'''">
              <a:rPr lang="en-US" sz="1200" smtClean="0">
                <a:solidFill>
                  <a:schemeClr val="tx1"/>
                </a:solidFill>
              </a:rPr>
              <a:pPr algn="r"/>
              <a:t>Release Management</a:t>
            </a:fld>
            <a:endParaRPr lang="en-US" sz="1200" dirty="0">
              <a:solidFill>
                <a:schemeClr val="tx1"/>
              </a:solidFill>
              <a:latin typeface="Arial"/>
              <a:sym typeface="Arial"/>
            </a:endParaRPr>
          </a:p>
        </p:txBody>
      </p:sp>
      <p:sp>
        <p:nvSpPr>
          <p:cNvPr id="29" name="Rectangle 28"/>
          <p:cNvSpPr/>
          <p:nvPr>
            <p:custDataLst>
              <p:tags r:id="rId15"/>
            </p:custDataLst>
          </p:nvPr>
        </p:nvSpPr>
        <p:spPr bwMode="auto">
          <a:xfrm>
            <a:off x="1852612" y="2436812"/>
            <a:ext cx="17589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66074B63-9367-470E-B1A8-8E8EB0AFB77D}" type="datetime'Le''ve''''l ''1 Serv''ice D''esk ''''''''st''''''a''''ff'''">
              <a:rPr lang="en-US" sz="1200" smtClean="0">
                <a:solidFill>
                  <a:srgbClr val="464328"/>
                </a:solidFill>
              </a:rPr>
              <a:pPr algn="r"/>
              <a:t>Level 1 Service Desk staff</a:t>
            </a:fld>
            <a:endParaRPr lang="en-US" sz="1200" dirty="0">
              <a:solidFill>
                <a:srgbClr val="464328"/>
              </a:solidFill>
              <a:latin typeface="Arial"/>
              <a:sym typeface="Arial"/>
            </a:endParaRPr>
          </a:p>
        </p:txBody>
      </p:sp>
      <p:sp>
        <p:nvSpPr>
          <p:cNvPr id="33" name="Rectangle 32"/>
          <p:cNvSpPr/>
          <p:nvPr>
            <p:custDataLst>
              <p:tags r:id="rId16"/>
            </p:custDataLst>
          </p:nvPr>
        </p:nvSpPr>
        <p:spPr bwMode="auto">
          <a:xfrm>
            <a:off x="1725612" y="2655887"/>
            <a:ext cx="18859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CBDABA4A-76EA-42F7-8998-6B5912FD40EE}" type="datetime'Le''vel'' 2/''''3'' Ser''v''ice ''Desk'''' ''staf''''''f'">
              <a:rPr lang="en-US" sz="1200" smtClean="0">
                <a:solidFill>
                  <a:srgbClr val="464328"/>
                </a:solidFill>
              </a:rPr>
              <a:pPr algn="r"/>
              <a:t>Level 2/3 Service Desk staff</a:t>
            </a:fld>
            <a:endParaRPr lang="en-US" sz="1200" dirty="0">
              <a:solidFill>
                <a:srgbClr val="464328"/>
              </a:solidFill>
              <a:latin typeface="Arial"/>
              <a:sym typeface="Arial"/>
            </a:endParaRPr>
          </a:p>
        </p:txBody>
      </p:sp>
      <p:sp>
        <p:nvSpPr>
          <p:cNvPr id="34" name="Rectangle 33"/>
          <p:cNvSpPr/>
          <p:nvPr>
            <p:custDataLst>
              <p:tags r:id="rId17"/>
            </p:custDataLst>
          </p:nvPr>
        </p:nvSpPr>
        <p:spPr bwMode="auto">
          <a:xfrm>
            <a:off x="1787525" y="2874962"/>
            <a:ext cx="18240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fld id="{0C98FE32-FC5B-40DF-9AE3-588CF166BE8A}" type="datetime'''E''''''''nd'' ''Use''''rs ''s''e''e''ki''''n''g su''pport'">
              <a:rPr lang="en-US" sz="1200" smtClean="0">
                <a:solidFill>
                  <a:srgbClr val="464328"/>
                </a:solidFill>
              </a:rPr>
              <a:pPr algn="r"/>
              <a:t>End Users seeking support</a:t>
            </a:fld>
            <a:endParaRPr lang="en-US" sz="1200" dirty="0">
              <a:solidFill>
                <a:srgbClr val="464328"/>
              </a:solidFill>
              <a:latin typeface="Arial"/>
              <a:sym typeface="Arial"/>
            </a:endParaRPr>
          </a:p>
        </p:txBody>
      </p:sp>
      <p:sp>
        <p:nvSpPr>
          <p:cNvPr id="67" name="TextBox 66"/>
          <p:cNvSpPr txBox="1"/>
          <p:nvPr>
            <p:custDataLst>
              <p:tags r:id="rId18"/>
            </p:custDataLst>
          </p:nvPr>
        </p:nvSpPr>
        <p:spPr>
          <a:xfrm>
            <a:off x="6534152" y="2449850"/>
            <a:ext cx="2200330" cy="1015663"/>
          </a:xfrm>
          <a:prstGeom prst="rect">
            <a:avLst/>
          </a:prstGeom>
          <a:noFill/>
        </p:spPr>
        <p:txBody>
          <a:bodyPr wrap="square" rtlCol="0">
            <a:spAutoFit/>
          </a:bodyPr>
          <a:lstStyle/>
          <a:p>
            <a:r>
              <a:rPr lang="en-US" sz="1200" dirty="0" smtClean="0">
                <a:solidFill>
                  <a:schemeClr val="accent6">
                    <a:lumMod val="75000"/>
                  </a:schemeClr>
                </a:solidFill>
              </a:rPr>
              <a:t>Service Desk success is significantly driven by a well maintained </a:t>
            </a:r>
            <a:r>
              <a:rPr lang="en-US" sz="1200" dirty="0">
                <a:solidFill>
                  <a:schemeClr val="accent6">
                    <a:lumMod val="75000"/>
                  </a:schemeClr>
                </a:solidFill>
              </a:rPr>
              <a:t>k</a:t>
            </a:r>
            <a:r>
              <a:rPr lang="en-US" sz="1200" dirty="0" smtClean="0">
                <a:solidFill>
                  <a:schemeClr val="accent6">
                    <a:lumMod val="75000"/>
                  </a:schemeClr>
                </a:solidFill>
              </a:rPr>
              <a:t>nowledgebase and adoption of Remote Desktop access.</a:t>
            </a:r>
            <a:endParaRPr lang="en-US" sz="1200" dirty="0">
              <a:solidFill>
                <a:schemeClr val="accent6">
                  <a:lumMod val="75000"/>
                </a:schemeClr>
              </a:solidFill>
            </a:endParaRPr>
          </a:p>
        </p:txBody>
      </p:sp>
      <p:sp>
        <p:nvSpPr>
          <p:cNvPr id="68" name="TextBox 67"/>
          <p:cNvSpPr txBox="1"/>
          <p:nvPr>
            <p:custDataLst>
              <p:tags r:id="rId19"/>
            </p:custDataLst>
          </p:nvPr>
        </p:nvSpPr>
        <p:spPr>
          <a:xfrm>
            <a:off x="6434163" y="3689191"/>
            <a:ext cx="2482884" cy="1200329"/>
          </a:xfrm>
          <a:prstGeom prst="rect">
            <a:avLst/>
          </a:prstGeom>
          <a:noFill/>
        </p:spPr>
        <p:txBody>
          <a:bodyPr wrap="square" rtlCol="0">
            <a:spAutoFit/>
          </a:bodyPr>
          <a:lstStyle/>
          <a:p>
            <a:r>
              <a:rPr lang="en-US" sz="1200" dirty="0" smtClean="0"/>
              <a:t>ITIL process adoption is not driving as much Service Desk success. These processes can help IT organizations grow and mature, but ITIL is neither a strategy nor a magic bullet.</a:t>
            </a:r>
            <a:endParaRPr lang="en-US" sz="1200" dirty="0"/>
          </a:p>
        </p:txBody>
      </p:sp>
      <p:grpSp>
        <p:nvGrpSpPr>
          <p:cNvPr id="3" name="Group 70"/>
          <p:cNvGrpSpPr/>
          <p:nvPr>
            <p:custDataLst>
              <p:tags r:id="rId20"/>
            </p:custDataLst>
          </p:nvPr>
        </p:nvGrpSpPr>
        <p:grpSpPr>
          <a:xfrm>
            <a:off x="323850" y="1862137"/>
            <a:ext cx="5910650" cy="3511267"/>
            <a:chOff x="226953" y="2004993"/>
            <a:chExt cx="5910650" cy="3511267"/>
          </a:xfrm>
        </p:grpSpPr>
        <p:sp>
          <p:nvSpPr>
            <p:cNvPr id="61" name="TextBox 60"/>
            <p:cNvSpPr txBox="1"/>
            <p:nvPr>
              <p:custDataLst>
                <p:tags r:id="rId24"/>
              </p:custDataLst>
            </p:nvPr>
          </p:nvSpPr>
          <p:spPr>
            <a:xfrm>
              <a:off x="226953" y="2004993"/>
              <a:ext cx="5910649" cy="523220"/>
            </a:xfrm>
            <a:prstGeom prst="rect">
              <a:avLst/>
            </a:prstGeom>
            <a:noFill/>
          </p:spPr>
          <p:txBody>
            <a:bodyPr wrap="square" rtlCol="0">
              <a:spAutoFit/>
            </a:bodyPr>
            <a:lstStyle/>
            <a:p>
              <a:r>
                <a:rPr lang="en-US" sz="1400" dirty="0" smtClean="0"/>
                <a:t>Each bar represents the strength of correlation between a Service Desk process and the overall success of the Service Desk</a:t>
              </a:r>
              <a:endParaRPr lang="en-US" sz="1400" dirty="0"/>
            </a:p>
          </p:txBody>
        </p:sp>
        <p:sp>
          <p:nvSpPr>
            <p:cNvPr id="62" name="Right Brace 61"/>
            <p:cNvSpPr/>
            <p:nvPr>
              <p:custDataLst>
                <p:tags r:id="rId25"/>
              </p:custDataLst>
            </p:nvPr>
          </p:nvSpPr>
          <p:spPr>
            <a:xfrm flipH="1">
              <a:off x="1341497" y="2596479"/>
              <a:ext cx="333313" cy="824584"/>
            </a:xfrm>
            <a:prstGeom prst="rightBrac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3" name="TextBox 62"/>
            <p:cNvSpPr txBox="1"/>
            <p:nvPr>
              <p:custDataLst>
                <p:tags r:id="rId26"/>
              </p:custDataLst>
            </p:nvPr>
          </p:nvSpPr>
          <p:spPr>
            <a:xfrm>
              <a:off x="257176" y="2816522"/>
              <a:ext cx="1144691" cy="461665"/>
            </a:xfrm>
            <a:prstGeom prst="rect">
              <a:avLst/>
            </a:prstGeom>
            <a:noFill/>
          </p:spPr>
          <p:txBody>
            <a:bodyPr wrap="square" rtlCol="0">
              <a:spAutoFit/>
            </a:bodyPr>
            <a:lstStyle/>
            <a:p>
              <a:r>
                <a:rPr lang="en-US" sz="1200" dirty="0" smtClean="0">
                  <a:solidFill>
                    <a:schemeClr val="accent6">
                      <a:lumMod val="75000"/>
                    </a:schemeClr>
                  </a:solidFill>
                </a:rPr>
                <a:t>Knowledge Base usage</a:t>
              </a:r>
              <a:endParaRPr lang="en-US" sz="1200" dirty="0">
                <a:solidFill>
                  <a:schemeClr val="accent6">
                    <a:lumMod val="75000"/>
                  </a:schemeClr>
                </a:solidFill>
              </a:endParaRPr>
            </a:p>
          </p:txBody>
        </p:sp>
        <p:sp>
          <p:nvSpPr>
            <p:cNvPr id="65" name="Right Brace 64"/>
            <p:cNvSpPr/>
            <p:nvPr>
              <p:custDataLst>
                <p:tags r:id="rId27"/>
              </p:custDataLst>
            </p:nvPr>
          </p:nvSpPr>
          <p:spPr>
            <a:xfrm flipH="1">
              <a:off x="1431881" y="3721104"/>
              <a:ext cx="333313" cy="140008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6" name="TextBox 65"/>
            <p:cNvSpPr txBox="1"/>
            <p:nvPr>
              <p:custDataLst>
                <p:tags r:id="rId28"/>
              </p:custDataLst>
            </p:nvPr>
          </p:nvSpPr>
          <p:spPr>
            <a:xfrm>
              <a:off x="250678" y="4427855"/>
              <a:ext cx="1144691" cy="461665"/>
            </a:xfrm>
            <a:prstGeom prst="rect">
              <a:avLst/>
            </a:prstGeom>
            <a:noFill/>
          </p:spPr>
          <p:txBody>
            <a:bodyPr wrap="square" rtlCol="0">
              <a:spAutoFit/>
            </a:bodyPr>
            <a:lstStyle/>
            <a:p>
              <a:r>
                <a:rPr lang="en-US" sz="1200" dirty="0" smtClean="0"/>
                <a:t>ITIL process adoption</a:t>
              </a:r>
              <a:endParaRPr lang="en-US" sz="1200" dirty="0"/>
            </a:p>
          </p:txBody>
        </p:sp>
        <p:sp>
          <p:nvSpPr>
            <p:cNvPr id="69" name="TextBox 68"/>
            <p:cNvSpPr txBox="1"/>
            <p:nvPr/>
          </p:nvSpPr>
          <p:spPr>
            <a:xfrm>
              <a:off x="1780175" y="5228040"/>
              <a:ext cx="2834429" cy="261610"/>
            </a:xfrm>
            <a:prstGeom prst="rect">
              <a:avLst/>
            </a:prstGeom>
            <a:noFill/>
          </p:spPr>
          <p:txBody>
            <a:bodyPr wrap="none" rtlCol="0">
              <a:spAutoFit/>
            </a:bodyPr>
            <a:lstStyle/>
            <a:p>
              <a:r>
                <a:rPr lang="en-US" sz="1100" dirty="0" smtClean="0"/>
                <a:t>Source: Info-Tech Research; 2012 N=111</a:t>
              </a:r>
              <a:endParaRPr lang="en-US" sz="1100" dirty="0"/>
            </a:p>
          </p:txBody>
        </p:sp>
        <p:sp>
          <p:nvSpPr>
            <p:cNvPr id="70" name="Rectangle 69"/>
            <p:cNvSpPr/>
            <p:nvPr/>
          </p:nvSpPr>
          <p:spPr>
            <a:xfrm>
              <a:off x="257177" y="2004993"/>
              <a:ext cx="5880426" cy="35112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Chevron 74"/>
          <p:cNvSpPr/>
          <p:nvPr>
            <p:custDataLst>
              <p:tags r:id="rId21"/>
            </p:custDataLst>
          </p:nvPr>
        </p:nvSpPr>
        <p:spPr>
          <a:xfrm flipH="1">
            <a:off x="6156176" y="2449850"/>
            <a:ext cx="462773" cy="1015663"/>
          </a:xfrm>
          <a:prstGeom prst="chevron">
            <a:avLst>
              <a:gd name="adj" fmla="val 67607"/>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76" name="Chevron 75"/>
          <p:cNvSpPr/>
          <p:nvPr>
            <p:custDataLst>
              <p:tags r:id="rId22"/>
            </p:custDataLst>
          </p:nvPr>
        </p:nvSpPr>
        <p:spPr>
          <a:xfrm flipH="1">
            <a:off x="6156176" y="3576579"/>
            <a:ext cx="462773" cy="1436597"/>
          </a:xfrm>
          <a:prstGeom prst="chevron">
            <a:avLst>
              <a:gd name="adj" fmla="val 6369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4" name="Group 135"/>
          <p:cNvGrpSpPr/>
          <p:nvPr>
            <p:custDataLst>
              <p:tags r:id="rId23"/>
            </p:custDataLst>
          </p:nvPr>
        </p:nvGrpSpPr>
        <p:grpSpPr>
          <a:xfrm>
            <a:off x="252175" y="5518130"/>
            <a:ext cx="8625452" cy="838201"/>
            <a:chOff x="328613" y="4509120"/>
            <a:chExt cx="8491536" cy="838201"/>
          </a:xfrm>
        </p:grpSpPr>
        <p:sp>
          <p:nvSpPr>
            <p:cNvPr id="37" name="Rounded Rectangle 36"/>
            <p:cNvSpPr/>
            <p:nvPr/>
          </p:nvSpPr>
          <p:spPr>
            <a:xfrm>
              <a:off x="328613" y="4509120"/>
              <a:ext cx="8491536" cy="838201"/>
            </a:xfrm>
            <a:prstGeom prst="roundRect">
              <a:avLst>
                <a:gd name="adj" fmla="val 6990"/>
              </a:avLst>
            </a:prstGeom>
            <a:solidFill>
              <a:srgbClr val="F1F2E0"/>
            </a:solidFill>
            <a:ln w="3175">
              <a:solidFill>
                <a:srgbClr val="D3D3B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endParaRPr lang="en-CA" sz="1200" dirty="0" smtClean="0">
                <a:solidFill>
                  <a:schemeClr val="tx1"/>
                </a:solidFill>
              </a:endParaRPr>
            </a:p>
          </p:txBody>
        </p:sp>
        <p:pic>
          <p:nvPicPr>
            <p:cNvPr id="38" name="Picture 37" descr="insight.png"/>
            <p:cNvPicPr>
              <a:picLocks noChangeAspect="1"/>
            </p:cNvPicPr>
            <p:nvPr/>
          </p:nvPicPr>
          <p:blipFill>
            <a:blip r:embed="rId33" cstate="print"/>
            <a:stretch>
              <a:fillRect/>
            </a:stretch>
          </p:blipFill>
          <p:spPr>
            <a:xfrm>
              <a:off x="328613" y="4509962"/>
              <a:ext cx="995225" cy="837359"/>
            </a:xfrm>
            <a:prstGeom prst="rect">
              <a:avLst/>
            </a:prstGeom>
          </p:spPr>
        </p:pic>
      </p:grpSp>
      <p:sp>
        <p:nvSpPr>
          <p:cNvPr id="5" name="TextBox 4"/>
          <p:cNvSpPr txBox="1"/>
          <p:nvPr/>
        </p:nvSpPr>
        <p:spPr>
          <a:xfrm>
            <a:off x="1605050" y="5614485"/>
            <a:ext cx="7272250" cy="646331"/>
          </a:xfrm>
          <a:prstGeom prst="rect">
            <a:avLst/>
          </a:prstGeom>
          <a:noFill/>
        </p:spPr>
        <p:txBody>
          <a:bodyPr wrap="square" rtlCol="0">
            <a:spAutoFit/>
          </a:bodyPr>
          <a:lstStyle/>
          <a:p>
            <a:pPr algn="l"/>
            <a:r>
              <a:rPr lang="en-CA" sz="1200" dirty="0"/>
              <a:t>ITIL’s definition of Knowledge Management involves a comprehensive and robust set of processes that extend far beyond the population and maintenance of a Service Desk knowledgebase. Unless your organization is at a high state of maturity, stay focused on the practical aspects of the knowledgebase</a:t>
            </a:r>
            <a:r>
              <a:rPr lang="en-CA" sz="1200" dirty="0" smtClean="0"/>
              <a:t>.</a:t>
            </a:r>
            <a:endParaRPr lang="en-US" dirty="0"/>
          </a:p>
        </p:txBody>
      </p:sp>
      <p:pic>
        <p:nvPicPr>
          <p:cNvPr id="36" name="Picture 35" descr="sample_linkbar-itrgNEW.gif">
            <a:hlinkClick r:id="rId34"/>
          </p:cNvPr>
          <p:cNvPicPr>
            <a:picLocks noChangeAspect="1"/>
          </p:cNvPicPr>
          <p:nvPr/>
        </p:nvPicPr>
        <p:blipFill>
          <a:blip r:embed="rId3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079130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59607"/>
            <a:ext cx="8620124" cy="945257"/>
          </a:xfrm>
        </p:spPr>
        <p:txBody>
          <a:bodyPr/>
          <a:lstStyle/>
          <a:p>
            <a:r>
              <a:rPr lang="en-CA" dirty="0" smtClean="0"/>
              <a:t>Most IT Service Desks are resource constrained, which makes it difficult to execute their desired strategy. Develop a realistic and optimal Service Desk strategy based on your capacity.</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36912"/>
            <a:ext cx="4034665" cy="2844316"/>
          </a:xfrm>
        </p:spPr>
        <p:txBody>
          <a:bodyPr/>
          <a:lstStyle/>
          <a:p>
            <a:r>
              <a:rPr lang="en-CA" dirty="0" smtClean="0"/>
              <a:t>CIOs and Service Desk managers who need to re-examine their Service Desk strategy because of:</a:t>
            </a:r>
          </a:p>
          <a:p>
            <a:pPr lvl="1"/>
            <a:r>
              <a:rPr lang="en-CA" dirty="0" smtClean="0"/>
              <a:t>Service gaps</a:t>
            </a:r>
          </a:p>
          <a:p>
            <a:pPr lvl="1"/>
            <a:r>
              <a:rPr lang="en-CA" dirty="0" smtClean="0"/>
              <a:t>Emerging technologies </a:t>
            </a:r>
          </a:p>
          <a:p>
            <a:pPr lvl="1"/>
            <a:r>
              <a:rPr lang="en-CA" dirty="0" smtClean="0"/>
              <a:t>Misaligned delivery channels</a:t>
            </a:r>
          </a:p>
          <a:p>
            <a:r>
              <a:rPr lang="en-CA" dirty="0" smtClean="0"/>
              <a:t>Organizations who are uncertain about the effects of emerging technology trends on their Service Desk.</a:t>
            </a:r>
          </a:p>
          <a:p>
            <a:r>
              <a:rPr lang="en-CA" dirty="0" smtClean="0"/>
              <a:t>Service Desks with resource constraints that make it difficult to fulfill their mission.</a:t>
            </a:r>
            <a:endParaRPr lang="en-CA" dirty="0"/>
          </a:p>
        </p:txBody>
      </p:sp>
      <p:sp>
        <p:nvSpPr>
          <p:cNvPr id="12" name="Text Placeholder 11"/>
          <p:cNvSpPr>
            <a:spLocks noGrp="1"/>
          </p:cNvSpPr>
          <p:nvPr>
            <p:ph type="body" sz="quarter" idx="23"/>
          </p:nvPr>
        </p:nvSpPr>
        <p:spPr/>
        <p:txBody>
          <a:bodyPr/>
          <a:lstStyle/>
          <a:p>
            <a:r>
              <a:rPr lang="en-CA" dirty="0" smtClean="0"/>
              <a:t>Develop a Service Desk strategy that aligns with corporate strategy, IT strategy, and available resources.</a:t>
            </a:r>
          </a:p>
          <a:p>
            <a:r>
              <a:rPr lang="en-CA" dirty="0" smtClean="0"/>
              <a:t>Determine where the Service Desk’s responsibilities start and end.</a:t>
            </a:r>
          </a:p>
          <a:p>
            <a:r>
              <a:rPr lang="en-CA" dirty="0" smtClean="0"/>
              <a:t>Develop service channels to optimize the level of service offered.</a:t>
            </a:r>
          </a:p>
          <a:p>
            <a:r>
              <a:rPr lang="en-CA" dirty="0" smtClean="0"/>
              <a:t>Maximize the effectiveness of your Knowledgebase.</a:t>
            </a:r>
            <a:endParaRPr lang="en-CA" dirty="0"/>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165194"/>
            <a:ext cx="8627997" cy="5221359"/>
          </a:xfrm>
        </p:spPr>
        <p:txBody>
          <a:bodyPr/>
          <a:lstStyle/>
          <a:p>
            <a:r>
              <a:rPr lang="en-US" sz="1400" dirty="0" smtClean="0"/>
              <a:t>Align with corporate and IT strategy.</a:t>
            </a:r>
          </a:p>
          <a:p>
            <a:pPr lvl="1">
              <a:spcBef>
                <a:spcPts val="0"/>
              </a:spcBef>
            </a:pPr>
            <a:r>
              <a:rPr lang="en-US" sz="1400" dirty="0" smtClean="0"/>
              <a:t>Service Desk strategy is too often developed in isolation from the broader corporate and IT strategy. By incorporating the broader context and recognizing any resourcing limitations, IT leaders can develop a Service Desk strategy that is practical and believable.</a:t>
            </a:r>
          </a:p>
          <a:p>
            <a:r>
              <a:rPr lang="en-US" sz="1400" dirty="0" smtClean="0"/>
              <a:t>Emerging technology trends should be driving IT leaders to revisit their Service Desk strategy:</a:t>
            </a:r>
          </a:p>
          <a:p>
            <a:pPr lvl="1">
              <a:spcBef>
                <a:spcPts val="0"/>
              </a:spcBef>
            </a:pPr>
            <a:r>
              <a:rPr lang="en-US" sz="1400" dirty="0" smtClean="0"/>
              <a:t>BYOD and the consumerization of IT.</a:t>
            </a:r>
          </a:p>
          <a:p>
            <a:pPr lvl="1">
              <a:spcBef>
                <a:spcPts val="0"/>
              </a:spcBef>
            </a:pPr>
            <a:r>
              <a:rPr lang="en-US" sz="1400" dirty="0" smtClean="0"/>
              <a:t>Social collaboration.</a:t>
            </a:r>
          </a:p>
          <a:p>
            <a:pPr lvl="1">
              <a:spcBef>
                <a:spcPts val="0"/>
              </a:spcBef>
            </a:pPr>
            <a:r>
              <a:rPr lang="en-US" sz="1400" dirty="0" smtClean="0"/>
              <a:t>Self-Serve Business Intelligence.</a:t>
            </a:r>
          </a:p>
          <a:p>
            <a:pPr lvl="1">
              <a:spcBef>
                <a:spcPts val="0"/>
              </a:spcBef>
            </a:pPr>
            <a:r>
              <a:rPr lang="en-US" sz="1400" dirty="0" smtClean="0"/>
              <a:t>The growing adoption of Cloud services.</a:t>
            </a:r>
          </a:p>
          <a:p>
            <a:r>
              <a:rPr lang="en-US" sz="1400" dirty="0" smtClean="0"/>
              <a:t>IT Infrastructure Library (ITIL) isn’t for everyone.</a:t>
            </a:r>
          </a:p>
          <a:p>
            <a:pPr lvl="1">
              <a:spcBef>
                <a:spcPts val="0"/>
              </a:spcBef>
            </a:pPr>
            <a:r>
              <a:rPr lang="en-US" sz="1400" dirty="0" smtClean="0"/>
              <a:t>Most conversations about Service Desk end up covering ITIL because IT departments worldwide recognize ITIL as the leading set of standard best practices. In addition, ITIL is a top consumer of Service Desk training budgets. However, savvy IT leaders resist adopting ITIL processes if they have doubts about the overall maturity of their department.</a:t>
            </a:r>
          </a:p>
          <a:p>
            <a:r>
              <a:rPr lang="en-US" sz="1400" dirty="0" smtClean="0"/>
              <a:t>Delivery channels: sometimes less is more.</a:t>
            </a:r>
          </a:p>
          <a:p>
            <a:pPr lvl="1">
              <a:spcBef>
                <a:spcPts val="0"/>
              </a:spcBef>
            </a:pPr>
            <a:r>
              <a:rPr lang="en-US" sz="1400" dirty="0" smtClean="0"/>
              <a:t>The overall success of a Service Desk can easily degrade as channels are added. This solution set compares the impact of introducing new channels such as Remote Desktop, Self-Serve Portal, and Chat.</a:t>
            </a:r>
          </a:p>
          <a:p>
            <a:r>
              <a:rPr lang="en-US" sz="1400" dirty="0" smtClean="0"/>
              <a:t>The knowledgebase is the hidden gem of Service Desk strategy.</a:t>
            </a:r>
          </a:p>
          <a:p>
            <a:pPr lvl="1">
              <a:spcBef>
                <a:spcPts val="0"/>
              </a:spcBef>
            </a:pPr>
            <a:r>
              <a:rPr lang="en-US" sz="1400" dirty="0" smtClean="0"/>
              <a:t>A high percentage of Service Desks have un-deployed, un-populated, or un-managed knowledgebases. They are overlooking the hidden gem in Service Desk strategy: The value of retaining, maintaining, and distributing knowledge. Invest in the Knowledgebase as a first step towards a broader Knowledge Management strategy in the coming years.</a:t>
            </a:r>
            <a:endParaRPr lang="en-CA" sz="140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p:cNvGraphicFramePr>
          <p:nvPr>
            <p:extLst>
              <p:ext uri="{D42A27DB-BD31-4B8C-83A1-F6EECF244321}">
                <p14:modId xmlns="" xmlns:p14="http://schemas.microsoft.com/office/powerpoint/2010/main" val="1132757745"/>
              </p:ext>
            </p:extLst>
          </p:nvPr>
        </p:nvGraphicFramePr>
        <p:xfrm>
          <a:off x="0" y="0"/>
          <a:ext cx="158750" cy="158750"/>
        </p:xfrm>
        <a:graphic>
          <a:graphicData uri="http://schemas.openxmlformats.org/presentationml/2006/ole">
            <p:oleObj spid="_x0000_s1026" name="think-cell Slide" r:id="rId13" imgW="360" imgH="360" progId="">
              <p:embed/>
            </p:oleObj>
          </a:graphicData>
        </a:graphic>
      </p:graphicFrame>
      <p:pic>
        <p:nvPicPr>
          <p:cNvPr id="6149" name="Picture 5" descr="S:\_PRODUCTION\Images\ThinkStock (Recently Used 2011)\101544169.jpg"/>
          <p:cNvPicPr>
            <a:picLocks noChangeAspect="1" noChangeArrowheads="1"/>
          </p:cNvPicPr>
          <p:nvPr>
            <p:custDataLst>
              <p:tags r:id="rId2"/>
            </p:custDataLst>
          </p:nvPr>
        </p:nvPicPr>
        <p:blipFill>
          <a:blip r:embed="rId14" cstate="print">
            <a:extLst>
              <a:ext uri="{28A0092B-C50C-407E-A947-70E740481C1C}">
                <a14:useLocalDpi xmlns="" xmlns:a14="http://schemas.microsoft.com/office/drawing/2010/main" val="0"/>
              </a:ext>
            </a:extLst>
          </a:blip>
          <a:srcRect/>
          <a:stretch>
            <a:fillRect/>
          </a:stretch>
        </p:blipFill>
        <p:spPr bwMode="auto">
          <a:xfrm>
            <a:off x="493502" y="4699244"/>
            <a:ext cx="1532259" cy="1341593"/>
          </a:xfrm>
          <a:prstGeom prst="rect">
            <a:avLst/>
          </a:prstGeom>
          <a:noFill/>
          <a:extLst>
            <a:ext uri="{909E8E84-426E-40DD-AFC4-6F175D3DCCD1}">
              <a14:hiddenFill xmlns="" xmlns:a14="http://schemas.microsoft.com/office/drawing/2010/main">
                <a:solidFill>
                  <a:srgbClr val="FFFFFF"/>
                </a:solidFill>
              </a14:hiddenFill>
            </a:ext>
          </a:extLst>
        </p:spPr>
      </p:pic>
      <p:pic>
        <p:nvPicPr>
          <p:cNvPr id="6146" name="Picture 2" descr="S:\_PRODUCTION\Images\ThinkStock (Recently Used 2011)\101808930.jpg"/>
          <p:cNvPicPr>
            <a:picLocks noChangeAspect="1" noChangeArrowheads="1"/>
          </p:cNvPicPr>
          <p:nvPr>
            <p:custDataLst>
              <p:tags r:id="rId3"/>
            </p:custDataLst>
          </p:nvPr>
        </p:nvPicPr>
        <p:blipFill>
          <a:blip r:embed="rId15" cstate="print">
            <a:extLst>
              <a:ext uri="{28A0092B-C50C-407E-A947-70E740481C1C}">
                <a14:useLocalDpi xmlns="" xmlns:a14="http://schemas.microsoft.com/office/drawing/2010/main" val="0"/>
              </a:ext>
            </a:extLst>
          </a:blip>
          <a:srcRect/>
          <a:stretch>
            <a:fillRect/>
          </a:stretch>
        </p:blipFill>
        <p:spPr bwMode="auto">
          <a:xfrm>
            <a:off x="553755" y="1294537"/>
            <a:ext cx="1332923" cy="114464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itle 2"/>
          <p:cNvSpPr>
            <a:spLocks noGrp="1"/>
          </p:cNvSpPr>
          <p:nvPr>
            <p:ph type="title"/>
            <p:custDataLst>
              <p:tags r:id="rId4"/>
            </p:custDataLst>
          </p:nvPr>
        </p:nvSpPr>
        <p:spPr/>
        <p:txBody>
          <a:bodyPr/>
          <a:lstStyle/>
          <a:p>
            <a:r>
              <a:rPr lang="en-US" dirty="0" smtClean="0"/>
              <a:t>The Info-Tech </a:t>
            </a:r>
            <a:r>
              <a:rPr lang="en-US" dirty="0" smtClean="0">
                <a:hlinkClick r:id="rId16"/>
              </a:rPr>
              <a:t>Service Desk Roadmap</a:t>
            </a:r>
            <a:endParaRPr lang="en-US" dirty="0"/>
          </a:p>
        </p:txBody>
      </p:sp>
      <p:sp>
        <p:nvSpPr>
          <p:cNvPr id="5" name="TextBox 4"/>
          <p:cNvSpPr txBox="1"/>
          <p:nvPr>
            <p:custDataLst>
              <p:tags r:id="rId5"/>
            </p:custDataLst>
          </p:nvPr>
        </p:nvSpPr>
        <p:spPr>
          <a:xfrm>
            <a:off x="251520" y="2329716"/>
            <a:ext cx="2016224" cy="523220"/>
          </a:xfrm>
          <a:prstGeom prst="rect">
            <a:avLst/>
          </a:prstGeom>
          <a:noFill/>
        </p:spPr>
        <p:txBody>
          <a:bodyPr wrap="square" rtlCol="0">
            <a:spAutoFit/>
          </a:bodyPr>
          <a:lstStyle/>
          <a:p>
            <a:r>
              <a:rPr lang="en-US" sz="1400" b="1" dirty="0" smtClean="0"/>
              <a:t>Service Desk Strategy</a:t>
            </a:r>
            <a:endParaRPr lang="en-US" sz="1400" b="1" dirty="0"/>
          </a:p>
        </p:txBody>
      </p:sp>
      <p:sp>
        <p:nvSpPr>
          <p:cNvPr id="6" name="TextBox 5"/>
          <p:cNvSpPr txBox="1"/>
          <p:nvPr>
            <p:custDataLst>
              <p:tags r:id="rId6"/>
            </p:custDataLst>
          </p:nvPr>
        </p:nvSpPr>
        <p:spPr>
          <a:xfrm>
            <a:off x="251520" y="4165339"/>
            <a:ext cx="2016224" cy="523220"/>
          </a:xfrm>
          <a:prstGeom prst="rect">
            <a:avLst/>
          </a:prstGeom>
          <a:noFill/>
        </p:spPr>
        <p:txBody>
          <a:bodyPr wrap="square" rtlCol="0">
            <a:spAutoFit/>
          </a:bodyPr>
          <a:lstStyle/>
          <a:p>
            <a:r>
              <a:rPr lang="en-US" sz="1400" b="1" dirty="0" smtClean="0"/>
              <a:t>Service Desk Solution</a:t>
            </a:r>
            <a:r>
              <a:rPr lang="en-US" sz="1400" dirty="0" smtClean="0"/>
              <a:t> </a:t>
            </a:r>
            <a:r>
              <a:rPr lang="en-US" sz="1400" b="1" dirty="0"/>
              <a:t>Selection</a:t>
            </a:r>
          </a:p>
        </p:txBody>
      </p:sp>
      <p:sp>
        <p:nvSpPr>
          <p:cNvPr id="7" name="TextBox 6"/>
          <p:cNvSpPr txBox="1"/>
          <p:nvPr>
            <p:custDataLst>
              <p:tags r:id="rId7"/>
            </p:custDataLst>
          </p:nvPr>
        </p:nvSpPr>
        <p:spPr>
          <a:xfrm>
            <a:off x="251520" y="5805264"/>
            <a:ext cx="2016224" cy="523220"/>
          </a:xfrm>
          <a:prstGeom prst="rect">
            <a:avLst/>
          </a:prstGeom>
          <a:noFill/>
        </p:spPr>
        <p:txBody>
          <a:bodyPr wrap="square" rtlCol="0">
            <a:spAutoFit/>
          </a:bodyPr>
          <a:lstStyle/>
          <a:p>
            <a:r>
              <a:rPr lang="en-US" sz="1400" b="1" dirty="0" smtClean="0"/>
              <a:t>Optimizing</a:t>
            </a:r>
            <a:r>
              <a:rPr lang="en-US" sz="1400" dirty="0" smtClean="0"/>
              <a:t> </a:t>
            </a:r>
            <a:r>
              <a:rPr lang="en-US" sz="1400" b="1" dirty="0" smtClean="0"/>
              <a:t>Service Desk</a:t>
            </a:r>
            <a:endParaRPr lang="en-US" sz="1400" b="1" dirty="0"/>
          </a:p>
        </p:txBody>
      </p:sp>
      <p:sp>
        <p:nvSpPr>
          <p:cNvPr id="13" name="Rectangle 12"/>
          <p:cNvSpPr/>
          <p:nvPr>
            <p:custDataLst>
              <p:tags r:id="rId8"/>
            </p:custDataLst>
          </p:nvPr>
        </p:nvSpPr>
        <p:spPr>
          <a:xfrm>
            <a:off x="2411760" y="1294537"/>
            <a:ext cx="6336704" cy="1554480"/>
          </a:xfrm>
          <a:prstGeom prst="rect">
            <a:avLst/>
          </a:prstGeom>
          <a:gradFill>
            <a:gsLst>
              <a:gs pos="0">
                <a:schemeClr val="bg2">
                  <a:lumMod val="85000"/>
                </a:schemeClr>
              </a:gs>
              <a:gs pos="50000">
                <a:schemeClr val="bg2">
                  <a:lumMod val="95000"/>
                </a:schemeClr>
              </a:gs>
              <a:gs pos="100000">
                <a:schemeClr val="bg2">
                  <a:lumMod val="85000"/>
                </a:schemeClr>
              </a:gs>
            </a:gsLst>
            <a:lin ang="0" scaled="1"/>
          </a:grad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Address strategic issues that should be confronted before selecting new Service Desk technology or implementing new support processes.</a:t>
            </a:r>
          </a:p>
          <a:p>
            <a:pPr marL="171450" indent="-171450" algn="l">
              <a:buFont typeface="Wingdings" pitchFamily="2" charset="2"/>
              <a:buChar char="Ø"/>
            </a:pPr>
            <a:endParaRPr lang="en-US" sz="1200" b="1" dirty="0" smtClean="0">
              <a:solidFill>
                <a:schemeClr val="tx1"/>
              </a:solidFill>
            </a:endParaRPr>
          </a:p>
          <a:p>
            <a:pPr marL="171450" indent="-171450" algn="l">
              <a:buFont typeface="Wingdings" pitchFamily="2" charset="2"/>
              <a:buChar char="Ø"/>
            </a:pPr>
            <a:r>
              <a:rPr lang="en-US" sz="1200" dirty="0" smtClean="0">
                <a:solidFill>
                  <a:schemeClr val="tx1"/>
                </a:solidFill>
              </a:rPr>
              <a:t>Many organizations developed their Service Desk in an era where end user self-service was an optional, peripheral consideration. Today, self-service is a core deliverable.</a:t>
            </a:r>
          </a:p>
          <a:p>
            <a:pPr marL="171450" indent="-171450" algn="l">
              <a:buFont typeface="Wingdings" pitchFamily="2" charset="2"/>
              <a:buChar char="Ø"/>
            </a:pPr>
            <a:r>
              <a:rPr lang="en-US" sz="1200" dirty="0" smtClean="0">
                <a:solidFill>
                  <a:schemeClr val="tx1"/>
                </a:solidFill>
              </a:rPr>
              <a:t>Emerging trends around social collaboration, cloud services, consumerization, and business intelligence are driving IT leaders to re-think their Service Desk strategy.</a:t>
            </a:r>
          </a:p>
          <a:p>
            <a:pPr marL="171450" indent="-171450" algn="l">
              <a:buFont typeface="Wingdings" pitchFamily="2" charset="2"/>
              <a:buChar char="Ø"/>
            </a:pPr>
            <a:endParaRPr lang="en-US" sz="1200" b="1" dirty="0">
              <a:solidFill>
                <a:schemeClr val="tx1"/>
              </a:solidFill>
            </a:endParaRPr>
          </a:p>
        </p:txBody>
      </p:sp>
      <p:sp>
        <p:nvSpPr>
          <p:cNvPr id="14" name="Rectangle 13"/>
          <p:cNvSpPr/>
          <p:nvPr/>
        </p:nvSpPr>
        <p:spPr>
          <a:xfrm>
            <a:off x="2411758" y="3025188"/>
            <a:ext cx="2926080" cy="1554287"/>
          </a:xfrm>
          <a:prstGeom prst="rect">
            <a:avLst/>
          </a:prstGeom>
          <a:gradFill>
            <a:gsLst>
              <a:gs pos="0">
                <a:schemeClr val="bg2">
                  <a:lumMod val="85000"/>
                </a:schemeClr>
              </a:gs>
              <a:gs pos="50000">
                <a:schemeClr val="bg2">
                  <a:lumMod val="95000"/>
                </a:schemeClr>
              </a:gs>
              <a:gs pos="100000">
                <a:schemeClr val="bg2">
                  <a:lumMod val="85000"/>
                </a:schemeClr>
              </a:gs>
            </a:gsLst>
            <a:lin ang="0" scaled="1"/>
          </a:gradFill>
          <a:ln>
            <a:solidFill>
              <a:schemeClr val="accent3">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hlinkClick r:id="rId17"/>
              </a:rPr>
              <a:t>Mid-market Service Desk Software</a:t>
            </a:r>
            <a:endParaRPr lang="en-US" sz="1200" b="1" dirty="0" smtClean="0">
              <a:solidFill>
                <a:schemeClr val="tx1"/>
              </a:solidFill>
            </a:endParaRPr>
          </a:p>
          <a:p>
            <a:pPr algn="l"/>
            <a:endParaRPr lang="en-US" sz="1200" dirty="0" smtClean="0">
              <a:solidFill>
                <a:schemeClr val="tx1"/>
              </a:solidFill>
            </a:endParaRPr>
          </a:p>
          <a:p>
            <a:pPr marL="228600" indent="-228600" algn="l">
              <a:buFont typeface="Wingdings" pitchFamily="2" charset="2"/>
              <a:buChar char="Ø"/>
            </a:pPr>
            <a:r>
              <a:rPr lang="en-US" sz="1200" dirty="0" smtClean="0">
                <a:solidFill>
                  <a:schemeClr val="tx1"/>
                </a:solidFill>
              </a:rPr>
              <a:t>Mid-market Service Desk vendors have developed rich self-serve capabilities that support your evolution to the new business model.</a:t>
            </a:r>
            <a:endParaRPr lang="en-US" sz="1200" dirty="0">
              <a:solidFill>
                <a:schemeClr val="tx1"/>
              </a:solidFill>
            </a:endParaRPr>
          </a:p>
        </p:txBody>
      </p:sp>
      <p:pic>
        <p:nvPicPr>
          <p:cNvPr id="6147" name="Picture 3" descr="S:\_PRODUCTION\Images\ThinkStock (Recently Used 2011)\101807666.jpg"/>
          <p:cNvPicPr>
            <a:picLocks noChangeAspect="1" noChangeArrowheads="1"/>
          </p:cNvPicPr>
          <p:nvPr>
            <p:custDataLst>
              <p:tags r:id="rId9"/>
            </p:custDataLst>
          </p:nvPr>
        </p:nvPicPr>
        <p:blipFill>
          <a:blip r:embed="rId18" cstate="print">
            <a:extLst>
              <a:ext uri="{28A0092B-C50C-407E-A947-70E740481C1C}">
                <a14:useLocalDpi xmlns="" xmlns:a14="http://schemas.microsoft.com/office/drawing/2010/main" val="0"/>
              </a:ext>
            </a:extLst>
          </a:blip>
          <a:srcRect/>
          <a:stretch>
            <a:fillRect/>
          </a:stretch>
        </p:blipFill>
        <p:spPr bwMode="auto">
          <a:xfrm>
            <a:off x="606680" y="3221467"/>
            <a:ext cx="1305904" cy="947790"/>
          </a:xfrm>
          <a:prstGeom prst="rect">
            <a:avLst/>
          </a:prstGeom>
          <a:noFill/>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5813442" y="3025187"/>
            <a:ext cx="2926080" cy="1538355"/>
          </a:xfrm>
          <a:prstGeom prst="rect">
            <a:avLst/>
          </a:prstGeom>
          <a:gradFill>
            <a:gsLst>
              <a:gs pos="0">
                <a:schemeClr val="bg2">
                  <a:lumMod val="85000"/>
                </a:schemeClr>
              </a:gs>
              <a:gs pos="50000">
                <a:schemeClr val="bg2">
                  <a:lumMod val="95000"/>
                </a:schemeClr>
              </a:gs>
              <a:gs pos="100000">
                <a:schemeClr val="bg2">
                  <a:lumMod val="85000"/>
                </a:schemeClr>
              </a:gs>
            </a:gsLst>
            <a:lin ang="0" scaled="1"/>
          </a:gradFill>
          <a:ln>
            <a:solidFill>
              <a:schemeClr val="accent3">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hlinkClick r:id="rId19"/>
              </a:rPr>
              <a:t>Enterprise Service Desk Software</a:t>
            </a:r>
            <a:endParaRPr lang="en-US" sz="1200" b="1" dirty="0" smtClean="0">
              <a:solidFill>
                <a:schemeClr val="tx1"/>
              </a:solidFill>
            </a:endParaRPr>
          </a:p>
          <a:p>
            <a:pPr algn="l"/>
            <a:endParaRPr lang="en-US" sz="1200" dirty="0" smtClean="0">
              <a:solidFill>
                <a:schemeClr val="tx1"/>
              </a:solidFill>
            </a:endParaRPr>
          </a:p>
          <a:p>
            <a:pPr marL="228600" indent="-228600" algn="l">
              <a:buFont typeface="Wingdings" pitchFamily="2" charset="2"/>
              <a:buChar char="Ø"/>
            </a:pPr>
            <a:r>
              <a:rPr lang="en-US" sz="1200" dirty="0" smtClean="0">
                <a:solidFill>
                  <a:schemeClr val="tx1"/>
                </a:solidFill>
              </a:rPr>
              <a:t>Enterprise Service Desk software have powerful workflow and configuration engines that can adapt to your business.</a:t>
            </a:r>
            <a:endParaRPr lang="en-US" sz="1200" dirty="0">
              <a:solidFill>
                <a:schemeClr val="tx1"/>
              </a:solidFill>
            </a:endParaRPr>
          </a:p>
        </p:txBody>
      </p:sp>
      <p:sp>
        <p:nvSpPr>
          <p:cNvPr id="21" name="Rectangle 20"/>
          <p:cNvSpPr/>
          <p:nvPr/>
        </p:nvSpPr>
        <p:spPr>
          <a:xfrm>
            <a:off x="2411758" y="4719029"/>
            <a:ext cx="2926080" cy="1554287"/>
          </a:xfrm>
          <a:prstGeom prst="rect">
            <a:avLst/>
          </a:prstGeom>
          <a:gradFill>
            <a:gsLst>
              <a:gs pos="0">
                <a:schemeClr val="bg2">
                  <a:lumMod val="85000"/>
                </a:schemeClr>
              </a:gs>
              <a:gs pos="50000">
                <a:schemeClr val="bg2">
                  <a:lumMod val="95000"/>
                </a:schemeClr>
              </a:gs>
              <a:gs pos="100000">
                <a:schemeClr val="bg2">
                  <a:lumMod val="85000"/>
                </a:schemeClr>
              </a:gs>
            </a:gsLst>
            <a:lin ang="0" scaled="1"/>
          </a:gradFill>
          <a:ln>
            <a:solidFill>
              <a:schemeClr val="accent3">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hlinkClick r:id="rId20"/>
              </a:rPr>
              <a:t>Manage Help Desk Staffing</a:t>
            </a:r>
            <a:endParaRPr lang="en-US" sz="1200" b="1" dirty="0" smtClean="0">
              <a:solidFill>
                <a:schemeClr val="tx1"/>
              </a:solidFill>
            </a:endParaRPr>
          </a:p>
          <a:p>
            <a:pPr algn="l"/>
            <a:endParaRPr lang="en-US" sz="1200" dirty="0" smtClean="0">
              <a:solidFill>
                <a:schemeClr val="tx1"/>
              </a:solidFill>
            </a:endParaRPr>
          </a:p>
          <a:p>
            <a:pPr marL="228600" indent="-228600" algn="l">
              <a:buFont typeface="Wingdings" pitchFamily="2" charset="2"/>
              <a:buChar char="Ø"/>
            </a:pPr>
            <a:r>
              <a:rPr lang="en-US" sz="1200" dirty="0" smtClean="0">
                <a:solidFill>
                  <a:schemeClr val="tx1"/>
                </a:solidFill>
              </a:rPr>
              <a:t>Effectively structure help desk resources to minimize cost while providing the necessary level of customer service.</a:t>
            </a:r>
            <a:endParaRPr lang="en-US" sz="1200" dirty="0">
              <a:solidFill>
                <a:schemeClr val="tx1"/>
              </a:solidFill>
            </a:endParaRPr>
          </a:p>
        </p:txBody>
      </p:sp>
      <p:sp>
        <p:nvSpPr>
          <p:cNvPr id="23" name="Rectangle 22"/>
          <p:cNvSpPr/>
          <p:nvPr>
            <p:custDataLst>
              <p:tags r:id="rId10"/>
            </p:custDataLst>
          </p:nvPr>
        </p:nvSpPr>
        <p:spPr>
          <a:xfrm>
            <a:off x="5813442" y="4719028"/>
            <a:ext cx="2926080" cy="1538355"/>
          </a:xfrm>
          <a:prstGeom prst="rect">
            <a:avLst/>
          </a:prstGeom>
          <a:gradFill>
            <a:gsLst>
              <a:gs pos="0">
                <a:schemeClr val="bg2">
                  <a:lumMod val="85000"/>
                </a:schemeClr>
              </a:gs>
              <a:gs pos="50000">
                <a:schemeClr val="bg2">
                  <a:lumMod val="95000"/>
                </a:schemeClr>
              </a:gs>
              <a:gs pos="100000">
                <a:schemeClr val="bg2">
                  <a:lumMod val="85000"/>
                </a:schemeClr>
              </a:gs>
            </a:gsLst>
            <a:lin ang="0" scaled="1"/>
          </a:gradFill>
          <a:ln>
            <a:solidFill>
              <a:schemeClr val="accent3">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hlinkClick r:id="rId21"/>
              </a:rPr>
              <a:t>Ensure Service Delivery with Systems Management</a:t>
            </a:r>
            <a:endParaRPr lang="en-US" sz="1200" b="1" dirty="0" smtClean="0">
              <a:solidFill>
                <a:schemeClr val="tx1"/>
              </a:solidFill>
            </a:endParaRPr>
          </a:p>
          <a:p>
            <a:pPr algn="l"/>
            <a:endParaRPr lang="en-US" sz="1200" dirty="0" smtClean="0">
              <a:solidFill>
                <a:schemeClr val="tx1"/>
              </a:solidFill>
            </a:endParaRPr>
          </a:p>
          <a:p>
            <a:pPr marL="228600" indent="-228600" algn="l">
              <a:buFont typeface="Wingdings" pitchFamily="2" charset="2"/>
              <a:buChar char="Ø"/>
            </a:pPr>
            <a:r>
              <a:rPr lang="en-US" sz="1200" dirty="0" smtClean="0">
                <a:solidFill>
                  <a:schemeClr val="tx1"/>
                </a:solidFill>
              </a:rPr>
              <a:t>Improve service delivery by sharpening your systems management strategy.</a:t>
            </a:r>
            <a:endParaRPr lang="en-US" sz="1200" dirty="0">
              <a:solidFill>
                <a:schemeClr val="tx1"/>
              </a:solidFill>
            </a:endParaRPr>
          </a:p>
        </p:txBody>
      </p:sp>
      <p:pic>
        <p:nvPicPr>
          <p:cNvPr id="15" name="Picture 14" descr="sample_linkbar-itrgNEW.gif">
            <a:hlinkClick r:id="rId22"/>
          </p:cNvPr>
          <p:cNvPicPr>
            <a:picLocks noChangeAspect="1"/>
          </p:cNvPicPr>
          <p:nvPr/>
        </p:nvPicPr>
        <p:blipFill>
          <a:blip r:embed="rId23"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855462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extLst>
              <p:ext uri="{D42A27DB-BD31-4B8C-83A1-F6EECF244321}">
                <p14:modId xmlns="" xmlns:p14="http://schemas.microsoft.com/office/powerpoint/2010/main" val="2303614590"/>
              </p:ext>
            </p:extLst>
          </p:nvPr>
        </p:nvGraphicFramePr>
        <p:xfrm>
          <a:off x="0" y="0"/>
          <a:ext cx="158750" cy="158750"/>
        </p:xfrm>
        <a:graphic>
          <a:graphicData uri="http://schemas.openxmlformats.org/presentationml/2006/ole">
            <p:oleObj spid="_x0000_s2050" name="think-cell Slide" r:id="rId12" imgW="360" imgH="360" progId="">
              <p:embed/>
            </p:oleObj>
          </a:graphicData>
        </a:graphic>
      </p:graphicFrame>
      <p:sp>
        <p:nvSpPr>
          <p:cNvPr id="7" name="Rounded Rectangle 6"/>
          <p:cNvSpPr/>
          <p:nvPr>
            <p:custDataLst>
              <p:tags r:id="rId2"/>
            </p:custDataLst>
          </p:nvPr>
        </p:nvSpPr>
        <p:spPr>
          <a:xfrm rot="10800000">
            <a:off x="251847" y="5157192"/>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27591" y="515719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16" name="Rounded Rectangle 15"/>
          <p:cNvSpPr/>
          <p:nvPr>
            <p:custDataLst>
              <p:tags r:id="rId5"/>
            </p:custDataLst>
          </p:nvPr>
        </p:nvSpPr>
        <p:spPr>
          <a:xfrm>
            <a:off x="251847" y="114931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6"/>
            </p:custDataLst>
          </p:nvPr>
        </p:nvSpPr>
        <p:spPr>
          <a:xfrm>
            <a:off x="4810728" y="1160748"/>
            <a:ext cx="406325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sp>
        <p:nvSpPr>
          <p:cNvPr id="4" name="Rectangle 3"/>
          <p:cNvSpPr/>
          <p:nvPr>
            <p:custDataLst>
              <p:tags r:id="rId7"/>
            </p:custDataLst>
          </p:nvPr>
        </p:nvSpPr>
        <p:spPr>
          <a:xfrm>
            <a:off x="228600" y="1484784"/>
            <a:ext cx="4082857" cy="4124206"/>
          </a:xfrm>
          <a:prstGeom prst="rect">
            <a:avLst/>
          </a:prstGeom>
        </p:spPr>
        <p:txBody>
          <a:bodyPr wrap="square">
            <a:spAutoFit/>
          </a:bodyPr>
          <a:lstStyle/>
          <a:p>
            <a:pPr marL="169863" indent="-169863" algn="l">
              <a:spcBef>
                <a:spcPts val="600"/>
              </a:spcBef>
              <a:spcAft>
                <a:spcPts val="0"/>
              </a:spcAft>
              <a:buFont typeface="Arial" pitchFamily="34" charset="0"/>
              <a:buChar char="•"/>
            </a:pPr>
            <a:r>
              <a:rPr lang="en-US" sz="1200" dirty="0" smtClean="0"/>
              <a:t>In the “Information Systems era” of the 1980s, end users mostly accessed mainframes via dumb terminals. Support was not centralized, since end user technology rarely failed and was replaced if it did. The typical IS department was time-rich and process-poor with little or no recordkeeping on support costs.</a:t>
            </a:r>
          </a:p>
          <a:p>
            <a:pPr marL="169863" indent="-169863" algn="l">
              <a:spcBef>
                <a:spcPts val="600"/>
              </a:spcBef>
              <a:spcAft>
                <a:spcPts val="0"/>
              </a:spcAft>
              <a:buFont typeface="Arial" pitchFamily="34" charset="0"/>
              <a:buChar char="•"/>
            </a:pPr>
            <a:r>
              <a:rPr lang="en-US" sz="1200" dirty="0" smtClean="0"/>
              <a:t>In the “Help Desk era” (1990-2003), unstable PC hardware, operating systems, and software rapidly took over the end user’s desktop. The end user was technologically unsophisticated, and Help Desk became a necessity in order to free up more senior IT resources for network, operations, and software development. Help desk software was enterprise-focused, so small/midmarket organizations were more likely to use email, home-grown solutions, or nothing at all.</a:t>
            </a:r>
          </a:p>
          <a:p>
            <a:pPr marL="169863" indent="-169863" algn="l">
              <a:spcBef>
                <a:spcPts val="600"/>
              </a:spcBef>
              <a:spcAft>
                <a:spcPts val="0"/>
              </a:spcAft>
              <a:buFont typeface="Arial" pitchFamily="34" charset="0"/>
              <a:buChar char="•"/>
            </a:pPr>
            <a:r>
              <a:rPr lang="en-US" sz="1200" dirty="0" smtClean="0"/>
              <a:t>In the past decade, most help desks have become “Service Desks” and recognized ITIL as their chosen support process framework. Metrics, reporting, and SLAs have become a standard part of the support business.</a:t>
            </a:r>
          </a:p>
        </p:txBody>
      </p:sp>
      <p:sp>
        <p:nvSpPr>
          <p:cNvPr id="5" name="Rectangle 4"/>
          <p:cNvSpPr/>
          <p:nvPr>
            <p:custDataLst>
              <p:tags r:id="rId8"/>
            </p:custDataLst>
          </p:nvPr>
        </p:nvSpPr>
        <p:spPr>
          <a:xfrm>
            <a:off x="4827591" y="1484784"/>
            <a:ext cx="4027394" cy="3985706"/>
          </a:xfrm>
          <a:prstGeom prst="rect">
            <a:avLst/>
          </a:prstGeom>
        </p:spPr>
        <p:txBody>
          <a:bodyPr wrap="square">
            <a:spAutoFit/>
          </a:bodyPr>
          <a:lstStyle/>
          <a:p>
            <a:pPr marL="169863" lvl="0" indent="-169863" algn="l">
              <a:spcBef>
                <a:spcPts val="600"/>
              </a:spcBef>
              <a:spcAft>
                <a:spcPts val="0"/>
              </a:spcAft>
              <a:buFont typeface="Arial" pitchFamily="34" charset="0"/>
              <a:buChar char="•"/>
            </a:pPr>
            <a:r>
              <a:rPr lang="en-US" sz="1200" dirty="0" smtClean="0"/>
              <a:t>Formalized IT Service Management (ITSM) practices will be increasingly adopted as IT departments seek a stronger tie to business drivers. </a:t>
            </a:r>
          </a:p>
          <a:p>
            <a:pPr marL="627063" lvl="1" indent="-169863" algn="l">
              <a:spcBef>
                <a:spcPts val="600"/>
              </a:spcBef>
              <a:spcAft>
                <a:spcPts val="0"/>
              </a:spcAft>
              <a:buFont typeface="Wingdings" pitchFamily="2" charset="2"/>
              <a:buChar char="Ø"/>
            </a:pPr>
            <a:r>
              <a:rPr lang="en-US" sz="1200" dirty="0" smtClean="0"/>
              <a:t>Help Desks will be viewed as reactive service providers; Service Desks will be viewed as proactive business partners.</a:t>
            </a:r>
          </a:p>
          <a:p>
            <a:pPr marL="169863" lvl="0" indent="-169863" algn="l">
              <a:spcBef>
                <a:spcPts val="600"/>
              </a:spcBef>
              <a:spcAft>
                <a:spcPts val="0"/>
              </a:spcAft>
              <a:buFont typeface="Arial" pitchFamily="34" charset="0"/>
              <a:buChar char="•"/>
            </a:pPr>
            <a:r>
              <a:rPr lang="en-US" sz="1200" dirty="0" smtClean="0"/>
              <a:t>Adoption of self-serve support services will expand as users become more technologically sophisticated. </a:t>
            </a:r>
          </a:p>
          <a:p>
            <a:pPr marL="627063" lvl="1" indent="-169863" algn="l">
              <a:spcBef>
                <a:spcPts val="600"/>
              </a:spcBef>
              <a:spcAft>
                <a:spcPts val="0"/>
              </a:spcAft>
              <a:buFont typeface="Wingdings" pitchFamily="2" charset="2"/>
              <a:buChar char="Ø"/>
            </a:pPr>
            <a:r>
              <a:rPr lang="en-US" sz="1200" dirty="0" smtClean="0"/>
              <a:t>In the past 5 years, many users have grown to </a:t>
            </a:r>
            <a:r>
              <a:rPr lang="en-US" sz="1200" b="1" dirty="0" smtClean="0"/>
              <a:t>accept</a:t>
            </a:r>
            <a:r>
              <a:rPr lang="en-US" sz="1200" dirty="0" smtClean="0"/>
              <a:t> self-serve technical support; in the coming 5 years, they will </a:t>
            </a:r>
            <a:r>
              <a:rPr lang="en-US" sz="1200" b="1" dirty="0" smtClean="0"/>
              <a:t>expect</a:t>
            </a:r>
            <a:r>
              <a:rPr lang="en-US" sz="1200" dirty="0" smtClean="0"/>
              <a:t> self-serve as their primary option.</a:t>
            </a:r>
          </a:p>
          <a:p>
            <a:pPr marL="169863" lvl="0" indent="-169863" algn="l">
              <a:spcBef>
                <a:spcPts val="600"/>
              </a:spcBef>
              <a:spcAft>
                <a:spcPts val="0"/>
              </a:spcAft>
              <a:buFont typeface="Arial" pitchFamily="34" charset="0"/>
              <a:buChar char="•"/>
            </a:pPr>
            <a:r>
              <a:rPr lang="en-US" sz="1200" dirty="0" smtClean="0"/>
              <a:t>The self-serve experience will include a fully developed “Service Catalogue” that offers e-commerce style support for IT products and services.</a:t>
            </a:r>
          </a:p>
          <a:p>
            <a:pPr marL="169863" lvl="0" indent="-169863" algn="l">
              <a:spcBef>
                <a:spcPts val="600"/>
              </a:spcBef>
              <a:spcAft>
                <a:spcPts val="0"/>
              </a:spcAft>
              <a:buFont typeface="Arial" pitchFamily="34" charset="0"/>
              <a:buChar char="•"/>
            </a:pPr>
            <a:r>
              <a:rPr lang="en-US" sz="1200" dirty="0" smtClean="0"/>
              <a:t>IT support will transition from </a:t>
            </a:r>
            <a:r>
              <a:rPr lang="en-US" sz="1200" i="1" dirty="0" smtClean="0"/>
              <a:t>necessary evil that needs to be cost-cut</a:t>
            </a:r>
            <a:r>
              <a:rPr lang="en-US" sz="1200" dirty="0" smtClean="0"/>
              <a:t> to </a:t>
            </a:r>
            <a:r>
              <a:rPr lang="en-US" sz="1200" i="1" dirty="0" smtClean="0"/>
              <a:t>core business component</a:t>
            </a:r>
            <a:r>
              <a:rPr lang="en-US" sz="1200" dirty="0" smtClean="0"/>
              <a:t>. Increasingly, Service Desks will be aligned with corporate strategy. </a:t>
            </a:r>
            <a:endParaRPr lang="en-US" sz="1200" dirty="0"/>
          </a:p>
        </p:txBody>
      </p:sp>
      <p:grpSp>
        <p:nvGrpSpPr>
          <p:cNvPr id="6" name="Group 5"/>
          <p:cNvGrpSpPr/>
          <p:nvPr/>
        </p:nvGrpSpPr>
        <p:grpSpPr>
          <a:xfrm>
            <a:off x="243458" y="5579131"/>
            <a:ext cx="8625452" cy="838201"/>
            <a:chOff x="243458" y="4318991"/>
            <a:chExt cx="8625452" cy="838201"/>
          </a:xfrm>
        </p:grpSpPr>
        <p:grpSp>
          <p:nvGrpSpPr>
            <p:cNvPr id="9" name="Group 135"/>
            <p:cNvGrpSpPr/>
            <p:nvPr>
              <p:custDataLst>
                <p:tags r:id="rId9"/>
              </p:custDataLst>
            </p:nvPr>
          </p:nvGrpSpPr>
          <p:grpSpPr>
            <a:xfrm>
              <a:off x="243458" y="4318991"/>
              <a:ext cx="8625452" cy="838201"/>
              <a:chOff x="328613" y="4509120"/>
              <a:chExt cx="8491536" cy="838201"/>
            </a:xfrm>
          </p:grpSpPr>
          <p:sp>
            <p:nvSpPr>
              <p:cNvPr id="14" name="Rounded Rectangle 13"/>
              <p:cNvSpPr/>
              <p:nvPr/>
            </p:nvSpPr>
            <p:spPr>
              <a:xfrm>
                <a:off x="328613" y="4509120"/>
                <a:ext cx="8491536" cy="838201"/>
              </a:xfrm>
              <a:prstGeom prst="roundRect">
                <a:avLst>
                  <a:gd name="adj" fmla="val 6990"/>
                </a:avLst>
              </a:prstGeom>
              <a:solidFill>
                <a:srgbClr val="F1F2E0"/>
              </a:solidFill>
              <a:ln w="3175">
                <a:solidFill>
                  <a:srgbClr val="D3D3B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endParaRPr lang="en-CA" sz="1200" dirty="0" smtClean="0">
                  <a:solidFill>
                    <a:schemeClr val="tx1"/>
                  </a:solidFill>
                </a:endParaRPr>
              </a:p>
            </p:txBody>
          </p:sp>
          <p:pic>
            <p:nvPicPr>
              <p:cNvPr id="15" name="Picture 14" descr="insight.png"/>
              <p:cNvPicPr>
                <a:picLocks noChangeAspect="1"/>
              </p:cNvPicPr>
              <p:nvPr/>
            </p:nvPicPr>
            <p:blipFill>
              <a:blip r:embed="rId13" cstate="print"/>
              <a:stretch>
                <a:fillRect/>
              </a:stretch>
            </p:blipFill>
            <p:spPr>
              <a:xfrm>
                <a:off x="328613" y="4509962"/>
                <a:ext cx="995225" cy="837359"/>
              </a:xfrm>
              <a:prstGeom prst="rect">
                <a:avLst/>
              </a:prstGeom>
            </p:spPr>
          </p:pic>
        </p:grpSp>
        <p:sp>
          <p:nvSpPr>
            <p:cNvPr id="3" name="TextBox 2"/>
            <p:cNvSpPr txBox="1"/>
            <p:nvPr/>
          </p:nvSpPr>
          <p:spPr>
            <a:xfrm>
              <a:off x="1533947" y="4600012"/>
              <a:ext cx="6372708" cy="276999"/>
            </a:xfrm>
            <a:prstGeom prst="rect">
              <a:avLst/>
            </a:prstGeom>
            <a:noFill/>
          </p:spPr>
          <p:txBody>
            <a:bodyPr wrap="square" rtlCol="0">
              <a:spAutoFit/>
            </a:bodyPr>
            <a:lstStyle/>
            <a:p>
              <a:pPr algn="l"/>
              <a:r>
                <a:rPr lang="en-CA" sz="1200" dirty="0"/>
                <a:t>Modernize your Service Desk strategy around self-serve and knowledgebase </a:t>
              </a:r>
              <a:r>
                <a:rPr lang="en-CA" sz="1200" dirty="0" smtClean="0"/>
                <a:t>initiatives.</a:t>
              </a:r>
              <a:endParaRPr lang="en-US" sz="1200" dirty="0"/>
            </a:p>
          </p:txBody>
        </p:sp>
      </p:grpSp>
      <p:pic>
        <p:nvPicPr>
          <p:cNvPr id="18" name="Picture 17"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628968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7232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US" dirty="0" smtClean="0"/>
              <a:t>Key Steps to a </a:t>
            </a:r>
            <a:r>
              <a:rPr lang="en-US" dirty="0"/>
              <a:t>Service Desk Strategy</a:t>
            </a:r>
          </a:p>
        </p:txBody>
      </p:sp>
      <p:sp>
        <p:nvSpPr>
          <p:cNvPr id="19" name="Text Placeholder 18"/>
          <p:cNvSpPr>
            <a:spLocks noGrp="1"/>
          </p:cNvSpPr>
          <p:nvPr>
            <p:ph type="body" sz="quarter" idx="18"/>
          </p:nvPr>
        </p:nvSpPr>
        <p:spPr/>
        <p:txBody>
          <a:bodyPr/>
          <a:lstStyle/>
          <a:p>
            <a:r>
              <a:rPr lang="en-US" b="1" dirty="0" smtClean="0"/>
              <a:t>Key Steps</a:t>
            </a:r>
          </a:p>
          <a:p>
            <a:r>
              <a:rPr lang="en-CA" dirty="0" smtClean="0"/>
              <a:t>Emerging Trends</a:t>
            </a:r>
          </a:p>
          <a:p>
            <a:r>
              <a:rPr lang="en-CA" dirty="0" smtClean="0"/>
              <a:t>Self-Assessment</a:t>
            </a:r>
          </a:p>
          <a:p>
            <a:r>
              <a:rPr lang="en-CA" dirty="0" smtClean="0"/>
              <a:t>Choose The Right Channels</a:t>
            </a:r>
          </a:p>
          <a:p>
            <a:r>
              <a:rPr lang="en-CA" dirty="0" smtClean="0"/>
              <a:t>Next Steps</a:t>
            </a:r>
            <a:endParaRPr lang="en-CA" dirty="0"/>
          </a:p>
        </p:txBody>
      </p:sp>
      <p:sp>
        <p:nvSpPr>
          <p:cNvPr id="20" name="Text Placeholder 19"/>
          <p:cNvSpPr>
            <a:spLocks noGrp="1"/>
          </p:cNvSpPr>
          <p:nvPr>
            <p:ph type="body" sz="quarter" idx="21"/>
          </p:nvPr>
        </p:nvSpPr>
        <p:spPr/>
        <p:txBody>
          <a:bodyPr/>
          <a:lstStyle/>
          <a:p>
            <a:r>
              <a:rPr lang="en-US" dirty="0" smtClean="0"/>
              <a:t>Start with Corporate and IT Strategy.</a:t>
            </a:r>
          </a:p>
          <a:p>
            <a:r>
              <a:rPr lang="en-US" dirty="0" smtClean="0"/>
              <a:t>Consider Emerging Trends.</a:t>
            </a:r>
          </a:p>
          <a:p>
            <a:r>
              <a:rPr lang="en-US" dirty="0" smtClean="0"/>
              <a:t>Analyze the Service Gaps.</a:t>
            </a:r>
          </a:p>
          <a:p>
            <a:r>
              <a:rPr lang="en-US" dirty="0" smtClean="0"/>
              <a:t>Clarify ITIL/ITSM Goals.</a:t>
            </a:r>
            <a:endParaRPr lang="en-US" dirty="0"/>
          </a:p>
          <a:p>
            <a:r>
              <a:rPr lang="en-US" dirty="0" smtClean="0"/>
              <a:t>Make the Strategy Actionable (i.e. simple, specific, and resonant).</a:t>
            </a:r>
            <a:endParaRPr lang="en-US" dirty="0"/>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53478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p:cNvGraphicFramePr>
          <p:nvPr>
            <p:extLst>
              <p:ext uri="{D42A27DB-BD31-4B8C-83A1-F6EECF244321}">
                <p14:modId xmlns="" xmlns:p14="http://schemas.microsoft.com/office/powerpoint/2010/main" val="543329533"/>
              </p:ext>
            </p:extLst>
          </p:nvPr>
        </p:nvGraphicFramePr>
        <p:xfrm>
          <a:off x="0" y="0"/>
          <a:ext cx="158750" cy="158750"/>
        </p:xfrm>
        <a:graphic>
          <a:graphicData uri="http://schemas.openxmlformats.org/presentationml/2006/ole">
            <p:oleObj spid="_x0000_s3074" name="think-cell Slide" r:id="rId24" imgW="360" imgH="360" progId="">
              <p:embed/>
            </p:oleObj>
          </a:graphicData>
        </a:graphic>
      </p:graphicFrame>
      <p:sp>
        <p:nvSpPr>
          <p:cNvPr id="16" name="Text Placeholder 15"/>
          <p:cNvSpPr>
            <a:spLocks noGrp="1"/>
          </p:cNvSpPr>
          <p:nvPr>
            <p:ph type="body" sz="quarter" idx="19"/>
            <p:custDataLst>
              <p:tags r:id="rId2"/>
            </p:custDataLst>
          </p:nvPr>
        </p:nvSpPr>
        <p:spPr>
          <a:xfrm>
            <a:off x="257176" y="1268760"/>
            <a:ext cx="8620124" cy="657225"/>
          </a:xfrm>
        </p:spPr>
        <p:txBody>
          <a:bodyPr/>
          <a:lstStyle/>
          <a:p>
            <a:r>
              <a:rPr lang="en-US" dirty="0"/>
              <a:t>The Service Desk strategy cannot be crafted in isolation from Corporate and IT </a:t>
            </a:r>
            <a:r>
              <a:rPr lang="en-US" dirty="0" smtClean="0"/>
              <a:t>strategy</a:t>
            </a:r>
            <a:endParaRPr lang="en-CA" dirty="0"/>
          </a:p>
        </p:txBody>
      </p:sp>
      <p:sp>
        <p:nvSpPr>
          <p:cNvPr id="2" name="Title 1"/>
          <p:cNvSpPr>
            <a:spLocks noGrp="1"/>
          </p:cNvSpPr>
          <p:nvPr>
            <p:ph type="title"/>
            <p:custDataLst>
              <p:tags r:id="rId3"/>
            </p:custDataLst>
          </p:nvPr>
        </p:nvSpPr>
        <p:spPr/>
        <p:txBody>
          <a:bodyPr/>
          <a:lstStyle/>
          <a:p>
            <a:r>
              <a:rPr lang="en-US" dirty="0" smtClean="0"/>
              <a:t>Start with the Corporate and IT strategy</a:t>
            </a:r>
            <a:endParaRPr lang="en-CA" dirty="0"/>
          </a:p>
        </p:txBody>
      </p:sp>
      <p:sp>
        <p:nvSpPr>
          <p:cNvPr id="15" name="Text Placeholder 14"/>
          <p:cNvSpPr>
            <a:spLocks noGrp="1"/>
          </p:cNvSpPr>
          <p:nvPr>
            <p:ph type="body" sz="quarter" idx="16"/>
            <p:custDataLst>
              <p:tags r:id="rId4"/>
            </p:custDataLst>
          </p:nvPr>
        </p:nvSpPr>
        <p:spPr>
          <a:xfrm>
            <a:off x="257176" y="1995535"/>
            <a:ext cx="5070908" cy="749389"/>
          </a:xfrm>
        </p:spPr>
        <p:txBody>
          <a:bodyPr/>
          <a:lstStyle/>
          <a:p>
            <a:pPr marL="0" indent="0">
              <a:buNone/>
            </a:pPr>
            <a:r>
              <a:rPr lang="en-US" dirty="0"/>
              <a:t>Strategic alignment is difficult to ignore when developing a Service Desk strategy</a:t>
            </a:r>
            <a:r>
              <a:rPr lang="en-US" dirty="0" smtClean="0"/>
              <a:t>. Look at </a:t>
            </a:r>
            <a:r>
              <a:rPr lang="en-US" dirty="0"/>
              <a:t>the Corporate and/or IT </a:t>
            </a:r>
            <a:r>
              <a:rPr lang="en-US" dirty="0" smtClean="0"/>
              <a:t>strategy for alignment and gaps in </a:t>
            </a:r>
            <a:r>
              <a:rPr lang="en-US" dirty="0"/>
              <a:t>your </a:t>
            </a:r>
            <a:r>
              <a:rPr lang="en-US" dirty="0" smtClean="0"/>
              <a:t>strategic goals. </a:t>
            </a:r>
          </a:p>
        </p:txBody>
      </p:sp>
      <p:cxnSp>
        <p:nvCxnSpPr>
          <p:cNvPr id="17" name="Straight Connector 16"/>
          <p:cNvCxnSpPr/>
          <p:nvPr>
            <p:custDataLst>
              <p:tags r:id="rId5"/>
            </p:custDataLst>
          </p:nvPr>
        </p:nvCxnSpPr>
        <p:spPr>
          <a:xfrm>
            <a:off x="5472100" y="2060848"/>
            <a:ext cx="0" cy="4104456"/>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 33"/>
          <p:cNvGrpSpPr/>
          <p:nvPr>
            <p:custDataLst>
              <p:tags r:id="rId6"/>
            </p:custDataLst>
          </p:nvPr>
        </p:nvGrpSpPr>
        <p:grpSpPr>
          <a:xfrm>
            <a:off x="5688124" y="1988840"/>
            <a:ext cx="3189176" cy="2101924"/>
            <a:chOff x="5543549" y="2724151"/>
            <a:chExt cx="3295651" cy="1717427"/>
          </a:xfrm>
        </p:grpSpPr>
        <p:sp>
          <p:nvSpPr>
            <p:cNvPr id="9" name="Rectangle 8"/>
            <p:cNvSpPr/>
            <p:nvPr/>
          </p:nvSpPr>
          <p:spPr>
            <a:xfrm>
              <a:off x="5543549" y="3117773"/>
              <a:ext cx="3295651" cy="132380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It might look like this:</a:t>
              </a:r>
            </a:p>
            <a:p>
              <a:pPr marL="171450" indent="-171450" algn="l">
                <a:buFont typeface="Arial" pitchFamily="34" charset="0"/>
                <a:buChar char="•"/>
              </a:pPr>
              <a:r>
                <a:rPr lang="en-CA" sz="1200" dirty="0" smtClean="0">
                  <a:solidFill>
                    <a:schemeClr val="tx1"/>
                  </a:solidFill>
                </a:rPr>
                <a:t>Delight the customer every time.</a:t>
              </a:r>
            </a:p>
            <a:p>
              <a:pPr marL="171450" indent="-171450" algn="l">
                <a:buFont typeface="Arial" pitchFamily="34" charset="0"/>
                <a:buChar char="•"/>
              </a:pPr>
              <a:r>
                <a:rPr lang="en-CA" sz="1200" dirty="0" smtClean="0">
                  <a:solidFill>
                    <a:schemeClr val="tx1"/>
                  </a:solidFill>
                </a:rPr>
                <a:t>Attract and retain the best people.</a:t>
              </a:r>
            </a:p>
            <a:p>
              <a:pPr marL="171450" indent="-171450" algn="l">
                <a:buFont typeface="Arial" pitchFamily="34" charset="0"/>
                <a:buChar char="•"/>
              </a:pPr>
              <a:r>
                <a:rPr lang="en-CA" sz="1200" dirty="0" smtClean="0">
                  <a:solidFill>
                    <a:schemeClr val="tx1"/>
                  </a:solidFill>
                </a:rPr>
                <a:t>Implement and observe industry best practices.</a:t>
              </a:r>
            </a:p>
            <a:p>
              <a:pPr marL="171450" indent="-171450" algn="l">
                <a:buFont typeface="Arial" pitchFamily="34" charset="0"/>
                <a:buChar char="•"/>
              </a:pPr>
              <a:r>
                <a:rPr lang="en-CA" sz="1200" dirty="0" smtClean="0">
                  <a:solidFill>
                    <a:schemeClr val="tx1"/>
                  </a:solidFill>
                </a:rPr>
                <a:t>Use technology to our advantage.</a:t>
              </a:r>
            </a:p>
            <a:p>
              <a:pPr marL="171450" indent="-171450" algn="l">
                <a:buFont typeface="Arial" pitchFamily="34" charset="0"/>
                <a:buChar char="•"/>
              </a:pPr>
              <a:r>
                <a:rPr lang="en-CA" sz="1200" dirty="0" smtClean="0">
                  <a:solidFill>
                    <a:schemeClr val="tx1"/>
                  </a:solidFill>
                </a:rPr>
                <a:t>Encourage innovation.</a:t>
              </a:r>
            </a:p>
            <a:p>
              <a:pPr marL="171450" indent="-171450" algn="l">
                <a:buFont typeface="Arial" pitchFamily="34" charset="0"/>
                <a:buChar char="•"/>
              </a:pPr>
              <a:r>
                <a:rPr lang="en-CA" sz="1200" dirty="0" smtClean="0">
                  <a:solidFill>
                    <a:schemeClr val="tx1"/>
                  </a:solidFill>
                </a:rPr>
                <a:t>Maximize shareholder value.</a:t>
              </a:r>
            </a:p>
          </p:txBody>
        </p:sp>
        <p:sp>
          <p:nvSpPr>
            <p:cNvPr id="10" name="Round Same Side Corner Rectangle 9"/>
            <p:cNvSpPr/>
            <p:nvPr/>
          </p:nvSpPr>
          <p:spPr>
            <a:xfrm>
              <a:off x="5543550" y="2724151"/>
              <a:ext cx="3295650" cy="39339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What if you built your Service Desk strategy in isolation?</a:t>
              </a:r>
              <a:endParaRPr lang="en-CA" sz="1200" b="1" dirty="0">
                <a:solidFill>
                  <a:schemeClr val="bg1"/>
                </a:solidFill>
              </a:endParaRPr>
            </a:p>
          </p:txBody>
        </p:sp>
      </p:grpSp>
      <p:sp>
        <p:nvSpPr>
          <p:cNvPr id="11" name="Pentagon 10"/>
          <p:cNvSpPr/>
          <p:nvPr>
            <p:custDataLst>
              <p:tags r:id="rId7"/>
            </p:custDataLst>
          </p:nvPr>
        </p:nvSpPr>
        <p:spPr>
          <a:xfrm rot="16200000">
            <a:off x="6173436" y="3605454"/>
            <a:ext cx="2218556" cy="3189176"/>
          </a:xfrm>
          <a:prstGeom prst="homePlate">
            <a:avLst>
              <a:gd name="adj" fmla="val 12883"/>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endParaRPr lang="en-CA" sz="1200" dirty="0" smtClean="0"/>
          </a:p>
          <a:p>
            <a:r>
              <a:rPr lang="en-CA" sz="1200" dirty="0" smtClean="0"/>
              <a:t>Is this specific enough to guide your team’s decisions every day?</a:t>
            </a:r>
          </a:p>
          <a:p>
            <a:endParaRPr lang="en-CA" sz="1200" dirty="0"/>
          </a:p>
          <a:p>
            <a:r>
              <a:rPr lang="en-CA" sz="1200" dirty="0" smtClean="0"/>
              <a:t>Does the team believe it? </a:t>
            </a:r>
          </a:p>
          <a:p>
            <a:endParaRPr lang="en-CA" sz="1200" dirty="0"/>
          </a:p>
          <a:p>
            <a:r>
              <a:rPr lang="en-CA" sz="1200" dirty="0" smtClean="0"/>
              <a:t>Are these statements congruent with the gaps you’ve identified while reading this document?</a:t>
            </a:r>
          </a:p>
          <a:p>
            <a:endParaRPr lang="en-CA" sz="1200" dirty="0"/>
          </a:p>
          <a:p>
            <a:r>
              <a:rPr lang="en-CA" sz="1200" dirty="0" smtClean="0"/>
              <a:t>Are these statements consistent with (and supported by) Corporate and IT strategy?</a:t>
            </a:r>
          </a:p>
        </p:txBody>
      </p:sp>
      <p:sp>
        <p:nvSpPr>
          <p:cNvPr id="14" name="Rectangle 13"/>
          <p:cNvSpPr/>
          <p:nvPr>
            <p:custDataLst>
              <p:tags r:id="rId8"/>
            </p:custDataLst>
          </p:nvPr>
        </p:nvSpPr>
        <p:spPr>
          <a:xfrm>
            <a:off x="503548" y="2744924"/>
            <a:ext cx="4644516" cy="3564396"/>
          </a:xfrm>
          <a:prstGeom prst="rect">
            <a:avLst/>
          </a:prstGeom>
          <a:solidFill>
            <a:schemeClr val="accent6">
              <a:lumMod val="75000"/>
            </a:schemeClr>
          </a:solidFill>
          <a:ln>
            <a:noFill/>
          </a:ln>
          <a:scene3d>
            <a:camera prst="orthographicFront"/>
            <a:lightRig rig="threePt" dir="t"/>
          </a:scene3d>
          <a:sp3d>
            <a:bevelT w="635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t>Corporate Strategy</a:t>
            </a:r>
            <a:endParaRPr lang="en-US" sz="1600" b="1" dirty="0"/>
          </a:p>
        </p:txBody>
      </p:sp>
      <p:sp>
        <p:nvSpPr>
          <p:cNvPr id="39" name="Rectangle 38"/>
          <p:cNvSpPr/>
          <p:nvPr>
            <p:custDataLst>
              <p:tags r:id="rId9"/>
            </p:custDataLst>
          </p:nvPr>
        </p:nvSpPr>
        <p:spPr>
          <a:xfrm>
            <a:off x="575556" y="3104964"/>
            <a:ext cx="4500500" cy="313234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w="635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t>IT Strategy</a:t>
            </a:r>
            <a:endParaRPr lang="en-US" sz="1600" b="1" dirty="0"/>
          </a:p>
        </p:txBody>
      </p:sp>
      <p:sp>
        <p:nvSpPr>
          <p:cNvPr id="40" name="Rectangle 39"/>
          <p:cNvSpPr/>
          <p:nvPr>
            <p:custDataLst>
              <p:tags r:id="rId10"/>
            </p:custDataLst>
          </p:nvPr>
        </p:nvSpPr>
        <p:spPr>
          <a:xfrm>
            <a:off x="647564" y="3429000"/>
            <a:ext cx="4356484" cy="2736304"/>
          </a:xfrm>
          <a:prstGeom prst="rect">
            <a:avLst/>
          </a:prstGeom>
          <a:solidFill>
            <a:schemeClr val="accent6">
              <a:lumMod val="60000"/>
              <a:lumOff val="40000"/>
            </a:schemeClr>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635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rPr>
              <a:t>Service Desk Strategy</a:t>
            </a:r>
            <a:endParaRPr lang="en-US" sz="1600" b="1" dirty="0">
              <a:solidFill>
                <a:schemeClr val="tx1"/>
              </a:solidFill>
            </a:endParaRPr>
          </a:p>
        </p:txBody>
      </p:sp>
      <p:sp>
        <p:nvSpPr>
          <p:cNvPr id="5" name="Rectangle 4"/>
          <p:cNvSpPr/>
          <p:nvPr>
            <p:custDataLst>
              <p:tags r:id="rId11"/>
            </p:custDataLst>
          </p:nvPr>
        </p:nvSpPr>
        <p:spPr>
          <a:xfrm>
            <a:off x="1564301" y="5697252"/>
            <a:ext cx="3367739" cy="396044"/>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dirty="0" smtClean="0">
                <a:solidFill>
                  <a:schemeClr val="tx1"/>
                </a:solidFill>
              </a:rPr>
              <a:t>          People         Tools           Budgets</a:t>
            </a:r>
            <a:endParaRPr lang="en-US" sz="1400" dirty="0">
              <a:solidFill>
                <a:schemeClr val="tx1"/>
              </a:solidFill>
            </a:endParaRPr>
          </a:p>
        </p:txBody>
      </p:sp>
      <p:sp>
        <p:nvSpPr>
          <p:cNvPr id="4" name="Pentagon 3"/>
          <p:cNvSpPr/>
          <p:nvPr>
            <p:custDataLst>
              <p:tags r:id="rId12"/>
            </p:custDataLst>
          </p:nvPr>
        </p:nvSpPr>
        <p:spPr>
          <a:xfrm>
            <a:off x="719872" y="5697252"/>
            <a:ext cx="1181203" cy="396044"/>
          </a:xfrm>
          <a:prstGeom prst="homePlate">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8" name="Rectangle 27"/>
          <p:cNvSpPr/>
          <p:nvPr>
            <p:custDataLst>
              <p:tags r:id="rId13"/>
            </p:custDataLst>
          </p:nvPr>
        </p:nvSpPr>
        <p:spPr>
          <a:xfrm>
            <a:off x="1562778" y="5049181"/>
            <a:ext cx="3363606" cy="396043"/>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dirty="0" smtClean="0">
                <a:solidFill>
                  <a:schemeClr val="tx1"/>
                </a:solidFill>
              </a:rPr>
              <a:t>          Support            Service Requests</a:t>
            </a:r>
            <a:endParaRPr lang="en-US" sz="1400" dirty="0">
              <a:solidFill>
                <a:schemeClr val="tx1"/>
              </a:solidFill>
            </a:endParaRPr>
          </a:p>
        </p:txBody>
      </p:sp>
      <p:sp>
        <p:nvSpPr>
          <p:cNvPr id="29" name="Pentagon 28"/>
          <p:cNvSpPr/>
          <p:nvPr>
            <p:custDataLst>
              <p:tags r:id="rId14"/>
            </p:custDataLst>
          </p:nvPr>
        </p:nvSpPr>
        <p:spPr>
          <a:xfrm>
            <a:off x="719572" y="5049181"/>
            <a:ext cx="1179567" cy="396043"/>
          </a:xfrm>
          <a:prstGeom prst="homePlate">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Processes</a:t>
            </a:r>
            <a:endParaRPr lang="en-US" sz="1400" dirty="0"/>
          </a:p>
        </p:txBody>
      </p:sp>
      <p:sp>
        <p:nvSpPr>
          <p:cNvPr id="31" name="Rectangle 30"/>
          <p:cNvSpPr/>
          <p:nvPr>
            <p:custDataLst>
              <p:tags r:id="rId15"/>
            </p:custDataLst>
          </p:nvPr>
        </p:nvSpPr>
        <p:spPr>
          <a:xfrm>
            <a:off x="1562778" y="4437112"/>
            <a:ext cx="3363606" cy="396044"/>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dirty="0" smtClean="0">
                <a:solidFill>
                  <a:schemeClr val="tx1"/>
                </a:solidFill>
              </a:rPr>
              <a:t>Employees                 Customers</a:t>
            </a:r>
            <a:endParaRPr lang="en-US" sz="1400" dirty="0">
              <a:solidFill>
                <a:schemeClr val="tx1"/>
              </a:solidFill>
            </a:endParaRPr>
          </a:p>
        </p:txBody>
      </p:sp>
      <p:sp>
        <p:nvSpPr>
          <p:cNvPr id="32" name="Pentagon 31"/>
          <p:cNvSpPr/>
          <p:nvPr>
            <p:custDataLst>
              <p:tags r:id="rId16"/>
            </p:custDataLst>
          </p:nvPr>
        </p:nvSpPr>
        <p:spPr>
          <a:xfrm>
            <a:off x="719572" y="4437112"/>
            <a:ext cx="1179567" cy="396044"/>
          </a:xfrm>
          <a:prstGeom prst="homePlate">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 End Users</a:t>
            </a:r>
            <a:endParaRPr lang="en-US" sz="1400" dirty="0"/>
          </a:p>
        </p:txBody>
      </p:sp>
      <p:sp>
        <p:nvSpPr>
          <p:cNvPr id="34" name="Rectangle 33"/>
          <p:cNvSpPr/>
          <p:nvPr>
            <p:custDataLst>
              <p:tags r:id="rId17"/>
            </p:custDataLst>
          </p:nvPr>
        </p:nvSpPr>
        <p:spPr>
          <a:xfrm>
            <a:off x="1562778" y="3825044"/>
            <a:ext cx="3363606" cy="396044"/>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dirty="0" smtClean="0">
                <a:solidFill>
                  <a:schemeClr val="tx1"/>
                </a:solidFill>
              </a:rPr>
              <a:t>Metrics                            Surveys</a:t>
            </a:r>
            <a:endParaRPr lang="en-US" sz="1400" dirty="0">
              <a:solidFill>
                <a:schemeClr val="tx1"/>
              </a:solidFill>
            </a:endParaRPr>
          </a:p>
        </p:txBody>
      </p:sp>
      <p:sp>
        <p:nvSpPr>
          <p:cNvPr id="36" name="Pentagon 35"/>
          <p:cNvSpPr/>
          <p:nvPr>
            <p:custDataLst>
              <p:tags r:id="rId18"/>
            </p:custDataLst>
          </p:nvPr>
        </p:nvSpPr>
        <p:spPr>
          <a:xfrm>
            <a:off x="719572" y="3825044"/>
            <a:ext cx="1179567" cy="396044"/>
          </a:xfrm>
          <a:prstGeom prst="homePlate">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Results</a:t>
            </a:r>
            <a:endParaRPr lang="en-US" sz="1400" dirty="0"/>
          </a:p>
        </p:txBody>
      </p:sp>
      <p:sp>
        <p:nvSpPr>
          <p:cNvPr id="13" name="Isosceles Triangle 12"/>
          <p:cNvSpPr/>
          <p:nvPr>
            <p:custDataLst>
              <p:tags r:id="rId19"/>
            </p:custDataLst>
          </p:nvPr>
        </p:nvSpPr>
        <p:spPr>
          <a:xfrm>
            <a:off x="2681790" y="4257092"/>
            <a:ext cx="288032" cy="144015"/>
          </a:xfrm>
          <a:prstGeom prst="triangle">
            <a:avLst/>
          </a:prstGeom>
          <a:solidFill>
            <a:schemeClr val="accent2">
              <a:lumMod val="75000"/>
            </a:schemeClr>
          </a:solidFill>
          <a:ln>
            <a:noFill/>
          </a:ln>
          <a:scene3d>
            <a:camera prst="orthographicFront"/>
            <a:lightRig rig="threePt" dir="t"/>
          </a:scene3d>
          <a:sp3d>
            <a:bevelT w="254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Isosceles Triangle 36"/>
          <p:cNvSpPr/>
          <p:nvPr>
            <p:custDataLst>
              <p:tags r:id="rId20"/>
            </p:custDataLst>
          </p:nvPr>
        </p:nvSpPr>
        <p:spPr>
          <a:xfrm>
            <a:off x="2681790" y="4869161"/>
            <a:ext cx="288032" cy="144015"/>
          </a:xfrm>
          <a:prstGeom prst="triangle">
            <a:avLst/>
          </a:prstGeom>
          <a:solidFill>
            <a:schemeClr val="accent2">
              <a:lumMod val="75000"/>
            </a:schemeClr>
          </a:solidFill>
          <a:ln>
            <a:noFill/>
          </a:ln>
          <a:scene3d>
            <a:camera prst="orthographicFront"/>
            <a:lightRig rig="threePt" dir="t"/>
          </a:scene3d>
          <a:sp3d>
            <a:bevelT w="254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Isosceles Triangle 37"/>
          <p:cNvSpPr/>
          <p:nvPr>
            <p:custDataLst>
              <p:tags r:id="rId21"/>
            </p:custDataLst>
          </p:nvPr>
        </p:nvSpPr>
        <p:spPr>
          <a:xfrm>
            <a:off x="2681790" y="5517233"/>
            <a:ext cx="288032" cy="144015"/>
          </a:xfrm>
          <a:prstGeom prst="triangle">
            <a:avLst/>
          </a:prstGeom>
          <a:solidFill>
            <a:schemeClr val="accent2">
              <a:lumMod val="75000"/>
            </a:schemeClr>
          </a:solidFill>
          <a:ln>
            <a:noFill/>
          </a:ln>
          <a:scene3d>
            <a:camera prst="orthographicFront"/>
            <a:lightRig rig="threePt" dir="t"/>
          </a:scene3d>
          <a:sp3d>
            <a:bevelT w="254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descr="sample_linkbar-itrgNEW.gif">
            <a:hlinkClick r:id="rId25"/>
          </p:cNvPr>
          <p:cNvPicPr>
            <a:picLocks noChangeAspect="1"/>
          </p:cNvPicPr>
          <p:nvPr/>
        </p:nvPicPr>
        <p:blipFill>
          <a:blip r:embed="rId26"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07913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9"/>
          </p:nvPr>
        </p:nvSpPr>
        <p:spPr>
          <a:xfrm>
            <a:off x="257176" y="1232756"/>
            <a:ext cx="8620124" cy="657225"/>
          </a:xfrm>
        </p:spPr>
        <p:txBody>
          <a:bodyPr/>
          <a:lstStyle/>
          <a:p>
            <a:r>
              <a:rPr lang="en-US" dirty="0" smtClean="0"/>
              <a:t>Your service desk strategy may need to respond to changes in the organization’s technical environment.</a:t>
            </a:r>
            <a:endParaRPr lang="en-CA" dirty="0"/>
          </a:p>
        </p:txBody>
      </p:sp>
      <p:sp>
        <p:nvSpPr>
          <p:cNvPr id="2" name="Title 1"/>
          <p:cNvSpPr>
            <a:spLocks noGrp="1"/>
          </p:cNvSpPr>
          <p:nvPr>
            <p:ph type="title"/>
          </p:nvPr>
        </p:nvSpPr>
        <p:spPr/>
        <p:txBody>
          <a:bodyPr/>
          <a:lstStyle/>
          <a:p>
            <a:r>
              <a:rPr lang="en-US" dirty="0" smtClean="0"/>
              <a:t>Analyze emerging technology trends to understand the shifting landscape of Service Desk needs</a:t>
            </a:r>
            <a:endParaRPr lang="en-CA" dirty="0"/>
          </a:p>
        </p:txBody>
      </p:sp>
      <p:sp>
        <p:nvSpPr>
          <p:cNvPr id="7" name="TextBox 6"/>
          <p:cNvSpPr txBox="1"/>
          <p:nvPr/>
        </p:nvSpPr>
        <p:spPr>
          <a:xfrm>
            <a:off x="5652120" y="3475581"/>
            <a:ext cx="2860143" cy="1384995"/>
          </a:xfrm>
          <a:prstGeom prst="rect">
            <a:avLst/>
          </a:prstGeom>
          <a:noFill/>
        </p:spPr>
        <p:txBody>
          <a:bodyPr wrap="square" rtlCol="0">
            <a:spAutoFit/>
          </a:bodyPr>
          <a:lstStyle/>
          <a:p>
            <a:pPr>
              <a:defRPr/>
            </a:pPr>
            <a:r>
              <a:rPr lang="en-US" sz="1200" b="1" i="1" dirty="0" smtClean="0">
                <a:latin typeface="+mj-lt"/>
              </a:rPr>
              <a:t>The user community is getting new technology way faster than we are in IT. We’re still sitting in our cubes waiting for questions about Outlook.</a:t>
            </a:r>
            <a:r>
              <a:rPr lang="en-US" sz="1200" b="1" i="1" dirty="0" smtClean="0"/>
              <a:t> </a:t>
            </a:r>
          </a:p>
          <a:p>
            <a:pPr>
              <a:defRPr/>
            </a:pPr>
            <a:r>
              <a:rPr lang="en-US" sz="1200" dirty="0" smtClean="0"/>
              <a:t>Help Desk Supervisor, Software Manufacturer</a:t>
            </a:r>
            <a:endParaRPr lang="en-US" sz="1200" dirty="0"/>
          </a:p>
        </p:txBody>
      </p:sp>
      <p:pic>
        <p:nvPicPr>
          <p:cNvPr id="8" name="Picture 7" descr="quote1.wmf"/>
          <p:cNvPicPr>
            <a:picLocks noChangeAspect="1"/>
          </p:cNvPicPr>
          <p:nvPr/>
        </p:nvPicPr>
        <p:blipFill>
          <a:blip r:embed="rId4" cstate="print"/>
          <a:stretch>
            <a:fillRect/>
          </a:stretch>
        </p:blipFill>
        <p:spPr>
          <a:xfrm>
            <a:off x="5616116" y="3473551"/>
            <a:ext cx="179050" cy="127893"/>
          </a:xfrm>
          <a:prstGeom prst="rect">
            <a:avLst/>
          </a:prstGeom>
        </p:spPr>
      </p:pic>
      <p:pic>
        <p:nvPicPr>
          <p:cNvPr id="9" name="Picture 8" descr="quote2.wmf"/>
          <p:cNvPicPr>
            <a:picLocks noChangeAspect="1"/>
          </p:cNvPicPr>
          <p:nvPr/>
        </p:nvPicPr>
        <p:blipFill>
          <a:blip r:embed="rId5" cstate="print"/>
          <a:stretch>
            <a:fillRect/>
          </a:stretch>
        </p:blipFill>
        <p:spPr>
          <a:xfrm>
            <a:off x="8424428" y="4168079"/>
            <a:ext cx="179050" cy="127893"/>
          </a:xfrm>
          <a:prstGeom prst="rect">
            <a:avLst/>
          </a:prstGeom>
        </p:spPr>
      </p:pic>
      <p:pic>
        <p:nvPicPr>
          <p:cNvPr id="3074" name="Picture 2" descr="http://t1.gstatic.com/images?q=tbn:ANd9GcSkM12JosH16LLm5XB-11PLAhrelj3-xq3kdier3roDSetFIRUEcw"/>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920700" y="1889981"/>
            <a:ext cx="1491060" cy="1118296"/>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11" descr="samsung-galaxy-s-1.jpg"/>
          <p:cNvPicPr>
            <a:picLocks noChangeAspect="1"/>
          </p:cNvPicPr>
          <p:nvPr/>
        </p:nvPicPr>
        <p:blipFill>
          <a:blip r:embed="rId7" cstate="print"/>
          <a:srcRect l="25708" t="4443" r="26319" b="4652"/>
          <a:stretch>
            <a:fillRect/>
          </a:stretch>
        </p:blipFill>
        <p:spPr bwMode="auto">
          <a:xfrm>
            <a:off x="737829" y="2185017"/>
            <a:ext cx="337140" cy="638772"/>
          </a:xfrm>
          <a:prstGeom prst="rect">
            <a:avLst/>
          </a:prstGeom>
          <a:noFill/>
          <a:ln w="9525">
            <a:noFill/>
            <a:miter lim="800000"/>
            <a:headEnd/>
            <a:tailEnd/>
          </a:ln>
        </p:spPr>
      </p:pic>
      <p:pic>
        <p:nvPicPr>
          <p:cNvPr id="13" name="Picture 12" descr="120995363.jpg"/>
          <p:cNvPicPr>
            <a:picLocks noChangeAspect="1"/>
          </p:cNvPicPr>
          <p:nvPr/>
        </p:nvPicPr>
        <p:blipFill>
          <a:blip r:embed="rId8" cstate="screen"/>
          <a:stretch>
            <a:fillRect/>
          </a:stretch>
        </p:blipFill>
        <p:spPr>
          <a:xfrm>
            <a:off x="2915816" y="1942884"/>
            <a:ext cx="1503374" cy="880905"/>
          </a:xfrm>
          <a:prstGeom prst="rect">
            <a:avLst/>
          </a:prstGeom>
          <a:effectLst>
            <a:softEdge rad="12700"/>
          </a:effectLst>
        </p:spPr>
      </p:pic>
      <p:sp>
        <p:nvSpPr>
          <p:cNvPr id="3" name="TextBox 2"/>
          <p:cNvSpPr txBox="1"/>
          <p:nvPr/>
        </p:nvSpPr>
        <p:spPr>
          <a:xfrm>
            <a:off x="755097" y="2771766"/>
            <a:ext cx="1334019" cy="461665"/>
          </a:xfrm>
          <a:prstGeom prst="rect">
            <a:avLst/>
          </a:prstGeom>
          <a:noFill/>
        </p:spPr>
        <p:txBody>
          <a:bodyPr wrap="none" rtlCol="0">
            <a:spAutoFit/>
          </a:bodyPr>
          <a:lstStyle/>
          <a:p>
            <a:r>
              <a:rPr lang="en-US" sz="1200" dirty="0" smtClean="0"/>
              <a:t>Mobile &amp; </a:t>
            </a:r>
          </a:p>
          <a:p>
            <a:r>
              <a:rPr lang="en-US" sz="1200" dirty="0" smtClean="0"/>
              <a:t>Consumerization</a:t>
            </a:r>
            <a:endParaRPr lang="en-US" sz="1200" dirty="0"/>
          </a:p>
        </p:txBody>
      </p:sp>
      <p:sp>
        <p:nvSpPr>
          <p:cNvPr id="19" name="TextBox 18"/>
          <p:cNvSpPr txBox="1"/>
          <p:nvPr/>
        </p:nvSpPr>
        <p:spPr>
          <a:xfrm>
            <a:off x="2892402" y="2823384"/>
            <a:ext cx="1545616" cy="276999"/>
          </a:xfrm>
          <a:prstGeom prst="rect">
            <a:avLst/>
          </a:prstGeom>
          <a:noFill/>
        </p:spPr>
        <p:txBody>
          <a:bodyPr wrap="none" rtlCol="0">
            <a:spAutoFit/>
          </a:bodyPr>
          <a:lstStyle/>
          <a:p>
            <a:r>
              <a:rPr lang="en-US" sz="1200" dirty="0" smtClean="0"/>
              <a:t>Social Collaboration</a:t>
            </a:r>
            <a:endParaRPr lang="en-US" sz="1200" dirty="0"/>
          </a:p>
        </p:txBody>
      </p:sp>
      <p:grpSp>
        <p:nvGrpSpPr>
          <p:cNvPr id="4" name="Group 4"/>
          <p:cNvGrpSpPr/>
          <p:nvPr/>
        </p:nvGrpSpPr>
        <p:grpSpPr>
          <a:xfrm>
            <a:off x="7420014" y="1785915"/>
            <a:ext cx="1215397" cy="1317654"/>
            <a:chOff x="5021585" y="1806551"/>
            <a:chExt cx="1429855" cy="1644021"/>
          </a:xfrm>
        </p:grpSpPr>
        <p:pic>
          <p:nvPicPr>
            <p:cNvPr id="18" name="Picture 17" descr="99226477.jpg"/>
            <p:cNvPicPr>
              <a:picLocks noChangeAspect="1"/>
            </p:cNvPicPr>
            <p:nvPr/>
          </p:nvPicPr>
          <p:blipFill>
            <a:blip r:embed="rId9" cstate="screen"/>
            <a:srcRect/>
            <a:stretch>
              <a:fillRect/>
            </a:stretch>
          </p:blipFill>
          <p:spPr>
            <a:xfrm>
              <a:off x="5135941" y="1806551"/>
              <a:ext cx="1117013" cy="1478433"/>
            </a:xfrm>
            <a:prstGeom prst="rect">
              <a:avLst/>
            </a:prstGeom>
            <a:ln>
              <a:noFill/>
            </a:ln>
            <a:effectLst>
              <a:softEdge rad="112500"/>
            </a:effectLst>
          </p:spPr>
        </p:pic>
        <p:sp>
          <p:nvSpPr>
            <p:cNvPr id="20" name="TextBox 19"/>
            <p:cNvSpPr txBox="1"/>
            <p:nvPr/>
          </p:nvSpPr>
          <p:spPr>
            <a:xfrm>
              <a:off x="5021585" y="3104964"/>
              <a:ext cx="1429855" cy="345608"/>
            </a:xfrm>
            <a:prstGeom prst="rect">
              <a:avLst/>
            </a:prstGeom>
            <a:noFill/>
          </p:spPr>
          <p:txBody>
            <a:bodyPr wrap="none" rtlCol="0">
              <a:spAutoFit/>
            </a:bodyPr>
            <a:lstStyle/>
            <a:p>
              <a:r>
                <a:rPr lang="en-US" sz="1200" dirty="0" smtClean="0"/>
                <a:t>Cloud Services</a:t>
              </a:r>
              <a:endParaRPr lang="en-US" sz="1200" dirty="0"/>
            </a:p>
          </p:txBody>
        </p:sp>
      </p:grpSp>
      <p:grpSp>
        <p:nvGrpSpPr>
          <p:cNvPr id="5" name="Group 3"/>
          <p:cNvGrpSpPr/>
          <p:nvPr/>
        </p:nvGrpSpPr>
        <p:grpSpPr>
          <a:xfrm>
            <a:off x="5245489" y="2004992"/>
            <a:ext cx="1444265" cy="1095391"/>
            <a:chOff x="7040641" y="2306662"/>
            <a:chExt cx="1827964" cy="1194407"/>
          </a:xfrm>
        </p:grpSpPr>
        <p:pic>
          <p:nvPicPr>
            <p:cNvPr id="14" name="Picture 13" descr="101418239.jpg"/>
            <p:cNvPicPr>
              <a:picLocks noChangeAspect="1"/>
            </p:cNvPicPr>
            <p:nvPr/>
          </p:nvPicPr>
          <p:blipFill>
            <a:blip r:embed="rId10" cstate="screen"/>
            <a:stretch>
              <a:fillRect/>
            </a:stretch>
          </p:blipFill>
          <p:spPr>
            <a:xfrm>
              <a:off x="7040641" y="2306662"/>
              <a:ext cx="1827964" cy="892368"/>
            </a:xfrm>
            <a:prstGeom prst="rect">
              <a:avLst/>
            </a:prstGeom>
            <a:effectLst>
              <a:softEdge rad="63500"/>
            </a:effectLst>
          </p:spPr>
        </p:pic>
        <p:sp>
          <p:nvSpPr>
            <p:cNvPr id="21" name="TextBox 20"/>
            <p:cNvSpPr txBox="1"/>
            <p:nvPr/>
          </p:nvSpPr>
          <p:spPr>
            <a:xfrm>
              <a:off x="7237934" y="3199031"/>
              <a:ext cx="1380041" cy="302038"/>
            </a:xfrm>
            <a:prstGeom prst="rect">
              <a:avLst/>
            </a:prstGeom>
            <a:noFill/>
          </p:spPr>
          <p:txBody>
            <a:bodyPr wrap="none" rtlCol="0">
              <a:spAutoFit/>
            </a:bodyPr>
            <a:lstStyle/>
            <a:p>
              <a:r>
                <a:rPr lang="en-US" sz="1200" dirty="0" smtClean="0"/>
                <a:t>Self-Serve BI</a:t>
              </a:r>
              <a:endParaRPr lang="en-US" sz="1200" dirty="0"/>
            </a:p>
          </p:txBody>
        </p:sp>
      </p:grpSp>
      <p:grpSp>
        <p:nvGrpSpPr>
          <p:cNvPr id="6" name="Group 33"/>
          <p:cNvGrpSpPr/>
          <p:nvPr/>
        </p:nvGrpSpPr>
        <p:grpSpPr>
          <a:xfrm>
            <a:off x="263465" y="3392487"/>
            <a:ext cx="5148334" cy="2008214"/>
            <a:chOff x="5543549" y="2724151"/>
            <a:chExt cx="3295651" cy="1640859"/>
          </a:xfrm>
        </p:grpSpPr>
        <p:sp>
          <p:nvSpPr>
            <p:cNvPr id="30" name="Rectangle 29"/>
            <p:cNvSpPr/>
            <p:nvPr/>
          </p:nvSpPr>
          <p:spPr>
            <a:xfrm>
              <a:off x="5543549" y="3117540"/>
              <a:ext cx="3295651" cy="124747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indent="-227013" algn="l">
                <a:buFont typeface="Wingdings" pitchFamily="2" charset="2"/>
                <a:buChar char="q"/>
              </a:pPr>
              <a:r>
                <a:rPr lang="en-CA" sz="1200" dirty="0" smtClean="0">
                  <a:solidFill>
                    <a:schemeClr val="tx1"/>
                  </a:solidFill>
                </a:rPr>
                <a:t>Are end users adopting hardware or software that requires training and education for either themselves or the Service Desk staff?</a:t>
              </a:r>
            </a:p>
            <a:p>
              <a:pPr marL="227013" indent="-227013" algn="l">
                <a:buFont typeface="Wingdings" pitchFamily="2" charset="2"/>
                <a:buChar char="q"/>
              </a:pPr>
              <a:r>
                <a:rPr lang="en-CA" sz="1200" dirty="0" smtClean="0">
                  <a:solidFill>
                    <a:schemeClr val="tx1"/>
                  </a:solidFill>
                </a:rPr>
                <a:t>When should the new technologies be reflected in categorizations, escalation procedures, and knowledgebase articles?</a:t>
              </a:r>
            </a:p>
            <a:p>
              <a:pPr marL="227013" indent="-227013" algn="l">
                <a:buFont typeface="Wingdings" pitchFamily="2" charset="2"/>
                <a:buChar char="q"/>
              </a:pPr>
              <a:r>
                <a:rPr lang="en-CA" sz="1200" dirty="0" smtClean="0">
                  <a:solidFill>
                    <a:schemeClr val="tx1"/>
                  </a:solidFill>
                </a:rPr>
                <a:t>Could the existing Service Desk metrics be affected?</a:t>
              </a:r>
            </a:p>
            <a:p>
              <a:pPr marL="227013" indent="-227013" algn="l">
                <a:buFont typeface="Wingdings" pitchFamily="2" charset="2"/>
                <a:buChar char="q"/>
              </a:pPr>
              <a:r>
                <a:rPr lang="en-CA" sz="1200" dirty="0" smtClean="0">
                  <a:solidFill>
                    <a:schemeClr val="tx1"/>
                  </a:solidFill>
                </a:rPr>
                <a:t>Will the management team need changes to their reporting?</a:t>
              </a:r>
            </a:p>
            <a:p>
              <a:pPr marL="227013" indent="-227013" algn="l">
                <a:buFont typeface="Wingdings" pitchFamily="2" charset="2"/>
                <a:buChar char="q"/>
              </a:pPr>
              <a:r>
                <a:rPr lang="en-CA" sz="1200" dirty="0" smtClean="0">
                  <a:solidFill>
                    <a:schemeClr val="tx1"/>
                  </a:solidFill>
                </a:rPr>
                <a:t>Will Service Level Agreements need to be adjusted?</a:t>
              </a:r>
            </a:p>
            <a:p>
              <a:pPr marL="227013" indent="-227013" algn="l">
                <a:buFont typeface="Wingdings" pitchFamily="2" charset="2"/>
                <a:buChar char="q"/>
              </a:pPr>
              <a:r>
                <a:rPr lang="en-CA" sz="1200" dirty="0" smtClean="0">
                  <a:solidFill>
                    <a:schemeClr val="tx1"/>
                  </a:solidFill>
                </a:rPr>
                <a:t>Can efficiencies be gained by adding options to the Service Catalog?</a:t>
              </a:r>
            </a:p>
          </p:txBody>
        </p:sp>
        <p:sp>
          <p:nvSpPr>
            <p:cNvPr id="31" name="Round Same Side Corner Rectangle 30"/>
            <p:cNvSpPr/>
            <p:nvPr/>
          </p:nvSpPr>
          <p:spPr>
            <a:xfrm>
              <a:off x="5543550" y="2724151"/>
              <a:ext cx="3295650" cy="393390"/>
            </a:xfrm>
            <a:prstGeom prst="round2SameRect">
              <a:avLst>
                <a:gd name="adj1" fmla="val 10667"/>
                <a:gd name="adj2" fmla="val 0"/>
              </a:avLst>
            </a:prstGeom>
            <a:solidFill>
              <a:srgbClr val="7FAC85"/>
            </a:solidFill>
            <a:ln w="12700">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Analyzing the Service Desk impact of emerging technologies</a:t>
              </a:r>
              <a:endParaRPr lang="en-CA" sz="1200" b="1" dirty="0">
                <a:solidFill>
                  <a:schemeClr val="bg1"/>
                </a:solidFill>
              </a:endParaRPr>
            </a:p>
          </p:txBody>
        </p:sp>
      </p:grpSp>
      <p:sp>
        <p:nvSpPr>
          <p:cNvPr id="26" name="TextBox 25"/>
          <p:cNvSpPr txBox="1"/>
          <p:nvPr/>
        </p:nvSpPr>
        <p:spPr>
          <a:xfrm>
            <a:off x="5652120" y="4889520"/>
            <a:ext cx="3225179" cy="523220"/>
          </a:xfrm>
          <a:prstGeom prst="homePlate">
            <a:avLst/>
          </a:prstGeom>
          <a:solidFill>
            <a:srgbClr val="D17D08"/>
          </a:solidFill>
        </p:spPr>
        <p:txBody>
          <a:bodyPr wrap="square" rtlCol="0">
            <a:spAutoFit/>
          </a:bodyPr>
          <a:lstStyle/>
          <a:p>
            <a:r>
              <a:rPr lang="en-US" sz="1400" dirty="0" smtClean="0">
                <a:solidFill>
                  <a:schemeClr val="bg1"/>
                </a:solidFill>
                <a:hlinkClick r:id="" action="ppaction://noaction"/>
              </a:rPr>
              <a:t>Section 2</a:t>
            </a:r>
            <a:r>
              <a:rPr lang="en-US" sz="1400" dirty="0" smtClean="0">
                <a:solidFill>
                  <a:schemeClr val="bg1"/>
                </a:solidFill>
              </a:rPr>
              <a:t> explores emerging technologies in more detail</a:t>
            </a:r>
            <a:endParaRPr lang="en-US" sz="1400" dirty="0">
              <a:solidFill>
                <a:schemeClr val="bg1"/>
              </a:solidFill>
            </a:endParaRPr>
          </a:p>
        </p:txBody>
      </p:sp>
      <p:grpSp>
        <p:nvGrpSpPr>
          <p:cNvPr id="11" name="Group 135"/>
          <p:cNvGrpSpPr/>
          <p:nvPr>
            <p:custDataLst>
              <p:tags r:id="rId1"/>
            </p:custDataLst>
          </p:nvPr>
        </p:nvGrpSpPr>
        <p:grpSpPr>
          <a:xfrm>
            <a:off x="209366" y="5553236"/>
            <a:ext cx="8625452" cy="838201"/>
            <a:chOff x="328613" y="4509120"/>
            <a:chExt cx="8491536" cy="838201"/>
          </a:xfrm>
        </p:grpSpPr>
        <p:sp>
          <p:nvSpPr>
            <p:cNvPr id="28" name="Rounded Rectangle 27"/>
            <p:cNvSpPr/>
            <p:nvPr/>
          </p:nvSpPr>
          <p:spPr>
            <a:xfrm>
              <a:off x="328613" y="4509120"/>
              <a:ext cx="8491536" cy="838201"/>
            </a:xfrm>
            <a:prstGeom prst="roundRect">
              <a:avLst>
                <a:gd name="adj" fmla="val 6990"/>
              </a:avLst>
            </a:prstGeom>
            <a:solidFill>
              <a:srgbClr val="F1F2E0"/>
            </a:solidFill>
            <a:ln w="3175">
              <a:solidFill>
                <a:srgbClr val="D3D3B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endParaRPr lang="en-CA" sz="1200" dirty="0" smtClean="0">
                <a:solidFill>
                  <a:schemeClr val="tx1"/>
                </a:solidFill>
              </a:endParaRPr>
            </a:p>
          </p:txBody>
        </p:sp>
        <p:pic>
          <p:nvPicPr>
            <p:cNvPr id="32" name="Picture 31" descr="insight.png"/>
            <p:cNvPicPr>
              <a:picLocks noChangeAspect="1"/>
            </p:cNvPicPr>
            <p:nvPr/>
          </p:nvPicPr>
          <p:blipFill>
            <a:blip r:embed="rId11" cstate="print"/>
            <a:stretch>
              <a:fillRect/>
            </a:stretch>
          </p:blipFill>
          <p:spPr>
            <a:xfrm>
              <a:off x="328613" y="4509962"/>
              <a:ext cx="995225" cy="837359"/>
            </a:xfrm>
            <a:prstGeom prst="rect">
              <a:avLst/>
            </a:prstGeom>
          </p:spPr>
        </p:pic>
      </p:grpSp>
      <p:sp>
        <p:nvSpPr>
          <p:cNvPr id="10" name="TextBox 9"/>
          <p:cNvSpPr txBox="1"/>
          <p:nvPr/>
        </p:nvSpPr>
        <p:spPr>
          <a:xfrm>
            <a:off x="1331640" y="5649170"/>
            <a:ext cx="7416824" cy="646331"/>
          </a:xfrm>
          <a:prstGeom prst="rect">
            <a:avLst/>
          </a:prstGeom>
          <a:noFill/>
        </p:spPr>
        <p:txBody>
          <a:bodyPr wrap="square" rtlCol="0">
            <a:spAutoFit/>
          </a:bodyPr>
          <a:lstStyle/>
          <a:p>
            <a:pPr algn="l"/>
            <a:r>
              <a:rPr lang="en-CA" sz="1200" dirty="0"/>
              <a:t>Individually, these technologies may be judged as outside of IT’s Service Desk scope. From a corporate perspective, the Service Desk strategy must ask “How will these needs be satisfied?”, rather than “How will IT satisfy these needs</a:t>
            </a:r>
            <a:r>
              <a:rPr lang="en-CA" sz="1200" dirty="0" smtClean="0"/>
              <a:t>?”.</a:t>
            </a:r>
            <a:endParaRPr lang="en-US" dirty="0"/>
          </a:p>
        </p:txBody>
      </p:sp>
      <p:pic>
        <p:nvPicPr>
          <p:cNvPr id="27" name="Picture 26" descr="sample_linkbar-itrgNEW.gif">
            <a:hlinkClick r:id="rId12"/>
          </p:cNvPr>
          <p:cNvPicPr>
            <a:picLocks noChangeAspect="1"/>
          </p:cNvPicPr>
          <p:nvPr/>
        </p:nvPicPr>
        <p:blipFill>
          <a:blip r:embed="rId13"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2760215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9"/>
          </p:nvPr>
        </p:nvSpPr>
        <p:spPr>
          <a:xfrm>
            <a:off x="257176" y="1238229"/>
            <a:ext cx="8620124" cy="657225"/>
          </a:xfrm>
        </p:spPr>
        <p:txBody>
          <a:bodyPr/>
          <a:lstStyle/>
          <a:p>
            <a:r>
              <a:rPr lang="en-CA" dirty="0" smtClean="0"/>
              <a:t>Focus on the service gaps to ensure you understand the perspective and priorities of your customers.</a:t>
            </a:r>
          </a:p>
          <a:p>
            <a:endParaRPr lang="en-CA" dirty="0"/>
          </a:p>
        </p:txBody>
      </p:sp>
      <p:sp>
        <p:nvSpPr>
          <p:cNvPr id="2" name="Title 1"/>
          <p:cNvSpPr>
            <a:spLocks noGrp="1"/>
          </p:cNvSpPr>
          <p:nvPr>
            <p:ph type="title"/>
          </p:nvPr>
        </p:nvSpPr>
        <p:spPr/>
        <p:txBody>
          <a:bodyPr/>
          <a:lstStyle/>
          <a:p>
            <a:r>
              <a:rPr lang="en-US" dirty="0" smtClean="0"/>
              <a:t>Identify</a:t>
            </a:r>
            <a:r>
              <a:rPr lang="en-US" dirty="0"/>
              <a:t>, </a:t>
            </a:r>
            <a:r>
              <a:rPr lang="en-US" dirty="0" smtClean="0"/>
              <a:t>analyze</a:t>
            </a:r>
            <a:r>
              <a:rPr lang="en-US" dirty="0"/>
              <a:t>, </a:t>
            </a:r>
            <a:r>
              <a:rPr lang="en-US" dirty="0" smtClean="0"/>
              <a:t>communicate</a:t>
            </a:r>
            <a:r>
              <a:rPr lang="en-US" dirty="0"/>
              <a:t>, and </a:t>
            </a:r>
            <a:r>
              <a:rPr lang="en-US" dirty="0" smtClean="0"/>
              <a:t>track the service gaps</a:t>
            </a:r>
            <a:endParaRPr lang="en-CA" dirty="0"/>
          </a:p>
        </p:txBody>
      </p:sp>
      <p:sp>
        <p:nvSpPr>
          <p:cNvPr id="15" name="Text Placeholder 14"/>
          <p:cNvSpPr>
            <a:spLocks noGrp="1"/>
          </p:cNvSpPr>
          <p:nvPr>
            <p:ph type="body" sz="quarter" idx="16"/>
          </p:nvPr>
        </p:nvSpPr>
        <p:spPr>
          <a:xfrm>
            <a:off x="249303" y="2022215"/>
            <a:ext cx="5089470" cy="3933451"/>
          </a:xfrm>
        </p:spPr>
        <p:txBody>
          <a:bodyPr/>
          <a:lstStyle/>
          <a:p>
            <a:pPr marL="0" indent="0">
              <a:buNone/>
            </a:pPr>
            <a:r>
              <a:rPr lang="en-US" dirty="0" smtClean="0"/>
              <a:t>An effective Service Desk strategy focuses on measurable impacts that can be tied to efficiency, customer satisfaction, and the avoidance of future costs/problems. </a:t>
            </a:r>
          </a:p>
          <a:p>
            <a:pPr marL="0" indent="0">
              <a:buNone/>
            </a:pPr>
            <a:r>
              <a:rPr lang="en-US" dirty="0" smtClean="0"/>
              <a:t>Don’t simply look to improve the service you </a:t>
            </a:r>
            <a:r>
              <a:rPr lang="en-US" i="1" dirty="0" smtClean="0"/>
              <a:t>are</a:t>
            </a:r>
            <a:r>
              <a:rPr lang="en-US" dirty="0" smtClean="0"/>
              <a:t> providing. By examining your support services for gaps, the Service Desk strategy can consider services you are </a:t>
            </a:r>
            <a:r>
              <a:rPr lang="en-US" i="1" dirty="0" smtClean="0"/>
              <a:t>not</a:t>
            </a:r>
            <a:r>
              <a:rPr lang="en-US" dirty="0" smtClean="0"/>
              <a:t> providing.</a:t>
            </a:r>
          </a:p>
          <a:p>
            <a:pPr marL="0" indent="0">
              <a:buNone/>
            </a:pPr>
            <a:r>
              <a:rPr lang="en-US" dirty="0" smtClean="0"/>
              <a:t>Service gaps can open up from any change in technology or business process, including:</a:t>
            </a:r>
          </a:p>
          <a:p>
            <a:pPr marL="169863" indent="-169863"/>
            <a:r>
              <a:rPr lang="en-US" dirty="0" smtClean="0"/>
              <a:t>BYOD (Bring Your Own Device).</a:t>
            </a:r>
          </a:p>
          <a:p>
            <a:pPr marL="169863" indent="-169863"/>
            <a:r>
              <a:rPr lang="en-US" dirty="0" smtClean="0"/>
              <a:t>New enterprise software, such as CRM/ERP.</a:t>
            </a:r>
          </a:p>
          <a:p>
            <a:pPr marL="169863" indent="-169863"/>
            <a:r>
              <a:rPr lang="en-US" dirty="0" smtClean="0"/>
              <a:t>Organizational change and staff turnover.</a:t>
            </a:r>
          </a:p>
          <a:p>
            <a:pPr marL="169863" indent="-169863"/>
            <a:r>
              <a:rPr lang="en-US" dirty="0" smtClean="0"/>
              <a:t>Evolving end user expertise.</a:t>
            </a:r>
          </a:p>
          <a:p>
            <a:pPr marL="169863" indent="-169863"/>
            <a:r>
              <a:rPr lang="en-US" dirty="0" smtClean="0"/>
              <a:t>Budgetary constraints, especially in the IT department.</a:t>
            </a:r>
          </a:p>
          <a:p>
            <a:pPr marL="0" indent="0">
              <a:buNone/>
            </a:pPr>
            <a:r>
              <a:rPr lang="en-US" dirty="0" smtClean="0"/>
              <a:t>The </a:t>
            </a:r>
            <a:r>
              <a:rPr lang="en-US" b="1" dirty="0" smtClean="0"/>
              <a:t>Call Avoidance </a:t>
            </a:r>
            <a:r>
              <a:rPr lang="en-US" dirty="0" smtClean="0"/>
              <a:t>strategy of years past has often driven systemic under-servicing of end users’ needs. Today’s Service Desk strategy may need to address the resultant decline in satisfaction by integrating service delivery channels, investing in self-serve options, and solving problems before they become tickets. </a:t>
            </a:r>
          </a:p>
        </p:txBody>
      </p:sp>
      <p:sp>
        <p:nvSpPr>
          <p:cNvPr id="35"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cxnSp>
        <p:nvCxnSpPr>
          <p:cNvPr id="17" name="Straight Connector 16"/>
          <p:cNvCxnSpPr/>
          <p:nvPr/>
        </p:nvCxnSpPr>
        <p:spPr>
          <a:xfrm rot="5400000">
            <a:off x="3977934" y="3627022"/>
            <a:ext cx="2988332"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 33"/>
          <p:cNvGrpSpPr/>
          <p:nvPr/>
        </p:nvGrpSpPr>
        <p:grpSpPr>
          <a:xfrm>
            <a:off x="5652120" y="2013546"/>
            <a:ext cx="3225180" cy="3642747"/>
            <a:chOff x="5543549" y="2724151"/>
            <a:chExt cx="3295651" cy="2976392"/>
          </a:xfrm>
        </p:grpSpPr>
        <p:sp>
          <p:nvSpPr>
            <p:cNvPr id="9" name="Rectangle 8"/>
            <p:cNvSpPr/>
            <p:nvPr/>
          </p:nvSpPr>
          <p:spPr>
            <a:xfrm>
              <a:off x="5543549" y="3108024"/>
              <a:ext cx="3295651" cy="2592519"/>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solidFill>
                    <a:schemeClr val="tx1"/>
                  </a:solidFill>
                </a:rPr>
                <a:t>Budget constraints</a:t>
              </a:r>
            </a:p>
            <a:p>
              <a:pPr marL="171450" indent="-171450" algn="l">
                <a:buFont typeface="Arial" pitchFamily="34" charset="0"/>
                <a:buChar char="•"/>
              </a:pPr>
              <a:r>
                <a:rPr lang="en-CA" sz="1200" dirty="0" smtClean="0">
                  <a:solidFill>
                    <a:schemeClr val="tx1"/>
                  </a:solidFill>
                </a:rPr>
                <a:t>When service desks have been under-staffed, end users may have be trained to ignore problems or look elsewhere for help.</a:t>
              </a:r>
            </a:p>
            <a:p>
              <a:pPr marL="171450" indent="-171450" algn="l"/>
              <a:r>
                <a:rPr lang="en-CA" sz="1200" b="1" dirty="0" smtClean="0">
                  <a:solidFill>
                    <a:schemeClr val="tx1"/>
                  </a:solidFill>
                </a:rPr>
                <a:t>Ageing Technology</a:t>
              </a:r>
            </a:p>
            <a:p>
              <a:pPr marL="171450" indent="-171450" algn="l">
                <a:buFont typeface="Arial" pitchFamily="34" charset="0"/>
                <a:buChar char="•"/>
              </a:pPr>
              <a:r>
                <a:rPr lang="en-CA" sz="1200" dirty="0" smtClean="0">
                  <a:solidFill>
                    <a:schemeClr val="tx1"/>
                  </a:solidFill>
                </a:rPr>
                <a:t>Chronically old hardware and software dilutes the expectations for both end users and service desk staff.</a:t>
              </a:r>
            </a:p>
            <a:p>
              <a:pPr marL="171450" indent="-171450" algn="l"/>
              <a:r>
                <a:rPr lang="en-CA" sz="1200" b="1" dirty="0" smtClean="0">
                  <a:solidFill>
                    <a:schemeClr val="tx1"/>
                  </a:solidFill>
                </a:rPr>
                <a:t>Channel confusion</a:t>
              </a:r>
            </a:p>
            <a:p>
              <a:pPr marL="171450" indent="-171450" algn="l">
                <a:buFont typeface="Arial" pitchFamily="34" charset="0"/>
                <a:buChar char="•"/>
              </a:pPr>
              <a:r>
                <a:rPr lang="en-CA" sz="1200" dirty="0" smtClean="0">
                  <a:solidFill>
                    <a:schemeClr val="tx1"/>
                  </a:solidFill>
                </a:rPr>
                <a:t>When users aren’t sure if phone, voice mail, email, web form, and in-person requests are seamlessly balanced, gaps explode and efficiency suffers.</a:t>
              </a:r>
            </a:p>
            <a:p>
              <a:pPr marL="171450" indent="-171450" algn="l"/>
              <a:r>
                <a:rPr lang="en-CA" sz="1200" b="1" dirty="0" smtClean="0">
                  <a:solidFill>
                    <a:schemeClr val="tx1"/>
                  </a:solidFill>
                </a:rPr>
                <a:t>Failed knowledgebase deployments</a:t>
              </a:r>
            </a:p>
            <a:p>
              <a:pPr marL="171450" indent="-171450" algn="l">
                <a:buFont typeface="Arial" pitchFamily="34" charset="0"/>
                <a:buChar char="•"/>
              </a:pPr>
              <a:r>
                <a:rPr lang="en-CA" sz="1200" dirty="0" smtClean="0">
                  <a:solidFill>
                    <a:schemeClr val="tx1"/>
                  </a:solidFill>
                </a:rPr>
                <a:t>Users who visit a poorly maintained knowledgebase may not return.</a:t>
              </a:r>
            </a:p>
          </p:txBody>
        </p:sp>
        <p:sp>
          <p:nvSpPr>
            <p:cNvPr id="10" name="Round Same Side Corner Rectangle 9"/>
            <p:cNvSpPr/>
            <p:nvPr/>
          </p:nvSpPr>
          <p:spPr>
            <a:xfrm>
              <a:off x="5543550" y="2724151"/>
              <a:ext cx="3295650" cy="393390"/>
            </a:xfrm>
            <a:prstGeom prst="round2SameRect">
              <a:avLst>
                <a:gd name="adj1" fmla="val 10667"/>
                <a:gd name="adj2" fmla="val 0"/>
              </a:avLst>
            </a:prstGeom>
            <a:solidFill>
              <a:srgbClr val="902E2E"/>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Has your IT legacy opened up Service Gaps?</a:t>
              </a:r>
              <a:endParaRPr lang="en-CA" sz="1200" b="1" dirty="0">
                <a:solidFill>
                  <a:schemeClr val="bg1"/>
                </a:solidFill>
              </a:endParaRPr>
            </a:p>
          </p:txBody>
        </p:sp>
      </p:grpSp>
      <p:sp>
        <p:nvSpPr>
          <p:cNvPr id="14" name="TextBox 13"/>
          <p:cNvSpPr txBox="1"/>
          <p:nvPr/>
        </p:nvSpPr>
        <p:spPr>
          <a:xfrm>
            <a:off x="5652120" y="5802345"/>
            <a:ext cx="3225179" cy="523220"/>
          </a:xfrm>
          <a:prstGeom prst="homePlate">
            <a:avLst/>
          </a:prstGeom>
          <a:solidFill>
            <a:srgbClr val="D17D08"/>
          </a:solidFill>
        </p:spPr>
        <p:txBody>
          <a:bodyPr wrap="square" rtlCol="0">
            <a:spAutoFit/>
          </a:bodyPr>
          <a:lstStyle/>
          <a:p>
            <a:r>
              <a:rPr lang="en-US" sz="1400" dirty="0" smtClean="0">
                <a:solidFill>
                  <a:schemeClr val="bg1"/>
                </a:solidFill>
                <a:hlinkClick r:id="" action="ppaction://noaction"/>
              </a:rPr>
              <a:t>Section 3</a:t>
            </a:r>
            <a:r>
              <a:rPr lang="en-US" sz="1400" dirty="0" smtClean="0">
                <a:solidFill>
                  <a:schemeClr val="bg1"/>
                </a:solidFill>
              </a:rPr>
              <a:t> explores Service Gaps</a:t>
            </a:r>
          </a:p>
          <a:p>
            <a:r>
              <a:rPr lang="en-US" sz="1400" dirty="0" smtClean="0">
                <a:solidFill>
                  <a:schemeClr val="bg1"/>
                </a:solidFill>
              </a:rPr>
              <a:t>in more detail</a:t>
            </a:r>
            <a:endParaRPr lang="en-US" sz="1400" dirty="0">
              <a:solidFill>
                <a:schemeClr val="bg1"/>
              </a:solidFill>
            </a:endParaRPr>
          </a:p>
        </p:txBody>
      </p:sp>
      <p:sp>
        <p:nvSpPr>
          <p:cNvPr id="18" name="TextBox 17"/>
          <p:cNvSpPr txBox="1"/>
          <p:nvPr/>
        </p:nvSpPr>
        <p:spPr>
          <a:xfrm>
            <a:off x="257176" y="5955666"/>
            <a:ext cx="5214924" cy="430887"/>
          </a:xfrm>
          <a:prstGeom prst="rect">
            <a:avLst/>
          </a:prstGeom>
          <a:noFill/>
        </p:spPr>
        <p:txBody>
          <a:bodyPr wrap="square" rtlCol="0">
            <a:spAutoFit/>
          </a:bodyPr>
          <a:lstStyle/>
          <a:p>
            <a:pPr>
              <a:defRPr/>
            </a:pPr>
            <a:r>
              <a:rPr lang="en-US" sz="1100" b="1" i="1" dirty="0" smtClean="0"/>
              <a:t>We see lots of tickets … opened because the KB didn’t have the answer.</a:t>
            </a:r>
          </a:p>
          <a:p>
            <a:pPr>
              <a:defRPr/>
            </a:pPr>
            <a:r>
              <a:rPr lang="en-US" sz="1100" dirty="0" smtClean="0"/>
              <a:t>Technical Support Specialist, municipal government</a:t>
            </a:r>
            <a:endParaRPr lang="en-US" sz="1100" dirty="0"/>
          </a:p>
        </p:txBody>
      </p:sp>
      <p:pic>
        <p:nvPicPr>
          <p:cNvPr id="19" name="Picture 18" descr="quote1.wmf"/>
          <p:cNvPicPr>
            <a:picLocks noChangeAspect="1"/>
          </p:cNvPicPr>
          <p:nvPr/>
        </p:nvPicPr>
        <p:blipFill>
          <a:blip r:embed="rId3" cstate="print"/>
          <a:stretch>
            <a:fillRect/>
          </a:stretch>
        </p:blipFill>
        <p:spPr>
          <a:xfrm>
            <a:off x="287524" y="5984910"/>
            <a:ext cx="179050" cy="127893"/>
          </a:xfrm>
          <a:prstGeom prst="rect">
            <a:avLst/>
          </a:prstGeom>
        </p:spPr>
      </p:pic>
      <p:pic>
        <p:nvPicPr>
          <p:cNvPr id="20" name="Picture 19" descr="quote2.wmf"/>
          <p:cNvPicPr>
            <a:picLocks noChangeAspect="1"/>
          </p:cNvPicPr>
          <p:nvPr/>
        </p:nvPicPr>
        <p:blipFill>
          <a:blip r:embed="rId4" cstate="print"/>
          <a:stretch>
            <a:fillRect/>
          </a:stretch>
        </p:blipFill>
        <p:spPr>
          <a:xfrm>
            <a:off x="5269262" y="6003069"/>
            <a:ext cx="179050" cy="127893"/>
          </a:xfrm>
          <a:prstGeom prst="rect">
            <a:avLst/>
          </a:prstGeom>
        </p:spPr>
      </p:pic>
      <p:pic>
        <p:nvPicPr>
          <p:cNvPr id="21" name="Picture 2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135583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31fe3581e1e871dd46c5e87416bc5463b2422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uVcoxdJ5kyrBu_vCQbaY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jbxC1EYBdU21wiax0enO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qDc.gDAwgUqVChikrOKTl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w8DjX9dy.0iG53GczztxT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PulnSQ.kEGExRAgZoY44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ymFTyDlcjkGHFsm4sC2Lq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yZkRNdEbUeNjxjpsZ77F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0sv5.WT5sEaa0iYXTVG8f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7.QZvZykaUSDAdv5ND_1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KT2bSiqDk6tRp1ZQz8fS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5uIuccpaUqqzajK_DLj8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cBFhuhHTq0WH6rtoA4xxw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uF_xuY91FEeKsW05LdFM9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viBEgUyyUyHdSym3i87J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y95LEDNH0iIyL7TIEfos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AYl2fyMgE2xwyhlpc5S9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iWyOKNGzk6LvBrmN_pCC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PaRUvKd45Ey1NdUilwGbI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0Gg8UWW630yLdk0X3miPh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plpHaKRdoE6BY1SKeaT5M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jlhO9Rpn8k2odSX1Cz.nt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0Gg8UWW630yLdk0X3miPh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plpHaKRdoE6BY1SKeaT5M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0Gg8UWW630yLdk0X3miPh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plpHaKRdoE6BY1SKeaT5M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0Gg8UWW630yLdk0X3miPh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plpHaKRdoE6BY1SKeaT5M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9QAl39cUup4SMJMp_rY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iH8QsfMC6k2vaNKhsYYw7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snwIMJ1MRUOL6JwILNJ3Q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0sv5.WT5sEaa0iYXTVG8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4M7ab6Z7LUa.7I74IiyDf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sQzk92OeU2iF0L8caUtv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AfyltSAR8U6DLeWtDKc..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nAYfN7xWjUS0r9AKn_zBB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c_VMLft03kmL4vEndOKrd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1SpAE_Lb90WtMNLrSiVu2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vM_fzL1NxU.HRmaiWC1Ro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ML7o9ZKX0UWhiF9eYdw0t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ECrsX25p3Umw6YoGlEsod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LUK9DpAwA0G6y9zZt4QFG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FWn5xIKZIE2TEnYQgiays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jiFsh4sQUSvNOlscE3tO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ZhkNg_88zEqm_HL9CuXgd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uCni4y.0PE6YQ9_c7EsWv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YQY0.E1ggEWgexvorkk9h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iMtsNIAr7EKHxQliwrf94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pkZoza9ALE2qumj8ivjgT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s8vfy4wkskqI0uWXBP9Cz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CZWqpLG7d06PjS9mndSqc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DbSP5Y97cEmScKZvtD6rb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h33NzM20pUiLgTx2LF8gi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9wBVwheopEqaULo4tMh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wWoV2pU90C2iBlRJNpsh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ci7VBcW2EkePTPUOsAh7b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0sv5.WT5sEaa0iYXTVG8f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g1y5J8nICUKp0Z.B3OdL5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VrX1U9_.EUOVf10cl78Io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6.nP1DxlG0CK9aHoXi9ng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hlXDhnHbFEGxT8PC12ctW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rxGukk6mckCGRX2.FjFBY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1dKe03BT0uljETN0Gd1p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ykUS31CCUOM4X2LgMhhF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v3nfXwxpW0GDYII2fL35R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2263</Words>
  <Application>Microsoft Office PowerPoint</Application>
  <PresentationFormat>On-screen Show (4:3)</PresentationFormat>
  <Paragraphs>207</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think-cell Slide</vt:lpstr>
      <vt:lpstr>Chart</vt:lpstr>
      <vt:lpstr>Slide 1</vt:lpstr>
      <vt:lpstr>Introduction</vt:lpstr>
      <vt:lpstr>Executive Summary</vt:lpstr>
      <vt:lpstr>The Info-Tech Service Desk Roadmap</vt:lpstr>
      <vt:lpstr>Market Overview</vt:lpstr>
      <vt:lpstr>Slide 6</vt:lpstr>
      <vt:lpstr>Start with the Corporate and IT strategy</vt:lpstr>
      <vt:lpstr>Analyze emerging technology trends to understand the shifting landscape of Service Desk needs</vt:lpstr>
      <vt:lpstr>Identify, analyze, communicate, and track the service gaps</vt:lpstr>
      <vt:lpstr>Don’t assume your Help Desk has to become a Service Desk</vt:lpstr>
      <vt:lpstr>Don’t assume ITIL will be a near-term driver of success</vt:lpstr>
      <vt:lpstr>Info-Tech Research Group Helps IT Professionals To: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2012-08-01T17:40:14Z</dcterms:created>
  <dcterms:modified xsi:type="dcterms:W3CDTF">2012-08-01T17:40:19Z</dcterms:modified>
</cp:coreProperties>
</file>