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Lst>
  <p:notesMasterIdLst>
    <p:notesMasterId r:id="rId17"/>
  </p:notesMasterIdLst>
  <p:handoutMasterIdLst>
    <p:handoutMasterId r:id="rId18"/>
  </p:handoutMasterIdLst>
  <p:sldIdLst>
    <p:sldId id="256" r:id="rId5"/>
    <p:sldId id="289" r:id="rId6"/>
    <p:sldId id="292" r:id="rId7"/>
    <p:sldId id="598" r:id="rId8"/>
    <p:sldId id="611" r:id="rId9"/>
    <p:sldId id="600" r:id="rId10"/>
    <p:sldId id="538" r:id="rId11"/>
    <p:sldId id="522" r:id="rId12"/>
    <p:sldId id="541" r:id="rId13"/>
    <p:sldId id="561" r:id="rId14"/>
    <p:sldId id="610" r:id="rId15"/>
    <p:sldId id="612" r:id="rId16"/>
  </p:sldIdLst>
  <p:sldSz cx="9144000" cy="6858000" type="screen4x3"/>
  <p:notesSz cx="6950075" cy="9236075"/>
  <p:custDataLst>
    <p:tags r:id="rId19"/>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fink" initials="mf" lastIdx="1" clrIdx="0"/>
  <p:cmAuthor id="7" name="char" initials="c" lastIdx="0" clrIdx="7"/>
  <p:cmAuthor id="1" name="Frank Trovato" initials="FT" lastIdx="198" clrIdx="1"/>
  <p:cmAuthor id="2" name="Mel" initials="m" lastIdx="58" clrIdx="2"/>
  <p:cmAuthor id="3" name="Derek Silva" initials="DES" lastIdx="3" clrIdx="3"/>
  <p:cmAuthor id="4" name="Frank and Annette" initials="FaA" lastIdx="8" clrIdx="4"/>
  <p:cmAuthor id="5" name="Jenna Maertz" initials="j" lastIdx="6" clrIdx="5"/>
  <p:cmAuthor id="6" name="sconrad" initials="s" lastIdx="18"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A1E04"/>
    <a:srgbClr val="902E2E"/>
    <a:srgbClr val="D17D08"/>
    <a:srgbClr val="7FAC85"/>
    <a:srgbClr val="C77709"/>
    <a:srgbClr val="243F54"/>
    <a:srgbClr val="CECECE"/>
    <a:srgbClr val="998F57"/>
    <a:srgbClr val="7B7B7B"/>
    <a:srgbClr val="ADB7C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736" autoAdjust="0"/>
    <p:restoredTop sz="67690" autoAdjust="0"/>
  </p:normalViewPr>
  <p:slideViewPr>
    <p:cSldViewPr snapToObjects="1">
      <p:cViewPr>
        <p:scale>
          <a:sx n="100" d="100"/>
          <a:sy n="100" d="100"/>
        </p:scale>
        <p:origin x="-894" y="-28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3560"/>
    </p:cViewPr>
  </p:sorterViewPr>
  <p:notesViewPr>
    <p:cSldViewPr snapToObjects="1">
      <p:cViewPr varScale="1">
        <p:scale>
          <a:sx n="69" d="100"/>
          <a:sy n="69" d="100"/>
        </p:scale>
        <p:origin x="-2484" y="-114"/>
      </p:cViewPr>
      <p:guideLst>
        <p:guide orient="horz" pos="2909"/>
        <p:guide pos="2189"/>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18/01/2012</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xmlns="" val="332831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xmlns="" val="39871229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screen"/>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flipH="1">
            <a:off x="4572000" y="2420890"/>
            <a:ext cx="5" cy="2016222"/>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44.xml"/><Relationship Id="rId5" Type="http://schemas.openxmlformats.org/officeDocument/2006/relationships/image" Target="../media/image6.gif"/><Relationship Id="rId4"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6.gif"/><Relationship Id="rId5" Type="http://schemas.openxmlformats.org/officeDocument/2006/relationships/image" Target="../media/image19.png"/><Relationship Id="rId4"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3" Type="http://schemas.openxmlformats.org/officeDocument/2006/relationships/tags" Target="../tags/tag4.xml"/><Relationship Id="rId7" Type="http://schemas.openxmlformats.org/officeDocument/2006/relationships/image" Target="../media/image5.w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wmf"/><Relationship Id="rId5" Type="http://schemas.openxmlformats.org/officeDocument/2006/relationships/notesSlide" Target="../notesSlides/notesSlide2.xml"/><Relationship Id="rId4" Type="http://schemas.openxmlformats.org/officeDocument/2006/relationships/slideLayout" Target="../slideLayouts/slideLayout3.xml"/><Relationship Id="rId9" Type="http://schemas.openxmlformats.org/officeDocument/2006/relationships/image" Target="../media/image6.gif"/></Relationships>
</file>

<file path=ppt/slides/_rels/slide3.xml.rels><?xml version="1.0" encoding="UTF-8" standalone="yes"?>
<Relationships xmlns="http://schemas.openxmlformats.org/package/2006/relationships"><Relationship Id="rId8"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3" Type="http://schemas.openxmlformats.org/officeDocument/2006/relationships/tags" Target="../tags/tag7.xml"/><Relationship Id="rId7" Type="http://schemas.openxmlformats.org/officeDocument/2006/relationships/image" Target="../media/image5.wmf"/><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wmf"/><Relationship Id="rId5" Type="http://schemas.openxmlformats.org/officeDocument/2006/relationships/notesSlide" Target="../notesSlides/notesSlide3.xml"/><Relationship Id="rId4" Type="http://schemas.openxmlformats.org/officeDocument/2006/relationships/slideLayout" Target="../slideLayouts/slideLayout6.xml"/><Relationship Id="rId9"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6.gif"/><Relationship Id="rId4"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26" Type="http://schemas.openxmlformats.org/officeDocument/2006/relationships/tags" Target="../tags/tag32.xml"/><Relationship Id="rId3" Type="http://schemas.openxmlformats.org/officeDocument/2006/relationships/tags" Target="../tags/tag9.xml"/><Relationship Id="rId21" Type="http://schemas.openxmlformats.org/officeDocument/2006/relationships/tags" Target="../tags/tag27.xml"/><Relationship Id="rId34" Type="http://schemas.openxmlformats.org/officeDocument/2006/relationships/image" Target="../media/image6.gif"/><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29" Type="http://schemas.openxmlformats.org/officeDocument/2006/relationships/notesSlide" Target="../notesSlides/notesSlide6.xml"/><Relationship Id="rId1" Type="http://schemas.openxmlformats.org/officeDocument/2006/relationships/vmlDrawing" Target="../drawings/vmlDrawing1.v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tags" Target="../tags/tag30.xml"/><Relationship Id="rId32" Type="http://schemas.openxmlformats.org/officeDocument/2006/relationships/image" Target="../media/image11.jpeg"/><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slideLayout" Target="../slideLayouts/slideLayout6.xml"/><Relationship Id="rId10" Type="http://schemas.openxmlformats.org/officeDocument/2006/relationships/tags" Target="../tags/tag16.xml"/><Relationship Id="rId19" Type="http://schemas.openxmlformats.org/officeDocument/2006/relationships/tags" Target="../tags/tag25.xml"/><Relationship Id="rId31" Type="http://schemas.openxmlformats.org/officeDocument/2006/relationships/oleObject" Target="../embeddings/oleObject2.bin"/><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13"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3" Type="http://schemas.openxmlformats.org/officeDocument/2006/relationships/tags" Target="../tags/tag35.xml"/><Relationship Id="rId7" Type="http://schemas.openxmlformats.org/officeDocument/2006/relationships/slideLayout" Target="../slideLayouts/slideLayout7.xml"/><Relationship Id="rId12" Type="http://schemas.openxmlformats.org/officeDocument/2006/relationships/image" Target="../media/image5.wmf"/><Relationship Id="rId2" Type="http://schemas.openxmlformats.org/officeDocument/2006/relationships/tags" Target="../tags/tag34.xml"/><Relationship Id="rId1" Type="http://schemas.openxmlformats.org/officeDocument/2006/relationships/vmlDrawing" Target="../drawings/vmlDrawing2.vml"/><Relationship Id="rId6" Type="http://schemas.openxmlformats.org/officeDocument/2006/relationships/tags" Target="../tags/tag38.xml"/><Relationship Id="rId11" Type="http://schemas.openxmlformats.org/officeDocument/2006/relationships/image" Target="../media/image4.wmf"/><Relationship Id="rId5" Type="http://schemas.openxmlformats.org/officeDocument/2006/relationships/tags" Target="../tags/tag37.xml"/><Relationship Id="rId10" Type="http://schemas.openxmlformats.org/officeDocument/2006/relationships/slide" Target="slide12.xml"/><Relationship Id="rId4" Type="http://schemas.openxmlformats.org/officeDocument/2006/relationships/tags" Target="../tags/tag36.xml"/><Relationship Id="rId9" Type="http://schemas.openxmlformats.org/officeDocument/2006/relationships/oleObject" Target="../embeddings/oleObject3.bin"/><Relationship Id="rId14" Type="http://schemas.openxmlformats.org/officeDocument/2006/relationships/image" Target="../media/image6.gif"/></Relationships>
</file>

<file path=ppt/slides/_rels/slide8.xml.rels><?xml version="1.0" encoding="UTF-8" standalone="yes"?>
<Relationships xmlns="http://schemas.openxmlformats.org/package/2006/relationships"><Relationship Id="rId8" Type="http://schemas.openxmlformats.org/officeDocument/2006/relationships/hyperlink" Target="http://www.exitcertified.com/training-class/system-z-mainframe-training-ibm.html" TargetMode="External"/><Relationship Id="rId13" Type="http://schemas.openxmlformats.org/officeDocument/2006/relationships/hyperlink" Target="http://www.destinationz.org/" TargetMode="External"/><Relationship Id="rId3" Type="http://schemas.openxmlformats.org/officeDocument/2006/relationships/image" Target="../media/image12.wmf"/><Relationship Id="rId7" Type="http://schemas.openxmlformats.org/officeDocument/2006/relationships/hyperlink" Target="http://www.ca.com/us/Education/Find-Education-by-Product-Category/Mainframe-Education.aspx" TargetMode="External"/><Relationship Id="rId12" Type="http://schemas.openxmlformats.org/officeDocument/2006/relationships/hyperlink" Target="http://www.share.org/" TargetMode="External"/><Relationship Id="rId2" Type="http://schemas.openxmlformats.org/officeDocument/2006/relationships/notesSlide" Target="../notesSlides/notesSlide8.xml"/><Relationship Id="rId16" Type="http://schemas.openxmlformats.org/officeDocument/2006/relationships/image" Target="../media/image6.gif"/><Relationship Id="rId1" Type="http://schemas.openxmlformats.org/officeDocument/2006/relationships/slideLayout" Target="../slideLayouts/slideLayout8.xml"/><Relationship Id="rId6" Type="http://schemas.openxmlformats.org/officeDocument/2006/relationships/hyperlink" Target="http://www.bmc.com/education/learning-paths/control-m-training.html" TargetMode="External"/><Relationship Id="rId11" Type="http://schemas.openxmlformats.org/officeDocument/2006/relationships/hyperlink" Target="http://www.datatrain.com/index.aspx" TargetMode="External"/><Relationship Id="rId5" Type="http://schemas.openxmlformats.org/officeDocument/2006/relationships/hyperlink" Target="https://www.ibm.com/developerworks/university/systemz/index.html" TargetMode="External"/><Relationship Id="rId15"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10" Type="http://schemas.openxmlformats.org/officeDocument/2006/relationships/hyperlink" Target="http://www.interskill.com/index.html" TargetMode="External"/><Relationship Id="rId4" Type="http://schemas.openxmlformats.org/officeDocument/2006/relationships/hyperlink" Target="https://www.ibm.com/developerworks/university/systemz/schools.html" TargetMode="External"/><Relationship Id="rId9" Type="http://schemas.openxmlformats.org/officeDocument/2006/relationships/hyperlink" Target="http://www.wintrac.com/courses/coursesmain.asp?gclid=CM-76biF-qsCFSkBQAodLCzzmg" TargetMode="External"/><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15.jpeg"/><Relationship Id="rId3" Type="http://schemas.openxmlformats.org/officeDocument/2006/relationships/tags" Target="../tags/tag41.xml"/><Relationship Id="rId7" Type="http://schemas.openxmlformats.org/officeDocument/2006/relationships/notesSlide" Target="../notesSlides/notesSlide9.xml"/><Relationship Id="rId12" Type="http://schemas.openxmlformats.org/officeDocument/2006/relationships/image" Target="../media/image14.png"/><Relationship Id="rId17" Type="http://schemas.openxmlformats.org/officeDocument/2006/relationships/image" Target="../media/image6.gif"/><Relationship Id="rId2" Type="http://schemas.openxmlformats.org/officeDocument/2006/relationships/tags" Target="../tags/tag40.xml"/><Relationship Id="rId16" Type="http://schemas.openxmlformats.org/officeDocument/2006/relationships/hyperlink" Target="http://www.infotech.com/research/ss/it-maximize-the-value-of-ibm-mainframes-in-my-business/it-storyboard-maximize-the-value-of-ibm-mainframes-in-my-business?utm_source=SS_Sample&amp;utm_medium=Collateral&amp;utm_campaign=Collateral" TargetMode="External"/><Relationship Id="rId1" Type="http://schemas.openxmlformats.org/officeDocument/2006/relationships/tags" Target="../tags/tag39.xml"/><Relationship Id="rId6" Type="http://schemas.openxmlformats.org/officeDocument/2006/relationships/slideLayout" Target="../slideLayouts/slideLayout6.xml"/><Relationship Id="rId11" Type="http://schemas.openxmlformats.org/officeDocument/2006/relationships/image" Target="../media/image13.png"/><Relationship Id="rId5" Type="http://schemas.openxmlformats.org/officeDocument/2006/relationships/tags" Target="../tags/tag43.xml"/><Relationship Id="rId15" Type="http://schemas.openxmlformats.org/officeDocument/2006/relationships/image" Target="../media/image17.jpeg"/><Relationship Id="rId10" Type="http://schemas.openxmlformats.org/officeDocument/2006/relationships/image" Target="../media/image7.png"/><Relationship Id="rId4" Type="http://schemas.openxmlformats.org/officeDocument/2006/relationships/tags" Target="../tags/tag42.xml"/><Relationship Id="rId9" Type="http://schemas.openxmlformats.org/officeDocument/2006/relationships/image" Target="../media/image5.wmf"/><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80928"/>
            <a:ext cx="7937760" cy="943144"/>
          </a:xfrm>
        </p:spPr>
        <p:txBody>
          <a:bodyPr/>
          <a:lstStyle/>
          <a:p>
            <a:pPr lvl="0"/>
            <a:r>
              <a:rPr lang="en-US" dirty="0" smtClean="0"/>
              <a:t>Maximize the Value of IBM Mainframes in My Business</a:t>
            </a:r>
            <a:endParaRPr lang="en-US" dirty="0"/>
          </a:p>
        </p:txBody>
      </p:sp>
      <p:sp>
        <p:nvSpPr>
          <p:cNvPr id="8" name="Text Placeholder 7"/>
          <p:cNvSpPr>
            <a:spLocks noGrp="1"/>
          </p:cNvSpPr>
          <p:nvPr>
            <p:ph type="body" sz="quarter" idx="16"/>
          </p:nvPr>
        </p:nvSpPr>
        <p:spPr>
          <a:xfrm>
            <a:off x="774700" y="3796080"/>
            <a:ext cx="7937760" cy="893060"/>
          </a:xfrm>
        </p:spPr>
        <p:txBody>
          <a:bodyPr/>
          <a:lstStyle/>
          <a:p>
            <a:r>
              <a:rPr lang="en-US" dirty="0"/>
              <a:t>Overcome </a:t>
            </a:r>
            <a:r>
              <a:rPr lang="en-US" dirty="0" smtClean="0"/>
              <a:t>resourcing challenges, reduce costs, and plot your future strategy for this platform.</a:t>
            </a:r>
          </a:p>
        </p:txBody>
      </p:sp>
      <p:pic>
        <p:nvPicPr>
          <p:cNvPr id="5" name="Picture 4"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Case Study: Major U.S. hospital implemented automation tools to avert a resourcing crisis</a:t>
            </a:r>
            <a:endParaRPr lang="en-US" dirty="0"/>
          </a:p>
        </p:txBody>
      </p:sp>
      <p:sp>
        <p:nvSpPr>
          <p:cNvPr id="4" name="Chevron 3"/>
          <p:cNvSpPr/>
          <p:nvPr/>
        </p:nvSpPr>
        <p:spPr>
          <a:xfrm>
            <a:off x="5904148"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5" name="Group 4"/>
          <p:cNvGrpSpPr/>
          <p:nvPr/>
        </p:nvGrpSpPr>
        <p:grpSpPr>
          <a:xfrm>
            <a:off x="251520" y="3140999"/>
            <a:ext cx="2571569" cy="3160865"/>
            <a:chOff x="251520" y="3140999"/>
            <a:chExt cx="2571569" cy="3160865"/>
          </a:xfrm>
        </p:grpSpPr>
        <p:sp>
          <p:nvSpPr>
            <p:cNvPr id="6" name="Rectangle 5"/>
            <p:cNvSpPr/>
            <p:nvPr/>
          </p:nvSpPr>
          <p:spPr>
            <a:xfrm>
              <a:off x="251520" y="3428969"/>
              <a:ext cx="2571569" cy="287289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lgn="l">
                <a:spcBef>
                  <a:spcPts val="600"/>
                </a:spcBef>
                <a:buFont typeface="Arial" pitchFamily="34" charset="0"/>
                <a:buChar char="•"/>
              </a:pPr>
              <a:r>
                <a:rPr lang="en-US" sz="1200" dirty="0" smtClean="0">
                  <a:solidFill>
                    <a:schemeClr val="tx1"/>
                  </a:solidFill>
                </a:rPr>
                <a:t>An aging staff of mainframe operators had the hospital concerned about being without sufficient staff to keep up with the workload.</a:t>
              </a:r>
            </a:p>
            <a:p>
              <a:pPr marL="115888" indent="-115888" algn="l">
                <a:spcBef>
                  <a:spcPts val="600"/>
                </a:spcBef>
                <a:buFont typeface="Arial" pitchFamily="34" charset="0"/>
                <a:buChar char="•"/>
              </a:pPr>
              <a:r>
                <a:rPr lang="en-US" sz="1200" dirty="0" smtClean="0">
                  <a:solidFill>
                    <a:schemeClr val="tx1"/>
                  </a:solidFill>
                </a:rPr>
                <a:t>Mainframe-supported </a:t>
              </a:r>
              <a:r>
                <a:rPr lang="en-US" sz="1200" dirty="0">
                  <a:solidFill>
                    <a:schemeClr val="tx1"/>
                  </a:solidFill>
                </a:rPr>
                <a:t>services </a:t>
              </a:r>
              <a:r>
                <a:rPr lang="en-US" sz="1200" dirty="0" smtClean="0">
                  <a:solidFill>
                    <a:schemeClr val="tx1"/>
                  </a:solidFill>
                </a:rPr>
                <a:t>are required </a:t>
              </a:r>
              <a:r>
                <a:rPr lang="en-US" sz="1200" dirty="0">
                  <a:solidFill>
                    <a:schemeClr val="tx1"/>
                  </a:solidFill>
                </a:rPr>
                <a:t>by physicians and patients, so they need reliability and quick response if service interruption does occur.</a:t>
              </a:r>
              <a:endParaRPr lang="en-CA" sz="1200" dirty="0">
                <a:solidFill>
                  <a:schemeClr val="tx1"/>
                </a:solidFill>
              </a:endParaRPr>
            </a:p>
            <a:p>
              <a:pPr marL="115888" indent="-115888" algn="l">
                <a:spcBef>
                  <a:spcPts val="600"/>
                </a:spcBef>
                <a:buFont typeface="Arial" pitchFamily="34" charset="0"/>
                <a:buChar char="•"/>
              </a:pPr>
              <a:r>
                <a:rPr lang="en-US" sz="1200" dirty="0" smtClean="0">
                  <a:solidFill>
                    <a:schemeClr val="tx1"/>
                  </a:solidFill>
                </a:rPr>
                <a:t>At the same time, IT was facing cost pressures </a:t>
              </a:r>
              <a:r>
                <a:rPr lang="en-US" sz="1200" dirty="0">
                  <a:solidFill>
                    <a:schemeClr val="tx1"/>
                  </a:solidFill>
                </a:rPr>
                <a:t>(they already offshored development</a:t>
              </a:r>
              <a:r>
                <a:rPr lang="en-US" sz="1200" dirty="0" smtClean="0">
                  <a:solidFill>
                    <a:schemeClr val="tx1"/>
                  </a:solidFill>
                </a:rPr>
                <a:t>).</a:t>
              </a:r>
              <a:endParaRPr lang="en-CA" sz="1200" dirty="0" smtClean="0">
                <a:solidFill>
                  <a:schemeClr val="tx1"/>
                </a:solidFill>
              </a:endParaRPr>
            </a:p>
          </p:txBody>
        </p:sp>
        <p:sp>
          <p:nvSpPr>
            <p:cNvPr id="7" name="Round Same Side Corner Rectangle 6"/>
            <p:cNvSpPr/>
            <p:nvPr/>
          </p:nvSpPr>
          <p:spPr>
            <a:xfrm>
              <a:off x="251521" y="3140999"/>
              <a:ext cx="2571568" cy="28800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Situation</a:t>
              </a:r>
              <a:endParaRPr lang="en-CA" sz="1200" b="1" dirty="0">
                <a:solidFill>
                  <a:schemeClr val="bg1"/>
                </a:solidFill>
              </a:endParaRPr>
            </a:p>
          </p:txBody>
        </p:sp>
      </p:grpSp>
      <p:grpSp>
        <p:nvGrpSpPr>
          <p:cNvPr id="8" name="Group 33"/>
          <p:cNvGrpSpPr/>
          <p:nvPr/>
        </p:nvGrpSpPr>
        <p:grpSpPr>
          <a:xfrm>
            <a:off x="3257801" y="3140968"/>
            <a:ext cx="2571569" cy="3160896"/>
            <a:chOff x="5543549" y="2724151"/>
            <a:chExt cx="3295651" cy="1276351"/>
          </a:xfrm>
        </p:grpSpPr>
        <p:sp>
          <p:nvSpPr>
            <p:cNvPr id="9" name="Rectangle 8"/>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lgn="l">
                <a:spcBef>
                  <a:spcPts val="600"/>
                </a:spcBef>
                <a:buFont typeface="Arial" pitchFamily="34" charset="0"/>
                <a:buChar char="•"/>
              </a:pPr>
              <a:r>
                <a:rPr lang="en-US" sz="1200" dirty="0" smtClean="0">
                  <a:solidFill>
                    <a:schemeClr val="tx1"/>
                  </a:solidFill>
                </a:rPr>
                <a:t>The hospital acquired </a:t>
              </a:r>
              <a:r>
                <a:rPr lang="en-US" sz="1200" dirty="0">
                  <a:solidFill>
                    <a:schemeClr val="tx1"/>
                  </a:solidFill>
                </a:rPr>
                <a:t>AutoMan </a:t>
              </a:r>
              <a:r>
                <a:rPr lang="en-US" sz="1200" dirty="0" smtClean="0">
                  <a:solidFill>
                    <a:schemeClr val="tx1"/>
                  </a:solidFill>
                </a:rPr>
                <a:t>from </a:t>
              </a:r>
              <a:r>
                <a:rPr lang="en-US" sz="1200" dirty="0" err="1" smtClean="0">
                  <a:solidFill>
                    <a:schemeClr val="tx1"/>
                  </a:solidFill>
                </a:rPr>
                <a:t>Exspans</a:t>
              </a:r>
              <a:r>
                <a:rPr lang="en-US" sz="1200" dirty="0" smtClean="0">
                  <a:solidFill>
                    <a:schemeClr val="tx1"/>
                  </a:solidFill>
                </a:rPr>
                <a:t> Systems in </a:t>
              </a:r>
              <a:r>
                <a:rPr lang="en-US" sz="1200" dirty="0">
                  <a:solidFill>
                    <a:schemeClr val="tx1"/>
                  </a:solidFill>
                </a:rPr>
                <a:t>2005. </a:t>
              </a:r>
            </a:p>
            <a:p>
              <a:pPr marL="115888" indent="-115888" algn="l">
                <a:spcBef>
                  <a:spcPts val="600"/>
                </a:spcBef>
                <a:buFont typeface="Arial" pitchFamily="34" charset="0"/>
                <a:buChar char="•"/>
              </a:pPr>
              <a:r>
                <a:rPr lang="en-US" sz="1200" dirty="0">
                  <a:solidFill>
                    <a:schemeClr val="tx1"/>
                  </a:solidFill>
                </a:rPr>
                <a:t>F</a:t>
              </a:r>
              <a:r>
                <a:rPr lang="en-US" sz="1200" dirty="0" smtClean="0">
                  <a:solidFill>
                    <a:schemeClr val="tx1"/>
                  </a:solidFill>
                </a:rPr>
                <a:t>or </a:t>
              </a:r>
              <a:r>
                <a:rPr lang="en-US" sz="1200" dirty="0">
                  <a:solidFill>
                    <a:schemeClr val="tx1"/>
                  </a:solidFill>
                </a:rPr>
                <a:t>most routine </a:t>
              </a:r>
              <a:r>
                <a:rPr lang="en-US" sz="1200" dirty="0" smtClean="0">
                  <a:solidFill>
                    <a:schemeClr val="tx1"/>
                  </a:solidFill>
                </a:rPr>
                <a:t>situations, </a:t>
              </a:r>
              <a:r>
                <a:rPr lang="en-US" sz="1200" dirty="0">
                  <a:solidFill>
                    <a:schemeClr val="tx1"/>
                  </a:solidFill>
                </a:rPr>
                <a:t>AutoMan responds to the operator console and allows relatively unattended operations. </a:t>
              </a:r>
            </a:p>
            <a:p>
              <a:pPr marL="115888" indent="-115888" algn="l">
                <a:spcBef>
                  <a:spcPts val="600"/>
                </a:spcBef>
                <a:buFont typeface="Arial" pitchFamily="34" charset="0"/>
                <a:buChar char="•"/>
              </a:pPr>
              <a:r>
                <a:rPr lang="en-US" sz="1200" dirty="0" smtClean="0">
                  <a:solidFill>
                    <a:schemeClr val="tx1"/>
                  </a:solidFill>
                </a:rPr>
                <a:t>For </a:t>
              </a:r>
              <a:r>
                <a:rPr lang="en-US" sz="1200" dirty="0">
                  <a:solidFill>
                    <a:schemeClr val="tx1"/>
                  </a:solidFill>
                </a:rPr>
                <a:t>situations that need human intervention, AutoMan is programmed to send emails and pager alerts for quick </a:t>
              </a:r>
              <a:r>
                <a:rPr lang="en-US" sz="1200" dirty="0" smtClean="0">
                  <a:solidFill>
                    <a:schemeClr val="tx1"/>
                  </a:solidFill>
                </a:rPr>
                <a:t>response, reducing the need for human monitoring.</a:t>
              </a:r>
              <a:endParaRPr lang="en-US" sz="1200" dirty="0">
                <a:solidFill>
                  <a:schemeClr val="tx1"/>
                </a:solidFill>
              </a:endParaRPr>
            </a:p>
            <a:p>
              <a:pPr marL="115888" indent="-115888" algn="l">
                <a:spcBef>
                  <a:spcPts val="600"/>
                </a:spcBef>
                <a:buFont typeface="Arial" pitchFamily="34" charset="0"/>
                <a:buChar char="•"/>
              </a:pPr>
              <a:endParaRPr lang="en-CA" sz="1200" dirty="0" smtClean="0">
                <a:solidFill>
                  <a:schemeClr val="tx1"/>
                </a:solidFill>
              </a:endParaRPr>
            </a:p>
          </p:txBody>
        </p:sp>
        <p:sp>
          <p:nvSpPr>
            <p:cNvPr id="10" name="Round Same Side Corner Rectangle 9"/>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Solution</a:t>
              </a:r>
              <a:endParaRPr lang="en-CA" sz="1200" b="1" dirty="0">
                <a:solidFill>
                  <a:schemeClr val="bg1"/>
                </a:solidFill>
              </a:endParaRPr>
            </a:p>
          </p:txBody>
        </p:sp>
      </p:grpSp>
      <p:grpSp>
        <p:nvGrpSpPr>
          <p:cNvPr id="11" name="Group 33"/>
          <p:cNvGrpSpPr/>
          <p:nvPr/>
        </p:nvGrpSpPr>
        <p:grpSpPr>
          <a:xfrm>
            <a:off x="6264083" y="3140969"/>
            <a:ext cx="2571569" cy="3160895"/>
            <a:chOff x="5543549" y="2724151"/>
            <a:chExt cx="3295651" cy="1293899"/>
          </a:xfrm>
        </p:grpSpPr>
        <p:sp>
          <p:nvSpPr>
            <p:cNvPr id="12" name="Rectangle 11"/>
            <p:cNvSpPr/>
            <p:nvPr/>
          </p:nvSpPr>
          <p:spPr>
            <a:xfrm>
              <a:off x="5543549" y="2842055"/>
              <a:ext cx="3295651" cy="117599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lgn="l">
                <a:spcBef>
                  <a:spcPts val="600"/>
                </a:spcBef>
                <a:buFont typeface="Arial" pitchFamily="34" charset="0"/>
                <a:buChar char="•"/>
              </a:pPr>
              <a:r>
                <a:rPr lang="en-CA" sz="1200" dirty="0" smtClean="0">
                  <a:solidFill>
                    <a:schemeClr val="tx1"/>
                  </a:solidFill>
                </a:rPr>
                <a:t>AutoMan’s ability to streamline tasks such as monitoring and bringing up/shutting down the system has reduced the workload on their operations staff.</a:t>
              </a:r>
            </a:p>
            <a:p>
              <a:pPr marL="115888" indent="-115888" algn="l">
                <a:spcBef>
                  <a:spcPts val="600"/>
                </a:spcBef>
                <a:buFont typeface="Arial" pitchFamily="34" charset="0"/>
                <a:buChar char="•"/>
              </a:pPr>
              <a:r>
                <a:rPr lang="en-CA" sz="1200" dirty="0" smtClean="0">
                  <a:solidFill>
                    <a:schemeClr val="tx1"/>
                  </a:solidFill>
                </a:rPr>
                <a:t>Rather than having to hire new staff (and therefore increase costs), the hospital can now absorb the loss of their existing operations staff as they reach retirement age.</a:t>
              </a:r>
            </a:p>
            <a:p>
              <a:pPr marL="115888" indent="-115888" algn="l">
                <a:spcBef>
                  <a:spcPts val="600"/>
                </a:spcBef>
                <a:buFont typeface="Arial" pitchFamily="34" charset="0"/>
                <a:buChar char="•"/>
              </a:pPr>
              <a:r>
                <a:rPr lang="en-CA" sz="1200" dirty="0" smtClean="0">
                  <a:solidFill>
                    <a:schemeClr val="tx1"/>
                  </a:solidFill>
                </a:rPr>
                <a:t>The resourcing crisis has been averted.</a:t>
              </a:r>
            </a:p>
            <a:p>
              <a:pPr marL="115888" indent="-115888" algn="l">
                <a:spcBef>
                  <a:spcPts val="600"/>
                </a:spcBef>
                <a:buFont typeface="Arial" pitchFamily="34" charset="0"/>
                <a:buChar char="•"/>
              </a:pPr>
              <a:endParaRPr lang="en-CA" sz="1200" dirty="0" smtClean="0">
                <a:solidFill>
                  <a:schemeClr val="tx1"/>
                </a:solidFill>
              </a:endParaRPr>
            </a:p>
            <a:p>
              <a:pPr marL="115888" indent="-115888" algn="l">
                <a:spcBef>
                  <a:spcPts val="600"/>
                </a:spcBef>
                <a:buFont typeface="Arial" pitchFamily="34" charset="0"/>
                <a:buChar char="•"/>
              </a:pPr>
              <a:endParaRPr lang="en-CA" sz="1200" dirty="0" smtClean="0">
                <a:solidFill>
                  <a:schemeClr val="tx1"/>
                </a:solidFill>
              </a:endParaRPr>
            </a:p>
          </p:txBody>
        </p:sp>
        <p:sp>
          <p:nvSpPr>
            <p:cNvPr id="13" name="Round Same Side Corner Rectangle 12"/>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Result</a:t>
              </a:r>
              <a:endParaRPr lang="en-CA" sz="1200" b="1" dirty="0">
                <a:solidFill>
                  <a:schemeClr val="bg1"/>
                </a:solidFill>
              </a:endParaRPr>
            </a:p>
          </p:txBody>
        </p:sp>
      </p:grpSp>
      <p:sp>
        <p:nvSpPr>
          <p:cNvPr id="14" name="Chevron 13"/>
          <p:cNvSpPr/>
          <p:nvPr/>
        </p:nvSpPr>
        <p:spPr>
          <a:xfrm>
            <a:off x="2915816"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Text Placeholder 29"/>
          <p:cNvSpPr txBox="1">
            <a:spLocks/>
          </p:cNvSpPr>
          <p:nvPr>
            <p:custDataLst>
              <p:tags r:id="rId1"/>
            </p:custDataLst>
          </p:nvPr>
        </p:nvSpPr>
        <p:spPr>
          <a:xfrm>
            <a:off x="2210916" y="1556792"/>
            <a:ext cx="6717568" cy="1476164"/>
          </a:xfrm>
          <a:prstGeom prst="rect">
            <a:avLst/>
          </a:prstGeom>
        </p:spPr>
        <p:txBody>
          <a:bodyPr/>
          <a:lstStyle/>
          <a:p>
            <a:pPr marL="284163" lvl="0" indent="-285750" algn="l" eaLnBrk="0" hangingPunct="0">
              <a:spcBef>
                <a:spcPct val="20000"/>
              </a:spcBef>
              <a:buClr>
                <a:schemeClr val="tx1"/>
              </a:buClr>
              <a:buSzPct val="120000"/>
              <a:buFont typeface="Arial" pitchFamily="34" charset="0"/>
              <a:buChar char="•"/>
              <a:defRPr/>
            </a:pPr>
            <a:r>
              <a:rPr lang="en-US" sz="1400" dirty="0" smtClean="0"/>
              <a:t>Reliability is a must. Mainframe-supported services are relied on by physicians and patients.</a:t>
            </a:r>
            <a:endParaRPr lang="en-US" sz="1400" dirty="0"/>
          </a:p>
          <a:p>
            <a:pPr marL="284163" lvl="0" indent="-285750" algn="l" eaLnBrk="0" hangingPunct="0">
              <a:spcBef>
                <a:spcPct val="20000"/>
              </a:spcBef>
              <a:buClr>
                <a:schemeClr val="tx1"/>
              </a:buClr>
              <a:buSzPct val="120000"/>
              <a:buFont typeface="Arial" pitchFamily="34" charset="0"/>
              <a:buChar char="•"/>
              <a:defRPr/>
            </a:pPr>
            <a:r>
              <a:rPr lang="en-US" sz="1400" dirty="0" smtClean="0"/>
              <a:t>With an aging operations staff, the hospital was facing a resourcing crisis. They couldn’t afford to have a drop in service due to understaffing. </a:t>
            </a:r>
          </a:p>
          <a:p>
            <a:pPr marL="284163" lvl="0" indent="-285750" algn="l" eaLnBrk="0" hangingPunct="0">
              <a:spcBef>
                <a:spcPct val="20000"/>
              </a:spcBef>
              <a:buClr>
                <a:schemeClr val="tx1"/>
              </a:buClr>
              <a:buSzPct val="120000"/>
              <a:buFont typeface="Arial" pitchFamily="34" charset="0"/>
              <a:buChar char="•"/>
              <a:defRPr/>
            </a:pPr>
            <a:r>
              <a:rPr lang="en-US" sz="1400" dirty="0" smtClean="0"/>
              <a:t>Due to budget cuts, they did not want to hire additional staff in preparation for upcoming retirements.</a:t>
            </a:r>
          </a:p>
        </p:txBody>
      </p:sp>
      <p:pic>
        <p:nvPicPr>
          <p:cNvPr id="15" name="Picture 14"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207172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a:xfrm>
            <a:off x="687148" y="3060700"/>
            <a:ext cx="7881296" cy="660400"/>
          </a:xfrm>
        </p:spPr>
        <p:txBody>
          <a:bodyPr/>
          <a:lstStyle/>
          <a:p>
            <a:r>
              <a:rPr lang="en-US" dirty="0" smtClean="0"/>
              <a:t>Reducing Mainframe and Overall IT Costs</a:t>
            </a:r>
            <a:endParaRPr lang="en-CA" dirty="0"/>
          </a:p>
        </p:txBody>
      </p:sp>
      <p:sp>
        <p:nvSpPr>
          <p:cNvPr id="20" name="Text Placeholder 19"/>
          <p:cNvSpPr>
            <a:spLocks noGrp="1"/>
          </p:cNvSpPr>
          <p:nvPr>
            <p:ph type="body" sz="quarter" idx="21"/>
          </p:nvPr>
        </p:nvSpPr>
        <p:spPr/>
        <p:txBody>
          <a:bodyPr/>
          <a:lstStyle/>
          <a:p>
            <a:r>
              <a:rPr lang="en-US" dirty="0" smtClean="0"/>
              <a:t>Use TCO </a:t>
            </a:r>
            <a:r>
              <a:rPr lang="en-US" dirty="0"/>
              <a:t>to </a:t>
            </a:r>
            <a:r>
              <a:rPr lang="en-US" dirty="0" smtClean="0"/>
              <a:t>evaluate cost-effectiveness</a:t>
            </a:r>
          </a:p>
          <a:p>
            <a:r>
              <a:rPr lang="en-US" dirty="0" smtClean="0"/>
              <a:t>Leverage specialty engines and sub-capacity reporting to reduce licensing charges</a:t>
            </a:r>
            <a:endParaRPr lang="en-CA" dirty="0"/>
          </a:p>
          <a:p>
            <a:r>
              <a:rPr lang="en-US" dirty="0" smtClean="0"/>
              <a:t>Example: Moving workloads from the central processors to IFLs</a:t>
            </a:r>
          </a:p>
          <a:p>
            <a:r>
              <a:rPr lang="en-US" dirty="0" smtClean="0"/>
              <a:t>Use the mainframe to optimize your </a:t>
            </a:r>
            <a:r>
              <a:rPr lang="en-US" dirty="0"/>
              <a:t>infrastructure </a:t>
            </a:r>
            <a:endParaRPr lang="en-US" dirty="0" smtClean="0"/>
          </a:p>
          <a:p>
            <a:r>
              <a:rPr lang="en-US" dirty="0" smtClean="0"/>
              <a:t>Example</a:t>
            </a:r>
            <a:r>
              <a:rPr lang="en-US" dirty="0"/>
              <a:t>: Moving workloads from </a:t>
            </a:r>
            <a:r>
              <a:rPr lang="en-US" dirty="0" smtClean="0"/>
              <a:t>commodity servers to </a:t>
            </a:r>
            <a:r>
              <a:rPr lang="en-US" dirty="0"/>
              <a:t>specialty </a:t>
            </a:r>
            <a:r>
              <a:rPr lang="en-US" dirty="0" smtClean="0"/>
              <a:t>engines</a:t>
            </a:r>
            <a:endParaRPr lang="en-CA" dirty="0"/>
          </a:p>
        </p:txBody>
      </p:sp>
      <p:sp>
        <p:nvSpPr>
          <p:cNvPr id="9" name="Text Placeholder 18"/>
          <p:cNvSpPr>
            <a:spLocks noGrp="1"/>
          </p:cNvSpPr>
          <p:nvPr>
            <p:ph type="body" sz="quarter" idx="18"/>
          </p:nvPr>
        </p:nvSpPr>
        <p:spPr>
          <a:xfrm>
            <a:off x="6336196" y="4298777"/>
            <a:ext cx="2592288" cy="1938535"/>
          </a:xfrm>
        </p:spPr>
        <p:txBody>
          <a:bodyPr/>
          <a:lstStyle/>
          <a:p>
            <a:r>
              <a:rPr lang="en-US" dirty="0"/>
              <a:t>Overcoming </a:t>
            </a:r>
            <a:r>
              <a:rPr lang="en-US" dirty="0" smtClean="0"/>
              <a:t>Resource Challenges</a:t>
            </a:r>
            <a:endParaRPr lang="en-US" dirty="0"/>
          </a:p>
          <a:p>
            <a:r>
              <a:rPr lang="en-US" dirty="0"/>
              <a:t>Reducing </a:t>
            </a:r>
            <a:r>
              <a:rPr lang="en-US" dirty="0" smtClean="0"/>
              <a:t>Mainframe </a:t>
            </a:r>
            <a:r>
              <a:rPr lang="en-US" dirty="0"/>
              <a:t>and </a:t>
            </a:r>
            <a:r>
              <a:rPr lang="en-US" dirty="0" smtClean="0"/>
              <a:t>Overall </a:t>
            </a:r>
            <a:r>
              <a:rPr lang="en-US" dirty="0"/>
              <a:t>IT </a:t>
            </a:r>
            <a:r>
              <a:rPr lang="en-US" dirty="0" smtClean="0"/>
              <a:t>Costs</a:t>
            </a:r>
          </a:p>
          <a:p>
            <a:r>
              <a:rPr lang="en-US" dirty="0" smtClean="0"/>
              <a:t>Deciding </a:t>
            </a:r>
            <a:r>
              <a:rPr lang="en-US" dirty="0"/>
              <a:t>the </a:t>
            </a:r>
            <a:r>
              <a:rPr lang="en-US" dirty="0" smtClean="0"/>
              <a:t>Future </a:t>
            </a:r>
            <a:r>
              <a:rPr lang="en-US" dirty="0"/>
              <a:t>of System z in </a:t>
            </a:r>
            <a:r>
              <a:rPr lang="en-US" dirty="0" smtClean="0"/>
              <a:t>Your Organization</a:t>
            </a:r>
            <a:endParaRPr lang="en-US" dirty="0"/>
          </a:p>
          <a:p>
            <a:r>
              <a:rPr lang="en-US" dirty="0"/>
              <a:t>Appendix A: zEnterprise and Specialty Engines Overview</a:t>
            </a:r>
          </a:p>
          <a:p>
            <a:r>
              <a:rPr lang="en-US" dirty="0" smtClean="0"/>
              <a:t>Appendix </a:t>
            </a:r>
            <a:r>
              <a:rPr lang="en-US" dirty="0"/>
              <a:t>B: Survey </a:t>
            </a:r>
            <a:r>
              <a:rPr lang="en-US" dirty="0" smtClean="0"/>
              <a:t>Demographics</a:t>
            </a:r>
            <a:endParaRPr lang="en-US" dirty="0"/>
          </a:p>
        </p:txBody>
      </p:sp>
      <p:sp>
        <p:nvSpPr>
          <p:cNvPr id="8" name="Chevron 7"/>
          <p:cNvSpPr/>
          <p:nvPr/>
        </p:nvSpPr>
        <p:spPr>
          <a:xfrm>
            <a:off x="6214437" y="4617132"/>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0" name="Picture 3"/>
          <p:cNvPicPr>
            <a:picLocks noChangeAspect="1" noChangeArrowheads="1"/>
          </p:cNvPicPr>
          <p:nvPr/>
        </p:nvPicPr>
        <p:blipFill>
          <a:blip r:embed="rId3" cstate="print"/>
          <a:srcRect/>
          <a:stretch>
            <a:fillRect/>
          </a:stretch>
        </p:blipFill>
        <p:spPr bwMode="auto">
          <a:xfrm>
            <a:off x="-8934" y="1006035"/>
            <a:ext cx="8865410" cy="1774893"/>
          </a:xfrm>
          <a:prstGeom prst="rect">
            <a:avLst/>
          </a:prstGeom>
          <a:noFill/>
          <a:ln w="9525">
            <a:noFill/>
            <a:miter lim="800000"/>
            <a:headEnd/>
            <a:tailEnd/>
          </a:ln>
        </p:spPr>
      </p:pic>
      <p:pic>
        <p:nvPicPr>
          <p:cNvPr id="11" name="Picture 1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692856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362075"/>
            <a:ext cx="8620124" cy="950801"/>
          </a:xfrm>
        </p:spPr>
        <p:txBody>
          <a:bodyPr/>
          <a:lstStyle/>
          <a:p>
            <a:r>
              <a:rPr lang="en-US" dirty="0"/>
              <a:t>Organizations have had 25 years to get off mainframes. It’s time to stop talking migration, embrace the benefits of this platform, and focus on </a:t>
            </a:r>
            <a:r>
              <a:rPr lang="en-US" dirty="0" smtClean="0"/>
              <a:t>improving </a:t>
            </a:r>
            <a:r>
              <a:rPr lang="en-US" dirty="0"/>
              <a:t>cost </a:t>
            </a:r>
            <a:r>
              <a:rPr lang="en-US" dirty="0" smtClean="0"/>
              <a:t>effectiveness. </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80928"/>
            <a:ext cx="4034665" cy="1908212"/>
          </a:xfrm>
        </p:spPr>
        <p:txBody>
          <a:bodyPr/>
          <a:lstStyle/>
          <a:p>
            <a:r>
              <a:rPr lang="en-CA" dirty="0" smtClean="0"/>
              <a:t>IT leaders with mainframe challenges such as resourcing, integration, and high costs.</a:t>
            </a:r>
          </a:p>
          <a:p>
            <a:r>
              <a:rPr lang="en-CA" dirty="0" smtClean="0"/>
              <a:t>Organizations evaluating platforms for mission critical applications.</a:t>
            </a:r>
          </a:p>
          <a:p>
            <a:r>
              <a:rPr lang="en-CA" dirty="0"/>
              <a:t>IT managers facing pressures to migrate off the mainframe</a:t>
            </a:r>
            <a:r>
              <a:rPr lang="en-CA" dirty="0" smtClean="0"/>
              <a:t>.</a:t>
            </a:r>
            <a:endParaRPr lang="en-CA" dirty="0"/>
          </a:p>
        </p:txBody>
      </p:sp>
      <p:sp>
        <p:nvSpPr>
          <p:cNvPr id="12" name="Text Placeholder 11"/>
          <p:cNvSpPr>
            <a:spLocks noGrp="1"/>
          </p:cNvSpPr>
          <p:nvPr>
            <p:ph type="body" sz="quarter" idx="23"/>
          </p:nvPr>
        </p:nvSpPr>
        <p:spPr>
          <a:xfrm>
            <a:off x="4860032" y="2780928"/>
            <a:ext cx="4032448" cy="1908212"/>
          </a:xfrm>
        </p:spPr>
        <p:txBody>
          <a:bodyPr/>
          <a:lstStyle/>
          <a:p>
            <a:r>
              <a:rPr lang="en-CA" dirty="0" smtClean="0"/>
              <a:t>Overcome skills shortages.</a:t>
            </a:r>
          </a:p>
          <a:p>
            <a:r>
              <a:rPr lang="en-CA" dirty="0" smtClean="0"/>
              <a:t>Reduce mainframe costs.</a:t>
            </a:r>
          </a:p>
          <a:p>
            <a:r>
              <a:rPr lang="en-CA" dirty="0" smtClean="0"/>
              <a:t>Determine your organization’s strategy for this platform.</a:t>
            </a:r>
          </a:p>
        </p:txBody>
      </p:sp>
      <p:sp>
        <p:nvSpPr>
          <p:cNvPr id="8" name="TextBox 7"/>
          <p:cNvSpPr txBox="1"/>
          <p:nvPr/>
        </p:nvSpPr>
        <p:spPr>
          <a:xfrm>
            <a:off x="249302" y="2456892"/>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456892"/>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sp>
        <p:nvSpPr>
          <p:cNvPr id="17" name="TextBox 16"/>
          <p:cNvSpPr txBox="1"/>
          <p:nvPr>
            <p:custDataLst>
              <p:tags r:id="rId1"/>
            </p:custDataLst>
          </p:nvPr>
        </p:nvSpPr>
        <p:spPr>
          <a:xfrm>
            <a:off x="395536" y="5437383"/>
            <a:ext cx="8424936" cy="1000274"/>
          </a:xfrm>
          <a:prstGeom prst="rect">
            <a:avLst/>
          </a:prstGeom>
          <a:noFill/>
          <a:ln w="19050">
            <a:noFill/>
          </a:ln>
        </p:spPr>
        <p:txBody>
          <a:bodyPr wrap="square" rtlCol="0">
            <a:spAutoFit/>
          </a:bodyPr>
          <a:lstStyle/>
          <a:p>
            <a:pPr algn="l">
              <a:spcAft>
                <a:spcPts val="600"/>
              </a:spcAft>
            </a:pPr>
            <a:r>
              <a:rPr lang="en-US" sz="1400" i="1" dirty="0" smtClean="0">
                <a:latin typeface="+mj-lt"/>
              </a:rPr>
              <a:t>There’s </a:t>
            </a:r>
            <a:r>
              <a:rPr lang="en-US" sz="1400" i="1" dirty="0">
                <a:latin typeface="+mj-lt"/>
              </a:rPr>
              <a:t>a lot of bad press </a:t>
            </a:r>
            <a:r>
              <a:rPr lang="en-US" sz="1400" i="1" dirty="0" smtClean="0">
                <a:latin typeface="+mj-lt"/>
              </a:rPr>
              <a:t>from people </a:t>
            </a:r>
            <a:r>
              <a:rPr lang="en-US" sz="1400" i="1" dirty="0">
                <a:latin typeface="+mj-lt"/>
              </a:rPr>
              <a:t>like Gartner group who say the mainframe is dead. </a:t>
            </a:r>
            <a:r>
              <a:rPr lang="en-US" sz="1400" i="1" dirty="0" smtClean="0">
                <a:latin typeface="+mj-lt"/>
              </a:rPr>
              <a:t>We </a:t>
            </a:r>
            <a:r>
              <a:rPr lang="en-US" sz="1400" i="1" dirty="0">
                <a:latin typeface="+mj-lt"/>
              </a:rPr>
              <a:t>are seeing </a:t>
            </a:r>
            <a:r>
              <a:rPr lang="en-US" sz="1400" i="1" dirty="0" smtClean="0">
                <a:latin typeface="+mj-lt"/>
              </a:rPr>
              <a:t>a resurgence</a:t>
            </a:r>
            <a:r>
              <a:rPr lang="en-US" sz="1400" i="1" dirty="0">
                <a:latin typeface="+mj-lt"/>
              </a:rPr>
              <a:t>. </a:t>
            </a:r>
            <a:r>
              <a:rPr lang="en-US" sz="1400" i="1" dirty="0" smtClean="0">
                <a:latin typeface="+mj-lt"/>
              </a:rPr>
              <a:t>It’s </a:t>
            </a:r>
            <a:r>
              <a:rPr lang="en-US" sz="1400" i="1" dirty="0">
                <a:latin typeface="+mj-lt"/>
              </a:rPr>
              <a:t>not going to be overnight. </a:t>
            </a:r>
            <a:r>
              <a:rPr lang="en-US" sz="1400" i="1" dirty="0" smtClean="0">
                <a:latin typeface="+mj-lt"/>
              </a:rPr>
              <a:t>It’s </a:t>
            </a:r>
            <a:r>
              <a:rPr lang="en-US" sz="1400" i="1" dirty="0">
                <a:latin typeface="+mj-lt"/>
              </a:rPr>
              <a:t>not going to be quick, but I think IBM will hold their own. I think the hybrid approach they’re using now is </a:t>
            </a:r>
            <a:r>
              <a:rPr lang="en-US" sz="1400" i="1" dirty="0" smtClean="0">
                <a:latin typeface="+mj-lt"/>
              </a:rPr>
              <a:t>fantastic.</a:t>
            </a:r>
            <a:endParaRPr lang="en-US" sz="1200" i="1" dirty="0">
              <a:latin typeface="+mj-lt"/>
            </a:endParaRPr>
          </a:p>
          <a:p>
            <a:pPr>
              <a:spcAft>
                <a:spcPts val="600"/>
              </a:spcAft>
            </a:pPr>
            <a:r>
              <a:rPr lang="en-US" sz="1200" dirty="0" smtClean="0"/>
              <a:t>			</a:t>
            </a:r>
            <a:r>
              <a:rPr lang="en-US" sz="1200" i="1" dirty="0"/>
              <a:t> -</a:t>
            </a:r>
            <a:r>
              <a:rPr lang="en-US" sz="1200" dirty="0" smtClean="0"/>
              <a:t> </a:t>
            </a:r>
            <a:r>
              <a:rPr lang="en-US" sz="1200" dirty="0" err="1" smtClean="0"/>
              <a:t>Aled</a:t>
            </a:r>
            <a:r>
              <a:rPr lang="en-US" sz="1200" dirty="0" smtClean="0"/>
              <a:t> Hughes, International </a:t>
            </a:r>
            <a:r>
              <a:rPr lang="en-US" sz="1200" dirty="0"/>
              <a:t>Sales </a:t>
            </a:r>
            <a:r>
              <a:rPr lang="en-US" sz="1200" dirty="0" smtClean="0"/>
              <a:t>Manager, SVA GmbH</a:t>
            </a:r>
            <a:endParaRPr lang="en-US" sz="1200" dirty="0"/>
          </a:p>
        </p:txBody>
      </p:sp>
      <p:pic>
        <p:nvPicPr>
          <p:cNvPr id="18" name="Picture 17" descr="quote1.wmf"/>
          <p:cNvPicPr>
            <a:picLocks noChangeAspect="1"/>
          </p:cNvPicPr>
          <p:nvPr>
            <p:custDataLst>
              <p:tags r:id="rId2"/>
            </p:custDataLst>
          </p:nvPr>
        </p:nvPicPr>
        <p:blipFill>
          <a:blip r:embed="rId6" cstate="screen"/>
          <a:stretch>
            <a:fillRect/>
          </a:stretch>
        </p:blipFill>
        <p:spPr>
          <a:xfrm>
            <a:off x="287524" y="5497351"/>
            <a:ext cx="179050" cy="127893"/>
          </a:xfrm>
          <a:prstGeom prst="rect">
            <a:avLst/>
          </a:prstGeom>
        </p:spPr>
      </p:pic>
      <p:pic>
        <p:nvPicPr>
          <p:cNvPr id="19" name="Picture 18" descr="quote2.wmf"/>
          <p:cNvPicPr>
            <a:picLocks noChangeAspect="1"/>
          </p:cNvPicPr>
          <p:nvPr>
            <p:custDataLst>
              <p:tags r:id="rId3"/>
            </p:custDataLst>
          </p:nvPr>
        </p:nvPicPr>
        <p:blipFill>
          <a:blip r:embed="rId7" cstate="screen"/>
          <a:stretch>
            <a:fillRect/>
          </a:stretch>
        </p:blipFill>
        <p:spPr>
          <a:xfrm>
            <a:off x="6003534" y="5946651"/>
            <a:ext cx="179050" cy="127893"/>
          </a:xfrm>
          <a:prstGeom prst="rect">
            <a:avLst/>
          </a:prstGeom>
        </p:spPr>
      </p:pic>
      <p:pic>
        <p:nvPicPr>
          <p:cNvPr id="13" name="Picture 12"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376773"/>
            <a:ext cx="8627997" cy="3888431"/>
          </a:xfrm>
        </p:spPr>
        <p:txBody>
          <a:bodyPr/>
          <a:lstStyle/>
          <a:p>
            <a:pPr lvl="0">
              <a:spcBef>
                <a:spcPts val="0"/>
              </a:spcBef>
              <a:spcAft>
                <a:spcPts val="600"/>
              </a:spcAft>
            </a:pPr>
            <a:r>
              <a:rPr lang="en-US" dirty="0" smtClean="0"/>
              <a:t>Recent enhancements, such as the zEnterprise platform and support for Windows Server, has sparked a comeback for System z – e</a:t>
            </a:r>
            <a:r>
              <a:rPr lang="en-US" dirty="0" smtClean="0">
                <a:latin typeface="Arial"/>
                <a:cs typeface="Arial"/>
              </a:rPr>
              <a:t>.g.</a:t>
            </a:r>
            <a:r>
              <a:rPr lang="en-US" dirty="0" smtClean="0"/>
              <a:t> 80 new mainframe clients </a:t>
            </a:r>
            <a:r>
              <a:rPr lang="en-US" dirty="0" smtClean="0"/>
              <a:t>between 2010 Q3 and 2011 Q3, and </a:t>
            </a:r>
            <a:r>
              <a:rPr lang="en-US" dirty="0" smtClean="0"/>
              <a:t>an 86% growth in MIPS.</a:t>
            </a:r>
          </a:p>
          <a:p>
            <a:pPr lvl="0">
              <a:spcBef>
                <a:spcPts val="0"/>
              </a:spcBef>
              <a:spcAft>
                <a:spcPts val="600"/>
              </a:spcAft>
            </a:pPr>
            <a:r>
              <a:rPr lang="en-US" dirty="0" smtClean="0"/>
              <a:t>However</a:t>
            </a:r>
            <a:r>
              <a:rPr lang="en-US" dirty="0"/>
              <a:t>, </a:t>
            </a:r>
            <a:r>
              <a:rPr lang="en-US" dirty="0" smtClean="0"/>
              <a:t>many organizations are still facing a resourcing crisis due to an </a:t>
            </a:r>
            <a:r>
              <a:rPr lang="en-US" dirty="0"/>
              <a:t>aging workforce, specialized skills, and high salary </a:t>
            </a:r>
            <a:r>
              <a:rPr lang="en-US" dirty="0" smtClean="0"/>
              <a:t>expectations. Organizations need to take steps now to address their skills shortage. Recommended strategies include:</a:t>
            </a:r>
          </a:p>
          <a:p>
            <a:pPr lvl="1">
              <a:spcBef>
                <a:spcPts val="0"/>
              </a:spcBef>
              <a:spcAft>
                <a:spcPts val="600"/>
              </a:spcAft>
            </a:pPr>
            <a:r>
              <a:rPr lang="en-US" dirty="0" smtClean="0"/>
              <a:t>Establish a mentorship program to create a viable succession plan.</a:t>
            </a:r>
          </a:p>
          <a:p>
            <a:pPr lvl="1">
              <a:spcBef>
                <a:spcPts val="0"/>
              </a:spcBef>
              <a:spcAft>
                <a:spcPts val="600"/>
              </a:spcAft>
            </a:pPr>
            <a:r>
              <a:rPr lang="en-US" dirty="0" smtClean="0"/>
              <a:t>Leverage educational centers for training and recruiting candidates for a mentorship program.</a:t>
            </a:r>
          </a:p>
          <a:p>
            <a:pPr lvl="1">
              <a:spcBef>
                <a:spcPts val="0"/>
              </a:spcBef>
              <a:spcAft>
                <a:spcPts val="600"/>
              </a:spcAft>
            </a:pPr>
            <a:r>
              <a:rPr lang="en-US" dirty="0" smtClean="0"/>
              <a:t>Automate mainframe tasks to reduce staffing requirements.</a:t>
            </a:r>
          </a:p>
          <a:p>
            <a:pPr lvl="0">
              <a:spcBef>
                <a:spcPts val="0"/>
              </a:spcBef>
              <a:spcAft>
                <a:spcPts val="600"/>
              </a:spcAft>
            </a:pPr>
            <a:r>
              <a:rPr lang="en-US" dirty="0" smtClean="0"/>
              <a:t>Similarly</a:t>
            </a:r>
            <a:r>
              <a:rPr lang="en-US" dirty="0"/>
              <a:t>, although </a:t>
            </a:r>
            <a:r>
              <a:rPr lang="en-US" dirty="0" smtClean="0"/>
              <a:t>the TCO </a:t>
            </a:r>
            <a:r>
              <a:rPr lang="en-US" dirty="0"/>
              <a:t>is lower than </a:t>
            </a:r>
            <a:r>
              <a:rPr lang="en-US" dirty="0" smtClean="0"/>
              <a:t>for alternative platforms, the </a:t>
            </a:r>
            <a:r>
              <a:rPr lang="en-US" dirty="0"/>
              <a:t>high costs </a:t>
            </a:r>
            <a:r>
              <a:rPr lang="en-US" dirty="0" smtClean="0"/>
              <a:t>associated with a single system continues to put pressure on IT leaders to reduce mainframe </a:t>
            </a:r>
            <a:r>
              <a:rPr lang="en-US" dirty="0"/>
              <a:t>expenses. Recommended strategies include</a:t>
            </a:r>
            <a:r>
              <a:rPr lang="en-US" dirty="0" smtClean="0"/>
              <a:t>:</a:t>
            </a:r>
          </a:p>
          <a:p>
            <a:pPr lvl="1">
              <a:spcBef>
                <a:spcPts val="0"/>
              </a:spcBef>
              <a:spcAft>
                <a:spcPts val="600"/>
              </a:spcAft>
            </a:pPr>
            <a:r>
              <a:rPr lang="en-US" dirty="0" smtClean="0"/>
              <a:t>Move workload from the central processors to specialty engines to reduce capacity-related licensing charges.</a:t>
            </a:r>
          </a:p>
          <a:p>
            <a:pPr lvl="1">
              <a:spcBef>
                <a:spcPts val="0"/>
              </a:spcBef>
              <a:spcAft>
                <a:spcPts val="600"/>
              </a:spcAft>
            </a:pPr>
            <a:r>
              <a:rPr lang="en-US" dirty="0" smtClean="0"/>
              <a:t>Use IBM’s sub-capacity reporting tool to pay for what you use rather than all available capacity.</a:t>
            </a:r>
          </a:p>
          <a:p>
            <a:pPr lvl="1">
              <a:spcBef>
                <a:spcPts val="0"/>
              </a:spcBef>
              <a:spcAft>
                <a:spcPts val="600"/>
              </a:spcAft>
            </a:pPr>
            <a:r>
              <a:rPr lang="en-US" dirty="0" smtClean="0"/>
              <a:t>Get more value out of your mainframe by moving workloads from commodity servers onto </a:t>
            </a:r>
            <a:r>
              <a:rPr lang="en-US" dirty="0"/>
              <a:t>S</a:t>
            </a:r>
            <a:r>
              <a:rPr lang="en-US" dirty="0" smtClean="0"/>
              <a:t>ystem z IFLs (which supports Linux) and </a:t>
            </a:r>
            <a:r>
              <a:rPr lang="en-US" dirty="0" err="1" smtClean="0"/>
              <a:t>zBX</a:t>
            </a:r>
            <a:r>
              <a:rPr lang="en-US" dirty="0" smtClean="0"/>
              <a:t> (which supports several platforms including x86 Linux and Windows Server).</a:t>
            </a:r>
          </a:p>
          <a:p>
            <a:pPr>
              <a:spcBef>
                <a:spcPts val="0"/>
              </a:spcBef>
              <a:spcAft>
                <a:spcPts val="600"/>
              </a:spcAft>
            </a:pPr>
            <a:r>
              <a:rPr lang="en-US" dirty="0" smtClean="0"/>
              <a:t>IT leaders who are still under pressure to get off the platform need to assess their options and make a decision. Being in a state of perpetually planning to get off the mainframe handcuffs your ability to invest in the mainframe, address deficiencies, and improve cost-effectiveness.</a:t>
            </a:r>
          </a:p>
          <a:p>
            <a:pPr>
              <a:spcBef>
                <a:spcPts val="0"/>
              </a:spcBef>
              <a:spcAft>
                <a:spcPts val="600"/>
              </a:spcAft>
            </a:pPr>
            <a:endParaRPr lang="en-US" dirty="0" smtClean="0"/>
          </a:p>
          <a:p>
            <a:pPr lvl="1">
              <a:spcBef>
                <a:spcPts val="0"/>
              </a:spcBef>
              <a:spcAft>
                <a:spcPts val="600"/>
              </a:spcAft>
            </a:pPr>
            <a:endParaRPr lang="en-US" dirty="0" smtClean="0"/>
          </a:p>
          <a:p>
            <a:pPr lvl="1">
              <a:spcBef>
                <a:spcPts val="0"/>
              </a:spcBef>
              <a:spcAft>
                <a:spcPts val="600"/>
              </a:spcAft>
            </a:pPr>
            <a:endParaRPr lang="en-US" dirty="0" smtClean="0"/>
          </a:p>
        </p:txBody>
      </p:sp>
      <p:sp>
        <p:nvSpPr>
          <p:cNvPr id="8" name="TextBox 7"/>
          <p:cNvSpPr txBox="1"/>
          <p:nvPr>
            <p:custDataLst>
              <p:tags r:id="rId1"/>
            </p:custDataLst>
          </p:nvPr>
        </p:nvSpPr>
        <p:spPr>
          <a:xfrm>
            <a:off x="359532" y="5603492"/>
            <a:ext cx="8280920" cy="784830"/>
          </a:xfrm>
          <a:prstGeom prst="rect">
            <a:avLst/>
          </a:prstGeom>
          <a:noFill/>
          <a:ln w="19050">
            <a:noFill/>
          </a:ln>
        </p:spPr>
        <p:txBody>
          <a:bodyPr wrap="square" rtlCol="0">
            <a:spAutoFit/>
          </a:bodyPr>
          <a:lstStyle/>
          <a:p>
            <a:pPr algn="l">
              <a:spcAft>
                <a:spcPts val="600"/>
              </a:spcAft>
            </a:pPr>
            <a:r>
              <a:rPr lang="en-US" sz="1400" i="1" dirty="0" smtClean="0">
                <a:latin typeface="+mj-lt"/>
              </a:rPr>
              <a:t>Now </a:t>
            </a:r>
            <a:r>
              <a:rPr lang="en-US" sz="1400" i="1" dirty="0">
                <a:latin typeface="+mj-lt"/>
              </a:rPr>
              <a:t>mainframes consist of not just the traditional workloads </a:t>
            </a:r>
            <a:r>
              <a:rPr lang="en-US" sz="1400" i="1" dirty="0" smtClean="0">
                <a:latin typeface="+mj-lt"/>
              </a:rPr>
              <a:t>but also </a:t>
            </a:r>
            <a:r>
              <a:rPr lang="en-US" sz="1400" i="1" dirty="0">
                <a:latin typeface="+mj-lt"/>
              </a:rPr>
              <a:t>what was once traditional mid-range workloads on specialty engines, in a cost effective manner</a:t>
            </a:r>
            <a:r>
              <a:rPr lang="en-US" sz="1400" i="1" dirty="0" smtClean="0">
                <a:latin typeface="+mj-lt"/>
              </a:rPr>
              <a:t>.</a:t>
            </a:r>
          </a:p>
          <a:p>
            <a:r>
              <a:rPr lang="en-US" sz="1200" dirty="0" smtClean="0"/>
              <a:t>				</a:t>
            </a:r>
            <a:r>
              <a:rPr lang="en-US" sz="1200" i="1" dirty="0"/>
              <a:t> -</a:t>
            </a:r>
            <a:r>
              <a:rPr lang="en-US" sz="1200" dirty="0" smtClean="0"/>
              <a:t> System z Specialist, State </a:t>
            </a:r>
            <a:r>
              <a:rPr lang="en-US" sz="1200" dirty="0"/>
              <a:t>of </a:t>
            </a:r>
            <a:r>
              <a:rPr lang="en-US" sz="1200" dirty="0" smtClean="0"/>
              <a:t>Nevada</a:t>
            </a:r>
            <a:endParaRPr lang="en-US" dirty="0"/>
          </a:p>
        </p:txBody>
      </p:sp>
      <p:pic>
        <p:nvPicPr>
          <p:cNvPr id="9" name="Picture 8" descr="quote1.wmf"/>
          <p:cNvPicPr>
            <a:picLocks noChangeAspect="1"/>
          </p:cNvPicPr>
          <p:nvPr>
            <p:custDataLst>
              <p:tags r:id="rId2"/>
            </p:custDataLst>
          </p:nvPr>
        </p:nvPicPr>
        <p:blipFill>
          <a:blip r:embed="rId6" cstate="screen"/>
          <a:stretch>
            <a:fillRect/>
          </a:stretch>
        </p:blipFill>
        <p:spPr>
          <a:xfrm>
            <a:off x="252490" y="5664266"/>
            <a:ext cx="179050" cy="127893"/>
          </a:xfrm>
          <a:prstGeom prst="rect">
            <a:avLst/>
          </a:prstGeom>
        </p:spPr>
      </p:pic>
      <p:pic>
        <p:nvPicPr>
          <p:cNvPr id="10" name="Picture 9" descr="quote2.wmf"/>
          <p:cNvPicPr>
            <a:picLocks noChangeAspect="1"/>
          </p:cNvPicPr>
          <p:nvPr>
            <p:custDataLst>
              <p:tags r:id="rId3"/>
            </p:custDataLst>
          </p:nvPr>
        </p:nvPicPr>
        <p:blipFill>
          <a:blip r:embed="rId7" cstate="screen"/>
          <a:stretch>
            <a:fillRect/>
          </a:stretch>
        </p:blipFill>
        <p:spPr>
          <a:xfrm>
            <a:off x="6031882" y="5891524"/>
            <a:ext cx="179050" cy="127893"/>
          </a:xfrm>
          <a:prstGeom prst="rect">
            <a:avLst/>
          </a:prstGeom>
        </p:spPr>
      </p:pic>
      <p:pic>
        <p:nvPicPr>
          <p:cNvPr id="11" name="Picture 10"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z is making a comeback </a:t>
            </a:r>
            <a:br>
              <a:rPr lang="en-US" dirty="0" smtClean="0"/>
            </a:br>
            <a:r>
              <a:rPr lang="en-US" dirty="0" smtClean="0">
                <a:latin typeface="Arial"/>
                <a:cs typeface="Arial"/>
              </a:rPr>
              <a:t>– </a:t>
            </a:r>
            <a:r>
              <a:rPr lang="en-US" i="1" dirty="0" smtClean="0"/>
              <a:t>The </a:t>
            </a:r>
            <a:r>
              <a:rPr lang="en-US" i="1" dirty="0"/>
              <a:t>mainframe is </a:t>
            </a:r>
            <a:r>
              <a:rPr lang="en-US" i="1" dirty="0" smtClean="0"/>
              <a:t>dead, long </a:t>
            </a:r>
            <a:r>
              <a:rPr lang="en-US" i="1" dirty="0"/>
              <a:t>live the </a:t>
            </a:r>
            <a:r>
              <a:rPr lang="en-US" i="1" dirty="0" smtClean="0"/>
              <a:t>mainframe</a:t>
            </a:r>
            <a:endParaRPr lang="en-US" i="1" dirty="0"/>
          </a:p>
        </p:txBody>
      </p:sp>
      <p:sp>
        <p:nvSpPr>
          <p:cNvPr id="3" name="Text Placeholder 2"/>
          <p:cNvSpPr>
            <a:spLocks noGrp="1"/>
          </p:cNvSpPr>
          <p:nvPr>
            <p:ph type="body" sz="quarter" idx="16"/>
          </p:nvPr>
        </p:nvSpPr>
        <p:spPr>
          <a:xfrm>
            <a:off x="4567237" y="2175546"/>
            <a:ext cx="4289239" cy="3125662"/>
          </a:xfrm>
          <a:ln w="19050">
            <a:solidFill>
              <a:srgbClr val="D17D08"/>
            </a:solidFill>
          </a:ln>
        </p:spPr>
        <p:txBody>
          <a:bodyPr/>
          <a:lstStyle/>
          <a:p>
            <a:pPr marL="174625" lvl="1" indent="-174625">
              <a:spcBef>
                <a:spcPts val="0"/>
              </a:spcBef>
              <a:spcAft>
                <a:spcPts val="600"/>
              </a:spcAft>
              <a:buSzPct val="120000"/>
              <a:buFont typeface="Arial" pitchFamily="34" charset="0"/>
              <a:buChar char="•"/>
            </a:pPr>
            <a:r>
              <a:rPr lang="en-US" dirty="0" smtClean="0"/>
              <a:t>System z’s hybrid approach includes support for Linux (since 2000) and now Windows via zBX, expanding </a:t>
            </a:r>
            <a:r>
              <a:rPr lang="en-US" dirty="0"/>
              <a:t>what organizations can </a:t>
            </a:r>
            <a:r>
              <a:rPr lang="en-US" dirty="0" smtClean="0"/>
              <a:t>do </a:t>
            </a:r>
            <a:r>
              <a:rPr lang="en-US" dirty="0"/>
              <a:t>with mainframes</a:t>
            </a:r>
            <a:r>
              <a:rPr lang="en-US" dirty="0" smtClean="0"/>
              <a:t>. (For an overview of zBX and the latest System z releases, see </a:t>
            </a:r>
            <a:r>
              <a:rPr lang="en-US" dirty="0" smtClean="0">
                <a:hlinkClick r:id="" action="ppaction://noaction"/>
              </a:rPr>
              <a:t>Appendix A</a:t>
            </a:r>
            <a:r>
              <a:rPr lang="en-US" dirty="0" smtClean="0"/>
              <a:t>.)</a:t>
            </a:r>
            <a:endParaRPr lang="en-US" dirty="0"/>
          </a:p>
          <a:p>
            <a:pPr>
              <a:spcBef>
                <a:spcPts val="600"/>
              </a:spcBef>
              <a:spcAft>
                <a:spcPts val="600"/>
              </a:spcAft>
            </a:pPr>
            <a:r>
              <a:rPr lang="en-US" b="1" i="1" dirty="0" smtClean="0"/>
              <a:t>However, the mainframe still has its challenges. Questions still being asked that will be addressed in this report are: </a:t>
            </a:r>
          </a:p>
          <a:p>
            <a:pPr lvl="1">
              <a:spcBef>
                <a:spcPts val="600"/>
              </a:spcBef>
              <a:spcAft>
                <a:spcPts val="600"/>
              </a:spcAft>
            </a:pPr>
            <a:r>
              <a:rPr lang="en-US" i="1" dirty="0" smtClean="0"/>
              <a:t>How do I deal with the skills shortage? </a:t>
            </a:r>
          </a:p>
          <a:p>
            <a:pPr lvl="1">
              <a:spcBef>
                <a:spcPts val="600"/>
              </a:spcBef>
              <a:spcAft>
                <a:spcPts val="600"/>
              </a:spcAft>
            </a:pPr>
            <a:r>
              <a:rPr lang="en-US" i="1" dirty="0" smtClean="0"/>
              <a:t>How do I reduce costs and leverage support for Linux and Windows? </a:t>
            </a:r>
          </a:p>
          <a:p>
            <a:pPr lvl="1">
              <a:spcBef>
                <a:spcPts val="600"/>
              </a:spcBef>
              <a:spcAft>
                <a:spcPts val="600"/>
              </a:spcAft>
            </a:pPr>
            <a:r>
              <a:rPr lang="en-US" i="1" dirty="0" smtClean="0"/>
              <a:t>What should be my future strategy? Migration? Outsourcing to a hosting provider? Keeping z in-house and reinvesting in the platform?</a:t>
            </a:r>
            <a:endParaRPr lang="en-US" i="1" dirty="0"/>
          </a:p>
        </p:txBody>
      </p:sp>
      <p:sp>
        <p:nvSpPr>
          <p:cNvPr id="4" name="Text Placeholder 27"/>
          <p:cNvSpPr txBox="1">
            <a:spLocks/>
          </p:cNvSpPr>
          <p:nvPr/>
        </p:nvSpPr>
        <p:spPr bwMode="auto">
          <a:xfrm>
            <a:off x="257176" y="1362075"/>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800" b="1" dirty="0" smtClean="0"/>
              <a:t>Support for Linux and Windows as part of a hybrid computing model has generated renewed interest in mainframes.</a:t>
            </a:r>
            <a:endParaRPr lang="en-CA" sz="1800" b="1" dirty="0"/>
          </a:p>
        </p:txBody>
      </p:sp>
      <p:sp>
        <p:nvSpPr>
          <p:cNvPr id="15" name="Text Placeholder 2"/>
          <p:cNvSpPr txBox="1">
            <a:spLocks/>
          </p:cNvSpPr>
          <p:nvPr/>
        </p:nvSpPr>
        <p:spPr bwMode="auto">
          <a:xfrm>
            <a:off x="257175" y="2096852"/>
            <a:ext cx="4310061" cy="3204356"/>
          </a:xfrm>
          <a:prstGeom prst="rect">
            <a:avLst/>
          </a:prstGeom>
          <a:noFill/>
          <a:ln w="19050">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400"/>
              </a:spcAft>
              <a:buFont typeface="Arial" pitchFamily="34" charset="0"/>
              <a:buNone/>
            </a:pPr>
            <a:r>
              <a:rPr lang="en-US" dirty="0" smtClean="0"/>
              <a:t>Info-Tech’s recent survey and interviews found that organizations are reinvesting in mainframes, and this is also confirmed by stats from IBM and BMC Software:  </a:t>
            </a:r>
          </a:p>
          <a:p>
            <a:pPr marL="0" indent="0">
              <a:spcBef>
                <a:spcPts val="600"/>
              </a:spcBef>
              <a:spcAft>
                <a:spcPts val="400"/>
              </a:spcAft>
              <a:buFont typeface="Arial" pitchFamily="34" charset="0"/>
              <a:buNone/>
            </a:pPr>
            <a:r>
              <a:rPr lang="en-US" b="1" dirty="0" smtClean="0"/>
              <a:t>IBM reports the following:</a:t>
            </a:r>
          </a:p>
          <a:p>
            <a:pPr>
              <a:spcBef>
                <a:spcPts val="600"/>
              </a:spcBef>
              <a:spcAft>
                <a:spcPts val="400"/>
              </a:spcAft>
            </a:pPr>
            <a:r>
              <a:rPr lang="en-US" dirty="0" smtClean="0"/>
              <a:t>80 new mainframe clients between </a:t>
            </a:r>
            <a:r>
              <a:rPr lang="en-US" dirty="0" smtClean="0"/>
              <a:t>2010 Q3 and 2011 Q3.</a:t>
            </a:r>
            <a:endParaRPr lang="en-US" dirty="0" smtClean="0"/>
          </a:p>
          <a:p>
            <a:pPr>
              <a:spcBef>
                <a:spcPts val="600"/>
              </a:spcBef>
              <a:spcAft>
                <a:spcPts val="400"/>
              </a:spcAft>
            </a:pPr>
            <a:r>
              <a:rPr lang="en-US" dirty="0" smtClean="0"/>
              <a:t>86% year-over-year MIPS growth in </a:t>
            </a:r>
            <a:r>
              <a:rPr lang="en-US" dirty="0" smtClean="0"/>
              <a:t>2011 Q2.</a:t>
            </a:r>
            <a:endParaRPr lang="en-US" dirty="0" smtClean="0"/>
          </a:p>
          <a:p>
            <a:pPr marL="174625" lvl="1" indent="-174625">
              <a:spcBef>
                <a:spcPts val="600"/>
              </a:spcBef>
              <a:spcAft>
                <a:spcPts val="400"/>
              </a:spcAft>
              <a:buSzPct val="120000"/>
              <a:buFont typeface="Arial" pitchFamily="34" charset="0"/>
              <a:buChar char="•"/>
            </a:pPr>
            <a:r>
              <a:rPr lang="en-US" dirty="0" smtClean="0"/>
              <a:t>61% System z year-over-year revenue growth</a:t>
            </a:r>
            <a:r>
              <a:rPr lang="en-US" dirty="0"/>
              <a:t> in </a:t>
            </a:r>
            <a:r>
              <a:rPr lang="en-US" dirty="0" smtClean="0"/>
              <a:t>2011 Q2, </a:t>
            </a:r>
            <a:r>
              <a:rPr lang="en-US" dirty="0" smtClean="0"/>
              <a:t>the highest growth in 10 years.</a:t>
            </a:r>
          </a:p>
          <a:p>
            <a:pPr marL="0" indent="0">
              <a:spcBef>
                <a:spcPts val="600"/>
              </a:spcBef>
              <a:spcAft>
                <a:spcPts val="400"/>
              </a:spcAft>
              <a:buFont typeface="Arial" pitchFamily="34" charset="0"/>
              <a:buNone/>
            </a:pPr>
            <a:r>
              <a:rPr lang="en-US" b="1" dirty="0" smtClean="0"/>
              <a:t>A 2011 survey by BMC Software found that: </a:t>
            </a:r>
          </a:p>
          <a:p>
            <a:pPr>
              <a:spcBef>
                <a:spcPts val="600"/>
              </a:spcBef>
              <a:spcAft>
                <a:spcPts val="400"/>
              </a:spcAft>
            </a:pPr>
            <a:r>
              <a:rPr lang="en-US" dirty="0" smtClean="0"/>
              <a:t>62% expect </a:t>
            </a:r>
            <a:r>
              <a:rPr lang="en-US" dirty="0"/>
              <a:t>to grow overall </a:t>
            </a:r>
            <a:r>
              <a:rPr lang="en-US" dirty="0" smtClean="0"/>
              <a:t>mainframe capacity.</a:t>
            </a:r>
          </a:p>
          <a:p>
            <a:pPr>
              <a:spcBef>
                <a:spcPts val="600"/>
              </a:spcBef>
              <a:spcAft>
                <a:spcPts val="400"/>
              </a:spcAft>
            </a:pPr>
            <a:r>
              <a:rPr lang="en-US" dirty="0" smtClean="0"/>
              <a:t>47% said </a:t>
            </a:r>
            <a:r>
              <a:rPr lang="en-US" dirty="0"/>
              <a:t>new workloads and </a:t>
            </a:r>
            <a:r>
              <a:rPr lang="en-US" dirty="0" smtClean="0"/>
              <a:t>business applications </a:t>
            </a:r>
            <a:r>
              <a:rPr lang="en-US" dirty="0"/>
              <a:t>are contributing to </a:t>
            </a:r>
            <a:r>
              <a:rPr lang="en-US" dirty="0" smtClean="0"/>
              <a:t>capacity growth.</a:t>
            </a:r>
          </a:p>
        </p:txBody>
      </p:sp>
      <p:grpSp>
        <p:nvGrpSpPr>
          <p:cNvPr id="22" name="Group 136"/>
          <p:cNvGrpSpPr/>
          <p:nvPr/>
        </p:nvGrpSpPr>
        <p:grpSpPr>
          <a:xfrm>
            <a:off x="364940" y="5425006"/>
            <a:ext cx="8491536" cy="848310"/>
            <a:chOff x="328291" y="3598911"/>
            <a:chExt cx="8491536" cy="848310"/>
          </a:xfrm>
        </p:grpSpPr>
        <p:sp>
          <p:nvSpPr>
            <p:cNvPr id="23" name="Rounded Rectangle 22"/>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US" sz="1200" dirty="0" smtClean="0">
                  <a:solidFill>
                    <a:schemeClr val="tx1"/>
                  </a:solidFill>
                </a:rPr>
                <a:t>Much of the MIPS increase is from normal business growth, but that indicates a desire to reinvest in the mainframe rather than seek alternatives. Organizations are also utilizing mainframes for non-traditional uses: e.g. hosting SaaS products and back-end data processing support for Social Media applications.</a:t>
              </a:r>
              <a:endParaRPr lang="en-US" sz="1200" dirty="0">
                <a:solidFill>
                  <a:schemeClr val="tx1"/>
                </a:solidFill>
              </a:endParaRPr>
            </a:p>
          </p:txBody>
        </p:sp>
        <p:pic>
          <p:nvPicPr>
            <p:cNvPr id="24" name="Picture 23" descr="insight.png"/>
            <p:cNvPicPr>
              <a:picLocks noChangeAspect="1"/>
            </p:cNvPicPr>
            <p:nvPr/>
          </p:nvPicPr>
          <p:blipFill>
            <a:blip r:embed="rId3" cstate="screen"/>
            <a:stretch>
              <a:fillRect/>
            </a:stretch>
          </p:blipFill>
          <p:spPr>
            <a:xfrm>
              <a:off x="328614" y="3609020"/>
              <a:ext cx="1000207" cy="838201"/>
            </a:xfrm>
            <a:prstGeom prst="rect">
              <a:avLst/>
            </a:prstGeom>
          </p:spPr>
        </p:pic>
      </p:grp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487468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US" dirty="0" smtClean="0"/>
              <a:t>Overcoming Resource Challenges</a:t>
            </a:r>
            <a:endParaRPr lang="en-CA" dirty="0"/>
          </a:p>
        </p:txBody>
      </p:sp>
      <p:sp>
        <p:nvSpPr>
          <p:cNvPr id="20" name="Text Placeholder 19"/>
          <p:cNvSpPr>
            <a:spLocks noGrp="1"/>
          </p:cNvSpPr>
          <p:nvPr>
            <p:ph type="body" sz="quarter" idx="21"/>
          </p:nvPr>
        </p:nvSpPr>
        <p:spPr/>
        <p:txBody>
          <a:bodyPr/>
          <a:lstStyle/>
          <a:p>
            <a:r>
              <a:rPr lang="en-CA" dirty="0" smtClean="0"/>
              <a:t>Mainframe skills shortage overview</a:t>
            </a:r>
          </a:p>
          <a:p>
            <a:r>
              <a:rPr lang="en-CA" dirty="0" smtClean="0"/>
              <a:t>Establish </a:t>
            </a:r>
            <a:r>
              <a:rPr lang="en-CA" dirty="0"/>
              <a:t>a mentorship program </a:t>
            </a:r>
            <a:endParaRPr lang="en-CA" dirty="0" smtClean="0"/>
          </a:p>
          <a:p>
            <a:r>
              <a:rPr lang="en-CA" dirty="0" smtClean="0"/>
              <a:t>Leverage schools for training and recruiting</a:t>
            </a:r>
          </a:p>
          <a:p>
            <a:r>
              <a:rPr lang="en-CA" dirty="0" smtClean="0"/>
              <a:t>Implement automation to reduce staffing requirements</a:t>
            </a:r>
          </a:p>
          <a:p>
            <a:r>
              <a:rPr lang="en-CA" dirty="0" smtClean="0"/>
              <a:t>Automation case study</a:t>
            </a:r>
          </a:p>
          <a:p>
            <a:endParaRPr lang="en-CA" dirty="0" smtClean="0"/>
          </a:p>
          <a:p>
            <a:endParaRPr lang="en-CA" dirty="0"/>
          </a:p>
        </p:txBody>
      </p:sp>
      <p:sp>
        <p:nvSpPr>
          <p:cNvPr id="9" name="Text Placeholder 18"/>
          <p:cNvSpPr>
            <a:spLocks noGrp="1"/>
          </p:cNvSpPr>
          <p:nvPr>
            <p:ph type="body" sz="quarter" idx="18"/>
          </p:nvPr>
        </p:nvSpPr>
        <p:spPr>
          <a:xfrm>
            <a:off x="6336195" y="4298777"/>
            <a:ext cx="2519771" cy="1938535"/>
          </a:xfrm>
        </p:spPr>
        <p:txBody>
          <a:bodyPr/>
          <a:lstStyle/>
          <a:p>
            <a:r>
              <a:rPr lang="en-US" dirty="0"/>
              <a:t>Overcoming </a:t>
            </a:r>
            <a:r>
              <a:rPr lang="en-US" dirty="0" smtClean="0"/>
              <a:t>Resource Challenges</a:t>
            </a:r>
          </a:p>
          <a:p>
            <a:r>
              <a:rPr lang="en-US" dirty="0"/>
              <a:t>Reducing </a:t>
            </a:r>
            <a:r>
              <a:rPr lang="en-US" dirty="0" smtClean="0"/>
              <a:t>Mainframe </a:t>
            </a:r>
            <a:r>
              <a:rPr lang="en-US" dirty="0"/>
              <a:t>and </a:t>
            </a:r>
            <a:r>
              <a:rPr lang="en-US" dirty="0" smtClean="0"/>
              <a:t>Overall </a:t>
            </a:r>
            <a:r>
              <a:rPr lang="en-US" dirty="0"/>
              <a:t>IT </a:t>
            </a:r>
            <a:r>
              <a:rPr lang="en-US" dirty="0" smtClean="0"/>
              <a:t>Costs</a:t>
            </a:r>
          </a:p>
          <a:p>
            <a:r>
              <a:rPr lang="en-US" dirty="0" smtClean="0"/>
              <a:t>Deciding </a:t>
            </a:r>
            <a:r>
              <a:rPr lang="en-US" dirty="0"/>
              <a:t>the </a:t>
            </a:r>
            <a:r>
              <a:rPr lang="en-US" dirty="0" smtClean="0"/>
              <a:t>Future </a:t>
            </a:r>
            <a:r>
              <a:rPr lang="en-US" dirty="0"/>
              <a:t>of System z in </a:t>
            </a:r>
            <a:r>
              <a:rPr lang="en-US" dirty="0" smtClean="0"/>
              <a:t>Your Organization</a:t>
            </a:r>
          </a:p>
          <a:p>
            <a:r>
              <a:rPr lang="en-US" dirty="0" smtClean="0"/>
              <a:t>Appendix A: zEnterprise and Specialty Engines Overview</a:t>
            </a:r>
          </a:p>
          <a:p>
            <a:r>
              <a:rPr lang="en-US" dirty="0" smtClean="0"/>
              <a:t>Appendix B: Survey Demographics</a:t>
            </a:r>
            <a:endParaRPr lang="en-CA" dirty="0"/>
          </a:p>
          <a:p>
            <a:endParaRPr lang="en-US" dirty="0" smtClean="0"/>
          </a:p>
          <a:p>
            <a:endParaRPr lang="en-US" dirty="0" smtClean="0"/>
          </a:p>
          <a:p>
            <a:endParaRPr lang="en-US" dirty="0"/>
          </a:p>
          <a:p>
            <a:endParaRPr lang="en-CA" dirty="0"/>
          </a:p>
        </p:txBody>
      </p:sp>
      <p:sp>
        <p:nvSpPr>
          <p:cNvPr id="8" name="Chevron 7"/>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0" name="Picture 2"/>
          <p:cNvPicPr>
            <a:picLocks noChangeAspect="1" noChangeArrowheads="1"/>
          </p:cNvPicPr>
          <p:nvPr/>
        </p:nvPicPr>
        <p:blipFill>
          <a:blip r:embed="rId3" cstate="print"/>
          <a:srcRect/>
          <a:stretch>
            <a:fillRect/>
          </a:stretch>
        </p:blipFill>
        <p:spPr bwMode="auto">
          <a:xfrm>
            <a:off x="0" y="1007925"/>
            <a:ext cx="8855967" cy="1773003"/>
          </a:xfrm>
          <a:prstGeom prst="rect">
            <a:avLst/>
          </a:prstGeom>
          <a:noFill/>
          <a:ln w="9525">
            <a:noFill/>
            <a:miter lim="800000"/>
            <a:headEnd/>
            <a:tailEnd/>
          </a:ln>
        </p:spPr>
      </p:pic>
      <p:pic>
        <p:nvPicPr>
          <p:cNvPr id="11" name="Picture 1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385799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extLst>
              <p:ext uri="{D42A27DB-BD31-4B8C-83A1-F6EECF244321}">
                <p14:modId xmlns:p14="http://schemas.microsoft.com/office/powerpoint/2010/main" xmlns="" val="3667193076"/>
              </p:ext>
            </p:extLst>
          </p:nvPr>
        </p:nvGraphicFramePr>
        <p:xfrm>
          <a:off x="0" y="0"/>
          <a:ext cx="158750" cy="158750"/>
        </p:xfrm>
        <a:graphic>
          <a:graphicData uri="http://schemas.openxmlformats.org/presentationml/2006/ole">
            <p:oleObj spid="_x0000_s763638" name="think-cell Slide" r:id="rId30" imgW="360" imgH="360" progId="">
              <p:embed/>
            </p:oleObj>
          </a:graphicData>
        </a:graphic>
      </p:graphicFrame>
      <p:sp>
        <p:nvSpPr>
          <p:cNvPr id="6" name="Rectangle 5" hidden="1"/>
          <p:cNvSpPr/>
          <p:nvPr>
            <p:custDataLst>
              <p:tags r:id="rId2"/>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100" dirty="0">
              <a:latin typeface="Arial"/>
              <a:sym typeface="Arial"/>
            </a:endParaRPr>
          </a:p>
        </p:txBody>
      </p:sp>
      <p:sp>
        <p:nvSpPr>
          <p:cNvPr id="2" name="Title 1"/>
          <p:cNvSpPr>
            <a:spLocks noGrp="1"/>
          </p:cNvSpPr>
          <p:nvPr>
            <p:ph type="title"/>
            <p:custDataLst>
              <p:tags r:id="rId3"/>
            </p:custDataLst>
          </p:nvPr>
        </p:nvSpPr>
        <p:spPr/>
        <p:txBody>
          <a:bodyPr/>
          <a:lstStyle/>
          <a:p>
            <a:r>
              <a:rPr lang="en-US" dirty="0" smtClean="0"/>
              <a:t>Organizations are most concerned about highly specialized and advanced mainframe skills, such as system programming</a:t>
            </a:r>
            <a:endParaRPr lang="en-US" dirty="0"/>
          </a:p>
        </p:txBody>
      </p:sp>
      <p:sp>
        <p:nvSpPr>
          <p:cNvPr id="3" name="Text Placeholder 2"/>
          <p:cNvSpPr>
            <a:spLocks noGrp="1"/>
          </p:cNvSpPr>
          <p:nvPr>
            <p:ph type="body" sz="quarter" idx="16"/>
            <p:custDataLst>
              <p:tags r:id="rId4"/>
            </p:custDataLst>
          </p:nvPr>
        </p:nvSpPr>
        <p:spPr>
          <a:xfrm>
            <a:off x="249303" y="1376772"/>
            <a:ext cx="4970769" cy="4973925"/>
          </a:xfrm>
        </p:spPr>
        <p:txBody>
          <a:bodyPr/>
          <a:lstStyle/>
          <a:p>
            <a:pPr marL="0" indent="0">
              <a:buNone/>
            </a:pPr>
            <a:r>
              <a:rPr lang="en-US" dirty="0" smtClean="0"/>
              <a:t>Below is a summary of concerns regarding these mainframe skills:</a:t>
            </a:r>
          </a:p>
          <a:p>
            <a:pPr marL="228600" indent="-228600">
              <a:buSzPct val="100000"/>
              <a:buFont typeface="+mj-lt"/>
              <a:buAutoNum type="arabicPeriod"/>
            </a:pPr>
            <a:r>
              <a:rPr lang="en-US" b="1" dirty="0" smtClean="0"/>
              <a:t>System Management (System Programmers): </a:t>
            </a:r>
            <a:r>
              <a:rPr lang="en-US" dirty="0" smtClean="0"/>
              <a:t>This is the most critical and hard-to-replace skill since it requires in-depth low-level knowledge of the mainframe (e.g. at the MVS level). These are skills that are generally not taught anymore, so there is a limited pool of experienced system programmers. </a:t>
            </a:r>
          </a:p>
          <a:p>
            <a:pPr marL="228600" indent="-228600">
              <a:buSzPct val="100000"/>
              <a:buFont typeface="+mj-lt"/>
              <a:buAutoNum type="arabicPeriod"/>
            </a:pPr>
            <a:r>
              <a:rPr lang="en-US" b="1" dirty="0" smtClean="0"/>
              <a:t>Information Management System </a:t>
            </a:r>
            <a:r>
              <a:rPr lang="en-US" b="1" dirty="0"/>
              <a:t>(</a:t>
            </a:r>
            <a:r>
              <a:rPr lang="en-US" b="1" dirty="0" smtClean="0"/>
              <a:t>IMS) Specialists: </a:t>
            </a:r>
            <a:r>
              <a:rPr lang="en-US" dirty="0" smtClean="0"/>
              <a:t>Requires a combination of mainframe knowledge and data analysis skills, which makes this a rare skill set. This is becoming more critical as business intelligence takes on an ever-increasing focus in most organizations.</a:t>
            </a:r>
          </a:p>
          <a:p>
            <a:pPr marL="228600" indent="-228600">
              <a:buSzPct val="100000"/>
              <a:buFont typeface="+mj-lt"/>
              <a:buAutoNum type="arabicPeriod"/>
            </a:pPr>
            <a:r>
              <a:rPr lang="en-US" b="1" dirty="0"/>
              <a:t>Application Development:</a:t>
            </a:r>
            <a:r>
              <a:rPr lang="en-US" dirty="0"/>
              <a:t> The primary concern here is a shortage of developers skilled in older languages such as </a:t>
            </a:r>
            <a:r>
              <a:rPr lang="en-US" dirty="0" smtClean="0"/>
              <a:t>COBOL. It should be noted that this is an application issue; for example, this is not solved by migrating off mainframes.</a:t>
            </a:r>
            <a:endParaRPr lang="en-US" dirty="0"/>
          </a:p>
          <a:p>
            <a:pPr marL="228600" indent="-228600">
              <a:buSzPct val="100000"/>
              <a:buFont typeface="+mj-lt"/>
              <a:buAutoNum type="arabicPeriod"/>
            </a:pPr>
            <a:r>
              <a:rPr lang="en-US" b="1" dirty="0" smtClean="0"/>
              <a:t>Mainframe Operators: </a:t>
            </a:r>
            <a:r>
              <a:rPr lang="en-US" dirty="0" smtClean="0"/>
              <a:t>This is an easier skill set to learn, and there are several courses and training programs available. An IT person new to mainframes could learn this position in about six weeks of on-the-job training.</a:t>
            </a:r>
          </a:p>
          <a:p>
            <a:pPr marL="228600" indent="-228600">
              <a:buSzPct val="100000"/>
              <a:buFont typeface="+mj-lt"/>
              <a:buAutoNum type="arabicPeriod"/>
            </a:pPr>
            <a:r>
              <a:rPr lang="en-US" b="1" dirty="0" smtClean="0"/>
              <a:t>DB2 Administration: </a:t>
            </a:r>
            <a:r>
              <a:rPr lang="en-US" dirty="0" smtClean="0"/>
              <a:t>Advances in database technology has simplified administration (not just for DB2 but also other database products). As a result, as with Mainframe Operators, this is a skill set that can be learned in a short period of time on the job.</a:t>
            </a:r>
          </a:p>
          <a:p>
            <a:pPr marL="0" indent="0">
              <a:spcBef>
                <a:spcPts val="600"/>
              </a:spcBef>
              <a:buSzPct val="100000"/>
              <a:buNone/>
            </a:pPr>
            <a:r>
              <a:rPr lang="en-US" b="1" i="1" dirty="0" smtClean="0"/>
              <a:t>The remainder of this section provides strategies for overcoming resourcing challenges.</a:t>
            </a:r>
            <a:endParaRPr lang="en-US" dirty="0"/>
          </a:p>
        </p:txBody>
      </p:sp>
      <p:graphicFrame>
        <p:nvGraphicFramePr>
          <p:cNvPr id="4" name="Object 3"/>
          <p:cNvGraphicFramePr>
            <a:graphicFrameLocks/>
          </p:cNvGraphicFramePr>
          <p:nvPr>
            <p:extLst>
              <p:ext uri="{D42A27DB-BD31-4B8C-83A1-F6EECF244321}">
                <p14:modId xmlns:p14="http://schemas.microsoft.com/office/powerpoint/2010/main" xmlns="" val="4157019863"/>
              </p:ext>
            </p:extLst>
          </p:nvPr>
        </p:nvGraphicFramePr>
        <p:xfrm>
          <a:off x="5657850" y="2571750"/>
          <a:ext cx="3352800" cy="3114887"/>
        </p:xfrm>
        <a:graphic>
          <a:graphicData uri="http://schemas.openxmlformats.org/presentationml/2006/ole">
            <p:oleObj spid="_x0000_s763639" name="Chart" r:id="rId31" imgW="3352800" imgH="3114887" progId="MSGraph.Chart.8">
              <p:embed followColorScheme="full"/>
            </p:oleObj>
          </a:graphicData>
        </a:graphic>
      </p:graphicFrame>
      <p:sp>
        <p:nvSpPr>
          <p:cNvPr id="40" name="Rectangle 39"/>
          <p:cNvSpPr/>
          <p:nvPr>
            <p:custDataLst>
              <p:tags r:id="rId5"/>
            </p:custDataLst>
          </p:nvPr>
        </p:nvSpPr>
        <p:spPr bwMode="gray">
          <a:xfrm>
            <a:off x="6519863" y="4133850"/>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649F8890-1849-4856-B639-991D8CF447B0}" type="datetime'''4''4''%'''''''''''''''''''''''''''''''''''''">
              <a:rPr lang="en-US" sz="1200">
                <a:solidFill>
                  <a:schemeClr val="bg1"/>
                </a:solidFill>
              </a:rPr>
              <a:pPr/>
              <a:t>44%</a:t>
            </a:fld>
            <a:endParaRPr lang="en-US" sz="1200" dirty="0">
              <a:solidFill>
                <a:schemeClr val="bg1"/>
              </a:solidFill>
              <a:latin typeface="Arial"/>
              <a:sym typeface="Arial"/>
            </a:endParaRPr>
          </a:p>
        </p:txBody>
      </p:sp>
      <p:sp>
        <p:nvSpPr>
          <p:cNvPr id="38" name="Rectangle 37"/>
          <p:cNvSpPr/>
          <p:nvPr>
            <p:custDataLst>
              <p:tags r:id="rId6"/>
            </p:custDataLst>
          </p:nvPr>
        </p:nvSpPr>
        <p:spPr bwMode="gray">
          <a:xfrm>
            <a:off x="5891213" y="3057525"/>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30DACC3D-0997-40DA-B3B4-20C3EB5BBE5A}" type="datetime'''''''''''''''''''''32''''''''''''''''''''''%'''''''">
              <a:rPr lang="en-US" sz="1200">
                <a:solidFill>
                  <a:schemeClr val="bg1"/>
                </a:solidFill>
              </a:rPr>
              <a:pPr/>
              <a:t>32%</a:t>
            </a:fld>
            <a:endParaRPr lang="en-US" sz="1200" dirty="0">
              <a:solidFill>
                <a:schemeClr val="bg1"/>
              </a:solidFill>
              <a:latin typeface="Arial"/>
              <a:sym typeface="Arial"/>
            </a:endParaRPr>
          </a:p>
        </p:txBody>
      </p:sp>
      <p:sp>
        <p:nvSpPr>
          <p:cNvPr id="36" name="Rectangle 35"/>
          <p:cNvSpPr/>
          <p:nvPr>
            <p:custDataLst>
              <p:tags r:id="rId7"/>
            </p:custDataLst>
          </p:nvPr>
        </p:nvSpPr>
        <p:spPr bwMode="gray">
          <a:xfrm>
            <a:off x="5891213" y="5167313"/>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838FDE9C-68FF-49A8-A48C-9AF3A4F3BB76}" type="datetime'''''''''''''''''''1''''''''''9%'''''''''''''''''''''''''''''">
              <a:rPr lang="en-US" sz="1200">
                <a:solidFill>
                  <a:schemeClr val="bg1"/>
                </a:solidFill>
              </a:rPr>
              <a:pPr/>
              <a:t>19%</a:t>
            </a:fld>
            <a:endParaRPr lang="en-US" sz="1200" dirty="0">
              <a:solidFill>
                <a:schemeClr val="bg1"/>
              </a:solidFill>
              <a:latin typeface="Arial"/>
              <a:sym typeface="Arial"/>
            </a:endParaRPr>
          </a:p>
        </p:txBody>
      </p:sp>
      <p:sp>
        <p:nvSpPr>
          <p:cNvPr id="35" name="Rectangle 34"/>
          <p:cNvSpPr/>
          <p:nvPr>
            <p:custDataLst>
              <p:tags r:id="rId8"/>
            </p:custDataLst>
          </p:nvPr>
        </p:nvSpPr>
        <p:spPr bwMode="gray">
          <a:xfrm>
            <a:off x="5891213" y="4205288"/>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8B73FBB2-4763-4F3A-809C-C03483D9E96A}" type="datetime'''''4''''''''''''''9''''''''''''''''''''''%'''''''''''''''''">
              <a:rPr lang="en-US" sz="1200">
                <a:solidFill>
                  <a:schemeClr val="bg1"/>
                </a:solidFill>
              </a:rPr>
              <a:pPr/>
              <a:t>49%</a:t>
            </a:fld>
            <a:endParaRPr lang="en-US" sz="1200" dirty="0">
              <a:solidFill>
                <a:schemeClr val="bg1"/>
              </a:solidFill>
              <a:latin typeface="Arial"/>
              <a:sym typeface="Arial"/>
            </a:endParaRPr>
          </a:p>
        </p:txBody>
      </p:sp>
      <p:sp>
        <p:nvSpPr>
          <p:cNvPr id="41" name="Rectangle 40"/>
          <p:cNvSpPr/>
          <p:nvPr>
            <p:custDataLst>
              <p:tags r:id="rId9"/>
            </p:custDataLst>
          </p:nvPr>
        </p:nvSpPr>
        <p:spPr bwMode="gray">
          <a:xfrm>
            <a:off x="6519863" y="5095875"/>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D97AD724-C7EE-4662-9FD6-57A724005175}" type="datetime'''''''''''2''''''''''''''''''''''''''''''''4''''''''%'">
              <a:rPr lang="en-US" sz="1200">
                <a:solidFill>
                  <a:schemeClr val="bg1"/>
                </a:solidFill>
              </a:rPr>
              <a:pPr/>
              <a:t>24%</a:t>
            </a:fld>
            <a:endParaRPr lang="en-US" sz="1200" dirty="0">
              <a:solidFill>
                <a:schemeClr val="bg1"/>
              </a:solidFill>
              <a:latin typeface="Arial"/>
              <a:sym typeface="Arial"/>
            </a:endParaRPr>
          </a:p>
        </p:txBody>
      </p:sp>
      <p:sp>
        <p:nvSpPr>
          <p:cNvPr id="42" name="Rectangle 41"/>
          <p:cNvSpPr/>
          <p:nvPr>
            <p:custDataLst>
              <p:tags r:id="rId10"/>
            </p:custDataLst>
          </p:nvPr>
        </p:nvSpPr>
        <p:spPr bwMode="gray">
          <a:xfrm>
            <a:off x="6519863" y="3071813"/>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8638461D-45F8-438F-AB56-09453E5D0139}" type="datetime'''''''''''''''''''3''1''''''''''''''''%'''''''''''''''''''''''">
              <a:rPr lang="en-US" sz="1200">
                <a:solidFill>
                  <a:schemeClr val="bg1"/>
                </a:solidFill>
              </a:rPr>
              <a:pPr/>
              <a:t>31%</a:t>
            </a:fld>
            <a:endParaRPr lang="en-US" sz="1200" dirty="0">
              <a:solidFill>
                <a:schemeClr val="bg1"/>
              </a:solidFill>
              <a:latin typeface="Arial"/>
              <a:sym typeface="Arial"/>
            </a:endParaRPr>
          </a:p>
        </p:txBody>
      </p:sp>
      <p:sp>
        <p:nvSpPr>
          <p:cNvPr id="44" name="Rectangle 43"/>
          <p:cNvSpPr/>
          <p:nvPr>
            <p:custDataLst>
              <p:tags r:id="rId11"/>
            </p:custDataLst>
          </p:nvPr>
        </p:nvSpPr>
        <p:spPr bwMode="gray">
          <a:xfrm>
            <a:off x="7153275" y="4048125"/>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CDDBEA38-E123-4DC8-82D8-84A959DAB0F3}" type="datetime'''''''''''''5''''''''''''''''''0''''''''''''''''''''''''%'''''">
              <a:rPr lang="en-US" sz="1200">
                <a:solidFill>
                  <a:schemeClr val="bg1"/>
                </a:solidFill>
              </a:rPr>
              <a:pPr/>
              <a:t>50%</a:t>
            </a:fld>
            <a:endParaRPr lang="en-US" sz="1200" dirty="0">
              <a:solidFill>
                <a:schemeClr val="bg1"/>
              </a:solidFill>
              <a:latin typeface="Arial"/>
              <a:sym typeface="Arial"/>
            </a:endParaRPr>
          </a:p>
        </p:txBody>
      </p:sp>
      <p:sp>
        <p:nvSpPr>
          <p:cNvPr id="45" name="Rectangle 44"/>
          <p:cNvSpPr/>
          <p:nvPr>
            <p:custDataLst>
              <p:tags r:id="rId12"/>
            </p:custDataLst>
          </p:nvPr>
        </p:nvSpPr>
        <p:spPr bwMode="gray">
          <a:xfrm>
            <a:off x="7153275" y="5095875"/>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8C83ED62-6C60-4081-ADBD-228FB2D0FEF7}" type="datetime'''''''''''2''''''''''''''4''''''''''''''%'''''''''">
              <a:rPr lang="en-US" sz="1200">
                <a:solidFill>
                  <a:schemeClr val="bg1"/>
                </a:solidFill>
              </a:rPr>
              <a:pPr/>
              <a:t>24%</a:t>
            </a:fld>
            <a:endParaRPr lang="en-US" sz="1200" dirty="0">
              <a:solidFill>
                <a:schemeClr val="bg1"/>
              </a:solidFill>
              <a:latin typeface="Arial"/>
              <a:sym typeface="Arial"/>
            </a:endParaRPr>
          </a:p>
        </p:txBody>
      </p:sp>
      <p:sp>
        <p:nvSpPr>
          <p:cNvPr id="46" name="Rectangle 45"/>
          <p:cNvSpPr/>
          <p:nvPr>
            <p:custDataLst>
              <p:tags r:id="rId13"/>
            </p:custDataLst>
          </p:nvPr>
        </p:nvSpPr>
        <p:spPr bwMode="gray">
          <a:xfrm>
            <a:off x="7153275" y="2957513"/>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F7A224FC-3DC5-4DB5-93DA-AF7AA4236FDB}" type="datetime'''''''''''''''''''''''''27''''''''''''''''''''%'''''''">
              <a:rPr lang="en-US" sz="1200">
                <a:solidFill>
                  <a:schemeClr val="bg1"/>
                </a:solidFill>
              </a:rPr>
              <a:pPr/>
              <a:t>27%</a:t>
            </a:fld>
            <a:endParaRPr lang="en-US" sz="1200" dirty="0">
              <a:solidFill>
                <a:schemeClr val="bg1"/>
              </a:solidFill>
              <a:latin typeface="Arial"/>
              <a:sym typeface="Arial"/>
            </a:endParaRPr>
          </a:p>
        </p:txBody>
      </p:sp>
      <p:sp>
        <p:nvSpPr>
          <p:cNvPr id="52" name="Rectangle 51"/>
          <p:cNvSpPr/>
          <p:nvPr>
            <p:custDataLst>
              <p:tags r:id="rId14"/>
            </p:custDataLst>
          </p:nvPr>
        </p:nvSpPr>
        <p:spPr bwMode="gray">
          <a:xfrm>
            <a:off x="8415338" y="3962400"/>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5385D946-0C95-48ED-8EBB-FCB7BB5A253C}" type="datetime'''''''''''''''''''''''''''''''5''''0''''''''''''%'''''''">
              <a:rPr lang="en-US" sz="1200">
                <a:solidFill>
                  <a:schemeClr val="bg1"/>
                </a:solidFill>
              </a:rPr>
              <a:pPr/>
              <a:t>50%</a:t>
            </a:fld>
            <a:endParaRPr lang="en-US" sz="1200" dirty="0">
              <a:solidFill>
                <a:schemeClr val="bg1"/>
              </a:solidFill>
              <a:latin typeface="Arial"/>
              <a:sym typeface="Arial"/>
            </a:endParaRPr>
          </a:p>
        </p:txBody>
      </p:sp>
      <p:sp>
        <p:nvSpPr>
          <p:cNvPr id="48" name="Rectangle 47"/>
          <p:cNvSpPr/>
          <p:nvPr>
            <p:custDataLst>
              <p:tags r:id="rId15"/>
            </p:custDataLst>
          </p:nvPr>
        </p:nvSpPr>
        <p:spPr bwMode="gray">
          <a:xfrm>
            <a:off x="7786688" y="3948113"/>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AF32EE33-05DE-4F79-94B0-6167EF8F25A0}" type="datetime'''''4''''''''''''''''''''''''''''''''7''''''''''''%'''">
              <a:rPr lang="en-US" sz="1200">
                <a:solidFill>
                  <a:schemeClr val="bg1"/>
                </a:solidFill>
              </a:rPr>
              <a:pPr/>
              <a:t>47%</a:t>
            </a:fld>
            <a:endParaRPr lang="en-US" sz="1200" dirty="0">
              <a:solidFill>
                <a:schemeClr val="bg1"/>
              </a:solidFill>
              <a:latin typeface="Arial"/>
              <a:sym typeface="Arial"/>
            </a:endParaRPr>
          </a:p>
        </p:txBody>
      </p:sp>
      <p:sp>
        <p:nvSpPr>
          <p:cNvPr id="50" name="Rectangle 49"/>
          <p:cNvSpPr/>
          <p:nvPr>
            <p:custDataLst>
              <p:tags r:id="rId16"/>
            </p:custDataLst>
          </p:nvPr>
        </p:nvSpPr>
        <p:spPr bwMode="gray">
          <a:xfrm>
            <a:off x="7786688" y="2943225"/>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FA46027A-849F-4B35-8B8B-C158B9E31160}" type="datetime'''''''''''''''''''''''''''''''24''''''''''%'''''''''''">
              <a:rPr lang="en-US" sz="1200">
                <a:solidFill>
                  <a:schemeClr val="bg1"/>
                </a:solidFill>
              </a:rPr>
              <a:pPr/>
              <a:t>24%</a:t>
            </a:fld>
            <a:endParaRPr lang="en-US" sz="1200" dirty="0">
              <a:solidFill>
                <a:schemeClr val="bg1"/>
              </a:solidFill>
              <a:latin typeface="Arial"/>
              <a:sym typeface="Arial"/>
            </a:endParaRPr>
          </a:p>
        </p:txBody>
      </p:sp>
      <p:sp>
        <p:nvSpPr>
          <p:cNvPr id="49" name="Rectangle 48"/>
          <p:cNvSpPr/>
          <p:nvPr>
            <p:custDataLst>
              <p:tags r:id="rId17"/>
            </p:custDataLst>
          </p:nvPr>
        </p:nvSpPr>
        <p:spPr bwMode="gray">
          <a:xfrm>
            <a:off x="7786688" y="5024438"/>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40BBE445-5714-451E-A7E2-6EBE89A1F146}" type="datetime'''''''''''''''''''''''2''''''''''9%'''''''''''''''''''''">
              <a:rPr lang="en-US" sz="1200">
                <a:solidFill>
                  <a:schemeClr val="bg1"/>
                </a:solidFill>
              </a:rPr>
              <a:pPr/>
              <a:t>29%</a:t>
            </a:fld>
            <a:endParaRPr lang="en-US" sz="1200" dirty="0">
              <a:solidFill>
                <a:schemeClr val="bg1"/>
              </a:solidFill>
              <a:latin typeface="Arial"/>
              <a:sym typeface="Arial"/>
            </a:endParaRPr>
          </a:p>
        </p:txBody>
      </p:sp>
      <p:sp>
        <p:nvSpPr>
          <p:cNvPr id="54" name="Rectangle 53"/>
          <p:cNvSpPr/>
          <p:nvPr>
            <p:custDataLst>
              <p:tags r:id="rId18"/>
            </p:custDataLst>
          </p:nvPr>
        </p:nvSpPr>
        <p:spPr bwMode="gray">
          <a:xfrm>
            <a:off x="8415338" y="2928938"/>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AEDD0D15-3FF4-4081-9B0A-459876D172A9}" type="datetime'''''''''''''''''2''3''''''''%'''''''''''''''''''''''">
              <a:rPr lang="en-US" sz="1200">
                <a:solidFill>
                  <a:schemeClr val="bg1"/>
                </a:solidFill>
              </a:rPr>
              <a:pPr/>
              <a:t>23%</a:t>
            </a:fld>
            <a:endParaRPr lang="en-US" sz="1200" dirty="0">
              <a:solidFill>
                <a:schemeClr val="bg1"/>
              </a:solidFill>
              <a:latin typeface="Arial"/>
              <a:sym typeface="Arial"/>
            </a:endParaRPr>
          </a:p>
        </p:txBody>
      </p:sp>
      <p:sp>
        <p:nvSpPr>
          <p:cNvPr id="53" name="Rectangle 52"/>
          <p:cNvSpPr/>
          <p:nvPr>
            <p:custDataLst>
              <p:tags r:id="rId19"/>
            </p:custDataLst>
          </p:nvPr>
        </p:nvSpPr>
        <p:spPr bwMode="gray">
          <a:xfrm>
            <a:off x="8415338" y="5053013"/>
            <a:ext cx="344488" cy="182563"/>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20638" tIns="0" rIns="20638" bIns="0" rtlCol="0" anchor="ctr"/>
          <a:lstStyle/>
          <a:p>
            <a:fld id="{3B2377E5-1125-4E99-AF06-8AED3CCCC99F}" type="datetime'2''''''''''''''7''''''''''''''''''''''%'">
              <a:rPr lang="en-US" sz="1200">
                <a:solidFill>
                  <a:schemeClr val="bg1"/>
                </a:solidFill>
              </a:rPr>
              <a:pPr/>
              <a:t>27%</a:t>
            </a:fld>
            <a:endParaRPr lang="en-US" sz="1200" dirty="0">
              <a:solidFill>
                <a:schemeClr val="bg1"/>
              </a:solidFill>
              <a:latin typeface="Arial"/>
              <a:sym typeface="Arial"/>
            </a:endParaRPr>
          </a:p>
        </p:txBody>
      </p:sp>
      <p:sp>
        <p:nvSpPr>
          <p:cNvPr id="56" name="Rectangle 55"/>
          <p:cNvSpPr/>
          <p:nvPr>
            <p:custDataLst>
              <p:tags r:id="rId20"/>
            </p:custDataLst>
          </p:nvPr>
        </p:nvSpPr>
        <p:spPr bwMode="auto">
          <a:xfrm>
            <a:off x="7097713" y="2174875"/>
            <a:ext cx="196850" cy="147638"/>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custDataLst>
              <p:tags r:id="rId21"/>
            </p:custDataLst>
          </p:nvPr>
        </p:nvSpPr>
        <p:spPr bwMode="auto">
          <a:xfrm>
            <a:off x="7097713" y="2393950"/>
            <a:ext cx="196850" cy="147638"/>
          </a:xfrm>
          <a:prstGeom prst="rect">
            <a:avLst/>
          </a:prstGeom>
          <a:solidFill>
            <a:schemeClr val="hlink"/>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custDataLst>
              <p:tags r:id="rId22"/>
            </p:custDataLst>
          </p:nvPr>
        </p:nvSpPr>
        <p:spPr bwMode="auto">
          <a:xfrm>
            <a:off x="7097713" y="1955800"/>
            <a:ext cx="196850" cy="147638"/>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custDataLst>
              <p:tags r:id="rId23"/>
            </p:custDataLst>
          </p:nvPr>
        </p:nvSpPr>
        <p:spPr bwMode="auto">
          <a:xfrm>
            <a:off x="7345363" y="2389188"/>
            <a:ext cx="1241425" cy="168275"/>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l"/>
            <a:fld id="{C9486B4A-DF15-4F06-9DDD-75067702EA59}" type="datetime'Not a''''t'' all'''''''''' c''o''''''''''''nce''r''''n''ed'">
              <a:rPr lang="en-US" sz="1100">
                <a:solidFill>
                  <a:schemeClr val="tx1"/>
                </a:solidFill>
              </a:rPr>
              <a:pPr algn="l"/>
              <a:t>Not at all concerned</a:t>
            </a:fld>
            <a:endParaRPr lang="en-US" sz="1100" dirty="0">
              <a:solidFill>
                <a:schemeClr val="tx1"/>
              </a:solidFill>
              <a:latin typeface="Arial"/>
              <a:sym typeface="Arial"/>
            </a:endParaRPr>
          </a:p>
        </p:txBody>
      </p:sp>
      <p:sp>
        <p:nvSpPr>
          <p:cNvPr id="30" name="Rectangle 29"/>
          <p:cNvSpPr/>
          <p:nvPr>
            <p:custDataLst>
              <p:tags r:id="rId24"/>
            </p:custDataLst>
          </p:nvPr>
        </p:nvSpPr>
        <p:spPr bwMode="auto">
          <a:xfrm>
            <a:off x="7345363" y="2170113"/>
            <a:ext cx="1350963" cy="168275"/>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l"/>
            <a:fld id="{344649C0-F90A-4633-B5F5-BBD33535B2D2}" type="datetime'S''om''''''ewh''''''a''t'''''' ''c''''o''nce''r''''''ne''d'">
              <a:rPr lang="en-US" sz="1100">
                <a:solidFill>
                  <a:schemeClr val="tx1"/>
                </a:solidFill>
              </a:rPr>
              <a:pPr algn="l"/>
              <a:t>Somewhat concerned</a:t>
            </a:fld>
            <a:endParaRPr lang="en-US" sz="1100" dirty="0">
              <a:solidFill>
                <a:schemeClr val="tx1"/>
              </a:solidFill>
              <a:latin typeface="Arial"/>
              <a:sym typeface="Arial"/>
            </a:endParaRPr>
          </a:p>
        </p:txBody>
      </p:sp>
      <p:sp>
        <p:nvSpPr>
          <p:cNvPr id="29" name="Rectangle 28"/>
          <p:cNvSpPr/>
          <p:nvPr>
            <p:custDataLst>
              <p:tags r:id="rId25"/>
            </p:custDataLst>
          </p:nvPr>
        </p:nvSpPr>
        <p:spPr bwMode="auto">
          <a:xfrm>
            <a:off x="7345363" y="1951038"/>
            <a:ext cx="977900" cy="168275"/>
          </a:xfrm>
          <a:prstGeom prst="rect">
            <a:avLst/>
          </a:prstGeom>
          <a:noFill/>
          <a:ln w="25400" cap="flat" cmpd="sng" algn="ctr">
            <a:noFill/>
            <a:prstDash val="soli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l"/>
            <a:fld id="{B36D10A0-C1F9-40B4-A802-1D0C491FF081}" type="datetime'Ve''r''''''y ''co''''ncer''''''''''''''''''''n''ed'''''''''">
              <a:rPr lang="en-US" sz="1100">
                <a:solidFill>
                  <a:schemeClr val="tx1"/>
                </a:solidFill>
              </a:rPr>
              <a:pPr algn="l"/>
              <a:t>Very concerned</a:t>
            </a:fld>
            <a:endParaRPr lang="en-US" sz="1100" dirty="0">
              <a:solidFill>
                <a:schemeClr val="tx1"/>
              </a:solidFill>
              <a:latin typeface="Arial"/>
              <a:sym typeface="Arial"/>
            </a:endParaRPr>
          </a:p>
        </p:txBody>
      </p:sp>
      <p:sp>
        <p:nvSpPr>
          <p:cNvPr id="60" name="TextBox 59"/>
          <p:cNvSpPr txBox="1"/>
          <p:nvPr>
            <p:custDataLst>
              <p:tags r:id="rId26"/>
            </p:custDataLst>
          </p:nvPr>
        </p:nvSpPr>
        <p:spPr>
          <a:xfrm>
            <a:off x="5570909" y="1376772"/>
            <a:ext cx="3306391" cy="461665"/>
          </a:xfrm>
          <a:prstGeom prst="rect">
            <a:avLst/>
          </a:prstGeom>
          <a:noFill/>
        </p:spPr>
        <p:txBody>
          <a:bodyPr wrap="square" rtlCol="0">
            <a:spAutoFit/>
          </a:bodyPr>
          <a:lstStyle/>
          <a:p>
            <a:r>
              <a:rPr lang="en-US" sz="1200" b="1" dirty="0" smtClean="0"/>
              <a:t>System Management/Programmers and IMS Skills Top the Staffing Concerns</a:t>
            </a:r>
            <a:endParaRPr lang="en-US" sz="1200" b="1" dirty="0"/>
          </a:p>
        </p:txBody>
      </p:sp>
      <p:sp>
        <p:nvSpPr>
          <p:cNvPr id="61" name="TextBox 60"/>
          <p:cNvSpPr txBox="1"/>
          <p:nvPr>
            <p:custDataLst>
              <p:tags r:id="rId27"/>
            </p:custDataLst>
          </p:nvPr>
        </p:nvSpPr>
        <p:spPr>
          <a:xfrm>
            <a:off x="5472101" y="6021288"/>
            <a:ext cx="3671900" cy="461665"/>
          </a:xfrm>
          <a:prstGeom prst="rect">
            <a:avLst/>
          </a:prstGeom>
          <a:noFill/>
        </p:spPr>
        <p:txBody>
          <a:bodyPr wrap="square" rtlCol="0">
            <a:spAutoFit/>
          </a:bodyPr>
          <a:lstStyle/>
          <a:p>
            <a:r>
              <a:rPr lang="en-US" sz="1200" b="1" i="1" dirty="0" smtClean="0"/>
              <a:t>Source: BMC Software 2011 Mainframe Survey</a:t>
            </a:r>
          </a:p>
          <a:p>
            <a:r>
              <a:rPr lang="en-US" sz="1200" i="1" dirty="0" smtClean="0"/>
              <a:t>Note: Due to rounding, not all bars equal 100%.</a:t>
            </a:r>
            <a:endParaRPr lang="en-US" sz="1200" i="1" dirty="0"/>
          </a:p>
        </p:txBody>
      </p:sp>
      <p:pic>
        <p:nvPicPr>
          <p:cNvPr id="37" name="Picture 36" descr="IBM-slide6.jpg"/>
          <p:cNvPicPr>
            <a:picLocks noChangeAspect="1"/>
          </p:cNvPicPr>
          <p:nvPr/>
        </p:nvPicPr>
        <p:blipFill>
          <a:blip r:embed="rId32" cstate="print"/>
          <a:stretch>
            <a:fillRect/>
          </a:stretch>
        </p:blipFill>
        <p:spPr>
          <a:xfrm>
            <a:off x="5633403" y="5534186"/>
            <a:ext cx="3287652" cy="466634"/>
          </a:xfrm>
          <a:prstGeom prst="rect">
            <a:avLst/>
          </a:prstGeom>
        </p:spPr>
      </p:pic>
      <p:pic>
        <p:nvPicPr>
          <p:cNvPr id="32" name="Picture 31" descr="sample_linkbar-itrgNEW.gif">
            <a:hlinkClick r:id="rId33"/>
          </p:cNvPr>
          <p:cNvPicPr>
            <a:picLocks noChangeAspect="1"/>
          </p:cNvPicPr>
          <p:nvPr/>
        </p:nvPicPr>
        <p:blipFill>
          <a:blip r:embed="rId3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49020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custDataLst>
              <p:tags r:id="rId2"/>
            </p:custDataLst>
          </p:nvPr>
        </p:nvSpPr>
        <p:spPr>
          <a:xfrm>
            <a:off x="359533" y="5877272"/>
            <a:ext cx="8532947" cy="569387"/>
          </a:xfrm>
          <a:prstGeom prst="rect">
            <a:avLst/>
          </a:prstGeom>
          <a:noFill/>
          <a:ln w="19050">
            <a:noFill/>
          </a:ln>
        </p:spPr>
        <p:txBody>
          <a:bodyPr wrap="square" rtlCol="0">
            <a:spAutoFit/>
          </a:bodyPr>
          <a:lstStyle/>
          <a:p>
            <a:pPr algn="l">
              <a:spcAft>
                <a:spcPts val="600"/>
              </a:spcAft>
            </a:pPr>
            <a:r>
              <a:rPr lang="en-US" sz="1400" i="1" dirty="0" smtClean="0">
                <a:latin typeface="+mj-lt"/>
              </a:rPr>
              <a:t>Most </a:t>
            </a:r>
            <a:r>
              <a:rPr lang="en-US" sz="1400" i="1" dirty="0">
                <a:latin typeface="+mj-lt"/>
              </a:rPr>
              <a:t>mainframe replacement projects end up assuming a </a:t>
            </a:r>
            <a:r>
              <a:rPr lang="en-US" sz="1400" b="1" i="1" dirty="0">
                <a:latin typeface="+mj-lt"/>
              </a:rPr>
              <a:t>minimum</a:t>
            </a:r>
            <a:r>
              <a:rPr lang="en-US" sz="1400" i="1" dirty="0">
                <a:latin typeface="+mj-lt"/>
              </a:rPr>
              <a:t> of a 30% increase in </a:t>
            </a:r>
            <a:r>
              <a:rPr lang="en-US" sz="1400" i="1" dirty="0" smtClean="0">
                <a:latin typeface="+mj-lt"/>
              </a:rPr>
              <a:t>headcount.</a:t>
            </a:r>
            <a:endParaRPr lang="en-US" sz="1200" i="1" dirty="0" smtClean="0">
              <a:latin typeface="+mj-lt"/>
            </a:endParaRPr>
          </a:p>
          <a:p>
            <a:pPr algn="r"/>
            <a:r>
              <a:rPr lang="en-US" sz="1200" i="1" dirty="0"/>
              <a:t>-</a:t>
            </a:r>
            <a:r>
              <a:rPr lang="en-US" sz="1200" dirty="0" smtClean="0"/>
              <a:t> </a:t>
            </a:r>
            <a:r>
              <a:rPr lang="en-US" sz="1200" dirty="0"/>
              <a:t>David Boyes, </a:t>
            </a:r>
            <a:r>
              <a:rPr lang="en-US" sz="1200" dirty="0" smtClean="0"/>
              <a:t>President/CTO, </a:t>
            </a:r>
            <a:r>
              <a:rPr lang="en-US" sz="1200" dirty="0"/>
              <a:t>Sine Nomine </a:t>
            </a:r>
            <a:r>
              <a:rPr lang="en-US" sz="1200" dirty="0" smtClean="0"/>
              <a:t>Associates</a:t>
            </a:r>
            <a:endParaRPr lang="en-US" dirty="0"/>
          </a:p>
        </p:txBody>
      </p:sp>
      <p:graphicFrame>
        <p:nvGraphicFramePr>
          <p:cNvPr id="4" name="Object 3" hidden="1"/>
          <p:cNvGraphicFramePr>
            <a:graphicFrameLocks noChangeAspect="1"/>
          </p:cNvGraphicFramePr>
          <p:nvPr>
            <p:extLst>
              <p:ext uri="{D42A27DB-BD31-4B8C-83A1-F6EECF244321}">
                <p14:modId xmlns:p14="http://schemas.microsoft.com/office/powerpoint/2010/main" xmlns="" val="282524893"/>
              </p:ext>
            </p:extLst>
          </p:nvPr>
        </p:nvGraphicFramePr>
        <p:xfrm>
          <a:off x="0" y="0"/>
          <a:ext cx="158750" cy="158750"/>
        </p:xfrm>
        <a:graphic>
          <a:graphicData uri="http://schemas.openxmlformats.org/presentationml/2006/ole">
            <p:oleObj spid="_x0000_s733761" name="think-cell Slide" r:id="rId9" imgW="360" imgH="360" progId="">
              <p:embed/>
            </p:oleObj>
          </a:graphicData>
        </a:graphic>
      </p:graphicFrame>
      <p:sp>
        <p:nvSpPr>
          <p:cNvPr id="3" name="Rectangle 2"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000" dirty="0">
              <a:latin typeface="Arial"/>
              <a:sym typeface="Arial"/>
            </a:endParaRPr>
          </a:p>
        </p:txBody>
      </p:sp>
      <p:sp>
        <p:nvSpPr>
          <p:cNvPr id="2" name="Title 1"/>
          <p:cNvSpPr>
            <a:spLocks noGrp="1"/>
          </p:cNvSpPr>
          <p:nvPr>
            <p:ph type="title"/>
            <p:custDataLst>
              <p:tags r:id="rId4"/>
            </p:custDataLst>
          </p:nvPr>
        </p:nvSpPr>
        <p:spPr>
          <a:xfrm>
            <a:off x="251520" y="260648"/>
            <a:ext cx="8625780" cy="864096"/>
          </a:xfrm>
        </p:spPr>
        <p:txBody>
          <a:bodyPr/>
          <a:lstStyle/>
          <a:p>
            <a:r>
              <a:rPr lang="en-US" dirty="0" smtClean="0"/>
              <a:t>Establish a mentorship program to address the skills shortage, especially for System Programmers and IMS Specialists</a:t>
            </a:r>
            <a:endParaRPr lang="en-CA" dirty="0"/>
          </a:p>
        </p:txBody>
      </p:sp>
      <p:sp>
        <p:nvSpPr>
          <p:cNvPr id="21" name="TextBox 20"/>
          <p:cNvSpPr txBox="1"/>
          <p:nvPr/>
        </p:nvSpPr>
        <p:spPr>
          <a:xfrm>
            <a:off x="287524" y="3832615"/>
            <a:ext cx="8532948" cy="1908215"/>
          </a:xfrm>
          <a:prstGeom prst="rect">
            <a:avLst/>
          </a:prstGeom>
          <a:noFill/>
        </p:spPr>
        <p:txBody>
          <a:bodyPr wrap="square" rtlCol="0">
            <a:spAutoFit/>
          </a:bodyPr>
          <a:lstStyle/>
          <a:p>
            <a:pPr marL="179388" indent="-179388" algn="l">
              <a:spcAft>
                <a:spcPts val="600"/>
              </a:spcAft>
              <a:buSzPct val="120000"/>
              <a:buFont typeface="Arial" pitchFamily="34" charset="0"/>
              <a:buChar char="•"/>
            </a:pPr>
            <a:r>
              <a:rPr lang="en-US" sz="1200" dirty="0" smtClean="0"/>
              <a:t>When assessing resource costs, consider that alternative platforms such </a:t>
            </a:r>
            <a:r>
              <a:rPr lang="en-US" sz="1200" dirty="0"/>
              <a:t>as commodity Windows or Linux </a:t>
            </a:r>
            <a:r>
              <a:rPr lang="en-US" sz="1200" dirty="0" smtClean="0"/>
              <a:t>servers require a much higher staff count and overall higher costs (see the </a:t>
            </a:r>
            <a:r>
              <a:rPr lang="en-US" sz="1200" dirty="0" smtClean="0">
                <a:hlinkClick r:id="rId10" action="ppaction://hlinksldjump"/>
              </a:rPr>
              <a:t>TCO </a:t>
            </a:r>
            <a:r>
              <a:rPr lang="en-US" sz="1200" dirty="0" smtClean="0"/>
              <a:t>slide later in this storyboard). Don’t let salary costs leave you short on specialized critical mainframe skills; you may have to overpay until you get your mentorship program established.</a:t>
            </a:r>
          </a:p>
          <a:p>
            <a:pPr marL="179388" indent="-179388" algn="l">
              <a:spcAft>
                <a:spcPts val="600"/>
              </a:spcAft>
              <a:buSzPct val="120000"/>
              <a:buFont typeface="Arial" pitchFamily="34" charset="0"/>
              <a:buChar char="•"/>
            </a:pPr>
            <a:r>
              <a:rPr lang="en-US" sz="1200" dirty="0" smtClean="0"/>
              <a:t>Get your money’s worth out of your experienced staff by having them train others. This will give you resourcing flexibility, an obvious successor when your senior staff retire, and some leverage to help keep salaries reasonable. </a:t>
            </a:r>
          </a:p>
          <a:p>
            <a:pPr marL="179388" indent="-179388" algn="l">
              <a:spcAft>
                <a:spcPts val="600"/>
              </a:spcAft>
              <a:buSzPct val="120000"/>
              <a:buFont typeface="Arial" pitchFamily="34" charset="0"/>
              <a:buChar char="•"/>
            </a:pPr>
            <a:r>
              <a:rPr lang="en-US" sz="1200" dirty="0" smtClean="0"/>
              <a:t>Operator skills take about six weeks to learn. However, it takes </a:t>
            </a:r>
            <a:r>
              <a:rPr lang="en-US" sz="1200" dirty="0"/>
              <a:t>about </a:t>
            </a:r>
            <a:r>
              <a:rPr lang="en-US" sz="1200" dirty="0" smtClean="0"/>
              <a:t>two </a:t>
            </a:r>
            <a:r>
              <a:rPr lang="en-US" sz="1200" dirty="0"/>
              <a:t>years before a </a:t>
            </a:r>
            <a:r>
              <a:rPr lang="en-US" sz="1200" dirty="0" smtClean="0"/>
              <a:t>System Programmer trainee </a:t>
            </a:r>
            <a:r>
              <a:rPr lang="en-US" sz="1200" dirty="0"/>
              <a:t>can become fully independent. This is </a:t>
            </a:r>
            <a:r>
              <a:rPr lang="en-US" sz="1200" dirty="0" smtClean="0"/>
              <a:t>similar to </a:t>
            </a:r>
            <a:r>
              <a:rPr lang="en-US" sz="1200" dirty="0"/>
              <a:t>the learning curve for other platforms; however, this is a more critical issue for </a:t>
            </a:r>
            <a:r>
              <a:rPr lang="en-US" sz="1200" dirty="0" smtClean="0"/>
              <a:t>mainframes since </a:t>
            </a:r>
            <a:r>
              <a:rPr lang="en-US" sz="1200" dirty="0"/>
              <a:t>organizations </a:t>
            </a:r>
            <a:r>
              <a:rPr lang="en-US" sz="1200" dirty="0" smtClean="0"/>
              <a:t>have </a:t>
            </a:r>
            <a:r>
              <a:rPr lang="en-US" sz="1200" dirty="0"/>
              <a:t>far fewer mainframe specialists to fall back on when senior staff retire or move </a:t>
            </a:r>
            <a:r>
              <a:rPr lang="en-US" sz="1200" dirty="0" smtClean="0"/>
              <a:t>on</a:t>
            </a:r>
            <a:r>
              <a:rPr lang="en-US" sz="1200" dirty="0"/>
              <a:t>.</a:t>
            </a:r>
            <a:endParaRPr lang="en-US" sz="1200" dirty="0" smtClean="0"/>
          </a:p>
        </p:txBody>
      </p:sp>
      <p:sp>
        <p:nvSpPr>
          <p:cNvPr id="22" name="Rounded Rectangle 21"/>
          <p:cNvSpPr/>
          <p:nvPr/>
        </p:nvSpPr>
        <p:spPr>
          <a:xfrm>
            <a:off x="257176" y="3508579"/>
            <a:ext cx="845542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a:solidFill>
                  <a:schemeClr val="tx1"/>
                </a:solidFill>
              </a:rPr>
              <a:t>The solution: </a:t>
            </a:r>
            <a:r>
              <a:rPr lang="en-US" sz="1400" b="1" dirty="0" smtClean="0">
                <a:solidFill>
                  <a:schemeClr val="tx1"/>
                </a:solidFill>
              </a:rPr>
              <a:t>Build your mentorship program to create a viable succession plan</a:t>
            </a:r>
          </a:p>
        </p:txBody>
      </p:sp>
      <p:sp>
        <p:nvSpPr>
          <p:cNvPr id="23" name="TextBox 22"/>
          <p:cNvSpPr txBox="1"/>
          <p:nvPr/>
        </p:nvSpPr>
        <p:spPr>
          <a:xfrm>
            <a:off x="287524" y="2327573"/>
            <a:ext cx="8589776" cy="1092607"/>
          </a:xfrm>
          <a:prstGeom prst="rect">
            <a:avLst/>
          </a:prstGeom>
          <a:noFill/>
        </p:spPr>
        <p:txBody>
          <a:bodyPr wrap="square" rtlCol="0">
            <a:spAutoFit/>
          </a:bodyPr>
          <a:lstStyle/>
          <a:p>
            <a:pPr marL="179388" indent="-179388" algn="l">
              <a:spcAft>
                <a:spcPts val="600"/>
              </a:spcAft>
              <a:buSzPct val="120000"/>
              <a:buFont typeface="Arial" pitchFamily="34" charset="0"/>
              <a:buChar char="•"/>
            </a:pPr>
            <a:r>
              <a:rPr lang="en-US" sz="1200" dirty="0" smtClean="0"/>
              <a:t>Mainframe specialists, such as System </a:t>
            </a:r>
            <a:r>
              <a:rPr lang="en-US" sz="1200" dirty="0"/>
              <a:t>P</a:t>
            </a:r>
            <a:r>
              <a:rPr lang="en-US" sz="1200" dirty="0" smtClean="0"/>
              <a:t>rogrammers and IMS Specialists, are typically over 50, have a unique skill set, and are tasked with running mission critical systems. All of these factors contribute to higher salary expectations than a typical Windows system administrator.</a:t>
            </a:r>
            <a:endParaRPr lang="en-US" sz="1200" dirty="0"/>
          </a:p>
          <a:p>
            <a:pPr marL="179388" indent="-179388" algn="l">
              <a:spcAft>
                <a:spcPts val="600"/>
              </a:spcAft>
              <a:buSzPct val="120000"/>
              <a:buFont typeface="Arial" pitchFamily="34" charset="0"/>
              <a:buChar char="•"/>
            </a:pPr>
            <a:r>
              <a:rPr lang="en-US" sz="1200" dirty="0"/>
              <a:t>However, o</a:t>
            </a:r>
            <a:r>
              <a:rPr lang="en-US" sz="1200" dirty="0" smtClean="0"/>
              <a:t>rganizations are reluctant </a:t>
            </a:r>
            <a:r>
              <a:rPr lang="en-US" sz="1200" dirty="0"/>
              <a:t>to </a:t>
            </a:r>
            <a:r>
              <a:rPr lang="en-US" sz="1200" dirty="0" smtClean="0"/>
              <a:t>pay the higher salaries expected by mainframe staff. This has contributed to thin resourcing, putting many organizations at risk of suddenly being without in-house mainframe expertise.</a:t>
            </a:r>
            <a:endParaRPr lang="en-US" sz="1200" dirty="0"/>
          </a:p>
        </p:txBody>
      </p:sp>
      <p:sp>
        <p:nvSpPr>
          <p:cNvPr id="27" name="Rounded Rectangle 26"/>
          <p:cNvSpPr/>
          <p:nvPr/>
        </p:nvSpPr>
        <p:spPr>
          <a:xfrm>
            <a:off x="257176" y="1998064"/>
            <a:ext cx="845542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The challenge: An aging workforce, specialized skills, and high salary expectations</a:t>
            </a:r>
            <a:endParaRPr lang="en-US" sz="1400" b="1" dirty="0">
              <a:solidFill>
                <a:schemeClr val="tx1"/>
              </a:solidFill>
            </a:endParaRPr>
          </a:p>
        </p:txBody>
      </p:sp>
      <p:sp>
        <p:nvSpPr>
          <p:cNvPr id="5" name="Text Placeholder 4"/>
          <p:cNvSpPr>
            <a:spLocks noGrp="1"/>
          </p:cNvSpPr>
          <p:nvPr>
            <p:ph type="body" sz="quarter" idx="19"/>
          </p:nvPr>
        </p:nvSpPr>
        <p:spPr>
          <a:xfrm>
            <a:off x="257176" y="1196752"/>
            <a:ext cx="8743316" cy="657225"/>
          </a:xfrm>
        </p:spPr>
        <p:txBody>
          <a:bodyPr/>
          <a:lstStyle/>
          <a:p>
            <a:r>
              <a:rPr lang="en-US" dirty="0" smtClean="0"/>
              <a:t>It takes </a:t>
            </a:r>
            <a:r>
              <a:rPr lang="en-US" dirty="0"/>
              <a:t>about </a:t>
            </a:r>
            <a:r>
              <a:rPr lang="en-US" dirty="0" smtClean="0"/>
              <a:t>two years to learn complex skills such as system programming, so start your mentorship program ASAP to prevent a resourcing crisis.</a:t>
            </a:r>
            <a:endParaRPr lang="en-US" dirty="0"/>
          </a:p>
        </p:txBody>
      </p:sp>
      <p:pic>
        <p:nvPicPr>
          <p:cNvPr id="17" name="Picture 16" descr="quote1.wmf"/>
          <p:cNvPicPr>
            <a:picLocks noChangeAspect="1"/>
          </p:cNvPicPr>
          <p:nvPr>
            <p:custDataLst>
              <p:tags r:id="rId5"/>
            </p:custDataLst>
          </p:nvPr>
        </p:nvPicPr>
        <p:blipFill>
          <a:blip r:embed="rId11" cstate="screen"/>
          <a:stretch>
            <a:fillRect/>
          </a:stretch>
        </p:blipFill>
        <p:spPr>
          <a:xfrm>
            <a:off x="244394" y="5932304"/>
            <a:ext cx="179050" cy="127893"/>
          </a:xfrm>
          <a:prstGeom prst="rect">
            <a:avLst/>
          </a:prstGeom>
        </p:spPr>
      </p:pic>
      <p:pic>
        <p:nvPicPr>
          <p:cNvPr id="20" name="Picture 19" descr="quote2.wmf"/>
          <p:cNvPicPr>
            <a:picLocks noChangeAspect="1"/>
          </p:cNvPicPr>
          <p:nvPr>
            <p:custDataLst>
              <p:tags r:id="rId6"/>
            </p:custDataLst>
          </p:nvPr>
        </p:nvPicPr>
        <p:blipFill>
          <a:blip r:embed="rId12" cstate="screen"/>
          <a:stretch>
            <a:fillRect/>
          </a:stretch>
        </p:blipFill>
        <p:spPr>
          <a:xfrm>
            <a:off x="8614044" y="5940930"/>
            <a:ext cx="179050" cy="127893"/>
          </a:xfrm>
          <a:prstGeom prst="rect">
            <a:avLst/>
          </a:prstGeom>
        </p:spPr>
      </p:pic>
      <p:pic>
        <p:nvPicPr>
          <p:cNvPr id="13" name="Picture 12" descr="sample_linkbar-itrgNEW.gif">
            <a:hlinkClick r:id="rId13"/>
          </p:cNvPr>
          <p:cNvPicPr>
            <a:picLocks noChangeAspect="1"/>
          </p:cNvPicPr>
          <p:nvPr/>
        </p:nvPicPr>
        <p:blipFill>
          <a:blip r:embed="rId1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124522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32948" cy="864096"/>
          </a:xfrm>
        </p:spPr>
        <p:txBody>
          <a:bodyPr/>
          <a:lstStyle/>
          <a:p>
            <a:r>
              <a:rPr lang="en-US" dirty="0" smtClean="0"/>
              <a:t>Use educational centers as both a training resource and a source of mentorship candidates</a:t>
            </a:r>
            <a:endParaRPr lang="en-CA" dirty="0"/>
          </a:p>
        </p:txBody>
      </p:sp>
      <p:sp>
        <p:nvSpPr>
          <p:cNvPr id="27" name="TextBox 26"/>
          <p:cNvSpPr txBox="1"/>
          <p:nvPr/>
        </p:nvSpPr>
        <p:spPr>
          <a:xfrm>
            <a:off x="287524" y="1376772"/>
            <a:ext cx="8589776" cy="461665"/>
          </a:xfrm>
          <a:prstGeom prst="rect">
            <a:avLst/>
          </a:prstGeom>
          <a:noFill/>
        </p:spPr>
        <p:txBody>
          <a:bodyPr wrap="square" rtlCol="0">
            <a:spAutoFit/>
          </a:bodyPr>
          <a:lstStyle/>
          <a:p>
            <a:pPr algn="l">
              <a:spcAft>
                <a:spcPts val="600"/>
              </a:spcAft>
            </a:pPr>
            <a:r>
              <a:rPr lang="en-US" sz="1200" dirty="0" smtClean="0"/>
              <a:t>Training is available from a wide range of sources for operator, DB2, COBOL and general mainframe skills. While you can’t expect someone right out of school to be fully independent, that training can jump start the mentorship process.</a:t>
            </a:r>
            <a:endParaRPr lang="en-CA" sz="1200" dirty="0"/>
          </a:p>
        </p:txBody>
      </p:sp>
      <p:pic>
        <p:nvPicPr>
          <p:cNvPr id="15" name="Picture 14" descr="train-it-staff.wmf"/>
          <p:cNvPicPr>
            <a:picLocks noChangeAspect="1"/>
          </p:cNvPicPr>
          <p:nvPr/>
        </p:nvPicPr>
        <p:blipFill>
          <a:blip r:embed="rId3" cstate="screen"/>
          <a:stretch>
            <a:fillRect/>
          </a:stretch>
        </p:blipFill>
        <p:spPr>
          <a:xfrm>
            <a:off x="7778421" y="4578363"/>
            <a:ext cx="1006047" cy="65083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xmlns="" val="144354315"/>
              </p:ext>
            </p:extLst>
          </p:nvPr>
        </p:nvGraphicFramePr>
        <p:xfrm>
          <a:off x="380059" y="1906528"/>
          <a:ext cx="8491536" cy="3459480"/>
        </p:xfrm>
        <a:graphic>
          <a:graphicData uri="http://schemas.openxmlformats.org/drawingml/2006/table">
            <a:tbl>
              <a:tblPr firstRow="1" bandRow="1">
                <a:tableStyleId>{5C22544A-7EE6-4342-B048-85BDC9FD1C3A}</a:tableStyleId>
              </a:tblPr>
              <a:tblGrid>
                <a:gridCol w="1470396"/>
                <a:gridCol w="7021140"/>
              </a:tblGrid>
              <a:tr h="130304">
                <a:tc>
                  <a:txBody>
                    <a:bodyPr/>
                    <a:lstStyle/>
                    <a:p>
                      <a:r>
                        <a:rPr lang="en-US" sz="1200" dirty="0" smtClean="0"/>
                        <a:t>Category</a:t>
                      </a:r>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en-US" sz="1200" dirty="0" smtClean="0"/>
                        <a:t>Individual Metrics</a:t>
                      </a:r>
                      <a:endParaRPr lang="en-US" sz="12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536978">
                <a:tc>
                  <a:txBody>
                    <a:bodyPr/>
                    <a:lstStyle/>
                    <a:p>
                      <a:r>
                        <a:rPr lang="en-US" sz="1200" dirty="0" smtClean="0"/>
                        <a:t>Universities</a:t>
                      </a:r>
                      <a:r>
                        <a:rPr lang="en-US" sz="1200" baseline="0" dirty="0" smtClean="0"/>
                        <a:t> and colleges</a:t>
                      </a: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indent="-166688" algn="l" defTabSz="914400" rtl="0" eaLnBrk="1" latinLnBrk="0" hangingPunct="1">
                        <a:lnSpc>
                          <a:spcPct val="100000"/>
                        </a:lnSpc>
                        <a:spcBef>
                          <a:spcPts val="300"/>
                        </a:spcBef>
                        <a:spcAft>
                          <a:spcPts val="300"/>
                        </a:spcAft>
                        <a:buFont typeface="Arial" pitchFamily="34" charset="0"/>
                        <a:buChar char="•"/>
                      </a:pPr>
                      <a:r>
                        <a:rPr lang="en-US" sz="1200" kern="1200" dirty="0" smtClean="0">
                          <a:solidFill>
                            <a:schemeClr val="dk1"/>
                          </a:solidFill>
                          <a:latin typeface="+mn-lt"/>
                          <a:ea typeface="+mn-ea"/>
                          <a:cs typeface="+mn-cs"/>
                        </a:rPr>
                        <a:t>Over 1,000 universities and colleges offer mainframe training, typically as a s</a:t>
                      </a:r>
                      <a:r>
                        <a:rPr lang="en-US" sz="1200" kern="1200" baseline="0" dirty="0" smtClean="0">
                          <a:solidFill>
                            <a:schemeClr val="dk1"/>
                          </a:solidFill>
                          <a:latin typeface="+mn-lt"/>
                          <a:ea typeface="+mn-ea"/>
                          <a:cs typeface="+mn-cs"/>
                        </a:rPr>
                        <a:t>pecialization option in a computer science degree. IBM provides a </a:t>
                      </a:r>
                      <a:r>
                        <a:rPr lang="en-US" sz="1200" kern="1200" baseline="0" dirty="0" smtClean="0">
                          <a:solidFill>
                            <a:schemeClr val="dk1"/>
                          </a:solidFill>
                          <a:latin typeface="+mn-lt"/>
                          <a:ea typeface="+mn-ea"/>
                          <a:cs typeface="+mn-cs"/>
                          <a:hlinkClick r:id="rId4"/>
                        </a:rPr>
                        <a:t>list of schools</a:t>
                      </a:r>
                      <a:r>
                        <a:rPr lang="en-US" sz="1200" kern="1200" baseline="0" dirty="0" smtClean="0">
                          <a:solidFill>
                            <a:schemeClr val="dk1"/>
                          </a:solidFill>
                          <a:latin typeface="+mn-lt"/>
                          <a:ea typeface="+mn-ea"/>
                          <a:cs typeface="+mn-cs"/>
                        </a:rPr>
                        <a:t> worldwide that offer mainframe courses, but it’s not complete, so also contact your local colleges.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270872">
                <a:tc>
                  <a:txBody>
                    <a:bodyPr/>
                    <a:lstStyle/>
                    <a:p>
                      <a:r>
                        <a:rPr lang="en-US" sz="1200" dirty="0" smtClean="0"/>
                        <a:t>IBM Academic Initiative for System z</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dirty="0" smtClean="0">
                          <a:solidFill>
                            <a:schemeClr val="dk1"/>
                          </a:solidFill>
                          <a:latin typeface="+mn-lt"/>
                          <a:ea typeface="+mn-ea"/>
                          <a:cs typeface="+mn-cs"/>
                        </a:rPr>
                        <a:t>In addition to supporting universities and colleges, IBM also offers its own training programs. IBM’s courses are</a:t>
                      </a:r>
                      <a:r>
                        <a:rPr lang="en-US" sz="1200" kern="1200" baseline="0" dirty="0" smtClean="0">
                          <a:solidFill>
                            <a:schemeClr val="dk1"/>
                          </a:solidFill>
                          <a:latin typeface="+mn-lt"/>
                          <a:ea typeface="+mn-ea"/>
                          <a:cs typeface="+mn-cs"/>
                        </a:rPr>
                        <a:t> mostly introductory or focused on specific needs (e.g. Linux on z). </a:t>
                      </a:r>
                      <a:r>
                        <a:rPr lang="en-US" sz="1200" kern="1200" dirty="0" smtClean="0">
                          <a:solidFill>
                            <a:schemeClr val="dk1"/>
                          </a:solidFill>
                          <a:latin typeface="+mn-lt"/>
                          <a:ea typeface="+mn-ea"/>
                          <a:cs typeface="+mn-cs"/>
                        </a:rPr>
                        <a:t>For an overview of the</a:t>
                      </a:r>
                      <a:r>
                        <a:rPr lang="en-US" sz="1200" kern="1200" baseline="0" dirty="0" smtClean="0">
                          <a:solidFill>
                            <a:schemeClr val="dk1"/>
                          </a:solidFill>
                          <a:latin typeface="+mn-lt"/>
                          <a:ea typeface="+mn-ea"/>
                          <a:cs typeface="+mn-cs"/>
                        </a:rPr>
                        <a:t> initiative, including resources for colleges as well as IBM’s courses, see the </a:t>
                      </a:r>
                      <a:r>
                        <a:rPr lang="en-US" sz="1200" dirty="0" smtClean="0">
                          <a:hlinkClick r:id="rId5"/>
                        </a:rPr>
                        <a:t>IBM Academic Initiative</a:t>
                      </a:r>
                      <a:r>
                        <a:rPr lang="en-US" sz="1200" dirty="0" smtClean="0"/>
                        <a:t> </a:t>
                      </a:r>
                      <a:r>
                        <a:rPr lang="en-US" sz="1200" baseline="0" dirty="0" smtClean="0"/>
                        <a:t>page.</a:t>
                      </a:r>
                      <a:endParaRPr lang="en-US" sz="1200" kern="1200" dirty="0" smtClean="0">
                        <a:solidFill>
                          <a:schemeClr val="dk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685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Vendor</a:t>
                      </a:r>
                      <a:r>
                        <a:rPr lang="en-US" sz="1200" baseline="0" dirty="0" smtClean="0"/>
                        <a:t> training</a:t>
                      </a: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dirty="0" smtClean="0">
                          <a:solidFill>
                            <a:schemeClr val="dk1"/>
                          </a:solidFill>
                          <a:latin typeface="+mn-lt"/>
                          <a:ea typeface="+mn-ea"/>
                          <a:cs typeface="+mn-cs"/>
                        </a:rPr>
                        <a:t>Vendors </a:t>
                      </a:r>
                      <a:r>
                        <a:rPr lang="en-US" sz="1200" kern="1200" baseline="0" dirty="0" smtClean="0">
                          <a:solidFill>
                            <a:schemeClr val="dk1"/>
                          </a:solidFill>
                          <a:latin typeface="+mn-lt"/>
                          <a:ea typeface="+mn-ea"/>
                          <a:cs typeface="+mn-cs"/>
                        </a:rPr>
                        <a:t>who sell mainframe-related solutions provide training for their products or, in some cases, more extensive training. For example, BMC Software provides training for their </a:t>
                      </a:r>
                      <a:r>
                        <a:rPr lang="en-US" sz="1200" kern="1200" baseline="0" dirty="0" smtClean="0">
                          <a:solidFill>
                            <a:schemeClr val="dk1"/>
                          </a:solidFill>
                          <a:latin typeface="+mn-lt"/>
                          <a:ea typeface="+mn-ea"/>
                          <a:cs typeface="+mn-cs"/>
                          <a:hlinkClick r:id="rId6"/>
                        </a:rPr>
                        <a:t>Control-M</a:t>
                      </a:r>
                      <a:r>
                        <a:rPr lang="en-US" sz="1200" kern="1200" baseline="0" dirty="0" smtClean="0">
                          <a:solidFill>
                            <a:schemeClr val="dk1"/>
                          </a:solidFill>
                          <a:latin typeface="+mn-lt"/>
                          <a:ea typeface="+mn-ea"/>
                          <a:cs typeface="+mn-cs"/>
                        </a:rPr>
                        <a:t> automation products. </a:t>
                      </a:r>
                      <a:r>
                        <a:rPr lang="en-US" sz="1200" kern="1200" baseline="0" dirty="0" smtClean="0">
                          <a:solidFill>
                            <a:schemeClr val="dk1"/>
                          </a:solidFill>
                          <a:latin typeface="+mn-lt"/>
                          <a:ea typeface="+mn-ea"/>
                          <a:cs typeface="+mn-cs"/>
                          <a:hlinkClick r:id="rId7"/>
                        </a:rPr>
                        <a:t>CA’s Mainframe Academy</a:t>
                      </a:r>
                      <a:r>
                        <a:rPr lang="en-US" sz="1200" kern="1200" baseline="0" dirty="0" smtClean="0">
                          <a:solidFill>
                            <a:schemeClr val="dk1"/>
                          </a:solidFill>
                          <a:latin typeface="+mn-lt"/>
                          <a:ea typeface="+mn-ea"/>
                          <a:cs typeface="+mn-cs"/>
                        </a:rPr>
                        <a:t> provides a 12-week comprehensive program as well as access to an e-learning library. </a:t>
                      </a:r>
                      <a:endParaRPr lang="en-US" sz="1200" kern="1200" dirty="0" smtClean="0">
                        <a:solidFill>
                          <a:schemeClr val="dk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77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Independent </a:t>
                      </a:r>
                      <a:r>
                        <a:rPr lang="en-US" sz="1200" baseline="0" dirty="0" smtClean="0"/>
                        <a:t>institutions and user groups</a:t>
                      </a: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dirty="0" smtClean="0">
                          <a:solidFill>
                            <a:schemeClr val="dk1"/>
                          </a:solidFill>
                          <a:latin typeface="+mn-lt"/>
                          <a:ea typeface="+mn-ea"/>
                          <a:cs typeface="+mn-cs"/>
                        </a:rPr>
                        <a:t>Several organizations, such</a:t>
                      </a:r>
                      <a:r>
                        <a:rPr lang="en-US" sz="1200" kern="1200" baseline="0" dirty="0" smtClean="0">
                          <a:solidFill>
                            <a:schemeClr val="dk1"/>
                          </a:solidFill>
                          <a:latin typeface="+mn-lt"/>
                          <a:ea typeface="+mn-ea"/>
                          <a:cs typeface="+mn-cs"/>
                        </a:rPr>
                        <a:t> as </a:t>
                      </a:r>
                      <a:r>
                        <a:rPr lang="en-US" sz="1200" kern="1200" baseline="0" dirty="0" smtClean="0">
                          <a:solidFill>
                            <a:schemeClr val="dk1"/>
                          </a:solidFill>
                          <a:latin typeface="+mn-lt"/>
                          <a:ea typeface="+mn-ea"/>
                          <a:cs typeface="+mn-cs"/>
                          <a:hlinkClick r:id="rId8"/>
                        </a:rPr>
                        <a:t>ExitCertified</a:t>
                      </a:r>
                      <a:r>
                        <a:rPr lang="en-US" sz="1200" kern="1200" baseline="0" dirty="0" smtClean="0">
                          <a:solidFill>
                            <a:schemeClr val="dk1"/>
                          </a:solidFill>
                          <a:latin typeface="+mn-lt"/>
                          <a:ea typeface="+mn-ea"/>
                          <a:cs typeface="+mn-cs"/>
                        </a:rPr>
                        <a:t> and </a:t>
                      </a:r>
                      <a:r>
                        <a:rPr lang="en-US" sz="1200" kern="1200" dirty="0" err="1" smtClean="0">
                          <a:solidFill>
                            <a:schemeClr val="dk1"/>
                          </a:solidFill>
                          <a:latin typeface="+mn-lt"/>
                          <a:ea typeface="+mn-ea"/>
                          <a:cs typeface="+mn-cs"/>
                          <a:hlinkClick r:id="rId9"/>
                        </a:rPr>
                        <a:t>Wintrac</a:t>
                      </a:r>
                      <a:r>
                        <a:rPr lang="en-US" sz="1200" kern="1200" dirty="0" smtClean="0">
                          <a:solidFill>
                            <a:schemeClr val="dk1"/>
                          </a:solidFill>
                          <a:latin typeface="+mn-lt"/>
                          <a:ea typeface="+mn-ea"/>
                          <a:cs typeface="+mn-cs"/>
                        </a:rPr>
                        <a:t>, </a:t>
                      </a:r>
                      <a:r>
                        <a:rPr lang="en-US" sz="1200" kern="1200" baseline="0" dirty="0" smtClean="0">
                          <a:solidFill>
                            <a:schemeClr val="dk1"/>
                          </a:solidFill>
                          <a:latin typeface="+mn-lt"/>
                          <a:ea typeface="+mn-ea"/>
                          <a:cs typeface="+mn-cs"/>
                        </a:rPr>
                        <a:t>offer classroom and online training. Others, such as </a:t>
                      </a:r>
                      <a:r>
                        <a:rPr lang="en-US" sz="1200" kern="1200" dirty="0" smtClean="0">
                          <a:solidFill>
                            <a:schemeClr val="dk1"/>
                          </a:solidFill>
                          <a:latin typeface="+mn-lt"/>
                          <a:ea typeface="+mn-ea"/>
                          <a:cs typeface="+mn-cs"/>
                          <a:hlinkClick r:id="rId10"/>
                        </a:rPr>
                        <a:t>Interskill</a:t>
                      </a:r>
                      <a:r>
                        <a:rPr lang="en-US" sz="1200" kern="1200" baseline="0" dirty="0" smtClean="0">
                          <a:solidFill>
                            <a:schemeClr val="dk1"/>
                          </a:solidFill>
                          <a:latin typeface="+mn-lt"/>
                          <a:ea typeface="+mn-ea"/>
                          <a:cs typeface="+mn-cs"/>
                        </a:rPr>
                        <a:t> and</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hlinkClick r:id="rId11"/>
                        </a:rPr>
                        <a:t>Datatrain</a:t>
                      </a:r>
                      <a:r>
                        <a:rPr lang="en-US" sz="1200" kern="1200" dirty="0" smtClean="0">
                          <a:solidFill>
                            <a:schemeClr val="dk1"/>
                          </a:solidFill>
                          <a:latin typeface="+mn-lt"/>
                          <a:ea typeface="+mn-ea"/>
                          <a:cs typeface="+mn-cs"/>
                        </a:rPr>
                        <a:t>, focus specifically</a:t>
                      </a:r>
                      <a:r>
                        <a:rPr lang="en-US" sz="1200" kern="1200" baseline="0" dirty="0" smtClean="0">
                          <a:solidFill>
                            <a:schemeClr val="dk1"/>
                          </a:solidFill>
                          <a:latin typeface="+mn-lt"/>
                          <a:ea typeface="+mn-ea"/>
                          <a:cs typeface="+mn-cs"/>
                        </a:rPr>
                        <a:t> on online training. </a:t>
                      </a:r>
                    </a:p>
                    <a:p>
                      <a:pPr marL="166688" marR="0" indent="-166688" algn="l" defTabSz="914400" rtl="0" eaLnBrk="1" fontAlgn="auto" latinLnBrk="0" hangingPunct="1">
                        <a:lnSpc>
                          <a:spcPct val="100000"/>
                        </a:lnSpc>
                        <a:spcBef>
                          <a:spcPts val="300"/>
                        </a:spcBef>
                        <a:spcAft>
                          <a:spcPts val="300"/>
                        </a:spcAft>
                        <a:buClrTx/>
                        <a:buSzTx/>
                        <a:buFont typeface="Arial" pitchFamily="34" charset="0"/>
                        <a:buChar char="•"/>
                        <a:tabLst/>
                        <a:defRPr/>
                      </a:pPr>
                      <a:r>
                        <a:rPr lang="en-US" sz="1200" kern="1200" baseline="0" dirty="0" smtClean="0">
                          <a:solidFill>
                            <a:schemeClr val="dk1"/>
                          </a:solidFill>
                          <a:latin typeface="+mn-lt"/>
                          <a:ea typeface="+mn-ea"/>
                          <a:cs typeface="+mn-cs"/>
                        </a:rPr>
                        <a:t>User groups, such as </a:t>
                      </a:r>
                      <a:r>
                        <a:rPr lang="en-US" sz="1200" kern="1200" baseline="0" dirty="0" smtClean="0">
                          <a:solidFill>
                            <a:schemeClr val="dk1"/>
                          </a:solidFill>
                          <a:latin typeface="+mn-lt"/>
                          <a:ea typeface="+mn-ea"/>
                          <a:cs typeface="+mn-cs"/>
                          <a:hlinkClick r:id="rId12"/>
                        </a:rPr>
                        <a:t>SHARE</a:t>
                      </a:r>
                      <a:r>
                        <a:rPr lang="en-US" sz="1200" kern="1200" baseline="0" dirty="0" smtClean="0">
                          <a:solidFill>
                            <a:schemeClr val="dk1"/>
                          </a:solidFill>
                          <a:latin typeface="+mn-lt"/>
                          <a:ea typeface="+mn-ea"/>
                          <a:cs typeface="+mn-cs"/>
                        </a:rPr>
                        <a:t> and </a:t>
                      </a:r>
                      <a:r>
                        <a:rPr lang="en-US" sz="1200" kern="1200" baseline="0" dirty="0" smtClean="0">
                          <a:solidFill>
                            <a:schemeClr val="dk1"/>
                          </a:solidFill>
                          <a:latin typeface="+mn-lt"/>
                          <a:ea typeface="+mn-ea"/>
                          <a:cs typeface="+mn-cs"/>
                          <a:hlinkClick r:id="rId13"/>
                        </a:rPr>
                        <a:t>Destination z</a:t>
                      </a:r>
                      <a:r>
                        <a:rPr lang="en-US" sz="1200" kern="1200" baseline="0" dirty="0" smtClean="0">
                          <a:solidFill>
                            <a:schemeClr val="dk1"/>
                          </a:solidFill>
                          <a:latin typeface="+mn-lt"/>
                          <a:ea typeface="+mn-ea"/>
                          <a:cs typeface="+mn-cs"/>
                        </a:rPr>
                        <a:t>, are a good resource for mainframe information and seminars to supplement your knowledge and stay on top of what’s new.</a:t>
                      </a:r>
                      <a:endParaRPr lang="en-US" sz="1200" kern="1200" dirty="0" smtClean="0">
                        <a:solidFill>
                          <a:schemeClr val="dk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pSp>
        <p:nvGrpSpPr>
          <p:cNvPr id="9" name="Group 136"/>
          <p:cNvGrpSpPr/>
          <p:nvPr/>
        </p:nvGrpSpPr>
        <p:grpSpPr>
          <a:xfrm>
            <a:off x="328291" y="5425006"/>
            <a:ext cx="8491536" cy="848310"/>
            <a:chOff x="328291" y="3598911"/>
            <a:chExt cx="8491536" cy="848310"/>
          </a:xfrm>
        </p:grpSpPr>
        <p:sp>
          <p:nvSpPr>
            <p:cNvPr id="10" name="Rounded Rectangle 9"/>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CA" sz="1200" dirty="0" smtClean="0">
                  <a:solidFill>
                    <a:schemeClr val="tx1"/>
                  </a:solidFill>
                </a:rPr>
                <a:t>Don’t wait until you need to hire. Contact local </a:t>
              </a:r>
              <a:r>
                <a:rPr lang="en-CA" sz="1200" dirty="0">
                  <a:solidFill>
                    <a:schemeClr val="tx1"/>
                  </a:solidFill>
                </a:rPr>
                <a:t>colleges about </a:t>
              </a:r>
              <a:r>
                <a:rPr lang="en-CA" sz="1200" dirty="0" smtClean="0">
                  <a:solidFill>
                    <a:schemeClr val="tx1"/>
                  </a:solidFill>
                </a:rPr>
                <a:t>mainframe courses and get involved in co-op programs. </a:t>
              </a:r>
              <a:r>
                <a:rPr lang="en-US" sz="1200" dirty="0" smtClean="0">
                  <a:solidFill>
                    <a:schemeClr val="tx1"/>
                  </a:solidFill>
                </a:rPr>
                <a:t>Your inquiries let them know </a:t>
              </a:r>
              <a:r>
                <a:rPr lang="en-US" sz="1200" dirty="0">
                  <a:solidFill>
                    <a:schemeClr val="tx1"/>
                  </a:solidFill>
                </a:rPr>
                <a:t>these skills are still in demand, </a:t>
              </a:r>
              <a:r>
                <a:rPr lang="en-US" sz="1200" dirty="0" smtClean="0">
                  <a:solidFill>
                    <a:schemeClr val="tx1"/>
                  </a:solidFill>
                </a:rPr>
                <a:t>which will influence </a:t>
              </a:r>
              <a:r>
                <a:rPr lang="en-US" sz="1200" dirty="0">
                  <a:solidFill>
                    <a:schemeClr val="tx1"/>
                  </a:solidFill>
                </a:rPr>
                <a:t>curriculum planning </a:t>
              </a:r>
              <a:r>
                <a:rPr lang="en-US" sz="1200" dirty="0" smtClean="0">
                  <a:solidFill>
                    <a:schemeClr val="tx1"/>
                  </a:solidFill>
                </a:rPr>
                <a:t>and help the colleges draw students to these classes</a:t>
              </a:r>
              <a:r>
                <a:rPr lang="en-CA" sz="1200" dirty="0" smtClean="0">
                  <a:solidFill>
                    <a:schemeClr val="tx1"/>
                  </a:solidFill>
                </a:rPr>
                <a:t>.</a:t>
              </a:r>
            </a:p>
          </p:txBody>
        </p:sp>
        <p:pic>
          <p:nvPicPr>
            <p:cNvPr id="11" name="Picture 10" descr="insight.png"/>
            <p:cNvPicPr>
              <a:picLocks noChangeAspect="1"/>
            </p:cNvPicPr>
            <p:nvPr/>
          </p:nvPicPr>
          <p:blipFill>
            <a:blip r:embed="rId14" cstate="screen"/>
            <a:stretch>
              <a:fillRect/>
            </a:stretch>
          </p:blipFill>
          <p:spPr>
            <a:xfrm>
              <a:off x="328614" y="3609020"/>
              <a:ext cx="1000207" cy="838201"/>
            </a:xfrm>
            <a:prstGeom prst="rect">
              <a:avLst/>
            </a:prstGeom>
          </p:spPr>
        </p:pic>
      </p:grpSp>
      <p:pic>
        <p:nvPicPr>
          <p:cNvPr id="12" name="Picture 11" descr="sample_linkbar-itrgNEW.gif">
            <a:hlinkClick r:id="rId15"/>
          </p:cNvPr>
          <p:cNvPicPr>
            <a:picLocks noChangeAspect="1"/>
          </p:cNvPicPr>
          <p:nvPr/>
        </p:nvPicPr>
        <p:blipFill>
          <a:blip r:embed="rId1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172279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4462" cy="864096"/>
          </a:xfrm>
        </p:spPr>
        <p:txBody>
          <a:bodyPr/>
          <a:lstStyle/>
          <a:p>
            <a:r>
              <a:rPr lang="en-US" dirty="0" smtClean="0"/>
              <a:t>Reduce staffing requirements by automating operator and system programming tasks</a:t>
            </a:r>
            <a:endParaRPr lang="en-US" dirty="0"/>
          </a:p>
        </p:txBody>
      </p:sp>
      <p:sp>
        <p:nvSpPr>
          <p:cNvPr id="3" name="Text Placeholder 2"/>
          <p:cNvSpPr>
            <a:spLocks noGrp="1"/>
          </p:cNvSpPr>
          <p:nvPr>
            <p:ph type="body" sz="quarter" idx="16"/>
          </p:nvPr>
        </p:nvSpPr>
        <p:spPr>
          <a:xfrm>
            <a:off x="249303" y="1376772"/>
            <a:ext cx="5186793" cy="2124238"/>
          </a:xfrm>
        </p:spPr>
        <p:txBody>
          <a:bodyPr/>
          <a:lstStyle/>
          <a:p>
            <a:pPr>
              <a:spcBef>
                <a:spcPts val="0"/>
              </a:spcBef>
              <a:spcAft>
                <a:spcPts val="600"/>
              </a:spcAft>
            </a:pPr>
            <a:r>
              <a:rPr lang="en-US" dirty="0" smtClean="0"/>
              <a:t>Although automation tools can be expensive, it’s worth it for organizations facing a critical skills shortage. Most operator tasks and low-level system programming tasks can be automated.</a:t>
            </a:r>
          </a:p>
          <a:p>
            <a:pPr>
              <a:spcBef>
                <a:spcPts val="0"/>
              </a:spcBef>
              <a:spcAft>
                <a:spcPts val="600"/>
              </a:spcAft>
            </a:pPr>
            <a:r>
              <a:rPr lang="en-US" dirty="0" smtClean="0"/>
              <a:t>For </a:t>
            </a:r>
            <a:r>
              <a:rPr lang="en-US" dirty="0"/>
              <a:t>example, if you currently have </a:t>
            </a:r>
            <a:r>
              <a:rPr lang="en-US" dirty="0" smtClean="0"/>
              <a:t>four system programmers, as much as 75</a:t>
            </a:r>
            <a:r>
              <a:rPr lang="en-US" dirty="0"/>
              <a:t>% of their work can be automated, which could reduce your resourcing requirements </a:t>
            </a:r>
            <a:r>
              <a:rPr lang="en-US" dirty="0" smtClean="0"/>
              <a:t>to one system programmer. Similarly, most operator tasks can be automated.  </a:t>
            </a:r>
          </a:p>
          <a:p>
            <a:pPr>
              <a:spcBef>
                <a:spcPts val="0"/>
              </a:spcBef>
              <a:spcAft>
                <a:spcPts val="600"/>
              </a:spcAft>
            </a:pPr>
            <a:r>
              <a:rPr lang="en-US" dirty="0" smtClean="0"/>
              <a:t>Automation also reduces outage </a:t>
            </a:r>
            <a:r>
              <a:rPr lang="en-US" dirty="0"/>
              <a:t>time by responding automatically to system </a:t>
            </a:r>
            <a:r>
              <a:rPr lang="en-US" dirty="0" smtClean="0"/>
              <a:t>conditions, or at the very least ensuring that alerts are sent to appropriate staff at the first indication of a potential issue.</a:t>
            </a:r>
            <a:endParaRPr lang="en-US" dirty="0"/>
          </a:p>
        </p:txBody>
      </p:sp>
      <p:sp>
        <p:nvSpPr>
          <p:cNvPr id="9" name="Rectangle 8"/>
          <p:cNvSpPr/>
          <p:nvPr/>
        </p:nvSpPr>
        <p:spPr>
          <a:xfrm>
            <a:off x="5616116" y="1448780"/>
            <a:ext cx="3189176" cy="1892826"/>
          </a:xfrm>
          <a:prstGeom prst="rect">
            <a:avLst/>
          </a:prstGeom>
          <a:ln w="19050">
            <a:solidFill>
              <a:srgbClr val="D17D08"/>
            </a:solidFill>
          </a:ln>
        </p:spPr>
        <p:txBody>
          <a:bodyPr wrap="square">
            <a:spAutoFit/>
          </a:bodyPr>
          <a:lstStyle/>
          <a:p>
            <a:pPr algn="l">
              <a:spcAft>
                <a:spcPts val="600"/>
              </a:spcAft>
            </a:pPr>
            <a:r>
              <a:rPr lang="en-US" sz="800" dirty="0" smtClean="0"/>
              <a:t/>
            </a:r>
            <a:br>
              <a:rPr lang="en-US" sz="800" dirty="0" smtClean="0"/>
            </a:br>
            <a:r>
              <a:rPr lang="en-US" sz="1200" dirty="0" smtClean="0"/>
              <a:t>According to a 2011 </a:t>
            </a:r>
            <a:r>
              <a:rPr lang="en-US" sz="1200" dirty="0"/>
              <a:t>BMC Software mainframe </a:t>
            </a:r>
            <a:r>
              <a:rPr lang="en-US" sz="1200" dirty="0" smtClean="0"/>
              <a:t>survey, </a:t>
            </a:r>
            <a:r>
              <a:rPr lang="en-US" sz="1200" dirty="0"/>
              <a:t>32% </a:t>
            </a:r>
            <a:r>
              <a:rPr lang="en-US" sz="1200" dirty="0" smtClean="0"/>
              <a:t>of </a:t>
            </a:r>
            <a:r>
              <a:rPr lang="en-US" sz="1200" dirty="0"/>
              <a:t>organizations are using automation tools to </a:t>
            </a:r>
            <a:r>
              <a:rPr lang="en-US" sz="1200" dirty="0" smtClean="0"/>
              <a:t>address their skills shortage. </a:t>
            </a:r>
          </a:p>
          <a:p>
            <a:pPr algn="l">
              <a:spcAft>
                <a:spcPts val="0"/>
              </a:spcAft>
            </a:pPr>
            <a:r>
              <a:rPr lang="en-US" sz="1200" dirty="0" smtClean="0"/>
              <a:t>Automation ranked as the third most popular tactic after Training Internally (61%) and Hiring Experienced External Candidates (50%).</a:t>
            </a:r>
            <a:br>
              <a:rPr lang="en-US" sz="1200" dirty="0" smtClean="0"/>
            </a:br>
            <a:endParaRPr lang="en-US" sz="800" dirty="0"/>
          </a:p>
        </p:txBody>
      </p:sp>
      <p:sp>
        <p:nvSpPr>
          <p:cNvPr id="10" name="TextBox 9"/>
          <p:cNvSpPr txBox="1"/>
          <p:nvPr>
            <p:custDataLst>
              <p:tags r:id="rId1"/>
            </p:custDataLst>
          </p:nvPr>
        </p:nvSpPr>
        <p:spPr>
          <a:xfrm>
            <a:off x="5663006" y="3537012"/>
            <a:ext cx="3187858" cy="1815882"/>
          </a:xfrm>
          <a:prstGeom prst="rect">
            <a:avLst/>
          </a:prstGeom>
          <a:noFill/>
          <a:ln w="19050">
            <a:noFill/>
          </a:ln>
        </p:spPr>
        <p:txBody>
          <a:bodyPr wrap="square" rtlCol="0">
            <a:spAutoFit/>
          </a:bodyPr>
          <a:lstStyle/>
          <a:p>
            <a:pPr algn="l">
              <a:spcAft>
                <a:spcPts val="600"/>
              </a:spcAft>
            </a:pPr>
            <a:endParaRPr lang="en-US" sz="800" i="1" dirty="0" smtClean="0"/>
          </a:p>
          <a:p>
            <a:pPr algn="l">
              <a:spcAft>
                <a:spcPts val="600"/>
              </a:spcAft>
            </a:pPr>
            <a:r>
              <a:rPr lang="en-US" sz="1400" i="1" dirty="0" smtClean="0">
                <a:latin typeface="+mj-lt"/>
              </a:rPr>
              <a:t>Replacing </a:t>
            </a:r>
            <a:r>
              <a:rPr lang="en-US" sz="1400" i="1" dirty="0">
                <a:latin typeface="+mj-lt"/>
              </a:rPr>
              <a:t>human operators is part of the benefit of automation, but not the only benefit.  An automated product also responds much more quickly if something goes wrong.</a:t>
            </a:r>
          </a:p>
          <a:p>
            <a:pPr algn="r">
              <a:spcAft>
                <a:spcPts val="600"/>
              </a:spcAft>
            </a:pPr>
            <a:r>
              <a:rPr lang="en-US" sz="1200" i="1" dirty="0" smtClean="0"/>
              <a:t> - Simon Spanchak, CTO, </a:t>
            </a:r>
            <a:br>
              <a:rPr lang="en-US" sz="1200" i="1" dirty="0" smtClean="0"/>
            </a:br>
            <a:r>
              <a:rPr lang="en-US" sz="1200" i="1" dirty="0" smtClean="0"/>
              <a:t>Exspans </a:t>
            </a:r>
            <a:r>
              <a:rPr lang="en-US" sz="1200" i="1" dirty="0"/>
              <a:t>Systems Inc</a:t>
            </a:r>
            <a:r>
              <a:rPr lang="en-US" sz="1200" i="1" dirty="0" smtClean="0"/>
              <a:t>.</a:t>
            </a:r>
            <a:endParaRPr lang="en-US" sz="1200" i="1" dirty="0"/>
          </a:p>
        </p:txBody>
      </p:sp>
      <p:pic>
        <p:nvPicPr>
          <p:cNvPr id="11" name="Picture 10" descr="quote1.wmf"/>
          <p:cNvPicPr>
            <a:picLocks noChangeAspect="1"/>
          </p:cNvPicPr>
          <p:nvPr>
            <p:custDataLst>
              <p:tags r:id="rId2"/>
            </p:custDataLst>
          </p:nvPr>
        </p:nvPicPr>
        <p:blipFill>
          <a:blip r:embed="rId8" cstate="screen"/>
          <a:stretch>
            <a:fillRect/>
          </a:stretch>
        </p:blipFill>
        <p:spPr>
          <a:xfrm>
            <a:off x="5551923" y="3796855"/>
            <a:ext cx="179050" cy="127893"/>
          </a:xfrm>
          <a:prstGeom prst="rect">
            <a:avLst/>
          </a:prstGeom>
        </p:spPr>
      </p:pic>
      <p:pic>
        <p:nvPicPr>
          <p:cNvPr id="12" name="Picture 11" descr="quote2.wmf"/>
          <p:cNvPicPr>
            <a:picLocks noChangeAspect="1"/>
          </p:cNvPicPr>
          <p:nvPr>
            <p:custDataLst>
              <p:tags r:id="rId3"/>
            </p:custDataLst>
          </p:nvPr>
        </p:nvPicPr>
        <p:blipFill>
          <a:blip r:embed="rId9" cstate="screen"/>
          <a:stretch>
            <a:fillRect/>
          </a:stretch>
        </p:blipFill>
        <p:spPr>
          <a:xfrm>
            <a:off x="7651041" y="4661041"/>
            <a:ext cx="179050" cy="127893"/>
          </a:xfrm>
          <a:prstGeom prst="rect">
            <a:avLst/>
          </a:prstGeom>
        </p:spPr>
      </p:pic>
      <p:grpSp>
        <p:nvGrpSpPr>
          <p:cNvPr id="13" name="Group 13"/>
          <p:cNvGrpSpPr/>
          <p:nvPr>
            <p:custDataLst>
              <p:tags r:id="rId4"/>
            </p:custDataLst>
          </p:nvPr>
        </p:nvGrpSpPr>
        <p:grpSpPr>
          <a:xfrm>
            <a:off x="222103" y="3560241"/>
            <a:ext cx="5171401" cy="1740964"/>
            <a:chOff x="4665092" y="4983694"/>
            <a:chExt cx="4414837" cy="1469644"/>
          </a:xfrm>
        </p:grpSpPr>
        <p:sp>
          <p:nvSpPr>
            <p:cNvPr id="14" name="Rounded Rectangle 13"/>
            <p:cNvSpPr/>
            <p:nvPr/>
          </p:nvSpPr>
          <p:spPr bwMode="auto">
            <a:xfrm>
              <a:off x="4665092" y="4983694"/>
              <a:ext cx="4414837" cy="1469644"/>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sz="1200" b="1" dirty="0">
                <a:solidFill>
                  <a:schemeClr val="bg2"/>
                </a:solidFill>
              </a:endParaRPr>
            </a:p>
          </p:txBody>
        </p:sp>
        <p:sp>
          <p:nvSpPr>
            <p:cNvPr id="15" name="Rounded Rectangle 14"/>
            <p:cNvSpPr/>
            <p:nvPr>
              <p:custDataLst>
                <p:tags r:id="rId5"/>
              </p:custDataLst>
            </p:nvPr>
          </p:nvSpPr>
          <p:spPr bwMode="auto">
            <a:xfrm>
              <a:off x="4665092" y="5223606"/>
              <a:ext cx="4414837" cy="1229729"/>
            </a:xfrm>
            <a:prstGeom prst="roundRect">
              <a:avLst/>
            </a:prstGeom>
            <a:solidFill>
              <a:schemeClr val="bg2"/>
            </a:solidFill>
            <a:ln>
              <a:solidFill>
                <a:srgbClr val="254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16" name="Group 136"/>
          <p:cNvGrpSpPr/>
          <p:nvPr/>
        </p:nvGrpSpPr>
        <p:grpSpPr>
          <a:xfrm>
            <a:off x="328291" y="5425006"/>
            <a:ext cx="8491536" cy="848310"/>
            <a:chOff x="328291" y="3598911"/>
            <a:chExt cx="8491536" cy="848310"/>
          </a:xfrm>
        </p:grpSpPr>
        <p:sp>
          <p:nvSpPr>
            <p:cNvPr id="17" name="Rounded Rectangle 1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5850" indent="-9525" algn="l"/>
              <a:r>
                <a:rPr lang="en-US" sz="1200" dirty="0" smtClean="0">
                  <a:solidFill>
                    <a:schemeClr val="tx1"/>
                  </a:solidFill>
                </a:rPr>
                <a:t>For </a:t>
              </a:r>
              <a:r>
                <a:rPr lang="en-US" sz="1200" dirty="0">
                  <a:solidFill>
                    <a:schemeClr val="tx1"/>
                  </a:solidFill>
                </a:rPr>
                <a:t>most organizations there will always be some tasks that require manual intervention, even if that’s just re-programming the automation tool</a:t>
              </a:r>
              <a:r>
                <a:rPr lang="en-US" sz="1200" dirty="0" smtClean="0">
                  <a:solidFill>
                    <a:schemeClr val="tx1"/>
                  </a:solidFill>
                </a:rPr>
                <a:t>. You still need to maintain in-house expertise. Completely eliminating all of your mainframe staff in favor of automation is risky and not recommended.</a:t>
              </a:r>
              <a:endParaRPr lang="en-US" sz="1200" dirty="0">
                <a:solidFill>
                  <a:schemeClr val="tx1"/>
                </a:solidFill>
              </a:endParaRPr>
            </a:p>
          </p:txBody>
        </p:sp>
        <p:pic>
          <p:nvPicPr>
            <p:cNvPr id="18" name="Picture 17" descr="insight.png"/>
            <p:cNvPicPr>
              <a:picLocks noChangeAspect="1"/>
            </p:cNvPicPr>
            <p:nvPr/>
          </p:nvPicPr>
          <p:blipFill>
            <a:blip r:embed="rId10" cstate="screen"/>
            <a:stretch>
              <a:fillRect/>
            </a:stretch>
          </p:blipFill>
          <p:spPr>
            <a:xfrm>
              <a:off x="328614" y="3609020"/>
              <a:ext cx="1000207" cy="838201"/>
            </a:xfrm>
            <a:prstGeom prst="rect">
              <a:avLst/>
            </a:prstGeom>
          </p:spPr>
        </p:pic>
      </p:grpSp>
      <p:pic>
        <p:nvPicPr>
          <p:cNvPr id="5" name="Picture 4"/>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447758" y="3957115"/>
            <a:ext cx="1762125" cy="381000"/>
          </a:xfrm>
          <a:prstGeom prst="rect">
            <a:avLst/>
          </a:prstGeom>
        </p:spPr>
      </p:pic>
      <p:pic>
        <p:nvPicPr>
          <p:cNvPr id="4" name="Picture 3"/>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495382" y="4570834"/>
            <a:ext cx="1666875" cy="514350"/>
          </a:xfrm>
          <a:prstGeom prst="rect">
            <a:avLst/>
          </a:prstGeom>
        </p:spPr>
      </p:pic>
      <p:pic>
        <p:nvPicPr>
          <p:cNvPr id="8" name="Picture 7"/>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2483768" y="4089821"/>
            <a:ext cx="926782" cy="753428"/>
          </a:xfrm>
          <a:prstGeom prst="rect">
            <a:avLst/>
          </a:prstGeom>
        </p:spPr>
      </p:pic>
      <p:pic>
        <p:nvPicPr>
          <p:cNvPr id="20" name="Picture 19"/>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3851920" y="4035347"/>
            <a:ext cx="914400" cy="365760"/>
          </a:xfrm>
          <a:prstGeom prst="rect">
            <a:avLst/>
          </a:prstGeom>
        </p:spPr>
      </p:pic>
      <p:pic>
        <p:nvPicPr>
          <p:cNvPr id="7" name="Picture 6"/>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3687051" y="4553116"/>
            <a:ext cx="1244138" cy="640080"/>
          </a:xfrm>
          <a:prstGeom prst="rect">
            <a:avLst/>
          </a:prstGeom>
        </p:spPr>
      </p:pic>
      <p:sp>
        <p:nvSpPr>
          <p:cNvPr id="19" name="TextBox 18"/>
          <p:cNvSpPr txBox="1"/>
          <p:nvPr/>
        </p:nvSpPr>
        <p:spPr>
          <a:xfrm>
            <a:off x="207878" y="3560241"/>
            <a:ext cx="5185626" cy="276999"/>
          </a:xfrm>
          <a:prstGeom prst="rect">
            <a:avLst/>
          </a:prstGeom>
          <a:noFill/>
        </p:spPr>
        <p:txBody>
          <a:bodyPr wrap="square" rtlCol="0">
            <a:spAutoFit/>
          </a:bodyPr>
          <a:lstStyle/>
          <a:p>
            <a:r>
              <a:rPr lang="en-US" sz="1200" b="1" dirty="0">
                <a:solidFill>
                  <a:schemeClr val="bg2"/>
                </a:solidFill>
              </a:rPr>
              <a:t>Below is a sampling of </a:t>
            </a:r>
            <a:r>
              <a:rPr lang="en-US" sz="1200" b="1" dirty="0" smtClean="0">
                <a:solidFill>
                  <a:schemeClr val="bg2"/>
                </a:solidFill>
              </a:rPr>
              <a:t>automation tool vendors</a:t>
            </a:r>
            <a:endParaRPr lang="en-US" dirty="0"/>
          </a:p>
        </p:txBody>
      </p:sp>
      <p:pic>
        <p:nvPicPr>
          <p:cNvPr id="21" name="Picture 20" descr="sample_linkbar-itrgNEW.gif">
            <a:hlinkClick r:id="rId16"/>
          </p:cNvPr>
          <p:cNvPicPr>
            <a:picLocks noChangeAspect="1"/>
          </p:cNvPicPr>
          <p:nvPr/>
        </p:nvPicPr>
        <p:blipFill>
          <a:blip r:embed="rId17"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5718388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ssess-IBM-PowerSystems-Storyboard-flash"/>
  <p:tag name="ISPRING_RESOURCE_PATHS_HASH" val="8bb61ce099a2af1851cd49b2ed4bb7571c0431e"/>
  <p:tag name="THINKCELLPRESENTATIONDONOTDELETE" val="&lt;?xml version=&quot;1.0&quot; encoding=&quot;UTF-16&quot; standalone=&quot;yes&quot;?&gt;&#10;&lt;root reqver=&quot;17839&quot;&gt;&lt;version val=&quot;2113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6&quot;&gt;&lt;elem m_fUsage=&quot;2.71000000000000000000E+000&quot;&gt;&lt;m_ppcolschidx val=&quot;0&quot;/&gt;&lt;m_rgb r=&quot;99&quot; g=&quot;8f&quot; b=&quot;57&quot;/&gt;&lt;/elem&gt;&lt;elem m_fUsage=&quot;1.38510000000000000000E+000&quot;&gt;&lt;m_ppcolschidx val=&quot;0&quot;/&gt;&lt;m_rgb r=&quot;24&quot; g=&quot;3f&quot; b=&quot;54&quot;/&gt;&lt;/elem&gt;&lt;elem m_fUsage=&quot;1.21439582910000010000E+000&quot;&gt;&lt;m_ppcolschidx val=&quot;0&quot;/&gt;&lt;m_rgb r=&quot;25&quot; g=&quot;40&quot; b=&quot;61&quot;/&gt;&lt;/elem&gt;&lt;elem m_fUsage=&quot;1.12193100000000000000E+000&quot;&gt;&lt;m_ppcolschidx val=&quot;0&quot;/&gt;&lt;m_rgb r=&quot;5b&quot; g=&quot;90&quot; b=&quot;b9&quot;/&gt;&lt;/elem&gt;&lt;elem m_fUsage=&quot;5.96240132571000060000E-001&quot;&gt;&lt;m_ppcolschidx val=&quot;0&quot;/&gt;&lt;m_rgb r=&quot;97&quot; g=&quot;9b&quot; b=&quot;80&quot;/&gt;&lt;/elem&gt;&lt;elem m_fUsage=&quot;4.30467210000000160000E-001&quot;&gt;&lt;m_ppcolschidx val=&quot;0&quot;/&gt;&lt;m_rgb r=&quot;94&quot; g=&quot;8a&quot; b=&quot;54&quot;/&gt;&lt;/elem&gt;&lt;/m_vecMRU&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569"/>
  <p:tag name="ISPRING_SCORM_RATE_SLIDES" val="0"/>
  <p:tag name="ISPRING_SCORM_RATE_QUIZZES" val="0"/>
  <p:tag name="ISPRING_SCORM_PASSING_SCORE" val="0.0000000000"/>
  <p:tag name="ISPRING_RESOURCE_PATHS_HASH_2" val="5e538d625acc81e3aa221ff9e661bd96bcf9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qswoOcpMEykbwjBQUV4G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TbEJWcee2UyWAp2xOu9np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kK.8DFvua0C79bbcrM90Y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SPT8Vga.40.V3j_n_Lchf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WJT5y8xSI0uFo_.XWPTjw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iTOsr7vGq0ObSgj3uOzJC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nPiPsKgzS0OaJpzy7jhGf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ILOoLr0AyUSANjILPF0Gz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83o5n5_QUk2NQCHfjldxf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7.HjPlo6wE.ZhtVtWc3SS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i3adTtAlUS..EtIF.mlc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uDls_GW9k6gfMnY3EwAG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Xdyhn55Z1UeuYVJS9Vh4q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6Dfq7L3L_ESUNTYWCJUpO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UNOxWOYRbE.D0iqqDcpju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d6UFLS3dUujcNhvY3Wwa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k9wmNBb_Fk6OLfQR1oE6G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5VS6712AgkKq8tjRyFyGv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b1j9UVMQIUmbURirBaSwo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f2l9aM_bBkSATIoPdMGLV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lHh_P_9FwUqanlcsY4FU0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tAjcrDGSY0yOKQLZtdUd1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ac.E2rfyhk.3X1Xf.MAkJ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GgkA4Qf2jUWmxSfjlhTze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Pn.ldHUzIE6kCy8gTtnhV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TcMpcOdXLkK4nM9WbELkA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kKfIEx2OhEarRIXK8s0ue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pdulgA4td0y0lPxLuLI._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TcMpcOdXLkK4nM9WbELkA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JKDrRy03wU6gC53NU1E1m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ZEqlc2W_dkafBXQzLgfzn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87eDGswatUWVJ9I92vxEl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cMpcOdXLkK4nM9WbELkA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_shYhjShbEWT.5.jZLJ33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QWbTJseekGuMAuhvnLQu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Fk3GSYzK0Seh.Xqv0Arp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51.rSpdsEu.ilQPNfhI.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D4EFD91FEA2B4E9985C95F113319EC" ma:contentTypeVersion="4" ma:contentTypeDescription="Create a new document." ma:contentTypeScope="" ma:versionID="25b3b04cd4aacc8e17b53b9bdc15405e">
  <xsd:schema xmlns:xsd="http://www.w3.org/2001/XMLSchema" xmlns:p="http://schemas.microsoft.com/office/2006/metadata/properties" xmlns:ns2="fe8ebb2c-b9a9-418d-8ef2-bb1ef8e71083" targetNamespace="http://schemas.microsoft.com/office/2006/metadata/properties" ma:root="true" ma:fieldsID="c686c56c450986c2befa9269031718be" ns2:_="">
    <xsd:import namespace="fe8ebb2c-b9a9-418d-8ef2-bb1ef8e71083"/>
    <xsd:element name="properties">
      <xsd:complexType>
        <xsd:sequence>
          <xsd:element name="documentManagement">
            <xsd:complexType>
              <xsd:all>
                <xsd:element ref="ns2:Document_x0020_Status"/>
                <xsd:element ref="ns2:Comments" minOccurs="0"/>
                <xsd:element ref="ns2:Production_x0020_Status"/>
              </xsd:all>
            </xsd:complexType>
          </xsd:element>
        </xsd:sequence>
      </xsd:complexType>
    </xsd:element>
  </xsd:schema>
  <xsd:schema xmlns:xsd="http://www.w3.org/2001/XMLSchema" xmlns:dms="http://schemas.microsoft.com/office/2006/documentManagement/types" targetNamespace="fe8ebb2c-b9a9-418d-8ef2-bb1ef8e71083" elementFormDefault="qualified">
    <xsd:import namespace="http://schemas.microsoft.com/office/2006/documentManagement/types"/>
    <xsd:element name="Document_x0020_Status" ma:index="2" ma:displayName="Document Status" ma:default="Draft" ma:description="Define the review status of this particular document." ma:format="Dropdown" ma:internalName="Document_x0020_Status">
      <xsd:simpleType>
        <xsd:restriction base="dms:Choice">
          <xsd:enumeration value="Draft"/>
          <xsd:enumeration value="For Review"/>
          <xsd:enumeration value="In Rewrite"/>
          <xsd:enumeration value="Complete"/>
        </xsd:restriction>
      </xsd:simpleType>
    </xsd:element>
    <xsd:element name="Comments" ma:index="3" nillable="true" ma:displayName="Comments" ma:description="If your document requires specific editing instructions (ie. Please read SD only), use this field to make them known." ma:internalName="Comments">
      <xsd:simpleType>
        <xsd:restriction base="dms:Note"/>
      </xsd:simpleType>
    </xsd:element>
    <xsd:element name="Production_x0020_Status" ma:index="4" ma:displayName="Production Status" ma:default="In Research" ma:description="Production status of document once Research has completed the document."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roduction_x0020_Status xmlns="fe8ebb2c-b9a9-418d-8ef2-bb1ef8e71083">Editing Required</Production_x0020_Status>
    <Comments xmlns="fe8ebb2c-b9a9-418d-8ef2-bb1ef8e71083" xsi:nil="true"/>
    <Document_x0020_Status xmlns="fe8ebb2c-b9a9-418d-8ef2-bb1ef8e71083">Complete</Document_x0020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1AFA93-E78B-49FB-8AB2-7DCCD9976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ebb2c-b9a9-418d-8ef2-bb1ef8e710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06AA8C3-C2F7-4913-928C-A580BF47577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e8ebb2c-b9a9-418d-8ef2-bb1ef8e71083"/>
    <ds:schemaRef ds:uri="http://schemas.openxmlformats.org/package/2006/metadata/core-properties"/>
  </ds:schemaRefs>
</ds:datastoreItem>
</file>

<file path=customXml/itemProps3.xml><?xml version="1.0" encoding="utf-8"?>
<ds:datastoreItem xmlns:ds="http://schemas.openxmlformats.org/officeDocument/2006/customXml" ds:itemID="{E6682A97-45DB-4A24-89C5-BB06C5A30C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25819</TotalTime>
  <Words>2413</Words>
  <Application>Microsoft Office PowerPoint</Application>
  <PresentationFormat>On-screen Show (4:3)</PresentationFormat>
  <Paragraphs>174</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think-cell Slide</vt:lpstr>
      <vt:lpstr>Chart</vt:lpstr>
      <vt:lpstr>Slide 1</vt:lpstr>
      <vt:lpstr>Introduction</vt:lpstr>
      <vt:lpstr>Executive Summary</vt:lpstr>
      <vt:lpstr>System z is making a comeback  – The mainframe is dead, long live the mainframe</vt:lpstr>
      <vt:lpstr>Slide 5</vt:lpstr>
      <vt:lpstr>Organizations are most concerned about highly specialized and advanced mainframe skills, such as system programming</vt:lpstr>
      <vt:lpstr>Establish a mentorship program to address the skills shortage, especially for System Programmers and IMS Specialists</vt:lpstr>
      <vt:lpstr>Use educational centers as both a training resource and a source of mentorship candidates</vt:lpstr>
      <vt:lpstr>Reduce staffing requirements by automating operator and system programming tasks</vt:lpstr>
      <vt:lpstr>Case Study: Major U.S. hospital implemented automation tools to avert a resourcing crisis</vt:lpstr>
      <vt:lpstr>Slide 11</vt:lpstr>
      <vt:lpstr>Info-Tech Research Group Helps IT Professionals To:</vt:lpstr>
    </vt:vector>
  </TitlesOfParts>
  <Company>Info-Tech Research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keywords/>
  <cp:lastModifiedBy>Cgarside</cp:lastModifiedBy>
  <cp:revision>2078</cp:revision>
  <cp:lastPrinted>2011-06-30T14:46:42Z</cp:lastPrinted>
  <dcterms:created xsi:type="dcterms:W3CDTF">2006-07-18T19:14:56Z</dcterms:created>
  <dcterms:modified xsi:type="dcterms:W3CDTF">2012-01-18T15:59:20Z</dcterms:modified>
  <cp:category/>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0x01010051D4EFD91FEA2B4E9985C95F113319EC</vt:lpwstr>
  </property>
</Properties>
</file>