
<file path=[Content_Types].xml><?xml version="1.0" encoding="utf-8"?>
<Types xmlns="http://schemas.openxmlformats.org/package/2006/content-types">
  <Override PartName="/ppt/theme/theme5.xml" ContentType="application/vnd.openxmlformats-officedocument.theme+xml"/>
  <Override PartName="/ppt/tags/tag8.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tags/tag38.xml" ContentType="application/vnd.openxmlformats-officedocument.presentationml.tags+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tags/tag52.xml" ContentType="application/vnd.openxmlformats-officedocument.presentationml.tags+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notesSlides/notesSlide7.xml" ContentType="application/vnd.openxmlformats-officedocument.presentationml.notesSlide+xml"/>
  <Override PartName="/ppt/tags/tag41.xml" ContentType="application/vnd.openxmlformats-officedocument.presentationml.tags+xml"/>
  <Default Extension="xlsx" ContentType="application/vnd.openxmlformats-officedocument.spreadsheetml.sheet"/>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Layouts/slideLayout187.xml" ContentType="application/vnd.openxmlformats-officedocument.presentationml.slideLayout+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5.xml" ContentType="application/vnd.openxmlformats-officedocument.presentationml.tags+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Override PartName="/ppt/slideLayouts/slideLayout288.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91.xml" ContentType="application/vnd.openxmlformats-officedocument.presentationml.slideLayout+xml"/>
  <Override PartName="/ppt/tags/tag24.xml" ContentType="application/vnd.openxmlformats-officedocument.presentationml.tags+xml"/>
  <Override PartName="/ppt/slideLayouts/slideLayout222.xml" ContentType="application/vnd.openxmlformats-officedocument.presentationml.slideLayout+xml"/>
  <Override PartName="/ppt/tags/tag13.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tags/tag2.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tags/tag29.xml" ContentType="application/vnd.openxmlformats-officedocument.presentationml.tags+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tags/tag18.xml" ContentType="application/vnd.openxmlformats-officedocument.presentationml.tags+xml"/>
  <Override PartName="/ppt/tags/tag54.xml" ContentType="application/vnd.openxmlformats-officedocument.presentationml.tags+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tags/tag43.xml" ContentType="application/vnd.openxmlformats-officedocument.presentationml.tags+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tags/tag3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theme/theme4.xml" ContentType="application/vnd.openxmlformats-officedocument.theme+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tags/tag26.xml" ContentType="application/vnd.openxmlformats-officedocument.presentationml.tags+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tags/tag15.xml" ContentType="application/vnd.openxmlformats-officedocument.presentationml.tags+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ags/tag45.xml" ContentType="application/vnd.openxmlformats-officedocument.presentationml.tags+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ags/tag34.xml" ContentType="application/vnd.openxmlformats-officedocument.presentationml.tags+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tags/tag39.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tags/tag28.xml" ContentType="application/vnd.openxmlformats-officedocument.presentationml.tags+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tags/tag17.xml" ContentType="application/vnd.openxmlformats-officedocument.presentationml.tags+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tags/tag53.xml" ContentType="application/vnd.openxmlformats-officedocument.presentationml.tags+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ags/tag31.xml" ContentType="application/vnd.openxmlformats-officedocument.presentationml.tags+xml"/>
  <Override PartName="/ppt/tags/tag42.xml" ContentType="application/vnd.openxmlformats-officedocument.presentationml.tags+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ags/tag36.xml" ContentType="application/vnd.openxmlformats-officedocument.presentationml.tags+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tags/tag14.xml" ContentType="application/vnd.openxmlformats-officedocument.presentationml.tags+xml"/>
  <Override PartName="/ppt/tags/tag25.xml" ContentType="application/vnd.openxmlformats-officedocument.presentationml.tags+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tags/tag50.xml" ContentType="application/vnd.openxmlformats-officedocument.presentationml.tags+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tags/tag3.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tags/tag19.xml" ContentType="application/vnd.openxmlformats-officedocument.presentationml.tags+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tags/tag55.xml" ContentType="application/vnd.openxmlformats-officedocument.presentationml.tags+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tags/tag22.xml" ContentType="application/vnd.openxmlformats-officedocument.presentationml.tags+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tags/tag11.xml" ContentType="application/vnd.openxmlformats-officedocument.presentationml.tags+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tags/tag49.xml" ContentType="application/vnd.openxmlformats-officedocument.presentationml.tags+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90" r:id="rId2"/>
    <p:sldMasterId id="2147483782" r:id="rId3"/>
    <p:sldMasterId id="2147483960" r:id="rId4"/>
    <p:sldMasterId id="2147484098" r:id="rId5"/>
    <p:sldMasterId id="2147484167" r:id="rId6"/>
  </p:sldMasterIdLst>
  <p:notesMasterIdLst>
    <p:notesMasterId r:id="rId19"/>
  </p:notesMasterIdLst>
  <p:sldIdLst>
    <p:sldId id="438" r:id="rId7"/>
    <p:sldId id="259" r:id="rId8"/>
    <p:sldId id="415" r:id="rId9"/>
    <p:sldId id="421" r:id="rId10"/>
    <p:sldId id="260" r:id="rId11"/>
    <p:sldId id="347" r:id="rId12"/>
    <p:sldId id="317" r:id="rId13"/>
    <p:sldId id="349" r:id="rId14"/>
    <p:sldId id="354" r:id="rId15"/>
    <p:sldId id="358" r:id="rId16"/>
    <p:sldId id="350" r:id="rId17"/>
    <p:sldId id="439"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3F54"/>
    <a:srgbClr val="998F57"/>
    <a:srgbClr val="736B41"/>
    <a:srgbClr val="C77709"/>
    <a:srgbClr val="9D5D07"/>
    <a:srgbClr val="FFAFAF"/>
    <a:srgbClr val="FF8B8B"/>
    <a:srgbClr val="FACC8E"/>
    <a:srgbClr val="3C8C46"/>
    <a:srgbClr val="7FAC8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597" autoAdjust="0"/>
    <p:restoredTop sz="95196" autoAdjust="0"/>
  </p:normalViewPr>
  <p:slideViewPr>
    <p:cSldViewPr>
      <p:cViewPr>
        <p:scale>
          <a:sx n="100" d="100"/>
          <a:sy n="100" d="100"/>
        </p:scale>
        <p:origin x="-894" y="-210"/>
      </p:cViewPr>
      <p:guideLst>
        <p:guide orient="horz" pos="2160"/>
        <p:guide pos="2880"/>
      </p:guideLst>
    </p:cSldViewPr>
  </p:slideViewPr>
  <p:outlineViewPr>
    <p:cViewPr>
      <p:scale>
        <a:sx n="33" d="100"/>
        <a:sy n="33" d="100"/>
      </p:scale>
      <p:origin x="0" y="966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sz="1200"/>
          </a:pPr>
          <a:endParaRPr lang="en-US"/>
        </a:p>
      </c:txPr>
    </c:title>
    <c:plotArea>
      <c:layout>
        <c:manualLayout>
          <c:layoutTarget val="inner"/>
          <c:xMode val="edge"/>
          <c:yMode val="edge"/>
          <c:x val="0.39925852864345207"/>
          <c:y val="0.16414699926276508"/>
          <c:w val="0.54936416085383954"/>
          <c:h val="0.63351390949727859"/>
        </c:manualLayout>
      </c:layout>
      <c:barChart>
        <c:barDir val="bar"/>
        <c:grouping val="clustered"/>
        <c:ser>
          <c:idx val="0"/>
          <c:order val="0"/>
          <c:tx>
            <c:strRef>
              <c:f>Sheet1!$B$1</c:f>
              <c:strCache>
                <c:ptCount val="1"/>
                <c:pt idx="0">
                  <c:v>Adoption of Social Analytics</c:v>
                </c:pt>
              </c:strCache>
            </c:strRef>
          </c:tx>
          <c:dLbls>
            <c:dLbl>
              <c:idx val="0"/>
              <c:numFmt formatCode="0%" sourceLinked="0"/>
              <c:spPr/>
              <c:txPr>
                <a:bodyPr/>
                <a:lstStyle/>
                <a:p>
                  <a:pPr>
                    <a:defRPr sz="1200">
                      <a:solidFill>
                        <a:schemeClr val="bg1"/>
                      </a:solidFill>
                    </a:defRPr>
                  </a:pPr>
                  <a:endParaRPr lang="en-US"/>
                </a:p>
              </c:txPr>
            </c:dLbl>
            <c:dLbl>
              <c:idx val="1"/>
              <c:numFmt formatCode="0%" sourceLinked="0"/>
              <c:spPr/>
              <c:txPr>
                <a:bodyPr/>
                <a:lstStyle/>
                <a:p>
                  <a:pPr>
                    <a:defRPr sz="1200">
                      <a:solidFill>
                        <a:schemeClr val="bg1"/>
                      </a:solidFill>
                    </a:defRPr>
                  </a:pPr>
                  <a:endParaRPr lang="en-US"/>
                </a:p>
              </c:txPr>
            </c:dLbl>
            <c:dLbl>
              <c:idx val="2"/>
              <c:numFmt formatCode="0%" sourceLinked="0"/>
              <c:spPr/>
              <c:txPr>
                <a:bodyPr/>
                <a:lstStyle/>
                <a:p>
                  <a:pPr>
                    <a:defRPr sz="1200">
                      <a:solidFill>
                        <a:schemeClr val="bg1"/>
                      </a:solidFill>
                    </a:defRPr>
                  </a:pPr>
                  <a:endParaRPr lang="en-US"/>
                </a:p>
              </c:txPr>
            </c:dLbl>
            <c:numFmt formatCode="0%" sourceLinked="0"/>
            <c:txPr>
              <a:bodyPr/>
              <a:lstStyle/>
              <a:p>
                <a:pPr>
                  <a:defRPr sz="1200"/>
                </a:pPr>
                <a:endParaRPr lang="en-US"/>
              </a:p>
            </c:txPr>
            <c:dLblPos val="ctr"/>
            <c:showVal val="1"/>
          </c:dLbls>
          <c:cat>
            <c:strRef>
              <c:f>Sheet1!$A$2:$A$4</c:f>
              <c:strCache>
                <c:ptCount val="3"/>
                <c:pt idx="0">
                  <c:v>Monitoring</c:v>
                </c:pt>
                <c:pt idx="1">
                  <c:v>Planning to Monitor</c:v>
                </c:pt>
                <c:pt idx="2">
                  <c:v>No Plans to Monitor</c:v>
                </c:pt>
              </c:strCache>
            </c:strRef>
          </c:cat>
          <c:val>
            <c:numRef>
              <c:f>Sheet1!$B$2:$B$4</c:f>
              <c:numCache>
                <c:formatCode>0%</c:formatCode>
                <c:ptCount val="3"/>
                <c:pt idx="0">
                  <c:v>0.41111111111111109</c:v>
                </c:pt>
                <c:pt idx="1">
                  <c:v>0.24444444444444527</c:v>
                </c:pt>
                <c:pt idx="2">
                  <c:v>0.34444444444444566</c:v>
                </c:pt>
              </c:numCache>
            </c:numRef>
          </c:val>
        </c:ser>
        <c:axId val="175470848"/>
        <c:axId val="175575040"/>
      </c:barChart>
      <c:catAx>
        <c:axId val="175470848"/>
        <c:scaling>
          <c:orientation val="minMax"/>
        </c:scaling>
        <c:axPos val="l"/>
        <c:tickLblPos val="nextTo"/>
        <c:txPr>
          <a:bodyPr/>
          <a:lstStyle/>
          <a:p>
            <a:pPr>
              <a:defRPr sz="1200"/>
            </a:pPr>
            <a:endParaRPr lang="en-US"/>
          </a:p>
        </c:txPr>
        <c:crossAx val="175575040"/>
        <c:crosses val="autoZero"/>
        <c:auto val="1"/>
        <c:lblAlgn val="ctr"/>
        <c:lblOffset val="100"/>
      </c:catAx>
      <c:valAx>
        <c:axId val="175575040"/>
        <c:scaling>
          <c:orientation val="minMax"/>
        </c:scaling>
        <c:axPos val="b"/>
        <c:numFmt formatCode="0%" sourceLinked="1"/>
        <c:tickLblPos val="nextTo"/>
        <c:txPr>
          <a:bodyPr/>
          <a:lstStyle/>
          <a:p>
            <a:pPr>
              <a:defRPr sz="1200"/>
            </a:pPr>
            <a:endParaRPr lang="en-US"/>
          </a:p>
        </c:txPr>
        <c:crossAx val="175470848"/>
        <c:crosses val="autoZero"/>
        <c:crossBetween val="between"/>
      </c:valAx>
    </c:plotArea>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F18C81-499F-489E-8234-37EE07654B9E}" type="datetimeFigureOut">
              <a:rPr lang="en-US" smtClean="0"/>
              <a:pPr/>
              <a:t>1/25/2012</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C8AD3-49DF-4D83-B51A-05FEC8006F21}" type="slidenum">
              <a:rPr lang="en-CA" smtClean="0"/>
              <a:pPr/>
              <a:t>‹#›</a:t>
            </a:fld>
            <a:endParaRPr lang="en-CA" dirty="0"/>
          </a:p>
        </p:txBody>
      </p:sp>
    </p:spTree>
    <p:extLst>
      <p:ext uri="{BB962C8B-B14F-4D97-AF65-F5344CB8AC3E}">
        <p14:creationId xmlns:p14="http://schemas.microsoft.com/office/powerpoint/2010/main" xmlns="" val="381940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4C8AD3-49DF-4D83-B51A-05FEC8006F21}" type="slidenum">
              <a:rPr lang="en-CA" smtClean="0"/>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353E4-416A-4099-A7AD-47332109DFA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20976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353E4-416A-4099-A7AD-47332109DFA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xmlns="" val="209762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4C8AD3-49DF-4D83-B51A-05FEC8006F21}" type="slidenum">
              <a:rPr lang="en-CA" smtClean="0"/>
              <a:pPr/>
              <a:t>12</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xmlns="" val="68561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xmlns="" val="68561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xmlns="" val="260798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353E4-416A-4099-A7AD-47332109DFA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209762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42" name="Picture 41" descr="itrg-banner.jpg"/>
          <p:cNvPicPr>
            <a:picLocks noChangeAspect="1"/>
          </p:cNvPicPr>
          <p:nvPr userDrawn="1"/>
        </p:nvPicPr>
        <p:blipFill>
          <a:blip r:embed="rId2" cstate="print"/>
          <a:stretch>
            <a:fillRect/>
          </a:stretch>
        </p:blipFill>
        <p:spPr>
          <a:xfrm>
            <a:off x="0" y="6090047"/>
            <a:ext cx="9144000" cy="76795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ight Blank - BD Edit">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270946" y="3300333"/>
            <a:ext cx="3991135"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398871916"/>
      </p:ext>
    </p:extLst>
  </p:cSld>
  <p:clrMapOvr>
    <a:masterClrMapping/>
  </p:clrMapOvr>
  <p:timing>
    <p:tnLst>
      <p:par>
        <p:cTn id="1" dur="indefinite" restart="never" nodeType="tmRoot"/>
      </p:par>
    </p:tnLst>
  </p:timing>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Right Blank - BD Edithyvctrxc">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008481" y="3300333"/>
            <a:ext cx="3991135"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3157364812"/>
      </p:ext>
    </p:extLst>
  </p:cSld>
  <p:clrMapOvr>
    <a:masterClrMapping/>
  </p:clrMapOvr>
  <p:timing>
    <p:tnLst>
      <p:par>
        <p:cTn id="1" dur="indefinite" restart="never" nodeType="tmRoot"/>
      </p:par>
    </p:tnLst>
  </p:timing>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r slid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548540" y="3300333"/>
            <a:ext cx="3991135"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347629881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Right Blank - BD Edit Lon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2710230" y="3861049"/>
            <a:ext cx="5112569" cy="1"/>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373064116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132877381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xmlns="" val="115940050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82718070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390794202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xmlns="" val="246712390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2"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194293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13491311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164143958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83806809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20401017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7010477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267788340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22723405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22906353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2270523025"/>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2705837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4802875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tro corrected">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66" name="Straight Connector 65"/>
          <p:cNvCxnSpPr/>
          <p:nvPr userDrawn="1"/>
        </p:nvCxnSpPr>
        <p:spPr>
          <a:xfrm>
            <a:off x="4567238" y="1362075"/>
            <a:ext cx="4764" cy="3939134"/>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0057584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9605232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42" name="Picture 41" descr="itrg-banner.jpg"/>
          <p:cNvPicPr>
            <a:picLocks noChangeAspect="1"/>
          </p:cNvPicPr>
          <p:nvPr userDrawn="1"/>
        </p:nvPicPr>
        <p:blipFill>
          <a:blip r:embed="rId2" cstate="screen"/>
          <a:stretch>
            <a:fillRect/>
          </a:stretch>
        </p:blipFill>
        <p:spPr>
          <a:xfrm>
            <a:off x="0" y="6090047"/>
            <a:ext cx="9144000" cy="767953"/>
          </a:xfrm>
          <a:prstGeom prst="rect">
            <a:avLst/>
          </a:prstGeom>
        </p:spPr>
      </p:pic>
    </p:spTree>
    <p:extLst>
      <p:ext uri="{BB962C8B-B14F-4D97-AF65-F5344CB8AC3E}">
        <p14:creationId xmlns:p14="http://schemas.microsoft.com/office/powerpoint/2010/main" xmlns="" val="15651225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xmlns="" val="37203951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2697481" y="4403420"/>
            <a:ext cx="374904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55185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15889605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screen"/>
          <a:stretch>
            <a:fillRect/>
          </a:stretch>
        </p:blipFill>
        <p:spPr>
          <a:xfrm>
            <a:off x="464339" y="1376772"/>
            <a:ext cx="1410568" cy="1548443"/>
          </a:xfrm>
          <a:prstGeom prst="rect">
            <a:avLst/>
          </a:prstGeom>
        </p:spPr>
      </p:pic>
    </p:spTree>
    <p:extLst>
      <p:ext uri="{BB962C8B-B14F-4D97-AF65-F5344CB8AC3E}">
        <p14:creationId xmlns:p14="http://schemas.microsoft.com/office/powerpoint/2010/main" xmlns="" val="20656834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3474772631"/>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xmlns="" val="8049315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9"/>
          <p:cNvGrpSpPr/>
          <p:nvPr userDrawn="1"/>
        </p:nvGrpSpPr>
        <p:grpSpPr>
          <a:xfrm>
            <a:off x="0" y="0"/>
            <a:ext cx="9144000" cy="6876000"/>
            <a:chOff x="0" y="0"/>
            <a:chExt cx="9144000" cy="6876000"/>
          </a:xfrm>
        </p:grpSpPr>
        <p:sp>
          <p:nvSpPr>
            <p:cNvPr id="13" name="Rectangle 1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1227643955"/>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514988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38809582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20312790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Right Blank - BD Edit">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270946" y="3300333"/>
            <a:ext cx="3991135"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2944353507"/>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Right Blank - BD Edit Lon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2710230" y="3861049"/>
            <a:ext cx="5112569" cy="1"/>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314065317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6517332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34524299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16183850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2218175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xmlns="" val="46976556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2" name="Group 22"/>
          <p:cNvGrpSpPr/>
          <p:nvPr userDrawn="1"/>
        </p:nvGrpSpPr>
        <p:grpSpPr>
          <a:xfrm>
            <a:off x="0" y="0"/>
            <a:ext cx="9144000" cy="6876000"/>
            <a:chOff x="0" y="0"/>
            <a:chExt cx="9144000" cy="6876000"/>
          </a:xfrm>
        </p:grpSpPr>
        <p:sp>
          <p:nvSpPr>
            <p:cNvPr id="24" name="Rectangle 2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6" name="Rectangle 2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9205806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2"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32153235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27871911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35393300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12571681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35340281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17532570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11911907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811912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6054704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35973850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19504453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_Right Blank - BD Edit No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196785286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ctr" fontAlgn="base">
              <a:spcBef>
                <a:spcPct val="0"/>
              </a:spcBef>
              <a:spcAft>
                <a:spcPct val="0"/>
              </a:spcAft>
            </a:pPr>
            <a:fld id="{0A44A909-7258-4954-9CB9-A6C14A327F88}" type="datetimeFigureOut">
              <a:rPr lang="en-US" smtClean="0">
                <a:solidFill>
                  <a:srgbClr val="333333"/>
                </a:solidFill>
              </a:rPr>
              <a:pPr algn="ctr" fontAlgn="base">
                <a:spcBef>
                  <a:spcPct val="0"/>
                </a:spcBef>
                <a:spcAft>
                  <a:spcPct val="0"/>
                </a:spcAft>
              </a:pPr>
              <a:t>1/25/2012</a:t>
            </a:fld>
            <a:endParaRPr lang="en-US" dirty="0">
              <a:solidFill>
                <a:srgbClr val="333333"/>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ctr" fontAlgn="base">
              <a:spcBef>
                <a:spcPct val="0"/>
              </a:spcBef>
              <a:spcAft>
                <a:spcPct val="0"/>
              </a:spcAft>
            </a:pPr>
            <a:endParaRPr lang="en-US" dirty="0">
              <a:solidFill>
                <a:srgbClr val="333333"/>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ctr" fontAlgn="base">
              <a:spcBef>
                <a:spcPct val="0"/>
              </a:spcBef>
              <a:spcAft>
                <a:spcPct val="0"/>
              </a:spcAft>
            </a:pPr>
            <a:fld id="{0C35EFB1-0345-48AE-9497-E372BEE3F77E}" type="slidenum">
              <a:rPr lang="en-US" smtClean="0">
                <a:solidFill>
                  <a:srgbClr val="333333"/>
                </a:solidFill>
              </a:rPr>
              <a:pPr algn="ctr" fontAlgn="base">
                <a:spcBef>
                  <a:spcPct val="0"/>
                </a:spcBef>
                <a:spcAft>
                  <a:spcPct val="0"/>
                </a:spcAft>
              </a:pPr>
              <a:t>‹#›</a:t>
            </a:fld>
            <a:endParaRPr lang="en-US" dirty="0">
              <a:solidFill>
                <a:srgbClr val="333333"/>
              </a:solidFill>
            </a:endParaRPr>
          </a:p>
        </p:txBody>
      </p:sp>
    </p:spTree>
    <p:extLst>
      <p:ext uri="{BB962C8B-B14F-4D97-AF65-F5344CB8AC3E}">
        <p14:creationId xmlns:p14="http://schemas.microsoft.com/office/powerpoint/2010/main" xmlns="" val="3415412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lgn="ctr" fontAlgn="base">
              <a:spcBef>
                <a:spcPct val="0"/>
              </a:spcBef>
              <a:spcAft>
                <a:spcPct val="0"/>
              </a:spcAft>
            </a:pPr>
            <a:fld id="{0A44A909-7258-4954-9CB9-A6C14A327F88}" type="datetimeFigureOut">
              <a:rPr lang="en-US" smtClean="0">
                <a:solidFill>
                  <a:srgbClr val="333333"/>
                </a:solidFill>
              </a:rPr>
              <a:pPr algn="ctr" fontAlgn="base">
                <a:spcBef>
                  <a:spcPct val="0"/>
                </a:spcBef>
                <a:spcAft>
                  <a:spcPct val="0"/>
                </a:spcAft>
              </a:pPr>
              <a:t>1/25/2012</a:t>
            </a:fld>
            <a:endParaRPr lang="en-US" dirty="0">
              <a:solidFill>
                <a:srgbClr val="333333"/>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lgn="ctr" fontAlgn="base">
              <a:spcBef>
                <a:spcPct val="0"/>
              </a:spcBef>
              <a:spcAft>
                <a:spcPct val="0"/>
              </a:spcAft>
            </a:pPr>
            <a:endParaRPr lang="en-US" dirty="0">
              <a:solidFill>
                <a:srgbClr val="333333"/>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ctr" fontAlgn="base">
              <a:spcBef>
                <a:spcPct val="0"/>
              </a:spcBef>
              <a:spcAft>
                <a:spcPct val="0"/>
              </a:spcAft>
            </a:pPr>
            <a:fld id="{0C35EFB1-0345-48AE-9497-E372BEE3F77E}" type="slidenum">
              <a:rPr lang="en-US" smtClean="0">
                <a:solidFill>
                  <a:srgbClr val="333333"/>
                </a:solidFill>
              </a:rPr>
              <a:pPr algn="ctr" fontAlgn="base">
                <a:spcBef>
                  <a:spcPct val="0"/>
                </a:spcBef>
                <a:spcAft>
                  <a:spcPct val="0"/>
                </a:spcAft>
              </a:pPr>
              <a:t>‹#›</a:t>
            </a:fld>
            <a:endParaRPr lang="en-US" dirty="0">
              <a:solidFill>
                <a:srgbClr val="333333"/>
              </a:solidFill>
            </a:endParaRPr>
          </a:p>
        </p:txBody>
      </p:sp>
    </p:spTree>
    <p:extLst>
      <p:ext uri="{BB962C8B-B14F-4D97-AF65-F5344CB8AC3E}">
        <p14:creationId xmlns:p14="http://schemas.microsoft.com/office/powerpoint/2010/main" xmlns="" val="35746134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ctr" fontAlgn="base">
              <a:spcBef>
                <a:spcPct val="0"/>
              </a:spcBef>
              <a:spcAft>
                <a:spcPct val="0"/>
              </a:spcAft>
            </a:pPr>
            <a:fld id="{0A44A909-7258-4954-9CB9-A6C14A327F88}" type="datetimeFigureOut">
              <a:rPr lang="en-US" smtClean="0">
                <a:solidFill>
                  <a:srgbClr val="333333"/>
                </a:solidFill>
              </a:rPr>
              <a:pPr algn="ctr" fontAlgn="base">
                <a:spcBef>
                  <a:spcPct val="0"/>
                </a:spcBef>
                <a:spcAft>
                  <a:spcPct val="0"/>
                </a:spcAft>
              </a:pPr>
              <a:t>1/25/2012</a:t>
            </a:fld>
            <a:endParaRPr lang="en-US" dirty="0">
              <a:solidFill>
                <a:srgbClr val="333333"/>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ctr" fontAlgn="base">
              <a:spcBef>
                <a:spcPct val="0"/>
              </a:spcBef>
              <a:spcAft>
                <a:spcPct val="0"/>
              </a:spcAft>
            </a:pPr>
            <a:endParaRPr lang="en-US" dirty="0">
              <a:solidFill>
                <a:srgbClr val="333333"/>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ctr" fontAlgn="base">
              <a:spcBef>
                <a:spcPct val="0"/>
              </a:spcBef>
              <a:spcAft>
                <a:spcPct val="0"/>
              </a:spcAft>
            </a:pPr>
            <a:fld id="{0C35EFB1-0345-48AE-9497-E372BEE3F77E}" type="slidenum">
              <a:rPr lang="en-US" smtClean="0">
                <a:solidFill>
                  <a:srgbClr val="333333"/>
                </a:solidFill>
              </a:rPr>
              <a:pPr algn="ctr" fontAlgn="base">
                <a:spcBef>
                  <a:spcPct val="0"/>
                </a:spcBef>
                <a:spcAft>
                  <a:spcPct val="0"/>
                </a:spcAft>
              </a:pPr>
              <a:t>‹#›</a:t>
            </a:fld>
            <a:endParaRPr lang="en-US" dirty="0">
              <a:solidFill>
                <a:srgbClr val="333333"/>
              </a:solidFill>
            </a:endParaRPr>
          </a:p>
        </p:txBody>
      </p:sp>
    </p:spTree>
    <p:extLst>
      <p:ext uri="{BB962C8B-B14F-4D97-AF65-F5344CB8AC3E}">
        <p14:creationId xmlns:p14="http://schemas.microsoft.com/office/powerpoint/2010/main" xmlns="" val="34428173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42" name="Picture 41" descr="itrg-banner.jpg"/>
          <p:cNvPicPr>
            <a:picLocks noChangeAspect="1"/>
          </p:cNvPicPr>
          <p:nvPr userDrawn="1"/>
        </p:nvPicPr>
        <p:blipFill>
          <a:blip r:embed="rId2" cstate="print"/>
          <a:stretch>
            <a:fillRect/>
          </a:stretch>
        </p:blipFill>
        <p:spPr>
          <a:xfrm>
            <a:off x="0" y="6090047"/>
            <a:ext cx="9144000" cy="767953"/>
          </a:xfrm>
          <a:prstGeom prst="rect">
            <a:avLst/>
          </a:prstGeom>
        </p:spPr>
      </p:pic>
    </p:spTree>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gn="ctr">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Appendix</a:t>
            </a:r>
            <a:endParaRPr lang="en-CA" dirty="0"/>
          </a:p>
        </p:txBody>
      </p:sp>
    </p:spTree>
    <p:extLst>
      <p:ext uri="{BB962C8B-B14F-4D97-AF65-F5344CB8AC3E}">
        <p14:creationId xmlns:p14="http://schemas.microsoft.com/office/powerpoint/2010/main" xmlns="" val="36893862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66" name="Straight Connector 65"/>
          <p:cNvCxnSpPr/>
          <p:nvPr userDrawn="1"/>
        </p:nvCxnSpPr>
        <p:spPr>
          <a:xfrm flipH="1">
            <a:off x="4572000" y="2420888"/>
            <a:ext cx="7" cy="3420382"/>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2636912"/>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636912"/>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Right Blank - BD Edit">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270946" y="3300333"/>
            <a:ext cx="3991135"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hf sldNum="0"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Right Blank - BD Edithyvctrxc">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008481" y="3300333"/>
            <a:ext cx="3991135"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1516586995"/>
      </p:ext>
    </p:extLst>
  </p:cSld>
  <p:clrMapOvr>
    <a:masterClrMapping/>
  </p:clrMapOvr>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hr slid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548540" y="3300333"/>
            <a:ext cx="3991135"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118371526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Right Blank - BD Edit Lon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2710230" y="3861049"/>
            <a:ext cx="5112569" cy="1"/>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2"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intro corrected">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66" name="Straight Connector 65"/>
          <p:cNvCxnSpPr/>
          <p:nvPr userDrawn="1"/>
        </p:nvCxnSpPr>
        <p:spPr>
          <a:xfrm>
            <a:off x="4567238" y="1362075"/>
            <a:ext cx="4764" cy="3939134"/>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99309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42" name="Picture 41" descr="itrg-banner.jpg"/>
          <p:cNvPicPr>
            <a:picLocks noChangeAspect="1"/>
          </p:cNvPicPr>
          <p:nvPr userDrawn="1"/>
        </p:nvPicPr>
        <p:blipFill>
          <a:blip r:embed="rId2" cstate="screen"/>
          <a:stretch>
            <a:fillRect/>
          </a:stretch>
        </p:blipFill>
        <p:spPr>
          <a:xfrm>
            <a:off x="0" y="6090047"/>
            <a:ext cx="9144000" cy="767953"/>
          </a:xfrm>
          <a:prstGeom prst="rect">
            <a:avLst/>
          </a:prstGeom>
        </p:spPr>
      </p:pic>
    </p:spTree>
    <p:extLst>
      <p:ext uri="{BB962C8B-B14F-4D97-AF65-F5344CB8AC3E}">
        <p14:creationId xmlns:p14="http://schemas.microsoft.com/office/powerpoint/2010/main" xmlns="" val="75829543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xmlns="" val="80002460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2697481" y="4403420"/>
            <a:ext cx="374904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1049340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19807989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screen"/>
          <a:stretch>
            <a:fillRect/>
          </a:stretch>
        </p:blipFill>
        <p:spPr>
          <a:xfrm>
            <a:off x="464339" y="1376772"/>
            <a:ext cx="1410568" cy="1548443"/>
          </a:xfrm>
          <a:prstGeom prst="rect">
            <a:avLst/>
          </a:prstGeom>
        </p:spPr>
      </p:pic>
    </p:spTree>
    <p:extLst>
      <p:ext uri="{BB962C8B-B14F-4D97-AF65-F5344CB8AC3E}">
        <p14:creationId xmlns:p14="http://schemas.microsoft.com/office/powerpoint/2010/main" xmlns="" val="39161335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2118426614"/>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xmlns="" val="594742049"/>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9"/>
          <p:cNvGrpSpPr/>
          <p:nvPr userDrawn="1"/>
        </p:nvGrpSpPr>
        <p:grpSpPr>
          <a:xfrm>
            <a:off x="0" y="0"/>
            <a:ext cx="9144000" cy="6876000"/>
            <a:chOff x="0" y="0"/>
            <a:chExt cx="9144000" cy="6876000"/>
          </a:xfrm>
        </p:grpSpPr>
        <p:sp>
          <p:nvSpPr>
            <p:cNvPr id="13" name="Rectangle 1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3803386365"/>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34321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grpSp>
        <p:nvGrpSpPr>
          <p:cNvPr id="2" name="Group 32"/>
          <p:cNvGrpSpPr/>
          <p:nvPr userDrawn="1"/>
        </p:nvGrpSpPr>
        <p:grpSpPr>
          <a:xfrm>
            <a:off x="0" y="0"/>
            <a:ext cx="9144000" cy="6876000"/>
            <a:chOff x="0" y="0"/>
            <a:chExt cx="9144000" cy="6876000"/>
          </a:xfrm>
        </p:grpSpPr>
        <p:sp>
          <p:nvSpPr>
            <p:cNvPr id="34" name="Rectangle 3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5" name="Rectangle 3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6" name="Rectangle 3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7" name="Rectangle 3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90729052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395249559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Right Blank - BD Edit">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270946" y="3300333"/>
            <a:ext cx="3991135"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3458445869"/>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Right Blank - BD Edit Lon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2710230" y="3861049"/>
            <a:ext cx="5112569" cy="1"/>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1209095586"/>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356016094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42546609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293347868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204564623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xmlns="" val="127953974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2" name="Group 22"/>
          <p:cNvGrpSpPr/>
          <p:nvPr userDrawn="1"/>
        </p:nvGrpSpPr>
        <p:grpSpPr>
          <a:xfrm>
            <a:off x="0" y="0"/>
            <a:ext cx="9144000" cy="6876000"/>
            <a:chOff x="0" y="0"/>
            <a:chExt cx="9144000" cy="6876000"/>
          </a:xfrm>
        </p:grpSpPr>
        <p:sp>
          <p:nvSpPr>
            <p:cNvPr id="24" name="Rectangle 2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6" name="Rectangle 2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96920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2"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178702305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3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410889764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289781038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203199325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231314177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2023569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3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41013484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98937517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3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6695357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3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377372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3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409682710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_Right Blank - BD Edit No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205622083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ctr" fontAlgn="base">
              <a:spcBef>
                <a:spcPct val="0"/>
              </a:spcBef>
              <a:spcAft>
                <a:spcPct val="0"/>
              </a:spcAft>
            </a:pPr>
            <a:fld id="{0A44A909-7258-4954-9CB9-A6C14A327F88}" type="datetimeFigureOut">
              <a:rPr lang="en-US" smtClean="0">
                <a:solidFill>
                  <a:srgbClr val="333333"/>
                </a:solidFill>
              </a:rPr>
              <a:pPr algn="ctr" fontAlgn="base">
                <a:spcBef>
                  <a:spcPct val="0"/>
                </a:spcBef>
                <a:spcAft>
                  <a:spcPct val="0"/>
                </a:spcAft>
              </a:pPr>
              <a:t>1/25/2012</a:t>
            </a:fld>
            <a:endParaRPr lang="en-US" dirty="0">
              <a:solidFill>
                <a:srgbClr val="333333"/>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ctr" fontAlgn="base">
              <a:spcBef>
                <a:spcPct val="0"/>
              </a:spcBef>
              <a:spcAft>
                <a:spcPct val="0"/>
              </a:spcAft>
            </a:pPr>
            <a:endParaRPr lang="en-US" dirty="0">
              <a:solidFill>
                <a:srgbClr val="333333"/>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ctr" fontAlgn="base">
              <a:spcBef>
                <a:spcPct val="0"/>
              </a:spcBef>
              <a:spcAft>
                <a:spcPct val="0"/>
              </a:spcAft>
            </a:pPr>
            <a:fld id="{0C35EFB1-0345-48AE-9497-E372BEE3F77E}" type="slidenum">
              <a:rPr lang="en-US" smtClean="0">
                <a:solidFill>
                  <a:srgbClr val="333333"/>
                </a:solidFill>
              </a:rPr>
              <a:pPr algn="ctr" fontAlgn="base">
                <a:spcBef>
                  <a:spcPct val="0"/>
                </a:spcBef>
                <a:spcAft>
                  <a:spcPct val="0"/>
                </a:spcAft>
              </a:pPr>
              <a:t>‹#›</a:t>
            </a:fld>
            <a:endParaRPr lang="en-US" dirty="0">
              <a:solidFill>
                <a:srgbClr val="333333"/>
              </a:solidFill>
            </a:endParaRPr>
          </a:p>
        </p:txBody>
      </p:sp>
    </p:spTree>
    <p:extLst>
      <p:ext uri="{BB962C8B-B14F-4D97-AF65-F5344CB8AC3E}">
        <p14:creationId xmlns:p14="http://schemas.microsoft.com/office/powerpoint/2010/main" xmlns="" val="236837871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lgn="ctr" fontAlgn="base">
              <a:spcBef>
                <a:spcPct val="0"/>
              </a:spcBef>
              <a:spcAft>
                <a:spcPct val="0"/>
              </a:spcAft>
            </a:pPr>
            <a:fld id="{0A44A909-7258-4954-9CB9-A6C14A327F88}" type="datetimeFigureOut">
              <a:rPr lang="en-US" smtClean="0">
                <a:solidFill>
                  <a:srgbClr val="333333"/>
                </a:solidFill>
              </a:rPr>
              <a:pPr algn="ctr" fontAlgn="base">
                <a:spcBef>
                  <a:spcPct val="0"/>
                </a:spcBef>
                <a:spcAft>
                  <a:spcPct val="0"/>
                </a:spcAft>
              </a:pPr>
              <a:t>1/25/2012</a:t>
            </a:fld>
            <a:endParaRPr lang="en-US" dirty="0">
              <a:solidFill>
                <a:srgbClr val="333333"/>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lgn="ctr" fontAlgn="base">
              <a:spcBef>
                <a:spcPct val="0"/>
              </a:spcBef>
              <a:spcAft>
                <a:spcPct val="0"/>
              </a:spcAft>
            </a:pPr>
            <a:endParaRPr lang="en-US" dirty="0">
              <a:solidFill>
                <a:srgbClr val="333333"/>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ctr" fontAlgn="base">
              <a:spcBef>
                <a:spcPct val="0"/>
              </a:spcBef>
              <a:spcAft>
                <a:spcPct val="0"/>
              </a:spcAft>
            </a:pPr>
            <a:fld id="{0C35EFB1-0345-48AE-9497-E372BEE3F77E}" type="slidenum">
              <a:rPr lang="en-US" smtClean="0">
                <a:solidFill>
                  <a:srgbClr val="333333"/>
                </a:solidFill>
              </a:rPr>
              <a:pPr algn="ctr" fontAlgn="base">
                <a:spcBef>
                  <a:spcPct val="0"/>
                </a:spcBef>
                <a:spcAft>
                  <a:spcPct val="0"/>
                </a:spcAft>
              </a:pPr>
              <a:t>‹#›</a:t>
            </a:fld>
            <a:endParaRPr lang="en-US" dirty="0">
              <a:solidFill>
                <a:srgbClr val="333333"/>
              </a:solidFill>
            </a:endParaRPr>
          </a:p>
        </p:txBody>
      </p:sp>
    </p:spTree>
    <p:extLst>
      <p:ext uri="{BB962C8B-B14F-4D97-AF65-F5344CB8AC3E}">
        <p14:creationId xmlns:p14="http://schemas.microsoft.com/office/powerpoint/2010/main" xmlns="" val="44046256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ctr" fontAlgn="base">
              <a:spcBef>
                <a:spcPct val="0"/>
              </a:spcBef>
              <a:spcAft>
                <a:spcPct val="0"/>
              </a:spcAft>
            </a:pPr>
            <a:fld id="{0A44A909-7258-4954-9CB9-A6C14A327F88}" type="datetimeFigureOut">
              <a:rPr lang="en-US" smtClean="0">
                <a:solidFill>
                  <a:srgbClr val="333333"/>
                </a:solidFill>
              </a:rPr>
              <a:pPr algn="ctr" fontAlgn="base">
                <a:spcBef>
                  <a:spcPct val="0"/>
                </a:spcBef>
                <a:spcAft>
                  <a:spcPct val="0"/>
                </a:spcAft>
              </a:pPr>
              <a:t>1/25/2012</a:t>
            </a:fld>
            <a:endParaRPr lang="en-US" dirty="0">
              <a:solidFill>
                <a:srgbClr val="333333"/>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ctr" fontAlgn="base">
              <a:spcBef>
                <a:spcPct val="0"/>
              </a:spcBef>
              <a:spcAft>
                <a:spcPct val="0"/>
              </a:spcAft>
            </a:pPr>
            <a:endParaRPr lang="en-US" dirty="0">
              <a:solidFill>
                <a:srgbClr val="333333"/>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ctr" fontAlgn="base">
              <a:spcBef>
                <a:spcPct val="0"/>
              </a:spcBef>
              <a:spcAft>
                <a:spcPct val="0"/>
              </a:spcAft>
            </a:pPr>
            <a:fld id="{0C35EFB1-0345-48AE-9497-E372BEE3F77E}" type="slidenum">
              <a:rPr lang="en-US" smtClean="0">
                <a:solidFill>
                  <a:srgbClr val="333333"/>
                </a:solidFill>
              </a:rPr>
              <a:pPr algn="ctr" fontAlgn="base">
                <a:spcBef>
                  <a:spcPct val="0"/>
                </a:spcBef>
                <a:spcAft>
                  <a:spcPct val="0"/>
                </a:spcAft>
              </a:pPr>
              <a:t>‹#›</a:t>
            </a:fld>
            <a:endParaRPr lang="en-US" dirty="0">
              <a:solidFill>
                <a:srgbClr val="333333"/>
              </a:solidFill>
            </a:endParaRPr>
          </a:p>
        </p:txBody>
      </p:sp>
    </p:spTree>
    <p:extLst>
      <p:ext uri="{BB962C8B-B14F-4D97-AF65-F5344CB8AC3E}">
        <p14:creationId xmlns:p14="http://schemas.microsoft.com/office/powerpoint/2010/main" xmlns="" val="103454888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42" name="Picture 41" descr="itrg-banner.jpg"/>
          <p:cNvPicPr>
            <a:picLocks noChangeAspect="1"/>
          </p:cNvPicPr>
          <p:nvPr userDrawn="1"/>
        </p:nvPicPr>
        <p:blipFill>
          <a:blip r:embed="rId2" cstate="print"/>
          <a:stretch>
            <a:fillRect/>
          </a:stretch>
        </p:blipFill>
        <p:spPr>
          <a:xfrm>
            <a:off x="0" y="6090047"/>
            <a:ext cx="9144000" cy="767953"/>
          </a:xfrm>
          <a:prstGeom prst="rect">
            <a:avLst/>
          </a:prstGeom>
        </p:spPr>
      </p:pic>
    </p:spTree>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gn="ctr">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Appendix</a:t>
            </a:r>
            <a:endParaRPr lang="en-CA" dirty="0"/>
          </a:p>
        </p:txBody>
      </p:sp>
    </p:spTree>
    <p:extLst>
      <p:ext uri="{BB962C8B-B14F-4D97-AF65-F5344CB8AC3E}">
        <p14:creationId xmlns:p14="http://schemas.microsoft.com/office/powerpoint/2010/main" xmlns="" val="3689386268"/>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66" name="Straight Connector 65"/>
          <p:cNvCxnSpPr/>
          <p:nvPr userDrawn="1"/>
        </p:nvCxnSpPr>
        <p:spPr>
          <a:xfrm flipH="1">
            <a:off x="4572000" y="2420888"/>
            <a:ext cx="7" cy="3420382"/>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2636912"/>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636912"/>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Right Blank - BD Edit">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270946" y="3300333"/>
            <a:ext cx="3991135"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hf sldNum="0"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2_Right Blank - BD Edithyvctrxc">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008481" y="3300333"/>
            <a:ext cx="3991135"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1516586995"/>
      </p:ext>
    </p:extLst>
  </p:cSld>
  <p:clrMapOvr>
    <a:masterClrMapping/>
  </p:clrMapOvr>
  <p:timing>
    <p:tnLst>
      <p:par>
        <p:cTn id="1" dur="indefinite" restart="never" nodeType="tmRoot"/>
      </p:par>
    </p:tnLst>
  </p:timing>
  <p:hf sldNum="0"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hr slid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548540" y="3300333"/>
            <a:ext cx="3991135"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1183715264"/>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Right Blank - BD Edit Lon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2710230" y="3861049"/>
            <a:ext cx="5112569" cy="1"/>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2"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intro corrected">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66" name="Straight Connector 65"/>
          <p:cNvCxnSpPr/>
          <p:nvPr userDrawn="1"/>
        </p:nvCxnSpPr>
        <p:spPr>
          <a:xfrm>
            <a:off x="4567238" y="1362075"/>
            <a:ext cx="4764" cy="3939134"/>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9930919"/>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42" name="Picture 41" descr="itrg-banner.jpg"/>
          <p:cNvPicPr>
            <a:picLocks noChangeAspect="1"/>
          </p:cNvPicPr>
          <p:nvPr userDrawn="1"/>
        </p:nvPicPr>
        <p:blipFill>
          <a:blip r:embed="rId2" cstate="screen"/>
          <a:stretch>
            <a:fillRect/>
          </a:stretch>
        </p:blipFill>
        <p:spPr>
          <a:xfrm>
            <a:off x="0" y="6090047"/>
            <a:ext cx="9144000" cy="767953"/>
          </a:xfrm>
          <a:prstGeom prst="rect">
            <a:avLst/>
          </a:prstGeom>
        </p:spPr>
      </p:pic>
    </p:spTree>
    <p:extLst>
      <p:ext uri="{BB962C8B-B14F-4D97-AF65-F5344CB8AC3E}">
        <p14:creationId xmlns:p14="http://schemas.microsoft.com/office/powerpoint/2010/main" xmlns="" val="758295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xmlns="" val="80002460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2697481" y="4403420"/>
            <a:ext cx="374904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1049340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2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198079894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screen"/>
          <a:stretch>
            <a:fillRect/>
          </a:stretch>
        </p:blipFill>
        <p:spPr>
          <a:xfrm>
            <a:off x="464339" y="1376772"/>
            <a:ext cx="1410568" cy="1548443"/>
          </a:xfrm>
          <a:prstGeom prst="rect">
            <a:avLst/>
          </a:prstGeom>
        </p:spPr>
      </p:pic>
    </p:spTree>
    <p:extLst>
      <p:ext uri="{BB962C8B-B14F-4D97-AF65-F5344CB8AC3E}">
        <p14:creationId xmlns:p14="http://schemas.microsoft.com/office/powerpoint/2010/main" xmlns="" val="391613355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2118426614"/>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xmlns="" val="59474204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2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9"/>
          <p:cNvGrpSpPr/>
          <p:nvPr userDrawn="1"/>
        </p:nvGrpSpPr>
        <p:grpSpPr>
          <a:xfrm>
            <a:off x="0" y="0"/>
            <a:ext cx="9144000" cy="6876000"/>
            <a:chOff x="0" y="0"/>
            <a:chExt cx="9144000" cy="6876000"/>
          </a:xfrm>
        </p:grpSpPr>
        <p:sp>
          <p:nvSpPr>
            <p:cNvPr id="13" name="Rectangle 1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3803386365"/>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2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3432174"/>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90729052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2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3952495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oadmap">
    <p:spTree>
      <p:nvGrpSpPr>
        <p:cNvPr id="1" name=""/>
        <p:cNvGrpSpPr/>
        <p:nvPr/>
      </p:nvGrpSpPr>
      <p:grpSpPr>
        <a:xfrm>
          <a:off x="0" y="0"/>
          <a:ext cx="0" cy="0"/>
          <a:chOff x="0" y="0"/>
          <a:chExt cx="0" cy="0"/>
        </a:xfrm>
      </p:grpSpPr>
      <p:sp>
        <p:nvSpPr>
          <p:cNvPr id="2" name="Title 1"/>
          <p:cNvSpPr>
            <a:spLocks noGrp="1"/>
          </p:cNvSpPr>
          <p:nvPr>
            <p:ph type="title"/>
          </p:nvPr>
        </p:nvSpPr>
        <p:spPr>
          <a:xfrm>
            <a:off x="0" y="-71462"/>
            <a:ext cx="9144000" cy="936625"/>
          </a:xfrm>
        </p:spPr>
        <p:txBody>
          <a:bodyPr/>
          <a:lstStyle>
            <a:lvl1pPr>
              <a:defRPr>
                <a:solidFill>
                  <a:srgbClr val="254061"/>
                </a:solidFill>
              </a:defRPr>
            </a:lvl1pPr>
          </a:lstStyle>
          <a:p>
            <a:r>
              <a:rPr lang="en-US" smtClean="0"/>
              <a:t>Click to edit Master title style</a:t>
            </a:r>
            <a:endParaRPr lang="en-CA" dirty="0"/>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_Right Blank - BD Edit">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270946" y="3300333"/>
            <a:ext cx="3991135"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3458445869"/>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_Right Blank - BD Edit Lon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2710230" y="3861049"/>
            <a:ext cx="5112569" cy="1"/>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1209095586"/>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2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356016094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2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425466090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2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293347868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2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204564623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xmlns="" val="127953974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2" name="Group 22"/>
          <p:cNvGrpSpPr/>
          <p:nvPr userDrawn="1"/>
        </p:nvGrpSpPr>
        <p:grpSpPr>
          <a:xfrm>
            <a:off x="0" y="0"/>
            <a:ext cx="9144000" cy="6876000"/>
            <a:chOff x="0" y="0"/>
            <a:chExt cx="9144000" cy="6876000"/>
          </a:xfrm>
        </p:grpSpPr>
        <p:sp>
          <p:nvSpPr>
            <p:cNvPr id="24" name="Rectangle 2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6" name="Rectangle 2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9692064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3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2"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178702305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3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4108897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Slide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289781038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3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203199325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3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231314177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3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2023569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3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41013484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3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98937517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3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6695357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3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3773726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3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xmlns="" val="409682710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1_Right Blank - BD Edit No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2056220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42" name="Picture 41" descr="itrg-banner.jpg"/>
          <p:cNvPicPr>
            <a:picLocks noChangeAspect="1"/>
          </p:cNvPicPr>
          <p:nvPr userDrawn="1"/>
        </p:nvPicPr>
        <p:blipFill>
          <a:blip r:embed="rId2" cstate="screen"/>
          <a:stretch>
            <a:fillRect/>
          </a:stretch>
        </p:blipFill>
        <p:spPr>
          <a:xfrm>
            <a:off x="0" y="6090047"/>
            <a:ext cx="9144000" cy="767953"/>
          </a:xfrm>
          <a:prstGeom prst="rect">
            <a:avLst/>
          </a:prstGeom>
        </p:spPr>
      </p:pic>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ctr" fontAlgn="base">
              <a:spcBef>
                <a:spcPct val="0"/>
              </a:spcBef>
              <a:spcAft>
                <a:spcPct val="0"/>
              </a:spcAft>
            </a:pPr>
            <a:fld id="{0A44A909-7258-4954-9CB9-A6C14A327F88}" type="datetimeFigureOut">
              <a:rPr lang="en-US" smtClean="0">
                <a:solidFill>
                  <a:srgbClr val="333333"/>
                </a:solidFill>
              </a:rPr>
              <a:pPr algn="ctr" fontAlgn="base">
                <a:spcBef>
                  <a:spcPct val="0"/>
                </a:spcBef>
                <a:spcAft>
                  <a:spcPct val="0"/>
                </a:spcAft>
              </a:pPr>
              <a:t>1/25/2012</a:t>
            </a:fld>
            <a:endParaRPr lang="en-US" dirty="0">
              <a:solidFill>
                <a:srgbClr val="333333"/>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ctr" fontAlgn="base">
              <a:spcBef>
                <a:spcPct val="0"/>
              </a:spcBef>
              <a:spcAft>
                <a:spcPct val="0"/>
              </a:spcAft>
            </a:pPr>
            <a:endParaRPr lang="en-US" dirty="0">
              <a:solidFill>
                <a:srgbClr val="333333"/>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ctr" fontAlgn="base">
              <a:spcBef>
                <a:spcPct val="0"/>
              </a:spcBef>
              <a:spcAft>
                <a:spcPct val="0"/>
              </a:spcAft>
            </a:pPr>
            <a:fld id="{0C35EFB1-0345-48AE-9497-E372BEE3F77E}" type="slidenum">
              <a:rPr lang="en-US" smtClean="0">
                <a:solidFill>
                  <a:srgbClr val="333333"/>
                </a:solidFill>
              </a:rPr>
              <a:pPr algn="ctr" fontAlgn="base">
                <a:spcBef>
                  <a:spcPct val="0"/>
                </a:spcBef>
                <a:spcAft>
                  <a:spcPct val="0"/>
                </a:spcAft>
              </a:pPr>
              <a:t>‹#›</a:t>
            </a:fld>
            <a:endParaRPr lang="en-US" dirty="0">
              <a:solidFill>
                <a:srgbClr val="333333"/>
              </a:solidFill>
            </a:endParaRPr>
          </a:p>
        </p:txBody>
      </p:sp>
    </p:spTree>
    <p:extLst>
      <p:ext uri="{BB962C8B-B14F-4D97-AF65-F5344CB8AC3E}">
        <p14:creationId xmlns:p14="http://schemas.microsoft.com/office/powerpoint/2010/main" xmlns="" val="236837871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lgn="ctr" fontAlgn="base">
              <a:spcBef>
                <a:spcPct val="0"/>
              </a:spcBef>
              <a:spcAft>
                <a:spcPct val="0"/>
              </a:spcAft>
            </a:pPr>
            <a:fld id="{0A44A909-7258-4954-9CB9-A6C14A327F88}" type="datetimeFigureOut">
              <a:rPr lang="en-US" smtClean="0">
                <a:solidFill>
                  <a:srgbClr val="333333"/>
                </a:solidFill>
              </a:rPr>
              <a:pPr algn="ctr" fontAlgn="base">
                <a:spcBef>
                  <a:spcPct val="0"/>
                </a:spcBef>
                <a:spcAft>
                  <a:spcPct val="0"/>
                </a:spcAft>
              </a:pPr>
              <a:t>1/25/2012</a:t>
            </a:fld>
            <a:endParaRPr lang="en-US" dirty="0">
              <a:solidFill>
                <a:srgbClr val="333333"/>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lgn="ctr" fontAlgn="base">
              <a:spcBef>
                <a:spcPct val="0"/>
              </a:spcBef>
              <a:spcAft>
                <a:spcPct val="0"/>
              </a:spcAft>
            </a:pPr>
            <a:endParaRPr lang="en-US" dirty="0">
              <a:solidFill>
                <a:srgbClr val="333333"/>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ctr" fontAlgn="base">
              <a:spcBef>
                <a:spcPct val="0"/>
              </a:spcBef>
              <a:spcAft>
                <a:spcPct val="0"/>
              </a:spcAft>
            </a:pPr>
            <a:fld id="{0C35EFB1-0345-48AE-9497-E372BEE3F77E}" type="slidenum">
              <a:rPr lang="en-US" smtClean="0">
                <a:solidFill>
                  <a:srgbClr val="333333"/>
                </a:solidFill>
              </a:rPr>
              <a:pPr algn="ctr" fontAlgn="base">
                <a:spcBef>
                  <a:spcPct val="0"/>
                </a:spcBef>
                <a:spcAft>
                  <a:spcPct val="0"/>
                </a:spcAft>
              </a:pPr>
              <a:t>‹#›</a:t>
            </a:fld>
            <a:endParaRPr lang="en-US" dirty="0">
              <a:solidFill>
                <a:srgbClr val="333333"/>
              </a:solidFill>
            </a:endParaRPr>
          </a:p>
        </p:txBody>
      </p:sp>
    </p:spTree>
    <p:extLst>
      <p:ext uri="{BB962C8B-B14F-4D97-AF65-F5344CB8AC3E}">
        <p14:creationId xmlns:p14="http://schemas.microsoft.com/office/powerpoint/2010/main" xmlns="" val="44046256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ctr" fontAlgn="base">
              <a:spcBef>
                <a:spcPct val="0"/>
              </a:spcBef>
              <a:spcAft>
                <a:spcPct val="0"/>
              </a:spcAft>
            </a:pPr>
            <a:fld id="{0A44A909-7258-4954-9CB9-A6C14A327F88}" type="datetimeFigureOut">
              <a:rPr lang="en-US" smtClean="0">
                <a:solidFill>
                  <a:srgbClr val="333333"/>
                </a:solidFill>
              </a:rPr>
              <a:pPr algn="ctr" fontAlgn="base">
                <a:spcBef>
                  <a:spcPct val="0"/>
                </a:spcBef>
                <a:spcAft>
                  <a:spcPct val="0"/>
                </a:spcAft>
              </a:pPr>
              <a:t>1/25/2012</a:t>
            </a:fld>
            <a:endParaRPr lang="en-US" dirty="0">
              <a:solidFill>
                <a:srgbClr val="333333"/>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ctr" fontAlgn="base">
              <a:spcBef>
                <a:spcPct val="0"/>
              </a:spcBef>
              <a:spcAft>
                <a:spcPct val="0"/>
              </a:spcAft>
            </a:pPr>
            <a:endParaRPr lang="en-US" dirty="0">
              <a:solidFill>
                <a:srgbClr val="333333"/>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ctr" fontAlgn="base">
              <a:spcBef>
                <a:spcPct val="0"/>
              </a:spcBef>
              <a:spcAft>
                <a:spcPct val="0"/>
              </a:spcAft>
            </a:pPr>
            <a:fld id="{0C35EFB1-0345-48AE-9497-E372BEE3F77E}" type="slidenum">
              <a:rPr lang="en-US" smtClean="0">
                <a:solidFill>
                  <a:srgbClr val="333333"/>
                </a:solidFill>
              </a:rPr>
              <a:pPr algn="ctr" fontAlgn="base">
                <a:spcBef>
                  <a:spcPct val="0"/>
                </a:spcBef>
                <a:spcAft>
                  <a:spcPct val="0"/>
                </a:spcAft>
              </a:pPr>
              <a:t>‹#›</a:t>
            </a:fld>
            <a:endParaRPr lang="en-US" dirty="0">
              <a:solidFill>
                <a:srgbClr val="333333"/>
              </a:solidFill>
            </a:endParaRPr>
          </a:p>
        </p:txBody>
      </p:sp>
    </p:spTree>
    <p:extLst>
      <p:ext uri="{BB962C8B-B14F-4D97-AF65-F5344CB8AC3E}">
        <p14:creationId xmlns:p14="http://schemas.microsoft.com/office/powerpoint/2010/main" xmlns="" val="103454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66" name="Straight Connector 65"/>
          <p:cNvCxnSpPr/>
          <p:nvPr userDrawn="1"/>
        </p:nvCxnSpPr>
        <p:spPr>
          <a:xfrm rot="5400000">
            <a:off x="3419878" y="3573017"/>
            <a:ext cx="2304254"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9"/>
          <p:cNvGrpSpPr/>
          <p:nvPr userDrawn="1"/>
        </p:nvGrpSpPr>
        <p:grpSpPr>
          <a:xfrm>
            <a:off x="0" y="0"/>
            <a:ext cx="9144000" cy="6876000"/>
            <a:chOff x="0" y="0"/>
            <a:chExt cx="9144000" cy="6876000"/>
          </a:xfrm>
        </p:grpSpPr>
        <p:sp>
          <p:nvSpPr>
            <p:cNvPr id="21" name="Rectangle 20"/>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41"/>
          <p:cNvSpPr>
            <a:spLocks noGrp="1"/>
          </p:cNvSpPr>
          <p:nvPr>
            <p:ph type="body" sz="quarter" idx="16" hasCustomPrompt="1"/>
          </p:nvPr>
        </p:nvSpPr>
        <p:spPr>
          <a:xfrm>
            <a:off x="249303" y="2636912"/>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636912"/>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2697481" y="4403420"/>
            <a:ext cx="374904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screen"/>
          <a:stretch>
            <a:fillRect/>
          </a:stretch>
        </p:blipFill>
        <p:spPr>
          <a:xfrm>
            <a:off x="464339" y="1376772"/>
            <a:ext cx="1410568" cy="1548443"/>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ight Blank - BD Edit">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270946" y="3300333"/>
            <a:ext cx="3991135"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Right Blank - BD Edit Lon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2710230" y="3861049"/>
            <a:ext cx="5112569" cy="1"/>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Right Blank - BD Edit No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1304765"/>
            <a:ext cx="4713222" cy="399113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42" name="Picture 41" descr="itrg-banner.jpg"/>
          <p:cNvPicPr>
            <a:picLocks noChangeAspect="1"/>
          </p:cNvPicPr>
          <p:nvPr userDrawn="1"/>
        </p:nvPicPr>
        <p:blipFill>
          <a:blip r:embed="rId2" cstate="print"/>
          <a:stretch>
            <a:fillRect/>
          </a:stretch>
        </p:blipFill>
        <p:spPr>
          <a:xfrm>
            <a:off x="0" y="6090047"/>
            <a:ext cx="9144000" cy="767953"/>
          </a:xfrm>
          <a:prstGeom prst="rect">
            <a:avLst/>
          </a:prstGeom>
        </p:spPr>
      </p:pic>
      <p:grpSp>
        <p:nvGrpSpPr>
          <p:cNvPr id="2" name="Group 24"/>
          <p:cNvGrpSpPr/>
          <p:nvPr userDrawn="1"/>
        </p:nvGrpSpPr>
        <p:grpSpPr>
          <a:xfrm>
            <a:off x="0" y="-16351"/>
            <a:ext cx="9144000" cy="6892351"/>
            <a:chOff x="0" y="-16351"/>
            <a:chExt cx="9144000" cy="6892351"/>
          </a:xfrm>
        </p:grpSpPr>
        <p:grpSp>
          <p:nvGrpSpPr>
            <p:cNvPr id="3" name="Group 76"/>
            <p:cNvGrpSpPr/>
            <p:nvPr userDrawn="1"/>
          </p:nvGrpSpPr>
          <p:grpSpPr>
            <a:xfrm>
              <a:off x="0" y="0"/>
              <a:ext cx="9144000" cy="6876000"/>
              <a:chOff x="0" y="0"/>
              <a:chExt cx="9144000" cy="6876000"/>
            </a:xfrm>
          </p:grpSpPr>
          <p:grpSp>
            <p:nvGrpSpPr>
              <p:cNvPr id="4" name="Group 70"/>
              <p:cNvGrpSpPr/>
              <p:nvPr userDrawn="1"/>
            </p:nvGrpSpPr>
            <p:grpSpPr>
              <a:xfrm>
                <a:off x="0" y="0"/>
                <a:ext cx="9144000" cy="6876000"/>
                <a:chOff x="0" y="0"/>
                <a:chExt cx="9144000" cy="6876000"/>
              </a:xfrm>
            </p:grpSpPr>
            <p:sp>
              <p:nvSpPr>
                <p:cNvPr id="21" name="Rectangle 20"/>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cxnSp>
            <p:nvCxnSpPr>
              <p:cNvPr id="19" name="Straight Arrow Connector 18"/>
              <p:cNvCxnSpPr/>
              <p:nvPr userDrawn="1"/>
            </p:nvCxnSpPr>
            <p:spPr>
              <a:xfrm rot="5400000">
                <a:off x="-70169" y="3617221"/>
                <a:ext cx="395287" cy="158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userDrawn="1"/>
            </p:nvSpPr>
            <p:spPr>
              <a:xfrm rot="16200000">
                <a:off x="-1276085" y="2021606"/>
                <a:ext cx="2805093" cy="252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200" dirty="0">
                    <a:solidFill>
                      <a:srgbClr val="FFFFFF"/>
                    </a:solidFill>
                  </a:rPr>
                  <a:t>Headline / Subhead Vertical Spacing</a:t>
                </a:r>
              </a:p>
            </p:txBody>
          </p:sp>
        </p:grpSp>
        <p:sp>
          <p:nvSpPr>
            <p:cNvPr id="17" name="TextBox 16"/>
            <p:cNvSpPr txBox="1"/>
            <p:nvPr userDrawn="1"/>
          </p:nvSpPr>
          <p:spPr>
            <a:xfrm>
              <a:off x="8460432" y="-16351"/>
              <a:ext cx="539552" cy="276999"/>
            </a:xfrm>
            <a:prstGeom prst="rect">
              <a:avLst/>
            </a:prstGeom>
            <a:noFill/>
          </p:spPr>
          <p:txBody>
            <a:bodyPr wrap="square" rtlCol="0">
              <a:spAutoFit/>
            </a:bodyPr>
            <a:lstStyle/>
            <a:p>
              <a:pPr algn="ctr" fontAlgn="base">
                <a:spcBef>
                  <a:spcPct val="0"/>
                </a:spcBef>
                <a:spcAft>
                  <a:spcPct val="0"/>
                </a:spcAft>
              </a:pPr>
              <a:r>
                <a:rPr lang="en-CA" sz="1200" dirty="0">
                  <a:solidFill>
                    <a:srgbClr val="FFFFFF"/>
                  </a:solidFill>
                </a:rPr>
                <a:t>V2</a:t>
              </a: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66" name="Straight Connector 65"/>
          <p:cNvCxnSpPr/>
          <p:nvPr userDrawn="1"/>
        </p:nvCxnSpPr>
        <p:spPr>
          <a:xfrm rot="5400000">
            <a:off x="3419878" y="3573017"/>
            <a:ext cx="2304254"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9"/>
          <p:cNvGrpSpPr/>
          <p:nvPr userDrawn="1"/>
        </p:nvGrpSpPr>
        <p:grpSpPr>
          <a:xfrm>
            <a:off x="0" y="0"/>
            <a:ext cx="9144000" cy="6876000"/>
            <a:chOff x="0" y="0"/>
            <a:chExt cx="9144000" cy="6876000"/>
          </a:xfrm>
        </p:grpSpPr>
        <p:sp>
          <p:nvSpPr>
            <p:cNvPr id="21" name="Rectangle 20"/>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41"/>
          <p:cNvSpPr>
            <a:spLocks noGrp="1"/>
          </p:cNvSpPr>
          <p:nvPr>
            <p:ph type="body" sz="quarter" idx="16" hasCustomPrompt="1"/>
          </p:nvPr>
        </p:nvSpPr>
        <p:spPr>
          <a:xfrm>
            <a:off x="249303" y="2636912"/>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636912"/>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8"/>
          <p:cNvGrpSpPr/>
          <p:nvPr userDrawn="1"/>
        </p:nvGrpSpPr>
        <p:grpSpPr>
          <a:xfrm>
            <a:off x="0" y="0"/>
            <a:ext cx="9144000" cy="6876000"/>
            <a:chOff x="0" y="0"/>
            <a:chExt cx="9144000" cy="6876000"/>
          </a:xfrm>
        </p:grpSpPr>
        <p:sp>
          <p:nvSpPr>
            <p:cNvPr id="10" name="Rectangle 9"/>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3" name="Rectangle 12"/>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5" name="Rectangle 1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2"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1" name="TextBox 10"/>
          <p:cNvSpPr txBox="1"/>
          <p:nvPr userDrawn="1"/>
        </p:nvSpPr>
        <p:spPr>
          <a:xfrm>
            <a:off x="714375" y="4786313"/>
            <a:ext cx="3500438" cy="369887"/>
          </a:xfrm>
          <a:prstGeom prst="rect">
            <a:avLst/>
          </a:prstGeom>
          <a:noFill/>
        </p:spPr>
        <p:txBody>
          <a:bodyPr>
            <a:spAutoFit/>
          </a:bodyPr>
          <a:lstStyle/>
          <a:p>
            <a:pPr algn="ctr" fontAlgn="base">
              <a:spcBef>
                <a:spcPct val="0"/>
              </a:spcBef>
              <a:spcAft>
                <a:spcPct val="0"/>
              </a:spcAft>
              <a:defRPr/>
            </a:pPr>
            <a:endParaRPr lang="en-US" dirty="0">
              <a:solidFill>
                <a:srgbClr val="333333"/>
              </a:solidFill>
            </a:endParaRPr>
          </a:p>
        </p:txBody>
      </p:sp>
      <p:sp>
        <p:nvSpPr>
          <p:cNvPr id="7" name="Content Placeholder 2"/>
          <p:cNvSpPr>
            <a:spLocks noGrp="1"/>
          </p:cNvSpPr>
          <p:nvPr>
            <p:ph sz="half" idx="12"/>
          </p:nvPr>
        </p:nvSpPr>
        <p:spPr>
          <a:xfrm>
            <a:off x="370258" y="1428736"/>
            <a:ext cx="4117203" cy="3071834"/>
          </a:xfrm>
        </p:spPr>
        <p:txBody>
          <a:bodyPr>
            <a:normAutofit/>
          </a:bodyPr>
          <a:lstStyle>
            <a:lvl1pPr>
              <a:defRPr sz="1400" i="1">
                <a:latin typeface="+mn-lt"/>
              </a:defRPr>
            </a:lvl1pPr>
            <a:lvl2pPr>
              <a:buFont typeface="Arial" pitchFamily="34" charset="0"/>
              <a:buChar char="•"/>
              <a:defRPr sz="1200">
                <a:solidFill>
                  <a:schemeClr val="accent3"/>
                </a:solidFill>
              </a:defRPr>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p:txBody>
      </p:sp>
      <p:sp>
        <p:nvSpPr>
          <p:cNvPr id="15" name="Text Placeholder 14"/>
          <p:cNvSpPr>
            <a:spLocks noGrp="1"/>
          </p:cNvSpPr>
          <p:nvPr>
            <p:ph type="body" sz="quarter" idx="13"/>
          </p:nvPr>
        </p:nvSpPr>
        <p:spPr>
          <a:xfrm>
            <a:off x="383358" y="1000108"/>
            <a:ext cx="4091002" cy="285735"/>
          </a:xfrm>
        </p:spPr>
        <p:txBody>
          <a:bodyPr/>
          <a:lstStyle>
            <a:lvl1pPr>
              <a:buNone/>
              <a:defRPr sz="1400" i="1">
                <a:latin typeface="+mn-lt"/>
              </a:defRPr>
            </a:lvl1pPr>
          </a:lstStyle>
          <a:p>
            <a:pPr lvl="0"/>
            <a:r>
              <a:rPr lang="en-US" smtClean="0"/>
              <a:t>Click to edit Master text styles</a:t>
            </a:r>
          </a:p>
        </p:txBody>
      </p:sp>
      <p:sp>
        <p:nvSpPr>
          <p:cNvPr id="21" name="Text Placeholder 20"/>
          <p:cNvSpPr>
            <a:spLocks noGrp="1"/>
          </p:cNvSpPr>
          <p:nvPr>
            <p:ph type="body" sz="quarter" idx="14"/>
          </p:nvPr>
        </p:nvSpPr>
        <p:spPr>
          <a:xfrm>
            <a:off x="357157" y="4643446"/>
            <a:ext cx="4143404" cy="1143000"/>
          </a:xfrm>
        </p:spPr>
        <p:txBody>
          <a:bodyPr lIns="0" tIns="0" rIns="0" bIns="0"/>
          <a:lstStyle>
            <a:lvl1pPr>
              <a:buNone/>
              <a:defRPr sz="1200">
                <a:latin typeface="+mn-lt"/>
              </a:defRPr>
            </a:lvl1pPr>
          </a:lstStyle>
          <a:p>
            <a:pPr lvl="0"/>
            <a:r>
              <a:rPr lang="en-US" smtClean="0"/>
              <a:t>Click to edit Master text styles</a:t>
            </a:r>
          </a:p>
        </p:txBody>
      </p:sp>
      <p:sp>
        <p:nvSpPr>
          <p:cNvPr id="23" name="Text Placeholder 22"/>
          <p:cNvSpPr>
            <a:spLocks noGrp="1"/>
          </p:cNvSpPr>
          <p:nvPr>
            <p:ph type="body" sz="quarter" idx="15"/>
          </p:nvPr>
        </p:nvSpPr>
        <p:spPr>
          <a:xfrm>
            <a:off x="376222" y="6064263"/>
            <a:ext cx="4105275" cy="212725"/>
          </a:xfrm>
        </p:spPr>
        <p:txBody>
          <a:bodyPr/>
          <a:lstStyle>
            <a:lvl1pPr>
              <a:buNone/>
              <a:defRPr sz="800" baseline="0"/>
            </a:lvl1pPr>
          </a:lstStyle>
          <a:p>
            <a:pPr lvl="0"/>
            <a:r>
              <a:rPr lang="en-US" smtClean="0"/>
              <a:t>Click to edit Master text styles</a:t>
            </a:r>
          </a:p>
        </p:txBody>
      </p:sp>
      <p:sp>
        <p:nvSpPr>
          <p:cNvPr id="24" name="Content Placeholder 2"/>
          <p:cNvSpPr>
            <a:spLocks noGrp="1"/>
          </p:cNvSpPr>
          <p:nvPr>
            <p:ph sz="half" idx="16"/>
          </p:nvPr>
        </p:nvSpPr>
        <p:spPr>
          <a:xfrm>
            <a:off x="4831550" y="1438268"/>
            <a:ext cx="4117203" cy="3071834"/>
          </a:xfrm>
        </p:spPr>
        <p:txBody>
          <a:bodyPr>
            <a:normAutofit/>
          </a:bodyPr>
          <a:lstStyle>
            <a:lvl1pPr>
              <a:defRPr sz="1400" i="1">
                <a:latin typeface="+mn-lt"/>
              </a:defRPr>
            </a:lvl1pPr>
            <a:lvl2pPr>
              <a:buFont typeface="Arial" pitchFamily="34" charset="0"/>
              <a:buChar char="•"/>
              <a:defRPr sz="1200">
                <a:solidFill>
                  <a:schemeClr val="accent3"/>
                </a:solidFill>
              </a:defRPr>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p:txBody>
      </p:sp>
      <p:sp>
        <p:nvSpPr>
          <p:cNvPr id="25" name="Text Placeholder 14"/>
          <p:cNvSpPr>
            <a:spLocks noGrp="1"/>
          </p:cNvSpPr>
          <p:nvPr>
            <p:ph type="body" sz="quarter" idx="17"/>
          </p:nvPr>
        </p:nvSpPr>
        <p:spPr>
          <a:xfrm>
            <a:off x="4857752" y="1009640"/>
            <a:ext cx="4091002" cy="285735"/>
          </a:xfrm>
        </p:spPr>
        <p:txBody>
          <a:bodyPr/>
          <a:lstStyle>
            <a:lvl1pPr>
              <a:buNone/>
              <a:defRPr sz="1400" i="1">
                <a:latin typeface="+mn-lt"/>
              </a:defRPr>
            </a:lvl1pPr>
          </a:lstStyle>
          <a:p>
            <a:pPr lvl="0"/>
            <a:r>
              <a:rPr lang="en-US" smtClean="0"/>
              <a:t>Click to edit Master text styles</a:t>
            </a:r>
          </a:p>
        </p:txBody>
      </p:sp>
      <p:sp>
        <p:nvSpPr>
          <p:cNvPr id="26" name="Text Placeholder 20"/>
          <p:cNvSpPr>
            <a:spLocks noGrp="1"/>
          </p:cNvSpPr>
          <p:nvPr>
            <p:ph type="body" sz="quarter" idx="18"/>
          </p:nvPr>
        </p:nvSpPr>
        <p:spPr>
          <a:xfrm>
            <a:off x="4831551" y="4652978"/>
            <a:ext cx="4143404" cy="1143000"/>
          </a:xfrm>
        </p:spPr>
        <p:txBody>
          <a:bodyPr lIns="0" tIns="0" rIns="0" bIns="0"/>
          <a:lstStyle>
            <a:lvl1pPr>
              <a:buNone/>
              <a:defRPr sz="1200">
                <a:latin typeface="+mn-lt"/>
              </a:defRPr>
            </a:lvl1pPr>
          </a:lstStyle>
          <a:p>
            <a:pPr lvl="0"/>
            <a:r>
              <a:rPr lang="en-US" smtClean="0"/>
              <a:t>Click to edit Master text styles</a:t>
            </a:r>
          </a:p>
        </p:txBody>
      </p:sp>
      <p:sp>
        <p:nvSpPr>
          <p:cNvPr id="27" name="Text Placeholder 22"/>
          <p:cNvSpPr>
            <a:spLocks noGrp="1"/>
          </p:cNvSpPr>
          <p:nvPr>
            <p:ph type="body" sz="quarter" idx="19"/>
          </p:nvPr>
        </p:nvSpPr>
        <p:spPr>
          <a:xfrm>
            <a:off x="4850616" y="6073795"/>
            <a:ext cx="4105275" cy="212725"/>
          </a:xfrm>
        </p:spPr>
        <p:txBody>
          <a:bodyPr/>
          <a:lstStyle>
            <a:lvl1pPr>
              <a:buNone/>
              <a:defRPr sz="800" baseline="0"/>
            </a:lvl1pPr>
          </a:lstStyle>
          <a:p>
            <a:pPr lvl="0"/>
            <a:r>
              <a:rPr lang="en-US" smtClean="0"/>
              <a:t>Click to edit Master text styles</a:t>
            </a:r>
          </a:p>
        </p:txBody>
      </p:sp>
      <p:sp>
        <p:nvSpPr>
          <p:cNvPr id="28" name="Title 1"/>
          <p:cNvSpPr>
            <a:spLocks noGrp="1"/>
          </p:cNvSpPr>
          <p:nvPr>
            <p:ph type="title"/>
          </p:nvPr>
        </p:nvSpPr>
        <p:spPr>
          <a:xfrm>
            <a:off x="0" y="-71462"/>
            <a:ext cx="9144000" cy="936625"/>
          </a:xfrm>
        </p:spPr>
        <p:txBody>
          <a:bodyPr/>
          <a:lstStyle>
            <a:lvl1pPr>
              <a:defRPr>
                <a:solidFill>
                  <a:srgbClr val="254061"/>
                </a:solidFill>
              </a:defRPr>
            </a:lvl1pPr>
          </a:lstStyle>
          <a:p>
            <a:r>
              <a:rPr lang="en-US" smtClean="0"/>
              <a:t>Click to edit Master title style</a:t>
            </a:r>
            <a:endParaRPr lang="en-CA" dirty="0"/>
          </a:p>
        </p:txBody>
      </p:sp>
      <p:sp>
        <p:nvSpPr>
          <p:cNvPr id="12" name="Footer Placeholder 4"/>
          <p:cNvSpPr>
            <a:spLocks noGrp="1"/>
          </p:cNvSpPr>
          <p:nvPr>
            <p:ph type="ftr" sz="quarter" idx="20"/>
          </p:nvPr>
        </p:nvSpPr>
        <p:spPr>
          <a:xfrm>
            <a:off x="395288" y="6381750"/>
            <a:ext cx="3313112" cy="365125"/>
          </a:xfrm>
          <a:prstGeom prst="rect">
            <a:avLst/>
          </a:prstGeom>
        </p:spPr>
        <p:txBody>
          <a:bodyPr/>
          <a:lstStyle>
            <a:lvl1pPr>
              <a:defRPr/>
            </a:lvl1pPr>
          </a:lstStyle>
          <a:p>
            <a:pPr algn="ctr" fontAlgn="base">
              <a:spcBef>
                <a:spcPct val="0"/>
              </a:spcBef>
              <a:spcAft>
                <a:spcPct val="0"/>
              </a:spcAft>
              <a:defRPr/>
            </a:pPr>
            <a:r>
              <a:rPr lang="en-CA" dirty="0">
                <a:solidFill>
                  <a:srgbClr val="333333"/>
                </a:solidFill>
              </a:rPr>
              <a:t>Info-Tech Research Group</a:t>
            </a:r>
          </a:p>
        </p:txBody>
      </p:sp>
      <p:sp>
        <p:nvSpPr>
          <p:cNvPr id="13" name="Slide Number Placeholder 5"/>
          <p:cNvSpPr>
            <a:spLocks noGrp="1"/>
          </p:cNvSpPr>
          <p:nvPr>
            <p:ph type="sldNum" sz="quarter" idx="21"/>
          </p:nvPr>
        </p:nvSpPr>
        <p:spPr>
          <a:xfrm>
            <a:off x="6588125" y="6381750"/>
            <a:ext cx="2133600" cy="365125"/>
          </a:xfrm>
          <a:prstGeom prst="rect">
            <a:avLst/>
          </a:prstGeom>
        </p:spPr>
        <p:txBody>
          <a:bodyPr/>
          <a:lstStyle>
            <a:lvl1pPr>
              <a:defRPr/>
            </a:lvl1pPr>
          </a:lstStyle>
          <a:p>
            <a:pPr algn="ctr" fontAlgn="base">
              <a:spcBef>
                <a:spcPct val="0"/>
              </a:spcBef>
              <a:spcAft>
                <a:spcPct val="0"/>
              </a:spcAft>
              <a:defRPr/>
            </a:pPr>
            <a:fld id="{6FF7206F-1F05-41B2-8037-19982A160D4B}" type="slidenum">
              <a:rPr lang="en-CA">
                <a:solidFill>
                  <a:srgbClr val="333333"/>
                </a:solidFill>
              </a:rPr>
              <a:pPr algn="ctr" fontAlgn="base">
                <a:spcBef>
                  <a:spcPct val="0"/>
                </a:spcBef>
                <a:spcAft>
                  <a:spcPct val="0"/>
                </a:spcAft>
                <a:defRPr/>
              </a:pPr>
              <a:t>‹#›</a:t>
            </a:fld>
            <a:endParaRPr lang="en-CA" dirty="0">
              <a:solidFill>
                <a:srgbClr val="333333"/>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Roadmap">
    <p:spTree>
      <p:nvGrpSpPr>
        <p:cNvPr id="1" name=""/>
        <p:cNvGrpSpPr/>
        <p:nvPr/>
      </p:nvGrpSpPr>
      <p:grpSpPr>
        <a:xfrm>
          <a:off x="0" y="0"/>
          <a:ext cx="0" cy="0"/>
          <a:chOff x="0" y="0"/>
          <a:chExt cx="0" cy="0"/>
        </a:xfrm>
      </p:grpSpPr>
      <p:sp>
        <p:nvSpPr>
          <p:cNvPr id="2" name="Title 1"/>
          <p:cNvSpPr>
            <a:spLocks noGrp="1"/>
          </p:cNvSpPr>
          <p:nvPr>
            <p:ph type="title"/>
          </p:nvPr>
        </p:nvSpPr>
        <p:spPr>
          <a:xfrm>
            <a:off x="0" y="-71462"/>
            <a:ext cx="9144000" cy="936625"/>
          </a:xfrm>
        </p:spPr>
        <p:txBody>
          <a:bodyPr/>
          <a:lstStyle>
            <a:lvl1pPr>
              <a:defRPr>
                <a:solidFill>
                  <a:srgbClr val="254061"/>
                </a:solidFill>
              </a:defRPr>
            </a:lvl1pPr>
          </a:lstStyle>
          <a:p>
            <a:r>
              <a:rPr lang="en-US" smtClean="0"/>
              <a:t>Click to edit Master title style</a:t>
            </a:r>
            <a:endParaRPr lang="en-CA" dirty="0"/>
          </a:p>
        </p:txBody>
      </p:sp>
      <p:sp>
        <p:nvSpPr>
          <p:cNvPr id="3" name="Footer Placeholder 4"/>
          <p:cNvSpPr>
            <a:spLocks noGrp="1"/>
          </p:cNvSpPr>
          <p:nvPr>
            <p:ph type="ftr" sz="quarter" idx="10"/>
          </p:nvPr>
        </p:nvSpPr>
        <p:spPr>
          <a:xfrm>
            <a:off x="395288" y="6381750"/>
            <a:ext cx="3313112" cy="365125"/>
          </a:xfrm>
          <a:prstGeom prst="rect">
            <a:avLst/>
          </a:prstGeom>
        </p:spPr>
        <p:txBody>
          <a:bodyPr/>
          <a:lstStyle>
            <a:lvl1pPr>
              <a:defRPr/>
            </a:lvl1pPr>
          </a:lstStyle>
          <a:p>
            <a:pPr algn="ctr" fontAlgn="base">
              <a:spcBef>
                <a:spcPct val="0"/>
              </a:spcBef>
              <a:spcAft>
                <a:spcPct val="0"/>
              </a:spcAft>
              <a:defRPr/>
            </a:pPr>
            <a:r>
              <a:rPr lang="en-CA" dirty="0">
                <a:solidFill>
                  <a:srgbClr val="333333"/>
                </a:solidFill>
              </a:rPr>
              <a:t>Info-Tech Research Group</a:t>
            </a:r>
          </a:p>
        </p:txBody>
      </p:sp>
      <p:sp>
        <p:nvSpPr>
          <p:cNvPr id="4" name="Slide Number Placeholder 5"/>
          <p:cNvSpPr>
            <a:spLocks noGrp="1"/>
          </p:cNvSpPr>
          <p:nvPr>
            <p:ph type="sldNum" sz="quarter" idx="11"/>
          </p:nvPr>
        </p:nvSpPr>
        <p:spPr>
          <a:xfrm>
            <a:off x="6588125" y="6381750"/>
            <a:ext cx="2133600" cy="365125"/>
          </a:xfrm>
          <a:prstGeom prst="rect">
            <a:avLst/>
          </a:prstGeom>
        </p:spPr>
        <p:txBody>
          <a:bodyPr/>
          <a:lstStyle>
            <a:lvl1pPr>
              <a:defRPr/>
            </a:lvl1pPr>
          </a:lstStyle>
          <a:p>
            <a:pPr algn="ctr" fontAlgn="base">
              <a:spcBef>
                <a:spcPct val="0"/>
              </a:spcBef>
              <a:spcAft>
                <a:spcPct val="0"/>
              </a:spcAft>
              <a:defRPr/>
            </a:pPr>
            <a:fld id="{F14FF226-9AE8-4712-9B15-AC5B491FE88B}" type="slidenum">
              <a:rPr lang="en-CA">
                <a:solidFill>
                  <a:srgbClr val="333333"/>
                </a:solidFill>
              </a:rPr>
              <a:pPr algn="ctr" fontAlgn="base">
                <a:spcBef>
                  <a:spcPct val="0"/>
                </a:spcBef>
                <a:spcAft>
                  <a:spcPct val="0"/>
                </a:spcAft>
                <a:defRPr/>
              </a:pPr>
              <a:t>‹#›</a:t>
            </a:fld>
            <a:endParaRPr lang="en-CA" dirty="0">
              <a:solidFill>
                <a:srgbClr val="333333"/>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lank Slide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4"/>
          <p:cNvSpPr>
            <a:spLocks noGrp="1"/>
          </p:cNvSpPr>
          <p:nvPr>
            <p:ph type="ftr" sz="quarter" idx="10"/>
          </p:nvPr>
        </p:nvSpPr>
        <p:spPr>
          <a:xfrm>
            <a:off x="395288" y="6381750"/>
            <a:ext cx="3313112" cy="365125"/>
          </a:xfrm>
          <a:prstGeom prst="rect">
            <a:avLst/>
          </a:prstGeom>
        </p:spPr>
        <p:txBody>
          <a:bodyPr/>
          <a:lstStyle>
            <a:lvl1pPr>
              <a:defRPr/>
            </a:lvl1pPr>
          </a:lstStyle>
          <a:p>
            <a:pPr algn="ctr" fontAlgn="base">
              <a:spcBef>
                <a:spcPct val="0"/>
              </a:spcBef>
              <a:spcAft>
                <a:spcPct val="0"/>
              </a:spcAft>
              <a:defRPr/>
            </a:pPr>
            <a:r>
              <a:rPr lang="en-CA" dirty="0">
                <a:solidFill>
                  <a:srgbClr val="333333"/>
                </a:solidFill>
              </a:rPr>
              <a:t>Info-Tech Research Group</a:t>
            </a:r>
          </a:p>
        </p:txBody>
      </p:sp>
      <p:sp>
        <p:nvSpPr>
          <p:cNvPr id="4" name="Slide Number Placeholder 5"/>
          <p:cNvSpPr>
            <a:spLocks noGrp="1"/>
          </p:cNvSpPr>
          <p:nvPr>
            <p:ph type="sldNum" sz="quarter" idx="11"/>
          </p:nvPr>
        </p:nvSpPr>
        <p:spPr>
          <a:xfrm>
            <a:off x="6588125" y="6381750"/>
            <a:ext cx="2133600" cy="365125"/>
          </a:xfrm>
          <a:prstGeom prst="rect">
            <a:avLst/>
          </a:prstGeom>
        </p:spPr>
        <p:txBody>
          <a:bodyPr/>
          <a:lstStyle>
            <a:lvl1pPr>
              <a:defRPr/>
            </a:lvl1pPr>
          </a:lstStyle>
          <a:p>
            <a:pPr algn="ctr" fontAlgn="base">
              <a:spcBef>
                <a:spcPct val="0"/>
              </a:spcBef>
              <a:spcAft>
                <a:spcPct val="0"/>
              </a:spcAft>
              <a:defRPr/>
            </a:pPr>
            <a:fld id="{3A5D46A1-F4B6-4E44-B35D-2E6EA637578C}" type="slidenum">
              <a:rPr lang="en-CA">
                <a:solidFill>
                  <a:srgbClr val="333333"/>
                </a:solidFill>
              </a:rPr>
              <a:pPr algn="ctr" fontAlgn="base">
                <a:spcBef>
                  <a:spcPct val="0"/>
                </a:spcBef>
                <a:spcAft>
                  <a:spcPct val="0"/>
                </a:spcAft>
                <a:defRPr/>
              </a:pPr>
              <a:t>‹#›</a:t>
            </a:fld>
            <a:endParaRPr lang="en-CA" dirty="0">
              <a:solidFill>
                <a:srgbClr val="333333"/>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42" name="Picture 41" descr="itrg-banner.jpg"/>
          <p:cNvPicPr>
            <a:picLocks noChangeAspect="1"/>
          </p:cNvPicPr>
          <p:nvPr userDrawn="1"/>
        </p:nvPicPr>
        <p:blipFill>
          <a:blip r:embed="rId2" cstate="print"/>
          <a:stretch>
            <a:fillRect/>
          </a:stretch>
        </p:blipFill>
        <p:spPr>
          <a:xfrm>
            <a:off x="0" y="6090047"/>
            <a:ext cx="9144000" cy="767953"/>
          </a:xfrm>
          <a:prstGeom prst="rect">
            <a:avLst/>
          </a:prstGeom>
        </p:spPr>
      </p:pic>
    </p:spTree>
    <p:extLst>
      <p:ext uri="{BB962C8B-B14F-4D97-AF65-F5344CB8AC3E}">
        <p14:creationId xmlns:p14="http://schemas.microsoft.com/office/powerpoint/2010/main" xmlns="" val="27166593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xmlns="" val="6235929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gn="ctr">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Appendix</a:t>
            </a:r>
            <a:endParaRPr lang="en-CA" dirty="0"/>
          </a:p>
        </p:txBody>
      </p:sp>
    </p:spTree>
    <p:extLst>
      <p:ext uri="{BB962C8B-B14F-4D97-AF65-F5344CB8AC3E}">
        <p14:creationId xmlns:p14="http://schemas.microsoft.com/office/powerpoint/2010/main" xmlns="" val="39583369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66" name="Straight Connector 65"/>
          <p:cNvCxnSpPr/>
          <p:nvPr userDrawn="1"/>
        </p:nvCxnSpPr>
        <p:spPr>
          <a:xfrm flipH="1">
            <a:off x="4572000" y="2420888"/>
            <a:ext cx="7" cy="3420382"/>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2636912"/>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636912"/>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xmlns="" val="79493562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125872098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258184148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xmlns="" val="91757289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232575270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xmlns="" val="267898661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xmlns="" val="1860837080"/>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xmlns="" val="29290234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theme" Target="../theme/theme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9" Type="http://schemas.openxmlformats.org/officeDocument/2006/relationships/slideLayout" Target="../slideLayouts/slideLayout127.xml"/><Relationship Id="rId21" Type="http://schemas.openxmlformats.org/officeDocument/2006/relationships/slideLayout" Target="../slideLayouts/slideLayout109.xml"/><Relationship Id="rId34" Type="http://schemas.openxmlformats.org/officeDocument/2006/relationships/slideLayout" Target="../slideLayouts/slideLayout122.xml"/><Relationship Id="rId42" Type="http://schemas.openxmlformats.org/officeDocument/2006/relationships/slideLayout" Target="../slideLayouts/slideLayout130.xml"/><Relationship Id="rId47" Type="http://schemas.openxmlformats.org/officeDocument/2006/relationships/slideLayout" Target="../slideLayouts/slideLayout135.xml"/><Relationship Id="rId50" Type="http://schemas.openxmlformats.org/officeDocument/2006/relationships/slideLayout" Target="../slideLayouts/slideLayout138.xml"/><Relationship Id="rId55" Type="http://schemas.openxmlformats.org/officeDocument/2006/relationships/slideLayout" Target="../slideLayouts/slideLayout143.xml"/><Relationship Id="rId63" Type="http://schemas.openxmlformats.org/officeDocument/2006/relationships/slideLayout" Target="../slideLayouts/slideLayout151.xml"/><Relationship Id="rId68" Type="http://schemas.openxmlformats.org/officeDocument/2006/relationships/slideLayout" Target="../slideLayouts/slideLayout156.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9" Type="http://schemas.openxmlformats.org/officeDocument/2006/relationships/slideLayout" Target="../slideLayouts/slideLayout117.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slideLayout" Target="../slideLayouts/slideLayout120.xml"/><Relationship Id="rId37" Type="http://schemas.openxmlformats.org/officeDocument/2006/relationships/slideLayout" Target="../slideLayouts/slideLayout125.xml"/><Relationship Id="rId40" Type="http://schemas.openxmlformats.org/officeDocument/2006/relationships/slideLayout" Target="../slideLayouts/slideLayout128.xml"/><Relationship Id="rId45" Type="http://schemas.openxmlformats.org/officeDocument/2006/relationships/slideLayout" Target="../slideLayouts/slideLayout133.xml"/><Relationship Id="rId53" Type="http://schemas.openxmlformats.org/officeDocument/2006/relationships/slideLayout" Target="../slideLayouts/slideLayout141.xml"/><Relationship Id="rId58" Type="http://schemas.openxmlformats.org/officeDocument/2006/relationships/slideLayout" Target="../slideLayouts/slideLayout146.xml"/><Relationship Id="rId66" Type="http://schemas.openxmlformats.org/officeDocument/2006/relationships/slideLayout" Target="../slideLayouts/slideLayout154.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36" Type="http://schemas.openxmlformats.org/officeDocument/2006/relationships/slideLayout" Target="../slideLayouts/slideLayout124.xml"/><Relationship Id="rId49" Type="http://schemas.openxmlformats.org/officeDocument/2006/relationships/slideLayout" Target="../slideLayouts/slideLayout137.xml"/><Relationship Id="rId57" Type="http://schemas.openxmlformats.org/officeDocument/2006/relationships/slideLayout" Target="../slideLayouts/slideLayout145.xml"/><Relationship Id="rId61" Type="http://schemas.openxmlformats.org/officeDocument/2006/relationships/slideLayout" Target="../slideLayouts/slideLayout149.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slideLayout" Target="../slideLayouts/slideLayout119.xml"/><Relationship Id="rId44" Type="http://schemas.openxmlformats.org/officeDocument/2006/relationships/slideLayout" Target="../slideLayouts/slideLayout132.xml"/><Relationship Id="rId52" Type="http://schemas.openxmlformats.org/officeDocument/2006/relationships/slideLayout" Target="../slideLayouts/slideLayout140.xml"/><Relationship Id="rId60" Type="http://schemas.openxmlformats.org/officeDocument/2006/relationships/slideLayout" Target="../slideLayouts/slideLayout148.xml"/><Relationship Id="rId65" Type="http://schemas.openxmlformats.org/officeDocument/2006/relationships/slideLayout" Target="../slideLayouts/slideLayout153.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 Id="rId35" Type="http://schemas.openxmlformats.org/officeDocument/2006/relationships/slideLayout" Target="../slideLayouts/slideLayout123.xml"/><Relationship Id="rId43" Type="http://schemas.openxmlformats.org/officeDocument/2006/relationships/slideLayout" Target="../slideLayouts/slideLayout131.xml"/><Relationship Id="rId48" Type="http://schemas.openxmlformats.org/officeDocument/2006/relationships/slideLayout" Target="../slideLayouts/slideLayout136.xml"/><Relationship Id="rId56" Type="http://schemas.openxmlformats.org/officeDocument/2006/relationships/slideLayout" Target="../slideLayouts/slideLayout144.xml"/><Relationship Id="rId64" Type="http://schemas.openxmlformats.org/officeDocument/2006/relationships/slideLayout" Target="../slideLayouts/slideLayout152.xml"/><Relationship Id="rId69" Type="http://schemas.openxmlformats.org/officeDocument/2006/relationships/theme" Target="../theme/theme4.xml"/><Relationship Id="rId8" Type="http://schemas.openxmlformats.org/officeDocument/2006/relationships/slideLayout" Target="../slideLayouts/slideLayout96.xml"/><Relationship Id="rId51" Type="http://schemas.openxmlformats.org/officeDocument/2006/relationships/slideLayout" Target="../slideLayouts/slideLayout139.xml"/><Relationship Id="rId3" Type="http://schemas.openxmlformats.org/officeDocument/2006/relationships/slideLayout" Target="../slideLayouts/slideLayout91.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slideLayout" Target="../slideLayouts/slideLayout121.xml"/><Relationship Id="rId38" Type="http://schemas.openxmlformats.org/officeDocument/2006/relationships/slideLayout" Target="../slideLayouts/slideLayout126.xml"/><Relationship Id="rId46" Type="http://schemas.openxmlformats.org/officeDocument/2006/relationships/slideLayout" Target="../slideLayouts/slideLayout134.xml"/><Relationship Id="rId59" Type="http://schemas.openxmlformats.org/officeDocument/2006/relationships/slideLayout" Target="../slideLayouts/slideLayout147.xml"/><Relationship Id="rId67" Type="http://schemas.openxmlformats.org/officeDocument/2006/relationships/slideLayout" Target="../slideLayouts/slideLayout155.xml"/><Relationship Id="rId20" Type="http://schemas.openxmlformats.org/officeDocument/2006/relationships/slideLayout" Target="../slideLayouts/slideLayout108.xml"/><Relationship Id="rId41" Type="http://schemas.openxmlformats.org/officeDocument/2006/relationships/slideLayout" Target="../slideLayouts/slideLayout129.xml"/><Relationship Id="rId54" Type="http://schemas.openxmlformats.org/officeDocument/2006/relationships/slideLayout" Target="../slideLayouts/slideLayout142.xml"/><Relationship Id="rId62" Type="http://schemas.openxmlformats.org/officeDocument/2006/relationships/slideLayout" Target="../slideLayouts/slideLayout15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slideLayout" Target="../slideLayouts/slideLayout182.xml"/><Relationship Id="rId39" Type="http://schemas.openxmlformats.org/officeDocument/2006/relationships/slideLayout" Target="../slideLayouts/slideLayout195.xml"/><Relationship Id="rId21" Type="http://schemas.openxmlformats.org/officeDocument/2006/relationships/slideLayout" Target="../slideLayouts/slideLayout177.xml"/><Relationship Id="rId34" Type="http://schemas.openxmlformats.org/officeDocument/2006/relationships/slideLayout" Target="../slideLayouts/slideLayout190.xml"/><Relationship Id="rId42" Type="http://schemas.openxmlformats.org/officeDocument/2006/relationships/slideLayout" Target="../slideLayouts/slideLayout198.xml"/><Relationship Id="rId47" Type="http://schemas.openxmlformats.org/officeDocument/2006/relationships/slideLayout" Target="../slideLayouts/slideLayout203.xml"/><Relationship Id="rId50" Type="http://schemas.openxmlformats.org/officeDocument/2006/relationships/slideLayout" Target="../slideLayouts/slideLayout206.xml"/><Relationship Id="rId55" Type="http://schemas.openxmlformats.org/officeDocument/2006/relationships/slideLayout" Target="../slideLayouts/slideLayout211.xml"/><Relationship Id="rId63" Type="http://schemas.openxmlformats.org/officeDocument/2006/relationships/slideLayout" Target="../slideLayouts/slideLayout219.xml"/><Relationship Id="rId68" Type="http://schemas.openxmlformats.org/officeDocument/2006/relationships/slideLayout" Target="../slideLayouts/slideLayout224.xml"/><Relationship Id="rId7" Type="http://schemas.openxmlformats.org/officeDocument/2006/relationships/slideLayout" Target="../slideLayouts/slideLayout16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9" Type="http://schemas.openxmlformats.org/officeDocument/2006/relationships/slideLayout" Target="../slideLayouts/slideLayout185.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32" Type="http://schemas.openxmlformats.org/officeDocument/2006/relationships/slideLayout" Target="../slideLayouts/slideLayout188.xml"/><Relationship Id="rId37" Type="http://schemas.openxmlformats.org/officeDocument/2006/relationships/slideLayout" Target="../slideLayouts/slideLayout193.xml"/><Relationship Id="rId40" Type="http://schemas.openxmlformats.org/officeDocument/2006/relationships/slideLayout" Target="../slideLayouts/slideLayout196.xml"/><Relationship Id="rId45" Type="http://schemas.openxmlformats.org/officeDocument/2006/relationships/slideLayout" Target="../slideLayouts/slideLayout201.xml"/><Relationship Id="rId53" Type="http://schemas.openxmlformats.org/officeDocument/2006/relationships/slideLayout" Target="../slideLayouts/slideLayout209.xml"/><Relationship Id="rId58" Type="http://schemas.openxmlformats.org/officeDocument/2006/relationships/slideLayout" Target="../slideLayouts/slideLayout214.xml"/><Relationship Id="rId66" Type="http://schemas.openxmlformats.org/officeDocument/2006/relationships/slideLayout" Target="../slideLayouts/slideLayout222.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28" Type="http://schemas.openxmlformats.org/officeDocument/2006/relationships/slideLayout" Target="../slideLayouts/slideLayout184.xml"/><Relationship Id="rId36" Type="http://schemas.openxmlformats.org/officeDocument/2006/relationships/slideLayout" Target="../slideLayouts/slideLayout192.xml"/><Relationship Id="rId49" Type="http://schemas.openxmlformats.org/officeDocument/2006/relationships/slideLayout" Target="../slideLayouts/slideLayout205.xml"/><Relationship Id="rId57" Type="http://schemas.openxmlformats.org/officeDocument/2006/relationships/slideLayout" Target="../slideLayouts/slideLayout213.xml"/><Relationship Id="rId61" Type="http://schemas.openxmlformats.org/officeDocument/2006/relationships/slideLayout" Target="../slideLayouts/slideLayout217.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31" Type="http://schemas.openxmlformats.org/officeDocument/2006/relationships/slideLayout" Target="../slideLayouts/slideLayout187.xml"/><Relationship Id="rId44" Type="http://schemas.openxmlformats.org/officeDocument/2006/relationships/slideLayout" Target="../slideLayouts/slideLayout200.xml"/><Relationship Id="rId52" Type="http://schemas.openxmlformats.org/officeDocument/2006/relationships/slideLayout" Target="../slideLayouts/slideLayout208.xml"/><Relationship Id="rId60" Type="http://schemas.openxmlformats.org/officeDocument/2006/relationships/slideLayout" Target="../slideLayouts/slideLayout216.xml"/><Relationship Id="rId65" Type="http://schemas.openxmlformats.org/officeDocument/2006/relationships/slideLayout" Target="../slideLayouts/slideLayout221.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 Id="rId27" Type="http://schemas.openxmlformats.org/officeDocument/2006/relationships/slideLayout" Target="../slideLayouts/slideLayout183.xml"/><Relationship Id="rId30" Type="http://schemas.openxmlformats.org/officeDocument/2006/relationships/slideLayout" Target="../slideLayouts/slideLayout186.xml"/><Relationship Id="rId35" Type="http://schemas.openxmlformats.org/officeDocument/2006/relationships/slideLayout" Target="../slideLayouts/slideLayout191.xml"/><Relationship Id="rId43" Type="http://schemas.openxmlformats.org/officeDocument/2006/relationships/slideLayout" Target="../slideLayouts/slideLayout199.xml"/><Relationship Id="rId48" Type="http://schemas.openxmlformats.org/officeDocument/2006/relationships/slideLayout" Target="../slideLayouts/slideLayout204.xml"/><Relationship Id="rId56" Type="http://schemas.openxmlformats.org/officeDocument/2006/relationships/slideLayout" Target="../slideLayouts/slideLayout212.xml"/><Relationship Id="rId64" Type="http://schemas.openxmlformats.org/officeDocument/2006/relationships/slideLayout" Target="../slideLayouts/slideLayout220.xml"/><Relationship Id="rId69" Type="http://schemas.openxmlformats.org/officeDocument/2006/relationships/theme" Target="../theme/theme5.xml"/><Relationship Id="rId8" Type="http://schemas.openxmlformats.org/officeDocument/2006/relationships/slideLayout" Target="../slideLayouts/slideLayout164.xml"/><Relationship Id="rId51" Type="http://schemas.openxmlformats.org/officeDocument/2006/relationships/slideLayout" Target="../slideLayouts/slideLayout207.xml"/><Relationship Id="rId3" Type="http://schemas.openxmlformats.org/officeDocument/2006/relationships/slideLayout" Target="../slideLayouts/slideLayout159.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slideLayout" Target="../slideLayouts/slideLayout181.xml"/><Relationship Id="rId33" Type="http://schemas.openxmlformats.org/officeDocument/2006/relationships/slideLayout" Target="../slideLayouts/slideLayout189.xml"/><Relationship Id="rId38" Type="http://schemas.openxmlformats.org/officeDocument/2006/relationships/slideLayout" Target="../slideLayouts/slideLayout194.xml"/><Relationship Id="rId46" Type="http://schemas.openxmlformats.org/officeDocument/2006/relationships/slideLayout" Target="../slideLayouts/slideLayout202.xml"/><Relationship Id="rId59" Type="http://schemas.openxmlformats.org/officeDocument/2006/relationships/slideLayout" Target="../slideLayouts/slideLayout215.xml"/><Relationship Id="rId67" Type="http://schemas.openxmlformats.org/officeDocument/2006/relationships/slideLayout" Target="../slideLayouts/slideLayout223.xml"/><Relationship Id="rId20" Type="http://schemas.openxmlformats.org/officeDocument/2006/relationships/slideLayout" Target="../slideLayouts/slideLayout176.xml"/><Relationship Id="rId41" Type="http://schemas.openxmlformats.org/officeDocument/2006/relationships/slideLayout" Target="../slideLayouts/slideLayout197.xml"/><Relationship Id="rId54" Type="http://schemas.openxmlformats.org/officeDocument/2006/relationships/slideLayout" Target="../slideLayouts/slideLayout210.xml"/><Relationship Id="rId62" Type="http://schemas.openxmlformats.org/officeDocument/2006/relationships/slideLayout" Target="../slideLayouts/slideLayout21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37.xml"/><Relationship Id="rId18" Type="http://schemas.openxmlformats.org/officeDocument/2006/relationships/slideLayout" Target="../slideLayouts/slideLayout242.xml"/><Relationship Id="rId26" Type="http://schemas.openxmlformats.org/officeDocument/2006/relationships/slideLayout" Target="../slideLayouts/slideLayout250.xml"/><Relationship Id="rId39" Type="http://schemas.openxmlformats.org/officeDocument/2006/relationships/slideLayout" Target="../slideLayouts/slideLayout263.xml"/><Relationship Id="rId21" Type="http://schemas.openxmlformats.org/officeDocument/2006/relationships/slideLayout" Target="../slideLayouts/slideLayout245.xml"/><Relationship Id="rId34" Type="http://schemas.openxmlformats.org/officeDocument/2006/relationships/slideLayout" Target="../slideLayouts/slideLayout258.xml"/><Relationship Id="rId42" Type="http://schemas.openxmlformats.org/officeDocument/2006/relationships/slideLayout" Target="../slideLayouts/slideLayout266.xml"/><Relationship Id="rId47" Type="http://schemas.openxmlformats.org/officeDocument/2006/relationships/slideLayout" Target="../slideLayouts/slideLayout271.xml"/><Relationship Id="rId50" Type="http://schemas.openxmlformats.org/officeDocument/2006/relationships/slideLayout" Target="../slideLayouts/slideLayout274.xml"/><Relationship Id="rId55" Type="http://schemas.openxmlformats.org/officeDocument/2006/relationships/slideLayout" Target="../slideLayouts/slideLayout279.xml"/><Relationship Id="rId63" Type="http://schemas.openxmlformats.org/officeDocument/2006/relationships/slideLayout" Target="../slideLayouts/slideLayout287.xml"/><Relationship Id="rId68" Type="http://schemas.openxmlformats.org/officeDocument/2006/relationships/slideLayout" Target="../slideLayouts/slideLayout292.xml"/><Relationship Id="rId7" Type="http://schemas.openxmlformats.org/officeDocument/2006/relationships/slideLayout" Target="../slideLayouts/slideLayout231.xml"/><Relationship Id="rId2" Type="http://schemas.openxmlformats.org/officeDocument/2006/relationships/slideLayout" Target="../slideLayouts/slideLayout226.xml"/><Relationship Id="rId16" Type="http://schemas.openxmlformats.org/officeDocument/2006/relationships/slideLayout" Target="../slideLayouts/slideLayout240.xml"/><Relationship Id="rId29" Type="http://schemas.openxmlformats.org/officeDocument/2006/relationships/slideLayout" Target="../slideLayouts/slideLayout253.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24" Type="http://schemas.openxmlformats.org/officeDocument/2006/relationships/slideLayout" Target="../slideLayouts/slideLayout248.xml"/><Relationship Id="rId32" Type="http://schemas.openxmlformats.org/officeDocument/2006/relationships/slideLayout" Target="../slideLayouts/slideLayout256.xml"/><Relationship Id="rId37" Type="http://schemas.openxmlformats.org/officeDocument/2006/relationships/slideLayout" Target="../slideLayouts/slideLayout261.xml"/><Relationship Id="rId40" Type="http://schemas.openxmlformats.org/officeDocument/2006/relationships/slideLayout" Target="../slideLayouts/slideLayout264.xml"/><Relationship Id="rId45" Type="http://schemas.openxmlformats.org/officeDocument/2006/relationships/slideLayout" Target="../slideLayouts/slideLayout269.xml"/><Relationship Id="rId53" Type="http://schemas.openxmlformats.org/officeDocument/2006/relationships/slideLayout" Target="../slideLayouts/slideLayout277.xml"/><Relationship Id="rId58" Type="http://schemas.openxmlformats.org/officeDocument/2006/relationships/slideLayout" Target="../slideLayouts/slideLayout282.xml"/><Relationship Id="rId66" Type="http://schemas.openxmlformats.org/officeDocument/2006/relationships/slideLayout" Target="../slideLayouts/slideLayout290.xml"/><Relationship Id="rId5" Type="http://schemas.openxmlformats.org/officeDocument/2006/relationships/slideLayout" Target="../slideLayouts/slideLayout229.xml"/><Relationship Id="rId15" Type="http://schemas.openxmlformats.org/officeDocument/2006/relationships/slideLayout" Target="../slideLayouts/slideLayout239.xml"/><Relationship Id="rId23" Type="http://schemas.openxmlformats.org/officeDocument/2006/relationships/slideLayout" Target="../slideLayouts/slideLayout247.xml"/><Relationship Id="rId28" Type="http://schemas.openxmlformats.org/officeDocument/2006/relationships/slideLayout" Target="../slideLayouts/slideLayout252.xml"/><Relationship Id="rId36" Type="http://schemas.openxmlformats.org/officeDocument/2006/relationships/slideLayout" Target="../slideLayouts/slideLayout260.xml"/><Relationship Id="rId49" Type="http://schemas.openxmlformats.org/officeDocument/2006/relationships/slideLayout" Target="../slideLayouts/slideLayout273.xml"/><Relationship Id="rId57" Type="http://schemas.openxmlformats.org/officeDocument/2006/relationships/slideLayout" Target="../slideLayouts/slideLayout281.xml"/><Relationship Id="rId61" Type="http://schemas.openxmlformats.org/officeDocument/2006/relationships/slideLayout" Target="../slideLayouts/slideLayout285.xml"/><Relationship Id="rId10" Type="http://schemas.openxmlformats.org/officeDocument/2006/relationships/slideLayout" Target="../slideLayouts/slideLayout234.xml"/><Relationship Id="rId19" Type="http://schemas.openxmlformats.org/officeDocument/2006/relationships/slideLayout" Target="../slideLayouts/slideLayout243.xml"/><Relationship Id="rId31" Type="http://schemas.openxmlformats.org/officeDocument/2006/relationships/slideLayout" Target="../slideLayouts/slideLayout255.xml"/><Relationship Id="rId44" Type="http://schemas.openxmlformats.org/officeDocument/2006/relationships/slideLayout" Target="../slideLayouts/slideLayout268.xml"/><Relationship Id="rId52" Type="http://schemas.openxmlformats.org/officeDocument/2006/relationships/slideLayout" Target="../slideLayouts/slideLayout276.xml"/><Relationship Id="rId60" Type="http://schemas.openxmlformats.org/officeDocument/2006/relationships/slideLayout" Target="../slideLayouts/slideLayout284.xml"/><Relationship Id="rId65" Type="http://schemas.openxmlformats.org/officeDocument/2006/relationships/slideLayout" Target="../slideLayouts/slideLayout289.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 Id="rId22" Type="http://schemas.openxmlformats.org/officeDocument/2006/relationships/slideLayout" Target="../slideLayouts/slideLayout246.xml"/><Relationship Id="rId27" Type="http://schemas.openxmlformats.org/officeDocument/2006/relationships/slideLayout" Target="../slideLayouts/slideLayout251.xml"/><Relationship Id="rId30" Type="http://schemas.openxmlformats.org/officeDocument/2006/relationships/slideLayout" Target="../slideLayouts/slideLayout254.xml"/><Relationship Id="rId35" Type="http://schemas.openxmlformats.org/officeDocument/2006/relationships/slideLayout" Target="../slideLayouts/slideLayout259.xml"/><Relationship Id="rId43" Type="http://schemas.openxmlformats.org/officeDocument/2006/relationships/slideLayout" Target="../slideLayouts/slideLayout267.xml"/><Relationship Id="rId48" Type="http://schemas.openxmlformats.org/officeDocument/2006/relationships/slideLayout" Target="../slideLayouts/slideLayout272.xml"/><Relationship Id="rId56" Type="http://schemas.openxmlformats.org/officeDocument/2006/relationships/slideLayout" Target="../slideLayouts/slideLayout280.xml"/><Relationship Id="rId64" Type="http://schemas.openxmlformats.org/officeDocument/2006/relationships/slideLayout" Target="../slideLayouts/slideLayout288.xml"/><Relationship Id="rId69" Type="http://schemas.openxmlformats.org/officeDocument/2006/relationships/theme" Target="../theme/theme6.xml"/><Relationship Id="rId8" Type="http://schemas.openxmlformats.org/officeDocument/2006/relationships/slideLayout" Target="../slideLayouts/slideLayout232.xml"/><Relationship Id="rId51" Type="http://schemas.openxmlformats.org/officeDocument/2006/relationships/slideLayout" Target="../slideLayouts/slideLayout275.xml"/><Relationship Id="rId3" Type="http://schemas.openxmlformats.org/officeDocument/2006/relationships/slideLayout" Target="../slideLayouts/slideLayout227.xml"/><Relationship Id="rId12" Type="http://schemas.openxmlformats.org/officeDocument/2006/relationships/slideLayout" Target="../slideLayouts/slideLayout236.xml"/><Relationship Id="rId17" Type="http://schemas.openxmlformats.org/officeDocument/2006/relationships/slideLayout" Target="../slideLayouts/slideLayout241.xml"/><Relationship Id="rId25" Type="http://schemas.openxmlformats.org/officeDocument/2006/relationships/slideLayout" Target="../slideLayouts/slideLayout249.xml"/><Relationship Id="rId33" Type="http://schemas.openxmlformats.org/officeDocument/2006/relationships/slideLayout" Target="../slideLayouts/slideLayout257.xml"/><Relationship Id="rId38" Type="http://schemas.openxmlformats.org/officeDocument/2006/relationships/slideLayout" Target="../slideLayouts/slideLayout262.xml"/><Relationship Id="rId46" Type="http://schemas.openxmlformats.org/officeDocument/2006/relationships/slideLayout" Target="../slideLayouts/slideLayout270.xml"/><Relationship Id="rId59" Type="http://schemas.openxmlformats.org/officeDocument/2006/relationships/slideLayout" Target="../slideLayouts/slideLayout283.xml"/><Relationship Id="rId67" Type="http://schemas.openxmlformats.org/officeDocument/2006/relationships/slideLayout" Target="../slideLayouts/slideLayout291.xml"/><Relationship Id="rId20" Type="http://schemas.openxmlformats.org/officeDocument/2006/relationships/slideLayout" Target="../slideLayouts/slideLayout244.xml"/><Relationship Id="rId41" Type="http://schemas.openxmlformats.org/officeDocument/2006/relationships/slideLayout" Target="../slideLayouts/slideLayout265.xml"/><Relationship Id="rId54" Type="http://schemas.openxmlformats.org/officeDocument/2006/relationships/slideLayout" Target="../slideLayouts/slideLayout278.xml"/><Relationship Id="rId62" Type="http://schemas.openxmlformats.org/officeDocument/2006/relationships/slideLayout" Target="../slideLayouts/slideLayout2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8" r:id="rId27"/>
    <p:sldLayoutId id="2147483689"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grpSp>
        <p:nvGrpSpPr>
          <p:cNvPr id="2" name="Group 10"/>
          <p:cNvGrpSpPr/>
          <p:nvPr/>
        </p:nvGrpSpPr>
        <p:grpSpPr>
          <a:xfrm>
            <a:off x="0" y="6525344"/>
            <a:ext cx="9144000" cy="338028"/>
            <a:chOff x="0" y="6525344"/>
            <a:chExt cx="9144000" cy="338028"/>
          </a:xfrm>
        </p:grpSpPr>
        <p:sp>
          <p:nvSpPr>
            <p:cNvPr id="8" name="Rectangle 7"/>
            <p:cNvSpPr/>
            <p:nvPr userDrawn="1"/>
          </p:nvSpPr>
          <p:spPr>
            <a:xfrm>
              <a:off x="0" y="6525344"/>
              <a:ext cx="640820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fontAlgn="base">
                <a:spcBef>
                  <a:spcPct val="0"/>
                </a:spcBef>
                <a:spcAft>
                  <a:spcPct val="0"/>
                </a:spcAft>
              </a:pPr>
              <a:endParaRPr lang="en-CA" sz="1000" dirty="0">
                <a:solidFill>
                  <a:srgbClr val="FFFFFF"/>
                </a:solidFill>
              </a:endParaRPr>
            </a:p>
          </p:txBody>
        </p:sp>
        <p:sp>
          <p:nvSpPr>
            <p:cNvPr id="10" name="Rectangle 9"/>
            <p:cNvSpPr/>
            <p:nvPr userDrawn="1"/>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fontAlgn="base">
                <a:spcBef>
                  <a:spcPct val="0"/>
                </a:spcBef>
                <a:spcAft>
                  <a:spcPct val="0"/>
                </a:spcAft>
              </a:pPr>
              <a:fld id="{FF20F8B6-5AB9-41C4-A82C-4155E8A92B2C}" type="slidenum">
                <a:rPr lang="en-CA" sz="1000">
                  <a:solidFill>
                    <a:srgbClr val="FFFFFF"/>
                  </a:solidFill>
                </a:rPr>
                <a:pPr marL="2151063" fontAlgn="base">
                  <a:spcBef>
                    <a:spcPct val="0"/>
                  </a:spcBef>
                  <a:spcAft>
                    <a:spcPct val="0"/>
                  </a:spcAft>
                </a:pPr>
                <a:t>‹#›</a:t>
              </a:fld>
              <a:endParaRPr lang="en-CA" sz="1000" dirty="0">
                <a:solidFill>
                  <a:srgbClr val="FFFFFF"/>
                </a:solidFill>
              </a:endParaRPr>
            </a:p>
          </p:txBody>
        </p:sp>
      </p:grpSp>
      <p:sp>
        <p:nvSpPr>
          <p:cNvPr id="9" name="Rectangle 8"/>
          <p:cNvSpPr/>
          <p:nvPr userDrawn="1"/>
        </p:nvSpPr>
        <p:spPr>
          <a:xfrm>
            <a:off x="6444208" y="6567155"/>
            <a:ext cx="1963999" cy="246221"/>
          </a:xfrm>
          <a:prstGeom prst="rect">
            <a:avLst/>
          </a:prstGeom>
        </p:spPr>
        <p:txBody>
          <a:bodyPr wrap="none">
            <a:spAutoFit/>
          </a:bodyPr>
          <a:lstStyle/>
          <a:p>
            <a:pPr marL="266700" fontAlgn="base">
              <a:spcBef>
                <a:spcPct val="0"/>
              </a:spcBef>
              <a:spcAft>
                <a:spcPct val="0"/>
              </a:spcAft>
            </a:pPr>
            <a:r>
              <a:rPr lang="en-CA" sz="1000" baseline="0" dirty="0" smtClean="0">
                <a:solidFill>
                  <a:srgbClr val="FFFFFF"/>
                </a:solidFill>
              </a:rPr>
              <a:t>Info-Tech Research Group</a:t>
            </a:r>
            <a:endParaRPr lang="en-CA" sz="1000" baseline="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6" name="Rectangle 5"/>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7" name="Rectangle 6"/>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xmlns="" val="191566816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 id="2147483991" r:id="rId31"/>
    <p:sldLayoutId id="2147483992" r:id="rId32"/>
    <p:sldLayoutId id="2147483993" r:id="rId33"/>
    <p:sldLayoutId id="2147483994" r:id="rId34"/>
    <p:sldLayoutId id="2147483995" r:id="rId35"/>
    <p:sldLayoutId id="2147483996" r:id="rId36"/>
    <p:sldLayoutId id="2147483997" r:id="rId37"/>
    <p:sldLayoutId id="2147483998" r:id="rId38"/>
    <p:sldLayoutId id="2147483999" r:id="rId39"/>
    <p:sldLayoutId id="2147484000" r:id="rId40"/>
    <p:sldLayoutId id="2147484001" r:id="rId41"/>
    <p:sldLayoutId id="2147484002" r:id="rId42"/>
    <p:sldLayoutId id="2147484003" r:id="rId43"/>
    <p:sldLayoutId id="2147484004" r:id="rId44"/>
    <p:sldLayoutId id="2147484005" r:id="rId45"/>
    <p:sldLayoutId id="2147484006" r:id="rId46"/>
    <p:sldLayoutId id="2147484007" r:id="rId47"/>
    <p:sldLayoutId id="2147484008" r:id="rId48"/>
    <p:sldLayoutId id="2147484009" r:id="rId49"/>
    <p:sldLayoutId id="2147484010" r:id="rId50"/>
    <p:sldLayoutId id="2147484011" r:id="rId51"/>
    <p:sldLayoutId id="2147484012" r:id="rId52"/>
    <p:sldLayoutId id="2147484013" r:id="rId53"/>
    <p:sldLayoutId id="2147484014" r:id="rId54"/>
    <p:sldLayoutId id="2147484015" r:id="rId55"/>
    <p:sldLayoutId id="2147484016" r:id="rId56"/>
    <p:sldLayoutId id="2147484017" r:id="rId57"/>
    <p:sldLayoutId id="2147484018" r:id="rId58"/>
    <p:sldLayoutId id="2147484019" r:id="rId59"/>
    <p:sldLayoutId id="2147484020" r:id="rId60"/>
    <p:sldLayoutId id="2147484021" r:id="rId61"/>
    <p:sldLayoutId id="2147484022" r:id="rId62"/>
    <p:sldLayoutId id="2147484023" r:id="rId63"/>
    <p:sldLayoutId id="2147484024" r:id="rId64"/>
    <p:sldLayoutId id="2147484025" r:id="rId65"/>
    <p:sldLayoutId id="2147484026" r:id="rId66"/>
    <p:sldLayoutId id="2147484027" r:id="rId67"/>
    <p:sldLayoutId id="2147484028" r:id="rId6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 id="2147484116" r:id="rId18"/>
    <p:sldLayoutId id="2147484117" r:id="rId19"/>
    <p:sldLayoutId id="2147484118" r:id="rId20"/>
    <p:sldLayoutId id="2147484119" r:id="rId21"/>
    <p:sldLayoutId id="2147484120" r:id="rId22"/>
    <p:sldLayoutId id="2147484121" r:id="rId23"/>
    <p:sldLayoutId id="2147484122" r:id="rId24"/>
    <p:sldLayoutId id="2147484123" r:id="rId25"/>
    <p:sldLayoutId id="2147484124" r:id="rId26"/>
    <p:sldLayoutId id="2147484125" r:id="rId27"/>
    <p:sldLayoutId id="2147484126" r:id="rId28"/>
    <p:sldLayoutId id="2147484127" r:id="rId29"/>
    <p:sldLayoutId id="2147484128" r:id="rId30"/>
    <p:sldLayoutId id="2147484129" r:id="rId31"/>
    <p:sldLayoutId id="2147484130" r:id="rId32"/>
    <p:sldLayoutId id="2147484131" r:id="rId33"/>
    <p:sldLayoutId id="2147484132" r:id="rId34"/>
    <p:sldLayoutId id="2147484133" r:id="rId35"/>
    <p:sldLayoutId id="2147484134" r:id="rId36"/>
    <p:sldLayoutId id="2147484135" r:id="rId37"/>
    <p:sldLayoutId id="2147484136" r:id="rId38"/>
    <p:sldLayoutId id="2147484137" r:id="rId39"/>
    <p:sldLayoutId id="2147484138" r:id="rId40"/>
    <p:sldLayoutId id="2147484139" r:id="rId41"/>
    <p:sldLayoutId id="2147484140" r:id="rId42"/>
    <p:sldLayoutId id="2147484141" r:id="rId43"/>
    <p:sldLayoutId id="2147484142" r:id="rId44"/>
    <p:sldLayoutId id="2147484143" r:id="rId45"/>
    <p:sldLayoutId id="2147484144" r:id="rId46"/>
    <p:sldLayoutId id="2147484145" r:id="rId47"/>
    <p:sldLayoutId id="2147484146" r:id="rId48"/>
    <p:sldLayoutId id="2147484147" r:id="rId49"/>
    <p:sldLayoutId id="2147484148" r:id="rId50"/>
    <p:sldLayoutId id="2147484149" r:id="rId51"/>
    <p:sldLayoutId id="2147484150" r:id="rId52"/>
    <p:sldLayoutId id="2147484151" r:id="rId53"/>
    <p:sldLayoutId id="2147484152" r:id="rId54"/>
    <p:sldLayoutId id="2147484153" r:id="rId55"/>
    <p:sldLayoutId id="2147484154" r:id="rId56"/>
    <p:sldLayoutId id="2147484155" r:id="rId57"/>
    <p:sldLayoutId id="2147484156" r:id="rId58"/>
    <p:sldLayoutId id="2147484157" r:id="rId59"/>
    <p:sldLayoutId id="2147484158" r:id="rId60"/>
    <p:sldLayoutId id="2147484159" r:id="rId61"/>
    <p:sldLayoutId id="2147484160" r:id="rId62"/>
    <p:sldLayoutId id="2147484161" r:id="rId63"/>
    <p:sldLayoutId id="2147484162" r:id="rId64"/>
    <p:sldLayoutId id="2147484163" r:id="rId65"/>
    <p:sldLayoutId id="2147484164" r:id="rId66"/>
    <p:sldLayoutId id="2147484165" r:id="rId67"/>
    <p:sldLayoutId id="2147484166" r:id="rId6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 id="2147484181" r:id="rId14"/>
    <p:sldLayoutId id="2147484182" r:id="rId15"/>
    <p:sldLayoutId id="2147484183" r:id="rId16"/>
    <p:sldLayoutId id="2147484184" r:id="rId17"/>
    <p:sldLayoutId id="2147484185" r:id="rId18"/>
    <p:sldLayoutId id="2147484186" r:id="rId19"/>
    <p:sldLayoutId id="2147484187" r:id="rId20"/>
    <p:sldLayoutId id="2147484188" r:id="rId21"/>
    <p:sldLayoutId id="2147484189" r:id="rId22"/>
    <p:sldLayoutId id="2147484190" r:id="rId23"/>
    <p:sldLayoutId id="2147484191" r:id="rId24"/>
    <p:sldLayoutId id="2147484192" r:id="rId25"/>
    <p:sldLayoutId id="2147484193" r:id="rId26"/>
    <p:sldLayoutId id="2147484194" r:id="rId27"/>
    <p:sldLayoutId id="2147484195" r:id="rId28"/>
    <p:sldLayoutId id="2147484196" r:id="rId29"/>
    <p:sldLayoutId id="2147484197" r:id="rId30"/>
    <p:sldLayoutId id="2147484198" r:id="rId31"/>
    <p:sldLayoutId id="2147484199" r:id="rId32"/>
    <p:sldLayoutId id="2147484200" r:id="rId33"/>
    <p:sldLayoutId id="2147484201" r:id="rId34"/>
    <p:sldLayoutId id="2147484202" r:id="rId35"/>
    <p:sldLayoutId id="2147484203" r:id="rId36"/>
    <p:sldLayoutId id="2147484204" r:id="rId37"/>
    <p:sldLayoutId id="2147484205" r:id="rId38"/>
    <p:sldLayoutId id="2147484206" r:id="rId39"/>
    <p:sldLayoutId id="2147484207" r:id="rId40"/>
    <p:sldLayoutId id="2147484208" r:id="rId41"/>
    <p:sldLayoutId id="2147484209" r:id="rId42"/>
    <p:sldLayoutId id="2147484210" r:id="rId43"/>
    <p:sldLayoutId id="2147484211" r:id="rId44"/>
    <p:sldLayoutId id="2147484212" r:id="rId45"/>
    <p:sldLayoutId id="2147484213" r:id="rId46"/>
    <p:sldLayoutId id="2147484214" r:id="rId47"/>
    <p:sldLayoutId id="2147484215" r:id="rId48"/>
    <p:sldLayoutId id="2147484216" r:id="rId49"/>
    <p:sldLayoutId id="2147484217" r:id="rId50"/>
    <p:sldLayoutId id="2147484218" r:id="rId51"/>
    <p:sldLayoutId id="2147484219" r:id="rId52"/>
    <p:sldLayoutId id="2147484220" r:id="rId53"/>
    <p:sldLayoutId id="2147484221" r:id="rId54"/>
    <p:sldLayoutId id="2147484222" r:id="rId55"/>
    <p:sldLayoutId id="2147484223" r:id="rId56"/>
    <p:sldLayoutId id="2147484224" r:id="rId57"/>
    <p:sldLayoutId id="2147484225" r:id="rId58"/>
    <p:sldLayoutId id="2147484226" r:id="rId59"/>
    <p:sldLayoutId id="2147484227" r:id="rId60"/>
    <p:sldLayoutId id="2147484228" r:id="rId61"/>
    <p:sldLayoutId id="2147484229" r:id="rId62"/>
    <p:sldLayoutId id="2147484230" r:id="rId63"/>
    <p:sldLayoutId id="2147484231" r:id="rId64"/>
    <p:sldLayoutId id="2147484232" r:id="rId65"/>
    <p:sldLayoutId id="2147484233" r:id="rId66"/>
    <p:sldLayoutId id="2147484234" r:id="rId67"/>
    <p:sldLayoutId id="2147484235" r:id="rId6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it-formulate-a-social-media-analytics-strategy/it-storyboard-formulate-a-social-analytics-strategy?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20.jpe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notesSlide" Target="../notesSlides/notesSlide10.xml"/><Relationship Id="rId2" Type="http://schemas.openxmlformats.org/officeDocument/2006/relationships/tags" Target="../tags/tag45.xml"/><Relationship Id="rId16" Type="http://schemas.openxmlformats.org/officeDocument/2006/relationships/image" Target="../media/image4.gif"/><Relationship Id="rId1" Type="http://schemas.openxmlformats.org/officeDocument/2006/relationships/vmlDrawing" Target="../drawings/vmlDrawing5.vml"/><Relationship Id="rId6" Type="http://schemas.openxmlformats.org/officeDocument/2006/relationships/tags" Target="../tags/tag49.xml"/><Relationship Id="rId11" Type="http://schemas.openxmlformats.org/officeDocument/2006/relationships/slideLayout" Target="../slideLayouts/slideLayout233.xml"/><Relationship Id="rId5" Type="http://schemas.openxmlformats.org/officeDocument/2006/relationships/tags" Target="../tags/tag48.xml"/><Relationship Id="rId15" Type="http://schemas.openxmlformats.org/officeDocument/2006/relationships/hyperlink" Target="http://www.infotech.com/research/ss/it-formulate-a-social-media-analytics-strategy/it-storyboard-formulate-a-social-analytics-strategy?utm_source=SS_Sample&amp;utm_medium=Collateral&amp;utm_campaign=Collateral" TargetMode="Externa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hyperlink" Target="http://www.infotech.com/research/ss/vendor-landscape-plus-social-media-management-platforms" TargetMode="External"/><Relationship Id="rId3" Type="http://schemas.openxmlformats.org/officeDocument/2006/relationships/tags" Target="../tags/tag55.xml"/><Relationship Id="rId7" Type="http://schemas.openxmlformats.org/officeDocument/2006/relationships/image" Target="../media/image21.jpeg"/><Relationship Id="rId2" Type="http://schemas.openxmlformats.org/officeDocument/2006/relationships/tags" Target="../tags/tag54.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image" Target="../media/image4.gif"/><Relationship Id="rId5" Type="http://schemas.openxmlformats.org/officeDocument/2006/relationships/notesSlide" Target="../notesSlides/notesSlide11.xml"/><Relationship Id="rId10" Type="http://schemas.openxmlformats.org/officeDocument/2006/relationships/hyperlink" Target="http://www.infotech.com/research/ss/it-formulate-a-social-media-analytics-strategy/it-storyboard-formulate-a-social-analytics-strategy?utm_source=SS_Sample&amp;utm_medium=Collateral&amp;utm_campaign=Collateral" TargetMode="External"/><Relationship Id="rId4" Type="http://schemas.openxmlformats.org/officeDocument/2006/relationships/slideLayout" Target="../slideLayouts/slideLayout233.xml"/><Relationship Id="rId9"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 TargetMode="External"/><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29.xml"/><Relationship Id="rId6" Type="http://schemas.openxmlformats.org/officeDocument/2006/relationships/image" Target="../media/image4.gif"/><Relationship Id="rId5" Type="http://schemas.openxmlformats.org/officeDocument/2006/relationships/image" Target="../media/image22.png"/><Relationship Id="rId4" Type="http://schemas.openxmlformats.org/officeDocument/2006/relationships/hyperlink" Target="http://www.infotech.com/research/ss/it-formulate-a-social-media-analytics-strategy/it-storyboard-formulate-a-social-analytics-strategy?utm_source=SS_Sample&amp;utm_medium=Collateral&amp;utm_campaign=Collatera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it-formulate-a-social-media-analytics-strategy/it-storyboard-formulate-a-social-analytics-strategy?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hyperlink" Target="http://www.infotech.com/research/ss/it-formulate-a-social-media-analytics-strategy/it-storyboard-formulate-a-social-analytics-strategy?utm_source=SS_Sample&amp;utm_medium=Collateral&amp;utm_campaign=Collatera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35.xml"/><Relationship Id="rId18" Type="http://schemas.openxmlformats.org/officeDocument/2006/relationships/hyperlink" Target="http://www.infotech.com/research/ss/leveraging-social-media-for-customer-interaction" TargetMode="External"/><Relationship Id="rId3" Type="http://schemas.openxmlformats.org/officeDocument/2006/relationships/tags" Target="../tags/tag3.xml"/><Relationship Id="rId21" Type="http://schemas.openxmlformats.org/officeDocument/2006/relationships/hyperlink" Target="http://www.infotech.com/research/ss/it-formulate-a-social-media-analytics-strategy/it-storyboard-formulate-a-social-analytics-strategy?utm_source=SS_Sample&amp;utm_medium=Collateral&amp;utm_campaign=Collateral" TargetMode="Externa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hyperlink" Target="http://www.infotech.com/research/ss/vendor-landscape-plus-social-media-management-platforms" TargetMode="External"/><Relationship Id="rId2" Type="http://schemas.openxmlformats.org/officeDocument/2006/relationships/tags" Target="../tags/tag2.xml"/><Relationship Id="rId16" Type="http://schemas.openxmlformats.org/officeDocument/2006/relationships/hyperlink" Target="http://www.infotech.com/research/ss/it-design-a-customer-service-strategy-that-serves-the-social-customer" TargetMode="External"/><Relationship Id="rId20" Type="http://schemas.openxmlformats.org/officeDocument/2006/relationships/image" Target="../media/image7.jpeg"/><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oleObject" Target="../embeddings/oleObject1.bin"/><Relationship Id="rId10" Type="http://schemas.openxmlformats.org/officeDocument/2006/relationships/tags" Target="../tags/tag10.xml"/><Relationship Id="rId19" Type="http://schemas.openxmlformats.org/officeDocument/2006/relationships/image" Target="../media/image6.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4.xml"/><Relationship Id="rId22" Type="http://schemas.openxmlformats.org/officeDocument/2006/relationships/image" Target="../media/image4.gif"/></Relationships>
</file>

<file path=ppt/slides/_rels/slide5.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oleObject" Target="../embeddings/oleObject2.bin"/><Relationship Id="rId26" Type="http://schemas.openxmlformats.org/officeDocument/2006/relationships/image" Target="../media/image4.gif"/><Relationship Id="rId3" Type="http://schemas.openxmlformats.org/officeDocument/2006/relationships/tags" Target="../tags/tag14.xml"/><Relationship Id="rId21" Type="http://schemas.openxmlformats.org/officeDocument/2006/relationships/hyperlink" Target="http://www.infotech.com/research/ss/optimize-an-existing-bi-deployment-and-increase-adoption" TargetMode="Externa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notesSlide" Target="../notesSlides/notesSlide5.xml"/><Relationship Id="rId25" Type="http://schemas.openxmlformats.org/officeDocument/2006/relationships/hyperlink" Target="http://www.infotech.com/research/ss/it-formulate-a-social-media-analytics-strategy/it-storyboard-formulate-a-social-analytics-strategy?utm_source=SS_Sample&amp;utm_medium=Collateral&amp;utm_campaign=Collateral" TargetMode="External"/><Relationship Id="rId2" Type="http://schemas.openxmlformats.org/officeDocument/2006/relationships/tags" Target="../tags/tag13.xml"/><Relationship Id="rId16" Type="http://schemas.openxmlformats.org/officeDocument/2006/relationships/slideLayout" Target="../slideLayouts/slideLayout35.xml"/><Relationship Id="rId20" Type="http://schemas.openxmlformats.org/officeDocument/2006/relationships/hyperlink" Target="http://www.infotech.com/research/ss/create-an-effective-bi-project-plan-and-strategy-" TargetMode="External"/><Relationship Id="rId1" Type="http://schemas.openxmlformats.org/officeDocument/2006/relationships/vmlDrawing" Target="../drawings/vmlDrawing2.v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image" Target="../media/image10.jpeg"/><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9.jpeg"/><Relationship Id="rId10" Type="http://schemas.openxmlformats.org/officeDocument/2006/relationships/tags" Target="../tags/tag21.xml"/><Relationship Id="rId19" Type="http://schemas.openxmlformats.org/officeDocument/2006/relationships/hyperlink" Target="http://www.infotech.com/research/ss/build-a-data-warehouse-on-a-solid-foundation" TargetMode="Externa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image" Target="../media/image13.png"/><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image" Target="../media/image12.wmf"/><Relationship Id="rId2" Type="http://schemas.openxmlformats.org/officeDocument/2006/relationships/tags" Target="../tags/tag27.xml"/><Relationship Id="rId16" Type="http://schemas.openxmlformats.org/officeDocument/2006/relationships/oleObject" Target="../embeddings/oleObject3.bin"/><Relationship Id="rId20" Type="http://schemas.openxmlformats.org/officeDocument/2006/relationships/image" Target="../media/image4.gif"/><Relationship Id="rId1" Type="http://schemas.openxmlformats.org/officeDocument/2006/relationships/vmlDrawing" Target="../drawings/vmlDrawing3.v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notesSlide" Target="../notesSlides/notesSlide6.xml"/><Relationship Id="rId10" Type="http://schemas.openxmlformats.org/officeDocument/2006/relationships/tags" Target="../tags/tag35.xml"/><Relationship Id="rId19" Type="http://schemas.openxmlformats.org/officeDocument/2006/relationships/hyperlink" Target="http://www.infotech.com/research/ss/it-formulate-a-social-media-analytics-strategy/it-storyboard-formulate-a-social-analytics-strategy?utm_source=SS_Sample&amp;utm_medium=Collateral&amp;utm_campaign=Collateral" TargetMode="Externa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1.xml"/><Relationship Id="rId5" Type="http://schemas.openxmlformats.org/officeDocument/2006/relationships/image" Target="../media/image4.gif"/><Relationship Id="rId4" Type="http://schemas.openxmlformats.org/officeDocument/2006/relationships/hyperlink" Target="http://www.infotech.com/research/ss/it-formulate-a-social-media-analytics-strategy/it-storyboard-formulate-a-social-analytics-strategy?utm_source=SS_Sample&amp;utm_medium=Collateral&amp;utm_campaign=Collatera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infotech.com/research/ss/it-formulate-a-social-media-analytics-strategy/it-storyboard-formulate-a-social-analytics-strategy?utm_source=SS_Sample&amp;utm_medium=Collateral&amp;utm_campaign=Collateral" TargetMode="External"/><Relationship Id="rId3" Type="http://schemas.openxmlformats.org/officeDocument/2006/relationships/hyperlink" Target="http://www.infotech.com/research/ss/leveraging-social-media-for-customer-interaction" TargetMode="External"/><Relationship Id="rId7"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163.x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4.gif"/></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gif"/><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hyperlink" Target="http://www.infotech.com/research/ss/it-formulate-a-social-media-analytics-strategy/it-storyboard-formulate-a-social-analytics-strategy?utm_source=SS_Sample&amp;utm_medium=Collateral&amp;utm_campaign=Collateral" TargetMode="External"/><Relationship Id="rId2" Type="http://schemas.openxmlformats.org/officeDocument/2006/relationships/tags" Target="../tags/tag39.xml"/><Relationship Id="rId1" Type="http://schemas.openxmlformats.org/officeDocument/2006/relationships/vmlDrawing" Target="../drawings/vmlDrawing4.vml"/><Relationship Id="rId6" Type="http://schemas.openxmlformats.org/officeDocument/2006/relationships/tags" Target="../tags/tag43.xml"/><Relationship Id="rId11" Type="http://schemas.openxmlformats.org/officeDocument/2006/relationships/image" Target="../media/image19.png"/><Relationship Id="rId5" Type="http://schemas.openxmlformats.org/officeDocument/2006/relationships/tags" Target="../tags/tag42.xml"/><Relationship Id="rId10" Type="http://schemas.openxmlformats.org/officeDocument/2006/relationships/oleObject" Target="../embeddings/oleObject4.bin"/><Relationship Id="rId4" Type="http://schemas.openxmlformats.org/officeDocument/2006/relationships/tags" Target="../tags/tag4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smtClean="0"/>
              <a:t>Formulate a Social Analytics Strategy</a:t>
            </a:r>
            <a:endParaRPr lang="en-US" dirty="0" smtClean="0"/>
          </a:p>
        </p:txBody>
      </p:sp>
      <p:sp>
        <p:nvSpPr>
          <p:cNvPr id="8" name="Text Placeholder 7"/>
          <p:cNvSpPr>
            <a:spLocks noGrp="1"/>
          </p:cNvSpPr>
          <p:nvPr>
            <p:ph type="body" sz="quarter" idx="16"/>
          </p:nvPr>
        </p:nvSpPr>
        <p:spPr/>
        <p:txBody>
          <a:bodyPr/>
          <a:lstStyle/>
          <a:p>
            <a:r>
              <a:rPr lang="en-CA" dirty="0"/>
              <a:t>Decide when to do more than merely follow yourself on Twitter.</a:t>
            </a:r>
          </a:p>
          <a:p>
            <a:endParaRPr lang="en-CA" dirty="0"/>
          </a:p>
        </p:txBody>
      </p:sp>
      <p:pic>
        <p:nvPicPr>
          <p:cNvPr id="4" name="Picture 3" descr="sample-titlebar-itrgNEW.gif">
            <a:hlinkClick r:id="rId3"/>
          </p:cNvPr>
          <p:cNvPicPr>
            <a:picLocks noChangeAspect="1"/>
          </p:cNvPicPr>
          <p:nvPr/>
        </p:nvPicPr>
        <p:blipFill>
          <a:blip r:embed="rId4" cstate="print"/>
          <a:stretch>
            <a:fillRect/>
          </a:stretch>
        </p:blipFill>
        <p:spPr>
          <a:xfrm>
            <a:off x="0" y="5402461"/>
            <a:ext cx="9144000" cy="14555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9844" name="Picture 4" descr="Stock Photo: In a pursuit of profit"/>
          <p:cNvPicPr>
            <a:picLocks noChangeAspect="1" noChangeArrowheads="1"/>
          </p:cNvPicPr>
          <p:nvPr>
            <p:custDataLst>
              <p:tags r:id="rId2"/>
            </p:custDataLst>
          </p:nvPr>
        </p:nvPicPr>
        <p:blipFill>
          <a:blip r:embed="rId13" cstate="print"/>
          <a:stretch>
            <a:fillRect/>
          </a:stretch>
        </p:blipFill>
        <p:spPr bwMode="auto">
          <a:xfrm>
            <a:off x="5216372" y="2500306"/>
            <a:ext cx="3148150" cy="1576766"/>
          </a:xfrm>
          <a:prstGeom prst="rect">
            <a:avLst/>
          </a:prstGeom>
          <a:noFill/>
        </p:spPr>
      </p:pic>
      <p:graphicFrame>
        <p:nvGraphicFramePr>
          <p:cNvPr id="9" name="Object 8" hidden="1"/>
          <p:cNvGraphicFramePr>
            <a:graphicFrameLocks noChangeAspect="1"/>
          </p:cNvGraphicFramePr>
          <p:nvPr/>
        </p:nvGraphicFramePr>
        <p:xfrm>
          <a:off x="0" y="0"/>
          <a:ext cx="158750" cy="158750"/>
        </p:xfrm>
        <a:graphic>
          <a:graphicData uri="http://schemas.openxmlformats.org/presentationml/2006/ole">
            <p:oleObj spid="_x0000_s1059855" name="think-cell Slide" r:id="rId14" imgW="360" imgH="360" progId="">
              <p:embed/>
            </p:oleObj>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fontAlgn="base">
              <a:spcBef>
                <a:spcPct val="0"/>
              </a:spcBef>
              <a:spcAft>
                <a:spcPct val="0"/>
              </a:spcAft>
            </a:pPr>
            <a:endParaRPr lang="en-US" sz="1200" dirty="0">
              <a:solidFill>
                <a:srgbClr val="FFFFFF"/>
              </a:solidFill>
              <a:sym typeface="Arial"/>
            </a:endParaRPr>
          </a:p>
        </p:txBody>
      </p:sp>
      <p:sp>
        <p:nvSpPr>
          <p:cNvPr id="2" name="Title 1"/>
          <p:cNvSpPr>
            <a:spLocks noGrp="1"/>
          </p:cNvSpPr>
          <p:nvPr>
            <p:ph type="title"/>
            <p:custDataLst>
              <p:tags r:id="rId4"/>
            </p:custDataLst>
          </p:nvPr>
        </p:nvSpPr>
        <p:spPr/>
        <p:txBody>
          <a:bodyPr/>
          <a:lstStyle/>
          <a:p>
            <a:r>
              <a:rPr lang="en-CA" dirty="0" smtClean="0"/>
              <a:t>Don’t treat social analytics like traditional BI; the immaturity of the market demands a different set of priorities</a:t>
            </a:r>
            <a:endParaRPr lang="en-CA" dirty="0"/>
          </a:p>
        </p:txBody>
      </p:sp>
      <p:sp>
        <p:nvSpPr>
          <p:cNvPr id="7" name="TextBox 6"/>
          <p:cNvSpPr txBox="1"/>
          <p:nvPr>
            <p:custDataLst>
              <p:tags r:id="rId5"/>
            </p:custDataLst>
          </p:nvPr>
        </p:nvSpPr>
        <p:spPr>
          <a:xfrm>
            <a:off x="4353623" y="4500570"/>
            <a:ext cx="4504657" cy="1754326"/>
          </a:xfrm>
          <a:prstGeom prst="rect">
            <a:avLst/>
          </a:prstGeom>
          <a:noFill/>
          <a:ln w="25400">
            <a:solidFill>
              <a:srgbClr val="C00000"/>
            </a:solidFill>
          </a:ln>
        </p:spPr>
        <p:txBody>
          <a:bodyPr wrap="square" rtlCol="0">
            <a:spAutoFit/>
          </a:bodyPr>
          <a:lstStyle/>
          <a:p>
            <a:pPr fontAlgn="base">
              <a:spcBef>
                <a:spcPct val="0"/>
              </a:spcBef>
              <a:spcAft>
                <a:spcPct val="0"/>
              </a:spcAft>
            </a:pPr>
            <a:r>
              <a:rPr lang="en-CA" dirty="0" smtClean="0">
                <a:solidFill>
                  <a:srgbClr val="333333"/>
                </a:solidFill>
              </a:rPr>
              <a:t>Since BI has mature vendor offerings, projects tend to be long, costly, and complex. However, the immaturity of social analytics is driving companies to avoid high risk projects. Opt for quick results and small commitments!</a:t>
            </a:r>
            <a:endParaRPr lang="en-CA" dirty="0">
              <a:solidFill>
                <a:srgbClr val="333333"/>
              </a:solidFill>
            </a:endParaRPr>
          </a:p>
        </p:txBody>
      </p:sp>
      <p:sp>
        <p:nvSpPr>
          <p:cNvPr id="8" name="TextBox 7"/>
          <p:cNvSpPr txBox="1"/>
          <p:nvPr>
            <p:custDataLst>
              <p:tags r:id="rId6"/>
            </p:custDataLst>
          </p:nvPr>
        </p:nvSpPr>
        <p:spPr>
          <a:xfrm>
            <a:off x="357158" y="1291224"/>
            <a:ext cx="8429684" cy="1200329"/>
          </a:xfrm>
          <a:prstGeom prst="rect">
            <a:avLst/>
          </a:prstGeom>
          <a:noFill/>
          <a:ln w="19050">
            <a:solidFill>
              <a:srgbClr val="C77709"/>
            </a:solidFill>
          </a:ln>
        </p:spPr>
        <p:txBody>
          <a:bodyPr wrap="square" rtlCol="0">
            <a:spAutoFit/>
          </a:bodyPr>
          <a:lstStyle/>
          <a:p>
            <a:r>
              <a:rPr lang="en-CA" dirty="0" smtClean="0"/>
              <a:t>As it stands, the social analytics market is swamped with different vendors and products. There is a lack of agreement around what a common feature set entails. The next step for these immature markets has traditionally been consolidation. This means:</a:t>
            </a:r>
          </a:p>
        </p:txBody>
      </p:sp>
      <p:sp>
        <p:nvSpPr>
          <p:cNvPr id="11" name="TextBox 10"/>
          <p:cNvSpPr txBox="1"/>
          <p:nvPr>
            <p:custDataLst>
              <p:tags r:id="rId7"/>
            </p:custDataLst>
          </p:nvPr>
        </p:nvSpPr>
        <p:spPr>
          <a:xfrm>
            <a:off x="357158" y="3366315"/>
            <a:ext cx="3286148" cy="830997"/>
          </a:xfrm>
          <a:prstGeom prst="rect">
            <a:avLst/>
          </a:prstGeom>
          <a:noFill/>
          <a:ln w="19050">
            <a:solidFill>
              <a:srgbClr val="C77709"/>
            </a:solidFill>
          </a:ln>
        </p:spPr>
        <p:txBody>
          <a:bodyPr wrap="square" rtlCol="0">
            <a:spAutoFit/>
          </a:bodyPr>
          <a:lstStyle/>
          <a:p>
            <a:r>
              <a:rPr lang="en-CA" sz="1600" dirty="0" smtClean="0"/>
              <a:t>Some vendors will be acquired, some will stall, some will thrive, and some will die. </a:t>
            </a:r>
            <a:endParaRPr lang="en-CA" sz="1600" dirty="0"/>
          </a:p>
        </p:txBody>
      </p:sp>
      <p:sp>
        <p:nvSpPr>
          <p:cNvPr id="12" name="TextBox 11"/>
          <p:cNvSpPr txBox="1"/>
          <p:nvPr>
            <p:custDataLst>
              <p:tags r:id="rId8"/>
            </p:custDataLst>
          </p:nvPr>
        </p:nvSpPr>
        <p:spPr>
          <a:xfrm>
            <a:off x="357158" y="5072074"/>
            <a:ext cx="3286148" cy="1323439"/>
          </a:xfrm>
          <a:prstGeom prst="rect">
            <a:avLst/>
          </a:prstGeom>
          <a:noFill/>
          <a:ln w="19050">
            <a:solidFill>
              <a:srgbClr val="C77709"/>
            </a:solidFill>
          </a:ln>
        </p:spPr>
        <p:txBody>
          <a:bodyPr wrap="square" rtlCol="0">
            <a:spAutoFit/>
          </a:bodyPr>
          <a:lstStyle/>
          <a:p>
            <a:r>
              <a:rPr lang="en-CA" sz="1600" dirty="0" smtClean="0"/>
              <a:t>All long-term relationships are uncertain, so organizations should aim for quick results. Have goals planned for the short and medium-term. </a:t>
            </a:r>
            <a:endParaRPr lang="en-CA" sz="1600" dirty="0"/>
          </a:p>
        </p:txBody>
      </p:sp>
      <p:cxnSp>
        <p:nvCxnSpPr>
          <p:cNvPr id="15" name="Straight Arrow Connector 14"/>
          <p:cNvCxnSpPr>
            <a:stCxn id="11" idx="2"/>
            <a:endCxn id="12" idx="0"/>
          </p:cNvCxnSpPr>
          <p:nvPr>
            <p:custDataLst>
              <p:tags r:id="rId9"/>
            </p:custDataLst>
          </p:nvPr>
        </p:nvCxnSpPr>
        <p:spPr>
          <a:xfrm rot="5400000">
            <a:off x="1562851" y="4634693"/>
            <a:ext cx="874762" cy="1588"/>
          </a:xfrm>
          <a:prstGeom prst="straightConnector1">
            <a:avLst/>
          </a:prstGeom>
          <a:ln w="19050">
            <a:solidFill>
              <a:srgbClr val="C77709"/>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custDataLst>
              <p:tags r:id="rId10"/>
            </p:custDataLst>
          </p:nvPr>
        </p:nvSpPr>
        <p:spPr>
          <a:xfrm>
            <a:off x="4353623" y="4000504"/>
            <a:ext cx="4504657" cy="500066"/>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Don’t treat this like a typical BI project!</a:t>
            </a:r>
            <a:endParaRPr lang="en-CA" dirty="0"/>
          </a:p>
        </p:txBody>
      </p:sp>
      <p:cxnSp>
        <p:nvCxnSpPr>
          <p:cNvPr id="27" name="Elbow Connector 26"/>
          <p:cNvCxnSpPr>
            <a:stCxn id="8" idx="2"/>
            <a:endCxn id="11" idx="0"/>
          </p:cNvCxnSpPr>
          <p:nvPr/>
        </p:nvCxnSpPr>
        <p:spPr>
          <a:xfrm rot="5400000">
            <a:off x="2848735" y="1643050"/>
            <a:ext cx="874762" cy="2571768"/>
          </a:xfrm>
          <a:prstGeom prst="bentConnector3">
            <a:avLst>
              <a:gd name="adj1" fmla="val 50000"/>
            </a:avLst>
          </a:prstGeom>
          <a:ln w="19050">
            <a:solidFill>
              <a:srgbClr val="C77709"/>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3" name="Picture 12" descr="sample_linkbar-itrgNEW.gif">
            <a:hlinkClick r:id="rId15"/>
          </p:cNvPr>
          <p:cNvPicPr>
            <a:picLocks noChangeAspect="1"/>
          </p:cNvPicPr>
          <p:nvPr/>
        </p:nvPicPr>
        <p:blipFill>
          <a:blip r:embed="rId16"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501605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nvGraphicFramePr>
        <p:xfrm>
          <a:off x="0" y="0"/>
          <a:ext cx="158750" cy="158750"/>
        </p:xfrm>
        <a:graphic>
          <a:graphicData uri="http://schemas.openxmlformats.org/presentationml/2006/ole">
            <p:oleObj spid="_x0000_s276495" name="think-cell Slide" r:id="rId6" imgW="360" imgH="360" progId="">
              <p:embed/>
            </p:oleObj>
          </a:graphicData>
        </a:graphic>
      </p:graphicFrame>
      <p:sp>
        <p:nvSpPr>
          <p:cNvPr id="6" name="Rectangle 5"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fontAlgn="base">
              <a:spcBef>
                <a:spcPct val="0"/>
              </a:spcBef>
              <a:spcAft>
                <a:spcPct val="0"/>
              </a:spcAft>
            </a:pPr>
            <a:endParaRPr lang="en-US" sz="1200" dirty="0">
              <a:solidFill>
                <a:srgbClr val="FFFFFF"/>
              </a:solidFill>
              <a:sym typeface="Arial"/>
            </a:endParaRPr>
          </a:p>
        </p:txBody>
      </p:sp>
      <p:sp>
        <p:nvSpPr>
          <p:cNvPr id="2" name="Title 1"/>
          <p:cNvSpPr>
            <a:spLocks noGrp="1"/>
          </p:cNvSpPr>
          <p:nvPr>
            <p:ph type="title"/>
          </p:nvPr>
        </p:nvSpPr>
        <p:spPr/>
        <p:txBody>
          <a:bodyPr/>
          <a:lstStyle/>
          <a:p>
            <a:r>
              <a:rPr lang="en-CA" dirty="0" smtClean="0"/>
              <a:t>Social Analytics is still an emerging practice, but adoption and use are on the rise for the future</a:t>
            </a:r>
            <a:endParaRPr lang="en-CA" dirty="0"/>
          </a:p>
        </p:txBody>
      </p:sp>
      <p:pic>
        <p:nvPicPr>
          <p:cNvPr id="10" name="Picture 9" descr="slide22.jpg"/>
          <p:cNvPicPr>
            <a:picLocks noChangeAspect="1"/>
          </p:cNvPicPr>
          <p:nvPr/>
        </p:nvPicPr>
        <p:blipFill>
          <a:blip r:embed="rId7" cstate="print"/>
          <a:stretch>
            <a:fillRect/>
          </a:stretch>
        </p:blipFill>
        <p:spPr>
          <a:xfrm>
            <a:off x="270481" y="3429000"/>
            <a:ext cx="4801586" cy="3071834"/>
          </a:xfrm>
          <a:prstGeom prst="rect">
            <a:avLst/>
          </a:prstGeom>
        </p:spPr>
      </p:pic>
      <p:sp>
        <p:nvSpPr>
          <p:cNvPr id="11" name="Rounded Rectangular Callout 10"/>
          <p:cNvSpPr/>
          <p:nvPr/>
        </p:nvSpPr>
        <p:spPr>
          <a:xfrm>
            <a:off x="5572133" y="3500438"/>
            <a:ext cx="3286147" cy="1872778"/>
          </a:xfrm>
          <a:prstGeom prst="wedgeRoundRectCallout">
            <a:avLst>
              <a:gd name="adj1" fmla="val -62411"/>
              <a:gd name="adj2" fmla="val -47771"/>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chemeClr val="accent2"/>
                </a:solidFill>
              </a:rPr>
              <a:t>Social analytics isn’t just the logical next step to a social media project; it is key to its success.</a:t>
            </a:r>
          </a:p>
          <a:p>
            <a:pPr fontAlgn="base">
              <a:spcBef>
                <a:spcPct val="0"/>
              </a:spcBef>
              <a:spcAft>
                <a:spcPct val="0"/>
              </a:spcAft>
            </a:pPr>
            <a:r>
              <a:rPr lang="en-US" sz="1300" dirty="0" smtClean="0">
                <a:solidFill>
                  <a:srgbClr val="333333"/>
                </a:solidFill>
              </a:rPr>
              <a:t>It was found that when organizations adopt an SMMP, placing a greater emphasis on the platform’s social analytics features has the strongest bearing on the success of the project. </a:t>
            </a:r>
            <a:endParaRPr lang="en-US" sz="1200" dirty="0" smtClean="0">
              <a:solidFill>
                <a:srgbClr val="333333"/>
              </a:solidFill>
            </a:endParaRPr>
          </a:p>
        </p:txBody>
      </p:sp>
      <p:sp>
        <p:nvSpPr>
          <p:cNvPr id="12" name="TextBox 11"/>
          <p:cNvSpPr txBox="1"/>
          <p:nvPr>
            <p:custDataLst>
              <p:tags r:id="rId3"/>
            </p:custDataLst>
          </p:nvPr>
        </p:nvSpPr>
        <p:spPr>
          <a:xfrm>
            <a:off x="5286412" y="5500702"/>
            <a:ext cx="3714744" cy="1015663"/>
          </a:xfrm>
          <a:prstGeom prst="rect">
            <a:avLst/>
          </a:prstGeom>
          <a:noFill/>
        </p:spPr>
        <p:txBody>
          <a:bodyPr wrap="square" rtlCol="0">
            <a:spAutoFit/>
          </a:bodyPr>
          <a:lstStyle/>
          <a:p>
            <a:pPr algn="ctr" fontAlgn="base">
              <a:spcBef>
                <a:spcPct val="0"/>
              </a:spcBef>
              <a:spcAft>
                <a:spcPct val="0"/>
              </a:spcAft>
            </a:pPr>
            <a:r>
              <a:rPr lang="en-US" sz="1000" dirty="0" smtClean="0">
                <a:solidFill>
                  <a:srgbClr val="333333"/>
                </a:solidFill>
              </a:rPr>
              <a:t>*Each bar represents a statistical estimate of the impact each factor has on the overall </a:t>
            </a:r>
            <a:r>
              <a:rPr lang="en-US" sz="1000" dirty="0" err="1" smtClean="0">
                <a:solidFill>
                  <a:srgbClr val="333333"/>
                </a:solidFill>
              </a:rPr>
              <a:t>SMMP</a:t>
            </a:r>
            <a:r>
              <a:rPr lang="en-US" sz="1000" dirty="0" smtClean="0">
                <a:solidFill>
                  <a:srgbClr val="333333"/>
                </a:solidFill>
              </a:rPr>
              <a:t> success.</a:t>
            </a:r>
          </a:p>
          <a:p>
            <a:pPr algn="ctr" fontAlgn="base">
              <a:spcBef>
                <a:spcPct val="0"/>
              </a:spcBef>
              <a:spcAft>
                <a:spcPct val="0"/>
              </a:spcAft>
            </a:pPr>
            <a:endParaRPr lang="en-US" sz="1000" dirty="0">
              <a:solidFill>
                <a:srgbClr val="333333"/>
              </a:solidFill>
            </a:endParaRPr>
          </a:p>
          <a:p>
            <a:pPr algn="ctr" fontAlgn="base">
              <a:spcBef>
                <a:spcPct val="0"/>
              </a:spcBef>
              <a:spcAft>
                <a:spcPct val="0"/>
              </a:spcAft>
            </a:pPr>
            <a:r>
              <a:rPr lang="en-US" sz="1000" dirty="0" smtClean="0">
                <a:solidFill>
                  <a:srgbClr val="333333"/>
                </a:solidFill>
              </a:rPr>
              <a:t>Refer to </a:t>
            </a:r>
            <a:r>
              <a:rPr lang="en-US" sz="1000" i="1" dirty="0" smtClean="0">
                <a:solidFill>
                  <a:srgbClr val="0070C0"/>
                </a:solidFill>
                <a:hlinkClick r:id="rId8"/>
              </a:rPr>
              <a:t>Vendor Landscape Plus: Social Media Management Platforms</a:t>
            </a:r>
            <a:r>
              <a:rPr lang="en-US" sz="1000" dirty="0" smtClean="0">
                <a:solidFill>
                  <a:srgbClr val="333333"/>
                </a:solidFill>
              </a:rPr>
              <a:t> for information on how the success score</a:t>
            </a:r>
          </a:p>
          <a:p>
            <a:pPr algn="ctr" fontAlgn="base">
              <a:spcBef>
                <a:spcPct val="0"/>
              </a:spcBef>
              <a:spcAft>
                <a:spcPct val="0"/>
              </a:spcAft>
            </a:pPr>
            <a:r>
              <a:rPr lang="en-US" sz="1000" dirty="0" smtClean="0">
                <a:solidFill>
                  <a:srgbClr val="333333"/>
                </a:solidFill>
              </a:rPr>
              <a:t>was calculated.</a:t>
            </a:r>
            <a:endParaRPr lang="en-US" sz="1000" dirty="0">
              <a:solidFill>
                <a:srgbClr val="333333"/>
              </a:solidFill>
            </a:endParaRPr>
          </a:p>
        </p:txBody>
      </p:sp>
      <p:sp>
        <p:nvSpPr>
          <p:cNvPr id="13" name="Line 45"/>
          <p:cNvSpPr>
            <a:spLocks noChangeShapeType="1"/>
          </p:cNvSpPr>
          <p:nvPr/>
        </p:nvSpPr>
        <p:spPr bwMode="auto">
          <a:xfrm flipH="1" flipV="1">
            <a:off x="907900" y="3337607"/>
            <a:ext cx="7236000" cy="0"/>
          </a:xfrm>
          <a:prstGeom prst="line">
            <a:avLst/>
          </a:prstGeom>
          <a:noFill/>
          <a:ln w="28575" cap="rnd">
            <a:solidFill>
              <a:srgbClr val="969696"/>
            </a:solidFill>
            <a:prstDash val="sysDot"/>
            <a:round/>
            <a:headEnd/>
            <a:tailEnd type="none" w="lg" len="sm"/>
          </a:ln>
          <a:effectLst/>
        </p:spPr>
        <p:txBody>
          <a:bodyPr wrap="square" lIns="82124" tIns="41061" rIns="82124" bIns="41061" anchor="ctr">
            <a:spAutoFit/>
          </a:bodyPr>
          <a:lstStyle/>
          <a:p>
            <a:endParaRPr lang="en-US"/>
          </a:p>
        </p:txBody>
      </p:sp>
      <p:graphicFrame>
        <p:nvGraphicFramePr>
          <p:cNvPr id="7" name="Chart 6"/>
          <p:cNvGraphicFramePr/>
          <p:nvPr/>
        </p:nvGraphicFramePr>
        <p:xfrm>
          <a:off x="4143372" y="1142984"/>
          <a:ext cx="4500594" cy="2000264"/>
        </p:xfrm>
        <a:graphic>
          <a:graphicData uri="http://schemas.openxmlformats.org/drawingml/2006/chart">
            <c:chart xmlns:c="http://schemas.openxmlformats.org/drawingml/2006/chart" xmlns:r="http://schemas.openxmlformats.org/officeDocument/2006/relationships" r:id="rId9"/>
          </a:graphicData>
        </a:graphic>
      </p:graphicFrame>
      <p:sp>
        <p:nvSpPr>
          <p:cNvPr id="8" name="TextBox 7"/>
          <p:cNvSpPr txBox="1"/>
          <p:nvPr/>
        </p:nvSpPr>
        <p:spPr>
          <a:xfrm>
            <a:off x="275242" y="1285860"/>
            <a:ext cx="3868130" cy="1815882"/>
          </a:xfrm>
          <a:prstGeom prst="rect">
            <a:avLst/>
          </a:prstGeom>
          <a:noFill/>
        </p:spPr>
        <p:txBody>
          <a:bodyPr wrap="square" rtlCol="0">
            <a:spAutoFit/>
          </a:bodyPr>
          <a:lstStyle/>
          <a:p>
            <a:r>
              <a:rPr lang="en-CA" sz="1600" b="1" dirty="0" smtClean="0"/>
              <a:t>Forty-one percent </a:t>
            </a:r>
            <a:r>
              <a:rPr lang="en-CA" sz="1600" dirty="0" smtClean="0"/>
              <a:t>of organizations are currently monitoring social analytics, with </a:t>
            </a:r>
            <a:r>
              <a:rPr lang="en-CA" sz="1600" b="1" dirty="0" smtClean="0"/>
              <a:t>24%</a:t>
            </a:r>
            <a:r>
              <a:rPr lang="en-CA" sz="1600" dirty="0" smtClean="0"/>
              <a:t> planning to in the next 18 months. </a:t>
            </a:r>
          </a:p>
          <a:p>
            <a:endParaRPr lang="en-CA" sz="1600" dirty="0" smtClean="0"/>
          </a:p>
          <a:p>
            <a:r>
              <a:rPr lang="en-CA" sz="1600" dirty="0" smtClean="0"/>
              <a:t>If you are diving into social media, a social analytics initiative should follow close behind. </a:t>
            </a:r>
            <a:endParaRPr lang="en-CA" sz="1600" dirty="0"/>
          </a:p>
        </p:txBody>
      </p:sp>
      <p:sp>
        <p:nvSpPr>
          <p:cNvPr id="14" name="TextBox 13"/>
          <p:cNvSpPr txBox="1"/>
          <p:nvPr/>
        </p:nvSpPr>
        <p:spPr>
          <a:xfrm>
            <a:off x="5786446" y="3057742"/>
            <a:ext cx="2643206" cy="246221"/>
          </a:xfrm>
          <a:prstGeom prst="rect">
            <a:avLst/>
          </a:prstGeom>
          <a:noFill/>
        </p:spPr>
        <p:txBody>
          <a:bodyPr wrap="square" rtlCol="0">
            <a:spAutoFit/>
          </a:bodyPr>
          <a:lstStyle/>
          <a:p>
            <a:r>
              <a:rPr lang="en-CA" sz="1000" dirty="0" smtClean="0">
                <a:solidFill>
                  <a:schemeClr val="accent4">
                    <a:lumMod val="50000"/>
                  </a:schemeClr>
                </a:solidFill>
              </a:rPr>
              <a:t>Source: Info-Tech Research Group; </a:t>
            </a:r>
            <a:r>
              <a:rPr lang="en-CA" sz="1000" i="1" dirty="0" smtClean="0">
                <a:solidFill>
                  <a:schemeClr val="accent4">
                    <a:lumMod val="50000"/>
                  </a:schemeClr>
                </a:solidFill>
              </a:rPr>
              <a:t>N = 90 </a:t>
            </a:r>
            <a:endParaRPr lang="en-CA" sz="1000" dirty="0" smtClean="0">
              <a:solidFill>
                <a:schemeClr val="accent4">
                  <a:lumMod val="50000"/>
                </a:schemeClr>
              </a:solidFill>
            </a:endParaRPr>
          </a:p>
        </p:txBody>
      </p:sp>
      <p:pic>
        <p:nvPicPr>
          <p:cNvPr id="15" name="Picture 14" descr="sample_linkbar-itrgNEW.gif">
            <a:hlinkClick r:id="rId10"/>
          </p:cNvPr>
          <p:cNvPicPr>
            <a:picLocks noChangeAspect="1"/>
          </p:cNvPicPr>
          <p:nvPr/>
        </p:nvPicPr>
        <p:blipFill>
          <a:blip r:embed="rId11"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501605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ts val="0"/>
              </a:spcBef>
              <a:buClr>
                <a:schemeClr val="tx1"/>
              </a:buClr>
              <a:buSzPct val="120000"/>
            </a:pPr>
            <a:r>
              <a:rPr lang="en-CA" b="1" dirty="0" smtClean="0">
                <a:latin typeface="+mn-lt"/>
              </a:rPr>
              <a:t>Sign up for free trial membership to get practical</a:t>
            </a:r>
          </a:p>
          <a:p>
            <a:pPr lvl="0" algn="ctr"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3"/>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4"/>
          </p:cNvPr>
          <p:cNvPicPr>
            <a:picLocks noChangeAspect="1"/>
          </p:cNvPicPr>
          <p:nvPr/>
        </p:nvPicPr>
        <p:blipFill>
          <a:blip r:embed="rId5"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pic>
        <p:nvPicPr>
          <p:cNvPr id="12" name="Picture 11" descr="sample_linkbar-itrgNEW.gif">
            <a:hlinkClick r:id="rId4"/>
          </p:cNvPr>
          <p:cNvPicPr>
            <a:picLocks noChangeAspect="1"/>
          </p:cNvPicPr>
          <p:nvPr/>
        </p:nvPicPr>
        <p:blipFill>
          <a:blip r:embed="rId6" cstate="print"/>
          <a:stretch>
            <a:fillRect/>
          </a:stretch>
        </p:blipFill>
        <p:spPr>
          <a:xfrm>
            <a:off x="0" y="6419850"/>
            <a:ext cx="9144000" cy="438150"/>
          </a:xfrm>
          <a:prstGeom prst="rect">
            <a:avLst/>
          </a:prstGeom>
        </p:spPr>
      </p:pic>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7"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Introduction</a:t>
            </a:r>
            <a:endParaRPr lang="en-CA" dirty="0"/>
          </a:p>
        </p:txBody>
      </p:sp>
      <p:sp>
        <p:nvSpPr>
          <p:cNvPr id="4" name="Text Placeholder 10"/>
          <p:cNvSpPr>
            <a:spLocks noGrp="1"/>
          </p:cNvSpPr>
          <p:nvPr>
            <p:ph type="body" sz="quarter" idx="4294967295"/>
          </p:nvPr>
        </p:nvSpPr>
        <p:spPr>
          <a:xfrm>
            <a:off x="257176" y="1268760"/>
            <a:ext cx="8620124" cy="1368152"/>
          </a:xfrm>
          <a:prstGeom prst="rect">
            <a:avLst/>
          </a:prstGeom>
        </p:spPr>
        <p:txBody>
          <a:bodyPr/>
          <a:lstStyle/>
          <a:p>
            <a:pPr marL="0">
              <a:spcAft>
                <a:spcPts val="1000"/>
              </a:spcAft>
              <a:buNone/>
            </a:pPr>
            <a:r>
              <a:rPr lang="en-CA" sz="1800" b="1" dirty="0" smtClean="0"/>
              <a:t>Social media business objectives can be difficult to achieve if you don’t have measurement processes in place. Undertake a </a:t>
            </a:r>
            <a:r>
              <a:rPr lang="en-CA" sz="1800" b="1" dirty="0" smtClean="0">
                <a:solidFill>
                  <a:schemeClr val="accent2"/>
                </a:solidFill>
              </a:rPr>
              <a:t>social analytics project </a:t>
            </a:r>
            <a:r>
              <a:rPr lang="en-CA" sz="1800" b="1" dirty="0" smtClean="0"/>
              <a:t>to provide insight into social media and help the organization navigate its way to success. </a:t>
            </a:r>
            <a:endParaRPr lang="en-CA" sz="1800" b="1" dirty="0"/>
          </a:p>
        </p:txBody>
      </p:sp>
      <p:sp>
        <p:nvSpPr>
          <p:cNvPr id="5" name="Text Placeholder 9"/>
          <p:cNvSpPr>
            <a:spLocks noGrp="1"/>
          </p:cNvSpPr>
          <p:nvPr>
            <p:ph type="body" sz="quarter" idx="16"/>
          </p:nvPr>
        </p:nvSpPr>
        <p:spPr>
          <a:xfrm>
            <a:off x="249303" y="3181531"/>
            <a:ext cx="4034665" cy="3127789"/>
          </a:xfrm>
        </p:spPr>
        <p:txBody>
          <a:bodyPr/>
          <a:lstStyle/>
          <a:p>
            <a:pPr marL="225425" indent="-225425">
              <a:spcBef>
                <a:spcPts val="300"/>
              </a:spcBef>
              <a:spcAft>
                <a:spcPts val="600"/>
              </a:spcAft>
            </a:pPr>
            <a:r>
              <a:rPr lang="en-CA" sz="1400" dirty="0" smtClean="0"/>
              <a:t>IT managers advising the business on improving the effectiveness and efficiency of social media campaigns.</a:t>
            </a:r>
            <a:endParaRPr lang="en-CA" sz="1400" b="1" dirty="0" smtClean="0"/>
          </a:p>
          <a:p>
            <a:pPr marL="225425" indent="-225425">
              <a:spcBef>
                <a:spcPts val="300"/>
              </a:spcBef>
              <a:spcAft>
                <a:spcPts val="600"/>
              </a:spcAft>
            </a:pPr>
            <a:r>
              <a:rPr lang="en-CA" sz="1400" dirty="0" smtClean="0"/>
              <a:t>IT professionals involved in evaluating, selecting, and deploying a social media management platform.</a:t>
            </a:r>
          </a:p>
          <a:p>
            <a:pPr marL="225425" indent="-225425">
              <a:spcBef>
                <a:spcPts val="300"/>
              </a:spcBef>
              <a:spcAft>
                <a:spcPts val="600"/>
              </a:spcAft>
            </a:pPr>
            <a:r>
              <a:rPr lang="en-CA" sz="1400" dirty="0" smtClean="0"/>
              <a:t>Sales, marketing, and customer service professionals interested in how social analytics can improve the outcomes of social media campaigns and interactions.</a:t>
            </a:r>
          </a:p>
          <a:p>
            <a:endParaRPr lang="en-CA" sz="1400" dirty="0"/>
          </a:p>
        </p:txBody>
      </p:sp>
      <p:sp>
        <p:nvSpPr>
          <p:cNvPr id="6" name="Text Placeholder 11"/>
          <p:cNvSpPr txBox="1">
            <a:spLocks/>
          </p:cNvSpPr>
          <p:nvPr/>
        </p:nvSpPr>
        <p:spPr>
          <a:xfrm>
            <a:off x="4860032" y="3181532"/>
            <a:ext cx="4032448" cy="3127788"/>
          </a:xfrm>
          <a:prstGeom prst="rect">
            <a:avLst/>
          </a:prstGeom>
        </p:spPr>
        <p:txBody>
          <a:bodyPr/>
          <a:lstStyle/>
          <a:p>
            <a:pPr marL="225425" marR="0" lvl="0" indent="-225425" algn="l" defTabSz="914400" rtl="0" eaLnBrk="0" fontAlgn="base" latinLnBrk="0" hangingPunct="0">
              <a:lnSpc>
                <a:spcPct val="100000"/>
              </a:lnSpc>
              <a:spcBef>
                <a:spcPts val="300"/>
              </a:spcBef>
              <a:spcAft>
                <a:spcPts val="600"/>
              </a:spcAft>
              <a:buClr>
                <a:schemeClr val="tx1"/>
              </a:buClr>
              <a:buSzPct val="120000"/>
              <a:buFont typeface="Arial" pitchFamily="34" charset="0"/>
              <a:buChar char="•"/>
              <a:tabLst/>
              <a:defRPr/>
            </a:pPr>
            <a:r>
              <a:rPr kumimoji="0" lang="en-CA" sz="1400" b="0" i="0" u="none" strike="noStrike" kern="1200" cap="none" spc="0" normalizeH="0" baseline="0" noProof="0" dirty="0" smtClean="0">
                <a:ln>
                  <a:noFill/>
                </a:ln>
                <a:solidFill>
                  <a:schemeClr val="tx1"/>
                </a:solidFill>
                <a:effectLst/>
                <a:uLnTx/>
                <a:uFillTx/>
                <a:latin typeface="+mn-lt"/>
                <a:ea typeface="+mn-ea"/>
                <a:cs typeface="+mn-cs"/>
              </a:rPr>
              <a:t>Understand the business benefits of using social analytics to guide social media initiatives,</a:t>
            </a:r>
            <a:r>
              <a:rPr kumimoji="0" lang="en-CA" sz="1400" b="0" i="0" u="none" strike="noStrike" kern="1200" cap="none" spc="0" normalizeH="0" noProof="0" dirty="0" smtClean="0">
                <a:ln>
                  <a:noFill/>
                </a:ln>
                <a:solidFill>
                  <a:schemeClr val="tx1"/>
                </a:solidFill>
                <a:effectLst/>
                <a:uLnTx/>
                <a:uFillTx/>
                <a:latin typeface="+mn-lt"/>
                <a:ea typeface="+mn-ea"/>
                <a:cs typeface="+mn-cs"/>
              </a:rPr>
              <a:t> and how to help the organization to achieve objectives in areas such as sales, marketing, and customer service.</a:t>
            </a:r>
            <a:endParaRPr kumimoji="0" lang="en-CA" sz="1400" b="0" i="0" u="none" strike="noStrike" kern="1200" cap="none" spc="0" normalizeH="0" baseline="0" noProof="0" dirty="0" smtClean="0">
              <a:ln>
                <a:noFill/>
              </a:ln>
              <a:solidFill>
                <a:schemeClr val="tx1"/>
              </a:solidFill>
              <a:effectLst/>
              <a:uLnTx/>
              <a:uFillTx/>
              <a:latin typeface="+mn-lt"/>
              <a:ea typeface="+mn-ea"/>
              <a:cs typeface="+mn-cs"/>
            </a:endParaRPr>
          </a:p>
          <a:p>
            <a:pPr marL="225425" marR="0" lvl="0" indent="-225425" algn="l" defTabSz="914400" rtl="0" eaLnBrk="0" fontAlgn="base" latinLnBrk="0" hangingPunct="0">
              <a:lnSpc>
                <a:spcPct val="100000"/>
              </a:lnSpc>
              <a:spcBef>
                <a:spcPts val="300"/>
              </a:spcBef>
              <a:spcAft>
                <a:spcPts val="600"/>
              </a:spcAft>
              <a:buClr>
                <a:schemeClr val="tx1"/>
              </a:buClr>
              <a:buSzPct val="120000"/>
              <a:buFont typeface="Arial" pitchFamily="34" charset="0"/>
              <a:buChar char="•"/>
              <a:tabLst/>
              <a:defRPr/>
            </a:pPr>
            <a:r>
              <a:rPr kumimoji="0" lang="en-CA" sz="1400" b="0" i="0" u="none" strike="noStrike" kern="1200" cap="none" spc="0" normalizeH="0" baseline="0" noProof="0" dirty="0" smtClean="0">
                <a:ln>
                  <a:noFill/>
                </a:ln>
                <a:solidFill>
                  <a:schemeClr val="tx1"/>
                </a:solidFill>
                <a:effectLst/>
                <a:uLnTx/>
                <a:uFillTx/>
                <a:latin typeface="+mn-lt"/>
                <a:ea typeface="+mn-ea"/>
                <a:cs typeface="+mn-cs"/>
              </a:rPr>
              <a:t>Grasp the current state of the social analytics solutions market and form a strategy for selecting a vendor that meets the organization’s requirements.</a:t>
            </a:r>
          </a:p>
          <a:p>
            <a:pPr marL="225425" marR="0" lvl="0" indent="-225425" algn="l" defTabSz="914400" rtl="0" eaLnBrk="0" fontAlgn="base" latinLnBrk="0" hangingPunct="0">
              <a:lnSpc>
                <a:spcPct val="100000"/>
              </a:lnSpc>
              <a:spcBef>
                <a:spcPts val="300"/>
              </a:spcBef>
              <a:spcAft>
                <a:spcPts val="600"/>
              </a:spcAft>
              <a:buClr>
                <a:schemeClr val="tx1"/>
              </a:buClr>
              <a:buSzPct val="120000"/>
              <a:buFont typeface="Arial" pitchFamily="34" charset="0"/>
              <a:buChar char="•"/>
              <a:tabLst/>
              <a:defRPr/>
            </a:pPr>
            <a:r>
              <a:rPr kumimoji="0" lang="en-CA" sz="1400" b="0" i="0" u="none" strike="noStrike" kern="1200" cap="none" spc="0" normalizeH="0" baseline="0" noProof="0" dirty="0" smtClean="0">
                <a:ln>
                  <a:noFill/>
                </a:ln>
                <a:solidFill>
                  <a:schemeClr val="tx1"/>
                </a:solidFill>
                <a:effectLst/>
                <a:uLnTx/>
                <a:uFillTx/>
                <a:latin typeface="+mn-lt"/>
                <a:ea typeface="+mn-ea"/>
                <a:cs typeface="+mn-cs"/>
              </a:rPr>
              <a:t>Implement and monitor the social analytics initiative.</a:t>
            </a:r>
          </a:p>
          <a:p>
            <a:pPr marL="225425" marR="0" lvl="0" indent="-225425" algn="l" defTabSz="914400" rtl="0" eaLnBrk="0" fontAlgn="base" latinLnBrk="0" hangingPunct="0">
              <a:lnSpc>
                <a:spcPct val="100000"/>
              </a:lnSpc>
              <a:spcBef>
                <a:spcPct val="20000"/>
              </a:spcBef>
              <a:spcAft>
                <a:spcPct val="0"/>
              </a:spcAft>
              <a:buClr>
                <a:schemeClr val="tx1"/>
              </a:buClr>
              <a:buSzPct val="120000"/>
              <a:buFont typeface="Arial" pitchFamily="34" charset="0"/>
              <a:buChar char="•"/>
              <a:tabLst/>
              <a:defRPr/>
            </a:pP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249302" y="2786058"/>
            <a:ext cx="3134566" cy="307777"/>
          </a:xfrm>
          <a:prstGeom prst="rect">
            <a:avLst/>
          </a:prstGeom>
          <a:noFill/>
        </p:spPr>
        <p:txBody>
          <a:bodyPr wrap="square" rtlCol="0">
            <a:spAutoFit/>
          </a:bodyPr>
          <a:lstStyle/>
          <a:p>
            <a:pPr algn="l"/>
            <a:r>
              <a:rPr lang="en-CA" sz="1400" b="1" dirty="0" smtClean="0"/>
              <a:t>This Research Is Designed</a:t>
            </a:r>
            <a:r>
              <a:rPr lang="en-CA" sz="1400" b="1" baseline="0" dirty="0" smtClean="0"/>
              <a:t> For:</a:t>
            </a:r>
            <a:endParaRPr lang="en-CA" sz="1400" b="1" dirty="0"/>
          </a:p>
        </p:txBody>
      </p:sp>
      <p:sp>
        <p:nvSpPr>
          <p:cNvPr id="9" name="TextBox 8"/>
          <p:cNvSpPr txBox="1"/>
          <p:nvPr/>
        </p:nvSpPr>
        <p:spPr>
          <a:xfrm>
            <a:off x="4860032" y="2786058"/>
            <a:ext cx="2808312" cy="307777"/>
          </a:xfrm>
          <a:prstGeom prst="rect">
            <a:avLst/>
          </a:prstGeom>
          <a:noFill/>
        </p:spPr>
        <p:txBody>
          <a:bodyPr wrap="square" rtlCol="0">
            <a:spAutoFit/>
          </a:bodyPr>
          <a:lstStyle/>
          <a:p>
            <a:pPr algn="l"/>
            <a:r>
              <a:rPr lang="en-CA" sz="1400" b="1" dirty="0" smtClean="0"/>
              <a:t>This Research</a:t>
            </a:r>
            <a:r>
              <a:rPr lang="en-CA" sz="1400" b="1" baseline="0" dirty="0" smtClean="0"/>
              <a:t> Will Help You:</a:t>
            </a:r>
            <a:endParaRPr lang="en-CA" sz="1400" b="1" dirty="0"/>
          </a:p>
        </p:txBody>
      </p:sp>
      <p:cxnSp>
        <p:nvCxnSpPr>
          <p:cNvPr id="11" name="Straight Connector 10"/>
          <p:cNvCxnSpPr/>
          <p:nvPr/>
        </p:nvCxnSpPr>
        <p:spPr>
          <a:xfrm rot="5400000">
            <a:off x="3239992" y="4401248"/>
            <a:ext cx="2520000" cy="0"/>
          </a:xfrm>
          <a:prstGeom prst="line">
            <a:avLst/>
          </a:prstGeom>
          <a:ln w="28575">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Executive Summary</a:t>
            </a:r>
            <a:endParaRPr lang="en-CA" dirty="0"/>
          </a:p>
        </p:txBody>
      </p:sp>
      <p:sp>
        <p:nvSpPr>
          <p:cNvPr id="4" name="Text Placeholder 2"/>
          <p:cNvSpPr>
            <a:spLocks noGrp="1"/>
          </p:cNvSpPr>
          <p:nvPr>
            <p:ph type="body" sz="quarter" idx="16"/>
          </p:nvPr>
        </p:nvSpPr>
        <p:spPr>
          <a:xfrm>
            <a:off x="258002" y="1316828"/>
            <a:ext cx="8627997" cy="5064500"/>
          </a:xfrm>
        </p:spPr>
        <p:txBody>
          <a:bodyPr/>
          <a:lstStyle/>
          <a:p>
            <a:pPr>
              <a:spcBef>
                <a:spcPts val="600"/>
              </a:spcBef>
              <a:spcAft>
                <a:spcPts val="600"/>
              </a:spcAft>
            </a:pPr>
            <a:r>
              <a:rPr lang="en-CA" sz="1400" dirty="0" smtClean="0"/>
              <a:t>The value proposition of social analytics revolves around enhancing the benefits and directing the focus of any social media projects. Failing to couple social media projects with analytics makes it difficult to measure the value; you have no idea if your spent resources are having any effect, and if so, whether that effect is the one you are seeking.</a:t>
            </a:r>
            <a:endParaRPr lang="en-CA" sz="1400" dirty="0"/>
          </a:p>
          <a:p>
            <a:pPr>
              <a:spcBef>
                <a:spcPts val="600"/>
              </a:spcBef>
              <a:spcAft>
                <a:spcPts val="600"/>
              </a:spcAft>
            </a:pPr>
            <a:r>
              <a:rPr lang="en-CA" sz="1400" dirty="0"/>
              <a:t>IT must partner with other departments </a:t>
            </a:r>
            <a:r>
              <a:rPr lang="en-CA" sz="1400" dirty="0" smtClean="0"/>
              <a:t>(e.g. marketing</a:t>
            </a:r>
            <a:r>
              <a:rPr lang="en-CA" sz="1400" dirty="0"/>
              <a:t>) to successfully </a:t>
            </a:r>
            <a:r>
              <a:rPr lang="en-CA" sz="1400" dirty="0" smtClean="0"/>
              <a:t>plan and implement a social analytics initiative. Before beginning the initiative, the organization must have a solid idea of what objectives it wants the project to address.</a:t>
            </a:r>
          </a:p>
          <a:p>
            <a:pPr>
              <a:spcBef>
                <a:spcPts val="600"/>
              </a:spcBef>
              <a:spcAft>
                <a:spcPts val="600"/>
              </a:spcAft>
            </a:pPr>
            <a:r>
              <a:rPr lang="en-CA" sz="1400" dirty="0" smtClean="0"/>
              <a:t>Social analytics tools are relatively immature, with an increasing number of vendors swarming the market. Since this market is likely facing consolidation in the near term, organizations should aim to adopt solutions quickly and with little commitment, keeping the goals of the project short-term in nature.</a:t>
            </a:r>
            <a:endParaRPr lang="en-CA" sz="1400" dirty="0"/>
          </a:p>
          <a:p>
            <a:pPr>
              <a:spcBef>
                <a:spcPts val="600"/>
              </a:spcBef>
              <a:spcAft>
                <a:spcPts val="600"/>
              </a:spcAft>
            </a:pPr>
            <a:r>
              <a:rPr lang="en-CA" sz="1400" dirty="0" smtClean="0"/>
              <a:t>Since social analytics as a business concept is a new idea, organizations need to recognize that the project will have limits. At this point in time, most organizations will be unable to draw valid trends from their social analytics due to their lack of social presence and/or historical data. As a result, organizations should focus on social listening and data retention until those deficiencies have been addressed. </a:t>
            </a:r>
            <a:endParaRPr lang="en-CA" sz="1400" dirty="0"/>
          </a:p>
          <a:p>
            <a:pPr>
              <a:spcBef>
                <a:spcPts val="600"/>
              </a:spcBef>
              <a:spcAft>
                <a:spcPts val="600"/>
              </a:spcAft>
            </a:pPr>
            <a:r>
              <a:rPr lang="en-CA" sz="1400" dirty="0" smtClean="0"/>
              <a:t>Monetization is not the point of social analytics at this time. Focusing your initiative on customer service goals provides a much more highly correlated relationship with success than initiatives focused on revenue generation (64% vs. 37%). </a:t>
            </a:r>
          </a:p>
          <a:p>
            <a:pPr>
              <a:spcBef>
                <a:spcPts val="600"/>
              </a:spcBef>
              <a:spcAft>
                <a:spcPts val="600"/>
              </a:spcAft>
            </a:pPr>
            <a:r>
              <a:rPr lang="en-CA" sz="1400" dirty="0" smtClean="0"/>
              <a:t>Implement a social analytics project by choosing business objectives, assessing resources, performing a cost-benefit analysis, selecting tools and/or partners, training end users, and launching the solution.</a:t>
            </a:r>
          </a:p>
          <a:p>
            <a:pPr>
              <a:spcBef>
                <a:spcPts val="600"/>
              </a:spcBef>
              <a:spcAft>
                <a:spcPts val="600"/>
              </a:spcAft>
            </a:pPr>
            <a:endParaRPr lang="en-CA" sz="1400" dirty="0" smtClean="0"/>
          </a:p>
        </p:txBody>
      </p:sp>
      <p:pic>
        <p:nvPicPr>
          <p:cNvPr id="5" name="Picture 4"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778989329"/>
              </p:ext>
            </p:extLst>
          </p:nvPr>
        </p:nvGraphicFramePr>
        <p:xfrm>
          <a:off x="0" y="0"/>
          <a:ext cx="158750" cy="158750"/>
        </p:xfrm>
        <a:graphic>
          <a:graphicData uri="http://schemas.openxmlformats.org/presentationml/2006/ole">
            <p:oleObj spid="_x0000_s1688580" name="think-cell Slide" r:id="rId15" imgW="360" imgH="360" progId="">
              <p:embed/>
            </p:oleObj>
          </a:graphicData>
        </a:graphic>
      </p:graphicFrame>
      <p:cxnSp>
        <p:nvCxnSpPr>
          <p:cNvPr id="30" name="Straight Connector 29"/>
          <p:cNvCxnSpPr/>
          <p:nvPr>
            <p:custDataLst>
              <p:tags r:id="rId2"/>
            </p:custDataLst>
          </p:nvPr>
        </p:nvCxnSpPr>
        <p:spPr>
          <a:xfrm flipV="1">
            <a:off x="4572000" y="2890140"/>
            <a:ext cx="995508" cy="0"/>
          </a:xfrm>
          <a:prstGeom prst="line">
            <a:avLst/>
          </a:prstGeom>
          <a:ln w="25400">
            <a:solidFill>
              <a:srgbClr val="C77709"/>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custDataLst>
              <p:tags r:id="rId3"/>
            </p:custDataLst>
          </p:nvPr>
        </p:nvSpPr>
        <p:spPr>
          <a:xfrm>
            <a:off x="5531581" y="1813938"/>
            <a:ext cx="3348000" cy="2196000"/>
          </a:xfrm>
          <a:prstGeom prst="rect">
            <a:avLst/>
          </a:prstGeom>
          <a:solidFill>
            <a:srgbClr val="E5E5E5"/>
          </a:solidFill>
          <a:ln w="12700">
            <a:solidFill>
              <a:srgbClr val="C7770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i="1" dirty="0" smtClean="0">
                <a:solidFill>
                  <a:srgbClr val="0070C0"/>
                </a:solidFill>
              </a:rPr>
              <a:t>Formulate a Social Analytics Strategy</a:t>
            </a:r>
          </a:p>
          <a:p>
            <a:pPr fontAlgn="base">
              <a:spcBef>
                <a:spcPct val="0"/>
              </a:spcBef>
              <a:spcAft>
                <a:spcPct val="0"/>
              </a:spcAft>
            </a:pPr>
            <a:endParaRPr lang="en-US" sz="1200" dirty="0" smtClean="0">
              <a:solidFill>
                <a:srgbClr val="333333"/>
              </a:solidFill>
            </a:endParaRPr>
          </a:p>
          <a:p>
            <a:pPr marL="228600" indent="-228600" fontAlgn="base">
              <a:spcBef>
                <a:spcPct val="0"/>
              </a:spcBef>
              <a:spcAft>
                <a:spcPct val="0"/>
              </a:spcAft>
              <a:buFont typeface="Arial" pitchFamily="34" charset="0"/>
              <a:buChar char="•"/>
            </a:pPr>
            <a:r>
              <a:rPr lang="en-US" sz="1200" dirty="0" smtClean="0">
                <a:solidFill>
                  <a:srgbClr val="333333"/>
                </a:solidFill>
              </a:rPr>
              <a:t>Social analytics can help companies measure and influence their efforts to strengthen their brand, drive sales, and improve service.</a:t>
            </a:r>
          </a:p>
          <a:p>
            <a:pPr marL="228600" indent="-228600" fontAlgn="base">
              <a:spcBef>
                <a:spcPct val="0"/>
              </a:spcBef>
              <a:spcAft>
                <a:spcPct val="0"/>
              </a:spcAft>
              <a:buFont typeface="Arial" pitchFamily="34" charset="0"/>
              <a:buChar char="•"/>
            </a:pPr>
            <a:r>
              <a:rPr lang="en-US" sz="1200" dirty="0" smtClean="0">
                <a:solidFill>
                  <a:srgbClr val="333333"/>
                </a:solidFill>
              </a:rPr>
              <a:t>This set will help you understand the importance of social media and how to form a strategy to manage your efforts. </a:t>
            </a:r>
            <a:endParaRPr lang="en-US" sz="1200" dirty="0">
              <a:solidFill>
                <a:srgbClr val="333333"/>
              </a:solidFill>
            </a:endParaRPr>
          </a:p>
        </p:txBody>
      </p:sp>
      <p:cxnSp>
        <p:nvCxnSpPr>
          <p:cNvPr id="51" name="Straight Connector 50"/>
          <p:cNvCxnSpPr>
            <a:stCxn id="44" idx="1"/>
            <a:endCxn id="38" idx="3"/>
          </p:cNvCxnSpPr>
          <p:nvPr>
            <p:custDataLst>
              <p:tags r:id="rId4"/>
            </p:custDataLst>
          </p:nvPr>
        </p:nvCxnSpPr>
        <p:spPr>
          <a:xfrm rot="10800000">
            <a:off x="3666211" y="5331396"/>
            <a:ext cx="186537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5" idx="3"/>
          </p:cNvCxnSpPr>
          <p:nvPr>
            <p:custDataLst>
              <p:tags r:id="rId5"/>
            </p:custDataLst>
          </p:nvPr>
        </p:nvCxnSpPr>
        <p:spPr>
          <a:xfrm flipV="1">
            <a:off x="3666211" y="2890140"/>
            <a:ext cx="954281" cy="2179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6"/>
            </p:custDataLst>
          </p:nvPr>
        </p:nvCxnSpPr>
        <p:spPr>
          <a:xfrm rot="5400000">
            <a:off x="3101224" y="4483105"/>
            <a:ext cx="292960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custDataLst>
              <p:tags r:id="rId7"/>
            </p:custDataLst>
          </p:nvPr>
        </p:nvSpPr>
        <p:spPr/>
        <p:txBody>
          <a:bodyPr/>
          <a:lstStyle/>
          <a:p>
            <a:r>
              <a:rPr lang="en-US" dirty="0" smtClean="0"/>
              <a:t>The Info-Tech Sales, Marketing, and Customer Service Applications Roadmap</a:t>
            </a:r>
            <a:endParaRPr lang="en-US" dirty="0"/>
          </a:p>
        </p:txBody>
      </p:sp>
      <p:sp>
        <p:nvSpPr>
          <p:cNvPr id="35" name="Rectangle 34"/>
          <p:cNvSpPr/>
          <p:nvPr>
            <p:custDataLst>
              <p:tags r:id="rId8"/>
            </p:custDataLst>
          </p:nvPr>
        </p:nvSpPr>
        <p:spPr>
          <a:xfrm>
            <a:off x="318211" y="1813938"/>
            <a:ext cx="3348000" cy="2196000"/>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i="1" dirty="0" smtClean="0">
                <a:solidFill>
                  <a:srgbClr val="0070C0"/>
                </a:solidFill>
                <a:hlinkClick r:id="rId16"/>
              </a:rPr>
              <a:t>Design a Customer Service Strategy that Serves the Social Customer</a:t>
            </a:r>
            <a:endParaRPr lang="en-US" sz="1200" i="1" dirty="0" smtClean="0">
              <a:solidFill>
                <a:srgbClr val="0070C0"/>
              </a:solidFill>
            </a:endParaRPr>
          </a:p>
          <a:p>
            <a:pPr algn="ctr" fontAlgn="base">
              <a:spcBef>
                <a:spcPct val="0"/>
              </a:spcBef>
              <a:spcAft>
                <a:spcPct val="0"/>
              </a:spcAft>
            </a:pPr>
            <a:endParaRPr lang="en-US" sz="1200" dirty="0" smtClean="0">
              <a:solidFill>
                <a:schemeClr val="tx1"/>
              </a:solidFill>
            </a:endParaRPr>
          </a:p>
          <a:p>
            <a:pPr marL="230400" indent="-234000">
              <a:buFont typeface="Arial" pitchFamily="34" charset="0"/>
              <a:buChar char="•"/>
            </a:pPr>
            <a:r>
              <a:rPr lang="en-CA" sz="1200" dirty="0" smtClean="0">
                <a:solidFill>
                  <a:schemeClr val="tx1"/>
                </a:solidFill>
              </a:rPr>
              <a:t>Customer service organizations are unsure how to integrate social media into their customer service strategy.</a:t>
            </a:r>
            <a:r>
              <a:rPr lang="en-CA" sz="1200" dirty="0" smtClean="0"/>
              <a:t>.</a:t>
            </a:r>
          </a:p>
          <a:p>
            <a:pPr marL="230400" indent="-234000">
              <a:buFont typeface="Arial" pitchFamily="34" charset="0"/>
              <a:buChar char="•"/>
            </a:pPr>
            <a:r>
              <a:rPr lang="en-CA" sz="1200" dirty="0" smtClean="0">
                <a:solidFill>
                  <a:schemeClr val="tx1"/>
                </a:solidFill>
              </a:rPr>
              <a:t>Social media channels must be part of a cohesive multi-channel customer interaction strategy across sales, marketing, and service.</a:t>
            </a:r>
            <a:endParaRPr lang="en-CA" sz="1200" dirty="0">
              <a:solidFill>
                <a:schemeClr val="tx1"/>
              </a:solidFill>
            </a:endParaRPr>
          </a:p>
        </p:txBody>
      </p:sp>
      <p:sp>
        <p:nvSpPr>
          <p:cNvPr id="38" name="Rectangle 37"/>
          <p:cNvSpPr/>
          <p:nvPr>
            <p:custDataLst>
              <p:tags r:id="rId9"/>
            </p:custDataLst>
          </p:nvPr>
        </p:nvSpPr>
        <p:spPr>
          <a:xfrm>
            <a:off x="318211" y="4233396"/>
            <a:ext cx="3348000" cy="2196000"/>
          </a:xfrm>
          <a:prstGeom prst="rect">
            <a:avLst/>
          </a:prstGeom>
          <a:solidFill>
            <a:schemeClr val="accent5">
              <a:lumMod val="20000"/>
              <a:lumOff val="80000"/>
            </a:schemeClr>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1200" i="1" dirty="0" err="1" smtClean="0">
                <a:solidFill>
                  <a:srgbClr val="0070C0"/>
                </a:solidFill>
                <a:hlinkClick r:id="rId17"/>
              </a:rPr>
              <a:t>Vendor</a:t>
            </a:r>
            <a:r>
              <a:rPr lang="fr-FR" sz="1200" i="1" dirty="0" smtClean="0">
                <a:solidFill>
                  <a:srgbClr val="0070C0"/>
                </a:solidFill>
                <a:hlinkClick r:id="rId17"/>
              </a:rPr>
              <a:t> </a:t>
            </a:r>
            <a:r>
              <a:rPr lang="fr-FR" sz="1200" i="1" dirty="0" err="1" smtClean="0">
                <a:solidFill>
                  <a:srgbClr val="0070C0"/>
                </a:solidFill>
                <a:hlinkClick r:id="rId17"/>
              </a:rPr>
              <a:t>Landscape</a:t>
            </a:r>
            <a:r>
              <a:rPr lang="fr-FR" sz="1200" i="1" dirty="0" smtClean="0">
                <a:solidFill>
                  <a:srgbClr val="0070C0"/>
                </a:solidFill>
                <a:hlinkClick r:id="rId17"/>
              </a:rPr>
              <a:t> Plus: Social Media Management </a:t>
            </a:r>
            <a:r>
              <a:rPr lang="fr-FR" sz="1200" i="1" dirty="0" err="1" smtClean="0">
                <a:solidFill>
                  <a:srgbClr val="0070C0"/>
                </a:solidFill>
                <a:hlinkClick r:id="rId17"/>
              </a:rPr>
              <a:t>Platforms</a:t>
            </a:r>
            <a:endParaRPr lang="en-US" sz="1200" i="1" dirty="0" smtClean="0">
              <a:solidFill>
                <a:srgbClr val="0070C0"/>
              </a:solidFill>
            </a:endParaRPr>
          </a:p>
          <a:p>
            <a:pPr algn="ctr" fontAlgn="base">
              <a:spcBef>
                <a:spcPct val="0"/>
              </a:spcBef>
              <a:spcAft>
                <a:spcPct val="0"/>
              </a:spcAft>
            </a:pPr>
            <a:endParaRPr lang="en-US" sz="1200" b="1" dirty="0">
              <a:solidFill>
                <a:srgbClr val="333333"/>
              </a:solidFill>
            </a:endParaRPr>
          </a:p>
          <a:p>
            <a:pPr marL="228600" indent="-228600">
              <a:buFont typeface="Arial" pitchFamily="34" charset="0"/>
              <a:buChar char="•"/>
            </a:pPr>
            <a:r>
              <a:rPr lang="en-US" sz="1200" dirty="0" smtClean="0">
                <a:solidFill>
                  <a:schemeClr val="tx1"/>
                </a:solidFill>
              </a:rPr>
              <a:t>SMMPs empower managers with a variety of tools for effective (and efficient) use of enterprise social media.</a:t>
            </a:r>
          </a:p>
          <a:p>
            <a:pPr marL="228600" indent="-228600">
              <a:buFont typeface="Arial" pitchFamily="34" charset="0"/>
              <a:buChar char="•"/>
            </a:pPr>
            <a:r>
              <a:rPr lang="en-US" sz="1200" dirty="0" smtClean="0">
                <a:solidFill>
                  <a:schemeClr val="tx1"/>
                </a:solidFill>
              </a:rPr>
              <a:t>Selecting an SMMP involves defining functional requirements, creating a shortlist, evaluating offerings, and choosing the platform.</a:t>
            </a:r>
          </a:p>
        </p:txBody>
      </p:sp>
      <p:sp>
        <p:nvSpPr>
          <p:cNvPr id="44" name="Rectangle 43"/>
          <p:cNvSpPr/>
          <p:nvPr>
            <p:custDataLst>
              <p:tags r:id="rId10"/>
            </p:custDataLst>
          </p:nvPr>
        </p:nvSpPr>
        <p:spPr>
          <a:xfrm>
            <a:off x="5531581" y="4233396"/>
            <a:ext cx="3348000" cy="2196000"/>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200" i="1" dirty="0" smtClean="0">
                <a:solidFill>
                  <a:srgbClr val="0070C0"/>
                </a:solidFill>
                <a:hlinkClick r:id="rId18"/>
              </a:rPr>
              <a:t>Leverage Social Media for Enhanced Customer Interaction</a:t>
            </a:r>
            <a:endParaRPr lang="en-US" sz="1200" i="1" dirty="0" smtClean="0">
              <a:solidFill>
                <a:srgbClr val="0070C0"/>
              </a:solidFill>
            </a:endParaRPr>
          </a:p>
          <a:p>
            <a:pPr algn="ctr" fontAlgn="base">
              <a:spcBef>
                <a:spcPct val="0"/>
              </a:spcBef>
              <a:spcAft>
                <a:spcPct val="0"/>
              </a:spcAft>
            </a:pPr>
            <a:endParaRPr lang="en-US" sz="1200" dirty="0" smtClean="0">
              <a:solidFill>
                <a:srgbClr val="333333"/>
              </a:solidFill>
            </a:endParaRPr>
          </a:p>
          <a:p>
            <a:pPr marL="227013" indent="-227013">
              <a:buFont typeface="Arial" pitchFamily="34" charset="0"/>
              <a:buChar char="•"/>
            </a:pPr>
            <a:r>
              <a:rPr lang="en-US" sz="1200" dirty="0" smtClean="0">
                <a:solidFill>
                  <a:schemeClr val="tx1"/>
                </a:solidFill>
              </a:rPr>
              <a:t>Build a comprehensive strategy for social media that adds social to the existing channel mix. Select the social media services that best complement your existing channel interaction strategies in marketing, sales, and customer service.</a:t>
            </a:r>
            <a:endParaRPr lang="en-US" sz="1200" dirty="0">
              <a:solidFill>
                <a:srgbClr val="333333"/>
              </a:solidFill>
            </a:endParaRPr>
          </a:p>
        </p:txBody>
      </p:sp>
      <p:sp>
        <p:nvSpPr>
          <p:cNvPr id="18" name="TextBox 17"/>
          <p:cNvSpPr txBox="1"/>
          <p:nvPr>
            <p:custDataLst>
              <p:tags r:id="rId11"/>
            </p:custDataLst>
          </p:nvPr>
        </p:nvSpPr>
        <p:spPr>
          <a:xfrm>
            <a:off x="3832930" y="3357169"/>
            <a:ext cx="1453450" cy="461665"/>
          </a:xfrm>
          <a:prstGeom prst="rect">
            <a:avLst/>
          </a:prstGeom>
          <a:solidFill>
            <a:schemeClr val="bg1"/>
          </a:solidFill>
          <a:ln>
            <a:noFill/>
          </a:ln>
        </p:spPr>
        <p:txBody>
          <a:bodyPr wrap="square" rtlCol="0">
            <a:spAutoFit/>
          </a:bodyPr>
          <a:lstStyle/>
          <a:p>
            <a:pPr algn="ctr"/>
            <a:r>
              <a:rPr lang="en-US" sz="1200" b="1" dirty="0" smtClean="0">
                <a:solidFill>
                  <a:srgbClr val="333333"/>
                </a:solidFill>
              </a:rPr>
              <a:t>Social Media Planning</a:t>
            </a:r>
            <a:endParaRPr lang="en-US" sz="1200" b="1" dirty="0">
              <a:solidFill>
                <a:srgbClr val="333333"/>
              </a:solidFill>
            </a:endParaRPr>
          </a:p>
        </p:txBody>
      </p:sp>
      <p:sp>
        <p:nvSpPr>
          <p:cNvPr id="19" name="TextBox 18"/>
          <p:cNvSpPr txBox="1"/>
          <p:nvPr>
            <p:custDataLst>
              <p:tags r:id="rId12"/>
            </p:custDataLst>
          </p:nvPr>
        </p:nvSpPr>
        <p:spPr>
          <a:xfrm>
            <a:off x="3832930" y="5662156"/>
            <a:ext cx="1453450" cy="461665"/>
          </a:xfrm>
          <a:prstGeom prst="rect">
            <a:avLst/>
          </a:prstGeom>
          <a:solidFill>
            <a:schemeClr val="bg1"/>
          </a:solidFill>
          <a:ln>
            <a:noFill/>
          </a:ln>
        </p:spPr>
        <p:txBody>
          <a:bodyPr wrap="square" rtlCol="0">
            <a:spAutoFit/>
          </a:bodyPr>
          <a:lstStyle/>
          <a:p>
            <a:pPr algn="ctr"/>
            <a:r>
              <a:rPr lang="en-US" sz="1200" b="1" dirty="0" smtClean="0">
                <a:solidFill>
                  <a:srgbClr val="333333"/>
                </a:solidFill>
              </a:rPr>
              <a:t>Social Media Implementation</a:t>
            </a:r>
            <a:endParaRPr lang="en-US" sz="1200" b="1" dirty="0">
              <a:solidFill>
                <a:srgbClr val="333333"/>
              </a:solidFill>
            </a:endParaRPr>
          </a:p>
        </p:txBody>
      </p:sp>
      <p:pic>
        <p:nvPicPr>
          <p:cNvPr id="1688583" name="Picture 7" descr="Stock Illustration: perfect connection"/>
          <p:cNvPicPr>
            <a:picLocks noChangeAspect="1" noChangeArrowheads="1"/>
          </p:cNvPicPr>
          <p:nvPr/>
        </p:nvPicPr>
        <p:blipFill>
          <a:blip r:embed="rId19" cstate="print"/>
          <a:stretch>
            <a:fillRect/>
          </a:stretch>
        </p:blipFill>
        <p:spPr bwMode="auto">
          <a:xfrm>
            <a:off x="3919934" y="4797152"/>
            <a:ext cx="1300138" cy="987447"/>
          </a:xfrm>
          <a:prstGeom prst="rect">
            <a:avLst/>
          </a:prstGeom>
          <a:noFill/>
          <a:ln w="12700">
            <a:solidFill>
              <a:schemeClr val="tx1"/>
            </a:solidFill>
          </a:ln>
          <a:effectLst>
            <a:softEdge rad="63500"/>
          </a:effectLst>
        </p:spPr>
      </p:pic>
      <p:sp>
        <p:nvSpPr>
          <p:cNvPr id="32" name="TextBox 31"/>
          <p:cNvSpPr txBox="1"/>
          <p:nvPr/>
        </p:nvSpPr>
        <p:spPr>
          <a:xfrm>
            <a:off x="285720" y="1124744"/>
            <a:ext cx="8572560" cy="584775"/>
          </a:xfrm>
          <a:prstGeom prst="rect">
            <a:avLst/>
          </a:prstGeom>
          <a:noFill/>
        </p:spPr>
        <p:txBody>
          <a:bodyPr wrap="square" rtlCol="0">
            <a:spAutoFit/>
          </a:bodyPr>
          <a:lstStyle/>
          <a:p>
            <a:r>
              <a:rPr lang="en-CA" sz="1600" b="1" dirty="0" smtClean="0"/>
              <a:t>Social analytics will play a role in your organization’s BI strategy as well as your social media strategy. Info-Tech’s extensive research places it nicely in both areas.</a:t>
            </a:r>
            <a:endParaRPr lang="en-CA" sz="1600" b="1" dirty="0"/>
          </a:p>
        </p:txBody>
      </p:sp>
      <p:pic>
        <p:nvPicPr>
          <p:cNvPr id="17" name="Picture 16" descr="108671618.jpg"/>
          <p:cNvPicPr>
            <a:picLocks noChangeAspect="1"/>
          </p:cNvPicPr>
          <p:nvPr/>
        </p:nvPicPr>
        <p:blipFill>
          <a:blip r:embed="rId20" cstate="print"/>
          <a:srcRect l="23491" r="22019" b="33436"/>
          <a:stretch>
            <a:fillRect/>
          </a:stretch>
        </p:blipFill>
        <p:spPr>
          <a:xfrm>
            <a:off x="4139952" y="2132856"/>
            <a:ext cx="764985" cy="1080120"/>
          </a:xfrm>
          <a:prstGeom prst="rect">
            <a:avLst/>
          </a:prstGeom>
          <a:effectLst>
            <a:softEdge rad="31750"/>
          </a:effectLst>
        </p:spPr>
      </p:pic>
      <p:pic>
        <p:nvPicPr>
          <p:cNvPr id="20" name="Picture 19" descr="sample_linkbar-itrgNEW.gif">
            <a:hlinkClick r:id="rId21"/>
          </p:cNvPr>
          <p:cNvPicPr>
            <a:picLocks noChangeAspect="1"/>
          </p:cNvPicPr>
          <p:nvPr/>
        </p:nvPicPr>
        <p:blipFill>
          <a:blip r:embed="rId22"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286395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778989329"/>
              </p:ext>
            </p:extLst>
          </p:nvPr>
        </p:nvGraphicFramePr>
        <p:xfrm>
          <a:off x="0" y="0"/>
          <a:ext cx="158750" cy="158750"/>
        </p:xfrm>
        <a:graphic>
          <a:graphicData uri="http://schemas.openxmlformats.org/presentationml/2006/ole">
            <p:oleObj spid="_x0000_s6159" name="think-cell Slide" r:id="rId18" imgW="360" imgH="360" progId="">
              <p:embed/>
            </p:oleObj>
          </a:graphicData>
        </a:graphic>
      </p:graphicFrame>
      <p:cxnSp>
        <p:nvCxnSpPr>
          <p:cNvPr id="30" name="Straight Connector 29"/>
          <p:cNvCxnSpPr/>
          <p:nvPr>
            <p:custDataLst>
              <p:tags r:id="rId2"/>
            </p:custDataLst>
          </p:nvPr>
        </p:nvCxnSpPr>
        <p:spPr>
          <a:xfrm flipV="1">
            <a:off x="4572000" y="3714752"/>
            <a:ext cx="995508" cy="4783"/>
          </a:xfrm>
          <a:prstGeom prst="line">
            <a:avLst/>
          </a:prstGeom>
          <a:ln w="25400">
            <a:solidFill>
              <a:srgbClr val="C77709"/>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custDataLst>
              <p:tags r:id="rId3"/>
            </p:custDataLst>
          </p:nvPr>
        </p:nvSpPr>
        <p:spPr>
          <a:xfrm>
            <a:off x="5569820" y="2866640"/>
            <a:ext cx="3240000" cy="1710000"/>
          </a:xfrm>
          <a:prstGeom prst="rect">
            <a:avLst/>
          </a:prstGeom>
          <a:solidFill>
            <a:srgbClr val="E5E5E5"/>
          </a:solidFill>
          <a:ln w="12700">
            <a:solidFill>
              <a:srgbClr val="C7770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i="1" dirty="0" smtClean="0">
                <a:solidFill>
                  <a:srgbClr val="0070C0"/>
                </a:solidFill>
              </a:rPr>
              <a:t>Formulate a Social Analytics Strategy</a:t>
            </a:r>
          </a:p>
          <a:p>
            <a:pPr fontAlgn="base">
              <a:spcBef>
                <a:spcPct val="0"/>
              </a:spcBef>
              <a:spcAft>
                <a:spcPct val="0"/>
              </a:spcAft>
            </a:pPr>
            <a:endParaRPr lang="en-US" sz="1200" dirty="0" smtClean="0">
              <a:solidFill>
                <a:srgbClr val="333333"/>
              </a:solidFill>
            </a:endParaRPr>
          </a:p>
          <a:p>
            <a:pPr marL="228600" indent="-228600" fontAlgn="base">
              <a:spcBef>
                <a:spcPct val="0"/>
              </a:spcBef>
              <a:spcAft>
                <a:spcPct val="0"/>
              </a:spcAft>
              <a:buFont typeface="Arial" pitchFamily="34" charset="0"/>
              <a:buChar char="•"/>
            </a:pPr>
            <a:r>
              <a:rPr lang="en-US" sz="1200" dirty="0" smtClean="0">
                <a:solidFill>
                  <a:srgbClr val="333333"/>
                </a:solidFill>
              </a:rPr>
              <a:t>Social analytics can help companies measure and influence their efforts to strengthen their brand, drive sales, and improve service.</a:t>
            </a:r>
          </a:p>
          <a:p>
            <a:pPr marL="228600" indent="-228600" fontAlgn="base">
              <a:spcBef>
                <a:spcPct val="0"/>
              </a:spcBef>
              <a:spcAft>
                <a:spcPct val="0"/>
              </a:spcAft>
              <a:buFont typeface="Arial" pitchFamily="34" charset="0"/>
              <a:buChar char="•"/>
            </a:pPr>
            <a:r>
              <a:rPr lang="en-US" sz="1200" dirty="0" smtClean="0">
                <a:solidFill>
                  <a:srgbClr val="333333"/>
                </a:solidFill>
              </a:rPr>
              <a:t>This set will help you understand the importance of social media and how to form a strategy to manage your efforts. </a:t>
            </a:r>
            <a:endParaRPr lang="en-US" sz="1200" dirty="0">
              <a:solidFill>
                <a:srgbClr val="333333"/>
              </a:solidFill>
            </a:endParaRPr>
          </a:p>
        </p:txBody>
      </p:sp>
      <p:cxnSp>
        <p:nvCxnSpPr>
          <p:cNvPr id="51" name="Straight Connector 50"/>
          <p:cNvCxnSpPr>
            <a:stCxn id="44" idx="1"/>
            <a:endCxn id="38" idx="3"/>
          </p:cNvCxnSpPr>
          <p:nvPr>
            <p:custDataLst>
              <p:tags r:id="rId4"/>
            </p:custDataLst>
          </p:nvPr>
        </p:nvCxnSpPr>
        <p:spPr>
          <a:xfrm rot="10800000">
            <a:off x="3586826" y="5573403"/>
            <a:ext cx="198299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5" idx="3"/>
          </p:cNvCxnSpPr>
          <p:nvPr>
            <p:custDataLst>
              <p:tags r:id="rId5"/>
            </p:custDataLst>
          </p:nvPr>
        </p:nvCxnSpPr>
        <p:spPr>
          <a:xfrm>
            <a:off x="3586825" y="3721640"/>
            <a:ext cx="948662" cy="914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33" idx="2"/>
          </p:cNvCxnSpPr>
          <p:nvPr>
            <p:custDataLst>
              <p:tags r:id="rId6"/>
            </p:custDataLst>
          </p:nvPr>
        </p:nvCxnSpPr>
        <p:spPr>
          <a:xfrm flipH="1">
            <a:off x="4535487" y="2797704"/>
            <a:ext cx="30540" cy="335823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custDataLst>
              <p:tags r:id="rId7"/>
            </p:custDataLst>
          </p:nvPr>
        </p:nvSpPr>
        <p:spPr/>
        <p:txBody>
          <a:bodyPr/>
          <a:lstStyle/>
          <a:p>
            <a:r>
              <a:rPr lang="en-US" dirty="0" smtClean="0"/>
              <a:t>The Info-Tech Business Intelligence &amp; Analytics Roadmap</a:t>
            </a:r>
            <a:endParaRPr lang="en-US" dirty="0"/>
          </a:p>
        </p:txBody>
      </p:sp>
      <p:sp>
        <p:nvSpPr>
          <p:cNvPr id="5" name="TextBox 4"/>
          <p:cNvSpPr txBox="1"/>
          <p:nvPr>
            <p:custDataLst>
              <p:tags r:id="rId8"/>
            </p:custDataLst>
          </p:nvPr>
        </p:nvSpPr>
        <p:spPr>
          <a:xfrm>
            <a:off x="432090" y="2236070"/>
            <a:ext cx="1584000" cy="460434"/>
          </a:xfrm>
          <a:prstGeom prst="rect">
            <a:avLst/>
          </a:prstGeom>
          <a:noFill/>
          <a:ln>
            <a:noFill/>
          </a:ln>
        </p:spPr>
        <p:txBody>
          <a:bodyPr wrap="square" rtlCol="0">
            <a:spAutoFit/>
          </a:bodyPr>
          <a:lstStyle/>
          <a:p>
            <a:pPr algn="ctr" fontAlgn="base">
              <a:spcBef>
                <a:spcPct val="0"/>
              </a:spcBef>
              <a:spcAft>
                <a:spcPct val="0"/>
              </a:spcAft>
            </a:pPr>
            <a:r>
              <a:rPr lang="en-US" sz="1200" b="1" dirty="0">
                <a:solidFill>
                  <a:srgbClr val="333333"/>
                </a:solidFill>
              </a:rPr>
              <a:t>Customer Service Strategy</a:t>
            </a:r>
          </a:p>
        </p:txBody>
      </p:sp>
      <p:sp>
        <p:nvSpPr>
          <p:cNvPr id="33" name="Rectangle 32"/>
          <p:cNvSpPr/>
          <p:nvPr>
            <p:custDataLst>
              <p:tags r:id="rId9"/>
            </p:custDataLst>
          </p:nvPr>
        </p:nvSpPr>
        <p:spPr>
          <a:xfrm>
            <a:off x="324546" y="1232756"/>
            <a:ext cx="8482962" cy="1564948"/>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692000" rtlCol="0" anchor="ctr"/>
          <a:lstStyle/>
          <a:p>
            <a:pPr algn="ctr" fontAlgn="base">
              <a:spcBef>
                <a:spcPct val="0"/>
              </a:spcBef>
              <a:spcAft>
                <a:spcPct val="0"/>
              </a:spcAft>
            </a:pPr>
            <a:r>
              <a:rPr lang="en-CA" sz="1200" i="1" dirty="0" smtClean="0">
                <a:solidFill>
                  <a:srgbClr val="0070C0"/>
                </a:solidFill>
                <a:hlinkClick r:id="rId19"/>
              </a:rPr>
              <a:t>Build a Data Warehouse on a Solid Foundation</a:t>
            </a:r>
            <a:endParaRPr lang="en-US" sz="1200" i="1" dirty="0">
              <a:solidFill>
                <a:srgbClr val="0070C0"/>
              </a:solidFill>
            </a:endParaRPr>
          </a:p>
          <a:p>
            <a:pPr algn="ctr" fontAlgn="base">
              <a:spcBef>
                <a:spcPct val="0"/>
              </a:spcBef>
              <a:spcAft>
                <a:spcPct val="0"/>
              </a:spcAft>
            </a:pPr>
            <a:endParaRPr lang="en-US" sz="1200" b="1" dirty="0">
              <a:solidFill>
                <a:srgbClr val="333333"/>
              </a:solidFill>
            </a:endParaRPr>
          </a:p>
          <a:p>
            <a:pPr marL="225425" indent="-225425" fontAlgn="base">
              <a:spcBef>
                <a:spcPct val="0"/>
              </a:spcBef>
              <a:spcAft>
                <a:spcPct val="0"/>
              </a:spcAft>
              <a:buFont typeface="Arial" pitchFamily="34" charset="0"/>
              <a:buChar char="•"/>
            </a:pPr>
            <a:r>
              <a:rPr lang="en-US" sz="1200" dirty="0" smtClean="0">
                <a:solidFill>
                  <a:srgbClr val="333333"/>
                </a:solidFill>
              </a:rPr>
              <a:t>Data warehousing is a business discipline, not an IT infrastructure project. Its true value consists in providing decision makers with timely and accurate views of the business.</a:t>
            </a:r>
          </a:p>
          <a:p>
            <a:pPr marL="225425" indent="-225425" fontAlgn="base">
              <a:spcBef>
                <a:spcPct val="0"/>
              </a:spcBef>
              <a:spcAft>
                <a:spcPct val="0"/>
              </a:spcAft>
              <a:buFont typeface="Arial" pitchFamily="34" charset="0"/>
              <a:buChar char="•"/>
            </a:pPr>
            <a:r>
              <a:rPr lang="en-US" sz="1200" dirty="0" smtClean="0">
                <a:solidFill>
                  <a:srgbClr val="333333"/>
                </a:solidFill>
              </a:rPr>
              <a:t>Successful warehousing strategies start with business-focused requirements, the right team, and a sound project plan.</a:t>
            </a:r>
            <a:endParaRPr lang="en-US" sz="1200" dirty="0">
              <a:solidFill>
                <a:srgbClr val="333333"/>
              </a:solidFill>
            </a:endParaRPr>
          </a:p>
        </p:txBody>
      </p:sp>
      <p:sp>
        <p:nvSpPr>
          <p:cNvPr id="35" name="Rectangle 34"/>
          <p:cNvSpPr/>
          <p:nvPr>
            <p:custDataLst>
              <p:tags r:id="rId10"/>
            </p:custDataLst>
          </p:nvPr>
        </p:nvSpPr>
        <p:spPr>
          <a:xfrm>
            <a:off x="346825" y="2866640"/>
            <a:ext cx="3240000" cy="1710000"/>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i="1" dirty="0" smtClean="0">
                <a:solidFill>
                  <a:srgbClr val="0070C0"/>
                </a:solidFill>
                <a:hlinkClick r:id="rId20"/>
              </a:rPr>
              <a:t>Develop a BI Strategy</a:t>
            </a:r>
            <a:endParaRPr lang="en-US" sz="1200" i="1" dirty="0" smtClean="0">
              <a:solidFill>
                <a:srgbClr val="0070C0"/>
              </a:solidFill>
            </a:endParaRPr>
          </a:p>
          <a:p>
            <a:pPr algn="ctr" fontAlgn="base">
              <a:spcBef>
                <a:spcPct val="0"/>
              </a:spcBef>
              <a:spcAft>
                <a:spcPct val="0"/>
              </a:spcAft>
            </a:pPr>
            <a:endParaRPr lang="en-US" sz="1200" dirty="0" smtClean="0">
              <a:solidFill>
                <a:srgbClr val="333333"/>
              </a:solidFill>
            </a:endParaRPr>
          </a:p>
          <a:p>
            <a:pPr marL="228600" indent="-228600" fontAlgn="base">
              <a:spcBef>
                <a:spcPct val="0"/>
              </a:spcBef>
              <a:spcAft>
                <a:spcPct val="0"/>
              </a:spcAft>
              <a:buFont typeface="Arial" pitchFamily="34" charset="0"/>
              <a:buChar char="•"/>
            </a:pPr>
            <a:r>
              <a:rPr lang="en-CA" sz="1200" dirty="0" smtClean="0">
                <a:solidFill>
                  <a:schemeClr val="tx1"/>
                </a:solidFill>
              </a:rPr>
              <a:t>Business Intelligence (BI) solutions have the potential to help organizations of all sizes glean valuable insights from otherwise nebulous data sets. However, without proper consideration of data integrity and quality, the value diminishes almost instantly.</a:t>
            </a:r>
            <a:endParaRPr lang="en-US" sz="1200" dirty="0" smtClean="0">
              <a:solidFill>
                <a:schemeClr val="tx1"/>
              </a:solidFill>
            </a:endParaRPr>
          </a:p>
        </p:txBody>
      </p:sp>
      <p:sp>
        <p:nvSpPr>
          <p:cNvPr id="38" name="Rectangle 37"/>
          <p:cNvSpPr/>
          <p:nvPr>
            <p:custDataLst>
              <p:tags r:id="rId11"/>
            </p:custDataLst>
          </p:nvPr>
        </p:nvSpPr>
        <p:spPr>
          <a:xfrm>
            <a:off x="346825" y="4718403"/>
            <a:ext cx="3240000" cy="1710000"/>
          </a:xfrm>
          <a:prstGeom prst="rect">
            <a:avLst/>
          </a:prstGeom>
          <a:solidFill>
            <a:schemeClr val="accent5">
              <a:lumMod val="20000"/>
              <a:lumOff val="80000"/>
            </a:schemeClr>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i="1" dirty="0" smtClean="0">
                <a:solidFill>
                  <a:srgbClr val="0070C0"/>
                </a:solidFill>
                <a:hlinkClick r:id="rId21"/>
              </a:rPr>
              <a:t>Optimize the BI Program for a Better ROI</a:t>
            </a:r>
            <a:endParaRPr lang="en-US" sz="1200" i="1" dirty="0">
              <a:solidFill>
                <a:srgbClr val="0070C0"/>
              </a:solidFill>
            </a:endParaRPr>
          </a:p>
          <a:p>
            <a:pPr algn="ctr" fontAlgn="base">
              <a:spcBef>
                <a:spcPct val="0"/>
              </a:spcBef>
              <a:spcAft>
                <a:spcPct val="0"/>
              </a:spcAft>
            </a:pPr>
            <a:endParaRPr lang="en-US" sz="1200" b="1" dirty="0">
              <a:solidFill>
                <a:srgbClr val="333333"/>
              </a:solidFill>
            </a:endParaRPr>
          </a:p>
          <a:p>
            <a:pPr marL="225425" indent="-225425" fontAlgn="base">
              <a:spcBef>
                <a:spcPct val="0"/>
              </a:spcBef>
              <a:spcAft>
                <a:spcPct val="0"/>
              </a:spcAft>
              <a:buFont typeface="Arial" pitchFamily="34" charset="0"/>
              <a:buChar char="•"/>
            </a:pPr>
            <a:r>
              <a:rPr lang="en-US" sz="1200" dirty="0" smtClean="0">
                <a:solidFill>
                  <a:srgbClr val="333333"/>
                </a:solidFill>
              </a:rPr>
              <a:t>BI programs are meant to provide better information to more users at a reduced cost-to-serve.</a:t>
            </a:r>
            <a:endParaRPr lang="en-US" sz="1200" dirty="0">
              <a:solidFill>
                <a:srgbClr val="333333"/>
              </a:solidFill>
            </a:endParaRPr>
          </a:p>
          <a:p>
            <a:pPr marL="225425" indent="-225425" fontAlgn="base">
              <a:spcBef>
                <a:spcPct val="0"/>
              </a:spcBef>
              <a:spcAft>
                <a:spcPct val="0"/>
              </a:spcAft>
              <a:buFont typeface="Arial" pitchFamily="34" charset="0"/>
              <a:buChar char="•"/>
            </a:pPr>
            <a:r>
              <a:rPr lang="en-US" sz="1200" dirty="0">
                <a:solidFill>
                  <a:srgbClr val="333333"/>
                </a:solidFill>
              </a:rPr>
              <a:t>This set will help you </a:t>
            </a:r>
            <a:r>
              <a:rPr lang="en-US" sz="1200" dirty="0" smtClean="0">
                <a:solidFill>
                  <a:srgbClr val="333333"/>
                </a:solidFill>
              </a:rPr>
              <a:t>reduce the costs of BI fragmentation, build a business intelligence competency center, and standardize the BI solution</a:t>
            </a:r>
            <a:r>
              <a:rPr lang="en-US" sz="1200" i="1" dirty="0" smtClean="0">
                <a:solidFill>
                  <a:srgbClr val="333333"/>
                </a:solidFill>
              </a:rPr>
              <a:t>.</a:t>
            </a:r>
            <a:endParaRPr lang="en-US" sz="1200" i="1" dirty="0">
              <a:solidFill>
                <a:srgbClr val="333333"/>
              </a:solidFill>
            </a:endParaRPr>
          </a:p>
        </p:txBody>
      </p:sp>
      <p:sp>
        <p:nvSpPr>
          <p:cNvPr id="44" name="Rectangle 43"/>
          <p:cNvSpPr/>
          <p:nvPr>
            <p:custDataLst>
              <p:tags r:id="rId12"/>
            </p:custDataLst>
          </p:nvPr>
        </p:nvSpPr>
        <p:spPr>
          <a:xfrm>
            <a:off x="5569820" y="4718403"/>
            <a:ext cx="3240000" cy="1710000"/>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i="1" dirty="0" smtClean="0">
                <a:solidFill>
                  <a:srgbClr val="333333"/>
                </a:solidFill>
              </a:rPr>
              <a:t>Upcoming Research: Execute the BI Implementation while Avoiding</a:t>
            </a:r>
          </a:p>
          <a:p>
            <a:pPr algn="ctr" fontAlgn="base">
              <a:spcBef>
                <a:spcPct val="0"/>
              </a:spcBef>
              <a:spcAft>
                <a:spcPct val="0"/>
              </a:spcAft>
            </a:pPr>
            <a:r>
              <a:rPr lang="en-US" sz="1200" i="1" dirty="0" smtClean="0">
                <a:solidFill>
                  <a:srgbClr val="333333"/>
                </a:solidFill>
              </a:rPr>
              <a:t>Common Pitfalls</a:t>
            </a:r>
          </a:p>
          <a:p>
            <a:pPr algn="ctr" fontAlgn="base">
              <a:spcBef>
                <a:spcPct val="0"/>
              </a:spcBef>
              <a:spcAft>
                <a:spcPct val="0"/>
              </a:spcAft>
            </a:pPr>
            <a:endParaRPr lang="en-US" sz="1200" i="1" dirty="0" smtClean="0">
              <a:solidFill>
                <a:srgbClr val="333333"/>
              </a:solidFill>
            </a:endParaRPr>
          </a:p>
          <a:p>
            <a:pPr marL="228600" indent="-228600" fontAlgn="base">
              <a:spcBef>
                <a:spcPct val="0"/>
              </a:spcBef>
              <a:spcAft>
                <a:spcPct val="0"/>
              </a:spcAft>
              <a:buFont typeface="Arial" pitchFamily="34" charset="0"/>
              <a:buChar char="•"/>
            </a:pPr>
            <a:r>
              <a:rPr lang="en-US" sz="1200" dirty="0" smtClean="0">
                <a:solidFill>
                  <a:srgbClr val="333333"/>
                </a:solidFill>
              </a:rPr>
              <a:t>This set will help IT managers take a proactive approach to BI implementation management, and prevent project failure before it happens.</a:t>
            </a:r>
          </a:p>
        </p:txBody>
      </p:sp>
      <p:pic>
        <p:nvPicPr>
          <p:cNvPr id="2261044" name="Picture 52" descr="Stock Illustration: chrome and red puzzle pieces"/>
          <p:cNvPicPr>
            <a:picLocks noChangeAspect="1" noChangeArrowheads="1"/>
          </p:cNvPicPr>
          <p:nvPr>
            <p:custDataLst>
              <p:tags r:id="rId13"/>
            </p:custDataLst>
          </p:nvPr>
        </p:nvPicPr>
        <p:blipFill>
          <a:blip r:embed="rId22" cstate="print"/>
          <a:stretch>
            <a:fillRect/>
          </a:stretch>
        </p:blipFill>
        <p:spPr bwMode="auto">
          <a:xfrm>
            <a:off x="499679" y="1515718"/>
            <a:ext cx="1315381" cy="999024"/>
          </a:xfrm>
          <a:prstGeom prst="rect">
            <a:avLst/>
          </a:prstGeom>
          <a:noFill/>
          <a:ln>
            <a:solidFill>
              <a:schemeClr val="accent5">
                <a:lumMod val="50000"/>
              </a:schemeClr>
            </a:solidFill>
          </a:ln>
          <a:extLst>
            <a:ext uri="{909E8E84-426E-40DD-AFC4-6F175D3DCCD1}">
              <a14:hiddenFill xmlns:a14="http://schemas.microsoft.com/office/drawing/2010/main" xmlns="">
                <a:solidFill>
                  <a:srgbClr val="FFFFFF"/>
                </a:solidFill>
              </a14:hiddenFill>
            </a:ext>
          </a:extLst>
        </p:spPr>
      </p:pic>
      <p:pic>
        <p:nvPicPr>
          <p:cNvPr id="6151" name="Picture 7" descr="Vector Art: Chess Pawn and King"/>
          <p:cNvPicPr>
            <a:picLocks noChangeAspect="1" noChangeArrowheads="1"/>
          </p:cNvPicPr>
          <p:nvPr/>
        </p:nvPicPr>
        <p:blipFill>
          <a:blip r:embed="rId23" cstate="print"/>
          <a:stretch>
            <a:fillRect/>
          </a:stretch>
        </p:blipFill>
        <p:spPr bwMode="auto">
          <a:xfrm>
            <a:off x="3914121" y="3286124"/>
            <a:ext cx="1300821" cy="971533"/>
          </a:xfrm>
          <a:prstGeom prst="rect">
            <a:avLst/>
          </a:prstGeom>
          <a:noFill/>
          <a:effectLst>
            <a:softEdge rad="127000"/>
          </a:effectLst>
        </p:spPr>
      </p:pic>
      <p:pic>
        <p:nvPicPr>
          <p:cNvPr id="6153" name="Picture 9" descr="Stock Illustration: Person carry lightbulb"/>
          <p:cNvPicPr>
            <a:picLocks noChangeAspect="1" noChangeArrowheads="1"/>
          </p:cNvPicPr>
          <p:nvPr/>
        </p:nvPicPr>
        <p:blipFill>
          <a:blip r:embed="rId24" cstate="print"/>
          <a:stretch>
            <a:fillRect/>
          </a:stretch>
        </p:blipFill>
        <p:spPr bwMode="auto">
          <a:xfrm>
            <a:off x="4143372" y="5011482"/>
            <a:ext cx="847325" cy="989285"/>
          </a:xfrm>
          <a:prstGeom prst="rect">
            <a:avLst/>
          </a:prstGeom>
          <a:noFill/>
          <a:effectLst>
            <a:softEdge rad="63500"/>
          </a:effectLst>
        </p:spPr>
      </p:pic>
      <p:sp>
        <p:nvSpPr>
          <p:cNvPr id="18" name="TextBox 17"/>
          <p:cNvSpPr txBox="1"/>
          <p:nvPr>
            <p:custDataLst>
              <p:tags r:id="rId14"/>
            </p:custDataLst>
          </p:nvPr>
        </p:nvSpPr>
        <p:spPr>
          <a:xfrm>
            <a:off x="3857620" y="4086456"/>
            <a:ext cx="1453450" cy="276999"/>
          </a:xfrm>
          <a:prstGeom prst="rect">
            <a:avLst/>
          </a:prstGeom>
          <a:solidFill>
            <a:schemeClr val="bg1"/>
          </a:solidFill>
          <a:ln>
            <a:noFill/>
          </a:ln>
        </p:spPr>
        <p:txBody>
          <a:bodyPr wrap="square" rtlCol="0">
            <a:spAutoFit/>
          </a:bodyPr>
          <a:lstStyle/>
          <a:p>
            <a:pPr algn="ctr"/>
            <a:r>
              <a:rPr lang="en-US" sz="1200" b="1" dirty="0" smtClean="0">
                <a:solidFill>
                  <a:srgbClr val="333333"/>
                </a:solidFill>
              </a:rPr>
              <a:t>BI Strategy</a:t>
            </a:r>
            <a:endParaRPr lang="en-US" sz="1200" b="1" dirty="0">
              <a:solidFill>
                <a:srgbClr val="333333"/>
              </a:solidFill>
            </a:endParaRPr>
          </a:p>
        </p:txBody>
      </p:sp>
      <p:sp>
        <p:nvSpPr>
          <p:cNvPr id="19" name="TextBox 18"/>
          <p:cNvSpPr txBox="1"/>
          <p:nvPr>
            <p:custDataLst>
              <p:tags r:id="rId15"/>
            </p:custDataLst>
          </p:nvPr>
        </p:nvSpPr>
        <p:spPr>
          <a:xfrm>
            <a:off x="3832930" y="5929330"/>
            <a:ext cx="1453450" cy="276999"/>
          </a:xfrm>
          <a:prstGeom prst="rect">
            <a:avLst/>
          </a:prstGeom>
          <a:solidFill>
            <a:schemeClr val="bg1"/>
          </a:solidFill>
          <a:ln>
            <a:noFill/>
          </a:ln>
        </p:spPr>
        <p:txBody>
          <a:bodyPr wrap="square" rtlCol="0">
            <a:spAutoFit/>
          </a:bodyPr>
          <a:lstStyle/>
          <a:p>
            <a:pPr algn="ctr"/>
            <a:r>
              <a:rPr lang="en-US" sz="1200" b="1" dirty="0" smtClean="0">
                <a:solidFill>
                  <a:srgbClr val="333333"/>
                </a:solidFill>
              </a:rPr>
              <a:t>BI Optimization</a:t>
            </a:r>
            <a:endParaRPr lang="en-US" sz="1200" b="1" dirty="0">
              <a:solidFill>
                <a:srgbClr val="333333"/>
              </a:solidFill>
            </a:endParaRPr>
          </a:p>
        </p:txBody>
      </p:sp>
      <p:pic>
        <p:nvPicPr>
          <p:cNvPr id="20" name="Picture 19" descr="sample_linkbar-itrgNEW.gif">
            <a:hlinkClick r:id="rId25"/>
          </p:cNvPr>
          <p:cNvPicPr>
            <a:picLocks noChangeAspect="1"/>
          </p:cNvPicPr>
          <p:nvPr/>
        </p:nvPicPr>
        <p:blipFill>
          <a:blip r:embed="rId26"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286395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hidden="1"/>
          <p:cNvGraphicFramePr>
            <a:graphicFrameLocks noChangeAspect="1"/>
          </p:cNvGraphicFramePr>
          <p:nvPr/>
        </p:nvGraphicFramePr>
        <p:xfrm>
          <a:off x="0" y="0"/>
          <a:ext cx="158750" cy="158750"/>
        </p:xfrm>
        <a:graphic>
          <a:graphicData uri="http://schemas.openxmlformats.org/presentationml/2006/ole">
            <p:oleObj spid="_x0000_s691204" name="think-cell Slide" r:id="rId16" imgW="360" imgH="360" progId="">
              <p:embed/>
            </p:oleObj>
          </a:graphicData>
        </a:graphic>
      </p:graphicFrame>
      <p:sp>
        <p:nvSpPr>
          <p:cNvPr id="27" name="Rectangle 26"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CA" sz="1200">
              <a:latin typeface="Arial"/>
              <a:sym typeface="Arial"/>
            </a:endParaRPr>
          </a:p>
        </p:txBody>
      </p:sp>
      <p:sp>
        <p:nvSpPr>
          <p:cNvPr id="2" name="Title 1"/>
          <p:cNvSpPr>
            <a:spLocks noGrp="1"/>
          </p:cNvSpPr>
          <p:nvPr>
            <p:ph type="title"/>
            <p:custDataLst>
              <p:tags r:id="rId3"/>
            </p:custDataLst>
          </p:nvPr>
        </p:nvSpPr>
        <p:spPr/>
        <p:txBody>
          <a:bodyPr/>
          <a:lstStyle/>
          <a:p>
            <a:r>
              <a:rPr lang="en-CA" dirty="0" smtClean="0"/>
              <a:t>Decide whether your organization needs to monitor social analytics by examining end-customer social media use</a:t>
            </a:r>
            <a:endParaRPr lang="en-CA" dirty="0"/>
          </a:p>
        </p:txBody>
      </p:sp>
      <p:sp>
        <p:nvSpPr>
          <p:cNvPr id="8" name="Rectangle 7"/>
          <p:cNvSpPr/>
          <p:nvPr>
            <p:custDataLst>
              <p:tags r:id="rId4"/>
            </p:custDataLst>
          </p:nvPr>
        </p:nvSpPr>
        <p:spPr>
          <a:xfrm>
            <a:off x="359532" y="1196752"/>
            <a:ext cx="8424936" cy="1032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9625" fontAlgn="base">
              <a:spcBef>
                <a:spcPct val="0"/>
              </a:spcBef>
              <a:spcAft>
                <a:spcPct val="0"/>
              </a:spcAft>
            </a:pPr>
            <a:r>
              <a:rPr lang="en-US" sz="1200" dirty="0" smtClean="0">
                <a:solidFill>
                  <a:srgbClr val="333333"/>
                </a:solidFill>
              </a:rPr>
              <a:t>Social analytics is still at an early stage. </a:t>
            </a:r>
            <a:r>
              <a:rPr lang="en-CA" sz="1200" dirty="0" smtClean="0">
                <a:solidFill>
                  <a:srgbClr val="333333"/>
                </a:solidFill>
              </a:rPr>
              <a:t>Companies will struggle to predict its Return on Investment, or even to measure it accurately. Social analytics</a:t>
            </a:r>
            <a:r>
              <a:rPr lang="en-US" sz="1200" dirty="0" smtClean="0">
                <a:solidFill>
                  <a:srgbClr val="333333"/>
                </a:solidFill>
              </a:rPr>
              <a:t> is about understanding and improving customer service. It is one more channel though which you can reach out to and understand your customer, a channel which is growing in strength and importance daily. This is something all organizations need to consider, but the level of action you should then take is a more complicated decision to address.</a:t>
            </a:r>
            <a:endParaRPr lang="en-US" sz="1200" b="1" dirty="0">
              <a:solidFill>
                <a:srgbClr val="333333"/>
              </a:solidFill>
            </a:endParaRPr>
          </a:p>
        </p:txBody>
      </p:sp>
      <p:pic>
        <p:nvPicPr>
          <p:cNvPr id="9" name="Picture 8" descr="MagnifyingGlass.wmf"/>
          <p:cNvPicPr>
            <a:picLocks noChangeAspect="1"/>
          </p:cNvPicPr>
          <p:nvPr>
            <p:custDataLst>
              <p:tags r:id="rId5"/>
            </p:custDataLst>
          </p:nvPr>
        </p:nvPicPr>
        <p:blipFill>
          <a:blip r:embed="rId17" cstate="print"/>
          <a:stretch>
            <a:fillRect/>
          </a:stretch>
        </p:blipFill>
        <p:spPr>
          <a:xfrm>
            <a:off x="508894" y="1428736"/>
            <a:ext cx="635528" cy="608292"/>
          </a:xfrm>
          <a:prstGeom prst="rect">
            <a:avLst/>
          </a:prstGeom>
        </p:spPr>
      </p:pic>
      <p:sp>
        <p:nvSpPr>
          <p:cNvPr id="13" name="Rectangle 12"/>
          <p:cNvSpPr/>
          <p:nvPr>
            <p:custDataLst>
              <p:tags r:id="rId6"/>
            </p:custDataLst>
          </p:nvPr>
        </p:nvSpPr>
        <p:spPr>
          <a:xfrm>
            <a:off x="350330" y="2279505"/>
            <a:ext cx="4217069" cy="437024"/>
          </a:xfrm>
          <a:prstGeom prst="rect">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400" b="1" dirty="0" smtClean="0">
                <a:solidFill>
                  <a:srgbClr val="333333"/>
                </a:solidFill>
              </a:rPr>
              <a:t>Start a social analytics project if:</a:t>
            </a:r>
            <a:endParaRPr lang="en-CA" sz="1400" b="1" dirty="0">
              <a:solidFill>
                <a:srgbClr val="333333"/>
              </a:solidFill>
            </a:endParaRPr>
          </a:p>
        </p:txBody>
      </p:sp>
      <p:sp>
        <p:nvSpPr>
          <p:cNvPr id="14" name="Rectangle 13"/>
          <p:cNvSpPr/>
          <p:nvPr>
            <p:custDataLst>
              <p:tags r:id="rId7"/>
            </p:custDataLst>
          </p:nvPr>
        </p:nvSpPr>
        <p:spPr>
          <a:xfrm>
            <a:off x="4567399" y="2279505"/>
            <a:ext cx="4217069" cy="437024"/>
          </a:xfrm>
          <a:prstGeom prst="rect">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lgn="ctr" fontAlgn="base">
              <a:spcBef>
                <a:spcPct val="0"/>
              </a:spcBef>
              <a:spcAft>
                <a:spcPct val="0"/>
              </a:spcAft>
            </a:pPr>
            <a:r>
              <a:rPr lang="en-CA" sz="1400" b="1" dirty="0" smtClean="0">
                <a:solidFill>
                  <a:srgbClr val="333333"/>
                </a:solidFill>
              </a:rPr>
              <a:t>Bypass a social analytics project if:</a:t>
            </a:r>
            <a:endParaRPr lang="en-CA" sz="1400" b="1" dirty="0">
              <a:solidFill>
                <a:srgbClr val="333333"/>
              </a:solidFill>
            </a:endParaRPr>
          </a:p>
        </p:txBody>
      </p:sp>
      <p:grpSp>
        <p:nvGrpSpPr>
          <p:cNvPr id="4" name="Group 8"/>
          <p:cNvGrpSpPr>
            <a:grpSpLocks noChangeAspect="1"/>
          </p:cNvGrpSpPr>
          <p:nvPr>
            <p:custDataLst>
              <p:tags r:id="rId8"/>
            </p:custDataLst>
          </p:nvPr>
        </p:nvGrpSpPr>
        <p:grpSpPr bwMode="auto">
          <a:xfrm>
            <a:off x="439361" y="2266193"/>
            <a:ext cx="388223" cy="435023"/>
            <a:chOff x="2436" y="1936"/>
            <a:chExt cx="365" cy="409"/>
          </a:xfrm>
        </p:grpSpPr>
        <p:sp>
          <p:nvSpPr>
            <p:cNvPr id="16" name="AutoShape 7"/>
            <p:cNvSpPr>
              <a:spLocks noChangeAspect="1" noChangeArrowheads="1" noTextEdit="1"/>
            </p:cNvSpPr>
            <p:nvPr/>
          </p:nvSpPr>
          <p:spPr bwMode="auto">
            <a:xfrm>
              <a:off x="2436" y="1936"/>
              <a:ext cx="365" cy="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CA" dirty="0">
                <a:solidFill>
                  <a:srgbClr val="333333"/>
                </a:solidFill>
              </a:endParaRPr>
            </a:p>
          </p:txBody>
        </p:sp>
        <p:sp>
          <p:nvSpPr>
            <p:cNvPr id="17" name="Freeform 9"/>
            <p:cNvSpPr>
              <a:spLocks/>
            </p:cNvSpPr>
            <p:nvPr/>
          </p:nvSpPr>
          <p:spPr bwMode="auto">
            <a:xfrm>
              <a:off x="2436" y="1936"/>
              <a:ext cx="365" cy="409"/>
            </a:xfrm>
            <a:custGeom>
              <a:avLst/>
              <a:gdLst/>
              <a:ahLst/>
              <a:cxnLst>
                <a:cxn ang="0">
                  <a:pos x="347" y="404"/>
                </a:cxn>
                <a:cxn ang="0">
                  <a:pos x="311" y="407"/>
                </a:cxn>
                <a:cxn ang="0">
                  <a:pos x="266" y="409"/>
                </a:cxn>
                <a:cxn ang="0">
                  <a:pos x="256" y="406"/>
                </a:cxn>
                <a:cxn ang="0">
                  <a:pos x="250" y="376"/>
                </a:cxn>
                <a:cxn ang="0">
                  <a:pos x="248" y="350"/>
                </a:cxn>
                <a:cxn ang="0">
                  <a:pos x="204" y="342"/>
                </a:cxn>
                <a:cxn ang="0">
                  <a:pos x="183" y="340"/>
                </a:cxn>
                <a:cxn ang="0">
                  <a:pos x="143" y="347"/>
                </a:cxn>
                <a:cxn ang="0">
                  <a:pos x="112" y="347"/>
                </a:cxn>
                <a:cxn ang="0">
                  <a:pos x="99" y="347"/>
                </a:cxn>
                <a:cxn ang="0">
                  <a:pos x="87" y="347"/>
                </a:cxn>
                <a:cxn ang="0">
                  <a:pos x="81" y="348"/>
                </a:cxn>
                <a:cxn ang="0">
                  <a:pos x="59" y="342"/>
                </a:cxn>
                <a:cxn ang="0">
                  <a:pos x="49" y="340"/>
                </a:cxn>
                <a:cxn ang="0">
                  <a:pos x="33" y="329"/>
                </a:cxn>
                <a:cxn ang="0">
                  <a:pos x="23" y="312"/>
                </a:cxn>
                <a:cxn ang="0">
                  <a:pos x="20" y="299"/>
                </a:cxn>
                <a:cxn ang="0">
                  <a:pos x="21" y="292"/>
                </a:cxn>
                <a:cxn ang="0">
                  <a:pos x="18" y="283"/>
                </a:cxn>
                <a:cxn ang="0">
                  <a:pos x="8" y="271"/>
                </a:cxn>
                <a:cxn ang="0">
                  <a:pos x="3" y="253"/>
                </a:cxn>
                <a:cxn ang="0">
                  <a:pos x="3" y="243"/>
                </a:cxn>
                <a:cxn ang="0">
                  <a:pos x="10" y="235"/>
                </a:cxn>
                <a:cxn ang="0">
                  <a:pos x="8" y="228"/>
                </a:cxn>
                <a:cxn ang="0">
                  <a:pos x="2" y="217"/>
                </a:cxn>
                <a:cxn ang="0">
                  <a:pos x="0" y="207"/>
                </a:cxn>
                <a:cxn ang="0">
                  <a:pos x="10" y="184"/>
                </a:cxn>
                <a:cxn ang="0">
                  <a:pos x="23" y="179"/>
                </a:cxn>
                <a:cxn ang="0">
                  <a:pos x="15" y="171"/>
                </a:cxn>
                <a:cxn ang="0">
                  <a:pos x="10" y="158"/>
                </a:cxn>
                <a:cxn ang="0">
                  <a:pos x="12" y="151"/>
                </a:cxn>
                <a:cxn ang="0">
                  <a:pos x="21" y="136"/>
                </a:cxn>
                <a:cxn ang="0">
                  <a:pos x="41" y="126"/>
                </a:cxn>
                <a:cxn ang="0">
                  <a:pos x="51" y="126"/>
                </a:cxn>
                <a:cxn ang="0">
                  <a:pos x="77" y="131"/>
                </a:cxn>
                <a:cxn ang="0">
                  <a:pos x="92" y="133"/>
                </a:cxn>
                <a:cxn ang="0">
                  <a:pos x="120" y="133"/>
                </a:cxn>
                <a:cxn ang="0">
                  <a:pos x="115" y="103"/>
                </a:cxn>
                <a:cxn ang="0">
                  <a:pos x="110" y="84"/>
                </a:cxn>
                <a:cxn ang="0">
                  <a:pos x="105" y="66"/>
                </a:cxn>
                <a:cxn ang="0">
                  <a:pos x="104" y="46"/>
                </a:cxn>
                <a:cxn ang="0">
                  <a:pos x="112" y="16"/>
                </a:cxn>
                <a:cxn ang="0">
                  <a:pos x="120" y="5"/>
                </a:cxn>
                <a:cxn ang="0">
                  <a:pos x="133" y="0"/>
                </a:cxn>
                <a:cxn ang="0">
                  <a:pos x="138" y="15"/>
                </a:cxn>
                <a:cxn ang="0">
                  <a:pos x="141" y="41"/>
                </a:cxn>
                <a:cxn ang="0">
                  <a:pos x="150" y="64"/>
                </a:cxn>
                <a:cxn ang="0">
                  <a:pos x="153" y="67"/>
                </a:cxn>
                <a:cxn ang="0">
                  <a:pos x="161" y="82"/>
                </a:cxn>
                <a:cxn ang="0">
                  <a:pos x="171" y="102"/>
                </a:cxn>
                <a:cxn ang="0">
                  <a:pos x="184" y="120"/>
                </a:cxn>
                <a:cxn ang="0">
                  <a:pos x="197" y="140"/>
                </a:cxn>
                <a:cxn ang="0">
                  <a:pos x="209" y="161"/>
                </a:cxn>
                <a:cxn ang="0">
                  <a:pos x="220" y="182"/>
                </a:cxn>
                <a:cxn ang="0">
                  <a:pos x="227" y="192"/>
                </a:cxn>
                <a:cxn ang="0">
                  <a:pos x="248" y="205"/>
                </a:cxn>
                <a:cxn ang="0">
                  <a:pos x="260" y="209"/>
                </a:cxn>
                <a:cxn ang="0">
                  <a:pos x="270" y="205"/>
                </a:cxn>
                <a:cxn ang="0">
                  <a:pos x="283" y="205"/>
                </a:cxn>
                <a:cxn ang="0">
                  <a:pos x="365" y="209"/>
                </a:cxn>
              </a:cxnLst>
              <a:rect l="0" t="0" r="r" b="b"/>
              <a:pathLst>
                <a:path w="365" h="409">
                  <a:moveTo>
                    <a:pt x="365" y="209"/>
                  </a:moveTo>
                  <a:lnTo>
                    <a:pt x="365" y="402"/>
                  </a:lnTo>
                  <a:lnTo>
                    <a:pt x="347" y="404"/>
                  </a:lnTo>
                  <a:lnTo>
                    <a:pt x="347" y="404"/>
                  </a:lnTo>
                  <a:lnTo>
                    <a:pt x="329" y="406"/>
                  </a:lnTo>
                  <a:lnTo>
                    <a:pt x="311" y="407"/>
                  </a:lnTo>
                  <a:lnTo>
                    <a:pt x="311" y="407"/>
                  </a:lnTo>
                  <a:lnTo>
                    <a:pt x="283" y="409"/>
                  </a:lnTo>
                  <a:lnTo>
                    <a:pt x="266" y="409"/>
                  </a:lnTo>
                  <a:lnTo>
                    <a:pt x="261" y="407"/>
                  </a:lnTo>
                  <a:lnTo>
                    <a:pt x="256" y="406"/>
                  </a:lnTo>
                  <a:lnTo>
                    <a:pt x="256" y="406"/>
                  </a:lnTo>
                  <a:lnTo>
                    <a:pt x="253" y="401"/>
                  </a:lnTo>
                  <a:lnTo>
                    <a:pt x="252" y="393"/>
                  </a:lnTo>
                  <a:lnTo>
                    <a:pt x="250" y="376"/>
                  </a:lnTo>
                  <a:lnTo>
                    <a:pt x="250" y="376"/>
                  </a:lnTo>
                  <a:lnTo>
                    <a:pt x="248" y="350"/>
                  </a:lnTo>
                  <a:lnTo>
                    <a:pt x="248" y="350"/>
                  </a:lnTo>
                  <a:lnTo>
                    <a:pt x="233" y="348"/>
                  </a:lnTo>
                  <a:lnTo>
                    <a:pt x="220" y="345"/>
                  </a:lnTo>
                  <a:lnTo>
                    <a:pt x="204" y="342"/>
                  </a:lnTo>
                  <a:lnTo>
                    <a:pt x="189" y="340"/>
                  </a:lnTo>
                  <a:lnTo>
                    <a:pt x="183" y="340"/>
                  </a:lnTo>
                  <a:lnTo>
                    <a:pt x="183" y="340"/>
                  </a:lnTo>
                  <a:lnTo>
                    <a:pt x="169" y="342"/>
                  </a:lnTo>
                  <a:lnTo>
                    <a:pt x="156" y="343"/>
                  </a:lnTo>
                  <a:lnTo>
                    <a:pt x="143" y="347"/>
                  </a:lnTo>
                  <a:lnTo>
                    <a:pt x="130" y="348"/>
                  </a:lnTo>
                  <a:lnTo>
                    <a:pt x="123" y="348"/>
                  </a:lnTo>
                  <a:lnTo>
                    <a:pt x="112" y="347"/>
                  </a:lnTo>
                  <a:lnTo>
                    <a:pt x="100" y="347"/>
                  </a:lnTo>
                  <a:lnTo>
                    <a:pt x="100" y="347"/>
                  </a:lnTo>
                  <a:lnTo>
                    <a:pt x="99" y="347"/>
                  </a:lnTo>
                  <a:lnTo>
                    <a:pt x="90" y="347"/>
                  </a:lnTo>
                  <a:lnTo>
                    <a:pt x="87" y="347"/>
                  </a:lnTo>
                  <a:lnTo>
                    <a:pt x="87" y="347"/>
                  </a:lnTo>
                  <a:lnTo>
                    <a:pt x="82" y="348"/>
                  </a:lnTo>
                  <a:lnTo>
                    <a:pt x="81" y="348"/>
                  </a:lnTo>
                  <a:lnTo>
                    <a:pt x="81" y="348"/>
                  </a:lnTo>
                  <a:lnTo>
                    <a:pt x="74" y="347"/>
                  </a:lnTo>
                  <a:lnTo>
                    <a:pt x="69" y="347"/>
                  </a:lnTo>
                  <a:lnTo>
                    <a:pt x="59" y="342"/>
                  </a:lnTo>
                  <a:lnTo>
                    <a:pt x="59" y="342"/>
                  </a:lnTo>
                  <a:lnTo>
                    <a:pt x="49" y="340"/>
                  </a:lnTo>
                  <a:lnTo>
                    <a:pt x="49" y="340"/>
                  </a:lnTo>
                  <a:lnTo>
                    <a:pt x="41" y="335"/>
                  </a:lnTo>
                  <a:lnTo>
                    <a:pt x="41" y="335"/>
                  </a:lnTo>
                  <a:lnTo>
                    <a:pt x="33" y="329"/>
                  </a:lnTo>
                  <a:lnTo>
                    <a:pt x="26" y="320"/>
                  </a:lnTo>
                  <a:lnTo>
                    <a:pt x="26" y="320"/>
                  </a:lnTo>
                  <a:lnTo>
                    <a:pt x="23" y="312"/>
                  </a:lnTo>
                  <a:lnTo>
                    <a:pt x="20" y="306"/>
                  </a:lnTo>
                  <a:lnTo>
                    <a:pt x="20" y="302"/>
                  </a:lnTo>
                  <a:lnTo>
                    <a:pt x="20" y="299"/>
                  </a:lnTo>
                  <a:lnTo>
                    <a:pt x="20" y="299"/>
                  </a:lnTo>
                  <a:lnTo>
                    <a:pt x="20" y="296"/>
                  </a:lnTo>
                  <a:lnTo>
                    <a:pt x="21" y="292"/>
                  </a:lnTo>
                  <a:lnTo>
                    <a:pt x="25" y="287"/>
                  </a:lnTo>
                  <a:lnTo>
                    <a:pt x="25" y="287"/>
                  </a:lnTo>
                  <a:lnTo>
                    <a:pt x="18" y="283"/>
                  </a:lnTo>
                  <a:lnTo>
                    <a:pt x="12" y="276"/>
                  </a:lnTo>
                  <a:lnTo>
                    <a:pt x="12" y="276"/>
                  </a:lnTo>
                  <a:lnTo>
                    <a:pt x="8" y="271"/>
                  </a:lnTo>
                  <a:lnTo>
                    <a:pt x="7" y="268"/>
                  </a:lnTo>
                  <a:lnTo>
                    <a:pt x="3" y="260"/>
                  </a:lnTo>
                  <a:lnTo>
                    <a:pt x="3" y="253"/>
                  </a:lnTo>
                  <a:lnTo>
                    <a:pt x="3" y="250"/>
                  </a:lnTo>
                  <a:lnTo>
                    <a:pt x="3" y="250"/>
                  </a:lnTo>
                  <a:lnTo>
                    <a:pt x="3" y="243"/>
                  </a:lnTo>
                  <a:lnTo>
                    <a:pt x="7" y="238"/>
                  </a:lnTo>
                  <a:lnTo>
                    <a:pt x="7" y="238"/>
                  </a:lnTo>
                  <a:lnTo>
                    <a:pt x="10" y="235"/>
                  </a:lnTo>
                  <a:lnTo>
                    <a:pt x="15" y="232"/>
                  </a:lnTo>
                  <a:lnTo>
                    <a:pt x="15" y="232"/>
                  </a:lnTo>
                  <a:lnTo>
                    <a:pt x="8" y="228"/>
                  </a:lnTo>
                  <a:lnTo>
                    <a:pt x="3" y="223"/>
                  </a:lnTo>
                  <a:lnTo>
                    <a:pt x="3" y="223"/>
                  </a:lnTo>
                  <a:lnTo>
                    <a:pt x="2" y="217"/>
                  </a:lnTo>
                  <a:lnTo>
                    <a:pt x="0" y="209"/>
                  </a:lnTo>
                  <a:lnTo>
                    <a:pt x="0" y="207"/>
                  </a:lnTo>
                  <a:lnTo>
                    <a:pt x="0" y="207"/>
                  </a:lnTo>
                  <a:lnTo>
                    <a:pt x="2" y="197"/>
                  </a:lnTo>
                  <a:lnTo>
                    <a:pt x="7" y="187"/>
                  </a:lnTo>
                  <a:lnTo>
                    <a:pt x="10" y="184"/>
                  </a:lnTo>
                  <a:lnTo>
                    <a:pt x="15" y="181"/>
                  </a:lnTo>
                  <a:lnTo>
                    <a:pt x="18" y="179"/>
                  </a:lnTo>
                  <a:lnTo>
                    <a:pt x="23" y="179"/>
                  </a:lnTo>
                  <a:lnTo>
                    <a:pt x="23" y="179"/>
                  </a:lnTo>
                  <a:lnTo>
                    <a:pt x="20" y="176"/>
                  </a:lnTo>
                  <a:lnTo>
                    <a:pt x="15" y="171"/>
                  </a:lnTo>
                  <a:lnTo>
                    <a:pt x="15" y="171"/>
                  </a:lnTo>
                  <a:lnTo>
                    <a:pt x="12" y="164"/>
                  </a:lnTo>
                  <a:lnTo>
                    <a:pt x="10" y="158"/>
                  </a:lnTo>
                  <a:lnTo>
                    <a:pt x="10" y="158"/>
                  </a:lnTo>
                  <a:lnTo>
                    <a:pt x="10" y="158"/>
                  </a:lnTo>
                  <a:lnTo>
                    <a:pt x="12" y="151"/>
                  </a:lnTo>
                  <a:lnTo>
                    <a:pt x="13" y="146"/>
                  </a:lnTo>
                  <a:lnTo>
                    <a:pt x="16" y="140"/>
                  </a:lnTo>
                  <a:lnTo>
                    <a:pt x="21" y="136"/>
                  </a:lnTo>
                  <a:lnTo>
                    <a:pt x="28" y="131"/>
                  </a:lnTo>
                  <a:lnTo>
                    <a:pt x="35" y="128"/>
                  </a:lnTo>
                  <a:lnTo>
                    <a:pt x="41" y="126"/>
                  </a:lnTo>
                  <a:lnTo>
                    <a:pt x="46" y="126"/>
                  </a:lnTo>
                  <a:lnTo>
                    <a:pt x="51" y="126"/>
                  </a:lnTo>
                  <a:lnTo>
                    <a:pt x="51" y="126"/>
                  </a:lnTo>
                  <a:lnTo>
                    <a:pt x="66" y="128"/>
                  </a:lnTo>
                  <a:lnTo>
                    <a:pt x="77" y="131"/>
                  </a:lnTo>
                  <a:lnTo>
                    <a:pt x="77" y="131"/>
                  </a:lnTo>
                  <a:lnTo>
                    <a:pt x="84" y="133"/>
                  </a:lnTo>
                  <a:lnTo>
                    <a:pt x="92" y="133"/>
                  </a:lnTo>
                  <a:lnTo>
                    <a:pt x="92" y="133"/>
                  </a:lnTo>
                  <a:lnTo>
                    <a:pt x="105" y="133"/>
                  </a:lnTo>
                  <a:lnTo>
                    <a:pt x="112" y="133"/>
                  </a:lnTo>
                  <a:lnTo>
                    <a:pt x="120" y="133"/>
                  </a:lnTo>
                  <a:lnTo>
                    <a:pt x="120" y="133"/>
                  </a:lnTo>
                  <a:lnTo>
                    <a:pt x="117" y="113"/>
                  </a:lnTo>
                  <a:lnTo>
                    <a:pt x="115" y="103"/>
                  </a:lnTo>
                  <a:lnTo>
                    <a:pt x="113" y="94"/>
                  </a:lnTo>
                  <a:lnTo>
                    <a:pt x="113" y="94"/>
                  </a:lnTo>
                  <a:lnTo>
                    <a:pt x="110" y="84"/>
                  </a:lnTo>
                  <a:lnTo>
                    <a:pt x="109" y="76"/>
                  </a:lnTo>
                  <a:lnTo>
                    <a:pt x="109" y="76"/>
                  </a:lnTo>
                  <a:lnTo>
                    <a:pt x="105" y="66"/>
                  </a:lnTo>
                  <a:lnTo>
                    <a:pt x="104" y="56"/>
                  </a:lnTo>
                  <a:lnTo>
                    <a:pt x="104" y="46"/>
                  </a:lnTo>
                  <a:lnTo>
                    <a:pt x="104" y="46"/>
                  </a:lnTo>
                  <a:lnTo>
                    <a:pt x="107" y="31"/>
                  </a:lnTo>
                  <a:lnTo>
                    <a:pt x="112" y="16"/>
                  </a:lnTo>
                  <a:lnTo>
                    <a:pt x="112" y="16"/>
                  </a:lnTo>
                  <a:lnTo>
                    <a:pt x="115" y="10"/>
                  </a:lnTo>
                  <a:lnTo>
                    <a:pt x="120" y="5"/>
                  </a:lnTo>
                  <a:lnTo>
                    <a:pt x="120" y="5"/>
                  </a:lnTo>
                  <a:lnTo>
                    <a:pt x="127" y="2"/>
                  </a:lnTo>
                  <a:lnTo>
                    <a:pt x="133" y="0"/>
                  </a:lnTo>
                  <a:lnTo>
                    <a:pt x="133" y="0"/>
                  </a:lnTo>
                  <a:lnTo>
                    <a:pt x="135" y="2"/>
                  </a:lnTo>
                  <a:lnTo>
                    <a:pt x="136" y="5"/>
                  </a:lnTo>
                  <a:lnTo>
                    <a:pt x="138" y="15"/>
                  </a:lnTo>
                  <a:lnTo>
                    <a:pt x="141" y="34"/>
                  </a:lnTo>
                  <a:lnTo>
                    <a:pt x="141" y="34"/>
                  </a:lnTo>
                  <a:lnTo>
                    <a:pt x="141" y="41"/>
                  </a:lnTo>
                  <a:lnTo>
                    <a:pt x="145" y="49"/>
                  </a:lnTo>
                  <a:lnTo>
                    <a:pt x="148" y="57"/>
                  </a:lnTo>
                  <a:lnTo>
                    <a:pt x="150" y="64"/>
                  </a:lnTo>
                  <a:lnTo>
                    <a:pt x="150" y="64"/>
                  </a:lnTo>
                  <a:lnTo>
                    <a:pt x="153" y="67"/>
                  </a:lnTo>
                  <a:lnTo>
                    <a:pt x="153" y="67"/>
                  </a:lnTo>
                  <a:lnTo>
                    <a:pt x="156" y="72"/>
                  </a:lnTo>
                  <a:lnTo>
                    <a:pt x="156" y="72"/>
                  </a:lnTo>
                  <a:lnTo>
                    <a:pt x="161" y="82"/>
                  </a:lnTo>
                  <a:lnTo>
                    <a:pt x="164" y="92"/>
                  </a:lnTo>
                  <a:lnTo>
                    <a:pt x="164" y="92"/>
                  </a:lnTo>
                  <a:lnTo>
                    <a:pt x="171" y="102"/>
                  </a:lnTo>
                  <a:lnTo>
                    <a:pt x="171" y="102"/>
                  </a:lnTo>
                  <a:lnTo>
                    <a:pt x="178" y="112"/>
                  </a:lnTo>
                  <a:lnTo>
                    <a:pt x="184" y="120"/>
                  </a:lnTo>
                  <a:lnTo>
                    <a:pt x="184" y="120"/>
                  </a:lnTo>
                  <a:lnTo>
                    <a:pt x="191" y="130"/>
                  </a:lnTo>
                  <a:lnTo>
                    <a:pt x="197" y="140"/>
                  </a:lnTo>
                  <a:lnTo>
                    <a:pt x="197" y="140"/>
                  </a:lnTo>
                  <a:lnTo>
                    <a:pt x="204" y="149"/>
                  </a:lnTo>
                  <a:lnTo>
                    <a:pt x="209" y="161"/>
                  </a:lnTo>
                  <a:lnTo>
                    <a:pt x="209" y="161"/>
                  </a:lnTo>
                  <a:lnTo>
                    <a:pt x="214" y="172"/>
                  </a:lnTo>
                  <a:lnTo>
                    <a:pt x="220" y="182"/>
                  </a:lnTo>
                  <a:lnTo>
                    <a:pt x="220" y="182"/>
                  </a:lnTo>
                  <a:lnTo>
                    <a:pt x="224" y="189"/>
                  </a:lnTo>
                  <a:lnTo>
                    <a:pt x="227" y="192"/>
                  </a:lnTo>
                  <a:lnTo>
                    <a:pt x="237" y="199"/>
                  </a:lnTo>
                  <a:lnTo>
                    <a:pt x="237" y="199"/>
                  </a:lnTo>
                  <a:lnTo>
                    <a:pt x="248" y="205"/>
                  </a:lnTo>
                  <a:lnTo>
                    <a:pt x="255" y="209"/>
                  </a:lnTo>
                  <a:lnTo>
                    <a:pt x="260" y="209"/>
                  </a:lnTo>
                  <a:lnTo>
                    <a:pt x="260" y="209"/>
                  </a:lnTo>
                  <a:lnTo>
                    <a:pt x="261" y="205"/>
                  </a:lnTo>
                  <a:lnTo>
                    <a:pt x="263" y="205"/>
                  </a:lnTo>
                  <a:lnTo>
                    <a:pt x="270" y="205"/>
                  </a:lnTo>
                  <a:lnTo>
                    <a:pt x="270" y="205"/>
                  </a:lnTo>
                  <a:lnTo>
                    <a:pt x="283" y="205"/>
                  </a:lnTo>
                  <a:lnTo>
                    <a:pt x="283" y="205"/>
                  </a:lnTo>
                  <a:lnTo>
                    <a:pt x="311" y="207"/>
                  </a:lnTo>
                  <a:lnTo>
                    <a:pt x="311" y="207"/>
                  </a:lnTo>
                  <a:lnTo>
                    <a:pt x="365" y="209"/>
                  </a:lnTo>
                  <a:lnTo>
                    <a:pt x="365" y="209"/>
                  </a:lnTo>
                  <a:close/>
                </a:path>
              </a:pathLst>
            </a:custGeom>
            <a:solidFill>
              <a:srgbClr val="7FAC85"/>
            </a:solidFill>
            <a:ln w="9525">
              <a:no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CA" dirty="0">
                <a:solidFill>
                  <a:srgbClr val="333333"/>
                </a:solidFill>
              </a:endParaRPr>
            </a:p>
          </p:txBody>
        </p:sp>
      </p:grpSp>
      <p:grpSp>
        <p:nvGrpSpPr>
          <p:cNvPr id="7" name="Group 28"/>
          <p:cNvGrpSpPr>
            <a:grpSpLocks noChangeAspect="1"/>
          </p:cNvGrpSpPr>
          <p:nvPr>
            <p:custDataLst>
              <p:tags r:id="rId9"/>
            </p:custDataLst>
          </p:nvPr>
        </p:nvGrpSpPr>
        <p:grpSpPr bwMode="auto">
          <a:xfrm>
            <a:off x="4716016" y="2323629"/>
            <a:ext cx="375460" cy="377587"/>
            <a:chOff x="1708" y="1990"/>
            <a:chExt cx="353" cy="355"/>
          </a:xfrm>
        </p:grpSpPr>
        <p:sp>
          <p:nvSpPr>
            <p:cNvPr id="19" name="AutoShape 27"/>
            <p:cNvSpPr>
              <a:spLocks noChangeAspect="1" noChangeArrowheads="1" noTextEdit="1"/>
            </p:cNvSpPr>
            <p:nvPr/>
          </p:nvSpPr>
          <p:spPr bwMode="auto">
            <a:xfrm>
              <a:off x="1708" y="1990"/>
              <a:ext cx="353" cy="3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CA" dirty="0">
                <a:solidFill>
                  <a:srgbClr val="333333"/>
                </a:solidFill>
              </a:endParaRPr>
            </a:p>
          </p:txBody>
        </p:sp>
        <p:sp>
          <p:nvSpPr>
            <p:cNvPr id="20" name="Freeform 29"/>
            <p:cNvSpPr>
              <a:spLocks/>
            </p:cNvSpPr>
            <p:nvPr/>
          </p:nvSpPr>
          <p:spPr bwMode="auto">
            <a:xfrm>
              <a:off x="1708" y="1990"/>
              <a:ext cx="353" cy="355"/>
            </a:xfrm>
            <a:custGeom>
              <a:avLst/>
              <a:gdLst/>
              <a:ahLst/>
              <a:cxnLst>
                <a:cxn ang="0">
                  <a:pos x="271" y="2"/>
                </a:cxn>
                <a:cxn ang="0">
                  <a:pos x="258" y="2"/>
                </a:cxn>
                <a:cxn ang="0">
                  <a:pos x="248" y="5"/>
                </a:cxn>
                <a:cxn ang="0">
                  <a:pos x="248" y="5"/>
                </a:cxn>
                <a:cxn ang="0">
                  <a:pos x="233" y="7"/>
                </a:cxn>
                <a:cxn ang="0">
                  <a:pos x="187" y="15"/>
                </a:cxn>
                <a:cxn ang="0">
                  <a:pos x="167" y="13"/>
                </a:cxn>
                <a:cxn ang="0">
                  <a:pos x="130" y="7"/>
                </a:cxn>
                <a:cxn ang="0">
                  <a:pos x="100" y="8"/>
                </a:cxn>
                <a:cxn ang="0">
                  <a:pos x="90" y="7"/>
                </a:cxn>
                <a:cxn ang="0">
                  <a:pos x="80" y="7"/>
                </a:cxn>
                <a:cxn ang="0">
                  <a:pos x="74" y="8"/>
                </a:cxn>
                <a:cxn ang="0">
                  <a:pos x="59" y="13"/>
                </a:cxn>
                <a:cxn ang="0">
                  <a:pos x="39" y="20"/>
                </a:cxn>
                <a:cxn ang="0">
                  <a:pos x="26" y="35"/>
                </a:cxn>
                <a:cxn ang="0">
                  <a:pos x="20" y="49"/>
                </a:cxn>
                <a:cxn ang="0">
                  <a:pos x="18" y="56"/>
                </a:cxn>
                <a:cxn ang="0">
                  <a:pos x="25" y="67"/>
                </a:cxn>
                <a:cxn ang="0">
                  <a:pos x="11" y="79"/>
                </a:cxn>
                <a:cxn ang="0">
                  <a:pos x="5" y="87"/>
                </a:cxn>
                <a:cxn ang="0">
                  <a:pos x="2" y="105"/>
                </a:cxn>
                <a:cxn ang="0">
                  <a:pos x="5" y="117"/>
                </a:cxn>
                <a:cxn ang="0">
                  <a:pos x="13" y="123"/>
                </a:cxn>
                <a:cxn ang="0">
                  <a:pos x="3" y="131"/>
                </a:cxn>
                <a:cxn ang="0">
                  <a:pos x="0" y="146"/>
                </a:cxn>
                <a:cxn ang="0">
                  <a:pos x="2" y="158"/>
                </a:cxn>
                <a:cxn ang="0">
                  <a:pos x="13" y="174"/>
                </a:cxn>
                <a:cxn ang="0">
                  <a:pos x="23" y="176"/>
                </a:cxn>
                <a:cxn ang="0">
                  <a:pos x="15" y="184"/>
                </a:cxn>
                <a:cxn ang="0">
                  <a:pos x="10" y="197"/>
                </a:cxn>
                <a:cxn ang="0">
                  <a:pos x="13" y="209"/>
                </a:cxn>
                <a:cxn ang="0">
                  <a:pos x="28" y="224"/>
                </a:cxn>
                <a:cxn ang="0">
                  <a:pos x="46" y="228"/>
                </a:cxn>
                <a:cxn ang="0">
                  <a:pos x="64" y="227"/>
                </a:cxn>
                <a:cxn ang="0">
                  <a:pos x="84" y="222"/>
                </a:cxn>
                <a:cxn ang="0">
                  <a:pos x="105" y="222"/>
                </a:cxn>
                <a:cxn ang="0">
                  <a:pos x="120" y="222"/>
                </a:cxn>
                <a:cxn ang="0">
                  <a:pos x="112" y="261"/>
                </a:cxn>
                <a:cxn ang="0">
                  <a:pos x="107" y="279"/>
                </a:cxn>
                <a:cxn ang="0">
                  <a:pos x="103" y="299"/>
                </a:cxn>
                <a:cxn ang="0">
                  <a:pos x="107" y="324"/>
                </a:cxn>
                <a:cxn ang="0">
                  <a:pos x="115" y="345"/>
                </a:cxn>
                <a:cxn ang="0">
                  <a:pos x="126" y="353"/>
                </a:cxn>
                <a:cxn ang="0">
                  <a:pos x="135" y="353"/>
                </a:cxn>
                <a:cxn ang="0">
                  <a:pos x="140" y="320"/>
                </a:cxn>
                <a:cxn ang="0">
                  <a:pos x="144" y="306"/>
                </a:cxn>
                <a:cxn ang="0">
                  <a:pos x="148" y="291"/>
                </a:cxn>
                <a:cxn ang="0">
                  <a:pos x="154" y="283"/>
                </a:cxn>
                <a:cxn ang="0">
                  <a:pos x="164" y="263"/>
                </a:cxn>
                <a:cxn ang="0">
                  <a:pos x="171" y="253"/>
                </a:cxn>
                <a:cxn ang="0">
                  <a:pos x="182" y="235"/>
                </a:cxn>
                <a:cxn ang="0">
                  <a:pos x="197" y="215"/>
                </a:cxn>
                <a:cxn ang="0">
                  <a:pos x="207" y="194"/>
                </a:cxn>
                <a:cxn ang="0">
                  <a:pos x="218" y="173"/>
                </a:cxn>
                <a:cxn ang="0">
                  <a:pos x="236" y="156"/>
                </a:cxn>
                <a:cxn ang="0">
                  <a:pos x="238" y="154"/>
                </a:cxn>
                <a:cxn ang="0">
                  <a:pos x="240" y="189"/>
                </a:cxn>
                <a:cxn ang="0">
                  <a:pos x="245" y="202"/>
                </a:cxn>
                <a:cxn ang="0">
                  <a:pos x="271" y="205"/>
                </a:cxn>
                <a:cxn ang="0">
                  <a:pos x="317" y="201"/>
                </a:cxn>
                <a:cxn ang="0">
                  <a:pos x="353" y="3"/>
                </a:cxn>
                <a:cxn ang="0">
                  <a:pos x="299" y="2"/>
                </a:cxn>
              </a:cxnLst>
              <a:rect l="0" t="0" r="r" b="b"/>
              <a:pathLst>
                <a:path w="353" h="355">
                  <a:moveTo>
                    <a:pt x="299" y="2"/>
                  </a:moveTo>
                  <a:lnTo>
                    <a:pt x="299" y="2"/>
                  </a:lnTo>
                  <a:lnTo>
                    <a:pt x="271" y="2"/>
                  </a:lnTo>
                  <a:lnTo>
                    <a:pt x="271" y="2"/>
                  </a:lnTo>
                  <a:lnTo>
                    <a:pt x="258" y="2"/>
                  </a:lnTo>
                  <a:lnTo>
                    <a:pt x="258" y="2"/>
                  </a:lnTo>
                  <a:lnTo>
                    <a:pt x="251" y="0"/>
                  </a:lnTo>
                  <a:lnTo>
                    <a:pt x="250" y="2"/>
                  </a:lnTo>
                  <a:lnTo>
                    <a:pt x="248" y="5"/>
                  </a:lnTo>
                  <a:lnTo>
                    <a:pt x="248" y="5"/>
                  </a:lnTo>
                  <a:lnTo>
                    <a:pt x="248" y="5"/>
                  </a:lnTo>
                  <a:lnTo>
                    <a:pt x="248" y="5"/>
                  </a:lnTo>
                  <a:lnTo>
                    <a:pt x="248" y="5"/>
                  </a:lnTo>
                  <a:lnTo>
                    <a:pt x="248" y="5"/>
                  </a:lnTo>
                  <a:lnTo>
                    <a:pt x="233" y="7"/>
                  </a:lnTo>
                  <a:lnTo>
                    <a:pt x="218" y="10"/>
                  </a:lnTo>
                  <a:lnTo>
                    <a:pt x="204" y="13"/>
                  </a:lnTo>
                  <a:lnTo>
                    <a:pt x="187" y="15"/>
                  </a:lnTo>
                  <a:lnTo>
                    <a:pt x="181" y="15"/>
                  </a:lnTo>
                  <a:lnTo>
                    <a:pt x="181" y="15"/>
                  </a:lnTo>
                  <a:lnTo>
                    <a:pt x="167" y="13"/>
                  </a:lnTo>
                  <a:lnTo>
                    <a:pt x="154" y="12"/>
                  </a:lnTo>
                  <a:lnTo>
                    <a:pt x="143" y="8"/>
                  </a:lnTo>
                  <a:lnTo>
                    <a:pt x="130" y="7"/>
                  </a:lnTo>
                  <a:lnTo>
                    <a:pt x="123" y="7"/>
                  </a:lnTo>
                  <a:lnTo>
                    <a:pt x="112" y="8"/>
                  </a:lnTo>
                  <a:lnTo>
                    <a:pt x="100" y="8"/>
                  </a:lnTo>
                  <a:lnTo>
                    <a:pt x="100" y="8"/>
                  </a:lnTo>
                  <a:lnTo>
                    <a:pt x="99" y="8"/>
                  </a:lnTo>
                  <a:lnTo>
                    <a:pt x="90" y="7"/>
                  </a:lnTo>
                  <a:lnTo>
                    <a:pt x="87" y="7"/>
                  </a:lnTo>
                  <a:lnTo>
                    <a:pt x="87" y="7"/>
                  </a:lnTo>
                  <a:lnTo>
                    <a:pt x="80" y="7"/>
                  </a:lnTo>
                  <a:lnTo>
                    <a:pt x="80" y="7"/>
                  </a:lnTo>
                  <a:lnTo>
                    <a:pt x="80" y="7"/>
                  </a:lnTo>
                  <a:lnTo>
                    <a:pt x="74" y="8"/>
                  </a:lnTo>
                  <a:lnTo>
                    <a:pt x="69" y="8"/>
                  </a:lnTo>
                  <a:lnTo>
                    <a:pt x="59" y="13"/>
                  </a:lnTo>
                  <a:lnTo>
                    <a:pt x="59" y="13"/>
                  </a:lnTo>
                  <a:lnTo>
                    <a:pt x="48" y="15"/>
                  </a:lnTo>
                  <a:lnTo>
                    <a:pt x="48" y="15"/>
                  </a:lnTo>
                  <a:lnTo>
                    <a:pt x="39" y="20"/>
                  </a:lnTo>
                  <a:lnTo>
                    <a:pt x="39" y="20"/>
                  </a:lnTo>
                  <a:lnTo>
                    <a:pt x="33" y="26"/>
                  </a:lnTo>
                  <a:lnTo>
                    <a:pt x="26" y="35"/>
                  </a:lnTo>
                  <a:lnTo>
                    <a:pt x="26" y="35"/>
                  </a:lnTo>
                  <a:lnTo>
                    <a:pt x="21" y="43"/>
                  </a:lnTo>
                  <a:lnTo>
                    <a:pt x="20" y="49"/>
                  </a:lnTo>
                  <a:lnTo>
                    <a:pt x="18" y="53"/>
                  </a:lnTo>
                  <a:lnTo>
                    <a:pt x="18" y="56"/>
                  </a:lnTo>
                  <a:lnTo>
                    <a:pt x="18" y="56"/>
                  </a:lnTo>
                  <a:lnTo>
                    <a:pt x="20" y="59"/>
                  </a:lnTo>
                  <a:lnTo>
                    <a:pt x="21" y="62"/>
                  </a:lnTo>
                  <a:lnTo>
                    <a:pt x="25" y="67"/>
                  </a:lnTo>
                  <a:lnTo>
                    <a:pt x="25" y="67"/>
                  </a:lnTo>
                  <a:lnTo>
                    <a:pt x="16" y="72"/>
                  </a:lnTo>
                  <a:lnTo>
                    <a:pt x="11" y="79"/>
                  </a:lnTo>
                  <a:lnTo>
                    <a:pt x="11" y="79"/>
                  </a:lnTo>
                  <a:lnTo>
                    <a:pt x="8" y="84"/>
                  </a:lnTo>
                  <a:lnTo>
                    <a:pt x="5" y="87"/>
                  </a:lnTo>
                  <a:lnTo>
                    <a:pt x="3" y="95"/>
                  </a:lnTo>
                  <a:lnTo>
                    <a:pt x="2" y="102"/>
                  </a:lnTo>
                  <a:lnTo>
                    <a:pt x="2" y="105"/>
                  </a:lnTo>
                  <a:lnTo>
                    <a:pt x="2" y="105"/>
                  </a:lnTo>
                  <a:lnTo>
                    <a:pt x="3" y="112"/>
                  </a:lnTo>
                  <a:lnTo>
                    <a:pt x="5" y="117"/>
                  </a:lnTo>
                  <a:lnTo>
                    <a:pt x="5" y="117"/>
                  </a:lnTo>
                  <a:lnTo>
                    <a:pt x="10" y="120"/>
                  </a:lnTo>
                  <a:lnTo>
                    <a:pt x="13" y="123"/>
                  </a:lnTo>
                  <a:lnTo>
                    <a:pt x="13" y="123"/>
                  </a:lnTo>
                  <a:lnTo>
                    <a:pt x="8" y="127"/>
                  </a:lnTo>
                  <a:lnTo>
                    <a:pt x="3" y="131"/>
                  </a:lnTo>
                  <a:lnTo>
                    <a:pt x="3" y="131"/>
                  </a:lnTo>
                  <a:lnTo>
                    <a:pt x="0" y="138"/>
                  </a:lnTo>
                  <a:lnTo>
                    <a:pt x="0" y="146"/>
                  </a:lnTo>
                  <a:lnTo>
                    <a:pt x="0" y="148"/>
                  </a:lnTo>
                  <a:lnTo>
                    <a:pt x="0" y="148"/>
                  </a:lnTo>
                  <a:lnTo>
                    <a:pt x="2" y="158"/>
                  </a:lnTo>
                  <a:lnTo>
                    <a:pt x="7" y="168"/>
                  </a:lnTo>
                  <a:lnTo>
                    <a:pt x="10" y="171"/>
                  </a:lnTo>
                  <a:lnTo>
                    <a:pt x="13" y="174"/>
                  </a:lnTo>
                  <a:lnTo>
                    <a:pt x="18" y="176"/>
                  </a:lnTo>
                  <a:lnTo>
                    <a:pt x="23" y="176"/>
                  </a:lnTo>
                  <a:lnTo>
                    <a:pt x="23" y="176"/>
                  </a:lnTo>
                  <a:lnTo>
                    <a:pt x="20" y="179"/>
                  </a:lnTo>
                  <a:lnTo>
                    <a:pt x="15" y="184"/>
                  </a:lnTo>
                  <a:lnTo>
                    <a:pt x="15" y="184"/>
                  </a:lnTo>
                  <a:lnTo>
                    <a:pt x="11" y="191"/>
                  </a:lnTo>
                  <a:lnTo>
                    <a:pt x="10" y="197"/>
                  </a:lnTo>
                  <a:lnTo>
                    <a:pt x="10" y="197"/>
                  </a:lnTo>
                  <a:lnTo>
                    <a:pt x="10" y="197"/>
                  </a:lnTo>
                  <a:lnTo>
                    <a:pt x="10" y="204"/>
                  </a:lnTo>
                  <a:lnTo>
                    <a:pt x="13" y="209"/>
                  </a:lnTo>
                  <a:lnTo>
                    <a:pt x="16" y="215"/>
                  </a:lnTo>
                  <a:lnTo>
                    <a:pt x="21" y="219"/>
                  </a:lnTo>
                  <a:lnTo>
                    <a:pt x="28" y="224"/>
                  </a:lnTo>
                  <a:lnTo>
                    <a:pt x="33" y="227"/>
                  </a:lnTo>
                  <a:lnTo>
                    <a:pt x="39" y="228"/>
                  </a:lnTo>
                  <a:lnTo>
                    <a:pt x="46" y="228"/>
                  </a:lnTo>
                  <a:lnTo>
                    <a:pt x="51" y="228"/>
                  </a:lnTo>
                  <a:lnTo>
                    <a:pt x="51" y="228"/>
                  </a:lnTo>
                  <a:lnTo>
                    <a:pt x="64" y="227"/>
                  </a:lnTo>
                  <a:lnTo>
                    <a:pt x="77" y="224"/>
                  </a:lnTo>
                  <a:lnTo>
                    <a:pt x="77" y="224"/>
                  </a:lnTo>
                  <a:lnTo>
                    <a:pt x="84" y="222"/>
                  </a:lnTo>
                  <a:lnTo>
                    <a:pt x="90" y="222"/>
                  </a:lnTo>
                  <a:lnTo>
                    <a:pt x="90" y="222"/>
                  </a:lnTo>
                  <a:lnTo>
                    <a:pt x="105" y="222"/>
                  </a:lnTo>
                  <a:lnTo>
                    <a:pt x="110" y="222"/>
                  </a:lnTo>
                  <a:lnTo>
                    <a:pt x="120" y="222"/>
                  </a:lnTo>
                  <a:lnTo>
                    <a:pt x="120" y="222"/>
                  </a:lnTo>
                  <a:lnTo>
                    <a:pt x="117" y="242"/>
                  </a:lnTo>
                  <a:lnTo>
                    <a:pt x="115" y="251"/>
                  </a:lnTo>
                  <a:lnTo>
                    <a:pt x="112" y="261"/>
                  </a:lnTo>
                  <a:lnTo>
                    <a:pt x="112" y="261"/>
                  </a:lnTo>
                  <a:lnTo>
                    <a:pt x="110" y="271"/>
                  </a:lnTo>
                  <a:lnTo>
                    <a:pt x="107" y="279"/>
                  </a:lnTo>
                  <a:lnTo>
                    <a:pt x="107" y="279"/>
                  </a:lnTo>
                  <a:lnTo>
                    <a:pt x="105" y="289"/>
                  </a:lnTo>
                  <a:lnTo>
                    <a:pt x="103" y="299"/>
                  </a:lnTo>
                  <a:lnTo>
                    <a:pt x="103" y="309"/>
                  </a:lnTo>
                  <a:lnTo>
                    <a:pt x="103" y="309"/>
                  </a:lnTo>
                  <a:lnTo>
                    <a:pt x="107" y="324"/>
                  </a:lnTo>
                  <a:lnTo>
                    <a:pt x="112" y="339"/>
                  </a:lnTo>
                  <a:lnTo>
                    <a:pt x="112" y="339"/>
                  </a:lnTo>
                  <a:lnTo>
                    <a:pt x="115" y="345"/>
                  </a:lnTo>
                  <a:lnTo>
                    <a:pt x="118" y="350"/>
                  </a:lnTo>
                  <a:lnTo>
                    <a:pt x="118" y="350"/>
                  </a:lnTo>
                  <a:lnTo>
                    <a:pt x="126" y="353"/>
                  </a:lnTo>
                  <a:lnTo>
                    <a:pt x="133" y="355"/>
                  </a:lnTo>
                  <a:lnTo>
                    <a:pt x="133" y="355"/>
                  </a:lnTo>
                  <a:lnTo>
                    <a:pt x="135" y="353"/>
                  </a:lnTo>
                  <a:lnTo>
                    <a:pt x="136" y="350"/>
                  </a:lnTo>
                  <a:lnTo>
                    <a:pt x="138" y="340"/>
                  </a:lnTo>
                  <a:lnTo>
                    <a:pt x="140" y="320"/>
                  </a:lnTo>
                  <a:lnTo>
                    <a:pt x="140" y="320"/>
                  </a:lnTo>
                  <a:lnTo>
                    <a:pt x="141" y="314"/>
                  </a:lnTo>
                  <a:lnTo>
                    <a:pt x="144" y="306"/>
                  </a:lnTo>
                  <a:lnTo>
                    <a:pt x="148" y="297"/>
                  </a:lnTo>
                  <a:lnTo>
                    <a:pt x="148" y="291"/>
                  </a:lnTo>
                  <a:lnTo>
                    <a:pt x="148" y="291"/>
                  </a:lnTo>
                  <a:lnTo>
                    <a:pt x="151" y="288"/>
                  </a:lnTo>
                  <a:lnTo>
                    <a:pt x="151" y="288"/>
                  </a:lnTo>
                  <a:lnTo>
                    <a:pt x="154" y="283"/>
                  </a:lnTo>
                  <a:lnTo>
                    <a:pt x="154" y="283"/>
                  </a:lnTo>
                  <a:lnTo>
                    <a:pt x="159" y="273"/>
                  </a:lnTo>
                  <a:lnTo>
                    <a:pt x="164" y="263"/>
                  </a:lnTo>
                  <a:lnTo>
                    <a:pt x="164" y="263"/>
                  </a:lnTo>
                  <a:lnTo>
                    <a:pt x="171" y="253"/>
                  </a:lnTo>
                  <a:lnTo>
                    <a:pt x="171" y="253"/>
                  </a:lnTo>
                  <a:lnTo>
                    <a:pt x="176" y="243"/>
                  </a:lnTo>
                  <a:lnTo>
                    <a:pt x="182" y="235"/>
                  </a:lnTo>
                  <a:lnTo>
                    <a:pt x="182" y="235"/>
                  </a:lnTo>
                  <a:lnTo>
                    <a:pt x="190" y="225"/>
                  </a:lnTo>
                  <a:lnTo>
                    <a:pt x="197" y="215"/>
                  </a:lnTo>
                  <a:lnTo>
                    <a:pt x="197" y="215"/>
                  </a:lnTo>
                  <a:lnTo>
                    <a:pt x="202" y="205"/>
                  </a:lnTo>
                  <a:lnTo>
                    <a:pt x="207" y="194"/>
                  </a:lnTo>
                  <a:lnTo>
                    <a:pt x="207" y="194"/>
                  </a:lnTo>
                  <a:lnTo>
                    <a:pt x="213" y="182"/>
                  </a:lnTo>
                  <a:lnTo>
                    <a:pt x="218" y="173"/>
                  </a:lnTo>
                  <a:lnTo>
                    <a:pt x="218" y="173"/>
                  </a:lnTo>
                  <a:lnTo>
                    <a:pt x="222" y="166"/>
                  </a:lnTo>
                  <a:lnTo>
                    <a:pt x="227" y="163"/>
                  </a:lnTo>
                  <a:lnTo>
                    <a:pt x="236" y="156"/>
                  </a:lnTo>
                  <a:lnTo>
                    <a:pt x="236" y="156"/>
                  </a:lnTo>
                  <a:lnTo>
                    <a:pt x="238" y="154"/>
                  </a:lnTo>
                  <a:lnTo>
                    <a:pt x="238" y="154"/>
                  </a:lnTo>
                  <a:lnTo>
                    <a:pt x="238" y="173"/>
                  </a:lnTo>
                  <a:lnTo>
                    <a:pt x="238" y="173"/>
                  </a:lnTo>
                  <a:lnTo>
                    <a:pt x="240" y="189"/>
                  </a:lnTo>
                  <a:lnTo>
                    <a:pt x="241" y="197"/>
                  </a:lnTo>
                  <a:lnTo>
                    <a:pt x="245" y="202"/>
                  </a:lnTo>
                  <a:lnTo>
                    <a:pt x="245" y="202"/>
                  </a:lnTo>
                  <a:lnTo>
                    <a:pt x="248" y="204"/>
                  </a:lnTo>
                  <a:lnTo>
                    <a:pt x="254" y="204"/>
                  </a:lnTo>
                  <a:lnTo>
                    <a:pt x="271" y="205"/>
                  </a:lnTo>
                  <a:lnTo>
                    <a:pt x="299" y="204"/>
                  </a:lnTo>
                  <a:lnTo>
                    <a:pt x="299" y="204"/>
                  </a:lnTo>
                  <a:lnTo>
                    <a:pt x="317" y="201"/>
                  </a:lnTo>
                  <a:lnTo>
                    <a:pt x="335" y="201"/>
                  </a:lnTo>
                  <a:lnTo>
                    <a:pt x="353" y="199"/>
                  </a:lnTo>
                  <a:lnTo>
                    <a:pt x="353" y="3"/>
                  </a:lnTo>
                  <a:lnTo>
                    <a:pt x="353" y="3"/>
                  </a:lnTo>
                  <a:lnTo>
                    <a:pt x="299" y="2"/>
                  </a:lnTo>
                  <a:lnTo>
                    <a:pt x="299" y="2"/>
                  </a:lnTo>
                  <a:close/>
                </a:path>
              </a:pathLst>
            </a:custGeom>
            <a:solidFill>
              <a:srgbClr val="902E2E"/>
            </a:solidFill>
            <a:ln w="9525">
              <a:no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CA" dirty="0">
                <a:solidFill>
                  <a:srgbClr val="333333"/>
                </a:solidFill>
              </a:endParaRPr>
            </a:p>
          </p:txBody>
        </p:sp>
      </p:grpSp>
      <p:cxnSp>
        <p:nvCxnSpPr>
          <p:cNvPr id="21" name="Straight Connector 20"/>
          <p:cNvCxnSpPr/>
          <p:nvPr>
            <p:custDataLst>
              <p:tags r:id="rId10"/>
            </p:custDataLst>
          </p:nvPr>
        </p:nvCxnSpPr>
        <p:spPr>
          <a:xfrm flipH="1">
            <a:off x="4569700" y="2348881"/>
            <a:ext cx="4601" cy="3097366"/>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p:cNvSpPr txBox="1"/>
          <p:nvPr>
            <p:custDataLst>
              <p:tags r:id="rId11"/>
            </p:custDataLst>
          </p:nvPr>
        </p:nvSpPr>
        <p:spPr>
          <a:xfrm>
            <a:off x="4567399" y="2720007"/>
            <a:ext cx="4207867" cy="2862322"/>
          </a:xfrm>
          <a:prstGeom prst="rect">
            <a:avLst/>
          </a:prstGeom>
          <a:noFill/>
        </p:spPr>
        <p:txBody>
          <a:bodyPr wrap="square" rtlCol="0">
            <a:spAutoFit/>
          </a:bodyPr>
          <a:lstStyle/>
          <a:p>
            <a:pPr marL="171450" indent="-171450" algn="l">
              <a:buFont typeface="Arial" pitchFamily="34" charset="0"/>
              <a:buChar char="•"/>
            </a:pPr>
            <a:r>
              <a:rPr lang="en-CA" sz="1200" dirty="0" smtClean="0"/>
              <a:t>Regulatory compliance prohibits the use of social media in your organization.</a:t>
            </a:r>
          </a:p>
          <a:p>
            <a:pPr marL="171450" indent="-171450" algn="l">
              <a:buFont typeface="Arial" pitchFamily="34" charset="0"/>
              <a:buChar char="•"/>
            </a:pPr>
            <a:endParaRPr lang="en-CA" sz="1200" dirty="0"/>
          </a:p>
          <a:p>
            <a:pPr marL="171450" indent="-171450" algn="l">
              <a:buFont typeface="Arial" pitchFamily="34" charset="0"/>
              <a:buChar char="•"/>
            </a:pPr>
            <a:r>
              <a:rPr lang="en-CA" sz="1200" dirty="0" smtClean="0"/>
              <a:t>Your organization is focused on a small number of institutional clients with well-defined organizational buying behaviors.</a:t>
            </a:r>
          </a:p>
          <a:p>
            <a:pPr marL="171450" indent="-171450" algn="l">
              <a:buFont typeface="Arial" pitchFamily="34" charset="0"/>
              <a:buChar char="•"/>
            </a:pPr>
            <a:endParaRPr lang="en-CA" sz="1200" dirty="0"/>
          </a:p>
          <a:p>
            <a:pPr marL="171450" indent="-171450" algn="l">
              <a:buFont typeface="Arial" pitchFamily="34" charset="0"/>
              <a:buChar char="•"/>
            </a:pPr>
            <a:r>
              <a:rPr lang="en-CA" sz="1200" dirty="0" smtClean="0"/>
              <a:t>Your target market is ambivalent towards monitoring social channels to interact with your organization.</a:t>
            </a:r>
          </a:p>
          <a:p>
            <a:pPr marL="171450" indent="-171450" algn="l">
              <a:buFont typeface="Arial" pitchFamily="34" charset="0"/>
              <a:buChar char="•"/>
            </a:pPr>
            <a:endParaRPr lang="en-CA" sz="1200" dirty="0"/>
          </a:p>
          <a:p>
            <a:pPr marL="171450" indent="-171450" algn="l">
              <a:buFont typeface="Arial" pitchFamily="34" charset="0"/>
              <a:buChar char="•"/>
            </a:pPr>
            <a:r>
              <a:rPr lang="en-CA" sz="1200" dirty="0" smtClean="0"/>
              <a:t>Your organization is in a market space where only a bare-bones social media presence is seen as a necessity (for example, only a basic informational Facebook page is maintained). B2C organizations may need a more developed social presence than B2B.</a:t>
            </a:r>
            <a:endParaRPr lang="en-CA" sz="1200" dirty="0"/>
          </a:p>
        </p:txBody>
      </p:sp>
      <p:sp>
        <p:nvSpPr>
          <p:cNvPr id="22" name="TextBox 21"/>
          <p:cNvSpPr txBox="1"/>
          <p:nvPr>
            <p:custDataLst>
              <p:tags r:id="rId12"/>
            </p:custDataLst>
          </p:nvPr>
        </p:nvSpPr>
        <p:spPr>
          <a:xfrm>
            <a:off x="370149" y="2710841"/>
            <a:ext cx="4207867" cy="2677656"/>
          </a:xfrm>
          <a:prstGeom prst="rect">
            <a:avLst/>
          </a:prstGeom>
          <a:noFill/>
        </p:spPr>
        <p:txBody>
          <a:bodyPr wrap="square" rtlCol="0">
            <a:spAutoFit/>
          </a:bodyPr>
          <a:lstStyle/>
          <a:p>
            <a:pPr marL="171450" indent="-171450" algn="l">
              <a:buFont typeface="Arial" pitchFamily="34" charset="0"/>
              <a:buChar char="•"/>
            </a:pPr>
            <a:r>
              <a:rPr lang="en-CA" sz="1200" dirty="0"/>
              <a:t>Your organization already has a large social </a:t>
            </a:r>
            <a:r>
              <a:rPr lang="en-CA" sz="1200" dirty="0" smtClean="0"/>
              <a:t>footprint; </a:t>
            </a:r>
            <a:r>
              <a:rPr lang="en-CA" sz="1200" dirty="0"/>
              <a:t>you manage multiple feeds/pages on three or more social media services</a:t>
            </a:r>
            <a:r>
              <a:rPr lang="en-CA" sz="1200" dirty="0" smtClean="0"/>
              <a:t>.</a:t>
            </a:r>
          </a:p>
          <a:p>
            <a:pPr marL="171450" indent="-171450" algn="l">
              <a:buFont typeface="Arial" pitchFamily="34" charset="0"/>
              <a:buChar char="•"/>
            </a:pPr>
            <a:endParaRPr lang="en-CA" sz="1200" dirty="0" smtClean="0"/>
          </a:p>
          <a:p>
            <a:pPr marL="171450" indent="-171450" algn="l">
              <a:buFont typeface="Arial" pitchFamily="34" charset="0"/>
              <a:buChar char="•"/>
            </a:pPr>
            <a:r>
              <a:rPr lang="en-CA" sz="1200" dirty="0" smtClean="0"/>
              <a:t>Your organization’s primary activity is B2C marketing; your target consumers are social media savvy.</a:t>
            </a:r>
          </a:p>
          <a:p>
            <a:pPr algn="l"/>
            <a:endParaRPr lang="en-CA" sz="1200" dirty="0"/>
          </a:p>
          <a:p>
            <a:pPr marL="171450" indent="-171450" algn="l">
              <a:buFont typeface="Arial" pitchFamily="34" charset="0"/>
              <a:buChar char="•"/>
            </a:pPr>
            <a:r>
              <a:rPr lang="en-CA" sz="1200" dirty="0" smtClean="0"/>
              <a:t>The volume of marketing, sales, and service inquiries received over social channels has seen a sharp increase in the last 12 months.</a:t>
            </a:r>
          </a:p>
          <a:p>
            <a:pPr marL="171450" indent="-171450" algn="l">
              <a:buFont typeface="Arial" pitchFamily="34" charset="0"/>
              <a:buChar char="•"/>
            </a:pPr>
            <a:endParaRPr lang="en-CA" sz="1200" dirty="0"/>
          </a:p>
          <a:p>
            <a:pPr marL="171450" indent="-171450" algn="l">
              <a:buFont typeface="Arial" pitchFamily="34" charset="0"/>
              <a:buChar char="•"/>
            </a:pPr>
            <a:r>
              <a:rPr lang="en-CA" sz="1200" dirty="0" smtClean="0"/>
              <a:t>Your firm or industry is the topic of widespread discussion in the social cloud.</a:t>
            </a:r>
          </a:p>
          <a:p>
            <a:pPr algn="l"/>
            <a:endParaRPr lang="en-CA" sz="1200" dirty="0"/>
          </a:p>
        </p:txBody>
      </p:sp>
      <p:grpSp>
        <p:nvGrpSpPr>
          <p:cNvPr id="24" name="Group 136"/>
          <p:cNvGrpSpPr/>
          <p:nvPr>
            <p:custDataLst>
              <p:tags r:id="rId13"/>
            </p:custDataLst>
          </p:nvPr>
        </p:nvGrpSpPr>
        <p:grpSpPr>
          <a:xfrm>
            <a:off x="326232" y="5605026"/>
            <a:ext cx="8491536" cy="848310"/>
            <a:chOff x="328291" y="3598911"/>
            <a:chExt cx="8491536" cy="848310"/>
          </a:xfrm>
        </p:grpSpPr>
        <p:sp>
          <p:nvSpPr>
            <p:cNvPr id="25" name="Rounded Rectangle 24"/>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5850" indent="-9525" algn="l"/>
              <a:r>
                <a:rPr lang="en-CA" sz="1200" dirty="0" smtClean="0">
                  <a:solidFill>
                    <a:schemeClr val="tx1"/>
                  </a:solidFill>
                </a:rPr>
                <a:t>Social analytics will be of tremendous use for those organizations with multiple brands and product portfolios (e.g. consumer packaged goods). Small organizations with limited social media goals can afford to postpone a social analytics project until their social presence is more developed.</a:t>
              </a:r>
            </a:p>
          </p:txBody>
        </p:sp>
        <p:pic>
          <p:nvPicPr>
            <p:cNvPr id="26" name="Picture 25" descr="insight.png"/>
            <p:cNvPicPr>
              <a:picLocks noChangeAspect="1"/>
            </p:cNvPicPr>
            <p:nvPr/>
          </p:nvPicPr>
          <p:blipFill>
            <a:blip r:embed="rId18" cstate="print"/>
            <a:stretch>
              <a:fillRect/>
            </a:stretch>
          </p:blipFill>
          <p:spPr>
            <a:xfrm>
              <a:off x="328614" y="3609020"/>
              <a:ext cx="1000207" cy="838201"/>
            </a:xfrm>
            <a:prstGeom prst="rect">
              <a:avLst/>
            </a:prstGeom>
          </p:spPr>
        </p:pic>
      </p:grpSp>
      <p:pic>
        <p:nvPicPr>
          <p:cNvPr id="23" name="Picture 22" descr="sample_linkbar-itrgNEW.gif">
            <a:hlinkClick r:id="rId19"/>
          </p:cNvPr>
          <p:cNvPicPr>
            <a:picLocks noChangeAspect="1"/>
          </p:cNvPicPr>
          <p:nvPr/>
        </p:nvPicPr>
        <p:blipFill>
          <a:blip r:embed="rId20"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1436664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evron 8"/>
          <p:cNvSpPr/>
          <p:nvPr/>
        </p:nvSpPr>
        <p:spPr>
          <a:xfrm>
            <a:off x="431540" y="3141978"/>
            <a:ext cx="264872" cy="330797"/>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Chevron 10"/>
          <p:cNvSpPr/>
          <p:nvPr/>
        </p:nvSpPr>
        <p:spPr>
          <a:xfrm>
            <a:off x="6214437" y="4357056"/>
            <a:ext cx="121759" cy="152064"/>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Text Placeholder 11"/>
          <p:cNvSpPr>
            <a:spLocks noGrp="1"/>
          </p:cNvSpPr>
          <p:nvPr>
            <p:ph type="body" sz="quarter" idx="15"/>
          </p:nvPr>
        </p:nvSpPr>
        <p:spPr/>
        <p:txBody>
          <a:bodyPr/>
          <a:lstStyle/>
          <a:p>
            <a:r>
              <a:rPr lang="en-CA" dirty="0" smtClean="0"/>
              <a:t>Understanding the Social Media Landscape</a:t>
            </a:r>
          </a:p>
        </p:txBody>
      </p:sp>
      <p:sp>
        <p:nvSpPr>
          <p:cNvPr id="13" name="Text Placeholder 12"/>
          <p:cNvSpPr>
            <a:spLocks noGrp="1"/>
          </p:cNvSpPr>
          <p:nvPr>
            <p:ph type="body" sz="quarter" idx="18"/>
          </p:nvPr>
        </p:nvSpPr>
        <p:spPr/>
        <p:txBody>
          <a:bodyPr/>
          <a:lstStyle/>
          <a:p>
            <a:r>
              <a:rPr lang="en-CA" dirty="0" smtClean="0"/>
              <a:t>Understanding the Social Media Landscape</a:t>
            </a:r>
          </a:p>
          <a:p>
            <a:r>
              <a:rPr lang="en-CA" dirty="0" smtClean="0"/>
              <a:t>Establishing a Process for Social Analytics</a:t>
            </a:r>
          </a:p>
        </p:txBody>
      </p:sp>
      <p:sp>
        <p:nvSpPr>
          <p:cNvPr id="14" name="Text Placeholder 13"/>
          <p:cNvSpPr>
            <a:spLocks noGrp="1"/>
          </p:cNvSpPr>
          <p:nvPr>
            <p:ph type="body" sz="quarter" idx="21"/>
          </p:nvPr>
        </p:nvSpPr>
        <p:spPr/>
        <p:txBody>
          <a:bodyPr/>
          <a:lstStyle/>
          <a:p>
            <a:r>
              <a:rPr lang="en-CA" dirty="0" smtClean="0"/>
              <a:t>Overview of  the growing role of social media in business.</a:t>
            </a:r>
          </a:p>
          <a:p>
            <a:r>
              <a:rPr lang="en-CA" dirty="0" smtClean="0"/>
              <a:t>How social analytics can be used to extract insights that can be applied to customer service, marketing, sales, and public relations.</a:t>
            </a:r>
          </a:p>
          <a:p>
            <a:r>
              <a:rPr lang="en-CA" dirty="0" smtClean="0"/>
              <a:t>How the immaturity of social analytics as a business concept should constrain your organization’s goals.</a:t>
            </a:r>
          </a:p>
        </p:txBody>
      </p:sp>
      <p:pic>
        <p:nvPicPr>
          <p:cNvPr id="7" name="Picture 2"/>
          <p:cNvPicPr>
            <a:picLocks noChangeAspect="1" noChangeArrowheads="1"/>
          </p:cNvPicPr>
          <p:nvPr/>
        </p:nvPicPr>
        <p:blipFill>
          <a:blip r:embed="rId3" cstate="print"/>
          <a:srcRect/>
          <a:stretch>
            <a:fillRect/>
          </a:stretch>
        </p:blipFill>
        <p:spPr bwMode="auto">
          <a:xfrm>
            <a:off x="-8933" y="1006035"/>
            <a:ext cx="8865409" cy="1774893"/>
          </a:xfrm>
          <a:prstGeom prst="rect">
            <a:avLst/>
          </a:prstGeom>
          <a:noFill/>
          <a:ln w="9525">
            <a:noFill/>
            <a:miter lim="800000"/>
            <a:headEnd/>
            <a:tailEnd/>
          </a:ln>
        </p:spPr>
      </p:pic>
      <p:pic>
        <p:nvPicPr>
          <p:cNvPr id="8" name="Picture 7" descr="sample_linkbar-itrgNEW.gif">
            <a:hlinkClick r:id="rId4"/>
          </p:cNvPr>
          <p:cNvPicPr>
            <a:picLocks noChangeAspect="1"/>
          </p:cNvPicPr>
          <p:nvPr/>
        </p:nvPicPr>
        <p:blipFill>
          <a:blip r:embed="rId5"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where the fish are: </a:t>
            </a:r>
            <a:r>
              <a:rPr lang="en-US" dirty="0"/>
              <a:t>Consumers </a:t>
            </a:r>
            <a:r>
              <a:rPr lang="en-US" dirty="0" smtClean="0"/>
              <a:t>are </a:t>
            </a:r>
            <a:r>
              <a:rPr lang="en-US" dirty="0"/>
              <a:t>embracing social media services as their communication medium of </a:t>
            </a:r>
            <a:r>
              <a:rPr lang="en-US" dirty="0" smtClean="0"/>
              <a:t>choice</a:t>
            </a:r>
            <a:endParaRPr lang="en-US" dirty="0"/>
          </a:p>
        </p:txBody>
      </p:sp>
      <p:sp>
        <p:nvSpPr>
          <p:cNvPr id="3" name="TextBox 2"/>
          <p:cNvSpPr txBox="1"/>
          <p:nvPr/>
        </p:nvSpPr>
        <p:spPr>
          <a:xfrm>
            <a:off x="285720" y="2000240"/>
            <a:ext cx="4286280" cy="3493264"/>
          </a:xfrm>
          <a:prstGeom prst="rect">
            <a:avLst/>
          </a:prstGeom>
          <a:noFill/>
        </p:spPr>
        <p:txBody>
          <a:bodyPr wrap="square" rtlCol="0">
            <a:spAutoFit/>
          </a:bodyPr>
          <a:lstStyle/>
          <a:p>
            <a:pPr marL="234950" indent="-234950" fontAlgn="base">
              <a:spcBef>
                <a:spcPct val="0"/>
              </a:spcBef>
              <a:spcAft>
                <a:spcPct val="0"/>
              </a:spcAft>
              <a:buFont typeface="Arial" pitchFamily="34" charset="0"/>
              <a:buChar char="•"/>
              <a:defRPr/>
            </a:pPr>
            <a:r>
              <a:rPr lang="en-US" sz="1300" dirty="0" smtClean="0">
                <a:solidFill>
                  <a:srgbClr val="333333"/>
                </a:solidFill>
                <a:cs typeface="Arial" pitchFamily="34" charset="0"/>
              </a:rPr>
              <a:t>Businesses need to understand that social media is an integral part of their customers’ lives. </a:t>
            </a:r>
            <a:r>
              <a:rPr lang="en-US" sz="1300" dirty="0" smtClean="0">
                <a:cs typeface="Arial" pitchFamily="34" charset="0"/>
              </a:rPr>
              <a:t>Without a social presence, you risk </a:t>
            </a:r>
            <a:r>
              <a:rPr lang="en-US" sz="1300" b="1" dirty="0" smtClean="0">
                <a:solidFill>
                  <a:schemeClr val="accent1"/>
                </a:solidFill>
                <a:cs typeface="Arial" pitchFamily="34" charset="0"/>
              </a:rPr>
              <a:t>falling behind competitors</a:t>
            </a:r>
            <a:r>
              <a:rPr lang="en-US" sz="1300" dirty="0" smtClean="0">
                <a:cs typeface="Arial" pitchFamily="34" charset="0"/>
              </a:rPr>
              <a:t>, and without analytics, you risk the opportunity to get ahead of them.</a:t>
            </a:r>
          </a:p>
          <a:p>
            <a:pPr marL="234950" indent="-234950" fontAlgn="base">
              <a:spcBef>
                <a:spcPct val="0"/>
              </a:spcBef>
              <a:spcAft>
                <a:spcPct val="0"/>
              </a:spcAft>
              <a:buFont typeface="Arial" pitchFamily="34" charset="0"/>
              <a:buChar char="•"/>
              <a:defRPr/>
            </a:pPr>
            <a:endParaRPr lang="en-US" sz="1300" dirty="0" smtClean="0">
              <a:solidFill>
                <a:srgbClr val="333333"/>
              </a:solidFill>
            </a:endParaRPr>
          </a:p>
          <a:p>
            <a:pPr marL="234950" indent="-234950" fontAlgn="base">
              <a:spcBef>
                <a:spcPct val="0"/>
              </a:spcBef>
              <a:spcAft>
                <a:spcPct val="0"/>
              </a:spcAft>
              <a:buFont typeface="Arial" pitchFamily="34" charset="0"/>
              <a:buChar char="•"/>
              <a:defRPr/>
            </a:pPr>
            <a:r>
              <a:rPr lang="en-US" sz="1300" dirty="0" smtClean="0">
                <a:solidFill>
                  <a:srgbClr val="333333"/>
                </a:solidFill>
                <a:cs typeface="Arial" pitchFamily="34" charset="0"/>
              </a:rPr>
              <a:t>Social </a:t>
            </a:r>
            <a:r>
              <a:rPr lang="en-US" sz="1300" dirty="0">
                <a:solidFill>
                  <a:srgbClr val="333333"/>
                </a:solidFill>
                <a:cs typeface="Arial" pitchFamily="34" charset="0"/>
              </a:rPr>
              <a:t>media services facilitate the creation and dissemination of </a:t>
            </a:r>
            <a:r>
              <a:rPr lang="en-US" sz="1300" b="1" dirty="0">
                <a:solidFill>
                  <a:schemeClr val="accent1"/>
                </a:solidFill>
                <a:cs typeface="Arial" pitchFamily="34" charset="0"/>
              </a:rPr>
              <a:t>user-generated </a:t>
            </a:r>
            <a:r>
              <a:rPr lang="en-US" sz="1300" b="1" dirty="0" smtClean="0">
                <a:solidFill>
                  <a:schemeClr val="accent1"/>
                </a:solidFill>
                <a:cs typeface="Arial" pitchFamily="34" charset="0"/>
              </a:rPr>
              <a:t>content</a:t>
            </a:r>
            <a:r>
              <a:rPr lang="en-US" sz="1300" dirty="0" smtClean="0">
                <a:cs typeface="Arial" pitchFamily="34" charset="0"/>
              </a:rPr>
              <a:t>, </a:t>
            </a:r>
            <a:r>
              <a:rPr lang="en-US" sz="1300" dirty="0" smtClean="0">
                <a:solidFill>
                  <a:srgbClr val="333333"/>
                </a:solidFill>
                <a:cs typeface="Arial" pitchFamily="34" charset="0"/>
              </a:rPr>
              <a:t>from which social analytics can then elicit insights.</a:t>
            </a:r>
            <a:r>
              <a:rPr lang="en-US" sz="1300" b="1" dirty="0" smtClean="0">
                <a:solidFill>
                  <a:srgbClr val="333333"/>
                </a:solidFill>
                <a:cs typeface="Arial" pitchFamily="34" charset="0"/>
              </a:rPr>
              <a:t/>
            </a:r>
            <a:br>
              <a:rPr lang="en-US" sz="1300" b="1" dirty="0" smtClean="0">
                <a:solidFill>
                  <a:srgbClr val="333333"/>
                </a:solidFill>
                <a:cs typeface="Arial" pitchFamily="34" charset="0"/>
              </a:rPr>
            </a:br>
            <a:endParaRPr lang="en-US" sz="1300" dirty="0" smtClean="0">
              <a:solidFill>
                <a:srgbClr val="333333"/>
              </a:solidFill>
              <a:cs typeface="Arial" pitchFamily="34" charset="0"/>
            </a:endParaRPr>
          </a:p>
          <a:p>
            <a:pPr marL="234950" indent="-234950" fontAlgn="base">
              <a:spcBef>
                <a:spcPct val="0"/>
              </a:spcBef>
              <a:spcAft>
                <a:spcPct val="0"/>
              </a:spcAft>
              <a:buFont typeface="Arial" pitchFamily="34" charset="0"/>
              <a:buChar char="•"/>
              <a:defRPr/>
            </a:pPr>
            <a:r>
              <a:rPr lang="en-US" sz="1300" dirty="0" smtClean="0">
                <a:solidFill>
                  <a:srgbClr val="333333"/>
                </a:solidFill>
                <a:cs typeface="Arial" pitchFamily="34" charset="0"/>
              </a:rPr>
              <a:t>Adoption </a:t>
            </a:r>
            <a:r>
              <a:rPr lang="en-US" sz="1300" dirty="0">
                <a:solidFill>
                  <a:srgbClr val="333333"/>
                </a:solidFill>
                <a:cs typeface="Arial" pitchFamily="34" charset="0"/>
              </a:rPr>
              <a:t>of social media began with younger consumers, </a:t>
            </a:r>
            <a:r>
              <a:rPr lang="en-US" sz="1300" dirty="0" smtClean="0">
                <a:solidFill>
                  <a:srgbClr val="333333"/>
                </a:solidFill>
                <a:cs typeface="Arial" pitchFamily="34" charset="0"/>
              </a:rPr>
              <a:t>but it has now </a:t>
            </a:r>
            <a:r>
              <a:rPr lang="en-US" sz="1300" b="1" dirty="0" smtClean="0">
                <a:solidFill>
                  <a:schemeClr val="accent1"/>
                </a:solidFill>
                <a:cs typeface="Arial" pitchFamily="34" charset="0"/>
              </a:rPr>
              <a:t>taken off with all demographics</a:t>
            </a:r>
            <a:r>
              <a:rPr lang="en-US" sz="1300" dirty="0" smtClean="0">
                <a:solidFill>
                  <a:srgbClr val="333333"/>
                </a:solidFill>
                <a:cs typeface="Arial" pitchFamily="34" charset="0"/>
              </a:rPr>
              <a:t>. </a:t>
            </a:r>
            <a:br>
              <a:rPr lang="en-US" sz="1300" dirty="0" smtClean="0">
                <a:solidFill>
                  <a:srgbClr val="333333"/>
                </a:solidFill>
                <a:cs typeface="Arial" pitchFamily="34" charset="0"/>
              </a:rPr>
            </a:br>
            <a:endParaRPr lang="en-US" sz="1300" dirty="0" smtClean="0">
              <a:solidFill>
                <a:srgbClr val="333333"/>
              </a:solidFill>
              <a:cs typeface="Arial" pitchFamily="34" charset="0"/>
            </a:endParaRPr>
          </a:p>
          <a:p>
            <a:pPr marL="234950" indent="-234950" fontAlgn="base">
              <a:spcBef>
                <a:spcPct val="0"/>
              </a:spcBef>
              <a:spcAft>
                <a:spcPct val="0"/>
              </a:spcAft>
              <a:buFont typeface="Arial" pitchFamily="34" charset="0"/>
              <a:buChar char="•"/>
              <a:defRPr/>
            </a:pPr>
            <a:r>
              <a:rPr lang="en-US" sz="1300" dirty="0" smtClean="0">
                <a:solidFill>
                  <a:srgbClr val="333333"/>
                </a:solidFill>
                <a:cs typeface="Arial" pitchFamily="34" charset="0"/>
              </a:rPr>
              <a:t>Social </a:t>
            </a:r>
            <a:r>
              <a:rPr lang="en-US" sz="1300" dirty="0">
                <a:solidFill>
                  <a:srgbClr val="333333"/>
                </a:solidFill>
                <a:cs typeface="Arial" pitchFamily="34" charset="0"/>
              </a:rPr>
              <a:t>media is displacing traditional e-channels, such as </a:t>
            </a:r>
            <a:r>
              <a:rPr lang="en-US" sz="1300" dirty="0" smtClean="0">
                <a:solidFill>
                  <a:srgbClr val="333333"/>
                </a:solidFill>
                <a:cs typeface="Arial" pitchFamily="34" charset="0"/>
              </a:rPr>
              <a:t>email</a:t>
            </a:r>
            <a:r>
              <a:rPr lang="en-US" sz="1300" dirty="0">
                <a:solidFill>
                  <a:srgbClr val="333333"/>
                </a:solidFill>
                <a:cs typeface="Arial" pitchFamily="34" charset="0"/>
              </a:rPr>
              <a:t>, as </a:t>
            </a:r>
            <a:r>
              <a:rPr lang="en-US" sz="1300" b="1" dirty="0">
                <a:solidFill>
                  <a:schemeClr val="accent1"/>
                </a:solidFill>
                <a:cs typeface="Arial" pitchFamily="34" charset="0"/>
              </a:rPr>
              <a:t>consumers’ preferred method of interacting with one </a:t>
            </a:r>
            <a:r>
              <a:rPr lang="en-US" sz="1300" b="1" dirty="0" smtClean="0">
                <a:solidFill>
                  <a:schemeClr val="accent1"/>
                </a:solidFill>
                <a:cs typeface="Arial" pitchFamily="34" charset="0"/>
              </a:rPr>
              <a:t>another</a:t>
            </a:r>
            <a:r>
              <a:rPr lang="en-US" sz="1300" b="1" dirty="0" smtClean="0">
                <a:solidFill>
                  <a:srgbClr val="333333"/>
                </a:solidFill>
                <a:cs typeface="Arial" pitchFamily="34" charset="0"/>
              </a:rPr>
              <a:t>. </a:t>
            </a:r>
          </a:p>
        </p:txBody>
      </p:sp>
      <p:grpSp>
        <p:nvGrpSpPr>
          <p:cNvPr id="4" name="Group 136"/>
          <p:cNvGrpSpPr/>
          <p:nvPr/>
        </p:nvGrpSpPr>
        <p:grpSpPr>
          <a:xfrm>
            <a:off x="326232" y="5532120"/>
            <a:ext cx="8491536" cy="848310"/>
            <a:chOff x="328291" y="3598911"/>
            <a:chExt cx="8491536" cy="848310"/>
          </a:xfrm>
        </p:grpSpPr>
        <p:sp>
          <p:nvSpPr>
            <p:cNvPr id="21" name="Rounded Rectangle 20"/>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5850" indent="-9525" fontAlgn="base">
                <a:spcBef>
                  <a:spcPct val="0"/>
                </a:spcBef>
                <a:spcAft>
                  <a:spcPct val="0"/>
                </a:spcAft>
              </a:pPr>
              <a:r>
                <a:rPr lang="en-CA" sz="1200" dirty="0" smtClean="0">
                  <a:solidFill>
                    <a:srgbClr val="333333"/>
                  </a:solidFill>
                </a:rPr>
                <a:t>Organizations must add social channels to the marketing, sales, and service mix or risk losing business to savvy competitors. Social channels are essential for B2C organizations: fish where the fish are!</a:t>
              </a:r>
            </a:p>
            <a:p>
              <a:pPr marL="1085850" indent="-9525" fontAlgn="base">
                <a:spcBef>
                  <a:spcPct val="0"/>
                </a:spcBef>
                <a:spcAft>
                  <a:spcPct val="0"/>
                </a:spcAft>
              </a:pPr>
              <a:r>
                <a:rPr lang="en-CA" sz="1200" dirty="0" smtClean="0">
                  <a:solidFill>
                    <a:srgbClr val="333333"/>
                  </a:solidFill>
                </a:rPr>
                <a:t>For more information, refer to Info-Tech’s </a:t>
              </a:r>
              <a:r>
                <a:rPr lang="en-CA" sz="1200" i="1" dirty="0" smtClean="0">
                  <a:solidFill>
                    <a:srgbClr val="0070C0"/>
                  </a:solidFill>
                  <a:hlinkClick r:id="rId3"/>
                </a:rPr>
                <a:t>Leverage Social Media for Enhanced Customer Interaction</a:t>
              </a:r>
              <a:r>
                <a:rPr lang="en-CA" sz="1200" dirty="0" smtClean="0">
                  <a:solidFill>
                    <a:srgbClr val="333333"/>
                  </a:solidFill>
                </a:rPr>
                <a:t>.</a:t>
              </a:r>
            </a:p>
          </p:txBody>
        </p:sp>
        <p:pic>
          <p:nvPicPr>
            <p:cNvPr id="22" name="Picture 21" descr="insight.png"/>
            <p:cNvPicPr>
              <a:picLocks noChangeAspect="1"/>
            </p:cNvPicPr>
            <p:nvPr/>
          </p:nvPicPr>
          <p:blipFill>
            <a:blip r:embed="rId4" cstate="print"/>
            <a:stretch>
              <a:fillRect/>
            </a:stretch>
          </p:blipFill>
          <p:spPr>
            <a:xfrm>
              <a:off x="328614" y="3609020"/>
              <a:ext cx="1000207" cy="838201"/>
            </a:xfrm>
            <a:prstGeom prst="rect">
              <a:avLst/>
            </a:prstGeom>
          </p:spPr>
        </p:pic>
      </p:grpSp>
      <p:pic>
        <p:nvPicPr>
          <p:cNvPr id="42086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75986" y="2000240"/>
            <a:ext cx="3596542" cy="357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p:nvCxnSpPr>
        <p:spPr>
          <a:xfrm rot="5400000">
            <a:off x="2928926" y="3786190"/>
            <a:ext cx="3286148"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9552" y="1196752"/>
            <a:ext cx="8280920" cy="646331"/>
          </a:xfrm>
          <a:prstGeom prst="rect">
            <a:avLst/>
          </a:prstGeom>
        </p:spPr>
        <p:txBody>
          <a:bodyPr wrap="square">
            <a:spAutoFit/>
          </a:bodyPr>
          <a:lstStyle/>
          <a:p>
            <a:r>
              <a:rPr lang="en-CA" b="1" dirty="0" smtClean="0"/>
              <a:t>There’s an awful lot of benefit [to using social channels] for very little cost.					- Carol Voss, Marketing Director </a:t>
            </a:r>
            <a:endParaRPr lang="en-CA" b="1" dirty="0"/>
          </a:p>
        </p:txBody>
      </p:sp>
      <p:pic>
        <p:nvPicPr>
          <p:cNvPr id="12" name="Picture 11" descr="quote2.wmf"/>
          <p:cNvPicPr>
            <a:picLocks noChangeAspect="1"/>
          </p:cNvPicPr>
          <p:nvPr/>
        </p:nvPicPr>
        <p:blipFill>
          <a:blip r:embed="rId6" cstate="print"/>
          <a:stretch>
            <a:fillRect/>
          </a:stretch>
        </p:blipFill>
        <p:spPr>
          <a:xfrm>
            <a:off x="1475656" y="1556792"/>
            <a:ext cx="336701" cy="240501"/>
          </a:xfrm>
          <a:prstGeom prst="rect">
            <a:avLst/>
          </a:prstGeom>
        </p:spPr>
      </p:pic>
      <p:pic>
        <p:nvPicPr>
          <p:cNvPr id="13" name="Picture 12" descr="quote1.wmf"/>
          <p:cNvPicPr>
            <a:picLocks noChangeAspect="1"/>
          </p:cNvPicPr>
          <p:nvPr/>
        </p:nvPicPr>
        <p:blipFill>
          <a:blip r:embed="rId7" cstate="print"/>
          <a:stretch>
            <a:fillRect/>
          </a:stretch>
        </p:blipFill>
        <p:spPr>
          <a:xfrm>
            <a:off x="251520" y="1196752"/>
            <a:ext cx="336701" cy="240501"/>
          </a:xfrm>
          <a:prstGeom prst="rect">
            <a:avLst/>
          </a:prstGeom>
        </p:spPr>
      </p:pic>
      <p:pic>
        <p:nvPicPr>
          <p:cNvPr id="14" name="Picture 13" descr="sample_linkbar-itrgNEW.gif">
            <a:hlinkClick r:id="rId8"/>
          </p:cNvPr>
          <p:cNvPicPr>
            <a:picLocks noChangeAspect="1"/>
          </p:cNvPicPr>
          <p:nvPr/>
        </p:nvPicPr>
        <p:blipFill>
          <a:blip r:embed="rId9"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405129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nvGraphicFramePr>
        <p:xfrm>
          <a:off x="0" y="0"/>
          <a:ext cx="158750" cy="158750"/>
        </p:xfrm>
        <a:graphic>
          <a:graphicData uri="http://schemas.openxmlformats.org/presentationml/2006/ole">
            <p:oleObj spid="_x0000_s277519" name="think-cell Slide" r:id="rId10" imgW="360" imgH="360" progId="">
              <p:embed/>
            </p:oleObj>
          </a:graphicData>
        </a:graphic>
      </p:graphicFrame>
      <p:sp>
        <p:nvSpPr>
          <p:cNvPr id="6" name="Rectangle 5"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fontAlgn="base">
              <a:spcBef>
                <a:spcPct val="0"/>
              </a:spcBef>
              <a:spcAft>
                <a:spcPct val="0"/>
              </a:spcAft>
            </a:pPr>
            <a:endParaRPr lang="en-US" sz="1200" dirty="0">
              <a:solidFill>
                <a:srgbClr val="FFFFFF"/>
              </a:solidFill>
              <a:sym typeface="Arial"/>
            </a:endParaRPr>
          </a:p>
        </p:txBody>
      </p:sp>
      <p:sp>
        <p:nvSpPr>
          <p:cNvPr id="2" name="Title 1"/>
          <p:cNvSpPr>
            <a:spLocks noGrp="1"/>
          </p:cNvSpPr>
          <p:nvPr>
            <p:ph type="title"/>
            <p:custDataLst>
              <p:tags r:id="rId3"/>
            </p:custDataLst>
          </p:nvPr>
        </p:nvSpPr>
        <p:spPr/>
        <p:txBody>
          <a:bodyPr/>
          <a:lstStyle/>
          <a:p>
            <a:r>
              <a:rPr lang="en-US" dirty="0" smtClean="0"/>
              <a:t>Do not leave value on the table; include social analytics in your social media initiative if you want it to reach its full potential</a:t>
            </a:r>
            <a:endParaRPr lang="en-CA" dirty="0"/>
          </a:p>
        </p:txBody>
      </p:sp>
      <p:sp>
        <p:nvSpPr>
          <p:cNvPr id="10" name="TextBox 9"/>
          <p:cNvSpPr txBox="1"/>
          <p:nvPr>
            <p:custDataLst>
              <p:tags r:id="rId4"/>
            </p:custDataLst>
          </p:nvPr>
        </p:nvSpPr>
        <p:spPr>
          <a:xfrm>
            <a:off x="357158" y="4206444"/>
            <a:ext cx="5143536" cy="2031325"/>
          </a:xfrm>
          <a:prstGeom prst="rect">
            <a:avLst/>
          </a:prstGeom>
          <a:solidFill>
            <a:schemeClr val="accent1">
              <a:lumMod val="20000"/>
              <a:lumOff val="80000"/>
            </a:schemeClr>
          </a:solidFill>
          <a:ln w="25400">
            <a:solidFill>
              <a:schemeClr val="accent1"/>
            </a:solidFill>
          </a:ln>
        </p:spPr>
        <p:txBody>
          <a:bodyPr wrap="square" rtlCol="0">
            <a:spAutoFit/>
          </a:bodyPr>
          <a:lstStyle/>
          <a:p>
            <a:pPr fontAlgn="base">
              <a:spcBef>
                <a:spcPct val="0"/>
              </a:spcBef>
              <a:spcAft>
                <a:spcPct val="0"/>
              </a:spcAft>
            </a:pPr>
            <a:r>
              <a:rPr lang="en-CA" sz="1400" dirty="0" smtClean="0"/>
              <a:t>On the surface, a social analytics project can look very much like a business concern with minimal IT involvement. This is obviously untrue. There are three points IT will be central in:</a:t>
            </a:r>
          </a:p>
          <a:p>
            <a:pPr marL="180000" indent="-180000" fontAlgn="base">
              <a:spcBef>
                <a:spcPct val="0"/>
              </a:spcBef>
              <a:spcAft>
                <a:spcPct val="0"/>
              </a:spcAft>
              <a:buFont typeface="Arial" pitchFamily="34" charset="0"/>
              <a:buChar char="•"/>
            </a:pPr>
            <a:r>
              <a:rPr lang="en-CA" sz="1400" dirty="0" smtClean="0"/>
              <a:t>The tools used to collect the data.</a:t>
            </a:r>
          </a:p>
          <a:p>
            <a:pPr marL="180000" indent="-180000" fontAlgn="base">
              <a:spcBef>
                <a:spcPct val="0"/>
              </a:spcBef>
              <a:spcAft>
                <a:spcPct val="0"/>
              </a:spcAft>
              <a:buFont typeface="Arial" pitchFamily="34" charset="0"/>
              <a:buChar char="•"/>
            </a:pPr>
            <a:r>
              <a:rPr lang="en-CA" sz="1400" dirty="0" smtClean="0"/>
              <a:t>The data management disciplines (retention, organization, retrieval, consistency, appropriate use).</a:t>
            </a:r>
          </a:p>
          <a:p>
            <a:pPr marL="180000" indent="-180000" fontAlgn="base">
              <a:spcBef>
                <a:spcPct val="0"/>
              </a:spcBef>
              <a:spcAft>
                <a:spcPct val="0"/>
              </a:spcAft>
              <a:buFont typeface="Arial" pitchFamily="34" charset="0"/>
              <a:buChar char="•"/>
            </a:pPr>
            <a:r>
              <a:rPr lang="en-CA" sz="1400" dirty="0" smtClean="0"/>
              <a:t>The integration of social media analytics and management platforms into other reporting, analytics, and transaction processing systems already established within the company.</a:t>
            </a:r>
            <a:endParaRPr lang="en-CA" sz="1400" dirty="0">
              <a:solidFill>
                <a:srgbClr val="333333"/>
              </a:solidFill>
            </a:endParaRPr>
          </a:p>
        </p:txBody>
      </p:sp>
      <p:sp>
        <p:nvSpPr>
          <p:cNvPr id="27" name="Rectangle 26"/>
          <p:cNvSpPr/>
          <p:nvPr>
            <p:custDataLst>
              <p:tags r:id="rId5"/>
            </p:custDataLst>
          </p:nvPr>
        </p:nvSpPr>
        <p:spPr>
          <a:xfrm>
            <a:off x="357158" y="2539230"/>
            <a:ext cx="5143536" cy="1512000"/>
          </a:xfrm>
          <a:prstGeom prst="rect">
            <a:avLst/>
          </a:prstGeom>
          <a:solidFill>
            <a:schemeClr val="bg1"/>
          </a:solidFill>
          <a:ln w="25400">
            <a:solidFill>
              <a:srgbClr val="C777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dirty="0" smtClean="0">
                <a:solidFill>
                  <a:schemeClr val="tx1"/>
                </a:solidFill>
              </a:rPr>
              <a:t>In the social analytics aspect of social media management, organizations identify trends expressed through social media. When undertaken successfully, businesses can use this information to make better strategic decisions in terms of PR, marketing, customer service, and product development.  </a:t>
            </a:r>
            <a:endParaRPr lang="en-CA" sz="1400" dirty="0">
              <a:solidFill>
                <a:schemeClr val="tx1"/>
              </a:solidFill>
            </a:endParaRPr>
          </a:p>
        </p:txBody>
      </p:sp>
      <p:sp>
        <p:nvSpPr>
          <p:cNvPr id="37" name="Rectangle 36"/>
          <p:cNvSpPr/>
          <p:nvPr>
            <p:custDataLst>
              <p:tags r:id="rId6"/>
            </p:custDataLst>
          </p:nvPr>
        </p:nvSpPr>
        <p:spPr>
          <a:xfrm>
            <a:off x="357158" y="1187879"/>
            <a:ext cx="8501122" cy="1169551"/>
          </a:xfrm>
          <a:prstGeom prst="rect">
            <a:avLst/>
          </a:prstGeom>
        </p:spPr>
        <p:txBody>
          <a:bodyPr wrap="square">
            <a:spAutoFit/>
          </a:bodyPr>
          <a:lstStyle/>
          <a:p>
            <a:r>
              <a:rPr lang="en-US" sz="1400" b="1" dirty="0" smtClean="0">
                <a:solidFill>
                  <a:schemeClr val="accent2"/>
                </a:solidFill>
              </a:rPr>
              <a:t>Social Media Management Platforms (SMMPs) </a:t>
            </a:r>
            <a:r>
              <a:rPr lang="en-US" sz="1400" dirty="0" smtClean="0"/>
              <a:t>are solutions (typically cloud-based) that offer a host of features for effectively monitoring and managing your organization’s presence in the social cloud. SMMPs give businesses the tools they need to run social campaigns in a timely and cost-effective manner. SMMP functionality falls broadly into three categories: account &amp; campaign management, in-band response, and social monitoring/analytics.</a:t>
            </a:r>
          </a:p>
        </p:txBody>
      </p:sp>
      <p:sp>
        <p:nvSpPr>
          <p:cNvPr id="14" name="Rectangle 13"/>
          <p:cNvSpPr/>
          <p:nvPr/>
        </p:nvSpPr>
        <p:spPr>
          <a:xfrm>
            <a:off x="6081633" y="3210199"/>
            <a:ext cx="2703398" cy="14111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dirty="0"/>
          </a:p>
        </p:txBody>
      </p:sp>
      <p:sp>
        <p:nvSpPr>
          <p:cNvPr id="15" name="Rectangle 14"/>
          <p:cNvSpPr/>
          <p:nvPr/>
        </p:nvSpPr>
        <p:spPr>
          <a:xfrm>
            <a:off x="6179200" y="3285449"/>
            <a:ext cx="2557348"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Account &amp; Campaign Management</a:t>
            </a:r>
            <a:endParaRPr lang="en-US" sz="1200" dirty="0"/>
          </a:p>
        </p:txBody>
      </p:sp>
      <p:sp>
        <p:nvSpPr>
          <p:cNvPr id="16" name="Rectangle 15"/>
          <p:cNvSpPr/>
          <p:nvPr/>
        </p:nvSpPr>
        <p:spPr>
          <a:xfrm>
            <a:off x="6179200" y="3757519"/>
            <a:ext cx="2557348"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In-Band Response</a:t>
            </a:r>
            <a:endParaRPr lang="en-US" sz="1200" dirty="0"/>
          </a:p>
        </p:txBody>
      </p:sp>
      <p:sp>
        <p:nvSpPr>
          <p:cNvPr id="17" name="Rectangle 16"/>
          <p:cNvSpPr/>
          <p:nvPr/>
        </p:nvSpPr>
        <p:spPr>
          <a:xfrm>
            <a:off x="6179200" y="4229590"/>
            <a:ext cx="2557348" cy="324000"/>
          </a:xfrm>
          <a:prstGeom prst="rect">
            <a:avLst/>
          </a:prstGeom>
          <a:ln>
            <a:solidFill>
              <a:srgbClr val="C777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Social Monitoring/Analytics</a:t>
            </a:r>
            <a:endParaRPr lang="en-US" sz="1200" b="1" dirty="0"/>
          </a:p>
        </p:txBody>
      </p:sp>
      <p:sp>
        <p:nvSpPr>
          <p:cNvPr id="13" name="TextBox 12"/>
          <p:cNvSpPr txBox="1"/>
          <p:nvPr/>
        </p:nvSpPr>
        <p:spPr>
          <a:xfrm rot="16200000">
            <a:off x="5204940" y="3761907"/>
            <a:ext cx="1411196" cy="307777"/>
          </a:xfrm>
          <a:prstGeom prst="rect">
            <a:avLst/>
          </a:prstGeom>
          <a:solidFill>
            <a:schemeClr val="tx1"/>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b="1" dirty="0" smtClean="0"/>
              <a:t>SMMP</a:t>
            </a:r>
            <a:endParaRPr lang="en-US" sz="1400" b="1" dirty="0"/>
          </a:p>
        </p:txBody>
      </p:sp>
      <p:sp>
        <p:nvSpPr>
          <p:cNvPr id="18" name="Rectangle 17"/>
          <p:cNvSpPr/>
          <p:nvPr/>
        </p:nvSpPr>
        <p:spPr>
          <a:xfrm>
            <a:off x="5715008" y="2566893"/>
            <a:ext cx="3071834" cy="4231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End Users</a:t>
            </a:r>
          </a:p>
          <a:p>
            <a:pPr algn="ctr"/>
            <a:r>
              <a:rPr lang="en-US" sz="1200" dirty="0" smtClean="0"/>
              <a:t>(e.g. marketing managers)</a:t>
            </a:r>
            <a:endParaRPr lang="en-US" sz="1200" dirty="0"/>
          </a:p>
        </p:txBody>
      </p:sp>
      <p:sp>
        <p:nvSpPr>
          <p:cNvPr id="20" name="TextBox 19"/>
          <p:cNvSpPr txBox="1"/>
          <p:nvPr/>
        </p:nvSpPr>
        <p:spPr>
          <a:xfrm>
            <a:off x="5912707" y="5853041"/>
            <a:ext cx="2856212" cy="433479"/>
          </a:xfrm>
          <a:prstGeom prst="rect">
            <a:avLst/>
          </a:prstGeom>
          <a:noFill/>
        </p:spPr>
        <p:txBody>
          <a:bodyPr wrap="square" rtlCol="0">
            <a:spAutoFit/>
          </a:bodyPr>
          <a:lstStyle/>
          <a:p>
            <a:r>
              <a:rPr lang="en-CA" sz="1200" i="1" dirty="0" smtClean="0"/>
              <a:t>SMMPs mediate interactions between </a:t>
            </a:r>
          </a:p>
          <a:p>
            <a:r>
              <a:rPr lang="en-CA" sz="1200" i="1" dirty="0" smtClean="0"/>
              <a:t>end users and the social cloud.</a:t>
            </a:r>
            <a:endParaRPr lang="en-CA" sz="1200" i="1" dirty="0"/>
          </a:p>
        </p:txBody>
      </p:sp>
      <p:pic>
        <p:nvPicPr>
          <p:cNvPr id="21"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715008" y="4666888"/>
            <a:ext cx="3071834" cy="1324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2" name="Straight Arrow Connector 21"/>
          <p:cNvCxnSpPr/>
          <p:nvPr/>
        </p:nvCxnSpPr>
        <p:spPr>
          <a:xfrm rot="5400000">
            <a:off x="7144345" y="4710289"/>
            <a:ext cx="211349" cy="1183"/>
          </a:xfrm>
          <a:prstGeom prst="straightConnector1">
            <a:avLst/>
          </a:prstGeom>
          <a:ln w="25400">
            <a:solidFill>
              <a:srgbClr val="D17D0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7145251" y="3095414"/>
            <a:ext cx="211349" cy="1183"/>
          </a:xfrm>
          <a:prstGeom prst="straightConnector1">
            <a:avLst/>
          </a:prstGeom>
          <a:ln w="25400">
            <a:solidFill>
              <a:srgbClr val="D17D0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7" idx="1"/>
            <a:endCxn id="27" idx="3"/>
          </p:cNvCxnSpPr>
          <p:nvPr>
            <p:custDataLst>
              <p:tags r:id="rId7"/>
            </p:custDataLst>
          </p:nvPr>
        </p:nvCxnSpPr>
        <p:spPr>
          <a:xfrm rot="10800000">
            <a:off x="5500694" y="3295230"/>
            <a:ext cx="678506" cy="1096360"/>
          </a:xfrm>
          <a:prstGeom prst="bentConnector3">
            <a:avLst>
              <a:gd name="adj1" fmla="val 71057"/>
            </a:avLst>
          </a:prstGeom>
          <a:ln w="25400">
            <a:solidFill>
              <a:srgbClr val="C77709"/>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15616" y="2420888"/>
            <a:ext cx="7056784"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23" name="Picture 22" descr="sample_linkbar-itrgNEW.gif">
            <a:hlinkClick r:id="rId12"/>
          </p:cNvPr>
          <p:cNvPicPr>
            <a:picLocks noChangeAspect="1"/>
          </p:cNvPicPr>
          <p:nvPr/>
        </p:nvPicPr>
        <p:blipFill>
          <a:blip r:embed="rId13"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5016056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34&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96"/>
  <p:tag name="ISPRING_SCORM_RATE_SLIDES" val="0"/>
  <p:tag name="ISPRING_SCORM_RATE_QUIZZES" val="0"/>
  <p:tag name="ISPRING_SCORM_PASSING_SCORE" val="0.0000000000"/>
  <p:tag name="ISPRING_RESOURCE_PATHS_HASH_2" val="6647f76894c0d9ad90348ed585fbd5b5b3d7fe5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WmbgyLWFWk.Cf1HdlAftd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wWoV2pU90C2iBlRJNpsh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wWoV2pU90C2iBlRJNpsh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k2Y9cLLaEywdZ6MZDny8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4iK20oNHY0OwbKuLj7Kx5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ipQX0hyzU.gV7AEwpkMO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8EqhZy1k.LUCl7Qxqy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VtRlRgntD0ekOgEk37bYi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4M7ab6Z7LUa.7I74IiyDf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ngyFqqmYFUC148BRyf4_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k2Y9cLLaEywdZ6MZDny8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lCEmNj9T2Ee0kuI8snEaE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na3urMS9FkiwasfZ5suLd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siiuVvKgtU6l.Wu14Kor_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WmbgyLWFWk.Cf1HdlAftd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0Hntqng860S0NGLKXCiLE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wWoV2pU90C2iBlRJNpsh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wWoV2pU90C2iBlRJNpsh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bFZVvIN3km10Z_Xo_pbA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zHkoUy0xEkmjHa.zZedya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Kx4EbU2Z8UCtO4ViI4Hi9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4iK20oNHY0OwbKuLj7Kx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BPeOAys_jU.tZK7ACs7VE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KMb8eKBg0qBX92Vb.esR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1VPViFC50Ggq3Iz.6H9k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OWslc4PM2kybmjo_xNla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j1_4.ZzOkan0UyyBUXzm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WG13wTDcME.ID_v7aW2MK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ecm3dSDD6kqkGqv2yvUON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dl0.P8fln061_y8Pj2rU5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Mi7GKdli06yVG3sO_1KC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u5K.T.2sUyo7Isw8aIZ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ipQX0hyzU.gV7AEwpkMO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5PuSVeIglkeFcdHttD4Q_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wLR7Ehh0PkC9gnec2rnN5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TfBACwBTYkOYXBO8ofBTX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s3gSIQ.fvEGzMQdd3wSew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HH_BACeeCEGzmHpcZzalC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GlBdM35jEUa.b867XRp.K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u5K.T.2sUyo7Isw8aIZN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jXaeYCu5KEuQeqCWDSeIK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xt2E6lIZd0WMDllaGnGze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NHN2vxTDQkOZhy4tp_BAU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8EqhZy1k.LUCl7QxqyU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uW.ZEHz8lkuFaA23V.egJ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jc6y1BEKMUGnq26.Dt3yH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jqOSVhh15U6Nrm5jjYKrZ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nqLZm82KAEKKavU_lAqMI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u5K.T.2sUyo7Isw8aIZN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anHbxUWLOU24kkzctM0s6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tRlRgntD0ekOgEk37bYi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M7ab6Z7LUa.7I74IiyDf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na3urMS9FkiwasfZ5suLd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iiuVvKgtU6l.Wu14Kor_w"/>
</p:tagLst>
</file>

<file path=ppt/theme/theme1.xml><?xml version="1.0" encoding="utf-8"?>
<a:theme xmlns:a="http://schemas.openxmlformats.org/drawingml/2006/main" name="1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2157</Words>
  <Application>Microsoft Office PowerPoint</Application>
  <PresentationFormat>On-screen Show (4:3)</PresentationFormat>
  <Paragraphs>153</Paragraphs>
  <Slides>12</Slides>
  <Notes>12</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12</vt:i4>
      </vt:variant>
    </vt:vector>
  </HeadingPairs>
  <TitlesOfParts>
    <vt:vector size="19" baseType="lpstr">
      <vt:lpstr>1_Office Theme</vt:lpstr>
      <vt:lpstr>8_Office Theme</vt:lpstr>
      <vt:lpstr>3_Office Theme</vt:lpstr>
      <vt:lpstr>11_Office Theme</vt:lpstr>
      <vt:lpstr>12_Office Theme</vt:lpstr>
      <vt:lpstr>13_Office Theme</vt:lpstr>
      <vt:lpstr>think-cell Slide</vt:lpstr>
      <vt:lpstr>Slide 1</vt:lpstr>
      <vt:lpstr>Introduction</vt:lpstr>
      <vt:lpstr>Executive Summary</vt:lpstr>
      <vt:lpstr>The Info-Tech Sales, Marketing, and Customer Service Applications Roadmap</vt:lpstr>
      <vt:lpstr>The Info-Tech Business Intelligence &amp; Analytics Roadmap</vt:lpstr>
      <vt:lpstr>Decide whether your organization needs to monitor social analytics by examining end-customer social media use</vt:lpstr>
      <vt:lpstr>Slide 7</vt:lpstr>
      <vt:lpstr>Fish where the fish are: Consumers are embracing social media services as their communication medium of choice</vt:lpstr>
      <vt:lpstr>Do not leave value on the table; include social analytics in your social media initiative if you want it to reach its full potential</vt:lpstr>
      <vt:lpstr>Don’t treat social analytics like traditional BI; the immaturity of the market demands a different set of priorities</vt:lpstr>
      <vt:lpstr>Social Analytics is still an emerging practice, but adoption and use are on the rise for the future</vt:lpstr>
      <vt:lpstr>Info-Tech Research Group Helps IT Professionals 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Formulate-a-Social-Analytics-Strat-SB-Sample-flash</dc:title>
  <dc:creator/>
  <cp:lastModifiedBy/>
  <cp:revision>1</cp:revision>
  <dcterms:created xsi:type="dcterms:W3CDTF">2012-01-25T20:03:08Z</dcterms:created>
  <dcterms:modified xsi:type="dcterms:W3CDTF">2012-01-25T20:04:22Z</dcterms:modified>
</cp:coreProperties>
</file>