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Lst>
  <p:notesMasterIdLst>
    <p:notesMasterId r:id="rId16"/>
  </p:notesMasterIdLst>
  <p:handoutMasterIdLst>
    <p:handoutMasterId r:id="rId17"/>
  </p:handoutMasterIdLst>
  <p:sldIdLst>
    <p:sldId id="256" r:id="rId5"/>
    <p:sldId id="259" r:id="rId6"/>
    <p:sldId id="260" r:id="rId7"/>
    <p:sldId id="261" r:id="rId8"/>
    <p:sldId id="262" r:id="rId9"/>
    <p:sldId id="263" r:id="rId10"/>
    <p:sldId id="264" r:id="rId11"/>
    <p:sldId id="265" r:id="rId12"/>
    <p:sldId id="266" r:id="rId13"/>
    <p:sldId id="267" r:id="rId14"/>
    <p:sldId id="257" r:id="rId15"/>
  </p:sldIdLst>
  <p:sldSz cx="9144000" cy="6858000" type="screen4x3"/>
  <p:notesSz cx="6858000" cy="9144000"/>
  <p:custDataLst>
    <p:tags r:id="rId1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Wynder" initials="C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CECECE"/>
    <a:srgbClr val="998F57"/>
    <a:srgbClr val="7B7B7B"/>
    <a:srgbClr val="ADB7C3"/>
    <a:srgbClr val="5D5936"/>
    <a:srgbClr val="2576B7"/>
    <a:srgbClr val="C77709"/>
    <a:srgbClr val="25BCB7"/>
    <a:srgbClr val="D17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48" autoAdjust="0"/>
    <p:restoredTop sz="90335" autoAdjust="0"/>
  </p:normalViewPr>
  <p:slideViewPr>
    <p:cSldViewPr snapToObjects="1">
      <p:cViewPr varScale="1">
        <p:scale>
          <a:sx n="105" d="100"/>
          <a:sy n="105" d="100"/>
        </p:scale>
        <p:origin x="-330" y="-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3-23T06:30:48.253" idx="3">
    <p:pos x="2147" y="3524"/>
    <p:text>Production link to ERP site expansion list document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3-21T11:35:46.513" idx="4">
    <p:pos x="5274" y="2947"/>
    <p:text>Production: link to ERP steering committee charter document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11/06/2012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168745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6390107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376584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2999395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extLst>
      <p:ext uri="{BB962C8B-B14F-4D97-AF65-F5344CB8AC3E}">
        <p14:creationId xmlns:p14="http://schemas.microsoft.com/office/powerpoint/2010/main" val="313972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365191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319289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1517521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192892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3010518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3010518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9285708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241543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extLst>
      <p:ext uri="{BB962C8B-B14F-4D97-AF65-F5344CB8AC3E}">
        <p14:creationId xmlns:p14="http://schemas.microsoft.com/office/powerpoint/2010/main" val="421445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7217884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 id="2147483696" r:id="rId3"/>
    <p:sldLayoutId id="2147483697" r:id="rId4"/>
    <p:sldLayoutId id="2147483698" r:id="rId5"/>
    <p:sldLayoutId id="2147483699"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implement-a-multi-site-er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hyperlink" Target="http://www.infotech.com/research/ss/project-management-essentials" TargetMode="External"/><Relationship Id="rId7"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infotech.com/research/ss/it-implement-a-multi-site-erp" TargetMode="External"/><Relationship Id="rId5" Type="http://schemas.openxmlformats.org/officeDocument/2006/relationships/image" Target="../media/image10.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11.png"/><Relationship Id="rId4" Type="http://schemas.openxmlformats.org/officeDocument/2006/relationships/hyperlink" Target="http://www.infotech.com/research/ss/it-implement-a-multi-site-er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implement-a-multi-site-er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implement-a-multi-site-er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infotech.com/research/ss/it-implement-a-multi-site-erp" TargetMode="External"/><Relationship Id="rId4" Type="http://schemas.openxmlformats.org/officeDocument/2006/relationships/image" Target="../media/image5.tiff"/></Relationships>
</file>

<file path=ppt/slides/_rels/slide5.xml.rels><?xml version="1.0" encoding="UTF-8" standalone="yes"?>
<Relationships xmlns="http://schemas.openxmlformats.org/package/2006/relationships"><Relationship Id="rId8" Type="http://schemas.openxmlformats.org/officeDocument/2006/relationships/hyperlink" Target="http://www.infotech.com/research/ss/embrace-the-cloud" TargetMode="External"/><Relationship Id="rId13" Type="http://schemas.openxmlformats.org/officeDocument/2006/relationships/hyperlink" Target="http://www.infotech.com/research/ss/it-implement-a-multi-site-erp" TargetMode="External"/><Relationship Id="rId3" Type="http://schemas.openxmlformats.org/officeDocument/2006/relationships/image" Target="../media/image6.wmf"/><Relationship Id="rId7" Type="http://schemas.openxmlformats.org/officeDocument/2006/relationships/hyperlink" Target="http://www.infotech.com/research/ss/craft-a-converged-data-center-networking-strategy" TargetMode="External"/><Relationship Id="rId12" Type="http://schemas.openxmlformats.org/officeDocument/2006/relationships/hyperlink" Target="http://www.infotech.com/browse/infrastructure/risk-management/data-securit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nfotech.com/browse/infrastructure/risk-management/security-policy-process" TargetMode="External"/><Relationship Id="rId11" Type="http://schemas.openxmlformats.org/officeDocument/2006/relationships/hyperlink" Target="http://www.infotech.com/research/ss/it-build-the-enterprise-access-network-of-the-future" TargetMode="External"/><Relationship Id="rId5" Type="http://schemas.openxmlformats.org/officeDocument/2006/relationships/hyperlink" Target="http://www.infotech.com/research/ss/develop-an-appropriate-erp-strategy" TargetMode="External"/><Relationship Id="rId10" Type="http://schemas.openxmlformats.org/officeDocument/2006/relationships/hyperlink" Target="http://www.infotech.com/browse/strategy-leadership/value-creation-measurement/stakeholder-management-business-value" TargetMode="External"/><Relationship Id="rId4" Type="http://schemas.openxmlformats.org/officeDocument/2006/relationships/hyperlink" Target="http://www.infotech.com/research/ss/it-build-an-erp-selection-strategy" TargetMode="External"/><Relationship Id="rId9" Type="http://schemas.openxmlformats.org/officeDocument/2006/relationships/hyperlink" Target="http://www.infotech.com/research/ss/it-implement-a-data-integration-strategy-in-the-cloud" TargetMode="External"/><Relationship Id="rId1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infotech.com/research/ss/it-implement-a-multi-site-erp"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3.gif"/><Relationship Id="rId4" Type="http://schemas.openxmlformats.org/officeDocument/2006/relationships/hyperlink" Target="http://www.infotech.com/research/ss/it-implement-a-multi-site-er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hyperlink" Target="http://www.infotech.com/research/ss/it-implement-a-multi-site-erp"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comments" Target="../comments/comment1.xml"/><Relationship Id="rId5" Type="http://schemas.openxmlformats.org/officeDocument/2006/relationships/image" Target="../media/image3.gif"/><Relationship Id="rId4" Type="http://schemas.openxmlformats.org/officeDocument/2006/relationships/hyperlink" Target="http://www.infotech.com/research/ss/it-implement-a-multi-site-er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996952"/>
            <a:ext cx="7454900" cy="864096"/>
          </a:xfrm>
        </p:spPr>
        <p:txBody>
          <a:bodyPr/>
          <a:lstStyle/>
          <a:p>
            <a:pPr lvl="0"/>
            <a:r>
              <a:rPr lang="en-CA" dirty="0"/>
              <a:t>Implement a Multi-site ERP Deployment</a:t>
            </a:r>
            <a:endParaRPr lang="en-US" dirty="0"/>
          </a:p>
        </p:txBody>
      </p:sp>
      <p:sp>
        <p:nvSpPr>
          <p:cNvPr id="8" name="Text Placeholder 7"/>
          <p:cNvSpPr>
            <a:spLocks noGrp="1"/>
          </p:cNvSpPr>
          <p:nvPr>
            <p:ph type="body" sz="quarter" idx="16"/>
          </p:nvPr>
        </p:nvSpPr>
        <p:spPr>
          <a:xfrm>
            <a:off x="767417" y="3861048"/>
            <a:ext cx="7467600" cy="508000"/>
          </a:xfrm>
        </p:spPr>
        <p:txBody>
          <a:bodyPr/>
          <a:lstStyle/>
          <a:p>
            <a:r>
              <a:rPr lang="en-CA" dirty="0"/>
              <a:t>Cultivate a multi-site ERP system that breeds business </a:t>
            </a:r>
            <a:r>
              <a:rPr lang="en-CA" dirty="0" smtClean="0"/>
              <a:t>efficiency</a:t>
            </a:r>
            <a:r>
              <a:rPr lang="en-CA" dirty="0"/>
              <a:t>.</a:t>
            </a:r>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124744"/>
            <a:ext cx="8620124" cy="657225"/>
          </a:xfrm>
        </p:spPr>
        <p:txBody>
          <a:bodyPr/>
          <a:lstStyle/>
          <a:p>
            <a:r>
              <a:rPr lang="en-US" dirty="0" smtClean="0"/>
              <a:t>The Integration Steering Committee (ISC) should include senior management outside IT and end users from all sites.</a:t>
            </a:r>
            <a:endParaRPr lang="en-US" dirty="0"/>
          </a:p>
        </p:txBody>
      </p:sp>
      <p:sp>
        <p:nvSpPr>
          <p:cNvPr id="3" name="Title 2"/>
          <p:cNvSpPr>
            <a:spLocks noGrp="1"/>
          </p:cNvSpPr>
          <p:nvPr>
            <p:ph type="title"/>
          </p:nvPr>
        </p:nvSpPr>
        <p:spPr>
          <a:xfrm>
            <a:off x="251520" y="260648"/>
            <a:ext cx="8625780" cy="864096"/>
          </a:xfrm>
        </p:spPr>
        <p:txBody>
          <a:bodyPr/>
          <a:lstStyle/>
          <a:p>
            <a:r>
              <a:rPr lang="en-US" dirty="0" smtClean="0"/>
              <a:t>Form an Integration Steering Committee to help guide the ERP implementation team</a:t>
            </a:r>
            <a:endParaRPr lang="en-US" dirty="0"/>
          </a:p>
        </p:txBody>
      </p:sp>
      <p:sp>
        <p:nvSpPr>
          <p:cNvPr id="10" name="Subtitle 2"/>
          <p:cNvSpPr txBox="1">
            <a:spLocks/>
          </p:cNvSpPr>
          <p:nvPr/>
        </p:nvSpPr>
        <p:spPr>
          <a:xfrm>
            <a:off x="222251" y="1808819"/>
            <a:ext cx="5537882" cy="3789421"/>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Involve</a:t>
            </a:r>
            <a:r>
              <a:rPr kumimoji="0" lang="en-US" sz="1600" b="0" i="0" u="none" strike="noStrike" kern="1200" cap="none" spc="0" normalizeH="0" noProof="0" dirty="0" smtClean="0">
                <a:ln>
                  <a:noFill/>
                </a:ln>
                <a:solidFill>
                  <a:srgbClr val="000000"/>
                </a:solidFill>
                <a:effectLst/>
                <a:uLnTx/>
                <a:uFillTx/>
                <a:latin typeface="+mn-lt"/>
                <a:ea typeface="+mn-ea"/>
                <a:cs typeface="+mn-cs"/>
              </a:rPr>
              <a:t> senior management </a:t>
            </a:r>
            <a:r>
              <a:rPr lang="en-US" sz="1600" dirty="0" smtClean="0">
                <a:solidFill>
                  <a:srgbClr val="000000"/>
                </a:solidFill>
                <a:latin typeface="+mn-lt"/>
              </a:rPr>
              <a:t>through the ISC as early </a:t>
            </a:r>
            <a:r>
              <a:rPr kumimoji="0" lang="en-US" sz="1600" b="0" i="0" u="none" strike="noStrike" kern="1200" cap="none" spc="0" normalizeH="0" noProof="0" dirty="0" smtClean="0">
                <a:ln>
                  <a:noFill/>
                </a:ln>
                <a:solidFill>
                  <a:srgbClr val="000000"/>
                </a:solidFill>
                <a:effectLst/>
                <a:uLnTx/>
                <a:uFillTx/>
                <a:latin typeface="+mn-lt"/>
                <a:ea typeface="+mn-ea"/>
                <a:cs typeface="+mn-cs"/>
              </a:rPr>
              <a:t>participation by management is key to ERP success</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a:t>
            </a:r>
          </a:p>
          <a:p>
            <a:pPr marL="180975" marR="0" lvl="0" indent="-180975"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endParaRPr kumimoji="0" lang="en-US" sz="900" b="0" i="0" u="none" strike="noStrike" kern="1200" cap="none" spc="0" normalizeH="0" baseline="0" noProof="0" dirty="0" smtClean="0">
              <a:ln>
                <a:noFill/>
              </a:ln>
              <a:solidFill>
                <a:srgbClr val="000000"/>
              </a:solidFill>
              <a:effectLst/>
              <a:uLnTx/>
              <a:uFillTx/>
              <a:latin typeface="+mn-lt"/>
              <a:ea typeface="+mn-ea"/>
              <a:cs typeface="+mn-cs"/>
            </a:endParaRPr>
          </a:p>
          <a:p>
            <a:pPr marL="342900" lvl="0" indent="-342900" algn="l" eaLnBrk="0" hangingPunct="0">
              <a:spcBef>
                <a:spcPct val="20000"/>
              </a:spcBef>
              <a:spcAft>
                <a:spcPts val="600"/>
              </a:spcAft>
              <a:buClr>
                <a:schemeClr val="tx1"/>
              </a:buClr>
              <a:buSzPct val="120000"/>
              <a:buFont typeface="+mj-lt"/>
              <a:buAutoNum type="arabicPeriod"/>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Scope</a:t>
            </a:r>
            <a:r>
              <a:rPr kumimoji="0" lang="en-US" sz="1200" b="1" i="0" u="none" strike="noStrike" kern="1200" cap="none" spc="0" normalizeH="0" noProof="0" dirty="0" smtClean="0">
                <a:ln>
                  <a:noFill/>
                </a:ln>
                <a:solidFill>
                  <a:srgbClr val="000000"/>
                </a:solidFill>
                <a:effectLst/>
                <a:uLnTx/>
                <a:uFillTx/>
                <a:latin typeface="+mn-lt"/>
                <a:ea typeface="+mn-ea"/>
                <a:cs typeface="+mn-cs"/>
              </a:rPr>
              <a:t> control</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a:t>
            </a:r>
            <a:r>
              <a:rPr lang="en-US" sz="1200" dirty="0" smtClean="0">
                <a:solidFill>
                  <a:srgbClr val="000000"/>
                </a:solidFill>
                <a:latin typeface="+mn-lt"/>
              </a:rPr>
              <a:t>ERP implementation takes a long time. The ISC should provide the ERP team with clear goals that align with long term goals that only senior management may be aware of in the enterprise. </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In dynamic enterprises, the business goals may change during the course of the implementation.</a:t>
            </a:r>
            <a:r>
              <a:rPr kumimoji="0" lang="en-US" sz="1200" b="0" i="0" u="none" strike="noStrike" kern="1200" cap="none" spc="0" normalizeH="0" noProof="0" dirty="0" smtClean="0">
                <a:ln>
                  <a:noFill/>
                </a:ln>
                <a:solidFill>
                  <a:srgbClr val="000000"/>
                </a:solidFill>
                <a:effectLst/>
                <a:uLnTx/>
                <a:uFillTx/>
                <a:latin typeface="+mn-lt"/>
                <a:ea typeface="+mn-ea"/>
                <a:cs typeface="+mn-cs"/>
              </a:rPr>
              <a:t> </a:t>
            </a:r>
            <a:endParaRPr kumimoji="0" lang="en-US" sz="1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ts val="600"/>
              </a:spcAft>
              <a:buClr>
                <a:schemeClr val="tx1"/>
              </a:buClr>
              <a:buSzPct val="120000"/>
              <a:buFont typeface="+mj-lt"/>
              <a:buAutoNum type="arabicPeriod"/>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ERP user issues</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Many sites and business units will push back on IT’s changes to their work habits. The ISC should provide the </a:t>
            </a:r>
            <a:r>
              <a:rPr lang="en-US" sz="1200" dirty="0" smtClean="0">
                <a:solidFill>
                  <a:srgbClr val="000000"/>
                </a:solidFill>
                <a:latin typeface="+mn-lt"/>
              </a:rPr>
              <a:t>arena </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to have these non-IT conversations.</a:t>
            </a:r>
            <a:r>
              <a:rPr kumimoji="0" lang="en-US" sz="1200" b="0" i="0" u="none" strike="noStrike" kern="1200" cap="none" spc="0" normalizeH="0" noProof="0" dirty="0" smtClean="0">
                <a:ln>
                  <a:noFill/>
                </a:ln>
                <a:solidFill>
                  <a:srgbClr val="000000"/>
                </a:solidFill>
                <a:effectLst/>
                <a:uLnTx/>
                <a:uFillTx/>
                <a:latin typeface="+mn-lt"/>
                <a:ea typeface="+mn-ea"/>
                <a:cs typeface="+mn-cs"/>
              </a:rPr>
              <a:t> These often combative issues may require senior management to step in and resolve.</a:t>
            </a:r>
            <a:endParaRPr kumimoji="0" lang="en-US" sz="1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tx1"/>
              </a:buClr>
              <a:buSzPct val="120000"/>
              <a:buFont typeface="+mj-lt"/>
              <a:buAutoNum type="arabicPeriod"/>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Synchronize timelines</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The inclusion of both corporate and site levels</a:t>
            </a:r>
            <a:r>
              <a:rPr kumimoji="0" lang="en-US" sz="1200" b="0" i="0" u="none" strike="noStrike" kern="1200" cap="none" spc="0" normalizeH="0" noProof="0" dirty="0" smtClean="0">
                <a:ln>
                  <a:noFill/>
                </a:ln>
                <a:solidFill>
                  <a:srgbClr val="000000"/>
                </a:solidFill>
                <a:effectLst/>
                <a:uLnTx/>
                <a:uFillTx/>
                <a:latin typeface="+mn-lt"/>
                <a:ea typeface="+mn-ea"/>
                <a:cs typeface="+mn-cs"/>
              </a:rPr>
              <a:t> will provide a forum to align site</a:t>
            </a:r>
            <a:r>
              <a:rPr lang="en-US" sz="1200" dirty="0" smtClean="0">
                <a:solidFill>
                  <a:srgbClr val="000000"/>
                </a:solidFill>
                <a:latin typeface="+mn-lt"/>
              </a:rPr>
              <a:t>-</a:t>
            </a:r>
            <a:r>
              <a:rPr kumimoji="0" lang="en-US" sz="1200" b="0" i="0" u="none" strike="noStrike" kern="1200" cap="none" spc="0" normalizeH="0" noProof="0" dirty="0" smtClean="0">
                <a:ln>
                  <a:noFill/>
                </a:ln>
                <a:solidFill>
                  <a:srgbClr val="000000"/>
                </a:solidFill>
                <a:effectLst/>
                <a:uLnTx/>
                <a:uFillTx/>
                <a:latin typeface="+mn-lt"/>
                <a:ea typeface="+mn-ea"/>
                <a:cs typeface="+mn-cs"/>
              </a:rPr>
              <a:t>specific HR decisions with the corporate long-term vision.</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a:t>
            </a:r>
            <a:r>
              <a:rPr lang="en-US" sz="1200" dirty="0" smtClean="0">
                <a:solidFill>
                  <a:srgbClr val="000000"/>
                </a:solidFill>
                <a:latin typeface="+mn-lt"/>
              </a:rPr>
              <a:t>The implementation team should use the ISC to define their </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needs outside IT to meet the</a:t>
            </a:r>
            <a:r>
              <a:rPr kumimoji="0" lang="en-US" sz="1200" b="0" i="0" u="none" strike="noStrike" kern="1200" cap="none" spc="0" normalizeH="0" noProof="0" dirty="0" smtClean="0">
                <a:ln>
                  <a:noFill/>
                </a:ln>
                <a:solidFill>
                  <a:srgbClr val="000000"/>
                </a:solidFill>
                <a:effectLst/>
                <a:uLnTx/>
                <a:uFillTx/>
                <a:latin typeface="+mn-lt"/>
                <a:ea typeface="+mn-ea"/>
                <a:cs typeface="+mn-cs"/>
              </a:rPr>
              <a:t> goals at each phase of the ERP extension. This also provides a forum for </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other departments to voice </a:t>
            </a:r>
            <a:r>
              <a:rPr kumimoji="0" lang="en-US" sz="1200" b="0" i="0" u="none" strike="noStrike" kern="1200" cap="none" spc="0" normalizeH="0" noProof="0" dirty="0" smtClean="0">
                <a:ln>
                  <a:noFill/>
                </a:ln>
                <a:solidFill>
                  <a:srgbClr val="000000"/>
                </a:solidFill>
                <a:effectLst/>
                <a:uLnTx/>
                <a:uFillTx/>
                <a:latin typeface="+mn-lt"/>
                <a:ea typeface="+mn-ea"/>
                <a:cs typeface="+mn-cs"/>
              </a:rPr>
              <a:t>non-IT concerns surrounding the implementation</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a:t>
            </a:r>
          </a:p>
        </p:txBody>
      </p:sp>
      <p:grpSp>
        <p:nvGrpSpPr>
          <p:cNvPr id="7" name="Group 136"/>
          <p:cNvGrpSpPr/>
          <p:nvPr/>
        </p:nvGrpSpPr>
        <p:grpSpPr>
          <a:xfrm>
            <a:off x="328291" y="5669212"/>
            <a:ext cx="8491536" cy="660326"/>
            <a:chOff x="328291" y="3598911"/>
            <a:chExt cx="8491536" cy="848310"/>
          </a:xfrm>
        </p:grpSpPr>
        <p:sp>
          <p:nvSpPr>
            <p:cNvPr id="8" name="Rounded Rectangle 7"/>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9500" indent="1588" algn="l"/>
              <a:r>
                <a:rPr lang="en-CA" sz="1200" dirty="0" smtClean="0">
                  <a:solidFill>
                    <a:schemeClr val="tx1"/>
                  </a:solidFill>
                </a:rPr>
                <a:t>The ISC can be used by IT to ease project management headaches from surprise changes by business units. Look at Info-Tech’s “</a:t>
              </a:r>
              <a:r>
                <a:rPr lang="en-CA" sz="1200" dirty="0" smtClean="0">
                  <a:solidFill>
                    <a:schemeClr val="tx1"/>
                  </a:solidFill>
                  <a:hlinkClick r:id="rId3"/>
                </a:rPr>
                <a:t>Focus on Project Management Essentials</a:t>
              </a:r>
              <a:r>
                <a:rPr lang="en-CA" sz="1200" dirty="0" smtClean="0">
                  <a:solidFill>
                    <a:schemeClr val="tx1"/>
                  </a:solidFill>
                </a:rPr>
                <a:t>” for information and tools for successfully managing IT projects.</a:t>
              </a:r>
              <a:endParaRPr lang="en-CA" sz="1200" i="1" dirty="0" smtClean="0">
                <a:solidFill>
                  <a:schemeClr val="tx1"/>
                </a:solidFill>
              </a:endParaRPr>
            </a:p>
          </p:txBody>
        </p:sp>
        <p:pic>
          <p:nvPicPr>
            <p:cNvPr id="9" name="Picture 8" descr="insight.png"/>
            <p:cNvPicPr>
              <a:picLocks noChangeAspect="1"/>
            </p:cNvPicPr>
            <p:nvPr/>
          </p:nvPicPr>
          <p:blipFill>
            <a:blip r:embed="rId4" cstate="print"/>
            <a:stretch>
              <a:fillRect/>
            </a:stretch>
          </p:blipFill>
          <p:spPr>
            <a:xfrm>
              <a:off x="328614" y="3609020"/>
              <a:ext cx="1000207" cy="838201"/>
            </a:xfrm>
            <a:prstGeom prst="rect">
              <a:avLst/>
            </a:prstGeom>
          </p:spPr>
        </p:pic>
      </p:grpSp>
      <p:sp>
        <p:nvSpPr>
          <p:cNvPr id="12" name="Rounded Rectangle 11"/>
          <p:cNvSpPr/>
          <p:nvPr/>
        </p:nvSpPr>
        <p:spPr>
          <a:xfrm>
            <a:off x="6289757" y="1952836"/>
            <a:ext cx="2170676" cy="2412268"/>
          </a:xfrm>
          <a:prstGeom prst="roundRect">
            <a:avLst/>
          </a:prstGeom>
          <a:blipFill>
            <a:blip r:embed="rId5" cstate="print"/>
            <a:stretch>
              <a:fillRect/>
            </a:stretch>
          </a:blipFill>
          <a:scene3d>
            <a:camera prst="perspectiveContrastingLeftFacing"/>
            <a:lightRig rig="threePt" dir="t"/>
          </a:scene3d>
          <a:sp3d extrusionH="177800" contourW="12700" prstMaterial="plastic">
            <a:contourClr>
              <a:schemeClr val="bg2">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 name="Rectangle 10"/>
          <p:cNvSpPr/>
          <p:nvPr/>
        </p:nvSpPr>
        <p:spPr>
          <a:xfrm>
            <a:off x="5806169" y="4644134"/>
            <a:ext cx="3013658" cy="954107"/>
          </a:xfrm>
          <a:prstGeom prst="rect">
            <a:avLst/>
          </a:prstGeom>
        </p:spPr>
        <p:txBody>
          <a:bodyPr wrap="square">
            <a:spAutoFit/>
          </a:bodyPr>
          <a:lstStyle/>
          <a:p>
            <a:pPr>
              <a:defRPr/>
            </a:pPr>
            <a:r>
              <a:rPr lang="en-US" sz="1400" dirty="0">
                <a:latin typeface="+mn-lt"/>
              </a:rPr>
              <a:t>Info-Tech’s </a:t>
            </a:r>
            <a:r>
              <a:rPr lang="en-US" sz="1400" b="1" i="1" dirty="0">
                <a:latin typeface="+mn-lt"/>
              </a:rPr>
              <a:t>ERP </a:t>
            </a:r>
            <a:r>
              <a:rPr lang="en-US" sz="1400" b="1" i="1" dirty="0" smtClean="0">
                <a:latin typeface="+mn-lt"/>
              </a:rPr>
              <a:t>Steering Committee Charter </a:t>
            </a:r>
            <a:r>
              <a:rPr lang="en-US" sz="1400" dirty="0">
                <a:latin typeface="+mn-lt"/>
              </a:rPr>
              <a:t>provides </a:t>
            </a:r>
            <a:r>
              <a:rPr lang="en-US" sz="1400" dirty="0" smtClean="0">
                <a:latin typeface="+mn-lt"/>
              </a:rPr>
              <a:t>guidance </a:t>
            </a:r>
            <a:r>
              <a:rPr lang="en-US" sz="1400" dirty="0">
                <a:latin typeface="+mn-lt"/>
              </a:rPr>
              <a:t>on how to </a:t>
            </a:r>
            <a:r>
              <a:rPr lang="en-US" sz="1400" dirty="0" smtClean="0">
                <a:latin typeface="+mn-lt"/>
              </a:rPr>
              <a:t>bring executive oversight into the process.</a:t>
            </a:r>
            <a:endParaRPr lang="en-US" sz="1400" dirty="0">
              <a:latin typeface="+mn-lt"/>
            </a:endParaRPr>
          </a:p>
        </p:txBody>
      </p:sp>
      <p:pic>
        <p:nvPicPr>
          <p:cNvPr id="13" name="Picture 12"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264012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59607"/>
            <a:ext cx="8620124" cy="909253"/>
          </a:xfrm>
        </p:spPr>
        <p:txBody>
          <a:bodyPr/>
          <a:lstStyle/>
          <a:p>
            <a:r>
              <a:rPr lang="en-US" dirty="0" smtClean="0"/>
              <a:t>Multi-site Enterprise Resource Planning (ERP) is always a challenge. IT leaders must balance innovation with the jumble of technologies, standards, and integrations already in place.</a:t>
            </a:r>
            <a:endParaRPr lang="en-CA" dirty="0">
              <a:solidFill>
                <a:srgbClr val="FF0000"/>
              </a:solidFill>
            </a:endParaRPr>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816932"/>
            <a:ext cx="4034665" cy="2376264"/>
          </a:xfrm>
        </p:spPr>
        <p:txBody>
          <a:bodyPr/>
          <a:lstStyle/>
          <a:p>
            <a:r>
              <a:rPr lang="en-CA" dirty="0" smtClean="0"/>
              <a:t>IT administrators considering extending their ERP to multiple geographic sites.</a:t>
            </a:r>
          </a:p>
          <a:p>
            <a:endParaRPr lang="en-CA" dirty="0" smtClean="0"/>
          </a:p>
          <a:p>
            <a:r>
              <a:rPr lang="en-CA" dirty="0" smtClean="0"/>
              <a:t>CIOs judging the viability of their ERP system as a multi-site system.</a:t>
            </a:r>
          </a:p>
          <a:p>
            <a:endParaRPr lang="en-CA" dirty="0" smtClean="0"/>
          </a:p>
          <a:p>
            <a:r>
              <a:rPr lang="en-CA" dirty="0" smtClean="0"/>
              <a:t>Organizations looking to understand the potential problems associated with extending their ERP system.</a:t>
            </a:r>
          </a:p>
          <a:p>
            <a:endParaRPr lang="en-CA" dirty="0" smtClean="0"/>
          </a:p>
        </p:txBody>
      </p:sp>
      <p:sp>
        <p:nvSpPr>
          <p:cNvPr id="12" name="Text Placeholder 11"/>
          <p:cNvSpPr>
            <a:spLocks noGrp="1"/>
          </p:cNvSpPr>
          <p:nvPr>
            <p:ph type="body" sz="quarter" idx="23"/>
          </p:nvPr>
        </p:nvSpPr>
        <p:spPr>
          <a:xfrm>
            <a:off x="4860032" y="2780928"/>
            <a:ext cx="4032448" cy="2376264"/>
          </a:xfrm>
        </p:spPr>
        <p:txBody>
          <a:bodyPr/>
          <a:lstStyle/>
          <a:p>
            <a:r>
              <a:rPr lang="en-CA" dirty="0" smtClean="0"/>
              <a:t>Define the criteria for choosing your deployment strategy.</a:t>
            </a:r>
          </a:p>
          <a:p>
            <a:endParaRPr lang="en-CA" dirty="0" smtClean="0"/>
          </a:p>
          <a:p>
            <a:r>
              <a:rPr lang="en-CA" dirty="0" smtClean="0"/>
              <a:t>Understand the critical issues related to extending or adding ERP function across multiple geographic locations.</a:t>
            </a:r>
          </a:p>
          <a:p>
            <a:endParaRPr lang="en-CA" dirty="0"/>
          </a:p>
          <a:p>
            <a:r>
              <a:rPr lang="en-CA" dirty="0" smtClean="0"/>
              <a:t>Build a strategy to mitigate key roadblocks to enterprise wide adoption of ERP.</a:t>
            </a:r>
            <a:endParaRPr lang="en-CA" dirty="0"/>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49727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6"/>
          </p:nvPr>
        </p:nvSpPr>
        <p:spPr>
          <a:xfrm>
            <a:off x="249302" y="1556792"/>
            <a:ext cx="8627997" cy="4181837"/>
          </a:xfrm>
        </p:spPr>
        <p:txBody>
          <a:bodyPr/>
          <a:lstStyle/>
          <a:p>
            <a:pPr lvl="0"/>
            <a:r>
              <a:rPr lang="en-US" sz="1400" dirty="0" smtClean="0"/>
              <a:t>Keep the final goal in sight. It’s about maximized efficiency, not complete centralization. </a:t>
            </a:r>
          </a:p>
          <a:p>
            <a:r>
              <a:rPr lang="en-US" sz="1400" dirty="0" smtClean="0"/>
              <a:t>The expansion of ERP systems from a single site to multiple sites requires careful choices at the beginning of the project. </a:t>
            </a:r>
          </a:p>
          <a:p>
            <a:r>
              <a:rPr lang="en-US" sz="1400" dirty="0" smtClean="0"/>
              <a:t>There are three potential technological solutions: Extending a single instance, implementing multiple instances of the same ERP at each site, or employing a best of breed approach for each site.</a:t>
            </a:r>
          </a:p>
          <a:p>
            <a:r>
              <a:rPr lang="en-US" sz="1400" dirty="0" smtClean="0"/>
              <a:t>Multi-site ERP, regardless of the technical solution, has similar process and people challenges that must be dealt with to bring value to the implementation and operation of a multi-site ERP.</a:t>
            </a:r>
          </a:p>
          <a:p>
            <a:pPr lvl="0"/>
            <a:r>
              <a:rPr lang="en-US" sz="1400" dirty="0" smtClean="0"/>
              <a:t>Data integration across sites is the top issue for any type of multi-site implementations.</a:t>
            </a:r>
          </a:p>
          <a:p>
            <a:pPr lvl="0"/>
            <a:r>
              <a:rPr lang="en-US" sz="1400" dirty="0" smtClean="0"/>
              <a:t>Consolidation of business processes should involve the existing processes at each site.</a:t>
            </a:r>
          </a:p>
          <a:p>
            <a:pPr lvl="0"/>
            <a:r>
              <a:rPr lang="en-US" sz="1400" dirty="0" smtClean="0"/>
              <a:t>Multi-site ERP requires input from IT to ensure that infrastructure and security needs of the system are met.</a:t>
            </a:r>
          </a:p>
          <a:p>
            <a:r>
              <a:rPr lang="en-US" sz="1400" dirty="0" smtClean="0"/>
              <a:t>Most ERP systems have implementation challenges that are not easily recognized due to the unique manifestation at each phase of the ERP lifecycle. </a:t>
            </a:r>
          </a:p>
          <a:p>
            <a:endParaRPr lang="en-US" sz="140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109769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Multi-site ERP requires time to achieve full function</a:t>
            </a:r>
            <a:endParaRPr lang="en-US" dirty="0"/>
          </a:p>
        </p:txBody>
      </p:sp>
      <p:sp>
        <p:nvSpPr>
          <p:cNvPr id="3" name="Text Placeholder 2"/>
          <p:cNvSpPr>
            <a:spLocks noGrp="1"/>
          </p:cNvSpPr>
          <p:nvPr>
            <p:ph type="body" sz="quarter" idx="16"/>
          </p:nvPr>
        </p:nvSpPr>
        <p:spPr>
          <a:xfrm>
            <a:off x="3995936" y="1926156"/>
            <a:ext cx="4823891" cy="3663084"/>
          </a:xfrm>
          <a:solidFill>
            <a:schemeClr val="bg2">
              <a:alpha val="60000"/>
            </a:schemeClr>
          </a:solidFill>
          <a:ln>
            <a:solidFill>
              <a:schemeClr val="bg1"/>
            </a:solidFill>
          </a:ln>
        </p:spPr>
        <p:txBody>
          <a:bodyPr/>
          <a:lstStyle/>
          <a:p>
            <a:pPr marL="0" lvl="0" indent="0">
              <a:buNone/>
            </a:pPr>
            <a:r>
              <a:rPr lang="en-US" sz="1400" b="1" dirty="0" smtClean="0"/>
              <a:t>It took cells over one billion years to build a tool to move around.</a:t>
            </a:r>
          </a:p>
          <a:p>
            <a:pPr marL="0" lvl="0" indent="0">
              <a:buNone/>
            </a:pPr>
            <a:r>
              <a:rPr lang="en-US" sz="1400" dirty="0" smtClean="0"/>
              <a:t>Movement seems easy but it requires advanced capability. It took cells time to acquire and integrate other cells that had the parts. The process was complicated and required time at each stage to optimize the unforeseen problems. The advantage of directed movement (the flagellum) required cells to lose some flexibility in which direction they moved. </a:t>
            </a:r>
          </a:p>
          <a:p>
            <a:pPr marL="0" lvl="0" indent="0">
              <a:buNone/>
            </a:pPr>
            <a:endParaRPr lang="en-US" sz="800" dirty="0" smtClean="0"/>
          </a:p>
          <a:p>
            <a:pPr marL="0" lvl="0" indent="0">
              <a:buNone/>
            </a:pPr>
            <a:r>
              <a:rPr lang="en-US" sz="1400" dirty="0" smtClean="0"/>
              <a:t>Multi-site ERP has a similar problem. Each site has unique processes that are core to their productivity. IT administrators need a clear plan for integrating processes and people into a single ERP solution. Balance flexibility with efficiency or you will reach an evolutionary dead end.</a:t>
            </a:r>
          </a:p>
          <a:p>
            <a:pPr marL="0" lvl="0" indent="0">
              <a:buNone/>
            </a:pPr>
            <a:r>
              <a:rPr lang="en-US" sz="1400" b="1" dirty="0" smtClean="0"/>
              <a:t>Fusing individual units is never a simple thing.</a:t>
            </a:r>
          </a:p>
          <a:p>
            <a:pPr marL="0" lvl="0" indent="0">
              <a:buNone/>
            </a:pPr>
            <a:endParaRPr lang="en-US" sz="1400" dirty="0"/>
          </a:p>
          <a:p>
            <a:endParaRPr lang="en-US" sz="1100" dirty="0"/>
          </a:p>
        </p:txBody>
      </p:sp>
      <p:grpSp>
        <p:nvGrpSpPr>
          <p:cNvPr id="5" name="Group 136"/>
          <p:cNvGrpSpPr/>
          <p:nvPr/>
        </p:nvGrpSpPr>
        <p:grpSpPr>
          <a:xfrm>
            <a:off x="328291" y="5661248"/>
            <a:ext cx="8491536" cy="668290"/>
            <a:chOff x="328291" y="3598911"/>
            <a:chExt cx="8491536" cy="848310"/>
          </a:xfrm>
        </p:grpSpPr>
        <p:sp>
          <p:nvSpPr>
            <p:cNvPr id="7" name="Rounded Rectangle 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0600" indent="3175" algn="l"/>
              <a:r>
                <a:rPr lang="en-CA" sz="1200" dirty="0" smtClean="0">
                  <a:solidFill>
                    <a:schemeClr val="tx1"/>
                  </a:solidFill>
                </a:rPr>
                <a:t>ERP systems automate processes that have grown organically as each site has grown. The business processes represent the best practices for each site. These may not be the most technically efficient methods but represent a shared knowledge of power users at each site. </a:t>
              </a:r>
              <a:endParaRPr lang="en-CA" sz="1200" i="1" dirty="0" smtClean="0">
                <a:solidFill>
                  <a:schemeClr val="tx1"/>
                </a:solidFill>
              </a:endParaRPr>
            </a:p>
          </p:txBody>
        </p:sp>
        <p:pic>
          <p:nvPicPr>
            <p:cNvPr id="8" name="Picture 7" descr="insight.png"/>
            <p:cNvPicPr>
              <a:picLocks noChangeAspect="1"/>
            </p:cNvPicPr>
            <p:nvPr/>
          </p:nvPicPr>
          <p:blipFill>
            <a:blip r:embed="rId3" cstate="print"/>
            <a:stretch>
              <a:fillRect/>
            </a:stretch>
          </p:blipFill>
          <p:spPr>
            <a:xfrm>
              <a:off x="328614" y="3609020"/>
              <a:ext cx="1000207" cy="838201"/>
            </a:xfrm>
            <a:prstGeom prst="rect">
              <a:avLst/>
            </a:prstGeom>
          </p:spPr>
        </p:pic>
      </p:grpSp>
      <p:sp>
        <p:nvSpPr>
          <p:cNvPr id="4" name="Text Placeholder 3"/>
          <p:cNvSpPr>
            <a:spLocks noGrp="1"/>
          </p:cNvSpPr>
          <p:nvPr>
            <p:ph type="body" sz="quarter" idx="19"/>
          </p:nvPr>
        </p:nvSpPr>
        <p:spPr>
          <a:xfrm>
            <a:off x="257176" y="1160748"/>
            <a:ext cx="8620124" cy="657225"/>
          </a:xfrm>
          <a:solidFill>
            <a:schemeClr val="bg2">
              <a:alpha val="60000"/>
            </a:schemeClr>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a:spcBef>
                <a:spcPts val="500"/>
              </a:spcBef>
            </a:pPr>
            <a:r>
              <a:rPr lang="en-US" dirty="0" smtClean="0"/>
              <a:t>It is expensive to fix poorly planned ERP systems so the evolution from one site to multiple sites requires careful choices at the beginning.</a:t>
            </a:r>
            <a:endParaRPr lang="en-US" dirty="0">
              <a:solidFill>
                <a:srgbClr val="FF0000"/>
              </a:solidFill>
            </a:endParaRPr>
          </a:p>
        </p:txBody>
      </p:sp>
      <p:sp>
        <p:nvSpPr>
          <p:cNvPr id="10" name="TextBox 9"/>
          <p:cNvSpPr txBox="1"/>
          <p:nvPr/>
        </p:nvSpPr>
        <p:spPr>
          <a:xfrm>
            <a:off x="328614" y="4465565"/>
            <a:ext cx="3343286" cy="1015663"/>
          </a:xfrm>
          <a:prstGeom prst="rect">
            <a:avLst/>
          </a:prstGeom>
          <a:solidFill>
            <a:schemeClr val="bg2">
              <a:lumMod val="95000"/>
            </a:schemeClr>
          </a:solidFill>
          <a:effectLst>
            <a:softEdge rad="63500"/>
          </a:effectLst>
        </p:spPr>
        <p:txBody>
          <a:bodyPr wrap="square" rtlCol="0">
            <a:spAutoFit/>
          </a:bodyPr>
          <a:lstStyle/>
          <a:p>
            <a:pPr algn="l"/>
            <a:r>
              <a:rPr lang="en-US" sz="1200" i="1" dirty="0" smtClean="0"/>
              <a:t>Evolution at work</a:t>
            </a:r>
            <a:r>
              <a:rPr lang="en-US" sz="1200" dirty="0" smtClean="0"/>
              <a:t>. Primal cells, like companies, initially succeeded by specializing in a single function. As resources changed, larger cells evolved by combing the best features and creating new ones like the flagellum.</a:t>
            </a:r>
          </a:p>
        </p:txBody>
      </p:sp>
      <p:pic>
        <p:nvPicPr>
          <p:cNvPr id="11" name="Picture 10" descr="Multisite ERP replacement image.tif"/>
          <p:cNvPicPr>
            <a:picLocks noChangeAspect="1"/>
          </p:cNvPicPr>
          <p:nvPr/>
        </p:nvPicPr>
        <p:blipFill>
          <a:blip r:embed="rId4" cstate="print"/>
          <a:srcRect l="15026" t="7423" r="17865" b="19082"/>
          <a:stretch>
            <a:fillRect/>
          </a:stretch>
        </p:blipFill>
        <p:spPr>
          <a:xfrm>
            <a:off x="359532" y="2060848"/>
            <a:ext cx="3060340" cy="2404717"/>
          </a:xfrm>
          <a:prstGeom prst="rect">
            <a:avLst/>
          </a:prstGeom>
        </p:spPr>
      </p:pic>
      <p:pic>
        <p:nvPicPr>
          <p:cNvPr id="12" name="Picture 11"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202282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911508" y="1912472"/>
            <a:ext cx="3764948" cy="4430037"/>
            <a:chOff x="4911508" y="1912472"/>
            <a:chExt cx="3764948" cy="4430037"/>
          </a:xfrm>
        </p:grpSpPr>
        <p:sp>
          <p:nvSpPr>
            <p:cNvPr id="9" name="Parallelogram 8"/>
            <p:cNvSpPr/>
            <p:nvPr/>
          </p:nvSpPr>
          <p:spPr>
            <a:xfrm>
              <a:off x="5000156" y="4781616"/>
              <a:ext cx="1403944" cy="798355"/>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Parallelogram 102"/>
            <p:cNvSpPr/>
            <p:nvPr/>
          </p:nvSpPr>
          <p:spPr>
            <a:xfrm>
              <a:off x="5993836" y="4581128"/>
              <a:ext cx="1264608" cy="663947"/>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Parallelogram 103"/>
            <p:cNvSpPr/>
            <p:nvPr/>
          </p:nvSpPr>
          <p:spPr>
            <a:xfrm flipV="1">
              <a:off x="6007692" y="3917181"/>
              <a:ext cx="1264608" cy="663947"/>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Parallelogram 104"/>
            <p:cNvSpPr/>
            <p:nvPr/>
          </p:nvSpPr>
          <p:spPr>
            <a:xfrm flipV="1">
              <a:off x="5076056" y="3666812"/>
              <a:ext cx="1550084" cy="534145"/>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Parallelogram 105"/>
            <p:cNvSpPr/>
            <p:nvPr/>
          </p:nvSpPr>
          <p:spPr>
            <a:xfrm>
              <a:off x="4911508" y="5955366"/>
              <a:ext cx="3119962" cy="387143"/>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Parallelogram 106"/>
            <p:cNvSpPr/>
            <p:nvPr/>
          </p:nvSpPr>
          <p:spPr>
            <a:xfrm>
              <a:off x="7610404" y="4386115"/>
              <a:ext cx="1066052" cy="1651929"/>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Parallelogram 108"/>
            <p:cNvSpPr/>
            <p:nvPr/>
          </p:nvSpPr>
          <p:spPr>
            <a:xfrm flipV="1">
              <a:off x="7411848" y="3810524"/>
              <a:ext cx="1264608" cy="663947"/>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Parallelogram 109"/>
            <p:cNvSpPr/>
            <p:nvPr/>
          </p:nvSpPr>
          <p:spPr>
            <a:xfrm flipV="1">
              <a:off x="7092280" y="2609415"/>
              <a:ext cx="985619" cy="1229221"/>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Parallelogram 110"/>
            <p:cNvSpPr/>
            <p:nvPr/>
          </p:nvSpPr>
          <p:spPr>
            <a:xfrm flipV="1">
              <a:off x="5481061" y="2245513"/>
              <a:ext cx="1960002" cy="499409"/>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Parallelogram 111"/>
            <p:cNvSpPr/>
            <p:nvPr/>
          </p:nvSpPr>
          <p:spPr>
            <a:xfrm flipV="1">
              <a:off x="5009749" y="1912472"/>
              <a:ext cx="930112" cy="499409"/>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776158" y="1912473"/>
            <a:ext cx="4299897" cy="4430036"/>
            <a:chOff x="776158" y="1912473"/>
            <a:chExt cx="4299897" cy="4430036"/>
          </a:xfrm>
        </p:grpSpPr>
        <p:sp>
          <p:nvSpPr>
            <p:cNvPr id="7" name="Parallelogram 6"/>
            <p:cNvSpPr/>
            <p:nvPr/>
          </p:nvSpPr>
          <p:spPr>
            <a:xfrm>
              <a:off x="776158" y="4005064"/>
              <a:ext cx="1239558" cy="604492"/>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Parallelogram 94"/>
            <p:cNvSpPr/>
            <p:nvPr/>
          </p:nvSpPr>
          <p:spPr>
            <a:xfrm>
              <a:off x="1274184" y="3666814"/>
              <a:ext cx="2505727" cy="604492"/>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Parallelogram 96"/>
            <p:cNvSpPr/>
            <p:nvPr/>
          </p:nvSpPr>
          <p:spPr>
            <a:xfrm>
              <a:off x="2525956" y="2609416"/>
              <a:ext cx="1686004" cy="1164117"/>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Parallelogram 97"/>
            <p:cNvSpPr/>
            <p:nvPr/>
          </p:nvSpPr>
          <p:spPr>
            <a:xfrm>
              <a:off x="3064414" y="1912473"/>
              <a:ext cx="2011641" cy="903043"/>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Parallelogram 99"/>
            <p:cNvSpPr/>
            <p:nvPr/>
          </p:nvSpPr>
          <p:spPr>
            <a:xfrm flipV="1">
              <a:off x="1057457" y="4291599"/>
              <a:ext cx="958259" cy="980035"/>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Parallelogram 100"/>
            <p:cNvSpPr/>
            <p:nvPr/>
          </p:nvSpPr>
          <p:spPr>
            <a:xfrm flipV="1">
              <a:off x="1561413" y="4965099"/>
              <a:ext cx="1876563" cy="980035"/>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Parallelogram 101"/>
            <p:cNvSpPr/>
            <p:nvPr/>
          </p:nvSpPr>
          <p:spPr>
            <a:xfrm flipV="1">
              <a:off x="2015716" y="5701023"/>
              <a:ext cx="2879146" cy="641486"/>
            </a:xfrm>
            <a:prstGeom prst="parallelogram">
              <a:avLst/>
            </a:prstGeom>
            <a:solidFill>
              <a:srgbClr val="DFE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4"/>
          <p:cNvSpPr/>
          <p:nvPr/>
        </p:nvSpPr>
        <p:spPr>
          <a:xfrm rot="10800000">
            <a:off x="4434526" y="1556790"/>
            <a:ext cx="1046534" cy="4784427"/>
          </a:xfrm>
          <a:custGeom>
            <a:avLst/>
            <a:gdLst>
              <a:gd name="connsiteX0" fmla="*/ 0 w 495695"/>
              <a:gd name="connsiteY0" fmla="*/ 0 h 5112035"/>
              <a:gd name="connsiteX1" fmla="*/ 495695 w 495695"/>
              <a:gd name="connsiteY1" fmla="*/ 0 h 5112035"/>
              <a:gd name="connsiteX2" fmla="*/ 495695 w 495695"/>
              <a:gd name="connsiteY2" fmla="*/ 5112035 h 5112035"/>
              <a:gd name="connsiteX3" fmla="*/ 0 w 495695"/>
              <a:gd name="connsiteY3" fmla="*/ 5112035 h 5112035"/>
              <a:gd name="connsiteX4" fmla="*/ 0 w 495695"/>
              <a:gd name="connsiteY4" fmla="*/ 0 h 5112035"/>
              <a:gd name="connsiteX0" fmla="*/ 9724 w 505419"/>
              <a:gd name="connsiteY0" fmla="*/ 0 h 5112035"/>
              <a:gd name="connsiteX1" fmla="*/ 505419 w 505419"/>
              <a:gd name="connsiteY1" fmla="*/ 0 h 5112035"/>
              <a:gd name="connsiteX2" fmla="*/ 505419 w 505419"/>
              <a:gd name="connsiteY2" fmla="*/ 5112035 h 5112035"/>
              <a:gd name="connsiteX3" fmla="*/ 9724 w 505419"/>
              <a:gd name="connsiteY3" fmla="*/ 5112035 h 5112035"/>
              <a:gd name="connsiteX4" fmla="*/ 0 w 505419"/>
              <a:gd name="connsiteY4" fmla="*/ 241144 h 5112035"/>
              <a:gd name="connsiteX5" fmla="*/ 9724 w 505419"/>
              <a:gd name="connsiteY5" fmla="*/ 0 h 5112035"/>
              <a:gd name="connsiteX0" fmla="*/ 42524 w 538219"/>
              <a:gd name="connsiteY0" fmla="*/ 0 h 5112035"/>
              <a:gd name="connsiteX1" fmla="*/ 538219 w 538219"/>
              <a:gd name="connsiteY1" fmla="*/ 0 h 5112035"/>
              <a:gd name="connsiteX2" fmla="*/ 538219 w 538219"/>
              <a:gd name="connsiteY2" fmla="*/ 5112035 h 5112035"/>
              <a:gd name="connsiteX3" fmla="*/ 42524 w 538219"/>
              <a:gd name="connsiteY3" fmla="*/ 5112035 h 5112035"/>
              <a:gd name="connsiteX4" fmla="*/ 25485 w 538219"/>
              <a:gd name="connsiteY4" fmla="*/ 2369867 h 5112035"/>
              <a:gd name="connsiteX5" fmla="*/ 32800 w 538219"/>
              <a:gd name="connsiteY5" fmla="*/ 241144 h 5112035"/>
              <a:gd name="connsiteX6" fmla="*/ 42524 w 538219"/>
              <a:gd name="connsiteY6" fmla="*/ 0 h 5112035"/>
              <a:gd name="connsiteX0" fmla="*/ 42524 w 538219"/>
              <a:gd name="connsiteY0" fmla="*/ 0 h 5112035"/>
              <a:gd name="connsiteX1" fmla="*/ 538219 w 538219"/>
              <a:gd name="connsiteY1" fmla="*/ 0 h 5112035"/>
              <a:gd name="connsiteX2" fmla="*/ 537549 w 538219"/>
              <a:gd name="connsiteY2" fmla="*/ 3642712 h 5112035"/>
              <a:gd name="connsiteX3" fmla="*/ 538219 w 538219"/>
              <a:gd name="connsiteY3" fmla="*/ 5112035 h 5112035"/>
              <a:gd name="connsiteX4" fmla="*/ 42524 w 538219"/>
              <a:gd name="connsiteY4" fmla="*/ 5112035 h 5112035"/>
              <a:gd name="connsiteX5" fmla="*/ 25485 w 538219"/>
              <a:gd name="connsiteY5" fmla="*/ 2369867 h 5112035"/>
              <a:gd name="connsiteX6" fmla="*/ 32800 w 538219"/>
              <a:gd name="connsiteY6" fmla="*/ 241144 h 5112035"/>
              <a:gd name="connsiteX7" fmla="*/ 42524 w 538219"/>
              <a:gd name="connsiteY7" fmla="*/ 0 h 5112035"/>
              <a:gd name="connsiteX0" fmla="*/ 42524 w 572408"/>
              <a:gd name="connsiteY0" fmla="*/ 0 h 5112035"/>
              <a:gd name="connsiteX1" fmla="*/ 538219 w 572408"/>
              <a:gd name="connsiteY1" fmla="*/ 0 h 5112035"/>
              <a:gd name="connsiteX2" fmla="*/ 530234 w 572408"/>
              <a:gd name="connsiteY2" fmla="*/ 1609086 h 5112035"/>
              <a:gd name="connsiteX3" fmla="*/ 537549 w 572408"/>
              <a:gd name="connsiteY3" fmla="*/ 3642712 h 5112035"/>
              <a:gd name="connsiteX4" fmla="*/ 538219 w 572408"/>
              <a:gd name="connsiteY4" fmla="*/ 5112035 h 5112035"/>
              <a:gd name="connsiteX5" fmla="*/ 42524 w 572408"/>
              <a:gd name="connsiteY5" fmla="*/ 5112035 h 5112035"/>
              <a:gd name="connsiteX6" fmla="*/ 25485 w 572408"/>
              <a:gd name="connsiteY6" fmla="*/ 2369867 h 5112035"/>
              <a:gd name="connsiteX7" fmla="*/ 32800 w 572408"/>
              <a:gd name="connsiteY7" fmla="*/ 241144 h 5112035"/>
              <a:gd name="connsiteX8" fmla="*/ 42524 w 572408"/>
              <a:gd name="connsiteY8" fmla="*/ 0 h 5112035"/>
              <a:gd name="connsiteX0" fmla="*/ 265763 w 795647"/>
              <a:gd name="connsiteY0" fmla="*/ 0 h 5112035"/>
              <a:gd name="connsiteX1" fmla="*/ 761458 w 795647"/>
              <a:gd name="connsiteY1" fmla="*/ 0 h 5112035"/>
              <a:gd name="connsiteX2" fmla="*/ 753473 w 795647"/>
              <a:gd name="connsiteY2" fmla="*/ 1609086 h 5112035"/>
              <a:gd name="connsiteX3" fmla="*/ 760788 w 795647"/>
              <a:gd name="connsiteY3" fmla="*/ 3642712 h 5112035"/>
              <a:gd name="connsiteX4" fmla="*/ 761458 w 795647"/>
              <a:gd name="connsiteY4" fmla="*/ 5112035 h 5112035"/>
              <a:gd name="connsiteX5" fmla="*/ 265763 w 795647"/>
              <a:gd name="connsiteY5" fmla="*/ 5112035 h 5112035"/>
              <a:gd name="connsiteX6" fmla="*/ 7 w 795647"/>
              <a:gd name="connsiteY6" fmla="*/ 2413758 h 5112035"/>
              <a:gd name="connsiteX7" fmla="*/ 256039 w 795647"/>
              <a:gd name="connsiteY7" fmla="*/ 241144 h 5112035"/>
              <a:gd name="connsiteX8" fmla="*/ 265763 w 795647"/>
              <a:gd name="connsiteY8" fmla="*/ 0 h 5112035"/>
              <a:gd name="connsiteX0" fmla="*/ 265763 w 795647"/>
              <a:gd name="connsiteY0" fmla="*/ 0 h 5112035"/>
              <a:gd name="connsiteX1" fmla="*/ 761458 w 795647"/>
              <a:gd name="connsiteY1" fmla="*/ 0 h 5112035"/>
              <a:gd name="connsiteX2" fmla="*/ 753473 w 795647"/>
              <a:gd name="connsiteY2" fmla="*/ 1609086 h 5112035"/>
              <a:gd name="connsiteX3" fmla="*/ 512071 w 795647"/>
              <a:gd name="connsiteY3" fmla="*/ 3650027 h 5112035"/>
              <a:gd name="connsiteX4" fmla="*/ 761458 w 795647"/>
              <a:gd name="connsiteY4" fmla="*/ 5112035 h 5112035"/>
              <a:gd name="connsiteX5" fmla="*/ 265763 w 795647"/>
              <a:gd name="connsiteY5" fmla="*/ 5112035 h 5112035"/>
              <a:gd name="connsiteX6" fmla="*/ 7 w 795647"/>
              <a:gd name="connsiteY6" fmla="*/ 2413758 h 5112035"/>
              <a:gd name="connsiteX7" fmla="*/ 256039 w 795647"/>
              <a:gd name="connsiteY7" fmla="*/ 241144 h 5112035"/>
              <a:gd name="connsiteX8" fmla="*/ 265763 w 795647"/>
              <a:gd name="connsiteY8" fmla="*/ 0 h 5112035"/>
              <a:gd name="connsiteX0" fmla="*/ 265763 w 855886"/>
              <a:gd name="connsiteY0" fmla="*/ 0 h 5112035"/>
              <a:gd name="connsiteX1" fmla="*/ 761458 w 855886"/>
              <a:gd name="connsiteY1" fmla="*/ 0 h 5112035"/>
              <a:gd name="connsiteX2" fmla="*/ 855886 w 855886"/>
              <a:gd name="connsiteY2" fmla="*/ 1609086 h 5112035"/>
              <a:gd name="connsiteX3" fmla="*/ 512071 w 855886"/>
              <a:gd name="connsiteY3" fmla="*/ 3650027 h 5112035"/>
              <a:gd name="connsiteX4" fmla="*/ 761458 w 855886"/>
              <a:gd name="connsiteY4" fmla="*/ 5112035 h 5112035"/>
              <a:gd name="connsiteX5" fmla="*/ 265763 w 855886"/>
              <a:gd name="connsiteY5" fmla="*/ 5112035 h 5112035"/>
              <a:gd name="connsiteX6" fmla="*/ 7 w 855886"/>
              <a:gd name="connsiteY6" fmla="*/ 2413758 h 5112035"/>
              <a:gd name="connsiteX7" fmla="*/ 256039 w 855886"/>
              <a:gd name="connsiteY7" fmla="*/ 241144 h 5112035"/>
              <a:gd name="connsiteX8" fmla="*/ 265763 w 855886"/>
              <a:gd name="connsiteY8" fmla="*/ 0 h 5112035"/>
              <a:gd name="connsiteX0" fmla="*/ 265763 w 855886"/>
              <a:gd name="connsiteY0" fmla="*/ 0 h 5112035"/>
              <a:gd name="connsiteX1" fmla="*/ 761458 w 855886"/>
              <a:gd name="connsiteY1" fmla="*/ 0 h 5112035"/>
              <a:gd name="connsiteX2" fmla="*/ 855886 w 855886"/>
              <a:gd name="connsiteY2" fmla="*/ 1609086 h 5112035"/>
              <a:gd name="connsiteX3" fmla="*/ 512071 w 855886"/>
              <a:gd name="connsiteY3" fmla="*/ 3650027 h 5112035"/>
              <a:gd name="connsiteX4" fmla="*/ 761458 w 855886"/>
              <a:gd name="connsiteY4" fmla="*/ 5112035 h 5112035"/>
              <a:gd name="connsiteX5" fmla="*/ 265763 w 855886"/>
              <a:gd name="connsiteY5" fmla="*/ 5112035 h 5112035"/>
              <a:gd name="connsiteX6" fmla="*/ 7 w 855886"/>
              <a:gd name="connsiteY6" fmla="*/ 2413758 h 5112035"/>
              <a:gd name="connsiteX7" fmla="*/ 256039 w 855886"/>
              <a:gd name="connsiteY7" fmla="*/ 241144 h 5112035"/>
              <a:gd name="connsiteX8" fmla="*/ 265763 w 855886"/>
              <a:gd name="connsiteY8" fmla="*/ 0 h 5112035"/>
              <a:gd name="connsiteX0" fmla="*/ 265763 w 855929"/>
              <a:gd name="connsiteY0" fmla="*/ 0 h 5112035"/>
              <a:gd name="connsiteX1" fmla="*/ 761458 w 855929"/>
              <a:gd name="connsiteY1" fmla="*/ 0 h 5112035"/>
              <a:gd name="connsiteX2" fmla="*/ 855886 w 855929"/>
              <a:gd name="connsiteY2" fmla="*/ 1609086 h 5112035"/>
              <a:gd name="connsiteX3" fmla="*/ 512071 w 855929"/>
              <a:gd name="connsiteY3" fmla="*/ 3650027 h 5112035"/>
              <a:gd name="connsiteX4" fmla="*/ 761458 w 855929"/>
              <a:gd name="connsiteY4" fmla="*/ 5112035 h 5112035"/>
              <a:gd name="connsiteX5" fmla="*/ 265763 w 855929"/>
              <a:gd name="connsiteY5" fmla="*/ 5112035 h 5112035"/>
              <a:gd name="connsiteX6" fmla="*/ 7 w 855929"/>
              <a:gd name="connsiteY6" fmla="*/ 2413758 h 5112035"/>
              <a:gd name="connsiteX7" fmla="*/ 256039 w 855929"/>
              <a:gd name="connsiteY7" fmla="*/ 241144 h 5112035"/>
              <a:gd name="connsiteX8" fmla="*/ 265763 w 855929"/>
              <a:gd name="connsiteY8" fmla="*/ 0 h 5112035"/>
              <a:gd name="connsiteX0" fmla="*/ 265763 w 892018"/>
              <a:gd name="connsiteY0" fmla="*/ 0 h 5112035"/>
              <a:gd name="connsiteX1" fmla="*/ 761458 w 892018"/>
              <a:gd name="connsiteY1" fmla="*/ 0 h 5112035"/>
              <a:gd name="connsiteX2" fmla="*/ 855886 w 892018"/>
              <a:gd name="connsiteY2" fmla="*/ 1609086 h 5112035"/>
              <a:gd name="connsiteX3" fmla="*/ 512071 w 892018"/>
              <a:gd name="connsiteY3" fmla="*/ 3650027 h 5112035"/>
              <a:gd name="connsiteX4" fmla="*/ 761458 w 892018"/>
              <a:gd name="connsiteY4" fmla="*/ 5112035 h 5112035"/>
              <a:gd name="connsiteX5" fmla="*/ 265763 w 892018"/>
              <a:gd name="connsiteY5" fmla="*/ 5112035 h 5112035"/>
              <a:gd name="connsiteX6" fmla="*/ 7 w 892018"/>
              <a:gd name="connsiteY6" fmla="*/ 2413758 h 5112035"/>
              <a:gd name="connsiteX7" fmla="*/ 256039 w 892018"/>
              <a:gd name="connsiteY7" fmla="*/ 241144 h 5112035"/>
              <a:gd name="connsiteX8" fmla="*/ 265763 w 892018"/>
              <a:gd name="connsiteY8" fmla="*/ 0 h 5112035"/>
              <a:gd name="connsiteX0" fmla="*/ 265763 w 862152"/>
              <a:gd name="connsiteY0" fmla="*/ 0 h 5112035"/>
              <a:gd name="connsiteX1" fmla="*/ 761458 w 862152"/>
              <a:gd name="connsiteY1" fmla="*/ 0 h 5112035"/>
              <a:gd name="connsiteX2" fmla="*/ 824136 w 862152"/>
              <a:gd name="connsiteY2" fmla="*/ 1208783 h 5112035"/>
              <a:gd name="connsiteX3" fmla="*/ 512071 w 862152"/>
              <a:gd name="connsiteY3" fmla="*/ 3650027 h 5112035"/>
              <a:gd name="connsiteX4" fmla="*/ 761458 w 862152"/>
              <a:gd name="connsiteY4" fmla="*/ 5112035 h 5112035"/>
              <a:gd name="connsiteX5" fmla="*/ 265763 w 862152"/>
              <a:gd name="connsiteY5" fmla="*/ 5112035 h 5112035"/>
              <a:gd name="connsiteX6" fmla="*/ 7 w 862152"/>
              <a:gd name="connsiteY6" fmla="*/ 2413758 h 5112035"/>
              <a:gd name="connsiteX7" fmla="*/ 256039 w 862152"/>
              <a:gd name="connsiteY7" fmla="*/ 241144 h 5112035"/>
              <a:gd name="connsiteX8" fmla="*/ 265763 w 862152"/>
              <a:gd name="connsiteY8" fmla="*/ 0 h 5112035"/>
              <a:gd name="connsiteX0" fmla="*/ 265763 w 825268"/>
              <a:gd name="connsiteY0" fmla="*/ 0 h 5112035"/>
              <a:gd name="connsiteX1" fmla="*/ 761458 w 825268"/>
              <a:gd name="connsiteY1" fmla="*/ 0 h 5112035"/>
              <a:gd name="connsiteX2" fmla="*/ 824136 w 825268"/>
              <a:gd name="connsiteY2" fmla="*/ 1208783 h 5112035"/>
              <a:gd name="connsiteX3" fmla="*/ 512071 w 825268"/>
              <a:gd name="connsiteY3" fmla="*/ 3650027 h 5112035"/>
              <a:gd name="connsiteX4" fmla="*/ 761458 w 825268"/>
              <a:gd name="connsiteY4" fmla="*/ 5112035 h 5112035"/>
              <a:gd name="connsiteX5" fmla="*/ 265763 w 825268"/>
              <a:gd name="connsiteY5" fmla="*/ 5112035 h 5112035"/>
              <a:gd name="connsiteX6" fmla="*/ 7 w 825268"/>
              <a:gd name="connsiteY6" fmla="*/ 2413758 h 5112035"/>
              <a:gd name="connsiteX7" fmla="*/ 256039 w 825268"/>
              <a:gd name="connsiteY7" fmla="*/ 241144 h 5112035"/>
              <a:gd name="connsiteX8" fmla="*/ 265763 w 825268"/>
              <a:gd name="connsiteY8" fmla="*/ 0 h 5112035"/>
              <a:gd name="connsiteX0" fmla="*/ 282845 w 876894"/>
              <a:gd name="connsiteY0" fmla="*/ 0 h 5112035"/>
              <a:gd name="connsiteX1" fmla="*/ 778540 w 876894"/>
              <a:gd name="connsiteY1" fmla="*/ 0 h 5112035"/>
              <a:gd name="connsiteX2" fmla="*/ 841218 w 876894"/>
              <a:gd name="connsiteY2" fmla="*/ 1208783 h 5112035"/>
              <a:gd name="connsiteX3" fmla="*/ 529153 w 876894"/>
              <a:gd name="connsiteY3" fmla="*/ 3650027 h 5112035"/>
              <a:gd name="connsiteX4" fmla="*/ 778540 w 876894"/>
              <a:gd name="connsiteY4" fmla="*/ 5112035 h 5112035"/>
              <a:gd name="connsiteX5" fmla="*/ 282845 w 876894"/>
              <a:gd name="connsiteY5" fmla="*/ 5112035 h 5112035"/>
              <a:gd name="connsiteX6" fmla="*/ 17089 w 876894"/>
              <a:gd name="connsiteY6" fmla="*/ 2413758 h 5112035"/>
              <a:gd name="connsiteX7" fmla="*/ 87979 w 876894"/>
              <a:gd name="connsiteY7" fmla="*/ 886864 h 5112035"/>
              <a:gd name="connsiteX8" fmla="*/ 273121 w 876894"/>
              <a:gd name="connsiteY8" fmla="*/ 241144 h 5112035"/>
              <a:gd name="connsiteX9" fmla="*/ 282845 w 876894"/>
              <a:gd name="connsiteY9" fmla="*/ 0 h 5112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76894" h="5112035">
                <a:moveTo>
                  <a:pt x="282845" y="0"/>
                </a:moveTo>
                <a:lnTo>
                  <a:pt x="778540" y="0"/>
                </a:lnTo>
                <a:cubicBezTo>
                  <a:pt x="876894" y="268181"/>
                  <a:pt x="818165" y="456421"/>
                  <a:pt x="841218" y="1208783"/>
                </a:cubicBezTo>
                <a:cubicBezTo>
                  <a:pt x="864271" y="1961145"/>
                  <a:pt x="527822" y="3066202"/>
                  <a:pt x="529153" y="3650027"/>
                </a:cubicBezTo>
                <a:cubicBezTo>
                  <a:pt x="529376" y="4139801"/>
                  <a:pt x="778317" y="4622261"/>
                  <a:pt x="778540" y="5112035"/>
                </a:cubicBezTo>
                <a:lnTo>
                  <a:pt x="282845" y="5112035"/>
                </a:lnTo>
                <a:cubicBezTo>
                  <a:pt x="197389" y="4655007"/>
                  <a:pt x="18710" y="3225573"/>
                  <a:pt x="17089" y="2413758"/>
                </a:cubicBezTo>
                <a:cubicBezTo>
                  <a:pt x="0" y="1699174"/>
                  <a:pt x="45307" y="1248966"/>
                  <a:pt x="87979" y="886864"/>
                </a:cubicBezTo>
                <a:cubicBezTo>
                  <a:pt x="130651" y="524762"/>
                  <a:pt x="256032" y="378566"/>
                  <a:pt x="273121" y="241144"/>
                </a:cubicBezTo>
                <a:lnTo>
                  <a:pt x="282845"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6"/>
          <p:cNvSpPr/>
          <p:nvPr/>
        </p:nvSpPr>
        <p:spPr>
          <a:xfrm rot="21436780">
            <a:off x="4684380" y="4537759"/>
            <a:ext cx="569039" cy="1211578"/>
          </a:xfrm>
          <a:custGeom>
            <a:avLst/>
            <a:gdLst>
              <a:gd name="connsiteX0" fmla="*/ 0 w 432048"/>
              <a:gd name="connsiteY0" fmla="*/ 504056 h 1008112"/>
              <a:gd name="connsiteX1" fmla="*/ 216024 w 432048"/>
              <a:gd name="connsiteY1" fmla="*/ 0 h 1008112"/>
              <a:gd name="connsiteX2" fmla="*/ 432048 w 432048"/>
              <a:gd name="connsiteY2" fmla="*/ 504056 h 1008112"/>
              <a:gd name="connsiteX3" fmla="*/ 216024 w 432048"/>
              <a:gd name="connsiteY3" fmla="*/ 1008112 h 1008112"/>
              <a:gd name="connsiteX4" fmla="*/ 0 w 432048"/>
              <a:gd name="connsiteY4" fmla="*/ 504056 h 1008112"/>
              <a:gd name="connsiteX0" fmla="*/ 0 w 432048"/>
              <a:gd name="connsiteY0" fmla="*/ 504056 h 1008112"/>
              <a:gd name="connsiteX1" fmla="*/ 216024 w 432048"/>
              <a:gd name="connsiteY1" fmla="*/ 0 h 1008112"/>
              <a:gd name="connsiteX2" fmla="*/ 432048 w 432048"/>
              <a:gd name="connsiteY2" fmla="*/ 504056 h 1008112"/>
              <a:gd name="connsiteX3" fmla="*/ 216024 w 432048"/>
              <a:gd name="connsiteY3" fmla="*/ 1008112 h 1008112"/>
              <a:gd name="connsiteX4" fmla="*/ 0 w 432048"/>
              <a:gd name="connsiteY4" fmla="*/ 504056 h 1008112"/>
              <a:gd name="connsiteX0" fmla="*/ 0 w 447476"/>
              <a:gd name="connsiteY0" fmla="*/ 511926 h 1015982"/>
              <a:gd name="connsiteX1" fmla="*/ 216024 w 447476"/>
              <a:gd name="connsiteY1" fmla="*/ 7870 h 1015982"/>
              <a:gd name="connsiteX2" fmla="*/ 406308 w 447476"/>
              <a:gd name="connsiteY2" fmla="*/ 225602 h 1015982"/>
              <a:gd name="connsiteX3" fmla="*/ 432048 w 447476"/>
              <a:gd name="connsiteY3" fmla="*/ 511926 h 1015982"/>
              <a:gd name="connsiteX4" fmla="*/ 216024 w 447476"/>
              <a:gd name="connsiteY4" fmla="*/ 1015982 h 1015982"/>
              <a:gd name="connsiteX5" fmla="*/ 0 w 447476"/>
              <a:gd name="connsiteY5" fmla="*/ 511926 h 1015982"/>
              <a:gd name="connsiteX0" fmla="*/ 0 w 412199"/>
              <a:gd name="connsiteY0" fmla="*/ 511926 h 1018308"/>
              <a:gd name="connsiteX1" fmla="*/ 216024 w 412199"/>
              <a:gd name="connsiteY1" fmla="*/ 7870 h 1018308"/>
              <a:gd name="connsiteX2" fmla="*/ 406308 w 412199"/>
              <a:gd name="connsiteY2" fmla="*/ 225602 h 1018308"/>
              <a:gd name="connsiteX3" fmla="*/ 271113 w 412199"/>
              <a:gd name="connsiteY3" fmla="*/ 680176 h 1018308"/>
              <a:gd name="connsiteX4" fmla="*/ 216024 w 412199"/>
              <a:gd name="connsiteY4" fmla="*/ 1015982 h 1018308"/>
              <a:gd name="connsiteX5" fmla="*/ 0 w 412199"/>
              <a:gd name="connsiteY5" fmla="*/ 511926 h 1018308"/>
              <a:gd name="connsiteX0" fmla="*/ 0 w 415595"/>
              <a:gd name="connsiteY0" fmla="*/ 511926 h 1018308"/>
              <a:gd name="connsiteX1" fmla="*/ 216024 w 415595"/>
              <a:gd name="connsiteY1" fmla="*/ 7870 h 1018308"/>
              <a:gd name="connsiteX2" fmla="*/ 406308 w 415595"/>
              <a:gd name="connsiteY2" fmla="*/ 225602 h 1018308"/>
              <a:gd name="connsiteX3" fmla="*/ 271113 w 415595"/>
              <a:gd name="connsiteY3" fmla="*/ 680176 h 1018308"/>
              <a:gd name="connsiteX4" fmla="*/ 216024 w 415595"/>
              <a:gd name="connsiteY4" fmla="*/ 1015982 h 1018308"/>
              <a:gd name="connsiteX5" fmla="*/ 0 w 415595"/>
              <a:gd name="connsiteY5" fmla="*/ 511926 h 1018308"/>
              <a:gd name="connsiteX0" fmla="*/ 0 w 438808"/>
              <a:gd name="connsiteY0" fmla="*/ 511926 h 1018308"/>
              <a:gd name="connsiteX1" fmla="*/ 216024 w 438808"/>
              <a:gd name="connsiteY1" fmla="*/ 7870 h 1018308"/>
              <a:gd name="connsiteX2" fmla="*/ 406308 w 438808"/>
              <a:gd name="connsiteY2" fmla="*/ 225602 h 1018308"/>
              <a:gd name="connsiteX3" fmla="*/ 271113 w 438808"/>
              <a:gd name="connsiteY3" fmla="*/ 680176 h 1018308"/>
              <a:gd name="connsiteX4" fmla="*/ 216024 w 438808"/>
              <a:gd name="connsiteY4" fmla="*/ 1015982 h 1018308"/>
              <a:gd name="connsiteX5" fmla="*/ 0 w 438808"/>
              <a:gd name="connsiteY5" fmla="*/ 511926 h 1018308"/>
              <a:gd name="connsiteX0" fmla="*/ 0 w 438808"/>
              <a:gd name="connsiteY0" fmla="*/ 510008 h 1016390"/>
              <a:gd name="connsiteX1" fmla="*/ 216024 w 438808"/>
              <a:gd name="connsiteY1" fmla="*/ 5952 h 1016390"/>
              <a:gd name="connsiteX2" fmla="*/ 406308 w 438808"/>
              <a:gd name="connsiteY2" fmla="*/ 223684 h 1016390"/>
              <a:gd name="connsiteX3" fmla="*/ 271113 w 438808"/>
              <a:gd name="connsiteY3" fmla="*/ 678258 h 1016390"/>
              <a:gd name="connsiteX4" fmla="*/ 216024 w 438808"/>
              <a:gd name="connsiteY4" fmla="*/ 1014064 h 1016390"/>
              <a:gd name="connsiteX5" fmla="*/ 0 w 438808"/>
              <a:gd name="connsiteY5" fmla="*/ 510008 h 1016390"/>
              <a:gd name="connsiteX0" fmla="*/ 0 w 388008"/>
              <a:gd name="connsiteY0" fmla="*/ 454690 h 1017926"/>
              <a:gd name="connsiteX1" fmla="*/ 165224 w 388008"/>
              <a:gd name="connsiteY1" fmla="*/ 5952 h 1017926"/>
              <a:gd name="connsiteX2" fmla="*/ 355508 w 388008"/>
              <a:gd name="connsiteY2" fmla="*/ 223684 h 1017926"/>
              <a:gd name="connsiteX3" fmla="*/ 220313 w 388008"/>
              <a:gd name="connsiteY3" fmla="*/ 678258 h 1017926"/>
              <a:gd name="connsiteX4" fmla="*/ 165224 w 388008"/>
              <a:gd name="connsiteY4" fmla="*/ 1014064 h 1017926"/>
              <a:gd name="connsiteX5" fmla="*/ 0 w 388008"/>
              <a:gd name="connsiteY5" fmla="*/ 454690 h 1017926"/>
              <a:gd name="connsiteX0" fmla="*/ 0 w 419758"/>
              <a:gd name="connsiteY0" fmla="*/ 454690 h 1017926"/>
              <a:gd name="connsiteX1" fmla="*/ 196974 w 419758"/>
              <a:gd name="connsiteY1" fmla="*/ 5952 h 1017926"/>
              <a:gd name="connsiteX2" fmla="*/ 387258 w 419758"/>
              <a:gd name="connsiteY2" fmla="*/ 223684 h 1017926"/>
              <a:gd name="connsiteX3" fmla="*/ 252063 w 419758"/>
              <a:gd name="connsiteY3" fmla="*/ 678258 h 1017926"/>
              <a:gd name="connsiteX4" fmla="*/ 196974 w 419758"/>
              <a:gd name="connsiteY4" fmla="*/ 1014064 h 1017926"/>
              <a:gd name="connsiteX5" fmla="*/ 0 w 419758"/>
              <a:gd name="connsiteY5" fmla="*/ 454690 h 1017926"/>
              <a:gd name="connsiteX0" fmla="*/ 25810 w 445568"/>
              <a:gd name="connsiteY0" fmla="*/ 454690 h 1017926"/>
              <a:gd name="connsiteX1" fmla="*/ 222784 w 445568"/>
              <a:gd name="connsiteY1" fmla="*/ 5952 h 1017926"/>
              <a:gd name="connsiteX2" fmla="*/ 413068 w 445568"/>
              <a:gd name="connsiteY2" fmla="*/ 223684 h 1017926"/>
              <a:gd name="connsiteX3" fmla="*/ 277873 w 445568"/>
              <a:gd name="connsiteY3" fmla="*/ 678258 h 1017926"/>
              <a:gd name="connsiteX4" fmla="*/ 222784 w 445568"/>
              <a:gd name="connsiteY4" fmla="*/ 1014064 h 1017926"/>
              <a:gd name="connsiteX5" fmla="*/ 25810 w 445568"/>
              <a:gd name="connsiteY5" fmla="*/ 454690 h 1017926"/>
              <a:gd name="connsiteX0" fmla="*/ 25810 w 445568"/>
              <a:gd name="connsiteY0" fmla="*/ 530123 h 1015910"/>
              <a:gd name="connsiteX1" fmla="*/ 222784 w 445568"/>
              <a:gd name="connsiteY1" fmla="*/ 5952 h 1015910"/>
              <a:gd name="connsiteX2" fmla="*/ 413068 w 445568"/>
              <a:gd name="connsiteY2" fmla="*/ 223684 h 1015910"/>
              <a:gd name="connsiteX3" fmla="*/ 277873 w 445568"/>
              <a:gd name="connsiteY3" fmla="*/ 678258 h 1015910"/>
              <a:gd name="connsiteX4" fmla="*/ 222784 w 445568"/>
              <a:gd name="connsiteY4" fmla="*/ 1014064 h 1015910"/>
              <a:gd name="connsiteX5" fmla="*/ 25810 w 445568"/>
              <a:gd name="connsiteY5" fmla="*/ 530123 h 1015910"/>
              <a:gd name="connsiteX0" fmla="*/ 25810 w 445568"/>
              <a:gd name="connsiteY0" fmla="*/ 530123 h 1015910"/>
              <a:gd name="connsiteX1" fmla="*/ 113335 w 445568"/>
              <a:gd name="connsiteY1" fmla="*/ 285968 h 1015910"/>
              <a:gd name="connsiteX2" fmla="*/ 222784 w 445568"/>
              <a:gd name="connsiteY2" fmla="*/ 5952 h 1015910"/>
              <a:gd name="connsiteX3" fmla="*/ 413068 w 445568"/>
              <a:gd name="connsiteY3" fmla="*/ 223684 h 1015910"/>
              <a:gd name="connsiteX4" fmla="*/ 277873 w 445568"/>
              <a:gd name="connsiteY4" fmla="*/ 678258 h 1015910"/>
              <a:gd name="connsiteX5" fmla="*/ 222784 w 445568"/>
              <a:gd name="connsiteY5" fmla="*/ 1014064 h 1015910"/>
              <a:gd name="connsiteX6" fmla="*/ 25810 w 445568"/>
              <a:gd name="connsiteY6" fmla="*/ 530123 h 1015910"/>
              <a:gd name="connsiteX0" fmla="*/ 25810 w 445568"/>
              <a:gd name="connsiteY0" fmla="*/ 530123 h 1015910"/>
              <a:gd name="connsiteX1" fmla="*/ 113335 w 445568"/>
              <a:gd name="connsiteY1" fmla="*/ 285968 h 1015910"/>
              <a:gd name="connsiteX2" fmla="*/ 222784 w 445568"/>
              <a:gd name="connsiteY2" fmla="*/ 5952 h 1015910"/>
              <a:gd name="connsiteX3" fmla="*/ 413068 w 445568"/>
              <a:gd name="connsiteY3" fmla="*/ 223684 h 1015910"/>
              <a:gd name="connsiteX4" fmla="*/ 277873 w 445568"/>
              <a:gd name="connsiteY4" fmla="*/ 678258 h 1015910"/>
              <a:gd name="connsiteX5" fmla="*/ 222784 w 445568"/>
              <a:gd name="connsiteY5" fmla="*/ 1014064 h 1015910"/>
              <a:gd name="connsiteX6" fmla="*/ 25810 w 445568"/>
              <a:gd name="connsiteY6" fmla="*/ 530123 h 1015910"/>
              <a:gd name="connsiteX0" fmla="*/ 25810 w 445568"/>
              <a:gd name="connsiteY0" fmla="*/ 530123 h 1015910"/>
              <a:gd name="connsiteX1" fmla="*/ 113335 w 445568"/>
              <a:gd name="connsiteY1" fmla="*/ 285968 h 1015910"/>
              <a:gd name="connsiteX2" fmla="*/ 222784 w 445568"/>
              <a:gd name="connsiteY2" fmla="*/ 5952 h 1015910"/>
              <a:gd name="connsiteX3" fmla="*/ 413068 w 445568"/>
              <a:gd name="connsiteY3" fmla="*/ 223684 h 1015910"/>
              <a:gd name="connsiteX4" fmla="*/ 277873 w 445568"/>
              <a:gd name="connsiteY4" fmla="*/ 678258 h 1015910"/>
              <a:gd name="connsiteX5" fmla="*/ 222784 w 445568"/>
              <a:gd name="connsiteY5" fmla="*/ 1014064 h 1015910"/>
              <a:gd name="connsiteX6" fmla="*/ 25810 w 445568"/>
              <a:gd name="connsiteY6" fmla="*/ 530123 h 1015910"/>
              <a:gd name="connsiteX0" fmla="*/ 3951 w 423709"/>
              <a:gd name="connsiteY0" fmla="*/ 530123 h 1015910"/>
              <a:gd name="connsiteX1" fmla="*/ 40676 w 423709"/>
              <a:gd name="connsiteY1" fmla="*/ 250766 h 1015910"/>
              <a:gd name="connsiteX2" fmla="*/ 200925 w 423709"/>
              <a:gd name="connsiteY2" fmla="*/ 5952 h 1015910"/>
              <a:gd name="connsiteX3" fmla="*/ 391209 w 423709"/>
              <a:gd name="connsiteY3" fmla="*/ 223684 h 1015910"/>
              <a:gd name="connsiteX4" fmla="*/ 256014 w 423709"/>
              <a:gd name="connsiteY4" fmla="*/ 678258 h 1015910"/>
              <a:gd name="connsiteX5" fmla="*/ 200925 w 423709"/>
              <a:gd name="connsiteY5" fmla="*/ 1014064 h 1015910"/>
              <a:gd name="connsiteX6" fmla="*/ 3951 w 423709"/>
              <a:gd name="connsiteY6" fmla="*/ 530123 h 1015910"/>
              <a:gd name="connsiteX0" fmla="*/ 106776 w 588560"/>
              <a:gd name="connsiteY0" fmla="*/ 571892 h 1080080"/>
              <a:gd name="connsiteX1" fmla="*/ 143501 w 588560"/>
              <a:gd name="connsiteY1" fmla="*/ 292535 h 1080080"/>
              <a:gd name="connsiteX2" fmla="*/ 303750 w 588560"/>
              <a:gd name="connsiteY2" fmla="*/ 47721 h 1080080"/>
              <a:gd name="connsiteX3" fmla="*/ 494034 w 588560"/>
              <a:gd name="connsiteY3" fmla="*/ 265453 h 1080080"/>
              <a:gd name="connsiteX4" fmla="*/ 358839 w 588560"/>
              <a:gd name="connsiteY4" fmla="*/ 720027 h 1080080"/>
              <a:gd name="connsiteX5" fmla="*/ 42010 w 588560"/>
              <a:gd name="connsiteY5" fmla="*/ 1055391 h 1080080"/>
              <a:gd name="connsiteX6" fmla="*/ 106776 w 588560"/>
              <a:gd name="connsiteY6" fmla="*/ 571892 h 1080080"/>
              <a:gd name="connsiteX0" fmla="*/ 107711 w 589495"/>
              <a:gd name="connsiteY0" fmla="*/ 571892 h 1085981"/>
              <a:gd name="connsiteX1" fmla="*/ 144436 w 589495"/>
              <a:gd name="connsiteY1" fmla="*/ 292535 h 1085981"/>
              <a:gd name="connsiteX2" fmla="*/ 304685 w 589495"/>
              <a:gd name="connsiteY2" fmla="*/ 47721 h 1085981"/>
              <a:gd name="connsiteX3" fmla="*/ 494969 w 589495"/>
              <a:gd name="connsiteY3" fmla="*/ 265453 h 1085981"/>
              <a:gd name="connsiteX4" fmla="*/ 365380 w 589495"/>
              <a:gd name="connsiteY4" fmla="*/ 755434 h 1085981"/>
              <a:gd name="connsiteX5" fmla="*/ 42945 w 589495"/>
              <a:gd name="connsiteY5" fmla="*/ 1055391 h 1085981"/>
              <a:gd name="connsiteX6" fmla="*/ 107711 w 589495"/>
              <a:gd name="connsiteY6" fmla="*/ 571892 h 1085981"/>
              <a:gd name="connsiteX0" fmla="*/ 107175 w 588959"/>
              <a:gd name="connsiteY0" fmla="*/ 571892 h 1094911"/>
              <a:gd name="connsiteX1" fmla="*/ 143900 w 588959"/>
              <a:gd name="connsiteY1" fmla="*/ 292535 h 1094911"/>
              <a:gd name="connsiteX2" fmla="*/ 304149 w 588959"/>
              <a:gd name="connsiteY2" fmla="*/ 47721 h 1094911"/>
              <a:gd name="connsiteX3" fmla="*/ 494433 w 588959"/>
              <a:gd name="connsiteY3" fmla="*/ 265453 h 1094911"/>
              <a:gd name="connsiteX4" fmla="*/ 361630 w 588959"/>
              <a:gd name="connsiteY4" fmla="*/ 809009 h 1094911"/>
              <a:gd name="connsiteX5" fmla="*/ 42409 w 588959"/>
              <a:gd name="connsiteY5" fmla="*/ 1055391 h 1094911"/>
              <a:gd name="connsiteX6" fmla="*/ 107175 w 588959"/>
              <a:gd name="connsiteY6" fmla="*/ 571892 h 1094911"/>
              <a:gd name="connsiteX0" fmla="*/ 107175 w 588959"/>
              <a:gd name="connsiteY0" fmla="*/ 571892 h 1094911"/>
              <a:gd name="connsiteX1" fmla="*/ 212788 w 588959"/>
              <a:gd name="connsiteY1" fmla="*/ 266352 h 1094911"/>
              <a:gd name="connsiteX2" fmla="*/ 304149 w 588959"/>
              <a:gd name="connsiteY2" fmla="*/ 47721 h 1094911"/>
              <a:gd name="connsiteX3" fmla="*/ 494433 w 588959"/>
              <a:gd name="connsiteY3" fmla="*/ 265453 h 1094911"/>
              <a:gd name="connsiteX4" fmla="*/ 361630 w 588959"/>
              <a:gd name="connsiteY4" fmla="*/ 809009 h 1094911"/>
              <a:gd name="connsiteX5" fmla="*/ 42409 w 588959"/>
              <a:gd name="connsiteY5" fmla="*/ 1055391 h 1094911"/>
              <a:gd name="connsiteX6" fmla="*/ 107175 w 588959"/>
              <a:gd name="connsiteY6" fmla="*/ 571892 h 1094911"/>
              <a:gd name="connsiteX0" fmla="*/ 107175 w 588959"/>
              <a:gd name="connsiteY0" fmla="*/ 470183 h 993202"/>
              <a:gd name="connsiteX1" fmla="*/ 212788 w 588959"/>
              <a:gd name="connsiteY1" fmla="*/ 164643 h 993202"/>
              <a:gd name="connsiteX2" fmla="*/ 401202 w 588959"/>
              <a:gd name="connsiteY2" fmla="*/ 47721 h 993202"/>
              <a:gd name="connsiteX3" fmla="*/ 494433 w 588959"/>
              <a:gd name="connsiteY3" fmla="*/ 163744 h 993202"/>
              <a:gd name="connsiteX4" fmla="*/ 361630 w 588959"/>
              <a:gd name="connsiteY4" fmla="*/ 707300 h 993202"/>
              <a:gd name="connsiteX5" fmla="*/ 42409 w 588959"/>
              <a:gd name="connsiteY5" fmla="*/ 953682 h 993202"/>
              <a:gd name="connsiteX6" fmla="*/ 107175 w 588959"/>
              <a:gd name="connsiteY6" fmla="*/ 470183 h 993202"/>
              <a:gd name="connsiteX0" fmla="*/ 107175 w 491215"/>
              <a:gd name="connsiteY0" fmla="*/ 470183 h 993202"/>
              <a:gd name="connsiteX1" fmla="*/ 212788 w 491215"/>
              <a:gd name="connsiteY1" fmla="*/ 164643 h 993202"/>
              <a:gd name="connsiteX2" fmla="*/ 401202 w 491215"/>
              <a:gd name="connsiteY2" fmla="*/ 47721 h 993202"/>
              <a:gd name="connsiteX3" fmla="*/ 396689 w 491215"/>
              <a:gd name="connsiteY3" fmla="*/ 122930 h 993202"/>
              <a:gd name="connsiteX4" fmla="*/ 361630 w 491215"/>
              <a:gd name="connsiteY4" fmla="*/ 707300 h 993202"/>
              <a:gd name="connsiteX5" fmla="*/ 42409 w 491215"/>
              <a:gd name="connsiteY5" fmla="*/ 953682 h 993202"/>
              <a:gd name="connsiteX6" fmla="*/ 107175 w 491215"/>
              <a:gd name="connsiteY6" fmla="*/ 470183 h 993202"/>
              <a:gd name="connsiteX0" fmla="*/ 147223 w 531263"/>
              <a:gd name="connsiteY0" fmla="*/ 470183 h 993202"/>
              <a:gd name="connsiteX1" fmla="*/ 30671 w 531263"/>
              <a:gd name="connsiteY1" fmla="*/ 156282 h 993202"/>
              <a:gd name="connsiteX2" fmla="*/ 441250 w 531263"/>
              <a:gd name="connsiteY2" fmla="*/ 47721 h 993202"/>
              <a:gd name="connsiteX3" fmla="*/ 436737 w 531263"/>
              <a:gd name="connsiteY3" fmla="*/ 122930 h 993202"/>
              <a:gd name="connsiteX4" fmla="*/ 401678 w 531263"/>
              <a:gd name="connsiteY4" fmla="*/ 707300 h 993202"/>
              <a:gd name="connsiteX5" fmla="*/ 82457 w 531263"/>
              <a:gd name="connsiteY5" fmla="*/ 953682 h 993202"/>
              <a:gd name="connsiteX6" fmla="*/ 147223 w 531263"/>
              <a:gd name="connsiteY6" fmla="*/ 470183 h 993202"/>
              <a:gd name="connsiteX0" fmla="*/ 8631 w 569039"/>
              <a:gd name="connsiteY0" fmla="*/ 485769 h 990604"/>
              <a:gd name="connsiteX1" fmla="*/ 68447 w 569039"/>
              <a:gd name="connsiteY1" fmla="*/ 156282 h 990604"/>
              <a:gd name="connsiteX2" fmla="*/ 479026 w 569039"/>
              <a:gd name="connsiteY2" fmla="*/ 47721 h 990604"/>
              <a:gd name="connsiteX3" fmla="*/ 474513 w 569039"/>
              <a:gd name="connsiteY3" fmla="*/ 122930 h 990604"/>
              <a:gd name="connsiteX4" fmla="*/ 439454 w 569039"/>
              <a:gd name="connsiteY4" fmla="*/ 707300 h 990604"/>
              <a:gd name="connsiteX5" fmla="*/ 120233 w 569039"/>
              <a:gd name="connsiteY5" fmla="*/ 953682 h 990604"/>
              <a:gd name="connsiteX6" fmla="*/ 8631 w 569039"/>
              <a:gd name="connsiteY6" fmla="*/ 485769 h 990604"/>
              <a:gd name="connsiteX0" fmla="*/ 8631 w 569039"/>
              <a:gd name="connsiteY0" fmla="*/ 454675 h 959510"/>
              <a:gd name="connsiteX1" fmla="*/ 68447 w 569039"/>
              <a:gd name="connsiteY1" fmla="*/ 125188 h 959510"/>
              <a:gd name="connsiteX2" fmla="*/ 474513 w 569039"/>
              <a:gd name="connsiteY2" fmla="*/ 91836 h 959510"/>
              <a:gd name="connsiteX3" fmla="*/ 439454 w 569039"/>
              <a:gd name="connsiteY3" fmla="*/ 676206 h 959510"/>
              <a:gd name="connsiteX4" fmla="*/ 120233 w 569039"/>
              <a:gd name="connsiteY4" fmla="*/ 922588 h 959510"/>
              <a:gd name="connsiteX5" fmla="*/ 8631 w 569039"/>
              <a:gd name="connsiteY5" fmla="*/ 454675 h 959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039" h="959510">
                <a:moveTo>
                  <a:pt x="8631" y="454675"/>
                </a:moveTo>
                <a:cubicBezTo>
                  <a:pt x="0" y="321775"/>
                  <a:pt x="124518" y="177348"/>
                  <a:pt x="68447" y="125188"/>
                </a:cubicBezTo>
                <a:cubicBezTo>
                  <a:pt x="146094" y="64715"/>
                  <a:pt x="412679" y="0"/>
                  <a:pt x="474513" y="91836"/>
                </a:cubicBezTo>
                <a:cubicBezTo>
                  <a:pt x="569039" y="292888"/>
                  <a:pt x="537005" y="544476"/>
                  <a:pt x="439454" y="676206"/>
                </a:cubicBezTo>
                <a:cubicBezTo>
                  <a:pt x="407740" y="807936"/>
                  <a:pt x="192037" y="959510"/>
                  <a:pt x="120233" y="922588"/>
                </a:cubicBezTo>
                <a:cubicBezTo>
                  <a:pt x="48429" y="885666"/>
                  <a:pt x="17262" y="587575"/>
                  <a:pt x="8631" y="45467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863588" y="260648"/>
            <a:ext cx="8100900" cy="864096"/>
          </a:xfrm>
        </p:spPr>
        <p:txBody>
          <a:bodyPr/>
          <a:lstStyle/>
          <a:p>
            <a:r>
              <a:rPr lang="en-US" dirty="0" smtClean="0"/>
              <a:t>Multi-site ERP implementation will fail without consideration of these other IT elements</a:t>
            </a:r>
            <a:endParaRPr lang="en-US" dirty="0">
              <a:solidFill>
                <a:srgbClr val="FF0000"/>
              </a:solidFill>
            </a:endParaRPr>
          </a:p>
        </p:txBody>
      </p:sp>
      <p:sp>
        <p:nvSpPr>
          <p:cNvPr id="2" name="Text Placeholder 1"/>
          <p:cNvSpPr>
            <a:spLocks noGrp="1"/>
          </p:cNvSpPr>
          <p:nvPr>
            <p:ph type="body" sz="quarter" idx="19"/>
          </p:nvPr>
        </p:nvSpPr>
        <p:spPr>
          <a:xfrm>
            <a:off x="869244" y="1088740"/>
            <a:ext cx="8023236" cy="657225"/>
          </a:xfrm>
          <a:solidFill>
            <a:schemeClr val="bg1">
              <a:alpha val="75000"/>
            </a:schemeClr>
          </a:solidFill>
          <a:effectLst>
            <a:softEdge rad="63500"/>
          </a:effectLst>
        </p:spPr>
        <p:txBody>
          <a:bodyPr/>
          <a:lstStyle/>
          <a:p>
            <a:r>
              <a:rPr lang="en-US" dirty="0" smtClean="0"/>
              <a:t>The path from single site ERP to multi-site is not direct. You must bridge the gap between Applications and Infrastructure.</a:t>
            </a:r>
            <a:endParaRPr lang="en-US" dirty="0"/>
          </a:p>
        </p:txBody>
      </p:sp>
      <p:pic>
        <p:nvPicPr>
          <p:cNvPr id="81" name="Picture 80" descr="stop-red.wmf"/>
          <p:cNvPicPr>
            <a:picLocks noChangeAspect="1"/>
          </p:cNvPicPr>
          <p:nvPr/>
        </p:nvPicPr>
        <p:blipFill>
          <a:blip r:embed="rId3" cstate="print"/>
          <a:stretch>
            <a:fillRect/>
          </a:stretch>
        </p:blipFill>
        <p:spPr>
          <a:xfrm>
            <a:off x="406991" y="476672"/>
            <a:ext cx="374650" cy="1155700"/>
          </a:xfrm>
          <a:prstGeom prst="rect">
            <a:avLst/>
          </a:prstGeom>
        </p:spPr>
      </p:pic>
      <p:sp>
        <p:nvSpPr>
          <p:cNvPr id="10" name="Freeform 9"/>
          <p:cNvSpPr/>
          <p:nvPr/>
        </p:nvSpPr>
        <p:spPr>
          <a:xfrm>
            <a:off x="2398020" y="2866519"/>
            <a:ext cx="3433057" cy="2495006"/>
          </a:xfrm>
          <a:custGeom>
            <a:avLst/>
            <a:gdLst>
              <a:gd name="connsiteX0" fmla="*/ 3043646 w 3043646"/>
              <a:gd name="connsiteY0" fmla="*/ 0 h 2495006"/>
              <a:gd name="connsiteX1" fmla="*/ 3030583 w 3043646"/>
              <a:gd name="connsiteY1" fmla="*/ 1881051 h 2495006"/>
              <a:gd name="connsiteX2" fmla="*/ 1436915 w 3043646"/>
              <a:gd name="connsiteY2" fmla="*/ 1894114 h 2495006"/>
              <a:gd name="connsiteX3" fmla="*/ 1449978 w 3043646"/>
              <a:gd name="connsiteY3" fmla="*/ 2495006 h 2495006"/>
              <a:gd name="connsiteX4" fmla="*/ 13063 w 3043646"/>
              <a:gd name="connsiteY4" fmla="*/ 2481943 h 2495006"/>
              <a:gd name="connsiteX5" fmla="*/ 0 w 3043646"/>
              <a:gd name="connsiteY5" fmla="*/ 2481943 h 249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3646" h="2495006">
                <a:moveTo>
                  <a:pt x="3043646" y="0"/>
                </a:moveTo>
                <a:cubicBezTo>
                  <a:pt x="3039292" y="627017"/>
                  <a:pt x="3034937" y="1254034"/>
                  <a:pt x="3030583" y="1881051"/>
                </a:cubicBezTo>
                <a:lnTo>
                  <a:pt x="1436915" y="1894114"/>
                </a:lnTo>
                <a:lnTo>
                  <a:pt x="1449978" y="2495006"/>
                </a:lnTo>
                <a:lnTo>
                  <a:pt x="13063" y="2481943"/>
                </a:lnTo>
                <a:lnTo>
                  <a:pt x="0" y="2481943"/>
                </a:lnTo>
              </a:path>
            </a:pathLst>
          </a:custGeom>
          <a:ln w="76200">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1471794" y="5432588"/>
            <a:ext cx="5658214"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292080" y="2132856"/>
            <a:ext cx="1033225" cy="684076"/>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Single Site</a:t>
            </a:r>
            <a:endParaRPr lang="en-US" dirty="0">
              <a:solidFill>
                <a:schemeClr val="tx1"/>
              </a:solidFill>
            </a:endParaRPr>
          </a:p>
        </p:txBody>
      </p:sp>
      <p:sp>
        <p:nvSpPr>
          <p:cNvPr id="20" name="Rectangle 19"/>
          <p:cNvSpPr/>
          <p:nvPr/>
        </p:nvSpPr>
        <p:spPr>
          <a:xfrm>
            <a:off x="5939861" y="4113076"/>
            <a:ext cx="1261159" cy="468052"/>
          </a:xfrm>
          <a:prstGeom prst="rect">
            <a:avLst/>
          </a:prstGeom>
          <a:no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4"/>
              </a:rPr>
              <a:t>ERP Selection</a:t>
            </a:r>
            <a:endParaRPr lang="en-US" sz="1200" dirty="0">
              <a:solidFill>
                <a:schemeClr val="tx1"/>
              </a:solidFill>
            </a:endParaRPr>
          </a:p>
        </p:txBody>
      </p:sp>
      <p:sp>
        <p:nvSpPr>
          <p:cNvPr id="21" name="Rectangle 20"/>
          <p:cNvSpPr/>
          <p:nvPr/>
        </p:nvSpPr>
        <p:spPr>
          <a:xfrm>
            <a:off x="5939862" y="3284984"/>
            <a:ext cx="1358056" cy="468052"/>
          </a:xfrm>
          <a:prstGeom prst="rect">
            <a:avLst/>
          </a:prstGeom>
          <a:no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5"/>
              </a:rPr>
              <a:t>ERP Operation </a:t>
            </a:r>
            <a:endParaRPr lang="en-US" sz="1200" dirty="0">
              <a:solidFill>
                <a:schemeClr val="tx1"/>
              </a:solidFill>
            </a:endParaRPr>
          </a:p>
        </p:txBody>
      </p:sp>
      <p:sp>
        <p:nvSpPr>
          <p:cNvPr id="22" name="Freeform 21"/>
          <p:cNvSpPr/>
          <p:nvPr/>
        </p:nvSpPr>
        <p:spPr>
          <a:xfrm>
            <a:off x="4096952" y="4142498"/>
            <a:ext cx="3033056" cy="1214846"/>
          </a:xfrm>
          <a:custGeom>
            <a:avLst/>
            <a:gdLst>
              <a:gd name="connsiteX0" fmla="*/ 0 w 1306286"/>
              <a:gd name="connsiteY0" fmla="*/ 0 h 1214846"/>
              <a:gd name="connsiteX1" fmla="*/ 0 w 1306286"/>
              <a:gd name="connsiteY1" fmla="*/ 1214846 h 1214846"/>
              <a:gd name="connsiteX2" fmla="*/ 1306286 w 1306286"/>
              <a:gd name="connsiteY2" fmla="*/ 1214846 h 1214846"/>
              <a:gd name="connsiteX3" fmla="*/ 1306286 w 1306286"/>
              <a:gd name="connsiteY3" fmla="*/ 1214846 h 1214846"/>
              <a:gd name="connsiteX4" fmla="*/ 1306286 w 1306286"/>
              <a:gd name="connsiteY4" fmla="*/ 1214846 h 1214846"/>
              <a:gd name="connsiteX5" fmla="*/ 1306286 w 1306286"/>
              <a:gd name="connsiteY5" fmla="*/ 1214846 h 1214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6" h="1214846">
                <a:moveTo>
                  <a:pt x="0" y="0"/>
                </a:moveTo>
                <a:lnTo>
                  <a:pt x="0" y="1214846"/>
                </a:lnTo>
                <a:lnTo>
                  <a:pt x="1306286" y="1214846"/>
                </a:lnTo>
                <a:lnTo>
                  <a:pt x="1306286" y="1214846"/>
                </a:lnTo>
                <a:lnTo>
                  <a:pt x="1306286" y="1214846"/>
                </a:lnTo>
                <a:lnTo>
                  <a:pt x="1306286" y="1214846"/>
                </a:lnTo>
              </a:path>
            </a:pathLst>
          </a:custGeom>
          <a:ln w="76200">
            <a:solidFill>
              <a:srgbClr val="3399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7698176" y="4905164"/>
            <a:ext cx="798260" cy="900100"/>
          </a:xfrm>
          <a:prstGeom prst="rect">
            <a:avLst/>
          </a:prstGeom>
          <a:no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Multi-Site</a:t>
            </a:r>
            <a:endParaRPr lang="en-US" dirty="0">
              <a:solidFill>
                <a:schemeClr val="tx1"/>
              </a:solidFill>
            </a:endParaRPr>
          </a:p>
        </p:txBody>
      </p:sp>
      <p:sp>
        <p:nvSpPr>
          <p:cNvPr id="32" name="Rectangle 31"/>
          <p:cNvSpPr/>
          <p:nvPr/>
        </p:nvSpPr>
        <p:spPr>
          <a:xfrm>
            <a:off x="2287070" y="5257889"/>
            <a:ext cx="118265" cy="2520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040716" y="4005064"/>
            <a:ext cx="114756" cy="1374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76223" y="2744924"/>
            <a:ext cx="114756" cy="1374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580339" y="3537012"/>
            <a:ext cx="1033225" cy="432048"/>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6"/>
              </a:rPr>
              <a:t>Security</a:t>
            </a:r>
            <a:endParaRPr lang="en-US" sz="1200" dirty="0">
              <a:solidFill>
                <a:schemeClr val="tx1"/>
              </a:solidFill>
            </a:endParaRPr>
          </a:p>
        </p:txBody>
      </p:sp>
      <p:sp>
        <p:nvSpPr>
          <p:cNvPr id="41" name="Rectangle 40"/>
          <p:cNvSpPr/>
          <p:nvPr/>
        </p:nvSpPr>
        <p:spPr>
          <a:xfrm>
            <a:off x="1414416" y="5357344"/>
            <a:ext cx="114756" cy="1374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187243" y="1799528"/>
            <a:ext cx="1723550" cy="400110"/>
          </a:xfrm>
          <a:prstGeom prst="rect">
            <a:avLst/>
          </a:prstGeom>
          <a:solidFill>
            <a:schemeClr val="bg1"/>
          </a:solidFill>
          <a:effectLst>
            <a:softEdge rad="31750"/>
          </a:effectLst>
        </p:spPr>
        <p:txBody>
          <a:bodyPr wrap="none" rtlCol="0">
            <a:spAutoFit/>
          </a:bodyPr>
          <a:lstStyle/>
          <a:p>
            <a:r>
              <a:rPr lang="en-US" sz="2000" b="1" i="1" dirty="0" smtClean="0"/>
              <a:t>Applications</a:t>
            </a:r>
            <a:endParaRPr lang="en-US" sz="2000" b="1" i="1" dirty="0"/>
          </a:p>
        </p:txBody>
      </p:sp>
      <p:sp>
        <p:nvSpPr>
          <p:cNvPr id="46" name="Rectangle 45"/>
          <p:cNvSpPr/>
          <p:nvPr/>
        </p:nvSpPr>
        <p:spPr>
          <a:xfrm>
            <a:off x="1839883" y="4815053"/>
            <a:ext cx="963799" cy="430022"/>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7"/>
              </a:rPr>
              <a:t>Data Center</a:t>
            </a:r>
            <a:endParaRPr lang="en-US" sz="1200" dirty="0">
              <a:solidFill>
                <a:schemeClr val="tx1"/>
              </a:solidFill>
            </a:endParaRPr>
          </a:p>
        </p:txBody>
      </p:sp>
      <p:sp>
        <p:nvSpPr>
          <p:cNvPr id="47" name="Rectangle 46"/>
          <p:cNvSpPr/>
          <p:nvPr/>
        </p:nvSpPr>
        <p:spPr>
          <a:xfrm>
            <a:off x="381191" y="5141076"/>
            <a:ext cx="1033225" cy="559948"/>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8"/>
              </a:rPr>
              <a:t>Cloud</a:t>
            </a:r>
            <a:endParaRPr lang="en-US" sz="1200" dirty="0">
              <a:solidFill>
                <a:schemeClr val="tx1"/>
              </a:solidFill>
            </a:endParaRPr>
          </a:p>
        </p:txBody>
      </p:sp>
      <p:grpSp>
        <p:nvGrpSpPr>
          <p:cNvPr id="49" name="Group 48"/>
          <p:cNvGrpSpPr/>
          <p:nvPr/>
        </p:nvGrpSpPr>
        <p:grpSpPr>
          <a:xfrm>
            <a:off x="3948612" y="4925672"/>
            <a:ext cx="245870" cy="130427"/>
            <a:chOff x="3437017" y="2200040"/>
            <a:chExt cx="339340" cy="186940"/>
          </a:xfrm>
        </p:grpSpPr>
        <p:sp>
          <p:nvSpPr>
            <p:cNvPr id="50" name="Oval 49"/>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rot="5400000">
            <a:off x="3073967" y="5322926"/>
            <a:ext cx="245870" cy="130427"/>
            <a:chOff x="3437017" y="2200040"/>
            <a:chExt cx="339340" cy="186940"/>
          </a:xfrm>
        </p:grpSpPr>
        <p:sp>
          <p:nvSpPr>
            <p:cNvPr id="54" name="Oval 53"/>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Freeform 62"/>
          <p:cNvSpPr/>
          <p:nvPr/>
        </p:nvSpPr>
        <p:spPr>
          <a:xfrm>
            <a:off x="5745066" y="3487705"/>
            <a:ext cx="1354666" cy="2023485"/>
          </a:xfrm>
          <a:custGeom>
            <a:avLst/>
            <a:gdLst>
              <a:gd name="connsiteX0" fmla="*/ 0 w 1428750"/>
              <a:gd name="connsiteY0" fmla="*/ 0 h 1733550"/>
              <a:gd name="connsiteX1" fmla="*/ 9525 w 1428750"/>
              <a:gd name="connsiteY1" fmla="*/ 704850 h 1733550"/>
              <a:gd name="connsiteX2" fmla="*/ 9525 w 1428750"/>
              <a:gd name="connsiteY2" fmla="*/ 1152525 h 1733550"/>
              <a:gd name="connsiteX3" fmla="*/ 9525 w 1428750"/>
              <a:gd name="connsiteY3" fmla="*/ 1724025 h 1733550"/>
              <a:gd name="connsiteX4" fmla="*/ 1428750 w 1428750"/>
              <a:gd name="connsiteY4" fmla="*/ 1733550 h 1733550"/>
              <a:gd name="connsiteX5" fmla="*/ 1428750 w 1428750"/>
              <a:gd name="connsiteY5" fmla="*/ 1733550 h 1733550"/>
              <a:gd name="connsiteX0" fmla="*/ 0 w 1428750"/>
              <a:gd name="connsiteY0" fmla="*/ 25785 h 1759335"/>
              <a:gd name="connsiteX1" fmla="*/ 0 w 1428750"/>
              <a:gd name="connsiteY1" fmla="*/ 0 h 1759335"/>
              <a:gd name="connsiteX2" fmla="*/ 9525 w 1428750"/>
              <a:gd name="connsiteY2" fmla="*/ 730635 h 1759335"/>
              <a:gd name="connsiteX3" fmla="*/ 9525 w 1428750"/>
              <a:gd name="connsiteY3" fmla="*/ 1178310 h 1759335"/>
              <a:gd name="connsiteX4" fmla="*/ 9525 w 1428750"/>
              <a:gd name="connsiteY4" fmla="*/ 1749810 h 1759335"/>
              <a:gd name="connsiteX5" fmla="*/ 1428750 w 1428750"/>
              <a:gd name="connsiteY5" fmla="*/ 1759335 h 1759335"/>
              <a:gd name="connsiteX6" fmla="*/ 1428750 w 1428750"/>
              <a:gd name="connsiteY6" fmla="*/ 1759335 h 1759335"/>
              <a:gd name="connsiteX0" fmla="*/ 0 w 1428750"/>
              <a:gd name="connsiteY0" fmla="*/ 25785 h 1759335"/>
              <a:gd name="connsiteX1" fmla="*/ 0 w 1428750"/>
              <a:gd name="connsiteY1" fmla="*/ 0 h 1759335"/>
              <a:gd name="connsiteX2" fmla="*/ 9525 w 1428750"/>
              <a:gd name="connsiteY2" fmla="*/ 730635 h 1759335"/>
              <a:gd name="connsiteX3" fmla="*/ 9525 w 1428750"/>
              <a:gd name="connsiteY3" fmla="*/ 1178310 h 1759335"/>
              <a:gd name="connsiteX4" fmla="*/ 9525 w 1428750"/>
              <a:gd name="connsiteY4" fmla="*/ 1749810 h 1759335"/>
              <a:gd name="connsiteX5" fmla="*/ 1428750 w 1428750"/>
              <a:gd name="connsiteY5" fmla="*/ 1759335 h 1759335"/>
              <a:gd name="connsiteX6" fmla="*/ 1428750 w 1428750"/>
              <a:gd name="connsiteY6" fmla="*/ 1759335 h 1759335"/>
              <a:gd name="connsiteX0" fmla="*/ 0 w 1428750"/>
              <a:gd name="connsiteY0" fmla="*/ 65213 h 1798763"/>
              <a:gd name="connsiteX1" fmla="*/ 33157 w 1428750"/>
              <a:gd name="connsiteY1" fmla="*/ 0 h 1798763"/>
              <a:gd name="connsiteX2" fmla="*/ 9525 w 1428750"/>
              <a:gd name="connsiteY2" fmla="*/ 770063 h 1798763"/>
              <a:gd name="connsiteX3" fmla="*/ 9525 w 1428750"/>
              <a:gd name="connsiteY3" fmla="*/ 1217738 h 1798763"/>
              <a:gd name="connsiteX4" fmla="*/ 9525 w 1428750"/>
              <a:gd name="connsiteY4" fmla="*/ 1789238 h 1798763"/>
              <a:gd name="connsiteX5" fmla="*/ 1428750 w 1428750"/>
              <a:gd name="connsiteY5" fmla="*/ 1798763 h 1798763"/>
              <a:gd name="connsiteX6" fmla="*/ 1428750 w 1428750"/>
              <a:gd name="connsiteY6" fmla="*/ 1798763 h 1798763"/>
              <a:gd name="connsiteX0" fmla="*/ 3191 w 1431941"/>
              <a:gd name="connsiteY0" fmla="*/ 65213 h 1798763"/>
              <a:gd name="connsiteX1" fmla="*/ 36348 w 1431941"/>
              <a:gd name="connsiteY1" fmla="*/ 0 h 1798763"/>
              <a:gd name="connsiteX2" fmla="*/ 12716 w 1431941"/>
              <a:gd name="connsiteY2" fmla="*/ 770063 h 1798763"/>
              <a:gd name="connsiteX3" fmla="*/ 12716 w 1431941"/>
              <a:gd name="connsiteY3" fmla="*/ 1217738 h 1798763"/>
              <a:gd name="connsiteX4" fmla="*/ 12716 w 1431941"/>
              <a:gd name="connsiteY4" fmla="*/ 1789238 h 1798763"/>
              <a:gd name="connsiteX5" fmla="*/ 1431941 w 1431941"/>
              <a:gd name="connsiteY5" fmla="*/ 1798763 h 1798763"/>
              <a:gd name="connsiteX6" fmla="*/ 1431941 w 1431941"/>
              <a:gd name="connsiteY6" fmla="*/ 1798763 h 1798763"/>
              <a:gd name="connsiteX0" fmla="*/ 3191 w 1431941"/>
              <a:gd name="connsiteY0" fmla="*/ 76989 h 1810539"/>
              <a:gd name="connsiteX1" fmla="*/ 36348 w 1431941"/>
              <a:gd name="connsiteY1" fmla="*/ 0 h 1810539"/>
              <a:gd name="connsiteX2" fmla="*/ 12716 w 1431941"/>
              <a:gd name="connsiteY2" fmla="*/ 781839 h 1810539"/>
              <a:gd name="connsiteX3" fmla="*/ 12716 w 1431941"/>
              <a:gd name="connsiteY3" fmla="*/ 1229514 h 1810539"/>
              <a:gd name="connsiteX4" fmla="*/ 12716 w 1431941"/>
              <a:gd name="connsiteY4" fmla="*/ 1801014 h 1810539"/>
              <a:gd name="connsiteX5" fmla="*/ 1431941 w 1431941"/>
              <a:gd name="connsiteY5" fmla="*/ 1810539 h 1810539"/>
              <a:gd name="connsiteX6" fmla="*/ 1431941 w 1431941"/>
              <a:gd name="connsiteY6" fmla="*/ 1810539 h 1810539"/>
              <a:gd name="connsiteX0" fmla="*/ 0 w 1428750"/>
              <a:gd name="connsiteY0" fmla="*/ 76989 h 1810539"/>
              <a:gd name="connsiteX1" fmla="*/ 33157 w 1428750"/>
              <a:gd name="connsiteY1" fmla="*/ 0 h 1810539"/>
              <a:gd name="connsiteX2" fmla="*/ 9525 w 1428750"/>
              <a:gd name="connsiteY2" fmla="*/ 781839 h 1810539"/>
              <a:gd name="connsiteX3" fmla="*/ 9525 w 1428750"/>
              <a:gd name="connsiteY3" fmla="*/ 1229514 h 1810539"/>
              <a:gd name="connsiteX4" fmla="*/ 9525 w 1428750"/>
              <a:gd name="connsiteY4" fmla="*/ 1801014 h 1810539"/>
              <a:gd name="connsiteX5" fmla="*/ 1428750 w 1428750"/>
              <a:gd name="connsiteY5" fmla="*/ 1810539 h 1810539"/>
              <a:gd name="connsiteX6" fmla="*/ 1428750 w 1428750"/>
              <a:gd name="connsiteY6" fmla="*/ 1810539 h 1810539"/>
              <a:gd name="connsiteX0" fmla="*/ 0 w 1428750"/>
              <a:gd name="connsiteY0" fmla="*/ 76989 h 1810539"/>
              <a:gd name="connsiteX1" fmla="*/ 0 w 1428750"/>
              <a:gd name="connsiteY1" fmla="*/ 0 h 1810539"/>
              <a:gd name="connsiteX2" fmla="*/ 9525 w 1428750"/>
              <a:gd name="connsiteY2" fmla="*/ 781839 h 1810539"/>
              <a:gd name="connsiteX3" fmla="*/ 9525 w 1428750"/>
              <a:gd name="connsiteY3" fmla="*/ 1229514 h 1810539"/>
              <a:gd name="connsiteX4" fmla="*/ 9525 w 1428750"/>
              <a:gd name="connsiteY4" fmla="*/ 1801014 h 1810539"/>
              <a:gd name="connsiteX5" fmla="*/ 1428750 w 1428750"/>
              <a:gd name="connsiteY5" fmla="*/ 1810539 h 1810539"/>
              <a:gd name="connsiteX6" fmla="*/ 1428750 w 1428750"/>
              <a:gd name="connsiteY6" fmla="*/ 1810539 h 1810539"/>
              <a:gd name="connsiteX0" fmla="*/ 0 w 1428750"/>
              <a:gd name="connsiteY0" fmla="*/ 76989 h 1810539"/>
              <a:gd name="connsiteX1" fmla="*/ 0 w 1428750"/>
              <a:gd name="connsiteY1" fmla="*/ 0 h 1810539"/>
              <a:gd name="connsiteX2" fmla="*/ 9525 w 1428750"/>
              <a:gd name="connsiteY2" fmla="*/ 781839 h 1810539"/>
              <a:gd name="connsiteX3" fmla="*/ 9525 w 1428750"/>
              <a:gd name="connsiteY3" fmla="*/ 1229514 h 1810539"/>
              <a:gd name="connsiteX4" fmla="*/ 9525 w 1428750"/>
              <a:gd name="connsiteY4" fmla="*/ 1801014 h 1810539"/>
              <a:gd name="connsiteX5" fmla="*/ 1428750 w 1428750"/>
              <a:gd name="connsiteY5" fmla="*/ 1810539 h 1810539"/>
              <a:gd name="connsiteX6" fmla="*/ 1428750 w 1428750"/>
              <a:gd name="connsiteY6" fmla="*/ 1810539 h 1810539"/>
              <a:gd name="connsiteX0" fmla="*/ 12937 w 1441687"/>
              <a:gd name="connsiteY0" fmla="*/ 76989 h 1810539"/>
              <a:gd name="connsiteX1" fmla="*/ 12937 w 1441687"/>
              <a:gd name="connsiteY1" fmla="*/ 0 h 1810539"/>
              <a:gd name="connsiteX2" fmla="*/ 22462 w 1441687"/>
              <a:gd name="connsiteY2" fmla="*/ 781839 h 1810539"/>
              <a:gd name="connsiteX3" fmla="*/ 22462 w 1441687"/>
              <a:gd name="connsiteY3" fmla="*/ 1229514 h 1810539"/>
              <a:gd name="connsiteX4" fmla="*/ 22462 w 1441687"/>
              <a:gd name="connsiteY4" fmla="*/ 1801014 h 1810539"/>
              <a:gd name="connsiteX5" fmla="*/ 1441687 w 1441687"/>
              <a:gd name="connsiteY5" fmla="*/ 1810539 h 1810539"/>
              <a:gd name="connsiteX6" fmla="*/ 1441687 w 1441687"/>
              <a:gd name="connsiteY6" fmla="*/ 1810539 h 1810539"/>
              <a:gd name="connsiteX0" fmla="*/ 0 w 1428750"/>
              <a:gd name="connsiteY0" fmla="*/ 76989 h 1810539"/>
              <a:gd name="connsiteX1" fmla="*/ 0 w 1428750"/>
              <a:gd name="connsiteY1" fmla="*/ 0 h 1810539"/>
              <a:gd name="connsiteX2" fmla="*/ 9525 w 1428750"/>
              <a:gd name="connsiteY2" fmla="*/ 781839 h 1810539"/>
              <a:gd name="connsiteX3" fmla="*/ 9525 w 1428750"/>
              <a:gd name="connsiteY3" fmla="*/ 1229514 h 1810539"/>
              <a:gd name="connsiteX4" fmla="*/ 9525 w 1428750"/>
              <a:gd name="connsiteY4" fmla="*/ 1801014 h 1810539"/>
              <a:gd name="connsiteX5" fmla="*/ 1428750 w 1428750"/>
              <a:gd name="connsiteY5" fmla="*/ 1810539 h 1810539"/>
              <a:gd name="connsiteX6" fmla="*/ 1428750 w 1428750"/>
              <a:gd name="connsiteY6" fmla="*/ 1810539 h 1810539"/>
              <a:gd name="connsiteX0" fmla="*/ 0 w 1428750"/>
              <a:gd name="connsiteY0" fmla="*/ 76989 h 1810539"/>
              <a:gd name="connsiteX1" fmla="*/ 0 w 1428750"/>
              <a:gd name="connsiteY1" fmla="*/ 0 h 1810539"/>
              <a:gd name="connsiteX2" fmla="*/ 9525 w 1428750"/>
              <a:gd name="connsiteY2" fmla="*/ 781839 h 1810539"/>
              <a:gd name="connsiteX3" fmla="*/ 9525 w 1428750"/>
              <a:gd name="connsiteY3" fmla="*/ 1229514 h 1810539"/>
              <a:gd name="connsiteX4" fmla="*/ 9525 w 1428750"/>
              <a:gd name="connsiteY4" fmla="*/ 1801014 h 1810539"/>
              <a:gd name="connsiteX5" fmla="*/ 1428750 w 1428750"/>
              <a:gd name="connsiteY5" fmla="*/ 1810539 h 1810539"/>
              <a:gd name="connsiteX6" fmla="*/ 1428750 w 1428750"/>
              <a:gd name="connsiteY6" fmla="*/ 1810539 h 1810539"/>
              <a:gd name="connsiteX0" fmla="*/ 33157 w 1428750"/>
              <a:gd name="connsiteY0" fmla="*/ 90998 h 1810539"/>
              <a:gd name="connsiteX1" fmla="*/ 0 w 1428750"/>
              <a:gd name="connsiteY1" fmla="*/ 0 h 1810539"/>
              <a:gd name="connsiteX2" fmla="*/ 9525 w 1428750"/>
              <a:gd name="connsiteY2" fmla="*/ 781839 h 1810539"/>
              <a:gd name="connsiteX3" fmla="*/ 9525 w 1428750"/>
              <a:gd name="connsiteY3" fmla="*/ 1229514 h 1810539"/>
              <a:gd name="connsiteX4" fmla="*/ 9525 w 1428750"/>
              <a:gd name="connsiteY4" fmla="*/ 1801014 h 1810539"/>
              <a:gd name="connsiteX5" fmla="*/ 1428750 w 1428750"/>
              <a:gd name="connsiteY5" fmla="*/ 1810539 h 1810539"/>
              <a:gd name="connsiteX6" fmla="*/ 1428750 w 1428750"/>
              <a:gd name="connsiteY6" fmla="*/ 1810539 h 1810539"/>
              <a:gd name="connsiteX0" fmla="*/ 0 w 1428750"/>
              <a:gd name="connsiteY0" fmla="*/ 0 h 1810539"/>
              <a:gd name="connsiteX1" fmla="*/ 9525 w 1428750"/>
              <a:gd name="connsiteY1" fmla="*/ 781839 h 1810539"/>
              <a:gd name="connsiteX2" fmla="*/ 9525 w 1428750"/>
              <a:gd name="connsiteY2" fmla="*/ 1229514 h 1810539"/>
              <a:gd name="connsiteX3" fmla="*/ 9525 w 1428750"/>
              <a:gd name="connsiteY3" fmla="*/ 1801014 h 1810539"/>
              <a:gd name="connsiteX4" fmla="*/ 1428750 w 1428750"/>
              <a:gd name="connsiteY4" fmla="*/ 1810539 h 1810539"/>
              <a:gd name="connsiteX5" fmla="*/ 1428750 w 1428750"/>
              <a:gd name="connsiteY5" fmla="*/ 1810539 h 1810539"/>
              <a:gd name="connsiteX0" fmla="*/ 0 w 1428750"/>
              <a:gd name="connsiteY0" fmla="*/ 0 h 1810539"/>
              <a:gd name="connsiteX1" fmla="*/ 9525 w 1428750"/>
              <a:gd name="connsiteY1" fmla="*/ 781839 h 1810539"/>
              <a:gd name="connsiteX2" fmla="*/ 9525 w 1428750"/>
              <a:gd name="connsiteY2" fmla="*/ 1229514 h 1810539"/>
              <a:gd name="connsiteX3" fmla="*/ 9525 w 1428750"/>
              <a:gd name="connsiteY3" fmla="*/ 1801014 h 1810539"/>
              <a:gd name="connsiteX4" fmla="*/ 1428750 w 1428750"/>
              <a:gd name="connsiteY4" fmla="*/ 1810539 h 1810539"/>
              <a:gd name="connsiteX5" fmla="*/ 1428750 w 1428750"/>
              <a:gd name="connsiteY5" fmla="*/ 1810539 h 1810539"/>
              <a:gd name="connsiteX0" fmla="*/ 0 w 1428750"/>
              <a:gd name="connsiteY0" fmla="*/ 0 h 1810539"/>
              <a:gd name="connsiteX1" fmla="*/ 9525 w 1428750"/>
              <a:gd name="connsiteY1" fmla="*/ 781839 h 1810539"/>
              <a:gd name="connsiteX2" fmla="*/ 9525 w 1428750"/>
              <a:gd name="connsiteY2" fmla="*/ 1229514 h 1810539"/>
              <a:gd name="connsiteX3" fmla="*/ 9525 w 1428750"/>
              <a:gd name="connsiteY3" fmla="*/ 1801014 h 1810539"/>
              <a:gd name="connsiteX4" fmla="*/ 1428750 w 1428750"/>
              <a:gd name="connsiteY4" fmla="*/ 1810539 h 1810539"/>
              <a:gd name="connsiteX5" fmla="*/ 1428750 w 1428750"/>
              <a:gd name="connsiteY5" fmla="*/ 1810539 h 1810539"/>
              <a:gd name="connsiteX0" fmla="*/ 6725 w 1435475"/>
              <a:gd name="connsiteY0" fmla="*/ 0 h 1810539"/>
              <a:gd name="connsiteX1" fmla="*/ 16250 w 1435475"/>
              <a:gd name="connsiteY1" fmla="*/ 781839 h 1810539"/>
              <a:gd name="connsiteX2" fmla="*/ 16250 w 1435475"/>
              <a:gd name="connsiteY2" fmla="*/ 1229514 h 1810539"/>
              <a:gd name="connsiteX3" fmla="*/ 16250 w 1435475"/>
              <a:gd name="connsiteY3" fmla="*/ 1801014 h 1810539"/>
              <a:gd name="connsiteX4" fmla="*/ 1435475 w 1435475"/>
              <a:gd name="connsiteY4" fmla="*/ 1810539 h 1810539"/>
              <a:gd name="connsiteX5" fmla="*/ 1435475 w 1435475"/>
              <a:gd name="connsiteY5" fmla="*/ 1810539 h 1810539"/>
              <a:gd name="connsiteX0" fmla="*/ 0 w 1428750"/>
              <a:gd name="connsiteY0" fmla="*/ 0 h 1810539"/>
              <a:gd name="connsiteX1" fmla="*/ 9525 w 1428750"/>
              <a:gd name="connsiteY1" fmla="*/ 781839 h 1810539"/>
              <a:gd name="connsiteX2" fmla="*/ 9525 w 1428750"/>
              <a:gd name="connsiteY2" fmla="*/ 1229514 h 1810539"/>
              <a:gd name="connsiteX3" fmla="*/ 9525 w 1428750"/>
              <a:gd name="connsiteY3" fmla="*/ 1801014 h 1810539"/>
              <a:gd name="connsiteX4" fmla="*/ 1428750 w 1428750"/>
              <a:gd name="connsiteY4" fmla="*/ 1810539 h 1810539"/>
              <a:gd name="connsiteX5" fmla="*/ 1428750 w 1428750"/>
              <a:gd name="connsiteY5" fmla="*/ 1810539 h 1810539"/>
              <a:gd name="connsiteX0" fmla="*/ 0 w 1428750"/>
              <a:gd name="connsiteY0" fmla="*/ 27623 h 1838162"/>
              <a:gd name="connsiteX1" fmla="*/ 33157 w 1428750"/>
              <a:gd name="connsiteY1" fmla="*/ 130306 h 1838162"/>
              <a:gd name="connsiteX2" fmla="*/ 9525 w 1428750"/>
              <a:gd name="connsiteY2" fmla="*/ 809462 h 1838162"/>
              <a:gd name="connsiteX3" fmla="*/ 9525 w 1428750"/>
              <a:gd name="connsiteY3" fmla="*/ 1257137 h 1838162"/>
              <a:gd name="connsiteX4" fmla="*/ 9525 w 1428750"/>
              <a:gd name="connsiteY4" fmla="*/ 1828637 h 1838162"/>
              <a:gd name="connsiteX5" fmla="*/ 1428750 w 1428750"/>
              <a:gd name="connsiteY5" fmla="*/ 1838162 h 1838162"/>
              <a:gd name="connsiteX6" fmla="*/ 1428750 w 1428750"/>
              <a:gd name="connsiteY6" fmla="*/ 1838162 h 1838162"/>
              <a:gd name="connsiteX0" fmla="*/ 0 w 1428750"/>
              <a:gd name="connsiteY0" fmla="*/ 27623 h 1838162"/>
              <a:gd name="connsiteX1" fmla="*/ 33157 w 1428750"/>
              <a:gd name="connsiteY1" fmla="*/ 130306 h 1838162"/>
              <a:gd name="connsiteX2" fmla="*/ 9525 w 1428750"/>
              <a:gd name="connsiteY2" fmla="*/ 809462 h 1838162"/>
              <a:gd name="connsiteX3" fmla="*/ 9525 w 1428750"/>
              <a:gd name="connsiteY3" fmla="*/ 1257137 h 1838162"/>
              <a:gd name="connsiteX4" fmla="*/ 9525 w 1428750"/>
              <a:gd name="connsiteY4" fmla="*/ 1828637 h 1838162"/>
              <a:gd name="connsiteX5" fmla="*/ 1428750 w 1428750"/>
              <a:gd name="connsiteY5" fmla="*/ 1838162 h 1838162"/>
              <a:gd name="connsiteX6" fmla="*/ 1428750 w 1428750"/>
              <a:gd name="connsiteY6" fmla="*/ 1838162 h 1838162"/>
              <a:gd name="connsiteX0" fmla="*/ 0 w 1428750"/>
              <a:gd name="connsiteY0" fmla="*/ 39308 h 1849847"/>
              <a:gd name="connsiteX1" fmla="*/ 33157 w 1428750"/>
              <a:gd name="connsiteY1" fmla="*/ 130306 h 1849847"/>
              <a:gd name="connsiteX2" fmla="*/ 9525 w 1428750"/>
              <a:gd name="connsiteY2" fmla="*/ 821147 h 1849847"/>
              <a:gd name="connsiteX3" fmla="*/ 9525 w 1428750"/>
              <a:gd name="connsiteY3" fmla="*/ 1268822 h 1849847"/>
              <a:gd name="connsiteX4" fmla="*/ 9525 w 1428750"/>
              <a:gd name="connsiteY4" fmla="*/ 1840322 h 1849847"/>
              <a:gd name="connsiteX5" fmla="*/ 1428750 w 1428750"/>
              <a:gd name="connsiteY5" fmla="*/ 1849847 h 1849847"/>
              <a:gd name="connsiteX6" fmla="*/ 1428750 w 1428750"/>
              <a:gd name="connsiteY6" fmla="*/ 1849847 h 1849847"/>
              <a:gd name="connsiteX0" fmla="*/ 0 w 1428750"/>
              <a:gd name="connsiteY0" fmla="*/ 30790 h 1841329"/>
              <a:gd name="connsiteX1" fmla="*/ 33157 w 1428750"/>
              <a:gd name="connsiteY1" fmla="*/ 121788 h 1841329"/>
              <a:gd name="connsiteX2" fmla="*/ 9525 w 1428750"/>
              <a:gd name="connsiteY2" fmla="*/ 812629 h 1841329"/>
              <a:gd name="connsiteX3" fmla="*/ 9525 w 1428750"/>
              <a:gd name="connsiteY3" fmla="*/ 1260304 h 1841329"/>
              <a:gd name="connsiteX4" fmla="*/ 9525 w 1428750"/>
              <a:gd name="connsiteY4" fmla="*/ 1831804 h 1841329"/>
              <a:gd name="connsiteX5" fmla="*/ 1428750 w 1428750"/>
              <a:gd name="connsiteY5" fmla="*/ 1841329 h 1841329"/>
              <a:gd name="connsiteX6" fmla="*/ 1428750 w 1428750"/>
              <a:gd name="connsiteY6" fmla="*/ 1841329 h 1841329"/>
              <a:gd name="connsiteX0" fmla="*/ 17071 w 1445821"/>
              <a:gd name="connsiteY0" fmla="*/ 309038 h 2119577"/>
              <a:gd name="connsiteX1" fmla="*/ 17071 w 1445821"/>
              <a:gd name="connsiteY1" fmla="*/ 121788 h 2119577"/>
              <a:gd name="connsiteX2" fmla="*/ 26596 w 1445821"/>
              <a:gd name="connsiteY2" fmla="*/ 1090877 h 2119577"/>
              <a:gd name="connsiteX3" fmla="*/ 26596 w 1445821"/>
              <a:gd name="connsiteY3" fmla="*/ 1538552 h 2119577"/>
              <a:gd name="connsiteX4" fmla="*/ 26596 w 1445821"/>
              <a:gd name="connsiteY4" fmla="*/ 2110052 h 2119577"/>
              <a:gd name="connsiteX5" fmla="*/ 1445821 w 1445821"/>
              <a:gd name="connsiteY5" fmla="*/ 2119577 h 2119577"/>
              <a:gd name="connsiteX6" fmla="*/ 1445821 w 1445821"/>
              <a:gd name="connsiteY6" fmla="*/ 2119577 h 2119577"/>
              <a:gd name="connsiteX0" fmla="*/ 23508 w 1452258"/>
              <a:gd name="connsiteY0" fmla="*/ 357776 h 2168315"/>
              <a:gd name="connsiteX1" fmla="*/ 23508 w 1452258"/>
              <a:gd name="connsiteY1" fmla="*/ 170526 h 2168315"/>
              <a:gd name="connsiteX2" fmla="*/ 33033 w 1452258"/>
              <a:gd name="connsiteY2" fmla="*/ 1139615 h 2168315"/>
              <a:gd name="connsiteX3" fmla="*/ 33033 w 1452258"/>
              <a:gd name="connsiteY3" fmla="*/ 1587290 h 2168315"/>
              <a:gd name="connsiteX4" fmla="*/ 33033 w 1452258"/>
              <a:gd name="connsiteY4" fmla="*/ 2158790 h 2168315"/>
              <a:gd name="connsiteX5" fmla="*/ 1452258 w 1452258"/>
              <a:gd name="connsiteY5" fmla="*/ 2168315 h 2168315"/>
              <a:gd name="connsiteX6" fmla="*/ 1452258 w 1452258"/>
              <a:gd name="connsiteY6" fmla="*/ 2168315 h 2168315"/>
              <a:gd name="connsiteX0" fmla="*/ 23508 w 1452258"/>
              <a:gd name="connsiteY0" fmla="*/ 357776 h 2168315"/>
              <a:gd name="connsiteX1" fmla="*/ 23508 w 1452258"/>
              <a:gd name="connsiteY1" fmla="*/ 170526 h 2168315"/>
              <a:gd name="connsiteX2" fmla="*/ 41607 w 1452258"/>
              <a:gd name="connsiteY2" fmla="*/ 482272 h 2168315"/>
              <a:gd name="connsiteX3" fmla="*/ 33033 w 1452258"/>
              <a:gd name="connsiteY3" fmla="*/ 1139615 h 2168315"/>
              <a:gd name="connsiteX4" fmla="*/ 33033 w 1452258"/>
              <a:gd name="connsiteY4" fmla="*/ 1587290 h 2168315"/>
              <a:gd name="connsiteX5" fmla="*/ 33033 w 1452258"/>
              <a:gd name="connsiteY5" fmla="*/ 2158790 h 2168315"/>
              <a:gd name="connsiteX6" fmla="*/ 1452258 w 1452258"/>
              <a:gd name="connsiteY6" fmla="*/ 2168315 h 2168315"/>
              <a:gd name="connsiteX7" fmla="*/ 1452258 w 1452258"/>
              <a:gd name="connsiteY7" fmla="*/ 2168315 h 2168315"/>
              <a:gd name="connsiteX0" fmla="*/ 14044 w 1442794"/>
              <a:gd name="connsiteY0" fmla="*/ 358305 h 2168844"/>
              <a:gd name="connsiteX1" fmla="*/ 23508 w 1442794"/>
              <a:gd name="connsiteY1" fmla="*/ 170526 h 2168844"/>
              <a:gd name="connsiteX2" fmla="*/ 32143 w 1442794"/>
              <a:gd name="connsiteY2" fmla="*/ 482801 h 2168844"/>
              <a:gd name="connsiteX3" fmla="*/ 23569 w 1442794"/>
              <a:gd name="connsiteY3" fmla="*/ 1140144 h 2168844"/>
              <a:gd name="connsiteX4" fmla="*/ 23569 w 1442794"/>
              <a:gd name="connsiteY4" fmla="*/ 1587819 h 2168844"/>
              <a:gd name="connsiteX5" fmla="*/ 23569 w 1442794"/>
              <a:gd name="connsiteY5" fmla="*/ 2159319 h 2168844"/>
              <a:gd name="connsiteX6" fmla="*/ 1442794 w 1442794"/>
              <a:gd name="connsiteY6" fmla="*/ 2168844 h 2168844"/>
              <a:gd name="connsiteX7" fmla="*/ 1442794 w 1442794"/>
              <a:gd name="connsiteY7" fmla="*/ 2168844 h 2168844"/>
              <a:gd name="connsiteX0" fmla="*/ 0 w 1428750"/>
              <a:gd name="connsiteY0" fmla="*/ 366928 h 2177467"/>
              <a:gd name="connsiteX1" fmla="*/ 9464 w 1428750"/>
              <a:gd name="connsiteY1" fmla="*/ 179149 h 2177467"/>
              <a:gd name="connsiteX2" fmla="*/ 18099 w 1428750"/>
              <a:gd name="connsiteY2" fmla="*/ 491424 h 2177467"/>
              <a:gd name="connsiteX3" fmla="*/ 9525 w 1428750"/>
              <a:gd name="connsiteY3" fmla="*/ 1148767 h 2177467"/>
              <a:gd name="connsiteX4" fmla="*/ 9525 w 1428750"/>
              <a:gd name="connsiteY4" fmla="*/ 1596442 h 2177467"/>
              <a:gd name="connsiteX5" fmla="*/ 9525 w 1428750"/>
              <a:gd name="connsiteY5" fmla="*/ 2167942 h 2177467"/>
              <a:gd name="connsiteX6" fmla="*/ 1428750 w 1428750"/>
              <a:gd name="connsiteY6" fmla="*/ 2177467 h 2177467"/>
              <a:gd name="connsiteX7" fmla="*/ 1428750 w 1428750"/>
              <a:gd name="connsiteY7" fmla="*/ 2177467 h 2177467"/>
              <a:gd name="connsiteX0" fmla="*/ 1587 w 1430337"/>
              <a:gd name="connsiteY0" fmla="*/ 366928 h 2177467"/>
              <a:gd name="connsiteX1" fmla="*/ 11051 w 1430337"/>
              <a:gd name="connsiteY1" fmla="*/ 179149 h 2177467"/>
              <a:gd name="connsiteX2" fmla="*/ 1587 w 1430337"/>
              <a:gd name="connsiteY2" fmla="*/ 491423 h 2177467"/>
              <a:gd name="connsiteX3" fmla="*/ 11112 w 1430337"/>
              <a:gd name="connsiteY3" fmla="*/ 1148767 h 2177467"/>
              <a:gd name="connsiteX4" fmla="*/ 11112 w 1430337"/>
              <a:gd name="connsiteY4" fmla="*/ 1596442 h 2177467"/>
              <a:gd name="connsiteX5" fmla="*/ 11112 w 1430337"/>
              <a:gd name="connsiteY5" fmla="*/ 2167942 h 2177467"/>
              <a:gd name="connsiteX6" fmla="*/ 1430337 w 1430337"/>
              <a:gd name="connsiteY6" fmla="*/ 2177467 h 2177467"/>
              <a:gd name="connsiteX7" fmla="*/ 1430337 w 1430337"/>
              <a:gd name="connsiteY7" fmla="*/ 2177467 h 2177467"/>
              <a:gd name="connsiteX0" fmla="*/ 3294 w 1432044"/>
              <a:gd name="connsiteY0" fmla="*/ 366929 h 2177468"/>
              <a:gd name="connsiteX1" fmla="*/ 1707 w 1432044"/>
              <a:gd name="connsiteY1" fmla="*/ 179149 h 2177468"/>
              <a:gd name="connsiteX2" fmla="*/ 3294 w 1432044"/>
              <a:gd name="connsiteY2" fmla="*/ 491424 h 2177468"/>
              <a:gd name="connsiteX3" fmla="*/ 12819 w 1432044"/>
              <a:gd name="connsiteY3" fmla="*/ 1148768 h 2177468"/>
              <a:gd name="connsiteX4" fmla="*/ 12819 w 1432044"/>
              <a:gd name="connsiteY4" fmla="*/ 1596443 h 2177468"/>
              <a:gd name="connsiteX5" fmla="*/ 12819 w 1432044"/>
              <a:gd name="connsiteY5" fmla="*/ 2167943 h 2177468"/>
              <a:gd name="connsiteX6" fmla="*/ 1432044 w 1432044"/>
              <a:gd name="connsiteY6" fmla="*/ 2177468 h 2177468"/>
              <a:gd name="connsiteX7" fmla="*/ 1432044 w 1432044"/>
              <a:gd name="connsiteY7" fmla="*/ 2177468 h 2177468"/>
              <a:gd name="connsiteX0" fmla="*/ 15470 w 1444220"/>
              <a:gd name="connsiteY0" fmla="*/ 295554 h 2106093"/>
              <a:gd name="connsiteX1" fmla="*/ 13883 w 1444220"/>
              <a:gd name="connsiteY1" fmla="*/ 107774 h 2106093"/>
              <a:gd name="connsiteX2" fmla="*/ 15470 w 1444220"/>
              <a:gd name="connsiteY2" fmla="*/ 420049 h 2106093"/>
              <a:gd name="connsiteX3" fmla="*/ 24995 w 1444220"/>
              <a:gd name="connsiteY3" fmla="*/ 1077393 h 2106093"/>
              <a:gd name="connsiteX4" fmla="*/ 24995 w 1444220"/>
              <a:gd name="connsiteY4" fmla="*/ 1525068 h 2106093"/>
              <a:gd name="connsiteX5" fmla="*/ 24995 w 1444220"/>
              <a:gd name="connsiteY5" fmla="*/ 2096568 h 2106093"/>
              <a:gd name="connsiteX6" fmla="*/ 1444220 w 1444220"/>
              <a:gd name="connsiteY6" fmla="*/ 2106093 h 2106093"/>
              <a:gd name="connsiteX7" fmla="*/ 1444220 w 1444220"/>
              <a:gd name="connsiteY7" fmla="*/ 2106093 h 2106093"/>
              <a:gd name="connsiteX0" fmla="*/ 1587 w 1430337"/>
              <a:gd name="connsiteY0" fmla="*/ 5811 h 1816350"/>
              <a:gd name="connsiteX1" fmla="*/ 1587 w 1430337"/>
              <a:gd name="connsiteY1" fmla="*/ 130306 h 1816350"/>
              <a:gd name="connsiteX2" fmla="*/ 11112 w 1430337"/>
              <a:gd name="connsiteY2" fmla="*/ 787650 h 1816350"/>
              <a:gd name="connsiteX3" fmla="*/ 11112 w 1430337"/>
              <a:gd name="connsiteY3" fmla="*/ 1235325 h 1816350"/>
              <a:gd name="connsiteX4" fmla="*/ 11112 w 1430337"/>
              <a:gd name="connsiteY4" fmla="*/ 1806825 h 1816350"/>
              <a:gd name="connsiteX5" fmla="*/ 1430337 w 1430337"/>
              <a:gd name="connsiteY5" fmla="*/ 1816350 h 1816350"/>
              <a:gd name="connsiteX6" fmla="*/ 1430337 w 1430337"/>
              <a:gd name="connsiteY6" fmla="*/ 1816350 h 181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0337" h="1816350">
                <a:moveTo>
                  <a:pt x="1587" y="5811"/>
                </a:moveTo>
                <a:cubicBezTo>
                  <a:pt x="1587" y="31747"/>
                  <a:pt x="0" y="0"/>
                  <a:pt x="1587" y="130306"/>
                </a:cubicBezTo>
                <a:cubicBezTo>
                  <a:pt x="3175" y="291821"/>
                  <a:pt x="7817" y="606630"/>
                  <a:pt x="11112" y="787650"/>
                </a:cubicBezTo>
                <a:lnTo>
                  <a:pt x="11112" y="1235325"/>
                </a:lnTo>
                <a:lnTo>
                  <a:pt x="11112" y="1806825"/>
                </a:lnTo>
                <a:lnTo>
                  <a:pt x="1430337" y="1816350"/>
                </a:lnTo>
                <a:lnTo>
                  <a:pt x="1430337" y="1816350"/>
                </a:lnTo>
              </a:path>
            </a:pathLst>
          </a:custGeom>
          <a:ln w="76200" cmpd="db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4" name="Group 63"/>
          <p:cNvGrpSpPr/>
          <p:nvPr/>
        </p:nvGrpSpPr>
        <p:grpSpPr>
          <a:xfrm>
            <a:off x="5645109" y="3451239"/>
            <a:ext cx="245870" cy="130427"/>
            <a:chOff x="3437017" y="2200040"/>
            <a:chExt cx="339340" cy="186940"/>
          </a:xfrm>
        </p:grpSpPr>
        <p:sp>
          <p:nvSpPr>
            <p:cNvPr id="65" name="Oval 64"/>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5653288" y="4293096"/>
            <a:ext cx="245870" cy="130427"/>
            <a:chOff x="3437017" y="2200040"/>
            <a:chExt cx="339340" cy="186940"/>
          </a:xfrm>
        </p:grpSpPr>
        <p:sp>
          <p:nvSpPr>
            <p:cNvPr id="69" name="Oval 68"/>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082755" y="5271635"/>
            <a:ext cx="118265" cy="3049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3"/>
          <p:cNvSpPr/>
          <p:nvPr/>
        </p:nvSpPr>
        <p:spPr>
          <a:xfrm>
            <a:off x="6867593" y="4815053"/>
            <a:ext cx="430324" cy="585600"/>
          </a:xfrm>
          <a:custGeom>
            <a:avLst/>
            <a:gdLst>
              <a:gd name="connsiteX0" fmla="*/ 0 w 430324"/>
              <a:gd name="connsiteY0" fmla="*/ 215162 h 430324"/>
              <a:gd name="connsiteX1" fmla="*/ 215162 w 430324"/>
              <a:gd name="connsiteY1" fmla="*/ 0 h 430324"/>
              <a:gd name="connsiteX2" fmla="*/ 430324 w 430324"/>
              <a:gd name="connsiteY2" fmla="*/ 215162 h 430324"/>
              <a:gd name="connsiteX3" fmla="*/ 215162 w 430324"/>
              <a:gd name="connsiteY3" fmla="*/ 430324 h 430324"/>
              <a:gd name="connsiteX4" fmla="*/ 0 w 430324"/>
              <a:gd name="connsiteY4" fmla="*/ 215162 h 430324"/>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24" h="585600">
                <a:moveTo>
                  <a:pt x="0" y="215162"/>
                </a:moveTo>
                <a:cubicBezTo>
                  <a:pt x="0" y="117562"/>
                  <a:pt x="96331" y="0"/>
                  <a:pt x="215162" y="0"/>
                </a:cubicBezTo>
                <a:cubicBezTo>
                  <a:pt x="333993" y="0"/>
                  <a:pt x="430324" y="96331"/>
                  <a:pt x="430324" y="215162"/>
                </a:cubicBezTo>
                <a:cubicBezTo>
                  <a:pt x="430324" y="333993"/>
                  <a:pt x="275679" y="430324"/>
                  <a:pt x="215162" y="585600"/>
                </a:cubicBezTo>
                <a:cubicBezTo>
                  <a:pt x="148090" y="438951"/>
                  <a:pt x="0" y="312762"/>
                  <a:pt x="0" y="215162"/>
                </a:cubicBezTo>
                <a:close/>
              </a:path>
            </a:pathLst>
          </a:custGeom>
          <a:solidFill>
            <a:srgbClr val="FF8181"/>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2" name="Group 71"/>
          <p:cNvGrpSpPr/>
          <p:nvPr/>
        </p:nvGrpSpPr>
        <p:grpSpPr>
          <a:xfrm rot="5400000">
            <a:off x="5923407" y="5324678"/>
            <a:ext cx="339202" cy="198343"/>
            <a:chOff x="3437017" y="2200040"/>
            <a:chExt cx="339340" cy="186940"/>
          </a:xfrm>
        </p:grpSpPr>
        <p:sp>
          <p:nvSpPr>
            <p:cNvPr id="73" name="Oval 72"/>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Rectangle 75"/>
          <p:cNvSpPr/>
          <p:nvPr/>
        </p:nvSpPr>
        <p:spPr>
          <a:xfrm>
            <a:off x="5481061" y="5612502"/>
            <a:ext cx="1302317" cy="288031"/>
          </a:xfrm>
          <a:prstGeom prst="rect">
            <a:avLst/>
          </a:prstGeom>
          <a:no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9"/>
              </a:rPr>
              <a:t>Data integration</a:t>
            </a:r>
            <a:endParaRPr lang="en-US" sz="1200" dirty="0">
              <a:solidFill>
                <a:schemeClr val="tx1"/>
              </a:solidFill>
            </a:endParaRPr>
          </a:p>
        </p:txBody>
      </p:sp>
      <p:sp>
        <p:nvSpPr>
          <p:cNvPr id="42" name="TextBox 41"/>
          <p:cNvSpPr txBox="1"/>
          <p:nvPr/>
        </p:nvSpPr>
        <p:spPr>
          <a:xfrm>
            <a:off x="6907065" y="4815053"/>
            <a:ext cx="351379" cy="369332"/>
          </a:xfrm>
          <a:prstGeom prst="rect">
            <a:avLst/>
          </a:prstGeom>
          <a:noFill/>
        </p:spPr>
        <p:txBody>
          <a:bodyPr wrap="none" rtlCol="0">
            <a:spAutoFit/>
          </a:bodyPr>
          <a:lstStyle/>
          <a:p>
            <a:r>
              <a:rPr lang="en-US" b="1" dirty="0" smtClean="0"/>
              <a:t>A</a:t>
            </a:r>
            <a:endParaRPr lang="en-US" b="1" dirty="0"/>
          </a:p>
        </p:txBody>
      </p:sp>
      <p:sp>
        <p:nvSpPr>
          <p:cNvPr id="88" name="Oval 87"/>
          <p:cNvSpPr/>
          <p:nvPr/>
        </p:nvSpPr>
        <p:spPr>
          <a:xfrm>
            <a:off x="4923799" y="5389304"/>
            <a:ext cx="116253" cy="1104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4923799" y="4704631"/>
            <a:ext cx="116253" cy="1104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a:stCxn id="89" idx="4"/>
            <a:endCxn id="88" idx="0"/>
          </p:cNvCxnSpPr>
          <p:nvPr/>
        </p:nvCxnSpPr>
        <p:spPr>
          <a:xfrm>
            <a:off x="4981926" y="4815053"/>
            <a:ext cx="0" cy="57425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4451922" y="4142498"/>
            <a:ext cx="1131258" cy="403359"/>
          </a:xfrm>
          <a:prstGeom prst="rect">
            <a:avLst/>
          </a:prstGeom>
          <a:solidFill>
            <a:schemeClr val="accent1">
              <a:lumMod val="20000"/>
              <a:lumOff val="8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10"/>
              </a:rPr>
              <a:t>Change management</a:t>
            </a:r>
            <a:endParaRPr lang="en-US" sz="1200" dirty="0">
              <a:solidFill>
                <a:schemeClr val="tx1"/>
              </a:solidFill>
            </a:endParaRPr>
          </a:p>
        </p:txBody>
      </p:sp>
      <p:sp>
        <p:nvSpPr>
          <p:cNvPr id="90" name="Rectangle 89"/>
          <p:cNvSpPr/>
          <p:nvPr/>
        </p:nvSpPr>
        <p:spPr>
          <a:xfrm>
            <a:off x="2663788" y="5481228"/>
            <a:ext cx="1080120" cy="463841"/>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11"/>
              </a:rPr>
              <a:t>Infrastructure strategy</a:t>
            </a:r>
            <a:endParaRPr lang="en-US" sz="1200" dirty="0">
              <a:solidFill>
                <a:schemeClr val="tx1"/>
              </a:solidFill>
            </a:endParaRPr>
          </a:p>
        </p:txBody>
      </p:sp>
      <p:sp>
        <p:nvSpPr>
          <p:cNvPr id="92" name="Rectangle 91"/>
          <p:cNvSpPr/>
          <p:nvPr/>
        </p:nvSpPr>
        <p:spPr>
          <a:xfrm>
            <a:off x="2951820" y="4689140"/>
            <a:ext cx="1080120" cy="319403"/>
          </a:xfrm>
          <a:prstGeom prst="rect">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12"/>
              </a:rPr>
              <a:t>Infrastructure security</a:t>
            </a:r>
            <a:endParaRPr lang="en-US" sz="1200" dirty="0">
              <a:solidFill>
                <a:schemeClr val="tx1"/>
              </a:solidFill>
            </a:endParaRPr>
          </a:p>
        </p:txBody>
      </p:sp>
      <p:grpSp>
        <p:nvGrpSpPr>
          <p:cNvPr id="87" name="Group 86"/>
          <p:cNvGrpSpPr/>
          <p:nvPr/>
        </p:nvGrpSpPr>
        <p:grpSpPr>
          <a:xfrm>
            <a:off x="429904" y="2389246"/>
            <a:ext cx="2341896" cy="1243625"/>
            <a:chOff x="285888" y="5533747"/>
            <a:chExt cx="2341896" cy="1243625"/>
          </a:xfrm>
        </p:grpSpPr>
        <p:sp>
          <p:nvSpPr>
            <p:cNvPr id="77" name="Rounded Rectangle 76"/>
            <p:cNvSpPr/>
            <p:nvPr/>
          </p:nvSpPr>
          <p:spPr>
            <a:xfrm>
              <a:off x="285888" y="5533747"/>
              <a:ext cx="2341896" cy="1243625"/>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8" name="Straight Connector 77"/>
            <p:cNvCxnSpPr/>
            <p:nvPr/>
          </p:nvCxnSpPr>
          <p:spPr>
            <a:xfrm>
              <a:off x="446529" y="5753917"/>
              <a:ext cx="371227" cy="0"/>
            </a:xfrm>
            <a:prstGeom prst="line">
              <a:avLst/>
            </a:prstGeom>
            <a:noFill/>
            <a:ln w="571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a:off x="446529" y="6025510"/>
              <a:ext cx="371227" cy="0"/>
            </a:xfrm>
            <a:prstGeom prst="line">
              <a:avLst/>
            </a:prstGeom>
            <a:noFill/>
            <a:ln w="63500" cmpd="sng">
              <a:solidFill>
                <a:srgbClr val="339966"/>
              </a:solidFill>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446529" y="6587480"/>
              <a:ext cx="371227" cy="0"/>
            </a:xfrm>
            <a:prstGeom prst="line">
              <a:avLst/>
            </a:prstGeom>
            <a:noFill/>
            <a:ln w="63500"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82" name="TextBox 81"/>
            <p:cNvSpPr txBox="1"/>
            <p:nvPr/>
          </p:nvSpPr>
          <p:spPr>
            <a:xfrm>
              <a:off x="827584" y="5592779"/>
              <a:ext cx="1289135" cy="307777"/>
            </a:xfrm>
            <a:prstGeom prst="rect">
              <a:avLst/>
            </a:prstGeom>
            <a:noFill/>
          </p:spPr>
          <p:txBody>
            <a:bodyPr wrap="none" rtlCol="0">
              <a:spAutoFit/>
            </a:bodyPr>
            <a:lstStyle/>
            <a:p>
              <a:r>
                <a:rPr lang="en-US" sz="1400" dirty="0" smtClean="0"/>
                <a:t>Multi-instance</a:t>
              </a:r>
              <a:endParaRPr lang="en-US" sz="1400" dirty="0"/>
            </a:p>
          </p:txBody>
        </p:sp>
        <p:sp>
          <p:nvSpPr>
            <p:cNvPr id="83" name="TextBox 82"/>
            <p:cNvSpPr txBox="1"/>
            <p:nvPr/>
          </p:nvSpPr>
          <p:spPr>
            <a:xfrm>
              <a:off x="863588" y="5877272"/>
              <a:ext cx="832279" cy="307777"/>
            </a:xfrm>
            <a:prstGeom prst="rect">
              <a:avLst/>
            </a:prstGeom>
            <a:noFill/>
          </p:spPr>
          <p:txBody>
            <a:bodyPr wrap="none" rtlCol="0">
              <a:spAutoFit/>
            </a:bodyPr>
            <a:lstStyle/>
            <a:p>
              <a:r>
                <a:rPr lang="en-US" sz="1400" dirty="0" smtClean="0"/>
                <a:t>Security</a:t>
              </a:r>
              <a:endParaRPr lang="en-US" sz="1400" dirty="0"/>
            </a:p>
          </p:txBody>
        </p:sp>
        <p:sp>
          <p:nvSpPr>
            <p:cNvPr id="84" name="TextBox 83"/>
            <p:cNvSpPr txBox="1"/>
            <p:nvPr/>
          </p:nvSpPr>
          <p:spPr>
            <a:xfrm>
              <a:off x="863548" y="6430075"/>
              <a:ext cx="1656224" cy="307777"/>
            </a:xfrm>
            <a:prstGeom prst="rect">
              <a:avLst/>
            </a:prstGeom>
            <a:noFill/>
          </p:spPr>
          <p:txBody>
            <a:bodyPr wrap="none" rtlCol="0">
              <a:spAutoFit/>
            </a:bodyPr>
            <a:lstStyle/>
            <a:p>
              <a:r>
                <a:rPr lang="en-US" sz="1400" dirty="0" smtClean="0"/>
                <a:t>Data management</a:t>
              </a:r>
              <a:endParaRPr lang="en-US" sz="1400" dirty="0"/>
            </a:p>
          </p:txBody>
        </p:sp>
        <p:cxnSp>
          <p:nvCxnSpPr>
            <p:cNvPr id="85" name="Straight Connector 84"/>
            <p:cNvCxnSpPr/>
            <p:nvPr/>
          </p:nvCxnSpPr>
          <p:spPr>
            <a:xfrm>
              <a:off x="452914" y="6313542"/>
              <a:ext cx="371227" cy="0"/>
            </a:xfrm>
            <a:prstGeom prst="line">
              <a:avLst/>
            </a:prstGeom>
            <a:noFill/>
            <a:ln w="635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cxnSp>
        <p:sp>
          <p:nvSpPr>
            <p:cNvPr id="86" name="TextBox 85"/>
            <p:cNvSpPr txBox="1"/>
            <p:nvPr/>
          </p:nvSpPr>
          <p:spPr>
            <a:xfrm>
              <a:off x="863588" y="6165304"/>
              <a:ext cx="1237839" cy="307777"/>
            </a:xfrm>
            <a:prstGeom prst="rect">
              <a:avLst/>
            </a:prstGeom>
            <a:noFill/>
          </p:spPr>
          <p:txBody>
            <a:bodyPr wrap="none" rtlCol="0">
              <a:spAutoFit/>
            </a:bodyPr>
            <a:lstStyle/>
            <a:p>
              <a:r>
                <a:rPr lang="en-US" sz="1400" dirty="0" smtClean="0"/>
                <a:t>Infrastructure</a:t>
              </a:r>
              <a:endParaRPr lang="en-US" sz="1400" dirty="0"/>
            </a:p>
          </p:txBody>
        </p:sp>
      </p:grpSp>
      <p:sp>
        <p:nvSpPr>
          <p:cNvPr id="44" name="TextBox 43"/>
          <p:cNvSpPr txBox="1"/>
          <p:nvPr/>
        </p:nvSpPr>
        <p:spPr>
          <a:xfrm>
            <a:off x="2329206" y="1844824"/>
            <a:ext cx="1850186" cy="400110"/>
          </a:xfrm>
          <a:prstGeom prst="rect">
            <a:avLst/>
          </a:prstGeom>
          <a:solidFill>
            <a:schemeClr val="bg1">
              <a:lumMod val="95000"/>
            </a:schemeClr>
          </a:solidFill>
          <a:effectLst>
            <a:softEdge rad="31750"/>
          </a:effectLst>
        </p:spPr>
        <p:txBody>
          <a:bodyPr wrap="none" rtlCol="0">
            <a:spAutoFit/>
          </a:bodyPr>
          <a:lstStyle/>
          <a:p>
            <a:r>
              <a:rPr lang="en-US" sz="2000" b="1" i="1" dirty="0" smtClean="0"/>
              <a:t>Infrastructure</a:t>
            </a:r>
            <a:endParaRPr lang="en-US" sz="2000" b="1" i="1" dirty="0"/>
          </a:p>
        </p:txBody>
      </p:sp>
      <p:pic>
        <p:nvPicPr>
          <p:cNvPr id="99" name="Picture 98" descr="sample_linkbar-itrgNEW.gif">
            <a:hlinkClick r:id="rId13"/>
          </p:cNvPr>
          <p:cNvPicPr>
            <a:picLocks noChangeAspect="1"/>
          </p:cNvPicPr>
          <p:nvPr/>
        </p:nvPicPr>
        <p:blipFill>
          <a:blip r:embed="rId1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106272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rot="639442">
            <a:off x="6080219" y="1266135"/>
            <a:ext cx="2507233" cy="2137986"/>
          </a:xfrm>
          <a:prstGeom prst="rect">
            <a:avLst/>
          </a:prstGeom>
          <a:noFill/>
          <a:ln w="9525">
            <a:noFill/>
            <a:miter lim="800000"/>
            <a:headEnd/>
            <a:tailEnd/>
          </a:ln>
          <a:effectLst>
            <a:softEdge rad="317500"/>
          </a:effectLst>
        </p:spPr>
      </p:pic>
      <p:sp>
        <p:nvSpPr>
          <p:cNvPr id="2" name="Title 1"/>
          <p:cNvSpPr>
            <a:spLocks noGrp="1"/>
          </p:cNvSpPr>
          <p:nvPr>
            <p:ph type="title"/>
          </p:nvPr>
        </p:nvSpPr>
        <p:spPr/>
        <p:txBody>
          <a:bodyPr/>
          <a:lstStyle/>
          <a:p>
            <a:r>
              <a:rPr lang="en-US" dirty="0" smtClean="0"/>
              <a:t>Ensure that you can recognize the key challenges and have a plan for overcoming them throughout the ERP delivery</a:t>
            </a:r>
            <a:endParaRPr lang="en-US" dirty="0"/>
          </a:p>
        </p:txBody>
      </p:sp>
      <p:sp>
        <p:nvSpPr>
          <p:cNvPr id="3" name="Text Placeholder 2"/>
          <p:cNvSpPr>
            <a:spLocks noGrp="1"/>
          </p:cNvSpPr>
          <p:nvPr>
            <p:ph type="body" sz="quarter" idx="16"/>
          </p:nvPr>
        </p:nvSpPr>
        <p:spPr>
          <a:xfrm>
            <a:off x="328615" y="2492896"/>
            <a:ext cx="4716524" cy="3096344"/>
          </a:xfrm>
          <a:noFill/>
          <a:ln>
            <a:solidFill>
              <a:schemeClr val="accent5">
                <a:lumMod val="20000"/>
                <a:lumOff val="80000"/>
              </a:schemeClr>
            </a:solidFill>
          </a:ln>
        </p:spPr>
        <p:txBody>
          <a:bodyPr/>
          <a:lstStyle/>
          <a:p>
            <a:pPr marL="0" lvl="0" indent="0">
              <a:buNone/>
            </a:pPr>
            <a:endParaRPr lang="en-US" dirty="0"/>
          </a:p>
          <a:p>
            <a:r>
              <a:rPr lang="en-US" sz="1400" dirty="0" smtClean="0"/>
              <a:t>Understand the common but often not recognized </a:t>
            </a:r>
            <a:r>
              <a:rPr lang="en-US" sz="1400" b="1" dirty="0" smtClean="0"/>
              <a:t>challenges </a:t>
            </a:r>
            <a:r>
              <a:rPr lang="en-US" sz="1400" dirty="0" smtClean="0"/>
              <a:t>in extending your ERP across multiple sites.</a:t>
            </a:r>
          </a:p>
          <a:p>
            <a:r>
              <a:rPr lang="en-US" sz="1400" dirty="0" smtClean="0"/>
              <a:t>See the </a:t>
            </a:r>
            <a:r>
              <a:rPr lang="en-US" sz="1400" b="1" dirty="0" smtClean="0"/>
              <a:t>obstacles</a:t>
            </a:r>
            <a:r>
              <a:rPr lang="en-US" sz="1400" dirty="0" smtClean="0"/>
              <a:t> for enterprise-wide ERP implementations and how to avoid them.</a:t>
            </a:r>
          </a:p>
          <a:p>
            <a:r>
              <a:rPr lang="en-US" sz="1400" dirty="0" smtClean="0"/>
              <a:t>Determine the best way to </a:t>
            </a:r>
            <a:r>
              <a:rPr lang="en-US" sz="1400" b="1" dirty="0" smtClean="0"/>
              <a:t>build the system </a:t>
            </a:r>
            <a:r>
              <a:rPr lang="en-US" sz="1400" dirty="0" smtClean="0"/>
              <a:t>that meets the enterprise’s goals.</a:t>
            </a:r>
          </a:p>
          <a:p>
            <a:r>
              <a:rPr lang="en-US" sz="1400" dirty="0" smtClean="0"/>
              <a:t>Avoid the </a:t>
            </a:r>
            <a:r>
              <a:rPr lang="en-US" sz="1400" b="1" dirty="0" smtClean="0"/>
              <a:t>errors </a:t>
            </a:r>
            <a:r>
              <a:rPr lang="en-US" sz="1400" dirty="0" smtClean="0"/>
              <a:t>that occur during implementation that block long-term success.</a:t>
            </a:r>
          </a:p>
          <a:p>
            <a:r>
              <a:rPr lang="en-US" sz="1400" dirty="0" smtClean="0"/>
              <a:t>Avoid the hidden</a:t>
            </a:r>
            <a:r>
              <a:rPr lang="en-US" sz="1400" b="1" dirty="0" smtClean="0"/>
              <a:t> challenges </a:t>
            </a:r>
            <a:r>
              <a:rPr lang="en-US" sz="1400" dirty="0" smtClean="0"/>
              <a:t>of both implementation and operation through understanding how issues are brought to IT’s attention and how to address them.</a:t>
            </a:r>
            <a:endParaRPr lang="en-US" sz="1400" dirty="0"/>
          </a:p>
        </p:txBody>
      </p:sp>
      <p:grpSp>
        <p:nvGrpSpPr>
          <p:cNvPr id="5" name="Group 136"/>
          <p:cNvGrpSpPr/>
          <p:nvPr/>
        </p:nvGrpSpPr>
        <p:grpSpPr>
          <a:xfrm>
            <a:off x="328291" y="5669211"/>
            <a:ext cx="8491536" cy="660326"/>
            <a:chOff x="328291" y="3609020"/>
            <a:chExt cx="8491536" cy="838201"/>
          </a:xfrm>
        </p:grpSpPr>
        <p:sp>
          <p:nvSpPr>
            <p:cNvPr id="7" name="Rounded Rectangle 6"/>
            <p:cNvSpPr/>
            <p:nvPr/>
          </p:nvSpPr>
          <p:spPr>
            <a:xfrm>
              <a:off x="328291" y="3609022"/>
              <a:ext cx="8491536" cy="828092"/>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912813" indent="1588" algn="l"/>
              <a:r>
                <a:rPr lang="en-CA" sz="1200" dirty="0" smtClean="0">
                  <a:solidFill>
                    <a:schemeClr val="tx1"/>
                  </a:solidFill>
                </a:rPr>
                <a:t>Have a specific problem with operating your multi-site ERP? See the last section “</a:t>
              </a:r>
              <a:r>
                <a:rPr lang="en-US" sz="1200" dirty="0" smtClean="0">
                  <a:solidFill>
                    <a:schemeClr val="tx1"/>
                  </a:solidFill>
                  <a:hlinkClick r:id="" action="ppaction://noaction"/>
                </a:rPr>
                <a:t>Propagate the changes throughout the enterprise</a:t>
              </a:r>
              <a:r>
                <a:rPr lang="en-US" sz="1200" dirty="0" smtClean="0">
                  <a:solidFill>
                    <a:schemeClr val="tx1"/>
                  </a:solidFill>
                </a:rPr>
                <a:t>” section for specific scenarios and how to address the root causes.</a:t>
              </a:r>
              <a:endParaRPr lang="en-CA" sz="1200" i="1" dirty="0" smtClean="0">
                <a:solidFill>
                  <a:schemeClr val="tx1"/>
                </a:solidFill>
              </a:endParaRPr>
            </a:p>
          </p:txBody>
        </p:sp>
        <p:pic>
          <p:nvPicPr>
            <p:cNvPr id="8" name="Picture 7" descr="insight.png"/>
            <p:cNvPicPr>
              <a:picLocks noChangeAspect="1"/>
            </p:cNvPicPr>
            <p:nvPr/>
          </p:nvPicPr>
          <p:blipFill>
            <a:blip r:embed="rId4" cstate="print"/>
            <a:stretch>
              <a:fillRect/>
            </a:stretch>
          </p:blipFill>
          <p:spPr>
            <a:xfrm>
              <a:off x="328615" y="3609020"/>
              <a:ext cx="859010" cy="838201"/>
            </a:xfrm>
            <a:prstGeom prst="rect">
              <a:avLst/>
            </a:prstGeom>
          </p:spPr>
        </p:pic>
      </p:grpSp>
      <p:sp>
        <p:nvSpPr>
          <p:cNvPr id="4" name="Text Placeholder 3"/>
          <p:cNvSpPr>
            <a:spLocks noGrp="1"/>
          </p:cNvSpPr>
          <p:nvPr>
            <p:ph type="body" sz="quarter" idx="19"/>
          </p:nvPr>
        </p:nvSpPr>
        <p:spPr>
          <a:xfrm>
            <a:off x="257176" y="1160748"/>
            <a:ext cx="8620124" cy="684075"/>
          </a:xfrm>
          <a:solidFill>
            <a:schemeClr val="bg1"/>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a:spcBef>
                <a:spcPts val="500"/>
              </a:spcBef>
            </a:pPr>
            <a:r>
              <a:rPr lang="en-US" dirty="0" smtClean="0"/>
              <a:t>Most ERP systems have the same implementation challenges but are often overlooked due to unique manifestation at each phase of the ERP lifecycle. </a:t>
            </a:r>
            <a:endParaRPr lang="en-US" dirty="0"/>
          </a:p>
        </p:txBody>
      </p:sp>
      <p:sp>
        <p:nvSpPr>
          <p:cNvPr id="11" name="Rectangle 10"/>
          <p:cNvSpPr/>
          <p:nvPr/>
        </p:nvSpPr>
        <p:spPr>
          <a:xfrm>
            <a:off x="5652120" y="2888940"/>
            <a:ext cx="2844316" cy="2304256"/>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solidFill>
                  <a:schemeClr val="tx1"/>
                </a:solidFill>
              </a:rPr>
              <a:t>This solution set is divided according to the phases of the implementation and operation. </a:t>
            </a:r>
          </a:p>
          <a:p>
            <a:pPr algn="l"/>
            <a:endParaRPr lang="en-US" sz="1200" dirty="0" smtClean="0">
              <a:solidFill>
                <a:schemeClr val="tx1"/>
              </a:solidFill>
            </a:endParaRPr>
          </a:p>
          <a:p>
            <a:pPr algn="l"/>
            <a:r>
              <a:rPr lang="en-US" sz="1200" dirty="0" smtClean="0">
                <a:solidFill>
                  <a:schemeClr val="tx1"/>
                </a:solidFill>
              </a:rPr>
              <a:t>Each section will provide guidance on common challenges and specific obstacles to each deployment type. </a:t>
            </a:r>
          </a:p>
          <a:p>
            <a:pPr algn="l"/>
            <a:r>
              <a:rPr lang="en-US" sz="1200" dirty="0" smtClean="0">
                <a:solidFill>
                  <a:schemeClr val="tx1"/>
                </a:solidFill>
              </a:rPr>
              <a:t>Each section has key metrics and information to communicate to each stakeholder group.</a:t>
            </a:r>
            <a:endParaRPr lang="en-US" sz="1200" dirty="0">
              <a:solidFill>
                <a:schemeClr val="tx1"/>
              </a:solidFill>
            </a:endParaRPr>
          </a:p>
        </p:txBody>
      </p:sp>
      <p:sp>
        <p:nvSpPr>
          <p:cNvPr id="10" name="Round Same Side Corner Rectangle 9"/>
          <p:cNvSpPr/>
          <p:nvPr/>
        </p:nvSpPr>
        <p:spPr>
          <a:xfrm>
            <a:off x="328615" y="2214017"/>
            <a:ext cx="4716524" cy="422895"/>
          </a:xfrm>
          <a:prstGeom prst="round2Same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this set to develop a plan for success.</a:t>
            </a:r>
            <a:endParaRPr lang="en-US" dirty="0">
              <a:solidFill>
                <a:schemeClr val="tx1"/>
              </a:solidFill>
            </a:endParaRPr>
          </a:p>
        </p:txBody>
      </p:sp>
      <p:pic>
        <p:nvPicPr>
          <p:cNvPr id="12" name="Picture 11"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48429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Chevron 10"/>
          <p:cNvSpPr/>
          <p:nvPr/>
        </p:nvSpPr>
        <p:spPr>
          <a:xfrm>
            <a:off x="6214437" y="4473116"/>
            <a:ext cx="121759" cy="260076"/>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2" name="Text Placeholder 11"/>
          <p:cNvSpPr>
            <a:spLocks noGrp="1"/>
          </p:cNvSpPr>
          <p:nvPr>
            <p:ph type="body" sz="quarter" idx="15"/>
          </p:nvPr>
        </p:nvSpPr>
        <p:spPr>
          <a:xfrm>
            <a:off x="687148" y="2996952"/>
            <a:ext cx="7881296" cy="660400"/>
          </a:xfrm>
        </p:spPr>
        <p:txBody>
          <a:bodyPr/>
          <a:lstStyle/>
          <a:p>
            <a:r>
              <a:rPr lang="en-US" dirty="0" smtClean="0"/>
              <a:t>Common problems for implementing a multi-site ERP system</a:t>
            </a:r>
          </a:p>
          <a:p>
            <a:endParaRPr lang="en-CA" dirty="0"/>
          </a:p>
        </p:txBody>
      </p:sp>
      <p:pic>
        <p:nvPicPr>
          <p:cNvPr id="7" name="Picture 2"/>
          <p:cNvPicPr>
            <a:picLocks noChangeAspect="1" noChangeArrowheads="1"/>
          </p:cNvPicPr>
          <p:nvPr/>
        </p:nvPicPr>
        <p:blipFill>
          <a:blip r:embed="rId3" cstate="print"/>
          <a:srcRect/>
          <a:stretch>
            <a:fillRect/>
          </a:stretch>
        </p:blipFill>
        <p:spPr bwMode="auto">
          <a:xfrm>
            <a:off x="0" y="1007824"/>
            <a:ext cx="8856475" cy="1773104"/>
          </a:xfrm>
          <a:prstGeom prst="rect">
            <a:avLst/>
          </a:prstGeom>
          <a:noFill/>
          <a:ln w="9525">
            <a:noFill/>
            <a:miter lim="800000"/>
            <a:headEnd/>
            <a:tailEnd/>
          </a:ln>
        </p:spPr>
      </p:pic>
      <p:sp>
        <p:nvSpPr>
          <p:cNvPr id="8" name="Text Placeholder 2"/>
          <p:cNvSpPr>
            <a:spLocks noGrp="1"/>
          </p:cNvSpPr>
          <p:nvPr>
            <p:ph type="body" sz="quarter" idx="18"/>
          </p:nvPr>
        </p:nvSpPr>
        <p:spPr>
          <a:xfrm>
            <a:off x="6336196" y="4298777"/>
            <a:ext cx="2373549" cy="1938535"/>
          </a:xfrm>
        </p:spPr>
        <p:txBody>
          <a:bodyPr/>
          <a:lstStyle/>
          <a:p>
            <a:r>
              <a:rPr lang="en-US" b="1" dirty="0" smtClean="0"/>
              <a:t>Common problems for implementing multi-site ERP systems.</a:t>
            </a:r>
          </a:p>
          <a:p>
            <a:r>
              <a:rPr lang="en-US" dirty="0" smtClean="0"/>
              <a:t>Decide the level of consolidation </a:t>
            </a:r>
          </a:p>
          <a:p>
            <a:r>
              <a:rPr lang="en-US" dirty="0" smtClean="0"/>
              <a:t>Shape the core ERP processes</a:t>
            </a:r>
          </a:p>
          <a:p>
            <a:r>
              <a:rPr lang="en-US" dirty="0" smtClean="0"/>
              <a:t>Refine the ERP to serve long term needs</a:t>
            </a:r>
          </a:p>
          <a:p>
            <a:r>
              <a:rPr lang="en-US" dirty="0" smtClean="0"/>
              <a:t>Propagate the changes throughout the enterprise.</a:t>
            </a:r>
            <a:endParaRPr lang="en-US" dirty="0"/>
          </a:p>
        </p:txBody>
      </p:sp>
      <p:sp>
        <p:nvSpPr>
          <p:cNvPr id="10" name="Text Placeholder 3"/>
          <p:cNvSpPr>
            <a:spLocks noGrp="1"/>
          </p:cNvSpPr>
          <p:nvPr>
            <p:ph type="body" sz="quarter" idx="21"/>
          </p:nvPr>
        </p:nvSpPr>
        <p:spPr>
          <a:xfrm>
            <a:off x="791580" y="4311718"/>
            <a:ext cx="4436996" cy="1906138"/>
          </a:xfrm>
        </p:spPr>
        <p:txBody>
          <a:bodyPr/>
          <a:lstStyle/>
          <a:p>
            <a:r>
              <a:rPr lang="en-US" dirty="0" smtClean="0"/>
              <a:t>All multi-site ERPs have a recurring lifecycle</a:t>
            </a:r>
          </a:p>
          <a:p>
            <a:r>
              <a:rPr lang="en-US" dirty="0" smtClean="0"/>
              <a:t>Bring in senior leadership to guide the team</a:t>
            </a:r>
          </a:p>
          <a:p>
            <a:r>
              <a:rPr lang="en-US" dirty="0" smtClean="0"/>
              <a:t>Continually meet to review each phase of the implementation</a:t>
            </a:r>
          </a:p>
          <a:p>
            <a:r>
              <a:rPr lang="en-US" dirty="0" smtClean="0"/>
              <a:t>Recognize that local processes are important</a:t>
            </a:r>
          </a:p>
          <a:p>
            <a:endParaRPr lang="en-US" dirty="0"/>
          </a:p>
        </p:txBody>
      </p:sp>
      <p:pic>
        <p:nvPicPr>
          <p:cNvPr id="13" name="Picture 12"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946242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All multi-site ERPs have a recurring lifecycle</a:t>
            </a:r>
            <a:endParaRPr lang="en-US" dirty="0"/>
          </a:p>
        </p:txBody>
      </p:sp>
      <p:sp>
        <p:nvSpPr>
          <p:cNvPr id="5" name="Text Placeholder 4"/>
          <p:cNvSpPr>
            <a:spLocks noGrp="1"/>
          </p:cNvSpPr>
          <p:nvPr>
            <p:ph type="body" sz="quarter" idx="19"/>
          </p:nvPr>
        </p:nvSpPr>
        <p:spPr>
          <a:xfrm>
            <a:off x="257176" y="1124744"/>
            <a:ext cx="8620124" cy="657225"/>
          </a:xfrm>
        </p:spPr>
        <p:txBody>
          <a:bodyPr/>
          <a:lstStyle/>
          <a:p>
            <a:r>
              <a:rPr lang="en-US" dirty="0" smtClean="0"/>
              <a:t>Long term success requires an implementation plan that gives each site the appropriate amount of flexibility. </a:t>
            </a:r>
            <a:endParaRPr lang="en-US" dirty="0"/>
          </a:p>
        </p:txBody>
      </p:sp>
      <p:sp>
        <p:nvSpPr>
          <p:cNvPr id="36" name="Curved Right Arrow 35"/>
          <p:cNvSpPr/>
          <p:nvPr/>
        </p:nvSpPr>
        <p:spPr>
          <a:xfrm rot="4637347" flipV="1">
            <a:off x="1737975" y="1549395"/>
            <a:ext cx="366452" cy="1954431"/>
          </a:xfrm>
          <a:prstGeom prst="curvedRightArrow">
            <a:avLst>
              <a:gd name="adj1" fmla="val 29281"/>
              <a:gd name="adj2" fmla="val 71671"/>
              <a:gd name="adj3" fmla="val 25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Curved Right Arrow 38"/>
          <p:cNvSpPr/>
          <p:nvPr/>
        </p:nvSpPr>
        <p:spPr>
          <a:xfrm rot="21231358" flipH="1">
            <a:off x="3565638" y="2701610"/>
            <a:ext cx="355423" cy="1418229"/>
          </a:xfrm>
          <a:prstGeom prst="curved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Right Arrow 39"/>
          <p:cNvSpPr/>
          <p:nvPr/>
        </p:nvSpPr>
        <p:spPr>
          <a:xfrm rot="19901036" flipV="1">
            <a:off x="508895" y="3518793"/>
            <a:ext cx="459541" cy="1681222"/>
          </a:xfrm>
          <a:prstGeom prst="curvedRightArrow">
            <a:avLst>
              <a:gd name="adj1" fmla="val 50000"/>
              <a:gd name="adj2" fmla="val 50000"/>
              <a:gd name="adj3" fmla="val 25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Right Arrow 40"/>
          <p:cNvSpPr/>
          <p:nvPr/>
        </p:nvSpPr>
        <p:spPr>
          <a:xfrm rot="3940693" flipH="1">
            <a:off x="2736433" y="4091440"/>
            <a:ext cx="367675" cy="1680423"/>
          </a:xfrm>
          <a:prstGeom prst="curvedRightArrow">
            <a:avLst>
              <a:gd name="adj1" fmla="val 68990"/>
              <a:gd name="adj2" fmla="val 71671"/>
              <a:gd name="adj3" fmla="val 25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TextBox 41"/>
          <p:cNvSpPr txBox="1"/>
          <p:nvPr/>
        </p:nvSpPr>
        <p:spPr>
          <a:xfrm>
            <a:off x="2165269" y="2523659"/>
            <a:ext cx="1402948" cy="369332"/>
          </a:xfrm>
          <a:prstGeom prst="rect">
            <a:avLst/>
          </a:prstGeom>
          <a:solidFill>
            <a:schemeClr val="accent1">
              <a:lumMod val="75000"/>
              <a:alpha val="96000"/>
            </a:schemeClr>
          </a:solidFill>
          <a:effectLst>
            <a:softEdge rad="12700"/>
          </a:effectLst>
        </p:spPr>
        <p:txBody>
          <a:bodyPr wrap="none" rtlCol="0">
            <a:spAutoFit/>
          </a:bodyPr>
          <a:lstStyle/>
          <a:p>
            <a:r>
              <a:rPr lang="en-US" dirty="0" smtClean="0">
                <a:solidFill>
                  <a:schemeClr val="bg1"/>
                </a:solidFill>
              </a:rPr>
              <a:t>Consolidate</a:t>
            </a:r>
            <a:endParaRPr lang="en-US" dirty="0">
              <a:solidFill>
                <a:schemeClr val="bg1"/>
              </a:solidFill>
            </a:endParaRPr>
          </a:p>
        </p:txBody>
      </p:sp>
      <p:sp>
        <p:nvSpPr>
          <p:cNvPr id="43" name="TextBox 42"/>
          <p:cNvSpPr txBox="1"/>
          <p:nvPr/>
        </p:nvSpPr>
        <p:spPr>
          <a:xfrm>
            <a:off x="2933593" y="4094315"/>
            <a:ext cx="983278" cy="394335"/>
          </a:xfrm>
          <a:prstGeom prst="trapezoid">
            <a:avLst/>
          </a:prstGeom>
          <a:solidFill>
            <a:schemeClr val="accent1">
              <a:lumMod val="60000"/>
              <a:lumOff val="40000"/>
            </a:schemeClr>
          </a:solidFill>
          <a:effectLst>
            <a:softEdge rad="12700"/>
          </a:effectLst>
        </p:spPr>
        <p:txBody>
          <a:bodyPr wrap="none" rtlCol="0">
            <a:spAutoFit/>
          </a:bodyPr>
          <a:lstStyle/>
          <a:p>
            <a:r>
              <a:rPr lang="en-US" dirty="0" smtClean="0">
                <a:solidFill>
                  <a:schemeClr val="bg1"/>
                </a:solidFill>
              </a:rPr>
              <a:t>Shape</a:t>
            </a:r>
            <a:endParaRPr lang="en-US" dirty="0">
              <a:solidFill>
                <a:schemeClr val="bg1"/>
              </a:solidFill>
            </a:endParaRPr>
          </a:p>
        </p:txBody>
      </p:sp>
      <p:sp>
        <p:nvSpPr>
          <p:cNvPr id="44" name="TextBox 43"/>
          <p:cNvSpPr txBox="1"/>
          <p:nvPr/>
        </p:nvSpPr>
        <p:spPr>
          <a:xfrm>
            <a:off x="1241418" y="4573027"/>
            <a:ext cx="1115041" cy="483632"/>
          </a:xfrm>
          <a:prstGeom prst="hexagon">
            <a:avLst/>
          </a:prstGeom>
          <a:solidFill>
            <a:schemeClr val="accent2">
              <a:alpha val="70000"/>
            </a:schemeClr>
          </a:solidFill>
          <a:effectLst>
            <a:softEdge rad="12700"/>
          </a:effectLst>
        </p:spPr>
        <p:txBody>
          <a:bodyPr wrap="none" rtlCol="0">
            <a:spAutoFit/>
          </a:bodyPr>
          <a:lstStyle/>
          <a:p>
            <a:r>
              <a:rPr lang="en-US" dirty="0" smtClean="0">
                <a:solidFill>
                  <a:schemeClr val="bg1"/>
                </a:solidFill>
              </a:rPr>
              <a:t>Refine</a:t>
            </a:r>
            <a:endParaRPr lang="en-US" dirty="0">
              <a:solidFill>
                <a:schemeClr val="bg1"/>
              </a:solidFill>
            </a:endParaRPr>
          </a:p>
        </p:txBody>
      </p:sp>
      <p:sp>
        <p:nvSpPr>
          <p:cNvPr id="45" name="TextBox 44"/>
          <p:cNvSpPr txBox="1"/>
          <p:nvPr/>
        </p:nvSpPr>
        <p:spPr>
          <a:xfrm>
            <a:off x="269238" y="2686663"/>
            <a:ext cx="1282909" cy="993117"/>
          </a:xfrm>
          <a:prstGeom prst="plus">
            <a:avLst>
              <a:gd name="adj" fmla="val 30193"/>
            </a:avLst>
          </a:prstGeom>
          <a:solidFill>
            <a:srgbClr val="FFC000"/>
          </a:solidFill>
          <a:effectLst>
            <a:softEdge rad="12700"/>
          </a:effectLst>
        </p:spPr>
        <p:txBody>
          <a:bodyPr wrap="square" bIns="72000" rtlCol="0">
            <a:spAutoFit/>
          </a:bodyPr>
          <a:lstStyle/>
          <a:p>
            <a:r>
              <a:rPr lang="en-US" dirty="0" smtClean="0"/>
              <a:t>Propagate</a:t>
            </a:r>
            <a:endParaRPr lang="en-US" dirty="0"/>
          </a:p>
        </p:txBody>
      </p:sp>
      <p:sp>
        <p:nvSpPr>
          <p:cNvPr id="46" name="Text Placeholder 4"/>
          <p:cNvSpPr txBox="1">
            <a:spLocks/>
          </p:cNvSpPr>
          <p:nvPr/>
        </p:nvSpPr>
        <p:spPr>
          <a:xfrm>
            <a:off x="4427984" y="1799667"/>
            <a:ext cx="4299868" cy="3573549"/>
          </a:xfrm>
          <a:prstGeom prst="rect">
            <a:avLst/>
          </a:prstGeom>
          <a:solidFill>
            <a:schemeClr val="bg1">
              <a:alpha val="80000"/>
            </a:schemeClr>
          </a:solidFill>
          <a:effectLst>
            <a:softEdge rad="63500"/>
          </a:effectLst>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The four-phase ERP lifecycle mirrors that of many species: They </a:t>
            </a:r>
            <a:r>
              <a:rPr lang="en-US" b="1" dirty="0" smtClean="0"/>
              <a:t>consolidate</a:t>
            </a:r>
            <a:r>
              <a:rPr lang="en-US" dirty="0" smtClean="0"/>
              <a:t> their resources to make efficient use of their environment. The organism then adopts a </a:t>
            </a:r>
            <a:r>
              <a:rPr lang="en-US" b="1" dirty="0" smtClean="0"/>
              <a:t>shape</a:t>
            </a:r>
            <a:r>
              <a:rPr lang="en-US" dirty="0" smtClean="0"/>
              <a:t> that is continuously </a:t>
            </a:r>
            <a:r>
              <a:rPr lang="en-US" b="1" dirty="0" smtClean="0"/>
              <a:t>refined</a:t>
            </a:r>
            <a:r>
              <a:rPr lang="en-US" dirty="0" smtClean="0"/>
              <a:t> to meet local conditions. The refined changes are then </a:t>
            </a:r>
            <a:r>
              <a:rPr lang="en-US" b="1" dirty="0" smtClean="0"/>
              <a:t>propagated</a:t>
            </a:r>
            <a:r>
              <a:rPr lang="en-US" dirty="0" smtClean="0"/>
              <a:t> throughout the species.</a:t>
            </a:r>
          </a:p>
          <a:p>
            <a:pPr marL="0" indent="0">
              <a:buNone/>
            </a:pPr>
            <a:endParaRPr lang="en-US" dirty="0"/>
          </a:p>
          <a:p>
            <a:pPr marL="0" indent="0">
              <a:buNone/>
            </a:pPr>
            <a:r>
              <a:rPr lang="en-US" b="1" dirty="0" smtClean="0"/>
              <a:t>Each phase has its own cycles.</a:t>
            </a:r>
          </a:p>
          <a:p>
            <a:pPr marL="169863" indent="-169863"/>
            <a:r>
              <a:rPr lang="en-US" dirty="0" smtClean="0"/>
              <a:t>An ERP application represents the core processes that an enterprise uses to conduct business.</a:t>
            </a:r>
          </a:p>
          <a:p>
            <a:pPr marL="169863" indent="-169863"/>
            <a:r>
              <a:rPr lang="en-US" dirty="0" smtClean="0"/>
              <a:t>Processes change over time; some will be altered and some will be made obsolete by new technology. </a:t>
            </a:r>
          </a:p>
          <a:p>
            <a:pPr marL="169863" indent="-169863"/>
            <a:r>
              <a:rPr lang="en-US" dirty="0" smtClean="0"/>
              <a:t>The data and processes that will be consolidated need to be evaluated based on the long-term goals for the ERP and changes that will inevitably occur within the organization. </a:t>
            </a:r>
          </a:p>
          <a:p>
            <a:pPr marL="0" indent="0">
              <a:buNone/>
            </a:pPr>
            <a:r>
              <a:rPr lang="en-US" dirty="0" smtClean="0"/>
              <a:t>The business owners and IT must be willing to re-evaluate the ERP processes and make targeted changes.</a:t>
            </a:r>
          </a:p>
          <a:p>
            <a:pPr>
              <a:buNone/>
            </a:pPr>
            <a:endParaRPr lang="en-US" dirty="0"/>
          </a:p>
        </p:txBody>
      </p:sp>
      <p:sp>
        <p:nvSpPr>
          <p:cNvPr id="20" name="Pentagon 19"/>
          <p:cNvSpPr/>
          <p:nvPr/>
        </p:nvSpPr>
        <p:spPr>
          <a:xfrm>
            <a:off x="5390220" y="5554043"/>
            <a:ext cx="1620180" cy="693893"/>
          </a:xfrm>
          <a:prstGeom prst="homePlate">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Look for this to guide you through the process</a:t>
            </a:r>
            <a:endParaRPr lang="en-CA" sz="1200" dirty="0"/>
          </a:p>
        </p:txBody>
      </p:sp>
      <p:sp>
        <p:nvSpPr>
          <p:cNvPr id="27" name="Rounded Rectangle 26"/>
          <p:cNvSpPr/>
          <p:nvPr/>
        </p:nvSpPr>
        <p:spPr>
          <a:xfrm>
            <a:off x="7278215" y="5497946"/>
            <a:ext cx="1449637" cy="806088"/>
          </a:xfrm>
          <a:prstGeom prst="roundRect">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186024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257176" y="1706467"/>
            <a:ext cx="4572508" cy="60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0000"/>
                </a:solidFill>
              </a:rPr>
              <a:t>During each phase of the ERP lifecycle, critical objectives need to be met for success. </a:t>
            </a:r>
            <a:endParaRPr lang="en-US" sz="1400" dirty="0">
              <a:solidFill>
                <a:srgbClr val="000000"/>
              </a:solidFill>
            </a:endParaRPr>
          </a:p>
        </p:txBody>
      </p:sp>
      <p:sp>
        <p:nvSpPr>
          <p:cNvPr id="4" name="Title 3"/>
          <p:cNvSpPr>
            <a:spLocks noGrp="1"/>
          </p:cNvSpPr>
          <p:nvPr>
            <p:ph type="title"/>
          </p:nvPr>
        </p:nvSpPr>
        <p:spPr>
          <a:xfrm>
            <a:off x="251520" y="260648"/>
            <a:ext cx="8625780" cy="864096"/>
          </a:xfrm>
        </p:spPr>
        <p:txBody>
          <a:bodyPr/>
          <a:lstStyle/>
          <a:p>
            <a:r>
              <a:rPr lang="en-US" dirty="0" smtClean="0"/>
              <a:t>Meet critical goals at each phase to ensure the success of the next phase</a:t>
            </a:r>
            <a:endParaRPr lang="en-US" dirty="0"/>
          </a:p>
        </p:txBody>
      </p:sp>
      <p:sp>
        <p:nvSpPr>
          <p:cNvPr id="5" name="Text Placeholder 4"/>
          <p:cNvSpPr>
            <a:spLocks noGrp="1"/>
          </p:cNvSpPr>
          <p:nvPr>
            <p:ph type="body" sz="quarter" idx="19"/>
          </p:nvPr>
        </p:nvSpPr>
        <p:spPr>
          <a:xfrm>
            <a:off x="257176" y="1124744"/>
            <a:ext cx="8620124" cy="657225"/>
          </a:xfrm>
        </p:spPr>
        <p:txBody>
          <a:bodyPr/>
          <a:lstStyle/>
          <a:p>
            <a:r>
              <a:rPr lang="en-US" dirty="0" smtClean="0"/>
              <a:t>ERP success requires moving data, processes, and people through each phase together.</a:t>
            </a:r>
            <a:endParaRPr lang="en-US" dirty="0"/>
          </a:p>
        </p:txBody>
      </p:sp>
      <p:sp>
        <p:nvSpPr>
          <p:cNvPr id="23" name="Rectangle 22"/>
          <p:cNvSpPr/>
          <p:nvPr/>
        </p:nvSpPr>
        <p:spPr>
          <a:xfrm>
            <a:off x="407261" y="3125404"/>
            <a:ext cx="2112511" cy="206779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lgn="l">
              <a:buFont typeface="Arial" pitchFamily="34" charset="0"/>
              <a:buChar char="•"/>
            </a:pPr>
            <a:r>
              <a:rPr lang="en-US" sz="1200" dirty="0" smtClean="0">
                <a:solidFill>
                  <a:schemeClr val="tx1"/>
                </a:solidFill>
              </a:rPr>
              <a:t>Align data formats and map business processes.</a:t>
            </a:r>
          </a:p>
          <a:p>
            <a:pPr marL="85725" indent="-85725" algn="l">
              <a:buFont typeface="Arial" pitchFamily="34" charset="0"/>
              <a:buChar char="•"/>
            </a:pPr>
            <a:r>
              <a:rPr lang="en-US" sz="1200" dirty="0" smtClean="0">
                <a:solidFill>
                  <a:schemeClr val="tx1"/>
                </a:solidFill>
              </a:rPr>
              <a:t>Involve all sites in data format and processes to define global versus local processes.</a:t>
            </a:r>
          </a:p>
          <a:p>
            <a:pPr marL="85725" indent="-85725" algn="l">
              <a:buFont typeface="Arial" pitchFamily="34" charset="0"/>
              <a:buChar char="•"/>
            </a:pPr>
            <a:r>
              <a:rPr lang="en-US" sz="1200" dirty="0" smtClean="0">
                <a:solidFill>
                  <a:schemeClr val="tx1"/>
                </a:solidFill>
              </a:rPr>
              <a:t>Demonstrate value and engage users to shape the changes to come.</a:t>
            </a:r>
          </a:p>
        </p:txBody>
      </p:sp>
      <p:sp>
        <p:nvSpPr>
          <p:cNvPr id="24" name="Rectangle 23"/>
          <p:cNvSpPr/>
          <p:nvPr/>
        </p:nvSpPr>
        <p:spPr>
          <a:xfrm>
            <a:off x="2591780" y="3126230"/>
            <a:ext cx="1872208" cy="209134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indent="-95250" algn="l">
              <a:buFont typeface="Arial" pitchFamily="34" charset="0"/>
              <a:buChar char="•"/>
            </a:pPr>
            <a:r>
              <a:rPr lang="en-US" sz="1200" dirty="0" smtClean="0">
                <a:solidFill>
                  <a:schemeClr val="tx1"/>
                </a:solidFill>
              </a:rPr>
              <a:t>Shape the overall goals based on the key stakeholder’s vision.</a:t>
            </a:r>
          </a:p>
          <a:p>
            <a:pPr marL="95250" indent="-95250" algn="l">
              <a:buFont typeface="Arial" pitchFamily="34" charset="0"/>
              <a:buChar char="•"/>
            </a:pPr>
            <a:r>
              <a:rPr lang="en-US" sz="1200" dirty="0" smtClean="0">
                <a:solidFill>
                  <a:schemeClr val="tx1"/>
                </a:solidFill>
              </a:rPr>
              <a:t>Ensure that users at all sites are given due process for changes. </a:t>
            </a:r>
          </a:p>
          <a:p>
            <a:pPr marL="95250" indent="-95250" algn="l">
              <a:buFont typeface="Arial" pitchFamily="34" charset="0"/>
              <a:buChar char="•"/>
            </a:pPr>
            <a:r>
              <a:rPr lang="en-US" sz="1200" dirty="0" smtClean="0">
                <a:solidFill>
                  <a:schemeClr val="tx1"/>
                </a:solidFill>
              </a:rPr>
              <a:t>Map the required ERP deployment accommodating the flexibility required to meet this vision. </a:t>
            </a:r>
            <a:endParaRPr lang="en-US" sz="1200" dirty="0">
              <a:solidFill>
                <a:schemeClr val="tx1"/>
              </a:solidFill>
            </a:endParaRPr>
          </a:p>
        </p:txBody>
      </p:sp>
      <p:sp>
        <p:nvSpPr>
          <p:cNvPr id="25" name="Rectangle 24"/>
          <p:cNvSpPr/>
          <p:nvPr/>
        </p:nvSpPr>
        <p:spPr>
          <a:xfrm>
            <a:off x="4755253" y="3125403"/>
            <a:ext cx="1866552" cy="206779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buFont typeface="Arial" pitchFamily="34" charset="0"/>
              <a:buChar char="•"/>
            </a:pPr>
            <a:r>
              <a:rPr lang="en-US" sz="1200" dirty="0" smtClean="0">
                <a:solidFill>
                  <a:schemeClr val="tx1"/>
                </a:solidFill>
              </a:rPr>
              <a:t>Refine the goals of the ERP now that the core modules are installed.</a:t>
            </a:r>
          </a:p>
          <a:p>
            <a:pPr marL="180975" indent="-180975" algn="l">
              <a:buFont typeface="Arial" pitchFamily="34" charset="0"/>
              <a:buChar char="•"/>
            </a:pPr>
            <a:r>
              <a:rPr lang="en-US" sz="1200" dirty="0" smtClean="0">
                <a:solidFill>
                  <a:schemeClr val="tx1"/>
                </a:solidFill>
              </a:rPr>
              <a:t>Refine the system through user training.</a:t>
            </a:r>
          </a:p>
          <a:p>
            <a:pPr marL="180975" indent="-180975" algn="l">
              <a:buFont typeface="Arial" pitchFamily="34" charset="0"/>
              <a:buChar char="•"/>
            </a:pPr>
            <a:r>
              <a:rPr lang="en-US" sz="1200" dirty="0" smtClean="0">
                <a:solidFill>
                  <a:schemeClr val="tx1"/>
                </a:solidFill>
              </a:rPr>
              <a:t>Start implementing any customizations.</a:t>
            </a:r>
            <a:endParaRPr lang="en-US" sz="1200" dirty="0">
              <a:solidFill>
                <a:schemeClr val="tx1"/>
              </a:solidFill>
            </a:endParaRPr>
          </a:p>
        </p:txBody>
      </p:sp>
      <p:sp>
        <p:nvSpPr>
          <p:cNvPr id="26" name="Rectangle 25"/>
          <p:cNvSpPr/>
          <p:nvPr/>
        </p:nvSpPr>
        <p:spPr>
          <a:xfrm>
            <a:off x="7010400" y="3125404"/>
            <a:ext cx="1866900" cy="206779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a:buFont typeface="Arial" pitchFamily="34" charset="0"/>
              <a:buChar char="•"/>
            </a:pPr>
            <a:r>
              <a:rPr lang="en-US" sz="1200" dirty="0" smtClean="0">
                <a:solidFill>
                  <a:schemeClr val="tx1"/>
                </a:solidFill>
              </a:rPr>
              <a:t>Define key personnel at each site to serve as advocates.</a:t>
            </a:r>
          </a:p>
          <a:p>
            <a:pPr marL="180975" indent="-180975" algn="l">
              <a:buFont typeface="Arial" pitchFamily="34" charset="0"/>
              <a:buChar char="•"/>
            </a:pPr>
            <a:r>
              <a:rPr lang="en-US" sz="1200" dirty="0" smtClean="0">
                <a:solidFill>
                  <a:schemeClr val="tx1"/>
                </a:solidFill>
              </a:rPr>
              <a:t>Provide advanced training for power users. </a:t>
            </a:r>
          </a:p>
          <a:p>
            <a:pPr marL="180975" indent="-180975" algn="l">
              <a:buFont typeface="Arial" pitchFamily="34" charset="0"/>
              <a:buChar char="•"/>
            </a:pPr>
            <a:r>
              <a:rPr lang="en-US" sz="1200" dirty="0" smtClean="0">
                <a:solidFill>
                  <a:schemeClr val="tx1"/>
                </a:solidFill>
              </a:rPr>
              <a:t>Continue to meet regularly with key managers and staff.</a:t>
            </a:r>
            <a:endParaRPr lang="en-US" sz="1200" dirty="0">
              <a:solidFill>
                <a:schemeClr val="tx1"/>
              </a:solidFill>
            </a:endParaRPr>
          </a:p>
        </p:txBody>
      </p:sp>
      <p:sp>
        <p:nvSpPr>
          <p:cNvPr id="32" name="Chevron 31"/>
          <p:cNvSpPr/>
          <p:nvPr/>
        </p:nvSpPr>
        <p:spPr>
          <a:xfrm>
            <a:off x="2375756" y="2428386"/>
            <a:ext cx="216024" cy="513348"/>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hevron 32"/>
          <p:cNvSpPr/>
          <p:nvPr/>
        </p:nvSpPr>
        <p:spPr>
          <a:xfrm>
            <a:off x="6660232" y="2428386"/>
            <a:ext cx="216024" cy="513348"/>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Chevron 34"/>
          <p:cNvSpPr/>
          <p:nvPr/>
        </p:nvSpPr>
        <p:spPr>
          <a:xfrm>
            <a:off x="4499992" y="2428386"/>
            <a:ext cx="216024" cy="513348"/>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Pentagon 46"/>
          <p:cNvSpPr/>
          <p:nvPr/>
        </p:nvSpPr>
        <p:spPr>
          <a:xfrm rot="16200000">
            <a:off x="4429868" y="4776283"/>
            <a:ext cx="324036" cy="32403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4105832" y="5100319"/>
            <a:ext cx="1018809" cy="4790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smtClean="0"/>
              <a:t>Go live across multiple sites</a:t>
            </a:r>
            <a:endParaRPr lang="en-US" sz="1200" dirty="0"/>
          </a:p>
        </p:txBody>
      </p:sp>
      <p:sp>
        <p:nvSpPr>
          <p:cNvPr id="27" name="TextBox 26"/>
          <p:cNvSpPr txBox="1"/>
          <p:nvPr/>
        </p:nvSpPr>
        <p:spPr>
          <a:xfrm>
            <a:off x="744603" y="2542686"/>
            <a:ext cx="1402948" cy="369332"/>
          </a:xfrm>
          <a:prstGeom prst="rect">
            <a:avLst/>
          </a:prstGeom>
          <a:solidFill>
            <a:schemeClr val="accent1">
              <a:lumMod val="75000"/>
              <a:alpha val="96000"/>
            </a:schemeClr>
          </a:solidFill>
          <a:effectLst>
            <a:softEdge rad="12700"/>
          </a:effectLst>
        </p:spPr>
        <p:txBody>
          <a:bodyPr wrap="none" rtlCol="0">
            <a:spAutoFit/>
          </a:bodyPr>
          <a:lstStyle/>
          <a:p>
            <a:r>
              <a:rPr lang="en-US" dirty="0" smtClean="0">
                <a:solidFill>
                  <a:schemeClr val="bg1"/>
                </a:solidFill>
              </a:rPr>
              <a:t>Consolidate</a:t>
            </a:r>
            <a:endParaRPr lang="en-US" dirty="0">
              <a:solidFill>
                <a:schemeClr val="bg1"/>
              </a:solidFill>
            </a:endParaRPr>
          </a:p>
        </p:txBody>
      </p:sp>
      <p:sp>
        <p:nvSpPr>
          <p:cNvPr id="28" name="TextBox 27"/>
          <p:cNvSpPr txBox="1"/>
          <p:nvPr/>
        </p:nvSpPr>
        <p:spPr>
          <a:xfrm>
            <a:off x="3122554" y="2517683"/>
            <a:ext cx="983278" cy="394335"/>
          </a:xfrm>
          <a:prstGeom prst="trapezoid">
            <a:avLst/>
          </a:prstGeom>
          <a:solidFill>
            <a:schemeClr val="accent1">
              <a:lumMod val="60000"/>
              <a:lumOff val="40000"/>
            </a:schemeClr>
          </a:solidFill>
          <a:effectLst>
            <a:softEdge rad="12700"/>
          </a:effectLst>
        </p:spPr>
        <p:txBody>
          <a:bodyPr wrap="none" rtlCol="0">
            <a:spAutoFit/>
          </a:bodyPr>
          <a:lstStyle/>
          <a:p>
            <a:r>
              <a:rPr lang="en-US" dirty="0" smtClean="0">
                <a:solidFill>
                  <a:schemeClr val="bg1"/>
                </a:solidFill>
              </a:rPr>
              <a:t>Shape</a:t>
            </a:r>
            <a:endParaRPr lang="en-US" dirty="0">
              <a:solidFill>
                <a:schemeClr val="bg1"/>
              </a:solidFill>
            </a:endParaRPr>
          </a:p>
        </p:txBody>
      </p:sp>
      <p:sp>
        <p:nvSpPr>
          <p:cNvPr id="29" name="TextBox 28"/>
          <p:cNvSpPr txBox="1"/>
          <p:nvPr/>
        </p:nvSpPr>
        <p:spPr>
          <a:xfrm>
            <a:off x="5103271" y="2428386"/>
            <a:ext cx="1115041" cy="483632"/>
          </a:xfrm>
          <a:prstGeom prst="hexagon">
            <a:avLst/>
          </a:prstGeom>
          <a:solidFill>
            <a:schemeClr val="accent2">
              <a:alpha val="70000"/>
            </a:schemeClr>
          </a:solidFill>
          <a:effectLst>
            <a:softEdge rad="12700"/>
          </a:effectLst>
        </p:spPr>
        <p:txBody>
          <a:bodyPr wrap="none" rtlCol="0">
            <a:spAutoFit/>
          </a:bodyPr>
          <a:lstStyle/>
          <a:p>
            <a:r>
              <a:rPr lang="en-US" dirty="0" smtClean="0">
                <a:solidFill>
                  <a:schemeClr val="bg1"/>
                </a:solidFill>
              </a:rPr>
              <a:t>Refine</a:t>
            </a:r>
            <a:endParaRPr lang="en-US" dirty="0">
              <a:solidFill>
                <a:schemeClr val="bg1"/>
              </a:solidFill>
            </a:endParaRPr>
          </a:p>
        </p:txBody>
      </p:sp>
      <p:sp>
        <p:nvSpPr>
          <p:cNvPr id="30" name="TextBox 29"/>
          <p:cNvSpPr txBox="1"/>
          <p:nvPr/>
        </p:nvSpPr>
        <p:spPr>
          <a:xfrm>
            <a:off x="7272300" y="2075843"/>
            <a:ext cx="1282909" cy="993117"/>
          </a:xfrm>
          <a:prstGeom prst="plus">
            <a:avLst>
              <a:gd name="adj" fmla="val 30193"/>
            </a:avLst>
          </a:prstGeom>
          <a:solidFill>
            <a:srgbClr val="FFC000"/>
          </a:solidFill>
          <a:effectLst>
            <a:softEdge rad="12700"/>
          </a:effectLst>
        </p:spPr>
        <p:txBody>
          <a:bodyPr wrap="square" bIns="72000" rtlCol="0">
            <a:spAutoFit/>
          </a:bodyPr>
          <a:lstStyle/>
          <a:p>
            <a:r>
              <a:rPr lang="en-US" dirty="0" smtClean="0"/>
              <a:t>Propagate</a:t>
            </a:r>
            <a:endParaRPr lang="en-US" dirty="0"/>
          </a:p>
        </p:txBody>
      </p:sp>
      <p:grpSp>
        <p:nvGrpSpPr>
          <p:cNvPr id="34" name="Group 136"/>
          <p:cNvGrpSpPr/>
          <p:nvPr/>
        </p:nvGrpSpPr>
        <p:grpSpPr>
          <a:xfrm>
            <a:off x="328291" y="5669212"/>
            <a:ext cx="8491536" cy="660326"/>
            <a:chOff x="328291" y="3598911"/>
            <a:chExt cx="8491536" cy="848310"/>
          </a:xfrm>
        </p:grpSpPr>
        <p:sp>
          <p:nvSpPr>
            <p:cNvPr id="36" name="Rounded Rectangle 35"/>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marL="58738" algn="l">
                <a:defRPr/>
              </a:pPr>
              <a:r>
                <a:rPr lang="en-US" sz="1200" dirty="0" smtClean="0">
                  <a:solidFill>
                    <a:schemeClr val="tx1"/>
                  </a:solidFill>
                </a:rPr>
                <a:t>Info-Tech’s </a:t>
              </a:r>
              <a:r>
                <a:rPr lang="en-US" sz="1200" b="1" i="1" dirty="0" smtClean="0">
                  <a:solidFill>
                    <a:schemeClr val="tx1"/>
                  </a:solidFill>
                </a:rPr>
                <a:t>ERP Site Expansion Checklist </a:t>
              </a:r>
              <a:r>
                <a:rPr lang="en-US" sz="1200" dirty="0" smtClean="0">
                  <a:solidFill>
                    <a:schemeClr val="tx1"/>
                  </a:solidFill>
                </a:rPr>
                <a:t>provides links to additional guidance on how to effectively execute each step.</a:t>
              </a:r>
              <a:r>
                <a:rPr lang="en-US" sz="1200" dirty="0" smtClean="0"/>
                <a:t>.</a:t>
              </a:r>
              <a:endParaRPr lang="en-US" sz="1200" dirty="0"/>
            </a:p>
          </p:txBody>
        </p:sp>
        <p:pic>
          <p:nvPicPr>
            <p:cNvPr id="38" name="Picture 37" descr="insight.png"/>
            <p:cNvPicPr>
              <a:picLocks noChangeAspect="1"/>
            </p:cNvPicPr>
            <p:nvPr/>
          </p:nvPicPr>
          <p:blipFill>
            <a:blip r:embed="rId3" cstate="print"/>
            <a:stretch>
              <a:fillRect/>
            </a:stretch>
          </p:blipFill>
          <p:spPr>
            <a:xfrm>
              <a:off x="328615" y="3609020"/>
              <a:ext cx="823006" cy="838201"/>
            </a:xfrm>
            <a:prstGeom prst="rect">
              <a:avLst/>
            </a:prstGeom>
          </p:spPr>
        </p:pic>
      </p:grpSp>
      <p:pic>
        <p:nvPicPr>
          <p:cNvPr id="21" name="Picture 2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8980302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ISPRING_RESOURCE_PATHS_HASH_2" val="6db81bc4d5f7e3dcaca0cc7090ba822536c8924"/>
  <p:tag name="ISPRING_SCORM_RATE_QUIZZES" val="0"/>
  <p:tag name="ISPRING_SCORM_PASSING_SCORE" val="100.0000000000"/>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DC017F3A6A0D44A10010911C6E9334" ma:contentTypeVersion="0" ma:contentTypeDescription="Create a new document." ma:contentTypeScope="" ma:versionID="556559d1d21859cd5a3d5a1a5fb4e9e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8446C46-E4CE-48BD-9F89-F79AEF70D954}">
  <ds:schemaRefs>
    <ds:schemaRef ds:uri="http://schemas.microsoft.com/office/2006/documentManagement/types"/>
    <ds:schemaRef ds:uri="http://purl.org/dc/elements/1.1/"/>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04FD289-727C-4BCE-9684-0B21A58C8A27}">
  <ds:schemaRefs>
    <ds:schemaRef ds:uri="http://schemas.microsoft.com/sharepoint/v3/contenttype/forms"/>
  </ds:schemaRefs>
</ds:datastoreItem>
</file>

<file path=customXml/itemProps3.xml><?xml version="1.0" encoding="utf-8"?>
<ds:datastoreItem xmlns:ds="http://schemas.openxmlformats.org/officeDocument/2006/customXml" ds:itemID="{7C4274E6-04BA-4C6B-92C6-A2CDD1463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8840</TotalTime>
  <Words>1611</Words>
  <Application>Microsoft Office PowerPoint</Application>
  <PresentationFormat>On-screen Show (4:3)</PresentationFormat>
  <Paragraphs>146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Introduction</vt:lpstr>
      <vt:lpstr>Executive Summary</vt:lpstr>
      <vt:lpstr>Multi-site ERP requires time to achieve full function</vt:lpstr>
      <vt:lpstr>Multi-site ERP implementation will fail without consideration of these other IT elements</vt:lpstr>
      <vt:lpstr>Ensure that you can recognize the key challenges and have a plan for overcoming them throughout the ERP delivery</vt:lpstr>
      <vt:lpstr>PowerPoint Presentation</vt:lpstr>
      <vt:lpstr>All multi-site ERPs have a recurring lifecycle</vt:lpstr>
      <vt:lpstr>Meet critical goals at each phase to ensure the success of the next phase</vt:lpstr>
      <vt:lpstr>Form an Integration Steering Committee to help guide the ERP implementation team</vt:lpstr>
      <vt:lpstr>Info-Tech Research Group Helps IT Professionals To:</vt:lpstr>
    </vt:vector>
  </TitlesOfParts>
  <Company>TechSmith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m.pierce</dc:creator>
  <cp:lastModifiedBy>Jessie Duerksen</cp:lastModifiedBy>
  <cp:revision>653</cp:revision>
  <dcterms:created xsi:type="dcterms:W3CDTF">2006-07-18T19:14:56Z</dcterms:created>
  <dcterms:modified xsi:type="dcterms:W3CDTF">2012-06-11T20:28:44Z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0x01010058DC017F3A6A0D44A10010911C6E9334</vt:lpwstr>
  </property>
</Properties>
</file>