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2"/>
  </p:notesMasterIdLst>
  <p:handoutMasterIdLst>
    <p:handoutMasterId r:id="rId13"/>
  </p:handoutMasterIdLst>
  <p:sldIdLst>
    <p:sldId id="575" r:id="rId2"/>
    <p:sldId id="289" r:id="rId3"/>
    <p:sldId id="292" r:id="rId4"/>
    <p:sldId id="414" r:id="rId5"/>
    <p:sldId id="288" r:id="rId6"/>
    <p:sldId id="483" r:id="rId7"/>
    <p:sldId id="543" r:id="rId8"/>
    <p:sldId id="488" r:id="rId9"/>
    <p:sldId id="359" r:id="rId10"/>
    <p:sldId id="576" r:id="rId11"/>
  </p:sldIdLst>
  <p:sldSz cx="9144000" cy="6858000" type="screen4x3"/>
  <p:notesSz cx="6858000" cy="9144000"/>
  <p:custDataLst>
    <p:tags r:id="rId14"/>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E8E8E8"/>
    <a:srgbClr val="CCCED1"/>
    <a:srgbClr val="CECECE"/>
    <a:srgbClr val="7FAC85"/>
    <a:srgbClr val="243F54"/>
    <a:srgbClr val="998F57"/>
    <a:srgbClr val="7B7B7B"/>
    <a:srgbClr val="ADB7C3"/>
    <a:srgbClr val="5D593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181" autoAdjust="0"/>
    <p:restoredTop sz="85915" autoAdjust="0"/>
  </p:normalViewPr>
  <p:slideViewPr>
    <p:cSldViewPr snapToObjects="1">
      <p:cViewPr varScale="1">
        <p:scale>
          <a:sx n="110" d="100"/>
          <a:sy n="110" d="100"/>
        </p:scale>
        <p:origin x="-510" y="-90"/>
      </p:cViewPr>
      <p:guideLst>
        <p:guide orient="horz"/>
        <p:guide pos="1422"/>
      </p:guideLst>
    </p:cSldViewPr>
  </p:slideViewPr>
  <p:outlineViewPr>
    <p:cViewPr>
      <p:scale>
        <a:sx n="33" d="100"/>
        <a:sy n="33" d="100"/>
      </p:scale>
      <p:origin x="0" y="20766"/>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17/05/2012</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xmlns="" val="2342867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xmlns="" val="3220502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6.gif"/><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3" Type="http://schemas.openxmlformats.org/officeDocument/2006/relationships/tags" Target="../tags/tag4.xml"/><Relationship Id="rId7" Type="http://schemas.openxmlformats.org/officeDocument/2006/relationships/image" Target="../media/image5.w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wmf"/><Relationship Id="rId5" Type="http://schemas.openxmlformats.org/officeDocument/2006/relationships/notesSlide" Target="../notesSlides/notesSlide1.xml"/><Relationship Id="rId4" Type="http://schemas.openxmlformats.org/officeDocument/2006/relationships/slideLayout" Target="../slideLayouts/slideLayout3.xml"/><Relationship Id="rId9" Type="http://schemas.openxmlformats.org/officeDocument/2006/relationships/image" Target="../media/image6.gif"/></Relationships>
</file>

<file path=ppt/slides/_rels/slide3.xml.rels><?xml version="1.0" encoding="UTF-8" standalone="yes"?>
<Relationships xmlns="http://schemas.openxmlformats.org/package/2006/relationships"><Relationship Id="rId8"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3" Type="http://schemas.openxmlformats.org/officeDocument/2006/relationships/tags" Target="../tags/tag7.xml"/><Relationship Id="rId7" Type="http://schemas.openxmlformats.org/officeDocument/2006/relationships/image" Target="../media/image5.wmf"/><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wmf"/><Relationship Id="rId5" Type="http://schemas.openxmlformats.org/officeDocument/2006/relationships/notesSlide" Target="../notesSlides/notesSlide2.xml"/><Relationship Id="rId4" Type="http://schemas.openxmlformats.org/officeDocument/2006/relationships/slideLayout" Target="../slideLayouts/slideLayout6.xml"/><Relationship Id="rId9" Type="http://schemas.openxmlformats.org/officeDocument/2006/relationships/image" Target="../media/image6.gif"/></Relationships>
</file>

<file path=ppt/slides/_rels/slide4.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oleObject" Target="../embeddings/oleObject2.bin"/><Relationship Id="rId2" Type="http://schemas.openxmlformats.org/officeDocument/2006/relationships/tags" Target="../tags/tag8.xml"/><Relationship Id="rId16"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5" Type="http://schemas.openxmlformats.org/officeDocument/2006/relationships/notesSlide" Target="../notesSlides/notesSlide3.xml"/><Relationship Id="rId10" Type="http://schemas.openxmlformats.org/officeDocument/2006/relationships/tags" Target="../tags/tag16.xml"/><Relationship Id="rId19" Type="http://schemas.openxmlformats.org/officeDocument/2006/relationships/image" Target="../media/image6.gif"/><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3" Type="http://schemas.openxmlformats.org/officeDocument/2006/relationships/tags" Target="../tags/tag22.xml"/><Relationship Id="rId7" Type="http://schemas.openxmlformats.org/officeDocument/2006/relationships/image" Target="../media/image5.wmf"/><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wmf"/><Relationship Id="rId5" Type="http://schemas.openxmlformats.org/officeDocument/2006/relationships/notesSlide" Target="../notesSlides/notesSlide5.xml"/><Relationship Id="rId4" Type="http://schemas.openxmlformats.org/officeDocument/2006/relationships/slideLayout" Target="../slideLayouts/slideLayout4.xml"/><Relationship Id="rId9" Type="http://schemas.openxmlformats.org/officeDocument/2006/relationships/image" Target="../media/image6.gif"/></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25.xml"/><Relationship Id="rId7" Type="http://schemas.openxmlformats.org/officeDocument/2006/relationships/image" Target="../media/image10.wmf"/><Relationship Id="rId12" Type="http://schemas.openxmlformats.org/officeDocument/2006/relationships/image" Target="../media/image6.gif"/><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www.infotech.com/research/risk-and-business-impact-analysis-worksheet" TargetMode="External"/><Relationship Id="rId11"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5" Type="http://schemas.openxmlformats.org/officeDocument/2006/relationships/notesSlide" Target="../notesSlides/notesSlide6.xml"/><Relationship Id="rId10" Type="http://schemas.openxmlformats.org/officeDocument/2006/relationships/image" Target="../media/image5.wmf"/><Relationship Id="rId4" Type="http://schemas.openxmlformats.org/officeDocument/2006/relationships/slideLayout" Target="../slideLayouts/slideLayout4.xml"/><Relationship Id="rId9"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8" Type="http://schemas.openxmlformats.org/officeDocument/2006/relationships/hyperlink" Target="http://www.infotech.com/research/it-mission-critical-systems-and-dependencies-workbook" TargetMode="External"/><Relationship Id="rId3" Type="http://schemas.openxmlformats.org/officeDocument/2006/relationships/tags" Target="../tags/tag27.xml"/><Relationship Id="rId7" Type="http://schemas.openxmlformats.org/officeDocument/2006/relationships/image" Target="../media/image12.wmf"/><Relationship Id="rId2" Type="http://schemas.openxmlformats.org/officeDocument/2006/relationships/tags" Target="../tags/tag2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notesSlide" Target="../notesSlides/notesSlide8.xml"/><Relationship Id="rId10" Type="http://schemas.openxmlformats.org/officeDocument/2006/relationships/image" Target="../media/image6.gif"/><Relationship Id="rId4" Type="http://schemas.openxmlformats.org/officeDocument/2006/relationships/slideLayout" Target="../slideLayouts/slideLayout7.xml"/><Relationship Id="rId9" Type="http://schemas.openxmlformats.org/officeDocument/2006/relationships/hyperlink" Target="http://www.infotech.com/research/ss/it-maximize-availability-for-mission-critical-systems/it-storyboard-maximize-availability-for-mission-critical-systems?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575556" y="3060698"/>
            <a:ext cx="8568444" cy="655267"/>
          </a:xfrm>
        </p:spPr>
        <p:txBody>
          <a:bodyPr/>
          <a:lstStyle/>
          <a:p>
            <a:pPr lvl="0"/>
            <a:r>
              <a:rPr lang="en-US" smtClean="0"/>
              <a:t>Maximize Availability for Mission </a:t>
            </a:r>
            <a:r>
              <a:rPr lang="en-US" smtClean="0"/>
              <a:t>Critical </a:t>
            </a:r>
            <a:r>
              <a:rPr lang="en-US" smtClean="0"/>
              <a:t>Systems</a:t>
            </a:r>
            <a:endParaRPr lang="en-US" smtClean="0"/>
          </a:p>
        </p:txBody>
      </p:sp>
      <p:pic>
        <p:nvPicPr>
          <p:cNvPr id="4" name="Picture 3" descr="sample-titlebar-itrgNEW.gif">
            <a:hlinkClick r:id="rId2"/>
          </p:cNvPr>
          <p:cNvPicPr>
            <a:picLocks noChangeAspect="1"/>
          </p:cNvPicPr>
          <p:nvPr/>
        </p:nvPicPr>
        <p:blipFill>
          <a:blip r:embed="rId3" cstate="print"/>
          <a:stretch>
            <a:fillRect/>
          </a:stretch>
        </p:blipFill>
        <p:spPr>
          <a:xfrm>
            <a:off x="0" y="5402461"/>
            <a:ext cx="9144000" cy="1455539"/>
          </a:xfrm>
          <a:prstGeom prst="rect">
            <a:avLst/>
          </a:prstGeom>
        </p:spPr>
      </p:pic>
      <p:sp>
        <p:nvSpPr>
          <p:cNvPr id="5" name="Text Placeholder 7"/>
          <p:cNvSpPr>
            <a:spLocks noGrp="1"/>
          </p:cNvSpPr>
          <p:nvPr>
            <p:ph type="body" sz="quarter" idx="16"/>
          </p:nvPr>
        </p:nvSpPr>
        <p:spPr>
          <a:xfrm>
            <a:off x="647564" y="3681028"/>
            <a:ext cx="7884876" cy="468052"/>
          </a:xfrm>
        </p:spPr>
        <p:txBody>
          <a:bodyPr/>
          <a:lstStyle/>
          <a:p>
            <a:r>
              <a:rPr lang="en-US" sz="1800"/>
              <a:t>If your focus is just on technology, you’re missing two-thirds of the equation. High availability depends on people, processes, and technology</a:t>
            </a:r>
            <a:r>
              <a:rPr lang="en-US" sz="1800"/>
              <a:t>. </a:t>
            </a:r>
            <a:endParaRPr lang="en-US"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3"/>
          </p:cNvPr>
          <p:cNvPicPr>
            <a:picLocks noChangeAspect="1"/>
          </p:cNvPicPr>
          <p:nvPr/>
        </p:nvPicPr>
        <p:blipFill>
          <a:blip r:embed="rId5"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6"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362075"/>
            <a:ext cx="8620124" cy="950801"/>
          </a:xfrm>
        </p:spPr>
        <p:txBody>
          <a:bodyPr/>
          <a:lstStyle/>
          <a:p>
            <a:r>
              <a:rPr lang="en-US" dirty="0" smtClean="0"/>
              <a:t>High availability is typically thought to be about technology, but downtime is most often a result of human error or inadequate processes to prevent or properly manage incidents.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08920"/>
            <a:ext cx="4034665" cy="2376264"/>
          </a:xfrm>
        </p:spPr>
        <p:txBody>
          <a:bodyPr/>
          <a:lstStyle/>
          <a:p>
            <a:r>
              <a:rPr lang="en-US" dirty="0"/>
              <a:t>Organizations struggling to meet mission critical availability objectives.</a:t>
            </a:r>
          </a:p>
          <a:p>
            <a:r>
              <a:rPr lang="en-US" dirty="0" smtClean="0"/>
              <a:t>Senior IT Management responsible for overseeing mission critical systems.</a:t>
            </a:r>
          </a:p>
          <a:p>
            <a:r>
              <a:rPr lang="en-US" dirty="0" smtClean="0"/>
              <a:t>Network </a:t>
            </a:r>
            <a:r>
              <a:rPr lang="en-US" dirty="0"/>
              <a:t>administrators, systems architects, </a:t>
            </a:r>
            <a:r>
              <a:rPr lang="en-US" dirty="0" smtClean="0"/>
              <a:t>and other senior staff responsible for maintaining mission critical systems.</a:t>
            </a:r>
            <a:endParaRPr lang="en-US" dirty="0"/>
          </a:p>
          <a:p>
            <a:r>
              <a:rPr lang="en-US" dirty="0" smtClean="0"/>
              <a:t>IT managers with limited budgets that </a:t>
            </a:r>
            <a:r>
              <a:rPr lang="en-US" smtClean="0"/>
              <a:t>need to provide </a:t>
            </a:r>
            <a:r>
              <a:rPr lang="en-US" dirty="0" smtClean="0"/>
              <a:t>high availability environments.</a:t>
            </a:r>
          </a:p>
          <a:p>
            <a:endParaRPr lang="en-CA" dirty="0"/>
          </a:p>
        </p:txBody>
      </p:sp>
      <p:sp>
        <p:nvSpPr>
          <p:cNvPr id="12" name="Text Placeholder 11"/>
          <p:cNvSpPr>
            <a:spLocks noGrp="1"/>
          </p:cNvSpPr>
          <p:nvPr>
            <p:ph type="body" sz="quarter" idx="23"/>
          </p:nvPr>
        </p:nvSpPr>
        <p:spPr>
          <a:xfrm>
            <a:off x="4860032" y="2708920"/>
            <a:ext cx="4032448" cy="2376264"/>
          </a:xfrm>
        </p:spPr>
        <p:txBody>
          <a:bodyPr/>
          <a:lstStyle/>
          <a:p>
            <a:r>
              <a:rPr lang="en-CA" dirty="0" smtClean="0"/>
              <a:t>Identify mission critical systems and dependencies.</a:t>
            </a:r>
          </a:p>
          <a:p>
            <a:r>
              <a:rPr lang="en-CA" dirty="0" smtClean="0"/>
              <a:t>Minimize human error that can contribute to downtime.</a:t>
            </a:r>
          </a:p>
          <a:p>
            <a:r>
              <a:rPr lang="en-CA" dirty="0" smtClean="0"/>
              <a:t>Tighten processes for mission critical operations.</a:t>
            </a:r>
          </a:p>
          <a:p>
            <a:r>
              <a:rPr lang="en-CA" dirty="0" smtClean="0"/>
              <a:t>Create a technology plan for </a:t>
            </a:r>
            <a:r>
              <a:rPr lang="en-US" dirty="0" smtClean="0"/>
              <a:t>mission </a:t>
            </a:r>
            <a:r>
              <a:rPr lang="en-US" dirty="0"/>
              <a:t>critical </a:t>
            </a:r>
            <a:r>
              <a:rPr lang="en-US" dirty="0" smtClean="0"/>
              <a:t>systems.</a:t>
            </a:r>
            <a:endParaRPr lang="en-CA" dirty="0"/>
          </a:p>
        </p:txBody>
      </p:sp>
      <p:sp>
        <p:nvSpPr>
          <p:cNvPr id="8" name="TextBox 7"/>
          <p:cNvSpPr txBox="1"/>
          <p:nvPr/>
        </p:nvSpPr>
        <p:spPr>
          <a:xfrm>
            <a:off x="249302" y="2384884"/>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84884"/>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13" name="TextBox 12"/>
          <p:cNvSpPr txBox="1"/>
          <p:nvPr>
            <p:custDataLst>
              <p:tags r:id="rId1"/>
            </p:custDataLst>
          </p:nvPr>
        </p:nvSpPr>
        <p:spPr>
          <a:xfrm>
            <a:off x="359532" y="5437383"/>
            <a:ext cx="8424936" cy="723275"/>
          </a:xfrm>
          <a:prstGeom prst="rect">
            <a:avLst/>
          </a:prstGeom>
          <a:noFill/>
          <a:ln w="19050">
            <a:solidFill>
              <a:srgbClr val="D17D08"/>
            </a:solidFill>
          </a:ln>
        </p:spPr>
        <p:txBody>
          <a:bodyPr wrap="square" rtlCol="0">
            <a:spAutoFit/>
          </a:bodyPr>
          <a:lstStyle/>
          <a:p>
            <a:pPr algn="l">
              <a:spcAft>
                <a:spcPts val="600"/>
              </a:spcAft>
            </a:pPr>
            <a:r>
              <a:rPr lang="en-US" sz="1200" i="1" dirty="0" smtClean="0"/>
              <a:t>      Changes are thoroughly tested, but if they do somehow cause an error when they are put into production that we can’t quickly fix with a </a:t>
            </a:r>
            <a:r>
              <a:rPr lang="en-US" sz="1200" i="1" dirty="0"/>
              <a:t>minor </a:t>
            </a:r>
            <a:r>
              <a:rPr lang="en-US" sz="1200" i="1" dirty="0" smtClean="0"/>
              <a:t>tweak, </a:t>
            </a:r>
            <a:r>
              <a:rPr lang="en-US" sz="1200" i="1" dirty="0"/>
              <a:t>we have a back-out team that jumps in immediately and gets on top of that. </a:t>
            </a:r>
          </a:p>
          <a:p>
            <a:pPr marL="5195888" lvl="8" indent="-166688">
              <a:spcAft>
                <a:spcPts val="600"/>
              </a:spcAft>
              <a:buFont typeface="Arial" pitchFamily="34" charset="0"/>
              <a:buChar char="–"/>
            </a:pPr>
            <a:r>
              <a:rPr lang="en-US" sz="1200" dirty="0"/>
              <a:t>Chuck Hobart, Solutions Architect, VMC</a:t>
            </a:r>
          </a:p>
        </p:txBody>
      </p:sp>
      <p:pic>
        <p:nvPicPr>
          <p:cNvPr id="14" name="Picture 13" descr="quote1.wmf"/>
          <p:cNvPicPr>
            <a:picLocks noChangeAspect="1"/>
          </p:cNvPicPr>
          <p:nvPr>
            <p:custDataLst>
              <p:tags r:id="rId2"/>
            </p:custDataLst>
          </p:nvPr>
        </p:nvPicPr>
        <p:blipFill>
          <a:blip r:embed="rId6" cstate="screen"/>
          <a:stretch>
            <a:fillRect/>
          </a:stretch>
        </p:blipFill>
        <p:spPr>
          <a:xfrm>
            <a:off x="467544" y="5497351"/>
            <a:ext cx="179050" cy="127893"/>
          </a:xfrm>
          <a:prstGeom prst="rect">
            <a:avLst/>
          </a:prstGeom>
        </p:spPr>
      </p:pic>
      <p:pic>
        <p:nvPicPr>
          <p:cNvPr id="15" name="Picture 14" descr="quote2.wmf"/>
          <p:cNvPicPr>
            <a:picLocks noChangeAspect="1"/>
          </p:cNvPicPr>
          <p:nvPr>
            <p:custDataLst>
              <p:tags r:id="rId3"/>
            </p:custDataLst>
          </p:nvPr>
        </p:nvPicPr>
        <p:blipFill>
          <a:blip r:embed="rId7" cstate="screen"/>
          <a:stretch>
            <a:fillRect/>
          </a:stretch>
        </p:blipFill>
        <p:spPr>
          <a:xfrm>
            <a:off x="7560332" y="5687795"/>
            <a:ext cx="179050" cy="127893"/>
          </a:xfrm>
          <a:prstGeom prst="rect">
            <a:avLst/>
          </a:prstGeom>
        </p:spPr>
      </p:pic>
      <p:pic>
        <p:nvPicPr>
          <p:cNvPr id="16" name="Picture 15"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376773"/>
            <a:ext cx="8627997" cy="3492387"/>
          </a:xfrm>
        </p:spPr>
        <p:txBody>
          <a:bodyPr/>
          <a:lstStyle/>
          <a:p>
            <a:pPr>
              <a:spcBef>
                <a:spcPts val="1200"/>
              </a:spcBef>
              <a:spcAft>
                <a:spcPts val="600"/>
              </a:spcAft>
            </a:pPr>
            <a:r>
              <a:rPr lang="en-US" sz="1400" dirty="0"/>
              <a:t>Mission critical systems, by definition, directly impact revenue, cost, goodwill</a:t>
            </a:r>
            <a:r>
              <a:rPr lang="en-US" sz="1400"/>
              <a:t>, </a:t>
            </a:r>
            <a:r>
              <a:rPr lang="en-US" sz="1400" smtClean="0"/>
              <a:t>health &amp; safety </a:t>
            </a:r>
            <a:r>
              <a:rPr lang="en-US" sz="1400" dirty="0"/>
              <a:t>and/or regulatory compliance, and therefore demand a higher level of attention than non-critical production systems.</a:t>
            </a:r>
          </a:p>
          <a:p>
            <a:pPr>
              <a:spcBef>
                <a:spcPts val="1200"/>
              </a:spcBef>
              <a:spcAft>
                <a:spcPts val="600"/>
              </a:spcAft>
            </a:pPr>
            <a:r>
              <a:rPr lang="en-US" sz="1400" dirty="0" smtClean="0"/>
              <a:t>Providing high </a:t>
            </a:r>
            <a:r>
              <a:rPr lang="en-US" sz="1400" dirty="0"/>
              <a:t>availability for mission critical systems </a:t>
            </a:r>
            <a:r>
              <a:rPr lang="en-US" sz="1400" dirty="0" smtClean="0"/>
              <a:t>is costly. Therefore, a </a:t>
            </a:r>
            <a:r>
              <a:rPr lang="en-US" sz="1400" dirty="0"/>
              <a:t>greater emphasis needs to be placed on first determining what business functions are truly </a:t>
            </a:r>
            <a:r>
              <a:rPr lang="en-US" sz="1400"/>
              <a:t>mission </a:t>
            </a:r>
            <a:r>
              <a:rPr lang="en-US" sz="1400" smtClean="0"/>
              <a:t>critical, </a:t>
            </a:r>
            <a:r>
              <a:rPr lang="en-US" sz="1400" dirty="0" smtClean="0"/>
              <a:t>and </a:t>
            </a:r>
            <a:r>
              <a:rPr lang="en-US" sz="1400" dirty="0"/>
              <a:t>scoping the business requirements for reliability and availability, </a:t>
            </a:r>
            <a:r>
              <a:rPr lang="en-US" sz="1400" dirty="0" smtClean="0"/>
              <a:t>before designing </a:t>
            </a:r>
            <a:r>
              <a:rPr lang="en-US" sz="1400" dirty="0"/>
              <a:t>the infrastructure to meet those requirements. </a:t>
            </a:r>
            <a:endParaRPr lang="en-US" sz="1400" dirty="0" smtClean="0"/>
          </a:p>
          <a:p>
            <a:pPr>
              <a:spcBef>
                <a:spcPts val="1200"/>
              </a:spcBef>
              <a:spcAft>
                <a:spcPts val="600"/>
              </a:spcAft>
            </a:pPr>
            <a:r>
              <a:rPr lang="en-US" sz="1400" smtClean="0"/>
              <a:t>Ensure that appropriate </a:t>
            </a:r>
            <a:r>
              <a:rPr lang="en-US" sz="1400" dirty="0"/>
              <a:t>staffing and processes are in place. System failures are more often a people or process issue than a technology issue. </a:t>
            </a:r>
            <a:r>
              <a:rPr lang="en-US" sz="1400" dirty="0" smtClean="0"/>
              <a:t>Simply purchasing and installing more-advanced hardware </a:t>
            </a:r>
            <a:r>
              <a:rPr lang="en-US" sz="1400" dirty="0"/>
              <a:t>and software </a:t>
            </a:r>
            <a:r>
              <a:rPr lang="en-US" sz="1400" dirty="0" smtClean="0"/>
              <a:t>will not deliver 4 </a:t>
            </a:r>
            <a:r>
              <a:rPr lang="en-US" sz="1400" dirty="0"/>
              <a:t>or 5 x 9 </a:t>
            </a:r>
            <a:r>
              <a:rPr lang="en-US" sz="1400" dirty="0" smtClean="0"/>
              <a:t>availability. </a:t>
            </a:r>
          </a:p>
          <a:p>
            <a:pPr>
              <a:spcBef>
                <a:spcPts val="1200"/>
              </a:spcBef>
              <a:spcAft>
                <a:spcPts val="600"/>
              </a:spcAft>
            </a:pPr>
            <a:r>
              <a:rPr lang="en-US" sz="1400" dirty="0" smtClean="0"/>
              <a:t>Similarly, IT managers need to consider the full end-to-end infrastructure, including power, cooling, networks, message queues, and so on. Focusing </a:t>
            </a:r>
            <a:r>
              <a:rPr lang="en-US" sz="1400" dirty="0"/>
              <a:t>only on </a:t>
            </a:r>
            <a:r>
              <a:rPr lang="en-US" sz="1400" dirty="0" smtClean="0"/>
              <a:t>server </a:t>
            </a:r>
            <a:r>
              <a:rPr lang="en-US" sz="1400" dirty="0"/>
              <a:t>or database redundancy is not good enough</a:t>
            </a:r>
            <a:r>
              <a:rPr lang="en-US" sz="1400"/>
              <a:t>. </a:t>
            </a:r>
            <a:endParaRPr lang="en-CA" dirty="0"/>
          </a:p>
        </p:txBody>
      </p:sp>
      <p:sp>
        <p:nvSpPr>
          <p:cNvPr id="4" name="TextBox 3"/>
          <p:cNvSpPr txBox="1"/>
          <p:nvPr>
            <p:custDataLst>
              <p:tags r:id="rId1"/>
            </p:custDataLst>
          </p:nvPr>
        </p:nvSpPr>
        <p:spPr>
          <a:xfrm>
            <a:off x="359532" y="5437383"/>
            <a:ext cx="8424936" cy="723275"/>
          </a:xfrm>
          <a:prstGeom prst="rect">
            <a:avLst/>
          </a:prstGeom>
          <a:noFill/>
          <a:ln w="19050">
            <a:solidFill>
              <a:srgbClr val="D17D08"/>
            </a:solidFill>
          </a:ln>
        </p:spPr>
        <p:txBody>
          <a:bodyPr wrap="square" rtlCol="0">
            <a:spAutoFit/>
          </a:bodyPr>
          <a:lstStyle/>
          <a:p>
            <a:pPr algn="l">
              <a:spcAft>
                <a:spcPts val="600"/>
              </a:spcAft>
            </a:pPr>
            <a:r>
              <a:rPr lang="en-US" sz="1200" i="1" dirty="0" smtClean="0"/>
              <a:t>      </a:t>
            </a:r>
            <a:r>
              <a:rPr lang="en-US" sz="1200" i="1" dirty="0"/>
              <a:t>You can have all the high availability systems in the world, but if your data isn’t in sync and consistent and accessible in a timeframe that meets your availability </a:t>
            </a:r>
            <a:r>
              <a:rPr lang="en-US" sz="1200" i="1" dirty="0" smtClean="0"/>
              <a:t>requirements, </a:t>
            </a:r>
            <a:r>
              <a:rPr lang="en-US" sz="1200" i="1" dirty="0"/>
              <a:t>then all the money you spend is </a:t>
            </a:r>
            <a:r>
              <a:rPr lang="en-US" sz="1200" i="1" dirty="0" smtClean="0"/>
              <a:t>worthless</a:t>
            </a:r>
            <a:r>
              <a:rPr lang="en-US" sz="1200" i="1" dirty="0"/>
              <a:t>. </a:t>
            </a:r>
          </a:p>
          <a:p>
            <a:pPr marL="3371850" lvl="7" indent="-171450">
              <a:spcAft>
                <a:spcPts val="600"/>
              </a:spcAft>
              <a:buFont typeface="Arial" pitchFamily="34" charset="0"/>
              <a:buChar char="–"/>
            </a:pPr>
            <a:r>
              <a:rPr lang="en-US" sz="1200" dirty="0"/>
              <a:t>Denny Hug, Vice President Data Center Services, Connectria Hosting</a:t>
            </a:r>
          </a:p>
        </p:txBody>
      </p:sp>
      <p:pic>
        <p:nvPicPr>
          <p:cNvPr id="5" name="Picture 4" descr="quote1.wmf"/>
          <p:cNvPicPr>
            <a:picLocks noChangeAspect="1"/>
          </p:cNvPicPr>
          <p:nvPr>
            <p:custDataLst>
              <p:tags r:id="rId2"/>
            </p:custDataLst>
          </p:nvPr>
        </p:nvPicPr>
        <p:blipFill>
          <a:blip r:embed="rId6" cstate="screen"/>
          <a:stretch>
            <a:fillRect/>
          </a:stretch>
        </p:blipFill>
        <p:spPr>
          <a:xfrm>
            <a:off x="467544" y="5497351"/>
            <a:ext cx="179050" cy="127893"/>
          </a:xfrm>
          <a:prstGeom prst="rect">
            <a:avLst/>
          </a:prstGeom>
        </p:spPr>
      </p:pic>
      <p:pic>
        <p:nvPicPr>
          <p:cNvPr id="6" name="Picture 5" descr="quote2.wmf"/>
          <p:cNvPicPr>
            <a:picLocks noChangeAspect="1"/>
          </p:cNvPicPr>
          <p:nvPr>
            <p:custDataLst>
              <p:tags r:id="rId3"/>
            </p:custDataLst>
          </p:nvPr>
        </p:nvPicPr>
        <p:blipFill>
          <a:blip r:embed="rId7" cstate="screen"/>
          <a:stretch>
            <a:fillRect/>
          </a:stretch>
        </p:blipFill>
        <p:spPr>
          <a:xfrm>
            <a:off x="7165258" y="5687795"/>
            <a:ext cx="179050" cy="127893"/>
          </a:xfrm>
          <a:prstGeom prst="rect">
            <a:avLst/>
          </a:prstGeom>
        </p:spPr>
      </p:pic>
      <p:pic>
        <p:nvPicPr>
          <p:cNvPr id="8" name="Picture 7"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extLst>
              <p:ext uri="{D42A27DB-BD31-4B8C-83A1-F6EECF244321}">
                <p14:modId xmlns:p14="http://schemas.microsoft.com/office/powerpoint/2010/main" xmlns="" val="1671432462"/>
              </p:ext>
            </p:extLst>
          </p:nvPr>
        </p:nvGraphicFramePr>
        <p:xfrm>
          <a:off x="0" y="0"/>
          <a:ext cx="158750" cy="158750"/>
        </p:xfrm>
        <a:graphic>
          <a:graphicData uri="http://schemas.openxmlformats.org/presentationml/2006/ole">
            <p:oleObj spid="_x0000_s2786" name="think-cell Slide" r:id="rId16" imgW="360" imgH="360" progId="">
              <p:embed/>
            </p:oleObj>
          </a:graphicData>
        </a:graphic>
      </p:graphicFrame>
      <p:sp>
        <p:nvSpPr>
          <p:cNvPr id="4" name="Rectangle 3" hidden="1"/>
          <p:cNvSpPr/>
          <p:nvPr>
            <p:custDataLst>
              <p:tags r:id="rId2"/>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100" dirty="0">
              <a:latin typeface="Arial"/>
              <a:sym typeface="Arial"/>
            </a:endParaRPr>
          </a:p>
        </p:txBody>
      </p:sp>
      <p:sp>
        <p:nvSpPr>
          <p:cNvPr id="2" name="Title 1"/>
          <p:cNvSpPr>
            <a:spLocks noGrp="1"/>
          </p:cNvSpPr>
          <p:nvPr>
            <p:ph type="title"/>
            <p:custDataLst>
              <p:tags r:id="rId3"/>
            </p:custDataLst>
          </p:nvPr>
        </p:nvSpPr>
        <p:spPr/>
        <p:txBody>
          <a:bodyPr/>
          <a:lstStyle/>
          <a:p>
            <a:r>
              <a:rPr lang="en-US" dirty="0"/>
              <a:t>Improving </a:t>
            </a:r>
            <a:r>
              <a:rPr lang="en-US"/>
              <a:t>people </a:t>
            </a:r>
            <a:r>
              <a:rPr lang="en-US" smtClean="0"/>
              <a:t>&amp; processes </a:t>
            </a:r>
            <a:r>
              <a:rPr lang="en-US" dirty="0"/>
              <a:t>has a much higher impact on availability than improving technology redundancy</a:t>
            </a:r>
          </a:p>
        </p:txBody>
      </p:sp>
      <p:graphicFrame>
        <p:nvGraphicFramePr>
          <p:cNvPr id="45" name="Object 44"/>
          <p:cNvGraphicFramePr>
            <a:graphicFrameLocks/>
          </p:cNvGraphicFramePr>
          <p:nvPr>
            <p:extLst>
              <p:ext uri="{D42A27DB-BD31-4B8C-83A1-F6EECF244321}">
                <p14:modId xmlns:p14="http://schemas.microsoft.com/office/powerpoint/2010/main" xmlns="" val="2957673049"/>
              </p:ext>
            </p:extLst>
          </p:nvPr>
        </p:nvGraphicFramePr>
        <p:xfrm>
          <a:off x="5557366" y="2343485"/>
          <a:ext cx="2505287" cy="2781300"/>
        </p:xfrm>
        <a:graphic>
          <a:graphicData uri="http://schemas.openxmlformats.org/presentationml/2006/ole">
            <p:oleObj spid="_x0000_s2787" name="Chart" r:id="rId17" imgW="2505287" imgH="2781300" progId="MSGraph.Chart.8">
              <p:embed followColorScheme="full"/>
            </p:oleObj>
          </a:graphicData>
        </a:graphic>
      </p:graphicFrame>
      <p:sp>
        <p:nvSpPr>
          <p:cNvPr id="47" name="Rectangle 46"/>
          <p:cNvSpPr/>
          <p:nvPr>
            <p:custDataLst>
              <p:tags r:id="rId4"/>
            </p:custDataLst>
          </p:nvPr>
        </p:nvSpPr>
        <p:spPr bwMode="auto">
          <a:xfrm>
            <a:off x="8078316" y="2697498"/>
            <a:ext cx="652463" cy="168275"/>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l"/>
            <a:fld id="{88419705-DC27-409F-B012-F4BA816F7092}" type="datetime'''''''''''''P''r''oc''''''''''''''''''''es''''s''''''es'''''">
              <a:rPr lang="en-US" sz="1100">
                <a:solidFill>
                  <a:schemeClr val="tx1"/>
                </a:solidFill>
              </a:rPr>
              <a:pPr algn="l"/>
              <a:t>Processes</a:t>
            </a:fld>
            <a:endParaRPr lang="en-US" sz="1100" dirty="0">
              <a:solidFill>
                <a:schemeClr val="tx1"/>
              </a:solidFill>
              <a:latin typeface="Arial"/>
              <a:sym typeface="Arial"/>
            </a:endParaRPr>
          </a:p>
        </p:txBody>
      </p:sp>
      <p:sp>
        <p:nvSpPr>
          <p:cNvPr id="52" name="Rectangle 51"/>
          <p:cNvSpPr/>
          <p:nvPr>
            <p:custDataLst>
              <p:tags r:id="rId5"/>
            </p:custDataLst>
          </p:nvPr>
        </p:nvSpPr>
        <p:spPr bwMode="auto">
          <a:xfrm>
            <a:off x="8078316" y="3364248"/>
            <a:ext cx="436563" cy="168275"/>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l"/>
            <a:fld id="{FF60C930-E194-4685-9440-7BCD1022102A}" type="datetime'P''''''''''e''o''''''''''p''''''''''''''l''e'''''''''">
              <a:rPr lang="en-US" sz="1100">
                <a:solidFill>
                  <a:schemeClr val="tx1"/>
                </a:solidFill>
              </a:rPr>
              <a:pPr algn="l"/>
              <a:t>People</a:t>
            </a:fld>
            <a:endParaRPr lang="en-US" sz="1100" dirty="0">
              <a:solidFill>
                <a:schemeClr val="tx1"/>
              </a:solidFill>
              <a:latin typeface="Arial"/>
              <a:sym typeface="Arial"/>
            </a:endParaRPr>
          </a:p>
        </p:txBody>
      </p:sp>
      <p:sp>
        <p:nvSpPr>
          <p:cNvPr id="54" name="TextBox 53"/>
          <p:cNvSpPr txBox="1"/>
          <p:nvPr>
            <p:custDataLst>
              <p:tags r:id="rId6"/>
            </p:custDataLst>
          </p:nvPr>
        </p:nvSpPr>
        <p:spPr>
          <a:xfrm>
            <a:off x="5596774" y="5171306"/>
            <a:ext cx="2807773" cy="830997"/>
          </a:xfrm>
          <a:prstGeom prst="rect">
            <a:avLst/>
          </a:prstGeom>
          <a:noFill/>
        </p:spPr>
        <p:txBody>
          <a:bodyPr wrap="square" rtlCol="0">
            <a:spAutoFit/>
          </a:bodyPr>
          <a:lstStyle/>
          <a:p>
            <a:r>
              <a:rPr lang="en-US" sz="1200" smtClean="0"/>
              <a:t>People &amp; Processes </a:t>
            </a:r>
            <a:r>
              <a:rPr lang="en-US" sz="1200" dirty="0" smtClean="0"/>
              <a:t>Maturity, </a:t>
            </a:r>
            <a:br>
              <a:rPr lang="en-US" sz="1200" dirty="0" smtClean="0"/>
            </a:br>
            <a:r>
              <a:rPr lang="en-US" sz="1200" dirty="0" smtClean="0"/>
              <a:t>and Increasing Technology Redundancy (from N+1 active-standby on the far left to N+2 active-active-x)</a:t>
            </a:r>
          </a:p>
        </p:txBody>
      </p:sp>
      <p:sp>
        <p:nvSpPr>
          <p:cNvPr id="55" name="TextBox 54"/>
          <p:cNvSpPr txBox="1"/>
          <p:nvPr>
            <p:custDataLst>
              <p:tags r:id="rId7"/>
            </p:custDataLst>
          </p:nvPr>
        </p:nvSpPr>
        <p:spPr>
          <a:xfrm>
            <a:off x="5120384" y="2400160"/>
            <a:ext cx="553998" cy="2555122"/>
          </a:xfrm>
          <a:prstGeom prst="rect">
            <a:avLst/>
          </a:prstGeom>
          <a:noFill/>
        </p:spPr>
        <p:txBody>
          <a:bodyPr vert="vert270" wrap="square" rtlCol="0">
            <a:spAutoFit/>
          </a:bodyPr>
          <a:lstStyle/>
          <a:p>
            <a:r>
              <a:rPr lang="en-US" sz="1200" dirty="0" smtClean="0"/>
              <a:t>Success Meeting </a:t>
            </a:r>
            <a:r>
              <a:rPr lang="en-US" sz="1200" smtClean="0"/>
              <a:t>Availability &amp; </a:t>
            </a:r>
            <a:r>
              <a:rPr lang="en-US" sz="1200" dirty="0" smtClean="0"/>
              <a:t>Reliability Objectives</a:t>
            </a:r>
            <a:endParaRPr lang="en-US" sz="1200" dirty="0"/>
          </a:p>
        </p:txBody>
      </p:sp>
      <p:sp>
        <p:nvSpPr>
          <p:cNvPr id="78" name="TextBox 77"/>
          <p:cNvSpPr txBox="1"/>
          <p:nvPr>
            <p:custDataLst>
              <p:tags r:id="rId8"/>
            </p:custDataLst>
          </p:nvPr>
        </p:nvSpPr>
        <p:spPr>
          <a:xfrm>
            <a:off x="5420592" y="2168860"/>
            <a:ext cx="541822" cy="276999"/>
          </a:xfrm>
          <a:prstGeom prst="rect">
            <a:avLst/>
          </a:prstGeom>
          <a:noFill/>
        </p:spPr>
        <p:txBody>
          <a:bodyPr wrap="square" rtlCol="0">
            <a:spAutoFit/>
          </a:bodyPr>
          <a:lstStyle/>
          <a:p>
            <a:r>
              <a:rPr lang="en-US" sz="1200" dirty="0" smtClean="0"/>
              <a:t>High</a:t>
            </a:r>
            <a:endParaRPr lang="en-US" sz="1200" dirty="0"/>
          </a:p>
        </p:txBody>
      </p:sp>
      <p:sp>
        <p:nvSpPr>
          <p:cNvPr id="16" name="Text Placeholder 2"/>
          <p:cNvSpPr>
            <a:spLocks noGrp="1"/>
          </p:cNvSpPr>
          <p:nvPr>
            <p:ph type="body" sz="quarter" idx="16"/>
            <p:custDataLst>
              <p:tags r:id="rId9"/>
            </p:custDataLst>
          </p:nvPr>
        </p:nvSpPr>
        <p:spPr>
          <a:xfrm>
            <a:off x="249302" y="2168526"/>
            <a:ext cx="4691424" cy="4182172"/>
          </a:xfrm>
        </p:spPr>
        <p:txBody>
          <a:bodyPr/>
          <a:lstStyle/>
          <a:p>
            <a:pPr>
              <a:spcBef>
                <a:spcPts val="600"/>
              </a:spcBef>
              <a:spcAft>
                <a:spcPts val="600"/>
              </a:spcAft>
            </a:pPr>
            <a:r>
              <a:rPr lang="en-CA" dirty="0"/>
              <a:t>Downtime is more likely to be caused by human error or process issues, yet organizations often focus more on technology than </a:t>
            </a:r>
            <a:r>
              <a:rPr lang="en-CA"/>
              <a:t>people </a:t>
            </a:r>
            <a:r>
              <a:rPr lang="en-CA" smtClean="0"/>
              <a:t>&amp; processes</a:t>
            </a:r>
            <a:r>
              <a:rPr lang="en-CA" dirty="0"/>
              <a:t>. </a:t>
            </a:r>
            <a:r>
              <a:rPr lang="en-CA" dirty="0" smtClean="0"/>
              <a:t>While redundancy is absolutely critical, adding more layers of redundancy (</a:t>
            </a:r>
            <a:r>
              <a:rPr lang="en-CA" smtClean="0"/>
              <a:t>e.g. </a:t>
            </a:r>
            <a:r>
              <a:rPr lang="en-CA" dirty="0" smtClean="0"/>
              <a:t>N+2) does not have the same impact as addressing </a:t>
            </a:r>
            <a:r>
              <a:rPr lang="en-CA" smtClean="0"/>
              <a:t>people &amp; process </a:t>
            </a:r>
            <a:r>
              <a:rPr lang="en-CA" dirty="0" smtClean="0"/>
              <a:t>issues.</a:t>
            </a:r>
          </a:p>
          <a:p>
            <a:pPr>
              <a:spcBef>
                <a:spcPts val="600"/>
              </a:spcBef>
              <a:spcAft>
                <a:spcPts val="600"/>
              </a:spcAft>
            </a:pPr>
            <a:r>
              <a:rPr lang="en-US" dirty="0"/>
              <a:t>Don’t assume staff are </a:t>
            </a:r>
            <a:r>
              <a:rPr lang="en-US" dirty="0" smtClean="0"/>
              <a:t>already following </a:t>
            </a:r>
            <a:r>
              <a:rPr lang="en-US" dirty="0"/>
              <a:t>proper processes</a:t>
            </a:r>
            <a:r>
              <a:rPr lang="en-US"/>
              <a:t>. </a:t>
            </a:r>
            <a:r>
              <a:rPr lang="en-US" smtClean="0"/>
              <a:t> For example, a </a:t>
            </a:r>
            <a:r>
              <a:rPr lang="en-US" dirty="0"/>
              <a:t>U.S. </a:t>
            </a:r>
            <a:r>
              <a:rPr lang="en-US" dirty="0" smtClean="0"/>
              <a:t>bank recently </a:t>
            </a:r>
            <a:r>
              <a:rPr lang="en-US" dirty="0"/>
              <a:t>discovered developers were not </a:t>
            </a:r>
            <a:r>
              <a:rPr lang="en-US" dirty="0" smtClean="0"/>
              <a:t>always using </a:t>
            </a:r>
            <a:r>
              <a:rPr lang="en-US" dirty="0"/>
              <a:t>source control on mission critical code</a:t>
            </a:r>
            <a:r>
              <a:rPr lang="en-US" dirty="0" smtClean="0"/>
              <a:t>.</a:t>
            </a:r>
          </a:p>
          <a:p>
            <a:pPr>
              <a:spcBef>
                <a:spcPts val="600"/>
              </a:spcBef>
              <a:spcAft>
                <a:spcPts val="0"/>
              </a:spcAft>
            </a:pPr>
            <a:r>
              <a:rPr lang="en-CA" dirty="0"/>
              <a:t>This report addresses the </a:t>
            </a:r>
            <a:r>
              <a:rPr lang="en-CA" dirty="0" smtClean="0"/>
              <a:t>people, processes, and technology challenges with guidance on:</a:t>
            </a:r>
          </a:p>
          <a:p>
            <a:pPr lvl="1">
              <a:spcBef>
                <a:spcPts val="600"/>
              </a:spcBef>
              <a:spcAft>
                <a:spcPts val="0"/>
              </a:spcAft>
            </a:pPr>
            <a:r>
              <a:rPr lang="en-CA" dirty="0" smtClean="0"/>
              <a:t>Identifying </a:t>
            </a:r>
            <a:r>
              <a:rPr lang="en-CA" dirty="0"/>
              <a:t>all aspects of your mission critical environment so you can prioritize risks and properly focus your </a:t>
            </a:r>
            <a:r>
              <a:rPr lang="en-CA" dirty="0" smtClean="0"/>
              <a:t>attention.</a:t>
            </a:r>
            <a:endParaRPr lang="en-CA" dirty="0"/>
          </a:p>
          <a:p>
            <a:pPr lvl="1">
              <a:spcBef>
                <a:spcPts val="600"/>
              </a:spcBef>
              <a:spcAft>
                <a:spcPts val="0"/>
              </a:spcAft>
            </a:pPr>
            <a:r>
              <a:rPr lang="en-CA" dirty="0" smtClean="0"/>
              <a:t>Reducing </a:t>
            </a:r>
            <a:r>
              <a:rPr lang="en-CA" dirty="0"/>
              <a:t>human error through training, better </a:t>
            </a:r>
            <a:r>
              <a:rPr lang="en-CA" dirty="0" smtClean="0"/>
              <a:t>management</a:t>
            </a:r>
            <a:r>
              <a:rPr lang="en-CA" dirty="0"/>
              <a:t>, and improved data center layout.</a:t>
            </a:r>
          </a:p>
          <a:p>
            <a:pPr lvl="1">
              <a:spcBef>
                <a:spcPts val="600"/>
              </a:spcBef>
              <a:spcAft>
                <a:spcPts val="0"/>
              </a:spcAft>
            </a:pPr>
            <a:r>
              <a:rPr lang="en-CA" dirty="0"/>
              <a:t>Establishing </a:t>
            </a:r>
            <a:r>
              <a:rPr lang="en-CA" dirty="0" smtClean="0"/>
              <a:t>processes </a:t>
            </a:r>
            <a:r>
              <a:rPr lang="en-CA" dirty="0"/>
              <a:t>for mission critical systems. </a:t>
            </a:r>
            <a:r>
              <a:rPr lang="en-CA" dirty="0" smtClean="0"/>
              <a:t>One-size-fits-all processes aren’t always good enough for systems that just can’t go down.</a:t>
            </a:r>
          </a:p>
          <a:p>
            <a:pPr lvl="1">
              <a:spcBef>
                <a:spcPts val="600"/>
              </a:spcBef>
              <a:spcAft>
                <a:spcPts val="0"/>
              </a:spcAft>
            </a:pPr>
            <a:r>
              <a:rPr lang="en-CA" dirty="0" smtClean="0"/>
              <a:t>Planning High Availability technology enhancements based on risk and impact.</a:t>
            </a:r>
            <a:endParaRPr lang="en-CA" i="1" dirty="0"/>
          </a:p>
        </p:txBody>
      </p:sp>
      <p:sp>
        <p:nvSpPr>
          <p:cNvPr id="17" name="Text Placeholder 1"/>
          <p:cNvSpPr txBox="1">
            <a:spLocks/>
          </p:cNvSpPr>
          <p:nvPr>
            <p:custDataLst>
              <p:tags r:id="rId10"/>
            </p:custDataLst>
          </p:nvPr>
        </p:nvSpPr>
        <p:spPr>
          <a:xfrm>
            <a:off x="257176" y="1362075"/>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You may be forced to compromise on technology spending, but don't compromise on effort when it comes to </a:t>
            </a:r>
            <a:r>
              <a:rPr lang="en-US" sz="1800" b="1"/>
              <a:t>people </a:t>
            </a:r>
            <a:r>
              <a:rPr lang="en-US" sz="1800" b="1" smtClean="0"/>
              <a:t>&amp; </a:t>
            </a:r>
            <a:r>
              <a:rPr lang="en-US" sz="1800" b="1" dirty="0"/>
              <a:t>processes</a:t>
            </a:r>
            <a:endParaRPr lang="en-CA" sz="1800" b="1" dirty="0"/>
          </a:p>
        </p:txBody>
      </p:sp>
      <p:sp>
        <p:nvSpPr>
          <p:cNvPr id="18" name="TextBox 17"/>
          <p:cNvSpPr txBox="1"/>
          <p:nvPr>
            <p:custDataLst>
              <p:tags r:id="rId11"/>
            </p:custDataLst>
          </p:nvPr>
        </p:nvSpPr>
        <p:spPr>
          <a:xfrm>
            <a:off x="7888367" y="4898606"/>
            <a:ext cx="541822" cy="276999"/>
          </a:xfrm>
          <a:prstGeom prst="rect">
            <a:avLst/>
          </a:prstGeom>
          <a:noFill/>
        </p:spPr>
        <p:txBody>
          <a:bodyPr wrap="square" rtlCol="0">
            <a:spAutoFit/>
          </a:bodyPr>
          <a:lstStyle/>
          <a:p>
            <a:r>
              <a:rPr lang="en-US" sz="1200" dirty="0" smtClean="0"/>
              <a:t>High</a:t>
            </a:r>
            <a:endParaRPr lang="en-US" sz="1200" dirty="0"/>
          </a:p>
        </p:txBody>
      </p:sp>
      <p:sp>
        <p:nvSpPr>
          <p:cNvPr id="3" name="TextBox 2"/>
          <p:cNvSpPr txBox="1"/>
          <p:nvPr>
            <p:custDataLst>
              <p:tags r:id="rId12"/>
            </p:custDataLst>
          </p:nvPr>
        </p:nvSpPr>
        <p:spPr>
          <a:xfrm>
            <a:off x="8014642" y="3946860"/>
            <a:ext cx="1057858" cy="430887"/>
          </a:xfrm>
          <a:prstGeom prst="rect">
            <a:avLst/>
          </a:prstGeom>
          <a:noFill/>
        </p:spPr>
        <p:txBody>
          <a:bodyPr wrap="square" rtlCol="0">
            <a:spAutoFit/>
          </a:bodyPr>
          <a:lstStyle/>
          <a:p>
            <a:pPr algn="l"/>
            <a:r>
              <a:rPr lang="en-US" sz="1100" dirty="0" smtClean="0"/>
              <a:t>Technology Redundancy</a:t>
            </a:r>
            <a:endParaRPr lang="en-US" sz="1100" dirty="0"/>
          </a:p>
        </p:txBody>
      </p:sp>
      <p:sp>
        <p:nvSpPr>
          <p:cNvPr id="19" name="TextBox 2"/>
          <p:cNvSpPr txBox="1"/>
          <p:nvPr>
            <p:custDataLst>
              <p:tags r:id="rId13"/>
            </p:custDataLst>
          </p:nvPr>
        </p:nvSpPr>
        <p:spPr bwMode="auto">
          <a:xfrm>
            <a:off x="5596774" y="5977979"/>
            <a:ext cx="2702777" cy="25996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p>
            <a:pPr>
              <a:defRPr/>
            </a:pPr>
            <a:r>
              <a:rPr lang="en-US" sz="800" dirty="0" smtClean="0">
                <a:solidFill>
                  <a:schemeClr val="tx1"/>
                </a:solidFill>
                <a:cs typeface="Arial" charset="0"/>
              </a:rPr>
              <a:t>Source: Info-Tech Research Group</a:t>
            </a:r>
            <a:r>
              <a:rPr lang="en-US" sz="800" i="1" smtClean="0">
                <a:solidFill>
                  <a:schemeClr val="tx1"/>
                </a:solidFill>
                <a:cs typeface="Arial" charset="0"/>
              </a:rPr>
              <a:t>, N=103</a:t>
            </a:r>
            <a:endParaRPr lang="en-US" sz="800" i="1" dirty="0" smtClean="0">
              <a:solidFill>
                <a:schemeClr val="tx1"/>
              </a:solidFill>
              <a:cs typeface="Arial" charset="0"/>
            </a:endParaRPr>
          </a:p>
          <a:p>
            <a:pPr>
              <a:defRPr/>
            </a:pPr>
            <a:endParaRPr lang="en-US" sz="1000" i="1" dirty="0">
              <a:solidFill>
                <a:schemeClr val="tx1"/>
              </a:solidFill>
              <a:cs typeface="Arial" charset="0"/>
            </a:endParaRPr>
          </a:p>
        </p:txBody>
      </p:sp>
      <p:sp>
        <p:nvSpPr>
          <p:cNvPr id="20" name="TextBox 19"/>
          <p:cNvSpPr txBox="1"/>
          <p:nvPr/>
        </p:nvSpPr>
        <p:spPr>
          <a:xfrm>
            <a:off x="5456596" y="4925960"/>
            <a:ext cx="541822" cy="276999"/>
          </a:xfrm>
          <a:prstGeom prst="rect">
            <a:avLst/>
          </a:prstGeom>
          <a:noFill/>
        </p:spPr>
        <p:txBody>
          <a:bodyPr wrap="square" rtlCol="0">
            <a:spAutoFit/>
          </a:bodyPr>
          <a:lstStyle/>
          <a:p>
            <a:r>
              <a:rPr lang="en-US" sz="1200" dirty="0" smtClean="0"/>
              <a:t>Low</a:t>
            </a:r>
            <a:endParaRPr lang="en-US" sz="1200" dirty="0"/>
          </a:p>
        </p:txBody>
      </p:sp>
      <p:pic>
        <p:nvPicPr>
          <p:cNvPr id="21" name="Picture 20"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844467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Identify your mission critical </a:t>
            </a:r>
            <a:r>
              <a:rPr lang="en-CA" dirty="0"/>
              <a:t>s</a:t>
            </a:r>
            <a:r>
              <a:rPr lang="en-CA" dirty="0" smtClean="0"/>
              <a:t>ystems</a:t>
            </a:r>
            <a:endParaRPr lang="en-CA" dirty="0"/>
          </a:p>
        </p:txBody>
      </p:sp>
      <p:sp>
        <p:nvSpPr>
          <p:cNvPr id="19" name="Text Placeholder 18"/>
          <p:cNvSpPr>
            <a:spLocks noGrp="1"/>
          </p:cNvSpPr>
          <p:nvPr>
            <p:ph type="body" sz="quarter" idx="18"/>
          </p:nvPr>
        </p:nvSpPr>
        <p:spPr>
          <a:xfrm>
            <a:off x="6336196" y="4298777"/>
            <a:ext cx="2807804" cy="1938535"/>
          </a:xfrm>
        </p:spPr>
        <p:txBody>
          <a:bodyPr/>
          <a:lstStyle/>
          <a:p>
            <a:r>
              <a:rPr lang="en-US" b="1" dirty="0"/>
              <a:t>Identify your mission critical systems</a:t>
            </a:r>
          </a:p>
          <a:p>
            <a:r>
              <a:rPr lang="en-US" dirty="0"/>
              <a:t>Take steps to minimize human error</a:t>
            </a:r>
          </a:p>
          <a:p>
            <a:r>
              <a:rPr lang="en-US" dirty="0"/>
              <a:t>Establish mission critical system </a:t>
            </a:r>
            <a:r>
              <a:rPr lang="en-US"/>
              <a:t>policies </a:t>
            </a:r>
            <a:r>
              <a:rPr lang="en-US" smtClean="0"/>
              <a:t>&amp; </a:t>
            </a:r>
            <a:r>
              <a:rPr lang="en-US" dirty="0"/>
              <a:t>procedures</a:t>
            </a:r>
          </a:p>
          <a:p>
            <a:r>
              <a:rPr lang="en-US" dirty="0"/>
              <a:t>Create a technology plan for your mission critical systems</a:t>
            </a:r>
          </a:p>
          <a:p>
            <a:r>
              <a:rPr lang="en-US" dirty="0" smtClean="0"/>
              <a:t>Summary and references</a:t>
            </a:r>
            <a:endParaRPr lang="en-US" dirty="0"/>
          </a:p>
        </p:txBody>
      </p:sp>
      <p:sp>
        <p:nvSpPr>
          <p:cNvPr id="20" name="Text Placeholder 19"/>
          <p:cNvSpPr>
            <a:spLocks noGrp="1"/>
          </p:cNvSpPr>
          <p:nvPr>
            <p:ph type="body" sz="quarter" idx="21"/>
          </p:nvPr>
        </p:nvSpPr>
        <p:spPr>
          <a:xfrm>
            <a:off x="791580" y="4311718"/>
            <a:ext cx="4788532" cy="1906138"/>
          </a:xfrm>
        </p:spPr>
        <p:txBody>
          <a:bodyPr/>
          <a:lstStyle/>
          <a:p>
            <a:r>
              <a:rPr lang="en-US" dirty="0"/>
              <a:t>Separate mission critical from </a:t>
            </a:r>
            <a:r>
              <a:rPr lang="en-US" dirty="0" smtClean="0"/>
              <a:t>pervasive </a:t>
            </a:r>
            <a:r>
              <a:rPr lang="en-US" dirty="0"/>
              <a:t>or </a:t>
            </a:r>
            <a:r>
              <a:rPr lang="en-US" dirty="0" smtClean="0"/>
              <a:t>important</a:t>
            </a:r>
          </a:p>
          <a:p>
            <a:r>
              <a:rPr lang="en-US" dirty="0" smtClean="0"/>
              <a:t>Perform a business impact analysis</a:t>
            </a:r>
          </a:p>
          <a:p>
            <a:r>
              <a:rPr lang="en-US" dirty="0"/>
              <a:t>Understand </a:t>
            </a:r>
            <a:r>
              <a:rPr lang="en-US" dirty="0" smtClean="0"/>
              <a:t>high </a:t>
            </a:r>
            <a:r>
              <a:rPr lang="en-US" dirty="0"/>
              <a:t>availability </a:t>
            </a:r>
            <a:r>
              <a:rPr lang="en-US" dirty="0" smtClean="0"/>
              <a:t>vs. disaster recovery</a:t>
            </a:r>
          </a:p>
          <a:p>
            <a:r>
              <a:rPr lang="en-US" dirty="0"/>
              <a:t>Identify the applications and infrastructure that support your mission critical systems and </a:t>
            </a:r>
            <a:r>
              <a:rPr lang="en-US" dirty="0" smtClean="0"/>
              <a:t>data</a:t>
            </a:r>
          </a:p>
          <a:p>
            <a:r>
              <a:rPr lang="en-US" dirty="0"/>
              <a:t>Create a mission critical system topology diagram for reference </a:t>
            </a:r>
            <a:r>
              <a:rPr lang="en-US" dirty="0" smtClean="0"/>
              <a:t>and planning purposes</a:t>
            </a:r>
            <a:endParaRPr lang="en-CA" dirty="0"/>
          </a:p>
        </p:txBody>
      </p:sp>
      <p:pic>
        <p:nvPicPr>
          <p:cNvPr id="9"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When you draw a circle around a system and call it mission critical, that has </a:t>
            </a:r>
            <a:r>
              <a:rPr lang="en-US" dirty="0"/>
              <a:t>a significant impact on the time and money needed to support it. </a:t>
            </a:r>
          </a:p>
        </p:txBody>
      </p:sp>
      <p:sp>
        <p:nvSpPr>
          <p:cNvPr id="3" name="Title 2"/>
          <p:cNvSpPr>
            <a:spLocks noGrp="1"/>
          </p:cNvSpPr>
          <p:nvPr>
            <p:ph type="title"/>
          </p:nvPr>
        </p:nvSpPr>
        <p:spPr/>
        <p:txBody>
          <a:bodyPr/>
          <a:lstStyle/>
          <a:p>
            <a:r>
              <a:rPr lang="en-US" dirty="0"/>
              <a:t>Separate mission critical from merely pervasive or important</a:t>
            </a:r>
          </a:p>
        </p:txBody>
      </p:sp>
      <p:sp>
        <p:nvSpPr>
          <p:cNvPr id="4" name="Rectangle 3"/>
          <p:cNvSpPr/>
          <p:nvPr/>
        </p:nvSpPr>
        <p:spPr>
          <a:xfrm>
            <a:off x="251520" y="2103239"/>
            <a:ext cx="8620075" cy="461665"/>
          </a:xfrm>
          <a:prstGeom prst="rect">
            <a:avLst/>
          </a:prstGeom>
        </p:spPr>
        <p:txBody>
          <a:bodyPr wrap="square">
            <a:spAutoFit/>
          </a:bodyPr>
          <a:lstStyle/>
          <a:p>
            <a:pPr marL="0" indent="0" algn="l">
              <a:spcBef>
                <a:spcPts val="600"/>
              </a:spcBef>
              <a:spcAft>
                <a:spcPts val="600"/>
              </a:spcAft>
              <a:buNone/>
            </a:pPr>
            <a:r>
              <a:rPr lang="en-US" sz="1200" dirty="0"/>
              <a:t>When </a:t>
            </a:r>
            <a:r>
              <a:rPr lang="en-US" sz="1200" dirty="0" smtClean="0"/>
              <a:t>email or a shared drive goes </a:t>
            </a:r>
            <a:r>
              <a:rPr lang="en-US" sz="1200" dirty="0"/>
              <a:t>down, it may impact productivity, but that doesn’t necessarily make it mission critical and justify the cost of higher availability. </a:t>
            </a:r>
            <a:r>
              <a:rPr lang="en-US" sz="1200" b="1" dirty="0"/>
              <a:t>Ask these questions when identifying mission critical systems:</a:t>
            </a:r>
          </a:p>
        </p:txBody>
      </p:sp>
      <p:graphicFrame>
        <p:nvGraphicFramePr>
          <p:cNvPr id="6" name="Table 5"/>
          <p:cNvGraphicFramePr>
            <a:graphicFrameLocks noGrp="1"/>
          </p:cNvGraphicFramePr>
          <p:nvPr>
            <p:extLst>
              <p:ext uri="{D42A27DB-BD31-4B8C-83A1-F6EECF244321}">
                <p14:modId xmlns:p14="http://schemas.microsoft.com/office/powerpoint/2010/main" xmlns="" val="1165505536"/>
              </p:ext>
            </p:extLst>
          </p:nvPr>
        </p:nvGraphicFramePr>
        <p:xfrm>
          <a:off x="359531" y="2601028"/>
          <a:ext cx="8447793" cy="2808192"/>
        </p:xfrm>
        <a:graphic>
          <a:graphicData uri="http://schemas.openxmlformats.org/drawingml/2006/table">
            <a:tbl>
              <a:tblPr bandRow="1">
                <a:tableStyleId>{5C22544A-7EE6-4342-B048-85BDC9FD1C3A}</a:tableStyleId>
              </a:tblPr>
              <a:tblGrid>
                <a:gridCol w="1834444"/>
                <a:gridCol w="6613349"/>
              </a:tblGrid>
              <a:tr h="190752">
                <a:tc>
                  <a:txBody>
                    <a:bodyPr/>
                    <a:lstStyle/>
                    <a:p>
                      <a:r>
                        <a:rPr lang="en-US" sz="1200" b="1" dirty="0" smtClean="0"/>
                        <a:t>Questions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indent="0" algn="l" defTabSz="914400" rtl="0" eaLnBrk="1" latinLnBrk="0" hangingPunct="1">
                        <a:lnSpc>
                          <a:spcPct val="100000"/>
                        </a:lnSpc>
                        <a:spcBef>
                          <a:spcPts val="300"/>
                        </a:spcBef>
                        <a:spcAft>
                          <a:spcPts val="300"/>
                        </a:spcAft>
                        <a:buFont typeface="Arial" pitchFamily="34" charset="0"/>
                        <a:buNone/>
                      </a:pPr>
                      <a:r>
                        <a:rPr lang="en-US" sz="1200" b="1" kern="1200" dirty="0" smtClean="0">
                          <a:solidFill>
                            <a:schemeClr val="dk1"/>
                          </a:solidFill>
                          <a:latin typeface="+mn-lt"/>
                          <a:ea typeface="+mn-ea"/>
                          <a:cs typeface="+mn-cs"/>
                        </a:rPr>
                        <a:t>Description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536978">
                <a:tc>
                  <a:txBody>
                    <a:bodyPr/>
                    <a:lstStyle/>
                    <a:p>
                      <a:r>
                        <a:rPr lang="en-US" sz="1200" dirty="0" smtClean="0"/>
                        <a:t>Is there a hard-dollar impact from downtime?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indent="-166688" algn="l" defTabSz="914400" rtl="0" eaLnBrk="1" latinLnBrk="0" hangingPunct="1">
                        <a:lnSpc>
                          <a:spcPct val="100000"/>
                        </a:lnSpc>
                        <a:spcBef>
                          <a:spcPts val="300"/>
                        </a:spcBef>
                        <a:spcAft>
                          <a:spcPts val="300"/>
                        </a:spcAft>
                        <a:buFont typeface="Arial" pitchFamily="34" charset="0"/>
                        <a:buChar char="•"/>
                      </a:pPr>
                      <a:r>
                        <a:rPr lang="en-US" sz="1200" kern="1200" dirty="0" smtClean="0">
                          <a:solidFill>
                            <a:schemeClr val="dk1"/>
                          </a:solidFill>
                          <a:latin typeface="+mn-lt"/>
                          <a:ea typeface="+mn-ea"/>
                          <a:cs typeface="+mn-cs"/>
                        </a:rPr>
                        <a:t>For example, when</a:t>
                      </a:r>
                      <a:r>
                        <a:rPr lang="en-US" sz="1200" kern="1200" baseline="0" dirty="0" smtClean="0">
                          <a:solidFill>
                            <a:schemeClr val="dk1"/>
                          </a:solidFill>
                          <a:latin typeface="+mn-lt"/>
                          <a:ea typeface="+mn-ea"/>
                          <a:cs typeface="+mn-cs"/>
                        </a:rPr>
                        <a:t> an online ordering system goes down, it impacts sales and therefore revenue. </a:t>
                      </a:r>
                      <a:endParaRPr lang="en-US" sz="1200" kern="1200" dirty="0" smtClean="0">
                        <a:solidFill>
                          <a:schemeClr val="dk1"/>
                        </a:solidFill>
                        <a:latin typeface="+mn-lt"/>
                        <a:ea typeface="+mn-ea"/>
                        <a:cs typeface="+mn-cs"/>
                      </a:endParaRPr>
                    </a:p>
                    <a:p>
                      <a:pPr marL="166688" indent="-166688" algn="l" defTabSz="914400" rtl="0" eaLnBrk="1" latinLnBrk="0" hangingPunct="1">
                        <a:lnSpc>
                          <a:spcPct val="100000"/>
                        </a:lnSpc>
                        <a:spcBef>
                          <a:spcPts val="300"/>
                        </a:spcBef>
                        <a:spcAft>
                          <a:spcPts val="300"/>
                        </a:spcAft>
                        <a:buFont typeface="Arial" pitchFamily="34" charset="0"/>
                        <a:buChar char="•"/>
                      </a:pPr>
                      <a:r>
                        <a:rPr lang="en-US" sz="1200" kern="1200" dirty="0" smtClean="0">
                          <a:solidFill>
                            <a:schemeClr val="dk1"/>
                          </a:solidFill>
                          <a:latin typeface="+mn-lt"/>
                          <a:ea typeface="+mn-ea"/>
                          <a:cs typeface="+mn-cs"/>
                        </a:rPr>
                        <a:t>Productivity could be equated with cost, but your people are sunk costs and typically not going to impact the business if they are offline for a few hours.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270872">
                <a:tc>
                  <a:txBody>
                    <a:bodyPr/>
                    <a:lstStyle/>
                    <a:p>
                      <a:r>
                        <a:rPr lang="en-US" sz="1200" dirty="0" smtClean="0"/>
                        <a:t>Impact on </a:t>
                      </a:r>
                      <a:r>
                        <a:rPr lang="en-US" sz="1200" baseline="0" dirty="0" smtClean="0"/>
                        <a:t>goodwill/</a:t>
                      </a:r>
                      <a:br>
                        <a:rPr lang="en-US" sz="1200" baseline="0" dirty="0" smtClean="0"/>
                      </a:br>
                      <a:r>
                        <a:rPr lang="en-US" sz="1200" baseline="0" dirty="0" smtClean="0"/>
                        <a:t>customer trust?</a:t>
                      </a:r>
                      <a:endParaRPr lang="en-US" sz="1200" dirty="0" smtClean="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dirty="0" smtClean="0">
                          <a:solidFill>
                            <a:schemeClr val="dk1"/>
                          </a:solidFill>
                          <a:latin typeface="+mn-lt"/>
                          <a:ea typeface="+mn-ea"/>
                          <a:cs typeface="+mn-cs"/>
                        </a:rPr>
                        <a:t>If downtime means delays in </a:t>
                      </a:r>
                      <a:r>
                        <a:rPr lang="en-US" sz="1200" kern="1200" smtClean="0">
                          <a:solidFill>
                            <a:schemeClr val="dk1"/>
                          </a:solidFill>
                          <a:latin typeface="+mn-lt"/>
                          <a:ea typeface="+mn-ea"/>
                          <a:cs typeface="+mn-cs"/>
                        </a:rPr>
                        <a:t>service delivery, </a:t>
                      </a:r>
                      <a:r>
                        <a:rPr lang="en-US" sz="1200" kern="1200" dirty="0" smtClean="0">
                          <a:solidFill>
                            <a:schemeClr val="dk1"/>
                          </a:solidFill>
                          <a:latin typeface="+mn-lt"/>
                          <a:ea typeface="+mn-ea"/>
                          <a:cs typeface="+mn-cs"/>
                        </a:rPr>
                        <a:t>or otherwise</a:t>
                      </a:r>
                      <a:r>
                        <a:rPr lang="en-US" sz="1200" kern="1200" baseline="0" dirty="0" smtClean="0">
                          <a:solidFill>
                            <a:schemeClr val="dk1"/>
                          </a:solidFill>
                          <a:latin typeface="+mn-lt"/>
                          <a:ea typeface="+mn-ea"/>
                          <a:cs typeface="+mn-cs"/>
                        </a:rPr>
                        <a:t> impacts goodwill, there is an intangible impact on revenue that may make the associated systems mission critical.</a:t>
                      </a:r>
                      <a:endParaRPr lang="en-US" sz="1200" kern="1200" dirty="0" smtClean="0">
                        <a:solidFill>
                          <a:schemeClr val="dk1"/>
                        </a:solidFill>
                        <a:latin typeface="+mn-lt"/>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537432">
                <a:tc>
                  <a:txBody>
                    <a:bodyPr/>
                    <a:lstStyle/>
                    <a:p>
                      <a:r>
                        <a:rPr lang="en-US" sz="1200" dirty="0" smtClean="0"/>
                        <a:t>Is</a:t>
                      </a:r>
                      <a:r>
                        <a:rPr lang="en-US" sz="1200" baseline="0" dirty="0" smtClean="0"/>
                        <a:t> r</a:t>
                      </a:r>
                      <a:r>
                        <a:rPr lang="en-US" sz="1200" dirty="0" smtClean="0"/>
                        <a:t>egulatory compliance a factor?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marR="0" lvl="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dirty="0" smtClean="0"/>
                        <a:t>Is redundancy and/or high availability required due to legal or regulatory compliance requirements?</a:t>
                      </a:r>
                      <a:endParaRPr lang="en-US" sz="1200" kern="1200" dirty="0" smtClean="0">
                        <a:solidFill>
                          <a:schemeClr val="dk1"/>
                        </a:solidFill>
                        <a:latin typeface="+mn-lt"/>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270872">
                <a:tc>
                  <a:txBody>
                    <a:bodyPr/>
                    <a:lstStyle/>
                    <a:p>
                      <a:r>
                        <a:rPr lang="en-US" sz="1200" dirty="0" smtClean="0"/>
                        <a:t>Is there a health or safety risk?</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marR="0" lvl="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dirty="0" smtClean="0"/>
                        <a:t>For example, police and medical organizations have systems that are mission critical due to their impact on health and safety rather than revenue or cost. Are there similar considerations in your organization? </a:t>
                      </a:r>
                      <a:endParaRPr lang="en-US" sz="1200" kern="1200" dirty="0" smtClean="0">
                        <a:solidFill>
                          <a:schemeClr val="dk1"/>
                        </a:solidFill>
                        <a:latin typeface="+mn-lt"/>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bl>
          </a:graphicData>
        </a:graphic>
      </p:graphicFrame>
      <p:sp>
        <p:nvSpPr>
          <p:cNvPr id="7" name="TextBox 6"/>
          <p:cNvSpPr txBox="1"/>
          <p:nvPr>
            <p:custDataLst>
              <p:tags r:id="rId1"/>
            </p:custDataLst>
          </p:nvPr>
        </p:nvSpPr>
        <p:spPr>
          <a:xfrm>
            <a:off x="359532" y="5550041"/>
            <a:ext cx="8424936" cy="723275"/>
          </a:xfrm>
          <a:prstGeom prst="rect">
            <a:avLst/>
          </a:prstGeom>
          <a:noFill/>
          <a:ln w="19050">
            <a:solidFill>
              <a:srgbClr val="D17D08"/>
            </a:solidFill>
          </a:ln>
        </p:spPr>
        <p:txBody>
          <a:bodyPr wrap="square" rtlCol="0">
            <a:spAutoFit/>
          </a:bodyPr>
          <a:lstStyle/>
          <a:p>
            <a:pPr algn="l">
              <a:spcAft>
                <a:spcPts val="600"/>
              </a:spcAft>
            </a:pPr>
            <a:r>
              <a:rPr lang="en-US" sz="1200" i="1" dirty="0" smtClean="0"/>
              <a:t>      Email and other Windows-based applications are important for our day-to-day operations, but they aren’t critical. We can still manufacture and ship clothing without them. However, our manufacturing systems, those are absolutely critical. </a:t>
            </a:r>
            <a:endParaRPr lang="en-US" sz="1200" i="1" dirty="0"/>
          </a:p>
          <a:p>
            <a:pPr marL="4867275" lvl="8" indent="-171450">
              <a:spcAft>
                <a:spcPts val="600"/>
              </a:spcAft>
              <a:buFont typeface="Arial" pitchFamily="34" charset="0"/>
              <a:buChar char="–"/>
            </a:pPr>
            <a:r>
              <a:rPr lang="en-US" sz="1200" dirty="0"/>
              <a:t>Bob </a:t>
            </a:r>
            <a:r>
              <a:rPr lang="en-US" sz="1200" dirty="0" smtClean="0"/>
              <a:t>James, Technical Architect, Carhartt</a:t>
            </a:r>
            <a:r>
              <a:rPr lang="en-US" sz="1200" dirty="0"/>
              <a:t>, Inc.</a:t>
            </a:r>
          </a:p>
        </p:txBody>
      </p:sp>
      <p:pic>
        <p:nvPicPr>
          <p:cNvPr id="8" name="Picture 7" descr="quote1.wmf"/>
          <p:cNvPicPr>
            <a:picLocks noChangeAspect="1"/>
          </p:cNvPicPr>
          <p:nvPr>
            <p:custDataLst>
              <p:tags r:id="rId2"/>
            </p:custDataLst>
          </p:nvPr>
        </p:nvPicPr>
        <p:blipFill>
          <a:blip r:embed="rId6" cstate="screen"/>
          <a:stretch>
            <a:fillRect/>
          </a:stretch>
        </p:blipFill>
        <p:spPr>
          <a:xfrm>
            <a:off x="467544" y="5610009"/>
            <a:ext cx="179050" cy="127893"/>
          </a:xfrm>
          <a:prstGeom prst="rect">
            <a:avLst/>
          </a:prstGeom>
        </p:spPr>
      </p:pic>
      <p:pic>
        <p:nvPicPr>
          <p:cNvPr id="9" name="Picture 8" descr="quote2.wmf"/>
          <p:cNvPicPr>
            <a:picLocks noChangeAspect="1"/>
          </p:cNvPicPr>
          <p:nvPr>
            <p:custDataLst>
              <p:tags r:id="rId3"/>
            </p:custDataLst>
          </p:nvPr>
        </p:nvPicPr>
        <p:blipFill>
          <a:blip r:embed="rId7" cstate="screen"/>
          <a:stretch>
            <a:fillRect/>
          </a:stretch>
        </p:blipFill>
        <p:spPr>
          <a:xfrm>
            <a:off x="8533410" y="5793339"/>
            <a:ext cx="179050" cy="127893"/>
          </a:xfrm>
          <a:prstGeom prst="rect">
            <a:avLst/>
          </a:prstGeom>
        </p:spPr>
      </p:pic>
      <p:pic>
        <p:nvPicPr>
          <p:cNvPr id="10" name="Picture 9" descr="sample_linkbar-itrgNEW.gif">
            <a:hlinkClick r:id="rId8"/>
          </p:cNvPr>
          <p:cNvPicPr>
            <a:picLocks noChangeAspect="1"/>
          </p:cNvPicPr>
          <p:nvPr/>
        </p:nvPicPr>
        <p:blipFill>
          <a:blip r:embed="rId9" cstate="print"/>
          <a:stretch>
            <a:fillRect/>
          </a:stretch>
        </p:blipFill>
        <p:spPr>
          <a:xfrm>
            <a:off x="0" y="6411230"/>
            <a:ext cx="9144000" cy="438150"/>
          </a:xfrm>
          <a:prstGeom prst="rect">
            <a:avLst/>
          </a:prstGeom>
        </p:spPr>
      </p:pic>
    </p:spTree>
    <p:extLst>
      <p:ext uri="{BB962C8B-B14F-4D97-AF65-F5344CB8AC3E}">
        <p14:creationId xmlns:p14="http://schemas.microsoft.com/office/powerpoint/2010/main" xmlns="" val="301884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362075"/>
            <a:ext cx="7267152" cy="878793"/>
          </a:xfrm>
        </p:spPr>
        <p:txBody>
          <a:bodyPr/>
          <a:lstStyle/>
          <a:p>
            <a:pPr lvl="0"/>
            <a:r>
              <a:rPr lang="en-US" sz="1400" dirty="0" smtClean="0"/>
              <a:t>Health risks and regulatory compliance are </a:t>
            </a:r>
            <a:r>
              <a:rPr lang="en-US" sz="1400" smtClean="0"/>
              <a:t>black &amp; white </a:t>
            </a:r>
            <a:r>
              <a:rPr lang="en-US" sz="1400" dirty="0" smtClean="0"/>
              <a:t>criteria; financial and goodwill impact requires an assessment to ensure you are not over or under valuing </a:t>
            </a:r>
            <a:r>
              <a:rPr lang="en-US" sz="1400" dirty="0"/>
              <a:t>a system, and </a:t>
            </a:r>
            <a:r>
              <a:rPr lang="en-US" sz="1400" dirty="0" smtClean="0"/>
              <a:t>to </a:t>
            </a:r>
            <a:r>
              <a:rPr lang="en-US" sz="1400" dirty="0"/>
              <a:t>provide an ROI backdrop to guide technology </a:t>
            </a:r>
            <a:r>
              <a:rPr lang="en-US" sz="1400" dirty="0" smtClean="0"/>
              <a:t>investments.</a:t>
            </a:r>
            <a:endParaRPr lang="en-US" sz="1400" dirty="0"/>
          </a:p>
        </p:txBody>
      </p:sp>
      <p:sp>
        <p:nvSpPr>
          <p:cNvPr id="3" name="Title 2"/>
          <p:cNvSpPr>
            <a:spLocks noGrp="1"/>
          </p:cNvSpPr>
          <p:nvPr>
            <p:ph type="title"/>
          </p:nvPr>
        </p:nvSpPr>
        <p:spPr/>
        <p:txBody>
          <a:bodyPr/>
          <a:lstStyle/>
          <a:p>
            <a:r>
              <a:rPr lang="en-US" dirty="0"/>
              <a:t>Use </a:t>
            </a:r>
            <a:r>
              <a:rPr lang="en-US"/>
              <a:t>Info-Tech’s </a:t>
            </a:r>
            <a:r>
              <a:rPr lang="en-US" smtClean="0"/>
              <a:t>Risk and Business </a:t>
            </a:r>
            <a:r>
              <a:rPr lang="en-US" dirty="0"/>
              <a:t>Impact </a:t>
            </a:r>
            <a:r>
              <a:rPr lang="en-US"/>
              <a:t>Analysis </a:t>
            </a:r>
            <a:r>
              <a:rPr lang="en-US" smtClean="0"/>
              <a:t>worksheet </a:t>
            </a:r>
            <a:r>
              <a:rPr lang="en-US" dirty="0"/>
              <a:t>to </a:t>
            </a:r>
            <a:r>
              <a:rPr lang="en-US" dirty="0" smtClean="0"/>
              <a:t>estimate the financial and goodwill cost </a:t>
            </a:r>
            <a:r>
              <a:rPr lang="en-US" dirty="0"/>
              <a:t>of </a:t>
            </a:r>
            <a:r>
              <a:rPr lang="en-US" dirty="0" smtClean="0"/>
              <a:t>downtime</a:t>
            </a:r>
            <a:endParaRPr lang="en-US" dirty="0"/>
          </a:p>
        </p:txBody>
      </p:sp>
      <p:sp>
        <p:nvSpPr>
          <p:cNvPr id="4" name="Text Placeholder 3"/>
          <p:cNvSpPr>
            <a:spLocks noGrp="1"/>
          </p:cNvSpPr>
          <p:nvPr>
            <p:ph type="body" sz="quarter" idx="16"/>
          </p:nvPr>
        </p:nvSpPr>
        <p:spPr>
          <a:xfrm>
            <a:off x="249303" y="2240868"/>
            <a:ext cx="3782637" cy="2448272"/>
          </a:xfrm>
        </p:spPr>
        <p:txBody>
          <a:bodyPr/>
          <a:lstStyle/>
          <a:p>
            <a:pPr marL="0" lvl="0" indent="0">
              <a:buNone/>
            </a:pPr>
            <a:r>
              <a:rPr lang="en-US"/>
              <a:t>Info-Tech’s </a:t>
            </a:r>
            <a:r>
              <a:rPr lang="en-US" i="1" smtClean="0">
                <a:hlinkClick r:id="rId6"/>
              </a:rPr>
              <a:t>Risk and Business Impact Analysis</a:t>
            </a:r>
            <a:r>
              <a:rPr lang="en-US" i="1" smtClean="0"/>
              <a:t> </a:t>
            </a:r>
            <a:r>
              <a:rPr lang="en-US" smtClean="0"/>
              <a:t>worksheet </a:t>
            </a:r>
            <a:r>
              <a:rPr lang="en-US" dirty="0" smtClean="0"/>
              <a:t>provides a starting point for estimating the financial and goodwill impact of </a:t>
            </a:r>
            <a:r>
              <a:rPr lang="en-US" smtClean="0"/>
              <a:t>downtime.</a:t>
            </a:r>
            <a:endParaRPr lang="en-US" dirty="0" smtClean="0"/>
          </a:p>
          <a:p>
            <a:r>
              <a:rPr lang="en-US" dirty="0" smtClean="0"/>
              <a:t>Some </a:t>
            </a:r>
            <a:r>
              <a:rPr lang="en-US" dirty="0"/>
              <a:t>financial </a:t>
            </a:r>
            <a:r>
              <a:rPr lang="en-US" dirty="0" smtClean="0"/>
              <a:t>costs </a:t>
            </a:r>
            <a:r>
              <a:rPr lang="en-US" dirty="0"/>
              <a:t>are difficult to accurately estimate. However, even a weak estimate with +/- 25% accuracy is better than no estimate at all – it at least provides a starting point for an ROI </a:t>
            </a:r>
            <a:r>
              <a:rPr lang="en-US" smtClean="0"/>
              <a:t>discussion.</a:t>
            </a:r>
            <a:endParaRPr lang="en-US" dirty="0" smtClean="0"/>
          </a:p>
          <a:p>
            <a:r>
              <a:rPr lang="en-US" dirty="0" smtClean="0"/>
              <a:t>Goodwill costs are generally intangible. If a hard-dollar estimate can’t be made (</a:t>
            </a:r>
            <a:r>
              <a:rPr lang="en-US" smtClean="0"/>
              <a:t>e.g. </a:t>
            </a:r>
            <a:r>
              <a:rPr lang="en-US" dirty="0" smtClean="0"/>
              <a:t>where loss of business can’t be predicted), use a </a:t>
            </a:r>
            <a:r>
              <a:rPr lang="en-US" dirty="0"/>
              <a:t>high, medium, low </a:t>
            </a:r>
            <a:r>
              <a:rPr lang="en-US"/>
              <a:t>rating</a:t>
            </a:r>
            <a:r>
              <a:rPr lang="en-US" smtClean="0"/>
              <a:t>.</a:t>
            </a:r>
            <a:endParaRPr lang="en-US" dirty="0" smtClean="0"/>
          </a:p>
        </p:txBody>
      </p:sp>
      <p:pic>
        <p:nvPicPr>
          <p:cNvPr id="7" name="Picture 6" descr="cost-benefit-analysis.wmf"/>
          <p:cNvPicPr>
            <a:picLocks noChangeAspect="1"/>
          </p:cNvPicPr>
          <p:nvPr/>
        </p:nvPicPr>
        <p:blipFill>
          <a:blip r:embed="rId7" cstate="print"/>
          <a:stretch>
            <a:fillRect/>
          </a:stretch>
        </p:blipFill>
        <p:spPr>
          <a:xfrm>
            <a:off x="7702218" y="1362075"/>
            <a:ext cx="1010242" cy="726597"/>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xmlns="" val="0"/>
              </a:ext>
            </a:extLst>
          </a:blip>
          <a:srcRect/>
          <a:stretch>
            <a:fillRect/>
          </a:stretch>
        </p:blipFill>
        <p:spPr>
          <a:xfrm>
            <a:off x="4415916" y="2492896"/>
            <a:ext cx="4152528" cy="3390696"/>
          </a:xfrm>
          <a:prstGeom prst="rect">
            <a:avLst/>
          </a:prstGeom>
          <a:ln>
            <a:solidFill>
              <a:schemeClr val="bg1">
                <a:lumMod val="50000"/>
              </a:schemeClr>
            </a:solidFill>
          </a:ln>
          <a:effectLst>
            <a:outerShdw blurRad="50800" dist="38100" dir="8100000" algn="tr" rotWithShape="0">
              <a:prstClr val="black">
                <a:alpha val="40000"/>
              </a:prstClr>
            </a:outerShdw>
          </a:effectLst>
        </p:spPr>
      </p:pic>
      <p:sp>
        <p:nvSpPr>
          <p:cNvPr id="9" name="TextBox 8"/>
          <p:cNvSpPr txBox="1"/>
          <p:nvPr>
            <p:custDataLst>
              <p:tags r:id="rId1"/>
            </p:custDataLst>
          </p:nvPr>
        </p:nvSpPr>
        <p:spPr>
          <a:xfrm>
            <a:off x="683568" y="4821830"/>
            <a:ext cx="2952328" cy="1523494"/>
          </a:xfrm>
          <a:prstGeom prst="rect">
            <a:avLst/>
          </a:prstGeom>
          <a:noFill/>
          <a:ln w="19050">
            <a:solidFill>
              <a:srgbClr val="D17D08"/>
            </a:solidFill>
          </a:ln>
        </p:spPr>
        <p:txBody>
          <a:bodyPr wrap="square" rtlCol="0">
            <a:spAutoFit/>
          </a:bodyPr>
          <a:lstStyle/>
          <a:p>
            <a:pPr algn="l"/>
            <a:endParaRPr lang="en-US" sz="400" i="1" dirty="0"/>
          </a:p>
          <a:p>
            <a:pPr algn="l">
              <a:spcAft>
                <a:spcPts val="600"/>
              </a:spcAft>
            </a:pPr>
            <a:r>
              <a:rPr lang="en-US" sz="1200" i="1" dirty="0" smtClean="0"/>
              <a:t>     We look at financial impact, the rate of less per minute. But we also look at impact to the company in terms of political value. If our customers can’t reach us, that’s a critical issue.</a:t>
            </a:r>
          </a:p>
          <a:p>
            <a:pPr marL="628650" lvl="1" indent="-171450" algn="l">
              <a:buFont typeface="Arial" pitchFamily="34" charset="0"/>
              <a:buChar char="–"/>
            </a:pPr>
            <a:r>
              <a:rPr lang="en-US" sz="1200" dirty="0" smtClean="0"/>
              <a:t>Chuck Hobart, Solutions Architect, VMC</a:t>
            </a:r>
            <a:endParaRPr lang="en-US" sz="1200" dirty="0"/>
          </a:p>
        </p:txBody>
      </p:sp>
      <p:pic>
        <p:nvPicPr>
          <p:cNvPr id="10" name="Picture 9" descr="quote1.wmf"/>
          <p:cNvPicPr>
            <a:picLocks noChangeAspect="1"/>
          </p:cNvPicPr>
          <p:nvPr>
            <p:custDataLst>
              <p:tags r:id="rId2"/>
            </p:custDataLst>
          </p:nvPr>
        </p:nvPicPr>
        <p:blipFill>
          <a:blip r:embed="rId9" cstate="screen"/>
          <a:stretch>
            <a:fillRect/>
          </a:stretch>
        </p:blipFill>
        <p:spPr>
          <a:xfrm>
            <a:off x="756546" y="4885283"/>
            <a:ext cx="179050" cy="127893"/>
          </a:xfrm>
          <a:prstGeom prst="rect">
            <a:avLst/>
          </a:prstGeom>
        </p:spPr>
      </p:pic>
      <p:pic>
        <p:nvPicPr>
          <p:cNvPr id="11" name="Picture 10" descr="quote2.wmf"/>
          <p:cNvPicPr>
            <a:picLocks noChangeAspect="1"/>
          </p:cNvPicPr>
          <p:nvPr>
            <p:custDataLst>
              <p:tags r:id="rId3"/>
            </p:custDataLst>
          </p:nvPr>
        </p:nvPicPr>
        <p:blipFill>
          <a:blip r:embed="rId10" cstate="screen"/>
          <a:stretch>
            <a:fillRect/>
          </a:stretch>
        </p:blipFill>
        <p:spPr>
          <a:xfrm>
            <a:off x="2916786" y="5697252"/>
            <a:ext cx="179050" cy="127893"/>
          </a:xfrm>
          <a:prstGeom prst="rect">
            <a:avLst/>
          </a:prstGeom>
        </p:spPr>
      </p:pic>
      <p:pic>
        <p:nvPicPr>
          <p:cNvPr id="12" name="Picture 11"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60766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The difference in requirements – and investment – is significant, so </a:t>
            </a:r>
            <a:r>
              <a:rPr lang="en-US" smtClean="0"/>
              <a:t>be sure of </a:t>
            </a:r>
            <a:r>
              <a:rPr lang="en-US" dirty="0" smtClean="0"/>
              <a:t>which option you really need.</a:t>
            </a:r>
            <a:endParaRPr lang="en-US" dirty="0"/>
          </a:p>
        </p:txBody>
      </p:sp>
      <p:sp>
        <p:nvSpPr>
          <p:cNvPr id="3" name="Title 2"/>
          <p:cNvSpPr>
            <a:spLocks noGrp="1"/>
          </p:cNvSpPr>
          <p:nvPr>
            <p:ph type="title"/>
          </p:nvPr>
        </p:nvSpPr>
        <p:spPr/>
        <p:txBody>
          <a:bodyPr/>
          <a:lstStyle/>
          <a:p>
            <a:r>
              <a:rPr lang="en-US" dirty="0" smtClean="0"/>
              <a:t>Understand the differences between high availability, fast failover, and disaster recovery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825980847"/>
              </p:ext>
            </p:extLst>
          </p:nvPr>
        </p:nvGraphicFramePr>
        <p:xfrm>
          <a:off x="315789" y="2072099"/>
          <a:ext cx="8491536" cy="2377440"/>
        </p:xfrm>
        <a:graphic>
          <a:graphicData uri="http://schemas.openxmlformats.org/drawingml/2006/table">
            <a:tbl>
              <a:tblPr bandRow="1">
                <a:tableStyleId>{5C22544A-7EE6-4342-B048-85BDC9FD1C3A}</a:tableStyleId>
              </a:tblPr>
              <a:tblGrid>
                <a:gridCol w="1663923"/>
                <a:gridCol w="6827613"/>
              </a:tblGrid>
              <a:tr h="190752">
                <a:tc>
                  <a:txBody>
                    <a:bodyPr/>
                    <a:lstStyle/>
                    <a:p>
                      <a:r>
                        <a:rPr lang="en-US" sz="1200" b="1" dirty="0" smtClean="0"/>
                        <a:t>Terminology</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indent="0" algn="l" defTabSz="914400" rtl="0" eaLnBrk="1" latinLnBrk="0" hangingPunct="1">
                        <a:lnSpc>
                          <a:spcPct val="100000"/>
                        </a:lnSpc>
                        <a:spcBef>
                          <a:spcPts val="300"/>
                        </a:spcBef>
                        <a:spcAft>
                          <a:spcPts val="300"/>
                        </a:spcAft>
                        <a:buFont typeface="Arial" pitchFamily="34" charset="0"/>
                        <a:buNone/>
                      </a:pPr>
                      <a:r>
                        <a:rPr lang="en-US" sz="1200" b="1" kern="1200" dirty="0" smtClean="0">
                          <a:solidFill>
                            <a:schemeClr val="dk1"/>
                          </a:solidFill>
                          <a:latin typeface="+mn-lt"/>
                          <a:ea typeface="+mn-ea"/>
                          <a:cs typeface="+mn-cs"/>
                        </a:rPr>
                        <a:t>Description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536978">
                <a:tc>
                  <a:txBody>
                    <a:bodyPr/>
                    <a:lstStyle/>
                    <a:p>
                      <a:r>
                        <a:rPr lang="en-US" sz="1200" b="0" kern="1200" dirty="0" smtClean="0">
                          <a:solidFill>
                            <a:schemeClr val="dk1"/>
                          </a:solidFill>
                          <a:latin typeface="+mn-lt"/>
                          <a:ea typeface="+mn-ea"/>
                          <a:cs typeface="+mn-cs"/>
                        </a:rPr>
                        <a:t>High</a:t>
                      </a:r>
                      <a:r>
                        <a:rPr lang="en-US" sz="1200" b="0" kern="1200" baseline="0" dirty="0" smtClean="0">
                          <a:solidFill>
                            <a:schemeClr val="dk1"/>
                          </a:solidFill>
                          <a:latin typeface="+mn-lt"/>
                          <a:ea typeface="+mn-ea"/>
                          <a:cs typeface="+mn-cs"/>
                        </a:rPr>
                        <a:t> Availability </a:t>
                      </a:r>
                      <a:endParaRPr lang="en-US" sz="1200" b="0" dirty="0" smtClean="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baseline="0" dirty="0" smtClean="0">
                          <a:solidFill>
                            <a:schemeClr val="dk1"/>
                          </a:solidFill>
                          <a:latin typeface="+mn-lt"/>
                          <a:ea typeface="+mn-ea"/>
                          <a:cs typeface="+mn-cs"/>
                        </a:rPr>
                        <a:t>Typically refers to near-zero downtime during normal operations, and is a key requirement for mission critical systems. For example, a load-balanced clustered environment where the other servers continue to operate if one goes down would be an example of high availability.</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536978">
                <a:tc>
                  <a:txBody>
                    <a:bodyPr/>
                    <a:lstStyle/>
                    <a:p>
                      <a:r>
                        <a:rPr lang="en-US" sz="1200" b="0" dirty="0" smtClean="0"/>
                        <a:t>Fast Failover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baseline="0" dirty="0" smtClean="0">
                          <a:solidFill>
                            <a:schemeClr val="dk1"/>
                          </a:solidFill>
                          <a:latin typeface="+mn-lt"/>
                          <a:ea typeface="+mn-ea"/>
                          <a:cs typeface="+mn-cs"/>
                        </a:rPr>
                        <a:t>Refers to the ability to quickly recover from a system failure. For example, server virtualization supports fast failover; when a virtual instance goes down, another virtual instance can be brought online in minutes. However, there is still service interruption. Depending on business requirements, this may still be adequate for mission critical systems.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r h="270872">
                <a:tc>
                  <a:txBody>
                    <a:bodyPr/>
                    <a:lstStyle/>
                    <a:p>
                      <a:r>
                        <a:rPr lang="en-US" sz="1200" dirty="0" smtClean="0"/>
                        <a:t>Disaster Recovery</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baseline="0" dirty="0" smtClean="0">
                          <a:solidFill>
                            <a:schemeClr val="dk1"/>
                          </a:solidFill>
                          <a:latin typeface="+mn-lt"/>
                          <a:ea typeface="+mn-ea"/>
                          <a:cs typeface="+mn-cs"/>
                        </a:rPr>
                        <a:t>Refers to the ability to recover from system failures or catastrophic disasters (</a:t>
                      </a:r>
                      <a:r>
                        <a:rPr lang="en-US" sz="1200" kern="1200" baseline="0" smtClean="0">
                          <a:solidFill>
                            <a:schemeClr val="dk1"/>
                          </a:solidFill>
                          <a:latin typeface="+mn-lt"/>
                          <a:ea typeface="+mn-ea"/>
                          <a:cs typeface="+mn-cs"/>
                        </a:rPr>
                        <a:t>e.g. </a:t>
                      </a:r>
                      <a:r>
                        <a:rPr lang="en-US" sz="1200" kern="1200" baseline="0" dirty="0" smtClean="0">
                          <a:solidFill>
                            <a:schemeClr val="dk1"/>
                          </a:solidFill>
                          <a:latin typeface="+mn-lt"/>
                          <a:ea typeface="+mn-ea"/>
                          <a:cs typeface="+mn-cs"/>
                        </a:rPr>
                        <a:t>natural disasters, etc.), but the recovery timeframe depends on business needs and whether mission critical systems are affected. Disaster recovery is an element of a high availability environment.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8E8E8"/>
                    </a:solidFill>
                  </a:tcPr>
                </a:tc>
              </a:tr>
            </a:tbl>
          </a:graphicData>
        </a:graphic>
      </p:graphicFrame>
      <p:sp>
        <p:nvSpPr>
          <p:cNvPr id="6" name="Rectangle 5"/>
          <p:cNvSpPr/>
          <p:nvPr/>
        </p:nvSpPr>
        <p:spPr>
          <a:xfrm>
            <a:off x="315789" y="4617132"/>
            <a:ext cx="8477753" cy="1646605"/>
          </a:xfrm>
          <a:prstGeom prst="rect">
            <a:avLst/>
          </a:prstGeom>
          <a:ln w="19050">
            <a:solidFill>
              <a:srgbClr val="D17D08"/>
            </a:solidFill>
          </a:ln>
        </p:spPr>
        <p:txBody>
          <a:bodyPr wrap="square">
            <a:spAutoFit/>
          </a:bodyPr>
          <a:lstStyle/>
          <a:p>
            <a:pPr marL="0" indent="0" algn="l">
              <a:spcBef>
                <a:spcPts val="600"/>
              </a:spcBef>
              <a:spcAft>
                <a:spcPts val="0"/>
              </a:spcAft>
              <a:buNone/>
            </a:pPr>
            <a:r>
              <a:rPr lang="en-US" sz="1400" b="1" i="1" dirty="0"/>
              <a:t>Example:</a:t>
            </a:r>
          </a:p>
          <a:p>
            <a:pPr algn="l">
              <a:spcBef>
                <a:spcPts val="600"/>
              </a:spcBef>
              <a:spcAft>
                <a:spcPts val="600"/>
              </a:spcAft>
            </a:pPr>
            <a:r>
              <a:rPr lang="en-US" sz="1200" dirty="0"/>
              <a:t>An insurance company’s claims processing system is important, but a Recovery Time Objective (RTO) of 12 hours is reasonable since it affects money going out, not money coming in, and the delay in claims going out is not going to impact customers who are already accustomed to a 1-2 week processing time. </a:t>
            </a:r>
            <a:r>
              <a:rPr lang="en-US" sz="1200" b="1" i="1" dirty="0" smtClean="0"/>
              <a:t>Disaster recovery is important, but not high </a:t>
            </a:r>
            <a:r>
              <a:rPr lang="en-US" sz="1200" b="1" i="1" dirty="0"/>
              <a:t>a</a:t>
            </a:r>
            <a:r>
              <a:rPr lang="en-US" sz="1200" b="1" i="1" dirty="0" smtClean="0"/>
              <a:t>vailability; it’s not a mission critical system.</a:t>
            </a:r>
          </a:p>
          <a:p>
            <a:pPr algn="l">
              <a:spcBef>
                <a:spcPts val="600"/>
              </a:spcBef>
              <a:spcAft>
                <a:spcPts val="600"/>
              </a:spcAft>
            </a:pPr>
            <a:r>
              <a:rPr lang="en-US" sz="1200" dirty="0" smtClean="0"/>
              <a:t>However</a:t>
            </a:r>
            <a:r>
              <a:rPr lang="en-US" sz="1200" dirty="0"/>
              <a:t>, that same insurance company will </a:t>
            </a:r>
            <a:r>
              <a:rPr lang="en-US" sz="1200" dirty="0" smtClean="0"/>
              <a:t>make </a:t>
            </a:r>
            <a:r>
              <a:rPr lang="en-US" sz="1200" dirty="0"/>
              <a:t>its </a:t>
            </a:r>
            <a:r>
              <a:rPr lang="en-US" sz="1200" b="1" i="1" dirty="0"/>
              <a:t>client-facing website mission critical </a:t>
            </a:r>
            <a:r>
              <a:rPr lang="en-US" sz="1200" b="1" i="1" dirty="0" smtClean="0"/>
              <a:t>and provision it for high availability</a:t>
            </a:r>
            <a:r>
              <a:rPr lang="en-US" sz="1200" dirty="0" smtClean="0"/>
              <a:t> with near-zero </a:t>
            </a:r>
            <a:r>
              <a:rPr lang="en-US" sz="1200" dirty="0"/>
              <a:t>RTO because of the impact on customer service and visibility for generating new business</a:t>
            </a:r>
            <a:r>
              <a:rPr lang="en-US" sz="1200" dirty="0" smtClean="0"/>
              <a:t>.</a:t>
            </a:r>
          </a:p>
        </p:txBody>
      </p:sp>
      <p:pic>
        <p:nvPicPr>
          <p:cNvPr id="7" name="Picture 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7608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extLst>
              <p:ext uri="{D42A27DB-BD31-4B8C-83A1-F6EECF244321}">
                <p14:modId xmlns:p14="http://schemas.microsoft.com/office/powerpoint/2010/main" xmlns="" val="827825353"/>
              </p:ext>
            </p:extLst>
          </p:nvPr>
        </p:nvGraphicFramePr>
        <p:xfrm>
          <a:off x="0" y="0"/>
          <a:ext cx="158750" cy="158750"/>
        </p:xfrm>
        <a:graphic>
          <a:graphicData uri="http://schemas.openxmlformats.org/presentationml/2006/ole">
            <p:oleObj spid="_x0000_s1404" name="think-cell Slide" r:id="rId6" imgW="360" imgH="360" progId="">
              <p:embed/>
            </p:oleObj>
          </a:graphicData>
        </a:graphic>
      </p:graphicFrame>
      <p:sp>
        <p:nvSpPr>
          <p:cNvPr id="3" name="Rectangle 2" hidden="1"/>
          <p:cNvSpPr/>
          <p:nvPr>
            <p:custDataLst>
              <p:tags r:id="rId2"/>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000" dirty="0">
              <a:latin typeface="Arial"/>
              <a:sym typeface="Arial"/>
            </a:endParaRPr>
          </a:p>
        </p:txBody>
      </p:sp>
      <p:sp>
        <p:nvSpPr>
          <p:cNvPr id="2" name="Title 1"/>
          <p:cNvSpPr>
            <a:spLocks noGrp="1"/>
          </p:cNvSpPr>
          <p:nvPr>
            <p:ph type="title"/>
            <p:custDataLst>
              <p:tags r:id="rId3"/>
            </p:custDataLst>
          </p:nvPr>
        </p:nvSpPr>
        <p:spPr>
          <a:xfrm>
            <a:off x="251520" y="260648"/>
            <a:ext cx="8625780" cy="864096"/>
          </a:xfrm>
        </p:spPr>
        <p:txBody>
          <a:bodyPr/>
          <a:lstStyle/>
          <a:p>
            <a:r>
              <a:rPr lang="en-US" dirty="0"/>
              <a:t>Identify the applications and infrastructure that support </a:t>
            </a:r>
            <a:r>
              <a:rPr lang="en-US" dirty="0" smtClean="0"/>
              <a:t>your mission </a:t>
            </a:r>
            <a:r>
              <a:rPr lang="en-US" dirty="0"/>
              <a:t>critical </a:t>
            </a:r>
            <a:r>
              <a:rPr lang="en-US" dirty="0" smtClean="0"/>
              <a:t>systems and data</a:t>
            </a:r>
            <a:endParaRPr lang="en-CA" dirty="0"/>
          </a:p>
        </p:txBody>
      </p:sp>
      <p:sp>
        <p:nvSpPr>
          <p:cNvPr id="21" name="TextBox 20"/>
          <p:cNvSpPr txBox="1"/>
          <p:nvPr/>
        </p:nvSpPr>
        <p:spPr>
          <a:xfrm>
            <a:off x="287524" y="4041068"/>
            <a:ext cx="8589776" cy="984885"/>
          </a:xfrm>
          <a:prstGeom prst="rect">
            <a:avLst/>
          </a:prstGeom>
          <a:noFill/>
        </p:spPr>
        <p:txBody>
          <a:bodyPr wrap="square" rtlCol="0">
            <a:spAutoFit/>
          </a:bodyPr>
          <a:lstStyle/>
          <a:p>
            <a:pPr marL="179388" indent="-179388" algn="l">
              <a:spcAft>
                <a:spcPts val="600"/>
              </a:spcAft>
              <a:buFont typeface="Arial" pitchFamily="34" charset="0"/>
              <a:buChar char="•"/>
            </a:pPr>
            <a:r>
              <a:rPr lang="en-US" sz="1200" smtClean="0"/>
              <a:t>Continuing with </a:t>
            </a:r>
            <a:r>
              <a:rPr lang="en-US" sz="1200" dirty="0" smtClean="0"/>
              <a:t>the e-commerce example, </a:t>
            </a:r>
            <a:r>
              <a:rPr lang="en-US" sz="1200" smtClean="0"/>
              <a:t>the website/portal</a:t>
            </a:r>
            <a:r>
              <a:rPr lang="en-US" sz="1200" dirty="0" smtClean="0"/>
              <a:t>, processing application, and data sources.</a:t>
            </a:r>
          </a:p>
          <a:p>
            <a:pPr marL="179388" indent="-179388" algn="l">
              <a:spcAft>
                <a:spcPts val="600"/>
              </a:spcAft>
              <a:buFont typeface="Arial" pitchFamily="34" charset="0"/>
              <a:buChar char="•"/>
            </a:pPr>
            <a:r>
              <a:rPr lang="en-US" sz="1200" smtClean="0"/>
              <a:t>Security applications, </a:t>
            </a:r>
            <a:r>
              <a:rPr lang="en-US" sz="1200" dirty="0" smtClean="0"/>
              <a:t>such as intrusion protection/detection systems, especially if required for regulatory compliance (</a:t>
            </a:r>
            <a:r>
              <a:rPr lang="en-US" sz="1200" smtClean="0"/>
              <a:t>e.g. </a:t>
            </a:r>
            <a:r>
              <a:rPr lang="en-US" sz="1200" dirty="0" smtClean="0"/>
              <a:t>PCI).</a:t>
            </a:r>
          </a:p>
          <a:p>
            <a:pPr marL="179388" indent="-179388" algn="l">
              <a:spcAft>
                <a:spcPts val="600"/>
              </a:spcAft>
              <a:buFont typeface="Arial" pitchFamily="34" charset="0"/>
              <a:buChar char="•"/>
            </a:pPr>
            <a:r>
              <a:rPr lang="en-US" sz="1200" dirty="0" smtClean="0"/>
              <a:t>Application authentication (</a:t>
            </a:r>
            <a:r>
              <a:rPr lang="en-US" sz="1200" smtClean="0"/>
              <a:t>e.g. </a:t>
            </a:r>
            <a:r>
              <a:rPr lang="en-US" sz="1200" dirty="0" smtClean="0"/>
              <a:t>Active Directory)</a:t>
            </a:r>
            <a:endParaRPr lang="en-US" sz="1200" dirty="0"/>
          </a:p>
        </p:txBody>
      </p:sp>
      <p:sp>
        <p:nvSpPr>
          <p:cNvPr id="22" name="Rounded Rectangle 21"/>
          <p:cNvSpPr/>
          <p:nvPr/>
        </p:nvSpPr>
        <p:spPr>
          <a:xfrm>
            <a:off x="257176" y="3717032"/>
            <a:ext cx="845542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a:solidFill>
                  <a:schemeClr val="tx1"/>
                </a:solidFill>
              </a:rPr>
              <a:t>Potential </a:t>
            </a:r>
            <a:r>
              <a:rPr lang="en-US" sz="1400" b="1" u="sng" dirty="0" smtClean="0">
                <a:solidFill>
                  <a:schemeClr val="tx1"/>
                </a:solidFill>
              </a:rPr>
              <a:t>application</a:t>
            </a:r>
            <a:r>
              <a:rPr lang="en-US" sz="1400" b="1" dirty="0" smtClean="0">
                <a:solidFill>
                  <a:schemeClr val="tx1"/>
                </a:solidFill>
              </a:rPr>
              <a:t> dependencies </a:t>
            </a:r>
            <a:r>
              <a:rPr lang="en-US" sz="1400" b="1" dirty="0">
                <a:solidFill>
                  <a:schemeClr val="tx1"/>
                </a:solidFill>
              </a:rPr>
              <a:t>include, but may not be limited to:</a:t>
            </a:r>
          </a:p>
        </p:txBody>
      </p:sp>
      <p:sp>
        <p:nvSpPr>
          <p:cNvPr id="23" name="TextBox 22"/>
          <p:cNvSpPr txBox="1"/>
          <p:nvPr/>
        </p:nvSpPr>
        <p:spPr>
          <a:xfrm>
            <a:off x="287524" y="2492896"/>
            <a:ext cx="8589776" cy="1246495"/>
          </a:xfrm>
          <a:prstGeom prst="rect">
            <a:avLst/>
          </a:prstGeom>
          <a:noFill/>
        </p:spPr>
        <p:txBody>
          <a:bodyPr wrap="square" rtlCol="0">
            <a:spAutoFit/>
          </a:bodyPr>
          <a:lstStyle/>
          <a:p>
            <a:pPr marL="179388" indent="-179388" algn="l">
              <a:spcAft>
                <a:spcPts val="600"/>
              </a:spcAft>
              <a:buFont typeface="Arial" pitchFamily="34" charset="0"/>
              <a:buChar char="•"/>
            </a:pPr>
            <a:r>
              <a:rPr lang="en-US" sz="1200" dirty="0" smtClean="0"/>
              <a:t>Other servers in the application stack (</a:t>
            </a:r>
            <a:r>
              <a:rPr lang="en-US" sz="1200" smtClean="0"/>
              <a:t>e.g. </a:t>
            </a:r>
            <a:r>
              <a:rPr lang="en-US" sz="1200" dirty="0" smtClean="0"/>
              <a:t>an e-commerce system will include at a minimum </a:t>
            </a:r>
            <a:r>
              <a:rPr lang="en-US" sz="1200" smtClean="0"/>
              <a:t>a Web </a:t>
            </a:r>
            <a:r>
              <a:rPr lang="en-US" sz="1200" dirty="0" smtClean="0"/>
              <a:t>server, and application server for processing orders, and a database server).</a:t>
            </a:r>
          </a:p>
          <a:p>
            <a:pPr marL="179388" indent="-179388" algn="l">
              <a:spcAft>
                <a:spcPts val="600"/>
              </a:spcAft>
              <a:buFont typeface="Arial" pitchFamily="34" charset="0"/>
              <a:buChar char="•"/>
            </a:pPr>
            <a:r>
              <a:rPr lang="en-US" sz="1200" dirty="0" smtClean="0"/>
              <a:t>Internal and external network infrastructure, depending on the resources that must be accessible.</a:t>
            </a:r>
          </a:p>
          <a:p>
            <a:pPr marL="179388" indent="-179388" algn="l">
              <a:spcAft>
                <a:spcPts val="600"/>
              </a:spcAft>
              <a:buFont typeface="Arial" pitchFamily="34" charset="0"/>
              <a:buChar char="•"/>
            </a:pPr>
            <a:r>
              <a:rPr lang="en-US" sz="1200" dirty="0" smtClean="0"/>
              <a:t>Power supply chain, from the equipment’s PSUs to external power sources as well as UPSs and standby generators.</a:t>
            </a:r>
          </a:p>
          <a:p>
            <a:pPr marL="179388" indent="-179388" algn="l">
              <a:spcAft>
                <a:spcPts val="600"/>
              </a:spcAft>
              <a:buFont typeface="Arial" pitchFamily="34" charset="0"/>
              <a:buChar char="•"/>
            </a:pPr>
            <a:r>
              <a:rPr lang="en-US" sz="1200" smtClean="0"/>
              <a:t>Cooling.</a:t>
            </a:r>
            <a:endParaRPr lang="en-US" sz="1200" dirty="0"/>
          </a:p>
        </p:txBody>
      </p:sp>
      <p:sp>
        <p:nvSpPr>
          <p:cNvPr id="27" name="Rounded Rectangle 26"/>
          <p:cNvSpPr/>
          <p:nvPr/>
        </p:nvSpPr>
        <p:spPr>
          <a:xfrm>
            <a:off x="257176" y="2163387"/>
            <a:ext cx="845542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Potential </a:t>
            </a:r>
            <a:r>
              <a:rPr lang="en-US" sz="1400" b="1" u="sng" dirty="0" smtClean="0">
                <a:solidFill>
                  <a:schemeClr val="tx1"/>
                </a:solidFill>
              </a:rPr>
              <a:t>infrastructure</a:t>
            </a:r>
            <a:r>
              <a:rPr lang="en-US" sz="1400" b="1" dirty="0" smtClean="0">
                <a:solidFill>
                  <a:schemeClr val="tx1"/>
                </a:solidFill>
              </a:rPr>
              <a:t> </a:t>
            </a:r>
            <a:r>
              <a:rPr lang="en-US" sz="1400" b="1" dirty="0">
                <a:solidFill>
                  <a:schemeClr val="tx1"/>
                </a:solidFill>
              </a:rPr>
              <a:t>d</a:t>
            </a:r>
            <a:r>
              <a:rPr lang="en-US" sz="1400" b="1" dirty="0" smtClean="0">
                <a:solidFill>
                  <a:schemeClr val="tx1"/>
                </a:solidFill>
              </a:rPr>
              <a:t>ependencies </a:t>
            </a:r>
            <a:r>
              <a:rPr lang="en-US" sz="1400" b="1" dirty="0">
                <a:solidFill>
                  <a:schemeClr val="tx1"/>
                </a:solidFill>
              </a:rPr>
              <a:t>i</a:t>
            </a:r>
            <a:r>
              <a:rPr lang="en-US" sz="1400" b="1" dirty="0" smtClean="0">
                <a:solidFill>
                  <a:schemeClr val="tx1"/>
                </a:solidFill>
              </a:rPr>
              <a:t>nclude, but may not be limited to:</a:t>
            </a:r>
            <a:endParaRPr lang="en-US" sz="1400" b="1" dirty="0">
              <a:solidFill>
                <a:schemeClr val="tx1"/>
              </a:solidFill>
            </a:endParaRPr>
          </a:p>
        </p:txBody>
      </p:sp>
      <p:sp>
        <p:nvSpPr>
          <p:cNvPr id="5" name="Text Placeholder 4"/>
          <p:cNvSpPr>
            <a:spLocks noGrp="1"/>
          </p:cNvSpPr>
          <p:nvPr>
            <p:ph type="body" sz="quarter" idx="19"/>
          </p:nvPr>
        </p:nvSpPr>
        <p:spPr/>
        <p:txBody>
          <a:bodyPr/>
          <a:lstStyle/>
          <a:p>
            <a:r>
              <a:rPr lang="en-US" dirty="0" smtClean="0"/>
              <a:t>Now that you have identified your mission critical systems, </a:t>
            </a:r>
            <a:r>
              <a:rPr lang="en-US" dirty="0"/>
              <a:t>you must be aware of all the dependencies so you can take steps to reduce </a:t>
            </a:r>
            <a:r>
              <a:rPr lang="en-US" dirty="0" smtClean="0"/>
              <a:t>risk.</a:t>
            </a:r>
            <a:endParaRPr lang="en-US" dirty="0"/>
          </a:p>
        </p:txBody>
      </p:sp>
      <p:sp>
        <p:nvSpPr>
          <p:cNvPr id="6" name="Rectangle 5"/>
          <p:cNvSpPr/>
          <p:nvPr/>
        </p:nvSpPr>
        <p:spPr>
          <a:xfrm>
            <a:off x="251520" y="5301208"/>
            <a:ext cx="8625780" cy="842901"/>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tool.wmf"/>
          <p:cNvPicPr>
            <a:picLocks noChangeAspect="1"/>
          </p:cNvPicPr>
          <p:nvPr/>
        </p:nvPicPr>
        <p:blipFill>
          <a:blip r:embed="rId7" cstate="print"/>
          <a:stretch>
            <a:fillRect/>
          </a:stretch>
        </p:blipFill>
        <p:spPr>
          <a:xfrm>
            <a:off x="431540" y="5421308"/>
            <a:ext cx="633902" cy="614790"/>
          </a:xfrm>
          <a:prstGeom prst="rect">
            <a:avLst/>
          </a:prstGeom>
        </p:spPr>
      </p:pic>
      <p:sp>
        <p:nvSpPr>
          <p:cNvPr id="7" name="TextBox 6"/>
          <p:cNvSpPr txBox="1"/>
          <p:nvPr/>
        </p:nvSpPr>
        <p:spPr>
          <a:xfrm>
            <a:off x="1511660" y="5487615"/>
            <a:ext cx="7128928" cy="461665"/>
          </a:xfrm>
          <a:prstGeom prst="rect">
            <a:avLst/>
          </a:prstGeom>
          <a:noFill/>
        </p:spPr>
        <p:txBody>
          <a:bodyPr wrap="square" rtlCol="0">
            <a:spAutoFit/>
          </a:bodyPr>
          <a:lstStyle/>
          <a:p>
            <a:pPr algn="l"/>
            <a:r>
              <a:rPr lang="en-US" sz="1200" dirty="0" smtClean="0"/>
              <a:t>Use </a:t>
            </a:r>
            <a:r>
              <a:rPr lang="en-US" sz="1200" smtClean="0"/>
              <a:t>Info-Tech’s </a:t>
            </a:r>
            <a:r>
              <a:rPr lang="en-US" sz="1200" i="1" smtClean="0">
                <a:hlinkClick r:id="rId8"/>
              </a:rPr>
              <a:t>Mission Critical Systems and Dependencies Workbook</a:t>
            </a:r>
            <a:r>
              <a:rPr lang="en-US" sz="1200" i="1" smtClean="0"/>
              <a:t> </a:t>
            </a:r>
            <a:r>
              <a:rPr lang="en-US" sz="1200" smtClean="0"/>
              <a:t>to </a:t>
            </a:r>
            <a:r>
              <a:rPr lang="en-US" sz="1200" dirty="0" smtClean="0"/>
              <a:t>record </a:t>
            </a:r>
            <a:r>
              <a:rPr lang="en-US" sz="1200" dirty="0"/>
              <a:t>mission critical systems and identify dependences, business owners, IT resources, and vendor </a:t>
            </a:r>
            <a:r>
              <a:rPr lang="en-US" sz="1200" dirty="0" smtClean="0"/>
              <a:t>support contacts. </a:t>
            </a:r>
            <a:endParaRPr lang="en-US" sz="1200" i="1" dirty="0">
              <a:solidFill>
                <a:srgbClr val="FF0000"/>
              </a:solidFill>
            </a:endParaRPr>
          </a:p>
        </p:txBody>
      </p:sp>
      <p:pic>
        <p:nvPicPr>
          <p:cNvPr id="13" name="Picture 12"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41257160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71&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00000000000000000000E+000&quot;&gt;&lt;m_ppcolschidx val=&quot;0&quot;/&gt;&lt;m_rgb r=&quot;be&quot; g=&quot;fe&quot; b=&quot;a9&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639"/>
  <p:tag name="ISPRING_SCORM_RATE_SLIDES" val="0"/>
  <p:tag name="ISPRING_SCORM_RATE_QUIZZES" val="0"/>
  <p:tag name="ISPRING_SCORM_PASSING_SCORE" val="0.0000000000"/>
  <p:tag name="GENSWF_OUTPUT_FILE_NAME" val="Max-Availability-Mission-Critical-Syst-SB-flash"/>
  <p:tag name="ISPRING_RESOURCE_PATHS_HASH_2" val="f3bb205449df1226c570f9aee5b6cb7e7d9b364"/>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X1L.iba5nEWfC.pOsYcHw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309obFURlkCLOVMMtt4Lw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_J5vJH_34ka5IFuUukmdv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4Gr0xa.KL0m1vQ8QH8jst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vFR230opWk6NGFcyXuHdy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7QEYAOHMUarG3CbXdWma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0f9pcyXYKEOw6RcYNKThN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prp1gaLuaku_eSlH.uWCJ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LH6PKhEQ7kKM.yaEd.jEL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aKUDIt12rkeoqBt3_pSc0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i3adTtAlUS..EtIF.mlc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i3adTtAlUS..EtIF.ml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WxpK1CK1TEmfw9YNRLWEP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Ej7TrwjI7E2a2mrq2_j4f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kKfIEx2OhEarRIXK8s0ue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pdulgA4td0y0lPxLuLI._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i3adTtAlUS..EtIF.mlc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yyBpPy74qk6qA1luBTKhd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_dApRdqs0yIvRlpOLgvf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1783</Words>
  <Application>Microsoft Office PowerPoint</Application>
  <PresentationFormat>On-screen Show (4:3)</PresentationFormat>
  <Paragraphs>122</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think-cell Slide</vt:lpstr>
      <vt:lpstr>Chart</vt:lpstr>
      <vt:lpstr>Slide 1</vt:lpstr>
      <vt:lpstr>Introduction</vt:lpstr>
      <vt:lpstr>Executive Summary</vt:lpstr>
      <vt:lpstr>Improving people &amp; processes has a much higher impact on availability than improving technology redundancy</vt:lpstr>
      <vt:lpstr>Slide 5</vt:lpstr>
      <vt:lpstr>Separate mission critical from merely pervasive or important</vt:lpstr>
      <vt:lpstr>Use Info-Tech’s Risk and Business Impact Analysis worksheet to estimate the financial and goodwill cost of downtime</vt:lpstr>
      <vt:lpstr>Understand the differences between high availability, fast failover, and disaster recovery</vt:lpstr>
      <vt:lpstr>Identify the applications and infrastructure that support your mission critical systems and data</vt:lpstr>
      <vt:lpstr>Info-Tech Research Group Helps IT Professionals To: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2012-05-17T14:01:13Z</dcterms:created>
  <dcterms:modified xsi:type="dcterms:W3CDTF">2012-05-17T14:15:40Z</dcterms:modified>
</cp:coreProperties>
</file>