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rels" ContentType="application/vnd.openxmlformats-package.relationships+xml"/>
  <Default Extension="xml" ContentType="application/xml"/>
  <Default Extension="fntdata" ContentType="application/x-fontdata"/>
  <Default Extension="gif" ContentType="image/gif"/>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notesSlides/notesSlide5.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7.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8.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embedTrueTypeFonts="1" saveSubsetFonts="1">
  <p:sldMasterIdLst>
    <p:sldMasterId id="2147483661" r:id="rId1"/>
    <p:sldMasterId id="2147483714" r:id="rId2"/>
  </p:sldMasterIdLst>
  <p:notesMasterIdLst>
    <p:notesMasterId r:id="rId15"/>
  </p:notesMasterIdLst>
  <p:handoutMasterIdLst>
    <p:handoutMasterId r:id="rId16"/>
  </p:handoutMasterIdLst>
  <p:sldIdLst>
    <p:sldId id="256" r:id="rId3"/>
    <p:sldId id="257" r:id="rId4"/>
    <p:sldId id="258" r:id="rId5"/>
    <p:sldId id="464" r:id="rId6"/>
    <p:sldId id="260" r:id="rId7"/>
    <p:sldId id="261" r:id="rId8"/>
    <p:sldId id="272" r:id="rId9"/>
    <p:sldId id="277" r:id="rId10"/>
    <p:sldId id="344" r:id="rId11"/>
    <p:sldId id="345" r:id="rId12"/>
    <p:sldId id="346" r:id="rId13"/>
    <p:sldId id="465" r:id="rId14"/>
  </p:sldIdLst>
  <p:sldSz cx="9144000" cy="6858000" type="screen4x3"/>
  <p:notesSz cx="6950075" cy="9236075"/>
  <p:embeddedFontLst>
    <p:embeddedFont>
      <p:font typeface="Calibri" panose="020F0502020204030204" pitchFamily="34" charset="0"/>
      <p:regular r:id="rId17"/>
      <p:bold r:id="rId18"/>
      <p:italic r:id="rId19"/>
      <p:boldItalic r:id="rId20"/>
    </p:embeddedFont>
    <p:embeddedFont>
      <p:font typeface="Helvetica" panose="020B0604020202020204" pitchFamily="34" charset="0"/>
      <p:regular r:id="rId21"/>
      <p:bold r:id="rId22"/>
      <p:italic r:id="rId23"/>
      <p:boldItalic r:id="rId24"/>
    </p:embeddedFont>
    <p:embeddedFont>
      <p:font typeface="Georgia" panose="02040502050405020303" pitchFamily="18" charset="0"/>
      <p:regular r:id="rId25"/>
      <p:bold r:id="rId26"/>
      <p:italic r:id="rId27"/>
      <p:boldItalic r:id="rId28"/>
    </p:embeddedFont>
  </p:embeddedFontLst>
  <p:custDataLst>
    <p:tags r:id="rId29"/>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032">
          <p15:clr>
            <a:srgbClr val="A4A3A4"/>
          </p15:clr>
        </p15:guide>
        <p15:guide id="2" orient="horz" pos="173">
          <p15:clr>
            <a:srgbClr val="A4A3A4"/>
          </p15:clr>
        </p15:guide>
        <p15:guide id="3" orient="horz" pos="432">
          <p15:clr>
            <a:srgbClr val="A4A3A4"/>
          </p15:clr>
        </p15:guide>
        <p15:guide id="4" orient="horz" pos="1958">
          <p15:clr>
            <a:srgbClr val="A4A3A4"/>
          </p15:clr>
        </p15:guide>
        <p15:guide id="5" orient="horz" pos="4291">
          <p15:clr>
            <a:srgbClr val="A4A3A4"/>
          </p15:clr>
        </p15:guide>
        <p15:guide id="6" orient="horz" pos="2995">
          <p15:clr>
            <a:srgbClr val="A4A3A4"/>
          </p15:clr>
        </p15:guide>
        <p15:guide id="7" orient="horz" pos="691">
          <p15:clr>
            <a:srgbClr val="A4A3A4"/>
          </p15:clr>
        </p15:guide>
        <p15:guide id="8" orient="horz" pos="2477">
          <p15:clr>
            <a:srgbClr val="A4A3A4"/>
          </p15:clr>
        </p15:guide>
        <p15:guide id="9" orient="horz" pos="3542">
          <p15:clr>
            <a:srgbClr val="A4A3A4"/>
          </p15:clr>
        </p15:guide>
        <p15:guide id="10" pos="230">
          <p15:clr>
            <a:srgbClr val="A4A3A4"/>
          </p15:clr>
        </p15:guide>
        <p15:guide id="11" pos="979">
          <p15:clr>
            <a:srgbClr val="A4A3A4"/>
          </p15:clr>
        </p15:guide>
        <p15:guide id="12" pos="202">
          <p15:clr>
            <a:srgbClr val="A4A3A4"/>
          </p15:clr>
        </p15:guide>
        <p15:guide id="13" pos="5616">
          <p15:clr>
            <a:srgbClr val="A4A3A4"/>
          </p15:clr>
        </p15:guide>
        <p15:guide id="14" pos="5098">
          <p15:clr>
            <a:srgbClr val="A4A3A4"/>
          </p15:clr>
        </p15:guide>
        <p15:guide id="15" pos="4579">
          <p15:clr>
            <a:srgbClr val="A4A3A4"/>
          </p15:clr>
        </p15:guide>
        <p15:guide id="16" pos="691">
          <p15:clr>
            <a:srgbClr val="A4A3A4"/>
          </p15:clr>
        </p15:guide>
        <p15:guide id="17" pos="3571">
          <p15:clr>
            <a:srgbClr val="A4A3A4"/>
          </p15:clr>
        </p15:guide>
        <p15:guide id="18" pos="3600">
          <p15:clr>
            <a:srgbClr val="A4A3A4"/>
          </p15:clr>
        </p15:guide>
        <p15:guide id="19" pos="2477">
          <p15:clr>
            <a:srgbClr val="A4A3A4"/>
          </p15:clr>
        </p15:guide>
        <p15:guide id="20" pos="4003">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134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7709"/>
    <a:srgbClr val="000000"/>
    <a:srgbClr val="D17D08"/>
    <a:srgbClr val="C8DAE8"/>
    <a:srgbClr val="92B5D0"/>
    <a:srgbClr val="C4BE98"/>
    <a:srgbClr val="736B41"/>
    <a:srgbClr val="746B41"/>
    <a:srgbClr val="902E2E"/>
    <a:srgbClr val="7FAC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586" autoAdjust="0"/>
  </p:normalViewPr>
  <p:slideViewPr>
    <p:cSldViewPr snapToObjects="1">
      <p:cViewPr varScale="1">
        <p:scale>
          <a:sx n="133" d="100"/>
          <a:sy n="133" d="100"/>
        </p:scale>
        <p:origin x="1764" y="126"/>
      </p:cViewPr>
      <p:guideLst>
        <p:guide orient="horz" pos="4032"/>
        <p:guide orient="horz" pos="173"/>
        <p:guide orient="horz" pos="432"/>
        <p:guide orient="horz" pos="1958"/>
        <p:guide orient="horz" pos="4291"/>
        <p:guide orient="horz" pos="2995"/>
        <p:guide orient="horz" pos="691"/>
        <p:guide orient="horz" pos="2477"/>
        <p:guide orient="horz" pos="3542"/>
        <p:guide pos="230"/>
        <p:guide pos="979"/>
        <p:guide pos="202"/>
        <p:guide pos="5616"/>
        <p:guide pos="5098"/>
        <p:guide pos="4579"/>
        <p:guide pos="691"/>
        <p:guide pos="3571"/>
        <p:guide pos="3600"/>
        <p:guide pos="2477"/>
        <p:guide pos="4003"/>
      </p:guideLst>
    </p:cSldViewPr>
  </p:slideViewPr>
  <p:outlineViewPr>
    <p:cViewPr>
      <p:scale>
        <a:sx n="33" d="100"/>
        <a:sy n="33" d="100"/>
      </p:scale>
      <p:origin x="0" y="-8226"/>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80" d="100"/>
          <a:sy n="80" d="100"/>
        </p:scale>
        <p:origin x="-1974" y="-90"/>
      </p:cViewPr>
      <p:guideLst>
        <p:guide orient="horz" pos="2909"/>
        <p:guide pos="2189"/>
      </p:guideLst>
    </p:cSldViewPr>
  </p:notesViewPr>
  <p:gridSpacing cx="45720" cy="4572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2.fntdata"/><Relationship Id="rId26" Type="http://schemas.openxmlformats.org/officeDocument/2006/relationships/font" Target="fonts/font10.fntdata"/><Relationship Id="rId3" Type="http://schemas.openxmlformats.org/officeDocument/2006/relationships/slide" Target="slides/slide1.xml"/><Relationship Id="rId21" Type="http://schemas.openxmlformats.org/officeDocument/2006/relationships/font" Target="fonts/font5.fntdata"/><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1.fntdata"/><Relationship Id="rId25" Type="http://schemas.openxmlformats.org/officeDocument/2006/relationships/font" Target="fonts/font9.fntdata"/><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font" Target="fonts/font4.fntdata"/><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8.fntdata"/><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notesMaster" Target="notesMasters/notesMaster1.xml"/><Relationship Id="rId23" Type="http://schemas.openxmlformats.org/officeDocument/2006/relationships/font" Target="fonts/font7.fntdata"/><Relationship Id="rId28" Type="http://schemas.openxmlformats.org/officeDocument/2006/relationships/font" Target="fonts/font12.fntdata"/><Relationship Id="rId10" Type="http://schemas.openxmlformats.org/officeDocument/2006/relationships/slide" Target="slides/slide8.xml"/><Relationship Id="rId19" Type="http://schemas.openxmlformats.org/officeDocument/2006/relationships/font" Target="fonts/font3.fntdata"/><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6.fntdata"/><Relationship Id="rId27" Type="http://schemas.openxmlformats.org/officeDocument/2006/relationships/font" Target="fonts/font11.fntdata"/><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101856533988295"/>
          <c:y val="5.5537984310857921E-2"/>
          <c:w val="0.61699301348800295"/>
          <c:h val="0.81930901339075701"/>
        </c:manualLayout>
      </c:layout>
      <c:doughnutChart>
        <c:varyColors val="1"/>
        <c:ser>
          <c:idx val="0"/>
          <c:order val="0"/>
          <c:tx>
            <c:strRef>
              <c:f>Sheet1!$B$1</c:f>
              <c:strCache>
                <c:ptCount val="1"/>
                <c:pt idx="0">
                  <c:v>Column1</c:v>
                </c:pt>
              </c:strCache>
            </c:strRef>
          </c:tx>
          <c:dPt>
            <c:idx val="0"/>
            <c:bubble3D val="0"/>
            <c:spPr>
              <a:solidFill>
                <a:srgbClr val="243F54">
                  <a:lumMod val="40000"/>
                  <a:lumOff val="60000"/>
                </a:srgbClr>
              </a:solidFill>
            </c:spPr>
          </c:dPt>
          <c:dPt>
            <c:idx val="1"/>
            <c:bubble3D val="0"/>
            <c:spPr>
              <a:solidFill>
                <a:srgbClr val="243F54">
                  <a:lumMod val="20000"/>
                  <a:lumOff val="80000"/>
                </a:srgbClr>
              </a:solidFill>
            </c:spPr>
          </c:dPt>
          <c:dPt>
            <c:idx val="2"/>
            <c:bubble3D val="0"/>
            <c:spPr>
              <a:solidFill>
                <a:srgbClr val="FFFFFF">
                  <a:lumMod val="95000"/>
                </a:srgbClr>
              </a:solidFill>
            </c:spPr>
          </c:dPt>
          <c:dPt>
            <c:idx val="3"/>
            <c:bubble3D val="0"/>
            <c:spPr>
              <a:solidFill>
                <a:srgbClr val="243F54">
                  <a:lumMod val="60000"/>
                  <a:lumOff val="40000"/>
                </a:srgbClr>
              </a:solidFill>
            </c:spPr>
          </c:dPt>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spPr>
              <a:noFill/>
              <a:ln>
                <a:noFill/>
              </a:ln>
              <a:effectLst/>
            </c:spPr>
            <c:txPr>
              <a:bodyPr/>
              <a:lstStyle/>
              <a:p>
                <a:pPr>
                  <a:defRPr sz="1050" b="1"/>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4"/>
                <c:pt idx="2">
                  <c:v>Architecture</c:v>
                </c:pt>
                <c:pt idx="3">
                  <c:v>Features</c:v>
                </c:pt>
              </c:strCache>
            </c:strRef>
          </c:cat>
          <c:val>
            <c:numRef>
              <c:f>Sheet1!$B$2:$B$5</c:f>
              <c:numCache>
                <c:formatCode>General</c:formatCode>
                <c:ptCount val="4"/>
                <c:pt idx="2" formatCode="0%">
                  <c:v>0.45</c:v>
                </c:pt>
                <c:pt idx="3" formatCode="0%">
                  <c:v>0.55000000000000004</c:v>
                </c:pt>
              </c:numCache>
            </c:numRef>
          </c:val>
        </c:ser>
        <c:dLbls>
          <c:showLegendKey val="0"/>
          <c:showVal val="1"/>
          <c:showCatName val="0"/>
          <c:showSerName val="0"/>
          <c:showPercent val="0"/>
          <c:showBubbleSize val="0"/>
          <c:showLeaderLines val="1"/>
        </c:dLbls>
        <c:firstSliceAng val="0"/>
        <c:holeSize val="50"/>
      </c:doughnutChart>
    </c:plotArea>
    <c:plotVisOnly val="1"/>
    <c:dispBlanksAs val="zero"/>
    <c:showDLblsOverMax val="0"/>
  </c:chart>
  <c:spPr>
    <a:ln>
      <a:noFill/>
    </a:ln>
  </c:spPr>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bubble3D val="0"/>
            <c:spPr>
              <a:solidFill>
                <a:srgbClr val="998F57">
                  <a:lumMod val="75000"/>
                </a:srgbClr>
              </a:solidFill>
            </c:spPr>
          </c:dPt>
          <c:dPt>
            <c:idx val="1"/>
            <c:bubble3D val="0"/>
            <c:spPr>
              <a:solidFill>
                <a:srgbClr val="243F54"/>
              </a:solidFill>
            </c:spPr>
          </c:dPt>
          <c:dPt>
            <c:idx val="2"/>
            <c:bubble3D val="0"/>
            <c:spPr>
              <a:solidFill>
                <a:schemeClr val="accent1">
                  <a:lumMod val="20000"/>
                  <a:lumOff val="80000"/>
                </a:schemeClr>
              </a:solidFill>
            </c:spPr>
          </c:dPt>
          <c:dLbls>
            <c:dLbl>
              <c:idx val="2"/>
              <c:delete val="1"/>
              <c:extLst>
                <c:ext xmlns:c15="http://schemas.microsoft.com/office/drawing/2012/chart" uri="{CE6537A1-D6FC-4f65-9D91-7224C49458BB}"/>
              </c:extLst>
            </c:dLbl>
            <c:spPr>
              <a:noFill/>
              <a:ln>
                <a:noFill/>
              </a:ln>
              <a:effectLst/>
            </c:spPr>
            <c:txPr>
              <a:bodyPr/>
              <a:lstStyle/>
              <a:p>
                <a:pPr>
                  <a:defRPr sz="1050" b="1">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Sheet1!$A$2:$A$4</c:f>
              <c:strCache>
                <c:ptCount val="2"/>
                <c:pt idx="0">
                  <c:v>Vendor</c:v>
                </c:pt>
                <c:pt idx="1">
                  <c:v>Product</c:v>
                </c:pt>
              </c:strCache>
            </c:strRef>
          </c:cat>
          <c:val>
            <c:numRef>
              <c:f>Sheet1!$B$2:$B$4</c:f>
              <c:numCache>
                <c:formatCode>0%</c:formatCode>
                <c:ptCount val="3"/>
                <c:pt idx="0">
                  <c:v>0.65</c:v>
                </c:pt>
                <c:pt idx="1">
                  <c:v>0.35</c:v>
                </c:pt>
              </c:numCache>
            </c:numRef>
          </c:val>
        </c:ser>
        <c:dLbls>
          <c:showLegendKey val="0"/>
          <c:showVal val="0"/>
          <c:showCatName val="0"/>
          <c:showSerName val="0"/>
          <c:showPercent val="0"/>
          <c:showBubbleSize val="0"/>
          <c:showLeaderLines val="1"/>
        </c:dLbls>
        <c:firstSliceAng val="90"/>
        <c:holeSize val="50"/>
      </c:doughnutChart>
    </c:plotArea>
    <c:plotVisOnly val="1"/>
    <c:dispBlanksAs val="zero"/>
    <c:showDLblsOverMax val="0"/>
  </c:chart>
  <c:spPr>
    <a:ln>
      <a:noFill/>
    </a:ln>
  </c:spPr>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110236220472442"/>
          <c:y val="8.3383991505871502E-2"/>
          <c:w val="0.62731350798131358"/>
          <c:h val="0.833232016988257"/>
        </c:manualLayout>
      </c:layout>
      <c:doughnutChart>
        <c:varyColors val="1"/>
        <c:ser>
          <c:idx val="0"/>
          <c:order val="0"/>
          <c:tx>
            <c:strRef>
              <c:f>Sheet1!$B$1</c:f>
              <c:strCache>
                <c:ptCount val="1"/>
                <c:pt idx="0">
                  <c:v>Column1</c:v>
                </c:pt>
              </c:strCache>
            </c:strRef>
          </c:tx>
          <c:dPt>
            <c:idx val="0"/>
            <c:bubble3D val="0"/>
            <c:spPr>
              <a:solidFill>
                <a:srgbClr val="998F57">
                  <a:lumMod val="60000"/>
                  <a:lumOff val="40000"/>
                </a:srgbClr>
              </a:solidFill>
            </c:spPr>
          </c:dPt>
          <c:dPt>
            <c:idx val="1"/>
            <c:bubble3D val="0"/>
            <c:spPr>
              <a:solidFill>
                <a:srgbClr val="998F57">
                  <a:lumMod val="40000"/>
                  <a:lumOff val="60000"/>
                </a:srgbClr>
              </a:solidFill>
            </c:spPr>
          </c:dPt>
          <c:dPt>
            <c:idx val="2"/>
            <c:bubble3D val="0"/>
            <c:spPr>
              <a:solidFill>
                <a:srgbClr val="998F57">
                  <a:lumMod val="20000"/>
                  <a:lumOff val="80000"/>
                </a:srgbClr>
              </a:solidFill>
            </c:spPr>
          </c:dPt>
          <c:dPt>
            <c:idx val="3"/>
            <c:bubble3D val="0"/>
            <c:spPr>
              <a:solidFill>
                <a:srgbClr val="998F57"/>
              </a:solidFill>
            </c:spPr>
          </c:dPt>
          <c:dLbls>
            <c:spPr>
              <a:noFill/>
              <a:ln>
                <a:noFill/>
              </a:ln>
              <a:effectLst/>
            </c:spPr>
            <c:txPr>
              <a:bodyPr/>
              <a:lstStyle/>
              <a:p>
                <a:pPr>
                  <a:defRPr sz="1050" b="1"/>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4"/>
                <c:pt idx="0">
                  <c:v>Strategy</c:v>
                </c:pt>
                <c:pt idx="1">
                  <c:v>Reach</c:v>
                </c:pt>
                <c:pt idx="2">
                  <c:v>Channel</c:v>
                </c:pt>
                <c:pt idx="3">
                  <c:v>Viability</c:v>
                </c:pt>
              </c:strCache>
            </c:strRef>
          </c:cat>
          <c:val>
            <c:numRef>
              <c:f>Sheet1!$B$2:$B$5</c:f>
              <c:numCache>
                <c:formatCode>0%</c:formatCode>
                <c:ptCount val="4"/>
                <c:pt idx="0">
                  <c:v>0.4</c:v>
                </c:pt>
                <c:pt idx="1">
                  <c:v>0.25</c:v>
                </c:pt>
                <c:pt idx="2">
                  <c:v>0.1</c:v>
                </c:pt>
                <c:pt idx="3">
                  <c:v>0.25</c:v>
                </c:pt>
              </c:numCache>
            </c:numRef>
          </c:val>
        </c:ser>
        <c:dLbls>
          <c:showLegendKey val="0"/>
          <c:showVal val="1"/>
          <c:showCatName val="0"/>
          <c:showSerName val="0"/>
          <c:showPercent val="0"/>
          <c:showBubbleSize val="0"/>
          <c:showLeaderLines val="1"/>
        </c:dLbls>
        <c:firstSliceAng val="0"/>
        <c:holeSize val="50"/>
      </c:doughnutChart>
    </c:plotArea>
    <c:plotVisOnly val="1"/>
    <c:dispBlanksAs val="zero"/>
    <c:showDLblsOverMax val="0"/>
  </c:chart>
  <c:spPr>
    <a:ln>
      <a:noFill/>
    </a:ln>
  </c:spPr>
  <c:txPr>
    <a:bodyPr/>
    <a:lstStyle/>
    <a:p>
      <a:pPr>
        <a:defRPr sz="1800"/>
      </a:pPr>
      <a:endParaRPr lang="en-US"/>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CA"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110B9C36-03F4-41DF-9FFD-B4483F722394}" type="datetimeFigureOut">
              <a:rPr lang="en-CA" smtClean="0"/>
              <a:pPr/>
              <a:t>7/29/16</a:t>
            </a:fld>
            <a:endParaRPr lang="en-CA"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p14="http://schemas.microsoft.com/office/powerpoint/2010/main" val="1121120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936768"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65225" y="692150"/>
            <a:ext cx="4619625" cy="3463925"/>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95008" y="4387136"/>
            <a:ext cx="5560060" cy="415623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772668"/>
            <a:ext cx="3011699" cy="461804"/>
          </a:xfrm>
          <a:prstGeom prst="rect">
            <a:avLst/>
          </a:prstGeom>
          <a:noFill/>
          <a:ln w="9525">
            <a:noFill/>
            <a:miter lim="800000"/>
            <a:headEnd/>
            <a:tailEnd/>
          </a:ln>
        </p:spPr>
        <p:txBody>
          <a:bodyPr vert="horz" wrap="square" lIns="92492" tIns="46246" rIns="92492" bIns="46246"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936768" y="8772668"/>
            <a:ext cx="3011699" cy="46180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p14="http://schemas.microsoft.com/office/powerpoint/2010/main" val="37867235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3511376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3675386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778995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3722807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2147110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4</a:t>
            </a:fld>
            <a:endParaRPr lang="en-US" dirty="0">
              <a:solidFill>
                <a:srgbClr val="000000"/>
              </a:solidFill>
            </a:endParaRPr>
          </a:p>
        </p:txBody>
      </p:sp>
    </p:spTree>
    <p:extLst>
      <p:ext uri="{BB962C8B-B14F-4D97-AF65-F5344CB8AC3E}">
        <p14:creationId xmlns:p14="http://schemas.microsoft.com/office/powerpoint/2010/main" val="2189663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911423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1953583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2138874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2293723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38631772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grpSp>
        <p:nvGrpSpPr>
          <p:cNvPr id="7" name="Group 6"/>
          <p:cNvGrpSpPr/>
          <p:nvPr userDrawn="1"/>
        </p:nvGrpSpPr>
        <p:grpSpPr>
          <a:xfrm>
            <a:off x="3510" y="6090047"/>
            <a:ext cx="9140490" cy="767953"/>
            <a:chOff x="3510" y="6090047"/>
            <a:chExt cx="9140490" cy="767953"/>
          </a:xfrm>
        </p:grpSpPr>
        <p:sp>
          <p:nvSpPr>
            <p:cNvPr id="8" name="Rectangle 7"/>
            <p:cNvSpPr/>
            <p:nvPr/>
          </p:nvSpPr>
          <p:spPr>
            <a:xfrm>
              <a:off x="351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9" name="Group 8"/>
            <p:cNvGrpSpPr/>
            <p:nvPr userDrawn="1"/>
          </p:nvGrpSpPr>
          <p:grpSpPr>
            <a:xfrm>
              <a:off x="6696236" y="6090047"/>
              <a:ext cx="2447764" cy="767953"/>
              <a:chOff x="6696236" y="6090047"/>
              <a:chExt cx="2447764" cy="767953"/>
            </a:xfrm>
          </p:grpSpPr>
          <p:sp>
            <p:nvSpPr>
              <p:cNvPr id="10" name="Rectangle 9"/>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1" name="Picture 10"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19074"/>
            <a:ext cx="2373549" cy="1938535"/>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10pt)</a:t>
            </a:r>
          </a:p>
          <a:p>
            <a:pPr lvl="0"/>
            <a:endParaRPr lang="en-US" dirty="0" smtClean="0"/>
          </a:p>
          <a:p>
            <a:pPr lvl="0"/>
            <a:endParaRPr lang="en-US" dirty="0" smtClean="0"/>
          </a:p>
        </p:txBody>
      </p:sp>
      <p:sp>
        <p:nvSpPr>
          <p:cNvPr id="54" name="Text Placeholder 53"/>
          <p:cNvSpPr>
            <a:spLocks noGrp="1"/>
          </p:cNvSpPr>
          <p:nvPr userDrawn="1">
            <p:ph type="body" sz="quarter" idx="19" hasCustomPrompt="1"/>
          </p:nvPr>
        </p:nvSpPr>
        <p:spPr>
          <a:xfrm>
            <a:off x="798362" y="3969266"/>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What’s in this Section:</a:t>
            </a:r>
            <a:endParaRPr lang="en-CA" dirty="0"/>
          </a:p>
        </p:txBody>
      </p:sp>
      <p:sp>
        <p:nvSpPr>
          <p:cNvPr id="55" name="Text Placeholder 53"/>
          <p:cNvSpPr>
            <a:spLocks noGrp="1"/>
          </p:cNvSpPr>
          <p:nvPr userDrawn="1">
            <p:ph type="body" sz="quarter" idx="20" hasCustomPrompt="1"/>
          </p:nvPr>
        </p:nvSpPr>
        <p:spPr>
          <a:xfrm>
            <a:off x="6096687" y="3966023"/>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Sections:</a:t>
            </a:r>
            <a:endParaRPr lang="en-CA" dirty="0"/>
          </a:p>
        </p:txBody>
      </p:sp>
      <p:sp>
        <p:nvSpPr>
          <p:cNvPr id="30" name="Text Placeholder 41"/>
          <p:cNvSpPr>
            <a:spLocks noGrp="1"/>
          </p:cNvSpPr>
          <p:nvPr>
            <p:ph type="body" sz="quarter" idx="21" hasCustomPrompt="1"/>
          </p:nvPr>
        </p:nvSpPr>
        <p:spPr>
          <a:xfrm>
            <a:off x="791580" y="4232015"/>
            <a:ext cx="4436996" cy="1906138"/>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12pt)</a:t>
            </a:r>
          </a:p>
          <a:p>
            <a:pPr lvl="1"/>
            <a:r>
              <a:rPr lang="en-US" dirty="0" smtClean="0"/>
              <a:t>Second Level</a:t>
            </a:r>
          </a:p>
          <a:p>
            <a:pPr lvl="2"/>
            <a:r>
              <a:rPr lang="en-US" dirty="0" smtClean="0"/>
              <a:t>Third Level</a:t>
            </a:r>
          </a:p>
          <a:p>
            <a:pPr lvl="3"/>
            <a:r>
              <a:rPr lang="en-US" dirty="0" smtClean="0"/>
              <a:t>Forth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268096536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9112441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0.xml"/><Relationship Id="rId1"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10" name="Rectangle 9"/>
          <p:cNvSpPr/>
          <p:nvPr/>
        </p:nvSpPr>
        <p:spPr>
          <a:xfrm>
            <a:off x="6408204" y="6525344"/>
            <a:ext cx="273579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indent="0" algn="l"/>
            <a:fld id="{FF20F8B6-5AB9-41C4-A82C-4155E8A92B2C}" type="slidenum">
              <a:rPr lang="en-CA" sz="1000" smtClean="0"/>
              <a:pPr marL="2151063" indent="0" algn="l"/>
              <a:t>‹#›</a:t>
            </a:fld>
            <a:endParaRPr lang="en-CA" sz="1000" dirty="0"/>
          </a:p>
        </p:txBody>
      </p:sp>
      <p:sp>
        <p:nvSpPr>
          <p:cNvPr id="9" name="Rectangle 8"/>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 Research Group</a:t>
            </a:r>
            <a:endParaRPr lang="en-CA" sz="1000" dirty="0"/>
          </a:p>
        </p:txBody>
      </p:sp>
      <p:sp>
        <p:nvSpPr>
          <p:cNvPr id="6" name="Rectangle 5"/>
          <p:cNvSpPr/>
          <p:nvPr userDrawn="1"/>
        </p:nvSpPr>
        <p:spPr>
          <a:xfrm>
            <a:off x="0" y="6525344"/>
            <a:ext cx="3063240" cy="3380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l"/>
            <a:r>
              <a:rPr lang="en-CA" sz="1000" dirty="0" smtClean="0"/>
              <a:t>Vendor Landscape: Data Center Networking</a:t>
            </a:r>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0" r:id="rId7"/>
    <p:sldLayoutId id="2147483697" r:id="rId8"/>
    <p:sldLayoutId id="2147483682" r:id="rId9"/>
    <p:sldLayoutId id="2147483696" r:id="rId10"/>
    <p:sldLayoutId id="2147483677" r:id="rId11"/>
    <p:sldLayoutId id="2147483667" r:id="rId12"/>
    <p:sldLayoutId id="2147483684" r:id="rId13"/>
    <p:sldLayoutId id="2147483700" r:id="rId14"/>
    <p:sldLayoutId id="2147483683" r:id="rId15"/>
    <p:sldLayoutId id="2147483694" r:id="rId16"/>
    <p:sldLayoutId id="2147483701" r:id="rId17"/>
    <p:sldLayoutId id="2147483702" r:id="rId18"/>
    <p:sldLayoutId id="2147483704" r:id="rId19"/>
    <p:sldLayoutId id="2147483705" r:id="rId20"/>
    <p:sldLayoutId id="2147483706" r:id="rId21"/>
    <p:sldLayoutId id="2147483707" r:id="rId22"/>
    <p:sldLayoutId id="2147483708" r:id="rId23"/>
    <p:sldLayoutId id="2147483709" r:id="rId24"/>
    <p:sldLayoutId id="2147483710" r:id="rId25"/>
    <p:sldLayoutId id="2147483711" r:id="rId26"/>
    <p:sldLayoutId id="2147483712" r:id="rId27"/>
    <p:sldLayoutId id="2147483713" r:id="rId28"/>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l"/>
              <a:r>
                <a:rPr lang="en-CA" sz="1000" dirty="0" smtClean="0">
                  <a:solidFill>
                    <a:srgbClr val="FFFFFF"/>
                  </a:solidFill>
                </a:rPr>
                <a:t>Info-Tech Research Group</a:t>
              </a:r>
              <a:endParaRPr lang="en-CA" sz="1000" dirty="0">
                <a:solidFill>
                  <a:srgbClr val="FFFFFF"/>
                </a:solidFill>
              </a:endParaRPr>
            </a:p>
          </p:txBody>
        </p:sp>
        <p:sp>
          <p:nvSpPr>
            <p:cNvPr id="10" name="Rectangle 9"/>
            <p:cNvSpPr/>
            <p:nvPr userDrawn="1"/>
          </p:nvSpPr>
          <p:spPr>
            <a:xfrm>
              <a:off x="6408204" y="6525344"/>
              <a:ext cx="2735796"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algn="l"/>
              <a:fld id="{FF20F8B6-5AB9-41C4-A82C-4155E8A92B2C}" type="slidenum">
                <a:rPr lang="en-CA" sz="1000" smtClean="0">
                  <a:solidFill>
                    <a:srgbClr val="FFFFFF"/>
                  </a:solidFill>
                </a:rPr>
                <a:pPr marL="2151063" algn="l"/>
                <a:t>‹#›</a:t>
              </a:fld>
              <a:endParaRPr lang="en-CA" sz="1000" dirty="0">
                <a:solidFill>
                  <a:srgbClr val="FFFFFF"/>
                </a:solidFill>
              </a:endParaRPr>
            </a:p>
          </p:txBody>
        </p:sp>
      </p:grpSp>
    </p:spTree>
    <p:extLst>
      <p:ext uri="{BB962C8B-B14F-4D97-AF65-F5344CB8AC3E}">
        <p14:creationId xmlns:p14="http://schemas.microsoft.com/office/powerpoint/2010/main" val="3250522401"/>
      </p:ext>
    </p:extLst>
  </p:cSld>
  <p:clrMap bg1="lt1" tx1="dk1" bg2="lt2" tx2="dk2" accent1="accent1" accent2="accent2" accent3="accent3" accent4="accent4" accent5="accent5" accent6="accent6" hlink="hlink" folHlink="folHlink"/>
  <p:sldLayoutIdLst>
    <p:sldLayoutId id="2147483715" r:id="rId1"/>
    <p:sldLayoutId id="2147483716"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data-center-networking-vendor-landscape-storyboard?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hyperlink" Target="https://www.infotech.com/research/data-center-networking-vendor-landscape-storyboard?utm_source=SS_Sample&amp;utm_medium=Collateral&amp;utm_campaign=Collateral"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hyperlink" Target="https://www.infotech.com/research/data-center-networking-vendor-landscape-storyboard?utm_source=SS_Sample&amp;utm_medium=Collateral&amp;utm_campaign=Collateral"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hyperlink" Target="https://www.infotech.com/research/data-center-networking-vendor-landscape-storyboard?utm_source=SS_Sample&amp;utm_medium=Collateral&amp;utm_campaign=Collateral" TargetMode="External"/><Relationship Id="rId7" Type="http://schemas.openxmlformats.org/officeDocument/2006/relationships/image" Target="../media/image6.png"/><Relationship Id="rId2" Type="http://schemas.openxmlformats.org/officeDocument/2006/relationships/hyperlink" Target="http://www.infotech.com/" TargetMode="External"/><Relationship Id="rId1" Type="http://schemas.openxmlformats.org/officeDocument/2006/relationships/slideLayout" Target="../slideLayouts/slideLayout30.xml"/><Relationship Id="rId6" Type="http://schemas.openxmlformats.org/officeDocument/2006/relationships/image" Target="../media/image5.png"/><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hyperlink" Target="https://www.infotech.com/research/data-center-networking-vendor-landscape-storyboard?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s://www.infotech.com/research/data-center-networking-vendor-landscape-storyboard?utm_source=SS_Sample&amp;utm_medium=Collateral&amp;utm_campaign=Collateral" TargetMode="External"/></Relationships>
</file>

<file path=ppt/slides/_rels/slide4.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image" Target="../media/image8.emf"/><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oleObject" Target="../embeddings/oleObject1.bin"/><Relationship Id="rId17" Type="http://schemas.openxmlformats.org/officeDocument/2006/relationships/image" Target="../media/image6.png"/><Relationship Id="rId2" Type="http://schemas.openxmlformats.org/officeDocument/2006/relationships/tags" Target="../tags/tag2.xml"/><Relationship Id="rId16" Type="http://schemas.openxmlformats.org/officeDocument/2006/relationships/image" Target="../media/image5.png"/><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notesSlide" Target="../notesSlides/notesSlide4.xml"/><Relationship Id="rId5" Type="http://schemas.openxmlformats.org/officeDocument/2006/relationships/tags" Target="../tags/tag5.xml"/><Relationship Id="rId15" Type="http://schemas.openxmlformats.org/officeDocument/2006/relationships/hyperlink" Target="https://www.infotech.com/research/data-center-networking-vendor-landscape-storyboard?utm_source=SS_Sample&amp;utm_medium=Collateral&amp;utm_campaign=Collateral" TargetMode="External"/><Relationship Id="rId10" Type="http://schemas.openxmlformats.org/officeDocument/2006/relationships/slideLayout" Target="../slideLayouts/slideLayout3.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image" Target="../media/image9.png"/></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hyperlink" Target="https://www.infotech.com/research/data-center-networking-vendor-landscape-storyboard?utm_source=SS_Sample&amp;utm_medium=Collateral&amp;utm_campaign=Collateral" TargetMode="External"/><Relationship Id="rId2" Type="http://schemas.openxmlformats.org/officeDocument/2006/relationships/tags" Target="../tags/tag10.xml"/><Relationship Id="rId1" Type="http://schemas.openxmlformats.org/officeDocument/2006/relationships/vmlDrawing" Target="../drawings/vmlDrawing2.vml"/><Relationship Id="rId6" Type="http://schemas.openxmlformats.org/officeDocument/2006/relationships/image" Target="../media/image8.emf"/><Relationship Id="rId5" Type="http://schemas.openxmlformats.org/officeDocument/2006/relationships/oleObject" Target="../embeddings/oleObject2.bin"/><Relationship Id="rId4" Type="http://schemas.openxmlformats.org/officeDocument/2006/relationships/notesSlide" Target="../notesSlides/notesSlide5.xml"/><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tags" Target="../tags/tag17.xml"/><Relationship Id="rId13" Type="http://schemas.openxmlformats.org/officeDocument/2006/relationships/tags" Target="../tags/tag22.xml"/><Relationship Id="rId18" Type="http://schemas.openxmlformats.org/officeDocument/2006/relationships/tags" Target="../tags/tag27.xml"/><Relationship Id="rId26" Type="http://schemas.openxmlformats.org/officeDocument/2006/relationships/image" Target="../media/image8.emf"/><Relationship Id="rId3" Type="http://schemas.openxmlformats.org/officeDocument/2006/relationships/tags" Target="../tags/tag12.xml"/><Relationship Id="rId21" Type="http://schemas.openxmlformats.org/officeDocument/2006/relationships/tags" Target="../tags/tag30.xml"/><Relationship Id="rId7" Type="http://schemas.openxmlformats.org/officeDocument/2006/relationships/tags" Target="../tags/tag16.xml"/><Relationship Id="rId12" Type="http://schemas.openxmlformats.org/officeDocument/2006/relationships/tags" Target="../tags/tag21.xml"/><Relationship Id="rId17" Type="http://schemas.openxmlformats.org/officeDocument/2006/relationships/tags" Target="../tags/tag26.xml"/><Relationship Id="rId25" Type="http://schemas.openxmlformats.org/officeDocument/2006/relationships/oleObject" Target="../embeddings/oleObject3.bin"/><Relationship Id="rId2" Type="http://schemas.openxmlformats.org/officeDocument/2006/relationships/tags" Target="../tags/tag11.xml"/><Relationship Id="rId16" Type="http://schemas.openxmlformats.org/officeDocument/2006/relationships/tags" Target="../tags/tag25.xml"/><Relationship Id="rId20" Type="http://schemas.openxmlformats.org/officeDocument/2006/relationships/tags" Target="../tags/tag29.xml"/><Relationship Id="rId29" Type="http://schemas.openxmlformats.org/officeDocument/2006/relationships/chart" Target="../charts/chart3.xml"/><Relationship Id="rId1" Type="http://schemas.openxmlformats.org/officeDocument/2006/relationships/vmlDrawing" Target="../drawings/vmlDrawing3.vml"/><Relationship Id="rId6" Type="http://schemas.openxmlformats.org/officeDocument/2006/relationships/tags" Target="../tags/tag15.xml"/><Relationship Id="rId11" Type="http://schemas.openxmlformats.org/officeDocument/2006/relationships/tags" Target="../tags/tag20.xml"/><Relationship Id="rId24" Type="http://schemas.openxmlformats.org/officeDocument/2006/relationships/notesSlide" Target="../notesSlides/notesSlide6.xml"/><Relationship Id="rId32" Type="http://schemas.openxmlformats.org/officeDocument/2006/relationships/image" Target="../media/image6.png"/><Relationship Id="rId5" Type="http://schemas.openxmlformats.org/officeDocument/2006/relationships/tags" Target="../tags/tag14.xml"/><Relationship Id="rId15" Type="http://schemas.openxmlformats.org/officeDocument/2006/relationships/tags" Target="../tags/tag24.xml"/><Relationship Id="rId23" Type="http://schemas.openxmlformats.org/officeDocument/2006/relationships/slideLayout" Target="../slideLayouts/slideLayout10.xml"/><Relationship Id="rId28" Type="http://schemas.openxmlformats.org/officeDocument/2006/relationships/chart" Target="../charts/chart2.xml"/><Relationship Id="rId10" Type="http://schemas.openxmlformats.org/officeDocument/2006/relationships/tags" Target="../tags/tag19.xml"/><Relationship Id="rId19" Type="http://schemas.openxmlformats.org/officeDocument/2006/relationships/tags" Target="../tags/tag28.xml"/><Relationship Id="rId31" Type="http://schemas.openxmlformats.org/officeDocument/2006/relationships/image" Target="../media/image5.png"/><Relationship Id="rId4" Type="http://schemas.openxmlformats.org/officeDocument/2006/relationships/tags" Target="../tags/tag13.xml"/><Relationship Id="rId9" Type="http://schemas.openxmlformats.org/officeDocument/2006/relationships/tags" Target="../tags/tag18.xml"/><Relationship Id="rId14" Type="http://schemas.openxmlformats.org/officeDocument/2006/relationships/tags" Target="../tags/tag23.xml"/><Relationship Id="rId22" Type="http://schemas.openxmlformats.org/officeDocument/2006/relationships/tags" Target="../tags/tag31.xml"/><Relationship Id="rId27" Type="http://schemas.openxmlformats.org/officeDocument/2006/relationships/chart" Target="../charts/chart1.xml"/><Relationship Id="rId30" Type="http://schemas.openxmlformats.org/officeDocument/2006/relationships/hyperlink" Target="https://www.infotech.com/research/data-center-networking-vendor-landscape-storyboard?utm_source=SS_Sample&amp;utm_medium=Collateral&amp;utm_campaign=Collateral" TargetMode="External"/></Relationships>
</file>

<file path=ppt/slides/_rels/slide7.xml.rels><?xml version="1.0" encoding="UTF-8" standalone="yes"?>
<Relationships xmlns="http://schemas.openxmlformats.org/package/2006/relationships"><Relationship Id="rId8" Type="http://schemas.openxmlformats.org/officeDocument/2006/relationships/tags" Target="../tags/tag39.xml"/><Relationship Id="rId13" Type="http://schemas.openxmlformats.org/officeDocument/2006/relationships/tags" Target="../tags/tag44.xml"/><Relationship Id="rId18" Type="http://schemas.openxmlformats.org/officeDocument/2006/relationships/image" Target="../media/image5.png"/><Relationship Id="rId3" Type="http://schemas.openxmlformats.org/officeDocument/2006/relationships/tags" Target="../tags/tag34.xml"/><Relationship Id="rId7" Type="http://schemas.openxmlformats.org/officeDocument/2006/relationships/tags" Target="../tags/tag38.xml"/><Relationship Id="rId12" Type="http://schemas.openxmlformats.org/officeDocument/2006/relationships/tags" Target="../tags/tag43.xml"/><Relationship Id="rId17" Type="http://schemas.openxmlformats.org/officeDocument/2006/relationships/hyperlink" Target="https://www.infotech.com/research/data-center-networking-vendor-landscape-storyboard?utm_source=SS_Sample&amp;utm_medium=Collateral&amp;utm_campaign=Collateral" TargetMode="External"/><Relationship Id="rId2" Type="http://schemas.openxmlformats.org/officeDocument/2006/relationships/tags" Target="../tags/tag33.xml"/><Relationship Id="rId16" Type="http://schemas.openxmlformats.org/officeDocument/2006/relationships/image" Target="../media/image9.png"/><Relationship Id="rId1" Type="http://schemas.openxmlformats.org/officeDocument/2006/relationships/tags" Target="../tags/tag32.xml"/><Relationship Id="rId6" Type="http://schemas.openxmlformats.org/officeDocument/2006/relationships/tags" Target="../tags/tag37.xml"/><Relationship Id="rId11" Type="http://schemas.openxmlformats.org/officeDocument/2006/relationships/tags" Target="../tags/tag42.xml"/><Relationship Id="rId5" Type="http://schemas.openxmlformats.org/officeDocument/2006/relationships/tags" Target="../tags/tag36.xml"/><Relationship Id="rId15" Type="http://schemas.openxmlformats.org/officeDocument/2006/relationships/notesSlide" Target="../notesSlides/notesSlide7.xml"/><Relationship Id="rId10" Type="http://schemas.openxmlformats.org/officeDocument/2006/relationships/tags" Target="../tags/tag41.xml"/><Relationship Id="rId19" Type="http://schemas.openxmlformats.org/officeDocument/2006/relationships/image" Target="../media/image6.png"/><Relationship Id="rId4" Type="http://schemas.openxmlformats.org/officeDocument/2006/relationships/tags" Target="../tags/tag35.xml"/><Relationship Id="rId9" Type="http://schemas.openxmlformats.org/officeDocument/2006/relationships/tags" Target="../tags/tag40.xml"/><Relationship Id="rId14"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8" Type="http://schemas.openxmlformats.org/officeDocument/2006/relationships/tags" Target="../tags/tag52.xml"/><Relationship Id="rId13" Type="http://schemas.openxmlformats.org/officeDocument/2006/relationships/slideLayout" Target="../slideLayouts/slideLayout4.xml"/><Relationship Id="rId3" Type="http://schemas.openxmlformats.org/officeDocument/2006/relationships/tags" Target="../tags/tag47.xml"/><Relationship Id="rId7" Type="http://schemas.openxmlformats.org/officeDocument/2006/relationships/tags" Target="../tags/tag51.xml"/><Relationship Id="rId12" Type="http://schemas.openxmlformats.org/officeDocument/2006/relationships/tags" Target="../tags/tag56.xml"/><Relationship Id="rId17" Type="http://schemas.openxmlformats.org/officeDocument/2006/relationships/image" Target="../media/image6.png"/><Relationship Id="rId2" Type="http://schemas.openxmlformats.org/officeDocument/2006/relationships/tags" Target="../tags/tag46.xml"/><Relationship Id="rId16" Type="http://schemas.openxmlformats.org/officeDocument/2006/relationships/image" Target="../media/image5.png"/><Relationship Id="rId1" Type="http://schemas.openxmlformats.org/officeDocument/2006/relationships/tags" Target="../tags/tag45.xml"/><Relationship Id="rId6" Type="http://schemas.openxmlformats.org/officeDocument/2006/relationships/tags" Target="../tags/tag50.xml"/><Relationship Id="rId11" Type="http://schemas.openxmlformats.org/officeDocument/2006/relationships/tags" Target="../tags/tag55.xml"/><Relationship Id="rId5" Type="http://schemas.openxmlformats.org/officeDocument/2006/relationships/tags" Target="../tags/tag49.xml"/><Relationship Id="rId15" Type="http://schemas.openxmlformats.org/officeDocument/2006/relationships/hyperlink" Target="https://www.infotech.com/research/data-center-networking-vendor-landscape-storyboard?utm_source=SS_Sample&amp;utm_medium=Collateral&amp;utm_campaign=Collateral" TargetMode="External"/><Relationship Id="rId10" Type="http://schemas.openxmlformats.org/officeDocument/2006/relationships/tags" Target="../tags/tag54.xml"/><Relationship Id="rId4" Type="http://schemas.openxmlformats.org/officeDocument/2006/relationships/tags" Target="../tags/tag48.xml"/><Relationship Id="rId9" Type="http://schemas.openxmlformats.org/officeDocument/2006/relationships/tags" Target="../tags/tag53.xml"/><Relationship Id="rId1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tags" Target="../tags/tag58.xml"/><Relationship Id="rId7" Type="http://schemas.openxmlformats.org/officeDocument/2006/relationships/oleObject" Target="../embeddings/oleObject4.bin"/><Relationship Id="rId2" Type="http://schemas.openxmlformats.org/officeDocument/2006/relationships/tags" Target="../tags/tag57.xml"/><Relationship Id="rId1" Type="http://schemas.openxmlformats.org/officeDocument/2006/relationships/vmlDrawing" Target="../drawings/vmlDrawing4.vml"/><Relationship Id="rId6" Type="http://schemas.openxmlformats.org/officeDocument/2006/relationships/notesSlide" Target="../notesSlides/notesSlide9.xml"/><Relationship Id="rId11" Type="http://schemas.openxmlformats.org/officeDocument/2006/relationships/image" Target="../media/image6.png"/><Relationship Id="rId5" Type="http://schemas.openxmlformats.org/officeDocument/2006/relationships/slideLayout" Target="../slideLayouts/slideLayout7.xml"/><Relationship Id="rId10" Type="http://schemas.openxmlformats.org/officeDocument/2006/relationships/image" Target="../media/image5.png"/><Relationship Id="rId4" Type="http://schemas.openxmlformats.org/officeDocument/2006/relationships/tags" Target="../tags/tag59.xml"/><Relationship Id="rId9" Type="http://schemas.openxmlformats.org/officeDocument/2006/relationships/hyperlink" Target="https://www.infotech.com/research/data-center-networking-vendor-landscape-storyboard?utm_source=SS_Sample&amp;utm_medium=Collateral&amp;utm_campaign=Collater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pPr lvl="0"/>
            <a:r>
              <a:rPr lang="en-CA" dirty="0" smtClean="0"/>
              <a:t>Vendor Landscape: </a:t>
            </a:r>
            <a:r>
              <a:rPr lang="en-CA" dirty="0"/>
              <a:t>Data Center Networking</a:t>
            </a:r>
            <a:endParaRPr lang="en-US" dirty="0"/>
          </a:p>
        </p:txBody>
      </p:sp>
      <p:sp>
        <p:nvSpPr>
          <p:cNvPr id="8" name="Text Placeholder 7"/>
          <p:cNvSpPr>
            <a:spLocks noGrp="1"/>
          </p:cNvSpPr>
          <p:nvPr>
            <p:ph type="body" sz="quarter" idx="16"/>
          </p:nvPr>
        </p:nvSpPr>
        <p:spPr/>
        <p:txBody>
          <a:bodyPr/>
          <a:lstStyle/>
          <a:p>
            <a:r>
              <a:rPr lang="en-CA" dirty="0" smtClean="0"/>
              <a:t>It may be time to switch up your data center</a:t>
            </a:r>
            <a:r>
              <a:rPr lang="en-CA" dirty="0"/>
              <a:t> </a:t>
            </a:r>
            <a:r>
              <a:rPr lang="en-CA" dirty="0" smtClean="0"/>
              <a:t>network.</a:t>
            </a:r>
            <a:endParaRPr lang="en-CA" dirty="0"/>
          </a:p>
        </p:txBody>
      </p:sp>
      <p:grpSp>
        <p:nvGrpSpPr>
          <p:cNvPr id="4" name="Group 3"/>
          <p:cNvGrpSpPr/>
          <p:nvPr/>
        </p:nvGrpSpPr>
        <p:grpSpPr>
          <a:xfrm>
            <a:off x="0" y="5402461"/>
            <a:ext cx="9144000" cy="1455539"/>
            <a:chOff x="0" y="5402461"/>
            <a:chExt cx="9144000" cy="1455539"/>
          </a:xfrm>
        </p:grpSpPr>
        <p:pic>
          <p:nvPicPr>
            <p:cNvPr id="5" name="Picture 4"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6" name="Group 5"/>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2016 Info-Tech Research Group</a:t>
                </a:r>
                <a:endParaRPr lang="en-CA" sz="800" dirty="0">
                  <a:solidFill>
                    <a:schemeClr val="bg1">
                      <a:lumMod val="65000"/>
                    </a:schemeClr>
                  </a:solidFill>
                </a:endParaRPr>
              </a:p>
            </p:txBody>
          </p:sp>
          <p:sp>
            <p:nvSpPr>
              <p:cNvPr id="10" name="Rectangle 9"/>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spTree>
    <p:extLst>
      <p:ext uri="{BB962C8B-B14F-4D97-AF65-F5344CB8AC3E}">
        <p14:creationId xmlns:p14="http://schemas.microsoft.com/office/powerpoint/2010/main" val="1005468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Vendor Landscape Methodology:</a:t>
            </a:r>
            <a:br>
              <a:rPr lang="en-CA" dirty="0" smtClean="0"/>
            </a:br>
            <a:r>
              <a:rPr lang="en-CA" dirty="0" smtClean="0"/>
              <a:t>Overview</a:t>
            </a:r>
            <a:endParaRPr lang="en-CA" dirty="0"/>
          </a:p>
        </p:txBody>
      </p:sp>
      <p:sp>
        <p:nvSpPr>
          <p:cNvPr id="3" name="Text Placeholder 2"/>
          <p:cNvSpPr>
            <a:spLocks noGrp="1"/>
          </p:cNvSpPr>
          <p:nvPr>
            <p:ph type="body" sz="quarter" idx="16"/>
          </p:nvPr>
        </p:nvSpPr>
        <p:spPr>
          <a:xfrm>
            <a:off x="249302" y="1279525"/>
            <a:ext cx="8627997" cy="5166995"/>
          </a:xfrm>
        </p:spPr>
        <p:txBody>
          <a:bodyPr/>
          <a:lstStyle/>
          <a:p>
            <a:pPr marL="0" indent="0">
              <a:lnSpc>
                <a:spcPct val="100000"/>
              </a:lnSpc>
              <a:spcBef>
                <a:spcPts val="0"/>
              </a:spcBef>
              <a:spcAft>
                <a:spcPts val="600"/>
              </a:spcAft>
              <a:buNone/>
            </a:pPr>
            <a:r>
              <a:rPr lang="en-CA" sz="1050" dirty="0" smtClean="0"/>
              <a:t>Info-Tech’s Vendor Landscapes are research materials that review a particular IT market space, evaluating the strengths and abilities of both the products available in that space, as well as the vendors of those products. These materials are created by a team of dedicated analysts operating under the direction of a senior subject matter expert over a period of six weeks.</a:t>
            </a:r>
          </a:p>
          <a:p>
            <a:pPr marL="0" indent="0">
              <a:lnSpc>
                <a:spcPct val="100000"/>
              </a:lnSpc>
              <a:spcBef>
                <a:spcPts val="0"/>
              </a:spcBef>
              <a:spcAft>
                <a:spcPts val="0"/>
              </a:spcAft>
              <a:buNone/>
            </a:pPr>
            <a:r>
              <a:rPr lang="en-CA" sz="1050" dirty="0" smtClean="0"/>
              <a:t>Evaluations weigh selected vendors and their products (collectively “solutions”) on the following eight criteria to determine overall standing:</a:t>
            </a:r>
          </a:p>
          <a:p>
            <a:pPr marL="231775" indent="-122238">
              <a:lnSpc>
                <a:spcPct val="100000"/>
              </a:lnSpc>
              <a:spcBef>
                <a:spcPts val="0"/>
              </a:spcBef>
              <a:spcAft>
                <a:spcPts val="0"/>
              </a:spcAft>
            </a:pPr>
            <a:r>
              <a:rPr lang="en-CA" sz="1050" dirty="0" smtClean="0"/>
              <a:t>Features: The presence of advanced and market-differentiating capabilities.</a:t>
            </a:r>
          </a:p>
          <a:p>
            <a:pPr marL="231775" indent="-122238">
              <a:lnSpc>
                <a:spcPct val="100000"/>
              </a:lnSpc>
              <a:spcBef>
                <a:spcPts val="0"/>
              </a:spcBef>
              <a:spcAft>
                <a:spcPts val="0"/>
              </a:spcAft>
            </a:pPr>
            <a:r>
              <a:rPr lang="en-CA" sz="1050" dirty="0" smtClean="0"/>
              <a:t>Usability: The intuitiveness, power, and integrated nature of administrative consoles and client software components.</a:t>
            </a:r>
          </a:p>
          <a:p>
            <a:pPr marL="231775" indent="-122238">
              <a:lnSpc>
                <a:spcPct val="100000"/>
              </a:lnSpc>
              <a:spcBef>
                <a:spcPts val="0"/>
              </a:spcBef>
              <a:spcAft>
                <a:spcPts val="0"/>
              </a:spcAft>
            </a:pPr>
            <a:r>
              <a:rPr lang="en-CA" sz="1050" dirty="0" smtClean="0"/>
              <a:t>Architecture: The degree of integration with the vendor’s other tools, flexibility of deployment, and breadth of platform applicability.</a:t>
            </a:r>
          </a:p>
          <a:p>
            <a:pPr marL="231775" indent="-122238">
              <a:lnSpc>
                <a:spcPct val="100000"/>
              </a:lnSpc>
              <a:spcBef>
                <a:spcPts val="0"/>
              </a:spcBef>
              <a:spcAft>
                <a:spcPts val="0"/>
              </a:spcAft>
            </a:pPr>
            <a:r>
              <a:rPr lang="en-CA" sz="1050" dirty="0" smtClean="0"/>
              <a:t>Viability: The stability of the company as measured by its history in the market, the size of its client base, and its financial performance.</a:t>
            </a:r>
          </a:p>
          <a:p>
            <a:pPr marL="231775" indent="-122238">
              <a:lnSpc>
                <a:spcPct val="100000"/>
              </a:lnSpc>
              <a:spcBef>
                <a:spcPts val="0"/>
              </a:spcBef>
              <a:spcAft>
                <a:spcPts val="0"/>
              </a:spcAft>
            </a:pPr>
            <a:r>
              <a:rPr lang="en-CA" sz="1050" dirty="0" smtClean="0"/>
              <a:t>Strategy: The commitment to both the market-space, as well as to the various sized clients (small, mid-sized, and enterprise clients).</a:t>
            </a:r>
          </a:p>
          <a:p>
            <a:pPr marL="231775" indent="-122238">
              <a:lnSpc>
                <a:spcPct val="100000"/>
              </a:lnSpc>
              <a:spcBef>
                <a:spcPts val="0"/>
              </a:spcBef>
              <a:spcAft>
                <a:spcPts val="0"/>
              </a:spcAft>
            </a:pPr>
            <a:r>
              <a:rPr lang="en-CA" sz="1050" dirty="0" smtClean="0"/>
              <a:t>Reach: The ability of the vendor to support its products on a global scale.</a:t>
            </a:r>
          </a:p>
          <a:p>
            <a:pPr marL="231775" indent="-122238">
              <a:lnSpc>
                <a:spcPct val="100000"/>
              </a:lnSpc>
              <a:spcBef>
                <a:spcPts val="0"/>
              </a:spcBef>
              <a:spcAft>
                <a:spcPts val="600"/>
              </a:spcAft>
            </a:pPr>
            <a:r>
              <a:rPr lang="en-CA" sz="1050" dirty="0" smtClean="0"/>
              <a:t>Channel: The measure of the size of the vendor’s channel partner program, as well as any channel strengthening strategies.</a:t>
            </a:r>
          </a:p>
          <a:p>
            <a:pPr marL="0" indent="0">
              <a:lnSpc>
                <a:spcPct val="100000"/>
              </a:lnSpc>
              <a:spcBef>
                <a:spcPts val="0"/>
              </a:spcBef>
              <a:spcAft>
                <a:spcPts val="0"/>
              </a:spcAft>
              <a:buNone/>
            </a:pPr>
            <a:r>
              <a:rPr lang="en-CA" sz="1050" dirty="0" smtClean="0"/>
              <a:t>Evaluated solutions are plotted on a standard two by two matrix:</a:t>
            </a:r>
          </a:p>
          <a:p>
            <a:pPr marL="231775" indent="-122238">
              <a:lnSpc>
                <a:spcPct val="100000"/>
              </a:lnSpc>
              <a:spcBef>
                <a:spcPts val="0"/>
              </a:spcBef>
              <a:spcAft>
                <a:spcPts val="0"/>
              </a:spcAft>
            </a:pPr>
            <a:r>
              <a:rPr lang="en-CA" sz="1050" dirty="0" smtClean="0"/>
              <a:t>Champions: Both the product and the vendor receive scores that are above the average score for the evaluated group.</a:t>
            </a:r>
          </a:p>
          <a:p>
            <a:pPr marL="231775" indent="-122238">
              <a:lnSpc>
                <a:spcPct val="100000"/>
              </a:lnSpc>
              <a:spcBef>
                <a:spcPts val="0"/>
              </a:spcBef>
              <a:spcAft>
                <a:spcPts val="0"/>
              </a:spcAft>
            </a:pPr>
            <a:r>
              <a:rPr lang="en-CA" sz="1050" dirty="0" smtClean="0"/>
              <a:t>Innovators: The product receives a score that is above the average score for the evaluated group, but the vendor receives a score that is below the average score for the evaluated group.</a:t>
            </a:r>
          </a:p>
          <a:p>
            <a:pPr marL="231775" indent="-122238">
              <a:lnSpc>
                <a:spcPct val="100000"/>
              </a:lnSpc>
              <a:spcBef>
                <a:spcPts val="0"/>
              </a:spcBef>
              <a:spcAft>
                <a:spcPts val="0"/>
              </a:spcAft>
            </a:pPr>
            <a:r>
              <a:rPr lang="en-CA" sz="1050" dirty="0" smtClean="0"/>
              <a:t>Market Pillars: The product receives a score that is below the average score for the evaluated group, but the vendor receives a score that is above the average score for the evaluated group.</a:t>
            </a:r>
          </a:p>
          <a:p>
            <a:pPr marL="231775" indent="-122238">
              <a:lnSpc>
                <a:spcPct val="100000"/>
              </a:lnSpc>
              <a:spcBef>
                <a:spcPts val="0"/>
              </a:spcBef>
              <a:spcAft>
                <a:spcPts val="600"/>
              </a:spcAft>
            </a:pPr>
            <a:r>
              <a:rPr lang="en-CA" sz="1050" dirty="0" smtClean="0"/>
              <a:t>Emerging Players: Both the product and the vendor receive scores that are below the average score for the evaluated group.</a:t>
            </a:r>
          </a:p>
          <a:p>
            <a:pPr marL="0" indent="0">
              <a:lnSpc>
                <a:spcPct val="100000"/>
              </a:lnSpc>
              <a:spcBef>
                <a:spcPts val="0"/>
              </a:spcBef>
              <a:buNone/>
            </a:pPr>
            <a:r>
              <a:rPr lang="en-CA" sz="1050" dirty="0" smtClean="0"/>
              <a:t>Info-Tech’s Vendor Landscapes are researched and produced according to a strictly adhered to process that includes the following steps:</a:t>
            </a:r>
          </a:p>
          <a:p>
            <a:pPr marL="231775" lvl="0" indent="-122238">
              <a:lnSpc>
                <a:spcPct val="100000"/>
              </a:lnSpc>
              <a:spcBef>
                <a:spcPts val="0"/>
              </a:spcBef>
            </a:pPr>
            <a:r>
              <a:rPr lang="en-CA" sz="1050" dirty="0" smtClean="0"/>
              <a:t>Vendor/product selection</a:t>
            </a:r>
          </a:p>
          <a:p>
            <a:pPr marL="231775" lvl="0" indent="-122238">
              <a:lnSpc>
                <a:spcPct val="100000"/>
              </a:lnSpc>
              <a:spcBef>
                <a:spcPts val="0"/>
              </a:spcBef>
            </a:pPr>
            <a:r>
              <a:rPr lang="en-CA" sz="1050" dirty="0" smtClean="0"/>
              <a:t>Information gathering</a:t>
            </a:r>
          </a:p>
          <a:p>
            <a:pPr marL="231775" lvl="0" indent="-122238">
              <a:lnSpc>
                <a:spcPct val="100000"/>
              </a:lnSpc>
              <a:spcBef>
                <a:spcPts val="0"/>
              </a:spcBef>
            </a:pPr>
            <a:r>
              <a:rPr lang="en-CA" sz="1050" dirty="0" smtClean="0"/>
              <a:t>Vendor/product scoring</a:t>
            </a:r>
          </a:p>
          <a:p>
            <a:pPr marL="231775" lvl="0" indent="-122238">
              <a:lnSpc>
                <a:spcPct val="100000"/>
              </a:lnSpc>
              <a:spcBef>
                <a:spcPts val="0"/>
              </a:spcBef>
            </a:pPr>
            <a:r>
              <a:rPr lang="en-CA" sz="1050" dirty="0" smtClean="0"/>
              <a:t>Information presentation</a:t>
            </a:r>
          </a:p>
          <a:p>
            <a:pPr marL="231775" lvl="0" indent="-122238">
              <a:lnSpc>
                <a:spcPct val="100000"/>
              </a:lnSpc>
              <a:spcBef>
                <a:spcPts val="0"/>
              </a:spcBef>
            </a:pPr>
            <a:r>
              <a:rPr lang="en-CA" sz="1050" dirty="0" smtClean="0"/>
              <a:t>Fact checking</a:t>
            </a:r>
          </a:p>
          <a:p>
            <a:pPr marL="231775" lvl="0" indent="-122238">
              <a:lnSpc>
                <a:spcPct val="100000"/>
              </a:lnSpc>
              <a:spcBef>
                <a:spcPts val="0"/>
              </a:spcBef>
              <a:spcAft>
                <a:spcPts val="600"/>
              </a:spcAft>
            </a:pPr>
            <a:r>
              <a:rPr lang="en-CA" sz="1050" dirty="0" smtClean="0"/>
              <a:t>Publication</a:t>
            </a:r>
          </a:p>
          <a:p>
            <a:pPr marL="0" indent="0">
              <a:lnSpc>
                <a:spcPct val="100000"/>
              </a:lnSpc>
              <a:spcBef>
                <a:spcPts val="0"/>
              </a:spcBef>
              <a:buNone/>
            </a:pPr>
            <a:r>
              <a:rPr lang="en-CA" sz="1050" dirty="0" smtClean="0"/>
              <a:t>This document outlines how each of these steps is conducted.</a:t>
            </a:r>
            <a:endParaRPr lang="en-CA" sz="1050"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315075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Vendor Landscape Methodology:</a:t>
            </a:r>
            <a:br>
              <a:rPr lang="en-CA" dirty="0" smtClean="0"/>
            </a:br>
            <a:r>
              <a:rPr lang="en-CA" dirty="0" smtClean="0"/>
              <a:t>Vendor/Product Selection &amp; Information Gathering</a:t>
            </a:r>
            <a:endParaRPr lang="en-CA" dirty="0"/>
          </a:p>
        </p:txBody>
      </p:sp>
      <p:sp>
        <p:nvSpPr>
          <p:cNvPr id="3" name="Text Placeholder 2"/>
          <p:cNvSpPr>
            <a:spLocks noGrp="1"/>
          </p:cNvSpPr>
          <p:nvPr>
            <p:ph type="body" sz="quarter" idx="16"/>
          </p:nvPr>
        </p:nvSpPr>
        <p:spPr>
          <a:xfrm>
            <a:off x="249302" y="1279525"/>
            <a:ext cx="8627997" cy="4973925"/>
          </a:xfrm>
        </p:spPr>
        <p:txBody>
          <a:bodyPr/>
          <a:lstStyle/>
          <a:p>
            <a:pPr marL="0" indent="0">
              <a:lnSpc>
                <a:spcPct val="100000"/>
              </a:lnSpc>
              <a:spcBef>
                <a:spcPts val="0"/>
              </a:spcBef>
              <a:spcAft>
                <a:spcPts val="600"/>
              </a:spcAft>
              <a:buNone/>
            </a:pPr>
            <a:r>
              <a:rPr lang="en-CA" sz="1050" dirty="0" smtClean="0"/>
              <a:t>Info-Tech works closely with its client base to solicit guidance in terms of understanding the vendors with whom clients wish to work and the products that they wish evaluated; this demand pool forms the basis of the vendor selection process for Vendor Landscapes. Balancing this demand, Info-Tech also relies upon the deep subject matter expertise and market awareness of its Senior, Lead, and Principle Research Analysts to ensure that appropriate solutions are included in the evaluation. As an aspect of that expertise and awareness, Info-Tech’s analysts may, at their discretion, determine the specific capabilities that are required of the products under evaluation, and include in the Vendor Landscape only those solutions that meet all specified requirements. </a:t>
            </a:r>
          </a:p>
          <a:p>
            <a:pPr marL="0" indent="0">
              <a:lnSpc>
                <a:spcPct val="100000"/>
              </a:lnSpc>
              <a:spcBef>
                <a:spcPts val="0"/>
              </a:spcBef>
              <a:spcAft>
                <a:spcPts val="600"/>
              </a:spcAft>
              <a:buNone/>
            </a:pPr>
            <a:r>
              <a:rPr lang="en-CA" sz="1050" dirty="0" smtClean="0"/>
              <a:t>Information on vendors and products is gathered in a number of ways via a number of channels.</a:t>
            </a:r>
          </a:p>
          <a:p>
            <a:pPr marL="0" indent="0">
              <a:lnSpc>
                <a:spcPct val="100000"/>
              </a:lnSpc>
              <a:spcBef>
                <a:spcPts val="0"/>
              </a:spcBef>
              <a:spcAft>
                <a:spcPts val="0"/>
              </a:spcAft>
              <a:buNone/>
            </a:pPr>
            <a:r>
              <a:rPr lang="en-CA" sz="1050" dirty="0" smtClean="0"/>
              <a:t>Initially, a request package is submitted to vendors to solicit information on a broad range of topics. The request package includes:</a:t>
            </a:r>
          </a:p>
          <a:p>
            <a:pPr lvl="0">
              <a:lnSpc>
                <a:spcPct val="100000"/>
              </a:lnSpc>
              <a:spcBef>
                <a:spcPts val="0"/>
              </a:spcBef>
              <a:spcAft>
                <a:spcPts val="0"/>
              </a:spcAft>
            </a:pPr>
            <a:r>
              <a:rPr lang="en-CA" sz="1050" dirty="0" smtClean="0"/>
              <a:t>A detailed survey.</a:t>
            </a:r>
          </a:p>
          <a:p>
            <a:pPr lvl="0">
              <a:lnSpc>
                <a:spcPct val="100000"/>
              </a:lnSpc>
              <a:spcBef>
                <a:spcPts val="0"/>
              </a:spcBef>
              <a:spcAft>
                <a:spcPts val="0"/>
              </a:spcAft>
            </a:pPr>
            <a:r>
              <a:rPr lang="en-CA" sz="1050" dirty="0" smtClean="0"/>
              <a:t>A pricing scenario (see Vendor Landscape Methodology: Price Evaluation and Pricing Scenario, below).</a:t>
            </a:r>
          </a:p>
          <a:p>
            <a:pPr lvl="0">
              <a:lnSpc>
                <a:spcPct val="100000"/>
              </a:lnSpc>
              <a:spcBef>
                <a:spcPts val="0"/>
              </a:spcBef>
              <a:spcAft>
                <a:spcPts val="0"/>
              </a:spcAft>
            </a:pPr>
            <a:r>
              <a:rPr lang="en-CA" sz="1050" dirty="0" smtClean="0"/>
              <a:t>A request for reference clients.</a:t>
            </a:r>
          </a:p>
          <a:p>
            <a:pPr lvl="0">
              <a:lnSpc>
                <a:spcPct val="100000"/>
              </a:lnSpc>
              <a:spcBef>
                <a:spcPts val="0"/>
              </a:spcBef>
              <a:spcAft>
                <a:spcPts val="600"/>
              </a:spcAft>
            </a:pPr>
            <a:r>
              <a:rPr lang="en-CA" sz="1050" dirty="0" smtClean="0"/>
              <a:t>A request for a briefing and, where applicable, guided product demonstration.</a:t>
            </a:r>
          </a:p>
          <a:p>
            <a:pPr marL="0" indent="0">
              <a:lnSpc>
                <a:spcPct val="100000"/>
              </a:lnSpc>
              <a:spcBef>
                <a:spcPts val="0"/>
              </a:spcBef>
              <a:spcAft>
                <a:spcPts val="600"/>
              </a:spcAft>
              <a:buNone/>
            </a:pPr>
            <a:r>
              <a:rPr lang="en-CA" sz="1050" dirty="0" smtClean="0"/>
              <a:t>These request packages are distributed approximately twelve weeks prior to the initiation of the actual research project to allow vendors ample time to consolidate the required information and schedule appropriate resources.</a:t>
            </a:r>
          </a:p>
          <a:p>
            <a:pPr marL="0" indent="0">
              <a:lnSpc>
                <a:spcPct val="100000"/>
              </a:lnSpc>
              <a:spcBef>
                <a:spcPts val="0"/>
              </a:spcBef>
              <a:spcAft>
                <a:spcPts val="600"/>
              </a:spcAft>
              <a:buNone/>
            </a:pPr>
            <a:r>
              <a:rPr lang="en-CA" sz="1050" dirty="0" smtClean="0"/>
              <a:t>During the course of the research project, briefings and demonstrations are scheduled (generally for one hour each session, though more time is scheduled as required) to allow the analyst team to discuss the information provided in the survey, validate vendor claims, and gain direct exposure to the evaluated products. Additionally, an end-user survey is circulated to Info-Tech’s client base and vendor-supplied reference accounts are interviewed to solicit their feedback on their experiences with the evaluated solutions and with the vendors of those solutions.</a:t>
            </a:r>
          </a:p>
          <a:p>
            <a:pPr marL="0" indent="0">
              <a:lnSpc>
                <a:spcPct val="100000"/>
              </a:lnSpc>
              <a:spcBef>
                <a:spcPts val="0"/>
              </a:spcBef>
              <a:spcAft>
                <a:spcPts val="600"/>
              </a:spcAft>
              <a:buNone/>
            </a:pPr>
            <a:r>
              <a:rPr lang="en-CA" sz="1050" dirty="0" smtClean="0"/>
              <a:t>These materials are supplemented by a thorough review of all product briefs, technical manuals, and publicly available marketing materials about the product, as well as about the vendor itself.</a:t>
            </a:r>
          </a:p>
          <a:p>
            <a:pPr marL="0" indent="0">
              <a:lnSpc>
                <a:spcPct val="100000"/>
              </a:lnSpc>
              <a:spcBef>
                <a:spcPts val="0"/>
              </a:spcBef>
              <a:spcAft>
                <a:spcPts val="600"/>
              </a:spcAft>
              <a:buNone/>
            </a:pPr>
            <a:r>
              <a:rPr lang="en-CA" sz="1050" dirty="0" smtClean="0"/>
              <a:t>Refusal by a vendor to supply completed surveys or submit to participation in briefings and demonstrations does not eliminate a vendor from inclusion in the evaluation. Where analyst and client input has determined that a vendor belongs in a particular evaluation, it will be evaluated as best as possible based on publicly available materials only. As these materials are not as comprehensive as a survey, briefing, and demonstration, the possibility exists that the evaluation may not be as thorough or accurate. Since Info-Tech includes vendors regardless of vendor participation, it is always in the vendor’s best interest to participate fully.</a:t>
            </a:r>
          </a:p>
          <a:p>
            <a:pPr marL="0" indent="0">
              <a:lnSpc>
                <a:spcPct val="100000"/>
              </a:lnSpc>
              <a:spcBef>
                <a:spcPts val="0"/>
              </a:spcBef>
              <a:spcAft>
                <a:spcPts val="600"/>
              </a:spcAft>
              <a:buNone/>
            </a:pPr>
            <a:r>
              <a:rPr lang="en-CA" sz="1050" dirty="0" smtClean="0"/>
              <a:t>All information is recorded and catalogued, as required, to facilitate scoring and for future reference.</a:t>
            </a:r>
            <a:endParaRPr lang="en-CA" sz="1050"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1358042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hangingPunct="0">
              <a:spcBef>
                <a:spcPts val="0"/>
              </a:spcBef>
              <a:buClr>
                <a:srgbClr val="333333"/>
              </a:buClr>
              <a:buSzPct val="120000"/>
            </a:pPr>
            <a:r>
              <a:rPr lang="en-CA" b="1" dirty="0" smtClean="0">
                <a:solidFill>
                  <a:srgbClr val="333333"/>
                </a:solidFill>
                <a:latin typeface="Arial"/>
              </a:rPr>
              <a:t>Sign up for free trial membership to get practical</a:t>
            </a:r>
          </a:p>
          <a:p>
            <a:pPr eaLnBrk="0" hangingPunct="0">
              <a:spcBef>
                <a:spcPts val="0"/>
              </a:spcBef>
              <a:buClr>
                <a:srgbClr val="333333"/>
              </a:buClr>
              <a:buSzPct val="120000"/>
            </a:pPr>
            <a:r>
              <a:rPr lang="en-CA" b="1" dirty="0" smtClean="0">
                <a:solidFill>
                  <a:srgbClr val="333333"/>
                </a:solidFill>
                <a:latin typeface="Arial"/>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r" eaLnBrk="0" hangingPunct="0">
              <a:lnSpc>
                <a:spcPts val="1350"/>
              </a:lnSpc>
              <a:spcBef>
                <a:spcPts val="500"/>
              </a:spcBef>
              <a:buClr>
                <a:srgbClr val="333333"/>
              </a:buClr>
              <a:buSzPct val="120000"/>
              <a:buFont typeface="Arial" pitchFamily="34" charset="0"/>
              <a:buNone/>
              <a:defRPr/>
            </a:pPr>
            <a:r>
              <a:rPr lang="en-CA" sz="1400" b="1" dirty="0" smtClean="0">
                <a:solidFill>
                  <a:srgbClr val="333333"/>
                </a:solidFill>
                <a:latin typeface="Arial"/>
                <a:hlinkClick r:id="rId2"/>
              </a:rPr>
              <a:t>www.infotech.com</a:t>
            </a:r>
            <a:endParaRPr lang="en-CA" sz="1400" dirty="0">
              <a:solidFill>
                <a:srgbClr val="333333"/>
              </a:solidFill>
              <a:latin typeface="Arial"/>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solidFill>
                  <a:srgbClr val="333333"/>
                </a:solidFill>
              </a:rPr>
              <a:t>Quickly get up to speed</a:t>
            </a:r>
            <a:br>
              <a:rPr lang="en-CA" sz="1400" dirty="0" smtClean="0">
                <a:solidFill>
                  <a:srgbClr val="333333"/>
                </a:solidFill>
              </a:rPr>
            </a:br>
            <a:r>
              <a:rPr lang="en-CA" sz="1400" dirty="0" smtClean="0">
                <a:solidFill>
                  <a:srgbClr val="333333"/>
                </a:solidFill>
              </a:rPr>
              <a:t>with new technologies</a:t>
            </a:r>
            <a:br>
              <a:rPr lang="en-CA" sz="1400" dirty="0" smtClean="0">
                <a:solidFill>
                  <a:srgbClr val="333333"/>
                </a:solidFill>
              </a:rPr>
            </a:br>
            <a:endParaRPr lang="en-CA" sz="1400" dirty="0" smtClean="0">
              <a:solidFill>
                <a:srgbClr val="333333"/>
              </a:solidFill>
            </a:endParaRPr>
          </a:p>
          <a:p>
            <a:pPr marL="342900" indent="-342900" algn="l">
              <a:buFont typeface="Wingdings" pitchFamily="2" charset="2"/>
              <a:buChar char="ü"/>
            </a:pPr>
            <a:r>
              <a:rPr lang="en-CA" sz="1400" dirty="0" smtClean="0">
                <a:solidFill>
                  <a:srgbClr val="333333"/>
                </a:solidFill>
              </a:rPr>
              <a:t>Make the right technology</a:t>
            </a:r>
            <a:br>
              <a:rPr lang="en-CA" sz="1400" dirty="0" smtClean="0">
                <a:solidFill>
                  <a:srgbClr val="333333"/>
                </a:solidFill>
              </a:rPr>
            </a:br>
            <a:r>
              <a:rPr lang="en-CA" sz="1400" dirty="0" smtClean="0">
                <a:solidFill>
                  <a:srgbClr val="333333"/>
                </a:solidFill>
              </a:rPr>
              <a:t>purchasing decisions – fast</a:t>
            </a:r>
            <a:br>
              <a:rPr lang="en-CA" sz="1400" dirty="0" smtClean="0">
                <a:solidFill>
                  <a:srgbClr val="333333"/>
                </a:solidFill>
              </a:rPr>
            </a:br>
            <a:endParaRPr lang="en-CA" sz="1400" dirty="0" smtClean="0">
              <a:solidFill>
                <a:srgbClr val="333333"/>
              </a:solidFill>
            </a:endParaRPr>
          </a:p>
          <a:p>
            <a:pPr marL="342900" indent="-342900" algn="l">
              <a:buFont typeface="Wingdings" pitchFamily="2" charset="2"/>
              <a:buChar char="ü"/>
            </a:pPr>
            <a:r>
              <a:rPr lang="en-CA" sz="1400" dirty="0" smtClean="0">
                <a:solidFill>
                  <a:srgbClr val="333333"/>
                </a:solidFill>
              </a:rPr>
              <a:t>Deliver critical IT</a:t>
            </a:r>
            <a:br>
              <a:rPr lang="en-CA" sz="1400" dirty="0" smtClean="0">
                <a:solidFill>
                  <a:srgbClr val="333333"/>
                </a:solidFill>
              </a:rPr>
            </a:br>
            <a:r>
              <a:rPr lang="en-CA" sz="1400" dirty="0" smtClean="0">
                <a:solidFill>
                  <a:srgbClr val="333333"/>
                </a:solidFill>
              </a:rPr>
              <a:t>projects, on time and</a:t>
            </a:r>
            <a:br>
              <a:rPr lang="en-CA" sz="1400" dirty="0" smtClean="0">
                <a:solidFill>
                  <a:srgbClr val="333333"/>
                </a:solidFill>
              </a:rPr>
            </a:br>
            <a:r>
              <a:rPr lang="en-CA" sz="1400" dirty="0" smtClean="0">
                <a:solidFill>
                  <a:srgbClr val="333333"/>
                </a:solidFill>
              </a:rPr>
              <a:t>within budget</a:t>
            </a:r>
          </a:p>
          <a:p>
            <a:endParaRPr lang="en-CA" sz="1400" dirty="0">
              <a:solidFill>
                <a:srgbClr val="333333"/>
              </a:solidFill>
            </a:endParaRPr>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solidFill>
                  <a:srgbClr val="333333"/>
                </a:solidFill>
              </a:rPr>
              <a:t>Manage business expectations</a:t>
            </a:r>
            <a:br>
              <a:rPr lang="en-CA" sz="1400" dirty="0" smtClean="0">
                <a:solidFill>
                  <a:srgbClr val="333333"/>
                </a:solidFill>
              </a:rPr>
            </a:br>
            <a:endParaRPr lang="en-CA" sz="1400" dirty="0" smtClean="0">
              <a:solidFill>
                <a:srgbClr val="333333"/>
              </a:solidFill>
            </a:endParaRPr>
          </a:p>
          <a:p>
            <a:pPr marL="342900" indent="-342900" algn="l">
              <a:buFont typeface="Wingdings" pitchFamily="2" charset="2"/>
              <a:buChar char="ü"/>
            </a:pPr>
            <a:r>
              <a:rPr lang="en-CA" sz="1400" dirty="0" smtClean="0">
                <a:solidFill>
                  <a:srgbClr val="333333"/>
                </a:solidFill>
              </a:rPr>
              <a:t>Justify IT spending and</a:t>
            </a:r>
            <a:br>
              <a:rPr lang="en-CA" sz="1400" dirty="0" smtClean="0">
                <a:solidFill>
                  <a:srgbClr val="333333"/>
                </a:solidFill>
              </a:rPr>
            </a:br>
            <a:r>
              <a:rPr lang="en-CA" sz="1400" dirty="0" smtClean="0">
                <a:solidFill>
                  <a:srgbClr val="333333"/>
                </a:solidFill>
              </a:rPr>
              <a:t>prove the value of IT</a:t>
            </a:r>
            <a:r>
              <a:rPr lang="en-CA" sz="1400" dirty="0">
                <a:solidFill>
                  <a:srgbClr val="333333"/>
                </a:solidFill>
              </a:rPr>
              <a:t/>
            </a:r>
            <a:br>
              <a:rPr lang="en-CA" sz="1400" dirty="0">
                <a:solidFill>
                  <a:srgbClr val="333333"/>
                </a:solidFill>
              </a:rPr>
            </a:br>
            <a:endParaRPr lang="en-CA" sz="1400" dirty="0" smtClean="0">
              <a:solidFill>
                <a:srgbClr val="333333"/>
              </a:solidFill>
            </a:endParaRPr>
          </a:p>
          <a:p>
            <a:pPr marL="342900" indent="-342900" algn="l">
              <a:buFont typeface="Wingdings" pitchFamily="2" charset="2"/>
              <a:buChar char="ü"/>
            </a:pPr>
            <a:r>
              <a:rPr lang="en-CA" sz="1400" dirty="0" smtClean="0">
                <a:solidFill>
                  <a:srgbClr val="333333"/>
                </a:solidFill>
              </a:rPr>
              <a:t>Train IT staff and effectively</a:t>
            </a:r>
            <a:br>
              <a:rPr lang="en-CA" sz="1400" dirty="0" smtClean="0">
                <a:solidFill>
                  <a:srgbClr val="333333"/>
                </a:solidFill>
              </a:rPr>
            </a:br>
            <a:r>
              <a:rPr lang="en-CA" sz="1400" dirty="0" smtClean="0">
                <a:solidFill>
                  <a:srgbClr val="333333"/>
                </a:solidFill>
              </a:rPr>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l" eaLnBrk="0" hangingPunct="0">
              <a:lnSpc>
                <a:spcPts val="1350"/>
              </a:lnSpc>
              <a:spcBef>
                <a:spcPts val="500"/>
              </a:spcBef>
              <a:buClr>
                <a:srgbClr val="333333"/>
              </a:buClr>
              <a:buSzPct val="120000"/>
              <a:buFont typeface="Arial" pitchFamily="34" charset="0"/>
              <a:buNone/>
              <a:defRPr/>
            </a:pPr>
            <a:r>
              <a:rPr lang="en-CA" sz="1200" b="1" dirty="0" smtClean="0">
                <a:solidFill>
                  <a:srgbClr val="333333"/>
                </a:solidFill>
                <a:latin typeface="Arial"/>
              </a:rPr>
              <a:t>Toll Free: </a:t>
            </a:r>
            <a:r>
              <a:rPr lang="en-CA" sz="1200" dirty="0" smtClean="0">
                <a:solidFill>
                  <a:srgbClr val="333333"/>
                </a:solidFill>
                <a:latin typeface="Arial"/>
              </a:rPr>
              <a:t>1-888-670-8889</a:t>
            </a:r>
            <a:endParaRPr lang="en-CA" sz="1200" dirty="0">
              <a:solidFill>
                <a:srgbClr val="333333"/>
              </a:solidFill>
              <a:latin typeface="Arial"/>
            </a:endParaRPr>
          </a:p>
        </p:txBody>
      </p:sp>
      <p:grpSp>
        <p:nvGrpSpPr>
          <p:cNvPr id="22" name="Group 21"/>
          <p:cNvGrpSpPr/>
          <p:nvPr/>
        </p:nvGrpSpPr>
        <p:grpSpPr>
          <a:xfrm>
            <a:off x="0" y="6422955"/>
            <a:ext cx="9144000" cy="437555"/>
            <a:chOff x="0" y="6422955"/>
            <a:chExt cx="9144000" cy="437555"/>
          </a:xfrm>
        </p:grpSpPr>
        <p:pic>
          <p:nvPicPr>
            <p:cNvPr id="23"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24" name="Picture 23"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544556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p:cNvSpPr>
            <a:spLocks noGrp="1"/>
          </p:cNvSpPr>
          <p:nvPr>
            <p:ph type="body" sz="quarter" idx="19"/>
          </p:nvPr>
        </p:nvSpPr>
        <p:spPr>
          <a:xfrm>
            <a:off x="320674" y="1179511"/>
            <a:ext cx="8640446" cy="970824"/>
          </a:xfrm>
        </p:spPr>
        <p:txBody>
          <a:bodyPr/>
          <a:lstStyle/>
          <a:p>
            <a:r>
              <a:rPr lang="en-CA" dirty="0" smtClean="0"/>
              <a:t>Data center networking continues to evolve, taking advantage of faster connectivity and enabling private and public clouds, network disaggregation, network virtualization, and software defined networking (SDN).</a:t>
            </a:r>
          </a:p>
          <a:p>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8" name="Text Placeholder 17"/>
          <p:cNvSpPr>
            <a:spLocks noGrp="1"/>
          </p:cNvSpPr>
          <p:nvPr>
            <p:ph type="body" sz="quarter" idx="16"/>
          </p:nvPr>
        </p:nvSpPr>
        <p:spPr>
          <a:xfrm>
            <a:off x="320674" y="2789781"/>
            <a:ext cx="4159251" cy="2879499"/>
          </a:xfrm>
        </p:spPr>
        <p:txBody>
          <a:bodyPr/>
          <a:lstStyle/>
          <a:p>
            <a:pPr>
              <a:lnSpc>
                <a:spcPct val="100000"/>
              </a:lnSpc>
              <a:spcBef>
                <a:spcPts val="600"/>
              </a:spcBef>
              <a:spcAft>
                <a:spcPts val="600"/>
              </a:spcAft>
            </a:pPr>
            <a:r>
              <a:rPr lang="en-CA" sz="1400" dirty="0" smtClean="0"/>
              <a:t>Enterprises seeking to select a solution for data center networking.</a:t>
            </a:r>
          </a:p>
          <a:p>
            <a:pPr>
              <a:lnSpc>
                <a:spcPct val="100000"/>
              </a:lnSpc>
              <a:spcBef>
                <a:spcPts val="600"/>
              </a:spcBef>
              <a:spcAft>
                <a:spcPts val="600"/>
              </a:spcAft>
            </a:pPr>
            <a:r>
              <a:rPr lang="en-CA" sz="1400" dirty="0" smtClean="0"/>
              <a:t>Those enterprises with a data center networking use case that may include:</a:t>
            </a:r>
          </a:p>
          <a:p>
            <a:pPr lvl="1">
              <a:lnSpc>
                <a:spcPct val="100000"/>
              </a:lnSpc>
              <a:spcBef>
                <a:spcPts val="600"/>
              </a:spcBef>
              <a:spcAft>
                <a:spcPts val="0"/>
              </a:spcAft>
            </a:pPr>
            <a:r>
              <a:rPr lang="en-CA" sz="1400" dirty="0" smtClean="0"/>
              <a:t>Refreshing an existing data center.</a:t>
            </a:r>
          </a:p>
          <a:p>
            <a:pPr lvl="1">
              <a:lnSpc>
                <a:spcPct val="100000"/>
              </a:lnSpc>
              <a:spcBef>
                <a:spcPts val="600"/>
              </a:spcBef>
              <a:spcAft>
                <a:spcPts val="0"/>
              </a:spcAft>
            </a:pPr>
            <a:r>
              <a:rPr lang="en-CA" sz="1400" dirty="0" smtClean="0"/>
              <a:t>Building a new data center.</a:t>
            </a:r>
          </a:p>
          <a:p>
            <a:pPr lvl="1">
              <a:lnSpc>
                <a:spcPct val="100000"/>
              </a:lnSpc>
              <a:spcBef>
                <a:spcPts val="600"/>
              </a:spcBef>
              <a:spcAft>
                <a:spcPts val="0"/>
              </a:spcAft>
            </a:pPr>
            <a:r>
              <a:rPr lang="en-CA" sz="1400" dirty="0" smtClean="0"/>
              <a:t>Building a private cloud/hybrid virtualized infrastructure.</a:t>
            </a:r>
          </a:p>
          <a:p>
            <a:pPr lvl="1">
              <a:lnSpc>
                <a:spcPct val="100000"/>
              </a:lnSpc>
              <a:spcBef>
                <a:spcPts val="600"/>
              </a:spcBef>
              <a:spcAft>
                <a:spcPts val="0"/>
              </a:spcAft>
            </a:pPr>
            <a:r>
              <a:rPr lang="en-CA" sz="1400" dirty="0" smtClean="0"/>
              <a:t>A service provider building a public cloud service.</a:t>
            </a:r>
          </a:p>
        </p:txBody>
      </p:sp>
      <p:sp>
        <p:nvSpPr>
          <p:cNvPr id="20" name="Text Placeholder 19"/>
          <p:cNvSpPr>
            <a:spLocks noGrp="1"/>
          </p:cNvSpPr>
          <p:nvPr>
            <p:ph type="body" sz="quarter" idx="21"/>
          </p:nvPr>
        </p:nvSpPr>
        <p:spPr>
          <a:xfrm>
            <a:off x="320675" y="2287179"/>
            <a:ext cx="4159250" cy="365760"/>
          </a:xfrm>
        </p:spPr>
        <p:txBody>
          <a:bodyPr/>
          <a:lstStyle/>
          <a:p>
            <a:r>
              <a:rPr lang="en-CA" dirty="0" smtClean="0"/>
              <a:t>This Research Is Designed For:</a:t>
            </a:r>
            <a:endParaRPr lang="en-CA" dirty="0"/>
          </a:p>
        </p:txBody>
      </p:sp>
      <p:sp>
        <p:nvSpPr>
          <p:cNvPr id="21" name="Text Placeholder 20"/>
          <p:cNvSpPr>
            <a:spLocks noGrp="1"/>
          </p:cNvSpPr>
          <p:nvPr>
            <p:ph type="body" sz="quarter" idx="22"/>
          </p:nvPr>
        </p:nvSpPr>
        <p:spPr>
          <a:xfrm>
            <a:off x="4664075" y="2287179"/>
            <a:ext cx="4159250" cy="365760"/>
          </a:xfrm>
        </p:spPr>
        <p:txBody>
          <a:bodyPr/>
          <a:lstStyle/>
          <a:p>
            <a:r>
              <a:rPr lang="en-CA" dirty="0" smtClean="0"/>
              <a:t>This Research Will Help You:</a:t>
            </a:r>
            <a:endParaRPr lang="en-CA" dirty="0"/>
          </a:p>
        </p:txBody>
      </p:sp>
      <p:sp>
        <p:nvSpPr>
          <p:cNvPr id="22" name="Text Placeholder 21"/>
          <p:cNvSpPr>
            <a:spLocks noGrp="1"/>
          </p:cNvSpPr>
          <p:nvPr>
            <p:ph type="body" sz="quarter" idx="23"/>
          </p:nvPr>
        </p:nvSpPr>
        <p:spPr>
          <a:xfrm>
            <a:off x="4664075" y="2789782"/>
            <a:ext cx="4159250" cy="2376264"/>
          </a:xfrm>
        </p:spPr>
        <p:txBody>
          <a:bodyPr/>
          <a:lstStyle/>
          <a:p>
            <a:pPr>
              <a:lnSpc>
                <a:spcPct val="100000"/>
              </a:lnSpc>
              <a:spcBef>
                <a:spcPts val="600"/>
              </a:spcBef>
              <a:spcAft>
                <a:spcPts val="600"/>
              </a:spcAft>
            </a:pPr>
            <a:r>
              <a:rPr lang="en-CA" sz="1400" dirty="0" smtClean="0"/>
              <a:t>Understand what’s new in the data center networking market, and where it’s headed.</a:t>
            </a:r>
          </a:p>
          <a:p>
            <a:pPr>
              <a:lnSpc>
                <a:spcPct val="100000"/>
              </a:lnSpc>
              <a:spcBef>
                <a:spcPts val="600"/>
              </a:spcBef>
              <a:spcAft>
                <a:spcPts val="600"/>
              </a:spcAft>
            </a:pPr>
            <a:r>
              <a:rPr lang="en-CA" sz="1400" dirty="0" smtClean="0"/>
              <a:t>Evaluate data center networking vendors and products for your enterprise needs.</a:t>
            </a:r>
          </a:p>
          <a:p>
            <a:pPr>
              <a:lnSpc>
                <a:spcPct val="100000"/>
              </a:lnSpc>
              <a:spcBef>
                <a:spcPts val="600"/>
              </a:spcBef>
              <a:spcAft>
                <a:spcPts val="600"/>
              </a:spcAft>
            </a:pPr>
            <a:r>
              <a:rPr lang="en-CA" sz="1400" dirty="0" smtClean="0"/>
              <a:t>Determine which products are most appropriate for particular use cases and scenarios.</a:t>
            </a:r>
          </a:p>
        </p:txBody>
      </p:sp>
      <p:cxnSp>
        <p:nvCxnSpPr>
          <p:cNvPr id="8" name="Straight Connector 7"/>
          <p:cNvCxnSpPr/>
          <p:nvPr/>
        </p:nvCxnSpPr>
        <p:spPr>
          <a:xfrm rot="5400000">
            <a:off x="3383870" y="3978230"/>
            <a:ext cx="2376261"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a:xfrm>
            <a:off x="0" y="6422955"/>
            <a:ext cx="9144000" cy="437555"/>
            <a:chOff x="0" y="6422955"/>
            <a:chExt cx="9144000" cy="437555"/>
          </a:xfrm>
        </p:grpSpPr>
        <p:pic>
          <p:nvPicPr>
            <p:cNvPr id="10"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1" name="Picture 10"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002672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5" name="Text Placeholder 4"/>
          <p:cNvSpPr>
            <a:spLocks noGrp="1"/>
          </p:cNvSpPr>
          <p:nvPr>
            <p:ph type="body" sz="quarter" idx="16"/>
          </p:nvPr>
        </p:nvSpPr>
        <p:spPr>
          <a:xfrm>
            <a:off x="320675" y="1189038"/>
            <a:ext cx="4891088" cy="5303837"/>
          </a:xfrm>
        </p:spPr>
        <p:txBody>
          <a:bodyPr/>
          <a:lstStyle/>
          <a:p>
            <a:pPr marL="0" indent="0">
              <a:lnSpc>
                <a:spcPct val="100000"/>
              </a:lnSpc>
              <a:buNone/>
            </a:pPr>
            <a:r>
              <a:rPr lang="en-CA" sz="1400" dirty="0" smtClean="0"/>
              <a:t>Info-Tech evaluated eight competitors in the data center networking</a:t>
            </a:r>
            <a:r>
              <a:rPr lang="en-CA" sz="1400" dirty="0" smtClean="0">
                <a:solidFill>
                  <a:srgbClr val="FF0000"/>
                </a:solidFill>
              </a:rPr>
              <a:t> </a:t>
            </a:r>
            <a:r>
              <a:rPr lang="en-CA" sz="1400" dirty="0" smtClean="0"/>
              <a:t>market, including the following notable performers:</a:t>
            </a:r>
          </a:p>
          <a:p>
            <a:pPr marL="179388" indent="-179388">
              <a:lnSpc>
                <a:spcPct val="100000"/>
              </a:lnSpc>
              <a:spcBef>
                <a:spcPts val="1200"/>
              </a:spcBef>
              <a:buNone/>
            </a:pPr>
            <a:r>
              <a:rPr lang="en-CA" sz="1400" b="1" dirty="0" smtClean="0"/>
              <a:t>Champions:</a:t>
            </a:r>
          </a:p>
          <a:p>
            <a:pPr marL="179388" indent="-179388">
              <a:lnSpc>
                <a:spcPct val="100000"/>
              </a:lnSpc>
            </a:pPr>
            <a:r>
              <a:rPr lang="en-CA" b="1" dirty="0"/>
              <a:t>Cisco,</a:t>
            </a:r>
            <a:r>
              <a:rPr lang="en-CA" dirty="0"/>
              <a:t> </a:t>
            </a:r>
            <a:r>
              <a:rPr lang="en-CA" dirty="0" smtClean="0"/>
              <a:t>a long-time leader in the data center, delivers a complete ecosystem of hardware and software networking products with industry leading vendor services and a consistently dominant market presence.</a:t>
            </a:r>
            <a:endParaRPr lang="en-CA" dirty="0"/>
          </a:p>
          <a:p>
            <a:pPr marL="179388" indent="-179388">
              <a:lnSpc>
                <a:spcPct val="100000"/>
              </a:lnSpc>
            </a:pPr>
            <a:r>
              <a:rPr lang="en-CA" b="1" dirty="0" smtClean="0"/>
              <a:t>HPE</a:t>
            </a:r>
            <a:r>
              <a:rPr lang="en-CA" dirty="0" smtClean="0"/>
              <a:t> has established itself as a pioneer in the space, and continues its leadership into the software defined age being the first vendor to bring an SDN app store to the data center.</a:t>
            </a:r>
            <a:endParaRPr lang="en-CA" b="1" dirty="0" smtClean="0"/>
          </a:p>
          <a:p>
            <a:pPr marL="179388" indent="-179388">
              <a:lnSpc>
                <a:spcPct val="100000"/>
              </a:lnSpc>
            </a:pPr>
            <a:r>
              <a:rPr lang="en-CA" b="1" dirty="0" smtClean="0"/>
              <a:t>Juniper, </a:t>
            </a:r>
            <a:r>
              <a:rPr lang="en-CA" dirty="0" smtClean="0"/>
              <a:t>leaning on its experience from the telco/carrier market, has developed a suite of innovative products tied together with a management solution that is as comprehensive as it is easy to use.</a:t>
            </a:r>
          </a:p>
          <a:p>
            <a:pPr marL="179388" indent="-179388">
              <a:lnSpc>
                <a:spcPct val="100000"/>
              </a:lnSpc>
              <a:spcBef>
                <a:spcPts val="1200"/>
              </a:spcBef>
              <a:buNone/>
            </a:pPr>
            <a:r>
              <a:rPr lang="en-CA" sz="1400" b="1" dirty="0" smtClean="0"/>
              <a:t>Trend Setter Award:</a:t>
            </a:r>
          </a:p>
          <a:p>
            <a:pPr marL="179388" indent="-179388">
              <a:lnSpc>
                <a:spcPct val="100000"/>
              </a:lnSpc>
            </a:pPr>
            <a:r>
              <a:rPr lang="en-CA" b="1" dirty="0" smtClean="0"/>
              <a:t>Juniper </a:t>
            </a:r>
            <a:r>
              <a:rPr lang="en-CA" dirty="0" smtClean="0"/>
              <a:t>has proven itself a leader in being the first to adopt innovative networking features and capabilities.</a:t>
            </a:r>
          </a:p>
        </p:txBody>
      </p:sp>
      <p:grpSp>
        <p:nvGrpSpPr>
          <p:cNvPr id="6" name="Group 91"/>
          <p:cNvGrpSpPr/>
          <p:nvPr/>
        </p:nvGrpSpPr>
        <p:grpSpPr>
          <a:xfrm>
            <a:off x="5394325" y="1189037"/>
            <a:ext cx="3429000" cy="5074603"/>
            <a:chOff x="7294118" y="18188"/>
            <a:chExt cx="1646637" cy="4137205"/>
          </a:xfrm>
        </p:grpSpPr>
        <p:sp>
          <p:nvSpPr>
            <p:cNvPr id="8" name="Rectangle 2"/>
            <p:cNvSpPr/>
            <p:nvPr/>
          </p:nvSpPr>
          <p:spPr>
            <a:xfrm>
              <a:off x="7294118" y="309527"/>
              <a:ext cx="1646636" cy="3845866"/>
            </a:xfrm>
            <a:prstGeom prst="rect">
              <a:avLst/>
            </a:prstGeom>
            <a:solidFill>
              <a:srgbClr val="F1F2E0"/>
            </a:solidFill>
            <a:ln w="12700">
              <a:solidFill>
                <a:srgbClr val="D3D3B9"/>
              </a:solidFill>
            </a:ln>
            <a:effectLst>
              <a:outerShdw blurRad="25400" dist="381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28600" indent="-228600" algn="l">
                <a:spcBef>
                  <a:spcPts val="0"/>
                </a:spcBef>
                <a:buFont typeface="+mj-lt"/>
                <a:buAutoNum type="arabicPeriod"/>
              </a:pPr>
              <a:r>
                <a:rPr lang="en-CA" sz="1200" b="1" dirty="0" smtClean="0">
                  <a:solidFill>
                    <a:schemeClr val="tx1"/>
                  </a:solidFill>
                </a:rPr>
                <a:t>Disaggregation is the future:</a:t>
              </a:r>
              <a:r>
                <a:rPr lang="en-CA" sz="1200" dirty="0" smtClean="0">
                  <a:solidFill>
                    <a:schemeClr val="tx1"/>
                  </a:solidFill>
                </a:rPr>
                <a:t> </a:t>
              </a:r>
              <a:endParaRPr lang="en-CA" sz="1200" dirty="0">
                <a:solidFill>
                  <a:schemeClr val="tx1"/>
                </a:solidFill>
              </a:endParaRPr>
            </a:p>
            <a:p>
              <a:pPr marL="228600" algn="l">
                <a:spcBef>
                  <a:spcPts val="600"/>
                </a:spcBef>
              </a:pPr>
              <a:r>
                <a:rPr lang="en-CA" sz="1200" dirty="0" smtClean="0">
                  <a:solidFill>
                    <a:schemeClr val="tx1"/>
                  </a:solidFill>
                </a:rPr>
                <a:t>The </a:t>
              </a:r>
              <a:r>
                <a:rPr lang="en-CA" sz="1200" dirty="0">
                  <a:solidFill>
                    <a:schemeClr val="tx1"/>
                  </a:solidFill>
                </a:rPr>
                <a:t>days of </a:t>
              </a:r>
              <a:r>
                <a:rPr lang="en-CA" sz="1200" dirty="0" smtClean="0">
                  <a:solidFill>
                    <a:schemeClr val="tx1"/>
                  </a:solidFill>
                </a:rPr>
                <a:t>high-cost switches packaging software with hardware are </a:t>
              </a:r>
              <a:r>
                <a:rPr lang="en-CA" sz="1200" dirty="0">
                  <a:solidFill>
                    <a:schemeClr val="tx1"/>
                  </a:solidFill>
                </a:rPr>
                <a:t>coming to an end</a:t>
              </a:r>
              <a:r>
                <a:rPr lang="en-CA" sz="1200" dirty="0" smtClean="0">
                  <a:solidFill>
                    <a:schemeClr val="tx1"/>
                  </a:solidFill>
                </a:rPr>
                <a:t>. </a:t>
              </a:r>
              <a:r>
                <a:rPr lang="en-CA" sz="1200" dirty="0">
                  <a:solidFill>
                    <a:schemeClr val="tx1"/>
                  </a:solidFill>
                </a:rPr>
                <a:t>Vendors are beginning to offer switch hardware and software separately. </a:t>
              </a:r>
              <a:r>
                <a:rPr lang="en-CA" sz="1200" dirty="0" smtClean="0">
                  <a:solidFill>
                    <a:schemeClr val="tx1"/>
                  </a:solidFill>
                </a:rPr>
                <a:t>Expect </a:t>
              </a:r>
              <a:r>
                <a:rPr lang="en-CA" sz="1200" dirty="0">
                  <a:solidFill>
                    <a:schemeClr val="tx1"/>
                  </a:solidFill>
                </a:rPr>
                <a:t>to see an increase in </a:t>
              </a:r>
              <a:r>
                <a:rPr lang="en-CA" sz="1200" dirty="0" smtClean="0">
                  <a:solidFill>
                    <a:schemeClr val="tx1"/>
                  </a:solidFill>
                </a:rPr>
                <a:t>white box switch </a:t>
              </a:r>
              <a:r>
                <a:rPr lang="en-CA" sz="1200" dirty="0">
                  <a:solidFill>
                    <a:schemeClr val="tx1"/>
                  </a:solidFill>
                </a:rPr>
                <a:t>offerings from more networking vendors.</a:t>
              </a:r>
            </a:p>
            <a:p>
              <a:pPr marL="228600" indent="-228600" algn="l">
                <a:spcBef>
                  <a:spcPts val="0"/>
                </a:spcBef>
                <a:buFont typeface="+mj-lt"/>
                <a:buAutoNum type="arabicPeriod" startAt="2"/>
              </a:pPr>
              <a:endParaRPr lang="en-CA" sz="1200" b="1" dirty="0" smtClean="0">
                <a:solidFill>
                  <a:schemeClr val="tx1"/>
                </a:solidFill>
              </a:endParaRPr>
            </a:p>
            <a:p>
              <a:pPr marL="228600" indent="-228600" algn="l">
                <a:spcBef>
                  <a:spcPts val="0"/>
                </a:spcBef>
                <a:buFont typeface="+mj-lt"/>
                <a:buAutoNum type="arabicPeriod" startAt="2"/>
              </a:pPr>
              <a:r>
                <a:rPr lang="en-CA" sz="1200" b="1" dirty="0" smtClean="0">
                  <a:solidFill>
                    <a:schemeClr val="tx1"/>
                  </a:solidFill>
                </a:rPr>
                <a:t>List pricing is just </a:t>
              </a:r>
              <a:r>
                <a:rPr lang="en-CA" sz="1200" b="1" dirty="0">
                  <a:solidFill>
                    <a:schemeClr val="tx1"/>
                  </a:solidFill>
                </a:rPr>
                <a:t>t</a:t>
              </a:r>
              <a:r>
                <a:rPr lang="en-CA" sz="1200" b="1" dirty="0" smtClean="0">
                  <a:solidFill>
                    <a:schemeClr val="tx1"/>
                  </a:solidFill>
                </a:rPr>
                <a:t>hat:</a:t>
              </a:r>
              <a:r>
                <a:rPr lang="en-CA" sz="1200" dirty="0" smtClean="0">
                  <a:solidFill>
                    <a:schemeClr val="tx1"/>
                  </a:solidFill>
                </a:rPr>
                <a:t> </a:t>
              </a:r>
            </a:p>
            <a:p>
              <a:pPr marL="228600" algn="l">
                <a:spcBef>
                  <a:spcPts val="600"/>
                </a:spcBef>
              </a:pPr>
              <a:r>
                <a:rPr lang="en-CA" sz="1200" dirty="0" smtClean="0">
                  <a:solidFill>
                    <a:schemeClr val="tx1"/>
                  </a:solidFill>
                </a:rPr>
                <a:t>All vendors have list pricing, but discounting in the industry has become very competitive. Vendors have been known to offer discounts that are going as deep as 60% or more in competitive situations (40% is typical).</a:t>
              </a:r>
            </a:p>
            <a:p>
              <a:pPr marL="228600" indent="-228600" algn="l">
                <a:spcBef>
                  <a:spcPts val="0"/>
                </a:spcBef>
              </a:pPr>
              <a:endParaRPr lang="en-CA" sz="1200" b="1" dirty="0" smtClean="0">
                <a:solidFill>
                  <a:schemeClr val="tx1"/>
                </a:solidFill>
              </a:endParaRPr>
            </a:p>
            <a:p>
              <a:pPr marL="228600" indent="-228600" algn="l">
                <a:spcBef>
                  <a:spcPts val="0"/>
                </a:spcBef>
                <a:buFont typeface="+mj-lt"/>
                <a:buAutoNum type="arabicPeriod" startAt="3"/>
              </a:pPr>
              <a:r>
                <a:rPr lang="en-CA" sz="1200" b="1" dirty="0" smtClean="0">
                  <a:solidFill>
                    <a:schemeClr val="tx1"/>
                  </a:solidFill>
                </a:rPr>
                <a:t>Future-proofing is crucial:</a:t>
              </a:r>
            </a:p>
            <a:p>
              <a:pPr marL="228600" algn="l">
                <a:spcBef>
                  <a:spcPts val="600"/>
                </a:spcBef>
              </a:pPr>
              <a:r>
                <a:rPr lang="en-CA" sz="1200" dirty="0" smtClean="0">
                  <a:solidFill>
                    <a:schemeClr val="tx1"/>
                  </a:solidFill>
                </a:rPr>
                <a:t>No matter the trend, the network is critical. Purchase your data center networking equipment and support from a vendor that recognizes key trends and supports them through software upgrades, connectivity, and technical support.</a:t>
              </a:r>
            </a:p>
          </p:txBody>
        </p:sp>
        <p:grpSp>
          <p:nvGrpSpPr>
            <p:cNvPr id="9" name="Group 88"/>
            <p:cNvGrpSpPr/>
            <p:nvPr/>
          </p:nvGrpSpPr>
          <p:grpSpPr>
            <a:xfrm>
              <a:off x="7294119" y="18188"/>
              <a:ext cx="1646636" cy="298795"/>
              <a:chOff x="3991296" y="1961752"/>
              <a:chExt cx="1646636" cy="298795"/>
            </a:xfrm>
          </p:grpSpPr>
          <p:sp>
            <p:nvSpPr>
              <p:cNvPr id="10" name="Round Same Side Corner Rectangle 11"/>
              <p:cNvSpPr/>
              <p:nvPr/>
            </p:nvSpPr>
            <p:spPr>
              <a:xfrm>
                <a:off x="3991296" y="1961752"/>
                <a:ext cx="1646636" cy="298196"/>
              </a:xfrm>
              <a:prstGeom prst="round2SameRect">
                <a:avLst>
                  <a:gd name="adj1" fmla="val 10667"/>
                  <a:gd name="adj2" fmla="val 0"/>
                </a:avLst>
              </a:prstGeom>
              <a:gradFill>
                <a:gsLst>
                  <a:gs pos="0">
                    <a:schemeClr val="accent1"/>
                  </a:gs>
                  <a:gs pos="50000">
                    <a:schemeClr val="accent1">
                      <a:alpha val="90000"/>
                    </a:schemeClr>
                  </a:gs>
                  <a:gs pos="100000">
                    <a:schemeClr val="accent1"/>
                  </a:gs>
                </a:gsLst>
                <a:lin ang="10800000" scaled="0"/>
              </a:gra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i="1" dirty="0" smtClean="0">
                    <a:solidFill>
                      <a:srgbClr val="FFFFFF"/>
                    </a:solidFill>
                    <a:latin typeface="Georgia"/>
                  </a:rPr>
                  <a:t>Info-Tech Insight</a:t>
                </a:r>
                <a:endParaRPr lang="en-CA" sz="1400" b="1" i="1" dirty="0">
                  <a:solidFill>
                    <a:srgbClr val="FFFFFF"/>
                  </a:solidFill>
                  <a:latin typeface="Georgia"/>
                </a:endParaRPr>
              </a:p>
            </p:txBody>
          </p:sp>
          <p:pic>
            <p:nvPicPr>
              <p:cNvPr id="11" name="Picture 12" descr="insight-sm.wmf"/>
              <p:cNvPicPr>
                <a:picLocks noChangeAspect="1"/>
              </p:cNvPicPr>
              <p:nvPr/>
            </p:nvPicPr>
            <p:blipFill>
              <a:blip r:embed="rId3" cstate="print"/>
              <a:stretch>
                <a:fillRect/>
              </a:stretch>
            </p:blipFill>
            <p:spPr>
              <a:xfrm>
                <a:off x="5364395" y="1965458"/>
                <a:ext cx="242546" cy="295089"/>
              </a:xfrm>
              <a:prstGeom prst="rect">
                <a:avLst/>
              </a:prstGeom>
            </p:spPr>
          </p:pic>
        </p:grpSp>
      </p:grpSp>
      <p:grpSp>
        <p:nvGrpSpPr>
          <p:cNvPr id="15" name="Group 14"/>
          <p:cNvGrpSpPr/>
          <p:nvPr/>
        </p:nvGrpSpPr>
        <p:grpSpPr>
          <a:xfrm>
            <a:off x="0" y="6422955"/>
            <a:ext cx="9144000" cy="437555"/>
            <a:chOff x="0" y="6422955"/>
            <a:chExt cx="9144000" cy="437555"/>
          </a:xfrm>
        </p:grpSpPr>
        <p:pic>
          <p:nvPicPr>
            <p:cNvPr id="16"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7" name="Picture 16"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55020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171596" name="think-cell Slide" r:id="rId12" imgW="360" imgH="360" progId="TCLayout.ActiveDocument.1">
                  <p:embed/>
                </p:oleObj>
              </mc:Choice>
              <mc:Fallback>
                <p:oleObj name="think-cell Slide" r:id="rId12" imgW="360" imgH="360" progId="TCLayout.ActiveDocument.1">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ounded Rectangle 6"/>
          <p:cNvSpPr/>
          <p:nvPr>
            <p:custDataLst>
              <p:tags r:id="rId3"/>
            </p:custDataLst>
          </p:nvPr>
        </p:nvSpPr>
        <p:spPr>
          <a:xfrm rot="10800000">
            <a:off x="320040" y="5178266"/>
            <a:ext cx="416052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rgbClr val="333333"/>
              </a:solidFill>
            </a:endParaRPr>
          </a:p>
        </p:txBody>
      </p:sp>
      <p:sp>
        <p:nvSpPr>
          <p:cNvPr id="8" name="Rounded Rectangle 7"/>
          <p:cNvSpPr/>
          <p:nvPr>
            <p:custDataLst>
              <p:tags r:id="rId4"/>
            </p:custDataLst>
          </p:nvPr>
        </p:nvSpPr>
        <p:spPr>
          <a:xfrm rot="10800000">
            <a:off x="4663440" y="5178265"/>
            <a:ext cx="416052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rgbClr val="333333"/>
              </a:solidFill>
            </a:endParaRPr>
          </a:p>
        </p:txBody>
      </p:sp>
      <p:sp>
        <p:nvSpPr>
          <p:cNvPr id="2" name="Title 1"/>
          <p:cNvSpPr>
            <a:spLocks noGrp="1"/>
          </p:cNvSpPr>
          <p:nvPr>
            <p:ph type="title"/>
            <p:custDataLst>
              <p:tags r:id="rId5"/>
            </p:custDataLst>
          </p:nvPr>
        </p:nvSpPr>
        <p:spPr/>
        <p:txBody>
          <a:bodyPr/>
          <a:lstStyle/>
          <a:p>
            <a:r>
              <a:rPr lang="en-US" dirty="0" smtClean="0"/>
              <a:t>Market Overview</a:t>
            </a:r>
            <a:endParaRPr lang="en-US" dirty="0"/>
          </a:p>
        </p:txBody>
      </p:sp>
      <p:sp>
        <p:nvSpPr>
          <p:cNvPr id="4" name="Rectangle 3"/>
          <p:cNvSpPr/>
          <p:nvPr>
            <p:custDataLst>
              <p:tags r:id="rId6"/>
            </p:custDataLst>
          </p:nvPr>
        </p:nvSpPr>
        <p:spPr>
          <a:xfrm>
            <a:off x="320675" y="1554480"/>
            <a:ext cx="4159250" cy="3354765"/>
          </a:xfrm>
          <a:prstGeom prst="rect">
            <a:avLst/>
          </a:prstGeom>
        </p:spPr>
        <p:txBody>
          <a:bodyPr wrap="square">
            <a:spAutoFit/>
          </a:bodyPr>
          <a:lstStyle/>
          <a:p>
            <a:pPr marL="169863" indent="-169863" algn="l">
              <a:spcBef>
                <a:spcPts val="300"/>
              </a:spcBef>
              <a:spcAft>
                <a:spcPts val="300"/>
              </a:spcAft>
              <a:buFont typeface="Arial" pitchFamily="34" charset="0"/>
              <a:buChar char="•"/>
            </a:pPr>
            <a:r>
              <a:rPr lang="en-US" sz="1200" dirty="0" smtClean="0"/>
              <a:t>The </a:t>
            </a:r>
            <a:r>
              <a:rPr lang="en-US" sz="1200" dirty="0"/>
              <a:t>rise </a:t>
            </a:r>
            <a:r>
              <a:rPr lang="en-US" sz="1200" dirty="0" smtClean="0"/>
              <a:t>in enterprise data centers trended </a:t>
            </a:r>
            <a:r>
              <a:rPr lang="en-US" sz="1200" dirty="0"/>
              <a:t>alongside the business imperative to deploy systems and establish a presence on the </a:t>
            </a:r>
            <a:r>
              <a:rPr lang="en-US" sz="1200" dirty="0" smtClean="0"/>
              <a:t>internet </a:t>
            </a:r>
            <a:r>
              <a:rPr lang="en-US" sz="1200" dirty="0"/>
              <a:t>of the 2000s</a:t>
            </a:r>
            <a:r>
              <a:rPr lang="en-US" sz="1200" dirty="0" smtClean="0"/>
              <a:t>. This </a:t>
            </a:r>
            <a:r>
              <a:rPr lang="en-US" sz="1200" dirty="0"/>
              <a:t>dictated a hierarchical model </a:t>
            </a:r>
            <a:r>
              <a:rPr lang="en-US" sz="1200" dirty="0" smtClean="0"/>
              <a:t>of control</a:t>
            </a:r>
            <a:r>
              <a:rPr lang="en-US" sz="1200" dirty="0"/>
              <a:t>, </a:t>
            </a:r>
            <a:r>
              <a:rPr lang="en-US" sz="1200" dirty="0" smtClean="0"/>
              <a:t>access, </a:t>
            </a:r>
            <a:r>
              <a:rPr lang="en-US" sz="1200" dirty="0"/>
              <a:t>and redundancy to a scarce central resource.</a:t>
            </a:r>
          </a:p>
          <a:p>
            <a:pPr marL="169863" indent="-169863" algn="l">
              <a:spcBef>
                <a:spcPts val="300"/>
              </a:spcBef>
              <a:spcAft>
                <a:spcPts val="300"/>
              </a:spcAft>
              <a:buFont typeface="Arial" pitchFamily="34" charset="0"/>
              <a:buChar char="•"/>
            </a:pPr>
            <a:r>
              <a:rPr lang="en-US" sz="1200" dirty="0"/>
              <a:t>The </a:t>
            </a:r>
            <a:r>
              <a:rPr lang="en-US" sz="1200" dirty="0" smtClean="0"/>
              <a:t>design </a:t>
            </a:r>
            <a:r>
              <a:rPr lang="en-US" sz="1200" dirty="0"/>
              <a:t>of data center networking hardware was built on a foundation of a </a:t>
            </a:r>
            <a:r>
              <a:rPr lang="en-US" sz="1200" dirty="0" smtClean="0"/>
              <a:t>three-tier </a:t>
            </a:r>
            <a:r>
              <a:rPr lang="en-US" sz="1200" dirty="0"/>
              <a:t>architectural model, optimizing </a:t>
            </a:r>
            <a:r>
              <a:rPr lang="en-US" sz="1200" dirty="0" smtClean="0"/>
              <a:t>the north/south </a:t>
            </a:r>
            <a:r>
              <a:rPr lang="en-US" sz="1200" dirty="0"/>
              <a:t>system to user network traffic.</a:t>
            </a:r>
          </a:p>
          <a:p>
            <a:pPr marL="169863" indent="-169863" algn="l">
              <a:spcBef>
                <a:spcPts val="300"/>
              </a:spcBef>
              <a:spcAft>
                <a:spcPts val="300"/>
              </a:spcAft>
              <a:buFont typeface="Arial" pitchFamily="34" charset="0"/>
              <a:buChar char="•"/>
            </a:pPr>
            <a:r>
              <a:rPr lang="en-US" sz="1200" dirty="0"/>
              <a:t>Vendor hardware was packaged with its own vendor software, usually leading to </a:t>
            </a:r>
            <a:r>
              <a:rPr lang="en-US" sz="1200" dirty="0" smtClean="0"/>
              <a:t>lock-in </a:t>
            </a:r>
            <a:r>
              <a:rPr lang="en-US" sz="1200" dirty="0"/>
              <a:t>throughout the data center.</a:t>
            </a:r>
          </a:p>
          <a:p>
            <a:pPr marL="169863" indent="-169863" algn="l">
              <a:spcBef>
                <a:spcPts val="300"/>
              </a:spcBef>
              <a:spcAft>
                <a:spcPts val="300"/>
              </a:spcAft>
              <a:buFont typeface="Arial" pitchFamily="34" charset="0"/>
              <a:buChar char="•"/>
            </a:pPr>
            <a:r>
              <a:rPr lang="en-US" sz="1200" dirty="0"/>
              <a:t>The data center networking space was populated </a:t>
            </a:r>
            <a:r>
              <a:rPr lang="en-US" sz="1200" dirty="0" smtClean="0"/>
              <a:t>by </a:t>
            </a:r>
            <a:r>
              <a:rPr lang="en-US" sz="1200" dirty="0"/>
              <a:t>vendors developing </a:t>
            </a:r>
            <a:r>
              <a:rPr lang="en-US" sz="1200" dirty="0" smtClean="0"/>
              <a:t>proprietary </a:t>
            </a:r>
            <a:r>
              <a:rPr lang="en-US" sz="1200" dirty="0"/>
              <a:t>products, with </a:t>
            </a:r>
            <a:r>
              <a:rPr lang="en-US" sz="1200" dirty="0" smtClean="0"/>
              <a:t>unique </a:t>
            </a:r>
            <a:r>
              <a:rPr lang="en-US" sz="1200" dirty="0"/>
              <a:t>solutions to common problems favoring predictability over </a:t>
            </a:r>
            <a:r>
              <a:rPr lang="en-US" sz="1200" dirty="0" smtClean="0"/>
              <a:t>interoperability.</a:t>
            </a:r>
            <a:endParaRPr lang="en-US" sz="1200" dirty="0"/>
          </a:p>
          <a:p>
            <a:pPr marL="169863" indent="-169863" algn="l">
              <a:spcBef>
                <a:spcPts val="300"/>
              </a:spcBef>
              <a:spcAft>
                <a:spcPts val="300"/>
              </a:spcAft>
              <a:buFont typeface="Arial" pitchFamily="34" charset="0"/>
              <a:buChar char="•"/>
            </a:pPr>
            <a:endParaRPr lang="en-US" sz="1200" dirty="0"/>
          </a:p>
        </p:txBody>
      </p:sp>
      <p:sp>
        <p:nvSpPr>
          <p:cNvPr id="5" name="Rectangle 4"/>
          <p:cNvSpPr/>
          <p:nvPr>
            <p:custDataLst>
              <p:tags r:id="rId7"/>
            </p:custDataLst>
          </p:nvPr>
        </p:nvSpPr>
        <p:spPr>
          <a:xfrm>
            <a:off x="4664075" y="1552218"/>
            <a:ext cx="4159250" cy="3908762"/>
          </a:xfrm>
          <a:prstGeom prst="rect">
            <a:avLst/>
          </a:prstGeom>
        </p:spPr>
        <p:txBody>
          <a:bodyPr wrap="square">
            <a:spAutoFit/>
          </a:bodyPr>
          <a:lstStyle/>
          <a:p>
            <a:pPr marL="169863" indent="-169863" algn="l">
              <a:spcBef>
                <a:spcPts val="300"/>
              </a:spcBef>
              <a:spcAft>
                <a:spcPts val="300"/>
              </a:spcAft>
              <a:buFont typeface="Arial" pitchFamily="34" charset="0"/>
              <a:buChar char="•"/>
            </a:pPr>
            <a:r>
              <a:rPr lang="en-US" sz="1200" dirty="0"/>
              <a:t>Flatter </a:t>
            </a:r>
            <a:r>
              <a:rPr lang="en-US" sz="1200" dirty="0" smtClean="0"/>
              <a:t>networks – </a:t>
            </a:r>
            <a:r>
              <a:rPr lang="en-US" sz="1200" dirty="0"/>
              <a:t>1-tier fabric and 2-tier leaf-spine networks, eliminating the aggregation layer to speed up inter-server (east/west) data transfers and make network management easier.</a:t>
            </a:r>
          </a:p>
          <a:p>
            <a:pPr marL="169863" indent="-169863" algn="l">
              <a:spcBef>
                <a:spcPts val="300"/>
              </a:spcBef>
              <a:spcAft>
                <a:spcPts val="300"/>
              </a:spcAft>
              <a:buFont typeface="Arial" pitchFamily="34" charset="0"/>
              <a:buChar char="•"/>
            </a:pPr>
            <a:r>
              <a:rPr lang="en-US" sz="1200" dirty="0"/>
              <a:t>Software-defined networking </a:t>
            </a:r>
            <a:r>
              <a:rPr lang="en-US" sz="1200" dirty="0" smtClean="0"/>
              <a:t>– </a:t>
            </a:r>
            <a:r>
              <a:rPr lang="en-US" sz="1200" dirty="0"/>
              <a:t>delivering an automated and scalable network built from data switches designed with virtualization in mind, built to complement the rise in public and private clouds.</a:t>
            </a:r>
          </a:p>
          <a:p>
            <a:pPr marL="169863" indent="-169863" algn="l">
              <a:spcBef>
                <a:spcPts val="300"/>
              </a:spcBef>
              <a:spcAft>
                <a:spcPts val="300"/>
              </a:spcAft>
              <a:buFont typeface="Arial" pitchFamily="34" charset="0"/>
              <a:buChar char="•"/>
            </a:pPr>
            <a:r>
              <a:rPr lang="en-US" sz="1200" dirty="0"/>
              <a:t>White box and disaggregated switches </a:t>
            </a:r>
            <a:r>
              <a:rPr lang="en-US" sz="1200" dirty="0" smtClean="0"/>
              <a:t>– </a:t>
            </a:r>
            <a:r>
              <a:rPr lang="en-US" sz="1200" dirty="0"/>
              <a:t>lower cost alternatives built for the purpose of core functionality at a bare metal state</a:t>
            </a:r>
            <a:r>
              <a:rPr lang="en-US" sz="1200" dirty="0" smtClean="0"/>
              <a:t>. Various </a:t>
            </a:r>
            <a:r>
              <a:rPr lang="en-US" sz="1200" dirty="0"/>
              <a:t>software packages can be added to these switches with no vendor restrictions.</a:t>
            </a:r>
          </a:p>
          <a:p>
            <a:pPr marL="169863" indent="-169863" algn="l">
              <a:spcBef>
                <a:spcPts val="300"/>
              </a:spcBef>
              <a:spcAft>
                <a:spcPts val="300"/>
              </a:spcAft>
              <a:buFont typeface="Arial" pitchFamily="34" charset="0"/>
              <a:buChar char="•"/>
            </a:pPr>
            <a:r>
              <a:rPr lang="en-US" sz="1200" dirty="0"/>
              <a:t>New </a:t>
            </a:r>
            <a:r>
              <a:rPr lang="en-US" sz="1200" dirty="0" smtClean="0"/>
              <a:t>standards, including </a:t>
            </a:r>
            <a:r>
              <a:rPr lang="en-US" sz="1200" dirty="0"/>
              <a:t>2.5Gbps, 5Gbps, 25Gbps, and 50Gbps switches, </a:t>
            </a:r>
            <a:r>
              <a:rPr lang="en-US" sz="1200" dirty="0" smtClean="0"/>
              <a:t>will inspire the introduction of new switch configurations tailored to specific use cases.</a:t>
            </a:r>
            <a:endParaRPr lang="en-US" sz="1200" dirty="0"/>
          </a:p>
          <a:p>
            <a:pPr marL="169863" indent="-169863" algn="l">
              <a:spcBef>
                <a:spcPts val="300"/>
              </a:spcBef>
              <a:spcAft>
                <a:spcPts val="300"/>
              </a:spcAft>
              <a:buFont typeface="Arial" pitchFamily="34" charset="0"/>
              <a:buChar char="•"/>
            </a:pPr>
            <a:r>
              <a:rPr lang="en-US" sz="1200" dirty="0" smtClean="0"/>
              <a:t>Vendor service and support differentiation, replacing product differentiation, will become the key criteria for vendor and product selection as the commoditization of hardware and features continues.</a:t>
            </a:r>
          </a:p>
        </p:txBody>
      </p:sp>
      <p:sp>
        <p:nvSpPr>
          <p:cNvPr id="16" name="Rounded Rectangle 15"/>
          <p:cNvSpPr/>
          <p:nvPr>
            <p:custDataLst>
              <p:tags r:id="rId8"/>
            </p:custDataLst>
          </p:nvPr>
        </p:nvSpPr>
        <p:spPr>
          <a:xfrm>
            <a:off x="320675" y="1189038"/>
            <a:ext cx="415925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b="1" i="1" dirty="0" smtClean="0">
                <a:solidFill>
                  <a:srgbClr val="333333"/>
                </a:solidFill>
              </a:rPr>
              <a:t>How it got here</a:t>
            </a:r>
            <a:endParaRPr lang="en-CA" b="1" i="1" dirty="0">
              <a:solidFill>
                <a:srgbClr val="333333"/>
              </a:solidFill>
            </a:endParaRPr>
          </a:p>
        </p:txBody>
      </p:sp>
      <p:sp>
        <p:nvSpPr>
          <p:cNvPr id="17" name="Rounded Rectangle 16"/>
          <p:cNvSpPr/>
          <p:nvPr>
            <p:custDataLst>
              <p:tags r:id="rId9"/>
            </p:custDataLst>
          </p:nvPr>
        </p:nvSpPr>
        <p:spPr>
          <a:xfrm>
            <a:off x="4664075" y="1189038"/>
            <a:ext cx="415925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b="1" i="1" dirty="0" smtClean="0">
                <a:solidFill>
                  <a:srgbClr val="333333"/>
                </a:solidFill>
              </a:rPr>
              <a:t>Where it’s going</a:t>
            </a:r>
            <a:endParaRPr lang="en-CA" b="1" i="1" dirty="0">
              <a:solidFill>
                <a:srgbClr val="333333"/>
              </a:solidFill>
            </a:endParaRPr>
          </a:p>
        </p:txBody>
      </p:sp>
      <p:sp>
        <p:nvSpPr>
          <p:cNvPr id="10" name="Rounded Rectangle 5"/>
          <p:cNvSpPr/>
          <p:nvPr/>
        </p:nvSpPr>
        <p:spPr>
          <a:xfrm>
            <a:off x="251847" y="5608319"/>
            <a:ext cx="8625453"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7300" algn="l"/>
            <a:r>
              <a:rPr lang="en-CA" sz="1200" dirty="0" smtClean="0">
                <a:solidFill>
                  <a:schemeClr val="tx1"/>
                </a:solidFill>
              </a:rPr>
              <a:t>The days of high-cost switches packaging both hardware and software are coming to an end. As the market adjusts to the rise in popularity of lower priced white box switches, vendors have begun to offer hardware and software separately. Expect to see an increase in these disaggregated solutions from more networking vendors.</a:t>
            </a:r>
          </a:p>
        </p:txBody>
      </p:sp>
      <p:pic>
        <p:nvPicPr>
          <p:cNvPr id="13" name="Picture 1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56746" y="5610574"/>
            <a:ext cx="791235" cy="838201"/>
          </a:xfrm>
          <a:prstGeom prst="rect">
            <a:avLst/>
          </a:prstGeom>
        </p:spPr>
      </p:pic>
      <p:grpSp>
        <p:nvGrpSpPr>
          <p:cNvPr id="19" name="Group 18"/>
          <p:cNvGrpSpPr/>
          <p:nvPr/>
        </p:nvGrpSpPr>
        <p:grpSpPr>
          <a:xfrm>
            <a:off x="0" y="6422955"/>
            <a:ext cx="9144000" cy="437555"/>
            <a:chOff x="0" y="6422955"/>
            <a:chExt cx="9144000" cy="437555"/>
          </a:xfrm>
        </p:grpSpPr>
        <p:pic>
          <p:nvPicPr>
            <p:cNvPr id="20" name="Picture 3">
              <a:hlinkClick r:id="rId15"/>
            </p:cNvPr>
            <p:cNvPicPr>
              <a:picLocks noChangeAspect="1" noChangeArrowheads="1"/>
            </p:cNvPicPr>
            <p:nvPr/>
          </p:nvPicPr>
          <p:blipFill>
            <a:blip r:embed="rId16" cstate="print"/>
            <a:srcRect/>
            <a:stretch>
              <a:fillRect/>
            </a:stretch>
          </p:blipFill>
          <p:spPr bwMode="auto">
            <a:xfrm>
              <a:off x="0" y="6422955"/>
              <a:ext cx="9144000" cy="437555"/>
            </a:xfrm>
            <a:prstGeom prst="rect">
              <a:avLst/>
            </a:prstGeom>
            <a:noFill/>
            <a:ln w="9525">
              <a:noFill/>
              <a:miter lim="800000"/>
              <a:headEnd/>
              <a:tailEnd/>
            </a:ln>
          </p:spPr>
        </p:pic>
        <p:pic>
          <p:nvPicPr>
            <p:cNvPr id="21" name="Picture 20" descr="itrg-logo.png"/>
            <p:cNvPicPr>
              <a:picLocks noChangeAspect="1"/>
            </p:cNvPicPr>
            <p:nvPr/>
          </p:nvPicPr>
          <p:blipFill>
            <a:blip r:embed="rId1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92521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173604" name="think-cell Slide" r:id="rId5" imgW="360" imgH="360" progId="TCLayout.ActiveDocument.1">
                  <p:embed/>
                </p:oleObj>
              </mc:Choice>
              <mc:Fallback>
                <p:oleObj name="think-cell Slide" r:id="rId5" imgW="360" imgH="36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itle 12"/>
          <p:cNvSpPr>
            <a:spLocks noGrp="1"/>
          </p:cNvSpPr>
          <p:nvPr>
            <p:ph type="title"/>
          </p:nvPr>
        </p:nvSpPr>
        <p:spPr/>
        <p:txBody>
          <a:bodyPr/>
          <a:lstStyle/>
          <a:p>
            <a:pPr lvl="0"/>
            <a:r>
              <a:rPr lang="en-US" dirty="0"/>
              <a:t>Data </a:t>
            </a:r>
            <a:r>
              <a:rPr lang="en-US" dirty="0" smtClean="0"/>
              <a:t>center networking vendor selection / </a:t>
            </a:r>
            <a:r>
              <a:rPr lang="en-US" dirty="0"/>
              <a:t>knock-out criteria: market share, mind share</a:t>
            </a:r>
            <a:r>
              <a:rPr lang="en-US" dirty="0" smtClean="0"/>
              <a:t>, and platform coverage</a:t>
            </a:r>
            <a:endParaRPr lang="en-US" dirty="0"/>
          </a:p>
        </p:txBody>
      </p:sp>
      <p:grpSp>
        <p:nvGrpSpPr>
          <p:cNvPr id="15" name="Group 33"/>
          <p:cNvGrpSpPr/>
          <p:nvPr/>
        </p:nvGrpSpPr>
        <p:grpSpPr>
          <a:xfrm>
            <a:off x="320675" y="2651760"/>
            <a:ext cx="8502650" cy="3657601"/>
            <a:chOff x="5543549" y="2722423"/>
            <a:chExt cx="3295651" cy="3613251"/>
          </a:xfrm>
        </p:grpSpPr>
        <p:sp>
          <p:nvSpPr>
            <p:cNvPr id="18" name="Rectangle 17"/>
            <p:cNvSpPr/>
            <p:nvPr/>
          </p:nvSpPr>
          <p:spPr>
            <a:xfrm>
              <a:off x="5543549" y="2980556"/>
              <a:ext cx="3295651" cy="335511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33363" indent="-233363" algn="l">
                <a:spcBef>
                  <a:spcPts val="1200"/>
                </a:spcBef>
                <a:spcAft>
                  <a:spcPts val="0"/>
                </a:spcAft>
                <a:buFont typeface="Arial" pitchFamily="34" charset="0"/>
                <a:buChar char="•"/>
              </a:pPr>
              <a:r>
                <a:rPr lang="en-US" sz="1200" b="1" dirty="0">
                  <a:solidFill>
                    <a:schemeClr val="tx1"/>
                  </a:solidFill>
                </a:rPr>
                <a:t>Arista Networks.</a:t>
              </a:r>
              <a:r>
                <a:rPr lang="en-US" sz="1200" dirty="0">
                  <a:solidFill>
                    <a:schemeClr val="tx1"/>
                  </a:solidFill>
                </a:rPr>
                <a:t> An innovative best of breed cloud solution provider dedicated to the data center.</a:t>
              </a:r>
            </a:p>
            <a:p>
              <a:pPr marL="233363" indent="-233363" algn="l">
                <a:spcBef>
                  <a:spcPts val="1200"/>
                </a:spcBef>
                <a:spcAft>
                  <a:spcPts val="0"/>
                </a:spcAft>
                <a:buFont typeface="Arial" pitchFamily="34" charset="0"/>
                <a:buChar char="•"/>
              </a:pPr>
              <a:r>
                <a:rPr lang="en-US" sz="1200" b="1" dirty="0">
                  <a:solidFill>
                    <a:schemeClr val="tx1"/>
                  </a:solidFill>
                </a:rPr>
                <a:t>Avaya.</a:t>
              </a:r>
              <a:r>
                <a:rPr lang="en-US" sz="1200" dirty="0">
                  <a:solidFill>
                    <a:schemeClr val="tx1"/>
                  </a:solidFill>
                </a:rPr>
                <a:t> Established in the collaboration and communication space, Avaya’s networking products look to </a:t>
              </a:r>
              <a:r>
                <a:rPr lang="en-US" sz="1200" dirty="0" smtClean="0">
                  <a:solidFill>
                    <a:schemeClr val="tx1"/>
                  </a:solidFill>
                </a:rPr>
                <a:t>complement </a:t>
              </a:r>
              <a:r>
                <a:rPr lang="en-US" sz="1200" dirty="0">
                  <a:solidFill>
                    <a:schemeClr val="tx1"/>
                  </a:solidFill>
                </a:rPr>
                <a:t>its next generation communication solutions.</a:t>
              </a:r>
            </a:p>
            <a:p>
              <a:pPr marL="233363" indent="-233363" algn="l">
                <a:spcBef>
                  <a:spcPts val="1200"/>
                </a:spcBef>
                <a:spcAft>
                  <a:spcPts val="0"/>
                </a:spcAft>
                <a:buFont typeface="Arial" pitchFamily="34" charset="0"/>
                <a:buChar char="•"/>
              </a:pPr>
              <a:r>
                <a:rPr lang="en-US" sz="1200" b="1" dirty="0">
                  <a:solidFill>
                    <a:schemeClr val="tx1"/>
                  </a:solidFill>
                </a:rPr>
                <a:t>Brocade.</a:t>
              </a:r>
              <a:r>
                <a:rPr lang="en-US" sz="1200" dirty="0">
                  <a:solidFill>
                    <a:schemeClr val="tx1"/>
                  </a:solidFill>
                </a:rPr>
                <a:t> A leader in data center storage networking solutions with a focus on </a:t>
              </a:r>
              <a:r>
                <a:rPr lang="en-US" sz="1200" dirty="0" smtClean="0">
                  <a:solidFill>
                    <a:schemeClr val="tx1"/>
                  </a:solidFill>
                </a:rPr>
                <a:t>storage area network (SAN) </a:t>
              </a:r>
              <a:r>
                <a:rPr lang="en-US" sz="1200" dirty="0">
                  <a:solidFill>
                    <a:schemeClr val="tx1"/>
                  </a:solidFill>
                </a:rPr>
                <a:t>switching.</a:t>
              </a:r>
            </a:p>
            <a:p>
              <a:pPr marL="233363" indent="-233363" algn="l">
                <a:spcBef>
                  <a:spcPts val="1200"/>
                </a:spcBef>
                <a:spcAft>
                  <a:spcPts val="0"/>
                </a:spcAft>
                <a:buFont typeface="Arial" pitchFamily="34" charset="0"/>
                <a:buChar char="•"/>
              </a:pPr>
              <a:r>
                <a:rPr lang="en-US" sz="1200" b="1" dirty="0">
                  <a:solidFill>
                    <a:schemeClr val="tx1"/>
                  </a:solidFill>
                </a:rPr>
                <a:t>Cisco Systems.</a:t>
              </a:r>
              <a:r>
                <a:rPr lang="en-US" sz="1200" dirty="0">
                  <a:solidFill>
                    <a:schemeClr val="tx1"/>
                  </a:solidFill>
                </a:rPr>
                <a:t> One of the pioneers of data center networking, with a large product portfolio.</a:t>
              </a:r>
            </a:p>
            <a:p>
              <a:pPr marL="233363" indent="-233363" algn="l">
                <a:spcBef>
                  <a:spcPts val="1200"/>
                </a:spcBef>
                <a:spcAft>
                  <a:spcPts val="0"/>
                </a:spcAft>
                <a:buFont typeface="Arial" pitchFamily="34" charset="0"/>
                <a:buChar char="•"/>
              </a:pPr>
              <a:r>
                <a:rPr lang="en-US" sz="1200" b="1" dirty="0">
                  <a:solidFill>
                    <a:schemeClr val="tx1"/>
                  </a:solidFill>
                </a:rPr>
                <a:t>Dell.</a:t>
              </a:r>
              <a:r>
                <a:rPr lang="en-US" sz="1200" dirty="0">
                  <a:solidFill>
                    <a:schemeClr val="tx1"/>
                  </a:solidFill>
                </a:rPr>
                <a:t> Focus is on enterprises and service providers with the ability to custom-tailor solutions to the client.</a:t>
              </a:r>
            </a:p>
            <a:p>
              <a:pPr marL="233363" indent="-233363" algn="l">
                <a:spcBef>
                  <a:spcPts val="1200"/>
                </a:spcBef>
                <a:spcAft>
                  <a:spcPts val="0"/>
                </a:spcAft>
                <a:buFont typeface="Arial" pitchFamily="34" charset="0"/>
                <a:buChar char="•"/>
              </a:pPr>
              <a:r>
                <a:rPr lang="en-US" sz="1200" b="1" dirty="0">
                  <a:solidFill>
                    <a:schemeClr val="tx1"/>
                  </a:solidFill>
                </a:rPr>
                <a:t>Extreme. </a:t>
              </a:r>
              <a:r>
                <a:rPr lang="en-US" sz="1200" dirty="0">
                  <a:solidFill>
                    <a:schemeClr val="tx1"/>
                  </a:solidFill>
                </a:rPr>
                <a:t>Focus</a:t>
              </a:r>
              <a:r>
                <a:rPr lang="en-CA" sz="1200" dirty="0">
                  <a:solidFill>
                    <a:schemeClr val="tx1"/>
                  </a:solidFill>
                </a:rPr>
                <a:t> on small and </a:t>
              </a:r>
              <a:r>
                <a:rPr lang="en-CA" sz="1200" dirty="0" smtClean="0">
                  <a:solidFill>
                    <a:schemeClr val="tx1"/>
                  </a:solidFill>
                </a:rPr>
                <a:t>medium-sized </a:t>
              </a:r>
              <a:r>
                <a:rPr lang="en-CA" sz="1200" dirty="0">
                  <a:solidFill>
                    <a:schemeClr val="tx1"/>
                  </a:solidFill>
                </a:rPr>
                <a:t>enterprise edge, core, and private cloud solutions, targeting specific verticals like government, manufacturing, and healthcare, among others.</a:t>
              </a:r>
            </a:p>
            <a:p>
              <a:pPr marL="233363" indent="-233363" algn="l">
                <a:spcBef>
                  <a:spcPts val="1200"/>
                </a:spcBef>
                <a:spcAft>
                  <a:spcPts val="0"/>
                </a:spcAft>
                <a:buFont typeface="Arial" pitchFamily="34" charset="0"/>
                <a:buChar char="•"/>
              </a:pPr>
              <a:r>
                <a:rPr lang="en-US" sz="1200" b="1" dirty="0">
                  <a:solidFill>
                    <a:schemeClr val="tx1"/>
                  </a:solidFill>
                </a:rPr>
                <a:t>HPE</a:t>
              </a:r>
              <a:r>
                <a:rPr lang="en-US" sz="1200" dirty="0">
                  <a:solidFill>
                    <a:schemeClr val="tx1"/>
                  </a:solidFill>
                </a:rPr>
                <a:t> </a:t>
              </a:r>
              <a:r>
                <a:rPr lang="en-US" sz="1200" b="1" dirty="0">
                  <a:solidFill>
                    <a:schemeClr val="tx1"/>
                  </a:solidFill>
                </a:rPr>
                <a:t>Networking.</a:t>
              </a:r>
              <a:r>
                <a:rPr lang="en-US" sz="1200" dirty="0">
                  <a:solidFill>
                    <a:schemeClr val="tx1"/>
                  </a:solidFill>
                </a:rPr>
                <a:t> </a:t>
              </a:r>
              <a:r>
                <a:rPr lang="en-US" sz="1200" dirty="0" smtClean="0">
                  <a:solidFill>
                    <a:schemeClr val="tx1"/>
                  </a:solidFill>
                </a:rPr>
                <a:t>Offers </a:t>
              </a:r>
              <a:r>
                <a:rPr lang="en-US" sz="1200" dirty="0">
                  <a:solidFill>
                    <a:schemeClr val="tx1"/>
                  </a:solidFill>
                </a:rPr>
                <a:t>a large </a:t>
              </a:r>
              <a:r>
                <a:rPr lang="en-US" sz="1200" dirty="0" smtClean="0">
                  <a:solidFill>
                    <a:schemeClr val="tx1"/>
                  </a:solidFill>
                </a:rPr>
                <a:t>portfolio </a:t>
              </a:r>
              <a:r>
                <a:rPr lang="en-US" sz="1200" dirty="0">
                  <a:solidFill>
                    <a:schemeClr val="tx1"/>
                  </a:solidFill>
                </a:rPr>
                <a:t>for small businesses up to service providers</a:t>
              </a:r>
              <a:r>
                <a:rPr lang="en-US" sz="1200" dirty="0" smtClean="0">
                  <a:solidFill>
                    <a:schemeClr val="tx1"/>
                  </a:solidFill>
                </a:rPr>
                <a:t>. Strengthened its </a:t>
              </a:r>
              <a:r>
                <a:rPr lang="en-US" sz="1200" dirty="0">
                  <a:solidFill>
                    <a:schemeClr val="tx1"/>
                  </a:solidFill>
                </a:rPr>
                <a:t>networking presence through the acquisition of Aruba Networks in 2015.</a:t>
              </a:r>
            </a:p>
            <a:p>
              <a:pPr marL="233363" indent="-233363" algn="l">
                <a:spcBef>
                  <a:spcPts val="1200"/>
                </a:spcBef>
                <a:spcAft>
                  <a:spcPts val="0"/>
                </a:spcAft>
                <a:buFont typeface="Arial" pitchFamily="34" charset="0"/>
                <a:buChar char="•"/>
              </a:pPr>
              <a:r>
                <a:rPr lang="en-US" sz="1200" b="1" dirty="0">
                  <a:solidFill>
                    <a:schemeClr val="tx1"/>
                  </a:solidFill>
                </a:rPr>
                <a:t>Juniper</a:t>
              </a:r>
              <a:r>
                <a:rPr lang="en-US" sz="1200" dirty="0">
                  <a:solidFill>
                    <a:schemeClr val="tx1"/>
                  </a:solidFill>
                </a:rPr>
                <a:t> </a:t>
              </a:r>
              <a:r>
                <a:rPr lang="en-US" sz="1200" b="1" dirty="0">
                  <a:solidFill>
                    <a:schemeClr val="tx1"/>
                  </a:solidFill>
                </a:rPr>
                <a:t>Networks.</a:t>
              </a:r>
              <a:r>
                <a:rPr lang="en-US" sz="1200" dirty="0">
                  <a:solidFill>
                    <a:schemeClr val="tx1"/>
                  </a:solidFill>
                </a:rPr>
                <a:t> Designs and produces </a:t>
              </a:r>
              <a:r>
                <a:rPr lang="en-US" sz="1200" dirty="0" smtClean="0">
                  <a:solidFill>
                    <a:schemeClr val="tx1"/>
                  </a:solidFill>
                </a:rPr>
                <a:t>high-performance switches, routers, and security appliances to </a:t>
              </a:r>
              <a:r>
                <a:rPr lang="en-US" sz="1200" dirty="0">
                  <a:solidFill>
                    <a:schemeClr val="tx1"/>
                  </a:solidFill>
                </a:rPr>
                <a:t>satisfy service provider level performance.</a:t>
              </a:r>
            </a:p>
          </p:txBody>
        </p:sp>
        <p:sp>
          <p:nvSpPr>
            <p:cNvPr id="19" name="Round Same Side Corner Rectangle 18"/>
            <p:cNvSpPr/>
            <p:nvPr/>
          </p:nvSpPr>
          <p:spPr>
            <a:xfrm>
              <a:off x="5543549" y="2722423"/>
              <a:ext cx="3295650" cy="258132"/>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rgbClr val="FFFFFF"/>
                  </a:solidFill>
                </a:rPr>
                <a:t>Included in this Vendor Landscape:</a:t>
              </a:r>
              <a:endParaRPr lang="en-CA" sz="1400" b="1" dirty="0">
                <a:solidFill>
                  <a:srgbClr val="FFFFFF"/>
                </a:solidFill>
              </a:endParaRPr>
            </a:p>
          </p:txBody>
        </p:sp>
      </p:grpSp>
      <p:sp>
        <p:nvSpPr>
          <p:cNvPr id="20" name="Text Placeholder 2"/>
          <p:cNvSpPr>
            <a:spLocks noGrp="1"/>
          </p:cNvSpPr>
          <p:nvPr>
            <p:ph type="body" sz="quarter" idx="4294967295"/>
          </p:nvPr>
        </p:nvSpPr>
        <p:spPr>
          <a:xfrm>
            <a:off x="320675" y="1189038"/>
            <a:ext cx="8502650" cy="1371282"/>
          </a:xfrm>
          <a:prstGeom prst="rect">
            <a:avLst/>
          </a:prstGeom>
        </p:spPr>
        <p:txBody>
          <a:bodyPr>
            <a:noAutofit/>
          </a:bodyPr>
          <a:lstStyle/>
          <a:p>
            <a:pPr marL="182563" indent="-182563">
              <a:spcBef>
                <a:spcPts val="600"/>
              </a:spcBef>
              <a:spcAft>
                <a:spcPts val="600"/>
              </a:spcAft>
              <a:buFont typeface="Arial" pitchFamily="34" charset="0"/>
              <a:buChar char="•"/>
            </a:pPr>
            <a:r>
              <a:rPr lang="en-US" dirty="0" smtClean="0"/>
              <a:t>The data center networking market has reached a maturity where a collection of established networking vendors deliver stable and proven networking products. Vendors have adapted to increase in demand by delivering higher performance and a wider selection of data center switching products. With an increased focus on software-defined networking and disaggregated switching, some vendors have begun to offer the flexibility of separate software and hardware offerings.</a:t>
            </a:r>
          </a:p>
          <a:p>
            <a:pPr marL="182563" indent="-182563">
              <a:spcBef>
                <a:spcPts val="600"/>
              </a:spcBef>
              <a:spcAft>
                <a:spcPts val="600"/>
              </a:spcAft>
              <a:buFont typeface="Arial" pitchFamily="34" charset="0"/>
              <a:buChar char="•"/>
            </a:pPr>
            <a:r>
              <a:rPr lang="en-US" dirty="0" smtClean="0"/>
              <a:t>For this Vendor Landscape, Info-Tech focused on those vendors that offer broad capabilities across multiple platforms and that have a strong market presence and/or reputational presence among mid and large sized enterprises.</a:t>
            </a:r>
          </a:p>
        </p:txBody>
      </p:sp>
      <p:grpSp>
        <p:nvGrpSpPr>
          <p:cNvPr id="14" name="Group 13"/>
          <p:cNvGrpSpPr/>
          <p:nvPr/>
        </p:nvGrpSpPr>
        <p:grpSpPr>
          <a:xfrm>
            <a:off x="0" y="6422955"/>
            <a:ext cx="9144000" cy="437555"/>
            <a:chOff x="0" y="6422955"/>
            <a:chExt cx="9144000" cy="437555"/>
          </a:xfrm>
        </p:grpSpPr>
        <p:pic>
          <p:nvPicPr>
            <p:cNvPr id="16"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17" name="Picture 16"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192194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 name="Object 75"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995674" name="think-cell Slide" r:id="rId25" imgW="360" imgH="360" progId="TCLayout.ActiveDocument.1">
                  <p:embed/>
                </p:oleObj>
              </mc:Choice>
              <mc:Fallback>
                <p:oleObj name="think-cell Slide" r:id="rId25" imgW="360" imgH="360" progId="TCLayout.ActiveDocument.1">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7" name="Group 33"/>
          <p:cNvGrpSpPr/>
          <p:nvPr>
            <p:custDataLst>
              <p:tags r:id="rId3"/>
            </p:custDataLst>
          </p:nvPr>
        </p:nvGrpSpPr>
        <p:grpSpPr>
          <a:xfrm>
            <a:off x="5486400" y="1189038"/>
            <a:ext cx="3336924" cy="5257483"/>
            <a:chOff x="5543549" y="1518107"/>
            <a:chExt cx="3295651" cy="4947232"/>
          </a:xfrm>
        </p:grpSpPr>
        <p:sp>
          <p:nvSpPr>
            <p:cNvPr id="58" name="Rectangle 57"/>
            <p:cNvSpPr/>
            <p:nvPr/>
          </p:nvSpPr>
          <p:spPr>
            <a:xfrm>
              <a:off x="5543549" y="1775939"/>
              <a:ext cx="3295651" cy="4689400"/>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33363" indent="-233363" algn="l">
                <a:lnSpc>
                  <a:spcPct val="150000"/>
                </a:lnSpc>
                <a:spcBef>
                  <a:spcPts val="300"/>
                </a:spcBef>
                <a:spcAft>
                  <a:spcPts val="300"/>
                </a:spcAft>
              </a:pPr>
              <a:endParaRPr lang="en-US" sz="1200" b="1" i="1" dirty="0" smtClean="0">
                <a:solidFill>
                  <a:srgbClr val="333333">
                    <a:lumMod val="50000"/>
                  </a:srgbClr>
                </a:solidFill>
                <a:latin typeface="Georgia" pitchFamily="18" charset="0"/>
              </a:endParaRPr>
            </a:p>
          </p:txBody>
        </p:sp>
        <p:sp>
          <p:nvSpPr>
            <p:cNvPr id="59" name="Round Same Side Corner Rectangle 58"/>
            <p:cNvSpPr/>
            <p:nvPr/>
          </p:nvSpPr>
          <p:spPr>
            <a:xfrm>
              <a:off x="5543549" y="1518107"/>
              <a:ext cx="3295650" cy="258132"/>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rgbClr val="FFFFFF"/>
                  </a:solidFill>
                </a:rPr>
                <a:t>Criteria Weighting</a:t>
              </a:r>
              <a:endParaRPr lang="en-CA" sz="1400" b="1" dirty="0">
                <a:solidFill>
                  <a:srgbClr val="FFFFFF"/>
                </a:solidFill>
              </a:endParaRPr>
            </a:p>
          </p:txBody>
        </p:sp>
      </p:grpSp>
      <p:sp>
        <p:nvSpPr>
          <p:cNvPr id="2" name="Title 1"/>
          <p:cNvSpPr>
            <a:spLocks noGrp="1"/>
          </p:cNvSpPr>
          <p:nvPr>
            <p:ph type="title"/>
            <p:custDataLst>
              <p:tags r:id="rId4"/>
            </p:custDataLst>
          </p:nvPr>
        </p:nvSpPr>
        <p:spPr/>
        <p:txBody>
          <a:bodyPr/>
          <a:lstStyle/>
          <a:p>
            <a:r>
              <a:rPr lang="en-US" dirty="0"/>
              <a:t>Data </a:t>
            </a:r>
            <a:r>
              <a:rPr lang="en-US" dirty="0" smtClean="0"/>
              <a:t>center networking criteria &amp; weighting factors</a:t>
            </a:r>
            <a:endParaRPr lang="en-US" dirty="0"/>
          </a:p>
        </p:txBody>
      </p:sp>
      <p:graphicFrame>
        <p:nvGraphicFramePr>
          <p:cNvPr id="43" name="Chart 42"/>
          <p:cNvGraphicFramePr/>
          <p:nvPr>
            <p:extLst>
              <p:ext uri="{D42A27DB-BD31-4B8C-83A1-F6EECF244321}">
                <p14:modId xmlns:p14="http://schemas.microsoft.com/office/powerpoint/2010/main" val="513320640"/>
              </p:ext>
            </p:extLst>
          </p:nvPr>
        </p:nvGraphicFramePr>
        <p:xfrm>
          <a:off x="5943600" y="1463040"/>
          <a:ext cx="2422525" cy="1824319"/>
        </p:xfrm>
        <a:graphic>
          <a:graphicData uri="http://schemas.openxmlformats.org/drawingml/2006/chart">
            <c:chart xmlns:c="http://schemas.openxmlformats.org/drawingml/2006/chart" xmlns:r="http://schemas.openxmlformats.org/officeDocument/2006/relationships" r:id="rId27"/>
          </a:graphicData>
        </a:graphic>
      </p:graphicFrame>
      <p:graphicFrame>
        <p:nvGraphicFramePr>
          <p:cNvPr id="50" name="Chart 49"/>
          <p:cNvGraphicFramePr/>
          <p:nvPr>
            <p:extLst>
              <p:ext uri="{D42A27DB-BD31-4B8C-83A1-F6EECF244321}">
                <p14:modId xmlns:p14="http://schemas.microsoft.com/office/powerpoint/2010/main" val="877878818"/>
              </p:ext>
            </p:extLst>
          </p:nvPr>
        </p:nvGraphicFramePr>
        <p:xfrm>
          <a:off x="6263640" y="3063875"/>
          <a:ext cx="1737360" cy="1737360"/>
        </p:xfrm>
        <a:graphic>
          <a:graphicData uri="http://schemas.openxmlformats.org/drawingml/2006/chart">
            <c:chart xmlns:c="http://schemas.openxmlformats.org/drawingml/2006/chart" xmlns:r="http://schemas.openxmlformats.org/officeDocument/2006/relationships" r:id="rId28"/>
          </a:graphicData>
        </a:graphic>
      </p:graphicFrame>
      <p:sp>
        <p:nvSpPr>
          <p:cNvPr id="35" name="Flowchart: Stored Data 20"/>
          <p:cNvSpPr>
            <a:spLocks noChangeArrowheads="1"/>
          </p:cNvSpPr>
          <p:nvPr>
            <p:custDataLst>
              <p:tags r:id="rId5"/>
            </p:custDataLst>
          </p:nvPr>
        </p:nvSpPr>
        <p:spPr bwMode="auto">
          <a:xfrm flipH="1">
            <a:off x="1828800" y="4572317"/>
            <a:ext cx="3474720" cy="457200"/>
          </a:xfrm>
          <a:prstGeom prst="rect">
            <a:avLst/>
          </a:prstGeom>
          <a:solidFill>
            <a:schemeClr val="accent2">
              <a:lumMod val="20000"/>
              <a:lumOff val="80000"/>
            </a:schemeClr>
          </a:solidFill>
          <a:ln w="6350">
            <a:noFill/>
            <a:miter lim="800000"/>
            <a:headEnd/>
            <a:tailEnd/>
          </a:ln>
          <a:effectLst/>
        </p:spPr>
        <p:txBody>
          <a:bodyPr anchor="ctr"/>
          <a:lstStyle/>
          <a:p>
            <a:pPr algn="l">
              <a:defRPr/>
            </a:pPr>
            <a:r>
              <a:rPr lang="en-US" sz="1200" dirty="0" smtClean="0">
                <a:solidFill>
                  <a:srgbClr val="FFFFFF">
                    <a:lumMod val="10000"/>
                  </a:srgbClr>
                </a:solidFill>
                <a:latin typeface="Arial" pitchFamily="34" charset="0"/>
                <a:cs typeface="Arial" pitchFamily="34" charset="0"/>
              </a:rPr>
              <a:t>Vendor is focused on the networking product line and has few distractions from other spaces. </a:t>
            </a:r>
            <a:endParaRPr lang="en-US" sz="1200" dirty="0">
              <a:solidFill>
                <a:srgbClr val="FFFFFF">
                  <a:lumMod val="10000"/>
                </a:srgbClr>
              </a:solidFill>
              <a:latin typeface="Arial" pitchFamily="34" charset="0"/>
              <a:cs typeface="Arial" pitchFamily="34" charset="0"/>
            </a:endParaRPr>
          </a:p>
        </p:txBody>
      </p:sp>
      <p:sp>
        <p:nvSpPr>
          <p:cNvPr id="36" name="Rectangle 15"/>
          <p:cNvSpPr>
            <a:spLocks noChangeArrowheads="1"/>
          </p:cNvSpPr>
          <p:nvPr>
            <p:custDataLst>
              <p:tags r:id="rId6"/>
            </p:custDataLst>
          </p:nvPr>
        </p:nvSpPr>
        <p:spPr bwMode="auto">
          <a:xfrm flipH="1">
            <a:off x="320040" y="4572317"/>
            <a:ext cx="1463040" cy="457200"/>
          </a:xfrm>
          <a:prstGeom prst="rect">
            <a:avLst/>
          </a:prstGeom>
          <a:solidFill>
            <a:schemeClr val="accent2">
              <a:lumMod val="20000"/>
              <a:lumOff val="80000"/>
            </a:schemeClr>
          </a:solidFill>
          <a:ln w="25400">
            <a:noFill/>
            <a:miter lim="800000"/>
            <a:headEnd/>
            <a:tailEnd/>
          </a:ln>
          <a:effectLst/>
        </p:spPr>
        <p:txBody>
          <a:bodyPr anchor="ctr"/>
          <a:lstStyle/>
          <a:p>
            <a:pPr algn="r">
              <a:defRPr/>
            </a:pPr>
            <a:r>
              <a:rPr lang="en-US" sz="1400" dirty="0" smtClean="0">
                <a:solidFill>
                  <a:srgbClr val="FFFFFF">
                    <a:lumMod val="10000"/>
                  </a:srgbClr>
                </a:solidFill>
                <a:latin typeface="Arial" pitchFamily="34" charset="0"/>
                <a:cs typeface="Arial" pitchFamily="34" charset="0"/>
              </a:rPr>
              <a:t>Strategy</a:t>
            </a:r>
            <a:endParaRPr lang="en-US" sz="1400" dirty="0">
              <a:solidFill>
                <a:srgbClr val="FFFFFF">
                  <a:lumMod val="10000"/>
                </a:srgbClr>
              </a:solidFill>
              <a:latin typeface="Arial" pitchFamily="34" charset="0"/>
              <a:cs typeface="Arial" pitchFamily="34" charset="0"/>
            </a:endParaRPr>
          </a:p>
        </p:txBody>
      </p:sp>
      <p:sp>
        <p:nvSpPr>
          <p:cNvPr id="38" name="Flowchart: Stored Data 21"/>
          <p:cNvSpPr>
            <a:spLocks noChangeArrowheads="1"/>
          </p:cNvSpPr>
          <p:nvPr>
            <p:custDataLst>
              <p:tags r:id="rId7"/>
            </p:custDataLst>
          </p:nvPr>
        </p:nvSpPr>
        <p:spPr bwMode="auto">
          <a:xfrm flipH="1">
            <a:off x="1828800" y="5075237"/>
            <a:ext cx="3474720" cy="457200"/>
          </a:xfrm>
          <a:prstGeom prst="rect">
            <a:avLst/>
          </a:prstGeom>
          <a:solidFill>
            <a:schemeClr val="accent2">
              <a:lumMod val="40000"/>
              <a:lumOff val="60000"/>
            </a:schemeClr>
          </a:solidFill>
          <a:ln w="6350">
            <a:noFill/>
            <a:miter lim="800000"/>
            <a:headEnd/>
            <a:tailEnd/>
          </a:ln>
          <a:effectLst/>
        </p:spPr>
        <p:txBody>
          <a:bodyPr anchor="ctr"/>
          <a:lstStyle/>
          <a:p>
            <a:pPr algn="l">
              <a:defRPr/>
            </a:pPr>
            <a:r>
              <a:rPr lang="en-US" sz="1200" dirty="0" smtClean="0">
                <a:solidFill>
                  <a:srgbClr val="FFFFFF">
                    <a:lumMod val="10000"/>
                  </a:srgbClr>
                </a:solidFill>
                <a:latin typeface="Arial" pitchFamily="34" charset="0"/>
                <a:cs typeface="Arial" pitchFamily="34" charset="0"/>
              </a:rPr>
              <a:t>Vendor offers global coverage and is able to sell and provide post-sales support. </a:t>
            </a:r>
            <a:endParaRPr lang="en-US" sz="1200" dirty="0">
              <a:solidFill>
                <a:srgbClr val="FFFFFF">
                  <a:lumMod val="10000"/>
                </a:srgbClr>
              </a:solidFill>
              <a:latin typeface="Arial" pitchFamily="34" charset="0"/>
              <a:cs typeface="Arial" pitchFamily="34" charset="0"/>
            </a:endParaRPr>
          </a:p>
        </p:txBody>
      </p:sp>
      <p:sp>
        <p:nvSpPr>
          <p:cNvPr id="39" name="Rectangle 38"/>
          <p:cNvSpPr>
            <a:spLocks noChangeArrowheads="1"/>
          </p:cNvSpPr>
          <p:nvPr>
            <p:custDataLst>
              <p:tags r:id="rId8"/>
            </p:custDataLst>
          </p:nvPr>
        </p:nvSpPr>
        <p:spPr bwMode="auto">
          <a:xfrm flipH="1">
            <a:off x="320040" y="5075237"/>
            <a:ext cx="1463040" cy="457200"/>
          </a:xfrm>
          <a:prstGeom prst="rect">
            <a:avLst/>
          </a:prstGeom>
          <a:solidFill>
            <a:schemeClr val="accent2">
              <a:lumMod val="40000"/>
              <a:lumOff val="60000"/>
            </a:schemeClr>
          </a:solidFill>
          <a:ln w="25400">
            <a:noFill/>
            <a:miter lim="800000"/>
            <a:headEnd/>
            <a:tailEnd/>
          </a:ln>
          <a:effectLst/>
        </p:spPr>
        <p:txBody>
          <a:bodyPr anchor="ctr"/>
          <a:lstStyle/>
          <a:p>
            <a:pPr algn="r">
              <a:defRPr/>
            </a:pPr>
            <a:r>
              <a:rPr lang="en-US" sz="1400" dirty="0" smtClean="0">
                <a:solidFill>
                  <a:srgbClr val="FFFFFF">
                    <a:lumMod val="10000"/>
                  </a:srgbClr>
                </a:solidFill>
                <a:latin typeface="Arial" pitchFamily="34" charset="0"/>
                <a:cs typeface="Arial" pitchFamily="34" charset="0"/>
              </a:rPr>
              <a:t>Reach</a:t>
            </a:r>
            <a:endParaRPr lang="en-US" sz="1400" dirty="0">
              <a:solidFill>
                <a:srgbClr val="FFFFFF">
                  <a:lumMod val="10000"/>
                </a:srgbClr>
              </a:solidFill>
              <a:latin typeface="Arial" pitchFamily="34" charset="0"/>
              <a:cs typeface="Arial" pitchFamily="34" charset="0"/>
            </a:endParaRPr>
          </a:p>
        </p:txBody>
      </p:sp>
      <p:sp>
        <p:nvSpPr>
          <p:cNvPr id="41" name="Flowchart: Stored Data 19"/>
          <p:cNvSpPr>
            <a:spLocks noChangeArrowheads="1"/>
          </p:cNvSpPr>
          <p:nvPr>
            <p:custDataLst>
              <p:tags r:id="rId9"/>
            </p:custDataLst>
          </p:nvPr>
        </p:nvSpPr>
        <p:spPr bwMode="auto">
          <a:xfrm flipH="1">
            <a:off x="1828800" y="4069397"/>
            <a:ext cx="3474720" cy="457200"/>
          </a:xfrm>
          <a:prstGeom prst="rect">
            <a:avLst/>
          </a:prstGeom>
          <a:solidFill>
            <a:schemeClr val="accent2">
              <a:lumMod val="40000"/>
              <a:lumOff val="60000"/>
            </a:schemeClr>
          </a:solidFill>
          <a:ln w="6350">
            <a:noFill/>
            <a:miter lim="800000"/>
            <a:headEnd/>
            <a:tailEnd/>
          </a:ln>
        </p:spPr>
        <p:txBody>
          <a:bodyPr anchor="ctr"/>
          <a:lstStyle/>
          <a:p>
            <a:pPr algn="l"/>
            <a:r>
              <a:rPr lang="en-US" sz="1200" dirty="0" smtClean="0">
                <a:solidFill>
                  <a:srgbClr val="FFFFFF">
                    <a:lumMod val="10000"/>
                  </a:srgbClr>
                </a:solidFill>
                <a:latin typeface="Arial" pitchFamily="34" charset="0"/>
                <a:cs typeface="Arial" pitchFamily="34" charset="0"/>
              </a:rPr>
              <a:t>Vendor is profitable, knowledgeable, and will be around for the long-term.</a:t>
            </a:r>
          </a:p>
        </p:txBody>
      </p:sp>
      <p:sp>
        <p:nvSpPr>
          <p:cNvPr id="42" name="Rectangle 15"/>
          <p:cNvSpPr>
            <a:spLocks noChangeArrowheads="1"/>
          </p:cNvSpPr>
          <p:nvPr>
            <p:custDataLst>
              <p:tags r:id="rId10"/>
            </p:custDataLst>
          </p:nvPr>
        </p:nvSpPr>
        <p:spPr bwMode="auto">
          <a:xfrm flipH="1">
            <a:off x="320040" y="4069397"/>
            <a:ext cx="1463040" cy="457200"/>
          </a:xfrm>
          <a:prstGeom prst="rect">
            <a:avLst/>
          </a:prstGeom>
          <a:solidFill>
            <a:schemeClr val="accent2">
              <a:lumMod val="40000"/>
              <a:lumOff val="60000"/>
            </a:schemeClr>
          </a:solidFill>
          <a:ln w="25400">
            <a:noFill/>
            <a:miter lim="800000"/>
            <a:headEnd/>
            <a:tailEnd/>
          </a:ln>
          <a:effectLst/>
        </p:spPr>
        <p:txBody>
          <a:bodyPr anchor="ctr"/>
          <a:lstStyle/>
          <a:p>
            <a:pPr algn="r">
              <a:defRPr/>
            </a:pPr>
            <a:r>
              <a:rPr lang="en-US" sz="1400" dirty="0" smtClean="0">
                <a:solidFill>
                  <a:srgbClr val="FFFFFF">
                    <a:lumMod val="10000"/>
                  </a:srgbClr>
                </a:solidFill>
                <a:latin typeface="Arial" pitchFamily="34" charset="0"/>
                <a:cs typeface="Arial" pitchFamily="34" charset="0"/>
              </a:rPr>
              <a:t>Viability</a:t>
            </a:r>
            <a:endParaRPr lang="en-US" sz="1400" dirty="0">
              <a:solidFill>
                <a:srgbClr val="FFFFFF">
                  <a:lumMod val="10000"/>
                </a:srgbClr>
              </a:solidFill>
              <a:latin typeface="Arial" pitchFamily="34" charset="0"/>
              <a:cs typeface="Arial" pitchFamily="34" charset="0"/>
            </a:endParaRPr>
          </a:p>
        </p:txBody>
      </p:sp>
      <p:sp>
        <p:nvSpPr>
          <p:cNvPr id="48" name="Flowchart: Stored Data 21"/>
          <p:cNvSpPr>
            <a:spLocks noChangeArrowheads="1"/>
          </p:cNvSpPr>
          <p:nvPr>
            <p:custDataLst>
              <p:tags r:id="rId11"/>
            </p:custDataLst>
          </p:nvPr>
        </p:nvSpPr>
        <p:spPr bwMode="auto">
          <a:xfrm flipH="1">
            <a:off x="1828800" y="5578157"/>
            <a:ext cx="3474720" cy="457200"/>
          </a:xfrm>
          <a:prstGeom prst="rect">
            <a:avLst/>
          </a:prstGeom>
          <a:solidFill>
            <a:schemeClr val="accent2">
              <a:lumMod val="20000"/>
              <a:lumOff val="80000"/>
            </a:schemeClr>
          </a:solidFill>
          <a:ln w="6350">
            <a:noFill/>
            <a:miter lim="800000"/>
            <a:headEnd/>
            <a:tailEnd/>
          </a:ln>
          <a:effectLst/>
        </p:spPr>
        <p:txBody>
          <a:bodyPr anchor="ctr"/>
          <a:lstStyle/>
          <a:p>
            <a:pPr algn="l">
              <a:defRPr/>
            </a:pPr>
            <a:r>
              <a:rPr lang="en-US" sz="1200" dirty="0" smtClean="0">
                <a:solidFill>
                  <a:srgbClr val="FFFFFF">
                    <a:lumMod val="10000"/>
                  </a:srgbClr>
                </a:solidFill>
                <a:latin typeface="Arial" pitchFamily="34" charset="0"/>
                <a:cs typeface="Arial" pitchFamily="34" charset="0"/>
              </a:rPr>
              <a:t>Vendor channel strategy is appropriate and the channels themselves are strong. </a:t>
            </a:r>
            <a:endParaRPr lang="en-US" sz="1200" dirty="0">
              <a:solidFill>
                <a:srgbClr val="FFFFFF">
                  <a:lumMod val="10000"/>
                </a:srgbClr>
              </a:solidFill>
              <a:latin typeface="Arial" pitchFamily="34" charset="0"/>
              <a:cs typeface="Arial" pitchFamily="34" charset="0"/>
            </a:endParaRPr>
          </a:p>
        </p:txBody>
      </p:sp>
      <p:sp>
        <p:nvSpPr>
          <p:cNvPr id="49" name="Rectangle 48"/>
          <p:cNvSpPr>
            <a:spLocks noChangeArrowheads="1"/>
          </p:cNvSpPr>
          <p:nvPr>
            <p:custDataLst>
              <p:tags r:id="rId12"/>
            </p:custDataLst>
          </p:nvPr>
        </p:nvSpPr>
        <p:spPr bwMode="auto">
          <a:xfrm flipH="1">
            <a:off x="320040" y="5578157"/>
            <a:ext cx="1463040" cy="457200"/>
          </a:xfrm>
          <a:prstGeom prst="rect">
            <a:avLst/>
          </a:prstGeom>
          <a:solidFill>
            <a:schemeClr val="accent2">
              <a:lumMod val="20000"/>
              <a:lumOff val="80000"/>
            </a:schemeClr>
          </a:solidFill>
          <a:ln w="25400">
            <a:noFill/>
            <a:miter lim="800000"/>
            <a:headEnd/>
            <a:tailEnd/>
          </a:ln>
          <a:effectLst/>
        </p:spPr>
        <p:txBody>
          <a:bodyPr anchor="ctr"/>
          <a:lstStyle/>
          <a:p>
            <a:pPr algn="r">
              <a:defRPr/>
            </a:pPr>
            <a:r>
              <a:rPr lang="en-US" sz="1400" dirty="0" smtClean="0">
                <a:solidFill>
                  <a:srgbClr val="FFFFFF">
                    <a:lumMod val="10000"/>
                  </a:srgbClr>
                </a:solidFill>
                <a:latin typeface="Arial" pitchFamily="34" charset="0"/>
                <a:cs typeface="Arial" pitchFamily="34" charset="0"/>
              </a:rPr>
              <a:t>Channel</a:t>
            </a:r>
            <a:endParaRPr lang="en-US" sz="1400" dirty="0">
              <a:solidFill>
                <a:srgbClr val="FFFFFF">
                  <a:lumMod val="10000"/>
                </a:srgbClr>
              </a:solidFill>
              <a:latin typeface="Arial" pitchFamily="34" charset="0"/>
              <a:cs typeface="Arial" pitchFamily="34" charset="0"/>
            </a:endParaRPr>
          </a:p>
        </p:txBody>
      </p:sp>
      <p:sp>
        <p:nvSpPr>
          <p:cNvPr id="22" name="Flowchart: Stored Data 21"/>
          <p:cNvSpPr>
            <a:spLocks noChangeArrowheads="1"/>
          </p:cNvSpPr>
          <p:nvPr>
            <p:custDataLst>
              <p:tags r:id="rId13"/>
            </p:custDataLst>
          </p:nvPr>
        </p:nvSpPr>
        <p:spPr bwMode="auto">
          <a:xfrm flipH="1">
            <a:off x="1828800" y="2606357"/>
            <a:ext cx="3474720" cy="457200"/>
          </a:xfrm>
          <a:prstGeom prst="rect">
            <a:avLst/>
          </a:prstGeom>
          <a:solidFill>
            <a:schemeClr val="accent1">
              <a:lumMod val="40000"/>
              <a:lumOff val="60000"/>
            </a:schemeClr>
          </a:solidFill>
          <a:ln w="6350">
            <a:noFill/>
            <a:miter lim="800000"/>
            <a:headEnd/>
            <a:tailEnd/>
          </a:ln>
          <a:effectLst/>
        </p:spPr>
        <p:txBody>
          <a:bodyPr anchor="ctr"/>
          <a:lstStyle/>
          <a:p>
            <a:pPr algn="l">
              <a:defRPr/>
            </a:pPr>
            <a:r>
              <a:rPr lang="en-CA" sz="1200" dirty="0" smtClean="0">
                <a:solidFill>
                  <a:srgbClr val="FFFFFF">
                    <a:lumMod val="10000"/>
                  </a:srgbClr>
                </a:solidFill>
                <a:latin typeface="Arial" pitchFamily="34" charset="0"/>
                <a:cs typeface="Arial" pitchFamily="34" charset="0"/>
              </a:rPr>
              <a:t>Affordability was not scored in this VL due to the impact made by vendor discounts.</a:t>
            </a:r>
            <a:endParaRPr lang="en-US" sz="1200" dirty="0">
              <a:solidFill>
                <a:srgbClr val="FFFFFF">
                  <a:lumMod val="10000"/>
                </a:srgbClr>
              </a:solidFill>
              <a:latin typeface="Arial" pitchFamily="34" charset="0"/>
              <a:cs typeface="Arial" pitchFamily="34" charset="0"/>
            </a:endParaRPr>
          </a:p>
        </p:txBody>
      </p:sp>
      <p:sp>
        <p:nvSpPr>
          <p:cNvPr id="23" name="Rectangle 22"/>
          <p:cNvSpPr>
            <a:spLocks noChangeArrowheads="1"/>
          </p:cNvSpPr>
          <p:nvPr>
            <p:custDataLst>
              <p:tags r:id="rId14"/>
            </p:custDataLst>
          </p:nvPr>
        </p:nvSpPr>
        <p:spPr bwMode="auto">
          <a:xfrm flipH="1">
            <a:off x="320040" y="2606357"/>
            <a:ext cx="1463040" cy="457200"/>
          </a:xfrm>
          <a:prstGeom prst="rect">
            <a:avLst/>
          </a:prstGeom>
          <a:solidFill>
            <a:schemeClr val="accent1">
              <a:lumMod val="40000"/>
              <a:lumOff val="60000"/>
            </a:schemeClr>
          </a:solidFill>
          <a:ln w="25400">
            <a:noFill/>
            <a:miter lim="800000"/>
            <a:headEnd/>
            <a:tailEnd/>
          </a:ln>
          <a:effectLst/>
        </p:spPr>
        <p:txBody>
          <a:bodyPr anchor="ctr"/>
          <a:lstStyle/>
          <a:p>
            <a:pPr algn="r">
              <a:defRPr/>
            </a:pPr>
            <a:r>
              <a:rPr lang="en-US" sz="1400" dirty="0" smtClean="0">
                <a:solidFill>
                  <a:srgbClr val="FFFFFF">
                    <a:lumMod val="10000"/>
                  </a:srgbClr>
                </a:solidFill>
                <a:latin typeface="Arial" pitchFamily="34" charset="0"/>
                <a:cs typeface="Arial" pitchFamily="34" charset="0"/>
              </a:rPr>
              <a:t>Affordability</a:t>
            </a:r>
            <a:endParaRPr lang="en-US" sz="1400" dirty="0">
              <a:solidFill>
                <a:srgbClr val="FFFFFF">
                  <a:lumMod val="10000"/>
                </a:srgbClr>
              </a:solidFill>
              <a:latin typeface="Arial" pitchFamily="34" charset="0"/>
              <a:cs typeface="Arial" pitchFamily="34" charset="0"/>
            </a:endParaRPr>
          </a:p>
        </p:txBody>
      </p:sp>
      <p:sp>
        <p:nvSpPr>
          <p:cNvPr id="45" name="Flowchart: Stored Data 21"/>
          <p:cNvSpPr>
            <a:spLocks noChangeArrowheads="1"/>
          </p:cNvSpPr>
          <p:nvPr>
            <p:custDataLst>
              <p:tags r:id="rId15"/>
            </p:custDataLst>
          </p:nvPr>
        </p:nvSpPr>
        <p:spPr bwMode="auto">
          <a:xfrm flipH="1">
            <a:off x="1828800" y="3109277"/>
            <a:ext cx="3474720" cy="457200"/>
          </a:xfrm>
          <a:prstGeom prst="rect">
            <a:avLst/>
          </a:prstGeom>
          <a:solidFill>
            <a:schemeClr val="accent1">
              <a:lumMod val="20000"/>
              <a:lumOff val="80000"/>
            </a:schemeClr>
          </a:solidFill>
          <a:ln w="6350">
            <a:noFill/>
            <a:miter lim="800000"/>
            <a:headEnd/>
            <a:tailEnd/>
          </a:ln>
          <a:effectLst/>
        </p:spPr>
        <p:txBody>
          <a:bodyPr anchor="ctr"/>
          <a:lstStyle/>
          <a:p>
            <a:pPr algn="l">
              <a:defRPr/>
            </a:pPr>
            <a:r>
              <a:rPr lang="en-US" sz="1200" dirty="0" smtClean="0">
                <a:solidFill>
                  <a:srgbClr val="FFFFFF">
                    <a:lumMod val="10000"/>
                  </a:srgbClr>
                </a:solidFill>
                <a:latin typeface="Arial" pitchFamily="34" charset="0"/>
                <a:cs typeface="Arial" pitchFamily="34" charset="0"/>
              </a:rPr>
              <a:t>Multiple deployment options and extensive integration capabilities are available.</a:t>
            </a:r>
            <a:endParaRPr lang="en-US" sz="1200" dirty="0">
              <a:solidFill>
                <a:srgbClr val="FFFFFF">
                  <a:lumMod val="10000"/>
                </a:srgbClr>
              </a:solidFill>
              <a:latin typeface="Arial" pitchFamily="34" charset="0"/>
              <a:cs typeface="Arial" pitchFamily="34" charset="0"/>
            </a:endParaRPr>
          </a:p>
        </p:txBody>
      </p:sp>
      <p:sp>
        <p:nvSpPr>
          <p:cNvPr id="46" name="Rectangle 45"/>
          <p:cNvSpPr>
            <a:spLocks noChangeArrowheads="1"/>
          </p:cNvSpPr>
          <p:nvPr>
            <p:custDataLst>
              <p:tags r:id="rId16"/>
            </p:custDataLst>
          </p:nvPr>
        </p:nvSpPr>
        <p:spPr bwMode="auto">
          <a:xfrm flipH="1">
            <a:off x="320040" y="3109277"/>
            <a:ext cx="1463040" cy="457200"/>
          </a:xfrm>
          <a:prstGeom prst="rect">
            <a:avLst/>
          </a:prstGeom>
          <a:solidFill>
            <a:schemeClr val="accent1">
              <a:lumMod val="20000"/>
              <a:lumOff val="80000"/>
            </a:schemeClr>
          </a:solidFill>
          <a:ln w="25400">
            <a:noFill/>
            <a:miter lim="800000"/>
            <a:headEnd/>
            <a:tailEnd/>
          </a:ln>
          <a:effectLst/>
        </p:spPr>
        <p:txBody>
          <a:bodyPr anchor="ctr"/>
          <a:lstStyle/>
          <a:p>
            <a:pPr algn="r">
              <a:defRPr/>
            </a:pPr>
            <a:r>
              <a:rPr lang="en-US" sz="1400" dirty="0" smtClean="0">
                <a:solidFill>
                  <a:srgbClr val="FFFFFF">
                    <a:lumMod val="10000"/>
                  </a:srgbClr>
                </a:solidFill>
                <a:latin typeface="Arial" pitchFamily="34" charset="0"/>
                <a:cs typeface="Arial" pitchFamily="34" charset="0"/>
              </a:rPr>
              <a:t>Architecture</a:t>
            </a:r>
            <a:endParaRPr lang="en-US" sz="1400" dirty="0">
              <a:solidFill>
                <a:srgbClr val="FFFFFF">
                  <a:lumMod val="10000"/>
                </a:srgbClr>
              </a:solidFill>
              <a:latin typeface="Arial" pitchFamily="34" charset="0"/>
              <a:cs typeface="Arial" pitchFamily="34" charset="0"/>
            </a:endParaRPr>
          </a:p>
        </p:txBody>
      </p:sp>
      <p:sp>
        <p:nvSpPr>
          <p:cNvPr id="26" name="Flowchart: Stored Data 20"/>
          <p:cNvSpPr>
            <a:spLocks noChangeArrowheads="1"/>
          </p:cNvSpPr>
          <p:nvPr>
            <p:custDataLst>
              <p:tags r:id="rId17"/>
            </p:custDataLst>
          </p:nvPr>
        </p:nvSpPr>
        <p:spPr bwMode="auto">
          <a:xfrm flipH="1">
            <a:off x="1828800" y="2103437"/>
            <a:ext cx="3474720" cy="457200"/>
          </a:xfrm>
          <a:prstGeom prst="rect">
            <a:avLst/>
          </a:prstGeom>
          <a:solidFill>
            <a:schemeClr val="accent1">
              <a:lumMod val="20000"/>
              <a:lumOff val="80000"/>
            </a:schemeClr>
          </a:solidFill>
          <a:ln w="6350">
            <a:noFill/>
            <a:miter lim="800000"/>
            <a:headEnd/>
            <a:tailEnd/>
          </a:ln>
          <a:effectLst/>
        </p:spPr>
        <p:txBody>
          <a:bodyPr anchor="ctr"/>
          <a:lstStyle/>
          <a:p>
            <a:pPr algn="l">
              <a:defRPr/>
            </a:pPr>
            <a:r>
              <a:rPr lang="en-US" sz="1200" dirty="0" smtClean="0">
                <a:solidFill>
                  <a:srgbClr val="FFFFFF">
                    <a:lumMod val="10000"/>
                  </a:srgbClr>
                </a:solidFill>
                <a:latin typeface="Arial" pitchFamily="34" charset="0"/>
                <a:cs typeface="Arial" pitchFamily="34" charset="0"/>
              </a:rPr>
              <a:t>Usability was not scored in this VL due to proliferation of third-party management software.</a:t>
            </a:r>
          </a:p>
        </p:txBody>
      </p:sp>
      <p:sp>
        <p:nvSpPr>
          <p:cNvPr id="78" name="Rectangle 77"/>
          <p:cNvSpPr>
            <a:spLocks noChangeArrowheads="1"/>
          </p:cNvSpPr>
          <p:nvPr>
            <p:custDataLst>
              <p:tags r:id="rId18"/>
            </p:custDataLst>
          </p:nvPr>
        </p:nvSpPr>
        <p:spPr bwMode="auto">
          <a:xfrm flipH="1">
            <a:off x="320040" y="2103437"/>
            <a:ext cx="1463040" cy="457200"/>
          </a:xfrm>
          <a:prstGeom prst="rect">
            <a:avLst/>
          </a:prstGeom>
          <a:solidFill>
            <a:schemeClr val="accent1">
              <a:lumMod val="20000"/>
              <a:lumOff val="80000"/>
            </a:schemeClr>
          </a:solidFill>
          <a:ln w="25400">
            <a:noFill/>
            <a:miter lim="800000"/>
            <a:headEnd/>
            <a:tailEnd/>
          </a:ln>
          <a:effectLst/>
        </p:spPr>
        <p:txBody>
          <a:bodyPr anchor="ctr"/>
          <a:lstStyle/>
          <a:p>
            <a:pPr algn="r">
              <a:defRPr/>
            </a:pPr>
            <a:r>
              <a:rPr lang="en-US" sz="1400" dirty="0" smtClean="0">
                <a:solidFill>
                  <a:srgbClr val="FFFFFF">
                    <a:lumMod val="10000"/>
                  </a:srgbClr>
                </a:solidFill>
                <a:latin typeface="Arial" pitchFamily="34" charset="0"/>
                <a:cs typeface="Arial" pitchFamily="34" charset="0"/>
              </a:rPr>
              <a:t>Usability</a:t>
            </a:r>
            <a:endParaRPr lang="en-US" sz="1400" dirty="0">
              <a:solidFill>
                <a:srgbClr val="FFFFFF">
                  <a:lumMod val="10000"/>
                </a:srgbClr>
              </a:solidFill>
              <a:latin typeface="Arial" pitchFamily="34" charset="0"/>
              <a:cs typeface="Arial" pitchFamily="34" charset="0"/>
            </a:endParaRPr>
          </a:p>
        </p:txBody>
      </p:sp>
      <p:sp>
        <p:nvSpPr>
          <p:cNvPr id="24" name="Flowchart: Stored Data 19"/>
          <p:cNvSpPr>
            <a:spLocks noChangeArrowheads="1"/>
          </p:cNvSpPr>
          <p:nvPr>
            <p:custDataLst>
              <p:tags r:id="rId19"/>
            </p:custDataLst>
          </p:nvPr>
        </p:nvSpPr>
        <p:spPr bwMode="auto">
          <a:xfrm flipH="1">
            <a:off x="1828800" y="1599882"/>
            <a:ext cx="3474720" cy="457200"/>
          </a:xfrm>
          <a:prstGeom prst="rect">
            <a:avLst/>
          </a:prstGeom>
          <a:solidFill>
            <a:schemeClr val="accent1">
              <a:lumMod val="40000"/>
              <a:lumOff val="60000"/>
            </a:schemeClr>
          </a:solidFill>
          <a:ln w="6350">
            <a:noFill/>
            <a:miter lim="800000"/>
            <a:headEnd/>
            <a:tailEnd/>
          </a:ln>
        </p:spPr>
        <p:txBody>
          <a:bodyPr anchor="ctr"/>
          <a:lstStyle/>
          <a:p>
            <a:pPr algn="l"/>
            <a:r>
              <a:rPr lang="en-US" sz="1200" dirty="0" smtClean="0">
                <a:solidFill>
                  <a:srgbClr val="FFFFFF">
                    <a:lumMod val="10000"/>
                  </a:srgbClr>
                </a:solidFill>
                <a:latin typeface="Arial" pitchFamily="34" charset="0"/>
                <a:cs typeface="Arial" pitchFamily="34" charset="0"/>
              </a:rPr>
              <a:t>The solution provides basic and advanced feature/functionality.</a:t>
            </a:r>
          </a:p>
        </p:txBody>
      </p:sp>
      <p:sp>
        <p:nvSpPr>
          <p:cNvPr id="79" name="Rectangle 78"/>
          <p:cNvSpPr>
            <a:spLocks noChangeArrowheads="1"/>
          </p:cNvSpPr>
          <p:nvPr>
            <p:custDataLst>
              <p:tags r:id="rId20"/>
            </p:custDataLst>
          </p:nvPr>
        </p:nvSpPr>
        <p:spPr bwMode="auto">
          <a:xfrm flipH="1">
            <a:off x="320040" y="1600517"/>
            <a:ext cx="1463040" cy="457200"/>
          </a:xfrm>
          <a:prstGeom prst="rect">
            <a:avLst/>
          </a:prstGeom>
          <a:solidFill>
            <a:schemeClr val="accent1">
              <a:lumMod val="40000"/>
              <a:lumOff val="60000"/>
            </a:schemeClr>
          </a:solidFill>
          <a:ln w="25400">
            <a:noFill/>
            <a:miter lim="800000"/>
            <a:headEnd/>
            <a:tailEnd/>
          </a:ln>
          <a:effectLst/>
        </p:spPr>
        <p:txBody>
          <a:bodyPr anchor="ctr"/>
          <a:lstStyle/>
          <a:p>
            <a:pPr algn="r">
              <a:defRPr/>
            </a:pPr>
            <a:r>
              <a:rPr lang="en-US" sz="1400" dirty="0" smtClean="0">
                <a:solidFill>
                  <a:srgbClr val="FFFFFF">
                    <a:lumMod val="10000"/>
                  </a:srgbClr>
                </a:solidFill>
                <a:latin typeface="Arial" pitchFamily="34" charset="0"/>
                <a:cs typeface="Arial" pitchFamily="34" charset="0"/>
              </a:rPr>
              <a:t>Features</a:t>
            </a:r>
            <a:endParaRPr lang="en-US" sz="1400" dirty="0">
              <a:solidFill>
                <a:srgbClr val="FFFFFF">
                  <a:lumMod val="10000"/>
                </a:srgbClr>
              </a:solidFill>
              <a:latin typeface="Arial" pitchFamily="34" charset="0"/>
              <a:cs typeface="Arial" pitchFamily="34" charset="0"/>
            </a:endParaRPr>
          </a:p>
        </p:txBody>
      </p:sp>
      <p:graphicFrame>
        <p:nvGraphicFramePr>
          <p:cNvPr id="54" name="Chart 53"/>
          <p:cNvGraphicFramePr/>
          <p:nvPr>
            <p:extLst>
              <p:ext uri="{D42A27DB-BD31-4B8C-83A1-F6EECF244321}">
                <p14:modId xmlns:p14="http://schemas.microsoft.com/office/powerpoint/2010/main" val="2085395819"/>
              </p:ext>
            </p:extLst>
          </p:nvPr>
        </p:nvGraphicFramePr>
        <p:xfrm>
          <a:off x="5943600" y="4668555"/>
          <a:ext cx="2423160" cy="1824319"/>
        </p:xfrm>
        <a:graphic>
          <a:graphicData uri="http://schemas.openxmlformats.org/drawingml/2006/chart">
            <c:chart xmlns:c="http://schemas.openxmlformats.org/drawingml/2006/chart" xmlns:r="http://schemas.openxmlformats.org/officeDocument/2006/relationships" r:id="rId29"/>
          </a:graphicData>
        </a:graphic>
      </p:graphicFrame>
      <p:sp>
        <p:nvSpPr>
          <p:cNvPr id="65" name="TextBox 64"/>
          <p:cNvSpPr txBox="1"/>
          <p:nvPr/>
        </p:nvSpPr>
        <p:spPr>
          <a:xfrm>
            <a:off x="5314717" y="2169609"/>
            <a:ext cx="1005840" cy="276999"/>
          </a:xfrm>
          <a:prstGeom prst="rect">
            <a:avLst/>
          </a:prstGeom>
          <a:noFill/>
        </p:spPr>
        <p:txBody>
          <a:bodyPr wrap="square" rtlCol="0">
            <a:spAutoFit/>
          </a:bodyPr>
          <a:lstStyle/>
          <a:p>
            <a:pPr algn="r"/>
            <a:r>
              <a:rPr lang="en-US" sz="1200" dirty="0" smtClean="0">
                <a:solidFill>
                  <a:srgbClr val="333333"/>
                </a:solidFill>
              </a:rPr>
              <a:t>Features</a:t>
            </a:r>
            <a:endParaRPr lang="en-US" sz="1200" dirty="0">
              <a:solidFill>
                <a:srgbClr val="333333"/>
              </a:solidFill>
            </a:endParaRPr>
          </a:p>
        </p:txBody>
      </p:sp>
      <p:sp>
        <p:nvSpPr>
          <p:cNvPr id="67" name="TextBox 66"/>
          <p:cNvSpPr txBox="1"/>
          <p:nvPr/>
        </p:nvSpPr>
        <p:spPr>
          <a:xfrm>
            <a:off x="7752178" y="2505940"/>
            <a:ext cx="1005105" cy="276999"/>
          </a:xfrm>
          <a:prstGeom prst="rect">
            <a:avLst/>
          </a:prstGeom>
          <a:noFill/>
        </p:spPr>
        <p:txBody>
          <a:bodyPr wrap="square" rtlCol="0">
            <a:spAutoFit/>
          </a:bodyPr>
          <a:lstStyle/>
          <a:p>
            <a:pPr algn="r"/>
            <a:r>
              <a:rPr lang="en-US" sz="1200" dirty="0" smtClean="0">
                <a:solidFill>
                  <a:srgbClr val="333333"/>
                </a:solidFill>
              </a:rPr>
              <a:t>Architecture</a:t>
            </a:r>
          </a:p>
        </p:txBody>
      </p:sp>
      <p:sp>
        <p:nvSpPr>
          <p:cNvPr id="69" name="TextBox 68"/>
          <p:cNvSpPr txBox="1"/>
          <p:nvPr/>
        </p:nvSpPr>
        <p:spPr>
          <a:xfrm>
            <a:off x="7241270" y="3175651"/>
            <a:ext cx="1005840" cy="276999"/>
          </a:xfrm>
          <a:prstGeom prst="rect">
            <a:avLst/>
          </a:prstGeom>
          <a:noFill/>
        </p:spPr>
        <p:txBody>
          <a:bodyPr wrap="square" rtlCol="0" anchor="ctr">
            <a:spAutoFit/>
          </a:bodyPr>
          <a:lstStyle/>
          <a:p>
            <a:r>
              <a:rPr lang="en-US" sz="1200" b="1" dirty="0" smtClean="0">
                <a:solidFill>
                  <a:srgbClr val="333333"/>
                </a:solidFill>
              </a:rPr>
              <a:t>Product</a:t>
            </a:r>
            <a:endParaRPr lang="en-US" sz="1200" b="1" dirty="0">
              <a:solidFill>
                <a:srgbClr val="333333"/>
              </a:solidFill>
            </a:endParaRPr>
          </a:p>
        </p:txBody>
      </p:sp>
      <p:sp>
        <p:nvSpPr>
          <p:cNvPr id="70" name="TextBox 69"/>
          <p:cNvSpPr txBox="1"/>
          <p:nvPr/>
        </p:nvSpPr>
        <p:spPr>
          <a:xfrm>
            <a:off x="5817637" y="4196148"/>
            <a:ext cx="1005840" cy="274320"/>
          </a:xfrm>
          <a:prstGeom prst="rect">
            <a:avLst/>
          </a:prstGeom>
          <a:noFill/>
        </p:spPr>
        <p:txBody>
          <a:bodyPr wrap="square" rtlCol="0" anchor="ctr">
            <a:spAutoFit/>
          </a:bodyPr>
          <a:lstStyle/>
          <a:p>
            <a:r>
              <a:rPr lang="en-US" sz="1200" b="1" dirty="0" smtClean="0">
                <a:solidFill>
                  <a:srgbClr val="333333"/>
                </a:solidFill>
              </a:rPr>
              <a:t>Vendor</a:t>
            </a:r>
            <a:endParaRPr lang="en-US" sz="1200" b="1" dirty="0">
              <a:solidFill>
                <a:srgbClr val="333333"/>
              </a:solidFill>
            </a:endParaRPr>
          </a:p>
        </p:txBody>
      </p:sp>
      <p:sp>
        <p:nvSpPr>
          <p:cNvPr id="71" name="TextBox 70"/>
          <p:cNvSpPr txBox="1"/>
          <p:nvPr/>
        </p:nvSpPr>
        <p:spPr>
          <a:xfrm>
            <a:off x="5670539" y="4801235"/>
            <a:ext cx="1005840" cy="276999"/>
          </a:xfrm>
          <a:prstGeom prst="rect">
            <a:avLst/>
          </a:prstGeom>
          <a:noFill/>
        </p:spPr>
        <p:txBody>
          <a:bodyPr wrap="square" rtlCol="0">
            <a:spAutoFit/>
          </a:bodyPr>
          <a:lstStyle/>
          <a:p>
            <a:pPr algn="r"/>
            <a:r>
              <a:rPr lang="en-US" sz="1200" dirty="0" smtClean="0">
                <a:solidFill>
                  <a:srgbClr val="333333"/>
                </a:solidFill>
              </a:rPr>
              <a:t>Viability</a:t>
            </a:r>
            <a:endParaRPr lang="en-US" sz="1200" dirty="0">
              <a:solidFill>
                <a:srgbClr val="333333"/>
              </a:solidFill>
            </a:endParaRPr>
          </a:p>
        </p:txBody>
      </p:sp>
      <p:sp>
        <p:nvSpPr>
          <p:cNvPr id="72" name="TextBox 71"/>
          <p:cNvSpPr txBox="1"/>
          <p:nvPr/>
        </p:nvSpPr>
        <p:spPr>
          <a:xfrm>
            <a:off x="7817483" y="5203927"/>
            <a:ext cx="1005840" cy="276999"/>
          </a:xfrm>
          <a:prstGeom prst="rect">
            <a:avLst/>
          </a:prstGeom>
          <a:noFill/>
        </p:spPr>
        <p:txBody>
          <a:bodyPr wrap="square" rtlCol="0">
            <a:spAutoFit/>
          </a:bodyPr>
          <a:lstStyle/>
          <a:p>
            <a:pPr algn="l"/>
            <a:r>
              <a:rPr lang="en-US" sz="1200" dirty="0" smtClean="0">
                <a:solidFill>
                  <a:srgbClr val="333333"/>
                </a:solidFill>
              </a:rPr>
              <a:t>Strategy</a:t>
            </a:r>
            <a:endParaRPr lang="en-US" sz="1200" dirty="0">
              <a:solidFill>
                <a:srgbClr val="333333"/>
              </a:solidFill>
            </a:endParaRPr>
          </a:p>
        </p:txBody>
      </p:sp>
      <p:sp>
        <p:nvSpPr>
          <p:cNvPr id="73" name="TextBox 72"/>
          <p:cNvSpPr txBox="1"/>
          <p:nvPr/>
        </p:nvSpPr>
        <p:spPr>
          <a:xfrm>
            <a:off x="5463209" y="5688029"/>
            <a:ext cx="1005840" cy="276999"/>
          </a:xfrm>
          <a:prstGeom prst="rect">
            <a:avLst/>
          </a:prstGeom>
          <a:noFill/>
        </p:spPr>
        <p:txBody>
          <a:bodyPr wrap="square" rtlCol="0">
            <a:spAutoFit/>
          </a:bodyPr>
          <a:lstStyle/>
          <a:p>
            <a:pPr algn="r"/>
            <a:r>
              <a:rPr lang="en-US" sz="1200" dirty="0" smtClean="0">
                <a:solidFill>
                  <a:srgbClr val="333333"/>
                </a:solidFill>
              </a:rPr>
              <a:t>Channel</a:t>
            </a:r>
            <a:endParaRPr lang="en-US" sz="1200" dirty="0">
              <a:solidFill>
                <a:srgbClr val="333333"/>
              </a:solidFill>
            </a:endParaRPr>
          </a:p>
        </p:txBody>
      </p:sp>
      <p:sp>
        <p:nvSpPr>
          <p:cNvPr id="74" name="TextBox 73"/>
          <p:cNvSpPr txBox="1"/>
          <p:nvPr/>
        </p:nvSpPr>
        <p:spPr>
          <a:xfrm>
            <a:off x="7189048" y="6227378"/>
            <a:ext cx="1005840" cy="276999"/>
          </a:xfrm>
          <a:prstGeom prst="rect">
            <a:avLst/>
          </a:prstGeom>
          <a:noFill/>
        </p:spPr>
        <p:txBody>
          <a:bodyPr wrap="square" rtlCol="0">
            <a:spAutoFit/>
          </a:bodyPr>
          <a:lstStyle/>
          <a:p>
            <a:pPr algn="l"/>
            <a:r>
              <a:rPr lang="en-US" sz="1200" dirty="0" smtClean="0">
                <a:solidFill>
                  <a:srgbClr val="333333"/>
                </a:solidFill>
              </a:rPr>
              <a:t>Reach</a:t>
            </a:r>
          </a:p>
        </p:txBody>
      </p:sp>
      <p:sp>
        <p:nvSpPr>
          <p:cNvPr id="75" name="Flowchart: Stored Data 19"/>
          <p:cNvSpPr>
            <a:spLocks noChangeArrowheads="1"/>
          </p:cNvSpPr>
          <p:nvPr>
            <p:custDataLst>
              <p:tags r:id="rId21"/>
            </p:custDataLst>
          </p:nvPr>
        </p:nvSpPr>
        <p:spPr bwMode="auto">
          <a:xfrm flipH="1">
            <a:off x="320673" y="1188720"/>
            <a:ext cx="4983480" cy="366076"/>
          </a:xfrm>
          <a:prstGeom prst="rect">
            <a:avLst/>
          </a:prstGeom>
          <a:solidFill>
            <a:schemeClr val="accent1"/>
          </a:solidFill>
          <a:ln w="6350">
            <a:noFill/>
            <a:miter lim="800000"/>
            <a:headEnd/>
            <a:tailEnd/>
          </a:ln>
        </p:spPr>
        <p:txBody>
          <a:bodyPr anchor="ctr"/>
          <a:lstStyle/>
          <a:p>
            <a:pPr>
              <a:defRPr/>
            </a:pPr>
            <a:r>
              <a:rPr lang="en-US" sz="1400" b="1" dirty="0" smtClean="0">
                <a:solidFill>
                  <a:srgbClr val="FFFFFF"/>
                </a:solidFill>
                <a:latin typeface="Arial" pitchFamily="34" charset="0"/>
                <a:cs typeface="Arial" pitchFamily="34" charset="0"/>
              </a:rPr>
              <a:t>Product Evaluation Criteria</a:t>
            </a:r>
            <a:endParaRPr lang="en-US" sz="1400" b="1" dirty="0">
              <a:solidFill>
                <a:srgbClr val="FFFFFF"/>
              </a:solidFill>
              <a:latin typeface="Arial" pitchFamily="34" charset="0"/>
              <a:cs typeface="Arial" pitchFamily="34" charset="0"/>
            </a:endParaRPr>
          </a:p>
        </p:txBody>
      </p:sp>
      <p:sp>
        <p:nvSpPr>
          <p:cNvPr id="77" name="Flowchart: Stored Data 19"/>
          <p:cNvSpPr>
            <a:spLocks noChangeArrowheads="1"/>
          </p:cNvSpPr>
          <p:nvPr>
            <p:custDataLst>
              <p:tags r:id="rId22"/>
            </p:custDataLst>
          </p:nvPr>
        </p:nvSpPr>
        <p:spPr bwMode="auto">
          <a:xfrm flipH="1">
            <a:off x="320039" y="3657282"/>
            <a:ext cx="4983480" cy="366076"/>
          </a:xfrm>
          <a:prstGeom prst="rect">
            <a:avLst/>
          </a:prstGeom>
          <a:solidFill>
            <a:schemeClr val="accent2">
              <a:lumMod val="75000"/>
            </a:schemeClr>
          </a:solidFill>
          <a:ln w="6350">
            <a:noFill/>
            <a:miter lim="800000"/>
            <a:headEnd/>
            <a:tailEnd/>
          </a:ln>
        </p:spPr>
        <p:txBody>
          <a:bodyPr anchor="ctr"/>
          <a:lstStyle/>
          <a:p>
            <a:pPr>
              <a:defRPr/>
            </a:pPr>
            <a:r>
              <a:rPr lang="en-US" sz="1400" b="1" dirty="0" smtClean="0">
                <a:solidFill>
                  <a:srgbClr val="FFFFFF"/>
                </a:solidFill>
                <a:latin typeface="Arial" pitchFamily="34" charset="0"/>
                <a:cs typeface="Arial" pitchFamily="34" charset="0"/>
              </a:rPr>
              <a:t>Vendor Evaluation Criteria</a:t>
            </a:r>
            <a:endParaRPr lang="en-US" sz="1400" b="1" dirty="0">
              <a:solidFill>
                <a:srgbClr val="FFFFFF"/>
              </a:solidFill>
              <a:latin typeface="Arial" pitchFamily="34" charset="0"/>
              <a:cs typeface="Arial" pitchFamily="34" charset="0"/>
            </a:endParaRPr>
          </a:p>
        </p:txBody>
      </p:sp>
      <p:grpSp>
        <p:nvGrpSpPr>
          <p:cNvPr id="47" name="Group 46"/>
          <p:cNvGrpSpPr/>
          <p:nvPr/>
        </p:nvGrpSpPr>
        <p:grpSpPr>
          <a:xfrm>
            <a:off x="0" y="6422955"/>
            <a:ext cx="9144000" cy="437555"/>
            <a:chOff x="0" y="6422955"/>
            <a:chExt cx="9144000" cy="437555"/>
          </a:xfrm>
        </p:grpSpPr>
        <p:pic>
          <p:nvPicPr>
            <p:cNvPr id="51" name="Picture 3">
              <a:hlinkClick r:id="rId30"/>
            </p:cNvPr>
            <p:cNvPicPr>
              <a:picLocks noChangeAspect="1" noChangeArrowheads="1"/>
            </p:cNvPicPr>
            <p:nvPr/>
          </p:nvPicPr>
          <p:blipFill>
            <a:blip r:embed="rId31" cstate="print"/>
            <a:srcRect/>
            <a:stretch>
              <a:fillRect/>
            </a:stretch>
          </p:blipFill>
          <p:spPr bwMode="auto">
            <a:xfrm>
              <a:off x="0" y="6422955"/>
              <a:ext cx="9144000" cy="437555"/>
            </a:xfrm>
            <a:prstGeom prst="rect">
              <a:avLst/>
            </a:prstGeom>
            <a:noFill/>
            <a:ln w="9525">
              <a:noFill/>
              <a:miter lim="800000"/>
              <a:headEnd/>
              <a:tailEnd/>
            </a:ln>
          </p:spPr>
        </p:pic>
        <p:pic>
          <p:nvPicPr>
            <p:cNvPr id="52" name="Picture 51" descr="itrg-logo.png"/>
            <p:cNvPicPr>
              <a:picLocks noChangeAspect="1"/>
            </p:cNvPicPr>
            <p:nvPr/>
          </p:nvPicPr>
          <p:blipFill>
            <a:blip r:embed="rId32"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406630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Stakes represent the minimum standard; without these, a product doesn’t even get reviewed</a:t>
            </a:r>
            <a:endParaRPr lang="en-US" dirty="0"/>
          </a:p>
        </p:txBody>
      </p:sp>
      <p:sp>
        <p:nvSpPr>
          <p:cNvPr id="97" name="Rounded Rectangle 96"/>
          <p:cNvSpPr/>
          <p:nvPr/>
        </p:nvSpPr>
        <p:spPr>
          <a:xfrm>
            <a:off x="266699" y="5409220"/>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7438" indent="-11113" algn="l"/>
            <a:r>
              <a:rPr lang="en-US" sz="1200" dirty="0" smtClean="0">
                <a:solidFill>
                  <a:srgbClr val="333333"/>
                </a:solidFill>
              </a:rPr>
              <a:t>If these table stake features are all you need </a:t>
            </a:r>
            <a:r>
              <a:rPr lang="en-US" sz="1200" dirty="0" smtClean="0">
                <a:solidFill>
                  <a:schemeClr val="tx1"/>
                </a:solidFill>
              </a:rPr>
              <a:t>from your data center networking solution, the </a:t>
            </a:r>
            <a:r>
              <a:rPr lang="en-US" sz="1200" dirty="0">
                <a:solidFill>
                  <a:schemeClr val="tx1"/>
                </a:solidFill>
              </a:rPr>
              <a:t>b</a:t>
            </a:r>
            <a:r>
              <a:rPr lang="en-US" sz="1200" dirty="0" smtClean="0">
                <a:solidFill>
                  <a:schemeClr val="tx1"/>
                </a:solidFill>
              </a:rPr>
              <a:t>est differentiator is the vendor you choose. Dig deep to find the </a:t>
            </a:r>
            <a:r>
              <a:rPr lang="en-US" sz="1200" dirty="0" smtClean="0">
                <a:solidFill>
                  <a:srgbClr val="333333"/>
                </a:solidFill>
              </a:rPr>
              <a:t>vendor that fits your organization’s needs.</a:t>
            </a:r>
          </a:p>
        </p:txBody>
      </p:sp>
      <p:sp>
        <p:nvSpPr>
          <p:cNvPr id="95" name="Rectangle 94"/>
          <p:cNvSpPr/>
          <p:nvPr/>
        </p:nvSpPr>
        <p:spPr>
          <a:xfrm>
            <a:off x="5486400" y="1537514"/>
            <a:ext cx="3336925" cy="1754326"/>
          </a:xfrm>
          <a:prstGeom prst="rect">
            <a:avLst/>
          </a:prstGeom>
        </p:spPr>
        <p:txBody>
          <a:bodyPr wrap="square">
            <a:spAutoFit/>
          </a:bodyPr>
          <a:lstStyle/>
          <a:p>
            <a:pPr algn="l"/>
            <a:r>
              <a:rPr lang="en-US" sz="1200" dirty="0" smtClean="0">
                <a:solidFill>
                  <a:srgbClr val="333333"/>
                </a:solidFill>
              </a:rPr>
              <a:t>The products assessed in this Vendor Landscape</a:t>
            </a:r>
            <a:r>
              <a:rPr lang="en-US" sz="1200" baseline="30000" dirty="0" smtClean="0">
                <a:solidFill>
                  <a:srgbClr val="333333"/>
                </a:solidFill>
              </a:rPr>
              <a:t>TM</a:t>
            </a:r>
            <a:r>
              <a:rPr lang="en-US" sz="1200" dirty="0" smtClean="0">
                <a:solidFill>
                  <a:srgbClr val="333333"/>
                </a:solidFill>
              </a:rPr>
              <a:t> meet, at the very least, the requirements outlined as Table Stakes. </a:t>
            </a:r>
          </a:p>
          <a:p>
            <a:pPr algn="l"/>
            <a:endParaRPr lang="en-US" sz="1200" dirty="0" smtClean="0">
              <a:solidFill>
                <a:srgbClr val="333333"/>
              </a:solidFill>
            </a:endParaRPr>
          </a:p>
          <a:p>
            <a:pPr algn="l"/>
            <a:r>
              <a:rPr lang="en-US" sz="1200" dirty="0" smtClean="0">
                <a:solidFill>
                  <a:srgbClr val="333333"/>
                </a:solidFill>
              </a:rPr>
              <a:t>Many of the vendors go above and beyond the outlined Table Stakes, some even do so in multiple categories. This section aims to highlight the products’ capabilities </a:t>
            </a:r>
            <a:r>
              <a:rPr lang="en-US" sz="1200" b="1" dirty="0" smtClean="0">
                <a:solidFill>
                  <a:srgbClr val="333333"/>
                </a:solidFill>
              </a:rPr>
              <a:t>in excess </a:t>
            </a:r>
            <a:r>
              <a:rPr lang="en-US" sz="1200" dirty="0" smtClean="0">
                <a:solidFill>
                  <a:srgbClr val="333333"/>
                </a:solidFill>
              </a:rPr>
              <a:t>of the criteria listed here. </a:t>
            </a:r>
            <a:endParaRPr lang="en-US" sz="1200" dirty="0">
              <a:solidFill>
                <a:srgbClr val="333333"/>
              </a:solidFill>
            </a:endParaRPr>
          </a:p>
        </p:txBody>
      </p:sp>
      <p:sp>
        <p:nvSpPr>
          <p:cNvPr id="106" name="Rounded Rectangle 105"/>
          <p:cNvSpPr/>
          <p:nvPr/>
        </p:nvSpPr>
        <p:spPr>
          <a:xfrm>
            <a:off x="320675" y="1188720"/>
            <a:ext cx="4971405"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i="1" dirty="0" smtClean="0">
                <a:solidFill>
                  <a:srgbClr val="333333"/>
                </a:solidFill>
              </a:rPr>
              <a:t>The Table Stakes</a:t>
            </a:r>
            <a:endParaRPr lang="en-CA" b="1" i="1" dirty="0">
              <a:solidFill>
                <a:srgbClr val="333333"/>
              </a:solidFill>
            </a:endParaRPr>
          </a:p>
        </p:txBody>
      </p:sp>
      <p:sp>
        <p:nvSpPr>
          <p:cNvPr id="107" name="Rounded Rectangle 106"/>
          <p:cNvSpPr/>
          <p:nvPr/>
        </p:nvSpPr>
        <p:spPr>
          <a:xfrm>
            <a:off x="5486400" y="1188720"/>
            <a:ext cx="3336925"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i="1" dirty="0" smtClean="0">
                <a:solidFill>
                  <a:srgbClr val="333333"/>
                </a:solidFill>
              </a:rPr>
              <a:t>What Does This Mean?</a:t>
            </a:r>
            <a:endParaRPr lang="en-CA" b="1" i="1" dirty="0">
              <a:solidFill>
                <a:srgbClr val="333333"/>
              </a:solidFill>
            </a:endParaRPr>
          </a:p>
        </p:txBody>
      </p:sp>
      <p:sp>
        <p:nvSpPr>
          <p:cNvPr id="10" name="Flowchart: Stored Data 21"/>
          <p:cNvSpPr>
            <a:spLocks noChangeArrowheads="1"/>
          </p:cNvSpPr>
          <p:nvPr>
            <p:custDataLst>
              <p:tags r:id="rId1"/>
            </p:custDataLst>
          </p:nvPr>
        </p:nvSpPr>
        <p:spPr bwMode="auto">
          <a:xfrm flipH="1">
            <a:off x="1828167" y="3355920"/>
            <a:ext cx="3474720" cy="612000"/>
          </a:xfrm>
          <a:prstGeom prst="rect">
            <a:avLst/>
          </a:prstGeom>
          <a:solidFill>
            <a:schemeClr val="bg2">
              <a:lumMod val="85000"/>
            </a:schemeClr>
          </a:solidFill>
          <a:ln w="6350">
            <a:noFill/>
            <a:miter lim="800000"/>
            <a:headEnd/>
            <a:tailEnd/>
          </a:ln>
          <a:effectLst/>
        </p:spPr>
        <p:txBody>
          <a:bodyPr anchor="ctr"/>
          <a:lstStyle/>
          <a:p>
            <a:pPr algn="l"/>
            <a:r>
              <a:rPr lang="en-US" sz="1200" dirty="0" smtClean="0">
                <a:latin typeface="Arial" pitchFamily="34" charset="0"/>
                <a:cs typeface="Arial" pitchFamily="34" charset="0"/>
              </a:rPr>
              <a:t>Support for high availability/failover standards like VRRP.</a:t>
            </a:r>
          </a:p>
        </p:txBody>
      </p:sp>
      <p:sp>
        <p:nvSpPr>
          <p:cNvPr id="11" name="Rectangle 10"/>
          <p:cNvSpPr>
            <a:spLocks noChangeArrowheads="1"/>
          </p:cNvSpPr>
          <p:nvPr>
            <p:custDataLst>
              <p:tags r:id="rId2"/>
            </p:custDataLst>
          </p:nvPr>
        </p:nvSpPr>
        <p:spPr bwMode="auto">
          <a:xfrm flipH="1">
            <a:off x="319407" y="3355920"/>
            <a:ext cx="1463040" cy="612000"/>
          </a:xfrm>
          <a:prstGeom prst="rect">
            <a:avLst/>
          </a:prstGeom>
          <a:solidFill>
            <a:schemeClr val="bg2">
              <a:lumMod val="85000"/>
            </a:schemeClr>
          </a:solidFill>
          <a:ln w="25400">
            <a:noFill/>
            <a:miter lim="800000"/>
            <a:headEnd/>
            <a:tailEnd/>
          </a:ln>
          <a:effectLst/>
        </p:spPr>
        <p:txBody>
          <a:bodyPr anchor="ctr"/>
          <a:lstStyle/>
          <a:p>
            <a:pPr algn="r">
              <a:defRPr/>
            </a:pPr>
            <a:r>
              <a:rPr lang="en-US" sz="1200" dirty="0" smtClean="0">
                <a:latin typeface="Arial" pitchFamily="34" charset="0"/>
                <a:cs typeface="Arial" pitchFamily="34" charset="0"/>
              </a:rPr>
              <a:t>Standards-Based Failover </a:t>
            </a:r>
            <a:r>
              <a:rPr lang="en-US" sz="1200" dirty="0">
                <a:latin typeface="Arial" pitchFamily="34" charset="0"/>
                <a:cs typeface="Arial" pitchFamily="34" charset="0"/>
              </a:rPr>
              <a:t>C</a:t>
            </a:r>
            <a:r>
              <a:rPr lang="en-US" sz="1200" dirty="0" smtClean="0">
                <a:latin typeface="Arial" pitchFamily="34" charset="0"/>
                <a:cs typeface="Arial" pitchFamily="34" charset="0"/>
              </a:rPr>
              <a:t>apability</a:t>
            </a:r>
            <a:endParaRPr lang="en-US" sz="1200" dirty="0">
              <a:latin typeface="Arial" pitchFamily="34" charset="0"/>
              <a:cs typeface="Arial" pitchFamily="34" charset="0"/>
            </a:endParaRPr>
          </a:p>
        </p:txBody>
      </p:sp>
      <p:sp>
        <p:nvSpPr>
          <p:cNvPr id="12" name="Flowchart: Stored Data 21"/>
          <p:cNvSpPr>
            <a:spLocks noChangeArrowheads="1"/>
          </p:cNvSpPr>
          <p:nvPr>
            <p:custDataLst>
              <p:tags r:id="rId3"/>
            </p:custDataLst>
          </p:nvPr>
        </p:nvSpPr>
        <p:spPr bwMode="auto">
          <a:xfrm flipH="1">
            <a:off x="1828167" y="4041720"/>
            <a:ext cx="3474720" cy="612000"/>
          </a:xfrm>
          <a:prstGeom prst="rect">
            <a:avLst/>
          </a:prstGeom>
          <a:solidFill>
            <a:schemeClr val="bg2">
              <a:lumMod val="95000"/>
            </a:schemeClr>
          </a:solidFill>
          <a:ln w="6350">
            <a:noFill/>
            <a:miter lim="800000"/>
            <a:headEnd/>
            <a:tailEnd/>
          </a:ln>
          <a:effectLst/>
        </p:spPr>
        <p:txBody>
          <a:bodyPr anchor="ctr"/>
          <a:lstStyle/>
          <a:p>
            <a:pPr algn="l"/>
            <a:r>
              <a:rPr lang="en-US" sz="1200" dirty="0" smtClean="0">
                <a:latin typeface="Arial" pitchFamily="34" charset="0"/>
                <a:cs typeface="Arial" pitchFamily="34" charset="0"/>
              </a:rPr>
              <a:t>The switches are ready to take 40 Gbps Ethernet line cards/modules.</a:t>
            </a:r>
          </a:p>
        </p:txBody>
      </p:sp>
      <p:sp>
        <p:nvSpPr>
          <p:cNvPr id="13" name="Rectangle 12"/>
          <p:cNvSpPr>
            <a:spLocks noChangeArrowheads="1"/>
          </p:cNvSpPr>
          <p:nvPr>
            <p:custDataLst>
              <p:tags r:id="rId4"/>
            </p:custDataLst>
          </p:nvPr>
        </p:nvSpPr>
        <p:spPr bwMode="auto">
          <a:xfrm flipH="1">
            <a:off x="319407" y="4041720"/>
            <a:ext cx="1463040" cy="612000"/>
          </a:xfrm>
          <a:prstGeom prst="rect">
            <a:avLst/>
          </a:prstGeom>
          <a:solidFill>
            <a:schemeClr val="bg2">
              <a:lumMod val="95000"/>
            </a:schemeClr>
          </a:solidFill>
          <a:ln w="25400">
            <a:noFill/>
            <a:miter lim="800000"/>
            <a:headEnd/>
            <a:tailEnd/>
          </a:ln>
          <a:effectLst/>
        </p:spPr>
        <p:txBody>
          <a:bodyPr anchor="ctr"/>
          <a:lstStyle/>
          <a:p>
            <a:pPr algn="r">
              <a:defRPr/>
            </a:pPr>
            <a:r>
              <a:rPr lang="en-US" sz="1200" dirty="0" smtClean="0">
                <a:latin typeface="Arial" pitchFamily="34" charset="0"/>
                <a:cs typeface="Arial" pitchFamily="34" charset="0"/>
              </a:rPr>
              <a:t>40 Gbps Ethernet Ready</a:t>
            </a:r>
            <a:endParaRPr lang="en-US" sz="1200" dirty="0">
              <a:latin typeface="Arial" pitchFamily="34" charset="0"/>
              <a:cs typeface="Arial" pitchFamily="34" charset="0"/>
            </a:endParaRPr>
          </a:p>
        </p:txBody>
      </p:sp>
      <p:sp>
        <p:nvSpPr>
          <p:cNvPr id="14" name="Flowchart: Stored Data 20"/>
          <p:cNvSpPr>
            <a:spLocks noChangeArrowheads="1"/>
          </p:cNvSpPr>
          <p:nvPr>
            <p:custDataLst>
              <p:tags r:id="rId5"/>
            </p:custDataLst>
          </p:nvPr>
        </p:nvSpPr>
        <p:spPr bwMode="auto">
          <a:xfrm flipH="1">
            <a:off x="1828167" y="2670120"/>
            <a:ext cx="3474720" cy="612000"/>
          </a:xfrm>
          <a:prstGeom prst="rect">
            <a:avLst/>
          </a:prstGeom>
          <a:solidFill>
            <a:schemeClr val="bg2">
              <a:lumMod val="95000"/>
            </a:schemeClr>
          </a:solidFill>
          <a:ln w="6350">
            <a:noFill/>
            <a:miter lim="800000"/>
            <a:headEnd/>
            <a:tailEnd/>
          </a:ln>
          <a:effectLst/>
        </p:spPr>
        <p:txBody>
          <a:bodyPr anchor="ctr"/>
          <a:lstStyle/>
          <a:p>
            <a:pPr algn="l"/>
            <a:r>
              <a:rPr lang="en-US" sz="1200" dirty="0" smtClean="0">
                <a:latin typeface="Arial" pitchFamily="34" charset="0"/>
                <a:cs typeface="Arial" pitchFamily="34" charset="0"/>
              </a:rPr>
              <a:t>Full IPv6 support, with backwards compatibility for IPv4, including tunneling.</a:t>
            </a:r>
          </a:p>
        </p:txBody>
      </p:sp>
      <p:sp>
        <p:nvSpPr>
          <p:cNvPr id="15" name="Rectangle 14"/>
          <p:cNvSpPr>
            <a:spLocks noChangeArrowheads="1"/>
          </p:cNvSpPr>
          <p:nvPr>
            <p:custDataLst>
              <p:tags r:id="rId6"/>
            </p:custDataLst>
          </p:nvPr>
        </p:nvSpPr>
        <p:spPr bwMode="auto">
          <a:xfrm flipH="1">
            <a:off x="319407" y="2670120"/>
            <a:ext cx="1463040" cy="612000"/>
          </a:xfrm>
          <a:prstGeom prst="rect">
            <a:avLst/>
          </a:prstGeom>
          <a:solidFill>
            <a:schemeClr val="bg2">
              <a:lumMod val="95000"/>
            </a:schemeClr>
          </a:solidFill>
          <a:ln w="25400">
            <a:noFill/>
            <a:miter lim="800000"/>
            <a:headEnd/>
            <a:tailEnd/>
          </a:ln>
          <a:effectLst/>
        </p:spPr>
        <p:txBody>
          <a:bodyPr anchor="ctr"/>
          <a:lstStyle/>
          <a:p>
            <a:pPr algn="r">
              <a:defRPr/>
            </a:pPr>
            <a:r>
              <a:rPr lang="en-US" sz="1200" dirty="0" smtClean="0">
                <a:latin typeface="Arial" pitchFamily="34" charset="0"/>
                <a:cs typeface="Arial" pitchFamily="34" charset="0"/>
              </a:rPr>
              <a:t>IPv6 Support</a:t>
            </a:r>
            <a:endParaRPr lang="en-US" sz="1200" dirty="0">
              <a:latin typeface="Arial" pitchFamily="34" charset="0"/>
              <a:cs typeface="Arial" pitchFamily="34" charset="0"/>
            </a:endParaRPr>
          </a:p>
        </p:txBody>
      </p:sp>
      <p:sp>
        <p:nvSpPr>
          <p:cNvPr id="16" name="Flowchart: Stored Data 19"/>
          <p:cNvSpPr>
            <a:spLocks noChangeArrowheads="1"/>
          </p:cNvSpPr>
          <p:nvPr>
            <p:custDataLst>
              <p:tags r:id="rId7"/>
            </p:custDataLst>
          </p:nvPr>
        </p:nvSpPr>
        <p:spPr bwMode="auto">
          <a:xfrm flipH="1">
            <a:off x="1828167" y="2011362"/>
            <a:ext cx="3474720" cy="612000"/>
          </a:xfrm>
          <a:prstGeom prst="rect">
            <a:avLst/>
          </a:prstGeom>
          <a:solidFill>
            <a:schemeClr val="bg2">
              <a:lumMod val="85000"/>
            </a:schemeClr>
          </a:solidFill>
          <a:ln w="6350">
            <a:noFill/>
            <a:miter lim="800000"/>
            <a:headEnd/>
            <a:tailEnd/>
          </a:ln>
        </p:spPr>
        <p:txBody>
          <a:bodyPr anchor="ctr"/>
          <a:lstStyle/>
          <a:p>
            <a:pPr algn="l"/>
            <a:r>
              <a:rPr lang="en-US" sz="1200" dirty="0" smtClean="0">
                <a:latin typeface="Arial" pitchFamily="34" charset="0"/>
                <a:cs typeface="Arial" pitchFamily="34" charset="0"/>
              </a:rPr>
              <a:t>Full compatibility with third-party network management systems using standard protocols.</a:t>
            </a:r>
          </a:p>
        </p:txBody>
      </p:sp>
      <p:sp>
        <p:nvSpPr>
          <p:cNvPr id="17" name="Rectangle 16"/>
          <p:cNvSpPr>
            <a:spLocks noChangeArrowheads="1"/>
          </p:cNvSpPr>
          <p:nvPr>
            <p:custDataLst>
              <p:tags r:id="rId8"/>
            </p:custDataLst>
          </p:nvPr>
        </p:nvSpPr>
        <p:spPr bwMode="auto">
          <a:xfrm flipH="1">
            <a:off x="319407" y="2011997"/>
            <a:ext cx="1440000" cy="612000"/>
          </a:xfrm>
          <a:prstGeom prst="rect">
            <a:avLst/>
          </a:prstGeom>
          <a:solidFill>
            <a:schemeClr val="bg2">
              <a:lumMod val="85000"/>
            </a:schemeClr>
          </a:solidFill>
          <a:ln w="25400">
            <a:noFill/>
            <a:miter lim="800000"/>
            <a:headEnd/>
            <a:tailEnd/>
          </a:ln>
          <a:effectLst/>
        </p:spPr>
        <p:txBody>
          <a:bodyPr anchor="ctr"/>
          <a:lstStyle/>
          <a:p>
            <a:pPr algn="r">
              <a:defRPr/>
            </a:pPr>
            <a:r>
              <a:rPr lang="en-US" sz="1200" dirty="0" smtClean="0">
                <a:latin typeface="Arial" pitchFamily="34" charset="0"/>
                <a:cs typeface="Arial" pitchFamily="34" charset="0"/>
              </a:rPr>
              <a:t>Third-Party NMS Compatibility</a:t>
            </a:r>
            <a:endParaRPr lang="en-US" sz="1200" dirty="0">
              <a:latin typeface="Arial" pitchFamily="34" charset="0"/>
              <a:cs typeface="Arial" pitchFamily="34" charset="0"/>
            </a:endParaRPr>
          </a:p>
        </p:txBody>
      </p:sp>
      <p:sp>
        <p:nvSpPr>
          <p:cNvPr id="24" name="Flowchart: Stored Data 19"/>
          <p:cNvSpPr>
            <a:spLocks noChangeArrowheads="1"/>
          </p:cNvSpPr>
          <p:nvPr>
            <p:custDataLst>
              <p:tags r:id="rId9"/>
            </p:custDataLst>
          </p:nvPr>
        </p:nvSpPr>
        <p:spPr bwMode="auto">
          <a:xfrm flipH="1">
            <a:off x="1828800" y="1600200"/>
            <a:ext cx="3474720" cy="365760"/>
          </a:xfrm>
          <a:prstGeom prst="rect">
            <a:avLst/>
          </a:prstGeom>
          <a:solidFill>
            <a:schemeClr val="accent1"/>
          </a:solidFill>
          <a:ln w="6350">
            <a:noFill/>
            <a:miter lim="800000"/>
            <a:headEnd/>
            <a:tailEnd/>
          </a:ln>
        </p:spPr>
        <p:txBody>
          <a:bodyPr anchor="ctr"/>
          <a:lstStyle/>
          <a:p>
            <a:r>
              <a:rPr lang="en-US" sz="1400" b="1" dirty="0" smtClean="0">
                <a:solidFill>
                  <a:srgbClr val="FFFFFF"/>
                </a:solidFill>
                <a:latin typeface="Arial" pitchFamily="34" charset="0"/>
                <a:cs typeface="Arial" pitchFamily="34" charset="0"/>
              </a:rPr>
              <a:t>What it is:</a:t>
            </a:r>
          </a:p>
        </p:txBody>
      </p:sp>
      <p:sp>
        <p:nvSpPr>
          <p:cNvPr id="25" name="Rectangle 24"/>
          <p:cNvSpPr>
            <a:spLocks noChangeArrowheads="1"/>
          </p:cNvSpPr>
          <p:nvPr>
            <p:custDataLst>
              <p:tags r:id="rId10"/>
            </p:custDataLst>
          </p:nvPr>
        </p:nvSpPr>
        <p:spPr bwMode="auto">
          <a:xfrm flipH="1">
            <a:off x="320039" y="1600835"/>
            <a:ext cx="1508127" cy="365760"/>
          </a:xfrm>
          <a:prstGeom prst="rect">
            <a:avLst/>
          </a:prstGeom>
          <a:solidFill>
            <a:schemeClr val="accent1"/>
          </a:solidFill>
          <a:ln w="25400">
            <a:noFill/>
            <a:miter lim="800000"/>
            <a:headEnd/>
            <a:tailEnd/>
          </a:ln>
          <a:effectLst/>
        </p:spPr>
        <p:txBody>
          <a:bodyPr anchor="ctr"/>
          <a:lstStyle/>
          <a:p>
            <a:pPr>
              <a:defRPr/>
            </a:pPr>
            <a:r>
              <a:rPr lang="en-US" sz="1400" b="1" dirty="0" smtClean="0">
                <a:solidFill>
                  <a:srgbClr val="FFFFFF"/>
                </a:solidFill>
                <a:latin typeface="Arial" pitchFamily="34" charset="0"/>
                <a:cs typeface="Arial" pitchFamily="34" charset="0"/>
              </a:rPr>
              <a:t>Feature</a:t>
            </a:r>
            <a:endParaRPr lang="en-US" sz="1400" b="1" dirty="0">
              <a:solidFill>
                <a:srgbClr val="FFFFFF"/>
              </a:solidFill>
              <a:latin typeface="Arial" pitchFamily="34" charset="0"/>
              <a:cs typeface="Arial" pitchFamily="34" charset="0"/>
            </a:endParaRPr>
          </a:p>
        </p:txBody>
      </p:sp>
      <p:sp>
        <p:nvSpPr>
          <p:cNvPr id="23" name="Rounded Rectangle 22"/>
          <p:cNvSpPr/>
          <p:nvPr>
            <p:custDataLst>
              <p:tags r:id="rId11"/>
            </p:custDataLst>
          </p:nvPr>
        </p:nvSpPr>
        <p:spPr>
          <a:xfrm rot="10800000">
            <a:off x="5486400" y="3794760"/>
            <a:ext cx="333756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rgbClr val="333333"/>
              </a:solidFill>
            </a:endParaRPr>
          </a:p>
        </p:txBody>
      </p:sp>
      <p:sp>
        <p:nvSpPr>
          <p:cNvPr id="20" name="Flowchart: Stored Data 21"/>
          <p:cNvSpPr>
            <a:spLocks noChangeArrowheads="1"/>
          </p:cNvSpPr>
          <p:nvPr>
            <p:custDataLst>
              <p:tags r:id="rId12"/>
            </p:custDataLst>
          </p:nvPr>
        </p:nvSpPr>
        <p:spPr bwMode="auto">
          <a:xfrm flipH="1">
            <a:off x="1845534" y="4719341"/>
            <a:ext cx="3474720" cy="612000"/>
          </a:xfrm>
          <a:prstGeom prst="rect">
            <a:avLst/>
          </a:prstGeom>
          <a:solidFill>
            <a:schemeClr val="bg2">
              <a:lumMod val="85000"/>
            </a:schemeClr>
          </a:solidFill>
          <a:ln w="6350">
            <a:noFill/>
            <a:miter lim="800000"/>
            <a:headEnd/>
            <a:tailEnd/>
          </a:ln>
          <a:effectLst/>
        </p:spPr>
        <p:txBody>
          <a:bodyPr anchor="ctr"/>
          <a:lstStyle/>
          <a:p>
            <a:pPr algn="l"/>
            <a:r>
              <a:rPr lang="en-US" sz="1200" dirty="0" smtClean="0">
                <a:latin typeface="Arial" pitchFamily="34" charset="0"/>
                <a:cs typeface="Arial" pitchFamily="34" charset="0"/>
              </a:rPr>
              <a:t>Provides an alternative to spanning tree protocol (STP), such as TRILL, SPB, and MLAG, for non-blocking layer 2 loop prevention.</a:t>
            </a:r>
          </a:p>
        </p:txBody>
      </p:sp>
      <p:sp>
        <p:nvSpPr>
          <p:cNvPr id="21" name="Rectangle 20"/>
          <p:cNvSpPr>
            <a:spLocks noChangeArrowheads="1"/>
          </p:cNvSpPr>
          <p:nvPr>
            <p:custDataLst>
              <p:tags r:id="rId13"/>
            </p:custDataLst>
          </p:nvPr>
        </p:nvSpPr>
        <p:spPr bwMode="auto">
          <a:xfrm flipH="1">
            <a:off x="336774" y="4719341"/>
            <a:ext cx="1463040" cy="612000"/>
          </a:xfrm>
          <a:prstGeom prst="rect">
            <a:avLst/>
          </a:prstGeom>
          <a:solidFill>
            <a:schemeClr val="bg2">
              <a:lumMod val="85000"/>
            </a:schemeClr>
          </a:solidFill>
          <a:ln w="25400">
            <a:noFill/>
            <a:miter lim="800000"/>
            <a:headEnd/>
            <a:tailEnd/>
          </a:ln>
          <a:effectLst/>
        </p:spPr>
        <p:txBody>
          <a:bodyPr anchor="ctr"/>
          <a:lstStyle/>
          <a:p>
            <a:pPr algn="r">
              <a:defRPr/>
            </a:pPr>
            <a:r>
              <a:rPr lang="en-US" sz="1200" dirty="0" smtClean="0">
                <a:latin typeface="Arial" pitchFamily="34" charset="0"/>
                <a:cs typeface="Arial" pitchFamily="34" charset="0"/>
              </a:rPr>
              <a:t>Non-blocking layer 2 loop prevention</a:t>
            </a:r>
            <a:endParaRPr lang="en-US" sz="1200" dirty="0">
              <a:latin typeface="Arial" pitchFamily="34" charset="0"/>
              <a:cs typeface="Arial" pitchFamily="34" charset="0"/>
            </a:endParaRPr>
          </a:p>
        </p:txBody>
      </p:sp>
      <p:pic>
        <p:nvPicPr>
          <p:cNvPr id="22" name="Picture 21"/>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277059" y="5411436"/>
            <a:ext cx="791235" cy="838201"/>
          </a:xfrm>
          <a:prstGeom prst="rect">
            <a:avLst/>
          </a:prstGeom>
        </p:spPr>
      </p:pic>
      <p:grpSp>
        <p:nvGrpSpPr>
          <p:cNvPr id="29" name="Group 28"/>
          <p:cNvGrpSpPr/>
          <p:nvPr/>
        </p:nvGrpSpPr>
        <p:grpSpPr>
          <a:xfrm>
            <a:off x="0" y="6422955"/>
            <a:ext cx="9144000" cy="437555"/>
            <a:chOff x="0" y="6422955"/>
            <a:chExt cx="9144000" cy="437555"/>
          </a:xfrm>
        </p:grpSpPr>
        <p:pic>
          <p:nvPicPr>
            <p:cNvPr id="30" name="Picture 3">
              <a:hlinkClick r:id="rId17"/>
            </p:cNvPr>
            <p:cNvPicPr>
              <a:picLocks noChangeAspect="1" noChangeArrowheads="1"/>
            </p:cNvPicPr>
            <p:nvPr/>
          </p:nvPicPr>
          <p:blipFill>
            <a:blip r:embed="rId18" cstate="print"/>
            <a:srcRect/>
            <a:stretch>
              <a:fillRect/>
            </a:stretch>
          </p:blipFill>
          <p:spPr bwMode="auto">
            <a:xfrm>
              <a:off x="0" y="6422955"/>
              <a:ext cx="9144000" cy="437555"/>
            </a:xfrm>
            <a:prstGeom prst="rect">
              <a:avLst/>
            </a:prstGeom>
            <a:noFill/>
            <a:ln w="9525">
              <a:noFill/>
              <a:miter lim="800000"/>
              <a:headEnd/>
              <a:tailEnd/>
            </a:ln>
          </p:spPr>
        </p:pic>
        <p:pic>
          <p:nvPicPr>
            <p:cNvPr id="31" name="Picture 30" descr="itrg-logo.png"/>
            <p:cNvPicPr>
              <a:picLocks noChangeAspect="1"/>
            </p:cNvPicPr>
            <p:nvPr/>
          </p:nvPicPr>
          <p:blipFill>
            <a:blip r:embed="rId1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837402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lstStyle/>
          <a:p>
            <a:r>
              <a:rPr lang="en-US" dirty="0" smtClean="0"/>
              <a:t>Advanced Features are the capabilities that allow for granular market differentiation</a:t>
            </a:r>
            <a:endParaRPr lang="en-US" dirty="0"/>
          </a:p>
        </p:txBody>
      </p:sp>
      <p:sp>
        <p:nvSpPr>
          <p:cNvPr id="43" name="Rectangle 42"/>
          <p:cNvSpPr/>
          <p:nvPr/>
        </p:nvSpPr>
        <p:spPr>
          <a:xfrm>
            <a:off x="323410" y="1541085"/>
            <a:ext cx="3334190" cy="1384995"/>
          </a:xfrm>
          <a:prstGeom prst="rect">
            <a:avLst/>
          </a:prstGeom>
        </p:spPr>
        <p:txBody>
          <a:bodyPr wrap="square">
            <a:spAutoFit/>
          </a:bodyPr>
          <a:lstStyle/>
          <a:p>
            <a:pPr algn="l"/>
            <a:r>
              <a:rPr lang="en-US" sz="1200" dirty="0" smtClean="0">
                <a:solidFill>
                  <a:srgbClr val="333333"/>
                </a:solidFill>
              </a:rPr>
              <a:t>Info-Tech scored each vendor’s features offering as a summation of its individual scores across the listed advanced features. Vendors were given one point for each feature the product inherently provided. Some categories were scored on a more granular scale with vendors receiving half points.</a:t>
            </a:r>
          </a:p>
        </p:txBody>
      </p:sp>
      <p:grpSp>
        <p:nvGrpSpPr>
          <p:cNvPr id="29" name="Group 28"/>
          <p:cNvGrpSpPr/>
          <p:nvPr/>
        </p:nvGrpSpPr>
        <p:grpSpPr>
          <a:xfrm>
            <a:off x="3808190" y="2011361"/>
            <a:ext cx="5015137" cy="3063558"/>
            <a:chOff x="3808190" y="2011362"/>
            <a:chExt cx="5015137" cy="2288043"/>
          </a:xfrm>
        </p:grpSpPr>
        <p:sp>
          <p:nvSpPr>
            <p:cNvPr id="7" name="Flowchart: Stored Data 21"/>
            <p:cNvSpPr>
              <a:spLocks noChangeArrowheads="1"/>
            </p:cNvSpPr>
            <p:nvPr>
              <p:custDataLst>
                <p:tags r:id="rId5"/>
              </p:custDataLst>
            </p:nvPr>
          </p:nvSpPr>
          <p:spPr bwMode="auto">
            <a:xfrm flipH="1">
              <a:off x="5348607" y="2468562"/>
              <a:ext cx="3474720" cy="596093"/>
            </a:xfrm>
            <a:prstGeom prst="rect">
              <a:avLst/>
            </a:prstGeom>
            <a:solidFill>
              <a:schemeClr val="bg2">
                <a:lumMod val="85000"/>
              </a:schemeClr>
            </a:solidFill>
            <a:ln w="6350">
              <a:noFill/>
              <a:miter lim="800000"/>
              <a:headEnd/>
              <a:tailEnd/>
            </a:ln>
            <a:effectLst/>
          </p:spPr>
          <p:txBody>
            <a:bodyPr anchor="ctr"/>
            <a:lstStyle/>
            <a:p>
              <a:pPr algn="l"/>
              <a:r>
                <a:rPr lang="en-US" sz="1200" dirty="0" smtClean="0">
                  <a:latin typeface="Arial" pitchFamily="34" charset="0"/>
                  <a:cs typeface="Arial" pitchFamily="34" charset="0"/>
                </a:rPr>
                <a:t>The solution contains open application programming interfaces (APIs) to allow programmability and a development kit has been released by the vendor.</a:t>
              </a:r>
            </a:p>
          </p:txBody>
        </p:sp>
        <p:sp>
          <p:nvSpPr>
            <p:cNvPr id="8" name="Rectangle 7"/>
            <p:cNvSpPr>
              <a:spLocks noChangeArrowheads="1"/>
            </p:cNvSpPr>
            <p:nvPr>
              <p:custDataLst>
                <p:tags r:id="rId6"/>
              </p:custDataLst>
            </p:nvPr>
          </p:nvSpPr>
          <p:spPr bwMode="auto">
            <a:xfrm flipH="1">
              <a:off x="3839847" y="2468562"/>
              <a:ext cx="1463040" cy="596093"/>
            </a:xfrm>
            <a:prstGeom prst="rect">
              <a:avLst/>
            </a:prstGeom>
            <a:solidFill>
              <a:schemeClr val="bg2">
                <a:lumMod val="85000"/>
              </a:schemeClr>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SDN Enabled</a:t>
              </a:r>
              <a:endParaRPr lang="en-US" sz="1400" dirty="0">
                <a:latin typeface="Arial" pitchFamily="34" charset="0"/>
                <a:cs typeface="Arial" pitchFamily="34" charset="0"/>
              </a:endParaRPr>
            </a:p>
          </p:txBody>
        </p:sp>
        <p:sp>
          <p:nvSpPr>
            <p:cNvPr id="9" name="Flowchart: Stored Data 21"/>
            <p:cNvSpPr>
              <a:spLocks noChangeArrowheads="1"/>
            </p:cNvSpPr>
            <p:nvPr>
              <p:custDataLst>
                <p:tags r:id="rId7"/>
              </p:custDataLst>
            </p:nvPr>
          </p:nvSpPr>
          <p:spPr bwMode="auto">
            <a:xfrm flipH="1">
              <a:off x="5334544" y="3110375"/>
              <a:ext cx="3474720" cy="532811"/>
            </a:xfrm>
            <a:prstGeom prst="rect">
              <a:avLst/>
            </a:prstGeom>
            <a:solidFill>
              <a:schemeClr val="bg2">
                <a:lumMod val="95000"/>
              </a:schemeClr>
            </a:solidFill>
            <a:ln w="6350">
              <a:noFill/>
              <a:miter lim="800000"/>
              <a:headEnd/>
              <a:tailEnd/>
            </a:ln>
            <a:effectLst/>
          </p:spPr>
          <p:txBody>
            <a:bodyPr anchor="ctr"/>
            <a:lstStyle/>
            <a:p>
              <a:pPr algn="l"/>
              <a:r>
                <a:rPr lang="en-US" sz="1200" dirty="0">
                  <a:latin typeface="Arial" pitchFamily="34" charset="0"/>
                  <a:cs typeface="Arial" pitchFamily="34" charset="0"/>
                </a:rPr>
                <a:t>Allows for the removal of a dedicated aggregation layer to provide direct, </a:t>
              </a:r>
              <a:r>
                <a:rPr lang="en-US" sz="1200" dirty="0" smtClean="0">
                  <a:latin typeface="Arial" pitchFamily="34" charset="0"/>
                  <a:cs typeface="Arial" pitchFamily="34" charset="0"/>
                </a:rPr>
                <a:t>high-capacity </a:t>
              </a:r>
              <a:r>
                <a:rPr lang="en-US" sz="1200" dirty="0">
                  <a:latin typeface="Arial" pitchFamily="34" charset="0"/>
                  <a:cs typeface="Arial" pitchFamily="34" charset="0"/>
                </a:rPr>
                <a:t>connections.</a:t>
              </a:r>
            </a:p>
          </p:txBody>
        </p:sp>
        <p:sp>
          <p:nvSpPr>
            <p:cNvPr id="10" name="Rectangle 9"/>
            <p:cNvSpPr>
              <a:spLocks noChangeArrowheads="1"/>
            </p:cNvSpPr>
            <p:nvPr>
              <p:custDataLst>
                <p:tags r:id="rId8"/>
              </p:custDataLst>
            </p:nvPr>
          </p:nvSpPr>
          <p:spPr bwMode="auto">
            <a:xfrm flipH="1">
              <a:off x="3808190" y="3110375"/>
              <a:ext cx="1463040" cy="532811"/>
            </a:xfrm>
            <a:prstGeom prst="rect">
              <a:avLst/>
            </a:prstGeom>
            <a:solidFill>
              <a:schemeClr val="bg2">
                <a:lumMod val="95000"/>
              </a:schemeClr>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Virtual Switching Fabric</a:t>
              </a:r>
              <a:endParaRPr lang="en-US" sz="1400" dirty="0">
                <a:latin typeface="Arial" pitchFamily="34" charset="0"/>
                <a:cs typeface="Arial" pitchFamily="34" charset="0"/>
              </a:endParaRPr>
            </a:p>
          </p:txBody>
        </p:sp>
        <p:sp>
          <p:nvSpPr>
            <p:cNvPr id="11" name="Flowchart: Stored Data 20"/>
            <p:cNvSpPr>
              <a:spLocks noChangeArrowheads="1"/>
            </p:cNvSpPr>
            <p:nvPr>
              <p:custDataLst>
                <p:tags r:id="rId9"/>
              </p:custDataLst>
            </p:nvPr>
          </p:nvSpPr>
          <p:spPr bwMode="auto">
            <a:xfrm flipH="1">
              <a:off x="5348607" y="2011362"/>
              <a:ext cx="3474720" cy="411480"/>
            </a:xfrm>
            <a:prstGeom prst="rect">
              <a:avLst/>
            </a:prstGeom>
            <a:solidFill>
              <a:schemeClr val="bg2">
                <a:lumMod val="95000"/>
              </a:schemeClr>
            </a:solidFill>
            <a:ln w="6350">
              <a:noFill/>
              <a:miter lim="800000"/>
              <a:headEnd/>
              <a:tailEnd/>
            </a:ln>
            <a:effectLst/>
          </p:spPr>
          <p:txBody>
            <a:bodyPr anchor="ctr"/>
            <a:lstStyle/>
            <a:p>
              <a:pPr algn="l"/>
              <a:r>
                <a:rPr lang="en-US" sz="1200" dirty="0" smtClean="0">
                  <a:latin typeface="Arial" pitchFamily="34" charset="0"/>
                  <a:cs typeface="Arial" pitchFamily="34" charset="0"/>
                </a:rPr>
                <a:t>Network management is achieved through a single pane of glass network management system.</a:t>
              </a:r>
            </a:p>
          </p:txBody>
        </p:sp>
        <p:sp>
          <p:nvSpPr>
            <p:cNvPr id="12" name="Rectangle 11"/>
            <p:cNvSpPr>
              <a:spLocks noChangeArrowheads="1"/>
            </p:cNvSpPr>
            <p:nvPr>
              <p:custDataLst>
                <p:tags r:id="rId10"/>
              </p:custDataLst>
            </p:nvPr>
          </p:nvSpPr>
          <p:spPr bwMode="auto">
            <a:xfrm flipH="1">
              <a:off x="3839847" y="2011362"/>
              <a:ext cx="1463040" cy="411480"/>
            </a:xfrm>
            <a:prstGeom prst="rect">
              <a:avLst/>
            </a:prstGeom>
            <a:solidFill>
              <a:schemeClr val="bg2">
                <a:lumMod val="95000"/>
              </a:schemeClr>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Single Pane of Glass</a:t>
              </a:r>
              <a:endParaRPr lang="en-US" sz="1400" dirty="0">
                <a:latin typeface="Arial" pitchFamily="34" charset="0"/>
                <a:cs typeface="Arial" pitchFamily="34" charset="0"/>
              </a:endParaRPr>
            </a:p>
          </p:txBody>
        </p:sp>
        <p:sp>
          <p:nvSpPr>
            <p:cNvPr id="16" name="Flowchart: Stored Data 21"/>
            <p:cNvSpPr>
              <a:spLocks noChangeArrowheads="1"/>
            </p:cNvSpPr>
            <p:nvPr>
              <p:custDataLst>
                <p:tags r:id="rId11"/>
              </p:custDataLst>
            </p:nvPr>
          </p:nvSpPr>
          <p:spPr bwMode="auto">
            <a:xfrm flipH="1">
              <a:off x="5302887" y="3702275"/>
              <a:ext cx="3474720" cy="596093"/>
            </a:xfrm>
            <a:prstGeom prst="rect">
              <a:avLst/>
            </a:prstGeom>
            <a:solidFill>
              <a:schemeClr val="bg2">
                <a:lumMod val="85000"/>
              </a:schemeClr>
            </a:solidFill>
            <a:ln w="6350">
              <a:noFill/>
              <a:miter lim="800000"/>
              <a:headEnd/>
              <a:tailEnd/>
            </a:ln>
            <a:effectLst/>
          </p:spPr>
          <p:txBody>
            <a:bodyPr anchor="ctr"/>
            <a:lstStyle/>
            <a:p>
              <a:pPr algn="l"/>
              <a:r>
                <a:rPr lang="en-US" sz="1200" dirty="0">
                  <a:latin typeface="Arial" pitchFamily="34" charset="0"/>
                  <a:cs typeface="Arial" pitchFamily="34" charset="0"/>
                </a:rPr>
                <a:t>The solution is capable of handling 100 Gbps connections.</a:t>
              </a:r>
            </a:p>
          </p:txBody>
        </p:sp>
        <p:sp>
          <p:nvSpPr>
            <p:cNvPr id="17" name="Rectangle 16"/>
            <p:cNvSpPr>
              <a:spLocks noChangeArrowheads="1"/>
            </p:cNvSpPr>
            <p:nvPr>
              <p:custDataLst>
                <p:tags r:id="rId12"/>
              </p:custDataLst>
            </p:nvPr>
          </p:nvSpPr>
          <p:spPr bwMode="auto">
            <a:xfrm flipH="1">
              <a:off x="3808190" y="3702275"/>
              <a:ext cx="1463040" cy="597130"/>
            </a:xfrm>
            <a:prstGeom prst="rect">
              <a:avLst/>
            </a:prstGeom>
            <a:solidFill>
              <a:schemeClr val="bg2">
                <a:lumMod val="85000"/>
              </a:schemeClr>
            </a:solidFill>
            <a:ln w="25400">
              <a:noFill/>
              <a:miter lim="800000"/>
              <a:headEnd/>
              <a:tailEnd/>
            </a:ln>
            <a:effectLst/>
          </p:spPr>
          <p:txBody>
            <a:bodyPr anchor="ctr"/>
            <a:lstStyle/>
            <a:p>
              <a:pPr algn="r">
                <a:defRPr/>
              </a:pPr>
              <a:r>
                <a:rPr lang="en-US" sz="1400" dirty="0">
                  <a:latin typeface="Arial" pitchFamily="34" charset="0"/>
                  <a:cs typeface="Arial" pitchFamily="34" charset="0"/>
                </a:rPr>
                <a:t>100 Gbps Ethernet Ready</a:t>
              </a:r>
            </a:p>
          </p:txBody>
        </p:sp>
      </p:grpSp>
      <p:sp>
        <p:nvSpPr>
          <p:cNvPr id="30" name="Flowchart: Stored Data 19"/>
          <p:cNvSpPr>
            <a:spLocks noChangeArrowheads="1"/>
          </p:cNvSpPr>
          <p:nvPr>
            <p:custDataLst>
              <p:tags r:id="rId1"/>
            </p:custDataLst>
          </p:nvPr>
        </p:nvSpPr>
        <p:spPr bwMode="auto">
          <a:xfrm flipH="1">
            <a:off x="5349240" y="1600200"/>
            <a:ext cx="3474720" cy="365760"/>
          </a:xfrm>
          <a:prstGeom prst="rect">
            <a:avLst/>
          </a:prstGeom>
          <a:solidFill>
            <a:schemeClr val="accent1"/>
          </a:solidFill>
          <a:ln w="6350">
            <a:noFill/>
            <a:miter lim="800000"/>
            <a:headEnd/>
            <a:tailEnd/>
          </a:ln>
        </p:spPr>
        <p:txBody>
          <a:bodyPr anchor="ctr"/>
          <a:lstStyle/>
          <a:p>
            <a:r>
              <a:rPr lang="en-US" sz="1400" b="1" dirty="0" smtClean="0">
                <a:solidFill>
                  <a:srgbClr val="FFFFFF"/>
                </a:solidFill>
                <a:latin typeface="Arial" pitchFamily="34" charset="0"/>
                <a:cs typeface="Arial" pitchFamily="34" charset="0"/>
              </a:rPr>
              <a:t>What we looked for:</a:t>
            </a:r>
          </a:p>
        </p:txBody>
      </p:sp>
      <p:sp>
        <p:nvSpPr>
          <p:cNvPr id="31" name="Rectangle 30"/>
          <p:cNvSpPr>
            <a:spLocks noChangeArrowheads="1"/>
          </p:cNvSpPr>
          <p:nvPr>
            <p:custDataLst>
              <p:tags r:id="rId2"/>
            </p:custDataLst>
          </p:nvPr>
        </p:nvSpPr>
        <p:spPr bwMode="auto">
          <a:xfrm flipH="1">
            <a:off x="3840479" y="1600835"/>
            <a:ext cx="1508127" cy="365760"/>
          </a:xfrm>
          <a:prstGeom prst="rect">
            <a:avLst/>
          </a:prstGeom>
          <a:solidFill>
            <a:schemeClr val="accent1"/>
          </a:solidFill>
          <a:ln w="25400">
            <a:noFill/>
            <a:miter lim="800000"/>
            <a:headEnd/>
            <a:tailEnd/>
          </a:ln>
          <a:effectLst/>
        </p:spPr>
        <p:txBody>
          <a:bodyPr anchor="ctr"/>
          <a:lstStyle/>
          <a:p>
            <a:pPr>
              <a:defRPr/>
            </a:pPr>
            <a:r>
              <a:rPr lang="en-US" sz="1400" b="1" dirty="0" smtClean="0">
                <a:solidFill>
                  <a:srgbClr val="FFFFFF"/>
                </a:solidFill>
                <a:latin typeface="Arial" pitchFamily="34" charset="0"/>
                <a:cs typeface="Arial" pitchFamily="34" charset="0"/>
              </a:rPr>
              <a:t>Feature</a:t>
            </a:r>
            <a:endParaRPr lang="en-US" sz="1400" b="1" dirty="0">
              <a:solidFill>
                <a:srgbClr val="FFFFFF"/>
              </a:solidFill>
              <a:latin typeface="Arial" pitchFamily="34" charset="0"/>
              <a:cs typeface="Arial" pitchFamily="34" charset="0"/>
            </a:endParaRPr>
          </a:p>
        </p:txBody>
      </p:sp>
      <p:sp>
        <p:nvSpPr>
          <p:cNvPr id="32" name="Rounded Rectangle 31"/>
          <p:cNvSpPr/>
          <p:nvPr>
            <p:custDataLst>
              <p:tags r:id="rId3"/>
            </p:custDataLst>
          </p:nvPr>
        </p:nvSpPr>
        <p:spPr>
          <a:xfrm rot="10800000">
            <a:off x="320040" y="4645989"/>
            <a:ext cx="333756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a:endParaRPr lang="en-CA" b="1" i="1" dirty="0">
              <a:solidFill>
                <a:srgbClr val="333333"/>
              </a:solidFill>
            </a:endParaRPr>
          </a:p>
        </p:txBody>
      </p:sp>
      <p:sp>
        <p:nvSpPr>
          <p:cNvPr id="28" name="Rounded Rectangle 27"/>
          <p:cNvSpPr/>
          <p:nvPr/>
        </p:nvSpPr>
        <p:spPr>
          <a:xfrm>
            <a:off x="3836622" y="1182688"/>
            <a:ext cx="4986703"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i="1" dirty="0" smtClean="0">
                <a:solidFill>
                  <a:srgbClr val="333333"/>
                </a:solidFill>
              </a:rPr>
              <a:t>Advanced Features</a:t>
            </a:r>
            <a:endParaRPr lang="en-CA" b="1" i="1" dirty="0">
              <a:solidFill>
                <a:srgbClr val="333333"/>
              </a:solidFill>
            </a:endParaRPr>
          </a:p>
        </p:txBody>
      </p:sp>
      <p:sp>
        <p:nvSpPr>
          <p:cNvPr id="33" name="Rounded Rectangle 32"/>
          <p:cNvSpPr/>
          <p:nvPr/>
        </p:nvSpPr>
        <p:spPr>
          <a:xfrm>
            <a:off x="323411" y="1182687"/>
            <a:ext cx="333419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i="1" dirty="0" smtClean="0">
                <a:solidFill>
                  <a:srgbClr val="333333"/>
                </a:solidFill>
              </a:rPr>
              <a:t>Scoring Methodology</a:t>
            </a:r>
            <a:endParaRPr lang="en-CA" b="1" i="1" dirty="0">
              <a:solidFill>
                <a:srgbClr val="333333"/>
              </a:solidFill>
            </a:endParaRPr>
          </a:p>
        </p:txBody>
      </p:sp>
      <p:sp>
        <p:nvSpPr>
          <p:cNvPr id="23" name="TextBox 22"/>
          <p:cNvSpPr txBox="1"/>
          <p:nvPr>
            <p:custDataLst>
              <p:tags r:id="rId4"/>
            </p:custDataLst>
          </p:nvPr>
        </p:nvSpPr>
        <p:spPr>
          <a:xfrm>
            <a:off x="1" y="6246654"/>
            <a:ext cx="9143999" cy="246221"/>
          </a:xfrm>
          <a:prstGeom prst="rect">
            <a:avLst/>
          </a:prstGeom>
          <a:noFill/>
        </p:spPr>
        <p:txBody>
          <a:bodyPr wrap="square" rtlCol="0">
            <a:spAutoFit/>
          </a:bodyPr>
          <a:lstStyle/>
          <a:p>
            <a:r>
              <a:rPr lang="en-US" sz="1000" dirty="0" smtClean="0">
                <a:solidFill>
                  <a:srgbClr val="333333"/>
                </a:solidFill>
                <a:latin typeface="Arial"/>
              </a:rPr>
              <a:t>For an explanation of how Advanced Features are determined, see </a:t>
            </a:r>
            <a:r>
              <a:rPr lang="en-US" sz="1000" dirty="0" smtClean="0">
                <a:solidFill>
                  <a:srgbClr val="333333"/>
                </a:solidFill>
                <a:hlinkClick r:id="" action="ppaction://noaction"/>
              </a:rPr>
              <a:t>Information Presentation – Feature Ranks (Stoplights)</a:t>
            </a:r>
            <a:r>
              <a:rPr lang="en-US" sz="1000" dirty="0" smtClean="0">
                <a:solidFill>
                  <a:srgbClr val="333333"/>
                </a:solidFill>
              </a:rPr>
              <a:t> in the Appendix</a:t>
            </a:r>
            <a:r>
              <a:rPr lang="en-US" sz="1000" dirty="0" smtClean="0">
                <a:solidFill>
                  <a:srgbClr val="333333"/>
                </a:solidFill>
                <a:latin typeface="Arial"/>
              </a:rPr>
              <a:t>.</a:t>
            </a:r>
          </a:p>
        </p:txBody>
      </p:sp>
      <p:grpSp>
        <p:nvGrpSpPr>
          <p:cNvPr id="22" name="Group 21"/>
          <p:cNvGrpSpPr/>
          <p:nvPr/>
        </p:nvGrpSpPr>
        <p:grpSpPr>
          <a:xfrm>
            <a:off x="0" y="6422955"/>
            <a:ext cx="9144000" cy="437555"/>
            <a:chOff x="0" y="6422955"/>
            <a:chExt cx="9144000" cy="437555"/>
          </a:xfrm>
        </p:grpSpPr>
        <p:pic>
          <p:nvPicPr>
            <p:cNvPr id="25" name="Picture 3">
              <a:hlinkClick r:id="rId15"/>
            </p:cNvPr>
            <p:cNvPicPr>
              <a:picLocks noChangeAspect="1" noChangeArrowheads="1"/>
            </p:cNvPicPr>
            <p:nvPr/>
          </p:nvPicPr>
          <p:blipFill>
            <a:blip r:embed="rId16" cstate="print"/>
            <a:srcRect/>
            <a:stretch>
              <a:fillRect/>
            </a:stretch>
          </p:blipFill>
          <p:spPr bwMode="auto">
            <a:xfrm>
              <a:off x="0" y="6422955"/>
              <a:ext cx="9144000" cy="437555"/>
            </a:xfrm>
            <a:prstGeom prst="rect">
              <a:avLst/>
            </a:prstGeom>
            <a:noFill/>
            <a:ln w="9525">
              <a:noFill/>
              <a:miter lim="800000"/>
              <a:headEnd/>
              <a:tailEnd/>
            </a:ln>
          </p:spPr>
        </p:pic>
        <p:pic>
          <p:nvPicPr>
            <p:cNvPr id="26" name="Picture 25" descr="itrg-logo.png"/>
            <p:cNvPicPr>
              <a:picLocks noChangeAspect="1"/>
            </p:cNvPicPr>
            <p:nvPr/>
          </p:nvPicPr>
          <p:blipFill>
            <a:blip r:embed="rId1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431560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071437" name="think-cell Slide" r:id="rId7" imgW="360" imgH="360" progId="TCLayout.ActiveDocument.1">
                  <p:embed/>
                </p:oleObj>
              </mc:Choice>
              <mc:Fallback>
                <p:oleObj name="think-cell Slide" r:id="rId7" imgW="360" imgH="36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itle 6"/>
          <p:cNvSpPr>
            <a:spLocks noGrp="1"/>
          </p:cNvSpPr>
          <p:nvPr>
            <p:ph type="title"/>
            <p:custDataLst>
              <p:tags r:id="rId3"/>
            </p:custDataLst>
          </p:nvPr>
        </p:nvSpPr>
        <p:spPr/>
        <p:txBody>
          <a:bodyPr/>
          <a:lstStyle/>
          <a:p>
            <a:r>
              <a:rPr lang="en-US" dirty="0" smtClean="0"/>
              <a:t>Appendix</a:t>
            </a:r>
            <a:endParaRPr lang="en-US" dirty="0"/>
          </a:p>
        </p:txBody>
      </p:sp>
      <p:sp>
        <p:nvSpPr>
          <p:cNvPr id="3" name="Text Placeholder 2"/>
          <p:cNvSpPr txBox="1">
            <a:spLocks/>
          </p:cNvSpPr>
          <p:nvPr>
            <p:custDataLst>
              <p:tags r:id="rId4"/>
            </p:custDataLst>
          </p:nvPr>
        </p:nvSpPr>
        <p:spPr>
          <a:xfrm>
            <a:off x="249302" y="1279525"/>
            <a:ext cx="8627997" cy="4973925"/>
          </a:xfrm>
          <a:prstGeom prst="rect">
            <a:avLst/>
          </a:prstGeom>
        </p:spPr>
        <p:txBody>
          <a:bodyPr/>
          <a:lstStyle/>
          <a:p>
            <a:pPr marL="342900" indent="-342900" algn="l" eaLnBrk="0" hangingPunct="0">
              <a:spcBef>
                <a:spcPts val="1200"/>
              </a:spcBef>
              <a:buClr>
                <a:srgbClr val="333333"/>
              </a:buClr>
              <a:buSzPct val="100000"/>
              <a:buFont typeface="+mj-lt"/>
              <a:buAutoNum type="arabicPeriod"/>
              <a:defRPr/>
            </a:pPr>
            <a:r>
              <a:rPr lang="en-US" sz="1400" dirty="0" smtClean="0">
                <a:solidFill>
                  <a:srgbClr val="333333"/>
                </a:solidFill>
                <a:latin typeface="Arial"/>
              </a:rPr>
              <a:t>Vendor Landscape Methodology: Overview</a:t>
            </a:r>
          </a:p>
          <a:p>
            <a:pPr marL="342900" indent="-342900" algn="l" eaLnBrk="0" hangingPunct="0">
              <a:spcBef>
                <a:spcPts val="1200"/>
              </a:spcBef>
              <a:buClr>
                <a:srgbClr val="333333"/>
              </a:buClr>
              <a:buSzPct val="100000"/>
              <a:buFont typeface="+mj-lt"/>
              <a:buAutoNum type="arabicPeriod"/>
              <a:defRPr/>
            </a:pPr>
            <a:r>
              <a:rPr lang="en-US" sz="1400" dirty="0" smtClean="0">
                <a:solidFill>
                  <a:srgbClr val="333333"/>
                </a:solidFill>
                <a:latin typeface="Arial"/>
              </a:rPr>
              <a:t>Vendor Landscape Methodology: Product Selection &amp; Information Gathering</a:t>
            </a:r>
          </a:p>
          <a:p>
            <a:pPr marL="342900" indent="-342900" algn="l" eaLnBrk="0" hangingPunct="0">
              <a:spcBef>
                <a:spcPts val="1200"/>
              </a:spcBef>
              <a:buClr>
                <a:srgbClr val="333333"/>
              </a:buClr>
              <a:buSzPct val="100000"/>
              <a:buFont typeface="+mj-lt"/>
              <a:buAutoNum type="arabicPeriod"/>
              <a:defRPr/>
            </a:pPr>
            <a:r>
              <a:rPr lang="en-US" sz="1400" dirty="0" smtClean="0">
                <a:solidFill>
                  <a:srgbClr val="333333"/>
                </a:solidFill>
                <a:latin typeface="Arial"/>
              </a:rPr>
              <a:t>Vendor Landscape Methodology: Scoring</a:t>
            </a:r>
          </a:p>
          <a:p>
            <a:pPr marL="342900" indent="-342900" algn="l" eaLnBrk="0" hangingPunct="0">
              <a:spcBef>
                <a:spcPts val="1200"/>
              </a:spcBef>
              <a:buClr>
                <a:srgbClr val="333333"/>
              </a:buClr>
              <a:buSzPct val="100000"/>
              <a:buFont typeface="+mj-lt"/>
              <a:buAutoNum type="arabicPeriod"/>
              <a:defRPr/>
            </a:pPr>
            <a:r>
              <a:rPr lang="en-US" sz="1400" dirty="0" smtClean="0">
                <a:solidFill>
                  <a:srgbClr val="333333"/>
                </a:solidFill>
                <a:latin typeface="Arial"/>
              </a:rPr>
              <a:t>Vendor Landscape Methodology: Information Presentation</a:t>
            </a:r>
          </a:p>
          <a:p>
            <a:pPr marL="342900" indent="-342900" algn="l" eaLnBrk="0" hangingPunct="0">
              <a:spcBef>
                <a:spcPts val="1200"/>
              </a:spcBef>
              <a:buClr>
                <a:srgbClr val="333333"/>
              </a:buClr>
              <a:buSzPct val="100000"/>
              <a:buFont typeface="+mj-lt"/>
              <a:buAutoNum type="arabicPeriod"/>
              <a:defRPr/>
            </a:pPr>
            <a:r>
              <a:rPr lang="en-US" sz="1400" dirty="0" smtClean="0">
                <a:solidFill>
                  <a:srgbClr val="333333"/>
                </a:solidFill>
                <a:latin typeface="Arial"/>
              </a:rPr>
              <a:t>Vendor Landscape Methodology: Fact Check &amp; Publication</a:t>
            </a:r>
          </a:p>
          <a:p>
            <a:pPr marL="342900" indent="-342900" algn="l" eaLnBrk="0" hangingPunct="0">
              <a:spcBef>
                <a:spcPts val="1200"/>
              </a:spcBef>
              <a:buClr>
                <a:srgbClr val="333333"/>
              </a:buClr>
              <a:buSzPct val="100000"/>
              <a:buFont typeface="+mj-lt"/>
              <a:buAutoNum type="arabicPeriod"/>
              <a:defRPr/>
            </a:pPr>
            <a:r>
              <a:rPr lang="en-US" sz="1400" dirty="0" smtClean="0">
                <a:solidFill>
                  <a:srgbClr val="333333"/>
                </a:solidFill>
                <a:latin typeface="Arial"/>
              </a:rPr>
              <a:t>Product Pricing Scenario</a:t>
            </a:r>
          </a:p>
        </p:txBody>
      </p:sp>
      <p:grpSp>
        <p:nvGrpSpPr>
          <p:cNvPr id="9" name="Group 8"/>
          <p:cNvGrpSpPr/>
          <p:nvPr/>
        </p:nvGrpSpPr>
        <p:grpSpPr>
          <a:xfrm>
            <a:off x="0" y="6422955"/>
            <a:ext cx="9144000" cy="437555"/>
            <a:chOff x="0" y="6422955"/>
            <a:chExt cx="9144000" cy="437555"/>
          </a:xfrm>
        </p:grpSpPr>
        <p:pic>
          <p:nvPicPr>
            <p:cNvPr id="10" name="Picture 3">
              <a:hlinkClick r:id="rId9"/>
            </p:cNvPr>
            <p:cNvPicPr>
              <a:picLocks noChangeAspect="1" noChangeArrowheads="1"/>
            </p:cNvPicPr>
            <p:nvPr/>
          </p:nvPicPr>
          <p:blipFill>
            <a:blip r:embed="rId10"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11"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85646647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GENSWF_OUTPUT_FILE_NAME" val="Anti-Malware-VL-Storyboard-flash"/>
  <p:tag name="THINKCELLPRESENTATIONDONOTDELETE" val="&lt;?xml version=&quot;1.0&quot; encoding=&quot;UTF-16&quot; standalone=&quot;yes&quot;?&gt;&#10;&lt;root reqver=&quot;17839&quot;&gt;&lt;version val=&quot;21129&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1&quot;&gt;&lt;elem m_fUsage=&quot;2.71000000000000000000E+000&quot;&gt;&lt;m_ppcolschidx val=&quot;0&quot;/&gt;&lt;m_rgb r=&quot;d1&quot; g=&quot;7d&quot; b=&quot;8&quot;/&gt;&lt;/elem&gt;&lt;/m_vecMRU&gt;&lt;/m_mruColor&gt;&lt;m_mapectfillschemeMRU&gt;&lt;key val=&quot;1&quot;/&gt;&lt;elem&gt;&lt;m_nPartnerID val=&quot;530&quot;/&gt;&lt;m_nIndex val=&quot;2&quot;/&gt;&lt;/elem&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858"/>
  <p:tag name="ISPRING_RESOURCE_PATHS_HASH_2" val="a4557d8e6d014d29c5973ed821a1b17e88589b0"/>
  <p:tag name="ISPRING_RESOURCE_PATHS_HASH_PRESENTER" val="a4557d8e6d014d29c5973ed821a1b17e88589b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g8iKZnCSV0Of5GB4Q0ME6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fRcL3MjiJ0WWlUjLnB2Ba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Mjsa.h1kuE2K.PqnxvYuu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Mjsa.h1kuE2K.PqnxvYuu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hxDvQhPQEm9uKW3Q8.bg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hUXwKMf.UGT770YWD.Pnw"/>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hxDvQhPQEm9uKW3Q8.bgQ"/>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hxDvQhPQEm9uKW3Q8.bg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LnSPTs3P8EuG7ErO8LmH3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KRQzgBV2KUikyJDJEJkD6Q"/>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aXxYIUrSvE2ADqaQygT1ag"/>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zgEApi8B0OOo76kR7zzk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iirRFeCkiU265r1mcB5Kv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4ypwNA3q7Eieyrrs0alir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tTYd8BNbhEu1JwXivR6kl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GFIgv1KgIEmGs6o1y6asGQ"/>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2595</Words>
  <Application>Microsoft Office PowerPoint</Application>
  <PresentationFormat>On-screen Show (4:3)</PresentationFormat>
  <Paragraphs>187</Paragraphs>
  <Slides>12</Slides>
  <Notes>11</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20" baseType="lpstr">
      <vt:lpstr>Calibri</vt:lpstr>
      <vt:lpstr>Helvetica</vt:lpstr>
      <vt:lpstr>Georgia</vt:lpstr>
      <vt:lpstr>Arial</vt:lpstr>
      <vt:lpstr>Wingdings</vt:lpstr>
      <vt:lpstr>Office Theme</vt:lpstr>
      <vt:lpstr>1_Office Theme</vt:lpstr>
      <vt:lpstr>think-cell Slide</vt:lpstr>
      <vt:lpstr>PowerPoint Presentation</vt:lpstr>
      <vt:lpstr>Introduction</vt:lpstr>
      <vt:lpstr>Executive Summary</vt:lpstr>
      <vt:lpstr>Market Overview</vt:lpstr>
      <vt:lpstr>Data center networking vendor selection / knock-out criteria: market share, mind share, and platform coverage</vt:lpstr>
      <vt:lpstr>Data center networking criteria &amp; weighting factors</vt:lpstr>
      <vt:lpstr>Table Stakes represent the minimum standard; without these, a product doesn’t even get reviewed</vt:lpstr>
      <vt:lpstr>Advanced Features are the capabilities that allow for granular market differentiation</vt:lpstr>
      <vt:lpstr>Appendix</vt:lpstr>
      <vt:lpstr>Vendor Landscape Methodology: Overview</vt:lpstr>
      <vt:lpstr>Vendor Landscape Methodology: Vendor/Product Selection &amp; Information Gathering</vt:lpstr>
      <vt:lpstr>Info-Tech Research Group Helps IT Professionals To: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2016-07-29T14:08:11Z</dcterms:created>
  <dcterms:modified xsi:type="dcterms:W3CDTF">2016-07-29T18:11:12Z</dcterms:modified>
  <cp:contentStatus/>
</cp:coreProperties>
</file>