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4"/>
  </p:notesMasterIdLst>
  <p:sldIdLst>
    <p:sldId id="309" r:id="rId2"/>
    <p:sldId id="258" r:id="rId3"/>
    <p:sldId id="259" r:id="rId4"/>
    <p:sldId id="285" r:id="rId5"/>
    <p:sldId id="286" r:id="rId6"/>
    <p:sldId id="287" r:id="rId7"/>
    <p:sldId id="288" r:id="rId8"/>
    <p:sldId id="264" r:id="rId9"/>
    <p:sldId id="289" r:id="rId10"/>
    <p:sldId id="290" r:id="rId11"/>
    <p:sldId id="291" r:id="rId12"/>
    <p:sldId id="311"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2009" autoAdjust="0"/>
    <p:restoredTop sz="91325" autoAdjust="0"/>
  </p:normalViewPr>
  <p:slideViewPr>
    <p:cSldViewPr>
      <p:cViewPr>
        <p:scale>
          <a:sx n="100" d="100"/>
          <a:sy n="100" d="100"/>
        </p:scale>
        <p:origin x="-894"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EB9DE2-620E-439B-9C4D-48EF50BBD310}" type="datetimeFigureOut">
              <a:rPr lang="en-US" smtClean="0"/>
              <a:pPr/>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CB970-7641-421C-AB60-9E50C6DE98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DCB970-7641-421C-AB60-9E50C6DE989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DCB970-7641-421C-AB60-9E50C6DE989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DCB970-7641-421C-AB60-9E50C6DE989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DCB970-7641-421C-AB60-9E50C6DE989E}"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DCB970-7641-421C-AB60-9E50C6DE989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DCB970-7641-421C-AB60-9E50C6DE989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DCB970-7641-421C-AB60-9E50C6DE989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8</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DCB970-7641-421C-AB60-9E50C6DE989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2"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9600" dirty="0">
              <a:solidFill>
                <a:srgbClr val="FFFFFF"/>
              </a:solidFill>
            </a:endParaRPr>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2"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2"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9"/>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grpSp>
        <p:nvGrpSpPr>
          <p:cNvPr id="2"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2"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b="1" dirty="0">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a:solidFill>
                  <a:srgbClr val="FFFFFF"/>
                </a:solidFill>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9.png"/><Relationship Id="rId4"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4.gif"/><Relationship Id="rId4"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http://www.infotech.com/research/business-stakeholder-interview-guide" TargetMode="External"/><Relationship Id="rId7" Type="http://schemas.openxmlformats.org/officeDocument/2006/relationships/hyperlink" Target="http://www.infotech.com/research/ss/navigate-the-it-stakeholder-landscape/storyboard-navigate-the-it-stakeholder-landscape?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hyperlink" Target="http://www.infotech.com/research/stakeholder-expectations-log"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Navigate the IT Stakeholder Landscape</a:t>
            </a:r>
            <a:endParaRPr lang="en-US" dirty="0" smtClean="0"/>
          </a:p>
        </p:txBody>
      </p:sp>
      <p:sp>
        <p:nvSpPr>
          <p:cNvPr id="8" name="Text Placeholder 7"/>
          <p:cNvSpPr>
            <a:spLocks noGrp="1"/>
          </p:cNvSpPr>
          <p:nvPr>
            <p:ph type="body" sz="quarter" idx="16"/>
          </p:nvPr>
        </p:nvSpPr>
        <p:spPr/>
        <p:txBody>
          <a:bodyPr/>
          <a:lstStyle/>
          <a:p>
            <a:r>
              <a:rPr lang="en-CA" dirty="0"/>
              <a:t>Effectively manage stakeholders to meet IT’s needs for information and support. </a:t>
            </a:r>
          </a:p>
          <a:p>
            <a:endParaRPr lang="en-CA" dirty="0"/>
          </a:p>
        </p:txBody>
      </p:sp>
      <p:pic>
        <p:nvPicPr>
          <p:cNvPr id="4" name="Picture 3" descr="sample-titlebar-itrg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03263" y="3546475"/>
          <a:ext cx="7685832" cy="720080"/>
        </p:xfrm>
        <a:graphic>
          <a:graphicData uri="http://schemas.openxmlformats.org/drawingml/2006/table">
            <a:tbl>
              <a:tblPr firstRow="1" bandRow="1">
                <a:tableStyleId>{2D5ABB26-0587-4C30-8999-92F81FD0307C}</a:tableStyleId>
              </a:tblPr>
              <a:tblGrid>
                <a:gridCol w="7685832"/>
              </a:tblGrid>
              <a:tr h="720080">
                <a:tc>
                  <a:txBody>
                    <a:bodyPr/>
                    <a:lstStyle/>
                    <a:p>
                      <a:pPr marL="0" algn="ctr" defTabSz="914400" rtl="0" eaLnBrk="1" latinLnBrk="0" hangingPunct="1"/>
                      <a:r>
                        <a:rPr lang="en-CA" sz="2400" kern="1200" dirty="0" smtClean="0">
                          <a:solidFill>
                            <a:srgbClr val="25405F"/>
                          </a:solidFill>
                          <a:latin typeface="Arial" pitchFamily="34" charset="0"/>
                          <a:ea typeface="Tahoma" pitchFamily="34" charset="0"/>
                          <a:cs typeface="Arial" pitchFamily="34" charset="0"/>
                        </a:rPr>
                        <a:t>Identify My Stakeholders </a:t>
                      </a:r>
                      <a:endParaRPr lang="en-CA" sz="2400" kern="1200" dirty="0">
                        <a:solidFill>
                          <a:srgbClr val="25405F"/>
                        </a:solidFill>
                        <a:latin typeface="Arial" pitchFamily="34" charset="0"/>
                        <a:ea typeface="Tahoma" pitchFamily="34" charset="0"/>
                        <a:cs typeface="Arial"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nvGraphicFramePr>
        <p:xfrm>
          <a:off x="685800" y="4384675"/>
          <a:ext cx="7685832" cy="720080"/>
        </p:xfrm>
        <a:graphic>
          <a:graphicData uri="http://schemas.openxmlformats.org/drawingml/2006/table">
            <a:tbl>
              <a:tblPr firstRow="1" bandRow="1">
                <a:tableStyleId>{2D5ABB26-0587-4C30-8999-92F81FD0307C}</a:tableStyleId>
              </a:tblPr>
              <a:tblGrid>
                <a:gridCol w="7685832"/>
              </a:tblGrid>
              <a:tr h="720080">
                <a:tc>
                  <a:txBody>
                    <a:bodyPr/>
                    <a:lstStyle/>
                    <a:p>
                      <a:pPr algn="ctr"/>
                      <a:r>
                        <a:rPr lang="en-CA" sz="2400" kern="1200" dirty="0" smtClean="0">
                          <a:solidFill>
                            <a:srgbClr val="25405F"/>
                          </a:solidFill>
                          <a:latin typeface="Arial" pitchFamily="34" charset="0"/>
                          <a:ea typeface="Tahoma" pitchFamily="34" charset="0"/>
                          <a:cs typeface="Arial" pitchFamily="34" charset="0"/>
                        </a:rPr>
                        <a:t>Effectively</a:t>
                      </a:r>
                      <a:r>
                        <a:rPr lang="en-CA" sz="2400" kern="1200" baseline="0" dirty="0" smtClean="0">
                          <a:solidFill>
                            <a:srgbClr val="25405F"/>
                          </a:solidFill>
                          <a:latin typeface="Arial" pitchFamily="34" charset="0"/>
                          <a:ea typeface="Tahoma" pitchFamily="34" charset="0"/>
                          <a:cs typeface="Arial" pitchFamily="34" charset="0"/>
                        </a:rPr>
                        <a:t> Engage My Stakeholders</a:t>
                      </a:r>
                      <a:endParaRPr lang="en-CA" sz="2400" kern="1200" dirty="0">
                        <a:solidFill>
                          <a:srgbClr val="25405F"/>
                        </a:solidFill>
                        <a:latin typeface="Arial" pitchFamily="34" charset="0"/>
                        <a:ea typeface="Tahoma" pitchFamily="34" charset="0"/>
                        <a:cs typeface="Arial"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graphicFrame>
        <p:nvGraphicFramePr>
          <p:cNvPr id="7" name="Table 6"/>
          <p:cNvGraphicFramePr>
            <a:graphicFrameLocks noGrp="1"/>
          </p:cNvGraphicFramePr>
          <p:nvPr/>
        </p:nvGraphicFramePr>
        <p:xfrm>
          <a:off x="703263" y="1839913"/>
          <a:ext cx="7685831" cy="717024"/>
        </p:xfrm>
        <a:graphic>
          <a:graphicData uri="http://schemas.openxmlformats.org/drawingml/2006/table">
            <a:tbl>
              <a:tblPr firstRow="1" bandRow="1">
                <a:tableStyleId>{2D5ABB26-0587-4C30-8999-92F81FD0307C}</a:tableStyleId>
              </a:tblPr>
              <a:tblGrid>
                <a:gridCol w="7685831"/>
              </a:tblGrid>
              <a:tr h="717024">
                <a:tc>
                  <a:txBody>
                    <a:bodyPr/>
                    <a:lstStyle/>
                    <a:p>
                      <a:pPr algn="ctr"/>
                      <a:r>
                        <a:rPr lang="en-CA" sz="2400" kern="1200" dirty="0" smtClean="0">
                          <a:solidFill>
                            <a:srgbClr val="254061"/>
                          </a:solidFill>
                          <a:latin typeface="Arial" pitchFamily="34" charset="0"/>
                          <a:ea typeface="Tahoma" pitchFamily="34" charset="0"/>
                          <a:cs typeface="Arial" pitchFamily="34" charset="0"/>
                        </a:rPr>
                        <a:t>The</a:t>
                      </a:r>
                      <a:r>
                        <a:rPr lang="en-CA" sz="2400" kern="1200" baseline="0" dirty="0" smtClean="0">
                          <a:solidFill>
                            <a:srgbClr val="254061"/>
                          </a:solidFill>
                          <a:latin typeface="Arial" pitchFamily="34" charset="0"/>
                          <a:ea typeface="Tahoma" pitchFamily="34" charset="0"/>
                          <a:cs typeface="Arial" pitchFamily="34" charset="0"/>
                        </a:rPr>
                        <a:t> Case for Active Stakeholder Relations</a:t>
                      </a:r>
                      <a:endParaRPr lang="en-CA" sz="2400" kern="1200" dirty="0">
                        <a:solidFill>
                          <a:srgbClr val="254061"/>
                        </a:solidFill>
                        <a:latin typeface="Arial" pitchFamily="34" charset="0"/>
                        <a:ea typeface="Tahoma" pitchFamily="34" charset="0"/>
                        <a:cs typeface="Arial"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r>
            </a:tbl>
          </a:graphicData>
        </a:graphic>
      </p:graphicFrame>
      <p:graphicFrame>
        <p:nvGraphicFramePr>
          <p:cNvPr id="8" name="Table 7"/>
          <p:cNvGraphicFramePr>
            <a:graphicFrameLocks noGrp="1"/>
          </p:cNvGraphicFramePr>
          <p:nvPr/>
        </p:nvGraphicFramePr>
        <p:xfrm>
          <a:off x="703263" y="2708275"/>
          <a:ext cx="7685832" cy="720080"/>
        </p:xfrm>
        <a:graphic>
          <a:graphicData uri="http://schemas.openxmlformats.org/drawingml/2006/table">
            <a:tbl>
              <a:tblPr firstRow="1" bandRow="1">
                <a:tableStyleId>{2D5ABB26-0587-4C30-8999-92F81FD0307C}</a:tableStyleId>
              </a:tblPr>
              <a:tblGrid>
                <a:gridCol w="7685832"/>
              </a:tblGrid>
              <a:tr h="720080">
                <a:tc>
                  <a:txBody>
                    <a:bodyPr/>
                    <a:lstStyle/>
                    <a:p>
                      <a:pPr algn="ctr"/>
                      <a:r>
                        <a:rPr lang="en-CA" sz="2400" kern="1200" dirty="0" smtClean="0">
                          <a:solidFill>
                            <a:schemeClr val="bg1"/>
                          </a:solidFill>
                          <a:latin typeface="Arial" pitchFamily="34" charset="0"/>
                          <a:ea typeface="Tahoma" pitchFamily="34" charset="0"/>
                          <a:cs typeface="Arial" pitchFamily="34" charset="0"/>
                        </a:rPr>
                        <a:t>Areas</a:t>
                      </a:r>
                      <a:r>
                        <a:rPr lang="en-CA" sz="2400" kern="1200" baseline="0" dirty="0" smtClean="0">
                          <a:solidFill>
                            <a:schemeClr val="bg1"/>
                          </a:solidFill>
                          <a:latin typeface="Arial" pitchFamily="34" charset="0"/>
                          <a:ea typeface="Tahoma" pitchFamily="34" charset="0"/>
                          <a:cs typeface="Arial" pitchFamily="34" charset="0"/>
                        </a:rPr>
                        <a:t> of Stakeholder Interaction</a:t>
                      </a:r>
                      <a:endParaRPr lang="en-CA" sz="2400" kern="1200" dirty="0">
                        <a:solidFill>
                          <a:schemeClr val="bg1"/>
                        </a:solidFill>
                        <a:latin typeface="Arial" pitchFamily="34" charset="0"/>
                        <a:ea typeface="Tahoma" pitchFamily="34" charset="0"/>
                        <a:cs typeface="Arial"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54061"/>
                    </a:solidFill>
                  </a:tcPr>
                </a:tc>
              </a:tr>
            </a:tbl>
          </a:graphicData>
        </a:graphic>
      </p:graphicFrame>
      <p:pic>
        <p:nvPicPr>
          <p:cNvPr id="6" name="Picture 5"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10000"/>
                  </a:schemeClr>
                </a:solidFill>
                <a:latin typeface="Georgia" pitchFamily="18" charset="0"/>
              </a:rPr>
              <a:t>Interaction occurs in four areas: long-term planning, operational performance, finances, and HR</a:t>
            </a:r>
            <a:endParaRPr lang="en-US" dirty="0"/>
          </a:p>
        </p:txBody>
      </p:sp>
      <p:sp>
        <p:nvSpPr>
          <p:cNvPr id="4" name="Rectangle 3"/>
          <p:cNvSpPr/>
          <p:nvPr/>
        </p:nvSpPr>
        <p:spPr>
          <a:xfrm>
            <a:off x="4355976" y="4077072"/>
            <a:ext cx="4475113" cy="461665"/>
          </a:xfrm>
          <a:prstGeom prst="rect">
            <a:avLst/>
          </a:prstGeom>
        </p:spPr>
        <p:txBody>
          <a:bodyPr wrap="square">
            <a:spAutoFit/>
          </a:bodyPr>
          <a:lstStyle/>
          <a:p>
            <a:pPr fontAlgn="base">
              <a:spcBef>
                <a:spcPct val="0"/>
              </a:spcBef>
              <a:spcAft>
                <a:spcPct val="0"/>
              </a:spcAft>
            </a:pPr>
            <a:r>
              <a:rPr lang="en-US" sz="1200" b="1" dirty="0">
                <a:solidFill>
                  <a:srgbClr val="333333"/>
                </a:solidFill>
                <a:latin typeface="Tahoma" pitchFamily="34" charset="0"/>
                <a:cs typeface="Tahoma" pitchFamily="34" charset="0"/>
              </a:rPr>
              <a:t>IT Needs: </a:t>
            </a:r>
            <a:r>
              <a:rPr lang="en-US" sz="1200" dirty="0">
                <a:solidFill>
                  <a:srgbClr val="333333"/>
                </a:solidFill>
                <a:latin typeface="Tahoma" pitchFamily="34" charset="0"/>
                <a:cs typeface="Tahoma" pitchFamily="34" charset="0"/>
              </a:rPr>
              <a:t>Project funding, budgeting and adjustments</a:t>
            </a:r>
          </a:p>
          <a:p>
            <a:pPr fontAlgn="base">
              <a:spcBef>
                <a:spcPct val="0"/>
              </a:spcBef>
              <a:spcAft>
                <a:spcPct val="0"/>
              </a:spcAft>
            </a:pPr>
            <a:r>
              <a:rPr lang="en-US" sz="1200" b="1" dirty="0">
                <a:solidFill>
                  <a:srgbClr val="333333"/>
                </a:solidFill>
                <a:latin typeface="Tahoma" pitchFamily="34" charset="0"/>
                <a:cs typeface="Tahoma" pitchFamily="34" charset="0"/>
              </a:rPr>
              <a:t>Business Needs: </a:t>
            </a:r>
            <a:r>
              <a:rPr lang="en-US" sz="1200" dirty="0">
                <a:solidFill>
                  <a:srgbClr val="333333"/>
                </a:solidFill>
                <a:latin typeface="Tahoma" pitchFamily="34" charset="0"/>
                <a:cs typeface="Tahoma" pitchFamily="34" charset="0"/>
              </a:rPr>
              <a:t>Performance to financial plan.</a:t>
            </a:r>
          </a:p>
        </p:txBody>
      </p:sp>
      <p:sp>
        <p:nvSpPr>
          <p:cNvPr id="5" name="Rectangle 4"/>
          <p:cNvSpPr/>
          <p:nvPr/>
        </p:nvSpPr>
        <p:spPr>
          <a:xfrm>
            <a:off x="4355976" y="2780928"/>
            <a:ext cx="4043698" cy="646331"/>
          </a:xfrm>
          <a:prstGeom prst="rect">
            <a:avLst/>
          </a:prstGeom>
        </p:spPr>
        <p:txBody>
          <a:bodyPr wrap="square">
            <a:spAutoFit/>
          </a:bodyPr>
          <a:lstStyle/>
          <a:p>
            <a:pPr fontAlgn="base">
              <a:spcBef>
                <a:spcPct val="0"/>
              </a:spcBef>
              <a:spcAft>
                <a:spcPct val="0"/>
              </a:spcAft>
            </a:pPr>
            <a:r>
              <a:rPr lang="en-US" sz="1200" b="1" dirty="0">
                <a:solidFill>
                  <a:srgbClr val="333333"/>
                </a:solidFill>
                <a:latin typeface="Tahoma" pitchFamily="34" charset="0"/>
              </a:rPr>
              <a:t>IT Needs: </a:t>
            </a:r>
            <a:r>
              <a:rPr lang="en-US" sz="1200" dirty="0">
                <a:solidFill>
                  <a:srgbClr val="333333"/>
                </a:solidFill>
                <a:latin typeface="Tahoma" pitchFamily="34" charset="0"/>
              </a:rPr>
              <a:t>Project approval. </a:t>
            </a:r>
          </a:p>
          <a:p>
            <a:pPr fontAlgn="base">
              <a:spcBef>
                <a:spcPct val="0"/>
              </a:spcBef>
              <a:spcAft>
                <a:spcPct val="0"/>
              </a:spcAft>
            </a:pPr>
            <a:r>
              <a:rPr lang="en-US" sz="1200" b="1" dirty="0">
                <a:solidFill>
                  <a:srgbClr val="333333"/>
                </a:solidFill>
                <a:latin typeface="Tahoma" pitchFamily="34" charset="0"/>
              </a:rPr>
              <a:t>Business Needs: </a:t>
            </a:r>
            <a:r>
              <a:rPr lang="en-US" sz="1200" dirty="0">
                <a:solidFill>
                  <a:srgbClr val="333333"/>
                </a:solidFill>
                <a:latin typeface="Tahoma" pitchFamily="34" charset="0"/>
              </a:rPr>
              <a:t>Ongoing reporting and tracking, and operational delivery/performance. </a:t>
            </a:r>
          </a:p>
        </p:txBody>
      </p:sp>
      <p:sp>
        <p:nvSpPr>
          <p:cNvPr id="6" name="Rectangle 5"/>
          <p:cNvSpPr/>
          <p:nvPr/>
        </p:nvSpPr>
        <p:spPr>
          <a:xfrm>
            <a:off x="4355976" y="1628800"/>
            <a:ext cx="3984391" cy="646331"/>
          </a:xfrm>
          <a:prstGeom prst="rect">
            <a:avLst/>
          </a:prstGeom>
        </p:spPr>
        <p:txBody>
          <a:bodyPr wrap="square">
            <a:spAutoFit/>
          </a:bodyPr>
          <a:lstStyle/>
          <a:p>
            <a:pPr fontAlgn="base">
              <a:spcBef>
                <a:spcPct val="0"/>
              </a:spcBef>
              <a:spcAft>
                <a:spcPct val="0"/>
              </a:spcAft>
            </a:pPr>
            <a:r>
              <a:rPr lang="en-US" sz="1200" b="1" dirty="0">
                <a:solidFill>
                  <a:srgbClr val="333333"/>
                </a:solidFill>
                <a:latin typeface="Tahoma" pitchFamily="34" charset="0"/>
              </a:rPr>
              <a:t>IT Needs: </a:t>
            </a:r>
            <a:r>
              <a:rPr lang="en-US" sz="1200" dirty="0">
                <a:solidFill>
                  <a:srgbClr val="333333"/>
                </a:solidFill>
                <a:latin typeface="Tahoma" pitchFamily="34" charset="0"/>
              </a:rPr>
              <a:t>Business strategy, priorities, expectations. </a:t>
            </a:r>
          </a:p>
          <a:p>
            <a:pPr fontAlgn="base">
              <a:spcBef>
                <a:spcPct val="0"/>
              </a:spcBef>
              <a:spcAft>
                <a:spcPct val="0"/>
              </a:spcAft>
            </a:pPr>
            <a:r>
              <a:rPr lang="en-US" sz="1200" b="1" dirty="0">
                <a:solidFill>
                  <a:srgbClr val="333333"/>
                </a:solidFill>
                <a:latin typeface="Tahoma" pitchFamily="34" charset="0"/>
              </a:rPr>
              <a:t>Business Needs: </a:t>
            </a:r>
            <a:r>
              <a:rPr lang="en-US" sz="1200" dirty="0">
                <a:solidFill>
                  <a:srgbClr val="333333"/>
                </a:solidFill>
                <a:latin typeface="Tahoma" pitchFamily="34" charset="0"/>
              </a:rPr>
              <a:t>“Art of the possible” or IT acting as a strategic enabler. </a:t>
            </a:r>
          </a:p>
        </p:txBody>
      </p:sp>
      <p:sp>
        <p:nvSpPr>
          <p:cNvPr id="7" name="Rectangle 6"/>
          <p:cNvSpPr/>
          <p:nvPr/>
        </p:nvSpPr>
        <p:spPr bwMode="auto">
          <a:xfrm>
            <a:off x="4453508" y="5299869"/>
            <a:ext cx="4233292" cy="4333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0" tIns="0" rIns="0" bIns="0" spcCol="1270" anchor="ctr"/>
          <a:lstStyle/>
          <a:p>
            <a:pPr marL="114300" lvl="1" indent="-114300" defTabSz="533400" fontAlgn="base">
              <a:lnSpc>
                <a:spcPct val="90000"/>
              </a:lnSpc>
              <a:spcBef>
                <a:spcPct val="0"/>
              </a:spcBef>
              <a:spcAft>
                <a:spcPct val="15000"/>
              </a:spcAft>
              <a:defRPr/>
            </a:pPr>
            <a:r>
              <a:rPr lang="en-US" sz="1200" b="1" dirty="0">
                <a:solidFill>
                  <a:srgbClr val="FFFFFF">
                    <a:lumMod val="10000"/>
                  </a:srgbClr>
                </a:solidFill>
                <a:latin typeface="Tahoma" pitchFamily="34" charset="0"/>
                <a:cs typeface="Tahoma" pitchFamily="34" charset="0"/>
              </a:rPr>
              <a:t>IT Needs: </a:t>
            </a:r>
            <a:r>
              <a:rPr lang="en-US" sz="1200" dirty="0">
                <a:solidFill>
                  <a:srgbClr val="FFFFFF">
                    <a:lumMod val="10000"/>
                  </a:srgbClr>
                </a:solidFill>
                <a:latin typeface="Tahoma" pitchFamily="34" charset="0"/>
                <a:cs typeface="Tahoma" pitchFamily="34" charset="0"/>
              </a:rPr>
              <a:t>Staff releases, recruitment, and training.</a:t>
            </a:r>
          </a:p>
          <a:p>
            <a:pPr marL="0" lvl="1" defTabSz="533400" fontAlgn="base">
              <a:lnSpc>
                <a:spcPct val="90000"/>
              </a:lnSpc>
              <a:spcBef>
                <a:spcPct val="0"/>
              </a:spcBef>
              <a:spcAft>
                <a:spcPct val="15000"/>
              </a:spcAft>
              <a:defRPr/>
            </a:pPr>
            <a:r>
              <a:rPr lang="en-US" sz="1200" b="1" dirty="0">
                <a:solidFill>
                  <a:srgbClr val="FFFFFF">
                    <a:lumMod val="10000"/>
                  </a:srgbClr>
                </a:solidFill>
                <a:latin typeface="Tahoma" pitchFamily="34" charset="0"/>
                <a:cs typeface="Tahoma" pitchFamily="34" charset="0"/>
              </a:rPr>
              <a:t>Business Needs: </a:t>
            </a:r>
            <a:r>
              <a:rPr lang="en-US" sz="1200" dirty="0">
                <a:solidFill>
                  <a:srgbClr val="FFFFFF">
                    <a:lumMod val="10000"/>
                  </a:srgbClr>
                </a:solidFill>
                <a:latin typeface="Tahoma" pitchFamily="34" charset="0"/>
                <a:cs typeface="Tahoma" pitchFamily="34" charset="0"/>
              </a:rPr>
              <a:t>Staff performance and performance reviews. </a:t>
            </a:r>
          </a:p>
        </p:txBody>
      </p:sp>
      <p:sp>
        <p:nvSpPr>
          <p:cNvPr id="8" name="Oval 7"/>
          <p:cNvSpPr/>
          <p:nvPr/>
        </p:nvSpPr>
        <p:spPr>
          <a:xfrm>
            <a:off x="287524" y="2709783"/>
            <a:ext cx="2160240" cy="205136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a:solidFill>
                  <a:srgbClr val="FFFFFF"/>
                </a:solidFill>
                <a:latin typeface="Arial" pitchFamily="34" charset="0"/>
                <a:cs typeface="Arial" pitchFamily="34" charset="0"/>
              </a:rPr>
              <a:t>Areas of IT interaction with stakeholders</a:t>
            </a:r>
          </a:p>
        </p:txBody>
      </p:sp>
      <p:sp>
        <p:nvSpPr>
          <p:cNvPr id="9" name="Oval 8"/>
          <p:cNvSpPr/>
          <p:nvPr/>
        </p:nvSpPr>
        <p:spPr>
          <a:xfrm>
            <a:off x="3082519" y="1376773"/>
            <a:ext cx="1223150" cy="11161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dirty="0">
                <a:solidFill>
                  <a:srgbClr val="FFFFFF">
                    <a:lumMod val="10000"/>
                  </a:srgbClr>
                </a:solidFill>
                <a:latin typeface="Arial" pitchFamily="34" charset="0"/>
                <a:cs typeface="Arial" pitchFamily="34" charset="0"/>
              </a:rPr>
              <a:t>Long-term planning</a:t>
            </a:r>
          </a:p>
        </p:txBody>
      </p:sp>
      <p:grpSp>
        <p:nvGrpSpPr>
          <p:cNvPr id="10" name="Group 11"/>
          <p:cNvGrpSpPr/>
          <p:nvPr/>
        </p:nvGrpSpPr>
        <p:grpSpPr>
          <a:xfrm>
            <a:off x="2960204" y="2552904"/>
            <a:ext cx="1467780" cy="1116124"/>
            <a:chOff x="3311860" y="3248930"/>
            <a:chExt cx="1728192" cy="1331335"/>
          </a:xfrm>
        </p:grpSpPr>
        <p:sp>
          <p:nvSpPr>
            <p:cNvPr id="11" name="Oval 10"/>
            <p:cNvSpPr/>
            <p:nvPr/>
          </p:nvSpPr>
          <p:spPr>
            <a:xfrm>
              <a:off x="3428256" y="3248930"/>
              <a:ext cx="1440160" cy="133133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a:solidFill>
                  <a:srgbClr val="FFFFFF">
                    <a:lumMod val="10000"/>
                  </a:srgbClr>
                </a:solidFill>
                <a:latin typeface="Arial" pitchFamily="34" charset="0"/>
                <a:cs typeface="Arial" pitchFamily="34" charset="0"/>
              </a:endParaRPr>
            </a:p>
          </p:txBody>
        </p:sp>
        <p:sp>
          <p:nvSpPr>
            <p:cNvPr id="12" name="Rectangle 11"/>
            <p:cNvSpPr/>
            <p:nvPr/>
          </p:nvSpPr>
          <p:spPr>
            <a:xfrm>
              <a:off x="3311860" y="3625860"/>
              <a:ext cx="1728192" cy="587396"/>
            </a:xfrm>
            <a:prstGeom prst="rect">
              <a:avLst/>
            </a:prstGeom>
          </p:spPr>
          <p:txBody>
            <a:bodyPr wrap="square">
              <a:spAutoFit/>
            </a:bodyPr>
            <a:lstStyle/>
            <a:p>
              <a:pPr algn="ctr" fontAlgn="base">
                <a:spcBef>
                  <a:spcPct val="0"/>
                </a:spcBef>
                <a:spcAft>
                  <a:spcPct val="0"/>
                </a:spcAft>
              </a:pPr>
              <a:r>
                <a:rPr lang="en-US" sz="1300" dirty="0">
                  <a:solidFill>
                    <a:srgbClr val="FFFFFF">
                      <a:lumMod val="10000"/>
                    </a:srgbClr>
                  </a:solidFill>
                  <a:latin typeface="Arial" pitchFamily="34" charset="0"/>
                  <a:cs typeface="Arial" pitchFamily="34" charset="0"/>
                </a:rPr>
                <a:t>Operational performance</a:t>
              </a:r>
            </a:p>
          </p:txBody>
        </p:sp>
      </p:grpSp>
      <p:sp>
        <p:nvSpPr>
          <p:cNvPr id="13" name="Oval 12"/>
          <p:cNvSpPr/>
          <p:nvPr/>
        </p:nvSpPr>
        <p:spPr>
          <a:xfrm>
            <a:off x="3082519" y="3729035"/>
            <a:ext cx="1223150" cy="11161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300" dirty="0">
                <a:solidFill>
                  <a:srgbClr val="FFFFFF">
                    <a:lumMod val="10000"/>
                  </a:srgbClr>
                </a:solidFill>
                <a:latin typeface="Arial" pitchFamily="34" charset="0"/>
                <a:cs typeface="Arial" pitchFamily="34" charset="0"/>
              </a:rPr>
              <a:t>Finances</a:t>
            </a:r>
          </a:p>
        </p:txBody>
      </p:sp>
      <p:grpSp>
        <p:nvGrpSpPr>
          <p:cNvPr id="14" name="Group 14"/>
          <p:cNvGrpSpPr/>
          <p:nvPr/>
        </p:nvGrpSpPr>
        <p:grpSpPr>
          <a:xfrm>
            <a:off x="3033091" y="4905165"/>
            <a:ext cx="1322007" cy="1116124"/>
            <a:chOff x="3375484" y="3248930"/>
            <a:chExt cx="1556556" cy="1331335"/>
          </a:xfrm>
        </p:grpSpPr>
        <p:sp>
          <p:nvSpPr>
            <p:cNvPr id="15" name="Oval 14"/>
            <p:cNvSpPr/>
            <p:nvPr/>
          </p:nvSpPr>
          <p:spPr>
            <a:xfrm>
              <a:off x="3428256" y="3248930"/>
              <a:ext cx="1440160" cy="133133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dirty="0">
                <a:solidFill>
                  <a:srgbClr val="FFFFFF"/>
                </a:solidFill>
                <a:latin typeface="Arial" pitchFamily="34" charset="0"/>
                <a:cs typeface="Arial" pitchFamily="34" charset="0"/>
              </a:endParaRPr>
            </a:p>
          </p:txBody>
        </p:sp>
        <p:sp>
          <p:nvSpPr>
            <p:cNvPr id="16" name="Rectangle 15"/>
            <p:cNvSpPr/>
            <p:nvPr/>
          </p:nvSpPr>
          <p:spPr>
            <a:xfrm>
              <a:off x="3375484" y="3625860"/>
              <a:ext cx="1556556" cy="587396"/>
            </a:xfrm>
            <a:prstGeom prst="rect">
              <a:avLst/>
            </a:prstGeom>
          </p:spPr>
          <p:txBody>
            <a:bodyPr wrap="square">
              <a:spAutoFit/>
            </a:bodyPr>
            <a:lstStyle/>
            <a:p>
              <a:pPr algn="ctr" fontAlgn="base">
                <a:spcBef>
                  <a:spcPct val="0"/>
                </a:spcBef>
                <a:spcAft>
                  <a:spcPct val="0"/>
                </a:spcAft>
              </a:pPr>
              <a:r>
                <a:rPr lang="en-US" sz="1300" dirty="0">
                  <a:solidFill>
                    <a:srgbClr val="FFFFFF">
                      <a:lumMod val="10000"/>
                    </a:srgbClr>
                  </a:solidFill>
                  <a:latin typeface="Arial" pitchFamily="34" charset="0"/>
                  <a:cs typeface="Arial" pitchFamily="34" charset="0"/>
                </a:rPr>
                <a:t>Human Resources</a:t>
              </a:r>
            </a:p>
          </p:txBody>
        </p:sp>
      </p:grpSp>
      <p:cxnSp>
        <p:nvCxnSpPr>
          <p:cNvPr id="17" name="Straight Arrow Connector 16"/>
          <p:cNvCxnSpPr/>
          <p:nvPr/>
        </p:nvCxnSpPr>
        <p:spPr>
          <a:xfrm flipV="1">
            <a:off x="2447764" y="2329445"/>
            <a:ext cx="813881" cy="1406021"/>
          </a:xfrm>
          <a:prstGeom prst="straightConnector1">
            <a:avLst/>
          </a:prstGeom>
          <a:ln>
            <a:solidFill>
              <a:srgbClr val="D17D08"/>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1986715" y="4196515"/>
            <a:ext cx="1522334" cy="600236"/>
          </a:xfrm>
          <a:prstGeom prst="straightConnector1">
            <a:avLst/>
          </a:prstGeom>
          <a:ln>
            <a:solidFill>
              <a:srgbClr val="D17D08"/>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47764" y="3735466"/>
            <a:ext cx="634755" cy="551631"/>
          </a:xfrm>
          <a:prstGeom prst="straightConnector1">
            <a:avLst/>
          </a:prstGeom>
          <a:ln>
            <a:solidFill>
              <a:srgbClr val="D17D08"/>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447764" y="3505576"/>
            <a:ext cx="790423" cy="229890"/>
          </a:xfrm>
          <a:prstGeom prst="straightConnector1">
            <a:avLst/>
          </a:prstGeom>
          <a:ln>
            <a:solidFill>
              <a:srgbClr val="D17D08"/>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21" name="Picture 20"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Introduction</a:t>
            </a:r>
            <a:endParaRPr lang="en-CA" dirty="0"/>
          </a:p>
        </p:txBody>
      </p:sp>
      <p:sp>
        <p:nvSpPr>
          <p:cNvPr id="4" name="Rectangle 22"/>
          <p:cNvSpPr txBox="1">
            <a:spLocks/>
          </p:cNvSpPr>
          <p:nvPr/>
        </p:nvSpPr>
        <p:spPr bwMode="auto">
          <a:xfrm>
            <a:off x="419100" y="1232756"/>
            <a:ext cx="7834313" cy="4114800"/>
          </a:xfrm>
          <a:prstGeom prst="rect">
            <a:avLst/>
          </a:prstGeom>
          <a:noFill/>
          <a:ln w="9525">
            <a:noFill/>
            <a:miter lim="800000"/>
            <a:headEnd/>
            <a:tailEnd/>
          </a:ln>
        </p:spPr>
        <p:txBody>
          <a:bodyPr/>
          <a:lstStyle/>
          <a:p>
            <a:pPr marL="342900" indent="-342900" fontAlgn="base">
              <a:spcBef>
                <a:spcPct val="20000"/>
              </a:spcBef>
              <a:spcAft>
                <a:spcPts val="600"/>
              </a:spcAft>
            </a:pPr>
            <a:r>
              <a:rPr lang="en-US" sz="1200" b="1" dirty="0">
                <a:solidFill>
                  <a:srgbClr val="333333"/>
                </a:solidFill>
                <a:cs typeface="Tahoma" pitchFamily="34" charset="0"/>
              </a:rPr>
              <a:t>      </a:t>
            </a: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Many IT leaders overlook the importance of nurturing working relationships with colleagues on the business-side of the organization.</a:t>
            </a:r>
            <a:endParaRPr lang="en-US" sz="1200" dirty="0">
              <a:solidFill>
                <a:srgbClr val="333333"/>
              </a:solidFill>
              <a:cs typeface="Tahoma" pitchFamily="34" charset="0"/>
            </a:endParaRP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When the need arises for IT to request funding, </a:t>
            </a:r>
            <a:r>
              <a:rPr lang="en-US" sz="1200" dirty="0" smtClean="0">
                <a:solidFill>
                  <a:srgbClr val="333333"/>
                </a:solidFill>
                <a:cs typeface="Arial" pitchFamily="34" charset="0"/>
              </a:rPr>
              <a:t>resources, </a:t>
            </a:r>
            <a:r>
              <a:rPr lang="en-US" sz="1200" dirty="0">
                <a:solidFill>
                  <a:srgbClr val="333333"/>
                </a:solidFill>
                <a:cs typeface="Arial" pitchFamily="34" charset="0"/>
              </a:rPr>
              <a:t>or commitment from the business, the process can be difficult, </a:t>
            </a:r>
            <a:r>
              <a:rPr lang="en-US" sz="1200" dirty="0" smtClean="0">
                <a:solidFill>
                  <a:srgbClr val="333333"/>
                </a:solidFill>
                <a:cs typeface="Arial" pitchFamily="34" charset="0"/>
              </a:rPr>
              <a:t>time-consuming, </a:t>
            </a:r>
            <a:r>
              <a:rPr lang="en-US" sz="1200" dirty="0">
                <a:solidFill>
                  <a:srgbClr val="333333"/>
                </a:solidFill>
                <a:cs typeface="Arial" pitchFamily="34" charset="0"/>
              </a:rPr>
              <a:t>and frustrating when the communication groundwork has not been laid.</a:t>
            </a:r>
            <a:endParaRPr lang="en-US" sz="1200" dirty="0">
              <a:solidFill>
                <a:srgbClr val="333333"/>
              </a:solidFill>
              <a:cs typeface="Tahoma" pitchFamily="34" charset="0"/>
            </a:endParaRP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This storyboard will help you master techniques for securing effective and productive two-way relationships with stakeholders. This storyboard will illustrate:</a:t>
            </a:r>
          </a:p>
          <a:p>
            <a:pPr marL="800100" lvl="1" indent="-342900" fontAlgn="base">
              <a:spcBef>
                <a:spcPct val="20000"/>
              </a:spcBef>
              <a:spcAft>
                <a:spcPts val="600"/>
              </a:spcAft>
              <a:buFont typeface="Courier New" pitchFamily="49" charset="0"/>
              <a:buChar char="o"/>
            </a:pPr>
            <a:r>
              <a:rPr lang="en-US" sz="1200" dirty="0">
                <a:solidFill>
                  <a:srgbClr val="333333"/>
                </a:solidFill>
                <a:latin typeface="Tahoma" pitchFamily="34" charset="0"/>
                <a:cs typeface="Tahoma" pitchFamily="34" charset="0"/>
              </a:rPr>
              <a:t>What you need from your stakeholders, and what they need from you.</a:t>
            </a:r>
          </a:p>
          <a:p>
            <a:pPr marL="800100" lvl="1" indent="-342900" fontAlgn="base">
              <a:spcBef>
                <a:spcPct val="20000"/>
              </a:spcBef>
              <a:spcAft>
                <a:spcPts val="600"/>
              </a:spcAft>
              <a:buFont typeface="Courier New" pitchFamily="49" charset="0"/>
              <a:buChar char="o"/>
            </a:pPr>
            <a:r>
              <a:rPr lang="en-US" sz="1200" dirty="0">
                <a:solidFill>
                  <a:srgbClr val="333333"/>
                </a:solidFill>
                <a:latin typeface="Tahoma" pitchFamily="34" charset="0"/>
                <a:cs typeface="Tahoma" pitchFamily="34" charset="0"/>
              </a:rPr>
              <a:t>When to engage your stakeholders.</a:t>
            </a:r>
          </a:p>
          <a:p>
            <a:pPr marL="800100" lvl="1" indent="-342900" fontAlgn="base">
              <a:spcBef>
                <a:spcPct val="20000"/>
              </a:spcBef>
              <a:spcAft>
                <a:spcPts val="600"/>
              </a:spcAft>
              <a:buFont typeface="Courier New" pitchFamily="49" charset="0"/>
              <a:buChar char="o"/>
            </a:pPr>
            <a:r>
              <a:rPr lang="en-US" sz="1200" dirty="0">
                <a:solidFill>
                  <a:srgbClr val="333333"/>
                </a:solidFill>
                <a:latin typeface="Tahoma" pitchFamily="34" charset="0"/>
                <a:cs typeface="Tahoma" pitchFamily="34" charset="0"/>
              </a:rPr>
              <a:t>Who to </a:t>
            </a:r>
            <a:r>
              <a:rPr lang="en-US" sz="1200" dirty="0" smtClean="0">
                <a:solidFill>
                  <a:srgbClr val="333333"/>
                </a:solidFill>
                <a:latin typeface="Tahoma" pitchFamily="34" charset="0"/>
                <a:cs typeface="Tahoma" pitchFamily="34" charset="0"/>
              </a:rPr>
              <a:t>engage for which </a:t>
            </a:r>
            <a:r>
              <a:rPr lang="en-US" sz="1200" dirty="0">
                <a:solidFill>
                  <a:srgbClr val="333333"/>
                </a:solidFill>
                <a:latin typeface="Tahoma" pitchFamily="34" charset="0"/>
                <a:cs typeface="Tahoma" pitchFamily="34" charset="0"/>
              </a:rPr>
              <a:t>purposes.</a:t>
            </a:r>
          </a:p>
          <a:p>
            <a:pPr marL="800100" lvl="1" indent="-342900" fontAlgn="base">
              <a:spcBef>
                <a:spcPct val="20000"/>
              </a:spcBef>
              <a:spcAft>
                <a:spcPts val="600"/>
              </a:spcAft>
              <a:buFont typeface="Courier New" pitchFamily="49" charset="0"/>
              <a:buChar char="o"/>
            </a:pPr>
            <a:r>
              <a:rPr lang="en-US" sz="1200" dirty="0">
                <a:solidFill>
                  <a:srgbClr val="333333"/>
                </a:solidFill>
                <a:latin typeface="Tahoma" pitchFamily="34" charset="0"/>
                <a:cs typeface="Tahoma" pitchFamily="34" charset="0"/>
              </a:rPr>
              <a:t>How to treat stakeholders according to their attitudes towards IT, personality types, and communication styles. </a:t>
            </a:r>
          </a:p>
          <a:p>
            <a:pPr marL="800100" lvl="1" indent="-342900" fontAlgn="base">
              <a:spcBef>
                <a:spcPct val="20000"/>
              </a:spcBef>
              <a:spcAft>
                <a:spcPts val="600"/>
              </a:spcAft>
              <a:buFont typeface="Courier New" pitchFamily="49" charset="0"/>
              <a:buChar char="o"/>
            </a:pPr>
            <a:r>
              <a:rPr lang="en-US" sz="1200" dirty="0">
                <a:solidFill>
                  <a:srgbClr val="333333"/>
                </a:solidFill>
                <a:latin typeface="Tahoma" pitchFamily="34" charset="0"/>
                <a:cs typeface="Tahoma" pitchFamily="34" charset="0"/>
              </a:rPr>
              <a:t>How to overcome relationship obstacles.</a:t>
            </a:r>
          </a:p>
          <a:p>
            <a:pPr marL="342900" indent="-342900" fontAlgn="base">
              <a:lnSpc>
                <a:spcPct val="80000"/>
              </a:lnSpc>
              <a:spcBef>
                <a:spcPct val="20000"/>
              </a:spcBef>
              <a:spcAft>
                <a:spcPts val="600"/>
              </a:spcAft>
              <a:buFont typeface="Arial" pitchFamily="34" charset="0"/>
              <a:buChar char="•"/>
            </a:pPr>
            <a:endParaRPr lang="en-US" sz="1200" dirty="0">
              <a:solidFill>
                <a:srgbClr val="333333"/>
              </a:solidFill>
              <a:cs typeface="Arial" pitchFamily="34" charset="0"/>
            </a:endParaRPr>
          </a:p>
          <a:p>
            <a:pPr marL="342900" indent="-342900" fontAlgn="base">
              <a:lnSpc>
                <a:spcPct val="80000"/>
              </a:lnSpc>
              <a:spcBef>
                <a:spcPct val="20000"/>
              </a:spcBef>
              <a:spcAft>
                <a:spcPts val="600"/>
              </a:spcAft>
              <a:buFont typeface="Arial" pitchFamily="34" charset="0"/>
              <a:buChar char="•"/>
            </a:pPr>
            <a:endParaRPr lang="en-US" sz="1200" dirty="0">
              <a:solidFill>
                <a:srgbClr val="333333"/>
              </a:solidFill>
              <a:cs typeface="Tahoma" pitchFamily="34" charset="0"/>
            </a:endParaRPr>
          </a:p>
          <a:p>
            <a:pPr marL="342900" indent="-342900" fontAlgn="base">
              <a:lnSpc>
                <a:spcPct val="80000"/>
              </a:lnSpc>
              <a:spcBef>
                <a:spcPct val="20000"/>
              </a:spcBef>
              <a:spcAft>
                <a:spcPts val="600"/>
              </a:spcAft>
            </a:pPr>
            <a:endParaRPr lang="en-US" sz="1200" dirty="0">
              <a:solidFill>
                <a:srgbClr val="333333"/>
              </a:solidFill>
              <a:cs typeface="Tahoma" pitchFamily="34" charset="0"/>
            </a:endParaRPr>
          </a:p>
        </p:txBody>
      </p:sp>
      <p:pic>
        <p:nvPicPr>
          <p:cNvPr id="5" name="Picture 4"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4" name="Rectangle 22"/>
          <p:cNvSpPr txBox="1">
            <a:spLocks/>
          </p:cNvSpPr>
          <p:nvPr/>
        </p:nvSpPr>
        <p:spPr bwMode="auto">
          <a:xfrm>
            <a:off x="419100" y="1232756"/>
            <a:ext cx="7834313" cy="4114800"/>
          </a:xfrm>
          <a:prstGeom prst="rect">
            <a:avLst/>
          </a:prstGeom>
          <a:noFill/>
          <a:ln w="9525">
            <a:noFill/>
            <a:miter lim="800000"/>
            <a:headEnd/>
            <a:tailEnd/>
          </a:ln>
        </p:spPr>
        <p:txBody>
          <a:bodyPr/>
          <a:lstStyle/>
          <a:p>
            <a:pPr marL="342900" indent="-342900" fontAlgn="base">
              <a:lnSpc>
                <a:spcPct val="80000"/>
              </a:lnSpc>
              <a:spcBef>
                <a:spcPct val="20000"/>
              </a:spcBef>
              <a:spcAft>
                <a:spcPts val="600"/>
              </a:spcAft>
            </a:pPr>
            <a:r>
              <a:rPr lang="en-US" sz="1200" b="1" dirty="0">
                <a:solidFill>
                  <a:srgbClr val="333333"/>
                </a:solidFill>
                <a:cs typeface="Tahoma" pitchFamily="34" charset="0"/>
              </a:rPr>
              <a:t>      </a:t>
            </a: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IT leaders </a:t>
            </a:r>
            <a:r>
              <a:rPr lang="en-US" sz="1200" dirty="0" smtClean="0">
                <a:solidFill>
                  <a:srgbClr val="333333"/>
                </a:solidFill>
                <a:cs typeface="Arial" pitchFamily="34" charset="0"/>
              </a:rPr>
              <a:t>confirm that </a:t>
            </a:r>
            <a:r>
              <a:rPr lang="en-US" sz="1200" dirty="0">
                <a:solidFill>
                  <a:srgbClr val="333333"/>
                </a:solidFill>
                <a:cs typeface="Arial" pitchFamily="34" charset="0"/>
              </a:rPr>
              <a:t>it’s easier to </a:t>
            </a:r>
            <a:r>
              <a:rPr lang="en-US" sz="1200" dirty="0" smtClean="0">
                <a:solidFill>
                  <a:srgbClr val="333333"/>
                </a:solidFill>
                <a:cs typeface="Arial" pitchFamily="34" charset="0"/>
              </a:rPr>
              <a:t>obtain </a:t>
            </a:r>
            <a:r>
              <a:rPr lang="en-US" sz="1200" dirty="0">
                <a:solidFill>
                  <a:srgbClr val="333333"/>
                </a:solidFill>
                <a:cs typeface="Arial" pitchFamily="34" charset="0"/>
              </a:rPr>
              <a:t>business support when </a:t>
            </a:r>
            <a:r>
              <a:rPr lang="en-US" sz="1200" dirty="0" smtClean="0">
                <a:solidFill>
                  <a:srgbClr val="333333"/>
                </a:solidFill>
                <a:cs typeface="Arial" pitchFamily="34" charset="0"/>
              </a:rPr>
              <a:t>healthy </a:t>
            </a:r>
            <a:r>
              <a:rPr lang="en-US" sz="1200" dirty="0">
                <a:solidFill>
                  <a:srgbClr val="333333"/>
                </a:solidFill>
                <a:cs typeface="Arial" pitchFamily="34" charset="0"/>
              </a:rPr>
              <a:t>relationships </a:t>
            </a:r>
            <a:r>
              <a:rPr lang="en-US" sz="1200" dirty="0" smtClean="0">
                <a:solidFill>
                  <a:srgbClr val="333333"/>
                </a:solidFill>
                <a:cs typeface="Arial" pitchFamily="34" charset="0"/>
              </a:rPr>
              <a:t>have been fostered with </a:t>
            </a:r>
            <a:r>
              <a:rPr lang="en-US" sz="1200" dirty="0">
                <a:solidFill>
                  <a:srgbClr val="333333"/>
                </a:solidFill>
                <a:cs typeface="Arial" pitchFamily="34" charset="0"/>
              </a:rPr>
              <a:t>business stakeholders.</a:t>
            </a: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Stakeholder relations is not only about meeting </a:t>
            </a:r>
            <a:r>
              <a:rPr lang="en-US" sz="1200" dirty="0" smtClean="0">
                <a:solidFill>
                  <a:srgbClr val="333333"/>
                </a:solidFill>
                <a:cs typeface="Arial" pitchFamily="34" charset="0"/>
              </a:rPr>
              <a:t>business </a:t>
            </a:r>
            <a:r>
              <a:rPr lang="en-US" sz="1200" dirty="0">
                <a:solidFill>
                  <a:srgbClr val="333333"/>
                </a:solidFill>
                <a:cs typeface="Arial" pitchFamily="34" charset="0"/>
              </a:rPr>
              <a:t>expectations, but also about meeting IT’s </a:t>
            </a:r>
            <a:r>
              <a:rPr lang="en-US" sz="1200" dirty="0" smtClean="0">
                <a:solidFill>
                  <a:srgbClr val="333333"/>
                </a:solidFill>
                <a:cs typeface="Arial" pitchFamily="34" charset="0"/>
              </a:rPr>
              <a:t>need </a:t>
            </a:r>
            <a:r>
              <a:rPr lang="en-US" sz="1200" dirty="0">
                <a:solidFill>
                  <a:srgbClr val="333333"/>
                </a:solidFill>
                <a:cs typeface="Arial" pitchFamily="34" charset="0"/>
              </a:rPr>
              <a:t>for information, project approvals, and project champions.</a:t>
            </a: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Needs are heightened early in projects and during transitional periods: </a:t>
            </a:r>
            <a:r>
              <a:rPr lang="en-US" sz="1200" dirty="0" smtClean="0">
                <a:solidFill>
                  <a:srgbClr val="333333"/>
                </a:solidFill>
                <a:cs typeface="Arial" pitchFamily="34" charset="0"/>
              </a:rPr>
              <a:t>commit to communication with your </a:t>
            </a:r>
            <a:r>
              <a:rPr lang="en-US" sz="1200" dirty="0">
                <a:solidFill>
                  <a:srgbClr val="333333"/>
                </a:solidFill>
                <a:cs typeface="Arial" pitchFamily="34" charset="0"/>
              </a:rPr>
              <a:t>stakeholders during these times.</a:t>
            </a: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Stakeholders change depending on projects or priorities. Know who your stakeholders are </a:t>
            </a:r>
            <a:r>
              <a:rPr lang="en-US" sz="1200" dirty="0" smtClean="0">
                <a:solidFill>
                  <a:srgbClr val="333333"/>
                </a:solidFill>
                <a:cs typeface="Arial" pitchFamily="34" charset="0"/>
              </a:rPr>
              <a:t>today, </a:t>
            </a:r>
            <a:r>
              <a:rPr lang="en-US" sz="1200" dirty="0">
                <a:solidFill>
                  <a:srgbClr val="333333"/>
                </a:solidFill>
                <a:cs typeface="Arial" pitchFamily="34" charset="0"/>
              </a:rPr>
              <a:t>and reevaluate them tomorrow.</a:t>
            </a: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Prioritize stakeholders ruthlessly according to </a:t>
            </a:r>
            <a:r>
              <a:rPr lang="en-US" sz="1200" dirty="0" smtClean="0">
                <a:solidFill>
                  <a:srgbClr val="333333"/>
                </a:solidFill>
                <a:cs typeface="Arial" pitchFamily="34" charset="0"/>
              </a:rPr>
              <a:t>function, </a:t>
            </a:r>
            <a:r>
              <a:rPr lang="en-US" sz="1200" dirty="0">
                <a:solidFill>
                  <a:srgbClr val="333333"/>
                </a:solidFill>
                <a:cs typeface="Arial" pitchFamily="34" charset="0"/>
              </a:rPr>
              <a:t>and invest effort accordingly. Treat stakeholders according to their positions on the Stakeholder Spectrum. </a:t>
            </a: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Set a schedule for formal communications, but don’t forget to invest regularly in informal interactions.</a:t>
            </a:r>
          </a:p>
          <a:p>
            <a:pPr marL="342900" indent="-342900" fontAlgn="base">
              <a:spcBef>
                <a:spcPct val="20000"/>
              </a:spcBef>
              <a:spcAft>
                <a:spcPts val="600"/>
              </a:spcAft>
              <a:buFont typeface="Arial" pitchFamily="34" charset="0"/>
              <a:buChar char="•"/>
            </a:pPr>
            <a:r>
              <a:rPr lang="en-US" sz="1200" dirty="0">
                <a:solidFill>
                  <a:srgbClr val="333333"/>
                </a:solidFill>
                <a:cs typeface="Arial" pitchFamily="34" charset="0"/>
              </a:rPr>
              <a:t>Find creative ways to get what you need: you’re dealing with people, not robots.</a:t>
            </a:r>
          </a:p>
          <a:p>
            <a:pPr marL="342900" indent="-342900" fontAlgn="base">
              <a:lnSpc>
                <a:spcPct val="80000"/>
              </a:lnSpc>
              <a:spcBef>
                <a:spcPct val="20000"/>
              </a:spcBef>
              <a:spcAft>
                <a:spcPts val="600"/>
              </a:spcAft>
            </a:pPr>
            <a:endParaRPr lang="en-US" sz="1200" dirty="0">
              <a:solidFill>
                <a:srgbClr val="333333"/>
              </a:solidFill>
              <a:cs typeface="Tahoma" pitchFamily="34" charset="0"/>
            </a:endParaRPr>
          </a:p>
        </p:txBody>
      </p:sp>
      <p:pic>
        <p:nvPicPr>
          <p:cNvPr id="5" name="Picture 4"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03263" y="1839913"/>
          <a:ext cx="7685831" cy="717024"/>
        </p:xfrm>
        <a:graphic>
          <a:graphicData uri="http://schemas.openxmlformats.org/drawingml/2006/table">
            <a:tbl>
              <a:tblPr firstRow="1" bandRow="1">
                <a:tableStyleId>{2D5ABB26-0587-4C30-8999-92F81FD0307C}</a:tableStyleId>
              </a:tblPr>
              <a:tblGrid>
                <a:gridCol w="7685831"/>
              </a:tblGrid>
              <a:tr h="717024">
                <a:tc>
                  <a:txBody>
                    <a:bodyPr/>
                    <a:lstStyle/>
                    <a:p>
                      <a:pPr algn="ctr"/>
                      <a:r>
                        <a:rPr lang="en-CA" sz="2400" kern="1200" dirty="0" smtClean="0">
                          <a:solidFill>
                            <a:schemeClr val="bg1"/>
                          </a:solidFill>
                          <a:latin typeface="Arial" pitchFamily="34" charset="0"/>
                          <a:ea typeface="Tahoma" pitchFamily="34" charset="0"/>
                          <a:cs typeface="Arial" pitchFamily="34" charset="0"/>
                        </a:rPr>
                        <a:t>The</a:t>
                      </a:r>
                      <a:r>
                        <a:rPr lang="en-CA" sz="2400" kern="1200" baseline="0" dirty="0" smtClean="0">
                          <a:solidFill>
                            <a:schemeClr val="bg1"/>
                          </a:solidFill>
                          <a:latin typeface="Arial" pitchFamily="34" charset="0"/>
                          <a:ea typeface="Tahoma" pitchFamily="34" charset="0"/>
                          <a:cs typeface="Arial" pitchFamily="34" charset="0"/>
                        </a:rPr>
                        <a:t> Case for Active Stakeholder Relations</a:t>
                      </a:r>
                      <a:endParaRPr lang="en-CA" sz="2400" kern="1200" dirty="0">
                        <a:solidFill>
                          <a:schemeClr val="bg1"/>
                        </a:solidFill>
                        <a:latin typeface="Arial" pitchFamily="34" charset="0"/>
                        <a:ea typeface="Tahoma" pitchFamily="34" charset="0"/>
                        <a:cs typeface="Arial"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224061"/>
                    </a:solidFill>
                  </a:tcPr>
                </a:tc>
              </a:tr>
            </a:tbl>
          </a:graphicData>
        </a:graphic>
      </p:graphicFrame>
      <p:graphicFrame>
        <p:nvGraphicFramePr>
          <p:cNvPr id="4" name="Table 3"/>
          <p:cNvGraphicFramePr>
            <a:graphicFrameLocks noGrp="1"/>
          </p:cNvGraphicFramePr>
          <p:nvPr/>
        </p:nvGraphicFramePr>
        <p:xfrm>
          <a:off x="703263" y="3546475"/>
          <a:ext cx="7685832" cy="720080"/>
        </p:xfrm>
        <a:graphic>
          <a:graphicData uri="http://schemas.openxmlformats.org/drawingml/2006/table">
            <a:tbl>
              <a:tblPr firstRow="1" bandRow="1">
                <a:tableStyleId>{2D5ABB26-0587-4C30-8999-92F81FD0307C}</a:tableStyleId>
              </a:tblPr>
              <a:tblGrid>
                <a:gridCol w="7685832"/>
              </a:tblGrid>
              <a:tr h="720080">
                <a:tc>
                  <a:txBody>
                    <a:bodyPr/>
                    <a:lstStyle/>
                    <a:p>
                      <a:pPr marL="0" algn="ctr" defTabSz="914400" rtl="0" eaLnBrk="1" latinLnBrk="0" hangingPunct="1"/>
                      <a:r>
                        <a:rPr lang="en-CA" sz="2400" kern="1200" dirty="0" smtClean="0">
                          <a:solidFill>
                            <a:srgbClr val="25405F"/>
                          </a:solidFill>
                          <a:latin typeface="Arial" pitchFamily="34" charset="0"/>
                          <a:ea typeface="Tahoma" pitchFamily="34" charset="0"/>
                          <a:cs typeface="Arial" pitchFamily="34" charset="0"/>
                        </a:rPr>
                        <a:t>Identify My Stakeholders </a:t>
                      </a:r>
                      <a:endParaRPr lang="en-CA" sz="2400" kern="1200" dirty="0">
                        <a:solidFill>
                          <a:srgbClr val="25405F"/>
                        </a:solidFill>
                        <a:latin typeface="Arial" pitchFamily="34" charset="0"/>
                        <a:ea typeface="Tahoma" pitchFamily="34" charset="0"/>
                        <a:cs typeface="Arial"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nvGraphicFramePr>
        <p:xfrm>
          <a:off x="685800" y="4384675"/>
          <a:ext cx="7685832" cy="720080"/>
        </p:xfrm>
        <a:graphic>
          <a:graphicData uri="http://schemas.openxmlformats.org/drawingml/2006/table">
            <a:tbl>
              <a:tblPr firstRow="1" bandRow="1">
                <a:tableStyleId>{2D5ABB26-0587-4C30-8999-92F81FD0307C}</a:tableStyleId>
              </a:tblPr>
              <a:tblGrid>
                <a:gridCol w="7685832"/>
              </a:tblGrid>
              <a:tr h="720080">
                <a:tc>
                  <a:txBody>
                    <a:bodyPr/>
                    <a:lstStyle/>
                    <a:p>
                      <a:pPr algn="ctr"/>
                      <a:r>
                        <a:rPr lang="en-CA" sz="2400" kern="1200" dirty="0" smtClean="0">
                          <a:solidFill>
                            <a:srgbClr val="25405F"/>
                          </a:solidFill>
                          <a:latin typeface="Arial" pitchFamily="34" charset="0"/>
                          <a:ea typeface="Tahoma" pitchFamily="34" charset="0"/>
                          <a:cs typeface="Arial" pitchFamily="34" charset="0"/>
                        </a:rPr>
                        <a:t>Effectively</a:t>
                      </a:r>
                      <a:r>
                        <a:rPr lang="en-CA" sz="2400" kern="1200" baseline="0" dirty="0" smtClean="0">
                          <a:solidFill>
                            <a:srgbClr val="25405F"/>
                          </a:solidFill>
                          <a:latin typeface="Arial" pitchFamily="34" charset="0"/>
                          <a:ea typeface="Tahoma" pitchFamily="34" charset="0"/>
                          <a:cs typeface="Arial" pitchFamily="34" charset="0"/>
                        </a:rPr>
                        <a:t> Engage My Stakeholders</a:t>
                      </a:r>
                      <a:endParaRPr lang="en-CA" sz="2400" kern="1200" dirty="0">
                        <a:solidFill>
                          <a:srgbClr val="25405F"/>
                        </a:solidFill>
                        <a:latin typeface="Arial" pitchFamily="34" charset="0"/>
                        <a:ea typeface="Tahoma" pitchFamily="34" charset="0"/>
                        <a:cs typeface="Arial"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graphicFrame>
        <p:nvGraphicFramePr>
          <p:cNvPr id="6" name="Table 5"/>
          <p:cNvGraphicFramePr>
            <a:graphicFrameLocks noGrp="1"/>
          </p:cNvGraphicFramePr>
          <p:nvPr/>
        </p:nvGraphicFramePr>
        <p:xfrm>
          <a:off x="703263" y="2708275"/>
          <a:ext cx="7685832" cy="720080"/>
        </p:xfrm>
        <a:graphic>
          <a:graphicData uri="http://schemas.openxmlformats.org/drawingml/2006/table">
            <a:tbl>
              <a:tblPr firstRow="1" bandRow="1">
                <a:tableStyleId>{2D5ABB26-0587-4C30-8999-92F81FD0307C}</a:tableStyleId>
              </a:tblPr>
              <a:tblGrid>
                <a:gridCol w="7685832"/>
              </a:tblGrid>
              <a:tr h="720080">
                <a:tc>
                  <a:txBody>
                    <a:bodyPr/>
                    <a:lstStyle/>
                    <a:p>
                      <a:pPr marL="0" algn="ctr" defTabSz="914400" rtl="0" eaLnBrk="1" latinLnBrk="0" hangingPunct="1"/>
                      <a:r>
                        <a:rPr lang="en-CA" sz="2400" kern="1200" dirty="0" smtClean="0">
                          <a:solidFill>
                            <a:srgbClr val="25405F"/>
                          </a:solidFill>
                          <a:latin typeface="Arial" pitchFamily="34" charset="0"/>
                          <a:ea typeface="Tahoma" pitchFamily="34" charset="0"/>
                          <a:cs typeface="Arial" pitchFamily="34" charset="0"/>
                        </a:rPr>
                        <a:t>Areas of Stakeholder Interaction</a:t>
                      </a:r>
                      <a:endParaRPr lang="en-CA" sz="2400" kern="1200" dirty="0">
                        <a:solidFill>
                          <a:srgbClr val="25405F"/>
                        </a:solidFill>
                        <a:latin typeface="Arial" pitchFamily="34" charset="0"/>
                        <a:ea typeface="Tahoma" pitchFamily="34" charset="0"/>
                        <a:cs typeface="Arial"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pic>
        <p:nvPicPr>
          <p:cNvPr id="7" name="Picture 6"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
          <p:cNvSpPr>
            <a:spLocks noGrp="1"/>
          </p:cNvSpPr>
          <p:nvPr>
            <p:ph type="title"/>
          </p:nvPr>
        </p:nvSpPr>
        <p:spPr/>
        <p:txBody>
          <a:bodyPr/>
          <a:lstStyle/>
          <a:p>
            <a:r>
              <a:rPr lang="en-US" dirty="0" smtClean="0">
                <a:solidFill>
                  <a:schemeClr val="bg1">
                    <a:lumMod val="10000"/>
                  </a:schemeClr>
                </a:solidFill>
              </a:rPr>
              <a:t>Business support is easier to obtain when IT leaders foster healthy relationships with their stakeholders</a:t>
            </a:r>
            <a:endParaRPr lang="en-CA" dirty="0">
              <a:solidFill>
                <a:schemeClr val="bg1">
                  <a:lumMod val="10000"/>
                </a:schemeClr>
              </a:solidFill>
            </a:endParaRPr>
          </a:p>
        </p:txBody>
      </p:sp>
      <p:sp>
        <p:nvSpPr>
          <p:cNvPr id="10" name="Rectangle 22"/>
          <p:cNvSpPr txBox="1">
            <a:spLocks/>
          </p:cNvSpPr>
          <p:nvPr/>
        </p:nvSpPr>
        <p:spPr bwMode="auto">
          <a:xfrm>
            <a:off x="384175" y="1616075"/>
            <a:ext cx="3273425" cy="3108325"/>
          </a:xfrm>
          <a:prstGeom prst="rect">
            <a:avLst/>
          </a:prstGeom>
          <a:noFill/>
          <a:ln w="9525">
            <a:noFill/>
            <a:miter lim="800000"/>
            <a:headEnd/>
            <a:tailEnd/>
          </a:ln>
        </p:spPr>
        <p:txBody>
          <a:bodyPr/>
          <a:lstStyle/>
          <a:p>
            <a:pPr marL="342900" indent="-342900" fontAlgn="base">
              <a:lnSpc>
                <a:spcPct val="80000"/>
              </a:lnSpc>
              <a:spcBef>
                <a:spcPct val="20000"/>
              </a:spcBef>
              <a:spcAft>
                <a:spcPct val="0"/>
              </a:spcAft>
              <a:buFont typeface="Arial" pitchFamily="34" charset="0"/>
              <a:buChar char="•"/>
            </a:pPr>
            <a:endParaRPr lang="en-US" sz="1200" b="1" dirty="0">
              <a:solidFill>
                <a:srgbClr val="FFFFFF">
                  <a:lumMod val="10000"/>
                </a:srgbClr>
              </a:solidFill>
              <a:latin typeface="Arial" pitchFamily="34" charset="0"/>
              <a:cs typeface="Arial" pitchFamily="34" charset="0"/>
            </a:endParaRPr>
          </a:p>
          <a:p>
            <a:pPr marL="342900" indent="-342900" fontAlgn="base">
              <a:spcBef>
                <a:spcPct val="20000"/>
              </a:spcBef>
              <a:spcAft>
                <a:spcPct val="0"/>
              </a:spcAft>
            </a:pPr>
            <a:endParaRPr lang="en-US" sz="1200" b="1" dirty="0">
              <a:solidFill>
                <a:srgbClr val="FFFFFF">
                  <a:lumMod val="10000"/>
                </a:srgbClr>
              </a:solidFill>
              <a:latin typeface="Arial" pitchFamily="34" charset="0"/>
              <a:cs typeface="Arial" pitchFamily="34" charset="0"/>
            </a:endParaRPr>
          </a:p>
          <a:p>
            <a:pPr marL="342900" indent="-342900" fontAlgn="base">
              <a:spcBef>
                <a:spcPct val="20000"/>
              </a:spcBef>
              <a:spcAft>
                <a:spcPct val="0"/>
              </a:spcAft>
              <a:buFont typeface="Arial" pitchFamily="34" charset="0"/>
              <a:buChar char="•"/>
            </a:pPr>
            <a:r>
              <a:rPr lang="en-US" sz="1200" dirty="0" smtClean="0">
                <a:solidFill>
                  <a:srgbClr val="FFFFFF">
                    <a:lumMod val="10000"/>
                  </a:srgbClr>
                </a:solidFill>
                <a:latin typeface="Arial" pitchFamily="34" charset="0"/>
                <a:cs typeface="Arial" pitchFamily="34" charset="0"/>
              </a:rPr>
              <a:t>Understand </a:t>
            </a:r>
            <a:r>
              <a:rPr lang="en-US" sz="1200" dirty="0">
                <a:solidFill>
                  <a:srgbClr val="FFFFFF">
                    <a:lumMod val="10000"/>
                  </a:srgbClr>
                </a:solidFill>
                <a:latin typeface="Arial" pitchFamily="34" charset="0"/>
                <a:cs typeface="Arial" pitchFamily="34" charset="0"/>
              </a:rPr>
              <a:t>stakeholder needs and business expectations. </a:t>
            </a:r>
          </a:p>
          <a:p>
            <a:pPr marL="342900" indent="-342900"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Balance the needs of stakeholder groups. </a:t>
            </a:r>
          </a:p>
          <a:p>
            <a:pPr marL="342900" indent="-342900"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Secure stakeholder support when necessary. </a:t>
            </a:r>
          </a:p>
          <a:p>
            <a:pPr marL="342900" indent="-342900"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Ensure that stakeholders invest resources in IT. </a:t>
            </a:r>
          </a:p>
          <a:p>
            <a:pPr marL="342900" indent="-342900"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Improve the quality and relevance of IT’s work through stakeholder input. </a:t>
            </a:r>
          </a:p>
          <a:p>
            <a:pPr marL="342900" indent="-342900" fontAlgn="base">
              <a:lnSpc>
                <a:spcPct val="80000"/>
              </a:lnSpc>
              <a:spcBef>
                <a:spcPct val="20000"/>
              </a:spcBef>
              <a:spcAft>
                <a:spcPct val="0"/>
              </a:spcAft>
              <a:buFont typeface="Arial" pitchFamily="34" charset="0"/>
              <a:buChar char="•"/>
            </a:pPr>
            <a:endParaRPr lang="en-US" sz="1200" dirty="0">
              <a:solidFill>
                <a:srgbClr val="FFFFFF">
                  <a:lumMod val="10000"/>
                </a:srgbClr>
              </a:solidFill>
              <a:latin typeface="Arial" pitchFamily="34" charset="0"/>
              <a:cs typeface="Arial" pitchFamily="34" charset="0"/>
            </a:endParaRPr>
          </a:p>
        </p:txBody>
      </p:sp>
      <p:sp>
        <p:nvSpPr>
          <p:cNvPr id="11" name="TextBox 10"/>
          <p:cNvSpPr txBox="1">
            <a:spLocks noChangeArrowheads="1"/>
          </p:cNvSpPr>
          <p:nvPr/>
        </p:nvSpPr>
        <p:spPr bwMode="auto">
          <a:xfrm>
            <a:off x="384175" y="1463675"/>
            <a:ext cx="3273425" cy="276999"/>
          </a:xfrm>
          <a:prstGeom prst="rect">
            <a:avLst/>
          </a:prstGeom>
          <a:noFill/>
          <a:ln w="9525">
            <a:noFill/>
            <a:miter lim="800000"/>
            <a:headEnd/>
            <a:tailEnd/>
          </a:ln>
        </p:spPr>
        <p:txBody>
          <a:bodyPr>
            <a:spAutoFit/>
          </a:bodyPr>
          <a:lstStyle/>
          <a:p>
            <a:pPr fontAlgn="base">
              <a:spcBef>
                <a:spcPct val="0"/>
              </a:spcBef>
              <a:spcAft>
                <a:spcPct val="0"/>
              </a:spcAft>
            </a:pPr>
            <a:r>
              <a:rPr lang="en-US" sz="1200" dirty="0">
                <a:solidFill>
                  <a:srgbClr val="FFFFFF">
                    <a:lumMod val="10000"/>
                  </a:srgbClr>
                </a:solidFill>
                <a:latin typeface="Arial" pitchFamily="34" charset="0"/>
                <a:cs typeface="Arial" pitchFamily="34" charset="0"/>
              </a:rPr>
              <a:t>Engage stakeholders to achieve the following:</a:t>
            </a:r>
          </a:p>
        </p:txBody>
      </p:sp>
      <p:sp>
        <p:nvSpPr>
          <p:cNvPr id="12" name="TextBox 8"/>
          <p:cNvSpPr txBox="1">
            <a:spLocks noChangeArrowheads="1"/>
          </p:cNvSpPr>
          <p:nvPr/>
        </p:nvSpPr>
        <p:spPr bwMode="auto">
          <a:xfrm>
            <a:off x="4114800" y="4495800"/>
            <a:ext cx="4572000" cy="461665"/>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1200" dirty="0">
                <a:solidFill>
                  <a:srgbClr val="FFFFFF">
                    <a:lumMod val="10000"/>
                  </a:srgbClr>
                </a:solidFill>
                <a:latin typeface="Arial" pitchFamily="34" charset="0"/>
                <a:cs typeface="Arial" pitchFamily="34" charset="0"/>
              </a:rPr>
              <a:t>Engage stakeholders to </a:t>
            </a:r>
            <a:r>
              <a:rPr lang="en-US" sz="1200" dirty="0" smtClean="0">
                <a:solidFill>
                  <a:srgbClr val="FFFFFF">
                    <a:lumMod val="10000"/>
                  </a:srgbClr>
                </a:solidFill>
                <a:latin typeface="Arial" pitchFamily="34" charset="0"/>
                <a:cs typeface="Arial" pitchFamily="34" charset="0"/>
              </a:rPr>
              <a:t>obtain </a:t>
            </a:r>
            <a:r>
              <a:rPr lang="en-US" sz="1200" dirty="0">
                <a:solidFill>
                  <a:srgbClr val="FFFFFF">
                    <a:lumMod val="10000"/>
                  </a:srgbClr>
                </a:solidFill>
                <a:latin typeface="Arial" pitchFamily="34" charset="0"/>
                <a:cs typeface="Arial" pitchFamily="34" charset="0"/>
              </a:rPr>
              <a:t>business sponsorship for IT </a:t>
            </a:r>
            <a:r>
              <a:rPr lang="en-US" sz="1200" dirty="0" smtClean="0">
                <a:solidFill>
                  <a:srgbClr val="FFFFFF">
                    <a:lumMod val="10000"/>
                  </a:srgbClr>
                </a:solidFill>
                <a:latin typeface="Arial" pitchFamily="34" charset="0"/>
                <a:cs typeface="Arial" pitchFamily="34" charset="0"/>
              </a:rPr>
              <a:t>projects more easily . </a:t>
            </a:r>
            <a:endParaRPr lang="en-US" sz="1200" dirty="0">
              <a:solidFill>
                <a:srgbClr val="FFFFFF">
                  <a:lumMod val="10000"/>
                </a:srgbClr>
              </a:solidFill>
              <a:latin typeface="Arial" pitchFamily="34" charset="0"/>
              <a:cs typeface="Arial" pitchFamily="34" charset="0"/>
            </a:endParaRPr>
          </a:p>
        </p:txBody>
      </p:sp>
      <p:pic>
        <p:nvPicPr>
          <p:cNvPr id="13" name="Picture 12"/>
          <p:cNvPicPr>
            <a:picLocks noChangeAspect="1"/>
          </p:cNvPicPr>
          <p:nvPr/>
        </p:nvPicPr>
        <p:blipFill>
          <a:blip r:embed="rId3" cstate="print"/>
          <a:srcRect/>
          <a:stretch>
            <a:fillRect/>
          </a:stretch>
        </p:blipFill>
        <p:spPr bwMode="auto">
          <a:xfrm>
            <a:off x="4038600" y="1506538"/>
            <a:ext cx="4800600" cy="2760662"/>
          </a:xfrm>
          <a:prstGeom prst="rect">
            <a:avLst/>
          </a:prstGeom>
          <a:noFill/>
          <a:ln w="9525">
            <a:noFill/>
            <a:miter lim="800000"/>
            <a:headEnd/>
            <a:tailEnd/>
          </a:ln>
        </p:spPr>
      </p:pic>
      <p:sp>
        <p:nvSpPr>
          <p:cNvPr id="19" name="TextBox 8"/>
          <p:cNvSpPr txBox="1">
            <a:spLocks noChangeArrowheads="1"/>
          </p:cNvSpPr>
          <p:nvPr/>
        </p:nvSpPr>
        <p:spPr bwMode="auto">
          <a:xfrm>
            <a:off x="533400" y="5257800"/>
            <a:ext cx="8001000" cy="954107"/>
          </a:xfrm>
          <a:prstGeom prst="rect">
            <a:avLst/>
          </a:prstGeom>
          <a:noFill/>
          <a:ln w="9525">
            <a:solidFill>
              <a:schemeClr val="tx1"/>
            </a:solidFill>
            <a:miter lim="800000"/>
            <a:headEnd/>
            <a:tailEnd/>
          </a:ln>
        </p:spPr>
        <p:txBody>
          <a:bodyPr wrap="square">
            <a:spAutoFit/>
          </a:bodyPr>
          <a:lstStyle/>
          <a:p>
            <a:pPr fontAlgn="base">
              <a:spcBef>
                <a:spcPct val="0"/>
              </a:spcBef>
              <a:spcAft>
                <a:spcPct val="0"/>
              </a:spcAft>
              <a:defRPr/>
            </a:pPr>
            <a:r>
              <a:rPr lang="en-US" sz="1600" i="1" dirty="0" smtClean="0">
                <a:solidFill>
                  <a:srgbClr val="FFFFFF">
                    <a:lumMod val="10000"/>
                  </a:srgbClr>
                </a:solidFill>
                <a:latin typeface="+mj-lt"/>
                <a:cs typeface="Arial" charset="0"/>
              </a:rPr>
              <a:t>“</a:t>
            </a:r>
            <a:r>
              <a:rPr lang="en-US" sz="1400" i="1" dirty="0" smtClean="0">
                <a:solidFill>
                  <a:srgbClr val="FFFFFF">
                    <a:lumMod val="10000"/>
                  </a:srgbClr>
                </a:solidFill>
                <a:latin typeface="+mj-lt"/>
                <a:cs typeface="Arial" charset="0"/>
              </a:rPr>
              <a:t>IT’s got these great ideas, but we hit a road block after a few months because we haven’t done the behind the scenes work to make sure the stakeholders understand the approach and understand why we’re doing things.”</a:t>
            </a:r>
            <a:endParaRPr lang="en-US" sz="1200" i="1" dirty="0" smtClean="0">
              <a:solidFill>
                <a:srgbClr val="FFFFFF">
                  <a:lumMod val="10000"/>
                </a:srgbClr>
              </a:solidFill>
              <a:cs typeface="Arial" charset="0"/>
            </a:endParaRPr>
          </a:p>
          <a:p>
            <a:pPr algn="r" fontAlgn="base">
              <a:spcBef>
                <a:spcPct val="0"/>
              </a:spcBef>
              <a:spcAft>
                <a:spcPct val="0"/>
              </a:spcAft>
              <a:defRPr/>
            </a:pPr>
            <a:r>
              <a:rPr lang="en-US" sz="1200" dirty="0" smtClean="0">
                <a:solidFill>
                  <a:srgbClr val="FFFFFF">
                    <a:lumMod val="10000"/>
                  </a:srgbClr>
                </a:solidFill>
                <a:latin typeface="Arial" pitchFamily="34" charset="0"/>
                <a:cs typeface="Arial" pitchFamily="34" charset="0"/>
              </a:rPr>
              <a:t>– IT Director, Manufacturing</a:t>
            </a:r>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352800" y="1219200"/>
            <a:ext cx="2576512" cy="259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lumMod val="10000"/>
                </a:srgbClr>
              </a:solidFill>
            </a:endParaRPr>
          </a:p>
        </p:txBody>
      </p:sp>
      <p:sp>
        <p:nvSpPr>
          <p:cNvPr id="2" name="Title 1"/>
          <p:cNvSpPr>
            <a:spLocks noGrp="1"/>
          </p:cNvSpPr>
          <p:nvPr>
            <p:ph type="title"/>
          </p:nvPr>
        </p:nvSpPr>
        <p:spPr/>
        <p:txBody>
          <a:bodyPr/>
          <a:lstStyle/>
          <a:p>
            <a:r>
              <a:rPr lang="en-US" dirty="0" smtClean="0">
                <a:solidFill>
                  <a:schemeClr val="bg1">
                    <a:lumMod val="10000"/>
                  </a:schemeClr>
                </a:solidFill>
                <a:latin typeface="Georgia" pitchFamily="18" charset="0"/>
              </a:rPr>
              <a:t>Actively engaging IT stakeholders ensures that you leverage champions and win over your dissenters before it’s too late</a:t>
            </a:r>
            <a:endParaRPr lang="en-US" dirty="0"/>
          </a:p>
        </p:txBody>
      </p:sp>
      <p:sp>
        <p:nvSpPr>
          <p:cNvPr id="4" name="Rectangle 3"/>
          <p:cNvSpPr/>
          <p:nvPr/>
        </p:nvSpPr>
        <p:spPr>
          <a:xfrm>
            <a:off x="395288" y="2209801"/>
            <a:ext cx="2195512" cy="304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lumMod val="10000"/>
                </a:srgbClr>
              </a:solidFill>
            </a:endParaRPr>
          </a:p>
        </p:txBody>
      </p:sp>
      <p:sp>
        <p:nvSpPr>
          <p:cNvPr id="5" name="TextBox 23"/>
          <p:cNvSpPr txBox="1">
            <a:spLocks noChangeArrowheads="1"/>
          </p:cNvSpPr>
          <p:nvPr/>
        </p:nvSpPr>
        <p:spPr bwMode="auto">
          <a:xfrm>
            <a:off x="395288" y="2230438"/>
            <a:ext cx="2195512" cy="738187"/>
          </a:xfrm>
          <a:prstGeom prst="rect">
            <a:avLst/>
          </a:prstGeom>
          <a:noFill/>
          <a:ln w="9525">
            <a:noFill/>
            <a:miter lim="800000"/>
            <a:headEnd/>
            <a:tailEnd/>
          </a:ln>
        </p:spPr>
        <p:txBody>
          <a:bodyPr>
            <a:spAutoFit/>
          </a:bodyPr>
          <a:lstStyle/>
          <a:p>
            <a:pPr algn="ctr" fontAlgn="base">
              <a:spcBef>
                <a:spcPct val="0"/>
              </a:spcBef>
              <a:spcAft>
                <a:spcPct val="0"/>
              </a:spcAft>
            </a:pPr>
            <a:r>
              <a:rPr lang="en-US" sz="1400" b="1" dirty="0">
                <a:solidFill>
                  <a:srgbClr val="FFFFFF">
                    <a:lumMod val="10000"/>
                  </a:srgbClr>
                </a:solidFill>
                <a:latin typeface="Arial" pitchFamily="34" charset="0"/>
                <a:cs typeface="Arial" pitchFamily="34" charset="0"/>
              </a:rPr>
              <a:t>Scenario: Two Identical Projects at the Same Company</a:t>
            </a:r>
          </a:p>
        </p:txBody>
      </p:sp>
      <p:sp>
        <p:nvSpPr>
          <p:cNvPr id="6" name="Rectangle 22"/>
          <p:cNvSpPr txBox="1">
            <a:spLocks/>
          </p:cNvSpPr>
          <p:nvPr/>
        </p:nvSpPr>
        <p:spPr bwMode="auto">
          <a:xfrm>
            <a:off x="395288" y="2968625"/>
            <a:ext cx="2195512" cy="2441575"/>
          </a:xfrm>
          <a:prstGeom prst="rect">
            <a:avLst/>
          </a:prstGeom>
          <a:noFill/>
          <a:ln w="9525">
            <a:noFill/>
            <a:miter lim="800000"/>
            <a:headEnd/>
            <a:tailEnd/>
          </a:ln>
        </p:spPr>
        <p:txBody>
          <a:bodyPr/>
          <a:lstStyle/>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Two software development projects completed with identical rigor.</a:t>
            </a: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Assigned to in-house application development teams.</a:t>
            </a: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Duration: 12 months.</a:t>
            </a: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Promised deliverables in each case: a </a:t>
            </a:r>
            <a:r>
              <a:rPr lang="en-US" sz="1200" dirty="0" smtClean="0">
                <a:solidFill>
                  <a:srgbClr val="FFFFFF">
                    <a:lumMod val="10000"/>
                  </a:srgbClr>
                </a:solidFill>
                <a:latin typeface="Arial" pitchFamily="34" charset="0"/>
                <a:cs typeface="Arial" pitchFamily="34" charset="0"/>
              </a:rPr>
              <a:t>working </a:t>
            </a:r>
            <a:r>
              <a:rPr lang="en-US" sz="1200" dirty="0">
                <a:solidFill>
                  <a:srgbClr val="FFFFFF">
                    <a:lumMod val="10000"/>
                  </a:srgbClr>
                </a:solidFill>
                <a:latin typeface="Arial" pitchFamily="34" charset="0"/>
                <a:cs typeface="Arial" pitchFamily="34" charset="0"/>
              </a:rPr>
              <a:t>prototype</a:t>
            </a:r>
            <a:r>
              <a:rPr lang="en-US" sz="1200" dirty="0" smtClean="0">
                <a:solidFill>
                  <a:srgbClr val="FFFFFF">
                    <a:lumMod val="10000"/>
                  </a:srgbClr>
                </a:solidFill>
                <a:latin typeface="Arial" pitchFamily="34" charset="0"/>
                <a:cs typeface="Arial" pitchFamily="34" charset="0"/>
              </a:rPr>
              <a:t>. </a:t>
            </a:r>
            <a:endParaRPr lang="en-US" sz="1200" dirty="0">
              <a:solidFill>
                <a:srgbClr val="FFFFFF">
                  <a:lumMod val="10000"/>
                </a:srgbClr>
              </a:solidFill>
              <a:latin typeface="Arial" pitchFamily="34" charset="0"/>
              <a:cs typeface="Arial" pitchFamily="34" charset="0"/>
            </a:endParaRPr>
          </a:p>
          <a:p>
            <a:pPr marL="342900" indent="-342900" fontAlgn="base">
              <a:lnSpc>
                <a:spcPct val="80000"/>
              </a:lnSpc>
              <a:spcBef>
                <a:spcPct val="20000"/>
              </a:spcBef>
              <a:spcAft>
                <a:spcPct val="0"/>
              </a:spcAft>
              <a:buFont typeface="Arial" pitchFamily="34" charset="0"/>
              <a:buChar char="•"/>
            </a:pPr>
            <a:endParaRPr lang="en-US" sz="1200" dirty="0">
              <a:solidFill>
                <a:srgbClr val="FFFFFF">
                  <a:lumMod val="10000"/>
                </a:srgbClr>
              </a:solidFill>
              <a:latin typeface="Arial" pitchFamily="34" charset="0"/>
              <a:cs typeface="Arial" pitchFamily="34" charset="0"/>
            </a:endParaRPr>
          </a:p>
          <a:p>
            <a:pPr marL="342900" indent="-342900" fontAlgn="base">
              <a:lnSpc>
                <a:spcPct val="80000"/>
              </a:lnSpc>
              <a:spcBef>
                <a:spcPct val="20000"/>
              </a:spcBef>
              <a:spcAft>
                <a:spcPct val="0"/>
              </a:spcAft>
            </a:pPr>
            <a:endParaRPr lang="en-US" sz="1200" dirty="0">
              <a:solidFill>
                <a:srgbClr val="FFFFFF">
                  <a:lumMod val="10000"/>
                </a:srgbClr>
              </a:solidFill>
              <a:latin typeface="Arial" pitchFamily="34" charset="0"/>
              <a:cs typeface="Arial" pitchFamily="34" charset="0"/>
            </a:endParaRPr>
          </a:p>
        </p:txBody>
      </p:sp>
      <p:cxnSp>
        <p:nvCxnSpPr>
          <p:cNvPr id="7" name="Straight Arrow Connector 6"/>
          <p:cNvCxnSpPr/>
          <p:nvPr/>
        </p:nvCxnSpPr>
        <p:spPr>
          <a:xfrm flipV="1">
            <a:off x="2590800" y="2466975"/>
            <a:ext cx="776288" cy="300038"/>
          </a:xfrm>
          <a:prstGeom prst="straightConnector1">
            <a:avLst/>
          </a:prstGeom>
          <a:ln w="25400">
            <a:solidFill>
              <a:schemeClr val="accent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590800" y="4541838"/>
            <a:ext cx="776288" cy="258762"/>
          </a:xfrm>
          <a:prstGeom prst="straightConnector1">
            <a:avLst/>
          </a:prstGeom>
          <a:ln w="25400">
            <a:solidFill>
              <a:schemeClr val="accent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28"/>
          <p:cNvSpPr txBox="1">
            <a:spLocks noChangeArrowheads="1"/>
          </p:cNvSpPr>
          <p:nvPr/>
        </p:nvSpPr>
        <p:spPr bwMode="auto">
          <a:xfrm>
            <a:off x="3366120" y="1295400"/>
            <a:ext cx="2577480" cy="276225"/>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1200" b="1" dirty="0">
                <a:solidFill>
                  <a:srgbClr val="FFFFFF">
                    <a:lumMod val="10000"/>
                  </a:srgbClr>
                </a:solidFill>
                <a:latin typeface="Arial" pitchFamily="34" charset="0"/>
                <a:cs typeface="Arial" pitchFamily="34" charset="0"/>
              </a:rPr>
              <a:t>Approach: Project One</a:t>
            </a:r>
          </a:p>
        </p:txBody>
      </p:sp>
      <p:sp>
        <p:nvSpPr>
          <p:cNvPr id="10" name="Rectangle 22"/>
          <p:cNvSpPr txBox="1">
            <a:spLocks/>
          </p:cNvSpPr>
          <p:nvPr/>
        </p:nvSpPr>
        <p:spPr bwMode="auto">
          <a:xfrm>
            <a:off x="3443288" y="1219200"/>
            <a:ext cx="2576512" cy="2225675"/>
          </a:xfrm>
          <a:prstGeom prst="rect">
            <a:avLst/>
          </a:prstGeom>
          <a:noFill/>
          <a:ln w="9525">
            <a:noFill/>
            <a:miter lim="800000"/>
            <a:headEnd/>
            <a:tailEnd/>
          </a:ln>
        </p:spPr>
        <p:txBody>
          <a:bodyPr/>
          <a:lstStyle/>
          <a:p>
            <a:pPr marL="342900" indent="-342900" fontAlgn="base">
              <a:lnSpc>
                <a:spcPct val="80000"/>
              </a:lnSpc>
              <a:spcBef>
                <a:spcPct val="20000"/>
              </a:spcBef>
              <a:spcAft>
                <a:spcPct val="0"/>
              </a:spcAft>
              <a:buFont typeface="Arial" pitchFamily="34" charset="0"/>
              <a:buChar char="•"/>
            </a:pPr>
            <a:endParaRPr lang="en-US" sz="1400" b="1" dirty="0">
              <a:solidFill>
                <a:srgbClr val="FFFFFF">
                  <a:lumMod val="10000"/>
                </a:srgbClr>
              </a:solidFill>
              <a:latin typeface="Arial" pitchFamily="34" charset="0"/>
              <a:cs typeface="Arial" pitchFamily="34" charset="0"/>
            </a:endParaRPr>
          </a:p>
          <a:p>
            <a:pPr marL="342900" indent="-342900" fontAlgn="base">
              <a:lnSpc>
                <a:spcPct val="80000"/>
              </a:lnSpc>
              <a:spcBef>
                <a:spcPct val="20000"/>
              </a:spcBef>
              <a:spcAft>
                <a:spcPct val="0"/>
              </a:spcAft>
            </a:pPr>
            <a:endParaRPr lang="en-US" sz="1400" b="1" dirty="0">
              <a:solidFill>
                <a:srgbClr val="FFFFFF">
                  <a:lumMod val="10000"/>
                </a:srgbClr>
              </a:solidFill>
              <a:latin typeface="Arial" pitchFamily="34" charset="0"/>
              <a:cs typeface="Arial" pitchFamily="34" charset="0"/>
            </a:endParaRP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Spoke to stakeholders individually to assess </a:t>
            </a:r>
            <a:r>
              <a:rPr lang="en-US" sz="1200" dirty="0" smtClean="0">
                <a:solidFill>
                  <a:srgbClr val="FFFFFF">
                    <a:lumMod val="10000"/>
                  </a:srgbClr>
                </a:solidFill>
                <a:latin typeface="Arial" pitchFamily="34" charset="0"/>
                <a:cs typeface="Arial" pitchFamily="34" charset="0"/>
              </a:rPr>
              <a:t>the understanding </a:t>
            </a:r>
            <a:r>
              <a:rPr lang="en-US" sz="1200" dirty="0">
                <a:solidFill>
                  <a:srgbClr val="FFFFFF">
                    <a:lumMod val="10000"/>
                  </a:srgbClr>
                </a:solidFill>
                <a:latin typeface="Arial" pitchFamily="34" charset="0"/>
                <a:cs typeface="Arial" pitchFamily="34" charset="0"/>
              </a:rPr>
              <a:t>of </a:t>
            </a:r>
            <a:r>
              <a:rPr lang="en-US" sz="1200" dirty="0" smtClean="0">
                <a:solidFill>
                  <a:srgbClr val="FFFFFF">
                    <a:lumMod val="10000"/>
                  </a:srgbClr>
                </a:solidFill>
                <a:latin typeface="Arial" pitchFamily="34" charset="0"/>
                <a:cs typeface="Arial" pitchFamily="34" charset="0"/>
              </a:rPr>
              <a:t>the expected </a:t>
            </a:r>
            <a:r>
              <a:rPr lang="en-US" sz="1200" dirty="0">
                <a:solidFill>
                  <a:srgbClr val="FFFFFF">
                    <a:lumMod val="10000"/>
                  </a:srgbClr>
                </a:solidFill>
                <a:latin typeface="Arial" pitchFamily="34" charset="0"/>
                <a:cs typeface="Arial" pitchFamily="34" charset="0"/>
              </a:rPr>
              <a:t>deliverable. </a:t>
            </a: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Classified stakeholders according to attitude towards the project and tailored future communication accordingly.</a:t>
            </a: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Held workshops with stakeholders to repeat and emphasize project aims.</a:t>
            </a:r>
          </a:p>
          <a:p>
            <a:pPr marL="342900" indent="-342900" fontAlgn="base">
              <a:lnSpc>
                <a:spcPct val="80000"/>
              </a:lnSpc>
              <a:spcBef>
                <a:spcPct val="20000"/>
              </a:spcBef>
              <a:spcAft>
                <a:spcPct val="0"/>
              </a:spcAft>
              <a:buFont typeface="Arial" pitchFamily="34" charset="0"/>
              <a:buChar char="•"/>
            </a:pPr>
            <a:endParaRPr lang="en-US" sz="1400" dirty="0">
              <a:solidFill>
                <a:srgbClr val="FFFFFF">
                  <a:lumMod val="10000"/>
                </a:srgbClr>
              </a:solidFill>
              <a:latin typeface="Arial" pitchFamily="34" charset="0"/>
              <a:cs typeface="Arial" pitchFamily="34" charset="0"/>
            </a:endParaRPr>
          </a:p>
          <a:p>
            <a:pPr marL="342900" indent="-342900" fontAlgn="base">
              <a:lnSpc>
                <a:spcPct val="80000"/>
              </a:lnSpc>
              <a:spcBef>
                <a:spcPct val="20000"/>
              </a:spcBef>
              <a:spcAft>
                <a:spcPct val="0"/>
              </a:spcAft>
            </a:pPr>
            <a:endParaRPr lang="en-US" sz="1400" dirty="0">
              <a:solidFill>
                <a:srgbClr val="FFFFFF">
                  <a:lumMod val="10000"/>
                </a:srgbClr>
              </a:solidFill>
              <a:latin typeface="Arial" pitchFamily="34" charset="0"/>
              <a:cs typeface="Arial" pitchFamily="34" charset="0"/>
            </a:endParaRPr>
          </a:p>
        </p:txBody>
      </p:sp>
      <p:sp>
        <p:nvSpPr>
          <p:cNvPr id="12" name="Rectangle 11"/>
          <p:cNvSpPr/>
          <p:nvPr/>
        </p:nvSpPr>
        <p:spPr>
          <a:xfrm>
            <a:off x="3352800" y="3962400"/>
            <a:ext cx="2576512" cy="2438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lumMod val="10000"/>
                </a:srgbClr>
              </a:solidFill>
            </a:endParaRPr>
          </a:p>
        </p:txBody>
      </p:sp>
      <p:sp>
        <p:nvSpPr>
          <p:cNvPr id="13" name="TextBox 30"/>
          <p:cNvSpPr txBox="1">
            <a:spLocks noChangeArrowheads="1"/>
          </p:cNvSpPr>
          <p:nvPr/>
        </p:nvSpPr>
        <p:spPr bwMode="auto">
          <a:xfrm>
            <a:off x="3347864" y="4065587"/>
            <a:ext cx="2595736" cy="277813"/>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1200" b="1" dirty="0">
                <a:solidFill>
                  <a:srgbClr val="FFFFFF">
                    <a:lumMod val="10000"/>
                  </a:srgbClr>
                </a:solidFill>
                <a:latin typeface="Arial" pitchFamily="34" charset="0"/>
                <a:cs typeface="Arial" pitchFamily="34" charset="0"/>
              </a:rPr>
              <a:t>Approach: Project Two</a:t>
            </a:r>
          </a:p>
        </p:txBody>
      </p:sp>
      <p:sp>
        <p:nvSpPr>
          <p:cNvPr id="14" name="Rectangle 22"/>
          <p:cNvSpPr txBox="1">
            <a:spLocks/>
          </p:cNvSpPr>
          <p:nvPr/>
        </p:nvSpPr>
        <p:spPr bwMode="auto">
          <a:xfrm>
            <a:off x="3352800" y="3962400"/>
            <a:ext cx="2576512" cy="1858962"/>
          </a:xfrm>
          <a:prstGeom prst="rect">
            <a:avLst/>
          </a:prstGeom>
          <a:noFill/>
          <a:ln w="9525">
            <a:noFill/>
            <a:miter lim="800000"/>
            <a:headEnd/>
            <a:tailEnd/>
          </a:ln>
        </p:spPr>
        <p:txBody>
          <a:bodyPr/>
          <a:lstStyle/>
          <a:p>
            <a:pPr marL="342900" indent="-342900" fontAlgn="base">
              <a:lnSpc>
                <a:spcPct val="80000"/>
              </a:lnSpc>
              <a:spcBef>
                <a:spcPct val="20000"/>
              </a:spcBef>
              <a:spcAft>
                <a:spcPct val="0"/>
              </a:spcAft>
              <a:buFont typeface="Arial" pitchFamily="34" charset="0"/>
              <a:buChar char="•"/>
            </a:pPr>
            <a:endParaRPr lang="en-US" sz="1400" b="1" dirty="0">
              <a:solidFill>
                <a:srgbClr val="FFFFFF">
                  <a:lumMod val="10000"/>
                </a:srgbClr>
              </a:solidFill>
              <a:latin typeface="Arial" pitchFamily="34" charset="0"/>
              <a:cs typeface="Arial" pitchFamily="34" charset="0"/>
            </a:endParaRPr>
          </a:p>
          <a:p>
            <a:pPr marL="342900" indent="-342900" fontAlgn="base">
              <a:lnSpc>
                <a:spcPct val="80000"/>
              </a:lnSpc>
              <a:spcBef>
                <a:spcPct val="20000"/>
              </a:spcBef>
              <a:spcAft>
                <a:spcPct val="0"/>
              </a:spcAft>
            </a:pPr>
            <a:endParaRPr lang="en-US" sz="1400" b="1" dirty="0">
              <a:solidFill>
                <a:srgbClr val="FFFFFF">
                  <a:lumMod val="10000"/>
                </a:srgbClr>
              </a:solidFill>
              <a:latin typeface="Arial" pitchFamily="34" charset="0"/>
              <a:cs typeface="Arial" pitchFamily="34" charset="0"/>
            </a:endParaRP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Identified list of </a:t>
            </a:r>
            <a:r>
              <a:rPr lang="en-US" sz="1200" dirty="0" smtClean="0">
                <a:solidFill>
                  <a:srgbClr val="FFFFFF">
                    <a:lumMod val="10000"/>
                  </a:srgbClr>
                </a:solidFill>
                <a:latin typeface="Arial" pitchFamily="34" charset="0"/>
                <a:cs typeface="Arial" pitchFamily="34" charset="0"/>
              </a:rPr>
              <a:t>stakeholders, </a:t>
            </a:r>
            <a:r>
              <a:rPr lang="en-US" sz="1200" dirty="0">
                <a:solidFill>
                  <a:srgbClr val="FFFFFF">
                    <a:lumMod val="10000"/>
                  </a:srgbClr>
                </a:solidFill>
                <a:latin typeface="Arial" pitchFamily="34" charset="0"/>
                <a:cs typeface="Arial" pitchFamily="34" charset="0"/>
              </a:rPr>
              <a:t>but failed to classify them and treat each group differently.</a:t>
            </a: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Minimal interaction with stakeholders caused project team to miss stakeholders’ differing views.</a:t>
            </a: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Overly technical project definition failed to clarify project aims to stakeholders.</a:t>
            </a:r>
          </a:p>
          <a:p>
            <a:pPr marL="342900" indent="-342900" fontAlgn="base">
              <a:lnSpc>
                <a:spcPct val="80000"/>
              </a:lnSpc>
              <a:spcBef>
                <a:spcPct val="20000"/>
              </a:spcBef>
              <a:spcAft>
                <a:spcPct val="0"/>
              </a:spcAft>
              <a:buFont typeface="Arial" pitchFamily="34" charset="0"/>
              <a:buChar char="•"/>
            </a:pPr>
            <a:endParaRPr lang="en-US" sz="1400" dirty="0">
              <a:solidFill>
                <a:srgbClr val="FFFFFF">
                  <a:lumMod val="10000"/>
                </a:srgbClr>
              </a:solidFill>
              <a:latin typeface="Arial" pitchFamily="34" charset="0"/>
              <a:cs typeface="Arial" pitchFamily="34" charset="0"/>
            </a:endParaRPr>
          </a:p>
          <a:p>
            <a:pPr marL="342900" indent="-342900" fontAlgn="base">
              <a:lnSpc>
                <a:spcPct val="80000"/>
              </a:lnSpc>
              <a:spcBef>
                <a:spcPct val="20000"/>
              </a:spcBef>
              <a:spcAft>
                <a:spcPct val="0"/>
              </a:spcAft>
            </a:pPr>
            <a:endParaRPr lang="en-US" sz="1400" dirty="0">
              <a:solidFill>
                <a:srgbClr val="FFFFFF">
                  <a:lumMod val="10000"/>
                </a:srgbClr>
              </a:solidFill>
              <a:latin typeface="Arial" pitchFamily="34" charset="0"/>
              <a:cs typeface="Arial" pitchFamily="34" charset="0"/>
            </a:endParaRPr>
          </a:p>
        </p:txBody>
      </p:sp>
      <p:sp>
        <p:nvSpPr>
          <p:cNvPr id="15" name="Rectangle 22"/>
          <p:cNvSpPr txBox="1">
            <a:spLocks/>
          </p:cNvSpPr>
          <p:nvPr/>
        </p:nvSpPr>
        <p:spPr bwMode="auto">
          <a:xfrm>
            <a:off x="6096000" y="1355725"/>
            <a:ext cx="2576512" cy="2378075"/>
          </a:xfrm>
          <a:prstGeom prst="rect">
            <a:avLst/>
          </a:prstGeom>
          <a:solidFill>
            <a:schemeClr val="accent3"/>
          </a:solidFill>
          <a:ln w="9525">
            <a:noFill/>
            <a:miter lim="800000"/>
            <a:headEnd/>
            <a:tailEnd/>
          </a:ln>
        </p:spPr>
        <p:txBody>
          <a:bodyPr/>
          <a:lstStyle/>
          <a:p>
            <a:pPr marL="342900" indent="-342900" fontAlgn="base">
              <a:lnSpc>
                <a:spcPct val="80000"/>
              </a:lnSpc>
              <a:spcBef>
                <a:spcPct val="20000"/>
              </a:spcBef>
              <a:spcAft>
                <a:spcPct val="0"/>
              </a:spcAft>
              <a:buFont typeface="Arial" pitchFamily="34" charset="0"/>
              <a:buChar char="•"/>
            </a:pPr>
            <a:endParaRPr lang="en-US" sz="1400" b="1">
              <a:solidFill>
                <a:srgbClr val="254061"/>
              </a:solidFill>
              <a:latin typeface="Tahoma" pitchFamily="34" charset="0"/>
              <a:cs typeface="Tahoma" pitchFamily="34" charset="0"/>
            </a:endParaRPr>
          </a:p>
          <a:p>
            <a:pPr marL="342900" indent="-342900" fontAlgn="base">
              <a:lnSpc>
                <a:spcPct val="80000"/>
              </a:lnSpc>
              <a:spcBef>
                <a:spcPct val="20000"/>
              </a:spcBef>
              <a:spcAft>
                <a:spcPct val="0"/>
              </a:spcAft>
            </a:pPr>
            <a:endParaRPr lang="en-US" sz="1400" b="1">
              <a:solidFill>
                <a:srgbClr val="254061"/>
              </a:solidFill>
              <a:latin typeface="Tahoma" pitchFamily="34" charset="0"/>
              <a:cs typeface="Tahoma" pitchFamily="34" charset="0"/>
            </a:endParaRPr>
          </a:p>
          <a:p>
            <a:pPr marL="342900" indent="-342900" fontAlgn="base">
              <a:lnSpc>
                <a:spcPct val="80000"/>
              </a:lnSpc>
              <a:spcBef>
                <a:spcPct val="20000"/>
              </a:spcBef>
              <a:spcAft>
                <a:spcPct val="0"/>
              </a:spcAft>
              <a:buFont typeface="Arial" pitchFamily="34" charset="0"/>
              <a:buChar char="•"/>
            </a:pPr>
            <a:endParaRPr lang="en-US" sz="1400">
              <a:solidFill>
                <a:srgbClr val="254061"/>
              </a:solidFill>
              <a:latin typeface="Tahoma" pitchFamily="34" charset="0"/>
              <a:cs typeface="Tahoma" pitchFamily="34" charset="0"/>
            </a:endParaRPr>
          </a:p>
          <a:p>
            <a:pPr marL="342900" indent="-342900" fontAlgn="base">
              <a:lnSpc>
                <a:spcPct val="80000"/>
              </a:lnSpc>
              <a:spcBef>
                <a:spcPct val="20000"/>
              </a:spcBef>
              <a:spcAft>
                <a:spcPct val="0"/>
              </a:spcAft>
            </a:pPr>
            <a:endParaRPr lang="en-US" sz="1400">
              <a:solidFill>
                <a:srgbClr val="254061"/>
              </a:solidFill>
              <a:latin typeface="Tahoma" pitchFamily="34" charset="0"/>
              <a:cs typeface="Tahoma" pitchFamily="34" charset="0"/>
            </a:endParaRPr>
          </a:p>
        </p:txBody>
      </p:sp>
      <p:sp>
        <p:nvSpPr>
          <p:cNvPr id="16" name="TextBox 46"/>
          <p:cNvSpPr txBox="1">
            <a:spLocks noChangeArrowheads="1"/>
          </p:cNvSpPr>
          <p:nvPr/>
        </p:nvSpPr>
        <p:spPr bwMode="auto">
          <a:xfrm>
            <a:off x="6120172" y="1492250"/>
            <a:ext cx="2576513" cy="276225"/>
          </a:xfrm>
          <a:prstGeom prst="rect">
            <a:avLst/>
          </a:prstGeom>
          <a:noFill/>
          <a:ln w="9525">
            <a:noFill/>
            <a:miter lim="800000"/>
            <a:headEnd/>
            <a:tailEnd/>
          </a:ln>
        </p:spPr>
        <p:txBody>
          <a:bodyPr>
            <a:spAutoFit/>
          </a:bodyPr>
          <a:lstStyle/>
          <a:p>
            <a:pPr algn="ctr" fontAlgn="base">
              <a:spcBef>
                <a:spcPct val="0"/>
              </a:spcBef>
              <a:spcAft>
                <a:spcPct val="0"/>
              </a:spcAft>
            </a:pPr>
            <a:r>
              <a:rPr lang="en-US" sz="1200" b="1" dirty="0">
                <a:solidFill>
                  <a:srgbClr val="FFFFFF">
                    <a:lumMod val="10000"/>
                  </a:srgbClr>
                </a:solidFill>
                <a:latin typeface="Arial" pitchFamily="34" charset="0"/>
                <a:cs typeface="Arial" pitchFamily="34" charset="0"/>
              </a:rPr>
              <a:t>Result: Project One Succeeds</a:t>
            </a:r>
          </a:p>
        </p:txBody>
      </p:sp>
      <p:sp>
        <p:nvSpPr>
          <p:cNvPr id="17" name="Rectangle 22"/>
          <p:cNvSpPr txBox="1">
            <a:spLocks/>
          </p:cNvSpPr>
          <p:nvPr/>
        </p:nvSpPr>
        <p:spPr bwMode="auto">
          <a:xfrm>
            <a:off x="6096000" y="1447800"/>
            <a:ext cx="2576512" cy="2225675"/>
          </a:xfrm>
          <a:prstGeom prst="rect">
            <a:avLst/>
          </a:prstGeom>
          <a:noFill/>
          <a:ln w="9525">
            <a:noFill/>
            <a:miter lim="800000"/>
            <a:headEnd/>
            <a:tailEnd/>
          </a:ln>
        </p:spPr>
        <p:txBody>
          <a:bodyPr/>
          <a:lstStyle/>
          <a:p>
            <a:pPr marL="800100" lvl="1" indent="-342900" fontAlgn="base">
              <a:lnSpc>
                <a:spcPct val="80000"/>
              </a:lnSpc>
              <a:spcBef>
                <a:spcPct val="20000"/>
              </a:spcBef>
              <a:spcAft>
                <a:spcPct val="0"/>
              </a:spcAft>
              <a:buFont typeface="Arial" pitchFamily="34" charset="0"/>
              <a:buChar char="•"/>
            </a:pPr>
            <a:endParaRPr lang="en-US" sz="1400" b="1" dirty="0">
              <a:solidFill>
                <a:srgbClr val="FFFFFF">
                  <a:lumMod val="10000"/>
                </a:srgbClr>
              </a:solidFill>
              <a:latin typeface="Arial" pitchFamily="34" charset="0"/>
              <a:cs typeface="Arial" pitchFamily="34" charset="0"/>
            </a:endParaRPr>
          </a:p>
          <a:p>
            <a:pPr marL="342900" indent="-342900" fontAlgn="base">
              <a:lnSpc>
                <a:spcPct val="80000"/>
              </a:lnSpc>
              <a:spcBef>
                <a:spcPct val="20000"/>
              </a:spcBef>
              <a:spcAft>
                <a:spcPct val="0"/>
              </a:spcAft>
            </a:pPr>
            <a:endParaRPr lang="en-US" sz="1400" b="1" dirty="0">
              <a:solidFill>
                <a:srgbClr val="FFFFFF">
                  <a:lumMod val="10000"/>
                </a:srgbClr>
              </a:solidFill>
              <a:latin typeface="Arial" pitchFamily="34" charset="0"/>
              <a:cs typeface="Arial" pitchFamily="34" charset="0"/>
            </a:endParaRP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Stakeholders all understood that the deliverable was a </a:t>
            </a:r>
            <a:r>
              <a:rPr lang="en-US" sz="1200" dirty="0" smtClean="0">
                <a:solidFill>
                  <a:srgbClr val="FFFFFF">
                    <a:lumMod val="10000"/>
                  </a:srgbClr>
                </a:solidFill>
                <a:latin typeface="Arial" pitchFamily="34" charset="0"/>
                <a:cs typeface="Arial" pitchFamily="34" charset="0"/>
              </a:rPr>
              <a:t>working prototype </a:t>
            </a:r>
            <a:r>
              <a:rPr lang="en-US" sz="1200" dirty="0">
                <a:solidFill>
                  <a:srgbClr val="FFFFFF">
                    <a:lumMod val="10000"/>
                  </a:srgbClr>
                </a:solidFill>
                <a:latin typeface="Arial" pitchFamily="34" charset="0"/>
                <a:cs typeface="Arial" pitchFamily="34" charset="0"/>
              </a:rPr>
              <a:t>not intended for immediate production.</a:t>
            </a: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Champions explained project benefits to dissenters. </a:t>
            </a:r>
          </a:p>
          <a:p>
            <a:pPr marL="227013" indent="-227013"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Stakeholders all </a:t>
            </a:r>
            <a:r>
              <a:rPr lang="en-US" sz="1200" dirty="0" smtClean="0">
                <a:solidFill>
                  <a:srgbClr val="FFFFFF">
                    <a:lumMod val="10000"/>
                  </a:srgbClr>
                </a:solidFill>
                <a:latin typeface="Arial" pitchFamily="34" charset="0"/>
                <a:cs typeface="Arial" pitchFamily="34" charset="0"/>
              </a:rPr>
              <a:t>provided their approval </a:t>
            </a:r>
            <a:r>
              <a:rPr lang="en-US" sz="1200" dirty="0">
                <a:solidFill>
                  <a:srgbClr val="FFFFFF">
                    <a:lumMod val="10000"/>
                  </a:srgbClr>
                </a:solidFill>
                <a:latin typeface="Arial" pitchFamily="34" charset="0"/>
                <a:cs typeface="Arial" pitchFamily="34" charset="0"/>
              </a:rPr>
              <a:t>before widespread project release.</a:t>
            </a:r>
          </a:p>
          <a:p>
            <a:pPr marL="342900" indent="-342900" fontAlgn="base">
              <a:lnSpc>
                <a:spcPct val="80000"/>
              </a:lnSpc>
              <a:spcBef>
                <a:spcPct val="20000"/>
              </a:spcBef>
              <a:spcAft>
                <a:spcPct val="0"/>
              </a:spcAft>
              <a:buFont typeface="Arial" pitchFamily="34" charset="0"/>
              <a:buChar char="•"/>
            </a:pPr>
            <a:endParaRPr lang="en-US" sz="1400" dirty="0">
              <a:solidFill>
                <a:srgbClr val="FFFFFF">
                  <a:lumMod val="10000"/>
                </a:srgbClr>
              </a:solidFill>
              <a:latin typeface="Arial" pitchFamily="34" charset="0"/>
              <a:cs typeface="Arial" pitchFamily="34" charset="0"/>
            </a:endParaRPr>
          </a:p>
          <a:p>
            <a:pPr marL="342900" indent="-342900" fontAlgn="base">
              <a:lnSpc>
                <a:spcPct val="80000"/>
              </a:lnSpc>
              <a:spcBef>
                <a:spcPct val="20000"/>
              </a:spcBef>
              <a:spcAft>
                <a:spcPct val="0"/>
              </a:spcAft>
            </a:pPr>
            <a:endParaRPr lang="en-US" sz="1400" dirty="0">
              <a:solidFill>
                <a:srgbClr val="FFFFFF">
                  <a:lumMod val="10000"/>
                </a:srgbClr>
              </a:solidFill>
              <a:latin typeface="Arial" pitchFamily="34" charset="0"/>
              <a:cs typeface="Arial" pitchFamily="34" charset="0"/>
            </a:endParaRPr>
          </a:p>
        </p:txBody>
      </p:sp>
      <p:sp>
        <p:nvSpPr>
          <p:cNvPr id="18" name="Rectangle 17"/>
          <p:cNvSpPr/>
          <p:nvPr/>
        </p:nvSpPr>
        <p:spPr>
          <a:xfrm>
            <a:off x="6145213" y="3962400"/>
            <a:ext cx="2576512" cy="2438400"/>
          </a:xfrm>
          <a:prstGeom prst="rect">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781D0A">
                  <a:lumMod val="75000"/>
                </a:srgbClr>
              </a:solidFill>
            </a:endParaRPr>
          </a:p>
        </p:txBody>
      </p:sp>
      <p:sp>
        <p:nvSpPr>
          <p:cNvPr id="19" name="TextBox 49"/>
          <p:cNvSpPr txBox="1">
            <a:spLocks noChangeArrowheads="1"/>
          </p:cNvSpPr>
          <p:nvPr/>
        </p:nvSpPr>
        <p:spPr bwMode="auto">
          <a:xfrm>
            <a:off x="6145212" y="4065587"/>
            <a:ext cx="2541588" cy="277813"/>
          </a:xfrm>
          <a:prstGeom prst="rect">
            <a:avLst/>
          </a:prstGeom>
          <a:noFill/>
          <a:ln w="9525">
            <a:noFill/>
            <a:miter lim="800000"/>
            <a:headEnd/>
            <a:tailEnd/>
          </a:ln>
        </p:spPr>
        <p:txBody>
          <a:bodyPr>
            <a:spAutoFit/>
          </a:bodyPr>
          <a:lstStyle/>
          <a:p>
            <a:pPr algn="ctr" fontAlgn="base">
              <a:spcBef>
                <a:spcPct val="0"/>
              </a:spcBef>
              <a:spcAft>
                <a:spcPct val="0"/>
              </a:spcAft>
            </a:pPr>
            <a:r>
              <a:rPr lang="en-US" sz="1200" b="1" dirty="0">
                <a:solidFill>
                  <a:srgbClr val="FAFAFA"/>
                </a:solidFill>
                <a:latin typeface="Arial" pitchFamily="34" charset="0"/>
                <a:cs typeface="Arial" pitchFamily="34" charset="0"/>
              </a:rPr>
              <a:t>Result: Project Two Fails</a:t>
            </a:r>
          </a:p>
        </p:txBody>
      </p:sp>
      <p:sp>
        <p:nvSpPr>
          <p:cNvPr id="20" name="Rectangle 22"/>
          <p:cNvSpPr txBox="1">
            <a:spLocks/>
          </p:cNvSpPr>
          <p:nvPr/>
        </p:nvSpPr>
        <p:spPr bwMode="auto">
          <a:xfrm>
            <a:off x="6172200" y="3962400"/>
            <a:ext cx="2514599" cy="2225675"/>
          </a:xfrm>
          <a:prstGeom prst="rect">
            <a:avLst/>
          </a:prstGeom>
          <a:noFill/>
          <a:ln w="9525">
            <a:noFill/>
            <a:miter lim="800000"/>
            <a:headEnd/>
            <a:tailEnd/>
          </a:ln>
        </p:spPr>
        <p:txBody>
          <a:bodyPr/>
          <a:lstStyle/>
          <a:p>
            <a:pPr marL="342900" indent="-342900" fontAlgn="base">
              <a:lnSpc>
                <a:spcPct val="80000"/>
              </a:lnSpc>
              <a:spcBef>
                <a:spcPct val="20000"/>
              </a:spcBef>
              <a:spcAft>
                <a:spcPct val="0"/>
              </a:spcAft>
              <a:buFont typeface="Arial" pitchFamily="34" charset="0"/>
              <a:buChar char="•"/>
            </a:pPr>
            <a:endParaRPr lang="en-US" sz="1400" b="1" dirty="0">
              <a:solidFill>
                <a:srgbClr val="254061"/>
              </a:solidFill>
              <a:latin typeface="Arial" pitchFamily="34" charset="0"/>
              <a:cs typeface="Arial" pitchFamily="34" charset="0"/>
            </a:endParaRPr>
          </a:p>
          <a:p>
            <a:pPr marL="342900" indent="-342900" fontAlgn="base">
              <a:lnSpc>
                <a:spcPct val="80000"/>
              </a:lnSpc>
              <a:spcBef>
                <a:spcPct val="20000"/>
              </a:spcBef>
              <a:spcAft>
                <a:spcPct val="0"/>
              </a:spcAft>
            </a:pPr>
            <a:endParaRPr lang="en-US" sz="1400" b="1" dirty="0">
              <a:solidFill>
                <a:srgbClr val="254061"/>
              </a:solidFill>
              <a:latin typeface="Arial" pitchFamily="34" charset="0"/>
              <a:cs typeface="Arial" pitchFamily="34" charset="0"/>
            </a:endParaRPr>
          </a:p>
          <a:p>
            <a:pPr marL="227013" indent="-227013" fontAlgn="base">
              <a:spcBef>
                <a:spcPct val="20000"/>
              </a:spcBef>
              <a:spcAft>
                <a:spcPct val="0"/>
              </a:spcAft>
              <a:buFont typeface="Arial" pitchFamily="34" charset="0"/>
              <a:buChar char="•"/>
            </a:pPr>
            <a:r>
              <a:rPr lang="en-US" sz="1200" dirty="0">
                <a:solidFill>
                  <a:srgbClr val="FAFAFA"/>
                </a:solidFill>
                <a:latin typeface="Arial" pitchFamily="34" charset="0"/>
                <a:cs typeface="Arial" pitchFamily="34" charset="0"/>
              </a:rPr>
              <a:t>Champions turned </a:t>
            </a:r>
            <a:r>
              <a:rPr lang="en-US" sz="1200" dirty="0" smtClean="0">
                <a:solidFill>
                  <a:srgbClr val="FAFAFA"/>
                </a:solidFill>
                <a:latin typeface="Arial" pitchFamily="34" charset="0"/>
                <a:cs typeface="Arial" pitchFamily="34" charset="0"/>
              </a:rPr>
              <a:t>against the  </a:t>
            </a:r>
            <a:r>
              <a:rPr lang="en-US" sz="1200" dirty="0">
                <a:solidFill>
                  <a:srgbClr val="FAFAFA"/>
                </a:solidFill>
                <a:latin typeface="Arial" pitchFamily="34" charset="0"/>
                <a:cs typeface="Arial" pitchFamily="34" charset="0"/>
              </a:rPr>
              <a:t>project when they found out that the deliverable would not go into </a:t>
            </a:r>
            <a:r>
              <a:rPr lang="en-US" sz="1200" dirty="0" smtClean="0">
                <a:solidFill>
                  <a:srgbClr val="FAFAFA"/>
                </a:solidFill>
                <a:latin typeface="Arial" pitchFamily="34" charset="0"/>
                <a:cs typeface="Arial" pitchFamily="34" charset="0"/>
              </a:rPr>
              <a:t>production immediately.</a:t>
            </a:r>
            <a:endParaRPr lang="en-US" sz="1200" dirty="0">
              <a:solidFill>
                <a:srgbClr val="FAFAFA"/>
              </a:solidFill>
              <a:latin typeface="Arial" pitchFamily="34" charset="0"/>
              <a:cs typeface="Arial" pitchFamily="34" charset="0"/>
            </a:endParaRPr>
          </a:p>
          <a:p>
            <a:pPr marL="227013" indent="-227013" fontAlgn="base">
              <a:spcBef>
                <a:spcPct val="20000"/>
              </a:spcBef>
              <a:spcAft>
                <a:spcPct val="0"/>
              </a:spcAft>
              <a:buFont typeface="Arial" pitchFamily="34" charset="0"/>
              <a:buChar char="•"/>
            </a:pPr>
            <a:r>
              <a:rPr lang="en-US" sz="1200" dirty="0">
                <a:solidFill>
                  <a:srgbClr val="FAFAFA"/>
                </a:solidFill>
                <a:latin typeface="Arial" pitchFamily="34" charset="0"/>
                <a:cs typeface="Arial" pitchFamily="34" charset="0"/>
              </a:rPr>
              <a:t>Dissenters sent “I told you so” </a:t>
            </a:r>
            <a:r>
              <a:rPr lang="en-US" sz="1200" dirty="0" smtClean="0">
                <a:solidFill>
                  <a:srgbClr val="FAFAFA"/>
                </a:solidFill>
                <a:latin typeface="Arial" pitchFamily="34" charset="0"/>
                <a:cs typeface="Arial" pitchFamily="34" charset="0"/>
              </a:rPr>
              <a:t>emails </a:t>
            </a:r>
            <a:r>
              <a:rPr lang="en-US" sz="1200" dirty="0">
                <a:solidFill>
                  <a:srgbClr val="FAFAFA"/>
                </a:solidFill>
                <a:latin typeface="Arial" pitchFamily="34" charset="0"/>
                <a:cs typeface="Arial" pitchFamily="34" charset="0"/>
              </a:rPr>
              <a:t>to senior management.</a:t>
            </a:r>
          </a:p>
          <a:p>
            <a:pPr marL="227013" indent="-227013" fontAlgn="base">
              <a:spcBef>
                <a:spcPct val="20000"/>
              </a:spcBef>
              <a:spcAft>
                <a:spcPct val="0"/>
              </a:spcAft>
              <a:buFont typeface="Arial" pitchFamily="34" charset="0"/>
              <a:buChar char="•"/>
            </a:pPr>
            <a:r>
              <a:rPr lang="en-US" sz="1200" dirty="0">
                <a:solidFill>
                  <a:srgbClr val="FAFAFA"/>
                </a:solidFill>
                <a:latin typeface="Arial" pitchFamily="34" charset="0"/>
                <a:cs typeface="Arial" pitchFamily="34" charset="0"/>
              </a:rPr>
              <a:t>Project deemed </a:t>
            </a:r>
            <a:r>
              <a:rPr lang="en-US" sz="1200" dirty="0" smtClean="0">
                <a:solidFill>
                  <a:srgbClr val="FAFAFA"/>
                </a:solidFill>
                <a:latin typeface="Arial" pitchFamily="34" charset="0"/>
                <a:cs typeface="Arial" pitchFamily="34" charset="0"/>
              </a:rPr>
              <a:t>unsuccessful by </a:t>
            </a:r>
            <a:r>
              <a:rPr lang="en-US" sz="1200" dirty="0">
                <a:solidFill>
                  <a:srgbClr val="FAFAFA"/>
                </a:solidFill>
                <a:latin typeface="Arial" pitchFamily="34" charset="0"/>
                <a:cs typeface="Arial" pitchFamily="34" charset="0"/>
              </a:rPr>
              <a:t>the IT executive committee.</a:t>
            </a:r>
          </a:p>
          <a:p>
            <a:pPr marL="342900" indent="-342900" fontAlgn="base">
              <a:lnSpc>
                <a:spcPct val="80000"/>
              </a:lnSpc>
              <a:spcBef>
                <a:spcPct val="20000"/>
              </a:spcBef>
              <a:spcAft>
                <a:spcPct val="0"/>
              </a:spcAft>
            </a:pPr>
            <a:endParaRPr lang="en-US" sz="1400" dirty="0">
              <a:solidFill>
                <a:srgbClr val="254061"/>
              </a:solidFill>
              <a:latin typeface="Arial" pitchFamily="34" charset="0"/>
              <a:cs typeface="Arial" pitchFamily="34" charset="0"/>
            </a:endParaRPr>
          </a:p>
        </p:txBody>
      </p:sp>
      <p:pic>
        <p:nvPicPr>
          <p:cNvPr id="21" name="Picture 20"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10000"/>
                  </a:schemeClr>
                </a:solidFill>
              </a:rPr>
              <a:t>IT has needs too: information, approval, and championship</a:t>
            </a:r>
            <a:endParaRPr lang="en-US" dirty="0"/>
          </a:p>
        </p:txBody>
      </p:sp>
      <p:sp>
        <p:nvSpPr>
          <p:cNvPr id="4" name="TextBox 8"/>
          <p:cNvSpPr txBox="1">
            <a:spLocks noChangeArrowheads="1"/>
          </p:cNvSpPr>
          <p:nvPr/>
        </p:nvSpPr>
        <p:spPr bwMode="auto">
          <a:xfrm>
            <a:off x="3810000" y="4237347"/>
            <a:ext cx="5181600" cy="307777"/>
          </a:xfrm>
          <a:prstGeom prst="rect">
            <a:avLst/>
          </a:prstGeom>
          <a:noFill/>
          <a:ln w="9525">
            <a:noFill/>
            <a:miter lim="800000"/>
            <a:headEnd/>
            <a:tailEnd/>
          </a:ln>
        </p:spPr>
        <p:txBody>
          <a:bodyPr>
            <a:spAutoFit/>
          </a:bodyPr>
          <a:lstStyle/>
          <a:p>
            <a:pPr algn="ctr" fontAlgn="base">
              <a:spcBef>
                <a:spcPct val="0"/>
              </a:spcBef>
              <a:spcAft>
                <a:spcPct val="0"/>
              </a:spcAft>
            </a:pPr>
            <a:r>
              <a:rPr lang="en-US" sz="1400" dirty="0">
                <a:solidFill>
                  <a:srgbClr val="FFFFFF">
                    <a:lumMod val="10000"/>
                  </a:srgbClr>
                </a:solidFill>
                <a:latin typeface="Arial" pitchFamily="34" charset="0"/>
                <a:cs typeface="Arial" pitchFamily="34" charset="0"/>
              </a:rPr>
              <a:t>Actively engage stakeholders to get projects approved.</a:t>
            </a:r>
          </a:p>
        </p:txBody>
      </p:sp>
      <p:sp>
        <p:nvSpPr>
          <p:cNvPr id="5" name="Rectangle 22"/>
          <p:cNvSpPr txBox="1">
            <a:spLocks/>
          </p:cNvSpPr>
          <p:nvPr/>
        </p:nvSpPr>
        <p:spPr bwMode="auto">
          <a:xfrm>
            <a:off x="478867" y="1976859"/>
            <a:ext cx="2950133" cy="3108325"/>
          </a:xfrm>
          <a:prstGeom prst="rect">
            <a:avLst/>
          </a:prstGeom>
          <a:noFill/>
          <a:ln w="9525">
            <a:noFill/>
            <a:miter lim="800000"/>
            <a:headEnd/>
            <a:tailEnd/>
          </a:ln>
        </p:spPr>
        <p:txBody>
          <a:bodyPr/>
          <a:lstStyle/>
          <a:p>
            <a:pPr marL="342900" indent="-342900" fontAlgn="base">
              <a:lnSpc>
                <a:spcPct val="80000"/>
              </a:lnSpc>
              <a:spcBef>
                <a:spcPct val="20000"/>
              </a:spcBef>
              <a:spcAft>
                <a:spcPct val="0"/>
              </a:spcAft>
              <a:buFont typeface="Arial" pitchFamily="34" charset="0"/>
              <a:buChar char="•"/>
            </a:pPr>
            <a:endParaRPr lang="en-US" sz="1200" b="1" dirty="0">
              <a:solidFill>
                <a:srgbClr val="FFFFFF">
                  <a:lumMod val="10000"/>
                </a:srgbClr>
              </a:solidFill>
              <a:latin typeface="Arial" pitchFamily="34" charset="0"/>
              <a:cs typeface="Arial" pitchFamily="34" charset="0"/>
            </a:endParaRPr>
          </a:p>
          <a:p>
            <a:pPr marL="342900" indent="-342900" fontAlgn="base">
              <a:lnSpc>
                <a:spcPct val="80000"/>
              </a:lnSpc>
              <a:spcBef>
                <a:spcPct val="20000"/>
              </a:spcBef>
              <a:spcAft>
                <a:spcPct val="0"/>
              </a:spcAft>
            </a:pPr>
            <a:endParaRPr lang="en-US" sz="1200" b="1" dirty="0">
              <a:solidFill>
                <a:srgbClr val="FFFFFF">
                  <a:lumMod val="10000"/>
                </a:srgbClr>
              </a:solidFill>
              <a:latin typeface="Arial" pitchFamily="34" charset="0"/>
              <a:cs typeface="Arial" pitchFamily="34" charset="0"/>
            </a:endParaRPr>
          </a:p>
          <a:p>
            <a:pPr marL="342900" indent="-342900"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Project approval </a:t>
            </a:r>
            <a:r>
              <a:rPr lang="en-US" sz="1200" dirty="0" smtClean="0">
                <a:solidFill>
                  <a:srgbClr val="FFFFFF">
                    <a:lumMod val="10000"/>
                  </a:srgbClr>
                </a:solidFill>
                <a:latin typeface="Arial" pitchFamily="34" charset="0"/>
                <a:cs typeface="Arial" pitchFamily="34" charset="0"/>
              </a:rPr>
              <a:t>and </a:t>
            </a:r>
            <a:r>
              <a:rPr lang="en-US" sz="1200" dirty="0">
                <a:solidFill>
                  <a:srgbClr val="FFFFFF">
                    <a:lumMod val="10000"/>
                  </a:srgbClr>
                </a:solidFill>
                <a:latin typeface="Arial" pitchFamily="34" charset="0"/>
                <a:cs typeface="Arial" pitchFamily="34" charset="0"/>
              </a:rPr>
              <a:t>sponsorship (from the IT executive committee).</a:t>
            </a:r>
          </a:p>
          <a:p>
            <a:pPr marL="342900" indent="-342900"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Budget resourcing (mostly from the CFO).</a:t>
            </a:r>
          </a:p>
          <a:p>
            <a:pPr marL="342900" indent="-342900"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Staff recruitment and releases (primarily from the HR Director).</a:t>
            </a:r>
          </a:p>
          <a:p>
            <a:pPr marL="342900" indent="-342900" fontAlgn="base">
              <a:spcBef>
                <a:spcPct val="20000"/>
              </a:spcBef>
              <a:spcAft>
                <a:spcPct val="0"/>
              </a:spcAft>
              <a:buFont typeface="Arial" pitchFamily="34" charset="0"/>
              <a:buChar char="•"/>
            </a:pPr>
            <a:r>
              <a:rPr lang="en-US" sz="1200" dirty="0">
                <a:solidFill>
                  <a:srgbClr val="FFFFFF">
                    <a:lumMod val="10000"/>
                  </a:srgbClr>
                </a:solidFill>
                <a:latin typeface="Arial" pitchFamily="34" charset="0"/>
                <a:cs typeface="Arial" pitchFamily="34" charset="0"/>
              </a:rPr>
              <a:t>Information on upcoming project requirements (mainly from Business Unit Directors).</a:t>
            </a:r>
          </a:p>
          <a:p>
            <a:pPr marL="342900" indent="-342900" fontAlgn="base">
              <a:lnSpc>
                <a:spcPct val="80000"/>
              </a:lnSpc>
              <a:spcBef>
                <a:spcPct val="20000"/>
              </a:spcBef>
              <a:spcAft>
                <a:spcPct val="0"/>
              </a:spcAft>
              <a:buFont typeface="Arial" pitchFamily="34" charset="0"/>
              <a:buChar char="•"/>
            </a:pPr>
            <a:endParaRPr lang="en-US" sz="1200" dirty="0">
              <a:solidFill>
                <a:srgbClr val="FFFFFF">
                  <a:lumMod val="10000"/>
                </a:srgbClr>
              </a:solidFill>
              <a:latin typeface="Arial" pitchFamily="34" charset="0"/>
              <a:cs typeface="Arial" pitchFamily="34" charset="0"/>
            </a:endParaRPr>
          </a:p>
        </p:txBody>
      </p:sp>
      <p:sp>
        <p:nvSpPr>
          <p:cNvPr id="6" name="TextBox 10"/>
          <p:cNvSpPr txBox="1">
            <a:spLocks noChangeArrowheads="1"/>
          </p:cNvSpPr>
          <p:nvPr/>
        </p:nvSpPr>
        <p:spPr bwMode="auto">
          <a:xfrm>
            <a:off x="457200" y="1487269"/>
            <a:ext cx="3273425" cy="646331"/>
          </a:xfrm>
          <a:prstGeom prst="rect">
            <a:avLst/>
          </a:prstGeom>
          <a:noFill/>
          <a:ln w="9525">
            <a:noFill/>
            <a:miter lim="800000"/>
            <a:headEnd/>
            <a:tailEnd/>
          </a:ln>
        </p:spPr>
        <p:txBody>
          <a:bodyPr>
            <a:spAutoFit/>
          </a:bodyPr>
          <a:lstStyle/>
          <a:p>
            <a:pPr fontAlgn="base">
              <a:spcBef>
                <a:spcPct val="0"/>
              </a:spcBef>
              <a:spcAft>
                <a:spcPct val="0"/>
              </a:spcAft>
            </a:pPr>
            <a:r>
              <a:rPr lang="en-US" sz="1200" dirty="0">
                <a:solidFill>
                  <a:srgbClr val="FFFFFF">
                    <a:lumMod val="10000"/>
                  </a:srgbClr>
                </a:solidFill>
                <a:latin typeface="Arial" pitchFamily="34" charset="0"/>
                <a:cs typeface="Arial" pitchFamily="34" charset="0"/>
              </a:rPr>
              <a:t>IT leaders need to understand corporate strategy, priority, and expectations to provide real value. Operationally, IT needs:</a:t>
            </a:r>
          </a:p>
        </p:txBody>
      </p:sp>
      <p:pic>
        <p:nvPicPr>
          <p:cNvPr id="7" name="Picture 6"/>
          <p:cNvPicPr>
            <a:picLocks noChangeAspect="1"/>
          </p:cNvPicPr>
          <p:nvPr/>
        </p:nvPicPr>
        <p:blipFill>
          <a:blip r:embed="rId3" cstate="print"/>
          <a:srcRect/>
          <a:stretch>
            <a:fillRect/>
          </a:stretch>
        </p:blipFill>
        <p:spPr bwMode="auto">
          <a:xfrm>
            <a:off x="4114800" y="1295400"/>
            <a:ext cx="4572000" cy="2693988"/>
          </a:xfrm>
          <a:prstGeom prst="rect">
            <a:avLst/>
          </a:prstGeom>
          <a:noFill/>
          <a:ln w="9525">
            <a:noFill/>
            <a:miter lim="800000"/>
            <a:headEnd/>
            <a:tailEnd/>
          </a:ln>
        </p:spPr>
      </p:pic>
      <p:sp>
        <p:nvSpPr>
          <p:cNvPr id="8" name="TextBox 8"/>
          <p:cNvSpPr txBox="1">
            <a:spLocks noChangeArrowheads="1"/>
          </p:cNvSpPr>
          <p:nvPr/>
        </p:nvSpPr>
        <p:spPr bwMode="auto">
          <a:xfrm>
            <a:off x="533400" y="5181600"/>
            <a:ext cx="8077200" cy="954107"/>
          </a:xfrm>
          <a:prstGeom prst="rect">
            <a:avLst/>
          </a:prstGeom>
          <a:noFill/>
          <a:ln w="9525">
            <a:solidFill>
              <a:schemeClr val="tx1"/>
            </a:solidFill>
            <a:miter lim="800000"/>
            <a:headEnd/>
            <a:tailEnd/>
          </a:ln>
        </p:spPr>
        <p:txBody>
          <a:bodyPr wrap="square">
            <a:spAutoFit/>
          </a:bodyPr>
          <a:lstStyle/>
          <a:p>
            <a:pPr fontAlgn="base">
              <a:spcBef>
                <a:spcPct val="0"/>
              </a:spcBef>
              <a:spcAft>
                <a:spcPct val="0"/>
              </a:spcAft>
              <a:defRPr/>
            </a:pPr>
            <a:r>
              <a:rPr lang="en-US" sz="1400" i="1" dirty="0" smtClean="0">
                <a:solidFill>
                  <a:srgbClr val="FFFFFF">
                    <a:lumMod val="10000"/>
                  </a:srgbClr>
                </a:solidFill>
                <a:latin typeface="+mj-lt"/>
                <a:cs typeface="Arial" charset="0"/>
              </a:rPr>
              <a:t>“About five years ago, we had little communication with the department heads. The technical stuff was being done without regard to what the business process needs were, so there were big mistakes being made all over the place.”</a:t>
            </a:r>
          </a:p>
          <a:p>
            <a:pPr fontAlgn="base">
              <a:spcBef>
                <a:spcPct val="0"/>
              </a:spcBef>
              <a:spcAft>
                <a:spcPct val="0"/>
              </a:spcAft>
              <a:defRPr/>
            </a:pPr>
            <a:r>
              <a:rPr lang="en-US" sz="1400" i="1" dirty="0" smtClean="0">
                <a:solidFill>
                  <a:srgbClr val="FFFFFF">
                    <a:lumMod val="10000"/>
                  </a:srgbClr>
                </a:solidFill>
                <a:cs typeface="Arial" charset="0"/>
              </a:rPr>
              <a:t>						</a:t>
            </a:r>
            <a:r>
              <a:rPr lang="en-US" sz="1200" dirty="0" smtClean="0">
                <a:solidFill>
                  <a:srgbClr val="FFFFFF">
                    <a:lumMod val="10000"/>
                  </a:srgbClr>
                </a:solidFill>
                <a:latin typeface="Arial" pitchFamily="34" charset="0"/>
                <a:cs typeface="Arial" pitchFamily="34" charset="0"/>
              </a:rPr>
              <a:t>– IT Head, Public Sector</a:t>
            </a:r>
            <a:endParaRPr lang="en-US" sz="1200" dirty="0">
              <a:solidFill>
                <a:srgbClr val="FFFFFF">
                  <a:lumMod val="10000"/>
                </a:srgbClr>
              </a:solidFill>
              <a:latin typeface="Arial" pitchFamily="34" charset="0"/>
              <a:cs typeface="Arial" pitchFamily="34" charset="0"/>
            </a:endParaRPr>
          </a:p>
        </p:txBody>
      </p: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 Stakeholder Management Planning Approach</a:t>
            </a:r>
            <a:endParaRPr lang="en-CA" dirty="0"/>
          </a:p>
        </p:txBody>
      </p:sp>
      <p:sp>
        <p:nvSpPr>
          <p:cNvPr id="33" name="Text Placeholder 2"/>
          <p:cNvSpPr>
            <a:spLocks noGrp="1"/>
          </p:cNvSpPr>
          <p:nvPr>
            <p:ph type="body" sz="quarter" idx="16"/>
          </p:nvPr>
        </p:nvSpPr>
        <p:spPr>
          <a:xfrm>
            <a:off x="325437" y="1219200"/>
            <a:ext cx="4246563" cy="5410200"/>
          </a:xfrm>
        </p:spPr>
        <p:txBody>
          <a:bodyPr/>
          <a:lstStyle/>
          <a:p>
            <a:pPr>
              <a:buFont typeface="Arial" pitchFamily="34" charset="0"/>
              <a:buNone/>
            </a:pPr>
            <a:r>
              <a:rPr lang="en-US" b="1" dirty="0" smtClean="0"/>
              <a:t>Step 1: Stakeholder Management Goals &amp; Objectives</a:t>
            </a:r>
          </a:p>
          <a:p>
            <a:pPr lvl="1">
              <a:buFont typeface="Arial" pitchFamily="34" charset="0"/>
              <a:buChar char="•"/>
            </a:pPr>
            <a:r>
              <a:rPr lang="en-US" dirty="0" smtClean="0"/>
              <a:t>Increase stakeholder satisfaction.</a:t>
            </a:r>
          </a:p>
          <a:p>
            <a:pPr lvl="1">
              <a:buFont typeface="Arial" pitchFamily="34" charset="0"/>
              <a:buChar char="•"/>
            </a:pPr>
            <a:r>
              <a:rPr lang="en-US" dirty="0" smtClean="0"/>
              <a:t>Alignment with the needs of stakeholders.</a:t>
            </a:r>
          </a:p>
          <a:p>
            <a:pPr lvl="1">
              <a:buFont typeface="Arial" pitchFamily="34" charset="0"/>
              <a:buChar char="•"/>
            </a:pPr>
            <a:r>
              <a:rPr lang="en-US" dirty="0" smtClean="0"/>
              <a:t>Build stakeholder confidence.</a:t>
            </a:r>
          </a:p>
          <a:p>
            <a:pPr lvl="2">
              <a:buSzTx/>
              <a:buFont typeface="Courier New" pitchFamily="49" charset="0"/>
              <a:buChar char="o"/>
            </a:pPr>
            <a:r>
              <a:rPr lang="en-US" dirty="0" smtClean="0"/>
              <a:t>Increase available budget.</a:t>
            </a:r>
          </a:p>
          <a:p>
            <a:pPr lvl="2">
              <a:buSzTx/>
              <a:buFont typeface="Courier New" pitchFamily="49" charset="0"/>
              <a:buChar char="o"/>
            </a:pPr>
            <a:r>
              <a:rPr lang="en-US" dirty="0" smtClean="0"/>
              <a:t>Decrease work-</a:t>
            </a:r>
            <a:r>
              <a:rPr lang="en-US" dirty="0" err="1" smtClean="0"/>
              <a:t>arounds</a:t>
            </a:r>
            <a:r>
              <a:rPr lang="en-US" dirty="0" smtClean="0"/>
              <a:t> from IT. </a:t>
            </a:r>
          </a:p>
          <a:p>
            <a:pPr lvl="2">
              <a:buSzTx/>
              <a:buFont typeface="Courier New" pitchFamily="49" charset="0"/>
              <a:buChar char="o"/>
            </a:pPr>
            <a:r>
              <a:rPr lang="en-US" dirty="0" smtClean="0"/>
              <a:t>Understand value and cost.</a:t>
            </a:r>
          </a:p>
          <a:p>
            <a:pPr>
              <a:buFont typeface="Arial" pitchFamily="34" charset="0"/>
              <a:buNone/>
            </a:pPr>
            <a:endParaRPr lang="en-US" b="1" u="sng" dirty="0" smtClean="0"/>
          </a:p>
          <a:p>
            <a:pPr>
              <a:buFont typeface="Arial" pitchFamily="34" charset="0"/>
              <a:buNone/>
            </a:pPr>
            <a:r>
              <a:rPr lang="en-US" b="1" dirty="0" smtClean="0"/>
              <a:t>Step 2: Stakeholder Management Accountability</a:t>
            </a:r>
            <a:r>
              <a:rPr lang="en-US" b="1" u="sng" dirty="0" smtClean="0"/>
              <a:t> </a:t>
            </a:r>
          </a:p>
          <a:p>
            <a:pPr lvl="1">
              <a:buFont typeface="Arial" pitchFamily="34" charset="0"/>
              <a:buChar char="•"/>
            </a:pPr>
            <a:r>
              <a:rPr lang="en-US" dirty="0" smtClean="0"/>
              <a:t>Who will participate within the program.  </a:t>
            </a:r>
          </a:p>
          <a:p>
            <a:pPr lvl="1">
              <a:buFont typeface="Arial" pitchFamily="34" charset="0"/>
              <a:buChar char="•"/>
            </a:pPr>
            <a:r>
              <a:rPr lang="en-US" dirty="0" smtClean="0"/>
              <a:t> Responsibility and accountability.</a:t>
            </a:r>
          </a:p>
          <a:p>
            <a:pPr>
              <a:buFont typeface="Arial" pitchFamily="34" charset="0"/>
              <a:buNone/>
            </a:pPr>
            <a:endParaRPr lang="en-US" b="1" u="sng" dirty="0" smtClean="0"/>
          </a:p>
          <a:p>
            <a:pPr>
              <a:buFont typeface="Arial" pitchFamily="34" charset="0"/>
              <a:buNone/>
            </a:pPr>
            <a:r>
              <a:rPr lang="en-US" b="1" dirty="0" smtClean="0"/>
              <a:t>Step 3: Identify &amp; Prioritize Stakeholders</a:t>
            </a:r>
          </a:p>
          <a:p>
            <a:pPr lvl="1">
              <a:buFont typeface="Arial" pitchFamily="34" charset="0"/>
              <a:buChar char="•"/>
            </a:pPr>
            <a:r>
              <a:rPr lang="en-US" dirty="0" smtClean="0"/>
              <a:t>Identify key stakeholders.</a:t>
            </a:r>
          </a:p>
          <a:p>
            <a:pPr lvl="1">
              <a:buFont typeface="Arial" pitchFamily="34" charset="0"/>
              <a:buChar char="•"/>
            </a:pPr>
            <a:r>
              <a:rPr lang="en-US" dirty="0" smtClean="0"/>
              <a:t>Prioritize stakeholders and segment.</a:t>
            </a:r>
          </a:p>
          <a:p>
            <a:pPr>
              <a:buFont typeface="Arial" pitchFamily="34" charset="0"/>
              <a:buNone/>
            </a:pPr>
            <a:endParaRPr lang="en-US" b="1" u="sng" dirty="0" smtClean="0"/>
          </a:p>
          <a:p>
            <a:pPr>
              <a:buFont typeface="Arial" pitchFamily="34" charset="0"/>
              <a:buNone/>
            </a:pPr>
            <a:r>
              <a:rPr lang="en-US" b="1" dirty="0" smtClean="0"/>
              <a:t>Step 4: Discuss Available Engagement &amp; Communication Techniques</a:t>
            </a:r>
          </a:p>
          <a:p>
            <a:pPr lvl="1">
              <a:buFont typeface="Arial" pitchFamily="34" charset="0"/>
              <a:buChar char="•"/>
            </a:pPr>
            <a:r>
              <a:rPr lang="en-US" dirty="0" smtClean="0"/>
              <a:t>Group meetings, one-on-ones, etc.</a:t>
            </a:r>
          </a:p>
          <a:p>
            <a:pPr lvl="1">
              <a:buFont typeface="Arial" pitchFamily="34" charset="0"/>
              <a:buChar char="•"/>
            </a:pPr>
            <a:r>
              <a:rPr lang="en-US" dirty="0" smtClean="0"/>
              <a:t>Building IT advocates program.</a:t>
            </a:r>
          </a:p>
        </p:txBody>
      </p:sp>
      <p:sp>
        <p:nvSpPr>
          <p:cNvPr id="34" name="Rectangle 33"/>
          <p:cNvSpPr/>
          <p:nvPr/>
        </p:nvSpPr>
        <p:spPr>
          <a:xfrm>
            <a:off x="4572000" y="1219200"/>
            <a:ext cx="4572000" cy="5188600"/>
          </a:xfrm>
          <a:prstGeom prst="rect">
            <a:avLst/>
          </a:prstGeom>
        </p:spPr>
        <p:txBody>
          <a:bodyPr>
            <a:spAutoFit/>
          </a:bodyPr>
          <a:lstStyle/>
          <a:p>
            <a:pPr marL="174625" indent="-174625" eaLnBrk="0" fontAlgn="base" hangingPunct="0">
              <a:spcBef>
                <a:spcPts val="500"/>
              </a:spcBef>
              <a:spcAft>
                <a:spcPct val="0"/>
              </a:spcAft>
              <a:buClr>
                <a:srgbClr val="254061"/>
              </a:buClr>
              <a:buSzPct val="120000"/>
              <a:defRPr/>
            </a:pPr>
            <a:r>
              <a:rPr lang="en-US" sz="1200" b="1" dirty="0">
                <a:solidFill>
                  <a:srgbClr val="333333"/>
                </a:solidFill>
              </a:rPr>
              <a:t>Step </a:t>
            </a:r>
            <a:r>
              <a:rPr lang="en-US" sz="1200" b="1" dirty="0" smtClean="0">
                <a:solidFill>
                  <a:srgbClr val="333333"/>
                </a:solidFill>
              </a:rPr>
              <a:t>5: Build </a:t>
            </a:r>
            <a:r>
              <a:rPr lang="en-US" sz="1200" b="1" dirty="0">
                <a:solidFill>
                  <a:srgbClr val="333333"/>
                </a:solidFill>
              </a:rPr>
              <a:t>Stakeholder Engagement Plan  </a:t>
            </a: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Outline </a:t>
            </a:r>
            <a:r>
              <a:rPr lang="en-US" sz="1200" dirty="0" smtClean="0">
                <a:solidFill>
                  <a:srgbClr val="333333"/>
                </a:solidFill>
              </a:rPr>
              <a:t>key </a:t>
            </a:r>
            <a:r>
              <a:rPr lang="en-US" sz="1200" dirty="0">
                <a:solidFill>
                  <a:srgbClr val="333333"/>
                </a:solidFill>
              </a:rPr>
              <a:t>stakeholder </a:t>
            </a:r>
            <a:r>
              <a:rPr lang="en-US" sz="1200" dirty="0" smtClean="0">
                <a:solidFill>
                  <a:srgbClr val="333333"/>
                </a:solidFill>
              </a:rPr>
              <a:t>message. </a:t>
            </a:r>
            <a:endParaRPr lang="en-US" sz="1200" dirty="0">
              <a:solidFill>
                <a:srgbClr val="333333"/>
              </a:solidFill>
            </a:endParaRP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Detail communication </a:t>
            </a:r>
            <a:r>
              <a:rPr lang="en-US" sz="1200" dirty="0" smtClean="0">
                <a:solidFill>
                  <a:srgbClr val="333333"/>
                </a:solidFill>
              </a:rPr>
              <a:t>and activities.</a:t>
            </a:r>
            <a:endParaRPr lang="en-US" sz="1200" dirty="0">
              <a:solidFill>
                <a:srgbClr val="333333"/>
              </a:solidFill>
            </a:endParaRP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Build a </a:t>
            </a:r>
            <a:r>
              <a:rPr lang="en-US" sz="1200" dirty="0" smtClean="0">
                <a:solidFill>
                  <a:srgbClr val="333333"/>
                </a:solidFill>
              </a:rPr>
              <a:t>segmented </a:t>
            </a:r>
            <a:r>
              <a:rPr lang="en-US" sz="1200" dirty="0">
                <a:solidFill>
                  <a:srgbClr val="333333"/>
                </a:solidFill>
              </a:rPr>
              <a:t>e</a:t>
            </a:r>
            <a:r>
              <a:rPr lang="en-US" sz="1200" dirty="0" smtClean="0">
                <a:solidFill>
                  <a:srgbClr val="333333"/>
                </a:solidFill>
              </a:rPr>
              <a:t>ngagement strategy.</a:t>
            </a:r>
            <a:endParaRPr lang="en-US" sz="1200" dirty="0">
              <a:solidFill>
                <a:srgbClr val="333333"/>
              </a:solidFill>
            </a:endParaRPr>
          </a:p>
          <a:p>
            <a:pPr marL="174625" indent="-174625" eaLnBrk="0" fontAlgn="base" hangingPunct="0">
              <a:spcBef>
                <a:spcPts val="500"/>
              </a:spcBef>
              <a:spcAft>
                <a:spcPct val="0"/>
              </a:spcAft>
              <a:buClr>
                <a:srgbClr val="254061"/>
              </a:buClr>
              <a:buSzPct val="120000"/>
              <a:defRPr/>
            </a:pPr>
            <a:endParaRPr lang="en-US" sz="1200" b="1" u="sng" dirty="0">
              <a:solidFill>
                <a:srgbClr val="333333"/>
              </a:solidFill>
              <a:ea typeface="Tahoma" pitchFamily="34" charset="0"/>
              <a:cs typeface="Tahoma" pitchFamily="34" charset="0"/>
            </a:endParaRPr>
          </a:p>
          <a:p>
            <a:pPr marL="174625" indent="-174625" eaLnBrk="0" fontAlgn="base" hangingPunct="0">
              <a:spcBef>
                <a:spcPts val="500"/>
              </a:spcBef>
              <a:spcAft>
                <a:spcPct val="0"/>
              </a:spcAft>
              <a:buClr>
                <a:srgbClr val="254061"/>
              </a:buClr>
              <a:buSzPct val="120000"/>
              <a:defRPr/>
            </a:pPr>
            <a:r>
              <a:rPr lang="en-US" sz="1200" b="1" dirty="0">
                <a:solidFill>
                  <a:srgbClr val="333333"/>
                </a:solidFill>
                <a:ea typeface="Tahoma" pitchFamily="34" charset="0"/>
                <a:cs typeface="Tahoma" pitchFamily="34" charset="0"/>
              </a:rPr>
              <a:t>Step </a:t>
            </a:r>
            <a:r>
              <a:rPr lang="en-US" sz="1200" b="1" dirty="0" smtClean="0">
                <a:solidFill>
                  <a:srgbClr val="333333"/>
                </a:solidFill>
                <a:ea typeface="Tahoma" pitchFamily="34" charset="0"/>
                <a:cs typeface="Tahoma" pitchFamily="34" charset="0"/>
              </a:rPr>
              <a:t>6: </a:t>
            </a:r>
            <a:r>
              <a:rPr lang="en-US" sz="1200" b="1" dirty="0">
                <a:solidFill>
                  <a:srgbClr val="333333"/>
                </a:solidFill>
                <a:ea typeface="Tahoma" pitchFamily="34" charset="0"/>
                <a:cs typeface="Tahoma" pitchFamily="34" charset="0"/>
              </a:rPr>
              <a:t>Plan Initial Communication  </a:t>
            </a: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Solicit </a:t>
            </a:r>
            <a:r>
              <a:rPr lang="en-US" sz="1200" dirty="0" smtClean="0">
                <a:solidFill>
                  <a:srgbClr val="333333"/>
                </a:solidFill>
              </a:rPr>
              <a:t>feedback and </a:t>
            </a:r>
            <a:r>
              <a:rPr lang="en-US" sz="1200" dirty="0">
                <a:solidFill>
                  <a:srgbClr val="333333"/>
                </a:solidFill>
              </a:rPr>
              <a:t>s</a:t>
            </a:r>
            <a:r>
              <a:rPr lang="en-US" sz="1200" dirty="0" smtClean="0">
                <a:solidFill>
                  <a:srgbClr val="333333"/>
                </a:solidFill>
              </a:rPr>
              <a:t>takeholder goals.</a:t>
            </a:r>
            <a:endParaRPr lang="en-US" sz="1200" dirty="0">
              <a:solidFill>
                <a:srgbClr val="333333"/>
              </a:solidFill>
            </a:endParaRP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Solicit </a:t>
            </a:r>
            <a:r>
              <a:rPr lang="en-US" sz="1200" dirty="0" smtClean="0">
                <a:solidFill>
                  <a:srgbClr val="333333"/>
                </a:solidFill>
              </a:rPr>
              <a:t>stakeholders’ </a:t>
            </a:r>
            <a:r>
              <a:rPr lang="en-US" sz="1200" dirty="0">
                <a:solidFill>
                  <a:srgbClr val="333333"/>
                </a:solidFill>
              </a:rPr>
              <a:t>i</a:t>
            </a:r>
            <a:r>
              <a:rPr lang="en-US" sz="1200" dirty="0" smtClean="0">
                <a:solidFill>
                  <a:srgbClr val="333333"/>
                </a:solidFill>
              </a:rPr>
              <a:t>nformation needs.</a:t>
            </a:r>
            <a:endParaRPr lang="en-US" sz="1200" dirty="0">
              <a:solidFill>
                <a:srgbClr val="333333"/>
              </a:solidFill>
            </a:endParaRPr>
          </a:p>
          <a:p>
            <a:pPr marL="174625" indent="-174625" eaLnBrk="0" fontAlgn="base" hangingPunct="0">
              <a:spcBef>
                <a:spcPts val="500"/>
              </a:spcBef>
              <a:spcAft>
                <a:spcPct val="0"/>
              </a:spcAft>
              <a:buClr>
                <a:srgbClr val="254061"/>
              </a:buClr>
              <a:buSzPct val="120000"/>
              <a:buFont typeface="Arial" pitchFamily="34" charset="0"/>
              <a:buChar char="•"/>
              <a:defRPr/>
            </a:pPr>
            <a:endParaRPr lang="en-US" sz="1200" dirty="0">
              <a:solidFill>
                <a:srgbClr val="333333"/>
              </a:solidFill>
              <a:ea typeface="Tahoma" pitchFamily="34" charset="0"/>
              <a:cs typeface="Tahoma" pitchFamily="34" charset="0"/>
            </a:endParaRPr>
          </a:p>
          <a:p>
            <a:pPr marL="174625" indent="-174625" eaLnBrk="0" fontAlgn="base" hangingPunct="0">
              <a:spcBef>
                <a:spcPts val="500"/>
              </a:spcBef>
              <a:spcAft>
                <a:spcPct val="0"/>
              </a:spcAft>
              <a:buClr>
                <a:srgbClr val="254061"/>
              </a:buClr>
              <a:buSzPct val="120000"/>
              <a:defRPr/>
            </a:pPr>
            <a:r>
              <a:rPr lang="en-US" sz="1200" b="1" dirty="0">
                <a:solidFill>
                  <a:srgbClr val="333333"/>
                </a:solidFill>
                <a:ea typeface="Tahoma" pitchFamily="34" charset="0"/>
                <a:cs typeface="Tahoma" pitchFamily="34" charset="0"/>
              </a:rPr>
              <a:t>Step </a:t>
            </a:r>
            <a:r>
              <a:rPr lang="en-US" sz="1200" b="1" dirty="0" smtClean="0">
                <a:solidFill>
                  <a:srgbClr val="333333"/>
                </a:solidFill>
                <a:ea typeface="Tahoma" pitchFamily="34" charset="0"/>
                <a:cs typeface="Tahoma" pitchFamily="34" charset="0"/>
              </a:rPr>
              <a:t>7: </a:t>
            </a:r>
            <a:r>
              <a:rPr lang="en-US" sz="1200" b="1" dirty="0">
                <a:solidFill>
                  <a:srgbClr val="333333"/>
                </a:solidFill>
                <a:ea typeface="Tahoma" pitchFamily="34" charset="0"/>
                <a:cs typeface="Tahoma" pitchFamily="34" charset="0"/>
              </a:rPr>
              <a:t>Stakeholder Engagement &amp; Reporting</a:t>
            </a: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Show-back of where and how money is being spent by goals </a:t>
            </a:r>
            <a:r>
              <a:rPr lang="en-US" sz="1200" dirty="0" smtClean="0">
                <a:solidFill>
                  <a:srgbClr val="333333"/>
                </a:solidFill>
              </a:rPr>
              <a:t>and stakeholders.</a:t>
            </a:r>
            <a:endParaRPr lang="en-US" sz="1200" dirty="0">
              <a:solidFill>
                <a:srgbClr val="333333"/>
              </a:solidFill>
            </a:endParaRP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Benchmarking </a:t>
            </a:r>
            <a:r>
              <a:rPr lang="en-US" sz="1200" dirty="0" smtClean="0">
                <a:solidFill>
                  <a:srgbClr val="333333"/>
                </a:solidFill>
              </a:rPr>
              <a:t>data </a:t>
            </a:r>
            <a:r>
              <a:rPr lang="en-US" sz="1200" dirty="0">
                <a:solidFill>
                  <a:srgbClr val="333333"/>
                </a:solidFill>
              </a:rPr>
              <a:t>about spending </a:t>
            </a:r>
            <a:r>
              <a:rPr lang="en-US" sz="1200" dirty="0" smtClean="0">
                <a:solidFill>
                  <a:srgbClr val="333333"/>
                </a:solidFill>
              </a:rPr>
              <a:t>efficiency.</a:t>
            </a:r>
            <a:endParaRPr lang="en-US" sz="1200" dirty="0">
              <a:solidFill>
                <a:srgbClr val="333333"/>
              </a:solidFill>
            </a:endParaRP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Project </a:t>
            </a:r>
            <a:r>
              <a:rPr lang="en-US" sz="1200" dirty="0" smtClean="0">
                <a:solidFill>
                  <a:srgbClr val="333333"/>
                </a:solidFill>
              </a:rPr>
              <a:t>benefit </a:t>
            </a:r>
            <a:r>
              <a:rPr lang="en-US" sz="1200" dirty="0">
                <a:solidFill>
                  <a:srgbClr val="333333"/>
                </a:solidFill>
              </a:rPr>
              <a:t>r</a:t>
            </a:r>
            <a:r>
              <a:rPr lang="en-US" sz="1200" dirty="0" smtClean="0">
                <a:solidFill>
                  <a:srgbClr val="333333"/>
                </a:solidFill>
              </a:rPr>
              <a:t>ealization </a:t>
            </a:r>
            <a:r>
              <a:rPr lang="en-US" sz="1200" dirty="0">
                <a:solidFill>
                  <a:srgbClr val="333333"/>
                </a:solidFill>
              </a:rPr>
              <a:t>/ </a:t>
            </a:r>
            <a:r>
              <a:rPr lang="en-US" sz="1200" dirty="0" smtClean="0">
                <a:solidFill>
                  <a:srgbClr val="333333"/>
                </a:solidFill>
              </a:rPr>
              <a:t>demonstrate </a:t>
            </a:r>
            <a:r>
              <a:rPr lang="en-US" sz="1200" dirty="0">
                <a:solidFill>
                  <a:srgbClr val="333333"/>
                </a:solidFill>
              </a:rPr>
              <a:t>v</a:t>
            </a:r>
            <a:r>
              <a:rPr lang="en-US" sz="1200" dirty="0" smtClean="0">
                <a:solidFill>
                  <a:srgbClr val="333333"/>
                </a:solidFill>
              </a:rPr>
              <a:t>alue </a:t>
            </a:r>
            <a:r>
              <a:rPr lang="en-US" sz="1200" dirty="0">
                <a:solidFill>
                  <a:srgbClr val="333333"/>
                </a:solidFill>
              </a:rPr>
              <a:t>of </a:t>
            </a:r>
            <a:r>
              <a:rPr lang="en-US" sz="1200" dirty="0" smtClean="0">
                <a:solidFill>
                  <a:srgbClr val="333333"/>
                </a:solidFill>
              </a:rPr>
              <a:t>IT.</a:t>
            </a:r>
            <a:endParaRPr lang="en-US" sz="1200" dirty="0">
              <a:solidFill>
                <a:srgbClr val="333333"/>
              </a:solidFill>
            </a:endParaRP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Annual IT </a:t>
            </a:r>
            <a:r>
              <a:rPr lang="en-US" sz="1200" dirty="0" smtClean="0">
                <a:solidFill>
                  <a:srgbClr val="333333"/>
                </a:solidFill>
              </a:rPr>
              <a:t>report – credibility.</a:t>
            </a:r>
            <a:endParaRPr lang="en-US" sz="1200" dirty="0">
              <a:solidFill>
                <a:srgbClr val="333333"/>
              </a:solidFill>
            </a:endParaRP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Annual </a:t>
            </a:r>
            <a:r>
              <a:rPr lang="en-US" sz="1200" dirty="0" smtClean="0">
                <a:solidFill>
                  <a:srgbClr val="333333"/>
                </a:solidFill>
              </a:rPr>
              <a:t>surveys </a:t>
            </a:r>
            <a:r>
              <a:rPr lang="en-US" sz="1200" dirty="0">
                <a:solidFill>
                  <a:srgbClr val="333333"/>
                </a:solidFill>
              </a:rPr>
              <a:t>of </a:t>
            </a:r>
            <a:r>
              <a:rPr lang="en-US" sz="1200" dirty="0" smtClean="0">
                <a:solidFill>
                  <a:srgbClr val="333333"/>
                </a:solidFill>
              </a:rPr>
              <a:t>stakeholder </a:t>
            </a:r>
            <a:r>
              <a:rPr lang="en-US" sz="1200" dirty="0">
                <a:solidFill>
                  <a:srgbClr val="333333"/>
                </a:solidFill>
              </a:rPr>
              <a:t>s</a:t>
            </a:r>
            <a:r>
              <a:rPr lang="en-US" sz="1200" dirty="0" smtClean="0">
                <a:solidFill>
                  <a:srgbClr val="333333"/>
                </a:solidFill>
              </a:rPr>
              <a:t>atisfaction </a:t>
            </a:r>
            <a:r>
              <a:rPr lang="en-US" sz="1200" dirty="0">
                <a:solidFill>
                  <a:srgbClr val="333333"/>
                </a:solidFill>
              </a:rPr>
              <a:t>and </a:t>
            </a:r>
            <a:r>
              <a:rPr lang="en-US" sz="1200" dirty="0" smtClean="0">
                <a:solidFill>
                  <a:srgbClr val="333333"/>
                </a:solidFill>
              </a:rPr>
              <a:t>value.</a:t>
            </a:r>
            <a:endParaRPr lang="en-US" sz="1200" dirty="0">
              <a:solidFill>
                <a:srgbClr val="333333"/>
              </a:solidFill>
            </a:endParaRPr>
          </a:p>
          <a:p>
            <a:pPr marL="174625" indent="-174625" eaLnBrk="0" fontAlgn="base" hangingPunct="0">
              <a:spcBef>
                <a:spcPts val="500"/>
              </a:spcBef>
              <a:spcAft>
                <a:spcPct val="0"/>
              </a:spcAft>
              <a:buClr>
                <a:srgbClr val="254061"/>
              </a:buClr>
              <a:buSzPct val="120000"/>
              <a:defRPr/>
            </a:pPr>
            <a:endParaRPr lang="en-US" sz="1200" dirty="0">
              <a:solidFill>
                <a:srgbClr val="333333"/>
              </a:solidFill>
              <a:ea typeface="Tahoma" pitchFamily="34" charset="0"/>
              <a:cs typeface="Tahoma" pitchFamily="34" charset="0"/>
            </a:endParaRPr>
          </a:p>
          <a:p>
            <a:pPr marL="174625" indent="-174625" eaLnBrk="0" fontAlgn="base" hangingPunct="0">
              <a:spcBef>
                <a:spcPts val="500"/>
              </a:spcBef>
              <a:spcAft>
                <a:spcPct val="0"/>
              </a:spcAft>
              <a:buClr>
                <a:srgbClr val="254061"/>
              </a:buClr>
              <a:buSzPct val="120000"/>
              <a:defRPr/>
            </a:pPr>
            <a:r>
              <a:rPr lang="en-US" sz="1200" b="1" dirty="0">
                <a:solidFill>
                  <a:srgbClr val="333333"/>
                </a:solidFill>
                <a:ea typeface="Tahoma" pitchFamily="34" charset="0"/>
                <a:cs typeface="Tahoma" pitchFamily="34" charset="0"/>
              </a:rPr>
              <a:t>Step </a:t>
            </a:r>
            <a:r>
              <a:rPr lang="en-US" sz="1200" b="1" dirty="0" smtClean="0">
                <a:solidFill>
                  <a:srgbClr val="333333"/>
                </a:solidFill>
                <a:ea typeface="Tahoma" pitchFamily="34" charset="0"/>
                <a:cs typeface="Tahoma" pitchFamily="34" charset="0"/>
              </a:rPr>
              <a:t>8: </a:t>
            </a:r>
            <a:r>
              <a:rPr lang="en-US" sz="1200" b="1" dirty="0">
                <a:solidFill>
                  <a:srgbClr val="333333"/>
                </a:solidFill>
                <a:ea typeface="Tahoma" pitchFamily="34" charset="0"/>
                <a:cs typeface="Tahoma" pitchFamily="34" charset="0"/>
              </a:rPr>
              <a:t>Manage Stakeholders</a:t>
            </a: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Manage </a:t>
            </a:r>
            <a:r>
              <a:rPr lang="en-US" sz="1200" dirty="0" smtClean="0">
                <a:solidFill>
                  <a:srgbClr val="333333"/>
                </a:solidFill>
              </a:rPr>
              <a:t>expectations</a:t>
            </a:r>
            <a:r>
              <a:rPr lang="en-US" sz="1200" dirty="0">
                <a:solidFill>
                  <a:srgbClr val="333333"/>
                </a:solidFill>
              </a:rPr>
              <a:t>, </a:t>
            </a:r>
            <a:r>
              <a:rPr lang="en-US" sz="1200" dirty="0" smtClean="0">
                <a:solidFill>
                  <a:srgbClr val="333333"/>
                </a:solidFill>
              </a:rPr>
              <a:t>trust, and relationships.</a:t>
            </a:r>
            <a:endParaRPr lang="en-US" sz="1200" dirty="0">
              <a:solidFill>
                <a:srgbClr val="333333"/>
              </a:solidFill>
            </a:endParaRP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Formal </a:t>
            </a:r>
            <a:r>
              <a:rPr lang="en-US" sz="1200" dirty="0" smtClean="0">
                <a:solidFill>
                  <a:srgbClr val="333333"/>
                </a:solidFill>
              </a:rPr>
              <a:t>stakeholder </a:t>
            </a:r>
            <a:r>
              <a:rPr lang="en-US" sz="1200" dirty="0">
                <a:solidFill>
                  <a:srgbClr val="333333"/>
                </a:solidFill>
              </a:rPr>
              <a:t>s</a:t>
            </a:r>
            <a:r>
              <a:rPr lang="en-US" sz="1200" dirty="0" smtClean="0">
                <a:solidFill>
                  <a:srgbClr val="333333"/>
                </a:solidFill>
              </a:rPr>
              <a:t>atisfaction program.</a:t>
            </a:r>
            <a:endParaRPr lang="en-US" sz="1200" dirty="0">
              <a:solidFill>
                <a:srgbClr val="333333"/>
              </a:solidFill>
            </a:endParaRPr>
          </a:p>
          <a:p>
            <a:pPr marL="361950" lvl="1" indent="-180975" eaLnBrk="0" fontAlgn="base" hangingPunct="0">
              <a:spcBef>
                <a:spcPts val="500"/>
              </a:spcBef>
              <a:spcAft>
                <a:spcPct val="0"/>
              </a:spcAft>
              <a:buClr>
                <a:srgbClr val="333333"/>
              </a:buClr>
              <a:buSzPct val="150000"/>
              <a:buFont typeface="Arial" pitchFamily="34" charset="0"/>
              <a:buChar char="•"/>
              <a:defRPr/>
            </a:pPr>
            <a:r>
              <a:rPr lang="en-US" sz="1200" dirty="0">
                <a:solidFill>
                  <a:srgbClr val="333333"/>
                </a:solidFill>
              </a:rPr>
              <a:t>Stakeholder </a:t>
            </a:r>
            <a:r>
              <a:rPr lang="en-US" sz="1200" dirty="0" smtClean="0">
                <a:solidFill>
                  <a:srgbClr val="333333"/>
                </a:solidFill>
              </a:rPr>
              <a:t>tracking and reporting.</a:t>
            </a:r>
            <a:endParaRPr lang="en-US" sz="1200" dirty="0">
              <a:solidFill>
                <a:srgbClr val="333333"/>
              </a:solidFill>
            </a:endParaRPr>
          </a:p>
        </p:txBody>
      </p:sp>
      <p:pic>
        <p:nvPicPr>
          <p:cNvPr id="5" name="Picture 4"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10000"/>
                  </a:schemeClr>
                </a:solidFill>
                <a:latin typeface="Georgia" pitchFamily="18" charset="0"/>
              </a:rPr>
              <a:t>Business stakeholders are not programmed to come to IT with their needs – IT must go to them</a:t>
            </a:r>
            <a:endParaRPr lang="en-US" dirty="0"/>
          </a:p>
        </p:txBody>
      </p:sp>
      <p:sp>
        <p:nvSpPr>
          <p:cNvPr id="19" name="TextBox 13"/>
          <p:cNvSpPr txBox="1">
            <a:spLocks noChangeArrowheads="1"/>
          </p:cNvSpPr>
          <p:nvPr/>
        </p:nvSpPr>
        <p:spPr bwMode="auto">
          <a:xfrm>
            <a:off x="3619041" y="1447800"/>
            <a:ext cx="3467559" cy="523875"/>
          </a:xfrm>
          <a:prstGeom prst="rect">
            <a:avLst/>
          </a:prstGeom>
          <a:noFill/>
          <a:ln w="9525">
            <a:noFill/>
            <a:miter lim="800000"/>
            <a:headEnd/>
            <a:tailEnd/>
          </a:ln>
        </p:spPr>
        <p:txBody>
          <a:bodyPr wrap="square">
            <a:spAutoFit/>
          </a:bodyPr>
          <a:lstStyle/>
          <a:p>
            <a:pPr fontAlgn="base">
              <a:spcBef>
                <a:spcPct val="0"/>
              </a:spcBef>
              <a:spcAft>
                <a:spcPct val="0"/>
              </a:spcAft>
            </a:pPr>
            <a:r>
              <a:rPr lang="en-US" sz="1400" dirty="0">
                <a:solidFill>
                  <a:srgbClr val="FFFFFF">
                    <a:lumMod val="10000"/>
                  </a:srgbClr>
                </a:solidFill>
                <a:latin typeface="Arial" pitchFamily="34" charset="0"/>
                <a:cs typeface="Arial" pitchFamily="34" charset="0"/>
              </a:rPr>
              <a:t>Use the Info-Tech </a:t>
            </a:r>
            <a:r>
              <a:rPr lang="en-US" sz="1400" i="1" dirty="0" smtClean="0">
                <a:solidFill>
                  <a:srgbClr val="FFFFFF">
                    <a:lumMod val="10000"/>
                  </a:srgbClr>
                </a:solidFill>
                <a:latin typeface="Arial" pitchFamily="34" charset="0"/>
                <a:cs typeface="Arial" pitchFamily="34" charset="0"/>
                <a:hlinkClick r:id="rId3"/>
              </a:rPr>
              <a:t>Business </a:t>
            </a:r>
            <a:r>
              <a:rPr lang="en-US" sz="1400" i="1" dirty="0">
                <a:solidFill>
                  <a:srgbClr val="FFFFFF">
                    <a:lumMod val="10000"/>
                  </a:srgbClr>
                </a:solidFill>
                <a:latin typeface="Arial" pitchFamily="34" charset="0"/>
                <a:cs typeface="Arial" pitchFamily="34" charset="0"/>
                <a:hlinkClick r:id="rId3"/>
              </a:rPr>
              <a:t>Stakeholder Interview </a:t>
            </a:r>
            <a:r>
              <a:rPr lang="en-US" sz="1400" i="1" dirty="0" smtClean="0">
                <a:solidFill>
                  <a:srgbClr val="FFFFFF">
                    <a:lumMod val="10000"/>
                  </a:srgbClr>
                </a:solidFill>
                <a:latin typeface="Arial" pitchFamily="34" charset="0"/>
                <a:cs typeface="Arial" pitchFamily="34" charset="0"/>
                <a:hlinkClick r:id="rId3"/>
              </a:rPr>
              <a:t>Guide</a:t>
            </a:r>
            <a:r>
              <a:rPr lang="en-US" sz="1400" i="1" dirty="0" smtClean="0">
                <a:solidFill>
                  <a:srgbClr val="FFFFFF">
                    <a:lumMod val="10000"/>
                  </a:srgbClr>
                </a:solidFill>
                <a:latin typeface="Arial" pitchFamily="34" charset="0"/>
                <a:cs typeface="Arial" pitchFamily="34" charset="0"/>
              </a:rPr>
              <a:t> </a:t>
            </a:r>
            <a:r>
              <a:rPr lang="en-US" sz="1400" dirty="0">
                <a:solidFill>
                  <a:srgbClr val="FFFFFF">
                    <a:lumMod val="10000"/>
                  </a:srgbClr>
                </a:solidFill>
                <a:latin typeface="Arial" pitchFamily="34" charset="0"/>
                <a:cs typeface="Arial" pitchFamily="34" charset="0"/>
              </a:rPr>
              <a:t>to identify:</a:t>
            </a:r>
          </a:p>
        </p:txBody>
      </p:sp>
      <p:sp>
        <p:nvSpPr>
          <p:cNvPr id="20" name="Rectangle 22"/>
          <p:cNvSpPr txBox="1">
            <a:spLocks/>
          </p:cNvSpPr>
          <p:nvPr/>
        </p:nvSpPr>
        <p:spPr bwMode="auto">
          <a:xfrm>
            <a:off x="3581400" y="2057400"/>
            <a:ext cx="2592288" cy="2018506"/>
          </a:xfrm>
          <a:prstGeom prst="rect">
            <a:avLst/>
          </a:prstGeom>
          <a:noFill/>
          <a:ln w="9525">
            <a:noFill/>
            <a:miter lim="800000"/>
            <a:headEnd/>
            <a:tailEnd/>
          </a:ln>
        </p:spPr>
        <p:txBody>
          <a:bodyPr/>
          <a:lstStyle/>
          <a:p>
            <a:pPr marL="227013" indent="-227013" fontAlgn="base">
              <a:spcAft>
                <a:spcPts val="600"/>
              </a:spcAft>
              <a:buFont typeface="Arial" pitchFamily="34" charset="0"/>
              <a:buChar char="•"/>
            </a:pPr>
            <a:r>
              <a:rPr lang="en-US" sz="1200" dirty="0">
                <a:solidFill>
                  <a:srgbClr val="FFFFFF">
                    <a:lumMod val="10000"/>
                  </a:srgbClr>
                </a:solidFill>
                <a:latin typeface="Arial" pitchFamily="34" charset="0"/>
                <a:cs typeface="Arial" pitchFamily="34" charset="0"/>
              </a:rPr>
              <a:t>Business priorities, new business processes and business projects.</a:t>
            </a:r>
          </a:p>
          <a:p>
            <a:pPr marL="227013" indent="-227013" fontAlgn="base">
              <a:spcAft>
                <a:spcPts val="600"/>
              </a:spcAft>
              <a:buFont typeface="Arial" pitchFamily="34" charset="0"/>
              <a:buChar char="•"/>
            </a:pPr>
            <a:r>
              <a:rPr lang="en-US" sz="1200" dirty="0">
                <a:solidFill>
                  <a:srgbClr val="FFFFFF">
                    <a:lumMod val="10000"/>
                  </a:srgbClr>
                </a:solidFill>
                <a:latin typeface="Arial" pitchFamily="34" charset="0"/>
                <a:cs typeface="Arial" pitchFamily="34" charset="0"/>
              </a:rPr>
              <a:t>IT's role in helping the business achieve its priorities, building new process and delivering new projects.</a:t>
            </a:r>
          </a:p>
          <a:p>
            <a:pPr marL="227013" indent="-227013" fontAlgn="base">
              <a:spcAft>
                <a:spcPts val="600"/>
              </a:spcAft>
              <a:buFont typeface="Arial" pitchFamily="34" charset="0"/>
              <a:buChar char="•"/>
            </a:pPr>
            <a:r>
              <a:rPr lang="en-US" sz="1200" dirty="0">
                <a:solidFill>
                  <a:srgbClr val="FFFFFF">
                    <a:lumMod val="10000"/>
                  </a:srgbClr>
                </a:solidFill>
                <a:latin typeface="Arial" pitchFamily="34" charset="0"/>
                <a:cs typeface="Arial" pitchFamily="34" charset="0"/>
              </a:rPr>
              <a:t>Business role in ensuring that IT gets the information, approval, and championship it needs to provide quality service.</a:t>
            </a:r>
          </a:p>
          <a:p>
            <a:pPr marL="227013" indent="-227013" fontAlgn="base">
              <a:lnSpc>
                <a:spcPct val="80000"/>
              </a:lnSpc>
              <a:spcBef>
                <a:spcPct val="20000"/>
              </a:spcBef>
              <a:spcAft>
                <a:spcPct val="0"/>
              </a:spcAft>
            </a:pPr>
            <a:endParaRPr lang="en-US" sz="1400" dirty="0">
              <a:solidFill>
                <a:srgbClr val="FFFFFF">
                  <a:lumMod val="10000"/>
                </a:srgbClr>
              </a:solidFill>
              <a:latin typeface="Arial" pitchFamily="34" charset="0"/>
              <a:cs typeface="Arial" pitchFamily="34" charset="0"/>
            </a:endParaRPr>
          </a:p>
        </p:txBody>
      </p:sp>
      <p:pic>
        <p:nvPicPr>
          <p:cNvPr id="21" name="Picture 3"/>
          <p:cNvPicPr>
            <a:picLocks noChangeAspect="1" noChangeArrowheads="1"/>
          </p:cNvPicPr>
          <p:nvPr/>
        </p:nvPicPr>
        <p:blipFill>
          <a:blip r:embed="rId4" cstate="print"/>
          <a:srcRect l="32812" t="22813" r="41407" b="10937"/>
          <a:stretch>
            <a:fillRect/>
          </a:stretch>
        </p:blipFill>
        <p:spPr bwMode="auto">
          <a:xfrm>
            <a:off x="6324600" y="2057400"/>
            <a:ext cx="2362200" cy="2712155"/>
          </a:xfrm>
          <a:prstGeom prst="rect">
            <a:avLst/>
          </a:prstGeom>
          <a:ln>
            <a:noFill/>
          </a:ln>
          <a:effectLst>
            <a:outerShdw blurRad="292100" dist="139700" dir="2700000" algn="tl" rotWithShape="0">
              <a:srgbClr val="333333">
                <a:alpha val="65000"/>
              </a:srgbClr>
            </a:outerShdw>
          </a:effectLst>
        </p:spPr>
      </p:pic>
      <p:grpSp>
        <p:nvGrpSpPr>
          <p:cNvPr id="22" name="Group 136"/>
          <p:cNvGrpSpPr/>
          <p:nvPr/>
        </p:nvGrpSpPr>
        <p:grpSpPr>
          <a:xfrm>
            <a:off x="328291" y="5316994"/>
            <a:ext cx="8491536" cy="848310"/>
            <a:chOff x="328291" y="3598911"/>
            <a:chExt cx="8491536" cy="848310"/>
          </a:xfrm>
        </p:grpSpPr>
        <p:sp>
          <p:nvSpPr>
            <p:cNvPr id="23" name="Rounded Rectangle 22"/>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84263" indent="-7938" fontAlgn="base">
                <a:spcBef>
                  <a:spcPct val="0"/>
                </a:spcBef>
                <a:spcAft>
                  <a:spcPct val="0"/>
                </a:spcAft>
              </a:pPr>
              <a:r>
                <a:rPr lang="en-US" sz="1200" dirty="0" smtClean="0">
                  <a:solidFill>
                    <a:srgbClr val="333333"/>
                  </a:solidFill>
                  <a:latin typeface="Arial" pitchFamily="34" charset="0"/>
                  <a:cs typeface="Arial" pitchFamily="34" charset="0"/>
                </a:rPr>
                <a:t>Collect all </a:t>
              </a:r>
              <a:r>
                <a:rPr lang="en-US" sz="1200" dirty="0">
                  <a:solidFill>
                    <a:srgbClr val="333333"/>
                  </a:solidFill>
                  <a:latin typeface="Arial" pitchFamily="34" charset="0"/>
                  <a:cs typeface="Arial" pitchFamily="34" charset="0"/>
                </a:rPr>
                <a:t>stakeholder expectations in one place with the </a:t>
              </a:r>
              <a:r>
                <a:rPr lang="en-US" sz="1200" i="1" dirty="0" smtClean="0">
                  <a:solidFill>
                    <a:srgbClr val="333333"/>
                  </a:solidFill>
                  <a:latin typeface="Arial" pitchFamily="34" charset="0"/>
                  <a:cs typeface="Arial" pitchFamily="34" charset="0"/>
                  <a:hlinkClick r:id="rId5"/>
                </a:rPr>
                <a:t>Stakeholder </a:t>
              </a:r>
              <a:r>
                <a:rPr lang="en-US" sz="1200" i="1" dirty="0">
                  <a:solidFill>
                    <a:srgbClr val="333333"/>
                  </a:solidFill>
                  <a:latin typeface="Arial" pitchFamily="34" charset="0"/>
                  <a:cs typeface="Arial" pitchFamily="34" charset="0"/>
                  <a:hlinkClick r:id="rId5"/>
                </a:rPr>
                <a:t>Expectations </a:t>
              </a:r>
              <a:r>
                <a:rPr lang="en-US" sz="1200" i="1" dirty="0" smtClean="0">
                  <a:solidFill>
                    <a:srgbClr val="333333"/>
                  </a:solidFill>
                  <a:latin typeface="Arial" pitchFamily="34" charset="0"/>
                  <a:cs typeface="Arial" pitchFamily="34" charset="0"/>
                  <a:hlinkClick r:id="rId5"/>
                </a:rPr>
                <a:t>Log,</a:t>
              </a:r>
              <a:r>
                <a:rPr lang="en-US" sz="1200" dirty="0" smtClean="0">
                  <a:solidFill>
                    <a:srgbClr val="333333"/>
                  </a:solidFill>
                  <a:latin typeface="Arial" pitchFamily="34" charset="0"/>
                  <a:cs typeface="Arial" pitchFamily="34" charset="0"/>
                </a:rPr>
                <a:t> </a:t>
              </a:r>
              <a:r>
                <a:rPr lang="en-US" sz="1200" dirty="0">
                  <a:solidFill>
                    <a:srgbClr val="333333"/>
                  </a:solidFill>
                  <a:latin typeface="Arial" pitchFamily="34" charset="0"/>
                  <a:cs typeface="Arial" pitchFamily="34" charset="0"/>
                </a:rPr>
                <a:t>Use the document as a starting point for follow-up interviews.</a:t>
              </a:r>
            </a:p>
          </p:txBody>
        </p:sp>
        <p:pic>
          <p:nvPicPr>
            <p:cNvPr id="24" name="Picture 23" descr="insight.png"/>
            <p:cNvPicPr>
              <a:picLocks noChangeAspect="1"/>
            </p:cNvPicPr>
            <p:nvPr/>
          </p:nvPicPr>
          <p:blipFill>
            <a:blip r:embed="rId6" cstate="print"/>
            <a:stretch>
              <a:fillRect/>
            </a:stretch>
          </p:blipFill>
          <p:spPr>
            <a:xfrm>
              <a:off x="328614" y="3609020"/>
              <a:ext cx="1000207" cy="838201"/>
            </a:xfrm>
            <a:prstGeom prst="rect">
              <a:avLst/>
            </a:prstGeom>
          </p:spPr>
        </p:pic>
      </p:grpSp>
      <p:sp>
        <p:nvSpPr>
          <p:cNvPr id="25" name="TextBox 13"/>
          <p:cNvSpPr txBox="1">
            <a:spLocks noChangeArrowheads="1"/>
          </p:cNvSpPr>
          <p:nvPr/>
        </p:nvSpPr>
        <p:spPr bwMode="auto">
          <a:xfrm>
            <a:off x="533401" y="1498699"/>
            <a:ext cx="2590800" cy="2616101"/>
          </a:xfrm>
          <a:prstGeom prst="rect">
            <a:avLst/>
          </a:prstGeom>
          <a:noFill/>
          <a:ln w="9525">
            <a:solidFill>
              <a:schemeClr val="tx1"/>
            </a:solidFill>
            <a:miter lim="800000"/>
            <a:headEnd/>
            <a:tailEnd/>
          </a:ln>
        </p:spPr>
        <p:txBody>
          <a:bodyPr wrap="square">
            <a:spAutoFit/>
          </a:bodyPr>
          <a:lstStyle/>
          <a:p>
            <a:pPr fontAlgn="base">
              <a:spcBef>
                <a:spcPct val="0"/>
              </a:spcBef>
              <a:spcAft>
                <a:spcPct val="0"/>
              </a:spcAft>
              <a:defRPr/>
            </a:pPr>
            <a:r>
              <a:rPr lang="en-US" sz="1400" i="1" dirty="0" smtClean="0">
                <a:solidFill>
                  <a:srgbClr val="FFFFFF">
                    <a:lumMod val="10000"/>
                  </a:srgbClr>
                </a:solidFill>
                <a:latin typeface="+mj-lt"/>
                <a:cs typeface="Arial" charset="0"/>
              </a:rPr>
              <a:t>“The business doesn’t come to IT because it’s not their job. They come up with the objectives, but they don’t go down a level and ask, ‘How are we going to get to that?’ And that’s where we should come in and say, ‘Okay, how can we help get you there?’”</a:t>
            </a:r>
          </a:p>
          <a:p>
            <a:pPr fontAlgn="base">
              <a:spcBef>
                <a:spcPct val="0"/>
              </a:spcBef>
              <a:spcAft>
                <a:spcPct val="0"/>
              </a:spcAft>
              <a:defRPr/>
            </a:pPr>
            <a:endParaRPr lang="en-US" sz="1400" i="1" dirty="0" smtClean="0">
              <a:solidFill>
                <a:srgbClr val="FFFFFF">
                  <a:lumMod val="10000"/>
                </a:srgbClr>
              </a:solidFill>
              <a:cs typeface="Arial" charset="0"/>
            </a:endParaRPr>
          </a:p>
          <a:p>
            <a:pPr algn="r" fontAlgn="base">
              <a:spcBef>
                <a:spcPct val="0"/>
              </a:spcBef>
              <a:spcAft>
                <a:spcPct val="0"/>
              </a:spcAft>
              <a:defRPr/>
            </a:pPr>
            <a:r>
              <a:rPr lang="en-US" sz="1200" dirty="0" smtClean="0">
                <a:solidFill>
                  <a:srgbClr val="FFFFFF">
                    <a:lumMod val="10000"/>
                  </a:srgbClr>
                </a:solidFill>
                <a:latin typeface="Arial" pitchFamily="34" charset="0"/>
                <a:cs typeface="Arial" pitchFamily="34" charset="0"/>
              </a:rPr>
              <a:t>– IT Director,</a:t>
            </a:r>
          </a:p>
          <a:p>
            <a:pPr algn="r" fontAlgn="base">
              <a:spcBef>
                <a:spcPct val="0"/>
              </a:spcBef>
              <a:spcAft>
                <a:spcPct val="0"/>
              </a:spcAft>
              <a:defRPr/>
            </a:pPr>
            <a:r>
              <a:rPr lang="en-US" sz="1200" dirty="0" smtClean="0">
                <a:solidFill>
                  <a:srgbClr val="FFFFFF">
                    <a:lumMod val="10000"/>
                  </a:srgbClr>
                </a:solidFill>
                <a:latin typeface="Arial" pitchFamily="34" charset="0"/>
                <a:cs typeface="Arial" pitchFamily="34" charset="0"/>
              </a:rPr>
              <a:t> Financial Sector</a:t>
            </a:r>
          </a:p>
        </p:txBody>
      </p:sp>
      <p:pic>
        <p:nvPicPr>
          <p:cNvPr id="10" name="Picture 9"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0000"/>
  <p:tag name="ISPRING_RESOURCE_PATHS_HASH_2" val="81b99a61ec972db223737f76d747d3977108e6e"/>
  <p:tag name="GENSWF_OUTPUT_FILE_NAME" val="Navigate-the-IT-SH-Landscape-Rfrmtd-Sample-Flash"/>
</p:tagLst>
</file>

<file path=ppt/theme/theme1.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1355</Words>
  <Application>Microsoft Office PowerPoint</Application>
  <PresentationFormat>On-screen Show (4:3)</PresentationFormat>
  <Paragraphs>174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Slide 1</vt:lpstr>
      <vt:lpstr>Introduction</vt:lpstr>
      <vt:lpstr>Executive Summary</vt:lpstr>
      <vt:lpstr>Slide 4</vt:lpstr>
      <vt:lpstr>Business support is easier to obtain when IT leaders foster healthy relationships with their stakeholders</vt:lpstr>
      <vt:lpstr>Actively engaging IT stakeholders ensures that you leverage champions and win over your dissenters before it’s too late</vt:lpstr>
      <vt:lpstr>IT has needs too: information, approval, and championship</vt:lpstr>
      <vt:lpstr>Outline: Stakeholder Management Planning Approach</vt:lpstr>
      <vt:lpstr>Business stakeholders are not programmed to come to IT with their needs – IT must go to them</vt:lpstr>
      <vt:lpstr>Slide 10</vt:lpstr>
      <vt:lpstr>Interaction occurs in four areas: long-term planning, operational performance, finances, and HR</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Navigate-the-IT-Stakeholder-Landscape-Reformatted-Sample-Flash</dc:title>
  <dc:creator/>
  <cp:lastModifiedBy/>
  <cp:revision>1</cp:revision>
  <dcterms:created xsi:type="dcterms:W3CDTF">2012-03-27T18:48:36Z</dcterms:created>
  <dcterms:modified xsi:type="dcterms:W3CDTF">2012-03-27T18:50:19Z</dcterms:modified>
</cp:coreProperties>
</file>