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heme/themeOverride3.xml" ContentType="application/vnd.openxmlformats-officedocument.themeOverride+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377" r:id="rId2"/>
    <p:sldId id="289" r:id="rId3"/>
    <p:sldId id="361" r:id="rId4"/>
    <p:sldId id="374" r:id="rId5"/>
    <p:sldId id="366" r:id="rId6"/>
    <p:sldId id="368" r:id="rId7"/>
    <p:sldId id="369" r:id="rId8"/>
    <p:sldId id="362" r:id="rId9"/>
    <p:sldId id="364" r:id="rId10"/>
    <p:sldId id="365" r:id="rId11"/>
    <p:sldId id="376" r:id="rId12"/>
    <p:sldId id="378"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D150"/>
    <a:srgbClr val="902E2E"/>
    <a:srgbClr val="7FAC85"/>
    <a:srgbClr val="C77709"/>
    <a:srgbClr val="243F54"/>
    <a:srgbClr val="CECECE"/>
    <a:srgbClr val="998F57"/>
    <a:srgbClr val="7B7B7B"/>
    <a:srgbClr val="ADB7C3"/>
    <a:srgbClr val="5D593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085" autoAdjust="0"/>
    <p:restoredTop sz="95954" autoAdjust="0"/>
  </p:normalViewPr>
  <p:slideViewPr>
    <p:cSldViewPr snapToObjects="1">
      <p:cViewPr>
        <p:scale>
          <a:sx n="100" d="100"/>
          <a:sy n="100" d="100"/>
        </p:scale>
        <p:origin x="-894" y="-210"/>
      </p:cViewPr>
      <p:guideLst>
        <p:guide orient="horz" pos="4003"/>
        <p:guide orient="horz" pos="3888"/>
        <p:guide orient="horz" pos="778"/>
        <p:guide pos="2592"/>
        <p:guide pos="5587"/>
      </p:guideLst>
    </p:cSldViewPr>
  </p:slideViewPr>
  <p:outlineViewPr>
    <p:cViewPr>
      <p:scale>
        <a:sx n="33" d="100"/>
        <a:sy n="33" d="100"/>
      </p:scale>
      <p:origin x="0" y="10692"/>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2058" y="-78"/>
      </p:cViewPr>
      <p:guideLst>
        <p:guide orient="horz" pos="2880"/>
        <p:guide pos="2160"/>
      </p:guideLst>
    </p:cSldViewPr>
  </p:notesViewPr>
  <p:gridSpacing cx="46816963" cy="468169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243F54">
                  <a:lumMod val="40000"/>
                  <a:lumOff val="60000"/>
                </a:srgbClr>
              </a:solidFill>
            </c:spPr>
          </c:dPt>
          <c:dPt>
            <c:idx val="1"/>
            <c:spPr>
              <a:solidFill>
                <a:srgbClr val="243F54">
                  <a:lumMod val="20000"/>
                  <a:lumOff val="80000"/>
                </a:srgbClr>
              </a:solidFill>
            </c:spPr>
          </c:dPt>
          <c:dPt>
            <c:idx val="2"/>
            <c:spPr>
              <a:solidFill>
                <a:srgbClr val="FFFFFF">
                  <a:lumMod val="95000"/>
                </a:srgbClr>
              </a:solidFill>
            </c:spPr>
          </c:dPt>
          <c:dPt>
            <c:idx val="3"/>
            <c:spPr>
              <a:solidFill>
                <a:srgbClr val="243F54">
                  <a:lumMod val="60000"/>
                  <a:lumOff val="40000"/>
                </a:srgbClr>
              </a:solidFill>
            </c:spPr>
          </c:dPt>
          <c:dLbls>
            <c:txPr>
              <a:bodyPr/>
              <a:lstStyle/>
              <a:p>
                <a:pPr>
                  <a:defRPr sz="1050" b="1"/>
                </a:pPr>
                <a:endParaRPr lang="en-US"/>
              </a:p>
            </c:txPr>
            <c:showVal val="1"/>
            <c:showLeaderLines val="1"/>
          </c:dLbls>
          <c:cat>
            <c:strRef>
              <c:f>Sheet1!$A$2:$A$5</c:f>
              <c:strCache>
                <c:ptCount val="4"/>
                <c:pt idx="0">
                  <c:v>Usability</c:v>
                </c:pt>
                <c:pt idx="1">
                  <c:v>Affordability</c:v>
                </c:pt>
                <c:pt idx="2">
                  <c:v>Architecture</c:v>
                </c:pt>
                <c:pt idx="3">
                  <c:v>Features</c:v>
                </c:pt>
              </c:strCache>
            </c:strRef>
          </c:cat>
          <c:val>
            <c:numRef>
              <c:f>Sheet1!$B$2:$B$5</c:f>
              <c:numCache>
                <c:formatCode>0%</c:formatCode>
                <c:ptCount val="4"/>
                <c:pt idx="0">
                  <c:v>0.30000000000000032</c:v>
                </c:pt>
                <c:pt idx="1">
                  <c:v>0.2</c:v>
                </c:pt>
                <c:pt idx="2">
                  <c:v>0.2</c:v>
                </c:pt>
                <c:pt idx="3">
                  <c:v>0.30000000000000032</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solidFill>
            </c:spPr>
          </c:dPt>
          <c:dPt>
            <c:idx val="1"/>
            <c:spPr>
              <a:solidFill>
                <a:srgbClr val="243F54"/>
              </a:solidFill>
            </c:spPr>
          </c:dPt>
          <c:dPt>
            <c:idx val="2"/>
            <c:spPr>
              <a:solidFill>
                <a:schemeClr val="accent1">
                  <a:lumMod val="20000"/>
                  <a:lumOff val="80000"/>
                </a:schemeClr>
              </a:solidFill>
            </c:spPr>
          </c:dPt>
          <c:dLbls>
            <c:dLbl>
              <c:idx val="2"/>
              <c:delete val="1"/>
            </c:dLbl>
            <c:txPr>
              <a:bodyPr/>
              <a:lstStyle/>
              <a:p>
                <a:pPr>
                  <a:defRPr sz="1050" b="1">
                    <a:solidFill>
                      <a:schemeClr val="bg1"/>
                    </a:solidFill>
                  </a:defRPr>
                </a:pPr>
                <a:endParaRPr lang="en-US"/>
              </a:p>
            </c:txPr>
            <c:showVal val="1"/>
            <c:showLeaderLines val="1"/>
          </c:dLbls>
          <c:cat>
            <c:strRef>
              <c:f>Sheet1!$A$2:$A$4</c:f>
              <c:strCache>
                <c:ptCount val="2"/>
                <c:pt idx="0">
                  <c:v>Vendor</c:v>
                </c:pt>
                <c:pt idx="1">
                  <c:v>Product</c:v>
                </c:pt>
              </c:strCache>
            </c:strRef>
          </c:cat>
          <c:val>
            <c:numRef>
              <c:f>Sheet1!$B$2:$B$4</c:f>
              <c:numCache>
                <c:formatCode>0%</c:formatCode>
                <c:ptCount val="3"/>
                <c:pt idx="0">
                  <c:v>0.5</c:v>
                </c:pt>
                <c:pt idx="1">
                  <c:v>0.5</c:v>
                </c:pt>
              </c:numCache>
            </c:numRef>
          </c:val>
        </c:ser>
        <c:firstSliceAng val="90"/>
        <c:holeSize val="50"/>
      </c:doughnutChart>
    </c:plotArea>
    <c:plotVisOnly val="1"/>
    <c:dispBlanksAs val="zero"/>
  </c:chart>
  <c:spPr>
    <a:ln>
      <a:noFill/>
    </a:ln>
  </c:spPr>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Column1</c:v>
                </c:pt>
              </c:strCache>
            </c:strRef>
          </c:tx>
          <c:dPt>
            <c:idx val="0"/>
            <c:spPr>
              <a:solidFill>
                <a:srgbClr val="998F57">
                  <a:lumMod val="40000"/>
                  <a:lumOff val="60000"/>
                </a:srgbClr>
              </a:solidFill>
            </c:spPr>
          </c:dPt>
          <c:dPt>
            <c:idx val="1"/>
            <c:spPr>
              <a:solidFill>
                <a:srgbClr val="998F57">
                  <a:lumMod val="20000"/>
                  <a:lumOff val="80000"/>
                </a:srgbClr>
              </a:solidFill>
            </c:spPr>
          </c:dPt>
          <c:dPt>
            <c:idx val="2"/>
            <c:spPr>
              <a:solidFill>
                <a:srgbClr val="FFFFFF">
                  <a:lumMod val="95000"/>
                </a:srgbClr>
              </a:solidFill>
            </c:spPr>
          </c:dPt>
          <c:dPt>
            <c:idx val="3"/>
            <c:spPr>
              <a:solidFill>
                <a:srgbClr val="998F57">
                  <a:lumMod val="60000"/>
                  <a:lumOff val="40000"/>
                </a:srgbClr>
              </a:solidFill>
            </c:spPr>
          </c:dPt>
          <c:dLbls>
            <c:txPr>
              <a:bodyPr/>
              <a:lstStyle/>
              <a:p>
                <a:pPr>
                  <a:defRPr sz="1050" b="1"/>
                </a:pPr>
                <a:endParaRPr lang="en-US"/>
              </a:p>
            </c:txPr>
            <c:showVal val="1"/>
            <c:showLeaderLines val="1"/>
          </c:dLbls>
          <c:cat>
            <c:strRef>
              <c:f>Sheet1!$A$2:$A$5</c:f>
              <c:strCache>
                <c:ptCount val="4"/>
                <c:pt idx="0">
                  <c:v>Strategy</c:v>
                </c:pt>
                <c:pt idx="1">
                  <c:v>Reach</c:v>
                </c:pt>
                <c:pt idx="2">
                  <c:v>Channel</c:v>
                </c:pt>
                <c:pt idx="3">
                  <c:v>Viability</c:v>
                </c:pt>
              </c:strCache>
            </c:strRef>
          </c:cat>
          <c:val>
            <c:numRef>
              <c:f>Sheet1!$B$2:$B$5</c:f>
              <c:numCache>
                <c:formatCode>0%</c:formatCode>
                <c:ptCount val="4"/>
                <c:pt idx="0">
                  <c:v>0.30000000000000032</c:v>
                </c:pt>
                <c:pt idx="1">
                  <c:v>0.30000000000000032</c:v>
                </c:pt>
                <c:pt idx="2">
                  <c:v>0.15000000000000024</c:v>
                </c:pt>
                <c:pt idx="3">
                  <c:v>0.25</c:v>
                </c:pt>
              </c:numCache>
            </c:numRef>
          </c:val>
        </c:ser>
        <c:dLbls>
          <c:showVal val="1"/>
        </c:dLbls>
        <c:firstSliceAng val="0"/>
        <c:holeSize val="50"/>
      </c:doughnutChart>
    </c:plotArea>
    <c:plotVisOnly val="1"/>
    <c:dispBlanksAs val="zero"/>
  </c:chart>
  <c:spPr>
    <a:ln>
      <a:noFill/>
    </a:ln>
  </c:spPr>
  <c:txPr>
    <a:bodyPr/>
    <a:lstStyle/>
    <a:p>
      <a:pPr>
        <a:defRPr sz="1800"/>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16/02/2012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3" name="Group 22"/>
          <p:cNvGrpSpPr/>
          <p:nvPr userDrawn="1"/>
        </p:nvGrpSpPr>
        <p:grpSpPr>
          <a:xfrm>
            <a:off x="0" y="0"/>
            <a:ext cx="9144000" cy="6876000"/>
            <a:chOff x="0" y="0"/>
            <a:chExt cx="9144000" cy="6876000"/>
          </a:xfrm>
        </p:grpSpPr>
        <p:sp>
          <p:nvSpPr>
            <p:cNvPr id="24" name="Rectangle 2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Info-Tech Research Group</a:t>
              </a:r>
              <a:endParaRPr lang="en-CA" sz="1000" dirty="0"/>
            </a:p>
          </p:txBody>
        </p:sp>
        <p:sp>
          <p:nvSpPr>
            <p:cNvPr id="10" name="Rectangle 9"/>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7.png"/><Relationship Id="rId4"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notesSlide" Target="../notesSlides/notesSlide3.xml"/><Relationship Id="rId5" Type="http://schemas.openxmlformats.org/officeDocument/2006/relationships/tags" Target="../tags/tag5.xml"/><Relationship Id="rId15" Type="http://schemas.openxmlformats.org/officeDocument/2006/relationships/image" Target="../media/image4.gif"/><Relationship Id="rId10" Type="http://schemas.openxmlformats.org/officeDocument/2006/relationships/slideLayout" Target="../slideLayouts/slideLayout3.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4.gif"/><Relationship Id="rId5"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18" Type="http://schemas.openxmlformats.org/officeDocument/2006/relationships/tags" Target="../tags/tag26.xml"/><Relationship Id="rId26" Type="http://schemas.openxmlformats.org/officeDocument/2006/relationships/tags" Target="../tags/tag34.xml"/><Relationship Id="rId3" Type="http://schemas.openxmlformats.org/officeDocument/2006/relationships/tags" Target="../tags/tag11.xml"/><Relationship Id="rId21" Type="http://schemas.openxmlformats.org/officeDocument/2006/relationships/tags" Target="../tags/tag29.xml"/><Relationship Id="rId34" Type="http://schemas.openxmlformats.org/officeDocument/2006/relationships/chart" Target="../charts/chart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tags" Target="../tags/tag25.xml"/><Relationship Id="rId25" Type="http://schemas.openxmlformats.org/officeDocument/2006/relationships/tags" Target="../tags/tag33.xml"/><Relationship Id="rId33" Type="http://schemas.openxmlformats.org/officeDocument/2006/relationships/oleObject" Target="../embeddings/oleObject3.bin"/><Relationship Id="rId38" Type="http://schemas.openxmlformats.org/officeDocument/2006/relationships/image" Target="../media/image4.gif"/><Relationship Id="rId2" Type="http://schemas.openxmlformats.org/officeDocument/2006/relationships/tags" Target="../tags/tag10.xml"/><Relationship Id="rId16" Type="http://schemas.openxmlformats.org/officeDocument/2006/relationships/tags" Target="../tags/tag24.xml"/><Relationship Id="rId20" Type="http://schemas.openxmlformats.org/officeDocument/2006/relationships/tags" Target="../tags/tag28.xml"/><Relationship Id="rId29" Type="http://schemas.openxmlformats.org/officeDocument/2006/relationships/tags" Target="../tags/tag37.xml"/><Relationship Id="rId1" Type="http://schemas.openxmlformats.org/officeDocument/2006/relationships/vmlDrawing" Target="../drawings/vmlDrawing3.vml"/><Relationship Id="rId6" Type="http://schemas.openxmlformats.org/officeDocument/2006/relationships/tags" Target="../tags/tag14.xml"/><Relationship Id="rId11" Type="http://schemas.openxmlformats.org/officeDocument/2006/relationships/tags" Target="../tags/tag19.xml"/><Relationship Id="rId24" Type="http://schemas.openxmlformats.org/officeDocument/2006/relationships/tags" Target="../tags/tag32.xml"/><Relationship Id="rId32" Type="http://schemas.openxmlformats.org/officeDocument/2006/relationships/notesSlide" Target="../notesSlides/notesSlide5.xml"/><Relationship Id="rId37"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5" Type="http://schemas.openxmlformats.org/officeDocument/2006/relationships/tags" Target="../tags/tag13.xml"/><Relationship Id="rId15" Type="http://schemas.openxmlformats.org/officeDocument/2006/relationships/tags" Target="../tags/tag23.xml"/><Relationship Id="rId23" Type="http://schemas.openxmlformats.org/officeDocument/2006/relationships/tags" Target="../tags/tag31.xml"/><Relationship Id="rId28" Type="http://schemas.openxmlformats.org/officeDocument/2006/relationships/tags" Target="../tags/tag36.xml"/><Relationship Id="rId36" Type="http://schemas.openxmlformats.org/officeDocument/2006/relationships/chart" Target="../charts/chart3.xml"/><Relationship Id="rId10" Type="http://schemas.openxmlformats.org/officeDocument/2006/relationships/tags" Target="../tags/tag18.xml"/><Relationship Id="rId19" Type="http://schemas.openxmlformats.org/officeDocument/2006/relationships/tags" Target="../tags/tag27.xml"/><Relationship Id="rId31" Type="http://schemas.openxmlformats.org/officeDocument/2006/relationships/slideLayout" Target="../slideLayouts/slideLayout10.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 Id="rId22" Type="http://schemas.openxmlformats.org/officeDocument/2006/relationships/tags" Target="../tags/tag30.xml"/><Relationship Id="rId27" Type="http://schemas.openxmlformats.org/officeDocument/2006/relationships/tags" Target="../tags/tag35.xml"/><Relationship Id="rId30" Type="http://schemas.openxmlformats.org/officeDocument/2006/relationships/tags" Target="../tags/tag38.xml"/><Relationship Id="rId35"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4.gif"/><Relationship Id="rId4"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it-vendor-landscape-software-test-management/it-vendor-landscape-storyboard-software-test-management?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3060698"/>
            <a:ext cx="7683500" cy="655267"/>
          </a:xfrm>
        </p:spPr>
        <p:txBody>
          <a:bodyPr/>
          <a:lstStyle/>
          <a:p>
            <a:pPr lvl="0"/>
            <a:r>
              <a:rPr lang="en-CA" dirty="0" smtClean="0"/>
              <a:t>Vendor Landscape: Software Test Management</a:t>
            </a:r>
            <a:endParaRPr lang="en-US" dirty="0" smtClean="0"/>
          </a:p>
        </p:txBody>
      </p:sp>
      <p:sp>
        <p:nvSpPr>
          <p:cNvPr id="8" name="Text Placeholder 7"/>
          <p:cNvSpPr>
            <a:spLocks noGrp="1"/>
          </p:cNvSpPr>
          <p:nvPr>
            <p:ph type="body" sz="quarter" idx="16"/>
          </p:nvPr>
        </p:nvSpPr>
        <p:spPr>
          <a:xfrm>
            <a:off x="774700" y="3566160"/>
            <a:ext cx="7467600" cy="508000"/>
          </a:xfrm>
        </p:spPr>
        <p:txBody>
          <a:bodyPr/>
          <a:lstStyle/>
          <a:p>
            <a:r>
              <a:rPr lang="en-CA" dirty="0"/>
              <a:t>Test your software, not your patience.</a:t>
            </a:r>
          </a:p>
          <a:p>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Value Index Ranking Methodology</a:t>
            </a:r>
            <a:endParaRPr lang="en-CA" dirty="0"/>
          </a:p>
        </p:txBody>
      </p:sp>
      <p:sp>
        <p:nvSpPr>
          <p:cNvPr id="8" name="Text Placeholder 2"/>
          <p:cNvSpPr>
            <a:spLocks noGrp="1"/>
          </p:cNvSpPr>
          <p:nvPr>
            <p:ph type="body" sz="quarter" idx="16"/>
          </p:nvPr>
        </p:nvSpPr>
        <p:spPr>
          <a:xfrm>
            <a:off x="249302" y="1279525"/>
            <a:ext cx="8627997" cy="4973925"/>
          </a:xfrm>
        </p:spPr>
        <p:txBody>
          <a:bodyPr/>
          <a:lstStyle/>
          <a:p>
            <a:pPr marL="0" indent="0">
              <a:spcBef>
                <a:spcPts val="1200"/>
              </a:spcBef>
              <a:buNone/>
            </a:pPr>
            <a:r>
              <a:rPr lang="en-US" sz="1050" dirty="0" smtClean="0"/>
              <a:t>Info-Tech Research Group’s Value Index is part of a larger program of vendor evaluations which includes Solution Sets that provide both Vendor Landscapes and broader Selection Advice.</a:t>
            </a:r>
          </a:p>
          <a:p>
            <a:pPr marL="0" indent="0">
              <a:spcBef>
                <a:spcPts val="1200"/>
              </a:spcBef>
              <a:buNone/>
            </a:pPr>
            <a:r>
              <a:rPr lang="en-US" sz="1050" dirty="0" smtClean="0"/>
              <a:t>The Value Index is an indexed ranking of value per dollar as determined by the raw scores given to each vendor by analysts. To perform the calculation, Affordability is removed from the Product score and the entire Product category is reweighted to represent the same proportions. The Product and Vendor scores are then summed, and multiplied by the Affordability raw score to come up with Value Score. Vendors are then indexed to the highest performing vendor by dividing their score into that of the highest scorer, resulting in an indexed ranking with a top score of 100</a:t>
            </a:r>
            <a:r>
              <a:rPr lang="en-US" sz="1050" dirty="0"/>
              <a:t> </a:t>
            </a:r>
            <a:r>
              <a:rPr lang="en-US" sz="1050" dirty="0" smtClean="0"/>
              <a:t>assigned to the leading vendor.</a:t>
            </a:r>
          </a:p>
          <a:p>
            <a:pPr marL="0" indent="0">
              <a:spcBef>
                <a:spcPts val="1200"/>
              </a:spcBef>
              <a:buNone/>
            </a:pPr>
            <a:r>
              <a:rPr lang="en-US" sz="1050" dirty="0" smtClean="0"/>
              <a:t>The Value Index calculation is then repeated on the raw score of each category against Affordability, creating a series of indexes for Features, Usability, Viability, Strategy and Support, with each being indexed against the highest score in that category. The results for each vendor are displayed in tandem with the average score in each category to provide an idea of over and under performance. </a:t>
            </a:r>
          </a:p>
          <a:p>
            <a:pPr marL="0" indent="0">
              <a:spcBef>
                <a:spcPts val="1200"/>
              </a:spcBef>
              <a:buNone/>
            </a:pPr>
            <a:r>
              <a:rPr lang="en-US" sz="1050" dirty="0" smtClean="0"/>
              <a:t>The Value Index, where applicable, is refreshed every 12 to 24 months, depending upon the dynamics of each individual market.</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1896972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Product Pricing Scenario &amp; Methodology</a:t>
            </a:r>
            <a:endParaRPr lang="en-US" dirty="0"/>
          </a:p>
        </p:txBody>
      </p:sp>
      <p:sp>
        <p:nvSpPr>
          <p:cNvPr id="3" name="Text Placeholder 2"/>
          <p:cNvSpPr>
            <a:spLocks noGrp="1"/>
          </p:cNvSpPr>
          <p:nvPr>
            <p:ph type="body" sz="quarter" idx="16"/>
          </p:nvPr>
        </p:nvSpPr>
        <p:spPr>
          <a:xfrm>
            <a:off x="251520" y="1279525"/>
            <a:ext cx="8627997" cy="4973925"/>
          </a:xfrm>
        </p:spPr>
        <p:txBody>
          <a:bodyPr/>
          <a:lstStyle/>
          <a:p>
            <a:pPr marL="0" indent="0">
              <a:buNone/>
            </a:pPr>
            <a:r>
              <a:rPr lang="en-CA" sz="1050" dirty="0" smtClean="0"/>
              <a:t>Info-Tech Research Group provided each vendor with a common pricing scenario to enable normalized scoring of Affordability, calculation of Value Index rankings, and identification of the appropriate solution pricing tier as displayed on each vendor scorecard.</a:t>
            </a:r>
          </a:p>
          <a:p>
            <a:pPr marL="0" indent="0">
              <a:buNone/>
            </a:pPr>
            <a:r>
              <a:rPr lang="en-CA" sz="1050" dirty="0" smtClean="0"/>
              <a:t>Vendors were asked to provide </a:t>
            </a:r>
            <a:r>
              <a:rPr lang="en-CA" sz="1050" i="1" dirty="0" smtClean="0"/>
              <a:t>list </a:t>
            </a:r>
            <a:r>
              <a:rPr lang="en-CA" sz="1050" dirty="0" smtClean="0"/>
              <a:t>costs for Software Test Management software licensing to address the needs of a reference organization described in the pricing scenario.  </a:t>
            </a:r>
          </a:p>
          <a:p>
            <a:pPr marL="0" indent="0">
              <a:buNone/>
            </a:pPr>
            <a:r>
              <a:rPr lang="en-CA" sz="1050" dirty="0" smtClean="0"/>
              <a:t>Additional consulting, deployment, and training services were explicitly out of scope of the pricing request, as was the cost of </a:t>
            </a:r>
            <a:r>
              <a:rPr lang="en-CA" sz="1050" i="1" dirty="0" smtClean="0"/>
              <a:t>enhanced </a:t>
            </a:r>
            <a:r>
              <a:rPr lang="en-CA" sz="1050" dirty="0" smtClean="0"/>
              <a:t>support options, though vendors were encouraged to highlight any such items included with the base product acquisition. Vendors were asked to prepare a three-year total acquisition cost for their respective STM solutions. This three-year total acquisition cost is the basis of the solution pricing tier indicated for each vendor.</a:t>
            </a:r>
          </a:p>
          <a:p>
            <a:pPr marL="0" indent="0">
              <a:buNone/>
            </a:pPr>
            <a:r>
              <a:rPr lang="en-CA" sz="1050" dirty="0" smtClean="0"/>
              <a:t>Finally, the vendors’ three-year total acquisition costs were normalized to produce the Affordability raw scores and calculate Value Index ratings for each solution.</a:t>
            </a:r>
          </a:p>
          <a:p>
            <a:pPr marL="0" indent="0">
              <a:spcBef>
                <a:spcPts val="1200"/>
              </a:spcBef>
              <a:buNone/>
            </a:pPr>
            <a:r>
              <a:rPr lang="en-CA" sz="1050" b="1" dirty="0" smtClean="0"/>
              <a:t>Key elements of the common pricing scenario provided to STM vendors included:</a:t>
            </a:r>
          </a:p>
          <a:p>
            <a:pPr marL="179388" indent="-179388">
              <a:spcBef>
                <a:spcPts val="0"/>
              </a:spcBef>
            </a:pPr>
            <a:r>
              <a:rPr lang="en-CA" sz="1050" dirty="0" smtClean="0"/>
              <a:t>A six-site organization with 2,200 employees, located at 2 locations in each of the US, UK, and France. </a:t>
            </a:r>
            <a:r>
              <a:rPr lang="en-US" sz="1050" dirty="0" smtClean="0"/>
              <a:t>The US locations create software to be used internally as well as for external clients, while the development resources in England and France are focused almost entirely on externally facing applications, including mobile solutions.</a:t>
            </a:r>
            <a:endParaRPr lang="en-CA" sz="1050" dirty="0" smtClean="0"/>
          </a:p>
          <a:p>
            <a:r>
              <a:rPr lang="en-US" sz="1050" dirty="0" smtClean="0"/>
              <a:t>The development organization has grown rapidly through acquisitions. While the teams work well together, projects are often seen as chaotic when crossing office boundaries.</a:t>
            </a:r>
          </a:p>
          <a:p>
            <a:r>
              <a:rPr lang="en-US" sz="1050" dirty="0" smtClean="0"/>
              <a:t>The corporate development group has determined that implementing </a:t>
            </a:r>
            <a:r>
              <a:rPr lang="en-US" sz="1050" i="1" dirty="0" smtClean="0"/>
              <a:t>Software Test Management</a:t>
            </a:r>
            <a:r>
              <a:rPr lang="en-US" sz="1050" dirty="0" smtClean="0"/>
              <a:t> consistently across all locations and projects would greatly improve the overall efficiency of the collective global development group.</a:t>
            </a:r>
          </a:p>
          <a:p>
            <a:r>
              <a:rPr lang="en-US" sz="1050" dirty="0" smtClean="0"/>
              <a:t>The corporate development group would like to create visibility for the corporate stakeholders into all projects being executed with real-time (or near real-time) access to test data. (Reports, Analysis, Dashboards, etc.) Dashboards and reports should be able to be filtered by project, by development group, and across the entire corporation.</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p:txBody>
          <a:bodyPr/>
          <a:lstStyle/>
          <a:p>
            <a:r>
              <a:rPr lang="en-CA" dirty="0" smtClean="0"/>
              <a:t>Software Test Management suites run the range from sophisticated platforms to simple, but helpful tools. Choose the right one for your organization.</a:t>
            </a:r>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p:txBody>
          <a:bodyPr/>
          <a:lstStyle/>
          <a:p>
            <a:r>
              <a:rPr lang="en-CA" dirty="0" smtClean="0"/>
              <a:t>Enterprises seeking to select a solution for Software Test Management.</a:t>
            </a:r>
          </a:p>
          <a:p>
            <a:endParaRPr lang="en-CA" dirty="0" smtClean="0"/>
          </a:p>
          <a:p>
            <a:r>
              <a:rPr lang="en-CA" dirty="0" smtClean="0"/>
              <a:t>Those enterprises with Software Test Management use cases that may include:</a:t>
            </a:r>
          </a:p>
          <a:p>
            <a:pPr lvl="1"/>
            <a:r>
              <a:rPr lang="en-CA" dirty="0" smtClean="0"/>
              <a:t>Improving the quality of software products.</a:t>
            </a:r>
          </a:p>
          <a:p>
            <a:pPr lvl="1"/>
            <a:r>
              <a:rPr lang="en-CA" dirty="0" smtClean="0"/>
              <a:t>Reducing the cost of testing and improving efficiency.</a:t>
            </a:r>
          </a:p>
          <a:p>
            <a:pPr lvl="1"/>
            <a:r>
              <a:rPr lang="en-CA" dirty="0" smtClean="0"/>
              <a:t>Achieving process maturity or certification.</a:t>
            </a:r>
          </a:p>
          <a:p>
            <a:endParaRPr lang="en-CA" dirty="0">
              <a:solidFill>
                <a:srgbClr val="FF0000"/>
              </a:solidFill>
            </a:endParaRPr>
          </a:p>
        </p:txBody>
      </p:sp>
      <p:sp>
        <p:nvSpPr>
          <p:cNvPr id="20" name="Text Placeholder 19"/>
          <p:cNvSpPr>
            <a:spLocks noGrp="1"/>
          </p:cNvSpPr>
          <p:nvPr>
            <p:ph type="body" sz="quarter" idx="21"/>
          </p:nvPr>
        </p:nvSpPr>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p:txBody>
          <a:bodyPr/>
          <a:lstStyle/>
          <a:p>
            <a:r>
              <a:rPr lang="en-CA" dirty="0" smtClean="0"/>
              <a:t>Understand what’s new in the Software Test Management market.</a:t>
            </a:r>
          </a:p>
          <a:p>
            <a:endParaRPr lang="en-CA" dirty="0" smtClean="0"/>
          </a:p>
          <a:p>
            <a:r>
              <a:rPr lang="en-CA" dirty="0" smtClean="0"/>
              <a:t>Evaluate Software Test Management vendors and products for your enterprise needs.</a:t>
            </a:r>
          </a:p>
          <a:p>
            <a:endParaRPr lang="en-CA" dirty="0" smtClean="0"/>
          </a:p>
          <a:p>
            <a:r>
              <a:rPr lang="en-CA" dirty="0" smtClean="0"/>
              <a:t>Determine which products are most appropriate for particular use cases and scenarios.</a:t>
            </a:r>
          </a:p>
        </p:txBody>
      </p:sp>
      <p:pic>
        <p:nvPicPr>
          <p:cNvPr id="8" name="Picture 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57348" name="think-cell Slide" r:id="rId12" imgW="360" imgH="360" progId="">
              <p:embed/>
            </p:oleObj>
          </a:graphicData>
        </a:graphic>
      </p:graphicFrame>
      <p:sp>
        <p:nvSpPr>
          <p:cNvPr id="7" name="Rounded Rectangle 6"/>
          <p:cNvSpPr/>
          <p:nvPr>
            <p:custDataLst>
              <p:tags r:id="rId2"/>
            </p:custDataLst>
          </p:nvPr>
        </p:nvSpPr>
        <p:spPr>
          <a:xfrm rot="10800000">
            <a:off x="251521" y="4977172"/>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8" name="Rounded Rectangle 7"/>
          <p:cNvSpPr/>
          <p:nvPr>
            <p:custDataLst>
              <p:tags r:id="rId3"/>
            </p:custDataLst>
          </p:nvPr>
        </p:nvSpPr>
        <p:spPr>
          <a:xfrm rot="10800000">
            <a:off x="4814045" y="4977173"/>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chemeClr val="tx1"/>
              </a:solidFill>
            </a:endParaRPr>
          </a:p>
        </p:txBody>
      </p:sp>
      <p:sp>
        <p:nvSpPr>
          <p:cNvPr id="2" name="Title 1"/>
          <p:cNvSpPr>
            <a:spLocks noGrp="1"/>
          </p:cNvSpPr>
          <p:nvPr>
            <p:ph type="title"/>
            <p:custDataLst>
              <p:tags r:id="rId4"/>
            </p:custDataLst>
          </p:nvPr>
        </p:nvSpPr>
        <p:spPr/>
        <p:txBody>
          <a:bodyPr/>
          <a:lstStyle/>
          <a:p>
            <a:r>
              <a:rPr lang="en-US" dirty="0" smtClean="0"/>
              <a:t>Market Overview</a:t>
            </a:r>
            <a:endParaRPr lang="en-US" dirty="0"/>
          </a:p>
        </p:txBody>
      </p:sp>
      <p:sp>
        <p:nvSpPr>
          <p:cNvPr id="4" name="Rectangle 3"/>
          <p:cNvSpPr/>
          <p:nvPr>
            <p:custDataLst>
              <p:tags r:id="rId5"/>
            </p:custDataLst>
          </p:nvPr>
        </p:nvSpPr>
        <p:spPr>
          <a:xfrm>
            <a:off x="251521" y="1817766"/>
            <a:ext cx="4176464" cy="3231654"/>
          </a:xfrm>
          <a:prstGeom prst="rect">
            <a:avLst/>
          </a:prstGeom>
        </p:spPr>
        <p:txBody>
          <a:bodyPr wrap="square">
            <a:spAutoFit/>
          </a:bodyPr>
          <a:lstStyle/>
          <a:p>
            <a:pPr marL="169863" indent="-169863" algn="l">
              <a:buFont typeface="Arial" pitchFamily="34" charset="0"/>
              <a:buChar char="•"/>
            </a:pPr>
            <a:r>
              <a:rPr lang="en-US" sz="1200" dirty="0" smtClean="0"/>
              <a:t>Controlling test documentation is useless unless you have a solid test strategy that can instantly provide access to all of your testing progress. </a:t>
            </a:r>
            <a:r>
              <a:rPr lang="en-US" sz="1200" dirty="0" err="1" smtClean="0"/>
              <a:t>STM</a:t>
            </a:r>
            <a:r>
              <a:rPr lang="en-US" sz="1200" dirty="0" smtClean="0"/>
              <a:t> suites have evolved to provide control and organization for your overall testing requirements.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As software complexity grows and test cycles shrink, the risk of untested code greatly increases. </a:t>
            </a:r>
            <a:r>
              <a:rPr lang="en-US" sz="1200" dirty="0" err="1" smtClean="0"/>
              <a:t>STM</a:t>
            </a:r>
            <a:r>
              <a:rPr lang="en-US" sz="1200" dirty="0" smtClean="0"/>
              <a:t> suites assist with identification of high-risk areas of code, enabling change control, optimizing testing procedures, and implementing real-time instrumentation to ensure a quality result.</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Test management suites can assist quality teams in determining which tests are best given specific circumstances, executing and maintaining performance regression testing, and identifying untested areas.</a:t>
            </a:r>
          </a:p>
        </p:txBody>
      </p:sp>
      <p:sp>
        <p:nvSpPr>
          <p:cNvPr id="5" name="Rectangle 4"/>
          <p:cNvSpPr/>
          <p:nvPr>
            <p:custDataLst>
              <p:tags r:id="rId6"/>
            </p:custDataLst>
          </p:nvPr>
        </p:nvSpPr>
        <p:spPr>
          <a:xfrm>
            <a:off x="4849906" y="1841919"/>
            <a:ext cx="4027394" cy="3231654"/>
          </a:xfrm>
          <a:prstGeom prst="rect">
            <a:avLst/>
          </a:prstGeom>
        </p:spPr>
        <p:txBody>
          <a:bodyPr wrap="square">
            <a:spAutoFit/>
          </a:bodyPr>
          <a:lstStyle/>
          <a:p>
            <a:pPr marL="169863" indent="-169863" algn="l">
              <a:buFont typeface="Arial" pitchFamily="34" charset="0"/>
              <a:buChar char="•"/>
            </a:pPr>
            <a:r>
              <a:rPr lang="en-US" sz="1200" dirty="0" smtClean="0"/>
              <a:t>Automation continues to evolve. Leading tools all offer the ability to generate tests directly out of requirements. The intelligence of the automation engine varies, with new features making it easier and faster to generate test cases.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Customizability has become key for major players. High-cost offerings must support testing in a variety of environments and platforms.</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Niche tools play a part. Lower-cost tools optimized for particular development environments or methodologies continue to play a role. </a:t>
            </a:r>
          </a:p>
          <a:p>
            <a:pPr marL="169863" indent="-169863" algn="l">
              <a:buFont typeface="Arial" pitchFamily="34" charset="0"/>
              <a:buChar char="•"/>
            </a:pPr>
            <a:endParaRPr lang="en-US" sz="1200" dirty="0" smtClean="0"/>
          </a:p>
          <a:p>
            <a:pPr marL="169863" indent="-169863" algn="l">
              <a:buFont typeface="Arial" pitchFamily="34" charset="0"/>
              <a:buChar char="•"/>
            </a:pPr>
            <a:r>
              <a:rPr lang="en-US" sz="1200" dirty="0" smtClean="0"/>
              <a:t>In the future, expect the larger vendors to up the ante on automation and customizability, potentially pushing smaller vendors out of the market.</a:t>
            </a:r>
          </a:p>
        </p:txBody>
      </p:sp>
      <p:sp>
        <p:nvSpPr>
          <p:cNvPr id="16" name="Rounded Rectangle 15"/>
          <p:cNvSpPr/>
          <p:nvPr>
            <p:custDataLst>
              <p:tags r:id="rId7"/>
            </p:custDataLst>
          </p:nvPr>
        </p:nvSpPr>
        <p:spPr>
          <a:xfrm>
            <a:off x="251520" y="1362075"/>
            <a:ext cx="4059936"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How it got here</a:t>
            </a:r>
            <a:endParaRPr lang="en-CA" b="1" i="1" dirty="0">
              <a:solidFill>
                <a:schemeClr val="tx1"/>
              </a:solidFill>
            </a:endParaRPr>
          </a:p>
        </p:txBody>
      </p:sp>
      <p:sp>
        <p:nvSpPr>
          <p:cNvPr id="17" name="Rounded Rectangle 16"/>
          <p:cNvSpPr/>
          <p:nvPr>
            <p:custDataLst>
              <p:tags r:id="rId8"/>
            </p:custDataLst>
          </p:nvPr>
        </p:nvSpPr>
        <p:spPr>
          <a:xfrm>
            <a:off x="4814046" y="1362075"/>
            <a:ext cx="4063253"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r>
              <a:rPr lang="en-CA" b="1" i="1" dirty="0" smtClean="0">
                <a:solidFill>
                  <a:schemeClr val="tx1"/>
                </a:solidFill>
              </a:rPr>
              <a:t>Where it’s going</a:t>
            </a:r>
            <a:endParaRPr lang="en-CA" b="1" i="1" dirty="0">
              <a:solidFill>
                <a:schemeClr val="tx1"/>
              </a:solidFill>
            </a:endParaRPr>
          </a:p>
        </p:txBody>
      </p:sp>
      <p:grpSp>
        <p:nvGrpSpPr>
          <p:cNvPr id="9" name="Group 135"/>
          <p:cNvGrpSpPr/>
          <p:nvPr>
            <p:custDataLst>
              <p:tags r:id="rId9"/>
            </p:custDataLst>
          </p:nvPr>
        </p:nvGrpSpPr>
        <p:grpSpPr>
          <a:xfrm>
            <a:off x="251520" y="5445224"/>
            <a:ext cx="8625780" cy="838201"/>
            <a:chOff x="328291" y="4509120"/>
            <a:chExt cx="8491858" cy="838201"/>
          </a:xfrm>
        </p:grpSpPr>
        <p:sp>
          <p:nvSpPr>
            <p:cNvPr id="10" name="Rounded Rectangle 9"/>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algn="l"/>
              <a:r>
                <a:rPr lang="en-CA" sz="1200" dirty="0" smtClean="0">
                  <a:solidFill>
                    <a:schemeClr val="tx1"/>
                  </a:solidFill>
                </a:rPr>
                <a:t>As the market evolves, capabilities that were once cutting edge become default and new functionality becomes differentiating. Static testing has become a table stakes capability and should no longer be used to differentiate solutions. Instead, focus on automation and integration to get the best fit for your requirements.</a:t>
              </a:r>
            </a:p>
          </p:txBody>
        </p:sp>
        <p:pic>
          <p:nvPicPr>
            <p:cNvPr id="11" name="Picture 10" descr="insight.png"/>
            <p:cNvPicPr>
              <a:picLocks noChangeAspect="1"/>
            </p:cNvPicPr>
            <p:nvPr/>
          </p:nvPicPr>
          <p:blipFill>
            <a:blip r:embed="rId13" cstate="print"/>
            <a:stretch>
              <a:fillRect/>
            </a:stretch>
          </p:blipFill>
          <p:spPr>
            <a:xfrm>
              <a:off x="328291" y="4509120"/>
              <a:ext cx="1000207" cy="838201"/>
            </a:xfrm>
            <a:prstGeom prst="rect">
              <a:avLst/>
            </a:prstGeom>
          </p:spPr>
        </p:pic>
      </p:grpSp>
      <p:pic>
        <p:nvPicPr>
          <p:cNvPr id="13" name="Picture 12" descr="sample_linkbar-itrgNEW.gif">
            <a:hlinkClick r:id="rId14"/>
          </p:cNvPr>
          <p:cNvPicPr>
            <a:picLocks noChangeAspect="1"/>
          </p:cNvPicPr>
          <p:nvPr/>
        </p:nvPicPr>
        <p:blipFill>
          <a:blip r:embed="rId1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nvGraphicFramePr>
        <p:xfrm>
          <a:off x="0" y="0"/>
          <a:ext cx="158750" cy="158750"/>
        </p:xfrm>
        <a:graphic>
          <a:graphicData uri="http://schemas.openxmlformats.org/presentationml/2006/ole">
            <p:oleObj spid="_x0000_s123907" name="think-cell Slide" r:id="rId4" imgW="360" imgH="360" progId="">
              <p:embed/>
            </p:oleObj>
          </a:graphicData>
        </a:graphic>
      </p:graphicFrame>
      <p:sp>
        <p:nvSpPr>
          <p:cNvPr id="13" name="Title 12"/>
          <p:cNvSpPr>
            <a:spLocks noGrp="1"/>
          </p:cNvSpPr>
          <p:nvPr>
            <p:ph type="title"/>
          </p:nvPr>
        </p:nvSpPr>
        <p:spPr/>
        <p:txBody>
          <a:bodyPr/>
          <a:lstStyle/>
          <a:p>
            <a:pPr lvl="0"/>
            <a:r>
              <a:rPr lang="en-US" dirty="0" smtClean="0"/>
              <a:t>STM</a:t>
            </a:r>
            <a:r>
              <a:rPr lang="en-US" dirty="0" smtClean="0">
                <a:solidFill>
                  <a:srgbClr val="FF0000"/>
                </a:solidFill>
              </a:rPr>
              <a:t> </a:t>
            </a:r>
            <a:r>
              <a:rPr lang="en-US" dirty="0" smtClean="0"/>
              <a:t>Vendor Landscape selection / knock-out criteria: Market share, mind share, and market consolidation</a:t>
            </a:r>
            <a:endParaRPr lang="en-US" dirty="0"/>
          </a:p>
        </p:txBody>
      </p:sp>
      <p:grpSp>
        <p:nvGrpSpPr>
          <p:cNvPr id="15" name="Group 33"/>
          <p:cNvGrpSpPr/>
          <p:nvPr/>
        </p:nvGrpSpPr>
        <p:grpSpPr>
          <a:xfrm>
            <a:off x="467545" y="2286000"/>
            <a:ext cx="8215312" cy="3436631"/>
            <a:chOff x="5543549" y="2722425"/>
            <a:chExt cx="3295651" cy="2433461"/>
          </a:xfrm>
        </p:grpSpPr>
        <p:sp>
          <p:nvSpPr>
            <p:cNvPr id="18" name="Rectangle 17"/>
            <p:cNvSpPr/>
            <p:nvPr/>
          </p:nvSpPr>
          <p:spPr>
            <a:xfrm>
              <a:off x="5543549" y="2987185"/>
              <a:ext cx="3295651" cy="2168701"/>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buFont typeface="Arial" pitchFamily="34" charset="0"/>
                <a:buChar char="•"/>
              </a:pPr>
              <a:r>
                <a:rPr lang="en-US" sz="1200" b="1" dirty="0" err="1" smtClean="0">
                  <a:solidFill>
                    <a:schemeClr val="tx1">
                      <a:lumMod val="50000"/>
                    </a:schemeClr>
                  </a:solidFill>
                </a:rPr>
                <a:t>ApTest</a:t>
              </a:r>
              <a:r>
                <a:rPr lang="en-US" sz="1200" dirty="0" smtClean="0">
                  <a:solidFill>
                    <a:schemeClr val="tx1">
                      <a:lumMod val="50000"/>
                    </a:schemeClr>
                  </a:solidFill>
                </a:rPr>
                <a:t>. An affordable tool that includes the full range of STM functionality.</a:t>
              </a:r>
            </a:p>
            <a:p>
              <a:pPr marL="233363"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rPr>
                <a:t>HP </a:t>
              </a:r>
              <a:r>
                <a:rPr lang="en-US" sz="1200" b="1" dirty="0" err="1" smtClean="0">
                  <a:solidFill>
                    <a:schemeClr val="tx1">
                      <a:lumMod val="50000"/>
                    </a:schemeClr>
                  </a:solidFill>
                </a:rPr>
                <a:t>QuickTest</a:t>
              </a:r>
              <a:r>
                <a:rPr lang="en-US" sz="1200" b="1" dirty="0" smtClean="0">
                  <a:solidFill>
                    <a:schemeClr val="tx1">
                      <a:lumMod val="50000"/>
                    </a:schemeClr>
                  </a:solidFill>
                </a:rPr>
                <a:t> Professional</a:t>
              </a:r>
              <a:r>
                <a:rPr lang="en-US" sz="1200" dirty="0" smtClean="0">
                  <a:solidFill>
                    <a:schemeClr val="tx1">
                      <a:lumMod val="50000"/>
                    </a:schemeClr>
                  </a:solidFill>
                </a:rPr>
                <a:t>. A market incumbent with a  powerful test generation capability.</a:t>
              </a:r>
              <a:endParaRPr lang="en-US" sz="1200" u="sng" dirty="0" smtClean="0">
                <a:solidFill>
                  <a:schemeClr val="tx1">
                    <a:lumMod val="50000"/>
                  </a:schemeClr>
                </a:solidFill>
              </a:endParaRPr>
            </a:p>
            <a:p>
              <a:pPr marL="233363" lvl="0"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rPr>
                <a:t>IBM Rational QM</a:t>
              </a:r>
              <a:r>
                <a:rPr lang="en-US" sz="1200" dirty="0" smtClean="0">
                  <a:solidFill>
                    <a:schemeClr val="tx1">
                      <a:lumMod val="50000"/>
                    </a:schemeClr>
                  </a:solidFill>
                </a:rPr>
                <a:t>. A solid testing tool with integration into the Rational suite of tools.</a:t>
              </a:r>
            </a:p>
            <a:p>
              <a:pPr marL="233363"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rPr>
                <a:t>Micro Focus </a:t>
              </a:r>
              <a:r>
                <a:rPr lang="en-US" sz="1200" b="1" dirty="0" err="1" smtClean="0">
                  <a:solidFill>
                    <a:schemeClr val="tx1">
                      <a:lumMod val="50000"/>
                    </a:schemeClr>
                  </a:solidFill>
                </a:rPr>
                <a:t>SilkCentral</a:t>
              </a:r>
              <a:r>
                <a:rPr lang="en-US" sz="1200" b="1" dirty="0" smtClean="0">
                  <a:solidFill>
                    <a:schemeClr val="tx1">
                      <a:lumMod val="50000"/>
                    </a:schemeClr>
                  </a:solidFill>
                </a:rPr>
                <a:t> Test Manager</a:t>
              </a:r>
              <a:r>
                <a:rPr lang="en-US" sz="1200" dirty="0" smtClean="0">
                  <a:solidFill>
                    <a:schemeClr val="tx1">
                      <a:lumMod val="50000"/>
                    </a:schemeClr>
                  </a:solidFill>
                </a:rPr>
                <a:t>. A leading product with strong traceability and an intuitive interface.</a:t>
              </a:r>
            </a:p>
            <a:p>
              <a:pPr marL="233363" lvl="0" indent="-233363" algn="l">
                <a:lnSpc>
                  <a:spcPct val="150000"/>
                </a:lnSpc>
                <a:spcBef>
                  <a:spcPts val="300"/>
                </a:spcBef>
                <a:spcAft>
                  <a:spcPts val="300"/>
                </a:spcAft>
                <a:buFont typeface="Arial" pitchFamily="34" charset="0"/>
                <a:buChar char="•"/>
              </a:pPr>
              <a:r>
                <a:rPr lang="en-US" sz="1200" b="1" dirty="0" err="1" smtClean="0">
                  <a:solidFill>
                    <a:schemeClr val="tx1">
                      <a:lumMod val="50000"/>
                    </a:schemeClr>
                  </a:solidFill>
                </a:rPr>
                <a:t>PassMark</a:t>
              </a:r>
              <a:r>
                <a:rPr lang="en-US" sz="1200" b="1" dirty="0" smtClean="0">
                  <a:solidFill>
                    <a:schemeClr val="tx1">
                      <a:lumMod val="50000"/>
                    </a:schemeClr>
                  </a:solidFill>
                </a:rPr>
                <a:t> </a:t>
              </a:r>
              <a:r>
                <a:rPr lang="en-US" sz="1200" b="1" dirty="0" err="1" smtClean="0">
                  <a:solidFill>
                    <a:schemeClr val="tx1">
                      <a:lumMod val="50000"/>
                    </a:schemeClr>
                  </a:solidFill>
                </a:rPr>
                <a:t>TestLog</a:t>
              </a:r>
              <a:r>
                <a:rPr lang="en-US" sz="1200" dirty="0" smtClean="0">
                  <a:solidFill>
                    <a:schemeClr val="tx1">
                      <a:lumMod val="50000"/>
                    </a:schemeClr>
                  </a:solidFill>
                </a:rPr>
                <a:t>. A basic offering that includes core functionality and comes at an attractive price.</a:t>
              </a:r>
            </a:p>
            <a:p>
              <a:pPr marL="233363" lvl="0" indent="-233363" algn="l">
                <a:lnSpc>
                  <a:spcPct val="150000"/>
                </a:lnSpc>
                <a:spcBef>
                  <a:spcPts val="300"/>
                </a:spcBef>
                <a:spcAft>
                  <a:spcPts val="300"/>
                </a:spcAft>
                <a:buFont typeface="Arial" pitchFamily="34" charset="0"/>
                <a:buChar char="•"/>
              </a:pPr>
              <a:r>
                <a:rPr lang="en-US" sz="1200" b="1" dirty="0" err="1" smtClean="0">
                  <a:solidFill>
                    <a:schemeClr val="tx1">
                      <a:lumMod val="50000"/>
                    </a:schemeClr>
                  </a:solidFill>
                </a:rPr>
                <a:t>Seapine</a:t>
              </a:r>
              <a:r>
                <a:rPr lang="en-US" sz="1200" b="1" dirty="0" smtClean="0">
                  <a:solidFill>
                    <a:schemeClr val="tx1">
                      <a:lumMod val="50000"/>
                    </a:schemeClr>
                  </a:solidFill>
                </a:rPr>
                <a:t> </a:t>
              </a:r>
              <a:r>
                <a:rPr lang="en-US" sz="1200" b="1" dirty="0" err="1" smtClean="0">
                  <a:solidFill>
                    <a:schemeClr val="tx1">
                      <a:lumMod val="50000"/>
                    </a:schemeClr>
                  </a:solidFill>
                </a:rPr>
                <a:t>TestTrack</a:t>
              </a:r>
              <a:r>
                <a:rPr lang="en-US" sz="1200" dirty="0" smtClean="0">
                  <a:solidFill>
                    <a:schemeClr val="tx1">
                      <a:lumMod val="50000"/>
                    </a:schemeClr>
                  </a:solidFill>
                </a:rPr>
                <a:t>. A comprehensive set of tools from a long-standing incumbent in the ALM space.</a:t>
              </a:r>
              <a:endParaRPr lang="en-US" sz="1200" b="1" dirty="0" smtClean="0">
                <a:solidFill>
                  <a:schemeClr val="tx1">
                    <a:lumMod val="50000"/>
                  </a:schemeClr>
                </a:solidFill>
              </a:endParaRPr>
            </a:p>
            <a:p>
              <a:pPr marL="233363" lvl="0" indent="-233363" algn="l">
                <a:lnSpc>
                  <a:spcPct val="150000"/>
                </a:lnSpc>
                <a:spcBef>
                  <a:spcPts val="300"/>
                </a:spcBef>
                <a:spcAft>
                  <a:spcPts val="300"/>
                </a:spcAft>
                <a:buFont typeface="Arial" pitchFamily="34" charset="0"/>
                <a:buChar char="•"/>
              </a:pPr>
              <a:r>
                <a:rPr lang="en-US" sz="1200" b="1" dirty="0" err="1" smtClean="0">
                  <a:solidFill>
                    <a:schemeClr val="tx1">
                      <a:lumMod val="50000"/>
                    </a:schemeClr>
                  </a:solidFill>
                </a:rPr>
                <a:t>Testuff</a:t>
              </a:r>
              <a:r>
                <a:rPr lang="en-US" sz="1200" dirty="0" smtClean="0">
                  <a:solidFill>
                    <a:schemeClr val="tx1">
                      <a:lumMod val="50000"/>
                    </a:schemeClr>
                  </a:solidFill>
                </a:rPr>
                <a:t>. A recent entrant with a low-cost, </a:t>
              </a:r>
              <a:r>
                <a:rPr lang="en-US" sz="1200" dirty="0" err="1" smtClean="0">
                  <a:solidFill>
                    <a:schemeClr val="tx1">
                      <a:lumMod val="50000"/>
                    </a:schemeClr>
                  </a:solidFill>
                </a:rPr>
                <a:t>SaaS</a:t>
              </a:r>
              <a:r>
                <a:rPr lang="en-US" sz="1200" dirty="0" smtClean="0">
                  <a:solidFill>
                    <a:schemeClr val="tx1">
                      <a:lumMod val="50000"/>
                    </a:schemeClr>
                  </a:solidFill>
                </a:rPr>
                <a:t>-focused offering.</a:t>
              </a:r>
              <a:endParaRPr lang="en-US" sz="1200" b="1" dirty="0" smtClean="0">
                <a:solidFill>
                  <a:schemeClr val="tx1">
                    <a:lumMod val="50000"/>
                  </a:schemeClr>
                </a:solidFill>
              </a:endParaRPr>
            </a:p>
            <a:p>
              <a:pPr marL="233363" lvl="0" indent="-233363" algn="l">
                <a:lnSpc>
                  <a:spcPct val="150000"/>
                </a:lnSpc>
                <a:spcBef>
                  <a:spcPts val="300"/>
                </a:spcBef>
                <a:spcAft>
                  <a:spcPts val="300"/>
                </a:spcAft>
                <a:buFont typeface="Arial" pitchFamily="34" charset="0"/>
                <a:buChar char="•"/>
              </a:pPr>
              <a:r>
                <a:rPr lang="en-US" sz="1200" b="1" dirty="0" smtClean="0">
                  <a:solidFill>
                    <a:schemeClr val="tx1">
                      <a:lumMod val="50000"/>
                    </a:schemeClr>
                  </a:solidFill>
                </a:rPr>
                <a:t>T-Plan Professional</a:t>
              </a:r>
              <a:r>
                <a:rPr lang="en-US" sz="1200" dirty="0" smtClean="0">
                  <a:solidFill>
                    <a:schemeClr val="tx1">
                      <a:lumMod val="50000"/>
                    </a:schemeClr>
                  </a:solidFill>
                </a:rPr>
                <a:t>. A mid-market offering focused on the V-Model methodology.</a:t>
              </a:r>
              <a:endParaRPr lang="en-US" sz="1200" b="1" u="sng" dirty="0" smtClean="0">
                <a:solidFill>
                  <a:schemeClr val="tx1">
                    <a:lumMod val="50000"/>
                  </a:schemeClr>
                </a:solidFill>
              </a:endParaRPr>
            </a:p>
          </p:txBody>
        </p:sp>
        <p:sp>
          <p:nvSpPr>
            <p:cNvPr id="19" name="Round Same Side Corner Rectangle 18"/>
            <p:cNvSpPr/>
            <p:nvPr/>
          </p:nvSpPr>
          <p:spPr>
            <a:xfrm>
              <a:off x="5543549" y="2722425"/>
              <a:ext cx="3295650" cy="26476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solidFill>
                    <a:schemeClr val="bg1"/>
                  </a:solidFill>
                </a:rPr>
                <a:t>Included in the Vendor Landscape:</a:t>
              </a:r>
              <a:endParaRPr lang="en-CA" sz="1400" dirty="0">
                <a:solidFill>
                  <a:schemeClr val="bg1"/>
                </a:solidFill>
              </a:endParaRPr>
            </a:p>
          </p:txBody>
        </p:sp>
      </p:grpSp>
      <p:sp>
        <p:nvSpPr>
          <p:cNvPr id="20" name="Text Placeholder 2"/>
          <p:cNvSpPr>
            <a:spLocks noGrp="1"/>
          </p:cNvSpPr>
          <p:nvPr>
            <p:ph type="body" sz="quarter" idx="4294967295"/>
          </p:nvPr>
        </p:nvSpPr>
        <p:spPr>
          <a:xfrm>
            <a:off x="349988" y="1219176"/>
            <a:ext cx="8527312" cy="929664"/>
          </a:xfrm>
          <a:prstGeom prst="rect">
            <a:avLst/>
          </a:prstGeom>
        </p:spPr>
        <p:txBody>
          <a:bodyPr>
            <a:noAutofit/>
          </a:bodyPr>
          <a:lstStyle/>
          <a:p>
            <a:pPr marL="182563" indent="-182563">
              <a:buFont typeface="Arial" pitchFamily="34" charset="0"/>
              <a:buChar char="•"/>
            </a:pPr>
            <a:r>
              <a:rPr lang="en-US" dirty="0" smtClean="0"/>
              <a:t>The </a:t>
            </a:r>
            <a:r>
              <a:rPr lang="en-US" dirty="0" err="1" smtClean="0"/>
              <a:t>STM</a:t>
            </a:r>
            <a:r>
              <a:rPr lang="en-US" dirty="0" smtClean="0"/>
              <a:t> space has separated into niche players that serve narrow segments at very affordable prices and larger, customizable offerings that can cost over ten times as much.</a:t>
            </a:r>
          </a:p>
          <a:p>
            <a:pPr marL="182563" indent="-182563">
              <a:spcBef>
                <a:spcPts val="600"/>
              </a:spcBef>
              <a:buFont typeface="Arial" pitchFamily="34" charset="0"/>
              <a:buChar char="•"/>
            </a:pPr>
            <a:r>
              <a:rPr lang="en-US" dirty="0" smtClean="0"/>
              <a:t>For this Vendor Landscape, Info-Tech focused on those vendors that have a strong market presence and/or reputational presence among small to mid-sized enterprises.</a:t>
            </a:r>
          </a:p>
        </p:txBody>
      </p:sp>
      <p:pic>
        <p:nvPicPr>
          <p:cNvPr id="8" name="Picture 7"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noChangeAspect="1"/>
          </p:cNvGraphicFramePr>
          <p:nvPr/>
        </p:nvGraphicFramePr>
        <p:xfrm>
          <a:off x="0" y="0"/>
          <a:ext cx="158750" cy="158750"/>
        </p:xfrm>
        <a:graphic>
          <a:graphicData uri="http://schemas.openxmlformats.org/presentationml/2006/ole">
            <p:oleObj spid="_x0000_s109571" name="think-cell Slide" r:id="rId33" imgW="360" imgH="360" progId="">
              <p:embed/>
            </p:oleObj>
          </a:graphicData>
        </a:graphic>
      </p:graphicFrame>
      <p:sp>
        <p:nvSpPr>
          <p:cNvPr id="2" name="Title 1"/>
          <p:cNvSpPr>
            <a:spLocks noGrp="1"/>
          </p:cNvSpPr>
          <p:nvPr>
            <p:ph type="title"/>
            <p:custDataLst>
              <p:tags r:id="rId2"/>
            </p:custDataLst>
          </p:nvPr>
        </p:nvSpPr>
        <p:spPr/>
        <p:txBody>
          <a:bodyPr/>
          <a:lstStyle/>
          <a:p>
            <a:r>
              <a:rPr lang="en-US" dirty="0" err="1" smtClean="0"/>
              <a:t>STM</a:t>
            </a:r>
            <a:r>
              <a:rPr lang="en-US" dirty="0" smtClean="0"/>
              <a:t> Suites</a:t>
            </a:r>
            <a:r>
              <a:rPr lang="en-US" dirty="0" smtClean="0">
                <a:solidFill>
                  <a:srgbClr val="FF0000"/>
                </a:solidFill>
              </a:rPr>
              <a:t> </a:t>
            </a:r>
            <a:r>
              <a:rPr lang="en-US" dirty="0" smtClean="0"/>
              <a:t>Criteria &amp; Weighting Factors</a:t>
            </a:r>
            <a:endParaRPr lang="en-US" dirty="0"/>
          </a:p>
        </p:txBody>
      </p:sp>
      <p:grpSp>
        <p:nvGrpSpPr>
          <p:cNvPr id="3" name="Group 88"/>
          <p:cNvGrpSpPr/>
          <p:nvPr/>
        </p:nvGrpSpPr>
        <p:grpSpPr>
          <a:xfrm>
            <a:off x="5450342" y="1016732"/>
            <a:ext cx="3073539" cy="1824319"/>
            <a:chOff x="5707357" y="1016732"/>
            <a:chExt cx="3112691" cy="1824319"/>
          </a:xfrm>
        </p:grpSpPr>
        <p:graphicFrame>
          <p:nvGraphicFramePr>
            <p:cNvPr id="43" name="Chart 42"/>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4"/>
            </a:graphicData>
          </a:graphic>
        </p:graphicFrame>
        <p:sp>
          <p:nvSpPr>
            <p:cNvPr id="51" name="TextBox 50"/>
            <p:cNvSpPr txBox="1"/>
            <p:nvPr/>
          </p:nvSpPr>
          <p:spPr>
            <a:xfrm>
              <a:off x="5707357" y="1376772"/>
              <a:ext cx="949182" cy="276999"/>
            </a:xfrm>
            <a:prstGeom prst="rect">
              <a:avLst/>
            </a:prstGeom>
            <a:noFill/>
          </p:spPr>
          <p:txBody>
            <a:bodyPr wrap="square" rtlCol="0">
              <a:spAutoFit/>
            </a:bodyPr>
            <a:lstStyle/>
            <a:p>
              <a:r>
                <a:rPr lang="en-US" sz="1200" dirty="0" smtClean="0"/>
                <a:t>Features</a:t>
              </a:r>
              <a:endParaRPr lang="en-US" sz="1200" dirty="0"/>
            </a:p>
          </p:txBody>
        </p:sp>
        <p:sp>
          <p:nvSpPr>
            <p:cNvPr id="52" name="TextBox 51"/>
            <p:cNvSpPr txBox="1"/>
            <p:nvPr/>
          </p:nvSpPr>
          <p:spPr>
            <a:xfrm>
              <a:off x="7870866" y="1412776"/>
              <a:ext cx="949182" cy="276999"/>
            </a:xfrm>
            <a:prstGeom prst="rect">
              <a:avLst/>
            </a:prstGeom>
            <a:noFill/>
          </p:spPr>
          <p:txBody>
            <a:bodyPr wrap="square" rtlCol="0">
              <a:spAutoFit/>
            </a:bodyPr>
            <a:lstStyle/>
            <a:p>
              <a:r>
                <a:rPr lang="en-US" sz="1200" dirty="0" smtClean="0"/>
                <a:t>Usability</a:t>
              </a:r>
              <a:endParaRPr lang="en-US" sz="1200" dirty="0"/>
            </a:p>
          </p:txBody>
        </p:sp>
        <p:sp>
          <p:nvSpPr>
            <p:cNvPr id="53" name="TextBox 52"/>
            <p:cNvSpPr txBox="1"/>
            <p:nvPr/>
          </p:nvSpPr>
          <p:spPr>
            <a:xfrm>
              <a:off x="7701963" y="2288070"/>
              <a:ext cx="1021190" cy="276999"/>
            </a:xfrm>
            <a:prstGeom prst="rect">
              <a:avLst/>
            </a:prstGeom>
            <a:noFill/>
          </p:spPr>
          <p:txBody>
            <a:bodyPr wrap="square" rtlCol="0">
              <a:spAutoFit/>
            </a:bodyPr>
            <a:lstStyle/>
            <a:p>
              <a:r>
                <a:rPr lang="en-US" sz="1200" dirty="0" smtClean="0"/>
                <a:t>Affordability</a:t>
              </a:r>
            </a:p>
          </p:txBody>
        </p:sp>
        <p:sp>
          <p:nvSpPr>
            <p:cNvPr id="84" name="TextBox 83"/>
            <p:cNvSpPr txBox="1"/>
            <p:nvPr/>
          </p:nvSpPr>
          <p:spPr>
            <a:xfrm>
              <a:off x="5743874" y="2307117"/>
              <a:ext cx="1134127" cy="276999"/>
            </a:xfrm>
            <a:prstGeom prst="rect">
              <a:avLst/>
            </a:prstGeom>
            <a:noFill/>
          </p:spPr>
          <p:txBody>
            <a:bodyPr wrap="square" rtlCol="0">
              <a:spAutoFit/>
            </a:bodyPr>
            <a:lstStyle/>
            <a:p>
              <a:r>
                <a:rPr lang="en-US" sz="1200" dirty="0" smtClean="0"/>
                <a:t>Architecture</a:t>
              </a:r>
              <a:endParaRPr lang="en-US" sz="1200" dirty="0"/>
            </a:p>
          </p:txBody>
        </p:sp>
      </p:grpSp>
      <p:grpSp>
        <p:nvGrpSpPr>
          <p:cNvPr id="4" name="Group 89"/>
          <p:cNvGrpSpPr/>
          <p:nvPr>
            <p:custDataLst>
              <p:tags r:id="rId3"/>
            </p:custDataLst>
          </p:nvPr>
        </p:nvGrpSpPr>
        <p:grpSpPr>
          <a:xfrm>
            <a:off x="5525576" y="2657622"/>
            <a:ext cx="2902629" cy="1698115"/>
            <a:chOff x="5548305" y="2626930"/>
            <a:chExt cx="2902629" cy="1698115"/>
          </a:xfrm>
        </p:grpSpPr>
        <p:graphicFrame>
          <p:nvGraphicFramePr>
            <p:cNvPr id="50" name="Chart 49"/>
            <p:cNvGraphicFramePr/>
            <p:nvPr/>
          </p:nvGraphicFramePr>
          <p:xfrm>
            <a:off x="5548305" y="2662790"/>
            <a:ext cx="2902629" cy="1639172"/>
          </p:xfrm>
          <a:graphic>
            <a:graphicData uri="http://schemas.openxmlformats.org/drawingml/2006/chart">
              <c:chart xmlns:c="http://schemas.openxmlformats.org/drawingml/2006/chart" xmlns:r="http://schemas.openxmlformats.org/officeDocument/2006/relationships" r:id="rId35"/>
            </a:graphicData>
          </a:graphic>
        </p:graphicFrame>
        <p:sp>
          <p:nvSpPr>
            <p:cNvPr id="60" name="TextBox 59"/>
            <p:cNvSpPr txBox="1"/>
            <p:nvPr/>
          </p:nvSpPr>
          <p:spPr>
            <a:xfrm>
              <a:off x="6464931" y="2626930"/>
              <a:ext cx="1106336" cy="276999"/>
            </a:xfrm>
            <a:prstGeom prst="rect">
              <a:avLst/>
            </a:prstGeom>
            <a:noFill/>
          </p:spPr>
          <p:txBody>
            <a:bodyPr wrap="square" rtlCol="0">
              <a:spAutoFit/>
            </a:bodyPr>
            <a:lstStyle/>
            <a:p>
              <a:r>
                <a:rPr lang="en-US" sz="1200" b="1" dirty="0" smtClean="0"/>
                <a:t>Product</a:t>
              </a:r>
              <a:endParaRPr lang="en-US" sz="1200" b="1" dirty="0"/>
            </a:p>
          </p:txBody>
        </p:sp>
        <p:sp>
          <p:nvSpPr>
            <p:cNvPr id="61" name="TextBox 60"/>
            <p:cNvSpPr txBox="1"/>
            <p:nvPr/>
          </p:nvSpPr>
          <p:spPr>
            <a:xfrm>
              <a:off x="6484064" y="4048046"/>
              <a:ext cx="1106336" cy="276999"/>
            </a:xfrm>
            <a:prstGeom prst="rect">
              <a:avLst/>
            </a:prstGeom>
            <a:noFill/>
          </p:spPr>
          <p:txBody>
            <a:bodyPr wrap="square" rtlCol="0">
              <a:spAutoFit/>
            </a:bodyPr>
            <a:lstStyle/>
            <a:p>
              <a:r>
                <a:rPr lang="en-US" sz="1200" b="1" dirty="0" smtClean="0"/>
                <a:t>Vendor</a:t>
              </a:r>
              <a:endParaRPr lang="en-US" sz="1200" b="1" dirty="0"/>
            </a:p>
          </p:txBody>
        </p:sp>
      </p:grpSp>
      <p:sp>
        <p:nvSpPr>
          <p:cNvPr id="33" name="TextBox 32"/>
          <p:cNvSpPr txBox="1"/>
          <p:nvPr>
            <p:custDataLst>
              <p:tags r:id="rId4"/>
            </p:custDataLst>
          </p:nvPr>
        </p:nvSpPr>
        <p:spPr>
          <a:xfrm>
            <a:off x="257174" y="3668601"/>
            <a:ext cx="4919472" cy="322659"/>
          </a:xfrm>
          <a:prstGeom prst="round2SameRect">
            <a:avLst/>
          </a:prstGeom>
          <a:noFill/>
          <a:ln>
            <a:noFill/>
          </a:ln>
        </p:spPr>
        <p:txBody>
          <a:bodyPr wrap="square">
            <a:spAutoFit/>
          </a:bodyPr>
          <a:lstStyle/>
          <a:p>
            <a:pPr algn="l">
              <a:defRPr/>
            </a:pPr>
            <a:r>
              <a:rPr lang="en-US" sz="1400" dirty="0" smtClean="0">
                <a:latin typeface="Arial" pitchFamily="34" charset="0"/>
                <a:cs typeface="Arial" pitchFamily="34" charset="0"/>
              </a:rPr>
              <a:t>Vendor </a:t>
            </a:r>
            <a:r>
              <a:rPr lang="en-US" sz="1400" dirty="0">
                <a:latin typeface="Arial" pitchFamily="34" charset="0"/>
                <a:cs typeface="Arial" pitchFamily="34" charset="0"/>
              </a:rPr>
              <a:t>Evaluation</a:t>
            </a:r>
          </a:p>
        </p:txBody>
      </p:sp>
      <p:grpSp>
        <p:nvGrpSpPr>
          <p:cNvPr id="5" name="Group 72"/>
          <p:cNvGrpSpPr/>
          <p:nvPr>
            <p:custDataLst>
              <p:tags r:id="rId5"/>
            </p:custDataLst>
          </p:nvPr>
        </p:nvGrpSpPr>
        <p:grpSpPr>
          <a:xfrm>
            <a:off x="257174" y="4546477"/>
            <a:ext cx="4916339" cy="457200"/>
            <a:chOff x="271462" y="4518752"/>
            <a:chExt cx="4916339" cy="365760"/>
          </a:xfrm>
        </p:grpSpPr>
        <p:sp>
          <p:nvSpPr>
            <p:cNvPr id="35" name="Flowchart: Stored Data 20"/>
            <p:cNvSpPr>
              <a:spLocks noChangeArrowheads="1"/>
            </p:cNvSpPr>
            <p:nvPr>
              <p:custDataLst>
                <p:tags r:id="rId29"/>
              </p:custDataLst>
            </p:nvPr>
          </p:nvSpPr>
          <p:spPr bwMode="auto">
            <a:xfrm flipH="1">
              <a:off x="1822809" y="4518752"/>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is committed to the space and has a future product and portfolio roadmap.</a:t>
              </a:r>
              <a:endParaRPr lang="en-US" sz="1200" dirty="0">
                <a:solidFill>
                  <a:schemeClr val="bg1">
                    <a:lumMod val="10000"/>
                  </a:schemeClr>
                </a:solidFill>
                <a:latin typeface="Arial" pitchFamily="34" charset="0"/>
                <a:cs typeface="Arial" pitchFamily="34" charset="0"/>
              </a:endParaRPr>
            </a:p>
          </p:txBody>
        </p:sp>
        <p:sp>
          <p:nvSpPr>
            <p:cNvPr id="36" name="Rectangle 15"/>
            <p:cNvSpPr>
              <a:spLocks noChangeArrowheads="1"/>
            </p:cNvSpPr>
            <p:nvPr>
              <p:custDataLst>
                <p:tags r:id="rId30"/>
              </p:custDataLst>
            </p:nvPr>
          </p:nvSpPr>
          <p:spPr bwMode="auto">
            <a:xfrm flipH="1">
              <a:off x="271462" y="4518752"/>
              <a:ext cx="1556109"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Strategy</a:t>
              </a:r>
              <a:endParaRPr lang="en-US" sz="1400" dirty="0">
                <a:solidFill>
                  <a:schemeClr val="bg1">
                    <a:lumMod val="10000"/>
                  </a:schemeClr>
                </a:solidFill>
                <a:latin typeface="Arial" pitchFamily="34" charset="0"/>
                <a:cs typeface="Arial" pitchFamily="34" charset="0"/>
              </a:endParaRPr>
            </a:p>
          </p:txBody>
        </p:sp>
      </p:grpSp>
      <p:grpSp>
        <p:nvGrpSpPr>
          <p:cNvPr id="6" name="Group 71"/>
          <p:cNvGrpSpPr/>
          <p:nvPr>
            <p:custDataLst>
              <p:tags r:id="rId6"/>
            </p:custDataLst>
          </p:nvPr>
        </p:nvGrpSpPr>
        <p:grpSpPr>
          <a:xfrm>
            <a:off x="257175" y="5065100"/>
            <a:ext cx="4921101" cy="457200"/>
            <a:chOff x="266700" y="4896044"/>
            <a:chExt cx="4921101" cy="365760"/>
          </a:xfrm>
        </p:grpSpPr>
        <p:sp>
          <p:nvSpPr>
            <p:cNvPr id="38" name="Flowchart: Stored Data 21"/>
            <p:cNvSpPr>
              <a:spLocks noChangeArrowheads="1"/>
            </p:cNvSpPr>
            <p:nvPr>
              <p:custDataLst>
                <p:tags r:id="rId27"/>
              </p:custDataLst>
            </p:nvPr>
          </p:nvSpPr>
          <p:spPr bwMode="auto">
            <a:xfrm flipH="1">
              <a:off x="1822809" y="4896044"/>
              <a:ext cx="3364992" cy="365760"/>
            </a:xfrm>
            <a:prstGeom prst="rect">
              <a:avLst/>
            </a:prstGeom>
            <a:solidFill>
              <a:schemeClr val="accent2">
                <a:lumMod val="40000"/>
                <a:lumOff val="6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offers global coverage and is able to sell and provide post-sales support. </a:t>
              </a:r>
              <a:endParaRPr lang="en-US" sz="1200" dirty="0">
                <a:solidFill>
                  <a:schemeClr val="bg1">
                    <a:lumMod val="10000"/>
                  </a:schemeClr>
                </a:solidFill>
                <a:latin typeface="Arial" pitchFamily="34" charset="0"/>
                <a:cs typeface="Arial" pitchFamily="34" charset="0"/>
              </a:endParaRPr>
            </a:p>
          </p:txBody>
        </p:sp>
        <p:sp>
          <p:nvSpPr>
            <p:cNvPr id="39" name="Rectangle 38"/>
            <p:cNvSpPr>
              <a:spLocks noChangeArrowheads="1"/>
            </p:cNvSpPr>
            <p:nvPr>
              <p:custDataLst>
                <p:tags r:id="rId28"/>
              </p:custDataLst>
            </p:nvPr>
          </p:nvSpPr>
          <p:spPr bwMode="auto">
            <a:xfrm flipH="1">
              <a:off x="266700" y="4896044"/>
              <a:ext cx="1547813"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Reach</a:t>
              </a:r>
              <a:endParaRPr lang="en-US" sz="1400" dirty="0">
                <a:solidFill>
                  <a:schemeClr val="bg1">
                    <a:lumMod val="10000"/>
                  </a:schemeClr>
                </a:solidFill>
                <a:latin typeface="Arial" pitchFamily="34" charset="0"/>
                <a:cs typeface="Arial" pitchFamily="34" charset="0"/>
              </a:endParaRPr>
            </a:p>
          </p:txBody>
        </p:sp>
      </p:grpSp>
      <p:grpSp>
        <p:nvGrpSpPr>
          <p:cNvPr id="7" name="Group 69"/>
          <p:cNvGrpSpPr/>
          <p:nvPr>
            <p:custDataLst>
              <p:tags r:id="rId7"/>
            </p:custDataLst>
          </p:nvPr>
        </p:nvGrpSpPr>
        <p:grpSpPr>
          <a:xfrm>
            <a:off x="257174" y="4027854"/>
            <a:ext cx="4916339" cy="457200"/>
            <a:chOff x="271462" y="4150086"/>
            <a:chExt cx="4916339" cy="365760"/>
          </a:xfrm>
        </p:grpSpPr>
        <p:sp>
          <p:nvSpPr>
            <p:cNvPr id="41" name="Flowchart: Stored Data 19"/>
            <p:cNvSpPr>
              <a:spLocks noChangeArrowheads="1"/>
            </p:cNvSpPr>
            <p:nvPr>
              <p:custDataLst>
                <p:tags r:id="rId25"/>
              </p:custDataLst>
            </p:nvPr>
          </p:nvSpPr>
          <p:spPr bwMode="auto">
            <a:xfrm flipH="1">
              <a:off x="1822809" y="4150086"/>
              <a:ext cx="3364992" cy="365760"/>
            </a:xfrm>
            <a:prstGeom prst="rect">
              <a:avLst/>
            </a:prstGeom>
            <a:solidFill>
              <a:schemeClr val="accent2">
                <a:lumMod val="40000"/>
                <a:lumOff val="60000"/>
              </a:schemeClr>
            </a:solid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Vendor is profitable, knowledgeable, and will be around for the long-term.</a:t>
              </a:r>
            </a:p>
          </p:txBody>
        </p:sp>
        <p:sp>
          <p:nvSpPr>
            <p:cNvPr id="42" name="Rectangle 15"/>
            <p:cNvSpPr>
              <a:spLocks noChangeArrowheads="1"/>
            </p:cNvSpPr>
            <p:nvPr>
              <p:custDataLst>
                <p:tags r:id="rId26"/>
              </p:custDataLst>
            </p:nvPr>
          </p:nvSpPr>
          <p:spPr bwMode="auto">
            <a:xfrm flipH="1">
              <a:off x="271462" y="4150086"/>
              <a:ext cx="1556109" cy="365760"/>
            </a:xfrm>
            <a:prstGeom prst="rect">
              <a:avLst/>
            </a:prstGeom>
            <a:solidFill>
              <a:schemeClr val="accent2">
                <a:lumMod val="40000"/>
                <a:lumOff val="6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Viability</a:t>
              </a:r>
              <a:endParaRPr lang="en-US" sz="1400" dirty="0">
                <a:solidFill>
                  <a:schemeClr val="bg1">
                    <a:lumMod val="10000"/>
                  </a:schemeClr>
                </a:solidFill>
                <a:latin typeface="Arial" pitchFamily="34" charset="0"/>
                <a:cs typeface="Arial" pitchFamily="34" charset="0"/>
              </a:endParaRPr>
            </a:p>
          </p:txBody>
        </p:sp>
      </p:grpSp>
      <p:grpSp>
        <p:nvGrpSpPr>
          <p:cNvPr id="8" name="Group 70"/>
          <p:cNvGrpSpPr/>
          <p:nvPr>
            <p:custDataLst>
              <p:tags r:id="rId8"/>
            </p:custDataLst>
          </p:nvPr>
        </p:nvGrpSpPr>
        <p:grpSpPr>
          <a:xfrm>
            <a:off x="257175" y="5583723"/>
            <a:ext cx="4921101" cy="457200"/>
            <a:chOff x="266700" y="5270616"/>
            <a:chExt cx="4921101" cy="365760"/>
          </a:xfrm>
        </p:grpSpPr>
        <p:sp>
          <p:nvSpPr>
            <p:cNvPr id="48" name="Flowchart: Stored Data 21"/>
            <p:cNvSpPr>
              <a:spLocks noChangeArrowheads="1"/>
            </p:cNvSpPr>
            <p:nvPr>
              <p:custDataLst>
                <p:tags r:id="rId23"/>
              </p:custDataLst>
            </p:nvPr>
          </p:nvSpPr>
          <p:spPr bwMode="auto">
            <a:xfrm flipH="1">
              <a:off x="1822809" y="5270616"/>
              <a:ext cx="3364992" cy="365760"/>
            </a:xfrm>
            <a:prstGeom prst="rect">
              <a:avLst/>
            </a:prstGeom>
            <a:solidFill>
              <a:schemeClr val="accent2">
                <a:lumMod val="20000"/>
                <a:lumOff val="80000"/>
              </a:schemeClr>
            </a:solid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Vendor channel strategy is appropriate and the channels themselves are strong. </a:t>
              </a:r>
              <a:endParaRPr lang="en-US" sz="1200" dirty="0">
                <a:solidFill>
                  <a:schemeClr val="bg1">
                    <a:lumMod val="10000"/>
                  </a:schemeClr>
                </a:solidFill>
                <a:latin typeface="Arial" pitchFamily="34" charset="0"/>
                <a:cs typeface="Arial" pitchFamily="34" charset="0"/>
              </a:endParaRPr>
            </a:p>
          </p:txBody>
        </p:sp>
        <p:sp>
          <p:nvSpPr>
            <p:cNvPr id="49" name="Rectangle 48"/>
            <p:cNvSpPr>
              <a:spLocks noChangeArrowheads="1"/>
            </p:cNvSpPr>
            <p:nvPr>
              <p:custDataLst>
                <p:tags r:id="rId24"/>
              </p:custDataLst>
            </p:nvPr>
          </p:nvSpPr>
          <p:spPr bwMode="auto">
            <a:xfrm flipH="1">
              <a:off x="266700" y="5270616"/>
              <a:ext cx="1547813" cy="365760"/>
            </a:xfrm>
            <a:prstGeom prst="rect">
              <a:avLst/>
            </a:prstGeom>
            <a:solidFill>
              <a:schemeClr val="accent2">
                <a:lumMod val="20000"/>
                <a:lumOff val="80000"/>
              </a:schemeClr>
            </a:solid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Channel</a:t>
              </a:r>
              <a:endParaRPr lang="en-US" sz="1400" dirty="0">
                <a:solidFill>
                  <a:schemeClr val="bg1">
                    <a:lumMod val="10000"/>
                  </a:schemeClr>
                </a:solidFill>
                <a:latin typeface="Arial" pitchFamily="34" charset="0"/>
                <a:cs typeface="Arial" pitchFamily="34" charset="0"/>
              </a:endParaRPr>
            </a:p>
          </p:txBody>
        </p:sp>
      </p:grpSp>
      <p:sp>
        <p:nvSpPr>
          <p:cNvPr id="18" name="TextBox 17"/>
          <p:cNvSpPr txBox="1"/>
          <p:nvPr>
            <p:custDataLst>
              <p:tags r:id="rId9"/>
            </p:custDataLst>
          </p:nvPr>
        </p:nvSpPr>
        <p:spPr>
          <a:xfrm>
            <a:off x="259555" y="1251575"/>
            <a:ext cx="4918721" cy="322659"/>
          </a:xfrm>
          <a:prstGeom prst="round2SameRect">
            <a:avLst/>
          </a:prstGeom>
          <a:noFill/>
          <a:ln>
            <a:noFill/>
          </a:ln>
        </p:spPr>
        <p:txBody>
          <a:bodyPr wrap="square">
            <a:spAutoFit/>
          </a:bodyPr>
          <a:lstStyle/>
          <a:p>
            <a:pPr algn="l">
              <a:defRPr/>
            </a:pPr>
            <a:r>
              <a:rPr lang="en-US" sz="1400" dirty="0">
                <a:latin typeface="Arial" pitchFamily="34" charset="0"/>
                <a:cs typeface="Arial" pitchFamily="34" charset="0"/>
              </a:rPr>
              <a:t>Product Evaluation</a:t>
            </a:r>
          </a:p>
        </p:txBody>
      </p:sp>
      <p:grpSp>
        <p:nvGrpSpPr>
          <p:cNvPr id="9" name="Group 80"/>
          <p:cNvGrpSpPr/>
          <p:nvPr>
            <p:custDataLst>
              <p:tags r:id="rId10"/>
            </p:custDataLst>
          </p:nvPr>
        </p:nvGrpSpPr>
        <p:grpSpPr>
          <a:xfrm>
            <a:off x="259555" y="2634985"/>
            <a:ext cx="4918721" cy="457200"/>
            <a:chOff x="266699" y="2280254"/>
            <a:chExt cx="4918721" cy="365760"/>
          </a:xfrm>
          <a:solidFill>
            <a:schemeClr val="accent1">
              <a:lumMod val="40000"/>
              <a:lumOff val="60000"/>
            </a:schemeClr>
          </a:solidFill>
        </p:grpSpPr>
        <p:sp>
          <p:nvSpPr>
            <p:cNvPr id="22" name="Flowchart: Stored Data 21"/>
            <p:cNvSpPr>
              <a:spLocks noChangeArrowheads="1"/>
            </p:cNvSpPr>
            <p:nvPr>
              <p:custDataLst>
                <p:tags r:id="rId21"/>
              </p:custDataLst>
            </p:nvPr>
          </p:nvSpPr>
          <p:spPr bwMode="auto">
            <a:xfrm flipH="1">
              <a:off x="1820428" y="2280254"/>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five year TCO of the solution is economical.</a:t>
              </a:r>
            </a:p>
          </p:txBody>
        </p:sp>
        <p:sp>
          <p:nvSpPr>
            <p:cNvPr id="23" name="Rectangle 22"/>
            <p:cNvSpPr>
              <a:spLocks noChangeArrowheads="1"/>
            </p:cNvSpPr>
            <p:nvPr>
              <p:custDataLst>
                <p:tags r:id="rId22"/>
              </p:custDataLst>
            </p:nvPr>
          </p:nvSpPr>
          <p:spPr bwMode="auto">
            <a:xfrm flipH="1">
              <a:off x="266699" y="2280254"/>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Affordability</a:t>
              </a:r>
              <a:endParaRPr lang="en-US" sz="1400" dirty="0">
                <a:solidFill>
                  <a:schemeClr val="bg1">
                    <a:lumMod val="10000"/>
                  </a:schemeClr>
                </a:solidFill>
                <a:latin typeface="Arial" pitchFamily="34" charset="0"/>
                <a:cs typeface="Arial" pitchFamily="34" charset="0"/>
              </a:endParaRPr>
            </a:p>
          </p:txBody>
        </p:sp>
      </p:grpSp>
      <p:grpSp>
        <p:nvGrpSpPr>
          <p:cNvPr id="10" name="Group 79"/>
          <p:cNvGrpSpPr/>
          <p:nvPr>
            <p:custDataLst>
              <p:tags r:id="rId11"/>
            </p:custDataLst>
          </p:nvPr>
        </p:nvGrpSpPr>
        <p:grpSpPr>
          <a:xfrm>
            <a:off x="259555" y="3143054"/>
            <a:ext cx="4918721" cy="457200"/>
            <a:chOff x="266699" y="2655170"/>
            <a:chExt cx="4918721" cy="365760"/>
          </a:xfrm>
          <a:solidFill>
            <a:schemeClr val="accent1">
              <a:lumMod val="20000"/>
              <a:lumOff val="80000"/>
            </a:schemeClr>
          </a:solidFill>
        </p:grpSpPr>
        <p:sp>
          <p:nvSpPr>
            <p:cNvPr id="45" name="Flowchart: Stored Data 21"/>
            <p:cNvSpPr>
              <a:spLocks noChangeArrowheads="1"/>
            </p:cNvSpPr>
            <p:nvPr>
              <p:custDataLst>
                <p:tags r:id="rId19"/>
              </p:custDataLst>
            </p:nvPr>
          </p:nvSpPr>
          <p:spPr bwMode="auto">
            <a:xfrm flipH="1">
              <a:off x="1820428" y="2655170"/>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delivery method of the solution aligns with what is expected within the space.</a:t>
              </a:r>
              <a:endParaRPr lang="en-US" sz="1200" dirty="0">
                <a:solidFill>
                  <a:schemeClr val="bg1">
                    <a:lumMod val="10000"/>
                  </a:schemeClr>
                </a:solidFill>
                <a:latin typeface="Arial" pitchFamily="34" charset="0"/>
                <a:cs typeface="Arial" pitchFamily="34" charset="0"/>
              </a:endParaRPr>
            </a:p>
          </p:txBody>
        </p:sp>
        <p:sp>
          <p:nvSpPr>
            <p:cNvPr id="46" name="Rectangle 45"/>
            <p:cNvSpPr>
              <a:spLocks noChangeArrowheads="1"/>
            </p:cNvSpPr>
            <p:nvPr>
              <p:custDataLst>
                <p:tags r:id="rId20"/>
              </p:custDataLst>
            </p:nvPr>
          </p:nvSpPr>
          <p:spPr bwMode="auto">
            <a:xfrm flipH="1">
              <a:off x="266699" y="265517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Architecture</a:t>
              </a:r>
              <a:endParaRPr lang="en-US" sz="1400" dirty="0">
                <a:solidFill>
                  <a:schemeClr val="bg1">
                    <a:lumMod val="10000"/>
                  </a:schemeClr>
                </a:solidFill>
                <a:latin typeface="Arial" pitchFamily="34" charset="0"/>
                <a:cs typeface="Arial" pitchFamily="34" charset="0"/>
              </a:endParaRPr>
            </a:p>
          </p:txBody>
        </p:sp>
      </p:grpSp>
      <p:grpSp>
        <p:nvGrpSpPr>
          <p:cNvPr id="11" name="Group 81"/>
          <p:cNvGrpSpPr/>
          <p:nvPr>
            <p:custDataLst>
              <p:tags r:id="rId12"/>
            </p:custDataLst>
          </p:nvPr>
        </p:nvGrpSpPr>
        <p:grpSpPr>
          <a:xfrm>
            <a:off x="259555" y="2126916"/>
            <a:ext cx="4918721" cy="457200"/>
            <a:chOff x="266699" y="1905337"/>
            <a:chExt cx="4918721" cy="365760"/>
          </a:xfrm>
          <a:solidFill>
            <a:schemeClr val="accent1">
              <a:lumMod val="20000"/>
              <a:lumOff val="80000"/>
            </a:schemeClr>
          </a:solidFill>
        </p:grpSpPr>
        <p:sp>
          <p:nvSpPr>
            <p:cNvPr id="26" name="Flowchart: Stored Data 20"/>
            <p:cNvSpPr>
              <a:spLocks noChangeArrowheads="1"/>
            </p:cNvSpPr>
            <p:nvPr>
              <p:custDataLst>
                <p:tags r:id="rId17"/>
              </p:custDataLst>
            </p:nvPr>
          </p:nvSpPr>
          <p:spPr bwMode="auto">
            <a:xfrm flipH="1">
              <a:off x="1820428" y="1905337"/>
              <a:ext cx="3364992" cy="365760"/>
            </a:xfrm>
            <a:prstGeom prst="rect">
              <a:avLst/>
            </a:prstGeom>
            <a:grpFill/>
            <a:ln w="6350">
              <a:noFill/>
              <a:miter lim="800000"/>
              <a:headEnd/>
              <a:tailEnd/>
            </a:ln>
            <a:effectLst/>
          </p:spPr>
          <p:txBody>
            <a:bodyPr anchor="ctr"/>
            <a:lstStyle/>
            <a:p>
              <a:pPr algn="l">
                <a:defRPr/>
              </a:pPr>
              <a:r>
                <a:rPr lang="en-US" sz="1200" dirty="0" smtClean="0">
                  <a:solidFill>
                    <a:schemeClr val="bg1">
                      <a:lumMod val="10000"/>
                    </a:schemeClr>
                  </a:solidFill>
                  <a:latin typeface="Arial" pitchFamily="34" charset="0"/>
                  <a:cs typeface="Arial" pitchFamily="34" charset="0"/>
                </a:rPr>
                <a:t>The solution’s dashboard and reporting tools are intuitive and easy to use.</a:t>
              </a:r>
              <a:endParaRPr lang="en-US" sz="1200" dirty="0">
                <a:solidFill>
                  <a:schemeClr val="bg1">
                    <a:lumMod val="10000"/>
                  </a:schemeClr>
                </a:solidFill>
                <a:latin typeface="Arial" pitchFamily="34" charset="0"/>
                <a:cs typeface="Arial" pitchFamily="34" charset="0"/>
              </a:endParaRPr>
            </a:p>
          </p:txBody>
        </p:sp>
        <p:sp>
          <p:nvSpPr>
            <p:cNvPr id="78" name="Rectangle 77"/>
            <p:cNvSpPr>
              <a:spLocks noChangeArrowheads="1"/>
            </p:cNvSpPr>
            <p:nvPr>
              <p:custDataLst>
                <p:tags r:id="rId18"/>
              </p:custDataLst>
            </p:nvPr>
          </p:nvSpPr>
          <p:spPr bwMode="auto">
            <a:xfrm flipH="1">
              <a:off x="266699" y="1905337"/>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Usability</a:t>
              </a:r>
            </a:p>
          </p:txBody>
        </p:sp>
      </p:grpSp>
      <p:grpSp>
        <p:nvGrpSpPr>
          <p:cNvPr id="12" name="Group 82"/>
          <p:cNvGrpSpPr/>
          <p:nvPr>
            <p:custDataLst>
              <p:tags r:id="rId13"/>
            </p:custDataLst>
          </p:nvPr>
        </p:nvGrpSpPr>
        <p:grpSpPr>
          <a:xfrm>
            <a:off x="259555" y="1618847"/>
            <a:ext cx="4918721" cy="457200"/>
            <a:chOff x="266699" y="1530420"/>
            <a:chExt cx="4918721" cy="365760"/>
          </a:xfrm>
          <a:solidFill>
            <a:schemeClr val="accent1">
              <a:lumMod val="40000"/>
              <a:lumOff val="60000"/>
            </a:schemeClr>
          </a:solidFill>
        </p:grpSpPr>
        <p:sp>
          <p:nvSpPr>
            <p:cNvPr id="24" name="Flowchart: Stored Data 19"/>
            <p:cNvSpPr>
              <a:spLocks noChangeArrowheads="1"/>
            </p:cNvSpPr>
            <p:nvPr>
              <p:custDataLst>
                <p:tags r:id="rId15"/>
              </p:custDataLst>
            </p:nvPr>
          </p:nvSpPr>
          <p:spPr bwMode="auto">
            <a:xfrm flipH="1">
              <a:off x="1820428" y="1530420"/>
              <a:ext cx="3364992" cy="365760"/>
            </a:xfrm>
            <a:prstGeom prst="rect">
              <a:avLst/>
            </a:prstGeom>
            <a:grpFill/>
            <a:ln w="6350">
              <a:noFill/>
              <a:miter lim="800000"/>
              <a:headEnd/>
              <a:tailEnd/>
            </a:ln>
          </p:spPr>
          <p:txBody>
            <a:bodyPr anchor="ctr"/>
            <a:lstStyle/>
            <a:p>
              <a:pPr algn="l"/>
              <a:r>
                <a:rPr lang="en-US" sz="1200" dirty="0" smtClean="0">
                  <a:solidFill>
                    <a:schemeClr val="bg1">
                      <a:lumMod val="10000"/>
                    </a:schemeClr>
                  </a:solidFill>
                  <a:latin typeface="Arial" pitchFamily="34" charset="0"/>
                  <a:cs typeface="Arial" pitchFamily="34" charset="0"/>
                </a:rPr>
                <a:t>The solution provides basic </a:t>
              </a:r>
            </a:p>
            <a:p>
              <a:pPr algn="l"/>
              <a:r>
                <a:rPr lang="en-US" sz="1200" dirty="0" smtClean="0">
                  <a:solidFill>
                    <a:schemeClr val="bg1">
                      <a:lumMod val="10000"/>
                    </a:schemeClr>
                  </a:solidFill>
                  <a:latin typeface="Arial" pitchFamily="34" charset="0"/>
                  <a:cs typeface="Arial" pitchFamily="34" charset="0"/>
                </a:rPr>
                <a:t>and advanced feature/functionality.</a:t>
              </a:r>
            </a:p>
          </p:txBody>
        </p:sp>
        <p:sp>
          <p:nvSpPr>
            <p:cNvPr id="79" name="Rectangle 78"/>
            <p:cNvSpPr>
              <a:spLocks noChangeArrowheads="1"/>
            </p:cNvSpPr>
            <p:nvPr>
              <p:custDataLst>
                <p:tags r:id="rId16"/>
              </p:custDataLst>
            </p:nvPr>
          </p:nvSpPr>
          <p:spPr bwMode="auto">
            <a:xfrm flipH="1">
              <a:off x="266699" y="1530420"/>
              <a:ext cx="1547813" cy="365760"/>
            </a:xfrm>
            <a:prstGeom prst="rect">
              <a:avLst/>
            </a:prstGeom>
            <a:grpFill/>
            <a:ln w="25400">
              <a:noFill/>
              <a:miter lim="800000"/>
              <a:headEnd/>
              <a:tailEnd/>
            </a:ln>
            <a:effectLst/>
          </p:spPr>
          <p:txBody>
            <a:bodyPr anchor="ctr"/>
            <a:lstStyle/>
            <a:p>
              <a:pPr algn="r">
                <a:defRPr/>
              </a:pPr>
              <a:r>
                <a:rPr lang="en-US" sz="1400" dirty="0" smtClean="0">
                  <a:solidFill>
                    <a:schemeClr val="bg1">
                      <a:lumMod val="10000"/>
                    </a:schemeClr>
                  </a:solidFill>
                  <a:latin typeface="Arial" pitchFamily="34" charset="0"/>
                  <a:cs typeface="Arial" pitchFamily="34" charset="0"/>
                </a:rPr>
                <a:t>Features</a:t>
              </a:r>
              <a:endParaRPr lang="en-US" sz="1400" dirty="0">
                <a:solidFill>
                  <a:schemeClr val="bg1">
                    <a:lumMod val="10000"/>
                  </a:schemeClr>
                </a:solidFill>
                <a:latin typeface="Arial" pitchFamily="34" charset="0"/>
                <a:cs typeface="Arial" pitchFamily="34" charset="0"/>
              </a:endParaRPr>
            </a:p>
          </p:txBody>
        </p:sp>
      </p:grpSp>
      <p:grpSp>
        <p:nvGrpSpPr>
          <p:cNvPr id="13" name="Group 88"/>
          <p:cNvGrpSpPr/>
          <p:nvPr>
            <p:custDataLst>
              <p:tags r:id="rId14"/>
            </p:custDataLst>
          </p:nvPr>
        </p:nvGrpSpPr>
        <p:grpSpPr>
          <a:xfrm>
            <a:off x="5463817" y="4211646"/>
            <a:ext cx="3058934" cy="1824319"/>
            <a:chOff x="5722147" y="1016732"/>
            <a:chExt cx="3097901" cy="1824319"/>
          </a:xfrm>
        </p:grpSpPr>
        <p:graphicFrame>
          <p:nvGraphicFramePr>
            <p:cNvPr id="54" name="Chart 53"/>
            <p:cNvGraphicFramePr/>
            <p:nvPr/>
          </p:nvGraphicFramePr>
          <p:xfrm>
            <a:off x="5876269" y="1016732"/>
            <a:ext cx="2771597" cy="1824319"/>
          </p:xfrm>
          <a:graphic>
            <a:graphicData uri="http://schemas.openxmlformats.org/drawingml/2006/chart">
              <c:chart xmlns:c="http://schemas.openxmlformats.org/drawingml/2006/chart" xmlns:r="http://schemas.openxmlformats.org/officeDocument/2006/relationships" r:id="rId36"/>
            </a:graphicData>
          </a:graphic>
        </p:graphicFrame>
        <p:sp>
          <p:nvSpPr>
            <p:cNvPr id="55" name="TextBox 54"/>
            <p:cNvSpPr txBox="1"/>
            <p:nvPr/>
          </p:nvSpPr>
          <p:spPr>
            <a:xfrm>
              <a:off x="5814489" y="1376772"/>
              <a:ext cx="949182" cy="276999"/>
            </a:xfrm>
            <a:prstGeom prst="rect">
              <a:avLst/>
            </a:prstGeom>
            <a:noFill/>
          </p:spPr>
          <p:txBody>
            <a:bodyPr wrap="square" rtlCol="0">
              <a:spAutoFit/>
            </a:bodyPr>
            <a:lstStyle/>
            <a:p>
              <a:r>
                <a:rPr lang="en-US" sz="1200" dirty="0" smtClean="0"/>
                <a:t>Viability</a:t>
              </a:r>
              <a:endParaRPr lang="en-US" sz="1200" dirty="0"/>
            </a:p>
          </p:txBody>
        </p:sp>
        <p:sp>
          <p:nvSpPr>
            <p:cNvPr id="62" name="TextBox 61"/>
            <p:cNvSpPr txBox="1"/>
            <p:nvPr/>
          </p:nvSpPr>
          <p:spPr>
            <a:xfrm>
              <a:off x="7870866" y="1412776"/>
              <a:ext cx="949182" cy="276999"/>
            </a:xfrm>
            <a:prstGeom prst="rect">
              <a:avLst/>
            </a:prstGeom>
            <a:noFill/>
          </p:spPr>
          <p:txBody>
            <a:bodyPr wrap="square" rtlCol="0">
              <a:spAutoFit/>
            </a:bodyPr>
            <a:lstStyle/>
            <a:p>
              <a:r>
                <a:rPr lang="en-US" sz="1200" dirty="0" smtClean="0"/>
                <a:t>Strategy</a:t>
              </a:r>
              <a:endParaRPr lang="en-US" sz="1200" dirty="0"/>
            </a:p>
          </p:txBody>
        </p:sp>
        <p:sp>
          <p:nvSpPr>
            <p:cNvPr id="63" name="TextBox 62"/>
            <p:cNvSpPr txBox="1"/>
            <p:nvPr/>
          </p:nvSpPr>
          <p:spPr>
            <a:xfrm>
              <a:off x="7504509" y="2327386"/>
              <a:ext cx="1021190" cy="276999"/>
            </a:xfrm>
            <a:prstGeom prst="rect">
              <a:avLst/>
            </a:prstGeom>
            <a:noFill/>
          </p:spPr>
          <p:txBody>
            <a:bodyPr wrap="square" rtlCol="0">
              <a:spAutoFit/>
            </a:bodyPr>
            <a:lstStyle/>
            <a:p>
              <a:r>
                <a:rPr lang="en-US" sz="1200" dirty="0" smtClean="0"/>
                <a:t>Reach</a:t>
              </a:r>
            </a:p>
          </p:txBody>
        </p:sp>
        <p:sp>
          <p:nvSpPr>
            <p:cNvPr id="64" name="TextBox 63"/>
            <p:cNvSpPr txBox="1"/>
            <p:nvPr/>
          </p:nvSpPr>
          <p:spPr>
            <a:xfrm>
              <a:off x="5722147" y="2149571"/>
              <a:ext cx="1134127" cy="276999"/>
            </a:xfrm>
            <a:prstGeom prst="rect">
              <a:avLst/>
            </a:prstGeom>
            <a:noFill/>
          </p:spPr>
          <p:txBody>
            <a:bodyPr wrap="square" rtlCol="0">
              <a:spAutoFit/>
            </a:bodyPr>
            <a:lstStyle/>
            <a:p>
              <a:r>
                <a:rPr lang="en-US" sz="1200" dirty="0" smtClean="0"/>
                <a:t>Channel</a:t>
              </a:r>
              <a:endParaRPr lang="en-US" sz="1200" dirty="0"/>
            </a:p>
          </p:txBody>
        </p:sp>
      </p:grpSp>
      <p:pic>
        <p:nvPicPr>
          <p:cNvPr id="47" name="Picture 46" descr="sample_linkbar-itrgNEW.gif">
            <a:hlinkClick r:id="rId37"/>
          </p:cNvPr>
          <p:cNvPicPr>
            <a:picLocks noChangeAspect="1"/>
          </p:cNvPicPr>
          <p:nvPr/>
        </p:nvPicPr>
        <p:blipFill>
          <a:blip r:embed="rId3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grpSp>
        <p:nvGrpSpPr>
          <p:cNvPr id="3" name="Group 136"/>
          <p:cNvGrpSpPr/>
          <p:nvPr/>
        </p:nvGrpSpPr>
        <p:grpSpPr>
          <a:xfrm>
            <a:off x="266699" y="5349240"/>
            <a:ext cx="8491536"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7438" indent="-11113" algn="l"/>
              <a:r>
                <a:rPr lang="en-US" sz="1200" dirty="0" smtClean="0">
                  <a:solidFill>
                    <a:schemeClr val="tx1"/>
                  </a:solidFill>
                </a:rPr>
                <a:t>If Table Stakes are all you need from your STM solution, the only true differentiator for the organization is price. Otherwise, dig deeper to find the best price to value for your needs.</a:t>
              </a:r>
            </a:p>
          </p:txBody>
        </p:sp>
        <p:pic>
          <p:nvPicPr>
            <p:cNvPr id="98" name="Picture 97" descr="insight.png"/>
            <p:cNvPicPr>
              <a:picLocks noChangeAspect="1"/>
            </p:cNvPicPr>
            <p:nvPr/>
          </p:nvPicPr>
          <p:blipFill>
            <a:blip r:embed="rId3" cstate="print"/>
            <a:stretch>
              <a:fillRect/>
            </a:stretch>
          </p:blipFill>
          <p:spPr>
            <a:xfrm>
              <a:off x="328614" y="3609020"/>
              <a:ext cx="1000207" cy="838201"/>
            </a:xfrm>
            <a:prstGeom prst="rect">
              <a:avLst/>
            </a:prstGeom>
          </p:spPr>
        </p:pic>
      </p:grpSp>
      <p:sp>
        <p:nvSpPr>
          <p:cNvPr id="95" name="Rectangle 94"/>
          <p:cNvSpPr/>
          <p:nvPr/>
        </p:nvSpPr>
        <p:spPr>
          <a:xfrm>
            <a:off x="5364088" y="1896807"/>
            <a:ext cx="3513212" cy="1754326"/>
          </a:xfrm>
          <a:prstGeom prst="rect">
            <a:avLst/>
          </a:prstGeom>
        </p:spPr>
        <p:txBody>
          <a:bodyPr wrap="square">
            <a:spAutoFit/>
          </a:bodyPr>
          <a:lstStyle/>
          <a:p>
            <a:pPr algn="l"/>
            <a:r>
              <a:rPr lang="en-US" sz="1200" dirty="0" smtClean="0"/>
              <a:t>The products assessed in this Vendor Landscape</a:t>
            </a:r>
            <a:r>
              <a:rPr lang="en-US" sz="1200" baseline="30000" dirty="0" smtClean="0"/>
              <a:t>TM</a:t>
            </a:r>
            <a:r>
              <a:rPr lang="en-US" sz="1200" dirty="0" smtClean="0"/>
              <a:t> meet, at the very least, the requirements outlined as Table Stakes. </a:t>
            </a:r>
          </a:p>
          <a:p>
            <a:pPr algn="l"/>
            <a:endParaRPr lang="en-US" sz="1200" dirty="0" smtClean="0"/>
          </a:p>
          <a:p>
            <a:pPr algn="l"/>
            <a:r>
              <a:rPr lang="en-US" sz="1200" dirty="0" smtClean="0"/>
              <a:t>Many of the vendors go above and beyond the outlined Table Stakes, some even do so in multiple categories. This section aims to highlight the product capabilities </a:t>
            </a:r>
            <a:r>
              <a:rPr lang="en-US" sz="1200" b="1" dirty="0" smtClean="0"/>
              <a:t>in excess </a:t>
            </a:r>
            <a:r>
              <a:rPr lang="en-US" sz="1200" dirty="0" smtClean="0"/>
              <a:t>of the criteria listed here. </a:t>
            </a:r>
            <a:endParaRPr lang="en-US" sz="1200" dirty="0"/>
          </a:p>
        </p:txBody>
      </p:sp>
      <p:sp>
        <p:nvSpPr>
          <p:cNvPr id="106" name="Rounded Rectangle 105"/>
          <p:cNvSpPr/>
          <p:nvPr/>
        </p:nvSpPr>
        <p:spPr>
          <a:xfrm>
            <a:off x="266701" y="1417320"/>
            <a:ext cx="5025379"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The Table Stakes</a:t>
            </a:r>
            <a:endParaRPr lang="en-CA" sz="1400" b="1" dirty="0">
              <a:solidFill>
                <a:schemeClr val="tx1"/>
              </a:solidFill>
            </a:endParaRPr>
          </a:p>
        </p:txBody>
      </p:sp>
      <p:sp>
        <p:nvSpPr>
          <p:cNvPr id="107" name="Rounded Rectangle 106"/>
          <p:cNvSpPr/>
          <p:nvPr/>
        </p:nvSpPr>
        <p:spPr>
          <a:xfrm>
            <a:off x="5292080" y="1417320"/>
            <a:ext cx="358522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What Does This Mean?</a:t>
            </a:r>
            <a:endParaRPr lang="en-CA" sz="1400" b="1" dirty="0">
              <a:solidFill>
                <a:schemeClr val="tx1"/>
              </a:solidFill>
            </a:endParaRPr>
          </a:p>
        </p:txBody>
      </p:sp>
      <p:graphicFrame>
        <p:nvGraphicFramePr>
          <p:cNvPr id="31" name="Table 30"/>
          <p:cNvGraphicFramePr>
            <a:graphicFrameLocks noGrp="1"/>
          </p:cNvGraphicFramePr>
          <p:nvPr/>
        </p:nvGraphicFramePr>
        <p:xfrm>
          <a:off x="267022" y="1788795"/>
          <a:ext cx="4937760" cy="3296920"/>
        </p:xfrm>
        <a:graphic>
          <a:graphicData uri="http://schemas.openxmlformats.org/drawingml/2006/table">
            <a:tbl>
              <a:tblPr firstRow="1" bandRow="1">
                <a:tableStyleId>{5C22544A-7EE6-4342-B048-85BDC9FD1C3A}</a:tableStyleId>
              </a:tblPr>
              <a:tblGrid>
                <a:gridCol w="1828800"/>
                <a:gridCol w="3108960"/>
              </a:tblGrid>
              <a:tr h="370840">
                <a:tc>
                  <a:txBody>
                    <a:bodyPr/>
                    <a:lstStyle/>
                    <a:p>
                      <a:r>
                        <a:rPr lang="en-US" sz="1400" dirty="0" smtClean="0"/>
                        <a:t>Feature</a:t>
                      </a:r>
                      <a:endParaRPr lang="en-US" sz="1400" dirty="0"/>
                    </a:p>
                  </a:txBody>
                  <a:tcPr anchor="ctr"/>
                </a:tc>
                <a:tc>
                  <a:txBody>
                    <a:bodyPr/>
                    <a:lstStyle/>
                    <a:p>
                      <a:r>
                        <a:rPr lang="en-US" sz="1400" dirty="0" smtClean="0"/>
                        <a:t>Description</a:t>
                      </a:r>
                      <a:endParaRPr lang="en-US" sz="1400" dirty="0"/>
                    </a:p>
                  </a:txBody>
                  <a:tcPr anchor="ctr"/>
                </a:tc>
              </a:tr>
              <a:tr h="548640">
                <a:tc>
                  <a:txBody>
                    <a:bodyPr/>
                    <a:lstStyle/>
                    <a:p>
                      <a:r>
                        <a:rPr lang="en-US" sz="1200" b="1" dirty="0" smtClean="0">
                          <a:solidFill>
                            <a:schemeClr val="tx1"/>
                          </a:solidFill>
                        </a:rPr>
                        <a:t>Static Testing</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The product offers the basic</a:t>
                      </a:r>
                      <a:r>
                        <a:rPr lang="en-US" sz="1200" baseline="0" dirty="0" smtClean="0"/>
                        <a:t> ability to design and record tests.</a:t>
                      </a:r>
                      <a:endParaRPr lang="en-US" sz="1200" dirty="0"/>
                    </a:p>
                  </a:txBody>
                  <a:tcPr>
                    <a:solidFill>
                      <a:schemeClr val="accent1">
                        <a:lumMod val="40000"/>
                        <a:lumOff val="60000"/>
                      </a:schemeClr>
                    </a:solidFill>
                  </a:tcPr>
                </a:tc>
              </a:tr>
              <a:tr h="548640">
                <a:tc>
                  <a:txBody>
                    <a:bodyPr/>
                    <a:lstStyle/>
                    <a:p>
                      <a:r>
                        <a:rPr lang="en-US" sz="1200" b="1" dirty="0" smtClean="0">
                          <a:solidFill>
                            <a:schemeClr val="tx1"/>
                          </a:solidFill>
                        </a:rPr>
                        <a:t>Graphical Displays</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The product</a:t>
                      </a:r>
                      <a:r>
                        <a:rPr lang="en-US" sz="1200" baseline="0" dirty="0" smtClean="0"/>
                        <a:t> displays tasks and other objects as editable graphical objects.</a:t>
                      </a:r>
                      <a:endParaRPr lang="en-US" sz="1200" dirty="0"/>
                    </a:p>
                  </a:txBody>
                  <a:tcPr>
                    <a:solidFill>
                      <a:schemeClr val="accent1">
                        <a:lumMod val="20000"/>
                        <a:lumOff val="80000"/>
                      </a:schemeClr>
                    </a:solidFill>
                  </a:tcPr>
                </a:tc>
              </a:tr>
              <a:tr h="548640">
                <a:tc>
                  <a:txBody>
                    <a:bodyPr/>
                    <a:lstStyle/>
                    <a:p>
                      <a:r>
                        <a:rPr lang="en-US" sz="1200" b="1" dirty="0" smtClean="0">
                          <a:solidFill>
                            <a:schemeClr val="tx1"/>
                          </a:solidFill>
                        </a:rPr>
                        <a:t>Traceability</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The product ties</a:t>
                      </a:r>
                      <a:r>
                        <a:rPr lang="en-US" sz="1200" baseline="0" dirty="0" smtClean="0"/>
                        <a:t> together objects created at various stages of the lifecycle, showing how tasks relate to requirements, etc.</a:t>
                      </a:r>
                      <a:endParaRPr lang="en-US" sz="1200" dirty="0"/>
                    </a:p>
                  </a:txBody>
                  <a:tcPr>
                    <a:solidFill>
                      <a:schemeClr val="accent1">
                        <a:lumMod val="40000"/>
                        <a:lumOff val="60000"/>
                      </a:schemeClr>
                    </a:solidFill>
                  </a:tcPr>
                </a:tc>
              </a:tr>
              <a:tr h="548640">
                <a:tc>
                  <a:txBody>
                    <a:bodyPr/>
                    <a:lstStyle/>
                    <a:p>
                      <a:r>
                        <a:rPr lang="en-US" sz="1200" b="1" dirty="0" smtClean="0">
                          <a:solidFill>
                            <a:schemeClr val="tx1"/>
                          </a:solidFill>
                        </a:rPr>
                        <a:t>Links</a:t>
                      </a:r>
                      <a:r>
                        <a:rPr lang="en-US" sz="1200" b="1" baseline="0" dirty="0" smtClean="0">
                          <a:solidFill>
                            <a:schemeClr val="tx1"/>
                          </a:solidFill>
                        </a:rPr>
                        <a:t> to External Documents</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The</a:t>
                      </a:r>
                      <a:r>
                        <a:rPr lang="en-US" sz="1200" baseline="0" dirty="0" smtClean="0"/>
                        <a:t> product allows the user to link to external documents for requirements and other content.</a:t>
                      </a:r>
                      <a:endParaRPr lang="en-US" sz="1200" dirty="0"/>
                    </a:p>
                  </a:txBody>
                  <a:tcPr>
                    <a:solidFill>
                      <a:schemeClr val="accent1">
                        <a:lumMod val="20000"/>
                        <a:lumOff val="80000"/>
                      </a:schemeClr>
                    </a:solidFill>
                  </a:tcPr>
                </a:tc>
              </a:tr>
              <a:tr h="548640">
                <a:tc>
                  <a:txBody>
                    <a:bodyPr/>
                    <a:lstStyle/>
                    <a:p>
                      <a:r>
                        <a:rPr lang="en-US" sz="1200" b="1" dirty="0" smtClean="0">
                          <a:solidFill>
                            <a:schemeClr val="tx1"/>
                          </a:solidFill>
                        </a:rPr>
                        <a:t>Central</a:t>
                      </a:r>
                      <a:r>
                        <a:rPr lang="en-US" sz="1200" b="1" baseline="0" dirty="0" smtClean="0">
                          <a:solidFill>
                            <a:schemeClr val="tx1"/>
                          </a:solidFill>
                        </a:rPr>
                        <a:t> Data Store</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The product</a:t>
                      </a:r>
                      <a:r>
                        <a:rPr lang="en-US" sz="1200" baseline="0" dirty="0" smtClean="0"/>
                        <a:t> stores data in a centralized repository, not on local disk.</a:t>
                      </a:r>
                      <a:endParaRPr lang="en-US" sz="1200" dirty="0"/>
                    </a:p>
                  </a:txBody>
                  <a:tcPr>
                    <a:solidFill>
                      <a:schemeClr val="accent1">
                        <a:lumMod val="40000"/>
                        <a:lumOff val="60000"/>
                      </a:schemeClr>
                    </a:solidFill>
                  </a:tcPr>
                </a:tc>
              </a:tr>
            </a:tbl>
          </a:graphicData>
        </a:graphic>
      </p:graphicFrame>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market differentiators that make or break a product</a:t>
            </a:r>
            <a:endParaRPr lang="en-US" dirty="0"/>
          </a:p>
        </p:txBody>
      </p:sp>
      <p:graphicFrame>
        <p:nvGraphicFramePr>
          <p:cNvPr id="41" name="Table 40"/>
          <p:cNvGraphicFramePr>
            <a:graphicFrameLocks noGrp="1"/>
          </p:cNvGraphicFramePr>
          <p:nvPr/>
        </p:nvGraphicFramePr>
        <p:xfrm>
          <a:off x="3840163" y="1559551"/>
          <a:ext cx="4937760" cy="4693920"/>
        </p:xfrm>
        <a:graphic>
          <a:graphicData uri="http://schemas.openxmlformats.org/drawingml/2006/table">
            <a:tbl>
              <a:tblPr firstRow="1" bandRow="1">
                <a:tableStyleId>{5C22544A-7EE6-4342-B048-85BDC9FD1C3A}</a:tableStyleId>
              </a:tblPr>
              <a:tblGrid>
                <a:gridCol w="1828800"/>
                <a:gridCol w="3108960"/>
              </a:tblGrid>
              <a:tr h="272589">
                <a:tc>
                  <a:txBody>
                    <a:bodyPr/>
                    <a:lstStyle/>
                    <a:p>
                      <a:r>
                        <a:rPr lang="en-US" sz="1400" b="1" dirty="0" smtClean="0"/>
                        <a:t>Feature</a:t>
                      </a:r>
                      <a:endParaRPr lang="en-US" sz="1400" b="1" dirty="0"/>
                    </a:p>
                  </a:txBody>
                  <a:tcPr anchor="ctr"/>
                </a:tc>
                <a:tc>
                  <a:txBody>
                    <a:bodyPr/>
                    <a:lstStyle/>
                    <a:p>
                      <a:r>
                        <a:rPr lang="en-US" sz="1400" dirty="0" smtClean="0"/>
                        <a:t>What We</a:t>
                      </a:r>
                      <a:r>
                        <a:rPr lang="en-US" sz="1400" baseline="0" dirty="0" smtClean="0"/>
                        <a:t> Looked For</a:t>
                      </a:r>
                      <a:endParaRPr lang="en-US" sz="1400" dirty="0"/>
                    </a:p>
                  </a:txBody>
                  <a:tcPr anchor="ctr"/>
                </a:tc>
              </a:tr>
              <a:tr h="408884">
                <a:tc>
                  <a:txBody>
                    <a:bodyPr/>
                    <a:lstStyle/>
                    <a:p>
                      <a:r>
                        <a:rPr lang="en-US" sz="1200" b="1" dirty="0" smtClean="0">
                          <a:solidFill>
                            <a:schemeClr val="tx1"/>
                          </a:solidFill>
                        </a:rPr>
                        <a:t>Requirements</a:t>
                      </a:r>
                      <a:r>
                        <a:rPr lang="en-US" sz="1200" b="1" baseline="0" dirty="0" smtClean="0">
                          <a:solidFill>
                            <a:schemeClr val="tx1"/>
                          </a:solidFill>
                        </a:rPr>
                        <a:t> Management</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Users can enter requirements</a:t>
                      </a:r>
                      <a:r>
                        <a:rPr lang="en-US" sz="1200" baseline="0" dirty="0" smtClean="0"/>
                        <a:t> in a hierarchical structure.</a:t>
                      </a:r>
                      <a:endParaRPr lang="en-US" sz="1200" dirty="0"/>
                    </a:p>
                  </a:txBody>
                  <a:tcPr>
                    <a:solidFill>
                      <a:schemeClr val="accent1">
                        <a:lumMod val="40000"/>
                        <a:lumOff val="60000"/>
                      </a:schemeClr>
                    </a:solidFill>
                  </a:tcPr>
                </a:tc>
              </a:tr>
              <a:tr h="408884">
                <a:tc>
                  <a:txBody>
                    <a:bodyPr/>
                    <a:lstStyle/>
                    <a:p>
                      <a:r>
                        <a:rPr lang="en-US" sz="1200" b="1" dirty="0" smtClean="0">
                          <a:solidFill>
                            <a:schemeClr val="tx1"/>
                          </a:solidFill>
                        </a:rPr>
                        <a:t>Code Instrumentation</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The product traces a</a:t>
                      </a:r>
                      <a:r>
                        <a:rPr lang="en-US" sz="1200" baseline="0" dirty="0" smtClean="0"/>
                        <a:t> running executable to retrieve test environment and result data.</a:t>
                      </a:r>
                      <a:endParaRPr lang="en-US" sz="1200" dirty="0"/>
                    </a:p>
                  </a:txBody>
                  <a:tcPr>
                    <a:solidFill>
                      <a:schemeClr val="accent1">
                        <a:lumMod val="20000"/>
                        <a:lumOff val="80000"/>
                      </a:schemeClr>
                    </a:solidFill>
                  </a:tcPr>
                </a:tc>
              </a:tr>
              <a:tr h="408884">
                <a:tc>
                  <a:txBody>
                    <a:bodyPr/>
                    <a:lstStyle/>
                    <a:p>
                      <a:r>
                        <a:rPr lang="en-US" sz="1200" b="1" dirty="0" smtClean="0">
                          <a:solidFill>
                            <a:schemeClr val="tx1"/>
                          </a:solidFill>
                        </a:rPr>
                        <a:t>Unit Testing</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Developers</a:t>
                      </a:r>
                      <a:r>
                        <a:rPr lang="en-US" sz="1200" baseline="0" dirty="0" smtClean="0"/>
                        <a:t> can create test cases for particular units of code.</a:t>
                      </a:r>
                      <a:endParaRPr lang="en-US" sz="1200" dirty="0"/>
                    </a:p>
                  </a:txBody>
                  <a:tcPr>
                    <a:solidFill>
                      <a:schemeClr val="accent1">
                        <a:lumMod val="40000"/>
                        <a:lumOff val="60000"/>
                      </a:schemeClr>
                    </a:solidFill>
                  </a:tcPr>
                </a:tc>
              </a:tr>
              <a:tr h="408884">
                <a:tc>
                  <a:txBody>
                    <a:bodyPr/>
                    <a:lstStyle/>
                    <a:p>
                      <a:r>
                        <a:rPr lang="en-US" sz="1200" b="1" dirty="0" smtClean="0">
                          <a:solidFill>
                            <a:schemeClr val="tx1"/>
                          </a:solidFill>
                        </a:rPr>
                        <a:t>Automated Test Execution</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The product</a:t>
                      </a:r>
                      <a:r>
                        <a:rPr lang="en-US" sz="1200" baseline="0" dirty="0" smtClean="0"/>
                        <a:t> offers capture and replay of test steps, scripting, or load testing.</a:t>
                      </a:r>
                      <a:endParaRPr lang="en-US" sz="1200" dirty="0"/>
                    </a:p>
                  </a:txBody>
                  <a:tcPr>
                    <a:solidFill>
                      <a:schemeClr val="accent1">
                        <a:lumMod val="20000"/>
                        <a:lumOff val="80000"/>
                      </a:schemeClr>
                    </a:solidFill>
                  </a:tcPr>
                </a:tc>
              </a:tr>
              <a:tr h="408884">
                <a:tc>
                  <a:txBody>
                    <a:bodyPr/>
                    <a:lstStyle/>
                    <a:p>
                      <a:r>
                        <a:rPr lang="en-US" sz="1200" b="1" dirty="0" smtClean="0">
                          <a:solidFill>
                            <a:schemeClr val="tx1"/>
                          </a:solidFill>
                        </a:rPr>
                        <a:t>Monitoring</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The product monitors</a:t>
                      </a:r>
                      <a:r>
                        <a:rPr lang="en-US" sz="1200" baseline="0" dirty="0" smtClean="0"/>
                        <a:t> test results and environmental configuration.</a:t>
                      </a:r>
                      <a:endParaRPr lang="en-US" sz="1200" dirty="0"/>
                    </a:p>
                  </a:txBody>
                  <a:tcPr>
                    <a:solidFill>
                      <a:schemeClr val="accent1">
                        <a:lumMod val="40000"/>
                        <a:lumOff val="60000"/>
                      </a:schemeClr>
                    </a:solidFill>
                  </a:tcPr>
                </a:tc>
              </a:tr>
              <a:tr h="408884">
                <a:tc>
                  <a:txBody>
                    <a:bodyPr/>
                    <a:lstStyle/>
                    <a:p>
                      <a:r>
                        <a:rPr lang="en-US" sz="1200" b="1" dirty="0" smtClean="0">
                          <a:solidFill>
                            <a:schemeClr val="tx1"/>
                          </a:solidFill>
                        </a:rPr>
                        <a:t>Modify Environment</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The product injects faults</a:t>
                      </a:r>
                      <a:r>
                        <a:rPr lang="en-US" sz="1200" baseline="0" dirty="0" smtClean="0"/>
                        <a:t> or other configurations into the test environment.</a:t>
                      </a:r>
                      <a:endParaRPr lang="en-US" sz="1200" dirty="0"/>
                    </a:p>
                  </a:txBody>
                  <a:tcPr>
                    <a:solidFill>
                      <a:schemeClr val="accent1">
                        <a:lumMod val="20000"/>
                        <a:lumOff val="80000"/>
                      </a:schemeClr>
                    </a:solidFill>
                  </a:tcPr>
                </a:tc>
              </a:tr>
              <a:tr h="408884">
                <a:tc>
                  <a:txBody>
                    <a:bodyPr/>
                    <a:lstStyle/>
                    <a:p>
                      <a:r>
                        <a:rPr lang="en-US" sz="1200" b="1" dirty="0" smtClean="0">
                          <a:solidFill>
                            <a:schemeClr val="tx1"/>
                          </a:solidFill>
                        </a:rPr>
                        <a:t>Test Planning and</a:t>
                      </a:r>
                      <a:r>
                        <a:rPr lang="en-US" sz="1200" b="1" baseline="0" dirty="0" smtClean="0">
                          <a:solidFill>
                            <a:schemeClr val="tx1"/>
                          </a:solidFill>
                        </a:rPr>
                        <a:t> Management</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The product stores</a:t>
                      </a:r>
                      <a:r>
                        <a:rPr lang="en-US" sz="1200" baseline="0" dirty="0" smtClean="0"/>
                        <a:t> test cases in a structured arrangement.</a:t>
                      </a:r>
                      <a:endParaRPr lang="en-US" sz="1200" dirty="0" smtClean="0"/>
                    </a:p>
                  </a:txBody>
                  <a:tcPr>
                    <a:solidFill>
                      <a:schemeClr val="accent1">
                        <a:lumMod val="40000"/>
                        <a:lumOff val="60000"/>
                      </a:schemeClr>
                    </a:solidFill>
                  </a:tcPr>
                </a:tc>
              </a:tr>
              <a:tr h="248625">
                <a:tc>
                  <a:txBody>
                    <a:bodyPr/>
                    <a:lstStyle/>
                    <a:p>
                      <a:r>
                        <a:rPr lang="en-US" sz="1200" b="1" dirty="0" smtClean="0">
                          <a:solidFill>
                            <a:schemeClr val="tx1"/>
                          </a:solidFill>
                        </a:rPr>
                        <a:t>Reporting</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The</a:t>
                      </a:r>
                      <a:r>
                        <a:rPr lang="en-US" sz="1200" baseline="0" dirty="0" smtClean="0"/>
                        <a:t> product provides customizable reports.</a:t>
                      </a:r>
                      <a:endParaRPr lang="en-US" sz="1200" dirty="0" smtClean="0"/>
                    </a:p>
                  </a:txBody>
                  <a:tcPr>
                    <a:solidFill>
                      <a:schemeClr val="accent1">
                        <a:lumMod val="20000"/>
                        <a:lumOff val="80000"/>
                      </a:schemeClr>
                    </a:solidFill>
                  </a:tcPr>
                </a:tc>
              </a:tr>
              <a:tr h="408884">
                <a:tc>
                  <a:txBody>
                    <a:bodyPr/>
                    <a:lstStyle/>
                    <a:p>
                      <a:r>
                        <a:rPr lang="en-US" sz="1200" b="1" dirty="0" smtClean="0">
                          <a:solidFill>
                            <a:schemeClr val="tx1"/>
                          </a:solidFill>
                        </a:rPr>
                        <a:t>Defect/Bug Tracking</a:t>
                      </a:r>
                      <a:endParaRPr lang="en-US" sz="1200" b="1" dirty="0">
                        <a:solidFill>
                          <a:schemeClr val="tx1"/>
                        </a:solidFill>
                      </a:endParaRPr>
                    </a:p>
                  </a:txBody>
                  <a:tcPr>
                    <a:solidFill>
                      <a:schemeClr val="accent1">
                        <a:lumMod val="40000"/>
                        <a:lumOff val="60000"/>
                      </a:schemeClr>
                    </a:solidFill>
                  </a:tcPr>
                </a:tc>
                <a:tc>
                  <a:txBody>
                    <a:bodyPr/>
                    <a:lstStyle/>
                    <a:p>
                      <a:r>
                        <a:rPr lang="en-US" sz="1200" dirty="0" smtClean="0"/>
                        <a:t>Users can manage defects</a:t>
                      </a:r>
                      <a:r>
                        <a:rPr lang="en-US" sz="1200" baseline="0" dirty="0" smtClean="0"/>
                        <a:t> discovered in the course of testing.</a:t>
                      </a:r>
                      <a:endParaRPr lang="en-US" sz="1200" dirty="0" smtClean="0"/>
                    </a:p>
                  </a:txBody>
                  <a:tcPr>
                    <a:solidFill>
                      <a:schemeClr val="accent1">
                        <a:lumMod val="40000"/>
                        <a:lumOff val="60000"/>
                      </a:schemeClr>
                    </a:solidFill>
                  </a:tcPr>
                </a:tc>
              </a:tr>
              <a:tr h="408884">
                <a:tc>
                  <a:txBody>
                    <a:bodyPr/>
                    <a:lstStyle/>
                    <a:p>
                      <a:r>
                        <a:rPr lang="en-US" sz="1200" b="1" dirty="0" smtClean="0">
                          <a:solidFill>
                            <a:schemeClr val="tx1"/>
                          </a:solidFill>
                        </a:rPr>
                        <a:t>Automated Test Generation</a:t>
                      </a:r>
                      <a:endParaRPr lang="en-US" sz="1200" b="1" dirty="0">
                        <a:solidFill>
                          <a:schemeClr val="tx1"/>
                        </a:solidFill>
                      </a:endParaRPr>
                    </a:p>
                  </a:txBody>
                  <a:tcPr>
                    <a:solidFill>
                      <a:schemeClr val="accent1">
                        <a:lumMod val="20000"/>
                        <a:lumOff val="80000"/>
                      </a:schemeClr>
                    </a:solidFill>
                  </a:tcPr>
                </a:tc>
                <a:tc>
                  <a:txBody>
                    <a:bodyPr/>
                    <a:lstStyle/>
                    <a:p>
                      <a:r>
                        <a:rPr lang="en-US" sz="1200" dirty="0" smtClean="0"/>
                        <a:t>The product will create test cases out</a:t>
                      </a:r>
                      <a:r>
                        <a:rPr lang="en-US" sz="1200" baseline="0" dirty="0" smtClean="0"/>
                        <a:t> of requirements.</a:t>
                      </a:r>
                      <a:endParaRPr lang="en-US" sz="1200" dirty="0" smtClean="0"/>
                    </a:p>
                  </a:txBody>
                  <a:tcPr>
                    <a:solidFill>
                      <a:schemeClr val="accent1">
                        <a:lumMod val="20000"/>
                        <a:lumOff val="80000"/>
                      </a:schemeClr>
                    </a:solidFill>
                  </a:tcPr>
                </a:tc>
              </a:tr>
            </a:tbl>
          </a:graphicData>
        </a:graphic>
      </p:graphicFrame>
      <p:sp>
        <p:nvSpPr>
          <p:cNvPr id="42" name="Rounded Rectangle 41"/>
          <p:cNvSpPr/>
          <p:nvPr/>
        </p:nvSpPr>
        <p:spPr>
          <a:xfrm>
            <a:off x="3836622" y="1182688"/>
            <a:ext cx="5025379"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Advanced Features</a:t>
            </a:r>
            <a:endParaRPr lang="en-CA" sz="1400" b="1" dirty="0">
              <a:solidFill>
                <a:schemeClr val="tx1"/>
              </a:solidFill>
            </a:endParaRPr>
          </a:p>
        </p:txBody>
      </p:sp>
      <p:sp>
        <p:nvSpPr>
          <p:cNvPr id="43" name="Rectangle 42"/>
          <p:cNvSpPr/>
          <p:nvPr/>
        </p:nvSpPr>
        <p:spPr>
          <a:xfrm>
            <a:off x="323410" y="1662175"/>
            <a:ext cx="3288470" cy="1384995"/>
          </a:xfrm>
          <a:prstGeom prst="rect">
            <a:avLst/>
          </a:prstGeom>
        </p:spPr>
        <p:txBody>
          <a:bodyPr wrap="square">
            <a:spAutoFit/>
          </a:bodyPr>
          <a:lstStyle/>
          <a:p>
            <a:pPr algn="l"/>
            <a:r>
              <a:rPr lang="en-US" sz="1200" dirty="0" smtClean="0"/>
              <a:t>Info-Tech scored each vendor’s features offering as a summation of its individual scores across the listed advanced features. Vendors were given one point for each feature the product inherently provided. Some categories were scored on a more granular scale with vendors receiving half points.</a:t>
            </a:r>
          </a:p>
        </p:txBody>
      </p:sp>
      <p:sp>
        <p:nvSpPr>
          <p:cNvPr id="44" name="Rounded Rectangle 43"/>
          <p:cNvSpPr/>
          <p:nvPr/>
        </p:nvSpPr>
        <p:spPr>
          <a:xfrm>
            <a:off x="251402" y="1182688"/>
            <a:ext cx="3585220" cy="371475"/>
          </a:xfrm>
          <a:prstGeom prst="roundRect">
            <a:avLst>
              <a:gd name="adj" fmla="val 15072"/>
            </a:avLst>
          </a:prstGeom>
          <a:gradFill>
            <a:gsLst>
              <a:gs pos="0">
                <a:schemeClr val="accent4">
                  <a:lumMod val="20000"/>
                  <a:lumOff val="80000"/>
                </a:schemeClr>
              </a:gs>
              <a:gs pos="100000">
                <a:schemeClr val="bg1"/>
              </a:gs>
            </a:gsLst>
            <a:lin ang="5400000" scaled="0"/>
          </a:gradFill>
          <a:ln w="12700">
            <a:gradFill>
              <a:gsLst>
                <a:gs pos="0">
                  <a:schemeClr val="accent4">
                    <a:lumMod val="20000"/>
                    <a:lumOff val="80000"/>
                  </a:schemeClr>
                </a:gs>
                <a:gs pos="50000">
                  <a:schemeClr val="bg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Scoring Methodology</a:t>
            </a:r>
            <a:endParaRPr lang="en-CA" sz="1400" b="1" dirty="0">
              <a:solidFill>
                <a:schemeClr val="tx1"/>
              </a:solidFill>
            </a:endParaRPr>
          </a:p>
        </p:txBody>
      </p:sp>
      <p:pic>
        <p:nvPicPr>
          <p:cNvPr id="7" name="Picture 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Appendix</a:t>
            </a:r>
            <a:endParaRPr lang="en-US" dirty="0"/>
          </a:p>
        </p:txBody>
      </p:sp>
      <p:sp>
        <p:nvSpPr>
          <p:cNvPr id="3" name="Rectangle 2"/>
          <p:cNvSpPr/>
          <p:nvPr/>
        </p:nvSpPr>
        <p:spPr>
          <a:xfrm>
            <a:off x="502920" y="1256942"/>
            <a:ext cx="7315200" cy="1354217"/>
          </a:xfrm>
          <a:prstGeom prst="rect">
            <a:avLst/>
          </a:prstGeom>
        </p:spPr>
        <p:txBody>
          <a:bodyPr wrap="square">
            <a:spAutoFit/>
          </a:bodyPr>
          <a:lstStyle/>
          <a:p>
            <a:pPr marL="342900" indent="-342900" algn="l">
              <a:spcAft>
                <a:spcPts val="400"/>
              </a:spcAft>
              <a:buFont typeface="+mj-lt"/>
              <a:buAutoNum type="arabicPeriod"/>
            </a:pPr>
            <a:r>
              <a:rPr lang="en-CA" dirty="0" smtClean="0"/>
              <a:t>Vendor Evaluation Methodology</a:t>
            </a:r>
          </a:p>
          <a:p>
            <a:pPr marL="342900" indent="-342900" algn="l">
              <a:spcAft>
                <a:spcPts val="400"/>
              </a:spcAft>
              <a:buFont typeface="+mj-lt"/>
              <a:buAutoNum type="arabicPeriod"/>
            </a:pPr>
            <a:r>
              <a:rPr lang="en-CA" dirty="0" smtClean="0"/>
              <a:t>Value Index Ranking Methodology</a:t>
            </a:r>
          </a:p>
          <a:p>
            <a:pPr marL="342900" indent="-342900" algn="l">
              <a:spcAft>
                <a:spcPts val="400"/>
              </a:spcAft>
              <a:buFont typeface="+mj-lt"/>
              <a:buAutoNum type="arabicPeriod"/>
            </a:pPr>
            <a:r>
              <a:rPr lang="en-CA" dirty="0" smtClean="0"/>
              <a:t>Product Pricing Scenario &amp; Methodology</a:t>
            </a:r>
          </a:p>
          <a:p>
            <a:pPr marL="342900" indent="-342900" algn="l">
              <a:spcAft>
                <a:spcPts val="400"/>
              </a:spcAft>
              <a:buFont typeface="Arial" pitchFamily="34" charset="0"/>
              <a:buChar char="•"/>
            </a:pPr>
            <a:endParaRPr lang="en-US"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Evaluation Methodology</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spcBef>
                <a:spcPts val="1200"/>
              </a:spcBef>
              <a:buNone/>
            </a:pPr>
            <a:r>
              <a:rPr lang="en-US" sz="1050" dirty="0" smtClean="0"/>
              <a:t>Info-Tech Research Group’s Vendor Landscape market evaluations are a part of a larger program of vendor evaluations which includes Solution Sets that provide both Vendor  Landscapes and broader Selection Advice.</a:t>
            </a:r>
          </a:p>
          <a:p>
            <a:pPr marL="0" indent="0">
              <a:spcBef>
                <a:spcPts val="1200"/>
              </a:spcBef>
              <a:buNone/>
            </a:pPr>
            <a:r>
              <a:rPr lang="en-US" sz="1050" dirty="0" smtClean="0"/>
              <a:t>From the domain experience of our analysts as well as through consultation with our clients, a vendor/product shortlist is established. Product briefings are requested from each of these vendors, asking for information on the company, products, technology, customers, partners, sales models, and pricing.</a:t>
            </a:r>
          </a:p>
          <a:p>
            <a:pPr marL="0" indent="0">
              <a:spcBef>
                <a:spcPts val="1200"/>
              </a:spcBef>
              <a:buNone/>
            </a:pPr>
            <a:r>
              <a:rPr lang="en-US" sz="1050" dirty="0" smtClean="0"/>
              <a:t>Our analysts then score each vendor and product across a variety of categories, on a scale of 0-10 points. The raw scores for each vendor are then normalized to the other vendors’ scores to provide a sufficient degree of separation for a meaningful comparison. These scores are then weighted according to weighting factors that our analysts believe represent the weight that an average client should apply to each criteria. The weighted scores are then averaged for each of two high level categories: vendor score and product score. A plot of these two resulting scores is generated to place vendors in one of four categories: Champion, Innovator, Market Pillar, and Emerging Player.</a:t>
            </a:r>
          </a:p>
          <a:p>
            <a:pPr marL="0" indent="0">
              <a:spcBef>
                <a:spcPts val="1200"/>
              </a:spcBef>
              <a:buNone/>
            </a:pPr>
            <a:r>
              <a:rPr lang="en-US" sz="1050" dirty="0" smtClean="0"/>
              <a:t>For a more granular category by category comparison, analysts convert the individual scores (absolute, non-normalized) for each vendor/product in each evaluated category to a scale of zero to four whereby exceptional performance receives a score of four and poor performance receives a score of zero. These scores are represented with “Harvey Balls,” ranging from an open circle for a score of zero to a filled in circle for a score of four. Harvey Ball scores are indicative of absolute performance by category but are not an exact correlation to overall performance.</a:t>
            </a:r>
          </a:p>
          <a:p>
            <a:pPr marL="0" indent="0">
              <a:spcBef>
                <a:spcPts val="1200"/>
              </a:spcBef>
              <a:buNone/>
            </a:pPr>
            <a:r>
              <a:rPr lang="en-US" sz="1050" dirty="0" smtClean="0"/>
              <a:t>Individual scorecards are then sent to the vendors for factual review, and to ensure no information is under embargo. We will make corrections where factual errors exist (e.g. pricing, features, technical specifications). We will consider suggestions concerning benefits, functional quality, value, etc; however, these suggestions must be validated by feedback from our customers. We do not accept changes that are not corroborated by actual client experience or wording changes that are purely part of a vendor’s market messaging  or positioning. Any resulting changes to final scores are then made as needed, before publishing the results to Info-Tech clients.</a:t>
            </a:r>
          </a:p>
          <a:p>
            <a:pPr marL="0" indent="0">
              <a:spcBef>
                <a:spcPts val="1200"/>
              </a:spcBef>
              <a:buNone/>
            </a:pPr>
            <a:r>
              <a:rPr lang="en-US" sz="1050" dirty="0" smtClean="0"/>
              <a:t>Vendor Landscapes are refreshed every 12 to 24 months, depending upon the dynamics of each individual market.</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 xmlns:p14="http://schemas.microsoft.com/office/powerpoint/2010/main" val="31537276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5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3.09510000000000000000E+000&quot;&gt;&lt;m_ppcolschidx val=&quot;0&quot;/&gt;&lt;m_rgb r=&quot;24&quot; g=&quot;3f&quot; b=&quot;54&quot;/&gt;&lt;/elem&gt;&lt;elem m_fUsage=&quot;2.121931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437"/>
  <p:tag name="ISPRING_SCORM_RATE_SLIDES" val="0"/>
  <p:tag name="ISPRING_SCORM_RATE_QUIZZES" val="0"/>
  <p:tag name="ISPRING_SCORM_PASSING_SCORE" val="0.0000000000"/>
  <p:tag name="ISPRING_RESOURCE_PATHS_HASH_2" val="20497f42c5f7e34529d418fc33d540f85c37b2"/>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arUke5q.b0Ghu0t9R.wH7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WQ.HDPfU06fzvEuxm9V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r0Yh3RtCU6mrKmQohtK0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D7lxPuyRU6_YybX0tVhr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kUmyumB60uL78BYichsl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qvptDNwPUu5OXMlPlNl_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XWuQcMNE4kOSkJPTC8jGa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Bozjvylw6kOPbyYBMUaJu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jG.5vHd.YEK_eIvDiVKe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Dq4fXLQRM0ezCiOw6nG9M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4Jew2ui5UatsS7H2sumX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_WM7lFFVfUSIFtWBuJwXL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2263</Words>
  <Application>Microsoft Office PowerPoint</Application>
  <PresentationFormat>On-screen Show (4:3)</PresentationFormat>
  <Paragraphs>171</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Market Overview</vt:lpstr>
      <vt:lpstr>STM Vendor Landscape selection / knock-out criteria: Market share, mind share, and market consolidation</vt:lpstr>
      <vt:lpstr>STM Suites Criteria &amp; Weighting Factors</vt:lpstr>
      <vt:lpstr>Table Stakes represent the minimum standard; without these a product doesn’t even get reviewed</vt:lpstr>
      <vt:lpstr>Advanced Features are the market differentiators that make or break a product</vt:lpstr>
      <vt:lpstr>Appendix</vt:lpstr>
      <vt:lpstr>Vendor Evaluation Methodology</vt:lpstr>
      <vt:lpstr>Value Index Ranking Methodology</vt:lpstr>
      <vt:lpstr>Product Pricing Scenario &amp; Methodology</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2012-02-16T16:56:47Z</dcterms:created>
  <dcterms:modified xsi:type="dcterms:W3CDTF">2012-02-16T16:56:52Z</dcterms:modified>
</cp:coreProperties>
</file>