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17"/>
  </p:notesMasterIdLst>
  <p:handoutMasterIdLst>
    <p:handoutMasterId r:id="rId18"/>
  </p:handoutMasterIdLst>
  <p:sldIdLst>
    <p:sldId id="609" r:id="rId5"/>
    <p:sldId id="289" r:id="rId6"/>
    <p:sldId id="385" r:id="rId7"/>
    <p:sldId id="288" r:id="rId8"/>
    <p:sldId id="602" r:id="rId9"/>
    <p:sldId id="603" r:id="rId10"/>
    <p:sldId id="604" r:id="rId11"/>
    <p:sldId id="605" r:id="rId12"/>
    <p:sldId id="606" r:id="rId13"/>
    <p:sldId id="607" r:id="rId14"/>
    <p:sldId id="608" r:id="rId15"/>
    <p:sldId id="610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wilcox" initials="d" lastIdx="147" clrIdx="0"/>
  <p:cmAuthor id="1" name="akunz" initials="AK" lastIdx="67" clrIdx="1"/>
  <p:cmAuthor id="2" name="Evan Garmaise" initials="eg" lastIdx="124" clrIdx="2"/>
  <p:cmAuthor id="3" name="rarmstrong" initials="r" lastIdx="189" clrIdx="3"/>
  <p:cmAuthor id="4" name="Andy Woyzbun" initials="aw" lastIdx="109" clrIdx="4"/>
  <p:cmAuthor id="5" name="Naichen Guo" initials="Chen" lastIdx="8" clrIdx="5"/>
  <p:cmAuthor id="6" name="afink" initials="mf" lastIdx="24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AC85"/>
    <a:srgbClr val="D17D08"/>
    <a:srgbClr val="F69616"/>
    <a:srgbClr val="F8A83E"/>
    <a:srgbClr val="F79F29"/>
    <a:srgbClr val="FFFFFF"/>
    <a:srgbClr val="CC3300"/>
    <a:srgbClr val="243F54"/>
    <a:srgbClr val="CECECE"/>
    <a:srgbClr val="998F5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47" autoAdjust="0"/>
    <p:restoredTop sz="96124" autoAdjust="0"/>
  </p:normalViewPr>
  <p:slideViewPr>
    <p:cSldViewPr snapToObjects="1">
      <p:cViewPr>
        <p:scale>
          <a:sx n="100" d="100"/>
          <a:sy n="100" d="100"/>
        </p:scale>
        <p:origin x="-894" y="-210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2010"/>
    </p:cViewPr>
  </p:sorterViewPr>
  <p:notesViewPr>
    <p:cSldViewPr snapToObjects="1">
      <p:cViewPr varScale="1">
        <p:scale>
          <a:sx n="83" d="100"/>
          <a:sy n="83" d="100"/>
        </p:scale>
        <p:origin x="-1956" y="-90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B9C36-03F4-41DF-9FFD-B4483F722394}" type="datetimeFigureOut">
              <a:rPr lang="en-CA" smtClean="0"/>
              <a:pPr/>
              <a:t>02/08/2011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C72D-894C-4E56-B9CB-84AA6ABBA4F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Slide Image Placeholder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C65BAA-4C92-45F9-B685-78236DC3B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pic>
        <p:nvPicPr>
          <p:cNvPr id="42" name="Picture 41" descr="itrg-ba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0047"/>
            <a:ext cx="9144000" cy="767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i="0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Thought</a:t>
            </a:r>
          </a:p>
          <a:p>
            <a:pPr lvl="0"/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Layouts</a:t>
            </a:r>
            <a:endParaRPr lang="en-CA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cxnSp>
        <p:nvCxnSpPr>
          <p:cNvPr id="47" name="Straight Connector 46"/>
          <p:cNvCxnSpPr/>
          <p:nvPr userDrawn="1"/>
        </p:nvCxnSpPr>
        <p:spPr>
          <a:xfrm rot="5400000">
            <a:off x="4970829" y="5233490"/>
            <a:ext cx="186771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98777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311718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8362" y="3980093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What’s in</a:t>
            </a:r>
            <a:r>
              <a:rPr lang="en-CA" sz="1400" b="1" baseline="0" dirty="0" smtClean="0"/>
              <a:t> this Section:</a:t>
            </a:r>
            <a:endParaRPr lang="en-CA" sz="14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687" y="3980093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Sections:</a:t>
            </a:r>
            <a:endParaRPr lang="en-CA" sz="1400" b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66" name="Straight Connector 65"/>
          <p:cNvCxnSpPr/>
          <p:nvPr userDrawn="1"/>
        </p:nvCxnSpPr>
        <p:spPr>
          <a:xfrm rot="5400000">
            <a:off x="3167850" y="4113077"/>
            <a:ext cx="280831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636912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636912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4339" y="1376772"/>
            <a:ext cx="1410568" cy="15484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0" algn="r"/>
            <a:r>
              <a:rPr lang="en-CA" sz="1000" dirty="0" smtClean="0"/>
              <a:t>Info-Tech Research Group</a:t>
            </a:r>
            <a:endParaRPr lang="en-CA" sz="1000" dirty="0"/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0" algn="l"/>
            <a:fld id="{FF20F8B6-5AB9-41C4-A82C-4155E8A92B2C}" type="slidenum">
              <a:rPr lang="en-CA" sz="1000" smtClean="0"/>
              <a:pPr marL="179388" indent="0" algn="l"/>
              <a:t>‹#›</a:t>
            </a:fld>
            <a:endParaRPr lang="en-CA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95" r:id="rId4"/>
    <p:sldLayoutId id="2147483699" r:id="rId5"/>
    <p:sldLayoutId id="2147483698" r:id="rId6"/>
    <p:sldLayoutId id="2147483682" r:id="rId7"/>
    <p:sldLayoutId id="2147483680" r:id="rId8"/>
    <p:sldLayoutId id="2147483696" r:id="rId9"/>
    <p:sldLayoutId id="2147483677" r:id="rId10"/>
    <p:sldLayoutId id="2147483667" r:id="rId11"/>
    <p:sldLayoutId id="2147483684" r:id="rId12"/>
    <p:sldLayoutId id="2147483700" r:id="rId13"/>
    <p:sldLayoutId id="2147483683" r:id="rId14"/>
    <p:sldLayoutId id="2147483694" r:id="rId15"/>
    <p:sldLayoutId id="2147483702" r:id="rId16"/>
    <p:sldLayoutId id="2147483704" r:id="rId17"/>
    <p:sldLayoutId id="2147483705" r:id="rId18"/>
    <p:sldLayoutId id="2147483706" r:id="rId19"/>
    <p:sldLayoutId id="2147483707" r:id="rId20"/>
    <p:sldLayoutId id="2147483708" r:id="rId21"/>
    <p:sldLayoutId id="2147483709" r:id="rId22"/>
    <p:sldLayoutId id="2147483710" r:id="rId23"/>
    <p:sldLayoutId id="2147483711" r:id="rId24"/>
    <p:sldLayoutId id="2147483712" r:id="rId25"/>
    <p:sldLayoutId id="2147483713" r:id="rId2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image" Target="../media/image8.wmf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hyperlink" Target="http://www.itgi.org/" TargetMode="External"/><Relationship Id="rId17" Type="http://schemas.openxmlformats.org/officeDocument/2006/relationships/image" Target="../media/image4.gif"/><Relationship Id="rId2" Type="http://schemas.openxmlformats.org/officeDocument/2006/relationships/tags" Target="../tags/tag30.xml"/><Relationship Id="rId16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Relationship Id="rId1" Type="http://schemas.openxmlformats.org/officeDocument/2006/relationships/vmlDrawing" Target="../drawings/vmlDrawing5.vml"/><Relationship Id="rId6" Type="http://schemas.openxmlformats.org/officeDocument/2006/relationships/tags" Target="../tags/tag34.xml"/><Relationship Id="rId11" Type="http://schemas.openxmlformats.org/officeDocument/2006/relationships/oleObject" Target="../embeddings/oleObject5.bin"/><Relationship Id="rId5" Type="http://schemas.openxmlformats.org/officeDocument/2006/relationships/tags" Target="../tags/tag33.xml"/><Relationship Id="rId15" Type="http://schemas.openxmlformats.org/officeDocument/2006/relationships/image" Target="../media/image10.wmf"/><Relationship Id="rId10" Type="http://schemas.openxmlformats.org/officeDocument/2006/relationships/notesSlide" Target="../notesSlides/notesSlide10.xml"/><Relationship Id="rId4" Type="http://schemas.openxmlformats.org/officeDocument/2006/relationships/tags" Target="../tags/tag32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image" Target="../media/image12.png"/><Relationship Id="rId4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4.gi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Relationship Id="rId5" Type="http://schemas.openxmlformats.org/officeDocument/2006/relationships/tags" Target="../tags/tag5.xml"/><Relationship Id="rId10" Type="http://schemas.openxmlformats.org/officeDocument/2006/relationships/oleObject" Target="../embeddings/oleObject1.bin"/><Relationship Id="rId4" Type="http://schemas.openxmlformats.org/officeDocument/2006/relationships/tags" Target="../tags/tag4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7.gif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oleObject" Target="../embeddings/oleObject2.bin"/><Relationship Id="rId2" Type="http://schemas.openxmlformats.org/officeDocument/2006/relationships/tags" Target="../tags/tag8.xml"/><Relationship Id="rId16" Type="http://schemas.openxmlformats.org/officeDocument/2006/relationships/image" Target="../media/image4.gif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11.xml"/><Relationship Id="rId15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hyperlink" Target="http://www.itgi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4.gi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Relationship Id="rId2" Type="http://schemas.openxmlformats.org/officeDocument/2006/relationships/tags" Target="../tags/tag16.xml"/><Relationship Id="rId1" Type="http://schemas.openxmlformats.org/officeDocument/2006/relationships/vmlDrawing" Target="../drawings/vmlDrawing3.vml"/><Relationship Id="rId6" Type="http://schemas.openxmlformats.org/officeDocument/2006/relationships/tags" Target="../tags/tag20.xml"/><Relationship Id="rId11" Type="http://schemas.openxmlformats.org/officeDocument/2006/relationships/oleObject" Target="../embeddings/oleObject3.bin"/><Relationship Id="rId5" Type="http://schemas.openxmlformats.org/officeDocument/2006/relationships/tags" Target="../tags/tag19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image" Target="../media/image8.wmf"/><Relationship Id="rId2" Type="http://schemas.openxmlformats.org/officeDocument/2006/relationships/tags" Target="../tags/tag23.xml"/><Relationship Id="rId1" Type="http://schemas.openxmlformats.org/officeDocument/2006/relationships/vmlDrawing" Target="../drawings/vmlDrawing4.vml"/><Relationship Id="rId6" Type="http://schemas.openxmlformats.org/officeDocument/2006/relationships/tags" Target="../tags/tag27.xml"/><Relationship Id="rId11" Type="http://schemas.openxmlformats.org/officeDocument/2006/relationships/oleObject" Target="../embeddings/oleObject4.bin"/><Relationship Id="rId5" Type="http://schemas.openxmlformats.org/officeDocument/2006/relationships/tags" Target="../tags/tag26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it-improve-it-value-mitigate-risk-with-it-governance/it-storyboard-improve-value-mitigate-risk-through-it-governance?utm_source=SS_Sample&amp;utm_medium=Collateral&amp;utm_campaign=Collatera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dirty="0" smtClean="0"/>
              <a:t>Improve Value &amp; Mitigate Risk through IT Governance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774700" y="3929112"/>
            <a:ext cx="7467600" cy="508000"/>
          </a:xfrm>
        </p:spPr>
        <p:txBody>
          <a:bodyPr/>
          <a:lstStyle/>
          <a:p>
            <a:r>
              <a:rPr lang="en-US" dirty="0"/>
              <a:t>Take the guesswork out of IT decision-making.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 descr="sample-titlebar-itrgNEW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402461"/>
            <a:ext cx="9144000" cy="1455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Object 35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84034" name="think-cell Slide" r:id="rId11" imgW="360" imgH="360" progId="">
              <p:embed/>
            </p:oleObj>
          </a:graphicData>
        </a:graphic>
      </p:graphicFrame>
      <p:sp>
        <p:nvSpPr>
          <p:cNvPr id="16" name="Rectangle 15"/>
          <p:cNvSpPr/>
          <p:nvPr>
            <p:custDataLst>
              <p:tags r:id="rId2"/>
            </p:custDataLst>
          </p:nvPr>
        </p:nvSpPr>
        <p:spPr>
          <a:xfrm>
            <a:off x="359532" y="2852936"/>
            <a:ext cx="6495888" cy="17641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>
              <a:tabLst>
                <a:tab pos="6273800" algn="l"/>
              </a:tabLst>
            </a:pPr>
            <a:r>
              <a:rPr lang="en-CA" dirty="0" smtClean="0"/>
              <a:t>IT Governance can’t be done by IT alone – key business stakeholders must be actively involved</a:t>
            </a:r>
            <a:endParaRPr lang="en-CA" dirty="0"/>
          </a:p>
        </p:txBody>
      </p:sp>
      <p:sp>
        <p:nvSpPr>
          <p:cNvPr id="24" name="Text Placeholder 27"/>
          <p:cNvSpPr>
            <a:spLocks noGrp="1"/>
          </p:cNvSpPr>
          <p:nvPr>
            <p:ph type="body" sz="quarter" idx="19"/>
            <p:custDataLst>
              <p:tags r:id="rId4"/>
            </p:custDataLst>
          </p:nvPr>
        </p:nvSpPr>
        <p:spPr>
          <a:xfrm>
            <a:off x="251520" y="1232756"/>
            <a:ext cx="8620124" cy="657225"/>
          </a:xfrm>
        </p:spPr>
        <p:txBody>
          <a:bodyPr/>
          <a:lstStyle/>
          <a:p>
            <a:r>
              <a:rPr lang="en-CA" dirty="0" smtClean="0"/>
              <a:t>Governance processes must reflect the goals of the leadership team and have its support in order to be successful. </a:t>
            </a:r>
          </a:p>
          <a:p>
            <a:endParaRPr lang="en-CA" dirty="0" smtClean="0"/>
          </a:p>
        </p:txBody>
      </p:sp>
      <p:sp>
        <p:nvSpPr>
          <p:cNvPr id="25" name="Subtitle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15516" y="1952836"/>
            <a:ext cx="6742260" cy="2592288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1600" dirty="0" smtClean="0"/>
              <a:t>Effective IT governance occurs at many different organizational layers, and includes responsibilities and accountabilities for the following key players:*</a:t>
            </a:r>
          </a:p>
          <a:p>
            <a:pPr algn="l"/>
            <a:endParaRPr lang="en-CA" sz="1000" dirty="0" smtClean="0"/>
          </a:p>
          <a:p>
            <a:pPr marL="363538" indent="-174625" algn="l">
              <a:buFont typeface="Arial" pitchFamily="34" charset="0"/>
              <a:buChar char="•"/>
            </a:pPr>
            <a:r>
              <a:rPr lang="en-CA" sz="1600" b="1" dirty="0" smtClean="0"/>
              <a:t>Team leaders: </a:t>
            </a:r>
            <a:r>
              <a:rPr lang="en-CA" sz="1600" dirty="0" smtClean="0"/>
              <a:t>Report to and receive direction from their managers</a:t>
            </a:r>
          </a:p>
          <a:p>
            <a:pPr marL="363538" indent="-174625" algn="l">
              <a:buFont typeface="Arial" pitchFamily="34" charset="0"/>
              <a:buChar char="•"/>
            </a:pPr>
            <a:r>
              <a:rPr lang="en-CA" sz="1600" b="1" dirty="0" smtClean="0"/>
              <a:t>Managers:</a:t>
            </a:r>
            <a:r>
              <a:rPr lang="en-CA" sz="1600" dirty="0" smtClean="0"/>
              <a:t> Report up to the executives</a:t>
            </a:r>
          </a:p>
          <a:p>
            <a:pPr marL="363538" indent="-174625" algn="l">
              <a:buFont typeface="Arial" pitchFamily="34" charset="0"/>
              <a:buChar char="•"/>
            </a:pPr>
            <a:r>
              <a:rPr lang="en-CA" sz="1600" b="1" dirty="0" smtClean="0"/>
              <a:t>The Executives: </a:t>
            </a:r>
            <a:r>
              <a:rPr lang="en-CA" sz="1600" dirty="0" smtClean="0"/>
              <a:t>Report to the board of directors</a:t>
            </a:r>
          </a:p>
          <a:p>
            <a:pPr marL="363538" indent="-174625" algn="l">
              <a:buFont typeface="Arial" pitchFamily="34" charset="0"/>
              <a:buChar char="•"/>
            </a:pPr>
            <a:r>
              <a:rPr lang="en-CA" sz="1600" b="1" dirty="0" smtClean="0"/>
              <a:t>The Board of Directors: </a:t>
            </a:r>
            <a:r>
              <a:rPr lang="en-CA" sz="1600" dirty="0" smtClean="0"/>
              <a:t>Meet and make key decisions</a:t>
            </a:r>
          </a:p>
          <a:p>
            <a:pPr marL="363538" indent="-174625" algn="l">
              <a:buFont typeface="Arial" pitchFamily="34" charset="0"/>
              <a:buChar char="•"/>
            </a:pPr>
            <a:r>
              <a:rPr lang="en-CA" sz="1600" b="1" dirty="0" smtClean="0"/>
              <a:t>Stakeholders: </a:t>
            </a:r>
            <a:r>
              <a:rPr lang="en-CA" sz="1600" dirty="0" smtClean="0"/>
              <a:t>Expect the sustainment of current business as well as growth into new business models, and in turn, drive enterprise and IT strategy. </a:t>
            </a:r>
            <a:endParaRPr lang="en-CA" sz="1600" dirty="0"/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575556" y="4861609"/>
            <a:ext cx="4270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1" dirty="0" smtClean="0">
                <a:solidFill>
                  <a:schemeClr val="accent1"/>
                </a:solidFill>
              </a:rPr>
              <a:t>IT governance is about setting up accountability and responsibility. </a:t>
            </a:r>
          </a:p>
          <a:p>
            <a:r>
              <a:rPr lang="en-CA" sz="1200" dirty="0" smtClean="0">
                <a:solidFill>
                  <a:schemeClr val="accent1"/>
                </a:solidFill>
              </a:rPr>
              <a:t>Source: IT Governance in Practice – Insights from Leading CEOs</a:t>
            </a:r>
            <a:endParaRPr lang="en-CA" sz="1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158750" y="6150786"/>
            <a:ext cx="35722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100" dirty="0" smtClean="0"/>
              <a:t>*Source: IT Governance Institute, </a:t>
            </a:r>
            <a:r>
              <a:rPr lang="en-CA" sz="1100" dirty="0" err="1" smtClean="0">
                <a:hlinkClick r:id="rId12"/>
              </a:rPr>
              <a:t>www.itgi.org</a:t>
            </a:r>
            <a:r>
              <a:rPr lang="en-CA" sz="1100" dirty="0" smtClean="0"/>
              <a:t> </a:t>
            </a:r>
          </a:p>
        </p:txBody>
      </p:sp>
      <p:grpSp>
        <p:nvGrpSpPr>
          <p:cNvPr id="17" name="Group 91"/>
          <p:cNvGrpSpPr/>
          <p:nvPr>
            <p:custDataLst>
              <p:tags r:id="rId8"/>
            </p:custDataLst>
          </p:nvPr>
        </p:nvGrpSpPr>
        <p:grpSpPr>
          <a:xfrm>
            <a:off x="6999436" y="1671775"/>
            <a:ext cx="1872208" cy="4433383"/>
            <a:chOff x="7164288" y="317097"/>
            <a:chExt cx="1646636" cy="2691351"/>
          </a:xfrm>
        </p:grpSpPr>
        <p:sp>
          <p:nvSpPr>
            <p:cNvPr id="18" name="Rectangle 17"/>
            <p:cNvSpPr/>
            <p:nvPr/>
          </p:nvSpPr>
          <p:spPr>
            <a:xfrm>
              <a:off x="7164288" y="597003"/>
              <a:ext cx="1646636" cy="2411445"/>
            </a:xfrm>
            <a:prstGeom prst="rect">
              <a:avLst/>
            </a:prstGeom>
            <a:solidFill>
              <a:srgbClr val="F1F2E0"/>
            </a:solidFill>
            <a:ln w="12700">
              <a:solidFill>
                <a:srgbClr val="D3D3B9"/>
              </a:solidFill>
            </a:ln>
            <a:effectLst>
              <a:outerShdw blurRad="25400" dist="381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3038" indent="-173038" algn="l">
                <a:buFont typeface="Arial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In most organizations, </a:t>
              </a:r>
              <a:r>
                <a:rPr lang="en-CA" sz="1200" b="1" dirty="0" smtClean="0">
                  <a:solidFill>
                    <a:schemeClr val="tx1"/>
                  </a:solidFill>
                </a:rPr>
                <a:t>decisions are made without considering other decisions, they’re made by the wrong people, and no one is held accountable for the results.</a:t>
              </a:r>
            </a:p>
            <a:p>
              <a:pPr marL="173038" indent="-173038" algn="l"/>
              <a:endParaRPr lang="en-CA" sz="400" dirty="0" smtClean="0">
                <a:solidFill>
                  <a:schemeClr val="tx1"/>
                </a:solidFill>
              </a:endParaRPr>
            </a:p>
            <a:p>
              <a:pPr marL="173038" indent="-173038" algn="l">
                <a:buFont typeface="Arial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Effective governance puts the structures, connections, and accountabilities in place to </a:t>
              </a:r>
              <a:r>
                <a:rPr lang="en-CA" sz="1200" b="1" dirty="0" smtClean="0">
                  <a:solidFill>
                    <a:schemeClr val="tx1"/>
                  </a:solidFill>
                </a:rPr>
                <a:t>ensure that the right decisions are made by the right people and for the right reasons</a:t>
              </a:r>
              <a:r>
                <a:rPr lang="en-CA" sz="1200" dirty="0" smtClean="0">
                  <a:solidFill>
                    <a:schemeClr val="tx1"/>
                  </a:solidFill>
                </a:rPr>
                <a:t>.</a:t>
              </a:r>
            </a:p>
            <a:p>
              <a:pPr algn="l"/>
              <a:r>
                <a:rPr lang="en-CA" sz="1000" dirty="0" smtClean="0">
                  <a:solidFill>
                    <a:schemeClr val="tx1"/>
                  </a:solidFill>
                </a:rPr>
                <a:t>(Source: IT Governance in Practice – Insights from</a:t>
              </a:r>
            </a:p>
            <a:p>
              <a:pPr algn="l"/>
              <a:r>
                <a:rPr lang="en-CA" sz="1000" dirty="0" smtClean="0">
                  <a:solidFill>
                    <a:schemeClr val="tx1"/>
                  </a:solidFill>
                </a:rPr>
                <a:t>Leading </a:t>
              </a:r>
              <a:r>
                <a:rPr lang="en-CA" sz="1000" dirty="0" err="1" smtClean="0">
                  <a:solidFill>
                    <a:schemeClr val="tx1"/>
                  </a:solidFill>
                </a:rPr>
                <a:t>CEOs</a:t>
              </a:r>
              <a:r>
                <a:rPr lang="en-CA" sz="1000" dirty="0" smtClean="0">
                  <a:solidFill>
                    <a:schemeClr val="tx1"/>
                  </a:solidFill>
                </a:rPr>
                <a:t>)</a:t>
              </a:r>
            </a:p>
          </p:txBody>
        </p:sp>
        <p:grpSp>
          <p:nvGrpSpPr>
            <p:cNvPr id="19" name="Group 88"/>
            <p:cNvGrpSpPr/>
            <p:nvPr/>
          </p:nvGrpSpPr>
          <p:grpSpPr>
            <a:xfrm>
              <a:off x="7164288" y="317097"/>
              <a:ext cx="1646636" cy="285749"/>
              <a:chOff x="3861465" y="2260661"/>
              <a:chExt cx="1646636" cy="285749"/>
            </a:xfrm>
          </p:grpSpPr>
          <p:sp>
            <p:nvSpPr>
              <p:cNvPr id="20" name="Round Same Side Corner Rectangle 19"/>
              <p:cNvSpPr/>
              <p:nvPr/>
            </p:nvSpPr>
            <p:spPr>
              <a:xfrm>
                <a:off x="3861465" y="2260661"/>
                <a:ext cx="1646636" cy="285749"/>
              </a:xfrm>
              <a:prstGeom prst="round2SameRect">
                <a:avLst>
                  <a:gd name="adj1" fmla="val 10667"/>
                  <a:gd name="adj2" fmla="val 0"/>
                </a:avLst>
              </a:prstGeom>
              <a:gradFill>
                <a:gsLst>
                  <a:gs pos="0">
                    <a:schemeClr val="accent1"/>
                  </a:gs>
                  <a:gs pos="50000">
                    <a:schemeClr val="accent1">
                      <a:alpha val="90000"/>
                    </a:schemeClr>
                  </a:gs>
                  <a:gs pos="100000">
                    <a:schemeClr val="accent1"/>
                  </a:gs>
                </a:gsLst>
                <a:lin ang="10800000" scaled="0"/>
              </a:gra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en-CA" sz="1200" i="1" dirty="0" smtClean="0">
                    <a:solidFill>
                      <a:schemeClr val="bg1"/>
                    </a:solidFill>
                    <a:latin typeface="+mj-lt"/>
                  </a:rPr>
                  <a:t>Info-Tech Insight</a:t>
                </a:r>
                <a:endParaRPr lang="en-CA" sz="1200" i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pic>
            <p:nvPicPr>
              <p:cNvPr id="21" name="Picture 20" descr="insight-sm.wmf"/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5220104" y="2312876"/>
                <a:ext cx="240000" cy="180000"/>
              </a:xfrm>
              <a:prstGeom prst="rect">
                <a:avLst/>
              </a:prstGeom>
            </p:spPr>
          </p:pic>
        </p:grpSp>
      </p:grpSp>
      <p:pic>
        <p:nvPicPr>
          <p:cNvPr id="22" name="Picture 21" descr="quote1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07205" y="4861609"/>
            <a:ext cx="336701" cy="240501"/>
          </a:xfrm>
          <a:prstGeom prst="rect">
            <a:avLst/>
          </a:prstGeom>
        </p:spPr>
      </p:pic>
      <p:pic>
        <p:nvPicPr>
          <p:cNvPr id="23" name="Picture 22" descr="quote2.wm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677506" y="5132715"/>
            <a:ext cx="336701" cy="240501"/>
          </a:xfrm>
          <a:prstGeom prst="rect">
            <a:avLst/>
          </a:prstGeom>
        </p:spPr>
      </p:pic>
      <p:pic>
        <p:nvPicPr>
          <p:cNvPr id="26" name="Picture 25" descr="sample_linkbar-itrgNEW.gif">
            <a:hlinkClick r:id="rId16"/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important ingredient for effective IT Governance is senior business management involvement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61689" y="5637438"/>
            <a:ext cx="2484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>
                <a:latin typeface="+mj-lt"/>
              </a:rPr>
              <a:t/>
            </a:r>
            <a:br>
              <a:rPr lang="en-CA" sz="1400" i="1" dirty="0" smtClean="0">
                <a:latin typeface="+mj-lt"/>
              </a:rPr>
            </a:br>
            <a:r>
              <a:rPr lang="en-CA" sz="1400" i="1" dirty="0" smtClean="0">
                <a:latin typeface="+mj-lt"/>
              </a:rPr>
              <a:t/>
            </a:r>
            <a:br>
              <a:rPr lang="en-CA" sz="1400" i="1" dirty="0" smtClean="0">
                <a:latin typeface="+mj-lt"/>
              </a:rPr>
            </a:br>
            <a:endParaRPr lang="en-CA" sz="1200" i="1" dirty="0">
              <a:latin typeface="+mj-lt"/>
            </a:endParaRP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251520" y="1160748"/>
            <a:ext cx="8625780" cy="657225"/>
          </a:xfrm>
        </p:spPr>
        <p:txBody>
          <a:bodyPr/>
          <a:lstStyle/>
          <a:p>
            <a:r>
              <a:rPr lang="en-CA" dirty="0" smtClean="0"/>
              <a:t>On average, only 38% of senior managers in poorly governed firms understand how technology is governed.*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6120172" y="1817973"/>
            <a:ext cx="2577108" cy="313932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The top three symptoms of poor governance all reflect a lack of business involvement in IT decision-making:</a:t>
            </a:r>
          </a:p>
          <a:p>
            <a:pPr algn="l"/>
            <a:endParaRPr lang="en-CA" sz="400" b="1" dirty="0" smtClean="0"/>
          </a:p>
          <a:p>
            <a:pPr marL="363538" indent="-174625" algn="l">
              <a:buFont typeface="Arial" pitchFamily="34" charset="0"/>
              <a:buChar char="•"/>
            </a:pPr>
            <a:r>
              <a:rPr lang="en-CA" sz="1400" dirty="0" smtClean="0"/>
              <a:t>72% Insufficient IT Resources Planned</a:t>
            </a:r>
          </a:p>
          <a:p>
            <a:pPr marL="363538" indent="-174625" algn="l">
              <a:buFont typeface="Arial" pitchFamily="34" charset="0"/>
              <a:buChar char="•"/>
            </a:pPr>
            <a:r>
              <a:rPr lang="en-CA" sz="1400" dirty="0" smtClean="0"/>
              <a:t>69% Misalignment Between Business/IT Strategy</a:t>
            </a:r>
          </a:p>
          <a:p>
            <a:pPr marL="363538" indent="-174625" algn="l">
              <a:buFont typeface="Arial" pitchFamily="34" charset="0"/>
              <a:buChar char="•"/>
            </a:pPr>
            <a:r>
              <a:rPr lang="en-CA" sz="1400" dirty="0" smtClean="0"/>
              <a:t>69% Business Unaware of Services IT Provides</a:t>
            </a:r>
          </a:p>
          <a:p>
            <a:pPr algn="l"/>
            <a:endParaRPr lang="en-CA" sz="400" dirty="0" smtClean="0"/>
          </a:p>
          <a:p>
            <a:r>
              <a:rPr lang="en-CA" sz="1100" dirty="0" smtClean="0"/>
              <a:t>Source: Info-Tech Research Group</a:t>
            </a:r>
          </a:p>
          <a:p>
            <a:r>
              <a:rPr lang="en-CA" sz="1100" i="1" dirty="0" smtClean="0"/>
              <a:t>N=93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97987" y="5878433"/>
            <a:ext cx="2879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100" dirty="0" smtClean="0"/>
              <a:t>* Source: IT Governance in Practice – Insights from Leading CEOs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1520" y="1760619"/>
            <a:ext cx="5178563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dirty="0" smtClean="0"/>
              <a:t>This is a shame, as </a:t>
            </a:r>
            <a:r>
              <a:rPr lang="en-CA" sz="1400" b="1" i="1" dirty="0" smtClean="0">
                <a:solidFill>
                  <a:schemeClr val="accent1"/>
                </a:solidFill>
              </a:rPr>
              <a:t>“[effective] IT Governance is driven by top management and is often associated with…CIOs who have the full support of executive management.”</a:t>
            </a:r>
            <a:r>
              <a:rPr lang="en-CA" sz="1500" b="1" dirty="0" smtClean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en-CA" sz="1400" dirty="0" smtClean="0"/>
              <a:t>– IT Governance in Practice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7553" y="2838418"/>
            <a:ext cx="52505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/>
              <a:t>Elements of IT Governance in Order of Importance</a:t>
            </a:r>
          </a:p>
        </p:txBody>
      </p:sp>
      <p:pic>
        <p:nvPicPr>
          <p:cNvPr id="15" name="Picture 14" descr="graph-slide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4924"/>
            <a:ext cx="5997987" cy="345536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51520" y="5611887"/>
            <a:ext cx="212974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100" dirty="0" smtClean="0"/>
              <a:t>Respondents were asked to rank the elements of IT governance in order of their importance to IT governance success.</a:t>
            </a:r>
            <a:endParaRPr lang="en-CA" sz="1100" dirty="0"/>
          </a:p>
        </p:txBody>
      </p:sp>
      <p:pic>
        <p:nvPicPr>
          <p:cNvPr id="17" name="Picture 16" descr="sample_linkbar-itrgNEW.gif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Sign up for free trial membership to get practical</a:t>
            </a:r>
          </a:p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b="1" dirty="0" smtClean="0">
                <a:latin typeface="+mn-lt"/>
                <a:hlinkClick r:id="rId3"/>
              </a:rPr>
              <a:t>www.infotech.com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een_button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Quickly get up to speed</a:t>
            </a:r>
            <a:br>
              <a:rPr lang="en-CA" sz="1400" dirty="0" smtClean="0"/>
            </a:br>
            <a:r>
              <a:rPr lang="en-CA" sz="1400" dirty="0" smtClean="0"/>
              <a:t>with new technologies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Make the right technology</a:t>
            </a:r>
            <a:br>
              <a:rPr lang="en-CA" sz="1400" dirty="0" smtClean="0"/>
            </a:br>
            <a:r>
              <a:rPr lang="en-CA" sz="1400" dirty="0" smtClean="0"/>
              <a:t>purchasing decisions – fast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Deliver critical IT</a:t>
            </a:r>
            <a:br>
              <a:rPr lang="en-CA" sz="1400" dirty="0" smtClean="0"/>
            </a:br>
            <a:r>
              <a:rPr lang="en-CA" sz="1400" dirty="0" smtClean="0"/>
              <a:t>projects, on time and</a:t>
            </a:r>
            <a:br>
              <a:rPr lang="en-CA" sz="1400" dirty="0" smtClean="0"/>
            </a:br>
            <a:r>
              <a:rPr lang="en-CA" sz="1400" dirty="0" smtClean="0"/>
              <a:t>within budget</a:t>
            </a:r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Manage business expectations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Justify IT spending and</a:t>
            </a:r>
            <a:br>
              <a:rPr lang="en-CA" sz="1400" dirty="0" smtClean="0"/>
            </a:br>
            <a:r>
              <a:rPr lang="en-CA" sz="1400" dirty="0" smtClean="0"/>
              <a:t>prove the value of IT</a:t>
            </a:r>
            <a:r>
              <a:rPr lang="en-CA" sz="1400" dirty="0"/>
              <a:t/>
            </a:r>
            <a:br>
              <a:rPr lang="en-CA" sz="1400" dirty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Train IT staff and effectively</a:t>
            </a:r>
            <a:br>
              <a:rPr lang="en-CA" sz="1400" dirty="0" smtClean="0"/>
            </a:br>
            <a:r>
              <a:rPr lang="en-CA" sz="1400" dirty="0" smtClean="0"/>
              <a:t>manage an IT department</a:t>
            </a:r>
          </a:p>
        </p:txBody>
      </p:sp>
      <p:pic>
        <p:nvPicPr>
          <p:cNvPr id="12" name="Picture 11" descr="sample_linkbar-itrgNEW.gif">
            <a:hlinkClick r:id="rId4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Toll Free: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1-888-670-8889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57176" y="1160748"/>
            <a:ext cx="8620124" cy="1476164"/>
          </a:xfrm>
        </p:spPr>
        <p:txBody>
          <a:bodyPr/>
          <a:lstStyle/>
          <a:p>
            <a:r>
              <a:rPr lang="en-US" dirty="0" smtClean="0"/>
              <a:t>Almost 75% of IT leaders say they’ve improved or implemented IT governance in the last two years, and 66% say there’s still more work to do.* Effective decision-making is critical to the governance of IT investments, projects, service delivery, and risk, all of which keep the business in business.</a:t>
            </a:r>
          </a:p>
          <a:p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49303" y="3068960"/>
            <a:ext cx="4034665" cy="3096344"/>
          </a:xfrm>
        </p:spPr>
        <p:txBody>
          <a:bodyPr/>
          <a:lstStyle/>
          <a:p>
            <a:pPr lvl="0"/>
            <a:r>
              <a:rPr lang="en-US" dirty="0" smtClean="0"/>
              <a:t>IT leaders in small to large organizations who are experiencing the following symptoms: </a:t>
            </a:r>
          </a:p>
          <a:p>
            <a:pPr lvl="1"/>
            <a:r>
              <a:rPr lang="en-US" dirty="0" smtClean="0"/>
              <a:t>Failing audit grades.</a:t>
            </a:r>
          </a:p>
          <a:p>
            <a:pPr lvl="1"/>
            <a:r>
              <a:rPr lang="en-CA" dirty="0" smtClean="0"/>
              <a:t>Loss of control of IT services to external providers.</a:t>
            </a:r>
            <a:endParaRPr lang="en-US" dirty="0" smtClean="0"/>
          </a:p>
          <a:p>
            <a:pPr lvl="1"/>
            <a:r>
              <a:rPr lang="en-US" dirty="0" smtClean="0"/>
              <a:t>Lack of standards and defined processes for decision-making.</a:t>
            </a:r>
          </a:p>
          <a:p>
            <a:pPr lvl="1"/>
            <a:r>
              <a:rPr lang="en-US" dirty="0" smtClean="0"/>
              <a:t>Misaligned IT investment and business priorities resulting in failed projects.</a:t>
            </a:r>
          </a:p>
          <a:p>
            <a:pPr lvl="1"/>
            <a:r>
              <a:rPr lang="en-US" dirty="0" smtClean="0"/>
              <a:t>IT has little influence over executives and must lead change through process improvement.</a:t>
            </a:r>
          </a:p>
          <a:p>
            <a:endParaRPr lang="en-CA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4860032" y="3068960"/>
            <a:ext cx="4032448" cy="2376264"/>
          </a:xfrm>
        </p:spPr>
        <p:txBody>
          <a:bodyPr/>
          <a:lstStyle/>
          <a:p>
            <a:pPr lvl="0"/>
            <a:r>
              <a:rPr lang="en-US" dirty="0" smtClean="0"/>
              <a:t>Design improvements and governance structures for four key process areas (Investment, Project, Risk, and Service Delivery Management) that will actually improve IT’s value delivery.</a:t>
            </a:r>
          </a:p>
          <a:p>
            <a:pPr lvl="0"/>
            <a:r>
              <a:rPr lang="en-US" dirty="0" smtClean="0"/>
              <a:t>Create the artifacts needed to support the structures (committee mandates, recommended reporting, roles and responsibilities, etc.).</a:t>
            </a:r>
          </a:p>
          <a:p>
            <a:r>
              <a:rPr lang="en-US" dirty="0" smtClean="0"/>
              <a:t>Create the roadmap to improve IT governance structures and processes.</a:t>
            </a:r>
          </a:p>
          <a:p>
            <a:pPr lvl="0"/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49302" y="2744924"/>
            <a:ext cx="3134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This Research Is Designed</a:t>
            </a:r>
            <a:r>
              <a:rPr lang="en-CA" sz="1400" b="1" baseline="0" dirty="0" smtClean="0"/>
              <a:t> For:</a:t>
            </a:r>
            <a:endParaRPr lang="en-CA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2744924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This Research</a:t>
            </a:r>
            <a:r>
              <a:rPr lang="en-CA" sz="1400" b="1" baseline="0" dirty="0" smtClean="0"/>
              <a:t> Will Help </a:t>
            </a:r>
            <a:r>
              <a:rPr lang="en-CA" sz="1400" b="1" dirty="0" smtClean="0"/>
              <a:t>You:</a:t>
            </a:r>
            <a:endParaRPr lang="en-CA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5" y="5877272"/>
            <a:ext cx="12105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*Source: Info-Tech,  N=111</a:t>
            </a:r>
          </a:p>
          <a:p>
            <a:r>
              <a:rPr lang="en-US" sz="900" dirty="0" smtClean="0"/>
              <a:t>N=100</a:t>
            </a:r>
            <a:endParaRPr lang="en-US" sz="900" dirty="0"/>
          </a:p>
        </p:txBody>
      </p:sp>
      <p:pic>
        <p:nvPicPr>
          <p:cNvPr id="14" name="Picture 13" descr="sample_linkbar-itrgNEW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Executive Summary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49302" y="1232756"/>
            <a:ext cx="8627997" cy="4973925"/>
          </a:xfrm>
        </p:spPr>
        <p:txBody>
          <a:bodyPr/>
          <a:lstStyle/>
          <a:p>
            <a:pPr>
              <a:spcBef>
                <a:spcPts val="400"/>
              </a:spcBef>
              <a:buNone/>
            </a:pPr>
            <a:r>
              <a:rPr lang="en-CA" sz="1400" b="1" dirty="0" smtClean="0"/>
              <a:t>The Finding</a:t>
            </a:r>
          </a:p>
          <a:p>
            <a:r>
              <a:rPr lang="en-US" sz="1400" dirty="0" smtClean="0"/>
              <a:t>Today, businesses are 100% reliant on information technology for day-to-day operations, </a:t>
            </a:r>
            <a:r>
              <a:rPr lang="en-US" sz="1400" b="1" dirty="0" smtClean="0"/>
              <a:t>yet fewer than 50% of organizations </a:t>
            </a:r>
            <a:r>
              <a:rPr lang="en-US" sz="1400" dirty="0" smtClean="0"/>
              <a:t>involve senior management in IT decisions.</a:t>
            </a:r>
          </a:p>
          <a:p>
            <a:r>
              <a:rPr lang="en-US" sz="1400" dirty="0" smtClean="0"/>
              <a:t>There are four key areas where </a:t>
            </a:r>
            <a:r>
              <a:rPr lang="en-US" sz="1400" b="1" dirty="0" smtClean="0"/>
              <a:t>senior management must play an active role</a:t>
            </a:r>
            <a:r>
              <a:rPr lang="en-US" sz="1400" dirty="0" smtClean="0"/>
              <a:t>:</a:t>
            </a:r>
            <a:endParaRPr lang="en-CA" sz="1400" dirty="0" smtClean="0"/>
          </a:p>
          <a:p>
            <a:pPr lvl="3"/>
            <a:r>
              <a:rPr lang="en-US" sz="1400" dirty="0" smtClean="0"/>
              <a:t>Making IT </a:t>
            </a:r>
            <a:r>
              <a:rPr lang="en-US" sz="1400" b="1" dirty="0" smtClean="0"/>
              <a:t>investment decisions</a:t>
            </a:r>
            <a:r>
              <a:rPr lang="en-US" sz="1400" dirty="0" smtClean="0"/>
              <a:t>.</a:t>
            </a:r>
            <a:endParaRPr lang="en-CA" sz="1400" dirty="0" smtClean="0"/>
          </a:p>
          <a:p>
            <a:pPr lvl="3"/>
            <a:r>
              <a:rPr lang="en-US" sz="1400" b="1" dirty="0" smtClean="0"/>
              <a:t>Prioritizing and approving </a:t>
            </a:r>
            <a:r>
              <a:rPr lang="en-US" sz="1400" dirty="0" smtClean="0"/>
              <a:t>projects.</a:t>
            </a:r>
            <a:endParaRPr lang="en-CA" sz="1400" dirty="0" smtClean="0"/>
          </a:p>
          <a:p>
            <a:pPr lvl="3"/>
            <a:r>
              <a:rPr lang="en-US" sz="1400" b="1" dirty="0" smtClean="0"/>
              <a:t>Evaluating</a:t>
            </a:r>
            <a:r>
              <a:rPr lang="en-US" sz="1400" dirty="0" smtClean="0"/>
              <a:t> IT service delivery.</a:t>
            </a:r>
            <a:endParaRPr lang="en-CA" sz="1400" dirty="0" smtClean="0"/>
          </a:p>
          <a:p>
            <a:pPr lvl="3"/>
            <a:r>
              <a:rPr lang="en-US" sz="1400" b="1" dirty="0" smtClean="0"/>
              <a:t>Mitigating risks </a:t>
            </a:r>
            <a:r>
              <a:rPr lang="en-US" sz="1400" dirty="0" smtClean="0"/>
              <a:t>and vulnerabilities to IT assets.</a:t>
            </a:r>
            <a:endParaRPr lang="en-CA" sz="1400" dirty="0" smtClean="0"/>
          </a:p>
          <a:p>
            <a:pPr>
              <a:spcBef>
                <a:spcPts val="400"/>
              </a:spcBef>
              <a:buNone/>
            </a:pPr>
            <a:endParaRPr lang="en-CA" sz="800" dirty="0" smtClean="0"/>
          </a:p>
          <a:p>
            <a:pPr>
              <a:spcBef>
                <a:spcPts val="400"/>
              </a:spcBef>
              <a:buNone/>
            </a:pPr>
            <a:r>
              <a:rPr lang="en-CA" sz="1400" b="1" dirty="0" smtClean="0"/>
              <a:t>The Solution</a:t>
            </a:r>
          </a:p>
          <a:p>
            <a:pPr>
              <a:spcBef>
                <a:spcPts val="400"/>
              </a:spcBef>
            </a:pPr>
            <a:r>
              <a:rPr lang="en-US" sz="1400" dirty="0" smtClean="0"/>
              <a:t>Gain the commitment of senior management to IT governance by:</a:t>
            </a:r>
            <a:endParaRPr lang="en-CA" sz="1400" dirty="0" smtClean="0"/>
          </a:p>
          <a:p>
            <a:pPr lvl="3"/>
            <a:r>
              <a:rPr lang="en-US" sz="1400" dirty="0" smtClean="0"/>
              <a:t>Making the Case: Clearly describe the </a:t>
            </a:r>
            <a:r>
              <a:rPr lang="en-US" sz="1400" b="1" dirty="0" smtClean="0"/>
              <a:t>importance</a:t>
            </a:r>
            <a:r>
              <a:rPr lang="en-US" sz="1400" dirty="0" smtClean="0"/>
              <a:t> of senior management involvement in these key decisions.</a:t>
            </a:r>
            <a:endParaRPr lang="en-CA" sz="1400" dirty="0" smtClean="0"/>
          </a:p>
          <a:p>
            <a:pPr lvl="3"/>
            <a:r>
              <a:rPr lang="en-US" sz="1400" dirty="0" smtClean="0"/>
              <a:t>Making Governance Easy &amp; Impactful: Design </a:t>
            </a:r>
            <a:r>
              <a:rPr lang="en-US" sz="1400" b="1" dirty="0" smtClean="0"/>
              <a:t>simple, repeatable processes</a:t>
            </a:r>
            <a:r>
              <a:rPr lang="en-US" sz="1400" dirty="0" smtClean="0"/>
              <a:t> that </a:t>
            </a:r>
            <a:r>
              <a:rPr lang="en-US" sz="1400" b="1" dirty="0" smtClean="0"/>
              <a:t>respect  competing demands</a:t>
            </a:r>
            <a:r>
              <a:rPr lang="en-US" sz="1400" dirty="0" smtClean="0"/>
              <a:t> on management time and that </a:t>
            </a:r>
            <a:r>
              <a:rPr lang="en-US" sz="1400" b="1" dirty="0" smtClean="0"/>
              <a:t>reach closure </a:t>
            </a:r>
            <a:r>
              <a:rPr lang="en-US" sz="1400" dirty="0" smtClean="0"/>
              <a:t>on key decisions.</a:t>
            </a:r>
          </a:p>
          <a:p>
            <a:pPr>
              <a:spcBef>
                <a:spcPts val="400"/>
              </a:spcBef>
            </a:pPr>
            <a:r>
              <a:rPr lang="en-CA" sz="1400" dirty="0" smtClean="0"/>
              <a:t>Identify current governance structures for the four process areas. </a:t>
            </a:r>
            <a:r>
              <a:rPr lang="en-CA" sz="1400" b="1" dirty="0" smtClean="0"/>
              <a:t>Highlight gaps </a:t>
            </a:r>
            <a:r>
              <a:rPr lang="en-CA" sz="1400" dirty="0" smtClean="0"/>
              <a:t>that exist between how IT decisions are made now and how they should be made. </a:t>
            </a:r>
          </a:p>
          <a:p>
            <a:pPr>
              <a:spcBef>
                <a:spcPts val="400"/>
              </a:spcBef>
            </a:pPr>
            <a:r>
              <a:rPr lang="en-CA" sz="1400" dirty="0" smtClean="0"/>
              <a:t>Create a</a:t>
            </a:r>
            <a:r>
              <a:rPr lang="en-CA" sz="1400" b="1" dirty="0" smtClean="0"/>
              <a:t> roadmap </a:t>
            </a:r>
            <a:r>
              <a:rPr lang="en-CA" sz="1400" dirty="0" smtClean="0"/>
              <a:t>to make the process improvements that will improve governance and provide better alignment with business goals and better IT value delivery.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4706" y="6251104"/>
            <a:ext cx="5725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N=95</a:t>
            </a:r>
            <a:endParaRPr lang="en-US" sz="900" dirty="0"/>
          </a:p>
        </p:txBody>
      </p:sp>
      <p:pic>
        <p:nvPicPr>
          <p:cNvPr id="6" name="Picture 5" descr="sample_linkbar-itrgNEW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evron 12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8" y="1001955"/>
            <a:ext cx="8865410" cy="1774893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7" name="Chevron 16"/>
          <p:cNvSpPr/>
          <p:nvPr/>
        </p:nvSpPr>
        <p:spPr>
          <a:xfrm>
            <a:off x="6214437" y="4357056"/>
            <a:ext cx="121759" cy="152064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 smtClean="0"/>
              <a:t>Effective IT Governance is worth the time &amp; effort</a:t>
            </a:r>
            <a:endParaRPr lang="en-CA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CA" dirty="0" smtClean="0"/>
              <a:t>The Case for Good Governance</a:t>
            </a:r>
          </a:p>
          <a:p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Setting the Stage</a:t>
            </a:r>
          </a:p>
          <a:p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Governing Risk Management</a:t>
            </a:r>
          </a:p>
          <a:p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Governing Investment Management</a:t>
            </a:r>
          </a:p>
          <a:p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Governing Project Management</a:t>
            </a:r>
          </a:p>
          <a:p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Governing Service Delivery Management</a:t>
            </a:r>
          </a:p>
          <a:p>
            <a:endParaRPr lang="en-CA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CA" dirty="0" smtClean="0"/>
              <a:t>What is IT Governance?</a:t>
            </a:r>
          </a:p>
          <a:p>
            <a:r>
              <a:rPr lang="en-CA" dirty="0" smtClean="0"/>
              <a:t>Symptoms of poor or non-existent governance</a:t>
            </a:r>
          </a:p>
          <a:p>
            <a:r>
              <a:rPr lang="en-CA" dirty="0" smtClean="0"/>
              <a:t>Case for good governance</a:t>
            </a:r>
          </a:p>
          <a:p>
            <a:r>
              <a:rPr lang="en-CA" dirty="0" smtClean="0"/>
              <a:t>How to establish effective governance</a:t>
            </a:r>
            <a:endParaRPr lang="en-CA" dirty="0"/>
          </a:p>
        </p:txBody>
      </p:sp>
      <p:pic>
        <p:nvPicPr>
          <p:cNvPr id="8" name="Picture 7" descr="sample_linkbar-itrgNEW.gif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81986" name="think-cell Slide" r:id="rId10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Organizations make many common mistakes because of deeply held beliefs about IT governance</a:t>
            </a:r>
            <a:endParaRPr lang="en-CA" dirty="0"/>
          </a:p>
        </p:txBody>
      </p:sp>
      <p:sp>
        <p:nvSpPr>
          <p:cNvPr id="11" name="Rounded Rectangle 10"/>
          <p:cNvSpPr/>
          <p:nvPr>
            <p:custDataLst>
              <p:tags r:id="rId3"/>
            </p:custDataLst>
          </p:nvPr>
        </p:nvSpPr>
        <p:spPr>
          <a:xfrm>
            <a:off x="257176" y="1268760"/>
            <a:ext cx="8620124" cy="533578"/>
          </a:xfrm>
          <a:prstGeom prst="roundRect">
            <a:avLst>
              <a:gd name="adj" fmla="val 15072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50000">
                  <a:schemeClr val="bg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b="1" dirty="0" smtClean="0">
                <a:solidFill>
                  <a:schemeClr val="tx1"/>
                </a:solidFill>
              </a:rPr>
              <a:t>Can you relate to any of these statements about governance in your organization?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1530" y="1879081"/>
            <a:ext cx="847894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/>
              <a:t>IT </a:t>
            </a:r>
            <a:r>
              <a:rPr lang="en-US" sz="1400" b="1" dirty="0" smtClean="0"/>
              <a:t>doesn’t understand </a:t>
            </a:r>
            <a:r>
              <a:rPr lang="en-US" sz="1400" dirty="0" smtClean="0"/>
              <a:t>what services the business needs or what the business is prepared to invest in those services.  </a:t>
            </a:r>
            <a:endParaRPr lang="en-CA" sz="1400" dirty="0" smtClean="0"/>
          </a:p>
          <a:p>
            <a:pPr marL="228600" indent="-2286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/>
              <a:t>IT is always working on poorly specified, ad-hoc, or  “I want” projects that are </a:t>
            </a:r>
            <a:r>
              <a:rPr lang="en-US" sz="1400" b="1" dirty="0" smtClean="0"/>
              <a:t>dollar, time, and resource wasters</a:t>
            </a:r>
            <a:r>
              <a:rPr lang="en-US" sz="1400" dirty="0" smtClean="0"/>
              <a:t>. </a:t>
            </a:r>
            <a:endParaRPr lang="en-CA" sz="1400" dirty="0" smtClean="0"/>
          </a:p>
          <a:p>
            <a:pPr marL="228600" indent="-2286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/>
              <a:t>The business </a:t>
            </a:r>
            <a:r>
              <a:rPr lang="en-US" sz="1400" b="1" dirty="0" smtClean="0"/>
              <a:t>doesn’t know </a:t>
            </a:r>
            <a:r>
              <a:rPr lang="en-US" sz="1400" dirty="0" smtClean="0"/>
              <a:t>how IT dollars are spent. </a:t>
            </a:r>
          </a:p>
          <a:p>
            <a:pPr marL="228600" indent="-2286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/>
              <a:t>IT projects deliver the </a:t>
            </a:r>
            <a:r>
              <a:rPr lang="en-US" sz="1400" b="1" dirty="0" smtClean="0"/>
              <a:t>wrong functionality, do not improve business effectiveness, or impede business productivity</a:t>
            </a:r>
            <a:r>
              <a:rPr lang="en-US" sz="1400" dirty="0" smtClean="0"/>
              <a:t>. </a:t>
            </a:r>
          </a:p>
          <a:p>
            <a:pPr marL="228600" indent="-2286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+mn-lt"/>
                <a:cs typeface="Calibri" pitchFamily="34" charset="0"/>
              </a:rPr>
              <a:t>IT initiatives </a:t>
            </a:r>
            <a:r>
              <a:rPr lang="en-US" sz="1400" b="1" dirty="0" smtClean="0">
                <a:latin typeface="+mn-lt"/>
                <a:cs typeface="Calibri" pitchFamily="34" charset="0"/>
              </a:rPr>
              <a:t>do not help</a:t>
            </a:r>
            <a:r>
              <a:rPr lang="en-US" sz="1400" dirty="0" smtClean="0">
                <a:latin typeface="+mn-lt"/>
                <a:cs typeface="Calibri" pitchFamily="34" charset="0"/>
              </a:rPr>
              <a:t> the business achieve its objectives.</a:t>
            </a:r>
          </a:p>
          <a:p>
            <a:pPr marL="228600" indent="-2286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+mn-lt"/>
                <a:cs typeface="Calibri" pitchFamily="34" charset="0"/>
              </a:rPr>
              <a:t>IT initiatives are undertaken </a:t>
            </a:r>
            <a:r>
              <a:rPr lang="en-US" sz="1400" b="1" dirty="0" smtClean="0">
                <a:latin typeface="+mn-lt"/>
                <a:cs typeface="Calibri" pitchFamily="34" charset="0"/>
              </a:rPr>
              <a:t>without adequate assessment </a:t>
            </a:r>
            <a:r>
              <a:rPr lang="en-US" sz="1400" dirty="0" smtClean="0">
                <a:latin typeface="+mn-lt"/>
                <a:cs typeface="Calibri" pitchFamily="34" charset="0"/>
              </a:rPr>
              <a:t>of the level of IT risk involved.</a:t>
            </a:r>
          </a:p>
          <a:p>
            <a:pPr marL="228600" indent="-228600" algn="l">
              <a:spcAft>
                <a:spcPts val="1200"/>
              </a:spcAft>
              <a:buFont typeface="Wingdings" pitchFamily="2" charset="2"/>
              <a:buChar char="Ø"/>
            </a:pPr>
            <a:endParaRPr lang="en-CA" sz="1400" dirty="0" smtClean="0">
              <a:latin typeface="+mn-lt"/>
              <a:cs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1481404" y="3551315"/>
            <a:ext cx="3494138" cy="5655"/>
          </a:xfrm>
          <a:prstGeom prst="line">
            <a:avLst/>
          </a:prstGeom>
          <a:ln w="34925" cap="rnd">
            <a:solidFill>
              <a:srgbClr val="D17D0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3"/>
          <p:cNvGrpSpPr/>
          <p:nvPr>
            <p:custDataLst>
              <p:tags r:id="rId5"/>
            </p:custDataLst>
          </p:nvPr>
        </p:nvGrpSpPr>
        <p:grpSpPr>
          <a:xfrm>
            <a:off x="575556" y="5097672"/>
            <a:ext cx="8028892" cy="1211648"/>
            <a:chOff x="5543549" y="2724151"/>
            <a:chExt cx="3295651" cy="854096"/>
          </a:xfrm>
        </p:grpSpPr>
        <p:sp>
          <p:nvSpPr>
            <p:cNvPr id="18" name="Rectangle 17"/>
            <p:cNvSpPr/>
            <p:nvPr/>
          </p:nvSpPr>
          <p:spPr>
            <a:xfrm>
              <a:off x="5543549" y="2922668"/>
              <a:ext cx="3295651" cy="6555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l">
                <a:spcAft>
                  <a:spcPts val="600"/>
                </a:spcAft>
              </a:pPr>
              <a:endParaRPr lang="en-CA" sz="100" dirty="0" smtClean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endParaRPr>
            </a:p>
            <a:p>
              <a:pPr lvl="0" algn="l">
                <a:spcAft>
                  <a:spcPts val="600"/>
                </a:spcAft>
              </a:pPr>
              <a:r>
                <a:rPr lang="en-CA" sz="1400" dirty="0" smtClean="0">
                  <a:solidFill>
                    <a:schemeClr val="tx1"/>
                  </a:solidFill>
                  <a:ea typeface="Times New Roman" pitchFamily="18" charset="0"/>
                  <a:cs typeface="Calibri" pitchFamily="34" charset="0"/>
                </a:rPr>
                <a:t>The guiding principle behind IT Governance is that </a:t>
              </a:r>
              <a:r>
                <a:rPr lang="en-CA" sz="1400" b="1" dirty="0" smtClean="0">
                  <a:solidFill>
                    <a:schemeClr val="tx1"/>
                  </a:solidFill>
                  <a:ea typeface="Times New Roman" pitchFamily="18" charset="0"/>
                  <a:cs typeface="Calibri" pitchFamily="34" charset="0"/>
                </a:rPr>
                <a:t>IT must be informed and driven by business management decision-making for IT spending, services, projects, and risk</a:t>
              </a:r>
              <a:r>
                <a:rPr lang="en-CA" sz="1400" dirty="0" smtClean="0">
                  <a:solidFill>
                    <a:schemeClr val="tx1"/>
                  </a:solidFill>
                  <a:ea typeface="Times New Roman" pitchFamily="18" charset="0"/>
                  <a:cs typeface="Calibri" pitchFamily="34" charset="0"/>
                </a:rPr>
                <a:t>. This provides the necessary link between IT investment and business goals and strategy. </a:t>
              </a:r>
              <a:endParaRPr lang="en-CA" sz="1400" b="1" dirty="0" smtClean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19" name="Round Same Side Corner Rectangle 18"/>
            <p:cNvSpPr/>
            <p:nvPr/>
          </p:nvSpPr>
          <p:spPr>
            <a:xfrm>
              <a:off x="5543550" y="2724151"/>
              <a:ext cx="3295650" cy="265043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If so, it’s time to change the way the organization thinks.</a:t>
              </a:r>
            </a:p>
          </p:txBody>
        </p:sp>
      </p:grpSp>
      <p:sp>
        <p:nvSpPr>
          <p:cNvPr id="20" name="Chevron 19"/>
          <p:cNvSpPr/>
          <p:nvPr>
            <p:custDataLst>
              <p:tags r:id="rId6"/>
            </p:custDataLst>
          </p:nvPr>
        </p:nvSpPr>
        <p:spPr>
          <a:xfrm>
            <a:off x="1223628" y="5133676"/>
            <a:ext cx="201349" cy="350571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>
            <p:custDataLst>
              <p:tags r:id="rId7"/>
            </p:custDataLst>
          </p:nvPr>
        </p:nvCxnSpPr>
        <p:spPr>
          <a:xfrm>
            <a:off x="262833" y="5301208"/>
            <a:ext cx="1011132" cy="0"/>
          </a:xfrm>
          <a:prstGeom prst="line">
            <a:avLst/>
          </a:prstGeom>
          <a:ln w="34925" cap="rnd">
            <a:solidFill>
              <a:srgbClr val="D17D0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sample_linkbar-itrgNEW.gif">
            <a:hlinkClick r:id="rId11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22945" name="think-cell Slide" r:id="rId12" imgW="360" imgH="360" progId="">
              <p:embed/>
            </p:oleObj>
          </a:graphicData>
        </a:graphic>
      </p:graphicFrame>
      <p:sp>
        <p:nvSpPr>
          <p:cNvPr id="16" name="Rectangle 15"/>
          <p:cNvSpPr/>
          <p:nvPr>
            <p:custDataLst>
              <p:tags r:id="rId2"/>
            </p:custDataLst>
          </p:nvPr>
        </p:nvSpPr>
        <p:spPr>
          <a:xfrm>
            <a:off x="215516" y="3501008"/>
            <a:ext cx="4788532" cy="11712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51520" y="260648"/>
            <a:ext cx="8604956" cy="864096"/>
          </a:xfrm>
        </p:spPr>
        <p:txBody>
          <a:bodyPr/>
          <a:lstStyle/>
          <a:p>
            <a:r>
              <a:rPr lang="en-CA" dirty="0" smtClean="0"/>
              <a:t>IT governance aims to ensure expectations are met, risks and resources are managed, and performance is measured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251520" y="1232756"/>
            <a:ext cx="45365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0" indent="-120650" algn="l">
              <a:buFont typeface="Arial" pitchFamily="34" charset="0"/>
              <a:buChar char="•"/>
            </a:pPr>
            <a:r>
              <a:rPr lang="en-CA" sz="1400" dirty="0" smtClean="0"/>
              <a:t>According to the IT Governance Institute, the purpose of IT governance is to </a:t>
            </a:r>
            <a:r>
              <a:rPr lang="en-CA" sz="1400" b="1" dirty="0" smtClean="0"/>
              <a:t>direct IT </a:t>
            </a:r>
            <a:r>
              <a:rPr lang="en-CA" sz="1400" b="1" dirty="0" err="1" smtClean="0"/>
              <a:t>endeavors</a:t>
            </a:r>
            <a:r>
              <a:rPr lang="en-CA" sz="1400" b="1" dirty="0" smtClean="0"/>
              <a:t> to ensure </a:t>
            </a:r>
            <a:r>
              <a:rPr lang="en-CA" sz="1400" dirty="0" smtClean="0"/>
              <a:t>that IT's performance meets the following objectives: </a:t>
            </a:r>
          </a:p>
          <a:p>
            <a:pPr marL="692150" indent="-342900" algn="l">
              <a:buFont typeface="Courier New" pitchFamily="49" charset="0"/>
              <a:buChar char="o"/>
            </a:pPr>
            <a:r>
              <a:rPr lang="en-CA" sz="1400" dirty="0" smtClean="0"/>
              <a:t>For IT to be </a:t>
            </a:r>
            <a:r>
              <a:rPr lang="en-CA" sz="1400" b="1" dirty="0" smtClean="0"/>
              <a:t>aligned</a:t>
            </a:r>
            <a:r>
              <a:rPr lang="en-CA" sz="1400" dirty="0" smtClean="0"/>
              <a:t> with the enterprise and realize the promised benefits.</a:t>
            </a:r>
          </a:p>
          <a:p>
            <a:pPr marL="692150" indent="-342900" algn="l">
              <a:buFont typeface="Courier New" pitchFamily="49" charset="0"/>
              <a:buChar char="o"/>
            </a:pPr>
            <a:r>
              <a:rPr lang="en-CA" sz="1400" dirty="0" smtClean="0"/>
              <a:t>For IT to </a:t>
            </a:r>
            <a:r>
              <a:rPr lang="en-CA" sz="1400" b="1" dirty="0" smtClean="0"/>
              <a:t>enable</a:t>
            </a:r>
            <a:r>
              <a:rPr lang="en-CA" sz="1400" dirty="0" smtClean="0"/>
              <a:t> the enterprise by exploiting opportunities and maximizing benefits.</a:t>
            </a:r>
          </a:p>
          <a:p>
            <a:pPr marL="692150" indent="-342900" algn="l">
              <a:buFont typeface="Courier New" pitchFamily="49" charset="0"/>
              <a:buChar char="o"/>
            </a:pPr>
            <a:r>
              <a:rPr lang="en-CA" sz="1400" dirty="0" smtClean="0"/>
              <a:t>For IT resources to be used </a:t>
            </a:r>
            <a:r>
              <a:rPr lang="en-CA" sz="1400" b="1" dirty="0" smtClean="0"/>
              <a:t>responsibly.</a:t>
            </a:r>
            <a:r>
              <a:rPr lang="en-CA" sz="1400" dirty="0" smtClean="0"/>
              <a:t> </a:t>
            </a:r>
          </a:p>
          <a:p>
            <a:pPr marL="692150" indent="-342900" algn="l">
              <a:buFont typeface="Courier New" pitchFamily="49" charset="0"/>
              <a:buChar char="o"/>
            </a:pPr>
            <a:r>
              <a:rPr lang="en-CA" sz="1400" dirty="0" smtClean="0"/>
              <a:t>For IT-related </a:t>
            </a:r>
            <a:r>
              <a:rPr lang="en-CA" sz="1400" b="1" dirty="0" smtClean="0"/>
              <a:t>risks to be managed </a:t>
            </a:r>
            <a:r>
              <a:rPr lang="en-CA" sz="1400" dirty="0" smtClean="0"/>
              <a:t>appropriately.</a:t>
            </a:r>
          </a:p>
          <a:p>
            <a:pPr marL="120650" indent="-120650" algn="l">
              <a:buFont typeface="Arial" pitchFamily="34" charset="0"/>
              <a:buChar char="•"/>
            </a:pPr>
            <a:endParaRPr lang="en-CA" sz="1000" dirty="0" smtClean="0"/>
          </a:p>
          <a:p>
            <a:pPr marL="120650" indent="-120650" algn="l">
              <a:buFont typeface="Arial" pitchFamily="34" charset="0"/>
              <a:buChar char="•"/>
            </a:pPr>
            <a:r>
              <a:rPr lang="en-CA" sz="1400" dirty="0" smtClean="0"/>
              <a:t>IT governance is an integral part of enterprise governance and consists of leadership and organizational structures and processes that </a:t>
            </a:r>
            <a:r>
              <a:rPr lang="en-CA" sz="1400" b="1" dirty="0" smtClean="0"/>
              <a:t>ensure IT sustains and extends the organization's strategies and objectives.</a:t>
            </a:r>
          </a:p>
          <a:p>
            <a:pPr marL="120650" indent="-120650" algn="l">
              <a:buFont typeface="Arial" pitchFamily="34" charset="0"/>
              <a:buChar char="•"/>
            </a:pPr>
            <a:endParaRPr lang="en-CA" sz="1400" dirty="0" smtClean="0"/>
          </a:p>
          <a:p>
            <a:pPr marL="120650" indent="-120650" algn="l">
              <a:buFont typeface="Arial" pitchFamily="34" charset="0"/>
              <a:buChar char="•"/>
            </a:pPr>
            <a:r>
              <a:rPr lang="en-CA" sz="1400" dirty="0" smtClean="0"/>
              <a:t>The overall objectives of IT governance activities are to </a:t>
            </a:r>
            <a:r>
              <a:rPr lang="en-CA" sz="1400" b="1" dirty="0" smtClean="0"/>
              <a:t>understand the issues</a:t>
            </a:r>
            <a:r>
              <a:rPr lang="en-CA" sz="1400" dirty="0" smtClean="0"/>
              <a:t> </a:t>
            </a:r>
            <a:r>
              <a:rPr lang="en-CA" sz="1400" b="1" dirty="0" smtClean="0"/>
              <a:t>and the strategic importance of IT,</a:t>
            </a:r>
            <a:r>
              <a:rPr lang="en-CA" sz="1400" b="1" dirty="0" smtClean="0">
                <a:solidFill>
                  <a:srgbClr val="D17D08"/>
                </a:solidFill>
              </a:rPr>
              <a:t> </a:t>
            </a:r>
            <a:r>
              <a:rPr lang="en-CA" sz="1400" dirty="0" smtClean="0"/>
              <a:t>to ensure that the enterprise can </a:t>
            </a:r>
            <a:r>
              <a:rPr lang="en-CA" sz="1400" b="1" dirty="0" smtClean="0"/>
              <a:t>sustain operations,</a:t>
            </a:r>
            <a:r>
              <a:rPr lang="en-CA" sz="1400" dirty="0" smtClean="0"/>
              <a:t> and to ascertain that it can implement the strategies required to </a:t>
            </a:r>
            <a:r>
              <a:rPr lang="en-CA" sz="1400" b="1" dirty="0" smtClean="0"/>
              <a:t>extend its activities</a:t>
            </a:r>
            <a:r>
              <a:rPr lang="en-CA" sz="1400" dirty="0" smtClean="0"/>
              <a:t> into the future. </a:t>
            </a:r>
          </a:p>
          <a:p>
            <a:pPr marL="363538" indent="-174625" algn="l">
              <a:buFont typeface="Arial" pitchFamily="34" charset="0"/>
              <a:buChar char="•"/>
            </a:pPr>
            <a:endParaRPr lang="en-CA" sz="1400" dirty="0"/>
          </a:p>
        </p:txBody>
      </p:sp>
      <p:pic>
        <p:nvPicPr>
          <p:cNvPr id="547844" name="Picture 4" descr="IT Governance Process Chart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16192" y="1820645"/>
            <a:ext cx="3380244" cy="282382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4572000" y="144878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600" b="1" dirty="0" smtClean="0"/>
              <a:t>The Process of IT Governance</a:t>
            </a: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5076056" y="4744305"/>
            <a:ext cx="3564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200" dirty="0" smtClean="0"/>
              <a:t>The IT governance process begins with setting objectives for the enterprise’s IT department, providing the initial direction. From then on, a continuous loop is established: performance is measured and compared to objectives, resulting in the redirection of activities and change of objectives where appropriate. </a:t>
            </a:r>
          </a:p>
        </p:txBody>
      </p:sp>
      <p:sp>
        <p:nvSpPr>
          <p:cNvPr id="13" name="TextBox 12"/>
          <p:cNvSpPr txBox="1"/>
          <p:nvPr>
            <p:custDataLst>
              <p:tags r:id="rId8"/>
            </p:custDataLst>
          </p:nvPr>
        </p:nvSpPr>
        <p:spPr>
          <a:xfrm>
            <a:off x="251520" y="6234125"/>
            <a:ext cx="3225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A" sz="1100" dirty="0" smtClean="0"/>
              <a:t>Source: IT Governance Institute, </a:t>
            </a:r>
            <a:r>
              <a:rPr lang="en-CA" sz="1100" dirty="0" smtClean="0">
                <a:hlinkClick r:id="rId14"/>
              </a:rPr>
              <a:t>www.itgi.org</a:t>
            </a:r>
            <a:r>
              <a:rPr lang="en-CA" sz="1100" dirty="0" smtClean="0"/>
              <a:t>   </a:t>
            </a:r>
            <a:endParaRPr lang="en-CA" sz="1100" dirty="0"/>
          </a:p>
        </p:txBody>
      </p:sp>
      <p:sp>
        <p:nvSpPr>
          <p:cNvPr id="15" name="Rectangle 14"/>
          <p:cNvSpPr/>
          <p:nvPr>
            <p:custDataLst>
              <p:tags r:id="rId9"/>
            </p:custDataLst>
          </p:nvPr>
        </p:nvSpPr>
        <p:spPr>
          <a:xfrm>
            <a:off x="5040052" y="1448780"/>
            <a:ext cx="3564396" cy="4680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 descr="sample_linkbar-itrgNEW.gif">
            <a:hlinkClick r:id="rId15"/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83010" name="think-cell Slide" r:id="rId11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The negative impacts of ineffective governance in the organization are substantial</a:t>
            </a:r>
            <a:endParaRPr lang="en-CA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257176" y="1439627"/>
            <a:ext cx="8620124" cy="657225"/>
          </a:xfrm>
        </p:spPr>
        <p:txBody>
          <a:bodyPr/>
          <a:lstStyle/>
          <a:p>
            <a:r>
              <a:rPr lang="en-US" dirty="0" smtClean="0"/>
              <a:t>The costs of poor governance can vary greatly but often go unnoticed. Watch out for the following direct and indirect costs:</a:t>
            </a:r>
            <a:endParaRPr lang="en-CA" dirty="0" smtClean="0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695771" y="2758859"/>
            <a:ext cx="8340725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 smtClean="0">
                <a:latin typeface="+mn-lt"/>
                <a:ea typeface="ＭＳ Ｐゴシック"/>
                <a:cs typeface="ＭＳ Ｐゴシック"/>
              </a:rPr>
              <a:t>Failed or delayed IT projects</a:t>
            </a:r>
            <a:endParaRPr lang="en-US" sz="1600" dirty="0">
              <a:latin typeface="+mn-lt"/>
              <a:ea typeface="ＭＳ Ｐゴシック"/>
              <a:cs typeface="ＭＳ Ｐゴシック"/>
            </a:endParaRPr>
          </a:p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>
                <a:latin typeface="+mn-lt"/>
                <a:ea typeface="ＭＳ Ｐゴシック"/>
                <a:cs typeface="ＭＳ Ｐゴシック"/>
              </a:rPr>
              <a:t>Lost revenue</a:t>
            </a:r>
          </a:p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 smtClean="0">
                <a:latin typeface="+mn-lt"/>
                <a:ea typeface="ＭＳ Ｐゴシック"/>
                <a:cs typeface="ＭＳ Ｐゴシック"/>
              </a:rPr>
              <a:t>Extra time </a:t>
            </a:r>
            <a:r>
              <a:rPr lang="en-US" sz="1600" dirty="0">
                <a:latin typeface="+mn-lt"/>
                <a:ea typeface="ＭＳ Ｐゴシック"/>
                <a:cs typeface="ＭＳ Ｐゴシック"/>
              </a:rPr>
              <a:t>spent </a:t>
            </a:r>
            <a:r>
              <a:rPr lang="en-US" sz="1600" dirty="0" smtClean="0">
                <a:latin typeface="+mn-lt"/>
                <a:ea typeface="ＭＳ Ｐゴシック"/>
                <a:cs typeface="ＭＳ Ｐゴシック"/>
              </a:rPr>
              <a:t>gathering business requirements</a:t>
            </a:r>
            <a:endParaRPr lang="en-US" sz="1600" dirty="0">
              <a:latin typeface="+mn-lt"/>
              <a:ea typeface="ＭＳ Ｐゴシック"/>
              <a:cs typeface="ＭＳ Ｐゴシック"/>
            </a:endParaRPr>
          </a:p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 smtClean="0">
                <a:latin typeface="+mn-lt"/>
                <a:ea typeface="ＭＳ Ｐゴシック"/>
                <a:cs typeface="ＭＳ Ｐゴシック"/>
              </a:rPr>
              <a:t>Higher-than-average help desk costs</a:t>
            </a:r>
            <a:endParaRPr lang="en-US" sz="1600" dirty="0">
              <a:latin typeface="+mn-lt"/>
              <a:ea typeface="ＭＳ Ｐゴシック"/>
              <a:cs typeface="ＭＳ Ｐゴシック"/>
            </a:endParaRPr>
          </a:p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 smtClean="0">
                <a:latin typeface="+mn-lt"/>
                <a:ea typeface="ＭＳ Ｐゴシック"/>
                <a:cs typeface="ＭＳ Ｐゴシック"/>
              </a:rPr>
              <a:t>Security breaches/non-compliance fines</a:t>
            </a:r>
            <a:endParaRPr lang="en-US" sz="1600" dirty="0"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300235" y="2348880"/>
            <a:ext cx="698426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b="1" i="1" dirty="0" smtClean="0">
                <a:latin typeface="+mn-lt"/>
                <a:ea typeface="ＭＳ Ｐゴシック"/>
                <a:cs typeface="ＭＳ Ｐゴシック"/>
              </a:rPr>
              <a:t>Direct </a:t>
            </a:r>
            <a:r>
              <a:rPr lang="en-US" i="1" dirty="0" smtClean="0">
                <a:latin typeface="+mn-lt"/>
                <a:ea typeface="ＭＳ Ｐゴシック"/>
                <a:cs typeface="ＭＳ Ｐゴシック"/>
              </a:rPr>
              <a:t>costs </a:t>
            </a:r>
            <a:r>
              <a:rPr lang="en-US" i="1" dirty="0">
                <a:latin typeface="+mn-lt"/>
                <a:ea typeface="ＭＳ Ｐゴシック"/>
                <a:cs typeface="ＭＳ Ｐゴシック"/>
              </a:rPr>
              <a:t>of </a:t>
            </a:r>
            <a:r>
              <a:rPr lang="en-US" i="1" dirty="0" smtClean="0">
                <a:latin typeface="+mn-lt"/>
                <a:ea typeface="ＭＳ Ｐゴシック"/>
                <a:cs typeface="ＭＳ Ｐゴシック"/>
              </a:rPr>
              <a:t>poor governance:</a:t>
            </a:r>
            <a:endParaRPr lang="en-US" i="1" dirty="0"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16" name="TextBox 15"/>
          <p:cNvSpPr txBox="1"/>
          <p:nvPr>
            <p:custDataLst>
              <p:tags r:id="rId6"/>
            </p:custDataLst>
          </p:nvPr>
        </p:nvSpPr>
        <p:spPr>
          <a:xfrm>
            <a:off x="299727" y="4178697"/>
            <a:ext cx="698477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b="1" i="1" dirty="0" smtClean="0">
                <a:latin typeface="+mn-lt"/>
                <a:ea typeface="ＭＳ Ｐゴシック"/>
                <a:cs typeface="ＭＳ Ｐゴシック"/>
              </a:rPr>
              <a:t>Indirect</a:t>
            </a:r>
            <a:r>
              <a:rPr lang="en-US" i="1" dirty="0" smtClean="0">
                <a:latin typeface="+mn-lt"/>
                <a:ea typeface="ＭＳ Ｐゴシック"/>
                <a:cs typeface="ＭＳ Ｐゴシック"/>
              </a:rPr>
              <a:t> costs </a:t>
            </a:r>
            <a:r>
              <a:rPr lang="en-US" i="1" dirty="0">
                <a:latin typeface="+mn-lt"/>
                <a:ea typeface="ＭＳ Ｐゴシック"/>
                <a:cs typeface="ＭＳ Ｐゴシック"/>
              </a:rPr>
              <a:t>of </a:t>
            </a:r>
            <a:r>
              <a:rPr lang="en-US" i="1" dirty="0" smtClean="0">
                <a:latin typeface="+mn-lt"/>
                <a:ea typeface="ＭＳ Ｐゴシック"/>
                <a:cs typeface="ＭＳ Ｐゴシック"/>
              </a:rPr>
              <a:t>poor governance:</a:t>
            </a:r>
            <a:endParaRPr lang="en-US" i="1" dirty="0">
              <a:latin typeface="+mn-lt"/>
              <a:ea typeface="ＭＳ Ｐゴシック"/>
              <a:cs typeface="ＭＳ Ｐゴシック"/>
            </a:endParaRPr>
          </a:p>
        </p:txBody>
      </p:sp>
      <p:sp>
        <p:nvSpPr>
          <p:cNvPr id="18" name="TextBox 17"/>
          <p:cNvSpPr txBox="1"/>
          <p:nvPr>
            <p:custDataLst>
              <p:tags r:id="rId7"/>
            </p:custDataLst>
          </p:nvPr>
        </p:nvSpPr>
        <p:spPr>
          <a:xfrm>
            <a:off x="695771" y="4559059"/>
            <a:ext cx="8340725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 smtClean="0">
                <a:latin typeface="+mn-lt"/>
                <a:ea typeface="ＭＳ Ｐゴシック"/>
                <a:cs typeface="ＭＳ Ｐゴシック"/>
              </a:rPr>
              <a:t>Retraining IT staff</a:t>
            </a:r>
            <a:endParaRPr lang="en-US" sz="1600" dirty="0">
              <a:latin typeface="+mn-lt"/>
              <a:ea typeface="ＭＳ Ｐゴシック"/>
              <a:cs typeface="ＭＳ Ｐゴシック"/>
            </a:endParaRPr>
          </a:p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 smtClean="0">
                <a:latin typeface="+mn-lt"/>
                <a:ea typeface="ＭＳ Ｐゴシック"/>
                <a:cs typeface="ＭＳ Ｐゴシック"/>
              </a:rPr>
              <a:t>Loss of business credibility</a:t>
            </a:r>
            <a:endParaRPr lang="en-US" sz="1600" dirty="0">
              <a:latin typeface="+mn-lt"/>
              <a:ea typeface="ＭＳ Ｐゴシック"/>
              <a:cs typeface="ＭＳ Ｐゴシック"/>
            </a:endParaRPr>
          </a:p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 smtClean="0">
                <a:ea typeface="ＭＳ Ｐゴシック"/>
                <a:cs typeface="ＭＳ Ｐゴシック"/>
              </a:rPr>
              <a:t>Failed audits</a:t>
            </a:r>
          </a:p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 smtClean="0">
                <a:ea typeface="ＭＳ Ｐゴシック"/>
                <a:cs typeface="ＭＳ Ｐゴシック"/>
              </a:rPr>
              <a:t>Lost productivity</a:t>
            </a:r>
          </a:p>
          <a:p>
            <a:pPr marL="265113" indent="-265113" algn="l">
              <a:buFont typeface="Wingdings" pitchFamily="2" charset="2"/>
              <a:buChar char="q"/>
              <a:defRPr/>
            </a:pPr>
            <a:r>
              <a:rPr lang="en-US" sz="1600" dirty="0" smtClean="0">
                <a:ea typeface="ＭＳ Ｐゴシック"/>
                <a:cs typeface="ＭＳ Ｐゴシック"/>
              </a:rPr>
              <a:t>Poorly operating systems</a:t>
            </a:r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5724128" y="2456892"/>
            <a:ext cx="2630083" cy="286232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CA" sz="1600" i="1" dirty="0" smtClean="0"/>
              <a:t>It is important to </a:t>
            </a:r>
            <a:r>
              <a:rPr lang="en-CA" sz="1600" b="1" i="1" dirty="0" smtClean="0"/>
              <a:t>incorporate cost, desired benefits, and performance tracking </a:t>
            </a:r>
            <a:r>
              <a:rPr lang="en-CA" sz="1600" i="1" dirty="0" smtClean="0"/>
              <a:t>of IT Governance from inception to demonstrate the value of sometimes unpopular governance arrangements. </a:t>
            </a:r>
            <a:endParaRPr lang="en-CA" sz="1600" i="1" dirty="0" smtClean="0">
              <a:solidFill>
                <a:srgbClr val="D17D08"/>
              </a:solidFill>
            </a:endParaRPr>
          </a:p>
          <a:p>
            <a:pPr algn="l"/>
            <a:endParaRPr lang="en-CA" sz="1200" i="1" dirty="0" smtClean="0"/>
          </a:p>
          <a:p>
            <a:pPr algn="l"/>
            <a:r>
              <a:rPr lang="en-CA" sz="1200" dirty="0" smtClean="0"/>
              <a:t>Source: IT Governance in Practice – Insights from Leading </a:t>
            </a:r>
            <a:r>
              <a:rPr lang="en-CA" sz="1200" dirty="0" err="1" smtClean="0"/>
              <a:t>CEOs</a:t>
            </a:r>
            <a:endParaRPr lang="en-CA" sz="1200" dirty="0" smtClean="0"/>
          </a:p>
        </p:txBody>
      </p:sp>
      <p:pic>
        <p:nvPicPr>
          <p:cNvPr id="10" name="Picture 9" descr="sample_linkbar-itrgNEW.gif">
            <a:hlinkClick r:id="rId12"/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28065" name="think-cell Slide" r:id="rId11" imgW="360" imgH="360" progId="">
              <p:embed/>
            </p:oleObj>
          </a:graphicData>
        </a:graphic>
      </p:graphicFrame>
      <p:sp>
        <p:nvSpPr>
          <p:cNvPr id="10" name="Rectangle 9"/>
          <p:cNvSpPr/>
          <p:nvPr>
            <p:custDataLst>
              <p:tags r:id="rId2"/>
            </p:custDataLst>
          </p:nvPr>
        </p:nvSpPr>
        <p:spPr>
          <a:xfrm>
            <a:off x="323530" y="2607158"/>
            <a:ext cx="6336702" cy="3378126"/>
          </a:xfrm>
          <a:prstGeom prst="rect">
            <a:avLst/>
          </a:prstGeom>
          <a:ln w="38100">
            <a:solidFill>
              <a:srgbClr val="D17D0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How governance affects the bottom line is the primary concern of senior business management, yet they won’t participate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  <p:custDataLst>
              <p:tags r:id="rId4"/>
            </p:custDataLst>
          </p:nvPr>
        </p:nvSpPr>
        <p:spPr>
          <a:xfrm>
            <a:off x="257176" y="1160748"/>
            <a:ext cx="8455284" cy="900100"/>
          </a:xfrm>
        </p:spPr>
        <p:txBody>
          <a:bodyPr/>
          <a:lstStyle/>
          <a:p>
            <a:r>
              <a:rPr lang="en-US" dirty="0" smtClean="0"/>
              <a:t>If an initiative takes time away from revenue-generating activities, management won’t participate. IT must communicate potential quantitative benefits to gain management involvement.</a:t>
            </a:r>
            <a:endParaRPr lang="en-CA" dirty="0"/>
          </a:p>
        </p:txBody>
      </p:sp>
      <p:grpSp>
        <p:nvGrpSpPr>
          <p:cNvPr id="7" name="Group 33"/>
          <p:cNvGrpSpPr/>
          <p:nvPr>
            <p:custDataLst>
              <p:tags r:id="rId5"/>
            </p:custDataLst>
          </p:nvPr>
        </p:nvGrpSpPr>
        <p:grpSpPr>
          <a:xfrm>
            <a:off x="323528" y="2276872"/>
            <a:ext cx="6336704" cy="3708412"/>
            <a:chOff x="5543549" y="2697222"/>
            <a:chExt cx="3295651" cy="1423189"/>
          </a:xfrm>
        </p:grpSpPr>
        <p:sp>
          <p:nvSpPr>
            <p:cNvPr id="11" name="Rectangle 10"/>
            <p:cNvSpPr/>
            <p:nvPr/>
          </p:nvSpPr>
          <p:spPr>
            <a:xfrm>
              <a:off x="5543549" y="2823977"/>
              <a:ext cx="3295651" cy="1296434"/>
            </a:xfrm>
            <a:prstGeom prst="rect">
              <a:avLst/>
            </a:prstGeom>
            <a:noFill/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Enhanced ability to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align all costs to business value.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</a:rPr>
                <a:t>Alignment of non-discretionary budgets </a:t>
              </a:r>
              <a:r>
                <a:rPr lang="en-CA" sz="1400" dirty="0" smtClean="0">
                  <a:solidFill>
                    <a:schemeClr val="tx1"/>
                  </a:solidFill>
                </a:rPr>
                <a:t>to support the bottom line.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</a:rPr>
                <a:t>Increased top-line or balanced costs </a:t>
              </a:r>
              <a:r>
                <a:rPr lang="en-CA" sz="1400" dirty="0" smtClean="0">
                  <a:solidFill>
                    <a:schemeClr val="tx1"/>
                  </a:solidFill>
                </a:rPr>
                <a:t>using the discretionary budget.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dirty="0" smtClean="0">
                  <a:solidFill>
                    <a:schemeClr val="tx1"/>
                  </a:solidFill>
                </a:rPr>
                <a:t>Optimized </a:t>
              </a:r>
              <a:r>
                <a:rPr lang="en-CA" sz="1400" b="1" dirty="0" smtClean="0">
                  <a:solidFill>
                    <a:schemeClr val="tx1"/>
                  </a:solidFill>
                </a:rPr>
                <a:t>measurement</a:t>
              </a:r>
              <a:r>
                <a:rPr lang="en-CA" sz="1400" dirty="0" smtClean="0">
                  <a:solidFill>
                    <a:schemeClr val="tx1"/>
                  </a:solidFill>
                </a:rPr>
                <a:t> of how IT spending impacts the balance sheet.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</a:rPr>
                <a:t>Reduction</a:t>
              </a:r>
              <a:r>
                <a:rPr lang="en-CA" sz="1400" dirty="0" smtClean="0">
                  <a:solidFill>
                    <a:schemeClr val="tx1"/>
                  </a:solidFill>
                </a:rPr>
                <a:t> in IT costs.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dirty="0" smtClean="0">
                  <a:solidFill>
                    <a:schemeClr val="tx1"/>
                  </a:solidFill>
                </a:rPr>
                <a:t>Improved demand management (resulting in </a:t>
              </a:r>
              <a:r>
                <a:rPr lang="en-CA" sz="1400" b="1" dirty="0" smtClean="0">
                  <a:solidFill>
                    <a:schemeClr val="tx1"/>
                  </a:solidFill>
                </a:rPr>
                <a:t>cost savings </a:t>
              </a:r>
              <a:r>
                <a:rPr lang="en-CA" sz="1400" dirty="0" smtClean="0">
                  <a:solidFill>
                    <a:schemeClr val="tx1"/>
                  </a:solidFill>
                </a:rPr>
                <a:t>within IT plus benefit for the organization).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Increased top management and CIO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collaboration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Higher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overall and IT-specific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productivity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Higher perceived value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from IT.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Much higher likelihood for the IT spend to be perceived as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“right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”</a:t>
              </a:r>
              <a:endPara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174625" indent="-174625" algn="l">
                <a:spcAft>
                  <a:spcPts val="600"/>
                </a:spcAft>
                <a:buFont typeface="Arial" pitchFamily="34" charset="0"/>
                <a:buChar char="•"/>
              </a:pPr>
              <a:endParaRPr lang="en-CA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ound Same Side Corner Rectangle 11"/>
            <p:cNvSpPr/>
            <p:nvPr/>
          </p:nvSpPr>
          <p:spPr>
            <a:xfrm>
              <a:off x="5543550" y="2697222"/>
              <a:ext cx="3295650" cy="124356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tx2">
                <a:lumMod val="85000"/>
              </a:schemeClr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spcAft>
                  <a:spcPts val="600"/>
                </a:spcAft>
              </a:pPr>
              <a:r>
                <a:rPr lang="en-CA" sz="1400" b="1" dirty="0" smtClean="0">
                  <a:solidFill>
                    <a:schemeClr val="tx1"/>
                  </a:solidFill>
                </a:rPr>
                <a:t>Effective IT governance provides the following quantitative benefits:</a:t>
              </a:r>
              <a:endParaRPr lang="en-CA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6768244" y="5215843"/>
            <a:ext cx="2196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100" dirty="0" smtClean="0"/>
              <a:t>Source: IT Governance in Practice – Insights from Leading </a:t>
            </a:r>
            <a:r>
              <a:rPr lang="en-CA" sz="1100" dirty="0" err="1" smtClean="0"/>
              <a:t>CEOs</a:t>
            </a:r>
            <a:endParaRPr lang="en-CA" sz="1100" dirty="0" smtClean="0"/>
          </a:p>
          <a:p>
            <a:pPr algn="l"/>
            <a:endParaRPr lang="en-CA" sz="1100" dirty="0"/>
          </a:p>
        </p:txBody>
      </p:sp>
      <p:sp>
        <p:nvSpPr>
          <p:cNvPr id="14" name="Rectangle 13"/>
          <p:cNvSpPr/>
          <p:nvPr>
            <p:custDataLst>
              <p:tags r:id="rId7"/>
            </p:custDataLst>
          </p:nvPr>
        </p:nvSpPr>
        <p:spPr>
          <a:xfrm>
            <a:off x="6768244" y="2564900"/>
            <a:ext cx="2052228" cy="252028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lvl="0" algn="l" eaLnBrk="0" hangingPunct="0">
              <a:spcBef>
                <a:spcPts val="0"/>
              </a:spcBef>
              <a:buClr>
                <a:schemeClr val="tx1"/>
              </a:buClr>
              <a:buSzPct val="120000"/>
              <a:defRPr/>
            </a:pPr>
            <a:r>
              <a:rPr lang="en-CA" sz="1200" dirty="0" smtClean="0">
                <a:solidFill>
                  <a:schemeClr val="tx1"/>
                </a:solidFill>
              </a:rPr>
              <a:t>“Understand the effort and timeline involved before you begin: Only a portion of the target benefits [will materialize] in the short-term...Large-scale standardization projects typically only deliver their benefits over a period of several years. Keep key players in the loop to level-set expectations across the board.” </a:t>
            </a:r>
          </a:p>
        </p:txBody>
      </p:sp>
      <p:pic>
        <p:nvPicPr>
          <p:cNvPr id="17" name="Picture 16" descr="insight-sm.wmf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8566008" y="2226046"/>
            <a:ext cx="232607" cy="338858"/>
          </a:xfrm>
          <a:prstGeom prst="rect">
            <a:avLst/>
          </a:prstGeom>
        </p:spPr>
      </p:pic>
      <p:pic>
        <p:nvPicPr>
          <p:cNvPr id="18" name="Picture 17" descr="sample_linkbar-itrgNEW.gif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Effective IT governance provides significant qualitative benefits in the long run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374712" y="3018441"/>
            <a:ext cx="8589776" cy="3135560"/>
          </a:xfrm>
          <a:prstGeom prst="rect">
            <a:avLst/>
          </a:prstGeom>
          <a:noFill/>
          <a:ln w="12700">
            <a:noFill/>
          </a:ln>
          <a:effectLst>
            <a:outerShdw blurRad="25400" dist="25400" dir="3600000" sx="98000" sy="98000" algn="ctr" rotWithShape="0">
              <a:schemeClr val="accent3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 indent="-174625" algn="l">
              <a:spcAft>
                <a:spcPts val="600"/>
              </a:spcAft>
              <a:buFont typeface="Wingdings" pitchFamily="2" charset="2"/>
              <a:buChar char="ü"/>
            </a:pPr>
            <a:endParaRPr lang="en-CA" sz="1400" dirty="0" smtClean="0">
              <a:solidFill>
                <a:schemeClr val="tx1"/>
              </a:solidFill>
            </a:endParaRP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257176" y="1196753"/>
            <a:ext cx="8620124" cy="1224136"/>
          </a:xfrm>
        </p:spPr>
        <p:txBody>
          <a:bodyPr/>
          <a:lstStyle/>
          <a:p>
            <a:r>
              <a:rPr lang="en-CA" dirty="0" smtClean="0"/>
              <a:t>While significant quantitative benefits </a:t>
            </a:r>
            <a:r>
              <a:rPr lang="en-CA" i="1" dirty="0" smtClean="0"/>
              <a:t>can</a:t>
            </a:r>
            <a:r>
              <a:rPr lang="en-CA" dirty="0" smtClean="0"/>
              <a:t> be realized, only a small minority (16%) of implementers were able to</a:t>
            </a:r>
            <a:r>
              <a:rPr lang="en-CA" i="1" dirty="0" smtClean="0"/>
              <a:t> provide </a:t>
            </a:r>
            <a:r>
              <a:rPr lang="en-CA" dirty="0" smtClean="0"/>
              <a:t>hard figures* for their initiative. This is likely due to </a:t>
            </a:r>
            <a:r>
              <a:rPr lang="en-CA" i="1" dirty="0" smtClean="0"/>
              <a:t>lack of planned tracking and defined quantitative goals.</a:t>
            </a:r>
            <a:r>
              <a:rPr lang="en-CA" dirty="0" smtClean="0"/>
              <a:t> In situations like this, qualitative benefits take center stage.</a:t>
            </a:r>
          </a:p>
          <a:p>
            <a:pPr lvl="0"/>
            <a:endParaRPr lang="en-CA" dirty="0"/>
          </a:p>
        </p:txBody>
      </p:sp>
      <p:grpSp>
        <p:nvGrpSpPr>
          <p:cNvPr id="3" name="Group 33"/>
          <p:cNvGrpSpPr/>
          <p:nvPr/>
        </p:nvGrpSpPr>
        <p:grpSpPr>
          <a:xfrm>
            <a:off x="323528" y="2384884"/>
            <a:ext cx="8352928" cy="3531604"/>
            <a:chOff x="5543549" y="2697222"/>
            <a:chExt cx="3295651" cy="1355335"/>
          </a:xfrm>
        </p:grpSpPr>
        <p:sp>
          <p:nvSpPr>
            <p:cNvPr id="22" name="Rectangle 21"/>
            <p:cNvSpPr/>
            <p:nvPr/>
          </p:nvSpPr>
          <p:spPr>
            <a:xfrm>
              <a:off x="5543549" y="2823977"/>
              <a:ext cx="3295651" cy="12285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Staffing: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IT managers can set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appropriate staffing levels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based on what the business needs.  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Clarity: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IT initiatives are clearly tied to what the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business wants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and is willing to pay for.</a:t>
              </a:r>
            </a:p>
            <a:p>
              <a:pPr marL="174625" lvl="0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Control: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IT investment is allocated based on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business priority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not IT guesswork. </a:t>
              </a:r>
            </a:p>
            <a:p>
              <a:pPr marL="174625" lvl="0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Strategy Alignment: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Business-driven decisions mean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tighter linkage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between IT and business strategy.</a:t>
              </a:r>
            </a:p>
            <a:p>
              <a:pPr marL="174625" lvl="0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Collaboration: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Silos between business units, including IT, are broken down as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management works together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Support: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Increased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senior management involvement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Decision-Making: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CA" sz="1400" dirty="0" smtClean="0">
                  <a:solidFill>
                    <a:schemeClr val="tx1"/>
                  </a:solidFill>
                </a:rPr>
                <a:t>Facilitates </a:t>
              </a:r>
              <a:r>
                <a:rPr lang="en-CA" sz="1400" b="1" dirty="0" smtClean="0">
                  <a:solidFill>
                    <a:schemeClr val="tx1"/>
                  </a:solidFill>
                </a:rPr>
                <a:t>joint accountability </a:t>
              </a:r>
              <a:r>
                <a:rPr lang="en-CA" sz="1400" dirty="0" smtClean="0">
                  <a:solidFill>
                    <a:schemeClr val="tx1"/>
                  </a:solidFill>
                </a:rPr>
                <a:t>between the business and IT for decisions regarding IT investment.</a:t>
              </a:r>
              <a:endParaRPr lang="en-CA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174625" lvl="0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Compliance: 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Risks are understood and accepted or mitigated based on </a:t>
              </a: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organizational tolerances</a:t>
              </a:r>
              <a:r>
                <a:rPr lang="en-CA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en-CA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Transparency: </a:t>
              </a:r>
              <a:r>
                <a:rPr lang="en-CA" sz="1400" dirty="0" smtClean="0">
                  <a:solidFill>
                    <a:schemeClr val="tx1"/>
                  </a:solidFill>
                </a:rPr>
                <a:t>Provides senior management with </a:t>
              </a:r>
              <a:r>
                <a:rPr lang="en-CA" sz="1400" b="1" dirty="0" smtClean="0">
                  <a:solidFill>
                    <a:schemeClr val="tx1"/>
                  </a:solidFill>
                </a:rPr>
                <a:t>visibility </a:t>
              </a:r>
              <a:r>
                <a:rPr lang="en-CA" sz="1400" dirty="0" smtClean="0">
                  <a:solidFill>
                    <a:schemeClr val="tx1"/>
                  </a:solidFill>
                </a:rPr>
                <a:t>into overall IT efforts.</a:t>
              </a:r>
            </a:p>
            <a:p>
              <a:pPr marL="174625" indent="-174625" algn="l">
                <a:spcAft>
                  <a:spcPts val="600"/>
                </a:spcAft>
                <a:buFont typeface="Wingdings" pitchFamily="2" charset="2"/>
                <a:buChar char="ü"/>
              </a:pPr>
              <a:endParaRPr lang="en-CA" sz="1400" dirty="0" smtClean="0">
                <a:solidFill>
                  <a:schemeClr val="tx1"/>
                </a:solidFill>
              </a:endParaRPr>
            </a:p>
            <a:p>
              <a:pPr marL="174625" indent="-174625" algn="l">
                <a:spcAft>
                  <a:spcPts val="600"/>
                </a:spcAft>
                <a:buFont typeface="Arial" pitchFamily="34" charset="0"/>
                <a:buChar char="•"/>
              </a:pPr>
              <a:endParaRPr lang="en-CA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ound Same Side Corner Rectangle 22"/>
            <p:cNvSpPr/>
            <p:nvPr/>
          </p:nvSpPr>
          <p:spPr>
            <a:xfrm>
              <a:off x="5543550" y="2697222"/>
              <a:ext cx="3295650" cy="124356"/>
            </a:xfrm>
            <a:prstGeom prst="round2SameRect">
              <a:avLst>
                <a:gd name="adj1" fmla="val 10667"/>
                <a:gd name="adj2" fmla="val 0"/>
              </a:avLst>
            </a:prstGeom>
            <a:solidFill>
              <a:schemeClr val="tx2">
                <a:lumMod val="85000"/>
              </a:schemeClr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spcAft>
                  <a:spcPts val="600"/>
                </a:spcAft>
              </a:pPr>
              <a:endParaRPr lang="en-CA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35996" y="6129300"/>
            <a:ext cx="43476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A" sz="1100" dirty="0" smtClean="0"/>
              <a:t>* Source: IT Governance in Practice – Insights from Leading CEOs</a:t>
            </a:r>
            <a:endParaRPr lang="en-CA" sz="1100" dirty="0"/>
          </a:p>
        </p:txBody>
      </p:sp>
      <p:sp>
        <p:nvSpPr>
          <p:cNvPr id="13" name="Rectangle 12"/>
          <p:cNvSpPr/>
          <p:nvPr/>
        </p:nvSpPr>
        <p:spPr>
          <a:xfrm>
            <a:off x="323528" y="2420888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1400" b="1" dirty="0" smtClean="0"/>
              <a:t>Effective IT governance results in qualitative benefits for:</a:t>
            </a:r>
            <a:endParaRPr lang="en-US" sz="1400" b="1" dirty="0"/>
          </a:p>
        </p:txBody>
      </p:sp>
      <p:pic>
        <p:nvPicPr>
          <p:cNvPr id="11" name="Picture 10" descr="sample_linkbar-itrgNEW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kt8QjKV0SBgDDi4a3UE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pKGUY_W6UG..ttYYYcmr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afLcHKq0.ZiM6ZoUMUb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FW2FXzb60KzBtaW0Up3b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i9t5kr9E2UYMZxIiYA4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sy2CqJKk6ze4hvOYNmU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KX8rdrTUeEFLF7ckH._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teBqo3hES8hACgMVDdF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nSL0_UuUCIvf.Mfb8dP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rl7Ki3PEO1skFpH3Ybj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T65M4C.0uA1FCpJdQ70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XWSI1ORkaqMG3nH5.VT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EU14t4p3EqR1lzoYkOV7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pY0Fo6FU0WFbqZVXQxLz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zG5RbkVT06m6vpp1FeW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NfONoqe0qL9qwomsopw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ZlM18wFDE.dUAQsPaZen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1wuZapDUUKLpVmsN8Xa_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ICAxywIXE647UCUWiog1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30Ookxtx0SqDDM9zNN87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cf55OgXUCOAUmuFrUZ5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3WgpxhqN0OQfomnuYZw5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z7vkEUUU2H2r9ss0Ups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37ClQOUJkWGCvWvHkZhn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ONAmttKTEKoRgVKQBe0w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VjUC7GSGEKF7GKgUkZ7X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a45atsjvUy72GA0JmNt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0cYqT3fUuWF4keXwR0X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FRBAuN8zUarfUxdszLfq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wQVk91wMkKHqYEIeXkwH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NwRsMNPkK6aKIW_AcvA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Y6.enWgUy7eXqnUJdPm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P_pB2Ro1USHAGIQmdthA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tLRicZSMkuCLhV.nglNm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ME2UBqJE.k8C6XAH.OTQ"/>
</p:tagLst>
</file>

<file path=ppt/theme/theme1.xml><?xml version="1.0" encoding="utf-8"?>
<a:theme xmlns:a="http://schemas.openxmlformats.org/drawingml/2006/main" name="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B75B6883E3448BA2AB7427A371A2B" ma:contentTypeVersion="4" ma:contentTypeDescription="Create a new document." ma:contentTypeScope="" ma:versionID="63a864c8c9925e0c19b424753cd6a1b0">
  <xsd:schema xmlns:xsd="http://www.w3.org/2001/XMLSchema" xmlns:p="http://schemas.microsoft.com/office/2006/metadata/properties" xmlns:ns2="fe8ebb2c-b9a9-418d-8ef2-bb1ef8e71083" targetNamespace="http://schemas.microsoft.com/office/2006/metadata/properties" ma:root="true" ma:fieldsID="c686c56c450986c2befa9269031718be" ns2:_="">
    <xsd:import namespace="fe8ebb2c-b9a9-418d-8ef2-bb1ef8e71083"/>
    <xsd:element name="properties">
      <xsd:complexType>
        <xsd:sequence>
          <xsd:element name="documentManagement">
            <xsd:complexType>
              <xsd:all>
                <xsd:element ref="ns2:Document_x0020_Status"/>
                <xsd:element ref="ns2:Comments" minOccurs="0"/>
                <xsd:element ref="ns2:Production_x0020_Statu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e8ebb2c-b9a9-418d-8ef2-bb1ef8e71083" elementFormDefault="qualified">
    <xsd:import namespace="http://schemas.microsoft.com/office/2006/documentManagement/types"/>
    <xsd:element name="Document_x0020_Status" ma:index="2" ma:displayName="Document Status" ma:default="Draft" ma:description="Define the review status of this particular document." ma:format="Dropdown" ma:internalName="Document_x0020_Status">
      <xsd:simpleType>
        <xsd:restriction base="dms:Choice">
          <xsd:enumeration value="Draft"/>
          <xsd:enumeration value="For Review"/>
          <xsd:enumeration value="In Rewrite"/>
          <xsd:enumeration value="Complete"/>
        </xsd:restriction>
      </xsd:simpleType>
    </xsd:element>
    <xsd:element name="Comments" ma:index="3" nillable="true" ma:displayName="Comments" ma:description="If your document requires specific editing instructions (ie. Please read SD only), use this field to make them known." ma:internalName="Comments">
      <xsd:simpleType>
        <xsd:restriction base="dms:Note"/>
      </xsd:simpleType>
    </xsd:element>
    <xsd:element name="Production_x0020_Status" ma:index="4" ma:displayName="Production Status" ma:default="In Research" ma:description="Production status of document once Research has completed the document." ma:format="Dropdown" ma:internalName="Production_x0020_Status">
      <xsd:simpleType>
        <xsd:restriction base="dms:Choice">
          <xsd:enumeration value="In Research"/>
          <xsd:enumeration value="Editing Required"/>
          <xsd:enumeration value="Awaiting Publication"/>
          <xsd:enumeration value="Publish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roduction_x0020_Status xmlns="fe8ebb2c-b9a9-418d-8ef2-bb1ef8e71083">Awaiting Publication</Production_x0020_Status>
    <Comments xmlns="fe8ebb2c-b9a9-418d-8ef2-bb1ef8e71083" xsi:nil="true"/>
    <Document_x0020_Status xmlns="fe8ebb2c-b9a9-418d-8ef2-bb1ef8e71083">Complete</Document_x0020_Status>
  </documentManagement>
</p:properties>
</file>

<file path=customXml/itemProps1.xml><?xml version="1.0" encoding="utf-8"?>
<ds:datastoreItem xmlns:ds="http://schemas.openxmlformats.org/officeDocument/2006/customXml" ds:itemID="{564841C6-FF2B-4D79-B063-75624D7746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8ebb2c-b9a9-418d-8ef2-bb1ef8e7108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6682A97-45DB-4A24-89C5-BB06C5A30C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6AA8C3-C2F7-4913-928C-A580BF475773}">
  <ds:schemaRefs>
    <ds:schemaRef ds:uri="http://schemas.microsoft.com/office/2006/metadata/properties"/>
    <ds:schemaRef ds:uri="fe8ebb2c-b9a9-418d-8ef2-bb1ef8e710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30278</TotalTime>
  <Words>1838</Words>
  <Application>Microsoft Office PowerPoint</Application>
  <PresentationFormat>On-screen Show (4:3)</PresentationFormat>
  <Paragraphs>172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think-cell Slide</vt:lpstr>
      <vt:lpstr>Slide 1</vt:lpstr>
      <vt:lpstr>Introduction</vt:lpstr>
      <vt:lpstr>Executive Summary</vt:lpstr>
      <vt:lpstr>Slide 4</vt:lpstr>
      <vt:lpstr>Organizations make many common mistakes because of deeply held beliefs about IT governance</vt:lpstr>
      <vt:lpstr>IT governance aims to ensure expectations are met, risks and resources are managed, and performance is measured</vt:lpstr>
      <vt:lpstr>The negative impacts of ineffective governance in the organization are substantial</vt:lpstr>
      <vt:lpstr>How governance affects the bottom line is the primary concern of senior business management, yet they won’t participate</vt:lpstr>
      <vt:lpstr>Effective IT governance provides significant qualitative benefits in the long run</vt:lpstr>
      <vt:lpstr>IT Governance can’t be done by IT alone – key business stakeholders must be actively involved</vt:lpstr>
      <vt:lpstr>The most important ingredient for effective IT Governance is senior business management involvement</vt:lpstr>
      <vt:lpstr>Info-Tech Research Group Helps IT Professionals To: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Improve-Value-Mitigate-Risk-IT-Gov-SB-Sample-Flash</dc:title>
  <dc:creator/>
  <cp:lastModifiedBy>chaggerty</cp:lastModifiedBy>
  <cp:revision>1126</cp:revision>
  <dcterms:created xsi:type="dcterms:W3CDTF">2006-07-18T19:14:56Z</dcterms:created>
  <dcterms:modified xsi:type="dcterms:W3CDTF">2011-08-02T19:22:09Z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0x010100C24B75B6883E3448BA2AB7427A371A2B</vt:lpwstr>
  </property>
</Properties>
</file>