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heme/themeOverride1.xml" ContentType="application/vnd.openxmlformats-officedocument.themeOverr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Default Extension="xlsx" ContentType="application/vnd.openxmlformats-officedocument.spreadsheetml.sheet"/>
  <Override PartName="/ppt/charts/chart3.xml" ContentType="application/vnd.openxmlformats-officedocument.drawingml.chart+xml"/>
  <Override PartName="/ppt/tags/tag41.xml" ContentType="application/vnd.openxmlformats-officedocument.presentationml.tags+xml"/>
  <Override PartName="/ppt/notesSlides/notesSlide7.xml" ContentType="application/vnd.openxmlformats-officedocument.presentationml.notesSlide+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Default Extension="emf" ContentType="image/x-emf"/>
  <Override PartName="/ppt/tags/tag3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heme/themeOverride2.xml" ContentType="application/vnd.openxmlformats-officedocument.themeOverride+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73.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notesSlides/notesSlide8.xml" ContentType="application/vnd.openxmlformats-officedocument.presentationml.notesSlide+xml"/>
  <Override PartName="/ppt/tags/tag62.xml" ContentType="application/vnd.openxmlformats-officedocument.presentationml.tags+xml"/>
  <Override PartName="/ppt/tags/tag71.xml" ContentType="application/vnd.openxmlformats-officedocument.presentationml.tags+xml"/>
  <Override PartName="/ppt/tags/tag80.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Override PartName="/ppt/theme/themeOverride3.xml" ContentType="application/vnd.openxmlformats-officedocument.themeOverride+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notesSlides/notesSlide9.xml" ContentType="application/vnd.openxmlformats-officedocument.presentationml.notesSlide+xml"/>
  <Override PartName="/ppt/tags/tag72.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4"/>
  </p:sldMasterIdLst>
  <p:notesMasterIdLst>
    <p:notesMasterId r:id="rId17"/>
  </p:notesMasterIdLst>
  <p:handoutMasterIdLst>
    <p:handoutMasterId r:id="rId18"/>
  </p:handoutMasterIdLst>
  <p:sldIdLst>
    <p:sldId id="282" r:id="rId5"/>
    <p:sldId id="258" r:id="rId6"/>
    <p:sldId id="259" r:id="rId7"/>
    <p:sldId id="260" r:id="rId8"/>
    <p:sldId id="261" r:id="rId9"/>
    <p:sldId id="264" r:id="rId10"/>
    <p:sldId id="265" r:id="rId11"/>
    <p:sldId id="266" r:id="rId12"/>
    <p:sldId id="279" r:id="rId13"/>
    <p:sldId id="280" r:id="rId14"/>
    <p:sldId id="281" r:id="rId15"/>
    <p:sldId id="283" r:id="rId16"/>
  </p:sldIdLst>
  <p:sldSz cx="9144000" cy="6858000" type="screen4x3"/>
  <p:notesSz cx="6858000" cy="9144000"/>
  <p:custDataLst>
    <p:tags r:id="rId19"/>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ichael" initials="am" lastIdx="7" clrIdx="0"/>
  <p:cmAuthor id="1" name="Ben Dickie" initials="B.D." lastIdx="2" clrIdx="1"/>
  <p:cmAuthor id="2" name="ITRG-Geoff" initials="GN" lastIdx="4" clrIdx="2"/>
  <p:cmAuthor id="3" name="Timothy Hickernell" initials="TMH" lastIdx="12"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77709"/>
    <a:srgbClr val="902E2E"/>
    <a:srgbClr val="7FAC85"/>
    <a:srgbClr val="243F54"/>
    <a:srgbClr val="CECECE"/>
    <a:srgbClr val="998F57"/>
    <a:srgbClr val="7B7B7B"/>
    <a:srgbClr val="ADB7C3"/>
    <a:srgbClr val="5D5936"/>
    <a:srgbClr val="2576B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242" autoAdjust="0"/>
    <p:restoredTop sz="96334" autoAdjust="0"/>
  </p:normalViewPr>
  <p:slideViewPr>
    <p:cSldViewPr snapToObjects="1">
      <p:cViewPr>
        <p:scale>
          <a:sx n="100" d="100"/>
          <a:sy n="100" d="100"/>
        </p:scale>
        <p:origin x="-894" y="-330"/>
      </p:cViewPr>
      <p:guideLst>
        <p:guide orient="horz" pos="3341"/>
        <p:guide pos="4867"/>
      </p:guideLst>
    </p:cSldViewPr>
  </p:slideViewPr>
  <p:outlineViewPr>
    <p:cViewPr>
      <p:scale>
        <a:sx n="33" d="100"/>
        <a:sy n="33" d="100"/>
      </p:scale>
      <p:origin x="0" y="10692"/>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0" d="100"/>
          <a:sy n="80" d="100"/>
        </p:scale>
        <p:origin x="-2058" y="-78"/>
      </p:cViewPr>
      <p:guideLst>
        <p:guide orient="horz" pos="2880"/>
        <p:guide pos="2160"/>
      </p:guideLst>
    </p:cSldViewPr>
  </p:notesViewPr>
  <p:gridSpacing cx="46816963" cy="46816963"/>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243F54">
                  <a:lumMod val="40000"/>
                  <a:lumOff val="60000"/>
                </a:srgbClr>
              </a:solidFill>
            </c:spPr>
          </c:dPt>
          <c:dPt>
            <c:idx val="1"/>
            <c:spPr>
              <a:solidFill>
                <a:srgbClr val="243F54">
                  <a:lumMod val="20000"/>
                  <a:lumOff val="80000"/>
                </a:srgbClr>
              </a:solidFill>
            </c:spPr>
          </c:dPt>
          <c:dPt>
            <c:idx val="2"/>
            <c:spPr>
              <a:solidFill>
                <a:srgbClr val="FFFFFF">
                  <a:lumMod val="95000"/>
                </a:srgbClr>
              </a:solidFill>
            </c:spPr>
          </c:dPt>
          <c:dPt>
            <c:idx val="3"/>
            <c:spPr>
              <a:solidFill>
                <a:srgbClr val="243F54">
                  <a:lumMod val="60000"/>
                  <a:lumOff val="40000"/>
                </a:srgbClr>
              </a:solidFill>
            </c:spPr>
          </c:dPt>
          <c:dLbls>
            <c:txPr>
              <a:bodyPr/>
              <a:lstStyle/>
              <a:p>
                <a:pPr>
                  <a:defRPr sz="1050" b="1"/>
                </a:pPr>
                <a:endParaRPr lang="en-US"/>
              </a:p>
            </c:txPr>
            <c:showVal val="1"/>
            <c:showLeaderLines val="1"/>
          </c:dLbls>
          <c:cat>
            <c:strRef>
              <c:f>Sheet1!$A$2:$A$5</c:f>
              <c:strCache>
                <c:ptCount val="4"/>
                <c:pt idx="0">
                  <c:v>Usability</c:v>
                </c:pt>
                <c:pt idx="1">
                  <c:v>Affordability</c:v>
                </c:pt>
                <c:pt idx="2">
                  <c:v>Architecture</c:v>
                </c:pt>
                <c:pt idx="3">
                  <c:v>Features</c:v>
                </c:pt>
              </c:strCache>
            </c:strRef>
          </c:cat>
          <c:val>
            <c:numRef>
              <c:f>Sheet1!$B$2:$B$5</c:f>
              <c:numCache>
                <c:formatCode>0%</c:formatCode>
                <c:ptCount val="4"/>
                <c:pt idx="0">
                  <c:v>0.15000000000000024</c:v>
                </c:pt>
                <c:pt idx="1">
                  <c:v>0.1</c:v>
                </c:pt>
                <c:pt idx="2">
                  <c:v>0.25</c:v>
                </c:pt>
                <c:pt idx="3">
                  <c:v>0.5</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998F57"/>
              </a:solidFill>
            </c:spPr>
          </c:dPt>
          <c:dPt>
            <c:idx val="1"/>
            <c:spPr>
              <a:solidFill>
                <a:srgbClr val="243F54"/>
              </a:solidFill>
            </c:spPr>
          </c:dPt>
          <c:dPt>
            <c:idx val="2"/>
            <c:spPr>
              <a:solidFill>
                <a:schemeClr val="accent1">
                  <a:lumMod val="20000"/>
                  <a:lumOff val="80000"/>
                </a:schemeClr>
              </a:solidFill>
            </c:spPr>
          </c:dPt>
          <c:dLbls>
            <c:dLbl>
              <c:idx val="2"/>
              <c:delete val="1"/>
            </c:dLbl>
            <c:txPr>
              <a:bodyPr/>
              <a:lstStyle/>
              <a:p>
                <a:pPr>
                  <a:defRPr sz="1050" b="1">
                    <a:solidFill>
                      <a:schemeClr val="bg1"/>
                    </a:solidFill>
                  </a:defRPr>
                </a:pPr>
                <a:endParaRPr lang="en-US"/>
              </a:p>
            </c:txPr>
            <c:showVal val="1"/>
            <c:showLeaderLines val="1"/>
          </c:dLbls>
          <c:cat>
            <c:strRef>
              <c:f>Sheet1!$A$2:$A$4</c:f>
              <c:strCache>
                <c:ptCount val="2"/>
                <c:pt idx="0">
                  <c:v>Vendor</c:v>
                </c:pt>
                <c:pt idx="1">
                  <c:v>Product</c:v>
                </c:pt>
              </c:strCache>
            </c:strRef>
          </c:cat>
          <c:val>
            <c:numRef>
              <c:f>Sheet1!$B$2:$B$4</c:f>
              <c:numCache>
                <c:formatCode>0%</c:formatCode>
                <c:ptCount val="3"/>
                <c:pt idx="0">
                  <c:v>0.5</c:v>
                </c:pt>
                <c:pt idx="1">
                  <c:v>0.5</c:v>
                </c:pt>
              </c:numCache>
            </c:numRef>
          </c:val>
        </c:ser>
        <c:firstSliceAng val="90"/>
        <c:holeSize val="50"/>
      </c:doughnutChart>
    </c:plotArea>
    <c:plotVisOnly val="1"/>
    <c:dispBlanksAs val="zero"/>
  </c:chart>
  <c:spPr>
    <a:ln>
      <a:noFill/>
    </a:ln>
  </c:spPr>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998F57">
                  <a:lumMod val="40000"/>
                  <a:lumOff val="60000"/>
                </a:srgbClr>
              </a:solidFill>
            </c:spPr>
          </c:dPt>
          <c:dPt>
            <c:idx val="1"/>
            <c:spPr>
              <a:solidFill>
                <a:srgbClr val="998F57">
                  <a:lumMod val="20000"/>
                  <a:lumOff val="80000"/>
                </a:srgbClr>
              </a:solidFill>
            </c:spPr>
          </c:dPt>
          <c:dPt>
            <c:idx val="2"/>
            <c:spPr>
              <a:solidFill>
                <a:srgbClr val="FFFFFF">
                  <a:lumMod val="95000"/>
                </a:srgbClr>
              </a:solidFill>
            </c:spPr>
          </c:dPt>
          <c:dPt>
            <c:idx val="3"/>
            <c:spPr>
              <a:solidFill>
                <a:srgbClr val="998F57">
                  <a:lumMod val="60000"/>
                  <a:lumOff val="40000"/>
                </a:srgbClr>
              </a:solidFill>
            </c:spPr>
          </c:dPt>
          <c:dLbls>
            <c:txPr>
              <a:bodyPr/>
              <a:lstStyle/>
              <a:p>
                <a:pPr>
                  <a:defRPr sz="1050" b="1"/>
                </a:pPr>
                <a:endParaRPr lang="en-US"/>
              </a:p>
            </c:txPr>
            <c:showVal val="1"/>
            <c:showLeaderLines val="1"/>
          </c:dLbls>
          <c:cat>
            <c:strRef>
              <c:f>Sheet1!$A$2:$A$5</c:f>
              <c:strCache>
                <c:ptCount val="4"/>
                <c:pt idx="0">
                  <c:v>Strategy</c:v>
                </c:pt>
                <c:pt idx="1">
                  <c:v>Reach</c:v>
                </c:pt>
                <c:pt idx="2">
                  <c:v>Channel</c:v>
                </c:pt>
                <c:pt idx="3">
                  <c:v>Viability</c:v>
                </c:pt>
              </c:strCache>
            </c:strRef>
          </c:cat>
          <c:val>
            <c:numRef>
              <c:f>Sheet1!$B$2:$B$5</c:f>
              <c:numCache>
                <c:formatCode>0%</c:formatCode>
                <c:ptCount val="4"/>
                <c:pt idx="0">
                  <c:v>0.1</c:v>
                </c:pt>
                <c:pt idx="1">
                  <c:v>0.2</c:v>
                </c:pt>
                <c:pt idx="2">
                  <c:v>0.1</c:v>
                </c:pt>
                <c:pt idx="3">
                  <c:v>0.60000000000000064</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07/07/2011</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 xmlns:p14="http://schemas.microsoft.com/office/powerpoint/2010/main"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 xmlns:p14="http://schemas.microsoft.com/office/powerpoint/2010/main"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3" name="Group 22"/>
          <p:cNvGrpSpPr/>
          <p:nvPr userDrawn="1"/>
        </p:nvGrpSpPr>
        <p:grpSpPr>
          <a:xfrm>
            <a:off x="0" y="0"/>
            <a:ext cx="9144000" cy="6876000"/>
            <a:chOff x="0" y="0"/>
            <a:chExt cx="9144000" cy="6876000"/>
          </a:xfrm>
        </p:grpSpPr>
        <p:sp>
          <p:nvSpPr>
            <p:cNvPr id="24" name="Rectangle 2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grpSp>
        <p:nvGrpSpPr>
          <p:cNvPr id="33"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0" r:id="rId7"/>
    <p:sldLayoutId id="2147483697" r:id="rId8"/>
    <p:sldLayoutId id="2147483682" r:id="rId9"/>
    <p:sldLayoutId id="2147483696" r:id="rId10"/>
    <p:sldLayoutId id="2147483677" r:id="rId11"/>
    <p:sldLayoutId id="2147483667" r:id="rId12"/>
    <p:sldLayoutId id="2147483684" r:id="rId13"/>
    <p:sldLayoutId id="2147483700" r:id="rId14"/>
    <p:sldLayoutId id="2147483683" r:id="rId15"/>
    <p:sldLayoutId id="2147483694" r:id="rId16"/>
    <p:sldLayoutId id="2147483701" r:id="rId17"/>
    <p:sldLayoutId id="2147483702"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Lst>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vendor-landscape-application-development-tools/it-vendor-landscape-storyboard-application-development-tool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4.xml"/><Relationship Id="rId13" Type="http://schemas.openxmlformats.org/officeDocument/2006/relationships/image" Target="../media/image12.png"/><Relationship Id="rId3" Type="http://schemas.openxmlformats.org/officeDocument/2006/relationships/tags" Target="../tags/tag70.xml"/><Relationship Id="rId7" Type="http://schemas.openxmlformats.org/officeDocument/2006/relationships/tags" Target="../tags/tag74.xml"/><Relationship Id="rId12" Type="http://schemas.openxmlformats.org/officeDocument/2006/relationships/image" Target="../media/image11.gif"/><Relationship Id="rId17" Type="http://schemas.openxmlformats.org/officeDocument/2006/relationships/image" Target="../media/image4.gif"/><Relationship Id="rId2" Type="http://schemas.openxmlformats.org/officeDocument/2006/relationships/tags" Target="../tags/tag69.xml"/><Relationship Id="rId16" Type="http://schemas.openxmlformats.org/officeDocument/2006/relationships/hyperlink" Target="http://www.infotech.com/research/ss/it-vendor-landscape-application-development-tools/it-vendor-landscape-storyboard-application-development-tools?utm_source=SS_Sample&amp;utm_medium=Collateral&amp;utm_campaign=Collateral" TargetMode="External"/><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image" Target="../media/image10.png"/><Relationship Id="rId5" Type="http://schemas.openxmlformats.org/officeDocument/2006/relationships/tags" Target="../tags/tag72.xml"/><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tags" Target="../tags/tag71.xml"/><Relationship Id="rId9" Type="http://schemas.openxmlformats.org/officeDocument/2006/relationships/notesSlide" Target="../notesSlides/notesSlide10.xml"/><Relationship Id="rId14"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4.xml"/><Relationship Id="rId13" Type="http://schemas.openxmlformats.org/officeDocument/2006/relationships/image" Target="../media/image12.png"/><Relationship Id="rId3" Type="http://schemas.openxmlformats.org/officeDocument/2006/relationships/tags" Target="../tags/tag77.xml"/><Relationship Id="rId7" Type="http://schemas.openxmlformats.org/officeDocument/2006/relationships/tags" Target="../tags/tag81.xml"/><Relationship Id="rId12" Type="http://schemas.openxmlformats.org/officeDocument/2006/relationships/image" Target="../media/image11.gif"/><Relationship Id="rId17" Type="http://schemas.openxmlformats.org/officeDocument/2006/relationships/image" Target="../media/image4.gif"/><Relationship Id="rId2" Type="http://schemas.openxmlformats.org/officeDocument/2006/relationships/tags" Target="../tags/tag76.xml"/><Relationship Id="rId16" Type="http://schemas.openxmlformats.org/officeDocument/2006/relationships/hyperlink" Target="http://www.infotech.com/research/ss/it-vendor-landscape-application-development-tools/it-vendor-landscape-storyboard-application-development-tools?utm_source=SS_Sample&amp;utm_medium=Collateral&amp;utm_campaign=Collateral" TargetMode="External"/><Relationship Id="rId1" Type="http://schemas.openxmlformats.org/officeDocument/2006/relationships/tags" Target="../tags/tag75.xml"/><Relationship Id="rId6" Type="http://schemas.openxmlformats.org/officeDocument/2006/relationships/tags" Target="../tags/tag80.xml"/><Relationship Id="rId11" Type="http://schemas.openxmlformats.org/officeDocument/2006/relationships/image" Target="../media/image10.png"/><Relationship Id="rId5" Type="http://schemas.openxmlformats.org/officeDocument/2006/relationships/tags" Target="../tags/tag79.xml"/><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tags" Target="../tags/tag78.xml"/><Relationship Id="rId9" Type="http://schemas.openxmlformats.org/officeDocument/2006/relationships/notesSlide" Target="../notesSlides/notesSlide11.xml"/><Relationship Id="rId1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5.png"/><Relationship Id="rId4" Type="http://schemas.openxmlformats.org/officeDocument/2006/relationships/hyperlink" Target="http://www.infotech.com/research/ss/it-vendor-landscape-application-development-tools/it-vendor-landscape-storyboard-application-development-tool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vendor-landscape-application-development-tools/it-vendor-landscape-storyboard-application-development-tool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vendor-landscape-application-development-tools/it-vendor-landscape-storyboard-application-development-tools?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6.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notesSlide" Target="../notesSlides/notesSlide4.xml"/><Relationship Id="rId5" Type="http://schemas.openxmlformats.org/officeDocument/2006/relationships/tags" Target="../tags/tag5.xml"/><Relationship Id="rId15" Type="http://schemas.openxmlformats.org/officeDocument/2006/relationships/image" Target="../media/image4.gif"/><Relationship Id="rId10" Type="http://schemas.openxmlformats.org/officeDocument/2006/relationships/slideLayout" Target="../slideLayouts/slideLayout3.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hyperlink" Target="http://www.infotech.com/research/ss/it-vendor-landscape-application-development-tools/it-vendor-landscape-storyboard-application-development-tools?utm_source=SS_Sample&amp;utm_medium=Collateral&amp;utm_campaign=Collateral" TargetMode="External"/></Relationships>
</file>

<file path=ppt/slides/_rels/slide5.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18" Type="http://schemas.openxmlformats.org/officeDocument/2006/relationships/tags" Target="../tags/tag26.xml"/><Relationship Id="rId26" Type="http://schemas.openxmlformats.org/officeDocument/2006/relationships/tags" Target="../tags/tag34.xml"/><Relationship Id="rId3" Type="http://schemas.openxmlformats.org/officeDocument/2006/relationships/tags" Target="../tags/tag11.xml"/><Relationship Id="rId21" Type="http://schemas.openxmlformats.org/officeDocument/2006/relationships/tags" Target="../tags/tag29.xml"/><Relationship Id="rId34" Type="http://schemas.openxmlformats.org/officeDocument/2006/relationships/chart" Target="../charts/chart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tags" Target="../tags/tag25.xml"/><Relationship Id="rId25" Type="http://schemas.openxmlformats.org/officeDocument/2006/relationships/tags" Target="../tags/tag33.xml"/><Relationship Id="rId33" Type="http://schemas.openxmlformats.org/officeDocument/2006/relationships/oleObject" Target="../embeddings/oleObject2.bin"/><Relationship Id="rId38" Type="http://schemas.openxmlformats.org/officeDocument/2006/relationships/image" Target="../media/image4.gif"/><Relationship Id="rId2" Type="http://schemas.openxmlformats.org/officeDocument/2006/relationships/tags" Target="../tags/tag10.xml"/><Relationship Id="rId16" Type="http://schemas.openxmlformats.org/officeDocument/2006/relationships/tags" Target="../tags/tag24.xml"/><Relationship Id="rId20" Type="http://schemas.openxmlformats.org/officeDocument/2006/relationships/tags" Target="../tags/tag28.xml"/><Relationship Id="rId29" Type="http://schemas.openxmlformats.org/officeDocument/2006/relationships/tags" Target="../tags/tag37.xml"/><Relationship Id="rId1" Type="http://schemas.openxmlformats.org/officeDocument/2006/relationships/vmlDrawing" Target="../drawings/vmlDrawing2.vml"/><Relationship Id="rId6" Type="http://schemas.openxmlformats.org/officeDocument/2006/relationships/tags" Target="../tags/tag14.xml"/><Relationship Id="rId11" Type="http://schemas.openxmlformats.org/officeDocument/2006/relationships/tags" Target="../tags/tag19.xml"/><Relationship Id="rId24" Type="http://schemas.openxmlformats.org/officeDocument/2006/relationships/tags" Target="../tags/tag32.xml"/><Relationship Id="rId32" Type="http://schemas.openxmlformats.org/officeDocument/2006/relationships/notesSlide" Target="../notesSlides/notesSlide5.xml"/><Relationship Id="rId37" Type="http://schemas.openxmlformats.org/officeDocument/2006/relationships/hyperlink" Target="http://www.infotech.com/research/ss/it-vendor-landscape-application-development-tools/it-vendor-landscape-storyboard-application-development-tools?utm_source=SS_Sample&amp;utm_medium=Collateral&amp;utm_campaign=Collateral" TargetMode="External"/><Relationship Id="rId5" Type="http://schemas.openxmlformats.org/officeDocument/2006/relationships/tags" Target="../tags/tag13.xml"/><Relationship Id="rId15" Type="http://schemas.openxmlformats.org/officeDocument/2006/relationships/tags" Target="../tags/tag23.xml"/><Relationship Id="rId23" Type="http://schemas.openxmlformats.org/officeDocument/2006/relationships/tags" Target="../tags/tag31.xml"/><Relationship Id="rId28" Type="http://schemas.openxmlformats.org/officeDocument/2006/relationships/tags" Target="../tags/tag36.xml"/><Relationship Id="rId36" Type="http://schemas.openxmlformats.org/officeDocument/2006/relationships/chart" Target="../charts/chart3.xml"/><Relationship Id="rId10" Type="http://schemas.openxmlformats.org/officeDocument/2006/relationships/tags" Target="../tags/tag18.xml"/><Relationship Id="rId19" Type="http://schemas.openxmlformats.org/officeDocument/2006/relationships/tags" Target="../tags/tag27.xml"/><Relationship Id="rId31" Type="http://schemas.openxmlformats.org/officeDocument/2006/relationships/slideLayout" Target="../slideLayouts/slideLayout10.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 Id="rId22" Type="http://schemas.openxmlformats.org/officeDocument/2006/relationships/tags" Target="../tags/tag30.xml"/><Relationship Id="rId27" Type="http://schemas.openxmlformats.org/officeDocument/2006/relationships/tags" Target="../tags/tag35.xml"/><Relationship Id="rId30" Type="http://schemas.openxmlformats.org/officeDocument/2006/relationships/tags" Target="../tags/tag38.xml"/><Relationship Id="rId35" Type="http://schemas.openxmlformats.org/officeDocument/2006/relationships/chart" Target="../charts/chart2.xml"/></Relationships>
</file>

<file path=ppt/slides/_rels/slide6.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tags" Target="../tags/tag50.xml"/><Relationship Id="rId18" Type="http://schemas.openxmlformats.org/officeDocument/2006/relationships/tags" Target="../tags/tag55.xml"/><Relationship Id="rId26" Type="http://schemas.openxmlformats.org/officeDocument/2006/relationships/oleObject" Target="../embeddings/oleObject3.bin"/><Relationship Id="rId3" Type="http://schemas.openxmlformats.org/officeDocument/2006/relationships/tags" Target="../tags/tag40.xml"/><Relationship Id="rId21" Type="http://schemas.openxmlformats.org/officeDocument/2006/relationships/tags" Target="../tags/tag58.xml"/><Relationship Id="rId7" Type="http://schemas.openxmlformats.org/officeDocument/2006/relationships/tags" Target="../tags/tag44.xml"/><Relationship Id="rId12" Type="http://schemas.openxmlformats.org/officeDocument/2006/relationships/tags" Target="../tags/tag49.xml"/><Relationship Id="rId17" Type="http://schemas.openxmlformats.org/officeDocument/2006/relationships/tags" Target="../tags/tag54.xml"/><Relationship Id="rId25" Type="http://schemas.openxmlformats.org/officeDocument/2006/relationships/notesSlide" Target="../notesSlides/notesSlide6.xml"/><Relationship Id="rId2" Type="http://schemas.openxmlformats.org/officeDocument/2006/relationships/tags" Target="../tags/tag39.xml"/><Relationship Id="rId16" Type="http://schemas.openxmlformats.org/officeDocument/2006/relationships/tags" Target="../tags/tag53.xml"/><Relationship Id="rId20" Type="http://schemas.openxmlformats.org/officeDocument/2006/relationships/tags" Target="../tags/tag57.xml"/><Relationship Id="rId29" Type="http://schemas.openxmlformats.org/officeDocument/2006/relationships/image" Target="../media/image4.gif"/><Relationship Id="rId1" Type="http://schemas.openxmlformats.org/officeDocument/2006/relationships/vmlDrawing" Target="../drawings/vmlDrawing3.vml"/><Relationship Id="rId6" Type="http://schemas.openxmlformats.org/officeDocument/2006/relationships/tags" Target="../tags/tag43.xml"/><Relationship Id="rId11" Type="http://schemas.openxmlformats.org/officeDocument/2006/relationships/tags" Target="../tags/tag48.xml"/><Relationship Id="rId24" Type="http://schemas.openxmlformats.org/officeDocument/2006/relationships/slideLayout" Target="../slideLayouts/slideLayout8.xml"/><Relationship Id="rId5" Type="http://schemas.openxmlformats.org/officeDocument/2006/relationships/tags" Target="../tags/tag42.xml"/><Relationship Id="rId15" Type="http://schemas.openxmlformats.org/officeDocument/2006/relationships/tags" Target="../tags/tag52.xml"/><Relationship Id="rId23" Type="http://schemas.openxmlformats.org/officeDocument/2006/relationships/tags" Target="../tags/tag60.xml"/><Relationship Id="rId28" Type="http://schemas.openxmlformats.org/officeDocument/2006/relationships/hyperlink" Target="http://www.infotech.com/research/ss/it-vendor-landscape-application-development-tools/it-vendor-landscape-storyboard-application-development-tools?utm_source=SS_Sample&amp;utm_medium=Collateral&amp;utm_campaign=Collateral" TargetMode="External"/><Relationship Id="rId10" Type="http://schemas.openxmlformats.org/officeDocument/2006/relationships/tags" Target="../tags/tag47.xml"/><Relationship Id="rId19" Type="http://schemas.openxmlformats.org/officeDocument/2006/relationships/tags" Target="../tags/tag56.xml"/><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tags" Target="../tags/tag51.xml"/><Relationship Id="rId22" Type="http://schemas.openxmlformats.org/officeDocument/2006/relationships/tags" Target="../tags/tag59.xml"/><Relationship Id="rId27"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0.xml"/><Relationship Id="rId5" Type="http://schemas.openxmlformats.org/officeDocument/2006/relationships/image" Target="../media/image4.gif"/><Relationship Id="rId4" Type="http://schemas.openxmlformats.org/officeDocument/2006/relationships/hyperlink" Target="http://www.infotech.com/research/ss/it-vendor-landscape-application-development-tools/it-vendor-landscape-storyboard-application-development-tools?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it-vendor-landscape-application-development-tools/it-vendor-landscape-storyboard-application-development-tools?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4.xml"/><Relationship Id="rId13" Type="http://schemas.openxmlformats.org/officeDocument/2006/relationships/image" Target="../media/image12.png"/><Relationship Id="rId3" Type="http://schemas.openxmlformats.org/officeDocument/2006/relationships/tags" Target="../tags/tag63.xml"/><Relationship Id="rId7" Type="http://schemas.openxmlformats.org/officeDocument/2006/relationships/tags" Target="../tags/tag67.xml"/><Relationship Id="rId12" Type="http://schemas.openxmlformats.org/officeDocument/2006/relationships/image" Target="../media/image11.gif"/><Relationship Id="rId17" Type="http://schemas.openxmlformats.org/officeDocument/2006/relationships/image" Target="../media/image4.gif"/><Relationship Id="rId2" Type="http://schemas.openxmlformats.org/officeDocument/2006/relationships/tags" Target="../tags/tag62.xml"/><Relationship Id="rId16" Type="http://schemas.openxmlformats.org/officeDocument/2006/relationships/hyperlink" Target="http://www.infotech.com/research/ss/it-vendor-landscape-application-development-tools/it-vendor-landscape-storyboard-application-development-tools?utm_source=SS_Sample&amp;utm_medium=Collateral&amp;utm_campaign=Collateral" TargetMode="External"/><Relationship Id="rId1" Type="http://schemas.openxmlformats.org/officeDocument/2006/relationships/tags" Target="../tags/tag61.xml"/><Relationship Id="rId6" Type="http://schemas.openxmlformats.org/officeDocument/2006/relationships/tags" Target="../tags/tag66.xml"/><Relationship Id="rId11" Type="http://schemas.openxmlformats.org/officeDocument/2006/relationships/image" Target="../media/image10.png"/><Relationship Id="rId5" Type="http://schemas.openxmlformats.org/officeDocument/2006/relationships/tags" Target="../tags/tag65.xml"/><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tags" Target="../tags/tag64.xml"/><Relationship Id="rId9" Type="http://schemas.openxmlformats.org/officeDocument/2006/relationships/notesSlide" Target="../notesSlides/notesSlide9.xml"/><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457200" y="3060698"/>
            <a:ext cx="8275320" cy="655267"/>
          </a:xfrm>
        </p:spPr>
        <p:txBody>
          <a:bodyPr/>
          <a:lstStyle/>
          <a:p>
            <a:pPr lvl="0"/>
            <a:r>
              <a:rPr lang="en-CA" dirty="0" smtClean="0"/>
              <a:t>Vendor Landscape: Application Development Tools </a:t>
            </a:r>
            <a:endParaRPr lang="en-US" dirty="0" smtClean="0"/>
          </a:p>
        </p:txBody>
      </p:sp>
      <p:sp>
        <p:nvSpPr>
          <p:cNvPr id="8" name="Text Placeholder 7"/>
          <p:cNvSpPr>
            <a:spLocks noGrp="1"/>
          </p:cNvSpPr>
          <p:nvPr>
            <p:ph type="body" sz="quarter" idx="16"/>
          </p:nvPr>
        </p:nvSpPr>
        <p:spPr>
          <a:xfrm>
            <a:off x="533400" y="3724072"/>
            <a:ext cx="7467600" cy="508000"/>
          </a:xfrm>
        </p:spPr>
        <p:txBody>
          <a:bodyPr/>
          <a:lstStyle/>
          <a:p>
            <a:r>
              <a:rPr lang="en-CA" dirty="0"/>
              <a:t>Don’t ask your developers about this, they are liable to tell you they can build it better.</a:t>
            </a:r>
          </a:p>
          <a:p>
            <a:endParaRPr lang="en-CA" dirty="0"/>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57176" y="1280160"/>
            <a:ext cx="8620124" cy="657225"/>
          </a:xfrm>
        </p:spPr>
        <p:txBody>
          <a:bodyPr/>
          <a:lstStyle/>
          <a:p>
            <a:r>
              <a:rPr lang="en-US" dirty="0" smtClean="0"/>
              <a:t>With so many standards to follow, having components that can deal with all the differences is critical to expedient the success of your dev team.</a:t>
            </a:r>
          </a:p>
          <a:p>
            <a:endParaRPr lang="en-US" dirty="0">
              <a:solidFill>
                <a:srgbClr val="FF0000"/>
              </a:solidFill>
            </a:endParaRPr>
          </a:p>
        </p:txBody>
      </p:sp>
      <p:sp>
        <p:nvSpPr>
          <p:cNvPr id="3" name="Title 2"/>
          <p:cNvSpPr>
            <a:spLocks noGrp="1"/>
          </p:cNvSpPr>
          <p:nvPr>
            <p:ph type="title"/>
          </p:nvPr>
        </p:nvSpPr>
        <p:spPr/>
        <p:txBody>
          <a:bodyPr/>
          <a:lstStyle/>
          <a:p>
            <a:r>
              <a:rPr lang="en-US" dirty="0" smtClean="0"/>
              <a:t>Evolving Web standards and changing technologies can make it difficult for the dev team to stay current… but they must</a:t>
            </a:r>
            <a:endParaRPr lang="en-US" dirty="0"/>
          </a:p>
        </p:txBody>
      </p:sp>
      <p:sp>
        <p:nvSpPr>
          <p:cNvPr id="5" name="TextBox 4"/>
          <p:cNvSpPr txBox="1"/>
          <p:nvPr>
            <p:custDataLst>
              <p:tags r:id="rId1"/>
            </p:custDataLst>
          </p:nvPr>
        </p:nvSpPr>
        <p:spPr>
          <a:xfrm>
            <a:off x="0" y="2230538"/>
            <a:ext cx="3246438" cy="823912"/>
          </a:xfrm>
          <a:prstGeom prst="homePlate">
            <a:avLst>
              <a:gd name="adj" fmla="val 0"/>
            </a:avLst>
          </a:prstGeom>
          <a:solidFill>
            <a:srgbClr val="CECECE"/>
          </a:solidFill>
        </p:spPr>
        <p:txBody>
          <a:bodyPr anchor="ctr"/>
          <a:lstStyle/>
          <a:p>
            <a:pPr marL="690563" algn="l">
              <a:defRPr/>
            </a:pPr>
            <a:r>
              <a:rPr lang="en-US" sz="1600" dirty="0" smtClean="0">
                <a:latin typeface="+mn-lt"/>
              </a:rPr>
              <a:t>Desktop Development</a:t>
            </a:r>
            <a:endParaRPr lang="en-US" sz="1600" dirty="0">
              <a:latin typeface="+mn-lt"/>
            </a:endParaRPr>
          </a:p>
        </p:txBody>
      </p:sp>
      <p:sp>
        <p:nvSpPr>
          <p:cNvPr id="6" name="TextBox 5"/>
          <p:cNvSpPr txBox="1"/>
          <p:nvPr>
            <p:custDataLst>
              <p:tags r:id="rId2"/>
            </p:custDataLst>
          </p:nvPr>
        </p:nvSpPr>
        <p:spPr>
          <a:xfrm>
            <a:off x="0" y="3326631"/>
            <a:ext cx="3635896" cy="822325"/>
          </a:xfrm>
          <a:prstGeom prst="homePlate">
            <a:avLst/>
          </a:prstGeom>
          <a:solidFill>
            <a:srgbClr val="C77709"/>
          </a:solidFill>
        </p:spPr>
        <p:txBody>
          <a:bodyPr anchor="ctr"/>
          <a:lstStyle/>
          <a:p>
            <a:pPr marL="690563" algn="l">
              <a:defRPr/>
            </a:pPr>
            <a:r>
              <a:rPr lang="en-US" sz="1600" b="1" dirty="0" smtClean="0">
                <a:latin typeface="+mn-lt"/>
              </a:rPr>
              <a:t>Web Development</a:t>
            </a:r>
            <a:endParaRPr lang="en-US" sz="1600" b="1" dirty="0">
              <a:latin typeface="+mn-lt"/>
            </a:endParaRPr>
          </a:p>
        </p:txBody>
      </p:sp>
      <p:sp>
        <p:nvSpPr>
          <p:cNvPr id="7" name="TextBox 6"/>
          <p:cNvSpPr txBox="1"/>
          <p:nvPr>
            <p:custDataLst>
              <p:tags r:id="rId3"/>
            </p:custDataLst>
          </p:nvPr>
        </p:nvSpPr>
        <p:spPr>
          <a:xfrm>
            <a:off x="0" y="4421137"/>
            <a:ext cx="3246438" cy="823913"/>
          </a:xfrm>
          <a:prstGeom prst="homePlate">
            <a:avLst>
              <a:gd name="adj" fmla="val 0"/>
            </a:avLst>
          </a:prstGeom>
          <a:solidFill>
            <a:schemeClr val="accent3"/>
          </a:solidFill>
        </p:spPr>
        <p:txBody>
          <a:bodyPr anchor="ctr"/>
          <a:lstStyle/>
          <a:p>
            <a:pPr marL="690563" algn="l">
              <a:defRPr/>
            </a:pPr>
            <a:r>
              <a:rPr lang="en-US" sz="1600" dirty="0" smtClean="0">
                <a:latin typeface="+mn-lt"/>
              </a:rPr>
              <a:t>Mobile Development</a:t>
            </a:r>
            <a:endParaRPr lang="en-US" sz="1600" dirty="0">
              <a:latin typeface="+mn-lt"/>
            </a:endParaRPr>
          </a:p>
        </p:txBody>
      </p:sp>
      <p:sp>
        <p:nvSpPr>
          <p:cNvPr id="8" name="TextBox 7"/>
          <p:cNvSpPr txBox="1"/>
          <p:nvPr>
            <p:custDataLst>
              <p:tags r:id="rId4"/>
            </p:custDataLst>
          </p:nvPr>
        </p:nvSpPr>
        <p:spPr>
          <a:xfrm>
            <a:off x="264174" y="2060848"/>
            <a:ext cx="514885" cy="1015663"/>
          </a:xfrm>
          <a:prstGeom prst="rect">
            <a:avLst/>
          </a:prstGeom>
          <a:noFill/>
        </p:spPr>
        <p:txBody>
          <a:bodyPr wrap="none">
            <a:spAutoFit/>
          </a:bodyPr>
          <a:lstStyle/>
          <a:p>
            <a:pPr>
              <a:defRPr/>
            </a:pPr>
            <a:r>
              <a:rPr lang="en-US" sz="6000" i="1" dirty="0">
                <a:solidFill>
                  <a:schemeClr val="bg1"/>
                </a:solidFill>
                <a:latin typeface="+mj-lt"/>
              </a:rPr>
              <a:t>1</a:t>
            </a:r>
          </a:p>
        </p:txBody>
      </p:sp>
      <p:sp>
        <p:nvSpPr>
          <p:cNvPr id="9" name="TextBox 8"/>
          <p:cNvSpPr txBox="1"/>
          <p:nvPr>
            <p:custDataLst>
              <p:tags r:id="rId5"/>
            </p:custDataLst>
          </p:nvPr>
        </p:nvSpPr>
        <p:spPr>
          <a:xfrm>
            <a:off x="251520" y="3184722"/>
            <a:ext cx="614271" cy="1015663"/>
          </a:xfrm>
          <a:prstGeom prst="rect">
            <a:avLst/>
          </a:prstGeom>
          <a:noFill/>
        </p:spPr>
        <p:txBody>
          <a:bodyPr wrap="none">
            <a:spAutoFit/>
          </a:bodyPr>
          <a:lstStyle/>
          <a:p>
            <a:pPr>
              <a:defRPr/>
            </a:pPr>
            <a:r>
              <a:rPr lang="en-US" sz="6000" i="1" dirty="0">
                <a:solidFill>
                  <a:schemeClr val="bg1"/>
                </a:solidFill>
                <a:latin typeface="+mj-lt"/>
              </a:rPr>
              <a:t>2</a:t>
            </a:r>
          </a:p>
        </p:txBody>
      </p:sp>
      <p:sp>
        <p:nvSpPr>
          <p:cNvPr id="10" name="TextBox 9"/>
          <p:cNvSpPr txBox="1"/>
          <p:nvPr>
            <p:custDataLst>
              <p:tags r:id="rId6"/>
            </p:custDataLst>
          </p:nvPr>
        </p:nvSpPr>
        <p:spPr>
          <a:xfrm>
            <a:off x="253925" y="4228838"/>
            <a:ext cx="609462" cy="1015663"/>
          </a:xfrm>
          <a:prstGeom prst="rect">
            <a:avLst/>
          </a:prstGeom>
          <a:noFill/>
        </p:spPr>
        <p:txBody>
          <a:bodyPr wrap="none">
            <a:spAutoFit/>
          </a:bodyPr>
          <a:lstStyle/>
          <a:p>
            <a:pPr>
              <a:defRPr/>
            </a:pPr>
            <a:r>
              <a:rPr lang="en-US" sz="6000" i="1" dirty="0">
                <a:solidFill>
                  <a:schemeClr val="bg1"/>
                </a:solidFill>
                <a:latin typeface="+mj-lt"/>
              </a:rPr>
              <a:t>3</a:t>
            </a:r>
          </a:p>
        </p:txBody>
      </p:sp>
      <p:cxnSp>
        <p:nvCxnSpPr>
          <p:cNvPr id="12" name="Straight Connector 11"/>
          <p:cNvCxnSpPr/>
          <p:nvPr/>
        </p:nvCxnSpPr>
        <p:spPr>
          <a:xfrm rot="10800000">
            <a:off x="3881431" y="3611564"/>
            <a:ext cx="5205341" cy="0"/>
          </a:xfrm>
          <a:prstGeom prst="line">
            <a:avLst/>
          </a:prstGeom>
          <a:ln w="3175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3881431" y="4939410"/>
            <a:ext cx="5205341" cy="0"/>
          </a:xfrm>
          <a:prstGeom prst="line">
            <a:avLst/>
          </a:prstGeom>
          <a:ln w="3175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3881431" y="2239963"/>
            <a:ext cx="5205341" cy="0"/>
          </a:xfrm>
          <a:prstGeom prst="line">
            <a:avLst/>
          </a:prstGeom>
          <a:ln w="3175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749042" y="1927656"/>
            <a:ext cx="2226892" cy="338554"/>
          </a:xfrm>
          <a:prstGeom prst="rect">
            <a:avLst/>
          </a:prstGeom>
          <a:noFill/>
        </p:spPr>
        <p:txBody>
          <a:bodyPr wrap="none" rtlCol="0">
            <a:spAutoFit/>
          </a:bodyPr>
          <a:lstStyle/>
          <a:p>
            <a:pPr algn="l"/>
            <a:r>
              <a:rPr lang="en-US" sz="1600" i="1" dirty="0" smtClean="0"/>
              <a:t>Exemplary Performers</a:t>
            </a:r>
            <a:endParaRPr lang="en-US" sz="1600" i="1" dirty="0"/>
          </a:p>
        </p:txBody>
      </p:sp>
      <p:sp>
        <p:nvSpPr>
          <p:cNvPr id="17" name="TextBox 16"/>
          <p:cNvSpPr txBox="1"/>
          <p:nvPr/>
        </p:nvSpPr>
        <p:spPr>
          <a:xfrm>
            <a:off x="3749045" y="3308796"/>
            <a:ext cx="1822422" cy="338554"/>
          </a:xfrm>
          <a:prstGeom prst="rect">
            <a:avLst/>
          </a:prstGeom>
          <a:noFill/>
        </p:spPr>
        <p:txBody>
          <a:bodyPr wrap="none" rtlCol="0">
            <a:spAutoFit/>
          </a:bodyPr>
          <a:lstStyle/>
          <a:p>
            <a:pPr algn="l"/>
            <a:r>
              <a:rPr lang="en-US" sz="1600" i="1" dirty="0" smtClean="0"/>
              <a:t>Viable Performers</a:t>
            </a:r>
            <a:endParaRPr lang="en-US" sz="1600" i="1" dirty="0"/>
          </a:p>
        </p:txBody>
      </p:sp>
      <p:sp>
        <p:nvSpPr>
          <p:cNvPr id="18" name="TextBox 17"/>
          <p:cNvSpPr txBox="1"/>
          <p:nvPr/>
        </p:nvSpPr>
        <p:spPr>
          <a:xfrm>
            <a:off x="3749040" y="4644926"/>
            <a:ext cx="2135521" cy="338554"/>
          </a:xfrm>
          <a:prstGeom prst="rect">
            <a:avLst/>
          </a:prstGeom>
          <a:noFill/>
        </p:spPr>
        <p:txBody>
          <a:bodyPr wrap="none" rtlCol="0">
            <a:spAutoFit/>
          </a:bodyPr>
          <a:lstStyle/>
          <a:p>
            <a:pPr algn="l"/>
            <a:r>
              <a:rPr lang="en-US" sz="1600" i="1" dirty="0" smtClean="0"/>
              <a:t>Adequate Performers</a:t>
            </a:r>
            <a:endParaRPr lang="en-US" sz="1600" i="1" dirty="0"/>
          </a:p>
        </p:txBody>
      </p:sp>
      <p:sp>
        <p:nvSpPr>
          <p:cNvPr id="39" name="TextBox 38"/>
          <p:cNvSpPr txBox="1"/>
          <p:nvPr>
            <p:custDataLst>
              <p:tags r:id="rId7"/>
            </p:custDataLst>
          </p:nvPr>
        </p:nvSpPr>
        <p:spPr>
          <a:xfrm>
            <a:off x="246711" y="5293657"/>
            <a:ext cx="619080" cy="1015663"/>
          </a:xfrm>
          <a:prstGeom prst="rect">
            <a:avLst/>
          </a:prstGeom>
          <a:noFill/>
        </p:spPr>
        <p:txBody>
          <a:bodyPr wrap="none">
            <a:spAutoFit/>
          </a:bodyPr>
          <a:lstStyle/>
          <a:p>
            <a:pPr>
              <a:defRPr/>
            </a:pPr>
            <a:r>
              <a:rPr lang="en-US" sz="6000" i="1" dirty="0" smtClean="0">
                <a:solidFill>
                  <a:schemeClr val="bg1"/>
                </a:solidFill>
                <a:latin typeface="+mj-lt"/>
              </a:rPr>
              <a:t>4</a:t>
            </a:r>
            <a:endParaRPr lang="en-US" sz="6000" i="1" dirty="0">
              <a:solidFill>
                <a:schemeClr val="bg1"/>
              </a:solidFill>
              <a:latin typeface="+mj-lt"/>
            </a:endParaRPr>
          </a:p>
        </p:txBody>
      </p:sp>
      <p:pic>
        <p:nvPicPr>
          <p:cNvPr id="29" name="Picture 28" descr="C1Logo.PNG"/>
          <p:cNvPicPr>
            <a:picLocks noChangeAspect="1"/>
          </p:cNvPicPr>
          <p:nvPr/>
        </p:nvPicPr>
        <p:blipFill>
          <a:blip r:embed="rId10" cstate="print"/>
          <a:stretch>
            <a:fillRect/>
          </a:stretch>
        </p:blipFill>
        <p:spPr>
          <a:xfrm>
            <a:off x="4461672" y="2278050"/>
            <a:ext cx="1055688" cy="844550"/>
          </a:xfrm>
          <a:prstGeom prst="rect">
            <a:avLst/>
          </a:prstGeom>
        </p:spPr>
      </p:pic>
      <p:pic>
        <p:nvPicPr>
          <p:cNvPr id="30" name="Picture 29" descr="telerik.PNG"/>
          <p:cNvPicPr>
            <a:picLocks noChangeAspect="1"/>
          </p:cNvPicPr>
          <p:nvPr/>
        </p:nvPicPr>
        <p:blipFill>
          <a:blip r:embed="rId11" cstate="print"/>
          <a:stretch>
            <a:fillRect/>
          </a:stretch>
        </p:blipFill>
        <p:spPr>
          <a:xfrm>
            <a:off x="6745510" y="2697480"/>
            <a:ext cx="1575530" cy="629371"/>
          </a:xfrm>
          <a:prstGeom prst="rect">
            <a:avLst/>
          </a:prstGeom>
        </p:spPr>
      </p:pic>
      <p:pic>
        <p:nvPicPr>
          <p:cNvPr id="31" name="Picture 30" descr="infragistics.gif"/>
          <p:cNvPicPr>
            <a:picLocks noChangeAspect="1"/>
          </p:cNvPicPr>
          <p:nvPr/>
        </p:nvPicPr>
        <p:blipFill>
          <a:blip r:embed="rId12" cstate="print"/>
          <a:stretch>
            <a:fillRect/>
          </a:stretch>
        </p:blipFill>
        <p:spPr>
          <a:xfrm>
            <a:off x="5760720" y="2148840"/>
            <a:ext cx="1203990" cy="617274"/>
          </a:xfrm>
          <a:prstGeom prst="rect">
            <a:avLst/>
          </a:prstGeom>
        </p:spPr>
      </p:pic>
      <p:pic>
        <p:nvPicPr>
          <p:cNvPr id="32" name="Picture 31" descr="devexpress.PNG"/>
          <p:cNvPicPr>
            <a:picLocks noChangeAspect="1"/>
          </p:cNvPicPr>
          <p:nvPr/>
        </p:nvPicPr>
        <p:blipFill>
          <a:blip r:embed="rId13" cstate="print"/>
          <a:stretch>
            <a:fillRect/>
          </a:stretch>
        </p:blipFill>
        <p:spPr>
          <a:xfrm>
            <a:off x="4181570" y="3863078"/>
            <a:ext cx="1600200" cy="365760"/>
          </a:xfrm>
          <a:prstGeom prst="rect">
            <a:avLst/>
          </a:prstGeom>
        </p:spPr>
      </p:pic>
      <p:pic>
        <p:nvPicPr>
          <p:cNvPr id="33" name="Picture 32" descr="JanusLogo.png"/>
          <p:cNvPicPr>
            <a:picLocks noChangeAspect="1"/>
          </p:cNvPicPr>
          <p:nvPr/>
        </p:nvPicPr>
        <p:blipFill>
          <a:blip r:embed="rId14" cstate="print"/>
          <a:stretch>
            <a:fillRect/>
          </a:stretch>
        </p:blipFill>
        <p:spPr>
          <a:xfrm>
            <a:off x="4181570" y="5293657"/>
            <a:ext cx="1127504" cy="340873"/>
          </a:xfrm>
          <a:prstGeom prst="rect">
            <a:avLst/>
          </a:prstGeom>
        </p:spPr>
      </p:pic>
      <p:pic>
        <p:nvPicPr>
          <p:cNvPr id="34" name="Picture 33" descr="IntersoftSolutions_logo.png"/>
          <p:cNvPicPr>
            <a:picLocks noChangeAspect="1"/>
          </p:cNvPicPr>
          <p:nvPr/>
        </p:nvPicPr>
        <p:blipFill>
          <a:blip r:embed="rId15" cstate="print"/>
          <a:stretch>
            <a:fillRect/>
          </a:stretch>
        </p:blipFill>
        <p:spPr>
          <a:xfrm>
            <a:off x="6222085" y="3863078"/>
            <a:ext cx="1895443" cy="444700"/>
          </a:xfrm>
          <a:prstGeom prst="rect">
            <a:avLst/>
          </a:prstGeom>
        </p:spPr>
      </p:pic>
      <p:pic>
        <p:nvPicPr>
          <p:cNvPr id="23" name="Picture 22" descr="sample_linkbar-itrgNEW.gif">
            <a:hlinkClick r:id="rId16"/>
          </p:cNvPr>
          <p:cNvPicPr>
            <a:picLocks noChangeAspect="1"/>
          </p:cNvPicPr>
          <p:nvPr/>
        </p:nvPicPr>
        <p:blipFill>
          <a:blip r:embed="rId1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57176" y="1280160"/>
            <a:ext cx="8620124" cy="657225"/>
          </a:xfrm>
        </p:spPr>
        <p:txBody>
          <a:bodyPr/>
          <a:lstStyle/>
          <a:p>
            <a:r>
              <a:rPr lang="en-US" dirty="0" smtClean="0"/>
              <a:t>Developing for mobile environments is a challenge for many developers, but with the right tool set, the job can be much easier.</a:t>
            </a:r>
          </a:p>
          <a:p>
            <a:endParaRPr lang="en-US" dirty="0">
              <a:solidFill>
                <a:srgbClr val="FF0000"/>
              </a:solidFill>
            </a:endParaRPr>
          </a:p>
        </p:txBody>
      </p:sp>
      <p:sp>
        <p:nvSpPr>
          <p:cNvPr id="3" name="Title 2"/>
          <p:cNvSpPr>
            <a:spLocks noGrp="1"/>
          </p:cNvSpPr>
          <p:nvPr>
            <p:ph type="title"/>
          </p:nvPr>
        </p:nvSpPr>
        <p:spPr/>
        <p:txBody>
          <a:bodyPr/>
          <a:lstStyle/>
          <a:p>
            <a:r>
              <a:rPr lang="en-US" dirty="0" smtClean="0"/>
              <a:t>Trends are moving towards mobile interfaces. If your organization isn’t providing one now, it may be lagging behind</a:t>
            </a:r>
            <a:endParaRPr lang="en-US" dirty="0"/>
          </a:p>
        </p:txBody>
      </p:sp>
      <p:sp>
        <p:nvSpPr>
          <p:cNvPr id="5" name="TextBox 4"/>
          <p:cNvSpPr txBox="1"/>
          <p:nvPr>
            <p:custDataLst>
              <p:tags r:id="rId1"/>
            </p:custDataLst>
          </p:nvPr>
        </p:nvSpPr>
        <p:spPr>
          <a:xfrm>
            <a:off x="0" y="2230538"/>
            <a:ext cx="3246438" cy="823912"/>
          </a:xfrm>
          <a:prstGeom prst="homePlate">
            <a:avLst>
              <a:gd name="adj" fmla="val 0"/>
            </a:avLst>
          </a:prstGeom>
          <a:solidFill>
            <a:srgbClr val="CECECE"/>
          </a:solidFill>
        </p:spPr>
        <p:txBody>
          <a:bodyPr anchor="ctr"/>
          <a:lstStyle/>
          <a:p>
            <a:pPr marL="690563" algn="l">
              <a:defRPr/>
            </a:pPr>
            <a:r>
              <a:rPr lang="en-US" sz="1600" dirty="0" smtClean="0">
                <a:latin typeface="+mn-lt"/>
              </a:rPr>
              <a:t>Desktop Development</a:t>
            </a:r>
            <a:endParaRPr lang="en-US" sz="1600" dirty="0">
              <a:latin typeface="+mn-lt"/>
            </a:endParaRPr>
          </a:p>
        </p:txBody>
      </p:sp>
      <p:sp>
        <p:nvSpPr>
          <p:cNvPr id="6" name="TextBox 5"/>
          <p:cNvSpPr txBox="1"/>
          <p:nvPr>
            <p:custDataLst>
              <p:tags r:id="rId2"/>
            </p:custDataLst>
          </p:nvPr>
        </p:nvSpPr>
        <p:spPr>
          <a:xfrm>
            <a:off x="0" y="3326631"/>
            <a:ext cx="3246438" cy="822325"/>
          </a:xfrm>
          <a:prstGeom prst="homePlate">
            <a:avLst>
              <a:gd name="adj" fmla="val 0"/>
            </a:avLst>
          </a:prstGeom>
          <a:solidFill>
            <a:schemeClr val="accent3"/>
          </a:solidFill>
        </p:spPr>
        <p:txBody>
          <a:bodyPr anchor="ctr"/>
          <a:lstStyle/>
          <a:p>
            <a:pPr marL="690563" algn="l">
              <a:defRPr/>
            </a:pPr>
            <a:r>
              <a:rPr lang="en-US" sz="1600" dirty="0" smtClean="0">
                <a:latin typeface="+mn-lt"/>
              </a:rPr>
              <a:t>Web Development</a:t>
            </a:r>
            <a:endParaRPr lang="en-US" sz="1600" dirty="0">
              <a:latin typeface="+mn-lt"/>
            </a:endParaRPr>
          </a:p>
        </p:txBody>
      </p:sp>
      <p:sp>
        <p:nvSpPr>
          <p:cNvPr id="7" name="TextBox 6"/>
          <p:cNvSpPr txBox="1"/>
          <p:nvPr>
            <p:custDataLst>
              <p:tags r:id="rId3"/>
            </p:custDataLst>
          </p:nvPr>
        </p:nvSpPr>
        <p:spPr>
          <a:xfrm>
            <a:off x="0" y="4421137"/>
            <a:ext cx="3635896" cy="823913"/>
          </a:xfrm>
          <a:prstGeom prst="homePlate">
            <a:avLst/>
          </a:prstGeom>
          <a:solidFill>
            <a:srgbClr val="C77709"/>
          </a:solidFill>
        </p:spPr>
        <p:txBody>
          <a:bodyPr anchor="ctr"/>
          <a:lstStyle/>
          <a:p>
            <a:pPr marL="690563" algn="l">
              <a:defRPr/>
            </a:pPr>
            <a:r>
              <a:rPr lang="en-US" sz="1600" b="1" dirty="0" smtClean="0">
                <a:latin typeface="+mn-lt"/>
              </a:rPr>
              <a:t>Mobile Development</a:t>
            </a:r>
            <a:endParaRPr lang="en-US" sz="1600" b="1" dirty="0">
              <a:latin typeface="+mn-lt"/>
            </a:endParaRPr>
          </a:p>
        </p:txBody>
      </p:sp>
      <p:sp>
        <p:nvSpPr>
          <p:cNvPr id="8" name="TextBox 7"/>
          <p:cNvSpPr txBox="1"/>
          <p:nvPr>
            <p:custDataLst>
              <p:tags r:id="rId4"/>
            </p:custDataLst>
          </p:nvPr>
        </p:nvSpPr>
        <p:spPr>
          <a:xfrm>
            <a:off x="264174" y="2060848"/>
            <a:ext cx="514885" cy="1015663"/>
          </a:xfrm>
          <a:prstGeom prst="rect">
            <a:avLst/>
          </a:prstGeom>
          <a:noFill/>
        </p:spPr>
        <p:txBody>
          <a:bodyPr wrap="none">
            <a:spAutoFit/>
          </a:bodyPr>
          <a:lstStyle/>
          <a:p>
            <a:pPr>
              <a:defRPr/>
            </a:pPr>
            <a:r>
              <a:rPr lang="en-US" sz="6000" i="1" dirty="0">
                <a:solidFill>
                  <a:schemeClr val="bg1"/>
                </a:solidFill>
                <a:latin typeface="+mj-lt"/>
              </a:rPr>
              <a:t>1</a:t>
            </a:r>
          </a:p>
        </p:txBody>
      </p:sp>
      <p:sp>
        <p:nvSpPr>
          <p:cNvPr id="9" name="TextBox 8"/>
          <p:cNvSpPr txBox="1"/>
          <p:nvPr>
            <p:custDataLst>
              <p:tags r:id="rId5"/>
            </p:custDataLst>
          </p:nvPr>
        </p:nvSpPr>
        <p:spPr>
          <a:xfrm>
            <a:off x="251520" y="3184722"/>
            <a:ext cx="614271" cy="1015663"/>
          </a:xfrm>
          <a:prstGeom prst="rect">
            <a:avLst/>
          </a:prstGeom>
          <a:noFill/>
        </p:spPr>
        <p:txBody>
          <a:bodyPr wrap="none">
            <a:spAutoFit/>
          </a:bodyPr>
          <a:lstStyle/>
          <a:p>
            <a:pPr>
              <a:defRPr/>
            </a:pPr>
            <a:r>
              <a:rPr lang="en-US" sz="6000" i="1" dirty="0">
                <a:solidFill>
                  <a:schemeClr val="bg1"/>
                </a:solidFill>
                <a:latin typeface="+mj-lt"/>
              </a:rPr>
              <a:t>2</a:t>
            </a:r>
          </a:p>
        </p:txBody>
      </p:sp>
      <p:sp>
        <p:nvSpPr>
          <p:cNvPr id="10" name="TextBox 9"/>
          <p:cNvSpPr txBox="1"/>
          <p:nvPr>
            <p:custDataLst>
              <p:tags r:id="rId6"/>
            </p:custDataLst>
          </p:nvPr>
        </p:nvSpPr>
        <p:spPr>
          <a:xfrm>
            <a:off x="253925" y="4228838"/>
            <a:ext cx="609462" cy="1015663"/>
          </a:xfrm>
          <a:prstGeom prst="rect">
            <a:avLst/>
          </a:prstGeom>
          <a:noFill/>
        </p:spPr>
        <p:txBody>
          <a:bodyPr wrap="none">
            <a:spAutoFit/>
          </a:bodyPr>
          <a:lstStyle/>
          <a:p>
            <a:pPr>
              <a:defRPr/>
            </a:pPr>
            <a:r>
              <a:rPr lang="en-US" sz="6000" i="1" dirty="0">
                <a:solidFill>
                  <a:schemeClr val="bg1"/>
                </a:solidFill>
                <a:latin typeface="+mj-lt"/>
              </a:rPr>
              <a:t>3</a:t>
            </a:r>
          </a:p>
        </p:txBody>
      </p:sp>
      <p:cxnSp>
        <p:nvCxnSpPr>
          <p:cNvPr id="12" name="Straight Connector 11"/>
          <p:cNvCxnSpPr/>
          <p:nvPr/>
        </p:nvCxnSpPr>
        <p:spPr>
          <a:xfrm rot="10800000">
            <a:off x="3881431" y="3611564"/>
            <a:ext cx="5205341" cy="0"/>
          </a:xfrm>
          <a:prstGeom prst="line">
            <a:avLst/>
          </a:prstGeom>
          <a:ln w="3175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3881431" y="4939410"/>
            <a:ext cx="5205341" cy="0"/>
          </a:xfrm>
          <a:prstGeom prst="line">
            <a:avLst/>
          </a:prstGeom>
          <a:ln w="3175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3881431" y="2239963"/>
            <a:ext cx="5205341" cy="0"/>
          </a:xfrm>
          <a:prstGeom prst="line">
            <a:avLst/>
          </a:prstGeom>
          <a:ln w="3175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749042" y="1927656"/>
            <a:ext cx="2226892" cy="338554"/>
          </a:xfrm>
          <a:prstGeom prst="rect">
            <a:avLst/>
          </a:prstGeom>
          <a:noFill/>
        </p:spPr>
        <p:txBody>
          <a:bodyPr wrap="none" rtlCol="0">
            <a:spAutoFit/>
          </a:bodyPr>
          <a:lstStyle/>
          <a:p>
            <a:pPr algn="l"/>
            <a:r>
              <a:rPr lang="en-US" sz="1600" i="1" dirty="0" smtClean="0"/>
              <a:t>Exemplary Performers</a:t>
            </a:r>
            <a:endParaRPr lang="en-US" sz="1600" i="1" dirty="0"/>
          </a:p>
        </p:txBody>
      </p:sp>
      <p:sp>
        <p:nvSpPr>
          <p:cNvPr id="17" name="TextBox 16"/>
          <p:cNvSpPr txBox="1"/>
          <p:nvPr/>
        </p:nvSpPr>
        <p:spPr>
          <a:xfrm>
            <a:off x="3749045" y="3308796"/>
            <a:ext cx="1822422" cy="338554"/>
          </a:xfrm>
          <a:prstGeom prst="rect">
            <a:avLst/>
          </a:prstGeom>
          <a:noFill/>
        </p:spPr>
        <p:txBody>
          <a:bodyPr wrap="none" rtlCol="0">
            <a:spAutoFit/>
          </a:bodyPr>
          <a:lstStyle/>
          <a:p>
            <a:pPr algn="l"/>
            <a:r>
              <a:rPr lang="en-US" sz="1600" i="1" dirty="0" smtClean="0"/>
              <a:t>Viable Performers</a:t>
            </a:r>
            <a:endParaRPr lang="en-US" sz="1600" i="1" dirty="0"/>
          </a:p>
        </p:txBody>
      </p:sp>
      <p:sp>
        <p:nvSpPr>
          <p:cNvPr id="18" name="TextBox 17"/>
          <p:cNvSpPr txBox="1"/>
          <p:nvPr/>
        </p:nvSpPr>
        <p:spPr>
          <a:xfrm>
            <a:off x="3749040" y="4644926"/>
            <a:ext cx="2135521" cy="338554"/>
          </a:xfrm>
          <a:prstGeom prst="rect">
            <a:avLst/>
          </a:prstGeom>
          <a:noFill/>
        </p:spPr>
        <p:txBody>
          <a:bodyPr wrap="none" rtlCol="0">
            <a:spAutoFit/>
          </a:bodyPr>
          <a:lstStyle/>
          <a:p>
            <a:pPr algn="l"/>
            <a:r>
              <a:rPr lang="en-US" sz="1600" i="1" dirty="0" smtClean="0"/>
              <a:t>Adequate Performers</a:t>
            </a:r>
            <a:endParaRPr lang="en-US" sz="1600" i="1" dirty="0"/>
          </a:p>
        </p:txBody>
      </p:sp>
      <p:sp>
        <p:nvSpPr>
          <p:cNvPr id="39" name="TextBox 38"/>
          <p:cNvSpPr txBox="1"/>
          <p:nvPr>
            <p:custDataLst>
              <p:tags r:id="rId7"/>
            </p:custDataLst>
          </p:nvPr>
        </p:nvSpPr>
        <p:spPr>
          <a:xfrm>
            <a:off x="246711" y="5293657"/>
            <a:ext cx="619080" cy="1015663"/>
          </a:xfrm>
          <a:prstGeom prst="rect">
            <a:avLst/>
          </a:prstGeom>
          <a:noFill/>
        </p:spPr>
        <p:txBody>
          <a:bodyPr wrap="none">
            <a:spAutoFit/>
          </a:bodyPr>
          <a:lstStyle/>
          <a:p>
            <a:pPr>
              <a:defRPr/>
            </a:pPr>
            <a:r>
              <a:rPr lang="en-US" sz="6000" i="1" dirty="0" smtClean="0">
                <a:solidFill>
                  <a:schemeClr val="bg1"/>
                </a:solidFill>
                <a:latin typeface="+mj-lt"/>
              </a:rPr>
              <a:t>4</a:t>
            </a:r>
            <a:endParaRPr lang="en-US" sz="6000" i="1" dirty="0">
              <a:solidFill>
                <a:schemeClr val="bg1"/>
              </a:solidFill>
              <a:latin typeface="+mj-lt"/>
            </a:endParaRPr>
          </a:p>
        </p:txBody>
      </p:sp>
      <p:pic>
        <p:nvPicPr>
          <p:cNvPr id="29" name="Picture 28" descr="C1Logo.PNG"/>
          <p:cNvPicPr>
            <a:picLocks noChangeAspect="1"/>
          </p:cNvPicPr>
          <p:nvPr/>
        </p:nvPicPr>
        <p:blipFill>
          <a:blip r:embed="rId10" cstate="print"/>
          <a:stretch>
            <a:fillRect/>
          </a:stretch>
        </p:blipFill>
        <p:spPr>
          <a:xfrm>
            <a:off x="4461672" y="2278050"/>
            <a:ext cx="1055688" cy="844550"/>
          </a:xfrm>
          <a:prstGeom prst="rect">
            <a:avLst/>
          </a:prstGeom>
        </p:spPr>
      </p:pic>
      <p:pic>
        <p:nvPicPr>
          <p:cNvPr id="30" name="Picture 29" descr="telerik.PNG"/>
          <p:cNvPicPr>
            <a:picLocks noChangeAspect="1"/>
          </p:cNvPicPr>
          <p:nvPr/>
        </p:nvPicPr>
        <p:blipFill>
          <a:blip r:embed="rId11" cstate="print"/>
          <a:stretch>
            <a:fillRect/>
          </a:stretch>
        </p:blipFill>
        <p:spPr>
          <a:xfrm>
            <a:off x="3995937" y="3714029"/>
            <a:ext cx="1575530" cy="629371"/>
          </a:xfrm>
          <a:prstGeom prst="rect">
            <a:avLst/>
          </a:prstGeom>
        </p:spPr>
      </p:pic>
      <p:pic>
        <p:nvPicPr>
          <p:cNvPr id="31" name="Picture 30" descr="infragistics.gif"/>
          <p:cNvPicPr>
            <a:picLocks noChangeAspect="1"/>
          </p:cNvPicPr>
          <p:nvPr/>
        </p:nvPicPr>
        <p:blipFill>
          <a:blip r:embed="rId12" cstate="print"/>
          <a:stretch>
            <a:fillRect/>
          </a:stretch>
        </p:blipFill>
        <p:spPr>
          <a:xfrm>
            <a:off x="6065490" y="2445966"/>
            <a:ext cx="1203990" cy="617274"/>
          </a:xfrm>
          <a:prstGeom prst="rect">
            <a:avLst/>
          </a:prstGeom>
        </p:spPr>
      </p:pic>
      <p:pic>
        <p:nvPicPr>
          <p:cNvPr id="32" name="Picture 31" descr="devexpress.PNG"/>
          <p:cNvPicPr>
            <a:picLocks noChangeAspect="1"/>
          </p:cNvPicPr>
          <p:nvPr/>
        </p:nvPicPr>
        <p:blipFill>
          <a:blip r:embed="rId13" cstate="print"/>
          <a:stretch>
            <a:fillRect/>
          </a:stretch>
        </p:blipFill>
        <p:spPr>
          <a:xfrm>
            <a:off x="5965817" y="4288561"/>
            <a:ext cx="1600200" cy="365760"/>
          </a:xfrm>
          <a:prstGeom prst="rect">
            <a:avLst/>
          </a:prstGeom>
        </p:spPr>
      </p:pic>
      <p:pic>
        <p:nvPicPr>
          <p:cNvPr id="33" name="Picture 32" descr="JanusLogo.png"/>
          <p:cNvPicPr>
            <a:picLocks noChangeAspect="1"/>
          </p:cNvPicPr>
          <p:nvPr/>
        </p:nvPicPr>
        <p:blipFill>
          <a:blip r:embed="rId14" cstate="print"/>
          <a:stretch>
            <a:fillRect/>
          </a:stretch>
        </p:blipFill>
        <p:spPr>
          <a:xfrm>
            <a:off x="6316228" y="5348877"/>
            <a:ext cx="1127504" cy="340873"/>
          </a:xfrm>
          <a:prstGeom prst="rect">
            <a:avLst/>
          </a:prstGeom>
        </p:spPr>
      </p:pic>
      <p:pic>
        <p:nvPicPr>
          <p:cNvPr id="34" name="Picture 33" descr="IntersoftSolutions_logo.png"/>
          <p:cNvPicPr>
            <a:picLocks noChangeAspect="1"/>
          </p:cNvPicPr>
          <p:nvPr/>
        </p:nvPicPr>
        <p:blipFill>
          <a:blip r:embed="rId15" cstate="print"/>
          <a:stretch>
            <a:fillRect/>
          </a:stretch>
        </p:blipFill>
        <p:spPr>
          <a:xfrm>
            <a:off x="4070374" y="5245050"/>
            <a:ext cx="1895443" cy="444700"/>
          </a:xfrm>
          <a:prstGeom prst="rect">
            <a:avLst/>
          </a:prstGeom>
        </p:spPr>
      </p:pic>
      <p:pic>
        <p:nvPicPr>
          <p:cNvPr id="23" name="Picture 22" descr="sample_linkbar-itrgNEW.gif">
            <a:hlinkClick r:id="rId16"/>
          </p:cNvPr>
          <p:cNvPicPr>
            <a:picLocks noChangeAspect="1"/>
          </p:cNvPicPr>
          <p:nvPr/>
        </p:nvPicPr>
        <p:blipFill>
          <a:blip r:embed="rId1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9"/>
          </p:nvPr>
        </p:nvSpPr>
        <p:spPr/>
        <p:txBody>
          <a:bodyPr/>
          <a:lstStyle/>
          <a:p>
            <a:r>
              <a:rPr lang="en-CA" dirty="0" smtClean="0"/>
              <a:t>Spending a little on development components means a lot less time spent developing solutions, and that equates to remarkable cost savings.</a:t>
            </a:r>
          </a:p>
          <a:p>
            <a:endParaRPr lang="en-CA" dirty="0">
              <a:solidFill>
                <a:srgbClr val="FF0000"/>
              </a:solidFill>
            </a:endParaRPr>
          </a:p>
        </p:txBody>
      </p:sp>
      <p:sp>
        <p:nvSpPr>
          <p:cNvPr id="7" name="Title 6"/>
          <p:cNvSpPr>
            <a:spLocks noGrp="1"/>
          </p:cNvSpPr>
          <p:nvPr>
            <p:ph type="title"/>
          </p:nvPr>
        </p:nvSpPr>
        <p:spPr/>
        <p:txBody>
          <a:bodyPr/>
          <a:lstStyle/>
          <a:p>
            <a:r>
              <a:rPr lang="en-CA" dirty="0" smtClean="0"/>
              <a:t>Introduction</a:t>
            </a:r>
            <a:endParaRPr lang="en-CA" dirty="0"/>
          </a:p>
        </p:txBody>
      </p:sp>
      <p:sp>
        <p:nvSpPr>
          <p:cNvPr id="18" name="Text Placeholder 17"/>
          <p:cNvSpPr>
            <a:spLocks noGrp="1"/>
          </p:cNvSpPr>
          <p:nvPr>
            <p:ph type="body" sz="quarter" idx="16"/>
          </p:nvPr>
        </p:nvSpPr>
        <p:spPr>
          <a:xfrm>
            <a:off x="249303" y="2924944"/>
            <a:ext cx="4034665" cy="2927216"/>
          </a:xfrm>
        </p:spPr>
        <p:txBody>
          <a:bodyPr/>
          <a:lstStyle/>
          <a:p>
            <a:r>
              <a:rPr lang="en-CA" dirty="0" smtClean="0"/>
              <a:t>Enterprises that </a:t>
            </a:r>
            <a:r>
              <a:rPr lang="en-CA" b="1" i="1" dirty="0" smtClean="0"/>
              <a:t>develop software </a:t>
            </a:r>
            <a:r>
              <a:rPr lang="en-CA" dirty="0" smtClean="0"/>
              <a:t>and want to:</a:t>
            </a:r>
          </a:p>
          <a:p>
            <a:pPr lvl="1"/>
            <a:r>
              <a:rPr lang="en-CA" dirty="0" smtClean="0"/>
              <a:t>Create more high-quality features in less time.</a:t>
            </a:r>
          </a:p>
          <a:p>
            <a:pPr lvl="1"/>
            <a:r>
              <a:rPr lang="en-CA" dirty="0" smtClean="0"/>
              <a:t>Keep pace with the ever-changing world of software development.</a:t>
            </a:r>
          </a:p>
          <a:p>
            <a:pPr lvl="1"/>
            <a:r>
              <a:rPr lang="en-CA" dirty="0" smtClean="0"/>
              <a:t>Add missing functionality or enhanced functionality without writing lines of code.</a:t>
            </a:r>
          </a:p>
          <a:p>
            <a:endParaRPr lang="en-CA" dirty="0" smtClean="0"/>
          </a:p>
          <a:p>
            <a:r>
              <a:rPr lang="en-CA" dirty="0" smtClean="0"/>
              <a:t>Enterprises facing business challenges that must respond to the needs of end users (internal or external):</a:t>
            </a:r>
          </a:p>
          <a:p>
            <a:pPr lvl="1"/>
            <a:r>
              <a:rPr lang="en-CA" dirty="0" smtClean="0"/>
              <a:t>With reliable and agile line-of-business solutions.</a:t>
            </a:r>
          </a:p>
          <a:p>
            <a:pPr lvl="1"/>
            <a:r>
              <a:rPr lang="en-CA" dirty="0" smtClean="0"/>
              <a:t>By keeping up-to-speed with current technologies, trends, and design patterns.</a:t>
            </a:r>
            <a:endParaRPr lang="en-CA" dirty="0"/>
          </a:p>
        </p:txBody>
      </p:sp>
      <p:sp>
        <p:nvSpPr>
          <p:cNvPr id="20" name="Text Placeholder 19"/>
          <p:cNvSpPr>
            <a:spLocks noGrp="1"/>
          </p:cNvSpPr>
          <p:nvPr>
            <p:ph type="body" sz="quarter" idx="21"/>
          </p:nvPr>
        </p:nvSpPr>
        <p:spPr/>
        <p:txBody>
          <a:bodyPr/>
          <a:lstStyle/>
          <a:p>
            <a:r>
              <a:rPr lang="en-CA" dirty="0" smtClean="0"/>
              <a:t>This Research Is Designed For:</a:t>
            </a:r>
            <a:endParaRPr lang="en-CA" dirty="0"/>
          </a:p>
        </p:txBody>
      </p:sp>
      <p:sp>
        <p:nvSpPr>
          <p:cNvPr id="21" name="Text Placeholder 20"/>
          <p:cNvSpPr>
            <a:spLocks noGrp="1"/>
          </p:cNvSpPr>
          <p:nvPr>
            <p:ph type="body" sz="quarter" idx="22"/>
          </p:nvPr>
        </p:nvSpPr>
        <p:spPr/>
        <p:txBody>
          <a:bodyPr/>
          <a:lstStyle/>
          <a:p>
            <a:r>
              <a:rPr lang="en-CA" dirty="0" smtClean="0"/>
              <a:t>This Research Will Help You:</a:t>
            </a:r>
            <a:endParaRPr lang="en-CA" dirty="0"/>
          </a:p>
        </p:txBody>
      </p:sp>
      <p:sp>
        <p:nvSpPr>
          <p:cNvPr id="22" name="Text Placeholder 21"/>
          <p:cNvSpPr>
            <a:spLocks noGrp="1"/>
          </p:cNvSpPr>
          <p:nvPr>
            <p:ph type="body" sz="quarter" idx="23"/>
          </p:nvPr>
        </p:nvSpPr>
        <p:spPr/>
        <p:txBody>
          <a:bodyPr/>
          <a:lstStyle/>
          <a:p>
            <a:r>
              <a:rPr lang="en-CA" dirty="0" smtClean="0"/>
              <a:t>Understand what’s new in the development tools/component market.</a:t>
            </a:r>
          </a:p>
          <a:p>
            <a:endParaRPr lang="en-CA" dirty="0" smtClean="0"/>
          </a:p>
          <a:p>
            <a:r>
              <a:rPr lang="en-CA" dirty="0" smtClean="0"/>
              <a:t>Evaluate development tools/component vendors and products for your enterprise needs.</a:t>
            </a:r>
          </a:p>
          <a:p>
            <a:endParaRPr lang="en-CA" dirty="0" smtClean="0"/>
          </a:p>
          <a:p>
            <a:r>
              <a:rPr lang="en-CA" dirty="0" smtClean="0"/>
              <a:t>Determine which products are most appropriate for particular use cases and scenarios.</a:t>
            </a:r>
          </a:p>
          <a:p>
            <a:endParaRPr lang="en-CA" dirty="0" smtClean="0"/>
          </a:p>
          <a:p>
            <a:r>
              <a:rPr lang="en-CA" dirty="0" smtClean="0"/>
              <a:t>Aid in the selection process of a development tools/component package.</a:t>
            </a:r>
          </a:p>
          <a:p>
            <a:endParaRPr lang="en-CA" dirty="0">
              <a:solidFill>
                <a:srgbClr val="FF0000"/>
              </a:solidFill>
            </a:endParaRPr>
          </a:p>
        </p:txBody>
      </p:sp>
      <p:pic>
        <p:nvPicPr>
          <p:cNvPr id="8" name="Picture 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p:txBody>
          <a:bodyPr/>
          <a:lstStyle/>
          <a:p>
            <a:r>
              <a:rPr lang="en-CA" dirty="0" smtClean="0"/>
              <a:t>Business is tight, timelines are tight, and getting more done in less time while remaining in touch with the leading trends in software is critical to any business. Using development components and tools helps your developers stay current with technology trends, providing responsive solutions for your clients.</a:t>
            </a:r>
          </a:p>
          <a:p>
            <a:endParaRPr lang="en-CA" dirty="0" smtClean="0">
              <a:solidFill>
                <a:srgbClr val="FF0000"/>
              </a:solidFill>
            </a:endParaRPr>
          </a:p>
          <a:p>
            <a:r>
              <a:rPr lang="en-CA" dirty="0" err="1" smtClean="0"/>
              <a:t>ComponentOne</a:t>
            </a:r>
            <a:r>
              <a:rPr lang="en-CA" dirty="0" smtClean="0"/>
              <a:t>, the clear leader and champion of the development tool space, has been providing tools, components, and applications to assist developers for over 23 years. It provides the most well-rounded offering of tools in all three of the major categories: Desktop, Mobile, and Web all in one convenient suite.</a:t>
            </a:r>
          </a:p>
          <a:p>
            <a:endParaRPr lang="en-CA" dirty="0" smtClean="0">
              <a:solidFill>
                <a:srgbClr val="FF0000"/>
              </a:solidFill>
            </a:endParaRPr>
          </a:p>
          <a:p>
            <a:r>
              <a:rPr lang="en-CA" dirty="0" smtClean="0"/>
              <a:t>The cost point for each of the vendors is relatively equal; each offers a full “ultimate” suite containing all their products. The products excel at specific functions and features. </a:t>
            </a:r>
            <a:r>
              <a:rPr lang="en-CA" dirty="0" err="1" smtClean="0"/>
              <a:t>Janus</a:t>
            </a:r>
            <a:r>
              <a:rPr lang="en-CA" dirty="0" smtClean="0"/>
              <a:t> Systems received the lowest scoring because its focus is on the desktop space, while the other vendors offer their products across 2 or 3 of the evaluated platforms. </a:t>
            </a:r>
          </a:p>
          <a:p>
            <a:endParaRPr lang="en-CA" dirty="0" smtClean="0">
              <a:solidFill>
                <a:srgbClr val="FF0000"/>
              </a:solidFill>
            </a:endParaRPr>
          </a:p>
          <a:p>
            <a:pPr lvl="0">
              <a:defRPr/>
            </a:pPr>
            <a:r>
              <a:rPr lang="en-CA" dirty="0" smtClean="0"/>
              <a:t>Development managers and leaders must base their decision to use the tools and components detailed in this research not on what their developers tell them, but rather on real empirical evidence. In each case, the vendors described herein offer trial periods for their suites. Use these trials to determine first hand the real cost savings you will see. Developers are often too quick to “build it themselves,” not realizing the impact to the business.</a:t>
            </a:r>
            <a:endParaRPr lang="en-CA"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nvGraphicFramePr>
        <p:xfrm>
          <a:off x="0" y="0"/>
          <a:ext cx="158750" cy="158750"/>
        </p:xfrm>
        <a:graphic>
          <a:graphicData uri="http://schemas.openxmlformats.org/presentationml/2006/ole">
            <p:oleObj spid="_x0000_s147458" name="think-cell Slide" r:id="rId12" imgW="360" imgH="360" progId="">
              <p:embed/>
            </p:oleObj>
          </a:graphicData>
        </a:graphic>
      </p:graphicFrame>
      <p:sp>
        <p:nvSpPr>
          <p:cNvPr id="7" name="Rounded Rectangle 6"/>
          <p:cNvSpPr/>
          <p:nvPr>
            <p:custDataLst>
              <p:tags r:id="rId2"/>
            </p:custDataLst>
          </p:nvPr>
        </p:nvSpPr>
        <p:spPr>
          <a:xfrm rot="10800000">
            <a:off x="251521" y="4977172"/>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8" name="Rounded Rectangle 7"/>
          <p:cNvSpPr/>
          <p:nvPr>
            <p:custDataLst>
              <p:tags r:id="rId3"/>
            </p:custDataLst>
          </p:nvPr>
        </p:nvSpPr>
        <p:spPr>
          <a:xfrm rot="10800000">
            <a:off x="4814045" y="4977173"/>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2" name="Title 1"/>
          <p:cNvSpPr>
            <a:spLocks noGrp="1"/>
          </p:cNvSpPr>
          <p:nvPr>
            <p:ph type="title"/>
            <p:custDataLst>
              <p:tags r:id="rId4"/>
            </p:custDataLst>
          </p:nvPr>
        </p:nvSpPr>
        <p:spPr/>
        <p:txBody>
          <a:bodyPr/>
          <a:lstStyle/>
          <a:p>
            <a:r>
              <a:rPr lang="en-US" dirty="0" smtClean="0"/>
              <a:t>Market Overview</a:t>
            </a:r>
            <a:endParaRPr lang="en-US" dirty="0"/>
          </a:p>
        </p:txBody>
      </p:sp>
      <p:sp>
        <p:nvSpPr>
          <p:cNvPr id="4" name="Rectangle 3"/>
          <p:cNvSpPr/>
          <p:nvPr>
            <p:custDataLst>
              <p:tags r:id="rId5"/>
            </p:custDataLst>
          </p:nvPr>
        </p:nvSpPr>
        <p:spPr>
          <a:xfrm>
            <a:off x="251521" y="1817766"/>
            <a:ext cx="4176464" cy="3600986"/>
          </a:xfrm>
          <a:prstGeom prst="rect">
            <a:avLst/>
          </a:prstGeom>
        </p:spPr>
        <p:txBody>
          <a:bodyPr wrap="square">
            <a:spAutoFit/>
          </a:bodyPr>
          <a:lstStyle/>
          <a:p>
            <a:pPr marL="169863" indent="-169863" algn="l">
              <a:buFont typeface="Arial" pitchFamily="34" charset="0"/>
              <a:buChar char="•"/>
            </a:pPr>
            <a:r>
              <a:rPr lang="en-US" sz="1200" dirty="0" smtClean="0"/>
              <a:t>Vendor supplied development tools and components have been around since the 1980s when many development languages and environments began to evolve into more robust offerings. </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Tools and components were designed to simplify and expedite development of common features and functions.</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Target audience has always been software developers, software architects, and IT professionals responsible for the deployment of business solutions.</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Development tools and components have continually been a means of allowing development groups to stay abreast of the latest technological and software trends and providing an easy to use (often single line of code) integration.</a:t>
            </a:r>
            <a:endParaRPr lang="en-US" sz="1200" dirty="0" smtClean="0">
              <a:solidFill>
                <a:srgbClr val="FF0000"/>
              </a:solidFill>
            </a:endParaRPr>
          </a:p>
          <a:p>
            <a:pPr marL="169863" indent="-169863" algn="l">
              <a:buFont typeface="Arial" pitchFamily="34" charset="0"/>
              <a:buChar char="•"/>
            </a:pPr>
            <a:endParaRPr lang="en-US" sz="1200" dirty="0" smtClean="0">
              <a:solidFill>
                <a:srgbClr val="FF0000"/>
              </a:solidFill>
            </a:endParaRPr>
          </a:p>
        </p:txBody>
      </p:sp>
      <p:sp>
        <p:nvSpPr>
          <p:cNvPr id="5" name="Rectangle 4"/>
          <p:cNvSpPr/>
          <p:nvPr>
            <p:custDataLst>
              <p:tags r:id="rId6"/>
            </p:custDataLst>
          </p:nvPr>
        </p:nvSpPr>
        <p:spPr>
          <a:xfrm>
            <a:off x="4849906" y="1841919"/>
            <a:ext cx="4027394" cy="3046988"/>
          </a:xfrm>
          <a:prstGeom prst="rect">
            <a:avLst/>
          </a:prstGeom>
        </p:spPr>
        <p:txBody>
          <a:bodyPr wrap="square">
            <a:spAutoFit/>
          </a:bodyPr>
          <a:lstStyle/>
          <a:p>
            <a:pPr marL="169863" indent="-169863" algn="l">
              <a:buFont typeface="Arial" pitchFamily="34" charset="0"/>
              <a:buChar char="•"/>
            </a:pPr>
            <a:r>
              <a:rPr lang="en-US" sz="1200" dirty="0" smtClean="0"/>
              <a:t>Development tools vendors continue to mature their products keeping up with the ever-changing technology landscape and the needs of business development groups.</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New functionality, components, and tools are being created to integrate and interface with business pervasive software such as SharePoint, with many of the vendors (ComponentOne in particular) offering a full suite of tools designed specifically for SharePoint development efforts. </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More robust UI tools target agnostic environments so that developers can code once and deploy across desktops, Web, and mobile application spaces.</a:t>
            </a:r>
          </a:p>
          <a:p>
            <a:pPr marL="169863" indent="-169863" algn="l">
              <a:buFont typeface="Arial" pitchFamily="34" charset="0"/>
              <a:buChar char="•"/>
            </a:pPr>
            <a:endParaRPr lang="en-US" sz="1200" b="1" dirty="0" smtClean="0">
              <a:solidFill>
                <a:srgbClr val="FF0000"/>
              </a:solidFill>
            </a:endParaRPr>
          </a:p>
        </p:txBody>
      </p:sp>
      <p:sp>
        <p:nvSpPr>
          <p:cNvPr id="16" name="Rounded Rectangle 15"/>
          <p:cNvSpPr/>
          <p:nvPr>
            <p:custDataLst>
              <p:tags r:id="rId7"/>
            </p:custDataLst>
          </p:nvPr>
        </p:nvSpPr>
        <p:spPr>
          <a:xfrm>
            <a:off x="251520" y="1362075"/>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How it got here</a:t>
            </a:r>
            <a:endParaRPr lang="en-CA" b="1" i="1" dirty="0">
              <a:solidFill>
                <a:schemeClr val="tx1"/>
              </a:solidFill>
            </a:endParaRPr>
          </a:p>
        </p:txBody>
      </p:sp>
      <p:sp>
        <p:nvSpPr>
          <p:cNvPr id="17" name="Rounded Rectangle 16"/>
          <p:cNvSpPr/>
          <p:nvPr>
            <p:custDataLst>
              <p:tags r:id="rId8"/>
            </p:custDataLst>
          </p:nvPr>
        </p:nvSpPr>
        <p:spPr>
          <a:xfrm>
            <a:off x="4814046" y="1362075"/>
            <a:ext cx="4063253"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Where it’s going</a:t>
            </a:r>
            <a:endParaRPr lang="en-CA" b="1" i="1" dirty="0">
              <a:solidFill>
                <a:schemeClr val="tx1"/>
              </a:solidFill>
            </a:endParaRPr>
          </a:p>
        </p:txBody>
      </p:sp>
      <p:grpSp>
        <p:nvGrpSpPr>
          <p:cNvPr id="3" name="Group 135"/>
          <p:cNvGrpSpPr/>
          <p:nvPr>
            <p:custDataLst>
              <p:tags r:id="rId9"/>
            </p:custDataLst>
          </p:nvPr>
        </p:nvGrpSpPr>
        <p:grpSpPr>
          <a:xfrm>
            <a:off x="251520" y="5445224"/>
            <a:ext cx="8625780" cy="838201"/>
            <a:chOff x="328291" y="4509120"/>
            <a:chExt cx="8491858" cy="838201"/>
          </a:xfrm>
        </p:grpSpPr>
        <p:sp>
          <p:nvSpPr>
            <p:cNvPr id="10" name="Rounded Rectangle 9"/>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indent="-180975" algn="l"/>
              <a:r>
                <a:rPr lang="en-CA" sz="1200" dirty="0" smtClean="0">
                  <a:solidFill>
                    <a:schemeClr val="tx1"/>
                  </a:solidFill>
                </a:rPr>
                <a:t>As software trends evolve, so do the features you need to evaluate. Pay close attention to vendors that can offer a single suite of tools capable of performing in all required platform spaces.</a:t>
              </a:r>
            </a:p>
          </p:txBody>
        </p:sp>
        <p:pic>
          <p:nvPicPr>
            <p:cNvPr id="11" name="Picture 10" descr="insight.png"/>
            <p:cNvPicPr>
              <a:picLocks noChangeAspect="1"/>
            </p:cNvPicPr>
            <p:nvPr/>
          </p:nvPicPr>
          <p:blipFill>
            <a:blip r:embed="rId13" cstate="print"/>
            <a:stretch>
              <a:fillRect/>
            </a:stretch>
          </p:blipFill>
          <p:spPr>
            <a:xfrm>
              <a:off x="328291" y="4509120"/>
              <a:ext cx="1000207" cy="838201"/>
            </a:xfrm>
            <a:prstGeom prst="rect">
              <a:avLst/>
            </a:prstGeom>
          </p:spPr>
        </p:pic>
      </p:grpSp>
      <p:pic>
        <p:nvPicPr>
          <p:cNvPr id="13" name="Picture 12" descr="sample_linkbar-itrgNEW.gif">
            <a:hlinkClick r:id="rId14"/>
          </p:cNvPr>
          <p:cNvPicPr>
            <a:picLocks noChangeAspect="1"/>
          </p:cNvPicPr>
          <p:nvPr/>
        </p:nvPicPr>
        <p:blipFill>
          <a:blip r:embed="rId1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Object 75" hidden="1"/>
          <p:cNvGraphicFramePr>
            <a:graphicFrameLocks noChangeAspect="1"/>
          </p:cNvGraphicFramePr>
          <p:nvPr/>
        </p:nvGraphicFramePr>
        <p:xfrm>
          <a:off x="0" y="0"/>
          <a:ext cx="158750" cy="158750"/>
        </p:xfrm>
        <a:graphic>
          <a:graphicData uri="http://schemas.openxmlformats.org/presentationml/2006/ole">
            <p:oleObj spid="_x0000_s148482" name="think-cell Slide" r:id="rId33" imgW="360" imgH="360" progId="">
              <p:embed/>
            </p:oleObj>
          </a:graphicData>
        </a:graphic>
      </p:graphicFrame>
      <p:sp>
        <p:nvSpPr>
          <p:cNvPr id="2" name="Title 1"/>
          <p:cNvSpPr>
            <a:spLocks noGrp="1"/>
          </p:cNvSpPr>
          <p:nvPr>
            <p:ph type="title"/>
            <p:custDataLst>
              <p:tags r:id="rId2"/>
            </p:custDataLst>
          </p:nvPr>
        </p:nvSpPr>
        <p:spPr/>
        <p:txBody>
          <a:bodyPr/>
          <a:lstStyle/>
          <a:p>
            <a:r>
              <a:rPr lang="en-US" dirty="0" smtClean="0"/>
              <a:t>Application Development Components &amp; Tools Evaluation Criteria &amp; Weighting Factors</a:t>
            </a:r>
            <a:endParaRPr lang="en-US" dirty="0"/>
          </a:p>
        </p:txBody>
      </p:sp>
      <p:grpSp>
        <p:nvGrpSpPr>
          <p:cNvPr id="3" name="Group 88"/>
          <p:cNvGrpSpPr/>
          <p:nvPr/>
        </p:nvGrpSpPr>
        <p:grpSpPr>
          <a:xfrm>
            <a:off x="5354647" y="1016732"/>
            <a:ext cx="3356283" cy="1824319"/>
            <a:chOff x="5610442" y="1016732"/>
            <a:chExt cx="3399036" cy="1824319"/>
          </a:xfrm>
        </p:grpSpPr>
        <p:graphicFrame>
          <p:nvGraphicFramePr>
            <p:cNvPr id="43" name="Chart 42"/>
            <p:cNvGraphicFramePr/>
            <p:nvPr/>
          </p:nvGraphicFramePr>
          <p:xfrm>
            <a:off x="5876269" y="1016732"/>
            <a:ext cx="2771597" cy="1824319"/>
          </p:xfrm>
          <a:graphic>
            <a:graphicData uri="http://schemas.openxmlformats.org/drawingml/2006/chart">
              <c:chart xmlns:c="http://schemas.openxmlformats.org/drawingml/2006/chart" xmlns:r="http://schemas.openxmlformats.org/officeDocument/2006/relationships" r:id="rId34"/>
            </a:graphicData>
          </a:graphic>
        </p:graphicFrame>
        <p:sp>
          <p:nvSpPr>
            <p:cNvPr id="51" name="TextBox 50"/>
            <p:cNvSpPr txBox="1"/>
            <p:nvPr/>
          </p:nvSpPr>
          <p:spPr>
            <a:xfrm>
              <a:off x="5610442" y="1771632"/>
              <a:ext cx="872989" cy="276999"/>
            </a:xfrm>
            <a:prstGeom prst="rect">
              <a:avLst/>
            </a:prstGeom>
            <a:noFill/>
          </p:spPr>
          <p:txBody>
            <a:bodyPr wrap="square" rtlCol="0">
              <a:spAutoFit/>
            </a:bodyPr>
            <a:lstStyle/>
            <a:p>
              <a:pPr algn="r"/>
              <a:r>
                <a:rPr lang="en-US" sz="1200" dirty="0" smtClean="0"/>
                <a:t>Features</a:t>
              </a:r>
              <a:endParaRPr lang="en-US" sz="1200" dirty="0"/>
            </a:p>
          </p:txBody>
        </p:sp>
        <p:sp>
          <p:nvSpPr>
            <p:cNvPr id="52" name="TextBox 51"/>
            <p:cNvSpPr txBox="1"/>
            <p:nvPr/>
          </p:nvSpPr>
          <p:spPr>
            <a:xfrm>
              <a:off x="8018221" y="1265214"/>
              <a:ext cx="949182" cy="276999"/>
            </a:xfrm>
            <a:prstGeom prst="rect">
              <a:avLst/>
            </a:prstGeom>
            <a:noFill/>
          </p:spPr>
          <p:txBody>
            <a:bodyPr wrap="square" rtlCol="0">
              <a:spAutoFit/>
            </a:bodyPr>
            <a:lstStyle/>
            <a:p>
              <a:pPr algn="l"/>
              <a:r>
                <a:rPr lang="en-US" sz="1200" dirty="0" smtClean="0"/>
                <a:t>Usability</a:t>
              </a:r>
              <a:endParaRPr lang="en-US" sz="1200" dirty="0"/>
            </a:p>
          </p:txBody>
        </p:sp>
        <p:sp>
          <p:nvSpPr>
            <p:cNvPr id="84" name="TextBox 83"/>
            <p:cNvSpPr txBox="1"/>
            <p:nvPr/>
          </p:nvSpPr>
          <p:spPr>
            <a:xfrm>
              <a:off x="7988289" y="2278050"/>
              <a:ext cx="1021189" cy="276999"/>
            </a:xfrm>
            <a:prstGeom prst="rect">
              <a:avLst/>
            </a:prstGeom>
            <a:noFill/>
          </p:spPr>
          <p:txBody>
            <a:bodyPr wrap="square" rtlCol="0">
              <a:spAutoFit/>
            </a:bodyPr>
            <a:lstStyle/>
            <a:p>
              <a:pPr algn="l"/>
              <a:r>
                <a:rPr lang="en-US" sz="1200" dirty="0" smtClean="0"/>
                <a:t>Architecture</a:t>
              </a:r>
              <a:endParaRPr lang="en-US" sz="1200" dirty="0"/>
            </a:p>
          </p:txBody>
        </p:sp>
      </p:grpSp>
      <p:grpSp>
        <p:nvGrpSpPr>
          <p:cNvPr id="4" name="Group 89"/>
          <p:cNvGrpSpPr/>
          <p:nvPr>
            <p:custDataLst>
              <p:tags r:id="rId3"/>
            </p:custDataLst>
          </p:nvPr>
        </p:nvGrpSpPr>
        <p:grpSpPr>
          <a:xfrm>
            <a:off x="5525576" y="2657622"/>
            <a:ext cx="2902629" cy="1698115"/>
            <a:chOff x="5548305" y="2626930"/>
            <a:chExt cx="2902629" cy="1698115"/>
          </a:xfrm>
        </p:grpSpPr>
        <p:graphicFrame>
          <p:nvGraphicFramePr>
            <p:cNvPr id="50" name="Chart 49"/>
            <p:cNvGraphicFramePr/>
            <p:nvPr/>
          </p:nvGraphicFramePr>
          <p:xfrm>
            <a:off x="5548305" y="2662790"/>
            <a:ext cx="2902629" cy="1639172"/>
          </p:xfrm>
          <a:graphic>
            <a:graphicData uri="http://schemas.openxmlformats.org/drawingml/2006/chart">
              <c:chart xmlns:c="http://schemas.openxmlformats.org/drawingml/2006/chart" xmlns:r="http://schemas.openxmlformats.org/officeDocument/2006/relationships" r:id="rId35"/>
            </a:graphicData>
          </a:graphic>
        </p:graphicFrame>
        <p:sp>
          <p:nvSpPr>
            <p:cNvPr id="60" name="TextBox 59"/>
            <p:cNvSpPr txBox="1"/>
            <p:nvPr/>
          </p:nvSpPr>
          <p:spPr>
            <a:xfrm>
              <a:off x="6464931" y="2626930"/>
              <a:ext cx="1106336" cy="276999"/>
            </a:xfrm>
            <a:prstGeom prst="rect">
              <a:avLst/>
            </a:prstGeom>
            <a:noFill/>
          </p:spPr>
          <p:txBody>
            <a:bodyPr wrap="square" rtlCol="0">
              <a:spAutoFit/>
            </a:bodyPr>
            <a:lstStyle/>
            <a:p>
              <a:r>
                <a:rPr lang="en-US" sz="1200" b="1" dirty="0" smtClean="0"/>
                <a:t>Product</a:t>
              </a:r>
              <a:endParaRPr lang="en-US" sz="1200" b="1" dirty="0"/>
            </a:p>
          </p:txBody>
        </p:sp>
        <p:sp>
          <p:nvSpPr>
            <p:cNvPr id="61" name="TextBox 60"/>
            <p:cNvSpPr txBox="1"/>
            <p:nvPr/>
          </p:nvSpPr>
          <p:spPr>
            <a:xfrm>
              <a:off x="6484064" y="4048046"/>
              <a:ext cx="1106336" cy="276999"/>
            </a:xfrm>
            <a:prstGeom prst="rect">
              <a:avLst/>
            </a:prstGeom>
            <a:noFill/>
          </p:spPr>
          <p:txBody>
            <a:bodyPr wrap="square" rtlCol="0">
              <a:spAutoFit/>
            </a:bodyPr>
            <a:lstStyle/>
            <a:p>
              <a:r>
                <a:rPr lang="en-US" sz="1200" b="1" dirty="0" smtClean="0"/>
                <a:t>Vendor</a:t>
              </a:r>
              <a:endParaRPr lang="en-US" sz="1200" b="1" dirty="0"/>
            </a:p>
          </p:txBody>
        </p:sp>
      </p:grpSp>
      <p:sp>
        <p:nvSpPr>
          <p:cNvPr id="33" name="TextBox 32"/>
          <p:cNvSpPr txBox="1"/>
          <p:nvPr>
            <p:custDataLst>
              <p:tags r:id="rId4"/>
            </p:custDataLst>
          </p:nvPr>
        </p:nvSpPr>
        <p:spPr>
          <a:xfrm>
            <a:off x="257174" y="3668601"/>
            <a:ext cx="4919472" cy="322659"/>
          </a:xfrm>
          <a:prstGeom prst="round2SameRect">
            <a:avLst/>
          </a:prstGeom>
          <a:noFill/>
          <a:ln>
            <a:noFill/>
          </a:ln>
        </p:spPr>
        <p:txBody>
          <a:bodyPr wrap="square">
            <a:spAutoFit/>
          </a:bodyPr>
          <a:lstStyle/>
          <a:p>
            <a:pPr algn="l">
              <a:defRPr/>
            </a:pPr>
            <a:r>
              <a:rPr lang="en-US" sz="1400" dirty="0" smtClean="0">
                <a:latin typeface="Arial" pitchFamily="34" charset="0"/>
                <a:cs typeface="Arial" pitchFamily="34" charset="0"/>
              </a:rPr>
              <a:t>Vendor </a:t>
            </a:r>
            <a:r>
              <a:rPr lang="en-US" sz="1400" dirty="0">
                <a:latin typeface="Arial" pitchFamily="34" charset="0"/>
                <a:cs typeface="Arial" pitchFamily="34" charset="0"/>
              </a:rPr>
              <a:t>Evaluation</a:t>
            </a:r>
          </a:p>
        </p:txBody>
      </p:sp>
      <p:grpSp>
        <p:nvGrpSpPr>
          <p:cNvPr id="5" name="Group 72"/>
          <p:cNvGrpSpPr/>
          <p:nvPr>
            <p:custDataLst>
              <p:tags r:id="rId5"/>
            </p:custDataLst>
          </p:nvPr>
        </p:nvGrpSpPr>
        <p:grpSpPr>
          <a:xfrm>
            <a:off x="257174" y="4546477"/>
            <a:ext cx="4916339" cy="457200"/>
            <a:chOff x="271462" y="4518752"/>
            <a:chExt cx="4916339" cy="365760"/>
          </a:xfrm>
        </p:grpSpPr>
        <p:sp>
          <p:nvSpPr>
            <p:cNvPr id="35" name="Flowchart: Stored Data 20"/>
            <p:cNvSpPr>
              <a:spLocks noChangeArrowheads="1"/>
            </p:cNvSpPr>
            <p:nvPr>
              <p:custDataLst>
                <p:tags r:id="rId29"/>
              </p:custDataLst>
            </p:nvPr>
          </p:nvSpPr>
          <p:spPr bwMode="auto">
            <a:xfrm flipH="1">
              <a:off x="1822809" y="4518752"/>
              <a:ext cx="3364992" cy="36576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is committed to the space and has a future product and portfolio roadmap.</a:t>
              </a:r>
              <a:endParaRPr lang="en-US" sz="1200" dirty="0">
                <a:solidFill>
                  <a:schemeClr val="bg1">
                    <a:lumMod val="10000"/>
                  </a:schemeClr>
                </a:solidFill>
                <a:latin typeface="Arial" pitchFamily="34" charset="0"/>
                <a:cs typeface="Arial" pitchFamily="34" charset="0"/>
              </a:endParaRPr>
            </a:p>
          </p:txBody>
        </p:sp>
        <p:sp>
          <p:nvSpPr>
            <p:cNvPr id="36" name="Rectangle 15"/>
            <p:cNvSpPr>
              <a:spLocks noChangeArrowheads="1"/>
            </p:cNvSpPr>
            <p:nvPr>
              <p:custDataLst>
                <p:tags r:id="rId30"/>
              </p:custDataLst>
            </p:nvPr>
          </p:nvSpPr>
          <p:spPr bwMode="auto">
            <a:xfrm flipH="1">
              <a:off x="271462" y="4518752"/>
              <a:ext cx="1556109" cy="36576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Strategy</a:t>
              </a:r>
              <a:endParaRPr lang="en-US" sz="1400" dirty="0">
                <a:solidFill>
                  <a:schemeClr val="bg1">
                    <a:lumMod val="10000"/>
                  </a:schemeClr>
                </a:solidFill>
                <a:latin typeface="Arial" pitchFamily="34" charset="0"/>
                <a:cs typeface="Arial" pitchFamily="34" charset="0"/>
              </a:endParaRPr>
            </a:p>
          </p:txBody>
        </p:sp>
      </p:grpSp>
      <p:grpSp>
        <p:nvGrpSpPr>
          <p:cNvPr id="6" name="Group 71"/>
          <p:cNvGrpSpPr/>
          <p:nvPr>
            <p:custDataLst>
              <p:tags r:id="rId6"/>
            </p:custDataLst>
          </p:nvPr>
        </p:nvGrpSpPr>
        <p:grpSpPr>
          <a:xfrm>
            <a:off x="257175" y="5065100"/>
            <a:ext cx="4921101" cy="457200"/>
            <a:chOff x="266700" y="4896044"/>
            <a:chExt cx="4921101" cy="365760"/>
          </a:xfrm>
        </p:grpSpPr>
        <p:sp>
          <p:nvSpPr>
            <p:cNvPr id="38" name="Flowchart: Stored Data 21"/>
            <p:cNvSpPr>
              <a:spLocks noChangeArrowheads="1"/>
            </p:cNvSpPr>
            <p:nvPr>
              <p:custDataLst>
                <p:tags r:id="rId27"/>
              </p:custDataLst>
            </p:nvPr>
          </p:nvSpPr>
          <p:spPr bwMode="auto">
            <a:xfrm flipH="1">
              <a:off x="1822809" y="4896044"/>
              <a:ext cx="3364992" cy="365760"/>
            </a:xfrm>
            <a:prstGeom prst="rect">
              <a:avLst/>
            </a:prstGeom>
            <a:solidFill>
              <a:schemeClr val="accent2">
                <a:lumMod val="40000"/>
                <a:lumOff val="6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offers global coverage and is able to sell and provide post-sales support. </a:t>
              </a:r>
              <a:endParaRPr lang="en-US" sz="1200" dirty="0">
                <a:solidFill>
                  <a:schemeClr val="bg1">
                    <a:lumMod val="10000"/>
                  </a:schemeClr>
                </a:solidFill>
                <a:latin typeface="Arial" pitchFamily="34" charset="0"/>
                <a:cs typeface="Arial" pitchFamily="34" charset="0"/>
              </a:endParaRPr>
            </a:p>
          </p:txBody>
        </p:sp>
        <p:sp>
          <p:nvSpPr>
            <p:cNvPr id="39" name="Rectangle 38"/>
            <p:cNvSpPr>
              <a:spLocks noChangeArrowheads="1"/>
            </p:cNvSpPr>
            <p:nvPr>
              <p:custDataLst>
                <p:tags r:id="rId28"/>
              </p:custDataLst>
            </p:nvPr>
          </p:nvSpPr>
          <p:spPr bwMode="auto">
            <a:xfrm flipH="1">
              <a:off x="266700" y="4896044"/>
              <a:ext cx="1547813" cy="36576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Reach</a:t>
              </a:r>
              <a:endParaRPr lang="en-US" sz="1400" dirty="0">
                <a:solidFill>
                  <a:schemeClr val="bg1">
                    <a:lumMod val="10000"/>
                  </a:schemeClr>
                </a:solidFill>
                <a:latin typeface="Arial" pitchFamily="34" charset="0"/>
                <a:cs typeface="Arial" pitchFamily="34" charset="0"/>
              </a:endParaRPr>
            </a:p>
          </p:txBody>
        </p:sp>
      </p:grpSp>
      <p:grpSp>
        <p:nvGrpSpPr>
          <p:cNvPr id="7" name="Group 69"/>
          <p:cNvGrpSpPr/>
          <p:nvPr>
            <p:custDataLst>
              <p:tags r:id="rId7"/>
            </p:custDataLst>
          </p:nvPr>
        </p:nvGrpSpPr>
        <p:grpSpPr>
          <a:xfrm>
            <a:off x="257174" y="4027854"/>
            <a:ext cx="4916339" cy="457200"/>
            <a:chOff x="271462" y="4150086"/>
            <a:chExt cx="4916339" cy="365760"/>
          </a:xfrm>
        </p:grpSpPr>
        <p:sp>
          <p:nvSpPr>
            <p:cNvPr id="41" name="Flowchart: Stored Data 19"/>
            <p:cNvSpPr>
              <a:spLocks noChangeArrowheads="1"/>
            </p:cNvSpPr>
            <p:nvPr>
              <p:custDataLst>
                <p:tags r:id="rId25"/>
              </p:custDataLst>
            </p:nvPr>
          </p:nvSpPr>
          <p:spPr bwMode="auto">
            <a:xfrm flipH="1">
              <a:off x="1822809" y="4150086"/>
              <a:ext cx="3364992" cy="365760"/>
            </a:xfrm>
            <a:prstGeom prst="rect">
              <a:avLst/>
            </a:prstGeom>
            <a:solidFill>
              <a:schemeClr val="accent2">
                <a:lumMod val="40000"/>
                <a:lumOff val="60000"/>
              </a:schemeClr>
            </a:solid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Vendor is profitable, knowledgeable, and will be around for the long-term.</a:t>
              </a:r>
            </a:p>
          </p:txBody>
        </p:sp>
        <p:sp>
          <p:nvSpPr>
            <p:cNvPr id="42" name="Rectangle 15"/>
            <p:cNvSpPr>
              <a:spLocks noChangeArrowheads="1"/>
            </p:cNvSpPr>
            <p:nvPr>
              <p:custDataLst>
                <p:tags r:id="rId26"/>
              </p:custDataLst>
            </p:nvPr>
          </p:nvSpPr>
          <p:spPr bwMode="auto">
            <a:xfrm flipH="1">
              <a:off x="271462" y="4150086"/>
              <a:ext cx="1556109" cy="36576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Viability</a:t>
              </a:r>
              <a:endParaRPr lang="en-US" sz="1400" dirty="0">
                <a:solidFill>
                  <a:schemeClr val="bg1">
                    <a:lumMod val="10000"/>
                  </a:schemeClr>
                </a:solidFill>
                <a:latin typeface="Arial" pitchFamily="34" charset="0"/>
                <a:cs typeface="Arial" pitchFamily="34" charset="0"/>
              </a:endParaRPr>
            </a:p>
          </p:txBody>
        </p:sp>
      </p:grpSp>
      <p:grpSp>
        <p:nvGrpSpPr>
          <p:cNvPr id="8" name="Group 70"/>
          <p:cNvGrpSpPr/>
          <p:nvPr>
            <p:custDataLst>
              <p:tags r:id="rId8"/>
            </p:custDataLst>
          </p:nvPr>
        </p:nvGrpSpPr>
        <p:grpSpPr>
          <a:xfrm>
            <a:off x="257175" y="5583723"/>
            <a:ext cx="4921101" cy="457200"/>
            <a:chOff x="266700" y="5270616"/>
            <a:chExt cx="4921101" cy="365760"/>
          </a:xfrm>
        </p:grpSpPr>
        <p:sp>
          <p:nvSpPr>
            <p:cNvPr id="48" name="Flowchart: Stored Data 21"/>
            <p:cNvSpPr>
              <a:spLocks noChangeArrowheads="1"/>
            </p:cNvSpPr>
            <p:nvPr>
              <p:custDataLst>
                <p:tags r:id="rId23"/>
              </p:custDataLst>
            </p:nvPr>
          </p:nvSpPr>
          <p:spPr bwMode="auto">
            <a:xfrm flipH="1">
              <a:off x="1822809" y="5270616"/>
              <a:ext cx="3364992" cy="36576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channel strategy is appropriate and the channels themselves are strong. </a:t>
              </a:r>
              <a:endParaRPr lang="en-US" sz="1200" dirty="0">
                <a:solidFill>
                  <a:schemeClr val="bg1">
                    <a:lumMod val="10000"/>
                  </a:schemeClr>
                </a:solidFill>
                <a:latin typeface="Arial" pitchFamily="34" charset="0"/>
                <a:cs typeface="Arial" pitchFamily="34" charset="0"/>
              </a:endParaRPr>
            </a:p>
          </p:txBody>
        </p:sp>
        <p:sp>
          <p:nvSpPr>
            <p:cNvPr id="49" name="Rectangle 48"/>
            <p:cNvSpPr>
              <a:spLocks noChangeArrowheads="1"/>
            </p:cNvSpPr>
            <p:nvPr>
              <p:custDataLst>
                <p:tags r:id="rId24"/>
              </p:custDataLst>
            </p:nvPr>
          </p:nvSpPr>
          <p:spPr bwMode="auto">
            <a:xfrm flipH="1">
              <a:off x="266700" y="5270616"/>
              <a:ext cx="1547813" cy="36576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Channel</a:t>
              </a:r>
              <a:endParaRPr lang="en-US" sz="1400" dirty="0">
                <a:solidFill>
                  <a:schemeClr val="bg1">
                    <a:lumMod val="10000"/>
                  </a:schemeClr>
                </a:solidFill>
                <a:latin typeface="Arial" pitchFamily="34" charset="0"/>
                <a:cs typeface="Arial" pitchFamily="34" charset="0"/>
              </a:endParaRPr>
            </a:p>
          </p:txBody>
        </p:sp>
      </p:grpSp>
      <p:sp>
        <p:nvSpPr>
          <p:cNvPr id="18" name="TextBox 17"/>
          <p:cNvSpPr txBox="1"/>
          <p:nvPr>
            <p:custDataLst>
              <p:tags r:id="rId9"/>
            </p:custDataLst>
          </p:nvPr>
        </p:nvSpPr>
        <p:spPr>
          <a:xfrm>
            <a:off x="259555" y="1251575"/>
            <a:ext cx="4918721" cy="322659"/>
          </a:xfrm>
          <a:prstGeom prst="round2SameRect">
            <a:avLst/>
          </a:prstGeom>
          <a:noFill/>
          <a:ln>
            <a:noFill/>
          </a:ln>
        </p:spPr>
        <p:txBody>
          <a:bodyPr wrap="square">
            <a:spAutoFit/>
          </a:bodyPr>
          <a:lstStyle/>
          <a:p>
            <a:pPr algn="l">
              <a:defRPr/>
            </a:pPr>
            <a:r>
              <a:rPr lang="en-US" sz="1400" dirty="0">
                <a:latin typeface="Arial" pitchFamily="34" charset="0"/>
                <a:cs typeface="Arial" pitchFamily="34" charset="0"/>
              </a:rPr>
              <a:t>Product Evaluation</a:t>
            </a:r>
          </a:p>
        </p:txBody>
      </p:sp>
      <p:grpSp>
        <p:nvGrpSpPr>
          <p:cNvPr id="9" name="Group 80"/>
          <p:cNvGrpSpPr/>
          <p:nvPr>
            <p:custDataLst>
              <p:tags r:id="rId10"/>
            </p:custDataLst>
          </p:nvPr>
        </p:nvGrpSpPr>
        <p:grpSpPr>
          <a:xfrm>
            <a:off x="259555" y="2634985"/>
            <a:ext cx="4918721" cy="457200"/>
            <a:chOff x="266699" y="2280254"/>
            <a:chExt cx="4918721" cy="365760"/>
          </a:xfrm>
          <a:solidFill>
            <a:schemeClr val="accent1">
              <a:lumMod val="40000"/>
              <a:lumOff val="60000"/>
            </a:schemeClr>
          </a:solidFill>
        </p:grpSpPr>
        <p:sp>
          <p:nvSpPr>
            <p:cNvPr id="22" name="Flowchart: Stored Data 21"/>
            <p:cNvSpPr>
              <a:spLocks noChangeArrowheads="1"/>
            </p:cNvSpPr>
            <p:nvPr>
              <p:custDataLst>
                <p:tags r:id="rId21"/>
              </p:custDataLst>
            </p:nvPr>
          </p:nvSpPr>
          <p:spPr bwMode="auto">
            <a:xfrm flipH="1">
              <a:off x="1820428" y="2280254"/>
              <a:ext cx="3364992" cy="365760"/>
            </a:xfrm>
            <a:prstGeom prst="rect">
              <a:avLst/>
            </a:prstGeom>
            <a:grp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solution’s dashboard and reporting tools are intuitive and easy to use.</a:t>
              </a:r>
              <a:endParaRPr lang="en-US" sz="1200" dirty="0">
                <a:solidFill>
                  <a:schemeClr val="bg1">
                    <a:lumMod val="10000"/>
                  </a:schemeClr>
                </a:solidFill>
                <a:latin typeface="Arial" pitchFamily="34" charset="0"/>
                <a:cs typeface="Arial" pitchFamily="34" charset="0"/>
              </a:endParaRPr>
            </a:p>
          </p:txBody>
        </p:sp>
        <p:sp>
          <p:nvSpPr>
            <p:cNvPr id="23" name="Rectangle 22"/>
            <p:cNvSpPr>
              <a:spLocks noChangeArrowheads="1"/>
            </p:cNvSpPr>
            <p:nvPr>
              <p:custDataLst>
                <p:tags r:id="rId22"/>
              </p:custDataLst>
            </p:nvPr>
          </p:nvSpPr>
          <p:spPr bwMode="auto">
            <a:xfrm flipH="1">
              <a:off x="266699" y="2280254"/>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Usability</a:t>
              </a:r>
              <a:endParaRPr lang="en-US" sz="1400" dirty="0">
                <a:solidFill>
                  <a:schemeClr val="bg1">
                    <a:lumMod val="10000"/>
                  </a:schemeClr>
                </a:solidFill>
                <a:latin typeface="Arial" pitchFamily="34" charset="0"/>
                <a:cs typeface="Arial" pitchFamily="34" charset="0"/>
              </a:endParaRPr>
            </a:p>
          </p:txBody>
        </p:sp>
      </p:grpSp>
      <p:grpSp>
        <p:nvGrpSpPr>
          <p:cNvPr id="10" name="Group 79"/>
          <p:cNvGrpSpPr/>
          <p:nvPr>
            <p:custDataLst>
              <p:tags r:id="rId11"/>
            </p:custDataLst>
          </p:nvPr>
        </p:nvGrpSpPr>
        <p:grpSpPr>
          <a:xfrm>
            <a:off x="259555" y="3143054"/>
            <a:ext cx="4918721" cy="457200"/>
            <a:chOff x="266699" y="2655170"/>
            <a:chExt cx="4918721" cy="365760"/>
          </a:xfrm>
          <a:solidFill>
            <a:schemeClr val="accent1">
              <a:lumMod val="20000"/>
              <a:lumOff val="80000"/>
            </a:schemeClr>
          </a:solidFill>
        </p:grpSpPr>
        <p:sp>
          <p:nvSpPr>
            <p:cNvPr id="45" name="Flowchart: Stored Data 21"/>
            <p:cNvSpPr>
              <a:spLocks noChangeArrowheads="1"/>
            </p:cNvSpPr>
            <p:nvPr>
              <p:custDataLst>
                <p:tags r:id="rId19"/>
              </p:custDataLst>
            </p:nvPr>
          </p:nvSpPr>
          <p:spPr bwMode="auto">
            <a:xfrm flipH="1">
              <a:off x="1820428" y="2655170"/>
              <a:ext cx="3364992" cy="365760"/>
            </a:xfrm>
            <a:prstGeom prst="rect">
              <a:avLst/>
            </a:prstGeom>
            <a:grp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delivery method of the solution aligns with what is expected within the space.</a:t>
              </a:r>
              <a:endParaRPr lang="en-US" sz="1200" dirty="0">
                <a:solidFill>
                  <a:schemeClr val="bg1">
                    <a:lumMod val="10000"/>
                  </a:schemeClr>
                </a:solidFill>
                <a:latin typeface="Arial" pitchFamily="34" charset="0"/>
                <a:cs typeface="Arial" pitchFamily="34" charset="0"/>
              </a:endParaRPr>
            </a:p>
          </p:txBody>
        </p:sp>
        <p:sp>
          <p:nvSpPr>
            <p:cNvPr id="46" name="Rectangle 45"/>
            <p:cNvSpPr>
              <a:spLocks noChangeArrowheads="1"/>
            </p:cNvSpPr>
            <p:nvPr>
              <p:custDataLst>
                <p:tags r:id="rId20"/>
              </p:custDataLst>
            </p:nvPr>
          </p:nvSpPr>
          <p:spPr bwMode="auto">
            <a:xfrm flipH="1">
              <a:off x="266699" y="2655170"/>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Architecture</a:t>
              </a:r>
              <a:endParaRPr lang="en-US" sz="1400" dirty="0">
                <a:solidFill>
                  <a:schemeClr val="bg1">
                    <a:lumMod val="10000"/>
                  </a:schemeClr>
                </a:solidFill>
                <a:latin typeface="Arial" pitchFamily="34" charset="0"/>
                <a:cs typeface="Arial" pitchFamily="34" charset="0"/>
              </a:endParaRPr>
            </a:p>
          </p:txBody>
        </p:sp>
      </p:grpSp>
      <p:grpSp>
        <p:nvGrpSpPr>
          <p:cNvPr id="11" name="Group 81"/>
          <p:cNvGrpSpPr/>
          <p:nvPr>
            <p:custDataLst>
              <p:tags r:id="rId12"/>
            </p:custDataLst>
          </p:nvPr>
        </p:nvGrpSpPr>
        <p:grpSpPr>
          <a:xfrm>
            <a:off x="259555" y="2126916"/>
            <a:ext cx="4918721" cy="457200"/>
            <a:chOff x="266699" y="1905337"/>
            <a:chExt cx="4918721" cy="365760"/>
          </a:xfrm>
          <a:solidFill>
            <a:schemeClr val="accent1">
              <a:lumMod val="20000"/>
              <a:lumOff val="80000"/>
            </a:schemeClr>
          </a:solidFill>
        </p:grpSpPr>
        <p:sp>
          <p:nvSpPr>
            <p:cNvPr id="26" name="Flowchart: Stored Data 20"/>
            <p:cNvSpPr>
              <a:spLocks noChangeArrowheads="1"/>
            </p:cNvSpPr>
            <p:nvPr>
              <p:custDataLst>
                <p:tags r:id="rId17"/>
              </p:custDataLst>
            </p:nvPr>
          </p:nvSpPr>
          <p:spPr bwMode="auto">
            <a:xfrm flipH="1">
              <a:off x="1820428" y="1905337"/>
              <a:ext cx="3364992" cy="365760"/>
            </a:xfrm>
            <a:prstGeom prst="rect">
              <a:avLst/>
            </a:prstGeom>
            <a:grpFill/>
            <a:ln w="6350">
              <a:noFill/>
              <a:miter lim="800000"/>
              <a:headEnd/>
              <a:tailEnd/>
            </a:ln>
            <a:effectLst/>
          </p:spPr>
          <p:txBody>
            <a:bodyPr anchor="ctr"/>
            <a:lstStyle/>
            <a:p>
              <a:pPr algn="l">
                <a:defRPr/>
              </a:pPr>
              <a:r>
                <a:rPr lang="en-US" sz="1200" dirty="0">
                  <a:solidFill>
                    <a:schemeClr val="bg1">
                      <a:lumMod val="10000"/>
                    </a:schemeClr>
                  </a:solidFill>
                  <a:latin typeface="Arial" pitchFamily="34" charset="0"/>
                  <a:cs typeface="Arial" pitchFamily="34" charset="0"/>
                </a:rPr>
                <a:t>The </a:t>
              </a:r>
              <a:r>
                <a:rPr lang="en-US" sz="1200" dirty="0" smtClean="0">
                  <a:solidFill>
                    <a:schemeClr val="bg1">
                      <a:lumMod val="10000"/>
                    </a:schemeClr>
                  </a:solidFill>
                  <a:latin typeface="Arial" pitchFamily="34" charset="0"/>
                  <a:cs typeface="Arial" pitchFamily="34" charset="0"/>
                </a:rPr>
                <a:t>five-year </a:t>
              </a:r>
              <a:r>
                <a:rPr lang="en-US" sz="1200" dirty="0">
                  <a:solidFill>
                    <a:schemeClr val="bg1">
                      <a:lumMod val="10000"/>
                    </a:schemeClr>
                  </a:solidFill>
                  <a:latin typeface="Arial" pitchFamily="34" charset="0"/>
                  <a:cs typeface="Arial" pitchFamily="34" charset="0"/>
                </a:rPr>
                <a:t>TCO of the solution is economical.</a:t>
              </a:r>
            </a:p>
          </p:txBody>
        </p:sp>
        <p:sp>
          <p:nvSpPr>
            <p:cNvPr id="78" name="Rectangle 77"/>
            <p:cNvSpPr>
              <a:spLocks noChangeArrowheads="1"/>
            </p:cNvSpPr>
            <p:nvPr>
              <p:custDataLst>
                <p:tags r:id="rId18"/>
              </p:custDataLst>
            </p:nvPr>
          </p:nvSpPr>
          <p:spPr bwMode="auto">
            <a:xfrm flipH="1">
              <a:off x="266699" y="1905337"/>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Affordability</a:t>
              </a:r>
              <a:endParaRPr lang="en-US" sz="1400" dirty="0">
                <a:solidFill>
                  <a:schemeClr val="bg1">
                    <a:lumMod val="10000"/>
                  </a:schemeClr>
                </a:solidFill>
                <a:latin typeface="Arial" pitchFamily="34" charset="0"/>
                <a:cs typeface="Arial" pitchFamily="34" charset="0"/>
              </a:endParaRPr>
            </a:p>
          </p:txBody>
        </p:sp>
      </p:grpSp>
      <p:grpSp>
        <p:nvGrpSpPr>
          <p:cNvPr id="12" name="Group 82"/>
          <p:cNvGrpSpPr/>
          <p:nvPr>
            <p:custDataLst>
              <p:tags r:id="rId13"/>
            </p:custDataLst>
          </p:nvPr>
        </p:nvGrpSpPr>
        <p:grpSpPr>
          <a:xfrm>
            <a:off x="259555" y="1618847"/>
            <a:ext cx="4918721" cy="457200"/>
            <a:chOff x="266699" y="1530420"/>
            <a:chExt cx="4918721" cy="365760"/>
          </a:xfrm>
          <a:solidFill>
            <a:schemeClr val="accent1">
              <a:lumMod val="40000"/>
              <a:lumOff val="60000"/>
            </a:schemeClr>
          </a:solidFill>
        </p:grpSpPr>
        <p:sp>
          <p:nvSpPr>
            <p:cNvPr id="24" name="Flowchart: Stored Data 19"/>
            <p:cNvSpPr>
              <a:spLocks noChangeArrowheads="1"/>
            </p:cNvSpPr>
            <p:nvPr>
              <p:custDataLst>
                <p:tags r:id="rId15"/>
              </p:custDataLst>
            </p:nvPr>
          </p:nvSpPr>
          <p:spPr bwMode="auto">
            <a:xfrm flipH="1">
              <a:off x="1820428" y="1530420"/>
              <a:ext cx="3364992" cy="365760"/>
            </a:xfrm>
            <a:prstGeom prst="rect">
              <a:avLst/>
            </a:prstGeom>
            <a:grp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The solution provides basic </a:t>
              </a:r>
            </a:p>
            <a:p>
              <a:pPr algn="l"/>
              <a:r>
                <a:rPr lang="en-US" sz="1200" dirty="0" smtClean="0">
                  <a:solidFill>
                    <a:schemeClr val="bg1">
                      <a:lumMod val="10000"/>
                    </a:schemeClr>
                  </a:solidFill>
                  <a:latin typeface="Arial" pitchFamily="34" charset="0"/>
                  <a:cs typeface="Arial" pitchFamily="34" charset="0"/>
                </a:rPr>
                <a:t>and advanced feature/functionality.</a:t>
              </a:r>
            </a:p>
          </p:txBody>
        </p:sp>
        <p:sp>
          <p:nvSpPr>
            <p:cNvPr id="79" name="Rectangle 78"/>
            <p:cNvSpPr>
              <a:spLocks noChangeArrowheads="1"/>
            </p:cNvSpPr>
            <p:nvPr>
              <p:custDataLst>
                <p:tags r:id="rId16"/>
              </p:custDataLst>
            </p:nvPr>
          </p:nvSpPr>
          <p:spPr bwMode="auto">
            <a:xfrm flipH="1">
              <a:off x="266699" y="1530420"/>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Features</a:t>
              </a:r>
              <a:endParaRPr lang="en-US" sz="1400" dirty="0">
                <a:solidFill>
                  <a:schemeClr val="bg1">
                    <a:lumMod val="10000"/>
                  </a:schemeClr>
                </a:solidFill>
                <a:latin typeface="Arial" pitchFamily="34" charset="0"/>
                <a:cs typeface="Arial" pitchFamily="34" charset="0"/>
              </a:endParaRPr>
            </a:p>
          </p:txBody>
        </p:sp>
      </p:grpSp>
      <p:grpSp>
        <p:nvGrpSpPr>
          <p:cNvPr id="13" name="Group 88"/>
          <p:cNvGrpSpPr/>
          <p:nvPr>
            <p:custDataLst>
              <p:tags r:id="rId14"/>
            </p:custDataLst>
          </p:nvPr>
        </p:nvGrpSpPr>
        <p:grpSpPr>
          <a:xfrm>
            <a:off x="5308609" y="4211646"/>
            <a:ext cx="3402324" cy="1824319"/>
            <a:chOff x="5564956" y="1016732"/>
            <a:chExt cx="3445662" cy="1824319"/>
          </a:xfrm>
        </p:grpSpPr>
        <p:graphicFrame>
          <p:nvGraphicFramePr>
            <p:cNvPr id="54" name="Chart 53"/>
            <p:cNvGraphicFramePr/>
            <p:nvPr/>
          </p:nvGraphicFramePr>
          <p:xfrm>
            <a:off x="5876269" y="1016732"/>
            <a:ext cx="2771597" cy="1824319"/>
          </p:xfrm>
          <a:graphic>
            <a:graphicData uri="http://schemas.openxmlformats.org/drawingml/2006/chart">
              <c:chart xmlns:c="http://schemas.openxmlformats.org/drawingml/2006/chart" xmlns:r="http://schemas.openxmlformats.org/officeDocument/2006/relationships" r:id="rId36"/>
            </a:graphicData>
          </a:graphic>
        </p:graphicFrame>
        <p:sp>
          <p:nvSpPr>
            <p:cNvPr id="55" name="TextBox 54"/>
            <p:cNvSpPr txBox="1"/>
            <p:nvPr/>
          </p:nvSpPr>
          <p:spPr>
            <a:xfrm>
              <a:off x="5564956" y="1798607"/>
              <a:ext cx="949182" cy="276999"/>
            </a:xfrm>
            <a:prstGeom prst="rect">
              <a:avLst/>
            </a:prstGeom>
            <a:noFill/>
          </p:spPr>
          <p:txBody>
            <a:bodyPr wrap="square" rtlCol="0">
              <a:spAutoFit/>
            </a:bodyPr>
            <a:lstStyle/>
            <a:p>
              <a:pPr algn="r"/>
              <a:r>
                <a:rPr lang="en-US" sz="1200" dirty="0" smtClean="0"/>
                <a:t>Viability</a:t>
              </a:r>
              <a:endParaRPr lang="en-US" sz="1200" dirty="0"/>
            </a:p>
          </p:txBody>
        </p:sp>
        <p:sp>
          <p:nvSpPr>
            <p:cNvPr id="62" name="TextBox 61"/>
            <p:cNvSpPr txBox="1"/>
            <p:nvPr/>
          </p:nvSpPr>
          <p:spPr>
            <a:xfrm>
              <a:off x="8019363" y="1292189"/>
              <a:ext cx="948183" cy="276999"/>
            </a:xfrm>
            <a:prstGeom prst="rect">
              <a:avLst/>
            </a:prstGeom>
            <a:noFill/>
          </p:spPr>
          <p:txBody>
            <a:bodyPr wrap="square" rtlCol="0">
              <a:spAutoFit/>
            </a:bodyPr>
            <a:lstStyle/>
            <a:p>
              <a:pPr algn="l"/>
              <a:r>
                <a:rPr lang="en-US" sz="1200" dirty="0" smtClean="0"/>
                <a:t>Strategy</a:t>
              </a:r>
              <a:endParaRPr lang="en-US" sz="1200" dirty="0"/>
            </a:p>
          </p:txBody>
        </p:sp>
        <p:sp>
          <p:nvSpPr>
            <p:cNvPr id="63" name="TextBox 62"/>
            <p:cNvSpPr txBox="1"/>
            <p:nvPr/>
          </p:nvSpPr>
          <p:spPr>
            <a:xfrm>
              <a:off x="7989429" y="1798607"/>
              <a:ext cx="1021189" cy="276999"/>
            </a:xfrm>
            <a:prstGeom prst="rect">
              <a:avLst/>
            </a:prstGeom>
            <a:noFill/>
          </p:spPr>
          <p:txBody>
            <a:bodyPr wrap="square" rtlCol="0">
              <a:spAutoFit/>
            </a:bodyPr>
            <a:lstStyle/>
            <a:p>
              <a:pPr algn="l"/>
              <a:r>
                <a:rPr lang="en-US" sz="1200" dirty="0" smtClean="0"/>
                <a:t>Reach</a:t>
              </a:r>
            </a:p>
          </p:txBody>
        </p:sp>
        <p:sp>
          <p:nvSpPr>
            <p:cNvPr id="64" name="TextBox 63"/>
            <p:cNvSpPr txBox="1"/>
            <p:nvPr/>
          </p:nvSpPr>
          <p:spPr>
            <a:xfrm>
              <a:off x="7989428" y="2305025"/>
              <a:ext cx="978119" cy="276999"/>
            </a:xfrm>
            <a:prstGeom prst="rect">
              <a:avLst/>
            </a:prstGeom>
            <a:noFill/>
          </p:spPr>
          <p:txBody>
            <a:bodyPr wrap="square" rtlCol="0">
              <a:spAutoFit/>
            </a:bodyPr>
            <a:lstStyle/>
            <a:p>
              <a:pPr algn="l"/>
              <a:r>
                <a:rPr lang="en-US" sz="1200" dirty="0" smtClean="0"/>
                <a:t>Channel</a:t>
              </a:r>
              <a:endParaRPr lang="en-US" sz="1200" dirty="0"/>
            </a:p>
          </p:txBody>
        </p:sp>
      </p:grpSp>
      <p:sp>
        <p:nvSpPr>
          <p:cNvPr id="47" name="TextBox 46"/>
          <p:cNvSpPr txBox="1"/>
          <p:nvPr/>
        </p:nvSpPr>
        <p:spPr>
          <a:xfrm>
            <a:off x="7702584" y="1770861"/>
            <a:ext cx="1008349" cy="276999"/>
          </a:xfrm>
          <a:prstGeom prst="rect">
            <a:avLst/>
          </a:prstGeom>
          <a:noFill/>
        </p:spPr>
        <p:txBody>
          <a:bodyPr wrap="square" rtlCol="0">
            <a:spAutoFit/>
          </a:bodyPr>
          <a:lstStyle/>
          <a:p>
            <a:pPr algn="l"/>
            <a:r>
              <a:rPr lang="en-US" sz="1200" dirty="0" smtClean="0"/>
              <a:t>Affordability</a:t>
            </a:r>
            <a:endParaRPr lang="en-US" sz="1200" dirty="0"/>
          </a:p>
        </p:txBody>
      </p:sp>
      <p:pic>
        <p:nvPicPr>
          <p:cNvPr id="53" name="Picture 52" descr="sample_linkbar-itrgNEW.gif">
            <a:hlinkClick r:id="rId37"/>
          </p:cNvPr>
          <p:cNvPicPr>
            <a:picLocks noChangeAspect="1"/>
          </p:cNvPicPr>
          <p:nvPr/>
        </p:nvPicPr>
        <p:blipFill>
          <a:blip r:embed="rId3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nvGraphicFramePr>
        <p:xfrm>
          <a:off x="0" y="0"/>
          <a:ext cx="158750" cy="158750"/>
        </p:xfrm>
        <a:graphic>
          <a:graphicData uri="http://schemas.openxmlformats.org/presentationml/2006/ole">
            <p:oleObj spid="_x0000_s150530" name="think-cell Slide" r:id="rId26" imgW="360" imgH="360" progId="">
              <p:embed/>
            </p:oleObj>
          </a:graphicData>
        </a:graphic>
      </p:graphicFrame>
      <p:sp>
        <p:nvSpPr>
          <p:cNvPr id="14" name="Rectangle 13" hidden="1"/>
          <p:cNvSpPr/>
          <p:nvPr>
            <p:custDataLst>
              <p:tags r:id="rId2"/>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800" b="1">
              <a:latin typeface="Arial"/>
              <a:sym typeface="Arial"/>
            </a:endParaRPr>
          </a:p>
        </p:txBody>
      </p:sp>
      <p:sp>
        <p:nvSpPr>
          <p:cNvPr id="19" name="Rounded Rectangle 18"/>
          <p:cNvSpPr/>
          <p:nvPr>
            <p:custDataLst>
              <p:tags r:id="rId3"/>
            </p:custDataLst>
          </p:nvPr>
        </p:nvSpPr>
        <p:spPr>
          <a:xfrm>
            <a:off x="266091" y="1310554"/>
            <a:ext cx="36027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What is a Value Score?</a:t>
            </a:r>
            <a:endParaRPr lang="en-CA" sz="1400" b="1" dirty="0">
              <a:solidFill>
                <a:schemeClr val="tx1"/>
              </a:solidFill>
            </a:endParaRPr>
          </a:p>
        </p:txBody>
      </p:sp>
      <p:sp>
        <p:nvSpPr>
          <p:cNvPr id="2" name="Title 1"/>
          <p:cNvSpPr>
            <a:spLocks noGrp="1"/>
          </p:cNvSpPr>
          <p:nvPr>
            <p:ph type="title"/>
            <p:custDataLst>
              <p:tags r:id="rId4"/>
            </p:custDataLst>
          </p:nvPr>
        </p:nvSpPr>
        <p:spPr/>
        <p:txBody>
          <a:bodyPr/>
          <a:lstStyle/>
          <a:p>
            <a:r>
              <a:rPr lang="en-US" dirty="0" smtClean="0"/>
              <a:t>The Info-Tech Application Development Components &amp; Tools Value Index</a:t>
            </a:r>
            <a:endParaRPr lang="en-US" dirty="0"/>
          </a:p>
        </p:txBody>
      </p:sp>
      <p:graphicFrame>
        <p:nvGraphicFramePr>
          <p:cNvPr id="3" name="Object 2"/>
          <p:cNvGraphicFramePr>
            <a:graphicFrameLocks noChangeAspect="1"/>
          </p:cNvGraphicFramePr>
          <p:nvPr>
            <p:extLst>
              <p:ext uri="{D42A27DB-BD31-4B8C-83A1-F6EECF244321}">
                <p14:modId xmlns="" xmlns:p14="http://schemas.microsoft.com/office/powerpoint/2010/main" val="1673172356"/>
              </p:ext>
            </p:extLst>
          </p:nvPr>
        </p:nvGraphicFramePr>
        <p:xfrm>
          <a:off x="3795712" y="2019300"/>
          <a:ext cx="5191125" cy="3352800"/>
        </p:xfrm>
        <a:graphic>
          <a:graphicData uri="http://schemas.openxmlformats.org/presentationml/2006/ole">
            <p:oleObj spid="_x0000_s150531" name="Chart" r:id="rId27" imgW="5191337" imgH="3352800" progId="MSGraph.Chart.8">
              <p:embed followColorScheme="full"/>
            </p:oleObj>
          </a:graphicData>
        </a:graphic>
      </p:graphicFrame>
      <p:cxnSp>
        <p:nvCxnSpPr>
          <p:cNvPr id="39" name="Straight Connector 38"/>
          <p:cNvCxnSpPr/>
          <p:nvPr>
            <p:custDataLst>
              <p:tags r:id="rId5"/>
            </p:custDataLst>
          </p:nvPr>
        </p:nvCxnSpPr>
        <p:spPr bwMode="auto">
          <a:xfrm>
            <a:off x="3890962" y="3314700"/>
            <a:ext cx="4991100" cy="0"/>
          </a:xfrm>
          <a:prstGeom prst="line">
            <a:avLst/>
          </a:prstGeom>
          <a:ln w="3175">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cxnSp>
      <p:sp>
        <p:nvSpPr>
          <p:cNvPr id="8" name="Rectangle 7"/>
          <p:cNvSpPr/>
          <p:nvPr>
            <p:custDataLst>
              <p:tags r:id="rId6"/>
            </p:custDataLst>
          </p:nvPr>
        </p:nvSpPr>
        <p:spPr bwMode="auto">
          <a:xfrm>
            <a:off x="8185150" y="5311775"/>
            <a:ext cx="557212" cy="12223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9B0304A6-A79F-4024-92BC-32D44C7E01C8}" type="datetime'In''f''''''rag''''i''s''''''''''''tics'''''''''''''">
              <a:rPr lang="en-US" sz="800" b="1" smtClean="0">
                <a:solidFill>
                  <a:schemeClr val="tx1"/>
                </a:solidFill>
              </a:rPr>
              <a:pPr/>
              <a:t>Infragistics</a:t>
            </a:fld>
            <a:endParaRPr lang="en-US" sz="800" b="1" dirty="0">
              <a:solidFill>
                <a:schemeClr val="tx1"/>
              </a:solidFill>
              <a:latin typeface="Arial"/>
              <a:sym typeface="Arial"/>
            </a:endParaRPr>
          </a:p>
        </p:txBody>
      </p:sp>
      <p:sp>
        <p:nvSpPr>
          <p:cNvPr id="35" name="Rectangle 34"/>
          <p:cNvSpPr/>
          <p:nvPr>
            <p:custDataLst>
              <p:tags r:id="rId7"/>
            </p:custDataLst>
          </p:nvPr>
        </p:nvSpPr>
        <p:spPr bwMode="gray">
          <a:xfrm>
            <a:off x="8339137" y="4808537"/>
            <a:ext cx="24765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AD17DE24-0043-4640-8A5A-60A19FAEC677}" type="datetime'''''''1''''9'''''''''''''''''''''''''''''''''">
              <a:rPr lang="en-US" sz="1400" b="1" smtClean="0">
                <a:solidFill>
                  <a:schemeClr val="bg1"/>
                </a:solidFill>
              </a:rPr>
              <a:pPr/>
              <a:t>19</a:t>
            </a:fld>
            <a:endParaRPr lang="en-US" sz="1400" b="1">
              <a:solidFill>
                <a:schemeClr val="bg1"/>
              </a:solidFill>
              <a:latin typeface="Arial"/>
              <a:sym typeface="Arial"/>
            </a:endParaRPr>
          </a:p>
        </p:txBody>
      </p:sp>
      <p:sp>
        <p:nvSpPr>
          <p:cNvPr id="67" name="Rectangle 66"/>
          <p:cNvSpPr/>
          <p:nvPr>
            <p:custDataLst>
              <p:tags r:id="rId8"/>
            </p:custDataLst>
          </p:nvPr>
        </p:nvSpPr>
        <p:spPr bwMode="auto">
          <a:xfrm>
            <a:off x="7331075" y="5311775"/>
            <a:ext cx="598487" cy="12223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BA06E98A-6B51-419C-B4B7-7BA3E19A3985}" type="datetime'''''''''D''''e''''''''v''''E''x''''''''''''''p''''r''es''''s'">
              <a:rPr lang="en-US" sz="800" b="1" smtClean="0">
                <a:solidFill>
                  <a:schemeClr val="tx1"/>
                </a:solidFill>
              </a:rPr>
              <a:pPr/>
              <a:t>DevExpress</a:t>
            </a:fld>
            <a:endParaRPr lang="en-US" sz="800" b="1">
              <a:solidFill>
                <a:schemeClr val="tx1"/>
              </a:solidFill>
              <a:latin typeface="Arial"/>
              <a:sym typeface="Arial"/>
            </a:endParaRPr>
          </a:p>
        </p:txBody>
      </p:sp>
      <p:sp>
        <p:nvSpPr>
          <p:cNvPr id="68" name="Rectangle 67"/>
          <p:cNvSpPr/>
          <p:nvPr>
            <p:custDataLst>
              <p:tags r:id="rId9"/>
            </p:custDataLst>
          </p:nvPr>
        </p:nvSpPr>
        <p:spPr bwMode="gray">
          <a:xfrm>
            <a:off x="7505700" y="4284662"/>
            <a:ext cx="24765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40305762-16F8-48D9-A706-BEB6BA361D20}" type="datetime'''''''5''''''''''''''''3'''''''''''''''''''''''''''''''">
              <a:rPr lang="en-US" sz="1400" b="1" smtClean="0">
                <a:solidFill>
                  <a:schemeClr val="bg1"/>
                </a:solidFill>
              </a:rPr>
              <a:pPr/>
              <a:t>53</a:t>
            </a:fld>
            <a:endParaRPr lang="en-US" sz="1400" b="1">
              <a:solidFill>
                <a:schemeClr val="bg1"/>
              </a:solidFill>
              <a:latin typeface="Arial"/>
              <a:sym typeface="Arial"/>
            </a:endParaRPr>
          </a:p>
        </p:txBody>
      </p:sp>
      <p:sp>
        <p:nvSpPr>
          <p:cNvPr id="10" name="Rectangle 9"/>
          <p:cNvSpPr/>
          <p:nvPr>
            <p:custDataLst>
              <p:tags r:id="rId10"/>
            </p:custDataLst>
          </p:nvPr>
        </p:nvSpPr>
        <p:spPr bwMode="auto">
          <a:xfrm>
            <a:off x="6624637" y="5311775"/>
            <a:ext cx="342900" cy="12223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2C615266-012F-4126-A906-E8DFA2CE5FE6}" type="datetime'''''Te''l''e''''ri''''''''''''''''''''k'''''''''''''''''">
              <a:rPr lang="en-US" sz="800" b="1" smtClean="0">
                <a:solidFill>
                  <a:schemeClr val="tx1"/>
                </a:solidFill>
              </a:rPr>
              <a:pPr/>
              <a:t>Telerik</a:t>
            </a:fld>
            <a:endParaRPr lang="en-US" sz="800" b="1" dirty="0">
              <a:solidFill>
                <a:schemeClr val="tx1"/>
              </a:solidFill>
              <a:latin typeface="Arial"/>
              <a:sym typeface="Arial"/>
            </a:endParaRPr>
          </a:p>
        </p:txBody>
      </p:sp>
      <p:sp>
        <p:nvSpPr>
          <p:cNvPr id="33" name="Rectangle 32"/>
          <p:cNvSpPr/>
          <p:nvPr>
            <p:custDataLst>
              <p:tags r:id="rId11"/>
            </p:custDataLst>
          </p:nvPr>
        </p:nvSpPr>
        <p:spPr bwMode="gray">
          <a:xfrm>
            <a:off x="6672262" y="4251325"/>
            <a:ext cx="24765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555AB7F3-6744-4E22-8824-0B415BA67C17}" type="datetime'''''''''''''''''5''''''''''''''''''5'''''''''''''''''''''''">
              <a:rPr lang="en-US" sz="1400" b="1" smtClean="0">
                <a:solidFill>
                  <a:schemeClr val="bg1"/>
                </a:solidFill>
              </a:rPr>
              <a:pPr/>
              <a:t>55</a:t>
            </a:fld>
            <a:endParaRPr lang="en-US" sz="1400" b="1">
              <a:solidFill>
                <a:schemeClr val="bg1"/>
              </a:solidFill>
              <a:latin typeface="Arial"/>
              <a:sym typeface="Arial"/>
            </a:endParaRPr>
          </a:p>
        </p:txBody>
      </p:sp>
      <p:sp>
        <p:nvSpPr>
          <p:cNvPr id="11" name="Rectangle 10"/>
          <p:cNvSpPr/>
          <p:nvPr>
            <p:custDataLst>
              <p:tags r:id="rId12"/>
            </p:custDataLst>
          </p:nvPr>
        </p:nvSpPr>
        <p:spPr bwMode="auto">
          <a:xfrm>
            <a:off x="5580062" y="5311775"/>
            <a:ext cx="774700" cy="12223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1C560C1E-2377-459D-A656-A5413574F4AA}" type="datetime'''''Compo''nen''''''''''''t''''''''''''O''n''''''''e'''''''">
              <a:rPr lang="en-US" sz="800" b="1" smtClean="0">
                <a:solidFill>
                  <a:schemeClr val="tx1"/>
                </a:solidFill>
              </a:rPr>
              <a:pPr/>
              <a:t>ComponentOne</a:t>
            </a:fld>
            <a:endParaRPr lang="en-US" sz="800" b="1" dirty="0">
              <a:solidFill>
                <a:schemeClr val="tx1"/>
              </a:solidFill>
              <a:latin typeface="Arial"/>
              <a:sym typeface="Arial"/>
            </a:endParaRPr>
          </a:p>
        </p:txBody>
      </p:sp>
      <p:sp>
        <p:nvSpPr>
          <p:cNvPr id="32" name="Rectangle 31"/>
          <p:cNvSpPr/>
          <p:nvPr>
            <p:custDataLst>
              <p:tags r:id="rId13"/>
            </p:custDataLst>
          </p:nvPr>
        </p:nvSpPr>
        <p:spPr bwMode="gray">
          <a:xfrm>
            <a:off x="5843587" y="4079875"/>
            <a:ext cx="24765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044E0EFB-8A7D-4994-8575-BD8EE7F71D43}" type="datetime'''''''''6''''''''''''''''''''''''''''''''''''''''''''6'''''''">
              <a:rPr lang="en-US" sz="1400" b="1" smtClean="0">
                <a:solidFill>
                  <a:schemeClr val="bg1"/>
                </a:solidFill>
              </a:rPr>
              <a:pPr/>
              <a:t>66</a:t>
            </a:fld>
            <a:endParaRPr lang="en-US" sz="1400" b="1">
              <a:solidFill>
                <a:schemeClr val="bg1"/>
              </a:solidFill>
              <a:latin typeface="Arial"/>
              <a:sym typeface="Arial"/>
            </a:endParaRPr>
          </a:p>
        </p:txBody>
      </p:sp>
      <p:sp>
        <p:nvSpPr>
          <p:cNvPr id="65" name="Rectangle 64"/>
          <p:cNvSpPr/>
          <p:nvPr>
            <p:custDataLst>
              <p:tags r:id="rId14"/>
            </p:custDataLst>
          </p:nvPr>
        </p:nvSpPr>
        <p:spPr bwMode="auto">
          <a:xfrm>
            <a:off x="4924425" y="5311775"/>
            <a:ext cx="419100" cy="12223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3135CA85-489D-4AD2-A744-BBA958F59BD4}" type="datetime'I''''''''''n''''''te''''rs''''o''''''''ft'''''''''''''">
              <a:rPr lang="en-US" sz="800" b="1" smtClean="0">
                <a:solidFill>
                  <a:schemeClr val="tx1"/>
                </a:solidFill>
              </a:rPr>
              <a:pPr/>
              <a:t>Intersoft</a:t>
            </a:fld>
            <a:endParaRPr lang="en-US" sz="800" b="1" dirty="0">
              <a:solidFill>
                <a:schemeClr val="tx1"/>
              </a:solidFill>
              <a:latin typeface="Arial"/>
              <a:sym typeface="Arial"/>
            </a:endParaRPr>
          </a:p>
        </p:txBody>
      </p:sp>
      <p:sp>
        <p:nvSpPr>
          <p:cNvPr id="66" name="Rectangle 65"/>
          <p:cNvSpPr/>
          <p:nvPr>
            <p:custDataLst>
              <p:tags r:id="rId15"/>
            </p:custDataLst>
          </p:nvPr>
        </p:nvSpPr>
        <p:spPr bwMode="gray">
          <a:xfrm>
            <a:off x="5010150" y="3941762"/>
            <a:ext cx="24765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FDD9EE2F-3242-4117-93E7-6EE588541749}" type="datetime'''''''''''''''''''''''''''''''''''''''''''''7''''''''5'''''">
              <a:rPr lang="en-US" sz="1400" b="1" smtClean="0">
                <a:solidFill>
                  <a:schemeClr val="bg1"/>
                </a:solidFill>
              </a:rPr>
              <a:pPr/>
              <a:t>75</a:t>
            </a:fld>
            <a:endParaRPr lang="en-US" sz="1400" b="1">
              <a:solidFill>
                <a:schemeClr val="bg1"/>
              </a:solidFill>
              <a:latin typeface="Arial"/>
              <a:sym typeface="Arial"/>
            </a:endParaRPr>
          </a:p>
        </p:txBody>
      </p:sp>
      <p:sp>
        <p:nvSpPr>
          <p:cNvPr id="63" name="Rectangle 62"/>
          <p:cNvSpPr/>
          <p:nvPr>
            <p:custDataLst>
              <p:tags r:id="rId16"/>
            </p:custDataLst>
          </p:nvPr>
        </p:nvSpPr>
        <p:spPr bwMode="auto">
          <a:xfrm>
            <a:off x="4146550" y="5311775"/>
            <a:ext cx="307975" cy="12223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9B2F5628-60A9-464B-9841-4EBD89B16BA7}" type="datetime'''''''''J''''a''n''''''''''''u''''''''''''''''s'''">
              <a:rPr lang="en-US" sz="800" b="1" smtClean="0">
                <a:solidFill>
                  <a:schemeClr val="tx1"/>
                </a:solidFill>
              </a:rPr>
              <a:pPr/>
              <a:t>Janus</a:t>
            </a:fld>
            <a:endParaRPr lang="en-US" sz="800" b="1" dirty="0">
              <a:solidFill>
                <a:schemeClr val="tx1"/>
              </a:solidFill>
              <a:latin typeface="Arial"/>
              <a:sym typeface="Arial"/>
            </a:endParaRPr>
          </a:p>
        </p:txBody>
      </p:sp>
      <p:sp>
        <p:nvSpPr>
          <p:cNvPr id="64" name="Rectangle 63"/>
          <p:cNvSpPr/>
          <p:nvPr>
            <p:custDataLst>
              <p:tags r:id="rId17"/>
            </p:custDataLst>
          </p:nvPr>
        </p:nvSpPr>
        <p:spPr bwMode="gray">
          <a:xfrm>
            <a:off x="4127500" y="3556000"/>
            <a:ext cx="346075"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41F1C7D4-3F7C-4F67-86CF-5E33711514D5}" type="datetime'''''''''''''''''''''''''''''1''''''''''''''''''''00'''''''">
              <a:rPr lang="en-US" sz="1400" b="1" smtClean="0">
                <a:solidFill>
                  <a:schemeClr val="bg1"/>
                </a:solidFill>
                <a:latin typeface="Arial"/>
                <a:sym typeface="Arial"/>
              </a:rPr>
              <a:pPr/>
              <a:t>100</a:t>
            </a:fld>
            <a:endParaRPr lang="en-US" sz="1400" b="1" dirty="0">
              <a:solidFill>
                <a:schemeClr val="bg1"/>
              </a:solidFill>
              <a:latin typeface="Arial"/>
              <a:sym typeface="Arial"/>
            </a:endParaRPr>
          </a:p>
        </p:txBody>
      </p:sp>
      <p:sp>
        <p:nvSpPr>
          <p:cNvPr id="17" name="TextBox 16"/>
          <p:cNvSpPr txBox="1"/>
          <p:nvPr>
            <p:custDataLst>
              <p:tags r:id="rId18"/>
            </p:custDataLst>
          </p:nvPr>
        </p:nvSpPr>
        <p:spPr>
          <a:xfrm>
            <a:off x="7236295" y="3198039"/>
            <a:ext cx="1645708" cy="276999"/>
          </a:xfrm>
          <a:prstGeom prst="rect">
            <a:avLst/>
          </a:prstGeom>
          <a:solidFill>
            <a:srgbClr val="C77709"/>
          </a:solidFill>
        </p:spPr>
        <p:txBody>
          <a:bodyPr wrap="none" rtlCol="0">
            <a:spAutoFit/>
          </a:bodyPr>
          <a:lstStyle/>
          <a:p>
            <a:r>
              <a:rPr lang="en-US" sz="1200" b="1" dirty="0" smtClean="0">
                <a:solidFill>
                  <a:schemeClr val="bg1"/>
                </a:solidFill>
                <a:latin typeface="+mn-lt"/>
              </a:rPr>
              <a:t>Average Score: </a:t>
            </a:r>
            <a:r>
              <a:rPr lang="en-US" sz="1200" b="1" dirty="0" smtClean="0">
                <a:solidFill>
                  <a:schemeClr val="accent1"/>
                </a:solidFill>
                <a:latin typeface="+mn-lt"/>
              </a:rPr>
              <a:t>61.3</a:t>
            </a:r>
          </a:p>
        </p:txBody>
      </p:sp>
      <p:sp>
        <p:nvSpPr>
          <p:cNvPr id="18" name="Rectangle 17"/>
          <p:cNvSpPr/>
          <p:nvPr>
            <p:custDataLst>
              <p:tags r:id="rId19"/>
            </p:custDataLst>
          </p:nvPr>
        </p:nvSpPr>
        <p:spPr>
          <a:xfrm>
            <a:off x="266091" y="1808820"/>
            <a:ext cx="3629918" cy="2492990"/>
          </a:xfrm>
          <a:prstGeom prst="rect">
            <a:avLst/>
          </a:prstGeom>
        </p:spPr>
        <p:txBody>
          <a:bodyPr wrap="square">
            <a:spAutoFit/>
          </a:bodyPr>
          <a:lstStyle/>
          <a:p>
            <a:pPr algn="l"/>
            <a:r>
              <a:rPr lang="en-US" sz="1200" dirty="0" smtClean="0"/>
              <a:t>The Value Score indexes each vendor’s product offering and business strength </a:t>
            </a:r>
            <a:r>
              <a:rPr lang="en-US" sz="1200" b="1" dirty="0" smtClean="0"/>
              <a:t>relative to their price point</a:t>
            </a:r>
            <a:r>
              <a:rPr lang="en-US" sz="1200" dirty="0" smtClean="0"/>
              <a:t>. It </a:t>
            </a:r>
            <a:r>
              <a:rPr lang="en-US" sz="1200" b="1" dirty="0" smtClean="0"/>
              <a:t>does not</a:t>
            </a:r>
            <a:r>
              <a:rPr lang="en-US" sz="1200" dirty="0" smtClean="0"/>
              <a:t> indicate vendor ranking.</a:t>
            </a:r>
          </a:p>
          <a:p>
            <a:pPr algn="l"/>
            <a:endParaRPr lang="en-US" sz="1200" dirty="0" smtClean="0"/>
          </a:p>
          <a:p>
            <a:pPr algn="l"/>
            <a:r>
              <a:rPr lang="en-US" sz="1200" dirty="0" smtClean="0"/>
              <a:t>Vendors that score high offer more </a:t>
            </a:r>
            <a:r>
              <a:rPr lang="en-US" sz="1200" b="1" dirty="0" smtClean="0"/>
              <a:t>bang for the buck</a:t>
            </a:r>
            <a:r>
              <a:rPr lang="en-US" sz="1200" dirty="0" smtClean="0"/>
              <a:t> (e.g. features, usability, stability, etc.) than the average vendor, while the inverse is true for those that score lower.</a:t>
            </a:r>
          </a:p>
          <a:p>
            <a:pPr algn="l"/>
            <a:r>
              <a:rPr lang="en-US" sz="1200" dirty="0" smtClean="0"/>
              <a:t> </a:t>
            </a:r>
          </a:p>
          <a:p>
            <a:pPr algn="l"/>
            <a:r>
              <a:rPr lang="en-US" sz="1200" dirty="0" smtClean="0"/>
              <a:t>Price-conscious enterprises may wish to give the Value Score more consideration than those who are more focused on specific vendor/product attributes.</a:t>
            </a:r>
          </a:p>
        </p:txBody>
      </p:sp>
      <p:sp>
        <p:nvSpPr>
          <p:cNvPr id="30" name="Rectangle 29"/>
          <p:cNvSpPr/>
          <p:nvPr>
            <p:custDataLst>
              <p:tags r:id="rId20"/>
            </p:custDataLst>
          </p:nvPr>
        </p:nvSpPr>
        <p:spPr>
          <a:xfrm>
            <a:off x="5936555" y="1340768"/>
            <a:ext cx="2955925" cy="1212519"/>
          </a:xfrm>
          <a:prstGeom prst="rect">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200" dirty="0" smtClean="0">
                <a:solidFill>
                  <a:schemeClr val="tx1"/>
                </a:solidFill>
              </a:rPr>
              <a:t>On a relative basis, Janus maintained the highest Info-Tech </a:t>
            </a:r>
            <a:r>
              <a:rPr lang="en-US" sz="1200" b="1" dirty="0" smtClean="0">
                <a:solidFill>
                  <a:schemeClr val="tx1"/>
                </a:solidFill>
              </a:rPr>
              <a:t>Value </a:t>
            </a:r>
            <a:r>
              <a:rPr lang="en-US" sz="1200" b="1" dirty="0" err="1" smtClean="0">
                <a:solidFill>
                  <a:schemeClr val="tx1"/>
                </a:solidFill>
              </a:rPr>
              <a:t>Score</a:t>
            </a:r>
            <a:r>
              <a:rPr lang="en-US" sz="1200" baseline="30000" dirty="0" err="1" smtClean="0">
                <a:solidFill>
                  <a:schemeClr val="tx1"/>
                </a:solidFill>
              </a:rPr>
              <a:t>TM</a:t>
            </a:r>
            <a:r>
              <a:rPr lang="en-US" sz="1200" b="1" dirty="0" smtClean="0">
                <a:solidFill>
                  <a:schemeClr val="tx1"/>
                </a:solidFill>
              </a:rPr>
              <a:t> </a:t>
            </a:r>
            <a:r>
              <a:rPr lang="en-US" sz="1200" dirty="0" smtClean="0">
                <a:solidFill>
                  <a:schemeClr val="tx1"/>
                </a:solidFill>
              </a:rPr>
              <a:t>of the vendor group. Vendors were indexed against Janus’ performance to provide a complete, relative view of their product offerings.</a:t>
            </a:r>
            <a:endParaRPr lang="en-US" sz="1200" dirty="0">
              <a:solidFill>
                <a:schemeClr val="tx1"/>
              </a:solidFill>
            </a:endParaRPr>
          </a:p>
        </p:txBody>
      </p:sp>
      <p:sp>
        <p:nvSpPr>
          <p:cNvPr id="31" name="TextBox 30"/>
          <p:cNvSpPr txBox="1"/>
          <p:nvPr>
            <p:custDataLst>
              <p:tags r:id="rId21"/>
            </p:custDataLst>
          </p:nvPr>
        </p:nvSpPr>
        <p:spPr>
          <a:xfrm>
            <a:off x="3896009" y="5638824"/>
            <a:ext cx="5013040" cy="584775"/>
          </a:xfrm>
          <a:prstGeom prst="rect">
            <a:avLst/>
          </a:prstGeom>
          <a:noFill/>
        </p:spPr>
        <p:txBody>
          <a:bodyPr wrap="square" rtlCol="0">
            <a:spAutoFit/>
          </a:bodyPr>
          <a:lstStyle/>
          <a:p>
            <a:pPr marL="457200" indent="-457200" algn="l"/>
            <a:r>
              <a:rPr lang="en-US" sz="800" dirty="0" smtClean="0">
                <a:latin typeface="+mn-lt"/>
              </a:rPr>
              <a:t>Sources:</a:t>
            </a:r>
          </a:p>
          <a:p>
            <a:pPr marL="114300" indent="-114300" algn="l">
              <a:buAutoNum type="arabicPeriod"/>
            </a:pPr>
            <a:r>
              <a:rPr lang="en-US" sz="800" dirty="0" smtClean="0">
                <a:latin typeface="+mn-lt"/>
              </a:rPr>
              <a:t>To calculate the Value Score for each vendor, the affordability raw score was backed out, the product scoring reweighted, and the affordability score multiplied by the product of the Vendor and Product scores. </a:t>
            </a:r>
          </a:p>
        </p:txBody>
      </p:sp>
      <p:sp>
        <p:nvSpPr>
          <p:cNvPr id="36" name="TextBox 35"/>
          <p:cNvSpPr txBox="1"/>
          <p:nvPr>
            <p:custDataLst>
              <p:tags r:id="rId22"/>
            </p:custDataLst>
          </p:nvPr>
        </p:nvSpPr>
        <p:spPr>
          <a:xfrm>
            <a:off x="4218236" y="1448780"/>
            <a:ext cx="785812" cy="246221"/>
          </a:xfrm>
          <a:prstGeom prst="rect">
            <a:avLst/>
          </a:prstGeom>
          <a:noFill/>
        </p:spPr>
        <p:txBody>
          <a:bodyPr wrap="square" rtlCol="0">
            <a:spAutoFit/>
          </a:bodyPr>
          <a:lstStyle/>
          <a:p>
            <a:pPr algn="l"/>
            <a:r>
              <a:rPr lang="en-US" sz="1000" dirty="0" smtClean="0"/>
              <a:t>Champion</a:t>
            </a:r>
            <a:endParaRPr lang="en-US" sz="1000" dirty="0"/>
          </a:p>
        </p:txBody>
      </p:sp>
      <p:sp>
        <p:nvSpPr>
          <p:cNvPr id="38" name="Rectangle 37"/>
          <p:cNvSpPr/>
          <p:nvPr>
            <p:custDataLst>
              <p:tags r:id="rId23"/>
            </p:custDataLst>
          </p:nvPr>
        </p:nvSpPr>
        <p:spPr>
          <a:xfrm>
            <a:off x="4103948" y="1507827"/>
            <a:ext cx="120973" cy="120973"/>
          </a:xfrm>
          <a:prstGeom prst="rect">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descr="sample_linkbar-itrgNEW.gif">
            <a:hlinkClick r:id="rId28"/>
          </p:cNvPr>
          <p:cNvPicPr>
            <a:picLocks noChangeAspect="1"/>
          </p:cNvPicPr>
          <p:nvPr/>
        </p:nvPicPr>
        <p:blipFill>
          <a:blip r:embed="rId29"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Stakes represent the minimum standard; without these a product doesn’t even get reviewed</a:t>
            </a:r>
            <a:endParaRPr lang="en-US" dirty="0"/>
          </a:p>
        </p:txBody>
      </p:sp>
      <p:grpSp>
        <p:nvGrpSpPr>
          <p:cNvPr id="3" name="Group 136"/>
          <p:cNvGrpSpPr/>
          <p:nvPr/>
        </p:nvGrpSpPr>
        <p:grpSpPr>
          <a:xfrm>
            <a:off x="266699" y="5461050"/>
            <a:ext cx="8491536" cy="848310"/>
            <a:chOff x="328291" y="3598911"/>
            <a:chExt cx="8491536" cy="848310"/>
          </a:xfrm>
        </p:grpSpPr>
        <p:sp>
          <p:nvSpPr>
            <p:cNvPr id="97" name="Rounded Rectangle 96"/>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438" indent="-11113" algn="l"/>
              <a:r>
                <a:rPr lang="en-US" sz="1200" dirty="0" smtClean="0">
                  <a:solidFill>
                    <a:schemeClr val="tx1"/>
                  </a:solidFill>
                </a:rPr>
                <a:t>When comparing vendors and their development component suites, cost is somewhat equal across all vendors. Use the free trial period to evaluate how your organization’s exact needs match with the vendor’s offering. Take the time to try the solution, use it and gauge suitability based on how quickly developers accept it.</a:t>
              </a:r>
            </a:p>
          </p:txBody>
        </p:sp>
        <p:pic>
          <p:nvPicPr>
            <p:cNvPr id="98" name="Picture 97" descr="insight.png"/>
            <p:cNvPicPr>
              <a:picLocks noChangeAspect="1"/>
            </p:cNvPicPr>
            <p:nvPr/>
          </p:nvPicPr>
          <p:blipFill>
            <a:blip r:embed="rId3" cstate="print"/>
            <a:stretch>
              <a:fillRect/>
            </a:stretch>
          </p:blipFill>
          <p:spPr>
            <a:xfrm>
              <a:off x="328614" y="3609020"/>
              <a:ext cx="1000207" cy="838201"/>
            </a:xfrm>
            <a:prstGeom prst="rect">
              <a:avLst/>
            </a:prstGeom>
          </p:spPr>
        </p:pic>
      </p:grpSp>
      <p:sp>
        <p:nvSpPr>
          <p:cNvPr id="95" name="Rectangle 94"/>
          <p:cNvSpPr/>
          <p:nvPr/>
        </p:nvSpPr>
        <p:spPr>
          <a:xfrm>
            <a:off x="5364088" y="2060848"/>
            <a:ext cx="3513212" cy="1754326"/>
          </a:xfrm>
          <a:prstGeom prst="rect">
            <a:avLst/>
          </a:prstGeom>
        </p:spPr>
        <p:txBody>
          <a:bodyPr wrap="square">
            <a:spAutoFit/>
          </a:bodyPr>
          <a:lstStyle/>
          <a:p>
            <a:pPr algn="l"/>
            <a:r>
              <a:rPr lang="en-US" sz="1200" dirty="0" smtClean="0"/>
              <a:t>The products assessed in this Vendor Landscape</a:t>
            </a:r>
            <a:r>
              <a:rPr lang="en-US" sz="1200" baseline="30000" dirty="0" smtClean="0"/>
              <a:t>TM</a:t>
            </a:r>
            <a:r>
              <a:rPr lang="en-US" sz="1200" dirty="0" smtClean="0"/>
              <a:t> meet, at the very least, the requirements outlined as Table Stakes. </a:t>
            </a:r>
          </a:p>
          <a:p>
            <a:pPr algn="l"/>
            <a:endParaRPr lang="en-US" sz="1200" dirty="0" smtClean="0"/>
          </a:p>
          <a:p>
            <a:pPr algn="l"/>
            <a:r>
              <a:rPr lang="en-US" sz="1200" dirty="0" smtClean="0"/>
              <a:t>Many of the vendors go above and beyond the outlined Table Stakes, and some do so in multiple categories. This section aims to highlight the product capabilities </a:t>
            </a:r>
            <a:r>
              <a:rPr lang="en-US" sz="1200" b="1" dirty="0" smtClean="0"/>
              <a:t>in excess </a:t>
            </a:r>
            <a:r>
              <a:rPr lang="en-US" sz="1200" dirty="0" smtClean="0"/>
              <a:t>of the criteria listed here. </a:t>
            </a:r>
            <a:endParaRPr lang="en-US" sz="1200" dirty="0"/>
          </a:p>
        </p:txBody>
      </p:sp>
      <p:sp>
        <p:nvSpPr>
          <p:cNvPr id="106" name="Rounded Rectangle 105"/>
          <p:cNvSpPr/>
          <p:nvPr/>
        </p:nvSpPr>
        <p:spPr>
          <a:xfrm>
            <a:off x="266701" y="1371600"/>
            <a:ext cx="5025379"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The Table Stakes</a:t>
            </a:r>
            <a:endParaRPr lang="en-CA" sz="1400" b="1" dirty="0">
              <a:solidFill>
                <a:schemeClr val="tx1"/>
              </a:solidFill>
            </a:endParaRPr>
          </a:p>
        </p:txBody>
      </p:sp>
      <p:sp>
        <p:nvSpPr>
          <p:cNvPr id="107" name="Rounded Rectangle 106"/>
          <p:cNvSpPr/>
          <p:nvPr/>
        </p:nvSpPr>
        <p:spPr>
          <a:xfrm>
            <a:off x="5292080" y="1371600"/>
            <a:ext cx="3585220"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What Does This Mean?</a:t>
            </a:r>
            <a:endParaRPr lang="en-CA" sz="1400" b="1" dirty="0">
              <a:solidFill>
                <a:schemeClr val="tx1"/>
              </a:solidFill>
            </a:endParaRPr>
          </a:p>
        </p:txBody>
      </p:sp>
      <p:graphicFrame>
        <p:nvGraphicFramePr>
          <p:cNvPr id="31" name="Table 30"/>
          <p:cNvGraphicFramePr>
            <a:graphicFrameLocks noGrp="1"/>
          </p:cNvGraphicFramePr>
          <p:nvPr/>
        </p:nvGraphicFramePr>
        <p:xfrm>
          <a:off x="267022" y="1828800"/>
          <a:ext cx="4857434" cy="3571240"/>
        </p:xfrm>
        <a:graphic>
          <a:graphicData uri="http://schemas.openxmlformats.org/drawingml/2006/table">
            <a:tbl>
              <a:tblPr firstRow="1" bandRow="1">
                <a:tableStyleId>{5C22544A-7EE6-4342-B048-85BDC9FD1C3A}</a:tableStyleId>
              </a:tblPr>
              <a:tblGrid>
                <a:gridCol w="1818926"/>
                <a:gridCol w="3038508"/>
              </a:tblGrid>
              <a:tr h="370840">
                <a:tc>
                  <a:txBody>
                    <a:bodyPr/>
                    <a:lstStyle/>
                    <a:p>
                      <a:r>
                        <a:rPr lang="en-US" sz="1400" dirty="0" smtClean="0"/>
                        <a:t>Feature</a:t>
                      </a:r>
                      <a:endParaRPr lang="en-US" sz="1400" dirty="0"/>
                    </a:p>
                  </a:txBody>
                  <a:tcPr anchor="ctr"/>
                </a:tc>
                <a:tc>
                  <a:txBody>
                    <a:bodyPr/>
                    <a:lstStyle/>
                    <a:p>
                      <a:r>
                        <a:rPr lang="en-US" sz="1400" dirty="0" smtClean="0"/>
                        <a:t>Description</a:t>
                      </a:r>
                      <a:endParaRPr lang="en-US" sz="1400" dirty="0"/>
                    </a:p>
                  </a:txBody>
                  <a:tcPr anchor="ctr"/>
                </a:tc>
              </a:tr>
              <a:tr h="548640">
                <a:tc>
                  <a:txBody>
                    <a:bodyPr/>
                    <a:lstStyle/>
                    <a:p>
                      <a:r>
                        <a:rPr lang="en-US" sz="1200" b="1" dirty="0" smtClean="0">
                          <a:solidFill>
                            <a:schemeClr val="tx1"/>
                          </a:solidFill>
                        </a:rPr>
                        <a:t>Desktop Development Components</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ActiveX, </a:t>
                      </a:r>
                      <a:r>
                        <a:rPr lang="en-US" sz="1200" dirty="0" err="1" smtClean="0"/>
                        <a:t>WinForms</a:t>
                      </a:r>
                      <a:r>
                        <a:rPr lang="en-US" sz="1200" dirty="0" smtClean="0"/>
                        <a:t>, and WPF form the basis for desktop</a:t>
                      </a:r>
                      <a:r>
                        <a:rPr lang="en-US" sz="1200" baseline="0" dirty="0" smtClean="0"/>
                        <a:t> platforms and include charts, grids, lists, and input controls.</a:t>
                      </a:r>
                      <a:endParaRPr lang="en-US" sz="1200" dirty="0"/>
                    </a:p>
                  </a:txBody>
                  <a:tcPr>
                    <a:solidFill>
                      <a:schemeClr val="accent1">
                        <a:lumMod val="40000"/>
                        <a:lumOff val="60000"/>
                      </a:schemeClr>
                    </a:solidFill>
                  </a:tcPr>
                </a:tc>
              </a:tr>
              <a:tr h="548640">
                <a:tc>
                  <a:txBody>
                    <a:bodyPr/>
                    <a:lstStyle/>
                    <a:p>
                      <a:r>
                        <a:rPr lang="en-US" sz="1200" b="1" dirty="0" smtClean="0">
                          <a:solidFill>
                            <a:schemeClr val="tx1"/>
                          </a:solidFill>
                        </a:rPr>
                        <a:t>Web Development Components</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t>AJAX,</a:t>
                      </a:r>
                      <a:r>
                        <a:rPr lang="en-US" sz="1200" baseline="0" dirty="0" smtClean="0"/>
                        <a:t> </a:t>
                      </a:r>
                      <a:r>
                        <a:rPr lang="en-US" sz="1200" baseline="0" dirty="0" err="1" smtClean="0"/>
                        <a:t>JQuery</a:t>
                      </a:r>
                      <a:r>
                        <a:rPr lang="en-US" sz="1200" baseline="0" dirty="0" smtClean="0"/>
                        <a:t>, JavaScript, and ASP.net are the basics for Web development. Features such as Silverlight integration, calendars, </a:t>
                      </a:r>
                      <a:r>
                        <a:rPr lang="en-US" sz="1200" baseline="0" dirty="0" err="1" smtClean="0"/>
                        <a:t>combobox</a:t>
                      </a:r>
                      <a:r>
                        <a:rPr lang="en-US" sz="1200" baseline="0" dirty="0" smtClean="0"/>
                        <a:t>, editors, gauges, grids, and more.</a:t>
                      </a:r>
                      <a:endParaRPr lang="en-US" sz="1200" dirty="0"/>
                    </a:p>
                  </a:txBody>
                  <a:tcPr>
                    <a:solidFill>
                      <a:schemeClr val="accent1">
                        <a:lumMod val="20000"/>
                        <a:lumOff val="80000"/>
                      </a:schemeClr>
                    </a:solidFill>
                  </a:tcPr>
                </a:tc>
              </a:tr>
              <a:tr h="548640">
                <a:tc>
                  <a:txBody>
                    <a:bodyPr/>
                    <a:lstStyle/>
                    <a:p>
                      <a:r>
                        <a:rPr lang="en-US" sz="1200" b="1" dirty="0" smtClean="0">
                          <a:solidFill>
                            <a:schemeClr val="tx1"/>
                          </a:solidFill>
                        </a:rPr>
                        <a:t>Mobile</a:t>
                      </a:r>
                      <a:r>
                        <a:rPr lang="en-US" sz="1200" b="1" baseline="0" dirty="0" smtClean="0">
                          <a:solidFill>
                            <a:schemeClr val="tx1"/>
                          </a:solidFill>
                        </a:rPr>
                        <a:t> Development Components</a:t>
                      </a:r>
                      <a:endParaRPr lang="en-US" sz="1200" b="1" dirty="0">
                        <a:solidFill>
                          <a:schemeClr val="tx1"/>
                        </a:solidFill>
                      </a:endParaRPr>
                    </a:p>
                  </a:txBody>
                  <a:tcPr>
                    <a:solidFill>
                      <a:schemeClr val="accent1">
                        <a:lumMod val="40000"/>
                        <a:lumOff val="60000"/>
                      </a:schemeClr>
                    </a:solidFill>
                  </a:tcPr>
                </a:tc>
                <a:tc>
                  <a:txBody>
                    <a:bodyPr/>
                    <a:lstStyle/>
                    <a:p>
                      <a:r>
                        <a:rPr lang="en-US" sz="1200" dirty="0" err="1" smtClean="0">
                          <a:solidFill>
                            <a:schemeClr val="tx1"/>
                          </a:solidFill>
                        </a:rPr>
                        <a:t>iPhone</a:t>
                      </a:r>
                      <a:r>
                        <a:rPr lang="en-US" sz="1200" dirty="0" smtClean="0">
                          <a:solidFill>
                            <a:schemeClr val="tx1"/>
                          </a:solidFill>
                        </a:rPr>
                        <a:t>, </a:t>
                      </a:r>
                      <a:r>
                        <a:rPr lang="en-US" sz="1200" dirty="0" err="1" smtClean="0">
                          <a:solidFill>
                            <a:schemeClr val="tx1"/>
                          </a:solidFill>
                        </a:rPr>
                        <a:t>WinPhone</a:t>
                      </a:r>
                      <a:r>
                        <a:rPr lang="en-US" sz="1200" dirty="0" smtClean="0">
                          <a:solidFill>
                            <a:schemeClr val="tx1"/>
                          </a:solidFill>
                        </a:rPr>
                        <a:t>, Android, BlackBerry all represent environments in the mobile arena.</a:t>
                      </a:r>
                      <a:r>
                        <a:rPr lang="en-US" sz="1200" baseline="0" dirty="0" smtClean="0">
                          <a:solidFill>
                            <a:schemeClr val="tx1"/>
                          </a:solidFill>
                        </a:rPr>
                        <a:t> </a:t>
                      </a:r>
                      <a:r>
                        <a:rPr lang="en-US" sz="1200" dirty="0" smtClean="0">
                          <a:solidFill>
                            <a:schemeClr val="tx1"/>
                          </a:solidFill>
                        </a:rPr>
                        <a:t>Buttons,</a:t>
                      </a:r>
                      <a:r>
                        <a:rPr lang="en-US" sz="1200" baseline="0" dirty="0" smtClean="0">
                          <a:solidFill>
                            <a:schemeClr val="tx1"/>
                          </a:solidFill>
                        </a:rPr>
                        <a:t> calendars, navigation, pickers, and sliders are all features required for mobile interface development.</a:t>
                      </a:r>
                      <a:endParaRPr lang="en-US" sz="1200" dirty="0">
                        <a:solidFill>
                          <a:schemeClr val="tx1"/>
                        </a:solidFill>
                      </a:endParaRPr>
                    </a:p>
                  </a:txBody>
                  <a:tcPr>
                    <a:solidFill>
                      <a:schemeClr val="accent1">
                        <a:lumMod val="40000"/>
                        <a:lumOff val="60000"/>
                      </a:schemeClr>
                    </a:solidFill>
                  </a:tcPr>
                </a:tc>
              </a:tr>
              <a:tr h="548640">
                <a:tc>
                  <a:txBody>
                    <a:bodyPr/>
                    <a:lstStyle/>
                    <a:p>
                      <a:r>
                        <a:rPr lang="en-US" sz="1200" b="1" dirty="0" smtClean="0">
                          <a:solidFill>
                            <a:schemeClr val="tx1"/>
                          </a:solidFill>
                        </a:rPr>
                        <a:t>Time</a:t>
                      </a:r>
                      <a:r>
                        <a:rPr lang="en-US" sz="1200" b="1" baseline="0" dirty="0" smtClean="0">
                          <a:solidFill>
                            <a:schemeClr val="tx1"/>
                          </a:solidFill>
                        </a:rPr>
                        <a:t> </a:t>
                      </a:r>
                      <a:r>
                        <a:rPr lang="en-US" sz="1200" b="1" dirty="0" smtClean="0">
                          <a:solidFill>
                            <a:schemeClr val="tx1"/>
                          </a:solidFill>
                        </a:rPr>
                        <a:t>Savings</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solidFill>
                            <a:schemeClr val="tx1"/>
                          </a:solidFill>
                        </a:rPr>
                        <a:t>Reduction in development time by as much as 40-60%.</a:t>
                      </a:r>
                      <a:endParaRPr lang="en-US" sz="1200" dirty="0">
                        <a:solidFill>
                          <a:schemeClr val="tx1"/>
                        </a:solidFill>
                      </a:endParaRPr>
                    </a:p>
                  </a:txBody>
                  <a:tcPr>
                    <a:solidFill>
                      <a:schemeClr val="accent1">
                        <a:lumMod val="20000"/>
                        <a:lumOff val="80000"/>
                      </a:schemeClr>
                    </a:solidFill>
                  </a:tcPr>
                </a:tc>
              </a:tr>
            </a:tbl>
          </a:graphicData>
        </a:graphic>
      </p:graphicFrame>
      <p:pic>
        <p:nvPicPr>
          <p:cNvPr id="10" name="Picture 9"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Advanced Features are the market differentiators that make or break a product</a:t>
            </a:r>
            <a:endParaRPr lang="en-US" dirty="0"/>
          </a:p>
        </p:txBody>
      </p:sp>
      <p:graphicFrame>
        <p:nvGraphicFramePr>
          <p:cNvPr id="41" name="Table 40"/>
          <p:cNvGraphicFramePr>
            <a:graphicFrameLocks noGrp="1"/>
          </p:cNvGraphicFramePr>
          <p:nvPr/>
        </p:nvGraphicFramePr>
        <p:xfrm>
          <a:off x="3840163" y="1559550"/>
          <a:ext cx="5021838" cy="4759960"/>
        </p:xfrm>
        <a:graphic>
          <a:graphicData uri="http://schemas.openxmlformats.org/drawingml/2006/table">
            <a:tbl>
              <a:tblPr firstRow="1" bandRow="1">
                <a:tableStyleId>{5C22544A-7EE6-4342-B048-85BDC9FD1C3A}</a:tableStyleId>
              </a:tblPr>
              <a:tblGrid>
                <a:gridCol w="1836749"/>
                <a:gridCol w="3185089"/>
              </a:tblGrid>
              <a:tr h="370840">
                <a:tc>
                  <a:txBody>
                    <a:bodyPr/>
                    <a:lstStyle/>
                    <a:p>
                      <a:r>
                        <a:rPr lang="en-US" sz="1400" b="1" dirty="0" smtClean="0"/>
                        <a:t>Feature</a:t>
                      </a:r>
                      <a:endParaRPr lang="en-US" sz="1400" b="1" dirty="0"/>
                    </a:p>
                  </a:txBody>
                  <a:tcPr anchor="ctr"/>
                </a:tc>
                <a:tc>
                  <a:txBody>
                    <a:bodyPr/>
                    <a:lstStyle/>
                    <a:p>
                      <a:r>
                        <a:rPr lang="en-US" sz="1400" dirty="0" smtClean="0"/>
                        <a:t>What We</a:t>
                      </a:r>
                      <a:r>
                        <a:rPr lang="en-US" sz="1400" baseline="0" dirty="0" smtClean="0"/>
                        <a:t> Looked for</a:t>
                      </a:r>
                      <a:endParaRPr lang="en-US" sz="1400" dirty="0"/>
                    </a:p>
                  </a:txBody>
                  <a:tcPr anchor="ctr"/>
                </a:tc>
              </a:tr>
              <a:tr h="548640">
                <a:tc>
                  <a:txBody>
                    <a:bodyPr/>
                    <a:lstStyle/>
                    <a:p>
                      <a:r>
                        <a:rPr lang="en-US" sz="1200" b="1" dirty="0" smtClean="0">
                          <a:solidFill>
                            <a:schemeClr val="tx1"/>
                          </a:solidFill>
                        </a:rPr>
                        <a:t>Enhanced Web Components</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solidFill>
                            <a:schemeClr val="tx1"/>
                          </a:solidFill>
                        </a:rPr>
                        <a:t>Support for </a:t>
                      </a:r>
                      <a:r>
                        <a:rPr lang="en-US" sz="1200" dirty="0" err="1" smtClean="0">
                          <a:solidFill>
                            <a:schemeClr val="tx1"/>
                          </a:solidFill>
                        </a:rPr>
                        <a:t>Asp.Net</a:t>
                      </a:r>
                      <a:r>
                        <a:rPr lang="en-US" sz="1200" dirty="0" smtClean="0">
                          <a:solidFill>
                            <a:schemeClr val="tx1"/>
                          </a:solidFill>
                        </a:rPr>
                        <a:t>, </a:t>
                      </a:r>
                      <a:r>
                        <a:rPr lang="en-US" sz="1200" dirty="0" err="1" smtClean="0">
                          <a:solidFill>
                            <a:schemeClr val="tx1"/>
                          </a:solidFill>
                        </a:rPr>
                        <a:t>JQuery</a:t>
                      </a:r>
                      <a:r>
                        <a:rPr lang="en-US" sz="1200" dirty="0" smtClean="0">
                          <a:solidFill>
                            <a:schemeClr val="tx1"/>
                          </a:solidFill>
                        </a:rPr>
                        <a:t>, HTML5, Data Visualization capabilities including OLAP, ORM, and reporting</a:t>
                      </a:r>
                      <a:endParaRPr lang="en-US" sz="1200" dirty="0">
                        <a:solidFill>
                          <a:schemeClr val="tx1"/>
                        </a:solidFill>
                      </a:endParaRPr>
                    </a:p>
                  </a:txBody>
                  <a:tcPr>
                    <a:solidFill>
                      <a:schemeClr val="accent1">
                        <a:lumMod val="40000"/>
                        <a:lumOff val="60000"/>
                      </a:schemeClr>
                    </a:solidFill>
                  </a:tcPr>
                </a:tc>
              </a:tr>
              <a:tr h="548640">
                <a:tc>
                  <a:txBody>
                    <a:bodyPr/>
                    <a:lstStyle/>
                    <a:p>
                      <a:r>
                        <a:rPr lang="en-US" sz="1200" b="1" dirty="0" smtClean="0">
                          <a:solidFill>
                            <a:schemeClr val="tx1"/>
                          </a:solidFill>
                        </a:rPr>
                        <a:t>Enhanced Mobile Components</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solidFill>
                            <a:schemeClr val="tx1"/>
                          </a:solidFill>
                        </a:rPr>
                        <a:t>Support</a:t>
                      </a:r>
                      <a:r>
                        <a:rPr lang="en-US" sz="1200" baseline="0" dirty="0" smtClean="0">
                          <a:solidFill>
                            <a:schemeClr val="tx1"/>
                          </a:solidFill>
                        </a:rPr>
                        <a:t> for multiple mobile OS, specifically </a:t>
                      </a:r>
                      <a:r>
                        <a:rPr lang="en-US" sz="1200" baseline="0" dirty="0" err="1" smtClean="0">
                          <a:solidFill>
                            <a:schemeClr val="tx1"/>
                          </a:solidFill>
                        </a:rPr>
                        <a:t>iPhone</a:t>
                      </a:r>
                      <a:r>
                        <a:rPr lang="en-US" sz="1200" baseline="0" dirty="0" smtClean="0">
                          <a:solidFill>
                            <a:schemeClr val="tx1"/>
                          </a:solidFill>
                        </a:rPr>
                        <a:t>, </a:t>
                      </a:r>
                      <a:r>
                        <a:rPr lang="en-US" sz="1200" baseline="0" dirty="0" err="1" smtClean="0">
                          <a:solidFill>
                            <a:schemeClr val="tx1"/>
                          </a:solidFill>
                        </a:rPr>
                        <a:t>WinPhone</a:t>
                      </a:r>
                      <a:r>
                        <a:rPr lang="en-US" sz="1200" baseline="0" dirty="0" smtClean="0">
                          <a:solidFill>
                            <a:schemeClr val="tx1"/>
                          </a:solidFill>
                        </a:rPr>
                        <a:t>, Android, BlackBerry. Special attention was given to vendors providing named (not simply generic capability) for multiple mobile platforms.</a:t>
                      </a:r>
                      <a:endParaRPr lang="en-US" sz="1200" dirty="0">
                        <a:solidFill>
                          <a:schemeClr val="tx1"/>
                        </a:solidFill>
                      </a:endParaRPr>
                    </a:p>
                  </a:txBody>
                  <a:tcPr>
                    <a:solidFill>
                      <a:schemeClr val="accent1">
                        <a:lumMod val="20000"/>
                        <a:lumOff val="80000"/>
                      </a:schemeClr>
                    </a:solidFill>
                  </a:tcPr>
                </a:tc>
              </a:tr>
              <a:tr h="548640">
                <a:tc>
                  <a:txBody>
                    <a:bodyPr/>
                    <a:lstStyle/>
                    <a:p>
                      <a:r>
                        <a:rPr lang="en-US" sz="1200" b="1" dirty="0" smtClean="0">
                          <a:solidFill>
                            <a:schemeClr val="tx1"/>
                          </a:solidFill>
                        </a:rPr>
                        <a:t>Silverlight Integration</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solidFill>
                            <a:schemeClr val="tx1"/>
                          </a:solidFill>
                        </a:rPr>
                        <a:t>Grids, maps, calendars, charts, menus, navigation aids, sliders, and pickers are just a few of the features.</a:t>
                      </a:r>
                      <a:endParaRPr lang="en-US" sz="1200" dirty="0">
                        <a:solidFill>
                          <a:schemeClr val="tx1"/>
                        </a:solidFill>
                      </a:endParaRPr>
                    </a:p>
                  </a:txBody>
                  <a:tcPr>
                    <a:solidFill>
                      <a:schemeClr val="accent1">
                        <a:lumMod val="40000"/>
                        <a:lumOff val="60000"/>
                      </a:schemeClr>
                    </a:solidFill>
                  </a:tcPr>
                </a:tc>
              </a:tr>
              <a:tr h="548640">
                <a:tc>
                  <a:txBody>
                    <a:bodyPr/>
                    <a:lstStyle/>
                    <a:p>
                      <a:r>
                        <a:rPr lang="en-US" sz="1200" b="1" dirty="0" smtClean="0">
                          <a:solidFill>
                            <a:schemeClr val="tx1"/>
                          </a:solidFill>
                        </a:rPr>
                        <a:t>Data Visualization</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solidFill>
                            <a:schemeClr val="tx1"/>
                          </a:solidFill>
                        </a:rPr>
                        <a:t>OLAP, ORM, pivot tables and charts were among the data visualization features evaluated.</a:t>
                      </a:r>
                      <a:endParaRPr lang="en-US" sz="1200" dirty="0">
                        <a:solidFill>
                          <a:schemeClr val="tx1"/>
                        </a:solidFill>
                      </a:endParaRPr>
                    </a:p>
                  </a:txBody>
                  <a:tcPr>
                    <a:solidFill>
                      <a:schemeClr val="accent1">
                        <a:lumMod val="20000"/>
                        <a:lumOff val="80000"/>
                      </a:schemeClr>
                    </a:solidFill>
                  </a:tcPr>
                </a:tc>
              </a:tr>
              <a:tr h="548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Testing Components</a:t>
                      </a:r>
                    </a:p>
                  </a:txBody>
                  <a:tcPr>
                    <a:solidFill>
                      <a:schemeClr val="accent1">
                        <a:lumMod val="40000"/>
                        <a:lumOff val="60000"/>
                      </a:schemeClr>
                    </a:solidFill>
                  </a:tcPr>
                </a:tc>
                <a:tc>
                  <a:txBody>
                    <a:bodyPr/>
                    <a:lstStyle/>
                    <a:p>
                      <a:r>
                        <a:rPr lang="en-US" sz="1200" dirty="0" smtClean="0">
                          <a:solidFill>
                            <a:schemeClr val="tx1"/>
                          </a:solidFill>
                        </a:rPr>
                        <a:t>Testing</a:t>
                      </a:r>
                      <a:r>
                        <a:rPr lang="en-US" sz="1200" baseline="0" dirty="0" smtClean="0">
                          <a:solidFill>
                            <a:schemeClr val="tx1"/>
                          </a:solidFill>
                        </a:rPr>
                        <a:t> as a named component. Recorders, scheduling, script builders. For this we looked specifically for something more than developer unit testing capabilities.</a:t>
                      </a:r>
                      <a:endParaRPr lang="en-US" sz="1200" dirty="0">
                        <a:solidFill>
                          <a:schemeClr val="tx1"/>
                        </a:solidFill>
                      </a:endParaRPr>
                    </a:p>
                  </a:txBody>
                  <a:tcPr>
                    <a:solidFill>
                      <a:schemeClr val="accent1">
                        <a:lumMod val="40000"/>
                        <a:lumOff val="60000"/>
                      </a:schemeClr>
                    </a:solidFill>
                  </a:tcPr>
                </a:tc>
              </a:tr>
              <a:tr h="548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Reporting Components</a:t>
                      </a:r>
                    </a:p>
                  </a:txBody>
                  <a:tcPr>
                    <a:solidFill>
                      <a:schemeClr val="accent1">
                        <a:lumMod val="20000"/>
                        <a:lumOff val="80000"/>
                      </a:schemeClr>
                    </a:solidFill>
                  </a:tcPr>
                </a:tc>
                <a:tc>
                  <a:txBody>
                    <a:bodyPr/>
                    <a:lstStyle/>
                    <a:p>
                      <a:r>
                        <a:rPr lang="en-US" sz="1200" dirty="0" smtClean="0">
                          <a:solidFill>
                            <a:schemeClr val="tx1"/>
                          </a:solidFill>
                        </a:rPr>
                        <a:t>Lightweight controls and components easily embeddable and reusable.</a:t>
                      </a:r>
                      <a:r>
                        <a:rPr lang="en-US" sz="1200" baseline="0" dirty="0" smtClean="0">
                          <a:solidFill>
                            <a:schemeClr val="tx1"/>
                          </a:solidFill>
                        </a:rPr>
                        <a:t> Integration with common apps, Word, Excel, etc.</a:t>
                      </a:r>
                      <a:endParaRPr lang="en-US" sz="1200" dirty="0">
                        <a:solidFill>
                          <a:schemeClr val="tx1"/>
                        </a:solidFill>
                      </a:endParaRPr>
                    </a:p>
                  </a:txBody>
                  <a:tcPr>
                    <a:solidFill>
                      <a:schemeClr val="accent1">
                        <a:lumMod val="20000"/>
                        <a:lumOff val="80000"/>
                      </a:schemeClr>
                    </a:solidFill>
                  </a:tcPr>
                </a:tc>
              </a:tr>
            </a:tbl>
          </a:graphicData>
        </a:graphic>
      </p:graphicFrame>
      <p:sp>
        <p:nvSpPr>
          <p:cNvPr id="42" name="Rounded Rectangle 41"/>
          <p:cNvSpPr/>
          <p:nvPr/>
        </p:nvSpPr>
        <p:spPr>
          <a:xfrm>
            <a:off x="3836622" y="1182688"/>
            <a:ext cx="5025379"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Advanced Features</a:t>
            </a:r>
            <a:endParaRPr lang="en-CA" sz="1400" b="1" dirty="0">
              <a:solidFill>
                <a:schemeClr val="tx1"/>
              </a:solidFill>
            </a:endParaRPr>
          </a:p>
        </p:txBody>
      </p:sp>
      <p:sp>
        <p:nvSpPr>
          <p:cNvPr id="43" name="Rectangle 42"/>
          <p:cNvSpPr/>
          <p:nvPr/>
        </p:nvSpPr>
        <p:spPr>
          <a:xfrm>
            <a:off x="323410" y="1662175"/>
            <a:ext cx="3513212" cy="1384995"/>
          </a:xfrm>
          <a:prstGeom prst="rect">
            <a:avLst/>
          </a:prstGeom>
        </p:spPr>
        <p:txBody>
          <a:bodyPr wrap="square">
            <a:spAutoFit/>
          </a:bodyPr>
          <a:lstStyle/>
          <a:p>
            <a:pPr algn="l"/>
            <a:r>
              <a:rPr lang="en-US" sz="1200" dirty="0" smtClean="0"/>
              <a:t>Info-Tech scored each vendor’s features offering as a summation of their individual scores across the listed advanced features. Vendors were given 1 point for each feature the product inherently provided. Some categories were scored on a more granular scale with vendors receiving half points (see **Partial functionality criteria).</a:t>
            </a:r>
          </a:p>
        </p:txBody>
      </p:sp>
      <p:sp>
        <p:nvSpPr>
          <p:cNvPr id="44" name="Rounded Rectangle 43"/>
          <p:cNvSpPr/>
          <p:nvPr/>
        </p:nvSpPr>
        <p:spPr>
          <a:xfrm>
            <a:off x="251402" y="1182688"/>
            <a:ext cx="3585220"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Scoring Methodology</a:t>
            </a:r>
            <a:endParaRPr lang="en-CA" sz="1400" b="1" dirty="0">
              <a:solidFill>
                <a:schemeClr val="tx1"/>
              </a:solidFill>
            </a:endParaRPr>
          </a:p>
        </p:txBody>
      </p:sp>
      <p:sp>
        <p:nvSpPr>
          <p:cNvPr id="7" name="Rectangle 6"/>
          <p:cNvSpPr/>
          <p:nvPr/>
        </p:nvSpPr>
        <p:spPr>
          <a:xfrm>
            <a:off x="320040" y="4878645"/>
            <a:ext cx="3513212" cy="1200329"/>
          </a:xfrm>
          <a:prstGeom prst="rect">
            <a:avLst/>
          </a:prstGeom>
        </p:spPr>
        <p:txBody>
          <a:bodyPr wrap="square">
            <a:spAutoFit/>
          </a:bodyPr>
          <a:lstStyle/>
          <a:p>
            <a:pPr algn="l"/>
            <a:r>
              <a:rPr lang="en-US" sz="1200" dirty="0" smtClean="0">
                <a:solidFill>
                  <a:schemeClr val="accent4"/>
                </a:solidFill>
              </a:rPr>
              <a:t>**</a:t>
            </a:r>
            <a:r>
              <a:rPr lang="en-US" sz="1200" i="1" dirty="0" smtClean="0">
                <a:solidFill>
                  <a:schemeClr val="accent4"/>
                </a:solidFill>
              </a:rPr>
              <a:t>Partial functionality was given across several categories if components were capable but the functionality was not a primary function. For example, all grids and charts inherently provide reporting capabilities depending on their usage in the designed application.</a:t>
            </a:r>
          </a:p>
        </p:txBody>
      </p:sp>
      <p:pic>
        <p:nvPicPr>
          <p:cNvPr id="8" name="Picture 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57176" y="1280160"/>
            <a:ext cx="8620124" cy="657225"/>
          </a:xfrm>
        </p:spPr>
        <p:txBody>
          <a:bodyPr/>
          <a:lstStyle/>
          <a:p>
            <a:r>
              <a:rPr lang="en-US" dirty="0" smtClean="0"/>
              <a:t>When it comes to desktop development, </a:t>
            </a:r>
            <a:r>
              <a:rPr lang="en-US" dirty="0" err="1" smtClean="0"/>
              <a:t>WinForms</a:t>
            </a:r>
            <a:r>
              <a:rPr lang="en-US" dirty="0" smtClean="0"/>
              <a:t>, WPF, ActiveX – choosing a component suite that can speed up development time is critical.</a:t>
            </a:r>
          </a:p>
          <a:p>
            <a:endParaRPr lang="en-US" dirty="0">
              <a:solidFill>
                <a:srgbClr val="FF0000"/>
              </a:solidFill>
            </a:endParaRPr>
          </a:p>
        </p:txBody>
      </p:sp>
      <p:sp>
        <p:nvSpPr>
          <p:cNvPr id="3" name="Title 2"/>
          <p:cNvSpPr>
            <a:spLocks noGrp="1"/>
          </p:cNvSpPr>
          <p:nvPr>
            <p:ph type="title"/>
          </p:nvPr>
        </p:nvSpPr>
        <p:spPr/>
        <p:txBody>
          <a:bodyPr/>
          <a:lstStyle/>
          <a:p>
            <a:r>
              <a:rPr lang="en-US" dirty="0" smtClean="0"/>
              <a:t>Business users are notoriously impatient and want their apps to reflect the latest trends – while they are still a trend</a:t>
            </a:r>
            <a:endParaRPr lang="en-US" dirty="0"/>
          </a:p>
        </p:txBody>
      </p:sp>
      <p:sp>
        <p:nvSpPr>
          <p:cNvPr id="5" name="TextBox 4"/>
          <p:cNvSpPr txBox="1"/>
          <p:nvPr>
            <p:custDataLst>
              <p:tags r:id="rId1"/>
            </p:custDataLst>
          </p:nvPr>
        </p:nvSpPr>
        <p:spPr>
          <a:xfrm>
            <a:off x="0" y="2230538"/>
            <a:ext cx="3635896" cy="823912"/>
          </a:xfrm>
          <a:prstGeom prst="homePlate">
            <a:avLst/>
          </a:prstGeom>
          <a:solidFill>
            <a:srgbClr val="C77709"/>
          </a:solidFill>
        </p:spPr>
        <p:txBody>
          <a:bodyPr anchor="ctr"/>
          <a:lstStyle/>
          <a:p>
            <a:pPr marL="690563" algn="l">
              <a:defRPr/>
            </a:pPr>
            <a:r>
              <a:rPr lang="en-US" sz="1600" b="1" dirty="0" smtClean="0">
                <a:latin typeface="+mn-lt"/>
              </a:rPr>
              <a:t>Desktop Development</a:t>
            </a:r>
            <a:endParaRPr lang="en-US" sz="1600" b="1" dirty="0">
              <a:latin typeface="+mn-lt"/>
            </a:endParaRPr>
          </a:p>
        </p:txBody>
      </p:sp>
      <p:sp>
        <p:nvSpPr>
          <p:cNvPr id="6" name="TextBox 5"/>
          <p:cNvSpPr txBox="1"/>
          <p:nvPr>
            <p:custDataLst>
              <p:tags r:id="rId2"/>
            </p:custDataLst>
          </p:nvPr>
        </p:nvSpPr>
        <p:spPr>
          <a:xfrm>
            <a:off x="0" y="3326631"/>
            <a:ext cx="3246438" cy="822325"/>
          </a:xfrm>
          <a:prstGeom prst="homePlate">
            <a:avLst>
              <a:gd name="adj" fmla="val 0"/>
            </a:avLst>
          </a:prstGeom>
          <a:solidFill>
            <a:schemeClr val="accent3"/>
          </a:solidFill>
        </p:spPr>
        <p:txBody>
          <a:bodyPr anchor="ctr"/>
          <a:lstStyle/>
          <a:p>
            <a:pPr marL="690563" algn="l">
              <a:defRPr/>
            </a:pPr>
            <a:r>
              <a:rPr lang="en-US" sz="1600" dirty="0" smtClean="0">
                <a:latin typeface="+mn-lt"/>
              </a:rPr>
              <a:t>Web Development</a:t>
            </a:r>
            <a:endParaRPr lang="en-US" sz="1600" dirty="0">
              <a:latin typeface="+mn-lt"/>
            </a:endParaRPr>
          </a:p>
        </p:txBody>
      </p:sp>
      <p:sp>
        <p:nvSpPr>
          <p:cNvPr id="7" name="TextBox 6"/>
          <p:cNvSpPr txBox="1"/>
          <p:nvPr>
            <p:custDataLst>
              <p:tags r:id="rId3"/>
            </p:custDataLst>
          </p:nvPr>
        </p:nvSpPr>
        <p:spPr>
          <a:xfrm>
            <a:off x="0" y="4421137"/>
            <a:ext cx="3246438" cy="823913"/>
          </a:xfrm>
          <a:prstGeom prst="homePlate">
            <a:avLst>
              <a:gd name="adj" fmla="val 0"/>
            </a:avLst>
          </a:prstGeom>
          <a:solidFill>
            <a:schemeClr val="accent3"/>
          </a:solidFill>
        </p:spPr>
        <p:txBody>
          <a:bodyPr anchor="ctr"/>
          <a:lstStyle/>
          <a:p>
            <a:pPr marL="690563" algn="l">
              <a:defRPr/>
            </a:pPr>
            <a:r>
              <a:rPr lang="en-US" sz="1600" dirty="0" smtClean="0">
                <a:latin typeface="+mn-lt"/>
              </a:rPr>
              <a:t>Mobile Development</a:t>
            </a:r>
            <a:endParaRPr lang="en-US" sz="1600" dirty="0">
              <a:latin typeface="+mn-lt"/>
            </a:endParaRPr>
          </a:p>
        </p:txBody>
      </p:sp>
      <p:sp>
        <p:nvSpPr>
          <p:cNvPr id="8" name="TextBox 7"/>
          <p:cNvSpPr txBox="1"/>
          <p:nvPr>
            <p:custDataLst>
              <p:tags r:id="rId4"/>
            </p:custDataLst>
          </p:nvPr>
        </p:nvSpPr>
        <p:spPr>
          <a:xfrm>
            <a:off x="264174" y="2060848"/>
            <a:ext cx="514885" cy="1015663"/>
          </a:xfrm>
          <a:prstGeom prst="rect">
            <a:avLst/>
          </a:prstGeom>
          <a:noFill/>
        </p:spPr>
        <p:txBody>
          <a:bodyPr wrap="none">
            <a:spAutoFit/>
          </a:bodyPr>
          <a:lstStyle/>
          <a:p>
            <a:pPr>
              <a:defRPr/>
            </a:pPr>
            <a:r>
              <a:rPr lang="en-US" sz="6000" i="1" dirty="0">
                <a:solidFill>
                  <a:schemeClr val="bg1"/>
                </a:solidFill>
                <a:latin typeface="+mj-lt"/>
              </a:rPr>
              <a:t>1</a:t>
            </a:r>
          </a:p>
        </p:txBody>
      </p:sp>
      <p:sp>
        <p:nvSpPr>
          <p:cNvPr id="9" name="TextBox 8"/>
          <p:cNvSpPr txBox="1"/>
          <p:nvPr>
            <p:custDataLst>
              <p:tags r:id="rId5"/>
            </p:custDataLst>
          </p:nvPr>
        </p:nvSpPr>
        <p:spPr>
          <a:xfrm>
            <a:off x="251520" y="3184722"/>
            <a:ext cx="614271" cy="1015663"/>
          </a:xfrm>
          <a:prstGeom prst="rect">
            <a:avLst/>
          </a:prstGeom>
          <a:noFill/>
        </p:spPr>
        <p:txBody>
          <a:bodyPr wrap="none">
            <a:spAutoFit/>
          </a:bodyPr>
          <a:lstStyle/>
          <a:p>
            <a:pPr>
              <a:defRPr/>
            </a:pPr>
            <a:r>
              <a:rPr lang="en-US" sz="6000" i="1" dirty="0">
                <a:solidFill>
                  <a:schemeClr val="bg1"/>
                </a:solidFill>
                <a:latin typeface="+mj-lt"/>
              </a:rPr>
              <a:t>2</a:t>
            </a:r>
          </a:p>
        </p:txBody>
      </p:sp>
      <p:sp>
        <p:nvSpPr>
          <p:cNvPr id="10" name="TextBox 9"/>
          <p:cNvSpPr txBox="1"/>
          <p:nvPr>
            <p:custDataLst>
              <p:tags r:id="rId6"/>
            </p:custDataLst>
          </p:nvPr>
        </p:nvSpPr>
        <p:spPr>
          <a:xfrm>
            <a:off x="253925" y="4228838"/>
            <a:ext cx="609462" cy="1015663"/>
          </a:xfrm>
          <a:prstGeom prst="rect">
            <a:avLst/>
          </a:prstGeom>
          <a:noFill/>
        </p:spPr>
        <p:txBody>
          <a:bodyPr wrap="none">
            <a:spAutoFit/>
          </a:bodyPr>
          <a:lstStyle/>
          <a:p>
            <a:pPr>
              <a:defRPr/>
            </a:pPr>
            <a:r>
              <a:rPr lang="en-US" sz="6000" i="1" dirty="0">
                <a:solidFill>
                  <a:schemeClr val="bg1"/>
                </a:solidFill>
                <a:latin typeface="+mj-lt"/>
              </a:rPr>
              <a:t>3</a:t>
            </a:r>
          </a:p>
        </p:txBody>
      </p:sp>
      <p:cxnSp>
        <p:nvCxnSpPr>
          <p:cNvPr id="12" name="Straight Connector 11"/>
          <p:cNvCxnSpPr/>
          <p:nvPr/>
        </p:nvCxnSpPr>
        <p:spPr>
          <a:xfrm rot="10800000">
            <a:off x="3881431" y="3611564"/>
            <a:ext cx="5205341" cy="0"/>
          </a:xfrm>
          <a:prstGeom prst="line">
            <a:avLst/>
          </a:prstGeom>
          <a:ln w="3175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3881431" y="4939410"/>
            <a:ext cx="5205341" cy="0"/>
          </a:xfrm>
          <a:prstGeom prst="line">
            <a:avLst/>
          </a:prstGeom>
          <a:ln w="3175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3881431" y="2239963"/>
            <a:ext cx="5205341" cy="0"/>
          </a:xfrm>
          <a:prstGeom prst="line">
            <a:avLst/>
          </a:prstGeom>
          <a:ln w="3175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749040" y="1947446"/>
            <a:ext cx="2226892" cy="338554"/>
          </a:xfrm>
          <a:prstGeom prst="rect">
            <a:avLst/>
          </a:prstGeom>
          <a:noFill/>
        </p:spPr>
        <p:txBody>
          <a:bodyPr wrap="none" rtlCol="0">
            <a:spAutoFit/>
          </a:bodyPr>
          <a:lstStyle/>
          <a:p>
            <a:pPr algn="l"/>
            <a:r>
              <a:rPr lang="en-US" sz="1600" i="1" dirty="0" smtClean="0"/>
              <a:t>Exemplary Performers</a:t>
            </a:r>
            <a:endParaRPr lang="en-US" sz="1600" i="1" dirty="0"/>
          </a:p>
        </p:txBody>
      </p:sp>
      <p:sp>
        <p:nvSpPr>
          <p:cNvPr id="17" name="TextBox 16"/>
          <p:cNvSpPr txBox="1"/>
          <p:nvPr/>
        </p:nvSpPr>
        <p:spPr>
          <a:xfrm>
            <a:off x="3749040" y="3319046"/>
            <a:ext cx="1822422" cy="338554"/>
          </a:xfrm>
          <a:prstGeom prst="rect">
            <a:avLst/>
          </a:prstGeom>
          <a:noFill/>
        </p:spPr>
        <p:txBody>
          <a:bodyPr wrap="none" rtlCol="0">
            <a:spAutoFit/>
          </a:bodyPr>
          <a:lstStyle/>
          <a:p>
            <a:pPr algn="l"/>
            <a:r>
              <a:rPr lang="en-US" sz="1600" i="1" dirty="0" smtClean="0"/>
              <a:t>Viable Performers</a:t>
            </a:r>
            <a:endParaRPr lang="en-US" sz="1600" i="1" dirty="0"/>
          </a:p>
        </p:txBody>
      </p:sp>
      <p:sp>
        <p:nvSpPr>
          <p:cNvPr id="18" name="TextBox 17"/>
          <p:cNvSpPr txBox="1"/>
          <p:nvPr/>
        </p:nvSpPr>
        <p:spPr>
          <a:xfrm>
            <a:off x="3749040" y="4644926"/>
            <a:ext cx="2135521" cy="338554"/>
          </a:xfrm>
          <a:prstGeom prst="rect">
            <a:avLst/>
          </a:prstGeom>
          <a:noFill/>
        </p:spPr>
        <p:txBody>
          <a:bodyPr wrap="none" rtlCol="0">
            <a:spAutoFit/>
          </a:bodyPr>
          <a:lstStyle/>
          <a:p>
            <a:pPr algn="l"/>
            <a:r>
              <a:rPr lang="en-US" sz="1600" i="1" dirty="0" smtClean="0"/>
              <a:t>Adequate Performers</a:t>
            </a:r>
            <a:endParaRPr lang="en-US" sz="1600" i="1" dirty="0"/>
          </a:p>
        </p:txBody>
      </p:sp>
      <p:sp>
        <p:nvSpPr>
          <p:cNvPr id="39" name="TextBox 38"/>
          <p:cNvSpPr txBox="1"/>
          <p:nvPr>
            <p:custDataLst>
              <p:tags r:id="rId7"/>
            </p:custDataLst>
          </p:nvPr>
        </p:nvSpPr>
        <p:spPr>
          <a:xfrm>
            <a:off x="246711" y="5293657"/>
            <a:ext cx="619080" cy="1015663"/>
          </a:xfrm>
          <a:prstGeom prst="rect">
            <a:avLst/>
          </a:prstGeom>
          <a:noFill/>
        </p:spPr>
        <p:txBody>
          <a:bodyPr wrap="none">
            <a:spAutoFit/>
          </a:bodyPr>
          <a:lstStyle/>
          <a:p>
            <a:pPr>
              <a:defRPr/>
            </a:pPr>
            <a:r>
              <a:rPr lang="en-US" sz="6000" i="1" dirty="0" smtClean="0">
                <a:solidFill>
                  <a:schemeClr val="bg1"/>
                </a:solidFill>
                <a:latin typeface="+mj-lt"/>
              </a:rPr>
              <a:t>4</a:t>
            </a:r>
            <a:endParaRPr lang="en-US" sz="6000" i="1" dirty="0">
              <a:solidFill>
                <a:schemeClr val="bg1"/>
              </a:solidFill>
              <a:latin typeface="+mj-lt"/>
            </a:endParaRPr>
          </a:p>
        </p:txBody>
      </p:sp>
      <p:pic>
        <p:nvPicPr>
          <p:cNvPr id="27" name="Picture 26" descr="C1Logo.PNG"/>
          <p:cNvPicPr>
            <a:picLocks noChangeAspect="1"/>
          </p:cNvPicPr>
          <p:nvPr/>
        </p:nvPicPr>
        <p:blipFill>
          <a:blip r:embed="rId10" cstate="print"/>
          <a:stretch>
            <a:fillRect/>
          </a:stretch>
        </p:blipFill>
        <p:spPr>
          <a:xfrm>
            <a:off x="4461672" y="2278050"/>
            <a:ext cx="1055688" cy="844550"/>
          </a:xfrm>
          <a:prstGeom prst="rect">
            <a:avLst/>
          </a:prstGeom>
        </p:spPr>
      </p:pic>
      <p:pic>
        <p:nvPicPr>
          <p:cNvPr id="28" name="Picture 27" descr="telerik.PNG"/>
          <p:cNvPicPr>
            <a:picLocks noChangeAspect="1"/>
          </p:cNvPicPr>
          <p:nvPr/>
        </p:nvPicPr>
        <p:blipFill>
          <a:blip r:embed="rId11" cstate="print"/>
          <a:stretch>
            <a:fillRect/>
          </a:stretch>
        </p:blipFill>
        <p:spPr>
          <a:xfrm>
            <a:off x="6285730" y="2425079"/>
            <a:ext cx="1575530" cy="629371"/>
          </a:xfrm>
          <a:prstGeom prst="rect">
            <a:avLst/>
          </a:prstGeom>
        </p:spPr>
      </p:pic>
      <p:pic>
        <p:nvPicPr>
          <p:cNvPr id="29" name="Picture 28" descr="infragistics.gif"/>
          <p:cNvPicPr>
            <a:picLocks noChangeAspect="1"/>
          </p:cNvPicPr>
          <p:nvPr/>
        </p:nvPicPr>
        <p:blipFill>
          <a:blip r:embed="rId12" cstate="print"/>
          <a:stretch>
            <a:fillRect/>
          </a:stretch>
        </p:blipFill>
        <p:spPr>
          <a:xfrm>
            <a:off x="4313370" y="3583111"/>
            <a:ext cx="1203990" cy="617274"/>
          </a:xfrm>
          <a:prstGeom prst="rect">
            <a:avLst/>
          </a:prstGeom>
        </p:spPr>
      </p:pic>
      <p:pic>
        <p:nvPicPr>
          <p:cNvPr id="30" name="Picture 29" descr="devexpress.PNG"/>
          <p:cNvPicPr>
            <a:picLocks noChangeAspect="1"/>
          </p:cNvPicPr>
          <p:nvPr/>
        </p:nvPicPr>
        <p:blipFill>
          <a:blip r:embed="rId13" cstate="print"/>
          <a:stretch>
            <a:fillRect/>
          </a:stretch>
        </p:blipFill>
        <p:spPr>
          <a:xfrm>
            <a:off x="5781770" y="4200385"/>
            <a:ext cx="1600200" cy="365760"/>
          </a:xfrm>
          <a:prstGeom prst="rect">
            <a:avLst/>
          </a:prstGeom>
        </p:spPr>
      </p:pic>
      <p:pic>
        <p:nvPicPr>
          <p:cNvPr id="31" name="Picture 30" descr="JanusLogo.png"/>
          <p:cNvPicPr>
            <a:picLocks noChangeAspect="1"/>
          </p:cNvPicPr>
          <p:nvPr/>
        </p:nvPicPr>
        <p:blipFill>
          <a:blip r:embed="rId14" cstate="print"/>
          <a:stretch>
            <a:fillRect/>
          </a:stretch>
        </p:blipFill>
        <p:spPr>
          <a:xfrm>
            <a:off x="7381970" y="3808083"/>
            <a:ext cx="1127504" cy="340873"/>
          </a:xfrm>
          <a:prstGeom prst="rect">
            <a:avLst/>
          </a:prstGeom>
        </p:spPr>
      </p:pic>
      <p:pic>
        <p:nvPicPr>
          <p:cNvPr id="32" name="Picture 31" descr="IntersoftSolutions_logo.png"/>
          <p:cNvPicPr>
            <a:picLocks noChangeAspect="1"/>
          </p:cNvPicPr>
          <p:nvPr/>
        </p:nvPicPr>
        <p:blipFill>
          <a:blip r:embed="rId15" cstate="print"/>
          <a:stretch>
            <a:fillRect/>
          </a:stretch>
        </p:blipFill>
        <p:spPr>
          <a:xfrm>
            <a:off x="4070374" y="5245050"/>
            <a:ext cx="1895443" cy="444700"/>
          </a:xfrm>
          <a:prstGeom prst="rect">
            <a:avLst/>
          </a:prstGeom>
        </p:spPr>
      </p:pic>
      <p:pic>
        <p:nvPicPr>
          <p:cNvPr id="23" name="Picture 22" descr="sample_linkbar-itrgNEW.gif">
            <a:hlinkClick r:id="rId16"/>
          </p:cNvPr>
          <p:cNvPicPr>
            <a:picLocks noChangeAspect="1"/>
          </p:cNvPicPr>
          <p:nvPr/>
        </p:nvPicPr>
        <p:blipFill>
          <a:blip r:embed="rId1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066&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1.0000000000000000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462"/>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RcL3MjiJ0WWlUjLnB2Ba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arUke5q.b0Ghu0t9R.wH7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KWQ.HDPfU06fzvEuxm9VM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Tr0Yh3RtCU6mrKmQohtK0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D7lxPuyRU6_YybX0tVhr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kUmyumB60uL78BYichsl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qvptDNwPUu5OXMlPlNl_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XWuQcMNE4kOSkJPTC8jGa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Bozjvylw6kOPbyYBMUaJu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jG.5vHd.YEK_eIvDiVKeP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Dq4fXLQRM0ezCiOw6nG9M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V4Jew2ui5UatsS7H2sumX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_WM7lFFVfUSIFtWBuJwXL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UXwKMf.UGT770YWD.Pn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CT2p06p1ekOyQzb0FeGVF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ZQ47HU8600O1ADfTgXI65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UkraLH04Bkq.LIbL4WG6B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3ZpjZkXAM0.xipoAUvswC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WQXkYujOKEOZ8EZZmBNbv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QxHV.jJOXUG8rIwhve3XQ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pqbxRpkutUCBrWQr00393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y.gxjTUcq0WUawotlFHd1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zF..qqDDSEOHW7Nq3VI7H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0ExIhoK15kCI4o3TnB18H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d8SYcb0MXE2Rpnf2LobQf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iirRFeCkiU265r1mcB5Kv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FVcGkDU_TkKoHZsLotxOj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QCn_xrJ09kCCvJ91SSUGz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Yh7YJpeJZ0WLl4dCpG4lA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Rt60CM_ppUmvvZLcPt5_b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Ax.2kv3t5UWXZLNSkEMgA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YzzJnhYyvE.mkpsnGhqHp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txp9T3l4wEufbIjm6oSOg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njXudvde7kesnWAmwoEGv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3ZPbS4QmSkeLQt4R_jAqx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FmTXOH3h00aRXADJypOCs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4ypwNA3q7Eieyrrs0alir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zD1UR_aNEUWhxGiQTLWnl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o00Io3xRekiCDyrNP315H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zIdY5hNe3EWV7J2eMizWP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3n5CUuM8SUGIawgDVYu8eg"/>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GYVUckSvtU23fOJHUb.Op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Irivlsqsv02tsogOQRnOAg"/>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y_1v6nSSeUmnCgJ.kH35Y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y_1v6nSSeUmnCgJ.kH35Y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o00Io3xRekiCDyrNP315H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zIdY5hNe3EWV7J2eMizWP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TYd8BNbhEu1JwXivR6kl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3n5CUuM8SUGIawgDVYu8e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GYVUckSvtU23fOJHUb.Op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Irivlsqsv02tsogOQRnOA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y_1v6nSSeUmnCgJ.kH35Y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y_1v6nSSeUmnCgJ.kH35Y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o00Io3xRekiCDyrNP315H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zIdY5hNe3EWV7J2eMizWPg"/>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3n5CUuM8SUGIawgDVYu8eg"/>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GYVUckSvtU23fOJHUb.Op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Irivlsqsv02tsogOQRnOA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FIgv1KgIEmGs6o1y6asGQ"/>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y_1v6nSSeUmnCgJ.kH35Y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y_1v6nSSeUmnCgJ.kH35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roduction_x0020_Status xmlns="fe8ebb2c-b9a9-418d-8ef2-bb1ef8e71083">Published</Production_x0020_Status>
    <Comments xmlns="fe8ebb2c-b9a9-418d-8ef2-bb1ef8e71083" xsi:nil="true"/>
    <Document_x0020_Status xmlns="fe8ebb2c-b9a9-418d-8ef2-bb1ef8e71083">Complete</Document_x0020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B33F22C31A2D34190F7047827CE6E6F" ma:contentTypeVersion="4" ma:contentTypeDescription="Create a new document." ma:contentTypeScope="" ma:versionID="e4a67d0a69d5a0cc93f6ea5f1fc01277">
  <xsd:schema xmlns:xsd="http://www.w3.org/2001/XMLSchema" xmlns:p="http://schemas.microsoft.com/office/2006/metadata/properties" xmlns:ns2="fe8ebb2c-b9a9-418d-8ef2-bb1ef8e71083" targetNamespace="http://schemas.microsoft.com/office/2006/metadata/properties" ma:root="true" ma:fieldsID="c686c56c450986c2befa9269031718be" ns2:_="">
    <xsd:import namespace="fe8ebb2c-b9a9-418d-8ef2-bb1ef8e71083"/>
    <xsd:element name="properties">
      <xsd:complexType>
        <xsd:sequence>
          <xsd:element name="documentManagement">
            <xsd:complexType>
              <xsd:all>
                <xsd:element ref="ns2:Document_x0020_Status"/>
                <xsd:element ref="ns2:Comments" minOccurs="0"/>
                <xsd:element ref="ns2:Production_x0020_Status"/>
              </xsd:all>
            </xsd:complexType>
          </xsd:element>
        </xsd:sequence>
      </xsd:complexType>
    </xsd:element>
  </xsd:schema>
  <xsd:schema xmlns:xsd="http://www.w3.org/2001/XMLSchema" xmlns:dms="http://schemas.microsoft.com/office/2006/documentManagement/types" targetNamespace="fe8ebb2c-b9a9-418d-8ef2-bb1ef8e71083" elementFormDefault="qualified">
    <xsd:import namespace="http://schemas.microsoft.com/office/2006/documentManagement/types"/>
    <xsd:element name="Document_x0020_Status" ma:index="2" ma:displayName="Document Status" ma:default="Draft" ma:description="Define the review status of this particular document." ma:format="Dropdown" ma:internalName="Document_x0020_Status">
      <xsd:simpleType>
        <xsd:restriction base="dms:Choice">
          <xsd:enumeration value="Draft"/>
          <xsd:enumeration value="For Review"/>
          <xsd:enumeration value="In Rewrite"/>
          <xsd:enumeration value="Complete"/>
        </xsd:restriction>
      </xsd:simpleType>
    </xsd:element>
    <xsd:element name="Comments" ma:index="3" nillable="true" ma:displayName="Comments" ma:description="If your document requires specific editing instructions (ie. Please read SD only), use this field to make them known." ma:internalName="Comments">
      <xsd:simpleType>
        <xsd:restriction base="dms:Note"/>
      </xsd:simpleType>
    </xsd:element>
    <xsd:element name="Production_x0020_Status" ma:index="4" ma:displayName="Production Status" ma:default="In Research" ma:description="Production status of document once Research has completed the document." ma:format="Dropdown" ma:internalName="Production_x0020_Status">
      <xsd:simpleType>
        <xsd:restriction base="dms:Choice">
          <xsd:enumeration value="In Research"/>
          <xsd:enumeration value="Editing Required"/>
          <xsd:enumeration value="Awaiting Publication"/>
          <xsd:enumeration value="Publish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B8FA044-D674-4FF0-9A5F-1E530D2D89A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fe8ebb2c-b9a9-418d-8ef2-bb1ef8e71083"/>
    <ds:schemaRef ds:uri="http://schemas.openxmlformats.org/package/2006/metadata/core-properties"/>
  </ds:schemaRefs>
</ds:datastoreItem>
</file>

<file path=customXml/itemProps2.xml><?xml version="1.0" encoding="utf-8"?>
<ds:datastoreItem xmlns:ds="http://schemas.openxmlformats.org/officeDocument/2006/customXml" ds:itemID="{5AD1FAC7-1427-4E5F-903F-29C9BB92C7C5}">
  <ds:schemaRefs>
    <ds:schemaRef ds:uri="http://schemas.microsoft.com/sharepoint/v3/contenttype/forms"/>
  </ds:schemaRefs>
</ds:datastoreItem>
</file>

<file path=customXml/itemProps3.xml><?xml version="1.0" encoding="utf-8"?>
<ds:datastoreItem xmlns:ds="http://schemas.openxmlformats.org/officeDocument/2006/customXml" ds:itemID="{D7D29C0D-EC6D-4BCA-A915-26A309FCF8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8ebb2c-b9a9-418d-8ef2-bb1ef8e7108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15250</TotalTime>
  <Words>1704</Words>
  <Application>Microsoft Office PowerPoint</Application>
  <PresentationFormat>On-screen Show (4:3)</PresentationFormat>
  <Paragraphs>196</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Office Theme</vt:lpstr>
      <vt:lpstr>think-cell Slide</vt:lpstr>
      <vt:lpstr>Chart</vt:lpstr>
      <vt:lpstr>Slide 1</vt:lpstr>
      <vt:lpstr>Introduction</vt:lpstr>
      <vt:lpstr>Executive Summary</vt:lpstr>
      <vt:lpstr>Market Overview</vt:lpstr>
      <vt:lpstr>Application Development Components &amp; Tools Evaluation Criteria &amp; Weighting Factors</vt:lpstr>
      <vt:lpstr>The Info-Tech Application Development Components &amp; Tools Value Index</vt:lpstr>
      <vt:lpstr>Table Stakes represent the minimum standard; without these a product doesn’t even get reviewed</vt:lpstr>
      <vt:lpstr>Advanced Features are the market differentiators that make or break a product</vt:lpstr>
      <vt:lpstr>Business users are notoriously impatient and want their apps to reflect the latest trends – while they are still a trend</vt:lpstr>
      <vt:lpstr>Evolving Web standards and changing technologies can make it difficult for the dev team to stay current… but they must</vt:lpstr>
      <vt:lpstr>Trends are moving towards mobile interfaces. If your organization isn’t providing one now, it may be lagging behind</vt:lpstr>
      <vt:lpstr>Info-Tech Research Group Helps IT Professionals To:</vt:lpstr>
    </vt:vector>
  </TitlesOfParts>
  <Company>TechSmith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App-Dev-Tools-VL-SB-Sample-Flash2</dc:title>
  <dc:creator>Catherine Haggerty</dc:creator>
  <cp:lastModifiedBy>chaggerty</cp:lastModifiedBy>
  <cp:revision>968</cp:revision>
  <dcterms:created xsi:type="dcterms:W3CDTF">2006-07-18T19:14:56Z</dcterms:created>
  <dcterms:modified xsi:type="dcterms:W3CDTF">2011-07-07T15:47:43Z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0x010100AB33F22C31A2D34190F7047827CE6E6F</vt:lpwstr>
  </property>
  <property fmtid="{D5CDD505-2E9C-101B-9397-08002B2CF9AE}" pid="3" name="Production Status">
    <vt:lpwstr>In Research</vt:lpwstr>
  </property>
  <property fmtid="{D5CDD505-2E9C-101B-9397-08002B2CF9AE}" pid="4" name="Document Status">
    <vt:lpwstr>Draft</vt:lpwstr>
  </property>
</Properties>
</file>