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tags/tag104.xml" ContentType="application/vnd.openxmlformats-officedocument.presentationml.tags+xml"/>
  <Override PartName="/ppt/tags/tag140.xml" ContentType="application/vnd.openxmlformats-officedocument.presentationml.tags+xml"/>
  <Override PartName="/ppt/tags/tag151.xml" ContentType="application/vnd.openxmlformats-officedocument.presentationml.tags+xml"/>
  <Override PartName="/ppt/tags/tag238.xml" ContentType="application/vnd.openxmlformats-officedocument.presentationml.tags+xml"/>
  <Override PartName="/ppt/tags/tag227.xml" ContentType="application/vnd.openxmlformats-officedocument.presentationml.tags+xml"/>
  <Override PartName="/ppt/slideLayouts/slideLayout2.xml" ContentType="application/vnd.openxmlformats-officedocument.presentationml.slideLayout+xml"/>
  <Override PartName="/ppt/tags/tag49.xml" ContentType="application/vnd.openxmlformats-officedocument.presentationml.tags+xml"/>
  <Override PartName="/ppt/tags/tag96.xml" ContentType="application/vnd.openxmlformats-officedocument.presentationml.tags+xml"/>
  <Override PartName="/ppt/tags/tag205.xml" ContentType="application/vnd.openxmlformats-officedocument.presentationml.tags+xml"/>
  <Override PartName="/ppt/tags/tag216.xml" ContentType="application/vnd.openxmlformats-officedocument.presentationml.tag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ags/tag38.xml" ContentType="application/vnd.openxmlformats-officedocument.presentationml.tags+xml"/>
  <Override PartName="/ppt/theme/themeOverride1.xml" ContentType="application/vnd.openxmlformats-officedocument.themeOverride+xml"/>
  <Override PartName="/ppt/tags/tag85.xml" ContentType="application/vnd.openxmlformats-officedocument.presentationml.tags+xml"/>
  <Override PartName="/ppt/tags/tag189.xml" ContentType="application/vnd.openxmlformats-officedocument.presentationml.tags+xml"/>
  <Override PartName="/ppt/tags/tag241.xml" ContentType="application/vnd.openxmlformats-officedocument.presentationml.tags+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178.xml" ContentType="application/vnd.openxmlformats-officedocument.presentationml.tags+xml"/>
  <Override PartName="/ppt/tags/tag230.xml" ContentType="application/vnd.openxmlformats-officedocument.presentationml.tags+xml"/>
  <Override PartName="/ppt/tags/tag52.xml" ContentType="application/vnd.openxmlformats-officedocument.presentationml.tags+xml"/>
  <Override PartName="/ppt/tags/tag109.xml" ContentType="application/vnd.openxmlformats-officedocument.presentationml.tags+xml"/>
  <Override PartName="/ppt/tags/tag156.xml" ContentType="application/vnd.openxmlformats-officedocument.presentationml.tags+xml"/>
  <Override PartName="/ppt/tags/tag167.xml" ContentType="application/vnd.openxmlformats-officedocument.presentationml.tags+xml"/>
  <Default Extension="xlsx" ContentType="application/vnd.openxmlformats-officedocument.spreadsheetml.sheet"/>
  <Override PartName="/ppt/charts/chart3.xml" ContentType="application/vnd.openxmlformats-officedocument.drawingml.chart+xml"/>
  <Override PartName="/ppt/tags/tag41.xml" ContentType="application/vnd.openxmlformats-officedocument.presentationml.tags+xml"/>
  <Override PartName="/ppt/tags/tag145.xml" ContentType="application/vnd.openxmlformats-officedocument.presentationml.tags+xml"/>
  <Override PartName="/ppt/tags/tag192.xml" ContentType="application/vnd.openxmlformats-officedocument.presentationml.tags+xml"/>
  <Override PartName="/ppt/notesSlides/notesSlide7.xml" ContentType="application/vnd.openxmlformats-officedocument.presentationml.notesSlide+xml"/>
  <Override PartName="/ppt/tags/tag30.xml" ContentType="application/vnd.openxmlformats-officedocument.presentationml.tags+xml"/>
  <Override PartName="/ppt/tags/tag134.xml" ContentType="application/vnd.openxmlformats-officedocument.presentationml.tags+xml"/>
  <Override PartName="/ppt/tags/tag181.xml" ContentType="application/vnd.openxmlformats-officedocument.presentationml.tag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ags/tag112.xml" ContentType="application/vnd.openxmlformats-officedocument.presentationml.tags+xml"/>
  <Override PartName="/ppt/tags/tag123.xml" ContentType="application/vnd.openxmlformats-officedocument.presentationml.tags+xml"/>
  <Override PartName="/ppt/tags/tag170.xml" ContentType="application/vnd.openxmlformats-officedocument.presentationml.tags+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79.xml" ContentType="application/vnd.openxmlformats-officedocument.presentationml.tags+xml"/>
  <Override PartName="/ppt/tags/tag101.xml" ContentType="application/vnd.openxmlformats-officedocument.presentationml.tags+xml"/>
  <Default Extension="emf" ContentType="image/x-emf"/>
  <Override PartName="/ppt/tags/tag68.xml" ContentType="application/vnd.openxmlformats-officedocument.presentationml.tags+xml"/>
  <Override PartName="/ppt/tags/tag224.xml" ContentType="application/vnd.openxmlformats-officedocument.presentationml.tags+xml"/>
  <Override PartName="/ppt/tags/tag235.xml" ContentType="application/vnd.openxmlformats-officedocument.presentationml.tags+xml"/>
  <Override PartName="/ppt/presentation.xml" ContentType="application/vnd.openxmlformats-officedocument.presentationml.presentation.main+xml"/>
  <Override PartName="/ppt/tags/tag57.xml" ContentType="application/vnd.openxmlformats-officedocument.presentationml.tags+xml"/>
  <Override PartName="/ppt/tags/tag213.xml" ContentType="application/vnd.openxmlformats-officedocument.presentationml.tags+xml"/>
  <Override PartName="/docProps/app.xml" ContentType="application/vnd.openxmlformats-officedocument.extended-properties+xml"/>
  <Override PartName="/ppt/slideLayouts/slideLayout21.xml" ContentType="application/vnd.openxmlformats-officedocument.presentationml.slideLayout+xml"/>
  <Override PartName="/ppt/tags/tag35.xml" ContentType="application/vnd.openxmlformats-officedocument.presentationml.tags+xml"/>
  <Override PartName="/ppt/tags/tag46.xml" ContentType="application/vnd.openxmlformats-officedocument.presentationml.tags+xml"/>
  <Override PartName="/ppt/tags/tag82.xml" ContentType="application/vnd.openxmlformats-officedocument.presentationml.tags+xml"/>
  <Override PartName="/ppt/tags/tag93.xml" ContentType="application/vnd.openxmlformats-officedocument.presentationml.tags+xml"/>
  <Override PartName="/ppt/tags/tag139.xml" ContentType="application/vnd.openxmlformats-officedocument.presentationml.tags+xml"/>
  <Override PartName="/ppt/tags/tag186.xml" ContentType="application/vnd.openxmlformats-officedocument.presentationml.tags+xml"/>
  <Override PartName="/ppt/tags/tag197.xml" ContentType="application/vnd.openxmlformats-officedocument.presentationml.tags+xml"/>
  <Override PartName="/ppt/tags/tag202.xml" ContentType="application/vnd.openxmlformats-officedocument.presentationml.tags+xml"/>
  <Override PartName="/ppt/slideLayouts/slideLayout10.xml" ContentType="application/vnd.openxmlformats-officedocument.presentationml.slideLayout+xml"/>
  <Override PartName="/ppt/tags/tag24.xml" ContentType="application/vnd.openxmlformats-officedocument.presentationml.tags+xml"/>
  <Override PartName="/ppt/tags/tag71.xml" ContentType="application/vnd.openxmlformats-officedocument.presentationml.tags+xml"/>
  <Override PartName="/ppt/tags/tag128.xml" ContentType="application/vnd.openxmlformats-officedocument.presentationml.tags+xml"/>
  <Override PartName="/ppt/tags/tag175.xml" ContentType="application/vnd.openxmlformats-officedocument.presentationml.tags+xml"/>
  <Override PartName="/ppt/tags/tag13.xml" ContentType="application/vnd.openxmlformats-officedocument.presentationml.tags+xml"/>
  <Override PartName="/ppt/tags/tag60.xml" ContentType="application/vnd.openxmlformats-officedocument.presentationml.tags+xml"/>
  <Override PartName="/ppt/tags/tag117.xml" ContentType="application/vnd.openxmlformats-officedocument.presentationml.tags+xml"/>
  <Override PartName="/ppt/tags/tag164.xml" ContentType="application/vnd.openxmlformats-officedocument.presentationml.tags+xml"/>
  <Override PartName="/ppt/notesSlides/notesSlide4.xml" ContentType="application/vnd.openxmlformats-officedocument.presentationml.notesSlide+xml"/>
  <Override PartName="/ppt/tags/tag106.xml" ContentType="application/vnd.openxmlformats-officedocument.presentationml.tags+xml"/>
  <Override PartName="/ppt/tags/tag142.xml" ContentType="application/vnd.openxmlformats-officedocument.presentationml.tags+xml"/>
  <Override PartName="/ppt/tags/tag153.xml" ContentType="application/vnd.openxmlformats-officedocument.presentationml.tags+xml"/>
  <Override PartName="/ppt/tags/tag131.xml" ContentType="application/vnd.openxmlformats-officedocument.presentationml.tags+xml"/>
  <Override PartName="/ppt/tags/tag229.xml" ContentType="application/vnd.openxmlformats-officedocument.presentationml.tags+xml"/>
  <Override PartName="/ppt/slideLayouts/slideLayout4.xml" ContentType="application/vnd.openxmlformats-officedocument.presentationml.slideLayout+xml"/>
  <Override PartName="/ppt/tags/tag98.xml" ContentType="application/vnd.openxmlformats-officedocument.presentationml.tags+xml"/>
  <Override PartName="/ppt/tags/tag120.xml" ContentType="application/vnd.openxmlformats-officedocument.presentationml.tags+xml"/>
  <Override PartName="/ppt/tags/tag207.xml" ContentType="application/vnd.openxmlformats-officedocument.presentationml.tags+xml"/>
  <Override PartName="/ppt/tags/tag218.xml" ContentType="application/vnd.openxmlformats-officedocument.presentationml.tags+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tags/tag2.xml" ContentType="application/vnd.openxmlformats-officedocument.presentationml.tags+xml"/>
  <Override PartName="/ppt/theme/themeOverride3.xml" ContentType="application/vnd.openxmlformats-officedocument.themeOverride+xml"/>
  <Override PartName="/ppt/tags/tag87.xml" ContentType="application/vnd.openxmlformats-officedocument.presentationml.tags+xml"/>
  <Override PartName="/ppt/tags/tag243.xml" ContentType="application/vnd.openxmlformats-officedocument.presentationml.tags+xml"/>
  <Override PartName="/ppt/tags/tag29.xml" ContentType="application/vnd.openxmlformats-officedocument.presentationml.tags+xml"/>
  <Override PartName="/ppt/tags/tag76.xml" ContentType="application/vnd.openxmlformats-officedocument.presentationml.tags+xml"/>
  <Override PartName="/ppt/tags/tag232.xml" ContentType="application/vnd.openxmlformats-officedocument.presentationml.tags+xml"/>
  <Override PartName="/ppt/tags/tag18.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158.xml" ContentType="application/vnd.openxmlformats-officedocument.presentationml.tags+xml"/>
  <Override PartName="/ppt/tags/tag169.xml" ContentType="application/vnd.openxmlformats-officedocument.presentationml.tags+xml"/>
  <Override PartName="/ppt/tags/tag210.xml" ContentType="application/vnd.openxmlformats-officedocument.presentationml.tags+xml"/>
  <Override PartName="/ppt/tags/tag221.xml" ContentType="application/vnd.openxmlformats-officedocument.presentationml.tags+xml"/>
  <Override PartName="/ppt/tags/tag43.xml" ContentType="application/vnd.openxmlformats-officedocument.presentationml.tags+xml"/>
  <Override PartName="/ppt/tags/tag90.xml" ContentType="application/vnd.openxmlformats-officedocument.presentationml.tags+xml"/>
  <Override PartName="/ppt/tags/tag147.xml" ContentType="application/vnd.openxmlformats-officedocument.presentationml.tags+xml"/>
  <Override PartName="/ppt/tags/tag194.xml" ContentType="application/vnd.openxmlformats-officedocument.presentationml.tags+xml"/>
  <Override PartName="/ppt/notesSlides/notesSlide9.xml" ContentType="application/vnd.openxmlformats-officedocument.presentationml.notesSlide+xml"/>
  <Override PartName="/ppt/tags/tag32.xml" ContentType="application/vnd.openxmlformats-officedocument.presentationml.tags+xml"/>
  <Override PartName="/ppt/tags/tag136.xml" ContentType="application/vnd.openxmlformats-officedocument.presentationml.tags+xml"/>
  <Override PartName="/ppt/tags/tag183.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tags/tag114.xml" ContentType="application/vnd.openxmlformats-officedocument.presentationml.tags+xml"/>
  <Override PartName="/ppt/tags/tag125.xml" ContentType="application/vnd.openxmlformats-officedocument.presentationml.tags+xml"/>
  <Override PartName="/ppt/tags/tag143.xml" ContentType="application/vnd.openxmlformats-officedocument.presentationml.tags+xml"/>
  <Override PartName="/ppt/tags/tag161.xml" ContentType="application/vnd.openxmlformats-officedocument.presentationml.tags+xml"/>
  <Override PartName="/ppt/tags/tag172.xml" ContentType="application/vnd.openxmlformats-officedocument.presentationml.tags+xml"/>
  <Override PartName="/ppt/tags/tag190.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103.xml" ContentType="application/vnd.openxmlformats-officedocument.presentationml.tags+xml"/>
  <Override PartName="/ppt/tags/tag132.xml" ContentType="application/vnd.openxmlformats-officedocument.presentationml.tags+xml"/>
  <Override PartName="/ppt/tags/tag150.xml" ContentType="application/vnd.openxmlformats-officedocument.presentationml.tags+xml"/>
  <Override PartName="/ppt/tags/tag219.xml" ContentType="application/vnd.openxmlformats-officedocument.presentationml.tags+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tags/tag99.xml" ContentType="application/vnd.openxmlformats-officedocument.presentationml.tags+xml"/>
  <Override PartName="/ppt/tags/tag110.xml" ContentType="application/vnd.openxmlformats-officedocument.presentationml.tags+xml"/>
  <Override PartName="/ppt/tags/tag121.xml" ContentType="application/vnd.openxmlformats-officedocument.presentationml.tags+xml"/>
  <Override PartName="/ppt/tags/tag208.xml" ContentType="application/vnd.openxmlformats-officedocument.presentationml.tags+xml"/>
  <Override PartName="/ppt/tags/tag226.xml" ContentType="application/vnd.openxmlformats-officedocument.presentationml.tags+xml"/>
  <Override PartName="/ppt/tags/tag237.xml" ContentType="application/vnd.openxmlformats-officedocument.presentationml.tags+xml"/>
  <Override PartName="/ppt/slideLayouts/slideLayout16.xml" ContentType="application/vnd.openxmlformats-officedocument.presentationml.slideLayout+xml"/>
  <Default Extension="jpeg" ContentType="image/jpeg"/>
  <Override PartName="/ppt/tags/tag3.xml" ContentType="application/vnd.openxmlformats-officedocument.presentationml.tags+xml"/>
  <Override PartName="/ppt/tags/tag59.xml" ContentType="application/vnd.openxmlformats-officedocument.presentationml.tags+xml"/>
  <Override PartName="/ppt/tags/tag77.xml" ContentType="application/vnd.openxmlformats-officedocument.presentationml.tags+xml"/>
  <Override PartName="/ppt/tags/tag88.xml" ContentType="application/vnd.openxmlformats-officedocument.presentationml.tags+xml"/>
  <Override PartName="/ppt/tags/tag215.xml" ContentType="application/vnd.openxmlformats-officedocument.presentationml.tags+xml"/>
  <Override PartName="/ppt/tags/tag233.xml" ContentType="application/vnd.openxmlformats-officedocument.presentationml.tags+xml"/>
  <Override PartName="/ppt/tags/tag244.xml" ContentType="application/vnd.openxmlformats-officedocument.presentationml.tags+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66.xml" ContentType="application/vnd.openxmlformats-officedocument.presentationml.tags+xml"/>
  <Override PartName="/ppt/tags/tag84.xml" ContentType="application/vnd.openxmlformats-officedocument.presentationml.tags+xml"/>
  <Override PartName="/ppt/tags/tag95.xml" ContentType="application/vnd.openxmlformats-officedocument.presentationml.tags+xml"/>
  <Override PartName="/ppt/tags/tag188.xml" ContentType="application/vnd.openxmlformats-officedocument.presentationml.tags+xml"/>
  <Override PartName="/ppt/tags/tag199.xml" ContentType="application/vnd.openxmlformats-officedocument.presentationml.tags+xml"/>
  <Override PartName="/ppt/tags/tag204.xml" ContentType="application/vnd.openxmlformats-officedocument.presentationml.tags+xml"/>
  <Override PartName="/ppt/tags/tag222.xml" ContentType="application/vnd.openxmlformats-officedocument.presentationml.tags+xml"/>
  <Override PartName="/ppt/slideLayouts/slideLayout12.xml" ContentType="application/vnd.openxmlformats-officedocument.presentationml.slideLayout+xml"/>
  <Override PartName="/ppt/tags/tag26.xml" ContentType="application/vnd.openxmlformats-officedocument.presentationml.tags+xml"/>
  <Override PartName="/ppt/tags/tag55.xml" ContentType="application/vnd.openxmlformats-officedocument.presentationml.tags+xml"/>
  <Override PartName="/ppt/tags/tag73.xml" ContentType="application/vnd.openxmlformats-officedocument.presentationml.tags+xml"/>
  <Override PartName="/ppt/tags/tag159.xml" ContentType="application/vnd.openxmlformats-officedocument.presentationml.tags+xml"/>
  <Override PartName="/ppt/tags/tag177.xml" ContentType="application/vnd.openxmlformats-officedocument.presentationml.tags+xml"/>
  <Override PartName="/ppt/tags/tag211.xml" ContentType="application/vnd.openxmlformats-officedocument.presentationml.tags+xml"/>
  <Override PartName="/ppt/tags/tag240.xml" ContentType="application/vnd.openxmlformats-officedocument.presentationml.tags+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tags/tag119.xml" ContentType="application/vnd.openxmlformats-officedocument.presentationml.tags+xml"/>
  <Override PartName="/ppt/tags/tag137.xml" ContentType="application/vnd.openxmlformats-officedocument.presentationml.tags+xml"/>
  <Override PartName="/ppt/tags/tag148.xml" ContentType="application/vnd.openxmlformats-officedocument.presentationml.tags+xml"/>
  <Override PartName="/ppt/tags/tag166.xml" ContentType="application/vnd.openxmlformats-officedocument.presentationml.tags+xml"/>
  <Override PartName="/ppt/tags/tag184.xml" ContentType="application/vnd.openxmlformats-officedocument.presentationml.tags+xml"/>
  <Override PartName="/ppt/tags/tag195.xml" ContentType="application/vnd.openxmlformats-officedocument.presentationml.tags+xml"/>
  <Override PartName="/ppt/tags/tag200.xml" ContentType="application/vnd.openxmlformats-officedocument.presentationml.tags+xml"/>
  <Override PartName="/ppt/tags/tag22.xml" ContentType="application/vnd.openxmlformats-officedocument.presentationml.tags+xml"/>
  <Override PartName="/ppt/notesSlides/notesSlide6.xml" ContentType="application/vnd.openxmlformats-officedocument.presentationml.notesSlide+xml"/>
  <Override PartName="/ppt/tags/tag40.xml" ContentType="application/vnd.openxmlformats-officedocument.presentationml.tags+xml"/>
  <Override PartName="/ppt/tags/tag51.xml" ContentType="application/vnd.openxmlformats-officedocument.presentationml.tags+xml"/>
  <Override PartName="/ppt/tags/tag108.xml" ContentType="application/vnd.openxmlformats-officedocument.presentationml.tags+xml"/>
  <Override PartName="/ppt/tags/tag126.xml" ContentType="application/vnd.openxmlformats-officedocument.presentationml.tags+xml"/>
  <Override PartName="/ppt/tags/tag155.xml" ContentType="application/vnd.openxmlformats-officedocument.presentationml.tags+xml"/>
  <Override PartName="/ppt/tags/tag173.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charts/chart2.xml" ContentType="application/vnd.openxmlformats-officedocument.drawingml.chart+xml"/>
  <Override PartName="/ppt/tags/tag115.xml" ContentType="application/vnd.openxmlformats-officedocument.presentationml.tags+xml"/>
  <Override PartName="/ppt/tags/tag133.xml" ContentType="application/vnd.openxmlformats-officedocument.presentationml.tags+xml"/>
  <Override PartName="/ppt/tags/tag144.xml" ContentType="application/vnd.openxmlformats-officedocument.presentationml.tags+xml"/>
  <Override PartName="/ppt/tags/tag162.xml" ContentType="application/vnd.openxmlformats-officedocument.presentationml.tags+xml"/>
  <Override PartName="/ppt/tags/tag180.xml" ContentType="application/vnd.openxmlformats-officedocument.presentationml.tags+xml"/>
  <Override PartName="/ppt/tags/tag191.xml" ContentType="application/vnd.openxmlformats-officedocument.presentationml.tags+xml"/>
  <Override PartName="/ppt/tags/tag122.xml" ContentType="application/vnd.openxmlformats-officedocument.presentationml.tags+xml"/>
  <Override PartName="/ppt/tags/tag209.xml" ContentType="application/vnd.openxmlformats-officedocument.presentationml.tags+xml"/>
  <Override PartName="/customXml/itemProps1.xml" ContentType="application/vnd.openxmlformats-officedocument.customXmlPropertie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ags/tag4.xml" ContentType="application/vnd.openxmlformats-officedocument.presentationml.tags+xml"/>
  <Override PartName="/ppt/tags/tag89.xml" ContentType="application/vnd.openxmlformats-officedocument.presentationml.tags+xml"/>
  <Override PartName="/ppt/tags/tag111.xml" ContentType="application/vnd.openxmlformats-officedocument.presentationml.tags+xml"/>
  <Override PartName="/ppt/tags/tag245.xml" ContentType="application/vnd.openxmlformats-officedocument.presentationml.tags+xml"/>
  <Override PartName="/ppt/theme/theme1.xml" ContentType="application/vnd.openxmlformats-officedocument.theme+xml"/>
  <Override PartName="/ppt/tags/tag78.xml" ContentType="application/vnd.openxmlformats-officedocument.presentationml.tags+xml"/>
  <Override PartName="/ppt/tags/tag100.xml" ContentType="application/vnd.openxmlformats-officedocument.presentationml.tags+xml"/>
  <Override PartName="/ppt/tags/tag234.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tags/tag223.xml" ContentType="application/vnd.openxmlformats-officedocument.presentationml.tags+xml"/>
  <Override PartName="/ppt/slides/slide10.xml" ContentType="application/vnd.openxmlformats-officedocument.presentationml.slide+xml"/>
  <Override PartName="/ppt/slideLayouts/slideLayout20.xml" ContentType="application/vnd.openxmlformats-officedocument.presentationml.slideLayout+xml"/>
  <Override PartName="/ppt/tags/tag45.xml" ContentType="application/vnd.openxmlformats-officedocument.presentationml.tags+xml"/>
  <Override PartName="/ppt/tags/tag92.xml" ContentType="application/vnd.openxmlformats-officedocument.presentationml.tags+xml"/>
  <Override PartName="/ppt/tags/tag149.xml" ContentType="application/vnd.openxmlformats-officedocument.presentationml.tags+xml"/>
  <Override PartName="/ppt/tags/tag196.xml" ContentType="application/vnd.openxmlformats-officedocument.presentationml.tags+xml"/>
  <Override PartName="/ppt/tags/tag201.xml" ContentType="application/vnd.openxmlformats-officedocument.presentationml.tags+xml"/>
  <Override PartName="/ppt/tags/tag212.xml" ContentType="application/vnd.openxmlformats-officedocument.presentationml.tags+xml"/>
  <Override PartName="/docProps/custom.xml" ContentType="application/vnd.openxmlformats-officedocument.custom-properties+xml"/>
  <Override PartName="/ppt/tags/tag34.xml" ContentType="application/vnd.openxmlformats-officedocument.presentationml.tags+xml"/>
  <Override PartName="/ppt/tags/tag81.xml" ContentType="application/vnd.openxmlformats-officedocument.presentationml.tags+xml"/>
  <Override PartName="/ppt/tags/tag138.xml" ContentType="application/vnd.openxmlformats-officedocument.presentationml.tags+xml"/>
  <Override PartName="/ppt/tags/tag185.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70.xml" ContentType="application/vnd.openxmlformats-officedocument.presentationml.tags+xml"/>
  <Override PartName="/ppt/tags/tag116.xml" ContentType="application/vnd.openxmlformats-officedocument.presentationml.tags+xml"/>
  <Override PartName="/ppt/tags/tag127.xml" ContentType="application/vnd.openxmlformats-officedocument.presentationml.tags+xml"/>
  <Override PartName="/ppt/tags/tag163.xml" ContentType="application/vnd.openxmlformats-officedocument.presentationml.tags+xml"/>
  <Override PartName="/ppt/tags/tag174.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105.xml" ContentType="application/vnd.openxmlformats-officedocument.presentationml.tags+xml"/>
  <Override PartName="/ppt/tags/tag152.xml" ContentType="application/vnd.openxmlformats-officedocument.presentationml.tags+xml"/>
  <Override PartName="/ppt/notesSlides/notesSlide3.xml" ContentType="application/vnd.openxmlformats-officedocument.presentationml.notesSlide+xml"/>
  <Default Extension="bin" ContentType="application/vnd.openxmlformats-officedocument.oleObject"/>
  <Override PartName="/ppt/tags/tag141.xml" ContentType="application/vnd.openxmlformats-officedocument.presentationml.tags+xml"/>
  <Override PartName="/ppt/tags/tag228.xml" ContentType="application/vnd.openxmlformats-officedocument.presentationml.tags+xml"/>
  <Override PartName="/ppt/tags/tag239.xml" ContentType="application/vnd.openxmlformats-officedocument.presentationml.tags+xml"/>
  <Override PartName="/ppt/presProps.xml" ContentType="application/vnd.openxmlformats-officedocument.presentationml.presProps+xml"/>
  <Override PartName="/ppt/tags/tag130.xml" ContentType="application/vnd.openxmlformats-officedocument.presentationml.tags+xml"/>
  <Override PartName="/ppt/tags/tag217.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tags/tag39.xml" ContentType="application/vnd.openxmlformats-officedocument.presentationml.tags+xml"/>
  <Override PartName="/ppt/tags/tag86.xml" ContentType="application/vnd.openxmlformats-officedocument.presentationml.tags+xml"/>
  <Override PartName="/ppt/tags/tag97.xml" ContentType="application/vnd.openxmlformats-officedocument.presentationml.tags+xml"/>
  <Override PartName="/ppt/tags/tag206.xml" ContentType="application/vnd.openxmlformats-officedocument.presentationml.tags+xml"/>
  <Override PartName="/ppt/tags/tag1.xml" ContentType="application/vnd.openxmlformats-officedocument.presentationml.tags+xml"/>
  <Override PartName="/ppt/slideLayouts/slideLayout14.xml" ContentType="application/vnd.openxmlformats-officedocument.presentationml.slideLayout+xml"/>
  <Override PartName="/ppt/tags/tag28.xml" ContentType="application/vnd.openxmlformats-officedocument.presentationml.tags+xml"/>
  <Override PartName="/ppt/theme/themeOverride2.xml" ContentType="application/vnd.openxmlformats-officedocument.themeOverride+xml"/>
  <Override PartName="/ppt/tags/tag75.xml" ContentType="application/vnd.openxmlformats-officedocument.presentationml.tags+xml"/>
  <Override PartName="/ppt/tags/tag179.xml" ContentType="application/vnd.openxmlformats-officedocument.presentationml.tags+xml"/>
  <Override PartName="/ppt/tags/tag231.xml" ContentType="application/vnd.openxmlformats-officedocument.presentationml.tags+xml"/>
  <Override PartName="/ppt/tags/tag242.xml" ContentType="application/vnd.openxmlformats-officedocument.presentationml.tags+xml"/>
  <Override PartName="/ppt/tags/tag17.xml" ContentType="application/vnd.openxmlformats-officedocument.presentationml.tags+xml"/>
  <Override PartName="/ppt/tags/tag64.xml" ContentType="application/vnd.openxmlformats-officedocument.presentationml.tags+xml"/>
  <Override PartName="/ppt/tags/tag168.xml" ContentType="application/vnd.openxmlformats-officedocument.presentationml.tags+xml"/>
  <Override PartName="/ppt/tags/tag220.xml" ContentType="application/vnd.openxmlformats-officedocument.presentationml.tags+xml"/>
  <Default Extension="gif" ContentType="image/gif"/>
  <Default Extension="vml" ContentType="application/vnd.openxmlformats-officedocument.vmlDrawing"/>
  <Override PartName="/ppt/tags/tag53.xml" ContentType="application/vnd.openxmlformats-officedocument.presentationml.tags+xml"/>
  <Override PartName="/ppt/tags/tag157.xml" ContentType="application/vnd.openxmlformats-officedocument.presentationml.tags+xml"/>
  <Override PartName="/ppt/notesSlides/notesSlide8.xml" ContentType="application/vnd.openxmlformats-officedocument.presentationml.notesSlide+xml"/>
  <Override PartName="/ppt/tags/tag31.xml" ContentType="application/vnd.openxmlformats-officedocument.presentationml.tags+xml"/>
  <Override PartName="/ppt/charts/chart4.xml" ContentType="application/vnd.openxmlformats-officedocument.drawingml.chart+xml"/>
  <Override PartName="/ppt/tags/tag42.xml" ContentType="application/vnd.openxmlformats-officedocument.presentationml.tags+xml"/>
  <Override PartName="/ppt/tags/tag135.xml" ContentType="application/vnd.openxmlformats-officedocument.presentationml.tags+xml"/>
  <Override PartName="/ppt/tags/tag146.xml" ContentType="application/vnd.openxmlformats-officedocument.presentationml.tags+xml"/>
  <Override PartName="/ppt/tags/tag182.xml" ContentType="application/vnd.openxmlformats-officedocument.presentationml.tags+xml"/>
  <Override PartName="/ppt/tags/tag193.xml" ContentType="application/vnd.openxmlformats-officedocument.presentationml.tags+xml"/>
  <Override PartName="/ppt/handoutMasters/handoutMaster1.xml" ContentType="application/vnd.openxmlformats-officedocument.presentationml.handoutMaster+xml"/>
  <Override PartName="/ppt/tags/tag20.xml" ContentType="application/vnd.openxmlformats-officedocument.presentationml.tags+xml"/>
  <Override PartName="/ppt/tags/tag124.xml" ContentType="application/vnd.openxmlformats-officedocument.presentationml.tags+xml"/>
  <Override PartName="/ppt/tags/tag171.xml" ContentType="application/vnd.openxmlformats-officedocument.presentationml.tags+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113.xml" ContentType="application/vnd.openxmlformats-officedocument.presentationml.tags+xml"/>
  <Override PartName="/ppt/tags/tag160.xml" ContentType="application/vnd.openxmlformats-officedocument.presentationml.tags+xml"/>
  <Override PartName="/ppt/slideMasters/slideMaster1.xml" ContentType="application/vnd.openxmlformats-officedocument.presentationml.slideMaster+xml"/>
  <Override PartName="/ppt/theme/theme3.xml" ContentType="application/vnd.openxmlformats-officedocument.theme+xml"/>
  <Override PartName="/ppt/tags/tag102.xml" ContentType="application/vnd.openxmlformats-officedocument.presentationml.tags+xml"/>
  <Override PartName="/ppt/tags/tag236.xml" ContentType="application/vnd.openxmlformats-officedocument.presentationml.tags+xml"/>
  <Override PartName="/ppt/tags/tag58.xml" ContentType="application/vnd.openxmlformats-officedocument.presentationml.tags+xml"/>
  <Override PartName="/ppt/tags/tag69.xml" ContentType="application/vnd.openxmlformats-officedocument.presentationml.tags+xml"/>
  <Override PartName="/ppt/tags/tag225.xml" ContentType="application/vnd.openxmlformats-officedocument.presentationml.tags+xml"/>
  <Default Extension="rels" ContentType="application/vnd.openxmlformats-package.relationships+xml"/>
  <Override PartName="/ppt/slideLayouts/slideLayout22.xml" ContentType="application/vnd.openxmlformats-officedocument.presentationml.slideLayout+xml"/>
  <Override PartName="/ppt/tags/tag47.xml" ContentType="application/vnd.openxmlformats-officedocument.presentationml.tags+xml"/>
  <Override PartName="/ppt/tags/tag94.xml" ContentType="application/vnd.openxmlformats-officedocument.presentationml.tags+xml"/>
  <Override PartName="/ppt/tags/tag198.xml" ContentType="application/vnd.openxmlformats-officedocument.presentationml.tags+xml"/>
  <Override PartName="/ppt/tags/tag203.xml" ContentType="application/vnd.openxmlformats-officedocument.presentationml.tags+xml"/>
  <Override PartName="/ppt/tags/tag214.xml" ContentType="application/vnd.openxmlformats-officedocument.presentationml.tags+xml"/>
  <Override PartName="/ppt/slideLayouts/slideLayout11.xml" ContentType="application/vnd.openxmlformats-officedocument.presentationml.slideLayout+xml"/>
  <Override PartName="/ppt/tags/tag36.xml" ContentType="application/vnd.openxmlformats-officedocument.presentationml.tags+xml"/>
  <Override PartName="/ppt/tags/tag83.xml" ContentType="application/vnd.openxmlformats-officedocument.presentationml.tags+xml"/>
  <Override PartName="/ppt/tags/tag187.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118.xml" ContentType="application/vnd.openxmlformats-officedocument.presentationml.tags+xml"/>
  <Override PartName="/ppt/tags/tag129.xml" ContentType="application/vnd.openxmlformats-officedocument.presentationml.tags+xml"/>
  <Override PartName="/ppt/tags/tag165.xml" ContentType="application/vnd.openxmlformats-officedocument.presentationml.tags+xml"/>
  <Override PartName="/ppt/tags/tag176.xml" ContentType="application/vnd.openxmlformats-officedocument.presentationml.tags+xml"/>
  <Override PartName="/ppt/tags/tag50.xml" ContentType="application/vnd.openxmlformats-officedocument.presentationml.tags+xml"/>
  <Override PartName="/ppt/tags/tag107.xml" ContentType="application/vnd.openxmlformats-officedocument.presentationml.tags+xml"/>
  <Override PartName="/ppt/tags/tag154.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4"/>
  </p:sldMasterIdLst>
  <p:notesMasterIdLst>
    <p:notesMasterId r:id="rId15"/>
  </p:notesMasterIdLst>
  <p:handoutMasterIdLst>
    <p:handoutMasterId r:id="rId16"/>
  </p:handoutMasterIdLst>
  <p:sldIdLst>
    <p:sldId id="370" r:id="rId5"/>
    <p:sldId id="289" r:id="rId6"/>
    <p:sldId id="292" r:id="rId7"/>
    <p:sldId id="361" r:id="rId8"/>
    <p:sldId id="366" r:id="rId9"/>
    <p:sldId id="367" r:id="rId10"/>
    <p:sldId id="334" r:id="rId11"/>
    <p:sldId id="331" r:id="rId12"/>
    <p:sldId id="368" r:id="rId13"/>
    <p:sldId id="371" r:id="rId14"/>
  </p:sldIdLst>
  <p:sldSz cx="9144000" cy="6858000" type="screen4x3"/>
  <p:notesSz cx="6858000" cy="9144000"/>
  <p:custDataLst>
    <p:tags r:id="rId17"/>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michael" initials="am" lastIdx="7" clrIdx="0"/>
  <p:cmAuthor id="1" name="Ben Dickie" initials="B.D." lastIdx="2" clrIdx="1"/>
  <p:cmAuthor id="2" name="ITRG-Geoff" initials="GN" lastIdx="4" clrIdx="2"/>
  <p:cmAuthor id="3" name="Timothy Hickernell" initials="TMH" lastIdx="12"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02E2E"/>
    <a:srgbClr val="7FAC85"/>
    <a:srgbClr val="C77709"/>
    <a:srgbClr val="243F54"/>
    <a:srgbClr val="CECECE"/>
    <a:srgbClr val="998F57"/>
    <a:srgbClr val="7B7B7B"/>
    <a:srgbClr val="ADB7C3"/>
    <a:srgbClr val="5D5936"/>
    <a:srgbClr val="2576B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242" autoAdjust="0"/>
    <p:restoredTop sz="84977" autoAdjust="0"/>
  </p:normalViewPr>
  <p:slideViewPr>
    <p:cSldViewPr snapToObjects="1">
      <p:cViewPr varScale="1">
        <p:scale>
          <a:sx n="114" d="100"/>
          <a:sy n="114" d="100"/>
        </p:scale>
        <p:origin x="-504" y="-102"/>
      </p:cViewPr>
      <p:guideLst>
        <p:guide orient="horz" pos="778"/>
        <p:guide pos="2592"/>
      </p:guideLst>
    </p:cSldViewPr>
  </p:slideViewPr>
  <p:outlineViewPr>
    <p:cViewPr>
      <p:scale>
        <a:sx n="33" d="100"/>
        <a:sy n="33" d="100"/>
      </p:scale>
      <p:origin x="0" y="10692"/>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80" d="100"/>
          <a:sy n="80" d="100"/>
        </p:scale>
        <p:origin x="-1974" y="-90"/>
      </p:cViewPr>
      <p:guideLst>
        <p:guide orient="horz" pos="2880"/>
        <p:guide pos="2160"/>
      </p:guideLst>
    </p:cSldViewPr>
  </p:notesViewPr>
  <p:gridSpacing cx="46816963" cy="46816963"/>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Office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Office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Documents%20and%20Settings\jquin\Desktop\VL%20Shortlist%20Tool%20-%20Legacy%20Modernization.xlsx" TargetMode="External"/><Relationship Id="rId1" Type="http://schemas.openxmlformats.org/officeDocument/2006/relationships/image" Target="../media/image7.png"/></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spPr>
              <a:solidFill>
                <a:srgbClr val="243F54">
                  <a:lumMod val="40000"/>
                  <a:lumOff val="60000"/>
                </a:srgbClr>
              </a:solidFill>
            </c:spPr>
          </c:dPt>
          <c:dPt>
            <c:idx val="1"/>
            <c:spPr>
              <a:solidFill>
                <a:srgbClr val="243F54">
                  <a:lumMod val="20000"/>
                  <a:lumOff val="80000"/>
                </a:srgbClr>
              </a:solidFill>
            </c:spPr>
          </c:dPt>
          <c:dPt>
            <c:idx val="2"/>
            <c:spPr>
              <a:solidFill>
                <a:srgbClr val="FFFFFF">
                  <a:lumMod val="95000"/>
                </a:srgbClr>
              </a:solidFill>
            </c:spPr>
          </c:dPt>
          <c:dPt>
            <c:idx val="3"/>
            <c:spPr>
              <a:solidFill>
                <a:srgbClr val="243F54">
                  <a:lumMod val="60000"/>
                  <a:lumOff val="40000"/>
                </a:srgbClr>
              </a:solidFill>
            </c:spPr>
          </c:dPt>
          <c:dLbls>
            <c:dLbl>
              <c:idx val="1"/>
              <c:delete val="1"/>
            </c:dLbl>
            <c:txPr>
              <a:bodyPr/>
              <a:lstStyle/>
              <a:p>
                <a:pPr>
                  <a:defRPr sz="1050" b="1"/>
                </a:pPr>
                <a:endParaRPr lang="en-US"/>
              </a:p>
            </c:txPr>
            <c:showVal val="1"/>
            <c:showLeaderLines val="1"/>
          </c:dLbls>
          <c:cat>
            <c:strRef>
              <c:f>Sheet1!$A$2:$A$5</c:f>
              <c:strCache>
                <c:ptCount val="4"/>
                <c:pt idx="0">
                  <c:v>Usability</c:v>
                </c:pt>
                <c:pt idx="1">
                  <c:v>Affordability</c:v>
                </c:pt>
                <c:pt idx="2">
                  <c:v>Architecture</c:v>
                </c:pt>
                <c:pt idx="3">
                  <c:v>Features</c:v>
                </c:pt>
              </c:strCache>
            </c:strRef>
          </c:cat>
          <c:val>
            <c:numRef>
              <c:f>Sheet1!$B$2:$B$5</c:f>
              <c:numCache>
                <c:formatCode>0%</c:formatCode>
                <c:ptCount val="4"/>
                <c:pt idx="0">
                  <c:v>0.35000000000000031</c:v>
                </c:pt>
                <c:pt idx="1">
                  <c:v>0</c:v>
                </c:pt>
                <c:pt idx="2">
                  <c:v>0.15000000000000024</c:v>
                </c:pt>
                <c:pt idx="3">
                  <c:v>0.5</c:v>
                </c:pt>
              </c:numCache>
            </c:numRef>
          </c:val>
        </c:ser>
        <c:dLbls>
          <c:showVal val="1"/>
        </c:dLbls>
        <c:firstSliceAng val="0"/>
        <c:holeSize val="50"/>
      </c:doughnutChart>
    </c:plotArea>
    <c:plotVisOnly val="1"/>
    <c:dispBlanksAs val="zero"/>
  </c:chart>
  <c:spPr>
    <a:ln>
      <a:noFill/>
    </a:ln>
  </c:spPr>
  <c:txPr>
    <a:bodyPr/>
    <a:lstStyle/>
    <a:p>
      <a:pPr>
        <a:defRPr sz="1800"/>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spPr>
              <a:solidFill>
                <a:srgbClr val="998F57"/>
              </a:solidFill>
            </c:spPr>
          </c:dPt>
          <c:dPt>
            <c:idx val="1"/>
            <c:spPr>
              <a:solidFill>
                <a:srgbClr val="243F54"/>
              </a:solidFill>
            </c:spPr>
          </c:dPt>
          <c:dPt>
            <c:idx val="2"/>
            <c:spPr>
              <a:solidFill>
                <a:schemeClr val="accent1">
                  <a:lumMod val="20000"/>
                  <a:lumOff val="80000"/>
                </a:schemeClr>
              </a:solidFill>
            </c:spPr>
          </c:dPt>
          <c:dLbls>
            <c:dLbl>
              <c:idx val="2"/>
              <c:delete val="1"/>
            </c:dLbl>
            <c:txPr>
              <a:bodyPr/>
              <a:lstStyle/>
              <a:p>
                <a:pPr>
                  <a:defRPr sz="1050" b="1">
                    <a:solidFill>
                      <a:schemeClr val="bg1"/>
                    </a:solidFill>
                  </a:defRPr>
                </a:pPr>
                <a:endParaRPr lang="en-US"/>
              </a:p>
            </c:txPr>
            <c:showVal val="1"/>
            <c:showLeaderLines val="1"/>
          </c:dLbls>
          <c:cat>
            <c:strRef>
              <c:f>Sheet1!$A$2:$A$4</c:f>
              <c:strCache>
                <c:ptCount val="2"/>
                <c:pt idx="0">
                  <c:v>Vendor</c:v>
                </c:pt>
                <c:pt idx="1">
                  <c:v>Product</c:v>
                </c:pt>
              </c:strCache>
            </c:strRef>
          </c:cat>
          <c:val>
            <c:numRef>
              <c:f>Sheet1!$B$2:$B$4</c:f>
              <c:numCache>
                <c:formatCode>0%</c:formatCode>
                <c:ptCount val="3"/>
                <c:pt idx="0">
                  <c:v>0.5</c:v>
                </c:pt>
                <c:pt idx="1">
                  <c:v>0.5</c:v>
                </c:pt>
              </c:numCache>
            </c:numRef>
          </c:val>
        </c:ser>
        <c:firstSliceAng val="90"/>
        <c:holeSize val="50"/>
      </c:doughnutChart>
    </c:plotArea>
    <c:plotVisOnly val="1"/>
    <c:dispBlanksAs val="zero"/>
  </c:chart>
  <c:spPr>
    <a:ln>
      <a:noFill/>
    </a:ln>
  </c:spPr>
  <c:txPr>
    <a:bodyPr/>
    <a:lstStyle/>
    <a:p>
      <a:pPr>
        <a:defRPr sz="1800"/>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spPr>
              <a:solidFill>
                <a:srgbClr val="998F57">
                  <a:lumMod val="40000"/>
                  <a:lumOff val="60000"/>
                </a:srgbClr>
              </a:solidFill>
            </c:spPr>
          </c:dPt>
          <c:dPt>
            <c:idx val="1"/>
            <c:spPr>
              <a:solidFill>
                <a:srgbClr val="998F57">
                  <a:lumMod val="20000"/>
                  <a:lumOff val="80000"/>
                </a:srgbClr>
              </a:solidFill>
            </c:spPr>
          </c:dPt>
          <c:dPt>
            <c:idx val="2"/>
            <c:spPr>
              <a:solidFill>
                <a:srgbClr val="FFFFFF">
                  <a:lumMod val="95000"/>
                </a:srgbClr>
              </a:solidFill>
            </c:spPr>
          </c:dPt>
          <c:dPt>
            <c:idx val="3"/>
            <c:spPr>
              <a:solidFill>
                <a:srgbClr val="998F57">
                  <a:lumMod val="60000"/>
                  <a:lumOff val="40000"/>
                </a:srgbClr>
              </a:solidFill>
            </c:spPr>
          </c:dPt>
          <c:dLbls>
            <c:txPr>
              <a:bodyPr/>
              <a:lstStyle/>
              <a:p>
                <a:pPr>
                  <a:defRPr sz="1050" b="1"/>
                </a:pPr>
                <a:endParaRPr lang="en-US"/>
              </a:p>
            </c:txPr>
            <c:showVal val="1"/>
            <c:showLeaderLines val="1"/>
          </c:dLbls>
          <c:cat>
            <c:strRef>
              <c:f>Sheet1!$A$2:$A$5</c:f>
              <c:strCache>
                <c:ptCount val="4"/>
                <c:pt idx="0">
                  <c:v>Strategy</c:v>
                </c:pt>
                <c:pt idx="1">
                  <c:v>Reach</c:v>
                </c:pt>
                <c:pt idx="2">
                  <c:v>Channel</c:v>
                </c:pt>
                <c:pt idx="3">
                  <c:v>Viability</c:v>
                </c:pt>
              </c:strCache>
            </c:strRef>
          </c:cat>
          <c:val>
            <c:numRef>
              <c:f>Sheet1!$B$2:$B$5</c:f>
              <c:numCache>
                <c:formatCode>0%</c:formatCode>
                <c:ptCount val="4"/>
                <c:pt idx="0">
                  <c:v>0.1</c:v>
                </c:pt>
                <c:pt idx="1">
                  <c:v>0.25</c:v>
                </c:pt>
                <c:pt idx="2">
                  <c:v>0.1</c:v>
                </c:pt>
                <c:pt idx="3">
                  <c:v>0.55000000000000004</c:v>
                </c:pt>
              </c:numCache>
            </c:numRef>
          </c:val>
        </c:ser>
        <c:dLbls>
          <c:showVal val="1"/>
        </c:dLbls>
        <c:firstSliceAng val="0"/>
        <c:holeSize val="50"/>
      </c:doughnutChart>
    </c:plotArea>
    <c:plotVisOnly val="1"/>
    <c:dispBlanksAs val="zero"/>
  </c:chart>
  <c:spPr>
    <a:ln>
      <a:noFill/>
    </a:ln>
  </c:spPr>
  <c:txPr>
    <a:bodyPr/>
    <a:lstStyle/>
    <a:p>
      <a:pPr>
        <a:defRPr sz="1800"/>
      </a:pPr>
      <a:endParaRPr lang="en-US"/>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scatterChart>
        <c:scatterStyle val="lineMarker"/>
        <c:ser>
          <c:idx val="14"/>
          <c:order val="14"/>
          <c:tx>
            <c:strRef>
              <c:f>Calculations!$E$5</c:f>
              <c:strCache>
                <c:ptCount val="1"/>
                <c:pt idx="0">
                  <c:v>Make</c:v>
                </c:pt>
              </c:strCache>
            </c:strRef>
          </c:tx>
          <c:spPr>
            <a:ln w="28575">
              <a:noFill/>
            </a:ln>
          </c:spPr>
          <c:xVal>
            <c:numRef>
              <c:f>Calculations!$E$20</c:f>
              <c:numCache>
                <c:formatCode>General</c:formatCode>
                <c:ptCount val="1"/>
                <c:pt idx="0">
                  <c:v>1</c:v>
                </c:pt>
              </c:numCache>
            </c:numRef>
          </c:xVal>
          <c:yVal>
            <c:numRef>
              <c:f>Calculations!$E$12</c:f>
              <c:numCache>
                <c:formatCode>General</c:formatCode>
                <c:ptCount val="1"/>
                <c:pt idx="0">
                  <c:v>1</c:v>
                </c:pt>
              </c:numCache>
            </c:numRef>
          </c:yVal>
        </c:ser>
        <c:ser>
          <c:idx val="15"/>
          <c:order val="15"/>
          <c:tx>
            <c:strRef>
              <c:f>Calculations!$G$5</c:f>
              <c:strCache>
                <c:ptCount val="1"/>
                <c:pt idx="0">
                  <c:v>Semantic</c:v>
                </c:pt>
              </c:strCache>
            </c:strRef>
          </c:tx>
          <c:spPr>
            <a:ln w="28575">
              <a:noFill/>
            </a:ln>
          </c:spPr>
          <c:xVal>
            <c:numRef>
              <c:f>Calculations!$G$20</c:f>
              <c:numCache>
                <c:formatCode>General</c:formatCode>
                <c:ptCount val="1"/>
                <c:pt idx="0">
                  <c:v>17</c:v>
                </c:pt>
              </c:numCache>
            </c:numRef>
          </c:xVal>
          <c:yVal>
            <c:numRef>
              <c:f>Calculations!$G$12</c:f>
              <c:numCache>
                <c:formatCode>General</c:formatCode>
                <c:ptCount val="1"/>
                <c:pt idx="0">
                  <c:v>7</c:v>
                </c:pt>
              </c:numCache>
            </c:numRef>
          </c:yVal>
        </c:ser>
        <c:ser>
          <c:idx val="16"/>
          <c:order val="16"/>
          <c:tx>
            <c:strRef>
              <c:f>Calculations!$I$5</c:f>
              <c:strCache>
                <c:ptCount val="1"/>
                <c:pt idx="0">
                  <c:v>TSRI</c:v>
                </c:pt>
              </c:strCache>
            </c:strRef>
          </c:tx>
          <c:spPr>
            <a:ln w="28575">
              <a:noFill/>
            </a:ln>
          </c:spPr>
          <c:xVal>
            <c:numRef>
              <c:f>Calculations!$I$20</c:f>
              <c:numCache>
                <c:formatCode>General</c:formatCode>
                <c:ptCount val="1"/>
                <c:pt idx="0">
                  <c:v>2</c:v>
                </c:pt>
              </c:numCache>
            </c:numRef>
          </c:xVal>
          <c:yVal>
            <c:numRef>
              <c:f>Calculations!$I$12</c:f>
              <c:numCache>
                <c:formatCode>General</c:formatCode>
                <c:ptCount val="1"/>
                <c:pt idx="0">
                  <c:v>6</c:v>
                </c:pt>
              </c:numCache>
            </c:numRef>
          </c:yVal>
        </c:ser>
        <c:ser>
          <c:idx val="17"/>
          <c:order val="17"/>
          <c:tx>
            <c:strRef>
              <c:f>Calculations!$K$5</c:f>
              <c:strCache>
                <c:ptCount val="1"/>
                <c:pt idx="0">
                  <c:v>Ateras</c:v>
                </c:pt>
              </c:strCache>
            </c:strRef>
          </c:tx>
          <c:spPr>
            <a:ln w="28575">
              <a:noFill/>
            </a:ln>
          </c:spPr>
          <c:xVal>
            <c:numRef>
              <c:f>Calculations!$K$20</c:f>
              <c:numCache>
                <c:formatCode>General</c:formatCode>
                <c:ptCount val="1"/>
                <c:pt idx="0">
                  <c:v>15</c:v>
                </c:pt>
              </c:numCache>
            </c:numRef>
          </c:xVal>
          <c:yVal>
            <c:numRef>
              <c:f>Calculations!$K$12</c:f>
              <c:numCache>
                <c:formatCode>General</c:formatCode>
                <c:ptCount val="1"/>
                <c:pt idx="0">
                  <c:v>16</c:v>
                </c:pt>
              </c:numCache>
            </c:numRef>
          </c:yVal>
        </c:ser>
        <c:ser>
          <c:idx val="18"/>
          <c:order val="18"/>
          <c:tx>
            <c:strRef>
              <c:f>Calculations!$M$5</c:f>
              <c:strCache>
                <c:ptCount val="1"/>
                <c:pt idx="0">
                  <c:v>BluePhoenix</c:v>
                </c:pt>
              </c:strCache>
            </c:strRef>
          </c:tx>
          <c:spPr>
            <a:ln w="28575">
              <a:noFill/>
            </a:ln>
          </c:spPr>
          <c:xVal>
            <c:numRef>
              <c:f>Calculations!$M$20</c:f>
              <c:numCache>
                <c:formatCode>General</c:formatCode>
                <c:ptCount val="1"/>
                <c:pt idx="0">
                  <c:v>18</c:v>
                </c:pt>
              </c:numCache>
            </c:numRef>
          </c:xVal>
          <c:yVal>
            <c:numRef>
              <c:f>Calculations!$M$12</c:f>
              <c:numCache>
                <c:formatCode>General</c:formatCode>
                <c:ptCount val="1"/>
                <c:pt idx="0">
                  <c:v>20</c:v>
                </c:pt>
              </c:numCache>
            </c:numRef>
          </c:yVal>
        </c:ser>
        <c:ser>
          <c:idx val="20"/>
          <c:order val="19"/>
          <c:tx>
            <c:strRef>
              <c:f>Calculations!$Q$5</c:f>
              <c:strCache>
                <c:ptCount val="1"/>
                <c:pt idx="0">
                  <c:v>Transoft</c:v>
                </c:pt>
              </c:strCache>
            </c:strRef>
          </c:tx>
          <c:spPr>
            <a:ln w="28575">
              <a:noFill/>
            </a:ln>
          </c:spPr>
          <c:xVal>
            <c:numRef>
              <c:f>Calculations!$Q$20</c:f>
              <c:numCache>
                <c:formatCode>General</c:formatCode>
                <c:ptCount val="1"/>
                <c:pt idx="0">
                  <c:v>17</c:v>
                </c:pt>
              </c:numCache>
            </c:numRef>
          </c:xVal>
          <c:yVal>
            <c:numRef>
              <c:f>Calculations!$Q$12</c:f>
              <c:numCache>
                <c:formatCode>General</c:formatCode>
                <c:ptCount val="1"/>
                <c:pt idx="0">
                  <c:v>19</c:v>
                </c:pt>
              </c:numCache>
            </c:numRef>
          </c:yVal>
        </c:ser>
        <c:ser>
          <c:idx val="22"/>
          <c:order val="20"/>
          <c:tx>
            <c:strRef>
              <c:f>Calculations!$W$5</c:f>
              <c:strCache>
                <c:ptCount val="1"/>
              </c:strCache>
            </c:strRef>
          </c:tx>
          <c:spPr>
            <a:ln w="28575">
              <a:solidFill>
                <a:srgbClr val="C00000"/>
              </a:solidFill>
            </a:ln>
          </c:spPr>
          <c:xVal>
            <c:numRef>
              <c:f>Calculations!$W$20</c:f>
              <c:numCache>
                <c:formatCode>General</c:formatCode>
                <c:ptCount val="1"/>
                <c:pt idx="0">
                  <c:v>-5</c:v>
                </c:pt>
              </c:numCache>
            </c:numRef>
          </c:xVal>
          <c:yVal>
            <c:numRef>
              <c:f>Calculations!$W$12</c:f>
              <c:numCache>
                <c:formatCode>General</c:formatCode>
                <c:ptCount val="1"/>
                <c:pt idx="0">
                  <c:v>-5</c:v>
                </c:pt>
              </c:numCache>
            </c:numRef>
          </c:yVal>
        </c:ser>
        <c:ser>
          <c:idx val="23"/>
          <c:order val="21"/>
          <c:tx>
            <c:strRef>
              <c:f>Calculations!$Y$5</c:f>
              <c:strCache>
                <c:ptCount val="1"/>
              </c:strCache>
            </c:strRef>
          </c:tx>
          <c:spPr>
            <a:ln w="28575">
              <a:noFill/>
            </a:ln>
          </c:spPr>
          <c:xVal>
            <c:numRef>
              <c:f>Calculations!$Y$20</c:f>
              <c:numCache>
                <c:formatCode>General</c:formatCode>
                <c:ptCount val="1"/>
                <c:pt idx="0">
                  <c:v>-5</c:v>
                </c:pt>
              </c:numCache>
            </c:numRef>
          </c:xVal>
          <c:yVal>
            <c:numRef>
              <c:f>Calculations!$Y$12</c:f>
              <c:numCache>
                <c:formatCode>General</c:formatCode>
                <c:ptCount val="1"/>
                <c:pt idx="0">
                  <c:v>-5</c:v>
                </c:pt>
              </c:numCache>
            </c:numRef>
          </c:yVal>
        </c:ser>
        <c:ser>
          <c:idx val="24"/>
          <c:order val="22"/>
          <c:tx>
            <c:strRef>
              <c:f>Calculations!$AA$5</c:f>
              <c:strCache>
                <c:ptCount val="1"/>
              </c:strCache>
            </c:strRef>
          </c:tx>
          <c:spPr>
            <a:ln w="28575">
              <a:noFill/>
            </a:ln>
          </c:spPr>
          <c:xVal>
            <c:numRef>
              <c:f>Calculations!$AA$20</c:f>
              <c:numCache>
                <c:formatCode>General</c:formatCode>
                <c:ptCount val="1"/>
                <c:pt idx="0">
                  <c:v>-5</c:v>
                </c:pt>
              </c:numCache>
            </c:numRef>
          </c:xVal>
          <c:yVal>
            <c:numRef>
              <c:f>Calculations!$AA$12</c:f>
              <c:numCache>
                <c:formatCode>General</c:formatCode>
                <c:ptCount val="1"/>
                <c:pt idx="0">
                  <c:v>-5</c:v>
                </c:pt>
              </c:numCache>
            </c:numRef>
          </c:yVal>
        </c:ser>
        <c:ser>
          <c:idx val="25"/>
          <c:order val="23"/>
          <c:tx>
            <c:strRef>
              <c:f>Calculations!$AC$5</c:f>
              <c:strCache>
                <c:ptCount val="1"/>
              </c:strCache>
            </c:strRef>
          </c:tx>
          <c:spPr>
            <a:ln w="28575">
              <a:noFill/>
            </a:ln>
          </c:spPr>
          <c:xVal>
            <c:numRef>
              <c:f>Calculations!$AC$20</c:f>
              <c:numCache>
                <c:formatCode>General</c:formatCode>
                <c:ptCount val="1"/>
                <c:pt idx="0">
                  <c:v>-5</c:v>
                </c:pt>
              </c:numCache>
            </c:numRef>
          </c:xVal>
          <c:yVal>
            <c:numRef>
              <c:f>Calculations!$AC$12</c:f>
              <c:numCache>
                <c:formatCode>General</c:formatCode>
                <c:ptCount val="1"/>
                <c:pt idx="0">
                  <c:v>-5</c:v>
                </c:pt>
              </c:numCache>
            </c:numRef>
          </c:yVal>
        </c:ser>
        <c:ser>
          <c:idx val="26"/>
          <c:order val="24"/>
          <c:tx>
            <c:strRef>
              <c:f>Calculations!$AE$5</c:f>
              <c:strCache>
                <c:ptCount val="1"/>
              </c:strCache>
            </c:strRef>
          </c:tx>
          <c:spPr>
            <a:ln w="28575">
              <a:noFill/>
            </a:ln>
          </c:spPr>
          <c:xVal>
            <c:numRef>
              <c:f>Calculations!$AE$20</c:f>
              <c:numCache>
                <c:formatCode>General</c:formatCode>
                <c:ptCount val="1"/>
                <c:pt idx="0">
                  <c:v>-5</c:v>
                </c:pt>
              </c:numCache>
            </c:numRef>
          </c:xVal>
          <c:yVal>
            <c:numRef>
              <c:f>Calculations!$AE$12</c:f>
              <c:numCache>
                <c:formatCode>General</c:formatCode>
                <c:ptCount val="1"/>
                <c:pt idx="0">
                  <c:v>-5</c:v>
                </c:pt>
              </c:numCache>
            </c:numRef>
          </c:yVal>
        </c:ser>
        <c:ser>
          <c:idx val="27"/>
          <c:order val="25"/>
          <c:tx>
            <c:strRef>
              <c:f>Calculations!$S$5</c:f>
              <c:strCache>
                <c:ptCount val="1"/>
              </c:strCache>
            </c:strRef>
          </c:tx>
          <c:spPr>
            <a:ln w="28575">
              <a:noFill/>
            </a:ln>
          </c:spPr>
          <c:xVal>
            <c:numRef>
              <c:f>Calculations!$S$20</c:f>
              <c:numCache>
                <c:formatCode>General</c:formatCode>
                <c:ptCount val="1"/>
                <c:pt idx="0">
                  <c:v>-5</c:v>
                </c:pt>
              </c:numCache>
            </c:numRef>
          </c:xVal>
          <c:yVal>
            <c:numRef>
              <c:f>Calculations!$S$12</c:f>
              <c:numCache>
                <c:formatCode>General</c:formatCode>
                <c:ptCount val="1"/>
                <c:pt idx="0">
                  <c:v>-5</c:v>
                </c:pt>
              </c:numCache>
            </c:numRef>
          </c:yVal>
        </c:ser>
        <c:ser>
          <c:idx val="0"/>
          <c:order val="0"/>
          <c:tx>
            <c:strRef>
              <c:f>Calculations!$E$5</c:f>
              <c:strCache>
                <c:ptCount val="1"/>
                <c:pt idx="0">
                  <c:v>Make</c:v>
                </c:pt>
              </c:strCache>
            </c:strRef>
          </c:tx>
          <c:spPr>
            <a:ln w="28575">
              <a:noFill/>
            </a:ln>
          </c:spPr>
          <c:marker>
            <c:symbol val="circle"/>
            <c:size val="7"/>
            <c:spPr>
              <a:solidFill>
                <a:srgbClr val="C00000"/>
              </a:solidFill>
              <a:ln>
                <a:solidFill>
                  <a:srgbClr val="C00000"/>
                </a:solidFill>
              </a:ln>
            </c:spPr>
          </c:marker>
          <c:dLbls>
            <c:dLbl>
              <c:idx val="0"/>
              <c:layout>
                <c:manualLayout>
                  <c:x val="-1.1111111111111112E-2"/>
                  <c:y val="-2.2222222222222223E-2"/>
                </c:manualLayout>
              </c:layout>
              <c:spPr/>
              <c:txPr>
                <a:bodyPr/>
                <a:lstStyle/>
                <a:p>
                  <a:pPr>
                    <a:defRPr sz="1050" b="1" i="0" baseline="0">
                      <a:solidFill>
                        <a:sysClr val="windowText" lastClr="000000"/>
                      </a:solidFill>
                    </a:defRPr>
                  </a:pPr>
                  <a:endParaRPr lang="en-US"/>
                </a:p>
              </c:txPr>
              <c:dLblPos val="r"/>
              <c:showSerName val="1"/>
            </c:dLbl>
            <c:txPr>
              <a:bodyPr/>
              <a:lstStyle/>
              <a:p>
                <a:pPr>
                  <a:defRPr sz="1050">
                    <a:solidFill>
                      <a:sysClr val="windowText" lastClr="000000"/>
                    </a:solidFill>
                  </a:defRPr>
                </a:pPr>
                <a:endParaRPr lang="en-US"/>
              </a:p>
            </c:txPr>
            <c:dLblPos val="r"/>
            <c:showSerName val="1"/>
          </c:dLbls>
          <c:xVal>
            <c:numRef>
              <c:f>Calculations!$E$20</c:f>
              <c:numCache>
                <c:formatCode>General</c:formatCode>
                <c:ptCount val="1"/>
                <c:pt idx="0">
                  <c:v>1</c:v>
                </c:pt>
              </c:numCache>
            </c:numRef>
          </c:xVal>
          <c:yVal>
            <c:numRef>
              <c:f>Calculations!$E$12</c:f>
              <c:numCache>
                <c:formatCode>General</c:formatCode>
                <c:ptCount val="1"/>
                <c:pt idx="0">
                  <c:v>1</c:v>
                </c:pt>
              </c:numCache>
            </c:numRef>
          </c:yVal>
        </c:ser>
        <c:ser>
          <c:idx val="1"/>
          <c:order val="1"/>
          <c:tx>
            <c:strRef>
              <c:f>Calculations!$G$5</c:f>
              <c:strCache>
                <c:ptCount val="1"/>
                <c:pt idx="0">
                  <c:v>Semantic</c:v>
                </c:pt>
              </c:strCache>
            </c:strRef>
          </c:tx>
          <c:spPr>
            <a:ln w="28575">
              <a:noFill/>
            </a:ln>
          </c:spPr>
          <c:marker>
            <c:symbol val="circle"/>
            <c:size val="7"/>
            <c:spPr>
              <a:solidFill>
                <a:srgbClr val="C00000"/>
              </a:solidFill>
              <a:ln>
                <a:solidFill>
                  <a:srgbClr val="C00000"/>
                </a:solidFill>
              </a:ln>
            </c:spPr>
          </c:marker>
          <c:dLbls>
            <c:dLbl>
              <c:idx val="0"/>
              <c:layout>
                <c:manualLayout>
                  <c:x val="-0.16301377952755905"/>
                  <c:y val="-2.7777777777777776E-2"/>
                </c:manualLayout>
              </c:layout>
              <c:dLblPos val="r"/>
              <c:showSerName val="1"/>
            </c:dLbl>
            <c:txPr>
              <a:bodyPr/>
              <a:lstStyle/>
              <a:p>
                <a:pPr>
                  <a:defRPr sz="1050" b="1" i="0" baseline="0">
                    <a:solidFill>
                      <a:sysClr val="windowText" lastClr="000000"/>
                    </a:solidFill>
                  </a:defRPr>
                </a:pPr>
                <a:endParaRPr lang="en-US"/>
              </a:p>
            </c:txPr>
            <c:dLblPos val="l"/>
            <c:showSerName val="1"/>
          </c:dLbls>
          <c:xVal>
            <c:numRef>
              <c:f>Calculations!$G$20</c:f>
              <c:numCache>
                <c:formatCode>General</c:formatCode>
                <c:ptCount val="1"/>
                <c:pt idx="0">
                  <c:v>17</c:v>
                </c:pt>
              </c:numCache>
            </c:numRef>
          </c:xVal>
          <c:yVal>
            <c:numRef>
              <c:f>Calculations!$G$12</c:f>
              <c:numCache>
                <c:formatCode>General</c:formatCode>
                <c:ptCount val="1"/>
                <c:pt idx="0">
                  <c:v>7</c:v>
                </c:pt>
              </c:numCache>
            </c:numRef>
          </c:yVal>
        </c:ser>
        <c:ser>
          <c:idx val="2"/>
          <c:order val="2"/>
          <c:tx>
            <c:strRef>
              <c:f>Calculations!$I$5</c:f>
              <c:strCache>
                <c:ptCount val="1"/>
                <c:pt idx="0">
                  <c:v>TSRI</c:v>
                </c:pt>
              </c:strCache>
            </c:strRef>
          </c:tx>
          <c:spPr>
            <a:ln w="28575">
              <a:noFill/>
            </a:ln>
          </c:spPr>
          <c:marker>
            <c:symbol val="circle"/>
            <c:size val="7"/>
            <c:spPr>
              <a:solidFill>
                <a:srgbClr val="C00000"/>
              </a:solidFill>
              <a:ln>
                <a:solidFill>
                  <a:srgbClr val="C00000"/>
                </a:solidFill>
              </a:ln>
            </c:spPr>
          </c:marker>
          <c:dLbls>
            <c:dLbl>
              <c:idx val="0"/>
              <c:layout>
                <c:manualLayout>
                  <c:x val="-1.9444444444444445E-2"/>
                  <c:y val="-2.7777777777777776E-2"/>
                </c:manualLayout>
              </c:layout>
              <c:dLblPos val="r"/>
              <c:showSerName val="1"/>
            </c:dLbl>
            <c:txPr>
              <a:bodyPr/>
              <a:lstStyle/>
              <a:p>
                <a:pPr>
                  <a:defRPr sz="1050" b="1" i="0" baseline="0">
                    <a:solidFill>
                      <a:sysClr val="windowText" lastClr="000000"/>
                    </a:solidFill>
                  </a:defRPr>
                </a:pPr>
                <a:endParaRPr lang="en-US"/>
              </a:p>
            </c:txPr>
            <c:dLblPos val="r"/>
            <c:showVal val="1"/>
          </c:dLbls>
          <c:xVal>
            <c:numRef>
              <c:f>Calculations!$I$20</c:f>
              <c:numCache>
                <c:formatCode>General</c:formatCode>
                <c:ptCount val="1"/>
                <c:pt idx="0">
                  <c:v>2</c:v>
                </c:pt>
              </c:numCache>
            </c:numRef>
          </c:xVal>
          <c:yVal>
            <c:numRef>
              <c:f>Calculations!$I$12</c:f>
              <c:numCache>
                <c:formatCode>General</c:formatCode>
                <c:ptCount val="1"/>
                <c:pt idx="0">
                  <c:v>6</c:v>
                </c:pt>
              </c:numCache>
            </c:numRef>
          </c:yVal>
        </c:ser>
        <c:ser>
          <c:idx val="3"/>
          <c:order val="3"/>
          <c:tx>
            <c:strRef>
              <c:f>Calculations!$K$5</c:f>
              <c:strCache>
                <c:ptCount val="1"/>
                <c:pt idx="0">
                  <c:v>Ateras</c:v>
                </c:pt>
              </c:strCache>
            </c:strRef>
          </c:tx>
          <c:spPr>
            <a:ln w="28575">
              <a:noFill/>
            </a:ln>
          </c:spPr>
          <c:marker>
            <c:symbol val="circle"/>
            <c:size val="7"/>
            <c:spPr>
              <a:solidFill>
                <a:srgbClr val="C00000"/>
              </a:solidFill>
              <a:ln>
                <a:solidFill>
                  <a:srgbClr val="C00000"/>
                </a:solidFill>
              </a:ln>
            </c:spPr>
          </c:marker>
          <c:dLbls>
            <c:dLbl>
              <c:idx val="0"/>
              <c:layout>
                <c:manualLayout>
                  <c:x val="-0.16161111111111112"/>
                  <c:y val="-2.2222222222222223E-2"/>
                </c:manualLayout>
              </c:layout>
              <c:tx>
                <c:rich>
                  <a:bodyPr/>
                  <a:lstStyle/>
                  <a:p>
                    <a:r>
                      <a:rPr lang="en-US" dirty="0" smtClean="0"/>
                      <a:t>ATERAS</a:t>
                    </a:r>
                    <a:endParaRPr lang="en-US" dirty="0"/>
                  </a:p>
                </c:rich>
              </c:tx>
              <c:dLblPos val="r"/>
              <c:showSerName val="1"/>
            </c:dLbl>
            <c:txPr>
              <a:bodyPr/>
              <a:lstStyle/>
              <a:p>
                <a:pPr>
                  <a:defRPr sz="1050" b="1" i="0" baseline="0">
                    <a:solidFill>
                      <a:sysClr val="windowText" lastClr="000000"/>
                    </a:solidFill>
                  </a:defRPr>
                </a:pPr>
                <a:endParaRPr lang="en-US"/>
              </a:p>
            </c:txPr>
            <c:dLblPos val="l"/>
            <c:showSerName val="1"/>
          </c:dLbls>
          <c:xVal>
            <c:numRef>
              <c:f>Calculations!$K$20</c:f>
              <c:numCache>
                <c:formatCode>General</c:formatCode>
                <c:ptCount val="1"/>
                <c:pt idx="0">
                  <c:v>15</c:v>
                </c:pt>
              </c:numCache>
            </c:numRef>
          </c:xVal>
          <c:yVal>
            <c:numRef>
              <c:f>Calculations!$K$12</c:f>
              <c:numCache>
                <c:formatCode>General</c:formatCode>
                <c:ptCount val="1"/>
                <c:pt idx="0">
                  <c:v>16</c:v>
                </c:pt>
              </c:numCache>
            </c:numRef>
          </c:yVal>
        </c:ser>
        <c:ser>
          <c:idx val="4"/>
          <c:order val="4"/>
          <c:tx>
            <c:strRef>
              <c:f>Calculations!$M$5</c:f>
              <c:strCache>
                <c:ptCount val="1"/>
                <c:pt idx="0">
                  <c:v>BluePhoenix</c:v>
                </c:pt>
              </c:strCache>
            </c:strRef>
          </c:tx>
          <c:spPr>
            <a:ln w="28575">
              <a:noFill/>
            </a:ln>
          </c:spPr>
          <c:marker>
            <c:symbol val="circle"/>
            <c:size val="7"/>
            <c:spPr>
              <a:solidFill>
                <a:srgbClr val="C00000"/>
              </a:solidFill>
              <a:ln>
                <a:solidFill>
                  <a:srgbClr val="C00000"/>
                </a:solidFill>
              </a:ln>
            </c:spPr>
          </c:marker>
          <c:dLbls>
            <c:dLbl>
              <c:idx val="0"/>
              <c:layout>
                <c:manualLayout>
                  <c:x val="-0.20356277340332457"/>
                  <c:y val="0"/>
                </c:manualLayout>
              </c:layout>
              <c:dLblPos val="r"/>
              <c:showSerName val="1"/>
            </c:dLbl>
            <c:txPr>
              <a:bodyPr/>
              <a:lstStyle/>
              <a:p>
                <a:pPr>
                  <a:defRPr sz="1050" b="1" i="0" baseline="0"/>
                </a:pPr>
                <a:endParaRPr lang="en-US"/>
              </a:p>
            </c:txPr>
            <c:dLblPos val="l"/>
            <c:showSerName val="1"/>
          </c:dLbls>
          <c:xVal>
            <c:numRef>
              <c:f>Calculations!$M$20</c:f>
              <c:numCache>
                <c:formatCode>General</c:formatCode>
                <c:ptCount val="1"/>
                <c:pt idx="0">
                  <c:v>18</c:v>
                </c:pt>
              </c:numCache>
            </c:numRef>
          </c:xVal>
          <c:yVal>
            <c:numRef>
              <c:f>Calculations!$M$12</c:f>
              <c:numCache>
                <c:formatCode>General</c:formatCode>
                <c:ptCount val="1"/>
                <c:pt idx="0">
                  <c:v>20</c:v>
                </c:pt>
              </c:numCache>
            </c:numRef>
          </c:yVal>
        </c:ser>
        <c:ser>
          <c:idx val="5"/>
          <c:order val="5"/>
          <c:tx>
            <c:strRef>
              <c:f>Calculations!$O$5</c:f>
              <c:strCache>
                <c:ptCount val="1"/>
                <c:pt idx="0">
                  <c:v>FreeSoft</c:v>
                </c:pt>
              </c:strCache>
            </c:strRef>
          </c:tx>
          <c:spPr>
            <a:ln w="28575">
              <a:noFill/>
            </a:ln>
          </c:spPr>
          <c:marker>
            <c:symbol val="circle"/>
            <c:size val="7"/>
            <c:spPr>
              <a:solidFill>
                <a:srgbClr val="C00000"/>
              </a:solidFill>
              <a:ln>
                <a:solidFill>
                  <a:srgbClr val="C00000"/>
                </a:solidFill>
              </a:ln>
            </c:spPr>
          </c:marker>
          <c:dLbls>
            <c:dLbl>
              <c:idx val="0"/>
              <c:layout>
                <c:manualLayout>
                  <c:x val="-1.5527777777777777E-2"/>
                  <c:y val="3.0555555555555555E-2"/>
                </c:manualLayout>
              </c:layout>
              <c:dLblPos val="r"/>
              <c:showSerName val="1"/>
            </c:dLbl>
            <c:txPr>
              <a:bodyPr/>
              <a:lstStyle/>
              <a:p>
                <a:pPr>
                  <a:defRPr sz="1050" b="1" i="0" baseline="0">
                    <a:solidFill>
                      <a:schemeClr val="tx1"/>
                    </a:solidFill>
                  </a:defRPr>
                </a:pPr>
                <a:endParaRPr lang="en-US"/>
              </a:p>
            </c:txPr>
            <c:dLblPos val="l"/>
            <c:showSerName val="1"/>
          </c:dLbls>
          <c:xVal>
            <c:numRef>
              <c:f>Calculations!$O$20</c:f>
              <c:numCache>
                <c:formatCode>General</c:formatCode>
                <c:ptCount val="1"/>
                <c:pt idx="0">
                  <c:v>7</c:v>
                </c:pt>
              </c:numCache>
            </c:numRef>
          </c:xVal>
          <c:yVal>
            <c:numRef>
              <c:f>Calculations!$O$12</c:f>
              <c:numCache>
                <c:formatCode>General</c:formatCode>
                <c:ptCount val="1"/>
                <c:pt idx="0">
                  <c:v>5</c:v>
                </c:pt>
              </c:numCache>
            </c:numRef>
          </c:yVal>
        </c:ser>
        <c:ser>
          <c:idx val="6"/>
          <c:order val="6"/>
          <c:tx>
            <c:strRef>
              <c:f>Calculations!$Q$5</c:f>
              <c:strCache>
                <c:ptCount val="1"/>
                <c:pt idx="0">
                  <c:v>Transoft</c:v>
                </c:pt>
              </c:strCache>
            </c:strRef>
          </c:tx>
          <c:spPr>
            <a:ln w="28575">
              <a:noFill/>
            </a:ln>
          </c:spPr>
          <c:marker>
            <c:symbol val="circle"/>
            <c:size val="7"/>
            <c:spPr>
              <a:solidFill>
                <a:srgbClr val="C00000"/>
              </a:solidFill>
              <a:ln>
                <a:solidFill>
                  <a:srgbClr val="C00000"/>
                </a:solidFill>
              </a:ln>
            </c:spPr>
          </c:marker>
          <c:dLbls>
            <c:dLbl>
              <c:idx val="0"/>
              <c:layout>
                <c:manualLayout>
                  <c:x val="-1.3888888888888788E-2"/>
                  <c:y val="2.2222222222222223E-2"/>
                </c:manualLayout>
              </c:layout>
              <c:dLblPos val="r"/>
              <c:showSerName val="1"/>
            </c:dLbl>
            <c:txPr>
              <a:bodyPr/>
              <a:lstStyle/>
              <a:p>
                <a:pPr>
                  <a:defRPr sz="1050" b="1"/>
                </a:pPr>
                <a:endParaRPr lang="en-US"/>
              </a:p>
            </c:txPr>
            <c:dLblPos val="l"/>
            <c:showSerName val="1"/>
          </c:dLbls>
          <c:xVal>
            <c:numRef>
              <c:f>Calculations!$Q$20</c:f>
              <c:numCache>
                <c:formatCode>General</c:formatCode>
                <c:ptCount val="1"/>
                <c:pt idx="0">
                  <c:v>17</c:v>
                </c:pt>
              </c:numCache>
            </c:numRef>
          </c:xVal>
          <c:yVal>
            <c:numRef>
              <c:f>Calculations!$Q$12</c:f>
              <c:numCache>
                <c:formatCode>General</c:formatCode>
                <c:ptCount val="1"/>
                <c:pt idx="0">
                  <c:v>19</c:v>
                </c:pt>
              </c:numCache>
            </c:numRef>
          </c:yVal>
        </c:ser>
        <c:ser>
          <c:idx val="8"/>
          <c:order val="7"/>
          <c:tx>
            <c:strRef>
              <c:f>Calculations!$U$5</c:f>
              <c:strCache>
                <c:ptCount val="1"/>
              </c:strCache>
            </c:strRef>
          </c:tx>
          <c:spPr>
            <a:ln w="28575">
              <a:noFill/>
            </a:ln>
          </c:spPr>
          <c:marker>
            <c:symbol val="circle"/>
            <c:size val="7"/>
            <c:spPr>
              <a:solidFill>
                <a:srgbClr val="C00000"/>
              </a:solidFill>
              <a:ln>
                <a:solidFill>
                  <a:srgbClr val="C00000"/>
                </a:solidFill>
              </a:ln>
            </c:spPr>
          </c:marker>
          <c:dLbls>
            <c:txPr>
              <a:bodyPr/>
              <a:lstStyle/>
              <a:p>
                <a:pPr>
                  <a:defRPr b="1"/>
                </a:pPr>
                <a:endParaRPr lang="en-US"/>
              </a:p>
            </c:txPr>
            <c:dLblPos val="r"/>
            <c:showSerName val="1"/>
          </c:dLbls>
          <c:xVal>
            <c:numRef>
              <c:f>Calculations!$U$20</c:f>
              <c:numCache>
                <c:formatCode>General</c:formatCode>
                <c:ptCount val="1"/>
                <c:pt idx="0">
                  <c:v>-5</c:v>
                </c:pt>
              </c:numCache>
            </c:numRef>
          </c:xVal>
          <c:yVal>
            <c:numRef>
              <c:f>Calculations!$U$12</c:f>
              <c:numCache>
                <c:formatCode>General</c:formatCode>
                <c:ptCount val="1"/>
                <c:pt idx="0">
                  <c:v>-5</c:v>
                </c:pt>
              </c:numCache>
            </c:numRef>
          </c:yVal>
        </c:ser>
        <c:ser>
          <c:idx val="9"/>
          <c:order val="8"/>
          <c:tx>
            <c:strRef>
              <c:f>Calculations!$W$5</c:f>
              <c:strCache>
                <c:ptCount val="1"/>
              </c:strCache>
            </c:strRef>
          </c:tx>
          <c:spPr>
            <a:ln w="28575">
              <a:noFill/>
            </a:ln>
          </c:spPr>
          <c:marker>
            <c:symbol val="circle"/>
            <c:size val="7"/>
            <c:spPr>
              <a:solidFill>
                <a:srgbClr val="C00000"/>
              </a:solidFill>
              <a:ln>
                <a:solidFill>
                  <a:srgbClr val="C00000"/>
                </a:solidFill>
              </a:ln>
            </c:spPr>
          </c:marker>
          <c:dLbls>
            <c:txPr>
              <a:bodyPr/>
              <a:lstStyle/>
              <a:p>
                <a:pPr>
                  <a:defRPr b="1"/>
                </a:pPr>
                <a:endParaRPr lang="en-US"/>
              </a:p>
            </c:txPr>
            <c:showSerName val="1"/>
          </c:dLbls>
          <c:xVal>
            <c:numRef>
              <c:f>Calculations!$W$20</c:f>
              <c:numCache>
                <c:formatCode>General</c:formatCode>
                <c:ptCount val="1"/>
                <c:pt idx="0">
                  <c:v>-5</c:v>
                </c:pt>
              </c:numCache>
            </c:numRef>
          </c:xVal>
          <c:yVal>
            <c:numRef>
              <c:f>Calculations!$W$12</c:f>
              <c:numCache>
                <c:formatCode>General</c:formatCode>
                <c:ptCount val="1"/>
                <c:pt idx="0">
                  <c:v>-5</c:v>
                </c:pt>
              </c:numCache>
            </c:numRef>
          </c:yVal>
        </c:ser>
        <c:ser>
          <c:idx val="10"/>
          <c:order val="9"/>
          <c:tx>
            <c:strRef>
              <c:f>Calculations!$Y$5</c:f>
              <c:strCache>
                <c:ptCount val="1"/>
              </c:strCache>
            </c:strRef>
          </c:tx>
          <c:spPr>
            <a:ln w="28575">
              <a:noFill/>
            </a:ln>
          </c:spPr>
          <c:marker>
            <c:symbol val="circle"/>
            <c:size val="7"/>
            <c:spPr>
              <a:solidFill>
                <a:srgbClr val="C00000"/>
              </a:solidFill>
              <a:ln>
                <a:solidFill>
                  <a:srgbClr val="C00000"/>
                </a:solidFill>
              </a:ln>
            </c:spPr>
          </c:marker>
          <c:dLbls>
            <c:txPr>
              <a:bodyPr/>
              <a:lstStyle/>
              <a:p>
                <a:pPr>
                  <a:defRPr b="1"/>
                </a:pPr>
                <a:endParaRPr lang="en-US"/>
              </a:p>
            </c:txPr>
            <c:showSerName val="1"/>
          </c:dLbls>
          <c:xVal>
            <c:numRef>
              <c:f>Calculations!$Y$20</c:f>
              <c:numCache>
                <c:formatCode>General</c:formatCode>
                <c:ptCount val="1"/>
                <c:pt idx="0">
                  <c:v>-5</c:v>
                </c:pt>
              </c:numCache>
            </c:numRef>
          </c:xVal>
          <c:yVal>
            <c:numRef>
              <c:f>Calculations!$Y$12</c:f>
              <c:numCache>
                <c:formatCode>General</c:formatCode>
                <c:ptCount val="1"/>
                <c:pt idx="0">
                  <c:v>-5</c:v>
                </c:pt>
              </c:numCache>
            </c:numRef>
          </c:yVal>
        </c:ser>
        <c:ser>
          <c:idx val="11"/>
          <c:order val="10"/>
          <c:tx>
            <c:strRef>
              <c:f>Calculations!$AA$5</c:f>
              <c:strCache>
                <c:ptCount val="1"/>
              </c:strCache>
            </c:strRef>
          </c:tx>
          <c:spPr>
            <a:ln w="28575">
              <a:noFill/>
            </a:ln>
          </c:spPr>
          <c:marker>
            <c:symbol val="circle"/>
            <c:size val="7"/>
            <c:spPr>
              <a:solidFill>
                <a:srgbClr val="C00000"/>
              </a:solidFill>
              <a:ln>
                <a:solidFill>
                  <a:srgbClr val="C00000"/>
                </a:solidFill>
              </a:ln>
            </c:spPr>
          </c:marker>
          <c:dLbls>
            <c:txPr>
              <a:bodyPr/>
              <a:lstStyle/>
              <a:p>
                <a:pPr>
                  <a:defRPr b="1"/>
                </a:pPr>
                <a:endParaRPr lang="en-US"/>
              </a:p>
            </c:txPr>
            <c:showSerName val="1"/>
          </c:dLbls>
          <c:xVal>
            <c:numRef>
              <c:f>Calculations!$AA$20</c:f>
              <c:numCache>
                <c:formatCode>General</c:formatCode>
                <c:ptCount val="1"/>
                <c:pt idx="0">
                  <c:v>-5</c:v>
                </c:pt>
              </c:numCache>
            </c:numRef>
          </c:xVal>
          <c:yVal>
            <c:numRef>
              <c:f>Calculations!$AA$12</c:f>
              <c:numCache>
                <c:formatCode>General</c:formatCode>
                <c:ptCount val="1"/>
                <c:pt idx="0">
                  <c:v>-5</c:v>
                </c:pt>
              </c:numCache>
            </c:numRef>
          </c:yVal>
        </c:ser>
        <c:ser>
          <c:idx val="12"/>
          <c:order val="11"/>
          <c:tx>
            <c:strRef>
              <c:f>Calculations!$AC$5</c:f>
              <c:strCache>
                <c:ptCount val="1"/>
              </c:strCache>
            </c:strRef>
          </c:tx>
          <c:spPr>
            <a:ln w="28575">
              <a:noFill/>
            </a:ln>
          </c:spPr>
          <c:marker>
            <c:symbol val="circle"/>
            <c:size val="7"/>
            <c:spPr>
              <a:solidFill>
                <a:srgbClr val="C00000"/>
              </a:solidFill>
              <a:ln>
                <a:solidFill>
                  <a:srgbClr val="C00000"/>
                </a:solidFill>
              </a:ln>
            </c:spPr>
          </c:marker>
          <c:dLbls>
            <c:txPr>
              <a:bodyPr/>
              <a:lstStyle/>
              <a:p>
                <a:pPr>
                  <a:defRPr b="1"/>
                </a:pPr>
                <a:endParaRPr lang="en-US"/>
              </a:p>
            </c:txPr>
            <c:showSerName val="1"/>
          </c:dLbls>
          <c:xVal>
            <c:numRef>
              <c:f>Calculations!$AC$20</c:f>
              <c:numCache>
                <c:formatCode>General</c:formatCode>
                <c:ptCount val="1"/>
                <c:pt idx="0">
                  <c:v>-5</c:v>
                </c:pt>
              </c:numCache>
            </c:numRef>
          </c:xVal>
          <c:yVal>
            <c:numRef>
              <c:f>Calculations!$AC$12</c:f>
              <c:numCache>
                <c:formatCode>General</c:formatCode>
                <c:ptCount val="1"/>
                <c:pt idx="0">
                  <c:v>-5</c:v>
                </c:pt>
              </c:numCache>
            </c:numRef>
          </c:yVal>
        </c:ser>
        <c:ser>
          <c:idx val="13"/>
          <c:order val="12"/>
          <c:tx>
            <c:strRef>
              <c:f>Calculations!$AE$5</c:f>
              <c:strCache>
                <c:ptCount val="1"/>
              </c:strCache>
            </c:strRef>
          </c:tx>
          <c:spPr>
            <a:ln w="28575">
              <a:noFill/>
            </a:ln>
          </c:spPr>
          <c:marker>
            <c:symbol val="circle"/>
            <c:size val="7"/>
            <c:spPr>
              <a:solidFill>
                <a:srgbClr val="C00000"/>
              </a:solidFill>
              <a:ln>
                <a:solidFill>
                  <a:srgbClr val="C00000"/>
                </a:solidFill>
              </a:ln>
            </c:spPr>
          </c:marker>
          <c:dLbls>
            <c:txPr>
              <a:bodyPr/>
              <a:lstStyle/>
              <a:p>
                <a:pPr>
                  <a:defRPr b="1"/>
                </a:pPr>
                <a:endParaRPr lang="en-US"/>
              </a:p>
            </c:txPr>
            <c:showSerName val="1"/>
          </c:dLbls>
          <c:xVal>
            <c:numRef>
              <c:f>Calculations!$AE$20</c:f>
              <c:numCache>
                <c:formatCode>General</c:formatCode>
                <c:ptCount val="1"/>
                <c:pt idx="0">
                  <c:v>-5</c:v>
                </c:pt>
              </c:numCache>
            </c:numRef>
          </c:xVal>
          <c:yVal>
            <c:numRef>
              <c:f>Calculations!$AE$12</c:f>
              <c:numCache>
                <c:formatCode>General</c:formatCode>
                <c:ptCount val="1"/>
                <c:pt idx="0">
                  <c:v>-5</c:v>
                </c:pt>
              </c:numCache>
            </c:numRef>
          </c:yVal>
        </c:ser>
        <c:ser>
          <c:idx val="7"/>
          <c:order val="13"/>
          <c:tx>
            <c:strRef>
              <c:f>Calculations!$S$5</c:f>
              <c:strCache>
                <c:ptCount val="1"/>
              </c:strCache>
            </c:strRef>
          </c:tx>
          <c:spPr>
            <a:ln w="28575">
              <a:noFill/>
            </a:ln>
          </c:spPr>
          <c:marker>
            <c:symbol val="circle"/>
            <c:size val="7"/>
            <c:spPr>
              <a:solidFill>
                <a:srgbClr val="C00000"/>
              </a:solidFill>
              <a:ln>
                <a:solidFill>
                  <a:srgbClr val="C00000"/>
                </a:solidFill>
              </a:ln>
            </c:spPr>
          </c:marker>
          <c:dLbls>
            <c:txPr>
              <a:bodyPr/>
              <a:lstStyle/>
              <a:p>
                <a:pPr>
                  <a:defRPr b="1"/>
                </a:pPr>
                <a:endParaRPr lang="en-US"/>
              </a:p>
            </c:txPr>
            <c:dLblPos val="l"/>
            <c:showSerName val="1"/>
          </c:dLbls>
          <c:xVal>
            <c:numRef>
              <c:f>Calculations!$S$20</c:f>
              <c:numCache>
                <c:formatCode>General</c:formatCode>
                <c:ptCount val="1"/>
                <c:pt idx="0">
                  <c:v>-5</c:v>
                </c:pt>
              </c:numCache>
            </c:numRef>
          </c:xVal>
          <c:yVal>
            <c:numRef>
              <c:f>Calculations!$S$12</c:f>
              <c:numCache>
                <c:formatCode>General</c:formatCode>
                <c:ptCount val="1"/>
                <c:pt idx="0">
                  <c:v>-5</c:v>
                </c:pt>
              </c:numCache>
            </c:numRef>
          </c:yVal>
        </c:ser>
        <c:axId val="133334144"/>
        <c:axId val="133335680"/>
      </c:scatterChart>
      <c:valAx>
        <c:axId val="133334144"/>
        <c:scaling>
          <c:orientation val="minMax"/>
          <c:max val="22"/>
          <c:min val="-1"/>
        </c:scaling>
        <c:delete val="1"/>
        <c:axPos val="b"/>
        <c:numFmt formatCode="General" sourceLinked="1"/>
        <c:tickLblPos val="none"/>
        <c:crossAx val="133335680"/>
        <c:crosses val="autoZero"/>
        <c:crossBetween val="midCat"/>
        <c:majorUnit val="1"/>
      </c:valAx>
      <c:valAx>
        <c:axId val="133335680"/>
        <c:scaling>
          <c:orientation val="minMax"/>
          <c:max val="22"/>
          <c:min val="-1"/>
        </c:scaling>
        <c:delete val="1"/>
        <c:axPos val="l"/>
        <c:numFmt formatCode="General" sourceLinked="1"/>
        <c:tickLblPos val="none"/>
        <c:crossAx val="133334144"/>
        <c:crosses val="autoZero"/>
        <c:crossBetween val="midCat"/>
        <c:majorUnit val="1"/>
      </c:valAx>
      <c:spPr>
        <a:blipFill>
          <a:blip xmlns:r="http://schemas.openxmlformats.org/officeDocument/2006/relationships" r:embed="rId1"/>
          <a:stretch>
            <a:fillRect/>
          </a:stretch>
        </a:blipFill>
        <a:ln w="25400">
          <a:noFill/>
        </a:ln>
      </c:spPr>
    </c:plotArea>
    <c:plotVisOnly val="1"/>
  </c:chart>
  <c:spPr>
    <a:noFill/>
  </c:spPr>
  <c:txPr>
    <a:bodyPr/>
    <a:lstStyle/>
    <a:p>
      <a:pPr>
        <a:defRPr sz="1100"/>
      </a:pPr>
      <a:endParaRPr lang="en-US"/>
    </a:p>
  </c:txPr>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16/06/2011</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 xmlns:p14="http://schemas.microsoft.com/office/powerpoint/2010/main" val="1121120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 xmlns:p14="http://schemas.microsoft.com/office/powerpoint/2010/main" val="37867235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42" name="Picture 41" descr="itrg-banner.jpg"/>
          <p:cNvPicPr>
            <a:picLocks noChangeAspect="1"/>
          </p:cNvPicPr>
          <p:nvPr userDrawn="1"/>
        </p:nvPicPr>
        <p:blipFill>
          <a:blip r:embed="rId2" cstate="print"/>
          <a:stretch>
            <a:fillRect/>
          </a:stretch>
        </p:blipFill>
        <p:spPr>
          <a:xfrm>
            <a:off x="0" y="6090047"/>
            <a:ext cx="9144000" cy="767953"/>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19074"/>
            <a:ext cx="2373549" cy="1938535"/>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10pt)</a:t>
            </a:r>
          </a:p>
          <a:p>
            <a:pPr lvl="0"/>
            <a:endParaRPr lang="en-US" dirty="0" smtClean="0"/>
          </a:p>
          <a:p>
            <a:pPr lvl="0"/>
            <a:endParaRPr lang="en-US" dirty="0" smtClean="0"/>
          </a:p>
        </p:txBody>
      </p:sp>
      <p:sp>
        <p:nvSpPr>
          <p:cNvPr id="54" name="Text Placeholder 53"/>
          <p:cNvSpPr>
            <a:spLocks noGrp="1"/>
          </p:cNvSpPr>
          <p:nvPr userDrawn="1">
            <p:ph type="body" sz="quarter" idx="19" hasCustomPrompt="1"/>
          </p:nvPr>
        </p:nvSpPr>
        <p:spPr>
          <a:xfrm>
            <a:off x="798362" y="3969266"/>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What’s in this Section:</a:t>
            </a:r>
            <a:endParaRPr lang="en-CA" dirty="0"/>
          </a:p>
        </p:txBody>
      </p:sp>
      <p:sp>
        <p:nvSpPr>
          <p:cNvPr id="55" name="Text Placeholder 53"/>
          <p:cNvSpPr>
            <a:spLocks noGrp="1"/>
          </p:cNvSpPr>
          <p:nvPr userDrawn="1">
            <p:ph type="body" sz="quarter" idx="20" hasCustomPrompt="1"/>
          </p:nvPr>
        </p:nvSpPr>
        <p:spPr>
          <a:xfrm>
            <a:off x="6096687" y="3966023"/>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Sections:</a:t>
            </a:r>
            <a:endParaRPr lang="en-CA" dirty="0"/>
          </a:p>
        </p:txBody>
      </p:sp>
      <p:sp>
        <p:nvSpPr>
          <p:cNvPr id="30" name="Text Placeholder 41"/>
          <p:cNvSpPr>
            <a:spLocks noGrp="1"/>
          </p:cNvSpPr>
          <p:nvPr>
            <p:ph type="body" sz="quarter" idx="21" hasCustomPrompt="1"/>
          </p:nvPr>
        </p:nvSpPr>
        <p:spPr>
          <a:xfrm>
            <a:off x="791580" y="4232015"/>
            <a:ext cx="4436996" cy="1906138"/>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12pt)</a:t>
            </a:r>
          </a:p>
          <a:p>
            <a:pPr lvl="1"/>
            <a:r>
              <a:rPr lang="en-US" dirty="0" smtClean="0"/>
              <a:t>Second Level</a:t>
            </a:r>
          </a:p>
          <a:p>
            <a:pPr lvl="2"/>
            <a:r>
              <a:rPr lang="en-US" dirty="0" smtClean="0"/>
              <a:t>Third Level</a:t>
            </a:r>
          </a:p>
          <a:p>
            <a:pPr lvl="3"/>
            <a:r>
              <a:rPr lang="en-US" dirty="0" smtClean="0"/>
              <a:t>Forth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19" name="Straight Connector 18"/>
          <p:cNvCxnSpPr/>
          <p:nvPr userDrawn="1"/>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l"/>
              <a:r>
                <a:rPr lang="en-CA" sz="1000" dirty="0" smtClean="0"/>
                <a:t>Info-Tech Research Group</a:t>
              </a:r>
              <a:endParaRPr lang="en-CA" sz="1000" dirty="0"/>
            </a:p>
          </p:txBody>
        </p:sp>
        <p:sp>
          <p:nvSpPr>
            <p:cNvPr id="10" name="Rectangle 9"/>
            <p:cNvSpPr/>
            <p:nvPr userDrawn="1"/>
          </p:nvSpPr>
          <p:spPr>
            <a:xfrm>
              <a:off x="6408204" y="6525344"/>
              <a:ext cx="273579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indent="0" algn="l"/>
              <a:fld id="{FF20F8B6-5AB9-41C4-A82C-4155E8A92B2C}" type="slidenum">
                <a:rPr lang="en-CA" sz="1000" smtClean="0"/>
                <a:pPr marL="2151063" indent="0" algn="l"/>
                <a:t>‹#›</a:t>
              </a:fld>
              <a:endParaRPr lang="en-CA" sz="1000"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0" r:id="rId7"/>
    <p:sldLayoutId id="2147483697" r:id="rId8"/>
    <p:sldLayoutId id="2147483682" r:id="rId9"/>
    <p:sldLayoutId id="2147483696" r:id="rId10"/>
    <p:sldLayoutId id="2147483677" r:id="rId11"/>
    <p:sldLayoutId id="2147483667" r:id="rId12"/>
    <p:sldLayoutId id="2147483684" r:id="rId13"/>
    <p:sldLayoutId id="2147483700" r:id="rId14"/>
    <p:sldLayoutId id="2147483683" r:id="rId15"/>
    <p:sldLayoutId id="2147483694" r:id="rId16"/>
    <p:sldLayoutId id="2147483701" r:id="rId17"/>
    <p:sldLayoutId id="2147483702" r:id="rId18"/>
    <p:sldLayoutId id="2147483704" r:id="rId19"/>
    <p:sldLayoutId id="2147483705" r:id="rId20"/>
    <p:sldLayoutId id="2147483706" r:id="rId21"/>
    <p:sldLayoutId id="2147483707" r:id="rId22"/>
    <p:sldLayoutId id="2147483708" r:id="rId23"/>
    <p:sldLayoutId id="2147483709" r:id="rId24"/>
    <p:sldLayoutId id="2147483710" r:id="rId25"/>
    <p:sldLayoutId id="2147483711" r:id="rId26"/>
    <p:sldLayoutId id="2147483712" r:id="rId27"/>
    <p:sldLayoutId id="2147483713" r:id="rId28"/>
  </p:sldLayoutIdLst>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it-vendor-landscape-storyboard-legacy-software-modernization?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image" Target="../media/image11.png"/><Relationship Id="rId4" Type="http://schemas.openxmlformats.org/officeDocument/2006/relationships/hyperlink" Target="http://www.infotech.com/research/it-vendor-landscape-storyboard-legacy-software-modernization?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it-vendor-landscape-storyboard-legacy-software-modernization?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it-vendor-landscape-storyboard-legacy-software-modernization?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image" Target="../media/image6.pn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notesSlide" Target="../notesSlides/notesSlide4.xml"/><Relationship Id="rId5" Type="http://schemas.openxmlformats.org/officeDocument/2006/relationships/tags" Target="../tags/tag5.xml"/><Relationship Id="rId15" Type="http://schemas.openxmlformats.org/officeDocument/2006/relationships/image" Target="../media/image4.gif"/><Relationship Id="rId10" Type="http://schemas.openxmlformats.org/officeDocument/2006/relationships/slideLayout" Target="../slideLayouts/slideLayout3.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hyperlink" Target="http://www.infotech.com/research/it-vendor-landscape-storyboard-legacy-software-modernization?utm_source=SS_Sample&amp;utm_medium=Collateral&amp;utm_campaign=Collateral" TargetMode="External"/></Relationships>
</file>

<file path=ppt/slides/_rels/slide5.xml.rels><?xml version="1.0" encoding="UTF-8" standalone="yes"?>
<Relationships xmlns="http://schemas.openxmlformats.org/package/2006/relationships"><Relationship Id="rId8" Type="http://schemas.openxmlformats.org/officeDocument/2006/relationships/tags" Target="../tags/tag16.xml"/><Relationship Id="rId13" Type="http://schemas.openxmlformats.org/officeDocument/2006/relationships/tags" Target="../tags/tag21.xml"/><Relationship Id="rId18" Type="http://schemas.openxmlformats.org/officeDocument/2006/relationships/tags" Target="../tags/tag26.xml"/><Relationship Id="rId26" Type="http://schemas.openxmlformats.org/officeDocument/2006/relationships/tags" Target="../tags/tag34.xml"/><Relationship Id="rId3" Type="http://schemas.openxmlformats.org/officeDocument/2006/relationships/tags" Target="../tags/tag11.xml"/><Relationship Id="rId21" Type="http://schemas.openxmlformats.org/officeDocument/2006/relationships/tags" Target="../tags/tag29.xml"/><Relationship Id="rId34" Type="http://schemas.openxmlformats.org/officeDocument/2006/relationships/chart" Target="../charts/chart1.xml"/><Relationship Id="rId7" Type="http://schemas.openxmlformats.org/officeDocument/2006/relationships/tags" Target="../tags/tag15.xml"/><Relationship Id="rId12" Type="http://schemas.openxmlformats.org/officeDocument/2006/relationships/tags" Target="../tags/tag20.xml"/><Relationship Id="rId17" Type="http://schemas.openxmlformats.org/officeDocument/2006/relationships/tags" Target="../tags/tag25.xml"/><Relationship Id="rId25" Type="http://schemas.openxmlformats.org/officeDocument/2006/relationships/tags" Target="../tags/tag33.xml"/><Relationship Id="rId33" Type="http://schemas.openxmlformats.org/officeDocument/2006/relationships/oleObject" Target="../embeddings/oleObject2.bin"/><Relationship Id="rId38" Type="http://schemas.openxmlformats.org/officeDocument/2006/relationships/image" Target="../media/image4.gif"/><Relationship Id="rId2" Type="http://schemas.openxmlformats.org/officeDocument/2006/relationships/tags" Target="../tags/tag10.xml"/><Relationship Id="rId16" Type="http://schemas.openxmlformats.org/officeDocument/2006/relationships/tags" Target="../tags/tag24.xml"/><Relationship Id="rId20" Type="http://schemas.openxmlformats.org/officeDocument/2006/relationships/tags" Target="../tags/tag28.xml"/><Relationship Id="rId29" Type="http://schemas.openxmlformats.org/officeDocument/2006/relationships/tags" Target="../tags/tag37.xml"/><Relationship Id="rId1" Type="http://schemas.openxmlformats.org/officeDocument/2006/relationships/vmlDrawing" Target="../drawings/vmlDrawing2.vml"/><Relationship Id="rId6" Type="http://schemas.openxmlformats.org/officeDocument/2006/relationships/tags" Target="../tags/tag14.xml"/><Relationship Id="rId11" Type="http://schemas.openxmlformats.org/officeDocument/2006/relationships/tags" Target="../tags/tag19.xml"/><Relationship Id="rId24" Type="http://schemas.openxmlformats.org/officeDocument/2006/relationships/tags" Target="../tags/tag32.xml"/><Relationship Id="rId32" Type="http://schemas.openxmlformats.org/officeDocument/2006/relationships/notesSlide" Target="../notesSlides/notesSlide5.xml"/><Relationship Id="rId37" Type="http://schemas.openxmlformats.org/officeDocument/2006/relationships/hyperlink" Target="http://www.infotech.com/research/it-vendor-landscape-storyboard-legacy-software-modernization?utm_source=SS_Sample&amp;utm_medium=Collateral&amp;utm_campaign=Collateral" TargetMode="External"/><Relationship Id="rId5" Type="http://schemas.openxmlformats.org/officeDocument/2006/relationships/tags" Target="../tags/tag13.xml"/><Relationship Id="rId15" Type="http://schemas.openxmlformats.org/officeDocument/2006/relationships/tags" Target="../tags/tag23.xml"/><Relationship Id="rId23" Type="http://schemas.openxmlformats.org/officeDocument/2006/relationships/tags" Target="../tags/tag31.xml"/><Relationship Id="rId28" Type="http://schemas.openxmlformats.org/officeDocument/2006/relationships/tags" Target="../tags/tag36.xml"/><Relationship Id="rId36" Type="http://schemas.openxmlformats.org/officeDocument/2006/relationships/chart" Target="../charts/chart3.xml"/><Relationship Id="rId10" Type="http://schemas.openxmlformats.org/officeDocument/2006/relationships/tags" Target="../tags/tag18.xml"/><Relationship Id="rId19" Type="http://schemas.openxmlformats.org/officeDocument/2006/relationships/tags" Target="../tags/tag27.xml"/><Relationship Id="rId31" Type="http://schemas.openxmlformats.org/officeDocument/2006/relationships/slideLayout" Target="../slideLayouts/slideLayout10.xml"/><Relationship Id="rId4" Type="http://schemas.openxmlformats.org/officeDocument/2006/relationships/tags" Target="../tags/tag12.xml"/><Relationship Id="rId9" Type="http://schemas.openxmlformats.org/officeDocument/2006/relationships/tags" Target="../tags/tag17.xml"/><Relationship Id="rId14" Type="http://schemas.openxmlformats.org/officeDocument/2006/relationships/tags" Target="../tags/tag22.xml"/><Relationship Id="rId22" Type="http://schemas.openxmlformats.org/officeDocument/2006/relationships/tags" Target="../tags/tag30.xml"/><Relationship Id="rId27" Type="http://schemas.openxmlformats.org/officeDocument/2006/relationships/tags" Target="../tags/tag35.xml"/><Relationship Id="rId30" Type="http://schemas.openxmlformats.org/officeDocument/2006/relationships/tags" Target="../tags/tag38.xml"/><Relationship Id="rId35"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gif"/><Relationship Id="rId4" Type="http://schemas.openxmlformats.org/officeDocument/2006/relationships/hyperlink" Target="http://www.infotech.com/research/it-vendor-landscape-storyboard-legacy-software-modernization?utm_source=SS_Sample&amp;utm_medium=Collateral&amp;utm_campaign=Collateral" TargetMode="External"/></Relationships>
</file>

<file path=ppt/slides/_rels/slide7.xml.rels><?xml version="1.0" encoding="UTF-8" standalone="yes"?>
<Relationships xmlns="http://schemas.openxmlformats.org/package/2006/relationships"><Relationship Id="rId117" Type="http://schemas.openxmlformats.org/officeDocument/2006/relationships/tags" Target="../tags/tag154.xml"/><Relationship Id="rId21" Type="http://schemas.openxmlformats.org/officeDocument/2006/relationships/tags" Target="../tags/tag58.xml"/><Relationship Id="rId42" Type="http://schemas.openxmlformats.org/officeDocument/2006/relationships/tags" Target="../tags/tag79.xml"/><Relationship Id="rId63" Type="http://schemas.openxmlformats.org/officeDocument/2006/relationships/tags" Target="../tags/tag100.xml"/><Relationship Id="rId84" Type="http://schemas.openxmlformats.org/officeDocument/2006/relationships/tags" Target="../tags/tag121.xml"/><Relationship Id="rId138" Type="http://schemas.openxmlformats.org/officeDocument/2006/relationships/tags" Target="../tags/tag175.xml"/><Relationship Id="rId159" Type="http://schemas.openxmlformats.org/officeDocument/2006/relationships/tags" Target="../tags/tag196.xml"/><Relationship Id="rId170" Type="http://schemas.openxmlformats.org/officeDocument/2006/relationships/tags" Target="../tags/tag207.xml"/><Relationship Id="rId191" Type="http://schemas.openxmlformats.org/officeDocument/2006/relationships/tags" Target="../tags/tag228.xml"/><Relationship Id="rId205" Type="http://schemas.openxmlformats.org/officeDocument/2006/relationships/hyperlink" Target="http://www.infotech.com/research/it-vendor-landscape-storyboard-legacy-software-modernization?utm_source=SS_Sample&amp;utm_medium=Collateral&amp;utm_campaign=Collateral" TargetMode="External"/><Relationship Id="rId16" Type="http://schemas.openxmlformats.org/officeDocument/2006/relationships/tags" Target="../tags/tag53.xml"/><Relationship Id="rId107" Type="http://schemas.openxmlformats.org/officeDocument/2006/relationships/tags" Target="../tags/tag144.xml"/><Relationship Id="rId11" Type="http://schemas.openxmlformats.org/officeDocument/2006/relationships/tags" Target="../tags/tag48.xml"/><Relationship Id="rId32" Type="http://schemas.openxmlformats.org/officeDocument/2006/relationships/tags" Target="../tags/tag69.xml"/><Relationship Id="rId37" Type="http://schemas.openxmlformats.org/officeDocument/2006/relationships/tags" Target="../tags/tag74.xml"/><Relationship Id="rId53" Type="http://schemas.openxmlformats.org/officeDocument/2006/relationships/tags" Target="../tags/tag90.xml"/><Relationship Id="rId58" Type="http://schemas.openxmlformats.org/officeDocument/2006/relationships/tags" Target="../tags/tag95.xml"/><Relationship Id="rId74" Type="http://schemas.openxmlformats.org/officeDocument/2006/relationships/tags" Target="../tags/tag111.xml"/><Relationship Id="rId79" Type="http://schemas.openxmlformats.org/officeDocument/2006/relationships/tags" Target="../tags/tag116.xml"/><Relationship Id="rId102" Type="http://schemas.openxmlformats.org/officeDocument/2006/relationships/tags" Target="../tags/tag139.xml"/><Relationship Id="rId123" Type="http://schemas.openxmlformats.org/officeDocument/2006/relationships/tags" Target="../tags/tag160.xml"/><Relationship Id="rId128" Type="http://schemas.openxmlformats.org/officeDocument/2006/relationships/tags" Target="../tags/tag165.xml"/><Relationship Id="rId144" Type="http://schemas.openxmlformats.org/officeDocument/2006/relationships/tags" Target="../tags/tag181.xml"/><Relationship Id="rId149" Type="http://schemas.openxmlformats.org/officeDocument/2006/relationships/tags" Target="../tags/tag186.xml"/><Relationship Id="rId5" Type="http://schemas.openxmlformats.org/officeDocument/2006/relationships/tags" Target="../tags/tag42.xml"/><Relationship Id="rId90" Type="http://schemas.openxmlformats.org/officeDocument/2006/relationships/tags" Target="../tags/tag127.xml"/><Relationship Id="rId95" Type="http://schemas.openxmlformats.org/officeDocument/2006/relationships/tags" Target="../tags/tag132.xml"/><Relationship Id="rId160" Type="http://schemas.openxmlformats.org/officeDocument/2006/relationships/tags" Target="../tags/tag197.xml"/><Relationship Id="rId165" Type="http://schemas.openxmlformats.org/officeDocument/2006/relationships/tags" Target="../tags/tag202.xml"/><Relationship Id="rId181" Type="http://schemas.openxmlformats.org/officeDocument/2006/relationships/tags" Target="../tags/tag218.xml"/><Relationship Id="rId186" Type="http://schemas.openxmlformats.org/officeDocument/2006/relationships/tags" Target="../tags/tag223.xml"/><Relationship Id="rId22" Type="http://schemas.openxmlformats.org/officeDocument/2006/relationships/tags" Target="../tags/tag59.xml"/><Relationship Id="rId27" Type="http://schemas.openxmlformats.org/officeDocument/2006/relationships/tags" Target="../tags/tag64.xml"/><Relationship Id="rId43" Type="http://schemas.openxmlformats.org/officeDocument/2006/relationships/tags" Target="../tags/tag80.xml"/><Relationship Id="rId48" Type="http://schemas.openxmlformats.org/officeDocument/2006/relationships/tags" Target="../tags/tag85.xml"/><Relationship Id="rId64" Type="http://schemas.openxmlformats.org/officeDocument/2006/relationships/tags" Target="../tags/tag101.xml"/><Relationship Id="rId69" Type="http://schemas.openxmlformats.org/officeDocument/2006/relationships/tags" Target="../tags/tag106.xml"/><Relationship Id="rId113" Type="http://schemas.openxmlformats.org/officeDocument/2006/relationships/tags" Target="../tags/tag150.xml"/><Relationship Id="rId118" Type="http://schemas.openxmlformats.org/officeDocument/2006/relationships/tags" Target="../tags/tag155.xml"/><Relationship Id="rId134" Type="http://schemas.openxmlformats.org/officeDocument/2006/relationships/tags" Target="../tags/tag171.xml"/><Relationship Id="rId139" Type="http://schemas.openxmlformats.org/officeDocument/2006/relationships/tags" Target="../tags/tag176.xml"/><Relationship Id="rId80" Type="http://schemas.openxmlformats.org/officeDocument/2006/relationships/tags" Target="../tags/tag117.xml"/><Relationship Id="rId85" Type="http://schemas.openxmlformats.org/officeDocument/2006/relationships/tags" Target="../tags/tag122.xml"/><Relationship Id="rId150" Type="http://schemas.openxmlformats.org/officeDocument/2006/relationships/tags" Target="../tags/tag187.xml"/><Relationship Id="rId155" Type="http://schemas.openxmlformats.org/officeDocument/2006/relationships/tags" Target="../tags/tag192.xml"/><Relationship Id="rId171" Type="http://schemas.openxmlformats.org/officeDocument/2006/relationships/tags" Target="../tags/tag208.xml"/><Relationship Id="rId176" Type="http://schemas.openxmlformats.org/officeDocument/2006/relationships/tags" Target="../tags/tag213.xml"/><Relationship Id="rId192" Type="http://schemas.openxmlformats.org/officeDocument/2006/relationships/tags" Target="../tags/tag229.xml"/><Relationship Id="rId197" Type="http://schemas.openxmlformats.org/officeDocument/2006/relationships/tags" Target="../tags/tag234.xml"/><Relationship Id="rId206" Type="http://schemas.openxmlformats.org/officeDocument/2006/relationships/image" Target="../media/image4.gif"/><Relationship Id="rId201" Type="http://schemas.openxmlformats.org/officeDocument/2006/relationships/slideLayout" Target="../slideLayouts/slideLayout6.xml"/><Relationship Id="rId12" Type="http://schemas.openxmlformats.org/officeDocument/2006/relationships/tags" Target="../tags/tag49.xml"/><Relationship Id="rId17" Type="http://schemas.openxmlformats.org/officeDocument/2006/relationships/tags" Target="../tags/tag54.xml"/><Relationship Id="rId33" Type="http://schemas.openxmlformats.org/officeDocument/2006/relationships/tags" Target="../tags/tag70.xml"/><Relationship Id="rId38" Type="http://schemas.openxmlformats.org/officeDocument/2006/relationships/tags" Target="../tags/tag75.xml"/><Relationship Id="rId59" Type="http://schemas.openxmlformats.org/officeDocument/2006/relationships/tags" Target="../tags/tag96.xml"/><Relationship Id="rId103" Type="http://schemas.openxmlformats.org/officeDocument/2006/relationships/tags" Target="../tags/tag140.xml"/><Relationship Id="rId108" Type="http://schemas.openxmlformats.org/officeDocument/2006/relationships/tags" Target="../tags/tag145.xml"/><Relationship Id="rId124" Type="http://schemas.openxmlformats.org/officeDocument/2006/relationships/tags" Target="../tags/tag161.xml"/><Relationship Id="rId129" Type="http://schemas.openxmlformats.org/officeDocument/2006/relationships/tags" Target="../tags/tag166.xml"/><Relationship Id="rId54" Type="http://schemas.openxmlformats.org/officeDocument/2006/relationships/tags" Target="../tags/tag91.xml"/><Relationship Id="rId70" Type="http://schemas.openxmlformats.org/officeDocument/2006/relationships/tags" Target="../tags/tag107.xml"/><Relationship Id="rId75" Type="http://schemas.openxmlformats.org/officeDocument/2006/relationships/tags" Target="../tags/tag112.xml"/><Relationship Id="rId91" Type="http://schemas.openxmlformats.org/officeDocument/2006/relationships/tags" Target="../tags/tag128.xml"/><Relationship Id="rId96" Type="http://schemas.openxmlformats.org/officeDocument/2006/relationships/tags" Target="../tags/tag133.xml"/><Relationship Id="rId140" Type="http://schemas.openxmlformats.org/officeDocument/2006/relationships/tags" Target="../tags/tag177.xml"/><Relationship Id="rId145" Type="http://schemas.openxmlformats.org/officeDocument/2006/relationships/tags" Target="../tags/tag182.xml"/><Relationship Id="rId161" Type="http://schemas.openxmlformats.org/officeDocument/2006/relationships/tags" Target="../tags/tag198.xml"/><Relationship Id="rId166" Type="http://schemas.openxmlformats.org/officeDocument/2006/relationships/tags" Target="../tags/tag203.xml"/><Relationship Id="rId182" Type="http://schemas.openxmlformats.org/officeDocument/2006/relationships/tags" Target="../tags/tag219.xml"/><Relationship Id="rId187" Type="http://schemas.openxmlformats.org/officeDocument/2006/relationships/tags" Target="../tags/tag224.xml"/><Relationship Id="rId1" Type="http://schemas.openxmlformats.org/officeDocument/2006/relationships/vmlDrawing" Target="../drawings/vmlDrawing3.vml"/><Relationship Id="rId6" Type="http://schemas.openxmlformats.org/officeDocument/2006/relationships/tags" Target="../tags/tag43.xml"/><Relationship Id="rId23" Type="http://schemas.openxmlformats.org/officeDocument/2006/relationships/tags" Target="../tags/tag60.xml"/><Relationship Id="rId28" Type="http://schemas.openxmlformats.org/officeDocument/2006/relationships/tags" Target="../tags/tag65.xml"/><Relationship Id="rId49" Type="http://schemas.openxmlformats.org/officeDocument/2006/relationships/tags" Target="../tags/tag86.xml"/><Relationship Id="rId114" Type="http://schemas.openxmlformats.org/officeDocument/2006/relationships/tags" Target="../tags/tag151.xml"/><Relationship Id="rId119" Type="http://schemas.openxmlformats.org/officeDocument/2006/relationships/tags" Target="../tags/tag156.xml"/><Relationship Id="rId44" Type="http://schemas.openxmlformats.org/officeDocument/2006/relationships/tags" Target="../tags/tag81.xml"/><Relationship Id="rId60" Type="http://schemas.openxmlformats.org/officeDocument/2006/relationships/tags" Target="../tags/tag97.xml"/><Relationship Id="rId65" Type="http://schemas.openxmlformats.org/officeDocument/2006/relationships/tags" Target="../tags/tag102.xml"/><Relationship Id="rId81" Type="http://schemas.openxmlformats.org/officeDocument/2006/relationships/tags" Target="../tags/tag118.xml"/><Relationship Id="rId86" Type="http://schemas.openxmlformats.org/officeDocument/2006/relationships/tags" Target="../tags/tag123.xml"/><Relationship Id="rId130" Type="http://schemas.openxmlformats.org/officeDocument/2006/relationships/tags" Target="../tags/tag167.xml"/><Relationship Id="rId135" Type="http://schemas.openxmlformats.org/officeDocument/2006/relationships/tags" Target="../tags/tag172.xml"/><Relationship Id="rId151" Type="http://schemas.openxmlformats.org/officeDocument/2006/relationships/tags" Target="../tags/tag188.xml"/><Relationship Id="rId156" Type="http://schemas.openxmlformats.org/officeDocument/2006/relationships/tags" Target="../tags/tag193.xml"/><Relationship Id="rId177" Type="http://schemas.openxmlformats.org/officeDocument/2006/relationships/tags" Target="../tags/tag214.xml"/><Relationship Id="rId198" Type="http://schemas.openxmlformats.org/officeDocument/2006/relationships/tags" Target="../tags/tag235.xml"/><Relationship Id="rId172" Type="http://schemas.openxmlformats.org/officeDocument/2006/relationships/tags" Target="../tags/tag209.xml"/><Relationship Id="rId193" Type="http://schemas.openxmlformats.org/officeDocument/2006/relationships/tags" Target="../tags/tag230.xml"/><Relationship Id="rId202" Type="http://schemas.openxmlformats.org/officeDocument/2006/relationships/notesSlide" Target="../notesSlides/notesSlide7.xml"/><Relationship Id="rId13" Type="http://schemas.openxmlformats.org/officeDocument/2006/relationships/tags" Target="../tags/tag50.xml"/><Relationship Id="rId18" Type="http://schemas.openxmlformats.org/officeDocument/2006/relationships/tags" Target="../tags/tag55.xml"/><Relationship Id="rId39" Type="http://schemas.openxmlformats.org/officeDocument/2006/relationships/tags" Target="../tags/tag76.xml"/><Relationship Id="rId109" Type="http://schemas.openxmlformats.org/officeDocument/2006/relationships/tags" Target="../tags/tag146.xml"/><Relationship Id="rId34" Type="http://schemas.openxmlformats.org/officeDocument/2006/relationships/tags" Target="../tags/tag71.xml"/><Relationship Id="rId50" Type="http://schemas.openxmlformats.org/officeDocument/2006/relationships/tags" Target="../tags/tag87.xml"/><Relationship Id="rId55" Type="http://schemas.openxmlformats.org/officeDocument/2006/relationships/tags" Target="../tags/tag92.xml"/><Relationship Id="rId76" Type="http://schemas.openxmlformats.org/officeDocument/2006/relationships/tags" Target="../tags/tag113.xml"/><Relationship Id="rId97" Type="http://schemas.openxmlformats.org/officeDocument/2006/relationships/tags" Target="../tags/tag134.xml"/><Relationship Id="rId104" Type="http://schemas.openxmlformats.org/officeDocument/2006/relationships/tags" Target="../tags/tag141.xml"/><Relationship Id="rId120" Type="http://schemas.openxmlformats.org/officeDocument/2006/relationships/tags" Target="../tags/tag157.xml"/><Relationship Id="rId125" Type="http://schemas.openxmlformats.org/officeDocument/2006/relationships/tags" Target="../tags/tag162.xml"/><Relationship Id="rId141" Type="http://schemas.openxmlformats.org/officeDocument/2006/relationships/tags" Target="../tags/tag178.xml"/><Relationship Id="rId146" Type="http://schemas.openxmlformats.org/officeDocument/2006/relationships/tags" Target="../tags/tag183.xml"/><Relationship Id="rId167" Type="http://schemas.openxmlformats.org/officeDocument/2006/relationships/tags" Target="../tags/tag204.xml"/><Relationship Id="rId188" Type="http://schemas.openxmlformats.org/officeDocument/2006/relationships/tags" Target="../tags/tag225.xml"/><Relationship Id="rId7" Type="http://schemas.openxmlformats.org/officeDocument/2006/relationships/tags" Target="../tags/tag44.xml"/><Relationship Id="rId71" Type="http://schemas.openxmlformats.org/officeDocument/2006/relationships/tags" Target="../tags/tag108.xml"/><Relationship Id="rId92" Type="http://schemas.openxmlformats.org/officeDocument/2006/relationships/tags" Target="../tags/tag129.xml"/><Relationship Id="rId162" Type="http://schemas.openxmlformats.org/officeDocument/2006/relationships/tags" Target="../tags/tag199.xml"/><Relationship Id="rId183" Type="http://schemas.openxmlformats.org/officeDocument/2006/relationships/tags" Target="../tags/tag220.xml"/><Relationship Id="rId2" Type="http://schemas.openxmlformats.org/officeDocument/2006/relationships/tags" Target="../tags/tag39.xml"/><Relationship Id="rId29" Type="http://schemas.openxmlformats.org/officeDocument/2006/relationships/tags" Target="../tags/tag66.xml"/><Relationship Id="rId24" Type="http://schemas.openxmlformats.org/officeDocument/2006/relationships/tags" Target="../tags/tag61.xml"/><Relationship Id="rId40" Type="http://schemas.openxmlformats.org/officeDocument/2006/relationships/tags" Target="../tags/tag77.xml"/><Relationship Id="rId45" Type="http://schemas.openxmlformats.org/officeDocument/2006/relationships/tags" Target="../tags/tag82.xml"/><Relationship Id="rId66" Type="http://schemas.openxmlformats.org/officeDocument/2006/relationships/tags" Target="../tags/tag103.xml"/><Relationship Id="rId87" Type="http://schemas.openxmlformats.org/officeDocument/2006/relationships/tags" Target="../tags/tag124.xml"/><Relationship Id="rId110" Type="http://schemas.openxmlformats.org/officeDocument/2006/relationships/tags" Target="../tags/tag147.xml"/><Relationship Id="rId115" Type="http://schemas.openxmlformats.org/officeDocument/2006/relationships/tags" Target="../tags/tag152.xml"/><Relationship Id="rId131" Type="http://schemas.openxmlformats.org/officeDocument/2006/relationships/tags" Target="../tags/tag168.xml"/><Relationship Id="rId136" Type="http://schemas.openxmlformats.org/officeDocument/2006/relationships/tags" Target="../tags/tag173.xml"/><Relationship Id="rId157" Type="http://schemas.openxmlformats.org/officeDocument/2006/relationships/tags" Target="../tags/tag194.xml"/><Relationship Id="rId178" Type="http://schemas.openxmlformats.org/officeDocument/2006/relationships/tags" Target="../tags/tag215.xml"/><Relationship Id="rId61" Type="http://schemas.openxmlformats.org/officeDocument/2006/relationships/tags" Target="../tags/tag98.xml"/><Relationship Id="rId82" Type="http://schemas.openxmlformats.org/officeDocument/2006/relationships/tags" Target="../tags/tag119.xml"/><Relationship Id="rId152" Type="http://schemas.openxmlformats.org/officeDocument/2006/relationships/tags" Target="../tags/tag189.xml"/><Relationship Id="rId173" Type="http://schemas.openxmlformats.org/officeDocument/2006/relationships/tags" Target="../tags/tag210.xml"/><Relationship Id="rId194" Type="http://schemas.openxmlformats.org/officeDocument/2006/relationships/tags" Target="../tags/tag231.xml"/><Relationship Id="rId199" Type="http://schemas.openxmlformats.org/officeDocument/2006/relationships/tags" Target="../tags/tag236.xml"/><Relationship Id="rId203" Type="http://schemas.openxmlformats.org/officeDocument/2006/relationships/oleObject" Target="../embeddings/oleObject3.bin"/><Relationship Id="rId19" Type="http://schemas.openxmlformats.org/officeDocument/2006/relationships/tags" Target="../tags/tag56.xml"/><Relationship Id="rId14" Type="http://schemas.openxmlformats.org/officeDocument/2006/relationships/tags" Target="../tags/tag51.xml"/><Relationship Id="rId30" Type="http://schemas.openxmlformats.org/officeDocument/2006/relationships/tags" Target="../tags/tag67.xml"/><Relationship Id="rId35" Type="http://schemas.openxmlformats.org/officeDocument/2006/relationships/tags" Target="../tags/tag72.xml"/><Relationship Id="rId56" Type="http://schemas.openxmlformats.org/officeDocument/2006/relationships/tags" Target="../tags/tag93.xml"/><Relationship Id="rId77" Type="http://schemas.openxmlformats.org/officeDocument/2006/relationships/tags" Target="../tags/tag114.xml"/><Relationship Id="rId100" Type="http://schemas.openxmlformats.org/officeDocument/2006/relationships/tags" Target="../tags/tag137.xml"/><Relationship Id="rId105" Type="http://schemas.openxmlformats.org/officeDocument/2006/relationships/tags" Target="../tags/tag142.xml"/><Relationship Id="rId126" Type="http://schemas.openxmlformats.org/officeDocument/2006/relationships/tags" Target="../tags/tag163.xml"/><Relationship Id="rId147" Type="http://schemas.openxmlformats.org/officeDocument/2006/relationships/tags" Target="../tags/tag184.xml"/><Relationship Id="rId168" Type="http://schemas.openxmlformats.org/officeDocument/2006/relationships/tags" Target="../tags/tag205.xml"/><Relationship Id="rId8" Type="http://schemas.openxmlformats.org/officeDocument/2006/relationships/tags" Target="../tags/tag45.xml"/><Relationship Id="rId51" Type="http://schemas.openxmlformats.org/officeDocument/2006/relationships/tags" Target="../tags/tag88.xml"/><Relationship Id="rId72" Type="http://schemas.openxmlformats.org/officeDocument/2006/relationships/tags" Target="../tags/tag109.xml"/><Relationship Id="rId93" Type="http://schemas.openxmlformats.org/officeDocument/2006/relationships/tags" Target="../tags/tag130.xml"/><Relationship Id="rId98" Type="http://schemas.openxmlformats.org/officeDocument/2006/relationships/tags" Target="../tags/tag135.xml"/><Relationship Id="rId121" Type="http://schemas.openxmlformats.org/officeDocument/2006/relationships/tags" Target="../tags/tag158.xml"/><Relationship Id="rId142" Type="http://schemas.openxmlformats.org/officeDocument/2006/relationships/tags" Target="../tags/tag179.xml"/><Relationship Id="rId163" Type="http://schemas.openxmlformats.org/officeDocument/2006/relationships/tags" Target="../tags/tag200.xml"/><Relationship Id="rId184" Type="http://schemas.openxmlformats.org/officeDocument/2006/relationships/tags" Target="../tags/tag221.xml"/><Relationship Id="rId189" Type="http://schemas.openxmlformats.org/officeDocument/2006/relationships/tags" Target="../tags/tag226.xml"/><Relationship Id="rId3" Type="http://schemas.openxmlformats.org/officeDocument/2006/relationships/tags" Target="../tags/tag40.xml"/><Relationship Id="rId25" Type="http://schemas.openxmlformats.org/officeDocument/2006/relationships/tags" Target="../tags/tag62.xml"/><Relationship Id="rId46" Type="http://schemas.openxmlformats.org/officeDocument/2006/relationships/tags" Target="../tags/tag83.xml"/><Relationship Id="rId67" Type="http://schemas.openxmlformats.org/officeDocument/2006/relationships/tags" Target="../tags/tag104.xml"/><Relationship Id="rId116" Type="http://schemas.openxmlformats.org/officeDocument/2006/relationships/tags" Target="../tags/tag153.xml"/><Relationship Id="rId137" Type="http://schemas.openxmlformats.org/officeDocument/2006/relationships/tags" Target="../tags/tag174.xml"/><Relationship Id="rId158" Type="http://schemas.openxmlformats.org/officeDocument/2006/relationships/tags" Target="../tags/tag195.xml"/><Relationship Id="rId20" Type="http://schemas.openxmlformats.org/officeDocument/2006/relationships/tags" Target="../tags/tag57.xml"/><Relationship Id="rId41" Type="http://schemas.openxmlformats.org/officeDocument/2006/relationships/tags" Target="../tags/tag78.xml"/><Relationship Id="rId62" Type="http://schemas.openxmlformats.org/officeDocument/2006/relationships/tags" Target="../tags/tag99.xml"/><Relationship Id="rId83" Type="http://schemas.openxmlformats.org/officeDocument/2006/relationships/tags" Target="../tags/tag120.xml"/><Relationship Id="rId88" Type="http://schemas.openxmlformats.org/officeDocument/2006/relationships/tags" Target="../tags/tag125.xml"/><Relationship Id="rId111" Type="http://schemas.openxmlformats.org/officeDocument/2006/relationships/tags" Target="../tags/tag148.xml"/><Relationship Id="rId132" Type="http://schemas.openxmlformats.org/officeDocument/2006/relationships/tags" Target="../tags/tag169.xml"/><Relationship Id="rId153" Type="http://schemas.openxmlformats.org/officeDocument/2006/relationships/tags" Target="../tags/tag190.xml"/><Relationship Id="rId174" Type="http://schemas.openxmlformats.org/officeDocument/2006/relationships/tags" Target="../tags/tag211.xml"/><Relationship Id="rId179" Type="http://schemas.openxmlformats.org/officeDocument/2006/relationships/tags" Target="../tags/tag216.xml"/><Relationship Id="rId195" Type="http://schemas.openxmlformats.org/officeDocument/2006/relationships/tags" Target="../tags/tag232.xml"/><Relationship Id="rId190" Type="http://schemas.openxmlformats.org/officeDocument/2006/relationships/tags" Target="../tags/tag227.xml"/><Relationship Id="rId204" Type="http://schemas.openxmlformats.org/officeDocument/2006/relationships/image" Target="../media/image6.png"/><Relationship Id="rId15" Type="http://schemas.openxmlformats.org/officeDocument/2006/relationships/tags" Target="../tags/tag52.xml"/><Relationship Id="rId36" Type="http://schemas.openxmlformats.org/officeDocument/2006/relationships/tags" Target="../tags/tag73.xml"/><Relationship Id="rId57" Type="http://schemas.openxmlformats.org/officeDocument/2006/relationships/tags" Target="../tags/tag94.xml"/><Relationship Id="rId106" Type="http://schemas.openxmlformats.org/officeDocument/2006/relationships/tags" Target="../tags/tag143.xml"/><Relationship Id="rId127" Type="http://schemas.openxmlformats.org/officeDocument/2006/relationships/tags" Target="../tags/tag164.xml"/><Relationship Id="rId10" Type="http://schemas.openxmlformats.org/officeDocument/2006/relationships/tags" Target="../tags/tag47.xml"/><Relationship Id="rId31" Type="http://schemas.openxmlformats.org/officeDocument/2006/relationships/tags" Target="../tags/tag68.xml"/><Relationship Id="rId52" Type="http://schemas.openxmlformats.org/officeDocument/2006/relationships/tags" Target="../tags/tag89.xml"/><Relationship Id="rId73" Type="http://schemas.openxmlformats.org/officeDocument/2006/relationships/tags" Target="../tags/tag110.xml"/><Relationship Id="rId78" Type="http://schemas.openxmlformats.org/officeDocument/2006/relationships/tags" Target="../tags/tag115.xml"/><Relationship Id="rId94" Type="http://schemas.openxmlformats.org/officeDocument/2006/relationships/tags" Target="../tags/tag131.xml"/><Relationship Id="rId99" Type="http://schemas.openxmlformats.org/officeDocument/2006/relationships/tags" Target="../tags/tag136.xml"/><Relationship Id="rId101" Type="http://schemas.openxmlformats.org/officeDocument/2006/relationships/tags" Target="../tags/tag138.xml"/><Relationship Id="rId122" Type="http://schemas.openxmlformats.org/officeDocument/2006/relationships/tags" Target="../tags/tag159.xml"/><Relationship Id="rId143" Type="http://schemas.openxmlformats.org/officeDocument/2006/relationships/tags" Target="../tags/tag180.xml"/><Relationship Id="rId148" Type="http://schemas.openxmlformats.org/officeDocument/2006/relationships/tags" Target="../tags/tag185.xml"/><Relationship Id="rId164" Type="http://schemas.openxmlformats.org/officeDocument/2006/relationships/tags" Target="../tags/tag201.xml"/><Relationship Id="rId169" Type="http://schemas.openxmlformats.org/officeDocument/2006/relationships/tags" Target="../tags/tag206.xml"/><Relationship Id="rId185" Type="http://schemas.openxmlformats.org/officeDocument/2006/relationships/tags" Target="../tags/tag222.xml"/><Relationship Id="rId4" Type="http://schemas.openxmlformats.org/officeDocument/2006/relationships/tags" Target="../tags/tag41.xml"/><Relationship Id="rId9" Type="http://schemas.openxmlformats.org/officeDocument/2006/relationships/tags" Target="../tags/tag46.xml"/><Relationship Id="rId180" Type="http://schemas.openxmlformats.org/officeDocument/2006/relationships/tags" Target="../tags/tag217.xml"/><Relationship Id="rId26" Type="http://schemas.openxmlformats.org/officeDocument/2006/relationships/tags" Target="../tags/tag63.xml"/><Relationship Id="rId47" Type="http://schemas.openxmlformats.org/officeDocument/2006/relationships/tags" Target="../tags/tag84.xml"/><Relationship Id="rId68" Type="http://schemas.openxmlformats.org/officeDocument/2006/relationships/tags" Target="../tags/tag105.xml"/><Relationship Id="rId89" Type="http://schemas.openxmlformats.org/officeDocument/2006/relationships/tags" Target="../tags/tag126.xml"/><Relationship Id="rId112" Type="http://schemas.openxmlformats.org/officeDocument/2006/relationships/tags" Target="../tags/tag149.xml"/><Relationship Id="rId133" Type="http://schemas.openxmlformats.org/officeDocument/2006/relationships/tags" Target="../tags/tag170.xml"/><Relationship Id="rId154" Type="http://schemas.openxmlformats.org/officeDocument/2006/relationships/tags" Target="../tags/tag191.xml"/><Relationship Id="rId175" Type="http://schemas.openxmlformats.org/officeDocument/2006/relationships/tags" Target="../tags/tag212.xml"/><Relationship Id="rId196" Type="http://schemas.openxmlformats.org/officeDocument/2006/relationships/tags" Target="../tags/tag233.xml"/><Relationship Id="rId200" Type="http://schemas.openxmlformats.org/officeDocument/2006/relationships/tags" Target="../tags/tag237.xml"/></Relationships>
</file>

<file path=ppt/slides/_rels/slide8.xml.rels><?xml version="1.0" encoding="UTF-8" standalone="yes"?>
<Relationships xmlns="http://schemas.openxmlformats.org/package/2006/relationships"><Relationship Id="rId8" Type="http://schemas.openxmlformats.org/officeDocument/2006/relationships/tags" Target="../tags/tag244.xml"/><Relationship Id="rId13" Type="http://schemas.openxmlformats.org/officeDocument/2006/relationships/image" Target="../media/image10.jpeg"/><Relationship Id="rId3" Type="http://schemas.openxmlformats.org/officeDocument/2006/relationships/tags" Target="../tags/tag239.xml"/><Relationship Id="rId7" Type="http://schemas.openxmlformats.org/officeDocument/2006/relationships/tags" Target="../tags/tag243.xml"/><Relationship Id="rId12" Type="http://schemas.openxmlformats.org/officeDocument/2006/relationships/oleObject" Target="../embeddings/oleObject4.bin"/><Relationship Id="rId2" Type="http://schemas.openxmlformats.org/officeDocument/2006/relationships/tags" Target="../tags/tag238.xml"/><Relationship Id="rId1" Type="http://schemas.openxmlformats.org/officeDocument/2006/relationships/vmlDrawing" Target="../drawings/vmlDrawing4.vml"/><Relationship Id="rId6" Type="http://schemas.openxmlformats.org/officeDocument/2006/relationships/tags" Target="../tags/tag242.xml"/><Relationship Id="rId11" Type="http://schemas.openxmlformats.org/officeDocument/2006/relationships/notesSlide" Target="../notesSlides/notesSlide8.xml"/><Relationship Id="rId5" Type="http://schemas.openxmlformats.org/officeDocument/2006/relationships/tags" Target="../tags/tag241.xml"/><Relationship Id="rId15" Type="http://schemas.openxmlformats.org/officeDocument/2006/relationships/image" Target="../media/image4.gif"/><Relationship Id="rId10" Type="http://schemas.openxmlformats.org/officeDocument/2006/relationships/slideLayout" Target="../slideLayouts/slideLayout8.xml"/><Relationship Id="rId4" Type="http://schemas.openxmlformats.org/officeDocument/2006/relationships/tags" Target="../tags/tag240.xml"/><Relationship Id="rId9" Type="http://schemas.openxmlformats.org/officeDocument/2006/relationships/tags" Target="../tags/tag245.xml"/><Relationship Id="rId14" Type="http://schemas.openxmlformats.org/officeDocument/2006/relationships/hyperlink" Target="http://www.infotech.com/research/it-vendor-landscape-storyboard-legacy-software-modernization?utm_source=SS_Sample&amp;utm_medium=Collateral&amp;utm_campaign=Collatera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0.xml"/><Relationship Id="rId5" Type="http://schemas.openxmlformats.org/officeDocument/2006/relationships/image" Target="../media/image4.gif"/><Relationship Id="rId4" Type="http://schemas.openxmlformats.org/officeDocument/2006/relationships/hyperlink" Target="http://www.infotech.com/research/it-vendor-landscape-storyboard-legacy-software-modernization?utm_source=SS_Sample&amp;utm_medium=Collateral&amp;utm_campaign=Collater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575556" y="3060698"/>
            <a:ext cx="8568444" cy="1088382"/>
          </a:xfrm>
        </p:spPr>
        <p:txBody>
          <a:bodyPr/>
          <a:lstStyle/>
          <a:p>
            <a:pPr lvl="0"/>
            <a:r>
              <a:rPr lang="en-CA" dirty="0" smtClean="0"/>
              <a:t>Vendor Landscape:</a:t>
            </a:r>
            <a:br>
              <a:rPr lang="en-CA" dirty="0" smtClean="0"/>
            </a:br>
            <a:r>
              <a:rPr lang="en-CA" dirty="0" smtClean="0"/>
              <a:t>Legacy Software Modernization</a:t>
            </a:r>
            <a:endParaRPr lang="en-US" dirty="0" smtClean="0"/>
          </a:p>
          <a:p>
            <a:endParaRPr lang="en-CA" dirty="0" smtClean="0"/>
          </a:p>
        </p:txBody>
      </p:sp>
      <p:pic>
        <p:nvPicPr>
          <p:cNvPr id="4" name="Picture 3" descr="sample-titlebar-itrgNEW.gif">
            <a:hlinkClick r:id="rId3"/>
          </p:cNvPr>
          <p:cNvPicPr>
            <a:picLocks noChangeAspect="1"/>
          </p:cNvPicPr>
          <p:nvPr/>
        </p:nvPicPr>
        <p:blipFill>
          <a:blip r:embed="rId4" cstate="print"/>
          <a:stretch>
            <a:fillRect/>
          </a:stretch>
        </p:blipFill>
        <p:spPr>
          <a:xfrm>
            <a:off x="0" y="5402461"/>
            <a:ext cx="9144000" cy="1455539"/>
          </a:xfrm>
          <a:prstGeom prst="rect">
            <a:avLst/>
          </a:prstGeom>
        </p:spPr>
      </p:pic>
      <p:sp>
        <p:nvSpPr>
          <p:cNvPr id="5" name="Text Placeholder 7"/>
          <p:cNvSpPr>
            <a:spLocks noGrp="1"/>
          </p:cNvSpPr>
          <p:nvPr>
            <p:ph type="body" sz="quarter" idx="16"/>
          </p:nvPr>
        </p:nvSpPr>
        <p:spPr>
          <a:xfrm>
            <a:off x="647564" y="4023360"/>
            <a:ext cx="7560840" cy="468052"/>
          </a:xfrm>
        </p:spPr>
        <p:txBody>
          <a:bodyPr/>
          <a:lstStyle/>
          <a:p>
            <a:r>
              <a:rPr lang="en-CA" sz="1800" dirty="0"/>
              <a:t>An increasingly vital and challenging effort of epic proportions. </a:t>
            </a:r>
            <a:endParaRPr lang="en-CA"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p:cNvSpPr>
            <a:spLocks noGrp="1"/>
          </p:cNvSpPr>
          <p:nvPr>
            <p:ph type="body" sz="quarter" idx="19"/>
          </p:nvPr>
        </p:nvSpPr>
        <p:spPr/>
        <p:txBody>
          <a:bodyPr/>
          <a:lstStyle/>
          <a:p>
            <a:r>
              <a:rPr lang="en-CA" dirty="0" smtClean="0"/>
              <a:t>Early efforts to modernize legacy systems had disappointing results. Today’s vendors leverage technology that rivals the human brain!</a:t>
            </a:r>
          </a:p>
          <a:p>
            <a:endParaRPr lang="en-CA" dirty="0">
              <a:solidFill>
                <a:srgbClr val="FF0000"/>
              </a:solidFill>
            </a:endParaRPr>
          </a:p>
        </p:txBody>
      </p:sp>
      <p:sp>
        <p:nvSpPr>
          <p:cNvPr id="7" name="Title 6"/>
          <p:cNvSpPr>
            <a:spLocks noGrp="1"/>
          </p:cNvSpPr>
          <p:nvPr>
            <p:ph type="title"/>
          </p:nvPr>
        </p:nvSpPr>
        <p:spPr/>
        <p:txBody>
          <a:bodyPr/>
          <a:lstStyle/>
          <a:p>
            <a:r>
              <a:rPr lang="en-CA" dirty="0" smtClean="0"/>
              <a:t>Introduction</a:t>
            </a:r>
            <a:endParaRPr lang="en-CA" dirty="0"/>
          </a:p>
        </p:txBody>
      </p:sp>
      <p:sp>
        <p:nvSpPr>
          <p:cNvPr id="18" name="Text Placeholder 17"/>
          <p:cNvSpPr>
            <a:spLocks noGrp="1"/>
          </p:cNvSpPr>
          <p:nvPr>
            <p:ph type="body" sz="quarter" idx="16"/>
          </p:nvPr>
        </p:nvSpPr>
        <p:spPr>
          <a:xfrm>
            <a:off x="249303" y="2788920"/>
            <a:ext cx="4034665" cy="2376264"/>
          </a:xfrm>
        </p:spPr>
        <p:txBody>
          <a:bodyPr/>
          <a:lstStyle/>
          <a:p>
            <a:r>
              <a:rPr lang="en-CA" dirty="0" smtClean="0"/>
              <a:t>Enterprises running legacy applications that recognize the need to modernize due to numerous causes including:</a:t>
            </a:r>
          </a:p>
          <a:p>
            <a:pPr lvl="1"/>
            <a:r>
              <a:rPr lang="en-CA" dirty="0" smtClean="0"/>
              <a:t>Cost – The legacy system is extremely expensive and difficult to maintain.</a:t>
            </a:r>
          </a:p>
          <a:p>
            <a:pPr lvl="1"/>
            <a:r>
              <a:rPr lang="en-CA" dirty="0" smtClean="0"/>
              <a:t>Limitations – The legacy system meets the core needs of the business and clients, but lacks the capability to enhance and update.</a:t>
            </a:r>
          </a:p>
          <a:p>
            <a:pPr lvl="1"/>
            <a:r>
              <a:rPr lang="en-CA" dirty="0" smtClean="0"/>
              <a:t>Staff – The resources responsible for maintaining the legacy system are dying off. It is a declining skill base where no new developers are being trained.</a:t>
            </a:r>
          </a:p>
          <a:p>
            <a:pPr lvl="1"/>
            <a:endParaRPr lang="en-CA" dirty="0" smtClean="0"/>
          </a:p>
          <a:p>
            <a:r>
              <a:rPr lang="en-CA" dirty="0" smtClean="0"/>
              <a:t>Enterprises that recognize an increasing gap between IT and the business that is filled with inadequate functionality unable to fulfill current business needs.</a:t>
            </a:r>
            <a:endParaRPr lang="en-CA" dirty="0"/>
          </a:p>
        </p:txBody>
      </p:sp>
      <p:sp>
        <p:nvSpPr>
          <p:cNvPr id="20" name="Text Placeholder 19"/>
          <p:cNvSpPr>
            <a:spLocks noGrp="1"/>
          </p:cNvSpPr>
          <p:nvPr>
            <p:ph type="body" sz="quarter" idx="21"/>
          </p:nvPr>
        </p:nvSpPr>
        <p:spPr/>
        <p:txBody>
          <a:bodyPr/>
          <a:lstStyle/>
          <a:p>
            <a:r>
              <a:rPr lang="en-CA" dirty="0" smtClean="0"/>
              <a:t>This Research Is Designed For:</a:t>
            </a:r>
            <a:endParaRPr lang="en-CA" dirty="0"/>
          </a:p>
        </p:txBody>
      </p:sp>
      <p:sp>
        <p:nvSpPr>
          <p:cNvPr id="21" name="Text Placeholder 20"/>
          <p:cNvSpPr>
            <a:spLocks noGrp="1"/>
          </p:cNvSpPr>
          <p:nvPr>
            <p:ph type="body" sz="quarter" idx="22"/>
          </p:nvPr>
        </p:nvSpPr>
        <p:spPr/>
        <p:txBody>
          <a:bodyPr/>
          <a:lstStyle/>
          <a:p>
            <a:r>
              <a:rPr lang="en-CA" dirty="0" smtClean="0"/>
              <a:t>This Research Will Help You:</a:t>
            </a:r>
            <a:endParaRPr lang="en-CA" dirty="0"/>
          </a:p>
        </p:txBody>
      </p:sp>
      <p:sp>
        <p:nvSpPr>
          <p:cNvPr id="22" name="Text Placeholder 21"/>
          <p:cNvSpPr>
            <a:spLocks noGrp="1"/>
          </p:cNvSpPr>
          <p:nvPr>
            <p:ph type="body" sz="quarter" idx="23"/>
          </p:nvPr>
        </p:nvSpPr>
        <p:spPr/>
        <p:txBody>
          <a:bodyPr/>
          <a:lstStyle/>
          <a:p>
            <a:r>
              <a:rPr lang="en-CA" dirty="0" smtClean="0"/>
              <a:t>Understand what’s changed in the field of modernization and how legacy systems can now be modernized relatively affordably, and in surprisingly short time frames.</a:t>
            </a:r>
          </a:p>
          <a:p>
            <a:endParaRPr lang="en-CA" dirty="0" smtClean="0"/>
          </a:p>
          <a:p>
            <a:r>
              <a:rPr lang="en-CA" dirty="0" smtClean="0"/>
              <a:t>Evaluate legacy modernization vendors and products for your enterprise needs.</a:t>
            </a:r>
          </a:p>
          <a:p>
            <a:endParaRPr lang="en-CA" dirty="0" smtClean="0"/>
          </a:p>
          <a:p>
            <a:r>
              <a:rPr lang="en-CA" dirty="0" smtClean="0"/>
              <a:t>Determine which vendors are most appropriate for particular use cases and scenarios.</a:t>
            </a:r>
          </a:p>
          <a:p>
            <a:endParaRPr lang="en-CA" dirty="0">
              <a:solidFill>
                <a:srgbClr val="FF0000"/>
              </a:solidFill>
            </a:endParaRPr>
          </a:p>
        </p:txBody>
      </p:sp>
      <p:pic>
        <p:nvPicPr>
          <p:cNvPr id="8" name="Picture 7"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3" name="Text Placeholder 2"/>
          <p:cNvSpPr>
            <a:spLocks noGrp="1"/>
          </p:cNvSpPr>
          <p:nvPr>
            <p:ph type="body" sz="quarter" idx="16"/>
          </p:nvPr>
        </p:nvSpPr>
        <p:spPr/>
        <p:txBody>
          <a:bodyPr/>
          <a:lstStyle/>
          <a:p>
            <a:r>
              <a:rPr lang="en-CA" dirty="0" smtClean="0"/>
              <a:t>Executives around the world, in all sectors of our </a:t>
            </a:r>
            <a:r>
              <a:rPr lang="en-CA" dirty="0" smtClean="0"/>
              <a:t>economy, </a:t>
            </a:r>
            <a:r>
              <a:rPr lang="en-CA" dirty="0" smtClean="0"/>
              <a:t>are </a:t>
            </a:r>
            <a:r>
              <a:rPr lang="en-CA" dirty="0" smtClean="0"/>
              <a:t>facing the </a:t>
            </a:r>
            <a:r>
              <a:rPr lang="en-CA" dirty="0" smtClean="0"/>
              <a:t>realization that their legacy systems can no longer be ignored. As the developers responsible for maintaining these technological dinosaurs retire from the workforce, businesses need to start acting proactively to modernize their aging systems.</a:t>
            </a:r>
          </a:p>
          <a:p>
            <a:endParaRPr lang="en-CA" dirty="0" smtClean="0"/>
          </a:p>
          <a:p>
            <a:r>
              <a:rPr lang="en-CA" dirty="0" smtClean="0"/>
              <a:t>Early attempts to modernize legacy systems were fraught with disastrous outcomes due to the lack of technological capability to assist with the process of transformation. This created a situation where many executives would rather accept the </a:t>
            </a:r>
            <a:r>
              <a:rPr lang="en-CA" dirty="0" smtClean="0"/>
              <a:t>ever spiralling </a:t>
            </a:r>
            <a:r>
              <a:rPr lang="en-CA" dirty="0" smtClean="0"/>
              <a:t>cost of continuing to run their legacy systems rather than risk career ending failure.</a:t>
            </a:r>
          </a:p>
          <a:p>
            <a:endParaRPr lang="en-CA" dirty="0" smtClean="0"/>
          </a:p>
          <a:p>
            <a:r>
              <a:rPr lang="en-CA" dirty="0" smtClean="0"/>
              <a:t>Standards have been formed </a:t>
            </a:r>
            <a:r>
              <a:rPr lang="en-CA" dirty="0" smtClean="0"/>
              <a:t>from </a:t>
            </a:r>
            <a:r>
              <a:rPr lang="en-CA" dirty="0" smtClean="0"/>
              <a:t>the Object Management Group (OMG) along with tools conforming to the standards, methods, and technologies that greatly increase the success rate of today’s transformations.</a:t>
            </a:r>
          </a:p>
          <a:p>
            <a:endParaRPr lang="en-CA" dirty="0" smtClean="0"/>
          </a:p>
          <a:p>
            <a:r>
              <a:rPr lang="en-CA" dirty="0" smtClean="0"/>
              <a:t>Automated techniques and tools using an architecture-driven approach have been created and are seeing huge successes causing many legacy owners to take notice and engage one of the included vendors to transform their applications, data, and platforms.</a:t>
            </a:r>
          </a:p>
          <a:p>
            <a:endParaRPr lang="en-CA" dirty="0" smtClean="0">
              <a:solidFill>
                <a:srgbClr val="FF0000"/>
              </a:solidFill>
            </a:endParaRPr>
          </a:p>
          <a:p>
            <a:r>
              <a:rPr lang="en-CA" dirty="0" smtClean="0"/>
              <a:t>Of the vendors evaluated, Blue Phoenix was the vendor all other vendors agreed was the </a:t>
            </a:r>
            <a:r>
              <a:rPr lang="en-CA" dirty="0" smtClean="0"/>
              <a:t>competition; </a:t>
            </a:r>
            <a:r>
              <a:rPr lang="en-CA" dirty="0" smtClean="0"/>
              <a:t>as </a:t>
            </a:r>
            <a:r>
              <a:rPr lang="en-CA" dirty="0" smtClean="0"/>
              <a:t>well, </a:t>
            </a:r>
            <a:r>
              <a:rPr lang="en-CA" dirty="0" smtClean="0"/>
              <a:t>they offered the most complete service associated with legacy </a:t>
            </a:r>
            <a:r>
              <a:rPr lang="en-CA" dirty="0" smtClean="0"/>
              <a:t>modernization, </a:t>
            </a:r>
            <a:r>
              <a:rPr lang="en-CA" dirty="0" smtClean="0"/>
              <a:t>including testing and training of the client development resource pool on the newly transformed system.</a:t>
            </a:r>
          </a:p>
          <a:p>
            <a:endParaRPr lang="en-CA" dirty="0" smtClean="0">
              <a:solidFill>
                <a:srgbClr val="FF0000"/>
              </a:solidFill>
            </a:endParaRPr>
          </a:p>
          <a:p>
            <a:r>
              <a:rPr lang="en-CA" dirty="0" smtClean="0"/>
              <a:t>Platform, Application, and Database modernization was evaluated as well </a:t>
            </a:r>
            <a:r>
              <a:rPr lang="en-CA" dirty="0" smtClean="0"/>
              <a:t>as the </a:t>
            </a:r>
            <a:r>
              <a:rPr lang="en-CA" dirty="0" smtClean="0"/>
              <a:t>capabilities to offer additional functionality during the transformation process, optimization of the code, beyond that achieved through updated code languages, and extensive planning, design of the </a:t>
            </a:r>
            <a:r>
              <a:rPr lang="en-CA" dirty="0" smtClean="0"/>
              <a:t>project, </a:t>
            </a:r>
            <a:r>
              <a:rPr lang="en-CA" dirty="0" smtClean="0"/>
              <a:t>and execution.</a:t>
            </a:r>
            <a:endParaRPr lang="en-CA" dirty="0"/>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nvGraphicFramePr>
        <p:xfrm>
          <a:off x="0" y="0"/>
          <a:ext cx="158750" cy="158750"/>
        </p:xfrm>
        <a:graphic>
          <a:graphicData uri="http://schemas.openxmlformats.org/presentationml/2006/ole">
            <p:oleObj spid="_x0000_s57347" name="think-cell Slide" r:id="rId12" imgW="360" imgH="360" progId="">
              <p:embed/>
            </p:oleObj>
          </a:graphicData>
        </a:graphic>
      </p:graphicFrame>
      <p:sp>
        <p:nvSpPr>
          <p:cNvPr id="7" name="Rounded Rectangle 6"/>
          <p:cNvSpPr/>
          <p:nvPr>
            <p:custDataLst>
              <p:tags r:id="rId2"/>
            </p:custDataLst>
          </p:nvPr>
        </p:nvSpPr>
        <p:spPr>
          <a:xfrm rot="10800000">
            <a:off x="251521" y="4977172"/>
            <a:ext cx="4059936"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chemeClr val="tx1"/>
              </a:solidFill>
            </a:endParaRPr>
          </a:p>
        </p:txBody>
      </p:sp>
      <p:sp>
        <p:nvSpPr>
          <p:cNvPr id="8" name="Rounded Rectangle 7"/>
          <p:cNvSpPr/>
          <p:nvPr>
            <p:custDataLst>
              <p:tags r:id="rId3"/>
            </p:custDataLst>
          </p:nvPr>
        </p:nvSpPr>
        <p:spPr>
          <a:xfrm rot="10800000">
            <a:off x="4814045" y="4977173"/>
            <a:ext cx="4059936"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chemeClr val="tx1"/>
              </a:solidFill>
            </a:endParaRPr>
          </a:p>
        </p:txBody>
      </p:sp>
      <p:sp>
        <p:nvSpPr>
          <p:cNvPr id="2" name="Title 1"/>
          <p:cNvSpPr>
            <a:spLocks noGrp="1"/>
          </p:cNvSpPr>
          <p:nvPr>
            <p:ph type="title"/>
            <p:custDataLst>
              <p:tags r:id="rId4"/>
            </p:custDataLst>
          </p:nvPr>
        </p:nvSpPr>
        <p:spPr/>
        <p:txBody>
          <a:bodyPr/>
          <a:lstStyle/>
          <a:p>
            <a:r>
              <a:rPr lang="en-US" dirty="0" smtClean="0"/>
              <a:t>Market Overview</a:t>
            </a:r>
            <a:endParaRPr lang="en-US" dirty="0"/>
          </a:p>
        </p:txBody>
      </p:sp>
      <p:sp>
        <p:nvSpPr>
          <p:cNvPr id="4" name="Rectangle 3"/>
          <p:cNvSpPr/>
          <p:nvPr>
            <p:custDataLst>
              <p:tags r:id="rId5"/>
            </p:custDataLst>
          </p:nvPr>
        </p:nvSpPr>
        <p:spPr>
          <a:xfrm>
            <a:off x="251521" y="1817766"/>
            <a:ext cx="4176464" cy="3046988"/>
          </a:xfrm>
          <a:prstGeom prst="rect">
            <a:avLst/>
          </a:prstGeom>
        </p:spPr>
        <p:txBody>
          <a:bodyPr wrap="square">
            <a:spAutoFit/>
          </a:bodyPr>
          <a:lstStyle/>
          <a:p>
            <a:pPr marL="169863" indent="-169863" algn="l">
              <a:buFont typeface="Arial" pitchFamily="34" charset="0"/>
              <a:buChar char="•"/>
            </a:pPr>
            <a:r>
              <a:rPr lang="en-US" sz="1200" dirty="0" smtClean="0"/>
              <a:t>Prior to the turn of the century (2000) most modernization efforts were manual in their attempt to convert old systems to new.</a:t>
            </a:r>
          </a:p>
          <a:p>
            <a:pPr marL="169863" indent="-169863" algn="l">
              <a:buFont typeface="Arial" pitchFamily="34" charset="0"/>
              <a:buChar char="•"/>
            </a:pPr>
            <a:endParaRPr lang="en-US" sz="1200" dirty="0" smtClean="0"/>
          </a:p>
          <a:p>
            <a:pPr marL="169863" indent="-169863" algn="l">
              <a:buFont typeface="Arial" pitchFamily="34" charset="0"/>
              <a:buChar char="•"/>
            </a:pPr>
            <a:r>
              <a:rPr lang="en-US" sz="1200" dirty="0" smtClean="0"/>
              <a:t>Manual efforts proved to be problematic, error prone, and extremely time consuming and in many cases enormous failures costing businesses millions of dollars in the attempt and in potential lost revenue.</a:t>
            </a:r>
          </a:p>
          <a:p>
            <a:pPr marL="169863" indent="-169863" algn="l">
              <a:buFont typeface="Arial" pitchFamily="34" charset="0"/>
              <a:buChar char="•"/>
            </a:pPr>
            <a:endParaRPr lang="en-US" sz="1200" dirty="0" smtClean="0"/>
          </a:p>
          <a:p>
            <a:pPr marL="169863" indent="-169863" algn="l">
              <a:buFont typeface="Arial" pitchFamily="34" charset="0"/>
              <a:buChar char="•"/>
            </a:pPr>
            <a:r>
              <a:rPr lang="en-US" sz="1200" dirty="0" smtClean="0"/>
              <a:t>Many business leaders chose to continue spending on the ancient systems electing to spend rather than risk a </a:t>
            </a:r>
            <a:r>
              <a:rPr lang="en-US" sz="1200" dirty="0" smtClean="0"/>
              <a:t>career-ending </a:t>
            </a:r>
            <a:r>
              <a:rPr lang="en-US" sz="1200" dirty="0" smtClean="0"/>
              <a:t>failure attempt.</a:t>
            </a:r>
          </a:p>
          <a:p>
            <a:pPr marL="169863" indent="-169863" algn="l">
              <a:buFont typeface="Arial" pitchFamily="34" charset="0"/>
              <a:buChar char="•"/>
            </a:pPr>
            <a:endParaRPr lang="en-US" sz="1200" dirty="0" smtClean="0"/>
          </a:p>
          <a:p>
            <a:pPr marL="169863" indent="-169863" algn="l">
              <a:buFont typeface="Arial" pitchFamily="34" charset="0"/>
              <a:buChar char="•"/>
            </a:pPr>
            <a:r>
              <a:rPr lang="en-US" sz="1200" dirty="0" smtClean="0"/>
              <a:t>Systems continue to work and represent </a:t>
            </a:r>
            <a:r>
              <a:rPr lang="en-US" sz="1200" dirty="0" smtClean="0"/>
              <a:t>business-critical functionality; </a:t>
            </a:r>
            <a:r>
              <a:rPr lang="en-US" sz="1200" i="1" dirty="0" smtClean="0"/>
              <a:t>if it </a:t>
            </a:r>
            <a:r>
              <a:rPr lang="en-US" sz="1200" i="1" dirty="0" smtClean="0"/>
              <a:t>ain’t</a:t>
            </a:r>
            <a:r>
              <a:rPr lang="en-US" sz="1200" i="1" dirty="0" smtClean="0"/>
              <a:t> broke don’t fix it</a:t>
            </a:r>
            <a:r>
              <a:rPr lang="en-US" sz="1200" dirty="0" smtClean="0"/>
              <a:t>, created the exasperated situation many businesses have today.</a:t>
            </a:r>
          </a:p>
        </p:txBody>
      </p:sp>
      <p:sp>
        <p:nvSpPr>
          <p:cNvPr id="5" name="Rectangle 4"/>
          <p:cNvSpPr/>
          <p:nvPr>
            <p:custDataLst>
              <p:tags r:id="rId6"/>
            </p:custDataLst>
          </p:nvPr>
        </p:nvSpPr>
        <p:spPr>
          <a:xfrm>
            <a:off x="4709160" y="1783080"/>
            <a:ext cx="4251960" cy="3785652"/>
          </a:xfrm>
          <a:prstGeom prst="rect">
            <a:avLst/>
          </a:prstGeom>
        </p:spPr>
        <p:txBody>
          <a:bodyPr wrap="square">
            <a:spAutoFit/>
          </a:bodyPr>
          <a:lstStyle/>
          <a:p>
            <a:pPr marL="169863" indent="-169863" algn="l">
              <a:buFont typeface="Arial" pitchFamily="34" charset="0"/>
              <a:buChar char="•"/>
            </a:pPr>
            <a:r>
              <a:rPr lang="en-US" sz="1200" dirty="0" smtClean="0"/>
              <a:t>Resources capable of maintaining legacy systems, specifically those in COBOL, Pascal, Fortran, </a:t>
            </a:r>
            <a:r>
              <a:rPr lang="en-US" sz="1200" dirty="0" smtClean="0"/>
              <a:t>RPG, etc. </a:t>
            </a:r>
            <a:r>
              <a:rPr lang="en-US" sz="1200" dirty="0" smtClean="0"/>
              <a:t>are retiring from the work force with no newly trained developers entering the field. For systems to continue, business are forced to act now before </a:t>
            </a:r>
            <a:r>
              <a:rPr lang="en-US" sz="1200" dirty="0" smtClean="0"/>
              <a:t>it’s </a:t>
            </a:r>
            <a:r>
              <a:rPr lang="en-US" sz="1200" dirty="0" smtClean="0"/>
              <a:t>too late.</a:t>
            </a:r>
          </a:p>
          <a:p>
            <a:pPr marL="169863" indent="-169863" algn="l">
              <a:buFont typeface="Arial" pitchFamily="34" charset="0"/>
              <a:buChar char="•"/>
            </a:pPr>
            <a:endParaRPr lang="en-US" sz="1200" dirty="0" smtClean="0"/>
          </a:p>
          <a:p>
            <a:pPr marL="169863" indent="-169863" algn="l">
              <a:buFont typeface="Arial" pitchFamily="34" charset="0"/>
              <a:buChar char="•"/>
            </a:pPr>
            <a:r>
              <a:rPr lang="en-US" sz="1200" dirty="0" smtClean="0"/>
              <a:t>Artificial Intelligence techniques are being employed to build automated translation tools in order to </a:t>
            </a:r>
            <a:r>
              <a:rPr lang="en-US" sz="1200" dirty="0" smtClean="0"/>
              <a:t>partially, </a:t>
            </a:r>
            <a:r>
              <a:rPr lang="en-US" sz="1200" dirty="0" smtClean="0"/>
              <a:t>or in some cases </a:t>
            </a:r>
            <a:r>
              <a:rPr lang="en-US" sz="1200" dirty="0" smtClean="0"/>
              <a:t>fully, </a:t>
            </a:r>
            <a:r>
              <a:rPr lang="en-US" sz="1200" dirty="0" smtClean="0"/>
              <a:t>translate old legacy code, and databases to newer technologies.</a:t>
            </a:r>
          </a:p>
          <a:p>
            <a:pPr marL="169863" indent="-169863" algn="l">
              <a:buFont typeface="Arial" pitchFamily="34" charset="0"/>
              <a:buChar char="•"/>
            </a:pPr>
            <a:endParaRPr lang="en-US" sz="1200" dirty="0" smtClean="0"/>
          </a:p>
          <a:p>
            <a:pPr marL="169863" indent="-169863" algn="l">
              <a:buFont typeface="Arial" pitchFamily="34" charset="0"/>
              <a:buChar char="•"/>
            </a:pPr>
            <a:r>
              <a:rPr lang="en-US" sz="1200" dirty="0" smtClean="0"/>
              <a:t>Businesses need to </a:t>
            </a:r>
            <a:r>
              <a:rPr lang="en-US" sz="1200" dirty="0" smtClean="0"/>
              <a:t>stay current </a:t>
            </a:r>
            <a:r>
              <a:rPr lang="en-US" sz="1200" dirty="0" smtClean="0"/>
              <a:t>with technological trends to stay competitive and that means mobile solutions, </a:t>
            </a:r>
            <a:r>
              <a:rPr lang="en-US" sz="1200" dirty="0" smtClean="0"/>
              <a:t>Web </a:t>
            </a:r>
            <a:r>
              <a:rPr lang="en-US" sz="1200" dirty="0" smtClean="0"/>
              <a:t>solutions, and client server solutions.</a:t>
            </a:r>
          </a:p>
          <a:p>
            <a:pPr marL="169863" indent="-169863" algn="l">
              <a:buFont typeface="Arial" pitchFamily="34" charset="0"/>
              <a:buChar char="•"/>
            </a:pPr>
            <a:endParaRPr lang="en-US" sz="1200" dirty="0" smtClean="0"/>
          </a:p>
          <a:p>
            <a:pPr marL="169863" indent="-169863" algn="l">
              <a:buFont typeface="Arial" pitchFamily="34" charset="0"/>
              <a:buChar char="•"/>
            </a:pPr>
            <a:r>
              <a:rPr lang="en-US" sz="1200" dirty="0" smtClean="0"/>
              <a:t>Vendors continue to push the envelope to gain more efficiency with their translation tools in producing highly optimized code, better than that of custom generated code.</a:t>
            </a:r>
          </a:p>
          <a:p>
            <a:pPr marL="169863" indent="-169863" algn="l">
              <a:buFont typeface="Arial" pitchFamily="34" charset="0"/>
              <a:buChar char="•"/>
            </a:pPr>
            <a:endParaRPr lang="en-US" sz="1200" b="1" dirty="0" smtClean="0">
              <a:solidFill>
                <a:srgbClr val="FF0000"/>
              </a:solidFill>
            </a:endParaRPr>
          </a:p>
        </p:txBody>
      </p:sp>
      <p:sp>
        <p:nvSpPr>
          <p:cNvPr id="16" name="Rounded Rectangle 15"/>
          <p:cNvSpPr/>
          <p:nvPr>
            <p:custDataLst>
              <p:tags r:id="rId7"/>
            </p:custDataLst>
          </p:nvPr>
        </p:nvSpPr>
        <p:spPr>
          <a:xfrm>
            <a:off x="251520" y="1362075"/>
            <a:ext cx="4059936"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r>
              <a:rPr lang="en-CA" b="1" i="1" dirty="0" smtClean="0">
                <a:solidFill>
                  <a:schemeClr val="tx1"/>
                </a:solidFill>
              </a:rPr>
              <a:t>How it got here</a:t>
            </a:r>
            <a:endParaRPr lang="en-CA" b="1" i="1" dirty="0">
              <a:solidFill>
                <a:schemeClr val="tx1"/>
              </a:solidFill>
            </a:endParaRPr>
          </a:p>
        </p:txBody>
      </p:sp>
      <p:sp>
        <p:nvSpPr>
          <p:cNvPr id="17" name="Rounded Rectangle 16"/>
          <p:cNvSpPr/>
          <p:nvPr>
            <p:custDataLst>
              <p:tags r:id="rId8"/>
            </p:custDataLst>
          </p:nvPr>
        </p:nvSpPr>
        <p:spPr>
          <a:xfrm>
            <a:off x="4814046" y="1362075"/>
            <a:ext cx="4063253"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r>
              <a:rPr lang="en-CA" b="1" i="1" dirty="0" smtClean="0">
                <a:solidFill>
                  <a:schemeClr val="tx1"/>
                </a:solidFill>
              </a:rPr>
              <a:t>Where it’s going</a:t>
            </a:r>
            <a:endParaRPr lang="en-CA" b="1" i="1" dirty="0">
              <a:solidFill>
                <a:schemeClr val="tx1"/>
              </a:solidFill>
            </a:endParaRPr>
          </a:p>
        </p:txBody>
      </p:sp>
      <p:grpSp>
        <p:nvGrpSpPr>
          <p:cNvPr id="9" name="Group 135"/>
          <p:cNvGrpSpPr/>
          <p:nvPr>
            <p:custDataLst>
              <p:tags r:id="rId9"/>
            </p:custDataLst>
          </p:nvPr>
        </p:nvGrpSpPr>
        <p:grpSpPr>
          <a:xfrm>
            <a:off x="251520" y="5445224"/>
            <a:ext cx="8625780" cy="838201"/>
            <a:chOff x="328291" y="4509120"/>
            <a:chExt cx="8491858" cy="838201"/>
          </a:xfrm>
        </p:grpSpPr>
        <p:sp>
          <p:nvSpPr>
            <p:cNvPr id="10" name="Rounded Rectangle 9"/>
            <p:cNvSpPr/>
            <p:nvPr/>
          </p:nvSpPr>
          <p:spPr>
            <a:xfrm>
              <a:off x="328613" y="4509120"/>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7300" indent="-180975" algn="l"/>
              <a:r>
                <a:rPr lang="en-CA" sz="1200" dirty="0" smtClean="0">
                  <a:solidFill>
                    <a:schemeClr val="tx1"/>
                  </a:solidFill>
                </a:rPr>
                <a:t>As the COBOL and RPG Boomers age, so too do the systems they ran and maintained. But since no new developer wants to learn COBOL or RPG, businesses are faced with modernizing their systems, or paying huge skyrocketing salaries to developers just to keep someone available to maintain the system.</a:t>
              </a:r>
            </a:p>
          </p:txBody>
        </p:sp>
        <p:pic>
          <p:nvPicPr>
            <p:cNvPr id="11" name="Picture 10" descr="insight.png"/>
            <p:cNvPicPr>
              <a:picLocks noChangeAspect="1"/>
            </p:cNvPicPr>
            <p:nvPr/>
          </p:nvPicPr>
          <p:blipFill>
            <a:blip r:embed="rId13" cstate="print"/>
            <a:stretch>
              <a:fillRect/>
            </a:stretch>
          </p:blipFill>
          <p:spPr>
            <a:xfrm>
              <a:off x="328291" y="4509120"/>
              <a:ext cx="1000207" cy="838201"/>
            </a:xfrm>
            <a:prstGeom prst="rect">
              <a:avLst/>
            </a:prstGeom>
          </p:spPr>
        </p:pic>
      </p:grpSp>
      <p:pic>
        <p:nvPicPr>
          <p:cNvPr id="13" name="Picture 12" descr="sample_linkbar-itrgNEW.gif">
            <a:hlinkClick r:id="rId14"/>
          </p:cNvPr>
          <p:cNvPicPr>
            <a:picLocks noChangeAspect="1"/>
          </p:cNvPicPr>
          <p:nvPr/>
        </p:nvPicPr>
        <p:blipFill>
          <a:blip r:embed="rId1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 name="Object 75" hidden="1"/>
          <p:cNvGraphicFramePr>
            <a:graphicFrameLocks noChangeAspect="1"/>
          </p:cNvGraphicFramePr>
          <p:nvPr/>
        </p:nvGraphicFramePr>
        <p:xfrm>
          <a:off x="0" y="0"/>
          <a:ext cx="158750" cy="158750"/>
        </p:xfrm>
        <a:graphic>
          <a:graphicData uri="http://schemas.openxmlformats.org/presentationml/2006/ole">
            <p:oleObj spid="_x0000_s109570" name="think-cell Slide" r:id="rId33" imgW="360" imgH="360" progId="">
              <p:embed/>
            </p:oleObj>
          </a:graphicData>
        </a:graphic>
      </p:graphicFrame>
      <p:sp>
        <p:nvSpPr>
          <p:cNvPr id="2" name="Title 1"/>
          <p:cNvSpPr>
            <a:spLocks noGrp="1"/>
          </p:cNvSpPr>
          <p:nvPr>
            <p:ph type="title"/>
            <p:custDataLst>
              <p:tags r:id="rId2"/>
            </p:custDataLst>
          </p:nvPr>
        </p:nvSpPr>
        <p:spPr/>
        <p:txBody>
          <a:bodyPr/>
          <a:lstStyle/>
          <a:p>
            <a:r>
              <a:rPr lang="en-US" dirty="0" smtClean="0"/>
              <a:t>Legacy Software Modernization Services Evaluation Criteria &amp; Weighting Factors</a:t>
            </a:r>
            <a:endParaRPr lang="en-US" dirty="0"/>
          </a:p>
        </p:txBody>
      </p:sp>
      <p:grpSp>
        <p:nvGrpSpPr>
          <p:cNvPr id="3" name="Group 88"/>
          <p:cNvGrpSpPr/>
          <p:nvPr/>
        </p:nvGrpSpPr>
        <p:grpSpPr>
          <a:xfrm>
            <a:off x="5354647" y="1016732"/>
            <a:ext cx="3356283" cy="1824319"/>
            <a:chOff x="5610442" y="1016732"/>
            <a:chExt cx="3399036" cy="1824319"/>
          </a:xfrm>
        </p:grpSpPr>
        <p:graphicFrame>
          <p:nvGraphicFramePr>
            <p:cNvPr id="43" name="Chart 42"/>
            <p:cNvGraphicFramePr/>
            <p:nvPr/>
          </p:nvGraphicFramePr>
          <p:xfrm>
            <a:off x="5876269" y="1016732"/>
            <a:ext cx="2771597" cy="1824319"/>
          </p:xfrm>
          <a:graphic>
            <a:graphicData uri="http://schemas.openxmlformats.org/drawingml/2006/chart">
              <c:chart xmlns:c="http://schemas.openxmlformats.org/drawingml/2006/chart" xmlns:r="http://schemas.openxmlformats.org/officeDocument/2006/relationships" r:id="rId34"/>
            </a:graphicData>
          </a:graphic>
        </p:graphicFrame>
        <p:sp>
          <p:nvSpPr>
            <p:cNvPr id="51" name="TextBox 50"/>
            <p:cNvSpPr txBox="1"/>
            <p:nvPr/>
          </p:nvSpPr>
          <p:spPr>
            <a:xfrm>
              <a:off x="5610442" y="1771632"/>
              <a:ext cx="872989" cy="276999"/>
            </a:xfrm>
            <a:prstGeom prst="rect">
              <a:avLst/>
            </a:prstGeom>
            <a:noFill/>
          </p:spPr>
          <p:txBody>
            <a:bodyPr wrap="square" rtlCol="0">
              <a:spAutoFit/>
            </a:bodyPr>
            <a:lstStyle/>
            <a:p>
              <a:pPr algn="r"/>
              <a:r>
                <a:rPr lang="en-US" sz="1200" dirty="0" smtClean="0"/>
                <a:t>Features</a:t>
              </a:r>
              <a:endParaRPr lang="en-US" sz="1200" dirty="0"/>
            </a:p>
          </p:txBody>
        </p:sp>
        <p:sp>
          <p:nvSpPr>
            <p:cNvPr id="52" name="TextBox 51"/>
            <p:cNvSpPr txBox="1"/>
            <p:nvPr/>
          </p:nvSpPr>
          <p:spPr>
            <a:xfrm>
              <a:off x="8018221" y="1357290"/>
              <a:ext cx="949182" cy="276999"/>
            </a:xfrm>
            <a:prstGeom prst="rect">
              <a:avLst/>
            </a:prstGeom>
            <a:noFill/>
          </p:spPr>
          <p:txBody>
            <a:bodyPr wrap="square" rtlCol="0">
              <a:spAutoFit/>
            </a:bodyPr>
            <a:lstStyle/>
            <a:p>
              <a:r>
                <a:rPr lang="en-US" sz="1200" dirty="0" smtClean="0"/>
                <a:t>Usability</a:t>
              </a:r>
              <a:endParaRPr lang="en-US" sz="1200" dirty="0"/>
            </a:p>
          </p:txBody>
        </p:sp>
        <p:sp>
          <p:nvSpPr>
            <p:cNvPr id="84" name="TextBox 83"/>
            <p:cNvSpPr txBox="1"/>
            <p:nvPr/>
          </p:nvSpPr>
          <p:spPr>
            <a:xfrm>
              <a:off x="7988288" y="2232012"/>
              <a:ext cx="1021190" cy="276999"/>
            </a:xfrm>
            <a:prstGeom prst="rect">
              <a:avLst/>
            </a:prstGeom>
            <a:noFill/>
          </p:spPr>
          <p:txBody>
            <a:bodyPr wrap="square" rtlCol="0">
              <a:spAutoFit/>
            </a:bodyPr>
            <a:lstStyle/>
            <a:p>
              <a:pPr algn="l"/>
              <a:r>
                <a:rPr lang="en-US" sz="1200" dirty="0" smtClean="0"/>
                <a:t>Architecture</a:t>
              </a:r>
              <a:endParaRPr lang="en-US" sz="1200" dirty="0"/>
            </a:p>
          </p:txBody>
        </p:sp>
      </p:grpSp>
      <p:grpSp>
        <p:nvGrpSpPr>
          <p:cNvPr id="4" name="Group 89"/>
          <p:cNvGrpSpPr/>
          <p:nvPr>
            <p:custDataLst>
              <p:tags r:id="rId3"/>
            </p:custDataLst>
          </p:nvPr>
        </p:nvGrpSpPr>
        <p:grpSpPr>
          <a:xfrm>
            <a:off x="5525576" y="2657622"/>
            <a:ext cx="2902629" cy="1698115"/>
            <a:chOff x="5548305" y="2626930"/>
            <a:chExt cx="2902629" cy="1698115"/>
          </a:xfrm>
        </p:grpSpPr>
        <p:graphicFrame>
          <p:nvGraphicFramePr>
            <p:cNvPr id="50" name="Chart 49"/>
            <p:cNvGraphicFramePr/>
            <p:nvPr/>
          </p:nvGraphicFramePr>
          <p:xfrm>
            <a:off x="5548305" y="2662790"/>
            <a:ext cx="2902629" cy="1639172"/>
          </p:xfrm>
          <a:graphic>
            <a:graphicData uri="http://schemas.openxmlformats.org/drawingml/2006/chart">
              <c:chart xmlns:c="http://schemas.openxmlformats.org/drawingml/2006/chart" xmlns:r="http://schemas.openxmlformats.org/officeDocument/2006/relationships" r:id="rId35"/>
            </a:graphicData>
          </a:graphic>
        </p:graphicFrame>
        <p:sp>
          <p:nvSpPr>
            <p:cNvPr id="60" name="TextBox 59"/>
            <p:cNvSpPr txBox="1"/>
            <p:nvPr/>
          </p:nvSpPr>
          <p:spPr>
            <a:xfrm>
              <a:off x="6464931" y="2626930"/>
              <a:ext cx="1106336" cy="276999"/>
            </a:xfrm>
            <a:prstGeom prst="rect">
              <a:avLst/>
            </a:prstGeom>
            <a:noFill/>
          </p:spPr>
          <p:txBody>
            <a:bodyPr wrap="square" rtlCol="0">
              <a:spAutoFit/>
            </a:bodyPr>
            <a:lstStyle/>
            <a:p>
              <a:r>
                <a:rPr lang="en-US" sz="1200" b="1" dirty="0" smtClean="0"/>
                <a:t>Product</a:t>
              </a:r>
              <a:endParaRPr lang="en-US" sz="1200" b="1" dirty="0"/>
            </a:p>
          </p:txBody>
        </p:sp>
        <p:sp>
          <p:nvSpPr>
            <p:cNvPr id="61" name="TextBox 60"/>
            <p:cNvSpPr txBox="1"/>
            <p:nvPr/>
          </p:nvSpPr>
          <p:spPr>
            <a:xfrm>
              <a:off x="6484064" y="4048046"/>
              <a:ext cx="1106336" cy="276999"/>
            </a:xfrm>
            <a:prstGeom prst="rect">
              <a:avLst/>
            </a:prstGeom>
            <a:noFill/>
          </p:spPr>
          <p:txBody>
            <a:bodyPr wrap="square" rtlCol="0">
              <a:spAutoFit/>
            </a:bodyPr>
            <a:lstStyle/>
            <a:p>
              <a:r>
                <a:rPr lang="en-US" sz="1200" b="1" dirty="0" smtClean="0"/>
                <a:t>Vendor</a:t>
              </a:r>
              <a:endParaRPr lang="en-US" sz="1200" b="1" dirty="0"/>
            </a:p>
          </p:txBody>
        </p:sp>
      </p:grpSp>
      <p:sp>
        <p:nvSpPr>
          <p:cNvPr id="33" name="TextBox 32"/>
          <p:cNvSpPr txBox="1"/>
          <p:nvPr>
            <p:custDataLst>
              <p:tags r:id="rId4"/>
            </p:custDataLst>
          </p:nvPr>
        </p:nvSpPr>
        <p:spPr>
          <a:xfrm>
            <a:off x="257174" y="3668601"/>
            <a:ext cx="4919472" cy="322659"/>
          </a:xfrm>
          <a:prstGeom prst="round2SameRect">
            <a:avLst/>
          </a:prstGeom>
          <a:noFill/>
          <a:ln>
            <a:noFill/>
          </a:ln>
        </p:spPr>
        <p:txBody>
          <a:bodyPr wrap="square">
            <a:spAutoFit/>
          </a:bodyPr>
          <a:lstStyle/>
          <a:p>
            <a:pPr algn="l">
              <a:defRPr/>
            </a:pPr>
            <a:r>
              <a:rPr lang="en-US" sz="1400" dirty="0" smtClean="0">
                <a:latin typeface="Arial" pitchFamily="34" charset="0"/>
                <a:cs typeface="Arial" pitchFamily="34" charset="0"/>
              </a:rPr>
              <a:t>Vendor </a:t>
            </a:r>
            <a:r>
              <a:rPr lang="en-US" sz="1400" dirty="0">
                <a:latin typeface="Arial" pitchFamily="34" charset="0"/>
                <a:cs typeface="Arial" pitchFamily="34" charset="0"/>
              </a:rPr>
              <a:t>Evaluation</a:t>
            </a:r>
          </a:p>
        </p:txBody>
      </p:sp>
      <p:grpSp>
        <p:nvGrpSpPr>
          <p:cNvPr id="5" name="Group 72"/>
          <p:cNvGrpSpPr/>
          <p:nvPr>
            <p:custDataLst>
              <p:tags r:id="rId5"/>
            </p:custDataLst>
          </p:nvPr>
        </p:nvGrpSpPr>
        <p:grpSpPr>
          <a:xfrm>
            <a:off x="257174" y="4546477"/>
            <a:ext cx="4916339" cy="457200"/>
            <a:chOff x="271462" y="4518752"/>
            <a:chExt cx="4916339" cy="365760"/>
          </a:xfrm>
        </p:grpSpPr>
        <p:sp>
          <p:nvSpPr>
            <p:cNvPr id="35" name="Flowchart: Stored Data 20"/>
            <p:cNvSpPr>
              <a:spLocks noChangeArrowheads="1"/>
            </p:cNvSpPr>
            <p:nvPr>
              <p:custDataLst>
                <p:tags r:id="rId29"/>
              </p:custDataLst>
            </p:nvPr>
          </p:nvSpPr>
          <p:spPr bwMode="auto">
            <a:xfrm flipH="1">
              <a:off x="1822809" y="4518752"/>
              <a:ext cx="3364992" cy="365760"/>
            </a:xfrm>
            <a:prstGeom prst="rect">
              <a:avLst/>
            </a:prstGeom>
            <a:solidFill>
              <a:schemeClr val="accent2">
                <a:lumMod val="20000"/>
                <a:lumOff val="8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Vendor is committed to the space and has a future product and portfolio roadmap.</a:t>
              </a:r>
              <a:endParaRPr lang="en-US" sz="1200" dirty="0">
                <a:solidFill>
                  <a:schemeClr val="bg1">
                    <a:lumMod val="10000"/>
                  </a:schemeClr>
                </a:solidFill>
                <a:latin typeface="Arial" pitchFamily="34" charset="0"/>
                <a:cs typeface="Arial" pitchFamily="34" charset="0"/>
              </a:endParaRPr>
            </a:p>
          </p:txBody>
        </p:sp>
        <p:sp>
          <p:nvSpPr>
            <p:cNvPr id="36" name="Rectangle 15"/>
            <p:cNvSpPr>
              <a:spLocks noChangeArrowheads="1"/>
            </p:cNvSpPr>
            <p:nvPr>
              <p:custDataLst>
                <p:tags r:id="rId30"/>
              </p:custDataLst>
            </p:nvPr>
          </p:nvSpPr>
          <p:spPr bwMode="auto">
            <a:xfrm flipH="1">
              <a:off x="271462" y="4518752"/>
              <a:ext cx="1556109" cy="365760"/>
            </a:xfrm>
            <a:prstGeom prst="rect">
              <a:avLst/>
            </a:prstGeom>
            <a:solidFill>
              <a:schemeClr val="accent2">
                <a:lumMod val="20000"/>
                <a:lumOff val="8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Strategy</a:t>
              </a:r>
              <a:endParaRPr lang="en-US" sz="1400" dirty="0">
                <a:solidFill>
                  <a:schemeClr val="bg1">
                    <a:lumMod val="10000"/>
                  </a:schemeClr>
                </a:solidFill>
                <a:latin typeface="Arial" pitchFamily="34" charset="0"/>
                <a:cs typeface="Arial" pitchFamily="34" charset="0"/>
              </a:endParaRPr>
            </a:p>
          </p:txBody>
        </p:sp>
      </p:grpSp>
      <p:grpSp>
        <p:nvGrpSpPr>
          <p:cNvPr id="6" name="Group 71"/>
          <p:cNvGrpSpPr/>
          <p:nvPr>
            <p:custDataLst>
              <p:tags r:id="rId6"/>
            </p:custDataLst>
          </p:nvPr>
        </p:nvGrpSpPr>
        <p:grpSpPr>
          <a:xfrm>
            <a:off x="257175" y="5065100"/>
            <a:ext cx="4921101" cy="457200"/>
            <a:chOff x="266700" y="4896044"/>
            <a:chExt cx="4921101" cy="365760"/>
          </a:xfrm>
        </p:grpSpPr>
        <p:sp>
          <p:nvSpPr>
            <p:cNvPr id="38" name="Flowchart: Stored Data 21"/>
            <p:cNvSpPr>
              <a:spLocks noChangeArrowheads="1"/>
            </p:cNvSpPr>
            <p:nvPr>
              <p:custDataLst>
                <p:tags r:id="rId27"/>
              </p:custDataLst>
            </p:nvPr>
          </p:nvSpPr>
          <p:spPr bwMode="auto">
            <a:xfrm flipH="1">
              <a:off x="1822809" y="4896044"/>
              <a:ext cx="3364992" cy="365760"/>
            </a:xfrm>
            <a:prstGeom prst="rect">
              <a:avLst/>
            </a:prstGeom>
            <a:solidFill>
              <a:schemeClr val="accent2">
                <a:lumMod val="40000"/>
                <a:lumOff val="6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Vendor offers global coverage and is able to sell and provide post-sales support. </a:t>
              </a:r>
              <a:endParaRPr lang="en-US" sz="1200" dirty="0">
                <a:solidFill>
                  <a:schemeClr val="bg1">
                    <a:lumMod val="10000"/>
                  </a:schemeClr>
                </a:solidFill>
                <a:latin typeface="Arial" pitchFamily="34" charset="0"/>
                <a:cs typeface="Arial" pitchFamily="34" charset="0"/>
              </a:endParaRPr>
            </a:p>
          </p:txBody>
        </p:sp>
        <p:sp>
          <p:nvSpPr>
            <p:cNvPr id="39" name="Rectangle 38"/>
            <p:cNvSpPr>
              <a:spLocks noChangeArrowheads="1"/>
            </p:cNvSpPr>
            <p:nvPr>
              <p:custDataLst>
                <p:tags r:id="rId28"/>
              </p:custDataLst>
            </p:nvPr>
          </p:nvSpPr>
          <p:spPr bwMode="auto">
            <a:xfrm flipH="1">
              <a:off x="266700" y="4896044"/>
              <a:ext cx="1547813" cy="365760"/>
            </a:xfrm>
            <a:prstGeom prst="rect">
              <a:avLst/>
            </a:prstGeom>
            <a:solidFill>
              <a:schemeClr val="accent2">
                <a:lumMod val="40000"/>
                <a:lumOff val="6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Reach</a:t>
              </a:r>
              <a:endParaRPr lang="en-US" sz="1400" dirty="0">
                <a:solidFill>
                  <a:schemeClr val="bg1">
                    <a:lumMod val="10000"/>
                  </a:schemeClr>
                </a:solidFill>
                <a:latin typeface="Arial" pitchFamily="34" charset="0"/>
                <a:cs typeface="Arial" pitchFamily="34" charset="0"/>
              </a:endParaRPr>
            </a:p>
          </p:txBody>
        </p:sp>
      </p:grpSp>
      <p:grpSp>
        <p:nvGrpSpPr>
          <p:cNvPr id="7" name="Group 69"/>
          <p:cNvGrpSpPr/>
          <p:nvPr>
            <p:custDataLst>
              <p:tags r:id="rId7"/>
            </p:custDataLst>
          </p:nvPr>
        </p:nvGrpSpPr>
        <p:grpSpPr>
          <a:xfrm>
            <a:off x="257174" y="4027854"/>
            <a:ext cx="4916339" cy="457200"/>
            <a:chOff x="271462" y="4150086"/>
            <a:chExt cx="4916339" cy="365760"/>
          </a:xfrm>
        </p:grpSpPr>
        <p:sp>
          <p:nvSpPr>
            <p:cNvPr id="41" name="Flowchart: Stored Data 19"/>
            <p:cNvSpPr>
              <a:spLocks noChangeArrowheads="1"/>
            </p:cNvSpPr>
            <p:nvPr>
              <p:custDataLst>
                <p:tags r:id="rId25"/>
              </p:custDataLst>
            </p:nvPr>
          </p:nvSpPr>
          <p:spPr bwMode="auto">
            <a:xfrm flipH="1">
              <a:off x="1822809" y="4150086"/>
              <a:ext cx="3364992" cy="365760"/>
            </a:xfrm>
            <a:prstGeom prst="rect">
              <a:avLst/>
            </a:prstGeom>
            <a:solidFill>
              <a:schemeClr val="accent2">
                <a:lumMod val="40000"/>
                <a:lumOff val="60000"/>
              </a:schemeClr>
            </a:solidFill>
            <a:ln w="6350">
              <a:noFill/>
              <a:miter lim="800000"/>
              <a:headEnd/>
              <a:tailEnd/>
            </a:ln>
          </p:spPr>
          <p:txBody>
            <a:bodyPr anchor="ctr"/>
            <a:lstStyle/>
            <a:p>
              <a:pPr algn="l"/>
              <a:r>
                <a:rPr lang="en-US" sz="1200" dirty="0" smtClean="0">
                  <a:solidFill>
                    <a:schemeClr val="bg1">
                      <a:lumMod val="10000"/>
                    </a:schemeClr>
                  </a:solidFill>
                  <a:latin typeface="Arial" pitchFamily="34" charset="0"/>
                  <a:cs typeface="Arial" pitchFamily="34" charset="0"/>
                </a:rPr>
                <a:t>Vendor is profitable, knowledgeable, and will be around for the long-term.</a:t>
              </a:r>
            </a:p>
          </p:txBody>
        </p:sp>
        <p:sp>
          <p:nvSpPr>
            <p:cNvPr id="42" name="Rectangle 15"/>
            <p:cNvSpPr>
              <a:spLocks noChangeArrowheads="1"/>
            </p:cNvSpPr>
            <p:nvPr>
              <p:custDataLst>
                <p:tags r:id="rId26"/>
              </p:custDataLst>
            </p:nvPr>
          </p:nvSpPr>
          <p:spPr bwMode="auto">
            <a:xfrm flipH="1">
              <a:off x="271462" y="4150086"/>
              <a:ext cx="1556109" cy="365760"/>
            </a:xfrm>
            <a:prstGeom prst="rect">
              <a:avLst/>
            </a:prstGeom>
            <a:solidFill>
              <a:schemeClr val="accent2">
                <a:lumMod val="40000"/>
                <a:lumOff val="6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Viability</a:t>
              </a:r>
              <a:endParaRPr lang="en-US" sz="1400" dirty="0">
                <a:solidFill>
                  <a:schemeClr val="bg1">
                    <a:lumMod val="10000"/>
                  </a:schemeClr>
                </a:solidFill>
                <a:latin typeface="Arial" pitchFamily="34" charset="0"/>
                <a:cs typeface="Arial" pitchFamily="34" charset="0"/>
              </a:endParaRPr>
            </a:p>
          </p:txBody>
        </p:sp>
      </p:grpSp>
      <p:grpSp>
        <p:nvGrpSpPr>
          <p:cNvPr id="8" name="Group 70"/>
          <p:cNvGrpSpPr/>
          <p:nvPr>
            <p:custDataLst>
              <p:tags r:id="rId8"/>
            </p:custDataLst>
          </p:nvPr>
        </p:nvGrpSpPr>
        <p:grpSpPr>
          <a:xfrm>
            <a:off x="257175" y="5583723"/>
            <a:ext cx="4921101" cy="457200"/>
            <a:chOff x="266700" y="5270616"/>
            <a:chExt cx="4921101" cy="365760"/>
          </a:xfrm>
        </p:grpSpPr>
        <p:sp>
          <p:nvSpPr>
            <p:cNvPr id="48" name="Flowchart: Stored Data 21"/>
            <p:cNvSpPr>
              <a:spLocks noChangeArrowheads="1"/>
            </p:cNvSpPr>
            <p:nvPr>
              <p:custDataLst>
                <p:tags r:id="rId23"/>
              </p:custDataLst>
            </p:nvPr>
          </p:nvSpPr>
          <p:spPr bwMode="auto">
            <a:xfrm flipH="1">
              <a:off x="1822809" y="5270616"/>
              <a:ext cx="3364992" cy="365760"/>
            </a:xfrm>
            <a:prstGeom prst="rect">
              <a:avLst/>
            </a:prstGeom>
            <a:solidFill>
              <a:schemeClr val="accent2">
                <a:lumMod val="20000"/>
                <a:lumOff val="8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Vendor channel strategy is appropriate and the channels themselves are strong. </a:t>
              </a:r>
              <a:endParaRPr lang="en-US" sz="1200" dirty="0">
                <a:solidFill>
                  <a:schemeClr val="bg1">
                    <a:lumMod val="10000"/>
                  </a:schemeClr>
                </a:solidFill>
                <a:latin typeface="Arial" pitchFamily="34" charset="0"/>
                <a:cs typeface="Arial" pitchFamily="34" charset="0"/>
              </a:endParaRPr>
            </a:p>
          </p:txBody>
        </p:sp>
        <p:sp>
          <p:nvSpPr>
            <p:cNvPr id="49" name="Rectangle 48"/>
            <p:cNvSpPr>
              <a:spLocks noChangeArrowheads="1"/>
            </p:cNvSpPr>
            <p:nvPr>
              <p:custDataLst>
                <p:tags r:id="rId24"/>
              </p:custDataLst>
            </p:nvPr>
          </p:nvSpPr>
          <p:spPr bwMode="auto">
            <a:xfrm flipH="1">
              <a:off x="266700" y="5270616"/>
              <a:ext cx="1547813" cy="365760"/>
            </a:xfrm>
            <a:prstGeom prst="rect">
              <a:avLst/>
            </a:prstGeom>
            <a:solidFill>
              <a:schemeClr val="accent2">
                <a:lumMod val="20000"/>
                <a:lumOff val="8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Channel</a:t>
              </a:r>
              <a:endParaRPr lang="en-US" sz="1400" dirty="0">
                <a:solidFill>
                  <a:schemeClr val="bg1">
                    <a:lumMod val="10000"/>
                  </a:schemeClr>
                </a:solidFill>
                <a:latin typeface="Arial" pitchFamily="34" charset="0"/>
                <a:cs typeface="Arial" pitchFamily="34" charset="0"/>
              </a:endParaRPr>
            </a:p>
          </p:txBody>
        </p:sp>
      </p:grpSp>
      <p:sp>
        <p:nvSpPr>
          <p:cNvPr id="18" name="TextBox 17"/>
          <p:cNvSpPr txBox="1"/>
          <p:nvPr>
            <p:custDataLst>
              <p:tags r:id="rId9"/>
            </p:custDataLst>
          </p:nvPr>
        </p:nvSpPr>
        <p:spPr>
          <a:xfrm>
            <a:off x="259555" y="1251575"/>
            <a:ext cx="4918721" cy="322659"/>
          </a:xfrm>
          <a:prstGeom prst="round2SameRect">
            <a:avLst/>
          </a:prstGeom>
          <a:noFill/>
          <a:ln>
            <a:noFill/>
          </a:ln>
        </p:spPr>
        <p:txBody>
          <a:bodyPr wrap="square">
            <a:spAutoFit/>
          </a:bodyPr>
          <a:lstStyle/>
          <a:p>
            <a:pPr algn="l">
              <a:defRPr/>
            </a:pPr>
            <a:r>
              <a:rPr lang="en-US" sz="1400" dirty="0">
                <a:latin typeface="Arial" pitchFamily="34" charset="0"/>
                <a:cs typeface="Arial" pitchFamily="34" charset="0"/>
              </a:rPr>
              <a:t>Product Evaluation</a:t>
            </a:r>
          </a:p>
        </p:txBody>
      </p:sp>
      <p:grpSp>
        <p:nvGrpSpPr>
          <p:cNvPr id="9" name="Group 80"/>
          <p:cNvGrpSpPr/>
          <p:nvPr>
            <p:custDataLst>
              <p:tags r:id="rId10"/>
            </p:custDataLst>
          </p:nvPr>
        </p:nvGrpSpPr>
        <p:grpSpPr>
          <a:xfrm>
            <a:off x="259555" y="2634985"/>
            <a:ext cx="4918721" cy="457200"/>
            <a:chOff x="266699" y="2280254"/>
            <a:chExt cx="4918721" cy="365760"/>
          </a:xfrm>
          <a:solidFill>
            <a:schemeClr val="accent1">
              <a:lumMod val="40000"/>
              <a:lumOff val="60000"/>
            </a:schemeClr>
          </a:solidFill>
        </p:grpSpPr>
        <p:sp>
          <p:nvSpPr>
            <p:cNvPr id="22" name="Flowchart: Stored Data 21"/>
            <p:cNvSpPr>
              <a:spLocks noChangeArrowheads="1"/>
            </p:cNvSpPr>
            <p:nvPr>
              <p:custDataLst>
                <p:tags r:id="rId21"/>
              </p:custDataLst>
            </p:nvPr>
          </p:nvSpPr>
          <p:spPr bwMode="auto">
            <a:xfrm flipH="1">
              <a:off x="1820428" y="2280254"/>
              <a:ext cx="3364992" cy="365760"/>
            </a:xfrm>
            <a:prstGeom prst="rect">
              <a:avLst/>
            </a:prstGeom>
            <a:grp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The solution’s dashboard and reporting tools are intuitive and easy to use.</a:t>
              </a:r>
              <a:endParaRPr lang="en-US" sz="1200" dirty="0">
                <a:solidFill>
                  <a:schemeClr val="bg1">
                    <a:lumMod val="10000"/>
                  </a:schemeClr>
                </a:solidFill>
                <a:latin typeface="Arial" pitchFamily="34" charset="0"/>
                <a:cs typeface="Arial" pitchFamily="34" charset="0"/>
              </a:endParaRPr>
            </a:p>
          </p:txBody>
        </p:sp>
        <p:sp>
          <p:nvSpPr>
            <p:cNvPr id="23" name="Rectangle 22"/>
            <p:cNvSpPr>
              <a:spLocks noChangeArrowheads="1"/>
            </p:cNvSpPr>
            <p:nvPr>
              <p:custDataLst>
                <p:tags r:id="rId22"/>
              </p:custDataLst>
            </p:nvPr>
          </p:nvSpPr>
          <p:spPr bwMode="auto">
            <a:xfrm flipH="1">
              <a:off x="266699" y="2280254"/>
              <a:ext cx="1547813" cy="365760"/>
            </a:xfrm>
            <a:prstGeom prst="rect">
              <a:avLst/>
            </a:prstGeom>
            <a:grp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Usability</a:t>
              </a:r>
              <a:endParaRPr lang="en-US" sz="1400" dirty="0">
                <a:solidFill>
                  <a:schemeClr val="bg1">
                    <a:lumMod val="10000"/>
                  </a:schemeClr>
                </a:solidFill>
                <a:latin typeface="Arial" pitchFamily="34" charset="0"/>
                <a:cs typeface="Arial" pitchFamily="34" charset="0"/>
              </a:endParaRPr>
            </a:p>
          </p:txBody>
        </p:sp>
      </p:grpSp>
      <p:grpSp>
        <p:nvGrpSpPr>
          <p:cNvPr id="10" name="Group 79"/>
          <p:cNvGrpSpPr/>
          <p:nvPr>
            <p:custDataLst>
              <p:tags r:id="rId11"/>
            </p:custDataLst>
          </p:nvPr>
        </p:nvGrpSpPr>
        <p:grpSpPr>
          <a:xfrm>
            <a:off x="259555" y="3143054"/>
            <a:ext cx="4918721" cy="457200"/>
            <a:chOff x="266699" y="2655170"/>
            <a:chExt cx="4918721" cy="365760"/>
          </a:xfrm>
          <a:solidFill>
            <a:schemeClr val="accent1">
              <a:lumMod val="20000"/>
              <a:lumOff val="80000"/>
            </a:schemeClr>
          </a:solidFill>
        </p:grpSpPr>
        <p:sp>
          <p:nvSpPr>
            <p:cNvPr id="45" name="Flowchart: Stored Data 21"/>
            <p:cNvSpPr>
              <a:spLocks noChangeArrowheads="1"/>
            </p:cNvSpPr>
            <p:nvPr>
              <p:custDataLst>
                <p:tags r:id="rId19"/>
              </p:custDataLst>
            </p:nvPr>
          </p:nvSpPr>
          <p:spPr bwMode="auto">
            <a:xfrm flipH="1">
              <a:off x="1820428" y="2655170"/>
              <a:ext cx="3364992" cy="365760"/>
            </a:xfrm>
            <a:prstGeom prst="rect">
              <a:avLst/>
            </a:prstGeom>
            <a:grp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The delivery method of the solution aligns with what is expected within the space.</a:t>
              </a:r>
              <a:endParaRPr lang="en-US" sz="1200" dirty="0">
                <a:solidFill>
                  <a:schemeClr val="bg1">
                    <a:lumMod val="10000"/>
                  </a:schemeClr>
                </a:solidFill>
                <a:latin typeface="Arial" pitchFamily="34" charset="0"/>
                <a:cs typeface="Arial" pitchFamily="34" charset="0"/>
              </a:endParaRPr>
            </a:p>
          </p:txBody>
        </p:sp>
        <p:sp>
          <p:nvSpPr>
            <p:cNvPr id="46" name="Rectangle 45"/>
            <p:cNvSpPr>
              <a:spLocks noChangeArrowheads="1"/>
            </p:cNvSpPr>
            <p:nvPr>
              <p:custDataLst>
                <p:tags r:id="rId20"/>
              </p:custDataLst>
            </p:nvPr>
          </p:nvSpPr>
          <p:spPr bwMode="auto">
            <a:xfrm flipH="1">
              <a:off x="266699" y="2655170"/>
              <a:ext cx="1547813" cy="365760"/>
            </a:xfrm>
            <a:prstGeom prst="rect">
              <a:avLst/>
            </a:prstGeom>
            <a:grp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Architecture</a:t>
              </a:r>
              <a:endParaRPr lang="en-US" sz="1400" dirty="0">
                <a:solidFill>
                  <a:schemeClr val="bg1">
                    <a:lumMod val="10000"/>
                  </a:schemeClr>
                </a:solidFill>
                <a:latin typeface="Arial" pitchFamily="34" charset="0"/>
                <a:cs typeface="Arial" pitchFamily="34" charset="0"/>
              </a:endParaRPr>
            </a:p>
          </p:txBody>
        </p:sp>
      </p:grpSp>
      <p:grpSp>
        <p:nvGrpSpPr>
          <p:cNvPr id="11" name="Group 81"/>
          <p:cNvGrpSpPr/>
          <p:nvPr>
            <p:custDataLst>
              <p:tags r:id="rId12"/>
            </p:custDataLst>
          </p:nvPr>
        </p:nvGrpSpPr>
        <p:grpSpPr>
          <a:xfrm>
            <a:off x="259555" y="2126916"/>
            <a:ext cx="4918721" cy="457200"/>
            <a:chOff x="266699" y="1905337"/>
            <a:chExt cx="4918721" cy="365760"/>
          </a:xfrm>
          <a:solidFill>
            <a:schemeClr val="accent1">
              <a:lumMod val="20000"/>
              <a:lumOff val="80000"/>
            </a:schemeClr>
          </a:solidFill>
        </p:grpSpPr>
        <p:sp>
          <p:nvSpPr>
            <p:cNvPr id="26" name="Flowchart: Stored Data 20"/>
            <p:cNvSpPr>
              <a:spLocks noChangeArrowheads="1"/>
            </p:cNvSpPr>
            <p:nvPr>
              <p:custDataLst>
                <p:tags r:id="rId17"/>
              </p:custDataLst>
            </p:nvPr>
          </p:nvSpPr>
          <p:spPr bwMode="auto">
            <a:xfrm flipH="1">
              <a:off x="1820428" y="1905337"/>
              <a:ext cx="3364992" cy="365760"/>
            </a:xfrm>
            <a:prstGeom prst="rect">
              <a:avLst/>
            </a:prstGeom>
            <a:grpFill/>
            <a:ln w="6350">
              <a:noFill/>
              <a:miter lim="800000"/>
              <a:headEnd/>
              <a:tailEnd/>
            </a:ln>
            <a:effectLst/>
          </p:spPr>
          <p:txBody>
            <a:bodyPr anchor="ctr"/>
            <a:lstStyle/>
            <a:p>
              <a:pPr algn="l">
                <a:defRPr/>
              </a:pPr>
              <a:r>
                <a:rPr lang="en-US" sz="1200" dirty="0">
                  <a:solidFill>
                    <a:schemeClr val="bg1">
                      <a:lumMod val="10000"/>
                    </a:schemeClr>
                  </a:solidFill>
                  <a:latin typeface="Arial" pitchFamily="34" charset="0"/>
                  <a:cs typeface="Arial" pitchFamily="34" charset="0"/>
                </a:rPr>
                <a:t>The five year TCO of the solution is economical.</a:t>
              </a:r>
            </a:p>
          </p:txBody>
        </p:sp>
        <p:sp>
          <p:nvSpPr>
            <p:cNvPr id="78" name="Rectangle 77"/>
            <p:cNvSpPr>
              <a:spLocks noChangeArrowheads="1"/>
            </p:cNvSpPr>
            <p:nvPr>
              <p:custDataLst>
                <p:tags r:id="rId18"/>
              </p:custDataLst>
            </p:nvPr>
          </p:nvSpPr>
          <p:spPr bwMode="auto">
            <a:xfrm flipH="1">
              <a:off x="266699" y="1905337"/>
              <a:ext cx="1547813" cy="365760"/>
            </a:xfrm>
            <a:prstGeom prst="rect">
              <a:avLst/>
            </a:prstGeom>
            <a:grp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Affordability</a:t>
              </a:r>
              <a:endParaRPr lang="en-US" sz="1400" dirty="0">
                <a:solidFill>
                  <a:schemeClr val="bg1">
                    <a:lumMod val="10000"/>
                  </a:schemeClr>
                </a:solidFill>
                <a:latin typeface="Arial" pitchFamily="34" charset="0"/>
                <a:cs typeface="Arial" pitchFamily="34" charset="0"/>
              </a:endParaRPr>
            </a:p>
          </p:txBody>
        </p:sp>
      </p:grpSp>
      <p:grpSp>
        <p:nvGrpSpPr>
          <p:cNvPr id="12" name="Group 82"/>
          <p:cNvGrpSpPr/>
          <p:nvPr>
            <p:custDataLst>
              <p:tags r:id="rId13"/>
            </p:custDataLst>
          </p:nvPr>
        </p:nvGrpSpPr>
        <p:grpSpPr>
          <a:xfrm>
            <a:off x="259555" y="1618847"/>
            <a:ext cx="4918721" cy="457200"/>
            <a:chOff x="266699" y="1530420"/>
            <a:chExt cx="4918721" cy="365760"/>
          </a:xfrm>
          <a:solidFill>
            <a:schemeClr val="accent1">
              <a:lumMod val="40000"/>
              <a:lumOff val="60000"/>
            </a:schemeClr>
          </a:solidFill>
        </p:grpSpPr>
        <p:sp>
          <p:nvSpPr>
            <p:cNvPr id="24" name="Flowchart: Stored Data 19"/>
            <p:cNvSpPr>
              <a:spLocks noChangeArrowheads="1"/>
            </p:cNvSpPr>
            <p:nvPr>
              <p:custDataLst>
                <p:tags r:id="rId15"/>
              </p:custDataLst>
            </p:nvPr>
          </p:nvSpPr>
          <p:spPr bwMode="auto">
            <a:xfrm flipH="1">
              <a:off x="1820428" y="1530420"/>
              <a:ext cx="3364992" cy="365760"/>
            </a:xfrm>
            <a:prstGeom prst="rect">
              <a:avLst/>
            </a:prstGeom>
            <a:grpFill/>
            <a:ln w="6350">
              <a:noFill/>
              <a:miter lim="800000"/>
              <a:headEnd/>
              <a:tailEnd/>
            </a:ln>
          </p:spPr>
          <p:txBody>
            <a:bodyPr anchor="ctr"/>
            <a:lstStyle/>
            <a:p>
              <a:pPr algn="l"/>
              <a:r>
                <a:rPr lang="en-US" sz="1200" dirty="0" smtClean="0">
                  <a:solidFill>
                    <a:schemeClr val="bg1">
                      <a:lumMod val="10000"/>
                    </a:schemeClr>
                  </a:solidFill>
                  <a:latin typeface="Arial" pitchFamily="34" charset="0"/>
                  <a:cs typeface="Arial" pitchFamily="34" charset="0"/>
                </a:rPr>
                <a:t>The solution provides basic </a:t>
              </a:r>
            </a:p>
            <a:p>
              <a:pPr algn="l"/>
              <a:r>
                <a:rPr lang="en-US" sz="1200" dirty="0" smtClean="0">
                  <a:solidFill>
                    <a:schemeClr val="bg1">
                      <a:lumMod val="10000"/>
                    </a:schemeClr>
                  </a:solidFill>
                  <a:latin typeface="Arial" pitchFamily="34" charset="0"/>
                  <a:cs typeface="Arial" pitchFamily="34" charset="0"/>
                </a:rPr>
                <a:t>and advanced feature/functionality.</a:t>
              </a:r>
            </a:p>
          </p:txBody>
        </p:sp>
        <p:sp>
          <p:nvSpPr>
            <p:cNvPr id="79" name="Rectangle 78"/>
            <p:cNvSpPr>
              <a:spLocks noChangeArrowheads="1"/>
            </p:cNvSpPr>
            <p:nvPr>
              <p:custDataLst>
                <p:tags r:id="rId16"/>
              </p:custDataLst>
            </p:nvPr>
          </p:nvSpPr>
          <p:spPr bwMode="auto">
            <a:xfrm flipH="1">
              <a:off x="266699" y="1530420"/>
              <a:ext cx="1547813" cy="365760"/>
            </a:xfrm>
            <a:prstGeom prst="rect">
              <a:avLst/>
            </a:prstGeom>
            <a:grp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Features</a:t>
              </a:r>
              <a:endParaRPr lang="en-US" sz="1400" dirty="0">
                <a:solidFill>
                  <a:schemeClr val="bg1">
                    <a:lumMod val="10000"/>
                  </a:schemeClr>
                </a:solidFill>
                <a:latin typeface="Arial" pitchFamily="34" charset="0"/>
                <a:cs typeface="Arial" pitchFamily="34" charset="0"/>
              </a:endParaRPr>
            </a:p>
          </p:txBody>
        </p:sp>
      </p:grpSp>
      <p:grpSp>
        <p:nvGrpSpPr>
          <p:cNvPr id="13" name="Group 88"/>
          <p:cNvGrpSpPr/>
          <p:nvPr>
            <p:custDataLst>
              <p:tags r:id="rId14"/>
            </p:custDataLst>
          </p:nvPr>
        </p:nvGrpSpPr>
        <p:grpSpPr>
          <a:xfrm>
            <a:off x="5308609" y="4211646"/>
            <a:ext cx="3402324" cy="1824319"/>
            <a:chOff x="5564956" y="1016732"/>
            <a:chExt cx="3445662" cy="1824319"/>
          </a:xfrm>
        </p:grpSpPr>
        <p:graphicFrame>
          <p:nvGraphicFramePr>
            <p:cNvPr id="54" name="Chart 53"/>
            <p:cNvGraphicFramePr/>
            <p:nvPr/>
          </p:nvGraphicFramePr>
          <p:xfrm>
            <a:off x="5876269" y="1016732"/>
            <a:ext cx="2771597" cy="1824319"/>
          </p:xfrm>
          <a:graphic>
            <a:graphicData uri="http://schemas.openxmlformats.org/drawingml/2006/chart">
              <c:chart xmlns:c="http://schemas.openxmlformats.org/drawingml/2006/chart" xmlns:r="http://schemas.openxmlformats.org/officeDocument/2006/relationships" r:id="rId36"/>
            </a:graphicData>
          </a:graphic>
        </p:graphicFrame>
        <p:sp>
          <p:nvSpPr>
            <p:cNvPr id="55" name="TextBox 54"/>
            <p:cNvSpPr txBox="1"/>
            <p:nvPr/>
          </p:nvSpPr>
          <p:spPr>
            <a:xfrm>
              <a:off x="5564956" y="1798607"/>
              <a:ext cx="949182" cy="276999"/>
            </a:xfrm>
            <a:prstGeom prst="rect">
              <a:avLst/>
            </a:prstGeom>
            <a:noFill/>
          </p:spPr>
          <p:txBody>
            <a:bodyPr wrap="square" rtlCol="0">
              <a:spAutoFit/>
            </a:bodyPr>
            <a:lstStyle/>
            <a:p>
              <a:pPr algn="r"/>
              <a:r>
                <a:rPr lang="en-US" sz="1200" dirty="0" smtClean="0"/>
                <a:t>Viability</a:t>
              </a:r>
              <a:endParaRPr lang="en-US" sz="1200" dirty="0"/>
            </a:p>
          </p:txBody>
        </p:sp>
        <p:sp>
          <p:nvSpPr>
            <p:cNvPr id="62" name="TextBox 61"/>
            <p:cNvSpPr txBox="1"/>
            <p:nvPr/>
          </p:nvSpPr>
          <p:spPr>
            <a:xfrm>
              <a:off x="8019364" y="1246922"/>
              <a:ext cx="949182" cy="276999"/>
            </a:xfrm>
            <a:prstGeom prst="rect">
              <a:avLst/>
            </a:prstGeom>
            <a:noFill/>
          </p:spPr>
          <p:txBody>
            <a:bodyPr wrap="square" rtlCol="0">
              <a:spAutoFit/>
            </a:bodyPr>
            <a:lstStyle/>
            <a:p>
              <a:pPr algn="l"/>
              <a:r>
                <a:rPr lang="en-US" sz="1200" dirty="0" smtClean="0"/>
                <a:t>Strategy</a:t>
              </a:r>
              <a:endParaRPr lang="en-US" sz="1200" dirty="0"/>
            </a:p>
          </p:txBody>
        </p:sp>
        <p:sp>
          <p:nvSpPr>
            <p:cNvPr id="63" name="TextBox 62"/>
            <p:cNvSpPr txBox="1"/>
            <p:nvPr/>
          </p:nvSpPr>
          <p:spPr>
            <a:xfrm>
              <a:off x="7989429" y="1798607"/>
              <a:ext cx="1021189" cy="276999"/>
            </a:xfrm>
            <a:prstGeom prst="rect">
              <a:avLst/>
            </a:prstGeom>
            <a:noFill/>
          </p:spPr>
          <p:txBody>
            <a:bodyPr wrap="square" rtlCol="0">
              <a:spAutoFit/>
            </a:bodyPr>
            <a:lstStyle/>
            <a:p>
              <a:pPr algn="l"/>
              <a:r>
                <a:rPr lang="en-US" sz="1200" dirty="0" smtClean="0"/>
                <a:t>Reach</a:t>
              </a:r>
            </a:p>
          </p:txBody>
        </p:sp>
        <p:sp>
          <p:nvSpPr>
            <p:cNvPr id="64" name="TextBox 63"/>
            <p:cNvSpPr txBox="1"/>
            <p:nvPr/>
          </p:nvSpPr>
          <p:spPr>
            <a:xfrm>
              <a:off x="7989428" y="2258987"/>
              <a:ext cx="978119" cy="276999"/>
            </a:xfrm>
            <a:prstGeom prst="rect">
              <a:avLst/>
            </a:prstGeom>
            <a:noFill/>
          </p:spPr>
          <p:txBody>
            <a:bodyPr wrap="square" rtlCol="0">
              <a:spAutoFit/>
            </a:bodyPr>
            <a:lstStyle/>
            <a:p>
              <a:pPr algn="l"/>
              <a:r>
                <a:rPr lang="en-US" sz="1200" dirty="0" smtClean="0"/>
                <a:t>Channel</a:t>
              </a:r>
              <a:endParaRPr lang="en-US" sz="1200" dirty="0"/>
            </a:p>
          </p:txBody>
        </p:sp>
      </p:grpSp>
      <p:pic>
        <p:nvPicPr>
          <p:cNvPr id="47" name="Picture 46" descr="sample_linkbar-itrgNEW.gif">
            <a:hlinkClick r:id="rId37"/>
          </p:cNvPr>
          <p:cNvPicPr>
            <a:picLocks noChangeAspect="1"/>
          </p:cNvPicPr>
          <p:nvPr/>
        </p:nvPicPr>
        <p:blipFill>
          <a:blip r:embed="rId38"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Info-Tech Legacy Software Modernization Services Vendor Landscape</a:t>
            </a:r>
            <a:endParaRPr lang="en-US" dirty="0"/>
          </a:p>
        </p:txBody>
      </p:sp>
      <p:sp>
        <p:nvSpPr>
          <p:cNvPr id="5" name="Rectangle 4"/>
          <p:cNvSpPr/>
          <p:nvPr/>
        </p:nvSpPr>
        <p:spPr>
          <a:xfrm>
            <a:off x="416560" y="1611094"/>
            <a:ext cx="3149600" cy="3600986"/>
          </a:xfrm>
          <a:prstGeom prst="rect">
            <a:avLst/>
          </a:prstGeom>
        </p:spPr>
        <p:txBody>
          <a:bodyPr>
            <a:spAutoFit/>
          </a:bodyPr>
          <a:lstStyle/>
          <a:p>
            <a:pPr algn="l">
              <a:defRPr/>
            </a:pPr>
            <a:r>
              <a:rPr lang="en-US" sz="1200" b="1" dirty="0">
                <a:solidFill>
                  <a:schemeClr val="bg1">
                    <a:lumMod val="10000"/>
                  </a:schemeClr>
                </a:solidFill>
                <a:latin typeface="Arial" pitchFamily="34" charset="0"/>
                <a:ea typeface="Calibri"/>
                <a:cs typeface="Arial" pitchFamily="34" charset="0"/>
              </a:rPr>
              <a:t>Champions</a:t>
            </a:r>
            <a:r>
              <a:rPr lang="en-US" sz="1200" dirty="0">
                <a:solidFill>
                  <a:schemeClr val="bg1">
                    <a:lumMod val="10000"/>
                  </a:schemeClr>
                </a:solidFill>
                <a:latin typeface="Arial" pitchFamily="34" charset="0"/>
                <a:ea typeface="Calibri"/>
                <a:cs typeface="Arial" pitchFamily="34" charset="0"/>
              </a:rPr>
              <a:t> receive high scores for most evaluation criteria and offer excellent value. They have a strong market presence and are usually the trend setters for the industry. </a:t>
            </a:r>
          </a:p>
          <a:p>
            <a:pPr algn="l">
              <a:defRPr/>
            </a:pPr>
            <a:endParaRPr lang="en-US" sz="1200" dirty="0">
              <a:solidFill>
                <a:schemeClr val="bg1">
                  <a:lumMod val="10000"/>
                </a:schemeClr>
              </a:solidFill>
              <a:latin typeface="Arial" pitchFamily="34" charset="0"/>
              <a:ea typeface="Calibri"/>
              <a:cs typeface="Arial" pitchFamily="34" charset="0"/>
            </a:endParaRPr>
          </a:p>
          <a:p>
            <a:pPr algn="l">
              <a:defRPr/>
            </a:pPr>
            <a:r>
              <a:rPr lang="en-US" sz="1200" b="1" dirty="0" smtClean="0">
                <a:solidFill>
                  <a:schemeClr val="bg1">
                    <a:lumMod val="10000"/>
                  </a:schemeClr>
                </a:solidFill>
                <a:latin typeface="Arial" pitchFamily="34" charset="0"/>
                <a:ea typeface="Calibri"/>
                <a:cs typeface="Arial" pitchFamily="34" charset="0"/>
              </a:rPr>
              <a:t>Market Pillars </a:t>
            </a:r>
            <a:r>
              <a:rPr lang="en-US" sz="1200" dirty="0" smtClean="0">
                <a:solidFill>
                  <a:schemeClr val="bg1">
                    <a:lumMod val="10000"/>
                  </a:schemeClr>
                </a:solidFill>
                <a:latin typeface="Arial" pitchFamily="34" charset="0"/>
                <a:ea typeface="Calibri"/>
                <a:cs typeface="Arial" pitchFamily="34" charset="0"/>
              </a:rPr>
              <a:t>are established players with very strong vendor credentials, but with more average product scores.</a:t>
            </a:r>
          </a:p>
          <a:p>
            <a:pPr algn="l">
              <a:defRPr/>
            </a:pPr>
            <a:endParaRPr lang="en-US" sz="1200" dirty="0" smtClean="0">
              <a:solidFill>
                <a:schemeClr val="bg1">
                  <a:lumMod val="10000"/>
                </a:schemeClr>
              </a:solidFill>
              <a:latin typeface="Arial" pitchFamily="34" charset="0"/>
              <a:cs typeface="Arial" pitchFamily="34" charset="0"/>
            </a:endParaRPr>
          </a:p>
          <a:p>
            <a:pPr algn="l">
              <a:defRPr/>
            </a:pPr>
            <a:r>
              <a:rPr lang="en-US" sz="1200" b="1" dirty="0" smtClean="0">
                <a:solidFill>
                  <a:schemeClr val="bg1">
                    <a:lumMod val="10000"/>
                  </a:schemeClr>
                </a:solidFill>
                <a:latin typeface="Arial" pitchFamily="34" charset="0"/>
                <a:ea typeface="Calibri"/>
                <a:cs typeface="Arial" pitchFamily="34" charset="0"/>
              </a:rPr>
              <a:t>Innovators</a:t>
            </a:r>
            <a:r>
              <a:rPr lang="en-US" sz="1200" dirty="0" smtClean="0">
                <a:solidFill>
                  <a:schemeClr val="bg1">
                    <a:lumMod val="10000"/>
                  </a:schemeClr>
                </a:solidFill>
                <a:latin typeface="Arial" pitchFamily="34" charset="0"/>
                <a:ea typeface="Calibri"/>
                <a:cs typeface="Arial" pitchFamily="34" charset="0"/>
              </a:rPr>
              <a:t> have demonstrated innovative product strengths that act as their competitive advantage in appealing to niche segments of the market. </a:t>
            </a:r>
          </a:p>
          <a:p>
            <a:pPr algn="l">
              <a:defRPr/>
            </a:pPr>
            <a:endParaRPr lang="en-US" sz="1200" dirty="0" smtClean="0">
              <a:solidFill>
                <a:schemeClr val="bg1">
                  <a:lumMod val="10000"/>
                </a:schemeClr>
              </a:solidFill>
              <a:latin typeface="Arial" pitchFamily="34" charset="0"/>
              <a:ea typeface="Calibri"/>
              <a:cs typeface="Arial" pitchFamily="34" charset="0"/>
            </a:endParaRPr>
          </a:p>
          <a:p>
            <a:pPr algn="l">
              <a:defRPr/>
            </a:pPr>
            <a:r>
              <a:rPr lang="en-US" sz="1200" b="1" dirty="0" smtClean="0">
                <a:solidFill>
                  <a:schemeClr val="bg1">
                    <a:lumMod val="10000"/>
                  </a:schemeClr>
                </a:solidFill>
                <a:latin typeface="Arial" pitchFamily="34" charset="0"/>
                <a:ea typeface="Calibri"/>
                <a:cs typeface="Arial" pitchFamily="34" charset="0"/>
              </a:rPr>
              <a:t>Emerging </a:t>
            </a:r>
            <a:r>
              <a:rPr lang="en-US" sz="1200" b="1" dirty="0">
                <a:solidFill>
                  <a:schemeClr val="bg1">
                    <a:lumMod val="10000"/>
                  </a:schemeClr>
                </a:solidFill>
                <a:latin typeface="Arial" pitchFamily="34" charset="0"/>
                <a:ea typeface="Calibri"/>
                <a:cs typeface="Arial" pitchFamily="34" charset="0"/>
              </a:rPr>
              <a:t>players </a:t>
            </a:r>
            <a:r>
              <a:rPr lang="en-US" sz="1200" dirty="0">
                <a:solidFill>
                  <a:schemeClr val="bg1">
                    <a:lumMod val="10000"/>
                  </a:schemeClr>
                </a:solidFill>
                <a:latin typeface="Arial" pitchFamily="34" charset="0"/>
                <a:ea typeface="Calibri"/>
                <a:cs typeface="Arial" pitchFamily="34" charset="0"/>
              </a:rPr>
              <a:t>are newer vendors who are starting to gain a foothold in the marketplace. They balance product and vendor attributes, though score lower relative to market Champions</a:t>
            </a:r>
            <a:r>
              <a:rPr lang="en-US" sz="1200" dirty="0" smtClean="0">
                <a:solidFill>
                  <a:schemeClr val="bg1">
                    <a:lumMod val="10000"/>
                  </a:schemeClr>
                </a:solidFill>
                <a:latin typeface="Arial" pitchFamily="34" charset="0"/>
                <a:ea typeface="Calibri"/>
                <a:cs typeface="Arial" pitchFamily="34" charset="0"/>
              </a:rPr>
              <a:t>.</a:t>
            </a:r>
            <a:endParaRPr lang="en-US" sz="1200" b="1" dirty="0">
              <a:solidFill>
                <a:schemeClr val="bg1">
                  <a:lumMod val="10000"/>
                </a:schemeClr>
              </a:solidFill>
              <a:latin typeface="Arial" pitchFamily="34" charset="0"/>
              <a:ea typeface="Calibri"/>
              <a:cs typeface="Arial" pitchFamily="34" charset="0"/>
            </a:endParaRPr>
          </a:p>
        </p:txBody>
      </p:sp>
      <p:sp>
        <p:nvSpPr>
          <p:cNvPr id="7" name="Content Placeholder 3"/>
          <p:cNvSpPr txBox="1">
            <a:spLocks/>
          </p:cNvSpPr>
          <p:nvPr/>
        </p:nvSpPr>
        <p:spPr bwMode="auto">
          <a:xfrm>
            <a:off x="396748" y="5584930"/>
            <a:ext cx="3809492" cy="587270"/>
          </a:xfrm>
          <a:prstGeom prst="rect">
            <a:avLst/>
          </a:prstGeom>
          <a:noFill/>
          <a:ln w="9525">
            <a:noFill/>
            <a:miter lim="800000"/>
            <a:headEnd/>
            <a:tailEnd/>
          </a:ln>
        </p:spPr>
        <p:txBody>
          <a:bodyPr/>
          <a:lstStyle/>
          <a:p>
            <a:pPr algn="l" eaLnBrk="0" hangingPunct="0">
              <a:spcBef>
                <a:spcPct val="20000"/>
              </a:spcBef>
              <a:buFont typeface="Arial" charset="0"/>
              <a:buNone/>
            </a:pPr>
            <a:r>
              <a:rPr lang="en-US" sz="1200" dirty="0" smtClean="0">
                <a:solidFill>
                  <a:schemeClr val="bg1">
                    <a:lumMod val="10000"/>
                  </a:schemeClr>
                </a:solidFill>
                <a:latin typeface="+mn-lt"/>
                <a:cs typeface="Tahoma" pitchFamily="34" charset="0"/>
              </a:rPr>
              <a:t>For a complete description of Info-Tech</a:t>
            </a:r>
            <a:r>
              <a:rPr lang="ja-JP" altLang="en-US" sz="1200" smtClean="0">
                <a:solidFill>
                  <a:schemeClr val="bg1">
                    <a:lumMod val="10000"/>
                  </a:schemeClr>
                </a:solidFill>
                <a:latin typeface="+mn-lt"/>
                <a:ea typeface="ＭＳ Ｐゴシック" charset="-128"/>
                <a:cs typeface="Tahoma" pitchFamily="34" charset="0"/>
              </a:rPr>
              <a:t>’</a:t>
            </a:r>
            <a:r>
              <a:rPr lang="en-US" altLang="ja-JP" sz="1200" dirty="0" smtClean="0">
                <a:solidFill>
                  <a:schemeClr val="bg1">
                    <a:lumMod val="10000"/>
                  </a:schemeClr>
                </a:solidFill>
                <a:latin typeface="+mn-lt"/>
                <a:ea typeface="ＭＳ Ｐゴシック" charset="-128"/>
                <a:cs typeface="Tahoma" pitchFamily="34" charset="0"/>
              </a:rPr>
              <a:t>s Vendor Landscape methodology, see the Appendix.</a:t>
            </a:r>
          </a:p>
          <a:p>
            <a:pPr algn="l" eaLnBrk="0" hangingPunct="0">
              <a:spcBef>
                <a:spcPct val="20000"/>
              </a:spcBef>
              <a:buFont typeface="Arial" charset="0"/>
              <a:buNone/>
            </a:pPr>
            <a:endParaRPr lang="en-US" sz="1200" dirty="0" smtClean="0">
              <a:solidFill>
                <a:schemeClr val="bg1">
                  <a:lumMod val="10000"/>
                </a:schemeClr>
              </a:solidFill>
              <a:latin typeface="+mn-lt"/>
              <a:cs typeface="Tahoma" pitchFamily="34" charset="0"/>
            </a:endParaRPr>
          </a:p>
          <a:p>
            <a:pPr algn="l" eaLnBrk="0" hangingPunct="0">
              <a:spcBef>
                <a:spcPct val="20000"/>
              </a:spcBef>
              <a:buFont typeface="Arial" charset="0"/>
              <a:buNone/>
            </a:pPr>
            <a:endParaRPr lang="en-US" sz="1200" dirty="0" smtClean="0">
              <a:solidFill>
                <a:schemeClr val="bg1">
                  <a:lumMod val="10000"/>
                </a:schemeClr>
              </a:solidFill>
              <a:latin typeface="+mn-lt"/>
              <a:cs typeface="Tahoma" pitchFamily="34" charset="0"/>
            </a:endParaRPr>
          </a:p>
          <a:p>
            <a:pPr algn="l">
              <a:spcBef>
                <a:spcPct val="20000"/>
              </a:spcBef>
              <a:buFont typeface="Arial" charset="0"/>
              <a:buNone/>
            </a:pPr>
            <a:endParaRPr lang="en-US" sz="1200" dirty="0" smtClean="0">
              <a:solidFill>
                <a:schemeClr val="bg1">
                  <a:lumMod val="10000"/>
                </a:schemeClr>
              </a:solidFill>
              <a:latin typeface="+mn-lt"/>
              <a:cs typeface="Tahoma" pitchFamily="34" charset="0"/>
            </a:endParaRPr>
          </a:p>
        </p:txBody>
      </p:sp>
      <p:graphicFrame>
        <p:nvGraphicFramePr>
          <p:cNvPr id="8" name="Chart 7"/>
          <p:cNvGraphicFramePr/>
          <p:nvPr/>
        </p:nvGraphicFramePr>
        <p:xfrm>
          <a:off x="4111620" y="1223764"/>
          <a:ext cx="4572000" cy="4572000"/>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5"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9" name="Object 128" hidden="1"/>
          <p:cNvGraphicFramePr>
            <a:graphicFrameLocks noChangeAspect="1"/>
          </p:cNvGraphicFramePr>
          <p:nvPr/>
        </p:nvGraphicFramePr>
        <p:xfrm>
          <a:off x="0" y="0"/>
          <a:ext cx="158750" cy="158750"/>
        </p:xfrm>
        <a:graphic>
          <a:graphicData uri="http://schemas.openxmlformats.org/presentationml/2006/ole">
            <p:oleObj spid="_x0000_s55328" name="think-cell Slide" r:id="rId203" imgW="360" imgH="360" progId="">
              <p:embed/>
            </p:oleObj>
          </a:graphicData>
        </a:graphic>
      </p:graphicFrame>
      <p:sp>
        <p:nvSpPr>
          <p:cNvPr id="2" name="Title 1"/>
          <p:cNvSpPr>
            <a:spLocks noGrp="1"/>
          </p:cNvSpPr>
          <p:nvPr>
            <p:ph type="title"/>
            <p:custDataLst>
              <p:tags r:id="rId2"/>
            </p:custDataLst>
          </p:nvPr>
        </p:nvSpPr>
        <p:spPr/>
        <p:txBody>
          <a:bodyPr/>
          <a:lstStyle/>
          <a:p>
            <a:r>
              <a:rPr lang="en-US" dirty="0" smtClean="0">
                <a:solidFill>
                  <a:sysClr val="windowText" lastClr="000000"/>
                </a:solidFill>
              </a:rPr>
              <a:t>Every vendor has its strengths &amp; weaknesses;</a:t>
            </a:r>
            <a:br>
              <a:rPr lang="en-US" dirty="0" smtClean="0">
                <a:solidFill>
                  <a:sysClr val="windowText" lastClr="000000"/>
                </a:solidFill>
              </a:rPr>
            </a:br>
            <a:r>
              <a:rPr lang="en-US" dirty="0" smtClean="0">
                <a:solidFill>
                  <a:sysClr val="windowText" lastClr="000000"/>
                </a:solidFill>
              </a:rPr>
              <a:t>pick the one </a:t>
            </a:r>
            <a:r>
              <a:rPr lang="en-US" dirty="0" smtClean="0">
                <a:solidFill>
                  <a:sysClr val="windowText" lastClr="000000"/>
                </a:solidFill>
              </a:rPr>
              <a:t>that works best for you</a:t>
            </a:r>
            <a:endParaRPr lang="en-US" dirty="0"/>
          </a:p>
        </p:txBody>
      </p:sp>
      <p:sp>
        <p:nvSpPr>
          <p:cNvPr id="219" name="Rectangle 218"/>
          <p:cNvSpPr/>
          <p:nvPr>
            <p:custDataLst>
              <p:tags r:id="rId3"/>
            </p:custDataLst>
          </p:nvPr>
        </p:nvSpPr>
        <p:spPr>
          <a:xfrm>
            <a:off x="6740928" y="3941762"/>
            <a:ext cx="685800" cy="36576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20" name="Rectangle 219"/>
          <p:cNvSpPr/>
          <p:nvPr>
            <p:custDataLst>
              <p:tags r:id="rId4"/>
            </p:custDataLst>
          </p:nvPr>
        </p:nvSpPr>
        <p:spPr>
          <a:xfrm>
            <a:off x="6740928" y="2714625"/>
            <a:ext cx="685800" cy="36576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21" name="Rectangle 220"/>
          <p:cNvSpPr/>
          <p:nvPr>
            <p:custDataLst>
              <p:tags r:id="rId5"/>
            </p:custDataLst>
          </p:nvPr>
        </p:nvSpPr>
        <p:spPr>
          <a:xfrm>
            <a:off x="6740928" y="2308225"/>
            <a:ext cx="685800" cy="36576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22" name="Rectangle 221"/>
          <p:cNvSpPr/>
          <p:nvPr>
            <p:custDataLst>
              <p:tags r:id="rId6"/>
            </p:custDataLst>
          </p:nvPr>
        </p:nvSpPr>
        <p:spPr>
          <a:xfrm>
            <a:off x="6740928" y="3121025"/>
            <a:ext cx="685800" cy="36576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23" name="Rectangle 222"/>
          <p:cNvSpPr/>
          <p:nvPr>
            <p:custDataLst>
              <p:tags r:id="rId7"/>
            </p:custDataLst>
          </p:nvPr>
        </p:nvSpPr>
        <p:spPr>
          <a:xfrm>
            <a:off x="6740928" y="3525837"/>
            <a:ext cx="685800" cy="36576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24" name="Rectangle 223"/>
          <p:cNvSpPr/>
          <p:nvPr>
            <p:custDataLst>
              <p:tags r:id="rId8"/>
            </p:custDataLst>
          </p:nvPr>
        </p:nvSpPr>
        <p:spPr>
          <a:xfrm>
            <a:off x="6740928" y="4346575"/>
            <a:ext cx="685800" cy="36576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25" name="Rectangle 224"/>
          <p:cNvSpPr/>
          <p:nvPr>
            <p:custDataLst>
              <p:tags r:id="rId9"/>
            </p:custDataLst>
          </p:nvPr>
        </p:nvSpPr>
        <p:spPr>
          <a:xfrm>
            <a:off x="6740928" y="1903412"/>
            <a:ext cx="685800" cy="36576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26" name="Rectangle 225"/>
          <p:cNvSpPr/>
          <p:nvPr>
            <p:custDataLst>
              <p:tags r:id="rId10"/>
            </p:custDataLst>
          </p:nvPr>
        </p:nvSpPr>
        <p:spPr>
          <a:xfrm>
            <a:off x="2439247" y="3941762"/>
            <a:ext cx="685800" cy="36576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27" name="Rectangle 226"/>
          <p:cNvSpPr/>
          <p:nvPr>
            <p:custDataLst>
              <p:tags r:id="rId11"/>
            </p:custDataLst>
          </p:nvPr>
        </p:nvSpPr>
        <p:spPr>
          <a:xfrm>
            <a:off x="3904763" y="3941762"/>
            <a:ext cx="685800" cy="36576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28" name="Rectangle 227"/>
          <p:cNvSpPr/>
          <p:nvPr>
            <p:custDataLst>
              <p:tags r:id="rId12"/>
            </p:custDataLst>
          </p:nvPr>
        </p:nvSpPr>
        <p:spPr>
          <a:xfrm>
            <a:off x="4637522" y="3941762"/>
            <a:ext cx="685800" cy="36576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29" name="Rectangle 228"/>
          <p:cNvSpPr/>
          <p:nvPr>
            <p:custDataLst>
              <p:tags r:id="rId13"/>
            </p:custDataLst>
          </p:nvPr>
        </p:nvSpPr>
        <p:spPr>
          <a:xfrm>
            <a:off x="7466214" y="3941762"/>
            <a:ext cx="685800" cy="36576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30" name="Rectangle 229"/>
          <p:cNvSpPr/>
          <p:nvPr>
            <p:custDataLst>
              <p:tags r:id="rId14"/>
            </p:custDataLst>
          </p:nvPr>
        </p:nvSpPr>
        <p:spPr>
          <a:xfrm>
            <a:off x="8191500" y="3941762"/>
            <a:ext cx="685800" cy="36576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31" name="Rectangle 230"/>
          <p:cNvSpPr/>
          <p:nvPr>
            <p:custDataLst>
              <p:tags r:id="rId15"/>
            </p:custDataLst>
          </p:nvPr>
        </p:nvSpPr>
        <p:spPr>
          <a:xfrm>
            <a:off x="2439247" y="2714625"/>
            <a:ext cx="685800" cy="36576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32" name="Rectangle 231"/>
          <p:cNvSpPr/>
          <p:nvPr>
            <p:custDataLst>
              <p:tags r:id="rId16"/>
            </p:custDataLst>
          </p:nvPr>
        </p:nvSpPr>
        <p:spPr>
          <a:xfrm>
            <a:off x="3904763" y="2714625"/>
            <a:ext cx="685800" cy="36576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33" name="Rectangle 232"/>
          <p:cNvSpPr/>
          <p:nvPr>
            <p:custDataLst>
              <p:tags r:id="rId17"/>
            </p:custDataLst>
          </p:nvPr>
        </p:nvSpPr>
        <p:spPr>
          <a:xfrm>
            <a:off x="4637522" y="2714625"/>
            <a:ext cx="685800" cy="36576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34" name="Rectangle 233"/>
          <p:cNvSpPr/>
          <p:nvPr>
            <p:custDataLst>
              <p:tags r:id="rId18"/>
            </p:custDataLst>
          </p:nvPr>
        </p:nvSpPr>
        <p:spPr>
          <a:xfrm>
            <a:off x="7466214" y="2714625"/>
            <a:ext cx="685800" cy="36576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35" name="Rectangle 234"/>
          <p:cNvSpPr/>
          <p:nvPr>
            <p:custDataLst>
              <p:tags r:id="rId19"/>
            </p:custDataLst>
          </p:nvPr>
        </p:nvSpPr>
        <p:spPr>
          <a:xfrm>
            <a:off x="8191500" y="2714625"/>
            <a:ext cx="685800" cy="36576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36" name="Rectangle 235"/>
          <p:cNvSpPr/>
          <p:nvPr>
            <p:custDataLst>
              <p:tags r:id="rId20"/>
            </p:custDataLst>
          </p:nvPr>
        </p:nvSpPr>
        <p:spPr>
          <a:xfrm>
            <a:off x="2439247" y="2308225"/>
            <a:ext cx="685800" cy="36576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37" name="Rectangle 236"/>
          <p:cNvSpPr/>
          <p:nvPr>
            <p:custDataLst>
              <p:tags r:id="rId21"/>
            </p:custDataLst>
          </p:nvPr>
        </p:nvSpPr>
        <p:spPr>
          <a:xfrm>
            <a:off x="3904763" y="2308225"/>
            <a:ext cx="685800" cy="36576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38" name="Rectangle 237"/>
          <p:cNvSpPr/>
          <p:nvPr>
            <p:custDataLst>
              <p:tags r:id="rId22"/>
            </p:custDataLst>
          </p:nvPr>
        </p:nvSpPr>
        <p:spPr>
          <a:xfrm>
            <a:off x="4637522" y="2308225"/>
            <a:ext cx="685800" cy="36576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39" name="Rectangle 238"/>
          <p:cNvSpPr/>
          <p:nvPr>
            <p:custDataLst>
              <p:tags r:id="rId23"/>
            </p:custDataLst>
          </p:nvPr>
        </p:nvSpPr>
        <p:spPr>
          <a:xfrm>
            <a:off x="7466214" y="2308225"/>
            <a:ext cx="685800" cy="36576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40" name="Rectangle 239"/>
          <p:cNvSpPr/>
          <p:nvPr>
            <p:custDataLst>
              <p:tags r:id="rId24"/>
            </p:custDataLst>
          </p:nvPr>
        </p:nvSpPr>
        <p:spPr>
          <a:xfrm>
            <a:off x="8191500" y="2308225"/>
            <a:ext cx="685800" cy="36576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41" name="Rectangle 240"/>
          <p:cNvSpPr/>
          <p:nvPr>
            <p:custDataLst>
              <p:tags r:id="rId25"/>
            </p:custDataLst>
          </p:nvPr>
        </p:nvSpPr>
        <p:spPr>
          <a:xfrm>
            <a:off x="2439247" y="3121025"/>
            <a:ext cx="685800" cy="36576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42" name="Rectangle 241"/>
          <p:cNvSpPr/>
          <p:nvPr>
            <p:custDataLst>
              <p:tags r:id="rId26"/>
            </p:custDataLst>
          </p:nvPr>
        </p:nvSpPr>
        <p:spPr>
          <a:xfrm>
            <a:off x="3904763" y="3121025"/>
            <a:ext cx="685800" cy="36576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43" name="Rectangle 242"/>
          <p:cNvSpPr/>
          <p:nvPr>
            <p:custDataLst>
              <p:tags r:id="rId27"/>
            </p:custDataLst>
          </p:nvPr>
        </p:nvSpPr>
        <p:spPr>
          <a:xfrm>
            <a:off x="4637522" y="3121025"/>
            <a:ext cx="685800" cy="36576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44" name="Rectangle 243"/>
          <p:cNvSpPr/>
          <p:nvPr>
            <p:custDataLst>
              <p:tags r:id="rId28"/>
            </p:custDataLst>
          </p:nvPr>
        </p:nvSpPr>
        <p:spPr>
          <a:xfrm>
            <a:off x="7466214" y="3121025"/>
            <a:ext cx="685800" cy="36576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45" name="Rectangle 244"/>
          <p:cNvSpPr/>
          <p:nvPr>
            <p:custDataLst>
              <p:tags r:id="rId29"/>
            </p:custDataLst>
          </p:nvPr>
        </p:nvSpPr>
        <p:spPr>
          <a:xfrm>
            <a:off x="8191500" y="3121025"/>
            <a:ext cx="685800" cy="36576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46" name="Rectangle 245"/>
          <p:cNvSpPr/>
          <p:nvPr>
            <p:custDataLst>
              <p:tags r:id="rId30"/>
            </p:custDataLst>
          </p:nvPr>
        </p:nvSpPr>
        <p:spPr>
          <a:xfrm>
            <a:off x="2439247" y="3525837"/>
            <a:ext cx="685800" cy="36576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47" name="Rectangle 246"/>
          <p:cNvSpPr/>
          <p:nvPr>
            <p:custDataLst>
              <p:tags r:id="rId31"/>
            </p:custDataLst>
          </p:nvPr>
        </p:nvSpPr>
        <p:spPr>
          <a:xfrm>
            <a:off x="3904763" y="3525837"/>
            <a:ext cx="685800" cy="36576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48" name="Rectangle 247"/>
          <p:cNvSpPr/>
          <p:nvPr>
            <p:custDataLst>
              <p:tags r:id="rId32"/>
            </p:custDataLst>
          </p:nvPr>
        </p:nvSpPr>
        <p:spPr>
          <a:xfrm>
            <a:off x="4637522" y="3525837"/>
            <a:ext cx="685800" cy="36576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49" name="Rectangle 248"/>
          <p:cNvSpPr/>
          <p:nvPr>
            <p:custDataLst>
              <p:tags r:id="rId33"/>
            </p:custDataLst>
          </p:nvPr>
        </p:nvSpPr>
        <p:spPr>
          <a:xfrm>
            <a:off x="7466214" y="3525837"/>
            <a:ext cx="685800" cy="36576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50" name="Rectangle 249"/>
          <p:cNvSpPr/>
          <p:nvPr>
            <p:custDataLst>
              <p:tags r:id="rId34"/>
            </p:custDataLst>
          </p:nvPr>
        </p:nvSpPr>
        <p:spPr>
          <a:xfrm>
            <a:off x="8191500" y="3525837"/>
            <a:ext cx="685800" cy="36576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51" name="Rectangle 250"/>
          <p:cNvSpPr/>
          <p:nvPr>
            <p:custDataLst>
              <p:tags r:id="rId35"/>
            </p:custDataLst>
          </p:nvPr>
        </p:nvSpPr>
        <p:spPr>
          <a:xfrm>
            <a:off x="2439247" y="4346575"/>
            <a:ext cx="685800" cy="36576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52" name="Rectangle 251"/>
          <p:cNvSpPr/>
          <p:nvPr>
            <p:custDataLst>
              <p:tags r:id="rId36"/>
            </p:custDataLst>
          </p:nvPr>
        </p:nvSpPr>
        <p:spPr>
          <a:xfrm>
            <a:off x="3904763" y="4346575"/>
            <a:ext cx="685800" cy="36576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53" name="Rectangle 252"/>
          <p:cNvSpPr/>
          <p:nvPr>
            <p:custDataLst>
              <p:tags r:id="rId37"/>
            </p:custDataLst>
          </p:nvPr>
        </p:nvSpPr>
        <p:spPr>
          <a:xfrm>
            <a:off x="4637522" y="4346575"/>
            <a:ext cx="685800" cy="36576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54" name="Rectangle 253"/>
          <p:cNvSpPr/>
          <p:nvPr>
            <p:custDataLst>
              <p:tags r:id="rId38"/>
            </p:custDataLst>
          </p:nvPr>
        </p:nvSpPr>
        <p:spPr>
          <a:xfrm>
            <a:off x="7466214" y="4346575"/>
            <a:ext cx="685800" cy="36576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55" name="Rectangle 254"/>
          <p:cNvSpPr/>
          <p:nvPr>
            <p:custDataLst>
              <p:tags r:id="rId39"/>
            </p:custDataLst>
          </p:nvPr>
        </p:nvSpPr>
        <p:spPr>
          <a:xfrm>
            <a:off x="8191500" y="4346575"/>
            <a:ext cx="685800" cy="36576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56" name="Rectangle 255"/>
          <p:cNvSpPr/>
          <p:nvPr>
            <p:custDataLst>
              <p:tags r:id="rId40"/>
            </p:custDataLst>
          </p:nvPr>
        </p:nvSpPr>
        <p:spPr>
          <a:xfrm>
            <a:off x="2439247" y="1903412"/>
            <a:ext cx="685800" cy="36576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57" name="Rectangle 256"/>
          <p:cNvSpPr/>
          <p:nvPr>
            <p:custDataLst>
              <p:tags r:id="rId41"/>
            </p:custDataLst>
          </p:nvPr>
        </p:nvSpPr>
        <p:spPr>
          <a:xfrm>
            <a:off x="3904763" y="1903412"/>
            <a:ext cx="685800" cy="36576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58" name="Rectangle 257"/>
          <p:cNvSpPr/>
          <p:nvPr>
            <p:custDataLst>
              <p:tags r:id="rId42"/>
            </p:custDataLst>
          </p:nvPr>
        </p:nvSpPr>
        <p:spPr>
          <a:xfrm>
            <a:off x="4637522" y="1903412"/>
            <a:ext cx="685800" cy="36576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59" name="Rectangle 258"/>
          <p:cNvSpPr/>
          <p:nvPr>
            <p:custDataLst>
              <p:tags r:id="rId43"/>
            </p:custDataLst>
          </p:nvPr>
        </p:nvSpPr>
        <p:spPr>
          <a:xfrm>
            <a:off x="7466214" y="1903412"/>
            <a:ext cx="685800" cy="36576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60" name="Rectangle 259"/>
          <p:cNvSpPr/>
          <p:nvPr>
            <p:custDataLst>
              <p:tags r:id="rId44"/>
            </p:custDataLst>
          </p:nvPr>
        </p:nvSpPr>
        <p:spPr>
          <a:xfrm>
            <a:off x="8191500" y="1903412"/>
            <a:ext cx="685800" cy="36576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61" name="Rectangle 260"/>
          <p:cNvSpPr/>
          <p:nvPr>
            <p:custDataLst>
              <p:tags r:id="rId45"/>
            </p:custDataLst>
          </p:nvPr>
        </p:nvSpPr>
        <p:spPr>
          <a:xfrm>
            <a:off x="3172005" y="1903412"/>
            <a:ext cx="685800" cy="36576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62" name="Rectangle 261"/>
          <p:cNvSpPr/>
          <p:nvPr>
            <p:custDataLst>
              <p:tags r:id="rId46"/>
            </p:custDataLst>
          </p:nvPr>
        </p:nvSpPr>
        <p:spPr>
          <a:xfrm>
            <a:off x="6015642" y="1903412"/>
            <a:ext cx="685800" cy="36576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63" name="Rectangle 262"/>
          <p:cNvSpPr/>
          <p:nvPr>
            <p:custDataLst>
              <p:tags r:id="rId47"/>
            </p:custDataLst>
          </p:nvPr>
        </p:nvSpPr>
        <p:spPr>
          <a:xfrm>
            <a:off x="3172005" y="3941762"/>
            <a:ext cx="685800" cy="36576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64" name="Rectangle 263"/>
          <p:cNvSpPr/>
          <p:nvPr>
            <p:custDataLst>
              <p:tags r:id="rId48"/>
            </p:custDataLst>
          </p:nvPr>
        </p:nvSpPr>
        <p:spPr>
          <a:xfrm>
            <a:off x="3172005" y="2308225"/>
            <a:ext cx="685800" cy="36576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65" name="Rectangle 264"/>
          <p:cNvSpPr/>
          <p:nvPr>
            <p:custDataLst>
              <p:tags r:id="rId49"/>
            </p:custDataLst>
          </p:nvPr>
        </p:nvSpPr>
        <p:spPr>
          <a:xfrm>
            <a:off x="3172005" y="2714625"/>
            <a:ext cx="685800" cy="36576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66" name="Rectangle 265"/>
          <p:cNvSpPr/>
          <p:nvPr>
            <p:custDataLst>
              <p:tags r:id="rId50"/>
            </p:custDataLst>
          </p:nvPr>
        </p:nvSpPr>
        <p:spPr>
          <a:xfrm>
            <a:off x="3172005" y="3121025"/>
            <a:ext cx="685800" cy="36576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67" name="Rectangle 266"/>
          <p:cNvSpPr/>
          <p:nvPr>
            <p:custDataLst>
              <p:tags r:id="rId51"/>
            </p:custDataLst>
          </p:nvPr>
        </p:nvSpPr>
        <p:spPr>
          <a:xfrm>
            <a:off x="3172005" y="3525837"/>
            <a:ext cx="685800" cy="36576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68" name="Rectangle 267"/>
          <p:cNvSpPr/>
          <p:nvPr>
            <p:custDataLst>
              <p:tags r:id="rId52"/>
            </p:custDataLst>
          </p:nvPr>
        </p:nvSpPr>
        <p:spPr>
          <a:xfrm>
            <a:off x="6015642" y="2308225"/>
            <a:ext cx="685800" cy="36576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69" name="Rectangle 268"/>
          <p:cNvSpPr/>
          <p:nvPr>
            <p:custDataLst>
              <p:tags r:id="rId53"/>
            </p:custDataLst>
          </p:nvPr>
        </p:nvSpPr>
        <p:spPr>
          <a:xfrm>
            <a:off x="6015642" y="2714625"/>
            <a:ext cx="685800" cy="36576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70" name="Rectangle 269"/>
          <p:cNvSpPr/>
          <p:nvPr>
            <p:custDataLst>
              <p:tags r:id="rId54"/>
            </p:custDataLst>
          </p:nvPr>
        </p:nvSpPr>
        <p:spPr>
          <a:xfrm>
            <a:off x="6015642" y="3121025"/>
            <a:ext cx="685800" cy="36576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71" name="Rectangle 270"/>
          <p:cNvSpPr/>
          <p:nvPr>
            <p:custDataLst>
              <p:tags r:id="rId55"/>
            </p:custDataLst>
          </p:nvPr>
        </p:nvSpPr>
        <p:spPr>
          <a:xfrm>
            <a:off x="6015642" y="3525837"/>
            <a:ext cx="685800" cy="36576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72" name="Rectangle 271"/>
          <p:cNvSpPr/>
          <p:nvPr>
            <p:custDataLst>
              <p:tags r:id="rId56"/>
            </p:custDataLst>
          </p:nvPr>
        </p:nvSpPr>
        <p:spPr>
          <a:xfrm>
            <a:off x="6015642" y="3941762"/>
            <a:ext cx="685800" cy="36576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73" name="Rectangle 272"/>
          <p:cNvSpPr/>
          <p:nvPr>
            <p:custDataLst>
              <p:tags r:id="rId57"/>
            </p:custDataLst>
          </p:nvPr>
        </p:nvSpPr>
        <p:spPr>
          <a:xfrm>
            <a:off x="3172005" y="4346575"/>
            <a:ext cx="685800" cy="36576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74" name="Rectangle 273"/>
          <p:cNvSpPr/>
          <p:nvPr>
            <p:custDataLst>
              <p:tags r:id="rId58"/>
            </p:custDataLst>
          </p:nvPr>
        </p:nvSpPr>
        <p:spPr>
          <a:xfrm>
            <a:off x="6015642" y="4346575"/>
            <a:ext cx="685800" cy="36576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275" name="Round Same Side Corner Rectangle 274"/>
          <p:cNvSpPr/>
          <p:nvPr>
            <p:custDataLst>
              <p:tags r:id="rId59"/>
            </p:custDataLst>
          </p:nvPr>
        </p:nvSpPr>
        <p:spPr>
          <a:xfrm flipH="1">
            <a:off x="1779641" y="1268412"/>
            <a:ext cx="3548443" cy="274320"/>
          </a:xfrm>
          <a:prstGeom prst="round2Same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solidFill>
                  <a:schemeClr val="bg1"/>
                </a:solidFill>
              </a:rPr>
              <a:t>Product</a:t>
            </a:r>
          </a:p>
        </p:txBody>
      </p:sp>
      <p:sp>
        <p:nvSpPr>
          <p:cNvPr id="276" name="Round Same Side Corner Rectangle 275"/>
          <p:cNvSpPr/>
          <p:nvPr>
            <p:custDataLst>
              <p:tags r:id="rId60"/>
            </p:custDataLst>
          </p:nvPr>
        </p:nvSpPr>
        <p:spPr>
          <a:xfrm flipH="1">
            <a:off x="5364190" y="1268412"/>
            <a:ext cx="3513672" cy="274320"/>
          </a:xfrm>
          <a:prstGeom prst="round2Same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solidFill>
                  <a:schemeClr val="bg1"/>
                </a:solidFill>
              </a:rPr>
              <a:t>Vendor</a:t>
            </a:r>
          </a:p>
        </p:txBody>
      </p:sp>
      <p:sp>
        <p:nvSpPr>
          <p:cNvPr id="277" name="Rectangle 276"/>
          <p:cNvSpPr/>
          <p:nvPr>
            <p:custDataLst>
              <p:tags r:id="rId61"/>
            </p:custDataLst>
          </p:nvPr>
        </p:nvSpPr>
        <p:spPr>
          <a:xfrm flipH="1">
            <a:off x="2440438" y="1585912"/>
            <a:ext cx="685800" cy="274320"/>
          </a:xfrm>
          <a:prstGeom prst="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tx1"/>
                </a:solidFill>
              </a:rPr>
              <a:t>Features</a:t>
            </a:r>
          </a:p>
        </p:txBody>
      </p:sp>
      <p:sp>
        <p:nvSpPr>
          <p:cNvPr id="278" name="Rectangle 277"/>
          <p:cNvSpPr/>
          <p:nvPr>
            <p:custDataLst>
              <p:tags r:id="rId62"/>
            </p:custDataLst>
          </p:nvPr>
        </p:nvSpPr>
        <p:spPr>
          <a:xfrm flipH="1">
            <a:off x="3174387" y="1585912"/>
            <a:ext cx="685800" cy="274320"/>
          </a:xfrm>
          <a:prstGeom prst="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smtClean="0">
                <a:solidFill>
                  <a:schemeClr val="tx1"/>
                </a:solidFill>
              </a:rPr>
              <a:t>Usability</a:t>
            </a:r>
            <a:endParaRPr lang="en-US" sz="1000" dirty="0">
              <a:solidFill>
                <a:schemeClr val="tx1"/>
              </a:solidFill>
            </a:endParaRPr>
          </a:p>
        </p:txBody>
      </p:sp>
      <p:sp>
        <p:nvSpPr>
          <p:cNvPr id="279" name="Rectangle 278"/>
          <p:cNvSpPr/>
          <p:nvPr>
            <p:custDataLst>
              <p:tags r:id="rId63"/>
            </p:custDataLst>
          </p:nvPr>
        </p:nvSpPr>
        <p:spPr>
          <a:xfrm flipH="1">
            <a:off x="3908336" y="1585912"/>
            <a:ext cx="685800" cy="274320"/>
          </a:xfrm>
          <a:prstGeom prst="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smtClean="0">
                <a:solidFill>
                  <a:schemeClr val="tx1"/>
                </a:solidFill>
              </a:rPr>
              <a:t>Price</a:t>
            </a:r>
            <a:endParaRPr lang="en-US" sz="1000" dirty="0">
              <a:solidFill>
                <a:schemeClr val="tx1"/>
              </a:solidFill>
            </a:endParaRPr>
          </a:p>
        </p:txBody>
      </p:sp>
      <p:sp>
        <p:nvSpPr>
          <p:cNvPr id="280" name="Rectangle 279"/>
          <p:cNvSpPr/>
          <p:nvPr>
            <p:custDataLst>
              <p:tags r:id="rId64"/>
            </p:custDataLst>
          </p:nvPr>
        </p:nvSpPr>
        <p:spPr>
          <a:xfrm flipH="1">
            <a:off x="6015642" y="1585912"/>
            <a:ext cx="685800" cy="274320"/>
          </a:xfrm>
          <a:prstGeom prst="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tx1"/>
                </a:solidFill>
              </a:rPr>
              <a:t>Viability</a:t>
            </a:r>
          </a:p>
        </p:txBody>
      </p:sp>
      <p:sp>
        <p:nvSpPr>
          <p:cNvPr id="281" name="Rectangle 280"/>
          <p:cNvSpPr/>
          <p:nvPr>
            <p:custDataLst>
              <p:tags r:id="rId65"/>
            </p:custDataLst>
          </p:nvPr>
        </p:nvSpPr>
        <p:spPr>
          <a:xfrm flipH="1">
            <a:off x="6740928" y="1585912"/>
            <a:ext cx="685800" cy="274320"/>
          </a:xfrm>
          <a:prstGeom prst="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smtClean="0">
                <a:solidFill>
                  <a:schemeClr val="tx1"/>
                </a:solidFill>
              </a:rPr>
              <a:t>Strategy</a:t>
            </a:r>
            <a:endParaRPr lang="en-US" sz="1000" dirty="0">
              <a:solidFill>
                <a:schemeClr val="tx1"/>
              </a:solidFill>
            </a:endParaRPr>
          </a:p>
        </p:txBody>
      </p:sp>
      <p:sp>
        <p:nvSpPr>
          <p:cNvPr id="282" name="Rectangle 281"/>
          <p:cNvSpPr/>
          <p:nvPr>
            <p:custDataLst>
              <p:tags r:id="rId66"/>
            </p:custDataLst>
          </p:nvPr>
        </p:nvSpPr>
        <p:spPr>
          <a:xfrm flipH="1">
            <a:off x="8191500" y="1585912"/>
            <a:ext cx="685800" cy="274320"/>
          </a:xfrm>
          <a:prstGeom prst="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smtClean="0">
                <a:solidFill>
                  <a:schemeClr val="tx1"/>
                </a:solidFill>
              </a:rPr>
              <a:t>Channel</a:t>
            </a:r>
            <a:endParaRPr lang="en-US" sz="1000" dirty="0">
              <a:solidFill>
                <a:schemeClr val="tx1"/>
              </a:solidFill>
            </a:endParaRPr>
          </a:p>
        </p:txBody>
      </p:sp>
      <p:sp>
        <p:nvSpPr>
          <p:cNvPr id="283" name="Rectangle 282"/>
          <p:cNvSpPr/>
          <p:nvPr>
            <p:custDataLst>
              <p:tags r:id="rId67"/>
            </p:custDataLst>
          </p:nvPr>
        </p:nvSpPr>
        <p:spPr>
          <a:xfrm>
            <a:off x="251523" y="3941762"/>
            <a:ext cx="151216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200" b="1" dirty="0" smtClean="0">
                <a:solidFill>
                  <a:schemeClr val="tx1"/>
                </a:solidFill>
              </a:rPr>
              <a:t>Transoft</a:t>
            </a:r>
            <a:endParaRPr lang="en-US" sz="1200" b="1" dirty="0">
              <a:solidFill>
                <a:schemeClr val="tx1"/>
              </a:solidFill>
            </a:endParaRPr>
          </a:p>
        </p:txBody>
      </p:sp>
      <p:sp>
        <p:nvSpPr>
          <p:cNvPr id="284" name="Rectangle 283"/>
          <p:cNvSpPr/>
          <p:nvPr>
            <p:custDataLst>
              <p:tags r:id="rId68"/>
            </p:custDataLst>
          </p:nvPr>
        </p:nvSpPr>
        <p:spPr>
          <a:xfrm>
            <a:off x="251523" y="2714625"/>
            <a:ext cx="151216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200" b="1" dirty="0" smtClean="0">
                <a:solidFill>
                  <a:schemeClr val="tx1"/>
                </a:solidFill>
              </a:rPr>
              <a:t>FreeSoft</a:t>
            </a:r>
            <a:endParaRPr lang="en-US" sz="1200" b="1" dirty="0">
              <a:solidFill>
                <a:schemeClr val="tx1"/>
              </a:solidFill>
            </a:endParaRPr>
          </a:p>
        </p:txBody>
      </p:sp>
      <p:sp>
        <p:nvSpPr>
          <p:cNvPr id="285" name="Rectangle 284"/>
          <p:cNvSpPr/>
          <p:nvPr>
            <p:custDataLst>
              <p:tags r:id="rId69"/>
            </p:custDataLst>
          </p:nvPr>
        </p:nvSpPr>
        <p:spPr>
          <a:xfrm>
            <a:off x="251523" y="2308225"/>
            <a:ext cx="151216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200" b="1" dirty="0" smtClean="0">
                <a:solidFill>
                  <a:schemeClr val="tx1"/>
                </a:solidFill>
              </a:rPr>
              <a:t>BluePhoenix</a:t>
            </a:r>
            <a:endParaRPr lang="en-US" sz="1200" b="1" dirty="0">
              <a:solidFill>
                <a:schemeClr val="tx1"/>
              </a:solidFill>
            </a:endParaRPr>
          </a:p>
        </p:txBody>
      </p:sp>
      <p:sp>
        <p:nvSpPr>
          <p:cNvPr id="286" name="Rectangle 285"/>
          <p:cNvSpPr/>
          <p:nvPr>
            <p:custDataLst>
              <p:tags r:id="rId70"/>
            </p:custDataLst>
          </p:nvPr>
        </p:nvSpPr>
        <p:spPr>
          <a:xfrm>
            <a:off x="251523" y="3121025"/>
            <a:ext cx="151216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200" b="1" dirty="0" smtClean="0">
                <a:solidFill>
                  <a:schemeClr val="tx1"/>
                </a:solidFill>
              </a:rPr>
              <a:t>Make</a:t>
            </a:r>
            <a:endParaRPr lang="en-US" sz="1200" b="1" dirty="0">
              <a:solidFill>
                <a:schemeClr val="tx1"/>
              </a:solidFill>
            </a:endParaRPr>
          </a:p>
        </p:txBody>
      </p:sp>
      <p:sp>
        <p:nvSpPr>
          <p:cNvPr id="287" name="Rectangle 286"/>
          <p:cNvSpPr/>
          <p:nvPr>
            <p:custDataLst>
              <p:tags r:id="rId71"/>
            </p:custDataLst>
          </p:nvPr>
        </p:nvSpPr>
        <p:spPr>
          <a:xfrm>
            <a:off x="251523" y="3525837"/>
            <a:ext cx="151216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200" b="1" dirty="0" smtClean="0">
                <a:solidFill>
                  <a:schemeClr val="tx1"/>
                </a:solidFill>
              </a:rPr>
              <a:t>Semantic Designs</a:t>
            </a:r>
            <a:endParaRPr lang="en-US" sz="1200" b="1" dirty="0">
              <a:solidFill>
                <a:schemeClr val="tx1"/>
              </a:solidFill>
            </a:endParaRPr>
          </a:p>
        </p:txBody>
      </p:sp>
      <p:sp>
        <p:nvSpPr>
          <p:cNvPr id="288" name="Rectangle 287"/>
          <p:cNvSpPr/>
          <p:nvPr>
            <p:custDataLst>
              <p:tags r:id="rId72"/>
            </p:custDataLst>
          </p:nvPr>
        </p:nvSpPr>
        <p:spPr>
          <a:xfrm>
            <a:off x="251523" y="4346575"/>
            <a:ext cx="151216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200" b="1" dirty="0" smtClean="0">
                <a:solidFill>
                  <a:schemeClr val="tx1"/>
                </a:solidFill>
              </a:rPr>
              <a:t>TSRI</a:t>
            </a:r>
            <a:endParaRPr lang="en-US" sz="1200" b="1" dirty="0">
              <a:solidFill>
                <a:schemeClr val="tx1"/>
              </a:solidFill>
            </a:endParaRPr>
          </a:p>
        </p:txBody>
      </p:sp>
      <p:sp>
        <p:nvSpPr>
          <p:cNvPr id="289" name="Rectangle 288"/>
          <p:cNvSpPr/>
          <p:nvPr>
            <p:custDataLst>
              <p:tags r:id="rId73"/>
            </p:custDataLst>
          </p:nvPr>
        </p:nvSpPr>
        <p:spPr>
          <a:xfrm>
            <a:off x="251521" y="1916832"/>
            <a:ext cx="151216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200" b="1" dirty="0" smtClean="0">
                <a:solidFill>
                  <a:schemeClr val="tx1"/>
                </a:solidFill>
              </a:rPr>
              <a:t>ATERAS</a:t>
            </a:r>
            <a:endParaRPr lang="en-US" sz="1200" b="1" dirty="0">
              <a:solidFill>
                <a:schemeClr val="tx1"/>
              </a:solidFill>
            </a:endParaRPr>
          </a:p>
        </p:txBody>
      </p:sp>
      <p:sp>
        <p:nvSpPr>
          <p:cNvPr id="290" name="Oval 289"/>
          <p:cNvSpPr/>
          <p:nvPr>
            <p:custDataLst>
              <p:tags r:id="rId74"/>
            </p:custDataLst>
          </p:nvPr>
        </p:nvSpPr>
        <p:spPr bwMode="auto">
          <a:xfrm>
            <a:off x="2663825" y="3992562"/>
            <a:ext cx="244475" cy="244475"/>
          </a:xfrm>
          <a:prstGeom prst="ellipse">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92" name="Oval 291"/>
          <p:cNvSpPr/>
          <p:nvPr>
            <p:custDataLst>
              <p:tags r:id="rId75"/>
            </p:custDataLst>
          </p:nvPr>
        </p:nvSpPr>
        <p:spPr bwMode="auto">
          <a:xfrm>
            <a:off x="2665412" y="2795587"/>
            <a:ext cx="241300" cy="241300"/>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93" name="Arc 292"/>
          <p:cNvSpPr/>
          <p:nvPr>
            <p:custDataLst>
              <p:tags r:id="rId76"/>
            </p:custDataLst>
          </p:nvPr>
        </p:nvSpPr>
        <p:spPr bwMode="gray">
          <a:xfrm>
            <a:off x="2665412" y="2795586"/>
            <a:ext cx="241300" cy="241300"/>
          </a:xfrm>
          <a:prstGeom prst="arc">
            <a:avLst>
              <a:gd name="adj1" fmla="val 16200000"/>
              <a:gd name="adj2" fmla="val 540000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4" name="Oval 293"/>
          <p:cNvSpPr/>
          <p:nvPr>
            <p:custDataLst>
              <p:tags r:id="rId77"/>
            </p:custDataLst>
          </p:nvPr>
        </p:nvSpPr>
        <p:spPr bwMode="auto">
          <a:xfrm>
            <a:off x="2663825" y="2370137"/>
            <a:ext cx="244475" cy="244475"/>
          </a:xfrm>
          <a:prstGeom prst="ellipse">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96" name="Oval 295"/>
          <p:cNvSpPr/>
          <p:nvPr>
            <p:custDataLst>
              <p:tags r:id="rId78"/>
            </p:custDataLst>
          </p:nvPr>
        </p:nvSpPr>
        <p:spPr bwMode="auto">
          <a:xfrm>
            <a:off x="2663825" y="3190875"/>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97" name="Arc 296"/>
          <p:cNvSpPr/>
          <p:nvPr>
            <p:custDataLst>
              <p:tags r:id="rId79"/>
            </p:custDataLst>
          </p:nvPr>
        </p:nvSpPr>
        <p:spPr bwMode="gray">
          <a:xfrm>
            <a:off x="2663826" y="3190875"/>
            <a:ext cx="244473" cy="244473"/>
          </a:xfrm>
          <a:prstGeom prst="arc">
            <a:avLst>
              <a:gd name="adj1" fmla="val 16200000"/>
              <a:gd name="adj2" fmla="val 540000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8" name="Oval 297"/>
          <p:cNvSpPr/>
          <p:nvPr>
            <p:custDataLst>
              <p:tags r:id="rId80"/>
            </p:custDataLst>
          </p:nvPr>
        </p:nvSpPr>
        <p:spPr bwMode="auto">
          <a:xfrm>
            <a:off x="2663825" y="3595687"/>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99" name="Arc 298"/>
          <p:cNvSpPr/>
          <p:nvPr>
            <p:custDataLst>
              <p:tags r:id="rId81"/>
            </p:custDataLst>
          </p:nvPr>
        </p:nvSpPr>
        <p:spPr bwMode="gray">
          <a:xfrm>
            <a:off x="2663826" y="3595687"/>
            <a:ext cx="244473" cy="244473"/>
          </a:xfrm>
          <a:prstGeom prst="arc">
            <a:avLst>
              <a:gd name="adj1" fmla="val 16200000"/>
              <a:gd name="adj2" fmla="val 540000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0" name="Oval 299"/>
          <p:cNvSpPr/>
          <p:nvPr>
            <p:custDataLst>
              <p:tags r:id="rId82"/>
            </p:custDataLst>
          </p:nvPr>
        </p:nvSpPr>
        <p:spPr bwMode="auto">
          <a:xfrm>
            <a:off x="2663825" y="4389437"/>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01" name="Arc 300"/>
          <p:cNvSpPr/>
          <p:nvPr>
            <p:custDataLst>
              <p:tags r:id="rId83"/>
            </p:custDataLst>
          </p:nvPr>
        </p:nvSpPr>
        <p:spPr bwMode="gray">
          <a:xfrm>
            <a:off x="2663826" y="4389437"/>
            <a:ext cx="244473" cy="244473"/>
          </a:xfrm>
          <a:prstGeom prst="arc">
            <a:avLst>
              <a:gd name="adj1" fmla="val 16200000"/>
              <a:gd name="adj2" fmla="val 540000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2" name="Oval 301"/>
          <p:cNvSpPr/>
          <p:nvPr>
            <p:custDataLst>
              <p:tags r:id="rId84"/>
            </p:custDataLst>
          </p:nvPr>
        </p:nvSpPr>
        <p:spPr bwMode="auto">
          <a:xfrm>
            <a:off x="2663825" y="1965325"/>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478" name="Arc 477"/>
          <p:cNvSpPr/>
          <p:nvPr>
            <p:custDataLst>
              <p:tags r:id="rId85"/>
            </p:custDataLst>
          </p:nvPr>
        </p:nvSpPr>
        <p:spPr bwMode="gray">
          <a:xfrm>
            <a:off x="2663826" y="1965325"/>
            <a:ext cx="244473" cy="244473"/>
          </a:xfrm>
          <a:prstGeom prst="arc">
            <a:avLst>
              <a:gd name="adj1" fmla="val 16200000"/>
              <a:gd name="adj2" fmla="val 1080000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3" name="Oval 302"/>
          <p:cNvSpPr/>
          <p:nvPr>
            <p:custDataLst>
              <p:tags r:id="rId86"/>
            </p:custDataLst>
          </p:nvPr>
        </p:nvSpPr>
        <p:spPr bwMode="auto">
          <a:xfrm>
            <a:off x="3384550" y="3994150"/>
            <a:ext cx="241300" cy="241300"/>
          </a:xfrm>
          <a:prstGeom prst="ellipse">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05" name="Oval 304"/>
          <p:cNvSpPr/>
          <p:nvPr>
            <p:custDataLst>
              <p:tags r:id="rId87"/>
            </p:custDataLst>
          </p:nvPr>
        </p:nvSpPr>
        <p:spPr bwMode="auto">
          <a:xfrm>
            <a:off x="4859337" y="3992562"/>
            <a:ext cx="244475" cy="244475"/>
          </a:xfrm>
          <a:prstGeom prst="ellipse">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07" name="Oval 306"/>
          <p:cNvSpPr/>
          <p:nvPr>
            <p:custDataLst>
              <p:tags r:id="rId88"/>
            </p:custDataLst>
          </p:nvPr>
        </p:nvSpPr>
        <p:spPr bwMode="auto">
          <a:xfrm>
            <a:off x="6227762" y="3992562"/>
            <a:ext cx="244475" cy="244475"/>
          </a:xfrm>
          <a:prstGeom prst="ellipse">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09" name="Oval 308"/>
          <p:cNvSpPr/>
          <p:nvPr>
            <p:custDataLst>
              <p:tags r:id="rId89"/>
            </p:custDataLst>
          </p:nvPr>
        </p:nvSpPr>
        <p:spPr bwMode="auto">
          <a:xfrm>
            <a:off x="7689850" y="3992562"/>
            <a:ext cx="244475" cy="244475"/>
          </a:xfrm>
          <a:prstGeom prst="ellipse">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10" name="Oval 309"/>
          <p:cNvSpPr/>
          <p:nvPr>
            <p:custDataLst>
              <p:tags r:id="rId90"/>
            </p:custDataLst>
          </p:nvPr>
        </p:nvSpPr>
        <p:spPr bwMode="auto">
          <a:xfrm>
            <a:off x="8405812" y="3992562"/>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496" name="Arc 495"/>
          <p:cNvSpPr/>
          <p:nvPr>
            <p:custDataLst>
              <p:tags r:id="rId91"/>
            </p:custDataLst>
          </p:nvPr>
        </p:nvSpPr>
        <p:spPr bwMode="gray">
          <a:xfrm>
            <a:off x="8405811" y="3992562"/>
            <a:ext cx="244473" cy="244473"/>
          </a:xfrm>
          <a:prstGeom prst="arc">
            <a:avLst>
              <a:gd name="adj1" fmla="val 16200000"/>
              <a:gd name="adj2" fmla="val 540000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1" name="Oval 310"/>
          <p:cNvSpPr/>
          <p:nvPr>
            <p:custDataLst>
              <p:tags r:id="rId92"/>
            </p:custDataLst>
          </p:nvPr>
        </p:nvSpPr>
        <p:spPr bwMode="auto">
          <a:xfrm>
            <a:off x="3384550" y="2795587"/>
            <a:ext cx="241300" cy="241300"/>
          </a:xfrm>
          <a:prstGeom prst="ellipse">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13" name="Oval 312"/>
          <p:cNvSpPr/>
          <p:nvPr>
            <p:custDataLst>
              <p:tags r:id="rId93"/>
            </p:custDataLst>
          </p:nvPr>
        </p:nvSpPr>
        <p:spPr bwMode="auto">
          <a:xfrm>
            <a:off x="4860925" y="2795587"/>
            <a:ext cx="241300" cy="241300"/>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14" name="Arc 313"/>
          <p:cNvSpPr/>
          <p:nvPr>
            <p:custDataLst>
              <p:tags r:id="rId94"/>
            </p:custDataLst>
          </p:nvPr>
        </p:nvSpPr>
        <p:spPr bwMode="gray">
          <a:xfrm>
            <a:off x="4860925" y="2795586"/>
            <a:ext cx="241300" cy="241300"/>
          </a:xfrm>
          <a:prstGeom prst="arc">
            <a:avLst>
              <a:gd name="adj1" fmla="val 16200000"/>
              <a:gd name="adj2" fmla="val 1080000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5" name="Oval 314"/>
          <p:cNvSpPr/>
          <p:nvPr>
            <p:custDataLst>
              <p:tags r:id="rId95"/>
            </p:custDataLst>
          </p:nvPr>
        </p:nvSpPr>
        <p:spPr bwMode="auto">
          <a:xfrm>
            <a:off x="6229350" y="2795587"/>
            <a:ext cx="241300" cy="241300"/>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16" name="Arc 315"/>
          <p:cNvSpPr/>
          <p:nvPr>
            <p:custDataLst>
              <p:tags r:id="rId96"/>
            </p:custDataLst>
          </p:nvPr>
        </p:nvSpPr>
        <p:spPr bwMode="gray">
          <a:xfrm>
            <a:off x="6229350" y="2795586"/>
            <a:ext cx="241300" cy="241300"/>
          </a:xfrm>
          <a:prstGeom prst="arc">
            <a:avLst>
              <a:gd name="adj1" fmla="val 16200000"/>
              <a:gd name="adj2" fmla="val 1080000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7" name="Oval 316"/>
          <p:cNvSpPr/>
          <p:nvPr>
            <p:custDataLst>
              <p:tags r:id="rId97"/>
            </p:custDataLst>
          </p:nvPr>
        </p:nvSpPr>
        <p:spPr bwMode="auto">
          <a:xfrm>
            <a:off x="7691437" y="2795587"/>
            <a:ext cx="241300" cy="241300"/>
          </a:xfrm>
          <a:prstGeom prst="ellipse">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19" name="Oval 318"/>
          <p:cNvSpPr/>
          <p:nvPr>
            <p:custDataLst>
              <p:tags r:id="rId98"/>
            </p:custDataLst>
          </p:nvPr>
        </p:nvSpPr>
        <p:spPr bwMode="auto">
          <a:xfrm>
            <a:off x="8407400" y="2795587"/>
            <a:ext cx="241300" cy="241300"/>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20" name="Arc 319"/>
          <p:cNvSpPr/>
          <p:nvPr>
            <p:custDataLst>
              <p:tags r:id="rId99"/>
            </p:custDataLst>
          </p:nvPr>
        </p:nvSpPr>
        <p:spPr bwMode="gray">
          <a:xfrm>
            <a:off x="8407400" y="2795586"/>
            <a:ext cx="241300" cy="241300"/>
          </a:xfrm>
          <a:prstGeom prst="arc">
            <a:avLst>
              <a:gd name="adj1" fmla="val 16200000"/>
              <a:gd name="adj2" fmla="val 540000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1" name="Oval 320"/>
          <p:cNvSpPr/>
          <p:nvPr>
            <p:custDataLst>
              <p:tags r:id="rId100"/>
            </p:custDataLst>
          </p:nvPr>
        </p:nvSpPr>
        <p:spPr bwMode="auto">
          <a:xfrm>
            <a:off x="3384550" y="2371725"/>
            <a:ext cx="241300" cy="241300"/>
          </a:xfrm>
          <a:prstGeom prst="ellipse">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23" name="Oval 322"/>
          <p:cNvSpPr/>
          <p:nvPr>
            <p:custDataLst>
              <p:tags r:id="rId101"/>
            </p:custDataLst>
          </p:nvPr>
        </p:nvSpPr>
        <p:spPr bwMode="auto">
          <a:xfrm>
            <a:off x="4859337" y="2370137"/>
            <a:ext cx="244475" cy="244475"/>
          </a:xfrm>
          <a:prstGeom prst="ellipse">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25" name="Oval 324"/>
          <p:cNvSpPr/>
          <p:nvPr>
            <p:custDataLst>
              <p:tags r:id="rId102"/>
            </p:custDataLst>
          </p:nvPr>
        </p:nvSpPr>
        <p:spPr bwMode="auto">
          <a:xfrm>
            <a:off x="8405812" y="2370137"/>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493" name="Arc 492"/>
          <p:cNvSpPr/>
          <p:nvPr>
            <p:custDataLst>
              <p:tags r:id="rId103"/>
            </p:custDataLst>
          </p:nvPr>
        </p:nvSpPr>
        <p:spPr bwMode="gray">
          <a:xfrm>
            <a:off x="8405811" y="2370136"/>
            <a:ext cx="244473" cy="244473"/>
          </a:xfrm>
          <a:prstGeom prst="arc">
            <a:avLst>
              <a:gd name="adj1" fmla="val 16200000"/>
              <a:gd name="adj2" fmla="val 540000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6" name="Oval 325"/>
          <p:cNvSpPr/>
          <p:nvPr>
            <p:custDataLst>
              <p:tags r:id="rId104"/>
            </p:custDataLst>
          </p:nvPr>
        </p:nvSpPr>
        <p:spPr bwMode="auto">
          <a:xfrm>
            <a:off x="7689850" y="2370137"/>
            <a:ext cx="244475" cy="244475"/>
          </a:xfrm>
          <a:prstGeom prst="ellipse">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27" name="Oval 326"/>
          <p:cNvSpPr/>
          <p:nvPr>
            <p:custDataLst>
              <p:tags r:id="rId105"/>
            </p:custDataLst>
          </p:nvPr>
        </p:nvSpPr>
        <p:spPr bwMode="auto">
          <a:xfrm>
            <a:off x="6227762" y="2370137"/>
            <a:ext cx="244475" cy="244475"/>
          </a:xfrm>
          <a:prstGeom prst="ellipse">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28" name="Oval 327"/>
          <p:cNvSpPr/>
          <p:nvPr>
            <p:custDataLst>
              <p:tags r:id="rId106"/>
            </p:custDataLst>
          </p:nvPr>
        </p:nvSpPr>
        <p:spPr bwMode="auto">
          <a:xfrm>
            <a:off x="3384550" y="3192462"/>
            <a:ext cx="241300" cy="241300"/>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29" name="Arc 328"/>
          <p:cNvSpPr/>
          <p:nvPr>
            <p:custDataLst>
              <p:tags r:id="rId107"/>
            </p:custDataLst>
          </p:nvPr>
        </p:nvSpPr>
        <p:spPr bwMode="gray">
          <a:xfrm>
            <a:off x="3384551" y="3192461"/>
            <a:ext cx="241300" cy="241300"/>
          </a:xfrm>
          <a:prstGeom prst="arc">
            <a:avLst>
              <a:gd name="adj1" fmla="val 16200000"/>
              <a:gd name="adj2" fmla="val 1080000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0" name="Oval 329"/>
          <p:cNvSpPr/>
          <p:nvPr>
            <p:custDataLst>
              <p:tags r:id="rId108"/>
            </p:custDataLst>
          </p:nvPr>
        </p:nvSpPr>
        <p:spPr bwMode="auto">
          <a:xfrm>
            <a:off x="4859337" y="3190875"/>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31" name="Arc 330"/>
          <p:cNvSpPr/>
          <p:nvPr>
            <p:custDataLst>
              <p:tags r:id="rId109"/>
            </p:custDataLst>
          </p:nvPr>
        </p:nvSpPr>
        <p:spPr bwMode="gray">
          <a:xfrm>
            <a:off x="4859337" y="3190875"/>
            <a:ext cx="244475" cy="244475"/>
          </a:xfrm>
          <a:prstGeom prst="arc">
            <a:avLst>
              <a:gd name="adj1" fmla="val 16200000"/>
              <a:gd name="adj2" fmla="val 1080000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2" name="Oval 331"/>
          <p:cNvSpPr/>
          <p:nvPr>
            <p:custDataLst>
              <p:tags r:id="rId110"/>
            </p:custDataLst>
          </p:nvPr>
        </p:nvSpPr>
        <p:spPr bwMode="auto">
          <a:xfrm>
            <a:off x="6227762" y="3190875"/>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498" name="Arc 497"/>
          <p:cNvSpPr/>
          <p:nvPr>
            <p:custDataLst>
              <p:tags r:id="rId111"/>
            </p:custDataLst>
          </p:nvPr>
        </p:nvSpPr>
        <p:spPr bwMode="gray">
          <a:xfrm>
            <a:off x="6227762" y="3190875"/>
            <a:ext cx="244473" cy="244473"/>
          </a:xfrm>
          <a:prstGeom prst="arc">
            <a:avLst>
              <a:gd name="adj1" fmla="val 16200000"/>
              <a:gd name="adj2" fmla="val 540000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3" name="Oval 332"/>
          <p:cNvSpPr/>
          <p:nvPr>
            <p:custDataLst>
              <p:tags r:id="rId112"/>
            </p:custDataLst>
          </p:nvPr>
        </p:nvSpPr>
        <p:spPr bwMode="auto">
          <a:xfrm>
            <a:off x="7689850" y="3190875"/>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497" name="Arc 496"/>
          <p:cNvSpPr/>
          <p:nvPr>
            <p:custDataLst>
              <p:tags r:id="rId113"/>
            </p:custDataLst>
          </p:nvPr>
        </p:nvSpPr>
        <p:spPr bwMode="gray">
          <a:xfrm>
            <a:off x="7689850" y="3190875"/>
            <a:ext cx="244473" cy="244473"/>
          </a:xfrm>
          <a:prstGeom prst="arc">
            <a:avLst>
              <a:gd name="adj1" fmla="val 16200000"/>
              <a:gd name="adj2" fmla="val 1080000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4" name="Oval 333"/>
          <p:cNvSpPr/>
          <p:nvPr>
            <p:custDataLst>
              <p:tags r:id="rId114"/>
            </p:custDataLst>
          </p:nvPr>
        </p:nvSpPr>
        <p:spPr bwMode="auto">
          <a:xfrm>
            <a:off x="8405812" y="3190875"/>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494" name="Arc 493"/>
          <p:cNvSpPr/>
          <p:nvPr>
            <p:custDataLst>
              <p:tags r:id="rId115"/>
            </p:custDataLst>
          </p:nvPr>
        </p:nvSpPr>
        <p:spPr bwMode="gray">
          <a:xfrm>
            <a:off x="8405811" y="3190875"/>
            <a:ext cx="244473" cy="244473"/>
          </a:xfrm>
          <a:prstGeom prst="arc">
            <a:avLst>
              <a:gd name="adj1" fmla="val 16200000"/>
              <a:gd name="adj2" fmla="val 540000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5" name="Oval 334"/>
          <p:cNvSpPr/>
          <p:nvPr>
            <p:custDataLst>
              <p:tags r:id="rId116"/>
            </p:custDataLst>
          </p:nvPr>
        </p:nvSpPr>
        <p:spPr bwMode="auto">
          <a:xfrm>
            <a:off x="3384550" y="3597275"/>
            <a:ext cx="241300" cy="241300"/>
          </a:xfrm>
          <a:prstGeom prst="ellipse">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37" name="Oval 336"/>
          <p:cNvSpPr/>
          <p:nvPr>
            <p:custDataLst>
              <p:tags r:id="rId117"/>
            </p:custDataLst>
          </p:nvPr>
        </p:nvSpPr>
        <p:spPr bwMode="auto">
          <a:xfrm>
            <a:off x="4859337" y="3595687"/>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38" name="Arc 337"/>
          <p:cNvSpPr/>
          <p:nvPr>
            <p:custDataLst>
              <p:tags r:id="rId118"/>
            </p:custDataLst>
          </p:nvPr>
        </p:nvSpPr>
        <p:spPr bwMode="gray">
          <a:xfrm>
            <a:off x="4859337" y="3595687"/>
            <a:ext cx="244475" cy="244475"/>
          </a:xfrm>
          <a:prstGeom prst="arc">
            <a:avLst>
              <a:gd name="adj1" fmla="val 16200000"/>
              <a:gd name="adj2" fmla="val 1080000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9" name="Oval 338"/>
          <p:cNvSpPr/>
          <p:nvPr>
            <p:custDataLst>
              <p:tags r:id="rId119"/>
            </p:custDataLst>
          </p:nvPr>
        </p:nvSpPr>
        <p:spPr bwMode="auto">
          <a:xfrm>
            <a:off x="6227762" y="3595687"/>
            <a:ext cx="244475" cy="244475"/>
          </a:xfrm>
          <a:prstGeom prst="ellipse">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41" name="Oval 340"/>
          <p:cNvSpPr/>
          <p:nvPr>
            <p:custDataLst>
              <p:tags r:id="rId120"/>
            </p:custDataLst>
          </p:nvPr>
        </p:nvSpPr>
        <p:spPr bwMode="auto">
          <a:xfrm>
            <a:off x="7689850" y="3595687"/>
            <a:ext cx="244475" cy="244475"/>
          </a:xfrm>
          <a:prstGeom prst="ellipse">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42" name="Oval 341"/>
          <p:cNvSpPr/>
          <p:nvPr>
            <p:custDataLst>
              <p:tags r:id="rId121"/>
            </p:custDataLst>
          </p:nvPr>
        </p:nvSpPr>
        <p:spPr bwMode="auto">
          <a:xfrm>
            <a:off x="8405812" y="3595687"/>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495" name="Arc 494"/>
          <p:cNvSpPr/>
          <p:nvPr>
            <p:custDataLst>
              <p:tags r:id="rId122"/>
            </p:custDataLst>
          </p:nvPr>
        </p:nvSpPr>
        <p:spPr bwMode="gray">
          <a:xfrm>
            <a:off x="8405811" y="3595687"/>
            <a:ext cx="244473" cy="244473"/>
          </a:xfrm>
          <a:prstGeom prst="arc">
            <a:avLst>
              <a:gd name="adj1" fmla="val 16200000"/>
              <a:gd name="adj2" fmla="val 540000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43" name="Oval 342"/>
          <p:cNvSpPr/>
          <p:nvPr>
            <p:custDataLst>
              <p:tags r:id="rId123"/>
            </p:custDataLst>
          </p:nvPr>
        </p:nvSpPr>
        <p:spPr bwMode="auto">
          <a:xfrm>
            <a:off x="3384550" y="4391025"/>
            <a:ext cx="241300" cy="241300"/>
          </a:xfrm>
          <a:prstGeom prst="ellipse">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45" name="Oval 344"/>
          <p:cNvSpPr/>
          <p:nvPr>
            <p:custDataLst>
              <p:tags r:id="rId124"/>
            </p:custDataLst>
          </p:nvPr>
        </p:nvSpPr>
        <p:spPr bwMode="auto">
          <a:xfrm>
            <a:off x="4859337" y="4413250"/>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46" name="Arc 345"/>
          <p:cNvSpPr/>
          <p:nvPr>
            <p:custDataLst>
              <p:tags r:id="rId125"/>
            </p:custDataLst>
          </p:nvPr>
        </p:nvSpPr>
        <p:spPr bwMode="gray">
          <a:xfrm>
            <a:off x="4859337" y="4413250"/>
            <a:ext cx="244475" cy="244475"/>
          </a:xfrm>
          <a:prstGeom prst="arc">
            <a:avLst>
              <a:gd name="adj1" fmla="val 16200000"/>
              <a:gd name="adj2" fmla="val 1080000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47" name="Oval 346"/>
          <p:cNvSpPr/>
          <p:nvPr>
            <p:custDataLst>
              <p:tags r:id="rId126"/>
            </p:custDataLst>
          </p:nvPr>
        </p:nvSpPr>
        <p:spPr bwMode="auto">
          <a:xfrm>
            <a:off x="6227762" y="4413250"/>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48" name="Arc 347"/>
          <p:cNvSpPr/>
          <p:nvPr>
            <p:custDataLst>
              <p:tags r:id="rId127"/>
            </p:custDataLst>
          </p:nvPr>
        </p:nvSpPr>
        <p:spPr bwMode="gray">
          <a:xfrm>
            <a:off x="6227762" y="4413250"/>
            <a:ext cx="244475" cy="244475"/>
          </a:xfrm>
          <a:prstGeom prst="arc">
            <a:avLst>
              <a:gd name="adj1" fmla="val 16200000"/>
              <a:gd name="adj2" fmla="val 540000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49" name="Oval 348"/>
          <p:cNvSpPr/>
          <p:nvPr>
            <p:custDataLst>
              <p:tags r:id="rId128"/>
            </p:custDataLst>
          </p:nvPr>
        </p:nvSpPr>
        <p:spPr bwMode="auto">
          <a:xfrm>
            <a:off x="7689850" y="4413250"/>
            <a:ext cx="244475" cy="244475"/>
          </a:xfrm>
          <a:prstGeom prst="ellipse">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51" name="Oval 350"/>
          <p:cNvSpPr/>
          <p:nvPr>
            <p:custDataLst>
              <p:tags r:id="rId129"/>
            </p:custDataLst>
          </p:nvPr>
        </p:nvSpPr>
        <p:spPr bwMode="auto">
          <a:xfrm>
            <a:off x="8405812" y="4413250"/>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52" name="Arc 351"/>
          <p:cNvSpPr/>
          <p:nvPr>
            <p:custDataLst>
              <p:tags r:id="rId130"/>
            </p:custDataLst>
          </p:nvPr>
        </p:nvSpPr>
        <p:spPr bwMode="gray">
          <a:xfrm>
            <a:off x="8405811" y="4413250"/>
            <a:ext cx="244473" cy="244473"/>
          </a:xfrm>
          <a:prstGeom prst="arc">
            <a:avLst>
              <a:gd name="adj1" fmla="val 16200000"/>
              <a:gd name="adj2" fmla="val 540000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53" name="Oval 352"/>
          <p:cNvSpPr/>
          <p:nvPr>
            <p:custDataLst>
              <p:tags r:id="rId131"/>
            </p:custDataLst>
          </p:nvPr>
        </p:nvSpPr>
        <p:spPr bwMode="auto">
          <a:xfrm>
            <a:off x="3384550" y="1966912"/>
            <a:ext cx="241300" cy="241300"/>
          </a:xfrm>
          <a:prstGeom prst="ellipse">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54" name="Oval 353"/>
          <p:cNvSpPr/>
          <p:nvPr>
            <p:custDataLst>
              <p:tags r:id="rId132"/>
            </p:custDataLst>
          </p:nvPr>
        </p:nvSpPr>
        <p:spPr bwMode="auto">
          <a:xfrm>
            <a:off x="4859337" y="1965325"/>
            <a:ext cx="244475" cy="244475"/>
          </a:xfrm>
          <a:prstGeom prst="ellipse">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55" name="Oval 354"/>
          <p:cNvSpPr/>
          <p:nvPr>
            <p:custDataLst>
              <p:tags r:id="rId133"/>
            </p:custDataLst>
          </p:nvPr>
        </p:nvSpPr>
        <p:spPr bwMode="auto">
          <a:xfrm>
            <a:off x="6227762" y="1965325"/>
            <a:ext cx="244475" cy="244475"/>
          </a:xfrm>
          <a:prstGeom prst="ellipse">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56" name="Oval 355"/>
          <p:cNvSpPr/>
          <p:nvPr>
            <p:custDataLst>
              <p:tags r:id="rId134"/>
            </p:custDataLst>
          </p:nvPr>
        </p:nvSpPr>
        <p:spPr bwMode="auto">
          <a:xfrm>
            <a:off x="7689850" y="1965325"/>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490" name="Arc 489"/>
          <p:cNvSpPr/>
          <p:nvPr>
            <p:custDataLst>
              <p:tags r:id="rId135"/>
            </p:custDataLst>
          </p:nvPr>
        </p:nvSpPr>
        <p:spPr bwMode="gray">
          <a:xfrm>
            <a:off x="7689850" y="1965325"/>
            <a:ext cx="244473" cy="244473"/>
          </a:xfrm>
          <a:prstGeom prst="arc">
            <a:avLst>
              <a:gd name="adj1" fmla="val 16200000"/>
              <a:gd name="adj2" fmla="val 1080000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57" name="Oval 356"/>
          <p:cNvSpPr/>
          <p:nvPr>
            <p:custDataLst>
              <p:tags r:id="rId136"/>
            </p:custDataLst>
          </p:nvPr>
        </p:nvSpPr>
        <p:spPr bwMode="auto">
          <a:xfrm>
            <a:off x="8405812" y="1965325"/>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491" name="Arc 490"/>
          <p:cNvSpPr/>
          <p:nvPr>
            <p:custDataLst>
              <p:tags r:id="rId137"/>
            </p:custDataLst>
          </p:nvPr>
        </p:nvSpPr>
        <p:spPr bwMode="gray">
          <a:xfrm>
            <a:off x="8405811" y="1965325"/>
            <a:ext cx="244473" cy="244473"/>
          </a:xfrm>
          <a:prstGeom prst="arc">
            <a:avLst>
              <a:gd name="adj1" fmla="val 16200000"/>
              <a:gd name="adj2" fmla="val 540000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58" name="Rectangle 357"/>
          <p:cNvSpPr/>
          <p:nvPr>
            <p:custDataLst>
              <p:tags r:id="rId138"/>
            </p:custDataLst>
          </p:nvPr>
        </p:nvSpPr>
        <p:spPr>
          <a:xfrm flipH="1">
            <a:off x="7466214" y="1585912"/>
            <a:ext cx="685800" cy="274320"/>
          </a:xfrm>
          <a:prstGeom prst="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smtClean="0">
                <a:solidFill>
                  <a:schemeClr val="tx1"/>
                </a:solidFill>
              </a:rPr>
              <a:t>Reach</a:t>
            </a:r>
            <a:endParaRPr lang="en-US" sz="1000" dirty="0">
              <a:solidFill>
                <a:schemeClr val="tx1"/>
              </a:solidFill>
            </a:endParaRPr>
          </a:p>
        </p:txBody>
      </p:sp>
      <p:sp>
        <p:nvSpPr>
          <p:cNvPr id="359" name="Rectangle 358"/>
          <p:cNvSpPr/>
          <p:nvPr>
            <p:custDataLst>
              <p:tags r:id="rId139"/>
            </p:custDataLst>
          </p:nvPr>
        </p:nvSpPr>
        <p:spPr>
          <a:xfrm flipH="1">
            <a:off x="4642284" y="1585912"/>
            <a:ext cx="685800" cy="274320"/>
          </a:xfrm>
          <a:prstGeom prst="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smtClean="0">
                <a:solidFill>
                  <a:schemeClr val="tx1"/>
                </a:solidFill>
              </a:rPr>
              <a:t>Platform</a:t>
            </a:r>
            <a:endParaRPr lang="en-US" sz="1000" dirty="0">
              <a:solidFill>
                <a:schemeClr val="tx1"/>
              </a:solidFill>
            </a:endParaRPr>
          </a:p>
        </p:txBody>
      </p:sp>
      <p:sp>
        <p:nvSpPr>
          <p:cNvPr id="362" name="Oval 361"/>
          <p:cNvSpPr/>
          <p:nvPr>
            <p:custDataLst>
              <p:tags r:id="rId140"/>
            </p:custDataLst>
          </p:nvPr>
        </p:nvSpPr>
        <p:spPr bwMode="auto">
          <a:xfrm>
            <a:off x="6964362" y="3992562"/>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3" name="Arc 362"/>
          <p:cNvSpPr/>
          <p:nvPr>
            <p:custDataLst>
              <p:tags r:id="rId141"/>
            </p:custDataLst>
          </p:nvPr>
        </p:nvSpPr>
        <p:spPr bwMode="gray">
          <a:xfrm>
            <a:off x="6964361" y="3992562"/>
            <a:ext cx="244473" cy="244473"/>
          </a:xfrm>
          <a:prstGeom prst="arc">
            <a:avLst>
              <a:gd name="adj1" fmla="val 16200000"/>
              <a:gd name="adj2" fmla="val 1080000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64" name="Oval 363"/>
          <p:cNvSpPr/>
          <p:nvPr>
            <p:custDataLst>
              <p:tags r:id="rId142"/>
            </p:custDataLst>
          </p:nvPr>
        </p:nvSpPr>
        <p:spPr bwMode="auto">
          <a:xfrm>
            <a:off x="6965950" y="2795587"/>
            <a:ext cx="241300" cy="241300"/>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5" name="Arc 364"/>
          <p:cNvSpPr/>
          <p:nvPr>
            <p:custDataLst>
              <p:tags r:id="rId143"/>
            </p:custDataLst>
          </p:nvPr>
        </p:nvSpPr>
        <p:spPr bwMode="gray">
          <a:xfrm>
            <a:off x="6965950" y="2795586"/>
            <a:ext cx="241298" cy="241298"/>
          </a:xfrm>
          <a:prstGeom prst="arc">
            <a:avLst>
              <a:gd name="adj1" fmla="val 16200000"/>
              <a:gd name="adj2" fmla="val 1080000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66" name="Oval 365"/>
          <p:cNvSpPr/>
          <p:nvPr>
            <p:custDataLst>
              <p:tags r:id="rId144"/>
            </p:custDataLst>
          </p:nvPr>
        </p:nvSpPr>
        <p:spPr bwMode="auto">
          <a:xfrm>
            <a:off x="6964362" y="2370137"/>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492" name="Arc 491"/>
          <p:cNvSpPr/>
          <p:nvPr>
            <p:custDataLst>
              <p:tags r:id="rId145"/>
            </p:custDataLst>
          </p:nvPr>
        </p:nvSpPr>
        <p:spPr bwMode="gray">
          <a:xfrm>
            <a:off x="6964361" y="2370136"/>
            <a:ext cx="244473" cy="244473"/>
          </a:xfrm>
          <a:prstGeom prst="arc">
            <a:avLst>
              <a:gd name="adj1" fmla="val 16200000"/>
              <a:gd name="adj2" fmla="val 1080000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67" name="Oval 366"/>
          <p:cNvSpPr/>
          <p:nvPr>
            <p:custDataLst>
              <p:tags r:id="rId146"/>
            </p:custDataLst>
          </p:nvPr>
        </p:nvSpPr>
        <p:spPr bwMode="auto">
          <a:xfrm>
            <a:off x="6964362" y="3190875"/>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8" name="Arc 367"/>
          <p:cNvSpPr/>
          <p:nvPr>
            <p:custDataLst>
              <p:tags r:id="rId147"/>
            </p:custDataLst>
          </p:nvPr>
        </p:nvSpPr>
        <p:spPr bwMode="gray">
          <a:xfrm>
            <a:off x="6964361" y="3190875"/>
            <a:ext cx="244473" cy="244473"/>
          </a:xfrm>
          <a:prstGeom prst="arc">
            <a:avLst>
              <a:gd name="adj1" fmla="val 16200000"/>
              <a:gd name="adj2" fmla="val 1080000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69" name="Oval 368"/>
          <p:cNvSpPr/>
          <p:nvPr>
            <p:custDataLst>
              <p:tags r:id="rId148"/>
            </p:custDataLst>
          </p:nvPr>
        </p:nvSpPr>
        <p:spPr bwMode="auto">
          <a:xfrm>
            <a:off x="6964362" y="3595687"/>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70" name="Arc 369"/>
          <p:cNvSpPr/>
          <p:nvPr>
            <p:custDataLst>
              <p:tags r:id="rId149"/>
            </p:custDataLst>
          </p:nvPr>
        </p:nvSpPr>
        <p:spPr bwMode="gray">
          <a:xfrm>
            <a:off x="6964361" y="3595687"/>
            <a:ext cx="244473" cy="244473"/>
          </a:xfrm>
          <a:prstGeom prst="arc">
            <a:avLst>
              <a:gd name="adj1" fmla="val 16200000"/>
              <a:gd name="adj2" fmla="val 1080000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71" name="Oval 370"/>
          <p:cNvSpPr/>
          <p:nvPr>
            <p:custDataLst>
              <p:tags r:id="rId150"/>
            </p:custDataLst>
          </p:nvPr>
        </p:nvSpPr>
        <p:spPr bwMode="auto">
          <a:xfrm>
            <a:off x="6964362" y="4413250"/>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72" name="Arc 371"/>
          <p:cNvSpPr/>
          <p:nvPr>
            <p:custDataLst>
              <p:tags r:id="rId151"/>
            </p:custDataLst>
          </p:nvPr>
        </p:nvSpPr>
        <p:spPr bwMode="gray">
          <a:xfrm>
            <a:off x="6964361" y="4413250"/>
            <a:ext cx="244473" cy="244473"/>
          </a:xfrm>
          <a:prstGeom prst="arc">
            <a:avLst>
              <a:gd name="adj1" fmla="val 16200000"/>
              <a:gd name="adj2" fmla="val 1080000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73" name="Oval 372"/>
          <p:cNvSpPr/>
          <p:nvPr>
            <p:custDataLst>
              <p:tags r:id="rId152"/>
            </p:custDataLst>
          </p:nvPr>
        </p:nvSpPr>
        <p:spPr bwMode="auto">
          <a:xfrm>
            <a:off x="6964362" y="1965325"/>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489" name="Arc 488"/>
          <p:cNvSpPr/>
          <p:nvPr>
            <p:custDataLst>
              <p:tags r:id="rId153"/>
            </p:custDataLst>
          </p:nvPr>
        </p:nvSpPr>
        <p:spPr bwMode="gray">
          <a:xfrm>
            <a:off x="6964361" y="1965325"/>
            <a:ext cx="244473" cy="244473"/>
          </a:xfrm>
          <a:prstGeom prst="arc">
            <a:avLst>
              <a:gd name="adj1" fmla="val 16200000"/>
              <a:gd name="adj2" fmla="val 1080000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74" name="Oval 373"/>
          <p:cNvSpPr/>
          <p:nvPr>
            <p:custDataLst>
              <p:tags r:id="rId154"/>
            </p:custDataLst>
          </p:nvPr>
        </p:nvSpPr>
        <p:spPr bwMode="auto">
          <a:xfrm>
            <a:off x="4121150" y="3992562"/>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76" name="Oval 375"/>
          <p:cNvSpPr/>
          <p:nvPr>
            <p:custDataLst>
              <p:tags r:id="rId155"/>
            </p:custDataLst>
          </p:nvPr>
        </p:nvSpPr>
        <p:spPr bwMode="auto">
          <a:xfrm>
            <a:off x="4122737" y="2795587"/>
            <a:ext cx="241300" cy="241300"/>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78" name="Oval 377"/>
          <p:cNvSpPr/>
          <p:nvPr>
            <p:custDataLst>
              <p:tags r:id="rId156"/>
            </p:custDataLst>
          </p:nvPr>
        </p:nvSpPr>
        <p:spPr bwMode="auto">
          <a:xfrm>
            <a:off x="4121150" y="2370137"/>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79" name="Oval 378"/>
          <p:cNvSpPr/>
          <p:nvPr>
            <p:custDataLst>
              <p:tags r:id="rId157"/>
            </p:custDataLst>
          </p:nvPr>
        </p:nvSpPr>
        <p:spPr bwMode="auto">
          <a:xfrm>
            <a:off x="4121150" y="3190875"/>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81" name="Oval 380"/>
          <p:cNvSpPr/>
          <p:nvPr>
            <p:custDataLst>
              <p:tags r:id="rId158"/>
            </p:custDataLst>
          </p:nvPr>
        </p:nvSpPr>
        <p:spPr bwMode="auto">
          <a:xfrm>
            <a:off x="4121150" y="3595687"/>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82" name="Oval 381"/>
          <p:cNvSpPr/>
          <p:nvPr>
            <p:custDataLst>
              <p:tags r:id="rId159"/>
            </p:custDataLst>
          </p:nvPr>
        </p:nvSpPr>
        <p:spPr bwMode="auto">
          <a:xfrm>
            <a:off x="4121150" y="4413250"/>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83" name="Oval 382"/>
          <p:cNvSpPr/>
          <p:nvPr>
            <p:custDataLst>
              <p:tags r:id="rId160"/>
            </p:custDataLst>
          </p:nvPr>
        </p:nvSpPr>
        <p:spPr bwMode="auto">
          <a:xfrm>
            <a:off x="4121150" y="1965325"/>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18" name="Rectangle 217"/>
          <p:cNvSpPr/>
          <p:nvPr>
            <p:custDataLst>
              <p:tags r:id="rId161"/>
            </p:custDataLst>
          </p:nvPr>
        </p:nvSpPr>
        <p:spPr>
          <a:xfrm flipH="1">
            <a:off x="1780324" y="1585912"/>
            <a:ext cx="611965" cy="2743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smtClean="0">
                <a:solidFill>
                  <a:schemeClr val="bg1"/>
                </a:solidFill>
              </a:rPr>
              <a:t>Overall</a:t>
            </a:r>
            <a:endParaRPr lang="en-US" sz="1000" dirty="0">
              <a:solidFill>
                <a:schemeClr val="bg1"/>
              </a:solidFill>
            </a:endParaRPr>
          </a:p>
        </p:txBody>
      </p:sp>
      <p:sp>
        <p:nvSpPr>
          <p:cNvPr id="434" name="Rectangle 433"/>
          <p:cNvSpPr/>
          <p:nvPr>
            <p:custDataLst>
              <p:tags r:id="rId162"/>
            </p:custDataLst>
          </p:nvPr>
        </p:nvSpPr>
        <p:spPr>
          <a:xfrm>
            <a:off x="1779641" y="3941762"/>
            <a:ext cx="612648" cy="365760"/>
          </a:xfrm>
          <a:prstGeom prst="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435" name="Rectangle 434"/>
          <p:cNvSpPr/>
          <p:nvPr>
            <p:custDataLst>
              <p:tags r:id="rId163"/>
            </p:custDataLst>
          </p:nvPr>
        </p:nvSpPr>
        <p:spPr>
          <a:xfrm>
            <a:off x="1779641" y="2714625"/>
            <a:ext cx="612648" cy="365760"/>
          </a:xfrm>
          <a:prstGeom prst="rect">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436" name="Rectangle 435"/>
          <p:cNvSpPr/>
          <p:nvPr>
            <p:custDataLst>
              <p:tags r:id="rId164"/>
            </p:custDataLst>
          </p:nvPr>
        </p:nvSpPr>
        <p:spPr>
          <a:xfrm>
            <a:off x="1779641" y="2308225"/>
            <a:ext cx="612648" cy="365760"/>
          </a:xfrm>
          <a:prstGeom prst="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437" name="Rectangle 436"/>
          <p:cNvSpPr/>
          <p:nvPr>
            <p:custDataLst>
              <p:tags r:id="rId165"/>
            </p:custDataLst>
          </p:nvPr>
        </p:nvSpPr>
        <p:spPr>
          <a:xfrm>
            <a:off x="1779641" y="3121025"/>
            <a:ext cx="612648" cy="365760"/>
          </a:xfrm>
          <a:prstGeom prst="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438" name="Rectangle 437"/>
          <p:cNvSpPr/>
          <p:nvPr>
            <p:custDataLst>
              <p:tags r:id="rId166"/>
            </p:custDataLst>
          </p:nvPr>
        </p:nvSpPr>
        <p:spPr>
          <a:xfrm>
            <a:off x="1779641" y="3525837"/>
            <a:ext cx="612648" cy="365760"/>
          </a:xfrm>
          <a:prstGeom prst="rect">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439" name="Rectangle 438"/>
          <p:cNvSpPr/>
          <p:nvPr>
            <p:custDataLst>
              <p:tags r:id="rId167"/>
            </p:custDataLst>
          </p:nvPr>
        </p:nvSpPr>
        <p:spPr>
          <a:xfrm>
            <a:off x="1779641" y="4346575"/>
            <a:ext cx="612648" cy="365760"/>
          </a:xfrm>
          <a:prstGeom prst="rect">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440" name="Rectangle 439"/>
          <p:cNvSpPr/>
          <p:nvPr>
            <p:custDataLst>
              <p:tags r:id="rId168"/>
            </p:custDataLst>
          </p:nvPr>
        </p:nvSpPr>
        <p:spPr>
          <a:xfrm>
            <a:off x="1779641" y="1903412"/>
            <a:ext cx="612648" cy="365760"/>
          </a:xfrm>
          <a:prstGeom prst="rect">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443" name="Oval 442"/>
          <p:cNvSpPr/>
          <p:nvPr>
            <p:custDataLst>
              <p:tags r:id="rId169"/>
            </p:custDataLst>
          </p:nvPr>
        </p:nvSpPr>
        <p:spPr bwMode="auto">
          <a:xfrm>
            <a:off x="1958975" y="3992562"/>
            <a:ext cx="244475" cy="244475"/>
          </a:xfrm>
          <a:prstGeom prst="ellipse">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445" name="Oval 444"/>
          <p:cNvSpPr/>
          <p:nvPr>
            <p:custDataLst>
              <p:tags r:id="rId170"/>
            </p:custDataLst>
          </p:nvPr>
        </p:nvSpPr>
        <p:spPr bwMode="auto">
          <a:xfrm>
            <a:off x="1960562" y="2795587"/>
            <a:ext cx="241300" cy="241300"/>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446" name="Arc 445"/>
          <p:cNvSpPr/>
          <p:nvPr>
            <p:custDataLst>
              <p:tags r:id="rId171"/>
            </p:custDataLst>
          </p:nvPr>
        </p:nvSpPr>
        <p:spPr bwMode="gray">
          <a:xfrm>
            <a:off x="1960562" y="2795586"/>
            <a:ext cx="241300" cy="241300"/>
          </a:xfrm>
          <a:prstGeom prst="arc">
            <a:avLst>
              <a:gd name="adj1" fmla="val 16200000"/>
              <a:gd name="adj2" fmla="val 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47" name="Oval 446"/>
          <p:cNvSpPr/>
          <p:nvPr>
            <p:custDataLst>
              <p:tags r:id="rId172"/>
            </p:custDataLst>
          </p:nvPr>
        </p:nvSpPr>
        <p:spPr bwMode="auto">
          <a:xfrm>
            <a:off x="1958975" y="2370137"/>
            <a:ext cx="244475" cy="244475"/>
          </a:xfrm>
          <a:prstGeom prst="ellipse">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449" name="Oval 448"/>
          <p:cNvSpPr/>
          <p:nvPr>
            <p:custDataLst>
              <p:tags r:id="rId173"/>
            </p:custDataLst>
          </p:nvPr>
        </p:nvSpPr>
        <p:spPr bwMode="auto">
          <a:xfrm>
            <a:off x="1958975" y="3190875"/>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451" name="Oval 450"/>
          <p:cNvSpPr/>
          <p:nvPr>
            <p:custDataLst>
              <p:tags r:id="rId174"/>
            </p:custDataLst>
          </p:nvPr>
        </p:nvSpPr>
        <p:spPr bwMode="auto">
          <a:xfrm>
            <a:off x="1958975" y="3595687"/>
            <a:ext cx="244475" cy="244475"/>
          </a:xfrm>
          <a:prstGeom prst="ellipse">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453" name="Oval 452"/>
          <p:cNvSpPr/>
          <p:nvPr>
            <p:custDataLst>
              <p:tags r:id="rId175"/>
            </p:custDataLst>
          </p:nvPr>
        </p:nvSpPr>
        <p:spPr bwMode="auto">
          <a:xfrm>
            <a:off x="1958975" y="4389437"/>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455" name="Oval 454"/>
          <p:cNvSpPr/>
          <p:nvPr>
            <p:custDataLst>
              <p:tags r:id="rId176"/>
            </p:custDataLst>
          </p:nvPr>
        </p:nvSpPr>
        <p:spPr bwMode="auto">
          <a:xfrm>
            <a:off x="1958975" y="1965325"/>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476" name="Arc 475"/>
          <p:cNvSpPr/>
          <p:nvPr>
            <p:custDataLst>
              <p:tags r:id="rId177"/>
            </p:custDataLst>
          </p:nvPr>
        </p:nvSpPr>
        <p:spPr bwMode="gray">
          <a:xfrm>
            <a:off x="1958976" y="1965325"/>
            <a:ext cx="244473" cy="244473"/>
          </a:xfrm>
          <a:prstGeom prst="arc">
            <a:avLst>
              <a:gd name="adj1" fmla="val 16200000"/>
              <a:gd name="adj2" fmla="val 1080000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33" name="Rectangle 432"/>
          <p:cNvSpPr/>
          <p:nvPr>
            <p:custDataLst>
              <p:tags r:id="rId178"/>
            </p:custDataLst>
          </p:nvPr>
        </p:nvSpPr>
        <p:spPr>
          <a:xfrm flipH="1">
            <a:off x="5364191" y="1585912"/>
            <a:ext cx="611965" cy="2743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smtClean="0">
                <a:solidFill>
                  <a:schemeClr val="bg1"/>
                </a:solidFill>
              </a:rPr>
              <a:t>Overall</a:t>
            </a:r>
            <a:endParaRPr lang="en-US" sz="1000" dirty="0">
              <a:solidFill>
                <a:schemeClr val="bg1"/>
              </a:solidFill>
            </a:endParaRPr>
          </a:p>
        </p:txBody>
      </p:sp>
      <p:sp>
        <p:nvSpPr>
          <p:cNvPr id="460" name="Rectangle 459"/>
          <p:cNvSpPr/>
          <p:nvPr>
            <p:custDataLst>
              <p:tags r:id="rId179"/>
            </p:custDataLst>
          </p:nvPr>
        </p:nvSpPr>
        <p:spPr>
          <a:xfrm>
            <a:off x="5363508" y="3941762"/>
            <a:ext cx="612648" cy="365760"/>
          </a:xfrm>
          <a:prstGeom prst="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461" name="Rectangle 460"/>
          <p:cNvSpPr/>
          <p:nvPr>
            <p:custDataLst>
              <p:tags r:id="rId180"/>
            </p:custDataLst>
          </p:nvPr>
        </p:nvSpPr>
        <p:spPr>
          <a:xfrm>
            <a:off x="5363508" y="2714625"/>
            <a:ext cx="612648" cy="365760"/>
          </a:xfrm>
          <a:prstGeom prst="rect">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462" name="Rectangle 461"/>
          <p:cNvSpPr/>
          <p:nvPr>
            <p:custDataLst>
              <p:tags r:id="rId181"/>
            </p:custDataLst>
          </p:nvPr>
        </p:nvSpPr>
        <p:spPr>
          <a:xfrm>
            <a:off x="5363508" y="2308225"/>
            <a:ext cx="612648" cy="365760"/>
          </a:xfrm>
          <a:prstGeom prst="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463" name="Rectangle 462"/>
          <p:cNvSpPr/>
          <p:nvPr>
            <p:custDataLst>
              <p:tags r:id="rId182"/>
            </p:custDataLst>
          </p:nvPr>
        </p:nvSpPr>
        <p:spPr>
          <a:xfrm>
            <a:off x="5363508" y="3121025"/>
            <a:ext cx="612648" cy="365760"/>
          </a:xfrm>
          <a:prstGeom prst="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464" name="Rectangle 463"/>
          <p:cNvSpPr/>
          <p:nvPr>
            <p:custDataLst>
              <p:tags r:id="rId183"/>
            </p:custDataLst>
          </p:nvPr>
        </p:nvSpPr>
        <p:spPr>
          <a:xfrm>
            <a:off x="5363508" y="3525837"/>
            <a:ext cx="612648" cy="365760"/>
          </a:xfrm>
          <a:prstGeom prst="rect">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465" name="Rectangle 464"/>
          <p:cNvSpPr/>
          <p:nvPr>
            <p:custDataLst>
              <p:tags r:id="rId184"/>
            </p:custDataLst>
          </p:nvPr>
        </p:nvSpPr>
        <p:spPr>
          <a:xfrm>
            <a:off x="5363508" y="4346575"/>
            <a:ext cx="612648" cy="365760"/>
          </a:xfrm>
          <a:prstGeom prst="rect">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466" name="Rectangle 465"/>
          <p:cNvSpPr/>
          <p:nvPr>
            <p:custDataLst>
              <p:tags r:id="rId185"/>
            </p:custDataLst>
          </p:nvPr>
        </p:nvSpPr>
        <p:spPr>
          <a:xfrm>
            <a:off x="5363508" y="1903412"/>
            <a:ext cx="612648" cy="365760"/>
          </a:xfrm>
          <a:prstGeom prst="rect">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endParaRPr>
          </a:p>
        </p:txBody>
      </p:sp>
      <p:sp>
        <p:nvSpPr>
          <p:cNvPr id="469" name="Rectangle 468"/>
          <p:cNvSpPr/>
          <p:nvPr>
            <p:custDataLst>
              <p:tags r:id="rId186"/>
            </p:custDataLst>
          </p:nvPr>
        </p:nvSpPr>
        <p:spPr>
          <a:xfrm>
            <a:off x="1779641" y="1513730"/>
            <a:ext cx="612648" cy="1443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0" name="Rectangle 469"/>
          <p:cNvSpPr/>
          <p:nvPr>
            <p:custDataLst>
              <p:tags r:id="rId187"/>
            </p:custDataLst>
          </p:nvPr>
        </p:nvSpPr>
        <p:spPr>
          <a:xfrm>
            <a:off x="5363508" y="1470550"/>
            <a:ext cx="612648" cy="1443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1" name="Oval 470"/>
          <p:cNvSpPr/>
          <p:nvPr>
            <p:custDataLst>
              <p:tags r:id="rId188"/>
            </p:custDataLst>
          </p:nvPr>
        </p:nvSpPr>
        <p:spPr bwMode="auto">
          <a:xfrm>
            <a:off x="5543550" y="3992562"/>
            <a:ext cx="244475" cy="244475"/>
          </a:xfrm>
          <a:prstGeom prst="ellipse">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473" name="Oval 472"/>
          <p:cNvSpPr/>
          <p:nvPr>
            <p:custDataLst>
              <p:tags r:id="rId189"/>
            </p:custDataLst>
          </p:nvPr>
        </p:nvSpPr>
        <p:spPr bwMode="auto">
          <a:xfrm>
            <a:off x="5545137" y="2795587"/>
            <a:ext cx="241300" cy="241300"/>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474" name="Arc 473"/>
          <p:cNvSpPr/>
          <p:nvPr>
            <p:custDataLst>
              <p:tags r:id="rId190"/>
            </p:custDataLst>
          </p:nvPr>
        </p:nvSpPr>
        <p:spPr bwMode="gray">
          <a:xfrm>
            <a:off x="5545137" y="2795586"/>
            <a:ext cx="241300" cy="241300"/>
          </a:xfrm>
          <a:prstGeom prst="arc">
            <a:avLst>
              <a:gd name="adj1" fmla="val 16200000"/>
              <a:gd name="adj2" fmla="val 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5" name="Oval 474"/>
          <p:cNvSpPr/>
          <p:nvPr>
            <p:custDataLst>
              <p:tags r:id="rId191"/>
            </p:custDataLst>
          </p:nvPr>
        </p:nvSpPr>
        <p:spPr bwMode="auto">
          <a:xfrm>
            <a:off x="5543550" y="2370137"/>
            <a:ext cx="244475" cy="244475"/>
          </a:xfrm>
          <a:prstGeom prst="ellipse">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477" name="Oval 476"/>
          <p:cNvSpPr/>
          <p:nvPr>
            <p:custDataLst>
              <p:tags r:id="rId192"/>
            </p:custDataLst>
          </p:nvPr>
        </p:nvSpPr>
        <p:spPr bwMode="auto">
          <a:xfrm>
            <a:off x="5543550" y="3190875"/>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499" name="Arc 498"/>
          <p:cNvSpPr/>
          <p:nvPr>
            <p:custDataLst>
              <p:tags r:id="rId193"/>
            </p:custDataLst>
          </p:nvPr>
        </p:nvSpPr>
        <p:spPr bwMode="gray">
          <a:xfrm>
            <a:off x="5543550" y="3190875"/>
            <a:ext cx="244473" cy="244473"/>
          </a:xfrm>
          <a:prstGeom prst="arc">
            <a:avLst>
              <a:gd name="adj1" fmla="val 16200000"/>
              <a:gd name="adj2" fmla="val 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9" name="Oval 478"/>
          <p:cNvSpPr/>
          <p:nvPr>
            <p:custDataLst>
              <p:tags r:id="rId194"/>
            </p:custDataLst>
          </p:nvPr>
        </p:nvSpPr>
        <p:spPr bwMode="auto">
          <a:xfrm>
            <a:off x="5543550" y="3595687"/>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480" name="Arc 479"/>
          <p:cNvSpPr/>
          <p:nvPr>
            <p:custDataLst>
              <p:tags r:id="rId195"/>
            </p:custDataLst>
          </p:nvPr>
        </p:nvSpPr>
        <p:spPr bwMode="gray">
          <a:xfrm>
            <a:off x="5543551" y="3595687"/>
            <a:ext cx="244473" cy="244473"/>
          </a:xfrm>
          <a:prstGeom prst="arc">
            <a:avLst>
              <a:gd name="adj1" fmla="val 16200000"/>
              <a:gd name="adj2" fmla="val 1080000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1" name="Oval 480"/>
          <p:cNvSpPr/>
          <p:nvPr>
            <p:custDataLst>
              <p:tags r:id="rId196"/>
            </p:custDataLst>
          </p:nvPr>
        </p:nvSpPr>
        <p:spPr bwMode="auto">
          <a:xfrm>
            <a:off x="5543550" y="4389437"/>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482" name="Arc 481"/>
          <p:cNvSpPr/>
          <p:nvPr>
            <p:custDataLst>
              <p:tags r:id="rId197"/>
            </p:custDataLst>
          </p:nvPr>
        </p:nvSpPr>
        <p:spPr bwMode="gray">
          <a:xfrm>
            <a:off x="5543550" y="4389437"/>
            <a:ext cx="244473" cy="244473"/>
          </a:xfrm>
          <a:prstGeom prst="arc">
            <a:avLst>
              <a:gd name="adj1" fmla="val 16200000"/>
              <a:gd name="adj2" fmla="val 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3" name="Oval 482"/>
          <p:cNvSpPr/>
          <p:nvPr>
            <p:custDataLst>
              <p:tags r:id="rId198"/>
            </p:custDataLst>
          </p:nvPr>
        </p:nvSpPr>
        <p:spPr bwMode="auto">
          <a:xfrm>
            <a:off x="5543550" y="1965325"/>
            <a:ext cx="244475" cy="244475"/>
          </a:xfrm>
          <a:prstGeom prst="ellipse">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488" name="Arc 487"/>
          <p:cNvSpPr/>
          <p:nvPr>
            <p:custDataLst>
              <p:tags r:id="rId199"/>
            </p:custDataLst>
          </p:nvPr>
        </p:nvSpPr>
        <p:spPr bwMode="gray">
          <a:xfrm>
            <a:off x="5543550" y="1965325"/>
            <a:ext cx="244473" cy="244473"/>
          </a:xfrm>
          <a:prstGeom prst="arc">
            <a:avLst>
              <a:gd name="adj1" fmla="val 16200000"/>
              <a:gd name="adj2" fmla="val 10800000"/>
            </a:avLst>
          </a:prstGeom>
          <a:solidFill>
            <a:schemeClr val="tx1"/>
          </a:solidFill>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nvGrpSpPr>
          <p:cNvPr id="201" name="Group 136"/>
          <p:cNvGrpSpPr/>
          <p:nvPr/>
        </p:nvGrpSpPr>
        <p:grpSpPr>
          <a:xfrm>
            <a:off x="266699" y="5409220"/>
            <a:ext cx="8491536" cy="848310"/>
            <a:chOff x="328291" y="3598911"/>
            <a:chExt cx="8491536" cy="848310"/>
          </a:xfrm>
        </p:grpSpPr>
        <p:sp>
          <p:nvSpPr>
            <p:cNvPr id="202" name="Rounded Rectangle 201"/>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7280" algn="l"/>
              <a:r>
                <a:rPr lang="en-US" sz="1200" dirty="0" smtClean="0">
                  <a:solidFill>
                    <a:schemeClr val="tx1"/>
                  </a:solidFill>
                </a:rPr>
                <a:t>Major influencers on overall result are Features </a:t>
              </a:r>
              <a:r>
                <a:rPr lang="en-US" sz="1200" i="1" dirty="0" smtClean="0">
                  <a:solidFill>
                    <a:schemeClr val="tx1"/>
                  </a:solidFill>
                </a:rPr>
                <a:t>and</a:t>
              </a:r>
              <a:r>
                <a:rPr lang="en-US" sz="1200" dirty="0" smtClean="0">
                  <a:solidFill>
                    <a:schemeClr val="tx1"/>
                  </a:solidFill>
                </a:rPr>
                <a:t> Usability/Service from the Products criteria, and Viability </a:t>
              </a:r>
              <a:r>
                <a:rPr lang="en-US" sz="1200" i="1" dirty="0" smtClean="0">
                  <a:solidFill>
                    <a:schemeClr val="tx1"/>
                  </a:solidFill>
                </a:rPr>
                <a:t>and </a:t>
              </a:r>
              <a:r>
                <a:rPr lang="en-US" sz="1200" dirty="0" smtClean="0">
                  <a:solidFill>
                    <a:schemeClr val="tx1"/>
                  </a:solidFill>
                </a:rPr>
                <a:t>Reach from the Vendor Criteria.</a:t>
              </a:r>
            </a:p>
          </p:txBody>
        </p:sp>
        <p:pic>
          <p:nvPicPr>
            <p:cNvPr id="203" name="Picture 202" descr="insight.png"/>
            <p:cNvPicPr>
              <a:picLocks noChangeAspect="1"/>
            </p:cNvPicPr>
            <p:nvPr/>
          </p:nvPicPr>
          <p:blipFill>
            <a:blip r:embed="rId204" cstate="print"/>
            <a:stretch>
              <a:fillRect/>
            </a:stretch>
          </p:blipFill>
          <p:spPr>
            <a:xfrm>
              <a:off x="328614" y="3609020"/>
              <a:ext cx="1000207" cy="838201"/>
            </a:xfrm>
            <a:prstGeom prst="rect">
              <a:avLst/>
            </a:prstGeom>
          </p:spPr>
        </p:pic>
      </p:grpSp>
      <p:sp>
        <p:nvSpPr>
          <p:cNvPr id="204" name="TextBox 203"/>
          <p:cNvSpPr txBox="1"/>
          <p:nvPr>
            <p:custDataLst>
              <p:tags r:id="rId200"/>
            </p:custDataLst>
          </p:nvPr>
        </p:nvSpPr>
        <p:spPr>
          <a:xfrm>
            <a:off x="2560320" y="4892040"/>
            <a:ext cx="5534917" cy="246221"/>
          </a:xfrm>
          <a:prstGeom prst="rect">
            <a:avLst/>
          </a:prstGeom>
          <a:noFill/>
        </p:spPr>
        <p:txBody>
          <a:bodyPr wrap="square" rtlCol="0">
            <a:spAutoFit/>
          </a:bodyPr>
          <a:lstStyle/>
          <a:p>
            <a:pPr algn="l"/>
            <a:r>
              <a:rPr lang="en-US" sz="1000" dirty="0" smtClean="0">
                <a:latin typeface="+mn-lt"/>
              </a:rPr>
              <a:t>For an explanation of how </a:t>
            </a:r>
            <a:r>
              <a:rPr lang="en-US" sz="1000" dirty="0" smtClean="0">
                <a:latin typeface="+mn-lt"/>
              </a:rPr>
              <a:t>Info-Tech </a:t>
            </a:r>
            <a:r>
              <a:rPr lang="en-US" sz="1000" dirty="0" smtClean="0">
                <a:latin typeface="+mn-lt"/>
              </a:rPr>
              <a:t>Harvey Balls are </a:t>
            </a:r>
            <a:r>
              <a:rPr lang="en-US" sz="1000" dirty="0" smtClean="0">
                <a:latin typeface="+mn-lt"/>
              </a:rPr>
              <a:t>calculated, </a:t>
            </a:r>
            <a:r>
              <a:rPr lang="en-US" sz="1000" dirty="0" smtClean="0">
                <a:latin typeface="+mn-lt"/>
              </a:rPr>
              <a:t>please see the </a:t>
            </a:r>
            <a:r>
              <a:rPr lang="en-US" sz="1000" dirty="0" smtClean="0">
                <a:latin typeface="+mn-lt"/>
              </a:rPr>
              <a:t>appendix</a:t>
            </a:r>
            <a:r>
              <a:rPr lang="en-US" sz="1000" dirty="0" smtClean="0">
                <a:latin typeface="+mn-lt"/>
              </a:rPr>
              <a:t>.</a:t>
            </a:r>
            <a:endParaRPr lang="en-US" sz="1000" dirty="0" smtClean="0">
              <a:latin typeface="+mn-lt"/>
            </a:endParaRPr>
          </a:p>
        </p:txBody>
      </p:sp>
      <p:pic>
        <p:nvPicPr>
          <p:cNvPr id="205" name="Picture 204" descr="sample_linkbar-itrgNEW.gif">
            <a:hlinkClick r:id="rId205"/>
          </p:cNvPr>
          <p:cNvPicPr>
            <a:picLocks noChangeAspect="1"/>
          </p:cNvPicPr>
          <p:nvPr/>
        </p:nvPicPr>
        <p:blipFill>
          <a:blip r:embed="rId206"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0" y="0"/>
          <a:ext cx="158750" cy="158750"/>
        </p:xfrm>
        <a:graphic>
          <a:graphicData uri="http://schemas.openxmlformats.org/presentationml/2006/ole">
            <p:oleObj spid="_x0000_s52270" name="think-cell Slide" r:id="rId12" imgW="360" imgH="360" progId="">
              <p:embed/>
            </p:oleObj>
          </a:graphicData>
        </a:graphic>
      </p:graphicFrame>
      <p:sp>
        <p:nvSpPr>
          <p:cNvPr id="14" name="Rectangle 13" hidden="1"/>
          <p:cNvSpPr/>
          <p:nvPr>
            <p:custDataLst>
              <p:tags r:id="rId2"/>
            </p:custDataLst>
          </p:nvPr>
        </p:nvSpPr>
        <p:spPr bwMode="auto">
          <a:xfrm>
            <a:off x="0" y="0"/>
            <a:ext cx="158750" cy="158750"/>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endParaRPr lang="en-US" sz="1400" dirty="0">
              <a:latin typeface="Arial"/>
              <a:sym typeface="Arial"/>
            </a:endParaRPr>
          </a:p>
        </p:txBody>
      </p:sp>
      <p:sp>
        <p:nvSpPr>
          <p:cNvPr id="19" name="Rounded Rectangle 18"/>
          <p:cNvSpPr/>
          <p:nvPr>
            <p:custDataLst>
              <p:tags r:id="rId3"/>
            </p:custDataLst>
          </p:nvPr>
        </p:nvSpPr>
        <p:spPr>
          <a:xfrm>
            <a:off x="266091" y="1310554"/>
            <a:ext cx="3602736"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b="1" dirty="0" smtClean="0">
                <a:solidFill>
                  <a:schemeClr val="tx1"/>
                </a:solidFill>
              </a:rPr>
              <a:t>What is a Value Score?</a:t>
            </a:r>
            <a:endParaRPr lang="en-CA" sz="1200" b="1" dirty="0">
              <a:solidFill>
                <a:schemeClr val="tx1"/>
              </a:solidFill>
            </a:endParaRPr>
          </a:p>
        </p:txBody>
      </p:sp>
      <p:sp>
        <p:nvSpPr>
          <p:cNvPr id="2" name="Title 1"/>
          <p:cNvSpPr>
            <a:spLocks noGrp="1"/>
          </p:cNvSpPr>
          <p:nvPr>
            <p:ph type="title"/>
            <p:custDataLst>
              <p:tags r:id="rId4"/>
            </p:custDataLst>
          </p:nvPr>
        </p:nvSpPr>
        <p:spPr/>
        <p:txBody>
          <a:bodyPr/>
          <a:lstStyle/>
          <a:p>
            <a:r>
              <a:rPr lang="en-US" dirty="0" smtClean="0"/>
              <a:t>The Info-Tech Legacy Software Modernization Services Value Index</a:t>
            </a:r>
            <a:endParaRPr lang="en-US" dirty="0">
              <a:solidFill>
                <a:srgbClr val="FF0000"/>
              </a:solidFill>
            </a:endParaRPr>
          </a:p>
        </p:txBody>
      </p:sp>
      <p:sp>
        <p:nvSpPr>
          <p:cNvPr id="18" name="Rectangle 17"/>
          <p:cNvSpPr/>
          <p:nvPr>
            <p:custDataLst>
              <p:tags r:id="rId5"/>
            </p:custDataLst>
          </p:nvPr>
        </p:nvSpPr>
        <p:spPr>
          <a:xfrm>
            <a:off x="266091" y="1808820"/>
            <a:ext cx="3629918" cy="2492990"/>
          </a:xfrm>
          <a:prstGeom prst="rect">
            <a:avLst/>
          </a:prstGeom>
        </p:spPr>
        <p:txBody>
          <a:bodyPr wrap="square">
            <a:spAutoFit/>
          </a:bodyPr>
          <a:lstStyle/>
          <a:p>
            <a:pPr algn="l"/>
            <a:r>
              <a:rPr lang="en-US" sz="1200" dirty="0" smtClean="0"/>
              <a:t>The Value Score indexes each vendor’s product offering and business strength </a:t>
            </a:r>
            <a:r>
              <a:rPr lang="en-US" sz="1200" b="1" dirty="0" smtClean="0"/>
              <a:t>relative to their price point.</a:t>
            </a:r>
            <a:r>
              <a:rPr lang="en-US" sz="1200" dirty="0" smtClean="0"/>
              <a:t> It </a:t>
            </a:r>
            <a:r>
              <a:rPr lang="en-US" sz="1200" b="1" dirty="0" smtClean="0"/>
              <a:t>does not</a:t>
            </a:r>
            <a:r>
              <a:rPr lang="en-US" sz="1200" dirty="0" smtClean="0"/>
              <a:t> indicate vendor ranking.</a:t>
            </a:r>
          </a:p>
          <a:p>
            <a:pPr algn="l"/>
            <a:endParaRPr lang="en-US" sz="1200" dirty="0" smtClean="0"/>
          </a:p>
          <a:p>
            <a:pPr algn="l"/>
            <a:r>
              <a:rPr lang="en-US" sz="1200" dirty="0" smtClean="0"/>
              <a:t>Vendors that score high offer more </a:t>
            </a:r>
            <a:r>
              <a:rPr lang="en-US" sz="1200" b="1" i="1" dirty="0" smtClean="0"/>
              <a:t>bang for the buck</a:t>
            </a:r>
            <a:r>
              <a:rPr lang="en-US" sz="1200" i="1" dirty="0" smtClean="0"/>
              <a:t> </a:t>
            </a:r>
            <a:r>
              <a:rPr lang="en-US" sz="1200" dirty="0" smtClean="0"/>
              <a:t>(e.g. features, usability, stability, etc.) than the average vendor, while the inverse is true for those that score lower.</a:t>
            </a:r>
          </a:p>
          <a:p>
            <a:pPr algn="l"/>
            <a:r>
              <a:rPr lang="en-US" sz="1200" dirty="0" smtClean="0"/>
              <a:t> </a:t>
            </a:r>
          </a:p>
          <a:p>
            <a:pPr algn="l"/>
            <a:r>
              <a:rPr lang="en-US" sz="1200" dirty="0" smtClean="0"/>
              <a:t>Price-conscious enterprises may wish to give the Value Score more consideration than those who are more focused on specific vendor/product attributes.</a:t>
            </a:r>
          </a:p>
        </p:txBody>
      </p:sp>
      <p:sp>
        <p:nvSpPr>
          <p:cNvPr id="30" name="Rectangle 29"/>
          <p:cNvSpPr/>
          <p:nvPr>
            <p:custDataLst>
              <p:tags r:id="rId6"/>
            </p:custDataLst>
          </p:nvPr>
        </p:nvSpPr>
        <p:spPr>
          <a:xfrm>
            <a:off x="5674361" y="1752248"/>
            <a:ext cx="2600959" cy="1036672"/>
          </a:xfrm>
          <a:prstGeom prst="rect">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1200" b="1" dirty="0" smtClean="0">
                <a:solidFill>
                  <a:schemeClr val="tx1">
                    <a:lumMod val="50000"/>
                  </a:schemeClr>
                </a:solidFill>
              </a:rPr>
              <a:t>Due to the unique nature of these services, sample pricing could not be provided by any </a:t>
            </a:r>
            <a:r>
              <a:rPr lang="en-US" sz="1200" b="1" dirty="0" smtClean="0">
                <a:solidFill>
                  <a:schemeClr val="tx1">
                    <a:lumMod val="50000"/>
                  </a:schemeClr>
                </a:solidFill>
              </a:rPr>
              <a:t>vendor, so </a:t>
            </a:r>
            <a:r>
              <a:rPr lang="en-US" sz="1200" b="1" dirty="0" smtClean="0">
                <a:solidFill>
                  <a:schemeClr val="tx1">
                    <a:lumMod val="50000"/>
                  </a:schemeClr>
                </a:solidFill>
              </a:rPr>
              <a:t>a Value Index could not be calculated.</a:t>
            </a:r>
            <a:endParaRPr lang="en-US" sz="1200" b="1" dirty="0">
              <a:solidFill>
                <a:schemeClr val="tx1">
                  <a:lumMod val="50000"/>
                </a:schemeClr>
              </a:solidFill>
            </a:endParaRPr>
          </a:p>
        </p:txBody>
      </p:sp>
      <p:sp>
        <p:nvSpPr>
          <p:cNvPr id="31" name="TextBox 30"/>
          <p:cNvSpPr txBox="1"/>
          <p:nvPr>
            <p:custDataLst>
              <p:tags r:id="rId7"/>
            </p:custDataLst>
          </p:nvPr>
        </p:nvSpPr>
        <p:spPr>
          <a:xfrm>
            <a:off x="3847783" y="5710535"/>
            <a:ext cx="5113337" cy="461665"/>
          </a:xfrm>
          <a:prstGeom prst="rect">
            <a:avLst/>
          </a:prstGeom>
          <a:noFill/>
        </p:spPr>
        <p:txBody>
          <a:bodyPr wrap="square" rtlCol="0">
            <a:spAutoFit/>
          </a:bodyPr>
          <a:lstStyle/>
          <a:p>
            <a:pPr marL="457200" indent="-457200" algn="l"/>
            <a:r>
              <a:rPr lang="en-US" sz="800" dirty="0" smtClean="0">
                <a:latin typeface="+mn-lt"/>
              </a:rPr>
              <a:t>Sources:</a:t>
            </a:r>
          </a:p>
          <a:p>
            <a:pPr marL="114300" indent="-114300" algn="l">
              <a:buAutoNum type="arabicPeriod"/>
            </a:pPr>
            <a:r>
              <a:rPr lang="en-US" sz="800" dirty="0" smtClean="0">
                <a:latin typeface="+mn-lt"/>
              </a:rPr>
              <a:t>To calculate the Value Score for each vendor, the affordability raw score was backed out, the product scoring reweighted, and the affordability score multiplied by the product of the Vendor and Product scores. </a:t>
            </a:r>
          </a:p>
        </p:txBody>
      </p:sp>
      <p:sp>
        <p:nvSpPr>
          <p:cNvPr id="36" name="TextBox 35"/>
          <p:cNvSpPr txBox="1"/>
          <p:nvPr>
            <p:custDataLst>
              <p:tags r:id="rId8"/>
            </p:custDataLst>
          </p:nvPr>
        </p:nvSpPr>
        <p:spPr>
          <a:xfrm>
            <a:off x="4218236" y="2908459"/>
            <a:ext cx="785812" cy="246221"/>
          </a:xfrm>
          <a:prstGeom prst="rect">
            <a:avLst/>
          </a:prstGeom>
          <a:noFill/>
        </p:spPr>
        <p:txBody>
          <a:bodyPr wrap="square" rtlCol="0">
            <a:spAutoFit/>
          </a:bodyPr>
          <a:lstStyle/>
          <a:p>
            <a:pPr algn="l"/>
            <a:r>
              <a:rPr lang="en-US" sz="1000" dirty="0" smtClean="0"/>
              <a:t>Champion</a:t>
            </a:r>
            <a:endParaRPr lang="en-US" sz="1000" dirty="0"/>
          </a:p>
        </p:txBody>
      </p:sp>
      <p:sp>
        <p:nvSpPr>
          <p:cNvPr id="38" name="Rectangle 37"/>
          <p:cNvSpPr/>
          <p:nvPr>
            <p:custDataLst>
              <p:tags r:id="rId9"/>
            </p:custDataLst>
          </p:nvPr>
        </p:nvSpPr>
        <p:spPr>
          <a:xfrm>
            <a:off x="4103948" y="2967506"/>
            <a:ext cx="120973" cy="120973"/>
          </a:xfrm>
          <a:prstGeom prst="rect">
            <a:avLst/>
          </a:prstGeom>
          <a:solidFill>
            <a:srgbClr val="C777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Picture 25" descr="slide8.jpg"/>
          <p:cNvPicPr>
            <a:picLocks noChangeAspect="1"/>
          </p:cNvPicPr>
          <p:nvPr/>
        </p:nvPicPr>
        <p:blipFill>
          <a:blip r:embed="rId13" cstate="print"/>
          <a:stretch>
            <a:fillRect/>
          </a:stretch>
        </p:blipFill>
        <p:spPr>
          <a:xfrm>
            <a:off x="3941729" y="3483229"/>
            <a:ext cx="5156551" cy="2140331"/>
          </a:xfrm>
          <a:prstGeom prst="rect">
            <a:avLst/>
          </a:prstGeom>
        </p:spPr>
      </p:pic>
      <p:pic>
        <p:nvPicPr>
          <p:cNvPr id="27" name="Picture 26" descr="sample_linkbar-itrgNEW.gif">
            <a:hlinkClick r:id="rId14"/>
          </p:cNvPr>
          <p:cNvPicPr>
            <a:picLocks noChangeAspect="1"/>
          </p:cNvPicPr>
          <p:nvPr/>
        </p:nvPicPr>
        <p:blipFill>
          <a:blip r:embed="rId1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Stakes represent the minimum </a:t>
            </a:r>
            <a:r>
              <a:rPr lang="en-US" dirty="0" smtClean="0"/>
              <a:t>standard;</a:t>
            </a:r>
            <a:br>
              <a:rPr lang="en-US" dirty="0" smtClean="0"/>
            </a:br>
            <a:r>
              <a:rPr lang="en-US" dirty="0" smtClean="0"/>
              <a:t>without these, </a:t>
            </a:r>
            <a:r>
              <a:rPr lang="en-US" dirty="0" smtClean="0"/>
              <a:t>a product doesn’t even get reviewed</a:t>
            </a:r>
            <a:endParaRPr lang="en-US" dirty="0"/>
          </a:p>
        </p:txBody>
      </p:sp>
      <p:grpSp>
        <p:nvGrpSpPr>
          <p:cNvPr id="3" name="Group 136"/>
          <p:cNvGrpSpPr/>
          <p:nvPr/>
        </p:nvGrpSpPr>
        <p:grpSpPr>
          <a:xfrm>
            <a:off x="266699" y="5409220"/>
            <a:ext cx="8491536" cy="848310"/>
            <a:chOff x="328291" y="3598911"/>
            <a:chExt cx="8491536" cy="848310"/>
          </a:xfrm>
        </p:grpSpPr>
        <p:sp>
          <p:nvSpPr>
            <p:cNvPr id="97" name="Rounded Rectangle 96"/>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7438" indent="-11113" algn="l"/>
              <a:r>
                <a:rPr lang="en-US" sz="1200" dirty="0" smtClean="0">
                  <a:solidFill>
                    <a:schemeClr val="tx1"/>
                  </a:solidFill>
                </a:rPr>
                <a:t>If Table Stakes are all you need from your Legacy Application Modernization, the only true differentiator for the organization is price. Otherwise, dig deeper to find the best price to value for your needs. With legacy modernization being so unique, pricing is generally fixed, with a fixed timeline, based 100% on your  situation. (</a:t>
              </a:r>
              <a:r>
                <a:rPr lang="en-US" sz="1200" i="1" dirty="0" smtClean="0">
                  <a:solidFill>
                    <a:schemeClr val="tx1"/>
                  </a:solidFill>
                </a:rPr>
                <a:t>As a general rule calculate about 20-50 cents per line of code to be transformed</a:t>
              </a:r>
              <a:r>
                <a:rPr lang="en-US" sz="1200" dirty="0" smtClean="0">
                  <a:solidFill>
                    <a:schemeClr val="tx1"/>
                  </a:solidFill>
                </a:rPr>
                <a:t>)</a:t>
              </a:r>
            </a:p>
          </p:txBody>
        </p:sp>
        <p:pic>
          <p:nvPicPr>
            <p:cNvPr id="98" name="Picture 97" descr="insight.png"/>
            <p:cNvPicPr>
              <a:picLocks noChangeAspect="1"/>
            </p:cNvPicPr>
            <p:nvPr/>
          </p:nvPicPr>
          <p:blipFill>
            <a:blip r:embed="rId3" cstate="print"/>
            <a:stretch>
              <a:fillRect/>
            </a:stretch>
          </p:blipFill>
          <p:spPr>
            <a:xfrm>
              <a:off x="328614" y="3609020"/>
              <a:ext cx="1000207" cy="838201"/>
            </a:xfrm>
            <a:prstGeom prst="rect">
              <a:avLst/>
            </a:prstGeom>
          </p:spPr>
        </p:pic>
      </p:grpSp>
      <p:sp>
        <p:nvSpPr>
          <p:cNvPr id="95" name="Rectangle 94"/>
          <p:cNvSpPr/>
          <p:nvPr/>
        </p:nvSpPr>
        <p:spPr>
          <a:xfrm>
            <a:off x="5501248" y="2177594"/>
            <a:ext cx="3094112" cy="1754326"/>
          </a:xfrm>
          <a:prstGeom prst="rect">
            <a:avLst/>
          </a:prstGeom>
        </p:spPr>
        <p:txBody>
          <a:bodyPr wrap="square">
            <a:spAutoFit/>
          </a:bodyPr>
          <a:lstStyle/>
          <a:p>
            <a:pPr algn="l"/>
            <a:r>
              <a:rPr lang="en-US" sz="1200" dirty="0" smtClean="0"/>
              <a:t>The products assessed in this Vendor Landscape</a:t>
            </a:r>
            <a:r>
              <a:rPr lang="en-US" sz="1200" baseline="30000" dirty="0" smtClean="0"/>
              <a:t>TM</a:t>
            </a:r>
            <a:r>
              <a:rPr lang="en-US" sz="1200" dirty="0" smtClean="0"/>
              <a:t> meet, at the very least, the requirements outlined as Table Stakes. </a:t>
            </a:r>
          </a:p>
          <a:p>
            <a:pPr algn="l"/>
            <a:endParaRPr lang="en-US" sz="1200" dirty="0" smtClean="0"/>
          </a:p>
          <a:p>
            <a:pPr algn="l"/>
            <a:r>
              <a:rPr lang="en-US" sz="1200" dirty="0" smtClean="0"/>
              <a:t>Many of the vendors go above and beyond the outlined Table Stakes, some even do so in multiple categories. This section aims to highlight the </a:t>
            </a:r>
            <a:r>
              <a:rPr lang="en-US" sz="1200" dirty="0" smtClean="0"/>
              <a:t>product </a:t>
            </a:r>
            <a:r>
              <a:rPr lang="en-US" sz="1200" dirty="0" smtClean="0"/>
              <a:t>capabilities </a:t>
            </a:r>
            <a:r>
              <a:rPr lang="en-US" sz="1200" b="1" dirty="0" smtClean="0"/>
              <a:t>in excess </a:t>
            </a:r>
            <a:r>
              <a:rPr lang="en-US" sz="1200" dirty="0" smtClean="0"/>
              <a:t>of the criteria listed here. </a:t>
            </a:r>
            <a:endParaRPr lang="en-US" sz="1200" dirty="0"/>
          </a:p>
        </p:txBody>
      </p:sp>
      <p:sp>
        <p:nvSpPr>
          <p:cNvPr id="106" name="Rounded Rectangle 105"/>
          <p:cNvSpPr/>
          <p:nvPr/>
        </p:nvSpPr>
        <p:spPr>
          <a:xfrm>
            <a:off x="266701" y="1581361"/>
            <a:ext cx="5025379"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The Table Stakes</a:t>
            </a:r>
            <a:endParaRPr lang="en-CA" sz="1400" b="1" dirty="0">
              <a:solidFill>
                <a:schemeClr val="tx1"/>
              </a:solidFill>
            </a:endParaRPr>
          </a:p>
        </p:txBody>
      </p:sp>
      <p:sp>
        <p:nvSpPr>
          <p:cNvPr id="107" name="Rounded Rectangle 106"/>
          <p:cNvSpPr/>
          <p:nvPr/>
        </p:nvSpPr>
        <p:spPr>
          <a:xfrm>
            <a:off x="5292080" y="1581361"/>
            <a:ext cx="3585220"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What Does This Mean?</a:t>
            </a:r>
            <a:endParaRPr lang="en-CA" sz="1400" b="1" dirty="0">
              <a:solidFill>
                <a:schemeClr val="tx1"/>
              </a:solidFill>
            </a:endParaRPr>
          </a:p>
        </p:txBody>
      </p:sp>
      <p:graphicFrame>
        <p:nvGraphicFramePr>
          <p:cNvPr id="31" name="Table 30"/>
          <p:cNvGraphicFramePr>
            <a:graphicFrameLocks noGrp="1"/>
          </p:cNvGraphicFramePr>
          <p:nvPr/>
        </p:nvGraphicFramePr>
        <p:xfrm>
          <a:off x="267022" y="1952836"/>
          <a:ext cx="4857434" cy="3205480"/>
        </p:xfrm>
        <a:graphic>
          <a:graphicData uri="http://schemas.openxmlformats.org/drawingml/2006/table">
            <a:tbl>
              <a:tblPr firstRow="1" bandRow="1">
                <a:tableStyleId>{5C22544A-7EE6-4342-B048-85BDC9FD1C3A}</a:tableStyleId>
              </a:tblPr>
              <a:tblGrid>
                <a:gridCol w="1818926"/>
                <a:gridCol w="3038508"/>
              </a:tblGrid>
              <a:tr h="370840">
                <a:tc>
                  <a:txBody>
                    <a:bodyPr/>
                    <a:lstStyle/>
                    <a:p>
                      <a:r>
                        <a:rPr lang="en-US" sz="1400" dirty="0" smtClean="0"/>
                        <a:t>Feature</a:t>
                      </a:r>
                      <a:endParaRPr lang="en-US" sz="1400" dirty="0"/>
                    </a:p>
                  </a:txBody>
                  <a:tcPr anchor="ctr"/>
                </a:tc>
                <a:tc>
                  <a:txBody>
                    <a:bodyPr/>
                    <a:lstStyle/>
                    <a:p>
                      <a:r>
                        <a:rPr lang="en-US" sz="1400" dirty="0" smtClean="0"/>
                        <a:t>Description</a:t>
                      </a:r>
                      <a:endParaRPr lang="en-US" sz="1400" dirty="0"/>
                    </a:p>
                  </a:txBody>
                  <a:tcPr anchor="ctr"/>
                </a:tc>
              </a:tr>
              <a:tr h="548640">
                <a:tc>
                  <a:txBody>
                    <a:bodyPr/>
                    <a:lstStyle/>
                    <a:p>
                      <a:r>
                        <a:rPr lang="en-US" sz="1200" b="1" dirty="0" smtClean="0">
                          <a:solidFill>
                            <a:schemeClr val="tx1"/>
                          </a:solidFill>
                        </a:rPr>
                        <a:t>Basic Application Modernization</a:t>
                      </a:r>
                      <a:endParaRPr lang="en-US" sz="1200" b="1" dirty="0">
                        <a:solidFill>
                          <a:schemeClr val="tx1"/>
                        </a:solidFill>
                      </a:endParaRPr>
                    </a:p>
                  </a:txBody>
                  <a:tcPr>
                    <a:solidFill>
                      <a:schemeClr val="accent1">
                        <a:lumMod val="40000"/>
                        <a:lumOff val="60000"/>
                      </a:schemeClr>
                    </a:solidFill>
                  </a:tcPr>
                </a:tc>
                <a:tc>
                  <a:txBody>
                    <a:bodyPr/>
                    <a:lstStyle/>
                    <a:p>
                      <a:r>
                        <a:rPr lang="en-US" sz="1200" dirty="0" smtClean="0"/>
                        <a:t>Conversion of legacy applications to one of a .NET </a:t>
                      </a:r>
                      <a:r>
                        <a:rPr lang="en-US" sz="1200" i="1" baseline="0" dirty="0" smtClean="0"/>
                        <a:t>or</a:t>
                      </a:r>
                      <a:r>
                        <a:rPr lang="en-US" sz="1200" baseline="0" dirty="0" smtClean="0"/>
                        <a:t> Java codebase.</a:t>
                      </a:r>
                      <a:endParaRPr lang="en-US" sz="1200" dirty="0"/>
                    </a:p>
                  </a:txBody>
                  <a:tcPr>
                    <a:solidFill>
                      <a:schemeClr val="accent1">
                        <a:lumMod val="40000"/>
                        <a:lumOff val="60000"/>
                      </a:schemeClr>
                    </a:solidFill>
                  </a:tcPr>
                </a:tc>
              </a:tr>
              <a:tr h="548640">
                <a:tc>
                  <a:txBody>
                    <a:bodyPr/>
                    <a:lstStyle/>
                    <a:p>
                      <a:r>
                        <a:rPr lang="en-US" sz="1200" b="1" dirty="0" smtClean="0">
                          <a:solidFill>
                            <a:schemeClr val="tx1"/>
                          </a:solidFill>
                        </a:rPr>
                        <a:t>Basic Database Modernization</a:t>
                      </a:r>
                      <a:endParaRPr lang="en-US" sz="1200" b="1" dirty="0">
                        <a:solidFill>
                          <a:schemeClr val="tx1"/>
                        </a:solidFill>
                      </a:endParaRPr>
                    </a:p>
                  </a:txBody>
                  <a:tcPr>
                    <a:solidFill>
                      <a:schemeClr val="accent1">
                        <a:lumMod val="20000"/>
                        <a:lumOff val="80000"/>
                      </a:schemeClr>
                    </a:solidFill>
                  </a:tcPr>
                </a:tc>
                <a:tc>
                  <a:txBody>
                    <a:bodyPr/>
                    <a:lstStyle/>
                    <a:p>
                      <a:r>
                        <a:rPr lang="en-US" sz="1200" dirty="0" smtClean="0"/>
                        <a:t>Conversion of legacy databases to, at</a:t>
                      </a:r>
                      <a:r>
                        <a:rPr lang="en-US" sz="1200" baseline="0" dirty="0" smtClean="0"/>
                        <a:t> minimum, a Microsoft </a:t>
                      </a:r>
                      <a:r>
                        <a:rPr lang="en-US" sz="1200" dirty="0" smtClean="0"/>
                        <a:t>SQL database.</a:t>
                      </a:r>
                      <a:endParaRPr lang="en-US" sz="1200" dirty="0"/>
                    </a:p>
                  </a:txBody>
                  <a:tcPr>
                    <a:solidFill>
                      <a:schemeClr val="accent1">
                        <a:lumMod val="20000"/>
                        <a:lumOff val="80000"/>
                      </a:schemeClr>
                    </a:solidFill>
                  </a:tcPr>
                </a:tc>
              </a:tr>
              <a:tr h="548640">
                <a:tc>
                  <a:txBody>
                    <a:bodyPr/>
                    <a:lstStyle/>
                    <a:p>
                      <a:r>
                        <a:rPr lang="en-US" sz="1200" b="1" dirty="0" smtClean="0">
                          <a:solidFill>
                            <a:schemeClr val="tx1"/>
                          </a:solidFill>
                        </a:rPr>
                        <a:t>Passive Legacy Code Optimization</a:t>
                      </a:r>
                      <a:endParaRPr lang="en-US" sz="1200" b="1" dirty="0">
                        <a:solidFill>
                          <a:schemeClr val="tx1"/>
                        </a:solidFill>
                      </a:endParaRPr>
                    </a:p>
                  </a:txBody>
                  <a:tcPr>
                    <a:solidFill>
                      <a:schemeClr val="accent1">
                        <a:lumMod val="40000"/>
                        <a:lumOff val="60000"/>
                      </a:schemeClr>
                    </a:solidFill>
                  </a:tcPr>
                </a:tc>
                <a:tc>
                  <a:txBody>
                    <a:bodyPr/>
                    <a:lstStyle/>
                    <a:p>
                      <a:r>
                        <a:rPr lang="en-US" sz="1200" dirty="0" smtClean="0"/>
                        <a:t>Reduction</a:t>
                      </a:r>
                      <a:r>
                        <a:rPr lang="en-US" sz="1200" baseline="0" dirty="0" smtClean="0"/>
                        <a:t> of number of lines of code through automatic processes.</a:t>
                      </a:r>
                      <a:endParaRPr lang="en-US" sz="1200" dirty="0"/>
                    </a:p>
                  </a:txBody>
                  <a:tcPr>
                    <a:solidFill>
                      <a:schemeClr val="accent1">
                        <a:lumMod val="40000"/>
                        <a:lumOff val="60000"/>
                      </a:schemeClr>
                    </a:solidFill>
                  </a:tcPr>
                </a:tc>
              </a:tr>
              <a:tr h="548640">
                <a:tc>
                  <a:txBody>
                    <a:bodyPr/>
                    <a:lstStyle/>
                    <a:p>
                      <a:r>
                        <a:rPr lang="en-US" sz="1200" b="1" dirty="0" smtClean="0">
                          <a:solidFill>
                            <a:schemeClr val="tx1"/>
                          </a:solidFill>
                        </a:rPr>
                        <a:t>Use of Automated Tools</a:t>
                      </a:r>
                      <a:endParaRPr lang="en-US" sz="1200" b="1" dirty="0">
                        <a:solidFill>
                          <a:schemeClr val="tx1"/>
                        </a:solidFill>
                      </a:endParaRPr>
                    </a:p>
                  </a:txBody>
                  <a:tcPr>
                    <a:solidFill>
                      <a:schemeClr val="accent1">
                        <a:lumMod val="20000"/>
                        <a:lumOff val="80000"/>
                      </a:schemeClr>
                    </a:solidFill>
                  </a:tcPr>
                </a:tc>
                <a:tc>
                  <a:txBody>
                    <a:bodyPr/>
                    <a:lstStyle/>
                    <a:p>
                      <a:r>
                        <a:rPr lang="en-US" sz="1200" dirty="0" smtClean="0"/>
                        <a:t>Use of a kit</a:t>
                      </a:r>
                      <a:r>
                        <a:rPr lang="en-US" sz="1200" baseline="0" dirty="0" smtClean="0"/>
                        <a:t> of automated tools to parse, </a:t>
                      </a:r>
                      <a:r>
                        <a:rPr lang="en-US" sz="1200" baseline="0" dirty="0" smtClean="0"/>
                        <a:t>modernize, </a:t>
                      </a:r>
                      <a:r>
                        <a:rPr lang="en-US" sz="1200" baseline="0" dirty="0" smtClean="0"/>
                        <a:t>and optimize legacy code.</a:t>
                      </a:r>
                      <a:endParaRPr lang="en-US" sz="1200" dirty="0"/>
                    </a:p>
                  </a:txBody>
                  <a:tcPr>
                    <a:solidFill>
                      <a:schemeClr val="accent1">
                        <a:lumMod val="20000"/>
                        <a:lumOff val="80000"/>
                      </a:schemeClr>
                    </a:solidFill>
                  </a:tcPr>
                </a:tc>
              </a:tr>
              <a:tr h="548640">
                <a:tc>
                  <a:txBody>
                    <a:bodyPr/>
                    <a:lstStyle/>
                    <a:p>
                      <a:r>
                        <a:rPr lang="en-US" sz="1200" b="1" dirty="0" smtClean="0">
                          <a:solidFill>
                            <a:schemeClr val="tx1"/>
                          </a:solidFill>
                        </a:rPr>
                        <a:t>Project Planning and Execution Services</a:t>
                      </a:r>
                      <a:endParaRPr lang="en-US" sz="1200" b="1" dirty="0">
                        <a:solidFill>
                          <a:schemeClr val="tx1"/>
                        </a:solidFill>
                      </a:endParaRPr>
                    </a:p>
                  </a:txBody>
                  <a:tcPr>
                    <a:solidFill>
                      <a:schemeClr val="accent1">
                        <a:lumMod val="40000"/>
                        <a:lumOff val="60000"/>
                      </a:schemeClr>
                    </a:solidFill>
                  </a:tcPr>
                </a:tc>
                <a:tc>
                  <a:txBody>
                    <a:bodyPr/>
                    <a:lstStyle/>
                    <a:p>
                      <a:r>
                        <a:rPr lang="en-US" sz="1200" dirty="0" smtClean="0"/>
                        <a:t>Comprehensive project planning and management services accompanied by detailed</a:t>
                      </a:r>
                      <a:r>
                        <a:rPr lang="en-US" sz="1200" baseline="0" dirty="0" smtClean="0"/>
                        <a:t> documentation.</a:t>
                      </a:r>
                      <a:endParaRPr lang="en-US" sz="1200" dirty="0"/>
                    </a:p>
                  </a:txBody>
                  <a:tcPr>
                    <a:solidFill>
                      <a:schemeClr val="accent1">
                        <a:lumMod val="40000"/>
                        <a:lumOff val="60000"/>
                      </a:schemeClr>
                    </a:solidFill>
                  </a:tcPr>
                </a:tc>
              </a:tr>
            </a:tbl>
          </a:graphicData>
        </a:graphic>
      </p:graphicFrame>
      <p:pic>
        <p:nvPicPr>
          <p:cNvPr id="10" name="Picture 9"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39&quot;&gt;&lt;version val=&quot;21066&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1&quot;&gt;&lt;elem m_fUsage=&quot;1.00000000000000000000E+000&quot;&gt;&lt;m_ppcolschidx val=&quot;0&quot;/&gt;&lt;m_rgb r=&quot;d1&quot; g=&quot;7d&quot; b=&quot;8&quot;/&gt;&lt;/elem&gt;&lt;/m_vecMRU&gt;&lt;/m_mruColor&gt;&lt;m_mapectfillschemeMRU&gt;&lt;key val=&quot;1&quot;/&gt;&lt;elem&gt;&lt;m_nPartnerID val=&quot;530&quot;/&gt;&lt;m_nIndex val=&quot;2&quot;/&gt;&lt;/elem&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382"/>
  <p:tag name="GENSWF_OUTPUT_FILE_NAME" val="Legacy-Software-Modernization-VL-SB-SAMPLE-flash"/>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fRcL3MjiJ0WWlUjLnB2Baw"/>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pT8jnU8xhCUW0MoPjNkE9wQ"/>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pIK.Qllde302abMdbgUKbEA"/>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pOxLkIq8hy0yxN242gZ6uQA"/>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pMH1o7Kuf0kuSpUOmuWK0mQ"/>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pQ3lkbVw6EEi05trtoURJyw"/>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pM9oZ0XZECUyz_zWQ7gAKlA"/>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pwj2YMfNLTEqwHwn6tXc4FA"/>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p7d2rWOxcAkWEUoVU6.qTAQ"/>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pzscm84MGtEmpkdmhp5nOsg"/>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ptNZx.RlXTEazUuYIb13jm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arUke5q.b0Ghu0t9R.wH7w"/>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p_ySoQ9MB406c1jwRjLHJ8Q"/>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tgdNlvvm6TkqMMfsw35a7HQ"/>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thAk.FkX6FkOxrXG1t.DVqw"/>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tynkiZkd3s0yRzRPTZQ5tGQ"/>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t8JVM4MTc7kO2mqOWYhOm9g"/>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tsQAMlcvBeE6xirlPTvRZlg"/>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tR0vHez9YW0G0sR8wWiZD5g"/>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ttnPNetwlM02ipuxhZjfTfQ"/>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t5uiojtAdhkK6msw5ju.5Wg"/>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t6PNYhIBpPUqDlhzdPKBEV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KWQ.HDPfU06fzvEuxm9VMA"/>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tBCN9KLyvg0OYdh.x871feQ"/>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tSsyU3MkMEkyKozLjgEplBA"/>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tVJUZ1S5T00KFa_RS6U8HSw"/>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tgRveJkZygUaoXlPH41htTw"/>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tK07hZAFT70K_KfdmtqoDAQ"/>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thrMrIgviLE2v8mczU6DyYg"/>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tw4jtMUAiJkyZI5frKuQDMg"/>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tFtqSzKbyzk.tbJyye65DtA"/>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t5ffa2TaUNU2CqNinWOaYqg"/>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tfABJD1k6vUiblaVJYPo23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Tr0Yh3RtCU6mrKmQohtK0g"/>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tSAA6ceBlPE2Vx1.t7byDLQ"/>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tBgzFPkcupU6R1HA3OXePzQ"/>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tdR06Zb_uj0iEeTY6zV1txw"/>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t49IEWFsPyE2coGAhFau1lQ"/>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txJ0DXCTbi0.86vayJbyTBA"/>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tpIYXChkDV0Kf7Q28eNOXBw"/>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tv0LqZvBFsEio4sOKXWOgVQ"/>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tEHxPw6H26kyFU0QKmVxeCg"/>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t7PyNfGcQsUWqmxswa82jKw"/>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ttsbQM0_kVk2eQoCjrxPP4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D7lxPuyRU6_YybX0tVhrw"/>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tmoY8ExzXRUiaB4Iwbay4Qg"/>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t7Kx5aMcDPEWaGDNBHrKuWg"/>
</p:tagLst>
</file>

<file path=ppt/tags/tag142.xml><?xml version="1.0" encoding="utf-8"?>
<p:tagLst xmlns:a="http://schemas.openxmlformats.org/drawingml/2006/main" xmlns:r="http://schemas.openxmlformats.org/officeDocument/2006/relationships" xmlns:p="http://schemas.openxmlformats.org/presentationml/2006/main">
  <p:tag name="THINKCELLSHAPEDONOTDELETE" val="tw_m0aJ1n1USuQhhnknfHkw"/>
</p:tagLst>
</file>

<file path=ppt/tags/tag143.xml><?xml version="1.0" encoding="utf-8"?>
<p:tagLst xmlns:a="http://schemas.openxmlformats.org/drawingml/2006/main" xmlns:r="http://schemas.openxmlformats.org/officeDocument/2006/relationships" xmlns:p="http://schemas.openxmlformats.org/presentationml/2006/main">
  <p:tag name="THINKCELLSHAPEDONOTDELETE" val="tiCeGL8miaUiUtVJ._hYQRA"/>
</p:tagLst>
</file>

<file path=ppt/tags/tag144.xml><?xml version="1.0" encoding="utf-8"?>
<p:tagLst xmlns:a="http://schemas.openxmlformats.org/drawingml/2006/main" xmlns:r="http://schemas.openxmlformats.org/officeDocument/2006/relationships" xmlns:p="http://schemas.openxmlformats.org/presentationml/2006/main">
  <p:tag name="THINKCELLSHAPEDONOTDELETE" val="tIVRvvxg4202HUfqxPFmKAQ"/>
</p:tagLst>
</file>

<file path=ppt/tags/tag145.xml><?xml version="1.0" encoding="utf-8"?>
<p:tagLst xmlns:a="http://schemas.openxmlformats.org/drawingml/2006/main" xmlns:r="http://schemas.openxmlformats.org/officeDocument/2006/relationships" xmlns:p="http://schemas.openxmlformats.org/presentationml/2006/main">
  <p:tag name="THINKCELLSHAPEDONOTDELETE" val="tFwg40PKr5USXI.fhad5Fqw"/>
</p:tagLst>
</file>

<file path=ppt/tags/tag146.xml><?xml version="1.0" encoding="utf-8"?>
<p:tagLst xmlns:a="http://schemas.openxmlformats.org/drawingml/2006/main" xmlns:r="http://schemas.openxmlformats.org/officeDocument/2006/relationships" xmlns:p="http://schemas.openxmlformats.org/presentationml/2006/main">
  <p:tag name="THINKCELLSHAPEDONOTDELETE" val="tc7FDcS9WSEyY3uIEJ0Jv8w"/>
</p:tagLst>
</file>

<file path=ppt/tags/tag147.xml><?xml version="1.0" encoding="utf-8"?>
<p:tagLst xmlns:a="http://schemas.openxmlformats.org/drawingml/2006/main" xmlns:r="http://schemas.openxmlformats.org/officeDocument/2006/relationships" xmlns:p="http://schemas.openxmlformats.org/presentationml/2006/main">
  <p:tag name="THINKCELLSHAPEDONOTDELETE" val="tAfmN1w_1KUK4m1bvMStERw"/>
</p:tagLst>
</file>

<file path=ppt/tags/tag148.xml><?xml version="1.0" encoding="utf-8"?>
<p:tagLst xmlns:a="http://schemas.openxmlformats.org/drawingml/2006/main" xmlns:r="http://schemas.openxmlformats.org/officeDocument/2006/relationships" xmlns:p="http://schemas.openxmlformats.org/presentationml/2006/main">
  <p:tag name="THINKCELLSHAPEDONOTDELETE" val="t23w0GmOzgkmkT1G7_s6Y9w"/>
</p:tagLst>
</file>

<file path=ppt/tags/tag149.xml><?xml version="1.0" encoding="utf-8"?>
<p:tagLst xmlns:a="http://schemas.openxmlformats.org/drawingml/2006/main" xmlns:r="http://schemas.openxmlformats.org/officeDocument/2006/relationships" xmlns:p="http://schemas.openxmlformats.org/presentationml/2006/main">
  <p:tag name="THINKCELLSHAPEDONOTDELETE" val="t0l5UGL0oLkCcJW2ZAesqO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rkUmyumB60uL78BYichslQ"/>
</p:tagLst>
</file>

<file path=ppt/tags/tag150.xml><?xml version="1.0" encoding="utf-8"?>
<p:tagLst xmlns:a="http://schemas.openxmlformats.org/drawingml/2006/main" xmlns:r="http://schemas.openxmlformats.org/officeDocument/2006/relationships" xmlns:p="http://schemas.openxmlformats.org/presentationml/2006/main">
  <p:tag name="THINKCELLSHAPEDONOTDELETE" val="twnybTuDydECHX5ikey_kUg"/>
</p:tagLst>
</file>

<file path=ppt/tags/tag151.xml><?xml version="1.0" encoding="utf-8"?>
<p:tagLst xmlns:a="http://schemas.openxmlformats.org/drawingml/2006/main" xmlns:r="http://schemas.openxmlformats.org/officeDocument/2006/relationships" xmlns:p="http://schemas.openxmlformats.org/presentationml/2006/main">
  <p:tag name="THINKCELLSHAPEDONOTDELETE" val="tiuz5iN2Pu0mTgFXn3DPY8w"/>
</p:tagLst>
</file>

<file path=ppt/tags/tag152.xml><?xml version="1.0" encoding="utf-8"?>
<p:tagLst xmlns:a="http://schemas.openxmlformats.org/drawingml/2006/main" xmlns:r="http://schemas.openxmlformats.org/officeDocument/2006/relationships" xmlns:p="http://schemas.openxmlformats.org/presentationml/2006/main">
  <p:tag name="THINKCELLSHAPEDONOTDELETE" val="tNHFUZdC.WEGU2FUvyNaJoA"/>
</p:tagLst>
</file>

<file path=ppt/tags/tag153.xml><?xml version="1.0" encoding="utf-8"?>
<p:tagLst xmlns:a="http://schemas.openxmlformats.org/drawingml/2006/main" xmlns:r="http://schemas.openxmlformats.org/officeDocument/2006/relationships" xmlns:p="http://schemas.openxmlformats.org/presentationml/2006/main">
  <p:tag name="THINKCELLSHAPEDONOTDELETE" val="tuchokHuzmUW5oaxGY5fpfw"/>
</p:tagLst>
</file>

<file path=ppt/tags/tag154.xml><?xml version="1.0" encoding="utf-8"?>
<p:tagLst xmlns:a="http://schemas.openxmlformats.org/drawingml/2006/main" xmlns:r="http://schemas.openxmlformats.org/officeDocument/2006/relationships" xmlns:p="http://schemas.openxmlformats.org/presentationml/2006/main">
  <p:tag name="THINKCELLSHAPEDONOTDELETE" val="tcNf2bE9T7kCGcv6knHNZPw"/>
</p:tagLst>
</file>

<file path=ppt/tags/tag155.xml><?xml version="1.0" encoding="utf-8"?>
<p:tagLst xmlns:a="http://schemas.openxmlformats.org/drawingml/2006/main" xmlns:r="http://schemas.openxmlformats.org/officeDocument/2006/relationships" xmlns:p="http://schemas.openxmlformats.org/presentationml/2006/main">
  <p:tag name="THINKCELLSHAPEDONOTDELETE" val="tKu.IKGvm8kmY4u_qKTH3Gg"/>
</p:tagLst>
</file>

<file path=ppt/tags/tag156.xml><?xml version="1.0" encoding="utf-8"?>
<p:tagLst xmlns:a="http://schemas.openxmlformats.org/drawingml/2006/main" xmlns:r="http://schemas.openxmlformats.org/officeDocument/2006/relationships" xmlns:p="http://schemas.openxmlformats.org/presentationml/2006/main">
  <p:tag name="THINKCELLSHAPEDONOTDELETE" val="tKj5kG3uAU0qK0ypt0rzzDQ"/>
</p:tagLst>
</file>

<file path=ppt/tags/tag157.xml><?xml version="1.0" encoding="utf-8"?>
<p:tagLst xmlns:a="http://schemas.openxmlformats.org/drawingml/2006/main" xmlns:r="http://schemas.openxmlformats.org/officeDocument/2006/relationships" xmlns:p="http://schemas.openxmlformats.org/presentationml/2006/main">
  <p:tag name="THINKCELLSHAPEDONOTDELETE" val="td7mOZY0Mf0iamtd1T.h7hQ"/>
</p:tagLst>
</file>

<file path=ppt/tags/tag158.xml><?xml version="1.0" encoding="utf-8"?>
<p:tagLst xmlns:a="http://schemas.openxmlformats.org/drawingml/2006/main" xmlns:r="http://schemas.openxmlformats.org/officeDocument/2006/relationships" xmlns:p="http://schemas.openxmlformats.org/presentationml/2006/main">
  <p:tag name="THINKCELLSHAPEDONOTDELETE" val="t2rhL7Rz0U0WpUNoOTHn1OA"/>
</p:tagLst>
</file>

<file path=ppt/tags/tag159.xml><?xml version="1.0" encoding="utf-8"?>
<p:tagLst xmlns:a="http://schemas.openxmlformats.org/drawingml/2006/main" xmlns:r="http://schemas.openxmlformats.org/officeDocument/2006/relationships" xmlns:p="http://schemas.openxmlformats.org/presentationml/2006/main">
  <p:tag name="THINKCELLSHAPEDONOTDELETE" val="tHmu9PifCjEKj3bOq2arAa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qvptDNwPUu5OXMlPlNl_g"/>
</p:tagLst>
</file>

<file path=ppt/tags/tag160.xml><?xml version="1.0" encoding="utf-8"?>
<p:tagLst xmlns:a="http://schemas.openxmlformats.org/drawingml/2006/main" xmlns:r="http://schemas.openxmlformats.org/officeDocument/2006/relationships" xmlns:p="http://schemas.openxmlformats.org/presentationml/2006/main">
  <p:tag name="THINKCELLSHAPEDONOTDELETE" val="tgJ61eMCnak26.ViAhvgS9A"/>
</p:tagLst>
</file>

<file path=ppt/tags/tag161.xml><?xml version="1.0" encoding="utf-8"?>
<p:tagLst xmlns:a="http://schemas.openxmlformats.org/drawingml/2006/main" xmlns:r="http://schemas.openxmlformats.org/officeDocument/2006/relationships" xmlns:p="http://schemas.openxmlformats.org/presentationml/2006/main">
  <p:tag name="THINKCELLSHAPEDONOTDELETE" val="tOd2.Nex0CkuDo9u5VI.n_A"/>
</p:tagLst>
</file>

<file path=ppt/tags/tag162.xml><?xml version="1.0" encoding="utf-8"?>
<p:tagLst xmlns:a="http://schemas.openxmlformats.org/drawingml/2006/main" xmlns:r="http://schemas.openxmlformats.org/officeDocument/2006/relationships" xmlns:p="http://schemas.openxmlformats.org/presentationml/2006/main">
  <p:tag name="THINKCELLSHAPEDONOTDELETE" val="tyQzDlvATE0Wa6qkakj2x0A"/>
</p:tagLst>
</file>

<file path=ppt/tags/tag163.xml><?xml version="1.0" encoding="utf-8"?>
<p:tagLst xmlns:a="http://schemas.openxmlformats.org/drawingml/2006/main" xmlns:r="http://schemas.openxmlformats.org/officeDocument/2006/relationships" xmlns:p="http://schemas.openxmlformats.org/presentationml/2006/main">
  <p:tag name="THINKCELLSHAPEDONOTDELETE" val="taQ7XEQCUcU6_wADDe5wk1A"/>
</p:tagLst>
</file>

<file path=ppt/tags/tag164.xml><?xml version="1.0" encoding="utf-8"?>
<p:tagLst xmlns:a="http://schemas.openxmlformats.org/drawingml/2006/main" xmlns:r="http://schemas.openxmlformats.org/officeDocument/2006/relationships" xmlns:p="http://schemas.openxmlformats.org/presentationml/2006/main">
  <p:tag name="THINKCELLSHAPEDONOTDELETE" val="tDmi1RR7U40yngl8uSXPw1A"/>
</p:tagLst>
</file>

<file path=ppt/tags/tag165.xml><?xml version="1.0" encoding="utf-8"?>
<p:tagLst xmlns:a="http://schemas.openxmlformats.org/drawingml/2006/main" xmlns:r="http://schemas.openxmlformats.org/officeDocument/2006/relationships" xmlns:p="http://schemas.openxmlformats.org/presentationml/2006/main">
  <p:tag name="THINKCELLSHAPEDONOTDELETE" val="tsHvukb27VkWz2wwBgAAkJg"/>
</p:tagLst>
</file>

<file path=ppt/tags/tag166.xml><?xml version="1.0" encoding="utf-8"?>
<p:tagLst xmlns:a="http://schemas.openxmlformats.org/drawingml/2006/main" xmlns:r="http://schemas.openxmlformats.org/officeDocument/2006/relationships" xmlns:p="http://schemas.openxmlformats.org/presentationml/2006/main">
  <p:tag name="THINKCELLSHAPEDONOTDELETE" val="t3GsOJOpoqEWZaq9lpVxpJw"/>
</p:tagLst>
</file>

<file path=ppt/tags/tag167.xml><?xml version="1.0" encoding="utf-8"?>
<p:tagLst xmlns:a="http://schemas.openxmlformats.org/drawingml/2006/main" xmlns:r="http://schemas.openxmlformats.org/officeDocument/2006/relationships" xmlns:p="http://schemas.openxmlformats.org/presentationml/2006/main">
  <p:tag name="THINKCELLSHAPEDONOTDELETE" val="tJdjln2H91UuZVh4rG0icQg"/>
</p:tagLst>
</file>

<file path=ppt/tags/tag168.xml><?xml version="1.0" encoding="utf-8"?>
<p:tagLst xmlns:a="http://schemas.openxmlformats.org/drawingml/2006/main" xmlns:r="http://schemas.openxmlformats.org/officeDocument/2006/relationships" xmlns:p="http://schemas.openxmlformats.org/presentationml/2006/main">
  <p:tag name="THINKCELLSHAPEDONOTDELETE" val="tvGQvomFzIEyB4uZju1k14Q"/>
</p:tagLst>
</file>

<file path=ppt/tags/tag169.xml><?xml version="1.0" encoding="utf-8"?>
<p:tagLst xmlns:a="http://schemas.openxmlformats.org/drawingml/2006/main" xmlns:r="http://schemas.openxmlformats.org/officeDocument/2006/relationships" xmlns:p="http://schemas.openxmlformats.org/presentationml/2006/main">
  <p:tag name="THINKCELLSHAPEDONOTDELETE" val="t1hA0AlCFT0.CK3X3MNpZC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XWuQcMNE4kOSkJPTC8jGaQ"/>
</p:tagLst>
</file>

<file path=ppt/tags/tag170.xml><?xml version="1.0" encoding="utf-8"?>
<p:tagLst xmlns:a="http://schemas.openxmlformats.org/drawingml/2006/main" xmlns:r="http://schemas.openxmlformats.org/officeDocument/2006/relationships" xmlns:p="http://schemas.openxmlformats.org/presentationml/2006/main">
  <p:tag name="THINKCELLSHAPEDONOTDELETE" val="tzDC5ZVTxx06fi0Z227DCPA"/>
</p:tagLst>
</file>

<file path=ppt/tags/tag171.xml><?xml version="1.0" encoding="utf-8"?>
<p:tagLst xmlns:a="http://schemas.openxmlformats.org/drawingml/2006/main" xmlns:r="http://schemas.openxmlformats.org/officeDocument/2006/relationships" xmlns:p="http://schemas.openxmlformats.org/presentationml/2006/main">
  <p:tag name="THINKCELLSHAPEDONOTDELETE" val="tYdMDByLf2kSZwHxqIeF4jw"/>
</p:tagLst>
</file>

<file path=ppt/tags/tag172.xml><?xml version="1.0" encoding="utf-8"?>
<p:tagLst xmlns:a="http://schemas.openxmlformats.org/drawingml/2006/main" xmlns:r="http://schemas.openxmlformats.org/officeDocument/2006/relationships" xmlns:p="http://schemas.openxmlformats.org/presentationml/2006/main">
  <p:tag name="THINKCELLSHAPEDONOTDELETE" val="txMut.zjaFkmnyEaK721q5w"/>
</p:tagLst>
</file>

<file path=ppt/tags/tag173.xml><?xml version="1.0" encoding="utf-8"?>
<p:tagLst xmlns:a="http://schemas.openxmlformats.org/drawingml/2006/main" xmlns:r="http://schemas.openxmlformats.org/officeDocument/2006/relationships" xmlns:p="http://schemas.openxmlformats.org/presentationml/2006/main">
  <p:tag name="THINKCELLSHAPEDONOTDELETE" val="txoCrjE7Z.EKAt0qJtem6Og"/>
</p:tagLst>
</file>

<file path=ppt/tags/tag174.xml><?xml version="1.0" encoding="utf-8"?>
<p:tagLst xmlns:a="http://schemas.openxmlformats.org/drawingml/2006/main" xmlns:r="http://schemas.openxmlformats.org/officeDocument/2006/relationships" xmlns:p="http://schemas.openxmlformats.org/presentationml/2006/main">
  <p:tag name="THINKCELLSHAPEDONOTDELETE" val="tV0oVxXWxjUahTO9xrXxO7Q"/>
</p:tagLst>
</file>

<file path=ppt/tags/tag175.xml><?xml version="1.0" encoding="utf-8"?>
<p:tagLst xmlns:a="http://schemas.openxmlformats.org/drawingml/2006/main" xmlns:r="http://schemas.openxmlformats.org/officeDocument/2006/relationships" xmlns:p="http://schemas.openxmlformats.org/presentationml/2006/main">
  <p:tag name="THINKCELLSHAPEDONOTDELETE" val="pwjYIKJBVGk2otA5eg.p9EA"/>
</p:tagLst>
</file>

<file path=ppt/tags/tag176.xml><?xml version="1.0" encoding="utf-8"?>
<p:tagLst xmlns:a="http://schemas.openxmlformats.org/drawingml/2006/main" xmlns:r="http://schemas.openxmlformats.org/officeDocument/2006/relationships" xmlns:p="http://schemas.openxmlformats.org/presentationml/2006/main">
  <p:tag name="THINKCELLSHAPEDONOTDELETE" val="pFL5qvl7_7EWGPq1CmbcMiA"/>
</p:tagLst>
</file>

<file path=ppt/tags/tag177.xml><?xml version="1.0" encoding="utf-8"?>
<p:tagLst xmlns:a="http://schemas.openxmlformats.org/drawingml/2006/main" xmlns:r="http://schemas.openxmlformats.org/officeDocument/2006/relationships" xmlns:p="http://schemas.openxmlformats.org/presentationml/2006/main">
  <p:tag name="THINKCELLSHAPEDONOTDELETE" val="tQ2EXimT9GEWxoheRq22VzA"/>
</p:tagLst>
</file>

<file path=ppt/tags/tag178.xml><?xml version="1.0" encoding="utf-8"?>
<p:tagLst xmlns:a="http://schemas.openxmlformats.org/drawingml/2006/main" xmlns:r="http://schemas.openxmlformats.org/officeDocument/2006/relationships" xmlns:p="http://schemas.openxmlformats.org/presentationml/2006/main">
  <p:tag name="THINKCELLSHAPEDONOTDELETE" val="t1zZFwFbB6ESsZtKndGE4mQ"/>
</p:tagLst>
</file>

<file path=ppt/tags/tag179.xml><?xml version="1.0" encoding="utf-8"?>
<p:tagLst xmlns:a="http://schemas.openxmlformats.org/drawingml/2006/main" xmlns:r="http://schemas.openxmlformats.org/officeDocument/2006/relationships" xmlns:p="http://schemas.openxmlformats.org/presentationml/2006/main">
  <p:tag name="THINKCELLSHAPEDONOTDELETE" val="twpBzg8YfAU6xOK2EEUvcf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Bozjvylw6kOPbyYBMUaJug"/>
</p:tagLst>
</file>

<file path=ppt/tags/tag180.xml><?xml version="1.0" encoding="utf-8"?>
<p:tagLst xmlns:a="http://schemas.openxmlformats.org/drawingml/2006/main" xmlns:r="http://schemas.openxmlformats.org/officeDocument/2006/relationships" xmlns:p="http://schemas.openxmlformats.org/presentationml/2006/main">
  <p:tag name="THINKCELLSHAPEDONOTDELETE" val="tF0bdjEXvoU6esudIOj.vVg"/>
</p:tagLst>
</file>

<file path=ppt/tags/tag181.xml><?xml version="1.0" encoding="utf-8"?>
<p:tagLst xmlns:a="http://schemas.openxmlformats.org/drawingml/2006/main" xmlns:r="http://schemas.openxmlformats.org/officeDocument/2006/relationships" xmlns:p="http://schemas.openxmlformats.org/presentationml/2006/main">
  <p:tag name="THINKCELLSHAPEDONOTDELETE" val="t3CibfX1ucUyiCy3EWWXoLA"/>
</p:tagLst>
</file>

<file path=ppt/tags/tag182.xml><?xml version="1.0" encoding="utf-8"?>
<p:tagLst xmlns:a="http://schemas.openxmlformats.org/drawingml/2006/main" xmlns:r="http://schemas.openxmlformats.org/officeDocument/2006/relationships" xmlns:p="http://schemas.openxmlformats.org/presentationml/2006/main">
  <p:tag name="THINKCELLSHAPEDONOTDELETE" val="t8hbmi93By0i7H2ocD_300w"/>
</p:tagLst>
</file>

<file path=ppt/tags/tag183.xml><?xml version="1.0" encoding="utf-8"?>
<p:tagLst xmlns:a="http://schemas.openxmlformats.org/drawingml/2006/main" xmlns:r="http://schemas.openxmlformats.org/officeDocument/2006/relationships" xmlns:p="http://schemas.openxmlformats.org/presentationml/2006/main">
  <p:tag name="THINKCELLSHAPEDONOTDELETE" val="t9enygshp30iSVvR8YtIxSA"/>
</p:tagLst>
</file>

<file path=ppt/tags/tag184.xml><?xml version="1.0" encoding="utf-8"?>
<p:tagLst xmlns:a="http://schemas.openxmlformats.org/drawingml/2006/main" xmlns:r="http://schemas.openxmlformats.org/officeDocument/2006/relationships" xmlns:p="http://schemas.openxmlformats.org/presentationml/2006/main">
  <p:tag name="THINKCELLSHAPEDONOTDELETE" val="tzORVH9TX9UqyRiTHuAl4GA"/>
</p:tagLst>
</file>

<file path=ppt/tags/tag185.xml><?xml version="1.0" encoding="utf-8"?>
<p:tagLst xmlns:a="http://schemas.openxmlformats.org/drawingml/2006/main" xmlns:r="http://schemas.openxmlformats.org/officeDocument/2006/relationships" xmlns:p="http://schemas.openxmlformats.org/presentationml/2006/main">
  <p:tag name="THINKCELLSHAPEDONOTDELETE" val="ti2DHIo8KSESuv.I.E8vSQQ"/>
</p:tagLst>
</file>

<file path=ppt/tags/tag186.xml><?xml version="1.0" encoding="utf-8"?>
<p:tagLst xmlns:a="http://schemas.openxmlformats.org/drawingml/2006/main" xmlns:r="http://schemas.openxmlformats.org/officeDocument/2006/relationships" xmlns:p="http://schemas.openxmlformats.org/presentationml/2006/main">
  <p:tag name="THINKCELLSHAPEDONOTDELETE" val="tlOMHpAbtnU.7jx.bUbTdIQ"/>
</p:tagLst>
</file>

<file path=ppt/tags/tag187.xml><?xml version="1.0" encoding="utf-8"?>
<p:tagLst xmlns:a="http://schemas.openxmlformats.org/drawingml/2006/main" xmlns:r="http://schemas.openxmlformats.org/officeDocument/2006/relationships" xmlns:p="http://schemas.openxmlformats.org/presentationml/2006/main">
  <p:tag name="THINKCELLSHAPEDONOTDELETE" val="tK.uboOfBp0Wys3rJgS8fNw"/>
</p:tagLst>
</file>

<file path=ppt/tags/tag188.xml><?xml version="1.0" encoding="utf-8"?>
<p:tagLst xmlns:a="http://schemas.openxmlformats.org/drawingml/2006/main" xmlns:r="http://schemas.openxmlformats.org/officeDocument/2006/relationships" xmlns:p="http://schemas.openxmlformats.org/presentationml/2006/main">
  <p:tag name="THINKCELLSHAPEDONOTDELETE" val="tPWsecALR.kCPNy5ZEkrAhQ"/>
</p:tagLst>
</file>

<file path=ppt/tags/tag189.xml><?xml version="1.0" encoding="utf-8"?>
<p:tagLst xmlns:a="http://schemas.openxmlformats.org/drawingml/2006/main" xmlns:r="http://schemas.openxmlformats.org/officeDocument/2006/relationships" xmlns:p="http://schemas.openxmlformats.org/presentationml/2006/main">
  <p:tag name="THINKCELLSHAPEDONOTDELETE" val="t8yNLq5JMKEmRqKjm0Rvjn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jG.5vHd.YEK_eIvDiVKePw"/>
</p:tagLst>
</file>

<file path=ppt/tags/tag190.xml><?xml version="1.0" encoding="utf-8"?>
<p:tagLst xmlns:a="http://schemas.openxmlformats.org/drawingml/2006/main" xmlns:r="http://schemas.openxmlformats.org/officeDocument/2006/relationships" xmlns:p="http://schemas.openxmlformats.org/presentationml/2006/main">
  <p:tag name="THINKCELLSHAPEDONOTDELETE" val="tRX4rFqDM0UKs5uQ6pan_eA"/>
</p:tagLst>
</file>

<file path=ppt/tags/tag191.xml><?xml version="1.0" encoding="utf-8"?>
<p:tagLst xmlns:a="http://schemas.openxmlformats.org/drawingml/2006/main" xmlns:r="http://schemas.openxmlformats.org/officeDocument/2006/relationships" xmlns:p="http://schemas.openxmlformats.org/presentationml/2006/main">
  <p:tag name="THINKCELLSHAPEDONOTDELETE" val="trcA7UJ_be0KFNQlSId_48A"/>
</p:tagLst>
</file>

<file path=ppt/tags/tag192.xml><?xml version="1.0" encoding="utf-8"?>
<p:tagLst xmlns:a="http://schemas.openxmlformats.org/drawingml/2006/main" xmlns:r="http://schemas.openxmlformats.org/officeDocument/2006/relationships" xmlns:p="http://schemas.openxmlformats.org/presentationml/2006/main">
  <p:tag name="THINKCELLSHAPEDONOTDELETE" val="tQnB5cgHN2USuHmpBGO411Q"/>
</p:tagLst>
</file>

<file path=ppt/tags/tag193.xml><?xml version="1.0" encoding="utf-8"?>
<p:tagLst xmlns:a="http://schemas.openxmlformats.org/drawingml/2006/main" xmlns:r="http://schemas.openxmlformats.org/officeDocument/2006/relationships" xmlns:p="http://schemas.openxmlformats.org/presentationml/2006/main">
  <p:tag name="THINKCELLSHAPEDONOTDELETE" val="tbST5gTQXw0CL4hviEvfnNw"/>
</p:tagLst>
</file>

<file path=ppt/tags/tag194.xml><?xml version="1.0" encoding="utf-8"?>
<p:tagLst xmlns:a="http://schemas.openxmlformats.org/drawingml/2006/main" xmlns:r="http://schemas.openxmlformats.org/officeDocument/2006/relationships" xmlns:p="http://schemas.openxmlformats.org/presentationml/2006/main">
  <p:tag name="THINKCELLSHAPEDONOTDELETE" val="tPwnIBnrh1Uq7bHNRb7KgIg"/>
</p:tagLst>
</file>

<file path=ppt/tags/tag195.xml><?xml version="1.0" encoding="utf-8"?>
<p:tagLst xmlns:a="http://schemas.openxmlformats.org/drawingml/2006/main" xmlns:r="http://schemas.openxmlformats.org/officeDocument/2006/relationships" xmlns:p="http://schemas.openxmlformats.org/presentationml/2006/main">
  <p:tag name="THINKCELLSHAPEDONOTDELETE" val="ttOmcBe2RDk6mEwJj8qrj0A"/>
</p:tagLst>
</file>

<file path=ppt/tags/tag196.xml><?xml version="1.0" encoding="utf-8"?>
<p:tagLst xmlns:a="http://schemas.openxmlformats.org/drawingml/2006/main" xmlns:r="http://schemas.openxmlformats.org/officeDocument/2006/relationships" xmlns:p="http://schemas.openxmlformats.org/presentationml/2006/main">
  <p:tag name="THINKCELLSHAPEDONOTDELETE" val="t.yNZ.XfHd0KRNVsblgzC6Q"/>
</p:tagLst>
</file>

<file path=ppt/tags/tag197.xml><?xml version="1.0" encoding="utf-8"?>
<p:tagLst xmlns:a="http://schemas.openxmlformats.org/drawingml/2006/main" xmlns:r="http://schemas.openxmlformats.org/officeDocument/2006/relationships" xmlns:p="http://schemas.openxmlformats.org/presentationml/2006/main">
  <p:tag name="THINKCELLSHAPEDONOTDELETE" val="tLFhyo.isuEWNBNsjkuE4vg"/>
</p:tagLst>
</file>

<file path=ppt/tags/tag198.xml><?xml version="1.0" encoding="utf-8"?>
<p:tagLst xmlns:a="http://schemas.openxmlformats.org/drawingml/2006/main" xmlns:r="http://schemas.openxmlformats.org/officeDocument/2006/relationships" xmlns:p="http://schemas.openxmlformats.org/presentationml/2006/main">
  <p:tag name="THINKCELLSHAPEDONOTDELETE" val="pLsK5AkPOgEKxDlE.3y6I5g"/>
</p:tagLst>
</file>

<file path=ppt/tags/tag199.xml><?xml version="1.0" encoding="utf-8"?>
<p:tagLst xmlns:a="http://schemas.openxmlformats.org/drawingml/2006/main" xmlns:r="http://schemas.openxmlformats.org/officeDocument/2006/relationships" xmlns:p="http://schemas.openxmlformats.org/presentationml/2006/main">
  <p:tag name="THINKCELLSHAPEDONOTDELETE" val="p.X5e9fNi_UWEQ3wAD8qpZ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hxDvQhPQEm9uKW3Q8.bg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Dq4fXLQRM0ezCiOw6nG9MQ"/>
</p:tagLst>
</file>

<file path=ppt/tags/tag200.xml><?xml version="1.0" encoding="utf-8"?>
<p:tagLst xmlns:a="http://schemas.openxmlformats.org/drawingml/2006/main" xmlns:r="http://schemas.openxmlformats.org/officeDocument/2006/relationships" xmlns:p="http://schemas.openxmlformats.org/presentationml/2006/main">
  <p:tag name="THINKCELLSHAPEDONOTDELETE" val="pn7ZTV76F80ukciDfGbNe4g"/>
</p:tagLst>
</file>

<file path=ppt/tags/tag201.xml><?xml version="1.0" encoding="utf-8"?>
<p:tagLst xmlns:a="http://schemas.openxmlformats.org/drawingml/2006/main" xmlns:r="http://schemas.openxmlformats.org/officeDocument/2006/relationships" xmlns:p="http://schemas.openxmlformats.org/presentationml/2006/main">
  <p:tag name="THINKCELLSHAPEDONOTDELETE" val="pqFCiICh6GEWllgW1B86KKg"/>
</p:tagLst>
</file>

<file path=ppt/tags/tag202.xml><?xml version="1.0" encoding="utf-8"?>
<p:tagLst xmlns:a="http://schemas.openxmlformats.org/drawingml/2006/main" xmlns:r="http://schemas.openxmlformats.org/officeDocument/2006/relationships" xmlns:p="http://schemas.openxmlformats.org/presentationml/2006/main">
  <p:tag name="THINKCELLSHAPEDONOTDELETE" val="p2X3kM0CiVE6pRroXdfsZzg"/>
</p:tagLst>
</file>

<file path=ppt/tags/tag203.xml><?xml version="1.0" encoding="utf-8"?>
<p:tagLst xmlns:a="http://schemas.openxmlformats.org/drawingml/2006/main" xmlns:r="http://schemas.openxmlformats.org/officeDocument/2006/relationships" xmlns:p="http://schemas.openxmlformats.org/presentationml/2006/main">
  <p:tag name="THINKCELLSHAPEDONOTDELETE" val="pnJP_brmZl0S8stPBAG9NRQ"/>
</p:tagLst>
</file>

<file path=ppt/tags/tag204.xml><?xml version="1.0" encoding="utf-8"?>
<p:tagLst xmlns:a="http://schemas.openxmlformats.org/drawingml/2006/main" xmlns:r="http://schemas.openxmlformats.org/officeDocument/2006/relationships" xmlns:p="http://schemas.openxmlformats.org/presentationml/2006/main">
  <p:tag name="THINKCELLSHAPEDONOTDELETE" val="pbYamXzFk9kawmETPL5ssNQ"/>
</p:tagLst>
</file>

<file path=ppt/tags/tag205.xml><?xml version="1.0" encoding="utf-8"?>
<p:tagLst xmlns:a="http://schemas.openxmlformats.org/drawingml/2006/main" xmlns:r="http://schemas.openxmlformats.org/officeDocument/2006/relationships" xmlns:p="http://schemas.openxmlformats.org/presentationml/2006/main">
  <p:tag name="THINKCELLSHAPEDONOTDELETE" val="p.NwLzk3drkicwznLQNEUtQ"/>
</p:tagLst>
</file>

<file path=ppt/tags/tag206.xml><?xml version="1.0" encoding="utf-8"?>
<p:tagLst xmlns:a="http://schemas.openxmlformats.org/drawingml/2006/main" xmlns:r="http://schemas.openxmlformats.org/officeDocument/2006/relationships" xmlns:p="http://schemas.openxmlformats.org/presentationml/2006/main">
  <p:tag name="THINKCELLSHAPEDONOTDELETE" val="tqdwB7xFPMkaa7MvZBhlc8w"/>
</p:tagLst>
</file>

<file path=ppt/tags/tag207.xml><?xml version="1.0" encoding="utf-8"?>
<p:tagLst xmlns:a="http://schemas.openxmlformats.org/drawingml/2006/main" xmlns:r="http://schemas.openxmlformats.org/officeDocument/2006/relationships" xmlns:p="http://schemas.openxmlformats.org/presentationml/2006/main">
  <p:tag name="THINKCELLSHAPEDONOTDELETE" val="tDncgTJjzsU.8Wjjm1dkgaA"/>
</p:tagLst>
</file>

<file path=ppt/tags/tag208.xml><?xml version="1.0" encoding="utf-8"?>
<p:tagLst xmlns:a="http://schemas.openxmlformats.org/drawingml/2006/main" xmlns:r="http://schemas.openxmlformats.org/officeDocument/2006/relationships" xmlns:p="http://schemas.openxmlformats.org/presentationml/2006/main">
  <p:tag name="THINKCELLSHAPEDONOTDELETE" val="tO7gbqaqJP0aK7Lo2jruwxw"/>
</p:tagLst>
</file>

<file path=ppt/tags/tag209.xml><?xml version="1.0" encoding="utf-8"?>
<p:tagLst xmlns:a="http://schemas.openxmlformats.org/drawingml/2006/main" xmlns:r="http://schemas.openxmlformats.org/officeDocument/2006/relationships" xmlns:p="http://schemas.openxmlformats.org/presentationml/2006/main">
  <p:tag name="THINKCELLSHAPEDONOTDELETE" val="tBLuyx9INOU6630_J2wDBk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V4Jew2ui5UatsS7H2sumXg"/>
</p:tagLst>
</file>

<file path=ppt/tags/tag210.xml><?xml version="1.0" encoding="utf-8"?>
<p:tagLst xmlns:a="http://schemas.openxmlformats.org/drawingml/2006/main" xmlns:r="http://schemas.openxmlformats.org/officeDocument/2006/relationships" xmlns:p="http://schemas.openxmlformats.org/presentationml/2006/main">
  <p:tag name="THINKCELLSHAPEDONOTDELETE" val="tGcWIsYho00ihJaGoXeHugA"/>
</p:tagLst>
</file>

<file path=ppt/tags/tag211.xml><?xml version="1.0" encoding="utf-8"?>
<p:tagLst xmlns:a="http://schemas.openxmlformats.org/drawingml/2006/main" xmlns:r="http://schemas.openxmlformats.org/officeDocument/2006/relationships" xmlns:p="http://schemas.openxmlformats.org/presentationml/2006/main">
  <p:tag name="THINKCELLSHAPEDONOTDELETE" val="tMzYkcGR_p0.CIzFVWI4BXw"/>
</p:tagLst>
</file>

<file path=ppt/tags/tag212.xml><?xml version="1.0" encoding="utf-8"?>
<p:tagLst xmlns:a="http://schemas.openxmlformats.org/drawingml/2006/main" xmlns:r="http://schemas.openxmlformats.org/officeDocument/2006/relationships" xmlns:p="http://schemas.openxmlformats.org/presentationml/2006/main">
  <p:tag name="THINKCELLSHAPEDONOTDELETE" val="tpyNtFkDslEOja55JomyuFA"/>
</p:tagLst>
</file>

<file path=ppt/tags/tag213.xml><?xml version="1.0" encoding="utf-8"?>
<p:tagLst xmlns:a="http://schemas.openxmlformats.org/drawingml/2006/main" xmlns:r="http://schemas.openxmlformats.org/officeDocument/2006/relationships" xmlns:p="http://schemas.openxmlformats.org/presentationml/2006/main">
  <p:tag name="THINKCELLSHAPEDONOTDELETE" val="tZMoXKoYYyUm2tTKZ.nLjlg"/>
</p:tagLst>
</file>

<file path=ppt/tags/tag214.xml><?xml version="1.0" encoding="utf-8"?>
<p:tagLst xmlns:a="http://schemas.openxmlformats.org/drawingml/2006/main" xmlns:r="http://schemas.openxmlformats.org/officeDocument/2006/relationships" xmlns:p="http://schemas.openxmlformats.org/presentationml/2006/main">
  <p:tag name="THINKCELLSHAPEDONOTDELETE" val="t0U3Em7z47ECeWez54WMdcA"/>
</p:tagLst>
</file>

<file path=ppt/tags/tag215.xml><?xml version="1.0" encoding="utf-8"?>
<p:tagLst xmlns:a="http://schemas.openxmlformats.org/drawingml/2006/main" xmlns:r="http://schemas.openxmlformats.org/officeDocument/2006/relationships" xmlns:p="http://schemas.openxmlformats.org/presentationml/2006/main">
  <p:tag name="THINKCELLSHAPEDONOTDELETE" val="pOgVCBh.ZY0WHc37GF0Yauw"/>
</p:tagLst>
</file>

<file path=ppt/tags/tag216.xml><?xml version="1.0" encoding="utf-8"?>
<p:tagLst xmlns:a="http://schemas.openxmlformats.org/drawingml/2006/main" xmlns:r="http://schemas.openxmlformats.org/officeDocument/2006/relationships" xmlns:p="http://schemas.openxmlformats.org/presentationml/2006/main">
  <p:tag name="THINKCELLSHAPEDONOTDELETE" val="pyVsVL7HLEU2Yur6Jk50_Jw"/>
</p:tagLst>
</file>

<file path=ppt/tags/tag217.xml><?xml version="1.0" encoding="utf-8"?>
<p:tagLst xmlns:a="http://schemas.openxmlformats.org/drawingml/2006/main" xmlns:r="http://schemas.openxmlformats.org/officeDocument/2006/relationships" xmlns:p="http://schemas.openxmlformats.org/presentationml/2006/main">
  <p:tag name="THINKCELLSHAPEDONOTDELETE" val="prjQ3zEv8hUuqRa6yLhYT6Q"/>
</p:tagLst>
</file>

<file path=ppt/tags/tag218.xml><?xml version="1.0" encoding="utf-8"?>
<p:tagLst xmlns:a="http://schemas.openxmlformats.org/drawingml/2006/main" xmlns:r="http://schemas.openxmlformats.org/officeDocument/2006/relationships" xmlns:p="http://schemas.openxmlformats.org/presentationml/2006/main">
  <p:tag name="THINKCELLSHAPEDONOTDELETE" val="pDw93O3LlmUWg.uMkbvu0PQ"/>
</p:tagLst>
</file>

<file path=ppt/tags/tag219.xml><?xml version="1.0" encoding="utf-8"?>
<p:tagLst xmlns:a="http://schemas.openxmlformats.org/drawingml/2006/main" xmlns:r="http://schemas.openxmlformats.org/officeDocument/2006/relationships" xmlns:p="http://schemas.openxmlformats.org/presentationml/2006/main">
  <p:tag name="THINKCELLSHAPEDONOTDELETE" val="pryXgDRlciUagjoDe8DoEA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_WM7lFFVfUSIFtWBuJwXLg"/>
</p:tagLst>
</file>

<file path=ppt/tags/tag220.xml><?xml version="1.0" encoding="utf-8"?>
<p:tagLst xmlns:a="http://schemas.openxmlformats.org/drawingml/2006/main" xmlns:r="http://schemas.openxmlformats.org/officeDocument/2006/relationships" xmlns:p="http://schemas.openxmlformats.org/presentationml/2006/main">
  <p:tag name="THINKCELLSHAPEDONOTDELETE" val="pnnMrQsovskmYIU_CaznPAQ"/>
</p:tagLst>
</file>

<file path=ppt/tags/tag221.xml><?xml version="1.0" encoding="utf-8"?>
<p:tagLst xmlns:a="http://schemas.openxmlformats.org/drawingml/2006/main" xmlns:r="http://schemas.openxmlformats.org/officeDocument/2006/relationships" xmlns:p="http://schemas.openxmlformats.org/presentationml/2006/main">
  <p:tag name="THINKCELLSHAPEDONOTDELETE" val="pn57JNZtq4kCyIzmuBnLi_g"/>
</p:tagLst>
</file>

<file path=ppt/tags/tag222.xml><?xml version="1.0" encoding="utf-8"?>
<p:tagLst xmlns:a="http://schemas.openxmlformats.org/drawingml/2006/main" xmlns:r="http://schemas.openxmlformats.org/officeDocument/2006/relationships" xmlns:p="http://schemas.openxmlformats.org/presentationml/2006/main">
  <p:tag name="THINKCELLSHAPEDONOTDELETE" val="p8V1eTPqLAEW8gxOntlEyLg"/>
</p:tagLst>
</file>

<file path=ppt/tags/tag223.xml><?xml version="1.0" encoding="utf-8"?>
<p:tagLst xmlns:a="http://schemas.openxmlformats.org/drawingml/2006/main" xmlns:r="http://schemas.openxmlformats.org/officeDocument/2006/relationships" xmlns:p="http://schemas.openxmlformats.org/presentationml/2006/main">
  <p:tag name="THINKCELLSHAPEDONOTDELETE" val="ph7QeFuo6AUaeAxlzJegNwQ"/>
</p:tagLst>
</file>

<file path=ppt/tags/tag224.xml><?xml version="1.0" encoding="utf-8"?>
<p:tagLst xmlns:a="http://schemas.openxmlformats.org/drawingml/2006/main" xmlns:r="http://schemas.openxmlformats.org/officeDocument/2006/relationships" xmlns:p="http://schemas.openxmlformats.org/presentationml/2006/main">
  <p:tag name="THINKCELLSHAPEDONOTDELETE" val="pjLXUe4Jmqk64.4M2lQpilw"/>
</p:tagLst>
</file>

<file path=ppt/tags/tag225.xml><?xml version="1.0" encoding="utf-8"?>
<p:tagLst xmlns:a="http://schemas.openxmlformats.org/drawingml/2006/main" xmlns:r="http://schemas.openxmlformats.org/officeDocument/2006/relationships" xmlns:p="http://schemas.openxmlformats.org/presentationml/2006/main">
  <p:tag name="THINKCELLSHAPEDONOTDELETE" val="t7yQe6U.hEUyhGSO5H2687g"/>
</p:tagLst>
</file>

<file path=ppt/tags/tag226.xml><?xml version="1.0" encoding="utf-8"?>
<p:tagLst xmlns:a="http://schemas.openxmlformats.org/drawingml/2006/main" xmlns:r="http://schemas.openxmlformats.org/officeDocument/2006/relationships" xmlns:p="http://schemas.openxmlformats.org/presentationml/2006/main">
  <p:tag name="THINKCELLSHAPEDONOTDELETE" val="tmWU9zS9lLE.Ivvz2p2_RPg"/>
</p:tagLst>
</file>

<file path=ppt/tags/tag227.xml><?xml version="1.0" encoding="utf-8"?>
<p:tagLst xmlns:a="http://schemas.openxmlformats.org/drawingml/2006/main" xmlns:r="http://schemas.openxmlformats.org/officeDocument/2006/relationships" xmlns:p="http://schemas.openxmlformats.org/presentationml/2006/main">
  <p:tag name="THINKCELLSHAPEDONOTDELETE" val="trofZq1ONMkS4F530GwH7KA"/>
</p:tagLst>
</file>

<file path=ppt/tags/tag228.xml><?xml version="1.0" encoding="utf-8"?>
<p:tagLst xmlns:a="http://schemas.openxmlformats.org/drawingml/2006/main" xmlns:r="http://schemas.openxmlformats.org/officeDocument/2006/relationships" xmlns:p="http://schemas.openxmlformats.org/presentationml/2006/main">
  <p:tag name="THINKCELLSHAPEDONOTDELETE" val="tQJf2Mqwm8k.jS2TELKtPKg"/>
</p:tagLst>
</file>

<file path=ppt/tags/tag229.xml><?xml version="1.0" encoding="utf-8"?>
<p:tagLst xmlns:a="http://schemas.openxmlformats.org/drawingml/2006/main" xmlns:r="http://schemas.openxmlformats.org/officeDocument/2006/relationships" xmlns:p="http://schemas.openxmlformats.org/presentationml/2006/main">
  <p:tag name="THINKCELLSHAPEDONOTDELETE" val="tulwR0KqtcUOepZWmS_vKs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230.xml><?xml version="1.0" encoding="utf-8"?>
<p:tagLst xmlns:a="http://schemas.openxmlformats.org/drawingml/2006/main" xmlns:r="http://schemas.openxmlformats.org/officeDocument/2006/relationships" xmlns:p="http://schemas.openxmlformats.org/presentationml/2006/main">
  <p:tag name="THINKCELLSHAPEDONOTDELETE" val="tLT6YhwKzYESD4SHWti4dzQ"/>
</p:tagLst>
</file>

<file path=ppt/tags/tag231.xml><?xml version="1.0" encoding="utf-8"?>
<p:tagLst xmlns:a="http://schemas.openxmlformats.org/drawingml/2006/main" xmlns:r="http://schemas.openxmlformats.org/officeDocument/2006/relationships" xmlns:p="http://schemas.openxmlformats.org/presentationml/2006/main">
  <p:tag name="THINKCELLSHAPEDONOTDELETE" val="tUjCBr.QcOUmkLTe24win.Q"/>
</p:tagLst>
</file>

<file path=ppt/tags/tag232.xml><?xml version="1.0" encoding="utf-8"?>
<p:tagLst xmlns:a="http://schemas.openxmlformats.org/drawingml/2006/main" xmlns:r="http://schemas.openxmlformats.org/officeDocument/2006/relationships" xmlns:p="http://schemas.openxmlformats.org/presentationml/2006/main">
  <p:tag name="THINKCELLSHAPEDONOTDELETE" val="t9oCRgR8ey0aua2JNnj.opw"/>
</p:tagLst>
</file>

<file path=ppt/tags/tag233.xml><?xml version="1.0" encoding="utf-8"?>
<p:tagLst xmlns:a="http://schemas.openxmlformats.org/drawingml/2006/main" xmlns:r="http://schemas.openxmlformats.org/officeDocument/2006/relationships" xmlns:p="http://schemas.openxmlformats.org/presentationml/2006/main">
  <p:tag name="THINKCELLSHAPEDONOTDELETE" val="ttFcdRr9t40qK4ucPizNWZQ"/>
</p:tagLst>
</file>

<file path=ppt/tags/tag234.xml><?xml version="1.0" encoding="utf-8"?>
<p:tagLst xmlns:a="http://schemas.openxmlformats.org/drawingml/2006/main" xmlns:r="http://schemas.openxmlformats.org/officeDocument/2006/relationships" xmlns:p="http://schemas.openxmlformats.org/presentationml/2006/main">
  <p:tag name="THINKCELLSHAPEDONOTDELETE" val="tNxajezUwx0GxyYWsH27wqQ"/>
</p:tagLst>
</file>

<file path=ppt/tags/tag235.xml><?xml version="1.0" encoding="utf-8"?>
<p:tagLst xmlns:a="http://schemas.openxmlformats.org/drawingml/2006/main" xmlns:r="http://schemas.openxmlformats.org/officeDocument/2006/relationships" xmlns:p="http://schemas.openxmlformats.org/presentationml/2006/main">
  <p:tag name="THINKCELLSHAPEDONOTDELETE" val="t6YfgOavvmUyRuCaWHTnwOw"/>
</p:tagLst>
</file>

<file path=ppt/tags/tag236.xml><?xml version="1.0" encoding="utf-8"?>
<p:tagLst xmlns:a="http://schemas.openxmlformats.org/drawingml/2006/main" xmlns:r="http://schemas.openxmlformats.org/officeDocument/2006/relationships" xmlns:p="http://schemas.openxmlformats.org/presentationml/2006/main">
  <p:tag name="THINKCELLSHAPEDONOTDELETE" val="tY__O5GP4kkiIncsWmJnnKQ"/>
</p:tagLst>
</file>

<file path=ppt/tags/tag237.xml><?xml version="1.0" encoding="utf-8"?>
<p:tagLst xmlns:a="http://schemas.openxmlformats.org/drawingml/2006/main" xmlns:r="http://schemas.openxmlformats.org/officeDocument/2006/relationships" xmlns:p="http://schemas.openxmlformats.org/presentationml/2006/main">
  <p:tag name="THINKCELLSHAPEDONOTDELETE" val="pmBN3fsGuo0Kd8uAxePGaDg"/>
</p:tagLst>
</file>

<file path=ppt/tags/tag238.xml><?xml version="1.0" encoding="utf-8"?>
<p:tagLst xmlns:a="http://schemas.openxmlformats.org/drawingml/2006/main" xmlns:r="http://schemas.openxmlformats.org/officeDocument/2006/relationships" xmlns:p="http://schemas.openxmlformats.org/presentationml/2006/main">
  <p:tag name="THINKCELLSHAPEDONOTDELETE" val="tCT2p06p1ekOyQzb0FeGVFw"/>
</p:tagLst>
</file>

<file path=ppt/tags/tag239.xml><?xml version="1.0" encoding="utf-8"?>
<p:tagLst xmlns:a="http://schemas.openxmlformats.org/drawingml/2006/main" xmlns:r="http://schemas.openxmlformats.org/officeDocument/2006/relationships" xmlns:p="http://schemas.openxmlformats.org/presentationml/2006/main">
  <p:tag name="THINKCELLSHAPEDONOTDELETE" val="pZQ47HU8600O1ADfTgXI65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40.xml><?xml version="1.0" encoding="utf-8"?>
<p:tagLst xmlns:a="http://schemas.openxmlformats.org/drawingml/2006/main" xmlns:r="http://schemas.openxmlformats.org/officeDocument/2006/relationships" xmlns:p="http://schemas.openxmlformats.org/presentationml/2006/main">
  <p:tag name="THINKCELLSHAPEDONOTDELETE" val="pUkraLH04Bkq.LIbL4WG6Bg"/>
</p:tagLst>
</file>

<file path=ppt/tags/tag241.xml><?xml version="1.0" encoding="utf-8"?>
<p:tagLst xmlns:a="http://schemas.openxmlformats.org/drawingml/2006/main" xmlns:r="http://schemas.openxmlformats.org/officeDocument/2006/relationships" xmlns:p="http://schemas.openxmlformats.org/presentationml/2006/main">
  <p:tag name="THINKCELLSHAPEDONOTDELETE" val="ptxp9T3l4wEufbIjm6oSOgw"/>
</p:tagLst>
</file>

<file path=ppt/tags/tag242.xml><?xml version="1.0" encoding="utf-8"?>
<p:tagLst xmlns:a="http://schemas.openxmlformats.org/drawingml/2006/main" xmlns:r="http://schemas.openxmlformats.org/officeDocument/2006/relationships" xmlns:p="http://schemas.openxmlformats.org/presentationml/2006/main">
  <p:tag name="THINKCELLSHAPEDONOTDELETE" val="pnjXudvde7kesnWAmwoEGvg"/>
</p:tagLst>
</file>

<file path=ppt/tags/tag243.xml><?xml version="1.0" encoding="utf-8"?>
<p:tagLst xmlns:a="http://schemas.openxmlformats.org/drawingml/2006/main" xmlns:r="http://schemas.openxmlformats.org/officeDocument/2006/relationships" xmlns:p="http://schemas.openxmlformats.org/presentationml/2006/main">
  <p:tag name="THINKCELLSHAPEDONOTDELETE" val="pmBN3fsGuo0Kd8uAxePGaDg"/>
</p:tagLst>
</file>

<file path=ppt/tags/tag244.xml><?xml version="1.0" encoding="utf-8"?>
<p:tagLst xmlns:a="http://schemas.openxmlformats.org/drawingml/2006/main" xmlns:r="http://schemas.openxmlformats.org/officeDocument/2006/relationships" xmlns:p="http://schemas.openxmlformats.org/presentationml/2006/main">
  <p:tag name="THINKCELLSHAPEDONOTDELETE" val="pFmTXOH3h00aRXADJypOCsg"/>
</p:tagLst>
</file>

<file path=ppt/tags/tag245.xml><?xml version="1.0" encoding="utf-8"?>
<p:tagLst xmlns:a="http://schemas.openxmlformats.org/drawingml/2006/main" xmlns:r="http://schemas.openxmlformats.org/officeDocument/2006/relationships" xmlns:p="http://schemas.openxmlformats.org/presentationml/2006/main">
  <p:tag name="THINKCELLSHAPEDONOTDELETE" val="pzD1UR_aNEUWhxGiQTLWnl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hUXwKMf.UGT770YWD.Pn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Mjsa.h1kuE2K.PqnxvYuu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Mjsa.h1kuE2K.PqnxvYuu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WKA8KcUelkyLrmkers3OC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KRQzgBV2KUikyJDJEJkD6Q"/>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DRWYOcaAekCC6yVhnmzBw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nDv6sxW37kObTQ0r0L_tx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TiSn9YQN002huA0lUhU0V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QtnYxXdoD0auVgDPwxR29g"/>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3Lma0qXdSkSv9W8QPiluI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sBd3eLkXTkSGXuegpxLl.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Q9LNx6_jX06bOHgEa6A5Ow"/>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afIVfQAYZEeC3pC3xQIolA"/>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UAZZfYusGEm2IKceIidUhg"/>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zP_fnv_CpEymjynmI_rzo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iirRFeCkiU265r1mcB5Kvw"/>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2NjRJPNKsUaUK.cWzeM7Jg"/>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alyWqWHtJUqX9vp6DjVCug"/>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5dSNrjiQlkSDBCy4zqth_A"/>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Fme_mKPhkkWvBUGe8Anj7g"/>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7Bugjc3ssEWN2kv2gvh_Mg"/>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2KMqW65YFEiam9A.GdBnwg"/>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z1EFV_EU.EuOIkQ5f59HNw"/>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6OPnpm6OoUiGozF2peAfrg"/>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KR5_WGuWdUe6E_sRsjOmkA"/>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TMo4zn0JzEyCXt9d8ids.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4ypwNA3q7Eieyrrs0alirA"/>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6JKyO4Jv4EebbKjcgvSAbQ"/>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vXTI4fOX7kCtiQcLMoGW7g"/>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x0xBYAT2cEKSbkdEJ7Cjlw"/>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OOdmxeLGrkW6jZJIxx2EcA"/>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k5Kf48bMLkuf6CndtxBocg"/>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VKQXIn5Nck.ENxakybaygQ"/>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XJLdQ8mPTEWfjQEmcnjrow"/>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Lm.yHkPXKEqFw3Nm3spRIQ"/>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CPhHCAtoAEu_qEFrCqeaSA"/>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wYPRSDNVMkW2IJlHrkWxc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tTYd8BNbhEu1JwXivR6klw"/>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QOeE.P95jUipOjevrieaJQ"/>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Np9by2v5zUCcV1B8sk6Gdg"/>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hgdN8ZoeUU6TZlwo6yZ_yg"/>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ewKZmHMv10eWQ4LWOF72jg"/>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awueLUdcUEOXTdqMOwDZVQ"/>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1A820SdODkicFI9HEUYKsg"/>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dwvguMvSzUyJe0BG0xTS.Q"/>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euXKDxi.jkCqcIb5AY3kxw"/>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Q2oWfpcrN0CZ4x6hYo8E4g"/>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AOQJApU530GlIe.94FMOz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GFIgv1KgIEmGs6o1y6asGQ"/>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Ak9dZaN_ZEyOHn_skhIMiw"/>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qYZ1CT21w0elOhkiQN.sNw"/>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6XcsC6eEtEO5qRJzOJ24Gw"/>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9QsGoVfhT0iUFkUVcKCANQ"/>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DKXRUKVh2EqnH6WRLc2NPg"/>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_Q6_Ye0BgEK9aQPFarOHwA"/>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yFqGaqPcqEKaVTXFtSH.KQ"/>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muH2zVuQq0iG3JBXCicvBw"/>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wb1FRTdatUOYWPXueeG7XA"/>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l.lyiWZ_eE653ZLKxzsEE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pv4IxXRV20mpb2k121Jkzw"/>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F_DuA.iGsU2eYuvN6XlmiQ"/>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PYW7y73RP0O44qywE3EIAg"/>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DCvCBY6GmUS2QYB6VgMQ4A"/>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4kng1dwc9EaG_XMIHK4f8A"/>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o2i5.CuNNkmnDEffpZyV1Q"/>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rsvAaqbbHkOaGXB41lOpLw"/>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pPEw5XNBwe0encQzOG9kEog"/>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pw46.YLV_QEikOGKsrdJJfw"/>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phOWtMUyf.UuhZksanaKeDQ"/>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pkeSSNrb1eEKzYIDAR8aBlw"/>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B33F22C31A2D34190F7047827CE6E6F" ma:contentTypeVersion="4" ma:contentTypeDescription="Create a new document." ma:contentTypeScope="" ma:versionID="e4a67d0a69d5a0cc93f6ea5f1fc01277">
  <xsd:schema xmlns:xsd="http://www.w3.org/2001/XMLSchema" xmlns:p="http://schemas.microsoft.com/office/2006/metadata/properties" xmlns:ns2="fe8ebb2c-b9a9-418d-8ef2-bb1ef8e71083" targetNamespace="http://schemas.microsoft.com/office/2006/metadata/properties" ma:root="true" ma:fieldsID="c686c56c450986c2befa9269031718be" ns2:_="">
    <xsd:import namespace="fe8ebb2c-b9a9-418d-8ef2-bb1ef8e71083"/>
    <xsd:element name="properties">
      <xsd:complexType>
        <xsd:sequence>
          <xsd:element name="documentManagement">
            <xsd:complexType>
              <xsd:all>
                <xsd:element ref="ns2:Document_x0020_Status"/>
                <xsd:element ref="ns2:Comments" minOccurs="0"/>
                <xsd:element ref="ns2:Production_x0020_Status"/>
              </xsd:all>
            </xsd:complexType>
          </xsd:element>
        </xsd:sequence>
      </xsd:complexType>
    </xsd:element>
  </xsd:schema>
  <xsd:schema xmlns:xsd="http://www.w3.org/2001/XMLSchema" xmlns:dms="http://schemas.microsoft.com/office/2006/documentManagement/types" targetNamespace="fe8ebb2c-b9a9-418d-8ef2-bb1ef8e71083" elementFormDefault="qualified">
    <xsd:import namespace="http://schemas.microsoft.com/office/2006/documentManagement/types"/>
    <xsd:element name="Document_x0020_Status" ma:index="2" ma:displayName="Document Status" ma:default="Draft" ma:description="Define the review status of this particular document." ma:format="Dropdown" ma:internalName="Document_x0020_Status">
      <xsd:simpleType>
        <xsd:restriction base="dms:Choice">
          <xsd:enumeration value="Draft"/>
          <xsd:enumeration value="For Review"/>
          <xsd:enumeration value="In Rewrite"/>
          <xsd:enumeration value="Complete"/>
        </xsd:restriction>
      </xsd:simpleType>
    </xsd:element>
    <xsd:element name="Comments" ma:index="3" nillable="true" ma:displayName="Comments" ma:description="If your document requires specific editing instructions (ie. Please read SD only), use this field to make them known." ma:internalName="Comments">
      <xsd:simpleType>
        <xsd:restriction base="dms:Note"/>
      </xsd:simpleType>
    </xsd:element>
    <xsd:element name="Production_x0020_Status" ma:index="4" ma:displayName="Production Status" ma:default="In Research" ma:description="Production status of document once Research has completed the document." ma:format="Dropdown" ma:internalName="Production_x0020_Status">
      <xsd:simpleType>
        <xsd:restriction base="dms:Choice">
          <xsd:enumeration value="In Research"/>
          <xsd:enumeration value="Editing Required"/>
          <xsd:enumeration value="Awaiting Publication"/>
          <xsd:enumeration value="Publish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roduction_x0020_Status xmlns="fe8ebb2c-b9a9-418d-8ef2-bb1ef8e71083">In Research</Production_x0020_Status>
    <Comments xmlns="fe8ebb2c-b9a9-418d-8ef2-bb1ef8e71083" xsi:nil="true"/>
    <Document_x0020_Status xmlns="fe8ebb2c-b9a9-418d-8ef2-bb1ef8e71083">Complete</Document_x0020_Statu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FB24BAB-24E7-4190-8D37-450D95F07E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8ebb2c-b9a9-418d-8ef2-bb1ef8e7108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B8FA044-D674-4FF0-9A5F-1E530D2D89A7}">
  <ds:schemaRefs>
    <ds:schemaRef ds:uri="http://schemas.microsoft.com/office/2006/metadata/properties"/>
    <ds:schemaRef ds:uri="fe8ebb2c-b9a9-418d-8ef2-bb1ef8e71083"/>
  </ds:schemaRefs>
</ds:datastoreItem>
</file>

<file path=customXml/itemProps3.xml><?xml version="1.0" encoding="utf-8"?>
<ds:datastoreItem xmlns:ds="http://schemas.openxmlformats.org/officeDocument/2006/customXml" ds:itemID="{5AD1FAC7-1427-4E5F-903F-29C9BB92C7C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20584</TotalTime>
  <Words>1511</Words>
  <Application>Microsoft Office PowerPoint</Application>
  <PresentationFormat>On-screen Show (4:3)</PresentationFormat>
  <Paragraphs>168</Paragraphs>
  <Slides>10</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think-cell Slide</vt:lpstr>
      <vt:lpstr>Slide 1</vt:lpstr>
      <vt:lpstr>Introduction</vt:lpstr>
      <vt:lpstr>Executive Summary</vt:lpstr>
      <vt:lpstr>Market Overview</vt:lpstr>
      <vt:lpstr>Legacy Software Modernization Services Evaluation Criteria &amp; Weighting Factors</vt:lpstr>
      <vt:lpstr>The Info-Tech Legacy Software Modernization Services Vendor Landscape</vt:lpstr>
      <vt:lpstr>Every vendor has its strengths &amp; weaknesses; pick the one that works best for you</vt:lpstr>
      <vt:lpstr>The Info-Tech Legacy Software Modernization Services Value Index</vt:lpstr>
      <vt:lpstr>Table Stakes represent the minimum standard; without these, a product doesn’t even get reviewed</vt:lpstr>
      <vt:lpstr>Info-Tech Research Group Helps IT Professionals To:</vt:lpstr>
    </vt:vector>
  </TitlesOfParts>
  <Company>TechSmith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VL: Legacy Software Modernization-SAMPLE-flash</dc:title>
  <dc:creator>m.pierce</dc:creator>
  <cp:lastModifiedBy>W. Evanson</cp:lastModifiedBy>
  <cp:revision>937</cp:revision>
  <dcterms:created xsi:type="dcterms:W3CDTF">2006-07-18T19:14:56Z</dcterms:created>
  <dcterms:modified xsi:type="dcterms:W3CDTF">2011-06-17T15:14:06Z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0x010100AB33F22C31A2D34190F7047827CE6E6F</vt:lpwstr>
  </property>
  <property fmtid="{D5CDD505-2E9C-101B-9397-08002B2CF9AE}" pid="3" name="Production Status">
    <vt:lpwstr>In Research</vt:lpwstr>
  </property>
  <property fmtid="{D5CDD505-2E9C-101B-9397-08002B2CF9AE}" pid="4" name="Document Status">
    <vt:lpwstr>Draft</vt:lpwstr>
  </property>
</Properties>
</file>