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 id="2147483713" r:id="rId2"/>
    <p:sldMasterId id="2147483771" r:id="rId3"/>
    <p:sldMasterId id="2147483788" r:id="rId4"/>
    <p:sldMasterId id="2147483667" r:id="rId5"/>
  </p:sldMasterIdLst>
  <p:notesMasterIdLst>
    <p:notesMasterId r:id="rId18"/>
  </p:notesMasterIdLst>
  <p:handoutMasterIdLst>
    <p:handoutMasterId r:id="rId19"/>
  </p:handoutMasterIdLst>
  <p:sldIdLst>
    <p:sldId id="552" r:id="rId6"/>
    <p:sldId id="308" r:id="rId7"/>
    <p:sldId id="312" r:id="rId8"/>
    <p:sldId id="534" r:id="rId9"/>
    <p:sldId id="572" r:id="rId10"/>
    <p:sldId id="4357" r:id="rId11"/>
    <p:sldId id="538" r:id="rId12"/>
    <p:sldId id="539" r:id="rId13"/>
    <p:sldId id="356" r:id="rId14"/>
    <p:sldId id="543" r:id="rId15"/>
    <p:sldId id="544" r:id="rId16"/>
    <p:sldId id="542" r:id="rId17"/>
  </p:sldIdLst>
  <p:sldSz cx="12193588" cy="6858000"/>
  <p:notesSz cx="11309350" cy="20104100"/>
  <p:embeddedFontLst>
    <p:embeddedFont>
      <p:font typeface="Calibri" panose="020F0502020204030204" pitchFamily="34" charset="0"/>
      <p:regular r:id="rId20"/>
      <p:bold r:id="rId21"/>
      <p:italic r:id="rId22"/>
      <p:boldItalic r:id="rId23"/>
    </p:embeddedFont>
    <p:embeddedFont>
      <p:font typeface="Exo" panose="02000303000000000000" pitchFamily="2" charset="0"/>
      <p:regular r:id="rId24"/>
      <p:bold r:id="rId25"/>
      <p:italic r:id="rId26"/>
      <p:boldItalic r:id="rId27"/>
    </p:embeddedFont>
    <p:embeddedFont>
      <p:font typeface="Exo Light" panose="02000303000000000000" pitchFamily="2" charset="0"/>
      <p:regular r:id="rId28"/>
    </p:embeddedFont>
    <p:embeddedFont>
      <p:font typeface="Montserrat" panose="00000500000000000000" pitchFamily="2" charset="0"/>
      <p:regular r:id="rId29"/>
      <p:bold r:id="rId30"/>
      <p:italic r:id="rId31"/>
      <p:boldItalic r:id="rId32"/>
    </p:embeddedFont>
    <p:embeddedFont>
      <p:font typeface="Montserrat Light" panose="00000400000000000000" pitchFamily="2" charset="0"/>
      <p:regular r:id="rId33"/>
      <p:italic r:id="rId34"/>
    </p:embeddedFont>
    <p:embeddedFont>
      <p:font typeface="Montserrat Medium" panose="00000600000000000000" pitchFamily="2" charset="0"/>
      <p:regular r:id="rId35"/>
      <p:bold r:id="rId36"/>
      <p:italic r:id="rId37"/>
    </p:embeddedFont>
    <p:embeddedFont>
      <p:font typeface="Montserrat SemiBold" panose="00000700000000000000" pitchFamily="2" charset="0"/>
      <p:regular r:id="rId38"/>
      <p:bold r:id="rId39"/>
      <p:italic r:id="rId40"/>
      <p:boldItalic r:id="rId41"/>
    </p:embeddedFont>
    <p:embeddedFont>
      <p:font typeface="Roboto" panose="02000000000000000000" pitchFamily="2" charset="0"/>
      <p:regular r:id="rId42"/>
      <p:bold r:id="rId43"/>
      <p:italic r:id="rId44"/>
      <p:boldItalic r:id="rId45"/>
    </p:embeddedFont>
    <p:embeddedFont>
      <p:font typeface="Roboto Condensed Light" panose="02000000000000000000" pitchFamily="2" charset="0"/>
      <p:regular r:id="rId46"/>
      <p:italic r:id="rId47"/>
    </p:embeddedFont>
  </p:embeddedFontLst>
  <p:defaultTex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defaultTextStyle>
  <p:extLst>
    <p:ext uri="{521415D9-36F7-43E2-AB2F-B90AF26B5E84}">
      <p14:sectionLst xmlns:p14="http://schemas.microsoft.com/office/powerpoint/2010/main">
        <p14:section name="Executive Summary" id="{0D02B3F6-70F4-8645-B5BA-8B11454C6E34}">
          <p14:sldIdLst>
            <p14:sldId id="552"/>
            <p14:sldId id="308"/>
            <p14:sldId id="312"/>
            <p14:sldId id="534"/>
            <p14:sldId id="572"/>
            <p14:sldId id="4357"/>
            <p14:sldId id="538"/>
            <p14:sldId id="539"/>
            <p14:sldId id="356"/>
            <p14:sldId id="543"/>
            <p14:sldId id="544"/>
            <p14:sldId id="542"/>
          </p14:sldIdLst>
        </p14:section>
      </p14:sectionLst>
    </p:ext>
    <p:ext uri="{EFAFB233-063F-42B5-8137-9DF3F51BA10A}">
      <p15:sldGuideLst xmlns:p15="http://schemas.microsoft.com/office/powerpoint/2012/main">
        <p15:guide id="1" orient="horz" pos="3792"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25"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C351"/>
    <a:srgbClr val="2576B7"/>
    <a:srgbClr val="D9D9D9"/>
    <a:srgbClr val="5E3391"/>
    <a:srgbClr val="B4923B"/>
    <a:srgbClr val="F8C435"/>
    <a:srgbClr val="289D48"/>
    <a:srgbClr val="333333"/>
    <a:srgbClr val="F17A26"/>
    <a:srgbClr val="1546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5B64BB-9918-47A6-B91D-D2F27F3BC100}" v="217" dt="2021-12-13T18:39:59.056"/>
    <p1510:client id="{4684FFD8-7A35-4A33-ADD2-7F1508E9A574}" v="133" dt="2021-12-13T18:52:49.335"/>
    <p1510:client id="{DF56E611-AFF3-8DA6-7B48-C33823168A7D}" v="2" dt="2021-12-13T18:43:08.74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613" autoAdjust="0"/>
    <p:restoredTop sz="96357" autoAdjust="0"/>
  </p:normalViewPr>
  <p:slideViewPr>
    <p:cSldViewPr snapToGrid="0">
      <p:cViewPr varScale="1">
        <p:scale>
          <a:sx n="114" d="100"/>
          <a:sy n="114" d="100"/>
        </p:scale>
        <p:origin x="780" y="102"/>
      </p:cViewPr>
      <p:guideLst>
        <p:guide orient="horz" pos="3792"/>
        <p:guide pos="3817"/>
      </p:guideLst>
    </p:cSldViewPr>
  </p:slideViewPr>
  <p:notesTextViewPr>
    <p:cViewPr>
      <p:scale>
        <a:sx n="1" d="1"/>
        <a:sy n="1" d="1"/>
      </p:scale>
      <p:origin x="0" y="0"/>
    </p:cViewPr>
  </p:notesTextViewPr>
  <p:sorterViewPr>
    <p:cViewPr>
      <p:scale>
        <a:sx n="100" d="100"/>
        <a:sy n="100" d="100"/>
      </p:scale>
      <p:origin x="0" y="-23766"/>
    </p:cViewPr>
  </p:sorterViewPr>
  <p:notesViewPr>
    <p:cSldViewPr snapToGrid="0">
      <p:cViewPr>
        <p:scale>
          <a:sx n="1" d="2"/>
          <a:sy n="1" d="2"/>
        </p:scale>
        <p:origin x="3930" y="-64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notesMaster" Target="notesMasters/notesMaster1.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font" Target="fonts/font23.fntdata"/><Relationship Id="rId47" Type="http://schemas.openxmlformats.org/officeDocument/2006/relationships/font" Target="fonts/font28.fntdata"/><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font" Target="fonts/font10.fntdata"/><Relationship Id="rId11" Type="http://schemas.openxmlformats.org/officeDocument/2006/relationships/slide" Target="slides/slide6.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openxmlformats.org/officeDocument/2006/relationships/font" Target="fonts/font26.fntdata"/><Relationship Id="rId53" Type="http://schemas.microsoft.com/office/2015/10/relationships/revisionInfo" Target="revisionInfo.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handoutMaster" Target="handoutMasters/handoutMaster1.xml"/><Relationship Id="rId31" Type="http://schemas.openxmlformats.org/officeDocument/2006/relationships/font" Target="fonts/font12.fntdata"/><Relationship Id="rId44" Type="http://schemas.openxmlformats.org/officeDocument/2006/relationships/font" Target="fonts/font25.fntdata"/><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font" Target="fonts/font24.fntdata"/><Relationship Id="rId48"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46" Type="http://schemas.openxmlformats.org/officeDocument/2006/relationships/font" Target="fonts/font27.fntdata"/><Relationship Id="rId20" Type="http://schemas.openxmlformats.org/officeDocument/2006/relationships/font" Target="fonts/font1.fntdata"/><Relationship Id="rId41"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4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b="1" i="0" u="none" strike="noStrike" kern="1200" spc="0" baseline="0" dirty="0">
                <a:solidFill>
                  <a:schemeClr val="tx1"/>
                </a:solidFill>
                <a:latin typeface="Montserrat SemiBold" pitchFamily="2" charset="77"/>
                <a:ea typeface="+mn-ea"/>
                <a:cs typeface="+mn-cs"/>
              </a:rPr>
              <a:t>Twitter series B financing:</a:t>
            </a:r>
            <a:endParaRPr lang="en-US" sz="2000" b="1" i="0" u="none" strike="noStrike" kern="1200" spc="0" baseline="0" dirty="0">
              <a:solidFill>
                <a:schemeClr val="bg1"/>
              </a:solidFill>
              <a:latin typeface="Montserrat SemiBold" pitchFamily="2" charset="77"/>
              <a:ea typeface="+mn-ea"/>
              <a:cs typeface="+mn-cs"/>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6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Roboto" panose="02000000000000000000" pitchFamily="2" charset="0"/>
              <a:ea typeface="Roboto" panose="02000000000000000000" pitchFamily="2"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200" b="0" i="0" u="none" strike="noStrike" kern="1200" cap="none" spc="0" normalizeH="0" baseline="0">
                <a:solidFill>
                  <a:srgbClr val="4A4A4A"/>
                </a:solidFill>
                <a:latin typeface="Exo" panose="02000503000000000000" pitchFamily="2" charset="77"/>
                <a:ea typeface="+mj-ea"/>
                <a:cs typeface="+mj-cs"/>
              </a:defRPr>
            </a:pPr>
            <a:r>
              <a:rPr lang="en-US" sz="2000" b="1" i="0" dirty="0">
                <a:solidFill>
                  <a:srgbClr val="4A4A4A"/>
                </a:solidFill>
                <a:latin typeface="Montserrat SemiBold" pitchFamily="2" charset="77"/>
              </a:rPr>
              <a:t>Average Cost of a Data Breach</a:t>
            </a:r>
          </a:p>
        </c:rich>
      </c:tx>
      <c:overlay val="0"/>
      <c:spPr>
        <a:noFill/>
        <a:ln>
          <a:noFill/>
        </a:ln>
        <a:effectLst/>
      </c:spPr>
      <c:txPr>
        <a:bodyPr rot="0" spcFirstLastPara="1" vertOverflow="ellipsis" vert="horz" wrap="square" anchor="ctr" anchorCtr="1"/>
        <a:lstStyle/>
        <a:p>
          <a:pPr>
            <a:defRPr sz="2200" b="0" i="0" u="none" strike="noStrike" kern="1200" cap="none" spc="0" normalizeH="0" baseline="0">
              <a:solidFill>
                <a:srgbClr val="4A4A4A"/>
              </a:solidFill>
              <a:latin typeface="Exo" panose="02000503000000000000" pitchFamily="2" charset="77"/>
              <a:ea typeface="+mj-ea"/>
              <a:cs typeface="+mj-cs"/>
            </a:defRPr>
          </a:pPr>
          <a:endParaRPr lang="en-US"/>
        </a:p>
      </c:txPr>
    </c:title>
    <c:autoTitleDeleted val="0"/>
    <c:plotArea>
      <c:layout/>
      <c:barChart>
        <c:barDir val="col"/>
        <c:grouping val="clustered"/>
        <c:varyColors val="0"/>
        <c:ser>
          <c:idx val="0"/>
          <c:order val="0"/>
          <c:tx>
            <c:strRef>
              <c:f>Sheet1!$B$1</c:f>
              <c:strCache>
                <c:ptCount val="1"/>
                <c:pt idx="0">
                  <c:v>2019-20</c:v>
                </c:pt>
              </c:strCache>
            </c:strRef>
          </c:tx>
          <c:spPr>
            <a:solidFill>
              <a:schemeClr val="accent1">
                <a:shade val="76000"/>
              </a:schemeClr>
            </a:solidFill>
            <a:ln>
              <a:noFill/>
            </a:ln>
            <a:effectLst/>
          </c:spPr>
          <c:invertIfNegative val="0"/>
          <c:cat>
            <c:strRef>
              <c:f>Sheet1!$A$2</c:f>
              <c:strCache>
                <c:ptCount val="1"/>
                <c:pt idx="0">
                  <c:v>Millions (USD)</c:v>
                </c:pt>
              </c:strCache>
            </c:strRef>
          </c:cat>
          <c:val>
            <c:numRef>
              <c:f>Sheet1!$B$2</c:f>
              <c:numCache>
                <c:formatCode>General</c:formatCode>
                <c:ptCount val="1"/>
                <c:pt idx="0">
                  <c:v>3.86</c:v>
                </c:pt>
              </c:numCache>
            </c:numRef>
          </c:val>
          <c:extLst>
            <c:ext xmlns:c16="http://schemas.microsoft.com/office/drawing/2014/chart" uri="{C3380CC4-5D6E-409C-BE32-E72D297353CC}">
              <c16:uniqueId val="{00000000-F8A1-4996-8691-A684187241E9}"/>
            </c:ext>
          </c:extLst>
        </c:ser>
        <c:ser>
          <c:idx val="1"/>
          <c:order val="1"/>
          <c:tx>
            <c:strRef>
              <c:f>Sheet1!$C$1</c:f>
              <c:strCache>
                <c:ptCount val="1"/>
                <c:pt idx="0">
                  <c:v>202-21</c:v>
                </c:pt>
              </c:strCache>
            </c:strRef>
          </c:tx>
          <c:spPr>
            <a:solidFill>
              <a:schemeClr val="accent1">
                <a:tint val="77000"/>
              </a:schemeClr>
            </a:solidFill>
            <a:ln>
              <a:noFill/>
            </a:ln>
            <a:effectLst/>
          </c:spPr>
          <c:invertIfNegative val="0"/>
          <c:cat>
            <c:strRef>
              <c:f>Sheet1!$A$2</c:f>
              <c:strCache>
                <c:ptCount val="1"/>
                <c:pt idx="0">
                  <c:v>Millions (USD)</c:v>
                </c:pt>
              </c:strCache>
            </c:strRef>
          </c:cat>
          <c:val>
            <c:numRef>
              <c:f>Sheet1!$C$2</c:f>
              <c:numCache>
                <c:formatCode>General</c:formatCode>
                <c:ptCount val="1"/>
                <c:pt idx="0">
                  <c:v>4.24</c:v>
                </c:pt>
              </c:numCache>
            </c:numRef>
          </c:val>
          <c:extLst>
            <c:ext xmlns:c16="http://schemas.microsoft.com/office/drawing/2014/chart" uri="{C3380CC4-5D6E-409C-BE32-E72D297353CC}">
              <c16:uniqueId val="{00000001-F8A1-4996-8691-A684187241E9}"/>
            </c:ext>
          </c:extLst>
        </c:ser>
        <c:dLbls>
          <c:showLegendKey val="0"/>
          <c:showVal val="0"/>
          <c:showCatName val="0"/>
          <c:showSerName val="0"/>
          <c:showPercent val="0"/>
          <c:showBubbleSize val="0"/>
        </c:dLbls>
        <c:gapWidth val="199"/>
        <c:axId val="476974440"/>
        <c:axId val="476968168"/>
      </c:barChart>
      <c:catAx>
        <c:axId val="476974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rgbClr val="4A4A4A"/>
                </a:solidFill>
                <a:latin typeface="Exo" panose="02000503000000000000" pitchFamily="2" charset="77"/>
                <a:ea typeface="+mn-ea"/>
                <a:cs typeface="+mn-cs"/>
              </a:defRPr>
            </a:pPr>
            <a:endParaRPr lang="en-US"/>
          </a:p>
        </c:txPr>
        <c:crossAx val="476968168"/>
        <c:crosses val="autoZero"/>
        <c:auto val="1"/>
        <c:lblAlgn val="ctr"/>
        <c:lblOffset val="100"/>
        <c:noMultiLvlLbl val="0"/>
      </c:catAx>
      <c:valAx>
        <c:axId val="476968168"/>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4A4A4A"/>
                </a:solidFill>
                <a:latin typeface="Exo" panose="02000503000000000000" pitchFamily="2" charset="77"/>
                <a:ea typeface="+mn-ea"/>
                <a:cs typeface="+mn-cs"/>
              </a:defRPr>
            </a:pPr>
            <a:endParaRPr lang="en-US"/>
          </a:p>
        </c:txPr>
        <c:crossAx val="47697444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rgbClr val="4A4A4A"/>
              </a:solidFill>
              <a:latin typeface="Exo" panose="02000503000000000000" pitchFamily="2"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Exo" panose="02000503000000000000" pitchFamily="2" charset="77"/>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b="1" i="0" u="none" strike="noStrike" kern="1200" spc="0" baseline="0" dirty="0">
                <a:solidFill>
                  <a:schemeClr val="tx1"/>
                </a:solidFill>
                <a:latin typeface="Montserrat SemiBold" pitchFamily="2" charset="77"/>
                <a:ea typeface="+mn-ea"/>
                <a:cs typeface="+mn-cs"/>
              </a:rPr>
              <a:t>Twitter series B financing:</a:t>
            </a:r>
            <a:endParaRPr lang="en-US" sz="2000" b="1" i="0" u="none" strike="noStrike" kern="1200" spc="0" baseline="0" dirty="0">
              <a:solidFill>
                <a:schemeClr val="bg1"/>
              </a:solidFill>
              <a:latin typeface="Montserrat SemiBold" pitchFamily="2" charset="77"/>
              <a:ea typeface="+mn-ea"/>
              <a:cs typeface="+mn-cs"/>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6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Roboto" panose="02000000000000000000" pitchFamily="2" charset="0"/>
              <a:ea typeface="Roboto" panose="02000000000000000000" pitchFamily="2"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CA" sz="2000" dirty="0">
                <a:solidFill>
                  <a:schemeClr val="tx1"/>
                </a:solidFill>
                <a:latin typeface="Montserrat SemiBold" panose="00000700000000000000" pitchFamily="2" charset="0"/>
              </a:rPr>
              <a:t>Third-Party</a:t>
            </a:r>
            <a:r>
              <a:rPr lang="en-CA" sz="2000" baseline="0" dirty="0">
                <a:solidFill>
                  <a:schemeClr val="tx1"/>
                </a:solidFill>
                <a:latin typeface="Montserrat SemiBold" panose="00000700000000000000" pitchFamily="2" charset="0"/>
              </a:rPr>
              <a:t> Data Breaches</a:t>
            </a:r>
            <a:endParaRPr lang="en-CA" sz="2000" dirty="0">
              <a:solidFill>
                <a:schemeClr val="tx1"/>
              </a:solidFill>
              <a:latin typeface="Montserrat SemiBold" panose="00000700000000000000" pitchFamily="2" charset="0"/>
            </a:endParaRPr>
          </a:p>
        </c:rich>
      </c:tx>
      <c:layout>
        <c:manualLayout>
          <c:xMode val="edge"/>
          <c:yMode val="edge"/>
          <c:x val="0.23092216925879355"/>
          <c:y val="0.10902779426015879"/>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2746044874951596"/>
          <c:y val="0.27877785852040343"/>
          <c:w val="0.54507934155355497"/>
          <c:h val="0.68357190248130517"/>
        </c:manualLayout>
      </c:layout>
      <c:doughnutChart>
        <c:varyColors val="1"/>
        <c:dLbls>
          <c:showLegendKey val="0"/>
          <c:showVal val="0"/>
          <c:showCatName val="0"/>
          <c:showSerName val="0"/>
          <c:showPercent val="0"/>
          <c:showBubbleSize val="0"/>
          <c:showLeaderLines val="0"/>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spPr>
            <a:solidFill>
              <a:srgbClr val="2576B7"/>
            </a:solidFill>
            <a:ln>
              <a:noFill/>
            </a:ln>
          </c:spPr>
          <c:dPt>
            <c:idx val="0"/>
            <c:bubble3D val="0"/>
            <c:spPr>
              <a:gradFill>
                <a:gsLst>
                  <a:gs pos="0">
                    <a:schemeClr val="accent1">
                      <a:lumMod val="40000"/>
                      <a:lumOff val="60000"/>
                    </a:schemeClr>
                  </a:gs>
                  <a:gs pos="65000">
                    <a:srgbClr val="2576B7"/>
                  </a:gs>
                </a:gsLst>
                <a:lin ang="2700000" scaled="0"/>
              </a:gradFill>
              <a:ln w="66675">
                <a:noFill/>
              </a:ln>
              <a:effectLst/>
            </c:spPr>
            <c:extLst>
              <c:ext xmlns:c16="http://schemas.microsoft.com/office/drawing/2014/chart" uri="{C3380CC4-5D6E-409C-BE32-E72D297353CC}">
                <c16:uniqueId val="{00000001-8E60-4DBB-9EF0-FFCBDEDD8FA6}"/>
              </c:ext>
            </c:extLst>
          </c:dPt>
          <c:dPt>
            <c:idx val="1"/>
            <c:bubble3D val="0"/>
            <c:spPr>
              <a:gradFill>
                <a:gsLst>
                  <a:gs pos="0">
                    <a:srgbClr val="2576B7">
                      <a:alpha val="3000"/>
                    </a:srgbClr>
                  </a:gs>
                  <a:gs pos="99000">
                    <a:srgbClr val="2576B7">
                      <a:alpha val="26000"/>
                    </a:srgbClr>
                  </a:gs>
                </a:gsLst>
                <a:lin ang="2700000" scaled="0"/>
              </a:gradFill>
              <a:ln w="19050">
                <a:noFill/>
              </a:ln>
              <a:effectLst/>
            </c:spPr>
            <c:extLst>
              <c:ext xmlns:c16="http://schemas.microsoft.com/office/drawing/2014/chart" uri="{C3380CC4-5D6E-409C-BE32-E72D297353CC}">
                <c16:uniqueId val="{00000003-8E60-4DBB-9EF0-FFCBDEDD8FA6}"/>
              </c:ext>
            </c:extLst>
          </c:dPt>
          <c:cat>
            <c:strRef>
              <c:f>Sheet1!$A$2:$A$3</c:f>
              <c:strCache>
                <c:ptCount val="2"/>
                <c:pt idx="0">
                  <c:v>1st Qtr</c:v>
                </c:pt>
                <c:pt idx="1">
                  <c:v>2nd Qtr</c:v>
                </c:pt>
              </c:strCache>
            </c:strRef>
          </c:cat>
          <c:val>
            <c:numRef>
              <c:f>Sheet1!$B$2:$B$3</c:f>
              <c:numCache>
                <c:formatCode>General</c:formatCode>
                <c:ptCount val="2"/>
                <c:pt idx="0">
                  <c:v>74</c:v>
                </c:pt>
                <c:pt idx="1">
                  <c:v>26</c:v>
                </c:pt>
              </c:numCache>
            </c:numRef>
          </c:val>
          <c:extLst>
            <c:ext xmlns:c16="http://schemas.microsoft.com/office/drawing/2014/chart" uri="{C3380CC4-5D6E-409C-BE32-E72D297353CC}">
              <c16:uniqueId val="{00000004-8E60-4DBB-9EF0-FFCBDEDD8FA6}"/>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6">
  <a:schemeClr val="accent3"/>
</cs:colorStyle>
</file>

<file path=ppt/charts/colors5.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53A58F-395B-E34E-974F-C212E9B9E745}" type="doc">
      <dgm:prSet loTypeId="urn:microsoft.com/office/officeart/2005/8/layout/hChevron3" loCatId="" qsTypeId="urn:microsoft.com/office/officeart/2005/8/quickstyle/simple1" qsCatId="simple" csTypeId="urn:microsoft.com/office/officeart/2005/8/colors/accent1_3" csCatId="accent1" phldr="1"/>
      <dgm:spPr/>
      <dgm:t>
        <a:bodyPr/>
        <a:lstStyle/>
        <a:p>
          <a:endParaRPr lang="en-US"/>
        </a:p>
      </dgm:t>
    </dgm:pt>
    <dgm:pt modelId="{71621DFA-AD3E-CC48-A3D1-088566281118}">
      <dgm:prSet phldrT="[Text]" custT="1"/>
      <dgm:spPr/>
      <dgm:t>
        <a:bodyPr/>
        <a:lstStyle/>
        <a:p>
          <a:r>
            <a:rPr lang="en-US" sz="1200" dirty="0">
              <a:latin typeface="Montserrat" panose="00000500000000000000" pitchFamily="2" charset="0"/>
            </a:rPr>
            <a:t>Phase 1</a:t>
          </a:r>
        </a:p>
      </dgm:t>
    </dgm:pt>
    <dgm:pt modelId="{CB671421-7FE8-4F41-9B3C-CC2253A545B3}" type="parTrans" cxnId="{00A46D62-97D5-AA4F-9AB8-C84F71CDFFEE}">
      <dgm:prSet/>
      <dgm:spPr/>
      <dgm:t>
        <a:bodyPr/>
        <a:lstStyle/>
        <a:p>
          <a:endParaRPr lang="en-US" sz="1200">
            <a:latin typeface="Montserrat" panose="00000500000000000000" pitchFamily="2" charset="0"/>
          </a:endParaRPr>
        </a:p>
      </dgm:t>
    </dgm:pt>
    <dgm:pt modelId="{864DB94F-04A8-1846-AFB3-43417D234F21}" type="sibTrans" cxnId="{00A46D62-97D5-AA4F-9AB8-C84F71CDFFEE}">
      <dgm:prSet/>
      <dgm:spPr/>
      <dgm:t>
        <a:bodyPr/>
        <a:lstStyle/>
        <a:p>
          <a:endParaRPr lang="en-US" sz="1200">
            <a:latin typeface="Montserrat" panose="00000500000000000000" pitchFamily="2" charset="0"/>
          </a:endParaRPr>
        </a:p>
      </dgm:t>
    </dgm:pt>
    <dgm:pt modelId="{1D29978D-6375-461D-AFDD-E12FF6B400FF}">
      <dgm:prSet custT="1"/>
      <dgm:spPr/>
      <dgm:t>
        <a:bodyPr/>
        <a:lstStyle/>
        <a:p>
          <a:r>
            <a:rPr lang="en-US" sz="1200" dirty="0">
              <a:latin typeface="Montserrat" panose="00000500000000000000" pitchFamily="2" charset="0"/>
            </a:rPr>
            <a:t>Phase 2</a:t>
          </a:r>
          <a:endParaRPr lang="en-CA" sz="1200" dirty="0">
            <a:latin typeface="Montserrat" panose="00000500000000000000" pitchFamily="2" charset="0"/>
          </a:endParaRPr>
        </a:p>
      </dgm:t>
    </dgm:pt>
    <dgm:pt modelId="{27AF93DC-62EF-490F-BF95-BE2CE58191FD}" type="parTrans" cxnId="{E29BECCF-4CD0-4C8B-B367-68F288F0752A}">
      <dgm:prSet/>
      <dgm:spPr/>
      <dgm:t>
        <a:bodyPr/>
        <a:lstStyle/>
        <a:p>
          <a:endParaRPr lang="en-CA" sz="1200">
            <a:latin typeface="Montserrat" panose="00000500000000000000" pitchFamily="2" charset="0"/>
          </a:endParaRPr>
        </a:p>
      </dgm:t>
    </dgm:pt>
    <dgm:pt modelId="{343F2AF3-CD6D-43F9-9493-B2C1D0FEDA48}" type="sibTrans" cxnId="{E29BECCF-4CD0-4C8B-B367-68F288F0752A}">
      <dgm:prSet/>
      <dgm:spPr/>
      <dgm:t>
        <a:bodyPr/>
        <a:lstStyle/>
        <a:p>
          <a:endParaRPr lang="en-CA" sz="1200">
            <a:latin typeface="Montserrat" panose="00000500000000000000" pitchFamily="2" charset="0"/>
          </a:endParaRPr>
        </a:p>
      </dgm:t>
    </dgm:pt>
    <dgm:pt modelId="{D3F0A6D6-0FA2-45F8-AF4D-E995798E6A73}">
      <dgm:prSet custT="1"/>
      <dgm:spPr/>
      <dgm:t>
        <a:bodyPr/>
        <a:lstStyle/>
        <a:p>
          <a:r>
            <a:rPr lang="en-US" sz="1200" dirty="0">
              <a:latin typeface="Montserrat" panose="00000500000000000000" pitchFamily="2" charset="0"/>
            </a:rPr>
            <a:t>Phase 3</a:t>
          </a:r>
          <a:endParaRPr lang="en-CA" sz="1200" dirty="0">
            <a:latin typeface="Montserrat" panose="00000500000000000000" pitchFamily="2" charset="0"/>
          </a:endParaRPr>
        </a:p>
      </dgm:t>
    </dgm:pt>
    <dgm:pt modelId="{1FF7585F-8592-41B5-8A81-C0360E064060}" type="parTrans" cxnId="{9B56F1FF-DF04-4335-BFFE-EC7653E4EA87}">
      <dgm:prSet/>
      <dgm:spPr/>
      <dgm:t>
        <a:bodyPr/>
        <a:lstStyle/>
        <a:p>
          <a:endParaRPr lang="en-CA" sz="1200">
            <a:latin typeface="Montserrat" panose="00000500000000000000" pitchFamily="2" charset="0"/>
          </a:endParaRPr>
        </a:p>
      </dgm:t>
    </dgm:pt>
    <dgm:pt modelId="{5F0499E6-A836-4741-8AD6-C1E85B597A6F}" type="sibTrans" cxnId="{9B56F1FF-DF04-4335-BFFE-EC7653E4EA87}">
      <dgm:prSet/>
      <dgm:spPr/>
      <dgm:t>
        <a:bodyPr/>
        <a:lstStyle/>
        <a:p>
          <a:endParaRPr lang="en-CA" sz="1200">
            <a:latin typeface="Montserrat" panose="00000500000000000000" pitchFamily="2" charset="0"/>
          </a:endParaRPr>
        </a:p>
      </dgm:t>
    </dgm:pt>
    <dgm:pt modelId="{9F474F36-DA79-054F-BBFD-666192C13D50}" type="pres">
      <dgm:prSet presAssocID="{FC53A58F-395B-E34E-974F-C212E9B9E745}" presName="Name0" presStyleCnt="0">
        <dgm:presLayoutVars>
          <dgm:dir/>
          <dgm:resizeHandles val="exact"/>
        </dgm:presLayoutVars>
      </dgm:prSet>
      <dgm:spPr/>
    </dgm:pt>
    <dgm:pt modelId="{F66021E2-87C1-414D-A414-56A2AAE44F47}" type="pres">
      <dgm:prSet presAssocID="{71621DFA-AD3E-CC48-A3D1-088566281118}" presName="parTxOnly" presStyleLbl="node1" presStyleIdx="0" presStyleCnt="3" custScaleY="65815">
        <dgm:presLayoutVars>
          <dgm:bulletEnabled val="1"/>
        </dgm:presLayoutVars>
      </dgm:prSet>
      <dgm:spPr/>
    </dgm:pt>
    <dgm:pt modelId="{847D648B-91A5-F24B-A7E9-1B0D1BDDB165}" type="pres">
      <dgm:prSet presAssocID="{864DB94F-04A8-1846-AFB3-43417D234F21}" presName="parSpace" presStyleCnt="0"/>
      <dgm:spPr/>
    </dgm:pt>
    <dgm:pt modelId="{BE840A39-1306-4AEF-ADCD-28099CAE7BE1}" type="pres">
      <dgm:prSet presAssocID="{1D29978D-6375-461D-AFDD-E12FF6B400FF}" presName="parTxOnly" presStyleLbl="node1" presStyleIdx="1" presStyleCnt="3" custScaleY="65815">
        <dgm:presLayoutVars>
          <dgm:bulletEnabled val="1"/>
        </dgm:presLayoutVars>
      </dgm:prSet>
      <dgm:spPr/>
    </dgm:pt>
    <dgm:pt modelId="{9ECB9DCA-17FA-42DF-9A2F-9DB82C0EE3D0}" type="pres">
      <dgm:prSet presAssocID="{343F2AF3-CD6D-43F9-9493-B2C1D0FEDA48}" presName="parSpace" presStyleCnt="0"/>
      <dgm:spPr/>
    </dgm:pt>
    <dgm:pt modelId="{A8612D2A-892A-4F89-A395-9A98FAF04D82}" type="pres">
      <dgm:prSet presAssocID="{D3F0A6D6-0FA2-45F8-AF4D-E995798E6A73}" presName="parTxOnly" presStyleLbl="node1" presStyleIdx="2" presStyleCnt="3" custScaleY="65815">
        <dgm:presLayoutVars>
          <dgm:bulletEnabled val="1"/>
        </dgm:presLayoutVars>
      </dgm:prSet>
      <dgm:spPr/>
    </dgm:pt>
  </dgm:ptLst>
  <dgm:cxnLst>
    <dgm:cxn modelId="{14FA4C2A-7E59-41C0-944A-B3F495779FE3}" type="presOf" srcId="{71621DFA-AD3E-CC48-A3D1-088566281118}" destId="{F66021E2-87C1-414D-A414-56A2AAE44F47}" srcOrd="0" destOrd="0" presId="urn:microsoft.com/office/officeart/2005/8/layout/hChevron3"/>
    <dgm:cxn modelId="{00A46D62-97D5-AA4F-9AB8-C84F71CDFFEE}" srcId="{FC53A58F-395B-E34E-974F-C212E9B9E745}" destId="{71621DFA-AD3E-CC48-A3D1-088566281118}" srcOrd="0" destOrd="0" parTransId="{CB671421-7FE8-4F41-9B3C-CC2253A545B3}" sibTransId="{864DB94F-04A8-1846-AFB3-43417D234F21}"/>
    <dgm:cxn modelId="{4C3E2C7F-1D2E-4655-A78A-27F207E64FF6}" type="presOf" srcId="{FC53A58F-395B-E34E-974F-C212E9B9E745}" destId="{9F474F36-DA79-054F-BBFD-666192C13D50}" srcOrd="0" destOrd="0" presId="urn:microsoft.com/office/officeart/2005/8/layout/hChevron3"/>
    <dgm:cxn modelId="{95C4CAC5-B88A-453B-8D70-13CAC2C88719}" type="presOf" srcId="{D3F0A6D6-0FA2-45F8-AF4D-E995798E6A73}" destId="{A8612D2A-892A-4F89-A395-9A98FAF04D82}" srcOrd="0" destOrd="0" presId="urn:microsoft.com/office/officeart/2005/8/layout/hChevron3"/>
    <dgm:cxn modelId="{E29BECCF-4CD0-4C8B-B367-68F288F0752A}" srcId="{FC53A58F-395B-E34E-974F-C212E9B9E745}" destId="{1D29978D-6375-461D-AFDD-E12FF6B400FF}" srcOrd="1" destOrd="0" parTransId="{27AF93DC-62EF-490F-BF95-BE2CE58191FD}" sibTransId="{343F2AF3-CD6D-43F9-9493-B2C1D0FEDA48}"/>
    <dgm:cxn modelId="{4DE26DF6-AF32-4823-85A2-912511404D97}" type="presOf" srcId="{1D29978D-6375-461D-AFDD-E12FF6B400FF}" destId="{BE840A39-1306-4AEF-ADCD-28099CAE7BE1}" srcOrd="0" destOrd="0" presId="urn:microsoft.com/office/officeart/2005/8/layout/hChevron3"/>
    <dgm:cxn modelId="{9B56F1FF-DF04-4335-BFFE-EC7653E4EA87}" srcId="{FC53A58F-395B-E34E-974F-C212E9B9E745}" destId="{D3F0A6D6-0FA2-45F8-AF4D-E995798E6A73}" srcOrd="2" destOrd="0" parTransId="{1FF7585F-8592-41B5-8A81-C0360E064060}" sibTransId="{5F0499E6-A836-4741-8AD6-C1E85B597A6F}"/>
    <dgm:cxn modelId="{1AE3423E-4818-46D4-B01E-377CB3D326C5}" type="presParOf" srcId="{9F474F36-DA79-054F-BBFD-666192C13D50}" destId="{F66021E2-87C1-414D-A414-56A2AAE44F47}" srcOrd="0" destOrd="0" presId="urn:microsoft.com/office/officeart/2005/8/layout/hChevron3"/>
    <dgm:cxn modelId="{CD45549B-2335-4131-8FE7-D21E988D38B2}" type="presParOf" srcId="{9F474F36-DA79-054F-BBFD-666192C13D50}" destId="{847D648B-91A5-F24B-A7E9-1B0D1BDDB165}" srcOrd="1" destOrd="0" presId="urn:microsoft.com/office/officeart/2005/8/layout/hChevron3"/>
    <dgm:cxn modelId="{24118234-8513-478E-A60D-5E0BB83B8B73}" type="presParOf" srcId="{9F474F36-DA79-054F-BBFD-666192C13D50}" destId="{BE840A39-1306-4AEF-ADCD-28099CAE7BE1}" srcOrd="2" destOrd="0" presId="urn:microsoft.com/office/officeart/2005/8/layout/hChevron3"/>
    <dgm:cxn modelId="{0ADC04EB-47DA-4917-8F5F-2660F595DEE6}" type="presParOf" srcId="{9F474F36-DA79-054F-BBFD-666192C13D50}" destId="{9ECB9DCA-17FA-42DF-9A2F-9DB82C0EE3D0}" srcOrd="3" destOrd="0" presId="urn:microsoft.com/office/officeart/2005/8/layout/hChevron3"/>
    <dgm:cxn modelId="{9B24C2AE-E529-474F-A208-4D2CED6A6E57}" type="presParOf" srcId="{9F474F36-DA79-054F-BBFD-666192C13D50}" destId="{A8612D2A-892A-4F89-A395-9A98FAF04D82}" srcOrd="4" destOrd="0" presId="urn:microsoft.com/office/officeart/2005/8/layout/hChevron3"/>
  </dgm:cxnLst>
  <dgm:bg/>
  <dgm:whole/>
  <dgm:extLst>
    <a:ext uri="http://schemas.microsoft.com/office/drawing/2008/diagram">
      <dsp:dataModelExt xmlns:dsp="http://schemas.microsoft.com/office/drawing/2008/diagram" relId="rId2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6021E2-87C1-414D-A414-56A2AAE44F47}">
      <dsp:nvSpPr>
        <dsp:cNvPr id="0" name=""/>
        <dsp:cNvSpPr/>
      </dsp:nvSpPr>
      <dsp:spPr>
        <a:xfrm>
          <a:off x="3799" y="70732"/>
          <a:ext cx="3322673" cy="874727"/>
        </a:xfrm>
        <a:prstGeom prst="homePlat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ontserrat" panose="00000500000000000000" pitchFamily="2" charset="0"/>
            </a:rPr>
            <a:t>Phase 1</a:t>
          </a:r>
        </a:p>
      </dsp:txBody>
      <dsp:txXfrm>
        <a:off x="3799" y="70732"/>
        <a:ext cx="3103991" cy="874727"/>
      </dsp:txXfrm>
    </dsp:sp>
    <dsp:sp modelId="{BE840A39-1306-4AEF-ADCD-28099CAE7BE1}">
      <dsp:nvSpPr>
        <dsp:cNvPr id="0" name=""/>
        <dsp:cNvSpPr/>
      </dsp:nvSpPr>
      <dsp:spPr>
        <a:xfrm>
          <a:off x="2661938" y="70732"/>
          <a:ext cx="3322673" cy="874727"/>
        </a:xfrm>
        <a:prstGeom prst="chevron">
          <a:avLst/>
        </a:prstGeom>
        <a:solidFill>
          <a:schemeClr val="accent1">
            <a:shade val="80000"/>
            <a:hueOff val="267459"/>
            <a:satOff val="-14837"/>
            <a:lumOff val="158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ontserrat" panose="00000500000000000000" pitchFamily="2" charset="0"/>
            </a:rPr>
            <a:t>Phase 2</a:t>
          </a:r>
          <a:endParaRPr lang="en-CA" sz="1200" kern="1200" dirty="0">
            <a:latin typeface="Montserrat" panose="00000500000000000000" pitchFamily="2" charset="0"/>
          </a:endParaRPr>
        </a:p>
      </dsp:txBody>
      <dsp:txXfrm>
        <a:off x="3099302" y="70732"/>
        <a:ext cx="2447946" cy="874727"/>
      </dsp:txXfrm>
    </dsp:sp>
    <dsp:sp modelId="{A8612D2A-892A-4F89-A395-9A98FAF04D82}">
      <dsp:nvSpPr>
        <dsp:cNvPr id="0" name=""/>
        <dsp:cNvSpPr/>
      </dsp:nvSpPr>
      <dsp:spPr>
        <a:xfrm>
          <a:off x="5320077" y="70732"/>
          <a:ext cx="3322673" cy="874727"/>
        </a:xfrm>
        <a:prstGeom prst="chevron">
          <a:avLst/>
        </a:prstGeom>
        <a:solidFill>
          <a:schemeClr val="accent1">
            <a:shade val="80000"/>
            <a:hueOff val="534918"/>
            <a:satOff val="-29673"/>
            <a:lumOff val="31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ontserrat" panose="00000500000000000000" pitchFamily="2" charset="0"/>
            </a:rPr>
            <a:t>Phase 3</a:t>
          </a:r>
          <a:endParaRPr lang="en-CA" sz="1200" kern="1200" dirty="0">
            <a:latin typeface="Montserrat" panose="00000500000000000000" pitchFamily="2" charset="0"/>
          </a:endParaRPr>
        </a:p>
      </dsp:txBody>
      <dsp:txXfrm>
        <a:off x="5757441" y="70732"/>
        <a:ext cx="2447946" cy="874727"/>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4BFADC-759D-9A4E-9A09-AD89F1BCC0AE}"/>
              </a:ext>
            </a:extLst>
          </p:cNvPr>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D62EC22-1B51-694A-94D5-D4CB2538FD12}"/>
              </a:ext>
            </a:extLst>
          </p:cNvPr>
          <p:cNvSpPr>
            <a:spLocks noGrp="1"/>
          </p:cNvSpPr>
          <p:nvPr>
            <p:ph type="dt" sz="quarter" idx="1"/>
          </p:nvPr>
        </p:nvSpPr>
        <p:spPr>
          <a:xfrm>
            <a:off x="6405715" y="0"/>
            <a:ext cx="4900956" cy="1007464"/>
          </a:xfrm>
          <a:prstGeom prst="rect">
            <a:avLst/>
          </a:prstGeom>
        </p:spPr>
        <p:txBody>
          <a:bodyPr vert="horz" lIns="91440" tIns="45720" rIns="91440" bIns="45720" rtlCol="0"/>
          <a:lstStyle>
            <a:lvl1pPr algn="r">
              <a:defRPr sz="1200"/>
            </a:lvl1pPr>
          </a:lstStyle>
          <a:p>
            <a:fld id="{3421FBE2-D7AF-034E-A3E8-B3AFB8825F2F}" type="datetimeFigureOut">
              <a:rPr lang="en-US" smtClean="0"/>
              <a:t>12/13/2021</a:t>
            </a:fld>
            <a:endParaRPr lang="en-US"/>
          </a:p>
        </p:txBody>
      </p:sp>
      <p:sp>
        <p:nvSpPr>
          <p:cNvPr id="4" name="Footer Placeholder 3">
            <a:extLst>
              <a:ext uri="{FF2B5EF4-FFF2-40B4-BE49-F238E27FC236}">
                <a16:creationId xmlns:a16="http://schemas.microsoft.com/office/drawing/2014/main" id="{2202C9E9-64FF-014C-96CA-5B97C999C1FF}"/>
              </a:ext>
            </a:extLst>
          </p:cNvPr>
          <p:cNvSpPr>
            <a:spLocks noGrp="1"/>
          </p:cNvSpPr>
          <p:nvPr>
            <p:ph type="ftr" sz="quarter" idx="2"/>
          </p:nvPr>
        </p:nvSpPr>
        <p:spPr>
          <a:xfrm>
            <a:off x="0" y="19096639"/>
            <a:ext cx="4900956" cy="100746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E38FAC2-6080-3440-A5EF-CDB292825895}"/>
              </a:ext>
            </a:extLst>
          </p:cNvPr>
          <p:cNvSpPr>
            <a:spLocks noGrp="1"/>
          </p:cNvSpPr>
          <p:nvPr>
            <p:ph type="sldNum" sz="quarter" idx="3"/>
          </p:nvPr>
        </p:nvSpPr>
        <p:spPr>
          <a:xfrm>
            <a:off x="6405715" y="19096639"/>
            <a:ext cx="4900956" cy="1007462"/>
          </a:xfrm>
          <a:prstGeom prst="rect">
            <a:avLst/>
          </a:prstGeom>
        </p:spPr>
        <p:txBody>
          <a:bodyPr vert="horz" lIns="91440" tIns="45720" rIns="91440" bIns="45720" rtlCol="0" anchor="b"/>
          <a:lstStyle>
            <a:lvl1pPr algn="r">
              <a:defRPr sz="1200"/>
            </a:lvl1pPr>
          </a:lstStyle>
          <a:p>
            <a:fld id="{A0D59A62-6DDC-664C-B490-E4412C3B9B65}" type="slidenum">
              <a:rPr lang="en-US" smtClean="0"/>
              <a:t>‹#›</a:t>
            </a:fld>
            <a:endParaRPr lang="en-US"/>
          </a:p>
        </p:txBody>
      </p:sp>
    </p:spTree>
    <p:extLst>
      <p:ext uri="{BB962C8B-B14F-4D97-AF65-F5344CB8AC3E}">
        <p14:creationId xmlns:p14="http://schemas.microsoft.com/office/powerpoint/2010/main" val="12334922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b="0" i="0">
                <a:latin typeface="Roboto Condensed Light" panose="02000000000000000000" pitchFamily="2" charset="0"/>
              </a:defRPr>
            </a:lvl1pPr>
          </a:lstStyle>
          <a:p>
            <a:endParaRPr lang="en-US"/>
          </a:p>
        </p:txBody>
      </p:sp>
      <p:sp>
        <p:nvSpPr>
          <p:cNvPr id="3" name="Date Placeholder 2"/>
          <p:cNvSpPr>
            <a:spLocks noGrp="1"/>
          </p:cNvSpPr>
          <p:nvPr>
            <p:ph type="dt" idx="1"/>
          </p:nvPr>
        </p:nvSpPr>
        <p:spPr>
          <a:xfrm>
            <a:off x="6405715" y="0"/>
            <a:ext cx="4900956" cy="1007464"/>
          </a:xfrm>
          <a:prstGeom prst="rect">
            <a:avLst/>
          </a:prstGeom>
        </p:spPr>
        <p:txBody>
          <a:bodyPr vert="horz" lIns="91440" tIns="45720" rIns="91440" bIns="45720" rtlCol="0"/>
          <a:lstStyle>
            <a:lvl1pPr algn="r">
              <a:defRPr sz="1200" b="0" i="0">
                <a:latin typeface="Roboto Condensed Light" panose="02000000000000000000" pitchFamily="2" charset="0"/>
              </a:defRPr>
            </a:lvl1pPr>
          </a:lstStyle>
          <a:p>
            <a:fld id="{F0A9609A-B772-C646-9832-EF91D164CC90}" type="datetimeFigureOut">
              <a:rPr lang="en-US" smtClean="0"/>
              <a:pPr/>
              <a:t>12/13/2021</a:t>
            </a:fld>
            <a:endParaRPr lang="en-US"/>
          </a:p>
        </p:txBody>
      </p:sp>
      <p:sp>
        <p:nvSpPr>
          <p:cNvPr id="4" name="Slide Image Placeholder 3"/>
          <p:cNvSpPr>
            <a:spLocks noGrp="1" noRot="1" noChangeAspect="1"/>
          </p:cNvSpPr>
          <p:nvPr>
            <p:ph type="sldImg" idx="2"/>
          </p:nvPr>
        </p:nvSpPr>
        <p:spPr>
          <a:xfrm>
            <a:off x="-374650" y="2514600"/>
            <a:ext cx="12058650" cy="67833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130578" y="9673900"/>
            <a:ext cx="9048194" cy="79186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9096639"/>
            <a:ext cx="4900956" cy="1007462"/>
          </a:xfrm>
          <a:prstGeom prst="rect">
            <a:avLst/>
          </a:prstGeom>
        </p:spPr>
        <p:txBody>
          <a:bodyPr vert="horz" lIns="91440" tIns="45720" rIns="91440" bIns="45720" rtlCol="0" anchor="b"/>
          <a:lstStyle>
            <a:lvl1pPr algn="l">
              <a:defRPr sz="1200" b="0" i="0">
                <a:latin typeface="Roboto Condensed Light" panose="02000000000000000000" pitchFamily="2" charset="0"/>
              </a:defRPr>
            </a:lvl1pPr>
          </a:lstStyle>
          <a:p>
            <a:endParaRPr lang="en-US"/>
          </a:p>
        </p:txBody>
      </p:sp>
      <p:sp>
        <p:nvSpPr>
          <p:cNvPr id="7" name="Slide Number Placeholder 6"/>
          <p:cNvSpPr>
            <a:spLocks noGrp="1"/>
          </p:cNvSpPr>
          <p:nvPr>
            <p:ph type="sldNum" sz="quarter" idx="5"/>
          </p:nvPr>
        </p:nvSpPr>
        <p:spPr>
          <a:xfrm>
            <a:off x="6405715" y="19096639"/>
            <a:ext cx="4900956" cy="1007462"/>
          </a:xfrm>
          <a:prstGeom prst="rect">
            <a:avLst/>
          </a:prstGeom>
        </p:spPr>
        <p:txBody>
          <a:bodyPr vert="horz" lIns="91440" tIns="45720" rIns="91440" bIns="45720" rtlCol="0" anchor="b"/>
          <a:lstStyle>
            <a:lvl1pPr algn="r">
              <a:defRPr sz="1200" b="0" i="0">
                <a:latin typeface="Roboto Condensed Light" panose="02000000000000000000" pitchFamily="2" charset="0"/>
              </a:defRPr>
            </a:lvl1pPr>
          </a:lstStyle>
          <a:p>
            <a:fld id="{06B0FC7D-8687-9A40-9CA8-0B2F00AB98E3}" type="slidenum">
              <a:rPr lang="en-US" smtClean="0"/>
              <a:pPr/>
              <a:t>‹#›</a:t>
            </a:fld>
            <a:endParaRPr lang="en-US"/>
          </a:p>
        </p:txBody>
      </p:sp>
    </p:spTree>
    <p:extLst>
      <p:ext uri="{BB962C8B-B14F-4D97-AF65-F5344CB8AC3E}">
        <p14:creationId xmlns:p14="http://schemas.microsoft.com/office/powerpoint/2010/main" val="231655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oboto Condensed Light" panose="02000000000000000000" pitchFamily="2" charset="0"/>
        <a:ea typeface="+mn-ea"/>
        <a:cs typeface="+mn-cs"/>
      </a:defRPr>
    </a:lvl1pPr>
    <a:lvl2pPr marL="457200" algn="l" defTabSz="914400" rtl="0" eaLnBrk="1" latinLnBrk="0" hangingPunct="1">
      <a:defRPr sz="1200" b="0" i="0" kern="1200">
        <a:solidFill>
          <a:schemeClr val="tx1"/>
        </a:solidFill>
        <a:latin typeface="Roboto Condensed Light" panose="02000000000000000000" pitchFamily="2" charset="0"/>
        <a:ea typeface="+mn-ea"/>
        <a:cs typeface="+mn-cs"/>
      </a:defRPr>
    </a:lvl2pPr>
    <a:lvl3pPr marL="914400" algn="l" defTabSz="914400" rtl="0" eaLnBrk="1" latinLnBrk="0" hangingPunct="1">
      <a:defRPr sz="1200" b="0" i="0" kern="1200">
        <a:solidFill>
          <a:schemeClr val="tx1"/>
        </a:solidFill>
        <a:latin typeface="Roboto Condensed Light" panose="02000000000000000000" pitchFamily="2" charset="0"/>
        <a:ea typeface="+mn-ea"/>
        <a:cs typeface="+mn-cs"/>
      </a:defRPr>
    </a:lvl3pPr>
    <a:lvl4pPr marL="1371600" algn="l" defTabSz="914400" rtl="0" eaLnBrk="1" latinLnBrk="0" hangingPunct="1">
      <a:defRPr sz="1200" b="0" i="0" kern="1200">
        <a:solidFill>
          <a:schemeClr val="tx1"/>
        </a:solidFill>
        <a:latin typeface="Roboto Condensed Light" panose="02000000000000000000" pitchFamily="2" charset="0"/>
        <a:ea typeface="+mn-ea"/>
        <a:cs typeface="+mn-cs"/>
      </a:defRPr>
    </a:lvl4pPr>
    <a:lvl5pPr marL="1828800" algn="l" defTabSz="914400" rtl="0" eaLnBrk="1" latinLnBrk="0" hangingPunct="1">
      <a:defRPr sz="1200" b="0" i="0" kern="1200">
        <a:solidFill>
          <a:schemeClr val="tx1"/>
        </a:solidFill>
        <a:latin typeface="Roboto Condensed Light"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a:t>
            </a:fld>
            <a:endParaRPr lang="en-US"/>
          </a:p>
        </p:txBody>
      </p:sp>
    </p:spTree>
    <p:extLst>
      <p:ext uri="{BB962C8B-B14F-4D97-AF65-F5344CB8AC3E}">
        <p14:creationId xmlns:p14="http://schemas.microsoft.com/office/powerpoint/2010/main" val="1860565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Roboto" panose="02000000000000000000" pitchFamily="2" charset="0"/>
              <a:ea typeface="Roboto"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776771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702244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7</a:t>
            </a:fld>
            <a:endParaRPr lang="en-US" dirty="0"/>
          </a:p>
        </p:txBody>
      </p:sp>
    </p:spTree>
    <p:extLst>
      <p:ext uri="{BB962C8B-B14F-4D97-AF65-F5344CB8AC3E}">
        <p14:creationId xmlns:p14="http://schemas.microsoft.com/office/powerpoint/2010/main" val="29077994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hyperlink" Target="http://www.accenture.com/SiteCollectionDocuments/PDF/OutlookPDF_AgileOrganization_02" TargetMode="External"/><Relationship Id="rId2" Type="http://schemas.openxmlformats.org/officeDocument/2006/relationships/hyperlink" Target="http://www.forbes.com/sites/joshbersin/2013/05/06/time-to-scrap-performance-" TargetMode="External"/><Relationship Id="rId1" Type="http://schemas.openxmlformats.org/officeDocument/2006/relationships/slideMaster" Target="../slideMasters/slideMaster5.xml"/><Relationship Id="rId6" Type="http://schemas.openxmlformats.org/officeDocument/2006/relationships/hyperlink" Target="http://ryanestis.com/adobe-interview/" TargetMode="External"/><Relationship Id="rId5" Type="http://schemas.openxmlformats.org/officeDocument/2006/relationships/hyperlink" Target="http://www.forbes.com/sites/stevedenning/2012/04/17/" TargetMode="External"/><Relationship Id="rId4" Type="http://schemas.openxmlformats.org/officeDocument/2006/relationships/hyperlink" Target="http://www.huffingtonpost.com/samuel-culbert/performance-" TargetMode="Externa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Dar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5D97B2C-35D2-554F-8B16-5AA9817BCA13}"/>
              </a:ext>
            </a:extLst>
          </p:cNvPr>
          <p:cNvSpPr>
            <a:spLocks noGrp="1"/>
          </p:cNvSpPr>
          <p:nvPr>
            <p:ph type="body" sz="quarter" idx="10" hasCustomPrompt="1"/>
          </p:nvPr>
        </p:nvSpPr>
        <p:spPr>
          <a:xfrm>
            <a:off x="650874" y="1079498"/>
            <a:ext cx="7385845" cy="1306512"/>
          </a:xfrm>
          <a:prstGeom prst="rect">
            <a:avLst/>
          </a:prstGeom>
        </p:spPr>
        <p:txBody>
          <a:bodyPr/>
          <a:lstStyle>
            <a:lvl1pPr>
              <a:lnSpc>
                <a:spcPct val="90000"/>
              </a:lnSpc>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4" name="Text Placeholder 12">
            <a:extLst>
              <a:ext uri="{FF2B5EF4-FFF2-40B4-BE49-F238E27FC236}">
                <a16:creationId xmlns:a16="http://schemas.microsoft.com/office/drawing/2014/main" id="{680E6FFC-D1FC-344A-A0F9-0EFE0FCC0C84}"/>
              </a:ext>
            </a:extLst>
          </p:cNvPr>
          <p:cNvSpPr>
            <a:spLocks noGrp="1"/>
          </p:cNvSpPr>
          <p:nvPr>
            <p:ph type="body" sz="quarter" idx="11" hasCustomPrompt="1"/>
          </p:nvPr>
        </p:nvSpPr>
        <p:spPr>
          <a:xfrm>
            <a:off x="650875" y="2482056"/>
            <a:ext cx="5703626" cy="1893887"/>
          </a:xfrm>
          <a:prstGeom prst="rect">
            <a:avLst/>
          </a:prstGeom>
        </p:spPr>
        <p:txBody>
          <a:bodyPr/>
          <a:lstStyle>
            <a:lvl1pPr>
              <a:lnSpc>
                <a:spcPct val="100000"/>
              </a:lnSpc>
              <a:defRPr sz="2400" b="0" i="0">
                <a:solidFill>
                  <a:schemeClr val="bg1"/>
                </a:solidFill>
                <a:latin typeface="Exo" panose="02000503000000000000"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Keep track of a transformational technology as it evolves.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Dark-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DA9BAF7-9CF6-5841-AD8E-FFB5205BEB12}"/>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6" name="Text Placeholder 12">
            <a:extLst>
              <a:ext uri="{FF2B5EF4-FFF2-40B4-BE49-F238E27FC236}">
                <a16:creationId xmlns:a16="http://schemas.microsoft.com/office/drawing/2014/main" id="{015924EB-B7C6-B44F-9370-05D45757CDB8}"/>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chemeClr val="bg1"/>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Subtitle text here</a:t>
            </a:r>
          </a:p>
        </p:txBody>
      </p:sp>
    </p:spTree>
    <p:extLst>
      <p:ext uri="{BB962C8B-B14F-4D97-AF65-F5344CB8AC3E}">
        <p14:creationId xmlns:p14="http://schemas.microsoft.com/office/powerpoint/2010/main" val="729387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Dark-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CA4CF44-3FA5-AB47-A9F1-3ABFB8945ADF}"/>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6" name="Text Placeholder 12">
            <a:extLst>
              <a:ext uri="{FF2B5EF4-FFF2-40B4-BE49-F238E27FC236}">
                <a16:creationId xmlns:a16="http://schemas.microsoft.com/office/drawing/2014/main" id="{905BC031-740B-CC4C-8978-657A3DB9FD02}"/>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chemeClr val="bg1"/>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Subtitle text here</a:t>
            </a:r>
          </a:p>
        </p:txBody>
      </p:sp>
    </p:spTree>
    <p:extLst>
      <p:ext uri="{BB962C8B-B14F-4D97-AF65-F5344CB8AC3E}">
        <p14:creationId xmlns:p14="http://schemas.microsoft.com/office/powerpoint/2010/main" val="1010324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Dark-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A14B7172-3763-3F4E-A60C-A4838FED374A}"/>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4" name="Text Placeholder 12">
            <a:extLst>
              <a:ext uri="{FF2B5EF4-FFF2-40B4-BE49-F238E27FC236}">
                <a16:creationId xmlns:a16="http://schemas.microsoft.com/office/drawing/2014/main" id="{35F93421-B711-D74E-A4F2-F4F97F9D6AFD}"/>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chemeClr val="bg1"/>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Subtitle text here</a:t>
            </a:r>
          </a:p>
        </p:txBody>
      </p:sp>
    </p:spTree>
    <p:extLst>
      <p:ext uri="{BB962C8B-B14F-4D97-AF65-F5344CB8AC3E}">
        <p14:creationId xmlns:p14="http://schemas.microsoft.com/office/powerpoint/2010/main" val="1265855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ackCover-Dar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4B0AC2-66C7-D54F-818A-30CDDABE106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87693" y="2785036"/>
            <a:ext cx="2818202" cy="965200"/>
          </a:xfrm>
          <a:prstGeom prst="rect">
            <a:avLst/>
          </a:prstGeom>
        </p:spPr>
      </p:pic>
    </p:spTree>
    <p:extLst>
      <p:ext uri="{BB962C8B-B14F-4D97-AF65-F5344CB8AC3E}">
        <p14:creationId xmlns:p14="http://schemas.microsoft.com/office/powerpoint/2010/main" val="2120188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ackCover-Dark-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4AB8C1-6C40-CD43-B475-2AF9EA36EA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87693" y="2785036"/>
            <a:ext cx="2818202" cy="965200"/>
          </a:xfrm>
          <a:prstGeom prst="rect">
            <a:avLst/>
          </a:prstGeom>
        </p:spPr>
      </p:pic>
    </p:spTree>
    <p:extLst>
      <p:ext uri="{BB962C8B-B14F-4D97-AF65-F5344CB8AC3E}">
        <p14:creationId xmlns:p14="http://schemas.microsoft.com/office/powerpoint/2010/main" val="6195411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ackCover-Dark-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2718FE-C921-3842-8576-F58124F911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87693" y="2785036"/>
            <a:ext cx="2818202" cy="965200"/>
          </a:xfrm>
          <a:prstGeom prst="rect">
            <a:avLst/>
          </a:prstGeom>
        </p:spPr>
      </p:pic>
    </p:spTree>
    <p:extLst>
      <p:ext uri="{BB962C8B-B14F-4D97-AF65-F5344CB8AC3E}">
        <p14:creationId xmlns:p14="http://schemas.microsoft.com/office/powerpoint/2010/main" val="28255391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BackCover-Dark-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0122FD-5377-C042-9CE6-05CAB010AC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87693" y="2785036"/>
            <a:ext cx="2818202" cy="965200"/>
          </a:xfrm>
          <a:prstGeom prst="rect">
            <a:avLst/>
          </a:prstGeom>
        </p:spPr>
      </p:pic>
    </p:spTree>
    <p:extLst>
      <p:ext uri="{BB962C8B-B14F-4D97-AF65-F5344CB8AC3E}">
        <p14:creationId xmlns:p14="http://schemas.microsoft.com/office/powerpoint/2010/main" val="39142423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Light-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C1543A14-FBE3-E74D-9BF8-2D7D77196EF2}"/>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5" name="Text Placeholder 12">
            <a:extLst>
              <a:ext uri="{FF2B5EF4-FFF2-40B4-BE49-F238E27FC236}">
                <a16:creationId xmlns:a16="http://schemas.microsoft.com/office/drawing/2014/main" id="{CADED78A-D9C6-374D-B07F-1B03506009A5}"/>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rgbClr val="2576B7"/>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Subtitle text here</a:t>
            </a:r>
          </a:p>
        </p:txBody>
      </p:sp>
    </p:spTree>
    <p:extLst>
      <p:ext uri="{BB962C8B-B14F-4D97-AF65-F5344CB8AC3E}">
        <p14:creationId xmlns:p14="http://schemas.microsoft.com/office/powerpoint/2010/main" val="204507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Light-B">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6E453C2-D989-DD4C-9EFE-3D02BE90C63E}"/>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6" name="Text Placeholder 12">
            <a:extLst>
              <a:ext uri="{FF2B5EF4-FFF2-40B4-BE49-F238E27FC236}">
                <a16:creationId xmlns:a16="http://schemas.microsoft.com/office/drawing/2014/main" id="{FC6A3F1C-FCB8-7942-B8C8-9B80FCC0E48C}"/>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rgbClr val="2576B7"/>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Subtitle text here</a:t>
            </a:r>
          </a:p>
        </p:txBody>
      </p:sp>
    </p:spTree>
    <p:extLst>
      <p:ext uri="{BB962C8B-B14F-4D97-AF65-F5344CB8AC3E}">
        <p14:creationId xmlns:p14="http://schemas.microsoft.com/office/powerpoint/2010/main" val="3488960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Light-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0F3D0AD-86D8-2D4D-BCBE-2699EBE711E0}"/>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5" name="Text Placeholder 12">
            <a:extLst>
              <a:ext uri="{FF2B5EF4-FFF2-40B4-BE49-F238E27FC236}">
                <a16:creationId xmlns:a16="http://schemas.microsoft.com/office/drawing/2014/main" id="{AC10CD92-8C94-1749-AA26-057CEA6B36C0}"/>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rgbClr val="2576B7"/>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Subtitle text here</a:t>
            </a:r>
          </a:p>
        </p:txBody>
      </p:sp>
    </p:spTree>
    <p:extLst>
      <p:ext uri="{BB962C8B-B14F-4D97-AF65-F5344CB8AC3E}">
        <p14:creationId xmlns:p14="http://schemas.microsoft.com/office/powerpoint/2010/main" val="1499801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Dark-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hasCustomPrompt="1"/>
          </p:nvPr>
        </p:nvSpPr>
        <p:spPr>
          <a:xfrm>
            <a:off x="650874" y="1079498"/>
            <a:ext cx="7385845" cy="1306512"/>
          </a:xfrm>
          <a:prstGeom prst="rect">
            <a:avLst/>
          </a:prstGeom>
        </p:spPr>
        <p:txBody>
          <a:bodyPr/>
          <a:lstStyle>
            <a:lvl1pPr>
              <a:lnSpc>
                <a:spcPct val="90000"/>
              </a:lnSpc>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6" name="Text Placeholder 12">
            <a:extLst>
              <a:ext uri="{FF2B5EF4-FFF2-40B4-BE49-F238E27FC236}">
                <a16:creationId xmlns:a16="http://schemas.microsoft.com/office/drawing/2014/main" id="{EACDCC9E-4FFE-3440-9239-AC0300ACAB44}"/>
              </a:ext>
            </a:extLst>
          </p:cNvPr>
          <p:cNvSpPr>
            <a:spLocks noGrp="1"/>
          </p:cNvSpPr>
          <p:nvPr>
            <p:ph type="body" sz="quarter" idx="11" hasCustomPrompt="1"/>
          </p:nvPr>
        </p:nvSpPr>
        <p:spPr>
          <a:xfrm>
            <a:off x="650875" y="2482056"/>
            <a:ext cx="5703626" cy="1893887"/>
          </a:xfrm>
          <a:prstGeom prst="rect">
            <a:avLst/>
          </a:prstGeom>
        </p:spPr>
        <p:txBody>
          <a:bodyPr/>
          <a:lstStyle>
            <a:lvl1pPr>
              <a:lnSpc>
                <a:spcPct val="100000"/>
              </a:lnSpc>
              <a:defRPr sz="2400" b="0" i="0">
                <a:solidFill>
                  <a:schemeClr val="bg1"/>
                </a:solidFill>
                <a:latin typeface="Exo" panose="02000503000000000000"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Keep track of a transformational technology as it evolves.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Light-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81DF0FFB-F8E2-464F-B20A-C02D00DFF9C1}"/>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5" name="Text Placeholder 12">
            <a:extLst>
              <a:ext uri="{FF2B5EF4-FFF2-40B4-BE49-F238E27FC236}">
                <a16:creationId xmlns:a16="http://schemas.microsoft.com/office/drawing/2014/main" id="{E7226C8B-4FCE-874E-81E2-7F0E98039C29}"/>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rgbClr val="2576B7"/>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Subtitle text here</a:t>
            </a:r>
          </a:p>
        </p:txBody>
      </p:sp>
    </p:spTree>
    <p:extLst>
      <p:ext uri="{BB962C8B-B14F-4D97-AF65-F5344CB8AC3E}">
        <p14:creationId xmlns:p14="http://schemas.microsoft.com/office/powerpoint/2010/main" val="469848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BackCover-Light-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B9BD9F-7A9F-7349-BC43-F51F09199BF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26078" y="3195534"/>
            <a:ext cx="2341433" cy="466933"/>
          </a:xfrm>
          <a:prstGeom prst="rect">
            <a:avLst/>
          </a:prstGeom>
        </p:spPr>
      </p:pic>
    </p:spTree>
    <p:extLst>
      <p:ext uri="{BB962C8B-B14F-4D97-AF65-F5344CB8AC3E}">
        <p14:creationId xmlns:p14="http://schemas.microsoft.com/office/powerpoint/2010/main" val="40258552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BackCover-Light-B">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4F0444-218F-494B-BC2E-F0EA2E530B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26078" y="3195534"/>
            <a:ext cx="2341433" cy="466933"/>
          </a:xfrm>
          <a:prstGeom prst="rect">
            <a:avLst/>
          </a:prstGeom>
        </p:spPr>
      </p:pic>
    </p:spTree>
    <p:extLst>
      <p:ext uri="{BB962C8B-B14F-4D97-AF65-F5344CB8AC3E}">
        <p14:creationId xmlns:p14="http://schemas.microsoft.com/office/powerpoint/2010/main" val="38518852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BackCover-Light-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CED2D3-C5F7-A340-9A6C-DD3EEEE7C8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26078" y="3195534"/>
            <a:ext cx="2341433" cy="466933"/>
          </a:xfrm>
          <a:prstGeom prst="rect">
            <a:avLst/>
          </a:prstGeom>
        </p:spPr>
      </p:pic>
    </p:spTree>
    <p:extLst>
      <p:ext uri="{BB962C8B-B14F-4D97-AF65-F5344CB8AC3E}">
        <p14:creationId xmlns:p14="http://schemas.microsoft.com/office/powerpoint/2010/main" val="855993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BackCover-Light-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4F0444-218F-494B-BC2E-F0EA2E530B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26078" y="3195534"/>
            <a:ext cx="2341433" cy="466933"/>
          </a:xfrm>
          <a:prstGeom prst="rect">
            <a:avLst/>
          </a:prstGeom>
        </p:spPr>
      </p:pic>
    </p:spTree>
    <p:extLst>
      <p:ext uri="{BB962C8B-B14F-4D97-AF65-F5344CB8AC3E}">
        <p14:creationId xmlns:p14="http://schemas.microsoft.com/office/powerpoint/2010/main" val="651084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lour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881123"/>
      </p:ext>
    </p:extLst>
  </p:cSld>
  <p:clrMapOvr>
    <a:masterClrMapping/>
  </p:clrMapOvr>
  <p:extLst>
    <p:ext uri="{DCECCB84-F9BA-43D5-87BE-67443E8EF086}">
      <p15:sldGuideLst xmlns:p15="http://schemas.microsoft.com/office/powerpoint/2012/main">
        <p15:guide id="1" orient="horz" pos="57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of Contents-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3B3D8F-5786-FC48-873E-3DA295CC8CA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12" name="Rectangle 11">
            <a:extLst>
              <a:ext uri="{FF2B5EF4-FFF2-40B4-BE49-F238E27FC236}">
                <a16:creationId xmlns:a16="http://schemas.microsoft.com/office/drawing/2014/main" id="{9BA5524D-4A89-5440-A5DA-D262B0A1B43F}"/>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F4ADDE57-4E30-2343-9DAE-39F3DBBD9B61}"/>
              </a:ext>
            </a:extLst>
          </p:cNvPr>
          <p:cNvSpPr>
            <a:spLocks noGrp="1"/>
          </p:cNvSpPr>
          <p:nvPr>
            <p:ph type="title" hasCustomPrompt="1"/>
          </p:nvPr>
        </p:nvSpPr>
        <p:spPr>
          <a:xfrm>
            <a:off x="354106" y="530021"/>
            <a:ext cx="2644071" cy="1163598"/>
          </a:xfrm>
        </p:spPr>
        <p:txBody>
          <a:bodyPr>
            <a:noAutofit/>
          </a:bodyPr>
          <a:lstStyle>
            <a:lvl1pPr>
              <a:defRPr b="0" i="0">
                <a:solidFill>
                  <a:schemeClr val="bg1"/>
                </a:solidFill>
              </a:defRPr>
            </a:lvl1pPr>
          </a:lstStyle>
          <a:p>
            <a:r>
              <a:rPr lang="en-US"/>
              <a:t>Table of Contents</a:t>
            </a:r>
          </a:p>
        </p:txBody>
      </p:sp>
      <p:sp>
        <p:nvSpPr>
          <p:cNvPr id="9" name="Text Placeholder 14">
            <a:extLst>
              <a:ext uri="{FF2B5EF4-FFF2-40B4-BE49-F238E27FC236}">
                <a16:creationId xmlns:a16="http://schemas.microsoft.com/office/drawing/2014/main" id="{D7149EE9-D7CB-2245-A969-E3DC476D8DF6}"/>
              </a:ext>
            </a:extLst>
          </p:cNvPr>
          <p:cNvSpPr>
            <a:spLocks noGrp="1"/>
          </p:cNvSpPr>
          <p:nvPr>
            <p:ph type="body" sz="quarter" idx="12" hasCustomPrompt="1"/>
          </p:nvPr>
        </p:nvSpPr>
        <p:spPr>
          <a:xfrm>
            <a:off x="4260851" y="1713470"/>
            <a:ext cx="7424644" cy="4337706"/>
          </a:xfrm>
          <a:prstGeom prst="rect">
            <a:avLst/>
          </a:prstGeom>
        </p:spPr>
        <p:txBody>
          <a:bodyPr lIns="0" tIns="0" rIns="0" bIns="0" numCol="2" spcCol="360000">
            <a:noAutofit/>
          </a:bodyPr>
          <a:lstStyle>
            <a:lvl1pPr marL="14288" marR="0" indent="-230188" algn="l" defTabSz="914400" rtl="0" eaLnBrk="1" fontAlgn="auto" latinLnBrk="0" hangingPunct="1">
              <a:lnSpc>
                <a:spcPct val="90000"/>
              </a:lnSpc>
              <a:spcBef>
                <a:spcPts val="1000"/>
              </a:spcBef>
              <a:spcAft>
                <a:spcPts val="800"/>
              </a:spcAft>
              <a:buClrTx/>
              <a:buSzTx/>
              <a:buFont typeface="Arial" panose="020B0604020202020204" pitchFamily="34" charset="0"/>
              <a:buNone/>
              <a:tabLst>
                <a:tab pos="439738" algn="l"/>
              </a:tabLst>
              <a:defRPr sz="1600" b="0" i="0">
                <a:solidFill>
                  <a:srgbClr val="4A4A4A"/>
                </a:solidFill>
                <a:latin typeface="Montserrat Medium"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	Click to edit Master text styles</a:t>
            </a:r>
          </a:p>
          <a:p>
            <a:pPr lvl="0"/>
            <a:r>
              <a:rPr lang="en-US"/>
              <a:t>#	Click to edit Master text styles</a:t>
            </a:r>
          </a:p>
          <a:p>
            <a:pPr lvl="0"/>
            <a:r>
              <a:rPr lang="en-US"/>
              <a:t>#	Click to edit Master text styles</a:t>
            </a:r>
          </a:p>
        </p:txBody>
      </p:sp>
    </p:spTree>
    <p:extLst>
      <p:ext uri="{BB962C8B-B14F-4D97-AF65-F5344CB8AC3E}">
        <p14:creationId xmlns:p14="http://schemas.microsoft.com/office/powerpoint/2010/main" val="3968229900"/>
      </p:ext>
    </p:extLst>
  </p:cSld>
  <p:clrMapOvr>
    <a:masterClrMapping/>
  </p:clrMapOvr>
  <p:extLst>
    <p:ext uri="{DCECCB84-F9BA-43D5-87BE-67443E8EF086}">
      <p15:sldGuideLst xmlns:p15="http://schemas.microsoft.com/office/powerpoint/2012/main">
        <p15:guide id="1" orient="horz" pos="1185">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nalysts Perspect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9739219" cy="1130188"/>
          </a:xfrm>
        </p:spPr>
        <p:txBody>
          <a:bodyPr>
            <a:noAutofit/>
          </a:bodyPr>
          <a:lstStyle>
            <a:lvl1pPr>
              <a:defRPr b="0" i="0">
                <a:solidFill>
                  <a:srgbClr val="4A4A4A"/>
                </a:solidFill>
              </a:defRPr>
            </a:lvl1pPr>
          </a:lstStyle>
          <a:p>
            <a:r>
              <a:rPr lang="en-US" dirty="0"/>
              <a:t>Click to edit Master title style</a:t>
            </a:r>
          </a:p>
        </p:txBody>
      </p:sp>
      <p:sp>
        <p:nvSpPr>
          <p:cNvPr id="4" name="Text Placeholder 11">
            <a:extLst>
              <a:ext uri="{FF2B5EF4-FFF2-40B4-BE49-F238E27FC236}">
                <a16:creationId xmlns:a16="http://schemas.microsoft.com/office/drawing/2014/main" id="{04E9795F-CBFB-B94E-B0A4-612B5868B666}"/>
              </a:ext>
            </a:extLst>
          </p:cNvPr>
          <p:cNvSpPr>
            <a:spLocks noGrp="1"/>
          </p:cNvSpPr>
          <p:nvPr>
            <p:ph type="body" sz="quarter" idx="11"/>
          </p:nvPr>
        </p:nvSpPr>
        <p:spPr>
          <a:xfrm>
            <a:off x="367657" y="1667939"/>
            <a:ext cx="4547243" cy="770461"/>
          </a:xfrm>
          <a:prstGeom prst="rect">
            <a:avLst/>
          </a:prstGeom>
        </p:spPr>
        <p:txBody>
          <a:bodyPr lIns="0" tIns="0" rIns="0" bIns="0">
            <a:noAutofit/>
          </a:bodyPr>
          <a:lstStyle>
            <a:lvl1pPr marL="0" indent="0">
              <a:lnSpc>
                <a:spcPct val="110000"/>
              </a:lnSpc>
              <a:buNone/>
              <a:defRPr sz="2000" b="0" i="0" spc="0">
                <a:solidFill>
                  <a:srgbClr val="4A4A4A"/>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6" name="Text Placeholder 17">
            <a:extLst>
              <a:ext uri="{FF2B5EF4-FFF2-40B4-BE49-F238E27FC236}">
                <a16:creationId xmlns:a16="http://schemas.microsoft.com/office/drawing/2014/main" id="{191A5D26-F935-C243-B55A-263E1DDC326D}"/>
              </a:ext>
            </a:extLst>
          </p:cNvPr>
          <p:cNvSpPr>
            <a:spLocks noGrp="1"/>
          </p:cNvSpPr>
          <p:nvPr>
            <p:ph type="body" sz="quarter" idx="13"/>
          </p:nvPr>
        </p:nvSpPr>
        <p:spPr>
          <a:xfrm>
            <a:off x="5238246" y="5120360"/>
            <a:ext cx="2840037" cy="1269682"/>
          </a:xfrm>
          <a:prstGeom prst="rect">
            <a:avLst/>
          </a:prstGeom>
        </p:spPr>
        <p:txBody>
          <a:bodyPr lIns="0" tIns="0" rIns="0" bIns="0">
            <a:noAutofit/>
          </a:bodyPr>
          <a:lstStyle>
            <a:lvl1pPr marL="0" indent="0">
              <a:lnSpc>
                <a:spcPct val="110000"/>
              </a:lnSpc>
              <a:spcBef>
                <a:spcPts val="0"/>
              </a:spcBef>
              <a:buNone/>
              <a:defRPr sz="1200" b="0" i="0">
                <a:solidFill>
                  <a:srgbClr val="2576B7"/>
                </a:solidFill>
                <a:latin typeface="Montserrat SemiBold" pitchFamily="2" charset="77"/>
                <a:cs typeface="Arial" panose="020B0604020202020204" pitchFamily="34" charset="0"/>
              </a:defRPr>
            </a:lvl1pPr>
            <a:lvl2pPr marL="457200" indent="0">
              <a:lnSpc>
                <a:spcPct val="110000"/>
              </a:lnSpc>
              <a:spcBef>
                <a:spcPts val="0"/>
              </a:spcBef>
              <a:buNone/>
              <a:defRPr sz="1200" b="0" i="0">
                <a:solidFill>
                  <a:srgbClr val="2576B7"/>
                </a:solidFill>
                <a:latin typeface="Montserrat Medium" pitchFamily="2" charset="77"/>
                <a:cs typeface="Arial" panose="020B0604020202020204" pitchFamily="34" charset="0"/>
              </a:defRPr>
            </a:lvl2pPr>
            <a:lvl3pPr marL="914400" indent="0">
              <a:lnSpc>
                <a:spcPct val="110000"/>
              </a:lnSpc>
              <a:spcBef>
                <a:spcPts val="0"/>
              </a:spcBef>
              <a:buNone/>
              <a:defRPr sz="1200" b="0" i="0">
                <a:solidFill>
                  <a:srgbClr val="2576B7"/>
                </a:solidFill>
                <a:latin typeface="Montserrat Medium" pitchFamily="2" charset="77"/>
                <a:cs typeface="Arial" panose="020B0604020202020204" pitchFamily="34" charset="0"/>
              </a:defRPr>
            </a:lvl3pPr>
            <a:lvl4pPr marL="1371600" indent="0">
              <a:lnSpc>
                <a:spcPct val="110000"/>
              </a:lnSpc>
              <a:spcBef>
                <a:spcPts val="0"/>
              </a:spcBef>
              <a:buNone/>
              <a:defRPr sz="1200" b="0" i="0">
                <a:solidFill>
                  <a:srgbClr val="2576B7"/>
                </a:solidFill>
                <a:latin typeface="Montserrat Medium" pitchFamily="2" charset="77"/>
                <a:cs typeface="Arial" panose="020B0604020202020204" pitchFamily="34" charset="0"/>
              </a:defRPr>
            </a:lvl4pPr>
            <a:lvl5pPr marL="1828800" indent="0">
              <a:lnSpc>
                <a:spcPct val="110000"/>
              </a:lnSpc>
              <a:spcBef>
                <a:spcPts val="0"/>
              </a:spcBef>
              <a:buNone/>
              <a:defRPr sz="1200" b="0" i="0">
                <a:solidFill>
                  <a:srgbClr val="2576B7"/>
                </a:solidFill>
                <a:latin typeface="Montserrat Medium" pitchFamily="2" charset="77"/>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a:extLst>
              <a:ext uri="{FF2B5EF4-FFF2-40B4-BE49-F238E27FC236}">
                <a16:creationId xmlns:a16="http://schemas.microsoft.com/office/drawing/2014/main" id="{127F9FF2-D4F4-2F42-9C38-CF0156BDA8A6}"/>
              </a:ext>
            </a:extLst>
          </p:cNvPr>
          <p:cNvSpPr>
            <a:spLocks noGrp="1"/>
          </p:cNvSpPr>
          <p:nvPr>
            <p:ph type="body" sz="quarter" idx="14"/>
          </p:nvPr>
        </p:nvSpPr>
        <p:spPr>
          <a:xfrm>
            <a:off x="5243286" y="1753404"/>
            <a:ext cx="6661150" cy="4218417"/>
          </a:xfrm>
          <a:prstGeom prst="rect">
            <a:avLst/>
          </a:prstGeom>
        </p:spPr>
        <p:txBody>
          <a:bodyPr lIns="0" tIns="0" rIns="0" bIns="0"/>
          <a:lstStyle>
            <a:lvl1pPr marL="179388" indent="-179388">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7646507"/>
      </p:ext>
    </p:extLst>
  </p:cSld>
  <p:clrMapOvr>
    <a:masterClrMapping/>
  </p:clrMapOvr>
  <p:extLst>
    <p:ext uri="{DCECCB84-F9BA-43D5-87BE-67443E8EF086}">
      <p15:sldGuideLst xmlns:p15="http://schemas.microsoft.com/office/powerpoint/2012/main">
        <p15:guide id="1" orient="horz" pos="1389"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xecSummary-Situa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B5A0D7-1CFE-114F-BE64-C4BB6DE4825E}"/>
              </a:ext>
            </a:extLst>
          </p:cNvPr>
          <p:cNvSpPr/>
          <p:nvPr userDrawn="1"/>
        </p:nvSpPr>
        <p:spPr>
          <a:xfrm>
            <a:off x="1" y="0"/>
            <a:ext cx="3293806" cy="6858000"/>
          </a:xfrm>
          <a:prstGeom prst="rect">
            <a:avLst/>
          </a:prstGeom>
          <a:gradFill>
            <a:gsLst>
              <a:gs pos="27000">
                <a:srgbClr val="B3252E"/>
              </a:gs>
              <a:gs pos="100000">
                <a:schemeClr val="accent5">
                  <a:lumMod val="60000"/>
                  <a:lumOff val="40000"/>
                  <a:alpha val="83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defRPr b="0" i="0">
                <a:solidFill>
                  <a:schemeClr val="bg1"/>
                </a:solidFill>
              </a:defRPr>
            </a:lvl1pPr>
          </a:lstStyle>
          <a:p>
            <a:r>
              <a:rPr lang="en-US" dirty="0"/>
              <a:t>Click to edit Master title style</a:t>
            </a:r>
          </a:p>
        </p:txBody>
      </p:sp>
      <p:pic>
        <p:nvPicPr>
          <p:cNvPr id="16" name="Picture 15" descr="A close up of a logo&#10;&#10;Description automatically generated">
            <a:extLst>
              <a:ext uri="{FF2B5EF4-FFF2-40B4-BE49-F238E27FC236}">
                <a16:creationId xmlns:a16="http://schemas.microsoft.com/office/drawing/2014/main" id="{95A47295-3336-6046-B665-40160098849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4886" t="2140" r="30868" b="8926"/>
          <a:stretch/>
        </p:blipFill>
        <p:spPr>
          <a:xfrm>
            <a:off x="0" y="2039815"/>
            <a:ext cx="3296168" cy="4816800"/>
          </a:xfrm>
          <a:prstGeom prst="rect">
            <a:avLst/>
          </a:prstGeom>
        </p:spPr>
      </p:pic>
      <p:sp>
        <p:nvSpPr>
          <p:cNvPr id="8" name="Text Placeholder 11">
            <a:extLst>
              <a:ext uri="{FF2B5EF4-FFF2-40B4-BE49-F238E27FC236}">
                <a16:creationId xmlns:a16="http://schemas.microsoft.com/office/drawing/2014/main" id="{E92CA91A-4327-E649-BDB7-0B30E06376CD}"/>
              </a:ext>
            </a:extLst>
          </p:cNvPr>
          <p:cNvSpPr>
            <a:spLocks noGrp="1"/>
          </p:cNvSpPr>
          <p:nvPr>
            <p:ph type="body" sz="quarter" idx="11"/>
          </p:nvPr>
        </p:nvSpPr>
        <p:spPr>
          <a:xfrm>
            <a:off x="367657" y="1643564"/>
            <a:ext cx="1938567" cy="1689100"/>
          </a:xfrm>
          <a:prstGeom prst="rect">
            <a:avLst/>
          </a:prstGeom>
        </p:spPr>
        <p:txBody>
          <a:bodyPr lIns="0" tIns="0" rIns="0" bIns="0" anchor="t">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4">
            <a:extLst>
              <a:ext uri="{FF2B5EF4-FFF2-40B4-BE49-F238E27FC236}">
                <a16:creationId xmlns:a16="http://schemas.microsoft.com/office/drawing/2014/main" id="{F6687A7F-9C00-B742-8C4F-A99637E14E60}"/>
              </a:ext>
            </a:extLst>
          </p:cNvPr>
          <p:cNvSpPr>
            <a:spLocks noGrp="1"/>
          </p:cNvSpPr>
          <p:nvPr>
            <p:ph type="body" sz="quarter" idx="14"/>
          </p:nvPr>
        </p:nvSpPr>
        <p:spPr>
          <a:xfrm>
            <a:off x="5243286" y="1710873"/>
            <a:ext cx="6661150" cy="3924384"/>
          </a:xfrm>
          <a:prstGeom prst="rect">
            <a:avLst/>
          </a:prstGeom>
        </p:spPr>
        <p:txBody>
          <a:bodyPr lIns="0" tIns="0" rIns="0" bIns="0" numCol="2"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7345795"/>
      </p:ext>
    </p:extLst>
  </p:cSld>
  <p:clrMapOvr>
    <a:masterClrMapping/>
  </p:clrMapOvr>
  <p:extLst>
    <p:ext uri="{DCECCB84-F9BA-43D5-87BE-67443E8EF086}">
      <p15:sldGuideLst xmlns:p15="http://schemas.microsoft.com/office/powerpoint/2012/main">
        <p15:guide id="1" orient="horz" pos="1185"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xecSummary-Complic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312F0F0-7ED7-E04F-8CCE-E5086DAB9ED0}"/>
              </a:ext>
            </a:extLst>
          </p:cNvPr>
          <p:cNvSpPr/>
          <p:nvPr userDrawn="1"/>
        </p:nvSpPr>
        <p:spPr>
          <a:xfrm>
            <a:off x="1" y="0"/>
            <a:ext cx="3293806" cy="6858000"/>
          </a:xfrm>
          <a:prstGeom prst="rect">
            <a:avLst/>
          </a:prstGeom>
          <a:gradFill>
            <a:gsLst>
              <a:gs pos="5000">
                <a:srgbClr val="F17A26"/>
              </a:gs>
              <a:gs pos="99000">
                <a:schemeClr val="accent6">
                  <a:lumMod val="60000"/>
                  <a:lumOff val="40000"/>
                  <a:alpha val="86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a:latin typeface="Roboto Condensed Light" panose="02000000000000000000" pitchFamily="2" charset="0"/>
            </a:endParaRPr>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8164E876-EF92-D04A-AD22-79C09C5D94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2971" r="35825" b="19361"/>
          <a:stretch/>
        </p:blipFill>
        <p:spPr>
          <a:xfrm>
            <a:off x="-1" y="2074127"/>
            <a:ext cx="3289611" cy="4783874"/>
          </a:xfrm>
          <a:prstGeom prst="rect">
            <a:avLst/>
          </a:prstGeom>
        </p:spPr>
      </p:pic>
      <p:sp>
        <p:nvSpPr>
          <p:cNvPr id="15" name="Text Placeholder 11">
            <a:extLst>
              <a:ext uri="{FF2B5EF4-FFF2-40B4-BE49-F238E27FC236}">
                <a16:creationId xmlns:a16="http://schemas.microsoft.com/office/drawing/2014/main" id="{FBDCF573-0606-AE4B-81C3-75507023CE55}"/>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Text Placeholder 4">
            <a:extLst>
              <a:ext uri="{FF2B5EF4-FFF2-40B4-BE49-F238E27FC236}">
                <a16:creationId xmlns:a16="http://schemas.microsoft.com/office/drawing/2014/main" id="{671F3CAE-CECA-8E4D-8A10-590756C93A61}"/>
              </a:ext>
            </a:extLst>
          </p:cNvPr>
          <p:cNvSpPr>
            <a:spLocks noGrp="1"/>
          </p:cNvSpPr>
          <p:nvPr>
            <p:ph type="body" sz="quarter" idx="14"/>
          </p:nvPr>
        </p:nvSpPr>
        <p:spPr>
          <a:xfrm>
            <a:off x="5243286" y="1710873"/>
            <a:ext cx="6661150" cy="3924384"/>
          </a:xfrm>
          <a:prstGeom prst="rect">
            <a:avLst/>
          </a:prstGeom>
        </p:spPr>
        <p:txBody>
          <a:bodyPr lIns="0" tIns="0" rIns="0" bIns="0" numCol="2"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8836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Dark-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16A2AD60-FBF7-0141-B754-298F96552E57}"/>
              </a:ext>
            </a:extLst>
          </p:cNvPr>
          <p:cNvSpPr>
            <a:spLocks noGrp="1"/>
          </p:cNvSpPr>
          <p:nvPr>
            <p:ph type="body" sz="quarter" idx="10" hasCustomPrompt="1"/>
          </p:nvPr>
        </p:nvSpPr>
        <p:spPr>
          <a:xfrm>
            <a:off x="650874" y="1079498"/>
            <a:ext cx="7385845" cy="1306512"/>
          </a:xfrm>
          <a:prstGeom prst="rect">
            <a:avLst/>
          </a:prstGeom>
        </p:spPr>
        <p:txBody>
          <a:bodyPr/>
          <a:lstStyle>
            <a:lvl1pPr>
              <a:lnSpc>
                <a:spcPct val="90000"/>
              </a:lnSpc>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4" name="Text Placeholder 12">
            <a:extLst>
              <a:ext uri="{FF2B5EF4-FFF2-40B4-BE49-F238E27FC236}">
                <a16:creationId xmlns:a16="http://schemas.microsoft.com/office/drawing/2014/main" id="{B14F9F68-75E7-5D4A-A79B-7F0C097E3CB8}"/>
              </a:ext>
            </a:extLst>
          </p:cNvPr>
          <p:cNvSpPr>
            <a:spLocks noGrp="1"/>
          </p:cNvSpPr>
          <p:nvPr>
            <p:ph type="body" sz="quarter" idx="11" hasCustomPrompt="1"/>
          </p:nvPr>
        </p:nvSpPr>
        <p:spPr>
          <a:xfrm>
            <a:off x="650875" y="2482056"/>
            <a:ext cx="5703626" cy="1893887"/>
          </a:xfrm>
          <a:prstGeom prst="rect">
            <a:avLst/>
          </a:prstGeom>
        </p:spPr>
        <p:txBody>
          <a:bodyPr/>
          <a:lstStyle>
            <a:lvl1pPr>
              <a:lnSpc>
                <a:spcPct val="100000"/>
              </a:lnSpc>
              <a:defRPr sz="2400" b="0" i="0">
                <a:solidFill>
                  <a:schemeClr val="bg1"/>
                </a:solidFill>
                <a:latin typeface="Exo" panose="02000503000000000000"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Keep track of a transformational technology as it evolves.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xecSummary-Resolu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0109CA-D1B3-9242-AFBD-3B98EF620AB6}"/>
              </a:ext>
            </a:extLst>
          </p:cNvPr>
          <p:cNvSpPr/>
          <p:nvPr userDrawn="1"/>
        </p:nvSpPr>
        <p:spPr>
          <a:xfrm>
            <a:off x="1" y="0"/>
            <a:ext cx="3293806" cy="6858000"/>
          </a:xfrm>
          <a:prstGeom prst="rect">
            <a:avLst/>
          </a:prstGeom>
          <a:gradFill>
            <a:gsLst>
              <a:gs pos="21000">
                <a:srgbClr val="2B9E48"/>
              </a:gs>
              <a:gs pos="100000">
                <a:schemeClr val="accent4">
                  <a:lumMod val="60000"/>
                  <a:lumOff val="40000"/>
                  <a:alpha val="84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7" name="Picture 6">
            <a:extLst>
              <a:ext uri="{FF2B5EF4-FFF2-40B4-BE49-F238E27FC236}">
                <a16:creationId xmlns:a16="http://schemas.microsoft.com/office/drawing/2014/main" id="{56E9B647-9AFE-2044-840F-85CE251FAB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2971" t="7332" r="35825" b="19360"/>
          <a:stretch/>
        </p:blipFill>
        <p:spPr>
          <a:xfrm>
            <a:off x="0" y="2509025"/>
            <a:ext cx="3289610" cy="4348975"/>
          </a:xfrm>
          <a:prstGeom prst="rect">
            <a:avLst/>
          </a:prstGeom>
        </p:spPr>
      </p:pic>
      <p:sp>
        <p:nvSpPr>
          <p:cNvPr id="16" name="Text Placeholder 11">
            <a:extLst>
              <a:ext uri="{FF2B5EF4-FFF2-40B4-BE49-F238E27FC236}">
                <a16:creationId xmlns:a16="http://schemas.microsoft.com/office/drawing/2014/main" id="{1D7403FD-7A26-084E-889B-C321E8984873}"/>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ct val="110000"/>
              </a:lnSpc>
              <a:buNone/>
              <a:defRPr sz="2000" b="0" i="0" spc="0">
                <a:solidFill>
                  <a:schemeClr val="bg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1" name="Text Placeholder 4">
            <a:extLst>
              <a:ext uri="{FF2B5EF4-FFF2-40B4-BE49-F238E27FC236}">
                <a16:creationId xmlns:a16="http://schemas.microsoft.com/office/drawing/2014/main" id="{AA3D98B5-D921-874D-A4FE-904585B6DA69}"/>
              </a:ext>
            </a:extLst>
          </p:cNvPr>
          <p:cNvSpPr>
            <a:spLocks noGrp="1"/>
          </p:cNvSpPr>
          <p:nvPr>
            <p:ph type="body" sz="quarter" idx="14"/>
          </p:nvPr>
        </p:nvSpPr>
        <p:spPr>
          <a:xfrm>
            <a:off x="5243286" y="1710873"/>
            <a:ext cx="6661150" cy="3924384"/>
          </a:xfrm>
          <a:prstGeom prst="rect">
            <a:avLst/>
          </a:prstGeom>
        </p:spPr>
        <p:txBody>
          <a:bodyPr lIns="0" tIns="0" rIns="0" bIns="0" numCol="2"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41735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xecSummary-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11220578" cy="1163598"/>
          </a:xfrm>
        </p:spPr>
        <p:txBody>
          <a:bodyPr>
            <a:noAutofit/>
          </a:bodyPr>
          <a:lstStyle>
            <a:lvl1pPr>
              <a:lnSpc>
                <a:spcPct val="90000"/>
              </a:lnSpc>
              <a:defRPr b="0" i="0">
                <a:solidFill>
                  <a:srgbClr val="4A4A4A"/>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8194" y="1597967"/>
            <a:ext cx="3542400" cy="297314"/>
          </a:xfrm>
          <a:prstGeom prst="rect">
            <a:avLst/>
          </a:prstGeom>
        </p:spPr>
        <p:txBody>
          <a:bodyPr lIns="0" tIns="0" rIns="0" bIns="0">
            <a:noAutofit/>
          </a:bodyPr>
          <a:lstStyle>
            <a:lvl1pPr marL="0" indent="0" algn="l">
              <a:lnSpc>
                <a:spcPct val="90000"/>
              </a:lnSpc>
              <a:buNone/>
              <a:defRPr sz="1800" b="0" i="0">
                <a:solidFill>
                  <a:srgbClr val="B3252E"/>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6" name="Text Placeholder 12">
            <a:extLst>
              <a:ext uri="{FF2B5EF4-FFF2-40B4-BE49-F238E27FC236}">
                <a16:creationId xmlns:a16="http://schemas.microsoft.com/office/drawing/2014/main" id="{9BDD2CC1-5E1E-A249-A7A5-AE4A1333D147}"/>
              </a:ext>
            </a:extLst>
          </p:cNvPr>
          <p:cNvSpPr>
            <a:spLocks noGrp="1"/>
          </p:cNvSpPr>
          <p:nvPr>
            <p:ph type="body" sz="quarter" idx="15"/>
          </p:nvPr>
        </p:nvSpPr>
        <p:spPr>
          <a:xfrm>
            <a:off x="4267994" y="1597967"/>
            <a:ext cx="3542400" cy="297314"/>
          </a:xfrm>
          <a:prstGeom prst="rect">
            <a:avLst/>
          </a:prstGeom>
        </p:spPr>
        <p:txBody>
          <a:bodyPr lIns="0" tIns="0" rIns="0" bIns="0">
            <a:noAutofit/>
          </a:bodyPr>
          <a:lstStyle>
            <a:lvl1pPr marL="0" indent="0" algn="l">
              <a:lnSpc>
                <a:spcPct val="90000"/>
              </a:lnSpc>
              <a:buNone/>
              <a:defRPr sz="1800" b="0" i="0">
                <a:solidFill>
                  <a:srgbClr val="F17A26"/>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8" name="Text Placeholder 12">
            <a:extLst>
              <a:ext uri="{FF2B5EF4-FFF2-40B4-BE49-F238E27FC236}">
                <a16:creationId xmlns:a16="http://schemas.microsoft.com/office/drawing/2014/main" id="{DE52E9E9-EF0F-F148-B77C-A1985515528A}"/>
              </a:ext>
            </a:extLst>
          </p:cNvPr>
          <p:cNvSpPr>
            <a:spLocks noGrp="1"/>
          </p:cNvSpPr>
          <p:nvPr>
            <p:ph type="body" sz="quarter" idx="17"/>
          </p:nvPr>
        </p:nvSpPr>
        <p:spPr>
          <a:xfrm>
            <a:off x="8130748" y="1597967"/>
            <a:ext cx="3542400" cy="297314"/>
          </a:xfrm>
          <a:prstGeom prst="rect">
            <a:avLst/>
          </a:prstGeom>
        </p:spPr>
        <p:txBody>
          <a:bodyPr lIns="0" tIns="0" rIns="0" bIns="0">
            <a:noAutofit/>
          </a:bodyPr>
          <a:lstStyle>
            <a:lvl1pPr marL="0" indent="0" algn="l">
              <a:lnSpc>
                <a:spcPct val="90000"/>
              </a:lnSpc>
              <a:buNone/>
              <a:defRPr sz="1800" b="0" i="0">
                <a:solidFill>
                  <a:srgbClr val="2B9E48"/>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4">
            <a:extLst>
              <a:ext uri="{FF2B5EF4-FFF2-40B4-BE49-F238E27FC236}">
                <a16:creationId xmlns:a16="http://schemas.microsoft.com/office/drawing/2014/main" id="{FA4AA16A-AF07-4A4A-AA0D-C83BCCC518CB}"/>
              </a:ext>
            </a:extLst>
          </p:cNvPr>
          <p:cNvSpPr>
            <a:spLocks noGrp="1"/>
          </p:cNvSpPr>
          <p:nvPr>
            <p:ph type="body" sz="quarter" idx="18"/>
          </p:nvPr>
        </p:nvSpPr>
        <p:spPr>
          <a:xfrm>
            <a:off x="371475"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4">
            <a:extLst>
              <a:ext uri="{FF2B5EF4-FFF2-40B4-BE49-F238E27FC236}">
                <a16:creationId xmlns:a16="http://schemas.microsoft.com/office/drawing/2014/main" id="{478D611E-AB20-6F4F-AAF0-75575E9D6DB6}"/>
              </a:ext>
            </a:extLst>
          </p:cNvPr>
          <p:cNvSpPr>
            <a:spLocks noGrp="1"/>
          </p:cNvSpPr>
          <p:nvPr>
            <p:ph type="body" sz="quarter" idx="19"/>
          </p:nvPr>
        </p:nvSpPr>
        <p:spPr>
          <a:xfrm>
            <a:off x="4267994"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a:extLst>
              <a:ext uri="{FF2B5EF4-FFF2-40B4-BE49-F238E27FC236}">
                <a16:creationId xmlns:a16="http://schemas.microsoft.com/office/drawing/2014/main" id="{37BEB711-C86D-6A42-AF2D-7578AE11B32E}"/>
              </a:ext>
            </a:extLst>
          </p:cNvPr>
          <p:cNvSpPr>
            <a:spLocks noGrp="1"/>
          </p:cNvSpPr>
          <p:nvPr>
            <p:ph type="body" sz="quarter" idx="20"/>
          </p:nvPr>
        </p:nvSpPr>
        <p:spPr>
          <a:xfrm>
            <a:off x="8154194"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50146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xecSummary-Ins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337839D-3E87-9946-9EF1-9F4ECADABFBD}"/>
              </a:ext>
            </a:extLst>
          </p:cNvPr>
          <p:cNvSpPr/>
          <p:nvPr userDrawn="1"/>
        </p:nvSpPr>
        <p:spPr>
          <a:xfrm>
            <a:off x="1" y="0"/>
            <a:ext cx="3293806" cy="6858000"/>
          </a:xfrm>
          <a:prstGeom prst="rect">
            <a:avLst/>
          </a:prstGeom>
          <a:gradFill>
            <a:gsLst>
              <a:gs pos="21000">
                <a:srgbClr val="2576B7"/>
              </a:gs>
              <a:gs pos="87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10" name="Picture 9" descr="A close up of a logo&#10;&#10;Description automatically generated">
            <a:extLst>
              <a:ext uri="{FF2B5EF4-FFF2-40B4-BE49-F238E27FC236}">
                <a16:creationId xmlns:a16="http://schemas.microsoft.com/office/drawing/2014/main" id="{E5D50CBB-3A71-9340-95F5-5C848CF4D0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7727" r="29802" b="15666"/>
          <a:stretch/>
        </p:blipFill>
        <p:spPr>
          <a:xfrm>
            <a:off x="0" y="2094271"/>
            <a:ext cx="3259394" cy="4763729"/>
          </a:xfrm>
          <a:prstGeom prst="rect">
            <a:avLst/>
          </a:prstGeom>
        </p:spPr>
      </p:pic>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46192" y="1710797"/>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51E67745-F8B6-7742-9C85-BF94D59B17E3}"/>
              </a:ext>
            </a:extLst>
          </p:cNvPr>
          <p:cNvSpPr>
            <a:spLocks noGrp="1"/>
          </p:cNvSpPr>
          <p:nvPr>
            <p:ph type="body" sz="quarter" idx="15"/>
          </p:nvPr>
        </p:nvSpPr>
        <p:spPr>
          <a:xfrm>
            <a:off x="3646192" y="3288813"/>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FD5BBA39-4C80-D648-B340-F00E0C6C3B2C}"/>
              </a:ext>
            </a:extLst>
          </p:cNvPr>
          <p:cNvSpPr>
            <a:spLocks noGrp="1"/>
          </p:cNvSpPr>
          <p:nvPr>
            <p:ph type="body" sz="quarter" idx="17"/>
          </p:nvPr>
        </p:nvSpPr>
        <p:spPr>
          <a:xfrm>
            <a:off x="3646192" y="4890932"/>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4" name="Text Placeholder 11">
            <a:extLst>
              <a:ext uri="{FF2B5EF4-FFF2-40B4-BE49-F238E27FC236}">
                <a16:creationId xmlns:a16="http://schemas.microsoft.com/office/drawing/2014/main" id="{D313ADEA-A1F4-A542-85A5-487F1DAC52A4}"/>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ct val="9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4">
            <a:extLst>
              <a:ext uri="{FF2B5EF4-FFF2-40B4-BE49-F238E27FC236}">
                <a16:creationId xmlns:a16="http://schemas.microsoft.com/office/drawing/2014/main" id="{2502EE92-7C7A-FA4E-AE72-3E591F5B1581}"/>
              </a:ext>
            </a:extLst>
          </p:cNvPr>
          <p:cNvSpPr>
            <a:spLocks noGrp="1"/>
          </p:cNvSpPr>
          <p:nvPr>
            <p:ph type="body" sz="quarter" idx="18"/>
          </p:nvPr>
        </p:nvSpPr>
        <p:spPr>
          <a:xfrm>
            <a:off x="5232400" y="1710872"/>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4">
            <a:extLst>
              <a:ext uri="{FF2B5EF4-FFF2-40B4-BE49-F238E27FC236}">
                <a16:creationId xmlns:a16="http://schemas.microsoft.com/office/drawing/2014/main" id="{98706D75-EAF6-024B-B02C-354058500E9C}"/>
              </a:ext>
            </a:extLst>
          </p:cNvPr>
          <p:cNvSpPr>
            <a:spLocks noGrp="1"/>
          </p:cNvSpPr>
          <p:nvPr>
            <p:ph type="body" sz="quarter" idx="19"/>
          </p:nvPr>
        </p:nvSpPr>
        <p:spPr>
          <a:xfrm>
            <a:off x="5232400" y="3276600"/>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4">
            <a:extLst>
              <a:ext uri="{FF2B5EF4-FFF2-40B4-BE49-F238E27FC236}">
                <a16:creationId xmlns:a16="http://schemas.microsoft.com/office/drawing/2014/main" id="{8021F9AD-DC72-2E4A-948D-1084BB950A0D}"/>
              </a:ext>
            </a:extLst>
          </p:cNvPr>
          <p:cNvSpPr>
            <a:spLocks noGrp="1"/>
          </p:cNvSpPr>
          <p:nvPr>
            <p:ph type="body" sz="quarter" idx="20"/>
          </p:nvPr>
        </p:nvSpPr>
        <p:spPr>
          <a:xfrm>
            <a:off x="5232400" y="4876800"/>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3373356"/>
      </p:ext>
    </p:extLst>
  </p:cSld>
  <p:clrMapOvr>
    <a:masterClrMapping/>
  </p:clrMapOvr>
  <p:extLst>
    <p:ext uri="{DCECCB84-F9BA-43D5-87BE-67443E8EF086}">
      <p15:sldGuideLst xmlns:p15="http://schemas.microsoft.com/office/powerpoint/2012/main">
        <p15:guide id="1" orient="horz" pos="1185"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se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30021"/>
            <a:ext cx="4983207" cy="1130188"/>
          </a:xfrm>
        </p:spPr>
        <p:txBody>
          <a:bodyPr>
            <a:noAutofit/>
          </a:bodyPr>
          <a:lstStyle>
            <a:lvl1pPr>
              <a:lnSpc>
                <a:spcPct val="90000"/>
              </a:lnSpc>
              <a:defRPr b="0" i="0">
                <a:solidFill>
                  <a:srgbClr val="4A4A4A"/>
                </a:solidFill>
              </a:defRPr>
            </a:lvl1pPr>
          </a:lstStyle>
          <a:p>
            <a:r>
              <a:rPr lang="en-CA" spc="-85">
                <a:solidFill>
                  <a:srgbClr val="636363"/>
                </a:solidFill>
              </a:rPr>
              <a:t>Executive</a:t>
            </a:r>
            <a:r>
              <a:rPr lang="en-CA" spc="-188">
                <a:solidFill>
                  <a:srgbClr val="636363"/>
                </a:solidFill>
              </a:rPr>
              <a:t> </a:t>
            </a:r>
            <a:r>
              <a:rPr lang="en-CA" spc="-79">
                <a:solidFill>
                  <a:srgbClr val="636363"/>
                </a:solidFill>
              </a:rPr>
              <a:t>Brief  </a:t>
            </a:r>
            <a:r>
              <a:rPr lang="en-CA" spc="-61">
                <a:solidFill>
                  <a:srgbClr val="636363"/>
                </a:solidFill>
              </a:rPr>
              <a:t>Case</a:t>
            </a:r>
            <a:r>
              <a:rPr lang="en-CA" spc="-158">
                <a:solidFill>
                  <a:srgbClr val="636363"/>
                </a:solidFill>
              </a:rPr>
              <a:t> </a:t>
            </a:r>
            <a:r>
              <a:rPr lang="en-CA" spc="-79">
                <a:solidFill>
                  <a:srgbClr val="636363"/>
                </a:solidFill>
              </a:rPr>
              <a:t>Study</a:t>
            </a:r>
            <a:endParaRPr lang="en-US"/>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7032625" y="2124635"/>
            <a:ext cx="4860925"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a:latin typeface="Roboto Condensed Light" panose="02000000000000000000" pitchFamily="2" charset="0"/>
            </a:endParaRP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8005763" y="1124222"/>
            <a:ext cx="1445326" cy="394612"/>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8005763" y="977814"/>
            <a:ext cx="1251459" cy="15356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54" name="Text Placeholder 14">
            <a:extLst>
              <a:ext uri="{FF2B5EF4-FFF2-40B4-BE49-F238E27FC236}">
                <a16:creationId xmlns:a16="http://schemas.microsoft.com/office/drawing/2014/main" id="{F31ECC89-3950-A44A-B9C2-4DF5545FAD1B}"/>
              </a:ext>
            </a:extLst>
          </p:cNvPr>
          <p:cNvSpPr>
            <a:spLocks noGrp="1"/>
          </p:cNvSpPr>
          <p:nvPr>
            <p:ph type="body" sz="quarter" idx="19"/>
          </p:nvPr>
        </p:nvSpPr>
        <p:spPr>
          <a:xfrm>
            <a:off x="7580896" y="2505635"/>
            <a:ext cx="3764382" cy="466166"/>
          </a:xfrm>
          <a:prstGeom prst="rect">
            <a:avLst/>
          </a:prstGeom>
        </p:spPr>
        <p:txBody>
          <a:bodyPr lIns="0" tIns="0" rIns="0" bIns="0">
            <a:noAutofit/>
          </a:bodyPr>
          <a:lstStyle>
            <a:lvl1pPr marL="0" indent="0" algn="ctr">
              <a:lnSpc>
                <a:spcPct val="100000"/>
              </a:lnSpc>
              <a:buNone/>
              <a:defRPr sz="1200" b="1" i="0">
                <a:solidFill>
                  <a:srgbClr val="4A4A4A"/>
                </a:solidFill>
                <a:latin typeface="Montserrat"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6" name="Text Placeholder 14">
            <a:extLst>
              <a:ext uri="{FF2B5EF4-FFF2-40B4-BE49-F238E27FC236}">
                <a16:creationId xmlns:a16="http://schemas.microsoft.com/office/drawing/2014/main" id="{A22EAF47-EEBC-D948-B06F-19136CA108E3}"/>
              </a:ext>
            </a:extLst>
          </p:cNvPr>
          <p:cNvSpPr>
            <a:spLocks noGrp="1"/>
          </p:cNvSpPr>
          <p:nvPr>
            <p:ph type="body" sz="quarter" idx="21"/>
          </p:nvPr>
        </p:nvSpPr>
        <p:spPr>
          <a:xfrm>
            <a:off x="7930078" y="5545418"/>
            <a:ext cx="1523206" cy="363070"/>
          </a:xfrm>
          <a:prstGeom prst="rect">
            <a:avLst/>
          </a:prstGeom>
        </p:spPr>
        <p:txBody>
          <a:bodyPr lIns="0" tIns="0" rIns="0" bIns="0">
            <a:noAutofit/>
          </a:bodyPr>
          <a:lstStyle>
            <a:lvl1pPr marL="0" indent="0" algn="l">
              <a:lnSpc>
                <a:spcPct val="100000"/>
              </a:lnSpc>
              <a:buNone/>
              <a:defRPr sz="10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7" name="Text Placeholder 14">
            <a:extLst>
              <a:ext uri="{FF2B5EF4-FFF2-40B4-BE49-F238E27FC236}">
                <a16:creationId xmlns:a16="http://schemas.microsoft.com/office/drawing/2014/main" id="{225195DF-386A-244D-B51F-F0ACC086AAA5}"/>
              </a:ext>
            </a:extLst>
          </p:cNvPr>
          <p:cNvSpPr>
            <a:spLocks noGrp="1"/>
          </p:cNvSpPr>
          <p:nvPr>
            <p:ph type="body" sz="quarter" idx="22"/>
          </p:nvPr>
        </p:nvSpPr>
        <p:spPr>
          <a:xfrm>
            <a:off x="7648132" y="3106269"/>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8" name="Text Placeholder 14">
            <a:extLst>
              <a:ext uri="{FF2B5EF4-FFF2-40B4-BE49-F238E27FC236}">
                <a16:creationId xmlns:a16="http://schemas.microsoft.com/office/drawing/2014/main" id="{E048AD23-3AE7-3B47-A0E6-79A758C4FE7C}"/>
              </a:ext>
            </a:extLst>
          </p:cNvPr>
          <p:cNvSpPr>
            <a:spLocks noGrp="1"/>
          </p:cNvSpPr>
          <p:nvPr>
            <p:ph type="body" sz="quarter" idx="23"/>
          </p:nvPr>
        </p:nvSpPr>
        <p:spPr>
          <a:xfrm>
            <a:off x="7648132" y="3555625"/>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9" name="Text Placeholder 14">
            <a:extLst>
              <a:ext uri="{FF2B5EF4-FFF2-40B4-BE49-F238E27FC236}">
                <a16:creationId xmlns:a16="http://schemas.microsoft.com/office/drawing/2014/main" id="{E09D719C-E598-1F42-A9D2-1903F3008133}"/>
              </a:ext>
            </a:extLst>
          </p:cNvPr>
          <p:cNvSpPr>
            <a:spLocks noGrp="1"/>
          </p:cNvSpPr>
          <p:nvPr>
            <p:ph type="body" sz="quarter" idx="24"/>
          </p:nvPr>
        </p:nvSpPr>
        <p:spPr>
          <a:xfrm>
            <a:off x="7648132" y="4004981"/>
            <a:ext cx="3629911" cy="413999"/>
          </a:xfrm>
          <a:prstGeom prst="rect">
            <a:avLst/>
          </a:prstGeom>
          <a:solidFill>
            <a:srgbClr val="16476E"/>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0" name="Text Placeholder 14">
            <a:extLst>
              <a:ext uri="{FF2B5EF4-FFF2-40B4-BE49-F238E27FC236}">
                <a16:creationId xmlns:a16="http://schemas.microsoft.com/office/drawing/2014/main" id="{D32BE5B8-1D82-2A41-AFFB-C4E4055FFAA1}"/>
              </a:ext>
            </a:extLst>
          </p:cNvPr>
          <p:cNvSpPr>
            <a:spLocks noGrp="1"/>
          </p:cNvSpPr>
          <p:nvPr>
            <p:ph type="body" sz="quarter" idx="25"/>
          </p:nvPr>
        </p:nvSpPr>
        <p:spPr>
          <a:xfrm>
            <a:off x="7648132" y="4454337"/>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1" name="Text Placeholder 14">
            <a:extLst>
              <a:ext uri="{FF2B5EF4-FFF2-40B4-BE49-F238E27FC236}">
                <a16:creationId xmlns:a16="http://schemas.microsoft.com/office/drawing/2014/main" id="{8772DFBE-EF03-9343-AAE3-3C089F7E3230}"/>
              </a:ext>
            </a:extLst>
          </p:cNvPr>
          <p:cNvSpPr>
            <a:spLocks noGrp="1"/>
          </p:cNvSpPr>
          <p:nvPr>
            <p:ph type="body" sz="quarter" idx="26"/>
          </p:nvPr>
        </p:nvSpPr>
        <p:spPr>
          <a:xfrm>
            <a:off x="7648132" y="4903694"/>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3" name="Text Placeholder 14">
            <a:extLst>
              <a:ext uri="{FF2B5EF4-FFF2-40B4-BE49-F238E27FC236}">
                <a16:creationId xmlns:a16="http://schemas.microsoft.com/office/drawing/2014/main" id="{668AF041-2646-BB44-9FCB-DC5E5E798237}"/>
              </a:ext>
            </a:extLst>
          </p:cNvPr>
          <p:cNvSpPr>
            <a:spLocks noGrp="1"/>
          </p:cNvSpPr>
          <p:nvPr>
            <p:ph type="body" sz="quarter" idx="27"/>
          </p:nvPr>
        </p:nvSpPr>
        <p:spPr>
          <a:xfrm>
            <a:off x="9960583" y="5545418"/>
            <a:ext cx="1342417" cy="363070"/>
          </a:xfrm>
          <a:prstGeom prst="rect">
            <a:avLst/>
          </a:prstGeom>
        </p:spPr>
        <p:txBody>
          <a:bodyPr lIns="0" tIns="0" rIns="0" bIns="0">
            <a:noAutofit/>
          </a:bodyPr>
          <a:lstStyle>
            <a:lvl1pPr marL="0" indent="0" algn="l">
              <a:lnSpc>
                <a:spcPct val="100000"/>
              </a:lnSpc>
              <a:buNone/>
              <a:defRPr sz="10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2" name="Text Placeholder 11">
            <a:extLst>
              <a:ext uri="{FF2B5EF4-FFF2-40B4-BE49-F238E27FC236}">
                <a16:creationId xmlns:a16="http://schemas.microsoft.com/office/drawing/2014/main" id="{D99FFE4F-9691-A64B-AC9F-F3ECB412E67D}"/>
              </a:ext>
            </a:extLst>
          </p:cNvPr>
          <p:cNvSpPr>
            <a:spLocks noGrp="1"/>
          </p:cNvSpPr>
          <p:nvPr>
            <p:ph type="body" sz="quarter" idx="11"/>
          </p:nvPr>
        </p:nvSpPr>
        <p:spPr>
          <a:xfrm>
            <a:off x="367657" y="1998139"/>
            <a:ext cx="5247331" cy="36406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0" name="Text Placeholder 4">
            <a:extLst>
              <a:ext uri="{FF2B5EF4-FFF2-40B4-BE49-F238E27FC236}">
                <a16:creationId xmlns:a16="http://schemas.microsoft.com/office/drawing/2014/main" id="{0EA0FFF8-F61B-EC44-B4DB-C862F0CA1FB3}"/>
              </a:ext>
            </a:extLst>
          </p:cNvPr>
          <p:cNvSpPr>
            <a:spLocks noGrp="1"/>
          </p:cNvSpPr>
          <p:nvPr>
            <p:ph type="body" sz="quarter" idx="32"/>
          </p:nvPr>
        </p:nvSpPr>
        <p:spPr>
          <a:xfrm>
            <a:off x="371475" y="2412622"/>
            <a:ext cx="5689600" cy="2605945"/>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CDAEF467-C38A-4640-8685-AE1876532B8F}"/>
              </a:ext>
            </a:extLst>
          </p:cNvPr>
          <p:cNvSpPr>
            <a:spLocks noGrp="1"/>
          </p:cNvSpPr>
          <p:nvPr>
            <p:ph type="body" sz="quarter" idx="33"/>
          </p:nvPr>
        </p:nvSpPr>
        <p:spPr>
          <a:xfrm>
            <a:off x="371475" y="5410201"/>
            <a:ext cx="5689600" cy="79921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4231"/>
      </p:ext>
    </p:extLst>
  </p:cSld>
  <p:clrMapOvr>
    <a:masterClrMapping/>
  </p:clrMapOvr>
  <p:extLst>
    <p:ext uri="{DCECCB84-F9BA-43D5-87BE-67443E8EF086}">
      <p15:sldGuideLst xmlns:p15="http://schemas.microsoft.com/office/powerpoint/2012/main">
        <p15:guide id="1" orient="horz" pos="89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aseStudy-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44309"/>
            <a:ext cx="4239409" cy="1130188"/>
          </a:xfrm>
        </p:spPr>
        <p:txBody>
          <a:bodyPr>
            <a:noAutofit/>
          </a:bodyPr>
          <a:lstStyle>
            <a:lvl1pPr>
              <a:lnSpc>
                <a:spcPct val="90000"/>
              </a:lnSpc>
              <a:defRPr b="0" i="0">
                <a:solidFill>
                  <a:srgbClr val="4A4A4A"/>
                </a:solidFill>
              </a:defRPr>
            </a:lvl1pPr>
          </a:lstStyle>
          <a:p>
            <a:r>
              <a:rPr lang="en-CA" spc="-85" dirty="0">
                <a:solidFill>
                  <a:srgbClr val="636363"/>
                </a:solidFill>
              </a:rPr>
              <a:t>Executive</a:t>
            </a:r>
            <a:r>
              <a:rPr lang="en-CA" spc="-188" dirty="0">
                <a:solidFill>
                  <a:srgbClr val="636363"/>
                </a:solidFill>
              </a:rPr>
              <a:t> </a:t>
            </a:r>
            <a:r>
              <a:rPr lang="en-CA" spc="-79" dirty="0">
                <a:solidFill>
                  <a:srgbClr val="636363"/>
                </a:solidFill>
              </a:rPr>
              <a:t>Brief  </a:t>
            </a:r>
            <a:r>
              <a:rPr lang="en-CA" spc="-61" dirty="0">
                <a:solidFill>
                  <a:srgbClr val="636363"/>
                </a:solidFill>
              </a:rPr>
              <a:t>Case</a:t>
            </a:r>
            <a:r>
              <a:rPr lang="en-CA" spc="-158" dirty="0">
                <a:solidFill>
                  <a:srgbClr val="636363"/>
                </a:solidFill>
              </a:rPr>
              <a:t> </a:t>
            </a:r>
            <a:r>
              <a:rPr lang="en-CA" spc="-79" dirty="0">
                <a:solidFill>
                  <a:srgbClr val="636363"/>
                </a:solidFill>
              </a:rPr>
              <a:t>Study</a:t>
            </a:r>
            <a:endParaRPr lang="en-US" dirty="0"/>
          </a:p>
        </p:txBody>
      </p:sp>
      <p:sp>
        <p:nvSpPr>
          <p:cNvPr id="35" name="Picture Placeholder 4">
            <a:extLst>
              <a:ext uri="{FF2B5EF4-FFF2-40B4-BE49-F238E27FC236}">
                <a16:creationId xmlns:a16="http://schemas.microsoft.com/office/drawing/2014/main" id="{AFE4CAC1-B9B9-024E-B3E7-4D1206EF72DF}"/>
              </a:ext>
            </a:extLst>
          </p:cNvPr>
          <p:cNvSpPr>
            <a:spLocks noGrp="1"/>
          </p:cNvSpPr>
          <p:nvPr>
            <p:ph type="pic" sz="quarter" idx="30"/>
          </p:nvPr>
        </p:nvSpPr>
        <p:spPr>
          <a:xfrm>
            <a:off x="7032624" y="2124635"/>
            <a:ext cx="4860925" cy="4047564"/>
          </a:xfrm>
          <a:prstGeom prst="rect">
            <a:avLst/>
          </a:prstGeom>
        </p:spPr>
        <p:txBody>
          <a:bodyPr>
            <a:noAutofit/>
          </a:bodyPr>
          <a:lstStyle>
            <a:lvl1pPr marL="0" indent="0">
              <a:buNone/>
              <a:defRPr b="0" i="0">
                <a:latin typeface="Roboto Condensed Light" panose="02000000000000000000" pitchFamily="2" charset="0"/>
              </a:defRPr>
            </a:lvl1pPr>
          </a:lstStyle>
          <a:p>
            <a:endParaRPr lang="en-US"/>
          </a:p>
        </p:txBody>
      </p:sp>
      <p:sp>
        <p:nvSpPr>
          <p:cNvPr id="14" name="Text Placeholder 12">
            <a:extLst>
              <a:ext uri="{FF2B5EF4-FFF2-40B4-BE49-F238E27FC236}">
                <a16:creationId xmlns:a16="http://schemas.microsoft.com/office/drawing/2014/main" id="{7D441952-BD23-B242-9B5C-D5C6DA3DE40B}"/>
              </a:ext>
            </a:extLst>
          </p:cNvPr>
          <p:cNvSpPr>
            <a:spLocks noGrp="1"/>
          </p:cNvSpPr>
          <p:nvPr>
            <p:ph type="body" sz="quarter" idx="15"/>
          </p:nvPr>
        </p:nvSpPr>
        <p:spPr>
          <a:xfrm>
            <a:off x="8005763" y="1124222"/>
            <a:ext cx="1404051" cy="410110"/>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8D823B61-7726-3346-846D-40B1264E5986}"/>
              </a:ext>
            </a:extLst>
          </p:cNvPr>
          <p:cNvSpPr>
            <a:spLocks noGrp="1"/>
          </p:cNvSpPr>
          <p:nvPr>
            <p:ph type="body" sz="quarter" idx="16" hasCustomPrompt="1"/>
          </p:nvPr>
        </p:nvSpPr>
        <p:spPr>
          <a:xfrm>
            <a:off x="8005764" y="977814"/>
            <a:ext cx="1173968" cy="122566"/>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16" name="Text Placeholder 12">
            <a:extLst>
              <a:ext uri="{FF2B5EF4-FFF2-40B4-BE49-F238E27FC236}">
                <a16:creationId xmlns:a16="http://schemas.microsoft.com/office/drawing/2014/main" id="{AF958D72-D010-BD41-AAB3-D39EB2105AF5}"/>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FB09F62B-9BDB-BC45-A3AC-9FFB6C0402B7}"/>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20" name="Text Placeholder 14">
            <a:extLst>
              <a:ext uri="{FF2B5EF4-FFF2-40B4-BE49-F238E27FC236}">
                <a16:creationId xmlns:a16="http://schemas.microsoft.com/office/drawing/2014/main" id="{1BC12CB5-9BB7-8C49-8194-139E3BAA7D69}"/>
              </a:ext>
            </a:extLst>
          </p:cNvPr>
          <p:cNvSpPr>
            <a:spLocks noGrp="1"/>
          </p:cNvSpPr>
          <p:nvPr>
            <p:ph type="body" sz="quarter" idx="32"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1" name="Text Placeholder 11">
            <a:extLst>
              <a:ext uri="{FF2B5EF4-FFF2-40B4-BE49-F238E27FC236}">
                <a16:creationId xmlns:a16="http://schemas.microsoft.com/office/drawing/2014/main" id="{36501568-0B5A-3B46-9D7A-7765F33AA1B2}"/>
              </a:ext>
            </a:extLst>
          </p:cNvPr>
          <p:cNvSpPr>
            <a:spLocks noGrp="1"/>
          </p:cNvSpPr>
          <p:nvPr>
            <p:ph type="body" sz="quarter" idx="11"/>
          </p:nvPr>
        </p:nvSpPr>
        <p:spPr>
          <a:xfrm>
            <a:off x="367657" y="1998139"/>
            <a:ext cx="5247331" cy="36406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2" name="Text Placeholder 4">
            <a:extLst>
              <a:ext uri="{FF2B5EF4-FFF2-40B4-BE49-F238E27FC236}">
                <a16:creationId xmlns:a16="http://schemas.microsoft.com/office/drawing/2014/main" id="{462CEC65-B9EA-EA44-A6D5-1231E78B0881}"/>
              </a:ext>
            </a:extLst>
          </p:cNvPr>
          <p:cNvSpPr>
            <a:spLocks noGrp="1"/>
          </p:cNvSpPr>
          <p:nvPr>
            <p:ph type="body" sz="quarter" idx="33"/>
          </p:nvPr>
        </p:nvSpPr>
        <p:spPr>
          <a:xfrm>
            <a:off x="371475" y="2412622"/>
            <a:ext cx="5689600" cy="2605945"/>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a:extLst>
              <a:ext uri="{FF2B5EF4-FFF2-40B4-BE49-F238E27FC236}">
                <a16:creationId xmlns:a16="http://schemas.microsoft.com/office/drawing/2014/main" id="{1C874C85-5C23-4C46-A544-C114B1F3C76E}"/>
              </a:ext>
            </a:extLst>
          </p:cNvPr>
          <p:cNvSpPr>
            <a:spLocks noGrp="1"/>
          </p:cNvSpPr>
          <p:nvPr>
            <p:ph type="body" sz="quarter" idx="34"/>
          </p:nvPr>
        </p:nvSpPr>
        <p:spPr>
          <a:xfrm>
            <a:off x="371475" y="5410201"/>
            <a:ext cx="5689600" cy="79921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6256557"/>
      </p:ext>
    </p:extLst>
  </p:cSld>
  <p:clrMapOvr>
    <a:masterClrMapping/>
  </p:clrMapOvr>
  <p:extLst>
    <p:ext uri="{DCECCB84-F9BA-43D5-87BE-67443E8EF086}">
      <p15:sldGuideLst xmlns:p15="http://schemas.microsoft.com/office/powerpoint/2012/main">
        <p15:guide id="1" orient="horz" pos="888"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aseStudy-Text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44309"/>
            <a:ext cx="4239409" cy="1130188"/>
          </a:xfrm>
        </p:spPr>
        <p:txBody>
          <a:bodyPr>
            <a:noAutofit/>
          </a:bodyPr>
          <a:lstStyle>
            <a:lvl1pPr>
              <a:lnSpc>
                <a:spcPct val="90000"/>
              </a:lnSpc>
              <a:defRPr b="0" i="0">
                <a:solidFill>
                  <a:srgbClr val="4A4A4A"/>
                </a:solidFill>
              </a:defRPr>
            </a:lvl1pPr>
          </a:lstStyle>
          <a:p>
            <a:r>
              <a:rPr lang="en-CA" spc="-85" dirty="0">
                <a:solidFill>
                  <a:srgbClr val="636363"/>
                </a:solidFill>
              </a:rPr>
              <a:t>Executive</a:t>
            </a:r>
            <a:r>
              <a:rPr lang="en-CA" spc="-188" dirty="0">
                <a:solidFill>
                  <a:srgbClr val="636363"/>
                </a:solidFill>
              </a:rPr>
              <a:t> </a:t>
            </a:r>
            <a:r>
              <a:rPr lang="en-CA" spc="-79" dirty="0">
                <a:solidFill>
                  <a:srgbClr val="636363"/>
                </a:solidFill>
              </a:rPr>
              <a:t>Brief  </a:t>
            </a:r>
            <a:r>
              <a:rPr lang="en-CA" spc="-61" dirty="0">
                <a:solidFill>
                  <a:srgbClr val="636363"/>
                </a:solidFill>
              </a:rPr>
              <a:t>Case</a:t>
            </a:r>
            <a:r>
              <a:rPr lang="en-CA" spc="-158" dirty="0">
                <a:solidFill>
                  <a:srgbClr val="636363"/>
                </a:solidFill>
              </a:rPr>
              <a:t> </a:t>
            </a:r>
            <a:r>
              <a:rPr lang="en-CA" spc="-79" dirty="0">
                <a:solidFill>
                  <a:srgbClr val="636363"/>
                </a:solidFill>
              </a:rPr>
              <a:t>Study</a:t>
            </a:r>
            <a:endParaRPr lang="en-US" dirty="0"/>
          </a:p>
        </p:txBody>
      </p:sp>
      <p:sp>
        <p:nvSpPr>
          <p:cNvPr id="23" name="Text Placeholder 12">
            <a:extLst>
              <a:ext uri="{FF2B5EF4-FFF2-40B4-BE49-F238E27FC236}">
                <a16:creationId xmlns:a16="http://schemas.microsoft.com/office/drawing/2014/main" id="{29150395-533A-924C-B5E0-5EE9880D89B5}"/>
              </a:ext>
            </a:extLst>
          </p:cNvPr>
          <p:cNvSpPr>
            <a:spLocks noGrp="1"/>
          </p:cNvSpPr>
          <p:nvPr>
            <p:ph type="body" sz="quarter" idx="28"/>
          </p:nvPr>
        </p:nvSpPr>
        <p:spPr>
          <a:xfrm>
            <a:off x="5151718" y="925505"/>
            <a:ext cx="2597946" cy="381201"/>
          </a:xfrm>
          <a:prstGeom prst="rect">
            <a:avLst/>
          </a:prstGeom>
        </p:spPr>
        <p:txBody>
          <a:bodyPr lIns="0" tIns="0" rIns="0" bIns="0">
            <a:noAutofit/>
          </a:bodyPr>
          <a:lstStyle>
            <a:lvl1pPr marL="0" indent="0" algn="r">
              <a:lnSpc>
                <a:spcPct val="90000"/>
              </a:lnSpc>
              <a:buNone/>
              <a:defRPr sz="2000" b="0" i="0">
                <a:solidFill>
                  <a:srgbClr val="4A4A4A"/>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4" name="Text Placeholder 12">
            <a:extLst>
              <a:ext uri="{FF2B5EF4-FFF2-40B4-BE49-F238E27FC236}">
                <a16:creationId xmlns:a16="http://schemas.microsoft.com/office/drawing/2014/main" id="{3300E188-1864-0246-AEEF-0DA302745A09}"/>
              </a:ext>
            </a:extLst>
          </p:cNvPr>
          <p:cNvSpPr>
            <a:spLocks noGrp="1"/>
          </p:cNvSpPr>
          <p:nvPr>
            <p:ph type="body" sz="quarter" idx="15"/>
          </p:nvPr>
        </p:nvSpPr>
        <p:spPr>
          <a:xfrm>
            <a:off x="8260185" y="1124222"/>
            <a:ext cx="1381527"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5" name="Text Placeholder 12">
            <a:extLst>
              <a:ext uri="{FF2B5EF4-FFF2-40B4-BE49-F238E27FC236}">
                <a16:creationId xmlns:a16="http://schemas.microsoft.com/office/drawing/2014/main" id="{4042EDEF-8EFA-AA4F-9826-DC81E340633B}"/>
              </a:ext>
            </a:extLst>
          </p:cNvPr>
          <p:cNvSpPr>
            <a:spLocks noGrp="1"/>
          </p:cNvSpPr>
          <p:nvPr>
            <p:ph type="body" sz="quarter" idx="16" hasCustomPrompt="1"/>
          </p:nvPr>
        </p:nvSpPr>
        <p:spPr>
          <a:xfrm>
            <a:off x="8260186" y="977814"/>
            <a:ext cx="1372180"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32" name="Text Placeholder 12">
            <a:extLst>
              <a:ext uri="{FF2B5EF4-FFF2-40B4-BE49-F238E27FC236}">
                <a16:creationId xmlns:a16="http://schemas.microsoft.com/office/drawing/2014/main" id="{70B19ABB-4B00-E74B-89A8-C90E3AFF7591}"/>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3" name="Text Placeholder 12">
            <a:extLst>
              <a:ext uri="{FF2B5EF4-FFF2-40B4-BE49-F238E27FC236}">
                <a16:creationId xmlns:a16="http://schemas.microsoft.com/office/drawing/2014/main" id="{4481DEEF-1C68-3741-B514-B679F5DBB677}"/>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36" name="Text Placeholder 14">
            <a:extLst>
              <a:ext uri="{FF2B5EF4-FFF2-40B4-BE49-F238E27FC236}">
                <a16:creationId xmlns:a16="http://schemas.microsoft.com/office/drawing/2014/main" id="{92FE754F-3797-DD43-AF5E-29DB12099C03}"/>
              </a:ext>
            </a:extLst>
          </p:cNvPr>
          <p:cNvSpPr>
            <a:spLocks noGrp="1"/>
          </p:cNvSpPr>
          <p:nvPr>
            <p:ph type="body" sz="quarter" idx="31"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37" name="Text Placeholder 11">
            <a:extLst>
              <a:ext uri="{FF2B5EF4-FFF2-40B4-BE49-F238E27FC236}">
                <a16:creationId xmlns:a16="http://schemas.microsoft.com/office/drawing/2014/main" id="{80FAEFFE-1DAD-5547-BDCC-FC025A6BEEB1}"/>
              </a:ext>
            </a:extLst>
          </p:cNvPr>
          <p:cNvSpPr>
            <a:spLocks noGrp="1"/>
          </p:cNvSpPr>
          <p:nvPr>
            <p:ph type="body" sz="quarter" idx="11"/>
          </p:nvPr>
        </p:nvSpPr>
        <p:spPr>
          <a:xfrm>
            <a:off x="367657" y="1998139"/>
            <a:ext cx="4761556" cy="36406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Rectangle 37">
            <a:extLst>
              <a:ext uri="{FF2B5EF4-FFF2-40B4-BE49-F238E27FC236}">
                <a16:creationId xmlns:a16="http://schemas.microsoft.com/office/drawing/2014/main" id="{B584FF99-9DA9-0047-B0E1-4CADD3930676}"/>
              </a:ext>
            </a:extLst>
          </p:cNvPr>
          <p:cNvSpPr/>
          <p:nvPr userDrawn="1"/>
        </p:nvSpPr>
        <p:spPr>
          <a:xfrm>
            <a:off x="7032625" y="2124635"/>
            <a:ext cx="4860925"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a:latin typeface="Roboto Condensed Light" panose="02000000000000000000" pitchFamily="2" charset="0"/>
            </a:endParaRPr>
          </a:p>
        </p:txBody>
      </p:sp>
      <p:sp>
        <p:nvSpPr>
          <p:cNvPr id="39" name="Text Placeholder 14">
            <a:extLst>
              <a:ext uri="{FF2B5EF4-FFF2-40B4-BE49-F238E27FC236}">
                <a16:creationId xmlns:a16="http://schemas.microsoft.com/office/drawing/2014/main" id="{258EAA78-7F51-8E4F-9E61-E2647A6F8767}"/>
              </a:ext>
            </a:extLst>
          </p:cNvPr>
          <p:cNvSpPr>
            <a:spLocks noGrp="1"/>
          </p:cNvSpPr>
          <p:nvPr>
            <p:ph type="body" sz="quarter" idx="19"/>
          </p:nvPr>
        </p:nvSpPr>
        <p:spPr>
          <a:xfrm>
            <a:off x="7580896" y="2505635"/>
            <a:ext cx="3764382" cy="466166"/>
          </a:xfrm>
          <a:prstGeom prst="rect">
            <a:avLst/>
          </a:prstGeom>
        </p:spPr>
        <p:txBody>
          <a:bodyPr lIns="0" tIns="0" rIns="0" bIns="0">
            <a:noAutofit/>
          </a:bodyPr>
          <a:lstStyle>
            <a:lvl1pPr marL="0" indent="0" algn="ctr">
              <a:lnSpc>
                <a:spcPct val="100000"/>
              </a:lnSpc>
              <a:buNone/>
              <a:defRPr sz="1200" b="1" i="0">
                <a:solidFill>
                  <a:srgbClr val="4A4A4A"/>
                </a:solidFill>
                <a:latin typeface="Montserrat"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0" name="Text Placeholder 14">
            <a:extLst>
              <a:ext uri="{FF2B5EF4-FFF2-40B4-BE49-F238E27FC236}">
                <a16:creationId xmlns:a16="http://schemas.microsoft.com/office/drawing/2014/main" id="{4B9AA5B1-BA22-C24C-A0E6-CA575EEBE6A3}"/>
              </a:ext>
            </a:extLst>
          </p:cNvPr>
          <p:cNvSpPr>
            <a:spLocks noGrp="1"/>
          </p:cNvSpPr>
          <p:nvPr>
            <p:ph type="body" sz="quarter" idx="21"/>
          </p:nvPr>
        </p:nvSpPr>
        <p:spPr>
          <a:xfrm>
            <a:off x="7930078" y="5545418"/>
            <a:ext cx="1523206" cy="363070"/>
          </a:xfrm>
          <a:prstGeom prst="rect">
            <a:avLst/>
          </a:prstGeom>
        </p:spPr>
        <p:txBody>
          <a:bodyPr lIns="0" tIns="0" rIns="0" bIns="0">
            <a:noAutofit/>
          </a:bodyPr>
          <a:lstStyle>
            <a:lvl1pPr marL="0" indent="0" algn="l">
              <a:lnSpc>
                <a:spcPct val="100000"/>
              </a:lnSpc>
              <a:buNone/>
              <a:defRPr sz="10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1" name="Text Placeholder 14">
            <a:extLst>
              <a:ext uri="{FF2B5EF4-FFF2-40B4-BE49-F238E27FC236}">
                <a16:creationId xmlns:a16="http://schemas.microsoft.com/office/drawing/2014/main" id="{2755B4EA-F05E-CC41-A285-92E1AF10B13A}"/>
              </a:ext>
            </a:extLst>
          </p:cNvPr>
          <p:cNvSpPr>
            <a:spLocks noGrp="1"/>
          </p:cNvSpPr>
          <p:nvPr>
            <p:ph type="body" sz="quarter" idx="22"/>
          </p:nvPr>
        </p:nvSpPr>
        <p:spPr>
          <a:xfrm>
            <a:off x="7648132" y="3106269"/>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2" name="Text Placeholder 14">
            <a:extLst>
              <a:ext uri="{FF2B5EF4-FFF2-40B4-BE49-F238E27FC236}">
                <a16:creationId xmlns:a16="http://schemas.microsoft.com/office/drawing/2014/main" id="{6A0DA0F8-4895-FF44-B91D-5112B0B838EB}"/>
              </a:ext>
            </a:extLst>
          </p:cNvPr>
          <p:cNvSpPr>
            <a:spLocks noGrp="1"/>
          </p:cNvSpPr>
          <p:nvPr>
            <p:ph type="body" sz="quarter" idx="23"/>
          </p:nvPr>
        </p:nvSpPr>
        <p:spPr>
          <a:xfrm>
            <a:off x="7648132" y="3555625"/>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3" name="Text Placeholder 14">
            <a:extLst>
              <a:ext uri="{FF2B5EF4-FFF2-40B4-BE49-F238E27FC236}">
                <a16:creationId xmlns:a16="http://schemas.microsoft.com/office/drawing/2014/main" id="{2A95364D-BAED-AE40-AC31-BEBB9DD40ABD}"/>
              </a:ext>
            </a:extLst>
          </p:cNvPr>
          <p:cNvSpPr>
            <a:spLocks noGrp="1"/>
          </p:cNvSpPr>
          <p:nvPr>
            <p:ph type="body" sz="quarter" idx="24"/>
          </p:nvPr>
        </p:nvSpPr>
        <p:spPr>
          <a:xfrm>
            <a:off x="7648132" y="4004981"/>
            <a:ext cx="3629911" cy="413999"/>
          </a:xfrm>
          <a:prstGeom prst="rect">
            <a:avLst/>
          </a:prstGeom>
          <a:solidFill>
            <a:srgbClr val="16476E"/>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4" name="Text Placeholder 14">
            <a:extLst>
              <a:ext uri="{FF2B5EF4-FFF2-40B4-BE49-F238E27FC236}">
                <a16:creationId xmlns:a16="http://schemas.microsoft.com/office/drawing/2014/main" id="{B765E2A1-DDBC-BF46-9AC6-3AE0D46B4085}"/>
              </a:ext>
            </a:extLst>
          </p:cNvPr>
          <p:cNvSpPr>
            <a:spLocks noGrp="1"/>
          </p:cNvSpPr>
          <p:nvPr>
            <p:ph type="body" sz="quarter" idx="25"/>
          </p:nvPr>
        </p:nvSpPr>
        <p:spPr>
          <a:xfrm>
            <a:off x="7648132" y="4454337"/>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5" name="Text Placeholder 14">
            <a:extLst>
              <a:ext uri="{FF2B5EF4-FFF2-40B4-BE49-F238E27FC236}">
                <a16:creationId xmlns:a16="http://schemas.microsoft.com/office/drawing/2014/main" id="{371799F4-9286-BF45-92F2-0A8083CE9245}"/>
              </a:ext>
            </a:extLst>
          </p:cNvPr>
          <p:cNvSpPr>
            <a:spLocks noGrp="1"/>
          </p:cNvSpPr>
          <p:nvPr>
            <p:ph type="body" sz="quarter" idx="26"/>
          </p:nvPr>
        </p:nvSpPr>
        <p:spPr>
          <a:xfrm>
            <a:off x="7648132" y="4903694"/>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6" name="Text Placeholder 14">
            <a:extLst>
              <a:ext uri="{FF2B5EF4-FFF2-40B4-BE49-F238E27FC236}">
                <a16:creationId xmlns:a16="http://schemas.microsoft.com/office/drawing/2014/main" id="{103D2457-DE1F-044E-87B3-0D345D9FABC4}"/>
              </a:ext>
            </a:extLst>
          </p:cNvPr>
          <p:cNvSpPr>
            <a:spLocks noGrp="1"/>
          </p:cNvSpPr>
          <p:nvPr>
            <p:ph type="body" sz="quarter" idx="27"/>
          </p:nvPr>
        </p:nvSpPr>
        <p:spPr>
          <a:xfrm>
            <a:off x="9960583" y="5545418"/>
            <a:ext cx="1342417" cy="363070"/>
          </a:xfrm>
          <a:prstGeom prst="rect">
            <a:avLst/>
          </a:prstGeom>
        </p:spPr>
        <p:txBody>
          <a:bodyPr lIns="0" tIns="0" rIns="0" bIns="0">
            <a:noAutofit/>
          </a:bodyPr>
          <a:lstStyle>
            <a:lvl1pPr marL="0" indent="0" algn="l">
              <a:lnSpc>
                <a:spcPct val="100000"/>
              </a:lnSpc>
              <a:buNone/>
              <a:defRPr sz="10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4">
            <a:extLst>
              <a:ext uri="{FF2B5EF4-FFF2-40B4-BE49-F238E27FC236}">
                <a16:creationId xmlns:a16="http://schemas.microsoft.com/office/drawing/2014/main" id="{279345FD-BE68-FC47-9A8F-DB7EFEC6E2C9}"/>
              </a:ext>
            </a:extLst>
          </p:cNvPr>
          <p:cNvSpPr>
            <a:spLocks noGrp="1"/>
          </p:cNvSpPr>
          <p:nvPr>
            <p:ph type="body" sz="quarter" idx="32"/>
          </p:nvPr>
        </p:nvSpPr>
        <p:spPr>
          <a:xfrm>
            <a:off x="371475" y="2412622"/>
            <a:ext cx="5689600" cy="2605945"/>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4">
            <a:extLst>
              <a:ext uri="{FF2B5EF4-FFF2-40B4-BE49-F238E27FC236}">
                <a16:creationId xmlns:a16="http://schemas.microsoft.com/office/drawing/2014/main" id="{FCCF63A8-C5C7-7A40-847E-1DA929CB145A}"/>
              </a:ext>
            </a:extLst>
          </p:cNvPr>
          <p:cNvSpPr>
            <a:spLocks noGrp="1"/>
          </p:cNvSpPr>
          <p:nvPr>
            <p:ph type="body" sz="quarter" idx="33"/>
          </p:nvPr>
        </p:nvSpPr>
        <p:spPr>
          <a:xfrm>
            <a:off x="371475" y="5410201"/>
            <a:ext cx="5689600" cy="79921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5684148"/>
      </p:ext>
    </p:extLst>
  </p:cSld>
  <p:clrMapOvr>
    <a:masterClrMapping/>
  </p:clrMapOvr>
  <p:extLst>
    <p:ext uri="{DCECCB84-F9BA-43D5-87BE-67443E8EF086}">
      <p15:sldGuideLst xmlns:p15="http://schemas.microsoft.com/office/powerpoint/2012/main">
        <p15:guide id="1" orient="horz" pos="890">
          <p15:clr>
            <a:srgbClr val="FBAE40"/>
          </p15:clr>
        </p15:guide>
        <p15:guide id="2" orient="horz" pos="3906"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aseStudy-TextLogo-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44309"/>
            <a:ext cx="4239409" cy="1130188"/>
          </a:xfrm>
        </p:spPr>
        <p:txBody>
          <a:bodyPr>
            <a:noAutofit/>
          </a:bodyPr>
          <a:lstStyle>
            <a:lvl1pPr>
              <a:lnSpc>
                <a:spcPct val="90000"/>
              </a:lnSpc>
              <a:defRPr b="0" i="0">
                <a:solidFill>
                  <a:srgbClr val="4A4A4A"/>
                </a:solidFill>
              </a:defRPr>
            </a:lvl1pPr>
          </a:lstStyle>
          <a:p>
            <a:r>
              <a:rPr lang="en-CA" spc="-85">
                <a:solidFill>
                  <a:srgbClr val="636363"/>
                </a:solidFill>
              </a:rPr>
              <a:t>Executive</a:t>
            </a:r>
            <a:r>
              <a:rPr lang="en-CA" spc="-188">
                <a:solidFill>
                  <a:srgbClr val="636363"/>
                </a:solidFill>
              </a:rPr>
              <a:t> </a:t>
            </a:r>
            <a:r>
              <a:rPr lang="en-CA" spc="-79">
                <a:solidFill>
                  <a:srgbClr val="636363"/>
                </a:solidFill>
              </a:rPr>
              <a:t>Brief  </a:t>
            </a:r>
            <a:r>
              <a:rPr lang="en-CA" spc="-61">
                <a:solidFill>
                  <a:srgbClr val="636363"/>
                </a:solidFill>
              </a:rPr>
              <a:t>Case</a:t>
            </a:r>
            <a:r>
              <a:rPr lang="en-CA" spc="-158">
                <a:solidFill>
                  <a:srgbClr val="636363"/>
                </a:solidFill>
              </a:rPr>
              <a:t> </a:t>
            </a:r>
            <a:r>
              <a:rPr lang="en-CA" spc="-79">
                <a:solidFill>
                  <a:srgbClr val="636363"/>
                </a:solidFill>
              </a:rPr>
              <a:t>Study</a:t>
            </a:r>
            <a:endParaRPr lang="en-US"/>
          </a:p>
        </p:txBody>
      </p:sp>
      <p:sp>
        <p:nvSpPr>
          <p:cNvPr id="5" name="Picture Placeholder 4">
            <a:extLst>
              <a:ext uri="{FF2B5EF4-FFF2-40B4-BE49-F238E27FC236}">
                <a16:creationId xmlns:a16="http://schemas.microsoft.com/office/drawing/2014/main" id="{BD02F7BC-5E27-B947-98B0-D0410A83F4FB}"/>
              </a:ext>
            </a:extLst>
          </p:cNvPr>
          <p:cNvSpPr>
            <a:spLocks noGrp="1"/>
          </p:cNvSpPr>
          <p:nvPr>
            <p:ph type="pic" sz="quarter" idx="30"/>
          </p:nvPr>
        </p:nvSpPr>
        <p:spPr>
          <a:xfrm>
            <a:off x="7032624" y="2124635"/>
            <a:ext cx="4860925" cy="4047564"/>
          </a:xfrm>
          <a:prstGeom prst="rect">
            <a:avLst/>
          </a:prstGeom>
        </p:spPr>
        <p:txBody>
          <a:bodyPr>
            <a:noAutofit/>
          </a:bodyPr>
          <a:lstStyle>
            <a:lvl1pPr marL="0" indent="0">
              <a:buNone/>
              <a:defRPr b="0" i="0">
                <a:latin typeface="Roboto Condensed Light" panose="02000000000000000000" pitchFamily="2" charset="0"/>
              </a:defRPr>
            </a:lvl1pPr>
          </a:lstStyle>
          <a:p>
            <a:endParaRPr lang="en-US"/>
          </a:p>
        </p:txBody>
      </p:sp>
      <p:sp>
        <p:nvSpPr>
          <p:cNvPr id="15" name="Text Placeholder 12">
            <a:extLst>
              <a:ext uri="{FF2B5EF4-FFF2-40B4-BE49-F238E27FC236}">
                <a16:creationId xmlns:a16="http://schemas.microsoft.com/office/drawing/2014/main" id="{45266D87-0C7A-414D-A0E7-C3EE0FAF03AF}"/>
              </a:ext>
            </a:extLst>
          </p:cNvPr>
          <p:cNvSpPr>
            <a:spLocks noGrp="1"/>
          </p:cNvSpPr>
          <p:nvPr>
            <p:ph type="body" sz="quarter" idx="28"/>
          </p:nvPr>
        </p:nvSpPr>
        <p:spPr>
          <a:xfrm>
            <a:off x="5151718" y="925505"/>
            <a:ext cx="2597946" cy="381201"/>
          </a:xfrm>
          <a:prstGeom prst="rect">
            <a:avLst/>
          </a:prstGeom>
        </p:spPr>
        <p:txBody>
          <a:bodyPr lIns="0" tIns="0" rIns="0" bIns="0">
            <a:noAutofit/>
          </a:bodyPr>
          <a:lstStyle>
            <a:lvl1pPr marL="0" indent="0" algn="r">
              <a:lnSpc>
                <a:spcPct val="90000"/>
              </a:lnSpc>
              <a:buNone/>
              <a:defRPr sz="2000" b="0" i="0">
                <a:solidFill>
                  <a:srgbClr val="4A4A4A"/>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8" name="Text Placeholder 12">
            <a:extLst>
              <a:ext uri="{FF2B5EF4-FFF2-40B4-BE49-F238E27FC236}">
                <a16:creationId xmlns:a16="http://schemas.microsoft.com/office/drawing/2014/main" id="{719C0AE2-AB57-1644-8AF6-82870D4A15E9}"/>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9" name="Text Placeholder 12">
            <a:extLst>
              <a:ext uri="{FF2B5EF4-FFF2-40B4-BE49-F238E27FC236}">
                <a16:creationId xmlns:a16="http://schemas.microsoft.com/office/drawing/2014/main" id="{294AE0B8-F042-3F4C-A603-A61DB8663A87}"/>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22" name="Text Placeholder 14">
            <a:extLst>
              <a:ext uri="{FF2B5EF4-FFF2-40B4-BE49-F238E27FC236}">
                <a16:creationId xmlns:a16="http://schemas.microsoft.com/office/drawing/2014/main" id="{768D6B12-D592-844A-A11A-1D641D012FC3}"/>
              </a:ext>
            </a:extLst>
          </p:cNvPr>
          <p:cNvSpPr>
            <a:spLocks noGrp="1"/>
          </p:cNvSpPr>
          <p:nvPr>
            <p:ph type="body" sz="quarter" idx="32"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4" name="Text Placeholder 11">
            <a:extLst>
              <a:ext uri="{FF2B5EF4-FFF2-40B4-BE49-F238E27FC236}">
                <a16:creationId xmlns:a16="http://schemas.microsoft.com/office/drawing/2014/main" id="{0AE0CB94-67C4-3F42-91A7-2523A297FAF1}"/>
              </a:ext>
            </a:extLst>
          </p:cNvPr>
          <p:cNvSpPr>
            <a:spLocks noGrp="1"/>
          </p:cNvSpPr>
          <p:nvPr>
            <p:ph type="body" sz="quarter" idx="11"/>
          </p:nvPr>
        </p:nvSpPr>
        <p:spPr>
          <a:xfrm>
            <a:off x="367657" y="1998139"/>
            <a:ext cx="4218631" cy="36406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5" name="Text Placeholder 12">
            <a:extLst>
              <a:ext uri="{FF2B5EF4-FFF2-40B4-BE49-F238E27FC236}">
                <a16:creationId xmlns:a16="http://schemas.microsoft.com/office/drawing/2014/main" id="{2AF4A2C2-413E-9F46-8232-6C8CD572737C}"/>
              </a:ext>
            </a:extLst>
          </p:cNvPr>
          <p:cNvSpPr>
            <a:spLocks noGrp="1"/>
          </p:cNvSpPr>
          <p:nvPr>
            <p:ph type="body" sz="quarter" idx="15"/>
          </p:nvPr>
        </p:nvSpPr>
        <p:spPr>
          <a:xfrm>
            <a:off x="8260185" y="1124222"/>
            <a:ext cx="1381527"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0" name="Text Placeholder 12">
            <a:extLst>
              <a:ext uri="{FF2B5EF4-FFF2-40B4-BE49-F238E27FC236}">
                <a16:creationId xmlns:a16="http://schemas.microsoft.com/office/drawing/2014/main" id="{6C559F7C-31EF-B041-94F9-D3CE8E504EFC}"/>
              </a:ext>
            </a:extLst>
          </p:cNvPr>
          <p:cNvSpPr>
            <a:spLocks noGrp="1"/>
          </p:cNvSpPr>
          <p:nvPr>
            <p:ph type="body" sz="quarter" idx="16" hasCustomPrompt="1"/>
          </p:nvPr>
        </p:nvSpPr>
        <p:spPr>
          <a:xfrm>
            <a:off x="8260186" y="977814"/>
            <a:ext cx="1372180"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13" name="Text Placeholder 4">
            <a:extLst>
              <a:ext uri="{FF2B5EF4-FFF2-40B4-BE49-F238E27FC236}">
                <a16:creationId xmlns:a16="http://schemas.microsoft.com/office/drawing/2014/main" id="{6E334AE2-793B-9F46-A419-F162100593A5}"/>
              </a:ext>
            </a:extLst>
          </p:cNvPr>
          <p:cNvSpPr>
            <a:spLocks noGrp="1"/>
          </p:cNvSpPr>
          <p:nvPr>
            <p:ph type="body" sz="quarter" idx="33"/>
          </p:nvPr>
        </p:nvSpPr>
        <p:spPr>
          <a:xfrm>
            <a:off x="371475" y="2412622"/>
            <a:ext cx="5689600" cy="2605945"/>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a:extLst>
              <a:ext uri="{FF2B5EF4-FFF2-40B4-BE49-F238E27FC236}">
                <a16:creationId xmlns:a16="http://schemas.microsoft.com/office/drawing/2014/main" id="{F263D700-4A55-874F-9875-649ED8EF2AD4}"/>
              </a:ext>
            </a:extLst>
          </p:cNvPr>
          <p:cNvSpPr>
            <a:spLocks noGrp="1"/>
          </p:cNvSpPr>
          <p:nvPr>
            <p:ph type="body" sz="quarter" idx="34"/>
          </p:nvPr>
        </p:nvSpPr>
        <p:spPr>
          <a:xfrm>
            <a:off x="371475" y="5410201"/>
            <a:ext cx="5689600" cy="79921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028539"/>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ueprint Overview">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5410086" cy="1130188"/>
          </a:xfrm>
        </p:spPr>
        <p:txBody>
          <a:bodyPr>
            <a:noAutofit/>
          </a:bodyPr>
          <a:lstStyle>
            <a:lvl1pPr>
              <a:defRPr b="0" i="0">
                <a:solidFill>
                  <a:srgbClr val="4A4A4A"/>
                </a:solidFill>
              </a:defRPr>
            </a:lvl1pPr>
          </a:lstStyle>
          <a:p>
            <a:r>
              <a:rPr lang="en-US" dirty="0"/>
              <a:t>Click to edit Master title style</a:t>
            </a:r>
          </a:p>
        </p:txBody>
      </p:sp>
      <p:sp>
        <p:nvSpPr>
          <p:cNvPr id="15" name="Text Placeholder 13">
            <a:extLst>
              <a:ext uri="{FF2B5EF4-FFF2-40B4-BE49-F238E27FC236}">
                <a16:creationId xmlns:a16="http://schemas.microsoft.com/office/drawing/2014/main" id="{74424E38-EBD1-9942-88D3-BFBB97FDAA1A}"/>
              </a:ext>
            </a:extLst>
          </p:cNvPr>
          <p:cNvSpPr>
            <a:spLocks noGrp="1"/>
          </p:cNvSpPr>
          <p:nvPr>
            <p:ph type="body" sz="quarter" idx="10"/>
          </p:nvPr>
        </p:nvSpPr>
        <p:spPr>
          <a:xfrm>
            <a:off x="7177088" y="1085064"/>
            <a:ext cx="4656325" cy="726888"/>
          </a:xfrm>
          <a:prstGeom prst="rect">
            <a:avLst/>
          </a:prstGeom>
        </p:spPr>
        <p:txBody>
          <a:bodyPr lIns="0" tIns="0" rIns="0" bIns="0">
            <a:noAutofit/>
          </a:bodyPr>
          <a:lstStyle>
            <a:lvl1pPr marL="0" indent="0">
              <a:lnSpc>
                <a:spcPct val="100000"/>
              </a:lnSpc>
              <a:buNone/>
              <a:defRPr sz="1200" b="0" i="0">
                <a:solidFill>
                  <a:srgbClr val="2576B7"/>
                </a:solidFill>
                <a:latin typeface="Montserrat SemiBold" pitchFamily="2" charset="77"/>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569714441"/>
      </p:ext>
    </p:extLst>
  </p:cSld>
  <p:clrMapOvr>
    <a:masterClrMapping/>
  </p:clrMapOvr>
  <p:extLst>
    <p:ext uri="{DCECCB84-F9BA-43D5-87BE-67443E8EF086}">
      <p15:sldGuideLst xmlns:p15="http://schemas.microsoft.com/office/powerpoint/2012/main">
        <p15:guide id="1" orient="horz" pos="89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Phases -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E102E03-5BB3-CC4F-8193-98E9C98DF2DB}"/>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dirty="0"/>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3305343"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3434407"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5" name="Text Placeholder 14">
            <a:extLst>
              <a:ext uri="{FF2B5EF4-FFF2-40B4-BE49-F238E27FC236}">
                <a16:creationId xmlns:a16="http://schemas.microsoft.com/office/drawing/2014/main" id="{312E6863-BDB7-D44D-B1CC-7376119A5141}"/>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0CBD82B0-B116-3445-A793-D0EDAB24F10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2" name="Oval 1">
            <a:extLst>
              <a:ext uri="{FF2B5EF4-FFF2-40B4-BE49-F238E27FC236}">
                <a16:creationId xmlns:a16="http://schemas.microsoft.com/office/drawing/2014/main" id="{0DA71C9C-A5A5-1848-9CFA-69359FB0B067}"/>
              </a:ext>
            </a:extLst>
          </p:cNvPr>
          <p:cNvSpPr/>
          <p:nvPr userDrawn="1"/>
        </p:nvSpPr>
        <p:spPr>
          <a:xfrm>
            <a:off x="3026131" y="2367553"/>
            <a:ext cx="2619118" cy="2619118"/>
          </a:xfrm>
          <a:prstGeom prst="ellipse">
            <a:avLst/>
          </a:prstGeom>
          <a:noFill/>
          <a:ln w="508000">
            <a:solidFill>
              <a:srgbClr val="257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84497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2Phases -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E102E03-5BB3-CC4F-8193-98E9C98DF2DB}"/>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697742"/>
            <a:ext cx="10581006" cy="3971319"/>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dirty="0"/>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2146390" y="3088263"/>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227545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4757510" y="3088263"/>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48865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5" name="Text Placeholder 14">
            <a:extLst>
              <a:ext uri="{FF2B5EF4-FFF2-40B4-BE49-F238E27FC236}">
                <a16:creationId xmlns:a16="http://schemas.microsoft.com/office/drawing/2014/main" id="{312E6863-BDB7-D44D-B1CC-7376119A5141}"/>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0CBD82B0-B116-3445-A793-D0EDAB24F10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91652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Dark-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34B150E7-0967-3246-ABB2-972057E9D2B9}"/>
              </a:ext>
            </a:extLst>
          </p:cNvPr>
          <p:cNvSpPr>
            <a:spLocks noGrp="1"/>
          </p:cNvSpPr>
          <p:nvPr>
            <p:ph type="body" sz="quarter" idx="10" hasCustomPrompt="1"/>
          </p:nvPr>
        </p:nvSpPr>
        <p:spPr>
          <a:xfrm>
            <a:off x="650874" y="1079498"/>
            <a:ext cx="7385845" cy="1306512"/>
          </a:xfrm>
          <a:prstGeom prst="rect">
            <a:avLst/>
          </a:prstGeom>
        </p:spPr>
        <p:txBody>
          <a:bodyPr/>
          <a:lstStyle>
            <a:lvl1pPr>
              <a:lnSpc>
                <a:spcPct val="90000"/>
              </a:lnSpc>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4" name="Text Placeholder 12">
            <a:extLst>
              <a:ext uri="{FF2B5EF4-FFF2-40B4-BE49-F238E27FC236}">
                <a16:creationId xmlns:a16="http://schemas.microsoft.com/office/drawing/2014/main" id="{C2DC29F5-CD96-A64D-8BBD-E58C2AF28897}"/>
              </a:ext>
            </a:extLst>
          </p:cNvPr>
          <p:cNvSpPr>
            <a:spLocks noGrp="1"/>
          </p:cNvSpPr>
          <p:nvPr>
            <p:ph type="body" sz="quarter" idx="11" hasCustomPrompt="1"/>
          </p:nvPr>
        </p:nvSpPr>
        <p:spPr>
          <a:xfrm>
            <a:off x="650875" y="2482056"/>
            <a:ext cx="5703626" cy="1893887"/>
          </a:xfrm>
          <a:prstGeom prst="rect">
            <a:avLst/>
          </a:prstGeom>
        </p:spPr>
        <p:txBody>
          <a:bodyPr/>
          <a:lstStyle>
            <a:lvl1pPr>
              <a:lnSpc>
                <a:spcPct val="100000"/>
              </a:lnSpc>
              <a:defRPr sz="2400" b="0" i="0">
                <a:solidFill>
                  <a:schemeClr val="bg1"/>
                </a:solidFill>
                <a:latin typeface="Exo" panose="02000503000000000000"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Keep track of a transformational technology as it evolves.</a:t>
            </a:r>
          </a:p>
        </p:txBody>
      </p:sp>
    </p:spTree>
    <p:extLst>
      <p:ext uri="{BB962C8B-B14F-4D97-AF65-F5344CB8AC3E}">
        <p14:creationId xmlns:p14="http://schemas.microsoft.com/office/powerpoint/2010/main" val="15580423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Phases - 2">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6F24D62-0AF3-0345-8903-F5D9E8017FFF}"/>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8" y="1697742"/>
            <a:ext cx="10581003" cy="3971319"/>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214639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227545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47575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48865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6" name="Text Placeholder 14">
            <a:extLst>
              <a:ext uri="{FF2B5EF4-FFF2-40B4-BE49-F238E27FC236}">
                <a16:creationId xmlns:a16="http://schemas.microsoft.com/office/drawing/2014/main" id="{CB6B5EA5-1A6A-AA4D-A42C-881B41C31A8E}"/>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6DA26D8F-F449-F647-89CF-859BCE537307}"/>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061654157"/>
      </p:ext>
    </p:extLst>
  </p:cSld>
  <p:clrMapOvr>
    <a:masterClrMapping/>
  </p:clrMapOvr>
  <p:extLst>
    <p:ext uri="{DCECCB84-F9BA-43D5-87BE-67443E8EF086}">
      <p15:sldGuideLst xmlns:p15="http://schemas.microsoft.com/office/powerpoint/2012/main">
        <p15:guide id="1" orient="horz" pos="89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Phases - 1">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94A49C4-26C6-F747-A948-6F248247D1D3}"/>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697742"/>
            <a:ext cx="10581006" cy="3971320"/>
          </a:xfrm>
          <a:prstGeom prst="rect">
            <a:avLst/>
          </a:prstGeom>
        </p:spPr>
      </p:pic>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CD080FB1-EBFC-8046-8481-0C6839CE648F}"/>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Box 24">
            <a:extLst>
              <a:ext uri="{FF2B5EF4-FFF2-40B4-BE49-F238E27FC236}">
                <a16:creationId xmlns:a16="http://schemas.microsoft.com/office/drawing/2014/main" id="{9FAD2C74-B2C9-3C42-A9A3-29E2877B57E6}"/>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A239B8F6-3AE0-4D93-A3DA-A8577D884267}"/>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30C801AE-00D6-4820-A793-C41E238CF846}"/>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9703010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Phases - 2">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F527A54-705D-3546-96E2-BEB5EFD3F2C0}"/>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697742"/>
            <a:ext cx="10581006" cy="3971319"/>
          </a:xfrm>
          <a:prstGeom prst="rect">
            <a:avLst/>
          </a:prstGeom>
        </p:spPr>
      </p:pic>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411517B8-6A3E-EA46-B44F-5257BEE2FF8B}"/>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Box 24">
            <a:extLst>
              <a:ext uri="{FF2B5EF4-FFF2-40B4-BE49-F238E27FC236}">
                <a16:creationId xmlns:a16="http://schemas.microsoft.com/office/drawing/2014/main" id="{EAB38534-59C8-AB42-8101-EB37B1EC4E88}"/>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364B2857-0349-4295-A09F-BC1F3F187279}"/>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E17E7439-B4AF-49B8-ACA3-5699AC95DD30}"/>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466564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Phases - 3">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AB425FD-3D89-C248-A85B-4B68C01FA877}"/>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700496"/>
            <a:ext cx="10581006" cy="3965811"/>
          </a:xfrm>
          <a:prstGeom prst="rect">
            <a:avLst/>
          </a:prstGeom>
        </p:spPr>
      </p:pic>
      <p:sp>
        <p:nvSpPr>
          <p:cNvPr id="6" name="Text Placeholder 14">
            <a:extLst>
              <a:ext uri="{FF2B5EF4-FFF2-40B4-BE49-F238E27FC236}">
                <a16:creationId xmlns:a16="http://schemas.microsoft.com/office/drawing/2014/main" id="{74E863AB-F0D1-E945-8334-6F5A93C81567}"/>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Box 22">
            <a:extLst>
              <a:ext uri="{FF2B5EF4-FFF2-40B4-BE49-F238E27FC236}">
                <a16:creationId xmlns:a16="http://schemas.microsoft.com/office/drawing/2014/main" id="{16075586-BA0A-1847-A4BF-C2DDA49655C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C35D8806-3285-4BE5-B0AE-3463590F7BBA}"/>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E5B3A946-1D9F-49EB-B505-DC02CC241C9D}"/>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6400387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Phases - 1">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93B8FA13-DDF5-7548-8A67-CB12EDA06DD6}"/>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304" y="1527275"/>
            <a:ext cx="9303919" cy="5695684"/>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4D995306-C8D6-E447-965A-D9329857EEF5}"/>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Box 22">
            <a:extLst>
              <a:ext uri="{FF2B5EF4-FFF2-40B4-BE49-F238E27FC236}">
                <a16:creationId xmlns:a16="http://schemas.microsoft.com/office/drawing/2014/main" id="{B0DAA7CC-40D8-3E41-9CD3-83C0C10AE9AB}"/>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74DC97C7-02F3-463B-9D89-A5808487AD51}"/>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B5536D64-8A46-4C17-B8EF-74A9D3B557E3}"/>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2493091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Phases - 2">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BA94E45-B883-3943-B236-D1329A7EC986}"/>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304" y="1527275"/>
            <a:ext cx="9303919" cy="5695683"/>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61922"/>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0A5C0A8B-9191-DF4B-9E93-A86912D8DBE4}"/>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6D8C871D-3515-494A-B816-02DBB2F88ED0}"/>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3C891429-3435-46A2-9A21-EA265BF822F1}"/>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7F43F4BC-37EB-4E91-98B2-834E7E762368}"/>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2498539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Phases - 3">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FE4F615-BD55-9045-AFAD-98070A997A4B}"/>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0352" y="1527275"/>
            <a:ext cx="9296014" cy="5695684"/>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51E5FA73-4AE8-EA45-9C15-894C1F59D7E9}"/>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33BEE54B-D3A2-EB40-8CE7-12910A4679F3}"/>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997632BC-BD38-4FFA-8A49-6CDD221B5778}"/>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B170C4F8-BB47-4B45-B9B1-CE3ECEE1D97D}"/>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3931736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Phases -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B533029-8ABD-B44A-A64E-B9DD99015610}"/>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0352" y="1527275"/>
            <a:ext cx="9296014" cy="5695684"/>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6D0B2E5C-C80D-3043-93DB-55F002ABB964}"/>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46FA83B6-F384-A04C-A1D2-4073FDC6FF71}"/>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6DFD0F89-7A9E-4354-8071-82B4B6AB98ED}"/>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CD29BA36-3574-4625-8138-6820D7E948FE}"/>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5452609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Phases - 5">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304" y="1527275"/>
            <a:ext cx="9303919" cy="5695683"/>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67866EFA-B98A-6249-958E-DB853F856A08}"/>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A20F9423-1112-3344-A4CB-4B415DDF96A0}"/>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7E1C97AB-EEDF-4305-8621-CC06849E2A4E}"/>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A9921107-ABDC-435C-B787-CC3DAE1D36EA}"/>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4155022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Phases - 1">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69" y="1527275"/>
            <a:ext cx="9299074" cy="5695683"/>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11F567C2-76D8-5C40-89C6-D69B0FB05A5C}"/>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345207F7-C52E-B341-AB58-8C4B67B9AE8E}"/>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7" name="Title 9">
            <a:extLst>
              <a:ext uri="{FF2B5EF4-FFF2-40B4-BE49-F238E27FC236}">
                <a16:creationId xmlns:a16="http://schemas.microsoft.com/office/drawing/2014/main" id="{BBF1825F-D3DD-4B7A-8BE4-C5DBA654C410}"/>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88FAAAF5-6BC6-4BA5-A366-89F49D4EB830}"/>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4272450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Light-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073C0FF6-D442-914B-9216-4F54FD61656B}"/>
              </a:ext>
            </a:extLst>
          </p:cNvPr>
          <p:cNvSpPr>
            <a:spLocks noGrp="1"/>
          </p:cNvSpPr>
          <p:nvPr>
            <p:ph type="body" sz="quarter" idx="10" hasCustomPrompt="1"/>
          </p:nvPr>
        </p:nvSpPr>
        <p:spPr>
          <a:xfrm>
            <a:off x="650874" y="1391732"/>
            <a:ext cx="7385845" cy="1306512"/>
          </a:xfrm>
          <a:prstGeom prst="rect">
            <a:avLst/>
          </a:prstGeom>
        </p:spPr>
        <p:txBody>
          <a:bodyPr/>
          <a:lstStyle>
            <a:lvl1pPr>
              <a:lnSpc>
                <a:spcPct val="90000"/>
              </a:lnSpc>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4" name="Text Placeholder 12">
            <a:extLst>
              <a:ext uri="{FF2B5EF4-FFF2-40B4-BE49-F238E27FC236}">
                <a16:creationId xmlns:a16="http://schemas.microsoft.com/office/drawing/2014/main" id="{4AE50A6D-273E-6141-9516-88813B076211}"/>
              </a:ext>
            </a:extLst>
          </p:cNvPr>
          <p:cNvSpPr>
            <a:spLocks noGrp="1"/>
          </p:cNvSpPr>
          <p:nvPr>
            <p:ph type="body" sz="quarter" idx="11" hasCustomPrompt="1"/>
          </p:nvPr>
        </p:nvSpPr>
        <p:spPr>
          <a:xfrm>
            <a:off x="650875" y="2794290"/>
            <a:ext cx="5703626" cy="1893887"/>
          </a:xfrm>
          <a:prstGeom prst="rect">
            <a:avLst/>
          </a:prstGeom>
        </p:spPr>
        <p:txBody>
          <a:bodyPr/>
          <a:lstStyle>
            <a:lvl1pPr>
              <a:lnSpc>
                <a:spcPct val="100000"/>
              </a:lnSpc>
              <a:defRPr sz="2400" b="0" i="0">
                <a:solidFill>
                  <a:srgbClr val="4A4A4A"/>
                </a:solidFill>
                <a:latin typeface="Exo" panose="02000503000000000000"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Keep track of a transformational technology as it evolves.</a:t>
            </a:r>
          </a:p>
        </p:txBody>
      </p:sp>
    </p:spTree>
    <p:extLst>
      <p:ext uri="{BB962C8B-B14F-4D97-AF65-F5344CB8AC3E}">
        <p14:creationId xmlns:p14="http://schemas.microsoft.com/office/powerpoint/2010/main" val="11627900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Phases - 2">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69" y="1527275"/>
            <a:ext cx="9299074" cy="5695682"/>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F88C0029-8423-2840-9D9A-D481031AEB21}"/>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86EA329F-0476-2243-890D-1CF74AB7760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4720829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Phases - 3">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70" y="1527275"/>
            <a:ext cx="9299072" cy="5695682"/>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26EB3AA1-C1E1-C840-A0B5-67D720C4643B}"/>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A453A9C9-4CC4-3945-9AF3-39B2C8D9A5C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6242467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Phases -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70" y="1527275"/>
            <a:ext cx="9299072" cy="5695681"/>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582793"/>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582793"/>
            <a:ext cx="20672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15846"/>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15846"/>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B3319451-64B4-1E41-83F2-9E6FFA4414F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4545080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hases tabl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1" y="5054266"/>
            <a:ext cx="12193586" cy="1937084"/>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371475" y="5198224"/>
            <a:ext cx="5689600" cy="1334923"/>
          </a:xfrm>
          <a:prstGeom prst="rect">
            <a:avLst/>
          </a:prstGeom>
        </p:spPr>
        <p:txBody>
          <a:bodyPr lIns="0" tIns="0" rIns="0" bIns="0" numCol="2"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7193883" y="5190061"/>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87CC9A51-A52D-E842-9650-65635AA1CCED}"/>
              </a:ext>
            </a:extLst>
          </p:cNvPr>
          <p:cNvSpPr>
            <a:spLocks noGrp="1"/>
          </p:cNvSpPr>
          <p:nvPr>
            <p:ph type="body" sz="quarter" idx="16"/>
          </p:nvPr>
        </p:nvSpPr>
        <p:spPr>
          <a:xfrm>
            <a:off x="1814518" y="2667857"/>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EE7AE534-5D92-7542-94CD-46B93F8B035B}"/>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9556F70E-8924-D244-81F8-898F318C8A2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0657774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tep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US"/>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9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374474" y="2082070"/>
            <a:ext cx="4529132" cy="371902"/>
          </a:xfrm>
          <a:prstGeom prst="rect">
            <a:avLst/>
          </a:prstGeom>
        </p:spPr>
        <p:txBody>
          <a:bodyPr lIns="0" tIns="0" rIns="0" bIns="0">
            <a:noAutofit/>
          </a:bodyPr>
          <a:lstStyle>
            <a:lvl1pPr marL="0" indent="0" algn="l">
              <a:lnSpc>
                <a:spcPct val="9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9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Text Placeholder 14">
            <a:extLst>
              <a:ext uri="{FF2B5EF4-FFF2-40B4-BE49-F238E27FC236}">
                <a16:creationId xmlns:a16="http://schemas.microsoft.com/office/drawing/2014/main" id="{C4C6D666-F1FC-4C45-8814-EC78F26C85BE}"/>
              </a:ext>
            </a:extLst>
          </p:cNvPr>
          <p:cNvSpPr>
            <a:spLocks noGrp="1"/>
          </p:cNvSpPr>
          <p:nvPr>
            <p:ph type="body" sz="quarter" idx="15"/>
          </p:nvPr>
        </p:nvSpPr>
        <p:spPr>
          <a:xfrm>
            <a:off x="9362364" y="4949429"/>
            <a:ext cx="2544797" cy="1324301"/>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1">
            <a:extLst>
              <a:ext uri="{FF2B5EF4-FFF2-40B4-BE49-F238E27FC236}">
                <a16:creationId xmlns:a16="http://schemas.microsoft.com/office/drawing/2014/main" id="{07BB7D92-C928-3E42-B0C1-1E8CA4149E24}"/>
              </a:ext>
            </a:extLst>
          </p:cNvPr>
          <p:cNvSpPr>
            <a:spLocks noGrp="1"/>
          </p:cNvSpPr>
          <p:nvPr>
            <p:ph type="body" sz="quarter" idx="35"/>
          </p:nvPr>
        </p:nvSpPr>
        <p:spPr>
          <a:xfrm>
            <a:off x="358603" y="4835636"/>
            <a:ext cx="7070567" cy="93937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FDEDCE3A-356D-4642-851B-3AB57D790ADD}"/>
              </a:ext>
            </a:extLst>
          </p:cNvPr>
          <p:cNvSpPr>
            <a:spLocks noGrp="1"/>
          </p:cNvSpPr>
          <p:nvPr>
            <p:ph type="body" sz="quarter" idx="34"/>
          </p:nvPr>
        </p:nvSpPr>
        <p:spPr>
          <a:xfrm>
            <a:off x="380033" y="2580323"/>
            <a:ext cx="5237948" cy="1263015"/>
          </a:xfrm>
          <a:prstGeom prst="rect">
            <a:avLst/>
          </a:prstGeom>
        </p:spPr>
        <p:txBody>
          <a:bodyPr lIns="0" tIns="0" rIns="0" bIns="0">
            <a:noAutofit/>
          </a:bodyPr>
          <a:lstStyle>
            <a:lvl1pPr marL="0" indent="0">
              <a:lnSpc>
                <a:spcPct val="90000"/>
              </a:lnSpc>
              <a:buNone/>
              <a:defRPr sz="1600" b="0" i="0">
                <a:solidFill>
                  <a:srgbClr val="000000"/>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2" name="TextBox 11">
            <a:extLst>
              <a:ext uri="{FF2B5EF4-FFF2-40B4-BE49-F238E27FC236}">
                <a16:creationId xmlns:a16="http://schemas.microsoft.com/office/drawing/2014/main" id="{907E2940-62C3-4846-A4B6-19D915C5EDE1}"/>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6526390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aseStudy-Overview">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933AFED-7F68-D14D-8FF8-7CF369A24AA9}"/>
              </a:ext>
            </a:extLst>
          </p:cNvPr>
          <p:cNvSpPr/>
          <p:nvPr userDrawn="1"/>
        </p:nvSpPr>
        <p:spPr>
          <a:xfrm>
            <a:off x="467837" y="2211573"/>
            <a:ext cx="3678865" cy="3891517"/>
          </a:xfrm>
          <a:prstGeom prst="rect">
            <a:avLst/>
          </a:prstGeom>
          <a:gradFill>
            <a:gsLst>
              <a:gs pos="0">
                <a:srgbClr val="F17A26">
                  <a:alpha val="19000"/>
                </a:srgbClr>
              </a:gs>
              <a:gs pos="55000">
                <a:srgbClr val="F17A26">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26" name="Rectangle 25">
            <a:extLst>
              <a:ext uri="{FF2B5EF4-FFF2-40B4-BE49-F238E27FC236}">
                <a16:creationId xmlns:a16="http://schemas.microsoft.com/office/drawing/2014/main" id="{B38A9B09-49D1-CE44-A049-6DA802C9A72D}"/>
              </a:ext>
            </a:extLst>
          </p:cNvPr>
          <p:cNvSpPr/>
          <p:nvPr userDrawn="1"/>
        </p:nvSpPr>
        <p:spPr>
          <a:xfrm>
            <a:off x="4354834" y="2200941"/>
            <a:ext cx="3678865" cy="3891517"/>
          </a:xfrm>
          <a:prstGeom prst="rect">
            <a:avLst/>
          </a:prstGeom>
          <a:gradFill>
            <a:gsLst>
              <a:gs pos="0">
                <a:srgbClr val="299D48">
                  <a:alpha val="17000"/>
                </a:srgbClr>
              </a:gs>
              <a:gs pos="55000">
                <a:srgbClr val="299D48">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7913"/>
            <a:ext cx="4983207" cy="1130188"/>
          </a:xfrm>
        </p:spPr>
        <p:txBody>
          <a:bodyPr>
            <a:noAutofit/>
          </a:bodyPr>
          <a:lstStyle>
            <a:lvl1pPr>
              <a:lnSpc>
                <a:spcPct val="90000"/>
              </a:lnSpc>
              <a:defRPr b="0" i="0"/>
            </a:lvl1pPr>
          </a:lstStyle>
          <a:p>
            <a:r>
              <a:rPr lang="en-US"/>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1" y="1227458"/>
            <a:ext cx="1411479"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3" y="1081050"/>
            <a:ext cx="1364984" cy="138064"/>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227458"/>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81050"/>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51869"/>
            <a:ext cx="3764382" cy="466166"/>
          </a:xfrm>
          <a:prstGeom prst="rect">
            <a:avLst/>
          </a:prstGeom>
        </p:spPr>
        <p:txBody>
          <a:bodyPr lIns="0" tIns="0" rIns="0" bIns="0">
            <a:noAutofit/>
          </a:bodyPr>
          <a:lstStyle>
            <a:lvl1pPr marL="0" indent="0" algn="l">
              <a:lnSpc>
                <a:spcPct val="110000"/>
              </a:lnSpc>
              <a:buNone/>
              <a:defRPr sz="1600" b="0" i="0">
                <a:solidFill>
                  <a:srgbClr val="000000"/>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2" name="Text Placeholder 11">
            <a:extLst>
              <a:ext uri="{FF2B5EF4-FFF2-40B4-BE49-F238E27FC236}">
                <a16:creationId xmlns:a16="http://schemas.microsoft.com/office/drawing/2014/main" id="{D99FFE4F-9691-A64B-AC9F-F3ECB412E67D}"/>
              </a:ext>
            </a:extLst>
          </p:cNvPr>
          <p:cNvSpPr>
            <a:spLocks noGrp="1"/>
          </p:cNvSpPr>
          <p:nvPr>
            <p:ph type="body" sz="quarter" idx="11"/>
          </p:nvPr>
        </p:nvSpPr>
        <p:spPr>
          <a:xfrm>
            <a:off x="882007" y="2478199"/>
            <a:ext cx="2777181" cy="939371"/>
          </a:xfrm>
          <a:prstGeom prst="rect">
            <a:avLst/>
          </a:prstGeom>
        </p:spPr>
        <p:txBody>
          <a:bodyPr lIns="0" tIns="0" rIns="0" bIns="0">
            <a:noAutofit/>
          </a:bodyPr>
          <a:lstStyle>
            <a:lvl1pPr marL="0" indent="0">
              <a:lnSpc>
                <a:spcPct val="110000"/>
              </a:lnSpc>
              <a:buNone/>
              <a:defRPr sz="2000" b="1" i="0" spc="0">
                <a:solidFill>
                  <a:srgbClr val="F17A26"/>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1">
            <a:extLst>
              <a:ext uri="{FF2B5EF4-FFF2-40B4-BE49-F238E27FC236}">
                <a16:creationId xmlns:a16="http://schemas.microsoft.com/office/drawing/2014/main" id="{12597800-6F28-C54E-B9B2-4BE07EA00286}"/>
              </a:ext>
            </a:extLst>
          </p:cNvPr>
          <p:cNvSpPr>
            <a:spLocks noGrp="1"/>
          </p:cNvSpPr>
          <p:nvPr>
            <p:ph type="body" sz="quarter" idx="33"/>
          </p:nvPr>
        </p:nvSpPr>
        <p:spPr>
          <a:xfrm>
            <a:off x="4782344" y="2478199"/>
            <a:ext cx="2777181" cy="939371"/>
          </a:xfrm>
          <a:prstGeom prst="rect">
            <a:avLst/>
          </a:prstGeom>
        </p:spPr>
        <p:txBody>
          <a:bodyPr lIns="0" tIns="0" rIns="0" bIns="0">
            <a:noAutofit/>
          </a:bodyPr>
          <a:lstStyle>
            <a:lvl1pPr marL="0" indent="0">
              <a:lnSpc>
                <a:spcPct val="110000"/>
              </a:lnSpc>
              <a:buNone/>
              <a:defRPr sz="2000" b="1" i="0" spc="0">
                <a:solidFill>
                  <a:srgbClr val="299D48"/>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Rectangle 19">
            <a:extLst>
              <a:ext uri="{FF2B5EF4-FFF2-40B4-BE49-F238E27FC236}">
                <a16:creationId xmlns:a16="http://schemas.microsoft.com/office/drawing/2014/main" id="{19BB4306-6F73-514A-8275-451C49DE6376}"/>
              </a:ext>
            </a:extLst>
          </p:cNvPr>
          <p:cNvSpPr/>
          <p:nvPr userDrawn="1"/>
        </p:nvSpPr>
        <p:spPr>
          <a:xfrm>
            <a:off x="4274820" y="2124635"/>
            <a:ext cx="7612380" cy="4087906"/>
          </a:xfrm>
          <a:prstGeom prst="rect">
            <a:avLst/>
          </a:prstGeom>
          <a:noFill/>
          <a:ln w="3175">
            <a:solidFill>
              <a:srgbClr val="C9C9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a:latin typeface="Roboto Condensed Light" panose="02000000000000000000" pitchFamily="2" charset="0"/>
            </a:endParaRPr>
          </a:p>
        </p:txBody>
      </p:sp>
      <p:sp>
        <p:nvSpPr>
          <p:cNvPr id="23" name="Rectangle 22">
            <a:extLst>
              <a:ext uri="{FF2B5EF4-FFF2-40B4-BE49-F238E27FC236}">
                <a16:creationId xmlns:a16="http://schemas.microsoft.com/office/drawing/2014/main" id="{06CD7AF2-1439-1042-84B1-9FA17C1579F2}"/>
              </a:ext>
            </a:extLst>
          </p:cNvPr>
          <p:cNvSpPr/>
          <p:nvPr userDrawn="1"/>
        </p:nvSpPr>
        <p:spPr>
          <a:xfrm>
            <a:off x="381794" y="2124635"/>
            <a:ext cx="3887787" cy="4087906"/>
          </a:xfrm>
          <a:prstGeom prst="rect">
            <a:avLst/>
          </a:prstGeom>
          <a:noFill/>
          <a:ln w="3175">
            <a:solidFill>
              <a:srgbClr val="C9C9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a:latin typeface="Roboto Condensed Light" panose="02000000000000000000" pitchFamily="2" charset="0"/>
            </a:endParaRPr>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8002111" y="2124635"/>
            <a:ext cx="3888000"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a:latin typeface="Roboto Condensed Light" panose="02000000000000000000" pitchFamily="2" charset="0"/>
            </a:endParaRP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497094" y="2478199"/>
            <a:ext cx="2777181" cy="939371"/>
          </a:xfrm>
          <a:prstGeom prst="rect">
            <a:avLst/>
          </a:prstGeom>
        </p:spPr>
        <p:txBody>
          <a:bodyPr lIns="0" tIns="0" rIns="0" bIns="0">
            <a:noAutofit/>
          </a:bodyPr>
          <a:lstStyle>
            <a:lvl1pPr marL="0" indent="0">
              <a:lnSpc>
                <a:spcPct val="110000"/>
              </a:lnSpc>
              <a:buNone/>
              <a:defRPr sz="2000" b="1" i="0" spc="0">
                <a:solidFill>
                  <a:srgbClr val="2576B7"/>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Rectangle 28">
            <a:extLst>
              <a:ext uri="{FF2B5EF4-FFF2-40B4-BE49-F238E27FC236}">
                <a16:creationId xmlns:a16="http://schemas.microsoft.com/office/drawing/2014/main" id="{D84F50E7-9C84-0041-B92B-5909E8001F65}"/>
              </a:ext>
            </a:extLst>
          </p:cNvPr>
          <p:cNvSpPr/>
          <p:nvPr userDrawn="1"/>
        </p:nvSpPr>
        <p:spPr>
          <a:xfrm>
            <a:off x="8001845" y="2119122"/>
            <a:ext cx="3888000" cy="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Roboto Condensed Light" panose="02000000000000000000" pitchFamily="2" charset="0"/>
            </a:endParaRPr>
          </a:p>
        </p:txBody>
      </p:sp>
      <p:sp>
        <p:nvSpPr>
          <p:cNvPr id="21" name="Text Placeholder 4">
            <a:extLst>
              <a:ext uri="{FF2B5EF4-FFF2-40B4-BE49-F238E27FC236}">
                <a16:creationId xmlns:a16="http://schemas.microsoft.com/office/drawing/2014/main" id="{D66884E8-D3EE-4E4C-B7CB-7A9079FAB012}"/>
              </a:ext>
            </a:extLst>
          </p:cNvPr>
          <p:cNvSpPr>
            <a:spLocks noGrp="1"/>
          </p:cNvSpPr>
          <p:nvPr>
            <p:ph type="body" sz="quarter" idx="36"/>
          </p:nvPr>
        </p:nvSpPr>
        <p:spPr>
          <a:xfrm>
            <a:off x="881838" y="2816659"/>
            <a:ext cx="2924618" cy="3084411"/>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4">
            <a:extLst>
              <a:ext uri="{FF2B5EF4-FFF2-40B4-BE49-F238E27FC236}">
                <a16:creationId xmlns:a16="http://schemas.microsoft.com/office/drawing/2014/main" id="{39AD2FE5-1A1C-8F4A-8981-1B6428087B4F}"/>
              </a:ext>
            </a:extLst>
          </p:cNvPr>
          <p:cNvSpPr>
            <a:spLocks noGrp="1"/>
          </p:cNvSpPr>
          <p:nvPr>
            <p:ph type="body" sz="quarter" idx="37"/>
          </p:nvPr>
        </p:nvSpPr>
        <p:spPr>
          <a:xfrm>
            <a:off x="4788992" y="2816659"/>
            <a:ext cx="2924618" cy="3084411"/>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4">
            <a:extLst>
              <a:ext uri="{FF2B5EF4-FFF2-40B4-BE49-F238E27FC236}">
                <a16:creationId xmlns:a16="http://schemas.microsoft.com/office/drawing/2014/main" id="{9B48A8C3-06D8-B942-939C-E150561466EB}"/>
              </a:ext>
            </a:extLst>
          </p:cNvPr>
          <p:cNvSpPr>
            <a:spLocks noGrp="1"/>
          </p:cNvSpPr>
          <p:nvPr>
            <p:ph type="body" sz="quarter" idx="38"/>
          </p:nvPr>
        </p:nvSpPr>
        <p:spPr>
          <a:xfrm>
            <a:off x="8501526" y="2816659"/>
            <a:ext cx="2924618" cy="3084411"/>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7978983"/>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aseStudy-Challeng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CCCD150-1E43-B047-BBCD-E7CD4E6655BC}"/>
              </a:ext>
            </a:extLst>
          </p:cNvPr>
          <p:cNvSpPr/>
          <p:nvPr userDrawn="1"/>
        </p:nvSpPr>
        <p:spPr>
          <a:xfrm>
            <a:off x="471384" y="2215122"/>
            <a:ext cx="3678865" cy="3891517"/>
          </a:xfrm>
          <a:prstGeom prst="rect">
            <a:avLst/>
          </a:prstGeom>
          <a:gradFill>
            <a:gsLst>
              <a:gs pos="0">
                <a:srgbClr val="F17A26">
                  <a:alpha val="19000"/>
                </a:srgbClr>
              </a:gs>
              <a:gs pos="55000">
                <a:srgbClr val="F17A26">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378300" y="2124635"/>
            <a:ext cx="11516400" cy="4087906"/>
          </a:xfrm>
          <a:prstGeom prst="rect">
            <a:avLst/>
          </a:prstGeom>
          <a:no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a:latin typeface="Roboto Condensed Light" panose="02000000000000000000" pitchFamily="2" charset="0"/>
            </a:endParaRPr>
          </a:p>
        </p:txBody>
      </p:sp>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7913"/>
            <a:ext cx="4983207" cy="1130188"/>
          </a:xfrm>
        </p:spPr>
        <p:txBody>
          <a:bodyPr>
            <a:noAutofit/>
          </a:bodyPr>
          <a:lstStyle>
            <a:lvl1pPr>
              <a:lnSpc>
                <a:spcPct val="90000"/>
              </a:lnSpc>
              <a:defRPr b="0" i="0">
                <a:solidFill>
                  <a:srgbClr val="4A4A4A"/>
                </a:solidFill>
              </a:defRPr>
            </a:lvl1pPr>
          </a:lstStyle>
          <a:p>
            <a:r>
              <a:rPr lang="en-US"/>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1" y="1227458"/>
            <a:ext cx="1411479"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3" y="1081050"/>
            <a:ext cx="1364984" cy="138064"/>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227458"/>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81050"/>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51869"/>
            <a:ext cx="3764382" cy="466166"/>
          </a:xfrm>
          <a:prstGeom prst="rect">
            <a:avLst/>
          </a:prstGeom>
        </p:spPr>
        <p:txBody>
          <a:bodyPr lIns="0" tIns="0" rIns="0" bIns="0">
            <a:noAutofit/>
          </a:bodyPr>
          <a:lstStyle>
            <a:lvl1pPr marL="0" indent="0" algn="l">
              <a:lnSpc>
                <a:spcPct val="110000"/>
              </a:lnSpc>
              <a:buNone/>
              <a:defRPr sz="1600" b="0" i="0">
                <a:solidFill>
                  <a:srgbClr val="000000"/>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18" name="Text Placeholder 14">
            <a:extLst>
              <a:ext uri="{FF2B5EF4-FFF2-40B4-BE49-F238E27FC236}">
                <a16:creationId xmlns:a16="http://schemas.microsoft.com/office/drawing/2014/main" id="{64575029-F9F4-2248-A2E0-0D606CABA3CE}"/>
              </a:ext>
            </a:extLst>
          </p:cNvPr>
          <p:cNvSpPr>
            <a:spLocks noGrp="1"/>
          </p:cNvSpPr>
          <p:nvPr>
            <p:ph type="body" sz="quarter" idx="34"/>
          </p:nvPr>
        </p:nvSpPr>
        <p:spPr>
          <a:xfrm>
            <a:off x="877102" y="2823210"/>
            <a:ext cx="2906863" cy="3097530"/>
          </a:xfrm>
          <a:prstGeom prst="rect">
            <a:avLst/>
          </a:prstGeom>
        </p:spPr>
        <p:txBody>
          <a:bodyPr lIns="0" tIns="0" rIns="0" bIns="0">
            <a:noAutofit/>
          </a:bodyPr>
          <a:lstStyle>
            <a:lvl1pPr marL="0" indent="0">
              <a:lnSpc>
                <a:spcPct val="110000"/>
              </a:lnSpc>
              <a:buNone/>
              <a:defRPr sz="1600" b="0" i="0">
                <a:solidFill>
                  <a:srgbClr val="000000"/>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73284" y="2478199"/>
            <a:ext cx="2777181" cy="939371"/>
          </a:xfrm>
          <a:prstGeom prst="rect">
            <a:avLst/>
          </a:prstGeom>
        </p:spPr>
        <p:txBody>
          <a:bodyPr lIns="0" tIns="0" rIns="0" bIns="0">
            <a:noAutofit/>
          </a:bodyPr>
          <a:lstStyle>
            <a:lvl1pPr marL="0" indent="0">
              <a:lnSpc>
                <a:spcPct val="110000"/>
              </a:lnSpc>
              <a:buNone/>
              <a:defRPr sz="2000" b="1" i="0" spc="0">
                <a:solidFill>
                  <a:srgbClr val="F17A26"/>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4">
            <a:extLst>
              <a:ext uri="{FF2B5EF4-FFF2-40B4-BE49-F238E27FC236}">
                <a16:creationId xmlns:a16="http://schemas.microsoft.com/office/drawing/2014/main" id="{7CC5F6BB-EA9F-D840-8B69-03B879A19A3B}"/>
              </a:ext>
            </a:extLst>
          </p:cNvPr>
          <p:cNvSpPr>
            <a:spLocks noGrp="1"/>
          </p:cNvSpPr>
          <p:nvPr>
            <p:ph type="body" sz="quarter" idx="33"/>
          </p:nvPr>
        </p:nvSpPr>
        <p:spPr>
          <a:xfrm>
            <a:off x="4773353" y="2859190"/>
            <a:ext cx="6291521" cy="270163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8869445"/>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aseStudy-Solutio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6B6B27B-BCD4-EC48-AEB7-B3D393D6BBC5}"/>
              </a:ext>
            </a:extLst>
          </p:cNvPr>
          <p:cNvSpPr/>
          <p:nvPr userDrawn="1"/>
        </p:nvSpPr>
        <p:spPr>
          <a:xfrm>
            <a:off x="471384" y="2215122"/>
            <a:ext cx="3678865" cy="3891517"/>
          </a:xfrm>
          <a:prstGeom prst="rect">
            <a:avLst/>
          </a:prstGeom>
          <a:gradFill>
            <a:gsLst>
              <a:gs pos="0">
                <a:srgbClr val="299D48">
                  <a:alpha val="18000"/>
                </a:srgbClr>
              </a:gs>
              <a:gs pos="55000">
                <a:srgbClr val="299D48">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16" name="Rectangle 15">
            <a:extLst>
              <a:ext uri="{FF2B5EF4-FFF2-40B4-BE49-F238E27FC236}">
                <a16:creationId xmlns:a16="http://schemas.microsoft.com/office/drawing/2014/main" id="{95371860-ED38-0C40-8EE6-0ED187190BD6}"/>
              </a:ext>
            </a:extLst>
          </p:cNvPr>
          <p:cNvSpPr/>
          <p:nvPr userDrawn="1"/>
        </p:nvSpPr>
        <p:spPr>
          <a:xfrm>
            <a:off x="378300" y="2124635"/>
            <a:ext cx="11516400" cy="4087906"/>
          </a:xfrm>
          <a:prstGeom prst="rect">
            <a:avLst/>
          </a:prstGeom>
          <a:no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a:latin typeface="Roboto Condensed Light" panose="02000000000000000000" pitchFamily="2" charset="0"/>
            </a:endParaRPr>
          </a:p>
        </p:txBody>
      </p:sp>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5358"/>
            <a:ext cx="4983207" cy="1130188"/>
          </a:xfrm>
        </p:spPr>
        <p:txBody>
          <a:bodyPr>
            <a:noAutofit/>
          </a:bodyPr>
          <a:lstStyle>
            <a:lvl1pPr>
              <a:lnSpc>
                <a:spcPct val="90000"/>
              </a:lnSpc>
              <a:defRPr b="0" i="0"/>
            </a:lvl1pPr>
          </a:lstStyle>
          <a:p>
            <a:r>
              <a:rPr lang="en-US"/>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1" y="1212711"/>
            <a:ext cx="1411479"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2" y="1066302"/>
            <a:ext cx="1395981" cy="200057"/>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212711"/>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66303"/>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37122"/>
            <a:ext cx="3764382" cy="466166"/>
          </a:xfrm>
          <a:prstGeom prst="rect">
            <a:avLst/>
          </a:prstGeom>
        </p:spPr>
        <p:txBody>
          <a:bodyPr lIns="0" tIns="0" rIns="0" bIns="0">
            <a:noAutofit/>
          </a:bodyPr>
          <a:lstStyle>
            <a:lvl1pPr marL="0" indent="0" algn="l">
              <a:lnSpc>
                <a:spcPct val="110000"/>
              </a:lnSpc>
              <a:buNone/>
              <a:defRPr sz="1600" b="0" i="0">
                <a:solidFill>
                  <a:srgbClr val="000000"/>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18" name="Text Placeholder 14">
            <a:extLst>
              <a:ext uri="{FF2B5EF4-FFF2-40B4-BE49-F238E27FC236}">
                <a16:creationId xmlns:a16="http://schemas.microsoft.com/office/drawing/2014/main" id="{64575029-F9F4-2248-A2E0-0D606CABA3CE}"/>
              </a:ext>
            </a:extLst>
          </p:cNvPr>
          <p:cNvSpPr>
            <a:spLocks noGrp="1"/>
          </p:cNvSpPr>
          <p:nvPr>
            <p:ph type="body" sz="quarter" idx="34"/>
          </p:nvPr>
        </p:nvSpPr>
        <p:spPr>
          <a:xfrm>
            <a:off x="877102" y="2823210"/>
            <a:ext cx="2906863" cy="3097530"/>
          </a:xfrm>
          <a:prstGeom prst="rect">
            <a:avLst/>
          </a:prstGeom>
        </p:spPr>
        <p:txBody>
          <a:bodyPr lIns="0" tIns="0" rIns="0" bIns="0">
            <a:noAutofit/>
          </a:bodyPr>
          <a:lstStyle>
            <a:lvl1pPr marL="0" indent="0">
              <a:lnSpc>
                <a:spcPct val="110000"/>
              </a:lnSpc>
              <a:buNone/>
              <a:defRPr sz="1600" b="0" i="0">
                <a:solidFill>
                  <a:srgbClr val="000000"/>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73284" y="2478199"/>
            <a:ext cx="2777181" cy="939371"/>
          </a:xfrm>
          <a:prstGeom prst="rect">
            <a:avLst/>
          </a:prstGeom>
        </p:spPr>
        <p:txBody>
          <a:bodyPr lIns="0" tIns="0" rIns="0" bIns="0">
            <a:noAutofit/>
          </a:bodyPr>
          <a:lstStyle>
            <a:lvl1pPr marL="0" indent="0">
              <a:lnSpc>
                <a:spcPct val="110000"/>
              </a:lnSpc>
              <a:buNone/>
              <a:defRPr sz="2000" b="1" i="0" spc="0">
                <a:solidFill>
                  <a:srgbClr val="299D48"/>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4">
            <a:extLst>
              <a:ext uri="{FF2B5EF4-FFF2-40B4-BE49-F238E27FC236}">
                <a16:creationId xmlns:a16="http://schemas.microsoft.com/office/drawing/2014/main" id="{EBC06712-582F-5A4A-B1A9-40F085BF682E}"/>
              </a:ext>
            </a:extLst>
          </p:cNvPr>
          <p:cNvSpPr>
            <a:spLocks noGrp="1"/>
          </p:cNvSpPr>
          <p:nvPr>
            <p:ph type="body" sz="quarter" idx="33"/>
          </p:nvPr>
        </p:nvSpPr>
        <p:spPr>
          <a:xfrm>
            <a:off x="4773353" y="2859190"/>
            <a:ext cx="6291521" cy="270163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2508613"/>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aseStudy-Resul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5357"/>
            <a:ext cx="4983207" cy="1130188"/>
          </a:xfrm>
        </p:spPr>
        <p:txBody>
          <a:bodyPr>
            <a:noAutofit/>
          </a:bodyPr>
          <a:lstStyle>
            <a:lvl1pPr>
              <a:lnSpc>
                <a:spcPct val="90000"/>
              </a:lnSpc>
              <a:defRPr b="0" i="0">
                <a:solidFill>
                  <a:srgbClr val="4A4A4A"/>
                </a:solidFill>
              </a:defRPr>
            </a:lvl1pPr>
          </a:lstStyle>
          <a:p>
            <a:r>
              <a:rPr lang="en-US" dirty="0"/>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2" y="1212711"/>
            <a:ext cx="1411479" cy="379114"/>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2" y="1066302"/>
            <a:ext cx="197410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212710"/>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66302"/>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37121"/>
            <a:ext cx="3764382" cy="466166"/>
          </a:xfrm>
          <a:prstGeom prst="rect">
            <a:avLst/>
          </a:prstGeom>
        </p:spPr>
        <p:txBody>
          <a:bodyPr lIns="0" tIns="0" rIns="0" bIns="0">
            <a:noAutofit/>
          </a:bodyPr>
          <a:lstStyle>
            <a:lvl1pPr marL="0" indent="0" algn="l">
              <a:lnSpc>
                <a:spcPct val="110000"/>
              </a:lnSpc>
              <a:buNone/>
              <a:defRPr sz="1600" b="0" i="0">
                <a:solidFill>
                  <a:srgbClr val="000000"/>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378300" y="2124635"/>
            <a:ext cx="11516400"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a:latin typeface="Roboto Condensed Light" panose="02000000000000000000" pitchFamily="2" charset="0"/>
            </a:endParaRPr>
          </a:p>
        </p:txBody>
      </p:sp>
      <p:sp>
        <p:nvSpPr>
          <p:cNvPr id="18" name="Text Placeholder 14">
            <a:extLst>
              <a:ext uri="{FF2B5EF4-FFF2-40B4-BE49-F238E27FC236}">
                <a16:creationId xmlns:a16="http://schemas.microsoft.com/office/drawing/2014/main" id="{64575029-F9F4-2248-A2E0-0D606CABA3CE}"/>
              </a:ext>
            </a:extLst>
          </p:cNvPr>
          <p:cNvSpPr>
            <a:spLocks noGrp="1"/>
          </p:cNvSpPr>
          <p:nvPr>
            <p:ph type="body" sz="quarter" idx="34"/>
          </p:nvPr>
        </p:nvSpPr>
        <p:spPr>
          <a:xfrm>
            <a:off x="877102" y="2823210"/>
            <a:ext cx="2906863" cy="3097530"/>
          </a:xfrm>
          <a:prstGeom prst="rect">
            <a:avLst/>
          </a:prstGeom>
        </p:spPr>
        <p:txBody>
          <a:bodyPr lIns="0" tIns="0" rIns="0" bIns="0">
            <a:noAutofit/>
          </a:bodyPr>
          <a:lstStyle>
            <a:lvl1pPr marL="0" indent="0">
              <a:lnSpc>
                <a:spcPct val="110000"/>
              </a:lnSpc>
              <a:buNone/>
              <a:defRPr sz="1600" b="0" i="0">
                <a:solidFill>
                  <a:srgbClr val="000000"/>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73284" y="2478199"/>
            <a:ext cx="2777181" cy="939371"/>
          </a:xfrm>
          <a:prstGeom prst="rect">
            <a:avLst/>
          </a:prstGeom>
        </p:spPr>
        <p:txBody>
          <a:bodyPr lIns="0" tIns="0" rIns="0" bIns="0">
            <a:noAutofit/>
          </a:bodyPr>
          <a:lstStyle>
            <a:lvl1pPr marL="0" indent="0">
              <a:lnSpc>
                <a:spcPct val="110000"/>
              </a:lnSpc>
              <a:buNone/>
              <a:defRPr sz="2000" b="1" i="0" spc="0">
                <a:solidFill>
                  <a:srgbClr val="2576B7"/>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Rectangle 23">
            <a:extLst>
              <a:ext uri="{FF2B5EF4-FFF2-40B4-BE49-F238E27FC236}">
                <a16:creationId xmlns:a16="http://schemas.microsoft.com/office/drawing/2014/main" id="{B39A272B-80C2-6041-B7D7-2757D1FF9673}"/>
              </a:ext>
            </a:extLst>
          </p:cNvPr>
          <p:cNvSpPr/>
          <p:nvPr userDrawn="1"/>
        </p:nvSpPr>
        <p:spPr>
          <a:xfrm>
            <a:off x="378301" y="2119122"/>
            <a:ext cx="11516400" cy="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Roboto Condensed Light" panose="02000000000000000000" pitchFamily="2" charset="0"/>
            </a:endParaRPr>
          </a:p>
        </p:txBody>
      </p:sp>
      <p:sp>
        <p:nvSpPr>
          <p:cNvPr id="13" name="Text Placeholder 4">
            <a:extLst>
              <a:ext uri="{FF2B5EF4-FFF2-40B4-BE49-F238E27FC236}">
                <a16:creationId xmlns:a16="http://schemas.microsoft.com/office/drawing/2014/main" id="{4F68E92D-CD33-6243-896E-3C6A0C308B22}"/>
              </a:ext>
            </a:extLst>
          </p:cNvPr>
          <p:cNvSpPr>
            <a:spLocks noGrp="1"/>
          </p:cNvSpPr>
          <p:nvPr>
            <p:ph type="body" sz="quarter" idx="33"/>
          </p:nvPr>
        </p:nvSpPr>
        <p:spPr>
          <a:xfrm>
            <a:off x="4773353" y="2859190"/>
            <a:ext cx="6291521" cy="270163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4079180"/>
      </p:ext>
    </p:extLst>
  </p:cSld>
  <p:clrMapOvr>
    <a:masterClrMapping/>
  </p:clrMapOvr>
  <p:extLst>
    <p:ext uri="{DCECCB84-F9BA-43D5-87BE-67443E8EF086}">
      <p15:sldGuideLst xmlns:p15="http://schemas.microsoft.com/office/powerpoint/2012/main">
        <p15:guide id="1" orient="horz" pos="890">
          <p15:clr>
            <a:srgbClr val="FBAE40"/>
          </p15:clr>
        </p15:guide>
        <p15:guide id="2" orient="horz" pos="1911"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eneric-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5632357" cy="1130188"/>
          </a:xfrm>
        </p:spPr>
        <p:txBody>
          <a:bodyPr>
            <a:noAutofit/>
          </a:bodyPr>
          <a:lstStyle>
            <a:lvl1pPr>
              <a:defRPr b="0" i="0"/>
            </a:lvl1pPr>
          </a:lstStyle>
          <a:p>
            <a:r>
              <a:rPr lang="en-US"/>
              <a:t>Click to edit Master title style</a:t>
            </a:r>
          </a:p>
        </p:txBody>
      </p:sp>
    </p:spTree>
    <p:extLst>
      <p:ext uri="{BB962C8B-B14F-4D97-AF65-F5344CB8AC3E}">
        <p14:creationId xmlns:p14="http://schemas.microsoft.com/office/powerpoint/2010/main" val="405738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Light-B">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hasCustomPrompt="1"/>
          </p:nvPr>
        </p:nvSpPr>
        <p:spPr>
          <a:xfrm>
            <a:off x="650874" y="1391732"/>
            <a:ext cx="7385845" cy="1306512"/>
          </a:xfrm>
          <a:prstGeom prst="rect">
            <a:avLst/>
          </a:prstGeom>
        </p:spPr>
        <p:txBody>
          <a:bodyPr/>
          <a:lstStyle>
            <a:lvl1pPr>
              <a:lnSpc>
                <a:spcPct val="90000"/>
              </a:lnSpc>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6" name="Text Placeholder 12">
            <a:extLst>
              <a:ext uri="{FF2B5EF4-FFF2-40B4-BE49-F238E27FC236}">
                <a16:creationId xmlns:a16="http://schemas.microsoft.com/office/drawing/2014/main" id="{85C6A1F9-C420-9640-AF59-2E698DB2C0A5}"/>
              </a:ext>
            </a:extLst>
          </p:cNvPr>
          <p:cNvSpPr>
            <a:spLocks noGrp="1"/>
          </p:cNvSpPr>
          <p:nvPr>
            <p:ph type="body" sz="quarter" idx="11" hasCustomPrompt="1"/>
          </p:nvPr>
        </p:nvSpPr>
        <p:spPr>
          <a:xfrm>
            <a:off x="650875" y="2794290"/>
            <a:ext cx="5703626" cy="1893887"/>
          </a:xfrm>
          <a:prstGeom prst="rect">
            <a:avLst/>
          </a:prstGeom>
        </p:spPr>
        <p:txBody>
          <a:bodyPr/>
          <a:lstStyle>
            <a:lvl1pPr>
              <a:lnSpc>
                <a:spcPct val="100000"/>
              </a:lnSpc>
              <a:defRPr sz="2400" b="0" i="0">
                <a:solidFill>
                  <a:srgbClr val="4A4A4A"/>
                </a:solidFill>
                <a:latin typeface="Exo" panose="02000503000000000000"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Keep track of a transformational technology as it evolves.</a:t>
            </a:r>
          </a:p>
        </p:txBody>
      </p:sp>
    </p:spTree>
    <p:extLst>
      <p:ext uri="{BB962C8B-B14F-4D97-AF65-F5344CB8AC3E}">
        <p14:creationId xmlns:p14="http://schemas.microsoft.com/office/powerpoint/2010/main" val="30791967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eneric-slide-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4967041" cy="1130188"/>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DDF1013D-24FA-B04E-AE09-DB6F11760046}"/>
              </a:ext>
            </a:extLst>
          </p:cNvPr>
          <p:cNvSpPr>
            <a:spLocks noGrp="1"/>
          </p:cNvSpPr>
          <p:nvPr>
            <p:ph type="body" sz="quarter" idx="11"/>
          </p:nvPr>
        </p:nvSpPr>
        <p:spPr>
          <a:xfrm>
            <a:off x="367658" y="1643564"/>
            <a:ext cx="4116208" cy="669978"/>
          </a:xfrm>
          <a:prstGeom prst="rect">
            <a:avLst/>
          </a:prstGeom>
        </p:spPr>
        <p:txBody>
          <a:bodyPr lIns="0" tIns="0" rIns="0" bIns="0">
            <a:noAutofit/>
          </a:bodyPr>
          <a:lstStyle>
            <a:lvl1pPr marL="0" indent="0">
              <a:lnSpc>
                <a:spcPct val="110000"/>
              </a:lnSpc>
              <a:buNone/>
              <a:defRPr sz="2000" b="0" i="0" spc="0">
                <a:solidFill>
                  <a:srgbClr val="2576B7"/>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Text Placeholder 4">
            <a:extLst>
              <a:ext uri="{FF2B5EF4-FFF2-40B4-BE49-F238E27FC236}">
                <a16:creationId xmlns:a16="http://schemas.microsoft.com/office/drawing/2014/main" id="{9881DA12-3A02-104C-8DA9-67C6D34506B4}"/>
              </a:ext>
            </a:extLst>
          </p:cNvPr>
          <p:cNvSpPr>
            <a:spLocks noGrp="1"/>
          </p:cNvSpPr>
          <p:nvPr>
            <p:ph type="body" sz="quarter" idx="33"/>
          </p:nvPr>
        </p:nvSpPr>
        <p:spPr>
          <a:xfrm>
            <a:off x="371476" y="2710334"/>
            <a:ext cx="5689599" cy="2999350"/>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684806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Establish Baseline Metrics">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0F98D3B-482F-0747-9502-8D7180CE4483}"/>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1547" b="28119"/>
          <a:stretch/>
        </p:blipFill>
        <p:spPr>
          <a:xfrm>
            <a:off x="0" y="-1"/>
            <a:ext cx="4116388" cy="6873276"/>
          </a:xfrm>
          <a:prstGeom prst="rect">
            <a:avLst/>
          </a:prstGeom>
        </p:spPr>
      </p:pic>
      <p:sp>
        <p:nvSpPr>
          <p:cNvPr id="12" name="Rectangle 11">
            <a:extLst>
              <a:ext uri="{FF2B5EF4-FFF2-40B4-BE49-F238E27FC236}">
                <a16:creationId xmlns:a16="http://schemas.microsoft.com/office/drawing/2014/main" id="{E7372BDB-ADAA-F141-8B07-251E621C94BC}"/>
              </a:ext>
            </a:extLst>
          </p:cNvPr>
          <p:cNvSpPr/>
          <p:nvPr userDrawn="1"/>
        </p:nvSpPr>
        <p:spPr>
          <a:xfrm>
            <a:off x="1" y="0"/>
            <a:ext cx="4116387"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30" name="Table Placeholder 17">
            <a:extLst>
              <a:ext uri="{FF2B5EF4-FFF2-40B4-BE49-F238E27FC236}">
                <a16:creationId xmlns:a16="http://schemas.microsoft.com/office/drawing/2014/main" id="{7A09F54A-526E-F440-AECD-03D132A8D622}"/>
              </a:ext>
            </a:extLst>
          </p:cNvPr>
          <p:cNvSpPr>
            <a:spLocks noGrp="1"/>
          </p:cNvSpPr>
          <p:nvPr>
            <p:ph type="tbl" sz="quarter" idx="11"/>
          </p:nvPr>
        </p:nvSpPr>
        <p:spPr>
          <a:xfrm>
            <a:off x="4578171" y="515733"/>
            <a:ext cx="7242353" cy="5708493"/>
          </a:xfrm>
          <a:prstGeom prst="rect">
            <a:avLst/>
          </a:prstGeom>
        </p:spPr>
        <p:txBody>
          <a:bodyPr>
            <a:noAutofit/>
          </a:bodyPr>
          <a:lstStyle>
            <a:lvl1pPr>
              <a:lnSpc>
                <a:spcPct val="110000"/>
              </a:lnSpc>
              <a:defRPr>
                <a:latin typeface="Roboto Condensed Light" panose="02000000000000000000" pitchFamily="2" charset="0"/>
                <a:ea typeface="Roboto Condensed Light" panose="02000000000000000000" pitchFamily="2" charset="0"/>
              </a:defRPr>
            </a:lvl1pPr>
          </a:lstStyle>
          <a:p>
            <a:endParaRPr lang="en-US"/>
          </a:p>
        </p:txBody>
      </p:sp>
      <p:sp>
        <p:nvSpPr>
          <p:cNvPr id="32" name="Text Placeholder 2">
            <a:extLst>
              <a:ext uri="{FF2B5EF4-FFF2-40B4-BE49-F238E27FC236}">
                <a16:creationId xmlns:a16="http://schemas.microsoft.com/office/drawing/2014/main" id="{3A6860E1-C025-B84A-897E-EE5DA2B84DBC}"/>
              </a:ext>
            </a:extLst>
          </p:cNvPr>
          <p:cNvSpPr>
            <a:spLocks noGrp="1"/>
          </p:cNvSpPr>
          <p:nvPr>
            <p:ph type="body" sz="quarter" idx="13" hasCustomPrompt="1"/>
          </p:nvPr>
        </p:nvSpPr>
        <p:spPr>
          <a:xfrm>
            <a:off x="354013" y="3073956"/>
            <a:ext cx="3146833" cy="3379898"/>
          </a:xfrm>
          <a:prstGeom prst="rect">
            <a:avLst/>
          </a:prstGeom>
        </p:spPr>
        <p:txBody>
          <a:bodyPr lIns="0">
            <a:noAutofit/>
          </a:bodyPr>
          <a:lstStyle>
            <a:lvl1pPr marL="342900" indent="-342900">
              <a:lnSpc>
                <a:spcPct val="110000"/>
              </a:lnSpc>
              <a:buFont typeface="+mj-lt"/>
              <a:buAutoNum type="arabicPeriod"/>
              <a:defRPr sz="1400" b="0" i="0">
                <a:solidFill>
                  <a:schemeClr val="bg1"/>
                </a:solidFill>
                <a:latin typeface="Roboto Condensed Light" panose="02000000000000000000" pitchFamily="2" charset="0"/>
                <a:ea typeface="Roboto Condensed Light" panose="02000000000000000000" pitchFamily="2" charset="0"/>
              </a:defRPr>
            </a:lvl1pPr>
            <a:lvl2pPr marL="457200" indent="0">
              <a:lnSpc>
                <a:spcPct val="110000"/>
              </a:lnSpc>
              <a:buNone/>
              <a:defRPr sz="1400" b="0" i="0">
                <a:solidFill>
                  <a:schemeClr val="bg1"/>
                </a:solidFill>
                <a:latin typeface="Roboto Condensed Light" panose="02000000000000000000" pitchFamily="2" charset="0"/>
                <a:ea typeface="Roboto Condensed Light" panose="02000000000000000000" pitchFamily="2" charset="0"/>
              </a:defRPr>
            </a:lvl2pPr>
            <a:lvl3pPr>
              <a:defRPr sz="1800" b="0" i="0">
                <a:solidFill>
                  <a:schemeClr val="bg1"/>
                </a:solidFill>
                <a:latin typeface="Montserrat Light" pitchFamily="2" charset="77"/>
              </a:defRPr>
            </a:lvl3pPr>
            <a:lvl4pPr>
              <a:defRPr sz="1800" b="0" i="0">
                <a:solidFill>
                  <a:schemeClr val="bg1"/>
                </a:solidFill>
                <a:latin typeface="Montserrat Light" pitchFamily="2" charset="77"/>
              </a:defRPr>
            </a:lvl4pPr>
            <a:lvl5pPr>
              <a:defRPr sz="1800" b="0" i="0">
                <a:solidFill>
                  <a:schemeClr val="bg1"/>
                </a:solidFill>
                <a:latin typeface="Montserrat Light" pitchFamily="2" charset="77"/>
              </a:defRPr>
            </a:lvl5pPr>
          </a:lstStyle>
          <a:p>
            <a:pPr lvl="0"/>
            <a:r>
              <a:rPr lang="en-US"/>
              <a:t>Increased Help Desk Efficiency</a:t>
            </a:r>
            <a:br>
              <a:rPr lang="en-US"/>
            </a:br>
            <a:r>
              <a:rPr lang="en-US"/>
              <a:t>Through training of personnel and increased efficiency of processes</a:t>
            </a:r>
          </a:p>
          <a:p>
            <a:pPr lvl="1"/>
            <a:endParaRPr lang="en-US"/>
          </a:p>
          <a:p>
            <a:pPr lvl="0"/>
            <a:endParaRPr lang="en-US"/>
          </a:p>
        </p:txBody>
      </p:sp>
      <p:sp>
        <p:nvSpPr>
          <p:cNvPr id="2" name="TextBox 1">
            <a:extLst>
              <a:ext uri="{FF2B5EF4-FFF2-40B4-BE49-F238E27FC236}">
                <a16:creationId xmlns:a16="http://schemas.microsoft.com/office/drawing/2014/main" id="{F16E9EDA-45C8-534C-88DF-427C9EF2E9E8}"/>
              </a:ext>
            </a:extLst>
          </p:cNvPr>
          <p:cNvSpPr txBox="1"/>
          <p:nvPr userDrawn="1"/>
        </p:nvSpPr>
        <p:spPr>
          <a:xfrm>
            <a:off x="365460" y="2212911"/>
            <a:ext cx="2995596" cy="758486"/>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10000"/>
              </a:lnSpc>
              <a:spcBef>
                <a:spcPts val="55"/>
              </a:spcBef>
              <a:spcAft>
                <a:spcPts val="0"/>
              </a:spcAft>
              <a:buClrTx/>
              <a:buSzTx/>
              <a:buFontTx/>
              <a:buNone/>
              <a:tabLst/>
              <a:defRPr/>
            </a:pPr>
            <a:r>
              <a:rPr lang="en-US" sz="1600">
                <a:solidFill>
                  <a:schemeClr val="bg1"/>
                </a:solidFill>
                <a:latin typeface="Exo" panose="02000503000000000000" pitchFamily="2" charset="77"/>
              </a:rPr>
              <a:t>Baseline metrics will be improved through:</a:t>
            </a:r>
          </a:p>
          <a:p>
            <a:pPr marL="7701" marR="242975" algn="l">
              <a:lnSpc>
                <a:spcPct val="110000"/>
              </a:lnSpc>
              <a:spcBef>
                <a:spcPts val="55"/>
              </a:spcBef>
            </a:pPr>
            <a:endParaRPr lang="en-US" sz="1600" spc="-30">
              <a:solidFill>
                <a:schemeClr val="bg1"/>
              </a:solidFill>
              <a:latin typeface="Exo" panose="02000503000000000000" pitchFamily="2" charset="77"/>
              <a:cs typeface="Arial Narrow"/>
            </a:endParaRPr>
          </a:p>
        </p:txBody>
      </p:sp>
      <p:sp>
        <p:nvSpPr>
          <p:cNvPr id="8" name="TextBox 7">
            <a:extLst>
              <a:ext uri="{FF2B5EF4-FFF2-40B4-BE49-F238E27FC236}">
                <a16:creationId xmlns:a16="http://schemas.microsoft.com/office/drawing/2014/main" id="{D18D8AB7-A57D-1241-931E-54086C3A65D6}"/>
              </a:ext>
            </a:extLst>
          </p:cNvPr>
          <p:cNvSpPr txBox="1"/>
          <p:nvPr userDrawn="1"/>
        </p:nvSpPr>
        <p:spPr>
          <a:xfrm>
            <a:off x="346510" y="524427"/>
            <a:ext cx="3176337" cy="1545881"/>
          </a:xfrm>
          <a:prstGeom prst="rect">
            <a:avLst/>
          </a:prstGeom>
        </p:spPr>
        <p:txBody>
          <a:bodyPr vert="horz" wrap="square" lIns="0" tIns="6931" rIns="0" bIns="0" rtlCol="0">
            <a:noAutofit/>
          </a:bodyPr>
          <a:lstStyle/>
          <a:p>
            <a:pPr marL="7701" marR="242975" algn="just">
              <a:lnSpc>
                <a:spcPct val="90000"/>
              </a:lnSpc>
              <a:spcBef>
                <a:spcPts val="55"/>
              </a:spcBef>
            </a:pPr>
            <a:r>
              <a:rPr lang="en-US" sz="4000" b="1" i="0">
                <a:solidFill>
                  <a:schemeClr val="bg1"/>
                </a:solidFill>
                <a:latin typeface="Montserrat SemiBold" pitchFamily="2" charset="77"/>
              </a:rPr>
              <a:t>Establish Baseline Metrics</a:t>
            </a:r>
            <a:endParaRPr lang="en-US" sz="4000" b="1" i="0" spc="-30">
              <a:solidFill>
                <a:schemeClr val="bg1"/>
              </a:solidFill>
              <a:latin typeface="Montserrat SemiBold" pitchFamily="2" charset="77"/>
              <a:cs typeface="Arial Narrow"/>
            </a:endParaRPr>
          </a:p>
        </p:txBody>
      </p:sp>
    </p:spTree>
    <p:extLst>
      <p:ext uri="{BB962C8B-B14F-4D97-AF65-F5344CB8AC3E}">
        <p14:creationId xmlns:p14="http://schemas.microsoft.com/office/powerpoint/2010/main" val="30206218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rack Metrics">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hasCustomPrompt="1"/>
          </p:nvPr>
        </p:nvSpPr>
        <p:spPr>
          <a:xfrm>
            <a:off x="380233" y="530021"/>
            <a:ext cx="4239409" cy="511093"/>
          </a:xfrm>
        </p:spPr>
        <p:txBody>
          <a:bodyPr>
            <a:noAutofit/>
          </a:bodyPr>
          <a:lstStyle>
            <a:lvl1pPr>
              <a:lnSpc>
                <a:spcPct val="90000"/>
              </a:lnSpc>
              <a:defRPr b="0" i="0">
                <a:solidFill>
                  <a:srgbClr val="2576B7"/>
                </a:solidFill>
              </a:defRPr>
            </a:lvl1pPr>
          </a:lstStyle>
          <a:p>
            <a:r>
              <a:rPr lang="en-US"/>
              <a:t>Track Metrics</a:t>
            </a:r>
          </a:p>
        </p:txBody>
      </p:sp>
      <p:sp>
        <p:nvSpPr>
          <p:cNvPr id="3" name="Text Placeholder 2">
            <a:extLst>
              <a:ext uri="{FF2B5EF4-FFF2-40B4-BE49-F238E27FC236}">
                <a16:creationId xmlns:a16="http://schemas.microsoft.com/office/drawing/2014/main" id="{301B465C-B3AC-CE48-A04D-8964E9E436C5}"/>
              </a:ext>
            </a:extLst>
          </p:cNvPr>
          <p:cNvSpPr>
            <a:spLocks noGrp="1"/>
          </p:cNvSpPr>
          <p:nvPr>
            <p:ph type="body" sz="quarter" idx="10" hasCustomPrompt="1"/>
          </p:nvPr>
        </p:nvSpPr>
        <p:spPr>
          <a:xfrm>
            <a:off x="380232" y="1097774"/>
            <a:ext cx="3762283" cy="966157"/>
          </a:xfrm>
          <a:prstGeom prst="rect">
            <a:avLst/>
          </a:prstGeom>
        </p:spPr>
        <p:txBody>
          <a:bodyPr lIns="0">
            <a:noAutofit/>
          </a:bodyPr>
          <a:lstStyle>
            <a:lvl1pPr marL="0" indent="0">
              <a:lnSpc>
                <a:spcPct val="110000"/>
              </a:lnSpc>
              <a:buNone/>
              <a:defRPr sz="1600" b="0" i="0">
                <a:solidFill>
                  <a:srgbClr val="000000"/>
                </a:solidFill>
                <a:latin typeface="Exo" panose="020B0604020202020204" charset="0"/>
                <a:ea typeface="Roboto Condensed Light" panose="02000000000000000000" pitchFamily="2" charset="0"/>
              </a:defRPr>
            </a:lvl1pPr>
            <a:lvl2pPr>
              <a:defRPr sz="2000" b="0" i="0">
                <a:latin typeface="Roboto Condensed Light" panose="02000000000000000000" pitchFamily="2" charset="0"/>
                <a:ea typeface="Roboto Condensed Light" panose="02000000000000000000" pitchFamily="2" charset="0"/>
              </a:defRPr>
            </a:lvl2pPr>
            <a:lvl3pPr>
              <a:defRPr sz="2000" b="0" i="0">
                <a:latin typeface="Roboto Condensed Light" panose="02000000000000000000" pitchFamily="2" charset="0"/>
                <a:ea typeface="Roboto Condensed Light" panose="02000000000000000000" pitchFamily="2" charset="0"/>
              </a:defRPr>
            </a:lvl3pPr>
            <a:lvl4pPr>
              <a:defRPr sz="2000" b="0" i="0">
                <a:latin typeface="Roboto Condensed Light" panose="02000000000000000000" pitchFamily="2" charset="0"/>
                <a:ea typeface="Roboto Condensed Light" panose="02000000000000000000" pitchFamily="2" charset="0"/>
              </a:defRPr>
            </a:lvl4pPr>
            <a:lvl5pPr>
              <a:defRPr sz="2000" b="0" i="0">
                <a:latin typeface="Roboto Condensed Light" panose="02000000000000000000" pitchFamily="2" charset="0"/>
                <a:ea typeface="Roboto Condensed Light" panose="02000000000000000000" pitchFamily="2" charset="0"/>
              </a:defRPr>
            </a:lvl5pPr>
          </a:lstStyle>
          <a:p>
            <a:pPr lvl="0"/>
            <a:r>
              <a:rPr lang="en-US" dirty="0"/>
              <a:t>Track metrics throughout the project to keep stakeholders informed</a:t>
            </a:r>
          </a:p>
        </p:txBody>
      </p:sp>
      <p:sp>
        <p:nvSpPr>
          <p:cNvPr id="18" name="Table Placeholder 17">
            <a:extLst>
              <a:ext uri="{FF2B5EF4-FFF2-40B4-BE49-F238E27FC236}">
                <a16:creationId xmlns:a16="http://schemas.microsoft.com/office/drawing/2014/main" id="{49673129-DC2E-FA40-A288-610FE0AB920C}"/>
              </a:ext>
            </a:extLst>
          </p:cNvPr>
          <p:cNvSpPr>
            <a:spLocks noGrp="1"/>
          </p:cNvSpPr>
          <p:nvPr>
            <p:ph type="tbl" sz="quarter" idx="11"/>
          </p:nvPr>
        </p:nvSpPr>
        <p:spPr>
          <a:xfrm>
            <a:off x="373063" y="3274287"/>
            <a:ext cx="11447462" cy="2949939"/>
          </a:xfrm>
          <a:prstGeom prst="rect">
            <a:avLst/>
          </a:prstGeom>
        </p:spPr>
        <p:txBody>
          <a:bodyPr>
            <a:noAutofit/>
          </a:bodyPr>
          <a:lstStyle>
            <a:lvl1pPr>
              <a:lnSpc>
                <a:spcPct val="110000"/>
              </a:lnSpc>
              <a:defRPr>
                <a:latin typeface="Roboto Condensed Light" panose="02000000000000000000" pitchFamily="2" charset="0"/>
                <a:ea typeface="Roboto Condensed Light" panose="02000000000000000000" pitchFamily="2" charset="0"/>
              </a:defRPr>
            </a:lvl1pPr>
          </a:lstStyle>
          <a:p>
            <a:endParaRPr lang="en-US"/>
          </a:p>
        </p:txBody>
      </p:sp>
      <p:sp>
        <p:nvSpPr>
          <p:cNvPr id="20" name="Text Placeholder 19">
            <a:extLst>
              <a:ext uri="{FF2B5EF4-FFF2-40B4-BE49-F238E27FC236}">
                <a16:creationId xmlns:a16="http://schemas.microsoft.com/office/drawing/2014/main" id="{4782DCFE-ADE5-3844-AFE5-4BA068CE7F23}"/>
              </a:ext>
            </a:extLst>
          </p:cNvPr>
          <p:cNvSpPr>
            <a:spLocks noGrp="1"/>
          </p:cNvSpPr>
          <p:nvPr>
            <p:ph type="body" sz="quarter" idx="12" hasCustomPrompt="1"/>
          </p:nvPr>
        </p:nvSpPr>
        <p:spPr>
          <a:xfrm>
            <a:off x="7189016" y="718229"/>
            <a:ext cx="3559175" cy="339468"/>
          </a:xfrm>
          <a:prstGeom prst="rect">
            <a:avLst/>
          </a:prstGeom>
        </p:spPr>
        <p:txBody>
          <a:bodyPr lIns="0">
            <a:noAutofit/>
          </a:bodyPr>
          <a:lstStyle>
            <a:lvl1pPr marL="0" indent="0">
              <a:lnSpc>
                <a:spcPct val="110000"/>
              </a:lnSpc>
              <a:buNone/>
              <a:defRPr sz="1400">
                <a:solidFill>
                  <a:srgbClr val="000000"/>
                </a:solidFill>
                <a:latin typeface="Exo" panose="020B0604020202020204" charset="0"/>
                <a:ea typeface="Roboto Condensed Light" panose="02000000000000000000" pitchFamily="2" charset="0"/>
              </a:defRPr>
            </a:lvl1pPr>
            <a:lvl2pPr>
              <a:defRPr>
                <a:latin typeface="Roboto Condensed Light" panose="02000000000000000000" pitchFamily="2" charset="0"/>
                <a:ea typeface="Roboto Condensed Light" panose="02000000000000000000" pitchFamily="2" charset="0"/>
              </a:defRPr>
            </a:lvl2pPr>
            <a:lvl3pPr>
              <a:defRPr>
                <a:latin typeface="Roboto Condensed Light" panose="02000000000000000000" pitchFamily="2" charset="0"/>
                <a:ea typeface="Roboto Condensed Light" panose="02000000000000000000" pitchFamily="2" charset="0"/>
              </a:defRPr>
            </a:lvl3pPr>
            <a:lvl4pPr>
              <a:defRPr>
                <a:latin typeface="Roboto Condensed Light" panose="02000000000000000000" pitchFamily="2" charset="0"/>
                <a:ea typeface="Roboto Condensed Light" panose="02000000000000000000" pitchFamily="2" charset="0"/>
              </a:defRPr>
            </a:lvl4pPr>
            <a:lvl5pPr>
              <a:defRPr>
                <a:latin typeface="Roboto Condensed Light" panose="02000000000000000000" pitchFamily="2" charset="0"/>
                <a:ea typeface="Roboto Condensed Light" panose="02000000000000000000" pitchFamily="2" charset="0"/>
              </a:defRPr>
            </a:lvl5pPr>
          </a:lstStyle>
          <a:p>
            <a:pPr lvl="0"/>
            <a:r>
              <a:rPr lang="en-US" sz="1600" dirty="0"/>
              <a:t>As the project nears completion:</a:t>
            </a:r>
            <a:endParaRPr lang="en-US" dirty="0"/>
          </a:p>
        </p:txBody>
      </p:sp>
      <p:sp>
        <p:nvSpPr>
          <p:cNvPr id="25" name="Text Placeholder 4">
            <a:extLst>
              <a:ext uri="{FF2B5EF4-FFF2-40B4-BE49-F238E27FC236}">
                <a16:creationId xmlns:a16="http://schemas.microsoft.com/office/drawing/2014/main" id="{4F63F1AB-A833-D948-BE31-90BABA3914CD}"/>
              </a:ext>
            </a:extLst>
          </p:cNvPr>
          <p:cNvSpPr>
            <a:spLocks noGrp="1"/>
          </p:cNvSpPr>
          <p:nvPr>
            <p:ph type="body" sz="quarter" idx="13" hasCustomPrompt="1"/>
          </p:nvPr>
        </p:nvSpPr>
        <p:spPr>
          <a:xfrm>
            <a:off x="7189016" y="1105437"/>
            <a:ext cx="4295259" cy="2165643"/>
          </a:xfrm>
          <a:prstGeom prst="rect">
            <a:avLst/>
          </a:prstGeom>
        </p:spPr>
        <p:txBody>
          <a:bodyPr lIns="0">
            <a:noAutofit/>
          </a:bodyPr>
          <a:lstStyle>
            <a:lvl1pPr marL="342900" indent="-342900">
              <a:lnSpc>
                <a:spcPct val="110000"/>
              </a:lnSpc>
              <a:buClr>
                <a:srgbClr val="2576B7"/>
              </a:buClr>
              <a:buSzPct val="100000"/>
              <a:buFont typeface="+mj-lt"/>
              <a:buAutoNum type="arabicPeriod"/>
              <a:defRPr sz="1400" b="0" i="0">
                <a:solidFill>
                  <a:srgbClr val="000000"/>
                </a:solidFill>
                <a:latin typeface="Roboto Condensed Light" panose="02000000000000000000" pitchFamily="2" charset="0"/>
                <a:ea typeface="Roboto Condensed Light" panose="02000000000000000000" pitchFamily="2" charset="0"/>
              </a:defRPr>
            </a:lvl1pPr>
          </a:lstStyle>
          <a:p>
            <a:pPr lvl="0"/>
            <a:r>
              <a:rPr lang="en-US" b="0" i="0">
                <a:latin typeface="Roboto Condensed Light" panose="02000000000000000000" pitchFamily="2" charset="0"/>
                <a:ea typeface="Roboto Condensed Light" panose="02000000000000000000" pitchFamily="2" charset="0"/>
              </a:rPr>
              <a:t>The number of tickets should decrease.</a:t>
            </a:r>
          </a:p>
          <a:p>
            <a:pPr lvl="0"/>
            <a:r>
              <a:rPr lang="en-US" b="0" i="0">
                <a:latin typeface="Roboto Condensed Light" panose="02000000000000000000" pitchFamily="2" charset="0"/>
                <a:ea typeface="Roboto Condensed Light" panose="02000000000000000000" pitchFamily="2" charset="0"/>
              </a:rPr>
              <a:t>Percentage of calls resolved at first contact and at Tier 1 should increase.</a:t>
            </a:r>
          </a:p>
          <a:p>
            <a:pPr lvl="0"/>
            <a:r>
              <a:rPr lang="en-US" b="0" i="0">
                <a:latin typeface="Roboto Condensed Light" panose="02000000000000000000" pitchFamily="2" charset="0"/>
                <a:ea typeface="Roboto Condensed Light" panose="02000000000000000000" pitchFamily="2" charset="0"/>
              </a:rPr>
              <a:t>Average time to resolve and escalate an incident should decrease.</a:t>
            </a:r>
          </a:p>
        </p:txBody>
      </p:sp>
    </p:spTree>
    <p:extLst>
      <p:ext uri="{BB962C8B-B14F-4D97-AF65-F5344CB8AC3E}">
        <p14:creationId xmlns:p14="http://schemas.microsoft.com/office/powerpoint/2010/main" val="3367595563"/>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nsight Breakdown">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F654C735-FD88-7044-AFDF-38F27B3DBF4F}"/>
              </a:ext>
            </a:extLst>
          </p:cNvPr>
          <p:cNvSpPr>
            <a:spLocks noGrp="1"/>
          </p:cNvSpPr>
          <p:nvPr>
            <p:ph type="body" sz="quarter" idx="11" hasCustomPrompt="1"/>
          </p:nvPr>
        </p:nvSpPr>
        <p:spPr>
          <a:xfrm>
            <a:off x="354106" y="1561998"/>
            <a:ext cx="3696155" cy="1292818"/>
          </a:xfrm>
          <a:prstGeom prst="rect">
            <a:avLst/>
          </a:prstGeom>
          <a:solidFill>
            <a:schemeClr val="bg1"/>
          </a:solidFill>
          <a:effectLst>
            <a:outerShdw blurRad="254000" sx="102000" sy="102000" algn="ctr" rotWithShape="0">
              <a:prstClr val="black">
                <a:alpha val="25000"/>
              </a:prstClr>
            </a:outerShdw>
          </a:effectLst>
        </p:spPr>
        <p:txBody>
          <a:bodyPr wrap="square" lIns="180000" tIns="612000" rIns="180000" bIns="180000">
            <a:noAutofit/>
          </a:bodyPr>
          <a:lstStyle>
            <a:lvl1pPr marL="0" indent="0">
              <a:lnSpc>
                <a:spcPct val="110000"/>
              </a:lnSpc>
              <a:buNone/>
              <a:defRPr sz="1400" b="0" i="0">
                <a:solidFill>
                  <a:srgbClr val="000000"/>
                </a:solidFill>
                <a:latin typeface="Roboto Condensed Light" panose="02000000000000000000" pitchFamily="2" charset="0"/>
                <a:ea typeface="Roboto Condensed Light" panose="02000000000000000000" pitchFamily="2" charset="0"/>
              </a:defRPr>
            </a:lvl1pPr>
            <a:lvl2pPr>
              <a:defRPr sz="1600" b="0" i="0">
                <a:latin typeface="Roboto Condensed Light" panose="02000000000000000000" pitchFamily="2" charset="0"/>
                <a:ea typeface="Roboto Condensed Light" panose="02000000000000000000" pitchFamily="2" charset="0"/>
              </a:defRPr>
            </a:lvl2pPr>
            <a:lvl3pPr>
              <a:defRPr sz="1600" b="0" i="0">
                <a:latin typeface="Roboto Condensed Light" panose="02000000000000000000" pitchFamily="2" charset="0"/>
                <a:ea typeface="Roboto Condensed Light" panose="02000000000000000000" pitchFamily="2" charset="0"/>
              </a:defRPr>
            </a:lvl3pPr>
            <a:lvl4pPr>
              <a:defRPr sz="1600" b="0" i="0">
                <a:latin typeface="Roboto Condensed Light" panose="02000000000000000000" pitchFamily="2" charset="0"/>
                <a:ea typeface="Roboto Condensed Light" panose="02000000000000000000" pitchFamily="2" charset="0"/>
              </a:defRPr>
            </a:lvl4pPr>
            <a:lvl5pPr>
              <a:defRPr sz="1600" b="0" i="0">
                <a:latin typeface="Roboto Condensed Light" panose="02000000000000000000" pitchFamily="2" charset="0"/>
                <a:ea typeface="Roboto Condensed Light" panose="02000000000000000000" pitchFamily="2" charset="0"/>
              </a:defRPr>
            </a:lvl5pPr>
          </a:lstStyle>
          <a:p>
            <a:pPr lvl="0"/>
            <a:r>
              <a:rPr lang="en-US" dirty="0"/>
              <a:t>I throw myself down among the tall grass by the trickling steam.</a:t>
            </a:r>
          </a:p>
        </p:txBody>
      </p:sp>
      <p:sp>
        <p:nvSpPr>
          <p:cNvPr id="10" name="Title 9">
            <a:extLst>
              <a:ext uri="{FF2B5EF4-FFF2-40B4-BE49-F238E27FC236}">
                <a16:creationId xmlns:a16="http://schemas.microsoft.com/office/drawing/2014/main" id="{8047F413-7CC3-9041-B985-1939336F2C65}"/>
              </a:ext>
            </a:extLst>
          </p:cNvPr>
          <p:cNvSpPr>
            <a:spLocks noGrp="1"/>
          </p:cNvSpPr>
          <p:nvPr>
            <p:ph type="title" hasCustomPrompt="1"/>
          </p:nvPr>
        </p:nvSpPr>
        <p:spPr>
          <a:xfrm>
            <a:off x="354106" y="530021"/>
            <a:ext cx="5146582" cy="570117"/>
          </a:xfrm>
        </p:spPr>
        <p:txBody>
          <a:bodyPr>
            <a:noAutofit/>
          </a:bodyPr>
          <a:lstStyle>
            <a:lvl1pPr>
              <a:defRPr b="0" i="0">
                <a:solidFill>
                  <a:srgbClr val="2576B7"/>
                </a:solidFill>
              </a:defRPr>
            </a:lvl1pPr>
          </a:lstStyle>
          <a:p>
            <a:r>
              <a:rPr lang="en-US"/>
              <a:t>Insight Breakdown</a:t>
            </a:r>
          </a:p>
        </p:txBody>
      </p:sp>
      <p:sp>
        <p:nvSpPr>
          <p:cNvPr id="21" name="object 16">
            <a:extLst>
              <a:ext uri="{FF2B5EF4-FFF2-40B4-BE49-F238E27FC236}">
                <a16:creationId xmlns:a16="http://schemas.microsoft.com/office/drawing/2014/main" id="{D04A7FA4-1F63-4045-89C0-A25EC0589AD3}"/>
              </a:ext>
            </a:extLst>
          </p:cNvPr>
          <p:cNvSpPr/>
          <p:nvPr userDrawn="1"/>
        </p:nvSpPr>
        <p:spPr>
          <a:xfrm>
            <a:off x="354106" y="1514461"/>
            <a:ext cx="3700877" cy="54000"/>
          </a:xfrm>
          <a:custGeom>
            <a:avLst/>
            <a:gdLst/>
            <a:ahLst/>
            <a:cxnLst/>
            <a:rect l="l" t="t" r="r" b="b"/>
            <a:pathLst>
              <a:path w="6284595" h="20955">
                <a:moveTo>
                  <a:pt x="0" y="20941"/>
                </a:moveTo>
                <a:lnTo>
                  <a:pt x="6284279" y="20941"/>
                </a:lnTo>
                <a:lnTo>
                  <a:pt x="6284279" y="0"/>
                </a:lnTo>
                <a:lnTo>
                  <a:pt x="0" y="0"/>
                </a:lnTo>
                <a:lnTo>
                  <a:pt x="0" y="20941"/>
                </a:lnTo>
                <a:close/>
              </a:path>
            </a:pathLst>
          </a:custGeom>
          <a:solidFill>
            <a:srgbClr val="0076B7"/>
          </a:solidFill>
        </p:spPr>
        <p:txBody>
          <a:bodyPr wrap="square" lIns="0" tIns="0" rIns="0" bIns="0" rtlCol="0">
            <a:noAutofit/>
          </a:bodyPr>
          <a:lstStyle/>
          <a:p>
            <a:pPr>
              <a:lnSpc>
                <a:spcPct val="110000"/>
              </a:lnSpc>
            </a:pPr>
            <a:endParaRPr sz="662">
              <a:latin typeface="Roboto Condensed Light" panose="02000000000000000000" pitchFamily="2" charset="0"/>
            </a:endParaRPr>
          </a:p>
        </p:txBody>
      </p:sp>
      <p:sp>
        <p:nvSpPr>
          <p:cNvPr id="24" name="Text Placeholder 23">
            <a:extLst>
              <a:ext uri="{FF2B5EF4-FFF2-40B4-BE49-F238E27FC236}">
                <a16:creationId xmlns:a16="http://schemas.microsoft.com/office/drawing/2014/main" id="{A65B8B33-0F77-6C46-B190-E0EB622E48D4}"/>
              </a:ext>
            </a:extLst>
          </p:cNvPr>
          <p:cNvSpPr>
            <a:spLocks noGrp="1"/>
          </p:cNvSpPr>
          <p:nvPr>
            <p:ph type="body" sz="quarter" idx="10" hasCustomPrompt="1"/>
          </p:nvPr>
        </p:nvSpPr>
        <p:spPr>
          <a:xfrm>
            <a:off x="354106" y="1760226"/>
            <a:ext cx="3696155" cy="379405"/>
          </a:xfrm>
          <a:prstGeom prst="rect">
            <a:avLst/>
          </a:prstGeom>
          <a:solidFill>
            <a:schemeClr val="bg1"/>
          </a:solidFill>
        </p:spPr>
        <p:txBody>
          <a:bodyPr lIns="180000" rIns="180000">
            <a:noAutofit/>
          </a:bodyPr>
          <a:lstStyle>
            <a:lvl1pPr marL="0" indent="0">
              <a:lnSpc>
                <a:spcPct val="110000"/>
              </a:lnSpc>
              <a:buNone/>
              <a:defRPr sz="2000" b="1" i="0">
                <a:solidFill>
                  <a:schemeClr val="accent1"/>
                </a:solidFill>
                <a:latin typeface="Montserrat SemiBold" pitchFamily="2" charset="77"/>
              </a:defRPr>
            </a:lvl1pPr>
            <a:lvl2pPr>
              <a:defRPr sz="1800" b="1" i="0">
                <a:solidFill>
                  <a:schemeClr val="accent1"/>
                </a:solidFill>
                <a:latin typeface="Montserrat SemiBold" pitchFamily="2" charset="77"/>
              </a:defRPr>
            </a:lvl2pPr>
            <a:lvl3pPr>
              <a:defRPr sz="1800" b="1" i="0">
                <a:solidFill>
                  <a:schemeClr val="accent1"/>
                </a:solidFill>
                <a:latin typeface="Montserrat SemiBold" pitchFamily="2" charset="77"/>
              </a:defRPr>
            </a:lvl3pPr>
            <a:lvl4pPr>
              <a:defRPr sz="1800" b="1" i="0">
                <a:solidFill>
                  <a:schemeClr val="accent1"/>
                </a:solidFill>
                <a:latin typeface="Montserrat SemiBold" pitchFamily="2" charset="77"/>
              </a:defRPr>
            </a:lvl4pPr>
            <a:lvl5pPr>
              <a:defRPr sz="1800" b="1" i="0">
                <a:solidFill>
                  <a:schemeClr val="accent1"/>
                </a:solidFill>
                <a:latin typeface="Montserrat SemiBold" pitchFamily="2" charset="77"/>
              </a:defRPr>
            </a:lvl5pPr>
          </a:lstStyle>
          <a:p>
            <a:pPr lvl="0"/>
            <a:r>
              <a:rPr lang="en-US"/>
              <a:t>Insight 1</a:t>
            </a:r>
          </a:p>
        </p:txBody>
      </p:sp>
      <p:sp>
        <p:nvSpPr>
          <p:cNvPr id="28" name="Text Placeholder 26">
            <a:extLst>
              <a:ext uri="{FF2B5EF4-FFF2-40B4-BE49-F238E27FC236}">
                <a16:creationId xmlns:a16="http://schemas.microsoft.com/office/drawing/2014/main" id="{7C3E8B87-3295-C145-8AD0-F82DD56BEEBA}"/>
              </a:ext>
            </a:extLst>
          </p:cNvPr>
          <p:cNvSpPr>
            <a:spLocks noGrp="1"/>
          </p:cNvSpPr>
          <p:nvPr>
            <p:ph type="body" sz="quarter" idx="12" hasCustomPrompt="1"/>
          </p:nvPr>
        </p:nvSpPr>
        <p:spPr>
          <a:xfrm>
            <a:off x="4274132" y="1561998"/>
            <a:ext cx="3696155" cy="1292818"/>
          </a:xfrm>
          <a:prstGeom prst="rect">
            <a:avLst/>
          </a:prstGeom>
          <a:solidFill>
            <a:schemeClr val="bg1"/>
          </a:solidFill>
          <a:effectLst>
            <a:outerShdw blurRad="254000" sx="102000" sy="102000" algn="ctr" rotWithShape="0">
              <a:prstClr val="black">
                <a:alpha val="25000"/>
              </a:prstClr>
            </a:outerShdw>
          </a:effectLst>
        </p:spPr>
        <p:txBody>
          <a:bodyPr wrap="square" lIns="180000" tIns="612000" rIns="180000" bIns="180000">
            <a:noAutofit/>
          </a:bodyPr>
          <a:lstStyle>
            <a:lvl1pPr marL="0" indent="0">
              <a:lnSpc>
                <a:spcPct val="110000"/>
              </a:lnSpc>
              <a:buNone/>
              <a:defRPr sz="1400" b="0" i="0">
                <a:solidFill>
                  <a:srgbClr val="000000"/>
                </a:solidFill>
                <a:latin typeface="Roboto Condensed Light" panose="02000000000000000000" pitchFamily="2" charset="0"/>
                <a:ea typeface="Roboto Condensed Light" panose="02000000000000000000" pitchFamily="2" charset="0"/>
              </a:defRPr>
            </a:lvl1pPr>
            <a:lvl2pPr>
              <a:defRPr sz="1600" b="0" i="0">
                <a:latin typeface="Roboto Condensed Light" panose="02000000000000000000" pitchFamily="2" charset="0"/>
                <a:ea typeface="Roboto Condensed Light" panose="02000000000000000000" pitchFamily="2" charset="0"/>
              </a:defRPr>
            </a:lvl2pPr>
            <a:lvl3pPr>
              <a:defRPr sz="1600" b="0" i="0">
                <a:latin typeface="Roboto Condensed Light" panose="02000000000000000000" pitchFamily="2" charset="0"/>
                <a:ea typeface="Roboto Condensed Light" panose="02000000000000000000" pitchFamily="2" charset="0"/>
              </a:defRPr>
            </a:lvl3pPr>
            <a:lvl4pPr>
              <a:defRPr sz="1600" b="0" i="0">
                <a:latin typeface="Roboto Condensed Light" panose="02000000000000000000" pitchFamily="2" charset="0"/>
                <a:ea typeface="Roboto Condensed Light" panose="02000000000000000000" pitchFamily="2" charset="0"/>
              </a:defRPr>
            </a:lvl4pPr>
            <a:lvl5pPr>
              <a:defRPr sz="1600" b="0" i="0">
                <a:latin typeface="Roboto Condensed Light" panose="02000000000000000000" pitchFamily="2" charset="0"/>
                <a:ea typeface="Roboto Condensed Light" panose="02000000000000000000" pitchFamily="2" charset="0"/>
              </a:defRPr>
            </a:lvl5pPr>
          </a:lstStyle>
          <a:p>
            <a:pPr lvl="0"/>
            <a:r>
              <a:rPr lang="en-US" dirty="0"/>
              <a:t>I throw myself down among the tall grass by the trickling steam.</a:t>
            </a:r>
          </a:p>
        </p:txBody>
      </p:sp>
      <p:sp>
        <p:nvSpPr>
          <p:cNvPr id="30" name="Text Placeholder 23">
            <a:extLst>
              <a:ext uri="{FF2B5EF4-FFF2-40B4-BE49-F238E27FC236}">
                <a16:creationId xmlns:a16="http://schemas.microsoft.com/office/drawing/2014/main" id="{9743512F-3223-8E49-BB0C-4A8840D17C23}"/>
              </a:ext>
            </a:extLst>
          </p:cNvPr>
          <p:cNvSpPr>
            <a:spLocks noGrp="1"/>
          </p:cNvSpPr>
          <p:nvPr>
            <p:ph type="body" sz="quarter" idx="13" hasCustomPrompt="1"/>
          </p:nvPr>
        </p:nvSpPr>
        <p:spPr>
          <a:xfrm>
            <a:off x="4274132" y="1760226"/>
            <a:ext cx="3696155" cy="379405"/>
          </a:xfrm>
          <a:prstGeom prst="rect">
            <a:avLst/>
          </a:prstGeom>
          <a:solidFill>
            <a:schemeClr val="bg1"/>
          </a:solidFill>
        </p:spPr>
        <p:txBody>
          <a:bodyPr lIns="180000" rIns="180000">
            <a:noAutofit/>
          </a:bodyPr>
          <a:lstStyle>
            <a:lvl1pPr marL="0" indent="0">
              <a:lnSpc>
                <a:spcPct val="110000"/>
              </a:lnSpc>
              <a:buNone/>
              <a:defRPr sz="2000" b="1" i="0">
                <a:solidFill>
                  <a:schemeClr val="accent1"/>
                </a:solidFill>
                <a:latin typeface="Montserrat SemiBold" pitchFamily="2" charset="77"/>
              </a:defRPr>
            </a:lvl1pPr>
            <a:lvl2pPr>
              <a:defRPr sz="1800" b="1" i="0">
                <a:solidFill>
                  <a:schemeClr val="accent1"/>
                </a:solidFill>
                <a:latin typeface="Montserrat SemiBold" pitchFamily="2" charset="77"/>
              </a:defRPr>
            </a:lvl2pPr>
            <a:lvl3pPr>
              <a:defRPr sz="1800" b="1" i="0">
                <a:solidFill>
                  <a:schemeClr val="accent1"/>
                </a:solidFill>
                <a:latin typeface="Montserrat SemiBold" pitchFamily="2" charset="77"/>
              </a:defRPr>
            </a:lvl3pPr>
            <a:lvl4pPr>
              <a:defRPr sz="1800" b="1" i="0">
                <a:solidFill>
                  <a:schemeClr val="accent1"/>
                </a:solidFill>
                <a:latin typeface="Montserrat SemiBold" pitchFamily="2" charset="77"/>
              </a:defRPr>
            </a:lvl4pPr>
            <a:lvl5pPr>
              <a:defRPr sz="1800" b="1" i="0">
                <a:solidFill>
                  <a:schemeClr val="accent1"/>
                </a:solidFill>
                <a:latin typeface="Montserrat SemiBold" pitchFamily="2" charset="77"/>
              </a:defRPr>
            </a:lvl5pPr>
          </a:lstStyle>
          <a:p>
            <a:pPr lvl="0"/>
            <a:r>
              <a:rPr lang="en-US"/>
              <a:t>Insight 2</a:t>
            </a:r>
          </a:p>
        </p:txBody>
      </p:sp>
      <p:sp>
        <p:nvSpPr>
          <p:cNvPr id="31" name="Text Placeholder 26">
            <a:extLst>
              <a:ext uri="{FF2B5EF4-FFF2-40B4-BE49-F238E27FC236}">
                <a16:creationId xmlns:a16="http://schemas.microsoft.com/office/drawing/2014/main" id="{80D89366-ED52-A949-A16B-4146CDE0F6F2}"/>
              </a:ext>
            </a:extLst>
          </p:cNvPr>
          <p:cNvSpPr>
            <a:spLocks noGrp="1"/>
          </p:cNvSpPr>
          <p:nvPr>
            <p:ph type="body" sz="quarter" idx="14" hasCustomPrompt="1"/>
          </p:nvPr>
        </p:nvSpPr>
        <p:spPr>
          <a:xfrm>
            <a:off x="8194158" y="1561998"/>
            <a:ext cx="3696155" cy="1292818"/>
          </a:xfrm>
          <a:prstGeom prst="rect">
            <a:avLst/>
          </a:prstGeom>
          <a:solidFill>
            <a:schemeClr val="bg1"/>
          </a:solidFill>
          <a:effectLst>
            <a:outerShdw blurRad="254000" sx="102000" sy="102000" algn="ctr" rotWithShape="0">
              <a:prstClr val="black">
                <a:alpha val="25000"/>
              </a:prstClr>
            </a:outerShdw>
          </a:effectLst>
        </p:spPr>
        <p:txBody>
          <a:bodyPr wrap="square" lIns="180000" tIns="612000" rIns="180000" bIns="180000">
            <a:noAutofit/>
          </a:bodyPr>
          <a:lstStyle>
            <a:lvl1pPr marL="0" indent="0">
              <a:lnSpc>
                <a:spcPct val="110000"/>
              </a:lnSpc>
              <a:buNone/>
              <a:defRPr sz="1400" b="0" i="0">
                <a:solidFill>
                  <a:srgbClr val="000000"/>
                </a:solidFill>
                <a:latin typeface="Roboto Condensed Light" panose="02000000000000000000" pitchFamily="2" charset="0"/>
                <a:ea typeface="Roboto Condensed Light" panose="02000000000000000000" pitchFamily="2" charset="0"/>
              </a:defRPr>
            </a:lvl1pPr>
            <a:lvl2pPr>
              <a:defRPr sz="1600" b="0" i="0">
                <a:latin typeface="Roboto Condensed Light" panose="02000000000000000000" pitchFamily="2" charset="0"/>
                <a:ea typeface="Roboto Condensed Light" panose="02000000000000000000" pitchFamily="2" charset="0"/>
              </a:defRPr>
            </a:lvl2pPr>
            <a:lvl3pPr>
              <a:defRPr sz="1600" b="0" i="0">
                <a:latin typeface="Roboto Condensed Light" panose="02000000000000000000" pitchFamily="2" charset="0"/>
                <a:ea typeface="Roboto Condensed Light" panose="02000000000000000000" pitchFamily="2" charset="0"/>
              </a:defRPr>
            </a:lvl3pPr>
            <a:lvl4pPr>
              <a:defRPr sz="1600" b="0" i="0">
                <a:latin typeface="Roboto Condensed Light" panose="02000000000000000000" pitchFamily="2" charset="0"/>
                <a:ea typeface="Roboto Condensed Light" panose="02000000000000000000" pitchFamily="2" charset="0"/>
              </a:defRPr>
            </a:lvl4pPr>
            <a:lvl5pPr>
              <a:defRPr sz="1600" b="0" i="0">
                <a:latin typeface="Roboto Condensed Light" panose="02000000000000000000" pitchFamily="2" charset="0"/>
                <a:ea typeface="Roboto Condensed Light" panose="02000000000000000000" pitchFamily="2" charset="0"/>
              </a:defRPr>
            </a:lvl5pPr>
          </a:lstStyle>
          <a:p>
            <a:pPr lvl="0"/>
            <a:r>
              <a:rPr lang="en-US" dirty="0"/>
              <a:t>I throw myself down among the tall grass by the trickling steam.</a:t>
            </a:r>
          </a:p>
        </p:txBody>
      </p:sp>
      <p:sp>
        <p:nvSpPr>
          <p:cNvPr id="33" name="Text Placeholder 23">
            <a:extLst>
              <a:ext uri="{FF2B5EF4-FFF2-40B4-BE49-F238E27FC236}">
                <a16:creationId xmlns:a16="http://schemas.microsoft.com/office/drawing/2014/main" id="{E6236606-0F02-C14B-9674-361BBE98B74C}"/>
              </a:ext>
            </a:extLst>
          </p:cNvPr>
          <p:cNvSpPr>
            <a:spLocks noGrp="1"/>
          </p:cNvSpPr>
          <p:nvPr>
            <p:ph type="body" sz="quarter" idx="15" hasCustomPrompt="1"/>
          </p:nvPr>
        </p:nvSpPr>
        <p:spPr>
          <a:xfrm>
            <a:off x="8194158" y="1760226"/>
            <a:ext cx="3696155" cy="379405"/>
          </a:xfrm>
          <a:prstGeom prst="rect">
            <a:avLst/>
          </a:prstGeom>
          <a:solidFill>
            <a:schemeClr val="bg1"/>
          </a:solidFill>
        </p:spPr>
        <p:txBody>
          <a:bodyPr lIns="180000" rIns="180000">
            <a:noAutofit/>
          </a:bodyPr>
          <a:lstStyle>
            <a:lvl1pPr marL="0" indent="0">
              <a:lnSpc>
                <a:spcPct val="110000"/>
              </a:lnSpc>
              <a:buNone/>
              <a:defRPr sz="2000" b="1" i="0">
                <a:solidFill>
                  <a:schemeClr val="accent1"/>
                </a:solidFill>
                <a:latin typeface="Montserrat SemiBold" pitchFamily="2" charset="77"/>
              </a:defRPr>
            </a:lvl1pPr>
            <a:lvl2pPr>
              <a:defRPr sz="1800" b="1" i="0">
                <a:solidFill>
                  <a:schemeClr val="accent1"/>
                </a:solidFill>
                <a:latin typeface="Montserrat SemiBold" pitchFamily="2" charset="77"/>
              </a:defRPr>
            </a:lvl2pPr>
            <a:lvl3pPr>
              <a:defRPr sz="1800" b="1" i="0">
                <a:solidFill>
                  <a:schemeClr val="accent1"/>
                </a:solidFill>
                <a:latin typeface="Montserrat SemiBold" pitchFamily="2" charset="77"/>
              </a:defRPr>
            </a:lvl3pPr>
            <a:lvl4pPr>
              <a:defRPr sz="1800" b="1" i="0">
                <a:solidFill>
                  <a:schemeClr val="accent1"/>
                </a:solidFill>
                <a:latin typeface="Montserrat SemiBold" pitchFamily="2" charset="77"/>
              </a:defRPr>
            </a:lvl4pPr>
            <a:lvl5pPr>
              <a:defRPr sz="1800" b="1" i="0">
                <a:solidFill>
                  <a:schemeClr val="accent1"/>
                </a:solidFill>
                <a:latin typeface="Montserrat SemiBold" pitchFamily="2" charset="77"/>
              </a:defRPr>
            </a:lvl5pPr>
          </a:lstStyle>
          <a:p>
            <a:pPr lvl="0"/>
            <a:r>
              <a:rPr lang="en-US"/>
              <a:t>Insight 3</a:t>
            </a:r>
          </a:p>
        </p:txBody>
      </p:sp>
      <p:sp>
        <p:nvSpPr>
          <p:cNvPr id="34" name="object 16">
            <a:extLst>
              <a:ext uri="{FF2B5EF4-FFF2-40B4-BE49-F238E27FC236}">
                <a16:creationId xmlns:a16="http://schemas.microsoft.com/office/drawing/2014/main" id="{5C72A593-5B47-6640-87D0-7DC19FF0C12E}"/>
              </a:ext>
            </a:extLst>
          </p:cNvPr>
          <p:cNvSpPr/>
          <p:nvPr userDrawn="1"/>
        </p:nvSpPr>
        <p:spPr>
          <a:xfrm>
            <a:off x="4272711" y="1514461"/>
            <a:ext cx="3700877" cy="54000"/>
          </a:xfrm>
          <a:custGeom>
            <a:avLst/>
            <a:gdLst/>
            <a:ahLst/>
            <a:cxnLst/>
            <a:rect l="l" t="t" r="r" b="b"/>
            <a:pathLst>
              <a:path w="6284595" h="20955">
                <a:moveTo>
                  <a:pt x="0" y="20941"/>
                </a:moveTo>
                <a:lnTo>
                  <a:pt x="6284279" y="20941"/>
                </a:lnTo>
                <a:lnTo>
                  <a:pt x="6284279" y="0"/>
                </a:lnTo>
                <a:lnTo>
                  <a:pt x="0" y="0"/>
                </a:lnTo>
                <a:lnTo>
                  <a:pt x="0" y="20941"/>
                </a:lnTo>
                <a:close/>
              </a:path>
            </a:pathLst>
          </a:custGeom>
          <a:solidFill>
            <a:srgbClr val="0076B7"/>
          </a:solidFill>
        </p:spPr>
        <p:txBody>
          <a:bodyPr wrap="square" lIns="0" tIns="0" rIns="0" bIns="0" rtlCol="0">
            <a:noAutofit/>
          </a:bodyPr>
          <a:lstStyle/>
          <a:p>
            <a:pPr>
              <a:lnSpc>
                <a:spcPct val="110000"/>
              </a:lnSpc>
            </a:pPr>
            <a:endParaRPr sz="662">
              <a:latin typeface="Roboto Condensed Light" panose="02000000000000000000" pitchFamily="2" charset="0"/>
            </a:endParaRPr>
          </a:p>
        </p:txBody>
      </p:sp>
      <p:sp>
        <p:nvSpPr>
          <p:cNvPr id="35" name="object 16">
            <a:extLst>
              <a:ext uri="{FF2B5EF4-FFF2-40B4-BE49-F238E27FC236}">
                <a16:creationId xmlns:a16="http://schemas.microsoft.com/office/drawing/2014/main" id="{BD3F10A2-41C4-BB46-A5B1-57481F194818}"/>
              </a:ext>
            </a:extLst>
          </p:cNvPr>
          <p:cNvSpPr/>
          <p:nvPr userDrawn="1"/>
        </p:nvSpPr>
        <p:spPr>
          <a:xfrm>
            <a:off x="8194397" y="1514461"/>
            <a:ext cx="3700877" cy="54000"/>
          </a:xfrm>
          <a:custGeom>
            <a:avLst/>
            <a:gdLst/>
            <a:ahLst/>
            <a:cxnLst/>
            <a:rect l="l" t="t" r="r" b="b"/>
            <a:pathLst>
              <a:path w="6284595" h="20955">
                <a:moveTo>
                  <a:pt x="0" y="20941"/>
                </a:moveTo>
                <a:lnTo>
                  <a:pt x="6284279" y="20941"/>
                </a:lnTo>
                <a:lnTo>
                  <a:pt x="6284279" y="0"/>
                </a:lnTo>
                <a:lnTo>
                  <a:pt x="0" y="0"/>
                </a:lnTo>
                <a:lnTo>
                  <a:pt x="0" y="20941"/>
                </a:lnTo>
                <a:close/>
              </a:path>
            </a:pathLst>
          </a:custGeom>
          <a:solidFill>
            <a:srgbClr val="0076B7"/>
          </a:solidFill>
        </p:spPr>
        <p:txBody>
          <a:bodyPr wrap="square" lIns="0" tIns="0" rIns="0" bIns="0" rtlCol="0">
            <a:noAutofit/>
          </a:bodyPr>
          <a:lstStyle/>
          <a:p>
            <a:pPr>
              <a:lnSpc>
                <a:spcPct val="110000"/>
              </a:lnSpc>
            </a:pPr>
            <a:endParaRPr sz="662">
              <a:latin typeface="Roboto Condensed Light" panose="02000000000000000000" pitchFamily="2" charset="0"/>
            </a:endParaRPr>
          </a:p>
        </p:txBody>
      </p:sp>
    </p:spTree>
    <p:extLst>
      <p:ext uri="{BB962C8B-B14F-4D97-AF65-F5344CB8AC3E}">
        <p14:creationId xmlns:p14="http://schemas.microsoft.com/office/powerpoint/2010/main" val="39349658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ummary of Accomplishm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2B14535-AFB4-DB4C-ADB9-BBB42A2A64ED}"/>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629" r="31547" b="28119"/>
          <a:stretch/>
        </p:blipFill>
        <p:spPr>
          <a:xfrm>
            <a:off x="8148638" y="-1"/>
            <a:ext cx="4044950" cy="6873276"/>
          </a:xfrm>
          <a:prstGeom prst="rect">
            <a:avLst/>
          </a:prstGeom>
        </p:spPr>
      </p:pic>
      <p:sp>
        <p:nvSpPr>
          <p:cNvPr id="18" name="Rectangle 17">
            <a:extLst>
              <a:ext uri="{FF2B5EF4-FFF2-40B4-BE49-F238E27FC236}">
                <a16:creationId xmlns:a16="http://schemas.microsoft.com/office/drawing/2014/main" id="{75343A8B-D3CE-D643-83E5-369C20113AA8}"/>
              </a:ext>
            </a:extLst>
          </p:cNvPr>
          <p:cNvSpPr/>
          <p:nvPr userDrawn="1"/>
        </p:nvSpPr>
        <p:spPr>
          <a:xfrm>
            <a:off x="8148638" y="0"/>
            <a:ext cx="4044949"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14" name="Text Placeholder 13">
            <a:extLst>
              <a:ext uri="{FF2B5EF4-FFF2-40B4-BE49-F238E27FC236}">
                <a16:creationId xmlns:a16="http://schemas.microsoft.com/office/drawing/2014/main" id="{B3A129CD-E31F-6C4B-AE63-A4E96E7F66D2}"/>
              </a:ext>
            </a:extLst>
          </p:cNvPr>
          <p:cNvSpPr>
            <a:spLocks noGrp="1"/>
          </p:cNvSpPr>
          <p:nvPr>
            <p:ph type="body" sz="quarter" idx="10" hasCustomPrompt="1"/>
          </p:nvPr>
        </p:nvSpPr>
        <p:spPr>
          <a:xfrm>
            <a:off x="374493" y="1827340"/>
            <a:ext cx="5319668" cy="377825"/>
          </a:xfrm>
          <a:prstGeom prst="rect">
            <a:avLst/>
          </a:prstGeom>
        </p:spPr>
        <p:txBody>
          <a:bodyPr lIns="0">
            <a:noAutofit/>
          </a:bodyPr>
          <a:lstStyle>
            <a:lvl1pPr marL="0" indent="0">
              <a:lnSpc>
                <a:spcPct val="110000"/>
              </a:lnSpc>
              <a:buNone/>
              <a:defRPr sz="2000" b="1" i="0" u="none">
                <a:solidFill>
                  <a:schemeClr val="accent1"/>
                </a:solidFill>
                <a:latin typeface="Montserrat SemiBold" pitchFamily="2" charset="77"/>
              </a:defRPr>
            </a:lvl1pPr>
            <a:lvl2pPr>
              <a:defRPr sz="2000" b="1" i="0">
                <a:solidFill>
                  <a:schemeClr val="accent1"/>
                </a:solidFill>
                <a:latin typeface="Montserrat SemiBold" pitchFamily="2" charset="77"/>
              </a:defRPr>
            </a:lvl2pPr>
            <a:lvl3pPr>
              <a:defRPr sz="2000" b="1" i="0">
                <a:solidFill>
                  <a:schemeClr val="accent1"/>
                </a:solidFill>
                <a:latin typeface="Montserrat SemiBold" pitchFamily="2" charset="77"/>
              </a:defRPr>
            </a:lvl3pPr>
            <a:lvl4pPr>
              <a:defRPr sz="2000" b="1" i="0">
                <a:solidFill>
                  <a:schemeClr val="accent1"/>
                </a:solidFill>
                <a:latin typeface="Montserrat SemiBold" pitchFamily="2" charset="77"/>
              </a:defRPr>
            </a:lvl4pPr>
            <a:lvl5pPr>
              <a:defRPr sz="2000" b="1" i="0">
                <a:solidFill>
                  <a:schemeClr val="accent1"/>
                </a:solidFill>
                <a:latin typeface="Montserrat SemiBold" pitchFamily="2" charset="77"/>
              </a:defRPr>
            </a:lvl5pPr>
          </a:lstStyle>
          <a:p>
            <a:pPr lvl="0"/>
            <a:r>
              <a:rPr lang="en-US"/>
              <a:t>Problem Solved</a:t>
            </a:r>
          </a:p>
        </p:txBody>
      </p:sp>
      <p:sp>
        <p:nvSpPr>
          <p:cNvPr id="11" name="TextBox 10">
            <a:extLst>
              <a:ext uri="{FF2B5EF4-FFF2-40B4-BE49-F238E27FC236}">
                <a16:creationId xmlns:a16="http://schemas.microsoft.com/office/drawing/2014/main" id="{1FAADCBA-255E-B849-A84F-D25B3C02195D}"/>
              </a:ext>
            </a:extLst>
          </p:cNvPr>
          <p:cNvSpPr txBox="1"/>
          <p:nvPr userDrawn="1"/>
        </p:nvSpPr>
        <p:spPr>
          <a:xfrm>
            <a:off x="8460606" y="739094"/>
            <a:ext cx="3128212" cy="1668992"/>
          </a:xfrm>
          <a:prstGeom prst="rect">
            <a:avLst/>
          </a:prstGeom>
        </p:spPr>
        <p:txBody>
          <a:bodyPr vert="horz" wrap="square" lIns="0" tIns="6931" rIns="0" bIns="0" rtlCol="0">
            <a:noAutofit/>
          </a:bodyPr>
          <a:lstStyle/>
          <a:p>
            <a:pPr rtl="0">
              <a:lnSpc>
                <a:spcPct val="11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If you would like additional support, have our analysts guide you through other phases as part of an Info-Tech workshop.</a:t>
            </a:r>
          </a:p>
        </p:txBody>
      </p:sp>
      <p:sp>
        <p:nvSpPr>
          <p:cNvPr id="15" name="TextBox 14">
            <a:extLst>
              <a:ext uri="{FF2B5EF4-FFF2-40B4-BE49-F238E27FC236}">
                <a16:creationId xmlns:a16="http://schemas.microsoft.com/office/drawing/2014/main" id="{845C2704-E323-6E41-84B8-A3709A2F6FB3}"/>
              </a:ext>
            </a:extLst>
          </p:cNvPr>
          <p:cNvSpPr txBox="1"/>
          <p:nvPr userDrawn="1"/>
        </p:nvSpPr>
        <p:spPr>
          <a:xfrm>
            <a:off x="8441356" y="2914403"/>
            <a:ext cx="3628724" cy="1481761"/>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dirty="0">
                <a:solidFill>
                  <a:schemeClr val="bg1"/>
                </a:solidFill>
                <a:latin typeface="Exo" panose="02000503000000000000" pitchFamily="2" charset="77"/>
              </a:rPr>
              <a:t>Contact your account representative for more information.</a:t>
            </a:r>
          </a:p>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dirty="0">
                <a:solidFill>
                  <a:schemeClr val="bg1"/>
                </a:solidFill>
                <a:latin typeface="Exo" panose="02000503000000000000" pitchFamily="2" charset="77"/>
              </a:rPr>
              <a:t>workshops@infotech.com  </a:t>
            </a:r>
            <a:br>
              <a:rPr lang="en-US" sz="1600" dirty="0">
                <a:solidFill>
                  <a:schemeClr val="bg1"/>
                </a:solidFill>
                <a:latin typeface="Exo" panose="02000503000000000000" pitchFamily="2" charset="77"/>
              </a:rPr>
            </a:br>
            <a:r>
              <a:rPr lang="en-US" sz="1600" dirty="0">
                <a:solidFill>
                  <a:schemeClr val="bg1"/>
                </a:solidFill>
                <a:latin typeface="Exo" panose="02000503000000000000" pitchFamily="2" charset="77"/>
              </a:rPr>
              <a:t>1-888-670-8889</a:t>
            </a: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dirty="0">
              <a:solidFill>
                <a:schemeClr val="bg1"/>
              </a:solidFill>
              <a:latin typeface="Exo" panose="02000503000000000000" pitchFamily="2" charset="77"/>
            </a:endParaRPr>
          </a:p>
        </p:txBody>
      </p:sp>
      <p:sp>
        <p:nvSpPr>
          <p:cNvPr id="19" name="TextBox 18">
            <a:extLst>
              <a:ext uri="{FF2B5EF4-FFF2-40B4-BE49-F238E27FC236}">
                <a16:creationId xmlns:a16="http://schemas.microsoft.com/office/drawing/2014/main" id="{E6640ACC-131C-E349-9AAB-91F1BC775CA0}"/>
              </a:ext>
            </a:extLst>
          </p:cNvPr>
          <p:cNvSpPr txBox="1"/>
          <p:nvPr userDrawn="1"/>
        </p:nvSpPr>
        <p:spPr>
          <a:xfrm>
            <a:off x="336885" y="544781"/>
            <a:ext cx="5698155" cy="1032921"/>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4A4A4A"/>
                </a:solidFill>
                <a:latin typeface="Montserrat SemiBold" pitchFamily="2" charset="77"/>
              </a:rPr>
              <a:t>Summary of Accomplishment</a:t>
            </a:r>
            <a:endParaRPr lang="en-US" sz="4000" b="1" i="0" spc="-30" dirty="0">
              <a:solidFill>
                <a:srgbClr val="4A4A4A"/>
              </a:solidFill>
              <a:latin typeface="Montserrat SemiBold" pitchFamily="2" charset="77"/>
              <a:cs typeface="Arial Narrow"/>
            </a:endParaRPr>
          </a:p>
        </p:txBody>
      </p:sp>
      <p:sp>
        <p:nvSpPr>
          <p:cNvPr id="10" name="TextBox 9">
            <a:extLst>
              <a:ext uri="{FF2B5EF4-FFF2-40B4-BE49-F238E27FC236}">
                <a16:creationId xmlns:a16="http://schemas.microsoft.com/office/drawing/2014/main" id="{79D91D97-00C2-684C-8E8B-1CA8A8AB29F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3" name="Text Placeholder 4">
            <a:extLst>
              <a:ext uri="{FF2B5EF4-FFF2-40B4-BE49-F238E27FC236}">
                <a16:creationId xmlns:a16="http://schemas.microsoft.com/office/drawing/2014/main" id="{3A86E219-348B-4147-B8CE-5C090235D034}"/>
              </a:ext>
            </a:extLst>
          </p:cNvPr>
          <p:cNvSpPr>
            <a:spLocks noGrp="1"/>
          </p:cNvSpPr>
          <p:nvPr>
            <p:ph type="body" sz="quarter" idx="33"/>
          </p:nvPr>
        </p:nvSpPr>
        <p:spPr>
          <a:xfrm>
            <a:off x="371476" y="2306297"/>
            <a:ext cx="5689600" cy="383932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1357972"/>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Various Levels of Support">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4D20383-3FCC-7C4F-B1C5-B9D644F808E1}"/>
              </a:ext>
            </a:extLst>
          </p:cNvPr>
          <p:cNvSpPr txBox="1"/>
          <p:nvPr userDrawn="1"/>
        </p:nvSpPr>
        <p:spPr>
          <a:xfrm>
            <a:off x="351314" y="5561419"/>
            <a:ext cx="11572240" cy="283998"/>
          </a:xfrm>
          <a:prstGeom prst="rect">
            <a:avLst/>
          </a:prstGeom>
        </p:spPr>
        <p:txBody>
          <a:bodyPr vert="horz" wrap="square" lIns="0" tIns="6931" rIns="0" bIns="0" rtlCol="0">
            <a:spAutoFit/>
          </a:bodyPr>
          <a:lstStyle/>
          <a:p>
            <a:pPr marL="7701" marR="242975" lvl="0" indent="0" algn="ctr" defTabSz="554492" rtl="0" eaLnBrk="1" fontAlgn="auto" latinLnBrk="0" hangingPunct="1">
              <a:lnSpc>
                <a:spcPct val="90000"/>
              </a:lnSpc>
              <a:spcBef>
                <a:spcPts val="1000"/>
              </a:spcBef>
              <a:spcAft>
                <a:spcPts val="0"/>
              </a:spcAft>
              <a:buClrTx/>
              <a:buSzTx/>
              <a:buFontTx/>
              <a:buNone/>
              <a:tabLst/>
              <a:defRPr/>
            </a:pPr>
            <a:r>
              <a:rPr lang="en-US" sz="2000" b="1" i="0" dirty="0">
                <a:solidFill>
                  <a:srgbClr val="2576B7"/>
                </a:solidFill>
                <a:latin typeface="Montserrat SemiBold" pitchFamily="2" charset="77"/>
              </a:rPr>
              <a:t>Diagnostics and consistent frameworks are used throughout all four options.</a:t>
            </a:r>
          </a:p>
        </p:txBody>
      </p:sp>
      <p:sp>
        <p:nvSpPr>
          <p:cNvPr id="26" name="Oval 25">
            <a:extLst>
              <a:ext uri="{FF2B5EF4-FFF2-40B4-BE49-F238E27FC236}">
                <a16:creationId xmlns:a16="http://schemas.microsoft.com/office/drawing/2014/main" id="{9E98C6B9-9801-2049-89AF-F94E0519AED1}"/>
              </a:ext>
            </a:extLst>
          </p:cNvPr>
          <p:cNvSpPr/>
          <p:nvPr userDrawn="1"/>
        </p:nvSpPr>
        <p:spPr>
          <a:xfrm>
            <a:off x="640080" y="2235200"/>
            <a:ext cx="2834640" cy="2834640"/>
          </a:xfrm>
          <a:prstGeom prst="ellipse">
            <a:avLst/>
          </a:prstGeom>
          <a:solidFill>
            <a:srgbClr val="2576B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8C5C57C-EF5C-A14F-8C7D-2C892950EE5D}"/>
              </a:ext>
            </a:extLst>
          </p:cNvPr>
          <p:cNvSpPr txBox="1"/>
          <p:nvPr userDrawn="1"/>
        </p:nvSpPr>
        <p:spPr>
          <a:xfrm>
            <a:off x="746493"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DIY Toolkit</a:t>
            </a:r>
          </a:p>
        </p:txBody>
      </p:sp>
      <p:sp>
        <p:nvSpPr>
          <p:cNvPr id="28" name="TextBox 27">
            <a:extLst>
              <a:ext uri="{FF2B5EF4-FFF2-40B4-BE49-F238E27FC236}">
                <a16:creationId xmlns:a16="http://schemas.microsoft.com/office/drawing/2014/main" id="{822836B6-57C7-3145-A73C-5DECF33CF9CF}"/>
              </a:ext>
            </a:extLst>
          </p:cNvPr>
          <p:cNvSpPr txBox="1"/>
          <p:nvPr userDrawn="1"/>
        </p:nvSpPr>
        <p:spPr>
          <a:xfrm>
            <a:off x="1031240" y="3439160"/>
            <a:ext cx="2052320" cy="1009837"/>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has already made this critical project a priority, and we have the time and capability, but some guidance along the way would be helpful.” </a:t>
            </a:r>
          </a:p>
        </p:txBody>
      </p:sp>
      <p:sp>
        <p:nvSpPr>
          <p:cNvPr id="29" name="Oval 28">
            <a:extLst>
              <a:ext uri="{FF2B5EF4-FFF2-40B4-BE49-F238E27FC236}">
                <a16:creationId xmlns:a16="http://schemas.microsoft.com/office/drawing/2014/main" id="{5F7934EF-7D77-8E47-B92E-DB566035F413}"/>
              </a:ext>
            </a:extLst>
          </p:cNvPr>
          <p:cNvSpPr/>
          <p:nvPr userDrawn="1"/>
        </p:nvSpPr>
        <p:spPr>
          <a:xfrm>
            <a:off x="3312425" y="2235200"/>
            <a:ext cx="2834640" cy="2834640"/>
          </a:xfrm>
          <a:prstGeom prst="ellipse">
            <a:avLst/>
          </a:prstGeom>
          <a:solidFill>
            <a:srgbClr val="2576B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2687958E-F387-1B47-A1A1-7456666D95C1}"/>
              </a:ext>
            </a:extLst>
          </p:cNvPr>
          <p:cNvSpPr txBox="1"/>
          <p:nvPr userDrawn="1"/>
        </p:nvSpPr>
        <p:spPr>
          <a:xfrm>
            <a:off x="3409207" y="2746944"/>
            <a:ext cx="2621815" cy="560996"/>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Guided Implementation</a:t>
            </a:r>
          </a:p>
        </p:txBody>
      </p:sp>
      <p:sp>
        <p:nvSpPr>
          <p:cNvPr id="31" name="TextBox 30">
            <a:extLst>
              <a:ext uri="{FF2B5EF4-FFF2-40B4-BE49-F238E27FC236}">
                <a16:creationId xmlns:a16="http://schemas.microsoft.com/office/drawing/2014/main" id="{39C0FAF0-D25D-C846-9AB6-57D70838B891}"/>
              </a:ext>
            </a:extLst>
          </p:cNvPr>
          <p:cNvSpPr txBox="1"/>
          <p:nvPr userDrawn="1"/>
        </p:nvSpPr>
        <p:spPr>
          <a:xfrm>
            <a:off x="3693954" y="3439160"/>
            <a:ext cx="2052320" cy="1212970"/>
          </a:xfrm>
          <a:prstGeom prst="rect">
            <a:avLst/>
          </a:prstGeom>
        </p:spPr>
        <p:txBody>
          <a:bodyPr vert="horz" wrap="square" lIns="0" tIns="6931" rIns="0" bIns="0" rtlCol="0">
            <a:spAutoFit/>
          </a:bodyPr>
          <a:lstStyle/>
          <a:p>
            <a:pPr algn="ctr">
              <a:lnSpc>
                <a:spcPct val="110000"/>
              </a:lnSpc>
            </a:pPr>
            <a:r>
              <a:rPr lang="en-CA" sz="1200" b="0" i="0" kern="1200">
                <a:solidFill>
                  <a:schemeClr val="bg1"/>
                </a:solidFill>
                <a:effectLst/>
                <a:latin typeface="Roboto Condensed Light" panose="02000000000000000000" pitchFamily="2" charset="0"/>
                <a:ea typeface="Roboto Condensed Light" panose="02000000000000000000" pitchFamily="2" charset="0"/>
                <a:cs typeface="+mn-cs"/>
              </a:rPr>
              <a:t>“Our team knows that we need to fix a process, but we need assistance to determine where to focus. Some check-ins along the way would help keep us on track.”</a:t>
            </a:r>
          </a:p>
          <a:p>
            <a:pPr algn="ctr">
              <a:lnSpc>
                <a:spcPct val="110000"/>
              </a:lnSpc>
            </a:pPr>
            <a:endParaRPr lang="en-CA" sz="1200" b="0" i="0" kern="120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2" name="Oval 31">
            <a:extLst>
              <a:ext uri="{FF2B5EF4-FFF2-40B4-BE49-F238E27FC236}">
                <a16:creationId xmlns:a16="http://schemas.microsoft.com/office/drawing/2014/main" id="{2ACC858F-1D39-2B41-949E-070EB0C0418C}"/>
              </a:ext>
            </a:extLst>
          </p:cNvPr>
          <p:cNvSpPr/>
          <p:nvPr userDrawn="1"/>
        </p:nvSpPr>
        <p:spPr>
          <a:xfrm>
            <a:off x="5984770" y="2235200"/>
            <a:ext cx="2834640" cy="2834640"/>
          </a:xfrm>
          <a:prstGeom prst="ellipse">
            <a:avLst/>
          </a:prstGeom>
          <a:solidFill>
            <a:srgbClr val="257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7248CF82-0839-1B42-90C6-2565B8E19DAA}"/>
              </a:ext>
            </a:extLst>
          </p:cNvPr>
          <p:cNvSpPr txBox="1"/>
          <p:nvPr userDrawn="1"/>
        </p:nvSpPr>
        <p:spPr>
          <a:xfrm>
            <a:off x="611176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dirty="0">
                <a:solidFill>
                  <a:schemeClr val="bg1"/>
                </a:solidFill>
                <a:latin typeface="Montserrat SemiBold" pitchFamily="2" charset="77"/>
              </a:rPr>
              <a:t>Workshops</a:t>
            </a:r>
          </a:p>
        </p:txBody>
      </p:sp>
      <p:sp>
        <p:nvSpPr>
          <p:cNvPr id="34" name="TextBox 33">
            <a:extLst>
              <a:ext uri="{FF2B5EF4-FFF2-40B4-BE49-F238E27FC236}">
                <a16:creationId xmlns:a16="http://schemas.microsoft.com/office/drawing/2014/main" id="{FFE019FE-4785-EB46-B01D-CB07AB2C430F}"/>
              </a:ext>
            </a:extLst>
          </p:cNvPr>
          <p:cNvSpPr txBox="1"/>
          <p:nvPr userDrawn="1"/>
        </p:nvSpPr>
        <p:spPr>
          <a:xfrm>
            <a:off x="6416834" y="3439160"/>
            <a:ext cx="1944846" cy="1212970"/>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“We need to hit the ground running and get this project kicked off immediately. Our team has the ability to take this over once we get a framework and strategy in place.”</a:t>
            </a:r>
          </a:p>
        </p:txBody>
      </p:sp>
      <p:sp>
        <p:nvSpPr>
          <p:cNvPr id="36" name="Oval 35">
            <a:extLst>
              <a:ext uri="{FF2B5EF4-FFF2-40B4-BE49-F238E27FC236}">
                <a16:creationId xmlns:a16="http://schemas.microsoft.com/office/drawing/2014/main" id="{4613E971-548E-644E-AC62-5E7A3EB2413E}"/>
              </a:ext>
            </a:extLst>
          </p:cNvPr>
          <p:cNvSpPr/>
          <p:nvPr userDrawn="1"/>
        </p:nvSpPr>
        <p:spPr>
          <a:xfrm>
            <a:off x="8657114" y="2235200"/>
            <a:ext cx="2834640" cy="2834640"/>
          </a:xfrm>
          <a:prstGeom prst="ellipse">
            <a:avLst/>
          </a:prstGeom>
          <a:solidFill>
            <a:srgbClr val="2576B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CDDF159-01E9-D844-865D-6938B43C7FC3}"/>
              </a:ext>
            </a:extLst>
          </p:cNvPr>
          <p:cNvSpPr txBox="1"/>
          <p:nvPr userDrawn="1"/>
        </p:nvSpPr>
        <p:spPr>
          <a:xfrm>
            <a:off x="877368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Consulting</a:t>
            </a:r>
          </a:p>
        </p:txBody>
      </p:sp>
      <p:sp>
        <p:nvSpPr>
          <p:cNvPr id="38" name="TextBox 37">
            <a:extLst>
              <a:ext uri="{FF2B5EF4-FFF2-40B4-BE49-F238E27FC236}">
                <a16:creationId xmlns:a16="http://schemas.microsoft.com/office/drawing/2014/main" id="{2A598409-5DD3-E046-B8A2-B2ECEB9E82DB}"/>
              </a:ext>
            </a:extLst>
          </p:cNvPr>
          <p:cNvSpPr txBox="1"/>
          <p:nvPr userDrawn="1"/>
        </p:nvSpPr>
        <p:spPr>
          <a:xfrm>
            <a:off x="9058434" y="3439160"/>
            <a:ext cx="2052320" cy="1009837"/>
          </a:xfrm>
          <a:prstGeom prst="rect">
            <a:avLst/>
          </a:prstGeom>
        </p:spPr>
        <p:txBody>
          <a:bodyPr vert="horz" wrap="square" lIns="0" tIns="6931" rIns="0" bIns="0" rtlCol="0">
            <a:spAutoFit/>
          </a:bodyPr>
          <a:lstStyle/>
          <a:p>
            <a:pPr algn="ctr">
              <a:lnSpc>
                <a:spcPct val="110000"/>
              </a:lnSpc>
            </a:pPr>
            <a:r>
              <a:rPr lang="en-CA" sz="1200" b="0" i="0" kern="1200">
                <a:solidFill>
                  <a:schemeClr val="bg1"/>
                </a:solidFill>
                <a:effectLst/>
                <a:latin typeface="Roboto Condensed Light" panose="02000000000000000000" pitchFamily="2" charset="0"/>
                <a:ea typeface="Roboto Condensed Light" panose="02000000000000000000" pitchFamily="2" charset="0"/>
                <a:cs typeface="+mn-cs"/>
              </a:rPr>
              <a:t>“Our team does not have the time or the knowledge to take this project on. We need assistance through the entirety of this project.”</a:t>
            </a:r>
          </a:p>
          <a:p>
            <a:pPr algn="ctr">
              <a:lnSpc>
                <a:spcPct val="110000"/>
              </a:lnSpc>
            </a:pPr>
            <a:endParaRPr lang="en-CA" sz="1200" b="0" i="0" kern="120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9" name="TextBox 38">
            <a:extLst>
              <a:ext uri="{FF2B5EF4-FFF2-40B4-BE49-F238E27FC236}">
                <a16:creationId xmlns:a16="http://schemas.microsoft.com/office/drawing/2014/main" id="{B7A24B53-8F5A-EF4B-A9C9-8343BC4F4E5B}"/>
              </a:ext>
            </a:extLst>
          </p:cNvPr>
          <p:cNvSpPr txBox="1"/>
          <p:nvPr userDrawn="1"/>
        </p:nvSpPr>
        <p:spPr>
          <a:xfrm>
            <a:off x="336885" y="514801"/>
            <a:ext cx="8705515" cy="1032921"/>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4A4A4A"/>
                </a:solidFill>
                <a:latin typeface="Montserrat SemiBold" pitchFamily="2" charset="77"/>
              </a:rPr>
              <a:t>Info-Tech offers various levels of support to best suit your needs</a:t>
            </a:r>
            <a:endParaRPr lang="en-US" sz="4000" b="1" i="0" spc="-30" dirty="0">
              <a:solidFill>
                <a:srgbClr val="4A4A4A"/>
              </a:solidFill>
              <a:latin typeface="Montserrat SemiBold" pitchFamily="2" charset="77"/>
              <a:cs typeface="Arial Narrow"/>
            </a:endParaRPr>
          </a:p>
        </p:txBody>
      </p:sp>
    </p:spTree>
    <p:extLst>
      <p:ext uri="{BB962C8B-B14F-4D97-AF65-F5344CB8AC3E}">
        <p14:creationId xmlns:p14="http://schemas.microsoft.com/office/powerpoint/2010/main" val="3792006705"/>
      </p:ext>
    </p:extLst>
  </p:cSld>
  <p:clrMapOvr>
    <a:masterClrMapping/>
  </p:clrMapOvr>
  <p:extLst>
    <p:ext uri="{DCECCB84-F9BA-43D5-87BE-67443E8EF086}">
      <p15:sldGuideLst xmlns:p15="http://schemas.microsoft.com/office/powerpoint/2012/main">
        <p15:guide id="1" orient="horz" pos="1865" userDrawn="1">
          <p15:clr>
            <a:srgbClr val="FBAE40"/>
          </p15:clr>
        </p15:guide>
        <p15:guide id="2" orient="horz" pos="1979"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roject Step Summary">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9A2786-ECFC-144B-AE26-54D79588906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629" r="31547" b="28119"/>
          <a:stretch/>
        </p:blipFill>
        <p:spPr>
          <a:xfrm>
            <a:off x="8148638" y="-1"/>
            <a:ext cx="4044950" cy="6873276"/>
          </a:xfrm>
          <a:prstGeom prst="rect">
            <a:avLst/>
          </a:prstGeom>
        </p:spPr>
      </p:pic>
      <p:sp>
        <p:nvSpPr>
          <p:cNvPr id="14" name="Rectangle 13">
            <a:extLst>
              <a:ext uri="{FF2B5EF4-FFF2-40B4-BE49-F238E27FC236}">
                <a16:creationId xmlns:a16="http://schemas.microsoft.com/office/drawing/2014/main" id="{332DBE19-10F2-5346-BAC1-53F174E84D7E}"/>
              </a:ext>
            </a:extLst>
          </p:cNvPr>
          <p:cNvSpPr/>
          <p:nvPr userDrawn="1"/>
        </p:nvSpPr>
        <p:spPr>
          <a:xfrm>
            <a:off x="8148638" y="0"/>
            <a:ext cx="4044949"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2" name="Title 1">
            <a:extLst>
              <a:ext uri="{FF2B5EF4-FFF2-40B4-BE49-F238E27FC236}">
                <a16:creationId xmlns:a16="http://schemas.microsoft.com/office/drawing/2014/main" id="{B88A6C45-179D-D346-9D3E-74C32F8AA777}"/>
              </a:ext>
            </a:extLst>
          </p:cNvPr>
          <p:cNvSpPr>
            <a:spLocks noGrp="1"/>
          </p:cNvSpPr>
          <p:nvPr>
            <p:ph type="title" hasCustomPrompt="1"/>
          </p:nvPr>
        </p:nvSpPr>
        <p:spPr>
          <a:xfrm>
            <a:off x="354107" y="530021"/>
            <a:ext cx="5706968" cy="1130188"/>
          </a:xfrm>
        </p:spPr>
        <p:txBody>
          <a:bodyPr>
            <a:noAutofit/>
          </a:bodyPr>
          <a:lstStyle>
            <a:lvl1pPr>
              <a:lnSpc>
                <a:spcPct val="90000"/>
              </a:lnSpc>
              <a:defRPr/>
            </a:lvl1pPr>
          </a:lstStyle>
          <a:p>
            <a:r>
              <a:rPr lang="en-US"/>
              <a:t>Project Step </a:t>
            </a:r>
            <a:br>
              <a:rPr lang="en-US"/>
            </a:br>
            <a:r>
              <a:rPr lang="en-US"/>
              <a:t>Summary</a:t>
            </a:r>
          </a:p>
        </p:txBody>
      </p:sp>
      <p:sp>
        <p:nvSpPr>
          <p:cNvPr id="5" name="Text Placeholder 4">
            <a:extLst>
              <a:ext uri="{FF2B5EF4-FFF2-40B4-BE49-F238E27FC236}">
                <a16:creationId xmlns:a16="http://schemas.microsoft.com/office/drawing/2014/main" id="{86E5F82B-DCED-8B4F-88A2-8A928648A8FF}"/>
              </a:ext>
            </a:extLst>
          </p:cNvPr>
          <p:cNvSpPr>
            <a:spLocks noGrp="1"/>
          </p:cNvSpPr>
          <p:nvPr>
            <p:ph type="body" sz="quarter" idx="11" hasCustomPrompt="1"/>
          </p:nvPr>
        </p:nvSpPr>
        <p:spPr>
          <a:xfrm>
            <a:off x="371475" y="2261454"/>
            <a:ext cx="6661150" cy="2906712"/>
          </a:xfrm>
          <a:prstGeom prst="rect">
            <a:avLst/>
          </a:prstGeom>
        </p:spPr>
        <p:txBody>
          <a:bodyPr lIns="0">
            <a:noAutofit/>
          </a:bodyPr>
          <a:lstStyle>
            <a:lvl1pPr marL="342900" indent="-342900">
              <a:lnSpc>
                <a:spcPct val="110000"/>
              </a:lnSpc>
              <a:buClr>
                <a:srgbClr val="2576B7"/>
              </a:buClr>
              <a:buSzPct val="100000"/>
              <a:buFont typeface="+mj-lt"/>
              <a:buAutoNum type="arabicPeriod"/>
              <a:defRPr sz="1600" b="0" i="0">
                <a:solidFill>
                  <a:srgbClr val="000000"/>
                </a:solidFill>
                <a:latin typeface="Roboto Condensed Light" panose="02000000000000000000" pitchFamily="2" charset="0"/>
                <a:ea typeface="Roboto Condensed Light" panose="02000000000000000000" pitchFamily="2" charset="0"/>
              </a:defRPr>
            </a:lvl1pPr>
          </a:lstStyle>
          <a:p>
            <a:pPr lvl="0"/>
            <a:r>
              <a:rPr lang="en-US" b="0" i="0" dirty="0">
                <a:latin typeface="Roboto Condensed Light" panose="02000000000000000000" pitchFamily="2" charset="0"/>
                <a:ea typeface="Roboto Condensed Light" panose="02000000000000000000" pitchFamily="2" charset="0"/>
              </a:rPr>
              <a:t>Set your goals – what do you want to achieve in your PCI project?</a:t>
            </a:r>
          </a:p>
          <a:p>
            <a:pPr lvl="0"/>
            <a:r>
              <a:rPr lang="en-US" b="0" i="0" dirty="0">
                <a:latin typeface="Roboto Condensed Light" panose="02000000000000000000" pitchFamily="2" charset="0"/>
                <a:ea typeface="Roboto Condensed Light" panose="02000000000000000000" pitchFamily="2" charset="0"/>
              </a:rPr>
              <a:t>Evaluate your current organization’s posture in relation to PCI.</a:t>
            </a:r>
          </a:p>
          <a:p>
            <a:pPr lvl="0"/>
            <a:r>
              <a:rPr lang="en-US" b="0" i="0" dirty="0">
                <a:latin typeface="Roboto Condensed Light" panose="02000000000000000000" pitchFamily="2" charset="0"/>
                <a:ea typeface="Roboto Condensed Light" panose="02000000000000000000" pitchFamily="2" charset="0"/>
              </a:rPr>
              <a:t>Map PCI’s 12 core requirements to your PCI practices.</a:t>
            </a:r>
          </a:p>
          <a:p>
            <a:pPr lvl="0"/>
            <a:r>
              <a:rPr lang="en-US" b="0" i="0" dirty="0">
                <a:latin typeface="Roboto Condensed Light" panose="02000000000000000000" pitchFamily="2" charset="0"/>
                <a:ea typeface="Roboto Condensed Light" panose="02000000000000000000" pitchFamily="2" charset="0"/>
              </a:rPr>
              <a:t>Perform a gap analysis.</a:t>
            </a:r>
          </a:p>
          <a:p>
            <a:pPr lvl="0"/>
            <a:r>
              <a:rPr lang="en-US" b="0" i="0" dirty="0">
                <a:latin typeface="Roboto Condensed Light" panose="02000000000000000000" pitchFamily="2" charset="0"/>
                <a:ea typeface="Roboto Condensed Light" panose="02000000000000000000" pitchFamily="2" charset="0"/>
              </a:rPr>
              <a:t>Complete gap prioritization.</a:t>
            </a:r>
          </a:p>
          <a:p>
            <a:pPr lvl="0"/>
            <a:r>
              <a:rPr lang="en-US" b="0" i="0" dirty="0">
                <a:latin typeface="Roboto Condensed Light" panose="02000000000000000000" pitchFamily="2" charset="0"/>
                <a:ea typeface="Roboto Condensed Light" panose="02000000000000000000" pitchFamily="2" charset="0"/>
              </a:rPr>
              <a:t>Identify PCI Simplification Strategy.</a:t>
            </a:r>
          </a:p>
          <a:p>
            <a:pPr lvl="0"/>
            <a:r>
              <a:rPr lang="en-US" b="0" i="0" dirty="0">
                <a:latin typeface="Roboto Condensed Light" panose="02000000000000000000" pitchFamily="2" charset="0"/>
                <a:ea typeface="Roboto Condensed Light" panose="02000000000000000000" pitchFamily="2" charset="0"/>
              </a:rPr>
              <a:t>Develop a PCI Simplification Launch Plan.</a:t>
            </a:r>
            <a:endParaRPr lang="en-US" dirty="0"/>
          </a:p>
        </p:txBody>
      </p:sp>
      <p:sp>
        <p:nvSpPr>
          <p:cNvPr id="16"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381817" y="1914619"/>
            <a:ext cx="5547929" cy="346835"/>
          </a:xfrm>
          <a:prstGeom prst="rect">
            <a:avLst/>
          </a:prstGeom>
        </p:spPr>
        <p:txBody>
          <a:bodyPr lIns="0" tIns="0" rIns="0" bIns="0">
            <a:noAutofit/>
          </a:bodyPr>
          <a:lstStyle>
            <a:lvl1pPr marL="0" indent="0">
              <a:lnSpc>
                <a:spcPct val="110000"/>
              </a:lnSpc>
              <a:buNone/>
              <a:defRPr sz="2000" b="1" i="0" spc="0">
                <a:solidFill>
                  <a:srgbClr val="2576B7"/>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Box 7">
            <a:extLst>
              <a:ext uri="{FF2B5EF4-FFF2-40B4-BE49-F238E27FC236}">
                <a16:creationId xmlns:a16="http://schemas.microsoft.com/office/drawing/2014/main" id="{07C742F6-0374-194A-A48E-6874C2EC5AE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542984876"/>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dditional Suppor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FDF7C4F-1942-A845-B557-F88B7A27320F}"/>
              </a:ext>
            </a:extLst>
          </p:cNvPr>
          <p:cNvSpPr>
            <a:spLocks noGrp="1"/>
          </p:cNvSpPr>
          <p:nvPr>
            <p:ph type="pic" sz="quarter" idx="11"/>
          </p:nvPr>
        </p:nvSpPr>
        <p:spPr>
          <a:xfrm>
            <a:off x="6061075" y="3282771"/>
            <a:ext cx="2660650" cy="10398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9" name="object 7">
            <a:extLst>
              <a:ext uri="{FF2B5EF4-FFF2-40B4-BE49-F238E27FC236}">
                <a16:creationId xmlns:a16="http://schemas.microsoft.com/office/drawing/2014/main" id="{84D0A54C-032B-734B-AB0B-44B5BEA685CC}"/>
              </a:ext>
            </a:extLst>
          </p:cNvPr>
          <p:cNvSpPr/>
          <p:nvPr userDrawn="1"/>
        </p:nvSpPr>
        <p:spPr>
          <a:xfrm>
            <a:off x="-8709" y="3310826"/>
            <a:ext cx="54000" cy="1224000"/>
          </a:xfrm>
          <a:custGeom>
            <a:avLst/>
            <a:gdLst/>
            <a:ahLst/>
            <a:cxnLst/>
            <a:rect l="l" t="t" r="r" b="b"/>
            <a:pathLst>
              <a:path w="104775" h="2171065">
                <a:moveTo>
                  <a:pt x="0" y="2170782"/>
                </a:moveTo>
                <a:lnTo>
                  <a:pt x="104708" y="2170782"/>
                </a:lnTo>
                <a:lnTo>
                  <a:pt x="104708" y="0"/>
                </a:lnTo>
                <a:lnTo>
                  <a:pt x="0" y="0"/>
                </a:lnTo>
                <a:lnTo>
                  <a:pt x="0" y="2170782"/>
                </a:lnTo>
                <a:close/>
              </a:path>
            </a:pathLst>
          </a:custGeom>
          <a:solidFill>
            <a:srgbClr val="0076B7"/>
          </a:solidFill>
        </p:spPr>
        <p:txBody>
          <a:bodyPr wrap="square" lIns="0" tIns="0" rIns="0" bIns="0" rtlCol="0">
            <a:noAutofit/>
          </a:bodyPr>
          <a:lstStyle/>
          <a:p>
            <a:pPr>
              <a:lnSpc>
                <a:spcPct val="110000"/>
              </a:lnSpc>
            </a:pPr>
            <a:endParaRPr sz="662">
              <a:latin typeface="Roboto Condensed Light" panose="02000000000000000000" pitchFamily="2" charset="0"/>
            </a:endParaRPr>
          </a:p>
        </p:txBody>
      </p:sp>
      <p:sp>
        <p:nvSpPr>
          <p:cNvPr id="18" name="Picture Placeholder 16">
            <a:extLst>
              <a:ext uri="{FF2B5EF4-FFF2-40B4-BE49-F238E27FC236}">
                <a16:creationId xmlns:a16="http://schemas.microsoft.com/office/drawing/2014/main" id="{5DB72151-D5F9-F64A-A051-C8EBC82549B2}"/>
              </a:ext>
            </a:extLst>
          </p:cNvPr>
          <p:cNvSpPr>
            <a:spLocks noGrp="1"/>
          </p:cNvSpPr>
          <p:nvPr>
            <p:ph type="pic" sz="quarter" idx="12"/>
          </p:nvPr>
        </p:nvSpPr>
        <p:spPr>
          <a:xfrm>
            <a:off x="9131227" y="3282771"/>
            <a:ext cx="2660650" cy="10398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20" name="Picture Placeholder 19">
            <a:extLst>
              <a:ext uri="{FF2B5EF4-FFF2-40B4-BE49-F238E27FC236}">
                <a16:creationId xmlns:a16="http://schemas.microsoft.com/office/drawing/2014/main" id="{077EFE0D-4219-394E-9FD0-38C929E33BA2}"/>
              </a:ext>
            </a:extLst>
          </p:cNvPr>
          <p:cNvSpPr>
            <a:spLocks noGrp="1"/>
          </p:cNvSpPr>
          <p:nvPr>
            <p:ph type="pic" sz="quarter" idx="13"/>
          </p:nvPr>
        </p:nvSpPr>
        <p:spPr>
          <a:xfrm>
            <a:off x="6066872" y="541857"/>
            <a:ext cx="1026078" cy="98414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200" b="1" i="0">
                <a:latin typeface="Montserrat SemiBold" pitchFamily="2" charset="77"/>
              </a:defRPr>
            </a:lvl1pPr>
          </a:lstStyle>
          <a:p>
            <a:endParaRPr lang="en-US"/>
          </a:p>
        </p:txBody>
      </p:sp>
      <p:sp>
        <p:nvSpPr>
          <p:cNvPr id="27" name="Text Placeholder 26">
            <a:extLst>
              <a:ext uri="{FF2B5EF4-FFF2-40B4-BE49-F238E27FC236}">
                <a16:creationId xmlns:a16="http://schemas.microsoft.com/office/drawing/2014/main" id="{5EBCF6F3-8C74-8448-B393-09691B01DD72}"/>
              </a:ext>
            </a:extLst>
          </p:cNvPr>
          <p:cNvSpPr>
            <a:spLocks noGrp="1"/>
          </p:cNvSpPr>
          <p:nvPr>
            <p:ph type="body" sz="quarter" idx="14" hasCustomPrompt="1"/>
          </p:nvPr>
        </p:nvSpPr>
        <p:spPr>
          <a:xfrm>
            <a:off x="6052596" y="4561399"/>
            <a:ext cx="2669129" cy="292307"/>
          </a:xfrm>
          <a:prstGeom prst="rect">
            <a:avLst/>
          </a:prstGeom>
        </p:spPr>
        <p:txBody>
          <a:bodyPr lIns="0" tIns="0" rIns="0" bIns="0">
            <a:noAutofit/>
          </a:bodyPr>
          <a:lstStyle>
            <a:lvl1pPr marL="0" indent="0">
              <a:lnSpc>
                <a:spcPct val="110000"/>
              </a:lnSpc>
              <a:buNone/>
              <a:defRPr sz="1600" b="1" i="0">
                <a:solidFill>
                  <a:srgbClr val="2576B7"/>
                </a:solidFill>
                <a:latin typeface="Montserrat SemiBold" panose="020B0604020202020204" charset="0"/>
              </a:defRPr>
            </a:lvl1pPr>
            <a:lvl2pPr>
              <a:defRPr sz="1600" b="1" i="0">
                <a:latin typeface="Montserrat SemiBold" pitchFamily="2" charset="77"/>
              </a:defRPr>
            </a:lvl2pPr>
            <a:lvl3pPr>
              <a:defRPr sz="1600" b="1" i="0">
                <a:latin typeface="Montserrat SemiBold" pitchFamily="2" charset="77"/>
              </a:defRPr>
            </a:lvl3pPr>
            <a:lvl4pPr>
              <a:defRPr sz="1600" b="1" i="0">
                <a:latin typeface="Montserrat SemiBold" pitchFamily="2" charset="77"/>
              </a:defRPr>
            </a:lvl4pPr>
            <a:lvl5pPr>
              <a:defRPr sz="1600" b="1" i="0">
                <a:latin typeface="Montserrat SemiBold" pitchFamily="2" charset="77"/>
              </a:defRPr>
            </a:lvl5pPr>
          </a:lstStyle>
          <a:p>
            <a:pPr lvl="0"/>
            <a:r>
              <a:rPr lang="en-US"/>
              <a:t>Name of Activity</a:t>
            </a:r>
          </a:p>
        </p:txBody>
      </p:sp>
      <p:sp>
        <p:nvSpPr>
          <p:cNvPr id="29" name="Text Placeholder 26">
            <a:extLst>
              <a:ext uri="{FF2B5EF4-FFF2-40B4-BE49-F238E27FC236}">
                <a16:creationId xmlns:a16="http://schemas.microsoft.com/office/drawing/2014/main" id="{2AB9A0CE-721B-C049-A1F0-90286778FBFA}"/>
              </a:ext>
            </a:extLst>
          </p:cNvPr>
          <p:cNvSpPr>
            <a:spLocks noGrp="1"/>
          </p:cNvSpPr>
          <p:nvPr>
            <p:ph type="body" sz="quarter" idx="16" hasCustomPrompt="1"/>
          </p:nvPr>
        </p:nvSpPr>
        <p:spPr>
          <a:xfrm>
            <a:off x="9121775" y="4561399"/>
            <a:ext cx="2669129" cy="292307"/>
          </a:xfrm>
          <a:prstGeom prst="rect">
            <a:avLst/>
          </a:prstGeom>
        </p:spPr>
        <p:txBody>
          <a:bodyPr lIns="0" tIns="0" rIns="0" bIns="0">
            <a:noAutofit/>
          </a:bodyPr>
          <a:lstStyle>
            <a:lvl1pPr marL="0" indent="0">
              <a:lnSpc>
                <a:spcPct val="110000"/>
              </a:lnSpc>
              <a:buNone/>
              <a:defRPr sz="1600" b="1" i="0">
                <a:solidFill>
                  <a:srgbClr val="2576B7"/>
                </a:solidFill>
                <a:latin typeface="Montserrat SemiBold" panose="020B0604020202020204" charset="0"/>
              </a:defRPr>
            </a:lvl1pPr>
            <a:lvl2pPr>
              <a:defRPr sz="1600" b="1" i="0">
                <a:latin typeface="Montserrat SemiBold" pitchFamily="2" charset="77"/>
              </a:defRPr>
            </a:lvl2pPr>
            <a:lvl3pPr>
              <a:defRPr sz="1600" b="1" i="0">
                <a:latin typeface="Montserrat SemiBold" pitchFamily="2" charset="77"/>
              </a:defRPr>
            </a:lvl3pPr>
            <a:lvl4pPr>
              <a:defRPr sz="1600" b="1" i="0">
                <a:latin typeface="Montserrat SemiBold" pitchFamily="2" charset="77"/>
              </a:defRPr>
            </a:lvl4pPr>
            <a:lvl5pPr>
              <a:defRPr sz="1600" b="1" i="0">
                <a:latin typeface="Montserrat SemiBold" pitchFamily="2" charset="77"/>
              </a:defRPr>
            </a:lvl5pPr>
          </a:lstStyle>
          <a:p>
            <a:pPr lvl="0"/>
            <a:r>
              <a:rPr lang="en-US"/>
              <a:t>Name of Activity</a:t>
            </a:r>
          </a:p>
        </p:txBody>
      </p:sp>
      <p:sp>
        <p:nvSpPr>
          <p:cNvPr id="24"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6061075" y="2497122"/>
            <a:ext cx="5832475" cy="661714"/>
          </a:xfrm>
          <a:prstGeom prst="rect">
            <a:avLst/>
          </a:prstGeom>
        </p:spPr>
        <p:txBody>
          <a:bodyPr lIns="0" tIns="0" rIns="0" bIns="0">
            <a:noAutofit/>
          </a:bodyPr>
          <a:lstStyle>
            <a:lvl1pPr marL="0" indent="0">
              <a:lnSpc>
                <a:spcPct val="110000"/>
              </a:lnSpc>
              <a:buNone/>
              <a:defRPr sz="1600" b="0" i="0" spc="0">
                <a:solidFill>
                  <a:srgbClr val="2576B7"/>
                </a:solidFill>
                <a:latin typeface="Exo"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 Placeholder 11">
            <a:extLst>
              <a:ext uri="{FF2B5EF4-FFF2-40B4-BE49-F238E27FC236}">
                <a16:creationId xmlns:a16="http://schemas.microsoft.com/office/drawing/2014/main" id="{85DDFA7D-F891-5541-AA0E-D25B89A7FB95}"/>
              </a:ext>
            </a:extLst>
          </p:cNvPr>
          <p:cNvSpPr>
            <a:spLocks noGrp="1"/>
          </p:cNvSpPr>
          <p:nvPr>
            <p:ph type="body" sz="quarter" idx="36" hasCustomPrompt="1"/>
          </p:nvPr>
        </p:nvSpPr>
        <p:spPr>
          <a:xfrm>
            <a:off x="7336972" y="778330"/>
            <a:ext cx="2960914" cy="1028700"/>
          </a:xfrm>
          <a:prstGeom prst="rect">
            <a:avLst/>
          </a:prstGeom>
        </p:spPr>
        <p:txBody>
          <a:bodyPr lIns="0" tIns="0" rIns="0" bIns="0">
            <a:noAutofit/>
          </a:bodyPr>
          <a:lstStyle>
            <a:lvl1pPr marL="0" indent="0">
              <a:lnSpc>
                <a:spcPct val="110000"/>
              </a:lnSpc>
              <a:spcBef>
                <a:spcPts val="0"/>
              </a:spcBef>
              <a:buNone/>
              <a:defRPr sz="1200" b="0" i="0" spc="0">
                <a:solidFill>
                  <a:srgbClr val="2576B7"/>
                </a:solidFill>
                <a:latin typeface="Montserrat"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Contact your account representative for more information.</a:t>
            </a:r>
            <a:br>
              <a:rPr lang="en-US"/>
            </a:br>
            <a:r>
              <a:rPr lang="en-US" err="1"/>
              <a:t>workshops@infotech.com</a:t>
            </a:r>
            <a:r>
              <a:rPr lang="en-US"/>
              <a:t>   </a:t>
            </a:r>
            <a:br>
              <a:rPr lang="en-US"/>
            </a:br>
            <a:r>
              <a:rPr lang="en-US"/>
              <a:t>1-888-670-8889</a:t>
            </a:r>
          </a:p>
          <a:p>
            <a:pPr lvl="0"/>
            <a:endParaRPr lang="en-US"/>
          </a:p>
        </p:txBody>
      </p:sp>
      <p:sp>
        <p:nvSpPr>
          <p:cNvPr id="31" name="Text Placeholder 14">
            <a:extLst>
              <a:ext uri="{FF2B5EF4-FFF2-40B4-BE49-F238E27FC236}">
                <a16:creationId xmlns:a16="http://schemas.microsoft.com/office/drawing/2014/main" id="{D7149EE9-D7CB-2245-A969-E3DC476D8DF6}"/>
              </a:ext>
            </a:extLst>
          </p:cNvPr>
          <p:cNvSpPr>
            <a:spLocks noGrp="1"/>
          </p:cNvSpPr>
          <p:nvPr>
            <p:ph type="body" sz="quarter" idx="38"/>
          </p:nvPr>
        </p:nvSpPr>
        <p:spPr>
          <a:xfrm>
            <a:off x="6061075" y="4884772"/>
            <a:ext cx="2916238" cy="137149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4">
            <a:extLst>
              <a:ext uri="{FF2B5EF4-FFF2-40B4-BE49-F238E27FC236}">
                <a16:creationId xmlns:a16="http://schemas.microsoft.com/office/drawing/2014/main" id="{D7149EE9-D7CB-2245-A969-E3DC476D8DF6}"/>
              </a:ext>
            </a:extLst>
          </p:cNvPr>
          <p:cNvSpPr>
            <a:spLocks noGrp="1"/>
          </p:cNvSpPr>
          <p:nvPr>
            <p:ph type="body" sz="quarter" idx="39"/>
          </p:nvPr>
        </p:nvSpPr>
        <p:spPr>
          <a:xfrm>
            <a:off x="9131227" y="4884772"/>
            <a:ext cx="2762323" cy="137149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4">
            <a:extLst>
              <a:ext uri="{FF2B5EF4-FFF2-40B4-BE49-F238E27FC236}">
                <a16:creationId xmlns:a16="http://schemas.microsoft.com/office/drawing/2014/main" id="{D7149EE9-D7CB-2245-A969-E3DC476D8DF6}"/>
              </a:ext>
            </a:extLst>
          </p:cNvPr>
          <p:cNvSpPr>
            <a:spLocks noGrp="1"/>
          </p:cNvSpPr>
          <p:nvPr>
            <p:ph type="body" sz="quarter" idx="40"/>
          </p:nvPr>
        </p:nvSpPr>
        <p:spPr>
          <a:xfrm>
            <a:off x="354106" y="3310826"/>
            <a:ext cx="4733832" cy="180147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1A52D467-0F26-DA4A-97AF-2CD0DAFEB6E1}"/>
              </a:ext>
            </a:extLst>
          </p:cNvPr>
          <p:cNvSpPr txBox="1"/>
          <p:nvPr userDrawn="1"/>
        </p:nvSpPr>
        <p:spPr>
          <a:xfrm>
            <a:off x="336885" y="514801"/>
            <a:ext cx="7580199" cy="541209"/>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4A4A4A"/>
                </a:solidFill>
                <a:latin typeface="Montserrat SemiBold" pitchFamily="2" charset="77"/>
              </a:rPr>
              <a:t>Additional Support</a:t>
            </a:r>
            <a:endParaRPr lang="en-US" sz="4000" b="1" i="0" spc="-30" dirty="0">
              <a:solidFill>
                <a:srgbClr val="4A4A4A"/>
              </a:solidFill>
              <a:latin typeface="Montserrat SemiBold" pitchFamily="2" charset="77"/>
              <a:cs typeface="Arial Narrow"/>
            </a:endParaRPr>
          </a:p>
        </p:txBody>
      </p:sp>
      <p:sp>
        <p:nvSpPr>
          <p:cNvPr id="21" name="TextBox 20">
            <a:extLst>
              <a:ext uri="{FF2B5EF4-FFF2-40B4-BE49-F238E27FC236}">
                <a16:creationId xmlns:a16="http://schemas.microsoft.com/office/drawing/2014/main" id="{A36A0B17-8F6F-A645-8BB5-4B6254632B2D}"/>
              </a:ext>
            </a:extLst>
          </p:cNvPr>
          <p:cNvSpPr txBox="1"/>
          <p:nvPr userDrawn="1"/>
        </p:nvSpPr>
        <p:spPr>
          <a:xfrm>
            <a:off x="362227" y="1163682"/>
            <a:ext cx="4059302" cy="1481761"/>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dirty="0">
                <a:solidFill>
                  <a:srgbClr val="000000"/>
                </a:solidFill>
                <a:latin typeface="Exo" panose="02000503000000000000" pitchFamily="2" charset="77"/>
              </a:rPr>
              <a:t>If you would like additional support, have our analysts guide you through other phases as part of an Info-Tech Workshop.</a:t>
            </a: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dirty="0">
              <a:solidFill>
                <a:srgbClr val="000000"/>
              </a:solidFill>
              <a:latin typeface="Exo" panose="02000503000000000000" pitchFamily="2" charset="77"/>
            </a:endParaRP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dirty="0">
              <a:solidFill>
                <a:srgbClr val="000000"/>
              </a:solidFill>
              <a:latin typeface="Exo" panose="02000503000000000000" pitchFamily="2" charset="77"/>
            </a:endParaRP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dirty="0">
              <a:solidFill>
                <a:srgbClr val="000000"/>
              </a:solidFill>
              <a:latin typeface="Exo" panose="02000503000000000000" pitchFamily="2" charset="77"/>
            </a:endParaRPr>
          </a:p>
        </p:txBody>
      </p:sp>
    </p:spTree>
    <p:extLst>
      <p:ext uri="{BB962C8B-B14F-4D97-AF65-F5344CB8AC3E}">
        <p14:creationId xmlns:p14="http://schemas.microsoft.com/office/powerpoint/2010/main" val="3272561956"/>
      </p:ext>
    </p:extLst>
  </p:cSld>
  <p:clrMapOvr>
    <a:masterClrMapping/>
  </p:clrMapOvr>
  <p:extLst>
    <p:ext uri="{DCECCB84-F9BA-43D5-87BE-67443E8EF086}">
      <p15:sldGuideLst xmlns:p15="http://schemas.microsoft.com/office/powerpoint/2012/main">
        <p15:guide id="1" orient="horz" pos="845"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Research Contributors and Experts B">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A7A87E3-6D99-8946-A365-05075C72EA60}"/>
              </a:ext>
            </a:extLst>
          </p:cNvPr>
          <p:cNvSpPr>
            <a:spLocks noGrp="1"/>
          </p:cNvSpPr>
          <p:nvPr>
            <p:ph type="body" sz="quarter" idx="11" hasCustomPrompt="1"/>
          </p:nvPr>
        </p:nvSpPr>
        <p:spPr>
          <a:xfrm>
            <a:off x="1715620" y="1669609"/>
            <a:ext cx="3849687"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0" name="Text Placeholder 8">
            <a:extLst>
              <a:ext uri="{FF2B5EF4-FFF2-40B4-BE49-F238E27FC236}">
                <a16:creationId xmlns:a16="http://schemas.microsoft.com/office/drawing/2014/main" id="{20CC50DE-8543-1446-90E6-8AEF1CF32DC8}"/>
              </a:ext>
            </a:extLst>
          </p:cNvPr>
          <p:cNvSpPr>
            <a:spLocks noGrp="1"/>
          </p:cNvSpPr>
          <p:nvPr>
            <p:ph type="body" sz="quarter" idx="12" hasCustomPrompt="1"/>
          </p:nvPr>
        </p:nvSpPr>
        <p:spPr>
          <a:xfrm>
            <a:off x="1715620" y="1921449"/>
            <a:ext cx="3849687" cy="438571"/>
          </a:xfrm>
          <a:prstGeom prst="rect">
            <a:avLst/>
          </a:prstGeom>
        </p:spPr>
        <p:txBody>
          <a:bodyPr lIns="0" tIns="0" rIns="0" bIns="0">
            <a:noAutofit/>
          </a:bodyPr>
          <a:lstStyle>
            <a:lvl1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sz="1200" b="0" i="0">
                <a:solidFill>
                  <a:srgbClr val="000000"/>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Senior Demographer</a:t>
            </a:r>
            <a:br>
              <a:rPr lang="en-US"/>
            </a:br>
            <a:r>
              <a:rPr lang="en-US"/>
              <a:t>Info-Tech Research Group</a:t>
            </a:r>
          </a:p>
        </p:txBody>
      </p:sp>
      <p:sp>
        <p:nvSpPr>
          <p:cNvPr id="16" name="Picture Placeholder 15">
            <a:extLst>
              <a:ext uri="{FF2B5EF4-FFF2-40B4-BE49-F238E27FC236}">
                <a16:creationId xmlns:a16="http://schemas.microsoft.com/office/drawing/2014/main" id="{4AEE503A-ADB0-3C49-91AB-D3E44B6DC58A}"/>
              </a:ext>
            </a:extLst>
          </p:cNvPr>
          <p:cNvSpPr>
            <a:spLocks noGrp="1"/>
          </p:cNvSpPr>
          <p:nvPr>
            <p:ph type="pic" sz="quarter" idx="16"/>
          </p:nvPr>
        </p:nvSpPr>
        <p:spPr>
          <a:xfrm>
            <a:off x="354106" y="1670231"/>
            <a:ext cx="1210818" cy="121081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600" b="1" i="0">
                <a:latin typeface="Montserrat SemiBold" pitchFamily="2" charset="77"/>
              </a:defRPr>
            </a:lvl1pPr>
          </a:lstStyle>
          <a:p>
            <a:endParaRPr lang="en-US"/>
          </a:p>
        </p:txBody>
      </p:sp>
      <p:sp>
        <p:nvSpPr>
          <p:cNvPr id="15" name="Text Placeholder 8">
            <a:extLst>
              <a:ext uri="{FF2B5EF4-FFF2-40B4-BE49-F238E27FC236}">
                <a16:creationId xmlns:a16="http://schemas.microsoft.com/office/drawing/2014/main" id="{9A018879-2AAE-DD4D-BED8-A9EBF65B3327}"/>
              </a:ext>
            </a:extLst>
          </p:cNvPr>
          <p:cNvSpPr>
            <a:spLocks noGrp="1"/>
          </p:cNvSpPr>
          <p:nvPr>
            <p:ph type="body" sz="quarter" idx="17" hasCustomPrompt="1"/>
          </p:nvPr>
        </p:nvSpPr>
        <p:spPr>
          <a:xfrm>
            <a:off x="7564252" y="1669609"/>
            <a:ext cx="3849687"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7" name="Text Placeholder 8">
            <a:extLst>
              <a:ext uri="{FF2B5EF4-FFF2-40B4-BE49-F238E27FC236}">
                <a16:creationId xmlns:a16="http://schemas.microsoft.com/office/drawing/2014/main" id="{BA22E391-D54A-C649-8259-B59C6D235D8E}"/>
              </a:ext>
            </a:extLst>
          </p:cNvPr>
          <p:cNvSpPr>
            <a:spLocks noGrp="1"/>
          </p:cNvSpPr>
          <p:nvPr>
            <p:ph type="body" sz="quarter" idx="18" hasCustomPrompt="1"/>
          </p:nvPr>
        </p:nvSpPr>
        <p:spPr>
          <a:xfrm>
            <a:off x="7564252" y="1921450"/>
            <a:ext cx="3849687" cy="455988"/>
          </a:xfrm>
          <a:prstGeom prst="rect">
            <a:avLst/>
          </a:prstGeom>
        </p:spPr>
        <p:txBody>
          <a:bodyPr lIns="0" tIns="0" rIns="0" bIns="0">
            <a:noAutofit/>
          </a:bodyPr>
          <a:lstStyle>
            <a:lvl1pPr marL="0" indent="0">
              <a:lnSpc>
                <a:spcPct val="110000"/>
              </a:lnSpc>
              <a:spcBef>
                <a:spcPts val="0"/>
              </a:spcBef>
              <a:buNone/>
              <a:defRPr sz="1200" b="0" i="0">
                <a:solidFill>
                  <a:srgbClr val="000000"/>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Senior Demographer</a:t>
            </a:r>
            <a:br>
              <a:rPr lang="en-US"/>
            </a:br>
            <a:r>
              <a:rPr lang="en-US"/>
              <a:t>Info-Tech Research Group</a:t>
            </a:r>
          </a:p>
        </p:txBody>
      </p:sp>
      <p:sp>
        <p:nvSpPr>
          <p:cNvPr id="20" name="Picture Placeholder 15">
            <a:extLst>
              <a:ext uri="{FF2B5EF4-FFF2-40B4-BE49-F238E27FC236}">
                <a16:creationId xmlns:a16="http://schemas.microsoft.com/office/drawing/2014/main" id="{B376A439-0F38-1245-AC0A-D61918E1F362}"/>
              </a:ext>
            </a:extLst>
          </p:cNvPr>
          <p:cNvSpPr>
            <a:spLocks noGrp="1"/>
          </p:cNvSpPr>
          <p:nvPr>
            <p:ph type="pic" sz="quarter" idx="21"/>
          </p:nvPr>
        </p:nvSpPr>
        <p:spPr>
          <a:xfrm>
            <a:off x="6199714" y="1670231"/>
            <a:ext cx="1210818" cy="121081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600" b="1" i="0">
                <a:latin typeface="Montserrat SemiBold" pitchFamily="2" charset="77"/>
              </a:defRPr>
            </a:lvl1pPr>
          </a:lstStyle>
          <a:p>
            <a:endParaRPr lang="en-US"/>
          </a:p>
        </p:txBody>
      </p:sp>
      <p:sp>
        <p:nvSpPr>
          <p:cNvPr id="19" name="TextBox 18">
            <a:extLst>
              <a:ext uri="{FF2B5EF4-FFF2-40B4-BE49-F238E27FC236}">
                <a16:creationId xmlns:a16="http://schemas.microsoft.com/office/drawing/2014/main" id="{A6483C06-5D8D-1B47-B88B-5FEE88718A75}"/>
              </a:ext>
            </a:extLst>
          </p:cNvPr>
          <p:cNvSpPr txBox="1"/>
          <p:nvPr userDrawn="1"/>
        </p:nvSpPr>
        <p:spPr>
          <a:xfrm>
            <a:off x="336886" y="536067"/>
            <a:ext cx="11242306" cy="541209"/>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4A4A4A"/>
                </a:solidFill>
                <a:latin typeface="Montserrat SemiBold" pitchFamily="2" charset="77"/>
              </a:rPr>
              <a:t>Research Contributors and Experts</a:t>
            </a:r>
            <a:endParaRPr lang="en-US" sz="4000" b="1" i="0" spc="-30" dirty="0">
              <a:solidFill>
                <a:srgbClr val="4A4A4A"/>
              </a:solidFill>
              <a:latin typeface="Montserrat SemiBold" pitchFamily="2" charset="77"/>
              <a:cs typeface="Arial Narrow"/>
            </a:endParaRPr>
          </a:p>
        </p:txBody>
      </p:sp>
      <p:sp>
        <p:nvSpPr>
          <p:cNvPr id="13" name="Text Placeholder 4">
            <a:extLst>
              <a:ext uri="{FF2B5EF4-FFF2-40B4-BE49-F238E27FC236}">
                <a16:creationId xmlns:a16="http://schemas.microsoft.com/office/drawing/2014/main" id="{BEEA8162-DD20-8A4F-A217-8DF5CF442F3D}"/>
              </a:ext>
            </a:extLst>
          </p:cNvPr>
          <p:cNvSpPr>
            <a:spLocks noGrp="1"/>
          </p:cNvSpPr>
          <p:nvPr>
            <p:ph type="body" sz="quarter" idx="33"/>
          </p:nvPr>
        </p:nvSpPr>
        <p:spPr>
          <a:xfrm>
            <a:off x="1714242" y="2614641"/>
            <a:ext cx="4346833" cy="342465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22AA1EFD-B430-5B4D-AF9A-DB8AAC4C9735}"/>
              </a:ext>
            </a:extLst>
          </p:cNvPr>
          <p:cNvSpPr>
            <a:spLocks noGrp="1"/>
          </p:cNvSpPr>
          <p:nvPr>
            <p:ph type="body" sz="quarter" idx="34"/>
          </p:nvPr>
        </p:nvSpPr>
        <p:spPr>
          <a:xfrm>
            <a:off x="7544594" y="2614641"/>
            <a:ext cx="4346833" cy="342465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6270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Research Contributors and Experts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EDF3A-D7BD-4347-93CE-2595601EC355}"/>
              </a:ext>
            </a:extLst>
          </p:cNvPr>
          <p:cNvSpPr>
            <a:spLocks noGrp="1"/>
          </p:cNvSpPr>
          <p:nvPr>
            <p:ph type="title" hasCustomPrompt="1"/>
          </p:nvPr>
        </p:nvSpPr>
        <p:spPr>
          <a:xfrm>
            <a:off x="354106" y="530021"/>
            <a:ext cx="6713321" cy="1130188"/>
          </a:xfrm>
        </p:spPr>
        <p:txBody>
          <a:bodyPr>
            <a:noAutofit/>
          </a:bodyPr>
          <a:lstStyle>
            <a:lvl1pPr>
              <a:lnSpc>
                <a:spcPct val="90000"/>
              </a:lnSpc>
              <a:defRPr/>
            </a:lvl1pPr>
          </a:lstStyle>
          <a:p>
            <a:r>
              <a:rPr lang="en-US" dirty="0"/>
              <a:t>Research Contributors and Experts</a:t>
            </a:r>
          </a:p>
        </p:txBody>
      </p:sp>
      <p:sp>
        <p:nvSpPr>
          <p:cNvPr id="9" name="Text Placeholder 8">
            <a:extLst>
              <a:ext uri="{FF2B5EF4-FFF2-40B4-BE49-F238E27FC236}">
                <a16:creationId xmlns:a16="http://schemas.microsoft.com/office/drawing/2014/main" id="{0A7A87E3-6D99-8946-A365-05075C72EA60}"/>
              </a:ext>
            </a:extLst>
          </p:cNvPr>
          <p:cNvSpPr>
            <a:spLocks noGrp="1"/>
          </p:cNvSpPr>
          <p:nvPr>
            <p:ph type="body" sz="quarter" idx="11" hasCustomPrompt="1"/>
          </p:nvPr>
        </p:nvSpPr>
        <p:spPr>
          <a:xfrm>
            <a:off x="2323663" y="1669609"/>
            <a:ext cx="3849687"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6" name="Picture Placeholder 15">
            <a:extLst>
              <a:ext uri="{FF2B5EF4-FFF2-40B4-BE49-F238E27FC236}">
                <a16:creationId xmlns:a16="http://schemas.microsoft.com/office/drawing/2014/main" id="{4AEE503A-ADB0-3C49-91AB-D3E44B6DC58A}"/>
              </a:ext>
            </a:extLst>
          </p:cNvPr>
          <p:cNvSpPr>
            <a:spLocks noGrp="1"/>
          </p:cNvSpPr>
          <p:nvPr>
            <p:ph type="pic" sz="quarter" idx="16"/>
          </p:nvPr>
        </p:nvSpPr>
        <p:spPr>
          <a:xfrm>
            <a:off x="354106" y="1670231"/>
            <a:ext cx="1806482" cy="180648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800" b="1" i="0">
                <a:latin typeface="Montserrat SemiBold" pitchFamily="2" charset="77"/>
              </a:defRPr>
            </a:lvl1pPr>
          </a:lstStyle>
          <a:p>
            <a:endParaRPr lang="en-US"/>
          </a:p>
        </p:txBody>
      </p:sp>
      <p:sp>
        <p:nvSpPr>
          <p:cNvPr id="15" name="Text Placeholder 8">
            <a:extLst>
              <a:ext uri="{FF2B5EF4-FFF2-40B4-BE49-F238E27FC236}">
                <a16:creationId xmlns:a16="http://schemas.microsoft.com/office/drawing/2014/main" id="{32FA5BF0-482C-C048-BF1A-BF2D6BE55AF6}"/>
              </a:ext>
            </a:extLst>
          </p:cNvPr>
          <p:cNvSpPr>
            <a:spLocks noGrp="1"/>
          </p:cNvSpPr>
          <p:nvPr>
            <p:ph type="body" sz="quarter" idx="12" hasCustomPrompt="1"/>
          </p:nvPr>
        </p:nvSpPr>
        <p:spPr>
          <a:xfrm>
            <a:off x="2336006" y="1956285"/>
            <a:ext cx="3849687" cy="438571"/>
          </a:xfrm>
          <a:prstGeom prst="rect">
            <a:avLst/>
          </a:prstGeom>
        </p:spPr>
        <p:txBody>
          <a:bodyPr lIns="0" tIns="0" rIns="0" bIns="0">
            <a:noAutofit/>
          </a:bodyPr>
          <a:lstStyle>
            <a:lvl1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sz="1200" b="0" i="0">
                <a:solidFill>
                  <a:srgbClr val="000000"/>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dirty="0"/>
              <a:t>Senior Demographer</a:t>
            </a:r>
          </a:p>
          <a:p>
            <a:pPr lvl="0"/>
            <a:r>
              <a:rPr lang="en-US" dirty="0"/>
              <a:t>Info-Tech Research Group</a:t>
            </a:r>
          </a:p>
        </p:txBody>
      </p:sp>
      <p:sp>
        <p:nvSpPr>
          <p:cNvPr id="8" name="Text Placeholder 4">
            <a:extLst>
              <a:ext uri="{FF2B5EF4-FFF2-40B4-BE49-F238E27FC236}">
                <a16:creationId xmlns:a16="http://schemas.microsoft.com/office/drawing/2014/main" id="{C6B7AE9C-B978-B146-B05A-A85368127C31}"/>
              </a:ext>
            </a:extLst>
          </p:cNvPr>
          <p:cNvSpPr>
            <a:spLocks noGrp="1"/>
          </p:cNvSpPr>
          <p:nvPr>
            <p:ph type="body" sz="quarter" idx="33"/>
          </p:nvPr>
        </p:nvSpPr>
        <p:spPr>
          <a:xfrm>
            <a:off x="2316163" y="2561477"/>
            <a:ext cx="9577387" cy="3318327"/>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9671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Light-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hasCustomPrompt="1"/>
          </p:nvPr>
        </p:nvSpPr>
        <p:spPr>
          <a:xfrm>
            <a:off x="650874" y="1391732"/>
            <a:ext cx="7385845" cy="1306512"/>
          </a:xfrm>
          <a:prstGeom prst="rect">
            <a:avLst/>
          </a:prstGeom>
        </p:spPr>
        <p:txBody>
          <a:bodyPr/>
          <a:lstStyle>
            <a:lvl1pPr>
              <a:lnSpc>
                <a:spcPct val="90000"/>
              </a:lnSpc>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5" name="Text Placeholder 12">
            <a:extLst>
              <a:ext uri="{FF2B5EF4-FFF2-40B4-BE49-F238E27FC236}">
                <a16:creationId xmlns:a16="http://schemas.microsoft.com/office/drawing/2014/main" id="{A4CCF3E3-77ED-8B47-BA4F-C8AA5DC7EF51}"/>
              </a:ext>
            </a:extLst>
          </p:cNvPr>
          <p:cNvSpPr>
            <a:spLocks noGrp="1"/>
          </p:cNvSpPr>
          <p:nvPr>
            <p:ph type="body" sz="quarter" idx="11" hasCustomPrompt="1"/>
          </p:nvPr>
        </p:nvSpPr>
        <p:spPr>
          <a:xfrm>
            <a:off x="650875" y="2794290"/>
            <a:ext cx="5703626" cy="1893887"/>
          </a:xfrm>
          <a:prstGeom prst="rect">
            <a:avLst/>
          </a:prstGeom>
        </p:spPr>
        <p:txBody>
          <a:bodyPr/>
          <a:lstStyle>
            <a:lvl1pPr>
              <a:lnSpc>
                <a:spcPct val="100000"/>
              </a:lnSpc>
              <a:defRPr sz="2400" b="0" i="0">
                <a:solidFill>
                  <a:srgbClr val="4A4A4A"/>
                </a:solidFill>
                <a:latin typeface="Exo" panose="02000503000000000000"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Keep track of a transformational technology as it evolves.</a:t>
            </a:r>
          </a:p>
        </p:txBody>
      </p:sp>
    </p:spTree>
    <p:extLst>
      <p:ext uri="{BB962C8B-B14F-4D97-AF65-F5344CB8AC3E}">
        <p14:creationId xmlns:p14="http://schemas.microsoft.com/office/powerpoint/2010/main" val="17411734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Related Research A">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910DF08-7026-664D-B665-454241ABB91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24" name="Rectangle 23">
            <a:extLst>
              <a:ext uri="{FF2B5EF4-FFF2-40B4-BE49-F238E27FC236}">
                <a16:creationId xmlns:a16="http://schemas.microsoft.com/office/drawing/2014/main" id="{617BD03E-54AB-3E4C-8B2B-01F4843F6E8D}"/>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32" name="Picture Placeholder 31">
            <a:extLst>
              <a:ext uri="{FF2B5EF4-FFF2-40B4-BE49-F238E27FC236}">
                <a16:creationId xmlns:a16="http://schemas.microsoft.com/office/drawing/2014/main" id="{06E425A5-C952-374F-8050-A2393321E7A8}"/>
              </a:ext>
            </a:extLst>
          </p:cNvPr>
          <p:cNvSpPr>
            <a:spLocks noGrp="1"/>
          </p:cNvSpPr>
          <p:nvPr>
            <p:ph type="pic" sz="quarter" idx="11"/>
          </p:nvPr>
        </p:nvSpPr>
        <p:spPr>
          <a:xfrm>
            <a:off x="3662363" y="574675"/>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34" name="Picture Placeholder 31">
            <a:extLst>
              <a:ext uri="{FF2B5EF4-FFF2-40B4-BE49-F238E27FC236}">
                <a16:creationId xmlns:a16="http://schemas.microsoft.com/office/drawing/2014/main" id="{A16A3254-CD4F-E745-B5D3-9721CB4A246F}"/>
              </a:ext>
            </a:extLst>
          </p:cNvPr>
          <p:cNvSpPr>
            <a:spLocks noGrp="1"/>
          </p:cNvSpPr>
          <p:nvPr>
            <p:ph type="pic" sz="quarter" idx="12"/>
          </p:nvPr>
        </p:nvSpPr>
        <p:spPr>
          <a:xfrm>
            <a:off x="3662363" y="2341386"/>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35" name="Picture Placeholder 31">
            <a:extLst>
              <a:ext uri="{FF2B5EF4-FFF2-40B4-BE49-F238E27FC236}">
                <a16:creationId xmlns:a16="http://schemas.microsoft.com/office/drawing/2014/main" id="{2BBE0ADF-1343-9540-96CB-1F8B7367207D}"/>
              </a:ext>
            </a:extLst>
          </p:cNvPr>
          <p:cNvSpPr>
            <a:spLocks noGrp="1"/>
          </p:cNvSpPr>
          <p:nvPr>
            <p:ph type="pic" sz="quarter" idx="13"/>
          </p:nvPr>
        </p:nvSpPr>
        <p:spPr>
          <a:xfrm>
            <a:off x="3662363" y="4158897"/>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4" name="Text Placeholder 3">
            <a:extLst>
              <a:ext uri="{FF2B5EF4-FFF2-40B4-BE49-F238E27FC236}">
                <a16:creationId xmlns:a16="http://schemas.microsoft.com/office/drawing/2014/main" id="{060A9573-73C9-FD44-B7AF-0D9F9C006C8B}"/>
              </a:ext>
            </a:extLst>
          </p:cNvPr>
          <p:cNvSpPr>
            <a:spLocks noGrp="1"/>
          </p:cNvSpPr>
          <p:nvPr>
            <p:ph type="body" sz="quarter" idx="19" hasCustomPrompt="1"/>
          </p:nvPr>
        </p:nvSpPr>
        <p:spPr>
          <a:xfrm>
            <a:off x="6501813" y="522421"/>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8" name="Text Placeholder 3">
            <a:extLst>
              <a:ext uri="{FF2B5EF4-FFF2-40B4-BE49-F238E27FC236}">
                <a16:creationId xmlns:a16="http://schemas.microsoft.com/office/drawing/2014/main" id="{DE4B797A-3634-5A48-B5BC-3ECDA11783E2}"/>
              </a:ext>
            </a:extLst>
          </p:cNvPr>
          <p:cNvSpPr>
            <a:spLocks noGrp="1"/>
          </p:cNvSpPr>
          <p:nvPr>
            <p:ph type="body" sz="quarter" idx="21" hasCustomPrompt="1"/>
          </p:nvPr>
        </p:nvSpPr>
        <p:spPr>
          <a:xfrm>
            <a:off x="6501813" y="2297433"/>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0" name="Text Placeholder 3">
            <a:extLst>
              <a:ext uri="{FF2B5EF4-FFF2-40B4-BE49-F238E27FC236}">
                <a16:creationId xmlns:a16="http://schemas.microsoft.com/office/drawing/2014/main" id="{944478D2-E7F8-C243-AA66-3B1878B49256}"/>
              </a:ext>
            </a:extLst>
          </p:cNvPr>
          <p:cNvSpPr>
            <a:spLocks noGrp="1"/>
          </p:cNvSpPr>
          <p:nvPr>
            <p:ph type="body" sz="quarter" idx="23" hasCustomPrompt="1"/>
          </p:nvPr>
        </p:nvSpPr>
        <p:spPr>
          <a:xfrm>
            <a:off x="6501813" y="4099339"/>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4" name="Title 1">
            <a:extLst>
              <a:ext uri="{FF2B5EF4-FFF2-40B4-BE49-F238E27FC236}">
                <a16:creationId xmlns:a16="http://schemas.microsoft.com/office/drawing/2014/main" id="{C42E7176-D606-0141-AE7A-6525F8273FB2}"/>
              </a:ext>
            </a:extLst>
          </p:cNvPr>
          <p:cNvSpPr>
            <a:spLocks noGrp="1"/>
          </p:cNvSpPr>
          <p:nvPr>
            <p:ph type="title" hasCustomPrompt="1"/>
          </p:nvPr>
        </p:nvSpPr>
        <p:spPr>
          <a:xfrm>
            <a:off x="354107" y="530020"/>
            <a:ext cx="2528793" cy="1655967"/>
          </a:xfrm>
        </p:spPr>
        <p:txBody>
          <a:bodyPr>
            <a:noAutofit/>
          </a:bodyPr>
          <a:lstStyle>
            <a:lvl1pPr>
              <a:defRPr>
                <a:solidFill>
                  <a:schemeClr val="bg1"/>
                </a:solidFill>
              </a:defRPr>
            </a:lvl1pPr>
          </a:lstStyle>
          <a:p>
            <a:r>
              <a:rPr lang="en-US"/>
              <a:t>Related Info-Tech</a:t>
            </a:r>
            <a:br>
              <a:rPr lang="en-US"/>
            </a:br>
            <a:r>
              <a:rPr lang="en-US"/>
              <a:t>Research</a:t>
            </a:r>
          </a:p>
        </p:txBody>
      </p:sp>
      <p:sp>
        <p:nvSpPr>
          <p:cNvPr id="19" name="Text Placeholder 4">
            <a:extLst>
              <a:ext uri="{FF2B5EF4-FFF2-40B4-BE49-F238E27FC236}">
                <a16:creationId xmlns:a16="http://schemas.microsoft.com/office/drawing/2014/main" id="{6DD138BE-D45D-9D4D-AF5B-E321D9F85B7D}"/>
              </a:ext>
            </a:extLst>
          </p:cNvPr>
          <p:cNvSpPr>
            <a:spLocks noGrp="1"/>
          </p:cNvSpPr>
          <p:nvPr>
            <p:ph type="body" sz="quarter" idx="33"/>
          </p:nvPr>
        </p:nvSpPr>
        <p:spPr>
          <a:xfrm>
            <a:off x="6495828" y="1083555"/>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a:extLst>
              <a:ext uri="{FF2B5EF4-FFF2-40B4-BE49-F238E27FC236}">
                <a16:creationId xmlns:a16="http://schemas.microsoft.com/office/drawing/2014/main" id="{5869B384-9C2F-F347-BAE3-5DCC96829BB3}"/>
              </a:ext>
            </a:extLst>
          </p:cNvPr>
          <p:cNvSpPr>
            <a:spLocks noGrp="1"/>
          </p:cNvSpPr>
          <p:nvPr>
            <p:ph type="body" sz="quarter" idx="34"/>
          </p:nvPr>
        </p:nvSpPr>
        <p:spPr>
          <a:xfrm>
            <a:off x="6495828" y="2842435"/>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4">
            <a:extLst>
              <a:ext uri="{FF2B5EF4-FFF2-40B4-BE49-F238E27FC236}">
                <a16:creationId xmlns:a16="http://schemas.microsoft.com/office/drawing/2014/main" id="{C13E2497-852B-6C4D-9573-4A393AA2B2EF}"/>
              </a:ext>
            </a:extLst>
          </p:cNvPr>
          <p:cNvSpPr>
            <a:spLocks noGrp="1"/>
          </p:cNvSpPr>
          <p:nvPr>
            <p:ph type="body" sz="quarter" idx="35"/>
          </p:nvPr>
        </p:nvSpPr>
        <p:spPr>
          <a:xfrm>
            <a:off x="6495828" y="4660602"/>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66C2654F-9C93-6344-819C-768695BC5C3E}"/>
              </a:ext>
            </a:extLst>
          </p:cNvPr>
          <p:cNvSpPr txBox="1"/>
          <p:nvPr userDrawn="1"/>
        </p:nvSpPr>
        <p:spPr>
          <a:xfrm>
            <a:off x="10911840" y="641096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dirty="0" err="1">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3" name="TextBox 2">
            <a:extLst>
              <a:ext uri="{FF2B5EF4-FFF2-40B4-BE49-F238E27FC236}">
                <a16:creationId xmlns:a16="http://schemas.microsoft.com/office/drawing/2014/main" id="{BBA02A3B-65E5-6B43-A0D5-3A83153EAC5B}"/>
              </a:ext>
            </a:extLst>
          </p:cNvPr>
          <p:cNvSpPr txBox="1"/>
          <p:nvPr userDrawn="1"/>
        </p:nvSpPr>
        <p:spPr>
          <a:xfrm>
            <a:off x="11501120" y="651256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dirty="0" err="1">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33294910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Related Research B">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3BF8330-F21B-D442-AE37-1705C7870D32}"/>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29" name="Rectangle 28">
            <a:extLst>
              <a:ext uri="{FF2B5EF4-FFF2-40B4-BE49-F238E27FC236}">
                <a16:creationId xmlns:a16="http://schemas.microsoft.com/office/drawing/2014/main" id="{9942D4EE-B043-184F-8E87-10B454B4B973}"/>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34" name="Picture Placeholder 31">
            <a:extLst>
              <a:ext uri="{FF2B5EF4-FFF2-40B4-BE49-F238E27FC236}">
                <a16:creationId xmlns:a16="http://schemas.microsoft.com/office/drawing/2014/main" id="{A16A3254-CD4F-E745-B5D3-9721CB4A246F}"/>
              </a:ext>
            </a:extLst>
          </p:cNvPr>
          <p:cNvSpPr>
            <a:spLocks noGrp="1"/>
          </p:cNvSpPr>
          <p:nvPr>
            <p:ph type="pic" sz="quarter" idx="12"/>
          </p:nvPr>
        </p:nvSpPr>
        <p:spPr>
          <a:xfrm>
            <a:off x="3663983" y="481675"/>
            <a:ext cx="2419409"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14" name="Picture Placeholder 31">
            <a:extLst>
              <a:ext uri="{FF2B5EF4-FFF2-40B4-BE49-F238E27FC236}">
                <a16:creationId xmlns:a16="http://schemas.microsoft.com/office/drawing/2014/main" id="{9D81BA75-D3B6-FE4B-9E28-055DAEF016DA}"/>
              </a:ext>
            </a:extLst>
          </p:cNvPr>
          <p:cNvSpPr>
            <a:spLocks noGrp="1"/>
          </p:cNvSpPr>
          <p:nvPr>
            <p:ph type="pic" sz="quarter" idx="13"/>
          </p:nvPr>
        </p:nvSpPr>
        <p:spPr>
          <a:xfrm>
            <a:off x="6463627" y="481675"/>
            <a:ext cx="2419409"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15" name="Picture Placeholder 31">
            <a:extLst>
              <a:ext uri="{FF2B5EF4-FFF2-40B4-BE49-F238E27FC236}">
                <a16:creationId xmlns:a16="http://schemas.microsoft.com/office/drawing/2014/main" id="{63BF6C5D-F071-0843-B2AB-0EEC00DDAA7E}"/>
              </a:ext>
            </a:extLst>
          </p:cNvPr>
          <p:cNvSpPr>
            <a:spLocks noGrp="1"/>
          </p:cNvSpPr>
          <p:nvPr>
            <p:ph type="pic" sz="quarter" idx="14"/>
          </p:nvPr>
        </p:nvSpPr>
        <p:spPr>
          <a:xfrm>
            <a:off x="9280205" y="481675"/>
            <a:ext cx="2419409"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4" name="Text Placeholder 3">
            <a:extLst>
              <a:ext uri="{FF2B5EF4-FFF2-40B4-BE49-F238E27FC236}">
                <a16:creationId xmlns:a16="http://schemas.microsoft.com/office/drawing/2014/main" id="{35FEB7B1-6275-0248-A0C2-CFA4FE5E587C}"/>
              </a:ext>
            </a:extLst>
          </p:cNvPr>
          <p:cNvSpPr>
            <a:spLocks noGrp="1"/>
          </p:cNvSpPr>
          <p:nvPr>
            <p:ph type="body" sz="quarter" idx="15" hasCustomPrompt="1"/>
          </p:nvPr>
        </p:nvSpPr>
        <p:spPr>
          <a:xfrm>
            <a:off x="3661721" y="2852939"/>
            <a:ext cx="2435073" cy="446087"/>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4" name="Text Placeholder 3">
            <a:extLst>
              <a:ext uri="{FF2B5EF4-FFF2-40B4-BE49-F238E27FC236}">
                <a16:creationId xmlns:a16="http://schemas.microsoft.com/office/drawing/2014/main" id="{108CB76C-02AD-EF41-B531-F5DB3CB2D699}"/>
              </a:ext>
            </a:extLst>
          </p:cNvPr>
          <p:cNvSpPr>
            <a:spLocks noGrp="1"/>
          </p:cNvSpPr>
          <p:nvPr>
            <p:ph type="body" sz="quarter" idx="19" hasCustomPrompt="1"/>
          </p:nvPr>
        </p:nvSpPr>
        <p:spPr>
          <a:xfrm>
            <a:off x="6476173" y="2852939"/>
            <a:ext cx="2435073" cy="446087"/>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6" name="Text Placeholder 3">
            <a:extLst>
              <a:ext uri="{FF2B5EF4-FFF2-40B4-BE49-F238E27FC236}">
                <a16:creationId xmlns:a16="http://schemas.microsoft.com/office/drawing/2014/main" id="{8AD22B1A-68AA-BD46-9959-0E6C0630032C}"/>
              </a:ext>
            </a:extLst>
          </p:cNvPr>
          <p:cNvSpPr>
            <a:spLocks noGrp="1"/>
          </p:cNvSpPr>
          <p:nvPr>
            <p:ph type="body" sz="quarter" idx="21" hasCustomPrompt="1"/>
          </p:nvPr>
        </p:nvSpPr>
        <p:spPr>
          <a:xfrm>
            <a:off x="9284687" y="2852939"/>
            <a:ext cx="2435073" cy="446087"/>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7" name="Title 1">
            <a:extLst>
              <a:ext uri="{FF2B5EF4-FFF2-40B4-BE49-F238E27FC236}">
                <a16:creationId xmlns:a16="http://schemas.microsoft.com/office/drawing/2014/main" id="{0E684A7A-566C-524F-9059-7AED86894B10}"/>
              </a:ext>
            </a:extLst>
          </p:cNvPr>
          <p:cNvSpPr>
            <a:spLocks noGrp="1"/>
          </p:cNvSpPr>
          <p:nvPr>
            <p:ph type="title" hasCustomPrompt="1"/>
          </p:nvPr>
        </p:nvSpPr>
        <p:spPr>
          <a:xfrm>
            <a:off x="354107" y="530020"/>
            <a:ext cx="2528793" cy="1655967"/>
          </a:xfrm>
        </p:spPr>
        <p:txBody>
          <a:bodyPr>
            <a:noAutofit/>
          </a:bodyPr>
          <a:lstStyle>
            <a:lvl1pPr>
              <a:defRPr>
                <a:solidFill>
                  <a:schemeClr val="bg1"/>
                </a:solidFill>
              </a:defRPr>
            </a:lvl1pPr>
          </a:lstStyle>
          <a:p>
            <a:r>
              <a:rPr lang="en-US"/>
              <a:t>Related Info-Tech</a:t>
            </a:r>
            <a:br>
              <a:rPr lang="en-US"/>
            </a:br>
            <a:r>
              <a:rPr lang="en-US"/>
              <a:t>Research</a:t>
            </a:r>
          </a:p>
        </p:txBody>
      </p:sp>
      <p:sp>
        <p:nvSpPr>
          <p:cNvPr id="20" name="Text Placeholder 4">
            <a:extLst>
              <a:ext uri="{FF2B5EF4-FFF2-40B4-BE49-F238E27FC236}">
                <a16:creationId xmlns:a16="http://schemas.microsoft.com/office/drawing/2014/main" id="{601906B8-F10B-5344-931F-79A91218159A}"/>
              </a:ext>
            </a:extLst>
          </p:cNvPr>
          <p:cNvSpPr>
            <a:spLocks noGrp="1"/>
          </p:cNvSpPr>
          <p:nvPr>
            <p:ph type="body" sz="quarter" idx="33"/>
          </p:nvPr>
        </p:nvSpPr>
        <p:spPr>
          <a:xfrm>
            <a:off x="3654167" y="3518409"/>
            <a:ext cx="2551371" cy="23613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a:extLst>
              <a:ext uri="{FF2B5EF4-FFF2-40B4-BE49-F238E27FC236}">
                <a16:creationId xmlns:a16="http://schemas.microsoft.com/office/drawing/2014/main" id="{7CDAC451-E2DC-5E43-8A65-BDD2C214A4E3}"/>
              </a:ext>
            </a:extLst>
          </p:cNvPr>
          <p:cNvSpPr>
            <a:spLocks noGrp="1"/>
          </p:cNvSpPr>
          <p:nvPr>
            <p:ph type="body" sz="quarter" idx="34"/>
          </p:nvPr>
        </p:nvSpPr>
        <p:spPr>
          <a:xfrm>
            <a:off x="6477794" y="3518409"/>
            <a:ext cx="2551371" cy="23613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4">
            <a:extLst>
              <a:ext uri="{FF2B5EF4-FFF2-40B4-BE49-F238E27FC236}">
                <a16:creationId xmlns:a16="http://schemas.microsoft.com/office/drawing/2014/main" id="{20852FC8-6DA5-4540-982F-D5CBC2F29FE2}"/>
              </a:ext>
            </a:extLst>
          </p:cNvPr>
          <p:cNvSpPr>
            <a:spLocks noGrp="1"/>
          </p:cNvSpPr>
          <p:nvPr>
            <p:ph type="body" sz="quarter" idx="35"/>
          </p:nvPr>
        </p:nvSpPr>
        <p:spPr>
          <a:xfrm>
            <a:off x="9297194" y="3518409"/>
            <a:ext cx="2551371" cy="23613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64590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ibliograph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64A327A-EE11-AC48-BC31-DE279A6E652A}"/>
              </a:ext>
            </a:extLst>
          </p:cNvPr>
          <p:cNvSpPr>
            <a:spLocks noGrp="1"/>
          </p:cNvSpPr>
          <p:nvPr>
            <p:ph type="title" hasCustomPrompt="1"/>
          </p:nvPr>
        </p:nvSpPr>
        <p:spPr>
          <a:xfrm>
            <a:off x="354106" y="530021"/>
            <a:ext cx="6713321" cy="1130188"/>
          </a:xfrm>
        </p:spPr>
        <p:txBody>
          <a:bodyPr>
            <a:noAutofit/>
          </a:bodyPr>
          <a:lstStyle>
            <a:lvl1pPr>
              <a:defRPr>
                <a:solidFill>
                  <a:srgbClr val="2576B7"/>
                </a:solidFill>
              </a:defRPr>
            </a:lvl1pPr>
          </a:lstStyle>
          <a:p>
            <a:r>
              <a:rPr lang="en-US"/>
              <a:t>Bibliography</a:t>
            </a:r>
          </a:p>
        </p:txBody>
      </p:sp>
      <p:sp>
        <p:nvSpPr>
          <p:cNvPr id="7" name="Text Placeholder 10">
            <a:extLst>
              <a:ext uri="{FF2B5EF4-FFF2-40B4-BE49-F238E27FC236}">
                <a16:creationId xmlns:a16="http://schemas.microsoft.com/office/drawing/2014/main" id="{F31CD5B0-F94C-7D4D-97FF-D8D98F6F0C8E}"/>
              </a:ext>
            </a:extLst>
          </p:cNvPr>
          <p:cNvSpPr>
            <a:spLocks noGrp="1"/>
          </p:cNvSpPr>
          <p:nvPr>
            <p:ph type="body" sz="quarter" idx="13" hasCustomPrompt="1"/>
          </p:nvPr>
        </p:nvSpPr>
        <p:spPr>
          <a:xfrm>
            <a:off x="381794" y="1552498"/>
            <a:ext cx="5477732" cy="4503847"/>
          </a:xfrm>
          <a:prstGeom prst="rect">
            <a:avLst/>
          </a:prstGeom>
        </p:spPr>
        <p:txBody>
          <a:bodyPr lIns="0" tIns="0" rIns="0" bIns="0">
            <a:noAutofit/>
          </a:bodyPr>
          <a:lstStyle>
            <a:lvl1pPr marL="179388" marR="182520" indent="-179388" algn="l">
              <a:lnSpc>
                <a:spcPct val="110000"/>
              </a:lnSpc>
              <a:spcBef>
                <a:spcPts val="3"/>
              </a:spcBef>
              <a:spcAft>
                <a:spcPts val="1200"/>
              </a:spcAft>
              <a:buFont typeface="Arial" panose="020B0604020202020204" pitchFamily="34" charset="0"/>
              <a:buChar char="•"/>
              <a:tabLst/>
              <a:defRPr sz="1600" baseline="0">
                <a:solidFill>
                  <a:srgbClr val="2576B7"/>
                </a:solidFill>
                <a:latin typeface="Roboto Condensed Light" panose="02000000000000000000" pitchFamily="2" charset="0"/>
              </a:defRPr>
            </a:lvl1pPr>
          </a:lstStyle>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Bersin</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Josh.</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“Time</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to</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Scrap</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Appraisals?”</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Forbes</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5</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Web.  </a:t>
            </a:r>
            <a:r>
              <a:rPr lang="en-CA" sz="1200" spc="-21" dirty="0">
                <a:solidFill>
                  <a:srgbClr val="000000"/>
                </a:solidFill>
                <a:latin typeface="Roboto Condensed Light" panose="02000000000000000000" pitchFamily="2" charset="0"/>
                <a:cs typeface="Arial Narrow"/>
              </a:rPr>
              <a:t>30 </a:t>
            </a:r>
            <a:r>
              <a:rPr lang="en-CA" sz="1200" spc="-24" dirty="0">
                <a:solidFill>
                  <a:srgbClr val="000000"/>
                </a:solidFill>
                <a:latin typeface="Roboto Condensed Light" panose="02000000000000000000" pitchFamily="2" charset="0"/>
                <a:cs typeface="Arial Narrow"/>
              </a:rPr>
              <a:t>Oct </a:t>
            </a:r>
            <a:r>
              <a:rPr lang="en-CA" sz="1200" spc="-30" dirty="0">
                <a:solidFill>
                  <a:srgbClr val="000000"/>
                </a:solidFill>
                <a:latin typeface="Roboto Condensed Light" panose="02000000000000000000" pitchFamily="2" charset="0"/>
                <a:cs typeface="Arial Narrow"/>
              </a:rPr>
              <a:t>2013. </a:t>
            </a:r>
            <a:r>
              <a:rPr lang="en-CA" sz="1200" spc="-36" dirty="0">
                <a:solidFill>
                  <a:srgbClr val="25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dirty="0">
                <a:solidFill>
                  <a:srgbClr val="2576B7"/>
                </a:solidFill>
                <a:latin typeface="Roboto Condensed Light" panose="02000000000000000000" pitchFamily="2" charset="0"/>
                <a:cs typeface="Arial Narrow"/>
              </a:rPr>
              <a:t> </a:t>
            </a:r>
            <a:r>
              <a:rPr lang="en-CA" sz="1200" spc="-33" dirty="0">
                <a:solidFill>
                  <a:srgbClr val="2576B7"/>
                </a:solidFill>
                <a:latin typeface="Roboto Condensed Light" panose="02000000000000000000" pitchFamily="2" charset="0"/>
                <a:cs typeface="Arial Narrow"/>
              </a:rPr>
              <a:t>appraisals/&gt;.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a:solidFill>
                  <a:srgbClr val="000000"/>
                </a:solidFill>
                <a:latin typeface="Roboto Condensed Light" panose="02000000000000000000" pitchFamily="2" charset="0"/>
                <a:cs typeface="Arial Narrow"/>
              </a:rPr>
              <a:t>Cheese,</a:t>
            </a:r>
            <a:r>
              <a:rPr lang="en-CA" sz="1200" spc="-67" dirty="0">
                <a:solidFill>
                  <a:srgbClr val="000000"/>
                </a:solidFill>
                <a:latin typeface="Roboto Condensed Light" panose="02000000000000000000" pitchFamily="2" charset="0"/>
                <a:cs typeface="Arial Narrow"/>
              </a:rPr>
              <a:t> </a:t>
            </a:r>
            <a:r>
              <a:rPr lang="en-CA" sz="1200" spc="-39" dirty="0">
                <a:solidFill>
                  <a:srgbClr val="000000"/>
                </a:solidFill>
                <a:latin typeface="Roboto Condensed Light" panose="02000000000000000000" pitchFamily="2" charset="0"/>
                <a:cs typeface="Arial Narrow"/>
              </a:rPr>
              <a:t>Peter,</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Creating</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an</a:t>
            </a:r>
            <a:r>
              <a:rPr lang="en-CA" sz="1200" spc="-12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Agile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Organization.”</a:t>
            </a:r>
            <a:r>
              <a:rPr lang="en-CA" sz="1200" spc="-12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Accenture.</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2009.</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2013.</a:t>
            </a:r>
            <a:br>
              <a:rPr lang="en-CA" sz="1200" spc="0" dirty="0">
                <a:solidFill>
                  <a:srgbClr val="000000"/>
                </a:solidFill>
                <a:latin typeface="Roboto Condensed Light" panose="02000000000000000000" pitchFamily="2" charset="0"/>
                <a:cs typeface="Arial Narrow"/>
              </a:rPr>
            </a:br>
            <a:r>
              <a:rPr lang="en-CA" sz="1200" spc="-36" dirty="0">
                <a:solidFill>
                  <a:srgbClr val="25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dirty="0">
                <a:solidFill>
                  <a:srgbClr val="2576B7"/>
                </a:solidFill>
                <a:latin typeface="Roboto Condensed Light" panose="02000000000000000000" pitchFamily="2" charset="0"/>
                <a:cs typeface="Arial Narrow"/>
              </a:rPr>
              <a:t> </a:t>
            </a:r>
            <a:r>
              <a:rPr lang="en-CA" sz="1200" spc="-30" dirty="0">
                <a:solidFill>
                  <a:srgbClr val="2576B7"/>
                </a:solidFill>
                <a:latin typeface="Roboto Condensed Light" panose="02000000000000000000" pitchFamily="2" charset="0"/>
                <a:cs typeface="Arial Narrow"/>
              </a:rPr>
              <a:t>pdf&gt;.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Croxon</a:t>
            </a:r>
            <a:r>
              <a:rPr lang="en-CA" sz="1200" spc="-30" dirty="0">
                <a:solidFill>
                  <a:srgbClr val="000000"/>
                </a:solidFill>
                <a:latin typeface="Roboto Condensed Light" panose="02000000000000000000" pitchFamily="2" charset="0"/>
                <a:cs typeface="Arial Narrow"/>
              </a:rPr>
              <a: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“Dinner</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Series:</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Management</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30" dirty="0" err="1">
                <a:solidFill>
                  <a:srgbClr val="000000"/>
                </a:solidFill>
                <a:latin typeface="Roboto Condensed Light" panose="02000000000000000000" pitchFamily="2" charset="0"/>
                <a:cs typeface="Arial Narrow"/>
              </a:rPr>
              <a:t>Croxon</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from</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CBC’s  ‘Dragon’s </a:t>
            </a:r>
            <a:r>
              <a:rPr lang="en-CA" sz="1200" spc="-30" dirty="0">
                <a:solidFill>
                  <a:srgbClr val="000000"/>
                </a:solidFill>
                <a:latin typeface="Roboto Condensed Light" panose="02000000000000000000" pitchFamily="2" charset="0"/>
                <a:cs typeface="Arial Narrow"/>
              </a:rPr>
              <a:t>Den’” </a:t>
            </a:r>
            <a:r>
              <a:rPr lang="en-CA" sz="1200" spc="-49" dirty="0">
                <a:solidFill>
                  <a:srgbClr val="000000"/>
                </a:solidFill>
                <a:latin typeface="Roboto Condensed Light" panose="02000000000000000000" pitchFamily="2" charset="0"/>
                <a:cs typeface="Arial Narrow"/>
              </a:rPr>
              <a:t>HRPA Toronto </a:t>
            </a:r>
            <a:r>
              <a:rPr lang="en-CA" sz="1200" spc="-39" dirty="0">
                <a:solidFill>
                  <a:srgbClr val="000000"/>
                </a:solidFill>
                <a:latin typeface="Roboto Condensed Light" panose="02000000000000000000" pitchFamily="2" charset="0"/>
                <a:cs typeface="Arial Narrow"/>
              </a:rPr>
              <a:t>Chapter. </a:t>
            </a:r>
            <a:r>
              <a:rPr lang="en-CA" sz="1200" spc="-33" dirty="0">
                <a:solidFill>
                  <a:srgbClr val="000000"/>
                </a:solidFill>
                <a:latin typeface="Roboto Condensed Light" panose="02000000000000000000" pitchFamily="2" charset="0"/>
                <a:cs typeface="Arial Narrow"/>
              </a:rPr>
              <a:t>Sheraton </a:t>
            </a:r>
            <a:r>
              <a:rPr lang="en-CA" sz="1200" spc="-30" dirty="0">
                <a:solidFill>
                  <a:srgbClr val="000000"/>
                </a:solidFill>
                <a:latin typeface="Roboto Condensed Light" panose="02000000000000000000" pitchFamily="2" charset="0"/>
                <a:cs typeface="Arial Narrow"/>
              </a:rPr>
              <a:t>Hotel, </a:t>
            </a:r>
            <a:r>
              <a:rPr lang="en-CA" sz="1200" spc="-45" dirty="0">
                <a:solidFill>
                  <a:srgbClr val="000000"/>
                </a:solidFill>
                <a:latin typeface="Roboto Condensed Light" panose="02000000000000000000" pitchFamily="2" charset="0"/>
                <a:cs typeface="Arial Narrow"/>
              </a:rPr>
              <a:t>Toronto, </a:t>
            </a:r>
            <a:r>
              <a:rPr lang="en-CA" sz="1200" spc="-24" dirty="0">
                <a:solidFill>
                  <a:srgbClr val="000000"/>
                </a:solidFill>
                <a:latin typeface="Roboto Condensed Light" panose="02000000000000000000" pitchFamily="2" charset="0"/>
                <a:cs typeface="Arial Narrow"/>
              </a:rPr>
              <a:t>ON. </a:t>
            </a:r>
            <a:r>
              <a:rPr lang="en-CA" sz="1200" spc="-21" dirty="0">
                <a:solidFill>
                  <a:srgbClr val="000000"/>
                </a:solidFill>
                <a:latin typeface="Roboto Condensed Light" panose="02000000000000000000" pitchFamily="2" charset="0"/>
                <a:cs typeface="Arial Narrow"/>
              </a:rPr>
              <a:t>12 </a:t>
            </a:r>
            <a:r>
              <a:rPr lang="en-CA" sz="1200" spc="-49" dirty="0">
                <a:solidFill>
                  <a:srgbClr val="000000"/>
                </a:solidFill>
                <a:latin typeface="Roboto Condensed Light" panose="02000000000000000000" pitchFamily="2" charset="0"/>
                <a:cs typeface="Arial Narrow"/>
              </a:rPr>
              <a:t>Nov. </a:t>
            </a:r>
            <a:r>
              <a:rPr lang="en-CA" sz="1200" spc="-30" dirty="0">
                <a:solidFill>
                  <a:srgbClr val="000000"/>
                </a:solidFill>
                <a:latin typeface="Roboto Condensed Light" panose="02000000000000000000" pitchFamily="2" charset="0"/>
                <a:cs typeface="Arial Narrow"/>
              </a:rPr>
              <a:t>2013. </a:t>
            </a:r>
            <a:r>
              <a:rPr lang="en-CA" sz="1200" spc="-36" dirty="0">
                <a:solidFill>
                  <a:srgbClr val="000000"/>
                </a:solidFill>
                <a:latin typeface="Roboto Condensed Light" panose="02000000000000000000" pitchFamily="2" charset="0"/>
                <a:cs typeface="Arial Narrow"/>
              </a:rPr>
              <a:t>Panel  discussion.</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err="1">
                <a:solidFill>
                  <a:srgbClr val="000000"/>
                </a:solidFill>
                <a:latin typeface="Roboto Condensed Light" panose="02000000000000000000" pitchFamily="2" charset="0"/>
                <a:cs typeface="Arial Narrow"/>
              </a:rPr>
              <a:t>Culbert</a:t>
            </a:r>
            <a:r>
              <a:rPr lang="en-CA" sz="1200" spc="-33"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Samuel. </a:t>
            </a:r>
            <a:r>
              <a:rPr lang="en-CA" sz="1200" spc="-24" dirty="0">
                <a:solidFill>
                  <a:srgbClr val="000000"/>
                </a:solidFill>
                <a:latin typeface="Roboto Condensed Light" panose="02000000000000000000" pitchFamily="2" charset="0"/>
                <a:cs typeface="Arial Narrow"/>
              </a:rPr>
              <a:t>“10 </a:t>
            </a:r>
            <a:r>
              <a:rPr lang="en-CA" sz="1200" spc="-33" dirty="0">
                <a:solidFill>
                  <a:srgbClr val="000000"/>
                </a:solidFill>
                <a:latin typeface="Roboto Condensed Light" panose="02000000000000000000" pitchFamily="2" charset="0"/>
                <a:cs typeface="Arial Narrow"/>
              </a:rPr>
              <a:t>Reasons </a:t>
            </a:r>
            <a:r>
              <a:rPr lang="en-CA" sz="1200" spc="-18" dirty="0">
                <a:solidFill>
                  <a:srgbClr val="000000"/>
                </a:solidFill>
                <a:latin typeface="Roboto Condensed Light" panose="02000000000000000000" pitchFamily="2" charset="0"/>
                <a:cs typeface="Arial Narrow"/>
              </a:rPr>
              <a:t>to </a:t>
            </a:r>
            <a:r>
              <a:rPr lang="en-CA" sz="1200" spc="-24" dirty="0">
                <a:solidFill>
                  <a:srgbClr val="000000"/>
                </a:solidFill>
                <a:latin typeface="Roboto Condensed Light" panose="02000000000000000000" pitchFamily="2" charset="0"/>
                <a:cs typeface="Arial Narrow"/>
              </a:rPr>
              <a:t>Get Rid </a:t>
            </a:r>
            <a:r>
              <a:rPr lang="en-CA" sz="1200" spc="-18" dirty="0">
                <a:solidFill>
                  <a:srgbClr val="000000"/>
                </a:solidFill>
                <a:latin typeface="Roboto Condensed Light" panose="02000000000000000000" pitchFamily="2" charset="0"/>
                <a:cs typeface="Arial Narrow"/>
              </a:rPr>
              <a:t>of </a:t>
            </a:r>
            <a:r>
              <a:rPr lang="en-CA" sz="1200" spc="-33" dirty="0">
                <a:solidFill>
                  <a:srgbClr val="000000"/>
                </a:solidFill>
                <a:latin typeface="Roboto Condensed Light" panose="02000000000000000000" pitchFamily="2" charset="0"/>
                <a:cs typeface="Arial Narrow"/>
              </a:rPr>
              <a:t>Performance Reviews.” </a:t>
            </a:r>
            <a:r>
              <a:rPr lang="en-CA" sz="1200" spc="-30" dirty="0">
                <a:solidFill>
                  <a:srgbClr val="000000"/>
                </a:solidFill>
                <a:latin typeface="Roboto Condensed Light" panose="02000000000000000000" pitchFamily="2" charset="0"/>
                <a:cs typeface="Arial Narrow"/>
              </a:rPr>
              <a:t>Huffington </a:t>
            </a:r>
            <a:r>
              <a:rPr lang="en-CA" sz="1200" spc="-27" dirty="0">
                <a:solidFill>
                  <a:srgbClr val="000000"/>
                </a:solidFill>
                <a:latin typeface="Roboto Condensed Light" panose="02000000000000000000" pitchFamily="2" charset="0"/>
                <a:cs typeface="Arial Narrow"/>
              </a:rPr>
              <a:t>Post </a:t>
            </a:r>
            <a:r>
              <a:rPr lang="en-CA" sz="1200" spc="-36" dirty="0">
                <a:solidFill>
                  <a:srgbClr val="000000"/>
                </a:solidFill>
                <a:latin typeface="Roboto Condensed Light" panose="02000000000000000000" pitchFamily="2" charset="0"/>
                <a:cs typeface="Arial Narrow"/>
              </a:rPr>
              <a:t>Business.  </a:t>
            </a:r>
            <a:r>
              <a:rPr lang="en-CA" sz="1200" spc="-21" dirty="0">
                <a:solidFill>
                  <a:srgbClr val="000000"/>
                </a:solidFill>
                <a:latin typeface="Roboto Condensed Light" panose="02000000000000000000" pitchFamily="2" charset="0"/>
                <a:cs typeface="Arial Narrow"/>
              </a:rPr>
              <a:t>18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Dec.</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28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58"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dirty="0">
                <a:solidFill>
                  <a:srgbClr val="2576B7"/>
                </a:solidFill>
                <a:latin typeface="Roboto Condensed Light" panose="02000000000000000000" pitchFamily="2" charset="0"/>
                <a:cs typeface="Arial Narrow"/>
              </a:rPr>
              <a:t> reviews_b_2325104.html&gt;.</a:t>
            </a:r>
            <a:endParaRPr lang="en-CA" sz="1200" spc="0" dirty="0">
              <a:solidFill>
                <a:srgbClr val="2576B7"/>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a:solidFill>
                  <a:srgbClr val="000000"/>
                </a:solidFill>
                <a:latin typeface="Roboto Condensed Light" panose="02000000000000000000" pitchFamily="2" charset="0"/>
                <a:cs typeface="Arial Narrow"/>
              </a:rPr>
              <a:t>Denning, </a:t>
            </a:r>
            <a:r>
              <a:rPr lang="en-CA" sz="1200" spc="-30" dirty="0">
                <a:solidFill>
                  <a:srgbClr val="000000"/>
                </a:solidFill>
                <a:latin typeface="Roboto Condensed Light" panose="02000000000000000000" pitchFamily="2" charset="0"/>
                <a:cs typeface="Arial Narrow"/>
              </a:rPr>
              <a:t>Steve. </a:t>
            </a:r>
            <a:r>
              <a:rPr lang="en-CA" sz="1200" spc="-27" dirty="0">
                <a:solidFill>
                  <a:srgbClr val="000000"/>
                </a:solidFill>
                <a:latin typeface="Roboto Condensed Light" panose="02000000000000000000" pitchFamily="2" charset="0"/>
                <a:cs typeface="Arial Narrow"/>
              </a:rPr>
              <a:t>“The Case </a:t>
            </a:r>
            <a:r>
              <a:rPr lang="en-CA" sz="1200" spc="-30" dirty="0">
                <a:solidFill>
                  <a:srgbClr val="000000"/>
                </a:solidFill>
                <a:latin typeface="Roboto Condensed Light" panose="02000000000000000000" pitchFamily="2" charset="0"/>
                <a:cs typeface="Arial Narrow"/>
              </a:rPr>
              <a:t>Against Agile: </a:t>
            </a:r>
            <a:r>
              <a:rPr lang="en-CA" sz="1200" spc="-64" dirty="0">
                <a:solidFill>
                  <a:srgbClr val="000000"/>
                </a:solidFill>
                <a:latin typeface="Roboto Condensed Light" panose="02000000000000000000" pitchFamily="2" charset="0"/>
                <a:cs typeface="Arial Narrow"/>
              </a:rPr>
              <a:t>Ten </a:t>
            </a:r>
            <a:r>
              <a:rPr lang="en-CA" sz="1200" spc="-33" dirty="0">
                <a:solidFill>
                  <a:srgbClr val="000000"/>
                </a:solidFill>
                <a:latin typeface="Roboto Condensed Light" panose="02000000000000000000" pitchFamily="2" charset="0"/>
                <a:cs typeface="Arial Narrow"/>
              </a:rPr>
              <a:t>Perennial Management Objections.” </a:t>
            </a:r>
            <a:r>
              <a:rPr lang="en-CA" sz="1200" spc="-36" dirty="0">
                <a:solidFill>
                  <a:srgbClr val="000000"/>
                </a:solidFill>
                <a:latin typeface="Roboto Condensed Light" panose="02000000000000000000" pitchFamily="2" charset="0"/>
                <a:cs typeface="Arial Narrow"/>
              </a:rPr>
              <a:t>Forbes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12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Apr.</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58" dirty="0">
                <a:solidFill>
                  <a:srgbClr val="000000"/>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dirty="0">
                <a:solidFill>
                  <a:srgbClr val="2576B7"/>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the-case-against-agile-ten-perennial-management-objections/&gt;.</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Estis</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Ryan.</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“Blowing</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up</a:t>
            </a:r>
            <a:r>
              <a:rPr lang="en-CA" sz="1200" spc="-61"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the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Review:</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Interview</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Adobe’s</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Donna</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Morris.”</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Ryan  </a:t>
            </a:r>
            <a:r>
              <a:rPr lang="en-CA" sz="1200" spc="-30" dirty="0" err="1">
                <a:solidFill>
                  <a:srgbClr val="000000"/>
                </a:solidFill>
                <a:latin typeface="Roboto Condensed Light" panose="02000000000000000000" pitchFamily="2" charset="0"/>
                <a:cs typeface="Arial Narrow"/>
              </a:rPr>
              <a:t>Estis</a:t>
            </a:r>
            <a:r>
              <a:rPr lang="en-CA" sz="1200" spc="-61"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&amp;</a:t>
            </a:r>
            <a:r>
              <a:rPr lang="en-CA" sz="1200" spc="-118"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Associates.</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61"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rPr>
              <a:t>&lt;</a:t>
            </a:r>
            <a:r>
              <a:rPr lang="en-CA" sz="1200" spc="-36" dirty="0">
                <a:solidFill>
                  <a:srgbClr val="25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dirty="0">
                <a:solidFill>
                  <a:srgbClr val="2576B7"/>
                </a:solidFill>
                <a:latin typeface="Roboto Condensed Light" panose="02000000000000000000" pitchFamily="2" charset="0"/>
                <a:cs typeface="Arial Narrow"/>
              </a:rPr>
              <a:t>.</a:t>
            </a:r>
            <a:endParaRPr lang="en-CA" sz="1200" dirty="0">
              <a:solidFill>
                <a:srgbClr val="2576B7"/>
              </a:solidFill>
              <a:latin typeface="Roboto Condensed Light" panose="02000000000000000000" pitchFamily="2" charset="0"/>
              <a:cs typeface="Arial Narrow"/>
            </a:endParaRPr>
          </a:p>
          <a:p>
            <a:pPr marL="0" lvl="0" indent="0" algn="l">
              <a:lnSpc>
                <a:spcPct val="110000"/>
              </a:lnSpc>
              <a:spcAft>
                <a:spcPts val="1200"/>
              </a:spcAft>
              <a:buFont typeface="Arial" panose="020B0604020202020204" pitchFamily="34" charset="0"/>
              <a:buNone/>
            </a:pPr>
            <a:endParaRPr lang="en-US" sz="1200" dirty="0">
              <a:solidFill>
                <a:srgbClr val="000000"/>
              </a:solidFill>
            </a:endParaRPr>
          </a:p>
          <a:p>
            <a:pPr marL="0" indent="0" algn="l">
              <a:lnSpc>
                <a:spcPct val="110000"/>
              </a:lnSpc>
              <a:spcAft>
                <a:spcPts val="1200"/>
              </a:spcAft>
              <a:buFont typeface="Arial" panose="020B0604020202020204" pitchFamily="34" charset="0"/>
              <a:buNone/>
              <a:tabLst/>
            </a:pPr>
            <a:endParaRPr lang="en-US" sz="1200" dirty="0">
              <a:solidFill>
                <a:srgbClr val="000000"/>
              </a:solidFill>
              <a:latin typeface="Roboto Condensed Light" panose="02000000000000000000" pitchFamily="2" charset="0"/>
              <a:ea typeface="Roboto Condensed Light" panose="02000000000000000000" pitchFamily="2" charset="0"/>
            </a:endParaRPr>
          </a:p>
          <a:p>
            <a:pPr marL="179388" indent="-179388" algn="l">
              <a:lnSpc>
                <a:spcPct val="110000"/>
              </a:lnSpc>
              <a:spcAft>
                <a:spcPts val="1200"/>
              </a:spcAft>
              <a:buFont typeface="Arial" panose="020B0604020202020204" pitchFamily="34" charset="0"/>
              <a:buChar char="•"/>
              <a:tabLst/>
            </a:pPr>
            <a:endParaRPr lang="en-US" sz="1200" dirty="0" err="1">
              <a:solidFill>
                <a:srgbClr val="000000"/>
              </a:solidFill>
              <a:latin typeface="Roboto Condensed Light" panose="02000000000000000000" pitchFamily="2" charset="0"/>
              <a:ea typeface="Roboto Condensed Light" panose="02000000000000000000" pitchFamily="2" charset="0"/>
            </a:endParaRPr>
          </a:p>
        </p:txBody>
      </p:sp>
      <p:sp>
        <p:nvSpPr>
          <p:cNvPr id="8" name="Text Placeholder 10">
            <a:extLst>
              <a:ext uri="{FF2B5EF4-FFF2-40B4-BE49-F238E27FC236}">
                <a16:creationId xmlns:a16="http://schemas.microsoft.com/office/drawing/2014/main" id="{1EAEE0FF-8280-464B-BE45-2710E99284E9}"/>
              </a:ext>
            </a:extLst>
          </p:cNvPr>
          <p:cNvSpPr>
            <a:spLocks noGrp="1"/>
          </p:cNvSpPr>
          <p:nvPr>
            <p:ph type="body" sz="quarter" idx="14" hasCustomPrompt="1"/>
          </p:nvPr>
        </p:nvSpPr>
        <p:spPr>
          <a:xfrm>
            <a:off x="6205538" y="1552498"/>
            <a:ext cx="5477732" cy="4503847"/>
          </a:xfrm>
          <a:prstGeom prst="rect">
            <a:avLst/>
          </a:prstGeom>
        </p:spPr>
        <p:txBody>
          <a:bodyPr lIns="0" tIns="0" rIns="0" bIns="0">
            <a:noAutofit/>
          </a:bodyPr>
          <a:lstStyle>
            <a:lvl1pPr marL="179388" marR="182520" indent="-179388" algn="l">
              <a:lnSpc>
                <a:spcPct val="110000"/>
              </a:lnSpc>
              <a:spcBef>
                <a:spcPts val="3"/>
              </a:spcBef>
              <a:spcAft>
                <a:spcPts val="1200"/>
              </a:spcAft>
              <a:buFont typeface="Arial" panose="020B0604020202020204" pitchFamily="34" charset="0"/>
              <a:buChar char="•"/>
              <a:tabLst/>
              <a:defRPr sz="1600" baseline="0">
                <a:solidFill>
                  <a:srgbClr val="2576B7"/>
                </a:solidFill>
                <a:latin typeface="Roboto Condensed Light" panose="02000000000000000000" pitchFamily="2" charset="0"/>
              </a:defRPr>
            </a:lvl1pPr>
          </a:lstStyle>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Bersin</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Josh.</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“Time</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to</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Scrap</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Appraisals?”</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Forbes</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5</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Web.  </a:t>
            </a:r>
            <a:r>
              <a:rPr lang="en-CA" sz="1200" spc="-21" dirty="0">
                <a:solidFill>
                  <a:srgbClr val="000000"/>
                </a:solidFill>
                <a:latin typeface="Roboto Condensed Light" panose="02000000000000000000" pitchFamily="2" charset="0"/>
                <a:cs typeface="Arial Narrow"/>
              </a:rPr>
              <a:t>30 </a:t>
            </a:r>
            <a:r>
              <a:rPr lang="en-CA" sz="1200" spc="-24" dirty="0">
                <a:solidFill>
                  <a:srgbClr val="000000"/>
                </a:solidFill>
                <a:latin typeface="Roboto Condensed Light" panose="02000000000000000000" pitchFamily="2" charset="0"/>
                <a:cs typeface="Arial Narrow"/>
              </a:rPr>
              <a:t>Oct </a:t>
            </a:r>
            <a:r>
              <a:rPr lang="en-CA" sz="1200" spc="-30" dirty="0">
                <a:solidFill>
                  <a:srgbClr val="000000"/>
                </a:solidFill>
                <a:latin typeface="Roboto Condensed Light" panose="02000000000000000000" pitchFamily="2" charset="0"/>
                <a:cs typeface="Arial Narrow"/>
              </a:rPr>
              <a:t>2013. </a:t>
            </a:r>
            <a:r>
              <a:rPr lang="en-CA" sz="1200" spc="-36" dirty="0">
                <a:solidFill>
                  <a:srgbClr val="25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dirty="0">
                <a:solidFill>
                  <a:srgbClr val="2576B7"/>
                </a:solidFill>
                <a:latin typeface="Roboto Condensed Light" panose="02000000000000000000" pitchFamily="2" charset="0"/>
                <a:cs typeface="Arial Narrow"/>
              </a:rPr>
              <a:t> </a:t>
            </a:r>
            <a:r>
              <a:rPr lang="en-CA" sz="1200" spc="-33" dirty="0">
                <a:solidFill>
                  <a:srgbClr val="2576B7"/>
                </a:solidFill>
                <a:latin typeface="Roboto Condensed Light" panose="02000000000000000000" pitchFamily="2" charset="0"/>
                <a:cs typeface="Arial Narrow"/>
              </a:rPr>
              <a:t>appraisals/&gt;.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a:solidFill>
                  <a:srgbClr val="000000"/>
                </a:solidFill>
                <a:latin typeface="Roboto Condensed Light" panose="02000000000000000000" pitchFamily="2" charset="0"/>
                <a:cs typeface="Arial Narrow"/>
              </a:rPr>
              <a:t>Cheese,</a:t>
            </a:r>
            <a:r>
              <a:rPr lang="en-CA" sz="1200" spc="-67" dirty="0">
                <a:solidFill>
                  <a:srgbClr val="000000"/>
                </a:solidFill>
                <a:latin typeface="Roboto Condensed Light" panose="02000000000000000000" pitchFamily="2" charset="0"/>
                <a:cs typeface="Arial Narrow"/>
              </a:rPr>
              <a:t> </a:t>
            </a:r>
            <a:r>
              <a:rPr lang="en-CA" sz="1200" spc="-39" dirty="0">
                <a:solidFill>
                  <a:srgbClr val="000000"/>
                </a:solidFill>
                <a:latin typeface="Roboto Condensed Light" panose="02000000000000000000" pitchFamily="2" charset="0"/>
                <a:cs typeface="Arial Narrow"/>
              </a:rPr>
              <a:t>Peter,</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Creating</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an</a:t>
            </a:r>
            <a:r>
              <a:rPr lang="en-CA" sz="1200" spc="-12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Agile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Organization.”</a:t>
            </a:r>
            <a:r>
              <a:rPr lang="en-CA" sz="1200" spc="-12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Accenture.</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2009.</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2013.</a:t>
            </a:r>
            <a:br>
              <a:rPr lang="en-CA" sz="1200" spc="0" dirty="0">
                <a:solidFill>
                  <a:srgbClr val="000000"/>
                </a:solidFill>
                <a:latin typeface="Roboto Condensed Light" panose="02000000000000000000" pitchFamily="2" charset="0"/>
                <a:cs typeface="Arial Narrow"/>
              </a:rPr>
            </a:br>
            <a:r>
              <a:rPr lang="en-CA" sz="1200" spc="-36" dirty="0">
                <a:solidFill>
                  <a:srgbClr val="25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dirty="0">
                <a:solidFill>
                  <a:srgbClr val="2576B7"/>
                </a:solidFill>
                <a:latin typeface="Roboto Condensed Light" panose="02000000000000000000" pitchFamily="2" charset="0"/>
                <a:cs typeface="Arial Narrow"/>
              </a:rPr>
              <a:t> </a:t>
            </a:r>
            <a:r>
              <a:rPr lang="en-CA" sz="1200" spc="-30" dirty="0">
                <a:solidFill>
                  <a:srgbClr val="2576B7"/>
                </a:solidFill>
                <a:latin typeface="Roboto Condensed Light" panose="02000000000000000000" pitchFamily="2" charset="0"/>
                <a:cs typeface="Arial Narrow"/>
              </a:rPr>
              <a:t>pdf&gt;.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Croxon</a:t>
            </a:r>
            <a:r>
              <a:rPr lang="en-CA" sz="1200" spc="-30" dirty="0">
                <a:solidFill>
                  <a:srgbClr val="000000"/>
                </a:solidFill>
                <a:latin typeface="Roboto Condensed Light" panose="02000000000000000000" pitchFamily="2" charset="0"/>
                <a:cs typeface="Arial Narrow"/>
              </a:rPr>
              <a: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“Dinner</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Series:</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Management</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30" dirty="0" err="1">
                <a:solidFill>
                  <a:srgbClr val="000000"/>
                </a:solidFill>
                <a:latin typeface="Roboto Condensed Light" panose="02000000000000000000" pitchFamily="2" charset="0"/>
                <a:cs typeface="Arial Narrow"/>
              </a:rPr>
              <a:t>Croxon</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from</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CBC’s  ‘Dragon’s </a:t>
            </a:r>
            <a:r>
              <a:rPr lang="en-CA" sz="1200" spc="-30" dirty="0">
                <a:solidFill>
                  <a:srgbClr val="000000"/>
                </a:solidFill>
                <a:latin typeface="Roboto Condensed Light" panose="02000000000000000000" pitchFamily="2" charset="0"/>
                <a:cs typeface="Arial Narrow"/>
              </a:rPr>
              <a:t>Den’” </a:t>
            </a:r>
            <a:r>
              <a:rPr lang="en-CA" sz="1200" spc="-49" dirty="0">
                <a:solidFill>
                  <a:srgbClr val="000000"/>
                </a:solidFill>
                <a:latin typeface="Roboto Condensed Light" panose="02000000000000000000" pitchFamily="2" charset="0"/>
                <a:cs typeface="Arial Narrow"/>
              </a:rPr>
              <a:t>HRPA Toronto </a:t>
            </a:r>
            <a:r>
              <a:rPr lang="en-CA" sz="1200" spc="-39" dirty="0">
                <a:solidFill>
                  <a:srgbClr val="000000"/>
                </a:solidFill>
                <a:latin typeface="Roboto Condensed Light" panose="02000000000000000000" pitchFamily="2" charset="0"/>
                <a:cs typeface="Arial Narrow"/>
              </a:rPr>
              <a:t>Chapter. </a:t>
            </a:r>
            <a:r>
              <a:rPr lang="en-CA" sz="1200" spc="-33" dirty="0">
                <a:solidFill>
                  <a:srgbClr val="000000"/>
                </a:solidFill>
                <a:latin typeface="Roboto Condensed Light" panose="02000000000000000000" pitchFamily="2" charset="0"/>
                <a:cs typeface="Arial Narrow"/>
              </a:rPr>
              <a:t>Sheraton </a:t>
            </a:r>
            <a:r>
              <a:rPr lang="en-CA" sz="1200" spc="-30" dirty="0">
                <a:solidFill>
                  <a:srgbClr val="000000"/>
                </a:solidFill>
                <a:latin typeface="Roboto Condensed Light" panose="02000000000000000000" pitchFamily="2" charset="0"/>
                <a:cs typeface="Arial Narrow"/>
              </a:rPr>
              <a:t>Hotel, </a:t>
            </a:r>
            <a:r>
              <a:rPr lang="en-CA" sz="1200" spc="-45" dirty="0">
                <a:solidFill>
                  <a:srgbClr val="000000"/>
                </a:solidFill>
                <a:latin typeface="Roboto Condensed Light" panose="02000000000000000000" pitchFamily="2" charset="0"/>
                <a:cs typeface="Arial Narrow"/>
              </a:rPr>
              <a:t>Toronto, </a:t>
            </a:r>
            <a:r>
              <a:rPr lang="en-CA" sz="1200" spc="-24" dirty="0">
                <a:solidFill>
                  <a:srgbClr val="000000"/>
                </a:solidFill>
                <a:latin typeface="Roboto Condensed Light" panose="02000000000000000000" pitchFamily="2" charset="0"/>
                <a:cs typeface="Arial Narrow"/>
              </a:rPr>
              <a:t>ON. </a:t>
            </a:r>
            <a:r>
              <a:rPr lang="en-CA" sz="1200" spc="-21" dirty="0">
                <a:solidFill>
                  <a:srgbClr val="000000"/>
                </a:solidFill>
                <a:latin typeface="Roboto Condensed Light" panose="02000000000000000000" pitchFamily="2" charset="0"/>
                <a:cs typeface="Arial Narrow"/>
              </a:rPr>
              <a:t>12 </a:t>
            </a:r>
            <a:r>
              <a:rPr lang="en-CA" sz="1200" spc="-49" dirty="0">
                <a:solidFill>
                  <a:srgbClr val="000000"/>
                </a:solidFill>
                <a:latin typeface="Roboto Condensed Light" panose="02000000000000000000" pitchFamily="2" charset="0"/>
                <a:cs typeface="Arial Narrow"/>
              </a:rPr>
              <a:t>Nov. </a:t>
            </a:r>
            <a:r>
              <a:rPr lang="en-CA" sz="1200" spc="-30" dirty="0">
                <a:solidFill>
                  <a:srgbClr val="000000"/>
                </a:solidFill>
                <a:latin typeface="Roboto Condensed Light" panose="02000000000000000000" pitchFamily="2" charset="0"/>
                <a:cs typeface="Arial Narrow"/>
              </a:rPr>
              <a:t>2013. </a:t>
            </a:r>
            <a:r>
              <a:rPr lang="en-CA" sz="1200" spc="-36" dirty="0">
                <a:solidFill>
                  <a:srgbClr val="000000"/>
                </a:solidFill>
                <a:latin typeface="Roboto Condensed Light" panose="02000000000000000000" pitchFamily="2" charset="0"/>
                <a:cs typeface="Arial Narrow"/>
              </a:rPr>
              <a:t>Panel  discussion.</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err="1">
                <a:solidFill>
                  <a:srgbClr val="000000"/>
                </a:solidFill>
                <a:latin typeface="Roboto Condensed Light" panose="02000000000000000000" pitchFamily="2" charset="0"/>
                <a:cs typeface="Arial Narrow"/>
              </a:rPr>
              <a:t>Culbert</a:t>
            </a:r>
            <a:r>
              <a:rPr lang="en-CA" sz="1200" spc="-33"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Samuel. </a:t>
            </a:r>
            <a:r>
              <a:rPr lang="en-CA" sz="1200" spc="-24" dirty="0">
                <a:solidFill>
                  <a:srgbClr val="000000"/>
                </a:solidFill>
                <a:latin typeface="Roboto Condensed Light" panose="02000000000000000000" pitchFamily="2" charset="0"/>
                <a:cs typeface="Arial Narrow"/>
              </a:rPr>
              <a:t>“10 </a:t>
            </a:r>
            <a:r>
              <a:rPr lang="en-CA" sz="1200" spc="-33" dirty="0">
                <a:solidFill>
                  <a:srgbClr val="000000"/>
                </a:solidFill>
                <a:latin typeface="Roboto Condensed Light" panose="02000000000000000000" pitchFamily="2" charset="0"/>
                <a:cs typeface="Arial Narrow"/>
              </a:rPr>
              <a:t>Reasons </a:t>
            </a:r>
            <a:r>
              <a:rPr lang="en-CA" sz="1200" spc="-18" dirty="0">
                <a:solidFill>
                  <a:srgbClr val="000000"/>
                </a:solidFill>
                <a:latin typeface="Roboto Condensed Light" panose="02000000000000000000" pitchFamily="2" charset="0"/>
                <a:cs typeface="Arial Narrow"/>
              </a:rPr>
              <a:t>to </a:t>
            </a:r>
            <a:r>
              <a:rPr lang="en-CA" sz="1200" spc="-24" dirty="0">
                <a:solidFill>
                  <a:srgbClr val="000000"/>
                </a:solidFill>
                <a:latin typeface="Roboto Condensed Light" panose="02000000000000000000" pitchFamily="2" charset="0"/>
                <a:cs typeface="Arial Narrow"/>
              </a:rPr>
              <a:t>Get Rid </a:t>
            </a:r>
            <a:r>
              <a:rPr lang="en-CA" sz="1200" spc="-18" dirty="0">
                <a:solidFill>
                  <a:srgbClr val="000000"/>
                </a:solidFill>
                <a:latin typeface="Roboto Condensed Light" panose="02000000000000000000" pitchFamily="2" charset="0"/>
                <a:cs typeface="Arial Narrow"/>
              </a:rPr>
              <a:t>of </a:t>
            </a:r>
            <a:r>
              <a:rPr lang="en-CA" sz="1200" spc="-33" dirty="0">
                <a:solidFill>
                  <a:srgbClr val="000000"/>
                </a:solidFill>
                <a:latin typeface="Roboto Condensed Light" panose="02000000000000000000" pitchFamily="2" charset="0"/>
                <a:cs typeface="Arial Narrow"/>
              </a:rPr>
              <a:t>Performance Reviews.” </a:t>
            </a:r>
            <a:r>
              <a:rPr lang="en-CA" sz="1200" spc="-30" dirty="0">
                <a:solidFill>
                  <a:srgbClr val="000000"/>
                </a:solidFill>
                <a:latin typeface="Roboto Condensed Light" panose="02000000000000000000" pitchFamily="2" charset="0"/>
                <a:cs typeface="Arial Narrow"/>
              </a:rPr>
              <a:t>Huffington </a:t>
            </a:r>
            <a:r>
              <a:rPr lang="en-CA" sz="1200" spc="-27" dirty="0">
                <a:solidFill>
                  <a:srgbClr val="000000"/>
                </a:solidFill>
                <a:latin typeface="Roboto Condensed Light" panose="02000000000000000000" pitchFamily="2" charset="0"/>
                <a:cs typeface="Arial Narrow"/>
              </a:rPr>
              <a:t>Post </a:t>
            </a:r>
            <a:r>
              <a:rPr lang="en-CA" sz="1200" spc="-36" dirty="0">
                <a:solidFill>
                  <a:srgbClr val="000000"/>
                </a:solidFill>
                <a:latin typeface="Roboto Condensed Light" panose="02000000000000000000" pitchFamily="2" charset="0"/>
                <a:cs typeface="Arial Narrow"/>
              </a:rPr>
              <a:t>Business.  </a:t>
            </a:r>
            <a:r>
              <a:rPr lang="en-CA" sz="1200" spc="-21" dirty="0">
                <a:solidFill>
                  <a:srgbClr val="000000"/>
                </a:solidFill>
                <a:latin typeface="Roboto Condensed Light" panose="02000000000000000000" pitchFamily="2" charset="0"/>
                <a:cs typeface="Arial Narrow"/>
              </a:rPr>
              <a:t>18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Dec.</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28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58"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dirty="0">
                <a:solidFill>
                  <a:srgbClr val="2576B7"/>
                </a:solidFill>
                <a:latin typeface="Roboto Condensed Light" panose="02000000000000000000" pitchFamily="2" charset="0"/>
                <a:cs typeface="Arial Narrow"/>
              </a:rPr>
              <a:t> reviews_b_2325104.html&gt;.</a:t>
            </a:r>
            <a:endParaRPr lang="en-CA" sz="1200" spc="0" dirty="0">
              <a:solidFill>
                <a:srgbClr val="2576B7"/>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a:solidFill>
                  <a:srgbClr val="000000"/>
                </a:solidFill>
                <a:latin typeface="Roboto Condensed Light" panose="02000000000000000000" pitchFamily="2" charset="0"/>
                <a:cs typeface="Arial Narrow"/>
              </a:rPr>
              <a:t>Denning, </a:t>
            </a:r>
            <a:r>
              <a:rPr lang="en-CA" sz="1200" spc="-30" dirty="0">
                <a:solidFill>
                  <a:srgbClr val="000000"/>
                </a:solidFill>
                <a:latin typeface="Roboto Condensed Light" panose="02000000000000000000" pitchFamily="2" charset="0"/>
                <a:cs typeface="Arial Narrow"/>
              </a:rPr>
              <a:t>Steve. </a:t>
            </a:r>
            <a:r>
              <a:rPr lang="en-CA" sz="1200" spc="-27" dirty="0">
                <a:solidFill>
                  <a:srgbClr val="000000"/>
                </a:solidFill>
                <a:latin typeface="Roboto Condensed Light" panose="02000000000000000000" pitchFamily="2" charset="0"/>
                <a:cs typeface="Arial Narrow"/>
              </a:rPr>
              <a:t>“The Case </a:t>
            </a:r>
            <a:r>
              <a:rPr lang="en-CA" sz="1200" spc="-30" dirty="0">
                <a:solidFill>
                  <a:srgbClr val="000000"/>
                </a:solidFill>
                <a:latin typeface="Roboto Condensed Light" panose="02000000000000000000" pitchFamily="2" charset="0"/>
                <a:cs typeface="Arial Narrow"/>
              </a:rPr>
              <a:t>Against Agile: </a:t>
            </a:r>
            <a:r>
              <a:rPr lang="en-CA" sz="1200" spc="-64" dirty="0">
                <a:solidFill>
                  <a:srgbClr val="000000"/>
                </a:solidFill>
                <a:latin typeface="Roboto Condensed Light" panose="02000000000000000000" pitchFamily="2" charset="0"/>
                <a:cs typeface="Arial Narrow"/>
              </a:rPr>
              <a:t>Ten </a:t>
            </a:r>
            <a:r>
              <a:rPr lang="en-CA" sz="1200" spc="-33" dirty="0">
                <a:solidFill>
                  <a:srgbClr val="000000"/>
                </a:solidFill>
                <a:latin typeface="Roboto Condensed Light" panose="02000000000000000000" pitchFamily="2" charset="0"/>
                <a:cs typeface="Arial Narrow"/>
              </a:rPr>
              <a:t>Perennial Management Objections.” </a:t>
            </a:r>
            <a:r>
              <a:rPr lang="en-CA" sz="1200" spc="-36" dirty="0">
                <a:solidFill>
                  <a:srgbClr val="000000"/>
                </a:solidFill>
                <a:latin typeface="Roboto Condensed Light" panose="02000000000000000000" pitchFamily="2" charset="0"/>
                <a:cs typeface="Arial Narrow"/>
              </a:rPr>
              <a:t>Forbes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12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Apr.</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58" dirty="0">
                <a:solidFill>
                  <a:srgbClr val="000000"/>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dirty="0">
                <a:solidFill>
                  <a:srgbClr val="2576B7"/>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the-case-against-agile-ten-perennial-management-objections/&gt;.</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Estis</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Ryan.</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“Blowing</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up</a:t>
            </a:r>
            <a:r>
              <a:rPr lang="en-CA" sz="1200" spc="-61"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the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Review:</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Interview</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Adobe’s</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Donna</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Morris.”</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Ryan  </a:t>
            </a:r>
            <a:r>
              <a:rPr lang="en-CA" sz="1200" spc="-30" dirty="0" err="1">
                <a:solidFill>
                  <a:srgbClr val="000000"/>
                </a:solidFill>
                <a:latin typeface="Roboto Condensed Light" panose="02000000000000000000" pitchFamily="2" charset="0"/>
                <a:cs typeface="Arial Narrow"/>
              </a:rPr>
              <a:t>Estis</a:t>
            </a:r>
            <a:r>
              <a:rPr lang="en-CA" sz="1200" spc="-61"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&amp;</a:t>
            </a:r>
            <a:r>
              <a:rPr lang="en-CA" sz="1200" spc="-118"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Associates.</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61"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rPr>
              <a:t>&lt;</a:t>
            </a:r>
            <a:r>
              <a:rPr lang="en-CA" sz="1200" spc="-36" dirty="0">
                <a:solidFill>
                  <a:srgbClr val="25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dirty="0">
                <a:solidFill>
                  <a:srgbClr val="2576B7"/>
                </a:solidFill>
                <a:latin typeface="Roboto Condensed Light" panose="02000000000000000000" pitchFamily="2" charset="0"/>
                <a:cs typeface="Arial Narrow"/>
              </a:rPr>
              <a:t>.</a:t>
            </a:r>
            <a:endParaRPr lang="en-CA" sz="1200" dirty="0">
              <a:solidFill>
                <a:srgbClr val="2576B7"/>
              </a:solidFill>
              <a:latin typeface="Roboto Condensed Light" panose="02000000000000000000" pitchFamily="2" charset="0"/>
              <a:cs typeface="Arial Narrow"/>
            </a:endParaRPr>
          </a:p>
          <a:p>
            <a:pPr marL="0" lvl="0" indent="0" algn="l">
              <a:lnSpc>
                <a:spcPct val="110000"/>
              </a:lnSpc>
              <a:spcAft>
                <a:spcPts val="1200"/>
              </a:spcAft>
              <a:buFont typeface="Arial" panose="020B0604020202020204" pitchFamily="34" charset="0"/>
              <a:buNone/>
            </a:pPr>
            <a:endParaRPr lang="en-US" sz="1200" dirty="0">
              <a:solidFill>
                <a:srgbClr val="000000"/>
              </a:solidFill>
            </a:endParaRPr>
          </a:p>
          <a:p>
            <a:pPr marL="0" indent="0" algn="l">
              <a:lnSpc>
                <a:spcPct val="110000"/>
              </a:lnSpc>
              <a:spcAft>
                <a:spcPts val="1200"/>
              </a:spcAft>
              <a:buFont typeface="Arial" panose="020B0604020202020204" pitchFamily="34" charset="0"/>
              <a:buNone/>
              <a:tabLst/>
            </a:pPr>
            <a:endParaRPr lang="en-US" sz="1200" dirty="0">
              <a:solidFill>
                <a:srgbClr val="000000"/>
              </a:solidFill>
              <a:latin typeface="Roboto Condensed Light" panose="02000000000000000000" pitchFamily="2" charset="0"/>
              <a:ea typeface="Roboto Condensed Light" panose="02000000000000000000" pitchFamily="2" charset="0"/>
            </a:endParaRPr>
          </a:p>
          <a:p>
            <a:pPr marL="179388" indent="-179388" algn="l">
              <a:lnSpc>
                <a:spcPct val="110000"/>
              </a:lnSpc>
              <a:spcAft>
                <a:spcPts val="1200"/>
              </a:spcAft>
              <a:buFont typeface="Arial" panose="020B0604020202020204" pitchFamily="34" charset="0"/>
              <a:buChar char="•"/>
              <a:tabLst/>
            </a:pPr>
            <a:endParaRPr lang="en-US" sz="1200" dirty="0" err="1">
              <a:solidFill>
                <a:srgbClr val="000000"/>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6167870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7885768" cy="1130188"/>
          </a:xfrm>
        </p:spPr>
        <p:txBody>
          <a:bodyPr>
            <a:noAutofit/>
          </a:bodyPr>
          <a:lstStyle>
            <a:lvl1pPr>
              <a:lnSpc>
                <a:spcPct val="90000"/>
              </a:lnSpc>
              <a:defRPr b="0" i="0">
                <a:solidFill>
                  <a:srgbClr val="4A4A4A"/>
                </a:solidFill>
              </a:defRPr>
            </a:lvl1pPr>
          </a:lstStyle>
          <a:p>
            <a:r>
              <a:rPr lang="en-US"/>
              <a:t>Click to edit Master title style</a:t>
            </a:r>
          </a:p>
        </p:txBody>
      </p:sp>
      <p:sp>
        <p:nvSpPr>
          <p:cNvPr id="8" name="Text Placeholder 4">
            <a:extLst>
              <a:ext uri="{FF2B5EF4-FFF2-40B4-BE49-F238E27FC236}">
                <a16:creationId xmlns:a16="http://schemas.microsoft.com/office/drawing/2014/main" id="{D050D33A-BAAD-1241-BF28-F42F2761FBCA}"/>
              </a:ext>
            </a:extLst>
          </p:cNvPr>
          <p:cNvSpPr>
            <a:spLocks noGrp="1"/>
          </p:cNvSpPr>
          <p:nvPr>
            <p:ph type="body" sz="quarter" idx="33"/>
          </p:nvPr>
        </p:nvSpPr>
        <p:spPr>
          <a:xfrm>
            <a:off x="371475" y="3114371"/>
            <a:ext cx="6678613" cy="2403927"/>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12484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Content Slide-blue-lef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5252382"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5232400" y="530021"/>
            <a:ext cx="4967041"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0" y="0"/>
            <a:ext cx="4260850"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367657" y="952499"/>
            <a:ext cx="3289943" cy="5367277"/>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4">
            <a:extLst>
              <a:ext uri="{FF2B5EF4-FFF2-40B4-BE49-F238E27FC236}">
                <a16:creationId xmlns:a16="http://schemas.microsoft.com/office/drawing/2014/main" id="{BFD1FFC3-1E5E-9546-8506-BC69F33F92C0}"/>
              </a:ext>
            </a:extLst>
          </p:cNvPr>
          <p:cNvSpPr>
            <a:spLocks noGrp="1"/>
          </p:cNvSpPr>
          <p:nvPr>
            <p:ph type="body" sz="quarter" idx="33"/>
          </p:nvPr>
        </p:nvSpPr>
        <p:spPr>
          <a:xfrm>
            <a:off x="5232400" y="2518948"/>
            <a:ext cx="6661150" cy="327579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67353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Content Slide-blue-righ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97345"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77363" y="530021"/>
            <a:ext cx="6672725"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8005762" y="0"/>
            <a:ext cx="4187825"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8559384" y="952500"/>
            <a:ext cx="3030954" cy="4881142"/>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Box 6">
            <a:extLst>
              <a:ext uri="{FF2B5EF4-FFF2-40B4-BE49-F238E27FC236}">
                <a16:creationId xmlns:a16="http://schemas.microsoft.com/office/drawing/2014/main" id="{2AD1AD55-DE6F-7A48-87C1-BCB637DDFBB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9827AB02-2D82-654F-ADA6-39B4D879BBE4}"/>
              </a:ext>
            </a:extLst>
          </p:cNvPr>
          <p:cNvSpPr>
            <a:spLocks noGrp="1"/>
          </p:cNvSpPr>
          <p:nvPr>
            <p:ph type="body" sz="quarter" idx="33"/>
          </p:nvPr>
        </p:nvSpPr>
        <p:spPr>
          <a:xfrm>
            <a:off x="371475" y="2508316"/>
            <a:ext cx="6678613" cy="324389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59048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8" name="Text Placeholder 4">
            <a:extLst>
              <a:ext uri="{FF2B5EF4-FFF2-40B4-BE49-F238E27FC236}">
                <a16:creationId xmlns:a16="http://schemas.microsoft.com/office/drawing/2014/main" id="{2721BB38-35D8-6041-AE06-91C7C44D942C}"/>
              </a:ext>
            </a:extLst>
          </p:cNvPr>
          <p:cNvSpPr>
            <a:spLocks noGrp="1"/>
          </p:cNvSpPr>
          <p:nvPr>
            <p:ph type="body" sz="quarter" idx="33"/>
          </p:nvPr>
        </p:nvSpPr>
        <p:spPr>
          <a:xfrm>
            <a:off x="371475" y="3125003"/>
            <a:ext cx="6678613" cy="2637843"/>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F39C547E-7388-DC4A-B7BE-F29EBC5287ED}"/>
              </a:ext>
            </a:extLst>
          </p:cNvPr>
          <p:cNvSpPr txBox="1"/>
          <p:nvPr userDrawn="1"/>
        </p:nvSpPr>
        <p:spPr>
          <a:xfrm>
            <a:off x="11409680" y="647192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dirty="0" err="1">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13246735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Content Slide-Dark-bk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5BD26176-8E72-8545-BF35-F0975CEECAC1}"/>
              </a:ext>
            </a:extLst>
          </p:cNvPr>
          <p:cNvSpPr/>
          <p:nvPr userDrawn="1"/>
        </p:nvSpPr>
        <p:spPr>
          <a:xfrm>
            <a:off x="8005764" y="0"/>
            <a:ext cx="4187824" cy="6858000"/>
          </a:xfrm>
          <a:prstGeom prst="rect">
            <a:avLst/>
          </a:prstGeom>
          <a:gradFill>
            <a:gsLst>
              <a:gs pos="0">
                <a:srgbClr val="414141"/>
              </a:gs>
              <a:gs pos="85000">
                <a:schemeClr val="tx2">
                  <a:lumMod val="50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B0D1623B-96EE-2840-8716-288265D76E04}"/>
              </a:ext>
            </a:extLst>
          </p:cNvPr>
          <p:cNvSpPr>
            <a:spLocks noGrp="1"/>
          </p:cNvSpPr>
          <p:nvPr>
            <p:ph type="body" sz="quarter" idx="33"/>
          </p:nvPr>
        </p:nvSpPr>
        <p:spPr>
          <a:xfrm>
            <a:off x="371476" y="3146269"/>
            <a:ext cx="5689599"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55981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Content Slide-graySidebar-thin">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0" name="Rectangle 9">
            <a:extLst>
              <a:ext uri="{FF2B5EF4-FFF2-40B4-BE49-F238E27FC236}">
                <a16:creationId xmlns:a16="http://schemas.microsoft.com/office/drawing/2014/main" id="{11BBAA67-01EA-5442-AE17-60831E18D0A2}"/>
              </a:ext>
            </a:extLst>
          </p:cNvPr>
          <p:cNvSpPr/>
          <p:nvPr userDrawn="1"/>
        </p:nvSpPr>
        <p:spPr>
          <a:xfrm>
            <a:off x="8012624" y="0"/>
            <a:ext cx="4180964" cy="6858000"/>
          </a:xfrm>
          <a:prstGeom prst="rect">
            <a:avLst/>
          </a:prstGeom>
          <a:gradFill>
            <a:gsLst>
              <a:gs pos="15000">
                <a:schemeClr val="bg1"/>
              </a:gs>
              <a:gs pos="85000">
                <a:schemeClr val="bg1">
                  <a:lumMod val="8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sp>
        <p:nvSpPr>
          <p:cNvPr id="18" name="TextBox 17">
            <a:extLst>
              <a:ext uri="{FF2B5EF4-FFF2-40B4-BE49-F238E27FC236}">
                <a16:creationId xmlns:a16="http://schemas.microsoft.com/office/drawing/2014/main" id="{173855CD-7213-0F47-93AA-736E3E614C05}"/>
              </a:ext>
            </a:extLst>
          </p:cNvPr>
          <p:cNvSpPr txBox="1"/>
          <p:nvPr userDrawn="1"/>
        </p:nvSpPr>
        <p:spPr>
          <a:xfrm>
            <a:off x="8801553" y="6451496"/>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tx1">
                    <a:lumMod val="50000"/>
                  </a:schemeClr>
                </a:solidFill>
                <a:latin typeface="Exo" panose="02000503000000000000" pitchFamily="2" charset="77"/>
              </a:rPr>
              <a:t>Info-</a:t>
            </a:r>
            <a:r>
              <a:rPr lang="en-CA" sz="800" spc="-103">
                <a:solidFill>
                  <a:schemeClr val="tx1">
                    <a:lumMod val="50000"/>
                  </a:schemeClr>
                </a:solidFill>
                <a:latin typeface="Exo" panose="02000503000000000000" pitchFamily="2" charset="77"/>
              </a:rPr>
              <a:t>T</a:t>
            </a:r>
            <a:r>
              <a:rPr lang="en-CA" sz="800" spc="-15">
                <a:solidFill>
                  <a:schemeClr val="tx1">
                    <a:lumMod val="50000"/>
                  </a:schemeClr>
                </a:solidFill>
                <a:latin typeface="Exo" panose="02000503000000000000" pitchFamily="2" charset="77"/>
              </a:rPr>
              <a:t>ec</a:t>
            </a:r>
            <a:r>
              <a:rPr lang="en-CA" sz="800" spc="6">
                <a:solidFill>
                  <a:schemeClr val="tx1">
                    <a:lumMod val="50000"/>
                  </a:schemeClr>
                </a:solidFill>
                <a:latin typeface="Exo" panose="02000503000000000000" pitchFamily="2" charset="77"/>
              </a:rPr>
              <a:t>h</a:t>
            </a:r>
            <a:r>
              <a:rPr lang="en-CA" sz="800" spc="-39">
                <a:solidFill>
                  <a:schemeClr val="tx1">
                    <a:lumMod val="50000"/>
                  </a:schemeClr>
                </a:solidFill>
                <a:latin typeface="Exo" panose="02000503000000000000" pitchFamily="2" charset="77"/>
              </a:rPr>
              <a:t> </a:t>
            </a:r>
            <a:r>
              <a:rPr lang="en-CA" sz="800" spc="-15">
                <a:solidFill>
                  <a:schemeClr val="tx1">
                    <a:lumMod val="50000"/>
                  </a:schemeClr>
                </a:solidFill>
                <a:latin typeface="Exo" panose="02000503000000000000" pitchFamily="2" charset="77"/>
              </a:rPr>
              <a:t>Researc</a:t>
            </a:r>
            <a:r>
              <a:rPr lang="en-CA" sz="800" spc="6">
                <a:solidFill>
                  <a:schemeClr val="tx1">
                    <a:lumMod val="50000"/>
                  </a:schemeClr>
                </a:solidFill>
                <a:latin typeface="Exo" panose="02000503000000000000" pitchFamily="2" charset="77"/>
              </a:rPr>
              <a:t>h</a:t>
            </a:r>
            <a:r>
              <a:rPr lang="en-CA" sz="800" spc="-39">
                <a:solidFill>
                  <a:schemeClr val="tx1">
                    <a:lumMod val="50000"/>
                  </a:schemeClr>
                </a:solidFill>
                <a:latin typeface="Exo" panose="02000503000000000000" pitchFamily="2" charset="77"/>
              </a:rPr>
              <a:t> </a:t>
            </a:r>
            <a:r>
              <a:rPr lang="en-CA" sz="800" spc="-15">
                <a:solidFill>
                  <a:schemeClr val="tx1">
                    <a:lumMod val="50000"/>
                  </a:schemeClr>
                </a:solidFill>
                <a:latin typeface="Exo" panose="02000503000000000000" pitchFamily="2" charset="77"/>
              </a:rPr>
              <a:t>Grou</a:t>
            </a:r>
            <a:r>
              <a:rPr lang="en-CA" sz="800" spc="6">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tx1">
                  <a:lumMod val="50000"/>
                </a:schemeClr>
              </a:solidFill>
              <a:latin typeface="Exo" panose="02000503000000000000" pitchFamily="2" charset="77"/>
              <a:cs typeface="Arial" panose="020B0604020202020204" pitchFamily="34" charset="0"/>
            </a:endParaRPr>
          </a:p>
        </p:txBody>
      </p:sp>
      <p:sp>
        <p:nvSpPr>
          <p:cNvPr id="13" name="Text Placeholder 4">
            <a:extLst>
              <a:ext uri="{FF2B5EF4-FFF2-40B4-BE49-F238E27FC236}">
                <a16:creationId xmlns:a16="http://schemas.microsoft.com/office/drawing/2014/main" id="{41C2BBAD-B7E6-B347-BE98-685621B93336}"/>
              </a:ext>
            </a:extLst>
          </p:cNvPr>
          <p:cNvSpPr>
            <a:spLocks noGrp="1"/>
          </p:cNvSpPr>
          <p:nvPr>
            <p:ph type="body" sz="quarter" idx="33"/>
          </p:nvPr>
        </p:nvSpPr>
        <p:spPr>
          <a:xfrm>
            <a:off x="371475" y="3135637"/>
            <a:ext cx="5689600"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57011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Content Slide-smaller headers">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639749"/>
            <a:ext cx="4967041" cy="1130188"/>
          </a:xfrm>
        </p:spPr>
        <p:txBody>
          <a:bodyPr>
            <a:noAutofit/>
          </a:bodyPr>
          <a:lstStyle>
            <a:lvl1pPr>
              <a:lnSpc>
                <a:spcPct val="90000"/>
              </a:lnSpc>
              <a:defRPr sz="3000" b="0" i="0"/>
            </a:lvl1pPr>
          </a:lstStyle>
          <a:p>
            <a:r>
              <a:rPr lang="en-US"/>
              <a:t>Click to edit Master title style</a:t>
            </a:r>
          </a:p>
        </p:txBody>
      </p:sp>
      <p:sp>
        <p:nvSpPr>
          <p:cNvPr id="8" name="Text Placeholder 4">
            <a:extLst>
              <a:ext uri="{FF2B5EF4-FFF2-40B4-BE49-F238E27FC236}">
                <a16:creationId xmlns:a16="http://schemas.microsoft.com/office/drawing/2014/main" id="{72B6490B-6D4F-0845-B0AE-4710BA366ADC}"/>
              </a:ext>
            </a:extLst>
          </p:cNvPr>
          <p:cNvSpPr>
            <a:spLocks noGrp="1"/>
          </p:cNvSpPr>
          <p:nvPr>
            <p:ph type="body" sz="quarter" idx="33"/>
          </p:nvPr>
        </p:nvSpPr>
        <p:spPr>
          <a:xfrm>
            <a:off x="371475" y="3135637"/>
            <a:ext cx="6678613" cy="2648475"/>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0330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Light-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hasCustomPrompt="1"/>
          </p:nvPr>
        </p:nvSpPr>
        <p:spPr>
          <a:xfrm>
            <a:off x="650874" y="1391732"/>
            <a:ext cx="7385845" cy="1306512"/>
          </a:xfrm>
          <a:prstGeom prst="rect">
            <a:avLst/>
          </a:prstGeom>
        </p:spPr>
        <p:txBody>
          <a:bodyPr/>
          <a:lstStyle>
            <a:lvl1pPr>
              <a:lnSpc>
                <a:spcPct val="90000"/>
              </a:lnSpc>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6" name="Text Placeholder 12">
            <a:extLst>
              <a:ext uri="{FF2B5EF4-FFF2-40B4-BE49-F238E27FC236}">
                <a16:creationId xmlns:a16="http://schemas.microsoft.com/office/drawing/2014/main" id="{166CBD23-F230-3A4E-AC77-C2D2D4B6CADB}"/>
              </a:ext>
            </a:extLst>
          </p:cNvPr>
          <p:cNvSpPr>
            <a:spLocks noGrp="1"/>
          </p:cNvSpPr>
          <p:nvPr>
            <p:ph type="body" sz="quarter" idx="11" hasCustomPrompt="1"/>
          </p:nvPr>
        </p:nvSpPr>
        <p:spPr>
          <a:xfrm>
            <a:off x="650875" y="2794290"/>
            <a:ext cx="5703626" cy="1893887"/>
          </a:xfrm>
          <a:prstGeom prst="rect">
            <a:avLst/>
          </a:prstGeom>
        </p:spPr>
        <p:txBody>
          <a:bodyPr/>
          <a:lstStyle>
            <a:lvl1pPr>
              <a:lnSpc>
                <a:spcPct val="100000"/>
              </a:lnSpc>
              <a:defRPr sz="2400" b="0" i="0">
                <a:solidFill>
                  <a:srgbClr val="4A4A4A"/>
                </a:solidFill>
                <a:latin typeface="Exo" panose="02000503000000000000"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Keep track of a transformational technology as it evolves.</a:t>
            </a:r>
          </a:p>
        </p:txBody>
      </p:sp>
    </p:spTree>
    <p:extLst>
      <p:ext uri="{BB962C8B-B14F-4D97-AF65-F5344CB8AC3E}">
        <p14:creationId xmlns:p14="http://schemas.microsoft.com/office/powerpoint/2010/main" val="15039735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Content Slide-smaller headers">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628191"/>
            <a:ext cx="4967041" cy="1130188"/>
          </a:xfrm>
        </p:spPr>
        <p:txBody>
          <a:bodyPr>
            <a:noAutofit/>
          </a:bodyPr>
          <a:lstStyle>
            <a:lvl1pPr>
              <a:lnSpc>
                <a:spcPct val="90000"/>
              </a:lnSpc>
              <a:defRPr sz="3000" b="0" i="0">
                <a:solidFill>
                  <a:srgbClr val="2576B7"/>
                </a:solidFill>
              </a:defRPr>
            </a:lvl1pPr>
          </a:lstStyle>
          <a:p>
            <a:r>
              <a:rPr lang="en-US"/>
              <a:t>Click to edit Master title style</a:t>
            </a:r>
          </a:p>
        </p:txBody>
      </p:sp>
      <p:sp>
        <p:nvSpPr>
          <p:cNvPr id="8" name="Text Placeholder 4">
            <a:extLst>
              <a:ext uri="{FF2B5EF4-FFF2-40B4-BE49-F238E27FC236}">
                <a16:creationId xmlns:a16="http://schemas.microsoft.com/office/drawing/2014/main" id="{E2FF14F4-5112-EB4A-875A-8BC71999E52F}"/>
              </a:ext>
            </a:extLst>
          </p:cNvPr>
          <p:cNvSpPr>
            <a:spLocks noGrp="1"/>
          </p:cNvSpPr>
          <p:nvPr>
            <p:ph type="body" sz="quarter" idx="33"/>
          </p:nvPr>
        </p:nvSpPr>
        <p:spPr>
          <a:xfrm>
            <a:off x="371475" y="3135637"/>
            <a:ext cx="6678613" cy="2765433"/>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2697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Dar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C159DB-E140-2142-A538-00EA82E4EAB0}"/>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5" name="Text Placeholder 12">
            <a:extLst>
              <a:ext uri="{FF2B5EF4-FFF2-40B4-BE49-F238E27FC236}">
                <a16:creationId xmlns:a16="http://schemas.microsoft.com/office/drawing/2014/main" id="{9F40FDD0-3CC9-E242-BC04-78D2DEF4846A}"/>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chemeClr val="bg1"/>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Subtitle text here</a:t>
            </a:r>
          </a:p>
        </p:txBody>
      </p:sp>
    </p:spTree>
    <p:extLst>
      <p:ext uri="{BB962C8B-B14F-4D97-AF65-F5344CB8AC3E}">
        <p14:creationId xmlns:p14="http://schemas.microsoft.com/office/powerpoint/2010/main" val="26263076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9" Type="http://schemas.openxmlformats.org/officeDocument/2006/relationships/slideLayout" Target="../slideLayouts/slideLayout63.xml"/><Relationship Id="rId21" Type="http://schemas.openxmlformats.org/officeDocument/2006/relationships/slideLayout" Target="../slideLayouts/slideLayout45.xml"/><Relationship Id="rId34" Type="http://schemas.openxmlformats.org/officeDocument/2006/relationships/slideLayout" Target="../slideLayouts/slideLayout58.xml"/><Relationship Id="rId42" Type="http://schemas.openxmlformats.org/officeDocument/2006/relationships/slideLayout" Target="../slideLayouts/slideLayout66.xml"/><Relationship Id="rId47" Type="http://schemas.openxmlformats.org/officeDocument/2006/relationships/slideLayout" Target="../slideLayouts/slideLayout71.xml"/><Relationship Id="rId50" Type="http://schemas.openxmlformats.org/officeDocument/2006/relationships/slideLayout" Target="../slideLayouts/slideLayout74.xml"/><Relationship Id="rId55" Type="http://schemas.openxmlformats.org/officeDocument/2006/relationships/slideLayout" Target="../slideLayouts/slideLayout79.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9" Type="http://schemas.openxmlformats.org/officeDocument/2006/relationships/slideLayout" Target="../slideLayouts/slideLayout53.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37" Type="http://schemas.openxmlformats.org/officeDocument/2006/relationships/slideLayout" Target="../slideLayouts/slideLayout61.xml"/><Relationship Id="rId40" Type="http://schemas.openxmlformats.org/officeDocument/2006/relationships/slideLayout" Target="../slideLayouts/slideLayout64.xml"/><Relationship Id="rId45" Type="http://schemas.openxmlformats.org/officeDocument/2006/relationships/slideLayout" Target="../slideLayouts/slideLayout69.xml"/><Relationship Id="rId53" Type="http://schemas.openxmlformats.org/officeDocument/2006/relationships/slideLayout" Target="../slideLayouts/slideLayout77.xml"/><Relationship Id="rId5" Type="http://schemas.openxmlformats.org/officeDocument/2006/relationships/slideLayout" Target="../slideLayouts/slideLayout29.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slideLayout" Target="../slideLayouts/slideLayout59.xml"/><Relationship Id="rId43" Type="http://schemas.openxmlformats.org/officeDocument/2006/relationships/slideLayout" Target="../slideLayouts/slideLayout67.xml"/><Relationship Id="rId48" Type="http://schemas.openxmlformats.org/officeDocument/2006/relationships/slideLayout" Target="../slideLayouts/slideLayout72.xml"/><Relationship Id="rId56" Type="http://schemas.openxmlformats.org/officeDocument/2006/relationships/slideLayout" Target="../slideLayouts/slideLayout80.xml"/><Relationship Id="rId8" Type="http://schemas.openxmlformats.org/officeDocument/2006/relationships/slideLayout" Target="../slideLayouts/slideLayout32.xml"/><Relationship Id="rId51" Type="http://schemas.openxmlformats.org/officeDocument/2006/relationships/slideLayout" Target="../slideLayouts/slideLayout75.xml"/><Relationship Id="rId3" Type="http://schemas.openxmlformats.org/officeDocument/2006/relationships/slideLayout" Target="../slideLayouts/slideLayout27.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38" Type="http://schemas.openxmlformats.org/officeDocument/2006/relationships/slideLayout" Target="../slideLayouts/slideLayout62.xml"/><Relationship Id="rId46" Type="http://schemas.openxmlformats.org/officeDocument/2006/relationships/slideLayout" Target="../slideLayouts/slideLayout70.xml"/><Relationship Id="rId20" Type="http://schemas.openxmlformats.org/officeDocument/2006/relationships/slideLayout" Target="../slideLayouts/slideLayout44.xml"/><Relationship Id="rId41" Type="http://schemas.openxmlformats.org/officeDocument/2006/relationships/slideLayout" Target="../slideLayouts/slideLayout65.xml"/><Relationship Id="rId54" Type="http://schemas.openxmlformats.org/officeDocument/2006/relationships/slideLayout" Target="../slideLayouts/slideLayout78.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slideLayout" Target="../slideLayouts/slideLayout60.xml"/><Relationship Id="rId49" Type="http://schemas.openxmlformats.org/officeDocument/2006/relationships/slideLayout" Target="../slideLayouts/slideLayout73.xml"/><Relationship Id="rId57" Type="http://schemas.openxmlformats.org/officeDocument/2006/relationships/theme" Target="../theme/theme5.xml"/><Relationship Id="rId10" Type="http://schemas.openxmlformats.org/officeDocument/2006/relationships/slideLayout" Target="../slideLayouts/slideLayout34.xml"/><Relationship Id="rId31" Type="http://schemas.openxmlformats.org/officeDocument/2006/relationships/slideLayout" Target="../slideLayouts/slideLayout55.xml"/><Relationship Id="rId44" Type="http://schemas.openxmlformats.org/officeDocument/2006/relationships/slideLayout" Target="../slideLayouts/slideLayout68.xml"/><Relationship Id="rId52"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4" name="object 40">
            <a:extLst>
              <a:ext uri="{FF2B5EF4-FFF2-40B4-BE49-F238E27FC236}">
                <a16:creationId xmlns:a16="http://schemas.microsoft.com/office/drawing/2014/main" id="{CAA2DC47-C07C-8841-8398-880188265DC9}"/>
              </a:ext>
            </a:extLst>
          </p:cNvPr>
          <p:cNvSpPr txBox="1"/>
          <p:nvPr userDrawn="1"/>
        </p:nvSpPr>
        <p:spPr>
          <a:xfrm>
            <a:off x="5965031" y="6040551"/>
            <a:ext cx="3221785" cy="502469"/>
          </a:xfrm>
          <a:prstGeom prst="rect">
            <a:avLst/>
          </a:prstGeom>
        </p:spPr>
        <p:txBody>
          <a:bodyPr vert="horz" wrap="square" lIns="0" tIns="2310" rIns="0" bIns="0" rtlCol="0">
            <a:noAutofit/>
          </a:bodyPr>
          <a:lstStyle/>
          <a:p>
            <a:pPr marL="7701" marR="3081" indent="33886" algn="r">
              <a:lnSpc>
                <a:spcPts val="958"/>
              </a:lnSpc>
              <a:spcBef>
                <a:spcPts val="18"/>
              </a:spcBef>
            </a:pPr>
            <a:r>
              <a:rPr sz="788" b="0" i="0" spc="-6" dirty="0">
                <a:solidFill>
                  <a:srgbClr val="DCDCDC"/>
                </a:solidFill>
                <a:latin typeface="Roboto Condensed Light" panose="02000000000000000000" pitchFamily="2" charset="0"/>
                <a:ea typeface="Roboto Condensed Light" panose="02000000000000000000" pitchFamily="2" charset="0"/>
                <a:cs typeface="Arial"/>
              </a:rPr>
              <a:t>Info-Tech </a:t>
            </a:r>
            <a:r>
              <a:rPr sz="788" b="0" i="0" spc="3" dirty="0">
                <a:solidFill>
                  <a:srgbClr val="DCDCDC"/>
                </a:solidFill>
                <a:latin typeface="Roboto Condensed Light" panose="02000000000000000000" pitchFamily="2" charset="0"/>
                <a:ea typeface="Roboto Condensed Light" panose="02000000000000000000" pitchFamily="2" charset="0"/>
                <a:cs typeface="Arial"/>
              </a:rPr>
              <a:t>Research </a:t>
            </a:r>
            <a:r>
              <a:rPr sz="788" b="0" i="0" spc="6" dirty="0">
                <a:solidFill>
                  <a:srgbClr val="DCDCDC"/>
                </a:solidFill>
                <a:latin typeface="Roboto Condensed Light" panose="02000000000000000000" pitchFamily="2" charset="0"/>
                <a:ea typeface="Roboto Condensed Light" panose="02000000000000000000" pitchFamily="2" charset="0"/>
                <a:cs typeface="Arial"/>
              </a:rPr>
              <a:t>Group </a:t>
            </a:r>
            <a:r>
              <a:rPr sz="788" b="0" i="0" spc="3" dirty="0">
                <a:solidFill>
                  <a:srgbClr val="DCDCDC"/>
                </a:solidFill>
                <a:latin typeface="Roboto Condensed Light" panose="02000000000000000000" pitchFamily="2" charset="0"/>
                <a:ea typeface="Roboto Condensed Light" panose="02000000000000000000" pitchFamily="2" charset="0"/>
                <a:cs typeface="Arial"/>
              </a:rPr>
              <a:t>Inc. </a:t>
            </a:r>
            <a:r>
              <a:rPr sz="788" b="0" i="0" dirty="0">
                <a:solidFill>
                  <a:srgbClr val="DCDCDC"/>
                </a:solidFill>
                <a:latin typeface="Roboto Condensed Light" panose="02000000000000000000" pitchFamily="2" charset="0"/>
                <a:ea typeface="Roboto Condensed Light" panose="02000000000000000000" pitchFamily="2" charset="0"/>
                <a:cs typeface="Arial"/>
              </a:rPr>
              <a:t>is </a:t>
            </a:r>
            <a:r>
              <a:rPr sz="788" b="0" i="0" spc="6" dirty="0">
                <a:solidFill>
                  <a:srgbClr val="DCDCDC"/>
                </a:solidFill>
                <a:latin typeface="Roboto Condensed Light" panose="02000000000000000000" pitchFamily="2" charset="0"/>
                <a:ea typeface="Roboto Condensed Light" panose="02000000000000000000" pitchFamily="2" charset="0"/>
                <a:cs typeface="Arial"/>
              </a:rPr>
              <a:t>a </a:t>
            </a:r>
            <a:r>
              <a:rPr sz="788" b="0" i="0" dirty="0">
                <a:solidFill>
                  <a:srgbClr val="DCDCDC"/>
                </a:solidFill>
                <a:latin typeface="Roboto Condensed Light" panose="02000000000000000000" pitchFamily="2" charset="0"/>
                <a:ea typeface="Roboto Condensed Light" panose="02000000000000000000" pitchFamily="2" charset="0"/>
                <a:cs typeface="Arial"/>
              </a:rPr>
              <a:t>global leader </a:t>
            </a:r>
            <a:r>
              <a:rPr sz="788" b="0" i="0" spc="3" dirty="0">
                <a:solidFill>
                  <a:srgbClr val="DCDCDC"/>
                </a:solidFill>
                <a:latin typeface="Roboto Condensed Light" panose="02000000000000000000" pitchFamily="2" charset="0"/>
                <a:ea typeface="Roboto Condensed Light" panose="02000000000000000000" pitchFamily="2" charset="0"/>
                <a:cs typeface="Arial"/>
              </a:rPr>
              <a:t>in </a:t>
            </a:r>
            <a:r>
              <a:rPr sz="788" b="0" i="0" dirty="0">
                <a:solidFill>
                  <a:srgbClr val="DCDCDC"/>
                </a:solidFill>
                <a:latin typeface="Roboto Condensed Light" panose="02000000000000000000" pitchFamily="2" charset="0"/>
                <a:ea typeface="Roboto Condensed Light" panose="02000000000000000000" pitchFamily="2" charset="0"/>
                <a:cs typeface="Arial"/>
              </a:rPr>
              <a:t>providing </a:t>
            </a:r>
            <a:r>
              <a:rPr sz="788" b="0" i="0" spc="3" dirty="0">
                <a:solidFill>
                  <a:srgbClr val="DCDCDC"/>
                </a:solidFill>
                <a:latin typeface="Roboto Condensed Light" panose="02000000000000000000" pitchFamily="2" charset="0"/>
                <a:ea typeface="Roboto Condensed Light" panose="02000000000000000000" pitchFamily="2" charset="0"/>
                <a:cs typeface="Arial"/>
              </a:rPr>
              <a:t>IT research</a:t>
            </a:r>
            <a:r>
              <a:rPr sz="788" b="0" i="0" spc="64" dirty="0">
                <a:solidFill>
                  <a:srgbClr val="DCDCDC"/>
                </a:solidFill>
                <a:latin typeface="Roboto Condensed Light" panose="02000000000000000000" pitchFamily="2" charset="0"/>
                <a:ea typeface="Roboto Condensed Light" panose="02000000000000000000" pitchFamily="2" charset="0"/>
                <a:cs typeface="Arial"/>
              </a:rPr>
              <a:t> </a:t>
            </a:r>
            <a:r>
              <a:rPr sz="788" b="0" i="0" spc="3" dirty="0">
                <a:solidFill>
                  <a:srgbClr val="DCDCDC"/>
                </a:solidFill>
                <a:latin typeface="Roboto Condensed Light" panose="02000000000000000000" pitchFamily="2" charset="0"/>
                <a:ea typeface="Roboto Condensed Light" panose="02000000000000000000" pitchFamily="2" charset="0"/>
                <a:cs typeface="Arial"/>
              </a:rPr>
              <a:t>and</a:t>
            </a:r>
            <a:r>
              <a:rPr sz="788" b="0" i="0" spc="9" dirty="0">
                <a:solidFill>
                  <a:srgbClr val="DCDCDC"/>
                </a:solidFill>
                <a:latin typeface="Roboto Condensed Light" panose="02000000000000000000" pitchFamily="2" charset="0"/>
                <a:ea typeface="Roboto Condensed Light" panose="02000000000000000000" pitchFamily="2" charset="0"/>
                <a:cs typeface="Arial"/>
              </a:rPr>
              <a:t> </a:t>
            </a:r>
            <a:r>
              <a:rPr sz="788" b="0" i="0" dirty="0">
                <a:solidFill>
                  <a:srgbClr val="DCDCDC"/>
                </a:solidFill>
                <a:latin typeface="Roboto Condensed Light" panose="02000000000000000000" pitchFamily="2" charset="0"/>
                <a:ea typeface="Roboto Condensed Light" panose="02000000000000000000" pitchFamily="2" charset="0"/>
                <a:cs typeface="Arial"/>
              </a:rPr>
              <a:t>advice. </a:t>
            </a:r>
            <a:r>
              <a:rPr sz="788" b="0" i="0" spc="-6" dirty="0">
                <a:solidFill>
                  <a:srgbClr val="DCDCDC"/>
                </a:solidFill>
                <a:latin typeface="Roboto Condensed Light" panose="02000000000000000000" pitchFamily="2" charset="0"/>
                <a:ea typeface="Roboto Condensed Light" panose="02000000000000000000" pitchFamily="2" charset="0"/>
                <a:cs typeface="Arial"/>
              </a:rPr>
              <a:t>Info-Tech’s </a:t>
            </a:r>
            <a:r>
              <a:rPr sz="788" b="0" i="0" dirty="0">
                <a:solidFill>
                  <a:srgbClr val="DCDCDC"/>
                </a:solidFill>
                <a:latin typeface="Roboto Condensed Light" panose="02000000000000000000" pitchFamily="2" charset="0"/>
                <a:ea typeface="Roboto Condensed Light" panose="02000000000000000000" pitchFamily="2" charset="0"/>
                <a:cs typeface="Arial"/>
              </a:rPr>
              <a:t>products </a:t>
            </a:r>
            <a:r>
              <a:rPr sz="788" b="0" i="0" spc="3" dirty="0">
                <a:solidFill>
                  <a:srgbClr val="DCDCDC"/>
                </a:solidFill>
                <a:latin typeface="Roboto Condensed Light" panose="02000000000000000000" pitchFamily="2" charset="0"/>
                <a:ea typeface="Roboto Condensed Light" panose="02000000000000000000" pitchFamily="2" charset="0"/>
                <a:cs typeface="Arial"/>
              </a:rPr>
              <a:t>and services </a:t>
            </a:r>
            <a:r>
              <a:rPr sz="788" b="0" i="0" spc="6" dirty="0">
                <a:solidFill>
                  <a:srgbClr val="DCDCDC"/>
                </a:solidFill>
                <a:latin typeface="Roboto Condensed Light" panose="02000000000000000000" pitchFamily="2" charset="0"/>
                <a:ea typeface="Roboto Condensed Light" panose="02000000000000000000" pitchFamily="2" charset="0"/>
                <a:cs typeface="Arial"/>
              </a:rPr>
              <a:t>combine </a:t>
            </a:r>
            <a:r>
              <a:rPr sz="788" b="0" i="0" dirty="0">
                <a:solidFill>
                  <a:srgbClr val="DCDCDC"/>
                </a:solidFill>
                <a:latin typeface="Roboto Condensed Light" panose="02000000000000000000" pitchFamily="2" charset="0"/>
                <a:ea typeface="Roboto Condensed Light" panose="02000000000000000000" pitchFamily="2" charset="0"/>
                <a:cs typeface="Arial"/>
              </a:rPr>
              <a:t>actionable insight </a:t>
            </a:r>
            <a:r>
              <a:rPr sz="788" b="0" i="0" spc="3" dirty="0">
                <a:solidFill>
                  <a:srgbClr val="DCDCDC"/>
                </a:solidFill>
                <a:latin typeface="Roboto Condensed Light" panose="02000000000000000000" pitchFamily="2" charset="0"/>
                <a:ea typeface="Roboto Condensed Light" panose="02000000000000000000" pitchFamily="2" charset="0"/>
                <a:cs typeface="Arial"/>
              </a:rPr>
              <a:t>and relevant</a:t>
            </a:r>
            <a:r>
              <a:rPr sz="788" b="0" i="0" spc="76" dirty="0">
                <a:solidFill>
                  <a:srgbClr val="DCDCDC"/>
                </a:solidFill>
                <a:latin typeface="Roboto Condensed Light" panose="02000000000000000000" pitchFamily="2" charset="0"/>
                <a:ea typeface="Roboto Condensed Light" panose="02000000000000000000" pitchFamily="2" charset="0"/>
                <a:cs typeface="Arial"/>
              </a:rPr>
              <a:t> </a:t>
            </a:r>
            <a:r>
              <a:rPr sz="788" b="0" i="0" spc="3" dirty="0">
                <a:solidFill>
                  <a:srgbClr val="DCDCDC"/>
                </a:solidFill>
                <a:latin typeface="Roboto Condensed Light" panose="02000000000000000000" pitchFamily="2" charset="0"/>
                <a:ea typeface="Roboto Condensed Light" panose="02000000000000000000" pitchFamily="2" charset="0"/>
                <a:cs typeface="Arial"/>
              </a:rPr>
              <a:t>advice</a:t>
            </a:r>
            <a:r>
              <a:rPr sz="788" b="0" i="0" spc="12" dirty="0">
                <a:solidFill>
                  <a:srgbClr val="DCDCDC"/>
                </a:solidFill>
                <a:latin typeface="Roboto Condensed Light" panose="02000000000000000000" pitchFamily="2" charset="0"/>
                <a:ea typeface="Roboto Condensed Light" panose="02000000000000000000" pitchFamily="2" charset="0"/>
                <a:cs typeface="Arial"/>
              </a:rPr>
              <a:t> </a:t>
            </a:r>
            <a:r>
              <a:rPr sz="788" b="0" i="0" dirty="0">
                <a:solidFill>
                  <a:srgbClr val="DCDCDC"/>
                </a:solidFill>
                <a:latin typeface="Roboto Condensed Light" panose="02000000000000000000" pitchFamily="2" charset="0"/>
                <a:ea typeface="Roboto Condensed Light" panose="02000000000000000000" pitchFamily="2" charset="0"/>
                <a:cs typeface="Arial"/>
              </a:rPr>
              <a:t>with </a:t>
            </a:r>
            <a:r>
              <a:rPr sz="788" b="0" i="0" spc="3" dirty="0">
                <a:solidFill>
                  <a:srgbClr val="DCDCDC"/>
                </a:solidFill>
                <a:latin typeface="Roboto Condensed Light" panose="02000000000000000000" pitchFamily="2" charset="0"/>
                <a:ea typeface="Roboto Condensed Light" panose="02000000000000000000" pitchFamily="2" charset="0"/>
                <a:cs typeface="Arial"/>
              </a:rPr>
              <a:t>ready-to-use tools and templates that cover the full spectrum of IT</a:t>
            </a:r>
            <a:r>
              <a:rPr sz="788" b="0" i="0" spc="73" dirty="0">
                <a:solidFill>
                  <a:srgbClr val="DCDCDC"/>
                </a:solidFill>
                <a:latin typeface="Roboto Condensed Light" panose="02000000000000000000" pitchFamily="2" charset="0"/>
                <a:ea typeface="Roboto Condensed Light" panose="02000000000000000000" pitchFamily="2" charset="0"/>
                <a:cs typeface="Arial"/>
              </a:rPr>
              <a:t> </a:t>
            </a:r>
            <a:r>
              <a:rPr sz="788" b="0" i="0" spc="3" dirty="0">
                <a:solidFill>
                  <a:srgbClr val="DCDCDC"/>
                </a:solidFill>
                <a:latin typeface="Roboto Condensed Light" panose="02000000000000000000" pitchFamily="2" charset="0"/>
                <a:ea typeface="Roboto Condensed Light" panose="02000000000000000000" pitchFamily="2" charset="0"/>
                <a:cs typeface="Arial"/>
              </a:rPr>
              <a:t>concerns.</a:t>
            </a:r>
            <a:endParaRPr sz="788" b="0" i="0" dirty="0">
              <a:latin typeface="Roboto Condensed Light" panose="02000000000000000000" pitchFamily="2" charset="0"/>
              <a:ea typeface="Roboto Condensed Light" panose="02000000000000000000" pitchFamily="2" charset="0"/>
              <a:cs typeface="Arial"/>
            </a:endParaRPr>
          </a:p>
          <a:p>
            <a:pPr marR="3851" algn="r">
              <a:lnSpc>
                <a:spcPts val="931"/>
              </a:lnSpc>
            </a:pPr>
            <a:r>
              <a:rPr sz="788" b="0" i="0" spc="6" dirty="0">
                <a:solidFill>
                  <a:srgbClr val="DCDCDC"/>
                </a:solidFill>
                <a:latin typeface="Roboto Condensed Light" panose="02000000000000000000" pitchFamily="2" charset="0"/>
                <a:ea typeface="Roboto Condensed Light" panose="02000000000000000000" pitchFamily="2" charset="0"/>
                <a:cs typeface="Arial"/>
              </a:rPr>
              <a:t>© </a:t>
            </a:r>
            <a:r>
              <a:rPr sz="788" b="0" i="0" spc="3" dirty="0">
                <a:solidFill>
                  <a:srgbClr val="DCDCDC"/>
                </a:solidFill>
                <a:latin typeface="Roboto Condensed Light" panose="02000000000000000000" pitchFamily="2" charset="0"/>
                <a:ea typeface="Roboto Condensed Light" panose="02000000000000000000" pitchFamily="2" charset="0"/>
                <a:cs typeface="Arial"/>
              </a:rPr>
              <a:t>1997-20</a:t>
            </a:r>
            <a:r>
              <a:rPr lang="en-US" sz="788" b="0" i="0" spc="3" dirty="0">
                <a:solidFill>
                  <a:srgbClr val="DCDCDC"/>
                </a:solidFill>
                <a:latin typeface="Roboto Condensed Light" panose="02000000000000000000" pitchFamily="2" charset="0"/>
                <a:ea typeface="Roboto Condensed Light" panose="02000000000000000000" pitchFamily="2" charset="0"/>
                <a:cs typeface="Arial"/>
              </a:rPr>
              <a:t>21</a:t>
            </a:r>
            <a:r>
              <a:rPr sz="788" b="0" i="0" spc="3" dirty="0">
                <a:solidFill>
                  <a:srgbClr val="DCDCDC"/>
                </a:solidFill>
                <a:latin typeface="Roboto Condensed Light" panose="02000000000000000000" pitchFamily="2" charset="0"/>
                <a:ea typeface="Roboto Condensed Light" panose="02000000000000000000" pitchFamily="2" charset="0"/>
                <a:cs typeface="Arial"/>
              </a:rPr>
              <a:t> </a:t>
            </a:r>
            <a:r>
              <a:rPr sz="788" b="0" i="0" spc="-6" dirty="0">
                <a:solidFill>
                  <a:srgbClr val="DCDCDC"/>
                </a:solidFill>
                <a:latin typeface="Roboto Condensed Light" panose="02000000000000000000" pitchFamily="2" charset="0"/>
                <a:ea typeface="Roboto Condensed Light" panose="02000000000000000000" pitchFamily="2" charset="0"/>
                <a:cs typeface="Arial"/>
              </a:rPr>
              <a:t>Info-Tech </a:t>
            </a:r>
            <a:r>
              <a:rPr sz="788" b="0" i="0" spc="3" dirty="0">
                <a:solidFill>
                  <a:srgbClr val="DCDCDC"/>
                </a:solidFill>
                <a:latin typeface="Roboto Condensed Light" panose="02000000000000000000" pitchFamily="2" charset="0"/>
                <a:ea typeface="Roboto Condensed Light" panose="02000000000000000000" pitchFamily="2" charset="0"/>
                <a:cs typeface="Arial"/>
              </a:rPr>
              <a:t>Research </a:t>
            </a:r>
            <a:r>
              <a:rPr sz="788" b="0" i="0" spc="6" dirty="0">
                <a:solidFill>
                  <a:srgbClr val="DCDCDC"/>
                </a:solidFill>
                <a:latin typeface="Roboto Condensed Light" panose="02000000000000000000" pitchFamily="2" charset="0"/>
                <a:ea typeface="Roboto Condensed Light" panose="02000000000000000000" pitchFamily="2" charset="0"/>
                <a:cs typeface="Arial"/>
              </a:rPr>
              <a:t>Group</a:t>
            </a:r>
            <a:r>
              <a:rPr sz="788" b="0" i="0" spc="-27" dirty="0">
                <a:solidFill>
                  <a:srgbClr val="DCDCDC"/>
                </a:solidFill>
                <a:latin typeface="Roboto Condensed Light" panose="02000000000000000000" pitchFamily="2" charset="0"/>
                <a:ea typeface="Roboto Condensed Light" panose="02000000000000000000" pitchFamily="2" charset="0"/>
                <a:cs typeface="Arial"/>
              </a:rPr>
              <a:t> </a:t>
            </a:r>
            <a:r>
              <a:rPr sz="788" b="0" i="0" spc="3" dirty="0">
                <a:solidFill>
                  <a:srgbClr val="DCDCDC"/>
                </a:solidFill>
                <a:latin typeface="Roboto Condensed Light" panose="02000000000000000000" pitchFamily="2" charset="0"/>
                <a:ea typeface="Roboto Condensed Light" panose="02000000000000000000" pitchFamily="2" charset="0"/>
                <a:cs typeface="Arial"/>
              </a:rPr>
              <a:t>Inc.</a:t>
            </a:r>
            <a:endParaRPr sz="788" b="0" i="0" dirty="0">
              <a:latin typeface="Roboto Condensed Light" panose="02000000000000000000" pitchFamily="2" charset="0"/>
              <a:ea typeface="Roboto Condensed Light" panose="02000000000000000000" pitchFamily="2" charset="0"/>
              <a:cs typeface="Arial"/>
            </a:endParaRPr>
          </a:p>
        </p:txBody>
      </p:sp>
      <p:pic>
        <p:nvPicPr>
          <p:cNvPr id="6" name="Picture 5">
            <a:extLst>
              <a:ext uri="{FF2B5EF4-FFF2-40B4-BE49-F238E27FC236}">
                <a16:creationId xmlns:a16="http://schemas.microsoft.com/office/drawing/2014/main" id="{E9D10E23-5B6C-0E46-8E09-10A336299F8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298392" y="5803901"/>
            <a:ext cx="2818202" cy="965200"/>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2" r:id="rId2"/>
    <p:sldLayoutId id="2147483665" r:id="rId3"/>
    <p:sldLayoutId id="2147483699" r:id="rId4"/>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userDrawn="1">
          <p15:clr>
            <a:srgbClr val="F26B43"/>
          </p15:clr>
        </p15:guide>
        <p15:guide id="2" pos="3840" userDrawn="1">
          <p15:clr>
            <a:srgbClr val="F26B43"/>
          </p15:clr>
        </p15:guide>
        <p15:guide id="3" orient="horz" pos="38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object 40">
            <a:extLst>
              <a:ext uri="{FF2B5EF4-FFF2-40B4-BE49-F238E27FC236}">
                <a16:creationId xmlns:a16="http://schemas.microsoft.com/office/drawing/2014/main" id="{CAA2DC47-C07C-8841-8398-880188265DC9}"/>
              </a:ext>
            </a:extLst>
          </p:cNvPr>
          <p:cNvSpPr txBox="1"/>
          <p:nvPr userDrawn="1"/>
        </p:nvSpPr>
        <p:spPr>
          <a:xfrm>
            <a:off x="5965031" y="6040551"/>
            <a:ext cx="3221785" cy="502469"/>
          </a:xfrm>
          <a:prstGeom prst="rect">
            <a:avLst/>
          </a:prstGeom>
        </p:spPr>
        <p:txBody>
          <a:bodyPr vert="horz" wrap="square" lIns="0" tIns="2310" rIns="0" bIns="0" rtlCol="0">
            <a:noAutofit/>
          </a:bodyPr>
          <a:lstStyle/>
          <a:p>
            <a:pPr marL="7701" marR="3081" indent="33886" algn="r">
              <a:lnSpc>
                <a:spcPts val="958"/>
              </a:lnSpc>
              <a:spcBef>
                <a:spcPts val="18"/>
              </a:spcBef>
            </a:pPr>
            <a:r>
              <a:rPr sz="788" b="0" i="0" spc="-6" dirty="0">
                <a:solidFill>
                  <a:schemeClr val="tx1"/>
                </a:solidFill>
                <a:latin typeface="Roboto Condensed Light" panose="02000000000000000000" pitchFamily="2" charset="0"/>
                <a:ea typeface="Roboto Condensed Light" panose="02000000000000000000" pitchFamily="2" charset="0"/>
                <a:cs typeface="Arial"/>
              </a:rPr>
              <a:t>Info-Tech </a:t>
            </a:r>
            <a:r>
              <a:rPr sz="788" b="0" i="0" spc="3" dirty="0">
                <a:solidFill>
                  <a:schemeClr val="tx1"/>
                </a:solidFill>
                <a:latin typeface="Roboto Condensed Light" panose="02000000000000000000" pitchFamily="2" charset="0"/>
                <a:ea typeface="Roboto Condensed Light" panose="02000000000000000000" pitchFamily="2" charset="0"/>
                <a:cs typeface="Arial"/>
              </a:rPr>
              <a:t>Research </a:t>
            </a:r>
            <a:r>
              <a:rPr sz="788" b="0" i="0" spc="6" dirty="0">
                <a:solidFill>
                  <a:schemeClr val="tx1"/>
                </a:solidFill>
                <a:latin typeface="Roboto Condensed Light" panose="02000000000000000000" pitchFamily="2" charset="0"/>
                <a:ea typeface="Roboto Condensed Light" panose="02000000000000000000" pitchFamily="2" charset="0"/>
                <a:cs typeface="Arial"/>
              </a:rPr>
              <a:t>Group </a:t>
            </a:r>
            <a:r>
              <a:rPr sz="788" b="0" i="0" spc="3" dirty="0">
                <a:solidFill>
                  <a:schemeClr val="tx1"/>
                </a:solidFill>
                <a:latin typeface="Roboto Condensed Light" panose="02000000000000000000" pitchFamily="2" charset="0"/>
                <a:ea typeface="Roboto Condensed Light" panose="02000000000000000000" pitchFamily="2" charset="0"/>
                <a:cs typeface="Arial"/>
              </a:rPr>
              <a:t>Inc. </a:t>
            </a:r>
            <a:r>
              <a:rPr sz="788" b="0" i="0" dirty="0">
                <a:solidFill>
                  <a:schemeClr val="tx1"/>
                </a:solidFill>
                <a:latin typeface="Roboto Condensed Light" panose="02000000000000000000" pitchFamily="2" charset="0"/>
                <a:ea typeface="Roboto Condensed Light" panose="02000000000000000000" pitchFamily="2" charset="0"/>
                <a:cs typeface="Arial"/>
              </a:rPr>
              <a:t>is </a:t>
            </a:r>
            <a:r>
              <a:rPr sz="788" b="0" i="0" spc="6" dirty="0">
                <a:solidFill>
                  <a:schemeClr val="tx1"/>
                </a:solidFill>
                <a:latin typeface="Roboto Condensed Light" panose="02000000000000000000" pitchFamily="2" charset="0"/>
                <a:ea typeface="Roboto Condensed Light" panose="02000000000000000000" pitchFamily="2" charset="0"/>
                <a:cs typeface="Arial"/>
              </a:rPr>
              <a:t>a </a:t>
            </a:r>
            <a:r>
              <a:rPr sz="788" b="0" i="0" dirty="0">
                <a:solidFill>
                  <a:schemeClr val="tx1"/>
                </a:solidFill>
                <a:latin typeface="Roboto Condensed Light" panose="02000000000000000000" pitchFamily="2" charset="0"/>
                <a:ea typeface="Roboto Condensed Light" panose="02000000000000000000" pitchFamily="2" charset="0"/>
                <a:cs typeface="Arial"/>
              </a:rPr>
              <a:t>global leader </a:t>
            </a:r>
            <a:r>
              <a:rPr sz="788" b="0" i="0" spc="3" dirty="0">
                <a:solidFill>
                  <a:schemeClr val="tx1"/>
                </a:solidFill>
                <a:latin typeface="Roboto Condensed Light" panose="02000000000000000000" pitchFamily="2" charset="0"/>
                <a:ea typeface="Roboto Condensed Light" panose="02000000000000000000" pitchFamily="2" charset="0"/>
                <a:cs typeface="Arial"/>
              </a:rPr>
              <a:t>in </a:t>
            </a:r>
            <a:r>
              <a:rPr sz="788" b="0" i="0" dirty="0">
                <a:solidFill>
                  <a:schemeClr val="tx1"/>
                </a:solidFill>
                <a:latin typeface="Roboto Condensed Light" panose="02000000000000000000" pitchFamily="2" charset="0"/>
                <a:ea typeface="Roboto Condensed Light" panose="02000000000000000000" pitchFamily="2" charset="0"/>
                <a:cs typeface="Arial"/>
              </a:rPr>
              <a:t>providing </a:t>
            </a:r>
            <a:r>
              <a:rPr sz="788" b="0" i="0" spc="3" dirty="0">
                <a:solidFill>
                  <a:schemeClr val="tx1"/>
                </a:solidFill>
                <a:latin typeface="Roboto Condensed Light" panose="02000000000000000000" pitchFamily="2" charset="0"/>
                <a:ea typeface="Roboto Condensed Light" panose="02000000000000000000" pitchFamily="2" charset="0"/>
                <a:cs typeface="Arial"/>
              </a:rPr>
              <a:t>IT research</a:t>
            </a:r>
            <a:r>
              <a:rPr sz="788" b="0" i="0" spc="64"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and</a:t>
            </a:r>
            <a:r>
              <a:rPr sz="788" b="0" i="0" spc="9" dirty="0">
                <a:solidFill>
                  <a:schemeClr val="tx1"/>
                </a:solidFill>
                <a:latin typeface="Roboto Condensed Light" panose="02000000000000000000" pitchFamily="2" charset="0"/>
                <a:ea typeface="Roboto Condensed Light" panose="02000000000000000000" pitchFamily="2" charset="0"/>
                <a:cs typeface="Arial"/>
              </a:rPr>
              <a:t> </a:t>
            </a:r>
            <a:r>
              <a:rPr sz="788" b="0" i="0" dirty="0">
                <a:solidFill>
                  <a:schemeClr val="tx1"/>
                </a:solidFill>
                <a:latin typeface="Roboto Condensed Light" panose="02000000000000000000" pitchFamily="2" charset="0"/>
                <a:ea typeface="Roboto Condensed Light" panose="02000000000000000000" pitchFamily="2" charset="0"/>
                <a:cs typeface="Arial"/>
              </a:rPr>
              <a:t>advice. </a:t>
            </a:r>
            <a:r>
              <a:rPr sz="788" b="0" i="0" spc="-6" dirty="0">
                <a:solidFill>
                  <a:schemeClr val="tx1"/>
                </a:solidFill>
                <a:latin typeface="Roboto Condensed Light" panose="02000000000000000000" pitchFamily="2" charset="0"/>
                <a:ea typeface="Roboto Condensed Light" panose="02000000000000000000" pitchFamily="2" charset="0"/>
                <a:cs typeface="Arial"/>
              </a:rPr>
              <a:t>Info-Tech’s </a:t>
            </a:r>
            <a:r>
              <a:rPr sz="788" b="0" i="0" dirty="0">
                <a:solidFill>
                  <a:schemeClr val="tx1"/>
                </a:solidFill>
                <a:latin typeface="Roboto Condensed Light" panose="02000000000000000000" pitchFamily="2" charset="0"/>
                <a:ea typeface="Roboto Condensed Light" panose="02000000000000000000" pitchFamily="2" charset="0"/>
                <a:cs typeface="Arial"/>
              </a:rPr>
              <a:t>products </a:t>
            </a:r>
            <a:r>
              <a:rPr sz="788" b="0" i="0" spc="3" dirty="0">
                <a:solidFill>
                  <a:schemeClr val="tx1"/>
                </a:solidFill>
                <a:latin typeface="Roboto Condensed Light" panose="02000000000000000000" pitchFamily="2" charset="0"/>
                <a:ea typeface="Roboto Condensed Light" panose="02000000000000000000" pitchFamily="2" charset="0"/>
                <a:cs typeface="Arial"/>
              </a:rPr>
              <a:t>and services </a:t>
            </a:r>
            <a:r>
              <a:rPr sz="788" b="0" i="0" spc="6" dirty="0">
                <a:solidFill>
                  <a:schemeClr val="tx1"/>
                </a:solidFill>
                <a:latin typeface="Roboto Condensed Light" panose="02000000000000000000" pitchFamily="2" charset="0"/>
                <a:ea typeface="Roboto Condensed Light" panose="02000000000000000000" pitchFamily="2" charset="0"/>
                <a:cs typeface="Arial"/>
              </a:rPr>
              <a:t>combine </a:t>
            </a:r>
            <a:r>
              <a:rPr sz="788" b="0" i="0" dirty="0">
                <a:solidFill>
                  <a:schemeClr val="tx1"/>
                </a:solidFill>
                <a:latin typeface="Roboto Condensed Light" panose="02000000000000000000" pitchFamily="2" charset="0"/>
                <a:ea typeface="Roboto Condensed Light" panose="02000000000000000000" pitchFamily="2" charset="0"/>
                <a:cs typeface="Arial"/>
              </a:rPr>
              <a:t>actionable insight </a:t>
            </a:r>
            <a:r>
              <a:rPr sz="788" b="0" i="0" spc="3" dirty="0">
                <a:solidFill>
                  <a:schemeClr val="tx1"/>
                </a:solidFill>
                <a:latin typeface="Roboto Condensed Light" panose="02000000000000000000" pitchFamily="2" charset="0"/>
                <a:ea typeface="Roboto Condensed Light" panose="02000000000000000000" pitchFamily="2" charset="0"/>
                <a:cs typeface="Arial"/>
              </a:rPr>
              <a:t>and relevant</a:t>
            </a:r>
            <a:r>
              <a:rPr sz="788" b="0" i="0" spc="76" dirty="0">
                <a:solidFill>
                  <a:schemeClr val="tx1"/>
                </a:solidFill>
                <a:latin typeface="Roboto Condensed Light" panose="02000000000000000000" pitchFamily="2" charset="0"/>
                <a:ea typeface="Roboto Condensed Light" panose="02000000000000000000" pitchFamily="2" charset="0"/>
                <a:cs typeface="Arial"/>
              </a:rPr>
              <a:t> </a:t>
            </a:r>
            <a:r>
              <a:rPr sz="788" b="0" i="0" spc="3">
                <a:solidFill>
                  <a:schemeClr val="tx1"/>
                </a:solidFill>
                <a:latin typeface="Roboto Condensed Light" panose="02000000000000000000" pitchFamily="2" charset="0"/>
                <a:ea typeface="Roboto Condensed Light" panose="02000000000000000000" pitchFamily="2" charset="0"/>
                <a:cs typeface="Arial"/>
              </a:rPr>
              <a:t>advice</a:t>
            </a:r>
            <a:r>
              <a:rPr sz="788" b="0" i="0" spc="12">
                <a:solidFill>
                  <a:schemeClr val="tx1"/>
                </a:solidFill>
                <a:latin typeface="Roboto Condensed Light" panose="02000000000000000000" pitchFamily="2" charset="0"/>
                <a:ea typeface="Roboto Condensed Light" panose="02000000000000000000" pitchFamily="2" charset="0"/>
                <a:cs typeface="Arial"/>
              </a:rPr>
              <a:t> </a:t>
            </a:r>
            <a:r>
              <a:rPr sz="788" b="0" i="0">
                <a:solidFill>
                  <a:schemeClr val="tx1"/>
                </a:solidFill>
                <a:latin typeface="Roboto Condensed Light" panose="02000000000000000000" pitchFamily="2" charset="0"/>
                <a:ea typeface="Roboto Condensed Light" panose="02000000000000000000" pitchFamily="2" charset="0"/>
                <a:cs typeface="Arial"/>
              </a:rPr>
              <a:t>with </a:t>
            </a:r>
            <a:r>
              <a:rPr sz="788" b="0" i="0" spc="3" dirty="0">
                <a:solidFill>
                  <a:schemeClr val="tx1"/>
                </a:solidFill>
                <a:latin typeface="Roboto Condensed Light" panose="02000000000000000000" pitchFamily="2" charset="0"/>
                <a:ea typeface="Roboto Condensed Light" panose="02000000000000000000" pitchFamily="2" charset="0"/>
                <a:cs typeface="Arial"/>
              </a:rPr>
              <a:t>ready-to-use tools and templates that cover the full spectrum of IT</a:t>
            </a:r>
            <a:r>
              <a:rPr sz="788" b="0" i="0" spc="73"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concerns.</a:t>
            </a:r>
            <a:endParaRPr sz="788" b="0" i="0" dirty="0">
              <a:solidFill>
                <a:schemeClr val="tx1"/>
              </a:solidFill>
              <a:latin typeface="Roboto Condensed Light" panose="02000000000000000000" pitchFamily="2" charset="0"/>
              <a:ea typeface="Roboto Condensed Light" panose="02000000000000000000" pitchFamily="2" charset="0"/>
              <a:cs typeface="Arial"/>
            </a:endParaRPr>
          </a:p>
          <a:p>
            <a:pPr marR="3851" algn="r">
              <a:lnSpc>
                <a:spcPts val="931"/>
              </a:lnSpc>
            </a:pPr>
            <a:r>
              <a:rPr sz="788" b="0" i="0" spc="6"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1997-20</a:t>
            </a:r>
            <a:r>
              <a:rPr lang="en-US" sz="788" b="0" i="0" spc="3" dirty="0">
                <a:solidFill>
                  <a:schemeClr val="tx1"/>
                </a:solidFill>
                <a:latin typeface="Roboto Condensed Light" panose="02000000000000000000" pitchFamily="2" charset="0"/>
                <a:ea typeface="Roboto Condensed Light" panose="02000000000000000000" pitchFamily="2" charset="0"/>
                <a:cs typeface="Arial"/>
              </a:rPr>
              <a:t>21</a:t>
            </a:r>
            <a:r>
              <a:rPr sz="788" b="0" i="0" spc="3" dirty="0">
                <a:solidFill>
                  <a:schemeClr val="tx1"/>
                </a:solidFill>
                <a:latin typeface="Roboto Condensed Light" panose="02000000000000000000" pitchFamily="2" charset="0"/>
                <a:ea typeface="Roboto Condensed Light" panose="02000000000000000000" pitchFamily="2" charset="0"/>
                <a:cs typeface="Arial"/>
              </a:rPr>
              <a:t> </a:t>
            </a:r>
            <a:r>
              <a:rPr sz="788" b="0" i="0" spc="-6" dirty="0">
                <a:solidFill>
                  <a:schemeClr val="tx1"/>
                </a:solidFill>
                <a:latin typeface="Roboto Condensed Light" panose="02000000000000000000" pitchFamily="2" charset="0"/>
                <a:ea typeface="Roboto Condensed Light" panose="02000000000000000000" pitchFamily="2" charset="0"/>
                <a:cs typeface="Arial"/>
              </a:rPr>
              <a:t>Info-Tech </a:t>
            </a:r>
            <a:r>
              <a:rPr sz="788" b="0" i="0" spc="3" dirty="0">
                <a:solidFill>
                  <a:schemeClr val="tx1"/>
                </a:solidFill>
                <a:latin typeface="Roboto Condensed Light" panose="02000000000000000000" pitchFamily="2" charset="0"/>
                <a:ea typeface="Roboto Condensed Light" panose="02000000000000000000" pitchFamily="2" charset="0"/>
                <a:cs typeface="Arial"/>
              </a:rPr>
              <a:t>Research </a:t>
            </a:r>
            <a:r>
              <a:rPr sz="788" b="0" i="0" spc="6" dirty="0">
                <a:solidFill>
                  <a:schemeClr val="tx1"/>
                </a:solidFill>
                <a:latin typeface="Roboto Condensed Light" panose="02000000000000000000" pitchFamily="2" charset="0"/>
                <a:ea typeface="Roboto Condensed Light" panose="02000000000000000000" pitchFamily="2" charset="0"/>
                <a:cs typeface="Arial"/>
              </a:rPr>
              <a:t>Group</a:t>
            </a:r>
            <a:r>
              <a:rPr sz="788" b="0" i="0" spc="-27"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Inc.</a:t>
            </a:r>
            <a:endParaRPr sz="788" b="0" i="0" dirty="0">
              <a:solidFill>
                <a:schemeClr val="tx1"/>
              </a:solidFill>
              <a:latin typeface="Roboto Condensed Light" panose="02000000000000000000" pitchFamily="2" charset="0"/>
              <a:ea typeface="Roboto Condensed Light" panose="02000000000000000000" pitchFamily="2" charset="0"/>
              <a:cs typeface="Arial"/>
            </a:endParaRPr>
          </a:p>
        </p:txBody>
      </p:sp>
      <p:pic>
        <p:nvPicPr>
          <p:cNvPr id="6" name="Picture 5">
            <a:extLst>
              <a:ext uri="{FF2B5EF4-FFF2-40B4-BE49-F238E27FC236}">
                <a16:creationId xmlns:a16="http://schemas.microsoft.com/office/drawing/2014/main" id="{E9D10E23-5B6C-0E46-8E09-10A336299F8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551943" y="6057692"/>
            <a:ext cx="2341433" cy="466933"/>
          </a:xfrm>
          <a:prstGeom prst="rect">
            <a:avLst/>
          </a:prstGeom>
        </p:spPr>
      </p:pic>
    </p:spTree>
    <p:extLst>
      <p:ext uri="{BB962C8B-B14F-4D97-AF65-F5344CB8AC3E}">
        <p14:creationId xmlns:p14="http://schemas.microsoft.com/office/powerpoint/2010/main" val="20011551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784488"/>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801" r:id="rId5"/>
    <p:sldLayoutId id="2147483802" r:id="rId6"/>
    <p:sldLayoutId id="2147483803" r:id="rId7"/>
    <p:sldLayoutId id="2147483804" r:id="rId8"/>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01997"/>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6" y="530021"/>
            <a:ext cx="5632357" cy="1130188"/>
          </a:xfrm>
          <a:prstGeom prst="rect">
            <a:avLst/>
          </a:prstGeom>
        </p:spPr>
        <p:txBody>
          <a:bodyPr vert="horz" lIns="0" tIns="0" rIns="0" bIns="0" rtlCol="0" anchor="t" anchorCtr="0">
            <a:noAutofit/>
          </a:bodyPr>
          <a:lstStyle/>
          <a:p>
            <a:r>
              <a:rPr lang="en-US" dirty="0"/>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961882258"/>
      </p:ext>
    </p:extLst>
  </p:cSld>
  <p:clrMap bg1="lt1" tx1="dk1" bg2="lt2" tx2="dk2" accent1="accent1" accent2="accent2" accent3="accent3" accent4="accent4" accent5="accent5" accent6="accent6" hlink="hlink" folHlink="folHlink"/>
  <p:sldLayoutIdLst>
    <p:sldLayoutId id="2147483700" r:id="rId1"/>
    <p:sldLayoutId id="2147483718" r:id="rId2"/>
    <p:sldLayoutId id="2147483672" r:id="rId3"/>
    <p:sldLayoutId id="2147483673" r:id="rId4"/>
    <p:sldLayoutId id="2147483674" r:id="rId5"/>
    <p:sldLayoutId id="2147483675" r:id="rId6"/>
    <p:sldLayoutId id="2147483677" r:id="rId7"/>
    <p:sldLayoutId id="2147483676" r:id="rId8"/>
    <p:sldLayoutId id="2147483678" r:id="rId9"/>
    <p:sldLayoutId id="2147483680" r:id="rId10"/>
    <p:sldLayoutId id="2147483679" r:id="rId11"/>
    <p:sldLayoutId id="2147483681" r:id="rId12"/>
    <p:sldLayoutId id="2147483669" r:id="rId13"/>
    <p:sldLayoutId id="2147483690" r:id="rId14"/>
    <p:sldLayoutId id="2147483805" r:id="rId15"/>
    <p:sldLayoutId id="2147483692" r:id="rId16"/>
    <p:sldLayoutId id="2147483683" r:id="rId17"/>
    <p:sldLayoutId id="2147483688" r:id="rId18"/>
    <p:sldLayoutId id="2147483689" r:id="rId19"/>
    <p:sldLayoutId id="2147483694" r:id="rId20"/>
    <p:sldLayoutId id="2147483709" r:id="rId21"/>
    <p:sldLayoutId id="2147483710" r:id="rId22"/>
    <p:sldLayoutId id="2147483711" r:id="rId23"/>
    <p:sldLayoutId id="2147483712" r:id="rId24"/>
    <p:sldLayoutId id="2147483728" r:id="rId25"/>
    <p:sldLayoutId id="2147483729" r:id="rId26"/>
    <p:sldLayoutId id="2147483730" r:id="rId27"/>
    <p:sldLayoutId id="2147483731" r:id="rId28"/>
    <p:sldLayoutId id="2147483737" r:id="rId29"/>
    <p:sldLayoutId id="2147483734" r:id="rId30"/>
    <p:sldLayoutId id="2147483697" r:id="rId31"/>
    <p:sldLayoutId id="2147483704" r:id="rId32"/>
    <p:sldLayoutId id="2147483705" r:id="rId33"/>
    <p:sldLayoutId id="2147483706" r:id="rId34"/>
    <p:sldLayoutId id="2147483682" r:id="rId35"/>
    <p:sldLayoutId id="2147483732" r:id="rId36"/>
    <p:sldLayoutId id="2147483707" r:id="rId37"/>
    <p:sldLayoutId id="2147483703" r:id="rId38"/>
    <p:sldLayoutId id="2147483702" r:id="rId39"/>
    <p:sldLayoutId id="2147483701" r:id="rId40"/>
    <p:sldLayoutId id="2147483695" r:id="rId41"/>
    <p:sldLayoutId id="2147483698" r:id="rId42"/>
    <p:sldLayoutId id="2147483693" r:id="rId43"/>
    <p:sldLayoutId id="2147483691" r:id="rId44"/>
    <p:sldLayoutId id="2147483687" r:id="rId45"/>
    <p:sldLayoutId id="2147483685" r:id="rId46"/>
    <p:sldLayoutId id="2147483686" r:id="rId47"/>
    <p:sldLayoutId id="2147483684" r:id="rId48"/>
    <p:sldLayoutId id="2147483739" r:id="rId49"/>
    <p:sldLayoutId id="2147483741" r:id="rId50"/>
    <p:sldLayoutId id="2147483742" r:id="rId51"/>
    <p:sldLayoutId id="2147483708" r:id="rId52"/>
    <p:sldLayoutId id="2147483738" r:id="rId53"/>
    <p:sldLayoutId id="2147483740" r:id="rId54"/>
    <p:sldLayoutId id="2147483735" r:id="rId55"/>
    <p:sldLayoutId id="2147483736" r:id="rId56"/>
  </p:sldLayoutIdLst>
  <p:hf hdr="0" ftr="0" dt="0"/>
  <p:txStyles>
    <p:title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userDrawn="1">
          <p15:clr>
            <a:srgbClr val="F26B43"/>
          </p15:clr>
        </p15:guide>
        <p15:guide id="2" pos="3818" userDrawn="1">
          <p15:clr>
            <a:srgbClr val="F26B43"/>
          </p15:clr>
        </p15:guide>
        <p15:guide id="3" pos="3909" userDrawn="1">
          <p15:clr>
            <a:srgbClr val="F26B43"/>
          </p15:clr>
        </p15:guide>
        <p15:guide id="4" pos="4441" userDrawn="1">
          <p15:clr>
            <a:srgbClr val="F26B43"/>
          </p15:clr>
        </p15:guide>
        <p15:guide id="5" pos="3205" userDrawn="1">
          <p15:clr>
            <a:srgbClr val="F26B43"/>
          </p15:clr>
        </p15:guide>
        <p15:guide id="6" pos="2684" userDrawn="1">
          <p15:clr>
            <a:srgbClr val="F26B43"/>
          </p15:clr>
        </p15:guide>
        <p15:guide id="7" pos="2593" userDrawn="1">
          <p15:clr>
            <a:srgbClr val="F26B43"/>
          </p15:clr>
        </p15:guide>
        <p15:guide id="8" pos="2071" userDrawn="1">
          <p15:clr>
            <a:srgbClr val="F26B43"/>
          </p15:clr>
        </p15:guide>
        <p15:guide id="9" pos="4521" userDrawn="1">
          <p15:clr>
            <a:srgbClr val="F26B43"/>
          </p15:clr>
        </p15:guide>
        <p15:guide id="10" pos="5043" userDrawn="1">
          <p15:clr>
            <a:srgbClr val="F26B43"/>
          </p15:clr>
        </p15:guide>
        <p15:guide id="11" pos="5133" userDrawn="1">
          <p15:clr>
            <a:srgbClr val="F26B43"/>
          </p15:clr>
        </p15:guide>
        <p15:guide id="12" pos="5655" userDrawn="1">
          <p15:clr>
            <a:srgbClr val="F26B43"/>
          </p15:clr>
        </p15:guide>
        <p15:guide id="13" pos="5737" userDrawn="1">
          <p15:clr>
            <a:srgbClr val="F26B43"/>
          </p15:clr>
        </p15:guide>
        <p15:guide id="14" pos="6265" userDrawn="1">
          <p15:clr>
            <a:srgbClr val="F26B43"/>
          </p15:clr>
        </p15:guide>
        <p15:guide id="15" pos="6358" userDrawn="1">
          <p15:clr>
            <a:srgbClr val="F26B43"/>
          </p15:clr>
        </p15:guide>
        <p15:guide id="16" pos="6880" userDrawn="1">
          <p15:clr>
            <a:srgbClr val="F26B43"/>
          </p15:clr>
        </p15:guide>
        <p15:guide id="17" pos="6970" userDrawn="1">
          <p15:clr>
            <a:srgbClr val="F26B43"/>
          </p15:clr>
        </p15:guide>
        <p15:guide id="18" pos="7492" userDrawn="1">
          <p15:clr>
            <a:srgbClr val="F26B43"/>
          </p15:clr>
        </p15:guide>
        <p15:guide id="19" pos="1981" userDrawn="1">
          <p15:clr>
            <a:srgbClr val="F26B43"/>
          </p15:clr>
        </p15:guide>
        <p15:guide id="20" pos="1459" userDrawn="1">
          <p15:clr>
            <a:srgbClr val="F26B43"/>
          </p15:clr>
        </p15:guide>
        <p15:guide id="21" pos="1368" userDrawn="1">
          <p15:clr>
            <a:srgbClr val="F26B43"/>
          </p15:clr>
        </p15:guide>
        <p15:guide id="22" pos="847" userDrawn="1">
          <p15:clr>
            <a:srgbClr val="F26B43"/>
          </p15:clr>
        </p15:guide>
        <p15:guide id="23" pos="756" userDrawn="1">
          <p15:clr>
            <a:srgbClr val="F26B43"/>
          </p15:clr>
        </p15:guide>
        <p15:guide id="24" pos="234" userDrawn="1">
          <p15:clr>
            <a:srgbClr val="F26B43"/>
          </p15:clr>
        </p15:guide>
        <p15:guide id="25" orient="horz" pos="60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21" Type="http://schemas.openxmlformats.org/officeDocument/2006/relationships/diagramData" Target="../diagrams/data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microsoft.com/office/2007/relationships/diagramDrawing" Target="../diagrams/drawing1.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image" Target="../media/image51.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diagramColors" Target="../diagrams/colors1.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diagramQuickStyle" Target="../diagrams/quickStyle1.xml"/><Relationship Id="rId10" Type="http://schemas.openxmlformats.org/officeDocument/2006/relationships/tags" Target="../tags/tag10.xml"/><Relationship Id="rId19" Type="http://schemas.openxmlformats.org/officeDocument/2006/relationships/slideLayout" Target="../slideLayouts/slideLayout25.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hyperlink" Target="mailto:workshops@infotech.com" TargetMode="Externa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31.xml"/><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78.xml"/><Relationship Id="rId4" Type="http://schemas.openxmlformats.org/officeDocument/2006/relationships/chart" Target="../charts/chart5.xml"/></Relationships>
</file>

<file path=ppt/slides/_rels/slide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74.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69062D9-2B73-AD4E-A744-A96E487D619D}"/>
              </a:ext>
            </a:extLst>
          </p:cNvPr>
          <p:cNvSpPr>
            <a:spLocks noGrp="1"/>
          </p:cNvSpPr>
          <p:nvPr>
            <p:ph type="body" sz="quarter" idx="10"/>
          </p:nvPr>
        </p:nvSpPr>
        <p:spPr>
          <a:xfrm>
            <a:off x="650874" y="1079498"/>
            <a:ext cx="7385845" cy="1306512"/>
          </a:xfrm>
        </p:spPr>
        <p:txBody>
          <a:bodyPr>
            <a:normAutofit/>
          </a:bodyPr>
          <a:lstStyle/>
          <a:p>
            <a:pPr>
              <a:spcAft>
                <a:spcPts val="600"/>
              </a:spcAft>
            </a:pPr>
            <a:r>
              <a:rPr lang="en-US" dirty="0"/>
              <a:t>Discover and Classify Your Data</a:t>
            </a:r>
          </a:p>
        </p:txBody>
      </p:sp>
      <p:sp>
        <p:nvSpPr>
          <p:cNvPr id="5" name="Text Placeholder 4">
            <a:extLst>
              <a:ext uri="{FF2B5EF4-FFF2-40B4-BE49-F238E27FC236}">
                <a16:creationId xmlns:a16="http://schemas.microsoft.com/office/drawing/2014/main" id="{D2E36ABC-364E-584B-A19D-34FC9EC8ACD0}"/>
              </a:ext>
            </a:extLst>
          </p:cNvPr>
          <p:cNvSpPr>
            <a:spLocks noGrp="1"/>
          </p:cNvSpPr>
          <p:nvPr>
            <p:ph type="body" sz="quarter" idx="11"/>
          </p:nvPr>
        </p:nvSpPr>
        <p:spPr>
          <a:xfrm>
            <a:off x="650875" y="2482056"/>
            <a:ext cx="4286885" cy="3005137"/>
          </a:xfrm>
        </p:spPr>
        <p:txBody>
          <a:bodyPr>
            <a:normAutofit/>
          </a:bodyPr>
          <a:lstStyle/>
          <a:p>
            <a:pPr>
              <a:spcAft>
                <a:spcPts val="600"/>
              </a:spcAft>
            </a:pPr>
            <a:r>
              <a:rPr lang="en-US" dirty="0"/>
              <a:t>Provide your data the protection it deserves.</a:t>
            </a:r>
          </a:p>
        </p:txBody>
      </p:sp>
      <p:sp>
        <p:nvSpPr>
          <p:cNvPr id="2" name="TextBox 1">
            <a:extLst>
              <a:ext uri="{FF2B5EF4-FFF2-40B4-BE49-F238E27FC236}">
                <a16:creationId xmlns:a16="http://schemas.microsoft.com/office/drawing/2014/main" id="{C851C6D3-5F1F-A34C-94BD-5F5CE7448FB2}"/>
              </a:ext>
            </a:extLst>
          </p:cNvPr>
          <p:cNvSpPr txBox="1"/>
          <p:nvPr/>
        </p:nvSpPr>
        <p:spPr>
          <a:xfrm flipH="1" flipV="1">
            <a:off x="8979613" y="6051479"/>
            <a:ext cx="1212351" cy="102741"/>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dirty="0" err="1">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2052685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D383AB38-FA35-4D14-B357-1289235E2CF2}"/>
              </a:ext>
            </a:extLst>
          </p:cNvPr>
          <p:cNvSpPr/>
          <p:nvPr>
            <p:custDataLst>
              <p:tags r:id="rId1"/>
            </p:custDataLst>
          </p:nvPr>
        </p:nvSpPr>
        <p:spPr>
          <a:xfrm>
            <a:off x="9162761" y="1"/>
            <a:ext cx="3030827" cy="6857999"/>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3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1E5E92"/>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C97A6139-8636-49C9-AC94-29F3DD54AD18}"/>
              </a:ext>
            </a:extLst>
          </p:cNvPr>
          <p:cNvSpPr txBox="1">
            <a:spLocks/>
          </p:cNvSpPr>
          <p:nvPr>
            <p:custDataLst>
              <p:tags r:id="rId2"/>
            </p:custDataLst>
          </p:nvPr>
        </p:nvSpPr>
        <p:spPr>
          <a:xfrm>
            <a:off x="9649144" y="6453854"/>
            <a:ext cx="2240414" cy="121252"/>
          </a:xfrm>
          <a:prstGeom prst="rect">
            <a:avLst/>
          </a:prstGeom>
        </p:spPr>
        <p:txBody>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0" marR="0" lvl="0" indent="0" algn="r" defTabSz="914400" rtl="0" eaLnBrk="1" fontAlgn="auto" latinLnBrk="0" hangingPunct="1">
              <a:lnSpc>
                <a:spcPct val="100000"/>
              </a:lnSpc>
              <a:spcBef>
                <a:spcPts val="161"/>
              </a:spcBef>
              <a:spcAft>
                <a:spcPts val="0"/>
              </a:spcAft>
              <a:buClrTx/>
              <a:buSzTx/>
              <a:buFontTx/>
              <a:buNone/>
              <a:tabLst>
                <a:tab pos="1309472" algn="l"/>
              </a:tabLst>
              <a:defRPr/>
            </a:pPr>
            <a:r>
              <a:rPr kumimoji="0" lang="en-CA" sz="788" b="0" i="0" u="none" strike="noStrike" kern="1200" cap="none" spc="-18" normalizeH="0" baseline="0" noProof="0" dirty="0">
                <a:ln>
                  <a:noFill/>
                </a:ln>
                <a:solidFill>
                  <a:srgbClr val="FFFFFF"/>
                </a:solidFill>
                <a:effectLst/>
                <a:uLnTx/>
                <a:uFillTx/>
                <a:latin typeface="Exo" pitchFamily="2" charset="77"/>
                <a:ea typeface="+mn-ea"/>
                <a:cs typeface="Arial"/>
              </a:rPr>
              <a:t>Info-</a:t>
            </a:r>
            <a:r>
              <a:rPr kumimoji="0" lang="en-CA" sz="788" b="0" i="0" u="none" strike="noStrike" kern="1200" cap="none" spc="-103" normalizeH="0" baseline="0" noProof="0" dirty="0">
                <a:ln>
                  <a:noFill/>
                </a:ln>
                <a:solidFill>
                  <a:srgbClr val="FFFFFF"/>
                </a:solidFill>
                <a:effectLst/>
                <a:uLnTx/>
                <a:uFillTx/>
                <a:latin typeface="Exo" pitchFamily="2" charset="77"/>
                <a:ea typeface="+mn-ea"/>
                <a:cs typeface="Arial"/>
              </a:rPr>
              <a:t>T</a:t>
            </a:r>
            <a:r>
              <a:rPr kumimoji="0" lang="en-CA" sz="788" b="0" i="0" u="none" strike="noStrike" kern="1200" cap="none" spc="-15" normalizeH="0" baseline="0" noProof="0" dirty="0">
                <a:ln>
                  <a:noFill/>
                </a:ln>
                <a:solidFill>
                  <a:srgbClr val="FFFFFF"/>
                </a:solidFill>
                <a:effectLst/>
                <a:uLnTx/>
                <a:uFillTx/>
                <a:latin typeface="Exo" pitchFamily="2" charset="77"/>
                <a:ea typeface="+mn-ea"/>
                <a:cs typeface="Arial"/>
              </a:rPr>
              <a:t>ec</a:t>
            </a:r>
            <a:r>
              <a:rPr kumimoji="0" lang="en-CA" sz="788" b="0" i="0" u="none" strike="noStrike" kern="1200" cap="none" spc="6" normalizeH="0" baseline="0" noProof="0" dirty="0">
                <a:ln>
                  <a:noFill/>
                </a:ln>
                <a:solidFill>
                  <a:srgbClr val="FFFFFF"/>
                </a:solidFill>
                <a:effectLst/>
                <a:uLnTx/>
                <a:uFillTx/>
                <a:latin typeface="Exo" pitchFamily="2" charset="77"/>
                <a:ea typeface="+mn-ea"/>
                <a:cs typeface="Arial"/>
              </a:rPr>
              <a:t>h</a:t>
            </a:r>
            <a:r>
              <a:rPr kumimoji="0" lang="en-CA" sz="788" b="0" i="0" u="none" strike="noStrike" kern="1200" cap="none" spc="-39" normalizeH="0" baseline="0" noProof="0" dirty="0">
                <a:ln>
                  <a:noFill/>
                </a:ln>
                <a:solidFill>
                  <a:srgbClr val="FFFFFF"/>
                </a:solidFill>
                <a:effectLst/>
                <a:uLnTx/>
                <a:uFillTx/>
                <a:latin typeface="Exo" pitchFamily="2" charset="77"/>
                <a:ea typeface="+mn-ea"/>
                <a:cs typeface="Arial"/>
              </a:rPr>
              <a:t> </a:t>
            </a:r>
            <a:r>
              <a:rPr kumimoji="0" lang="en-CA" sz="788" b="0" i="0" u="none" strike="noStrike" kern="1200" cap="none" spc="-15" normalizeH="0" baseline="0" noProof="0" dirty="0">
                <a:ln>
                  <a:noFill/>
                </a:ln>
                <a:solidFill>
                  <a:srgbClr val="FFFFFF"/>
                </a:solidFill>
                <a:effectLst/>
                <a:uLnTx/>
                <a:uFillTx/>
                <a:latin typeface="Exo" pitchFamily="2" charset="77"/>
                <a:ea typeface="+mn-ea"/>
                <a:cs typeface="Arial"/>
              </a:rPr>
              <a:t>Researc</a:t>
            </a:r>
            <a:r>
              <a:rPr kumimoji="0" lang="en-CA" sz="788" b="0" i="0" u="none" strike="noStrike" kern="1200" cap="none" spc="6" normalizeH="0" baseline="0" noProof="0" dirty="0">
                <a:ln>
                  <a:noFill/>
                </a:ln>
                <a:solidFill>
                  <a:srgbClr val="FFFFFF"/>
                </a:solidFill>
                <a:effectLst/>
                <a:uLnTx/>
                <a:uFillTx/>
                <a:latin typeface="Exo" pitchFamily="2" charset="77"/>
                <a:ea typeface="+mn-ea"/>
                <a:cs typeface="Arial"/>
              </a:rPr>
              <a:t>h</a:t>
            </a:r>
            <a:r>
              <a:rPr kumimoji="0" lang="en-CA" sz="788" b="0" i="0" u="none" strike="noStrike" kern="1200" cap="none" spc="-39" normalizeH="0" baseline="0" noProof="0" dirty="0">
                <a:ln>
                  <a:noFill/>
                </a:ln>
                <a:solidFill>
                  <a:srgbClr val="FFFFFF"/>
                </a:solidFill>
                <a:effectLst/>
                <a:uLnTx/>
                <a:uFillTx/>
                <a:latin typeface="Exo" pitchFamily="2" charset="77"/>
                <a:ea typeface="+mn-ea"/>
                <a:cs typeface="Arial"/>
              </a:rPr>
              <a:t> </a:t>
            </a:r>
            <a:r>
              <a:rPr kumimoji="0" lang="en-CA" sz="788" b="0" i="0" u="none" strike="noStrike" kern="1200" cap="none" spc="-15" normalizeH="0" baseline="0" noProof="0" dirty="0">
                <a:ln>
                  <a:noFill/>
                </a:ln>
                <a:solidFill>
                  <a:srgbClr val="FFFFFF"/>
                </a:solidFill>
                <a:effectLst/>
                <a:uLnTx/>
                <a:uFillTx/>
                <a:latin typeface="Exo" pitchFamily="2" charset="77"/>
                <a:ea typeface="+mn-ea"/>
                <a:cs typeface="Arial"/>
              </a:rPr>
              <a:t>Grou</a:t>
            </a:r>
            <a:r>
              <a:rPr kumimoji="0" lang="en-CA" sz="788" b="0" i="0" u="none" strike="noStrike" kern="1200" cap="none" spc="6" normalizeH="0" baseline="0" noProof="0" dirty="0">
                <a:ln>
                  <a:noFill/>
                </a:ln>
                <a:solidFill>
                  <a:srgbClr val="FFFFFF"/>
                </a:solidFill>
                <a:effectLst/>
                <a:uLnTx/>
                <a:uFillTx/>
                <a:latin typeface="Exo" pitchFamily="2" charset="77"/>
                <a:ea typeface="+mn-ea"/>
                <a:cs typeface="Arial"/>
              </a:rPr>
              <a:t>p   |   </a:t>
            </a:r>
            <a:fld id="{81D60167-4931-47E6-BA6A-407CBD079E47}" type="slidenum">
              <a:rPr kumimoji="0" sz="788" b="0" i="0" u="none" strike="noStrike" kern="1200" cap="none" spc="6" normalizeH="0" baseline="0" noProof="0" smtClean="0">
                <a:ln>
                  <a:noFill/>
                </a:ln>
                <a:solidFill>
                  <a:srgbClr val="FFFFFF"/>
                </a:solidFill>
                <a:effectLst/>
                <a:uLnTx/>
                <a:uFillTx/>
                <a:latin typeface="Exo" pitchFamily="2" charset="77"/>
                <a:ea typeface="+mn-ea"/>
                <a:cs typeface="Arial" panose="020B0604020202020204" pitchFamily="34" charset="0"/>
              </a:rPr>
              <a:pPr marL="7700" marR="0" lvl="0" indent="0" algn="r" defTabSz="914400" rtl="0" eaLnBrk="1" fontAlgn="auto" latinLnBrk="0" hangingPunct="1">
                <a:lnSpc>
                  <a:spcPct val="100000"/>
                </a:lnSpc>
                <a:spcBef>
                  <a:spcPts val="161"/>
                </a:spcBef>
                <a:spcAft>
                  <a:spcPts val="0"/>
                </a:spcAft>
                <a:buClrTx/>
                <a:buSzTx/>
                <a:buFontTx/>
                <a:buNone/>
                <a:tabLst>
                  <a:tab pos="1309472" algn="l"/>
                </a:tabLst>
                <a:defRPr/>
              </a:pPr>
              <a:t>10</a:t>
            </a:fld>
            <a:endParaRPr kumimoji="0" sz="788" b="0" i="0" u="none" strike="noStrike" kern="1200" cap="none" spc="6" normalizeH="0" baseline="0" noProof="0" dirty="0">
              <a:ln>
                <a:noFill/>
              </a:ln>
              <a:solidFill>
                <a:srgbClr val="FFFFFF"/>
              </a:solidFill>
              <a:effectLst/>
              <a:uLnTx/>
              <a:uFillTx/>
              <a:latin typeface="Exo" pitchFamily="2" charset="77"/>
              <a:ea typeface="+mn-ea"/>
              <a:cs typeface="Arial" panose="020B0604020202020204" pitchFamily="34" charset="0"/>
            </a:endParaRPr>
          </a:p>
        </p:txBody>
      </p:sp>
      <p:sp>
        <p:nvSpPr>
          <p:cNvPr id="3" name="Title 2">
            <a:extLst>
              <a:ext uri="{FF2B5EF4-FFF2-40B4-BE49-F238E27FC236}">
                <a16:creationId xmlns:a16="http://schemas.microsoft.com/office/drawing/2014/main" id="{4A3FF544-102B-48E8-9033-F9A7D5C60557}"/>
              </a:ext>
            </a:extLst>
          </p:cNvPr>
          <p:cNvSpPr txBox="1">
            <a:spLocks/>
          </p:cNvSpPr>
          <p:nvPr>
            <p:custDataLst>
              <p:tags r:id="rId3"/>
            </p:custDataLst>
          </p:nvPr>
        </p:nvSpPr>
        <p:spPr>
          <a:xfrm>
            <a:off x="354855" y="530399"/>
            <a:ext cx="6674475" cy="1130041"/>
          </a:xfrm>
          <a:prstGeom prst="rect">
            <a:avLst/>
          </a:prstGeom>
        </p:spPr>
        <p:txBody>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2576B7"/>
                </a:solidFill>
                <a:effectLst/>
                <a:uLnTx/>
                <a:uFillTx/>
                <a:latin typeface="Montserrat SemiBold" pitchFamily="2" charset="77"/>
                <a:ea typeface="+mj-ea"/>
                <a:cs typeface="Arial" panose="020B0604020202020204" pitchFamily="34" charset="0"/>
              </a:rPr>
              <a:t>Guided Implementation</a:t>
            </a:r>
            <a:endParaRPr kumimoji="0" lang="en-CA" sz="4000" b="0" i="0" u="none" strike="noStrike" kern="1200" cap="none" spc="0" normalizeH="0" baseline="0" noProof="0" dirty="0">
              <a:ln>
                <a:noFill/>
              </a:ln>
              <a:solidFill>
                <a:srgbClr val="2576B7"/>
              </a:solidFill>
              <a:effectLst/>
              <a:uLnTx/>
              <a:uFillTx/>
              <a:latin typeface="Montserrat SemiBold" pitchFamily="2" charset="77"/>
              <a:ea typeface="+mj-ea"/>
              <a:cs typeface="Arial" panose="020B0604020202020204" pitchFamily="34" charset="0"/>
            </a:endParaRPr>
          </a:p>
        </p:txBody>
      </p:sp>
      <p:sp>
        <p:nvSpPr>
          <p:cNvPr id="4" name="Text Placeholder 3">
            <a:extLst>
              <a:ext uri="{FF2B5EF4-FFF2-40B4-BE49-F238E27FC236}">
                <a16:creationId xmlns:a16="http://schemas.microsoft.com/office/drawing/2014/main" id="{F73541B2-A2ED-44E7-838B-967AFBDA9C3D}"/>
              </a:ext>
            </a:extLst>
          </p:cNvPr>
          <p:cNvSpPr txBox="1">
            <a:spLocks/>
          </p:cNvSpPr>
          <p:nvPr>
            <p:custDataLst>
              <p:tags r:id="rId4"/>
            </p:custDataLst>
          </p:nvPr>
        </p:nvSpPr>
        <p:spPr>
          <a:xfrm>
            <a:off x="354854" y="1230096"/>
            <a:ext cx="7461054" cy="6699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494949"/>
                </a:solidFill>
                <a:effectLst/>
                <a:uLnTx/>
                <a:uFillTx/>
                <a:latin typeface="Montserrat Medium" pitchFamily="2" charset="77"/>
                <a:ea typeface="+mn-ea"/>
                <a:cs typeface="+mn-cs"/>
              </a:rPr>
              <a:t>What does a typical GI </a:t>
            </a:r>
            <a:r>
              <a:rPr kumimoji="0" lang="en-US" sz="2000" b="0" i="0" u="none" strike="noStrike" kern="1200" cap="none" spc="0" normalizeH="0" baseline="0" noProof="0" dirty="0">
                <a:ln>
                  <a:noFill/>
                </a:ln>
                <a:solidFill>
                  <a:srgbClr val="4A4A4A"/>
                </a:solidFill>
                <a:effectLst/>
                <a:uLnTx/>
                <a:uFillTx/>
                <a:latin typeface="Montserrat Medium" pitchFamily="2" charset="77"/>
                <a:ea typeface="+mn-ea"/>
                <a:cs typeface="+mn-cs"/>
              </a:rPr>
              <a:t>on</a:t>
            </a:r>
            <a:r>
              <a:rPr kumimoji="0" lang="en-US" sz="2000" b="0" i="0" u="none" strike="noStrike" kern="1200" cap="none" spc="0" normalizeH="0" baseline="0" noProof="0" dirty="0">
                <a:ln>
                  <a:noFill/>
                </a:ln>
                <a:solidFill>
                  <a:srgbClr val="494949"/>
                </a:solidFill>
                <a:effectLst/>
                <a:uLnTx/>
                <a:uFillTx/>
                <a:latin typeface="Montserrat Medium" pitchFamily="2" charset="77"/>
                <a:ea typeface="+mn-ea"/>
                <a:cs typeface="+mn-cs"/>
              </a:rPr>
              <a:t> this topic look like?</a:t>
            </a:r>
            <a:endParaRPr kumimoji="0" lang="en-CA" sz="2000" b="0" i="0" u="none" strike="noStrike" kern="1200" cap="none" spc="0" normalizeH="0" baseline="0" noProof="0" dirty="0">
              <a:ln>
                <a:noFill/>
              </a:ln>
              <a:solidFill>
                <a:srgbClr val="494949"/>
              </a:solidFill>
              <a:effectLst/>
              <a:uLnTx/>
              <a:uFillTx/>
              <a:latin typeface="Montserrat Medium" pitchFamily="2" charset="77"/>
              <a:ea typeface="+mn-ea"/>
              <a:cs typeface="+mn-cs"/>
            </a:endParaRPr>
          </a:p>
        </p:txBody>
      </p:sp>
      <p:pic>
        <p:nvPicPr>
          <p:cNvPr id="5" name="Picture 4">
            <a:extLst>
              <a:ext uri="{FF2B5EF4-FFF2-40B4-BE49-F238E27FC236}">
                <a16:creationId xmlns:a16="http://schemas.microsoft.com/office/drawing/2014/main" id="{366A3DAB-D053-472C-9609-F2792872845E}"/>
              </a:ext>
            </a:extLst>
          </p:cNvPr>
          <p:cNvPicPr>
            <a:picLocks noChangeAspect="1"/>
          </p:cNvPicPr>
          <p:nvPr>
            <p:custDataLst>
              <p:tags r:id="rId5"/>
            </p:custDataLst>
          </p:nvPr>
        </p:nvPicPr>
        <p:blipFill>
          <a:blip r:embed="rId20" cstate="screen">
            <a:extLst>
              <a:ext uri="{28A0092B-C50C-407E-A947-70E740481C1C}">
                <a14:useLocalDpi xmlns:a14="http://schemas.microsoft.com/office/drawing/2010/main"/>
              </a:ext>
            </a:extLst>
          </a:blip>
          <a:stretch>
            <a:fillRect/>
          </a:stretch>
        </p:blipFill>
        <p:spPr>
          <a:xfrm>
            <a:off x="259833" y="3268453"/>
            <a:ext cx="520953" cy="520953"/>
          </a:xfrm>
          <a:prstGeom prst="rect">
            <a:avLst/>
          </a:prstGeom>
        </p:spPr>
      </p:pic>
      <p:graphicFrame>
        <p:nvGraphicFramePr>
          <p:cNvPr id="7" name="Diagram 6">
            <a:extLst>
              <a:ext uri="{FF2B5EF4-FFF2-40B4-BE49-F238E27FC236}">
                <a16:creationId xmlns:a16="http://schemas.microsoft.com/office/drawing/2014/main" id="{B8CCC49A-D6A3-43EE-9C49-CA6B950D6A07}"/>
              </a:ext>
            </a:extLst>
          </p:cNvPr>
          <p:cNvGraphicFramePr/>
          <p:nvPr>
            <p:custDataLst>
              <p:tags r:id="rId6"/>
            </p:custDataLst>
          </p:nvPr>
        </p:nvGraphicFramePr>
        <p:xfrm>
          <a:off x="309838" y="2092161"/>
          <a:ext cx="8646551" cy="1016192"/>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sp>
        <p:nvSpPr>
          <p:cNvPr id="8" name="Rectangle 7">
            <a:extLst>
              <a:ext uri="{FF2B5EF4-FFF2-40B4-BE49-F238E27FC236}">
                <a16:creationId xmlns:a16="http://schemas.microsoft.com/office/drawing/2014/main" id="{876C24BD-7B6E-4AFE-84D3-78440DEC4C54}"/>
              </a:ext>
            </a:extLst>
          </p:cNvPr>
          <p:cNvSpPr/>
          <p:nvPr>
            <p:custDataLst>
              <p:tags r:id="rId7"/>
            </p:custDataLst>
          </p:nvPr>
        </p:nvSpPr>
        <p:spPr>
          <a:xfrm>
            <a:off x="745785" y="3315409"/>
            <a:ext cx="2215888" cy="738664"/>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#1:</a:t>
            </a: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a:t>
            </a:r>
          </a:p>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Establish a data classification steering committee</a:t>
            </a:r>
          </a:p>
        </p:txBody>
      </p:sp>
      <p:pic>
        <p:nvPicPr>
          <p:cNvPr id="9" name="Picture 8">
            <a:extLst>
              <a:ext uri="{FF2B5EF4-FFF2-40B4-BE49-F238E27FC236}">
                <a16:creationId xmlns:a16="http://schemas.microsoft.com/office/drawing/2014/main" id="{C0706F1E-A435-4E93-8FC5-B8319B197A71}"/>
              </a:ext>
            </a:extLst>
          </p:cNvPr>
          <p:cNvPicPr>
            <a:picLocks noChangeAspect="1"/>
          </p:cNvPicPr>
          <p:nvPr>
            <p:custDataLst>
              <p:tags r:id="rId8"/>
            </p:custDataLst>
          </p:nvPr>
        </p:nvPicPr>
        <p:blipFill>
          <a:blip r:embed="rId20" cstate="screen">
            <a:extLst>
              <a:ext uri="{28A0092B-C50C-407E-A947-70E740481C1C}">
                <a14:useLocalDpi xmlns:a14="http://schemas.microsoft.com/office/drawing/2010/main"/>
              </a:ext>
            </a:extLst>
          </a:blip>
          <a:stretch>
            <a:fillRect/>
          </a:stretch>
        </p:blipFill>
        <p:spPr>
          <a:xfrm>
            <a:off x="257210" y="4634193"/>
            <a:ext cx="520953" cy="520953"/>
          </a:xfrm>
          <a:prstGeom prst="rect">
            <a:avLst/>
          </a:prstGeom>
        </p:spPr>
      </p:pic>
      <p:sp>
        <p:nvSpPr>
          <p:cNvPr id="10" name="Rectangle 9">
            <a:extLst>
              <a:ext uri="{FF2B5EF4-FFF2-40B4-BE49-F238E27FC236}">
                <a16:creationId xmlns:a16="http://schemas.microsoft.com/office/drawing/2014/main" id="{0A3D6A72-FBE2-44C3-BB5A-FF3B8AE94F0A}"/>
              </a:ext>
            </a:extLst>
          </p:cNvPr>
          <p:cNvSpPr/>
          <p:nvPr>
            <p:custDataLst>
              <p:tags r:id="rId9"/>
            </p:custDataLst>
          </p:nvPr>
        </p:nvSpPr>
        <p:spPr>
          <a:xfrm>
            <a:off x="743163" y="4681149"/>
            <a:ext cx="2150188" cy="738664"/>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#2:</a:t>
            </a: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a:t>
            </a:r>
          </a:p>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Formalize data classification documentation</a:t>
            </a:r>
          </a:p>
        </p:txBody>
      </p:sp>
      <p:pic>
        <p:nvPicPr>
          <p:cNvPr id="14" name="Picture 13">
            <a:extLst>
              <a:ext uri="{FF2B5EF4-FFF2-40B4-BE49-F238E27FC236}">
                <a16:creationId xmlns:a16="http://schemas.microsoft.com/office/drawing/2014/main" id="{F3EADD81-E9B1-4D37-B4F5-B9C527649DDC}"/>
              </a:ext>
            </a:extLst>
          </p:cNvPr>
          <p:cNvPicPr>
            <a:picLocks noChangeAspect="1"/>
          </p:cNvPicPr>
          <p:nvPr>
            <p:custDataLst>
              <p:tags r:id="rId10"/>
            </p:custDataLst>
          </p:nvPr>
        </p:nvPicPr>
        <p:blipFill>
          <a:blip r:embed="rId20" cstate="screen">
            <a:extLst>
              <a:ext uri="{28A0092B-C50C-407E-A947-70E740481C1C}">
                <a14:useLocalDpi xmlns:a14="http://schemas.microsoft.com/office/drawing/2010/main"/>
              </a:ext>
            </a:extLst>
          </a:blip>
          <a:stretch>
            <a:fillRect/>
          </a:stretch>
        </p:blipFill>
        <p:spPr>
          <a:xfrm>
            <a:off x="2996053" y="3276103"/>
            <a:ext cx="520953" cy="520953"/>
          </a:xfrm>
          <a:prstGeom prst="rect">
            <a:avLst/>
          </a:prstGeom>
        </p:spPr>
      </p:pic>
      <p:sp>
        <p:nvSpPr>
          <p:cNvPr id="15" name="Rectangle 14">
            <a:extLst>
              <a:ext uri="{FF2B5EF4-FFF2-40B4-BE49-F238E27FC236}">
                <a16:creationId xmlns:a16="http://schemas.microsoft.com/office/drawing/2014/main" id="{F995F532-DAD3-413C-BF05-3C3734A69655}"/>
              </a:ext>
            </a:extLst>
          </p:cNvPr>
          <p:cNvSpPr/>
          <p:nvPr>
            <p:custDataLst>
              <p:tags r:id="rId11"/>
            </p:custDataLst>
          </p:nvPr>
        </p:nvSpPr>
        <p:spPr>
          <a:xfrm>
            <a:off x="3578484" y="3323923"/>
            <a:ext cx="1516620" cy="738664"/>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#3:</a:t>
            </a:r>
            <a:b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br>
            <a:r>
              <a:rPr kumimoji="0" lang="en-CA"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Plan data discovery</a:t>
            </a:r>
          </a:p>
          <a:p>
            <a:pPr marL="0" marR="0" lvl="0" indent="0" algn="l" defTabSz="55443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sp>
        <p:nvSpPr>
          <p:cNvPr id="16" name="Rectangle 15">
            <a:extLst>
              <a:ext uri="{FF2B5EF4-FFF2-40B4-BE49-F238E27FC236}">
                <a16:creationId xmlns:a16="http://schemas.microsoft.com/office/drawing/2014/main" id="{6D800CA0-031A-458F-90E4-1C272CCDB6E4}"/>
              </a:ext>
            </a:extLst>
          </p:cNvPr>
          <p:cNvSpPr/>
          <p:nvPr>
            <p:custDataLst>
              <p:tags r:id="rId12"/>
            </p:custDataLst>
          </p:nvPr>
        </p:nvSpPr>
        <p:spPr>
          <a:xfrm>
            <a:off x="3578483" y="4645635"/>
            <a:ext cx="2064041" cy="738664"/>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#4: </a:t>
            </a:r>
          </a:p>
          <a:p>
            <a:pPr marL="0" marR="0" lvl="0" indent="0" algn="l" defTabSz="554437"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Implement data discovery</a:t>
            </a:r>
          </a:p>
          <a:p>
            <a:pPr marL="0" marR="0" lvl="0" indent="0" algn="l" defTabSz="554437"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pic>
        <p:nvPicPr>
          <p:cNvPr id="18" name="Picture 17">
            <a:extLst>
              <a:ext uri="{FF2B5EF4-FFF2-40B4-BE49-F238E27FC236}">
                <a16:creationId xmlns:a16="http://schemas.microsoft.com/office/drawing/2014/main" id="{9E229D89-0003-4F5C-8E9E-C7C880A7FA8F}"/>
              </a:ext>
            </a:extLst>
          </p:cNvPr>
          <p:cNvPicPr>
            <a:picLocks noChangeAspect="1"/>
          </p:cNvPicPr>
          <p:nvPr>
            <p:custDataLst>
              <p:tags r:id="rId13"/>
            </p:custDataLst>
          </p:nvPr>
        </p:nvPicPr>
        <p:blipFill>
          <a:blip r:embed="rId20" cstate="screen">
            <a:extLst>
              <a:ext uri="{28A0092B-C50C-407E-A947-70E740481C1C}">
                <a14:useLocalDpi xmlns:a14="http://schemas.microsoft.com/office/drawing/2010/main"/>
              </a:ext>
            </a:extLst>
          </a:blip>
          <a:stretch>
            <a:fillRect/>
          </a:stretch>
        </p:blipFill>
        <p:spPr>
          <a:xfrm>
            <a:off x="2988141" y="4633330"/>
            <a:ext cx="520953" cy="520953"/>
          </a:xfrm>
          <a:prstGeom prst="rect">
            <a:avLst/>
          </a:prstGeom>
        </p:spPr>
      </p:pic>
      <p:pic>
        <p:nvPicPr>
          <p:cNvPr id="24" name="Picture 23">
            <a:extLst>
              <a:ext uri="{FF2B5EF4-FFF2-40B4-BE49-F238E27FC236}">
                <a16:creationId xmlns:a16="http://schemas.microsoft.com/office/drawing/2014/main" id="{368B60EB-C827-4EC6-A97F-5F8A688424CC}"/>
              </a:ext>
            </a:extLst>
          </p:cNvPr>
          <p:cNvPicPr>
            <a:picLocks noChangeAspect="1"/>
          </p:cNvPicPr>
          <p:nvPr>
            <p:custDataLst>
              <p:tags r:id="rId14"/>
            </p:custDataLst>
          </p:nvPr>
        </p:nvPicPr>
        <p:blipFill>
          <a:blip r:embed="rId20" cstate="screen">
            <a:extLst>
              <a:ext uri="{28A0092B-C50C-407E-A947-70E740481C1C}">
                <a14:useLocalDpi xmlns:a14="http://schemas.microsoft.com/office/drawing/2010/main"/>
              </a:ext>
            </a:extLst>
          </a:blip>
          <a:stretch>
            <a:fillRect/>
          </a:stretch>
        </p:blipFill>
        <p:spPr>
          <a:xfrm>
            <a:off x="5610842" y="3295046"/>
            <a:ext cx="520953" cy="520953"/>
          </a:xfrm>
          <a:prstGeom prst="rect">
            <a:avLst/>
          </a:prstGeom>
        </p:spPr>
      </p:pic>
      <p:sp>
        <p:nvSpPr>
          <p:cNvPr id="25" name="Rectangle 24">
            <a:extLst>
              <a:ext uri="{FF2B5EF4-FFF2-40B4-BE49-F238E27FC236}">
                <a16:creationId xmlns:a16="http://schemas.microsoft.com/office/drawing/2014/main" id="{41B92865-F37C-4DD3-84FE-E43198CB0221}"/>
              </a:ext>
            </a:extLst>
          </p:cNvPr>
          <p:cNvSpPr/>
          <p:nvPr>
            <p:custDataLst>
              <p:tags r:id="rId15"/>
            </p:custDataLst>
          </p:nvPr>
        </p:nvSpPr>
        <p:spPr>
          <a:xfrm>
            <a:off x="6096794" y="3342001"/>
            <a:ext cx="1296307" cy="523220"/>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#5:</a:t>
            </a: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a:t>
            </a:r>
          </a:p>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Classify the data</a:t>
            </a:r>
          </a:p>
        </p:txBody>
      </p:sp>
      <p:sp>
        <p:nvSpPr>
          <p:cNvPr id="26" name="Rectangle 25">
            <a:extLst>
              <a:ext uri="{FF2B5EF4-FFF2-40B4-BE49-F238E27FC236}">
                <a16:creationId xmlns:a16="http://schemas.microsoft.com/office/drawing/2014/main" id="{00B56B9E-6653-467B-918F-AD7214396EEF}"/>
              </a:ext>
            </a:extLst>
          </p:cNvPr>
          <p:cNvSpPr/>
          <p:nvPr>
            <p:custDataLst>
              <p:tags r:id="rId16"/>
            </p:custDataLst>
          </p:nvPr>
        </p:nvSpPr>
        <p:spPr>
          <a:xfrm>
            <a:off x="6096794" y="4663714"/>
            <a:ext cx="1719114" cy="738664"/>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#6:</a:t>
            </a: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a:t>
            </a:r>
          </a:p>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Maintain and optimize the program</a:t>
            </a:r>
          </a:p>
        </p:txBody>
      </p:sp>
      <p:pic>
        <p:nvPicPr>
          <p:cNvPr id="28" name="Picture 27">
            <a:extLst>
              <a:ext uri="{FF2B5EF4-FFF2-40B4-BE49-F238E27FC236}">
                <a16:creationId xmlns:a16="http://schemas.microsoft.com/office/drawing/2014/main" id="{9FE0DC71-AD8A-4A10-A4AD-A1A5FC4F2C88}"/>
              </a:ext>
            </a:extLst>
          </p:cNvPr>
          <p:cNvPicPr>
            <a:picLocks noChangeAspect="1"/>
          </p:cNvPicPr>
          <p:nvPr>
            <p:custDataLst>
              <p:tags r:id="rId17"/>
            </p:custDataLst>
          </p:nvPr>
        </p:nvPicPr>
        <p:blipFill>
          <a:blip r:embed="rId20" cstate="screen">
            <a:extLst>
              <a:ext uri="{28A0092B-C50C-407E-A947-70E740481C1C}">
                <a14:useLocalDpi xmlns:a14="http://schemas.microsoft.com/office/drawing/2010/main"/>
              </a:ext>
            </a:extLst>
          </a:blip>
          <a:stretch>
            <a:fillRect/>
          </a:stretch>
        </p:blipFill>
        <p:spPr>
          <a:xfrm>
            <a:off x="5602930" y="4652273"/>
            <a:ext cx="520953" cy="520953"/>
          </a:xfrm>
          <a:prstGeom prst="rect">
            <a:avLst/>
          </a:prstGeom>
        </p:spPr>
      </p:pic>
      <p:sp>
        <p:nvSpPr>
          <p:cNvPr id="31" name="TextBox 30">
            <a:extLst>
              <a:ext uri="{FF2B5EF4-FFF2-40B4-BE49-F238E27FC236}">
                <a16:creationId xmlns:a16="http://schemas.microsoft.com/office/drawing/2014/main" id="{3C951CA7-C56F-4944-A437-B07E96483324}"/>
              </a:ext>
            </a:extLst>
          </p:cNvPr>
          <p:cNvSpPr txBox="1"/>
          <p:nvPr>
            <p:custDataLst>
              <p:tags r:id="rId18"/>
            </p:custDataLst>
          </p:nvPr>
        </p:nvSpPr>
        <p:spPr>
          <a:xfrm>
            <a:off x="9423238" y="943806"/>
            <a:ext cx="2693370" cy="4046565"/>
          </a:xfrm>
          <a:prstGeom prst="rect">
            <a:avLst/>
          </a:prstGeom>
        </p:spPr>
        <p:txBody>
          <a:bodyPr vert="horz" wrap="square" lIns="0" tIns="6930" rIns="0" bIns="0" rtlCol="0" anchor="t">
            <a:spAutoFit/>
          </a:bodyPr>
          <a:lstStyle/>
          <a:p>
            <a:pPr marL="7620" marR="242570" lvl="0" indent="0" algn="l" defTabSz="554437" rtl="0" eaLnBrk="1" fontAlgn="auto" latinLnBrk="0" hangingPunct="1">
              <a:lnSpc>
                <a:spcPct val="100000"/>
              </a:lnSpc>
              <a:spcBef>
                <a:spcPts val="55"/>
              </a:spcBef>
              <a:spcAft>
                <a:spcPts val="0"/>
              </a:spcAft>
              <a:buClrTx/>
              <a:buSzTx/>
              <a:buFontTx/>
              <a:buNone/>
              <a:tabLst/>
              <a:defRPr/>
            </a:pPr>
            <a:r>
              <a:rPr kumimoji="0" lang="en-US" sz="2000" b="0" i="0" u="none" strike="noStrike" kern="1200" cap="none" spc="-30" normalizeH="0" baseline="0" noProof="0" dirty="0">
                <a:ln>
                  <a:noFill/>
                </a:ln>
                <a:solidFill>
                  <a:srgbClr val="FFFFFF"/>
                </a:solidFill>
                <a:effectLst/>
                <a:uLnTx/>
                <a:uFillTx/>
                <a:latin typeface="Montserrat Medium" pitchFamily="2" charset="77"/>
                <a:ea typeface="+mn-ea"/>
                <a:cs typeface="Arial Narrow"/>
              </a:rPr>
              <a:t>A Guided Implementation (GI) is a series </a:t>
            </a:r>
            <a:endParaRPr kumimoji="0" lang="en-US" sz="1092" b="0" i="0" u="none" strike="noStrike" kern="1200" cap="none" spc="0" normalizeH="0" baseline="0" noProof="0" dirty="0">
              <a:ln>
                <a:noFill/>
              </a:ln>
              <a:solidFill>
                <a:srgbClr val="494949"/>
              </a:solidFill>
              <a:effectLst/>
              <a:uLnTx/>
              <a:uFillTx/>
              <a:latin typeface="Calibri" panose="020F0502020204030204"/>
              <a:ea typeface="+mn-ea"/>
              <a:cs typeface="+mn-cs"/>
            </a:endParaRPr>
          </a:p>
          <a:p>
            <a:pPr marL="7620" marR="242570" lvl="0" indent="0" algn="l" defTabSz="554437" rtl="0" eaLnBrk="1" fontAlgn="auto" latinLnBrk="0" hangingPunct="1">
              <a:lnSpc>
                <a:spcPct val="100000"/>
              </a:lnSpc>
              <a:spcBef>
                <a:spcPts val="55"/>
              </a:spcBef>
              <a:spcAft>
                <a:spcPts val="0"/>
              </a:spcAft>
              <a:buClrTx/>
              <a:buSzTx/>
              <a:buFontTx/>
              <a:buNone/>
              <a:tabLst/>
              <a:defRPr/>
            </a:pPr>
            <a:r>
              <a:rPr kumimoji="0" lang="en-US" sz="2000" b="0" i="0" u="none" strike="noStrike" kern="1200" cap="none" spc="-30" normalizeH="0" baseline="0" noProof="0" dirty="0">
                <a:ln>
                  <a:noFill/>
                </a:ln>
                <a:solidFill>
                  <a:srgbClr val="FFFFFF"/>
                </a:solidFill>
                <a:effectLst/>
                <a:uLnTx/>
                <a:uFillTx/>
                <a:latin typeface="Montserrat Medium" pitchFamily="2" charset="77"/>
                <a:ea typeface="+mn-ea"/>
                <a:cs typeface="Arial Narrow"/>
              </a:rPr>
              <a:t>of calls with an Info-Tech analyst to help implement the project.</a:t>
            </a:r>
          </a:p>
          <a:p>
            <a:pPr marL="7620" marR="242570" lvl="0" indent="0" algn="l" defTabSz="554437" rtl="0" eaLnBrk="1" fontAlgn="auto" latinLnBrk="0" hangingPunct="1">
              <a:lnSpc>
                <a:spcPct val="100000"/>
              </a:lnSpc>
              <a:spcBef>
                <a:spcPts val="55"/>
              </a:spcBef>
              <a:spcAft>
                <a:spcPts val="0"/>
              </a:spcAft>
              <a:buClrTx/>
              <a:buSzTx/>
              <a:buFontTx/>
              <a:buNone/>
              <a:tabLst/>
              <a:defRPr/>
            </a:pPr>
            <a:endParaRPr kumimoji="0" lang="en-US" sz="2000" b="0" i="0" u="none" strike="noStrike" kern="1200" cap="none" spc="-30" normalizeH="0" baseline="0" noProof="0" dirty="0">
              <a:ln>
                <a:noFill/>
              </a:ln>
              <a:solidFill>
                <a:srgbClr val="FFFFFF"/>
              </a:solidFill>
              <a:effectLst/>
              <a:uLnTx/>
              <a:uFillTx/>
              <a:latin typeface="Montserrat Medium" pitchFamily="2" charset="77"/>
              <a:ea typeface="+mn-ea"/>
              <a:cs typeface="Arial Narrow"/>
            </a:endParaRPr>
          </a:p>
          <a:p>
            <a:pPr marL="7620" marR="242570" lvl="0" indent="0" algn="l" defTabSz="554437" rtl="0" eaLnBrk="1" fontAlgn="auto" latinLnBrk="0" hangingPunct="1">
              <a:lnSpc>
                <a:spcPct val="100000"/>
              </a:lnSpc>
              <a:spcBef>
                <a:spcPts val="55"/>
              </a:spcBef>
              <a:spcAft>
                <a:spcPts val="0"/>
              </a:spcAft>
              <a:buClrTx/>
              <a:buSzTx/>
              <a:buFontTx/>
              <a:buNone/>
              <a:tabLst/>
              <a:defRPr/>
            </a:pPr>
            <a:r>
              <a:rPr kumimoji="0" lang="en-US" sz="2000" b="0" i="0" u="none" strike="noStrike" kern="1200" cap="none" spc="-30" normalizeH="0" baseline="0" noProof="0" dirty="0">
                <a:ln>
                  <a:noFill/>
                </a:ln>
                <a:solidFill>
                  <a:srgbClr val="FFFFFF"/>
                </a:solidFill>
                <a:effectLst/>
                <a:uLnTx/>
                <a:uFillTx/>
                <a:latin typeface="Montserrat Medium"/>
                <a:ea typeface="+mn-ea"/>
                <a:cs typeface="Arial Narrow"/>
              </a:rPr>
              <a:t>A typical GI for this project is </a:t>
            </a:r>
            <a:r>
              <a:rPr lang="en-US" sz="2000" spc="-30" dirty="0">
                <a:solidFill>
                  <a:srgbClr val="FFFFFF"/>
                </a:solidFill>
                <a:latin typeface="Montserrat Medium"/>
                <a:cs typeface="Arial Narrow"/>
              </a:rPr>
              <a:t>four to six</a:t>
            </a:r>
            <a:r>
              <a:rPr kumimoji="0" lang="en-US" sz="2000" b="0" i="0" u="none" strike="noStrike" kern="1200" cap="none" spc="-30" normalizeH="0" baseline="0" noProof="0" dirty="0">
                <a:ln>
                  <a:noFill/>
                </a:ln>
                <a:solidFill>
                  <a:srgbClr val="FFFFFF"/>
                </a:solidFill>
                <a:effectLst/>
                <a:uLnTx/>
                <a:uFillTx/>
                <a:latin typeface="Montserrat Medium"/>
                <a:ea typeface="+mn-ea"/>
                <a:cs typeface="Arial Narrow"/>
              </a:rPr>
              <a:t> calls over the course of four to </a:t>
            </a:r>
            <a:r>
              <a:rPr lang="en-US" sz="2000" spc="-30" dirty="0">
                <a:solidFill>
                  <a:srgbClr val="FFFFFF"/>
                </a:solidFill>
                <a:latin typeface="Montserrat Medium"/>
                <a:cs typeface="Arial Narrow"/>
              </a:rPr>
              <a:t>six </a:t>
            </a:r>
            <a:r>
              <a:rPr kumimoji="0" lang="en-US" sz="2000" b="0" i="0" u="none" strike="noStrike" kern="1200" cap="none" spc="-30" normalizeH="0" baseline="0" noProof="0" dirty="0">
                <a:ln>
                  <a:noFill/>
                </a:ln>
                <a:solidFill>
                  <a:srgbClr val="FFFFFF"/>
                </a:solidFill>
                <a:effectLst/>
                <a:uLnTx/>
                <a:uFillTx/>
                <a:latin typeface="Montserrat Medium"/>
                <a:ea typeface="+mn-ea"/>
                <a:cs typeface="Arial Narrow"/>
              </a:rPr>
              <a:t>months.</a:t>
            </a:r>
          </a:p>
        </p:txBody>
      </p:sp>
    </p:spTree>
    <p:extLst>
      <p:ext uri="{BB962C8B-B14F-4D97-AF65-F5344CB8AC3E}">
        <p14:creationId xmlns:p14="http://schemas.microsoft.com/office/powerpoint/2010/main" val="229917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EA4694C-54A6-46F0-8E70-B717AA3158DE}"/>
              </a:ext>
            </a:extLst>
          </p:cNvPr>
          <p:cNvSpPr txBox="1">
            <a:spLocks/>
          </p:cNvSpPr>
          <p:nvPr/>
        </p:nvSpPr>
        <p:spPr>
          <a:xfrm>
            <a:off x="354106" y="528985"/>
            <a:ext cx="8623208" cy="542716"/>
          </a:xfrm>
          <a:prstGeom prst="rect">
            <a:avLst/>
          </a:prstGeom>
        </p:spPr>
        <p:txBody>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4000" b="0" i="0" u="none" strike="noStrike" kern="1200" cap="none" spc="0" normalizeH="0" baseline="0" noProof="0" dirty="0">
                <a:ln>
                  <a:noFill/>
                </a:ln>
                <a:solidFill>
                  <a:srgbClr val="2576B7"/>
                </a:solidFill>
                <a:effectLst/>
                <a:uLnTx/>
                <a:uFillTx/>
                <a:latin typeface="Montserrat SemiBold" pitchFamily="2" charset="77"/>
                <a:ea typeface="+mj-ea"/>
                <a:cs typeface="Arial" panose="020B0604020202020204" pitchFamily="34" charset="0"/>
              </a:rPr>
              <a:t>Workshop Overview</a:t>
            </a:r>
          </a:p>
        </p:txBody>
      </p:sp>
      <p:graphicFrame>
        <p:nvGraphicFramePr>
          <p:cNvPr id="5" name="Table 2">
            <a:extLst>
              <a:ext uri="{FF2B5EF4-FFF2-40B4-BE49-F238E27FC236}">
                <a16:creationId xmlns:a16="http://schemas.microsoft.com/office/drawing/2014/main" id="{A2C116FC-287E-48F3-B2A5-369EDCD091AC}"/>
              </a:ext>
            </a:extLst>
          </p:cNvPr>
          <p:cNvGraphicFramePr>
            <a:graphicFrameLocks noGrp="1"/>
          </p:cNvGraphicFramePr>
          <p:nvPr>
            <p:extLst>
              <p:ext uri="{D42A27DB-BD31-4B8C-83A1-F6EECF244321}">
                <p14:modId xmlns:p14="http://schemas.microsoft.com/office/powerpoint/2010/main" val="2569356989"/>
              </p:ext>
            </p:extLst>
          </p:nvPr>
        </p:nvGraphicFramePr>
        <p:xfrm>
          <a:off x="354106" y="1215542"/>
          <a:ext cx="11539445" cy="5595242"/>
        </p:xfrm>
        <a:graphic>
          <a:graphicData uri="http://schemas.openxmlformats.org/drawingml/2006/table">
            <a:tbl>
              <a:tblPr firstRow="1" bandRow="1">
                <a:tableStyleId>{5C22544A-7EE6-4342-B048-85BDC9FD1C3A}</a:tableStyleId>
              </a:tblPr>
              <a:tblGrid>
                <a:gridCol w="434955">
                  <a:extLst>
                    <a:ext uri="{9D8B030D-6E8A-4147-A177-3AD203B41FA5}">
                      <a16:colId xmlns:a16="http://schemas.microsoft.com/office/drawing/2014/main" val="20000"/>
                    </a:ext>
                  </a:extLst>
                </a:gridCol>
                <a:gridCol w="2220898">
                  <a:extLst>
                    <a:ext uri="{9D8B030D-6E8A-4147-A177-3AD203B41FA5}">
                      <a16:colId xmlns:a16="http://schemas.microsoft.com/office/drawing/2014/main" val="20001"/>
                    </a:ext>
                  </a:extLst>
                </a:gridCol>
                <a:gridCol w="2220898">
                  <a:extLst>
                    <a:ext uri="{9D8B030D-6E8A-4147-A177-3AD203B41FA5}">
                      <a16:colId xmlns:a16="http://schemas.microsoft.com/office/drawing/2014/main" val="20002"/>
                    </a:ext>
                  </a:extLst>
                </a:gridCol>
                <a:gridCol w="2220898">
                  <a:extLst>
                    <a:ext uri="{9D8B030D-6E8A-4147-A177-3AD203B41FA5}">
                      <a16:colId xmlns:a16="http://schemas.microsoft.com/office/drawing/2014/main" val="20003"/>
                    </a:ext>
                  </a:extLst>
                </a:gridCol>
                <a:gridCol w="2220898">
                  <a:extLst>
                    <a:ext uri="{9D8B030D-6E8A-4147-A177-3AD203B41FA5}">
                      <a16:colId xmlns:a16="http://schemas.microsoft.com/office/drawing/2014/main" val="20004"/>
                    </a:ext>
                  </a:extLst>
                </a:gridCol>
                <a:gridCol w="2220898">
                  <a:extLst>
                    <a:ext uri="{9D8B030D-6E8A-4147-A177-3AD203B41FA5}">
                      <a16:colId xmlns:a16="http://schemas.microsoft.com/office/drawing/2014/main" val="20005"/>
                    </a:ext>
                  </a:extLst>
                </a:gridCol>
              </a:tblGrid>
              <a:tr h="448184">
                <a:tc>
                  <a:txBody>
                    <a:bodyPr/>
                    <a:lstStyle/>
                    <a:p>
                      <a:pPr algn="ctr"/>
                      <a:endParaRPr lang="en-CA" sz="1200" b="1" dirty="0">
                        <a:solidFill>
                          <a:schemeClr val="bg1"/>
                        </a:solidFill>
                        <a:latin typeface="Roboto" panose="02000000000000000000" pitchFamily="2" charset="0"/>
                        <a:ea typeface="Roboto" panose="02000000000000000000" pitchFamily="2" charset="0"/>
                      </a:endParaRPr>
                    </a:p>
                  </a:txBody>
                  <a:tcPr anchor="ctr">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2000" b="1" i="0" dirty="0">
                          <a:solidFill>
                            <a:schemeClr val="bg1"/>
                          </a:solidFill>
                          <a:latin typeface="Montserrat SemiBold"/>
                          <a:ea typeface="Roboto"/>
                        </a:rPr>
                        <a:t>Day 1</a:t>
                      </a:r>
                    </a:p>
                  </a:txBody>
                  <a:tcPr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CAED4"/>
                    </a:solidFill>
                  </a:tcPr>
                </a:tc>
                <a:tc>
                  <a:txBody>
                    <a:bodyPr/>
                    <a:lstStyle/>
                    <a:p>
                      <a:pPr algn="ctr"/>
                      <a:r>
                        <a:rPr lang="en-CA" sz="2000" b="1" i="0" dirty="0">
                          <a:solidFill>
                            <a:schemeClr val="bg1"/>
                          </a:solidFill>
                          <a:latin typeface="Montserrat SemiBold"/>
                          <a:ea typeface="Roboto"/>
                        </a:rPr>
                        <a:t>Day 2</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5191C5"/>
                    </a:solidFill>
                  </a:tcPr>
                </a:tc>
                <a:tc>
                  <a:txBody>
                    <a:bodyPr/>
                    <a:lstStyle/>
                    <a:p>
                      <a:pPr algn="ctr"/>
                      <a:r>
                        <a:rPr lang="en-CA" sz="2000" b="1" i="0" dirty="0">
                          <a:solidFill>
                            <a:schemeClr val="bg1"/>
                          </a:solidFill>
                          <a:latin typeface="Montserrat SemiBold"/>
                          <a:ea typeface="Roboto"/>
                        </a:rPr>
                        <a:t>Day 3</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2576B7"/>
                    </a:solidFill>
                  </a:tcPr>
                </a:tc>
                <a:tc>
                  <a:txBody>
                    <a:bodyPr/>
                    <a:lstStyle/>
                    <a:p>
                      <a:pPr algn="ctr"/>
                      <a:r>
                        <a:rPr lang="en-CA" sz="2000" b="1" i="0" dirty="0">
                          <a:solidFill>
                            <a:schemeClr val="bg1"/>
                          </a:solidFill>
                          <a:latin typeface="Montserrat SemiBold"/>
                          <a:ea typeface="Roboto"/>
                        </a:rPr>
                        <a:t>Day 4</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1E5E92"/>
                    </a:solidFill>
                  </a:tcPr>
                </a:tc>
                <a:tc>
                  <a:txBody>
                    <a:bodyPr/>
                    <a:lstStyle/>
                    <a:p>
                      <a:pPr algn="ctr"/>
                      <a:r>
                        <a:rPr lang="en-CA" sz="2000" b="1" i="0" baseline="0" dirty="0">
                          <a:solidFill>
                            <a:schemeClr val="bg1"/>
                          </a:solidFill>
                          <a:latin typeface="Montserrat SemiBold"/>
                          <a:ea typeface="Roboto"/>
                        </a:rPr>
                        <a:t>Day 5</a:t>
                      </a:r>
                      <a:endParaRPr lang="en-CA" sz="2000" b="1" i="0" dirty="0">
                        <a:solidFill>
                          <a:schemeClr val="bg1"/>
                        </a:solidFill>
                        <a:latin typeface="Montserrat SemiBold"/>
                        <a:ea typeface="Roboto"/>
                      </a:endParaRPr>
                    </a:p>
                  </a:txBody>
                  <a:tcPr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16476E"/>
                    </a:solidFill>
                  </a:tcPr>
                </a:tc>
                <a:extLst>
                  <a:ext uri="{0D108BD9-81ED-4DB2-BD59-A6C34878D82A}">
                    <a16:rowId xmlns:a16="http://schemas.microsoft.com/office/drawing/2014/main" val="10000"/>
                  </a:ext>
                </a:extLst>
              </a:tr>
              <a:tr h="502910">
                <a:tc rowSpan="2">
                  <a:txBody>
                    <a:bodyPr/>
                    <a:lstStyle/>
                    <a:p>
                      <a:pPr marL="215900" indent="-457200" algn="ctr">
                        <a:spcAft>
                          <a:spcPts val="500"/>
                        </a:spcAft>
                      </a:pPr>
                      <a:r>
                        <a:rPr lang="en-CA" sz="1600" b="1" i="0" baseline="0" dirty="0">
                          <a:solidFill>
                            <a:srgbClr val="2576B7"/>
                          </a:solidFill>
                          <a:latin typeface="Montserrat SemiBold"/>
                          <a:ea typeface="Roboto"/>
                        </a:rPr>
                        <a:t>Activities</a:t>
                      </a:r>
                    </a:p>
                  </a:txBody>
                  <a:tcPr vert="vert270" anchor="ctr">
                    <a:lnL w="19050" cap="flat" cmpd="sng" algn="ctr">
                      <a:solidFill>
                        <a:schemeClr val="bg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CA" sz="1200" b="1" i="0" dirty="0">
                          <a:solidFill>
                            <a:srgbClr val="7CAED4"/>
                          </a:solidFill>
                          <a:latin typeface="Montserrat SemiBold"/>
                          <a:ea typeface="Roboto"/>
                        </a:rPr>
                        <a:t>Formalize the Classification Program</a:t>
                      </a:r>
                    </a:p>
                  </a:txBody>
                  <a:tcPr marL="108000" marR="108000" marT="14400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ts val="1500"/>
                        </a:lnSpc>
                        <a:spcBef>
                          <a:spcPts val="0"/>
                        </a:spcBef>
                        <a:spcAft>
                          <a:spcPts val="0"/>
                        </a:spcAft>
                        <a:buClrTx/>
                        <a:buSzTx/>
                        <a:buFontTx/>
                        <a:buNone/>
                        <a:tabLst/>
                        <a:defRPr/>
                      </a:pPr>
                      <a:r>
                        <a:rPr lang="en-CA" sz="1200" b="1" i="0" dirty="0">
                          <a:solidFill>
                            <a:srgbClr val="5191C5"/>
                          </a:solidFill>
                          <a:latin typeface="Montserrat SemiBold"/>
                          <a:ea typeface="Roboto"/>
                        </a:rPr>
                        <a:t>Discover the Data</a:t>
                      </a:r>
                    </a:p>
                  </a:txBody>
                  <a:tcPr marL="108000" marR="108000" marT="14400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CA" sz="1200" b="1" i="0" dirty="0">
                          <a:solidFill>
                            <a:srgbClr val="2576B7"/>
                          </a:solidFill>
                          <a:latin typeface="Montserrat SemiBold"/>
                          <a:ea typeface="Roboto"/>
                        </a:rPr>
                        <a:t>Classify the Data</a:t>
                      </a:r>
                    </a:p>
                  </a:txBody>
                  <a:tcPr marL="108000" marR="108000" marT="14400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US" sz="1200" b="1" i="0" dirty="0">
                          <a:solidFill>
                            <a:srgbClr val="1E5E92"/>
                          </a:solidFill>
                          <a:latin typeface="Montserrat SemiBold"/>
                          <a:ea typeface="Roboto"/>
                        </a:rPr>
                        <a:t>Plan to Implement the Program</a:t>
                      </a:r>
                    </a:p>
                  </a:txBody>
                  <a:tcPr marL="108000" marR="108000" marT="14400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CA" sz="1200" b="1" i="0" dirty="0">
                          <a:solidFill>
                            <a:srgbClr val="16476E"/>
                          </a:solidFill>
                          <a:latin typeface="Montserrat SemiBold"/>
                          <a:ea typeface="Roboto"/>
                        </a:rPr>
                        <a:t>Next Steps and </a:t>
                      </a:r>
                      <a:br>
                        <a:rPr lang="en-CA" sz="1200" b="1" i="0" dirty="0">
                          <a:solidFill>
                            <a:srgbClr val="16476E"/>
                          </a:solidFill>
                          <a:latin typeface="Montserrat SemiBold"/>
                          <a:ea typeface="Roboto"/>
                        </a:rPr>
                      </a:br>
                      <a:r>
                        <a:rPr lang="en-CA" sz="1200" b="1" i="0" dirty="0">
                          <a:solidFill>
                            <a:srgbClr val="16476E"/>
                          </a:solidFill>
                          <a:latin typeface="Montserrat SemiBold"/>
                          <a:ea typeface="Roboto"/>
                        </a:rPr>
                        <a:t>Wrap-Up (offsite)</a:t>
                      </a:r>
                    </a:p>
                  </a:txBody>
                  <a:tcPr marL="108000" marR="108000" marT="144000" marB="0">
                    <a:lnL w="3175" cap="flat" cmpd="sng" algn="ctr">
                      <a:solidFill>
                        <a:schemeClr val="bg1">
                          <a:lumMod val="7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7225850"/>
                  </a:ext>
                </a:extLst>
              </a:tr>
              <a:tr h="2469967">
                <a:tc vMerge="1">
                  <a:txBody>
                    <a:bodyPr/>
                    <a:lstStyle/>
                    <a:p>
                      <a:pPr marL="216000" indent="-457200" algn="ctr">
                        <a:spcAft>
                          <a:spcPts val="500"/>
                        </a:spcAft>
                      </a:pPr>
                      <a:endParaRPr lang="en-CA" sz="1600" b="1" i="0" baseline="0">
                        <a:solidFill>
                          <a:schemeClr val="bg1"/>
                        </a:solidFill>
                        <a:latin typeface="Montserrat SemiBold" pitchFamily="2" charset="77"/>
                        <a:ea typeface="Roboto" panose="02000000000000000000" pitchFamily="2" charset="0"/>
                      </a:endParaRPr>
                    </a:p>
                  </a:txBody>
                  <a:tcPr vert="vert27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576B7"/>
                    </a:solidFill>
                  </a:tcPr>
                </a:tc>
                <a:tc>
                  <a:txBody>
                    <a:bodyPr/>
                    <a:lstStyle/>
                    <a:p>
                      <a:pPr marL="216000" marR="0" lvl="0" indent="-457200" algn="l" defTabSz="914400" rtl="0" eaLnBrk="1" fontAlgn="auto" latinLnBrk="0" hangingPunct="1">
                        <a:lnSpc>
                          <a:spcPts val="1300"/>
                        </a:lnSpc>
                        <a:spcBef>
                          <a:spcPts val="600"/>
                        </a:spcBef>
                        <a:spcAft>
                          <a:spcPts val="0"/>
                        </a:spcAft>
                        <a:buClrTx/>
                        <a:buSzTx/>
                        <a:buFontTx/>
                        <a:buNone/>
                        <a:tabLst/>
                        <a:defRPr/>
                      </a:pPr>
                      <a:r>
                        <a:rPr lang="en-US" sz="1200" b="0" i="0" dirty="0">
                          <a:solidFill>
                            <a:srgbClr val="000000"/>
                          </a:solidFill>
                          <a:latin typeface="Roboto Condensed Light" panose="02000000000000000000" pitchFamily="2" charset="0"/>
                          <a:ea typeface="Roboto Condensed Light" panose="02000000000000000000" pitchFamily="2" charset="0"/>
                        </a:rPr>
                        <a:t>1.1 Understand the benefits of data classification</a:t>
                      </a:r>
                    </a:p>
                    <a:p>
                      <a:pPr marL="216000" marR="0" lvl="0" indent="-457200" algn="l" defTabSz="914400" rtl="0" eaLnBrk="1" fontAlgn="auto" latinLnBrk="0" hangingPunct="1">
                        <a:lnSpc>
                          <a:spcPts val="1300"/>
                        </a:lnSpc>
                        <a:spcBef>
                          <a:spcPts val="600"/>
                        </a:spcBef>
                        <a:spcAft>
                          <a:spcPts val="0"/>
                        </a:spcAft>
                        <a:buClrTx/>
                        <a:buSzTx/>
                        <a:buFontTx/>
                        <a:buNone/>
                        <a:tabLst/>
                        <a:defRPr/>
                      </a:pPr>
                      <a:r>
                        <a:rPr lang="en-US" sz="1200" b="0" i="0" dirty="0">
                          <a:solidFill>
                            <a:srgbClr val="000000"/>
                          </a:solidFill>
                          <a:latin typeface="Roboto Condensed Light" panose="02000000000000000000" pitchFamily="2" charset="0"/>
                          <a:ea typeface="Roboto Condensed Light" panose="02000000000000000000" pitchFamily="2" charset="0"/>
                        </a:rPr>
                        <a:t>1.2 Discuss legal, contractual, and regulatory obligations</a:t>
                      </a:r>
                    </a:p>
                    <a:p>
                      <a:pPr marL="216000" marR="0" lvl="0" indent="-457200" algn="l" defTabSz="914400" rtl="0" eaLnBrk="1" fontAlgn="auto" latinLnBrk="0" hangingPunct="1">
                        <a:lnSpc>
                          <a:spcPts val="1300"/>
                        </a:lnSpc>
                        <a:spcBef>
                          <a:spcPts val="600"/>
                        </a:spcBef>
                        <a:spcAft>
                          <a:spcPts val="0"/>
                        </a:spcAft>
                        <a:buClrTx/>
                        <a:buSzTx/>
                        <a:buFontTx/>
                        <a:buNone/>
                        <a:tabLst/>
                        <a:defRPr/>
                      </a:pPr>
                      <a:r>
                        <a:rPr lang="en-US" sz="1200" b="0" i="0" dirty="0">
                          <a:solidFill>
                            <a:srgbClr val="000000"/>
                          </a:solidFill>
                          <a:latin typeface="Roboto Condensed Light" panose="02000000000000000000" pitchFamily="2" charset="0"/>
                          <a:ea typeface="Roboto Condensed Light" panose="02000000000000000000" pitchFamily="2" charset="0"/>
                        </a:rPr>
                        <a:t>1.3 Develop a data classification steering committee</a:t>
                      </a:r>
                    </a:p>
                    <a:p>
                      <a:pPr marL="216000" marR="0" lvl="0" indent="-457200" algn="l" defTabSz="914400" rtl="0" eaLnBrk="1" fontAlgn="auto" latinLnBrk="0" hangingPunct="1">
                        <a:lnSpc>
                          <a:spcPts val="1300"/>
                        </a:lnSpc>
                        <a:spcBef>
                          <a:spcPts val="600"/>
                        </a:spcBef>
                        <a:spcAft>
                          <a:spcPts val="0"/>
                        </a:spcAft>
                        <a:buClrTx/>
                        <a:buSzTx/>
                        <a:buFontTx/>
                        <a:buNone/>
                        <a:tabLst/>
                        <a:defRPr/>
                      </a:pPr>
                      <a:r>
                        <a:rPr lang="en-US" sz="1200" b="0" i="0" dirty="0">
                          <a:solidFill>
                            <a:srgbClr val="000000"/>
                          </a:solidFill>
                          <a:latin typeface="Roboto Condensed Light" panose="02000000000000000000" pitchFamily="2" charset="0"/>
                          <a:ea typeface="Roboto Condensed Light" panose="02000000000000000000" pitchFamily="2" charset="0"/>
                        </a:rPr>
                        <a:t>1.4 Determine the data classification scheme</a:t>
                      </a:r>
                    </a:p>
                    <a:p>
                      <a:pPr marL="216000" marR="0" lvl="0" indent="-457200" algn="l" defTabSz="914400" rtl="0" eaLnBrk="1" fontAlgn="auto" latinLnBrk="0" hangingPunct="1">
                        <a:lnSpc>
                          <a:spcPts val="1300"/>
                        </a:lnSpc>
                        <a:spcBef>
                          <a:spcPts val="600"/>
                        </a:spcBef>
                        <a:spcAft>
                          <a:spcPts val="0"/>
                        </a:spcAft>
                        <a:buClrTx/>
                        <a:buSzTx/>
                        <a:buFontTx/>
                        <a:buNone/>
                        <a:tabLst/>
                        <a:defRPr/>
                      </a:pPr>
                      <a:r>
                        <a:rPr lang="en-US" sz="1200" b="0" i="0" dirty="0">
                          <a:solidFill>
                            <a:srgbClr val="000000"/>
                          </a:solidFill>
                          <a:latin typeface="Roboto Condensed Light" panose="02000000000000000000" pitchFamily="2" charset="0"/>
                          <a:ea typeface="Roboto Condensed Light" panose="02000000000000000000" pitchFamily="2" charset="0"/>
                        </a:rPr>
                        <a:t>1.5 Develop the data classification policy</a:t>
                      </a:r>
                    </a:p>
                    <a:p>
                      <a:pPr marL="216000" marR="0" lvl="0" indent="-457200" algn="l" defTabSz="914400" rtl="0" eaLnBrk="1" fontAlgn="auto" latinLnBrk="0" hangingPunct="1">
                        <a:lnSpc>
                          <a:spcPts val="1300"/>
                        </a:lnSpc>
                        <a:spcBef>
                          <a:spcPts val="600"/>
                        </a:spcBef>
                        <a:spcAft>
                          <a:spcPts val="0"/>
                        </a:spcAft>
                        <a:buClrTx/>
                        <a:buSzTx/>
                        <a:buFontTx/>
                        <a:buNone/>
                        <a:tabLst/>
                        <a:defRPr/>
                      </a:pPr>
                      <a:r>
                        <a:rPr lang="en-US" sz="1200" b="0" i="0" dirty="0">
                          <a:solidFill>
                            <a:srgbClr val="000000"/>
                          </a:solidFill>
                          <a:latin typeface="Roboto Condensed Light" panose="02000000000000000000" pitchFamily="2" charset="0"/>
                          <a:ea typeface="Roboto Condensed Light" panose="02000000000000000000" pitchFamily="2" charset="0"/>
                        </a:rPr>
                        <a:t>1.6 Develop the data classification standard</a:t>
                      </a:r>
                    </a:p>
                    <a:p>
                      <a:pPr marL="216000" marR="0" lvl="0" indent="-457200" algn="l" defTabSz="914400" rtl="0" eaLnBrk="1" fontAlgn="auto" latinLnBrk="0" hangingPunct="1">
                        <a:lnSpc>
                          <a:spcPts val="1300"/>
                        </a:lnSpc>
                        <a:spcBef>
                          <a:spcPts val="600"/>
                        </a:spcBef>
                        <a:spcAft>
                          <a:spcPts val="0"/>
                        </a:spcAft>
                        <a:buClrTx/>
                        <a:buSzTx/>
                        <a:buFontTx/>
                        <a:buNone/>
                        <a:tabLst/>
                        <a:defRPr/>
                      </a:pPr>
                      <a:r>
                        <a:rPr lang="en-US" sz="1200" b="0" i="0" dirty="0">
                          <a:solidFill>
                            <a:srgbClr val="000000"/>
                          </a:solidFill>
                          <a:latin typeface="Roboto Condensed Light" panose="02000000000000000000" pitchFamily="2" charset="0"/>
                          <a:ea typeface="Roboto Condensed Light" panose="02000000000000000000" pitchFamily="2" charset="0"/>
                        </a:rPr>
                        <a:t>1.7 Define the data classification RACI</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6000" indent="-457200">
                        <a:lnSpc>
                          <a:spcPts val="1300"/>
                        </a:lnSpc>
                        <a:spcBef>
                          <a:spcPts val="600"/>
                        </a:spcBef>
                        <a:spcAft>
                          <a:spcPts val="0"/>
                        </a:spcAft>
                      </a:pPr>
                      <a:r>
                        <a:rPr lang="en-US" sz="1200" b="0" i="0" dirty="0">
                          <a:solidFill>
                            <a:srgbClr val="000000"/>
                          </a:solidFill>
                          <a:latin typeface="Roboto Condensed Light" panose="02000000000000000000" pitchFamily="2" charset="0"/>
                          <a:ea typeface="Roboto Condensed Light" panose="02000000000000000000" pitchFamily="2" charset="0"/>
                        </a:rPr>
                        <a:t>2.1 Discuss benefits and challenges of data discovery</a:t>
                      </a:r>
                    </a:p>
                    <a:p>
                      <a:pPr marL="216000" indent="-457200">
                        <a:lnSpc>
                          <a:spcPts val="1300"/>
                        </a:lnSpc>
                        <a:spcBef>
                          <a:spcPts val="600"/>
                        </a:spcBef>
                        <a:spcAft>
                          <a:spcPts val="0"/>
                        </a:spcAft>
                      </a:pPr>
                      <a:r>
                        <a:rPr lang="en-US" sz="1200" b="0" i="0" dirty="0">
                          <a:solidFill>
                            <a:srgbClr val="000000"/>
                          </a:solidFill>
                          <a:latin typeface="Roboto Condensed Light" panose="02000000000000000000" pitchFamily="2" charset="0"/>
                          <a:ea typeface="Roboto Condensed Light" panose="02000000000000000000" pitchFamily="2" charset="0"/>
                        </a:rPr>
                        <a:t>2.2 Discuss technology options for discovery and classification </a:t>
                      </a:r>
                    </a:p>
                    <a:p>
                      <a:pPr marL="216000" indent="-457200">
                        <a:lnSpc>
                          <a:spcPts val="1300"/>
                        </a:lnSpc>
                        <a:spcBef>
                          <a:spcPts val="600"/>
                        </a:spcBef>
                        <a:spcAft>
                          <a:spcPts val="0"/>
                        </a:spcAft>
                      </a:pPr>
                      <a:r>
                        <a:rPr lang="en-US" sz="1200" b="0" i="0" dirty="0">
                          <a:solidFill>
                            <a:srgbClr val="000000"/>
                          </a:solidFill>
                          <a:latin typeface="Roboto Condensed Light" panose="02000000000000000000" pitchFamily="2" charset="0"/>
                          <a:ea typeface="Roboto Condensed Light" panose="02000000000000000000" pitchFamily="2" charset="0"/>
                        </a:rPr>
                        <a:t>2.3 Discuss the human-based approach to data discovery </a:t>
                      </a:r>
                    </a:p>
                    <a:p>
                      <a:pPr marL="216000" indent="-457200">
                        <a:lnSpc>
                          <a:spcPts val="1300"/>
                        </a:lnSpc>
                        <a:spcBef>
                          <a:spcPts val="600"/>
                        </a:spcBef>
                        <a:spcAft>
                          <a:spcPts val="0"/>
                        </a:spcAft>
                      </a:pPr>
                      <a:r>
                        <a:rPr lang="en-US" sz="1200" b="0" i="0" dirty="0">
                          <a:solidFill>
                            <a:srgbClr val="000000"/>
                          </a:solidFill>
                          <a:latin typeface="Roboto Condensed Light" panose="02000000000000000000" pitchFamily="2" charset="0"/>
                          <a:ea typeface="Roboto Condensed Light" panose="02000000000000000000" pitchFamily="2" charset="0"/>
                        </a:rPr>
                        <a:t>2.4 Define discovery interview questions</a:t>
                      </a:r>
                    </a:p>
                    <a:p>
                      <a:pPr marL="216000" indent="-457200">
                        <a:lnSpc>
                          <a:spcPts val="1300"/>
                        </a:lnSpc>
                        <a:spcBef>
                          <a:spcPts val="600"/>
                        </a:spcBef>
                        <a:spcAft>
                          <a:spcPts val="0"/>
                        </a:spcAft>
                      </a:pPr>
                      <a:r>
                        <a:rPr lang="en-US" sz="1200" b="0" i="0" dirty="0">
                          <a:solidFill>
                            <a:srgbClr val="000000"/>
                          </a:solidFill>
                          <a:latin typeface="Roboto Condensed Light" panose="02000000000000000000" pitchFamily="2" charset="0"/>
                          <a:ea typeface="Roboto Condensed Light" panose="02000000000000000000" pitchFamily="2" charset="0"/>
                        </a:rPr>
                        <a:t>2.5 Conduct data discovery interviews (approximately two interviews)</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6000" indent="-457200">
                        <a:lnSpc>
                          <a:spcPts val="1300"/>
                        </a:lnSpc>
                        <a:spcBef>
                          <a:spcPts val="600"/>
                        </a:spcBef>
                        <a:spcAft>
                          <a:spcPts val="0"/>
                        </a:spcAft>
                      </a:pPr>
                      <a:r>
                        <a:rPr lang="en-US" sz="1200" b="0" i="0" dirty="0">
                          <a:solidFill>
                            <a:srgbClr val="000000"/>
                          </a:solidFill>
                          <a:latin typeface="Roboto Condensed Light" panose="02000000000000000000" pitchFamily="2" charset="0"/>
                          <a:ea typeface="Roboto Condensed Light" panose="02000000000000000000" pitchFamily="2" charset="0"/>
                        </a:rPr>
                        <a:t>3.1 Continue conducting interviews (approximately two interviews) and aggregate preliminary results </a:t>
                      </a:r>
                    </a:p>
                    <a:p>
                      <a:pPr marL="216000" indent="-457200">
                        <a:lnSpc>
                          <a:spcPts val="1300"/>
                        </a:lnSpc>
                        <a:spcBef>
                          <a:spcPts val="600"/>
                        </a:spcBef>
                        <a:spcAft>
                          <a:spcPts val="0"/>
                        </a:spcAft>
                      </a:pPr>
                      <a:r>
                        <a:rPr lang="en-US" sz="1200" b="0" i="0" dirty="0">
                          <a:solidFill>
                            <a:srgbClr val="000000"/>
                          </a:solidFill>
                          <a:latin typeface="Roboto Condensed Light" panose="02000000000000000000" pitchFamily="2" charset="0"/>
                          <a:ea typeface="Roboto Condensed Light" panose="02000000000000000000" pitchFamily="2" charset="0"/>
                        </a:rPr>
                        <a:t>3.2 Classify preliminary findings uncovered from interviews</a:t>
                      </a:r>
                    </a:p>
                    <a:p>
                      <a:pPr marL="216000" indent="-457200">
                        <a:lnSpc>
                          <a:spcPts val="1300"/>
                        </a:lnSpc>
                        <a:spcBef>
                          <a:spcPts val="600"/>
                        </a:spcBef>
                        <a:spcAft>
                          <a:spcPts val="0"/>
                        </a:spcAft>
                      </a:pPr>
                      <a:r>
                        <a:rPr lang="en-US" sz="1200" b="0" i="0" dirty="0">
                          <a:solidFill>
                            <a:srgbClr val="000000"/>
                          </a:solidFill>
                          <a:latin typeface="Roboto Condensed Light" panose="02000000000000000000" pitchFamily="2" charset="0"/>
                          <a:ea typeface="Roboto Condensed Light" panose="02000000000000000000" pitchFamily="2" charset="0"/>
                        </a:rPr>
                        <a:t>3.3 Understand the results of the Data Classification Inventory Tool</a:t>
                      </a:r>
                    </a:p>
                    <a:p>
                      <a:pPr marL="216000" indent="-457200">
                        <a:lnSpc>
                          <a:spcPts val="1300"/>
                        </a:lnSpc>
                        <a:spcBef>
                          <a:spcPts val="600"/>
                        </a:spcBef>
                        <a:spcAft>
                          <a:spcPts val="0"/>
                        </a:spcAft>
                      </a:pPr>
                      <a:r>
                        <a:rPr lang="en-US" sz="1200" b="0" i="0" dirty="0">
                          <a:solidFill>
                            <a:srgbClr val="000000"/>
                          </a:solidFill>
                          <a:latin typeface="Roboto Condensed Light" panose="02000000000000000000" pitchFamily="2" charset="0"/>
                          <a:ea typeface="Roboto Condensed Light" panose="02000000000000000000" pitchFamily="2" charset="0"/>
                        </a:rPr>
                        <a:t>3.4 Discuss next steps for optimizing the process</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6000" indent="-457200">
                        <a:lnSpc>
                          <a:spcPts val="1300"/>
                        </a:lnSpc>
                        <a:spcBef>
                          <a:spcPts val="600"/>
                        </a:spcBef>
                        <a:spcAft>
                          <a:spcPts val="0"/>
                        </a:spcAft>
                      </a:pPr>
                      <a:r>
                        <a:rPr lang="en-US" sz="1200" b="0" i="0" dirty="0">
                          <a:solidFill>
                            <a:srgbClr val="000000"/>
                          </a:solidFill>
                          <a:latin typeface="Roboto Condensed Light" panose="02000000000000000000" pitchFamily="2" charset="0"/>
                          <a:ea typeface="Roboto Condensed Light" panose="02000000000000000000" pitchFamily="2" charset="0"/>
                        </a:rPr>
                        <a:t>4.1 Identify data metrics to track and report</a:t>
                      </a:r>
                    </a:p>
                    <a:p>
                      <a:pPr marL="216000" indent="-457200">
                        <a:lnSpc>
                          <a:spcPts val="1300"/>
                        </a:lnSpc>
                        <a:spcBef>
                          <a:spcPts val="600"/>
                        </a:spcBef>
                        <a:spcAft>
                          <a:spcPts val="0"/>
                        </a:spcAft>
                      </a:pPr>
                      <a:r>
                        <a:rPr lang="en-US" sz="1200" b="0" i="0" dirty="0">
                          <a:solidFill>
                            <a:srgbClr val="000000"/>
                          </a:solidFill>
                          <a:latin typeface="Roboto Condensed Light" panose="02000000000000000000" pitchFamily="2" charset="0"/>
                          <a:ea typeface="Roboto Condensed Light" panose="02000000000000000000" pitchFamily="2" charset="0"/>
                        </a:rPr>
                        <a:t>4.2 Develop awareness and training material </a:t>
                      </a:r>
                    </a:p>
                    <a:p>
                      <a:pPr marL="216000" indent="-457200">
                        <a:lnSpc>
                          <a:spcPts val="1300"/>
                        </a:lnSpc>
                        <a:spcBef>
                          <a:spcPts val="600"/>
                        </a:spcBef>
                        <a:spcAft>
                          <a:spcPts val="0"/>
                        </a:spcAft>
                      </a:pPr>
                      <a:r>
                        <a:rPr lang="en-US" sz="1200" b="0" i="0" dirty="0">
                          <a:solidFill>
                            <a:srgbClr val="000000"/>
                          </a:solidFill>
                          <a:latin typeface="Roboto Condensed Light" panose="02000000000000000000" pitchFamily="2" charset="0"/>
                          <a:ea typeface="Roboto Condensed Light" panose="02000000000000000000" pitchFamily="2" charset="0"/>
                        </a:rPr>
                        <a:t>4.3 Discuss next steps for continuing the data classification initiative </a:t>
                      </a:r>
                    </a:p>
                    <a:p>
                      <a:pPr marL="216000" indent="-457200">
                        <a:lnSpc>
                          <a:spcPts val="1300"/>
                        </a:lnSpc>
                        <a:spcBef>
                          <a:spcPts val="600"/>
                        </a:spcBef>
                        <a:spcAft>
                          <a:spcPts val="0"/>
                        </a:spcAft>
                      </a:pPr>
                      <a:r>
                        <a:rPr lang="en-US" sz="1200" b="0" i="0" dirty="0">
                          <a:solidFill>
                            <a:srgbClr val="000000"/>
                          </a:solidFill>
                          <a:latin typeface="Roboto Condensed Light" panose="02000000000000000000" pitchFamily="2" charset="0"/>
                          <a:ea typeface="Roboto Condensed Light" panose="02000000000000000000" pitchFamily="2" charset="0"/>
                        </a:rPr>
                        <a:t>4.4 Debrief </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5900" indent="-457200">
                        <a:lnSpc>
                          <a:spcPts val="1300"/>
                        </a:lnSpc>
                        <a:spcBef>
                          <a:spcPts val="600"/>
                        </a:spcBef>
                        <a:spcAft>
                          <a:spcPts val="0"/>
                        </a:spcAft>
                      </a:pPr>
                      <a:r>
                        <a:rPr lang="en-CA" sz="1200" b="0" i="0" baseline="0" dirty="0">
                          <a:solidFill>
                            <a:srgbClr val="000000"/>
                          </a:solidFill>
                          <a:latin typeface="Roboto Condensed Light"/>
                          <a:ea typeface="Roboto Condensed Light"/>
                        </a:rPr>
                        <a:t>5.1 Complete in-progress deliverables from previous four days.</a:t>
                      </a:r>
                    </a:p>
                    <a:p>
                      <a:pPr marL="215900" indent="-457200">
                        <a:lnSpc>
                          <a:spcPts val="1300"/>
                        </a:lnSpc>
                        <a:spcBef>
                          <a:spcPts val="600"/>
                        </a:spcBef>
                        <a:spcAft>
                          <a:spcPts val="0"/>
                        </a:spcAft>
                      </a:pPr>
                      <a:r>
                        <a:rPr lang="en-CA" sz="1200" b="0" i="0" baseline="0" dirty="0">
                          <a:solidFill>
                            <a:srgbClr val="000000"/>
                          </a:solidFill>
                          <a:latin typeface="Roboto Condensed Light"/>
                          <a:ea typeface="Roboto Condensed Light"/>
                        </a:rPr>
                        <a:t>5.2 Set up time to review workshop deliverables and discuss next steps.</a:t>
                      </a:r>
                    </a:p>
                  </a:txBody>
                  <a:tcPr marL="144000" marR="144000" marT="72000" marB="108000">
                    <a:lnL w="3175" cap="flat" cmpd="sng" algn="ctr">
                      <a:solidFill>
                        <a:schemeClr val="bg1">
                          <a:lumMod val="7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88698">
                <a:tc>
                  <a:txBody>
                    <a:bodyPr/>
                    <a:lstStyle/>
                    <a:p>
                      <a:pPr marL="215900" marR="0" indent="-457200" algn="ctr" defTabSz="914400" rtl="0" eaLnBrk="1" fontAlgn="auto" latinLnBrk="0" hangingPunct="1">
                        <a:lnSpc>
                          <a:spcPct val="100000"/>
                        </a:lnSpc>
                        <a:spcBef>
                          <a:spcPts val="0"/>
                        </a:spcBef>
                        <a:spcAft>
                          <a:spcPts val="500"/>
                        </a:spcAft>
                        <a:buClrTx/>
                        <a:buSzTx/>
                        <a:buFontTx/>
                        <a:buNone/>
                        <a:tabLst/>
                        <a:defRPr/>
                      </a:pPr>
                      <a:r>
                        <a:rPr lang="en-CA" sz="1600" b="1" i="0" dirty="0">
                          <a:solidFill>
                            <a:srgbClr val="2576B7"/>
                          </a:solidFill>
                          <a:latin typeface="Montserrat SemiBold"/>
                          <a:ea typeface="Roboto"/>
                        </a:rPr>
                        <a:t>Deliverables</a:t>
                      </a:r>
                    </a:p>
                  </a:txBody>
                  <a:tcPr vert="vert270" anchor="ctr">
                    <a:lnL w="19050" cap="flat" cmpd="sng" algn="ctr">
                      <a:solidFill>
                        <a:schemeClr val="bg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indent="-228600">
                        <a:lnSpc>
                          <a:spcPts val="1300"/>
                        </a:lnSpc>
                        <a:spcBef>
                          <a:spcPts val="600"/>
                        </a:spcBef>
                        <a:spcAft>
                          <a:spcPts val="0"/>
                        </a:spcAft>
                        <a:buClrTx/>
                        <a:buFont typeface="+mj-lt"/>
                        <a:buAutoNum type="arabicPeriod"/>
                      </a:pPr>
                      <a:r>
                        <a:rPr lang="en-US" sz="1200" b="0" i="0" baseline="0" dirty="0">
                          <a:solidFill>
                            <a:srgbClr val="000000"/>
                          </a:solidFill>
                          <a:latin typeface="Roboto Condensed Light"/>
                          <a:ea typeface="Roboto Condensed Light"/>
                        </a:rPr>
                        <a:t>Data Classification Steering Committee Charter</a:t>
                      </a:r>
                    </a:p>
                    <a:p>
                      <a:pPr marL="228600" indent="-228600">
                        <a:lnSpc>
                          <a:spcPts val="1300"/>
                        </a:lnSpc>
                        <a:spcBef>
                          <a:spcPts val="600"/>
                        </a:spcBef>
                        <a:spcAft>
                          <a:spcPts val="0"/>
                        </a:spcAft>
                        <a:buClrTx/>
                        <a:buFont typeface="+mj-lt"/>
                        <a:buAutoNum type="arabicPeriod"/>
                      </a:pPr>
                      <a:r>
                        <a:rPr lang="en-US" sz="1200" b="0" i="0" baseline="0" dirty="0">
                          <a:solidFill>
                            <a:srgbClr val="000000"/>
                          </a:solidFill>
                          <a:latin typeface="Roboto Condensed Light"/>
                          <a:ea typeface="Roboto Condensed Light"/>
                        </a:rPr>
                        <a:t>Data Classification Policy</a:t>
                      </a:r>
                    </a:p>
                    <a:p>
                      <a:pPr marL="228600" indent="-228600">
                        <a:lnSpc>
                          <a:spcPts val="1300"/>
                        </a:lnSpc>
                        <a:spcBef>
                          <a:spcPts val="600"/>
                        </a:spcBef>
                        <a:spcAft>
                          <a:spcPts val="0"/>
                        </a:spcAft>
                        <a:buClrTx/>
                        <a:buFont typeface="+mj-lt"/>
                        <a:buAutoNum type="arabicPeriod"/>
                      </a:pPr>
                      <a:r>
                        <a:rPr lang="en-US" sz="1200" b="0" i="0" baseline="0" dirty="0">
                          <a:solidFill>
                            <a:srgbClr val="000000"/>
                          </a:solidFill>
                          <a:latin typeface="Roboto Condensed Light"/>
                          <a:ea typeface="Roboto Condensed Light"/>
                        </a:rPr>
                        <a:t>User Data Handling Requirements Tool</a:t>
                      </a:r>
                    </a:p>
                    <a:p>
                      <a:pPr marL="228600" indent="-228600">
                        <a:lnSpc>
                          <a:spcPts val="1300"/>
                        </a:lnSpc>
                        <a:spcBef>
                          <a:spcPts val="600"/>
                        </a:spcBef>
                        <a:spcAft>
                          <a:spcPts val="0"/>
                        </a:spcAft>
                        <a:buClrTx/>
                        <a:buFont typeface="+mj-lt"/>
                        <a:buAutoNum type="arabicPeriod"/>
                      </a:pPr>
                      <a:r>
                        <a:rPr lang="en-US" sz="1200" b="0" i="0" baseline="0" dirty="0">
                          <a:solidFill>
                            <a:srgbClr val="000000"/>
                          </a:solidFill>
                          <a:latin typeface="Roboto Condensed Light"/>
                          <a:ea typeface="Roboto Condensed Light"/>
                        </a:rPr>
                        <a:t>Data Classification Standard</a:t>
                      </a:r>
                    </a:p>
                    <a:p>
                      <a:pPr marL="228600" indent="-228600">
                        <a:lnSpc>
                          <a:spcPts val="1300"/>
                        </a:lnSpc>
                        <a:spcBef>
                          <a:spcPts val="600"/>
                        </a:spcBef>
                        <a:spcAft>
                          <a:spcPts val="0"/>
                        </a:spcAft>
                        <a:buClrTx/>
                        <a:buFont typeface="+mj-lt"/>
                        <a:buAutoNum type="arabicPeriod"/>
                      </a:pPr>
                      <a:r>
                        <a:rPr lang="en-US" sz="1200" b="0" i="0" baseline="0" dirty="0">
                          <a:solidFill>
                            <a:srgbClr val="000000"/>
                          </a:solidFill>
                          <a:latin typeface="Roboto Condensed Light"/>
                          <a:ea typeface="Roboto Condensed Light"/>
                        </a:rPr>
                        <a:t>Data Classification RACI Tool</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indent="-144000">
                        <a:spcAft>
                          <a:spcPts val="0"/>
                        </a:spcAft>
                        <a:buClrTx/>
                        <a:buFont typeface="+mj-lt"/>
                        <a:buAutoNum type="arabicPeriod"/>
                      </a:pPr>
                      <a:r>
                        <a:rPr lang="en-CA" sz="1200" b="0" i="0" kern="1200" baseline="0" dirty="0">
                          <a:solidFill>
                            <a:srgbClr val="000000"/>
                          </a:solidFill>
                          <a:latin typeface="Roboto Condensed Light"/>
                          <a:ea typeface="Roboto Condensed Light"/>
                          <a:cs typeface="+mn-cs"/>
                        </a:rPr>
                        <a:t>Data Discovery Interview Tracking Tool</a:t>
                      </a:r>
                    </a:p>
                    <a:p>
                      <a:pPr marL="144000" indent="-144000">
                        <a:spcAft>
                          <a:spcPts val="0"/>
                        </a:spcAft>
                        <a:buClrTx/>
                        <a:buFont typeface="+mj-lt"/>
                        <a:buAutoNum type="arabicPeriod"/>
                      </a:pPr>
                      <a:r>
                        <a:rPr lang="en-CA" sz="1200" b="0" i="0" kern="1200" baseline="0" dirty="0">
                          <a:solidFill>
                            <a:srgbClr val="000000"/>
                          </a:solidFill>
                          <a:latin typeface="Roboto Condensed Light"/>
                          <a:ea typeface="Roboto Condensed Light"/>
                          <a:cs typeface="+mn-cs"/>
                        </a:rPr>
                        <a:t>Approximately two completed interviews</a:t>
                      </a:r>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marR="0" lvl="0" indent="-1440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0" kern="1200" baseline="0" dirty="0">
                          <a:solidFill>
                            <a:srgbClr val="000000"/>
                          </a:solidFill>
                          <a:latin typeface="Roboto Condensed Light"/>
                          <a:ea typeface="Roboto Condensed Light"/>
                          <a:cs typeface="+mn-cs"/>
                        </a:rPr>
                        <a:t>Approximately two completed interviews</a:t>
                      </a:r>
                    </a:p>
                    <a:p>
                      <a:pPr marL="144000" marR="0" lvl="0" indent="-1440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0" kern="1200" baseline="0" dirty="0">
                          <a:solidFill>
                            <a:srgbClr val="000000"/>
                          </a:solidFill>
                          <a:latin typeface="Roboto Condensed Light"/>
                          <a:ea typeface="Roboto Condensed Light"/>
                          <a:cs typeface="+mn-cs"/>
                        </a:rPr>
                        <a:t>Data Classification Inventory Tool</a:t>
                      </a:r>
                    </a:p>
                    <a:p>
                      <a:pPr marL="144000" marR="0" lvl="0" indent="-1440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i="0" kern="1200" baseline="0" dirty="0">
                          <a:solidFill>
                            <a:srgbClr val="000000"/>
                          </a:solidFill>
                          <a:latin typeface="Roboto Condensed Light"/>
                          <a:ea typeface="Roboto Condensed Light"/>
                          <a:cs typeface="+mn-cs"/>
                        </a:rPr>
                        <a:t>Data Classification Verification Tool</a:t>
                      </a:r>
                      <a:endParaRPr lang="en-CA" sz="1200" b="0" i="0" kern="1200" baseline="0" dirty="0">
                        <a:solidFill>
                          <a:srgbClr val="000000"/>
                        </a:solidFill>
                        <a:latin typeface="Roboto Condensed Light"/>
                        <a:ea typeface="Roboto Condensed Light"/>
                        <a:cs typeface="+mn-cs"/>
                      </a:endParaRPr>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indent="-144000">
                        <a:spcAft>
                          <a:spcPts val="0"/>
                        </a:spcAft>
                        <a:buClrTx/>
                        <a:buFont typeface="+mj-lt"/>
                        <a:buAutoNum type="arabicPeriod"/>
                      </a:pPr>
                      <a:r>
                        <a:rPr lang="en-CA" sz="1200" b="0" i="0" kern="1200" baseline="0" dirty="0">
                          <a:solidFill>
                            <a:srgbClr val="000000"/>
                          </a:solidFill>
                          <a:latin typeface="Roboto Condensed Light"/>
                          <a:ea typeface="Roboto Condensed Light"/>
                          <a:cs typeface="+mn-cs"/>
                        </a:rPr>
                        <a:t>Data Classification Metrics Tracking Tool</a:t>
                      </a:r>
                    </a:p>
                    <a:p>
                      <a:pPr marL="144000" indent="-144000">
                        <a:spcAft>
                          <a:spcPts val="0"/>
                        </a:spcAft>
                        <a:buClrTx/>
                        <a:buFont typeface="+mj-lt"/>
                        <a:buAutoNum type="arabicPeriod"/>
                      </a:pPr>
                      <a:r>
                        <a:rPr lang="en-CA" sz="1200" b="0" i="0" kern="1200" baseline="0" dirty="0">
                          <a:solidFill>
                            <a:srgbClr val="000000"/>
                          </a:solidFill>
                          <a:latin typeface="Roboto Condensed Light"/>
                          <a:ea typeface="Roboto Condensed Light"/>
                          <a:cs typeface="+mn-cs"/>
                        </a:rPr>
                        <a:t>Data classification awareness and training material </a:t>
                      </a:r>
                    </a:p>
                  </a:txBody>
                  <a:tcP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nSpc>
                          <a:spcPts val="1300"/>
                        </a:lnSpc>
                        <a:spcBef>
                          <a:spcPts val="600"/>
                        </a:spcBef>
                        <a:spcAft>
                          <a:spcPts val="0"/>
                        </a:spcAft>
                        <a:buClrTx/>
                        <a:buFont typeface="+mj-lt"/>
                        <a:buNone/>
                      </a:pPr>
                      <a:endParaRPr lang="en-CA" sz="1200" b="0" i="0" baseline="0" dirty="0">
                        <a:solidFill>
                          <a:srgbClr val="000000"/>
                        </a:solidFill>
                        <a:latin typeface="Roboto Condensed Light" panose="02000000000000000000" pitchFamily="2" charset="0"/>
                        <a:ea typeface="Roboto Condensed Light" panose="02000000000000000000" pitchFamily="2" charset="0"/>
                      </a:endParaRPr>
                    </a:p>
                  </a:txBody>
                  <a:tcPr marL="144000" marR="144000" marT="72000" marB="108000">
                    <a:lnL w="3175" cap="flat" cmpd="sng" algn="ctr">
                      <a:solidFill>
                        <a:schemeClr val="bg1">
                          <a:lumMod val="7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6" name="Text Placeholder 29">
            <a:extLst>
              <a:ext uri="{FF2B5EF4-FFF2-40B4-BE49-F238E27FC236}">
                <a16:creationId xmlns:a16="http://schemas.microsoft.com/office/drawing/2014/main" id="{237E9D5F-7F5E-48E1-80EF-8DF1F5E7936B}"/>
              </a:ext>
            </a:extLst>
          </p:cNvPr>
          <p:cNvSpPr txBox="1">
            <a:spLocks/>
          </p:cNvSpPr>
          <p:nvPr/>
        </p:nvSpPr>
        <p:spPr>
          <a:xfrm>
            <a:off x="7096432" y="634330"/>
            <a:ext cx="4797119" cy="4373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1200" b="0" i="0" u="none" strike="noStrike" kern="1200" cap="none" spc="0" normalizeH="0" baseline="0" noProof="0" dirty="0">
                <a:ln>
                  <a:noFill/>
                </a:ln>
                <a:solidFill>
                  <a:srgbClr val="2576B7"/>
                </a:solidFill>
                <a:effectLst/>
                <a:uLnTx/>
                <a:uFillTx/>
                <a:latin typeface="Montserrat Medium" pitchFamily="2" charset="77"/>
                <a:ea typeface="+mn-ea"/>
                <a:cs typeface="Arial"/>
              </a:rPr>
              <a:t>Contact your account representative for more information.</a:t>
            </a:r>
            <a:br>
              <a:rPr kumimoji="0" lang="en-CA" sz="2800" b="0" i="0" u="none" strike="noStrike" kern="1200" cap="none" spc="0" normalizeH="0" baseline="0" noProof="0" dirty="0">
                <a:ln>
                  <a:noFill/>
                </a:ln>
                <a:solidFill>
                  <a:srgbClr val="494949"/>
                </a:solidFill>
                <a:effectLst/>
                <a:uLnTx/>
                <a:uFillTx/>
                <a:latin typeface="Calibri" panose="020F0502020204030204"/>
                <a:ea typeface="+mn-ea"/>
                <a:cs typeface="Arial"/>
              </a:rPr>
            </a:br>
            <a:r>
              <a:rPr kumimoji="0" lang="en-CA" sz="1200" b="1" i="0" u="none" strike="noStrike" kern="1200" cap="none" spc="0" normalizeH="0" baseline="0" noProof="0" dirty="0">
                <a:ln>
                  <a:noFill/>
                </a:ln>
                <a:solidFill>
                  <a:srgbClr val="2576B7"/>
                </a:solidFill>
                <a:effectLst/>
                <a:uLnTx/>
                <a:uFillTx/>
                <a:latin typeface="Montserrat SemiBold" pitchFamily="2" charset="77"/>
                <a:ea typeface="+mn-ea"/>
                <a:cs typeface="Arial" panose="020B0604020202020204" pitchFamily="34" charset="0"/>
                <a:hlinkClick r:id="rId2">
                  <a:extLst>
                    <a:ext uri="{A12FA001-AC4F-418D-AE19-62706E023703}">
                      <ahyp:hlinkClr xmlns:ahyp="http://schemas.microsoft.com/office/drawing/2018/hyperlinkcolor" val="tx"/>
                    </a:ext>
                  </a:extLst>
                </a:hlinkClick>
              </a:rPr>
              <a:t>workshops@infotech.com</a:t>
            </a:r>
            <a:r>
              <a:rPr kumimoji="0" lang="en-CA" sz="1200" b="1" i="0" u="none" strike="noStrike" kern="1200" cap="none" spc="0" normalizeH="0" baseline="0" noProof="0" dirty="0">
                <a:ln>
                  <a:noFill/>
                </a:ln>
                <a:solidFill>
                  <a:srgbClr val="2576B7"/>
                </a:solidFill>
                <a:effectLst/>
                <a:uLnTx/>
                <a:uFillTx/>
                <a:latin typeface="Montserrat SemiBold" pitchFamily="2" charset="77"/>
                <a:ea typeface="+mn-ea"/>
                <a:cs typeface="Arial" panose="020B0604020202020204" pitchFamily="34" charset="0"/>
              </a:rPr>
              <a:t>   1-888-670-8889</a:t>
            </a:r>
          </a:p>
        </p:txBody>
      </p:sp>
    </p:spTree>
    <p:extLst>
      <p:ext uri="{BB962C8B-B14F-4D97-AF65-F5344CB8AC3E}">
        <p14:creationId xmlns:p14="http://schemas.microsoft.com/office/powerpoint/2010/main" val="4138785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4106" y="530021"/>
            <a:ext cx="7625529" cy="1130188"/>
          </a:xfrm>
        </p:spPr>
        <p:txBody>
          <a:bodyPr/>
          <a:lstStyle/>
          <a:p>
            <a:r>
              <a:rPr lang="en-CA" dirty="0">
                <a:solidFill>
                  <a:srgbClr val="2576B7"/>
                </a:solidFill>
              </a:rPr>
              <a:t>Measure the value of this blueprint</a:t>
            </a:r>
            <a:endParaRPr lang="en-US" dirty="0">
              <a:solidFill>
                <a:srgbClr val="2576B7"/>
              </a:solidFill>
            </a:endParaRPr>
          </a:p>
        </p:txBody>
      </p:sp>
      <p:sp>
        <p:nvSpPr>
          <p:cNvPr id="14" name="TextBox 13">
            <a:extLst>
              <a:ext uri="{FF2B5EF4-FFF2-40B4-BE49-F238E27FC236}">
                <a16:creationId xmlns:a16="http://schemas.microsoft.com/office/drawing/2014/main" id="{19C2B2CB-B4D8-4763-96D0-9AB2E5B9B214}"/>
              </a:ext>
            </a:extLst>
          </p:cNvPr>
          <p:cNvSpPr txBox="1"/>
          <p:nvPr/>
        </p:nvSpPr>
        <p:spPr>
          <a:xfrm>
            <a:off x="8198069" y="705824"/>
            <a:ext cx="3641413" cy="1025345"/>
          </a:xfrm>
          <a:prstGeom prst="rect">
            <a:avLst/>
          </a:prstGeom>
          <a:noFill/>
        </p:spPr>
        <p:txBody>
          <a:bodyPr wrap="square">
            <a:spAutoFit/>
          </a:bodyPr>
          <a:lstStyle/>
          <a:p>
            <a:pPr marL="0" marR="0" lvl="0" indent="0" algn="ctr" defTabSz="914400" rtl="0" eaLnBrk="1" fontAlgn="auto" latinLnBrk="0" hangingPunct="1">
              <a:lnSpc>
                <a:spcPct val="110000"/>
              </a:lnSpc>
              <a:spcBef>
                <a:spcPts val="1000"/>
              </a:spcBef>
              <a:spcAft>
                <a:spcPts val="0"/>
              </a:spcAft>
              <a:buClr>
                <a:srgbClr val="2576B7"/>
              </a:buClr>
              <a:buSzPct val="100000"/>
              <a:buFont typeface="+mj-lt"/>
              <a:buNone/>
              <a:tabLst/>
              <a:defRPr/>
            </a:pP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After each Info-Tech experience, we ask our members to quantify the real-time savings, monetary impact, and project improvements our research helped them achieve.</a:t>
            </a:r>
          </a:p>
        </p:txBody>
      </p:sp>
      <p:sp>
        <p:nvSpPr>
          <p:cNvPr id="5" name="TextBox 4">
            <a:extLst>
              <a:ext uri="{FF2B5EF4-FFF2-40B4-BE49-F238E27FC236}">
                <a16:creationId xmlns:a16="http://schemas.microsoft.com/office/drawing/2014/main" id="{74B4E962-524A-45CF-BA00-FFEA3F848630}"/>
              </a:ext>
            </a:extLst>
          </p:cNvPr>
          <p:cNvSpPr txBox="1"/>
          <p:nvPr/>
        </p:nvSpPr>
        <p:spPr>
          <a:xfrm>
            <a:off x="8418786" y="2424188"/>
            <a:ext cx="3641412" cy="914400"/>
          </a:xfrm>
          <a:prstGeom prst="rect">
            <a:avLst/>
          </a:prstGeom>
        </p:spPr>
        <p:txBody>
          <a:bodyPr wrap="non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endParaRPr kumimoji="0" lang="en-CA" sz="1400" b="0" i="0" u="none" strike="noStrike" kern="1200" cap="none" spc="0" normalizeH="0" baseline="0" noProof="0" dirty="0" err="1">
              <a:ln>
                <a:noFill/>
              </a:ln>
              <a:solidFill>
                <a:srgbClr val="494949">
                  <a:lumMod val="50000"/>
                </a:srgbClr>
              </a:solidFill>
              <a:effectLst/>
              <a:uLnTx/>
              <a:uFillTx/>
              <a:latin typeface="Roboto Condensed Light" panose="02000000000000000000" pitchFamily="2" charset="0"/>
              <a:ea typeface="Roboto Condensed Light" panose="02000000000000000000" pitchFamily="2" charset="0"/>
              <a:cs typeface="+mn-cs"/>
            </a:endParaRPr>
          </a:p>
        </p:txBody>
      </p:sp>
      <p:sp>
        <p:nvSpPr>
          <p:cNvPr id="25" name="TextBox 24">
            <a:extLst>
              <a:ext uri="{FF2B5EF4-FFF2-40B4-BE49-F238E27FC236}">
                <a16:creationId xmlns:a16="http://schemas.microsoft.com/office/drawing/2014/main" id="{3F33B5C3-A681-4D61-8C83-0FA1ECBEA49D}"/>
              </a:ext>
            </a:extLst>
          </p:cNvPr>
          <p:cNvSpPr txBox="1"/>
          <p:nvPr/>
        </p:nvSpPr>
        <p:spPr>
          <a:xfrm>
            <a:off x="4231235" y="1992117"/>
            <a:ext cx="2521845" cy="461665"/>
          </a:xfrm>
          <a:prstGeom prst="rect">
            <a:avLst/>
          </a:prstGeom>
          <a:noFill/>
          <a:ln>
            <a:noFill/>
          </a:ln>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Overall Impact</a:t>
            </a:r>
          </a:p>
        </p:txBody>
      </p:sp>
      <p:sp>
        <p:nvSpPr>
          <p:cNvPr id="26" name="TextBox 25">
            <a:extLst>
              <a:ext uri="{FF2B5EF4-FFF2-40B4-BE49-F238E27FC236}">
                <a16:creationId xmlns:a16="http://schemas.microsoft.com/office/drawing/2014/main" id="{ECA7AAC7-14C1-4CDF-A052-2DB25E5A42F4}"/>
              </a:ext>
            </a:extLst>
          </p:cNvPr>
          <p:cNvSpPr txBox="1"/>
          <p:nvPr/>
        </p:nvSpPr>
        <p:spPr>
          <a:xfrm>
            <a:off x="6997212" y="1973375"/>
            <a:ext cx="2831224" cy="461665"/>
          </a:xfrm>
          <a:prstGeom prst="rect">
            <a:avLst/>
          </a:prstGeom>
          <a:noFill/>
          <a:ln>
            <a:noFill/>
          </a:ln>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Average $ Saved</a:t>
            </a:r>
          </a:p>
        </p:txBody>
      </p:sp>
      <p:sp>
        <p:nvSpPr>
          <p:cNvPr id="52" name="Freeform 3">
            <a:extLst>
              <a:ext uri="{FF2B5EF4-FFF2-40B4-BE49-F238E27FC236}">
                <a16:creationId xmlns:a16="http://schemas.microsoft.com/office/drawing/2014/main" id="{D7F60560-D00D-43CB-AC94-49911DB4A909}"/>
              </a:ext>
            </a:extLst>
          </p:cNvPr>
          <p:cNvSpPr>
            <a:spLocks noChangeArrowheads="1"/>
          </p:cNvSpPr>
          <p:nvPr/>
        </p:nvSpPr>
        <p:spPr bwMode="auto">
          <a:xfrm>
            <a:off x="8148638" y="1865043"/>
            <a:ext cx="3743293" cy="1308211"/>
          </a:xfrm>
          <a:custGeom>
            <a:avLst/>
            <a:gdLst>
              <a:gd name="T0" fmla="*/ 533 w 8894"/>
              <a:gd name="T1" fmla="*/ 714 h 1571"/>
              <a:gd name="T2" fmla="*/ 55 w 8894"/>
              <a:gd name="T3" fmla="*/ 154 h 1571"/>
              <a:gd name="T4" fmla="*/ 55 w 8894"/>
              <a:gd name="T5" fmla="*/ 154 h 1571"/>
              <a:gd name="T6" fmla="*/ 126 w 8894"/>
              <a:gd name="T7" fmla="*/ 0 h 1571"/>
              <a:gd name="T8" fmla="*/ 8249 w 8894"/>
              <a:gd name="T9" fmla="*/ 0 h 1571"/>
              <a:gd name="T10" fmla="*/ 8249 w 8894"/>
              <a:gd name="T11" fmla="*/ 0 h 1571"/>
              <a:gd name="T12" fmla="*/ 8322 w 8894"/>
              <a:gd name="T13" fmla="*/ 35 h 1571"/>
              <a:gd name="T14" fmla="*/ 8866 w 8894"/>
              <a:gd name="T15" fmla="*/ 717 h 1571"/>
              <a:gd name="T16" fmla="*/ 8866 w 8894"/>
              <a:gd name="T17" fmla="*/ 717 h 1571"/>
              <a:gd name="T18" fmla="*/ 8867 w 8894"/>
              <a:gd name="T19" fmla="*/ 832 h 1571"/>
              <a:gd name="T20" fmla="*/ 8322 w 8894"/>
              <a:gd name="T21" fmla="*/ 1534 h 1571"/>
              <a:gd name="T22" fmla="*/ 8322 w 8894"/>
              <a:gd name="T23" fmla="*/ 1534 h 1571"/>
              <a:gd name="T24" fmla="*/ 8248 w 8894"/>
              <a:gd name="T25" fmla="*/ 1570 h 1571"/>
              <a:gd name="T26" fmla="*/ 122 w 8894"/>
              <a:gd name="T27" fmla="*/ 1570 h 1571"/>
              <a:gd name="T28" fmla="*/ 122 w 8894"/>
              <a:gd name="T29" fmla="*/ 1570 h 1571"/>
              <a:gd name="T30" fmla="*/ 51 w 8894"/>
              <a:gd name="T31" fmla="*/ 1417 h 1571"/>
              <a:gd name="T32" fmla="*/ 534 w 8894"/>
              <a:gd name="T33" fmla="*/ 835 h 1571"/>
              <a:gd name="T34" fmla="*/ 534 w 8894"/>
              <a:gd name="T35" fmla="*/ 835 h 1571"/>
              <a:gd name="T36" fmla="*/ 533 w 8894"/>
              <a:gd name="T37" fmla="*/ 714 h 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94" h="1571">
                <a:moveTo>
                  <a:pt x="533" y="714"/>
                </a:moveTo>
                <a:lnTo>
                  <a:pt x="55" y="154"/>
                </a:lnTo>
                <a:lnTo>
                  <a:pt x="55" y="154"/>
                </a:lnTo>
                <a:cubicBezTo>
                  <a:pt x="3" y="94"/>
                  <a:pt x="46" y="0"/>
                  <a:pt x="126" y="0"/>
                </a:cubicBezTo>
                <a:lnTo>
                  <a:pt x="8249" y="0"/>
                </a:lnTo>
                <a:lnTo>
                  <a:pt x="8249" y="0"/>
                </a:lnTo>
                <a:cubicBezTo>
                  <a:pt x="8277" y="0"/>
                  <a:pt x="8304" y="13"/>
                  <a:pt x="8322" y="35"/>
                </a:cubicBezTo>
                <a:lnTo>
                  <a:pt x="8866" y="717"/>
                </a:lnTo>
                <a:lnTo>
                  <a:pt x="8866" y="717"/>
                </a:lnTo>
                <a:cubicBezTo>
                  <a:pt x="8893" y="750"/>
                  <a:pt x="8893" y="798"/>
                  <a:pt x="8867" y="832"/>
                </a:cubicBezTo>
                <a:lnTo>
                  <a:pt x="8322" y="1534"/>
                </a:lnTo>
                <a:lnTo>
                  <a:pt x="8322" y="1534"/>
                </a:lnTo>
                <a:cubicBezTo>
                  <a:pt x="8304" y="1556"/>
                  <a:pt x="8277" y="1570"/>
                  <a:pt x="8248" y="1570"/>
                </a:cubicBezTo>
                <a:lnTo>
                  <a:pt x="122" y="1570"/>
                </a:lnTo>
                <a:lnTo>
                  <a:pt x="122" y="1570"/>
                </a:lnTo>
                <a:cubicBezTo>
                  <a:pt x="43" y="1570"/>
                  <a:pt x="0" y="1478"/>
                  <a:pt x="51" y="1417"/>
                </a:cubicBezTo>
                <a:lnTo>
                  <a:pt x="534" y="835"/>
                </a:lnTo>
                <a:lnTo>
                  <a:pt x="534" y="835"/>
                </a:lnTo>
                <a:cubicBezTo>
                  <a:pt x="563" y="800"/>
                  <a:pt x="563" y="749"/>
                  <a:pt x="533" y="714"/>
                </a:cubicBezTo>
              </a:path>
            </a:pathLst>
          </a:custGeom>
          <a:solidFill>
            <a:srgbClr val="2576B7"/>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53" name="Freeform 7">
            <a:extLst>
              <a:ext uri="{FF2B5EF4-FFF2-40B4-BE49-F238E27FC236}">
                <a16:creationId xmlns:a16="http://schemas.microsoft.com/office/drawing/2014/main" id="{5DB73256-FF32-4DD6-9E2B-49A7E4629B11}"/>
              </a:ext>
            </a:extLst>
          </p:cNvPr>
          <p:cNvSpPr>
            <a:spLocks noChangeArrowheads="1"/>
          </p:cNvSpPr>
          <p:nvPr/>
        </p:nvSpPr>
        <p:spPr bwMode="auto">
          <a:xfrm>
            <a:off x="8148638" y="3413920"/>
            <a:ext cx="3743293" cy="1308211"/>
          </a:xfrm>
          <a:custGeom>
            <a:avLst/>
            <a:gdLst>
              <a:gd name="T0" fmla="*/ 533 w 8894"/>
              <a:gd name="T1" fmla="*/ 715 h 1571"/>
              <a:gd name="T2" fmla="*/ 55 w 8894"/>
              <a:gd name="T3" fmla="*/ 155 h 1571"/>
              <a:gd name="T4" fmla="*/ 55 w 8894"/>
              <a:gd name="T5" fmla="*/ 155 h 1571"/>
              <a:gd name="T6" fmla="*/ 126 w 8894"/>
              <a:gd name="T7" fmla="*/ 0 h 1571"/>
              <a:gd name="T8" fmla="*/ 8249 w 8894"/>
              <a:gd name="T9" fmla="*/ 0 h 1571"/>
              <a:gd name="T10" fmla="*/ 8249 w 8894"/>
              <a:gd name="T11" fmla="*/ 0 h 1571"/>
              <a:gd name="T12" fmla="*/ 8322 w 8894"/>
              <a:gd name="T13" fmla="*/ 36 h 1571"/>
              <a:gd name="T14" fmla="*/ 8866 w 8894"/>
              <a:gd name="T15" fmla="*/ 717 h 1571"/>
              <a:gd name="T16" fmla="*/ 8866 w 8894"/>
              <a:gd name="T17" fmla="*/ 717 h 1571"/>
              <a:gd name="T18" fmla="*/ 8867 w 8894"/>
              <a:gd name="T19" fmla="*/ 833 h 1571"/>
              <a:gd name="T20" fmla="*/ 8322 w 8894"/>
              <a:gd name="T21" fmla="*/ 1534 h 1571"/>
              <a:gd name="T22" fmla="*/ 8322 w 8894"/>
              <a:gd name="T23" fmla="*/ 1534 h 1571"/>
              <a:gd name="T24" fmla="*/ 8248 w 8894"/>
              <a:gd name="T25" fmla="*/ 1570 h 1571"/>
              <a:gd name="T26" fmla="*/ 122 w 8894"/>
              <a:gd name="T27" fmla="*/ 1570 h 1571"/>
              <a:gd name="T28" fmla="*/ 122 w 8894"/>
              <a:gd name="T29" fmla="*/ 1570 h 1571"/>
              <a:gd name="T30" fmla="*/ 51 w 8894"/>
              <a:gd name="T31" fmla="*/ 1417 h 1571"/>
              <a:gd name="T32" fmla="*/ 534 w 8894"/>
              <a:gd name="T33" fmla="*/ 835 h 1571"/>
              <a:gd name="T34" fmla="*/ 534 w 8894"/>
              <a:gd name="T35" fmla="*/ 835 h 1571"/>
              <a:gd name="T36" fmla="*/ 533 w 8894"/>
              <a:gd name="T37" fmla="*/ 715 h 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94" h="1571">
                <a:moveTo>
                  <a:pt x="533" y="715"/>
                </a:moveTo>
                <a:lnTo>
                  <a:pt x="55" y="155"/>
                </a:lnTo>
                <a:lnTo>
                  <a:pt x="55" y="155"/>
                </a:lnTo>
                <a:cubicBezTo>
                  <a:pt x="3" y="94"/>
                  <a:pt x="46" y="0"/>
                  <a:pt x="126" y="0"/>
                </a:cubicBezTo>
                <a:lnTo>
                  <a:pt x="8249" y="0"/>
                </a:lnTo>
                <a:lnTo>
                  <a:pt x="8249" y="0"/>
                </a:lnTo>
                <a:cubicBezTo>
                  <a:pt x="8277" y="0"/>
                  <a:pt x="8304" y="13"/>
                  <a:pt x="8322" y="36"/>
                </a:cubicBezTo>
                <a:lnTo>
                  <a:pt x="8866" y="717"/>
                </a:lnTo>
                <a:lnTo>
                  <a:pt x="8866" y="717"/>
                </a:lnTo>
                <a:cubicBezTo>
                  <a:pt x="8893" y="751"/>
                  <a:pt x="8893" y="799"/>
                  <a:pt x="8867" y="833"/>
                </a:cubicBezTo>
                <a:lnTo>
                  <a:pt x="8322" y="1534"/>
                </a:lnTo>
                <a:lnTo>
                  <a:pt x="8322" y="1534"/>
                </a:lnTo>
                <a:cubicBezTo>
                  <a:pt x="8304" y="1557"/>
                  <a:pt x="8277" y="1570"/>
                  <a:pt x="8248" y="1570"/>
                </a:cubicBezTo>
                <a:lnTo>
                  <a:pt x="122" y="1570"/>
                </a:lnTo>
                <a:lnTo>
                  <a:pt x="122" y="1570"/>
                </a:lnTo>
                <a:cubicBezTo>
                  <a:pt x="43" y="1570"/>
                  <a:pt x="0" y="1478"/>
                  <a:pt x="51" y="1417"/>
                </a:cubicBezTo>
                <a:lnTo>
                  <a:pt x="534" y="835"/>
                </a:lnTo>
                <a:lnTo>
                  <a:pt x="534" y="835"/>
                </a:lnTo>
                <a:cubicBezTo>
                  <a:pt x="563" y="800"/>
                  <a:pt x="563" y="749"/>
                  <a:pt x="533" y="715"/>
                </a:cubicBezTo>
              </a:path>
            </a:pathLst>
          </a:custGeom>
          <a:solidFill>
            <a:srgbClr val="5090C4"/>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54" name="Freeform 11">
            <a:extLst>
              <a:ext uri="{FF2B5EF4-FFF2-40B4-BE49-F238E27FC236}">
                <a16:creationId xmlns:a16="http://schemas.microsoft.com/office/drawing/2014/main" id="{8F139A5E-F7F5-4DE5-9B46-ED793C63183C}"/>
              </a:ext>
            </a:extLst>
          </p:cNvPr>
          <p:cNvSpPr>
            <a:spLocks noChangeArrowheads="1"/>
          </p:cNvSpPr>
          <p:nvPr/>
        </p:nvSpPr>
        <p:spPr bwMode="auto">
          <a:xfrm>
            <a:off x="8148638" y="4962797"/>
            <a:ext cx="3743293" cy="1308211"/>
          </a:xfrm>
          <a:custGeom>
            <a:avLst/>
            <a:gdLst>
              <a:gd name="T0" fmla="*/ 533 w 8894"/>
              <a:gd name="T1" fmla="*/ 714 h 1570"/>
              <a:gd name="T2" fmla="*/ 55 w 8894"/>
              <a:gd name="T3" fmla="*/ 154 h 1570"/>
              <a:gd name="T4" fmla="*/ 55 w 8894"/>
              <a:gd name="T5" fmla="*/ 154 h 1570"/>
              <a:gd name="T6" fmla="*/ 126 w 8894"/>
              <a:gd name="T7" fmla="*/ 0 h 1570"/>
              <a:gd name="T8" fmla="*/ 8249 w 8894"/>
              <a:gd name="T9" fmla="*/ 0 h 1570"/>
              <a:gd name="T10" fmla="*/ 8249 w 8894"/>
              <a:gd name="T11" fmla="*/ 0 h 1570"/>
              <a:gd name="T12" fmla="*/ 8322 w 8894"/>
              <a:gd name="T13" fmla="*/ 35 h 1570"/>
              <a:gd name="T14" fmla="*/ 8866 w 8894"/>
              <a:gd name="T15" fmla="*/ 717 h 1570"/>
              <a:gd name="T16" fmla="*/ 8866 w 8894"/>
              <a:gd name="T17" fmla="*/ 717 h 1570"/>
              <a:gd name="T18" fmla="*/ 8867 w 8894"/>
              <a:gd name="T19" fmla="*/ 832 h 1570"/>
              <a:gd name="T20" fmla="*/ 8322 w 8894"/>
              <a:gd name="T21" fmla="*/ 1533 h 1570"/>
              <a:gd name="T22" fmla="*/ 8322 w 8894"/>
              <a:gd name="T23" fmla="*/ 1533 h 1570"/>
              <a:gd name="T24" fmla="*/ 8248 w 8894"/>
              <a:gd name="T25" fmla="*/ 1569 h 1570"/>
              <a:gd name="T26" fmla="*/ 122 w 8894"/>
              <a:gd name="T27" fmla="*/ 1569 h 1570"/>
              <a:gd name="T28" fmla="*/ 122 w 8894"/>
              <a:gd name="T29" fmla="*/ 1569 h 1570"/>
              <a:gd name="T30" fmla="*/ 51 w 8894"/>
              <a:gd name="T31" fmla="*/ 1416 h 1570"/>
              <a:gd name="T32" fmla="*/ 534 w 8894"/>
              <a:gd name="T33" fmla="*/ 834 h 1570"/>
              <a:gd name="T34" fmla="*/ 534 w 8894"/>
              <a:gd name="T35" fmla="*/ 834 h 1570"/>
              <a:gd name="T36" fmla="*/ 533 w 8894"/>
              <a:gd name="T37" fmla="*/ 714 h 1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94" h="1570">
                <a:moveTo>
                  <a:pt x="533" y="714"/>
                </a:moveTo>
                <a:lnTo>
                  <a:pt x="55" y="154"/>
                </a:lnTo>
                <a:lnTo>
                  <a:pt x="55" y="154"/>
                </a:lnTo>
                <a:cubicBezTo>
                  <a:pt x="3" y="93"/>
                  <a:pt x="46" y="0"/>
                  <a:pt x="126" y="0"/>
                </a:cubicBezTo>
                <a:lnTo>
                  <a:pt x="8249" y="0"/>
                </a:lnTo>
                <a:lnTo>
                  <a:pt x="8249" y="0"/>
                </a:lnTo>
                <a:cubicBezTo>
                  <a:pt x="8277" y="0"/>
                  <a:pt x="8304" y="13"/>
                  <a:pt x="8322" y="35"/>
                </a:cubicBezTo>
                <a:lnTo>
                  <a:pt x="8866" y="717"/>
                </a:lnTo>
                <a:lnTo>
                  <a:pt x="8866" y="717"/>
                </a:lnTo>
                <a:cubicBezTo>
                  <a:pt x="8893" y="750"/>
                  <a:pt x="8893" y="798"/>
                  <a:pt x="8867" y="832"/>
                </a:cubicBezTo>
                <a:lnTo>
                  <a:pt x="8322" y="1533"/>
                </a:lnTo>
                <a:lnTo>
                  <a:pt x="8322" y="1533"/>
                </a:lnTo>
                <a:cubicBezTo>
                  <a:pt x="8304" y="1557"/>
                  <a:pt x="8277" y="1569"/>
                  <a:pt x="8248" y="1569"/>
                </a:cubicBezTo>
                <a:lnTo>
                  <a:pt x="122" y="1569"/>
                </a:lnTo>
                <a:lnTo>
                  <a:pt x="122" y="1569"/>
                </a:lnTo>
                <a:cubicBezTo>
                  <a:pt x="43" y="1569"/>
                  <a:pt x="0" y="1478"/>
                  <a:pt x="51" y="1416"/>
                </a:cubicBezTo>
                <a:lnTo>
                  <a:pt x="534" y="834"/>
                </a:lnTo>
                <a:lnTo>
                  <a:pt x="534" y="834"/>
                </a:lnTo>
                <a:cubicBezTo>
                  <a:pt x="563" y="799"/>
                  <a:pt x="563" y="749"/>
                  <a:pt x="533" y="714"/>
                </a:cubicBezTo>
              </a:path>
            </a:pathLst>
          </a:custGeom>
          <a:solidFill>
            <a:srgbClr val="71717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66"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56" name="Subtitle 2">
            <a:extLst>
              <a:ext uri="{FF2B5EF4-FFF2-40B4-BE49-F238E27FC236}">
                <a16:creationId xmlns:a16="http://schemas.microsoft.com/office/drawing/2014/main" id="{0EC421A2-116A-4124-81E0-4D4B4D0C2DA2}"/>
              </a:ext>
            </a:extLst>
          </p:cNvPr>
          <p:cNvSpPr txBox="1">
            <a:spLocks/>
          </p:cNvSpPr>
          <p:nvPr/>
        </p:nvSpPr>
        <p:spPr>
          <a:xfrm>
            <a:off x="8847619" y="2345154"/>
            <a:ext cx="2536053" cy="738664"/>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FFFFFF"/>
                </a:solidFill>
                <a:effectLst/>
                <a:uLnTx/>
                <a:uFillTx/>
                <a:latin typeface="Montserrat SemiBold" pitchFamily="2" charset="77"/>
                <a:ea typeface="+mn-ea"/>
                <a:cs typeface="Poppins" pitchFamily="2" charset="77"/>
              </a:rPr>
              <a:t>9.2 </a:t>
            </a:r>
            <a:r>
              <a:rPr kumimoji="0" lang="en-US" sz="1400" b="0" i="0" u="none" strike="noStrike" kern="1200" cap="none" spc="0" normalizeH="0" baseline="0" noProof="0" dirty="0">
                <a:ln>
                  <a:noFill/>
                </a:ln>
                <a:solidFill>
                  <a:srgbClr val="FFFFFF"/>
                </a:solidFill>
                <a:effectLst/>
                <a:uLnTx/>
                <a:uFillTx/>
                <a:latin typeface="Montserrat SemiBold" pitchFamily="2" charset="77"/>
                <a:ea typeface="+mn-ea"/>
                <a:cs typeface="Poppins" pitchFamily="2" charset="77"/>
              </a:rPr>
              <a:t>/10</a:t>
            </a:r>
            <a:endParaRPr kumimoji="0" lang="en-US" sz="4500" b="0" i="0" u="none" strike="noStrike" kern="1200" cap="none" spc="0" normalizeH="0" baseline="0" noProof="0" dirty="0">
              <a:ln>
                <a:noFill/>
              </a:ln>
              <a:solidFill>
                <a:srgbClr val="FFFFFF"/>
              </a:solidFill>
              <a:effectLst/>
              <a:uLnTx/>
              <a:uFillTx/>
              <a:latin typeface="Montserrat SemiBold" pitchFamily="2" charset="77"/>
              <a:ea typeface="+mn-ea"/>
              <a:cs typeface="Poppins" pitchFamily="2" charset="77"/>
            </a:endParaRPr>
          </a:p>
        </p:txBody>
      </p:sp>
      <p:sp>
        <p:nvSpPr>
          <p:cNvPr id="57" name="TextBox 56">
            <a:extLst>
              <a:ext uri="{FF2B5EF4-FFF2-40B4-BE49-F238E27FC236}">
                <a16:creationId xmlns:a16="http://schemas.microsoft.com/office/drawing/2014/main" id="{63BD3C1A-10A5-4190-8E6D-9E2346B65E71}"/>
              </a:ext>
            </a:extLst>
          </p:cNvPr>
          <p:cNvSpPr txBox="1"/>
          <p:nvPr/>
        </p:nvSpPr>
        <p:spPr>
          <a:xfrm>
            <a:off x="9198336" y="2031468"/>
            <a:ext cx="1800494" cy="338554"/>
          </a:xfrm>
          <a:prstGeom prst="rect">
            <a:avLst/>
          </a:prstGeom>
          <a:noFill/>
        </p:spPr>
        <p:txBody>
          <a:bodyPr wrap="none" rtlCol="0" anchor="b"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Overall Impact</a:t>
            </a:r>
          </a:p>
        </p:txBody>
      </p:sp>
      <p:sp>
        <p:nvSpPr>
          <p:cNvPr id="59" name="Subtitle 2">
            <a:extLst>
              <a:ext uri="{FF2B5EF4-FFF2-40B4-BE49-F238E27FC236}">
                <a16:creationId xmlns:a16="http://schemas.microsoft.com/office/drawing/2014/main" id="{63343992-0CD0-45D4-BF18-0F42E1D18865}"/>
              </a:ext>
            </a:extLst>
          </p:cNvPr>
          <p:cNvSpPr txBox="1">
            <a:spLocks/>
          </p:cNvSpPr>
          <p:nvPr/>
        </p:nvSpPr>
        <p:spPr>
          <a:xfrm>
            <a:off x="8750748" y="3922522"/>
            <a:ext cx="2536053" cy="738664"/>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FFFFFF"/>
                </a:solidFill>
                <a:effectLst/>
                <a:uLnTx/>
                <a:uFillTx/>
                <a:latin typeface="Montserrat SemiBold" pitchFamily="2" charset="77"/>
                <a:ea typeface="+mn-ea"/>
                <a:cs typeface="Poppins" pitchFamily="2" charset="77"/>
              </a:rPr>
              <a:t>$25,015</a:t>
            </a:r>
          </a:p>
        </p:txBody>
      </p:sp>
      <p:sp>
        <p:nvSpPr>
          <p:cNvPr id="60" name="TextBox 59">
            <a:extLst>
              <a:ext uri="{FF2B5EF4-FFF2-40B4-BE49-F238E27FC236}">
                <a16:creationId xmlns:a16="http://schemas.microsoft.com/office/drawing/2014/main" id="{CA508257-2019-4D3E-80F9-68A36BBC42FB}"/>
              </a:ext>
            </a:extLst>
          </p:cNvPr>
          <p:cNvSpPr txBox="1"/>
          <p:nvPr/>
        </p:nvSpPr>
        <p:spPr>
          <a:xfrm>
            <a:off x="8713780" y="3506518"/>
            <a:ext cx="2759090" cy="338554"/>
          </a:xfrm>
          <a:prstGeom prst="rect">
            <a:avLst/>
          </a:prstGeom>
          <a:noFill/>
        </p:spPr>
        <p:txBody>
          <a:bodyPr wrap="none" rtlCol="0" anchor="b"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Overall Average $ Saved</a:t>
            </a:r>
          </a:p>
        </p:txBody>
      </p:sp>
      <p:sp>
        <p:nvSpPr>
          <p:cNvPr id="62" name="Subtitle 2">
            <a:extLst>
              <a:ext uri="{FF2B5EF4-FFF2-40B4-BE49-F238E27FC236}">
                <a16:creationId xmlns:a16="http://schemas.microsoft.com/office/drawing/2014/main" id="{10EDAF9D-7885-4BF0-8FCF-5427D0C991D6}"/>
              </a:ext>
            </a:extLst>
          </p:cNvPr>
          <p:cNvSpPr txBox="1">
            <a:spLocks/>
          </p:cNvSpPr>
          <p:nvPr/>
        </p:nvSpPr>
        <p:spPr>
          <a:xfrm>
            <a:off x="8750748" y="5469281"/>
            <a:ext cx="2536053" cy="738664"/>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FFFFFF"/>
                </a:solidFill>
                <a:effectLst/>
                <a:uLnTx/>
                <a:uFillTx/>
                <a:latin typeface="Montserrat SemiBold" pitchFamily="2" charset="77"/>
                <a:ea typeface="+mn-ea"/>
                <a:cs typeface="Poppins" pitchFamily="2" charset="77"/>
              </a:rPr>
              <a:t>35</a:t>
            </a:r>
          </a:p>
        </p:txBody>
      </p:sp>
      <p:sp>
        <p:nvSpPr>
          <p:cNvPr id="63" name="TextBox 62">
            <a:extLst>
              <a:ext uri="{FF2B5EF4-FFF2-40B4-BE49-F238E27FC236}">
                <a16:creationId xmlns:a16="http://schemas.microsoft.com/office/drawing/2014/main" id="{C90BFF9B-F0FA-4039-AD75-A8D27353D7CA}"/>
              </a:ext>
            </a:extLst>
          </p:cNvPr>
          <p:cNvSpPr txBox="1"/>
          <p:nvPr/>
        </p:nvSpPr>
        <p:spPr>
          <a:xfrm>
            <a:off x="8444464" y="5067665"/>
            <a:ext cx="3148619" cy="338554"/>
          </a:xfrm>
          <a:prstGeom prst="rect">
            <a:avLst/>
          </a:prstGeom>
          <a:noFill/>
        </p:spPr>
        <p:txBody>
          <a:bodyPr wrap="none" rtlCol="0" anchor="b" anchorCtr="0">
            <a:spAutoFit/>
          </a:bodyPr>
          <a:lstStyle/>
          <a:p>
            <a:pPr marL="0" marR="0" lvl="0" indent="0" algn="r"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Overall Average Days Saved</a:t>
            </a:r>
          </a:p>
        </p:txBody>
      </p:sp>
      <p:graphicFrame>
        <p:nvGraphicFramePr>
          <p:cNvPr id="64" name="Table Placeholder 7">
            <a:extLst>
              <a:ext uri="{FF2B5EF4-FFF2-40B4-BE49-F238E27FC236}">
                <a16:creationId xmlns:a16="http://schemas.microsoft.com/office/drawing/2014/main" id="{CF5D438A-B5F8-4402-ADBA-8AE4AB811780}"/>
              </a:ext>
            </a:extLst>
          </p:cNvPr>
          <p:cNvGraphicFramePr>
            <a:graphicFrameLocks/>
          </p:cNvGraphicFramePr>
          <p:nvPr/>
        </p:nvGraphicFramePr>
        <p:xfrm>
          <a:off x="354106" y="1865043"/>
          <a:ext cx="7315614" cy="4665602"/>
        </p:xfrm>
        <a:graphic>
          <a:graphicData uri="http://schemas.openxmlformats.org/drawingml/2006/table">
            <a:tbl>
              <a:tblPr firstRow="1" bandRow="1">
                <a:tableStyleId>{6E25E649-3F16-4E02-A733-19D2CDBF48F0}</a:tableStyleId>
              </a:tblPr>
              <a:tblGrid>
                <a:gridCol w="1705942">
                  <a:extLst>
                    <a:ext uri="{9D8B030D-6E8A-4147-A177-3AD203B41FA5}">
                      <a16:colId xmlns:a16="http://schemas.microsoft.com/office/drawing/2014/main" val="2151880677"/>
                    </a:ext>
                  </a:extLst>
                </a:gridCol>
                <a:gridCol w="1707142">
                  <a:extLst>
                    <a:ext uri="{9D8B030D-6E8A-4147-A177-3AD203B41FA5}">
                      <a16:colId xmlns:a16="http://schemas.microsoft.com/office/drawing/2014/main" val="1275342782"/>
                    </a:ext>
                  </a:extLst>
                </a:gridCol>
                <a:gridCol w="1300843">
                  <a:extLst>
                    <a:ext uri="{9D8B030D-6E8A-4147-A177-3AD203B41FA5}">
                      <a16:colId xmlns:a16="http://schemas.microsoft.com/office/drawing/2014/main" val="3741081834"/>
                    </a:ext>
                  </a:extLst>
                </a:gridCol>
                <a:gridCol w="1300844">
                  <a:extLst>
                    <a:ext uri="{9D8B030D-6E8A-4147-A177-3AD203B41FA5}">
                      <a16:colId xmlns:a16="http://schemas.microsoft.com/office/drawing/2014/main" val="2685693026"/>
                    </a:ext>
                  </a:extLst>
                </a:gridCol>
                <a:gridCol w="1300843">
                  <a:extLst>
                    <a:ext uri="{9D8B030D-6E8A-4147-A177-3AD203B41FA5}">
                      <a16:colId xmlns:a16="http://schemas.microsoft.com/office/drawing/2014/main" val="2122168114"/>
                    </a:ext>
                  </a:extLst>
                </a:gridCol>
              </a:tblGrid>
              <a:tr h="436104">
                <a:tc>
                  <a:txBody>
                    <a:bodyPr/>
                    <a:lstStyle/>
                    <a:p>
                      <a:r>
                        <a:rPr lang="en-US" sz="2000" b="0" i="0" dirty="0">
                          <a:latin typeface="Montserrat" pitchFamily="2" charset="77"/>
                          <a:ea typeface="Roboto Condensed Light" panose="02000000000000000000" pitchFamily="2" charset="0"/>
                        </a:rPr>
                        <a:t>Phase</a:t>
                      </a:r>
                    </a:p>
                  </a:txBody>
                  <a:tcPr anchor="ctr">
                    <a:lnL>
                      <a:noFill/>
                    </a:lnL>
                    <a:lnR w="12700" cap="flat" cmpd="sng" algn="ctr">
                      <a:solidFill>
                        <a:schemeClr val="bg1"/>
                      </a:solidFill>
                      <a:prstDash val="solid"/>
                      <a:round/>
                      <a:headEnd type="none" w="med" len="med"/>
                      <a:tailEnd type="none" w="med" len="med"/>
                    </a:lnR>
                    <a:lnT w="254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b="0" i="0" dirty="0">
                          <a:latin typeface="Montserrat" pitchFamily="2" charset="77"/>
                          <a:ea typeface="Roboto Condensed Light" panose="02000000000000000000" pitchFamily="2" charset="0"/>
                        </a:rPr>
                        <a:t>Purpose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54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r>
                        <a:rPr lang="en-US" sz="2000" b="0" i="0" dirty="0">
                          <a:latin typeface="Montserrat" pitchFamily="2" charset="77"/>
                          <a:ea typeface="Roboto Condensed Light" panose="02000000000000000000" pitchFamily="2" charset="0"/>
                        </a:rPr>
                        <a:t>Measured Value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54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781689840"/>
                  </a:ext>
                </a:extLst>
              </a:tr>
              <a:tr h="211881">
                <a:tc>
                  <a:txBody>
                    <a:bodyPr/>
                    <a:lstStyle/>
                    <a:p>
                      <a:pPr marL="0" marR="0">
                        <a:spcBef>
                          <a:spcPts val="600"/>
                        </a:spcBef>
                        <a:spcAft>
                          <a:spcPts val="600"/>
                        </a:spcAft>
                      </a:pPr>
                      <a:endParaRPr lang="en-CA" sz="1200" b="1" baseline="0" dirty="0">
                        <a:solidFill>
                          <a:schemeClr val="tx1"/>
                        </a:solidFill>
                        <a:effectLst/>
                        <a:latin typeface="Roboto Condensed Light" panose="02000000000000000000" pitchFamily="2" charset="0"/>
                        <a:ea typeface="Roboto Condensed Light" panose="02000000000000000000" pitchFamily="2" charset="0"/>
                      </a:endParaRPr>
                    </a:p>
                  </a:txBody>
                  <a:tcPr marL="59839" marR="59839" marT="0" marB="0">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E9E9E9"/>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l" defTabSz="914400" rtl="0" eaLnBrk="1" fontAlgn="auto" latinLnBrk="0" hangingPunct="1">
                        <a:lnSpc>
                          <a:spcPct val="100000"/>
                        </a:lnSpc>
                        <a:spcBef>
                          <a:spcPts val="0"/>
                        </a:spcBef>
                        <a:spcAft>
                          <a:spcPts val="600"/>
                        </a:spcAft>
                        <a:buClrTx/>
                        <a:buSzTx/>
                        <a:buFontTx/>
                        <a:buNone/>
                        <a:tabLst/>
                        <a:defRPr/>
                      </a:pPr>
                      <a:endParaRPr lang="en-US" sz="1200" baseline="0" dirty="0">
                        <a:solidFill>
                          <a:schemeClr val="tx1"/>
                        </a:solidFill>
                        <a:latin typeface="Roboto Condensed Light" panose="02000000000000000000" pitchFamily="2" charset="0"/>
                        <a:ea typeface="Roboto Condensed Light" panose="02000000000000000000" pitchFamily="2" charset="0"/>
                        <a:cs typeface="Open Sans"/>
                      </a:endParaRPr>
                    </a:p>
                  </a:txBody>
                  <a:tcPr marL="59839" marR="598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E9E9E9"/>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marL="0" marR="0">
                        <a:spcBef>
                          <a:spcPts val="0"/>
                        </a:spcBef>
                        <a:spcAft>
                          <a:spcPts val="600"/>
                        </a:spcAft>
                      </a:pPr>
                      <a:endParaRPr lang="en-CA" sz="1200" b="1" baseline="0" dirty="0">
                        <a:effectLst/>
                        <a:latin typeface="Roboto Condensed Light" panose="02000000000000000000" pitchFamily="2" charset="0"/>
                        <a:ea typeface="Roboto Condensed Light" panose="02000000000000000000" pitchFamily="2" charset="0"/>
                        <a:cs typeface="Arial" panose="020B0604020202020204" pitchFamily="34" charset="0"/>
                      </a:endParaRPr>
                    </a:p>
                  </a:txBody>
                  <a:tcPr marL="59839" marR="598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E9E9E9"/>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074321156"/>
                  </a:ext>
                </a:extLst>
              </a:tr>
              <a:tr h="603837">
                <a:tc>
                  <a:txBody>
                    <a:bodyPr/>
                    <a:lstStyle/>
                    <a:p>
                      <a:pPr marL="0" marR="0">
                        <a:spcBef>
                          <a:spcPts val="600"/>
                        </a:spcBef>
                        <a:spcAft>
                          <a:spcPts val="600"/>
                        </a:spcAft>
                      </a:pPr>
                      <a:r>
                        <a:rPr lang="en-CA" sz="1200" b="1" dirty="0">
                          <a:solidFill>
                            <a:schemeClr val="tx1"/>
                          </a:solidFill>
                          <a:effectLst/>
                          <a:latin typeface="Roboto Condensed Light" panose="02000000000000000000" pitchFamily="2" charset="0"/>
                          <a:ea typeface="Roboto Condensed Light" panose="02000000000000000000" pitchFamily="2" charset="0"/>
                        </a:rPr>
                        <a:t>Define Requirements</a:t>
                      </a:r>
                      <a:endParaRPr lang="en-CA" sz="1200" b="1" baseline="0" dirty="0">
                        <a:solidFill>
                          <a:schemeClr val="tx1"/>
                        </a:solidFill>
                        <a:effectLst/>
                        <a:latin typeface="Roboto Condensed Light" panose="02000000000000000000" pitchFamily="2" charset="0"/>
                        <a:ea typeface="Roboto Condensed Light" panose="02000000000000000000" pitchFamily="2" charset="0"/>
                      </a:endParaRPr>
                    </a:p>
                  </a:txBody>
                  <a:tcPr marL="59839" marR="59839" marT="0" marB="0">
                    <a:lnL>
                      <a:noFill/>
                    </a:lnL>
                    <a:lnR w="12700" cap="flat" cmpd="sng" algn="ctr">
                      <a:solidFill>
                        <a:schemeClr val="bg1"/>
                      </a:solidFill>
                      <a:prstDash val="solid"/>
                      <a:round/>
                      <a:headEnd type="none" w="med" len="med"/>
                      <a:tailEnd type="none" w="med" len="med"/>
                    </a:lnR>
                    <a:lnT w="12700" cap="flat" cmpd="sng" algn="ctr">
                      <a:solidFill>
                        <a:srgbClr val="E9E9E9"/>
                      </a:solidFill>
                      <a:prstDash val="solid"/>
                      <a:round/>
                      <a:headEnd type="none" w="med" len="med"/>
                      <a:tailEnd type="none" w="med" len="med"/>
                    </a:lnT>
                    <a:lnB w="12700" cap="flat" cmpd="sng" algn="ctr">
                      <a:solidFill>
                        <a:srgbClr val="E9E9E9"/>
                      </a:solidFill>
                      <a:prstDash val="solid"/>
                      <a:round/>
                      <a:headEnd type="none" w="med" len="med"/>
                      <a:tailEnd type="none" w="med" len="med"/>
                    </a:lnB>
                    <a:lnTlToBr w="12700" cmpd="sng">
                      <a:noFill/>
                      <a:prstDash val="solid"/>
                    </a:lnTlToBr>
                    <a:lnBlToTr w="12700" cmpd="sng">
                      <a:noFill/>
                      <a:prstDash val="solid"/>
                    </a:lnBlToTr>
                    <a:solidFill>
                      <a:srgbClr val="E9E9E9"/>
                    </a:solidFill>
                  </a:tcPr>
                </a:tc>
                <a:tc>
                  <a:txBody>
                    <a:bodyPr/>
                    <a:lstStyle/>
                    <a:p>
                      <a:pPr marL="0" marR="0" lvl="1" indent="0" algn="l" defTabSz="914400" rtl="0" eaLnBrk="1" fontAlgn="auto" latinLnBrk="0" hangingPunct="1">
                        <a:lnSpc>
                          <a:spcPct val="100000"/>
                        </a:lnSpc>
                        <a:spcBef>
                          <a:spcPts val="0"/>
                        </a:spcBef>
                        <a:spcAft>
                          <a:spcPts val="600"/>
                        </a:spcAft>
                        <a:buClrTx/>
                        <a:buSzTx/>
                        <a:buFontTx/>
                        <a:buNone/>
                        <a:tabLst/>
                        <a:defRPr/>
                      </a:pPr>
                      <a:r>
                        <a:rPr lang="en-US" sz="1200" baseline="0" dirty="0">
                          <a:solidFill>
                            <a:schemeClr val="tx1"/>
                          </a:solidFill>
                          <a:latin typeface="Roboto Condensed Light" panose="02000000000000000000" pitchFamily="2" charset="0"/>
                          <a:ea typeface="Roboto Condensed Light" panose="02000000000000000000" pitchFamily="2" charset="0"/>
                          <a:cs typeface="Open Sans"/>
                        </a:rPr>
                        <a:t>Understand classification requirements and formalize documentation. </a:t>
                      </a:r>
                    </a:p>
                  </a:txBody>
                  <a:tcPr marL="59839" marR="598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9E9E9"/>
                      </a:solidFill>
                      <a:prstDash val="solid"/>
                      <a:round/>
                      <a:headEnd type="none" w="med" len="med"/>
                      <a:tailEnd type="none" w="med" len="med"/>
                    </a:lnT>
                    <a:lnB w="12700" cap="flat" cmpd="sng" algn="ctr">
                      <a:solidFill>
                        <a:srgbClr val="E9E9E9"/>
                      </a:solidFill>
                      <a:prstDash val="solid"/>
                      <a:round/>
                      <a:headEnd type="none" w="med" len="med"/>
                      <a:tailEnd type="none" w="med" len="med"/>
                    </a:lnB>
                    <a:lnTlToBr w="12700" cmpd="sng">
                      <a:noFill/>
                      <a:prstDash val="solid"/>
                    </a:lnTlToBr>
                    <a:lnBlToTr w="12700" cmpd="sng">
                      <a:noFill/>
                      <a:prstDash val="solid"/>
                    </a:lnBlToTr>
                    <a:solidFill>
                      <a:srgbClr val="E9E9E9"/>
                    </a:solidFill>
                  </a:tcPr>
                </a:tc>
                <a:tc gridSpan="3">
                  <a:txBody>
                    <a:bodyPr/>
                    <a:lstStyle/>
                    <a:p>
                      <a:pPr marL="0" marR="0">
                        <a:spcBef>
                          <a:spcPts val="0"/>
                        </a:spcBef>
                        <a:spcAft>
                          <a:spcPts val="600"/>
                        </a:spcAft>
                      </a:pPr>
                      <a:r>
                        <a:rPr lang="en-CA" sz="1200" dirty="0">
                          <a:effectLst/>
                          <a:latin typeface="Roboto Condensed Light" panose="02000000000000000000" pitchFamily="2" charset="0"/>
                          <a:ea typeface="Roboto Condensed Light" panose="02000000000000000000" pitchFamily="2" charset="0"/>
                          <a:cs typeface="Arial" panose="020B0604020202020204" pitchFamily="34" charset="0"/>
                        </a:rPr>
                        <a:t>Time,</a:t>
                      </a:r>
                      <a:r>
                        <a:rPr lang="en-CA" sz="1200" baseline="0" dirty="0">
                          <a:effectLst/>
                          <a:latin typeface="Roboto Condensed Light" panose="02000000000000000000" pitchFamily="2" charset="0"/>
                          <a:ea typeface="Roboto Condensed Light" panose="02000000000000000000" pitchFamily="2" charset="0"/>
                          <a:cs typeface="Arial" panose="020B0604020202020204" pitchFamily="34" charset="0"/>
                        </a:rPr>
                        <a:t> value, and resources saved with guidance and templates: </a:t>
                      </a:r>
                    </a:p>
                    <a:p>
                      <a:pPr marL="0" marR="0">
                        <a:spcBef>
                          <a:spcPts val="0"/>
                        </a:spcBef>
                        <a:spcAft>
                          <a:spcPts val="600"/>
                        </a:spcAft>
                      </a:pPr>
                      <a:r>
                        <a:rPr lang="en-CA" sz="1200" baseline="0" dirty="0">
                          <a:effectLst/>
                          <a:latin typeface="Roboto Condensed Light" panose="02000000000000000000" pitchFamily="2" charset="0"/>
                          <a:ea typeface="Roboto Condensed Light" panose="02000000000000000000" pitchFamily="2" charset="0"/>
                          <a:cs typeface="Arial" panose="020B0604020202020204" pitchFamily="34" charset="0"/>
                        </a:rPr>
                        <a:t>3 FTEs*3 days*$80,000/year = </a:t>
                      </a:r>
                      <a:r>
                        <a:rPr lang="en-CA" sz="1200" b="1" baseline="0" dirty="0">
                          <a:effectLst/>
                          <a:latin typeface="Roboto Condensed Light" panose="02000000000000000000" pitchFamily="2" charset="0"/>
                          <a:ea typeface="Roboto Condensed Light" panose="02000000000000000000" pitchFamily="2" charset="0"/>
                          <a:cs typeface="Arial" panose="020B0604020202020204" pitchFamily="34" charset="0"/>
                        </a:rPr>
                        <a:t>$2,880</a:t>
                      </a:r>
                    </a:p>
                  </a:txBody>
                  <a:tcPr marL="59839" marR="598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9E9E9"/>
                      </a:solidFill>
                      <a:prstDash val="solid"/>
                      <a:round/>
                      <a:headEnd type="none" w="med" len="med"/>
                      <a:tailEnd type="none" w="med" len="med"/>
                    </a:lnT>
                    <a:lnB w="12700" cap="flat" cmpd="sng" algn="ctr">
                      <a:solidFill>
                        <a:srgbClr val="E9E9E9"/>
                      </a:solidFill>
                      <a:prstDash val="solid"/>
                      <a:round/>
                      <a:headEnd type="none" w="med" len="med"/>
                      <a:tailEnd type="none" w="med" len="med"/>
                    </a:lnB>
                    <a:lnTlToBr w="12700" cmpd="sng">
                      <a:noFill/>
                      <a:prstDash val="solid"/>
                    </a:lnTlToBr>
                    <a:lnBlToTr w="12700" cmpd="sng">
                      <a:noFill/>
                      <a:prstDash val="solid"/>
                    </a:lnBlToTr>
                    <a:solidFill>
                      <a:srgbClr val="E9E9E9"/>
                    </a:solid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721980777"/>
                  </a:ext>
                </a:extLst>
              </a:tr>
              <a:tr h="150765">
                <a:tc>
                  <a:txBody>
                    <a:bodyPr/>
                    <a:lstStyle/>
                    <a:p>
                      <a:pPr marL="0" marR="0">
                        <a:spcBef>
                          <a:spcPts val="600"/>
                        </a:spcBef>
                        <a:spcAft>
                          <a:spcPts val="600"/>
                        </a:spcAft>
                      </a:pPr>
                      <a:endParaRPr lang="en-CA" sz="1200" b="1" baseline="0" dirty="0">
                        <a:solidFill>
                          <a:schemeClr val="tx1"/>
                        </a:solidFill>
                        <a:effectLst/>
                        <a:latin typeface="Roboto Condensed Light" panose="02000000000000000000" pitchFamily="2" charset="0"/>
                        <a:ea typeface="Roboto Condensed Light" panose="02000000000000000000" pitchFamily="2" charset="0"/>
                      </a:endParaRPr>
                    </a:p>
                  </a:txBody>
                  <a:tcPr marL="59839" marR="59839" marT="0" marB="0">
                    <a:lnL>
                      <a:noFill/>
                    </a:lnL>
                    <a:lnR w="12700" cap="flat" cmpd="sng" algn="ctr">
                      <a:solidFill>
                        <a:schemeClr val="bg1"/>
                      </a:solidFill>
                      <a:prstDash val="solid"/>
                      <a:round/>
                      <a:headEnd type="none" w="med" len="med"/>
                      <a:tailEnd type="none" w="med" len="med"/>
                    </a:lnR>
                    <a:lnT w="12700" cap="flat" cmpd="sng" algn="ctr">
                      <a:solidFill>
                        <a:srgbClr val="E9E9E9"/>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l" defTabSz="914400" rtl="0" eaLnBrk="1" fontAlgn="auto" latinLnBrk="0" hangingPunct="1">
                        <a:lnSpc>
                          <a:spcPct val="100000"/>
                        </a:lnSpc>
                        <a:spcBef>
                          <a:spcPts val="0"/>
                        </a:spcBef>
                        <a:spcAft>
                          <a:spcPts val="600"/>
                        </a:spcAft>
                        <a:buClrTx/>
                        <a:buSzTx/>
                        <a:buFontTx/>
                        <a:buNone/>
                        <a:tabLst/>
                        <a:defRPr/>
                      </a:pPr>
                      <a:endParaRPr lang="en-US" sz="1200" baseline="0" dirty="0">
                        <a:solidFill>
                          <a:schemeClr val="tx1"/>
                        </a:solidFill>
                        <a:latin typeface="Roboto Condensed Light" panose="02000000000000000000" pitchFamily="2" charset="0"/>
                        <a:ea typeface="Roboto Condensed Light" panose="02000000000000000000" pitchFamily="2" charset="0"/>
                        <a:cs typeface="Open Sans"/>
                      </a:endParaRPr>
                    </a:p>
                  </a:txBody>
                  <a:tcPr marL="59839" marR="598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9E9E9"/>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marL="0" marR="0">
                        <a:spcBef>
                          <a:spcPts val="0"/>
                        </a:spcBef>
                        <a:spcAft>
                          <a:spcPts val="600"/>
                        </a:spcAft>
                      </a:pPr>
                      <a:endParaRPr lang="en-CA" sz="1200" b="1" baseline="0" dirty="0">
                        <a:effectLst/>
                        <a:latin typeface="Roboto Condensed Light" panose="02000000000000000000" pitchFamily="2" charset="0"/>
                        <a:ea typeface="Roboto Condensed Light" panose="02000000000000000000" pitchFamily="2" charset="0"/>
                        <a:cs typeface="Arial" panose="020B0604020202020204" pitchFamily="34" charset="0"/>
                      </a:endParaRPr>
                    </a:p>
                  </a:txBody>
                  <a:tcPr marL="59839" marR="598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9E9E9"/>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4124066502"/>
                  </a:ext>
                </a:extLst>
              </a:tr>
              <a:tr h="180000">
                <a:tc>
                  <a:txBody>
                    <a:bodyPr/>
                    <a:lstStyle/>
                    <a:p>
                      <a:pPr marL="0" marR="0">
                        <a:spcBef>
                          <a:spcPts val="600"/>
                        </a:spcBef>
                        <a:spcAft>
                          <a:spcPts val="600"/>
                        </a:spcAft>
                      </a:pPr>
                      <a:endParaRPr lang="en-CA" sz="1200" b="1" baseline="0" dirty="0">
                        <a:solidFill>
                          <a:schemeClr val="tx1"/>
                        </a:solidFill>
                        <a:effectLst/>
                        <a:latin typeface="Roboto Condensed Light" panose="02000000000000000000" pitchFamily="2" charset="0"/>
                        <a:ea typeface="Roboto Condensed Light" panose="02000000000000000000" pitchFamily="2" charset="0"/>
                      </a:endParaRPr>
                    </a:p>
                  </a:txBody>
                  <a:tcPr marL="59839" marR="59839" marT="0" marB="0">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l" defTabSz="914400" rtl="0" eaLnBrk="1" fontAlgn="auto" latinLnBrk="0" hangingPunct="1">
                        <a:lnSpc>
                          <a:spcPct val="100000"/>
                        </a:lnSpc>
                        <a:spcBef>
                          <a:spcPts val="0"/>
                        </a:spcBef>
                        <a:spcAft>
                          <a:spcPts val="600"/>
                        </a:spcAft>
                        <a:buClrTx/>
                        <a:buSzTx/>
                        <a:buFontTx/>
                        <a:buNone/>
                        <a:tabLst/>
                        <a:defRPr/>
                      </a:pPr>
                      <a:endParaRPr lang="en-US" sz="1200" baseline="0" dirty="0">
                        <a:solidFill>
                          <a:schemeClr val="tx1"/>
                        </a:solidFill>
                        <a:latin typeface="Roboto Condensed Light" panose="02000000000000000000" pitchFamily="2" charset="0"/>
                        <a:ea typeface="Roboto Condensed Light" panose="02000000000000000000" pitchFamily="2" charset="0"/>
                        <a:cs typeface="Open Sans"/>
                      </a:endParaRPr>
                    </a:p>
                  </a:txBody>
                  <a:tcPr marL="59839" marR="598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marL="0" marR="0">
                        <a:spcBef>
                          <a:spcPts val="0"/>
                        </a:spcBef>
                        <a:spcAft>
                          <a:spcPts val="600"/>
                        </a:spcAft>
                      </a:pPr>
                      <a:endParaRPr lang="en-CA" sz="1200" b="1" baseline="0" dirty="0">
                        <a:effectLst/>
                        <a:latin typeface="Roboto Condensed Light" panose="02000000000000000000" pitchFamily="2" charset="0"/>
                        <a:ea typeface="Roboto Condensed Light" panose="02000000000000000000" pitchFamily="2" charset="0"/>
                        <a:cs typeface="Arial" panose="020B0604020202020204" pitchFamily="34" charset="0"/>
                      </a:endParaRPr>
                    </a:p>
                  </a:txBody>
                  <a:tcPr marL="59839" marR="598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441254769"/>
                  </a:ext>
                </a:extLst>
              </a:tr>
              <a:tr h="0">
                <a:tc>
                  <a:txBody>
                    <a:bodyPr/>
                    <a:lstStyle/>
                    <a:p>
                      <a:pPr marL="0" marR="0">
                        <a:spcBef>
                          <a:spcPts val="0"/>
                        </a:spcBef>
                        <a:spcAft>
                          <a:spcPts val="600"/>
                        </a:spcAft>
                      </a:pPr>
                      <a:r>
                        <a:rPr lang="en-CA" sz="1200" b="1" dirty="0">
                          <a:solidFill>
                            <a:schemeClr val="tx1"/>
                          </a:solidFill>
                          <a:effectLst/>
                          <a:latin typeface="Roboto Condensed Light" panose="02000000000000000000" pitchFamily="2" charset="0"/>
                          <a:ea typeface="Roboto Condensed Light" panose="02000000000000000000" pitchFamily="2" charset="0"/>
                        </a:rPr>
                        <a:t>Discover Your Data</a:t>
                      </a:r>
                    </a:p>
                    <a:p>
                      <a:pPr marL="0" marR="0">
                        <a:spcBef>
                          <a:spcPts val="0"/>
                        </a:spcBef>
                        <a:spcAft>
                          <a:spcPts val="600"/>
                        </a:spcAft>
                      </a:pPr>
                      <a:r>
                        <a:rPr lang="en-CA" sz="1200" b="1" dirty="0">
                          <a:solidFill>
                            <a:schemeClr val="tx1"/>
                          </a:solidFill>
                          <a:effectLst/>
                          <a:latin typeface="Roboto Condensed Light" panose="02000000000000000000" pitchFamily="2" charset="0"/>
                          <a:ea typeface="Roboto Condensed Light" panose="02000000000000000000" pitchFamily="2" charset="0"/>
                        </a:rPr>
                        <a:t> </a:t>
                      </a:r>
                      <a:endParaRPr lang="en-CA" sz="1200" b="1" dirty="0">
                        <a:solidFill>
                          <a:schemeClr val="tx1"/>
                        </a:solidFill>
                        <a:effectLst/>
                        <a:latin typeface="Roboto Condensed Light" panose="02000000000000000000" pitchFamily="2" charset="0"/>
                        <a:ea typeface="Roboto Condensed Light" panose="02000000000000000000" pitchFamily="2" charset="0"/>
                        <a:cs typeface="Times New Roman" panose="02020603050405020304" pitchFamily="18" charset="0"/>
                      </a:endParaRPr>
                    </a:p>
                  </a:txBody>
                  <a:tcPr marL="59839" marR="59839" marT="0" marB="0">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1200" kern="1200" baseline="0" dirty="0">
                          <a:solidFill>
                            <a:schemeClr val="tx1"/>
                          </a:solidFill>
                          <a:latin typeface="Roboto Condensed Light" panose="02000000000000000000" pitchFamily="2" charset="0"/>
                          <a:ea typeface="Roboto Condensed Light" panose="02000000000000000000" pitchFamily="2" charset="0"/>
                          <a:cs typeface="Open Sans"/>
                        </a:rPr>
                        <a:t>Perform data discovery.</a:t>
                      </a:r>
                    </a:p>
                  </a:txBody>
                  <a:tcPr marL="59839" marR="598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marL="0" marR="0" algn="l">
                        <a:spcBef>
                          <a:spcPts val="0"/>
                        </a:spcBef>
                        <a:spcAft>
                          <a:spcPts val="600"/>
                        </a:spcAft>
                      </a:pPr>
                      <a:r>
                        <a:rPr lang="en-CA" sz="1200" dirty="0">
                          <a:effectLst/>
                          <a:latin typeface="Roboto Condensed Light" panose="02000000000000000000" pitchFamily="2" charset="0"/>
                          <a:ea typeface="Roboto Condensed Light" panose="02000000000000000000" pitchFamily="2" charset="0"/>
                          <a:cs typeface="Arial" panose="020B0604020202020204" pitchFamily="34" charset="0"/>
                        </a:rPr>
                        <a:t>Expect</a:t>
                      </a:r>
                      <a:r>
                        <a:rPr lang="en-CA" sz="1200" baseline="0" dirty="0">
                          <a:effectLst/>
                          <a:latin typeface="Roboto Condensed Light" panose="02000000000000000000" pitchFamily="2" charset="0"/>
                          <a:ea typeface="Roboto Condensed Light" panose="02000000000000000000" pitchFamily="2" charset="0"/>
                          <a:cs typeface="Arial" panose="020B0604020202020204" pitchFamily="34" charset="0"/>
                        </a:rPr>
                        <a:t> to save 10% to 30% from discovery efforts with guidance.  </a:t>
                      </a:r>
                      <a:endParaRPr lang="en-CA" sz="1200" dirty="0">
                        <a:effectLst/>
                        <a:latin typeface="Roboto Condensed Light" panose="02000000000000000000" pitchFamily="2" charset="0"/>
                        <a:ea typeface="Roboto Condensed Light" panose="02000000000000000000" pitchFamily="2" charset="0"/>
                        <a:cs typeface="Arial" panose="020B0604020202020204" pitchFamily="34" charset="0"/>
                      </a:endParaRPr>
                    </a:p>
                  </a:txBody>
                  <a:tcPr marL="59839" marR="598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912841446"/>
                  </a:ext>
                </a:extLst>
              </a:tr>
              <a:tr h="237731">
                <a:tc>
                  <a:txBody>
                    <a:bodyPr/>
                    <a:lstStyle/>
                    <a:p>
                      <a:pPr marL="0" marR="0">
                        <a:spcBef>
                          <a:spcPts val="0"/>
                        </a:spcBef>
                        <a:spcAft>
                          <a:spcPts val="600"/>
                        </a:spcAft>
                      </a:pPr>
                      <a:endParaRPr lang="en-CA" sz="1200" b="1" dirty="0">
                        <a:solidFill>
                          <a:schemeClr val="tx1"/>
                        </a:solidFill>
                        <a:effectLst/>
                        <a:latin typeface="Roboto Condensed Light" panose="02000000000000000000" pitchFamily="2" charset="0"/>
                        <a:ea typeface="Roboto Condensed Light" panose="02000000000000000000" pitchFamily="2" charset="0"/>
                        <a:cs typeface="Times New Roman" panose="02020603050405020304" pitchFamily="18" charset="0"/>
                      </a:endParaRPr>
                    </a:p>
                  </a:txBody>
                  <a:tcPr marL="59839" marR="59839" marT="0" marB="0">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r>
                        <a:rPr lang="en-US" sz="1200" b="1" kern="1200" baseline="0" dirty="0">
                          <a:solidFill>
                            <a:schemeClr val="tx1"/>
                          </a:solidFill>
                          <a:latin typeface="Roboto Condensed Light" panose="02000000000000000000" pitchFamily="2" charset="0"/>
                          <a:ea typeface="Roboto Condensed Light" panose="02000000000000000000" pitchFamily="2" charset="0"/>
                          <a:cs typeface="Open Sans"/>
                        </a:rPr>
                        <a:t>Size of Organization</a:t>
                      </a:r>
                    </a:p>
                  </a:txBody>
                  <a:tcPr marL="59839" marR="5983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ctr">
                        <a:spcBef>
                          <a:spcPts val="0"/>
                        </a:spcBef>
                        <a:spcAft>
                          <a:spcPts val="600"/>
                        </a:spcAft>
                      </a:pPr>
                      <a:r>
                        <a:rPr lang="en-US" sz="1200" b="1" dirty="0">
                          <a:effectLst/>
                          <a:latin typeface="Roboto Condensed Light" panose="02000000000000000000" pitchFamily="2" charset="0"/>
                          <a:ea typeface="Roboto Condensed Light" panose="02000000000000000000" pitchFamily="2" charset="0"/>
                          <a:cs typeface="Arial" panose="020B0604020202020204" pitchFamily="34" charset="0"/>
                        </a:rPr>
                        <a:t>Small</a:t>
                      </a:r>
                      <a:endParaRPr lang="en-CA" sz="1200" b="1" dirty="0">
                        <a:effectLst/>
                        <a:latin typeface="Roboto Condensed Light" panose="02000000000000000000" pitchFamily="2" charset="0"/>
                        <a:ea typeface="Roboto Condensed Light" panose="02000000000000000000" pitchFamily="2" charset="0"/>
                        <a:cs typeface="Arial" panose="020B0604020202020204" pitchFamily="34" charset="0"/>
                      </a:endParaRPr>
                    </a:p>
                  </a:txBody>
                  <a:tcPr marL="59839" marR="5983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ctr">
                        <a:spcBef>
                          <a:spcPts val="0"/>
                        </a:spcBef>
                        <a:spcAft>
                          <a:spcPts val="600"/>
                        </a:spcAft>
                      </a:pPr>
                      <a:r>
                        <a:rPr lang="en-CA" sz="1200" b="1" baseline="0" dirty="0">
                          <a:effectLst/>
                          <a:latin typeface="Roboto Condensed Light" panose="02000000000000000000" pitchFamily="2" charset="0"/>
                          <a:ea typeface="Roboto Condensed Light" panose="02000000000000000000" pitchFamily="2" charset="0"/>
                          <a:cs typeface="Arial" panose="020B0604020202020204" pitchFamily="34" charset="0"/>
                        </a:rPr>
                        <a:t>Mid-sized</a:t>
                      </a:r>
                      <a:endParaRPr lang="en-CA" sz="1200" b="1" dirty="0">
                        <a:effectLst/>
                        <a:latin typeface="Roboto Condensed Light" panose="02000000000000000000" pitchFamily="2" charset="0"/>
                        <a:ea typeface="Roboto Condensed Light" panose="02000000000000000000" pitchFamily="2" charset="0"/>
                        <a:cs typeface="Arial" panose="020B0604020202020204" pitchFamily="34" charset="0"/>
                      </a:endParaRPr>
                    </a:p>
                  </a:txBody>
                  <a:tcPr marL="59839" marR="5983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ctr">
                        <a:spcBef>
                          <a:spcPts val="0"/>
                        </a:spcBef>
                        <a:spcAft>
                          <a:spcPts val="600"/>
                        </a:spcAft>
                      </a:pPr>
                      <a:r>
                        <a:rPr lang="en-CA" sz="1200" b="1" baseline="0" dirty="0">
                          <a:effectLst/>
                          <a:latin typeface="Roboto Condensed Light" panose="02000000000000000000" pitchFamily="2" charset="0"/>
                          <a:ea typeface="Roboto Condensed Light" panose="02000000000000000000" pitchFamily="2" charset="0"/>
                          <a:cs typeface="Arial" panose="020B0604020202020204" pitchFamily="34" charset="0"/>
                        </a:rPr>
                        <a:t>Large</a:t>
                      </a:r>
                      <a:endParaRPr lang="en-CA" sz="1200" b="1" dirty="0">
                        <a:effectLst/>
                        <a:latin typeface="Roboto Condensed Light" panose="02000000000000000000" pitchFamily="2" charset="0"/>
                        <a:ea typeface="Roboto Condensed Light" panose="02000000000000000000" pitchFamily="2" charset="0"/>
                        <a:cs typeface="Arial" panose="020B0604020202020204" pitchFamily="34" charset="0"/>
                      </a:endParaRPr>
                    </a:p>
                  </a:txBody>
                  <a:tcPr marL="59839" marR="5983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487328020"/>
                  </a:ext>
                </a:extLst>
              </a:tr>
              <a:tr h="237731">
                <a:tc>
                  <a:txBody>
                    <a:bodyPr/>
                    <a:lstStyle/>
                    <a:p>
                      <a:pPr marL="0" marR="0">
                        <a:spcBef>
                          <a:spcPts val="0"/>
                        </a:spcBef>
                        <a:spcAft>
                          <a:spcPts val="600"/>
                        </a:spcAft>
                      </a:pPr>
                      <a:endParaRPr lang="en-CA" sz="1200" b="1" dirty="0">
                        <a:solidFill>
                          <a:schemeClr val="tx1"/>
                        </a:solidFill>
                        <a:effectLst/>
                        <a:latin typeface="Roboto Condensed Light" panose="02000000000000000000" pitchFamily="2" charset="0"/>
                        <a:ea typeface="Roboto Condensed Light" panose="02000000000000000000" pitchFamily="2" charset="0"/>
                        <a:cs typeface="Times New Roman" panose="02020603050405020304" pitchFamily="18" charset="0"/>
                      </a:endParaRPr>
                    </a:p>
                  </a:txBody>
                  <a:tcPr marL="59839" marR="59839" marT="0" marB="0">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r>
                        <a:rPr lang="en-US" sz="1200" b="1" kern="1200" baseline="0" dirty="0">
                          <a:solidFill>
                            <a:schemeClr val="tx1"/>
                          </a:solidFill>
                          <a:latin typeface="Roboto Condensed Light" panose="02000000000000000000" pitchFamily="2" charset="0"/>
                          <a:ea typeface="Roboto Condensed Light" panose="02000000000000000000" pitchFamily="2" charset="0"/>
                          <a:cs typeface="Open Sans"/>
                        </a:rPr>
                        <a:t>Phase Duration</a:t>
                      </a:r>
                    </a:p>
                  </a:txBody>
                  <a:tcPr marL="59839" marR="5983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algn="ctr">
                        <a:spcBef>
                          <a:spcPts val="0"/>
                        </a:spcBef>
                        <a:spcAft>
                          <a:spcPts val="600"/>
                        </a:spcAft>
                      </a:pPr>
                      <a:r>
                        <a:rPr lang="en-US" sz="1200" b="0" dirty="0">
                          <a:effectLst/>
                          <a:latin typeface="Roboto Condensed Light" panose="02000000000000000000" pitchFamily="2" charset="0"/>
                          <a:ea typeface="Roboto Condensed Light" panose="02000000000000000000" pitchFamily="2" charset="0"/>
                          <a:cs typeface="Arial" panose="020B0604020202020204" pitchFamily="34" charset="0"/>
                        </a:rPr>
                        <a:t>45 days</a:t>
                      </a:r>
                      <a:endParaRPr lang="en-CA" sz="1200" b="0" dirty="0">
                        <a:effectLst/>
                        <a:latin typeface="Roboto Condensed Light" panose="02000000000000000000" pitchFamily="2" charset="0"/>
                        <a:ea typeface="Roboto Condensed Light" panose="02000000000000000000" pitchFamily="2" charset="0"/>
                        <a:cs typeface="Arial" panose="020B0604020202020204" pitchFamily="34" charset="0"/>
                      </a:endParaRPr>
                    </a:p>
                  </a:txBody>
                  <a:tcPr marL="59839" marR="5983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200" b="0" dirty="0">
                          <a:effectLst/>
                          <a:latin typeface="Roboto Condensed Light" panose="02000000000000000000" pitchFamily="2" charset="0"/>
                          <a:ea typeface="Roboto Condensed Light" panose="02000000000000000000" pitchFamily="2" charset="0"/>
                          <a:cs typeface="Arial" panose="020B0604020202020204" pitchFamily="34" charset="0"/>
                        </a:rPr>
                        <a:t>7 days</a:t>
                      </a:r>
                      <a:endParaRPr lang="en-CA" sz="1200" b="0" dirty="0">
                        <a:effectLst/>
                        <a:latin typeface="Roboto Condensed Light" panose="02000000000000000000" pitchFamily="2" charset="0"/>
                        <a:ea typeface="Roboto Condensed Light" panose="02000000000000000000" pitchFamily="2" charset="0"/>
                        <a:cs typeface="Arial" panose="020B0604020202020204" pitchFamily="34" charset="0"/>
                      </a:endParaRPr>
                    </a:p>
                  </a:txBody>
                  <a:tcPr marL="59839" marR="5983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200" b="0" dirty="0">
                          <a:effectLst/>
                          <a:latin typeface="Roboto Condensed Light" panose="02000000000000000000" pitchFamily="2" charset="0"/>
                          <a:ea typeface="Roboto Condensed Light" panose="02000000000000000000" pitchFamily="2" charset="0"/>
                          <a:cs typeface="Arial" panose="020B0604020202020204" pitchFamily="34" charset="0"/>
                        </a:rPr>
                        <a:t>180 days discovery</a:t>
                      </a:r>
                      <a:endParaRPr lang="en-CA" sz="1200" b="0" dirty="0">
                        <a:effectLst/>
                        <a:latin typeface="Roboto Condensed Light" panose="02000000000000000000" pitchFamily="2" charset="0"/>
                        <a:ea typeface="Roboto Condensed Light" panose="02000000000000000000" pitchFamily="2" charset="0"/>
                        <a:cs typeface="Arial" panose="020B0604020202020204" pitchFamily="34" charset="0"/>
                      </a:endParaRPr>
                    </a:p>
                  </a:txBody>
                  <a:tcPr marL="59839" marR="5983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31790990"/>
                  </a:ext>
                </a:extLst>
              </a:tr>
              <a:tr h="237731">
                <a:tc>
                  <a:txBody>
                    <a:bodyPr/>
                    <a:lstStyle/>
                    <a:p>
                      <a:pPr marL="0" marR="0">
                        <a:spcBef>
                          <a:spcPts val="0"/>
                        </a:spcBef>
                        <a:spcAft>
                          <a:spcPts val="600"/>
                        </a:spcAft>
                      </a:pPr>
                      <a:endParaRPr lang="en-CA" sz="1200" b="1" dirty="0">
                        <a:solidFill>
                          <a:schemeClr val="tx1"/>
                        </a:solidFill>
                        <a:effectLst/>
                        <a:latin typeface="Roboto Condensed Light" panose="02000000000000000000" pitchFamily="2" charset="0"/>
                        <a:ea typeface="Roboto Condensed Light" panose="02000000000000000000" pitchFamily="2" charset="0"/>
                        <a:cs typeface="Times New Roman" panose="02020603050405020304" pitchFamily="18" charset="0"/>
                      </a:endParaRPr>
                    </a:p>
                  </a:txBody>
                  <a:tcPr marL="59839" marR="59839" marT="0" marB="0">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r>
                        <a:rPr lang="en-US" sz="1200" b="1" kern="1200" baseline="0" dirty="0">
                          <a:solidFill>
                            <a:schemeClr val="tx1"/>
                          </a:solidFill>
                          <a:latin typeface="Roboto Condensed Light" panose="02000000000000000000" pitchFamily="2" charset="0"/>
                          <a:ea typeface="Roboto Condensed Light" panose="02000000000000000000" pitchFamily="2" charset="0"/>
                          <a:cs typeface="Open Sans"/>
                        </a:rPr>
                        <a:t>Savings</a:t>
                      </a:r>
                    </a:p>
                  </a:txBody>
                  <a:tcPr marL="59839" marR="5983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CA" sz="1200" b="0" baseline="0" dirty="0">
                          <a:effectLst/>
                          <a:latin typeface="Roboto Condensed Light" panose="02000000000000000000" pitchFamily="2" charset="0"/>
                          <a:ea typeface="Roboto Condensed Light" panose="02000000000000000000" pitchFamily="2" charset="0"/>
                          <a:cs typeface="Arial" panose="020B0604020202020204" pitchFamily="34" charset="0"/>
                        </a:rPr>
                        <a:t>$1,440 - $4,320</a:t>
                      </a:r>
                      <a:endParaRPr lang="en-CA" sz="1200" b="0" dirty="0">
                        <a:effectLst/>
                        <a:latin typeface="Roboto Condensed Light" panose="02000000000000000000" pitchFamily="2" charset="0"/>
                        <a:ea typeface="Roboto Condensed Light" panose="02000000000000000000" pitchFamily="2" charset="0"/>
                        <a:cs typeface="Arial" panose="020B0604020202020204" pitchFamily="34" charset="0"/>
                      </a:endParaRPr>
                    </a:p>
                  </a:txBody>
                  <a:tcPr marL="59839" marR="5983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CA" sz="1200" b="0" baseline="0" dirty="0">
                          <a:effectLst/>
                          <a:latin typeface="Roboto Condensed Light" panose="02000000000000000000" pitchFamily="2" charset="0"/>
                          <a:ea typeface="Roboto Condensed Light" panose="02000000000000000000" pitchFamily="2" charset="0"/>
                          <a:cs typeface="Arial" panose="020B0604020202020204" pitchFamily="34" charset="0"/>
                        </a:rPr>
                        <a:t>$2,400 - $7,200</a:t>
                      </a:r>
                      <a:endParaRPr lang="en-CA" sz="1200" b="0" dirty="0">
                        <a:effectLst/>
                        <a:latin typeface="Roboto Condensed Light" panose="02000000000000000000" pitchFamily="2" charset="0"/>
                        <a:ea typeface="Roboto Condensed Light" panose="02000000000000000000" pitchFamily="2" charset="0"/>
                        <a:cs typeface="Arial" panose="020B0604020202020204" pitchFamily="34" charset="0"/>
                      </a:endParaRPr>
                    </a:p>
                  </a:txBody>
                  <a:tcPr marL="59839" marR="5983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CA" sz="1200" b="0" baseline="0" dirty="0">
                          <a:effectLst/>
                          <a:latin typeface="Roboto Condensed Light" panose="02000000000000000000" pitchFamily="2" charset="0"/>
                          <a:ea typeface="Roboto Condensed Light" panose="02000000000000000000" pitchFamily="2" charset="0"/>
                          <a:cs typeface="Arial" panose="020B0604020202020204" pitchFamily="34" charset="0"/>
                        </a:rPr>
                        <a:t>$5,700-$17,280</a:t>
                      </a:r>
                      <a:endParaRPr lang="en-CA" sz="1200" b="0" dirty="0">
                        <a:effectLst/>
                        <a:latin typeface="Roboto Condensed Light" panose="02000000000000000000" pitchFamily="2" charset="0"/>
                        <a:ea typeface="Roboto Condensed Light" panose="02000000000000000000" pitchFamily="2" charset="0"/>
                        <a:cs typeface="Arial" panose="020B0604020202020204" pitchFamily="34" charset="0"/>
                      </a:endParaRPr>
                    </a:p>
                  </a:txBody>
                  <a:tcPr marL="59839" marR="5983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455234139"/>
                  </a:ext>
                </a:extLst>
              </a:tr>
              <a:tr h="0">
                <a:tc>
                  <a:txBody>
                    <a:bodyPr/>
                    <a:lstStyle/>
                    <a:p>
                      <a:pPr marL="0" marR="0">
                        <a:spcBef>
                          <a:spcPts val="0"/>
                        </a:spcBef>
                        <a:spcAft>
                          <a:spcPts val="600"/>
                        </a:spcAft>
                      </a:pPr>
                      <a:endParaRPr lang="en-CA" sz="1200" b="1" dirty="0">
                        <a:solidFill>
                          <a:schemeClr val="tx1"/>
                        </a:solidFill>
                        <a:effectLst/>
                        <a:latin typeface="Roboto Condensed Light" panose="02000000000000000000" pitchFamily="2" charset="0"/>
                        <a:ea typeface="Roboto Condensed Light" panose="02000000000000000000" pitchFamily="2" charset="0"/>
                        <a:cs typeface="Times New Roman" panose="02020603050405020304" pitchFamily="18" charset="0"/>
                      </a:endParaRPr>
                    </a:p>
                  </a:txBody>
                  <a:tcPr marL="59839" marR="59839" marT="0" marB="0">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endParaRPr lang="en-US" sz="1200" b="1" kern="1200" baseline="0" dirty="0">
                        <a:solidFill>
                          <a:schemeClr val="tx1"/>
                        </a:solidFill>
                        <a:latin typeface="Roboto Condensed Light" panose="02000000000000000000" pitchFamily="2" charset="0"/>
                        <a:ea typeface="Roboto Condensed Light" panose="02000000000000000000" pitchFamily="2" charset="0"/>
                        <a:cs typeface="Open Sans"/>
                      </a:endParaRPr>
                    </a:p>
                  </a:txBody>
                  <a:tcPr marL="59839" marR="5983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lang="en-CA" sz="1200" b="0" dirty="0">
                        <a:effectLst/>
                        <a:latin typeface="Roboto Condensed Light" panose="02000000000000000000" pitchFamily="2" charset="0"/>
                        <a:ea typeface="Roboto Condensed Light" panose="02000000000000000000" pitchFamily="2" charset="0"/>
                        <a:cs typeface="Arial" panose="020B0604020202020204" pitchFamily="34" charset="0"/>
                      </a:endParaRPr>
                    </a:p>
                  </a:txBody>
                  <a:tcPr marL="59839" marR="5983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lang="en-CA" sz="1200" b="0" dirty="0">
                        <a:effectLst/>
                        <a:latin typeface="Roboto Condensed Light" panose="02000000000000000000" pitchFamily="2" charset="0"/>
                        <a:ea typeface="Roboto Condensed Light" panose="02000000000000000000" pitchFamily="2" charset="0"/>
                        <a:cs typeface="Arial" panose="020B0604020202020204" pitchFamily="34" charset="0"/>
                      </a:endParaRPr>
                    </a:p>
                  </a:txBody>
                  <a:tcPr marL="59839" marR="5983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lang="en-CA" sz="1200" b="0" dirty="0">
                        <a:effectLst/>
                        <a:latin typeface="Roboto Condensed Light" panose="02000000000000000000" pitchFamily="2" charset="0"/>
                        <a:ea typeface="Roboto Condensed Light" panose="02000000000000000000" pitchFamily="2" charset="0"/>
                        <a:cs typeface="Arial" panose="020B0604020202020204" pitchFamily="34" charset="0"/>
                      </a:endParaRPr>
                    </a:p>
                  </a:txBody>
                  <a:tcPr marL="59839" marR="5983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13051929"/>
                  </a:ext>
                </a:extLst>
              </a:tr>
              <a:tr h="0">
                <a:tc>
                  <a:txBody>
                    <a:bodyPr/>
                    <a:lstStyle/>
                    <a:p>
                      <a:pPr marL="0" marR="0">
                        <a:spcBef>
                          <a:spcPts val="0"/>
                        </a:spcBef>
                        <a:spcAft>
                          <a:spcPts val="600"/>
                        </a:spcAft>
                      </a:pPr>
                      <a:endParaRPr lang="en-CA" sz="1200" b="1" dirty="0">
                        <a:solidFill>
                          <a:schemeClr val="tx1"/>
                        </a:solidFill>
                        <a:effectLst/>
                        <a:latin typeface="Roboto Condensed Light" panose="02000000000000000000" pitchFamily="2" charset="0"/>
                        <a:ea typeface="Roboto Condensed Light" panose="02000000000000000000" pitchFamily="2" charset="0"/>
                        <a:cs typeface="Times New Roman" panose="02020603050405020304" pitchFamily="18" charset="0"/>
                      </a:endParaRPr>
                    </a:p>
                  </a:txBody>
                  <a:tcPr marL="59839" marR="59839" marT="0" marB="0">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E9E9E9"/>
                      </a:solidFill>
                      <a:prstDash val="solid"/>
                      <a:round/>
                      <a:headEnd type="none" w="med" len="med"/>
                      <a:tailEnd type="none" w="med" len="med"/>
                    </a:lnB>
                    <a:lnTlToBr w="12700" cmpd="sng">
                      <a:noFill/>
                      <a:prstDash val="solid"/>
                    </a:lnTlToBr>
                    <a:lnBlToTr w="12700" cmpd="sng">
                      <a:noFill/>
                      <a:prstDash val="solid"/>
                    </a:lnBlToTr>
                    <a:solidFill>
                      <a:srgbClr val="E9E9E9"/>
                    </a:solidFill>
                  </a:tcPr>
                </a:tc>
                <a:tc>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endParaRPr lang="en-US" sz="1200" b="1" kern="1200" baseline="0" dirty="0">
                        <a:solidFill>
                          <a:schemeClr val="tx1"/>
                        </a:solidFill>
                        <a:latin typeface="Roboto Condensed Light" panose="02000000000000000000" pitchFamily="2" charset="0"/>
                        <a:ea typeface="Roboto Condensed Light" panose="02000000000000000000" pitchFamily="2" charset="0"/>
                        <a:cs typeface="Open Sans"/>
                      </a:endParaRPr>
                    </a:p>
                  </a:txBody>
                  <a:tcPr marL="59839" marR="5983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E9E9E9"/>
                      </a:solidFill>
                      <a:prstDash val="solid"/>
                      <a:round/>
                      <a:headEnd type="none" w="med" len="med"/>
                      <a:tailEnd type="none" w="med" len="med"/>
                    </a:lnB>
                    <a:lnTlToBr w="12700" cmpd="sng">
                      <a:noFill/>
                      <a:prstDash val="solid"/>
                    </a:lnTlToBr>
                    <a:lnBlToTr w="12700" cmpd="sng">
                      <a:noFill/>
                      <a:prstDash val="solid"/>
                    </a:lnBlToTr>
                    <a:solidFill>
                      <a:srgbClr val="E9E9E9"/>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lang="en-CA" sz="1200" b="0" dirty="0">
                        <a:effectLst/>
                        <a:latin typeface="Roboto Condensed Light" panose="02000000000000000000" pitchFamily="2" charset="0"/>
                        <a:ea typeface="Roboto Condensed Light" panose="02000000000000000000" pitchFamily="2" charset="0"/>
                        <a:cs typeface="Arial" panose="020B0604020202020204" pitchFamily="34" charset="0"/>
                      </a:endParaRPr>
                    </a:p>
                  </a:txBody>
                  <a:tcPr marL="59839" marR="5983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E9E9E9"/>
                      </a:solidFill>
                      <a:prstDash val="solid"/>
                      <a:round/>
                      <a:headEnd type="none" w="med" len="med"/>
                      <a:tailEnd type="none" w="med" len="med"/>
                    </a:lnB>
                    <a:lnTlToBr w="12700" cmpd="sng">
                      <a:noFill/>
                      <a:prstDash val="solid"/>
                    </a:lnTlToBr>
                    <a:lnBlToTr w="12700" cmpd="sng">
                      <a:noFill/>
                      <a:prstDash val="solid"/>
                    </a:lnBlToTr>
                    <a:solidFill>
                      <a:srgbClr val="E9E9E9"/>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lang="en-CA" sz="1200" b="0" dirty="0">
                        <a:effectLst/>
                        <a:latin typeface="Roboto Condensed Light" panose="02000000000000000000" pitchFamily="2" charset="0"/>
                        <a:ea typeface="Roboto Condensed Light" panose="02000000000000000000" pitchFamily="2" charset="0"/>
                        <a:cs typeface="Arial" panose="020B0604020202020204" pitchFamily="34" charset="0"/>
                      </a:endParaRPr>
                    </a:p>
                  </a:txBody>
                  <a:tcPr marL="59839" marR="5983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E9E9E9"/>
                      </a:solidFill>
                      <a:prstDash val="solid"/>
                      <a:round/>
                      <a:headEnd type="none" w="med" len="med"/>
                      <a:tailEnd type="none" w="med" len="med"/>
                    </a:lnB>
                    <a:lnTlToBr w="12700" cmpd="sng">
                      <a:noFill/>
                      <a:prstDash val="solid"/>
                    </a:lnTlToBr>
                    <a:lnBlToTr w="12700" cmpd="sng">
                      <a:noFill/>
                      <a:prstDash val="solid"/>
                    </a:lnBlToTr>
                    <a:solidFill>
                      <a:srgbClr val="E9E9E9"/>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lang="en-CA" sz="1200" b="0" dirty="0">
                        <a:effectLst/>
                        <a:latin typeface="Roboto Condensed Light" panose="02000000000000000000" pitchFamily="2" charset="0"/>
                        <a:ea typeface="Roboto Condensed Light" panose="02000000000000000000" pitchFamily="2" charset="0"/>
                        <a:cs typeface="Arial" panose="020B0604020202020204" pitchFamily="34" charset="0"/>
                      </a:endParaRPr>
                    </a:p>
                  </a:txBody>
                  <a:tcPr marL="59839" marR="5983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E9E9E9"/>
                      </a:solidFill>
                      <a:prstDash val="solid"/>
                      <a:round/>
                      <a:headEnd type="none" w="med" len="med"/>
                      <a:tailEnd type="none" w="med" len="med"/>
                    </a:lnB>
                    <a:lnTlToBr w="12700" cmpd="sng">
                      <a:noFill/>
                      <a:prstDash val="solid"/>
                    </a:lnTlToBr>
                    <a:lnBlToTr w="12700" cmpd="sng">
                      <a:noFill/>
                      <a:prstDash val="solid"/>
                    </a:lnBlToTr>
                    <a:solidFill>
                      <a:srgbClr val="E9E9E9"/>
                    </a:solidFill>
                  </a:tcPr>
                </a:tc>
                <a:extLst>
                  <a:ext uri="{0D108BD9-81ED-4DB2-BD59-A6C34878D82A}">
                    <a16:rowId xmlns:a16="http://schemas.microsoft.com/office/drawing/2014/main" val="582990532"/>
                  </a:ext>
                </a:extLst>
              </a:tr>
              <a:tr h="630314">
                <a:tc>
                  <a:txBody>
                    <a:bodyPr/>
                    <a:lstStyle/>
                    <a:p>
                      <a:pPr marL="0" marR="0" algn="l">
                        <a:spcBef>
                          <a:spcPts val="0"/>
                        </a:spcBef>
                        <a:spcAft>
                          <a:spcPts val="600"/>
                        </a:spcAft>
                      </a:pPr>
                      <a:r>
                        <a:rPr lang="en-CA" sz="1200" b="1" dirty="0">
                          <a:solidFill>
                            <a:schemeClr val="tx1"/>
                          </a:solidFill>
                          <a:effectLst/>
                          <a:latin typeface="Roboto Condensed Light" panose="02000000000000000000" pitchFamily="2" charset="0"/>
                          <a:ea typeface="Roboto Condensed Light" panose="02000000000000000000" pitchFamily="2" charset="0"/>
                        </a:rPr>
                        <a:t>Implement</a:t>
                      </a:r>
                      <a:r>
                        <a:rPr lang="en-CA" sz="1200" b="1" baseline="0" dirty="0">
                          <a:solidFill>
                            <a:schemeClr val="tx1"/>
                          </a:solidFill>
                          <a:effectLst/>
                          <a:latin typeface="Roboto Condensed Light" panose="02000000000000000000" pitchFamily="2" charset="0"/>
                          <a:ea typeface="Roboto Condensed Light" panose="02000000000000000000" pitchFamily="2" charset="0"/>
                        </a:rPr>
                        <a:t> Classification</a:t>
                      </a:r>
                      <a:endParaRPr lang="en-CA" sz="1200" b="1" dirty="0">
                        <a:solidFill>
                          <a:schemeClr val="tx1"/>
                        </a:solidFill>
                        <a:effectLst/>
                        <a:latin typeface="Roboto Condensed Light" panose="02000000000000000000" pitchFamily="2" charset="0"/>
                        <a:ea typeface="Roboto Condensed Light" panose="02000000000000000000" pitchFamily="2" charset="0"/>
                        <a:cs typeface="Times New Roman" panose="02020603050405020304" pitchFamily="18" charset="0"/>
                      </a:endParaRPr>
                    </a:p>
                  </a:txBody>
                  <a:tcPr marL="59839" marR="59839" marT="0" marB="0">
                    <a:lnL>
                      <a:noFill/>
                    </a:lnL>
                    <a:lnR w="12700" cap="flat" cmpd="sng" algn="ctr">
                      <a:solidFill>
                        <a:schemeClr val="bg1"/>
                      </a:solidFill>
                      <a:prstDash val="solid"/>
                      <a:round/>
                      <a:headEnd type="none" w="med" len="med"/>
                      <a:tailEnd type="none" w="med" len="med"/>
                    </a:lnR>
                    <a:lnT w="12700" cap="flat" cmpd="sng" algn="ctr">
                      <a:solidFill>
                        <a:srgbClr val="E9E9E9"/>
                      </a:solidFill>
                      <a:prstDash val="solid"/>
                      <a:round/>
                      <a:headEnd type="none" w="med" len="med"/>
                      <a:tailEnd type="none" w="med" len="med"/>
                    </a:lnT>
                    <a:lnB w="12700" cap="flat" cmpd="sng" algn="ctr">
                      <a:solidFill>
                        <a:srgbClr val="E9E9E9"/>
                      </a:solidFill>
                      <a:prstDash val="solid"/>
                      <a:round/>
                      <a:headEnd type="none" w="med" len="med"/>
                      <a:tailEnd type="none" w="med" len="med"/>
                    </a:lnB>
                    <a:lnTlToBr w="12700" cmpd="sng">
                      <a:noFill/>
                      <a:prstDash val="solid"/>
                    </a:lnTlToBr>
                    <a:lnBlToTr w="12700" cmpd="sng">
                      <a:noFill/>
                      <a:prstDash val="solid"/>
                    </a:lnBlToTr>
                    <a:solidFill>
                      <a:srgbClr val="E9E9E9"/>
                    </a:solidFill>
                  </a:tcPr>
                </a:tc>
                <a:tc>
                  <a:txBody>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1200" kern="1200" baseline="0" dirty="0">
                          <a:solidFill>
                            <a:schemeClr val="tx1"/>
                          </a:solidFill>
                          <a:latin typeface="Roboto Condensed Light" panose="02000000000000000000" pitchFamily="2" charset="0"/>
                          <a:ea typeface="Roboto Condensed Light" panose="02000000000000000000" pitchFamily="2" charset="0"/>
                          <a:cs typeface="Open Sans"/>
                        </a:rPr>
                        <a:t>Perform data classification and analysis.</a:t>
                      </a:r>
                    </a:p>
                  </a:txBody>
                  <a:tcPr marL="59839" marR="598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9E9E9"/>
                      </a:solidFill>
                      <a:prstDash val="solid"/>
                      <a:round/>
                      <a:headEnd type="none" w="med" len="med"/>
                      <a:tailEnd type="none" w="med" len="med"/>
                    </a:lnT>
                    <a:lnB w="12700" cap="flat" cmpd="sng" algn="ctr">
                      <a:solidFill>
                        <a:srgbClr val="E9E9E9"/>
                      </a:solidFill>
                      <a:prstDash val="solid"/>
                      <a:round/>
                      <a:headEnd type="none" w="med" len="med"/>
                      <a:tailEnd type="none" w="med" len="med"/>
                    </a:lnB>
                    <a:lnTlToBr w="12700" cmpd="sng">
                      <a:noFill/>
                      <a:prstDash val="solid"/>
                    </a:lnTlToBr>
                    <a:lnBlToTr w="12700" cmpd="sng">
                      <a:noFill/>
                      <a:prstDash val="solid"/>
                    </a:lnBlToTr>
                    <a:solidFill>
                      <a:srgbClr val="E9E9E9"/>
                    </a:solidFill>
                  </a:tcPr>
                </a:tc>
                <a:tc gridSpan="3">
                  <a:txBody>
                    <a:bodyPr/>
                    <a:lstStyle/>
                    <a:p>
                      <a:pPr marL="0" marR="0" algn="l">
                        <a:spcBef>
                          <a:spcPts val="0"/>
                        </a:spcBef>
                        <a:spcAft>
                          <a:spcPts val="600"/>
                        </a:spcAft>
                      </a:pPr>
                      <a:r>
                        <a:rPr lang="en-CA" sz="1200" dirty="0">
                          <a:effectLst/>
                          <a:latin typeface="Roboto Condensed Light" panose="02000000000000000000" pitchFamily="2" charset="0"/>
                          <a:ea typeface="Roboto Condensed Light" panose="02000000000000000000" pitchFamily="2" charset="0"/>
                          <a:cs typeface="Arial" panose="020B0604020202020204" pitchFamily="34" charset="0"/>
                        </a:rPr>
                        <a:t>Expect to </a:t>
                      </a:r>
                      <a:r>
                        <a:rPr lang="en-CA" sz="1200" baseline="0" dirty="0">
                          <a:effectLst/>
                          <a:latin typeface="Roboto Condensed Light" panose="02000000000000000000" pitchFamily="2" charset="0"/>
                          <a:ea typeface="Roboto Condensed Light" panose="02000000000000000000" pitchFamily="2" charset="0"/>
                          <a:cs typeface="Arial" panose="020B0604020202020204" pitchFamily="34" charset="0"/>
                        </a:rPr>
                        <a:t>save 10% to 30% from classification efforts with guidance.</a:t>
                      </a:r>
                    </a:p>
                  </a:txBody>
                  <a:tcPr marL="59839" marR="5983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9E9E9"/>
                      </a:solidFill>
                      <a:prstDash val="solid"/>
                      <a:round/>
                      <a:headEnd type="none" w="med" len="med"/>
                      <a:tailEnd type="none" w="med" len="med"/>
                    </a:lnT>
                    <a:lnB w="12700" cap="flat" cmpd="sng" algn="ctr">
                      <a:solidFill>
                        <a:srgbClr val="E9E9E9"/>
                      </a:solidFill>
                      <a:prstDash val="solid"/>
                      <a:round/>
                      <a:headEnd type="none" w="med" len="med"/>
                      <a:tailEnd type="none" w="med" len="med"/>
                    </a:lnB>
                    <a:lnTlToBr w="12700" cmpd="sng">
                      <a:noFill/>
                      <a:prstDash val="solid"/>
                    </a:lnTlToBr>
                    <a:lnBlToTr w="12700" cmpd="sng">
                      <a:noFill/>
                      <a:prstDash val="solid"/>
                    </a:lnBlToTr>
                    <a:solidFill>
                      <a:srgbClr val="E9E9E9"/>
                    </a:solid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562911141"/>
                  </a:ext>
                </a:extLst>
              </a:tr>
              <a:tr h="237731">
                <a:tc>
                  <a:txBody>
                    <a:bodyPr/>
                    <a:lstStyle/>
                    <a:p>
                      <a:pPr marL="0" marR="0" algn="l">
                        <a:spcBef>
                          <a:spcPts val="0"/>
                        </a:spcBef>
                        <a:spcAft>
                          <a:spcPts val="600"/>
                        </a:spcAft>
                      </a:pPr>
                      <a:endParaRPr lang="en-CA" sz="1200" b="1" dirty="0">
                        <a:solidFill>
                          <a:schemeClr val="tx1"/>
                        </a:solidFill>
                        <a:effectLst/>
                        <a:latin typeface="Roboto Condensed Light" panose="02000000000000000000" pitchFamily="2" charset="0"/>
                        <a:ea typeface="Roboto Condensed Light" panose="02000000000000000000" pitchFamily="2" charset="0"/>
                        <a:cs typeface="Times New Roman" panose="02020603050405020304" pitchFamily="18" charset="0"/>
                      </a:endParaRPr>
                    </a:p>
                  </a:txBody>
                  <a:tcPr marL="59839" marR="59839" marT="0" marB="0">
                    <a:lnL w="12700" cap="flat" cmpd="sng" algn="ctr">
                      <a:solidFill>
                        <a:srgbClr val="E9E9E9"/>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9E9E9"/>
                      </a:solidFill>
                      <a:prstDash val="solid"/>
                      <a:round/>
                      <a:headEnd type="none" w="med" len="med"/>
                      <a:tailEnd type="none" w="med" len="med"/>
                    </a:lnT>
                    <a:lnB w="12700" cap="flat" cmpd="sng" algn="ctr">
                      <a:solidFill>
                        <a:srgbClr val="E9E9E9"/>
                      </a:solidFill>
                      <a:prstDash val="solid"/>
                      <a:round/>
                      <a:headEnd type="none" w="med" len="med"/>
                      <a:tailEnd type="none" w="med" len="med"/>
                    </a:lnB>
                    <a:lnTlToBr w="12700" cmpd="sng">
                      <a:noFill/>
                      <a:prstDash val="solid"/>
                    </a:lnTlToBr>
                    <a:lnBlToTr w="12700" cmpd="sng">
                      <a:noFill/>
                      <a:prstDash val="solid"/>
                    </a:lnBlToTr>
                    <a:solidFill>
                      <a:srgbClr val="E9E9E9"/>
                    </a:solidFill>
                  </a:tcPr>
                </a:tc>
                <a:tc>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r>
                        <a:rPr lang="en-US" sz="1200" b="1" kern="1200" baseline="0" dirty="0">
                          <a:solidFill>
                            <a:schemeClr val="tx1"/>
                          </a:solidFill>
                          <a:latin typeface="Roboto Condensed Light" panose="02000000000000000000" pitchFamily="2" charset="0"/>
                          <a:ea typeface="Roboto Condensed Light" panose="02000000000000000000" pitchFamily="2" charset="0"/>
                          <a:cs typeface="Open Sans"/>
                        </a:rPr>
                        <a:t>Size of Organization</a:t>
                      </a:r>
                    </a:p>
                  </a:txBody>
                  <a:tcPr marL="59839" marR="5983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9E9E9"/>
                      </a:solidFill>
                      <a:prstDash val="solid"/>
                      <a:round/>
                      <a:headEnd type="none" w="med" len="med"/>
                      <a:tailEnd type="none" w="med" len="med"/>
                    </a:lnT>
                    <a:lnB w="12700" cap="flat" cmpd="sng" algn="ctr">
                      <a:solidFill>
                        <a:srgbClr val="E9E9E9"/>
                      </a:solidFill>
                      <a:prstDash val="solid"/>
                      <a:round/>
                      <a:headEnd type="none" w="med" len="med"/>
                      <a:tailEnd type="none" w="med" len="med"/>
                    </a:lnB>
                    <a:lnTlToBr w="12700" cmpd="sng">
                      <a:noFill/>
                      <a:prstDash val="solid"/>
                    </a:lnTlToBr>
                    <a:lnBlToTr w="12700" cmpd="sng">
                      <a:noFill/>
                      <a:prstDash val="solid"/>
                    </a:lnBlToTr>
                    <a:solidFill>
                      <a:srgbClr val="E9E9E9"/>
                    </a:solidFill>
                  </a:tcPr>
                </a:tc>
                <a:tc>
                  <a:txBody>
                    <a:bodyPr/>
                    <a:lstStyle/>
                    <a:p>
                      <a:pPr marL="0" marR="0" algn="ctr">
                        <a:spcBef>
                          <a:spcPts val="0"/>
                        </a:spcBef>
                        <a:spcAft>
                          <a:spcPts val="600"/>
                        </a:spcAft>
                      </a:pPr>
                      <a:r>
                        <a:rPr lang="en-US" sz="1200" b="1" dirty="0">
                          <a:effectLst/>
                          <a:latin typeface="Roboto Condensed Light" panose="02000000000000000000" pitchFamily="2" charset="0"/>
                          <a:ea typeface="Roboto Condensed Light" panose="02000000000000000000" pitchFamily="2" charset="0"/>
                          <a:cs typeface="Arial" panose="020B0604020202020204" pitchFamily="34" charset="0"/>
                        </a:rPr>
                        <a:t>Small</a:t>
                      </a:r>
                      <a:endParaRPr lang="en-CA" sz="1200" b="1" dirty="0">
                        <a:effectLst/>
                        <a:latin typeface="Roboto Condensed Light" panose="02000000000000000000" pitchFamily="2" charset="0"/>
                        <a:ea typeface="Roboto Condensed Light" panose="02000000000000000000" pitchFamily="2" charset="0"/>
                        <a:cs typeface="Arial" panose="020B0604020202020204" pitchFamily="34" charset="0"/>
                      </a:endParaRPr>
                    </a:p>
                  </a:txBody>
                  <a:tcPr marL="59839" marR="59839" marT="0" marB="0" anchor="ctr">
                    <a:lnL w="12700" cap="flat" cmpd="sng" algn="ctr">
                      <a:solidFill>
                        <a:schemeClr val="bg1"/>
                      </a:solidFill>
                      <a:prstDash val="solid"/>
                      <a:round/>
                      <a:headEnd type="none" w="med" len="med"/>
                      <a:tailEnd type="none" w="med" len="med"/>
                    </a:lnL>
                    <a:lnR w="12700" cap="flat" cmpd="sng" algn="ctr">
                      <a:solidFill>
                        <a:srgbClr val="E9E9E9"/>
                      </a:solidFill>
                      <a:prstDash val="solid"/>
                      <a:round/>
                      <a:headEnd type="none" w="med" len="med"/>
                      <a:tailEnd type="none" w="med" len="med"/>
                    </a:lnR>
                    <a:lnT w="12700" cap="flat" cmpd="sng" algn="ctr">
                      <a:solidFill>
                        <a:srgbClr val="E9E9E9"/>
                      </a:solidFill>
                      <a:prstDash val="solid"/>
                      <a:round/>
                      <a:headEnd type="none" w="med" len="med"/>
                      <a:tailEnd type="none" w="med" len="med"/>
                    </a:lnT>
                    <a:lnB w="12700" cap="flat" cmpd="sng" algn="ctr">
                      <a:solidFill>
                        <a:srgbClr val="E9E9E9"/>
                      </a:solidFill>
                      <a:prstDash val="solid"/>
                      <a:round/>
                      <a:headEnd type="none" w="med" len="med"/>
                      <a:tailEnd type="none" w="med" len="med"/>
                    </a:lnB>
                    <a:lnTlToBr w="12700" cmpd="sng">
                      <a:noFill/>
                      <a:prstDash val="solid"/>
                    </a:lnTlToBr>
                    <a:lnBlToTr w="12700" cmpd="sng">
                      <a:noFill/>
                      <a:prstDash val="solid"/>
                    </a:lnBlToTr>
                    <a:solidFill>
                      <a:srgbClr val="E9E9E9"/>
                    </a:solidFill>
                  </a:tcPr>
                </a:tc>
                <a:tc>
                  <a:txBody>
                    <a:bodyPr/>
                    <a:lstStyle/>
                    <a:p>
                      <a:pPr marL="0" marR="0" algn="ctr">
                        <a:spcBef>
                          <a:spcPts val="0"/>
                        </a:spcBef>
                        <a:spcAft>
                          <a:spcPts val="600"/>
                        </a:spcAft>
                      </a:pPr>
                      <a:r>
                        <a:rPr lang="en-CA" sz="1200" b="1" baseline="0" dirty="0">
                          <a:effectLst/>
                          <a:latin typeface="Roboto Condensed Light" panose="02000000000000000000" pitchFamily="2" charset="0"/>
                          <a:ea typeface="Roboto Condensed Light" panose="02000000000000000000" pitchFamily="2" charset="0"/>
                          <a:cs typeface="Arial" panose="020B0604020202020204" pitchFamily="34" charset="0"/>
                        </a:rPr>
                        <a:t>Mid-sized</a:t>
                      </a:r>
                      <a:endParaRPr lang="en-CA" sz="1200" b="1" dirty="0">
                        <a:effectLst/>
                        <a:latin typeface="Roboto Condensed Light" panose="02000000000000000000" pitchFamily="2" charset="0"/>
                        <a:ea typeface="Roboto Condensed Light" panose="02000000000000000000" pitchFamily="2" charset="0"/>
                        <a:cs typeface="Arial" panose="020B0604020202020204" pitchFamily="34" charset="0"/>
                      </a:endParaRPr>
                    </a:p>
                  </a:txBody>
                  <a:tcPr marL="59839" marR="59839" marT="0" marB="0" anchor="ctr">
                    <a:lnL w="12700" cap="flat" cmpd="sng" algn="ctr">
                      <a:solidFill>
                        <a:srgbClr val="E9E9E9"/>
                      </a:solidFill>
                      <a:prstDash val="solid"/>
                      <a:round/>
                      <a:headEnd type="none" w="med" len="med"/>
                      <a:tailEnd type="none" w="med" len="med"/>
                    </a:lnL>
                    <a:lnR w="12700" cap="flat" cmpd="sng" algn="ctr">
                      <a:solidFill>
                        <a:srgbClr val="E9E9E9"/>
                      </a:solidFill>
                      <a:prstDash val="solid"/>
                      <a:round/>
                      <a:headEnd type="none" w="med" len="med"/>
                      <a:tailEnd type="none" w="med" len="med"/>
                    </a:lnR>
                    <a:lnT w="12700" cap="flat" cmpd="sng" algn="ctr">
                      <a:solidFill>
                        <a:srgbClr val="E9E9E9"/>
                      </a:solidFill>
                      <a:prstDash val="solid"/>
                      <a:round/>
                      <a:headEnd type="none" w="med" len="med"/>
                      <a:tailEnd type="none" w="med" len="med"/>
                    </a:lnT>
                    <a:lnB w="12700" cap="flat" cmpd="sng" algn="ctr">
                      <a:solidFill>
                        <a:srgbClr val="E9E9E9"/>
                      </a:solidFill>
                      <a:prstDash val="solid"/>
                      <a:round/>
                      <a:headEnd type="none" w="med" len="med"/>
                      <a:tailEnd type="none" w="med" len="med"/>
                    </a:lnB>
                    <a:lnTlToBr w="12700" cmpd="sng">
                      <a:noFill/>
                      <a:prstDash val="solid"/>
                    </a:lnTlToBr>
                    <a:lnBlToTr w="12700" cmpd="sng">
                      <a:noFill/>
                      <a:prstDash val="solid"/>
                    </a:lnBlToTr>
                    <a:solidFill>
                      <a:srgbClr val="E9E9E9"/>
                    </a:solidFill>
                  </a:tcPr>
                </a:tc>
                <a:tc>
                  <a:txBody>
                    <a:bodyPr/>
                    <a:lstStyle/>
                    <a:p>
                      <a:pPr marL="0" marR="0" algn="ctr">
                        <a:spcBef>
                          <a:spcPts val="0"/>
                        </a:spcBef>
                        <a:spcAft>
                          <a:spcPts val="600"/>
                        </a:spcAft>
                      </a:pPr>
                      <a:r>
                        <a:rPr lang="en-CA" sz="1200" b="1" baseline="0" dirty="0">
                          <a:effectLst/>
                          <a:latin typeface="Roboto Condensed Light" panose="02000000000000000000" pitchFamily="2" charset="0"/>
                          <a:ea typeface="Roboto Condensed Light" panose="02000000000000000000" pitchFamily="2" charset="0"/>
                          <a:cs typeface="Arial" panose="020B0604020202020204" pitchFamily="34" charset="0"/>
                        </a:rPr>
                        <a:t>Large</a:t>
                      </a:r>
                      <a:endParaRPr lang="en-CA" sz="1200" b="1" dirty="0">
                        <a:effectLst/>
                        <a:latin typeface="Roboto Condensed Light" panose="02000000000000000000" pitchFamily="2" charset="0"/>
                        <a:ea typeface="Roboto Condensed Light" panose="02000000000000000000" pitchFamily="2" charset="0"/>
                        <a:cs typeface="Arial" panose="020B0604020202020204" pitchFamily="34" charset="0"/>
                      </a:endParaRPr>
                    </a:p>
                  </a:txBody>
                  <a:tcPr marL="59839" marR="59839" marT="0" marB="0" anchor="ctr">
                    <a:lnL w="12700" cap="flat" cmpd="sng" algn="ctr">
                      <a:solidFill>
                        <a:srgbClr val="E9E9E9"/>
                      </a:solidFill>
                      <a:prstDash val="solid"/>
                      <a:round/>
                      <a:headEnd type="none" w="med" len="med"/>
                      <a:tailEnd type="none" w="med" len="med"/>
                    </a:lnL>
                    <a:lnR w="12700" cap="flat" cmpd="sng" algn="ctr">
                      <a:solidFill>
                        <a:srgbClr val="E9E9E9"/>
                      </a:solidFill>
                      <a:prstDash val="solid"/>
                      <a:round/>
                      <a:headEnd type="none" w="med" len="med"/>
                      <a:tailEnd type="none" w="med" len="med"/>
                    </a:lnR>
                    <a:lnT w="12700" cap="flat" cmpd="sng" algn="ctr">
                      <a:solidFill>
                        <a:srgbClr val="E9E9E9"/>
                      </a:solidFill>
                      <a:prstDash val="solid"/>
                      <a:round/>
                      <a:headEnd type="none" w="med" len="med"/>
                      <a:tailEnd type="none" w="med" len="med"/>
                    </a:lnT>
                    <a:lnB w="12700" cap="flat" cmpd="sng" algn="ctr">
                      <a:solidFill>
                        <a:srgbClr val="E9E9E9"/>
                      </a:solidFill>
                      <a:prstDash val="solid"/>
                      <a:round/>
                      <a:headEnd type="none" w="med" len="med"/>
                      <a:tailEnd type="none" w="med" len="med"/>
                    </a:lnB>
                    <a:lnTlToBr w="12700" cmpd="sng">
                      <a:noFill/>
                      <a:prstDash val="solid"/>
                    </a:lnTlToBr>
                    <a:lnBlToTr w="12700" cmpd="sng">
                      <a:noFill/>
                      <a:prstDash val="solid"/>
                    </a:lnBlToTr>
                    <a:solidFill>
                      <a:srgbClr val="E9E9E9"/>
                    </a:solidFill>
                  </a:tcPr>
                </a:tc>
                <a:extLst>
                  <a:ext uri="{0D108BD9-81ED-4DB2-BD59-A6C34878D82A}">
                    <a16:rowId xmlns:a16="http://schemas.microsoft.com/office/drawing/2014/main" val="3886169630"/>
                  </a:ext>
                </a:extLst>
              </a:tr>
              <a:tr h="237731">
                <a:tc>
                  <a:txBody>
                    <a:bodyPr/>
                    <a:lstStyle/>
                    <a:p>
                      <a:pPr marL="0" marR="0" algn="l">
                        <a:spcBef>
                          <a:spcPts val="0"/>
                        </a:spcBef>
                        <a:spcAft>
                          <a:spcPts val="600"/>
                        </a:spcAft>
                      </a:pPr>
                      <a:endParaRPr lang="en-CA" sz="1200" b="1" dirty="0">
                        <a:solidFill>
                          <a:schemeClr val="tx1"/>
                        </a:solidFill>
                        <a:effectLst/>
                        <a:latin typeface="Roboto Condensed Light" panose="02000000000000000000" pitchFamily="2" charset="0"/>
                        <a:ea typeface="Roboto Condensed Light" panose="02000000000000000000" pitchFamily="2" charset="0"/>
                        <a:cs typeface="Times New Roman" panose="02020603050405020304" pitchFamily="18" charset="0"/>
                      </a:endParaRPr>
                    </a:p>
                  </a:txBody>
                  <a:tcPr marL="59839" marR="59839" marT="0" marB="0">
                    <a:lnL w="12700" cap="flat" cmpd="sng" algn="ctr">
                      <a:solidFill>
                        <a:srgbClr val="E9E9E9"/>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9E9E9"/>
                      </a:solidFill>
                      <a:prstDash val="solid"/>
                      <a:round/>
                      <a:headEnd type="none" w="med" len="med"/>
                      <a:tailEnd type="none" w="med" len="med"/>
                    </a:lnT>
                    <a:lnB w="12700" cap="flat" cmpd="sng" algn="ctr">
                      <a:solidFill>
                        <a:srgbClr val="E9E9E9"/>
                      </a:solidFill>
                      <a:prstDash val="solid"/>
                      <a:round/>
                      <a:headEnd type="none" w="med" len="med"/>
                      <a:tailEnd type="none" w="med" len="med"/>
                    </a:lnB>
                    <a:lnTlToBr w="12700" cmpd="sng">
                      <a:noFill/>
                      <a:prstDash val="solid"/>
                    </a:lnTlToBr>
                    <a:lnBlToTr w="12700" cmpd="sng">
                      <a:noFill/>
                      <a:prstDash val="solid"/>
                    </a:lnBlToTr>
                    <a:solidFill>
                      <a:srgbClr val="E9E9E9"/>
                    </a:solidFill>
                  </a:tcPr>
                </a:tc>
                <a:tc>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r>
                        <a:rPr lang="en-US" sz="1200" b="1" kern="1200" baseline="0" dirty="0">
                          <a:solidFill>
                            <a:schemeClr val="tx1"/>
                          </a:solidFill>
                          <a:latin typeface="Roboto Condensed Light" panose="02000000000000000000" pitchFamily="2" charset="0"/>
                          <a:ea typeface="Roboto Condensed Light" panose="02000000000000000000" pitchFamily="2" charset="0"/>
                          <a:cs typeface="Open Sans"/>
                        </a:rPr>
                        <a:t>Phase Duration</a:t>
                      </a:r>
                    </a:p>
                  </a:txBody>
                  <a:tcPr marL="59839" marR="5983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9E9E9"/>
                      </a:solidFill>
                      <a:prstDash val="solid"/>
                      <a:round/>
                      <a:headEnd type="none" w="med" len="med"/>
                      <a:tailEnd type="none" w="med" len="med"/>
                    </a:lnT>
                    <a:lnB w="12700" cap="flat" cmpd="sng" algn="ctr">
                      <a:solidFill>
                        <a:srgbClr val="E9E9E9"/>
                      </a:solidFill>
                      <a:prstDash val="solid"/>
                      <a:round/>
                      <a:headEnd type="none" w="med" len="med"/>
                      <a:tailEnd type="none" w="med" len="med"/>
                    </a:lnB>
                    <a:lnTlToBr w="12700" cmpd="sng">
                      <a:noFill/>
                      <a:prstDash val="solid"/>
                    </a:lnTlToBr>
                    <a:lnBlToTr w="12700" cmpd="sng">
                      <a:noFill/>
                      <a:prstDash val="solid"/>
                    </a:lnBlToTr>
                    <a:solidFill>
                      <a:srgbClr val="E9E9E9"/>
                    </a:solidFill>
                  </a:tcPr>
                </a:tc>
                <a:tc>
                  <a:txBody>
                    <a:bodyPr/>
                    <a:lstStyle/>
                    <a:p>
                      <a:pPr marL="0" marR="0" algn="ctr">
                        <a:spcBef>
                          <a:spcPts val="0"/>
                        </a:spcBef>
                        <a:spcAft>
                          <a:spcPts val="600"/>
                        </a:spcAft>
                      </a:pPr>
                      <a:r>
                        <a:rPr lang="en-US" sz="1200" b="0" dirty="0">
                          <a:effectLst/>
                          <a:latin typeface="Roboto Condensed Light" panose="02000000000000000000" pitchFamily="2" charset="0"/>
                          <a:ea typeface="Roboto Condensed Light" panose="02000000000000000000" pitchFamily="2" charset="0"/>
                          <a:cs typeface="Arial" panose="020B0604020202020204" pitchFamily="34" charset="0"/>
                        </a:rPr>
                        <a:t>180 days</a:t>
                      </a:r>
                      <a:endParaRPr lang="en-CA" sz="1200" b="0" dirty="0">
                        <a:effectLst/>
                        <a:latin typeface="Roboto Condensed Light" panose="02000000000000000000" pitchFamily="2" charset="0"/>
                        <a:ea typeface="Roboto Condensed Light" panose="02000000000000000000" pitchFamily="2" charset="0"/>
                        <a:cs typeface="Arial" panose="020B0604020202020204" pitchFamily="34" charset="0"/>
                      </a:endParaRPr>
                    </a:p>
                  </a:txBody>
                  <a:tcPr marL="59839" marR="59839" marT="0" marB="0" anchor="ctr">
                    <a:lnL w="12700" cap="flat" cmpd="sng" algn="ctr">
                      <a:solidFill>
                        <a:schemeClr val="bg1"/>
                      </a:solidFill>
                      <a:prstDash val="solid"/>
                      <a:round/>
                      <a:headEnd type="none" w="med" len="med"/>
                      <a:tailEnd type="none" w="med" len="med"/>
                    </a:lnL>
                    <a:lnR w="12700" cap="flat" cmpd="sng" algn="ctr">
                      <a:solidFill>
                        <a:srgbClr val="E9E9E9"/>
                      </a:solidFill>
                      <a:prstDash val="solid"/>
                      <a:round/>
                      <a:headEnd type="none" w="med" len="med"/>
                      <a:tailEnd type="none" w="med" len="med"/>
                    </a:lnR>
                    <a:lnT w="12700" cap="flat" cmpd="sng" algn="ctr">
                      <a:solidFill>
                        <a:srgbClr val="E9E9E9"/>
                      </a:solidFill>
                      <a:prstDash val="solid"/>
                      <a:round/>
                      <a:headEnd type="none" w="med" len="med"/>
                      <a:tailEnd type="none" w="med" len="med"/>
                    </a:lnT>
                    <a:lnB w="12700" cap="flat" cmpd="sng" algn="ctr">
                      <a:solidFill>
                        <a:srgbClr val="E9E9E9"/>
                      </a:solidFill>
                      <a:prstDash val="solid"/>
                      <a:round/>
                      <a:headEnd type="none" w="med" len="med"/>
                      <a:tailEnd type="none" w="med" len="med"/>
                    </a:lnB>
                    <a:lnTlToBr w="12700" cmpd="sng">
                      <a:noFill/>
                      <a:prstDash val="solid"/>
                    </a:lnTlToBr>
                    <a:lnBlToTr w="12700" cmpd="sng">
                      <a:noFill/>
                      <a:prstDash val="solid"/>
                    </a:lnBlToTr>
                    <a:solidFill>
                      <a:srgbClr val="E9E9E9"/>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200" b="0" dirty="0">
                          <a:effectLst/>
                          <a:latin typeface="Roboto Condensed Light" panose="02000000000000000000" pitchFamily="2" charset="0"/>
                          <a:ea typeface="Roboto Condensed Light" panose="02000000000000000000" pitchFamily="2" charset="0"/>
                          <a:cs typeface="Arial" panose="020B0604020202020204" pitchFamily="34" charset="0"/>
                        </a:rPr>
                        <a:t>180 days</a:t>
                      </a:r>
                      <a:endParaRPr lang="en-CA" sz="1200" b="0" dirty="0">
                        <a:effectLst/>
                        <a:latin typeface="Roboto Condensed Light" panose="02000000000000000000" pitchFamily="2" charset="0"/>
                        <a:ea typeface="Roboto Condensed Light" panose="02000000000000000000" pitchFamily="2" charset="0"/>
                        <a:cs typeface="Arial" panose="020B0604020202020204" pitchFamily="34" charset="0"/>
                      </a:endParaRPr>
                    </a:p>
                  </a:txBody>
                  <a:tcPr marL="59839" marR="59839" marT="0" marB="0" anchor="ctr">
                    <a:lnL w="12700" cap="flat" cmpd="sng" algn="ctr">
                      <a:solidFill>
                        <a:srgbClr val="E9E9E9"/>
                      </a:solidFill>
                      <a:prstDash val="solid"/>
                      <a:round/>
                      <a:headEnd type="none" w="med" len="med"/>
                      <a:tailEnd type="none" w="med" len="med"/>
                    </a:lnL>
                    <a:lnR w="12700" cap="flat" cmpd="sng" algn="ctr">
                      <a:solidFill>
                        <a:srgbClr val="E9E9E9"/>
                      </a:solidFill>
                      <a:prstDash val="solid"/>
                      <a:round/>
                      <a:headEnd type="none" w="med" len="med"/>
                      <a:tailEnd type="none" w="med" len="med"/>
                    </a:lnR>
                    <a:lnT w="12700" cap="flat" cmpd="sng" algn="ctr">
                      <a:solidFill>
                        <a:srgbClr val="E9E9E9"/>
                      </a:solidFill>
                      <a:prstDash val="solid"/>
                      <a:round/>
                      <a:headEnd type="none" w="med" len="med"/>
                      <a:tailEnd type="none" w="med" len="med"/>
                    </a:lnT>
                    <a:lnB w="12700" cap="flat" cmpd="sng" algn="ctr">
                      <a:solidFill>
                        <a:srgbClr val="E9E9E9"/>
                      </a:solidFill>
                      <a:prstDash val="solid"/>
                      <a:round/>
                      <a:headEnd type="none" w="med" len="med"/>
                      <a:tailEnd type="none" w="med" len="med"/>
                    </a:lnB>
                    <a:lnTlToBr w="12700" cmpd="sng">
                      <a:noFill/>
                      <a:prstDash val="solid"/>
                    </a:lnTlToBr>
                    <a:lnBlToTr w="12700" cmpd="sng">
                      <a:noFill/>
                      <a:prstDash val="solid"/>
                    </a:lnBlToTr>
                    <a:solidFill>
                      <a:srgbClr val="E9E9E9"/>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200" b="0" dirty="0">
                          <a:effectLst/>
                          <a:latin typeface="Roboto Condensed Light" panose="02000000000000000000" pitchFamily="2" charset="0"/>
                          <a:ea typeface="Roboto Condensed Light" panose="02000000000000000000" pitchFamily="2" charset="0"/>
                          <a:cs typeface="Arial" panose="020B0604020202020204" pitchFamily="34" charset="0"/>
                        </a:rPr>
                        <a:t>360 days</a:t>
                      </a:r>
                      <a:endParaRPr lang="en-CA" sz="1200" b="0" dirty="0">
                        <a:effectLst/>
                        <a:latin typeface="Roboto Condensed Light" panose="02000000000000000000" pitchFamily="2" charset="0"/>
                        <a:ea typeface="Roboto Condensed Light" panose="02000000000000000000" pitchFamily="2" charset="0"/>
                        <a:cs typeface="Arial" panose="020B0604020202020204" pitchFamily="34" charset="0"/>
                      </a:endParaRPr>
                    </a:p>
                  </a:txBody>
                  <a:tcPr marL="59839" marR="59839" marT="0" marB="0" anchor="ctr">
                    <a:lnL w="12700" cap="flat" cmpd="sng" algn="ctr">
                      <a:solidFill>
                        <a:srgbClr val="E9E9E9"/>
                      </a:solidFill>
                      <a:prstDash val="solid"/>
                      <a:round/>
                      <a:headEnd type="none" w="med" len="med"/>
                      <a:tailEnd type="none" w="med" len="med"/>
                    </a:lnL>
                    <a:lnR w="12700" cap="flat" cmpd="sng" algn="ctr">
                      <a:solidFill>
                        <a:srgbClr val="E9E9E9"/>
                      </a:solidFill>
                      <a:prstDash val="solid"/>
                      <a:round/>
                      <a:headEnd type="none" w="med" len="med"/>
                      <a:tailEnd type="none" w="med" len="med"/>
                    </a:lnR>
                    <a:lnT w="12700" cap="flat" cmpd="sng" algn="ctr">
                      <a:solidFill>
                        <a:srgbClr val="E9E9E9"/>
                      </a:solidFill>
                      <a:prstDash val="solid"/>
                      <a:round/>
                      <a:headEnd type="none" w="med" len="med"/>
                      <a:tailEnd type="none" w="med" len="med"/>
                    </a:lnT>
                    <a:lnB w="12700" cap="flat" cmpd="sng" algn="ctr">
                      <a:solidFill>
                        <a:srgbClr val="E9E9E9"/>
                      </a:solidFill>
                      <a:prstDash val="solid"/>
                      <a:round/>
                      <a:headEnd type="none" w="med" len="med"/>
                      <a:tailEnd type="none" w="med" len="med"/>
                    </a:lnB>
                    <a:lnTlToBr w="12700" cmpd="sng">
                      <a:noFill/>
                      <a:prstDash val="solid"/>
                    </a:lnTlToBr>
                    <a:lnBlToTr w="12700" cmpd="sng">
                      <a:noFill/>
                      <a:prstDash val="solid"/>
                    </a:lnBlToTr>
                    <a:solidFill>
                      <a:srgbClr val="E9E9E9"/>
                    </a:solidFill>
                  </a:tcPr>
                </a:tc>
                <a:extLst>
                  <a:ext uri="{0D108BD9-81ED-4DB2-BD59-A6C34878D82A}">
                    <a16:rowId xmlns:a16="http://schemas.microsoft.com/office/drawing/2014/main" val="1429942661"/>
                  </a:ext>
                </a:extLst>
              </a:tr>
              <a:tr h="237731">
                <a:tc>
                  <a:txBody>
                    <a:bodyPr/>
                    <a:lstStyle/>
                    <a:p>
                      <a:pPr marL="0" marR="0" algn="l">
                        <a:spcBef>
                          <a:spcPts val="0"/>
                        </a:spcBef>
                        <a:spcAft>
                          <a:spcPts val="600"/>
                        </a:spcAft>
                      </a:pPr>
                      <a:endParaRPr lang="en-CA" sz="1200" b="1" dirty="0">
                        <a:solidFill>
                          <a:schemeClr val="tx1"/>
                        </a:solidFill>
                        <a:effectLst/>
                        <a:latin typeface="Roboto Condensed Light" panose="02000000000000000000" pitchFamily="2" charset="0"/>
                        <a:ea typeface="Roboto Condensed Light" panose="02000000000000000000" pitchFamily="2" charset="0"/>
                        <a:cs typeface="Times New Roman" panose="02020603050405020304" pitchFamily="18" charset="0"/>
                      </a:endParaRPr>
                    </a:p>
                  </a:txBody>
                  <a:tcPr marL="59839" marR="59839" marT="0" marB="0">
                    <a:lnL w="12700" cap="flat" cmpd="sng" algn="ctr">
                      <a:solidFill>
                        <a:srgbClr val="E9E9E9"/>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9E9E9"/>
                      </a:solidFill>
                      <a:prstDash val="solid"/>
                      <a:round/>
                      <a:headEnd type="none" w="med" len="med"/>
                      <a:tailEnd type="none" w="med" len="med"/>
                    </a:lnT>
                    <a:lnB w="12700" cap="flat" cmpd="sng" algn="ctr">
                      <a:solidFill>
                        <a:srgbClr val="E9E9E9"/>
                      </a:solidFill>
                      <a:prstDash val="solid"/>
                      <a:round/>
                      <a:headEnd type="none" w="med" len="med"/>
                      <a:tailEnd type="none" w="med" len="med"/>
                    </a:lnB>
                    <a:lnTlToBr w="12700" cmpd="sng">
                      <a:noFill/>
                      <a:prstDash val="solid"/>
                    </a:lnTlToBr>
                    <a:lnBlToTr w="12700" cmpd="sng">
                      <a:noFill/>
                      <a:prstDash val="solid"/>
                    </a:lnBlToTr>
                    <a:solidFill>
                      <a:srgbClr val="E9E9E9"/>
                    </a:solidFill>
                  </a:tcPr>
                </a:tc>
                <a:tc>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r>
                        <a:rPr lang="en-US" sz="1200" b="1" kern="1200" baseline="0" dirty="0">
                          <a:solidFill>
                            <a:schemeClr val="tx1"/>
                          </a:solidFill>
                          <a:latin typeface="Roboto Condensed Light" panose="02000000000000000000" pitchFamily="2" charset="0"/>
                          <a:ea typeface="Roboto Condensed Light" panose="02000000000000000000" pitchFamily="2" charset="0"/>
                          <a:cs typeface="Open Sans"/>
                        </a:rPr>
                        <a:t>Savings</a:t>
                      </a:r>
                    </a:p>
                  </a:txBody>
                  <a:tcPr marL="59839" marR="5983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9E9E9"/>
                      </a:solidFill>
                      <a:prstDash val="solid"/>
                      <a:round/>
                      <a:headEnd type="none" w="med" len="med"/>
                      <a:tailEnd type="none" w="med" len="med"/>
                    </a:lnT>
                    <a:lnB w="12700" cap="flat" cmpd="sng" algn="ctr">
                      <a:solidFill>
                        <a:srgbClr val="E9E9E9"/>
                      </a:solidFill>
                      <a:prstDash val="solid"/>
                      <a:round/>
                      <a:headEnd type="none" w="med" len="med"/>
                      <a:tailEnd type="none" w="med" len="med"/>
                    </a:lnB>
                    <a:lnTlToBr w="12700" cmpd="sng">
                      <a:noFill/>
                      <a:prstDash val="solid"/>
                    </a:lnTlToBr>
                    <a:lnBlToTr w="12700" cmpd="sng">
                      <a:noFill/>
                      <a:prstDash val="solid"/>
                    </a:lnBlToTr>
                    <a:solidFill>
                      <a:srgbClr val="E9E9E9"/>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CA" sz="1200" b="0" baseline="0" dirty="0">
                          <a:effectLst/>
                          <a:latin typeface="Roboto Condensed Light" panose="02000000000000000000" pitchFamily="2" charset="0"/>
                          <a:ea typeface="Roboto Condensed Light" panose="02000000000000000000" pitchFamily="2" charset="0"/>
                          <a:cs typeface="Arial" panose="020B0604020202020204" pitchFamily="34" charset="0"/>
                        </a:rPr>
                        <a:t>$5,760 - $17,280</a:t>
                      </a:r>
                      <a:endParaRPr lang="en-CA" sz="1200" b="0" dirty="0">
                        <a:effectLst/>
                        <a:latin typeface="Roboto Condensed Light" panose="02000000000000000000" pitchFamily="2" charset="0"/>
                        <a:ea typeface="Roboto Condensed Light" panose="02000000000000000000" pitchFamily="2" charset="0"/>
                        <a:cs typeface="Arial" panose="020B0604020202020204" pitchFamily="34" charset="0"/>
                      </a:endParaRPr>
                    </a:p>
                  </a:txBody>
                  <a:tcPr marL="59839" marR="59839" marT="0" marB="0" anchor="ctr">
                    <a:lnL w="12700" cap="flat" cmpd="sng" algn="ctr">
                      <a:solidFill>
                        <a:schemeClr val="bg1"/>
                      </a:solidFill>
                      <a:prstDash val="solid"/>
                      <a:round/>
                      <a:headEnd type="none" w="med" len="med"/>
                      <a:tailEnd type="none" w="med" len="med"/>
                    </a:lnL>
                    <a:lnR w="12700" cap="flat" cmpd="sng" algn="ctr">
                      <a:solidFill>
                        <a:srgbClr val="E9E9E9"/>
                      </a:solidFill>
                      <a:prstDash val="solid"/>
                      <a:round/>
                      <a:headEnd type="none" w="med" len="med"/>
                      <a:tailEnd type="none" w="med" len="med"/>
                    </a:lnR>
                    <a:lnT w="12700" cap="flat" cmpd="sng" algn="ctr">
                      <a:solidFill>
                        <a:srgbClr val="E9E9E9"/>
                      </a:solidFill>
                      <a:prstDash val="solid"/>
                      <a:round/>
                      <a:headEnd type="none" w="med" len="med"/>
                      <a:tailEnd type="none" w="med" len="med"/>
                    </a:lnT>
                    <a:lnB w="12700" cap="flat" cmpd="sng" algn="ctr">
                      <a:solidFill>
                        <a:srgbClr val="E9E9E9"/>
                      </a:solidFill>
                      <a:prstDash val="solid"/>
                      <a:round/>
                      <a:headEnd type="none" w="med" len="med"/>
                      <a:tailEnd type="none" w="med" len="med"/>
                    </a:lnB>
                    <a:lnTlToBr w="12700" cmpd="sng">
                      <a:noFill/>
                      <a:prstDash val="solid"/>
                    </a:lnTlToBr>
                    <a:lnBlToTr w="12700" cmpd="sng">
                      <a:noFill/>
                      <a:prstDash val="solid"/>
                    </a:lnBlToTr>
                    <a:solidFill>
                      <a:srgbClr val="E9E9E9"/>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CA" sz="1200" b="0" baseline="0" dirty="0">
                          <a:effectLst/>
                          <a:latin typeface="Roboto Condensed Light" panose="02000000000000000000" pitchFamily="2" charset="0"/>
                          <a:ea typeface="Roboto Condensed Light" panose="02000000000000000000" pitchFamily="2" charset="0"/>
                          <a:cs typeface="Arial" panose="020B0604020202020204" pitchFamily="34" charset="0"/>
                        </a:rPr>
                        <a:t>$5,760 - $17,280</a:t>
                      </a:r>
                      <a:endParaRPr lang="en-CA" sz="1200" b="0" dirty="0">
                        <a:effectLst/>
                        <a:latin typeface="Roboto Condensed Light" panose="02000000000000000000" pitchFamily="2" charset="0"/>
                        <a:ea typeface="Roboto Condensed Light" panose="02000000000000000000" pitchFamily="2" charset="0"/>
                        <a:cs typeface="Arial" panose="020B0604020202020204" pitchFamily="34" charset="0"/>
                      </a:endParaRPr>
                    </a:p>
                  </a:txBody>
                  <a:tcPr marL="59839" marR="59839" marT="0" marB="0" anchor="ctr">
                    <a:lnL w="12700" cap="flat" cmpd="sng" algn="ctr">
                      <a:solidFill>
                        <a:srgbClr val="E9E9E9"/>
                      </a:solidFill>
                      <a:prstDash val="solid"/>
                      <a:round/>
                      <a:headEnd type="none" w="med" len="med"/>
                      <a:tailEnd type="none" w="med" len="med"/>
                    </a:lnL>
                    <a:lnR w="12700" cap="flat" cmpd="sng" algn="ctr">
                      <a:solidFill>
                        <a:srgbClr val="E9E9E9"/>
                      </a:solidFill>
                      <a:prstDash val="solid"/>
                      <a:round/>
                      <a:headEnd type="none" w="med" len="med"/>
                      <a:tailEnd type="none" w="med" len="med"/>
                    </a:lnR>
                    <a:lnT w="12700" cap="flat" cmpd="sng" algn="ctr">
                      <a:solidFill>
                        <a:srgbClr val="E9E9E9"/>
                      </a:solidFill>
                      <a:prstDash val="solid"/>
                      <a:round/>
                      <a:headEnd type="none" w="med" len="med"/>
                      <a:tailEnd type="none" w="med" len="med"/>
                    </a:lnT>
                    <a:lnB w="12700" cap="flat" cmpd="sng" algn="ctr">
                      <a:solidFill>
                        <a:srgbClr val="E9E9E9"/>
                      </a:solidFill>
                      <a:prstDash val="solid"/>
                      <a:round/>
                      <a:headEnd type="none" w="med" len="med"/>
                      <a:tailEnd type="none" w="med" len="med"/>
                    </a:lnB>
                    <a:lnTlToBr w="12700" cmpd="sng">
                      <a:noFill/>
                      <a:prstDash val="solid"/>
                    </a:lnTlToBr>
                    <a:lnBlToTr w="12700" cmpd="sng">
                      <a:noFill/>
                      <a:prstDash val="solid"/>
                    </a:lnBlToTr>
                    <a:solidFill>
                      <a:srgbClr val="E9E9E9"/>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CA" sz="1200" b="0" baseline="0" dirty="0">
                          <a:effectLst/>
                          <a:latin typeface="Roboto Condensed Light" panose="02000000000000000000" pitchFamily="2" charset="0"/>
                          <a:ea typeface="Roboto Condensed Light" panose="02000000000000000000" pitchFamily="2" charset="0"/>
                          <a:cs typeface="Arial" panose="020B0604020202020204" pitchFamily="34" charset="0"/>
                        </a:rPr>
                        <a:t>$11,520 - $34,560</a:t>
                      </a:r>
                      <a:endParaRPr lang="en-CA" sz="1200" b="0" dirty="0">
                        <a:effectLst/>
                        <a:latin typeface="Roboto Condensed Light" panose="02000000000000000000" pitchFamily="2" charset="0"/>
                        <a:ea typeface="Roboto Condensed Light" panose="02000000000000000000" pitchFamily="2" charset="0"/>
                        <a:cs typeface="Arial" panose="020B0604020202020204" pitchFamily="34" charset="0"/>
                      </a:endParaRPr>
                    </a:p>
                  </a:txBody>
                  <a:tcPr marL="59839" marR="59839" marT="0" marB="0" anchor="ctr">
                    <a:lnL w="12700" cap="flat" cmpd="sng" algn="ctr">
                      <a:solidFill>
                        <a:srgbClr val="E9E9E9"/>
                      </a:solidFill>
                      <a:prstDash val="solid"/>
                      <a:round/>
                      <a:headEnd type="none" w="med" len="med"/>
                      <a:tailEnd type="none" w="med" len="med"/>
                    </a:lnL>
                    <a:lnR w="12700" cap="flat" cmpd="sng" algn="ctr">
                      <a:solidFill>
                        <a:srgbClr val="E9E9E9"/>
                      </a:solidFill>
                      <a:prstDash val="solid"/>
                      <a:round/>
                      <a:headEnd type="none" w="med" len="med"/>
                      <a:tailEnd type="none" w="med" len="med"/>
                    </a:lnR>
                    <a:lnT w="12700" cap="flat" cmpd="sng" algn="ctr">
                      <a:solidFill>
                        <a:srgbClr val="E9E9E9"/>
                      </a:solidFill>
                      <a:prstDash val="solid"/>
                      <a:round/>
                      <a:headEnd type="none" w="med" len="med"/>
                      <a:tailEnd type="none" w="med" len="med"/>
                    </a:lnT>
                    <a:lnB w="12700" cap="flat" cmpd="sng" algn="ctr">
                      <a:solidFill>
                        <a:srgbClr val="E9E9E9"/>
                      </a:solidFill>
                      <a:prstDash val="solid"/>
                      <a:round/>
                      <a:headEnd type="none" w="med" len="med"/>
                      <a:tailEnd type="none" w="med" len="med"/>
                    </a:lnB>
                    <a:lnTlToBr w="12700" cmpd="sng">
                      <a:noFill/>
                      <a:prstDash val="solid"/>
                    </a:lnTlToBr>
                    <a:lnBlToTr w="12700" cmpd="sng">
                      <a:noFill/>
                      <a:prstDash val="solid"/>
                    </a:lnBlToTr>
                    <a:solidFill>
                      <a:srgbClr val="E9E9E9"/>
                    </a:solidFill>
                  </a:tcPr>
                </a:tc>
                <a:extLst>
                  <a:ext uri="{0D108BD9-81ED-4DB2-BD59-A6C34878D82A}">
                    <a16:rowId xmlns:a16="http://schemas.microsoft.com/office/drawing/2014/main" val="2372850704"/>
                  </a:ext>
                </a:extLst>
              </a:tr>
              <a:tr h="183600">
                <a:tc>
                  <a:txBody>
                    <a:bodyPr/>
                    <a:lstStyle/>
                    <a:p>
                      <a:pPr marL="0" marR="0" algn="l">
                        <a:spcBef>
                          <a:spcPts val="0"/>
                        </a:spcBef>
                        <a:spcAft>
                          <a:spcPts val="600"/>
                        </a:spcAft>
                      </a:pPr>
                      <a:endParaRPr lang="en-CA" sz="1200" b="1" dirty="0">
                        <a:solidFill>
                          <a:schemeClr val="tx1"/>
                        </a:solidFill>
                        <a:effectLst/>
                        <a:latin typeface="Roboto Condensed Light" panose="02000000000000000000" pitchFamily="2" charset="0"/>
                        <a:ea typeface="Roboto Condensed Light" panose="02000000000000000000" pitchFamily="2" charset="0"/>
                        <a:cs typeface="Times New Roman" panose="02020603050405020304" pitchFamily="18" charset="0"/>
                      </a:endParaRPr>
                    </a:p>
                  </a:txBody>
                  <a:tcPr marL="59839" marR="59839" marT="0" marB="0">
                    <a:lnL w="12700" cap="flat" cmpd="sng" algn="ctr">
                      <a:solidFill>
                        <a:srgbClr val="E9E9E9"/>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9E9E9"/>
                      </a:solidFill>
                      <a:prstDash val="solid"/>
                      <a:round/>
                      <a:headEnd type="none" w="med" len="med"/>
                      <a:tailEnd type="none" w="med" len="med"/>
                    </a:lnT>
                    <a:lnB w="12700" cap="flat" cmpd="sng" algn="ctr">
                      <a:solidFill>
                        <a:srgbClr val="E9E9E9"/>
                      </a:solidFill>
                      <a:prstDash val="solid"/>
                      <a:round/>
                      <a:headEnd type="none" w="med" len="med"/>
                      <a:tailEnd type="none" w="med" len="med"/>
                    </a:lnB>
                    <a:lnTlToBr w="12700" cmpd="sng">
                      <a:noFill/>
                      <a:prstDash val="solid"/>
                    </a:lnTlToBr>
                    <a:lnBlToTr w="12700" cmpd="sng">
                      <a:noFill/>
                      <a:prstDash val="solid"/>
                    </a:lnBlToTr>
                    <a:solidFill>
                      <a:srgbClr val="E9E9E9"/>
                    </a:solidFill>
                  </a:tcPr>
                </a:tc>
                <a:tc>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endParaRPr lang="en-US" sz="1200" b="1" kern="1200" baseline="0" dirty="0">
                        <a:solidFill>
                          <a:schemeClr val="tx1"/>
                        </a:solidFill>
                        <a:latin typeface="Roboto Condensed Light" panose="02000000000000000000" pitchFamily="2" charset="0"/>
                        <a:ea typeface="Roboto Condensed Light" panose="02000000000000000000" pitchFamily="2" charset="0"/>
                        <a:cs typeface="Open Sans"/>
                      </a:endParaRPr>
                    </a:p>
                  </a:txBody>
                  <a:tcPr marL="59839" marR="5983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9E9E9"/>
                      </a:solidFill>
                      <a:prstDash val="solid"/>
                      <a:round/>
                      <a:headEnd type="none" w="med" len="med"/>
                      <a:tailEnd type="none" w="med" len="med"/>
                    </a:lnT>
                    <a:lnB w="12700" cap="flat" cmpd="sng" algn="ctr">
                      <a:solidFill>
                        <a:srgbClr val="E9E9E9"/>
                      </a:solidFill>
                      <a:prstDash val="solid"/>
                      <a:round/>
                      <a:headEnd type="none" w="med" len="med"/>
                      <a:tailEnd type="none" w="med" len="med"/>
                    </a:lnB>
                    <a:lnTlToBr w="12700" cmpd="sng">
                      <a:noFill/>
                      <a:prstDash val="solid"/>
                    </a:lnTlToBr>
                    <a:lnBlToTr w="12700" cmpd="sng">
                      <a:noFill/>
                      <a:prstDash val="solid"/>
                    </a:lnBlToTr>
                    <a:solidFill>
                      <a:srgbClr val="E9E9E9"/>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lang="en-CA" sz="1200" b="0" dirty="0">
                        <a:effectLst/>
                        <a:latin typeface="Roboto Condensed Light" panose="02000000000000000000" pitchFamily="2" charset="0"/>
                        <a:ea typeface="Roboto Condensed Light" panose="02000000000000000000" pitchFamily="2" charset="0"/>
                        <a:cs typeface="Arial" panose="020B0604020202020204" pitchFamily="34" charset="0"/>
                      </a:endParaRPr>
                    </a:p>
                  </a:txBody>
                  <a:tcPr marL="59839" marR="59839" marT="0" marB="0" anchor="ctr">
                    <a:lnL w="12700" cap="flat" cmpd="sng" algn="ctr">
                      <a:solidFill>
                        <a:schemeClr val="bg1"/>
                      </a:solidFill>
                      <a:prstDash val="solid"/>
                      <a:round/>
                      <a:headEnd type="none" w="med" len="med"/>
                      <a:tailEnd type="none" w="med" len="med"/>
                    </a:lnL>
                    <a:lnR w="12700" cap="flat" cmpd="sng" algn="ctr">
                      <a:solidFill>
                        <a:srgbClr val="E9E9E9"/>
                      </a:solidFill>
                      <a:prstDash val="solid"/>
                      <a:round/>
                      <a:headEnd type="none" w="med" len="med"/>
                      <a:tailEnd type="none" w="med" len="med"/>
                    </a:lnR>
                    <a:lnT w="12700" cap="flat" cmpd="sng" algn="ctr">
                      <a:solidFill>
                        <a:srgbClr val="E9E9E9"/>
                      </a:solidFill>
                      <a:prstDash val="solid"/>
                      <a:round/>
                      <a:headEnd type="none" w="med" len="med"/>
                      <a:tailEnd type="none" w="med" len="med"/>
                    </a:lnT>
                    <a:lnB w="12700" cap="flat" cmpd="sng" algn="ctr">
                      <a:solidFill>
                        <a:srgbClr val="E9E9E9"/>
                      </a:solidFill>
                      <a:prstDash val="solid"/>
                      <a:round/>
                      <a:headEnd type="none" w="med" len="med"/>
                      <a:tailEnd type="none" w="med" len="med"/>
                    </a:lnB>
                    <a:lnTlToBr w="12700" cmpd="sng">
                      <a:noFill/>
                      <a:prstDash val="solid"/>
                    </a:lnTlToBr>
                    <a:lnBlToTr w="12700" cmpd="sng">
                      <a:noFill/>
                      <a:prstDash val="solid"/>
                    </a:lnBlToTr>
                    <a:solidFill>
                      <a:srgbClr val="E9E9E9"/>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lang="en-CA" sz="1200" b="0" dirty="0">
                        <a:effectLst/>
                        <a:latin typeface="Roboto Condensed Light" panose="02000000000000000000" pitchFamily="2" charset="0"/>
                        <a:ea typeface="Roboto Condensed Light" panose="02000000000000000000" pitchFamily="2" charset="0"/>
                        <a:cs typeface="Arial" panose="020B0604020202020204" pitchFamily="34" charset="0"/>
                      </a:endParaRPr>
                    </a:p>
                  </a:txBody>
                  <a:tcPr marL="59839" marR="59839" marT="0" marB="0" anchor="ctr">
                    <a:lnL w="12700" cap="flat" cmpd="sng" algn="ctr">
                      <a:solidFill>
                        <a:srgbClr val="E9E9E9"/>
                      </a:solidFill>
                      <a:prstDash val="solid"/>
                      <a:round/>
                      <a:headEnd type="none" w="med" len="med"/>
                      <a:tailEnd type="none" w="med" len="med"/>
                    </a:lnL>
                    <a:lnR w="12700" cap="flat" cmpd="sng" algn="ctr">
                      <a:solidFill>
                        <a:srgbClr val="E9E9E9"/>
                      </a:solidFill>
                      <a:prstDash val="solid"/>
                      <a:round/>
                      <a:headEnd type="none" w="med" len="med"/>
                      <a:tailEnd type="none" w="med" len="med"/>
                    </a:lnR>
                    <a:lnT w="12700" cap="flat" cmpd="sng" algn="ctr">
                      <a:solidFill>
                        <a:srgbClr val="E9E9E9"/>
                      </a:solidFill>
                      <a:prstDash val="solid"/>
                      <a:round/>
                      <a:headEnd type="none" w="med" len="med"/>
                      <a:tailEnd type="none" w="med" len="med"/>
                    </a:lnT>
                    <a:lnB w="12700" cap="flat" cmpd="sng" algn="ctr">
                      <a:solidFill>
                        <a:srgbClr val="E9E9E9"/>
                      </a:solidFill>
                      <a:prstDash val="solid"/>
                      <a:round/>
                      <a:headEnd type="none" w="med" len="med"/>
                      <a:tailEnd type="none" w="med" len="med"/>
                    </a:lnB>
                    <a:lnTlToBr w="12700" cmpd="sng">
                      <a:noFill/>
                      <a:prstDash val="solid"/>
                    </a:lnTlToBr>
                    <a:lnBlToTr w="12700" cmpd="sng">
                      <a:noFill/>
                      <a:prstDash val="solid"/>
                    </a:lnBlToTr>
                    <a:solidFill>
                      <a:srgbClr val="E9E9E9"/>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lang="en-CA" sz="1200" b="0" dirty="0">
                        <a:effectLst/>
                        <a:latin typeface="Roboto Condensed Light" panose="02000000000000000000" pitchFamily="2" charset="0"/>
                        <a:ea typeface="Roboto Condensed Light" panose="02000000000000000000" pitchFamily="2" charset="0"/>
                        <a:cs typeface="Arial" panose="020B0604020202020204" pitchFamily="34" charset="0"/>
                      </a:endParaRPr>
                    </a:p>
                  </a:txBody>
                  <a:tcPr marL="59839" marR="59839" marT="0" marB="0" anchor="ctr">
                    <a:lnL w="12700" cap="flat" cmpd="sng" algn="ctr">
                      <a:solidFill>
                        <a:srgbClr val="E9E9E9"/>
                      </a:solidFill>
                      <a:prstDash val="solid"/>
                      <a:round/>
                      <a:headEnd type="none" w="med" len="med"/>
                      <a:tailEnd type="none" w="med" len="med"/>
                    </a:lnL>
                    <a:lnR w="12700" cap="flat" cmpd="sng" algn="ctr">
                      <a:solidFill>
                        <a:srgbClr val="E9E9E9"/>
                      </a:solidFill>
                      <a:prstDash val="solid"/>
                      <a:round/>
                      <a:headEnd type="none" w="med" len="med"/>
                      <a:tailEnd type="none" w="med" len="med"/>
                    </a:lnR>
                    <a:lnT w="12700" cap="flat" cmpd="sng" algn="ctr">
                      <a:solidFill>
                        <a:srgbClr val="E9E9E9"/>
                      </a:solidFill>
                      <a:prstDash val="solid"/>
                      <a:round/>
                      <a:headEnd type="none" w="med" len="med"/>
                      <a:tailEnd type="none" w="med" len="med"/>
                    </a:lnT>
                    <a:lnB w="12700" cap="flat" cmpd="sng" algn="ctr">
                      <a:solidFill>
                        <a:srgbClr val="E9E9E9"/>
                      </a:solidFill>
                      <a:prstDash val="solid"/>
                      <a:round/>
                      <a:headEnd type="none" w="med" len="med"/>
                      <a:tailEnd type="none" w="med" len="med"/>
                    </a:lnB>
                    <a:lnTlToBr w="12700" cmpd="sng">
                      <a:noFill/>
                      <a:prstDash val="solid"/>
                    </a:lnTlToBr>
                    <a:lnBlToTr w="12700" cmpd="sng">
                      <a:noFill/>
                      <a:prstDash val="solid"/>
                    </a:lnBlToTr>
                    <a:solidFill>
                      <a:srgbClr val="E9E9E9"/>
                    </a:solidFill>
                  </a:tcPr>
                </a:tc>
                <a:extLst>
                  <a:ext uri="{0D108BD9-81ED-4DB2-BD59-A6C34878D82A}">
                    <a16:rowId xmlns:a16="http://schemas.microsoft.com/office/drawing/2014/main" val="314290652"/>
                  </a:ext>
                </a:extLst>
              </a:tr>
            </a:tbl>
          </a:graphicData>
        </a:graphic>
      </p:graphicFrame>
    </p:spTree>
    <p:extLst>
      <p:ext uri="{BB962C8B-B14F-4D97-AF65-F5344CB8AC3E}">
        <p14:creationId xmlns:p14="http://schemas.microsoft.com/office/powerpoint/2010/main" val="1342520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Logan Rohde headshot">
            <a:extLst>
              <a:ext uri="{FF2B5EF4-FFF2-40B4-BE49-F238E27FC236}">
                <a16:creationId xmlns:a16="http://schemas.microsoft.com/office/drawing/2014/main" id="{8A4813B0-3F3A-40D8-997A-886DD36D4B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716" y="2754192"/>
            <a:ext cx="2234794" cy="2234794"/>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6CDA48C0-BB8D-0447-AF41-29869BBEE7C7}"/>
              </a:ext>
            </a:extLst>
          </p:cNvPr>
          <p:cNvSpPr>
            <a:spLocks noGrp="1"/>
          </p:cNvSpPr>
          <p:nvPr>
            <p:ph type="body" sz="quarter" idx="14"/>
          </p:nvPr>
        </p:nvSpPr>
        <p:spPr>
          <a:prstGeom prst="rect">
            <a:avLst/>
          </a:prstGeom>
        </p:spPr>
        <p:txBody>
          <a:bodyPr>
            <a:noAutofit/>
          </a:bodyPr>
          <a:lstStyle/>
          <a:p>
            <a:pPr marL="0" marR="3081" indent="0">
              <a:lnSpc>
                <a:spcPct val="101000"/>
              </a:lnSpc>
              <a:spcBef>
                <a:spcPts val="58"/>
              </a:spcBef>
              <a:buNone/>
            </a:pPr>
            <a:r>
              <a:rPr lang="en-US" dirty="0"/>
              <a:t>Organizations are overwhelmed with data, from quick emails to top-secret crown jewels. How can we ensure that important data is protected without wasting resources protecting everything? </a:t>
            </a:r>
          </a:p>
          <a:p>
            <a:pPr marL="0" marR="3081" indent="0">
              <a:lnSpc>
                <a:spcPct val="101000"/>
              </a:lnSpc>
              <a:spcBef>
                <a:spcPts val="58"/>
              </a:spcBef>
              <a:buNone/>
            </a:pPr>
            <a:r>
              <a:rPr lang="en-US" dirty="0"/>
              <a:t>Keep data classification simple for both the users and the data custodians: </a:t>
            </a:r>
          </a:p>
          <a:p>
            <a:pPr marR="3081" lvl="1">
              <a:lnSpc>
                <a:spcPct val="101000"/>
              </a:lnSpc>
              <a:spcBef>
                <a:spcPts val="58"/>
              </a:spcBef>
            </a:pPr>
            <a:r>
              <a:rPr lang="en-US" dirty="0"/>
              <a:t>Don’t try to classify everything immediately.</a:t>
            </a:r>
          </a:p>
          <a:p>
            <a:pPr marR="3081" lvl="1">
              <a:lnSpc>
                <a:spcPct val="101000"/>
              </a:lnSpc>
              <a:spcBef>
                <a:spcPts val="58"/>
              </a:spcBef>
            </a:pPr>
            <a:r>
              <a:rPr lang="en-US" dirty="0"/>
              <a:t>Work with data owners to focus on the most business-critical, high-sensitivity assets and systems, and then move forward. </a:t>
            </a:r>
          </a:p>
          <a:p>
            <a:pPr marR="3081" lvl="1">
              <a:lnSpc>
                <a:spcPct val="101000"/>
              </a:lnSpc>
              <a:spcBef>
                <a:spcPts val="58"/>
              </a:spcBef>
            </a:pPr>
            <a:r>
              <a:rPr lang="en-US" dirty="0"/>
              <a:t>Avoid analysis paralysis by integrating the classification process into the daily routines of users as new documents are created. </a:t>
            </a:r>
          </a:p>
          <a:p>
            <a:pPr marL="0" marR="3081" indent="0">
              <a:lnSpc>
                <a:spcPct val="101000"/>
              </a:lnSpc>
              <a:spcBef>
                <a:spcPts val="58"/>
              </a:spcBef>
              <a:buNone/>
            </a:pPr>
            <a:r>
              <a:rPr lang="en-US" dirty="0"/>
              <a:t>Securing high volumes of data is a growing challenge, but incremental steps are key to an organized and classified corporate data model. Understand where critical data is being stored and how it’s being protected to justify security investments and to consolidate storage when possible. </a:t>
            </a:r>
          </a:p>
        </p:txBody>
      </p:sp>
      <p:sp>
        <p:nvSpPr>
          <p:cNvPr id="2" name="Title 1">
            <a:extLst>
              <a:ext uri="{FF2B5EF4-FFF2-40B4-BE49-F238E27FC236}">
                <a16:creationId xmlns:a16="http://schemas.microsoft.com/office/drawing/2014/main" id="{D64BE87D-1B3A-C148-99E8-F80C50325912}"/>
              </a:ext>
            </a:extLst>
          </p:cNvPr>
          <p:cNvSpPr>
            <a:spLocks noGrp="1"/>
          </p:cNvSpPr>
          <p:nvPr>
            <p:ph type="title"/>
          </p:nvPr>
        </p:nvSpPr>
        <p:spPr/>
        <p:txBody>
          <a:bodyPr>
            <a:noAutofit/>
          </a:bodyPr>
          <a:lstStyle/>
          <a:p>
            <a:r>
              <a:rPr lang="en-US">
                <a:solidFill>
                  <a:srgbClr val="2576B7"/>
                </a:solidFill>
              </a:rPr>
              <a:t>Analyst</a:t>
            </a:r>
            <a:br>
              <a:rPr lang="en-US">
                <a:solidFill>
                  <a:srgbClr val="2576B7"/>
                </a:solidFill>
              </a:rPr>
            </a:br>
            <a:r>
              <a:rPr lang="en-US">
                <a:solidFill>
                  <a:srgbClr val="2576B7"/>
                </a:solidFill>
              </a:rPr>
              <a:t>Perspective</a:t>
            </a:r>
          </a:p>
        </p:txBody>
      </p:sp>
      <p:sp>
        <p:nvSpPr>
          <p:cNvPr id="3" name="Text Placeholder 2">
            <a:extLst>
              <a:ext uri="{FF2B5EF4-FFF2-40B4-BE49-F238E27FC236}">
                <a16:creationId xmlns:a16="http://schemas.microsoft.com/office/drawing/2014/main" id="{3689B9D3-E749-9E4F-B868-F1D6E60CDACB}"/>
              </a:ext>
            </a:extLst>
          </p:cNvPr>
          <p:cNvSpPr>
            <a:spLocks noGrp="1"/>
          </p:cNvSpPr>
          <p:nvPr>
            <p:ph type="body" sz="quarter" idx="11"/>
          </p:nvPr>
        </p:nvSpPr>
        <p:spPr>
          <a:xfrm>
            <a:off x="367657" y="1667939"/>
            <a:ext cx="3582043" cy="770461"/>
          </a:xfrm>
        </p:spPr>
        <p:txBody>
          <a:bodyPr>
            <a:noAutofit/>
          </a:bodyPr>
          <a:lstStyle/>
          <a:p>
            <a:r>
              <a:rPr lang="en-CA" dirty="0">
                <a:cs typeface="Arial"/>
              </a:rPr>
              <a:t>Keep data classification simple.</a:t>
            </a:r>
            <a:endParaRPr lang="en-US" dirty="0"/>
          </a:p>
        </p:txBody>
      </p:sp>
      <p:sp>
        <p:nvSpPr>
          <p:cNvPr id="8" name="Text Placeholder 7"/>
          <p:cNvSpPr>
            <a:spLocks noGrp="1"/>
          </p:cNvSpPr>
          <p:nvPr>
            <p:ph type="body" sz="quarter" idx="13"/>
          </p:nvPr>
        </p:nvSpPr>
        <p:spPr>
          <a:xfrm>
            <a:off x="5238246" y="5120360"/>
            <a:ext cx="3939621" cy="1269682"/>
          </a:xfrm>
        </p:spPr>
        <p:txBody>
          <a:bodyPr>
            <a:noAutofit/>
          </a:bodyPr>
          <a:lstStyle/>
          <a:p>
            <a:r>
              <a:rPr lang="en-US" sz="1200" b="1" dirty="0">
                <a:latin typeface="Montserrat SemiBold" panose="00000700000000000000" pitchFamily="2" charset="0"/>
              </a:rPr>
              <a:t>Logan Rohde</a:t>
            </a:r>
            <a:br>
              <a:rPr lang="en-US" sz="1200" dirty="0">
                <a:latin typeface="Montserrat SemiBold" panose="00000700000000000000" pitchFamily="2" charset="0"/>
              </a:rPr>
            </a:br>
            <a:r>
              <a:rPr lang="en-US" sz="1200">
                <a:latin typeface="Montserrat Light" panose="00000400000000000000" pitchFamily="2" charset="0"/>
              </a:rPr>
              <a:t>Senior Research Analyst</a:t>
            </a:r>
          </a:p>
          <a:p>
            <a:r>
              <a:rPr lang="en-US" sz="1200" dirty="0">
                <a:latin typeface="Montserrat Light" panose="00000400000000000000" pitchFamily="2" charset="0"/>
              </a:rPr>
              <a:t>Security, Privacy, Risk &amp; Compliance</a:t>
            </a:r>
            <a:br>
              <a:rPr lang="en-US" sz="1200" dirty="0">
                <a:latin typeface="Montserrat Light" panose="00000400000000000000" pitchFamily="2" charset="0"/>
              </a:rPr>
            </a:br>
            <a:r>
              <a:rPr lang="en-US" sz="1200" dirty="0">
                <a:latin typeface="Montserrat Light" panose="00000400000000000000" pitchFamily="2" charset="0"/>
              </a:rPr>
              <a:t>Info-Tech Research Group</a:t>
            </a:r>
            <a:endParaRPr lang="en-CA" sz="1200" dirty="0">
              <a:latin typeface="Montserrat Light" panose="00000400000000000000" pitchFamily="2" charset="0"/>
            </a:endParaRPr>
          </a:p>
        </p:txBody>
      </p:sp>
      <p:sp>
        <p:nvSpPr>
          <p:cNvPr id="6" name="Rectangle 5">
            <a:extLst>
              <a:ext uri="{FF2B5EF4-FFF2-40B4-BE49-F238E27FC236}">
                <a16:creationId xmlns:a16="http://schemas.microsoft.com/office/drawing/2014/main" id="{CA77F5FC-FE14-7A4D-AA82-AFE3CFD0AC20}"/>
              </a:ext>
            </a:extLst>
          </p:cNvPr>
          <p:cNvSpPr/>
          <p:nvPr/>
        </p:nvSpPr>
        <p:spPr>
          <a:xfrm>
            <a:off x="5232400" y="4839462"/>
            <a:ext cx="6624638" cy="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FFFFFF"/>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438022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5D3A47-8F5D-9647-A863-1DE56A91E3A4}"/>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3652564" y="1722148"/>
            <a:ext cx="4478184" cy="2520000"/>
          </a:xfrm>
          <a:prstGeom prst="rect">
            <a:avLst/>
          </a:prstGeom>
        </p:spPr>
      </p:pic>
      <p:sp>
        <p:nvSpPr>
          <p:cNvPr id="6" name="Text Placeholder 5">
            <a:extLst>
              <a:ext uri="{FF2B5EF4-FFF2-40B4-BE49-F238E27FC236}">
                <a16:creationId xmlns:a16="http://schemas.microsoft.com/office/drawing/2014/main" id="{A7C9325C-82FA-1447-94F3-75405DB036ED}"/>
              </a:ext>
            </a:extLst>
          </p:cNvPr>
          <p:cNvSpPr>
            <a:spLocks noGrp="1"/>
          </p:cNvSpPr>
          <p:nvPr>
            <p:ph type="body" sz="quarter" idx="19"/>
          </p:nvPr>
        </p:nvSpPr>
        <p:spPr>
          <a:xfrm>
            <a:off x="4267994" y="1991757"/>
            <a:ext cx="3658265" cy="2296158"/>
          </a:xfrm>
          <a:prstGeom prst="rect">
            <a:avLst/>
          </a:prstGeom>
        </p:spPr>
        <p:txBody>
          <a:bodyPr/>
          <a:lstStyle/>
          <a:p>
            <a:pPr>
              <a:lnSpc>
                <a:spcPts val="1800"/>
              </a:lnSpc>
            </a:pPr>
            <a:r>
              <a:rPr lang="en-CA" dirty="0">
                <a:solidFill>
                  <a:srgbClr val="000000"/>
                </a:solidFill>
              </a:rPr>
              <a:t>You have a large data backlog and don’t know where to start the classification project.</a:t>
            </a:r>
          </a:p>
          <a:p>
            <a:pPr>
              <a:lnSpc>
                <a:spcPts val="1800"/>
              </a:lnSpc>
            </a:pPr>
            <a:r>
              <a:rPr lang="en-CA" dirty="0"/>
              <a:t>You have a limited budget. You need to understand where the most protection against data breaches is required so you can save on storage costs.</a:t>
            </a:r>
          </a:p>
          <a:p>
            <a:pPr>
              <a:lnSpc>
                <a:spcPts val="1800"/>
              </a:lnSpc>
            </a:pPr>
            <a:r>
              <a:rPr lang="en-CA" dirty="0">
                <a:solidFill>
                  <a:srgbClr val="000000"/>
                </a:solidFill>
              </a:rPr>
              <a:t>End users are the weakest link in the data security chain.</a:t>
            </a:r>
            <a:r>
              <a:rPr lang="en-US" dirty="0"/>
              <a:t> They need significant awareness and training to accurately classify sensitive information.</a:t>
            </a: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p:txBody>
      </p:sp>
      <p:pic>
        <p:nvPicPr>
          <p:cNvPr id="10" name="Picture 9">
            <a:extLst>
              <a:ext uri="{FF2B5EF4-FFF2-40B4-BE49-F238E27FC236}">
                <a16:creationId xmlns:a16="http://schemas.microsoft.com/office/drawing/2014/main" id="{A09F5F89-FF8D-5F49-8452-D4CC10E288E8}"/>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99700" y="1600053"/>
            <a:ext cx="4478187" cy="2520000"/>
          </a:xfrm>
          <a:prstGeom prst="rect">
            <a:avLst/>
          </a:prstGeom>
        </p:spPr>
      </p:pic>
      <p:pic>
        <p:nvPicPr>
          <p:cNvPr id="12" name="Picture 11">
            <a:extLst>
              <a:ext uri="{FF2B5EF4-FFF2-40B4-BE49-F238E27FC236}">
                <a16:creationId xmlns:a16="http://schemas.microsoft.com/office/drawing/2014/main" id="{05757B9C-9790-5541-AD21-63015BF19168}"/>
              </a:ext>
            </a:extLst>
          </p:cNvPr>
          <p:cNvPicPr>
            <a:picLocks noChangeAspect="1"/>
          </p:cNvPicPr>
          <p:nvPr/>
        </p:nvPicPr>
        <p:blipFill>
          <a:blip r:embed="rId5" cstate="screen">
            <a:alphaModFix amt="50000"/>
            <a:extLst>
              <a:ext uri="{28A0092B-C50C-407E-A947-70E740481C1C}">
                <a14:useLocalDpi xmlns:a14="http://schemas.microsoft.com/office/drawing/2010/main"/>
              </a:ext>
            </a:extLst>
          </a:blip>
          <a:stretch>
            <a:fillRect/>
          </a:stretch>
        </p:blipFill>
        <p:spPr>
          <a:xfrm>
            <a:off x="7662854" y="1668903"/>
            <a:ext cx="4478188" cy="2520000"/>
          </a:xfrm>
          <a:prstGeom prst="rect">
            <a:avLst/>
          </a:prstGeom>
        </p:spPr>
      </p:pic>
      <p:sp>
        <p:nvSpPr>
          <p:cNvPr id="13" name="Rectangle 12">
            <a:extLst>
              <a:ext uri="{FF2B5EF4-FFF2-40B4-BE49-F238E27FC236}">
                <a16:creationId xmlns:a16="http://schemas.microsoft.com/office/drawing/2014/main" id="{81A7BD8C-6502-A549-A087-5E557EF075FB}"/>
              </a:ext>
            </a:extLst>
          </p:cNvPr>
          <p:cNvSpPr/>
          <p:nvPr/>
        </p:nvSpPr>
        <p:spPr>
          <a:xfrm>
            <a:off x="370864" y="4335299"/>
            <a:ext cx="3708401" cy="54000"/>
          </a:xfrm>
          <a:prstGeom prst="rect">
            <a:avLst/>
          </a:prstGeom>
          <a:solidFill>
            <a:srgbClr val="B3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FFFFFF"/>
              </a:solidFill>
              <a:effectLst/>
              <a:uLnTx/>
              <a:uFillTx/>
              <a:latin typeface="Roboto Condensed Light" panose="02000000000000000000" pitchFamily="2" charset="0"/>
              <a:ea typeface="+mn-ea"/>
              <a:cs typeface="+mn-cs"/>
            </a:endParaRPr>
          </a:p>
        </p:txBody>
      </p:sp>
      <p:sp>
        <p:nvSpPr>
          <p:cNvPr id="14" name="Rectangle 13">
            <a:extLst>
              <a:ext uri="{FF2B5EF4-FFF2-40B4-BE49-F238E27FC236}">
                <a16:creationId xmlns:a16="http://schemas.microsoft.com/office/drawing/2014/main" id="{05BCA3C4-18C9-9845-B05E-44B99BE411EC}"/>
              </a:ext>
            </a:extLst>
          </p:cNvPr>
          <p:cNvSpPr/>
          <p:nvPr/>
        </p:nvSpPr>
        <p:spPr>
          <a:xfrm>
            <a:off x="4260850" y="4328237"/>
            <a:ext cx="3708401" cy="54000"/>
          </a:xfrm>
          <a:prstGeom prst="rect">
            <a:avLst/>
          </a:prstGeom>
          <a:solidFill>
            <a:srgbClr val="F17A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FFFFFF"/>
              </a:solidFill>
              <a:effectLst/>
              <a:uLnTx/>
              <a:uFillTx/>
              <a:latin typeface="Roboto Condensed Light" panose="02000000000000000000" pitchFamily="2" charset="0"/>
              <a:ea typeface="+mn-ea"/>
              <a:cs typeface="+mn-cs"/>
            </a:endParaRPr>
          </a:p>
        </p:txBody>
      </p:sp>
      <p:sp>
        <p:nvSpPr>
          <p:cNvPr id="15" name="Rectangle 14">
            <a:extLst>
              <a:ext uri="{FF2B5EF4-FFF2-40B4-BE49-F238E27FC236}">
                <a16:creationId xmlns:a16="http://schemas.microsoft.com/office/drawing/2014/main" id="{8B947AAF-002F-4B47-B7A1-5BED7E696C90}"/>
              </a:ext>
            </a:extLst>
          </p:cNvPr>
          <p:cNvSpPr/>
          <p:nvPr/>
        </p:nvSpPr>
        <p:spPr>
          <a:xfrm>
            <a:off x="8169825" y="4328237"/>
            <a:ext cx="3708401" cy="54000"/>
          </a:xfrm>
          <a:prstGeom prst="rect">
            <a:avLst/>
          </a:prstGeom>
          <a:solidFill>
            <a:srgbClr val="2B9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FFFFFF"/>
              </a:solidFill>
              <a:effectLst/>
              <a:uLnTx/>
              <a:uFillTx/>
              <a:latin typeface="Roboto Condensed Light" panose="02000000000000000000" pitchFamily="2" charset="0"/>
              <a:ea typeface="+mn-ea"/>
              <a:cs typeface="+mn-cs"/>
            </a:endParaRPr>
          </a:p>
        </p:txBody>
      </p:sp>
      <p:sp>
        <p:nvSpPr>
          <p:cNvPr id="2" name="Title 1">
            <a:extLst>
              <a:ext uri="{FF2B5EF4-FFF2-40B4-BE49-F238E27FC236}">
                <a16:creationId xmlns:a16="http://schemas.microsoft.com/office/drawing/2014/main" id="{BDBEB923-D4F6-E94C-814E-8C31A0E743B5}"/>
              </a:ext>
            </a:extLst>
          </p:cNvPr>
          <p:cNvSpPr>
            <a:spLocks noGrp="1"/>
          </p:cNvSpPr>
          <p:nvPr>
            <p:ph type="title"/>
          </p:nvPr>
        </p:nvSpPr>
        <p:spPr/>
        <p:txBody>
          <a:bodyPr/>
          <a:lstStyle/>
          <a:p>
            <a:r>
              <a:rPr lang="en-CA" spc="-79" dirty="0"/>
              <a:t>E</a:t>
            </a:r>
            <a:r>
              <a:rPr lang="en-CA" spc="-130" dirty="0"/>
              <a:t>x</a:t>
            </a:r>
            <a:r>
              <a:rPr lang="en-CA" spc="-79" dirty="0"/>
              <a:t>ecuti</a:t>
            </a:r>
            <a:r>
              <a:rPr lang="en-CA" spc="-158" dirty="0"/>
              <a:t>v</a:t>
            </a:r>
            <a:r>
              <a:rPr lang="en-CA" spc="-3" dirty="0"/>
              <a:t>e </a:t>
            </a:r>
            <a:r>
              <a:rPr lang="en-CA" spc="-42" dirty="0"/>
              <a:t>Summary</a:t>
            </a:r>
            <a:endParaRPr lang="en-US" dirty="0"/>
          </a:p>
        </p:txBody>
      </p:sp>
      <p:sp>
        <p:nvSpPr>
          <p:cNvPr id="5" name="Text Placeholder 4">
            <a:extLst>
              <a:ext uri="{FF2B5EF4-FFF2-40B4-BE49-F238E27FC236}">
                <a16:creationId xmlns:a16="http://schemas.microsoft.com/office/drawing/2014/main" id="{80005E5B-FABC-E34E-BB01-080338E4F048}"/>
              </a:ext>
            </a:extLst>
          </p:cNvPr>
          <p:cNvSpPr>
            <a:spLocks noGrp="1"/>
          </p:cNvSpPr>
          <p:nvPr>
            <p:ph type="body" sz="quarter" idx="13"/>
          </p:nvPr>
        </p:nvSpPr>
        <p:spPr/>
        <p:txBody>
          <a:bodyPr/>
          <a:lstStyle/>
          <a:p>
            <a:r>
              <a:rPr lang="en-US" dirty="0"/>
              <a:t>Your Challenge</a:t>
            </a:r>
          </a:p>
        </p:txBody>
      </p:sp>
      <p:sp>
        <p:nvSpPr>
          <p:cNvPr id="7" name="Text Placeholder 6">
            <a:extLst>
              <a:ext uri="{FF2B5EF4-FFF2-40B4-BE49-F238E27FC236}">
                <a16:creationId xmlns:a16="http://schemas.microsoft.com/office/drawing/2014/main" id="{59A6EC1C-F28C-7B4C-8F22-A6457C4B8A70}"/>
              </a:ext>
            </a:extLst>
          </p:cNvPr>
          <p:cNvSpPr>
            <a:spLocks noGrp="1"/>
          </p:cNvSpPr>
          <p:nvPr>
            <p:ph type="body" sz="quarter" idx="15"/>
          </p:nvPr>
        </p:nvSpPr>
        <p:spPr/>
        <p:txBody>
          <a:bodyPr/>
          <a:lstStyle/>
          <a:p>
            <a:r>
              <a:rPr lang="en-US" dirty="0"/>
              <a:t>Common Obstacles</a:t>
            </a:r>
          </a:p>
        </p:txBody>
      </p:sp>
      <p:sp>
        <p:nvSpPr>
          <p:cNvPr id="9" name="Text Placeholder 8">
            <a:extLst>
              <a:ext uri="{FF2B5EF4-FFF2-40B4-BE49-F238E27FC236}">
                <a16:creationId xmlns:a16="http://schemas.microsoft.com/office/drawing/2014/main" id="{6C42E00F-3E3D-DB41-AFB7-AF68944040C3}"/>
              </a:ext>
            </a:extLst>
          </p:cNvPr>
          <p:cNvSpPr>
            <a:spLocks noGrp="1"/>
          </p:cNvSpPr>
          <p:nvPr>
            <p:ph type="body" sz="quarter" idx="17"/>
          </p:nvPr>
        </p:nvSpPr>
        <p:spPr/>
        <p:txBody>
          <a:bodyPr/>
          <a:lstStyle/>
          <a:p>
            <a:r>
              <a:rPr lang="en-US" dirty="0"/>
              <a:t>Info-Tech’s Approach</a:t>
            </a:r>
          </a:p>
        </p:txBody>
      </p:sp>
      <p:sp>
        <p:nvSpPr>
          <p:cNvPr id="4" name="Text Placeholder 3">
            <a:extLst>
              <a:ext uri="{FF2B5EF4-FFF2-40B4-BE49-F238E27FC236}">
                <a16:creationId xmlns:a16="http://schemas.microsoft.com/office/drawing/2014/main" id="{27793FA1-A38B-2C4F-AAC9-FBF515D54EB3}"/>
              </a:ext>
            </a:extLst>
          </p:cNvPr>
          <p:cNvSpPr>
            <a:spLocks noGrp="1"/>
          </p:cNvSpPr>
          <p:nvPr>
            <p:ph type="body" sz="quarter" idx="18"/>
          </p:nvPr>
        </p:nvSpPr>
        <p:spPr>
          <a:xfrm>
            <a:off x="371475" y="1991757"/>
            <a:ext cx="3658265" cy="2296158"/>
          </a:xfrm>
          <a:prstGeom prst="rect">
            <a:avLst/>
          </a:prstGeom>
        </p:spPr>
        <p:txBody>
          <a:bodyPr/>
          <a:lstStyle/>
          <a:p>
            <a:pPr>
              <a:lnSpc>
                <a:spcPts val="1800"/>
              </a:lnSpc>
            </a:pPr>
            <a:r>
              <a:rPr lang="en-CA" dirty="0">
                <a:solidFill>
                  <a:srgbClr val="000000"/>
                </a:solidFill>
              </a:rPr>
              <a:t>You have compliance requirements to identify, classify, and you need to protect high-risk data.</a:t>
            </a:r>
          </a:p>
          <a:p>
            <a:pPr>
              <a:lnSpc>
                <a:spcPts val="1800"/>
              </a:lnSpc>
            </a:pPr>
            <a:r>
              <a:rPr lang="en-CA" dirty="0"/>
              <a:t>Existing data handling procedures don’t properly address the sensitivity of your data.</a:t>
            </a:r>
          </a:p>
          <a:p>
            <a:pPr>
              <a:lnSpc>
                <a:spcPts val="1800"/>
              </a:lnSpc>
            </a:pPr>
            <a:r>
              <a:rPr lang="en-CA" dirty="0">
                <a:solidFill>
                  <a:srgbClr val="000000"/>
                </a:solidFill>
              </a:rPr>
              <a:t>Your data classification program is ad hoc or dated, and </a:t>
            </a:r>
            <a:r>
              <a:rPr lang="en-CA" dirty="0"/>
              <a:t>you don’t apply the scheme consistently.</a:t>
            </a:r>
            <a:endParaRPr lang="en-CA" dirty="0">
              <a:solidFill>
                <a:srgbClr val="000000"/>
              </a:solidFill>
            </a:endParaRPr>
          </a:p>
          <a:p>
            <a:pPr>
              <a:lnSpc>
                <a:spcPts val="1800"/>
              </a:lnSpc>
            </a:pPr>
            <a:r>
              <a:rPr lang="en-CA" dirty="0">
                <a:solidFill>
                  <a:srgbClr val="000000"/>
                </a:solidFill>
              </a:rPr>
              <a:t>You need to purchase  software to support your data classification program. </a:t>
            </a:r>
          </a:p>
        </p:txBody>
      </p:sp>
      <p:sp>
        <p:nvSpPr>
          <p:cNvPr id="8" name="Text Placeholder 7">
            <a:extLst>
              <a:ext uri="{FF2B5EF4-FFF2-40B4-BE49-F238E27FC236}">
                <a16:creationId xmlns:a16="http://schemas.microsoft.com/office/drawing/2014/main" id="{90AD9441-D636-F047-A10D-3ADBEEBBB987}"/>
              </a:ext>
            </a:extLst>
          </p:cNvPr>
          <p:cNvSpPr>
            <a:spLocks noGrp="1"/>
          </p:cNvSpPr>
          <p:nvPr>
            <p:ph type="body" sz="quarter" idx="20"/>
          </p:nvPr>
        </p:nvSpPr>
        <p:spPr>
          <a:xfrm>
            <a:off x="8154194" y="1991757"/>
            <a:ext cx="3658265" cy="2296158"/>
          </a:xfrm>
          <a:prstGeom prst="rect">
            <a:avLst/>
          </a:prstGeom>
        </p:spPr>
        <p:txBody>
          <a:bodyPr/>
          <a:lstStyle/>
          <a:p>
            <a:pPr>
              <a:spcBef>
                <a:spcPts val="600"/>
              </a:spcBef>
            </a:pPr>
            <a:r>
              <a:rPr lang="en-US" dirty="0"/>
              <a:t>Formalize the data classification initiative with policies, standards, and a structured steering committee to ensure accountability and consistency.</a:t>
            </a:r>
          </a:p>
          <a:p>
            <a:pPr>
              <a:spcBef>
                <a:spcPts val="600"/>
              </a:spcBef>
            </a:pPr>
            <a:r>
              <a:rPr lang="en-US" dirty="0"/>
              <a:t>Identify where your data lives and implement controls to protect it. Ensure the protection is proportional to its sensitivity and criticality. </a:t>
            </a:r>
          </a:p>
          <a:p>
            <a:pPr>
              <a:spcBef>
                <a:spcPts val="600"/>
              </a:spcBef>
            </a:pPr>
            <a:r>
              <a:rPr lang="en-US" dirty="0"/>
              <a:t>Understand what tools are available to implement an efficient data classification program.</a:t>
            </a:r>
          </a:p>
        </p:txBody>
      </p:sp>
      <p:grpSp>
        <p:nvGrpSpPr>
          <p:cNvPr id="16" name="Group 15">
            <a:extLst>
              <a:ext uri="{FF2B5EF4-FFF2-40B4-BE49-F238E27FC236}">
                <a16:creationId xmlns:a16="http://schemas.microsoft.com/office/drawing/2014/main" id="{CAFF2AC8-5F14-D84D-86C3-BAF386B22002}"/>
              </a:ext>
            </a:extLst>
          </p:cNvPr>
          <p:cNvGrpSpPr/>
          <p:nvPr/>
        </p:nvGrpSpPr>
        <p:grpSpPr>
          <a:xfrm>
            <a:off x="375405" y="4576446"/>
            <a:ext cx="11487081" cy="1670912"/>
            <a:chOff x="6353842" y="3127248"/>
            <a:chExt cx="3887438" cy="1664208"/>
          </a:xfrm>
        </p:grpSpPr>
        <p:sp>
          <p:nvSpPr>
            <p:cNvPr id="17" name="Rectangle 16">
              <a:extLst>
                <a:ext uri="{FF2B5EF4-FFF2-40B4-BE49-F238E27FC236}">
                  <a16:creationId xmlns:a16="http://schemas.microsoft.com/office/drawing/2014/main" id="{78E41E68-57BC-5A45-8C5B-1F4EE2BA8F9D}"/>
                </a:ext>
              </a:extLst>
            </p:cNvPr>
            <p:cNvSpPr/>
            <p:nvPr/>
          </p:nvSpPr>
          <p:spPr>
            <a:xfrm>
              <a:off x="6353842" y="3127248"/>
              <a:ext cx="3887438" cy="1664208"/>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marL="0" marR="0" lvl="0" indent="0" algn="l" defTabSz="554492" rtl="0" eaLnBrk="1" fontAlgn="auto" latinLnBrk="0" hangingPunct="1">
                <a:lnSpc>
                  <a:spcPct val="100000"/>
                </a:lnSpc>
                <a:spcBef>
                  <a:spcPts val="80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Montserrat Medium" pitchFamily="2" charset="77"/>
                  <a:ea typeface="+mn-ea"/>
                  <a:cs typeface="+mn-cs"/>
                </a:rPr>
                <a:t>Info-Tech Insight</a:t>
              </a:r>
            </a:p>
            <a:p>
              <a:pPr marL="0" marR="0" lvl="0" indent="0" algn="l" defTabSz="554492" rtl="0" eaLnBrk="1" fontAlgn="auto" latinLnBrk="0" hangingPunct="1">
                <a:lnSpc>
                  <a:spcPts val="1800"/>
                </a:lnSpc>
                <a:spcBef>
                  <a:spcPts val="80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Avoid analysis paralysis</a:t>
              </a:r>
              <a:r>
                <a:rPr kumimoji="0" lang="en-US" sz="16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 Classifying all your data at once may not be feasible. Start small, quantify and report your results, then tackle another data set. Focus your initial efforts on classifying new data in a few departments as they create it. Target smaller departments who deal with sensitive data, like finance, legal, or human resources. They are more likely to understand the importance of data classification and protection. Once you establish a suitable process, move on to classifying legacy data in other departments. </a:t>
              </a:r>
            </a:p>
          </p:txBody>
        </p:sp>
        <p:sp>
          <p:nvSpPr>
            <p:cNvPr id="18" name="Rectangle 17">
              <a:extLst>
                <a:ext uri="{FF2B5EF4-FFF2-40B4-BE49-F238E27FC236}">
                  <a16:creationId xmlns:a16="http://schemas.microsoft.com/office/drawing/2014/main" id="{E5C426B7-54D5-6E4B-B315-687203C7E4D7}"/>
                </a:ext>
              </a:extLst>
            </p:cNvPr>
            <p:cNvSpPr/>
            <p:nvPr/>
          </p:nvSpPr>
          <p:spPr>
            <a:xfrm>
              <a:off x="6353842" y="3127248"/>
              <a:ext cx="3887438" cy="1664208"/>
            </a:xfrm>
            <a:prstGeom prst="rect">
              <a:avLst/>
            </a:prstGeom>
            <a:noFill/>
            <a:ln w="3175" cmpd="thinThick">
              <a:gradFill>
                <a:gsLst>
                  <a:gs pos="0">
                    <a:srgbClr val="2576B7"/>
                  </a:gs>
                  <a:gs pos="50000">
                    <a:srgbClr val="2576B7">
                      <a:alpha val="0"/>
                    </a:srgbClr>
                  </a:gs>
                  <a:gs pos="99000">
                    <a:srgbClr val="2576B7"/>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marL="0" marR="0" lvl="0" indent="0" algn="l" defTabSz="554492" rtl="0" eaLnBrk="1" fontAlgn="auto" latinLnBrk="0" hangingPunct="1">
                <a:lnSpc>
                  <a:spcPct val="100000"/>
                </a:lnSpc>
                <a:spcBef>
                  <a:spcPts val="800"/>
                </a:spcBef>
                <a:spcAft>
                  <a:spcPts val="0"/>
                </a:spcAft>
                <a:buClrTx/>
                <a:buSzTx/>
                <a:buFontTx/>
                <a:buNone/>
                <a:tabLst/>
                <a:defRPr/>
              </a:pPr>
              <a:endParaRPr kumimoji="0" lang="en-US" sz="1400" b="0" i="0" u="none" strike="noStrike" kern="1200" cap="none" spc="0" normalizeH="0" baseline="0" noProof="0">
                <a:ln>
                  <a:noFill/>
                </a:ln>
                <a:solidFill>
                  <a:srgbClr val="2576B7"/>
                </a:solidFill>
                <a:effectLst/>
                <a:uLnTx/>
                <a:uFillTx/>
                <a:latin typeface="Roboto Condensed Light" panose="02000000000000000000" pitchFamily="2" charset="0"/>
                <a:ea typeface="Roboto Condensed Light" panose="02000000000000000000" pitchFamily="2" charset="0"/>
                <a:cs typeface="+mn-cs"/>
              </a:endParaRPr>
            </a:p>
          </p:txBody>
        </p:sp>
      </p:grpSp>
    </p:spTree>
    <p:extLst>
      <p:ext uri="{BB962C8B-B14F-4D97-AF65-F5344CB8AC3E}">
        <p14:creationId xmlns:p14="http://schemas.microsoft.com/office/powerpoint/2010/main" val="789819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4106" y="530021"/>
            <a:ext cx="4848089" cy="1130188"/>
          </a:xfrm>
        </p:spPr>
        <p:txBody>
          <a:bodyPr/>
          <a:lstStyle/>
          <a:p>
            <a:r>
              <a:rPr lang="en-US" dirty="0">
                <a:solidFill>
                  <a:srgbClr val="2576B7"/>
                </a:solidFill>
              </a:rPr>
              <a:t>Your Challenge</a:t>
            </a:r>
          </a:p>
        </p:txBody>
      </p:sp>
      <p:sp>
        <p:nvSpPr>
          <p:cNvPr id="7" name="Text Placeholder 6">
            <a:extLst>
              <a:ext uri="{FF2B5EF4-FFF2-40B4-BE49-F238E27FC236}">
                <a16:creationId xmlns:a16="http://schemas.microsoft.com/office/drawing/2014/main" id="{68B9093A-6C76-4D5C-A83A-7045BC4E2AF3}"/>
              </a:ext>
            </a:extLst>
          </p:cNvPr>
          <p:cNvSpPr txBox="1">
            <a:spLocks/>
          </p:cNvSpPr>
          <p:nvPr/>
        </p:nvSpPr>
        <p:spPr>
          <a:xfrm>
            <a:off x="371474" y="1326943"/>
            <a:ext cx="5127407" cy="658554"/>
          </a:xfrm>
          <a:prstGeom prst="rect">
            <a:avLst/>
          </a:prstGeom>
        </p:spPr>
        <p:txBody>
          <a:bodyPr lIns="0" tIns="0" rIns="0" bIns="0">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4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4A4A4A"/>
                </a:solidFill>
                <a:effectLst/>
                <a:uLnTx/>
                <a:uFillTx/>
                <a:latin typeface="Montserrat SemiBold" pitchFamily="2" charset="77"/>
                <a:ea typeface="+mn-ea"/>
                <a:cs typeface="Arial" panose="020B0604020202020204" pitchFamily="34" charset="0"/>
              </a:rPr>
              <a:t>This research is designed to help organizations design a process to discover and classify their data</a:t>
            </a:r>
          </a:p>
        </p:txBody>
      </p:sp>
      <p:sp>
        <p:nvSpPr>
          <p:cNvPr id="8" name="Text Placeholder 7">
            <a:extLst>
              <a:ext uri="{FF2B5EF4-FFF2-40B4-BE49-F238E27FC236}">
                <a16:creationId xmlns:a16="http://schemas.microsoft.com/office/drawing/2014/main" id="{A9187ECB-6A0B-445C-B2F7-BB5522D72622}"/>
              </a:ext>
            </a:extLst>
          </p:cNvPr>
          <p:cNvSpPr txBox="1">
            <a:spLocks/>
          </p:cNvSpPr>
          <p:nvPr/>
        </p:nvSpPr>
        <p:spPr>
          <a:xfrm>
            <a:off x="371474" y="2385807"/>
            <a:ext cx="6002950" cy="2412335"/>
          </a:xfrm>
          <a:prstGeom prst="rect">
            <a:avLst/>
          </a:prstGeom>
        </p:spPr>
        <p:txBody>
          <a:bodyPr lIns="90000" tIns="0" rIns="90000" bIns="0" numCol="1" spcCol="360000" anchor="ctr">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4150" marR="0" lvl="0" indent="-18415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CA" b="0" i="0" u="none" strike="noStrike" kern="1200" cap="none" spc="0" normalizeH="0" baseline="0" noProof="0" dirty="0">
                <a:ln>
                  <a:noFill/>
                </a:ln>
                <a:solidFill>
                  <a:srgbClr val="000000"/>
                </a:solidFill>
                <a:effectLst/>
                <a:uLnTx/>
                <a:uFillTx/>
                <a:latin typeface="Roboto Condensed Light" panose="02000000000000000000" pitchFamily="2" charset="0"/>
                <a:ea typeface="+mn-ea"/>
              </a:rPr>
              <a:t>Data classification is the process of organizing data into relevant categories. Classification helps improve information security and privacy by enabling the assignment of access permissions and the implementation of protection measures for different kinds of data. </a:t>
            </a:r>
          </a:p>
          <a:p>
            <a:pPr marL="184150" marR="0" lvl="0" indent="-18415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CA" b="0" i="0" u="none" strike="noStrike" kern="1200" cap="none" spc="0" normalizeH="0" baseline="0" noProof="0" dirty="0">
                <a:ln>
                  <a:noFill/>
                </a:ln>
                <a:solidFill>
                  <a:srgbClr val="000000"/>
                </a:solidFill>
                <a:effectLst/>
                <a:uLnTx/>
                <a:uFillTx/>
                <a:latin typeface="Roboto Condensed Light" panose="02000000000000000000" pitchFamily="2" charset="0"/>
                <a:ea typeface="+mn-ea"/>
              </a:rPr>
              <a:t>Without a consistent process to discover and classify sensitive or critical data, you won’t be able to identify what data is at high-risk of being leaked or stolen, how to prioritize risk mitigation initiatives to prevent a data breach, or how to scale investment in data loss prevention tools.</a:t>
            </a:r>
          </a:p>
        </p:txBody>
      </p:sp>
      <p:graphicFrame>
        <p:nvGraphicFramePr>
          <p:cNvPr id="9" name="Chart 8">
            <a:extLst>
              <a:ext uri="{FF2B5EF4-FFF2-40B4-BE49-F238E27FC236}">
                <a16:creationId xmlns:a16="http://schemas.microsoft.com/office/drawing/2014/main" id="{726C1D5A-AAD8-4C2E-84AE-68643E2B7362}"/>
              </a:ext>
            </a:extLst>
          </p:cNvPr>
          <p:cNvGraphicFramePr/>
          <p:nvPr/>
        </p:nvGraphicFramePr>
        <p:xfrm>
          <a:off x="8008883" y="1145628"/>
          <a:ext cx="4184705" cy="4382813"/>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10">
            <a:extLst>
              <a:ext uri="{FF2B5EF4-FFF2-40B4-BE49-F238E27FC236}">
                <a16:creationId xmlns:a16="http://schemas.microsoft.com/office/drawing/2014/main" id="{52982652-A870-4B99-AC52-FA644680E50D}"/>
              </a:ext>
            </a:extLst>
          </p:cNvPr>
          <p:cNvSpPr/>
          <p:nvPr/>
        </p:nvSpPr>
        <p:spPr>
          <a:xfrm>
            <a:off x="354106" y="4992949"/>
            <a:ext cx="7358091" cy="1070984"/>
          </a:xfrm>
          <a:prstGeom prst="rect">
            <a:avLst/>
          </a:prstGeom>
          <a:solidFill>
            <a:schemeClr val="bg1">
              <a:lumMod val="95000"/>
            </a:schemeClr>
          </a:soli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marL="0" marR="0" lvl="0" indent="0" algn="l" defTabSz="554492" rtl="0" eaLnBrk="1" fontAlgn="auto" latinLnBrk="0" hangingPunct="1">
              <a:lnSpc>
                <a:spcPts val="1800"/>
              </a:lnSpc>
              <a:spcBef>
                <a:spcPts val="8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Data discovery and classification is the first step in protecting high-risk data from malicious actors.</a:t>
            </a:r>
          </a:p>
        </p:txBody>
      </p:sp>
      <p:sp>
        <p:nvSpPr>
          <p:cNvPr id="12" name="TextBox 11">
            <a:extLst>
              <a:ext uri="{FF2B5EF4-FFF2-40B4-BE49-F238E27FC236}">
                <a16:creationId xmlns:a16="http://schemas.microsoft.com/office/drawing/2014/main" id="{0A5DC710-182B-4A37-AB15-E2D5364B227B}"/>
              </a:ext>
            </a:extLst>
          </p:cNvPr>
          <p:cNvSpPr txBox="1"/>
          <p:nvPr/>
        </p:nvSpPr>
        <p:spPr>
          <a:xfrm>
            <a:off x="8512611" y="5162339"/>
            <a:ext cx="3361286" cy="1169551"/>
          </a:xfrm>
          <a:prstGeom prst="rect">
            <a:avLst/>
          </a:prstGeom>
          <a:noFill/>
        </p:spPr>
        <p:txBody>
          <a:bodyPr wrap="square">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Average data breach costs rose from $3.86 million to $4.24 million, the highest average total cost in the history of this report. Costs were significantly lower for organizations with a more mature security posture.</a:t>
            </a:r>
            <a:endPar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endParaRPr>
          </a:p>
        </p:txBody>
      </p:sp>
      <p:graphicFrame>
        <p:nvGraphicFramePr>
          <p:cNvPr id="16" name="Chart 15">
            <a:extLst>
              <a:ext uri="{FF2B5EF4-FFF2-40B4-BE49-F238E27FC236}">
                <a16:creationId xmlns:a16="http://schemas.microsoft.com/office/drawing/2014/main" id="{CE050D7E-7AF3-4498-93C8-D3E2A147AF6E}"/>
              </a:ext>
            </a:extLst>
          </p:cNvPr>
          <p:cNvGraphicFramePr/>
          <p:nvPr/>
        </p:nvGraphicFramePr>
        <p:xfrm>
          <a:off x="8512611" y="530021"/>
          <a:ext cx="3378654" cy="4154081"/>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9CEFB50C-4087-4690-9995-42D2ECAF088C}"/>
              </a:ext>
            </a:extLst>
          </p:cNvPr>
          <p:cNvSpPr txBox="1"/>
          <p:nvPr/>
        </p:nvSpPr>
        <p:spPr>
          <a:xfrm>
            <a:off x="8512611" y="4699451"/>
            <a:ext cx="3361286" cy="261610"/>
          </a:xfrm>
          <a:prstGeom prst="rect">
            <a:avLst/>
          </a:prstGeom>
          <a:noFill/>
        </p:spPr>
        <p:txBody>
          <a:bodyPr wrap="square">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Source: IBM, 2021 Cost of a Data Breach  </a:t>
            </a:r>
            <a:r>
              <a:rPr kumimoji="0" lang="en-US" sz="1050" b="0" i="1"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(n=537</a:t>
            </a:r>
            <a:r>
              <a:rPr kumimoji="0" lang="en-US" sz="105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a:t>
            </a:r>
            <a:endParaRPr kumimoji="0" lang="en-CA" sz="105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endParaRPr>
          </a:p>
        </p:txBody>
      </p:sp>
    </p:spTree>
    <p:extLst>
      <p:ext uri="{BB962C8B-B14F-4D97-AF65-F5344CB8AC3E}">
        <p14:creationId xmlns:p14="http://schemas.microsoft.com/office/powerpoint/2010/main" val="3839635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726C1D5A-AAD8-4C2E-84AE-68643E2B7362}"/>
              </a:ext>
            </a:extLst>
          </p:cNvPr>
          <p:cNvGraphicFramePr/>
          <p:nvPr/>
        </p:nvGraphicFramePr>
        <p:xfrm>
          <a:off x="8008883" y="1145628"/>
          <a:ext cx="4184705" cy="4382813"/>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0A5DC710-182B-4A37-AB15-E2D5364B227B}"/>
              </a:ext>
            </a:extLst>
          </p:cNvPr>
          <p:cNvSpPr txBox="1"/>
          <p:nvPr/>
        </p:nvSpPr>
        <p:spPr>
          <a:xfrm>
            <a:off x="8512611" y="4646938"/>
            <a:ext cx="3361286" cy="1169551"/>
          </a:xfrm>
          <a:prstGeom prst="rect">
            <a:avLst/>
          </a:prstGeom>
          <a:noFill/>
        </p:spPr>
        <p:txBody>
          <a:bodyPr wrap="square">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According to a report by Ponemon Institute, 74% of organizations who experienced a data breach in the previous 12 months attributed the breach to giving third parties too much access to sensitive information.</a:t>
            </a:r>
            <a:endParaRPr kumimoji="0" lang="en-CA" sz="140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endParaRPr>
          </a:p>
        </p:txBody>
      </p:sp>
      <p:sp>
        <p:nvSpPr>
          <p:cNvPr id="17" name="TextBox 16">
            <a:extLst>
              <a:ext uri="{FF2B5EF4-FFF2-40B4-BE49-F238E27FC236}">
                <a16:creationId xmlns:a16="http://schemas.microsoft.com/office/drawing/2014/main" id="{9CEFB50C-4087-4690-9995-42D2ECAF088C}"/>
              </a:ext>
            </a:extLst>
          </p:cNvPr>
          <p:cNvSpPr txBox="1"/>
          <p:nvPr/>
        </p:nvSpPr>
        <p:spPr>
          <a:xfrm>
            <a:off x="8512611" y="4358073"/>
            <a:ext cx="3361286" cy="253916"/>
          </a:xfrm>
          <a:prstGeom prst="rect">
            <a:avLst/>
          </a:prstGeom>
          <a:noFill/>
        </p:spPr>
        <p:txBody>
          <a:bodyPr wrap="square">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rPr>
              <a:t>Source: Ponemon Institute (2021)</a:t>
            </a:r>
            <a:endParaRPr kumimoji="0" lang="en-CA" sz="1050" b="0" i="0" u="none" strike="noStrike" kern="1200" cap="none" spc="0" normalizeH="0" baseline="0" noProof="0" dirty="0">
              <a:ln>
                <a:noFill/>
              </a:ln>
              <a:solidFill>
                <a:srgbClr val="494949"/>
              </a:solidFill>
              <a:effectLst/>
              <a:uLnTx/>
              <a:uFillTx/>
              <a:latin typeface="Roboto Condensed Light" panose="02000000000000000000" pitchFamily="2" charset="0"/>
              <a:ea typeface="Roboto Condensed Light" panose="02000000000000000000" pitchFamily="2" charset="0"/>
              <a:cs typeface="+mn-cs"/>
            </a:endParaRPr>
          </a:p>
        </p:txBody>
      </p:sp>
      <p:sp>
        <p:nvSpPr>
          <p:cNvPr id="13" name="Title 5">
            <a:extLst>
              <a:ext uri="{FF2B5EF4-FFF2-40B4-BE49-F238E27FC236}">
                <a16:creationId xmlns:a16="http://schemas.microsoft.com/office/drawing/2014/main" id="{5EC2E528-C9D2-41DF-B0A8-C207DA8A3982}"/>
              </a:ext>
            </a:extLst>
          </p:cNvPr>
          <p:cNvSpPr txBox="1">
            <a:spLocks/>
          </p:cNvSpPr>
          <p:nvPr/>
        </p:nvSpPr>
        <p:spPr>
          <a:xfrm>
            <a:off x="354106" y="530021"/>
            <a:ext cx="5088332" cy="113018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2576B7"/>
                </a:solidFill>
                <a:effectLst/>
                <a:uLnTx/>
                <a:uFillTx/>
                <a:latin typeface="Montserrat SemiBold" pitchFamily="2" charset="77"/>
                <a:ea typeface="+mj-ea"/>
                <a:cs typeface="Arial" panose="020B0604020202020204" pitchFamily="34" charset="0"/>
              </a:rPr>
              <a:t>Common obstacles</a:t>
            </a:r>
          </a:p>
        </p:txBody>
      </p:sp>
      <p:sp>
        <p:nvSpPr>
          <p:cNvPr id="14" name="Text Placeholder 7">
            <a:extLst>
              <a:ext uri="{FF2B5EF4-FFF2-40B4-BE49-F238E27FC236}">
                <a16:creationId xmlns:a16="http://schemas.microsoft.com/office/drawing/2014/main" id="{49B364E1-5D05-405B-BCAA-67C6B40861F4}"/>
              </a:ext>
            </a:extLst>
          </p:cNvPr>
          <p:cNvSpPr txBox="1">
            <a:spLocks/>
          </p:cNvSpPr>
          <p:nvPr/>
        </p:nvSpPr>
        <p:spPr>
          <a:xfrm>
            <a:off x="371474" y="2430754"/>
            <a:ext cx="4843555" cy="34096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4150" marR="0" lvl="0" indent="-18415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mn-ea"/>
                <a:cs typeface="+mn-cs"/>
              </a:rPr>
              <a:t>Large data backlogs can make it difficult to figure out where to start. Classifying all your data at once may not be feasible.</a:t>
            </a:r>
          </a:p>
          <a:p>
            <a:pPr marL="184150" marR="0" lvl="0" indent="-18415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mn-ea"/>
                <a:cs typeface="+mn-cs"/>
              </a:rPr>
              <a:t>You have a limited budget. You need to understand where you need the most protection against data breaches so you can save on storage costs.</a:t>
            </a:r>
          </a:p>
          <a:p>
            <a:pPr marL="184150" marR="0" lvl="0" indent="-18415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mn-ea"/>
                <a:cs typeface="+mn-cs"/>
              </a:rPr>
              <a:t>The dynamic nature of data complicates matters. The criticality of a piece of data shifts over time. Your data classification program will need to incorporate reassessments to prevent overprotecting the data.</a:t>
            </a:r>
          </a:p>
        </p:txBody>
      </p:sp>
      <p:sp>
        <p:nvSpPr>
          <p:cNvPr id="15" name="Text Placeholder 6">
            <a:extLst>
              <a:ext uri="{FF2B5EF4-FFF2-40B4-BE49-F238E27FC236}">
                <a16:creationId xmlns:a16="http://schemas.microsoft.com/office/drawing/2014/main" id="{8ACF9ACA-536F-40AB-81CE-0954814E165D}"/>
              </a:ext>
            </a:extLst>
          </p:cNvPr>
          <p:cNvSpPr txBox="1">
            <a:spLocks/>
          </p:cNvSpPr>
          <p:nvPr/>
        </p:nvSpPr>
        <p:spPr>
          <a:xfrm>
            <a:off x="371475" y="1300566"/>
            <a:ext cx="4124326" cy="658554"/>
          </a:xfrm>
          <a:prstGeom prst="rect">
            <a:avLst/>
          </a:prstGeom>
        </p:spPr>
        <p:txBody>
          <a:bodyPr lIns="0" tIns="0" rIns="0" bIns="0">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4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4A4A4A"/>
                </a:solidFill>
                <a:effectLst/>
                <a:uLnTx/>
                <a:uFillTx/>
                <a:latin typeface="Montserrat SemiBold" pitchFamily="2" charset="77"/>
                <a:ea typeface="+mn-ea"/>
                <a:cs typeface="Arial" panose="020B0604020202020204" pitchFamily="34" charset="0"/>
              </a:rPr>
              <a:t>Data discovery can be daunting. Avoid analysis paralysis.</a:t>
            </a:r>
          </a:p>
        </p:txBody>
      </p:sp>
      <p:sp>
        <p:nvSpPr>
          <p:cNvPr id="18" name="Rectangle 17">
            <a:extLst>
              <a:ext uri="{FF2B5EF4-FFF2-40B4-BE49-F238E27FC236}">
                <a16:creationId xmlns:a16="http://schemas.microsoft.com/office/drawing/2014/main" id="{D5CA68D9-BFDF-4E04-9EF7-1B405E685EEB}"/>
              </a:ext>
            </a:extLst>
          </p:cNvPr>
          <p:cNvSpPr/>
          <p:nvPr/>
        </p:nvSpPr>
        <p:spPr>
          <a:xfrm>
            <a:off x="354106" y="4992949"/>
            <a:ext cx="7358091" cy="1070984"/>
          </a:xfrm>
          <a:prstGeom prst="rect">
            <a:avLst/>
          </a:prstGeom>
          <a:solidFill>
            <a:schemeClr val="bg1">
              <a:lumMod val="95000"/>
            </a:schemeClr>
          </a:soli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marL="0" marR="0" lvl="0" indent="0" algn="l" defTabSz="554492" rtl="0" eaLnBrk="1" fontAlgn="auto" latinLnBrk="0" hangingPunct="1">
              <a:lnSpc>
                <a:spcPts val="1800"/>
              </a:lnSpc>
              <a:spcBef>
                <a:spcPts val="80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You can’t secure high-risk data that you haven’t identified. </a:t>
            </a: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Focus the program to classify what matters. The classification program should be measurable, auditable, and manageable.</a:t>
            </a:r>
          </a:p>
        </p:txBody>
      </p:sp>
      <p:sp>
        <p:nvSpPr>
          <p:cNvPr id="19" name="Text Placeholder 7">
            <a:extLst>
              <a:ext uri="{FF2B5EF4-FFF2-40B4-BE49-F238E27FC236}">
                <a16:creationId xmlns:a16="http://schemas.microsoft.com/office/drawing/2014/main" id="{DB5843B4-5219-4BFB-9BA0-C6C30EAE2041}"/>
              </a:ext>
            </a:extLst>
          </p:cNvPr>
          <p:cNvSpPr txBox="1">
            <a:spLocks/>
          </p:cNvSpPr>
          <p:nvPr/>
        </p:nvSpPr>
        <p:spPr>
          <a:xfrm>
            <a:off x="9075841" y="836611"/>
            <a:ext cx="2049262" cy="457668"/>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2000"/>
              </a:lnSpc>
              <a:spcBef>
                <a:spcPts val="1000"/>
              </a:spcBef>
              <a:spcAft>
                <a:spcPts val="0"/>
              </a:spcAft>
              <a:buClrTx/>
              <a:buSzTx/>
              <a:buFont typeface="Arial" panose="020B0604020202020204" pitchFamily="34" charset="0"/>
              <a:buNone/>
              <a:tabLst/>
              <a:defRPr/>
            </a:pPr>
            <a:r>
              <a:rPr kumimoji="0" lang="en-CA" sz="2000" b="0" i="0" u="none" strike="noStrike" kern="1200" cap="none" spc="0" normalizeH="0" baseline="0" noProof="0" dirty="0">
                <a:ln>
                  <a:noFill/>
                </a:ln>
                <a:solidFill>
                  <a:srgbClr val="4A4A4A"/>
                </a:solidFill>
                <a:effectLst/>
                <a:uLnTx/>
                <a:uFillTx/>
                <a:latin typeface="Montserrat SemiBold" panose="00000700000000000000" pitchFamily="2" charset="0"/>
                <a:ea typeface="+mn-ea"/>
              </a:rPr>
              <a:t>Third-Party Data Breaches</a:t>
            </a:r>
          </a:p>
        </p:txBody>
      </p:sp>
      <p:graphicFrame>
        <p:nvGraphicFramePr>
          <p:cNvPr id="21" name="Chart 20">
            <a:extLst>
              <a:ext uri="{FF2B5EF4-FFF2-40B4-BE49-F238E27FC236}">
                <a16:creationId xmlns:a16="http://schemas.microsoft.com/office/drawing/2014/main" id="{ED02FB3E-6970-47FB-BA34-5C2A6B32BD90}"/>
              </a:ext>
            </a:extLst>
          </p:cNvPr>
          <p:cNvGraphicFramePr/>
          <p:nvPr/>
        </p:nvGraphicFramePr>
        <p:xfrm>
          <a:off x="8008883" y="530021"/>
          <a:ext cx="4183180" cy="3960458"/>
        </p:xfrm>
        <a:graphic>
          <a:graphicData uri="http://schemas.openxmlformats.org/drawingml/2006/chart">
            <c:chart xmlns:c="http://schemas.openxmlformats.org/drawingml/2006/chart" xmlns:r="http://schemas.openxmlformats.org/officeDocument/2006/relationships" r:id="rId3"/>
          </a:graphicData>
        </a:graphic>
      </p:graphicFrame>
      <p:grpSp>
        <p:nvGrpSpPr>
          <p:cNvPr id="26" name="Group 25">
            <a:extLst>
              <a:ext uri="{FF2B5EF4-FFF2-40B4-BE49-F238E27FC236}">
                <a16:creationId xmlns:a16="http://schemas.microsoft.com/office/drawing/2014/main" id="{940155D6-AFAC-4C26-AD5F-C5D05090F7E5}"/>
              </a:ext>
            </a:extLst>
          </p:cNvPr>
          <p:cNvGrpSpPr/>
          <p:nvPr/>
        </p:nvGrpSpPr>
        <p:grpSpPr>
          <a:xfrm>
            <a:off x="8008883" y="1600869"/>
            <a:ext cx="4117467" cy="2757204"/>
            <a:chOff x="3439440" y="4137949"/>
            <a:chExt cx="3273953" cy="2159884"/>
          </a:xfrm>
        </p:grpSpPr>
        <p:graphicFrame>
          <p:nvGraphicFramePr>
            <p:cNvPr id="27" name="Chart 26">
              <a:extLst>
                <a:ext uri="{FF2B5EF4-FFF2-40B4-BE49-F238E27FC236}">
                  <a16:creationId xmlns:a16="http://schemas.microsoft.com/office/drawing/2014/main" id="{78F938B3-311F-4F25-95E4-DE34AB486E4B}"/>
                </a:ext>
              </a:extLst>
            </p:cNvPr>
            <p:cNvGraphicFramePr/>
            <p:nvPr/>
          </p:nvGraphicFramePr>
          <p:xfrm>
            <a:off x="3439440" y="4137949"/>
            <a:ext cx="3273953" cy="2159884"/>
          </p:xfrm>
          <a:graphic>
            <a:graphicData uri="http://schemas.openxmlformats.org/drawingml/2006/chart">
              <c:chart xmlns:c="http://schemas.openxmlformats.org/drawingml/2006/chart" xmlns:r="http://schemas.openxmlformats.org/officeDocument/2006/relationships" r:id="rId4"/>
            </a:graphicData>
          </a:graphic>
        </p:graphicFrame>
        <p:sp>
          <p:nvSpPr>
            <p:cNvPr id="28" name="TextBox 27">
              <a:extLst>
                <a:ext uri="{FF2B5EF4-FFF2-40B4-BE49-F238E27FC236}">
                  <a16:creationId xmlns:a16="http://schemas.microsoft.com/office/drawing/2014/main" id="{B5F57FA6-E3EE-4581-956A-88FD49B7B34F}"/>
                </a:ext>
              </a:extLst>
            </p:cNvPr>
            <p:cNvSpPr txBox="1"/>
            <p:nvPr/>
          </p:nvSpPr>
          <p:spPr>
            <a:xfrm>
              <a:off x="3898634" y="5086348"/>
              <a:ext cx="2343150" cy="307777"/>
            </a:xfrm>
            <a:prstGeom prst="rect">
              <a:avLst/>
            </a:prstGeom>
          </p:spPr>
          <p:txBody>
            <a:bodyPr vert="horz" wrap="square" lIns="0" tIns="0" rIns="0" bIns="0" rtlCol="0">
              <a:spAutoFit/>
            </a:bodyPr>
            <a:lstStyle/>
            <a:p>
              <a:pPr marL="289946" marR="242975" lvl="1" indent="0" algn="ctr" defTabSz="554492" rtl="0" eaLnBrk="1" fontAlgn="auto" latinLnBrk="0" hangingPunct="1">
                <a:lnSpc>
                  <a:spcPct val="100000"/>
                </a:lnSpc>
                <a:spcBef>
                  <a:spcPts val="55"/>
                </a:spcBef>
                <a:spcAft>
                  <a:spcPts val="0"/>
                </a:spcAft>
                <a:buClrTx/>
                <a:buSzTx/>
                <a:buFontTx/>
                <a:buNone/>
                <a:tabLst/>
                <a:defRPr/>
              </a:pPr>
              <a:r>
                <a:rPr kumimoji="0" lang="en-US" sz="2000" b="1" i="0" u="none" strike="noStrike" kern="1200" cap="none" spc="-30" normalizeH="0" baseline="0" noProof="0" dirty="0">
                  <a:ln>
                    <a:noFill/>
                  </a:ln>
                  <a:solidFill>
                    <a:srgbClr val="2576B7"/>
                  </a:solidFill>
                  <a:effectLst/>
                  <a:uLnTx/>
                  <a:uFillTx/>
                  <a:latin typeface="Exo" panose="02000503000000000000" pitchFamily="2" charset="77"/>
                  <a:ea typeface="+mn-ea"/>
                  <a:cs typeface="Arial Narrow"/>
                </a:rPr>
                <a:t>74%</a:t>
              </a:r>
            </a:p>
          </p:txBody>
        </p:sp>
      </p:grpSp>
    </p:spTree>
    <p:extLst>
      <p:ext uri="{BB962C8B-B14F-4D97-AF65-F5344CB8AC3E}">
        <p14:creationId xmlns:p14="http://schemas.microsoft.com/office/powerpoint/2010/main" val="3914093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CACC1F-976F-4AC9-A568-BF8ACC125E49}"/>
              </a:ext>
            </a:extLst>
          </p:cNvPr>
          <p:cNvSpPr>
            <a:spLocks noGrp="1"/>
          </p:cNvSpPr>
          <p:nvPr>
            <p:ph type="body" sz="quarter" idx="11"/>
          </p:nvPr>
        </p:nvSpPr>
        <p:spPr>
          <a:xfrm>
            <a:off x="397345" y="1648758"/>
            <a:ext cx="6047843" cy="456696"/>
          </a:xfrm>
        </p:spPr>
        <p:txBody>
          <a:bodyPr/>
          <a:lstStyle/>
          <a:p>
            <a:r>
              <a:rPr lang="en-US" dirty="0"/>
              <a:t>Data classification is a program, not a project</a:t>
            </a:r>
            <a:endParaRPr lang="en-CA" dirty="0"/>
          </a:p>
        </p:txBody>
      </p:sp>
      <p:sp>
        <p:nvSpPr>
          <p:cNvPr id="3" name="Title 2">
            <a:extLst>
              <a:ext uri="{FF2B5EF4-FFF2-40B4-BE49-F238E27FC236}">
                <a16:creationId xmlns:a16="http://schemas.microsoft.com/office/drawing/2014/main" id="{AB30CCDD-DE20-4D91-A7F8-6CCCF065C3CC}"/>
              </a:ext>
            </a:extLst>
          </p:cNvPr>
          <p:cNvSpPr>
            <a:spLocks noGrp="1"/>
          </p:cNvSpPr>
          <p:nvPr>
            <p:ph type="title"/>
          </p:nvPr>
        </p:nvSpPr>
        <p:spPr/>
        <p:txBody>
          <a:bodyPr/>
          <a:lstStyle/>
          <a:p>
            <a:r>
              <a:rPr lang="en-US" dirty="0">
                <a:solidFill>
                  <a:srgbClr val="2576B7"/>
                </a:solidFill>
              </a:rPr>
              <a:t>Info-Tech’s Approach</a:t>
            </a:r>
            <a:endParaRPr lang="en-CA" dirty="0">
              <a:solidFill>
                <a:srgbClr val="2576B7"/>
              </a:solidFill>
            </a:endParaRPr>
          </a:p>
        </p:txBody>
      </p:sp>
      <p:pic>
        <p:nvPicPr>
          <p:cNvPr id="6" name="Picture 5">
            <a:extLst>
              <a:ext uri="{FF2B5EF4-FFF2-40B4-BE49-F238E27FC236}">
                <a16:creationId xmlns:a16="http://schemas.microsoft.com/office/drawing/2014/main" id="{A9AB8353-C6F2-4C61-919E-676C86835636}"/>
              </a:ext>
            </a:extLst>
          </p:cNvPr>
          <p:cNvPicPr>
            <a:picLocks noChangeAspect="1"/>
          </p:cNvPicPr>
          <p:nvPr/>
        </p:nvPicPr>
        <p:blipFill>
          <a:blip r:embed="rId2"/>
          <a:stretch>
            <a:fillRect/>
          </a:stretch>
        </p:blipFill>
        <p:spPr>
          <a:xfrm>
            <a:off x="8270355" y="440822"/>
            <a:ext cx="923025" cy="923025"/>
          </a:xfrm>
          <a:prstGeom prst="rect">
            <a:avLst/>
          </a:prstGeom>
        </p:spPr>
      </p:pic>
      <p:sp>
        <p:nvSpPr>
          <p:cNvPr id="7" name="Text Placeholder 7">
            <a:extLst>
              <a:ext uri="{FF2B5EF4-FFF2-40B4-BE49-F238E27FC236}">
                <a16:creationId xmlns:a16="http://schemas.microsoft.com/office/drawing/2014/main" id="{8FAACCAA-D803-42B1-B949-F448DEBE1C71}"/>
              </a:ext>
            </a:extLst>
          </p:cNvPr>
          <p:cNvSpPr txBox="1">
            <a:spLocks/>
          </p:cNvSpPr>
          <p:nvPr/>
        </p:nvSpPr>
        <p:spPr>
          <a:xfrm>
            <a:off x="8403981" y="1300566"/>
            <a:ext cx="3418132" cy="53383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rPr>
              <a:t>This blueprint will help you:</a:t>
            </a:r>
          </a:p>
          <a:p>
            <a:pPr marL="342900" marR="0" lvl="0" indent="-342900" algn="l" defTabSz="914400" rtl="0" eaLnBrk="1" fontAlgn="auto" latinLnBrk="0" hangingPunct="1">
              <a:lnSpc>
                <a:spcPct val="110000"/>
              </a:lnSpc>
              <a:spcBef>
                <a:spcPts val="100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rPr>
              <a:t>Formalize the data classification program with the proper policies, handling standards, and a structured steering committee to ensure accountability and consistency.</a:t>
            </a:r>
          </a:p>
          <a:p>
            <a:pPr marL="342900" marR="0" lvl="0" indent="-342900" algn="l" defTabSz="914400" rtl="0" eaLnBrk="1" fontAlgn="auto" latinLnBrk="0" hangingPunct="1">
              <a:lnSpc>
                <a:spcPct val="110000"/>
              </a:lnSpc>
              <a:spcBef>
                <a:spcPts val="100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rPr>
              <a:t>Understand where your data lives and what controls are implemented to protect it. Make sure the protection is proportional to the sensitivity and criticality of the assets.</a:t>
            </a:r>
          </a:p>
          <a:p>
            <a:pPr marL="342900" marR="0" lvl="0" indent="-342900" algn="l" defTabSz="914400" rtl="0" eaLnBrk="1" fontAlgn="auto" latinLnBrk="0" hangingPunct="1">
              <a:lnSpc>
                <a:spcPct val="110000"/>
              </a:lnSpc>
              <a:spcBef>
                <a:spcPts val="1000"/>
              </a:spcBef>
              <a:spcAft>
                <a:spcPts val="0"/>
              </a:spcAft>
              <a:buClrTx/>
              <a:buSzTx/>
              <a:buFont typeface="+mj-lt"/>
              <a:buAutoNum type="arabicPeriod"/>
              <a:tabLst/>
              <a:defRPr/>
            </a:pPr>
            <a:r>
              <a:rPr kumimoji="0" lang="en-US" sz="16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rPr>
              <a:t>Understand what tools are available to implement an efficient data classification program – whether provided by a third party or done in-house. Know how and when to revisit classifications to keep them up to date.</a:t>
            </a:r>
          </a:p>
        </p:txBody>
      </p:sp>
      <p:grpSp>
        <p:nvGrpSpPr>
          <p:cNvPr id="72" name="Group 71">
            <a:extLst>
              <a:ext uri="{FF2B5EF4-FFF2-40B4-BE49-F238E27FC236}">
                <a16:creationId xmlns:a16="http://schemas.microsoft.com/office/drawing/2014/main" id="{E2525896-BC95-4DA8-8D39-7810049247BB}"/>
              </a:ext>
            </a:extLst>
          </p:cNvPr>
          <p:cNvGrpSpPr/>
          <p:nvPr/>
        </p:nvGrpSpPr>
        <p:grpSpPr>
          <a:xfrm>
            <a:off x="266330" y="2564759"/>
            <a:ext cx="7304112" cy="3202631"/>
            <a:chOff x="-936239" y="2103120"/>
            <a:chExt cx="11121055" cy="4754880"/>
          </a:xfrm>
        </p:grpSpPr>
        <p:sp>
          <p:nvSpPr>
            <p:cNvPr id="60" name="Freeform 25">
              <a:extLst>
                <a:ext uri="{FF2B5EF4-FFF2-40B4-BE49-F238E27FC236}">
                  <a16:creationId xmlns:a16="http://schemas.microsoft.com/office/drawing/2014/main" id="{74051C13-4237-4FE5-86D7-687644BC2739}"/>
                </a:ext>
              </a:extLst>
            </p:cNvPr>
            <p:cNvSpPr>
              <a:spLocks/>
            </p:cNvSpPr>
            <p:nvPr/>
          </p:nvSpPr>
          <p:spPr bwMode="auto">
            <a:xfrm>
              <a:off x="3607321" y="2103120"/>
              <a:ext cx="3224443" cy="3420725"/>
            </a:xfrm>
            <a:custGeom>
              <a:avLst/>
              <a:gdLst>
                <a:gd name="T0" fmla="*/ 453 w 958"/>
                <a:gd name="T1" fmla="*/ 0 h 1016"/>
                <a:gd name="T2" fmla="*/ 215 w 958"/>
                <a:gd name="T3" fmla="*/ 59 h 1016"/>
                <a:gd name="T4" fmla="*/ 304 w 958"/>
                <a:gd name="T5" fmla="*/ 119 h 1016"/>
                <a:gd name="T6" fmla="*/ 486 w 958"/>
                <a:gd name="T7" fmla="*/ 514 h 1016"/>
                <a:gd name="T8" fmla="*/ 410 w 958"/>
                <a:gd name="T9" fmla="*/ 778 h 1016"/>
                <a:gd name="T10" fmla="*/ 0 w 958"/>
                <a:gd name="T11" fmla="*/ 732 h 1016"/>
                <a:gd name="T12" fmla="*/ 209 w 958"/>
                <a:gd name="T13" fmla="*/ 960 h 1016"/>
                <a:gd name="T14" fmla="*/ 454 w 958"/>
                <a:gd name="T15" fmla="*/ 1016 h 1016"/>
                <a:gd name="T16" fmla="*/ 722 w 958"/>
                <a:gd name="T17" fmla="*/ 933 h 1016"/>
                <a:gd name="T18" fmla="*/ 958 w 958"/>
                <a:gd name="T19" fmla="*/ 505 h 1016"/>
                <a:gd name="T20" fmla="*/ 453 w 958"/>
                <a:gd name="T21" fmla="*/ 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8" h="1016">
                  <a:moveTo>
                    <a:pt x="453" y="0"/>
                  </a:moveTo>
                  <a:cubicBezTo>
                    <a:pt x="367" y="0"/>
                    <a:pt x="286" y="22"/>
                    <a:pt x="215" y="59"/>
                  </a:cubicBezTo>
                  <a:cubicBezTo>
                    <a:pt x="247" y="76"/>
                    <a:pt x="276" y="96"/>
                    <a:pt x="304" y="119"/>
                  </a:cubicBezTo>
                  <a:cubicBezTo>
                    <a:pt x="416" y="212"/>
                    <a:pt x="497" y="358"/>
                    <a:pt x="486" y="514"/>
                  </a:cubicBezTo>
                  <a:cubicBezTo>
                    <a:pt x="480" y="602"/>
                    <a:pt x="481" y="677"/>
                    <a:pt x="410" y="778"/>
                  </a:cubicBezTo>
                  <a:cubicBezTo>
                    <a:pt x="154" y="1002"/>
                    <a:pt x="0" y="732"/>
                    <a:pt x="0" y="732"/>
                  </a:cubicBezTo>
                  <a:cubicBezTo>
                    <a:pt x="27" y="877"/>
                    <a:pt x="209" y="960"/>
                    <a:pt x="209" y="960"/>
                  </a:cubicBezTo>
                  <a:cubicBezTo>
                    <a:pt x="278" y="996"/>
                    <a:pt x="370" y="1016"/>
                    <a:pt x="454" y="1016"/>
                  </a:cubicBezTo>
                  <a:cubicBezTo>
                    <a:pt x="553" y="1016"/>
                    <a:pt x="644" y="982"/>
                    <a:pt x="722" y="933"/>
                  </a:cubicBezTo>
                  <a:cubicBezTo>
                    <a:pt x="864" y="843"/>
                    <a:pt x="958" y="685"/>
                    <a:pt x="958" y="505"/>
                  </a:cubicBezTo>
                  <a:cubicBezTo>
                    <a:pt x="958" y="226"/>
                    <a:pt x="732" y="0"/>
                    <a:pt x="453" y="0"/>
                  </a:cubicBezTo>
                  <a:close/>
                </a:path>
              </a:pathLst>
            </a:custGeom>
            <a:solidFill>
              <a:srgbClr val="5090C4"/>
            </a:solidFill>
            <a:ln>
              <a:noFill/>
            </a:ln>
            <a:effectLst/>
          </p:spPr>
          <p:txBody>
            <a:bodyPr vert="horz" wrap="square" lIns="146040" tIns="73020" rIns="146040" bIns="73020" numCol="1" anchor="t" anchorCtr="0" compatLnSpc="1">
              <a:prstTxWarp prst="textNoShape">
                <a:avLst/>
              </a:prstTxWarp>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2876"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61" name="Freeform 26">
              <a:extLst>
                <a:ext uri="{FF2B5EF4-FFF2-40B4-BE49-F238E27FC236}">
                  <a16:creationId xmlns:a16="http://schemas.microsoft.com/office/drawing/2014/main" id="{826BBCF8-9C7B-492A-89A7-089B142B1A33}"/>
                </a:ext>
              </a:extLst>
            </p:cNvPr>
            <p:cNvSpPr>
              <a:spLocks noEditPoints="1"/>
            </p:cNvSpPr>
            <p:nvPr/>
          </p:nvSpPr>
          <p:spPr bwMode="auto">
            <a:xfrm>
              <a:off x="1864025" y="2117344"/>
              <a:ext cx="3427838" cy="3174661"/>
            </a:xfrm>
            <a:custGeom>
              <a:avLst/>
              <a:gdLst>
                <a:gd name="T0" fmla="*/ 692 w 1018"/>
                <a:gd name="T1" fmla="*/ 395 h 943"/>
                <a:gd name="T2" fmla="*/ 694 w 1018"/>
                <a:gd name="T3" fmla="*/ 397 h 943"/>
                <a:gd name="T4" fmla="*/ 694 w 1018"/>
                <a:gd name="T5" fmla="*/ 397 h 943"/>
                <a:gd name="T6" fmla="*/ 739 w 1018"/>
                <a:gd name="T7" fmla="*/ 393 h 943"/>
                <a:gd name="T8" fmla="*/ 972 w 1018"/>
                <a:gd name="T9" fmla="*/ 627 h 943"/>
                <a:gd name="T10" fmla="*/ 872 w 1018"/>
                <a:gd name="T11" fmla="*/ 818 h 943"/>
                <a:gd name="T12" fmla="*/ 872 w 1018"/>
                <a:gd name="T13" fmla="*/ 818 h 943"/>
                <a:gd name="T14" fmla="*/ 931 w 1018"/>
                <a:gd name="T15" fmla="*/ 774 h 943"/>
                <a:gd name="T16" fmla="*/ 1007 w 1018"/>
                <a:gd name="T17" fmla="*/ 510 h 943"/>
                <a:gd name="T18" fmla="*/ 825 w 1018"/>
                <a:gd name="T19" fmla="*/ 115 h 943"/>
                <a:gd name="T20" fmla="*/ 736 w 1018"/>
                <a:gd name="T21" fmla="*/ 55 h 943"/>
                <a:gd name="T22" fmla="*/ 735 w 1018"/>
                <a:gd name="T23" fmla="*/ 56 h 943"/>
                <a:gd name="T24" fmla="*/ 504 w 1018"/>
                <a:gd name="T25" fmla="*/ 0 h 943"/>
                <a:gd name="T26" fmla="*/ 0 w 1018"/>
                <a:gd name="T27" fmla="*/ 504 h 943"/>
                <a:gd name="T28" fmla="*/ 237 w 1018"/>
                <a:gd name="T29" fmla="*/ 932 h 943"/>
                <a:gd name="T30" fmla="*/ 257 w 1018"/>
                <a:gd name="T31" fmla="*/ 943 h 943"/>
                <a:gd name="T32" fmla="*/ 255 w 1018"/>
                <a:gd name="T33" fmla="*/ 898 h 943"/>
                <a:gd name="T34" fmla="*/ 692 w 1018"/>
                <a:gd name="T35" fmla="*/ 395 h 943"/>
                <a:gd name="T36" fmla="*/ 963 w 1018"/>
                <a:gd name="T37" fmla="*/ 713 h 943"/>
                <a:gd name="T38" fmla="*/ 963 w 1018"/>
                <a:gd name="T39" fmla="*/ 714 h 943"/>
                <a:gd name="T40" fmla="*/ 963 w 1018"/>
                <a:gd name="T41" fmla="*/ 713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8" h="943">
                  <a:moveTo>
                    <a:pt x="692" y="395"/>
                  </a:moveTo>
                  <a:cubicBezTo>
                    <a:pt x="692" y="395"/>
                    <a:pt x="694" y="397"/>
                    <a:pt x="694" y="397"/>
                  </a:cubicBezTo>
                  <a:cubicBezTo>
                    <a:pt x="694" y="397"/>
                    <a:pt x="694" y="397"/>
                    <a:pt x="694" y="397"/>
                  </a:cubicBezTo>
                  <a:cubicBezTo>
                    <a:pt x="708" y="394"/>
                    <a:pt x="723" y="393"/>
                    <a:pt x="739" y="393"/>
                  </a:cubicBezTo>
                  <a:cubicBezTo>
                    <a:pt x="868" y="393"/>
                    <a:pt x="972" y="498"/>
                    <a:pt x="972" y="627"/>
                  </a:cubicBezTo>
                  <a:cubicBezTo>
                    <a:pt x="972" y="706"/>
                    <a:pt x="933" y="776"/>
                    <a:pt x="872" y="818"/>
                  </a:cubicBezTo>
                  <a:cubicBezTo>
                    <a:pt x="872" y="818"/>
                    <a:pt x="872" y="818"/>
                    <a:pt x="872" y="818"/>
                  </a:cubicBezTo>
                  <a:cubicBezTo>
                    <a:pt x="891" y="806"/>
                    <a:pt x="911" y="792"/>
                    <a:pt x="931" y="774"/>
                  </a:cubicBezTo>
                  <a:cubicBezTo>
                    <a:pt x="1002" y="673"/>
                    <a:pt x="1001" y="598"/>
                    <a:pt x="1007" y="510"/>
                  </a:cubicBezTo>
                  <a:cubicBezTo>
                    <a:pt x="1018" y="354"/>
                    <a:pt x="937" y="208"/>
                    <a:pt x="825" y="115"/>
                  </a:cubicBezTo>
                  <a:cubicBezTo>
                    <a:pt x="797" y="92"/>
                    <a:pt x="768" y="72"/>
                    <a:pt x="736" y="55"/>
                  </a:cubicBezTo>
                  <a:cubicBezTo>
                    <a:pt x="735" y="56"/>
                    <a:pt x="735" y="56"/>
                    <a:pt x="735" y="56"/>
                  </a:cubicBezTo>
                  <a:cubicBezTo>
                    <a:pt x="666" y="20"/>
                    <a:pt x="588" y="0"/>
                    <a:pt x="504" y="0"/>
                  </a:cubicBezTo>
                  <a:cubicBezTo>
                    <a:pt x="226" y="0"/>
                    <a:pt x="0" y="226"/>
                    <a:pt x="0" y="504"/>
                  </a:cubicBezTo>
                  <a:cubicBezTo>
                    <a:pt x="0" y="685"/>
                    <a:pt x="95" y="843"/>
                    <a:pt x="237" y="932"/>
                  </a:cubicBezTo>
                  <a:cubicBezTo>
                    <a:pt x="244" y="936"/>
                    <a:pt x="250" y="940"/>
                    <a:pt x="257" y="943"/>
                  </a:cubicBezTo>
                  <a:cubicBezTo>
                    <a:pt x="256" y="928"/>
                    <a:pt x="255" y="913"/>
                    <a:pt x="255" y="898"/>
                  </a:cubicBezTo>
                  <a:cubicBezTo>
                    <a:pt x="255" y="643"/>
                    <a:pt x="449" y="433"/>
                    <a:pt x="692" y="395"/>
                  </a:cubicBezTo>
                  <a:close/>
                  <a:moveTo>
                    <a:pt x="963" y="713"/>
                  </a:moveTo>
                  <a:cubicBezTo>
                    <a:pt x="963" y="714"/>
                    <a:pt x="963" y="714"/>
                    <a:pt x="963" y="714"/>
                  </a:cubicBezTo>
                  <a:cubicBezTo>
                    <a:pt x="963" y="714"/>
                    <a:pt x="963" y="713"/>
                    <a:pt x="963" y="713"/>
                  </a:cubicBezTo>
                  <a:close/>
                </a:path>
              </a:pathLst>
            </a:custGeom>
            <a:solidFill>
              <a:srgbClr val="2576B7"/>
            </a:solidFill>
            <a:ln>
              <a:noFill/>
            </a:ln>
            <a:effectLst/>
          </p:spPr>
          <p:txBody>
            <a:bodyPr vert="horz" wrap="square" lIns="146040" tIns="73020" rIns="146040" bIns="73020" numCol="1" anchor="t" anchorCtr="0" compatLnSpc="1">
              <a:prstTxWarp prst="textNoShape">
                <a:avLst/>
              </a:prstTxWarp>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2876"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62" name="Freeform 27">
              <a:extLst>
                <a:ext uri="{FF2B5EF4-FFF2-40B4-BE49-F238E27FC236}">
                  <a16:creationId xmlns:a16="http://schemas.microsoft.com/office/drawing/2014/main" id="{E3205412-8701-4C5A-9843-C9CB984B8A13}"/>
                </a:ext>
              </a:extLst>
            </p:cNvPr>
            <p:cNvSpPr>
              <a:spLocks/>
            </p:cNvSpPr>
            <p:nvPr/>
          </p:nvSpPr>
          <p:spPr bwMode="auto">
            <a:xfrm>
              <a:off x="2711247" y="3447230"/>
              <a:ext cx="3434948" cy="3410770"/>
            </a:xfrm>
            <a:custGeom>
              <a:avLst/>
              <a:gdLst>
                <a:gd name="T0" fmla="*/ 325 w 1020"/>
                <a:gd name="T1" fmla="*/ 421 h 1013"/>
                <a:gd name="T2" fmla="*/ 249 w 1020"/>
                <a:gd name="T3" fmla="*/ 230 h 1013"/>
                <a:gd name="T4" fmla="*/ 439 w 1020"/>
                <a:gd name="T5" fmla="*/ 2 h 1013"/>
                <a:gd name="T6" fmla="*/ 437 w 1020"/>
                <a:gd name="T7" fmla="*/ 0 h 1013"/>
                <a:gd name="T8" fmla="*/ 0 w 1020"/>
                <a:gd name="T9" fmla="*/ 503 h 1013"/>
                <a:gd name="T10" fmla="*/ 510 w 1020"/>
                <a:gd name="T11" fmla="*/ 1013 h 1013"/>
                <a:gd name="T12" fmla="*/ 1020 w 1020"/>
                <a:gd name="T13" fmla="*/ 503 h 1013"/>
                <a:gd name="T14" fmla="*/ 325 w 1020"/>
                <a:gd name="T15" fmla="*/ 421 h 10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0" h="1013">
                  <a:moveTo>
                    <a:pt x="325" y="421"/>
                  </a:moveTo>
                  <a:cubicBezTo>
                    <a:pt x="325" y="421"/>
                    <a:pt x="249" y="349"/>
                    <a:pt x="249" y="230"/>
                  </a:cubicBezTo>
                  <a:cubicBezTo>
                    <a:pt x="249" y="116"/>
                    <a:pt x="322" y="34"/>
                    <a:pt x="439" y="2"/>
                  </a:cubicBezTo>
                  <a:cubicBezTo>
                    <a:pt x="439" y="2"/>
                    <a:pt x="437" y="0"/>
                    <a:pt x="437" y="0"/>
                  </a:cubicBezTo>
                  <a:cubicBezTo>
                    <a:pt x="194" y="38"/>
                    <a:pt x="0" y="248"/>
                    <a:pt x="0" y="503"/>
                  </a:cubicBezTo>
                  <a:cubicBezTo>
                    <a:pt x="0" y="785"/>
                    <a:pt x="228" y="1013"/>
                    <a:pt x="510" y="1013"/>
                  </a:cubicBezTo>
                  <a:cubicBezTo>
                    <a:pt x="792" y="1013"/>
                    <a:pt x="1020" y="785"/>
                    <a:pt x="1020" y="503"/>
                  </a:cubicBezTo>
                  <a:cubicBezTo>
                    <a:pt x="1020" y="503"/>
                    <a:pt x="679" y="804"/>
                    <a:pt x="325" y="421"/>
                  </a:cubicBezTo>
                  <a:close/>
                </a:path>
              </a:pathLst>
            </a:custGeom>
            <a:solidFill>
              <a:srgbClr val="15466D"/>
            </a:solidFill>
            <a:ln>
              <a:noFill/>
            </a:ln>
            <a:effectLst/>
          </p:spPr>
          <p:txBody>
            <a:bodyPr vert="horz" wrap="square" lIns="146040" tIns="73020" rIns="146040" bIns="73020" numCol="1" anchor="t" anchorCtr="0" compatLnSpc="1">
              <a:prstTxWarp prst="textNoShape">
                <a:avLst/>
              </a:prstTxWarp>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2876"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63" name="Freeform 893">
              <a:extLst>
                <a:ext uri="{FF2B5EF4-FFF2-40B4-BE49-F238E27FC236}">
                  <a16:creationId xmlns:a16="http://schemas.microsoft.com/office/drawing/2014/main" id="{37286115-B472-403F-9E76-C2BBA8F662B6}"/>
                </a:ext>
              </a:extLst>
            </p:cNvPr>
            <p:cNvSpPr>
              <a:spLocks noChangeArrowheads="1"/>
            </p:cNvSpPr>
            <p:nvPr/>
          </p:nvSpPr>
          <p:spPr bwMode="auto">
            <a:xfrm>
              <a:off x="2817614" y="2866084"/>
              <a:ext cx="578150" cy="581146"/>
            </a:xfrm>
            <a:custGeom>
              <a:avLst/>
              <a:gdLst/>
              <a:ahLst/>
              <a:cxnLst/>
              <a:rect l="0" t="0" r="r" b="b"/>
              <a:pathLst>
                <a:path w="306026" h="307613">
                  <a:moveTo>
                    <a:pt x="9310" y="263095"/>
                  </a:moveTo>
                  <a:lnTo>
                    <a:pt x="9310" y="296565"/>
                  </a:lnTo>
                  <a:lnTo>
                    <a:pt x="38315" y="296565"/>
                  </a:lnTo>
                  <a:lnTo>
                    <a:pt x="38315" y="263095"/>
                  </a:lnTo>
                  <a:lnTo>
                    <a:pt x="9310" y="263095"/>
                  </a:lnTo>
                  <a:close/>
                  <a:moveTo>
                    <a:pt x="4655" y="254000"/>
                  </a:moveTo>
                  <a:lnTo>
                    <a:pt x="42970" y="254000"/>
                  </a:lnTo>
                  <a:cubicBezTo>
                    <a:pt x="45476" y="254000"/>
                    <a:pt x="47267" y="255819"/>
                    <a:pt x="47267" y="258366"/>
                  </a:cubicBezTo>
                  <a:lnTo>
                    <a:pt x="47267" y="301294"/>
                  </a:lnTo>
                  <a:cubicBezTo>
                    <a:pt x="47267" y="303841"/>
                    <a:pt x="45476" y="306023"/>
                    <a:pt x="42970" y="306023"/>
                  </a:cubicBezTo>
                  <a:lnTo>
                    <a:pt x="4655" y="306023"/>
                  </a:lnTo>
                  <a:cubicBezTo>
                    <a:pt x="2148" y="306023"/>
                    <a:pt x="0" y="303841"/>
                    <a:pt x="0" y="301294"/>
                  </a:cubicBezTo>
                  <a:lnTo>
                    <a:pt x="0" y="258366"/>
                  </a:lnTo>
                  <a:cubicBezTo>
                    <a:pt x="0" y="255819"/>
                    <a:pt x="2148" y="254000"/>
                    <a:pt x="4655" y="254000"/>
                  </a:cubicBezTo>
                  <a:close/>
                  <a:moveTo>
                    <a:pt x="85441" y="233169"/>
                  </a:moveTo>
                  <a:lnTo>
                    <a:pt x="85441" y="296696"/>
                  </a:lnTo>
                  <a:lnTo>
                    <a:pt x="114584" y="296696"/>
                  </a:lnTo>
                  <a:lnTo>
                    <a:pt x="114584" y="233169"/>
                  </a:lnTo>
                  <a:lnTo>
                    <a:pt x="85441" y="233169"/>
                  </a:lnTo>
                  <a:close/>
                  <a:moveTo>
                    <a:pt x="80820" y="223837"/>
                  </a:moveTo>
                  <a:lnTo>
                    <a:pt x="118849" y="223837"/>
                  </a:lnTo>
                  <a:cubicBezTo>
                    <a:pt x="121693" y="223837"/>
                    <a:pt x="123470" y="225991"/>
                    <a:pt x="123470" y="228503"/>
                  </a:cubicBezTo>
                  <a:lnTo>
                    <a:pt x="123470" y="301362"/>
                  </a:lnTo>
                  <a:cubicBezTo>
                    <a:pt x="123470" y="303875"/>
                    <a:pt x="121693" y="306028"/>
                    <a:pt x="118849" y="306028"/>
                  </a:cubicBezTo>
                  <a:lnTo>
                    <a:pt x="80820" y="306028"/>
                  </a:lnTo>
                  <a:cubicBezTo>
                    <a:pt x="78333" y="306028"/>
                    <a:pt x="76200" y="303875"/>
                    <a:pt x="76200" y="301362"/>
                  </a:cubicBezTo>
                  <a:lnTo>
                    <a:pt x="76200" y="228503"/>
                  </a:lnTo>
                  <a:cubicBezTo>
                    <a:pt x="76200" y="225991"/>
                    <a:pt x="78333" y="223837"/>
                    <a:pt x="80820" y="223837"/>
                  </a:cubicBezTo>
                  <a:close/>
                  <a:moveTo>
                    <a:pt x="163465" y="177323"/>
                  </a:moveTo>
                  <a:lnTo>
                    <a:pt x="163465" y="298203"/>
                  </a:lnTo>
                  <a:lnTo>
                    <a:pt x="193357" y="298203"/>
                  </a:lnTo>
                  <a:lnTo>
                    <a:pt x="193357" y="177323"/>
                  </a:lnTo>
                  <a:lnTo>
                    <a:pt x="163465" y="177323"/>
                  </a:lnTo>
                  <a:close/>
                  <a:moveTo>
                    <a:pt x="158726" y="168275"/>
                  </a:moveTo>
                  <a:lnTo>
                    <a:pt x="198096" y="168275"/>
                  </a:lnTo>
                  <a:cubicBezTo>
                    <a:pt x="200648" y="168275"/>
                    <a:pt x="202836" y="170085"/>
                    <a:pt x="202836" y="172980"/>
                  </a:cubicBezTo>
                  <a:lnTo>
                    <a:pt x="202836" y="302908"/>
                  </a:lnTo>
                  <a:cubicBezTo>
                    <a:pt x="202836" y="305442"/>
                    <a:pt x="200648" y="307613"/>
                    <a:pt x="198096" y="307613"/>
                  </a:cubicBezTo>
                  <a:lnTo>
                    <a:pt x="158726" y="307613"/>
                  </a:lnTo>
                  <a:cubicBezTo>
                    <a:pt x="156174" y="307613"/>
                    <a:pt x="153987" y="305442"/>
                    <a:pt x="153987" y="302908"/>
                  </a:cubicBezTo>
                  <a:lnTo>
                    <a:pt x="153987" y="172980"/>
                  </a:lnTo>
                  <a:cubicBezTo>
                    <a:pt x="153987" y="170085"/>
                    <a:pt x="156174" y="168275"/>
                    <a:pt x="158726" y="168275"/>
                  </a:cubicBezTo>
                  <a:close/>
                  <a:moveTo>
                    <a:pt x="63442" y="134937"/>
                  </a:moveTo>
                  <a:lnTo>
                    <a:pt x="126784" y="134937"/>
                  </a:lnTo>
                  <a:cubicBezTo>
                    <a:pt x="127870" y="134937"/>
                    <a:pt x="129318" y="135667"/>
                    <a:pt x="130042" y="136396"/>
                  </a:cubicBezTo>
                  <a:lnTo>
                    <a:pt x="147053" y="153172"/>
                  </a:lnTo>
                  <a:cubicBezTo>
                    <a:pt x="148863" y="155360"/>
                    <a:pt x="148863" y="158278"/>
                    <a:pt x="147053" y="160102"/>
                  </a:cubicBezTo>
                  <a:cubicBezTo>
                    <a:pt x="145967" y="161196"/>
                    <a:pt x="144882" y="161560"/>
                    <a:pt x="143796" y="161560"/>
                  </a:cubicBezTo>
                  <a:cubicBezTo>
                    <a:pt x="142348" y="161560"/>
                    <a:pt x="141262" y="161196"/>
                    <a:pt x="140176" y="160102"/>
                  </a:cubicBezTo>
                  <a:lnTo>
                    <a:pt x="124612" y="144419"/>
                  </a:lnTo>
                  <a:lnTo>
                    <a:pt x="63442" y="144419"/>
                  </a:lnTo>
                  <a:cubicBezTo>
                    <a:pt x="60909" y="144419"/>
                    <a:pt x="58737" y="142231"/>
                    <a:pt x="58737" y="139678"/>
                  </a:cubicBezTo>
                  <a:cubicBezTo>
                    <a:pt x="58737" y="137125"/>
                    <a:pt x="60909" y="134937"/>
                    <a:pt x="63442" y="134937"/>
                  </a:cubicBezTo>
                  <a:close/>
                  <a:moveTo>
                    <a:pt x="63377" y="106362"/>
                  </a:moveTo>
                  <a:lnTo>
                    <a:pt x="114065" y="106362"/>
                  </a:lnTo>
                  <a:cubicBezTo>
                    <a:pt x="116920" y="106362"/>
                    <a:pt x="118705" y="108479"/>
                    <a:pt x="118705" y="110948"/>
                  </a:cubicBezTo>
                  <a:cubicBezTo>
                    <a:pt x="118705" y="113418"/>
                    <a:pt x="116920" y="115534"/>
                    <a:pt x="114065" y="115534"/>
                  </a:cubicBezTo>
                  <a:lnTo>
                    <a:pt x="63377" y="115534"/>
                  </a:lnTo>
                  <a:cubicBezTo>
                    <a:pt x="60879" y="115534"/>
                    <a:pt x="58737" y="113418"/>
                    <a:pt x="58737" y="110948"/>
                  </a:cubicBezTo>
                  <a:cubicBezTo>
                    <a:pt x="58737" y="108479"/>
                    <a:pt x="60879" y="106362"/>
                    <a:pt x="63377" y="106362"/>
                  </a:cubicBezTo>
                  <a:close/>
                  <a:moveTo>
                    <a:pt x="255406" y="86811"/>
                  </a:moveTo>
                  <a:lnTo>
                    <a:pt x="220334" y="124842"/>
                  </a:lnTo>
                  <a:lnTo>
                    <a:pt x="235882" y="124842"/>
                  </a:lnTo>
                  <a:cubicBezTo>
                    <a:pt x="238413" y="124842"/>
                    <a:pt x="240582" y="126995"/>
                    <a:pt x="240582" y="129147"/>
                  </a:cubicBezTo>
                  <a:lnTo>
                    <a:pt x="240582" y="296700"/>
                  </a:lnTo>
                  <a:lnTo>
                    <a:pt x="269869" y="296700"/>
                  </a:lnTo>
                  <a:lnTo>
                    <a:pt x="269869" y="129147"/>
                  </a:lnTo>
                  <a:cubicBezTo>
                    <a:pt x="269869" y="126995"/>
                    <a:pt x="272038" y="124842"/>
                    <a:pt x="274569" y="124842"/>
                  </a:cubicBezTo>
                  <a:lnTo>
                    <a:pt x="290117" y="124842"/>
                  </a:lnTo>
                  <a:lnTo>
                    <a:pt x="255406" y="86811"/>
                  </a:lnTo>
                  <a:close/>
                  <a:moveTo>
                    <a:pt x="63377" y="79375"/>
                  </a:moveTo>
                  <a:lnTo>
                    <a:pt x="114065" y="79375"/>
                  </a:lnTo>
                  <a:cubicBezTo>
                    <a:pt x="116920" y="79375"/>
                    <a:pt x="118705" y="81492"/>
                    <a:pt x="118705" y="83961"/>
                  </a:cubicBezTo>
                  <a:cubicBezTo>
                    <a:pt x="118705" y="86431"/>
                    <a:pt x="116920" y="88547"/>
                    <a:pt x="114065" y="88547"/>
                  </a:cubicBezTo>
                  <a:lnTo>
                    <a:pt x="63377" y="88547"/>
                  </a:lnTo>
                  <a:cubicBezTo>
                    <a:pt x="60879" y="88547"/>
                    <a:pt x="58737" y="86431"/>
                    <a:pt x="58737" y="83961"/>
                  </a:cubicBezTo>
                  <a:cubicBezTo>
                    <a:pt x="58737" y="81492"/>
                    <a:pt x="60879" y="79375"/>
                    <a:pt x="63377" y="79375"/>
                  </a:cubicBezTo>
                  <a:close/>
                  <a:moveTo>
                    <a:pt x="251791" y="76765"/>
                  </a:moveTo>
                  <a:cubicBezTo>
                    <a:pt x="253598" y="74612"/>
                    <a:pt x="256853" y="74612"/>
                    <a:pt x="258660" y="76765"/>
                  </a:cubicBezTo>
                  <a:lnTo>
                    <a:pt x="304218" y="126277"/>
                  </a:lnTo>
                  <a:cubicBezTo>
                    <a:pt x="305302" y="127712"/>
                    <a:pt x="306026" y="129506"/>
                    <a:pt x="304941" y="131300"/>
                  </a:cubicBezTo>
                  <a:cubicBezTo>
                    <a:pt x="304218" y="132735"/>
                    <a:pt x="302771" y="134170"/>
                    <a:pt x="300602" y="134170"/>
                  </a:cubicBezTo>
                  <a:lnTo>
                    <a:pt x="279270" y="134170"/>
                  </a:lnTo>
                  <a:lnTo>
                    <a:pt x="279270" y="301364"/>
                  </a:lnTo>
                  <a:cubicBezTo>
                    <a:pt x="279270" y="303876"/>
                    <a:pt x="277100" y="306028"/>
                    <a:pt x="274569" y="306028"/>
                  </a:cubicBezTo>
                  <a:lnTo>
                    <a:pt x="235882" y="306028"/>
                  </a:lnTo>
                  <a:cubicBezTo>
                    <a:pt x="233351" y="306028"/>
                    <a:pt x="231181" y="303876"/>
                    <a:pt x="231181" y="301364"/>
                  </a:cubicBezTo>
                  <a:lnTo>
                    <a:pt x="231181" y="134170"/>
                  </a:lnTo>
                  <a:lnTo>
                    <a:pt x="209849" y="134170"/>
                  </a:lnTo>
                  <a:cubicBezTo>
                    <a:pt x="208041" y="134170"/>
                    <a:pt x="206233" y="132735"/>
                    <a:pt x="205510" y="131300"/>
                  </a:cubicBezTo>
                  <a:cubicBezTo>
                    <a:pt x="204787" y="129506"/>
                    <a:pt x="204787" y="127712"/>
                    <a:pt x="206233" y="126277"/>
                  </a:cubicBezTo>
                  <a:lnTo>
                    <a:pt x="251791" y="76765"/>
                  </a:lnTo>
                  <a:close/>
                  <a:moveTo>
                    <a:pt x="272873" y="25513"/>
                  </a:moveTo>
                  <a:cubicBezTo>
                    <a:pt x="274637" y="23812"/>
                    <a:pt x="277459" y="23812"/>
                    <a:pt x="279223" y="25513"/>
                  </a:cubicBezTo>
                  <a:cubicBezTo>
                    <a:pt x="280282" y="26193"/>
                    <a:pt x="280634" y="27554"/>
                    <a:pt x="280634" y="28574"/>
                  </a:cubicBezTo>
                  <a:cubicBezTo>
                    <a:pt x="280634" y="29595"/>
                    <a:pt x="280282" y="30956"/>
                    <a:pt x="279223" y="31636"/>
                  </a:cubicBezTo>
                  <a:cubicBezTo>
                    <a:pt x="278518" y="32657"/>
                    <a:pt x="277107" y="32997"/>
                    <a:pt x="276048" y="32997"/>
                  </a:cubicBezTo>
                  <a:cubicBezTo>
                    <a:pt x="274637" y="32997"/>
                    <a:pt x="273579" y="32657"/>
                    <a:pt x="272873" y="31636"/>
                  </a:cubicBezTo>
                  <a:cubicBezTo>
                    <a:pt x="271815" y="30956"/>
                    <a:pt x="271462" y="29595"/>
                    <a:pt x="271462" y="28574"/>
                  </a:cubicBezTo>
                  <a:cubicBezTo>
                    <a:pt x="271462" y="27554"/>
                    <a:pt x="271815" y="26193"/>
                    <a:pt x="272873" y="25513"/>
                  </a:cubicBezTo>
                  <a:close/>
                  <a:moveTo>
                    <a:pt x="222426" y="25513"/>
                  </a:moveTo>
                  <a:cubicBezTo>
                    <a:pt x="223837" y="23812"/>
                    <a:pt x="226659" y="23812"/>
                    <a:pt x="228776" y="25513"/>
                  </a:cubicBezTo>
                  <a:cubicBezTo>
                    <a:pt x="229482" y="26193"/>
                    <a:pt x="229834" y="27554"/>
                    <a:pt x="229834" y="28574"/>
                  </a:cubicBezTo>
                  <a:cubicBezTo>
                    <a:pt x="229834" y="29595"/>
                    <a:pt x="229482" y="30956"/>
                    <a:pt x="228776" y="31636"/>
                  </a:cubicBezTo>
                  <a:cubicBezTo>
                    <a:pt x="227718" y="32657"/>
                    <a:pt x="226659" y="32997"/>
                    <a:pt x="225248" y="32997"/>
                  </a:cubicBezTo>
                  <a:cubicBezTo>
                    <a:pt x="224190" y="32997"/>
                    <a:pt x="223132" y="32657"/>
                    <a:pt x="222426" y="31636"/>
                  </a:cubicBezTo>
                  <a:cubicBezTo>
                    <a:pt x="221368" y="30956"/>
                    <a:pt x="220662" y="29595"/>
                    <a:pt x="220662" y="28574"/>
                  </a:cubicBezTo>
                  <a:cubicBezTo>
                    <a:pt x="220662" y="27554"/>
                    <a:pt x="221368" y="26193"/>
                    <a:pt x="222426" y="25513"/>
                  </a:cubicBezTo>
                  <a:close/>
                  <a:moveTo>
                    <a:pt x="250825" y="23812"/>
                  </a:moveTo>
                  <a:cubicBezTo>
                    <a:pt x="253389" y="23812"/>
                    <a:pt x="255221" y="25644"/>
                    <a:pt x="255221" y="28208"/>
                  </a:cubicBezTo>
                  <a:cubicBezTo>
                    <a:pt x="255221" y="31139"/>
                    <a:pt x="253389" y="32971"/>
                    <a:pt x="250825" y="32971"/>
                  </a:cubicBezTo>
                  <a:cubicBezTo>
                    <a:pt x="247894" y="32971"/>
                    <a:pt x="246062" y="31139"/>
                    <a:pt x="246062" y="28208"/>
                  </a:cubicBezTo>
                  <a:cubicBezTo>
                    <a:pt x="246062" y="25644"/>
                    <a:pt x="247894" y="23812"/>
                    <a:pt x="250825" y="23812"/>
                  </a:cubicBezTo>
                  <a:close/>
                  <a:moveTo>
                    <a:pt x="9383" y="9389"/>
                  </a:moveTo>
                  <a:lnTo>
                    <a:pt x="9383" y="46585"/>
                  </a:lnTo>
                  <a:lnTo>
                    <a:pt x="296643" y="46585"/>
                  </a:lnTo>
                  <a:lnTo>
                    <a:pt x="296643" y="9389"/>
                  </a:lnTo>
                  <a:lnTo>
                    <a:pt x="9383" y="9389"/>
                  </a:lnTo>
                  <a:close/>
                  <a:moveTo>
                    <a:pt x="4691" y="0"/>
                  </a:moveTo>
                  <a:lnTo>
                    <a:pt x="301335" y="0"/>
                  </a:lnTo>
                  <a:cubicBezTo>
                    <a:pt x="303861" y="0"/>
                    <a:pt x="306026" y="2167"/>
                    <a:pt x="306026" y="4695"/>
                  </a:cubicBezTo>
                  <a:lnTo>
                    <a:pt x="306026" y="51280"/>
                  </a:lnTo>
                  <a:lnTo>
                    <a:pt x="306026" y="91726"/>
                  </a:lnTo>
                  <a:cubicBezTo>
                    <a:pt x="306026" y="94254"/>
                    <a:pt x="303861" y="96421"/>
                    <a:pt x="301335" y="96421"/>
                  </a:cubicBezTo>
                  <a:cubicBezTo>
                    <a:pt x="299169" y="96421"/>
                    <a:pt x="296643" y="94254"/>
                    <a:pt x="296643" y="91726"/>
                  </a:cubicBezTo>
                  <a:lnTo>
                    <a:pt x="296643" y="55613"/>
                  </a:lnTo>
                  <a:lnTo>
                    <a:pt x="9383" y="55613"/>
                  </a:lnTo>
                  <a:lnTo>
                    <a:pt x="9383" y="231481"/>
                  </a:lnTo>
                  <a:cubicBezTo>
                    <a:pt x="9383" y="234009"/>
                    <a:pt x="7218" y="236176"/>
                    <a:pt x="4691" y="236176"/>
                  </a:cubicBezTo>
                  <a:cubicBezTo>
                    <a:pt x="2165" y="236176"/>
                    <a:pt x="0" y="234009"/>
                    <a:pt x="0" y="231481"/>
                  </a:cubicBezTo>
                  <a:lnTo>
                    <a:pt x="0" y="51280"/>
                  </a:lnTo>
                  <a:lnTo>
                    <a:pt x="0" y="4695"/>
                  </a:lnTo>
                  <a:cubicBezTo>
                    <a:pt x="0" y="2167"/>
                    <a:pt x="2165" y="0"/>
                    <a:pt x="4691" y="0"/>
                  </a:cubicBezTo>
                  <a:close/>
                </a:path>
              </a:pathLst>
            </a:custGeom>
            <a:solidFill>
              <a:srgbClr val="FFFFFF"/>
            </a:solidFill>
            <a:ln>
              <a:noFill/>
            </a:ln>
            <a:effectLst/>
          </p:spPr>
          <p:txBody>
            <a:bodyPr anchor="ct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64" name="Freeform 894">
              <a:extLst>
                <a:ext uri="{FF2B5EF4-FFF2-40B4-BE49-F238E27FC236}">
                  <a16:creationId xmlns:a16="http://schemas.microsoft.com/office/drawing/2014/main" id="{0425E5F1-CD5B-4550-8D37-EB5EF9C9CD3A}"/>
                </a:ext>
              </a:extLst>
            </p:cNvPr>
            <p:cNvSpPr>
              <a:spLocks noChangeArrowheads="1"/>
            </p:cNvSpPr>
            <p:nvPr/>
          </p:nvSpPr>
          <p:spPr bwMode="auto">
            <a:xfrm>
              <a:off x="5769961" y="3448333"/>
              <a:ext cx="578150" cy="578150"/>
            </a:xfrm>
            <a:custGeom>
              <a:avLst/>
              <a:gdLst/>
              <a:ahLst/>
              <a:cxnLst/>
              <a:rect l="0" t="0" r="r" b="b"/>
              <a:pathLst>
                <a:path w="306027" h="306026">
                  <a:moveTo>
                    <a:pt x="158682" y="198437"/>
                  </a:moveTo>
                  <a:lnTo>
                    <a:pt x="217194" y="198437"/>
                  </a:lnTo>
                  <a:cubicBezTo>
                    <a:pt x="219361" y="198437"/>
                    <a:pt x="221889" y="200269"/>
                    <a:pt x="221889" y="202833"/>
                  </a:cubicBezTo>
                  <a:cubicBezTo>
                    <a:pt x="221889" y="205764"/>
                    <a:pt x="219361" y="207596"/>
                    <a:pt x="217194" y="207596"/>
                  </a:cubicBezTo>
                  <a:lnTo>
                    <a:pt x="158682" y="207596"/>
                  </a:lnTo>
                  <a:cubicBezTo>
                    <a:pt x="155793" y="207596"/>
                    <a:pt x="153987" y="205764"/>
                    <a:pt x="153987" y="202833"/>
                  </a:cubicBezTo>
                  <a:cubicBezTo>
                    <a:pt x="153987" y="200269"/>
                    <a:pt x="155793" y="198437"/>
                    <a:pt x="158682" y="198437"/>
                  </a:cubicBezTo>
                  <a:close/>
                  <a:moveTo>
                    <a:pt x="93560" y="198437"/>
                  </a:moveTo>
                  <a:lnTo>
                    <a:pt x="128332" y="198437"/>
                  </a:lnTo>
                  <a:cubicBezTo>
                    <a:pt x="130841" y="198437"/>
                    <a:pt x="132992" y="200269"/>
                    <a:pt x="132992" y="202833"/>
                  </a:cubicBezTo>
                  <a:cubicBezTo>
                    <a:pt x="132992" y="205764"/>
                    <a:pt x="130841" y="207596"/>
                    <a:pt x="128332" y="207596"/>
                  </a:cubicBezTo>
                  <a:lnTo>
                    <a:pt x="93560" y="207596"/>
                  </a:lnTo>
                  <a:cubicBezTo>
                    <a:pt x="91051" y="207596"/>
                    <a:pt x="88900" y="205764"/>
                    <a:pt x="88900" y="202833"/>
                  </a:cubicBezTo>
                  <a:cubicBezTo>
                    <a:pt x="88900" y="200269"/>
                    <a:pt x="91051" y="198437"/>
                    <a:pt x="93560" y="198437"/>
                  </a:cubicBezTo>
                  <a:close/>
                  <a:moveTo>
                    <a:pt x="195220" y="166687"/>
                  </a:moveTo>
                  <a:lnTo>
                    <a:pt x="253679" y="166687"/>
                  </a:lnTo>
                  <a:cubicBezTo>
                    <a:pt x="256220" y="166687"/>
                    <a:pt x="258399" y="168804"/>
                    <a:pt x="258399" y="171273"/>
                  </a:cubicBezTo>
                  <a:cubicBezTo>
                    <a:pt x="258399" y="173390"/>
                    <a:pt x="256220" y="175859"/>
                    <a:pt x="253679" y="175859"/>
                  </a:cubicBezTo>
                  <a:lnTo>
                    <a:pt x="195220" y="175859"/>
                  </a:lnTo>
                  <a:cubicBezTo>
                    <a:pt x="192679" y="175859"/>
                    <a:pt x="190500" y="173390"/>
                    <a:pt x="190500" y="171273"/>
                  </a:cubicBezTo>
                  <a:cubicBezTo>
                    <a:pt x="190500" y="168804"/>
                    <a:pt x="192679" y="166687"/>
                    <a:pt x="195220" y="166687"/>
                  </a:cubicBezTo>
                  <a:close/>
                  <a:moveTo>
                    <a:pt x="93537" y="166687"/>
                  </a:moveTo>
                  <a:lnTo>
                    <a:pt x="164869" y="166687"/>
                  </a:lnTo>
                  <a:cubicBezTo>
                    <a:pt x="167366" y="166687"/>
                    <a:pt x="169505" y="168804"/>
                    <a:pt x="169505" y="171273"/>
                  </a:cubicBezTo>
                  <a:cubicBezTo>
                    <a:pt x="169505" y="173390"/>
                    <a:pt x="167366" y="175859"/>
                    <a:pt x="164869" y="175859"/>
                  </a:cubicBezTo>
                  <a:lnTo>
                    <a:pt x="93537" y="175859"/>
                  </a:lnTo>
                  <a:cubicBezTo>
                    <a:pt x="91040" y="175859"/>
                    <a:pt x="88900" y="173390"/>
                    <a:pt x="88900" y="171273"/>
                  </a:cubicBezTo>
                  <a:cubicBezTo>
                    <a:pt x="88900" y="168804"/>
                    <a:pt x="91040" y="166687"/>
                    <a:pt x="93537" y="166687"/>
                  </a:cubicBezTo>
                  <a:close/>
                  <a:moveTo>
                    <a:pt x="222070" y="91603"/>
                  </a:moveTo>
                  <a:lnTo>
                    <a:pt x="216674" y="102707"/>
                  </a:lnTo>
                  <a:cubicBezTo>
                    <a:pt x="215954" y="104140"/>
                    <a:pt x="214515" y="105214"/>
                    <a:pt x="213077" y="105214"/>
                  </a:cubicBezTo>
                  <a:lnTo>
                    <a:pt x="200486" y="107364"/>
                  </a:lnTo>
                  <a:lnTo>
                    <a:pt x="209479" y="115961"/>
                  </a:lnTo>
                  <a:cubicBezTo>
                    <a:pt x="210918" y="117035"/>
                    <a:pt x="211278" y="118468"/>
                    <a:pt x="210918" y="119901"/>
                  </a:cubicBezTo>
                  <a:lnTo>
                    <a:pt x="208760" y="132438"/>
                  </a:lnTo>
                  <a:lnTo>
                    <a:pt x="219911" y="126707"/>
                  </a:lnTo>
                  <a:cubicBezTo>
                    <a:pt x="221350" y="125632"/>
                    <a:pt x="222789" y="125632"/>
                    <a:pt x="224228" y="126707"/>
                  </a:cubicBezTo>
                  <a:lnTo>
                    <a:pt x="235380" y="132438"/>
                  </a:lnTo>
                  <a:lnTo>
                    <a:pt x="233221" y="119901"/>
                  </a:lnTo>
                  <a:cubicBezTo>
                    <a:pt x="232862" y="118468"/>
                    <a:pt x="233221" y="117035"/>
                    <a:pt x="234660" y="115961"/>
                  </a:cubicBezTo>
                  <a:lnTo>
                    <a:pt x="243654" y="107364"/>
                  </a:lnTo>
                  <a:lnTo>
                    <a:pt x="231063" y="105214"/>
                  </a:lnTo>
                  <a:cubicBezTo>
                    <a:pt x="229624" y="105214"/>
                    <a:pt x="228545" y="104140"/>
                    <a:pt x="227825" y="102707"/>
                  </a:cubicBezTo>
                  <a:lnTo>
                    <a:pt x="222070" y="91603"/>
                  </a:lnTo>
                  <a:close/>
                  <a:moveTo>
                    <a:pt x="125233" y="91603"/>
                  </a:moveTo>
                  <a:lnTo>
                    <a:pt x="119477" y="102707"/>
                  </a:lnTo>
                  <a:cubicBezTo>
                    <a:pt x="119117" y="104140"/>
                    <a:pt x="117678" y="105214"/>
                    <a:pt x="116240" y="105214"/>
                  </a:cubicBezTo>
                  <a:lnTo>
                    <a:pt x="103649" y="107364"/>
                  </a:lnTo>
                  <a:lnTo>
                    <a:pt x="112642" y="115961"/>
                  </a:lnTo>
                  <a:cubicBezTo>
                    <a:pt x="113721" y="117035"/>
                    <a:pt x="114441" y="118468"/>
                    <a:pt x="114081" y="119901"/>
                  </a:cubicBezTo>
                  <a:lnTo>
                    <a:pt x="111923" y="132438"/>
                  </a:lnTo>
                  <a:lnTo>
                    <a:pt x="123074" y="126707"/>
                  </a:lnTo>
                  <a:cubicBezTo>
                    <a:pt x="123794" y="126349"/>
                    <a:pt x="124513" y="125990"/>
                    <a:pt x="125233" y="125990"/>
                  </a:cubicBezTo>
                  <a:cubicBezTo>
                    <a:pt x="125952" y="125990"/>
                    <a:pt x="126672" y="126349"/>
                    <a:pt x="127391" y="126707"/>
                  </a:cubicBezTo>
                  <a:lnTo>
                    <a:pt x="138543" y="132438"/>
                  </a:lnTo>
                  <a:lnTo>
                    <a:pt x="136384" y="119901"/>
                  </a:lnTo>
                  <a:cubicBezTo>
                    <a:pt x="136025" y="118468"/>
                    <a:pt x="136384" y="117035"/>
                    <a:pt x="137823" y="115961"/>
                  </a:cubicBezTo>
                  <a:lnTo>
                    <a:pt x="146457" y="107364"/>
                  </a:lnTo>
                  <a:lnTo>
                    <a:pt x="134226" y="105214"/>
                  </a:lnTo>
                  <a:cubicBezTo>
                    <a:pt x="132787" y="105214"/>
                    <a:pt x="131348" y="104140"/>
                    <a:pt x="130988" y="102707"/>
                  </a:cubicBezTo>
                  <a:lnTo>
                    <a:pt x="125233" y="91603"/>
                  </a:lnTo>
                  <a:close/>
                  <a:moveTo>
                    <a:pt x="218113" y="79424"/>
                  </a:moveTo>
                  <a:cubicBezTo>
                    <a:pt x="219552" y="76200"/>
                    <a:pt x="224948" y="76200"/>
                    <a:pt x="226027" y="79424"/>
                  </a:cubicBezTo>
                  <a:lnTo>
                    <a:pt x="235020" y="96618"/>
                  </a:lnTo>
                  <a:lnTo>
                    <a:pt x="254086" y="99483"/>
                  </a:lnTo>
                  <a:cubicBezTo>
                    <a:pt x="255884" y="99841"/>
                    <a:pt x="257323" y="100916"/>
                    <a:pt x="258043" y="102707"/>
                  </a:cubicBezTo>
                  <a:cubicBezTo>
                    <a:pt x="258402" y="104140"/>
                    <a:pt x="258043" y="105931"/>
                    <a:pt x="256604" y="107364"/>
                  </a:cubicBezTo>
                  <a:lnTo>
                    <a:pt x="242574" y="120976"/>
                  </a:lnTo>
                  <a:lnTo>
                    <a:pt x="246172" y="139960"/>
                  </a:lnTo>
                  <a:cubicBezTo>
                    <a:pt x="246172" y="141751"/>
                    <a:pt x="245812" y="143542"/>
                    <a:pt x="244013" y="144617"/>
                  </a:cubicBezTo>
                  <a:cubicBezTo>
                    <a:pt x="243294" y="144975"/>
                    <a:pt x="242574" y="145333"/>
                    <a:pt x="241495" y="145333"/>
                  </a:cubicBezTo>
                  <a:cubicBezTo>
                    <a:pt x="240776" y="145333"/>
                    <a:pt x="240056" y="144975"/>
                    <a:pt x="239337" y="144975"/>
                  </a:cubicBezTo>
                  <a:lnTo>
                    <a:pt x="222070" y="136020"/>
                  </a:lnTo>
                  <a:lnTo>
                    <a:pt x="204803" y="144975"/>
                  </a:lnTo>
                  <a:cubicBezTo>
                    <a:pt x="203364" y="145692"/>
                    <a:pt x="201205" y="145333"/>
                    <a:pt x="200126" y="144617"/>
                  </a:cubicBezTo>
                  <a:cubicBezTo>
                    <a:pt x="198687" y="143542"/>
                    <a:pt x="197968" y="141751"/>
                    <a:pt x="197968" y="139960"/>
                  </a:cubicBezTo>
                  <a:lnTo>
                    <a:pt x="201565" y="120976"/>
                  </a:lnTo>
                  <a:lnTo>
                    <a:pt x="187536" y="107364"/>
                  </a:lnTo>
                  <a:cubicBezTo>
                    <a:pt x="186097" y="105931"/>
                    <a:pt x="185737" y="104140"/>
                    <a:pt x="186097" y="102707"/>
                  </a:cubicBezTo>
                  <a:cubicBezTo>
                    <a:pt x="186816" y="100916"/>
                    <a:pt x="188255" y="99841"/>
                    <a:pt x="190054" y="99483"/>
                  </a:cubicBezTo>
                  <a:lnTo>
                    <a:pt x="209479" y="96618"/>
                  </a:lnTo>
                  <a:lnTo>
                    <a:pt x="218113" y="79424"/>
                  </a:lnTo>
                  <a:close/>
                  <a:moveTo>
                    <a:pt x="120916" y="79424"/>
                  </a:moveTo>
                  <a:cubicBezTo>
                    <a:pt x="122715" y="76200"/>
                    <a:pt x="127751" y="76200"/>
                    <a:pt x="129190" y="79424"/>
                  </a:cubicBezTo>
                  <a:lnTo>
                    <a:pt x="137823" y="96618"/>
                  </a:lnTo>
                  <a:lnTo>
                    <a:pt x="157249" y="99483"/>
                  </a:lnTo>
                  <a:cubicBezTo>
                    <a:pt x="159047" y="99841"/>
                    <a:pt x="160486" y="100916"/>
                    <a:pt x="160846" y="102707"/>
                  </a:cubicBezTo>
                  <a:cubicBezTo>
                    <a:pt x="161565" y="104140"/>
                    <a:pt x="161206" y="105931"/>
                    <a:pt x="160126" y="107364"/>
                  </a:cubicBezTo>
                  <a:lnTo>
                    <a:pt x="145737" y="120976"/>
                  </a:lnTo>
                  <a:lnTo>
                    <a:pt x="149335" y="139960"/>
                  </a:lnTo>
                  <a:cubicBezTo>
                    <a:pt x="149335" y="141751"/>
                    <a:pt x="148615" y="143542"/>
                    <a:pt x="147176" y="144617"/>
                  </a:cubicBezTo>
                  <a:cubicBezTo>
                    <a:pt x="146097" y="145333"/>
                    <a:pt x="144298" y="145692"/>
                    <a:pt x="142500" y="144975"/>
                  </a:cubicBezTo>
                  <a:lnTo>
                    <a:pt x="125233" y="136020"/>
                  </a:lnTo>
                  <a:lnTo>
                    <a:pt x="107966" y="144975"/>
                  </a:lnTo>
                  <a:cubicBezTo>
                    <a:pt x="107246" y="144975"/>
                    <a:pt x="106527" y="145333"/>
                    <a:pt x="105807" y="145333"/>
                  </a:cubicBezTo>
                  <a:cubicBezTo>
                    <a:pt x="104728" y="145333"/>
                    <a:pt x="104009" y="144975"/>
                    <a:pt x="103289" y="144617"/>
                  </a:cubicBezTo>
                  <a:cubicBezTo>
                    <a:pt x="101491" y="143542"/>
                    <a:pt x="101131" y="141751"/>
                    <a:pt x="101131" y="139960"/>
                  </a:cubicBezTo>
                  <a:lnTo>
                    <a:pt x="104728" y="120976"/>
                  </a:lnTo>
                  <a:lnTo>
                    <a:pt x="90699" y="107364"/>
                  </a:lnTo>
                  <a:cubicBezTo>
                    <a:pt x="89260" y="105931"/>
                    <a:pt x="88900" y="104140"/>
                    <a:pt x="89260" y="102707"/>
                  </a:cubicBezTo>
                  <a:cubicBezTo>
                    <a:pt x="89979" y="100916"/>
                    <a:pt x="91418" y="99841"/>
                    <a:pt x="93217" y="99483"/>
                  </a:cubicBezTo>
                  <a:lnTo>
                    <a:pt x="112283" y="96618"/>
                  </a:lnTo>
                  <a:lnTo>
                    <a:pt x="120916" y="79424"/>
                  </a:lnTo>
                  <a:close/>
                  <a:moveTo>
                    <a:pt x="272928" y="25513"/>
                  </a:moveTo>
                  <a:cubicBezTo>
                    <a:pt x="274393" y="23812"/>
                    <a:pt x="277690" y="23812"/>
                    <a:pt x="279522" y="25513"/>
                  </a:cubicBezTo>
                  <a:cubicBezTo>
                    <a:pt x="280254" y="26193"/>
                    <a:pt x="280621" y="27554"/>
                    <a:pt x="280621" y="28574"/>
                  </a:cubicBezTo>
                  <a:cubicBezTo>
                    <a:pt x="280621" y="29595"/>
                    <a:pt x="280254" y="30956"/>
                    <a:pt x="279522" y="31636"/>
                  </a:cubicBezTo>
                  <a:cubicBezTo>
                    <a:pt x="278789" y="32316"/>
                    <a:pt x="277324" y="32997"/>
                    <a:pt x="276225" y="32997"/>
                  </a:cubicBezTo>
                  <a:cubicBezTo>
                    <a:pt x="274759" y="32997"/>
                    <a:pt x="273660" y="32316"/>
                    <a:pt x="272928" y="31636"/>
                  </a:cubicBezTo>
                  <a:cubicBezTo>
                    <a:pt x="272195" y="30956"/>
                    <a:pt x="271462" y="29595"/>
                    <a:pt x="271462" y="28574"/>
                  </a:cubicBezTo>
                  <a:cubicBezTo>
                    <a:pt x="271462" y="27554"/>
                    <a:pt x="271828" y="26193"/>
                    <a:pt x="272928" y="25513"/>
                  </a:cubicBezTo>
                  <a:close/>
                  <a:moveTo>
                    <a:pt x="222073" y="25513"/>
                  </a:moveTo>
                  <a:cubicBezTo>
                    <a:pt x="223837" y="23812"/>
                    <a:pt x="227012" y="23812"/>
                    <a:pt x="228776" y="25513"/>
                  </a:cubicBezTo>
                  <a:cubicBezTo>
                    <a:pt x="229482" y="26193"/>
                    <a:pt x="229834" y="27554"/>
                    <a:pt x="229834" y="28574"/>
                  </a:cubicBezTo>
                  <a:cubicBezTo>
                    <a:pt x="229834" y="29595"/>
                    <a:pt x="229482" y="30956"/>
                    <a:pt x="228776" y="31636"/>
                  </a:cubicBezTo>
                  <a:cubicBezTo>
                    <a:pt x="227718" y="32316"/>
                    <a:pt x="226307" y="32997"/>
                    <a:pt x="225248" y="32997"/>
                  </a:cubicBezTo>
                  <a:cubicBezTo>
                    <a:pt x="224190" y="32997"/>
                    <a:pt x="222779" y="32316"/>
                    <a:pt x="222073" y="31636"/>
                  </a:cubicBezTo>
                  <a:cubicBezTo>
                    <a:pt x="221368" y="30956"/>
                    <a:pt x="220662" y="29595"/>
                    <a:pt x="220662" y="28574"/>
                  </a:cubicBezTo>
                  <a:cubicBezTo>
                    <a:pt x="220662" y="27554"/>
                    <a:pt x="221368" y="26193"/>
                    <a:pt x="222073" y="25513"/>
                  </a:cubicBezTo>
                  <a:close/>
                  <a:moveTo>
                    <a:pt x="250648" y="23812"/>
                  </a:moveTo>
                  <a:cubicBezTo>
                    <a:pt x="253118" y="23812"/>
                    <a:pt x="255234" y="25929"/>
                    <a:pt x="255234" y="28398"/>
                  </a:cubicBezTo>
                  <a:cubicBezTo>
                    <a:pt x="255234" y="30867"/>
                    <a:pt x="253118" y="32984"/>
                    <a:pt x="250648" y="32984"/>
                  </a:cubicBezTo>
                  <a:cubicBezTo>
                    <a:pt x="248179" y="32984"/>
                    <a:pt x="246062" y="30867"/>
                    <a:pt x="246062" y="28398"/>
                  </a:cubicBezTo>
                  <a:cubicBezTo>
                    <a:pt x="246062" y="25929"/>
                    <a:pt x="248179" y="23812"/>
                    <a:pt x="250648" y="23812"/>
                  </a:cubicBezTo>
                  <a:close/>
                  <a:moveTo>
                    <a:pt x="9372" y="9383"/>
                  </a:moveTo>
                  <a:lnTo>
                    <a:pt x="9372" y="46192"/>
                  </a:lnTo>
                  <a:lnTo>
                    <a:pt x="296655" y="46192"/>
                  </a:lnTo>
                  <a:lnTo>
                    <a:pt x="296655" y="9383"/>
                  </a:lnTo>
                  <a:lnTo>
                    <a:pt x="9372" y="9383"/>
                  </a:lnTo>
                  <a:close/>
                  <a:moveTo>
                    <a:pt x="4686" y="0"/>
                  </a:moveTo>
                  <a:lnTo>
                    <a:pt x="301341" y="0"/>
                  </a:lnTo>
                  <a:cubicBezTo>
                    <a:pt x="303864" y="0"/>
                    <a:pt x="306027" y="2165"/>
                    <a:pt x="306027" y="4691"/>
                  </a:cubicBezTo>
                  <a:lnTo>
                    <a:pt x="306027" y="50884"/>
                  </a:lnTo>
                  <a:lnTo>
                    <a:pt x="306027" y="236737"/>
                  </a:lnTo>
                  <a:cubicBezTo>
                    <a:pt x="306027" y="239263"/>
                    <a:pt x="303864" y="241429"/>
                    <a:pt x="301341" y="241429"/>
                  </a:cubicBezTo>
                  <a:lnTo>
                    <a:pt x="130845" y="241429"/>
                  </a:lnTo>
                  <a:lnTo>
                    <a:pt x="79660" y="271021"/>
                  </a:lnTo>
                  <a:cubicBezTo>
                    <a:pt x="78940" y="271382"/>
                    <a:pt x="77858" y="271382"/>
                    <a:pt x="77137" y="271382"/>
                  </a:cubicBezTo>
                  <a:cubicBezTo>
                    <a:pt x="76416" y="271382"/>
                    <a:pt x="75695" y="271382"/>
                    <a:pt x="74975" y="271021"/>
                  </a:cubicBezTo>
                  <a:cubicBezTo>
                    <a:pt x="73533" y="269938"/>
                    <a:pt x="72451" y="268495"/>
                    <a:pt x="72451" y="266690"/>
                  </a:cubicBezTo>
                  <a:lnTo>
                    <a:pt x="72451" y="241429"/>
                  </a:lnTo>
                  <a:lnTo>
                    <a:pt x="47580" y="241429"/>
                  </a:lnTo>
                  <a:cubicBezTo>
                    <a:pt x="45057" y="241429"/>
                    <a:pt x="42894" y="239263"/>
                    <a:pt x="42894" y="236737"/>
                  </a:cubicBezTo>
                  <a:lnTo>
                    <a:pt x="42894" y="80115"/>
                  </a:lnTo>
                  <a:cubicBezTo>
                    <a:pt x="42894" y="77589"/>
                    <a:pt x="45057" y="75424"/>
                    <a:pt x="47580" y="75424"/>
                  </a:cubicBezTo>
                  <a:cubicBezTo>
                    <a:pt x="50103" y="75424"/>
                    <a:pt x="52266" y="77589"/>
                    <a:pt x="52266" y="80115"/>
                  </a:cubicBezTo>
                  <a:lnTo>
                    <a:pt x="52266" y="232046"/>
                  </a:lnTo>
                  <a:lnTo>
                    <a:pt x="77137" y="232046"/>
                  </a:lnTo>
                  <a:cubicBezTo>
                    <a:pt x="79660" y="232046"/>
                    <a:pt x="81823" y="234211"/>
                    <a:pt x="81823" y="236737"/>
                  </a:cubicBezTo>
                  <a:lnTo>
                    <a:pt x="81823" y="258751"/>
                  </a:lnTo>
                  <a:lnTo>
                    <a:pt x="127601" y="232768"/>
                  </a:lnTo>
                  <a:cubicBezTo>
                    <a:pt x="128322" y="232407"/>
                    <a:pt x="129043" y="232046"/>
                    <a:pt x="129764" y="232046"/>
                  </a:cubicBezTo>
                  <a:lnTo>
                    <a:pt x="296655" y="232046"/>
                  </a:lnTo>
                  <a:lnTo>
                    <a:pt x="296655" y="55575"/>
                  </a:lnTo>
                  <a:lnTo>
                    <a:pt x="9372" y="55575"/>
                  </a:lnTo>
                  <a:lnTo>
                    <a:pt x="9372" y="297004"/>
                  </a:lnTo>
                  <a:lnTo>
                    <a:pt x="296655" y="297004"/>
                  </a:lnTo>
                  <a:lnTo>
                    <a:pt x="296655" y="269577"/>
                  </a:lnTo>
                  <a:cubicBezTo>
                    <a:pt x="296655" y="267051"/>
                    <a:pt x="298818" y="264886"/>
                    <a:pt x="301341" y="264886"/>
                  </a:cubicBezTo>
                  <a:cubicBezTo>
                    <a:pt x="303864" y="264886"/>
                    <a:pt x="306027" y="267051"/>
                    <a:pt x="306027" y="269577"/>
                  </a:cubicBezTo>
                  <a:lnTo>
                    <a:pt x="306027" y="301335"/>
                  </a:lnTo>
                  <a:cubicBezTo>
                    <a:pt x="306027" y="304222"/>
                    <a:pt x="303864" y="306026"/>
                    <a:pt x="301341" y="306026"/>
                  </a:cubicBezTo>
                  <a:lnTo>
                    <a:pt x="4686" y="306026"/>
                  </a:lnTo>
                  <a:cubicBezTo>
                    <a:pt x="2163" y="306026"/>
                    <a:pt x="0" y="304222"/>
                    <a:pt x="0" y="301335"/>
                  </a:cubicBezTo>
                  <a:lnTo>
                    <a:pt x="0" y="50884"/>
                  </a:lnTo>
                  <a:lnTo>
                    <a:pt x="0" y="4691"/>
                  </a:lnTo>
                  <a:cubicBezTo>
                    <a:pt x="0" y="2165"/>
                    <a:pt x="2163" y="0"/>
                    <a:pt x="4686" y="0"/>
                  </a:cubicBezTo>
                  <a:close/>
                </a:path>
              </a:pathLst>
            </a:custGeom>
            <a:solidFill>
              <a:srgbClr val="FFFFFF"/>
            </a:solidFill>
            <a:ln>
              <a:noFill/>
            </a:ln>
            <a:effectLst/>
          </p:spPr>
          <p:txBody>
            <a:bodyPr anchor="ct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65" name="Freeform 895">
              <a:extLst>
                <a:ext uri="{FF2B5EF4-FFF2-40B4-BE49-F238E27FC236}">
                  <a16:creationId xmlns:a16="http://schemas.microsoft.com/office/drawing/2014/main" id="{EFDB4915-71F9-4204-8A00-5C4D7E2AB2E3}"/>
                </a:ext>
              </a:extLst>
            </p:cNvPr>
            <p:cNvSpPr>
              <a:spLocks noChangeArrowheads="1"/>
            </p:cNvSpPr>
            <p:nvPr/>
          </p:nvSpPr>
          <p:spPr bwMode="auto">
            <a:xfrm>
              <a:off x="3644434" y="5706158"/>
              <a:ext cx="578152" cy="578150"/>
            </a:xfrm>
            <a:custGeom>
              <a:avLst/>
              <a:gdLst/>
              <a:ahLst/>
              <a:cxnLst/>
              <a:rect l="0" t="0" r="r" b="b"/>
              <a:pathLst>
                <a:path w="306027" h="306027">
                  <a:moveTo>
                    <a:pt x="56791" y="222250"/>
                  </a:moveTo>
                  <a:cubicBezTo>
                    <a:pt x="59669" y="222250"/>
                    <a:pt x="61828" y="224424"/>
                    <a:pt x="61828" y="226959"/>
                  </a:cubicBezTo>
                  <a:lnTo>
                    <a:pt x="61828" y="244347"/>
                  </a:lnTo>
                  <a:lnTo>
                    <a:pt x="79100" y="244347"/>
                  </a:lnTo>
                  <a:cubicBezTo>
                    <a:pt x="81619" y="244347"/>
                    <a:pt x="83778" y="246521"/>
                    <a:pt x="83778" y="249057"/>
                  </a:cubicBezTo>
                  <a:cubicBezTo>
                    <a:pt x="83778" y="251592"/>
                    <a:pt x="81619" y="253766"/>
                    <a:pt x="79100" y="253766"/>
                  </a:cubicBezTo>
                  <a:lnTo>
                    <a:pt x="61828" y="253766"/>
                  </a:lnTo>
                  <a:lnTo>
                    <a:pt x="61828" y="271154"/>
                  </a:lnTo>
                  <a:cubicBezTo>
                    <a:pt x="61828" y="274052"/>
                    <a:pt x="59669" y="275863"/>
                    <a:pt x="56791" y="275863"/>
                  </a:cubicBezTo>
                  <a:cubicBezTo>
                    <a:pt x="54632" y="275863"/>
                    <a:pt x="52473" y="274052"/>
                    <a:pt x="52473" y="271154"/>
                  </a:cubicBezTo>
                  <a:lnTo>
                    <a:pt x="52473" y="253766"/>
                  </a:lnTo>
                  <a:lnTo>
                    <a:pt x="34841" y="253766"/>
                  </a:lnTo>
                  <a:cubicBezTo>
                    <a:pt x="32322" y="253766"/>
                    <a:pt x="30163" y="251592"/>
                    <a:pt x="30163" y="249057"/>
                  </a:cubicBezTo>
                  <a:cubicBezTo>
                    <a:pt x="30163" y="246521"/>
                    <a:pt x="32322" y="244347"/>
                    <a:pt x="34841" y="244347"/>
                  </a:cubicBezTo>
                  <a:lnTo>
                    <a:pt x="52473" y="244347"/>
                  </a:lnTo>
                  <a:lnTo>
                    <a:pt x="52473" y="226959"/>
                  </a:lnTo>
                  <a:cubicBezTo>
                    <a:pt x="52473" y="224424"/>
                    <a:pt x="54632" y="222250"/>
                    <a:pt x="56791" y="222250"/>
                  </a:cubicBezTo>
                  <a:close/>
                  <a:moveTo>
                    <a:pt x="56609" y="201462"/>
                  </a:moveTo>
                  <a:cubicBezTo>
                    <a:pt x="30648" y="201462"/>
                    <a:pt x="9014" y="222735"/>
                    <a:pt x="9014" y="249057"/>
                  </a:cubicBezTo>
                  <a:cubicBezTo>
                    <a:pt x="9014" y="275378"/>
                    <a:pt x="30648" y="296652"/>
                    <a:pt x="56609" y="296652"/>
                  </a:cubicBezTo>
                  <a:cubicBezTo>
                    <a:pt x="82931" y="296652"/>
                    <a:pt x="104565" y="275378"/>
                    <a:pt x="104565" y="249057"/>
                  </a:cubicBezTo>
                  <a:cubicBezTo>
                    <a:pt x="104565" y="222735"/>
                    <a:pt x="82931" y="201462"/>
                    <a:pt x="56609" y="201462"/>
                  </a:cubicBezTo>
                  <a:close/>
                  <a:moveTo>
                    <a:pt x="56609" y="192087"/>
                  </a:moveTo>
                  <a:cubicBezTo>
                    <a:pt x="87979" y="192087"/>
                    <a:pt x="113940" y="217687"/>
                    <a:pt x="113940" y="249057"/>
                  </a:cubicBezTo>
                  <a:cubicBezTo>
                    <a:pt x="113940" y="280426"/>
                    <a:pt x="87979" y="306027"/>
                    <a:pt x="56609" y="306027"/>
                  </a:cubicBezTo>
                  <a:cubicBezTo>
                    <a:pt x="25600" y="306027"/>
                    <a:pt x="0" y="280426"/>
                    <a:pt x="0" y="249057"/>
                  </a:cubicBezTo>
                  <a:cubicBezTo>
                    <a:pt x="0" y="217687"/>
                    <a:pt x="25600" y="192087"/>
                    <a:pt x="56609" y="192087"/>
                  </a:cubicBezTo>
                  <a:close/>
                  <a:moveTo>
                    <a:pt x="97798" y="68743"/>
                  </a:moveTo>
                  <a:cubicBezTo>
                    <a:pt x="89578" y="68743"/>
                    <a:pt x="81314" y="71881"/>
                    <a:pt x="75025" y="78157"/>
                  </a:cubicBezTo>
                  <a:cubicBezTo>
                    <a:pt x="62449" y="90710"/>
                    <a:pt x="62449" y="110795"/>
                    <a:pt x="75025" y="123707"/>
                  </a:cubicBezTo>
                  <a:lnTo>
                    <a:pt x="112754" y="161366"/>
                  </a:lnTo>
                  <a:cubicBezTo>
                    <a:pt x="116348" y="164952"/>
                    <a:pt x="120659" y="167463"/>
                    <a:pt x="125331" y="168898"/>
                  </a:cubicBezTo>
                  <a:cubicBezTo>
                    <a:pt x="125331" y="158138"/>
                    <a:pt x="129283" y="148095"/>
                    <a:pt x="137188" y="140205"/>
                  </a:cubicBezTo>
                  <a:cubicBezTo>
                    <a:pt x="140063" y="137694"/>
                    <a:pt x="143297" y="135184"/>
                    <a:pt x="146890" y="133032"/>
                  </a:cubicBezTo>
                  <a:cubicBezTo>
                    <a:pt x="149405" y="131956"/>
                    <a:pt x="151921" y="132673"/>
                    <a:pt x="153358" y="135184"/>
                  </a:cubicBezTo>
                  <a:cubicBezTo>
                    <a:pt x="154436" y="137336"/>
                    <a:pt x="153717" y="139846"/>
                    <a:pt x="151561" y="141281"/>
                  </a:cubicBezTo>
                  <a:cubicBezTo>
                    <a:pt x="148687" y="142716"/>
                    <a:pt x="146171" y="144868"/>
                    <a:pt x="143656" y="146661"/>
                  </a:cubicBezTo>
                  <a:cubicBezTo>
                    <a:pt x="137907" y="152758"/>
                    <a:pt x="134314" y="161007"/>
                    <a:pt x="134314" y="169615"/>
                  </a:cubicBezTo>
                  <a:cubicBezTo>
                    <a:pt x="134314" y="178223"/>
                    <a:pt x="137907" y="186113"/>
                    <a:pt x="143656" y="192210"/>
                  </a:cubicBezTo>
                  <a:lnTo>
                    <a:pt x="181744" y="229870"/>
                  </a:lnTo>
                  <a:cubicBezTo>
                    <a:pt x="187853" y="236325"/>
                    <a:pt x="195758" y="239553"/>
                    <a:pt x="204382" y="239553"/>
                  </a:cubicBezTo>
                  <a:cubicBezTo>
                    <a:pt x="213005" y="239553"/>
                    <a:pt x="220911" y="236325"/>
                    <a:pt x="227019" y="229870"/>
                  </a:cubicBezTo>
                  <a:cubicBezTo>
                    <a:pt x="233487" y="223772"/>
                    <a:pt x="236361" y="215882"/>
                    <a:pt x="236361" y="207633"/>
                  </a:cubicBezTo>
                  <a:cubicBezTo>
                    <a:pt x="236361" y="198666"/>
                    <a:pt x="233487" y="190776"/>
                    <a:pt x="227019" y="184679"/>
                  </a:cubicBezTo>
                  <a:lnTo>
                    <a:pt x="189290" y="146661"/>
                  </a:lnTo>
                  <a:cubicBezTo>
                    <a:pt x="185697" y="143433"/>
                    <a:pt x="181744" y="140922"/>
                    <a:pt x="177073" y="139129"/>
                  </a:cubicBezTo>
                  <a:cubicBezTo>
                    <a:pt x="176714" y="150247"/>
                    <a:pt x="172402" y="160290"/>
                    <a:pt x="164856" y="167822"/>
                  </a:cubicBezTo>
                  <a:cubicBezTo>
                    <a:pt x="161982" y="170691"/>
                    <a:pt x="158388" y="173202"/>
                    <a:pt x="155154" y="175353"/>
                  </a:cubicBezTo>
                  <a:cubicBezTo>
                    <a:pt x="152999" y="176071"/>
                    <a:pt x="150124" y="175353"/>
                    <a:pt x="149046" y="173202"/>
                  </a:cubicBezTo>
                  <a:cubicBezTo>
                    <a:pt x="147609" y="171050"/>
                    <a:pt x="148327" y="168180"/>
                    <a:pt x="150843" y="167104"/>
                  </a:cubicBezTo>
                  <a:cubicBezTo>
                    <a:pt x="153717" y="165670"/>
                    <a:pt x="156232" y="163518"/>
                    <a:pt x="158388" y="161366"/>
                  </a:cubicBezTo>
                  <a:cubicBezTo>
                    <a:pt x="164497" y="155269"/>
                    <a:pt x="167731" y="147020"/>
                    <a:pt x="167731" y="138770"/>
                  </a:cubicBezTo>
                  <a:cubicBezTo>
                    <a:pt x="167731" y="130163"/>
                    <a:pt x="164497" y="122272"/>
                    <a:pt x="158388" y="116175"/>
                  </a:cubicBezTo>
                  <a:lnTo>
                    <a:pt x="120300" y="78157"/>
                  </a:lnTo>
                  <a:cubicBezTo>
                    <a:pt x="114192" y="71881"/>
                    <a:pt x="106017" y="68743"/>
                    <a:pt x="97798" y="68743"/>
                  </a:cubicBezTo>
                  <a:close/>
                  <a:moveTo>
                    <a:pt x="97708" y="59597"/>
                  </a:moveTo>
                  <a:cubicBezTo>
                    <a:pt x="108353" y="59597"/>
                    <a:pt x="119043" y="63632"/>
                    <a:pt x="127127" y="71701"/>
                  </a:cubicBezTo>
                  <a:lnTo>
                    <a:pt x="164856" y="109360"/>
                  </a:lnTo>
                  <a:cubicBezTo>
                    <a:pt x="170605" y="115099"/>
                    <a:pt x="174199" y="121913"/>
                    <a:pt x="175995" y="129445"/>
                  </a:cubicBezTo>
                  <a:cubicBezTo>
                    <a:pt x="183541" y="131239"/>
                    <a:pt x="190368" y="134825"/>
                    <a:pt x="195758" y="140205"/>
                  </a:cubicBezTo>
                  <a:lnTo>
                    <a:pt x="233846" y="178223"/>
                  </a:lnTo>
                  <a:cubicBezTo>
                    <a:pt x="241392" y="186113"/>
                    <a:pt x="245704" y="196156"/>
                    <a:pt x="245704" y="207633"/>
                  </a:cubicBezTo>
                  <a:cubicBezTo>
                    <a:pt x="245704" y="218392"/>
                    <a:pt x="241392" y="228794"/>
                    <a:pt x="233846" y="236684"/>
                  </a:cubicBezTo>
                  <a:cubicBezTo>
                    <a:pt x="225941" y="244216"/>
                    <a:pt x="215521" y="248878"/>
                    <a:pt x="204382" y="248878"/>
                  </a:cubicBezTo>
                  <a:cubicBezTo>
                    <a:pt x="193602" y="248878"/>
                    <a:pt x="182822" y="244216"/>
                    <a:pt x="174917" y="236684"/>
                  </a:cubicBezTo>
                  <a:lnTo>
                    <a:pt x="137188" y="198666"/>
                  </a:lnTo>
                  <a:cubicBezTo>
                    <a:pt x="131439" y="193286"/>
                    <a:pt x="127846" y="186113"/>
                    <a:pt x="126409" y="178940"/>
                  </a:cubicBezTo>
                  <a:cubicBezTo>
                    <a:pt x="118863" y="177147"/>
                    <a:pt x="112036" y="173202"/>
                    <a:pt x="106287" y="167822"/>
                  </a:cubicBezTo>
                  <a:lnTo>
                    <a:pt x="68558" y="130163"/>
                  </a:lnTo>
                  <a:cubicBezTo>
                    <a:pt x="52388" y="114023"/>
                    <a:pt x="52388" y="87841"/>
                    <a:pt x="68558" y="71701"/>
                  </a:cubicBezTo>
                  <a:cubicBezTo>
                    <a:pt x="76463" y="63632"/>
                    <a:pt x="87063" y="59597"/>
                    <a:pt x="97708" y="59597"/>
                  </a:cubicBezTo>
                  <a:close/>
                  <a:moveTo>
                    <a:pt x="153014" y="0"/>
                  </a:moveTo>
                  <a:cubicBezTo>
                    <a:pt x="237460" y="0"/>
                    <a:pt x="306027" y="68847"/>
                    <a:pt x="306027" y="152833"/>
                  </a:cubicBezTo>
                  <a:cubicBezTo>
                    <a:pt x="306027" y="237540"/>
                    <a:pt x="237460" y="306027"/>
                    <a:pt x="153014" y="306027"/>
                  </a:cubicBezTo>
                  <a:lnTo>
                    <a:pt x="118369" y="306027"/>
                  </a:lnTo>
                  <a:cubicBezTo>
                    <a:pt x="115843" y="306027"/>
                    <a:pt x="114039" y="303864"/>
                    <a:pt x="114039" y="301341"/>
                  </a:cubicBezTo>
                  <a:cubicBezTo>
                    <a:pt x="114039" y="298818"/>
                    <a:pt x="115843" y="296655"/>
                    <a:pt x="118369" y="296655"/>
                  </a:cubicBezTo>
                  <a:lnTo>
                    <a:pt x="153014" y="296655"/>
                  </a:lnTo>
                  <a:cubicBezTo>
                    <a:pt x="232408" y="296655"/>
                    <a:pt x="297005" y="232133"/>
                    <a:pt x="297005" y="152833"/>
                  </a:cubicBezTo>
                  <a:cubicBezTo>
                    <a:pt x="297005" y="73893"/>
                    <a:pt x="232408" y="9372"/>
                    <a:pt x="153014" y="9372"/>
                  </a:cubicBezTo>
                  <a:cubicBezTo>
                    <a:pt x="73620" y="9372"/>
                    <a:pt x="9022" y="73893"/>
                    <a:pt x="9022" y="152833"/>
                  </a:cubicBezTo>
                  <a:lnTo>
                    <a:pt x="9022" y="187437"/>
                  </a:lnTo>
                  <a:cubicBezTo>
                    <a:pt x="9022" y="190320"/>
                    <a:pt x="7217" y="192123"/>
                    <a:pt x="4330" y="192123"/>
                  </a:cubicBezTo>
                  <a:cubicBezTo>
                    <a:pt x="1804" y="192123"/>
                    <a:pt x="0" y="190320"/>
                    <a:pt x="0" y="187437"/>
                  </a:cubicBezTo>
                  <a:lnTo>
                    <a:pt x="0" y="152833"/>
                  </a:lnTo>
                  <a:cubicBezTo>
                    <a:pt x="0" y="68847"/>
                    <a:pt x="68568" y="0"/>
                    <a:pt x="153014" y="0"/>
                  </a:cubicBezTo>
                  <a:close/>
                </a:path>
              </a:pathLst>
            </a:custGeom>
            <a:solidFill>
              <a:srgbClr val="FFFFFF"/>
            </a:solidFill>
            <a:ln>
              <a:noFill/>
            </a:ln>
            <a:effectLst/>
          </p:spPr>
          <p:txBody>
            <a:bodyPr anchor="ct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494949"/>
                </a:solidFill>
                <a:effectLst/>
                <a:uLnTx/>
                <a:uFillTx/>
                <a:latin typeface="Arial" panose="020B0604020202020204" pitchFamily="34" charset="0"/>
                <a:ea typeface="+mn-ea"/>
                <a:cs typeface="+mn-cs"/>
              </a:endParaRPr>
            </a:p>
          </p:txBody>
        </p:sp>
        <p:sp>
          <p:nvSpPr>
            <p:cNvPr id="66" name="Subtitle 2">
              <a:extLst>
                <a:ext uri="{FF2B5EF4-FFF2-40B4-BE49-F238E27FC236}">
                  <a16:creationId xmlns:a16="http://schemas.microsoft.com/office/drawing/2014/main" id="{42C3028D-39DC-4CE1-8EBD-7E2F97C1FC92}"/>
                </a:ext>
              </a:extLst>
            </p:cNvPr>
            <p:cNvSpPr txBox="1">
              <a:spLocks/>
            </p:cNvSpPr>
            <p:nvPr/>
          </p:nvSpPr>
          <p:spPr>
            <a:xfrm>
              <a:off x="7144372" y="2866085"/>
              <a:ext cx="2638503" cy="1517740"/>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1000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ukta ExtraLight" panose="020B0000000000000000" pitchFamily="34" charset="77"/>
                </a:rPr>
                <a:t>Data Steering Committee</a:t>
              </a:r>
            </a:p>
            <a:p>
              <a:pPr marL="0" marR="0" lvl="0" indent="0" algn="l" defTabSz="1087636" rtl="0" eaLnBrk="1" fontAlgn="auto" latinLnBrk="0" hangingPunct="1">
                <a:lnSpc>
                  <a:spcPct val="11000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ukta ExtraLight" panose="020B0000000000000000" pitchFamily="34" charset="77"/>
                </a:rPr>
                <a:t>Data Classification Policy</a:t>
              </a:r>
            </a:p>
          </p:txBody>
        </p:sp>
        <p:sp>
          <p:nvSpPr>
            <p:cNvPr id="67" name="TextBox 66">
              <a:extLst>
                <a:ext uri="{FF2B5EF4-FFF2-40B4-BE49-F238E27FC236}">
                  <a16:creationId xmlns:a16="http://schemas.microsoft.com/office/drawing/2014/main" id="{48BF17B1-2194-435C-B260-0C016CB2E5EB}"/>
                </a:ext>
              </a:extLst>
            </p:cNvPr>
            <p:cNvSpPr txBox="1"/>
            <p:nvPr/>
          </p:nvSpPr>
          <p:spPr>
            <a:xfrm>
              <a:off x="7150385" y="2542976"/>
              <a:ext cx="3034431" cy="376792"/>
            </a:xfrm>
            <a:prstGeom prst="rect">
              <a:avLst/>
            </a:prstGeom>
            <a:noFill/>
          </p:spPr>
          <p:txBody>
            <a:bodyPr wrap="none" lIns="0" tIns="0" rIns="0" bIns="0" rtlCol="0" anchor="t" anchorCtr="0">
              <a:sp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090C4"/>
                  </a:solidFill>
                  <a:effectLst/>
                  <a:uLnTx/>
                  <a:uFillTx/>
                  <a:latin typeface="Montserrat SemiBold" pitchFamily="2" charset="77"/>
                  <a:ea typeface="League Spartan" charset="0"/>
                  <a:cs typeface="Poppins" pitchFamily="2" charset="77"/>
                </a:rPr>
                <a:t>Formalize Program</a:t>
              </a:r>
            </a:p>
          </p:txBody>
        </p:sp>
        <p:sp>
          <p:nvSpPr>
            <p:cNvPr id="68" name="Subtitle 2">
              <a:extLst>
                <a:ext uri="{FF2B5EF4-FFF2-40B4-BE49-F238E27FC236}">
                  <a16:creationId xmlns:a16="http://schemas.microsoft.com/office/drawing/2014/main" id="{044248BE-44EF-47E1-9B2D-15F23AA4FE47}"/>
                </a:ext>
              </a:extLst>
            </p:cNvPr>
            <p:cNvSpPr txBox="1">
              <a:spLocks/>
            </p:cNvSpPr>
            <p:nvPr/>
          </p:nvSpPr>
          <p:spPr>
            <a:xfrm>
              <a:off x="6348111" y="5936265"/>
              <a:ext cx="2851450" cy="814038"/>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1000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ukta ExtraLight" panose="020B0000000000000000" pitchFamily="34" charset="77"/>
                </a:rPr>
                <a:t>Plan Data Discovery</a:t>
              </a:r>
            </a:p>
            <a:p>
              <a:pPr marL="0" marR="0" lvl="0" indent="0" algn="l" defTabSz="1087636" rtl="0" eaLnBrk="1" fontAlgn="auto" latinLnBrk="0" hangingPunct="1">
                <a:lnSpc>
                  <a:spcPct val="11000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ukta ExtraLight" panose="020B0000000000000000" pitchFamily="34" charset="77"/>
                </a:rPr>
                <a:t>Implement Discovery Plan</a:t>
              </a:r>
            </a:p>
          </p:txBody>
        </p:sp>
        <p:sp>
          <p:nvSpPr>
            <p:cNvPr id="69" name="TextBox 68">
              <a:extLst>
                <a:ext uri="{FF2B5EF4-FFF2-40B4-BE49-F238E27FC236}">
                  <a16:creationId xmlns:a16="http://schemas.microsoft.com/office/drawing/2014/main" id="{0D9C796D-C904-4354-946E-80E6E6EEA93C}"/>
                </a:ext>
              </a:extLst>
            </p:cNvPr>
            <p:cNvSpPr txBox="1"/>
            <p:nvPr/>
          </p:nvSpPr>
          <p:spPr>
            <a:xfrm>
              <a:off x="6354126" y="5613155"/>
              <a:ext cx="1482778" cy="253787"/>
            </a:xfrm>
            <a:prstGeom prst="rect">
              <a:avLst/>
            </a:prstGeom>
            <a:noFill/>
          </p:spPr>
          <p:txBody>
            <a:bodyPr wrap="none" lIns="0" tIns="0" rIns="0" bIns="0" rtlCol="0" anchor="t" anchorCtr="0">
              <a:sp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5466D"/>
                  </a:solidFill>
                  <a:effectLst/>
                  <a:uLnTx/>
                  <a:uFillTx/>
                  <a:latin typeface="Montserrat SemiBold" pitchFamily="2" charset="77"/>
                  <a:ea typeface="League Spartan" charset="0"/>
                  <a:cs typeface="Poppins" pitchFamily="2" charset="77"/>
                </a:rPr>
                <a:t>Discover Data</a:t>
              </a:r>
            </a:p>
          </p:txBody>
        </p:sp>
        <p:sp>
          <p:nvSpPr>
            <p:cNvPr id="70" name="Subtitle 2">
              <a:extLst>
                <a:ext uri="{FF2B5EF4-FFF2-40B4-BE49-F238E27FC236}">
                  <a16:creationId xmlns:a16="http://schemas.microsoft.com/office/drawing/2014/main" id="{01D2A51D-539F-4422-87E1-547C06C15B61}"/>
                </a:ext>
              </a:extLst>
            </p:cNvPr>
            <p:cNvSpPr txBox="1">
              <a:spLocks/>
            </p:cNvSpPr>
            <p:nvPr/>
          </p:nvSpPr>
          <p:spPr>
            <a:xfrm>
              <a:off x="-936239" y="4269367"/>
              <a:ext cx="2638503" cy="1581712"/>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r" defTabSz="1087636" rtl="0" eaLnBrk="1" fontAlgn="auto" latinLnBrk="0" hangingPunct="1">
                <a:lnSpc>
                  <a:spcPct val="11000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ukta ExtraLight" panose="020B0000000000000000" pitchFamily="34" charset="77"/>
                </a:rPr>
                <a:t>Classify Data</a:t>
              </a:r>
            </a:p>
            <a:p>
              <a:pPr marL="0" marR="0" lvl="0" indent="0" algn="r" defTabSz="1087636" rtl="0" eaLnBrk="1" fontAlgn="auto" latinLnBrk="0" hangingPunct="1">
                <a:lnSpc>
                  <a:spcPct val="11000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ukta ExtraLight" panose="020B0000000000000000" pitchFamily="34" charset="77"/>
                </a:rPr>
                <a:t>Maintain and Optimize Program</a:t>
              </a:r>
            </a:p>
            <a:p>
              <a:pPr marL="0" marR="0" lvl="0" indent="0" algn="r" defTabSz="1087636" rtl="0" eaLnBrk="1" fontAlgn="auto" latinLnBrk="0" hangingPunct="1">
                <a:lnSpc>
                  <a:spcPct val="11000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ukta ExtraLight" panose="020B0000000000000000" pitchFamily="34" charset="77"/>
                </a:rPr>
                <a:t>.</a:t>
              </a:r>
            </a:p>
          </p:txBody>
        </p:sp>
        <p:sp>
          <p:nvSpPr>
            <p:cNvPr id="71" name="TextBox 70">
              <a:extLst>
                <a:ext uri="{FF2B5EF4-FFF2-40B4-BE49-F238E27FC236}">
                  <a16:creationId xmlns:a16="http://schemas.microsoft.com/office/drawing/2014/main" id="{048DEEC3-91CA-49BE-90CE-BBC460BF8A27}"/>
                </a:ext>
              </a:extLst>
            </p:cNvPr>
            <p:cNvSpPr txBox="1"/>
            <p:nvPr/>
          </p:nvSpPr>
          <p:spPr>
            <a:xfrm>
              <a:off x="335297" y="3946258"/>
              <a:ext cx="1360950" cy="253787"/>
            </a:xfrm>
            <a:prstGeom prst="rect">
              <a:avLst/>
            </a:prstGeom>
            <a:noFill/>
          </p:spPr>
          <p:txBody>
            <a:bodyPr wrap="none" lIns="0" tIns="0" rIns="0" bIns="0" rtlCol="0" anchor="t" anchorCtr="0">
              <a:spAutoFit/>
            </a:bodyPr>
            <a:lstStyle/>
            <a:p>
              <a:pPr marL="0" marR="0" lvl="0" indent="0" algn="r" defTabSz="554492"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576B7"/>
                  </a:solidFill>
                  <a:effectLst/>
                  <a:uLnTx/>
                  <a:uFillTx/>
                  <a:latin typeface="Montserrat SemiBold" pitchFamily="2" charset="77"/>
                  <a:ea typeface="League Spartan" charset="0"/>
                  <a:cs typeface="Poppins" pitchFamily="2" charset="77"/>
                </a:rPr>
                <a:t>Classify Data</a:t>
              </a:r>
            </a:p>
          </p:txBody>
        </p:sp>
      </p:grpSp>
    </p:spTree>
    <p:extLst>
      <p:ext uri="{BB962C8B-B14F-4D97-AF65-F5344CB8AC3E}">
        <p14:creationId xmlns:p14="http://schemas.microsoft.com/office/powerpoint/2010/main" val="3536605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07F83C-53BE-854C-81B6-A99DD6EDD402}"/>
              </a:ext>
            </a:extLst>
          </p:cNvPr>
          <p:cNvSpPr>
            <a:spLocks noGrp="1"/>
          </p:cNvSpPr>
          <p:nvPr>
            <p:ph type="title"/>
          </p:nvPr>
        </p:nvSpPr>
        <p:spPr/>
        <p:txBody>
          <a:bodyPr/>
          <a:lstStyle/>
          <a:p>
            <a:r>
              <a:rPr lang="en-CA" spc="-79" dirty="0"/>
              <a:t>Insight summary</a:t>
            </a:r>
            <a:endParaRPr lang="en-US" dirty="0"/>
          </a:p>
        </p:txBody>
      </p:sp>
      <p:graphicFrame>
        <p:nvGraphicFramePr>
          <p:cNvPr id="25" name="Table 24">
            <a:extLst>
              <a:ext uri="{FF2B5EF4-FFF2-40B4-BE49-F238E27FC236}">
                <a16:creationId xmlns:a16="http://schemas.microsoft.com/office/drawing/2014/main" id="{33A80B2B-1D03-4BCD-AEB8-647ADC62AD9F}"/>
              </a:ext>
            </a:extLst>
          </p:cNvPr>
          <p:cNvGraphicFramePr>
            <a:graphicFrameLocks noGrp="1"/>
          </p:cNvGraphicFramePr>
          <p:nvPr>
            <p:extLst>
              <p:ext uri="{D42A27DB-BD31-4B8C-83A1-F6EECF244321}">
                <p14:modId xmlns:p14="http://schemas.microsoft.com/office/powerpoint/2010/main" val="1843263893"/>
              </p:ext>
            </p:extLst>
          </p:nvPr>
        </p:nvGraphicFramePr>
        <p:xfrm>
          <a:off x="3553098" y="255563"/>
          <a:ext cx="8286384" cy="892328"/>
        </p:xfrm>
        <a:graphic>
          <a:graphicData uri="http://schemas.openxmlformats.org/drawingml/2006/table">
            <a:tbl>
              <a:tblPr bandRow="1">
                <a:tableStyleId>{5C22544A-7EE6-4342-B048-85BDC9FD1C3A}</a:tableStyleId>
              </a:tblPr>
              <a:tblGrid>
                <a:gridCol w="8286384">
                  <a:extLst>
                    <a:ext uri="{9D8B030D-6E8A-4147-A177-3AD203B41FA5}">
                      <a16:colId xmlns:a16="http://schemas.microsoft.com/office/drawing/2014/main" val="1362635670"/>
                    </a:ext>
                  </a:extLst>
                </a:gridCol>
              </a:tblGrid>
              <a:tr h="0">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Overarching insight </a:t>
                      </a:r>
                      <a:endParaRPr lang="en-CA" sz="1600" b="1" kern="1200" dirty="0">
                        <a:solidFill>
                          <a:srgbClr val="2576B7"/>
                        </a:solidFill>
                        <a:latin typeface="Montserrat SemiBold"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1384045114"/>
                  </a:ext>
                </a:extLst>
              </a:tr>
              <a:tr h="557048">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a:solidFill>
                            <a:srgbClr val="2576B7"/>
                          </a:solidFill>
                          <a:latin typeface="Roboto Condensed Light" panose="02000000000000000000" pitchFamily="2" charset="0"/>
                          <a:ea typeface="Roboto Condensed Light" panose="02000000000000000000" pitchFamily="2" charset="0"/>
                          <a:cs typeface="+mn-cs"/>
                        </a:rPr>
                        <a:t>Classifying</a:t>
                      </a:r>
                      <a:r>
                        <a:rPr lang="en-US" sz="1400" dirty="0">
                          <a:solidFill>
                            <a:srgbClr val="2576B7"/>
                          </a:solidFill>
                          <a:latin typeface="Roboto Condensed Light" panose="02000000000000000000" pitchFamily="2" charset="0"/>
                          <a:ea typeface="Roboto Condensed Light" panose="02000000000000000000" pitchFamily="2" charset="0"/>
                        </a:rPr>
                        <a:t> all your data at once may not be feasible. Start small, quantify your results, report them to management, and then go back and tackle a larger portion.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4099423048"/>
                  </a:ext>
                </a:extLst>
              </a:tr>
            </a:tbl>
          </a:graphicData>
        </a:graphic>
      </p:graphicFrame>
      <p:graphicFrame>
        <p:nvGraphicFramePr>
          <p:cNvPr id="26" name="Table 25">
            <a:extLst>
              <a:ext uri="{FF2B5EF4-FFF2-40B4-BE49-F238E27FC236}">
                <a16:creationId xmlns:a16="http://schemas.microsoft.com/office/drawing/2014/main" id="{C09FA1B5-E16C-43CC-976D-E5325F4D9615}"/>
              </a:ext>
            </a:extLst>
          </p:cNvPr>
          <p:cNvGraphicFramePr>
            <a:graphicFrameLocks noGrp="1"/>
          </p:cNvGraphicFramePr>
          <p:nvPr>
            <p:extLst>
              <p:ext uri="{D42A27DB-BD31-4B8C-83A1-F6EECF244321}">
                <p14:modId xmlns:p14="http://schemas.microsoft.com/office/powerpoint/2010/main" val="3952805858"/>
              </p:ext>
            </p:extLst>
          </p:nvPr>
        </p:nvGraphicFramePr>
        <p:xfrm>
          <a:off x="3553098" y="1291687"/>
          <a:ext cx="8273318" cy="1023548"/>
        </p:xfrm>
        <a:graphic>
          <a:graphicData uri="http://schemas.openxmlformats.org/drawingml/2006/table">
            <a:tbl>
              <a:tblPr bandRow="1">
                <a:tableStyleId>{5C22544A-7EE6-4342-B048-85BDC9FD1C3A}</a:tableStyleId>
              </a:tblPr>
              <a:tblGrid>
                <a:gridCol w="8273318">
                  <a:extLst>
                    <a:ext uri="{9D8B030D-6E8A-4147-A177-3AD203B41FA5}">
                      <a16:colId xmlns:a16="http://schemas.microsoft.com/office/drawing/2014/main" val="1362635670"/>
                    </a:ext>
                  </a:extLst>
                </a:gridCol>
              </a:tblGrid>
              <a:tr h="204060">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Phase 1 insights</a:t>
                      </a:r>
                      <a:endParaRPr lang="en-CA" sz="1600" b="1" kern="1200" dirty="0">
                        <a:solidFill>
                          <a:srgbClr val="2576B7"/>
                        </a:solidFill>
                        <a:latin typeface="Montserrat SemiBold"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1384045114"/>
                  </a:ext>
                </a:extLst>
              </a:tr>
              <a:tr h="688268">
                <a:tc>
                  <a:txBody>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400" dirty="0">
                          <a:solidFill>
                            <a:srgbClr val="2576B7"/>
                          </a:solidFill>
                          <a:latin typeface="Roboto Condensed Light" panose="02000000000000000000" pitchFamily="2" charset="0"/>
                          <a:ea typeface="Roboto Condensed Light" panose="02000000000000000000" pitchFamily="2" charset="0"/>
                        </a:rPr>
                        <a:t>Keep it simple. Leave as little ambiguity as possible for an easy-to-follow classification program. Clearly define the roles and responsibilities of everyone involved, from data custodians to data users.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4099423048"/>
                  </a:ext>
                </a:extLst>
              </a:tr>
            </a:tbl>
          </a:graphicData>
        </a:graphic>
      </p:graphicFrame>
      <p:graphicFrame>
        <p:nvGraphicFramePr>
          <p:cNvPr id="27" name="Table 26">
            <a:extLst>
              <a:ext uri="{FF2B5EF4-FFF2-40B4-BE49-F238E27FC236}">
                <a16:creationId xmlns:a16="http://schemas.microsoft.com/office/drawing/2014/main" id="{F3AD3190-68CD-4553-B716-65571393DC30}"/>
              </a:ext>
            </a:extLst>
          </p:cNvPr>
          <p:cNvGraphicFramePr>
            <a:graphicFrameLocks noGrp="1"/>
          </p:cNvGraphicFramePr>
          <p:nvPr>
            <p:extLst>
              <p:ext uri="{D42A27DB-BD31-4B8C-83A1-F6EECF244321}">
                <p14:modId xmlns:p14="http://schemas.microsoft.com/office/powerpoint/2010/main" val="2542485028"/>
              </p:ext>
            </p:extLst>
          </p:nvPr>
        </p:nvGraphicFramePr>
        <p:xfrm>
          <a:off x="3566162" y="2459031"/>
          <a:ext cx="8273320" cy="2132910"/>
        </p:xfrm>
        <a:graphic>
          <a:graphicData uri="http://schemas.openxmlformats.org/drawingml/2006/table">
            <a:tbl>
              <a:tblPr bandRow="1">
                <a:tableStyleId>{5C22544A-7EE6-4342-B048-85BDC9FD1C3A}</a:tableStyleId>
              </a:tblPr>
              <a:tblGrid>
                <a:gridCol w="8273320">
                  <a:extLst>
                    <a:ext uri="{9D8B030D-6E8A-4147-A177-3AD203B41FA5}">
                      <a16:colId xmlns:a16="http://schemas.microsoft.com/office/drawing/2014/main" val="1362635670"/>
                    </a:ext>
                  </a:extLst>
                </a:gridCol>
              </a:tblGrid>
              <a:tr h="286105">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Phase 2 insight </a:t>
                      </a:r>
                      <a:endParaRPr lang="en-CA" sz="1600" b="1" kern="1200" dirty="0">
                        <a:solidFill>
                          <a:srgbClr val="2576B7"/>
                        </a:solidFill>
                        <a:latin typeface="Montserrat SemiBold"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1384045114"/>
                  </a:ext>
                </a:extLst>
              </a:tr>
              <a:tr h="1797630">
                <a:tc>
                  <a:txBody>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400" dirty="0">
                          <a:solidFill>
                            <a:srgbClr val="2576B7"/>
                          </a:solidFill>
                          <a:latin typeface="Roboto Condensed Light" panose="02000000000000000000" pitchFamily="2" charset="0"/>
                          <a:ea typeface="Roboto Condensed Light" panose="02000000000000000000" pitchFamily="2" charset="0"/>
                        </a:rPr>
                        <a:t>Data, by its nature, does not stay static. A piece of data’s criticality will peak, but strategic reassessment will eliminate under/overprotection of data. Data </a:t>
                      </a:r>
                      <a:r>
                        <a:rPr lang="en-US" sz="1400" kern="1200" dirty="0">
                          <a:solidFill>
                            <a:srgbClr val="2576B7"/>
                          </a:solidFill>
                          <a:latin typeface="Roboto Condensed Light" panose="02000000000000000000" pitchFamily="2" charset="0"/>
                          <a:ea typeface="Roboto Condensed Light" panose="02000000000000000000" pitchFamily="2" charset="0"/>
                          <a:cs typeface="+mn-cs"/>
                        </a:rPr>
                        <a:t>classification must be a program, not a one-time project.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400" kern="1200" dirty="0">
                          <a:solidFill>
                            <a:srgbClr val="2576B7"/>
                          </a:solidFill>
                          <a:latin typeface="Roboto Condensed Light" panose="02000000000000000000" pitchFamily="2" charset="0"/>
                          <a:ea typeface="Roboto Condensed Light" panose="02000000000000000000" pitchFamily="2" charset="0"/>
                          <a:cs typeface="+mn-cs"/>
                        </a:rPr>
                        <a:t>Successful risk mitigation is dependent on knowing where your data lives and its criticality. While data discovery can be overwhelming, strategic interviews with data owners, in addition to the use of technology, are starting steps to mapping data.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400" kern="1200" dirty="0">
                          <a:solidFill>
                            <a:srgbClr val="2576B7"/>
                          </a:solidFill>
                          <a:latin typeface="Roboto Condensed Light" panose="02000000000000000000" pitchFamily="2" charset="0"/>
                          <a:ea typeface="Roboto Condensed Light" panose="02000000000000000000" pitchFamily="2" charset="0"/>
                          <a:cs typeface="+mn-cs"/>
                        </a:rPr>
                        <a:t>This information leads to more accurate threat modeling </a:t>
                      </a:r>
                      <a:r>
                        <a:rPr lang="en-US" sz="1400" dirty="0">
                          <a:solidFill>
                            <a:srgbClr val="2576B7"/>
                          </a:solidFill>
                          <a:latin typeface="Roboto Condensed Light" panose="02000000000000000000" pitchFamily="2" charset="0"/>
                          <a:ea typeface="Roboto Condensed Light" panose="02000000000000000000" pitchFamily="2" charset="0"/>
                        </a:rPr>
                        <a:t>and security controls investments.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4099423048"/>
                  </a:ext>
                </a:extLst>
              </a:tr>
            </a:tbl>
          </a:graphicData>
        </a:graphic>
      </p:graphicFrame>
      <p:graphicFrame>
        <p:nvGraphicFramePr>
          <p:cNvPr id="29" name="Table 28">
            <a:extLst>
              <a:ext uri="{FF2B5EF4-FFF2-40B4-BE49-F238E27FC236}">
                <a16:creationId xmlns:a16="http://schemas.microsoft.com/office/drawing/2014/main" id="{9ADA2143-A8C4-4662-89D6-356689B01EDC}"/>
              </a:ext>
            </a:extLst>
          </p:cNvPr>
          <p:cNvGraphicFramePr>
            <a:graphicFrameLocks noGrp="1"/>
          </p:cNvGraphicFramePr>
          <p:nvPr>
            <p:extLst>
              <p:ext uri="{D42A27DB-BD31-4B8C-83A1-F6EECF244321}">
                <p14:modId xmlns:p14="http://schemas.microsoft.com/office/powerpoint/2010/main" val="3578085983"/>
              </p:ext>
            </p:extLst>
          </p:nvPr>
        </p:nvGraphicFramePr>
        <p:xfrm>
          <a:off x="3553095" y="4735737"/>
          <a:ext cx="8273321" cy="1645920"/>
        </p:xfrm>
        <a:graphic>
          <a:graphicData uri="http://schemas.openxmlformats.org/drawingml/2006/table">
            <a:tbl>
              <a:tblPr bandRow="1">
                <a:tableStyleId>{5C22544A-7EE6-4342-B048-85BDC9FD1C3A}</a:tableStyleId>
              </a:tblPr>
              <a:tblGrid>
                <a:gridCol w="8273321">
                  <a:extLst>
                    <a:ext uri="{9D8B030D-6E8A-4147-A177-3AD203B41FA5}">
                      <a16:colId xmlns:a16="http://schemas.microsoft.com/office/drawing/2014/main" val="1362635670"/>
                    </a:ext>
                  </a:extLst>
                </a:gridCol>
              </a:tblGrid>
              <a:tr h="122520">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Phase 3 Insights</a:t>
                      </a:r>
                      <a:endParaRPr lang="en-CA" sz="1600" b="1" kern="1200" dirty="0">
                        <a:solidFill>
                          <a:srgbClr val="2576B7"/>
                        </a:solidFill>
                        <a:latin typeface="Montserrat SemiBold"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alpha val="23000"/>
                      </a:schemeClr>
                    </a:solidFill>
                  </a:tcPr>
                </a:tc>
                <a:extLst>
                  <a:ext uri="{0D108BD9-81ED-4DB2-BD59-A6C34878D82A}">
                    <a16:rowId xmlns:a16="http://schemas.microsoft.com/office/drawing/2014/main" val="1384045114"/>
                  </a:ext>
                </a:extLst>
              </a:tr>
              <a:tr h="769808">
                <a:tc>
                  <a:txBody>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400" dirty="0">
                          <a:solidFill>
                            <a:srgbClr val="2576B7"/>
                          </a:solidFill>
                          <a:latin typeface="Roboto Condensed Light" panose="02000000000000000000" pitchFamily="2" charset="0"/>
                          <a:ea typeface="Roboto Condensed Light" panose="02000000000000000000" pitchFamily="2" charset="0"/>
                        </a:rPr>
                        <a:t>Focus the program on data whose classification is </a:t>
                      </a:r>
                      <a:r>
                        <a:rPr lang="en-US" sz="1400" kern="1200" dirty="0">
                          <a:solidFill>
                            <a:srgbClr val="2576B7"/>
                          </a:solidFill>
                          <a:latin typeface="Roboto Condensed Light" panose="02000000000000000000" pitchFamily="2" charset="0"/>
                          <a:ea typeface="Roboto Condensed Light" panose="02000000000000000000" pitchFamily="2" charset="0"/>
                          <a:cs typeface="+mn-cs"/>
                        </a:rPr>
                        <a:t>measurable, auditable, and manageable. Perform data location analysis and security analysis to inform your overall security initiatives. Understand which departments own the most sensitive data and provide training to improve awareness.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400" kern="1200" dirty="0">
                          <a:solidFill>
                            <a:srgbClr val="2576B7"/>
                          </a:solidFill>
                          <a:latin typeface="Roboto Condensed Light" panose="02000000000000000000" pitchFamily="2" charset="0"/>
                          <a:ea typeface="Roboto Condensed Light" panose="02000000000000000000" pitchFamily="2" charset="0"/>
                          <a:cs typeface="+mn-cs"/>
                        </a:rPr>
                        <a:t>Use the classification distribution visuals to make strategic decisions such as which security controls and processes </a:t>
                      </a:r>
                      <a:r>
                        <a:rPr lang="en-US" sz="1400" dirty="0">
                          <a:solidFill>
                            <a:srgbClr val="2576B7"/>
                          </a:solidFill>
                          <a:latin typeface="Roboto Condensed Light" panose="02000000000000000000" pitchFamily="2" charset="0"/>
                          <a:ea typeface="Roboto Condensed Light" panose="02000000000000000000" pitchFamily="2" charset="0"/>
                        </a:rPr>
                        <a:t>your organization should expand and which repositories it should consolidate.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alpha val="23000"/>
                      </a:schemeClr>
                    </a:solidFill>
                  </a:tcPr>
                </a:tc>
                <a:extLst>
                  <a:ext uri="{0D108BD9-81ED-4DB2-BD59-A6C34878D82A}">
                    <a16:rowId xmlns:a16="http://schemas.microsoft.com/office/drawing/2014/main" val="4099423048"/>
                  </a:ext>
                </a:extLst>
              </a:tr>
            </a:tbl>
          </a:graphicData>
        </a:graphic>
      </p:graphicFrame>
      <p:sp>
        <p:nvSpPr>
          <p:cNvPr id="9" name="TextBox 8">
            <a:extLst>
              <a:ext uri="{FF2B5EF4-FFF2-40B4-BE49-F238E27FC236}">
                <a16:creationId xmlns:a16="http://schemas.microsoft.com/office/drawing/2014/main" id="{BE671B34-C38C-4D42-A68E-0A0B72BD0680}"/>
              </a:ext>
            </a:extLst>
          </p:cNvPr>
          <p:cNvSpPr txBox="1"/>
          <p:nvPr/>
        </p:nvSpPr>
        <p:spPr>
          <a:xfrm>
            <a:off x="354106" y="2135728"/>
            <a:ext cx="2644071" cy="1091389"/>
          </a:xfrm>
          <a:prstGeom prst="rect">
            <a:avLst/>
          </a:prstGeom>
          <a:noFill/>
        </p:spPr>
        <p:txBody>
          <a:bodyPr wrap="square">
            <a:spAutoFit/>
          </a:bodyPr>
          <a:lstStyle/>
          <a:p>
            <a:r>
              <a:rPr lang="en-US" sz="1800" b="1" spc="-30" dirty="0">
                <a:solidFill>
                  <a:srgbClr val="FFFFFF"/>
                </a:solidFill>
                <a:latin typeface="Montserrat" pitchFamily="2" charset="77"/>
              </a:rPr>
              <a:t>Provide your data the protection it deserves.</a:t>
            </a:r>
            <a:br>
              <a:rPr lang="en-US" dirty="0"/>
            </a:br>
            <a:endParaRPr lang="en-CA" dirty="0"/>
          </a:p>
        </p:txBody>
      </p:sp>
    </p:spTree>
    <p:extLst>
      <p:ext uri="{BB962C8B-B14F-4D97-AF65-F5344CB8AC3E}">
        <p14:creationId xmlns:p14="http://schemas.microsoft.com/office/powerpoint/2010/main" val="2375331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0D9677-87CA-48D6-9BD8-9192B4E21A48}"/>
              </a:ext>
            </a:extLst>
          </p:cNvPr>
          <p:cNvPicPr>
            <a:picLocks noChangeAspect="1"/>
          </p:cNvPicPr>
          <p:nvPr/>
        </p:nvPicPr>
        <p:blipFill>
          <a:blip r:embed="rId2"/>
          <a:stretch>
            <a:fillRect/>
          </a:stretch>
        </p:blipFill>
        <p:spPr>
          <a:xfrm>
            <a:off x="10137827" y="2518824"/>
            <a:ext cx="892135" cy="851685"/>
          </a:xfrm>
          <a:prstGeom prst="rect">
            <a:avLst/>
          </a:prstGeom>
          <a:effectLst>
            <a:outerShdw blurRad="50800" dist="38100" dir="2700000" algn="tl" rotWithShape="0">
              <a:prstClr val="black">
                <a:alpha val="40000"/>
              </a:prstClr>
            </a:outerShdw>
          </a:effectLst>
        </p:spPr>
      </p:pic>
      <p:sp>
        <p:nvSpPr>
          <p:cNvPr id="9" name="Rectangle 8">
            <a:extLst>
              <a:ext uri="{FF2B5EF4-FFF2-40B4-BE49-F238E27FC236}">
                <a16:creationId xmlns:a16="http://schemas.microsoft.com/office/drawing/2014/main" id="{176BB3CB-E573-174B-83BB-8EEF9C3E5BF1}"/>
              </a:ext>
            </a:extLst>
          </p:cNvPr>
          <p:cNvSpPr/>
          <p:nvPr/>
        </p:nvSpPr>
        <p:spPr>
          <a:xfrm>
            <a:off x="0" y="0"/>
            <a:ext cx="4260850"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1E5E92"/>
              </a:solidFill>
              <a:effectLst/>
              <a:uLnTx/>
              <a:uFillTx/>
              <a:latin typeface="Calibri" panose="020F0502020204030204"/>
              <a:ea typeface="+mn-ea"/>
              <a:cs typeface="+mn-cs"/>
            </a:endParaRPr>
          </a:p>
        </p:txBody>
      </p:sp>
      <p:sp>
        <p:nvSpPr>
          <p:cNvPr id="7" name="Text Placeholder 6">
            <a:extLst>
              <a:ext uri="{FF2B5EF4-FFF2-40B4-BE49-F238E27FC236}">
                <a16:creationId xmlns:a16="http://schemas.microsoft.com/office/drawing/2014/main" id="{E26898AF-7A03-F140-B7B4-6BF59FD40A8E}"/>
              </a:ext>
            </a:extLst>
          </p:cNvPr>
          <p:cNvSpPr>
            <a:spLocks noGrp="1"/>
          </p:cNvSpPr>
          <p:nvPr>
            <p:ph type="body" sz="quarter" idx="11"/>
          </p:nvPr>
        </p:nvSpPr>
        <p:spPr>
          <a:xfrm>
            <a:off x="5226982" y="1178421"/>
            <a:ext cx="5686987" cy="456696"/>
          </a:xfrm>
        </p:spPr>
        <p:txBody>
          <a:bodyPr/>
          <a:lstStyle/>
          <a:p>
            <a:pPr lvl="0">
              <a:lnSpc>
                <a:spcPct val="100000"/>
              </a:lnSpc>
            </a:pPr>
            <a:r>
              <a:rPr lang="en-US" sz="1400" dirty="0">
                <a:solidFill>
                  <a:srgbClr val="000000"/>
                </a:solidFill>
                <a:latin typeface="Montserrat" pitchFamily="2" charset="77"/>
              </a:rPr>
              <a:t>Each step of this blueprint is accompanied by supporting deliverables to help you accomplish your goals:</a:t>
            </a:r>
          </a:p>
          <a:p>
            <a:endParaRPr lang="en-US" sz="1800" dirty="0">
              <a:solidFill>
                <a:srgbClr val="000000"/>
              </a:solidFill>
            </a:endParaRPr>
          </a:p>
        </p:txBody>
      </p:sp>
      <p:sp>
        <p:nvSpPr>
          <p:cNvPr id="4" name="Title 3">
            <a:extLst>
              <a:ext uri="{FF2B5EF4-FFF2-40B4-BE49-F238E27FC236}">
                <a16:creationId xmlns:a16="http://schemas.microsoft.com/office/drawing/2014/main" id="{58FD480F-D98C-5C4A-9642-E63AD86D3330}"/>
              </a:ext>
            </a:extLst>
          </p:cNvPr>
          <p:cNvSpPr>
            <a:spLocks noGrp="1"/>
          </p:cNvSpPr>
          <p:nvPr>
            <p:ph type="title"/>
          </p:nvPr>
        </p:nvSpPr>
        <p:spPr>
          <a:xfrm>
            <a:off x="5194300" y="542721"/>
            <a:ext cx="5956300" cy="605627"/>
          </a:xfrm>
        </p:spPr>
        <p:txBody>
          <a:bodyPr/>
          <a:lstStyle/>
          <a:p>
            <a:r>
              <a:rPr lang="en-CA" dirty="0">
                <a:solidFill>
                  <a:srgbClr val="2576B7"/>
                </a:solidFill>
              </a:rPr>
              <a:t>Blueprint deliverables</a:t>
            </a:r>
            <a:endParaRPr lang="en-US" dirty="0">
              <a:solidFill>
                <a:srgbClr val="2576B7"/>
              </a:solidFill>
            </a:endParaRPr>
          </a:p>
        </p:txBody>
      </p:sp>
      <p:sp>
        <p:nvSpPr>
          <p:cNvPr id="10" name="Text Placeholder 6">
            <a:extLst>
              <a:ext uri="{FF2B5EF4-FFF2-40B4-BE49-F238E27FC236}">
                <a16:creationId xmlns:a16="http://schemas.microsoft.com/office/drawing/2014/main" id="{082B9CCD-7DA0-4B2D-BFEC-F2E76798C491}"/>
              </a:ext>
            </a:extLst>
          </p:cNvPr>
          <p:cNvSpPr txBox="1">
            <a:spLocks/>
          </p:cNvSpPr>
          <p:nvPr/>
        </p:nvSpPr>
        <p:spPr>
          <a:xfrm>
            <a:off x="357173" y="641075"/>
            <a:ext cx="2719621" cy="45663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solidFill>
                <a:effectLst/>
                <a:uLnTx/>
                <a:uFillTx/>
                <a:latin typeface="Montserrat SemiBold" pitchFamily="2" charset="77"/>
                <a:ea typeface="+mn-ea"/>
                <a:cs typeface="Arial" panose="020B0604020202020204" pitchFamily="34" charset="0"/>
              </a:rPr>
              <a:t>Key deliverable</a:t>
            </a:r>
            <a:r>
              <a:rPr kumimoji="0" lang="en-US" sz="2000" b="0" i="0" u="none" strike="noStrike" kern="1200" cap="none" spc="0" normalizeH="0" baseline="0" noProof="0" dirty="0">
                <a:ln>
                  <a:noFill/>
                </a:ln>
                <a:solidFill>
                  <a:srgbClr val="FFFFFF"/>
                </a:solidFill>
                <a:effectLst/>
                <a:uLnTx/>
                <a:uFillTx/>
                <a:latin typeface="Montserrat SemiBold" pitchFamily="2" charset="77"/>
                <a:ea typeface="+mn-ea"/>
                <a:cs typeface="Arial" panose="020B0604020202020204" pitchFamily="34" charset="0"/>
              </a:rPr>
              <a:t>:</a:t>
            </a:r>
          </a:p>
        </p:txBody>
      </p:sp>
      <p:sp>
        <p:nvSpPr>
          <p:cNvPr id="12" name="TextBox 11">
            <a:extLst>
              <a:ext uri="{FF2B5EF4-FFF2-40B4-BE49-F238E27FC236}">
                <a16:creationId xmlns:a16="http://schemas.microsoft.com/office/drawing/2014/main" id="{569449DD-6B21-4B47-B1C6-FB02CD3414D0}"/>
              </a:ext>
            </a:extLst>
          </p:cNvPr>
          <p:cNvSpPr txBox="1"/>
          <p:nvPr/>
        </p:nvSpPr>
        <p:spPr>
          <a:xfrm>
            <a:off x="4407121" y="2540713"/>
            <a:ext cx="2449019" cy="1054135"/>
          </a:xfrm>
          <a:prstGeom prst="rect">
            <a:avLst/>
          </a:prstGeom>
        </p:spPr>
        <p:txBody>
          <a:bodyPr vert="horz" wrap="square" lIns="0" tIns="0" rIns="0" bIns="0" rtlCol="0">
            <a:spAutoFit/>
          </a:bodyPr>
          <a:lstStyle/>
          <a:p>
            <a:pPr marL="289917" marR="242951" lvl="1" indent="0" algn="ctr" defTabSz="554437" rtl="0" eaLnBrk="1" fontAlgn="auto" latinLnBrk="0" hangingPunct="1">
              <a:lnSpc>
                <a:spcPct val="100000"/>
              </a:lnSpc>
              <a:spcBef>
                <a:spcPts val="55"/>
              </a:spcBef>
              <a:spcAft>
                <a:spcPts val="0"/>
              </a:spcAft>
              <a:buClrTx/>
              <a:buSzTx/>
              <a:buFontTx/>
              <a:buNone/>
              <a:tabLst/>
              <a:defRPr/>
            </a:pPr>
            <a:r>
              <a:rPr kumimoji="0" lang="en-US" sz="1100" b="0" i="0" u="none" strike="noStrike" kern="1200" cap="none" spc="-30" normalizeH="0" baseline="0" noProof="0" dirty="0">
                <a:ln>
                  <a:noFill/>
                </a:ln>
                <a:solidFill>
                  <a:srgbClr val="2576B7"/>
                </a:solidFill>
                <a:effectLst/>
                <a:uLnTx/>
                <a:uFillTx/>
                <a:latin typeface="Montserrat" pitchFamily="2" charset="77"/>
                <a:ea typeface="+mn-ea"/>
                <a:cs typeface="+mn-cs"/>
              </a:rPr>
              <a:t>Steering Committee Charter</a:t>
            </a:r>
            <a:br>
              <a:rPr kumimoji="0" lang="en-US" sz="1100" b="0" i="0" u="none" strike="noStrike" kern="1200" cap="none" spc="-30" normalizeH="0" baseline="0" noProof="0" dirty="0">
                <a:ln>
                  <a:noFill/>
                </a:ln>
                <a:solidFill>
                  <a:srgbClr val="2576B7"/>
                </a:solidFill>
                <a:effectLst/>
                <a:uLnTx/>
                <a:uFillTx/>
                <a:latin typeface="Montserrat" pitchFamily="2" charset="77"/>
                <a:ea typeface="+mn-ea"/>
                <a:cs typeface="+mn-cs"/>
              </a:rPr>
            </a:br>
            <a:r>
              <a:rPr kumimoji="0" lang="en-US" sz="1100" b="0" i="0" u="none" strike="noStrike" kern="1200" cap="none" spc="-30" normalizeH="0" baseline="0" noProof="0" dirty="0">
                <a:ln>
                  <a:noFill/>
                </a:ln>
                <a:solidFill>
                  <a:srgbClr val="2576B7"/>
                </a:solidFill>
                <a:effectLst/>
                <a:uLnTx/>
                <a:uFillTx/>
                <a:latin typeface="Montserrat" pitchFamily="2" charset="77"/>
                <a:ea typeface="+mn-ea"/>
                <a:cs typeface="+mn-cs"/>
              </a:rPr>
              <a:t>Classification Policy</a:t>
            </a:r>
          </a:p>
          <a:p>
            <a:pPr marL="289917" marR="242951" lvl="1" indent="0" algn="ctr" defTabSz="554437" rtl="0" eaLnBrk="1" fontAlgn="auto" latinLnBrk="0" hangingPunct="1">
              <a:lnSpc>
                <a:spcPct val="100000"/>
              </a:lnSpc>
              <a:spcBef>
                <a:spcPts val="55"/>
              </a:spcBef>
              <a:spcAft>
                <a:spcPts val="0"/>
              </a:spcAft>
              <a:buClrTx/>
              <a:buSzTx/>
              <a:buFontTx/>
              <a:buNone/>
              <a:tabLst/>
              <a:defRPr/>
            </a:pPr>
            <a:r>
              <a:rPr kumimoji="0" lang="en-US" sz="1100" b="0" i="0" u="none" strike="noStrike" kern="1200" cap="none" spc="-30" normalizeH="0" baseline="0" noProof="0" dirty="0">
                <a:ln>
                  <a:noFill/>
                </a:ln>
                <a:solidFill>
                  <a:srgbClr val="2576B7"/>
                </a:solidFill>
                <a:effectLst/>
                <a:uLnTx/>
                <a:uFillTx/>
                <a:latin typeface="Montserrat" pitchFamily="2" charset="77"/>
                <a:ea typeface="+mn-ea"/>
                <a:cs typeface="+mn-cs"/>
              </a:rPr>
              <a:t>Classification Standard</a:t>
            </a:r>
          </a:p>
          <a:p>
            <a:pPr marL="289917" marR="242951" lvl="1" indent="0" algn="ctr" defTabSz="554437" rtl="0" eaLnBrk="1" fontAlgn="auto" latinLnBrk="0" hangingPunct="1">
              <a:lnSpc>
                <a:spcPct val="100000"/>
              </a:lnSpc>
              <a:spcBef>
                <a:spcPts val="55"/>
              </a:spcBef>
              <a:spcAft>
                <a:spcPts val="0"/>
              </a:spcAft>
              <a:buClrTx/>
              <a:buSzTx/>
              <a:buFontTx/>
              <a:buNone/>
              <a:tabLst/>
              <a:defRPr/>
            </a:pPr>
            <a:r>
              <a:rPr kumimoji="0" lang="en-US" sz="1100" b="0" i="0" u="none" strike="noStrike" kern="1200" cap="none" spc="-30" normalizeH="0" baseline="0" noProof="0" dirty="0">
                <a:ln>
                  <a:noFill/>
                </a:ln>
                <a:solidFill>
                  <a:srgbClr val="2576B7"/>
                </a:solidFill>
                <a:effectLst/>
                <a:uLnTx/>
                <a:uFillTx/>
                <a:latin typeface="Montserrat" pitchFamily="2" charset="77"/>
                <a:ea typeface="+mn-ea"/>
                <a:cs typeface="+mn-cs"/>
              </a:rPr>
              <a:t>Data Classification RACI</a:t>
            </a:r>
          </a:p>
          <a:p>
            <a:pPr marL="289917" marR="242951" lvl="1" indent="0" algn="ctr" defTabSz="554437" rtl="0" eaLnBrk="1" fontAlgn="auto" latinLnBrk="0" hangingPunct="1">
              <a:lnSpc>
                <a:spcPct val="100000"/>
              </a:lnSpc>
              <a:spcBef>
                <a:spcPts val="55"/>
              </a:spcBef>
              <a:spcAft>
                <a:spcPts val="0"/>
              </a:spcAft>
              <a:buClrTx/>
              <a:buSzTx/>
              <a:buFontTx/>
              <a:buNone/>
              <a:tabLst/>
              <a:defRPr/>
            </a:pPr>
            <a:r>
              <a:rPr kumimoji="0" lang="en-US" sz="1100" b="0" i="0" u="none" strike="noStrike" kern="1200" cap="none" spc="-30" normalizeH="0" baseline="0" noProof="0" dirty="0">
                <a:ln>
                  <a:noFill/>
                </a:ln>
                <a:solidFill>
                  <a:srgbClr val="2576B7"/>
                </a:solidFill>
                <a:effectLst/>
                <a:uLnTx/>
                <a:uFillTx/>
                <a:latin typeface="Montserrat" pitchFamily="2" charset="77"/>
                <a:ea typeface="+mn-ea"/>
                <a:cs typeface="+mn-cs"/>
              </a:rPr>
              <a:t>User Data Handling Requirements</a:t>
            </a:r>
          </a:p>
        </p:txBody>
      </p:sp>
      <p:sp>
        <p:nvSpPr>
          <p:cNvPr id="13" name="Text Placeholder 7">
            <a:extLst>
              <a:ext uri="{FF2B5EF4-FFF2-40B4-BE49-F238E27FC236}">
                <a16:creationId xmlns:a16="http://schemas.microsoft.com/office/drawing/2014/main" id="{883DD862-27A6-49BD-B644-3AA5AA9A8E3B}"/>
              </a:ext>
            </a:extLst>
          </p:cNvPr>
          <p:cNvSpPr txBox="1">
            <a:spLocks/>
          </p:cNvSpPr>
          <p:nvPr/>
        </p:nvSpPr>
        <p:spPr>
          <a:xfrm>
            <a:off x="4978350" y="3738030"/>
            <a:ext cx="1459541" cy="323645"/>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rPr>
              <a:t>Develop a Classification Program</a:t>
            </a:r>
          </a:p>
        </p:txBody>
      </p:sp>
      <p:sp>
        <p:nvSpPr>
          <p:cNvPr id="19" name="TextBox 18">
            <a:extLst>
              <a:ext uri="{FF2B5EF4-FFF2-40B4-BE49-F238E27FC236}">
                <a16:creationId xmlns:a16="http://schemas.microsoft.com/office/drawing/2014/main" id="{3F40C270-1BB1-47ED-B351-7E5BA06F2437}"/>
              </a:ext>
            </a:extLst>
          </p:cNvPr>
          <p:cNvSpPr txBox="1"/>
          <p:nvPr/>
        </p:nvSpPr>
        <p:spPr>
          <a:xfrm>
            <a:off x="6533288" y="4799039"/>
            <a:ext cx="1964222" cy="897682"/>
          </a:xfrm>
          <a:prstGeom prst="rect">
            <a:avLst/>
          </a:prstGeom>
        </p:spPr>
        <p:txBody>
          <a:bodyPr vert="horz" wrap="square" lIns="0" tIns="0" rIns="0" bIns="0" rtlCol="0">
            <a:spAutoFit/>
          </a:bodyPr>
          <a:lstStyle/>
          <a:p>
            <a:pPr marL="289917" marR="242951" lvl="1" indent="0" algn="ctr" defTabSz="554437" rtl="0" eaLnBrk="1" fontAlgn="auto" latinLnBrk="0" hangingPunct="1">
              <a:lnSpc>
                <a:spcPct val="100000"/>
              </a:lnSpc>
              <a:spcBef>
                <a:spcPts val="55"/>
              </a:spcBef>
              <a:spcAft>
                <a:spcPts val="0"/>
              </a:spcAft>
              <a:buClrTx/>
              <a:buSzTx/>
              <a:buFontTx/>
              <a:buNone/>
              <a:tabLst/>
              <a:defRPr/>
            </a:pPr>
            <a:r>
              <a:rPr kumimoji="0" lang="en-US" sz="1100" b="0" i="0" u="none" strike="noStrike" kern="1200" cap="none" spc="-30" normalizeH="0" baseline="0" noProof="0" dirty="0">
                <a:ln>
                  <a:noFill/>
                </a:ln>
                <a:solidFill>
                  <a:srgbClr val="2576B7"/>
                </a:solidFill>
                <a:effectLst/>
                <a:uLnTx/>
                <a:uFillTx/>
                <a:latin typeface="Montserrat" pitchFamily="2" charset="77"/>
                <a:ea typeface="+mn-ea"/>
                <a:cs typeface="+mn-cs"/>
              </a:rPr>
              <a:t>Inventory Tool</a:t>
            </a:r>
          </a:p>
          <a:p>
            <a:pPr marL="289917" marR="242951" lvl="1" indent="0" algn="ctr" defTabSz="554437" rtl="0" eaLnBrk="1" fontAlgn="auto" latinLnBrk="0" hangingPunct="1">
              <a:lnSpc>
                <a:spcPct val="100000"/>
              </a:lnSpc>
              <a:spcBef>
                <a:spcPts val="55"/>
              </a:spcBef>
              <a:spcAft>
                <a:spcPts val="0"/>
              </a:spcAft>
              <a:buClrTx/>
              <a:buSzTx/>
              <a:buFontTx/>
              <a:buNone/>
              <a:tabLst/>
              <a:defRPr/>
            </a:pPr>
            <a:r>
              <a:rPr kumimoji="0" lang="en-US" sz="1100" b="0" i="0" u="none" strike="noStrike" kern="1200" cap="none" spc="-30" normalizeH="0" baseline="0" noProof="0" dirty="0">
                <a:ln>
                  <a:noFill/>
                </a:ln>
                <a:solidFill>
                  <a:srgbClr val="2576B7"/>
                </a:solidFill>
                <a:effectLst/>
                <a:uLnTx/>
                <a:uFillTx/>
                <a:latin typeface="Montserrat" pitchFamily="2" charset="77"/>
                <a:ea typeface="+mn-ea"/>
                <a:cs typeface="+mn-cs"/>
              </a:rPr>
              <a:t>Verification Tool</a:t>
            </a:r>
          </a:p>
          <a:p>
            <a:pPr marL="289917" marR="242951" lvl="1" indent="0" algn="ctr" defTabSz="554437" rtl="0" eaLnBrk="1" fontAlgn="auto" latinLnBrk="0" hangingPunct="1">
              <a:lnSpc>
                <a:spcPct val="100000"/>
              </a:lnSpc>
              <a:spcBef>
                <a:spcPts val="55"/>
              </a:spcBef>
              <a:spcAft>
                <a:spcPts val="0"/>
              </a:spcAft>
              <a:buClrTx/>
              <a:buSzTx/>
              <a:buFontTx/>
              <a:buNone/>
              <a:tabLst/>
              <a:defRPr/>
            </a:pPr>
            <a:r>
              <a:rPr kumimoji="0" lang="en-US" sz="1100" b="0" i="0" u="none" strike="noStrike" kern="1200" cap="none" spc="-30" normalizeH="0" baseline="0" noProof="0" dirty="0">
                <a:ln>
                  <a:noFill/>
                </a:ln>
                <a:solidFill>
                  <a:srgbClr val="2576B7"/>
                </a:solidFill>
                <a:effectLst/>
                <a:uLnTx/>
                <a:uFillTx/>
                <a:latin typeface="Montserrat" pitchFamily="2" charset="77"/>
                <a:ea typeface="+mn-ea"/>
                <a:cs typeface="+mn-cs"/>
              </a:rPr>
              <a:t>Metrics Tracking Tool</a:t>
            </a:r>
          </a:p>
          <a:p>
            <a:pPr marL="289917" marR="242951" lvl="1" indent="0" algn="ctr" defTabSz="554437" rtl="0" eaLnBrk="1" fontAlgn="auto" latinLnBrk="0" hangingPunct="1">
              <a:lnSpc>
                <a:spcPct val="100000"/>
              </a:lnSpc>
              <a:spcBef>
                <a:spcPts val="55"/>
              </a:spcBef>
              <a:spcAft>
                <a:spcPts val="0"/>
              </a:spcAft>
              <a:buClrTx/>
              <a:buSzTx/>
              <a:buFontTx/>
              <a:buNone/>
              <a:tabLst/>
              <a:defRPr/>
            </a:pPr>
            <a:r>
              <a:rPr kumimoji="0" lang="en-US" sz="1100" b="0" i="0" u="none" strike="noStrike" kern="1200" cap="none" spc="-30" normalizeH="0" baseline="0" noProof="0" dirty="0">
                <a:ln>
                  <a:noFill/>
                </a:ln>
                <a:solidFill>
                  <a:srgbClr val="2576B7"/>
                </a:solidFill>
                <a:effectLst/>
                <a:uLnTx/>
                <a:uFillTx/>
                <a:latin typeface="Montserrat" pitchFamily="2" charset="77"/>
                <a:ea typeface="+mn-ea"/>
                <a:cs typeface="+mn-cs"/>
              </a:rPr>
              <a:t>Awareness Pamphlet</a:t>
            </a:r>
          </a:p>
          <a:p>
            <a:pPr marL="289917" marR="242951" lvl="1" indent="0" algn="ctr" defTabSz="554437" rtl="0" eaLnBrk="1" fontAlgn="auto" latinLnBrk="0" hangingPunct="1">
              <a:lnSpc>
                <a:spcPct val="100000"/>
              </a:lnSpc>
              <a:spcBef>
                <a:spcPts val="55"/>
              </a:spcBef>
              <a:spcAft>
                <a:spcPts val="0"/>
              </a:spcAft>
              <a:buClrTx/>
              <a:buSzTx/>
              <a:buFontTx/>
              <a:buNone/>
              <a:tabLst/>
              <a:defRPr/>
            </a:pPr>
            <a:r>
              <a:rPr kumimoji="0" lang="en-US" sz="1100" b="0" i="0" u="none" strike="noStrike" kern="1200" cap="none" spc="-30" normalizeH="0" baseline="0" noProof="0" dirty="0">
                <a:ln>
                  <a:noFill/>
                </a:ln>
                <a:solidFill>
                  <a:srgbClr val="2576B7"/>
                </a:solidFill>
                <a:effectLst/>
                <a:uLnTx/>
                <a:uFillTx/>
                <a:latin typeface="Montserrat" pitchFamily="2" charset="77"/>
                <a:ea typeface="+mn-ea"/>
                <a:cs typeface="+mn-cs"/>
              </a:rPr>
              <a:t>Awareness Poster</a:t>
            </a:r>
          </a:p>
        </p:txBody>
      </p:sp>
      <p:sp>
        <p:nvSpPr>
          <p:cNvPr id="20" name="Text Placeholder 7">
            <a:extLst>
              <a:ext uri="{FF2B5EF4-FFF2-40B4-BE49-F238E27FC236}">
                <a16:creationId xmlns:a16="http://schemas.microsoft.com/office/drawing/2014/main" id="{E62AF2FE-EEEF-4035-B6A8-B7A5BA0F9FBF}"/>
              </a:ext>
            </a:extLst>
          </p:cNvPr>
          <p:cNvSpPr txBox="1">
            <a:spLocks/>
          </p:cNvSpPr>
          <p:nvPr/>
        </p:nvSpPr>
        <p:spPr>
          <a:xfrm>
            <a:off x="6768825" y="5794622"/>
            <a:ext cx="1568304" cy="592979"/>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rPr>
              <a:t>Implement the classification program to ensure appropriate levels of protection</a:t>
            </a:r>
            <a:endParaRPr kumimoji="0" lang="en-CA"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endParaRPr>
          </a:p>
        </p:txBody>
      </p:sp>
      <p:sp>
        <p:nvSpPr>
          <p:cNvPr id="22" name="TextBox 21">
            <a:extLst>
              <a:ext uri="{FF2B5EF4-FFF2-40B4-BE49-F238E27FC236}">
                <a16:creationId xmlns:a16="http://schemas.microsoft.com/office/drawing/2014/main" id="{A099B95D-3827-48AF-8DF9-3D996A6D6405}"/>
              </a:ext>
            </a:extLst>
          </p:cNvPr>
          <p:cNvSpPr txBox="1"/>
          <p:nvPr/>
        </p:nvSpPr>
        <p:spPr>
          <a:xfrm>
            <a:off x="8195486" y="2655375"/>
            <a:ext cx="2110289" cy="338554"/>
          </a:xfrm>
          <a:prstGeom prst="rect">
            <a:avLst/>
          </a:prstGeom>
        </p:spPr>
        <p:txBody>
          <a:bodyPr vert="horz" wrap="square" lIns="0" tIns="0" rIns="0" bIns="0" rtlCol="0">
            <a:spAutoFit/>
          </a:bodyPr>
          <a:lstStyle/>
          <a:p>
            <a:pPr marL="289917" marR="242951" lvl="1" indent="0" algn="ctr" defTabSz="554437" rtl="0" eaLnBrk="1" fontAlgn="auto" latinLnBrk="0" hangingPunct="1">
              <a:lnSpc>
                <a:spcPct val="100000"/>
              </a:lnSpc>
              <a:spcBef>
                <a:spcPts val="55"/>
              </a:spcBef>
              <a:spcAft>
                <a:spcPts val="0"/>
              </a:spcAft>
              <a:buClrTx/>
              <a:buSzTx/>
              <a:buFontTx/>
              <a:buNone/>
              <a:tabLst/>
              <a:defRPr/>
            </a:pPr>
            <a:r>
              <a:rPr kumimoji="0" lang="en-US" sz="1100" b="0" i="0" u="none" strike="noStrike" kern="1200" cap="none" spc="-30" normalizeH="0" baseline="0" noProof="0" dirty="0">
                <a:ln>
                  <a:noFill/>
                </a:ln>
                <a:solidFill>
                  <a:srgbClr val="2576B7"/>
                </a:solidFill>
                <a:effectLst/>
                <a:uLnTx/>
                <a:uFillTx/>
                <a:latin typeface="Montserrat" pitchFamily="2" charset="77"/>
                <a:ea typeface="+mn-ea"/>
                <a:cs typeface="+mn-cs"/>
              </a:rPr>
              <a:t>Data Discovery Interview Tracking</a:t>
            </a:r>
          </a:p>
        </p:txBody>
      </p:sp>
      <p:sp>
        <p:nvSpPr>
          <p:cNvPr id="23" name="Text Placeholder 7">
            <a:extLst>
              <a:ext uri="{FF2B5EF4-FFF2-40B4-BE49-F238E27FC236}">
                <a16:creationId xmlns:a16="http://schemas.microsoft.com/office/drawing/2014/main" id="{F3AD2D30-E8D4-496B-A0FA-E6B5ADE9B4F2}"/>
              </a:ext>
            </a:extLst>
          </p:cNvPr>
          <p:cNvSpPr txBox="1">
            <a:spLocks/>
          </p:cNvSpPr>
          <p:nvPr/>
        </p:nvSpPr>
        <p:spPr>
          <a:xfrm>
            <a:off x="8510456" y="3035428"/>
            <a:ext cx="1492116" cy="702602"/>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CA"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rPr>
              <a:t>Incorporate human and technology-based tools to simplify discovery</a:t>
            </a:r>
          </a:p>
        </p:txBody>
      </p:sp>
      <p:sp>
        <p:nvSpPr>
          <p:cNvPr id="29" name="Rectangle 28">
            <a:extLst>
              <a:ext uri="{FF2B5EF4-FFF2-40B4-BE49-F238E27FC236}">
                <a16:creationId xmlns:a16="http://schemas.microsoft.com/office/drawing/2014/main" id="{EF584645-5E2C-4554-AC9F-77DC7EE720BE}"/>
              </a:ext>
            </a:extLst>
          </p:cNvPr>
          <p:cNvSpPr/>
          <p:nvPr/>
        </p:nvSpPr>
        <p:spPr>
          <a:xfrm>
            <a:off x="552560" y="2993929"/>
            <a:ext cx="3152453" cy="1600438"/>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Use this tool to define your classification scheme, track and consolidate the classification of corporate assets, and gain visibility into the location and security of your organization’s most sensitive data.</a:t>
            </a:r>
            <a:endParaRPr kumimoji="0" lang="en-CA" sz="1400" b="0" i="0" u="none" strike="noStrike" kern="1200" cap="none" spc="0" normalizeH="0" baseline="0" noProof="0" dirty="0">
              <a:ln>
                <a:noFill/>
              </a:ln>
              <a:solidFill>
                <a:srgbClr val="FFFFFF"/>
              </a:solidFill>
              <a:effectLst/>
              <a:uLnTx/>
              <a:uFillTx/>
              <a:latin typeface="Montserrat" panose="00000500000000000000" pitchFamily="2" charset="0"/>
              <a:ea typeface="+mn-ea"/>
              <a:cs typeface="+mn-cs"/>
            </a:endParaRPr>
          </a:p>
        </p:txBody>
      </p:sp>
      <p:sp>
        <p:nvSpPr>
          <p:cNvPr id="31" name="TextBox 30">
            <a:extLst>
              <a:ext uri="{FF2B5EF4-FFF2-40B4-BE49-F238E27FC236}">
                <a16:creationId xmlns:a16="http://schemas.microsoft.com/office/drawing/2014/main" id="{5891C79E-7977-4273-B86A-623CEC9EC3AC}"/>
              </a:ext>
            </a:extLst>
          </p:cNvPr>
          <p:cNvSpPr txBox="1"/>
          <p:nvPr/>
        </p:nvSpPr>
        <p:spPr>
          <a:xfrm>
            <a:off x="863035" y="1931839"/>
            <a:ext cx="2342845" cy="830997"/>
          </a:xfrm>
          <a:prstGeom prst="rect">
            <a:avLst/>
          </a:prstGeom>
        </p:spPr>
        <p:txBody>
          <a:bodyPr vert="horz" wrap="square" lIns="0" tIns="0" rIns="0" bIns="0" rtlCol="0">
            <a:spAutoFit/>
          </a:bodyPr>
          <a:lstStyle/>
          <a:p>
            <a:pPr marL="289917" marR="242951" lvl="1" indent="0" algn="ctr" defTabSz="554437" rtl="0" eaLnBrk="1" fontAlgn="auto" latinLnBrk="0" hangingPunct="1">
              <a:lnSpc>
                <a:spcPct val="100000"/>
              </a:lnSpc>
              <a:spcBef>
                <a:spcPts val="55"/>
              </a:spcBef>
              <a:spcAft>
                <a:spcPts val="0"/>
              </a:spcAft>
              <a:buClrTx/>
              <a:buSzTx/>
              <a:buFontTx/>
              <a:buNone/>
              <a:tabLst/>
              <a:defRPr/>
            </a:pPr>
            <a:r>
              <a:rPr kumimoji="0" lang="en-US" sz="1800" b="1" i="0" u="none" strike="noStrike" kern="1200" cap="none" spc="-30" normalizeH="0" baseline="0" noProof="0" dirty="0">
                <a:ln>
                  <a:noFill/>
                </a:ln>
                <a:solidFill>
                  <a:srgbClr val="FFFFFF"/>
                </a:solidFill>
                <a:effectLst/>
                <a:uLnTx/>
                <a:uFillTx/>
                <a:latin typeface="Montserrat" pitchFamily="2" charset="77"/>
                <a:ea typeface="+mn-ea"/>
                <a:cs typeface="Arial Narrow"/>
              </a:rPr>
              <a:t>Data Classification Inventory Tool</a:t>
            </a:r>
          </a:p>
        </p:txBody>
      </p:sp>
      <p:pic>
        <p:nvPicPr>
          <p:cNvPr id="44" name="Picture 43">
            <a:extLst>
              <a:ext uri="{FF2B5EF4-FFF2-40B4-BE49-F238E27FC236}">
                <a16:creationId xmlns:a16="http://schemas.microsoft.com/office/drawing/2014/main" id="{CD0E7B67-5710-48CB-87B3-49D1CE45E1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73204" y="1891379"/>
            <a:ext cx="634917" cy="634917"/>
          </a:xfrm>
          <a:prstGeom prst="rect">
            <a:avLst/>
          </a:prstGeom>
        </p:spPr>
      </p:pic>
      <p:pic>
        <p:nvPicPr>
          <p:cNvPr id="45" name="Picture 44">
            <a:extLst>
              <a:ext uri="{FF2B5EF4-FFF2-40B4-BE49-F238E27FC236}">
                <a16:creationId xmlns:a16="http://schemas.microsoft.com/office/drawing/2014/main" id="{DC53A00C-428A-47AD-8649-24E7DAC5060C}"/>
              </a:ext>
            </a:extLst>
          </p:cNvPr>
          <p:cNvPicPr>
            <a:picLocks noChangeAspect="1"/>
          </p:cNvPicPr>
          <p:nvPr/>
        </p:nvPicPr>
        <p:blipFill>
          <a:blip r:embed="rId4"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8933171" y="1855432"/>
            <a:ext cx="634918" cy="634918"/>
          </a:xfrm>
          <a:prstGeom prst="rect">
            <a:avLst/>
          </a:prstGeom>
        </p:spPr>
      </p:pic>
      <p:pic>
        <p:nvPicPr>
          <p:cNvPr id="46" name="Picture 45">
            <a:extLst>
              <a:ext uri="{FF2B5EF4-FFF2-40B4-BE49-F238E27FC236}">
                <a16:creationId xmlns:a16="http://schemas.microsoft.com/office/drawing/2014/main" id="{FC054DAD-37AB-42FA-8B20-78175E89D380}"/>
              </a:ext>
            </a:extLst>
          </p:cNvPr>
          <p:cNvPicPr>
            <a:picLocks noChangeAspect="1"/>
          </p:cNvPicPr>
          <p:nvPr/>
        </p:nvPicPr>
        <p:blipFill>
          <a:blip r:embed="rId4"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461876" y="1891379"/>
            <a:ext cx="634918" cy="634918"/>
          </a:xfrm>
          <a:prstGeom prst="rect">
            <a:avLst/>
          </a:prstGeom>
        </p:spPr>
      </p:pic>
      <p:pic>
        <p:nvPicPr>
          <p:cNvPr id="47" name="Picture 46">
            <a:extLst>
              <a:ext uri="{FF2B5EF4-FFF2-40B4-BE49-F238E27FC236}">
                <a16:creationId xmlns:a16="http://schemas.microsoft.com/office/drawing/2014/main" id="{9C8A64C1-A3F4-4DC4-B1D0-8A387AD3BB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09388" y="4165449"/>
            <a:ext cx="634917" cy="633534"/>
          </a:xfrm>
          <a:prstGeom prst="rect">
            <a:avLst/>
          </a:prstGeom>
        </p:spPr>
      </p:pic>
      <p:pic>
        <p:nvPicPr>
          <p:cNvPr id="48" name="Picture 47">
            <a:extLst>
              <a:ext uri="{FF2B5EF4-FFF2-40B4-BE49-F238E27FC236}">
                <a16:creationId xmlns:a16="http://schemas.microsoft.com/office/drawing/2014/main" id="{3C0BA7F3-7917-449A-B092-7770FC32E858}"/>
              </a:ext>
            </a:extLst>
          </p:cNvPr>
          <p:cNvPicPr>
            <a:picLocks noChangeAspect="1"/>
          </p:cNvPicPr>
          <p:nvPr/>
        </p:nvPicPr>
        <p:blipFill>
          <a:blip r:embed="rId4"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7398060" y="4165448"/>
            <a:ext cx="634918" cy="633535"/>
          </a:xfrm>
          <a:prstGeom prst="rect">
            <a:avLst/>
          </a:prstGeom>
        </p:spPr>
      </p:pic>
      <p:pic>
        <p:nvPicPr>
          <p:cNvPr id="49" name="Picture 48">
            <a:extLst>
              <a:ext uri="{FF2B5EF4-FFF2-40B4-BE49-F238E27FC236}">
                <a16:creationId xmlns:a16="http://schemas.microsoft.com/office/drawing/2014/main" id="{58D80662-E03E-4F28-BCF9-897E1338C3DC}"/>
              </a:ext>
            </a:extLst>
          </p:cNvPr>
          <p:cNvPicPr>
            <a:picLocks noChangeAspect="1"/>
          </p:cNvPicPr>
          <p:nvPr/>
        </p:nvPicPr>
        <p:blipFill>
          <a:blip r:embed="rId5"/>
          <a:stretch>
            <a:fillRect/>
          </a:stretch>
        </p:blipFill>
        <p:spPr>
          <a:xfrm>
            <a:off x="7084358" y="2457323"/>
            <a:ext cx="983618" cy="1257610"/>
          </a:xfrm>
          <a:prstGeom prst="rect">
            <a:avLst/>
          </a:prstGeom>
          <a:ln>
            <a:noFill/>
          </a:ln>
          <a:effectLst>
            <a:outerShdw blurRad="50800" dist="38100" dir="2700000" algn="tl" rotWithShape="0">
              <a:prstClr val="black">
                <a:alpha val="40000"/>
              </a:prstClr>
            </a:outerShdw>
          </a:effectLst>
        </p:spPr>
      </p:pic>
      <p:pic>
        <p:nvPicPr>
          <p:cNvPr id="50" name="Picture 49">
            <a:extLst>
              <a:ext uri="{FF2B5EF4-FFF2-40B4-BE49-F238E27FC236}">
                <a16:creationId xmlns:a16="http://schemas.microsoft.com/office/drawing/2014/main" id="{9188B926-7F15-4E63-8DB6-98849584840F}"/>
              </a:ext>
            </a:extLst>
          </p:cNvPr>
          <p:cNvPicPr>
            <a:picLocks noChangeAspect="1"/>
          </p:cNvPicPr>
          <p:nvPr/>
        </p:nvPicPr>
        <p:blipFill>
          <a:blip r:embed="rId6"/>
          <a:stretch>
            <a:fillRect/>
          </a:stretch>
        </p:blipFill>
        <p:spPr>
          <a:xfrm>
            <a:off x="6849844" y="2196721"/>
            <a:ext cx="995135" cy="1267361"/>
          </a:xfrm>
          <a:prstGeom prst="rect">
            <a:avLst/>
          </a:prstGeom>
          <a:ln>
            <a:noFill/>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49AEBC63-A936-40A1-BF8D-C02392B67B18}"/>
              </a:ext>
            </a:extLst>
          </p:cNvPr>
          <p:cNvPicPr>
            <a:picLocks noChangeAspect="1"/>
          </p:cNvPicPr>
          <p:nvPr/>
        </p:nvPicPr>
        <p:blipFill>
          <a:blip r:embed="rId7"/>
          <a:stretch>
            <a:fillRect/>
          </a:stretch>
        </p:blipFill>
        <p:spPr>
          <a:xfrm>
            <a:off x="10395874" y="2914960"/>
            <a:ext cx="1509451" cy="858421"/>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8E2A9705-65D2-4551-83B8-974842CDCCAB}"/>
              </a:ext>
            </a:extLst>
          </p:cNvPr>
          <p:cNvPicPr>
            <a:picLocks/>
          </p:cNvPicPr>
          <p:nvPr/>
        </p:nvPicPr>
        <p:blipFill>
          <a:blip r:embed="rId8"/>
          <a:stretch>
            <a:fillRect/>
          </a:stretch>
        </p:blipFill>
        <p:spPr>
          <a:xfrm>
            <a:off x="8531202" y="4202656"/>
            <a:ext cx="1508400" cy="860400"/>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B5C248D3-2BC9-483E-A61D-7523123B5426}"/>
              </a:ext>
            </a:extLst>
          </p:cNvPr>
          <p:cNvPicPr>
            <a:picLocks noChangeAspect="1"/>
          </p:cNvPicPr>
          <p:nvPr/>
        </p:nvPicPr>
        <p:blipFill>
          <a:blip r:embed="rId9"/>
          <a:stretch>
            <a:fillRect/>
          </a:stretch>
        </p:blipFill>
        <p:spPr>
          <a:xfrm>
            <a:off x="9173268" y="4570177"/>
            <a:ext cx="1997960" cy="860400"/>
          </a:xfrm>
          <a:prstGeom prst="rect">
            <a:avLst/>
          </a:prstGeom>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B9146645-A6C0-4E2D-BFB3-3243CB13C149}"/>
              </a:ext>
            </a:extLst>
          </p:cNvPr>
          <p:cNvPicPr>
            <a:picLocks noChangeAspect="1"/>
          </p:cNvPicPr>
          <p:nvPr/>
        </p:nvPicPr>
        <p:blipFill>
          <a:blip r:embed="rId10"/>
          <a:stretch>
            <a:fillRect/>
          </a:stretch>
        </p:blipFill>
        <p:spPr>
          <a:xfrm>
            <a:off x="10275762" y="5173828"/>
            <a:ext cx="1508400" cy="1141451"/>
          </a:xfrm>
          <a:prstGeom prst="rect">
            <a:avLst/>
          </a:prstGeom>
          <a:effectLst>
            <a:outerShdw blurRad="50800" dist="38100" dir="2700000" algn="tl" rotWithShape="0">
              <a:prstClr val="black">
                <a:alpha val="40000"/>
              </a:prstClr>
            </a:outerShdw>
          </a:effectLst>
        </p:spPr>
      </p:pic>
      <p:pic>
        <p:nvPicPr>
          <p:cNvPr id="51" name="Picture 50">
            <a:extLst>
              <a:ext uri="{FF2B5EF4-FFF2-40B4-BE49-F238E27FC236}">
                <a16:creationId xmlns:a16="http://schemas.microsoft.com/office/drawing/2014/main" id="{46F81E06-9B45-4703-8E09-614ADDFBDEB7}"/>
              </a:ext>
            </a:extLst>
          </p:cNvPr>
          <p:cNvPicPr>
            <a:picLocks noChangeAspect="1"/>
          </p:cNvPicPr>
          <p:nvPr/>
        </p:nvPicPr>
        <p:blipFill>
          <a:blip r:embed="rId4"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1756480" y="1310423"/>
            <a:ext cx="634918" cy="634918"/>
          </a:xfrm>
          <a:prstGeom prst="rect">
            <a:avLst/>
          </a:prstGeom>
        </p:spPr>
      </p:pic>
    </p:spTree>
    <p:extLst>
      <p:ext uri="{BB962C8B-B14F-4D97-AF65-F5344CB8AC3E}">
        <p14:creationId xmlns:p14="http://schemas.microsoft.com/office/powerpoint/2010/main" val="1254192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7620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HTML_SHAPEINFO" val="&lt;ThreeDShapeInfo&gt;&lt;uuid val=&quot;{AFA3460B-1D53-42B3-AEE9-E160A75B4DD1}&quot;/&gt;&lt;isInvalidForFieldText val=&quot;0&quot;/&gt;&lt;Image&gt;&lt;filename val=&quot;C:\Users\natalie.sansone\AppData\Local\Temp\CP8220724968Session\CPTrustFolder8220724984\PPTImport822012416828\data\asimages\{AFA3460B-1D53-42B3-AEE9-E160A75B4DD1}_16.png&quot;/&gt;&lt;left val=&quot;956&quot;/&gt;&lt;top val=&quot;-1&quot;/&gt;&lt;width val=&quot;324&quot;/&gt;&lt;height val=&quot;722&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PRESENTER_SHAPEINFO" val="&lt;ThreeDShapeInfo&gt;&lt;uuid val=&quot;{96C38A4A-71C8-4492-8A9B-ECF53A4F5231}&quot;/&gt;&lt;isInvalidForFieldText val=&quot;0&quot;/&gt;&lt;Image&gt;&lt;filename val=&quot;C:\Users\natalie.sansone\AppData\Local\Temp\CP8220724968Session\CPTrustFolder8220724984\PPTImport822012416828\data\asimages\{96C38A4A-71C8-4492-8A9B-ECF53A4F5231}_16.png&quot;/&gt;&lt;left val=&quot;372&quot;/&gt;&lt;top val=&quot;347&quot;/&gt;&lt;width val=&quot;56&quot;/&gt;&lt;height val=&quot;55&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6&quot;/&gt;&lt;lineCharCount val=&quot;10&quot;/&gt;&lt;lineCharCount val=&quot;18&quot;/&gt;&lt;lineCharCount val=&quot;14&quot;/&gt;&lt;/TableIndex&gt;&lt;/ShapeTextInfo&gt;"/>
  <p:tag name="HTML_SHAPEINFO" val="&lt;ThreeDShapeInfo&gt;&lt;uuid val=&quot;{E09F5014-2C4C-48F5-9407-A8024D46B161}&quot;/&gt;&lt;isInvalidForFieldText val=&quot;0&quot;/&gt;&lt;Image&gt;&lt;filename val=&quot;C:\Users\natalie.sansone\AppData\Local\Temp\CP8220724968Session\CPTrustFolder8220724984\PPTImport822012416828\data\asimages\{E09F5014-2C4C-48F5-9407-A8024D46B161}_16.png&quot;/&gt;&lt;left val=&quot;421&quot;/&gt;&lt;top val=&quot;352&quot;/&gt;&lt;width val=&quot;150&quot;/&gt;&lt;height val=&quot;106&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13&quot;/&gt;&lt;lineCharCount val=&quot;12&quot;/&gt;&lt;lineCharCount val=&quot;12&quot;/&gt;&lt;/TableIndex&gt;&lt;/ShapeTextInfo&gt;"/>
  <p:tag name="HTML_SHAPEINFO" val="&lt;ThreeDShapeInfo&gt;&lt;uuid val=&quot;{90D34A26-61AB-4A28-AE69-393D70125EE8}&quot;/&gt;&lt;isInvalidForFieldText val=&quot;0&quot;/&gt;&lt;Image&gt;&lt;filename val=&quot;C:\Users\natalie.sansone\AppData\Local\Temp\CP8220724968Session\CPTrustFolder8220724984\PPTImport822012416828\data\asimages\{90D34A26-61AB-4A28-AE69-393D70125EE8}_16.png&quot;/&gt;&lt;left val=&quot;421&quot;/&gt;&lt;top val=&quot;490&quot;/&gt;&lt;width val=&quot;126&quot;/&gt;&lt;height val=&quot;107&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INFO" val="&lt;ThreeDShapeInfo&gt;&lt;uuid val=&quot;{F87098DC-DAB6-4EBE-A50C-7EF82B98056F}&quot;/&gt;&lt;isInvalidForFieldText val=&quot;0&quot;/&gt;&lt;Image&gt;&lt;filename val=&quot;C:\Users\natalie.sansone\AppData\Local\Temp\CP8220724968Session\CPTrustFolder8220724984\PPTImport822012416828\data\asimages\{F87098DC-DAB6-4EBE-A50C-7EF82B98056F}_16.png&quot;/&gt;&lt;left val=&quot;371&quot;/&gt;&lt;top val=&quot;489&quot;/&gt;&lt;width val=&quot;56&quot;/&gt;&lt;height val=&quot;56&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INFO" val="&lt;ThreeDShapeInfo&gt;&lt;uuid val=&quot;{DEB8B66D-7957-48F1-B00B-0CD06BEE03EA}&quot;/&gt;&lt;isInvalidForFieldText val=&quot;0&quot;/&gt;&lt;Image&gt;&lt;filename val=&quot;C:\Users\natalie.sansone\AppData\Local\Temp\CP8220724968Session\CPTrustFolder8220724984\PPTImport822012416828\data\asimages\{DEB8B66D-7957-48F1-B00B-0CD06BEE03EA}_16.png&quot;/&gt;&lt;left val=&quot;717&quot;/&gt;&lt;top val=&quot;347&quot;/&gt;&lt;width val=&quot;55&quot;/&gt;&lt;height val=&quot;55&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8&quot;/&gt;&lt;lineCharCount val=&quot;15&quot;/&gt;&lt;lineCharCount val=&quot;14&quot;/&gt;&lt;/TableIndex&gt;&lt;/ShapeTextInfo&gt;"/>
  <p:tag name="HTML_SHAPEINFO" val="&lt;ThreeDShapeInfo&gt;&lt;uuid val=&quot;{9E6D2209-8A17-4548-959D-9E0C2AA12002}&quot;/&gt;&lt;isInvalidForFieldText val=&quot;0&quot;/&gt;&lt;Image&gt;&lt;filename val=&quot;C:\Users\natalie.sansone\AppData\Local\Temp\CP8220724968Session\CPTrustFolder8220724984\PPTImport822012416828\data\asimages\{9E6D2209-8A17-4548-959D-9E0C2AA12002}_16.png&quot;/&gt;&lt;left val=&quot;766&quot;/&gt;&lt;top val=&quot;352&quot;/&gt;&lt;width val=&quot;136&quot;/&gt;&lt;height val=&quot;85&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10&quot;/&gt;&lt;lineCharCount val=&quot;17&quot;/&gt;&lt;lineCharCount val=&quot;11&quot;/&gt;&lt;/TableIndex&gt;&lt;/ShapeTextInfo&gt;"/>
  <p:tag name="HTML_SHAPEINFO" val="&lt;ThreeDShapeInfo&gt;&lt;uuid val=&quot;{91B8FD51-CF2D-4E45-AD4C-62C71CE2E01C}&quot;/&gt;&lt;isInvalidForFieldText val=&quot;0&quot;/&gt;&lt;Image&gt;&lt;filename val=&quot;C:\Users\natalie.sansone\AppData\Local\Temp\CP8220724968Session\CPTrustFolder8220724984\PPTImport822012416828\data\asimages\{91B8FD51-CF2D-4E45-AD4C-62C71CE2E01C}_16.png&quot;/&gt;&lt;left val=&quot;766&quot;/&gt;&lt;top val=&quot;490&quot;/&gt;&lt;width val=&quot;139&quot;/&gt;&lt;height val=&quot;107&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RESENTER_SHAPEINFO" val="&lt;ThreeDShapeInfo&gt;&lt;uuid val=&quot;{C10259C7-4627-4C8D-BC35-F326B8C02A6D}&quot;/&gt;&lt;isInvalidForFieldText val=&quot;0&quot;/&gt;&lt;Image&gt;&lt;filename val=&quot;C:\Users\natalie.sansone\AppData\Local\Temp\CP8220724968Session\CPTrustFolder8220724984\PPTImport822012416828\data\asimages\{C10259C7-4627-4C8D-BC35-F326B8C02A6D}_16.png&quot;/&gt;&lt;left val=&quot;716&quot;/&gt;&lt;top val=&quot;489&quot;/&gt;&lt;width val=&quot;56&quot;/&gt;&lt;height val=&quot;56&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3&quot;/&gt;&lt;lineCharCount val=&quot;11&quot;/&gt;&lt;lineCharCount val=&quot;10&quot;/&gt;&lt;lineCharCount val=&quot;1&quot;/&gt;&lt;lineCharCount val=&quot;11&quot;/&gt;&lt;lineCharCount val=&quot;1&quot;/&gt;&lt;lineCharCount val=&quot;18&quot;/&gt;&lt;lineCharCount val=&quot;1&quot;/&gt;&lt;lineCharCount val=&quot;10&quot;/&gt;&lt;/TableIndex&gt;&lt;/ShapeTextInfo&gt;"/>
  <p:tag name="HTML_SHAPEINFO" val="&lt;ThreeDShapeInfo&gt;&lt;uuid val=&quot;{4E849F1B-288C-489E-B5ED-1EB974316CE9}&quot;/&gt;&lt;isInvalidForFieldText val=&quot;0&quot;/&gt;&lt;Image&gt;&lt;filename val=&quot;C:\Users\natalie.sansone\AppData\Local\Temp\CP8220724968Session\CPTrustFolder8220724984\PPTImport822012416828\data\asimages\{4E849F1B-288C-489E-B5ED-1EB974316CE9}_16.png&quot;/&gt;&lt;left val=&quot;990&quot;/&gt;&lt;top val=&quot;183&quot;/&gt;&lt;width val=&quot;272&quot;/&gt;&lt;height val=&quot;322&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755F8865-0CC6-44E8-9126-E90AD3BD4A28}&quot;/&gt;&lt;isInvalidForFieldText val=&quot;0&quot;/&gt;&lt;Image&gt;&lt;filename val=&quot;C:\Users\natalie.sansone\AppData\Local\Temp\CP8220724968Session\CPTrustFolder8220724984\PPTImport822012416828\data\asimages\{755F8865-0CC6-44E8-9126-E90AD3BD4A28}_16.png&quot;/&gt;&lt;left val=&quot;1012&quot;/&gt;&lt;top val=&quot;674&quot;/&gt;&lt;width val=&quot;243&quot;/&gt;&lt;height val=&quot;23&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42C41969-24DE-4EB9-8B46-A382E2CC6BF7}&quot;/&gt;&lt;isInvalidForFieldText val=&quot;0&quot;/&gt;&lt;Image&gt;&lt;filename val=&quot;C:\Users\natalie.sansone\AppData\Local\Temp\CP8220724968Session\CPTrustFolder8220724984\PPTImport822012416828\data\asimages\{42C41969-24DE-4EB9-8B46-A382E2CC6BF7}_16.png&quot;/&gt;&lt;left val=&quot;4&quot;/&gt;&lt;top val=&quot;28&quot;/&gt;&lt;width val=&quot;733&quot;/&gt;&lt;height val=&quot;146&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A29F339E-C602-40BD-9DCA-E448DEF8B45F}&quot;/&gt;&lt;isInvalidForFieldText val=&quot;0&quot;/&gt;&lt;Image&gt;&lt;filename val=&quot;C:\Users\natalie.sansone\AppData\Local\Temp\CP8220724968Session\CPTrustFolder8220724984\PPTImport822012416828\data\asimages\{A29F339E-C602-40BD-9DCA-E448DEF8B45F}_16.png&quot;/&gt;&lt;left val=&quot;20&quot;/&gt;&lt;top val=&quot;120&quot;/&gt;&lt;width val=&quot;801&quot;/&gt;&lt;height val=&quot;80&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9B383ABA-C57C-4A97-AAAC-8381DAB36AE5}&quot;/&gt;&lt;isInvalidForFieldText val=&quot;0&quot;/&gt;&lt;Image&gt;&lt;filename val=&quot;C:\Users\natalie.sansone\AppData\Local\Temp\CP8220724968Session\CPTrustFolder8220724984\PPTImport822012416828\data\asimages\{9B383ABA-C57C-4A97-AAAC-8381DAB36AE5}_16.png&quot;/&gt;&lt;left val=&quot;26&quot;/&gt;&lt;top val=&quot;342&quot;/&gt;&lt;width val=&quot;55&quot;/&gt;&lt;height val=&quot;56&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INFO" val="&lt;ThreeDShapeInfo&gt;&lt;uuid val=&quot;{A207E574-932B-4458-8098-133C4B777F71}&quot;/&gt;&lt;isInvalidForFieldText val=&quot;0&quot;/&gt;&lt;Image&gt;&lt;filename val=&quot;C:\Users\natalie.sansone\AppData\Local\Temp\CP8220724968Session\CPTrustFolder8220724984\PPTImport822012416828\data\asimages\{A207E574-932B-4458-8098-133C4B777F71}_16.png&quot;/&gt;&lt;left val=&quot;30&quot;/&gt;&lt;top val=&quot;218&quot;/&gt;&lt;width val=&quot;910&quot;/&gt;&lt;height val=&quot;108&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5&quot;/&gt;&lt;lineCharCount val=&quot;14&quot;/&gt;&lt;lineCharCount val=&quot;16&quot;/&gt;&lt;lineCharCount val=&quot;14&quot;/&gt;&lt;lineCharCount val=&quot;12&quot;/&gt;&lt;lineCharCount val=&quot;9&quot;/&gt;&lt;lineCharCount val=&quot;14&quot;/&gt;&lt;lineCharCount val=&quot;11&quot;/&gt;&lt;lineCharCount val=&quot;16&quot;/&gt;&lt;/TableIndex&gt;&lt;/ShapeTextInfo&gt;"/>
  <p:tag name="HTML_SHAPEINFO" val="&lt;ThreeDShapeInfo&gt;&lt;uuid val=&quot;{C52FA0B8-11A0-4601-8461-0186D8E83F7E}&quot;/&gt;&lt;isInvalidForFieldText val=&quot;0&quot;/&gt;&lt;Image&gt;&lt;filename val=&quot;C:\Users\natalie.sansone\AppData\Local\Temp\CP8220724968Session\CPTrustFolder8220724984\PPTImport822012416828\data\asimages\{C52FA0B8-11A0-4601-8461-0186D8E83F7E}_16.png&quot;/&gt;&lt;left val=&quot;75&quot;/&gt;&lt;top val=&quot;346&quot;/&gt;&lt;width val=&quot;135&quot;/&gt;&lt;height val=&quot;219&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INFO" val="&lt;ThreeDShapeInfo&gt;&lt;uuid val=&quot;{957A5C40-2D77-4E9D-BFF5-367129A249E2}&quot;/&gt;&lt;isInvalidForFieldText val=&quot;0&quot;/&gt;&lt;Image&gt;&lt;filename val=&quot;C:\Users\natalie.sansone\AppData\Local\Temp\CP8220724968Session\CPTrustFolder8220724984\PPTImport822012416828\data\asimages\{957A5C40-2D77-4E9D-BFF5-367129A249E2}_16.png&quot;/&gt;&lt;left val=&quot;206&quot;/&gt;&lt;top val=&quot;342&quot;/&gt;&lt;width val=&quot;55&quot;/&gt;&lt;height val=&quot;56&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7&quot;/&gt;&lt;lineCharCount val=&quot;12&quot;/&gt;&lt;lineCharCount val=&quot;10&quot;/&gt;&lt;/TableIndex&gt;&lt;/ShapeTextInfo&gt;"/>
  <p:tag name="HTML_SHAPEINFO" val="&lt;ThreeDShapeInfo&gt;&lt;uuid val=&quot;{C1C9C7AA-DE78-4977-A3C5-14E7A430BD5F}&quot;/&gt;&lt;isInvalidForFieldText val=&quot;0&quot;/&gt;&lt;Image&gt;&lt;filename val=&quot;C:\Users\natalie.sansone\AppData\Local\Temp\CP8220724968Session\CPTrustFolder8220724984\PPTImport822012416828\data\asimages\{C1C9C7AA-DE78-4977-A3C5-14E7A430BD5F}_16.png&quot;/&gt;&lt;left val=&quot;256&quot;/&gt;&lt;top val=&quot;346&quot;/&gt;&lt;width val=&quot;114&quot;/&gt;&lt;height val=&quot;107&quot;/&gt;&lt;hasText val=&quot;1&quot;/&gt;&lt;/Image&gt;&lt;/ThreeDShapeInfo&gt;"/>
</p:tagLst>
</file>

<file path=ppt/theme/theme1.xml><?xml version="1.0" encoding="utf-8"?>
<a:theme xmlns:a="http://schemas.openxmlformats.org/drawingml/2006/main" name="FronCovers-Dark">
  <a:themeElements>
    <a:clrScheme name="Info-Tech-ResearchDeck">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2.xml><?xml version="1.0" encoding="utf-8"?>
<a:theme xmlns:a="http://schemas.openxmlformats.org/drawingml/2006/main" name="FrontCovers-Light">
  <a:themeElements>
    <a:clrScheme name="ITR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3.xml><?xml version="1.0" encoding="utf-8"?>
<a:theme xmlns:a="http://schemas.openxmlformats.org/drawingml/2006/main" name="BackCovers&amp;Dividers-Dark">
  <a:themeElements>
    <a:clrScheme name="Info-Tech-ResearchDeck">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4.xml><?xml version="1.0" encoding="utf-8"?>
<a:theme xmlns:a="http://schemas.openxmlformats.org/drawingml/2006/main" name="BackCovers&amp;Dividers-Light">
  <a:themeElements>
    <a:clrScheme name="Info-Tech-ResearchDeck">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5.xml><?xml version="1.0" encoding="utf-8"?>
<a:theme xmlns:a="http://schemas.openxmlformats.org/drawingml/2006/main" name="Slide-Generic">
  <a:themeElements>
    <a:clrScheme name="Custom 1">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1928</Words>
  <Application>Microsoft Office PowerPoint</Application>
  <PresentationFormat>Custom</PresentationFormat>
  <Paragraphs>220</Paragraphs>
  <Slides>12</Slides>
  <Notes>4</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12</vt:i4>
      </vt:variant>
    </vt:vector>
  </HeadingPairs>
  <TitlesOfParts>
    <vt:vector size="27" baseType="lpstr">
      <vt:lpstr>Exo Light</vt:lpstr>
      <vt:lpstr>Roboto</vt:lpstr>
      <vt:lpstr>Arial</vt:lpstr>
      <vt:lpstr>Montserrat Light</vt:lpstr>
      <vt:lpstr>Calibri</vt:lpstr>
      <vt:lpstr>Montserrat SemiBold</vt:lpstr>
      <vt:lpstr>Montserrat</vt:lpstr>
      <vt:lpstr>Exo</vt:lpstr>
      <vt:lpstr>Montserrat Medium</vt:lpstr>
      <vt:lpstr>Roboto Condensed Light</vt:lpstr>
      <vt:lpstr>FronCovers-Dark</vt:lpstr>
      <vt:lpstr>FrontCovers-Light</vt:lpstr>
      <vt:lpstr>BackCovers&amp;Dividers-Dark</vt:lpstr>
      <vt:lpstr>BackCovers&amp;Dividers-Light</vt:lpstr>
      <vt:lpstr>Slide-Generic</vt:lpstr>
      <vt:lpstr>PowerPoint Presentation</vt:lpstr>
      <vt:lpstr>Analyst Perspective</vt:lpstr>
      <vt:lpstr>Executive Summary</vt:lpstr>
      <vt:lpstr>Your Challenge</vt:lpstr>
      <vt:lpstr>PowerPoint Presentation</vt:lpstr>
      <vt:lpstr>Info-Tech’s Approach</vt:lpstr>
      <vt:lpstr>Insight summary</vt:lpstr>
      <vt:lpstr>Blueprint deliverables</vt:lpstr>
      <vt:lpstr>PowerPoint Presentation</vt:lpstr>
      <vt:lpstr>PowerPoint Presentation</vt:lpstr>
      <vt:lpstr>PowerPoint Presentation</vt:lpstr>
      <vt:lpstr>Measure the value of this blueprint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2021-12-13T19:06:36Z</dcterms:created>
  <dcterms:modified xsi:type="dcterms:W3CDTF">2021-12-13T20:12:01Z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d24214e-5322-4789-8422-cbe411bc3a74_Enabled">
    <vt:lpwstr>true</vt:lpwstr>
  </property>
  <property fmtid="{D5CDD505-2E9C-101B-9397-08002B2CF9AE}" pid="3" name="MSIP_Label_7d24214e-5322-4789-8422-cbe411bc3a74_SetDate">
    <vt:lpwstr>2021-12-13T19:07:57Z</vt:lpwstr>
  </property>
  <property fmtid="{D5CDD505-2E9C-101B-9397-08002B2CF9AE}" pid="4" name="MSIP_Label_7d24214e-5322-4789-8422-cbe411bc3a74_Method">
    <vt:lpwstr>Privileged</vt:lpwstr>
  </property>
  <property fmtid="{D5CDD505-2E9C-101B-9397-08002B2CF9AE}" pid="5" name="MSIP_Label_7d24214e-5322-4789-8422-cbe411bc3a74_Name">
    <vt:lpwstr>7d24214e-5322-4789-8422-cbe411bc3a74</vt:lpwstr>
  </property>
  <property fmtid="{D5CDD505-2E9C-101B-9397-08002B2CF9AE}" pid="6" name="MSIP_Label_7d24214e-5322-4789-8422-cbe411bc3a74_SiteId">
    <vt:lpwstr>113d1920-a1e0-48cf-a70a-868cbb03f3f6</vt:lpwstr>
  </property>
  <property fmtid="{D5CDD505-2E9C-101B-9397-08002B2CF9AE}" pid="7" name="MSIP_Label_7d24214e-5322-4789-8422-cbe411bc3a74_ActionId">
    <vt:lpwstr>5c0e448e-9520-42ae-9ab6-d7cd61c96848</vt:lpwstr>
  </property>
  <property fmtid="{D5CDD505-2E9C-101B-9397-08002B2CF9AE}" pid="8" name="MSIP_Label_7d24214e-5322-4789-8422-cbe411bc3a74_ContentBits">
    <vt:lpwstr>0</vt:lpwstr>
  </property>
</Properties>
</file>