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71" r:id="rId2"/>
    <p:sldMasterId id="2147483788" r:id="rId3"/>
    <p:sldMasterId id="2147483809" r:id="rId4"/>
    <p:sldMasterId id="2147483824" r:id="rId5"/>
    <p:sldMasterId id="2147483883" r:id="rId6"/>
    <p:sldMasterId id="2147484026" r:id="rId7"/>
  </p:sldMasterIdLst>
  <p:notesMasterIdLst>
    <p:notesMasterId r:id="rId25"/>
  </p:notesMasterIdLst>
  <p:handoutMasterIdLst>
    <p:handoutMasterId r:id="rId26"/>
  </p:handoutMasterIdLst>
  <p:sldIdLst>
    <p:sldId id="549" r:id="rId8"/>
    <p:sldId id="308" r:id="rId9"/>
    <p:sldId id="312" r:id="rId10"/>
    <p:sldId id="535" r:id="rId11"/>
    <p:sldId id="557" r:id="rId12"/>
    <p:sldId id="4224" r:id="rId13"/>
    <p:sldId id="534" r:id="rId14"/>
    <p:sldId id="4223" r:id="rId15"/>
    <p:sldId id="341" r:id="rId16"/>
    <p:sldId id="537" r:id="rId17"/>
    <p:sldId id="539" r:id="rId18"/>
    <p:sldId id="5305" r:id="rId19"/>
    <p:sldId id="538" r:id="rId20"/>
    <p:sldId id="541" r:id="rId21"/>
    <p:sldId id="356" r:id="rId22"/>
    <p:sldId id="5263" r:id="rId23"/>
    <p:sldId id="430" r:id="rId24"/>
  </p:sldIdLst>
  <p:sldSz cx="12193588" cy="6858000"/>
  <p:notesSz cx="11309350" cy="20104100"/>
  <p:embeddedFontLst>
    <p:embeddedFont>
      <p:font typeface="Exo" panose="02000303000000000000" pitchFamily="2" charset="0"/>
      <p:regular r:id="rId27"/>
      <p:bold r:id="rId28"/>
      <p:italic r:id="rId29"/>
      <p:boldItalic r:id="rId30"/>
    </p:embeddedFont>
    <p:embeddedFont>
      <p:font typeface="Exo Light" panose="02000303000000000000" pitchFamily="2" charset="0"/>
      <p:regular r:id="rId31"/>
      <p:italic r:id="rId32"/>
    </p:embeddedFont>
    <p:embeddedFont>
      <p:font typeface="Montserrat" panose="00000500000000000000" pitchFamily="2" charset="0"/>
      <p:regular r:id="rId33"/>
      <p:bold r:id="rId34"/>
      <p:italic r:id="rId35"/>
      <p:boldItalic r:id="rId36"/>
    </p:embeddedFont>
    <p:embeddedFont>
      <p:font typeface="Montserrat Light" panose="00000400000000000000" pitchFamily="2" charset="0"/>
      <p:regular r:id="rId37"/>
      <p:italic r:id="rId38"/>
    </p:embeddedFont>
    <p:embeddedFont>
      <p:font typeface="Montserrat Medium" panose="00000600000000000000" pitchFamily="2" charset="0"/>
      <p:regular r:id="rId39"/>
      <p:italic r:id="rId40"/>
    </p:embeddedFont>
    <p:embeddedFont>
      <p:font typeface="Montserrat SemiBold" panose="00000700000000000000" pitchFamily="2" charset="0"/>
      <p:regular r:id="rId41"/>
      <p:bold r:id="rId42"/>
      <p:italic r:id="rId43"/>
      <p:boldItalic r:id="rId44"/>
    </p:embeddedFont>
    <p:embeddedFont>
      <p:font typeface="Roboto" panose="02000000000000000000" pitchFamily="2" charset="0"/>
      <p:regular r:id="rId45"/>
      <p:bold r:id="rId46"/>
      <p:italic r:id="rId47"/>
      <p:boldItalic r:id="rId48"/>
    </p:embeddedFont>
    <p:embeddedFont>
      <p:font typeface="Roboto Condensed Light" panose="02000000000000000000" pitchFamily="2" charset="0"/>
      <p:regular r:id="rId49"/>
      <p:italic r:id="rId50"/>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4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1C5"/>
    <a:srgbClr val="000000"/>
    <a:srgbClr val="4A4A4A"/>
    <a:srgbClr val="F17A26"/>
    <a:srgbClr val="289D48"/>
    <a:srgbClr val="2576B7"/>
    <a:srgbClr val="5E3290"/>
    <a:srgbClr val="1E5E92"/>
    <a:srgbClr val="5E3391"/>
    <a:srgbClr val="EFC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B500F-0E36-40D1-A89B-DD9F93E54112}" v="179" dt="2021-07-23T19:43:57.5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7001" autoAdjust="0"/>
    <p:restoredTop sz="96122" autoAdjust="0"/>
  </p:normalViewPr>
  <p:slideViewPr>
    <p:cSldViewPr snapToGrid="0">
      <p:cViewPr varScale="1">
        <p:scale>
          <a:sx n="63" d="100"/>
          <a:sy n="63" d="100"/>
        </p:scale>
        <p:origin x="1192" y="64"/>
      </p:cViewPr>
      <p:guideLst>
        <p:guide orient="horz" pos="3792"/>
        <p:guide pos="3817"/>
      </p:guideLst>
    </p:cSldViewPr>
  </p:slideViewPr>
  <p:notesTextViewPr>
    <p:cViewPr>
      <p:scale>
        <a:sx n="1" d="1"/>
        <a:sy n="1" d="1"/>
      </p:scale>
      <p:origin x="0" y="0"/>
    </p:cViewPr>
  </p:notesText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4.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font" Target="fonts/font3.fntdata"/><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3.xml"/><Relationship Id="rId41" Type="http://schemas.openxmlformats.org/officeDocument/2006/relationships/font" Target="fonts/font1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microsoft.com/office/2018/10/relationships/authors" Target="authors.xml"/><Relationship Id="rId10" Type="http://schemas.openxmlformats.org/officeDocument/2006/relationships/slide" Target="slides/slide3.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62925108205256E-2"/>
          <c:y val="5.813276765594818E-2"/>
          <c:w val="0.93687414978358952"/>
          <c:h val="0.8172970159384486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77D-4F74-B3F8-8B518CF8A97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D77D-4F74-B3F8-8B518CF8A97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Exo" panose="02000503000000000000"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Autonomous Resolution</c:v>
                </c:pt>
                <c:pt idx="1">
                  <c:v>Autonomous Noise Reduction</c:v>
                </c:pt>
                <c:pt idx="2">
                  <c:v>Autonomous Detection</c:v>
                </c:pt>
              </c:strCache>
            </c:strRef>
          </c:cat>
          <c:val>
            <c:numRef>
              <c:f>Sheet1!$B$2:$B$4</c:f>
              <c:numCache>
                <c:formatCode>0%</c:formatCode>
                <c:ptCount val="3"/>
                <c:pt idx="0">
                  <c:v>0.89</c:v>
                </c:pt>
                <c:pt idx="1">
                  <c:v>0.87</c:v>
                </c:pt>
                <c:pt idx="2">
                  <c:v>0.91</c:v>
                </c:pt>
              </c:numCache>
            </c:numRef>
          </c:val>
          <c:extLst>
            <c:ext xmlns:c16="http://schemas.microsoft.com/office/drawing/2014/chart" uri="{C3380CC4-5D6E-409C-BE32-E72D297353CC}">
              <c16:uniqueId val="{00000004-D77D-4F74-B3F8-8B518CF8A971}"/>
            </c:ext>
          </c:extLst>
        </c:ser>
        <c:dLbls>
          <c:showLegendKey val="0"/>
          <c:showVal val="0"/>
          <c:showCatName val="0"/>
          <c:showSerName val="0"/>
          <c:showPercent val="0"/>
          <c:showBubbleSize val="0"/>
        </c:dLbls>
        <c:gapWidth val="27"/>
        <c:axId val="479370968"/>
        <c:axId val="479371360"/>
      </c:barChart>
      <c:catAx>
        <c:axId val="479370968"/>
        <c:scaling>
          <c:orientation val="minMax"/>
        </c:scaling>
        <c:delete val="1"/>
        <c:axPos val="l"/>
        <c:numFmt formatCode="General" sourceLinked="1"/>
        <c:majorTickMark val="none"/>
        <c:minorTickMark val="none"/>
        <c:tickLblPos val="nextTo"/>
        <c:crossAx val="479371360"/>
        <c:crosses val="autoZero"/>
        <c:auto val="1"/>
        <c:lblAlgn val="ctr"/>
        <c:lblOffset val="100"/>
        <c:noMultiLvlLbl val="0"/>
      </c:catAx>
      <c:valAx>
        <c:axId val="479371360"/>
        <c:scaling>
          <c:orientation val="minMax"/>
          <c:min val="0.2"/>
        </c:scaling>
        <c:delete val="1"/>
        <c:axPos val="b"/>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crossAx val="47937096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latin typeface="Exo" panose="02000503000000000000" pitchFamily="2" charset="77"/>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B3BB-4317-8534-A6E123127722}"/>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B3BB-4317-8534-A6E123127722}"/>
              </c:ext>
            </c:extLst>
          </c:dPt>
          <c:cat>
            <c:strRef>
              <c:f>Sheet1!$A$2:$A$3</c:f>
              <c:strCache>
                <c:ptCount val="2"/>
                <c:pt idx="0">
                  <c:v>1st Qtr</c:v>
                </c:pt>
                <c:pt idx="1">
                  <c:v>2nd Qtr</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B3BB-4317-8534-A6E12312772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6CFF-4AE9-96EC-2B362B7E302F}"/>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6CFF-4AE9-96EC-2B362B7E302F}"/>
              </c:ext>
            </c:extLst>
          </c:dPt>
          <c:cat>
            <c:strRef>
              <c:f>Sheet1!$A$2:$A$3</c:f>
              <c:strCache>
                <c:ptCount val="2"/>
                <c:pt idx="0">
                  <c:v>1st Qtr</c:v>
                </c:pt>
                <c:pt idx="1">
                  <c:v>2nd Qtr</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4-6CFF-4AE9-96EC-2B362B7E302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5252-4C8E-931D-7E490D9484CE}"/>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5252-4C8E-931D-7E490D9484CE}"/>
              </c:ext>
            </c:extLst>
          </c:dPt>
          <c:cat>
            <c:strRef>
              <c:f>Sheet1!$A$2:$A$3</c:f>
              <c:strCache>
                <c:ptCount val="2"/>
                <c:pt idx="0">
                  <c:v>1st Qtr</c:v>
                </c:pt>
                <c:pt idx="1">
                  <c:v>2nd Qtr</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4-5252-4C8E-931D-7E490D9484C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cene3d>
              <a:camera prst="orthographicFront"/>
              <a:lightRig rig="threePt" dir="t"/>
            </a:scene3d>
            <a:sp3d prstMaterial="matte">
              <a:bevelT w="63500" h="63500" prst="artDeco"/>
              <a:contourClr>
                <a:srgbClr val="000000"/>
              </a:contourClr>
            </a:sp3d>
          </c:spPr>
          <c:dPt>
            <c:idx val="0"/>
            <c:bubble3D val="0"/>
            <c:spPr>
              <a:solidFill>
                <a:srgbClr val="00B050"/>
              </a:solidFill>
              <a:ln w="19050">
                <a:solidFill>
                  <a:schemeClr val="lt1"/>
                </a:solidFill>
              </a:ln>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1-C1ED-4CB1-AFFF-AD4ED8AC47C8}"/>
              </c:ext>
            </c:extLst>
          </c:dPt>
          <c:dPt>
            <c:idx val="1"/>
            <c:bubble3D val="0"/>
            <c:spPr>
              <a:solidFill>
                <a:srgbClr val="C00000"/>
              </a:solidFill>
              <a:ln w="19050">
                <a:solidFill>
                  <a:schemeClr val="lt1"/>
                </a:solidFill>
              </a:ln>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3-C1ED-4CB1-AFFF-AD4ED8AC47C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ED-4CB1-AFFF-AD4ED8AC47C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ED-4CB1-AFFF-AD4ED8AC47C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Roboto Condensed Light" panose="02000000000000000000" pitchFamily="2" charset="0"/>
                    <a:ea typeface="Roboto Condensed Light"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C1ED-4CB1-AFFF-AD4ED8AC47C8}"/>
            </c:ext>
          </c:extLst>
        </c:ser>
        <c:dLbls>
          <c:showLegendKey val="0"/>
          <c:showVal val="0"/>
          <c:showCatName val="0"/>
          <c:showSerName val="0"/>
          <c:showPercent val="0"/>
          <c:showBubbleSize val="0"/>
          <c:showLeaderLines val="1"/>
        </c:dLbls>
        <c:firstSliceAng val="0"/>
        <c:holeSize val="3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r>
            <a:rPr lang="en-US" sz="1200" dirty="0">
              <a:latin typeface="Montserrat" panose="00000500000000000000" pitchFamily="2" charset="0"/>
            </a:rPr>
            <a:t>Phase 1</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200" dirty="0">
              <a:latin typeface="Montserrat" panose="00000500000000000000" pitchFamily="2" charset="0"/>
            </a:rPr>
            <a:t>Phase 2</a:t>
          </a:r>
          <a:endParaRPr lang="en-CA" sz="12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200" dirty="0">
              <a:latin typeface="Montserrat" panose="00000500000000000000" pitchFamily="2" charset="0"/>
            </a:rPr>
            <a:t>Phase 3</a:t>
          </a:r>
          <a:endParaRPr lang="en-CA" sz="1200" dirty="0">
            <a:latin typeface="Montserrat" panose="00000500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3">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3">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3">
        <dgm:presLayoutVars>
          <dgm:bulletEnabled val="1"/>
        </dgm:presLayoutVars>
      </dgm:prSet>
      <dgm:spPr/>
    </dgm:pt>
  </dgm:ptLst>
  <dgm:cxnLst>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3799" y="0"/>
          <a:ext cx="3322673" cy="101619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p>
      </dsp:txBody>
      <dsp:txXfrm>
        <a:off x="3799" y="0"/>
        <a:ext cx="3068625" cy="1016192"/>
      </dsp:txXfrm>
    </dsp:sp>
    <dsp:sp modelId="{BE840A39-1306-4AEF-ADCD-28099CAE7BE1}">
      <dsp:nvSpPr>
        <dsp:cNvPr id="0" name=""/>
        <dsp:cNvSpPr/>
      </dsp:nvSpPr>
      <dsp:spPr>
        <a:xfrm>
          <a:off x="2661938" y="0"/>
          <a:ext cx="3322673" cy="1016192"/>
        </a:xfrm>
        <a:prstGeom prst="chevron">
          <a:avLst/>
        </a:prstGeom>
        <a:solidFill>
          <a:schemeClr val="accent1">
            <a:shade val="80000"/>
            <a:hueOff val="267459"/>
            <a:satOff val="-14837"/>
            <a:lumOff val="158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2</a:t>
          </a:r>
          <a:endParaRPr lang="en-CA" sz="1200" kern="1200" dirty="0">
            <a:latin typeface="Montserrat" panose="00000500000000000000" pitchFamily="2" charset="0"/>
          </a:endParaRPr>
        </a:p>
      </dsp:txBody>
      <dsp:txXfrm>
        <a:off x="3170034" y="0"/>
        <a:ext cx="2306481" cy="1016192"/>
      </dsp:txXfrm>
    </dsp:sp>
    <dsp:sp modelId="{A8612D2A-892A-4F89-A395-9A98FAF04D82}">
      <dsp:nvSpPr>
        <dsp:cNvPr id="0" name=""/>
        <dsp:cNvSpPr/>
      </dsp:nvSpPr>
      <dsp:spPr>
        <a:xfrm>
          <a:off x="5320077" y="0"/>
          <a:ext cx="3322673" cy="1016192"/>
        </a:xfrm>
        <a:prstGeom prst="chevron">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3</a:t>
          </a:r>
          <a:endParaRPr lang="en-CA" sz="1200" kern="1200" dirty="0">
            <a:latin typeface="Montserrat" panose="00000500000000000000" pitchFamily="2" charset="0"/>
          </a:endParaRPr>
        </a:p>
      </dsp:txBody>
      <dsp:txXfrm>
        <a:off x="5828173" y="0"/>
        <a:ext cx="230648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0.07119</cdr:x>
      <cdr:y>0.15303</cdr:y>
    </cdr:from>
    <cdr:to>
      <cdr:x>0.4977</cdr:x>
      <cdr:y>0.29583</cdr:y>
    </cdr:to>
    <cdr:sp macro="" textlink="">
      <cdr:nvSpPr>
        <cdr:cNvPr id="2" name="TextBox 1">
          <a:extLst xmlns:a="http://schemas.openxmlformats.org/drawingml/2006/main">
            <a:ext uri="{FF2B5EF4-FFF2-40B4-BE49-F238E27FC236}">
              <a16:creationId xmlns:a16="http://schemas.microsoft.com/office/drawing/2014/main" id="{234A436E-2050-475D-A0CE-B64625F42D48}"/>
            </a:ext>
          </a:extLst>
        </cdr:cNvPr>
        <cdr:cNvSpPr txBox="1"/>
      </cdr:nvSpPr>
      <cdr:spPr>
        <a:xfrm xmlns:a="http://schemas.openxmlformats.org/drawingml/2006/main">
          <a:off x="389700" y="455693"/>
          <a:ext cx="2334630" cy="425242"/>
        </a:xfrm>
        <a:prstGeom xmlns:a="http://schemas.openxmlformats.org/drawingml/2006/main" prst="rect">
          <a:avLst/>
        </a:prstGeom>
      </cdr:spPr>
      <cdr:txBody>
        <a:bodyPr xmlns:a="http://schemas.openxmlformats.org/drawingml/2006/main" vertOverflow="clip" wrap="none" lIns="0" tIns="0" rIns="0" bIns="0" numCol="1" spcCol="360000" rtlCol="0">
          <a:noAutofit/>
        </a:bodyPr>
        <a:lstStyle xmlns:a="http://schemas.openxmlformats.org/drawingml/2006/main"/>
        <a:p xmlns:a="http://schemas.openxmlformats.org/drawingml/2006/main">
          <a:pPr algn="l">
            <a:lnSpc>
              <a:spcPct val="110000"/>
            </a:lnSpc>
            <a:tabLst/>
          </a:pPr>
          <a:r>
            <a:rPr lang="en-US" sz="1400" b="1" dirty="0">
              <a:solidFill>
                <a:schemeClr val="bg1"/>
              </a:solidFill>
              <a:latin typeface="Roboto Condensed Light" panose="02000000000000000000" pitchFamily="2" charset="0"/>
              <a:ea typeface="Roboto Condensed Light" panose="02000000000000000000" pitchFamily="2" charset="0"/>
            </a:rPr>
            <a:t>Autonomous Detection</a:t>
          </a:r>
          <a:endParaRPr lang="en-CA" sz="1400" b="1" dirty="0">
            <a:solidFill>
              <a:schemeClr val="bg1"/>
            </a:solidFill>
            <a:latin typeface="Roboto Condensed Light" panose="02000000000000000000" pitchFamily="2" charset="0"/>
            <a:ea typeface="Roboto Condensed Light" panose="02000000000000000000" pitchFamily="2"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latin typeface="Roboto Condensed Light" panose="02000000000000000000" pitchFamily="2" charset="0"/>
            </a:endParaRPr>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latin typeface="Roboto Condensed Light" panose="02000000000000000000" pitchFamily="2" charset="0"/>
              </a:rPr>
              <a:t>12/17/2021</a:t>
            </a:fld>
            <a:endParaRPr lang="en-US" dirty="0">
              <a:latin typeface="Roboto Condensed Light" panose="02000000000000000000" pitchFamily="2" charset="0"/>
            </a:endParaRPr>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latin typeface="Roboto Condensed Light" panose="02000000000000000000" pitchFamily="2" charset="0"/>
            </a:endParaRPr>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latin typeface="Roboto Condensed Light" panose="02000000000000000000" pitchFamily="2" charset="0"/>
              </a:rPr>
              <a:t>‹#›</a:t>
            </a:fld>
            <a:endParaRPr lang="en-US" dirty="0">
              <a:latin typeface="Roboto Condensed Light" panose="02000000000000000000" pitchFamily="2" charset="0"/>
            </a:endParaRPr>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12/17/2021</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77677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70224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57603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13</a:t>
            </a:fld>
            <a:endParaRPr lang="en-US" dirty="0"/>
          </a:p>
        </p:txBody>
      </p:sp>
    </p:spTree>
    <p:extLst>
      <p:ext uri="{BB962C8B-B14F-4D97-AF65-F5344CB8AC3E}">
        <p14:creationId xmlns:p14="http://schemas.microsoft.com/office/powerpoint/2010/main" val="290779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296822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7.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74117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81101"/>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3758253"/>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2587344"/>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8351492"/>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93586"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475" y="5198224"/>
            <a:ext cx="5689600"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3883" y="5190061"/>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4518" y="2667857"/>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325528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9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62364" y="4949429"/>
            <a:ext cx="2544797"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603" y="4835636"/>
            <a:ext cx="7070567" cy="939371"/>
          </a:xfrm>
          <a:prstGeom prst="rect">
            <a:avLst/>
          </a:prstGeom>
        </p:spPr>
        <p:txBody>
          <a:bodyPr lIns="0" tIns="0" rIns="0" bIns="0">
            <a:noAutofit/>
          </a:bodyPr>
          <a:lstStyle>
            <a:lvl1pPr marL="0" indent="0">
              <a:lnSpc>
                <a:spcPct val="90000"/>
              </a:lnSpc>
              <a:buNone/>
              <a:defRPr sz="2000" b="1" i="0" spc="0">
                <a:solidFill>
                  <a:srgbClr val="858585"/>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78973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837" y="2211573"/>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4834" y="2200941"/>
            <a:ext cx="3678865"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7913"/>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27458"/>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1081050"/>
            <a:ext cx="1364984"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27458"/>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81050"/>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51869"/>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2007" y="2478199"/>
            <a:ext cx="2777181" cy="939371"/>
          </a:xfrm>
          <a:prstGeom prst="rect">
            <a:avLst/>
          </a:prstGeom>
        </p:spPr>
        <p:txBody>
          <a:bodyPr lIns="0" tIns="0" rIns="0" bIns="0">
            <a:noAutofit/>
          </a:bodyPr>
          <a:lstStyle>
            <a:lvl1pPr marL="0" indent="0">
              <a:lnSpc>
                <a:spcPct val="1100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2344" y="2478199"/>
            <a:ext cx="2777181" cy="939371"/>
          </a:xfrm>
          <a:prstGeom prst="rect">
            <a:avLst/>
          </a:prstGeom>
        </p:spPr>
        <p:txBody>
          <a:bodyPr lIns="0" tIns="0" rIns="0" bIns="0">
            <a:noAutofit/>
          </a:bodyPr>
          <a:lstStyle>
            <a:lvl1pPr marL="0" indent="0">
              <a:lnSpc>
                <a:spcPct val="1100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4820" y="2124635"/>
            <a:ext cx="7612380"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794" y="2124635"/>
            <a:ext cx="3887787"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8002111" y="2124635"/>
            <a:ext cx="38880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7094" y="2478199"/>
            <a:ext cx="2777181" cy="939371"/>
          </a:xfrm>
          <a:prstGeom prst="rect">
            <a:avLst/>
          </a:prstGeom>
        </p:spPr>
        <p:txBody>
          <a:bodyPr lIns="0" tIns="0" rIns="0" bIns="0">
            <a:noAutofit/>
          </a:bodyPr>
          <a:lstStyle>
            <a:lvl1pPr marL="0" indent="0">
              <a:lnSpc>
                <a:spcPct val="1100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8001845" y="2119122"/>
            <a:ext cx="38880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latin typeface="Roboto Condensed Light" panose="02000000000000000000" pitchFamily="2" charset="0"/>
            </a:endParaRPr>
          </a:p>
        </p:txBody>
      </p:sp>
      <p:sp>
        <p:nvSpPr>
          <p:cNvPr id="21" name="Text Placeholder 4">
            <a:extLst>
              <a:ext uri="{FF2B5EF4-FFF2-40B4-BE49-F238E27FC236}">
                <a16:creationId xmlns:a16="http://schemas.microsoft.com/office/drawing/2014/main" id="{D66884E8-D3EE-4E4C-B7CB-7A9079FAB012}"/>
              </a:ext>
            </a:extLst>
          </p:cNvPr>
          <p:cNvSpPr>
            <a:spLocks noGrp="1"/>
          </p:cNvSpPr>
          <p:nvPr>
            <p:ph type="body" sz="quarter" idx="36"/>
          </p:nvPr>
        </p:nvSpPr>
        <p:spPr>
          <a:xfrm>
            <a:off x="881838"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39AD2FE5-1A1C-8F4A-8981-1B6428087B4F}"/>
              </a:ext>
            </a:extLst>
          </p:cNvPr>
          <p:cNvSpPr>
            <a:spLocks noGrp="1"/>
          </p:cNvSpPr>
          <p:nvPr>
            <p:ph type="body" sz="quarter" idx="37"/>
          </p:nvPr>
        </p:nvSpPr>
        <p:spPr>
          <a:xfrm>
            <a:off x="4788992"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9B48A8C3-06D8-B942-939C-E150561466EB}"/>
              </a:ext>
            </a:extLst>
          </p:cNvPr>
          <p:cNvSpPr>
            <a:spLocks noGrp="1"/>
          </p:cNvSpPr>
          <p:nvPr>
            <p:ph type="body" sz="quarter" idx="38"/>
          </p:nvPr>
        </p:nvSpPr>
        <p:spPr>
          <a:xfrm>
            <a:off x="8501526"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849052"/>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2034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2576B7"/>
                </a:solidFill>
                <a:latin typeface="Montserrat SemiBold" pitchFamily="2" charset="77"/>
              </a:rPr>
              <a:t>Diagnostics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Info-Tech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1634566558"/>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885768"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D050D33A-BAAD-1241-BF28-F42F2761FBCA}"/>
              </a:ext>
            </a:extLst>
          </p:cNvPr>
          <p:cNvSpPr>
            <a:spLocks noGrp="1"/>
          </p:cNvSpPr>
          <p:nvPr>
            <p:ph type="body" sz="quarter" idx="33"/>
          </p:nvPr>
        </p:nvSpPr>
        <p:spPr>
          <a:xfrm>
            <a:off x="371475" y="3114371"/>
            <a:ext cx="6678613" cy="2403927"/>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14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8150228"/>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515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473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Slide-Dark-bk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BD26176-8E72-8545-BF35-F0975CEECAC1}"/>
              </a:ext>
            </a:extLst>
          </p:cNvPr>
          <p:cNvSpPr/>
          <p:nvPr userDrawn="1"/>
        </p:nvSpPr>
        <p:spPr>
          <a:xfrm>
            <a:off x="8005764" y="0"/>
            <a:ext cx="4187824" cy="6858000"/>
          </a:xfrm>
          <a:prstGeom prst="rect">
            <a:avLst/>
          </a:prstGeom>
          <a:gradFill>
            <a:gsLst>
              <a:gs pos="0">
                <a:srgbClr val="414141"/>
              </a:gs>
              <a:gs pos="85000">
                <a:schemeClr val="tx2">
                  <a:lumMod val="5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B0D1623B-96EE-2840-8716-288265D76E04}"/>
              </a:ext>
            </a:extLst>
          </p:cNvPr>
          <p:cNvSpPr>
            <a:spLocks noGrp="1"/>
          </p:cNvSpPr>
          <p:nvPr>
            <p:ph type="body" sz="quarter" idx="33"/>
          </p:nvPr>
        </p:nvSpPr>
        <p:spPr>
          <a:xfrm>
            <a:off x="371476" y="3146269"/>
            <a:ext cx="5689599"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66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1553" y="6451496"/>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75" y="3135637"/>
            <a:ext cx="5689600"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758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93586"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475" y="5198224"/>
            <a:ext cx="5689600"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3883" y="5190061"/>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4518" y="2667857"/>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4007211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9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62364" y="4949429"/>
            <a:ext cx="2544797"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603" y="4835636"/>
            <a:ext cx="7070567" cy="939371"/>
          </a:xfrm>
          <a:prstGeom prst="rect">
            <a:avLst/>
          </a:prstGeom>
        </p:spPr>
        <p:txBody>
          <a:bodyPr lIns="0" tIns="0" rIns="0" bIns="0">
            <a:noAutofit/>
          </a:bodyPr>
          <a:lstStyle>
            <a:lvl1pPr marL="0" indent="0">
              <a:lnSpc>
                <a:spcPct val="90000"/>
              </a:lnSpc>
              <a:buNone/>
              <a:defRPr sz="2000" b="1" i="0" spc="0">
                <a:solidFill>
                  <a:srgbClr val="858585"/>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812349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837" y="2211573"/>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4834" y="2200941"/>
            <a:ext cx="3678865"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7913"/>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27458"/>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1081050"/>
            <a:ext cx="1364984"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27458"/>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81050"/>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51869"/>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2007" y="2478199"/>
            <a:ext cx="2777181" cy="939371"/>
          </a:xfrm>
          <a:prstGeom prst="rect">
            <a:avLst/>
          </a:prstGeom>
        </p:spPr>
        <p:txBody>
          <a:bodyPr lIns="0" tIns="0" rIns="0" bIns="0">
            <a:noAutofit/>
          </a:bodyPr>
          <a:lstStyle>
            <a:lvl1pPr marL="0" indent="0">
              <a:lnSpc>
                <a:spcPct val="1100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2344" y="2478199"/>
            <a:ext cx="2777181" cy="939371"/>
          </a:xfrm>
          <a:prstGeom prst="rect">
            <a:avLst/>
          </a:prstGeom>
        </p:spPr>
        <p:txBody>
          <a:bodyPr lIns="0" tIns="0" rIns="0" bIns="0">
            <a:noAutofit/>
          </a:bodyPr>
          <a:lstStyle>
            <a:lvl1pPr marL="0" indent="0">
              <a:lnSpc>
                <a:spcPct val="1100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4820" y="2124635"/>
            <a:ext cx="7612380"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794" y="2124635"/>
            <a:ext cx="3887787"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8002111" y="2124635"/>
            <a:ext cx="38880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7094" y="2478199"/>
            <a:ext cx="2777181" cy="939371"/>
          </a:xfrm>
          <a:prstGeom prst="rect">
            <a:avLst/>
          </a:prstGeom>
        </p:spPr>
        <p:txBody>
          <a:bodyPr lIns="0" tIns="0" rIns="0" bIns="0">
            <a:noAutofit/>
          </a:bodyPr>
          <a:lstStyle>
            <a:lvl1pPr marL="0" indent="0">
              <a:lnSpc>
                <a:spcPct val="1100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8001845" y="2119122"/>
            <a:ext cx="38880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latin typeface="Roboto Condensed Light" panose="02000000000000000000" pitchFamily="2" charset="0"/>
            </a:endParaRPr>
          </a:p>
        </p:txBody>
      </p:sp>
      <p:sp>
        <p:nvSpPr>
          <p:cNvPr id="21" name="Text Placeholder 4">
            <a:extLst>
              <a:ext uri="{FF2B5EF4-FFF2-40B4-BE49-F238E27FC236}">
                <a16:creationId xmlns:a16="http://schemas.microsoft.com/office/drawing/2014/main" id="{D66884E8-D3EE-4E4C-B7CB-7A9079FAB012}"/>
              </a:ext>
            </a:extLst>
          </p:cNvPr>
          <p:cNvSpPr>
            <a:spLocks noGrp="1"/>
          </p:cNvSpPr>
          <p:nvPr>
            <p:ph type="body" sz="quarter" idx="36"/>
          </p:nvPr>
        </p:nvSpPr>
        <p:spPr>
          <a:xfrm>
            <a:off x="881838"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39AD2FE5-1A1C-8F4A-8981-1B6428087B4F}"/>
              </a:ext>
            </a:extLst>
          </p:cNvPr>
          <p:cNvSpPr>
            <a:spLocks noGrp="1"/>
          </p:cNvSpPr>
          <p:nvPr>
            <p:ph type="body" sz="quarter" idx="37"/>
          </p:nvPr>
        </p:nvSpPr>
        <p:spPr>
          <a:xfrm>
            <a:off x="4788992"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9B48A8C3-06D8-B942-939C-E150561466EB}"/>
              </a:ext>
            </a:extLst>
          </p:cNvPr>
          <p:cNvSpPr>
            <a:spLocks noGrp="1"/>
          </p:cNvSpPr>
          <p:nvPr>
            <p:ph type="body" sz="quarter" idx="38"/>
          </p:nvPr>
        </p:nvSpPr>
        <p:spPr>
          <a:xfrm>
            <a:off x="8501526"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463451"/>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563235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1264973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222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Placeholder 11">
            <a:extLst>
              <a:ext uri="{FF2B5EF4-FFF2-40B4-BE49-F238E27FC236}">
                <a16:creationId xmlns:a16="http://schemas.microsoft.com/office/drawing/2014/main" id="{E52F795C-27C2-8046-8EBA-637111198D80}"/>
              </a:ext>
            </a:extLst>
          </p:cNvPr>
          <p:cNvSpPr>
            <a:spLocks noGrp="1"/>
          </p:cNvSpPr>
          <p:nvPr>
            <p:ph type="title"/>
          </p:nvPr>
        </p:nvSpPr>
        <p:spPr>
          <a:xfrm>
            <a:off x="369016" y="528895"/>
            <a:ext cx="10516970" cy="1325563"/>
          </a:xfrm>
          <a:prstGeom prst="rect">
            <a:avLst/>
          </a:prstGeom>
        </p:spPr>
        <p:txBody>
          <a:bodyPr vert="horz" lIns="0" tIns="0" rIns="0" bIns="0" rtlCol="0" anchor="t">
            <a:normAutofit/>
          </a:bodyPr>
          <a:lstStyle>
            <a:lvl1pPr>
              <a:defRPr sz="4000" b="1" i="0">
                <a:solidFill>
                  <a:srgbClr val="717171"/>
                </a:solidFill>
                <a:latin typeface="Montserrat SemiBold" pitchFamily="2" charset="77"/>
              </a:defRPr>
            </a:lvl1pPr>
          </a:lstStyle>
          <a:p>
            <a:r>
              <a:rPr lang="en-US"/>
              <a:t>Click to edit Master title style</a:t>
            </a:r>
          </a:p>
        </p:txBody>
      </p:sp>
      <p:sp>
        <p:nvSpPr>
          <p:cNvPr id="3" name="Text Placeholder 4">
            <a:extLst>
              <a:ext uri="{FF2B5EF4-FFF2-40B4-BE49-F238E27FC236}">
                <a16:creationId xmlns:a16="http://schemas.microsoft.com/office/drawing/2014/main" id="{410EDEE3-640B-504D-9EE5-6837D51D0F1B}"/>
              </a:ext>
            </a:extLst>
          </p:cNvPr>
          <p:cNvSpPr>
            <a:spLocks noGrp="1"/>
          </p:cNvSpPr>
          <p:nvPr>
            <p:ph type="body" sz="quarter" idx="10"/>
          </p:nvPr>
        </p:nvSpPr>
        <p:spPr>
          <a:xfrm>
            <a:off x="369937" y="1098118"/>
            <a:ext cx="3832724" cy="616383"/>
          </a:xfrm>
          <a:prstGeom prst="rect">
            <a:avLst/>
          </a:prstGeom>
        </p:spPr>
        <p:txBody>
          <a:bodyPr lIns="0" tIns="0" rIns="0" bIns="0"/>
          <a:lstStyle>
            <a:lvl1pPr marL="0" indent="0">
              <a:lnSpc>
                <a:spcPct val="110000"/>
              </a:lnSpc>
              <a:buNone/>
              <a:defRPr sz="1600" b="0" i="0">
                <a:solidFill>
                  <a:srgbClr val="717171"/>
                </a:solidFill>
                <a:latin typeface="Exo" panose="02000503000000000000" pitchFamily="2" charset="77"/>
              </a:defRPr>
            </a:lvl1pPr>
            <a:lvl2pPr marL="457200" indent="0">
              <a:lnSpc>
                <a:spcPct val="110000"/>
              </a:lnSpc>
              <a:buNone/>
              <a:defRPr sz="1600" b="0" i="0">
                <a:solidFill>
                  <a:srgbClr val="717171"/>
                </a:solidFill>
                <a:latin typeface="Exo" panose="02000503000000000000" pitchFamily="2" charset="77"/>
              </a:defRPr>
            </a:lvl2pPr>
            <a:lvl3pPr marL="914400" indent="0">
              <a:lnSpc>
                <a:spcPct val="110000"/>
              </a:lnSpc>
              <a:buNone/>
              <a:defRPr sz="1600" b="0" i="0">
                <a:solidFill>
                  <a:srgbClr val="717171"/>
                </a:solidFill>
                <a:latin typeface="Exo" panose="02000503000000000000" pitchFamily="2" charset="77"/>
              </a:defRPr>
            </a:lvl3pPr>
            <a:lvl4pPr marL="1371600" indent="0">
              <a:lnSpc>
                <a:spcPct val="110000"/>
              </a:lnSpc>
              <a:buNone/>
              <a:defRPr sz="1600" b="0" i="0">
                <a:solidFill>
                  <a:srgbClr val="717171"/>
                </a:solidFill>
                <a:latin typeface="Exo" panose="02000503000000000000" pitchFamily="2" charset="77"/>
              </a:defRPr>
            </a:lvl4pPr>
            <a:lvl5pPr marL="1828800" indent="0">
              <a:lnSpc>
                <a:spcPct val="110000"/>
              </a:lnSpc>
              <a:buNone/>
              <a:defRPr sz="1600" b="0" i="0">
                <a:solidFill>
                  <a:srgbClr val="717171"/>
                </a:solidFill>
                <a:latin typeface="Exo"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74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717171"/>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089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563235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3605483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2363" y="574675"/>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363" y="2341386"/>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2363" y="4158897"/>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501813" y="522421"/>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501813" y="2297433"/>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501813" y="4099339"/>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4107" y="530020"/>
            <a:ext cx="2528793"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9" name="Text Placeholder 4">
            <a:extLst>
              <a:ext uri="{FF2B5EF4-FFF2-40B4-BE49-F238E27FC236}">
                <a16:creationId xmlns:a16="http://schemas.microsoft.com/office/drawing/2014/main" id="{6DD138BE-D45D-9D4D-AF5B-E321D9F85B7D}"/>
              </a:ext>
            </a:extLst>
          </p:cNvPr>
          <p:cNvSpPr>
            <a:spLocks noGrp="1"/>
          </p:cNvSpPr>
          <p:nvPr>
            <p:ph type="body" sz="quarter" idx="33"/>
          </p:nvPr>
        </p:nvSpPr>
        <p:spPr>
          <a:xfrm>
            <a:off x="6495828" y="108355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5869B384-9C2F-F347-BAE3-5DCC96829BB3}"/>
              </a:ext>
            </a:extLst>
          </p:cNvPr>
          <p:cNvSpPr>
            <a:spLocks noGrp="1"/>
          </p:cNvSpPr>
          <p:nvPr>
            <p:ph type="body" sz="quarter" idx="34"/>
          </p:nvPr>
        </p:nvSpPr>
        <p:spPr>
          <a:xfrm>
            <a:off x="6495828" y="284243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C13E2497-852B-6C4D-9573-4A393AA2B2EF}"/>
              </a:ext>
            </a:extLst>
          </p:cNvPr>
          <p:cNvSpPr>
            <a:spLocks noGrp="1"/>
          </p:cNvSpPr>
          <p:nvPr>
            <p:ph type="body" sz="quarter" idx="35"/>
          </p:nvPr>
        </p:nvSpPr>
        <p:spPr>
          <a:xfrm>
            <a:off x="6495828" y="4660602"/>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096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985"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94"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Tree>
    <p:extLst>
      <p:ext uri="{BB962C8B-B14F-4D97-AF65-F5344CB8AC3E}">
        <p14:creationId xmlns:p14="http://schemas.microsoft.com/office/powerpoint/2010/main" val="467407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385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ack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CED2D3-C5F7-A340-9A6C-DD3EEEE7C8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6078" y="3195534"/>
            <a:ext cx="2341433" cy="466933"/>
          </a:xfrm>
          <a:prstGeom prst="rect">
            <a:avLst/>
          </a:prstGeom>
        </p:spPr>
      </p:pic>
    </p:spTree>
    <p:extLst>
      <p:ext uri="{BB962C8B-B14F-4D97-AF65-F5344CB8AC3E}">
        <p14:creationId xmlns:p14="http://schemas.microsoft.com/office/powerpoint/2010/main" val="152314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93586"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475" y="5198224"/>
            <a:ext cx="5689600"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3883" y="5190061"/>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4518" y="2667857"/>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48010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9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62364" y="4949429"/>
            <a:ext cx="2544797"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603" y="4835636"/>
            <a:ext cx="7070567" cy="939371"/>
          </a:xfrm>
          <a:prstGeom prst="rect">
            <a:avLst/>
          </a:prstGeom>
        </p:spPr>
        <p:txBody>
          <a:bodyPr lIns="0" tIns="0" rIns="0" bIns="0">
            <a:noAutofit/>
          </a:bodyPr>
          <a:lstStyle>
            <a:lvl1pPr marL="0" indent="0">
              <a:lnSpc>
                <a:spcPct val="90000"/>
              </a:lnSpc>
              <a:buNone/>
              <a:defRPr sz="2000" b="1" i="0" spc="0">
                <a:solidFill>
                  <a:srgbClr val="858585"/>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68640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837" y="2211573"/>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4834" y="2200941"/>
            <a:ext cx="3678865"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7913"/>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27458"/>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1081050"/>
            <a:ext cx="1364984"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27458"/>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81050"/>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51869"/>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2007" y="2478199"/>
            <a:ext cx="2777181" cy="939371"/>
          </a:xfrm>
          <a:prstGeom prst="rect">
            <a:avLst/>
          </a:prstGeom>
        </p:spPr>
        <p:txBody>
          <a:bodyPr lIns="0" tIns="0" rIns="0" bIns="0">
            <a:noAutofit/>
          </a:bodyPr>
          <a:lstStyle>
            <a:lvl1pPr marL="0" indent="0">
              <a:lnSpc>
                <a:spcPct val="1100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2344" y="2478199"/>
            <a:ext cx="2777181" cy="939371"/>
          </a:xfrm>
          <a:prstGeom prst="rect">
            <a:avLst/>
          </a:prstGeom>
        </p:spPr>
        <p:txBody>
          <a:bodyPr lIns="0" tIns="0" rIns="0" bIns="0">
            <a:noAutofit/>
          </a:bodyPr>
          <a:lstStyle>
            <a:lvl1pPr marL="0" indent="0">
              <a:lnSpc>
                <a:spcPct val="1100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4820" y="2124635"/>
            <a:ext cx="7612380"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794" y="2124635"/>
            <a:ext cx="3887787"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8002111" y="2124635"/>
            <a:ext cx="38880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7094" y="2478199"/>
            <a:ext cx="2777181" cy="939371"/>
          </a:xfrm>
          <a:prstGeom prst="rect">
            <a:avLst/>
          </a:prstGeom>
        </p:spPr>
        <p:txBody>
          <a:bodyPr lIns="0" tIns="0" rIns="0" bIns="0">
            <a:noAutofit/>
          </a:bodyPr>
          <a:lstStyle>
            <a:lvl1pPr marL="0" indent="0">
              <a:lnSpc>
                <a:spcPct val="1100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8001845" y="2119122"/>
            <a:ext cx="38880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latin typeface="Roboto Condensed Light" panose="02000000000000000000" pitchFamily="2" charset="0"/>
            </a:endParaRPr>
          </a:p>
        </p:txBody>
      </p:sp>
      <p:sp>
        <p:nvSpPr>
          <p:cNvPr id="21" name="Text Placeholder 4">
            <a:extLst>
              <a:ext uri="{FF2B5EF4-FFF2-40B4-BE49-F238E27FC236}">
                <a16:creationId xmlns:a16="http://schemas.microsoft.com/office/drawing/2014/main" id="{D66884E8-D3EE-4E4C-B7CB-7A9079FAB012}"/>
              </a:ext>
            </a:extLst>
          </p:cNvPr>
          <p:cNvSpPr>
            <a:spLocks noGrp="1"/>
          </p:cNvSpPr>
          <p:nvPr>
            <p:ph type="body" sz="quarter" idx="36"/>
          </p:nvPr>
        </p:nvSpPr>
        <p:spPr>
          <a:xfrm>
            <a:off x="881838"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39AD2FE5-1A1C-8F4A-8981-1B6428087B4F}"/>
              </a:ext>
            </a:extLst>
          </p:cNvPr>
          <p:cNvSpPr>
            <a:spLocks noGrp="1"/>
          </p:cNvSpPr>
          <p:nvPr>
            <p:ph type="body" sz="quarter" idx="37"/>
          </p:nvPr>
        </p:nvSpPr>
        <p:spPr>
          <a:xfrm>
            <a:off x="4788992"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9B48A8C3-06D8-B942-939C-E150561466EB}"/>
              </a:ext>
            </a:extLst>
          </p:cNvPr>
          <p:cNvSpPr>
            <a:spLocks noGrp="1"/>
          </p:cNvSpPr>
          <p:nvPr>
            <p:ph type="body" sz="quarter" idx="38"/>
          </p:nvPr>
        </p:nvSpPr>
        <p:spPr>
          <a:xfrm>
            <a:off x="8501526"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64068"/>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24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63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6" name="Text Placeholder 12">
            <a:extLst>
              <a:ext uri="{FF2B5EF4-FFF2-40B4-BE49-F238E27FC236}">
                <a16:creationId xmlns:a16="http://schemas.microsoft.com/office/drawing/2014/main" id="{C4B5D076-5C82-0E4B-B729-E581F0703B13}"/>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4A4A4A"/>
                </a:solidFill>
                <a:latin typeface="Exo" panose="02000503000000000000"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dirty="0"/>
              <a:t>Keep track of a transformational technology as it evolves.</a:t>
            </a:r>
          </a:p>
        </p:txBody>
      </p:sp>
    </p:spTree>
    <p:extLst>
      <p:ext uri="{BB962C8B-B14F-4D97-AF65-F5344CB8AC3E}">
        <p14:creationId xmlns:p14="http://schemas.microsoft.com/office/powerpoint/2010/main" val="4096066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5.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7.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21</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6"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84488"/>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95828213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20" r:id="rId7"/>
    <p:sldLayoutId id="2147484048" r:id="rId8"/>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497595911"/>
      </p:ext>
    </p:extLst>
  </p:cSld>
  <p:clrMap bg1="lt1" tx1="dk1" bg2="lt2" tx2="dk2" accent1="accent1" accent2="accent2" accent3="accent3" accent4="accent4" accent5="accent5" accent6="accent6" hlink="hlink" folHlink="folHlink"/>
  <p:sldLayoutIdLst>
    <p:sldLayoutId id="2147483825" r:id="rId1"/>
    <p:sldLayoutId id="2147483827" r:id="rId2"/>
    <p:sldLayoutId id="2147483832" r:id="rId3"/>
    <p:sldLayoutId id="2147483837" r:id="rId4"/>
    <p:sldLayoutId id="2147483853" r:id="rId5"/>
    <p:sldLayoutId id="2147483854" r:id="rId6"/>
    <p:sldLayoutId id="2147483855" r:id="rId7"/>
    <p:sldLayoutId id="2147483860" r:id="rId8"/>
    <p:sldLayoutId id="2147483865" r:id="rId9"/>
    <p:sldLayoutId id="2147483873" r:id="rId10"/>
    <p:sldLayoutId id="2147483874" r:id="rId11"/>
    <p:sldLayoutId id="2147483876" r:id="rId12"/>
    <p:sldLayoutId id="2147483877" r:id="rId13"/>
    <p:sldLayoutId id="2147483878" r:id="rId14"/>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58905518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8" r:id="rId4"/>
    <p:sldLayoutId id="2147483919" r:id="rId5"/>
    <p:sldLayoutId id="2147483940" r:id="rId6"/>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dirty="0"/>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727117229"/>
      </p:ext>
    </p:extLst>
  </p:cSld>
  <p:clrMap bg1="lt1" tx1="dk1" bg2="lt2" tx2="dk2" accent1="accent1" accent2="accent2" accent3="accent3" accent4="accent4" accent5="accent5" accent6="accent6" hlink="hlink" folHlink="folHlink"/>
  <p:sldLayoutIdLst>
    <p:sldLayoutId id="2147484035" r:id="rId1"/>
    <p:sldLayoutId id="2147484038" r:id="rId2"/>
    <p:sldLayoutId id="2147484039" r:id="rId3"/>
    <p:sldLayoutId id="2147484041" r:id="rId4"/>
    <p:sldLayoutId id="2147484047" r:id="rId5"/>
  </p:sldLayoutIdLst>
  <p:hf hdr="0" ftr="0" dt="0"/>
  <p:txStyles>
    <p:titleStyle>
      <a:lvl1pPr algn="l" defTabSz="914400" rtl="0" eaLnBrk="1" latinLnBrk="0" hangingPunct="1">
        <a:lnSpc>
          <a:spcPct val="90000"/>
        </a:lnSpc>
        <a:spcBef>
          <a:spcPct val="0"/>
        </a:spcBef>
        <a:buNone/>
        <a:defRPr sz="4000" b="0" i="0" kern="1200" baseline="0">
          <a:solidFill>
            <a:srgbClr val="4A4A4A"/>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10.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hyperlink" Target="https://www.infotech.com/research/aiops-roadmap-tool" TargetMode="External"/><Relationship Id="rId1" Type="http://schemas.openxmlformats.org/officeDocument/2006/relationships/slideLayout" Target="../slideLayouts/slideLayout20.xml"/><Relationship Id="rId6" Type="http://schemas.openxmlformats.org/officeDocument/2006/relationships/hyperlink" Target="https://www.infotech.com/research/aiops-shortlisting-tool" TargetMode="External"/><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hyperlink" Target="https://www.infotech.com/research/aiops-prerequisites-assessment-tool" TargetMode="External"/><Relationship Id="rId9" Type="http://schemas.openxmlformats.org/officeDocument/2006/relationships/image" Target="../media/image14.jpeg"/><Relationship Id="rId1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hyperlink" Target="https://www.infotech.com/research/aiops-project-summary-template" TargetMode="External"/><Relationship Id="rId12" Type="http://schemas.openxmlformats.org/officeDocument/2006/relationships/image" Target="../media/image25.png"/><Relationship Id="rId2" Type="http://schemas.openxmlformats.org/officeDocument/2006/relationships/hyperlink" Target="https://www.infotech.com/research/aiops-raci-template" TargetMode="Externa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24.png"/><Relationship Id="rId5" Type="http://schemas.openxmlformats.org/officeDocument/2006/relationships/hyperlink" Target="https://www.infotech.com/research/aiops-roi-calculator" TargetMode="External"/><Relationship Id="rId10" Type="http://schemas.openxmlformats.org/officeDocument/2006/relationships/image" Target="../media/image23.jpeg"/><Relationship Id="rId4" Type="http://schemas.openxmlformats.org/officeDocument/2006/relationships/hyperlink" Target="https://www.infotech.com/research/aiops-communications-plan-template" TargetMode="External"/><Relationship Id="rId9" Type="http://schemas.openxmlformats.org/officeDocument/2006/relationships/image" Target="../media/image22.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28.pn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10.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diagramQuickStyle" Target="../diagrams/quickStyl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diagramLayout" Target="../diagrams/layout1.xml"/><Relationship Id="rId10" Type="http://schemas.openxmlformats.org/officeDocument/2006/relationships/tags" Target="../tags/tag10.xml"/><Relationship Id="rId19" Type="http://schemas.openxmlformats.org/officeDocument/2006/relationships/tags" Target="../tags/tag19.xml"/><Relationship Id="rId31" Type="http://schemas.microsoft.com/office/2007/relationships/diagramDrawing" Target="../diagrams/drawing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diagramData" Target="../diagrams/data1.xml"/><Relationship Id="rId30"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CAC72-EE71-984F-87CD-B1A261DA6D68}"/>
              </a:ext>
            </a:extLst>
          </p:cNvPr>
          <p:cNvSpPr>
            <a:spLocks noGrp="1"/>
          </p:cNvSpPr>
          <p:nvPr>
            <p:ph type="body" sz="quarter" idx="10"/>
          </p:nvPr>
        </p:nvSpPr>
        <p:spPr/>
        <p:txBody>
          <a:bodyPr/>
          <a:lstStyle/>
          <a:p>
            <a:pPr marL="0" indent="0">
              <a:buNone/>
            </a:pPr>
            <a:r>
              <a:rPr lang="en-US" dirty="0"/>
              <a:t>Improve IT Operations With AI and ML</a:t>
            </a:r>
          </a:p>
          <a:p>
            <a:pPr marL="0" indent="0">
              <a:buNone/>
            </a:pPr>
            <a:endParaRPr lang="en-US" dirty="0"/>
          </a:p>
        </p:txBody>
      </p:sp>
      <p:sp>
        <p:nvSpPr>
          <p:cNvPr id="3" name="Text Placeholder 2">
            <a:extLst>
              <a:ext uri="{FF2B5EF4-FFF2-40B4-BE49-F238E27FC236}">
                <a16:creationId xmlns:a16="http://schemas.microsoft.com/office/drawing/2014/main" id="{E41A5F77-EC63-3F46-B3D9-1379BC93D260}"/>
              </a:ext>
            </a:extLst>
          </p:cNvPr>
          <p:cNvSpPr>
            <a:spLocks noGrp="1"/>
          </p:cNvSpPr>
          <p:nvPr>
            <p:ph type="body" sz="quarter" idx="11"/>
          </p:nvPr>
        </p:nvSpPr>
        <p:spPr>
          <a:xfrm>
            <a:off x="650875" y="2794290"/>
            <a:ext cx="6944982" cy="1893887"/>
          </a:xfrm>
        </p:spPr>
        <p:txBody>
          <a:bodyPr/>
          <a:lstStyle/>
          <a:p>
            <a:pPr marL="0" indent="0">
              <a:buNone/>
            </a:pPr>
            <a:r>
              <a:rPr lang="en-US" dirty="0"/>
              <a:t>Deliver your IT services efficiently, go above and beyond, and exceed manual repetitive tasks.</a:t>
            </a:r>
          </a:p>
          <a:p>
            <a:pPr marL="0" indent="0">
              <a:buNone/>
            </a:pPr>
            <a:endParaRPr lang="en-US" dirty="0"/>
          </a:p>
        </p:txBody>
      </p:sp>
      <p:grpSp>
        <p:nvGrpSpPr>
          <p:cNvPr id="6" name="Group 5">
            <a:extLst>
              <a:ext uri="{FF2B5EF4-FFF2-40B4-BE49-F238E27FC236}">
                <a16:creationId xmlns:a16="http://schemas.microsoft.com/office/drawing/2014/main" id="{F8868313-D31B-4837-BA2B-6D683D2B7EB5}"/>
              </a:ext>
            </a:extLst>
          </p:cNvPr>
          <p:cNvGrpSpPr/>
          <p:nvPr/>
        </p:nvGrpSpPr>
        <p:grpSpPr>
          <a:xfrm>
            <a:off x="0" y="4767200"/>
            <a:ext cx="12193588" cy="969356"/>
            <a:chOff x="0" y="4767200"/>
            <a:chExt cx="12193588" cy="969356"/>
          </a:xfrm>
        </p:grpSpPr>
        <p:sp>
          <p:nvSpPr>
            <p:cNvPr id="7" name="Rectangle 6">
              <a:extLst>
                <a:ext uri="{FF2B5EF4-FFF2-40B4-BE49-F238E27FC236}">
                  <a16:creationId xmlns:a16="http://schemas.microsoft.com/office/drawing/2014/main" id="{4918D035-86B5-40A3-B15C-7B80E39A611B}"/>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Roboto Condensed Light" panose="02000000000000000000" pitchFamily="2" charset="0"/>
              </a:endParaRPr>
            </a:p>
          </p:txBody>
        </p:sp>
        <p:sp>
          <p:nvSpPr>
            <p:cNvPr id="8" name="TextBox 7">
              <a:extLst>
                <a:ext uri="{FF2B5EF4-FFF2-40B4-BE49-F238E27FC236}">
                  <a16:creationId xmlns:a16="http://schemas.microsoft.com/office/drawing/2014/main" id="{153C2CBB-654B-458B-8303-FD5F42A5A0C8}"/>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30034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530021"/>
            <a:ext cx="11536205" cy="1130188"/>
          </a:xfrm>
        </p:spPr>
        <p:txBody>
          <a:bodyPr>
            <a:noAutofit/>
          </a:bodyPr>
          <a:lstStyle/>
          <a:p>
            <a:r>
              <a:rPr lang="en-US" dirty="0"/>
              <a:t>Info-Tech’s methodology for improving IT operations with AI and ML</a:t>
            </a:r>
            <a:br>
              <a:rPr lang="en-US" dirty="0"/>
            </a:br>
            <a:endParaRPr lang="en-US"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4290424752"/>
              </p:ext>
            </p:extLst>
          </p:nvPr>
        </p:nvGraphicFramePr>
        <p:xfrm>
          <a:off x="378372" y="2070538"/>
          <a:ext cx="11515179" cy="4247280"/>
        </p:xfrm>
        <a:graphic>
          <a:graphicData uri="http://schemas.openxmlformats.org/drawingml/2006/table">
            <a:tbl>
              <a:tblPr firstRow="1" bandRow="1">
                <a:tableStyleId>{5C22544A-7EE6-4342-B048-85BDC9FD1C3A}</a:tableStyleId>
              </a:tblPr>
              <a:tblGrid>
                <a:gridCol w="1955395">
                  <a:extLst>
                    <a:ext uri="{9D8B030D-6E8A-4147-A177-3AD203B41FA5}">
                      <a16:colId xmlns:a16="http://schemas.microsoft.com/office/drawing/2014/main" val="976837652"/>
                    </a:ext>
                  </a:extLst>
                </a:gridCol>
                <a:gridCol w="3330054">
                  <a:extLst>
                    <a:ext uri="{9D8B030D-6E8A-4147-A177-3AD203B41FA5}">
                      <a16:colId xmlns:a16="http://schemas.microsoft.com/office/drawing/2014/main" val="2500794229"/>
                    </a:ext>
                  </a:extLst>
                </a:gridCol>
                <a:gridCol w="3289110">
                  <a:extLst>
                    <a:ext uri="{9D8B030D-6E8A-4147-A177-3AD203B41FA5}">
                      <a16:colId xmlns:a16="http://schemas.microsoft.com/office/drawing/2014/main" val="1791260046"/>
                    </a:ext>
                  </a:extLst>
                </a:gridCol>
                <a:gridCol w="2940620">
                  <a:extLst>
                    <a:ext uri="{9D8B030D-6E8A-4147-A177-3AD203B41FA5}">
                      <a16:colId xmlns:a16="http://schemas.microsoft.com/office/drawing/2014/main" val="4002077772"/>
                    </a:ext>
                  </a:extLst>
                </a:gridCol>
              </a:tblGrid>
              <a:tr h="831313">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1800" b="0" i="0" spc="6" dirty="0">
                          <a:solidFill>
                            <a:srgbClr val="2576B7"/>
                          </a:solidFill>
                          <a:latin typeface="Montserrat SemiBold" pitchFamily="2" charset="77"/>
                          <a:cs typeface="Arial" panose="020B0604020202020204" pitchFamily="34" charset="0"/>
                        </a:rPr>
                        <a:t>1. </a:t>
                      </a:r>
                      <a:r>
                        <a:rPr lang="en-US" sz="1800" b="0" i="0" spc="6" dirty="0">
                          <a:solidFill>
                            <a:srgbClr val="2576B7"/>
                          </a:solidFill>
                          <a:latin typeface="Montserrat SemiBold" pitchFamily="2" charset="77"/>
                          <a:cs typeface="Arial" panose="020B0604020202020204" pitchFamily="34" charset="0"/>
                        </a:rPr>
                        <a:t>Assess the Current State of Operations Management</a:t>
                      </a:r>
                      <a:endParaRPr lang="en-CA" sz="18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i="0" spc="6" dirty="0">
                          <a:solidFill>
                            <a:srgbClr val="2576B7"/>
                          </a:solidFill>
                          <a:latin typeface="Montserrat SemiBold" pitchFamily="2" charset="77"/>
                          <a:cs typeface="Arial" panose="020B0604020202020204" pitchFamily="34" charset="0"/>
                        </a:rPr>
                        <a:t>2. </a:t>
                      </a:r>
                      <a:r>
                        <a:rPr lang="en-US" sz="1800" b="0" i="0" spc="6" dirty="0">
                          <a:solidFill>
                            <a:srgbClr val="2576B7"/>
                          </a:solidFill>
                          <a:latin typeface="Montserrat SemiBold" pitchFamily="2" charset="77"/>
                          <a:cs typeface="Arial" panose="020B0604020202020204" pitchFamily="34" charset="0"/>
                        </a:rPr>
                        <a:t>Identify Initiatives That Align With Operations Requirements</a:t>
                      </a:r>
                      <a:endParaRPr lang="en-CA" sz="18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i="0" spc="6" dirty="0">
                          <a:solidFill>
                            <a:srgbClr val="2576B7"/>
                          </a:solidFill>
                          <a:latin typeface="Montserrat SemiBold" pitchFamily="2" charset="77"/>
                          <a:cs typeface="Arial" panose="020B0604020202020204" pitchFamily="34" charset="0"/>
                        </a:rPr>
                        <a:t>3. Develop the AI Roadmap</a:t>
                      </a:r>
                      <a:endParaRPr lang="en-CA" sz="18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980182">
                <a:tc>
                  <a:txBody>
                    <a:bodyPr/>
                    <a:lstStyle/>
                    <a:p>
                      <a:r>
                        <a:rPr lang="en-US" sz="1400" b="1" i="0" dirty="0">
                          <a:solidFill>
                            <a:srgbClr val="4A4A4A"/>
                          </a:solidFill>
                          <a:latin typeface="Montserrat SemiBold" pitchFamily="2" charset="77"/>
                        </a:rPr>
                        <a:t>Phase Steps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Analyze operations maturity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spc="-5" dirty="0">
                          <a:solidFill>
                            <a:srgbClr val="4B4B4B"/>
                          </a:solidFill>
                          <a:latin typeface="Roboto Condensed Light"/>
                          <a:ea typeface="Roboto Condensed Light"/>
                          <a:cs typeface="Arial"/>
                        </a:rPr>
                        <a:t>Identify the SLA you need</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Determine your business requirements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Assess your shortlist</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Create a process action plan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Communicate your AI and ML initiatives to get stakeholder support</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973712">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Identify key IT pain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Assess your IT operations maturity before implementing AI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Review the big picture and develop a high-level plan for improvement</a:t>
                      </a:r>
                      <a:endPar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Define your business needs and the SLAs that will be satisfied with AIOps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342900" indent="-342900" algn="l">
                        <a:lnSpc>
                          <a:spcPct val="100000"/>
                        </a:lnSpc>
                        <a:buFont typeface="Arial" panose="020B0604020202020204" pitchFamily="34" charset="0"/>
                        <a:buChar cha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Recognize the benefits of AI and ML for your business</a:t>
                      </a:r>
                    </a:p>
                    <a:p>
                      <a:pPr marL="342900" indent="-342900" algn="l">
                        <a:lnSpc>
                          <a:spcPct val="100000"/>
                        </a:lnSpc>
                        <a:buFont typeface="Arial" panose="020B0604020202020204" pitchFamily="34" charset="0"/>
                        <a:buChar cha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Determine skillsets for AIOps initiatives</a:t>
                      </a:r>
                    </a:p>
                    <a:p>
                      <a:pPr marL="342900" indent="-342900" algn="l">
                        <a:lnSpc>
                          <a:spcPct val="100000"/>
                        </a:lnSpc>
                        <a:buFont typeface="Arial" panose="020B0604020202020204" pitchFamily="34" charset="0"/>
                        <a:buChar cha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Create a list of roles and responsibilities for your initiatives</a:t>
                      </a:r>
                    </a:p>
                    <a:p>
                      <a:pPr marL="342900" indent="-342900" algn="l">
                        <a:lnSpc>
                          <a:spcPct val="100000"/>
                        </a:lnSpc>
                        <a:buFont typeface="Arial" panose="020B0604020202020204" pitchFamily="34" charset="0"/>
                        <a:buChar cha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Specify the shortlist of AI applications</a:t>
                      </a:r>
                    </a:p>
                    <a:p>
                      <a:pPr marL="342900" indent="-342900" algn="ctr">
                        <a:lnSpc>
                          <a:spcPct val="100000"/>
                        </a:lnSpc>
                        <a:buAutoNum type="arabicPeriod"/>
                      </a:pP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285750" indent="-285750" algn="l">
                        <a:lnSpc>
                          <a:spcPct val="100000"/>
                        </a:lnSpc>
                        <a:buFont typeface="Arial" panose="020B0604020202020204" pitchFamily="34" charset="0"/>
                        <a:buChar cha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Identify AIOps metrics</a:t>
                      </a:r>
                    </a:p>
                    <a:p>
                      <a:pPr marL="285750" indent="-285750" algn="l">
                        <a:lnSpc>
                          <a:spcPct val="100000"/>
                        </a:lnSpc>
                        <a:buFont typeface="Arial" panose="020B0604020202020204" pitchFamily="34" charset="0"/>
                        <a:buChar cha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Analyze the AIOps ROI</a:t>
                      </a:r>
                    </a:p>
                    <a:p>
                      <a:pPr marL="285750" indent="-285750" algn="l">
                        <a:lnSpc>
                          <a:spcPct val="100000"/>
                        </a:lnSpc>
                        <a:buFont typeface="Arial" panose="020B0604020202020204" pitchFamily="34" charset="0"/>
                        <a:buChar char="•"/>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Create an implementation roadmap</a:t>
                      </a:r>
                    </a:p>
                    <a:p>
                      <a:pPr marL="285750" indent="-285750" algn="l">
                        <a:lnSpc>
                          <a:spcPct val="100000"/>
                        </a:lnSpc>
                        <a:buFont typeface="Arial" panose="020B0604020202020204" pitchFamily="34" charset="0"/>
                        <a:buChar char="•"/>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Build a communications plan</a:t>
                      </a:r>
                    </a:p>
                  </a:txBody>
                  <a:tcPr marL="180000" marR="180000" marT="180000" marB="180000"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259597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6BB3CB-E573-174B-83BB-8EEF9C3E5BF1}"/>
              </a:ext>
            </a:extLst>
          </p:cNvPr>
          <p:cNvSpPr/>
          <p:nvPr/>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Roboto Condensed Light" panose="02000000000000000000" pitchFamily="2" charset="0"/>
              <a:ea typeface="+mn-ea"/>
              <a:cs typeface="+mn-cs"/>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145588" y="1346367"/>
            <a:ext cx="5686987" cy="456696"/>
          </a:xfrm>
        </p:spPr>
        <p:txBody>
          <a:bodyPr/>
          <a:lstStyle/>
          <a:p>
            <a:pPr lvl="0">
              <a:lnSpc>
                <a:spcPct val="100000"/>
              </a:lnSpc>
            </a:pPr>
            <a:r>
              <a:rPr lang="en-US" sz="1400" dirty="0">
                <a:solidFill>
                  <a:srgbClr val="717171"/>
                </a:solidFill>
                <a:latin typeface="Montserrat" pitchFamily="2" charset="77"/>
              </a:rPr>
              <a:t>Each step of this blueprint is accompanied by supporting deliverables to help you accomplish your goals:</a:t>
            </a:r>
          </a:p>
          <a:p>
            <a:endParaRPr lang="en-US" sz="1800" dirty="0">
              <a:solidFill>
                <a:srgbClr val="F17A26"/>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a:xfrm>
            <a:off x="5125606" y="227630"/>
            <a:ext cx="4967041" cy="1130188"/>
          </a:xfrm>
        </p:spPr>
        <p:txBody>
          <a:bodyPr/>
          <a:lstStyle/>
          <a:p>
            <a:r>
              <a:rPr lang="en-CA" dirty="0"/>
              <a:t>Blueprint deliverables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7173" y="757301"/>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grpSp>
        <p:nvGrpSpPr>
          <p:cNvPr id="11" name="Group 10">
            <a:extLst>
              <a:ext uri="{FF2B5EF4-FFF2-40B4-BE49-F238E27FC236}">
                <a16:creationId xmlns:a16="http://schemas.microsoft.com/office/drawing/2014/main" id="{57950610-460A-41B5-9FD5-1AA40362DEF3}"/>
              </a:ext>
            </a:extLst>
          </p:cNvPr>
          <p:cNvGrpSpPr/>
          <p:nvPr/>
        </p:nvGrpSpPr>
        <p:grpSpPr>
          <a:xfrm>
            <a:off x="4619644" y="3048216"/>
            <a:ext cx="2342845" cy="1209425"/>
            <a:chOff x="4644346" y="4135733"/>
            <a:chExt cx="2343150" cy="1209582"/>
          </a:xfrm>
        </p:grpSpPr>
        <p:sp>
          <p:nvSpPr>
            <p:cNvPr id="12" name="TextBox 11">
              <a:extLst>
                <a:ext uri="{FF2B5EF4-FFF2-40B4-BE49-F238E27FC236}">
                  <a16:creationId xmlns:a16="http://schemas.microsoft.com/office/drawing/2014/main" id="{569449DD-6B21-4B47-B1C6-FB02CD3414D0}"/>
                </a:ext>
              </a:extLst>
            </p:cNvPr>
            <p:cNvSpPr txBox="1"/>
            <p:nvPr/>
          </p:nvSpPr>
          <p:spPr>
            <a:xfrm>
              <a:off x="4644346" y="4135733"/>
              <a:ext cx="2343150"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AIOps Shortlisting Tool</a:t>
              </a:r>
            </a:p>
          </p:txBody>
        </p:sp>
        <p:sp>
          <p:nvSpPr>
            <p:cNvPr id="13" name="Text Placeholder 7">
              <a:extLst>
                <a:ext uri="{FF2B5EF4-FFF2-40B4-BE49-F238E27FC236}">
                  <a16:creationId xmlns:a16="http://schemas.microsoft.com/office/drawing/2014/main" id="{883DD862-27A6-49BD-B644-3AA5AA9A8E3B}"/>
                </a:ext>
              </a:extLst>
            </p:cNvPr>
            <p:cNvSpPr txBox="1">
              <a:spLocks/>
            </p:cNvSpPr>
            <p:nvPr/>
          </p:nvSpPr>
          <p:spPr>
            <a:xfrm>
              <a:off x="4909269" y="4657734"/>
              <a:ext cx="1813302" cy="68758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Leverage this tool to produce a shortlist of AIOps processes that will help you the most in reaching your goals.</a:t>
              </a:r>
            </a:p>
            <a:p>
              <a:pPr algn="ctr">
                <a:lnSpc>
                  <a:spcPct val="100000"/>
                </a:lnSpc>
                <a:spcBef>
                  <a:spcPts val="0"/>
                </a:spcBef>
              </a:pPr>
              <a:endParaRPr lang="en-CA" sz="1100" dirty="0">
                <a:ea typeface="Roboto Condensed Light" panose="02000000000000000000" pitchFamily="2" charset="0"/>
              </a:endParaRPr>
            </a:p>
          </p:txBody>
        </p:sp>
      </p:grpSp>
      <p:grpSp>
        <p:nvGrpSpPr>
          <p:cNvPr id="24" name="Group 23">
            <a:extLst>
              <a:ext uri="{FF2B5EF4-FFF2-40B4-BE49-F238E27FC236}">
                <a16:creationId xmlns:a16="http://schemas.microsoft.com/office/drawing/2014/main" id="{9C390758-4392-4592-8BE0-F5A2013F7BA7}"/>
              </a:ext>
            </a:extLst>
          </p:cNvPr>
          <p:cNvGrpSpPr/>
          <p:nvPr/>
        </p:nvGrpSpPr>
        <p:grpSpPr>
          <a:xfrm>
            <a:off x="4571871" y="4692369"/>
            <a:ext cx="2420688" cy="1819339"/>
            <a:chOff x="3218437" y="1587410"/>
            <a:chExt cx="2420999" cy="1819575"/>
          </a:xfrm>
        </p:grpSpPr>
        <p:grpSp>
          <p:nvGrpSpPr>
            <p:cNvPr id="25" name="Group 24">
              <a:extLst>
                <a:ext uri="{FF2B5EF4-FFF2-40B4-BE49-F238E27FC236}">
                  <a16:creationId xmlns:a16="http://schemas.microsoft.com/office/drawing/2014/main" id="{D6D57671-67C1-4380-BD14-F0276C70D45F}"/>
                </a:ext>
              </a:extLst>
            </p:cNvPr>
            <p:cNvGrpSpPr/>
            <p:nvPr/>
          </p:nvGrpSpPr>
          <p:grpSpPr>
            <a:xfrm>
              <a:off x="3218437" y="2262805"/>
              <a:ext cx="2420999" cy="1144180"/>
              <a:chOff x="4619581" y="4022795"/>
              <a:chExt cx="2420999" cy="1144180"/>
            </a:xfrm>
          </p:grpSpPr>
          <p:sp>
            <p:nvSpPr>
              <p:cNvPr id="27" name="TextBox 26">
                <a:extLst>
                  <a:ext uri="{FF2B5EF4-FFF2-40B4-BE49-F238E27FC236}">
                    <a16:creationId xmlns:a16="http://schemas.microsoft.com/office/drawing/2014/main" id="{452E91F2-C3D3-491F-9B7F-D9C5CECEEB8E}"/>
                  </a:ext>
                </a:extLst>
              </p:cNvPr>
              <p:cNvSpPr txBox="1"/>
              <p:nvPr/>
            </p:nvSpPr>
            <p:spPr>
              <a:xfrm>
                <a:off x="4619581" y="4022795"/>
                <a:ext cx="2420999" cy="443768"/>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AIOps Roadmap</a:t>
                </a:r>
              </a:p>
              <a:p>
                <a:pPr marL="289917" marR="242951" lvl="1" algn="ctr" defTabSz="554437">
                  <a:spcBef>
                    <a:spcPts val="55"/>
                  </a:spcBef>
                </a:pPr>
                <a:r>
                  <a:rPr lang="en-US" sz="1400" spc="-30" dirty="0">
                    <a:solidFill>
                      <a:srgbClr val="2576B7"/>
                    </a:solidFill>
                    <a:latin typeface="Montserrat" pitchFamily="2" charset="77"/>
                  </a:rPr>
                  <a:t>Tool</a:t>
                </a: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4993601" y="4589287"/>
                <a:ext cx="1813302" cy="57768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Create an actionable plan for your AIOps project.</a:t>
                </a:r>
              </a:p>
            </p:txBody>
          </p:sp>
        </p:grpSp>
        <p:pic>
          <p:nvPicPr>
            <p:cNvPr id="26" name="Picture 25">
              <a:hlinkClick r:id="rId2"/>
              <a:extLst>
                <a:ext uri="{FF2B5EF4-FFF2-40B4-BE49-F238E27FC236}">
                  <a16:creationId xmlns:a16="http://schemas.microsoft.com/office/drawing/2014/main" id="{F3EF4C0D-37A3-4190-A441-861D960D22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7540" y="1587410"/>
              <a:ext cx="635000" cy="635000"/>
            </a:xfrm>
            <a:prstGeom prst="rect">
              <a:avLst/>
            </a:prstGeom>
          </p:spPr>
        </p:pic>
      </p:grpSp>
      <p:sp>
        <p:nvSpPr>
          <p:cNvPr id="29" name="Rectangle 28">
            <a:extLst>
              <a:ext uri="{FF2B5EF4-FFF2-40B4-BE49-F238E27FC236}">
                <a16:creationId xmlns:a16="http://schemas.microsoft.com/office/drawing/2014/main" id="{EF584645-5E2C-4554-AC9F-77DC7EE720BE}"/>
              </a:ext>
            </a:extLst>
          </p:cNvPr>
          <p:cNvSpPr/>
          <p:nvPr/>
        </p:nvSpPr>
        <p:spPr>
          <a:xfrm>
            <a:off x="552290" y="2647828"/>
            <a:ext cx="3152453" cy="738664"/>
          </a:xfrm>
          <a:prstGeom prst="rect">
            <a:avLst/>
          </a:prstGeom>
        </p:spPr>
        <p:txBody>
          <a:bodyPr wrap="square">
            <a:spAutoFit/>
          </a:bodyPr>
          <a:lstStyle/>
          <a:p>
            <a:pPr defTabSz="554437"/>
            <a:r>
              <a:rPr lang="en-US" sz="1400" dirty="0">
                <a:solidFill>
                  <a:srgbClr val="FFFFFF"/>
                </a:solidFill>
                <a:latin typeface="Montserrat" panose="00000500000000000000" pitchFamily="2" charset="0"/>
              </a:rPr>
              <a:t>Identify the maturity level of your IT operations before you implement AI capabilities.</a:t>
            </a:r>
            <a:endParaRPr lang="en-CA" sz="1400" dirty="0">
              <a:solidFill>
                <a:srgbClr val="FFFFFF"/>
              </a:solidFill>
              <a:latin typeface="Montserrat" panose="00000500000000000000" pitchFamily="2" charset="0"/>
            </a:endParaRPr>
          </a:p>
        </p:txBody>
      </p:sp>
      <p:sp>
        <p:nvSpPr>
          <p:cNvPr id="31" name="TextBox 30">
            <a:extLst>
              <a:ext uri="{FF2B5EF4-FFF2-40B4-BE49-F238E27FC236}">
                <a16:creationId xmlns:a16="http://schemas.microsoft.com/office/drawing/2014/main" id="{5891C79E-7977-4273-B86A-623CEC9EC3AC}"/>
              </a:ext>
            </a:extLst>
          </p:cNvPr>
          <p:cNvSpPr txBox="1"/>
          <p:nvPr/>
        </p:nvSpPr>
        <p:spPr>
          <a:xfrm>
            <a:off x="245060" y="1931839"/>
            <a:ext cx="3578796" cy="553998"/>
          </a:xfrm>
          <a:prstGeom prst="rect">
            <a:avLst/>
          </a:prstGeom>
        </p:spPr>
        <p:txBody>
          <a:bodyPr vert="horz" wrap="square" lIns="0" tIns="0" rIns="0" bIns="0" rtlCol="0">
            <a:spAutoFit/>
          </a:bodyPr>
          <a:lstStyle/>
          <a:p>
            <a:pPr marL="289917" marR="242951" lvl="1" algn="ctr" defTabSz="554437">
              <a:spcBef>
                <a:spcPts val="55"/>
              </a:spcBef>
            </a:pPr>
            <a:r>
              <a:rPr lang="en-US" sz="1800" b="1" spc="-30" dirty="0">
                <a:solidFill>
                  <a:srgbClr val="FFFFFF"/>
                </a:solidFill>
                <a:latin typeface="Montserrat" pitchFamily="2" charset="77"/>
                <a:cs typeface="Arial Narrow"/>
              </a:rPr>
              <a:t>AIOps Prerequisites Assessment Tool</a:t>
            </a:r>
          </a:p>
        </p:txBody>
      </p:sp>
      <p:pic>
        <p:nvPicPr>
          <p:cNvPr id="2" name="Picture 1">
            <a:hlinkClick r:id="rId4"/>
            <a:extLst>
              <a:ext uri="{FF2B5EF4-FFF2-40B4-BE49-F238E27FC236}">
                <a16:creationId xmlns:a16="http://schemas.microsoft.com/office/drawing/2014/main" id="{D0B58414-2F55-4B0A-9B3A-A36586E1A7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336" y="1275646"/>
            <a:ext cx="635000" cy="635000"/>
          </a:xfrm>
          <a:prstGeom prst="rect">
            <a:avLst/>
          </a:prstGeom>
        </p:spPr>
      </p:pic>
      <p:pic>
        <p:nvPicPr>
          <p:cNvPr id="54" name="Picture 53">
            <a:hlinkClick r:id="rId6"/>
            <a:extLst>
              <a:ext uri="{FF2B5EF4-FFF2-40B4-BE49-F238E27FC236}">
                <a16:creationId xmlns:a16="http://schemas.microsoft.com/office/drawing/2014/main" id="{368965B9-B1A2-4391-853B-1D258066D0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756" y="2367053"/>
            <a:ext cx="634918" cy="634918"/>
          </a:xfrm>
          <a:prstGeom prst="rect">
            <a:avLst/>
          </a:prstGeom>
        </p:spPr>
      </p:pic>
      <p:pic>
        <p:nvPicPr>
          <p:cNvPr id="35" name="Picture 34" descr="Graphical user interface, text, application, Word, email&#10;&#10;Description automatically generated">
            <a:extLst>
              <a:ext uri="{FF2B5EF4-FFF2-40B4-BE49-F238E27FC236}">
                <a16:creationId xmlns:a16="http://schemas.microsoft.com/office/drawing/2014/main" id="{7674BA8E-2B6B-46A6-A8F2-02D85D59EA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255" y="3769345"/>
            <a:ext cx="2095642" cy="1055834"/>
          </a:xfrm>
          <a:prstGeom prst="rect">
            <a:avLst/>
          </a:prstGeom>
          <a:ln>
            <a:noFill/>
          </a:ln>
          <a:effectLst>
            <a:outerShdw blurRad="50800" dist="38100" dir="2700000" algn="tl" rotWithShape="0">
              <a:prstClr val="black">
                <a:alpha val="40000"/>
              </a:prstClr>
            </a:outerShdw>
          </a:effectLst>
        </p:spPr>
      </p:pic>
      <p:pic>
        <p:nvPicPr>
          <p:cNvPr id="37" name="Picture 36" descr="Graphical user interface, application&#10;&#10;Description automatically generated">
            <a:extLst>
              <a:ext uri="{FF2B5EF4-FFF2-40B4-BE49-F238E27FC236}">
                <a16:creationId xmlns:a16="http://schemas.microsoft.com/office/drawing/2014/main" id="{4F2EB899-ADAF-4CC8-8426-E1E1A52B34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2366" y="4245394"/>
            <a:ext cx="2968084" cy="1128832"/>
          </a:xfrm>
          <a:prstGeom prst="rect">
            <a:avLst/>
          </a:prstGeom>
          <a:ln>
            <a:noFill/>
          </a:ln>
          <a:effectLst>
            <a:outerShdw blurRad="50800" dist="38100" dir="2700000" algn="tl" rotWithShape="0">
              <a:prstClr val="black">
                <a:alpha val="40000"/>
              </a:prstClr>
            </a:outerShdw>
          </a:effectLst>
        </p:spPr>
      </p:pic>
      <p:pic>
        <p:nvPicPr>
          <p:cNvPr id="39" name="Picture 38" descr="Table&#10;&#10;Description automatically generated">
            <a:extLst>
              <a:ext uri="{FF2B5EF4-FFF2-40B4-BE49-F238E27FC236}">
                <a16:creationId xmlns:a16="http://schemas.microsoft.com/office/drawing/2014/main" id="{D7A81405-B6A8-448A-BC22-DE4119DAD4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9413" y="5231060"/>
            <a:ext cx="2259364" cy="1406070"/>
          </a:xfrm>
          <a:prstGeom prst="rect">
            <a:avLst/>
          </a:prstGeom>
          <a:ln>
            <a:noFill/>
          </a:ln>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8FC10C84-3767-4AB6-B8B0-CD66523AF1D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828703" y="2068477"/>
            <a:ext cx="2615930" cy="1412710"/>
          </a:xfrm>
          <a:prstGeom prst="rect">
            <a:avLst/>
          </a:prstGeom>
          <a:ln>
            <a:noFill/>
          </a:ln>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BAB1571F-D011-4EB0-8099-3F76A4DB237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443905" y="2730229"/>
            <a:ext cx="2777467" cy="1397542"/>
          </a:xfrm>
          <a:prstGeom prst="rect">
            <a:avLst/>
          </a:prstGeom>
          <a:ln>
            <a:noFill/>
          </a:ln>
          <a:effectLst>
            <a:outerShdw blurRad="50800" dist="38100" dir="2700000" algn="tl" rotWithShape="0">
              <a:prstClr val="black">
                <a:alpha val="40000"/>
              </a:prstClr>
            </a:outerShdw>
          </a:effectLst>
        </p:spPr>
      </p:pic>
      <p:pic>
        <p:nvPicPr>
          <p:cNvPr id="49" name="Picture 48" descr="Chart, treemap chart&#10;&#10;Description automatically generated">
            <a:extLst>
              <a:ext uri="{FF2B5EF4-FFF2-40B4-BE49-F238E27FC236}">
                <a16:creationId xmlns:a16="http://schemas.microsoft.com/office/drawing/2014/main" id="{599294D1-7C1C-4F8C-892F-6FE5957274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21353" y="3047823"/>
            <a:ext cx="1876392" cy="1443044"/>
          </a:xfrm>
          <a:prstGeom prst="rect">
            <a:avLst/>
          </a:prstGeom>
          <a:ln>
            <a:noFill/>
          </a:ln>
          <a:effectLst>
            <a:outerShdw blurRad="50800" dist="38100" dir="2700000" algn="tl" rotWithShape="0">
              <a:prstClr val="black">
                <a:alpha val="40000"/>
              </a:prstClr>
            </a:outerShdw>
          </a:effectLst>
        </p:spPr>
      </p:pic>
      <p:pic>
        <p:nvPicPr>
          <p:cNvPr id="53" name="Picture 52" descr="A picture containing table&#10;&#10;Description automatically generated">
            <a:extLst>
              <a:ext uri="{FF2B5EF4-FFF2-40B4-BE49-F238E27FC236}">
                <a16:creationId xmlns:a16="http://schemas.microsoft.com/office/drawing/2014/main" id="{79E1BF4C-D15F-419C-90A9-069FFFE389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83873" y="4759394"/>
            <a:ext cx="4040844" cy="1098844"/>
          </a:xfrm>
          <a:prstGeom prst="rect">
            <a:avLst/>
          </a:prstGeom>
          <a:ln>
            <a:noFill/>
          </a:ln>
          <a:effectLst>
            <a:outerShdw blurRad="50800" dist="38100" dir="2700000" algn="tl" rotWithShape="0">
              <a:prstClr val="black">
                <a:alpha val="40000"/>
              </a:prstClr>
            </a:outerShdw>
          </a:effectLst>
        </p:spPr>
      </p:pic>
      <p:pic>
        <p:nvPicPr>
          <p:cNvPr id="62" name="Picture 61" descr="A picture containing chart&#10;&#10;Description automatically generated">
            <a:extLst>
              <a:ext uri="{FF2B5EF4-FFF2-40B4-BE49-F238E27FC236}">
                <a16:creationId xmlns:a16="http://schemas.microsoft.com/office/drawing/2014/main" id="{A12B607E-278C-47C4-9602-30896566D8F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23018" y="5021864"/>
            <a:ext cx="2139258" cy="137265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419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101B7-80BA-4E02-8866-CE06C0F723DD}"/>
              </a:ext>
            </a:extLst>
          </p:cNvPr>
          <p:cNvSpPr>
            <a:spLocks noGrp="1"/>
          </p:cNvSpPr>
          <p:nvPr>
            <p:ph type="title"/>
          </p:nvPr>
        </p:nvSpPr>
        <p:spPr/>
        <p:txBody>
          <a:bodyPr/>
          <a:lstStyle/>
          <a:p>
            <a:r>
              <a:rPr lang="en-US" dirty="0"/>
              <a:t>Additional Deliverables</a:t>
            </a:r>
            <a:endParaRPr lang="en-CA" dirty="0"/>
          </a:p>
        </p:txBody>
      </p:sp>
      <p:grpSp>
        <p:nvGrpSpPr>
          <p:cNvPr id="6" name="Group 5">
            <a:extLst>
              <a:ext uri="{FF2B5EF4-FFF2-40B4-BE49-F238E27FC236}">
                <a16:creationId xmlns:a16="http://schemas.microsoft.com/office/drawing/2014/main" id="{16A8A943-1944-4A7F-A6AD-42D3EB8953D9}"/>
              </a:ext>
            </a:extLst>
          </p:cNvPr>
          <p:cNvGrpSpPr/>
          <p:nvPr/>
        </p:nvGrpSpPr>
        <p:grpSpPr>
          <a:xfrm>
            <a:off x="849699" y="4071995"/>
            <a:ext cx="2342845" cy="1836906"/>
            <a:chOff x="2351100" y="3879238"/>
            <a:chExt cx="2343150" cy="1837145"/>
          </a:xfrm>
        </p:grpSpPr>
        <p:grpSp>
          <p:nvGrpSpPr>
            <p:cNvPr id="7" name="Group 6">
              <a:extLst>
                <a:ext uri="{FF2B5EF4-FFF2-40B4-BE49-F238E27FC236}">
                  <a16:creationId xmlns:a16="http://schemas.microsoft.com/office/drawing/2014/main" id="{F863C25F-FFF2-42A8-A747-55781BCA0BA5}"/>
                </a:ext>
              </a:extLst>
            </p:cNvPr>
            <p:cNvGrpSpPr/>
            <p:nvPr/>
          </p:nvGrpSpPr>
          <p:grpSpPr>
            <a:xfrm>
              <a:off x="2351100" y="4550318"/>
              <a:ext cx="2343150" cy="1166065"/>
              <a:chOff x="4556704" y="4032039"/>
              <a:chExt cx="2343150" cy="1166065"/>
            </a:xfrm>
          </p:grpSpPr>
          <p:sp>
            <p:nvSpPr>
              <p:cNvPr id="9" name="TextBox 8">
                <a:extLst>
                  <a:ext uri="{FF2B5EF4-FFF2-40B4-BE49-F238E27FC236}">
                    <a16:creationId xmlns:a16="http://schemas.microsoft.com/office/drawing/2014/main" id="{108C7B9C-875E-4EF5-A6BD-8854BCE76C48}"/>
                  </a:ext>
                </a:extLst>
              </p:cNvPr>
              <p:cNvSpPr txBox="1"/>
              <p:nvPr/>
            </p:nvSpPr>
            <p:spPr>
              <a:xfrm>
                <a:off x="4556704" y="4032039"/>
                <a:ext cx="2343150"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AIOps RACI Template</a:t>
                </a:r>
              </a:p>
            </p:txBody>
          </p:sp>
          <p:sp>
            <p:nvSpPr>
              <p:cNvPr id="10" name="Text Placeholder 7">
                <a:extLst>
                  <a:ext uri="{FF2B5EF4-FFF2-40B4-BE49-F238E27FC236}">
                    <a16:creationId xmlns:a16="http://schemas.microsoft.com/office/drawing/2014/main" id="{A3885E7E-B568-414F-9101-E97039422E2A}"/>
                  </a:ext>
                </a:extLst>
              </p:cNvPr>
              <p:cNvSpPr txBox="1">
                <a:spLocks/>
              </p:cNvSpPr>
              <p:nvPr/>
            </p:nvSpPr>
            <p:spPr>
              <a:xfrm>
                <a:off x="4992574" y="4603753"/>
                <a:ext cx="1595032" cy="59435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Define roles and responsibilities with this guide.</a:t>
                </a:r>
              </a:p>
            </p:txBody>
          </p:sp>
        </p:grpSp>
        <p:pic>
          <p:nvPicPr>
            <p:cNvPr id="8" name="Picture 7">
              <a:hlinkClick r:id="rId2"/>
              <a:extLst>
                <a:ext uri="{FF2B5EF4-FFF2-40B4-BE49-F238E27FC236}">
                  <a16:creationId xmlns:a16="http://schemas.microsoft.com/office/drawing/2014/main" id="{DDB33925-B9A1-46DA-8B32-C431F7FF2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9002" y="3879238"/>
              <a:ext cx="635000" cy="635000"/>
            </a:xfrm>
            <a:prstGeom prst="rect">
              <a:avLst/>
            </a:prstGeom>
          </p:spPr>
        </p:pic>
      </p:grpSp>
      <p:grpSp>
        <p:nvGrpSpPr>
          <p:cNvPr id="12" name="Group 11">
            <a:extLst>
              <a:ext uri="{FF2B5EF4-FFF2-40B4-BE49-F238E27FC236}">
                <a16:creationId xmlns:a16="http://schemas.microsoft.com/office/drawing/2014/main" id="{116BE51F-F88F-4DC4-9624-78D0149B49C9}"/>
              </a:ext>
            </a:extLst>
          </p:cNvPr>
          <p:cNvGrpSpPr/>
          <p:nvPr/>
        </p:nvGrpSpPr>
        <p:grpSpPr>
          <a:xfrm>
            <a:off x="6189267" y="4071996"/>
            <a:ext cx="2342845" cy="1958111"/>
            <a:chOff x="2412911" y="3986265"/>
            <a:chExt cx="2343150" cy="1958366"/>
          </a:xfrm>
        </p:grpSpPr>
        <p:grpSp>
          <p:nvGrpSpPr>
            <p:cNvPr id="13" name="Group 12">
              <a:extLst>
                <a:ext uri="{FF2B5EF4-FFF2-40B4-BE49-F238E27FC236}">
                  <a16:creationId xmlns:a16="http://schemas.microsoft.com/office/drawing/2014/main" id="{52ADA0AE-99EE-47D8-BF04-169C25BEADC4}"/>
                </a:ext>
              </a:extLst>
            </p:cNvPr>
            <p:cNvGrpSpPr/>
            <p:nvPr/>
          </p:nvGrpSpPr>
          <p:grpSpPr>
            <a:xfrm>
              <a:off x="2412911" y="4636459"/>
              <a:ext cx="2343150" cy="1308172"/>
              <a:chOff x="4618515" y="4118180"/>
              <a:chExt cx="2343150" cy="1308172"/>
            </a:xfrm>
          </p:grpSpPr>
          <p:sp>
            <p:nvSpPr>
              <p:cNvPr id="15" name="TextBox 14">
                <a:extLst>
                  <a:ext uri="{FF2B5EF4-FFF2-40B4-BE49-F238E27FC236}">
                    <a16:creationId xmlns:a16="http://schemas.microsoft.com/office/drawing/2014/main" id="{BCC1FE44-92BF-4BF4-9EFF-B41122214A24}"/>
                  </a:ext>
                </a:extLst>
              </p:cNvPr>
              <p:cNvSpPr txBox="1"/>
              <p:nvPr/>
            </p:nvSpPr>
            <p:spPr>
              <a:xfrm>
                <a:off x="4618515" y="4118180"/>
                <a:ext cx="2343150" cy="646415"/>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AIOps Communications Plan Template</a:t>
                </a:r>
              </a:p>
            </p:txBody>
          </p:sp>
          <p:sp>
            <p:nvSpPr>
              <p:cNvPr id="16" name="Text Placeholder 7">
                <a:extLst>
                  <a:ext uri="{FF2B5EF4-FFF2-40B4-BE49-F238E27FC236}">
                    <a16:creationId xmlns:a16="http://schemas.microsoft.com/office/drawing/2014/main" id="{8F2452B3-2F11-4674-ABAA-C67F53582765}"/>
                  </a:ext>
                </a:extLst>
              </p:cNvPr>
              <p:cNvSpPr txBox="1">
                <a:spLocks/>
              </p:cNvSpPr>
              <p:nvPr/>
            </p:nvSpPr>
            <p:spPr>
              <a:xfrm>
                <a:off x="4900309" y="4832001"/>
                <a:ext cx="1964478" cy="59435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Communicate your initiatives to affected stakeholders to get their support.</a:t>
                </a:r>
              </a:p>
            </p:txBody>
          </p:sp>
        </p:grpSp>
        <p:pic>
          <p:nvPicPr>
            <p:cNvPr id="14" name="Picture 13">
              <a:hlinkClick r:id="rId4"/>
              <a:extLst>
                <a:ext uri="{FF2B5EF4-FFF2-40B4-BE49-F238E27FC236}">
                  <a16:creationId xmlns:a16="http://schemas.microsoft.com/office/drawing/2014/main" id="{2DF9754B-F705-44B2-AAE8-25E4539399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3269" y="3986265"/>
              <a:ext cx="635000" cy="635000"/>
            </a:xfrm>
            <a:prstGeom prst="rect">
              <a:avLst/>
            </a:prstGeom>
          </p:spPr>
        </p:pic>
      </p:grpSp>
      <p:grpSp>
        <p:nvGrpSpPr>
          <p:cNvPr id="18" name="Group 17">
            <a:extLst>
              <a:ext uri="{FF2B5EF4-FFF2-40B4-BE49-F238E27FC236}">
                <a16:creationId xmlns:a16="http://schemas.microsoft.com/office/drawing/2014/main" id="{CD7F1270-3D6C-43D9-8EC1-1B2B42C46658}"/>
              </a:ext>
            </a:extLst>
          </p:cNvPr>
          <p:cNvGrpSpPr/>
          <p:nvPr/>
        </p:nvGrpSpPr>
        <p:grpSpPr>
          <a:xfrm>
            <a:off x="6212058" y="2057950"/>
            <a:ext cx="2420684" cy="1280667"/>
            <a:chOff x="4628771" y="3883895"/>
            <a:chExt cx="2420999" cy="1280834"/>
          </a:xfrm>
        </p:grpSpPr>
        <p:sp>
          <p:nvSpPr>
            <p:cNvPr id="19" name="TextBox 18">
              <a:extLst>
                <a:ext uri="{FF2B5EF4-FFF2-40B4-BE49-F238E27FC236}">
                  <a16:creationId xmlns:a16="http://schemas.microsoft.com/office/drawing/2014/main" id="{093C051B-3AE7-436E-8BA9-42D78003BA71}"/>
                </a:ext>
              </a:extLst>
            </p:cNvPr>
            <p:cNvSpPr txBox="1"/>
            <p:nvPr/>
          </p:nvSpPr>
          <p:spPr>
            <a:xfrm>
              <a:off x="4628771" y="3883895"/>
              <a:ext cx="2420999" cy="443769"/>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AIOps ROI</a:t>
              </a:r>
            </a:p>
            <a:p>
              <a:pPr marL="289917" marR="242951" lvl="1" algn="ctr" defTabSz="554437">
                <a:spcBef>
                  <a:spcPts val="55"/>
                </a:spcBef>
              </a:pPr>
              <a:r>
                <a:rPr lang="en-US" sz="1400" spc="-30" dirty="0">
                  <a:solidFill>
                    <a:srgbClr val="2576B7"/>
                  </a:solidFill>
                  <a:latin typeface="Montserrat" pitchFamily="2" charset="77"/>
                </a:rPr>
                <a:t>Calculator</a:t>
              </a:r>
            </a:p>
          </p:txBody>
        </p:sp>
        <p:sp>
          <p:nvSpPr>
            <p:cNvPr id="20" name="Text Placeholder 7">
              <a:extLst>
                <a:ext uri="{FF2B5EF4-FFF2-40B4-BE49-F238E27FC236}">
                  <a16:creationId xmlns:a16="http://schemas.microsoft.com/office/drawing/2014/main" id="{B12CE40B-575D-474E-A82D-C0C8E8E33010}"/>
                </a:ext>
              </a:extLst>
            </p:cNvPr>
            <p:cNvSpPr txBox="1">
              <a:spLocks/>
            </p:cNvSpPr>
            <p:nvPr/>
          </p:nvSpPr>
          <p:spPr>
            <a:xfrm>
              <a:off x="5049981" y="4462035"/>
              <a:ext cx="1813302" cy="702694"/>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Estimate the return on investment to determine if the benefits will be worth the cost and effort.</a:t>
              </a:r>
            </a:p>
          </p:txBody>
        </p:sp>
      </p:grpSp>
      <p:pic>
        <p:nvPicPr>
          <p:cNvPr id="22" name="Picture 21">
            <a:hlinkClick r:id="rId5"/>
            <a:extLst>
              <a:ext uri="{FF2B5EF4-FFF2-40B4-BE49-F238E27FC236}">
                <a16:creationId xmlns:a16="http://schemas.microsoft.com/office/drawing/2014/main" id="{1C6A0E4A-FF2F-44A4-8595-64279E4668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5402" y="1342750"/>
            <a:ext cx="634918" cy="634918"/>
          </a:xfrm>
          <a:prstGeom prst="rect">
            <a:avLst/>
          </a:prstGeom>
        </p:spPr>
      </p:pic>
      <p:grpSp>
        <p:nvGrpSpPr>
          <p:cNvPr id="23" name="Group 22">
            <a:extLst>
              <a:ext uri="{FF2B5EF4-FFF2-40B4-BE49-F238E27FC236}">
                <a16:creationId xmlns:a16="http://schemas.microsoft.com/office/drawing/2014/main" id="{9E686E9B-ECA9-4ACF-809D-1966579E88F4}"/>
              </a:ext>
            </a:extLst>
          </p:cNvPr>
          <p:cNvGrpSpPr/>
          <p:nvPr/>
        </p:nvGrpSpPr>
        <p:grpSpPr>
          <a:xfrm>
            <a:off x="905260" y="2097442"/>
            <a:ext cx="2420684" cy="1224998"/>
            <a:chOff x="4644345" y="4135733"/>
            <a:chExt cx="2420999" cy="1225158"/>
          </a:xfrm>
        </p:grpSpPr>
        <p:sp>
          <p:nvSpPr>
            <p:cNvPr id="24" name="TextBox 23">
              <a:extLst>
                <a:ext uri="{FF2B5EF4-FFF2-40B4-BE49-F238E27FC236}">
                  <a16:creationId xmlns:a16="http://schemas.microsoft.com/office/drawing/2014/main" id="{11E560A0-E141-48A4-BB3E-B3286BF882D1}"/>
                </a:ext>
              </a:extLst>
            </p:cNvPr>
            <p:cNvSpPr txBox="1"/>
            <p:nvPr/>
          </p:nvSpPr>
          <p:spPr>
            <a:xfrm>
              <a:off x="4644345" y="4135733"/>
              <a:ext cx="2420999"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AIOps Project Summary Template</a:t>
              </a:r>
            </a:p>
          </p:txBody>
        </p:sp>
        <p:sp>
          <p:nvSpPr>
            <p:cNvPr id="25" name="Text Placeholder 7">
              <a:extLst>
                <a:ext uri="{FF2B5EF4-FFF2-40B4-BE49-F238E27FC236}">
                  <a16:creationId xmlns:a16="http://schemas.microsoft.com/office/drawing/2014/main" id="{235DA278-B2A0-4214-8206-A4650CED31B8}"/>
                </a:ext>
              </a:extLst>
            </p:cNvPr>
            <p:cNvSpPr txBox="1">
              <a:spLocks/>
            </p:cNvSpPr>
            <p:nvPr/>
          </p:nvSpPr>
          <p:spPr>
            <a:xfrm>
              <a:off x="4948194" y="4658197"/>
              <a:ext cx="1813302" cy="702694"/>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100" dirty="0">
                  <a:ea typeface="Roboto Condensed Light" panose="02000000000000000000" pitchFamily="2" charset="0"/>
                </a:rPr>
                <a:t>Use this template to build your business case and get everyone on board with your AIOps initiative. </a:t>
              </a:r>
            </a:p>
          </p:txBody>
        </p:sp>
      </p:grpSp>
      <p:pic>
        <p:nvPicPr>
          <p:cNvPr id="27" name="Picture 26">
            <a:hlinkClick r:id="rId7"/>
            <a:extLst>
              <a:ext uri="{FF2B5EF4-FFF2-40B4-BE49-F238E27FC236}">
                <a16:creationId xmlns:a16="http://schemas.microsoft.com/office/drawing/2014/main" id="{3107C7B8-083A-4794-B56F-78FD0C3526B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808196" y="1366036"/>
            <a:ext cx="634918" cy="634918"/>
          </a:xfrm>
          <a:prstGeom prst="rect">
            <a:avLst/>
          </a:prstGeom>
        </p:spPr>
      </p:pic>
      <p:pic>
        <p:nvPicPr>
          <p:cNvPr id="40" name="Picture 39">
            <a:extLst>
              <a:ext uri="{FF2B5EF4-FFF2-40B4-BE49-F238E27FC236}">
                <a16:creationId xmlns:a16="http://schemas.microsoft.com/office/drawing/2014/main" id="{211522ED-0A8F-4C08-8650-3485D2EB87B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124766" y="1580378"/>
            <a:ext cx="2115960" cy="1204568"/>
          </a:xfrm>
          <a:prstGeom prst="rect">
            <a:avLst/>
          </a:prstGeom>
          <a:ln>
            <a:noFill/>
          </a:ln>
          <a:effectLst>
            <a:outerShdw blurRad="50800" dist="38100" dir="2700000" algn="tl" rotWithShape="0">
              <a:prstClr val="black">
                <a:alpha val="40000"/>
              </a:prstClr>
            </a:outerShdw>
          </a:effectLst>
        </p:spPr>
      </p:pic>
      <p:pic>
        <p:nvPicPr>
          <p:cNvPr id="42" name="Picture 41" descr="Graphical user interface&#10;&#10;Description automatically generated">
            <a:extLst>
              <a:ext uri="{FF2B5EF4-FFF2-40B4-BE49-F238E27FC236}">
                <a16:creationId xmlns:a16="http://schemas.microsoft.com/office/drawing/2014/main" id="{B78E1B4F-D563-486D-B905-29CC1FF600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62618" y="2134049"/>
            <a:ext cx="2143806" cy="1204568"/>
          </a:xfrm>
          <a:prstGeom prst="rect">
            <a:avLst/>
          </a:prstGeom>
          <a:ln>
            <a:noFill/>
          </a:ln>
          <a:effectLst>
            <a:outerShdw blurRad="50800" dist="38100" dir="2700000" algn="tl" rotWithShape="0">
              <a:prstClr val="black">
                <a:alpha val="40000"/>
              </a:prstClr>
            </a:outerShdw>
          </a:effectLst>
        </p:spPr>
      </p:pic>
      <p:pic>
        <p:nvPicPr>
          <p:cNvPr id="46" name="Picture 45">
            <a:extLst>
              <a:ext uri="{FF2B5EF4-FFF2-40B4-BE49-F238E27FC236}">
                <a16:creationId xmlns:a16="http://schemas.microsoft.com/office/drawing/2014/main" id="{98E3A806-6B2F-4E45-A4A4-25C34C52727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8266722" y="1516879"/>
            <a:ext cx="1968870" cy="1007544"/>
          </a:xfrm>
          <a:prstGeom prst="rect">
            <a:avLst/>
          </a:prstGeom>
          <a:ln>
            <a:noFill/>
          </a:ln>
          <a:effectLst>
            <a:outerShdw blurRad="50800" dist="38100" dir="2700000" algn="tl" rotWithShape="0">
              <a:prstClr val="black">
                <a:alpha val="40000"/>
              </a:prstClr>
            </a:outerShdw>
          </a:effectLst>
        </p:spPr>
      </p:pic>
      <p:pic>
        <p:nvPicPr>
          <p:cNvPr id="48" name="Picture 47">
            <a:extLst>
              <a:ext uri="{FF2B5EF4-FFF2-40B4-BE49-F238E27FC236}">
                <a16:creationId xmlns:a16="http://schemas.microsoft.com/office/drawing/2014/main" id="{ADE68F97-C252-4342-8EBA-9605ED1B877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8772356" y="2246428"/>
            <a:ext cx="2018142" cy="1077560"/>
          </a:xfrm>
          <a:prstGeom prst="rect">
            <a:avLst/>
          </a:prstGeom>
          <a:ln>
            <a:noFill/>
          </a:ln>
          <a:effectLst>
            <a:outerShdw blurRad="50800" dist="38100" dir="2700000" algn="tl" rotWithShape="0">
              <a:prstClr val="black">
                <a:alpha val="40000"/>
              </a:prstClr>
            </a:outerShdw>
          </a:effectLst>
        </p:spPr>
      </p:pic>
      <p:pic>
        <p:nvPicPr>
          <p:cNvPr id="50" name="Picture 49">
            <a:extLst>
              <a:ext uri="{FF2B5EF4-FFF2-40B4-BE49-F238E27FC236}">
                <a16:creationId xmlns:a16="http://schemas.microsoft.com/office/drawing/2014/main" id="{DDD9D916-4EBB-458E-BC26-C560EF75C0F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816793" y="3688098"/>
            <a:ext cx="1808392" cy="2318617"/>
          </a:xfrm>
          <a:prstGeom prst="rect">
            <a:avLst/>
          </a:prstGeom>
          <a:ln>
            <a:noFill/>
          </a:ln>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B544905A-2711-48C5-8D34-B6F173394CF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8446279" y="3649919"/>
            <a:ext cx="1640902" cy="227317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365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p:txBody>
          <a:bodyPr/>
          <a:lstStyle/>
          <a:p>
            <a:r>
              <a:rPr lang="en-CA" spc="-79" dirty="0"/>
              <a:t>Insight summary</a:t>
            </a:r>
            <a:endParaRPr lang="en-US" dirty="0"/>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2762292036"/>
              </p:ext>
            </p:extLst>
          </p:nvPr>
        </p:nvGraphicFramePr>
        <p:xfrm>
          <a:off x="3540034" y="883820"/>
          <a:ext cx="8286384" cy="1066800"/>
        </p:xfrm>
        <a:graphic>
          <a:graphicData uri="http://schemas.openxmlformats.org/drawingml/2006/table">
            <a:tbl>
              <a:tblPr bandRow="1">
                <a:tableStyleId>{5C22544A-7EE6-4342-B048-85BDC9FD1C3A}</a:tableStyleId>
              </a:tblPr>
              <a:tblGrid>
                <a:gridCol w="8286384">
                  <a:extLst>
                    <a:ext uri="{9D8B030D-6E8A-4147-A177-3AD203B41FA5}">
                      <a16:colId xmlns:a16="http://schemas.microsoft.com/office/drawing/2014/main" val="1362635670"/>
                    </a:ext>
                  </a:extLst>
                </a:gridCol>
              </a:tblGrid>
              <a:tr h="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Improve processes, then automate</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557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To leverage AI capabilities, you need to assess your current state of IT operations and know what your priorities are. Contemplate use cases that will get the most benefit from automation. Start with processes that you are relatively comfortable handling to get easy wins, analyze the initial plan, and then expand your AIOps.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693206814"/>
              </p:ext>
            </p:extLst>
          </p:nvPr>
        </p:nvGraphicFramePr>
        <p:xfrm>
          <a:off x="3553097" y="2013908"/>
          <a:ext cx="2677886" cy="2621280"/>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800163">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Assess your process maturity to determine the right path</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1758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Before implementing any AI solution, assess your operation’s maturity level. Software may not improve IT processes when those processes have a low maturity level. Identify low maturity practice areas, augment the processes, and then leverage the right tool.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2953537210"/>
              </p:ext>
            </p:extLst>
          </p:nvPr>
        </p:nvGraphicFramePr>
        <p:xfrm>
          <a:off x="6357346" y="2013908"/>
          <a:ext cx="2677886" cy="2569476"/>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797922">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Think big, start small</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1771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Look at your IT operations holistically when building your strategy, but don’t automate all processes. Start with use cases to show the real benefits of AI to the affected stakeholders, then expand AI throughout IT.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8" name="Table 27">
            <a:extLst>
              <a:ext uri="{FF2B5EF4-FFF2-40B4-BE49-F238E27FC236}">
                <a16:creationId xmlns:a16="http://schemas.microsoft.com/office/drawing/2014/main" id="{B64523AE-FEE2-428C-838E-7B923146631D}"/>
              </a:ext>
            </a:extLst>
          </p:cNvPr>
          <p:cNvGraphicFramePr>
            <a:graphicFrameLocks noGrp="1"/>
          </p:cNvGraphicFramePr>
          <p:nvPr>
            <p:extLst>
              <p:ext uri="{D42A27DB-BD31-4B8C-83A1-F6EECF244321}">
                <p14:modId xmlns:p14="http://schemas.microsoft.com/office/powerpoint/2010/main" val="1457973153"/>
              </p:ext>
            </p:extLst>
          </p:nvPr>
        </p:nvGraphicFramePr>
        <p:xfrm>
          <a:off x="9161595" y="2013907"/>
          <a:ext cx="2677886" cy="2569477"/>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786038">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Take constant action</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1783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Many organizations implement AIOps, then sit back and await their benefits. AI initiatives require continuous maintenance, accurate tracking, and effective communication with stakeholders to succeed.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9" name="Table 28">
            <a:extLst>
              <a:ext uri="{FF2B5EF4-FFF2-40B4-BE49-F238E27FC236}">
                <a16:creationId xmlns:a16="http://schemas.microsoft.com/office/drawing/2014/main" id="{9ADA2143-A8C4-4662-89D6-356689B01EDC}"/>
              </a:ext>
            </a:extLst>
          </p:cNvPr>
          <p:cNvGraphicFramePr>
            <a:graphicFrameLocks noGrp="1"/>
          </p:cNvGraphicFramePr>
          <p:nvPr>
            <p:extLst>
              <p:ext uri="{D42A27DB-BD31-4B8C-83A1-F6EECF244321}">
                <p14:modId xmlns:p14="http://schemas.microsoft.com/office/powerpoint/2010/main" val="3815794243"/>
              </p:ext>
            </p:extLst>
          </p:nvPr>
        </p:nvGraphicFramePr>
        <p:xfrm>
          <a:off x="3553097" y="4709958"/>
          <a:ext cx="4068000" cy="1493520"/>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12252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Work persistently</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769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Operations management isn’t a one-time project – it’s an ongoing effort. Assess the efficiency of your IT operations annually, compare it with the previous year, and enhance the processes that will provide the most benefits to IT and the business.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graphicFrame>
        <p:nvGraphicFramePr>
          <p:cNvPr id="30" name="Table 29">
            <a:extLst>
              <a:ext uri="{FF2B5EF4-FFF2-40B4-BE49-F238E27FC236}">
                <a16:creationId xmlns:a16="http://schemas.microsoft.com/office/drawing/2014/main" id="{99CBCCF7-D5B5-4A4A-9A88-77D5C5CD1BA8}"/>
              </a:ext>
            </a:extLst>
          </p:cNvPr>
          <p:cNvGraphicFramePr>
            <a:graphicFrameLocks noGrp="1"/>
          </p:cNvGraphicFramePr>
          <p:nvPr>
            <p:extLst>
              <p:ext uri="{D42A27DB-BD31-4B8C-83A1-F6EECF244321}">
                <p14:modId xmlns:p14="http://schemas.microsoft.com/office/powerpoint/2010/main" val="316373776"/>
              </p:ext>
            </p:extLst>
          </p:nvPr>
        </p:nvGraphicFramePr>
        <p:xfrm>
          <a:off x="7758418" y="4709958"/>
          <a:ext cx="4068000" cy="1706880"/>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12252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Get stakeholder buy-in</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769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For your AIOps, start with low-hanging fruit. Automate processes that are fairly mature, that are easy to automate, and that automation will provide the most advantage for. Following the success of these initiatives, stakeholders will see the benefits of AI and ML and will continue using more capabilities.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37533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30021"/>
            <a:ext cx="8449652" cy="1130188"/>
          </a:xfrm>
        </p:spPr>
        <p:txBody>
          <a:bodyPr/>
          <a:lstStyle/>
          <a:p>
            <a:r>
              <a:rPr lang="en-US" dirty="0"/>
              <a:t>Blueprint benefits </a:t>
            </a: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808774333"/>
              </p:ext>
            </p:extLst>
          </p:nvPr>
        </p:nvGraphicFramePr>
        <p:xfrm>
          <a:off x="371474" y="1660440"/>
          <a:ext cx="11450640" cy="4183312"/>
        </p:xfrm>
        <a:graphic>
          <a:graphicData uri="http://schemas.openxmlformats.org/drawingml/2006/table">
            <a:tbl>
              <a:tblPr firstRow="1" bandRow="1">
                <a:tableStyleId>{5C22544A-7EE6-4342-B048-85BDC9FD1C3A}</a:tableStyleId>
              </a:tblPr>
              <a:tblGrid>
                <a:gridCol w="5638392">
                  <a:extLst>
                    <a:ext uri="{9D8B030D-6E8A-4147-A177-3AD203B41FA5}">
                      <a16:colId xmlns:a16="http://schemas.microsoft.com/office/drawing/2014/main" val="2500794229"/>
                    </a:ext>
                  </a:extLst>
                </a:gridCol>
                <a:gridCol w="5812248">
                  <a:extLst>
                    <a:ext uri="{9D8B030D-6E8A-4147-A177-3AD203B41FA5}">
                      <a16:colId xmlns:a16="http://schemas.microsoft.com/office/drawing/2014/main" val="1791260046"/>
                    </a:ext>
                  </a:extLst>
                </a:gridCol>
              </a:tblGrid>
              <a:tr h="7602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IT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Business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423031">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a:ea typeface="+mn-ea"/>
                          <a:cs typeface="+mn-cs"/>
                        </a:rPr>
                        <a:t>To implement AI-based solutions, IT needs to be at a certain maturity level. This blueprint will help you determine which IT practices need more focus before spending time and money to implement a solution.</a:t>
                      </a:r>
                      <a:endParaRPr lang="en-CA" sz="1600" b="1" i="0" kern="1200" dirty="0">
                        <a:solidFill>
                          <a:srgbClr val="000000"/>
                        </a:solidFill>
                        <a:latin typeface="Roboto Condensed Light" panose="02000000000000000000" pitchFamily="2" charset="0"/>
                        <a:ea typeface="+mn-ea"/>
                        <a:cs typeface="+mn-cs"/>
                      </a:endParaRPr>
                    </a:p>
                    <a:p>
                      <a:pPr marL="184150" marR="0" lvl="0" indent="-1841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CA" sz="1600" b="0" i="0" kern="1200" dirty="0">
                          <a:solidFill>
                            <a:srgbClr val="000000"/>
                          </a:solidFill>
                          <a:latin typeface="Roboto Condensed Light"/>
                          <a:ea typeface="+mn-ea"/>
                          <a:cs typeface="+mn-cs"/>
                        </a:rPr>
                        <a:t>Once an applicable AI solution is selected, IT automation will reduce the time spent on repetitive and low-value tasks, freeing up more time for IT staff to work on more sophisticated activities.</a:t>
                      </a:r>
                    </a:p>
                    <a:p>
                      <a:pPr marL="184150" indent="-184150" algn="l"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a:ea typeface="+mn-ea"/>
                          <a:cs typeface="+mn-cs"/>
                        </a:rPr>
                        <a:t>Following the guidelines, IT will define process requirements that fit IT and business goals.  </a:t>
                      </a:r>
                      <a:endParaRPr lang="en-CA" sz="1600" b="0" i="0" kern="1200" dirty="0">
                        <a:solidFill>
                          <a:srgbClr val="000000"/>
                        </a:solidFill>
                        <a:latin typeface="Roboto Condensed Light" panose="02000000000000000000" pitchFamily="2" charset="0"/>
                        <a:ea typeface="+mn-ea"/>
                        <a:cs typeface="+mn-cs"/>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4150" indent="-184150" algn="l"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a:ea typeface="+mn-ea"/>
                          <a:cs typeface="+mn-cs"/>
                        </a:rPr>
                        <a:t>Improving IT operations will provide high-quality and efficient service management practices that will benefit the whole organization. </a:t>
                      </a:r>
                      <a:endParaRPr lang="en-US" dirty="0">
                        <a:latin typeface="Roboto Condensed Light" panose="02000000000000000000" pitchFamily="2" charset="0"/>
                      </a:endParaRP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a:ea typeface="+mn-ea"/>
                          <a:cs typeface="+mn-cs"/>
                        </a:rPr>
                        <a:t>IT automation makes staff more productive, reduces cost, provides better allocation of resources, aligns them with business requirements, and improves business productivity.</a:t>
                      </a:r>
                    </a:p>
                    <a:p>
                      <a:pPr marL="184150" indent="-184150" algn="l"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a:ea typeface="+mn-ea"/>
                          <a:cs typeface="+mn-cs"/>
                        </a:rPr>
                        <a:t>This blueprint help you will build a comprehensive list of business requirements that can be fulfilled with AIOps. </a:t>
                      </a:r>
                      <a:endParaRPr lang="en-US" sz="1600" b="0" i="0" kern="1200" dirty="0">
                        <a:solidFill>
                          <a:srgbClr val="000000"/>
                        </a:solidFill>
                        <a:latin typeface="Roboto Condensed Light" panose="02000000000000000000" pitchFamily="2" charset="0"/>
                        <a:ea typeface="+mn-ea"/>
                        <a:cs typeface="+mn-cs"/>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Tree>
    <p:extLst>
      <p:ext uri="{BB962C8B-B14F-4D97-AF65-F5344CB8AC3E}">
        <p14:creationId xmlns:p14="http://schemas.microsoft.com/office/powerpoint/2010/main" val="404438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76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Roboto Condensed Light" panose="02000000000000000000" pitchFamily="2" charset="0"/>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FFFFFF"/>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FFFFFF"/>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FFFFFF"/>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FFFFFF"/>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FFFFFF"/>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FFFFFF"/>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FFFFFF"/>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FFFFFF"/>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FFFFFF"/>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FFFFFF"/>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FFFFFF"/>
                </a:solidFill>
                <a:effectLst/>
                <a:uLnTx/>
                <a:uFillTx/>
                <a:latin typeface="Exo" pitchFamily="2" charset="77"/>
                <a:ea typeface="+mn-ea"/>
                <a:cs typeface="Arial" panose="020B0604020202020204" pitchFamily="34" charset="0"/>
              </a:rPr>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t>16</a:t>
            </a:fld>
            <a:endParaRPr kumimoji="0" sz="788" b="0" i="0" u="none" strike="noStrike" kern="1200" cap="none" spc="6" normalizeH="0" baseline="0" noProof="0" dirty="0">
              <a:ln>
                <a:noFill/>
              </a:ln>
              <a:solidFill>
                <a:srgbClr val="FFFFFF"/>
              </a:solidFill>
              <a:effectLst/>
              <a:uLnTx/>
              <a:uFillTx/>
              <a:latin typeface="Exo" pitchFamily="2" charset="77"/>
              <a:ea typeface="+mn-ea"/>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rPr>
              <a:t>Guided implementation</a:t>
            </a:r>
            <a:endParaRPr kumimoji="0" lang="en-CA" sz="4000" b="0" i="0"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94949"/>
                </a:solidFill>
                <a:effectLst/>
                <a:uLnTx/>
                <a:uFillTx/>
                <a:latin typeface="Montserrat Light" panose="00000400000000000000" pitchFamily="2" charset="0"/>
                <a:ea typeface="+mn-ea"/>
                <a:cs typeface="+mn-cs"/>
              </a:rPr>
              <a:t>What does a typical GI on this topic look like?</a:t>
            </a:r>
            <a:endParaRPr kumimoji="0" lang="en-CA" sz="2000" b="0" i="0" u="none" strike="noStrike" kern="1200" cap="none" spc="0" normalizeH="0" baseline="0" noProof="0" dirty="0">
              <a:ln>
                <a:noFill/>
              </a:ln>
              <a:solidFill>
                <a:srgbClr val="494949"/>
              </a:solidFill>
              <a:effectLst/>
              <a:uLnTx/>
              <a:uFillTx/>
              <a:latin typeface="Montserrat Light" panose="00000400000000000000" pitchFamily="2" charset="0"/>
              <a:ea typeface="+mn-ea"/>
              <a:cs typeface="+mn-cs"/>
            </a:endParaRPr>
          </a:p>
        </p:txBody>
      </p:sp>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5"/>
            </p:custDataLst>
          </p:nvPr>
        </p:nvPicPr>
        <p:blipFill>
          <a:blip r:embed="rId26" cstate="screen">
            <a:extLst>
              <a:ext uri="{28A0092B-C50C-407E-A947-70E740481C1C}">
                <a14:useLocalDpi xmlns:a14="http://schemas.microsoft.com/office/drawing/2010/main"/>
              </a:ext>
            </a:extLst>
          </a:blip>
          <a:stretch>
            <a:fillRect/>
          </a:stretch>
        </p:blipFill>
        <p:spPr>
          <a:xfrm>
            <a:off x="832164" y="3262604"/>
            <a:ext cx="520953" cy="520953"/>
          </a:xfrm>
          <a:prstGeom prst="rect">
            <a:avLst/>
          </a:prstGeom>
        </p:spPr>
      </p:pic>
      <p:graphicFrame>
        <p:nvGraphicFramePr>
          <p:cNvPr id="7" name="Diagram 6">
            <a:extLst>
              <a:ext uri="{FF2B5EF4-FFF2-40B4-BE49-F238E27FC236}">
                <a16:creationId xmlns:a16="http://schemas.microsoft.com/office/drawing/2014/main" id="{B8CCC49A-D6A3-43EE-9C49-CA6B950D6A07}"/>
              </a:ext>
            </a:extLst>
          </p:cNvPr>
          <p:cNvGraphicFramePr/>
          <p:nvPr>
            <p:custDataLst>
              <p:tags r:id="rId6"/>
            </p:custData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1318116" y="3309560"/>
            <a:ext cx="1530143"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Scope requirements, objectives, pain points, and process maturity of IT operations.</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26" cstate="screen">
            <a:extLst>
              <a:ext uri="{28A0092B-C50C-407E-A947-70E740481C1C}">
                <a14:useLocalDpi xmlns:a14="http://schemas.microsoft.com/office/drawing/2010/main"/>
              </a:ext>
            </a:extLst>
          </a:blip>
          <a:stretch>
            <a:fillRect/>
          </a:stretch>
        </p:blipFill>
        <p:spPr>
          <a:xfrm>
            <a:off x="3646236" y="3268782"/>
            <a:ext cx="520953"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4132187" y="3315738"/>
            <a:ext cx="1593831"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Determine the benefits and costs of AI, as well as any skill gaps for undertaking the initiatives.</a:t>
            </a:r>
          </a:p>
        </p:txBody>
      </p:sp>
      <p:sp>
        <p:nvSpPr>
          <p:cNvPr id="11" name="Rectangle 10">
            <a:extLst>
              <a:ext uri="{FF2B5EF4-FFF2-40B4-BE49-F238E27FC236}">
                <a16:creationId xmlns:a16="http://schemas.microsoft.com/office/drawing/2014/main" id="{821F6F67-AB2F-4087-9A7A-78D6B956A59F}"/>
              </a:ext>
            </a:extLst>
          </p:cNvPr>
          <p:cNvSpPr/>
          <p:nvPr>
            <p:custDataLst>
              <p:tags r:id="rId10"/>
            </p:custDataLst>
          </p:nvPr>
        </p:nvSpPr>
        <p:spPr>
          <a:xfrm>
            <a:off x="4140100" y="5258572"/>
            <a:ext cx="146399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#4:</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Plan a shortlist of IT operations  processes for your AIOps project.</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2" name="Straight Connector 11">
            <a:extLst>
              <a:ext uri="{FF2B5EF4-FFF2-40B4-BE49-F238E27FC236}">
                <a16:creationId xmlns:a16="http://schemas.microsoft.com/office/drawing/2014/main" id="{8BC4D908-63E3-4DF4-BF38-40DDD2D98765}"/>
              </a:ext>
            </a:extLst>
          </p:cNvPr>
          <p:cNvCxnSpPr>
            <a:cxnSpLocks/>
            <a:stCxn id="9" idx="2"/>
            <a:endCxn id="13" idx="0"/>
          </p:cNvCxnSpPr>
          <p:nvPr>
            <p:custDataLst>
              <p:tags r:id="rId11"/>
            </p:custDataLst>
          </p:nvPr>
        </p:nvCxnSpPr>
        <p:spPr>
          <a:xfrm>
            <a:off x="3906713" y="3789735"/>
            <a:ext cx="0" cy="145739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2"/>
            </p:custDataLst>
          </p:nvPr>
        </p:nvPicPr>
        <p:blipFill>
          <a:blip r:embed="rId26" cstate="screen">
            <a:extLst>
              <a:ext uri="{28A0092B-C50C-407E-A947-70E740481C1C}">
                <a14:useLocalDpi xmlns:a14="http://schemas.microsoft.com/office/drawing/2010/main"/>
              </a:ext>
            </a:extLst>
          </a:blip>
          <a:stretch>
            <a:fillRect/>
          </a:stretch>
        </p:blipFill>
        <p:spPr>
          <a:xfrm>
            <a:off x="3646236" y="5247131"/>
            <a:ext cx="520953" cy="520953"/>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3"/>
            </p:custDataLst>
          </p:nvPr>
        </p:nvPicPr>
        <p:blipFill>
          <a:blip r:embed="rId26" cstate="screen">
            <a:extLst>
              <a:ext uri="{28A0092B-C50C-407E-A947-70E740481C1C}">
                <a14:useLocalDpi xmlns:a14="http://schemas.microsoft.com/office/drawing/2010/main"/>
              </a:ext>
            </a:extLst>
          </a:blip>
          <a:stretch>
            <a:fillRect/>
          </a:stretch>
        </p:blipFill>
        <p:spPr>
          <a:xfrm>
            <a:off x="6274785" y="3262604"/>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4"/>
            </p:custDataLst>
          </p:nvPr>
        </p:nvSpPr>
        <p:spPr>
          <a:xfrm>
            <a:off x="6760737" y="3309560"/>
            <a:ext cx="1472089" cy="738664"/>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#5:</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Define project metrics.</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5"/>
            </p:custDataLst>
          </p:nvPr>
        </p:nvSpPr>
        <p:spPr>
          <a:xfrm>
            <a:off x="6768648" y="4249431"/>
            <a:ext cx="1351484"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#6: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Analyze the return on investment.</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stCxn id="14" idx="2"/>
            <a:endCxn id="18" idx="0"/>
          </p:cNvCxnSpPr>
          <p:nvPr>
            <p:custDataLst>
              <p:tags r:id="rId16"/>
            </p:custDataLst>
          </p:nvPr>
        </p:nvCxnSpPr>
        <p:spPr>
          <a:xfrm flipH="1">
            <a:off x="6535261" y="3783557"/>
            <a:ext cx="1" cy="45443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7"/>
            </p:custDataLst>
          </p:nvPr>
        </p:nvPicPr>
        <p:blipFill>
          <a:blip r:embed="rId26" cstate="screen">
            <a:extLst>
              <a:ext uri="{28A0092B-C50C-407E-A947-70E740481C1C}">
                <a14:useLocalDpi xmlns:a14="http://schemas.microsoft.com/office/drawing/2010/main"/>
              </a:ext>
            </a:extLst>
          </a:blip>
          <a:stretch>
            <a:fillRect/>
          </a:stretch>
        </p:blipFill>
        <p:spPr>
          <a:xfrm>
            <a:off x="6274784" y="4237990"/>
            <a:ext cx="520953" cy="520953"/>
          </a:xfrm>
          <a:prstGeom prst="rect">
            <a:avLst/>
          </a:prstGeom>
        </p:spPr>
      </p:pic>
      <p:sp>
        <p:nvSpPr>
          <p:cNvPr id="31" name="TextBox 30">
            <a:extLst>
              <a:ext uri="{FF2B5EF4-FFF2-40B4-BE49-F238E27FC236}">
                <a16:creationId xmlns:a16="http://schemas.microsoft.com/office/drawing/2014/main" id="{3C951CA7-C56F-4944-A437-B07E96483324}"/>
              </a:ext>
            </a:extLst>
          </p:cNvPr>
          <p:cNvSpPr txBox="1"/>
          <p:nvPr>
            <p:custDataLst>
              <p:tags r:id="rId18"/>
            </p:custDataLst>
          </p:nvPr>
        </p:nvSpPr>
        <p:spPr>
          <a:xfrm>
            <a:off x="9423238" y="943806"/>
            <a:ext cx="2549774" cy="4649294"/>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guided </a:t>
            </a:r>
            <a:r>
              <a:rPr lang="en-US" sz="2000" spc="-30" dirty="0">
                <a:solidFill>
                  <a:srgbClr val="FFFFFF"/>
                </a:solidFill>
                <a:latin typeface="Montserrat" panose="00000500000000000000" pitchFamily="2" charset="0"/>
                <a:cs typeface="Arial Narrow"/>
              </a:rPr>
              <a:t>i</a:t>
            </a: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mplementation (GI) is series of calls with an Info-Tech analyst to help implement our best practices in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typical GI is six to </a:t>
            </a:r>
            <a:r>
              <a:rPr lang="en-US" sz="2000" spc="-30" dirty="0">
                <a:solidFill>
                  <a:srgbClr val="FFFFFF"/>
                </a:solidFill>
                <a:latin typeface="Montserrat" panose="00000500000000000000" pitchFamily="2" charset="0"/>
                <a:cs typeface="Arial Narrow"/>
              </a:rPr>
              <a:t>seven</a:t>
            </a: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 calls over the course of three to four months.</a:t>
            </a:r>
          </a:p>
        </p:txBody>
      </p:sp>
      <p:sp>
        <p:nvSpPr>
          <p:cNvPr id="20" name="Rectangle 19">
            <a:extLst>
              <a:ext uri="{FF2B5EF4-FFF2-40B4-BE49-F238E27FC236}">
                <a16:creationId xmlns:a16="http://schemas.microsoft.com/office/drawing/2014/main" id="{C0A81EE5-ED1B-4188-80C9-8E03D18E08F3}"/>
              </a:ext>
            </a:extLst>
          </p:cNvPr>
          <p:cNvSpPr/>
          <p:nvPr>
            <p:custDataLst>
              <p:tags r:id="rId19"/>
            </p:custDataLst>
          </p:nvPr>
        </p:nvSpPr>
        <p:spPr>
          <a:xfrm>
            <a:off x="1338141" y="5234154"/>
            <a:ext cx="1530127" cy="954107"/>
          </a:xfrm>
          <a:prstGeom prst="rect">
            <a:avLst/>
          </a:prstGeom>
        </p:spPr>
        <p:txBody>
          <a:bodyPr wrap="square">
            <a:spAutoFit/>
          </a:bodyPr>
          <a:lstStyle/>
          <a:p>
            <a:pPr lvl="0" defTabSz="554437">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#2:</a:t>
            </a:r>
            <a:r>
              <a:rPr lang="en-US" sz="1400" dirty="0">
                <a:solidFill>
                  <a:srgbClr val="494949"/>
                </a:solidFill>
                <a:latin typeface="Roboto Condensed Light" panose="02000000000000000000" pitchFamily="2" charset="0"/>
                <a:ea typeface="Roboto Condensed Light" panose="02000000000000000000" pitchFamily="2" charset="0"/>
              </a:rPr>
              <a:t> Determine the goals, benefits, and risks of an SLA for AIOps.</a:t>
            </a: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pic>
        <p:nvPicPr>
          <p:cNvPr id="23" name="Picture 22">
            <a:extLst>
              <a:ext uri="{FF2B5EF4-FFF2-40B4-BE49-F238E27FC236}">
                <a16:creationId xmlns:a16="http://schemas.microsoft.com/office/drawing/2014/main" id="{FB09A462-1F5B-4C88-B2B6-594088B429D4}"/>
              </a:ext>
            </a:extLst>
          </p:cNvPr>
          <p:cNvPicPr>
            <a:picLocks noChangeAspect="1"/>
          </p:cNvPicPr>
          <p:nvPr>
            <p:custDataLst>
              <p:tags r:id="rId20"/>
            </p:custDataLst>
          </p:nvPr>
        </p:nvPicPr>
        <p:blipFill>
          <a:blip r:embed="rId26" cstate="screen">
            <a:extLst>
              <a:ext uri="{28A0092B-C50C-407E-A947-70E740481C1C}">
                <a14:useLocalDpi xmlns:a14="http://schemas.microsoft.com/office/drawing/2010/main"/>
              </a:ext>
            </a:extLst>
          </a:blip>
          <a:stretch>
            <a:fillRect/>
          </a:stretch>
        </p:blipFill>
        <p:spPr>
          <a:xfrm>
            <a:off x="852190" y="5234154"/>
            <a:ext cx="520953" cy="520953"/>
          </a:xfrm>
          <a:prstGeom prst="rect">
            <a:avLst/>
          </a:prstGeom>
        </p:spPr>
      </p:pic>
      <p:cxnSp>
        <p:nvCxnSpPr>
          <p:cNvPr id="26" name="Straight Connector 25">
            <a:extLst>
              <a:ext uri="{FF2B5EF4-FFF2-40B4-BE49-F238E27FC236}">
                <a16:creationId xmlns:a16="http://schemas.microsoft.com/office/drawing/2014/main" id="{A2C90515-BA23-4714-967F-AFFCB51214A3}"/>
              </a:ext>
            </a:extLst>
          </p:cNvPr>
          <p:cNvCxnSpPr>
            <a:cxnSpLocks/>
          </p:cNvCxnSpPr>
          <p:nvPr>
            <p:custDataLst>
              <p:tags r:id="rId21"/>
            </p:custDataLst>
          </p:nvPr>
        </p:nvCxnSpPr>
        <p:spPr>
          <a:xfrm>
            <a:off x="1094241" y="3764134"/>
            <a:ext cx="0" cy="147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00AEB62-16AA-4182-AD0F-5DB454C2E0F3}"/>
              </a:ext>
            </a:extLst>
          </p:cNvPr>
          <p:cNvSpPr/>
          <p:nvPr>
            <p:custDataLst>
              <p:tags r:id="rId22"/>
            </p:custDataLst>
          </p:nvPr>
        </p:nvSpPr>
        <p:spPr>
          <a:xfrm>
            <a:off x="6768648" y="5219176"/>
            <a:ext cx="1351484"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#7: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Build an implementation roadmap and a communications plan.</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pic>
        <p:nvPicPr>
          <p:cNvPr id="29" name="Picture 28">
            <a:extLst>
              <a:ext uri="{FF2B5EF4-FFF2-40B4-BE49-F238E27FC236}">
                <a16:creationId xmlns:a16="http://schemas.microsoft.com/office/drawing/2014/main" id="{4C4178C6-FBED-41F0-B996-343E50217E31}"/>
              </a:ext>
            </a:extLst>
          </p:cNvPr>
          <p:cNvPicPr>
            <a:picLocks noChangeAspect="1"/>
          </p:cNvPicPr>
          <p:nvPr>
            <p:custDataLst>
              <p:tags r:id="rId23"/>
            </p:custDataLst>
          </p:nvPr>
        </p:nvPicPr>
        <p:blipFill>
          <a:blip r:embed="rId26" cstate="screen">
            <a:extLst>
              <a:ext uri="{28A0092B-C50C-407E-A947-70E740481C1C}">
                <a14:useLocalDpi xmlns:a14="http://schemas.microsoft.com/office/drawing/2010/main"/>
              </a:ext>
            </a:extLst>
          </a:blip>
          <a:stretch>
            <a:fillRect/>
          </a:stretch>
        </p:blipFill>
        <p:spPr>
          <a:xfrm>
            <a:off x="6274784" y="5207735"/>
            <a:ext cx="520953" cy="520953"/>
          </a:xfrm>
          <a:prstGeom prst="rect">
            <a:avLst/>
          </a:prstGeom>
        </p:spPr>
      </p:pic>
      <p:cxnSp>
        <p:nvCxnSpPr>
          <p:cNvPr id="35" name="Straight Connector 34">
            <a:extLst>
              <a:ext uri="{FF2B5EF4-FFF2-40B4-BE49-F238E27FC236}">
                <a16:creationId xmlns:a16="http://schemas.microsoft.com/office/drawing/2014/main" id="{CE366E8E-86D5-4E4B-A123-4896DAA9C5C4}"/>
              </a:ext>
            </a:extLst>
          </p:cNvPr>
          <p:cNvCxnSpPr/>
          <p:nvPr>
            <p:custDataLst>
              <p:tags r:id="rId24"/>
            </p:custDataLst>
          </p:nvPr>
        </p:nvCxnSpPr>
        <p:spPr>
          <a:xfrm flipH="1">
            <a:off x="6535260" y="4778053"/>
            <a:ext cx="1" cy="45443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940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A2D3AE-0239-5543-8B5E-BF4913C05174}"/>
              </a:ext>
            </a:extLst>
          </p:cNvPr>
          <p:cNvSpPr txBox="1"/>
          <p:nvPr/>
        </p:nvSpPr>
        <p:spPr>
          <a:xfrm>
            <a:off x="1313793" y="548640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5726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67657" y="1667939"/>
            <a:ext cx="3586505" cy="1631315"/>
          </a:xfrm>
        </p:spPr>
        <p:txBody>
          <a:bodyPr lIns="0" tIns="0" rIns="0" bIns="0" anchor="t">
            <a:noAutofit/>
          </a:bodyPr>
          <a:lstStyle/>
          <a:p>
            <a:r>
              <a:rPr lang="en-US" dirty="0">
                <a:latin typeface="Montserrat"/>
                <a:cs typeface="Arial"/>
              </a:rPr>
              <a:t>Ready your IT operations to  transition to automation</a:t>
            </a:r>
          </a:p>
        </p:txBody>
      </p:sp>
      <p:sp>
        <p:nvSpPr>
          <p:cNvPr id="8" name="Text Placeholder 7"/>
          <p:cNvSpPr>
            <a:spLocks noGrp="1"/>
          </p:cNvSpPr>
          <p:nvPr>
            <p:ph type="body" sz="quarter" idx="13"/>
          </p:nvPr>
        </p:nvSpPr>
        <p:spPr>
          <a:xfrm>
            <a:off x="5238246" y="5120360"/>
            <a:ext cx="3748736" cy="1269682"/>
          </a:xfrm>
        </p:spPr>
        <p:txBody>
          <a:bodyPr>
            <a:noAutofit/>
          </a:bodyPr>
          <a:lstStyle/>
          <a:p>
            <a:r>
              <a:rPr lang="en-US" dirty="0"/>
              <a:t>Mahmoud Ramin</a:t>
            </a:r>
            <a:br>
              <a:rPr lang="en-US" dirty="0"/>
            </a:br>
            <a:r>
              <a:rPr lang="en-US" dirty="0">
                <a:latin typeface="Montserrat Light" panose="020B0604020202020204" charset="0"/>
              </a:rPr>
              <a:t>Research Analyst, Infrastructure and Operations</a:t>
            </a:r>
            <a:br>
              <a:rPr lang="en-US" dirty="0">
                <a:latin typeface="Montserrat Light" panose="020B0604020202020204" charset="0"/>
              </a:rPr>
            </a:br>
            <a:r>
              <a:rPr lang="en-US" dirty="0">
                <a:latin typeface="Montserrat Light" panose="020B0604020202020204" charset="0"/>
              </a:rPr>
              <a:t>Info-Tech Research Group</a:t>
            </a:r>
            <a:endParaRPr lang="en-CA" dirty="0">
              <a:latin typeface="Montserrat Light" panose="020B0604020202020204" charset="0"/>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prstGeom prst="rect">
            <a:avLst/>
          </a:prstGeom>
        </p:spPr>
        <p:txBody>
          <a:bodyPr lIns="0" tIns="0" rIns="0" bIns="0" anchor="t">
            <a:noAutofit/>
          </a:bodyPr>
          <a:lstStyle/>
          <a:p>
            <a:pPr marL="0" marR="2540" indent="0">
              <a:lnSpc>
                <a:spcPct val="101000"/>
              </a:lnSpc>
              <a:spcBef>
                <a:spcPts val="58"/>
              </a:spcBef>
              <a:buNone/>
            </a:pPr>
            <a:r>
              <a:rPr lang="en-US" sz="1600" dirty="0">
                <a:latin typeface="Roboto Condensed Light"/>
                <a:ea typeface="Roboto Condensed Light"/>
              </a:rPr>
              <a:t>AI and IT automation are becoming a necessity for managing complex organizations, enabling speed and agility of response. These deployments, however, need a comprehensive understanding of IT and business requirements. Vendors promise to tackle IT issues and improve operations. Nonetheless, tools alone cannot improve IT operations when processes are poor and inconsistent. </a:t>
            </a:r>
            <a:endParaRPr lang="en-US" dirty="0"/>
          </a:p>
          <a:p>
            <a:pPr marL="0" marR="2540" indent="0">
              <a:lnSpc>
                <a:spcPct val="101000"/>
              </a:lnSpc>
              <a:spcBef>
                <a:spcPts val="58"/>
              </a:spcBef>
              <a:buNone/>
            </a:pPr>
            <a:r>
              <a:rPr lang="en-US" sz="1600" dirty="0"/>
              <a:t>On the other hand, replacing AI-based solutions will not solve the issue if processes are broken. </a:t>
            </a:r>
          </a:p>
          <a:p>
            <a:pPr marL="0" marR="2540" indent="0">
              <a:lnSpc>
                <a:spcPct val="101000"/>
              </a:lnSpc>
              <a:spcBef>
                <a:spcPts val="58"/>
              </a:spcBef>
              <a:buNone/>
            </a:pPr>
            <a:r>
              <a:rPr lang="en-US" sz="1600" dirty="0"/>
              <a:t>IT operations practices and procedures need to be at a level that can support prerequisites for adopting AI capabilities. This research is designed to help you identify the pain points in your IT operations, develop an improvement plan, and transition seamlessly into AIOps by providing a guide. </a:t>
            </a:r>
          </a:p>
        </p:txBody>
      </p:sp>
      <p:sp>
        <p:nvSpPr>
          <p:cNvPr id="6" name="Rectangle 5">
            <a:extLst>
              <a:ext uri="{FF2B5EF4-FFF2-40B4-BE49-F238E27FC236}">
                <a16:creationId xmlns:a16="http://schemas.microsoft.com/office/drawing/2014/main" id="{CA77F5FC-FE14-7A4D-AA82-AFE3CFD0AC20}"/>
              </a:ext>
            </a:extLst>
          </p:cNvPr>
          <p:cNvSpPr/>
          <p:nvPr/>
        </p:nvSpPr>
        <p:spPr>
          <a:xfrm>
            <a:off x="5232400" y="4839462"/>
            <a:ext cx="6624638"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pic>
        <p:nvPicPr>
          <p:cNvPr id="4" name="Picture 3" descr="Headshot of Mahmoud Ramin.">
            <a:extLst>
              <a:ext uri="{FF2B5EF4-FFF2-40B4-BE49-F238E27FC236}">
                <a16:creationId xmlns:a16="http://schemas.microsoft.com/office/drawing/2014/main" id="{7E1BE4AB-1D55-4207-808F-BB72A91A1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124" y="3288905"/>
            <a:ext cx="1665158" cy="1537068"/>
          </a:xfrm>
          <a:prstGeom prst="rect">
            <a:avLst/>
          </a:prstGeom>
        </p:spPr>
      </p:pic>
    </p:spTree>
    <p:extLst>
      <p:ext uri="{BB962C8B-B14F-4D97-AF65-F5344CB8AC3E}">
        <p14:creationId xmlns:p14="http://schemas.microsoft.com/office/powerpoint/2010/main" val="243802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9F5F89-FF8D-5F49-8452-D4CC10E288E8}"/>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825718" y="1412146"/>
            <a:ext cx="5994371" cy="3373199"/>
          </a:xfrm>
          <a:prstGeom prst="rect">
            <a:avLst/>
          </a:prstGeom>
        </p:spPr>
      </p:pic>
      <p:pic>
        <p:nvPicPr>
          <p:cNvPr id="11" name="Picture 10">
            <a:extLst>
              <a:ext uri="{FF2B5EF4-FFF2-40B4-BE49-F238E27FC236}">
                <a16:creationId xmlns:a16="http://schemas.microsoft.com/office/drawing/2014/main" id="{C05D3A47-8F5D-9647-A863-1DE56A91E3A4}"/>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3086894" y="1344953"/>
            <a:ext cx="5994372" cy="3373199"/>
          </a:xfrm>
          <a:prstGeom prst="rect">
            <a:avLst/>
          </a:prstGeom>
        </p:spPr>
      </p:pic>
      <p:pic>
        <p:nvPicPr>
          <p:cNvPr id="12" name="Picture 11">
            <a:extLst>
              <a:ext uri="{FF2B5EF4-FFF2-40B4-BE49-F238E27FC236}">
                <a16:creationId xmlns:a16="http://schemas.microsoft.com/office/drawing/2014/main" id="{05757B9C-9790-5541-AD21-63015BF19168}"/>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934995" y="1344953"/>
            <a:ext cx="5994637" cy="3373349"/>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370864" y="4952683"/>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850" y="4952683"/>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9825" y="4952683"/>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a:xfrm>
            <a:off x="368194" y="430861"/>
            <a:ext cx="11220578" cy="1163598"/>
          </a:xfrm>
        </p:spPr>
        <p:txBody>
          <a:bodyPr/>
          <a:lstStyle/>
          <a:p>
            <a:r>
              <a:rPr lang="en-CA" spc="-79" dirty="0">
                <a:solidFill>
                  <a:srgbClr val="4A4A4A"/>
                </a:solidFill>
              </a:rPr>
              <a:t>E</a:t>
            </a:r>
            <a:r>
              <a:rPr lang="en-CA" spc="-130" dirty="0">
                <a:solidFill>
                  <a:srgbClr val="4A4A4A"/>
                </a:solidFill>
              </a:rPr>
              <a:t>x</a:t>
            </a:r>
            <a:r>
              <a:rPr lang="en-CA" spc="-79" dirty="0">
                <a:solidFill>
                  <a:srgbClr val="4A4A4A"/>
                </a:solidFill>
              </a:rPr>
              <a:t>ecuti</a:t>
            </a:r>
            <a:r>
              <a:rPr lang="en-CA" spc="-158" dirty="0">
                <a:solidFill>
                  <a:srgbClr val="4A4A4A"/>
                </a:solidFill>
              </a:rPr>
              <a:t>v</a:t>
            </a:r>
            <a:r>
              <a:rPr lang="en-CA" spc="-3" dirty="0">
                <a:solidFill>
                  <a:srgbClr val="4A4A4A"/>
                </a:solidFill>
              </a:rPr>
              <a:t>e </a:t>
            </a:r>
            <a:r>
              <a:rPr lang="en-CA" spc="-42" dirty="0">
                <a:solidFill>
                  <a:srgbClr val="4A4A4A"/>
                </a:solidFill>
              </a:rPr>
              <a:t>Summary</a:t>
            </a:r>
            <a:endParaRPr lang="en-US" dirty="0">
              <a:solidFill>
                <a:srgbClr val="4A4A4A"/>
              </a:solidFill>
            </a:endParaRP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94" y="1220997"/>
            <a:ext cx="3542400" cy="297314"/>
          </a:xfrm>
        </p:spPr>
        <p:txBody>
          <a:bodyPr/>
          <a:lstStyle/>
          <a:p>
            <a:r>
              <a:rPr lang="en-US" dirty="0"/>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994" y="1220997"/>
            <a:ext cx="3542400" cy="297314"/>
          </a:xfrm>
        </p:spPr>
        <p:txBody>
          <a:bodyPr/>
          <a:lstStyle/>
          <a:p>
            <a:r>
              <a:rPr lang="en-US" dirty="0"/>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30748" y="1220997"/>
            <a:ext cx="3542400" cy="297314"/>
          </a:xfrm>
        </p:spPr>
        <p:txBody>
          <a:bodyPr/>
          <a:lstStyle/>
          <a:p>
            <a:r>
              <a:rPr lang="en-US" dirty="0"/>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xfrm>
            <a:off x="371475" y="1594609"/>
            <a:ext cx="3658265" cy="3190736"/>
          </a:xfrm>
          <a:prstGeom prst="rect">
            <a:avLst/>
          </a:prstGeom>
        </p:spPr>
        <p:txBody>
          <a:bodyPr/>
          <a:lstStyle/>
          <a:p>
            <a:pPr marL="180000" indent="-180000">
              <a:lnSpc>
                <a:spcPts val="1800"/>
              </a:lnSpc>
              <a:spcBef>
                <a:spcPts val="1000"/>
              </a:spcBef>
              <a:buFont typeface="Arial" panose="020B0604020202020204" pitchFamily="34" charset="0"/>
              <a:buChar char="•"/>
            </a:pPr>
            <a:r>
              <a:rPr lang="en-US" kern="1200" dirty="0"/>
              <a:t>You have difficulty meeting the business’ expectations for service delivery on a regular basis. </a:t>
            </a:r>
          </a:p>
          <a:p>
            <a:pPr marL="180000" indent="-180000">
              <a:lnSpc>
                <a:spcPts val="1800"/>
              </a:lnSpc>
              <a:spcBef>
                <a:spcPts val="1000"/>
              </a:spcBef>
              <a:buFont typeface="Arial" panose="020B0604020202020204" pitchFamily="34" charset="0"/>
              <a:buChar char="•"/>
            </a:pPr>
            <a:r>
              <a:rPr lang="en-US" kern="1200" dirty="0"/>
              <a:t>Despite a lot of investment in improving various areas of IT operations, IT staff at your organization still feel like </a:t>
            </a:r>
            <a:r>
              <a:rPr lang="en-US" dirty="0"/>
              <a:t>they’re</a:t>
            </a:r>
            <a:r>
              <a:rPr lang="en-US" kern="1200" dirty="0"/>
              <a:t> constantly firefighting.</a:t>
            </a:r>
          </a:p>
          <a:p>
            <a:pPr marL="180000" indent="-180000">
              <a:lnSpc>
                <a:spcPts val="1800"/>
              </a:lnSpc>
              <a:spcBef>
                <a:spcPts val="1000"/>
              </a:spcBef>
              <a:buFont typeface="Arial" panose="020B0604020202020204" pitchFamily="34" charset="0"/>
              <a:buChar char="•"/>
            </a:pPr>
            <a:r>
              <a:rPr lang="en-US" kern="1200" dirty="0"/>
              <a:t>To tackle these issues, your business is tempted to heavily invest in purchasing multiple solutions. This will not only complicate IT operations, but also potentially deteriorate its functions.</a:t>
            </a: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xfrm>
            <a:off x="4208696" y="1512231"/>
            <a:ext cx="3658265" cy="3373198"/>
          </a:xfrm>
          <a:prstGeom prst="rect">
            <a:avLst/>
          </a:prstGeom>
        </p:spPr>
        <p:txBody>
          <a:bodyPr lIns="0" tIns="0" rIns="0" bIns="0" numCol="1" spcCol="292608" anchor="t"/>
          <a:lstStyle/>
          <a:p>
            <a:pPr marL="179705" indent="-179705">
              <a:lnSpc>
                <a:spcPts val="1800"/>
              </a:lnSpc>
              <a:spcBef>
                <a:spcPts val="1000"/>
              </a:spcBef>
              <a:buFont typeface="Arial" panose="020B0604020202020204" pitchFamily="34" charset="0"/>
              <a:buChar char="•"/>
            </a:pPr>
            <a:r>
              <a:rPr lang="en-US" kern="1200" dirty="0">
                <a:latin typeface="Roboto Condensed Light"/>
                <a:ea typeface="Roboto Condensed Light"/>
              </a:rPr>
              <a:t>IT covers a broad spectrum of services and functions. As a result, pinpointing specific pain points and their root </a:t>
            </a:r>
            <a:r>
              <a:rPr lang="en-US" dirty="0">
                <a:latin typeface="Roboto Condensed Light"/>
                <a:ea typeface="Roboto Condensed Light"/>
              </a:rPr>
              <a:t>causes</a:t>
            </a:r>
            <a:r>
              <a:rPr lang="en-US" kern="1200" dirty="0">
                <a:latin typeface="Roboto Condensed Light"/>
                <a:ea typeface="Roboto Condensed Light"/>
              </a:rPr>
              <a:t> can be a difficult task.</a:t>
            </a:r>
          </a:p>
          <a:p>
            <a:pPr marL="179705" indent="-179705">
              <a:lnSpc>
                <a:spcPts val="1800"/>
              </a:lnSpc>
              <a:spcBef>
                <a:spcPts val="1000"/>
              </a:spcBef>
              <a:buFont typeface="Arial" panose="020B0604020202020204" pitchFamily="34" charset="0"/>
              <a:buChar char="•"/>
            </a:pPr>
            <a:r>
              <a:rPr lang="en-US" kern="1200" dirty="0">
                <a:latin typeface="Roboto Condensed Light"/>
                <a:ea typeface="Roboto Condensed Light"/>
              </a:rPr>
              <a:t>Prioritizing areas to improve can also be difficult. All your initiatives seem to be demanding attention, but your resources are limited.</a:t>
            </a:r>
          </a:p>
          <a:p>
            <a:pPr marL="179705" indent="-179705">
              <a:lnSpc>
                <a:spcPts val="1800"/>
              </a:lnSpc>
              <a:spcBef>
                <a:spcPts val="1000"/>
              </a:spcBef>
              <a:buFont typeface="Arial" panose="020B0604020202020204" pitchFamily="34" charset="0"/>
              <a:buChar char="•"/>
            </a:pPr>
            <a:r>
              <a:rPr lang="en-US" kern="1200" dirty="0"/>
              <a:t>Your organization’s IT operations are not mature enough to leverage AI capabilities.</a:t>
            </a:r>
          </a:p>
          <a:p>
            <a:pPr marL="179705" indent="-179705">
              <a:lnSpc>
                <a:spcPts val="1800"/>
              </a:lnSpc>
              <a:spcBef>
                <a:spcPts val="1000"/>
              </a:spcBef>
              <a:buFont typeface="Arial" panose="020B0604020202020204" pitchFamily="34" charset="0"/>
              <a:buChar char="•"/>
            </a:pPr>
            <a:r>
              <a:rPr lang="en-US" kern="1200" dirty="0">
                <a:latin typeface="Roboto Condensed Light"/>
                <a:ea typeface="Roboto Condensed Light"/>
              </a:rPr>
              <a:t>AI technology has become a major initiative for organizations, and vendors provide solutions with a multitude of features. This can make it challenging to prioritize deployment and set a realistic timeline for improvement.</a:t>
            </a: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xfrm>
            <a:off x="8154194" y="1594609"/>
            <a:ext cx="3658265" cy="3190736"/>
          </a:xfrm>
          <a:prstGeom prst="rect">
            <a:avLst/>
          </a:prstGeom>
        </p:spPr>
        <p:txBody>
          <a:bodyPr/>
          <a:lstStyle/>
          <a:p>
            <a:pPr marL="180000" indent="-180000">
              <a:lnSpc>
                <a:spcPts val="1800"/>
              </a:lnSpc>
              <a:spcBef>
                <a:spcPts val="1000"/>
              </a:spcBef>
              <a:buFont typeface="Arial" panose="020B0604020202020204" pitchFamily="34" charset="0"/>
              <a:buChar char="•"/>
            </a:pPr>
            <a:r>
              <a:rPr lang="en-US" dirty="0">
                <a:solidFill>
                  <a:srgbClr val="000000"/>
                </a:solidFill>
              </a:rPr>
              <a:t>Perform a current state assessment to identify which areas within your operations management are least mature and are causing the most grief. Then identify which functional areas within operations management need to be prioritized for improvement.</a:t>
            </a:r>
          </a:p>
          <a:p>
            <a:pPr marL="180000" indent="-180000">
              <a:lnSpc>
                <a:spcPts val="1800"/>
              </a:lnSpc>
              <a:spcBef>
                <a:spcPts val="1000"/>
              </a:spcBef>
              <a:buFont typeface="Arial" panose="020B0604020202020204" pitchFamily="34" charset="0"/>
              <a:buChar char="•"/>
            </a:pPr>
            <a:r>
              <a:rPr lang="en-CA" dirty="0">
                <a:solidFill>
                  <a:srgbClr val="000000"/>
                </a:solidFill>
              </a:rPr>
              <a:t>Make a shortlist of use cases that will get the most benefit from AI-based technology.</a:t>
            </a:r>
          </a:p>
          <a:p>
            <a:pPr marL="180000" indent="-180000">
              <a:lnSpc>
                <a:spcPts val="1800"/>
              </a:lnSpc>
              <a:spcBef>
                <a:spcPts val="1000"/>
              </a:spcBef>
              <a:buFont typeface="Arial" panose="020B0604020202020204" pitchFamily="34" charset="0"/>
              <a:buChar char="•"/>
            </a:pPr>
            <a:r>
              <a:rPr lang="en-CA" dirty="0">
                <a:solidFill>
                  <a:srgbClr val="000000"/>
                </a:solidFill>
              </a:rPr>
              <a:t>Prepare a plan to deploy AI capabilities to improve your IT operations.</a:t>
            </a: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375405" y="5115946"/>
            <a:ext cx="11602330" cy="1237305"/>
            <a:chOff x="6353842" y="3127248"/>
            <a:chExt cx="3887438"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288000" bIns="324000" rtlCol="0" anchor="ctr">
              <a:noAutofit/>
            </a:bodyPr>
            <a:lstStyle/>
            <a:p>
              <a:pPr marL="0" marR="0" lvl="0" indent="0" algn="l" defTabSz="554492" rtl="0" eaLnBrk="1" fontAlgn="auto" latinLnBrk="0" hangingPunct="1">
                <a:lnSpc>
                  <a:spcPct val="100000"/>
                </a:lnSpc>
                <a:spcBef>
                  <a:spcPts val="8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ontserrat Medium" pitchFamily="2" charset="77"/>
                  <a:ea typeface="+mn-ea"/>
                  <a:cs typeface="+mn-cs"/>
                </a:rPr>
                <a:t>Info-Tech Insight</a:t>
              </a:r>
            </a:p>
            <a:p>
              <a:pPr marL="0" marR="0" lvl="0" indent="0" algn="l" defTabSz="554492" rtl="0" eaLnBrk="1" fontAlgn="auto" latinLnBrk="0" hangingPunct="1">
                <a:lnSpc>
                  <a:spcPts val="1800"/>
                </a:lnSpc>
                <a:spcBef>
                  <a:spcPts val="8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Roboto Condensed Light"/>
                  <a:ea typeface="Roboto Condensed Light"/>
                </a:rPr>
                <a:t>To leverage AI capabilities, you need to assess </a:t>
              </a:r>
              <a:r>
                <a:rPr lang="en-US" sz="1400" dirty="0">
                  <a:solidFill>
                    <a:srgbClr val="FFFFFF"/>
                  </a:solidFill>
                  <a:latin typeface="Roboto Condensed Light"/>
                  <a:ea typeface="Roboto Condensed Light"/>
                </a:rPr>
                <a:t>the</a:t>
              </a:r>
              <a:r>
                <a:rPr kumimoji="0" lang="en-US" sz="1400" b="0" i="0" u="none" strike="noStrike" kern="1200" cap="none" spc="0" normalizeH="0" baseline="0" noProof="0" dirty="0">
                  <a:ln>
                    <a:noFill/>
                  </a:ln>
                  <a:solidFill>
                    <a:srgbClr val="FFFFFF"/>
                  </a:solidFill>
                  <a:effectLst/>
                  <a:uLnTx/>
                  <a:uFillTx/>
                  <a:latin typeface="Roboto Condensed Light"/>
                  <a:ea typeface="Roboto Condensed Light"/>
                </a:rPr>
                <a:t> current state of your IT operations and know what your priorities are. Contemplate use cases that will get the most benefit from automation and start with processes that you are relatively comfortable handling. To ensure easy wins, analyze the initial plan and expand your AIOps.</a:t>
              </a: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marL="0" marR="0" lvl="0" indent="0" algn="l" defTabSz="554492" rtl="0" eaLnBrk="1" fontAlgn="auto" latinLnBrk="0" hangingPunct="1">
                <a:lnSpc>
                  <a:spcPct val="100000"/>
                </a:lnSpc>
                <a:spcBef>
                  <a:spcPts val="800"/>
                </a:spcBef>
                <a:spcAft>
                  <a:spcPts val="0"/>
                </a:spcAft>
                <a:buClrTx/>
                <a:buSzTx/>
                <a:buFontTx/>
                <a:buNone/>
                <a:tabLst/>
                <a:defRPr/>
              </a:pPr>
              <a:endParaRPr kumimoji="0" lang="en-US" sz="1400" b="0" i="0" u="none" strike="noStrike" kern="1200" cap="none" spc="0" normalizeH="0" baseline="0" noProof="0" dirty="0">
                <a:ln>
                  <a:noFill/>
                </a:ln>
                <a:solidFill>
                  <a:srgbClr val="2576B7"/>
                </a:solidFill>
                <a:effectLst/>
                <a:uLnTx/>
                <a:uFillTx/>
                <a:latin typeface="Roboto Condensed Light" panose="02000000000000000000" pitchFamily="2" charset="0"/>
                <a:ea typeface="Roboto Condensed Light" panose="02000000000000000000" pitchFamily="2" charset="0"/>
                <a:cs typeface="+mn-cs"/>
              </a:endParaRPr>
            </a:p>
          </p:txBody>
        </p:sp>
      </p:grpSp>
    </p:spTree>
    <p:extLst>
      <p:ext uri="{BB962C8B-B14F-4D97-AF65-F5344CB8AC3E}">
        <p14:creationId xmlns:p14="http://schemas.microsoft.com/office/powerpoint/2010/main" val="78981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422966" y="241163"/>
            <a:ext cx="11468009" cy="906424"/>
          </a:xfrm>
        </p:spPr>
        <p:txBody>
          <a:bodyPr/>
          <a:lstStyle/>
          <a:p>
            <a:r>
              <a:rPr lang="en-US" sz="3600" b="1" dirty="0">
                <a:solidFill>
                  <a:srgbClr val="2576B7"/>
                </a:solidFill>
              </a:rPr>
              <a:t>Effective operations management practices will improve service delivery capabilities and lower IT costs</a:t>
            </a:r>
          </a:p>
        </p:txBody>
      </p:sp>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319919" y="1539715"/>
            <a:ext cx="5445047" cy="50718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marR="0" lvl="0" indent="-1841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sp>
        <p:nvSpPr>
          <p:cNvPr id="3" name="Text Placeholder 6">
            <a:extLst>
              <a:ext uri="{FF2B5EF4-FFF2-40B4-BE49-F238E27FC236}">
                <a16:creationId xmlns:a16="http://schemas.microsoft.com/office/drawing/2014/main" id="{470BE4D3-5D09-45F7-AEB8-1128C79C1E57}"/>
              </a:ext>
            </a:extLst>
          </p:cNvPr>
          <p:cNvSpPr txBox="1">
            <a:spLocks/>
          </p:cNvSpPr>
          <p:nvPr/>
        </p:nvSpPr>
        <p:spPr>
          <a:xfrm>
            <a:off x="422965" y="1733344"/>
            <a:ext cx="8603339"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Effective operations management will help you do the following:</a:t>
            </a:r>
          </a:p>
        </p:txBody>
      </p:sp>
      <p:sp>
        <p:nvSpPr>
          <p:cNvPr id="4" name="Text Placeholder 7">
            <a:extLst>
              <a:ext uri="{FF2B5EF4-FFF2-40B4-BE49-F238E27FC236}">
                <a16:creationId xmlns:a16="http://schemas.microsoft.com/office/drawing/2014/main" id="{DFA8B38B-60DF-4F9D-B4E9-62523C9F2D70}"/>
              </a:ext>
            </a:extLst>
          </p:cNvPr>
          <p:cNvSpPr txBox="1">
            <a:spLocks/>
          </p:cNvSpPr>
          <p:nvPr/>
        </p:nvSpPr>
        <p:spPr>
          <a:xfrm>
            <a:off x="319918" y="2200673"/>
            <a:ext cx="4018815" cy="4288742"/>
          </a:xfrm>
          <a:prstGeom prst="rect">
            <a:avLst/>
          </a:prstGeom>
        </p:spPr>
        <p:txBody>
          <a:bodyPr lIns="90000" tIns="0" rIns="9000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US" sz="1200" b="1" dirty="0">
                <a:solidFill>
                  <a:srgbClr val="000000"/>
                </a:solidFill>
              </a:rPr>
              <a:t>1</a:t>
            </a:r>
            <a:r>
              <a:rPr lang="en-US" b="1" dirty="0">
                <a:solidFill>
                  <a:srgbClr val="000000"/>
                </a:solidFill>
              </a:rPr>
              <a:t>. Improve IT efficiency:</a:t>
            </a:r>
          </a:p>
          <a:p>
            <a:pPr lvl="0">
              <a:lnSpc>
                <a:spcPct val="110000"/>
              </a:lnSpc>
            </a:pPr>
            <a:r>
              <a:rPr lang="en-US" dirty="0">
                <a:solidFill>
                  <a:srgbClr val="000000"/>
                </a:solidFill>
              </a:rPr>
              <a:t>Effective operations management practices develop and use structured processes to automate activities and increase process consistency across the IT organization, ultimately improving IT’s efficiency.</a:t>
            </a:r>
          </a:p>
          <a:p>
            <a:pPr lvl="0">
              <a:lnSpc>
                <a:spcPct val="110000"/>
              </a:lnSpc>
            </a:pPr>
            <a:r>
              <a:rPr lang="en-US" b="1" dirty="0">
                <a:solidFill>
                  <a:srgbClr val="000000"/>
                </a:solidFill>
              </a:rPr>
              <a:t>2. Improve visibility and information sharing within IT:</a:t>
            </a:r>
          </a:p>
          <a:p>
            <a:pPr lvl="0">
              <a:lnSpc>
                <a:spcPct val="110000"/>
              </a:lnSpc>
            </a:pPr>
            <a:r>
              <a:rPr lang="en-US" dirty="0">
                <a:solidFill>
                  <a:srgbClr val="000000"/>
                </a:solidFill>
              </a:rPr>
              <a:t>Good operations management practices can provide more visibility into current IT performance and activities. They can expose weaknesses, help you anticipate potential future problems, and assist IT in better preparing to move from a firefighting role to an innovator role. Good IT operations management practices will also promote information sharing across different IT functions to enable good decision making.</a:t>
            </a:r>
          </a:p>
        </p:txBody>
      </p:sp>
      <p:sp>
        <p:nvSpPr>
          <p:cNvPr id="5" name="Text Placeholder 7">
            <a:extLst>
              <a:ext uri="{FF2B5EF4-FFF2-40B4-BE49-F238E27FC236}">
                <a16:creationId xmlns:a16="http://schemas.microsoft.com/office/drawing/2014/main" id="{A9EEE7E7-693F-48BD-A51A-7E099CD27211}"/>
              </a:ext>
            </a:extLst>
          </p:cNvPr>
          <p:cNvSpPr txBox="1">
            <a:spLocks/>
          </p:cNvSpPr>
          <p:nvPr/>
        </p:nvSpPr>
        <p:spPr>
          <a:xfrm>
            <a:off x="4724634" y="2200673"/>
            <a:ext cx="3891862" cy="4288742"/>
          </a:xfrm>
          <a:prstGeom prst="rect">
            <a:avLst/>
          </a:prstGeom>
        </p:spPr>
        <p:txBody>
          <a:bodyPr lIns="90000" tIns="0" rIns="9000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US" sz="1200" b="1" dirty="0">
                <a:solidFill>
                  <a:srgbClr val="000000"/>
                </a:solidFill>
              </a:rPr>
              <a:t>3</a:t>
            </a:r>
            <a:r>
              <a:rPr lang="en-US" b="1" dirty="0">
                <a:solidFill>
                  <a:srgbClr val="000000"/>
                </a:solidFill>
              </a:rPr>
              <a:t>. Create and clarify accountability and responsibility:</a:t>
            </a:r>
          </a:p>
          <a:p>
            <a:pPr lvl="0">
              <a:lnSpc>
                <a:spcPct val="110000"/>
              </a:lnSpc>
            </a:pPr>
            <a:r>
              <a:rPr lang="en-US" dirty="0">
                <a:solidFill>
                  <a:srgbClr val="000000"/>
                </a:solidFill>
              </a:rPr>
              <a:t>Operations management practices will set a clear level of accountability throughout the IT organization and ensure role responsibility for all tasks and processes involved in IT service delivery.</a:t>
            </a:r>
          </a:p>
          <a:p>
            <a:pPr lvl="0">
              <a:lnSpc>
                <a:spcPct val="110000"/>
              </a:lnSpc>
            </a:pPr>
            <a:r>
              <a:rPr lang="en-US" b="1" dirty="0">
                <a:solidFill>
                  <a:srgbClr val="000000"/>
                </a:solidFill>
              </a:rPr>
              <a:t>4. Control IT costs: </a:t>
            </a:r>
          </a:p>
          <a:p>
            <a:pPr lvl="0">
              <a:lnSpc>
                <a:spcPct val="110000"/>
              </a:lnSpc>
            </a:pPr>
            <a:r>
              <a:rPr lang="en-US" dirty="0">
                <a:solidFill>
                  <a:srgbClr val="000000"/>
                </a:solidFill>
              </a:rPr>
              <a:t>IT operations management is concerned with delivering promised services in the most efficient way possible. Good IT operations management practices will provide insight into current costs across the IT organization and present opportunities for cost savings.</a:t>
            </a:r>
          </a:p>
          <a:p>
            <a:pPr lvl="0">
              <a:lnSpc>
                <a:spcPct val="110000"/>
              </a:lnSpc>
            </a:pPr>
            <a:r>
              <a:rPr lang="en-US" b="1" dirty="0">
                <a:solidFill>
                  <a:srgbClr val="000000"/>
                </a:solidFill>
              </a:rPr>
              <a:t>5. Identify opportunities for continuous improvement:</a:t>
            </a:r>
          </a:p>
          <a:p>
            <a:pPr lvl="0">
              <a:lnSpc>
                <a:spcPct val="110000"/>
              </a:lnSpc>
            </a:pPr>
            <a:r>
              <a:rPr lang="en-US" dirty="0">
                <a:solidFill>
                  <a:srgbClr val="000000"/>
                </a:solidFill>
              </a:rPr>
              <a:t>Effective operations management will offer you increased visibility into your current performance levels and the ability to accurately identify opportunities for continuous improvement.</a:t>
            </a:r>
          </a:p>
        </p:txBody>
      </p:sp>
      <p:grpSp>
        <p:nvGrpSpPr>
          <p:cNvPr id="9" name="Group 8">
            <a:extLst>
              <a:ext uri="{FF2B5EF4-FFF2-40B4-BE49-F238E27FC236}">
                <a16:creationId xmlns:a16="http://schemas.microsoft.com/office/drawing/2014/main" id="{88FC24EA-760D-4878-8A2F-D86E24BFCAFF}"/>
              </a:ext>
            </a:extLst>
          </p:cNvPr>
          <p:cNvGrpSpPr/>
          <p:nvPr/>
        </p:nvGrpSpPr>
        <p:grpSpPr>
          <a:xfrm>
            <a:off x="9384259" y="1931279"/>
            <a:ext cx="2586068" cy="4288742"/>
            <a:chOff x="6353842" y="3127248"/>
            <a:chExt cx="3887439" cy="1664208"/>
          </a:xfrm>
        </p:grpSpPr>
        <p:sp>
          <p:nvSpPr>
            <p:cNvPr id="10" name="Rectangle 9">
              <a:extLst>
                <a:ext uri="{FF2B5EF4-FFF2-40B4-BE49-F238E27FC236}">
                  <a16:creationId xmlns:a16="http://schemas.microsoft.com/office/drawing/2014/main" id="{27D70C86-979E-4375-A0F0-53E3B4264C4B}"/>
                </a:ext>
              </a:extLst>
            </p:cNvPr>
            <p:cNvSpPr/>
            <p:nvPr/>
          </p:nvSpPr>
          <p:spPr>
            <a:xfrm>
              <a:off x="6353843" y="3127248"/>
              <a:ext cx="3887438" cy="1664208"/>
            </a:xfrm>
            <a:prstGeom prst="rect">
              <a:avLst/>
            </a:prstGeom>
            <a:solidFill>
              <a:srgbClr val="00B050"/>
            </a:solidFill>
            <a:ln w="187325" cmpd="thinThick">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400" dirty="0">
                  <a:solidFill>
                    <a:schemeClr val="bg1"/>
                  </a:solidFill>
                  <a:latin typeface="Montserrat Medium" pitchFamily="2" charset="77"/>
                </a:rPr>
                <a:t>Since IT leaders are expected to predict disruptions to IT, automating IT operations would help them focus on technology strategy, innovation opportunities, and running IT – all at the same time. AIOps capabilities enable businesses to run their operations more intelligently. </a:t>
              </a:r>
              <a:endParaRPr lang="en-US" sz="1400" dirty="0">
                <a:solidFill>
                  <a:schemeClr val="bg1"/>
                </a:solidFill>
                <a:latin typeface="Exo Light" panose="02000303000000000000" pitchFamily="2" charset="0"/>
                <a:ea typeface="Roboto Condensed Light" panose="02000000000000000000" pitchFamily="2" charset="0"/>
              </a:endParaRPr>
            </a:p>
          </p:txBody>
        </p:sp>
        <p:sp>
          <p:nvSpPr>
            <p:cNvPr id="11" name="Rectangle 10">
              <a:extLst>
                <a:ext uri="{FF2B5EF4-FFF2-40B4-BE49-F238E27FC236}">
                  <a16:creationId xmlns:a16="http://schemas.microsoft.com/office/drawing/2014/main" id="{4FEC0F59-1EC2-412C-BFB0-10AE0A3CB767}"/>
                </a:ext>
              </a:extLst>
            </p:cNvPr>
            <p:cNvSpPr/>
            <p:nvPr/>
          </p:nvSpPr>
          <p:spPr>
            <a:xfrm>
              <a:off x="6353842" y="3127248"/>
              <a:ext cx="3887438" cy="1664208"/>
            </a:xfrm>
            <a:prstGeom prst="rect">
              <a:avLst/>
            </a:prstGeom>
            <a:noFill/>
            <a:ln w="3175" cmpd="thinThick">
              <a:gradFill>
                <a:gsLst>
                  <a:gs pos="0">
                    <a:srgbClr val="2576B7"/>
                  </a:gs>
                  <a:gs pos="47000">
                    <a:srgbClr val="2576B7">
                      <a:alpha val="0"/>
                    </a:srgbClr>
                  </a:gs>
                  <a:gs pos="99000">
                    <a:srgbClr val="2576B7"/>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245205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286584" y="2333725"/>
            <a:ext cx="11426645" cy="4961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defRPr/>
            </a:pPr>
            <a:r>
              <a:rPr kumimoji="0" lang="en-US" sz="1800" b="0" i="0" u="none" strike="noStrike" kern="1200" cap="none" spc="0" normalizeH="0" baseline="0" noProof="0" dirty="0">
                <a:ln>
                  <a:noFill/>
                </a:ln>
                <a:solidFill>
                  <a:srgbClr val="000000"/>
                </a:solidFill>
                <a:effectLst/>
                <a:uLnTx/>
                <a:uFillTx/>
                <a:latin typeface="Roboto Condensed Light"/>
                <a:ea typeface="+mn-ea"/>
                <a:cs typeface="+mn-cs"/>
              </a:rPr>
              <a:t>AI </a:t>
            </a:r>
            <a:r>
              <a:rPr lang="en-US" sz="1800" dirty="0">
                <a:solidFill>
                  <a:srgbClr val="000000"/>
                </a:solidFill>
                <a:latin typeface="Roboto Condensed Light"/>
              </a:rPr>
              <a:t>e</a:t>
            </a:r>
            <a:r>
              <a:rPr kumimoji="0" lang="en-US" sz="1800" b="0" i="0" u="none" strike="noStrike" kern="1200" cap="none" spc="0" normalizeH="0" baseline="0" noProof="0" dirty="0">
                <a:ln>
                  <a:noFill/>
                </a:ln>
                <a:solidFill>
                  <a:srgbClr val="000000"/>
                </a:solidFill>
                <a:effectLst/>
                <a:uLnTx/>
                <a:uFillTx/>
                <a:latin typeface="Roboto Condensed Light"/>
                <a:ea typeface="+mn-ea"/>
                <a:cs typeface="+mn-cs"/>
              </a:rPr>
              <a:t>nables the machine's ability to simulate human behavior. It enables machines to learn through a series of algorithms.</a:t>
            </a:r>
            <a:r>
              <a:rPr lang="en-US" sz="1800" dirty="0">
                <a:solidFill>
                  <a:srgbClr val="000000"/>
                </a:solidFill>
                <a:latin typeface="Roboto Condensed Light"/>
              </a:rPr>
              <a:t> </a:t>
            </a:r>
            <a:endParaRPr lang="en-US" sz="1800" b="0" i="0" u="none" strike="noStrike" kern="1200" cap="none" spc="0" normalizeH="0" baseline="0" noProof="0" dirty="0">
              <a:ln>
                <a:noFill/>
              </a:ln>
              <a:solidFill>
                <a:srgbClr val="000000"/>
              </a:solidFill>
              <a:effectLst/>
              <a:uLnTx/>
              <a:uFillTx/>
              <a:latin typeface="+mn-ea"/>
            </a:endParaRPr>
          </a:p>
        </p:txBody>
      </p:sp>
      <p:sp>
        <p:nvSpPr>
          <p:cNvPr id="17" name="Text Placeholder 6">
            <a:extLst>
              <a:ext uri="{FF2B5EF4-FFF2-40B4-BE49-F238E27FC236}">
                <a16:creationId xmlns:a16="http://schemas.microsoft.com/office/drawing/2014/main" id="{7D4D54C6-11FA-43D0-A89C-23121D4D6E1B}"/>
              </a:ext>
            </a:extLst>
          </p:cNvPr>
          <p:cNvSpPr txBox="1">
            <a:spLocks/>
          </p:cNvSpPr>
          <p:nvPr/>
        </p:nvSpPr>
        <p:spPr>
          <a:xfrm>
            <a:off x="354104" y="1109863"/>
            <a:ext cx="11667289" cy="100271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848585"/>
                </a:solidFill>
                <a:effectLst/>
                <a:uLnTx/>
                <a:uFillTx/>
                <a:latin typeface="Montserrat SemiBold" pitchFamily="2" charset="77"/>
                <a:ea typeface="+mn-ea"/>
                <a:cs typeface="Arial" panose="020B0604020202020204" pitchFamily="34" charset="0"/>
              </a:rPr>
              <a:t>AIOps is a combination of using artificial intelligence (AI) and machine learning (ML) to monitor and analyze IT operation systems. AIOps helps IT operations to improve their processes, tasks, and decisions </a:t>
            </a:r>
            <a:r>
              <a:rPr lang="en-US" dirty="0"/>
              <a:t>by using a</a:t>
            </a:r>
            <a:r>
              <a:rPr kumimoji="0" lang="en-US" sz="2000" b="0" i="0" u="none" strike="noStrike" kern="1200" cap="none" spc="0" normalizeH="0" baseline="0" noProof="0" dirty="0">
                <a:ln>
                  <a:noFill/>
                </a:ln>
                <a:solidFill>
                  <a:srgbClr val="848585"/>
                </a:solidFill>
                <a:effectLst/>
                <a:uLnTx/>
                <a:uFillTx/>
                <a:latin typeface="Montserrat SemiBold" pitchFamily="2" charset="77"/>
                <a:ea typeface="+mn-ea"/>
                <a:cs typeface="Arial" panose="020B0604020202020204" pitchFamily="34" charset="0"/>
              </a:rPr>
              <a:t> high volume of data. </a:t>
            </a:r>
            <a:endParaRPr kumimoji="0" lang="en-CA" sz="2000" b="0" i="0" u="none" strike="noStrike" kern="1200" cap="none" spc="0" normalizeH="0" baseline="0" noProof="0" dirty="0">
              <a:ln>
                <a:noFill/>
              </a:ln>
              <a:solidFill>
                <a:srgbClr val="848585"/>
              </a:solidFill>
              <a:effectLst/>
              <a:uLnTx/>
              <a:uFillTx/>
              <a:latin typeface="Montserrat SemiBold" pitchFamily="2" charset="77"/>
              <a:ea typeface="+mn-ea"/>
              <a:cs typeface="Arial" panose="020B0604020202020204" pitchFamily="34" charset="0"/>
            </a:endParaRPr>
          </a:p>
        </p:txBody>
      </p:sp>
      <p:sp>
        <p:nvSpPr>
          <p:cNvPr id="18" name="Title 1">
            <a:extLst>
              <a:ext uri="{FF2B5EF4-FFF2-40B4-BE49-F238E27FC236}">
                <a16:creationId xmlns:a16="http://schemas.microsoft.com/office/drawing/2014/main" id="{F12DF74A-45DF-4095-89D6-E430854A768A}"/>
              </a:ext>
            </a:extLst>
          </p:cNvPr>
          <p:cNvSpPr txBox="1">
            <a:spLocks/>
          </p:cNvSpPr>
          <p:nvPr/>
        </p:nvSpPr>
        <p:spPr>
          <a:xfrm>
            <a:off x="354105" y="544769"/>
            <a:ext cx="11599769" cy="11301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576B7"/>
                </a:solidFill>
                <a:effectLst/>
                <a:uLnTx/>
                <a:uFillTx/>
                <a:latin typeface="Montserrat SemiBold" pitchFamily="2" charset="77"/>
                <a:ea typeface="+mj-ea"/>
                <a:cs typeface="Arial" panose="020B0604020202020204" pitchFamily="34" charset="0"/>
              </a:rPr>
              <a:t>What is AIOps?</a:t>
            </a:r>
            <a:endParaRPr kumimoji="0" lang="en-CA" sz="3600" b="0" i="0" u="none" strike="noStrike" kern="1200" cap="none" spc="0" normalizeH="0" baseline="0" noProof="0" dirty="0">
              <a:ln>
                <a:noFill/>
              </a:ln>
              <a:solidFill>
                <a:srgbClr val="2576B7"/>
              </a:solidFill>
              <a:effectLst/>
              <a:uLnTx/>
              <a:uFillTx/>
              <a:latin typeface="Montserrat SemiBold" pitchFamily="2" charset="77"/>
              <a:ea typeface="+mj-ea"/>
              <a:cs typeface="Arial" panose="020B0604020202020204" pitchFamily="34" charset="0"/>
            </a:endParaRPr>
          </a:p>
        </p:txBody>
      </p:sp>
      <p:sp>
        <p:nvSpPr>
          <p:cNvPr id="19" name="Text Placeholder 7">
            <a:extLst>
              <a:ext uri="{FF2B5EF4-FFF2-40B4-BE49-F238E27FC236}">
                <a16:creationId xmlns:a16="http://schemas.microsoft.com/office/drawing/2014/main" id="{68DD80B2-ADE5-4F98-B65F-ADE670B0FA14}"/>
              </a:ext>
            </a:extLst>
          </p:cNvPr>
          <p:cNvSpPr txBox="1">
            <a:spLocks/>
          </p:cNvSpPr>
          <p:nvPr/>
        </p:nvSpPr>
        <p:spPr>
          <a:xfrm>
            <a:off x="286584" y="3345426"/>
            <a:ext cx="4502727" cy="2609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rPr>
              <a:t>To get better quality simulations, you need to be provided with </a:t>
            </a:r>
            <a:r>
              <a:rPr lang="en-US" sz="1800" dirty="0">
                <a:solidFill>
                  <a:srgbClr val="000000"/>
                </a:solidFill>
                <a:latin typeface="Roboto Condensed Light" panose="02000000000000000000" pitchFamily="2" charset="0"/>
              </a:rPr>
              <a:t>high-</a:t>
            </a:r>
            <a:r>
              <a:rPr kumimoji="0" lang="en-US" sz="1800"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rPr>
              <a:t>quality data. ML analyzes the data and presents findings to predict and alert your operations to possible issues.</a:t>
            </a:r>
          </a:p>
        </p:txBody>
      </p:sp>
      <p:pic>
        <p:nvPicPr>
          <p:cNvPr id="1026" name="Picture 2">
            <a:extLst>
              <a:ext uri="{FF2B5EF4-FFF2-40B4-BE49-F238E27FC236}">
                <a16:creationId xmlns:a16="http://schemas.microsoft.com/office/drawing/2014/main" id="{41DA38AF-5B49-45CF-BB53-D93988AFA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497225" y="2986954"/>
            <a:ext cx="6002048" cy="3326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7">
            <a:extLst>
              <a:ext uri="{FF2B5EF4-FFF2-40B4-BE49-F238E27FC236}">
                <a16:creationId xmlns:a16="http://schemas.microsoft.com/office/drawing/2014/main" id="{96B307AD-6C5B-48A2-B3F1-C6653334EA0C}"/>
              </a:ext>
            </a:extLst>
          </p:cNvPr>
          <p:cNvSpPr txBox="1">
            <a:spLocks/>
          </p:cNvSpPr>
          <p:nvPr/>
        </p:nvSpPr>
        <p:spPr>
          <a:xfrm>
            <a:off x="286584" y="5088091"/>
            <a:ext cx="4848834" cy="866463"/>
          </a:xfrm>
          <a:prstGeom prst="rect">
            <a:avLst/>
          </a:prstGeom>
        </p:spPr>
        <p:txBody>
          <a:bodyPr lIns="90000" tIns="0" rIns="9000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CA" sz="1600" dirty="0">
                <a:solidFill>
                  <a:srgbClr val="000000"/>
                </a:solidFill>
              </a:rPr>
              <a:t>According to a New Vantage Partners survey, </a:t>
            </a:r>
            <a:r>
              <a:rPr lang="en-US" sz="1600" b="1" dirty="0">
                <a:solidFill>
                  <a:srgbClr val="000000"/>
                </a:solidFill>
              </a:rPr>
              <a:t>98.8%</a:t>
            </a:r>
            <a:r>
              <a:rPr lang="en-US" sz="1600" dirty="0">
                <a:solidFill>
                  <a:srgbClr val="000000"/>
                </a:solidFill>
              </a:rPr>
              <a:t> of executives are interested in applying AI and big data to their business operations.</a:t>
            </a:r>
            <a:r>
              <a:rPr lang="en-CA" sz="1600" dirty="0">
                <a:solidFill>
                  <a:srgbClr val="000000"/>
                </a:solidFill>
              </a:rPr>
              <a:t> </a:t>
            </a:r>
          </a:p>
        </p:txBody>
      </p:sp>
      <p:sp>
        <p:nvSpPr>
          <p:cNvPr id="8" name="TextBox 7">
            <a:extLst>
              <a:ext uri="{FF2B5EF4-FFF2-40B4-BE49-F238E27FC236}">
                <a16:creationId xmlns:a16="http://schemas.microsoft.com/office/drawing/2014/main" id="{3391827D-2A58-44FF-9F8B-1940AF4F943F}"/>
              </a:ext>
            </a:extLst>
          </p:cNvPr>
          <p:cNvSpPr txBox="1"/>
          <p:nvPr/>
        </p:nvSpPr>
        <p:spPr>
          <a:xfrm>
            <a:off x="354103" y="6229720"/>
            <a:ext cx="4091147" cy="240350"/>
          </a:xfrm>
          <a:prstGeom prst="rect">
            <a:avLst/>
          </a:prstGeom>
        </p:spPr>
        <p:txBody>
          <a:bodyPr wrap="square" lIns="0" tIns="0" rIns="0" bIns="0" numCol="1" spcCol="360000" rtlCol="0">
            <a:noAutofit/>
          </a:bodyPr>
          <a:lstStyle/>
          <a:p>
            <a:pPr marL="0" marR="0" lvl="0" indent="0" defTabSz="554492" rtl="0" eaLnBrk="1" fontAlgn="auto" latinLnBrk="0" hangingPunct="1">
              <a:lnSpc>
                <a:spcPct val="11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4A4A4A"/>
                </a:solidFill>
                <a:effectLst/>
                <a:uLnTx/>
                <a:uFillTx/>
                <a:latin typeface="Roboto Condensed Light" panose="02000000000000000000" pitchFamily="2" charset="0"/>
                <a:ea typeface="Roboto Condensed Light" panose="02000000000000000000" pitchFamily="2" charset="0"/>
              </a:rPr>
              <a:t>Source: </a:t>
            </a:r>
            <a:r>
              <a:rPr lang="en-US" sz="1200" dirty="0">
                <a:solidFill>
                  <a:srgbClr val="4A4A4A"/>
                </a:solidFill>
                <a:latin typeface="Roboto Condensed Light" panose="02000000000000000000" pitchFamily="2" charset="0"/>
                <a:ea typeface="Roboto Condensed Light" panose="02000000000000000000" pitchFamily="2" charset="0"/>
              </a:rPr>
              <a:t>New Vantage Partners</a:t>
            </a:r>
            <a:r>
              <a:rPr kumimoji="0" lang="en-US" sz="1200" i="0" u="none" strike="noStrike" kern="1200" cap="none" spc="0" normalizeH="0" baseline="0" noProof="0" dirty="0">
                <a:ln>
                  <a:noFill/>
                </a:ln>
                <a:solidFill>
                  <a:srgbClr val="4A4A4A"/>
                </a:solidFill>
                <a:effectLst/>
                <a:uLnTx/>
                <a:uFillTx/>
                <a:latin typeface="Roboto Condensed Light" panose="02000000000000000000" pitchFamily="2" charset="0"/>
                <a:ea typeface="Roboto Condensed Light" panose="02000000000000000000" pitchFamily="2" charset="0"/>
              </a:rPr>
              <a:t>, 2020</a:t>
            </a:r>
            <a:endParaRPr kumimoji="0" lang="en-CA" sz="1200" i="0" u="none" strike="noStrike" kern="1200" cap="none" spc="0" normalizeH="0" baseline="0" noProof="0" dirty="0">
              <a:ln>
                <a:noFill/>
              </a:ln>
              <a:solidFill>
                <a:srgbClr val="4A4A4A"/>
              </a:solidFill>
              <a:effectLst/>
              <a:uLnTx/>
              <a:uFillTx/>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44097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7D4D54C6-11FA-43D0-A89C-23121D4D6E1B}"/>
              </a:ext>
            </a:extLst>
          </p:cNvPr>
          <p:cNvSpPr txBox="1">
            <a:spLocks/>
          </p:cNvSpPr>
          <p:nvPr/>
        </p:nvSpPr>
        <p:spPr>
          <a:xfrm>
            <a:off x="286584" y="1474653"/>
            <a:ext cx="11734810" cy="1219917"/>
          </a:xfrm>
          <a:prstGeom prst="rect">
            <a:avLst/>
          </a:prstGeom>
        </p:spPr>
        <p:txBody>
          <a:bodyPr lIns="0" tIns="0" rIns="0" bIns="0" anchor="t">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dirty="0">
                <a:latin typeface="Montserrat SemiBold"/>
                <a:cs typeface="Arial"/>
              </a:rPr>
              <a:t>According to a 2019 BigPanda survey, almost half of IT leaders believe that data has become noisier and more complex. That said, IT automation will have a big role in handling IT and business operations. This will give CXOs the capabilities to deal with their common challenges.</a:t>
            </a:r>
            <a:endParaRPr kumimoji="0" lang="en-CA" sz="1800" b="0" i="0" u="none" strike="noStrike" kern="1200" cap="none" spc="0" normalizeH="0" baseline="0" noProof="0" dirty="0">
              <a:ln>
                <a:noFill/>
              </a:ln>
              <a:solidFill>
                <a:srgbClr val="848585"/>
              </a:solidFill>
              <a:effectLst/>
              <a:uLnTx/>
              <a:uFillTx/>
              <a:latin typeface="Montserrat SemiBold"/>
              <a:cs typeface="Arial"/>
            </a:endParaRPr>
          </a:p>
        </p:txBody>
      </p:sp>
      <p:sp>
        <p:nvSpPr>
          <p:cNvPr id="18" name="Title 1">
            <a:extLst>
              <a:ext uri="{FF2B5EF4-FFF2-40B4-BE49-F238E27FC236}">
                <a16:creationId xmlns:a16="http://schemas.microsoft.com/office/drawing/2014/main" id="{F12DF74A-45DF-4095-89D6-E430854A768A}"/>
              </a:ext>
            </a:extLst>
          </p:cNvPr>
          <p:cNvSpPr txBox="1">
            <a:spLocks/>
          </p:cNvSpPr>
          <p:nvPr/>
        </p:nvSpPr>
        <p:spPr>
          <a:xfrm>
            <a:off x="286584" y="433303"/>
            <a:ext cx="11599769" cy="11301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2576B7"/>
                </a:solidFill>
              </a:rPr>
              <a:t>AI and ML help managers cope with noisy and complex environments</a:t>
            </a:r>
            <a:endParaRPr kumimoji="0" lang="en-CA" sz="3600" b="0" i="0" u="none" strike="noStrike" kern="1200" cap="none" spc="0" normalizeH="0" baseline="0" noProof="0" dirty="0">
              <a:ln>
                <a:noFill/>
              </a:ln>
              <a:solidFill>
                <a:srgbClr val="2576B7"/>
              </a:solidFill>
              <a:effectLst/>
              <a:uLnTx/>
              <a:uFillTx/>
              <a:latin typeface="Montserrat SemiBold" pitchFamily="2" charset="77"/>
              <a:ea typeface="+mj-ea"/>
              <a:cs typeface="Arial" panose="020B0604020202020204" pitchFamily="34" charset="0"/>
            </a:endParaRPr>
          </a:p>
        </p:txBody>
      </p:sp>
      <p:sp>
        <p:nvSpPr>
          <p:cNvPr id="19" name="Text Placeholder 7">
            <a:extLst>
              <a:ext uri="{FF2B5EF4-FFF2-40B4-BE49-F238E27FC236}">
                <a16:creationId xmlns:a16="http://schemas.microsoft.com/office/drawing/2014/main" id="{68DD80B2-ADE5-4F98-B65F-ADE670B0FA14}"/>
              </a:ext>
            </a:extLst>
          </p:cNvPr>
          <p:cNvSpPr txBox="1">
            <a:spLocks/>
          </p:cNvSpPr>
          <p:nvPr/>
        </p:nvSpPr>
        <p:spPr>
          <a:xfrm>
            <a:off x="363771" y="5954159"/>
            <a:ext cx="5422368" cy="757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rPr>
              <a:t>This graph depicts the percentage of respondents who felt automation was critical in these three areas.</a:t>
            </a:r>
            <a:b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rPr>
            </a:br>
            <a:r>
              <a:rPr kumimoji="0" lang="en-US" sz="1000"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rPr>
              <a:t>Source: BigPanda, 2019</a:t>
            </a:r>
          </a:p>
        </p:txBody>
      </p:sp>
      <p:sp>
        <p:nvSpPr>
          <p:cNvPr id="4" name="Text Placeholder 7">
            <a:extLst>
              <a:ext uri="{FF2B5EF4-FFF2-40B4-BE49-F238E27FC236}">
                <a16:creationId xmlns:a16="http://schemas.microsoft.com/office/drawing/2014/main" id="{96B307AD-6C5B-48A2-B3F1-C6653334EA0C}"/>
              </a:ext>
            </a:extLst>
          </p:cNvPr>
          <p:cNvSpPr txBox="1">
            <a:spLocks/>
          </p:cNvSpPr>
          <p:nvPr/>
        </p:nvSpPr>
        <p:spPr>
          <a:xfrm>
            <a:off x="286584" y="5446768"/>
            <a:ext cx="4848834" cy="866463"/>
          </a:xfrm>
          <a:prstGeom prst="rect">
            <a:avLst/>
          </a:prstGeom>
        </p:spPr>
        <p:txBody>
          <a:bodyPr lIns="90000" tIns="0" rIns="9000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endParaRPr lang="en-CA" sz="1600" dirty="0">
              <a:solidFill>
                <a:srgbClr val="000000"/>
              </a:solidFill>
            </a:endParaRPr>
          </a:p>
        </p:txBody>
      </p:sp>
      <p:grpSp>
        <p:nvGrpSpPr>
          <p:cNvPr id="5" name="Group 4">
            <a:extLst>
              <a:ext uri="{FF2B5EF4-FFF2-40B4-BE49-F238E27FC236}">
                <a16:creationId xmlns:a16="http://schemas.microsoft.com/office/drawing/2014/main" id="{4306EDFB-EADF-45CC-A961-1C3244CAA144}"/>
              </a:ext>
            </a:extLst>
          </p:cNvPr>
          <p:cNvGrpSpPr/>
          <p:nvPr/>
        </p:nvGrpSpPr>
        <p:grpSpPr>
          <a:xfrm>
            <a:off x="434802" y="2922599"/>
            <a:ext cx="5473798" cy="2977882"/>
            <a:chOff x="621963" y="3214522"/>
            <a:chExt cx="4513455" cy="2106335"/>
          </a:xfrm>
        </p:grpSpPr>
        <p:graphicFrame>
          <p:nvGraphicFramePr>
            <p:cNvPr id="3" name="Chart 2">
              <a:extLst>
                <a:ext uri="{FF2B5EF4-FFF2-40B4-BE49-F238E27FC236}">
                  <a16:creationId xmlns:a16="http://schemas.microsoft.com/office/drawing/2014/main" id="{B8C57AB9-C29C-4960-9F64-E00BC5106D2C}"/>
                </a:ext>
              </a:extLst>
            </p:cNvPr>
            <p:cNvGraphicFramePr/>
            <p:nvPr>
              <p:extLst>
                <p:ext uri="{D42A27DB-BD31-4B8C-83A1-F6EECF244321}">
                  <p14:modId xmlns:p14="http://schemas.microsoft.com/office/powerpoint/2010/main" val="2262799578"/>
                </p:ext>
              </p:extLst>
            </p:nvPr>
          </p:nvGraphicFramePr>
          <p:xfrm>
            <a:off x="621963" y="3214522"/>
            <a:ext cx="4513455" cy="210633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
              <a:extLst>
                <a:ext uri="{FF2B5EF4-FFF2-40B4-BE49-F238E27FC236}">
                  <a16:creationId xmlns:a16="http://schemas.microsoft.com/office/drawing/2014/main" id="{D39F3F57-B0B2-4B62-8153-7EB094EC0DC5}"/>
                </a:ext>
              </a:extLst>
            </p:cNvPr>
            <p:cNvSpPr txBox="1"/>
            <p:nvPr/>
          </p:nvSpPr>
          <p:spPr>
            <a:xfrm>
              <a:off x="943293" y="4112235"/>
              <a:ext cx="2304601" cy="253692"/>
            </a:xfrm>
            <a:prstGeom prst="rect">
              <a:avLst/>
            </a:prstGeom>
          </p:spPr>
          <p:txBody>
            <a:bodyPr wrap="none" lIns="0" tIns="0" rIns="0" bIns="0" numCol="1" spcCol="36000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pPr>
              <a:r>
                <a:rPr lang="en-US" sz="1400" b="1" dirty="0">
                  <a:solidFill>
                    <a:schemeClr val="bg1"/>
                  </a:solidFill>
                  <a:latin typeface="Roboto Condensed Light" panose="02000000000000000000" pitchFamily="2" charset="0"/>
                  <a:ea typeface="Roboto Condensed Light" panose="02000000000000000000" pitchFamily="2" charset="0"/>
                </a:rPr>
                <a:t>Autonomous Noise Reduction</a:t>
              </a:r>
              <a:endParaRPr lang="en-CA" sz="1400" b="1" dirty="0">
                <a:solidFill>
                  <a:schemeClr val="bg1"/>
                </a:solidFill>
                <a:latin typeface="Roboto Condensed Light" panose="02000000000000000000" pitchFamily="2" charset="0"/>
                <a:ea typeface="Roboto Condensed Light" panose="02000000000000000000" pitchFamily="2" charset="0"/>
              </a:endParaRPr>
            </a:p>
          </p:txBody>
        </p:sp>
        <p:sp>
          <p:nvSpPr>
            <p:cNvPr id="14" name="TextBox 1">
              <a:extLst>
                <a:ext uri="{FF2B5EF4-FFF2-40B4-BE49-F238E27FC236}">
                  <a16:creationId xmlns:a16="http://schemas.microsoft.com/office/drawing/2014/main" id="{DB186335-1060-402B-8E85-157ED9D73A9A}"/>
                </a:ext>
              </a:extLst>
            </p:cNvPr>
            <p:cNvSpPr txBox="1"/>
            <p:nvPr/>
          </p:nvSpPr>
          <p:spPr>
            <a:xfrm>
              <a:off x="953638" y="4703231"/>
              <a:ext cx="1925052" cy="300789"/>
            </a:xfrm>
            <a:prstGeom prst="rect">
              <a:avLst/>
            </a:prstGeom>
          </p:spPr>
          <p:txBody>
            <a:bodyPr wrap="none" lIns="0" tIns="0" rIns="0" bIns="0" numCol="1" spcCol="36000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110000"/>
                </a:lnSpc>
                <a:tabLst/>
              </a:pPr>
              <a:r>
                <a:rPr lang="en-US" sz="1400" b="1" dirty="0">
                  <a:solidFill>
                    <a:schemeClr val="bg1"/>
                  </a:solidFill>
                  <a:latin typeface="Roboto Condensed Light" panose="02000000000000000000" pitchFamily="2" charset="0"/>
                  <a:ea typeface="Roboto Condensed Light" panose="02000000000000000000" pitchFamily="2" charset="0"/>
                </a:rPr>
                <a:t>Autonomous Resolution</a:t>
              </a:r>
              <a:endParaRPr lang="en-CA" sz="1400" b="1" dirty="0">
                <a:solidFill>
                  <a:schemeClr val="bg1"/>
                </a:solidFill>
                <a:latin typeface="Roboto Condensed Light" panose="02000000000000000000" pitchFamily="2" charset="0"/>
                <a:ea typeface="Roboto Condensed Light" panose="02000000000000000000" pitchFamily="2" charset="0"/>
              </a:endParaRPr>
            </a:p>
          </p:txBody>
        </p:sp>
      </p:grpSp>
      <p:grpSp>
        <p:nvGrpSpPr>
          <p:cNvPr id="7" name="Group 6">
            <a:extLst>
              <a:ext uri="{FF2B5EF4-FFF2-40B4-BE49-F238E27FC236}">
                <a16:creationId xmlns:a16="http://schemas.microsoft.com/office/drawing/2014/main" id="{77431F90-DA1B-443B-BE2C-6E3DDF63B70A}"/>
              </a:ext>
            </a:extLst>
          </p:cNvPr>
          <p:cNvGrpSpPr/>
          <p:nvPr/>
        </p:nvGrpSpPr>
        <p:grpSpPr>
          <a:xfrm>
            <a:off x="6653778" y="2772101"/>
            <a:ext cx="2586870" cy="2001251"/>
            <a:chOff x="6605257" y="2619708"/>
            <a:chExt cx="2586870" cy="2001251"/>
          </a:xfrm>
        </p:grpSpPr>
        <p:grpSp>
          <p:nvGrpSpPr>
            <p:cNvPr id="15" name="Group 14">
              <a:extLst>
                <a:ext uri="{FF2B5EF4-FFF2-40B4-BE49-F238E27FC236}">
                  <a16:creationId xmlns:a16="http://schemas.microsoft.com/office/drawing/2014/main" id="{0FB15FC7-29A3-4832-BBF7-373F0372164A}"/>
                </a:ext>
              </a:extLst>
            </p:cNvPr>
            <p:cNvGrpSpPr/>
            <p:nvPr/>
          </p:nvGrpSpPr>
          <p:grpSpPr>
            <a:xfrm>
              <a:off x="6605257" y="2619708"/>
              <a:ext cx="2586870" cy="1694440"/>
              <a:chOff x="8870768" y="2022787"/>
              <a:chExt cx="3273953" cy="2159884"/>
            </a:xfrm>
          </p:grpSpPr>
          <p:graphicFrame>
            <p:nvGraphicFramePr>
              <p:cNvPr id="16" name="Chart 15">
                <a:extLst>
                  <a:ext uri="{FF2B5EF4-FFF2-40B4-BE49-F238E27FC236}">
                    <a16:creationId xmlns:a16="http://schemas.microsoft.com/office/drawing/2014/main" id="{051939C8-5309-4811-A16A-DBC524F1A79C}"/>
                  </a:ext>
                </a:extLst>
              </p:cNvPr>
              <p:cNvGraphicFramePr/>
              <p:nvPr>
                <p:extLst>
                  <p:ext uri="{D42A27DB-BD31-4B8C-83A1-F6EECF244321}">
                    <p14:modId xmlns:p14="http://schemas.microsoft.com/office/powerpoint/2010/main" val="1644358571"/>
                  </p:ext>
                </p:extLst>
              </p:nvPr>
            </p:nvGraphicFramePr>
            <p:xfrm>
              <a:off x="8870768" y="2022787"/>
              <a:ext cx="3273953" cy="215988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479A6165-72E1-4573-9F3C-AAFA28052706}"/>
                  </a:ext>
                </a:extLst>
              </p:cNvPr>
              <p:cNvSpPr txBox="1"/>
              <p:nvPr/>
            </p:nvSpPr>
            <p:spPr>
              <a:xfrm>
                <a:off x="9336169" y="2906568"/>
                <a:ext cx="2343151" cy="392320"/>
              </a:xfrm>
              <a:prstGeom prst="rect">
                <a:avLst/>
              </a:prstGeom>
            </p:spPr>
            <p:txBody>
              <a:bodyPr vert="horz" wrap="square" lIns="0" tIns="0" rIns="0" bIns="0" rtlCol="0">
                <a:spAutoFit/>
              </a:bodyPr>
              <a:lstStyle/>
              <a:p>
                <a:pPr marL="289946" marR="242975" lvl="1" algn="ctr">
                  <a:spcBef>
                    <a:spcPts val="55"/>
                  </a:spcBef>
                </a:pPr>
                <a:r>
                  <a:rPr lang="en-US" sz="2000" b="1" spc="-30" dirty="0">
                    <a:solidFill>
                      <a:schemeClr val="accent5"/>
                    </a:solidFill>
                    <a:latin typeface="Exo" panose="02000503000000000000" pitchFamily="2" charset="77"/>
                    <a:cs typeface="Arial Narrow"/>
                  </a:rPr>
                  <a:t>89%</a:t>
                </a:r>
              </a:p>
            </p:txBody>
          </p:sp>
        </p:grpSp>
        <p:sp>
          <p:nvSpPr>
            <p:cNvPr id="6" name="Text Placeholder 7">
              <a:extLst>
                <a:ext uri="{FF2B5EF4-FFF2-40B4-BE49-F238E27FC236}">
                  <a16:creationId xmlns:a16="http://schemas.microsoft.com/office/drawing/2014/main" id="{0384FF54-A446-4EC5-BD53-EF07D12B57DC}"/>
                </a:ext>
              </a:extLst>
            </p:cNvPr>
            <p:cNvSpPr txBox="1">
              <a:spLocks/>
            </p:cNvSpPr>
            <p:nvPr/>
          </p:nvSpPr>
          <p:spPr>
            <a:xfrm>
              <a:off x="7232151" y="4175107"/>
              <a:ext cx="1592245" cy="445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rPr>
                <a:t>Ease of Adoption</a:t>
              </a:r>
            </a:p>
          </p:txBody>
        </p:sp>
      </p:grpSp>
      <p:grpSp>
        <p:nvGrpSpPr>
          <p:cNvPr id="11" name="Group 10">
            <a:extLst>
              <a:ext uri="{FF2B5EF4-FFF2-40B4-BE49-F238E27FC236}">
                <a16:creationId xmlns:a16="http://schemas.microsoft.com/office/drawing/2014/main" id="{282ECFFE-786D-41F9-AC6D-544E866E2C9D}"/>
              </a:ext>
            </a:extLst>
          </p:cNvPr>
          <p:cNvGrpSpPr/>
          <p:nvPr/>
        </p:nvGrpSpPr>
        <p:grpSpPr>
          <a:xfrm>
            <a:off x="9091471" y="3096164"/>
            <a:ext cx="2586870" cy="2041106"/>
            <a:chOff x="9091471" y="3096164"/>
            <a:chExt cx="2586870" cy="2041106"/>
          </a:xfrm>
        </p:grpSpPr>
        <p:grpSp>
          <p:nvGrpSpPr>
            <p:cNvPr id="24" name="Group 23">
              <a:extLst>
                <a:ext uri="{FF2B5EF4-FFF2-40B4-BE49-F238E27FC236}">
                  <a16:creationId xmlns:a16="http://schemas.microsoft.com/office/drawing/2014/main" id="{E176CEB2-BE45-42C1-A377-A1C06CC2514E}"/>
                </a:ext>
              </a:extLst>
            </p:cNvPr>
            <p:cNvGrpSpPr/>
            <p:nvPr/>
          </p:nvGrpSpPr>
          <p:grpSpPr>
            <a:xfrm>
              <a:off x="9091471" y="3096164"/>
              <a:ext cx="2586870" cy="1694440"/>
              <a:chOff x="8870768" y="2022787"/>
              <a:chExt cx="3273953" cy="2159884"/>
            </a:xfrm>
          </p:grpSpPr>
          <p:graphicFrame>
            <p:nvGraphicFramePr>
              <p:cNvPr id="25" name="Chart 24">
                <a:extLst>
                  <a:ext uri="{FF2B5EF4-FFF2-40B4-BE49-F238E27FC236}">
                    <a16:creationId xmlns:a16="http://schemas.microsoft.com/office/drawing/2014/main" id="{68E47463-4850-458F-B784-D9953C5F451E}"/>
                  </a:ext>
                </a:extLst>
              </p:cNvPr>
              <p:cNvGraphicFramePr/>
              <p:nvPr>
                <p:extLst>
                  <p:ext uri="{D42A27DB-BD31-4B8C-83A1-F6EECF244321}">
                    <p14:modId xmlns:p14="http://schemas.microsoft.com/office/powerpoint/2010/main" val="4277206687"/>
                  </p:ext>
                </p:extLst>
              </p:nvPr>
            </p:nvGraphicFramePr>
            <p:xfrm>
              <a:off x="8870768" y="2022787"/>
              <a:ext cx="3273953" cy="2159884"/>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83201BFC-C718-4CA1-9B9C-B3D168C65370}"/>
                  </a:ext>
                </a:extLst>
              </p:cNvPr>
              <p:cNvSpPr txBox="1"/>
              <p:nvPr/>
            </p:nvSpPr>
            <p:spPr>
              <a:xfrm>
                <a:off x="9336169" y="2906568"/>
                <a:ext cx="2343151" cy="392320"/>
              </a:xfrm>
              <a:prstGeom prst="rect">
                <a:avLst/>
              </a:prstGeom>
            </p:spPr>
            <p:txBody>
              <a:bodyPr vert="horz" wrap="square" lIns="0" tIns="0" rIns="0" bIns="0" rtlCol="0">
                <a:spAutoFit/>
              </a:bodyPr>
              <a:lstStyle/>
              <a:p>
                <a:pPr marL="289946" marR="242975" lvl="1" algn="ctr">
                  <a:spcBef>
                    <a:spcPts val="55"/>
                  </a:spcBef>
                </a:pPr>
                <a:r>
                  <a:rPr lang="en-US" sz="2000" b="1" spc="-30" dirty="0">
                    <a:solidFill>
                      <a:srgbClr val="2576B7"/>
                    </a:solidFill>
                    <a:latin typeface="Exo" panose="02000503000000000000" pitchFamily="2" charset="77"/>
                    <a:cs typeface="Arial Narrow"/>
                  </a:rPr>
                  <a:t>81%</a:t>
                </a:r>
              </a:p>
            </p:txBody>
          </p:sp>
        </p:grpSp>
        <p:sp>
          <p:nvSpPr>
            <p:cNvPr id="9" name="Text Placeholder 7">
              <a:extLst>
                <a:ext uri="{FF2B5EF4-FFF2-40B4-BE49-F238E27FC236}">
                  <a16:creationId xmlns:a16="http://schemas.microsoft.com/office/drawing/2014/main" id="{D2A2760F-81D0-419A-8A7D-A1517C44A0B3}"/>
                </a:ext>
              </a:extLst>
            </p:cNvPr>
            <p:cNvSpPr txBox="1">
              <a:spLocks/>
            </p:cNvSpPr>
            <p:nvPr/>
          </p:nvSpPr>
          <p:spPr>
            <a:xfrm>
              <a:off x="9451290" y="4691418"/>
              <a:ext cx="2227051" cy="445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400" b="1" dirty="0">
                  <a:solidFill>
                    <a:srgbClr val="000000"/>
                  </a:solidFill>
                  <a:latin typeface="Roboto Condensed Light" panose="02000000000000000000" pitchFamily="2" charset="0"/>
                </a:rPr>
                <a:t>Data Scientist Independent</a:t>
              </a:r>
              <a:endPar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grpSp>
      <p:grpSp>
        <p:nvGrpSpPr>
          <p:cNvPr id="30" name="Group 29">
            <a:extLst>
              <a:ext uri="{FF2B5EF4-FFF2-40B4-BE49-F238E27FC236}">
                <a16:creationId xmlns:a16="http://schemas.microsoft.com/office/drawing/2014/main" id="{76378065-CE57-4EE6-BA36-A39B2652AB33}"/>
              </a:ext>
            </a:extLst>
          </p:cNvPr>
          <p:cNvGrpSpPr/>
          <p:nvPr/>
        </p:nvGrpSpPr>
        <p:grpSpPr>
          <a:xfrm>
            <a:off x="7328206" y="4587487"/>
            <a:ext cx="2586870" cy="2075609"/>
            <a:chOff x="9091471" y="3096164"/>
            <a:chExt cx="2586870" cy="2075609"/>
          </a:xfrm>
        </p:grpSpPr>
        <p:grpSp>
          <p:nvGrpSpPr>
            <p:cNvPr id="31" name="Group 30">
              <a:extLst>
                <a:ext uri="{FF2B5EF4-FFF2-40B4-BE49-F238E27FC236}">
                  <a16:creationId xmlns:a16="http://schemas.microsoft.com/office/drawing/2014/main" id="{4ECAFA22-ADB8-475D-ADCE-3CC2EBDC40B6}"/>
                </a:ext>
              </a:extLst>
            </p:cNvPr>
            <p:cNvGrpSpPr/>
            <p:nvPr/>
          </p:nvGrpSpPr>
          <p:grpSpPr>
            <a:xfrm>
              <a:off x="9091471" y="3096164"/>
              <a:ext cx="2586870" cy="1694440"/>
              <a:chOff x="8870768" y="2022787"/>
              <a:chExt cx="3273953" cy="2159884"/>
            </a:xfrm>
          </p:grpSpPr>
          <p:graphicFrame>
            <p:nvGraphicFramePr>
              <p:cNvPr id="33" name="Chart 32">
                <a:extLst>
                  <a:ext uri="{FF2B5EF4-FFF2-40B4-BE49-F238E27FC236}">
                    <a16:creationId xmlns:a16="http://schemas.microsoft.com/office/drawing/2014/main" id="{67DE0857-7C38-4303-96F3-6BACA6127D2D}"/>
                  </a:ext>
                </a:extLst>
              </p:cNvPr>
              <p:cNvGraphicFramePr/>
              <p:nvPr>
                <p:extLst>
                  <p:ext uri="{D42A27DB-BD31-4B8C-83A1-F6EECF244321}">
                    <p14:modId xmlns:p14="http://schemas.microsoft.com/office/powerpoint/2010/main" val="3486408807"/>
                  </p:ext>
                </p:extLst>
              </p:nvPr>
            </p:nvGraphicFramePr>
            <p:xfrm>
              <a:off x="8870768" y="2022787"/>
              <a:ext cx="3273953" cy="2159884"/>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a:extLst>
                  <a:ext uri="{FF2B5EF4-FFF2-40B4-BE49-F238E27FC236}">
                    <a16:creationId xmlns:a16="http://schemas.microsoft.com/office/drawing/2014/main" id="{38BDAA97-0BE8-4806-A560-979382CBC585}"/>
                  </a:ext>
                </a:extLst>
              </p:cNvPr>
              <p:cNvSpPr txBox="1"/>
              <p:nvPr/>
            </p:nvSpPr>
            <p:spPr>
              <a:xfrm>
                <a:off x="9336169" y="2906568"/>
                <a:ext cx="2343151" cy="392320"/>
              </a:xfrm>
              <a:prstGeom prst="rect">
                <a:avLst/>
              </a:prstGeom>
            </p:spPr>
            <p:txBody>
              <a:bodyPr vert="horz" wrap="square" lIns="0" tIns="0" rIns="0" bIns="0" rtlCol="0">
                <a:spAutoFit/>
              </a:bodyPr>
              <a:lstStyle/>
              <a:p>
                <a:pPr marL="289946" marR="242975" lvl="1" algn="ctr">
                  <a:spcBef>
                    <a:spcPts val="55"/>
                  </a:spcBef>
                </a:pPr>
                <a:r>
                  <a:rPr lang="en-US" sz="2000" b="1" spc="-30" dirty="0">
                    <a:solidFill>
                      <a:srgbClr val="2576B7"/>
                    </a:solidFill>
                    <a:latin typeface="Exo" panose="02000503000000000000" pitchFamily="2" charset="77"/>
                    <a:cs typeface="Arial Narrow"/>
                  </a:rPr>
                  <a:t>77%</a:t>
                </a:r>
              </a:p>
            </p:txBody>
          </p:sp>
        </p:grpSp>
        <p:sp>
          <p:nvSpPr>
            <p:cNvPr id="32" name="Text Placeholder 7">
              <a:extLst>
                <a:ext uri="{FF2B5EF4-FFF2-40B4-BE49-F238E27FC236}">
                  <a16:creationId xmlns:a16="http://schemas.microsoft.com/office/drawing/2014/main" id="{75F1FD17-A5C5-4EC9-B141-7DB05C1E36E5}"/>
                </a:ext>
              </a:extLst>
            </p:cNvPr>
            <p:cNvSpPr txBox="1">
              <a:spLocks/>
            </p:cNvSpPr>
            <p:nvPr/>
          </p:nvSpPr>
          <p:spPr>
            <a:xfrm>
              <a:off x="9820283" y="4725921"/>
              <a:ext cx="1129243" cy="445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400" b="1" dirty="0">
                  <a:solidFill>
                    <a:srgbClr val="000000"/>
                  </a:solidFill>
                  <a:latin typeface="Roboto Condensed Light" panose="02000000000000000000" pitchFamily="2" charset="0"/>
                </a:rPr>
                <a:t>Time to Value</a:t>
              </a:r>
              <a:endPar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endParaRPr>
            </a:p>
          </p:txBody>
        </p:sp>
      </p:grpSp>
      <p:sp>
        <p:nvSpPr>
          <p:cNvPr id="29" name="Text Placeholder 7">
            <a:extLst>
              <a:ext uri="{FF2B5EF4-FFF2-40B4-BE49-F238E27FC236}">
                <a16:creationId xmlns:a16="http://schemas.microsoft.com/office/drawing/2014/main" id="{88241BAA-DE9C-4765-8329-8914B676EE88}"/>
              </a:ext>
            </a:extLst>
          </p:cNvPr>
          <p:cNvSpPr txBox="1">
            <a:spLocks/>
          </p:cNvSpPr>
          <p:nvPr/>
        </p:nvSpPr>
        <p:spPr>
          <a:xfrm>
            <a:off x="7728686" y="2554436"/>
            <a:ext cx="3344515" cy="35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600" dirty="0">
                <a:solidFill>
                  <a:srgbClr val="4A4A4A"/>
                </a:solidFill>
                <a:latin typeface="Montserrat SemiBold" panose="00000700000000000000" pitchFamily="2" charset="0"/>
                <a:ea typeface="Roboto Condensed Light" panose="02000000000000000000" pitchFamily="2" charset="0"/>
                <a:cs typeface="Arial" panose="020B0604020202020204" pitchFamily="34" charset="0"/>
              </a:rPr>
              <a:t>What Do Enterprises Want?</a:t>
            </a:r>
          </a:p>
        </p:txBody>
      </p:sp>
      <p:sp>
        <p:nvSpPr>
          <p:cNvPr id="36" name="object 19">
            <a:extLst>
              <a:ext uri="{FF2B5EF4-FFF2-40B4-BE49-F238E27FC236}">
                <a16:creationId xmlns:a16="http://schemas.microsoft.com/office/drawing/2014/main" id="{71A64E9A-C27B-4A10-8C7C-1BD7F90E2D73}"/>
              </a:ext>
            </a:extLst>
          </p:cNvPr>
          <p:cNvSpPr/>
          <p:nvPr/>
        </p:nvSpPr>
        <p:spPr>
          <a:xfrm rot="10800000" flipH="1">
            <a:off x="6445641" y="2558627"/>
            <a:ext cx="420013" cy="3908572"/>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27" name="Text Placeholder 7">
            <a:extLst>
              <a:ext uri="{FF2B5EF4-FFF2-40B4-BE49-F238E27FC236}">
                <a16:creationId xmlns:a16="http://schemas.microsoft.com/office/drawing/2014/main" id="{ED77A5DD-CFD2-4AE0-8317-F85DAABF62DA}"/>
              </a:ext>
            </a:extLst>
          </p:cNvPr>
          <p:cNvSpPr txBox="1">
            <a:spLocks/>
          </p:cNvSpPr>
          <p:nvPr/>
        </p:nvSpPr>
        <p:spPr>
          <a:xfrm>
            <a:off x="1370104" y="2569101"/>
            <a:ext cx="3627408" cy="35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600" dirty="0">
                <a:solidFill>
                  <a:srgbClr val="4A4A4A"/>
                </a:solidFill>
                <a:latin typeface="Montserrat SemiBold" panose="00000700000000000000" pitchFamily="2" charset="0"/>
                <a:ea typeface="Roboto Condensed Light" panose="02000000000000000000" pitchFamily="2" charset="0"/>
                <a:cs typeface="Arial" panose="020B0604020202020204" pitchFamily="34" charset="0"/>
              </a:rPr>
              <a:t>The Importance of Automation</a:t>
            </a:r>
          </a:p>
        </p:txBody>
      </p:sp>
      <p:sp>
        <p:nvSpPr>
          <p:cNvPr id="28" name="Text Placeholder 7">
            <a:extLst>
              <a:ext uri="{FF2B5EF4-FFF2-40B4-BE49-F238E27FC236}">
                <a16:creationId xmlns:a16="http://schemas.microsoft.com/office/drawing/2014/main" id="{9A969F6D-9B63-4335-88CD-B1715FA7E1EF}"/>
              </a:ext>
            </a:extLst>
          </p:cNvPr>
          <p:cNvSpPr txBox="1">
            <a:spLocks/>
          </p:cNvSpPr>
          <p:nvPr/>
        </p:nvSpPr>
        <p:spPr>
          <a:xfrm>
            <a:off x="10565797" y="6101518"/>
            <a:ext cx="1491906" cy="2314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rPr>
              <a:t>Source: BigPanda, 2019</a:t>
            </a:r>
          </a:p>
        </p:txBody>
      </p:sp>
    </p:spTree>
    <p:extLst>
      <p:ext uri="{BB962C8B-B14F-4D97-AF65-F5344CB8AC3E}">
        <p14:creationId xmlns:p14="http://schemas.microsoft.com/office/powerpoint/2010/main" val="224813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7358091" cy="1130188"/>
          </a:xfrm>
        </p:spPr>
        <p:txBody>
          <a:bodyPr/>
          <a:lstStyle/>
          <a:p>
            <a:r>
              <a:rPr lang="en-US" sz="3200" dirty="0">
                <a:solidFill>
                  <a:srgbClr val="2576B7"/>
                </a:solidFill>
              </a:rPr>
              <a:t>Despite its huge benefits, organizations hesitate to adopt AIOps</a:t>
            </a:r>
          </a:p>
        </p:txBody>
      </p:sp>
      <p:sp>
        <p:nvSpPr>
          <p:cNvPr id="7" name="Text Placeholder 6">
            <a:extLst>
              <a:ext uri="{FF2B5EF4-FFF2-40B4-BE49-F238E27FC236}">
                <a16:creationId xmlns:a16="http://schemas.microsoft.com/office/drawing/2014/main" id="{68B9093A-6C76-4D5C-A83A-7045BC4E2AF3}"/>
              </a:ext>
            </a:extLst>
          </p:cNvPr>
          <p:cNvSpPr txBox="1">
            <a:spLocks/>
          </p:cNvSpPr>
          <p:nvPr/>
        </p:nvSpPr>
        <p:spPr>
          <a:xfrm>
            <a:off x="431516" y="1966204"/>
            <a:ext cx="6002950"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ffectLst/>
                <a:latin typeface="Montserrat SemiBold" panose="00000700000000000000" pitchFamily="2" charset="0"/>
                <a:ea typeface="Roboto Condensed Light" panose="02000000000000000000" pitchFamily="2" charset="0"/>
                <a:cs typeface="Times New Roman" panose="02020603050405020304" pitchFamily="18" charset="0"/>
              </a:rPr>
              <a:t>Businesses face two major problems when trying to implement AI in IT operations:</a:t>
            </a:r>
            <a:endParaRPr lang="en-CA" sz="1800" dirty="0">
              <a:effectLst/>
              <a:latin typeface="Montserrat SemiBold" panose="00000700000000000000" pitchFamily="2" charset="0"/>
              <a:ea typeface="Roboto Condensed Light" panose="02000000000000000000" pitchFamily="2" charset="0"/>
              <a:cs typeface="Times New Roman" panose="02020603050405020304" pitchFamily="18" charset="0"/>
            </a:endParaRPr>
          </a:p>
        </p:txBody>
      </p:sp>
      <p:sp>
        <p:nvSpPr>
          <p:cNvPr id="8" name="Text Placeholder 7">
            <a:extLst>
              <a:ext uri="{FF2B5EF4-FFF2-40B4-BE49-F238E27FC236}">
                <a16:creationId xmlns:a16="http://schemas.microsoft.com/office/drawing/2014/main" id="{A9187ECB-6A0B-445C-B2F7-BB5522D72622}"/>
              </a:ext>
            </a:extLst>
          </p:cNvPr>
          <p:cNvSpPr txBox="1">
            <a:spLocks/>
          </p:cNvSpPr>
          <p:nvPr/>
        </p:nvSpPr>
        <p:spPr>
          <a:xfrm>
            <a:off x="352722" y="2930753"/>
            <a:ext cx="6002950" cy="3729037"/>
          </a:xfrm>
          <a:prstGeom prst="rect">
            <a:avLst/>
          </a:prstGeom>
        </p:spPr>
        <p:txBody>
          <a:bodyPr lIns="90000" tIns="0" rIns="9000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1000"/>
              </a:spcBef>
              <a:spcAft>
                <a:spcPts val="0"/>
              </a:spcAft>
              <a:buClrTx/>
              <a:buSzTx/>
              <a:buAutoNum type="arabicPeriod"/>
              <a:tabLst/>
              <a:defRPr/>
            </a:pPr>
            <a:r>
              <a:rPr kumimoji="0" lang="en-US" sz="1800" b="1" i="0" u="none" strike="noStrike" kern="1200" cap="none" spc="0" normalizeH="0" baseline="0" noProof="0" dirty="0">
                <a:ln>
                  <a:noFill/>
                </a:ln>
                <a:solidFill>
                  <a:srgbClr val="2576B7"/>
                </a:solidFill>
                <a:effectLst/>
                <a:uLnTx/>
                <a:uFillTx/>
                <a:latin typeface="Roboto Condensed Light" panose="02000000000000000000" pitchFamily="2" charset="0"/>
                <a:ea typeface="+mn-ea"/>
              </a:rPr>
              <a:t>Low confidence in whether AI and ML will be helpful and truly reflect innovation. </a:t>
            </a:r>
            <a:r>
              <a:rPr kumimoji="0" lang="en-US" sz="1800" b="1" i="0" u="none" strike="noStrike" kern="1200" cap="none" spc="0" normalizeH="0" baseline="0" noProof="0" dirty="0">
                <a:ln>
                  <a:noFill/>
                </a:ln>
                <a:solidFill>
                  <a:srgbClr val="000000"/>
                </a:solidFill>
                <a:effectLst/>
                <a:uLnTx/>
                <a:uFillTx/>
                <a:latin typeface="Roboto Condensed Light" panose="02000000000000000000" pitchFamily="2" charset="0"/>
                <a:ea typeface="+mn-ea"/>
              </a:rPr>
              <a:t>This doubt will disappear as more businesses invest in AIOps and prove the true value of AI and ML.</a:t>
            </a:r>
          </a:p>
          <a:p>
            <a:pPr marL="342900" marR="0" lvl="0" indent="-342900" algn="l" defTabSz="914400" rtl="0" eaLnBrk="1" fontAlgn="auto" latinLnBrk="0" hangingPunct="1">
              <a:lnSpc>
                <a:spcPct val="110000"/>
              </a:lnSpc>
              <a:spcBef>
                <a:spcPts val="1000"/>
              </a:spcBef>
              <a:spcAft>
                <a:spcPts val="0"/>
              </a:spcAft>
              <a:buClrTx/>
              <a:buSzTx/>
              <a:buAutoNum type="arabicPeriod"/>
              <a:tabLst/>
              <a:defRPr/>
            </a:pPr>
            <a:r>
              <a:rPr kumimoji="0" lang="en-US" sz="1800" b="1" i="0" u="none" strike="noStrike" kern="1200" cap="none" spc="0" normalizeH="0" baseline="0" noProof="0" dirty="0">
                <a:ln>
                  <a:noFill/>
                </a:ln>
                <a:solidFill>
                  <a:srgbClr val="2576B7"/>
                </a:solidFill>
                <a:effectLst/>
                <a:uLnTx/>
                <a:uFillTx/>
                <a:latin typeface="Roboto Condensed Light" panose="02000000000000000000" pitchFamily="2" charset="0"/>
                <a:ea typeface="+mn-ea"/>
              </a:rPr>
              <a:t>A lack of knowledge of how to implement AIOps </a:t>
            </a:r>
            <a:r>
              <a:rPr lang="en-US" sz="1800" b="1" dirty="0">
                <a:solidFill>
                  <a:srgbClr val="2576B7"/>
                </a:solidFill>
              </a:rPr>
              <a:t>to help collect</a:t>
            </a:r>
            <a:r>
              <a:rPr kumimoji="0" lang="en-US" sz="1800" b="1" i="0" u="none" strike="noStrike" kern="1200" cap="none" spc="0" normalizeH="0" baseline="0" noProof="0" dirty="0">
                <a:ln>
                  <a:noFill/>
                </a:ln>
                <a:solidFill>
                  <a:srgbClr val="2576B7"/>
                </a:solidFill>
                <a:effectLst/>
                <a:uLnTx/>
                <a:uFillTx/>
                <a:latin typeface="Roboto Condensed Light" panose="02000000000000000000" pitchFamily="2" charset="0"/>
                <a:ea typeface="+mn-ea"/>
              </a:rPr>
              <a:t> high-value data. </a:t>
            </a:r>
            <a:r>
              <a:rPr kumimoji="0" lang="en-US" sz="1800" b="1" i="0" u="none" strike="noStrike" kern="1200" cap="none" spc="0" normalizeH="0" baseline="0" noProof="0" dirty="0">
                <a:ln>
                  <a:noFill/>
                </a:ln>
                <a:solidFill>
                  <a:srgbClr val="000000"/>
                </a:solidFill>
                <a:effectLst/>
                <a:uLnTx/>
                <a:uFillTx/>
                <a:latin typeface="Roboto Condensed Light" panose="02000000000000000000" pitchFamily="2" charset="0"/>
                <a:ea typeface="+mn-ea"/>
              </a:rPr>
              <a:t>Extensive research in this field and proactive planning for adopting AI and ML are pivotal to improve the confidence of executives and train them for successful AIOps implementation.</a:t>
            </a:r>
          </a:p>
          <a:p>
            <a:pPr marL="342900" marR="0" lvl="0" indent="-342900" algn="l" defTabSz="914400" rtl="0" eaLnBrk="1" fontAlgn="auto" latinLnBrk="0" hangingPunct="1">
              <a:lnSpc>
                <a:spcPct val="110000"/>
              </a:lnSpc>
              <a:spcBef>
                <a:spcPts val="1000"/>
              </a:spcBef>
              <a:spcAft>
                <a:spcPts val="0"/>
              </a:spcAft>
              <a:buClrTx/>
              <a:buSzTx/>
              <a:buAutoNum type="arabicPeriod"/>
              <a:tabLst/>
              <a:defRPr/>
            </a:pPr>
            <a:endParaRPr kumimoji="0" lang="en-US" sz="1600" b="0" i="0" u="none" strike="noStrike" kern="1200" cap="none" spc="0" normalizeH="0" baseline="0" noProof="0" dirty="0">
              <a:ln>
                <a:noFill/>
              </a:ln>
              <a:solidFill>
                <a:srgbClr val="000000"/>
              </a:solidFill>
              <a:effectLst/>
              <a:uLnTx/>
              <a:uFillTx/>
              <a:latin typeface="Roboto Condensed Light" panose="02000000000000000000" pitchFamily="2" charset="0"/>
              <a:ea typeface="+mn-ea"/>
            </a:endParaRPr>
          </a:p>
        </p:txBody>
      </p:sp>
      <p:sp>
        <p:nvSpPr>
          <p:cNvPr id="2" name="Text Placeholder 2">
            <a:extLst>
              <a:ext uri="{FF2B5EF4-FFF2-40B4-BE49-F238E27FC236}">
                <a16:creationId xmlns:a16="http://schemas.microsoft.com/office/drawing/2014/main" id="{8B0F9EE7-C417-4AFB-A473-107F871F1D40}"/>
              </a:ext>
            </a:extLst>
          </p:cNvPr>
          <p:cNvSpPr txBox="1">
            <a:spLocks/>
          </p:cNvSpPr>
          <p:nvPr/>
        </p:nvSpPr>
        <p:spPr>
          <a:xfrm>
            <a:off x="8290718" y="530021"/>
            <a:ext cx="3642664" cy="1731985"/>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Roboto Condensed Light" panose="02000000000000000000" pitchFamily="2" charset="0"/>
                <a:cs typeface="+mn-cs"/>
              </a:rPr>
              <a:t>BigPanda’s 2019 survey asked respondents if AI tools facilitate automation:</a:t>
            </a:r>
            <a:endParaRPr lang="en-CA" sz="1800" b="1" dirty="0">
              <a:latin typeface="Roboto Condensed Light" panose="02000000000000000000" pitchFamily="2" charset="0"/>
              <a:cs typeface="+mn-cs"/>
            </a:endParaRPr>
          </a:p>
        </p:txBody>
      </p:sp>
      <p:graphicFrame>
        <p:nvGraphicFramePr>
          <p:cNvPr id="16" name="Chart 15">
            <a:extLst>
              <a:ext uri="{FF2B5EF4-FFF2-40B4-BE49-F238E27FC236}">
                <a16:creationId xmlns:a16="http://schemas.microsoft.com/office/drawing/2014/main" id="{90134117-7583-41C0-895A-8E773511C094}"/>
              </a:ext>
            </a:extLst>
          </p:cNvPr>
          <p:cNvGraphicFramePr/>
          <p:nvPr>
            <p:extLst>
              <p:ext uri="{D42A27DB-BD31-4B8C-83A1-F6EECF244321}">
                <p14:modId xmlns:p14="http://schemas.microsoft.com/office/powerpoint/2010/main" val="1529106064"/>
              </p:ext>
            </p:extLst>
          </p:nvPr>
        </p:nvGraphicFramePr>
        <p:xfrm>
          <a:off x="8290718" y="1137509"/>
          <a:ext cx="3471354" cy="246587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2">
            <a:extLst>
              <a:ext uri="{FF2B5EF4-FFF2-40B4-BE49-F238E27FC236}">
                <a16:creationId xmlns:a16="http://schemas.microsoft.com/office/drawing/2014/main" id="{E26EEA1D-FB5C-4756-B569-85A137C09DA0}"/>
              </a:ext>
            </a:extLst>
          </p:cNvPr>
          <p:cNvSpPr txBox="1">
            <a:spLocks/>
          </p:cNvSpPr>
          <p:nvPr/>
        </p:nvSpPr>
        <p:spPr>
          <a:xfrm>
            <a:off x="8290718" y="3448679"/>
            <a:ext cx="3642664" cy="2955751"/>
          </a:xfrm>
          <a:prstGeom prst="rect">
            <a:avLst/>
          </a:prstGeom>
        </p:spPr>
        <p:txBody>
          <a:bodyPr lIns="0" tIns="0" rIns="0" bIns="0" anchor="t">
            <a:noAutofit/>
          </a:bodyPr>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Roboto Condensed Light" panose="02000000000000000000" pitchFamily="2" charset="0"/>
                <a:cs typeface="+mn-cs"/>
              </a:rPr>
              <a:t>New Vantage Partners’ 2020 survey asked about business adoption of big data: </a:t>
            </a:r>
          </a:p>
          <a:p>
            <a:r>
              <a:rPr lang="en-US" sz="1800" dirty="0">
                <a:solidFill>
                  <a:schemeClr val="tx1"/>
                </a:solidFill>
                <a:effectLst/>
                <a:latin typeface="Roboto Condensed Light"/>
                <a:ea typeface="Roboto Condensed Light"/>
                <a:cs typeface="Times New Roman"/>
              </a:rPr>
              <a:t>Only </a:t>
            </a:r>
            <a:r>
              <a:rPr lang="en-US" sz="1800" b="1" dirty="0">
                <a:solidFill>
                  <a:schemeClr val="tx1"/>
                </a:solidFill>
                <a:effectLst/>
                <a:latin typeface="Roboto Condensed Light"/>
                <a:ea typeface="Roboto Condensed Light"/>
                <a:cs typeface="Times New Roman"/>
              </a:rPr>
              <a:t>37.8%</a:t>
            </a:r>
            <a:r>
              <a:rPr lang="en-US" sz="1800" dirty="0">
                <a:solidFill>
                  <a:schemeClr val="tx1"/>
                </a:solidFill>
                <a:effectLst/>
                <a:latin typeface="Roboto Condensed Light"/>
                <a:ea typeface="Roboto Condensed Light"/>
                <a:cs typeface="Times New Roman"/>
              </a:rPr>
              <a:t> of respondents reported that they have created a data-driven organization. </a:t>
            </a:r>
            <a:r>
              <a:rPr lang="en-US" sz="1800" b="1" dirty="0">
                <a:solidFill>
                  <a:schemeClr val="tx1"/>
                </a:solidFill>
                <a:effectLst/>
                <a:latin typeface="Roboto Condensed Light"/>
                <a:ea typeface="Roboto Condensed Light"/>
                <a:cs typeface="Times New Roman"/>
              </a:rPr>
              <a:t>More than 90% </a:t>
            </a:r>
            <a:r>
              <a:rPr lang="en-US" sz="1800" dirty="0">
                <a:solidFill>
                  <a:schemeClr val="tx1"/>
                </a:solidFill>
                <a:effectLst/>
                <a:latin typeface="Roboto Condensed Light"/>
                <a:ea typeface="Roboto Condensed Light"/>
                <a:cs typeface="Times New Roman"/>
              </a:rPr>
              <a:t>of respondents reported that the main challenge </a:t>
            </a:r>
            <a:r>
              <a:rPr lang="en-US" sz="1800" dirty="0">
                <a:solidFill>
                  <a:schemeClr val="tx1"/>
                </a:solidFill>
                <a:latin typeface="Roboto Condensed Light"/>
                <a:ea typeface="Roboto Condensed Light"/>
                <a:cs typeface="Times New Roman"/>
              </a:rPr>
              <a:t>in adopting AIOps is more about people, process, and cultural readiness, than technology capabilities.</a:t>
            </a:r>
            <a:endParaRPr lang="en-CA" sz="1800" dirty="0">
              <a:solidFill>
                <a:schemeClr val="tx1"/>
              </a:solidFill>
              <a:latin typeface="Roboto Condensed Light"/>
              <a:ea typeface="Roboto Condensed Light"/>
              <a:cs typeface="Times New Roman"/>
            </a:endParaRPr>
          </a:p>
        </p:txBody>
      </p:sp>
      <p:sp>
        <p:nvSpPr>
          <p:cNvPr id="9" name="Text Placeholder 7">
            <a:extLst>
              <a:ext uri="{FF2B5EF4-FFF2-40B4-BE49-F238E27FC236}">
                <a16:creationId xmlns:a16="http://schemas.microsoft.com/office/drawing/2014/main" id="{CEDFF896-0BFC-4645-A6F7-7887F3690AD6}"/>
              </a:ext>
            </a:extLst>
          </p:cNvPr>
          <p:cNvSpPr txBox="1">
            <a:spLocks/>
          </p:cNvSpPr>
          <p:nvPr/>
        </p:nvSpPr>
        <p:spPr>
          <a:xfrm>
            <a:off x="8190674" y="6363800"/>
            <a:ext cx="2347559" cy="2314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Roboto Condensed Light" panose="02000000000000000000" pitchFamily="2" charset="0"/>
                <a:ea typeface="+mn-ea"/>
                <a:cs typeface="+mn-cs"/>
              </a:rPr>
              <a:t>Sources: BigPanda, 2019 and New Vantage Partners, 2020</a:t>
            </a:r>
          </a:p>
        </p:txBody>
      </p:sp>
    </p:spTree>
    <p:extLst>
      <p:ext uri="{BB962C8B-B14F-4D97-AF65-F5344CB8AC3E}">
        <p14:creationId xmlns:p14="http://schemas.microsoft.com/office/powerpoint/2010/main" val="383963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Фигура">
            <a:extLst>
              <a:ext uri="{FF2B5EF4-FFF2-40B4-BE49-F238E27FC236}">
                <a16:creationId xmlns:a16="http://schemas.microsoft.com/office/drawing/2014/main" id="{0EE91A9B-13DF-F942-8816-E9F2944F4342}"/>
              </a:ext>
            </a:extLst>
          </p:cNvPr>
          <p:cNvSpPr/>
          <p:nvPr/>
        </p:nvSpPr>
        <p:spPr bwMode="auto">
          <a:xfrm>
            <a:off x="327727" y="1486604"/>
            <a:ext cx="2217463" cy="1984225"/>
          </a:xfrm>
          <a:custGeom>
            <a:avLst/>
            <a:gdLst/>
            <a:ahLst/>
            <a:cxnLst>
              <a:cxn ang="0">
                <a:pos x="wd2" y="hd2"/>
              </a:cxn>
              <a:cxn ang="5400000">
                <a:pos x="wd2" y="hd2"/>
              </a:cxn>
              <a:cxn ang="10800000">
                <a:pos x="wd2" y="hd2"/>
              </a:cxn>
              <a:cxn ang="16200000">
                <a:pos x="wd2" y="hd2"/>
              </a:cxn>
            </a:cxnLst>
            <a:rect l="0" t="0" r="r" b="b"/>
            <a:pathLst>
              <a:path w="21537" h="21535" extrusionOk="0">
                <a:moveTo>
                  <a:pt x="20269" y="22"/>
                </a:moveTo>
                <a:cubicBezTo>
                  <a:pt x="20667" y="-65"/>
                  <a:pt x="21075" y="107"/>
                  <a:pt x="21322" y="466"/>
                </a:cubicBezTo>
                <a:cubicBezTo>
                  <a:pt x="21492" y="714"/>
                  <a:pt x="21566" y="1028"/>
                  <a:pt x="21527" y="1338"/>
                </a:cubicBezTo>
                <a:lnTo>
                  <a:pt x="21527" y="12909"/>
                </a:lnTo>
                <a:lnTo>
                  <a:pt x="10833" y="21535"/>
                </a:lnTo>
                <a:lnTo>
                  <a:pt x="764" y="18139"/>
                </a:lnTo>
                <a:cubicBezTo>
                  <a:pt x="485" y="18074"/>
                  <a:pt x="246" y="17874"/>
                  <a:pt x="112" y="17592"/>
                </a:cubicBezTo>
                <a:cubicBezTo>
                  <a:pt x="-12" y="17331"/>
                  <a:pt x="-34" y="17024"/>
                  <a:pt x="52" y="16744"/>
                </a:cubicBezTo>
                <a:cubicBezTo>
                  <a:pt x="1773" y="12106"/>
                  <a:pt x="4604" y="8088"/>
                  <a:pt x="8236" y="5131"/>
                </a:cubicBezTo>
                <a:cubicBezTo>
                  <a:pt x="11766" y="2257"/>
                  <a:pt x="15921" y="493"/>
                  <a:pt x="20269" y="22"/>
                </a:cubicBezTo>
                <a:close/>
              </a:path>
            </a:pathLst>
          </a:custGeom>
          <a:solidFill>
            <a:schemeClr val="accent1"/>
          </a:solidFill>
          <a:ln w="12700" cap="flat">
            <a:noFill/>
            <a:miter lim="400000"/>
          </a:ln>
          <a:effectLst/>
        </p:spPr>
        <p:txBody>
          <a:bodyPr lIns="25394" tIns="25394" rIns="25394" bIns="25394" anchor="ctr"/>
          <a:lstStyle/>
          <a:p>
            <a:pPr marL="0" marR="0" lvl="0" indent="0" algn="ctr" defTabSz="554492" rtl="0" eaLnBrk="1" fontAlgn="auto" latinLnBrk="0" hangingPunct="1">
              <a:lnSpc>
                <a:spcPct val="11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lang="en-CA" sz="1600" b="0" i="0" u="none" strike="noStrike" kern="0" cap="none" spc="0" normalizeH="0" baseline="0" noProof="0" dirty="0">
              <a:ln>
                <a:noFill/>
              </a:ln>
              <a:solidFill>
                <a:srgbClr val="000000"/>
              </a:solidFill>
              <a:effectLst/>
              <a:uLnTx/>
              <a:uFillTx/>
              <a:latin typeface="Arial" panose="020B0604020202020204" pitchFamily="34" charset="0"/>
              <a:ea typeface="Roboto Condensed Light" panose="02000000000000000000" pitchFamily="2" charset="0"/>
              <a:cs typeface="Lato Light" panose="020F0502020204030203" pitchFamily="34" charset="0"/>
              <a:sym typeface="Helvetica Light"/>
            </a:endParaRPr>
          </a:p>
        </p:txBody>
      </p:sp>
      <p:sp>
        <p:nvSpPr>
          <p:cNvPr id="23" name="Фигура">
            <a:extLst>
              <a:ext uri="{FF2B5EF4-FFF2-40B4-BE49-F238E27FC236}">
                <a16:creationId xmlns:a16="http://schemas.microsoft.com/office/drawing/2014/main" id="{6F1F1995-1B30-114E-B923-E04EAEFCAE6A}"/>
              </a:ext>
            </a:extLst>
          </p:cNvPr>
          <p:cNvSpPr>
            <a:spLocks/>
          </p:cNvSpPr>
          <p:nvPr/>
        </p:nvSpPr>
        <p:spPr bwMode="auto">
          <a:xfrm>
            <a:off x="2684076" y="1484901"/>
            <a:ext cx="2215432" cy="1987044"/>
          </a:xfrm>
          <a:custGeom>
            <a:avLst/>
            <a:gdLst>
              <a:gd name="T0" fmla="*/ 2065800 w 21537"/>
              <a:gd name="T1" fmla="*/ 1852735 h 21535"/>
              <a:gd name="T2" fmla="*/ 2065800 w 21537"/>
              <a:gd name="T3" fmla="*/ 1852735 h 21535"/>
              <a:gd name="T4" fmla="*/ 2065800 w 21537"/>
              <a:gd name="T5" fmla="*/ 1852735 h 21535"/>
              <a:gd name="T6" fmla="*/ 2065800 w 21537"/>
              <a:gd name="T7" fmla="*/ 1852735 h 2153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7" h="21535" extrusionOk="0">
                <a:moveTo>
                  <a:pt x="1268" y="22"/>
                </a:moveTo>
                <a:cubicBezTo>
                  <a:pt x="870" y="-65"/>
                  <a:pt x="462" y="107"/>
                  <a:pt x="215" y="466"/>
                </a:cubicBezTo>
                <a:cubicBezTo>
                  <a:pt x="45" y="714"/>
                  <a:pt x="-29" y="1028"/>
                  <a:pt x="10" y="1338"/>
                </a:cubicBezTo>
                <a:lnTo>
                  <a:pt x="10" y="12909"/>
                </a:lnTo>
                <a:lnTo>
                  <a:pt x="10704" y="21535"/>
                </a:lnTo>
                <a:lnTo>
                  <a:pt x="20773" y="18139"/>
                </a:lnTo>
                <a:cubicBezTo>
                  <a:pt x="21052" y="18074"/>
                  <a:pt x="21291" y="17874"/>
                  <a:pt x="21425" y="17592"/>
                </a:cubicBezTo>
                <a:cubicBezTo>
                  <a:pt x="21549" y="17331"/>
                  <a:pt x="21571" y="17024"/>
                  <a:pt x="21485" y="16744"/>
                </a:cubicBezTo>
                <a:cubicBezTo>
                  <a:pt x="19764" y="12106"/>
                  <a:pt x="16933" y="8088"/>
                  <a:pt x="13301" y="5131"/>
                </a:cubicBezTo>
                <a:cubicBezTo>
                  <a:pt x="9771" y="2257"/>
                  <a:pt x="5616" y="493"/>
                  <a:pt x="1268" y="22"/>
                </a:cubicBezTo>
                <a:close/>
              </a:path>
            </a:pathLst>
          </a:custGeom>
          <a:solidFill>
            <a:srgbClr val="B3242E"/>
          </a:solidFill>
          <a:ln>
            <a:noFill/>
          </a:ln>
        </p:spPr>
        <p:txBody>
          <a:bodyPr lIns="25394" tIns="25394" rIns="25394" bIns="25394" anchor="ct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24" name="Фигура">
            <a:extLst>
              <a:ext uri="{FF2B5EF4-FFF2-40B4-BE49-F238E27FC236}">
                <a16:creationId xmlns:a16="http://schemas.microsoft.com/office/drawing/2014/main" id="{98AC7B13-1603-B84D-A1CF-FD919CA535F5}"/>
              </a:ext>
            </a:extLst>
          </p:cNvPr>
          <p:cNvSpPr/>
          <p:nvPr/>
        </p:nvSpPr>
        <p:spPr bwMode="auto">
          <a:xfrm>
            <a:off x="173097" y="3278156"/>
            <a:ext cx="1645435" cy="2569023"/>
          </a:xfrm>
          <a:custGeom>
            <a:avLst/>
            <a:gdLst/>
            <a:ahLst/>
            <a:cxnLst>
              <a:cxn ang="0">
                <a:pos x="wd2" y="hd2"/>
              </a:cxn>
              <a:cxn ang="5400000">
                <a:pos x="wd2" y="hd2"/>
              </a:cxn>
              <a:cxn ang="10800000">
                <a:pos x="wd2" y="hd2"/>
              </a:cxn>
              <a:cxn ang="16200000">
                <a:pos x="wd2" y="hd2"/>
              </a:cxn>
            </a:cxnLst>
            <a:rect l="0" t="0" r="r" b="b"/>
            <a:pathLst>
              <a:path w="21141" h="21525" extrusionOk="0">
                <a:moveTo>
                  <a:pt x="15783" y="2999"/>
                </a:moveTo>
                <a:lnTo>
                  <a:pt x="2517" y="69"/>
                </a:lnTo>
                <a:cubicBezTo>
                  <a:pt x="2166" y="-36"/>
                  <a:pt x="1758" y="-20"/>
                  <a:pt x="1428" y="110"/>
                </a:cubicBezTo>
                <a:cubicBezTo>
                  <a:pt x="1175" y="211"/>
                  <a:pt x="991" y="371"/>
                  <a:pt x="915" y="558"/>
                </a:cubicBezTo>
                <a:cubicBezTo>
                  <a:pt x="-459" y="4227"/>
                  <a:pt x="-283" y="8070"/>
                  <a:pt x="1424" y="11678"/>
                </a:cubicBezTo>
                <a:cubicBezTo>
                  <a:pt x="3187" y="15403"/>
                  <a:pt x="6510" y="18732"/>
                  <a:pt x="11019" y="21291"/>
                </a:cubicBezTo>
                <a:cubicBezTo>
                  <a:pt x="11327" y="21483"/>
                  <a:pt x="11761" y="21564"/>
                  <a:pt x="12179" y="21506"/>
                </a:cubicBezTo>
                <a:cubicBezTo>
                  <a:pt x="12481" y="21464"/>
                  <a:pt x="12749" y="21352"/>
                  <a:pt x="12933" y="21191"/>
                </a:cubicBezTo>
                <a:lnTo>
                  <a:pt x="21141" y="13551"/>
                </a:lnTo>
                <a:lnTo>
                  <a:pt x="15783" y="2999"/>
                </a:lnTo>
                <a:close/>
              </a:path>
            </a:pathLst>
          </a:custGeom>
          <a:solidFill>
            <a:schemeClr val="accent5"/>
          </a:solidFill>
          <a:ln w="12700" cap="flat">
            <a:noFill/>
            <a:miter lim="400000"/>
          </a:ln>
          <a:effectLst/>
        </p:spPr>
        <p:txBody>
          <a:bodyPr lIns="25394" tIns="25394" rIns="25394" bIns="25394" anchor="ctr"/>
          <a:lstStyle/>
          <a:p>
            <a:pPr marL="0" marR="0" lvl="0" indent="0" algn="ctr" defTabSz="554492" rtl="0" eaLnBrk="1" fontAlgn="auto" latinLnBrk="0" hangingPunct="1">
              <a:lnSpc>
                <a:spcPct val="11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lang="en-CA" sz="1600" b="0" i="0" u="none" strike="noStrike" kern="0" cap="none" spc="0" normalizeH="0" baseline="0" noProof="0" dirty="0">
              <a:ln>
                <a:noFill/>
              </a:ln>
              <a:solidFill>
                <a:srgbClr val="000000"/>
              </a:solidFill>
              <a:effectLst/>
              <a:uLnTx/>
              <a:uFillTx/>
              <a:latin typeface="Arial" panose="020B0604020202020204" pitchFamily="34" charset="0"/>
              <a:ea typeface="Roboto Condensed Light" panose="02000000000000000000" pitchFamily="2" charset="0"/>
              <a:cs typeface="Lato Light" panose="020F0502020204030203" pitchFamily="34" charset="0"/>
              <a:sym typeface="Helvetica Light"/>
            </a:endParaRPr>
          </a:p>
        </p:txBody>
      </p:sp>
      <p:sp>
        <p:nvSpPr>
          <p:cNvPr id="25" name="Фигура">
            <a:extLst>
              <a:ext uri="{FF2B5EF4-FFF2-40B4-BE49-F238E27FC236}">
                <a16:creationId xmlns:a16="http://schemas.microsoft.com/office/drawing/2014/main" id="{C37C5BD9-2208-0146-A0D3-913A3D6593E9}"/>
              </a:ext>
            </a:extLst>
          </p:cNvPr>
          <p:cNvSpPr>
            <a:spLocks/>
          </p:cNvSpPr>
          <p:nvPr/>
        </p:nvSpPr>
        <p:spPr bwMode="auto">
          <a:xfrm>
            <a:off x="3410039" y="3275733"/>
            <a:ext cx="1649156" cy="2573222"/>
          </a:xfrm>
          <a:custGeom>
            <a:avLst/>
            <a:gdLst>
              <a:gd name="T0" fmla="*/ 1537770 w 21141"/>
              <a:gd name="T1" fmla="*/ 2399292 h 21525"/>
              <a:gd name="T2" fmla="*/ 1537770 w 21141"/>
              <a:gd name="T3" fmla="*/ 2399292 h 21525"/>
              <a:gd name="T4" fmla="*/ 1537770 w 21141"/>
              <a:gd name="T5" fmla="*/ 2399292 h 21525"/>
              <a:gd name="T6" fmla="*/ 1537770 w 21141"/>
              <a:gd name="T7" fmla="*/ 2399292 h 2152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141" h="21525" extrusionOk="0">
                <a:moveTo>
                  <a:pt x="5358" y="2999"/>
                </a:moveTo>
                <a:lnTo>
                  <a:pt x="18624" y="69"/>
                </a:lnTo>
                <a:cubicBezTo>
                  <a:pt x="18975" y="-36"/>
                  <a:pt x="19383" y="-20"/>
                  <a:pt x="19713" y="110"/>
                </a:cubicBezTo>
                <a:cubicBezTo>
                  <a:pt x="19966" y="211"/>
                  <a:pt x="20150" y="371"/>
                  <a:pt x="20226" y="558"/>
                </a:cubicBezTo>
                <a:cubicBezTo>
                  <a:pt x="21600" y="4227"/>
                  <a:pt x="21424" y="8070"/>
                  <a:pt x="19717" y="11678"/>
                </a:cubicBezTo>
                <a:cubicBezTo>
                  <a:pt x="17954" y="15403"/>
                  <a:pt x="14631" y="18732"/>
                  <a:pt x="10122" y="21291"/>
                </a:cubicBezTo>
                <a:cubicBezTo>
                  <a:pt x="9814" y="21483"/>
                  <a:pt x="9380" y="21564"/>
                  <a:pt x="8962" y="21506"/>
                </a:cubicBezTo>
                <a:cubicBezTo>
                  <a:pt x="8660" y="21464"/>
                  <a:pt x="8392" y="21352"/>
                  <a:pt x="8208" y="21191"/>
                </a:cubicBezTo>
                <a:lnTo>
                  <a:pt x="0" y="13551"/>
                </a:lnTo>
                <a:lnTo>
                  <a:pt x="5358" y="2999"/>
                </a:lnTo>
                <a:close/>
              </a:path>
            </a:pathLst>
          </a:custGeom>
          <a:solidFill>
            <a:srgbClr val="F17926"/>
          </a:solidFill>
          <a:ln>
            <a:noFill/>
          </a:ln>
        </p:spPr>
        <p:txBody>
          <a:bodyPr lIns="25394" tIns="25394" rIns="25394" bIns="25394" anchor="ct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26" name="Фигура">
            <a:extLst>
              <a:ext uri="{FF2B5EF4-FFF2-40B4-BE49-F238E27FC236}">
                <a16:creationId xmlns:a16="http://schemas.microsoft.com/office/drawing/2014/main" id="{DB5C63A7-4B29-194A-AC99-4893BF224765}"/>
              </a:ext>
            </a:extLst>
          </p:cNvPr>
          <p:cNvSpPr/>
          <p:nvPr/>
        </p:nvSpPr>
        <p:spPr bwMode="auto">
          <a:xfrm>
            <a:off x="1300130" y="5019780"/>
            <a:ext cx="2664361" cy="1389213"/>
          </a:xfrm>
          <a:custGeom>
            <a:avLst/>
            <a:gdLst/>
            <a:ahLst/>
            <a:cxnLst>
              <a:cxn ang="0">
                <a:pos x="wd2" y="hd2"/>
              </a:cxn>
              <a:cxn ang="5400000">
                <a:pos x="wd2" y="hd2"/>
              </a:cxn>
              <a:cxn ang="10800000">
                <a:pos x="wd2" y="hd2"/>
              </a:cxn>
              <a:cxn ang="16200000">
                <a:pos x="wd2" y="hd2"/>
              </a:cxn>
            </a:cxnLst>
            <a:rect l="0" t="0" r="r" b="b"/>
            <a:pathLst>
              <a:path w="21546" h="21520" extrusionOk="0">
                <a:moveTo>
                  <a:pt x="407" y="15716"/>
                </a:moveTo>
                <a:cubicBezTo>
                  <a:pt x="208" y="15427"/>
                  <a:pt x="70" y="15008"/>
                  <a:pt x="21" y="14538"/>
                </a:cubicBezTo>
                <a:cubicBezTo>
                  <a:pt x="-31" y="14048"/>
                  <a:pt x="17" y="13538"/>
                  <a:pt x="154" y="13113"/>
                </a:cubicBezTo>
                <a:lnTo>
                  <a:pt x="5162" y="0"/>
                </a:lnTo>
                <a:lnTo>
                  <a:pt x="16379" y="0"/>
                </a:lnTo>
                <a:lnTo>
                  <a:pt x="21322" y="13249"/>
                </a:lnTo>
                <a:cubicBezTo>
                  <a:pt x="21490" y="13641"/>
                  <a:pt x="21569" y="14146"/>
                  <a:pt x="21541" y="14651"/>
                </a:cubicBezTo>
                <a:cubicBezTo>
                  <a:pt x="21512" y="15169"/>
                  <a:pt x="21373" y="15642"/>
                  <a:pt x="21156" y="15957"/>
                </a:cubicBezTo>
                <a:cubicBezTo>
                  <a:pt x="18132" y="19518"/>
                  <a:pt x="14660" y="21440"/>
                  <a:pt x="11111" y="21517"/>
                </a:cubicBezTo>
                <a:cubicBezTo>
                  <a:pt x="7326" y="21600"/>
                  <a:pt x="3609" y="19585"/>
                  <a:pt x="407" y="15716"/>
                </a:cubicBezTo>
                <a:close/>
              </a:path>
            </a:pathLst>
          </a:custGeom>
          <a:solidFill>
            <a:schemeClr val="accent4"/>
          </a:solidFill>
          <a:ln w="12700" cap="flat">
            <a:noFill/>
            <a:miter lim="400000"/>
          </a:ln>
          <a:effectLst/>
        </p:spPr>
        <p:txBody>
          <a:bodyPr lIns="25394" tIns="25394" rIns="25394" bIns="25394" anchor="ctr"/>
          <a:lstStyle/>
          <a:p>
            <a:pPr marL="0" marR="0" lvl="0" indent="0" algn="ctr" defTabSz="554492" rtl="0" eaLnBrk="1" fontAlgn="auto" latinLnBrk="0" hangingPunct="1">
              <a:lnSpc>
                <a:spcPct val="11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lang="en-CA" sz="1600" b="0" i="0" u="none" strike="noStrike" kern="0" cap="none" spc="0" normalizeH="0" baseline="0" noProof="0" dirty="0">
              <a:ln>
                <a:noFill/>
              </a:ln>
              <a:solidFill>
                <a:srgbClr val="000000"/>
              </a:solidFill>
              <a:effectLst/>
              <a:uLnTx/>
              <a:uFillTx/>
              <a:latin typeface="Arial" panose="020B0604020202020204" pitchFamily="34" charset="0"/>
              <a:ea typeface="Roboto Condensed Light" panose="02000000000000000000" pitchFamily="2" charset="0"/>
              <a:cs typeface="Lato Light" panose="020F0502020204030203" pitchFamily="34" charset="0"/>
              <a:sym typeface="Helvetica Light"/>
            </a:endParaRPr>
          </a:p>
        </p:txBody>
      </p:sp>
      <p:sp>
        <p:nvSpPr>
          <p:cNvPr id="27" name="Линия">
            <a:extLst>
              <a:ext uri="{FF2B5EF4-FFF2-40B4-BE49-F238E27FC236}">
                <a16:creationId xmlns:a16="http://schemas.microsoft.com/office/drawing/2014/main" id="{7128CECC-E30B-4E4E-A7E5-5D88403758E7}"/>
              </a:ext>
            </a:extLst>
          </p:cNvPr>
          <p:cNvSpPr/>
          <p:nvPr/>
        </p:nvSpPr>
        <p:spPr bwMode="auto">
          <a:xfrm flipV="1">
            <a:off x="1741864" y="2927390"/>
            <a:ext cx="796755" cy="581392"/>
          </a:xfrm>
          <a:prstGeom prst="line">
            <a:avLst/>
          </a:prstGeom>
          <a:noFill/>
          <a:ln w="38100" cap="flat">
            <a:solidFill>
              <a:schemeClr val="bg1">
                <a:lumMod val="75000"/>
              </a:schemeClr>
            </a:solidFill>
            <a:prstDash val="solid"/>
            <a:miter lim="400000"/>
            <a:tailEnd type="triangle" w="med" len="med"/>
          </a:ln>
          <a:effectLst/>
        </p:spPr>
        <p:txBody>
          <a:bodyPr lIns="0" tIns="0" rIns="0" bIns="0" anchor="ctr"/>
          <a:lstStyle/>
          <a:p>
            <a:pPr marL="0" marR="0" lvl="0" indent="0" algn="l" defTabSz="228532" rtl="0" eaLnBrk="1" fontAlgn="auto" latinLnBrk="0" hangingPunct="1">
              <a:lnSpc>
                <a:spcPct val="11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lang="en-CA" sz="6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Helvetica"/>
            </a:endParaRPr>
          </a:p>
        </p:txBody>
      </p:sp>
      <p:sp>
        <p:nvSpPr>
          <p:cNvPr id="28" name="Линия">
            <a:extLst>
              <a:ext uri="{FF2B5EF4-FFF2-40B4-BE49-F238E27FC236}">
                <a16:creationId xmlns:a16="http://schemas.microsoft.com/office/drawing/2014/main" id="{4660BB08-C6DA-644B-A5F0-455DF8D02621}"/>
              </a:ext>
            </a:extLst>
          </p:cNvPr>
          <p:cNvSpPr/>
          <p:nvPr/>
        </p:nvSpPr>
        <p:spPr bwMode="auto">
          <a:xfrm>
            <a:off x="2732785" y="2941875"/>
            <a:ext cx="801011" cy="583096"/>
          </a:xfrm>
          <a:prstGeom prst="line">
            <a:avLst/>
          </a:prstGeom>
          <a:noFill/>
          <a:ln w="38100" cap="flat">
            <a:solidFill>
              <a:schemeClr val="bg1">
                <a:lumMod val="75000"/>
              </a:schemeClr>
            </a:solidFill>
            <a:prstDash val="solid"/>
            <a:miter lim="400000"/>
            <a:tailEnd type="triangle" w="med" len="med"/>
          </a:ln>
          <a:effectLst/>
        </p:spPr>
        <p:txBody>
          <a:bodyPr lIns="0" tIns="0" rIns="0" bIns="0" anchor="ctr"/>
          <a:lstStyle/>
          <a:p>
            <a:pPr marL="0" marR="0" lvl="0" indent="0" algn="l" defTabSz="228532" rtl="0" eaLnBrk="1" fontAlgn="auto" latinLnBrk="0" hangingPunct="1">
              <a:lnSpc>
                <a:spcPct val="11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lang="en-CA" sz="6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Helvetica"/>
            </a:endParaRPr>
          </a:p>
        </p:txBody>
      </p:sp>
      <p:sp>
        <p:nvSpPr>
          <p:cNvPr id="29" name="Линия">
            <a:extLst>
              <a:ext uri="{FF2B5EF4-FFF2-40B4-BE49-F238E27FC236}">
                <a16:creationId xmlns:a16="http://schemas.microsoft.com/office/drawing/2014/main" id="{71E4A315-69A2-AD43-810D-DE648775E82F}"/>
              </a:ext>
            </a:extLst>
          </p:cNvPr>
          <p:cNvSpPr/>
          <p:nvPr/>
        </p:nvSpPr>
        <p:spPr bwMode="auto">
          <a:xfrm>
            <a:off x="1623499" y="3695259"/>
            <a:ext cx="322618" cy="990836"/>
          </a:xfrm>
          <a:prstGeom prst="line">
            <a:avLst/>
          </a:prstGeom>
          <a:noFill/>
          <a:ln w="38100" cap="flat">
            <a:solidFill>
              <a:schemeClr val="bg1">
                <a:lumMod val="75000"/>
              </a:schemeClr>
            </a:solidFill>
            <a:prstDash val="solid"/>
            <a:miter lim="400000"/>
            <a:headEnd type="triangle" w="med" len="med"/>
          </a:ln>
          <a:effectLst/>
        </p:spPr>
        <p:txBody>
          <a:bodyPr lIns="0" tIns="0" rIns="0" bIns="0" anchor="ctr"/>
          <a:lstStyle/>
          <a:p>
            <a:pPr marL="0" marR="0" lvl="0" indent="0" algn="l" defTabSz="228532" rtl="0" eaLnBrk="1" fontAlgn="auto" latinLnBrk="0" hangingPunct="1">
              <a:lnSpc>
                <a:spcPct val="11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lang="en-CA" sz="6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Helvetica"/>
            </a:endParaRPr>
          </a:p>
        </p:txBody>
      </p:sp>
      <p:sp>
        <p:nvSpPr>
          <p:cNvPr id="30" name="Линия">
            <a:extLst>
              <a:ext uri="{FF2B5EF4-FFF2-40B4-BE49-F238E27FC236}">
                <a16:creationId xmlns:a16="http://schemas.microsoft.com/office/drawing/2014/main" id="{4C23D9A2-885F-254D-AA62-D3FDE58D8ACF}"/>
              </a:ext>
            </a:extLst>
          </p:cNvPr>
          <p:cNvSpPr/>
          <p:nvPr/>
        </p:nvSpPr>
        <p:spPr bwMode="auto">
          <a:xfrm flipV="1">
            <a:off x="3287746" y="3694437"/>
            <a:ext cx="319213" cy="1003605"/>
          </a:xfrm>
          <a:prstGeom prst="line">
            <a:avLst/>
          </a:prstGeom>
          <a:noFill/>
          <a:ln w="38100" cap="flat">
            <a:solidFill>
              <a:schemeClr val="bg1">
                <a:lumMod val="75000"/>
              </a:schemeClr>
            </a:solidFill>
            <a:prstDash val="solid"/>
            <a:miter lim="400000"/>
            <a:headEnd type="triangle" w="med" len="med"/>
          </a:ln>
          <a:effectLst/>
        </p:spPr>
        <p:txBody>
          <a:bodyPr lIns="0" tIns="0" rIns="0" bIns="0" anchor="ctr"/>
          <a:lstStyle/>
          <a:p>
            <a:pPr marL="0" marR="0" lvl="0" indent="0" algn="l" defTabSz="228532" rtl="0" eaLnBrk="1" fontAlgn="auto" latinLnBrk="0" hangingPunct="1">
              <a:lnSpc>
                <a:spcPct val="11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lang="en-CA" sz="6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Helvetica"/>
            </a:endParaRPr>
          </a:p>
        </p:txBody>
      </p:sp>
      <p:sp>
        <p:nvSpPr>
          <p:cNvPr id="31" name="Линия">
            <a:extLst>
              <a:ext uri="{FF2B5EF4-FFF2-40B4-BE49-F238E27FC236}">
                <a16:creationId xmlns:a16="http://schemas.microsoft.com/office/drawing/2014/main" id="{5733BFE7-24B0-704E-BEE5-55B08A8AF256}"/>
              </a:ext>
            </a:extLst>
          </p:cNvPr>
          <p:cNvSpPr/>
          <p:nvPr/>
        </p:nvSpPr>
        <p:spPr bwMode="auto">
          <a:xfrm>
            <a:off x="2125827" y="4817242"/>
            <a:ext cx="1009563" cy="0"/>
          </a:xfrm>
          <a:prstGeom prst="line">
            <a:avLst/>
          </a:prstGeom>
          <a:noFill/>
          <a:ln w="38100" cap="flat">
            <a:solidFill>
              <a:schemeClr val="bg1">
                <a:lumMod val="75000"/>
              </a:schemeClr>
            </a:solidFill>
            <a:prstDash val="solid"/>
            <a:miter lim="400000"/>
            <a:headEnd type="triangle" w="med" len="med"/>
          </a:ln>
          <a:effectLst/>
        </p:spPr>
        <p:txBody>
          <a:bodyPr lIns="0" tIns="0" rIns="0" bIns="0" anchor="ctr"/>
          <a:lstStyle/>
          <a:p>
            <a:pPr marL="0" marR="0" lvl="0" indent="0" algn="l" defTabSz="228532" rtl="0" eaLnBrk="1" fontAlgn="auto" latinLnBrk="0" hangingPunct="1">
              <a:lnSpc>
                <a:spcPct val="11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lang="en-CA" sz="6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Helvetica"/>
            </a:endParaRPr>
          </a:p>
        </p:txBody>
      </p:sp>
      <p:sp>
        <p:nvSpPr>
          <p:cNvPr id="39" name="Freeform 802">
            <a:extLst>
              <a:ext uri="{FF2B5EF4-FFF2-40B4-BE49-F238E27FC236}">
                <a16:creationId xmlns:a16="http://schemas.microsoft.com/office/drawing/2014/main" id="{DD79AE55-96E6-D849-A8FB-FE68C2A7954F}"/>
              </a:ext>
            </a:extLst>
          </p:cNvPr>
          <p:cNvSpPr>
            <a:spLocks noChangeArrowheads="1"/>
          </p:cNvSpPr>
          <p:nvPr/>
        </p:nvSpPr>
        <p:spPr bwMode="auto">
          <a:xfrm>
            <a:off x="4016163" y="4102999"/>
            <a:ext cx="586164" cy="583096"/>
          </a:xfrm>
          <a:custGeom>
            <a:avLst/>
            <a:gdLst/>
            <a:ahLst/>
            <a:cxnLst/>
            <a:rect l="0" t="0" r="r" b="b"/>
            <a:pathLst>
              <a:path w="302852" h="301266">
                <a:moveTo>
                  <a:pt x="268012" y="261937"/>
                </a:moveTo>
                <a:lnTo>
                  <a:pt x="274569" y="261937"/>
                </a:lnTo>
                <a:cubicBezTo>
                  <a:pt x="276984" y="261937"/>
                  <a:pt x="279055" y="264054"/>
                  <a:pt x="279055" y="266523"/>
                </a:cubicBezTo>
                <a:cubicBezTo>
                  <a:pt x="279055" y="268993"/>
                  <a:pt x="276984" y="271109"/>
                  <a:pt x="274569" y="271109"/>
                </a:cubicBezTo>
                <a:lnTo>
                  <a:pt x="268012" y="271109"/>
                </a:lnTo>
                <a:cubicBezTo>
                  <a:pt x="265596" y="271109"/>
                  <a:pt x="263525" y="268993"/>
                  <a:pt x="263525" y="266523"/>
                </a:cubicBezTo>
                <a:cubicBezTo>
                  <a:pt x="263525" y="264054"/>
                  <a:pt x="265596" y="261937"/>
                  <a:pt x="268012" y="261937"/>
                </a:cubicBezTo>
                <a:close/>
                <a:moveTo>
                  <a:pt x="227013" y="261937"/>
                </a:moveTo>
                <a:lnTo>
                  <a:pt x="240934" y="261937"/>
                </a:lnTo>
                <a:cubicBezTo>
                  <a:pt x="243864" y="261937"/>
                  <a:pt x="245696" y="264054"/>
                  <a:pt x="245696" y="266523"/>
                </a:cubicBezTo>
                <a:cubicBezTo>
                  <a:pt x="245696" y="268993"/>
                  <a:pt x="243864" y="271109"/>
                  <a:pt x="240934" y="271109"/>
                </a:cubicBezTo>
                <a:lnTo>
                  <a:pt x="227013" y="271109"/>
                </a:lnTo>
                <a:cubicBezTo>
                  <a:pt x="224448" y="271109"/>
                  <a:pt x="222250" y="268993"/>
                  <a:pt x="222250" y="266523"/>
                </a:cubicBezTo>
                <a:cubicBezTo>
                  <a:pt x="222250" y="264054"/>
                  <a:pt x="224448" y="261937"/>
                  <a:pt x="227013" y="261937"/>
                </a:cubicBezTo>
                <a:close/>
                <a:moveTo>
                  <a:pt x="104712" y="261937"/>
                </a:moveTo>
                <a:lnTo>
                  <a:pt x="196550" y="261937"/>
                </a:lnTo>
                <a:cubicBezTo>
                  <a:pt x="199443" y="261937"/>
                  <a:pt x="201251" y="264054"/>
                  <a:pt x="201251" y="266523"/>
                </a:cubicBezTo>
                <a:cubicBezTo>
                  <a:pt x="201251" y="268993"/>
                  <a:pt x="199443" y="271109"/>
                  <a:pt x="196550" y="271109"/>
                </a:cubicBezTo>
                <a:lnTo>
                  <a:pt x="104712" y="271109"/>
                </a:lnTo>
                <a:cubicBezTo>
                  <a:pt x="102181" y="271109"/>
                  <a:pt x="100012" y="268993"/>
                  <a:pt x="100012" y="266523"/>
                </a:cubicBezTo>
                <a:cubicBezTo>
                  <a:pt x="100012" y="264054"/>
                  <a:pt x="102181" y="261937"/>
                  <a:pt x="104712" y="261937"/>
                </a:cubicBezTo>
                <a:close/>
                <a:moveTo>
                  <a:pt x="61912" y="261937"/>
                </a:moveTo>
                <a:lnTo>
                  <a:pt x="75833" y="261937"/>
                </a:lnTo>
                <a:cubicBezTo>
                  <a:pt x="78764" y="261937"/>
                  <a:pt x="80595" y="264054"/>
                  <a:pt x="80595" y="266523"/>
                </a:cubicBezTo>
                <a:cubicBezTo>
                  <a:pt x="80595" y="268993"/>
                  <a:pt x="78764" y="271109"/>
                  <a:pt x="75833" y="271109"/>
                </a:cubicBezTo>
                <a:lnTo>
                  <a:pt x="61912" y="271109"/>
                </a:lnTo>
                <a:cubicBezTo>
                  <a:pt x="59348" y="271109"/>
                  <a:pt x="57150" y="268993"/>
                  <a:pt x="57150" y="266523"/>
                </a:cubicBezTo>
                <a:cubicBezTo>
                  <a:pt x="57150" y="264054"/>
                  <a:pt x="59348" y="261937"/>
                  <a:pt x="61912" y="261937"/>
                </a:cubicBezTo>
                <a:close/>
                <a:moveTo>
                  <a:pt x="26711" y="261937"/>
                </a:moveTo>
                <a:lnTo>
                  <a:pt x="33268" y="261937"/>
                </a:lnTo>
                <a:cubicBezTo>
                  <a:pt x="35684" y="261937"/>
                  <a:pt x="37755" y="264054"/>
                  <a:pt x="37755" y="266523"/>
                </a:cubicBezTo>
                <a:cubicBezTo>
                  <a:pt x="37755" y="268993"/>
                  <a:pt x="35684" y="271109"/>
                  <a:pt x="33268" y="271109"/>
                </a:cubicBezTo>
                <a:lnTo>
                  <a:pt x="26711" y="271109"/>
                </a:lnTo>
                <a:cubicBezTo>
                  <a:pt x="24295" y="271109"/>
                  <a:pt x="22225" y="268993"/>
                  <a:pt x="22225" y="266523"/>
                </a:cubicBezTo>
                <a:cubicBezTo>
                  <a:pt x="22225" y="264054"/>
                  <a:pt x="24295" y="261937"/>
                  <a:pt x="26711" y="261937"/>
                </a:cubicBezTo>
                <a:close/>
                <a:moveTo>
                  <a:pt x="264746" y="230187"/>
                </a:moveTo>
                <a:lnTo>
                  <a:pt x="274271" y="230187"/>
                </a:lnTo>
                <a:cubicBezTo>
                  <a:pt x="276836" y="230187"/>
                  <a:pt x="279034" y="232304"/>
                  <a:pt x="279034" y="234773"/>
                </a:cubicBezTo>
                <a:cubicBezTo>
                  <a:pt x="279034" y="237243"/>
                  <a:pt x="276836" y="239359"/>
                  <a:pt x="274271" y="239359"/>
                </a:cubicBezTo>
                <a:lnTo>
                  <a:pt x="264746" y="239359"/>
                </a:lnTo>
                <a:cubicBezTo>
                  <a:pt x="262182" y="239359"/>
                  <a:pt x="260350" y="237243"/>
                  <a:pt x="260350" y="234773"/>
                </a:cubicBezTo>
                <a:cubicBezTo>
                  <a:pt x="260350" y="232304"/>
                  <a:pt x="262182" y="230187"/>
                  <a:pt x="264746" y="230187"/>
                </a:cubicBezTo>
                <a:close/>
                <a:moveTo>
                  <a:pt x="223361" y="230187"/>
                </a:moveTo>
                <a:lnTo>
                  <a:pt x="242650" y="230187"/>
                </a:lnTo>
                <a:cubicBezTo>
                  <a:pt x="245150" y="230187"/>
                  <a:pt x="247293" y="232304"/>
                  <a:pt x="247293" y="234773"/>
                </a:cubicBezTo>
                <a:cubicBezTo>
                  <a:pt x="247293" y="237243"/>
                  <a:pt x="245150" y="239359"/>
                  <a:pt x="242650" y="239359"/>
                </a:cubicBezTo>
                <a:lnTo>
                  <a:pt x="223361" y="239359"/>
                </a:lnTo>
                <a:cubicBezTo>
                  <a:pt x="220861" y="239359"/>
                  <a:pt x="219075" y="237243"/>
                  <a:pt x="219075" y="234773"/>
                </a:cubicBezTo>
                <a:cubicBezTo>
                  <a:pt x="219075" y="232304"/>
                  <a:pt x="220861" y="230187"/>
                  <a:pt x="223361" y="230187"/>
                </a:cubicBezTo>
                <a:close/>
                <a:moveTo>
                  <a:pt x="182086" y="230187"/>
                </a:moveTo>
                <a:lnTo>
                  <a:pt x="201732" y="230187"/>
                </a:lnTo>
                <a:cubicBezTo>
                  <a:pt x="203875" y="230187"/>
                  <a:pt x="206018" y="232304"/>
                  <a:pt x="206018" y="234773"/>
                </a:cubicBezTo>
                <a:cubicBezTo>
                  <a:pt x="206018" y="237243"/>
                  <a:pt x="203875" y="239359"/>
                  <a:pt x="201732" y="239359"/>
                </a:cubicBezTo>
                <a:lnTo>
                  <a:pt x="182086" y="239359"/>
                </a:lnTo>
                <a:cubicBezTo>
                  <a:pt x="179586" y="239359"/>
                  <a:pt x="177800" y="237243"/>
                  <a:pt x="177800" y="234773"/>
                </a:cubicBezTo>
                <a:cubicBezTo>
                  <a:pt x="177800" y="232304"/>
                  <a:pt x="179586" y="230187"/>
                  <a:pt x="182086" y="230187"/>
                </a:cubicBezTo>
                <a:close/>
                <a:moveTo>
                  <a:pt x="140811" y="230187"/>
                </a:moveTo>
                <a:lnTo>
                  <a:pt x="160457" y="230187"/>
                </a:lnTo>
                <a:cubicBezTo>
                  <a:pt x="162957" y="230187"/>
                  <a:pt x="164743" y="232304"/>
                  <a:pt x="164743" y="234773"/>
                </a:cubicBezTo>
                <a:cubicBezTo>
                  <a:pt x="164743" y="237243"/>
                  <a:pt x="162957" y="239359"/>
                  <a:pt x="160457" y="239359"/>
                </a:cubicBezTo>
                <a:lnTo>
                  <a:pt x="140811" y="239359"/>
                </a:lnTo>
                <a:cubicBezTo>
                  <a:pt x="138311" y="239359"/>
                  <a:pt x="136525" y="237243"/>
                  <a:pt x="136525" y="234773"/>
                </a:cubicBezTo>
                <a:cubicBezTo>
                  <a:pt x="136525" y="232304"/>
                  <a:pt x="138311" y="230187"/>
                  <a:pt x="140811" y="230187"/>
                </a:cubicBezTo>
                <a:close/>
                <a:moveTo>
                  <a:pt x="99536" y="230187"/>
                </a:moveTo>
                <a:lnTo>
                  <a:pt x="119181" y="230187"/>
                </a:lnTo>
                <a:cubicBezTo>
                  <a:pt x="121682" y="230187"/>
                  <a:pt x="123468" y="232304"/>
                  <a:pt x="123468" y="234773"/>
                </a:cubicBezTo>
                <a:cubicBezTo>
                  <a:pt x="123468" y="237243"/>
                  <a:pt x="121682" y="239359"/>
                  <a:pt x="119181" y="239359"/>
                </a:cubicBezTo>
                <a:lnTo>
                  <a:pt x="99536" y="239359"/>
                </a:lnTo>
                <a:cubicBezTo>
                  <a:pt x="97036" y="239359"/>
                  <a:pt x="95250" y="237243"/>
                  <a:pt x="95250" y="234773"/>
                </a:cubicBezTo>
                <a:cubicBezTo>
                  <a:pt x="95250" y="232304"/>
                  <a:pt x="97036" y="230187"/>
                  <a:pt x="99536" y="230187"/>
                </a:cubicBezTo>
                <a:close/>
                <a:moveTo>
                  <a:pt x="58561" y="230187"/>
                </a:moveTo>
                <a:lnTo>
                  <a:pt x="77964" y="230187"/>
                </a:lnTo>
                <a:cubicBezTo>
                  <a:pt x="80080" y="230187"/>
                  <a:pt x="82197" y="232304"/>
                  <a:pt x="82197" y="234773"/>
                </a:cubicBezTo>
                <a:cubicBezTo>
                  <a:pt x="82197" y="237243"/>
                  <a:pt x="80080" y="239359"/>
                  <a:pt x="77964" y="239359"/>
                </a:cubicBezTo>
                <a:lnTo>
                  <a:pt x="58561" y="239359"/>
                </a:lnTo>
                <a:cubicBezTo>
                  <a:pt x="56091" y="239359"/>
                  <a:pt x="53975" y="237243"/>
                  <a:pt x="53975" y="234773"/>
                </a:cubicBezTo>
                <a:cubicBezTo>
                  <a:pt x="53975" y="232304"/>
                  <a:pt x="56091" y="230187"/>
                  <a:pt x="58561" y="230187"/>
                </a:cubicBezTo>
                <a:close/>
                <a:moveTo>
                  <a:pt x="26987" y="230187"/>
                </a:moveTo>
                <a:lnTo>
                  <a:pt x="36146" y="230187"/>
                </a:lnTo>
                <a:cubicBezTo>
                  <a:pt x="38710" y="230187"/>
                  <a:pt x="40908" y="232304"/>
                  <a:pt x="40908" y="234773"/>
                </a:cubicBezTo>
                <a:cubicBezTo>
                  <a:pt x="40908" y="237243"/>
                  <a:pt x="38710" y="239359"/>
                  <a:pt x="36146" y="239359"/>
                </a:cubicBezTo>
                <a:lnTo>
                  <a:pt x="26987" y="239359"/>
                </a:lnTo>
                <a:cubicBezTo>
                  <a:pt x="24423" y="239359"/>
                  <a:pt x="22225" y="237243"/>
                  <a:pt x="22225" y="234773"/>
                </a:cubicBezTo>
                <a:cubicBezTo>
                  <a:pt x="22225" y="232304"/>
                  <a:pt x="24423" y="230187"/>
                  <a:pt x="26987" y="230187"/>
                </a:cubicBezTo>
                <a:close/>
                <a:moveTo>
                  <a:pt x="268012" y="200025"/>
                </a:moveTo>
                <a:lnTo>
                  <a:pt x="274569" y="200025"/>
                </a:lnTo>
                <a:cubicBezTo>
                  <a:pt x="276984" y="200025"/>
                  <a:pt x="279055" y="201857"/>
                  <a:pt x="279055" y="204421"/>
                </a:cubicBezTo>
                <a:cubicBezTo>
                  <a:pt x="279055" y="206986"/>
                  <a:pt x="276984" y="209184"/>
                  <a:pt x="274569" y="209184"/>
                </a:cubicBezTo>
                <a:lnTo>
                  <a:pt x="268012" y="209184"/>
                </a:lnTo>
                <a:cubicBezTo>
                  <a:pt x="265596" y="209184"/>
                  <a:pt x="263525" y="206986"/>
                  <a:pt x="263525" y="204421"/>
                </a:cubicBezTo>
                <a:cubicBezTo>
                  <a:pt x="263525" y="201857"/>
                  <a:pt x="265596" y="200025"/>
                  <a:pt x="268012" y="200025"/>
                </a:cubicBezTo>
                <a:close/>
                <a:moveTo>
                  <a:pt x="231598" y="200025"/>
                </a:moveTo>
                <a:lnTo>
                  <a:pt x="244651" y="200025"/>
                </a:lnTo>
                <a:cubicBezTo>
                  <a:pt x="247121" y="200025"/>
                  <a:pt x="248884" y="201857"/>
                  <a:pt x="248884" y="204421"/>
                </a:cubicBezTo>
                <a:cubicBezTo>
                  <a:pt x="248884" y="206986"/>
                  <a:pt x="247121" y="209184"/>
                  <a:pt x="244651" y="209184"/>
                </a:cubicBezTo>
                <a:lnTo>
                  <a:pt x="231598" y="209184"/>
                </a:lnTo>
                <a:cubicBezTo>
                  <a:pt x="229129" y="209184"/>
                  <a:pt x="227012" y="206986"/>
                  <a:pt x="227012" y="204421"/>
                </a:cubicBezTo>
                <a:cubicBezTo>
                  <a:pt x="227012" y="201857"/>
                  <a:pt x="229129" y="200025"/>
                  <a:pt x="231598" y="200025"/>
                </a:cubicBezTo>
                <a:close/>
                <a:moveTo>
                  <a:pt x="196924" y="200025"/>
                </a:moveTo>
                <a:lnTo>
                  <a:pt x="210691" y="200025"/>
                </a:lnTo>
                <a:cubicBezTo>
                  <a:pt x="213296" y="200025"/>
                  <a:pt x="215528" y="201857"/>
                  <a:pt x="215528" y="204421"/>
                </a:cubicBezTo>
                <a:cubicBezTo>
                  <a:pt x="215528" y="206986"/>
                  <a:pt x="213296" y="209184"/>
                  <a:pt x="210691" y="209184"/>
                </a:cubicBezTo>
                <a:lnTo>
                  <a:pt x="196924" y="209184"/>
                </a:lnTo>
                <a:cubicBezTo>
                  <a:pt x="194320" y="209184"/>
                  <a:pt x="192087" y="206986"/>
                  <a:pt x="192087" y="204421"/>
                </a:cubicBezTo>
                <a:cubicBezTo>
                  <a:pt x="192087" y="201857"/>
                  <a:pt x="194320" y="200025"/>
                  <a:pt x="196924" y="200025"/>
                </a:cubicBezTo>
                <a:close/>
                <a:moveTo>
                  <a:pt x="161999" y="200025"/>
                </a:moveTo>
                <a:lnTo>
                  <a:pt x="175766" y="200025"/>
                </a:lnTo>
                <a:cubicBezTo>
                  <a:pt x="178371" y="200025"/>
                  <a:pt x="180603" y="201857"/>
                  <a:pt x="180603" y="204421"/>
                </a:cubicBezTo>
                <a:cubicBezTo>
                  <a:pt x="180603" y="206986"/>
                  <a:pt x="178371" y="209184"/>
                  <a:pt x="175766" y="209184"/>
                </a:cubicBezTo>
                <a:lnTo>
                  <a:pt x="161999" y="209184"/>
                </a:lnTo>
                <a:cubicBezTo>
                  <a:pt x="159395" y="209184"/>
                  <a:pt x="157162" y="206986"/>
                  <a:pt x="157162" y="204421"/>
                </a:cubicBezTo>
                <a:cubicBezTo>
                  <a:pt x="157162" y="201857"/>
                  <a:pt x="159395" y="200025"/>
                  <a:pt x="161999" y="200025"/>
                </a:cubicBezTo>
                <a:close/>
                <a:moveTo>
                  <a:pt x="126823" y="200025"/>
                </a:moveTo>
                <a:lnTo>
                  <a:pt x="139876" y="200025"/>
                </a:lnTo>
                <a:cubicBezTo>
                  <a:pt x="142346" y="200025"/>
                  <a:pt x="144109" y="201857"/>
                  <a:pt x="144109" y="204421"/>
                </a:cubicBezTo>
                <a:cubicBezTo>
                  <a:pt x="144109" y="206986"/>
                  <a:pt x="142346" y="209184"/>
                  <a:pt x="139876" y="209184"/>
                </a:cubicBezTo>
                <a:lnTo>
                  <a:pt x="126823" y="209184"/>
                </a:lnTo>
                <a:cubicBezTo>
                  <a:pt x="124354" y="209184"/>
                  <a:pt x="122237" y="206986"/>
                  <a:pt x="122237" y="204421"/>
                </a:cubicBezTo>
                <a:cubicBezTo>
                  <a:pt x="122237" y="201857"/>
                  <a:pt x="124354" y="200025"/>
                  <a:pt x="126823" y="200025"/>
                </a:cubicBezTo>
                <a:close/>
                <a:moveTo>
                  <a:pt x="91898" y="200025"/>
                </a:moveTo>
                <a:lnTo>
                  <a:pt x="104951" y="200025"/>
                </a:lnTo>
                <a:cubicBezTo>
                  <a:pt x="107420" y="200025"/>
                  <a:pt x="109184" y="201857"/>
                  <a:pt x="109184" y="204421"/>
                </a:cubicBezTo>
                <a:cubicBezTo>
                  <a:pt x="109184" y="206986"/>
                  <a:pt x="107420" y="209184"/>
                  <a:pt x="104951" y="209184"/>
                </a:cubicBezTo>
                <a:lnTo>
                  <a:pt x="91898" y="209184"/>
                </a:lnTo>
                <a:cubicBezTo>
                  <a:pt x="89428" y="209184"/>
                  <a:pt x="87312" y="206986"/>
                  <a:pt x="87312" y="204421"/>
                </a:cubicBezTo>
                <a:cubicBezTo>
                  <a:pt x="87312" y="201857"/>
                  <a:pt x="89428" y="200025"/>
                  <a:pt x="91898" y="200025"/>
                </a:cubicBezTo>
                <a:close/>
                <a:moveTo>
                  <a:pt x="56688" y="200025"/>
                </a:moveTo>
                <a:lnTo>
                  <a:pt x="69952" y="200025"/>
                </a:lnTo>
                <a:cubicBezTo>
                  <a:pt x="72461" y="200025"/>
                  <a:pt x="74253" y="201857"/>
                  <a:pt x="74253" y="204421"/>
                </a:cubicBezTo>
                <a:cubicBezTo>
                  <a:pt x="74253" y="206986"/>
                  <a:pt x="72461" y="209184"/>
                  <a:pt x="69952" y="209184"/>
                </a:cubicBezTo>
                <a:lnTo>
                  <a:pt x="56688" y="209184"/>
                </a:lnTo>
                <a:cubicBezTo>
                  <a:pt x="54179" y="209184"/>
                  <a:pt x="52387" y="206986"/>
                  <a:pt x="52387" y="204421"/>
                </a:cubicBezTo>
                <a:cubicBezTo>
                  <a:pt x="52387" y="201857"/>
                  <a:pt x="54179" y="200025"/>
                  <a:pt x="56688" y="200025"/>
                </a:cubicBezTo>
                <a:close/>
                <a:moveTo>
                  <a:pt x="26711" y="200025"/>
                </a:moveTo>
                <a:lnTo>
                  <a:pt x="33268" y="200025"/>
                </a:lnTo>
                <a:cubicBezTo>
                  <a:pt x="35684" y="200025"/>
                  <a:pt x="37755" y="201857"/>
                  <a:pt x="37755" y="204421"/>
                </a:cubicBezTo>
                <a:cubicBezTo>
                  <a:pt x="37755" y="206986"/>
                  <a:pt x="35684" y="209184"/>
                  <a:pt x="33268" y="209184"/>
                </a:cubicBezTo>
                <a:lnTo>
                  <a:pt x="26711" y="209184"/>
                </a:lnTo>
                <a:cubicBezTo>
                  <a:pt x="24295" y="209184"/>
                  <a:pt x="22225" y="206986"/>
                  <a:pt x="22225" y="204421"/>
                </a:cubicBezTo>
                <a:cubicBezTo>
                  <a:pt x="22225" y="201857"/>
                  <a:pt x="24295" y="200025"/>
                  <a:pt x="26711" y="200025"/>
                </a:cubicBezTo>
                <a:close/>
                <a:moveTo>
                  <a:pt x="13700" y="177743"/>
                </a:moveTo>
                <a:cubicBezTo>
                  <a:pt x="11537" y="177743"/>
                  <a:pt x="9374" y="179898"/>
                  <a:pt x="9374" y="182411"/>
                </a:cubicBezTo>
                <a:lnTo>
                  <a:pt x="9374" y="287621"/>
                </a:lnTo>
                <a:cubicBezTo>
                  <a:pt x="9374" y="290135"/>
                  <a:pt x="11537" y="291930"/>
                  <a:pt x="13700" y="291930"/>
                </a:cubicBezTo>
                <a:lnTo>
                  <a:pt x="289151" y="291930"/>
                </a:lnTo>
                <a:cubicBezTo>
                  <a:pt x="291675" y="291930"/>
                  <a:pt x="293838" y="290135"/>
                  <a:pt x="293838" y="287621"/>
                </a:cubicBezTo>
                <a:lnTo>
                  <a:pt x="293838" y="182411"/>
                </a:lnTo>
                <a:cubicBezTo>
                  <a:pt x="293838" y="179898"/>
                  <a:pt x="291675" y="177743"/>
                  <a:pt x="289151" y="177743"/>
                </a:cubicBezTo>
                <a:lnTo>
                  <a:pt x="13700" y="177743"/>
                </a:lnTo>
                <a:close/>
                <a:moveTo>
                  <a:pt x="200255" y="37069"/>
                </a:moveTo>
                <a:cubicBezTo>
                  <a:pt x="202073" y="34925"/>
                  <a:pt x="204981" y="34925"/>
                  <a:pt x="206799" y="37069"/>
                </a:cubicBezTo>
                <a:lnTo>
                  <a:pt x="243881" y="73163"/>
                </a:lnTo>
                <a:cubicBezTo>
                  <a:pt x="245699" y="74949"/>
                  <a:pt x="245699" y="77808"/>
                  <a:pt x="243881" y="79595"/>
                </a:cubicBezTo>
                <a:lnTo>
                  <a:pt x="206799" y="116046"/>
                </a:lnTo>
                <a:cubicBezTo>
                  <a:pt x="206072" y="116760"/>
                  <a:pt x="204618" y="117118"/>
                  <a:pt x="203527" y="117118"/>
                </a:cubicBezTo>
                <a:cubicBezTo>
                  <a:pt x="202436" y="117118"/>
                  <a:pt x="200982" y="116760"/>
                  <a:pt x="200255" y="116046"/>
                </a:cubicBezTo>
                <a:cubicBezTo>
                  <a:pt x="198437" y="114259"/>
                  <a:pt x="198437" y="111400"/>
                  <a:pt x="200255" y="109613"/>
                </a:cubicBezTo>
                <a:lnTo>
                  <a:pt x="234065" y="76379"/>
                </a:lnTo>
                <a:lnTo>
                  <a:pt x="200255" y="43144"/>
                </a:lnTo>
                <a:cubicBezTo>
                  <a:pt x="198437" y="41358"/>
                  <a:pt x="198437" y="38499"/>
                  <a:pt x="200255" y="37069"/>
                </a:cubicBezTo>
                <a:close/>
                <a:moveTo>
                  <a:pt x="176140" y="36355"/>
                </a:moveTo>
                <a:cubicBezTo>
                  <a:pt x="178305" y="37427"/>
                  <a:pt x="179026" y="40286"/>
                  <a:pt x="177944" y="42430"/>
                </a:cubicBezTo>
                <a:lnTo>
                  <a:pt x="132845" y="114974"/>
                </a:lnTo>
                <a:cubicBezTo>
                  <a:pt x="132123" y="116760"/>
                  <a:pt x="130680" y="117118"/>
                  <a:pt x="128876" y="117118"/>
                </a:cubicBezTo>
                <a:cubicBezTo>
                  <a:pt x="127794" y="117118"/>
                  <a:pt x="127072" y="117118"/>
                  <a:pt x="126351" y="116760"/>
                </a:cubicBezTo>
                <a:cubicBezTo>
                  <a:pt x="124186" y="115331"/>
                  <a:pt x="123825" y="112829"/>
                  <a:pt x="124908" y="110328"/>
                </a:cubicBezTo>
                <a:lnTo>
                  <a:pt x="170007" y="37784"/>
                </a:lnTo>
                <a:cubicBezTo>
                  <a:pt x="171089" y="35640"/>
                  <a:pt x="174336" y="34925"/>
                  <a:pt x="176140" y="36355"/>
                </a:cubicBezTo>
                <a:close/>
                <a:moveTo>
                  <a:pt x="42543" y="0"/>
                </a:moveTo>
                <a:lnTo>
                  <a:pt x="260669" y="0"/>
                </a:lnTo>
                <a:cubicBezTo>
                  <a:pt x="272567" y="0"/>
                  <a:pt x="281941" y="9336"/>
                  <a:pt x="281941" y="21185"/>
                </a:cubicBezTo>
                <a:lnTo>
                  <a:pt x="281941" y="124959"/>
                </a:lnTo>
                <a:cubicBezTo>
                  <a:pt x="281941" y="136450"/>
                  <a:pt x="272567" y="146145"/>
                  <a:pt x="260669" y="146145"/>
                </a:cubicBezTo>
                <a:lnTo>
                  <a:pt x="168371" y="146145"/>
                </a:lnTo>
                <a:cubicBezTo>
                  <a:pt x="161521" y="146145"/>
                  <a:pt x="156113" y="151531"/>
                  <a:pt x="156113" y="158353"/>
                </a:cubicBezTo>
                <a:lnTo>
                  <a:pt x="156113" y="168767"/>
                </a:lnTo>
                <a:lnTo>
                  <a:pt x="289151" y="168767"/>
                </a:lnTo>
                <a:cubicBezTo>
                  <a:pt x="296723" y="168767"/>
                  <a:pt x="302852" y="174871"/>
                  <a:pt x="302852" y="182411"/>
                </a:cubicBezTo>
                <a:lnTo>
                  <a:pt x="302852" y="287621"/>
                </a:lnTo>
                <a:cubicBezTo>
                  <a:pt x="302852" y="295162"/>
                  <a:pt x="296723" y="301266"/>
                  <a:pt x="289151" y="301266"/>
                </a:cubicBezTo>
                <a:lnTo>
                  <a:pt x="13700" y="301266"/>
                </a:lnTo>
                <a:cubicBezTo>
                  <a:pt x="6489" y="301266"/>
                  <a:pt x="0" y="295162"/>
                  <a:pt x="0" y="287621"/>
                </a:cubicBezTo>
                <a:lnTo>
                  <a:pt x="0" y="182411"/>
                </a:lnTo>
                <a:cubicBezTo>
                  <a:pt x="0" y="174871"/>
                  <a:pt x="6489" y="168767"/>
                  <a:pt x="13700" y="168767"/>
                </a:cubicBezTo>
                <a:lnTo>
                  <a:pt x="147100" y="168767"/>
                </a:lnTo>
                <a:lnTo>
                  <a:pt x="147100" y="158353"/>
                </a:lnTo>
                <a:cubicBezTo>
                  <a:pt x="147100" y="146504"/>
                  <a:pt x="156473" y="136809"/>
                  <a:pt x="168371" y="136809"/>
                </a:cubicBezTo>
                <a:lnTo>
                  <a:pt x="260669" y="136809"/>
                </a:lnTo>
                <a:cubicBezTo>
                  <a:pt x="267158" y="136809"/>
                  <a:pt x="272927" y="131422"/>
                  <a:pt x="272927" y="124959"/>
                </a:cubicBezTo>
                <a:lnTo>
                  <a:pt x="272927" y="21185"/>
                </a:lnTo>
                <a:cubicBezTo>
                  <a:pt x="272927" y="14363"/>
                  <a:pt x="267158" y="8977"/>
                  <a:pt x="260669" y="8977"/>
                </a:cubicBezTo>
                <a:lnTo>
                  <a:pt x="42543" y="8977"/>
                </a:lnTo>
                <a:cubicBezTo>
                  <a:pt x="35693" y="8977"/>
                  <a:pt x="30285" y="14363"/>
                  <a:pt x="30285" y="21185"/>
                </a:cubicBezTo>
                <a:lnTo>
                  <a:pt x="30285" y="124959"/>
                </a:lnTo>
                <a:cubicBezTo>
                  <a:pt x="30285" y="131422"/>
                  <a:pt x="35693" y="136809"/>
                  <a:pt x="42543" y="136809"/>
                </a:cubicBezTo>
                <a:lnTo>
                  <a:pt x="82202" y="136809"/>
                </a:lnTo>
                <a:cubicBezTo>
                  <a:pt x="89053" y="136809"/>
                  <a:pt x="94461" y="131422"/>
                  <a:pt x="94461" y="124959"/>
                </a:cubicBezTo>
                <a:lnTo>
                  <a:pt x="94461" y="114546"/>
                </a:lnTo>
                <a:lnTo>
                  <a:pt x="59128" y="79356"/>
                </a:lnTo>
                <a:cubicBezTo>
                  <a:pt x="57325" y="77561"/>
                  <a:pt x="57325" y="74688"/>
                  <a:pt x="59128" y="72893"/>
                </a:cubicBezTo>
                <a:lnTo>
                  <a:pt x="95903" y="36626"/>
                </a:lnTo>
                <a:cubicBezTo>
                  <a:pt x="97705" y="34471"/>
                  <a:pt x="100590" y="34471"/>
                  <a:pt x="102392" y="36626"/>
                </a:cubicBezTo>
                <a:cubicBezTo>
                  <a:pt x="104195" y="38062"/>
                  <a:pt x="104195" y="40935"/>
                  <a:pt x="102392" y="42730"/>
                </a:cubicBezTo>
                <a:lnTo>
                  <a:pt x="68862" y="76125"/>
                </a:lnTo>
                <a:lnTo>
                  <a:pt x="102392" y="109519"/>
                </a:lnTo>
                <a:cubicBezTo>
                  <a:pt x="102753" y="109878"/>
                  <a:pt x="103113" y="110596"/>
                  <a:pt x="103113" y="110955"/>
                </a:cubicBezTo>
                <a:cubicBezTo>
                  <a:pt x="103474" y="111314"/>
                  <a:pt x="103474" y="112032"/>
                  <a:pt x="103474" y="112750"/>
                </a:cubicBezTo>
                <a:lnTo>
                  <a:pt x="103474" y="124959"/>
                </a:lnTo>
                <a:cubicBezTo>
                  <a:pt x="103474" y="136450"/>
                  <a:pt x="94100" y="146145"/>
                  <a:pt x="82202" y="146145"/>
                </a:cubicBezTo>
                <a:lnTo>
                  <a:pt x="42543" y="146145"/>
                </a:lnTo>
                <a:cubicBezTo>
                  <a:pt x="30645" y="146145"/>
                  <a:pt x="20911" y="136450"/>
                  <a:pt x="20911" y="124959"/>
                </a:cubicBezTo>
                <a:lnTo>
                  <a:pt x="20911" y="21185"/>
                </a:lnTo>
                <a:cubicBezTo>
                  <a:pt x="20911" y="9336"/>
                  <a:pt x="30645" y="0"/>
                  <a:pt x="42543" y="0"/>
                </a:cubicBezTo>
                <a:close/>
              </a:path>
            </a:pathLst>
          </a:custGeom>
          <a:solidFill>
            <a:schemeClr val="bg1"/>
          </a:solidFill>
          <a:ln>
            <a:noFill/>
          </a:ln>
          <a:effectLst/>
        </p:spPr>
        <p:txBody>
          <a:bodyPr anchor="ct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40" name="Freeform 803">
            <a:extLst>
              <a:ext uri="{FF2B5EF4-FFF2-40B4-BE49-F238E27FC236}">
                <a16:creationId xmlns:a16="http://schemas.microsoft.com/office/drawing/2014/main" id="{10193FEE-D664-1D4D-9A00-9C54E9BAAE1D}"/>
              </a:ext>
            </a:extLst>
          </p:cNvPr>
          <p:cNvSpPr>
            <a:spLocks noChangeArrowheads="1"/>
          </p:cNvSpPr>
          <p:nvPr/>
        </p:nvSpPr>
        <p:spPr bwMode="auto">
          <a:xfrm>
            <a:off x="631732" y="4188139"/>
            <a:ext cx="586166" cy="583096"/>
          </a:xfrm>
          <a:custGeom>
            <a:avLst/>
            <a:gdLst/>
            <a:ahLst/>
            <a:cxnLst/>
            <a:rect l="0" t="0" r="r" b="b"/>
            <a:pathLst>
              <a:path w="302853" h="301266">
                <a:moveTo>
                  <a:pt x="121502" y="269308"/>
                </a:moveTo>
                <a:lnTo>
                  <a:pt x="121502" y="291930"/>
                </a:lnTo>
                <a:lnTo>
                  <a:pt x="181351" y="291930"/>
                </a:lnTo>
                <a:lnTo>
                  <a:pt x="181351" y="269308"/>
                </a:lnTo>
                <a:lnTo>
                  <a:pt x="121502" y="269308"/>
                </a:lnTo>
                <a:close/>
                <a:moveTo>
                  <a:pt x="9374" y="232682"/>
                </a:moveTo>
                <a:lnTo>
                  <a:pt x="9374" y="250636"/>
                </a:lnTo>
                <a:cubicBezTo>
                  <a:pt x="9374" y="255663"/>
                  <a:pt x="13340" y="259972"/>
                  <a:pt x="18387" y="259972"/>
                </a:cubicBezTo>
                <a:lnTo>
                  <a:pt x="116815" y="259972"/>
                </a:lnTo>
                <a:lnTo>
                  <a:pt x="185677" y="259972"/>
                </a:lnTo>
                <a:lnTo>
                  <a:pt x="284465" y="259972"/>
                </a:lnTo>
                <a:cubicBezTo>
                  <a:pt x="289513" y="259972"/>
                  <a:pt x="293839" y="255663"/>
                  <a:pt x="293839" y="250636"/>
                </a:cubicBezTo>
                <a:lnTo>
                  <a:pt x="293839" y="232682"/>
                </a:lnTo>
                <a:lnTo>
                  <a:pt x="50475" y="232682"/>
                </a:lnTo>
                <a:lnTo>
                  <a:pt x="9374" y="232682"/>
                </a:lnTo>
                <a:close/>
                <a:moveTo>
                  <a:pt x="122185" y="134963"/>
                </a:moveTo>
                <a:cubicBezTo>
                  <a:pt x="110651" y="135098"/>
                  <a:pt x="101190" y="137348"/>
                  <a:pt x="96684" y="138608"/>
                </a:cubicBezTo>
                <a:lnTo>
                  <a:pt x="96684" y="191892"/>
                </a:lnTo>
                <a:lnTo>
                  <a:pt x="229684" y="191892"/>
                </a:lnTo>
                <a:cubicBezTo>
                  <a:pt x="223917" y="169570"/>
                  <a:pt x="214546" y="150849"/>
                  <a:pt x="202291" y="136448"/>
                </a:cubicBezTo>
                <a:cubicBezTo>
                  <a:pt x="184630" y="144369"/>
                  <a:pt x="163365" y="145089"/>
                  <a:pt x="162283" y="145089"/>
                </a:cubicBezTo>
                <a:cubicBezTo>
                  <a:pt x="161562" y="145089"/>
                  <a:pt x="160481" y="144369"/>
                  <a:pt x="160121" y="144009"/>
                </a:cubicBezTo>
                <a:cubicBezTo>
                  <a:pt x="147326" y="136808"/>
                  <a:pt x="133719" y="134828"/>
                  <a:pt x="122185" y="134963"/>
                </a:cubicBezTo>
                <a:close/>
                <a:moveTo>
                  <a:pt x="122410" y="101706"/>
                </a:moveTo>
                <a:cubicBezTo>
                  <a:pt x="110561" y="101706"/>
                  <a:pt x="101190" y="103326"/>
                  <a:pt x="96684" y="104406"/>
                </a:cubicBezTo>
                <a:lnTo>
                  <a:pt x="96684" y="129248"/>
                </a:lnTo>
                <a:cubicBezTo>
                  <a:pt x="107858" y="126008"/>
                  <a:pt x="133449" y="121687"/>
                  <a:pt x="157958" y="132848"/>
                </a:cubicBezTo>
                <a:cubicBezTo>
                  <a:pt x="158679" y="127808"/>
                  <a:pt x="159760" y="120247"/>
                  <a:pt x="161923" y="112327"/>
                </a:cubicBezTo>
                <a:cubicBezTo>
                  <a:pt x="162283" y="111247"/>
                  <a:pt x="162644" y="110167"/>
                  <a:pt x="163004" y="108727"/>
                </a:cubicBezTo>
                <a:cubicBezTo>
                  <a:pt x="148587" y="103326"/>
                  <a:pt x="134259" y="101706"/>
                  <a:pt x="122410" y="101706"/>
                </a:cubicBezTo>
                <a:close/>
                <a:moveTo>
                  <a:pt x="196164" y="87485"/>
                </a:moveTo>
                <a:cubicBezTo>
                  <a:pt x="184270" y="87485"/>
                  <a:pt x="175619" y="96846"/>
                  <a:pt x="170573" y="114847"/>
                </a:cubicBezTo>
                <a:cubicBezTo>
                  <a:pt x="168411" y="122767"/>
                  <a:pt x="167690" y="130688"/>
                  <a:pt x="167329" y="135368"/>
                </a:cubicBezTo>
                <a:cubicBezTo>
                  <a:pt x="175259" y="135008"/>
                  <a:pt x="191478" y="132488"/>
                  <a:pt x="203012" y="125648"/>
                </a:cubicBezTo>
                <a:cubicBezTo>
                  <a:pt x="211302" y="120607"/>
                  <a:pt x="215267" y="113767"/>
                  <a:pt x="214907" y="105846"/>
                </a:cubicBezTo>
                <a:cubicBezTo>
                  <a:pt x="208058" y="102966"/>
                  <a:pt x="199768" y="94326"/>
                  <a:pt x="196885" y="87845"/>
                </a:cubicBezTo>
                <a:cubicBezTo>
                  <a:pt x="196525" y="87845"/>
                  <a:pt x="196164" y="87485"/>
                  <a:pt x="196164" y="87485"/>
                </a:cubicBezTo>
                <a:close/>
                <a:moveTo>
                  <a:pt x="9374" y="40935"/>
                </a:moveTo>
                <a:lnTo>
                  <a:pt x="9374" y="70020"/>
                </a:lnTo>
                <a:lnTo>
                  <a:pt x="31367" y="70020"/>
                </a:lnTo>
                <a:cubicBezTo>
                  <a:pt x="33891" y="70020"/>
                  <a:pt x="35693" y="72175"/>
                  <a:pt x="35693" y="74688"/>
                </a:cubicBezTo>
                <a:cubicBezTo>
                  <a:pt x="35693" y="77202"/>
                  <a:pt x="33891" y="79356"/>
                  <a:pt x="31367" y="79356"/>
                </a:cubicBezTo>
                <a:lnTo>
                  <a:pt x="9374" y="79356"/>
                </a:lnTo>
                <a:lnTo>
                  <a:pt x="9374" y="108441"/>
                </a:lnTo>
                <a:lnTo>
                  <a:pt x="31367" y="108441"/>
                </a:lnTo>
                <a:cubicBezTo>
                  <a:pt x="33891" y="108441"/>
                  <a:pt x="35693" y="110596"/>
                  <a:pt x="35693" y="113110"/>
                </a:cubicBezTo>
                <a:cubicBezTo>
                  <a:pt x="35693" y="115623"/>
                  <a:pt x="33891" y="117778"/>
                  <a:pt x="31367" y="117778"/>
                </a:cubicBezTo>
                <a:lnTo>
                  <a:pt x="9374" y="117778"/>
                </a:lnTo>
                <a:lnTo>
                  <a:pt x="9374" y="146863"/>
                </a:lnTo>
                <a:lnTo>
                  <a:pt x="31367" y="146863"/>
                </a:lnTo>
                <a:cubicBezTo>
                  <a:pt x="33891" y="146863"/>
                  <a:pt x="35693" y="149017"/>
                  <a:pt x="35693" y="151531"/>
                </a:cubicBezTo>
                <a:cubicBezTo>
                  <a:pt x="35693" y="154044"/>
                  <a:pt x="33891" y="156199"/>
                  <a:pt x="31367" y="156199"/>
                </a:cubicBezTo>
                <a:lnTo>
                  <a:pt x="9374" y="156199"/>
                </a:lnTo>
                <a:lnTo>
                  <a:pt x="9374" y="184925"/>
                </a:lnTo>
                <a:lnTo>
                  <a:pt x="31367" y="184925"/>
                </a:lnTo>
                <a:cubicBezTo>
                  <a:pt x="33891" y="184925"/>
                  <a:pt x="35693" y="187079"/>
                  <a:pt x="35693" y="189593"/>
                </a:cubicBezTo>
                <a:cubicBezTo>
                  <a:pt x="35693" y="192107"/>
                  <a:pt x="33891" y="194261"/>
                  <a:pt x="31367" y="194261"/>
                </a:cubicBezTo>
                <a:lnTo>
                  <a:pt x="9374" y="194261"/>
                </a:lnTo>
                <a:lnTo>
                  <a:pt x="9374" y="223346"/>
                </a:lnTo>
                <a:lnTo>
                  <a:pt x="46149" y="223346"/>
                </a:lnTo>
                <a:lnTo>
                  <a:pt x="46149" y="40935"/>
                </a:lnTo>
                <a:lnTo>
                  <a:pt x="9374" y="40935"/>
                </a:lnTo>
                <a:close/>
                <a:moveTo>
                  <a:pt x="293481" y="9361"/>
                </a:moveTo>
                <a:cubicBezTo>
                  <a:pt x="257438" y="15481"/>
                  <a:pt x="208779" y="79565"/>
                  <a:pt x="205175" y="84245"/>
                </a:cubicBezTo>
                <a:cubicBezTo>
                  <a:pt x="206256" y="87845"/>
                  <a:pt x="214907" y="96486"/>
                  <a:pt x="218511" y="97206"/>
                </a:cubicBezTo>
                <a:cubicBezTo>
                  <a:pt x="223197" y="93966"/>
                  <a:pt x="287354" y="45363"/>
                  <a:pt x="293481" y="9361"/>
                </a:cubicBezTo>
                <a:close/>
                <a:moveTo>
                  <a:pt x="298167" y="0"/>
                </a:moveTo>
                <a:cubicBezTo>
                  <a:pt x="299609" y="0"/>
                  <a:pt x="300690" y="360"/>
                  <a:pt x="301771" y="1080"/>
                </a:cubicBezTo>
                <a:cubicBezTo>
                  <a:pt x="302492" y="2160"/>
                  <a:pt x="302853" y="3240"/>
                  <a:pt x="302853" y="4680"/>
                </a:cubicBezTo>
                <a:cubicBezTo>
                  <a:pt x="302853" y="45003"/>
                  <a:pt x="231487" y="99006"/>
                  <a:pt x="224278" y="104406"/>
                </a:cubicBezTo>
                <a:cubicBezTo>
                  <a:pt x="224999" y="115567"/>
                  <a:pt x="220313" y="124928"/>
                  <a:pt x="210221" y="131768"/>
                </a:cubicBezTo>
                <a:cubicBezTo>
                  <a:pt x="223197" y="147609"/>
                  <a:pt x="232928" y="167770"/>
                  <a:pt x="239416" y="191892"/>
                </a:cubicBezTo>
                <a:lnTo>
                  <a:pt x="252392" y="191892"/>
                </a:lnTo>
                <a:lnTo>
                  <a:pt x="252392" y="96126"/>
                </a:lnTo>
                <a:cubicBezTo>
                  <a:pt x="252392" y="93606"/>
                  <a:pt x="254554" y="91446"/>
                  <a:pt x="257077" y="91446"/>
                </a:cubicBezTo>
                <a:cubicBezTo>
                  <a:pt x="259600" y="91446"/>
                  <a:pt x="261763" y="93606"/>
                  <a:pt x="261763" y="96126"/>
                </a:cubicBezTo>
                <a:lnTo>
                  <a:pt x="261763" y="196572"/>
                </a:lnTo>
                <a:cubicBezTo>
                  <a:pt x="261763" y="199092"/>
                  <a:pt x="259600" y="201252"/>
                  <a:pt x="257077" y="201252"/>
                </a:cubicBezTo>
                <a:lnTo>
                  <a:pt x="91999" y="201252"/>
                </a:lnTo>
                <a:cubicBezTo>
                  <a:pt x="89476" y="201252"/>
                  <a:pt x="87313" y="199092"/>
                  <a:pt x="87313" y="196572"/>
                </a:cubicBezTo>
                <a:lnTo>
                  <a:pt x="87313" y="68764"/>
                </a:lnTo>
                <a:cubicBezTo>
                  <a:pt x="87313" y="66244"/>
                  <a:pt x="89476" y="64084"/>
                  <a:pt x="91999" y="64084"/>
                </a:cubicBezTo>
                <a:lnTo>
                  <a:pt x="183909" y="64084"/>
                </a:lnTo>
                <a:cubicBezTo>
                  <a:pt x="186072" y="64084"/>
                  <a:pt x="188235" y="66244"/>
                  <a:pt x="188235" y="68764"/>
                </a:cubicBezTo>
                <a:cubicBezTo>
                  <a:pt x="188235" y="71284"/>
                  <a:pt x="186072" y="73084"/>
                  <a:pt x="183909" y="73084"/>
                </a:cubicBezTo>
                <a:lnTo>
                  <a:pt x="96684" y="73084"/>
                </a:lnTo>
                <a:lnTo>
                  <a:pt x="96684" y="95046"/>
                </a:lnTo>
                <a:cubicBezTo>
                  <a:pt x="108218" y="92526"/>
                  <a:pt x="137053" y="89285"/>
                  <a:pt x="166248" y="100446"/>
                </a:cubicBezTo>
                <a:cubicBezTo>
                  <a:pt x="173457" y="85325"/>
                  <a:pt x="184270" y="77405"/>
                  <a:pt x="198327" y="78485"/>
                </a:cubicBezTo>
                <a:cubicBezTo>
                  <a:pt x="204094" y="70924"/>
                  <a:pt x="257798" y="0"/>
                  <a:pt x="298167" y="0"/>
                </a:cubicBezTo>
                <a:close/>
                <a:moveTo>
                  <a:pt x="18387" y="0"/>
                </a:moveTo>
                <a:lnTo>
                  <a:pt x="247690" y="0"/>
                </a:lnTo>
                <a:cubicBezTo>
                  <a:pt x="250574" y="0"/>
                  <a:pt x="252377" y="2155"/>
                  <a:pt x="252377" y="4309"/>
                </a:cubicBezTo>
                <a:cubicBezTo>
                  <a:pt x="252377" y="6823"/>
                  <a:pt x="250574" y="8977"/>
                  <a:pt x="247690" y="8977"/>
                </a:cubicBezTo>
                <a:lnTo>
                  <a:pt x="18387" y="8977"/>
                </a:lnTo>
                <a:cubicBezTo>
                  <a:pt x="13340" y="8977"/>
                  <a:pt x="9374" y="13286"/>
                  <a:pt x="9374" y="17954"/>
                </a:cubicBezTo>
                <a:lnTo>
                  <a:pt x="9374" y="31958"/>
                </a:lnTo>
                <a:lnTo>
                  <a:pt x="50475" y="31958"/>
                </a:lnTo>
                <a:lnTo>
                  <a:pt x="212718" y="31958"/>
                </a:lnTo>
                <a:cubicBezTo>
                  <a:pt x="215242" y="31958"/>
                  <a:pt x="217405" y="33753"/>
                  <a:pt x="217405" y="36626"/>
                </a:cubicBezTo>
                <a:cubicBezTo>
                  <a:pt x="217405" y="38780"/>
                  <a:pt x="215242" y="40935"/>
                  <a:pt x="212718" y="40935"/>
                </a:cubicBezTo>
                <a:lnTo>
                  <a:pt x="55162" y="40935"/>
                </a:lnTo>
                <a:lnTo>
                  <a:pt x="55162" y="223346"/>
                </a:lnTo>
                <a:lnTo>
                  <a:pt x="293839" y="223346"/>
                </a:lnTo>
                <a:lnTo>
                  <a:pt x="293839" y="54939"/>
                </a:lnTo>
                <a:cubicBezTo>
                  <a:pt x="293839" y="52066"/>
                  <a:pt x="295642" y="50271"/>
                  <a:pt x="298165" y="50271"/>
                </a:cubicBezTo>
                <a:cubicBezTo>
                  <a:pt x="300689" y="50271"/>
                  <a:pt x="302852" y="52066"/>
                  <a:pt x="302852" y="54939"/>
                </a:cubicBezTo>
                <a:lnTo>
                  <a:pt x="302852" y="228014"/>
                </a:lnTo>
                <a:lnTo>
                  <a:pt x="302852" y="250636"/>
                </a:lnTo>
                <a:cubicBezTo>
                  <a:pt x="302852" y="261049"/>
                  <a:pt x="294560" y="269308"/>
                  <a:pt x="284465" y="269308"/>
                </a:cubicBezTo>
                <a:lnTo>
                  <a:pt x="190364" y="269308"/>
                </a:lnTo>
                <a:lnTo>
                  <a:pt x="190364" y="291930"/>
                </a:lnTo>
                <a:lnTo>
                  <a:pt x="220289" y="291930"/>
                </a:lnTo>
                <a:cubicBezTo>
                  <a:pt x="222813" y="291930"/>
                  <a:pt x="224976" y="294085"/>
                  <a:pt x="224976" y="296598"/>
                </a:cubicBezTo>
                <a:cubicBezTo>
                  <a:pt x="224976" y="299112"/>
                  <a:pt x="222813" y="301266"/>
                  <a:pt x="220289" y="301266"/>
                </a:cubicBezTo>
                <a:lnTo>
                  <a:pt x="185677" y="301266"/>
                </a:lnTo>
                <a:lnTo>
                  <a:pt x="116815" y="301266"/>
                </a:lnTo>
                <a:lnTo>
                  <a:pt x="82563" y="301266"/>
                </a:lnTo>
                <a:cubicBezTo>
                  <a:pt x="80040" y="301266"/>
                  <a:pt x="77876" y="299112"/>
                  <a:pt x="77876" y="296598"/>
                </a:cubicBezTo>
                <a:cubicBezTo>
                  <a:pt x="77876" y="294085"/>
                  <a:pt x="80040" y="291930"/>
                  <a:pt x="82563" y="291930"/>
                </a:cubicBezTo>
                <a:lnTo>
                  <a:pt x="112488" y="291930"/>
                </a:lnTo>
                <a:lnTo>
                  <a:pt x="112488" y="269308"/>
                </a:lnTo>
                <a:lnTo>
                  <a:pt x="18387" y="269308"/>
                </a:lnTo>
                <a:cubicBezTo>
                  <a:pt x="8292" y="269308"/>
                  <a:pt x="0" y="261049"/>
                  <a:pt x="0" y="250636"/>
                </a:cubicBezTo>
                <a:lnTo>
                  <a:pt x="0" y="228014"/>
                </a:lnTo>
                <a:lnTo>
                  <a:pt x="0" y="36626"/>
                </a:lnTo>
                <a:lnTo>
                  <a:pt x="0" y="17954"/>
                </a:lnTo>
                <a:cubicBezTo>
                  <a:pt x="0" y="8259"/>
                  <a:pt x="8292" y="0"/>
                  <a:pt x="18387" y="0"/>
                </a:cubicBezTo>
                <a:close/>
              </a:path>
            </a:pathLst>
          </a:custGeom>
          <a:solidFill>
            <a:schemeClr val="bg1"/>
          </a:solidFill>
          <a:ln>
            <a:noFill/>
          </a:ln>
          <a:effectLst/>
        </p:spPr>
        <p:txBody>
          <a:bodyPr anchor="ct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41" name="Freeform 807">
            <a:extLst>
              <a:ext uri="{FF2B5EF4-FFF2-40B4-BE49-F238E27FC236}">
                <a16:creationId xmlns:a16="http://schemas.microsoft.com/office/drawing/2014/main" id="{3AA4A1C7-5237-AC49-9BA0-FF85E15742B6}"/>
              </a:ext>
            </a:extLst>
          </p:cNvPr>
          <p:cNvSpPr>
            <a:spLocks noChangeArrowheads="1"/>
          </p:cNvSpPr>
          <p:nvPr/>
        </p:nvSpPr>
        <p:spPr bwMode="auto">
          <a:xfrm>
            <a:off x="2336830" y="5427654"/>
            <a:ext cx="586164" cy="586164"/>
          </a:xfrm>
          <a:custGeom>
            <a:avLst/>
            <a:gdLst/>
            <a:ahLst/>
            <a:cxnLst/>
            <a:rect l="0" t="0" r="r" b="b"/>
            <a:pathLst>
              <a:path w="302852" h="302852">
                <a:moveTo>
                  <a:pt x="107910" y="292100"/>
                </a:moveTo>
                <a:lnTo>
                  <a:pt x="171125" y="292100"/>
                </a:lnTo>
                <a:cubicBezTo>
                  <a:pt x="173669" y="292100"/>
                  <a:pt x="175848" y="294217"/>
                  <a:pt x="175848" y="296686"/>
                </a:cubicBezTo>
                <a:cubicBezTo>
                  <a:pt x="175848" y="299156"/>
                  <a:pt x="173669" y="301272"/>
                  <a:pt x="171125" y="301272"/>
                </a:cubicBezTo>
                <a:lnTo>
                  <a:pt x="107910" y="301272"/>
                </a:lnTo>
                <a:cubicBezTo>
                  <a:pt x="105367" y="301272"/>
                  <a:pt x="103187" y="299156"/>
                  <a:pt x="103187" y="296686"/>
                </a:cubicBezTo>
                <a:cubicBezTo>
                  <a:pt x="103187" y="294217"/>
                  <a:pt x="105367" y="292100"/>
                  <a:pt x="107910" y="292100"/>
                </a:cubicBezTo>
                <a:close/>
                <a:moveTo>
                  <a:pt x="221273" y="249110"/>
                </a:moveTo>
                <a:cubicBezTo>
                  <a:pt x="218709" y="249110"/>
                  <a:pt x="216144" y="249819"/>
                  <a:pt x="213946" y="251590"/>
                </a:cubicBezTo>
                <a:cubicBezTo>
                  <a:pt x="210283" y="255488"/>
                  <a:pt x="210283" y="261867"/>
                  <a:pt x="213946" y="265410"/>
                </a:cubicBezTo>
                <a:cubicBezTo>
                  <a:pt x="217976" y="269662"/>
                  <a:pt x="224570" y="269662"/>
                  <a:pt x="228600" y="265410"/>
                </a:cubicBezTo>
                <a:cubicBezTo>
                  <a:pt x="232263" y="261867"/>
                  <a:pt x="232263" y="255488"/>
                  <a:pt x="228600" y="251590"/>
                </a:cubicBezTo>
                <a:cubicBezTo>
                  <a:pt x="226768" y="249819"/>
                  <a:pt x="223837" y="249110"/>
                  <a:pt x="221273" y="249110"/>
                </a:cubicBezTo>
                <a:close/>
                <a:moveTo>
                  <a:pt x="221227" y="239986"/>
                </a:moveTo>
                <a:cubicBezTo>
                  <a:pt x="226219" y="239986"/>
                  <a:pt x="231164" y="241846"/>
                  <a:pt x="234828" y="245567"/>
                </a:cubicBezTo>
                <a:cubicBezTo>
                  <a:pt x="242521" y="252654"/>
                  <a:pt x="242521" y="264701"/>
                  <a:pt x="234828" y="272143"/>
                </a:cubicBezTo>
                <a:cubicBezTo>
                  <a:pt x="231164" y="275686"/>
                  <a:pt x="226402" y="277458"/>
                  <a:pt x="221273" y="277458"/>
                </a:cubicBezTo>
                <a:cubicBezTo>
                  <a:pt x="216144" y="277458"/>
                  <a:pt x="211382" y="275686"/>
                  <a:pt x="207352" y="272143"/>
                </a:cubicBezTo>
                <a:cubicBezTo>
                  <a:pt x="200025" y="264701"/>
                  <a:pt x="200025" y="252654"/>
                  <a:pt x="207352" y="245567"/>
                </a:cubicBezTo>
                <a:cubicBezTo>
                  <a:pt x="211199" y="241846"/>
                  <a:pt x="216236" y="239986"/>
                  <a:pt x="221227" y="239986"/>
                </a:cubicBezTo>
                <a:close/>
                <a:moveTo>
                  <a:pt x="98124" y="216900"/>
                </a:moveTo>
                <a:cubicBezTo>
                  <a:pt x="97763" y="216900"/>
                  <a:pt x="97402" y="216900"/>
                  <a:pt x="96679" y="217261"/>
                </a:cubicBezTo>
                <a:lnTo>
                  <a:pt x="52259" y="261681"/>
                </a:lnTo>
                <a:cubicBezTo>
                  <a:pt x="45398" y="268543"/>
                  <a:pt x="45398" y="279377"/>
                  <a:pt x="52259" y="286239"/>
                </a:cubicBezTo>
                <a:lnTo>
                  <a:pt x="54426" y="288406"/>
                </a:lnTo>
                <a:cubicBezTo>
                  <a:pt x="61288" y="295267"/>
                  <a:pt x="72122" y="295267"/>
                  <a:pt x="78984" y="288406"/>
                </a:cubicBezTo>
                <a:lnTo>
                  <a:pt x="123403" y="243986"/>
                </a:lnTo>
                <a:cubicBezTo>
                  <a:pt x="124126" y="242902"/>
                  <a:pt x="124126" y="241819"/>
                  <a:pt x="123403" y="240735"/>
                </a:cubicBezTo>
                <a:lnTo>
                  <a:pt x="99568" y="217261"/>
                </a:lnTo>
                <a:cubicBezTo>
                  <a:pt x="99207" y="216900"/>
                  <a:pt x="98485" y="216900"/>
                  <a:pt x="98124" y="216900"/>
                </a:cubicBezTo>
                <a:close/>
                <a:moveTo>
                  <a:pt x="236079" y="89418"/>
                </a:moveTo>
                <a:lnTo>
                  <a:pt x="221633" y="108920"/>
                </a:lnTo>
                <a:lnTo>
                  <a:pt x="231745" y="119032"/>
                </a:lnTo>
                <a:lnTo>
                  <a:pt x="251247" y="104947"/>
                </a:lnTo>
                <a:lnTo>
                  <a:pt x="236079" y="89418"/>
                </a:lnTo>
                <a:close/>
                <a:moveTo>
                  <a:pt x="76456" y="86890"/>
                </a:moveTo>
                <a:lnTo>
                  <a:pt x="98846" y="109281"/>
                </a:lnTo>
                <a:cubicBezTo>
                  <a:pt x="99929" y="110364"/>
                  <a:pt x="100291" y="112170"/>
                  <a:pt x="100291" y="113615"/>
                </a:cubicBezTo>
                <a:cubicBezTo>
                  <a:pt x="96679" y="126616"/>
                  <a:pt x="86929" y="136727"/>
                  <a:pt x="73928" y="139616"/>
                </a:cubicBezTo>
                <a:cubicBezTo>
                  <a:pt x="72483" y="140339"/>
                  <a:pt x="71038" y="139616"/>
                  <a:pt x="69594" y="138533"/>
                </a:cubicBezTo>
                <a:lnTo>
                  <a:pt x="47203" y="116143"/>
                </a:lnTo>
                <a:cubicBezTo>
                  <a:pt x="46481" y="125893"/>
                  <a:pt x="49731" y="136005"/>
                  <a:pt x="56593" y="142867"/>
                </a:cubicBezTo>
                <a:cubicBezTo>
                  <a:pt x="64899" y="151173"/>
                  <a:pt x="76456" y="154423"/>
                  <a:pt x="88012" y="151534"/>
                </a:cubicBezTo>
                <a:cubicBezTo>
                  <a:pt x="88373" y="151534"/>
                  <a:pt x="88373" y="151534"/>
                  <a:pt x="88734" y="151534"/>
                </a:cubicBezTo>
                <a:cubicBezTo>
                  <a:pt x="90179" y="151534"/>
                  <a:pt x="91262" y="152256"/>
                  <a:pt x="91984" y="152979"/>
                </a:cubicBezTo>
                <a:lnTo>
                  <a:pt x="187686" y="248680"/>
                </a:lnTo>
                <a:cubicBezTo>
                  <a:pt x="188769" y="249764"/>
                  <a:pt x="189130" y="251208"/>
                  <a:pt x="189130" y="252653"/>
                </a:cubicBezTo>
                <a:cubicBezTo>
                  <a:pt x="186241" y="263848"/>
                  <a:pt x="189492" y="275766"/>
                  <a:pt x="197798" y="284072"/>
                </a:cubicBezTo>
                <a:cubicBezTo>
                  <a:pt x="203938" y="290211"/>
                  <a:pt x="212244" y="293462"/>
                  <a:pt x="220911" y="293462"/>
                </a:cubicBezTo>
                <a:cubicBezTo>
                  <a:pt x="229939" y="293462"/>
                  <a:pt x="237884" y="290211"/>
                  <a:pt x="244024" y="284072"/>
                </a:cubicBezTo>
                <a:cubicBezTo>
                  <a:pt x="250524" y="277571"/>
                  <a:pt x="253775" y="269265"/>
                  <a:pt x="253775" y="260598"/>
                </a:cubicBezTo>
                <a:cubicBezTo>
                  <a:pt x="253775" y="251570"/>
                  <a:pt x="250524" y="243625"/>
                  <a:pt x="244024" y="237124"/>
                </a:cubicBezTo>
                <a:cubicBezTo>
                  <a:pt x="236079" y="229179"/>
                  <a:pt x="224522" y="225928"/>
                  <a:pt x="213327" y="228817"/>
                </a:cubicBezTo>
                <a:cubicBezTo>
                  <a:pt x="211521" y="229179"/>
                  <a:pt x="210077" y="228817"/>
                  <a:pt x="208632" y="227373"/>
                </a:cubicBezTo>
                <a:lnTo>
                  <a:pt x="113292" y="131671"/>
                </a:lnTo>
                <a:cubicBezTo>
                  <a:pt x="112208" y="130588"/>
                  <a:pt x="111486" y="129144"/>
                  <a:pt x="112208" y="127338"/>
                </a:cubicBezTo>
                <a:cubicBezTo>
                  <a:pt x="114736" y="116143"/>
                  <a:pt x="111486" y="104586"/>
                  <a:pt x="103180" y="96641"/>
                </a:cubicBezTo>
                <a:cubicBezTo>
                  <a:pt x="96318" y="89418"/>
                  <a:pt x="86567" y="85807"/>
                  <a:pt x="76456" y="86890"/>
                </a:cubicBezTo>
                <a:close/>
                <a:moveTo>
                  <a:pt x="234634" y="77501"/>
                </a:moveTo>
                <a:cubicBezTo>
                  <a:pt x="236079" y="77501"/>
                  <a:pt x="237523" y="77862"/>
                  <a:pt x="238246" y="78945"/>
                </a:cubicBezTo>
                <a:lnTo>
                  <a:pt x="250163" y="90502"/>
                </a:lnTo>
                <a:lnTo>
                  <a:pt x="261720" y="102058"/>
                </a:lnTo>
                <a:cubicBezTo>
                  <a:pt x="262803" y="103142"/>
                  <a:pt x="263164" y="104225"/>
                  <a:pt x="263164" y="105670"/>
                </a:cubicBezTo>
                <a:cubicBezTo>
                  <a:pt x="262803" y="107114"/>
                  <a:pt x="262081" y="108559"/>
                  <a:pt x="260997" y="109281"/>
                </a:cubicBezTo>
                <a:lnTo>
                  <a:pt x="233912" y="128782"/>
                </a:lnTo>
                <a:cubicBezTo>
                  <a:pt x="232829" y="129505"/>
                  <a:pt x="232106" y="129505"/>
                  <a:pt x="231023" y="129505"/>
                </a:cubicBezTo>
                <a:cubicBezTo>
                  <a:pt x="229939" y="129505"/>
                  <a:pt x="228856" y="129144"/>
                  <a:pt x="227773" y="128421"/>
                </a:cubicBezTo>
                <a:lnTo>
                  <a:pt x="223439" y="123726"/>
                </a:lnTo>
                <a:lnTo>
                  <a:pt x="170712" y="176453"/>
                </a:lnTo>
                <a:lnTo>
                  <a:pt x="213688" y="219067"/>
                </a:lnTo>
                <a:cubicBezTo>
                  <a:pt x="227050" y="216900"/>
                  <a:pt x="241135" y="220872"/>
                  <a:pt x="250885" y="230623"/>
                </a:cubicBezTo>
                <a:cubicBezTo>
                  <a:pt x="258830" y="238930"/>
                  <a:pt x="263164" y="249403"/>
                  <a:pt x="263164" y="260598"/>
                </a:cubicBezTo>
                <a:cubicBezTo>
                  <a:pt x="263164" y="271793"/>
                  <a:pt x="258830" y="282627"/>
                  <a:pt x="250885" y="290211"/>
                </a:cubicBezTo>
                <a:cubicBezTo>
                  <a:pt x="242579" y="298517"/>
                  <a:pt x="232467" y="302851"/>
                  <a:pt x="220911" y="302851"/>
                </a:cubicBezTo>
                <a:cubicBezTo>
                  <a:pt x="209716" y="302851"/>
                  <a:pt x="198881" y="298517"/>
                  <a:pt x="191297" y="290211"/>
                </a:cubicBezTo>
                <a:cubicBezTo>
                  <a:pt x="181547" y="280461"/>
                  <a:pt x="176852" y="266737"/>
                  <a:pt x="179380" y="253375"/>
                </a:cubicBezTo>
                <a:lnTo>
                  <a:pt x="136766" y="210399"/>
                </a:lnTo>
                <a:lnTo>
                  <a:pt x="121237" y="225928"/>
                </a:lnTo>
                <a:lnTo>
                  <a:pt x="129904" y="234596"/>
                </a:lnTo>
                <a:cubicBezTo>
                  <a:pt x="134238" y="238930"/>
                  <a:pt x="134238" y="246153"/>
                  <a:pt x="129904" y="250486"/>
                </a:cubicBezTo>
                <a:lnTo>
                  <a:pt x="85123" y="294906"/>
                </a:lnTo>
                <a:cubicBezTo>
                  <a:pt x="80067" y="299962"/>
                  <a:pt x="73566" y="302490"/>
                  <a:pt x="66705" y="302490"/>
                </a:cubicBezTo>
                <a:cubicBezTo>
                  <a:pt x="59843" y="302490"/>
                  <a:pt x="53343" y="299962"/>
                  <a:pt x="47926" y="294906"/>
                </a:cubicBezTo>
                <a:lnTo>
                  <a:pt x="45759" y="292739"/>
                </a:lnTo>
                <a:cubicBezTo>
                  <a:pt x="35647" y="282266"/>
                  <a:pt x="35647" y="265654"/>
                  <a:pt x="45759" y="255181"/>
                </a:cubicBezTo>
                <a:lnTo>
                  <a:pt x="90179" y="210761"/>
                </a:lnTo>
                <a:cubicBezTo>
                  <a:pt x="94512" y="206427"/>
                  <a:pt x="101735" y="206427"/>
                  <a:pt x="106069" y="210761"/>
                </a:cubicBezTo>
                <a:lnTo>
                  <a:pt x="114736" y="219428"/>
                </a:lnTo>
                <a:lnTo>
                  <a:pt x="130265" y="203899"/>
                </a:lnTo>
                <a:lnTo>
                  <a:pt x="87290" y="161285"/>
                </a:lnTo>
                <a:cubicBezTo>
                  <a:pt x="73928" y="163813"/>
                  <a:pt x="60204" y="159479"/>
                  <a:pt x="50454" y="149367"/>
                </a:cubicBezTo>
                <a:cubicBezTo>
                  <a:pt x="38897" y="138172"/>
                  <a:pt x="34925" y="120837"/>
                  <a:pt x="40342" y="105670"/>
                </a:cubicBezTo>
                <a:cubicBezTo>
                  <a:pt x="41064" y="104225"/>
                  <a:pt x="42147" y="102780"/>
                  <a:pt x="43592" y="102419"/>
                </a:cubicBezTo>
                <a:cubicBezTo>
                  <a:pt x="45037" y="102058"/>
                  <a:pt x="46842" y="102419"/>
                  <a:pt x="47926" y="103864"/>
                </a:cubicBezTo>
                <a:lnTo>
                  <a:pt x="74289" y="129866"/>
                </a:lnTo>
                <a:cubicBezTo>
                  <a:pt x="81511" y="127338"/>
                  <a:pt x="87651" y="121560"/>
                  <a:pt x="90540" y="113976"/>
                </a:cubicBezTo>
                <a:lnTo>
                  <a:pt x="64177" y="87613"/>
                </a:lnTo>
                <a:cubicBezTo>
                  <a:pt x="63093" y="86529"/>
                  <a:pt x="62732" y="84724"/>
                  <a:pt x="62732" y="83279"/>
                </a:cubicBezTo>
                <a:cubicBezTo>
                  <a:pt x="63093" y="81834"/>
                  <a:pt x="64177" y="80390"/>
                  <a:pt x="65621" y="80029"/>
                </a:cubicBezTo>
                <a:cubicBezTo>
                  <a:pt x="81150" y="74612"/>
                  <a:pt x="98485" y="78584"/>
                  <a:pt x="110041" y="89780"/>
                </a:cubicBezTo>
                <a:cubicBezTo>
                  <a:pt x="119792" y="99530"/>
                  <a:pt x="123765" y="113253"/>
                  <a:pt x="121598" y="126977"/>
                </a:cubicBezTo>
                <a:lnTo>
                  <a:pt x="164212" y="169952"/>
                </a:lnTo>
                <a:lnTo>
                  <a:pt x="216939" y="117226"/>
                </a:lnTo>
                <a:lnTo>
                  <a:pt x="212244" y="112892"/>
                </a:lnTo>
                <a:cubicBezTo>
                  <a:pt x="210799" y="111087"/>
                  <a:pt x="210799" y="108920"/>
                  <a:pt x="211883" y="106753"/>
                </a:cubicBezTo>
                <a:lnTo>
                  <a:pt x="231745" y="79668"/>
                </a:lnTo>
                <a:cubicBezTo>
                  <a:pt x="232467" y="78584"/>
                  <a:pt x="233551" y="77862"/>
                  <a:pt x="234634" y="77501"/>
                </a:cubicBezTo>
                <a:close/>
                <a:moveTo>
                  <a:pt x="269753" y="23926"/>
                </a:moveTo>
                <a:cubicBezTo>
                  <a:pt x="271218" y="22225"/>
                  <a:pt x="274149" y="22225"/>
                  <a:pt x="275981" y="23926"/>
                </a:cubicBezTo>
                <a:cubicBezTo>
                  <a:pt x="277080" y="24606"/>
                  <a:pt x="277446" y="25967"/>
                  <a:pt x="277446" y="27327"/>
                </a:cubicBezTo>
                <a:cubicBezTo>
                  <a:pt x="277446" y="28008"/>
                  <a:pt x="277080" y="29369"/>
                  <a:pt x="275981" y="30049"/>
                </a:cubicBezTo>
                <a:cubicBezTo>
                  <a:pt x="275248" y="31069"/>
                  <a:pt x="274149" y="31410"/>
                  <a:pt x="273050" y="31410"/>
                </a:cubicBezTo>
                <a:cubicBezTo>
                  <a:pt x="271584" y="31410"/>
                  <a:pt x="270485" y="31069"/>
                  <a:pt x="269753" y="30049"/>
                </a:cubicBezTo>
                <a:cubicBezTo>
                  <a:pt x="268654" y="29369"/>
                  <a:pt x="268287" y="28008"/>
                  <a:pt x="268287" y="27327"/>
                </a:cubicBezTo>
                <a:cubicBezTo>
                  <a:pt x="268287" y="25967"/>
                  <a:pt x="268654" y="24606"/>
                  <a:pt x="269753" y="23926"/>
                </a:cubicBezTo>
                <a:close/>
                <a:moveTo>
                  <a:pt x="210961" y="23926"/>
                </a:moveTo>
                <a:cubicBezTo>
                  <a:pt x="212725" y="22225"/>
                  <a:pt x="215547" y="22225"/>
                  <a:pt x="217311" y="23926"/>
                </a:cubicBezTo>
                <a:cubicBezTo>
                  <a:pt x="218370" y="24606"/>
                  <a:pt x="218722" y="25967"/>
                  <a:pt x="218722" y="27327"/>
                </a:cubicBezTo>
                <a:cubicBezTo>
                  <a:pt x="218722" y="28008"/>
                  <a:pt x="218370" y="29369"/>
                  <a:pt x="217311" y="30049"/>
                </a:cubicBezTo>
                <a:cubicBezTo>
                  <a:pt x="216606" y="31069"/>
                  <a:pt x="215195" y="31410"/>
                  <a:pt x="214136" y="31410"/>
                </a:cubicBezTo>
                <a:cubicBezTo>
                  <a:pt x="212725" y="31410"/>
                  <a:pt x="211667" y="31069"/>
                  <a:pt x="210961" y="30049"/>
                </a:cubicBezTo>
                <a:cubicBezTo>
                  <a:pt x="210256" y="29369"/>
                  <a:pt x="209550" y="28008"/>
                  <a:pt x="209550" y="27327"/>
                </a:cubicBezTo>
                <a:cubicBezTo>
                  <a:pt x="209550" y="25967"/>
                  <a:pt x="210256" y="24606"/>
                  <a:pt x="210961" y="23926"/>
                </a:cubicBezTo>
                <a:close/>
                <a:moveTo>
                  <a:pt x="244298" y="22225"/>
                </a:moveTo>
                <a:cubicBezTo>
                  <a:pt x="246768" y="22225"/>
                  <a:pt x="248884" y="24341"/>
                  <a:pt x="248884" y="27164"/>
                </a:cubicBezTo>
                <a:cubicBezTo>
                  <a:pt x="248884" y="29280"/>
                  <a:pt x="246768" y="31397"/>
                  <a:pt x="244298" y="31397"/>
                </a:cubicBezTo>
                <a:cubicBezTo>
                  <a:pt x="241829" y="31397"/>
                  <a:pt x="239712" y="29280"/>
                  <a:pt x="239712" y="27164"/>
                </a:cubicBezTo>
                <a:cubicBezTo>
                  <a:pt x="239712" y="24341"/>
                  <a:pt x="241829" y="22225"/>
                  <a:pt x="244298" y="22225"/>
                </a:cubicBezTo>
                <a:close/>
                <a:moveTo>
                  <a:pt x="9374" y="9013"/>
                </a:moveTo>
                <a:lnTo>
                  <a:pt x="9374" y="45788"/>
                </a:lnTo>
                <a:lnTo>
                  <a:pt x="293478" y="45788"/>
                </a:lnTo>
                <a:lnTo>
                  <a:pt x="293478" y="9013"/>
                </a:lnTo>
                <a:lnTo>
                  <a:pt x="9374" y="9013"/>
                </a:lnTo>
                <a:close/>
                <a:moveTo>
                  <a:pt x="4687" y="0"/>
                </a:moveTo>
                <a:lnTo>
                  <a:pt x="298165" y="0"/>
                </a:lnTo>
                <a:cubicBezTo>
                  <a:pt x="300688" y="0"/>
                  <a:pt x="302852" y="1802"/>
                  <a:pt x="302852" y="4326"/>
                </a:cubicBezTo>
                <a:lnTo>
                  <a:pt x="302852" y="50475"/>
                </a:lnTo>
                <a:lnTo>
                  <a:pt x="302852" y="298165"/>
                </a:lnTo>
                <a:cubicBezTo>
                  <a:pt x="302852" y="300688"/>
                  <a:pt x="300688" y="302852"/>
                  <a:pt x="298165" y="302852"/>
                </a:cubicBezTo>
                <a:lnTo>
                  <a:pt x="272206" y="302852"/>
                </a:lnTo>
                <a:cubicBezTo>
                  <a:pt x="269682" y="302852"/>
                  <a:pt x="267519" y="300688"/>
                  <a:pt x="267519" y="298165"/>
                </a:cubicBezTo>
                <a:cubicBezTo>
                  <a:pt x="267519" y="295641"/>
                  <a:pt x="269682" y="293478"/>
                  <a:pt x="272206" y="293478"/>
                </a:cubicBezTo>
                <a:lnTo>
                  <a:pt x="293478" y="293478"/>
                </a:lnTo>
                <a:lnTo>
                  <a:pt x="293478" y="55162"/>
                </a:lnTo>
                <a:lnTo>
                  <a:pt x="9374" y="55162"/>
                </a:lnTo>
                <a:lnTo>
                  <a:pt x="9374" y="293478"/>
                </a:lnTo>
                <a:lnTo>
                  <a:pt x="25958" y="293478"/>
                </a:lnTo>
                <a:cubicBezTo>
                  <a:pt x="28482" y="293478"/>
                  <a:pt x="30645" y="295641"/>
                  <a:pt x="30645" y="298165"/>
                </a:cubicBezTo>
                <a:cubicBezTo>
                  <a:pt x="30645" y="300688"/>
                  <a:pt x="28482" y="302852"/>
                  <a:pt x="25958" y="302852"/>
                </a:cubicBezTo>
                <a:lnTo>
                  <a:pt x="4687" y="302852"/>
                </a:lnTo>
                <a:cubicBezTo>
                  <a:pt x="2163" y="302852"/>
                  <a:pt x="0" y="300688"/>
                  <a:pt x="0" y="298165"/>
                </a:cubicBezTo>
                <a:lnTo>
                  <a:pt x="0" y="50475"/>
                </a:lnTo>
                <a:lnTo>
                  <a:pt x="0" y="4326"/>
                </a:lnTo>
                <a:cubicBezTo>
                  <a:pt x="0" y="1802"/>
                  <a:pt x="2163" y="0"/>
                  <a:pt x="4687" y="0"/>
                </a:cubicBezTo>
                <a:close/>
              </a:path>
            </a:pathLst>
          </a:custGeom>
          <a:solidFill>
            <a:schemeClr val="bg1"/>
          </a:solidFill>
          <a:ln>
            <a:noFill/>
          </a:ln>
          <a:effectLst/>
        </p:spPr>
        <p:txBody>
          <a:bodyPr anchor="ct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44" name="Subtitle 2">
            <a:extLst>
              <a:ext uri="{FF2B5EF4-FFF2-40B4-BE49-F238E27FC236}">
                <a16:creationId xmlns:a16="http://schemas.microsoft.com/office/drawing/2014/main" id="{B858EB14-E533-E44A-A520-127FF2C083A3}"/>
              </a:ext>
            </a:extLst>
          </p:cNvPr>
          <p:cNvSpPr txBox="1">
            <a:spLocks/>
          </p:cNvSpPr>
          <p:nvPr/>
        </p:nvSpPr>
        <p:spPr>
          <a:xfrm>
            <a:off x="5339858" y="2245314"/>
            <a:ext cx="2258999" cy="117000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1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ukta ExtraLight" panose="020B0000000000000000" pitchFamily="34" charset="77"/>
              </a:rPr>
              <a:t>If a practice requires improvement, leverage a relevant Info-Tech blueprint to improve maturity level. If the maturity level is medium or high, proceed.</a:t>
            </a:r>
          </a:p>
        </p:txBody>
      </p:sp>
      <p:sp>
        <p:nvSpPr>
          <p:cNvPr id="45" name="TextBox 44">
            <a:extLst>
              <a:ext uri="{FF2B5EF4-FFF2-40B4-BE49-F238E27FC236}">
                <a16:creationId xmlns:a16="http://schemas.microsoft.com/office/drawing/2014/main" id="{8BF17776-E094-1B4E-9DFD-1D078CFF0862}"/>
              </a:ext>
            </a:extLst>
          </p:cNvPr>
          <p:cNvSpPr txBox="1"/>
          <p:nvPr/>
        </p:nvSpPr>
        <p:spPr>
          <a:xfrm>
            <a:off x="5339859" y="1704050"/>
            <a:ext cx="2627191" cy="524631"/>
          </a:xfrm>
          <a:prstGeom prst="rect">
            <a:avLst/>
          </a:prstGeom>
          <a:noFill/>
        </p:spPr>
        <p:txBody>
          <a:bodyPr wrap="square" lIns="0" tIns="0" rIns="0" bIns="0" rtlCol="0" anchor="t" anchorCtr="0">
            <a:sp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ontserrat SemiBold" pitchFamily="2" charset="77"/>
                <a:ea typeface="League Spartan" charset="0"/>
                <a:cs typeface="Poppins" pitchFamily="2" charset="77"/>
              </a:rPr>
              <a:t>1. Analyze IT operations’ </a:t>
            </a:r>
          </a:p>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ontserrat SemiBold" pitchFamily="2" charset="77"/>
                <a:ea typeface="League Spartan" charset="0"/>
                <a:cs typeface="Poppins" pitchFamily="2" charset="77"/>
              </a:rPr>
              <a:t>maturity</a:t>
            </a:r>
          </a:p>
        </p:txBody>
      </p:sp>
      <p:sp>
        <p:nvSpPr>
          <p:cNvPr id="46" name="Subtitle 2">
            <a:extLst>
              <a:ext uri="{FF2B5EF4-FFF2-40B4-BE49-F238E27FC236}">
                <a16:creationId xmlns:a16="http://schemas.microsoft.com/office/drawing/2014/main" id="{B241E928-8DD0-9348-8CEB-DFFFA3592ABA}"/>
              </a:ext>
            </a:extLst>
          </p:cNvPr>
          <p:cNvSpPr txBox="1">
            <a:spLocks/>
          </p:cNvSpPr>
          <p:nvPr/>
        </p:nvSpPr>
        <p:spPr>
          <a:xfrm>
            <a:off x="5333844" y="4083626"/>
            <a:ext cx="2244044" cy="796821"/>
          </a:xfrm>
          <a:prstGeom prst="rect">
            <a:avLst/>
          </a:prstGeom>
        </p:spPr>
        <p:txBody>
          <a:bodyPr vert="horz" wrap="square" lIns="0" tIns="0" rIns="0" bIns="0" rtlCol="0" anchor="t">
            <a:spAutoFit/>
          </a:bodyPr>
          <a:lstStyle>
            <a:defPPr>
              <a:defRPr lang="en-US"/>
            </a:defPPr>
            <a:lvl1pPr marR="0" lvl="0" indent="0" defTabSz="1087636" fontAlgn="auto">
              <a:lnSpc>
                <a:spcPct val="110000"/>
              </a:lnSpc>
              <a:spcBef>
                <a:spcPct val="20000"/>
              </a:spcBef>
              <a:spcAft>
                <a:spcPts val="0"/>
              </a:spcAft>
              <a:buClrTx/>
              <a:buSzTx/>
              <a:buFont typeface="Arial"/>
              <a:buNone/>
              <a:tabLst/>
              <a:defRPr kumimoji="0" sz="1400" b="0" i="0" u="none" strike="noStrike" cap="none" spc="0" normalizeH="0" baseline="0">
                <a:ln>
                  <a:noFill/>
                </a:ln>
                <a:solidFill>
                  <a:srgbClr val="000000"/>
                </a:solidFill>
                <a:effectLst/>
                <a:uLnTx/>
                <a:uFillTx/>
                <a:latin typeface="Roboto Condensed Light" panose="02000000000000000000" pitchFamily="2" charset="0"/>
                <a:ea typeface="Roboto Condensed Light" panose="02000000000000000000" pitchFamily="2"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Align AIOps use cases with your goals to decide which processes/practices will get the most benefit from AI technology.</a:t>
            </a:r>
          </a:p>
        </p:txBody>
      </p:sp>
      <p:sp>
        <p:nvSpPr>
          <p:cNvPr id="47" name="TextBox 46">
            <a:extLst>
              <a:ext uri="{FF2B5EF4-FFF2-40B4-BE49-F238E27FC236}">
                <a16:creationId xmlns:a16="http://schemas.microsoft.com/office/drawing/2014/main" id="{9F739ED7-B3CD-BE43-BC87-2AD9DFAE9B06}"/>
              </a:ext>
            </a:extLst>
          </p:cNvPr>
          <p:cNvSpPr txBox="1"/>
          <p:nvPr/>
        </p:nvSpPr>
        <p:spPr>
          <a:xfrm>
            <a:off x="5342553" y="3477427"/>
            <a:ext cx="2094271" cy="524631"/>
          </a:xfrm>
          <a:prstGeom prst="rect">
            <a:avLst/>
          </a:prstGeom>
          <a:noFill/>
        </p:spPr>
        <p:txBody>
          <a:bodyPr wrap="square" lIns="0" tIns="0" rIns="0" bIns="0" rtlCol="0" anchor="t" anchorCtr="0">
            <a:sp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17926"/>
                </a:solidFill>
                <a:effectLst/>
                <a:uLnTx/>
                <a:uFillTx/>
                <a:latin typeface="Montserrat SemiBold" pitchFamily="2" charset="77"/>
                <a:ea typeface="League Spartan" charset="0"/>
                <a:cs typeface="Poppins" pitchFamily="2" charset="77"/>
              </a:rPr>
              <a:t>2. Define AIOps </a:t>
            </a:r>
          </a:p>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17926"/>
                </a:solidFill>
                <a:effectLst/>
                <a:uLnTx/>
                <a:uFillTx/>
                <a:latin typeface="Montserrat SemiBold" pitchFamily="2" charset="77"/>
                <a:ea typeface="League Spartan" charset="0"/>
                <a:cs typeface="Poppins" pitchFamily="2" charset="77"/>
              </a:rPr>
              <a:t>opportunities</a:t>
            </a:r>
          </a:p>
        </p:txBody>
      </p:sp>
      <p:sp>
        <p:nvSpPr>
          <p:cNvPr id="48" name="Subtitle 2">
            <a:extLst>
              <a:ext uri="{FF2B5EF4-FFF2-40B4-BE49-F238E27FC236}">
                <a16:creationId xmlns:a16="http://schemas.microsoft.com/office/drawing/2014/main" id="{50C1E1BC-E570-3F4E-93EC-74F5E60E0F9D}"/>
              </a:ext>
            </a:extLst>
          </p:cNvPr>
          <p:cNvSpPr txBox="1">
            <a:spLocks/>
          </p:cNvSpPr>
          <p:nvPr/>
        </p:nvSpPr>
        <p:spPr>
          <a:xfrm>
            <a:off x="5333844" y="5417244"/>
            <a:ext cx="2244044" cy="933012"/>
          </a:xfrm>
          <a:prstGeom prst="rect">
            <a:avLst/>
          </a:prstGeom>
        </p:spPr>
        <p:txBody>
          <a:bodyPr vert="horz" wrap="square" lIns="0" tIns="0" rIns="0" bIns="0" rtlCol="0" anchor="t">
            <a:spAutoFit/>
          </a:bodyPr>
          <a:lstStyle>
            <a:defPPr>
              <a:defRPr lang="en-US"/>
            </a:defPPr>
            <a:lvl1pPr marR="0" lvl="0" indent="0" defTabSz="1087636" fontAlgn="auto">
              <a:lnSpc>
                <a:spcPct val="110000"/>
              </a:lnSpc>
              <a:spcBef>
                <a:spcPct val="20000"/>
              </a:spcBef>
              <a:spcAft>
                <a:spcPts val="0"/>
              </a:spcAft>
              <a:buClrTx/>
              <a:buSzTx/>
              <a:buFont typeface="Arial"/>
              <a:buNone/>
              <a:tabLst/>
              <a:defRPr kumimoji="0" sz="1400" b="0" i="0" u="none" strike="noStrike" cap="none" spc="0" normalizeH="0" baseline="0">
                <a:ln>
                  <a:noFill/>
                </a:ln>
                <a:solidFill>
                  <a:srgbClr val="000000"/>
                </a:solidFill>
                <a:effectLst/>
                <a:uLnTx/>
                <a:uFillTx/>
                <a:latin typeface="Roboto Condensed Light" panose="02000000000000000000" pitchFamily="2" charset="0"/>
                <a:ea typeface="Roboto Condensed Light" panose="02000000000000000000" pitchFamily="2"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Identify your process and skills gaps and decide what you should take in-house and what should be outsourced.</a:t>
            </a:r>
          </a:p>
        </p:txBody>
      </p:sp>
      <p:sp>
        <p:nvSpPr>
          <p:cNvPr id="49" name="TextBox 48">
            <a:extLst>
              <a:ext uri="{FF2B5EF4-FFF2-40B4-BE49-F238E27FC236}">
                <a16:creationId xmlns:a16="http://schemas.microsoft.com/office/drawing/2014/main" id="{306E4C8D-EE74-E94C-AE1F-03678BCA897A}"/>
              </a:ext>
            </a:extLst>
          </p:cNvPr>
          <p:cNvSpPr txBox="1"/>
          <p:nvPr/>
        </p:nvSpPr>
        <p:spPr>
          <a:xfrm>
            <a:off x="5339859" y="5094135"/>
            <a:ext cx="1500411" cy="253787"/>
          </a:xfrm>
          <a:prstGeom prst="rect">
            <a:avLst/>
          </a:prstGeom>
          <a:noFill/>
        </p:spPr>
        <p:txBody>
          <a:bodyPr wrap="none" lIns="0" tIns="0" rIns="0" bIns="0" rtlCol="0" anchor="t" anchorCtr="0">
            <a:sp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9C47"/>
                </a:solidFill>
                <a:effectLst/>
                <a:uLnTx/>
                <a:uFillTx/>
                <a:latin typeface="Montserrat SemiBold" pitchFamily="2" charset="77"/>
                <a:ea typeface="League Spartan" charset="0"/>
                <a:cs typeface="Poppins" pitchFamily="2" charset="77"/>
              </a:rPr>
              <a:t>3. Assess gaps</a:t>
            </a:r>
          </a:p>
        </p:txBody>
      </p:sp>
      <p:sp>
        <p:nvSpPr>
          <p:cNvPr id="50" name="Subtitle 2">
            <a:extLst>
              <a:ext uri="{FF2B5EF4-FFF2-40B4-BE49-F238E27FC236}">
                <a16:creationId xmlns:a16="http://schemas.microsoft.com/office/drawing/2014/main" id="{A87F6E57-43FB-2B49-8909-D57C92082027}"/>
              </a:ext>
            </a:extLst>
          </p:cNvPr>
          <p:cNvSpPr txBox="1">
            <a:spLocks/>
          </p:cNvSpPr>
          <p:nvPr/>
        </p:nvSpPr>
        <p:spPr>
          <a:xfrm>
            <a:off x="8612630" y="2541934"/>
            <a:ext cx="2244044" cy="1406988"/>
          </a:xfrm>
          <a:prstGeom prst="rect">
            <a:avLst/>
          </a:prstGeom>
        </p:spPr>
        <p:txBody>
          <a:bodyPr vert="horz" wrap="square" lIns="0" tIns="0" rIns="0" bIns="0" rtlCol="0" anchor="t">
            <a:spAutoFit/>
          </a:bodyPr>
          <a:lstStyle>
            <a:defPPr>
              <a:defRPr lang="en-US"/>
            </a:defPPr>
            <a:lvl1pPr marR="0" lvl="0" indent="0" defTabSz="1087636" fontAlgn="auto">
              <a:lnSpc>
                <a:spcPct val="110000"/>
              </a:lnSpc>
              <a:spcBef>
                <a:spcPct val="20000"/>
              </a:spcBef>
              <a:spcAft>
                <a:spcPts val="0"/>
              </a:spcAft>
              <a:buClrTx/>
              <a:buSzTx/>
              <a:buFont typeface="Arial"/>
              <a:buNone/>
              <a:tabLst/>
              <a:defRPr kumimoji="0" sz="1400" b="0" i="0" u="none" strike="noStrike" cap="none" spc="0" normalizeH="0" baseline="0">
                <a:ln>
                  <a:noFill/>
                </a:ln>
                <a:solidFill>
                  <a:srgbClr val="000000"/>
                </a:solidFill>
                <a:effectLst/>
                <a:uLnTx/>
                <a:uFillTx/>
                <a:latin typeface="Roboto Condensed Light" panose="02000000000000000000" pitchFamily="2" charset="0"/>
                <a:ea typeface="Roboto Condensed Light" panose="02000000000000000000" pitchFamily="2"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Make a short-term and long-term plan to improve your IT operations with AI and ML. As you observe the success of these initiatives, redo the procedure for other practice areas. </a:t>
            </a:r>
          </a:p>
        </p:txBody>
      </p:sp>
      <p:sp>
        <p:nvSpPr>
          <p:cNvPr id="51" name="TextBox 50">
            <a:extLst>
              <a:ext uri="{FF2B5EF4-FFF2-40B4-BE49-F238E27FC236}">
                <a16:creationId xmlns:a16="http://schemas.microsoft.com/office/drawing/2014/main" id="{963CE121-9A7D-F349-A688-3CEC42D114BE}"/>
              </a:ext>
            </a:extLst>
          </p:cNvPr>
          <p:cNvSpPr txBox="1"/>
          <p:nvPr/>
        </p:nvSpPr>
        <p:spPr>
          <a:xfrm>
            <a:off x="8618646" y="1939655"/>
            <a:ext cx="3021661" cy="524631"/>
          </a:xfrm>
          <a:prstGeom prst="rect">
            <a:avLst/>
          </a:prstGeom>
          <a:noFill/>
        </p:spPr>
        <p:txBody>
          <a:bodyPr wrap="none" lIns="0" tIns="0" rIns="0" bIns="0" rtlCol="0" anchor="t" anchorCtr="0">
            <a:sp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76B7"/>
                </a:solidFill>
                <a:effectLst/>
                <a:uLnTx/>
                <a:uFillTx/>
                <a:latin typeface="Montserrat SemiBold" pitchFamily="2" charset="77"/>
                <a:ea typeface="League Spartan" charset="0"/>
                <a:cs typeface="Poppins" pitchFamily="2" charset="77"/>
              </a:rPr>
              <a:t>5. Develop an adoption plan </a:t>
            </a:r>
          </a:p>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76B7"/>
                </a:solidFill>
                <a:effectLst/>
                <a:uLnTx/>
                <a:uFillTx/>
                <a:latin typeface="Montserrat SemiBold" pitchFamily="2" charset="77"/>
                <a:ea typeface="League Spartan" charset="0"/>
                <a:cs typeface="Poppins" pitchFamily="2" charset="77"/>
              </a:rPr>
              <a:t>and maintenance roadmap</a:t>
            </a:r>
          </a:p>
        </p:txBody>
      </p:sp>
      <p:sp>
        <p:nvSpPr>
          <p:cNvPr id="52" name="Subtitle 2">
            <a:extLst>
              <a:ext uri="{FF2B5EF4-FFF2-40B4-BE49-F238E27FC236}">
                <a16:creationId xmlns:a16="http://schemas.microsoft.com/office/drawing/2014/main" id="{07D27859-6776-C546-A2E9-5BCCBE4AB99B}"/>
              </a:ext>
            </a:extLst>
          </p:cNvPr>
          <p:cNvSpPr txBox="1">
            <a:spLocks/>
          </p:cNvSpPr>
          <p:nvPr/>
        </p:nvSpPr>
        <p:spPr>
          <a:xfrm>
            <a:off x="8618646" y="4549008"/>
            <a:ext cx="2244044" cy="1406988"/>
          </a:xfrm>
          <a:prstGeom prst="rect">
            <a:avLst/>
          </a:prstGeom>
        </p:spPr>
        <p:txBody>
          <a:bodyPr vert="horz" wrap="square" lIns="0" tIns="0" rIns="0" bIns="0" rtlCol="0" anchor="t">
            <a:spAutoFit/>
          </a:bodyPr>
          <a:lstStyle>
            <a:defPPr>
              <a:defRPr lang="en-US"/>
            </a:defPPr>
            <a:lvl1pPr marR="0" lvl="0" indent="0" defTabSz="1087636" fontAlgn="auto">
              <a:lnSpc>
                <a:spcPct val="110000"/>
              </a:lnSpc>
              <a:spcBef>
                <a:spcPct val="20000"/>
              </a:spcBef>
              <a:spcAft>
                <a:spcPts val="0"/>
              </a:spcAft>
              <a:buClrTx/>
              <a:buSzTx/>
              <a:buFont typeface="Arial"/>
              <a:buNone/>
              <a:tabLst/>
              <a:defRPr kumimoji="0" sz="1400" b="0" i="0" u="none" strike="noStrike" cap="none" spc="0" normalizeH="0" baseline="0">
                <a:ln>
                  <a:noFill/>
                </a:ln>
                <a:solidFill>
                  <a:srgbClr val="000000"/>
                </a:solidFill>
                <a:effectLst/>
                <a:uLnTx/>
                <a:uFillTx/>
                <a:latin typeface="Roboto Condensed Light" panose="02000000000000000000" pitchFamily="2" charset="0"/>
                <a:ea typeface="Roboto Condensed Light" panose="02000000000000000000" pitchFamily="2"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You won’t be able to use all AI and ML capabilities. Make a list of primary initiatives that will give you the most benefits. Pick the low-hanging fruits, then expand your AIOps later. </a:t>
            </a:r>
          </a:p>
        </p:txBody>
      </p:sp>
      <p:sp>
        <p:nvSpPr>
          <p:cNvPr id="53" name="TextBox 52">
            <a:extLst>
              <a:ext uri="{FF2B5EF4-FFF2-40B4-BE49-F238E27FC236}">
                <a16:creationId xmlns:a16="http://schemas.microsoft.com/office/drawing/2014/main" id="{47A46C6A-A40B-9243-9B7D-B841561CEA7A}"/>
              </a:ext>
            </a:extLst>
          </p:cNvPr>
          <p:cNvSpPr txBox="1"/>
          <p:nvPr/>
        </p:nvSpPr>
        <p:spPr>
          <a:xfrm>
            <a:off x="8624662" y="4225900"/>
            <a:ext cx="2093522" cy="253787"/>
          </a:xfrm>
          <a:prstGeom prst="rect">
            <a:avLst/>
          </a:prstGeom>
          <a:noFill/>
        </p:spPr>
        <p:txBody>
          <a:bodyPr wrap="none" lIns="0" tIns="0" rIns="0" bIns="0" rtlCol="0" anchor="t" anchorCtr="0">
            <a:sp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94A4A"/>
                </a:solidFill>
                <a:effectLst/>
                <a:uLnTx/>
                <a:uFillTx/>
                <a:latin typeface="Montserrat SemiBold" pitchFamily="2" charset="77"/>
                <a:ea typeface="League Spartan" charset="0"/>
                <a:cs typeface="Poppins" pitchFamily="2" charset="77"/>
              </a:rPr>
              <a:t>4. Design a shortlist</a:t>
            </a:r>
          </a:p>
        </p:txBody>
      </p:sp>
      <p:sp>
        <p:nvSpPr>
          <p:cNvPr id="2" name="Title 1">
            <a:extLst>
              <a:ext uri="{FF2B5EF4-FFF2-40B4-BE49-F238E27FC236}">
                <a16:creationId xmlns:a16="http://schemas.microsoft.com/office/drawing/2014/main" id="{6075BC03-2852-4A49-886F-CEC285201014}"/>
              </a:ext>
            </a:extLst>
          </p:cNvPr>
          <p:cNvSpPr>
            <a:spLocks noGrp="1"/>
          </p:cNvSpPr>
          <p:nvPr>
            <p:ph type="title"/>
          </p:nvPr>
        </p:nvSpPr>
        <p:spPr>
          <a:xfrm>
            <a:off x="339704" y="308812"/>
            <a:ext cx="10516970" cy="807380"/>
          </a:xfrm>
        </p:spPr>
        <p:txBody>
          <a:bodyPr>
            <a:noAutofit/>
          </a:bodyPr>
          <a:lstStyle/>
          <a:p>
            <a:r>
              <a:rPr lang="en-US" sz="2800" dirty="0"/>
              <a:t>Info-Tech’s approach:</a:t>
            </a:r>
            <a:br>
              <a:rPr lang="en-US" sz="2800" dirty="0"/>
            </a:br>
            <a:r>
              <a:rPr lang="en-US" sz="2800" dirty="0"/>
              <a:t>Tackle your AIOps initiatives with a promising plan</a:t>
            </a:r>
          </a:p>
        </p:txBody>
      </p:sp>
      <p:sp>
        <p:nvSpPr>
          <p:cNvPr id="4" name="TextBox 3">
            <a:extLst>
              <a:ext uri="{FF2B5EF4-FFF2-40B4-BE49-F238E27FC236}">
                <a16:creationId xmlns:a16="http://schemas.microsoft.com/office/drawing/2014/main" id="{096D0E3C-5457-45F3-92B4-480B6B28008B}"/>
              </a:ext>
            </a:extLst>
          </p:cNvPr>
          <p:cNvSpPr txBox="1"/>
          <p:nvPr/>
        </p:nvSpPr>
        <p:spPr>
          <a:xfrm>
            <a:off x="2905604" y="3221591"/>
            <a:ext cx="198655" cy="207409"/>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B3242E"/>
                </a:solidFill>
                <a:effectLst/>
                <a:uLnTx/>
                <a:uFillTx/>
                <a:latin typeface="Montserrat SemiBold" pitchFamily="2" charset="77"/>
                <a:ea typeface="+mn-ea"/>
                <a:cs typeface="+mn-cs"/>
              </a:rPr>
              <a:t>1</a:t>
            </a:r>
            <a:endParaRPr kumimoji="0" lang="en-CA" sz="1600" b="1" i="0" u="none" strike="noStrike" kern="1200" cap="none" spc="0" normalizeH="0" baseline="0" noProof="0" dirty="0">
              <a:ln>
                <a:noFill/>
              </a:ln>
              <a:solidFill>
                <a:srgbClr val="B3242E"/>
              </a:solidFill>
              <a:effectLst/>
              <a:uLnTx/>
              <a:uFillTx/>
              <a:latin typeface="Montserrat SemiBold" pitchFamily="2" charset="77"/>
              <a:ea typeface="+mn-ea"/>
              <a:cs typeface="+mn-cs"/>
            </a:endParaRPr>
          </a:p>
        </p:txBody>
      </p:sp>
      <p:sp>
        <p:nvSpPr>
          <p:cNvPr id="5" name="TextBox 4">
            <a:extLst>
              <a:ext uri="{FF2B5EF4-FFF2-40B4-BE49-F238E27FC236}">
                <a16:creationId xmlns:a16="http://schemas.microsoft.com/office/drawing/2014/main" id="{5D38B6D2-9FC3-43AB-8D02-B5DB4383305A}"/>
              </a:ext>
            </a:extLst>
          </p:cNvPr>
          <p:cNvSpPr txBox="1"/>
          <p:nvPr/>
        </p:nvSpPr>
        <p:spPr>
          <a:xfrm>
            <a:off x="3249565" y="3983268"/>
            <a:ext cx="198655" cy="207409"/>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17926"/>
                </a:solidFill>
                <a:effectLst/>
                <a:uLnTx/>
                <a:uFillTx/>
                <a:latin typeface="Montserrat SemiBold" pitchFamily="2" charset="77"/>
                <a:ea typeface="+mn-ea"/>
                <a:cs typeface="+mn-cs"/>
              </a:rPr>
              <a:t>2</a:t>
            </a:r>
            <a:endParaRPr kumimoji="0" lang="en-CA" sz="1600" b="1" i="0" u="none" strike="noStrike" kern="1200" cap="none" spc="0" normalizeH="0" baseline="0" noProof="0" dirty="0">
              <a:ln>
                <a:noFill/>
              </a:ln>
              <a:solidFill>
                <a:srgbClr val="F17926"/>
              </a:solidFill>
              <a:effectLst/>
              <a:uLnTx/>
              <a:uFillTx/>
              <a:latin typeface="Montserrat SemiBold" pitchFamily="2" charset="77"/>
              <a:ea typeface="+mn-ea"/>
              <a:cs typeface="+mn-cs"/>
            </a:endParaRPr>
          </a:p>
        </p:txBody>
      </p:sp>
      <p:sp>
        <p:nvSpPr>
          <p:cNvPr id="6" name="TextBox 5">
            <a:extLst>
              <a:ext uri="{FF2B5EF4-FFF2-40B4-BE49-F238E27FC236}">
                <a16:creationId xmlns:a16="http://schemas.microsoft.com/office/drawing/2014/main" id="{159E2B28-80E2-4946-9701-1035E92B529D}"/>
              </a:ext>
            </a:extLst>
          </p:cNvPr>
          <p:cNvSpPr txBox="1"/>
          <p:nvPr/>
        </p:nvSpPr>
        <p:spPr>
          <a:xfrm>
            <a:off x="2635578" y="4509601"/>
            <a:ext cx="198655" cy="207409"/>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9C47"/>
                </a:solidFill>
                <a:effectLst/>
                <a:uLnTx/>
                <a:uFillTx/>
                <a:latin typeface="Montserrat SemiBold" pitchFamily="2" charset="77"/>
                <a:ea typeface="+mn-ea"/>
                <a:cs typeface="+mn-cs"/>
              </a:rPr>
              <a:t>3</a:t>
            </a:r>
            <a:endParaRPr kumimoji="0" lang="en-CA" sz="1600" b="1" i="0" u="none" strike="noStrike" kern="1200" cap="none" spc="0" normalizeH="0" baseline="0" noProof="0" dirty="0">
              <a:ln>
                <a:noFill/>
              </a:ln>
              <a:solidFill>
                <a:srgbClr val="299C47"/>
              </a:solidFill>
              <a:effectLst/>
              <a:uLnTx/>
              <a:uFillTx/>
              <a:latin typeface="Montserrat SemiBold" pitchFamily="2" charset="77"/>
              <a:ea typeface="+mn-ea"/>
              <a:cs typeface="+mn-cs"/>
            </a:endParaRPr>
          </a:p>
        </p:txBody>
      </p:sp>
      <p:sp>
        <p:nvSpPr>
          <p:cNvPr id="7" name="TextBox 6">
            <a:extLst>
              <a:ext uri="{FF2B5EF4-FFF2-40B4-BE49-F238E27FC236}">
                <a16:creationId xmlns:a16="http://schemas.microsoft.com/office/drawing/2014/main" id="{11B3B3DD-7D47-4194-AA3C-82C3F87E9EAF}"/>
              </a:ext>
            </a:extLst>
          </p:cNvPr>
          <p:cNvSpPr txBox="1"/>
          <p:nvPr/>
        </p:nvSpPr>
        <p:spPr>
          <a:xfrm>
            <a:off x="1894241" y="3990040"/>
            <a:ext cx="198655" cy="207409"/>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94A4A"/>
                </a:solidFill>
                <a:effectLst/>
                <a:uLnTx/>
                <a:uFillTx/>
                <a:latin typeface="Montserrat SemiBold" pitchFamily="2" charset="77"/>
                <a:ea typeface="+mn-ea"/>
                <a:cs typeface="+mn-cs"/>
              </a:rPr>
              <a:t>4</a:t>
            </a:r>
            <a:endParaRPr kumimoji="0" lang="en-CA" sz="1600" b="1" i="0" u="none" strike="noStrike" kern="1200" cap="none" spc="0" normalizeH="0" baseline="0" noProof="0" dirty="0">
              <a:ln>
                <a:noFill/>
              </a:ln>
              <a:solidFill>
                <a:srgbClr val="494A4A"/>
              </a:solidFill>
              <a:effectLst/>
              <a:uLnTx/>
              <a:uFillTx/>
              <a:latin typeface="Montserrat SemiBold" pitchFamily="2" charset="77"/>
              <a:ea typeface="+mn-ea"/>
              <a:cs typeface="+mn-cs"/>
            </a:endParaRPr>
          </a:p>
        </p:txBody>
      </p:sp>
      <p:sp>
        <p:nvSpPr>
          <p:cNvPr id="8" name="TextBox 7">
            <a:extLst>
              <a:ext uri="{FF2B5EF4-FFF2-40B4-BE49-F238E27FC236}">
                <a16:creationId xmlns:a16="http://schemas.microsoft.com/office/drawing/2014/main" id="{877031F6-84E6-4AC2-8E10-E05AF4CFFE91}"/>
              </a:ext>
            </a:extLst>
          </p:cNvPr>
          <p:cNvSpPr txBox="1"/>
          <p:nvPr/>
        </p:nvSpPr>
        <p:spPr>
          <a:xfrm>
            <a:off x="2203422" y="3218086"/>
            <a:ext cx="198655" cy="207409"/>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76B7"/>
                </a:solidFill>
                <a:effectLst/>
                <a:uLnTx/>
                <a:uFillTx/>
                <a:latin typeface="Montserrat SemiBold" pitchFamily="2" charset="77"/>
                <a:ea typeface="+mn-ea"/>
                <a:cs typeface="+mn-cs"/>
              </a:rPr>
              <a:t>5</a:t>
            </a:r>
            <a:endParaRPr kumimoji="0" lang="en-CA" sz="1600" b="1" i="0" u="none" strike="noStrike" kern="1200" cap="none" spc="0" normalizeH="0" baseline="0" noProof="0" dirty="0">
              <a:ln>
                <a:noFill/>
              </a:ln>
              <a:solidFill>
                <a:srgbClr val="2576B7"/>
              </a:solidFill>
              <a:effectLst/>
              <a:uLnTx/>
              <a:uFillTx/>
              <a:latin typeface="Montserrat SemiBold" pitchFamily="2" charset="77"/>
              <a:ea typeface="+mn-ea"/>
              <a:cs typeface="+mn-cs"/>
            </a:endParaRPr>
          </a:p>
        </p:txBody>
      </p:sp>
      <p:sp>
        <p:nvSpPr>
          <p:cNvPr id="9" name="Arrow: Curved Left 8">
            <a:extLst>
              <a:ext uri="{FF2B5EF4-FFF2-40B4-BE49-F238E27FC236}">
                <a16:creationId xmlns:a16="http://schemas.microsoft.com/office/drawing/2014/main" id="{288E038C-90BE-4B49-BE4D-F515D3DB8703}"/>
              </a:ext>
            </a:extLst>
          </p:cNvPr>
          <p:cNvSpPr/>
          <p:nvPr/>
        </p:nvSpPr>
        <p:spPr>
          <a:xfrm>
            <a:off x="7758545" y="2053142"/>
            <a:ext cx="538380" cy="1779886"/>
          </a:xfrm>
          <a:prstGeom prst="curvedLeftArrow">
            <a:avLst/>
          </a:prstGeom>
          <a:solidFill>
            <a:srgbClr val="B3242E"/>
          </a:solidFill>
          <a:ln>
            <a:noFill/>
          </a:ln>
        </p:spPr>
        <p:txBody>
          <a:bodyPr lIns="25394" tIns="25394" rIns="25394" bIns="25394" anchor="ct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CA" sz="1092"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10" name="Arrow: Curved Left 9">
            <a:extLst>
              <a:ext uri="{FF2B5EF4-FFF2-40B4-BE49-F238E27FC236}">
                <a16:creationId xmlns:a16="http://schemas.microsoft.com/office/drawing/2014/main" id="{D8C190B3-EBFA-4093-880B-2CABDE3E85BA}"/>
              </a:ext>
            </a:extLst>
          </p:cNvPr>
          <p:cNvSpPr/>
          <p:nvPr/>
        </p:nvSpPr>
        <p:spPr>
          <a:xfrm>
            <a:off x="7861246" y="4058149"/>
            <a:ext cx="538380" cy="1779886"/>
          </a:xfrm>
          <a:prstGeom prst="curvedLeftArrow">
            <a:avLst/>
          </a:prstGeom>
          <a:solidFill>
            <a:srgbClr val="F17926"/>
          </a:solidFill>
          <a:ln>
            <a:noFill/>
          </a:ln>
        </p:spPr>
        <p:txBody>
          <a:bodyPr lIns="25394" tIns="25394" rIns="25394" bIns="25394" anchor="ct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CA" sz="1092"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11" name="Arrow: Curved Up 10">
            <a:extLst>
              <a:ext uri="{FF2B5EF4-FFF2-40B4-BE49-F238E27FC236}">
                <a16:creationId xmlns:a16="http://schemas.microsoft.com/office/drawing/2014/main" id="{818700EE-52B0-4124-80A4-3F5264E12286}"/>
              </a:ext>
            </a:extLst>
          </p:cNvPr>
          <p:cNvSpPr/>
          <p:nvPr/>
        </p:nvSpPr>
        <p:spPr>
          <a:xfrm>
            <a:off x="7330877" y="6127720"/>
            <a:ext cx="2373746" cy="515691"/>
          </a:xfrm>
          <a:prstGeom prst="curvedUpArrow">
            <a:avLst/>
          </a:prstGeom>
          <a:solidFill>
            <a:schemeClr val="accent4"/>
          </a:solidFill>
          <a:ln w="12700" cap="flat">
            <a:noFill/>
            <a:miter lim="400000"/>
          </a:ln>
          <a:effectLst/>
        </p:spPr>
        <p:txBody>
          <a:bodyPr lIns="25394" tIns="25394" rIns="25394" bIns="25394" anchor="ctr"/>
          <a:lstStyle/>
          <a:p>
            <a:pPr marL="0" marR="0" lvl="0" indent="0" algn="ctr" defTabSz="554492" rtl="0" eaLnBrk="1" fontAlgn="auto" latinLnBrk="0" hangingPunct="1">
              <a:lnSpc>
                <a:spcPct val="110000"/>
              </a:lnSpc>
              <a:spcBef>
                <a:spcPts val="0"/>
              </a:spcBef>
              <a:spcAft>
                <a:spcPts val="0"/>
              </a:spcAft>
              <a:buClrTx/>
              <a:buSzTx/>
              <a:buFontTx/>
              <a:buNone/>
              <a:tabLst/>
              <a:defRPr/>
            </a:pPr>
            <a:endParaRPr kumimoji="0" lang="en-CA" sz="1600" b="0" i="0" u="none" strike="noStrike" kern="0" cap="none" spc="0" normalizeH="0" baseline="0" noProof="0" dirty="0">
              <a:ln>
                <a:noFill/>
              </a:ln>
              <a:solidFill>
                <a:srgbClr val="000000"/>
              </a:solidFill>
              <a:effectLst/>
              <a:uLnTx/>
              <a:uFillTx/>
              <a:latin typeface="Arial" panose="020B0604020202020204" pitchFamily="34" charset="0"/>
              <a:ea typeface="Roboto Condensed Light" panose="02000000000000000000" pitchFamily="2" charset="0"/>
              <a:cs typeface="Lato Light" panose="020F0502020204030203" pitchFamily="34" charset="0"/>
            </a:endParaRPr>
          </a:p>
        </p:txBody>
      </p:sp>
      <p:sp>
        <p:nvSpPr>
          <p:cNvPr id="13" name="Arrow: Curved Up 12">
            <a:extLst>
              <a:ext uri="{FF2B5EF4-FFF2-40B4-BE49-F238E27FC236}">
                <a16:creationId xmlns:a16="http://schemas.microsoft.com/office/drawing/2014/main" id="{7E4D9C5C-2DC9-4C8F-A652-6E8591308F44}"/>
              </a:ext>
            </a:extLst>
          </p:cNvPr>
          <p:cNvSpPr/>
          <p:nvPr/>
        </p:nvSpPr>
        <p:spPr>
          <a:xfrm rot="16200000">
            <a:off x="10591218" y="3172847"/>
            <a:ext cx="2037372" cy="620251"/>
          </a:xfrm>
          <a:prstGeom prst="curvedUpArrow">
            <a:avLst/>
          </a:prstGeom>
          <a:solidFill>
            <a:schemeClr val="accent5"/>
          </a:solidFill>
          <a:ln w="12700" cap="flat">
            <a:noFill/>
            <a:miter lim="400000"/>
          </a:ln>
          <a:effectLst/>
        </p:spPr>
        <p:txBody>
          <a:bodyPr lIns="25394" tIns="25394" rIns="25394" bIns="25394" anchor="ctr"/>
          <a:lstStyle/>
          <a:p>
            <a:pPr marL="0" marR="0" lvl="0" indent="0" algn="ctr" defTabSz="554492" rtl="0" eaLnBrk="1" fontAlgn="auto" latinLnBrk="0" hangingPunct="1">
              <a:lnSpc>
                <a:spcPct val="110000"/>
              </a:lnSpc>
              <a:spcBef>
                <a:spcPts val="0"/>
              </a:spcBef>
              <a:spcAft>
                <a:spcPts val="0"/>
              </a:spcAft>
              <a:buClrTx/>
              <a:buSzTx/>
              <a:buFontTx/>
              <a:buNone/>
              <a:tabLst/>
              <a:defRPr/>
            </a:pPr>
            <a:endParaRPr kumimoji="0" lang="en-CA" sz="1600" b="0" i="0" u="none" strike="noStrike" kern="0" cap="none" spc="0" normalizeH="0" baseline="0" noProof="0" dirty="0">
              <a:ln>
                <a:noFill/>
              </a:ln>
              <a:solidFill>
                <a:srgbClr val="000000"/>
              </a:solidFill>
              <a:effectLst/>
              <a:uLnTx/>
              <a:uFillTx/>
              <a:latin typeface="Arial" panose="020B0604020202020204" pitchFamily="34" charset="0"/>
              <a:ea typeface="Roboto Condensed Light" panose="02000000000000000000" pitchFamily="2" charset="0"/>
              <a:cs typeface="Lato Light" panose="020F0502020204030203" pitchFamily="34" charset="0"/>
            </a:endParaRPr>
          </a:p>
        </p:txBody>
      </p:sp>
      <p:sp>
        <p:nvSpPr>
          <p:cNvPr id="14" name="Arrow: Curved Up 13">
            <a:extLst>
              <a:ext uri="{FF2B5EF4-FFF2-40B4-BE49-F238E27FC236}">
                <a16:creationId xmlns:a16="http://schemas.microsoft.com/office/drawing/2014/main" id="{90BC9AAD-9693-46E9-9ECF-A16CB04011F1}"/>
              </a:ext>
            </a:extLst>
          </p:cNvPr>
          <p:cNvSpPr/>
          <p:nvPr/>
        </p:nvSpPr>
        <p:spPr>
          <a:xfrm rot="10800000">
            <a:off x="7207107" y="1165568"/>
            <a:ext cx="2373746" cy="515691"/>
          </a:xfrm>
          <a:prstGeom prst="curvedUpArrow">
            <a:avLst/>
          </a:prstGeom>
          <a:solidFill>
            <a:schemeClr val="accent1"/>
          </a:solidFill>
          <a:ln w="12700" cap="flat">
            <a:noFill/>
            <a:miter lim="400000"/>
          </a:ln>
          <a:effectLst/>
        </p:spPr>
        <p:txBody>
          <a:bodyPr lIns="25394" tIns="25394" rIns="25394" bIns="25394" anchor="ctr"/>
          <a:lstStyle/>
          <a:p>
            <a:pPr marL="0" marR="0" lvl="0" indent="0" algn="ctr" defTabSz="554492" rtl="0" eaLnBrk="1" fontAlgn="auto" latinLnBrk="0" hangingPunct="1">
              <a:lnSpc>
                <a:spcPct val="110000"/>
              </a:lnSpc>
              <a:spcBef>
                <a:spcPts val="0"/>
              </a:spcBef>
              <a:spcAft>
                <a:spcPts val="0"/>
              </a:spcAft>
              <a:buClrTx/>
              <a:buSzTx/>
              <a:buFontTx/>
              <a:buNone/>
              <a:tabLst/>
              <a:defRPr/>
            </a:pPr>
            <a:endParaRPr kumimoji="0" lang="en-CA" sz="1600" b="0" i="0" u="none" strike="noStrike" kern="0" cap="none" spc="0" normalizeH="0" baseline="0" noProof="0" dirty="0">
              <a:ln>
                <a:noFill/>
              </a:ln>
              <a:solidFill>
                <a:srgbClr val="000000"/>
              </a:solidFill>
              <a:effectLst/>
              <a:uLnTx/>
              <a:uFillTx/>
              <a:latin typeface="Arial" panose="020B0604020202020204" pitchFamily="34" charset="0"/>
              <a:ea typeface="Roboto Condensed Light" panose="02000000000000000000" pitchFamily="2" charset="0"/>
              <a:cs typeface="Lato Light" panose="020F0502020204030203" pitchFamily="34" charset="0"/>
            </a:endParaRPr>
          </a:p>
        </p:txBody>
      </p:sp>
      <p:sp>
        <p:nvSpPr>
          <p:cNvPr id="17" name="Freeform 1045">
            <a:extLst>
              <a:ext uri="{FF2B5EF4-FFF2-40B4-BE49-F238E27FC236}">
                <a16:creationId xmlns:a16="http://schemas.microsoft.com/office/drawing/2014/main" id="{F415C012-3A0C-4587-837F-AAA61601999F}"/>
              </a:ext>
            </a:extLst>
          </p:cNvPr>
          <p:cNvSpPr>
            <a:spLocks noChangeAspect="1" noChangeArrowheads="1"/>
          </p:cNvSpPr>
          <p:nvPr/>
        </p:nvSpPr>
        <p:spPr bwMode="auto">
          <a:xfrm>
            <a:off x="3443479" y="2215240"/>
            <a:ext cx="526365" cy="526365"/>
          </a:xfrm>
          <a:custGeom>
            <a:avLst/>
            <a:gdLst>
              <a:gd name="T0" fmla="*/ 1715332 w 283803"/>
              <a:gd name="T1" fmla="*/ 5101162 h 283804"/>
              <a:gd name="T2" fmla="*/ 1649710 w 283803"/>
              <a:gd name="T3" fmla="*/ 4346955 h 283804"/>
              <a:gd name="T4" fmla="*/ 1649710 w 283803"/>
              <a:gd name="T5" fmla="*/ 4529725 h 283804"/>
              <a:gd name="T6" fmla="*/ 1200177 w 283803"/>
              <a:gd name="T7" fmla="*/ 4346955 h 283804"/>
              <a:gd name="T8" fmla="*/ 602831 w 283803"/>
              <a:gd name="T9" fmla="*/ 4438361 h 283804"/>
              <a:gd name="T10" fmla="*/ 4561335 w 283803"/>
              <a:gd name="T11" fmla="*/ 4282097 h 283804"/>
              <a:gd name="T12" fmla="*/ 5021272 w 283803"/>
              <a:gd name="T13" fmla="*/ 4112093 h 283804"/>
              <a:gd name="T14" fmla="*/ 3443430 w 283803"/>
              <a:gd name="T15" fmla="*/ 4112093 h 283804"/>
              <a:gd name="T16" fmla="*/ 3910685 w 283803"/>
              <a:gd name="T17" fmla="*/ 4282097 h 283804"/>
              <a:gd name="T18" fmla="*/ 4707319 w 283803"/>
              <a:gd name="T19" fmla="*/ 3807567 h 283804"/>
              <a:gd name="T20" fmla="*/ 4875242 w 283803"/>
              <a:gd name="T21" fmla="*/ 4593718 h 283804"/>
              <a:gd name="T22" fmla="*/ 4707319 w 283803"/>
              <a:gd name="T23" fmla="*/ 3807567 h 283804"/>
              <a:gd name="T24" fmla="*/ 4085923 w 283803"/>
              <a:gd name="T25" fmla="*/ 4282097 h 283804"/>
              <a:gd name="T26" fmla="*/ 3268217 w 283803"/>
              <a:gd name="T27" fmla="*/ 4112093 h 283804"/>
              <a:gd name="T28" fmla="*/ 1293303 w 283803"/>
              <a:gd name="T29" fmla="*/ 3941783 h 283804"/>
              <a:gd name="T30" fmla="*/ 1201926 w 283803"/>
              <a:gd name="T31" fmla="*/ 3458536 h 283804"/>
              <a:gd name="T32" fmla="*/ 694239 w 283803"/>
              <a:gd name="T33" fmla="*/ 3990873 h 283804"/>
              <a:gd name="T34" fmla="*/ 1733735 w 283803"/>
              <a:gd name="T35" fmla="*/ 3141256 h 283804"/>
              <a:gd name="T36" fmla="*/ 1649981 w 283803"/>
              <a:gd name="T37" fmla="*/ 3942972 h 283804"/>
              <a:gd name="T38" fmla="*/ 2372163 w 283803"/>
              <a:gd name="T39" fmla="*/ 2998961 h 283804"/>
              <a:gd name="T40" fmla="*/ 2189386 w 283803"/>
              <a:gd name="T41" fmla="*/ 2998961 h 283804"/>
              <a:gd name="T42" fmla="*/ 4561335 w 283803"/>
              <a:gd name="T43" fmla="*/ 3161744 h 283804"/>
              <a:gd name="T44" fmla="*/ 5021272 w 283803"/>
              <a:gd name="T45" fmla="*/ 2986506 h 283804"/>
              <a:gd name="T46" fmla="*/ 3443430 w 283803"/>
              <a:gd name="T47" fmla="*/ 2986506 h 283804"/>
              <a:gd name="T48" fmla="*/ 3910685 w 283803"/>
              <a:gd name="T49" fmla="*/ 3161744 h 283804"/>
              <a:gd name="T50" fmla="*/ 4707319 w 283803"/>
              <a:gd name="T51" fmla="*/ 2665284 h 283804"/>
              <a:gd name="T52" fmla="*/ 4875242 w 283803"/>
              <a:gd name="T53" fmla="*/ 3482946 h 283804"/>
              <a:gd name="T54" fmla="*/ 4707319 w 283803"/>
              <a:gd name="T55" fmla="*/ 2665284 h 283804"/>
              <a:gd name="T56" fmla="*/ 4085923 w 283803"/>
              <a:gd name="T57" fmla="*/ 3161744 h 283804"/>
              <a:gd name="T58" fmla="*/ 3268217 w 283803"/>
              <a:gd name="T59" fmla="*/ 2986506 h 283804"/>
              <a:gd name="T60" fmla="*/ 1801446 w 283803"/>
              <a:gd name="T61" fmla="*/ 2490779 h 283804"/>
              <a:gd name="T62" fmla="*/ 689030 w 283803"/>
              <a:gd name="T63" fmla="*/ 2411450 h 283804"/>
              <a:gd name="T64" fmla="*/ 5363377 w 283803"/>
              <a:gd name="T65" fmla="*/ 4918481 h 283804"/>
              <a:gd name="T66" fmla="*/ 688885 w 283803"/>
              <a:gd name="T67" fmla="*/ 1840326 h 283804"/>
              <a:gd name="T68" fmla="*/ 688885 w 283803"/>
              <a:gd name="T69" fmla="*/ 2023052 h 283804"/>
              <a:gd name="T70" fmla="*/ 5236785 w 283803"/>
              <a:gd name="T71" fmla="*/ 1750009 h 283804"/>
              <a:gd name="T72" fmla="*/ 5099711 w 283803"/>
              <a:gd name="T73" fmla="*/ 1867151 h 283804"/>
              <a:gd name="T74" fmla="*/ 4303116 w 283803"/>
              <a:gd name="T75" fmla="*/ 1750009 h 283804"/>
              <a:gd name="T76" fmla="*/ 4185983 w 283803"/>
              <a:gd name="T77" fmla="*/ 1867151 h 283804"/>
              <a:gd name="T78" fmla="*/ 4783683 w 283803"/>
              <a:gd name="T79" fmla="*/ 1804787 h 283804"/>
              <a:gd name="T80" fmla="*/ 3062757 w 283803"/>
              <a:gd name="T81" fmla="*/ 1428904 h 283804"/>
              <a:gd name="T82" fmla="*/ 5507180 w 283803"/>
              <a:gd name="T83" fmla="*/ 1572520 h 283804"/>
              <a:gd name="T84" fmla="*/ 2285493 w 283803"/>
              <a:gd name="T85" fmla="*/ 1237459 h 283804"/>
              <a:gd name="T86" fmla="*/ 1618251 w 283803"/>
              <a:gd name="T87" fmla="*/ 1328815 h 283804"/>
              <a:gd name="T88" fmla="*/ 1357067 w 283803"/>
              <a:gd name="T89" fmla="*/ 1328815 h 283804"/>
              <a:gd name="T90" fmla="*/ 690756 w 283803"/>
              <a:gd name="T91" fmla="*/ 1237459 h 283804"/>
              <a:gd name="T92" fmla="*/ 2954886 w 283803"/>
              <a:gd name="T93" fmla="*/ 682082 h 283804"/>
              <a:gd name="T94" fmla="*/ 546440 w 283803"/>
              <a:gd name="T95" fmla="*/ 172340 h 283804"/>
              <a:gd name="T96" fmla="*/ 3982993 w 283803"/>
              <a:gd name="T97" fmla="*/ 5492937 h 283804"/>
              <a:gd name="T98" fmla="*/ 2753573 w 283803"/>
              <a:gd name="T99" fmla="*/ 4782063 h 283804"/>
              <a:gd name="T100" fmla="*/ 4356853 w 283803"/>
              <a:gd name="T101" fmla="*/ 538492 h 283804"/>
              <a:gd name="T102" fmla="*/ 2954886 w 283803"/>
              <a:gd name="T103" fmla="*/ 854425 h 283804"/>
              <a:gd name="T104" fmla="*/ 546440 w 283803"/>
              <a:gd name="T105" fmla="*/ 172340 h 283804"/>
              <a:gd name="T106" fmla="*/ 4529394 w 283803"/>
              <a:gd name="T107" fmla="*/ 1256587 h 283804"/>
              <a:gd name="T108" fmla="*/ 5363377 w 283803"/>
              <a:gd name="T109" fmla="*/ 5097997 h 283804"/>
              <a:gd name="T110" fmla="*/ 546440 w 283803"/>
              <a:gd name="T111" fmla="*/ 5672411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3803" h="283804">
                <a:moveTo>
                  <a:pt x="34471" y="246063"/>
                </a:moveTo>
                <a:lnTo>
                  <a:pt x="85819" y="246063"/>
                </a:lnTo>
                <a:cubicBezTo>
                  <a:pt x="88333" y="246063"/>
                  <a:pt x="90128" y="248261"/>
                  <a:pt x="90128" y="250826"/>
                </a:cubicBezTo>
                <a:cubicBezTo>
                  <a:pt x="90128" y="253024"/>
                  <a:pt x="88333" y="255222"/>
                  <a:pt x="85819" y="255222"/>
                </a:cubicBezTo>
                <a:lnTo>
                  <a:pt x="34471" y="255222"/>
                </a:lnTo>
                <a:cubicBezTo>
                  <a:pt x="31958" y="255222"/>
                  <a:pt x="30162" y="253024"/>
                  <a:pt x="30162" y="250826"/>
                </a:cubicBezTo>
                <a:cubicBezTo>
                  <a:pt x="30162" y="248261"/>
                  <a:pt x="31958" y="246063"/>
                  <a:pt x="34471" y="246063"/>
                </a:cubicBezTo>
                <a:close/>
                <a:moveTo>
                  <a:pt x="82536" y="217488"/>
                </a:moveTo>
                <a:lnTo>
                  <a:pt x="114314" y="217488"/>
                </a:lnTo>
                <a:cubicBezTo>
                  <a:pt x="116505" y="217488"/>
                  <a:pt x="118697" y="219774"/>
                  <a:pt x="118697" y="222060"/>
                </a:cubicBezTo>
                <a:cubicBezTo>
                  <a:pt x="118697" y="224346"/>
                  <a:pt x="116505" y="226632"/>
                  <a:pt x="114314" y="226632"/>
                </a:cubicBezTo>
                <a:lnTo>
                  <a:pt x="82536" y="226632"/>
                </a:lnTo>
                <a:cubicBezTo>
                  <a:pt x="79979" y="226632"/>
                  <a:pt x="77787" y="224346"/>
                  <a:pt x="77787" y="222060"/>
                </a:cubicBezTo>
                <a:cubicBezTo>
                  <a:pt x="77787" y="219774"/>
                  <a:pt x="79979" y="217488"/>
                  <a:pt x="82536" y="217488"/>
                </a:cubicBezTo>
                <a:close/>
                <a:moveTo>
                  <a:pt x="34483" y="217488"/>
                </a:moveTo>
                <a:lnTo>
                  <a:pt x="60047" y="217488"/>
                </a:lnTo>
                <a:cubicBezTo>
                  <a:pt x="62567" y="217488"/>
                  <a:pt x="64727" y="219774"/>
                  <a:pt x="64727" y="222060"/>
                </a:cubicBezTo>
                <a:cubicBezTo>
                  <a:pt x="64727" y="224346"/>
                  <a:pt x="62567" y="226632"/>
                  <a:pt x="60047" y="226632"/>
                </a:cubicBezTo>
                <a:lnTo>
                  <a:pt x="34483" y="226632"/>
                </a:lnTo>
                <a:cubicBezTo>
                  <a:pt x="31963" y="226632"/>
                  <a:pt x="30162" y="224346"/>
                  <a:pt x="30162" y="222060"/>
                </a:cubicBezTo>
                <a:cubicBezTo>
                  <a:pt x="30162" y="219774"/>
                  <a:pt x="31963" y="217488"/>
                  <a:pt x="34483" y="217488"/>
                </a:cubicBezTo>
                <a:close/>
                <a:moveTo>
                  <a:pt x="235512" y="198650"/>
                </a:moveTo>
                <a:cubicBezTo>
                  <a:pt x="231129" y="198650"/>
                  <a:pt x="228207" y="202194"/>
                  <a:pt x="228207" y="205737"/>
                </a:cubicBezTo>
                <a:lnTo>
                  <a:pt x="228207" y="214242"/>
                </a:lnTo>
                <a:cubicBezTo>
                  <a:pt x="228207" y="218494"/>
                  <a:pt x="231129" y="221329"/>
                  <a:pt x="235512" y="221329"/>
                </a:cubicBezTo>
                <a:lnTo>
                  <a:pt x="243913" y="221329"/>
                </a:lnTo>
                <a:cubicBezTo>
                  <a:pt x="247931" y="221329"/>
                  <a:pt x="251219" y="218494"/>
                  <a:pt x="251219" y="214242"/>
                </a:cubicBezTo>
                <a:lnTo>
                  <a:pt x="251219" y="205737"/>
                </a:lnTo>
                <a:cubicBezTo>
                  <a:pt x="251219" y="202194"/>
                  <a:pt x="247931" y="198650"/>
                  <a:pt x="243913" y="198650"/>
                </a:cubicBezTo>
                <a:lnTo>
                  <a:pt x="235512" y="198650"/>
                </a:lnTo>
                <a:close/>
                <a:moveTo>
                  <a:pt x="179584" y="198650"/>
                </a:moveTo>
                <a:cubicBezTo>
                  <a:pt x="175566" y="198650"/>
                  <a:pt x="172279" y="202194"/>
                  <a:pt x="172279" y="205737"/>
                </a:cubicBezTo>
                <a:lnTo>
                  <a:pt x="172279" y="214242"/>
                </a:lnTo>
                <a:cubicBezTo>
                  <a:pt x="172279" y="218494"/>
                  <a:pt x="175566" y="221329"/>
                  <a:pt x="179584" y="221329"/>
                </a:cubicBezTo>
                <a:lnTo>
                  <a:pt x="188350" y="221329"/>
                </a:lnTo>
                <a:cubicBezTo>
                  <a:pt x="192368" y="221329"/>
                  <a:pt x="195656" y="218494"/>
                  <a:pt x="195656" y="214242"/>
                </a:cubicBezTo>
                <a:lnTo>
                  <a:pt x="195656" y="205737"/>
                </a:lnTo>
                <a:cubicBezTo>
                  <a:pt x="195656" y="202194"/>
                  <a:pt x="192368" y="198650"/>
                  <a:pt x="188350" y="198650"/>
                </a:cubicBezTo>
                <a:lnTo>
                  <a:pt x="179584" y="198650"/>
                </a:lnTo>
                <a:close/>
                <a:moveTo>
                  <a:pt x="235512" y="190500"/>
                </a:moveTo>
                <a:lnTo>
                  <a:pt x="243913" y="190500"/>
                </a:lnTo>
                <a:cubicBezTo>
                  <a:pt x="253045" y="190500"/>
                  <a:pt x="259985" y="197233"/>
                  <a:pt x="259985" y="205737"/>
                </a:cubicBezTo>
                <a:lnTo>
                  <a:pt x="259985" y="214242"/>
                </a:lnTo>
                <a:cubicBezTo>
                  <a:pt x="259985" y="222746"/>
                  <a:pt x="253045" y="229834"/>
                  <a:pt x="243913" y="229834"/>
                </a:cubicBezTo>
                <a:lnTo>
                  <a:pt x="235512" y="229834"/>
                </a:lnTo>
                <a:cubicBezTo>
                  <a:pt x="226381" y="229834"/>
                  <a:pt x="219075" y="222746"/>
                  <a:pt x="219075" y="214242"/>
                </a:cubicBezTo>
                <a:lnTo>
                  <a:pt x="219075" y="205737"/>
                </a:lnTo>
                <a:cubicBezTo>
                  <a:pt x="219075" y="197233"/>
                  <a:pt x="226381" y="190500"/>
                  <a:pt x="235512" y="190500"/>
                </a:cubicBezTo>
                <a:close/>
                <a:moveTo>
                  <a:pt x="179584" y="190500"/>
                </a:moveTo>
                <a:lnTo>
                  <a:pt x="188350" y="190500"/>
                </a:lnTo>
                <a:cubicBezTo>
                  <a:pt x="197117" y="190500"/>
                  <a:pt x="204422" y="197233"/>
                  <a:pt x="204422" y="205737"/>
                </a:cubicBezTo>
                <a:lnTo>
                  <a:pt x="204422" y="214242"/>
                </a:lnTo>
                <a:cubicBezTo>
                  <a:pt x="204422" y="222746"/>
                  <a:pt x="197117" y="229834"/>
                  <a:pt x="188350" y="229834"/>
                </a:cubicBezTo>
                <a:lnTo>
                  <a:pt x="179584" y="229834"/>
                </a:lnTo>
                <a:cubicBezTo>
                  <a:pt x="170818" y="229834"/>
                  <a:pt x="163512" y="222746"/>
                  <a:pt x="163512" y="214242"/>
                </a:cubicBezTo>
                <a:lnTo>
                  <a:pt x="163512" y="205737"/>
                </a:lnTo>
                <a:cubicBezTo>
                  <a:pt x="163512" y="197233"/>
                  <a:pt x="170818" y="190500"/>
                  <a:pt x="179584" y="190500"/>
                </a:cubicBezTo>
                <a:close/>
                <a:moveTo>
                  <a:pt x="60134" y="173038"/>
                </a:moveTo>
                <a:cubicBezTo>
                  <a:pt x="62801" y="173038"/>
                  <a:pt x="64706" y="175236"/>
                  <a:pt x="64706" y="177434"/>
                </a:cubicBezTo>
                <a:lnTo>
                  <a:pt x="64706" y="197217"/>
                </a:lnTo>
                <a:cubicBezTo>
                  <a:pt x="64706" y="199415"/>
                  <a:pt x="62801" y="201247"/>
                  <a:pt x="60134" y="201247"/>
                </a:cubicBezTo>
                <a:cubicBezTo>
                  <a:pt x="57467" y="201247"/>
                  <a:pt x="55562" y="199415"/>
                  <a:pt x="55562" y="197217"/>
                </a:cubicBezTo>
                <a:lnTo>
                  <a:pt x="55562" y="177434"/>
                </a:lnTo>
                <a:cubicBezTo>
                  <a:pt x="55562" y="175236"/>
                  <a:pt x="57467" y="173038"/>
                  <a:pt x="60134" y="173038"/>
                </a:cubicBezTo>
                <a:close/>
                <a:moveTo>
                  <a:pt x="34734" y="161925"/>
                </a:moveTo>
                <a:cubicBezTo>
                  <a:pt x="37020" y="161925"/>
                  <a:pt x="39306" y="163689"/>
                  <a:pt x="39306" y="166158"/>
                </a:cubicBezTo>
                <a:lnTo>
                  <a:pt x="39306" y="195792"/>
                </a:lnTo>
                <a:cubicBezTo>
                  <a:pt x="39306" y="197908"/>
                  <a:pt x="37020" y="199672"/>
                  <a:pt x="34734" y="199672"/>
                </a:cubicBezTo>
                <a:cubicBezTo>
                  <a:pt x="32067" y="199672"/>
                  <a:pt x="30162" y="197908"/>
                  <a:pt x="30162" y="195792"/>
                </a:cubicBezTo>
                <a:lnTo>
                  <a:pt x="30162" y="166158"/>
                </a:lnTo>
                <a:cubicBezTo>
                  <a:pt x="30162" y="163689"/>
                  <a:pt x="32067" y="161925"/>
                  <a:pt x="34734" y="161925"/>
                </a:cubicBezTo>
                <a:close/>
                <a:moveTo>
                  <a:pt x="86741" y="157163"/>
                </a:moveTo>
                <a:cubicBezTo>
                  <a:pt x="89408" y="157163"/>
                  <a:pt x="91694" y="158970"/>
                  <a:pt x="91694" y="161500"/>
                </a:cubicBezTo>
                <a:lnTo>
                  <a:pt x="91694" y="197276"/>
                </a:lnTo>
                <a:cubicBezTo>
                  <a:pt x="91694" y="199445"/>
                  <a:pt x="89408" y="201252"/>
                  <a:pt x="86741" y="201252"/>
                </a:cubicBezTo>
                <a:cubicBezTo>
                  <a:pt x="84455" y="201252"/>
                  <a:pt x="82550" y="199445"/>
                  <a:pt x="82550" y="197276"/>
                </a:cubicBezTo>
                <a:lnTo>
                  <a:pt x="82550" y="161500"/>
                </a:lnTo>
                <a:cubicBezTo>
                  <a:pt x="82550" y="158970"/>
                  <a:pt x="84455" y="157163"/>
                  <a:pt x="86741" y="157163"/>
                </a:cubicBezTo>
                <a:close/>
                <a:moveTo>
                  <a:pt x="114109" y="146050"/>
                </a:moveTo>
                <a:cubicBezTo>
                  <a:pt x="116395" y="146050"/>
                  <a:pt x="118681" y="147866"/>
                  <a:pt x="118681" y="150045"/>
                </a:cubicBezTo>
                <a:lnTo>
                  <a:pt x="118681" y="197255"/>
                </a:lnTo>
                <a:cubicBezTo>
                  <a:pt x="118681" y="199434"/>
                  <a:pt x="116395" y="201250"/>
                  <a:pt x="114109" y="201250"/>
                </a:cubicBezTo>
                <a:cubicBezTo>
                  <a:pt x="111823" y="201250"/>
                  <a:pt x="109537" y="199434"/>
                  <a:pt x="109537" y="197255"/>
                </a:cubicBezTo>
                <a:lnTo>
                  <a:pt x="109537" y="150045"/>
                </a:lnTo>
                <a:cubicBezTo>
                  <a:pt x="109537" y="147866"/>
                  <a:pt x="111823" y="146050"/>
                  <a:pt x="114109" y="146050"/>
                </a:cubicBezTo>
                <a:close/>
                <a:moveTo>
                  <a:pt x="235512" y="142116"/>
                </a:moveTo>
                <a:cubicBezTo>
                  <a:pt x="231129" y="142116"/>
                  <a:pt x="228207" y="145404"/>
                  <a:pt x="228207" y="149422"/>
                </a:cubicBezTo>
                <a:lnTo>
                  <a:pt x="228207" y="158188"/>
                </a:lnTo>
                <a:cubicBezTo>
                  <a:pt x="228207" y="162206"/>
                  <a:pt x="231129" y="165493"/>
                  <a:pt x="235512" y="165493"/>
                </a:cubicBezTo>
                <a:lnTo>
                  <a:pt x="243913" y="165493"/>
                </a:lnTo>
                <a:cubicBezTo>
                  <a:pt x="247931" y="165493"/>
                  <a:pt x="251219" y="162206"/>
                  <a:pt x="251219" y="158188"/>
                </a:cubicBezTo>
                <a:lnTo>
                  <a:pt x="251219" y="149422"/>
                </a:lnTo>
                <a:cubicBezTo>
                  <a:pt x="251219" y="145404"/>
                  <a:pt x="247931" y="142116"/>
                  <a:pt x="243913" y="142116"/>
                </a:cubicBezTo>
                <a:lnTo>
                  <a:pt x="235512" y="142116"/>
                </a:lnTo>
                <a:close/>
                <a:moveTo>
                  <a:pt x="179584" y="142116"/>
                </a:moveTo>
                <a:cubicBezTo>
                  <a:pt x="175566" y="142116"/>
                  <a:pt x="172279" y="145404"/>
                  <a:pt x="172279" y="149422"/>
                </a:cubicBezTo>
                <a:lnTo>
                  <a:pt x="172279" y="158188"/>
                </a:lnTo>
                <a:cubicBezTo>
                  <a:pt x="172279" y="162206"/>
                  <a:pt x="175566" y="165493"/>
                  <a:pt x="179584" y="165493"/>
                </a:cubicBezTo>
                <a:lnTo>
                  <a:pt x="188350" y="165493"/>
                </a:lnTo>
                <a:cubicBezTo>
                  <a:pt x="192368" y="165493"/>
                  <a:pt x="195656" y="162206"/>
                  <a:pt x="195656" y="158188"/>
                </a:cubicBezTo>
                <a:lnTo>
                  <a:pt x="195656" y="149422"/>
                </a:lnTo>
                <a:cubicBezTo>
                  <a:pt x="195656" y="145404"/>
                  <a:pt x="192368" y="142116"/>
                  <a:pt x="188350" y="142116"/>
                </a:cubicBezTo>
                <a:lnTo>
                  <a:pt x="179584" y="142116"/>
                </a:lnTo>
                <a:close/>
                <a:moveTo>
                  <a:pt x="235512" y="133350"/>
                </a:moveTo>
                <a:lnTo>
                  <a:pt x="243913" y="133350"/>
                </a:lnTo>
                <a:cubicBezTo>
                  <a:pt x="253045" y="133350"/>
                  <a:pt x="259985" y="140655"/>
                  <a:pt x="259985" y="149422"/>
                </a:cubicBezTo>
                <a:lnTo>
                  <a:pt x="259985" y="158188"/>
                </a:lnTo>
                <a:cubicBezTo>
                  <a:pt x="259985" y="166954"/>
                  <a:pt x="253045" y="174260"/>
                  <a:pt x="243913" y="174260"/>
                </a:cubicBezTo>
                <a:lnTo>
                  <a:pt x="235512" y="174260"/>
                </a:lnTo>
                <a:cubicBezTo>
                  <a:pt x="226381" y="174260"/>
                  <a:pt x="219075" y="166954"/>
                  <a:pt x="219075" y="158188"/>
                </a:cubicBezTo>
                <a:lnTo>
                  <a:pt x="219075" y="149422"/>
                </a:lnTo>
                <a:cubicBezTo>
                  <a:pt x="219075" y="140655"/>
                  <a:pt x="226381" y="133350"/>
                  <a:pt x="235512" y="133350"/>
                </a:cubicBezTo>
                <a:close/>
                <a:moveTo>
                  <a:pt x="179584" y="133350"/>
                </a:moveTo>
                <a:lnTo>
                  <a:pt x="188350" y="133350"/>
                </a:lnTo>
                <a:cubicBezTo>
                  <a:pt x="197117" y="133350"/>
                  <a:pt x="204422" y="140655"/>
                  <a:pt x="204422" y="149422"/>
                </a:cubicBezTo>
                <a:lnTo>
                  <a:pt x="204422" y="158188"/>
                </a:lnTo>
                <a:cubicBezTo>
                  <a:pt x="204422" y="166954"/>
                  <a:pt x="197117" y="174260"/>
                  <a:pt x="188350" y="174260"/>
                </a:cubicBezTo>
                <a:lnTo>
                  <a:pt x="179584" y="174260"/>
                </a:lnTo>
                <a:cubicBezTo>
                  <a:pt x="170818" y="174260"/>
                  <a:pt x="163512" y="166954"/>
                  <a:pt x="163512" y="158188"/>
                </a:cubicBezTo>
                <a:lnTo>
                  <a:pt x="163512" y="149422"/>
                </a:lnTo>
                <a:cubicBezTo>
                  <a:pt x="163512" y="140655"/>
                  <a:pt x="170818" y="133350"/>
                  <a:pt x="179584" y="133350"/>
                </a:cubicBezTo>
                <a:close/>
                <a:moveTo>
                  <a:pt x="34471" y="120650"/>
                </a:moveTo>
                <a:lnTo>
                  <a:pt x="85819" y="120650"/>
                </a:lnTo>
                <a:cubicBezTo>
                  <a:pt x="88333" y="120650"/>
                  <a:pt x="90128" y="122304"/>
                  <a:pt x="90128" y="124619"/>
                </a:cubicBezTo>
                <a:cubicBezTo>
                  <a:pt x="90128" y="126603"/>
                  <a:pt x="88333" y="128257"/>
                  <a:pt x="85819" y="128257"/>
                </a:cubicBezTo>
                <a:lnTo>
                  <a:pt x="34471" y="128257"/>
                </a:lnTo>
                <a:cubicBezTo>
                  <a:pt x="31958" y="128257"/>
                  <a:pt x="30162" y="126603"/>
                  <a:pt x="30162" y="124619"/>
                </a:cubicBezTo>
                <a:cubicBezTo>
                  <a:pt x="30162" y="122304"/>
                  <a:pt x="31958" y="120650"/>
                  <a:pt x="34471" y="120650"/>
                </a:cubicBezTo>
                <a:close/>
                <a:moveTo>
                  <a:pt x="146398" y="117473"/>
                </a:moveTo>
                <a:lnTo>
                  <a:pt x="146398" y="239257"/>
                </a:lnTo>
                <a:cubicBezTo>
                  <a:pt x="146398" y="243209"/>
                  <a:pt x="149635" y="246083"/>
                  <a:pt x="153232" y="246083"/>
                </a:cubicBezTo>
                <a:lnTo>
                  <a:pt x="268335" y="246083"/>
                </a:lnTo>
                <a:cubicBezTo>
                  <a:pt x="272292" y="246083"/>
                  <a:pt x="275529" y="243209"/>
                  <a:pt x="275529" y="239257"/>
                </a:cubicBezTo>
                <a:lnTo>
                  <a:pt x="275529" y="117473"/>
                </a:lnTo>
                <a:lnTo>
                  <a:pt x="146398" y="117473"/>
                </a:lnTo>
                <a:close/>
                <a:moveTo>
                  <a:pt x="34464" y="92075"/>
                </a:moveTo>
                <a:lnTo>
                  <a:pt x="114402" y="92075"/>
                </a:lnTo>
                <a:cubicBezTo>
                  <a:pt x="116553" y="92075"/>
                  <a:pt x="118704" y="93980"/>
                  <a:pt x="118704" y="96647"/>
                </a:cubicBezTo>
                <a:cubicBezTo>
                  <a:pt x="118704" y="98933"/>
                  <a:pt x="116553" y="101219"/>
                  <a:pt x="114402" y="101219"/>
                </a:cubicBezTo>
                <a:lnTo>
                  <a:pt x="34464" y="101219"/>
                </a:lnTo>
                <a:cubicBezTo>
                  <a:pt x="31955" y="101219"/>
                  <a:pt x="30162" y="98933"/>
                  <a:pt x="30162" y="96647"/>
                </a:cubicBezTo>
                <a:cubicBezTo>
                  <a:pt x="30162" y="93980"/>
                  <a:pt x="31955" y="92075"/>
                  <a:pt x="34464" y="92075"/>
                </a:cubicBezTo>
                <a:close/>
                <a:moveTo>
                  <a:pt x="255143" y="87557"/>
                </a:moveTo>
                <a:cubicBezTo>
                  <a:pt x="257048" y="85725"/>
                  <a:pt x="260096" y="85725"/>
                  <a:pt x="262001" y="87557"/>
                </a:cubicBezTo>
                <a:cubicBezTo>
                  <a:pt x="262763" y="88289"/>
                  <a:pt x="263144" y="89388"/>
                  <a:pt x="263144" y="90487"/>
                </a:cubicBezTo>
                <a:cubicBezTo>
                  <a:pt x="263144" y="91586"/>
                  <a:pt x="262763" y="92686"/>
                  <a:pt x="262001" y="93418"/>
                </a:cubicBezTo>
                <a:cubicBezTo>
                  <a:pt x="260858" y="94517"/>
                  <a:pt x="259715" y="94884"/>
                  <a:pt x="258572" y="94884"/>
                </a:cubicBezTo>
                <a:cubicBezTo>
                  <a:pt x="257429" y="94884"/>
                  <a:pt x="256286" y="94517"/>
                  <a:pt x="255143" y="93418"/>
                </a:cubicBezTo>
                <a:cubicBezTo>
                  <a:pt x="254381" y="92686"/>
                  <a:pt x="254000" y="91586"/>
                  <a:pt x="254000" y="90487"/>
                </a:cubicBezTo>
                <a:cubicBezTo>
                  <a:pt x="254000" y="89388"/>
                  <a:pt x="254381" y="88289"/>
                  <a:pt x="255143" y="87557"/>
                </a:cubicBezTo>
                <a:close/>
                <a:moveTo>
                  <a:pt x="209428" y="87557"/>
                </a:moveTo>
                <a:cubicBezTo>
                  <a:pt x="210893" y="85725"/>
                  <a:pt x="213824" y="85725"/>
                  <a:pt x="215289" y="87557"/>
                </a:cubicBezTo>
                <a:cubicBezTo>
                  <a:pt x="216388" y="88289"/>
                  <a:pt x="217121" y="89388"/>
                  <a:pt x="217121" y="90487"/>
                </a:cubicBezTo>
                <a:cubicBezTo>
                  <a:pt x="217121" y="91586"/>
                  <a:pt x="216388" y="92686"/>
                  <a:pt x="215656" y="93418"/>
                </a:cubicBezTo>
                <a:cubicBezTo>
                  <a:pt x="214923" y="94517"/>
                  <a:pt x="213457" y="94884"/>
                  <a:pt x="212358" y="94884"/>
                </a:cubicBezTo>
                <a:cubicBezTo>
                  <a:pt x="211259" y="94884"/>
                  <a:pt x="210160" y="94517"/>
                  <a:pt x="209428" y="93418"/>
                </a:cubicBezTo>
                <a:cubicBezTo>
                  <a:pt x="208695" y="92686"/>
                  <a:pt x="207962" y="91586"/>
                  <a:pt x="207962" y="90487"/>
                </a:cubicBezTo>
                <a:cubicBezTo>
                  <a:pt x="207962" y="89388"/>
                  <a:pt x="208695" y="88289"/>
                  <a:pt x="209428" y="87557"/>
                </a:cubicBezTo>
                <a:close/>
                <a:moveTo>
                  <a:pt x="234759" y="85725"/>
                </a:moveTo>
                <a:cubicBezTo>
                  <a:pt x="237426" y="85725"/>
                  <a:pt x="239331" y="88011"/>
                  <a:pt x="239331" y="90297"/>
                </a:cubicBezTo>
                <a:cubicBezTo>
                  <a:pt x="239331" y="92583"/>
                  <a:pt x="237426" y="94869"/>
                  <a:pt x="234759" y="94869"/>
                </a:cubicBezTo>
                <a:cubicBezTo>
                  <a:pt x="232092" y="94869"/>
                  <a:pt x="230187" y="92583"/>
                  <a:pt x="230187" y="90297"/>
                </a:cubicBezTo>
                <a:cubicBezTo>
                  <a:pt x="230187" y="88011"/>
                  <a:pt x="232092" y="85725"/>
                  <a:pt x="234759" y="85725"/>
                </a:cubicBezTo>
                <a:close/>
                <a:moveTo>
                  <a:pt x="153232" y="71490"/>
                </a:moveTo>
                <a:cubicBezTo>
                  <a:pt x="149635" y="71490"/>
                  <a:pt x="146398" y="74723"/>
                  <a:pt x="146398" y="78675"/>
                </a:cubicBezTo>
                <a:lnTo>
                  <a:pt x="146398" y="108851"/>
                </a:lnTo>
                <a:lnTo>
                  <a:pt x="275529" y="108851"/>
                </a:lnTo>
                <a:lnTo>
                  <a:pt x="275529" y="78675"/>
                </a:lnTo>
                <a:cubicBezTo>
                  <a:pt x="275529" y="74723"/>
                  <a:pt x="272292" y="71490"/>
                  <a:pt x="268335" y="71490"/>
                </a:cubicBezTo>
                <a:lnTo>
                  <a:pt x="153232" y="71490"/>
                </a:lnTo>
                <a:close/>
                <a:moveTo>
                  <a:pt x="85317" y="61913"/>
                </a:moveTo>
                <a:lnTo>
                  <a:pt x="114345" y="61913"/>
                </a:lnTo>
                <a:cubicBezTo>
                  <a:pt x="116522" y="61913"/>
                  <a:pt x="118699" y="63818"/>
                  <a:pt x="118699" y="66485"/>
                </a:cubicBezTo>
                <a:cubicBezTo>
                  <a:pt x="118699" y="69152"/>
                  <a:pt x="116522" y="71057"/>
                  <a:pt x="114345" y="71057"/>
                </a:cubicBezTo>
                <a:lnTo>
                  <a:pt x="85317" y="71057"/>
                </a:lnTo>
                <a:cubicBezTo>
                  <a:pt x="83139" y="71057"/>
                  <a:pt x="80962" y="69152"/>
                  <a:pt x="80962" y="66485"/>
                </a:cubicBezTo>
                <a:cubicBezTo>
                  <a:pt x="80962" y="63818"/>
                  <a:pt x="83139" y="61913"/>
                  <a:pt x="85317" y="61913"/>
                </a:cubicBezTo>
                <a:close/>
                <a:moveTo>
                  <a:pt x="34558" y="61913"/>
                </a:moveTo>
                <a:lnTo>
                  <a:pt x="63500" y="61913"/>
                </a:lnTo>
                <a:cubicBezTo>
                  <a:pt x="66064" y="61913"/>
                  <a:pt x="67896" y="63818"/>
                  <a:pt x="67896" y="66485"/>
                </a:cubicBezTo>
                <a:cubicBezTo>
                  <a:pt x="67896" y="69152"/>
                  <a:pt x="66064" y="71057"/>
                  <a:pt x="63500" y="71057"/>
                </a:cubicBezTo>
                <a:lnTo>
                  <a:pt x="34558" y="71057"/>
                </a:lnTo>
                <a:cubicBezTo>
                  <a:pt x="31994" y="71057"/>
                  <a:pt x="30162" y="69152"/>
                  <a:pt x="30162" y="66485"/>
                </a:cubicBezTo>
                <a:cubicBezTo>
                  <a:pt x="30162" y="63818"/>
                  <a:pt x="31994" y="61913"/>
                  <a:pt x="34558" y="61913"/>
                </a:cubicBezTo>
                <a:close/>
                <a:moveTo>
                  <a:pt x="65825" y="8622"/>
                </a:moveTo>
                <a:lnTo>
                  <a:pt x="65825" y="21555"/>
                </a:lnTo>
                <a:cubicBezTo>
                  <a:pt x="65825" y="28380"/>
                  <a:pt x="71580" y="34128"/>
                  <a:pt x="78774" y="34128"/>
                </a:cubicBezTo>
                <a:lnTo>
                  <a:pt x="147836" y="34128"/>
                </a:lnTo>
                <a:cubicBezTo>
                  <a:pt x="155030" y="34128"/>
                  <a:pt x="160426" y="28380"/>
                  <a:pt x="160426" y="21555"/>
                </a:cubicBezTo>
                <a:lnTo>
                  <a:pt x="160426" y="8622"/>
                </a:lnTo>
                <a:lnTo>
                  <a:pt x="65825" y="8622"/>
                </a:lnTo>
                <a:close/>
                <a:moveTo>
                  <a:pt x="27337" y="8622"/>
                </a:moveTo>
                <a:cubicBezTo>
                  <a:pt x="16906" y="8622"/>
                  <a:pt x="8633" y="16525"/>
                  <a:pt x="8633" y="26943"/>
                </a:cubicBezTo>
                <a:lnTo>
                  <a:pt x="8633" y="256501"/>
                </a:lnTo>
                <a:cubicBezTo>
                  <a:pt x="8633" y="266919"/>
                  <a:pt x="16906" y="274823"/>
                  <a:pt x="27337" y="274823"/>
                </a:cubicBezTo>
                <a:lnTo>
                  <a:pt x="199273" y="274823"/>
                </a:lnTo>
                <a:cubicBezTo>
                  <a:pt x="209705" y="274823"/>
                  <a:pt x="217978" y="266919"/>
                  <a:pt x="217978" y="256501"/>
                </a:cubicBezTo>
                <a:lnTo>
                  <a:pt x="217978" y="255064"/>
                </a:lnTo>
                <a:lnTo>
                  <a:pt x="153232" y="255064"/>
                </a:lnTo>
                <a:cubicBezTo>
                  <a:pt x="144599" y="255064"/>
                  <a:pt x="137765" y="247879"/>
                  <a:pt x="137765" y="239257"/>
                </a:cubicBezTo>
                <a:lnTo>
                  <a:pt x="137765" y="78675"/>
                </a:lnTo>
                <a:cubicBezTo>
                  <a:pt x="137765" y="70053"/>
                  <a:pt x="144599" y="62868"/>
                  <a:pt x="153232" y="62868"/>
                </a:cubicBezTo>
                <a:lnTo>
                  <a:pt x="217978" y="62868"/>
                </a:lnTo>
                <a:lnTo>
                  <a:pt x="217978" y="26943"/>
                </a:lnTo>
                <a:cubicBezTo>
                  <a:pt x="217978" y="16525"/>
                  <a:pt x="209705" y="8622"/>
                  <a:pt x="199273" y="8622"/>
                </a:cubicBezTo>
                <a:lnTo>
                  <a:pt x="169418" y="8622"/>
                </a:lnTo>
                <a:lnTo>
                  <a:pt x="169418" y="21555"/>
                </a:lnTo>
                <a:cubicBezTo>
                  <a:pt x="169418" y="33410"/>
                  <a:pt x="159347" y="42750"/>
                  <a:pt x="147836" y="42750"/>
                </a:cubicBezTo>
                <a:lnTo>
                  <a:pt x="78774" y="42750"/>
                </a:lnTo>
                <a:cubicBezTo>
                  <a:pt x="66904" y="42750"/>
                  <a:pt x="57192" y="33410"/>
                  <a:pt x="57192" y="21555"/>
                </a:cubicBezTo>
                <a:lnTo>
                  <a:pt x="57192" y="8622"/>
                </a:lnTo>
                <a:lnTo>
                  <a:pt x="27337" y="8622"/>
                </a:lnTo>
                <a:close/>
                <a:moveTo>
                  <a:pt x="27337" y="0"/>
                </a:moveTo>
                <a:lnTo>
                  <a:pt x="199273" y="0"/>
                </a:lnTo>
                <a:cubicBezTo>
                  <a:pt x="214381" y="0"/>
                  <a:pt x="226610" y="12214"/>
                  <a:pt x="226610" y="26943"/>
                </a:cubicBezTo>
                <a:lnTo>
                  <a:pt x="226610" y="62868"/>
                </a:lnTo>
                <a:lnTo>
                  <a:pt x="268335" y="62868"/>
                </a:lnTo>
                <a:cubicBezTo>
                  <a:pt x="276968" y="62868"/>
                  <a:pt x="283803" y="70053"/>
                  <a:pt x="283803" y="78675"/>
                </a:cubicBezTo>
                <a:lnTo>
                  <a:pt x="283803" y="239257"/>
                </a:lnTo>
                <a:cubicBezTo>
                  <a:pt x="283803" y="247879"/>
                  <a:pt x="276968" y="255064"/>
                  <a:pt x="268335" y="255064"/>
                </a:cubicBezTo>
                <a:lnTo>
                  <a:pt x="226610" y="255064"/>
                </a:lnTo>
                <a:lnTo>
                  <a:pt x="226610" y="256501"/>
                </a:lnTo>
                <a:cubicBezTo>
                  <a:pt x="226610" y="271230"/>
                  <a:pt x="214381" y="283804"/>
                  <a:pt x="199273" y="283804"/>
                </a:cubicBezTo>
                <a:lnTo>
                  <a:pt x="27337" y="283804"/>
                </a:lnTo>
                <a:cubicBezTo>
                  <a:pt x="12230" y="283804"/>
                  <a:pt x="0" y="271230"/>
                  <a:pt x="0" y="256501"/>
                </a:cubicBezTo>
                <a:lnTo>
                  <a:pt x="0" y="26943"/>
                </a:lnTo>
                <a:cubicBezTo>
                  <a:pt x="0" y="12214"/>
                  <a:pt x="12230" y="0"/>
                  <a:pt x="27337" y="0"/>
                </a:cubicBezTo>
                <a:close/>
              </a:path>
            </a:pathLst>
          </a:custGeom>
          <a:solidFill>
            <a:schemeClr val="bg1"/>
          </a:solidFill>
          <a:ln>
            <a:noFill/>
          </a:ln>
          <a:effectLst/>
        </p:spPr>
        <p:txBody>
          <a:bodyPr anchor="ct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18" name="Freeform 946">
            <a:extLst>
              <a:ext uri="{FF2B5EF4-FFF2-40B4-BE49-F238E27FC236}">
                <a16:creationId xmlns:a16="http://schemas.microsoft.com/office/drawing/2014/main" id="{BBD9622C-2FC6-4BDE-993F-A3DEF913C1E3}"/>
              </a:ext>
            </a:extLst>
          </p:cNvPr>
          <p:cNvSpPr>
            <a:spLocks noChangeAspect="1"/>
          </p:cNvSpPr>
          <p:nvPr/>
        </p:nvSpPr>
        <p:spPr bwMode="auto">
          <a:xfrm>
            <a:off x="1253117" y="2202212"/>
            <a:ext cx="574598" cy="574598"/>
          </a:xfrm>
          <a:custGeom>
            <a:avLst/>
            <a:gdLst>
              <a:gd name="T0" fmla="*/ 4969062 w 293328"/>
              <a:gd name="T1" fmla="*/ 7282885 h 293329"/>
              <a:gd name="T2" fmla="*/ 5659663 w 293328"/>
              <a:gd name="T3" fmla="*/ 7282885 h 293329"/>
              <a:gd name="T4" fmla="*/ 2740911 w 293328"/>
              <a:gd name="T5" fmla="*/ 6944731 h 293329"/>
              <a:gd name="T6" fmla="*/ 2740911 w 293328"/>
              <a:gd name="T7" fmla="*/ 7633985 h 293329"/>
              <a:gd name="T8" fmla="*/ 2740911 w 293328"/>
              <a:gd name="T9" fmla="*/ 6944731 h 293329"/>
              <a:gd name="T10" fmla="*/ 7966750 w 293328"/>
              <a:gd name="T11" fmla="*/ 10056064 h 293329"/>
              <a:gd name="T12" fmla="*/ 8658978 w 293328"/>
              <a:gd name="T13" fmla="*/ 8580288 h 293329"/>
              <a:gd name="T14" fmla="*/ 6882751 w 293328"/>
              <a:gd name="T15" fmla="*/ 6882469 h 293329"/>
              <a:gd name="T16" fmla="*/ 3392400 w 293328"/>
              <a:gd name="T17" fmla="*/ 7126814 h 293329"/>
              <a:gd name="T18" fmla="*/ 5320836 w 293328"/>
              <a:gd name="T19" fmla="*/ 6632627 h 293329"/>
              <a:gd name="T20" fmla="*/ 5320836 w 293328"/>
              <a:gd name="T21" fmla="*/ 7946105 h 293329"/>
              <a:gd name="T22" fmla="*/ 3392400 w 293328"/>
              <a:gd name="T23" fmla="*/ 7451954 h 293329"/>
              <a:gd name="T24" fmla="*/ 2076337 w 293328"/>
              <a:gd name="T25" fmla="*/ 7282885 h 293329"/>
              <a:gd name="T26" fmla="*/ 5331523 w 293328"/>
              <a:gd name="T27" fmla="*/ 4284453 h 293329"/>
              <a:gd name="T28" fmla="*/ 5699345 w 293328"/>
              <a:gd name="T29" fmla="*/ 5900416 h 293329"/>
              <a:gd name="T30" fmla="*/ 6513962 w 293328"/>
              <a:gd name="T31" fmla="*/ 4428957 h 293329"/>
              <a:gd name="T32" fmla="*/ 3741779 w 293328"/>
              <a:gd name="T33" fmla="*/ 4087408 h 293329"/>
              <a:gd name="T34" fmla="*/ 4687717 w 293328"/>
              <a:gd name="T35" fmla="*/ 5900416 h 293329"/>
              <a:gd name="T36" fmla="*/ 3741779 w 293328"/>
              <a:gd name="T37" fmla="*/ 4087408 h 293329"/>
              <a:gd name="T38" fmla="*/ 2191466 w 293328"/>
              <a:gd name="T39" fmla="*/ 5545670 h 293329"/>
              <a:gd name="T40" fmla="*/ 3229408 w 293328"/>
              <a:gd name="T41" fmla="*/ 5900416 h 293329"/>
              <a:gd name="T42" fmla="*/ 2191466 w 293328"/>
              <a:gd name="T43" fmla="*/ 3890238 h 293329"/>
              <a:gd name="T44" fmla="*/ 2178323 w 293328"/>
              <a:gd name="T45" fmla="*/ 3561792 h 293329"/>
              <a:gd name="T46" fmla="*/ 6881809 w 293328"/>
              <a:gd name="T47" fmla="*/ 4205615 h 293329"/>
              <a:gd name="T48" fmla="*/ 6330021 w 293328"/>
              <a:gd name="T49" fmla="*/ 5795290 h 293329"/>
              <a:gd name="T50" fmla="*/ 2533066 w 293328"/>
              <a:gd name="T51" fmla="*/ 6215738 h 293329"/>
              <a:gd name="T52" fmla="*/ 1876147 w 293328"/>
              <a:gd name="T53" fmla="*/ 3706342 h 293329"/>
              <a:gd name="T54" fmla="*/ 1153534 w 293328"/>
              <a:gd name="T55" fmla="*/ 2996857 h 293329"/>
              <a:gd name="T56" fmla="*/ 4665432 w 293328"/>
              <a:gd name="T57" fmla="*/ 1384261 h 293329"/>
              <a:gd name="T58" fmla="*/ 7633915 w 293328"/>
              <a:gd name="T59" fmla="*/ 6066344 h 293329"/>
              <a:gd name="T60" fmla="*/ 7425638 w 293328"/>
              <a:gd name="T61" fmla="*/ 6144970 h 293329"/>
              <a:gd name="T62" fmla="*/ 7620913 w 293328"/>
              <a:gd name="T63" fmla="*/ 4676154 h 293329"/>
              <a:gd name="T64" fmla="*/ 2491166 w 293328"/>
              <a:gd name="T65" fmla="*/ 2669484 h 293329"/>
              <a:gd name="T66" fmla="*/ 2256867 w 293328"/>
              <a:gd name="T67" fmla="*/ 2446542 h 293329"/>
              <a:gd name="T68" fmla="*/ 4688611 w 293328"/>
              <a:gd name="T69" fmla="*/ 326507 h 293329"/>
              <a:gd name="T70" fmla="*/ 4688611 w 293328"/>
              <a:gd name="T71" fmla="*/ 9037376 h 293329"/>
              <a:gd name="T72" fmla="*/ 6464809 w 293328"/>
              <a:gd name="T73" fmla="*/ 6673534 h 293329"/>
              <a:gd name="T74" fmla="*/ 6673772 w 293328"/>
              <a:gd name="T75" fmla="*/ 6464583 h 293329"/>
              <a:gd name="T76" fmla="*/ 9050770 w 293328"/>
              <a:gd name="T77" fmla="*/ 4675475 h 293329"/>
              <a:gd name="T78" fmla="*/ 4688611 w 293328"/>
              <a:gd name="T79" fmla="*/ 0 h 293329"/>
              <a:gd name="T80" fmla="*/ 8658978 w 293328"/>
              <a:gd name="T81" fmla="*/ 7156755 h 293329"/>
              <a:gd name="T82" fmla="*/ 10657173 w 293328"/>
              <a:gd name="T83" fmla="*/ 7940368 h 293329"/>
              <a:gd name="T84" fmla="*/ 8854870 w 293328"/>
              <a:gd name="T85" fmla="*/ 8854585 h 293329"/>
              <a:gd name="T86" fmla="*/ 7940637 w 293328"/>
              <a:gd name="T87" fmla="*/ 10656789 h 293329"/>
              <a:gd name="T88" fmla="*/ 7143972 w 293328"/>
              <a:gd name="T89" fmla="*/ 8658652 h 293329"/>
              <a:gd name="T90" fmla="*/ 0 w 293328"/>
              <a:gd name="T91" fmla="*/ 4675475 h 293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3328" h="293329">
                <a:moveTo>
                  <a:pt x="146451" y="191154"/>
                </a:moveTo>
                <a:cubicBezTo>
                  <a:pt x="141071" y="191154"/>
                  <a:pt x="136768" y="195450"/>
                  <a:pt x="136768" y="200461"/>
                </a:cubicBezTo>
                <a:cubicBezTo>
                  <a:pt x="136768" y="205831"/>
                  <a:pt x="141071" y="210126"/>
                  <a:pt x="146451" y="210126"/>
                </a:cubicBezTo>
                <a:cubicBezTo>
                  <a:pt x="151472" y="210126"/>
                  <a:pt x="155776" y="205831"/>
                  <a:pt x="155776" y="200461"/>
                </a:cubicBezTo>
                <a:cubicBezTo>
                  <a:pt x="155776" y="195450"/>
                  <a:pt x="151472" y="191154"/>
                  <a:pt x="146451" y="191154"/>
                </a:cubicBezTo>
                <a:close/>
                <a:moveTo>
                  <a:pt x="75441" y="191154"/>
                </a:moveTo>
                <a:cubicBezTo>
                  <a:pt x="70420" y="191154"/>
                  <a:pt x="66116" y="195450"/>
                  <a:pt x="66116" y="200461"/>
                </a:cubicBezTo>
                <a:cubicBezTo>
                  <a:pt x="66116" y="205831"/>
                  <a:pt x="70420" y="210126"/>
                  <a:pt x="75441" y="210126"/>
                </a:cubicBezTo>
                <a:cubicBezTo>
                  <a:pt x="80462" y="210126"/>
                  <a:pt x="84765" y="205831"/>
                  <a:pt x="84765" y="200461"/>
                </a:cubicBezTo>
                <a:cubicBezTo>
                  <a:pt x="84765" y="195450"/>
                  <a:pt x="80462" y="191154"/>
                  <a:pt x="75441" y="191154"/>
                </a:cubicBezTo>
                <a:close/>
                <a:moveTo>
                  <a:pt x="189441" y="189441"/>
                </a:moveTo>
                <a:lnTo>
                  <a:pt x="219277" y="276793"/>
                </a:lnTo>
                <a:lnTo>
                  <a:pt x="236172" y="238330"/>
                </a:lnTo>
                <a:cubicBezTo>
                  <a:pt x="236531" y="237611"/>
                  <a:pt x="237610" y="236892"/>
                  <a:pt x="238329" y="236173"/>
                </a:cubicBezTo>
                <a:lnTo>
                  <a:pt x="276792" y="219278"/>
                </a:lnTo>
                <a:lnTo>
                  <a:pt x="189441" y="189441"/>
                </a:lnTo>
                <a:close/>
                <a:moveTo>
                  <a:pt x="75441" y="182563"/>
                </a:moveTo>
                <a:cubicBezTo>
                  <a:pt x="84048" y="182563"/>
                  <a:pt x="91221" y="188290"/>
                  <a:pt x="93373" y="196166"/>
                </a:cubicBezTo>
                <a:lnTo>
                  <a:pt x="128519" y="196166"/>
                </a:lnTo>
                <a:cubicBezTo>
                  <a:pt x="130671" y="188290"/>
                  <a:pt x="137844" y="182563"/>
                  <a:pt x="146451" y="182563"/>
                </a:cubicBezTo>
                <a:cubicBezTo>
                  <a:pt x="156493" y="182563"/>
                  <a:pt x="164741" y="190796"/>
                  <a:pt x="164741" y="200461"/>
                </a:cubicBezTo>
                <a:cubicBezTo>
                  <a:pt x="164741" y="210842"/>
                  <a:pt x="156493" y="218717"/>
                  <a:pt x="146451" y="218717"/>
                </a:cubicBezTo>
                <a:cubicBezTo>
                  <a:pt x="137844" y="218717"/>
                  <a:pt x="130671" y="212990"/>
                  <a:pt x="128519" y="205115"/>
                </a:cubicBezTo>
                <a:lnTo>
                  <a:pt x="93373" y="205115"/>
                </a:lnTo>
                <a:cubicBezTo>
                  <a:pt x="91221" y="212990"/>
                  <a:pt x="84048" y="218717"/>
                  <a:pt x="75441" y="218717"/>
                </a:cubicBezTo>
                <a:cubicBezTo>
                  <a:pt x="65399" y="218717"/>
                  <a:pt x="57150" y="210842"/>
                  <a:pt x="57150" y="200461"/>
                </a:cubicBezTo>
                <a:cubicBezTo>
                  <a:pt x="57150" y="190796"/>
                  <a:pt x="65399" y="182563"/>
                  <a:pt x="75441" y="182563"/>
                </a:cubicBezTo>
                <a:close/>
                <a:moveTo>
                  <a:pt x="146744" y="117929"/>
                </a:moveTo>
                <a:lnTo>
                  <a:pt x="138427" y="162409"/>
                </a:lnTo>
                <a:lnTo>
                  <a:pt x="156870" y="162409"/>
                </a:lnTo>
                <a:cubicBezTo>
                  <a:pt x="160848" y="162409"/>
                  <a:pt x="164102" y="159878"/>
                  <a:pt x="165549" y="156262"/>
                </a:cubicBezTo>
                <a:lnTo>
                  <a:pt x="179290" y="121907"/>
                </a:lnTo>
                <a:lnTo>
                  <a:pt x="146744" y="117929"/>
                </a:lnTo>
                <a:close/>
                <a:moveTo>
                  <a:pt x="102989" y="112505"/>
                </a:moveTo>
                <a:lnTo>
                  <a:pt x="97926" y="162409"/>
                </a:lnTo>
                <a:lnTo>
                  <a:pt x="129025" y="162409"/>
                </a:lnTo>
                <a:lnTo>
                  <a:pt x="137704" y="116482"/>
                </a:lnTo>
                <a:lnTo>
                  <a:pt x="102989" y="112505"/>
                </a:lnTo>
                <a:close/>
                <a:moveTo>
                  <a:pt x="60318" y="107080"/>
                </a:moveTo>
                <a:lnTo>
                  <a:pt x="60318" y="152645"/>
                </a:lnTo>
                <a:cubicBezTo>
                  <a:pt x="60318" y="158070"/>
                  <a:pt x="64657" y="162409"/>
                  <a:pt x="69720" y="162409"/>
                </a:cubicBezTo>
                <a:lnTo>
                  <a:pt x="88886" y="162409"/>
                </a:lnTo>
                <a:lnTo>
                  <a:pt x="94310" y="111420"/>
                </a:lnTo>
                <a:lnTo>
                  <a:pt x="60318" y="107080"/>
                </a:lnTo>
                <a:close/>
                <a:moveTo>
                  <a:pt x="36451" y="77788"/>
                </a:moveTo>
                <a:cubicBezTo>
                  <a:pt x="48385" y="77788"/>
                  <a:pt x="58148" y="86829"/>
                  <a:pt x="59956" y="98039"/>
                </a:cubicBezTo>
                <a:lnTo>
                  <a:pt x="186161" y="113589"/>
                </a:lnTo>
                <a:cubicBezTo>
                  <a:pt x="187246" y="113951"/>
                  <a:pt x="188692" y="114674"/>
                  <a:pt x="189415" y="115759"/>
                </a:cubicBezTo>
                <a:cubicBezTo>
                  <a:pt x="190139" y="116844"/>
                  <a:pt x="190139" y="118652"/>
                  <a:pt x="189777" y="119737"/>
                </a:cubicBezTo>
                <a:lnTo>
                  <a:pt x="174227" y="159516"/>
                </a:lnTo>
                <a:cubicBezTo>
                  <a:pt x="171334" y="166387"/>
                  <a:pt x="164464" y="171088"/>
                  <a:pt x="156870" y="171088"/>
                </a:cubicBezTo>
                <a:lnTo>
                  <a:pt x="69720" y="171088"/>
                </a:lnTo>
                <a:cubicBezTo>
                  <a:pt x="59595" y="171088"/>
                  <a:pt x="51639" y="162771"/>
                  <a:pt x="51639" y="152645"/>
                </a:cubicBezTo>
                <a:lnTo>
                  <a:pt x="51639" y="102017"/>
                </a:lnTo>
                <a:cubicBezTo>
                  <a:pt x="51639" y="93700"/>
                  <a:pt x="44768" y="86829"/>
                  <a:pt x="36451" y="86829"/>
                </a:cubicBezTo>
                <a:cubicBezTo>
                  <a:pt x="33920" y="86829"/>
                  <a:pt x="31750" y="84659"/>
                  <a:pt x="31750" y="82489"/>
                </a:cubicBezTo>
                <a:cubicBezTo>
                  <a:pt x="31750" y="79958"/>
                  <a:pt x="33920" y="77788"/>
                  <a:pt x="36451" y="77788"/>
                </a:cubicBezTo>
                <a:close/>
                <a:moveTo>
                  <a:pt x="128412" y="38100"/>
                </a:moveTo>
                <a:cubicBezTo>
                  <a:pt x="178223" y="38100"/>
                  <a:pt x="218717" y="78893"/>
                  <a:pt x="218717" y="128710"/>
                </a:cubicBezTo>
                <a:cubicBezTo>
                  <a:pt x="218717" y="142428"/>
                  <a:pt x="215492" y="155062"/>
                  <a:pt x="210116" y="166975"/>
                </a:cubicBezTo>
                <a:cubicBezTo>
                  <a:pt x="209400" y="168780"/>
                  <a:pt x="207966" y="169502"/>
                  <a:pt x="206174" y="169502"/>
                </a:cubicBezTo>
                <a:cubicBezTo>
                  <a:pt x="205458" y="169502"/>
                  <a:pt x="204741" y="169502"/>
                  <a:pt x="204383" y="169141"/>
                </a:cubicBezTo>
                <a:cubicBezTo>
                  <a:pt x="201874" y="168419"/>
                  <a:pt x="201158" y="165531"/>
                  <a:pt x="202233" y="163365"/>
                </a:cubicBezTo>
                <a:cubicBezTo>
                  <a:pt x="207250" y="152535"/>
                  <a:pt x="209758" y="140984"/>
                  <a:pt x="209758" y="128710"/>
                </a:cubicBezTo>
                <a:cubicBezTo>
                  <a:pt x="209758" y="83585"/>
                  <a:pt x="173206" y="47125"/>
                  <a:pt x="128412" y="47125"/>
                </a:cubicBezTo>
                <a:cubicBezTo>
                  <a:pt x="105836" y="47125"/>
                  <a:pt x="83976" y="56511"/>
                  <a:pt x="68567" y="73478"/>
                </a:cubicBezTo>
                <a:cubicBezTo>
                  <a:pt x="66775" y="75283"/>
                  <a:pt x="64267" y="75283"/>
                  <a:pt x="62117" y="73839"/>
                </a:cubicBezTo>
                <a:cubicBezTo>
                  <a:pt x="60683" y="72034"/>
                  <a:pt x="60325" y="69146"/>
                  <a:pt x="62117" y="67341"/>
                </a:cubicBezTo>
                <a:cubicBezTo>
                  <a:pt x="78959" y="48569"/>
                  <a:pt x="103327" y="38100"/>
                  <a:pt x="128412" y="38100"/>
                </a:cubicBezTo>
                <a:close/>
                <a:moveTo>
                  <a:pt x="129050" y="8987"/>
                </a:moveTo>
                <a:cubicBezTo>
                  <a:pt x="62907" y="8987"/>
                  <a:pt x="8987" y="62548"/>
                  <a:pt x="8987" y="128691"/>
                </a:cubicBezTo>
                <a:cubicBezTo>
                  <a:pt x="8987" y="194834"/>
                  <a:pt x="62907" y="248754"/>
                  <a:pt x="129050" y="248754"/>
                </a:cubicBezTo>
                <a:cubicBezTo>
                  <a:pt x="152775" y="248754"/>
                  <a:pt x="175062" y="241924"/>
                  <a:pt x="193754" y="229702"/>
                </a:cubicBezTo>
                <a:lnTo>
                  <a:pt x="177938" y="183690"/>
                </a:lnTo>
                <a:cubicBezTo>
                  <a:pt x="177219" y="182252"/>
                  <a:pt x="177578" y="180095"/>
                  <a:pt x="179016" y="179017"/>
                </a:cubicBezTo>
                <a:cubicBezTo>
                  <a:pt x="180095" y="177938"/>
                  <a:pt x="181892" y="177219"/>
                  <a:pt x="183689" y="177938"/>
                </a:cubicBezTo>
                <a:lnTo>
                  <a:pt x="230061" y="193755"/>
                </a:lnTo>
                <a:cubicBezTo>
                  <a:pt x="241923" y="175063"/>
                  <a:pt x="249113" y="152775"/>
                  <a:pt x="249113" y="128691"/>
                </a:cubicBezTo>
                <a:cubicBezTo>
                  <a:pt x="249113" y="62548"/>
                  <a:pt x="195192" y="8987"/>
                  <a:pt x="129050" y="8987"/>
                </a:cubicBezTo>
                <a:close/>
                <a:moveTo>
                  <a:pt x="129050" y="0"/>
                </a:moveTo>
                <a:cubicBezTo>
                  <a:pt x="200225" y="0"/>
                  <a:pt x="258100" y="57875"/>
                  <a:pt x="258100" y="128691"/>
                </a:cubicBezTo>
                <a:cubicBezTo>
                  <a:pt x="258100" y="153854"/>
                  <a:pt x="250910" y="176860"/>
                  <a:pt x="238329" y="196990"/>
                </a:cubicBezTo>
                <a:lnTo>
                  <a:pt x="290092" y="214604"/>
                </a:lnTo>
                <a:cubicBezTo>
                  <a:pt x="292249" y="215323"/>
                  <a:pt x="293328" y="216761"/>
                  <a:pt x="293328" y="218559"/>
                </a:cubicBezTo>
                <a:cubicBezTo>
                  <a:pt x="293328" y="220356"/>
                  <a:pt x="292249" y="222153"/>
                  <a:pt x="290811" y="222872"/>
                </a:cubicBezTo>
                <a:lnTo>
                  <a:pt x="243721" y="243722"/>
                </a:lnTo>
                <a:lnTo>
                  <a:pt x="222872" y="290453"/>
                </a:lnTo>
                <a:cubicBezTo>
                  <a:pt x="222153" y="292250"/>
                  <a:pt x="220715" y="293329"/>
                  <a:pt x="218558" y="293329"/>
                </a:cubicBezTo>
                <a:cubicBezTo>
                  <a:pt x="216761" y="292969"/>
                  <a:pt x="214963" y="292250"/>
                  <a:pt x="214604" y="290093"/>
                </a:cubicBezTo>
                <a:lnTo>
                  <a:pt x="196630" y="238330"/>
                </a:lnTo>
                <a:cubicBezTo>
                  <a:pt x="177219" y="250552"/>
                  <a:pt x="153853" y="257741"/>
                  <a:pt x="129050" y="257741"/>
                </a:cubicBezTo>
                <a:cubicBezTo>
                  <a:pt x="57875" y="257741"/>
                  <a:pt x="0" y="199866"/>
                  <a:pt x="0" y="128691"/>
                </a:cubicBezTo>
                <a:cubicBezTo>
                  <a:pt x="0" y="57875"/>
                  <a:pt x="57875" y="0"/>
                  <a:pt x="129050" y="0"/>
                </a:cubicBezTo>
                <a:close/>
              </a:path>
            </a:pathLst>
          </a:custGeom>
          <a:solidFill>
            <a:schemeClr val="bg1"/>
          </a:solidFill>
          <a:ln>
            <a:noFill/>
          </a:ln>
        </p:spPr>
        <p:txBody>
          <a:bodyPr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573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D1050F2-5B4B-2D4A-81D8-89C8175EA2CB}"/>
              </a:ext>
            </a:extLst>
          </p:cNvPr>
          <p:cNvSpPr>
            <a:spLocks noGrp="1"/>
          </p:cNvSpPr>
          <p:nvPr>
            <p:ph type="title"/>
          </p:nvPr>
        </p:nvSpPr>
        <p:spPr/>
        <p:txBody>
          <a:bodyPr/>
          <a:lstStyle/>
          <a:p>
            <a:r>
              <a:rPr lang="en-US" dirty="0"/>
              <a:t>Case Study</a:t>
            </a:r>
          </a:p>
        </p:txBody>
      </p:sp>
      <p:sp>
        <p:nvSpPr>
          <p:cNvPr id="3" name="Text Placeholder 2">
            <a:extLst>
              <a:ext uri="{FF2B5EF4-FFF2-40B4-BE49-F238E27FC236}">
                <a16:creationId xmlns:a16="http://schemas.microsoft.com/office/drawing/2014/main" id="{618E0930-2CCB-5E4C-82F7-FE73774A412C}"/>
              </a:ext>
            </a:extLst>
          </p:cNvPr>
          <p:cNvSpPr>
            <a:spLocks noGrp="1"/>
          </p:cNvSpPr>
          <p:nvPr>
            <p:ph type="body" sz="quarter" idx="15"/>
          </p:nvPr>
        </p:nvSpPr>
        <p:spPr>
          <a:xfrm>
            <a:off x="8124260" y="1543533"/>
            <a:ext cx="1411479" cy="381201"/>
          </a:xfrm>
          <a:prstGeom prst="rect">
            <a:avLst/>
          </a:prstGeom>
        </p:spPr>
        <p:txBody>
          <a:bodyPr>
            <a:noAutofit/>
          </a:bodyPr>
          <a:lstStyle/>
          <a:p>
            <a:r>
              <a:rPr lang="en-US" dirty="0"/>
              <a:t>Transportation</a:t>
            </a:r>
          </a:p>
        </p:txBody>
      </p:sp>
      <p:sp>
        <p:nvSpPr>
          <p:cNvPr id="4" name="Text Placeholder 3">
            <a:extLst>
              <a:ext uri="{FF2B5EF4-FFF2-40B4-BE49-F238E27FC236}">
                <a16:creationId xmlns:a16="http://schemas.microsoft.com/office/drawing/2014/main" id="{DDF58630-2D94-E24B-BECE-61D1A0368170}"/>
              </a:ext>
            </a:extLst>
          </p:cNvPr>
          <p:cNvSpPr>
            <a:spLocks noGrp="1"/>
          </p:cNvSpPr>
          <p:nvPr>
            <p:ph type="body" sz="quarter" idx="16"/>
          </p:nvPr>
        </p:nvSpPr>
        <p:spPr>
          <a:xfrm>
            <a:off x="8124260" y="1363825"/>
            <a:ext cx="1364984" cy="138064"/>
          </a:xfrm>
          <a:prstGeom prst="rect">
            <a:avLst/>
          </a:prstGeom>
        </p:spPr>
        <p:txBody>
          <a:bodyPr>
            <a:noAutofit/>
          </a:bodyPr>
          <a:lstStyle/>
          <a:p>
            <a:r>
              <a:rPr lang="en-US" dirty="0"/>
              <a:t>INDUSTRY</a:t>
            </a:r>
          </a:p>
        </p:txBody>
      </p:sp>
      <p:sp>
        <p:nvSpPr>
          <p:cNvPr id="2" name="Text Placeholder 1"/>
          <p:cNvSpPr>
            <a:spLocks noGrp="1"/>
          </p:cNvSpPr>
          <p:nvPr>
            <p:ph type="body" sz="quarter" idx="31"/>
          </p:nvPr>
        </p:nvSpPr>
        <p:spPr>
          <a:xfrm>
            <a:off x="381793" y="1351869"/>
            <a:ext cx="6397698" cy="466166"/>
          </a:xfrm>
        </p:spPr>
        <p:txBody>
          <a:bodyPr/>
          <a:lstStyle/>
          <a:p>
            <a:r>
              <a:rPr lang="en-US" dirty="0">
                <a:solidFill>
                  <a:srgbClr val="919191"/>
                </a:solidFill>
                <a:cs typeface="Arial"/>
              </a:rPr>
              <a:t>Operations management is crucial to IT service delivery.</a:t>
            </a:r>
            <a:endParaRPr lang="en-US" dirty="0"/>
          </a:p>
        </p:txBody>
      </p:sp>
      <p:sp>
        <p:nvSpPr>
          <p:cNvPr id="38" name="Text Placeholder 37">
            <a:extLst>
              <a:ext uri="{FF2B5EF4-FFF2-40B4-BE49-F238E27FC236}">
                <a16:creationId xmlns:a16="http://schemas.microsoft.com/office/drawing/2014/main" id="{A4405161-182F-DF42-AFC0-E2BB1CD3B11B}"/>
              </a:ext>
            </a:extLst>
          </p:cNvPr>
          <p:cNvSpPr>
            <a:spLocks noGrp="1"/>
          </p:cNvSpPr>
          <p:nvPr>
            <p:ph type="body" sz="quarter" idx="11"/>
          </p:nvPr>
        </p:nvSpPr>
        <p:spPr>
          <a:xfrm>
            <a:off x="529751" y="2364795"/>
            <a:ext cx="3605278" cy="466167"/>
          </a:xfrm>
        </p:spPr>
        <p:txBody>
          <a:bodyPr>
            <a:noAutofit/>
          </a:bodyPr>
          <a:lstStyle/>
          <a:p>
            <a:r>
              <a:rPr lang="en-US" sz="1900" dirty="0"/>
              <a:t>Current Situation</a:t>
            </a:r>
          </a:p>
        </p:txBody>
      </p:sp>
      <p:sp>
        <p:nvSpPr>
          <p:cNvPr id="44" name="Text Placeholder 43">
            <a:extLst>
              <a:ext uri="{FF2B5EF4-FFF2-40B4-BE49-F238E27FC236}">
                <a16:creationId xmlns:a16="http://schemas.microsoft.com/office/drawing/2014/main" id="{544E203F-D4CE-D740-A617-96E69CD74363}"/>
              </a:ext>
            </a:extLst>
          </p:cNvPr>
          <p:cNvSpPr>
            <a:spLocks noGrp="1"/>
          </p:cNvSpPr>
          <p:nvPr>
            <p:ph type="body" sz="quarter" idx="35"/>
          </p:nvPr>
        </p:nvSpPr>
        <p:spPr>
          <a:xfrm>
            <a:off x="8175639" y="2364795"/>
            <a:ext cx="2777181" cy="939371"/>
          </a:xfrm>
        </p:spPr>
        <p:txBody>
          <a:bodyPr>
            <a:noAutofit/>
          </a:bodyPr>
          <a:lstStyle/>
          <a:p>
            <a:r>
              <a:rPr lang="en-US" dirty="0"/>
              <a:t>Solution</a:t>
            </a:r>
          </a:p>
        </p:txBody>
      </p:sp>
      <p:sp>
        <p:nvSpPr>
          <p:cNvPr id="39" name="Text Placeholder 38">
            <a:extLst>
              <a:ext uri="{FF2B5EF4-FFF2-40B4-BE49-F238E27FC236}">
                <a16:creationId xmlns:a16="http://schemas.microsoft.com/office/drawing/2014/main" id="{C075DF3F-9EF6-2543-8486-B3264E787D4C}"/>
              </a:ext>
            </a:extLst>
          </p:cNvPr>
          <p:cNvSpPr>
            <a:spLocks noGrp="1"/>
          </p:cNvSpPr>
          <p:nvPr>
            <p:ph type="body" sz="quarter" idx="36"/>
          </p:nvPr>
        </p:nvSpPr>
        <p:spPr>
          <a:xfrm>
            <a:off x="529750" y="2830962"/>
            <a:ext cx="3471476" cy="3084411"/>
          </a:xfrm>
          <a:prstGeom prst="rect">
            <a:avLst/>
          </a:prstGeom>
        </p:spPr>
        <p:txBody>
          <a:bodyPr>
            <a:noAutofit/>
          </a:bodyPr>
          <a:lstStyle/>
          <a:p>
            <a:pPr lvl="0"/>
            <a:r>
              <a:rPr lang="en-US" dirty="0"/>
              <a:t>McMurdo Transport is an amalgamation of several independent, local, and regional government-owned transportation companies.</a:t>
            </a:r>
          </a:p>
          <a:p>
            <a:pPr lvl="0"/>
            <a:r>
              <a:rPr lang="en-US" dirty="0"/>
              <a:t>As a result of its creation, McMurdo Transport has been expected to uphold the service promises made to its customers by the local and regional governments based on political platforms.</a:t>
            </a:r>
          </a:p>
        </p:txBody>
      </p:sp>
      <p:sp>
        <p:nvSpPr>
          <p:cNvPr id="41" name="Text Placeholder 40">
            <a:extLst>
              <a:ext uri="{FF2B5EF4-FFF2-40B4-BE49-F238E27FC236}">
                <a16:creationId xmlns:a16="http://schemas.microsoft.com/office/drawing/2014/main" id="{768205AD-13FF-FB47-B315-7451D3762DD3}"/>
              </a:ext>
            </a:extLst>
          </p:cNvPr>
          <p:cNvSpPr>
            <a:spLocks noGrp="1"/>
          </p:cNvSpPr>
          <p:nvPr>
            <p:ph type="body" sz="quarter" idx="37"/>
          </p:nvPr>
        </p:nvSpPr>
        <p:spPr>
          <a:xfrm>
            <a:off x="4386872" y="2830962"/>
            <a:ext cx="3383944" cy="3084411"/>
          </a:xfrm>
          <a:prstGeom prst="rect">
            <a:avLst/>
          </a:prstGeom>
        </p:spPr>
        <p:txBody>
          <a:bodyPr>
            <a:noAutofit/>
          </a:bodyPr>
          <a:lstStyle/>
          <a:p>
            <a:pPr lvl="0"/>
            <a:r>
              <a:rPr lang="en-US" dirty="0"/>
              <a:t>After the amalgamation, the company’s focus switched from being centered around maintaining day-to-day functionality to meeting these promised service levels at all costs.</a:t>
            </a:r>
          </a:p>
          <a:p>
            <a:pPr lvl="0"/>
            <a:r>
              <a:rPr lang="en-US" dirty="0"/>
              <a:t>McMurdo is finding itself unable to support these promised service levels without causing major disruption in the company’s day-to-day operations.</a:t>
            </a:r>
          </a:p>
        </p:txBody>
      </p:sp>
      <p:sp>
        <p:nvSpPr>
          <p:cNvPr id="43" name="Text Placeholder 42">
            <a:extLst>
              <a:ext uri="{FF2B5EF4-FFF2-40B4-BE49-F238E27FC236}">
                <a16:creationId xmlns:a16="http://schemas.microsoft.com/office/drawing/2014/main" id="{97577EB0-ABD3-8748-9EF6-93308190EA98}"/>
              </a:ext>
            </a:extLst>
          </p:cNvPr>
          <p:cNvSpPr>
            <a:spLocks noGrp="1"/>
          </p:cNvSpPr>
          <p:nvPr>
            <p:ph type="body" sz="quarter" idx="38"/>
          </p:nvPr>
        </p:nvSpPr>
        <p:spPr>
          <a:xfrm>
            <a:off x="8156462" y="2761240"/>
            <a:ext cx="3383944" cy="3418179"/>
          </a:xfrm>
          <a:prstGeom prst="rect">
            <a:avLst/>
          </a:prstGeom>
        </p:spPr>
        <p:txBody>
          <a:bodyPr>
            <a:noAutofit/>
          </a:bodyPr>
          <a:lstStyle/>
          <a:p>
            <a:pPr lvl="0"/>
            <a:r>
              <a:rPr lang="en-US" dirty="0"/>
              <a:t>Currently, McMurdo Transport finds itself in a “catch 22” scenario: the company is experiencing a significant lag in its ability to meet daily service delivery levels.</a:t>
            </a:r>
          </a:p>
          <a:p>
            <a:pPr lvl="0"/>
            <a:r>
              <a:rPr lang="en-US" dirty="0"/>
              <a:t>The company seeks to refocus on the operational aspects of IT, with initiatives including:</a:t>
            </a:r>
          </a:p>
          <a:p>
            <a:pPr lvl="1">
              <a:buFont typeface="Courier New" panose="02070309020205020404" pitchFamily="49" charset="0"/>
              <a:buChar char="o"/>
            </a:pPr>
            <a:r>
              <a:rPr lang="en-US" dirty="0"/>
              <a:t>Knowledge standardization.</a:t>
            </a:r>
          </a:p>
          <a:p>
            <a:pPr lvl="1">
              <a:buFont typeface="Courier New" panose="02070309020205020404" pitchFamily="49" charset="0"/>
              <a:buChar char="o"/>
            </a:pPr>
            <a:r>
              <a:rPr lang="en-US" dirty="0"/>
              <a:t>Automation of change and asset management processes.</a:t>
            </a:r>
          </a:p>
          <a:p>
            <a:pPr lvl="1">
              <a:buFont typeface="Courier New" panose="02070309020205020404" pitchFamily="49" charset="0"/>
              <a:buChar char="o"/>
            </a:pPr>
            <a:r>
              <a:rPr lang="en-US" dirty="0"/>
              <a:t>Increased efforts to ensure the quality of information and its visibility across the organization.</a:t>
            </a:r>
          </a:p>
        </p:txBody>
      </p:sp>
      <p:sp>
        <p:nvSpPr>
          <p:cNvPr id="13" name="Text Placeholder 12">
            <a:extLst>
              <a:ext uri="{FF2B5EF4-FFF2-40B4-BE49-F238E27FC236}">
                <a16:creationId xmlns:a16="http://schemas.microsoft.com/office/drawing/2014/main" id="{AA700CB9-AC58-49ED-A5AD-0A3FDCB413F1}"/>
              </a:ext>
            </a:extLst>
          </p:cNvPr>
          <p:cNvSpPr>
            <a:spLocks noGrp="1"/>
          </p:cNvSpPr>
          <p:nvPr>
            <p:ph type="body" sz="quarter" idx="33"/>
          </p:nvPr>
        </p:nvSpPr>
        <p:spPr>
          <a:xfrm>
            <a:off x="4418361" y="2364796"/>
            <a:ext cx="3665880" cy="635202"/>
          </a:xfrm>
        </p:spPr>
        <p:txBody>
          <a:bodyPr/>
          <a:lstStyle/>
          <a:p>
            <a:r>
              <a:rPr lang="en-US" sz="1900" dirty="0"/>
              <a:t>Challenges</a:t>
            </a:r>
          </a:p>
          <a:p>
            <a:endParaRPr lang="en-CA" dirty="0"/>
          </a:p>
        </p:txBody>
      </p:sp>
      <p:sp>
        <p:nvSpPr>
          <p:cNvPr id="14" name="Text Placeholder 2">
            <a:extLst>
              <a:ext uri="{FF2B5EF4-FFF2-40B4-BE49-F238E27FC236}">
                <a16:creationId xmlns:a16="http://schemas.microsoft.com/office/drawing/2014/main" id="{930C011F-DD0C-4B51-B672-74F2294C7F88}"/>
              </a:ext>
            </a:extLst>
          </p:cNvPr>
          <p:cNvSpPr txBox="1">
            <a:spLocks/>
          </p:cNvSpPr>
          <p:nvPr/>
        </p:nvSpPr>
        <p:spPr>
          <a:xfrm>
            <a:off x="9942422" y="1520209"/>
            <a:ext cx="1686527" cy="27166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200" b="0" i="0" kern="1200">
                <a:solidFill>
                  <a:srgbClr val="2576B7"/>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McMurdo Transport</a:t>
            </a:r>
          </a:p>
        </p:txBody>
      </p:sp>
      <p:sp>
        <p:nvSpPr>
          <p:cNvPr id="15" name="Text Placeholder 3">
            <a:extLst>
              <a:ext uri="{FF2B5EF4-FFF2-40B4-BE49-F238E27FC236}">
                <a16:creationId xmlns:a16="http://schemas.microsoft.com/office/drawing/2014/main" id="{478F3CD2-8CD1-4B3A-8DF5-303A95B2059D}"/>
              </a:ext>
            </a:extLst>
          </p:cNvPr>
          <p:cNvSpPr txBox="1">
            <a:spLocks/>
          </p:cNvSpPr>
          <p:nvPr/>
        </p:nvSpPr>
        <p:spPr>
          <a:xfrm>
            <a:off x="9942422" y="1374350"/>
            <a:ext cx="1364984" cy="138064"/>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800" b="0" i="0" kern="1200">
                <a:solidFill>
                  <a:srgbClr val="2576B7"/>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a:t>
            </a:r>
          </a:p>
        </p:txBody>
      </p:sp>
    </p:spTree>
    <p:extLst>
      <p:ext uri="{BB962C8B-B14F-4D97-AF65-F5344CB8AC3E}">
        <p14:creationId xmlns:p14="http://schemas.microsoft.com/office/powerpoint/2010/main" val="278866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4.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Slide-Generic">
  <a:themeElements>
    <a:clrScheme name="Custom 3">
      <a:dk1>
        <a:srgbClr val="494949"/>
      </a:dk1>
      <a:lt1>
        <a:srgbClr val="FFFFFF"/>
      </a:lt1>
      <a:dk2>
        <a:srgbClr val="494949"/>
      </a:dk2>
      <a:lt2>
        <a:srgbClr val="FFFFFF"/>
      </a:lt2>
      <a:accent1>
        <a:srgbClr val="2576B7"/>
      </a:accent1>
      <a:accent2>
        <a:srgbClr val="5090C4"/>
      </a:accent2>
      <a:accent3>
        <a:srgbClr val="15466D"/>
      </a:accent3>
      <a:accent4>
        <a:srgbClr val="299C47"/>
      </a:accent4>
      <a:accent5>
        <a:srgbClr val="494A4A"/>
      </a:accent5>
      <a:accent6>
        <a:srgbClr val="717171"/>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ITRG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36000" tIns="36000" rIns="36000" bIns="36000" numCol="1" spcCol="360000" rtlCol="0">
        <a:noAutofit/>
      </a:bodyPr>
      <a:lstStyle>
        <a:defPPr algn="l">
          <a:tabLst/>
          <a:defRPr sz="1600" dirty="0"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2526</Words>
  <Application>Microsoft Office PowerPoint</Application>
  <PresentationFormat>Custom</PresentationFormat>
  <Paragraphs>194</Paragraphs>
  <Slides>17</Slides>
  <Notes>6</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17</vt:i4>
      </vt:variant>
    </vt:vector>
  </HeadingPairs>
  <TitlesOfParts>
    <vt:vector size="34" baseType="lpstr">
      <vt:lpstr>Montserrat Light</vt:lpstr>
      <vt:lpstr>Exo</vt:lpstr>
      <vt:lpstr>Montserrat</vt:lpstr>
      <vt:lpstr>Montserrat SemiBold</vt:lpstr>
      <vt:lpstr>Courier New</vt:lpstr>
      <vt:lpstr>Arial</vt:lpstr>
      <vt:lpstr>Roboto Condensed Light</vt:lpstr>
      <vt:lpstr>Roboto</vt:lpstr>
      <vt:lpstr>Montserrat Medium</vt:lpstr>
      <vt:lpstr>Exo Light</vt:lpstr>
      <vt:lpstr>FrontCovers-Light</vt:lpstr>
      <vt:lpstr>BackCovers&amp;Dividers-Dark</vt:lpstr>
      <vt:lpstr>BackCovers&amp;Dividers-Light</vt:lpstr>
      <vt:lpstr>Slide-Generic</vt:lpstr>
      <vt:lpstr>1_Slide-Generic</vt:lpstr>
      <vt:lpstr>2_Slide-Generic</vt:lpstr>
      <vt:lpstr>3_Slide-Generic</vt:lpstr>
      <vt:lpstr>PowerPoint Presentation</vt:lpstr>
      <vt:lpstr>Analyst Perspective</vt:lpstr>
      <vt:lpstr>Executive Summary</vt:lpstr>
      <vt:lpstr>Effective operations management practices will improve service delivery capabilities and lower IT costs</vt:lpstr>
      <vt:lpstr>PowerPoint Presentation</vt:lpstr>
      <vt:lpstr>PowerPoint Presentation</vt:lpstr>
      <vt:lpstr>Despite its huge benefits, organizations hesitate to adopt AIOps</vt:lpstr>
      <vt:lpstr>Info-Tech’s approach: Tackle your AIOps initiatives with a promising plan</vt:lpstr>
      <vt:lpstr>Case Study</vt:lpstr>
      <vt:lpstr>Info-Tech’s methodology for improving IT operations with AI and ML </vt:lpstr>
      <vt:lpstr>Blueprint deliverables</vt:lpstr>
      <vt:lpstr>Additional Deliverables</vt:lpstr>
      <vt:lpstr>Insight summary</vt:lpstr>
      <vt:lpstr>Blueprint benefits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2021-07-23T19:43:57Z</dcterms:created>
  <dcterms:modified xsi:type="dcterms:W3CDTF">2021-12-18T02:45:45Z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2021-12-01T02:09:46Z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67aaf69b-7eba-46a5-aecc-3dc503c37e5a</vt:lpwstr>
  </property>
  <property fmtid="{D5CDD505-2E9C-101B-9397-08002B2CF9AE}" pid="8" name="MSIP_Label_7d24214e-5322-4789-8422-cbe411bc3a74_ContentBits">
    <vt:lpwstr>0</vt:lpwstr>
  </property>
</Properties>
</file>